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13"/>
  </p:notesMasterIdLst>
  <p:sldIdLst>
    <p:sldId id="258" r:id="rId2"/>
    <p:sldId id="261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64" r:id="rId11"/>
    <p:sldId id="266" r:id="rId1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2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6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6E269B5-A450-40E7-A292-22517D9C251B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2B63952-BBA8-4838-A0CF-80F92726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51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328" y="2326251"/>
            <a:ext cx="4655427" cy="23151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328" y="2326251"/>
            <a:ext cx="4655427" cy="2315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328" y="2326251"/>
            <a:ext cx="4655427" cy="231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814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992834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992834"/>
            <a:ext cx="4629150" cy="38682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593039"/>
            <a:ext cx="2949178" cy="2275953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1801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999813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1999818"/>
            <a:ext cx="4629150" cy="3861237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613977"/>
            <a:ext cx="2949178" cy="2289915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4008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/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462480"/>
            <a:ext cx="7886700" cy="1325563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328" y="2147305"/>
            <a:ext cx="4655427" cy="2315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328" y="2147305"/>
            <a:ext cx="4655427" cy="2315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328" y="2147305"/>
            <a:ext cx="4655427" cy="231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895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982367"/>
            <a:ext cx="6858000" cy="227447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48915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824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6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982363"/>
            <a:ext cx="7886700" cy="258011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2934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3427255"/>
            <a:ext cx="3886200" cy="27497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3427255"/>
            <a:ext cx="3886200" cy="27497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10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002541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344016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4341655"/>
            <a:ext cx="3868340" cy="1848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344016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4341655"/>
            <a:ext cx="3887391" cy="1848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081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292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1581"/>
            <a:ext cx="1714500" cy="6694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1581"/>
            <a:ext cx="1714500" cy="6694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1581"/>
            <a:ext cx="1714500" cy="66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177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99848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3427255"/>
            <a:ext cx="7886700" cy="2749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3" y="186164"/>
            <a:ext cx="2710888" cy="13481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3" y="186164"/>
            <a:ext cx="2710888" cy="1348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3" y="186164"/>
            <a:ext cx="2710888" cy="134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07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mailto:leslie.casebeer@state.or.us" TargetMode="External"/><Relationship Id="rId3" Type="http://schemas.openxmlformats.org/officeDocument/2006/relationships/hyperlink" Target="mailto:CARLISLE%20Taffy%20(taffy.carlisle@ode.state.or.us)" TargetMode="External"/><Relationship Id="rId7" Type="http://schemas.openxmlformats.org/officeDocument/2006/relationships/hyperlink" Target="mailto:ben.wolcott@ode.state.or.us" TargetMode="External"/><Relationship Id="rId2" Type="http://schemas.openxmlformats.org/officeDocument/2006/relationships/hyperlink" Target="mailto:kim.a.miller@state.or.us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mirela.blekic@state.or.us" TargetMode="External"/><Relationship Id="rId5" Type="http://schemas.openxmlformats.org/officeDocument/2006/relationships/hyperlink" Target="mailto:Mariana.Praschnik@ode.state.or.us" TargetMode="External"/><Relationship Id="rId4" Type="http://schemas.openxmlformats.org/officeDocument/2006/relationships/hyperlink" Target="mailto:kelly.kalkofen@ode.state.or.u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regon.gov/ode/schools-and-districts/grants/ESEA/EL/Pages/Directors.aspx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110182"/>
            <a:ext cx="7886700" cy="2383924"/>
          </a:xfrm>
        </p:spPr>
        <p:txBody>
          <a:bodyPr>
            <a:normAutofit/>
          </a:bodyPr>
          <a:lstStyle/>
          <a:p>
            <a:r>
              <a:rPr lang="en-US" dirty="0" smtClean="0"/>
              <a:t>EL Update</a:t>
            </a:r>
            <a:br>
              <a:rPr lang="en-US" dirty="0" smtClean="0"/>
            </a:br>
            <a:r>
              <a:rPr lang="en-US" sz="1800" dirty="0" smtClean="0"/>
              <a:t>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Oregon Dept. of Education</a:t>
            </a:r>
            <a:br>
              <a:rPr lang="en-US" sz="2000" dirty="0" smtClean="0"/>
            </a:br>
            <a:r>
              <a:rPr lang="en-US" sz="2000" dirty="0" smtClean="0"/>
              <a:t>Office of Teaching/Learning/Assessment</a:t>
            </a:r>
            <a:br>
              <a:rPr lang="en-US" sz="2000" dirty="0" smtClean="0"/>
            </a:br>
            <a:r>
              <a:rPr lang="en-US" sz="2000" dirty="0" smtClean="0"/>
              <a:t>Title III</a:t>
            </a:r>
            <a:br>
              <a:rPr lang="en-US" sz="2000" dirty="0" smtClean="0"/>
            </a:br>
            <a:r>
              <a:rPr lang="en-US" sz="2000" dirty="0" smtClean="0"/>
              <a:t>January 23, 2019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8160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498" y="1959428"/>
            <a:ext cx="7253724" cy="90506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Dates to Look Forward To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498" y="2976464"/>
            <a:ext cx="8005665" cy="345232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NCSTIIID </a:t>
            </a:r>
            <a:r>
              <a:rPr lang="en-US" sz="3200" dirty="0"/>
              <a:t>Annual Meeting</a:t>
            </a:r>
          </a:p>
          <a:p>
            <a:pPr marL="738188" lvl="1" indent="-280988">
              <a:spcAft>
                <a:spcPts val="1200"/>
              </a:spcAft>
              <a:buFont typeface="Arial" panose="020B0604020202020204" pitchFamily="34" charset="0"/>
              <a:buChar char="−"/>
            </a:pPr>
            <a:r>
              <a:rPr lang="en-US" sz="2800" dirty="0" smtClean="0"/>
              <a:t>March 6, 2019, Celebration, FL</a:t>
            </a:r>
            <a:endParaRPr lang="en-US" sz="2800" dirty="0"/>
          </a:p>
          <a:p>
            <a:r>
              <a:rPr lang="en-US" sz="3200" dirty="0"/>
              <a:t>EL Alliance Conference</a:t>
            </a:r>
          </a:p>
          <a:p>
            <a:pPr marL="738188" lvl="1" indent="-280988"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en-US" sz="2800" dirty="0"/>
              <a:t>March </a:t>
            </a:r>
            <a:r>
              <a:rPr lang="en-US" sz="2800" dirty="0" smtClean="0"/>
              <a:t>13-15, 2019</a:t>
            </a:r>
          </a:p>
          <a:p>
            <a:pPr marL="738188" lvl="1" indent="-280988"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en-US" sz="2800" dirty="0" smtClean="0"/>
              <a:t>ELSWD Pre-Conference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7489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8510" y="78604"/>
            <a:ext cx="5746925" cy="89592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If I have questions on . . 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233" y="1954924"/>
            <a:ext cx="8355422" cy="4565950"/>
          </a:xfrm>
        </p:spPr>
        <p:txBody>
          <a:bodyPr>
            <a:normAutofit fontScale="92500" lnSpcReduction="10000"/>
          </a:bodyPr>
          <a:lstStyle/>
          <a:p>
            <a:pPr marL="228600" indent="-228600">
              <a:lnSpc>
                <a:spcPct val="110000"/>
              </a:lnSpc>
              <a:spcBef>
                <a:spcPct val="0"/>
              </a:spcBef>
              <a:defRPr/>
            </a:pPr>
            <a:r>
              <a:rPr lang="en-US" altLang="en-US" sz="2200" dirty="0"/>
              <a:t>Data Collections, Allocations, Accountability, Oregon Statue/Rules, ESSA, and Title III</a:t>
            </a:r>
          </a:p>
          <a:p>
            <a:pPr marL="911225" lvl="1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defRPr/>
            </a:pPr>
            <a:r>
              <a:rPr lang="en-US" altLang="en-US" sz="1900" dirty="0"/>
              <a:t>Contact </a:t>
            </a:r>
            <a:r>
              <a:rPr lang="en-US" altLang="en-US" sz="1900" dirty="0">
                <a:hlinkClick r:id="rId2"/>
              </a:rPr>
              <a:t>Kim Miller</a:t>
            </a:r>
            <a:r>
              <a:rPr lang="en-US" altLang="en-US" sz="1900" dirty="0"/>
              <a:t>, English Learner Lead</a:t>
            </a:r>
          </a:p>
          <a:p>
            <a:pPr marL="285750" indent="-285750">
              <a:lnSpc>
                <a:spcPct val="110000"/>
              </a:lnSpc>
              <a:spcBef>
                <a:spcPct val="0"/>
              </a:spcBef>
              <a:defRPr/>
            </a:pPr>
            <a:r>
              <a:rPr lang="en-US" altLang="en-US" sz="2200" dirty="0"/>
              <a:t>Title III, HB </a:t>
            </a:r>
            <a:r>
              <a:rPr lang="en-US" altLang="en-US" sz="2200" dirty="0" smtClean="0"/>
              <a:t>3499-Strategic </a:t>
            </a:r>
            <a:r>
              <a:rPr lang="en-US" altLang="en-US" sz="2200" dirty="0"/>
              <a:t>Plan, and Biliteracy Seal, </a:t>
            </a:r>
          </a:p>
          <a:p>
            <a:pPr marL="911225" lvl="1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defRPr/>
            </a:pPr>
            <a:r>
              <a:rPr lang="en-US" altLang="en-US" sz="1900" dirty="0"/>
              <a:t>Contact </a:t>
            </a:r>
            <a:r>
              <a:rPr lang="en-US" altLang="en-US" sz="1900" dirty="0">
                <a:hlinkClick r:id="rId3"/>
              </a:rPr>
              <a:t>Taffy Carlisle</a:t>
            </a:r>
            <a:endParaRPr lang="en-US" altLang="en-US" sz="1900" dirty="0"/>
          </a:p>
          <a:p>
            <a:pPr marL="285750" indent="-285750">
              <a:lnSpc>
                <a:spcPct val="110000"/>
              </a:lnSpc>
              <a:spcBef>
                <a:spcPct val="0"/>
              </a:spcBef>
              <a:defRPr/>
            </a:pPr>
            <a:r>
              <a:rPr lang="en-US" altLang="en-US" sz="2200" dirty="0" smtClean="0"/>
              <a:t>HB 3499/ESD support/Bilingual Teachers</a:t>
            </a:r>
            <a:endParaRPr lang="en-US" altLang="en-US" sz="2200" dirty="0"/>
          </a:p>
          <a:p>
            <a:pPr marL="914400" lvl="1" indent="-225425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defRPr/>
            </a:pPr>
            <a:r>
              <a:rPr lang="en-US" altLang="en-US" sz="1900" dirty="0"/>
              <a:t>Contact </a:t>
            </a:r>
            <a:r>
              <a:rPr lang="en-US" altLang="en-US" sz="1900" dirty="0">
                <a:hlinkClick r:id="rId4"/>
              </a:rPr>
              <a:t>Kelly </a:t>
            </a:r>
            <a:r>
              <a:rPr lang="en-US" altLang="en-US" sz="1900" dirty="0" smtClean="0">
                <a:hlinkClick r:id="rId4"/>
              </a:rPr>
              <a:t>Kalkofen</a:t>
            </a:r>
            <a:endParaRPr lang="en-US" altLang="en-US" sz="2700" dirty="0"/>
          </a:p>
          <a:p>
            <a:pPr marL="285750">
              <a:lnSpc>
                <a:spcPct val="110000"/>
              </a:lnSpc>
              <a:spcBef>
                <a:spcPct val="0"/>
              </a:spcBef>
              <a:defRPr/>
            </a:pPr>
            <a:r>
              <a:rPr lang="en-US" altLang="en-US" sz="2200" dirty="0" smtClean="0"/>
              <a:t>HB 3499</a:t>
            </a:r>
          </a:p>
          <a:p>
            <a:pPr marL="914400" lvl="1" indent="-227013">
              <a:lnSpc>
                <a:spcPct val="110000"/>
              </a:lnSpc>
              <a:spcBef>
                <a:spcPct val="0"/>
              </a:spcBef>
              <a:defRPr/>
            </a:pPr>
            <a:r>
              <a:rPr lang="en-US" altLang="en-US" sz="1900" dirty="0" smtClean="0"/>
              <a:t>Contact </a:t>
            </a:r>
            <a:r>
              <a:rPr lang="en-US" altLang="en-US" sz="1900" dirty="0" smtClean="0">
                <a:hlinkClick r:id="rId5"/>
              </a:rPr>
              <a:t>Marianna Praschnik-Enriquez </a:t>
            </a:r>
            <a:endParaRPr lang="en-US" altLang="en-US" sz="1900" dirty="0" smtClean="0"/>
          </a:p>
          <a:p>
            <a:pPr marL="914400" lvl="1" indent="-227013">
              <a:lnSpc>
                <a:spcPct val="110000"/>
              </a:lnSpc>
              <a:spcBef>
                <a:spcPct val="0"/>
              </a:spcBef>
              <a:defRPr/>
            </a:pPr>
            <a:r>
              <a:rPr lang="en-US" altLang="en-US" sz="1900" dirty="0" smtClean="0"/>
              <a:t>Contact </a:t>
            </a:r>
            <a:r>
              <a:rPr lang="en-US" altLang="en-US" sz="1900" dirty="0" smtClean="0">
                <a:hlinkClick r:id="rId6"/>
              </a:rPr>
              <a:t>Mirela Blekic  </a:t>
            </a:r>
            <a:endParaRPr lang="en-US" altLang="en-US" sz="1900" dirty="0"/>
          </a:p>
          <a:p>
            <a:pPr marL="285750">
              <a:lnSpc>
                <a:spcPct val="110000"/>
              </a:lnSpc>
              <a:spcBef>
                <a:spcPct val="0"/>
              </a:spcBef>
              <a:defRPr/>
            </a:pPr>
            <a:r>
              <a:rPr lang="en-US" altLang="en-US" sz="2200" dirty="0" smtClean="0"/>
              <a:t>ELPA21</a:t>
            </a:r>
          </a:p>
          <a:p>
            <a:pPr marL="914400" lvl="1" indent="-227013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defRPr/>
            </a:pPr>
            <a:r>
              <a:rPr lang="en-US" altLang="en-US" sz="1900" dirty="0" smtClean="0"/>
              <a:t>Contact </a:t>
            </a:r>
            <a:r>
              <a:rPr lang="en-US" altLang="en-US" sz="1900" dirty="0">
                <a:hlinkClick r:id="rId7"/>
              </a:rPr>
              <a:t>Ben Wolcott</a:t>
            </a:r>
            <a:endParaRPr lang="en-US" altLang="en-US" sz="1900" dirty="0"/>
          </a:p>
          <a:p>
            <a:pPr marL="285750" indent="-285750">
              <a:lnSpc>
                <a:spcPct val="110000"/>
              </a:lnSpc>
              <a:spcBef>
                <a:spcPct val="0"/>
              </a:spcBef>
              <a:defRPr/>
            </a:pPr>
            <a:r>
              <a:rPr lang="en-US" altLang="en-US" sz="2200" dirty="0"/>
              <a:t>Submission of documents for ODE review or due dates…</a:t>
            </a:r>
          </a:p>
          <a:p>
            <a:pPr marL="914400" lvl="1" indent="-230188">
              <a:lnSpc>
                <a:spcPct val="110000"/>
              </a:lnSpc>
              <a:spcBef>
                <a:spcPct val="0"/>
              </a:spcBef>
              <a:tabLst>
                <a:tab pos="914400" algn="l"/>
              </a:tabLst>
              <a:defRPr/>
            </a:pPr>
            <a:r>
              <a:rPr lang="en-US" altLang="en-US" sz="1900" dirty="0"/>
              <a:t>Contact </a:t>
            </a:r>
            <a:r>
              <a:rPr lang="en-US" altLang="en-US" sz="1900" dirty="0">
                <a:hlinkClick r:id="rId8"/>
              </a:rPr>
              <a:t>Leslie Casebeer</a:t>
            </a:r>
            <a:r>
              <a:rPr lang="en-US" altLang="en-US" sz="1900" dirty="0"/>
              <a:t>, Title III </a:t>
            </a:r>
            <a:r>
              <a:rPr lang="en-US" altLang="en-US" sz="1900" dirty="0" smtClean="0"/>
              <a:t>Assistant</a:t>
            </a:r>
            <a:endParaRPr lang="en-US" altLang="en-US" sz="1900" dirty="0"/>
          </a:p>
        </p:txBody>
      </p:sp>
    </p:spTree>
    <p:extLst>
      <p:ext uri="{BB962C8B-B14F-4D97-AF65-F5344CB8AC3E}">
        <p14:creationId xmlns:p14="http://schemas.microsoft.com/office/powerpoint/2010/main" val="313658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498" y="1950097"/>
            <a:ext cx="8353066" cy="91440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2018-19 Title III Calendar of Events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498" y="2967135"/>
            <a:ext cx="8136294" cy="343366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altLang="en-US" sz="3000" dirty="0"/>
              <a:t>A </a:t>
            </a:r>
            <a:r>
              <a:rPr lang="en-US" altLang="en-US" sz="3000" dirty="0" smtClean="0"/>
              <a:t>2018-19 </a:t>
            </a:r>
            <a:r>
              <a:rPr lang="en-US" altLang="en-US" sz="3000" dirty="0"/>
              <a:t>calendar has been posted to the </a:t>
            </a:r>
            <a:r>
              <a:rPr lang="en-US" altLang="en-US" sz="3000" dirty="0">
                <a:hlinkClick r:id="rId2"/>
              </a:rPr>
              <a:t>Meetings and Events </a:t>
            </a:r>
            <a:r>
              <a:rPr lang="en-US" altLang="en-US" sz="3000" dirty="0"/>
              <a:t>web page</a:t>
            </a:r>
          </a:p>
          <a:p>
            <a:pPr marL="738188" lvl="1" indent="-280988">
              <a:buFont typeface="Arial" panose="020B0604020202020204" pitchFamily="34" charset="0"/>
              <a:buChar char="−"/>
            </a:pPr>
            <a:r>
              <a:rPr lang="en-US" altLang="en-US" dirty="0" smtClean="0"/>
              <a:t>Additional </a:t>
            </a:r>
            <a:r>
              <a:rPr lang="en-US" altLang="en-US" dirty="0"/>
              <a:t>information will be posted as it becomes available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86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498" y="1950097"/>
            <a:ext cx="7936852" cy="90574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Budget Narratives – 2018-19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498" y="2976465"/>
            <a:ext cx="7791061" cy="345232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 Progress – still in district hands – </a:t>
            </a:r>
            <a:r>
              <a:rPr lang="en-US" sz="3200" dirty="0" smtClean="0"/>
              <a:t>11</a:t>
            </a:r>
            <a:endParaRPr lang="en-US" sz="3200" dirty="0" smtClean="0"/>
          </a:p>
          <a:p>
            <a:r>
              <a:rPr lang="en-US" sz="3200" dirty="0" smtClean="0"/>
              <a:t>Under Review – waiting ODE review </a:t>
            </a:r>
            <a:r>
              <a:rPr lang="en-US" sz="3200" smtClean="0"/>
              <a:t>– </a:t>
            </a:r>
            <a:r>
              <a:rPr lang="en-US" sz="3200" smtClean="0"/>
              <a:t>6</a:t>
            </a:r>
            <a:endParaRPr lang="en-US" sz="3200" dirty="0" smtClean="0"/>
          </a:p>
          <a:p>
            <a:r>
              <a:rPr lang="en-US" sz="3200" dirty="0" smtClean="0"/>
              <a:t>Response Required – waiting district response – 4 </a:t>
            </a:r>
          </a:p>
          <a:p>
            <a:r>
              <a:rPr lang="en-US" sz="3200" dirty="0" smtClean="0"/>
              <a:t>Approved - </a:t>
            </a:r>
            <a:r>
              <a:rPr lang="en-US" sz="3200" dirty="0" smtClean="0"/>
              <a:t>43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21401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27" y="1940767"/>
            <a:ext cx="8677469" cy="914400"/>
          </a:xfrm>
        </p:spPr>
        <p:txBody>
          <a:bodyPr>
            <a:normAutofit/>
          </a:bodyPr>
          <a:lstStyle/>
          <a:p>
            <a:r>
              <a:rPr lang="en-US" sz="3900" dirty="0" smtClean="0"/>
              <a:t>Carry Over Budget Narratives – 2018-19</a:t>
            </a:r>
            <a:endParaRPr lang="en-US" sz="3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167" y="2976465"/>
            <a:ext cx="7912360" cy="345232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 Progress – still in district hands –  </a:t>
            </a:r>
            <a:r>
              <a:rPr lang="en-US" sz="3200" dirty="0" smtClean="0"/>
              <a:t>13</a:t>
            </a:r>
            <a:endParaRPr lang="en-US" sz="3200" dirty="0" smtClean="0"/>
          </a:p>
          <a:p>
            <a:r>
              <a:rPr lang="en-US" sz="3200" dirty="0" smtClean="0"/>
              <a:t>Under Review – waiting ODE review – </a:t>
            </a:r>
            <a:r>
              <a:rPr lang="en-US" sz="3200" dirty="0" smtClean="0"/>
              <a:t>4</a:t>
            </a:r>
            <a:endParaRPr lang="en-US" sz="3200" dirty="0" smtClean="0"/>
          </a:p>
          <a:p>
            <a:r>
              <a:rPr lang="en-US" sz="3200" dirty="0" smtClean="0"/>
              <a:t>Response Required – waiting district response – 3 </a:t>
            </a:r>
          </a:p>
          <a:p>
            <a:r>
              <a:rPr lang="en-US" sz="3200" dirty="0" smtClean="0"/>
              <a:t>Approved - </a:t>
            </a:r>
            <a:r>
              <a:rPr lang="en-US" sz="3200" dirty="0" smtClean="0"/>
              <a:t>21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4772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837" y="1940767"/>
            <a:ext cx="7955513" cy="914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Desk Monitoring Updates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837" y="2976466"/>
            <a:ext cx="7955513" cy="3200498"/>
          </a:xfrm>
        </p:spPr>
        <p:txBody>
          <a:bodyPr>
            <a:normAutofit/>
          </a:bodyPr>
          <a:lstStyle/>
          <a:p>
            <a:r>
              <a:rPr lang="en-US" u="sng" dirty="0" smtClean="0"/>
              <a:t>31</a:t>
            </a:r>
            <a:r>
              <a:rPr lang="en-US" dirty="0" smtClean="0"/>
              <a:t> districts/ESDs submitted documents</a:t>
            </a:r>
          </a:p>
          <a:p>
            <a:r>
              <a:rPr lang="en-US" u="sng" dirty="0" smtClean="0"/>
              <a:t>3</a:t>
            </a:r>
            <a:r>
              <a:rPr lang="en-US" dirty="0" smtClean="0"/>
              <a:t>  districts not yet submitted</a:t>
            </a:r>
            <a:endParaRPr lang="en-US" u="sng" dirty="0" smtClean="0"/>
          </a:p>
          <a:p>
            <a:r>
              <a:rPr lang="en-US" u="sng" dirty="0" smtClean="0"/>
              <a:t>27</a:t>
            </a:r>
            <a:r>
              <a:rPr lang="en-US" dirty="0" smtClean="0"/>
              <a:t> reviewed by ODE</a:t>
            </a:r>
          </a:p>
          <a:p>
            <a:r>
              <a:rPr lang="en-US" dirty="0" smtClean="0"/>
              <a:t>Non-Compliant districts have 30 calendar days from receipt of the notification to provide responses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915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837" y="1950097"/>
            <a:ext cx="7955513" cy="89573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Monitoring Trends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837" y="2976465"/>
            <a:ext cx="7955513" cy="3200498"/>
          </a:xfrm>
        </p:spPr>
        <p:txBody>
          <a:bodyPr/>
          <a:lstStyle/>
          <a:p>
            <a:r>
              <a:rPr lang="en-US" dirty="0" smtClean="0"/>
              <a:t>Several monitoring trends were noticed in this desk monitoring</a:t>
            </a:r>
          </a:p>
          <a:p>
            <a:pPr marL="690563" indent="-227013"/>
            <a:r>
              <a:rPr lang="en-US" sz="2600" dirty="0" smtClean="0"/>
              <a:t>Parent notification letters </a:t>
            </a:r>
          </a:p>
          <a:p>
            <a:pPr marL="690563" indent="-227013"/>
            <a:r>
              <a:rPr lang="en-US" sz="2600" dirty="0" smtClean="0"/>
              <a:t>Teacher language requirements</a:t>
            </a:r>
          </a:p>
          <a:p>
            <a:pPr marL="690563" indent="-227013"/>
            <a:r>
              <a:rPr lang="en-US" sz="2600" dirty="0" smtClean="0"/>
              <a:t>Legislative Report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969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59429"/>
            <a:ext cx="7886700" cy="88640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Upcoming On-site Monitoring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985795"/>
            <a:ext cx="7886700" cy="3433665"/>
          </a:xfrm>
        </p:spPr>
        <p:txBody>
          <a:bodyPr/>
          <a:lstStyle/>
          <a:p>
            <a:r>
              <a:rPr lang="en-US" dirty="0" smtClean="0"/>
              <a:t>Beginning early February, ODE staff will be visiting districts for On-site Monitoring</a:t>
            </a:r>
          </a:p>
          <a:p>
            <a:pPr lvl="1"/>
            <a:r>
              <a:rPr lang="en-US" dirty="0" smtClean="0"/>
              <a:t>This will include:</a:t>
            </a:r>
          </a:p>
          <a:p>
            <a:pPr lvl="2"/>
            <a:r>
              <a:rPr lang="en-US" dirty="0" smtClean="0"/>
              <a:t>Classroom observations</a:t>
            </a:r>
          </a:p>
          <a:p>
            <a:pPr lvl="2"/>
            <a:r>
              <a:rPr lang="en-US" dirty="0" smtClean="0"/>
              <a:t>Talking with students</a:t>
            </a:r>
          </a:p>
          <a:p>
            <a:pPr lvl="2"/>
            <a:r>
              <a:rPr lang="en-US" dirty="0" smtClean="0"/>
              <a:t>Talking with parents</a:t>
            </a:r>
          </a:p>
          <a:p>
            <a:pPr lvl="2"/>
            <a:r>
              <a:rPr lang="en-US" dirty="0" smtClean="0"/>
              <a:t>Talking with teachers, specialists, building and district administration</a:t>
            </a:r>
          </a:p>
          <a:p>
            <a:pPr lvl="2"/>
            <a:r>
              <a:rPr lang="en-US" dirty="0" smtClean="0"/>
              <a:t>Desk monitoring document submission prior to on-site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283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59428"/>
            <a:ext cx="7886700" cy="85003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During On-Site Monitoring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976465"/>
            <a:ext cx="7886700" cy="3200498"/>
          </a:xfrm>
        </p:spPr>
        <p:txBody>
          <a:bodyPr/>
          <a:lstStyle/>
          <a:p>
            <a:r>
              <a:rPr lang="en-US" dirty="0" smtClean="0"/>
              <a:t>Both Kim and Taffy will be in the field; please email them for support.  </a:t>
            </a:r>
          </a:p>
          <a:p>
            <a:r>
              <a:rPr lang="en-US" dirty="0" smtClean="0"/>
              <a:t>If you have a critical need, please contact Leslie Casebeer.  She will alert Kim/Taffy of the need and your timeline for response.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668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50098"/>
            <a:ext cx="7886700" cy="905069"/>
          </a:xfrm>
        </p:spPr>
        <p:txBody>
          <a:bodyPr/>
          <a:lstStyle/>
          <a:p>
            <a:r>
              <a:rPr lang="en-US" sz="4000" dirty="0" smtClean="0"/>
              <a:t>Legislative Session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985796"/>
            <a:ext cx="7886700" cy="3191167"/>
          </a:xfrm>
        </p:spPr>
        <p:txBody>
          <a:bodyPr/>
          <a:lstStyle/>
          <a:p>
            <a:r>
              <a:rPr lang="en-US" dirty="0" smtClean="0"/>
              <a:t>This is a long session with our legislative branch.  ODE staff are responsible for responding to bills being introduced.  </a:t>
            </a:r>
          </a:p>
          <a:p>
            <a:r>
              <a:rPr lang="en-US" dirty="0" smtClean="0"/>
              <a:t>This work takes priority over all other work as the bill responses are typically a very short turnaround time.  </a:t>
            </a:r>
          </a:p>
          <a:p>
            <a:r>
              <a:rPr lang="en-US" dirty="0" smtClean="0"/>
              <a:t>We appreciate your support and understanding.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87601"/>
      </p:ext>
    </p:extLst>
  </p:cSld>
  <p:clrMapOvr>
    <a:masterClrMapping/>
  </p:clrMapOvr>
</p:sld>
</file>

<file path=ppt/theme/theme1.xml><?xml version="1.0" encoding="utf-8"?>
<a:theme xmlns:a="http://schemas.openxmlformats.org/drawingml/2006/main" name="ODE_Powerpoint Template B">
  <a:themeElements>
    <a:clrScheme name="ODE-blue links">
      <a:dk1>
        <a:sysClr val="windowText" lastClr="000000"/>
      </a:dk1>
      <a:lt1>
        <a:sysClr val="window" lastClr="FFFFFF"/>
      </a:lt1>
      <a:dk2>
        <a:srgbClr val="344654"/>
      </a:dk2>
      <a:lt2>
        <a:srgbClr val="E2F4FC"/>
      </a:lt2>
      <a:accent1>
        <a:srgbClr val="1B75BC"/>
      </a:accent1>
      <a:accent2>
        <a:srgbClr val="9F2065"/>
      </a:accent2>
      <a:accent3>
        <a:srgbClr val="E26B2A"/>
      </a:accent3>
      <a:accent4>
        <a:srgbClr val="72C9F1"/>
      </a:accent4>
      <a:accent5>
        <a:srgbClr val="408740"/>
      </a:accent5>
      <a:accent6>
        <a:srgbClr val="1B75BC"/>
      </a:accent6>
      <a:hlink>
        <a:srgbClr val="1B75BC"/>
      </a:hlink>
      <a:folHlink>
        <a:srgbClr val="21AAE8"/>
      </a:folHlink>
    </a:clrScheme>
    <a:fontScheme name="OD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695_ODE_Powerpoint Template-standard_2017.potx" id="{1C7C9591-0F56-4626-B1BA-C39AEEF34B76}" vid="{BD8C16AE-534C-4634-A8F2-EC416CD1064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F6CF85CBC40B4581C0B10A01367899" ma:contentTypeVersion="7" ma:contentTypeDescription="Create a new document." ma:contentTypeScope="" ma:versionID="501ce3b6e4891820316d9ddfc810913b">
  <xsd:schema xmlns:xsd="http://www.w3.org/2001/XMLSchema" xmlns:xs="http://www.w3.org/2001/XMLSchema" xmlns:p="http://schemas.microsoft.com/office/2006/metadata/properties" xmlns:ns1="http://schemas.microsoft.com/sharepoint/v3" xmlns:ns2="14007aae-f337-4414-b2f6-4f7e3ca77c60" xmlns:ns3="3a888146-b957-4f2c-b4cf-d03685ac217e" targetNamespace="http://schemas.microsoft.com/office/2006/metadata/properties" ma:root="true" ma:fieldsID="75d108fc9d54f628e9e35f9ecf95f665" ns1:_="" ns2:_="" ns3:_="">
    <xsd:import namespace="http://schemas.microsoft.com/sharepoint/v3"/>
    <xsd:import namespace="14007aae-f337-4414-b2f6-4f7e3ca77c60"/>
    <xsd:import namespace="3a888146-b957-4f2c-b4cf-d03685ac217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Estimated_x0020_Creation_x0020_Date" minOccurs="0"/>
                <xsd:element ref="ns2:Remediation_x0020_Date" minOccurs="0"/>
                <xsd:element ref="ns2:Priority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007aae-f337-4414-b2f6-4f7e3ca77c60" elementFormDefault="qualified">
    <xsd:import namespace="http://schemas.microsoft.com/office/2006/documentManagement/types"/>
    <xsd:import namespace="http://schemas.microsoft.com/office/infopath/2007/PartnerControls"/>
    <xsd:element name="Estimated_x0020_Creation_x0020_Date" ma:index="6" nillable="true" ma:displayName="Estimated Creation Date" ma:internalName="Estimated_x0020_Creation_x0020_Date" ma:readOnly="false">
      <xsd:simpleType>
        <xsd:restriction base="dms:Text">
          <xsd:maxLength value="255"/>
        </xsd:restriction>
      </xsd:simpleType>
    </xsd:element>
    <xsd:element name="Remediation_x0020_Date" ma:index="7" nillable="true" ma:displayName="Remediation Date" ma:default="[today]" ma:format="DateOnly" ma:internalName="Remediation_x0020_Date" ma:readOnly="false">
      <xsd:simpleType>
        <xsd:restriction base="dms:DateTime"/>
      </xsd:simpleType>
    </xsd:element>
    <xsd:element name="Priority" ma:index="8" nillable="true" ma:displayName="Priority" ma:default="New" ma:description="What Priority Level Is This Document?" ma:format="RadioButtons" ma:internalName="Priority" ma:readOnly="false">
      <xsd:simpleType>
        <xsd:restriction base="dms:Choice">
          <xsd:enumeration value="New"/>
          <xsd:enumeration value="Legacy"/>
          <xsd:enumeration value="Tier 1"/>
          <xsd:enumeration value="Tier 2"/>
          <xsd:enumeration value="Tier 3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888146-b957-4f2c-b4cf-d03685ac217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Estimated_x0020_Creation_x0020_Date xmlns="14007aae-f337-4414-b2f6-4f7e3ca77c60" xsi:nil="true"/>
    <Remediation_x0020_Date xmlns="14007aae-f337-4414-b2f6-4f7e3ca77c60">2019-02-04T08:00:00+00:00</Remediation_x0020_Date>
    <Priority xmlns="14007aae-f337-4414-b2f6-4f7e3ca77c60">New</Priority>
  </documentManagement>
</p:properties>
</file>

<file path=customXml/itemProps1.xml><?xml version="1.0" encoding="utf-8"?>
<ds:datastoreItem xmlns:ds="http://schemas.openxmlformats.org/officeDocument/2006/customXml" ds:itemID="{56D132AA-DE3E-4CFA-9A77-46BC9C753F45}"/>
</file>

<file path=customXml/itemProps2.xml><?xml version="1.0" encoding="utf-8"?>
<ds:datastoreItem xmlns:ds="http://schemas.openxmlformats.org/officeDocument/2006/customXml" ds:itemID="{76294081-351B-4578-811A-2A9262B4FBE1}"/>
</file>

<file path=customXml/itemProps3.xml><?xml version="1.0" encoding="utf-8"?>
<ds:datastoreItem xmlns:ds="http://schemas.openxmlformats.org/officeDocument/2006/customXml" ds:itemID="{89BA401A-2621-4033-874F-3262D0E2CD13}"/>
</file>

<file path=docProps/app.xml><?xml version="1.0" encoding="utf-8"?>
<Properties xmlns="http://schemas.openxmlformats.org/officeDocument/2006/extended-properties" xmlns:vt="http://schemas.openxmlformats.org/officeDocument/2006/docPropsVTypes">
  <Template>ODE_Powerpoint Template B</Template>
  <TotalTime>116</TotalTime>
  <Words>390</Words>
  <Application>Microsoft Office PowerPoint</Application>
  <PresentationFormat>On-screen Show (4:3)</PresentationFormat>
  <Paragraphs>59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ODE_Powerpoint Template B</vt:lpstr>
      <vt:lpstr>EL Update    Oregon Dept. of Education Office of Teaching/Learning/Assessment Title III January 23, 2019</vt:lpstr>
      <vt:lpstr>2018-19 Title III Calendar of Events</vt:lpstr>
      <vt:lpstr>Budget Narratives – 2018-19</vt:lpstr>
      <vt:lpstr>Carry Over Budget Narratives – 2018-19</vt:lpstr>
      <vt:lpstr>Desk Monitoring Updates</vt:lpstr>
      <vt:lpstr>Monitoring Trends</vt:lpstr>
      <vt:lpstr>Upcoming On-site Monitoring</vt:lpstr>
      <vt:lpstr>During On-Site Monitoring</vt:lpstr>
      <vt:lpstr>Legislative Session </vt:lpstr>
      <vt:lpstr>Dates to Look Forward To</vt:lpstr>
      <vt:lpstr>If I have questions on . . .</vt:lpstr>
    </vt:vector>
  </TitlesOfParts>
  <Company>Oregon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KNAUS Jenni - ODE</dc:creator>
  <cp:lastModifiedBy>MILLER Kim A - ODE</cp:lastModifiedBy>
  <cp:revision>18</cp:revision>
  <cp:lastPrinted>2017-08-28T18:38:33Z</cp:lastPrinted>
  <dcterms:created xsi:type="dcterms:W3CDTF">2017-09-14T21:37:43Z</dcterms:created>
  <dcterms:modified xsi:type="dcterms:W3CDTF">2019-01-23T14:54:22Z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0x01010022F6CF85CBC40B4581C0B10A01367899</vt:lpwstr>
  </property>
</Properties>
</file>