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5"/>
  </p:notesMasterIdLst>
  <p:sldIdLst>
    <p:sldId id="258" r:id="rId2"/>
    <p:sldId id="267" r:id="rId3"/>
    <p:sldId id="271" r:id="rId4"/>
    <p:sldId id="272" r:id="rId5"/>
    <p:sldId id="274" r:id="rId6"/>
    <p:sldId id="270" r:id="rId7"/>
    <p:sldId id="264" r:id="rId8"/>
    <p:sldId id="275" r:id="rId9"/>
    <p:sldId id="278" r:id="rId10"/>
    <p:sldId id="269" r:id="rId11"/>
    <p:sldId id="276" r:id="rId12"/>
    <p:sldId id="277" r:id="rId13"/>
    <p:sldId id="266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28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981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7"/>
            <a:ext cx="2949178" cy="22899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/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462480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2367"/>
            <a:ext cx="6858000" cy="22744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891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82363"/>
            <a:ext cx="7886700" cy="25801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93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002541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4401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341655"/>
            <a:ext cx="3868340" cy="1848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34401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4341655"/>
            <a:ext cx="3887391" cy="1848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eslie.casebeer@state.or.us" TargetMode="External"/><Relationship Id="rId2" Type="http://schemas.openxmlformats.org/officeDocument/2006/relationships/hyperlink" Target="https://www.oregon.gov/ode/schools-and-districts/grants/ESEA/EL/Pages/District-Local-Plans.aspx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istrict.ode.state.or.us/apps/xfers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ARLISLE%20Taffy%20(taffy.carlisle@ode.state.or.us)" TargetMode="External"/><Relationship Id="rId2" Type="http://schemas.openxmlformats.org/officeDocument/2006/relationships/hyperlink" Target="mailto:kim.a.miller@state.or.u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leslie.casebeer@state.or.us" TargetMode="External"/><Relationship Id="rId5" Type="http://schemas.openxmlformats.org/officeDocument/2006/relationships/hyperlink" Target="mailto:ben.wolcott@ode.state.or.us" TargetMode="External"/><Relationship Id="rId4" Type="http://schemas.openxmlformats.org/officeDocument/2006/relationships/hyperlink" Target="mailto:kelly.slater@ode.state.or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im.a.miller@state.or.u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sa.k12.or.us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stiiid.org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tlei,.org/" TargetMode="External"/><Relationship Id="rId2" Type="http://schemas.openxmlformats.org/officeDocument/2006/relationships/hyperlink" Target="http://www.titlei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nabe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dme.org/" TargetMode="External"/><Relationship Id="rId2" Type="http://schemas.openxmlformats.org/officeDocument/2006/relationships/hyperlink" Target="http://www.tesol.org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10182"/>
            <a:ext cx="7886700" cy="2403434"/>
          </a:xfrm>
        </p:spPr>
        <p:txBody>
          <a:bodyPr>
            <a:normAutofit/>
          </a:bodyPr>
          <a:lstStyle/>
          <a:p>
            <a:r>
              <a:rPr lang="en-US" dirty="0" smtClean="0"/>
              <a:t>EL Update</a:t>
            </a:r>
            <a:br>
              <a:rPr lang="en-US" dirty="0" smtClean="0"/>
            </a:br>
            <a:r>
              <a:rPr lang="en-US" sz="18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Oregon Dept. of Education</a:t>
            </a:r>
            <a:br>
              <a:rPr lang="en-US" sz="2000" dirty="0" smtClean="0"/>
            </a:br>
            <a:r>
              <a:rPr lang="en-US" sz="2000" dirty="0" smtClean="0"/>
              <a:t>Office of Teaching, Learning, and Assessment</a:t>
            </a:r>
            <a:br>
              <a:rPr lang="en-US" sz="2000" dirty="0" smtClean="0"/>
            </a:br>
            <a:r>
              <a:rPr lang="en-US" sz="2000" dirty="0" smtClean="0"/>
              <a:t>January 17,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16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1" y="1950098"/>
            <a:ext cx="8137884" cy="802433"/>
          </a:xfrm>
        </p:spPr>
        <p:txBody>
          <a:bodyPr/>
          <a:lstStyle/>
          <a:p>
            <a:r>
              <a:rPr lang="en-US" dirty="0" smtClean="0"/>
              <a:t>EL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1" y="2967134"/>
            <a:ext cx="8350897" cy="343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Yes, they are due this year (February 15, 2018), and all districts are expected to update their plan and submit them</a:t>
            </a:r>
            <a:r>
              <a:rPr lang="en-US" sz="2700" dirty="0" smtClean="0"/>
              <a:t>.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You can find the technical manual and template </a:t>
            </a:r>
            <a:r>
              <a:rPr lang="en-US" sz="2700" dirty="0" smtClean="0">
                <a:hlinkClick r:id="rId2"/>
              </a:rPr>
              <a:t>here</a:t>
            </a:r>
            <a:r>
              <a:rPr lang="en-US" sz="2700" dirty="0" smtClean="0"/>
              <a:t> and you can get a copy of the recorded training by emailing </a:t>
            </a:r>
            <a:r>
              <a:rPr lang="en-US" sz="2700" dirty="0" smtClean="0">
                <a:hlinkClick r:id="rId3"/>
              </a:rPr>
              <a:t>Leslie Casebeer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Please contact your ODE EL team member for specific assistance – refer to the contact list for your contact.</a:t>
            </a:r>
          </a:p>
        </p:txBody>
      </p:sp>
    </p:spTree>
    <p:extLst>
      <p:ext uri="{BB962C8B-B14F-4D97-AF65-F5344CB8AC3E}">
        <p14:creationId xmlns:p14="http://schemas.microsoft.com/office/powerpoint/2010/main" val="23306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1" y="1940767"/>
            <a:ext cx="8048819" cy="793102"/>
          </a:xfrm>
        </p:spPr>
        <p:txBody>
          <a:bodyPr/>
          <a:lstStyle/>
          <a:p>
            <a:r>
              <a:rPr lang="en-US" dirty="0" smtClean="0"/>
              <a:t>EL Plan Submission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1" y="2976465"/>
            <a:ext cx="8229600" cy="3200498"/>
          </a:xfrm>
        </p:spPr>
        <p:txBody>
          <a:bodyPr/>
          <a:lstStyle/>
          <a:p>
            <a:r>
              <a:rPr lang="en-US" dirty="0" smtClean="0"/>
              <a:t>Use the ODE District Secure File Application to submit your EL </a:t>
            </a:r>
            <a:r>
              <a:rPr lang="en-US" dirty="0" smtClean="0"/>
              <a:t>Plan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>
                <a:hlinkClick r:id="rId2"/>
              </a:rPr>
              <a:t>Secure file link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Send the EL </a:t>
            </a:r>
            <a:r>
              <a:rPr lang="en-US" dirty="0" smtClean="0"/>
              <a:t>Plan </a:t>
            </a:r>
            <a:r>
              <a:rPr lang="en-US" dirty="0" smtClean="0"/>
              <a:t>to Leslie Casebeer</a:t>
            </a:r>
          </a:p>
          <a:p>
            <a:r>
              <a:rPr lang="en-US" dirty="0" smtClean="0"/>
              <a:t>Leslie will review the plan for completeness and notify you if you have missing components</a:t>
            </a:r>
          </a:p>
          <a:p>
            <a:pPr marL="45718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1" y="1950098"/>
            <a:ext cx="8048819" cy="793102"/>
          </a:xfrm>
        </p:spPr>
        <p:txBody>
          <a:bodyPr>
            <a:normAutofit/>
          </a:bodyPr>
          <a:lstStyle/>
          <a:p>
            <a:r>
              <a:rPr lang="en-US" dirty="0" smtClean="0"/>
              <a:t>Required EL </a:t>
            </a:r>
            <a:r>
              <a:rPr lang="en-US" dirty="0" smtClean="0"/>
              <a:t>Plan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0" y="2967135"/>
            <a:ext cx="8238931" cy="32098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EL Plan Participants List</a:t>
            </a:r>
          </a:p>
          <a:p>
            <a:r>
              <a:rPr lang="en-US" dirty="0" smtClean="0"/>
              <a:t>Statement of Assurances</a:t>
            </a:r>
          </a:p>
          <a:p>
            <a:r>
              <a:rPr lang="en-US" dirty="0" smtClean="0"/>
              <a:t>Signature Page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EL </a:t>
            </a:r>
            <a:r>
              <a:rPr lang="en-US" dirty="0" smtClean="0"/>
              <a:t>Plan</a:t>
            </a:r>
            <a:endParaRPr lang="en-US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If any of these items are missing are not legible, Leslie Casebeer will contact you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If the EL plan is submitted without the other items, ODE staff will review the EL </a:t>
            </a:r>
            <a:r>
              <a:rPr lang="en-US" dirty="0" smtClean="0"/>
              <a:t>Plan, </a:t>
            </a:r>
            <a:r>
              <a:rPr lang="en-US" dirty="0" smtClean="0"/>
              <a:t>but it will not be approved until all items are submitted.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1940767"/>
            <a:ext cx="8229600" cy="811764"/>
          </a:xfrm>
        </p:spPr>
        <p:txBody>
          <a:bodyPr/>
          <a:lstStyle/>
          <a:p>
            <a:r>
              <a:rPr lang="en-US" dirty="0" smtClean="0"/>
              <a:t>If I have questions on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2957804"/>
            <a:ext cx="8243737" cy="3563070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/>
              <a:t>Data Collections, Allocations, Accountability, Oregon Statue/Rules, ESSA, and Title III</a:t>
            </a:r>
          </a:p>
          <a:p>
            <a:pPr marL="911225" lvl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900" dirty="0"/>
              <a:t>Contact </a:t>
            </a:r>
            <a:r>
              <a:rPr lang="en-US" altLang="en-US" sz="1900" dirty="0">
                <a:hlinkClick r:id="rId2"/>
              </a:rPr>
              <a:t>Kim Miller</a:t>
            </a:r>
            <a:r>
              <a:rPr lang="en-US" altLang="en-US" sz="1900" dirty="0"/>
              <a:t>, English Learner Lead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/>
              <a:t>Title III, HB </a:t>
            </a:r>
            <a:r>
              <a:rPr lang="en-US" altLang="en-US" sz="2200" dirty="0" smtClean="0"/>
              <a:t>3499, EL </a:t>
            </a:r>
            <a:r>
              <a:rPr lang="en-US" altLang="en-US" sz="2200" dirty="0"/>
              <a:t>Strategic Plan, and Biliteracy </a:t>
            </a:r>
            <a:r>
              <a:rPr lang="en-US" altLang="en-US" sz="2200" dirty="0" smtClean="0"/>
              <a:t>Seal </a:t>
            </a:r>
            <a:endParaRPr lang="en-US" altLang="en-US" sz="2200" dirty="0"/>
          </a:p>
          <a:p>
            <a:pPr marL="911225" lvl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900" dirty="0"/>
              <a:t>Contact </a:t>
            </a:r>
            <a:r>
              <a:rPr lang="en-US" altLang="en-US" sz="1900" dirty="0">
                <a:hlinkClick r:id="rId3"/>
              </a:rPr>
              <a:t>Taffy Carlisle</a:t>
            </a:r>
            <a:endParaRPr lang="en-US" altLang="en-US" sz="1900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 smtClean="0"/>
              <a:t>HB 3499, Bilingual Teachers</a:t>
            </a:r>
          </a:p>
          <a:p>
            <a:pPr marL="742939" lvl="1" indent="-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1900" dirty="0"/>
              <a:t>Contact</a:t>
            </a:r>
            <a:r>
              <a:rPr lang="en-US" altLang="en-US" sz="1500" dirty="0" smtClean="0"/>
              <a:t> </a:t>
            </a:r>
            <a:r>
              <a:rPr lang="en-US" altLang="en-US" sz="1900" dirty="0">
                <a:hlinkClick r:id="rId4"/>
              </a:rPr>
              <a:t>Kelly Slater</a:t>
            </a:r>
            <a:endParaRPr lang="en-US" altLang="en-US" sz="1900" dirty="0"/>
          </a:p>
          <a:p>
            <a:pPr marL="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 smtClean="0"/>
              <a:t>ELPA21</a:t>
            </a:r>
          </a:p>
          <a:p>
            <a:pPr marL="915988" lvl="1" indent="-227013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900" dirty="0" smtClean="0"/>
              <a:t>Contact </a:t>
            </a:r>
            <a:r>
              <a:rPr lang="en-US" altLang="en-US" sz="1900" dirty="0">
                <a:hlinkClick r:id="rId5"/>
              </a:rPr>
              <a:t>Ben Wolcott</a:t>
            </a:r>
            <a:endParaRPr lang="en-US" altLang="en-US" sz="1900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/>
              <a:t>Submission of documents for ODE review or due dates…</a:t>
            </a:r>
          </a:p>
          <a:p>
            <a:pPr marL="911225" lvl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1900" dirty="0"/>
              <a:t>Contact </a:t>
            </a:r>
            <a:r>
              <a:rPr lang="en-US" altLang="en-US" sz="1900" dirty="0">
                <a:hlinkClick r:id="rId6"/>
              </a:rPr>
              <a:t>Leslie Casebeer</a:t>
            </a:r>
            <a:r>
              <a:rPr lang="en-US" altLang="en-US" sz="1900" dirty="0"/>
              <a:t>, Title III </a:t>
            </a:r>
            <a:r>
              <a:rPr lang="en-US" altLang="en-US" sz="1900" dirty="0" smtClean="0"/>
              <a:t>Assistant</a:t>
            </a:r>
            <a:endParaRPr lang="en-US" altLang="en-US" sz="1900" dirty="0"/>
          </a:p>
        </p:txBody>
      </p:sp>
    </p:spTree>
    <p:extLst>
      <p:ext uri="{BB962C8B-B14F-4D97-AF65-F5344CB8AC3E}">
        <p14:creationId xmlns:p14="http://schemas.microsoft.com/office/powerpoint/2010/main" val="31365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913" y="1940767"/>
            <a:ext cx="8053437" cy="802433"/>
          </a:xfrm>
        </p:spPr>
        <p:txBody>
          <a:bodyPr/>
          <a:lstStyle/>
          <a:p>
            <a:r>
              <a:rPr lang="en-US" dirty="0" smtClean="0"/>
              <a:t>Regional Trainings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1913" y="2978870"/>
            <a:ext cx="8229600" cy="3198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ODE staff are reviewing options for next year based on responses.  If you did not reply to the </a:t>
            </a:r>
            <a:r>
              <a:rPr lang="en-US" dirty="0" smtClean="0"/>
              <a:t>survey, </a:t>
            </a:r>
            <a:r>
              <a:rPr lang="en-US" dirty="0" smtClean="0"/>
              <a:t>but would like to provide feedback, please email comments to </a:t>
            </a:r>
            <a:r>
              <a:rPr lang="en-US" dirty="0" smtClean="0">
                <a:hlinkClick r:id="rId2"/>
              </a:rPr>
              <a:t>Kim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81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130" y="1371600"/>
            <a:ext cx="4803053" cy="831274"/>
          </a:xfrm>
        </p:spPr>
        <p:txBody>
          <a:bodyPr/>
          <a:lstStyle/>
          <a:p>
            <a:r>
              <a:rPr lang="en-US" dirty="0" smtClean="0"/>
              <a:t>Budget Narratives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3" y="2488676"/>
            <a:ext cx="8465270" cy="3912124"/>
          </a:xfrm>
        </p:spPr>
        <p:txBody>
          <a:bodyPr>
            <a:normAutofit/>
          </a:bodyPr>
          <a:lstStyle/>
          <a:p>
            <a:r>
              <a:rPr lang="en-US" dirty="0" smtClean="0"/>
              <a:t>Please submit your 2017-18 Title III Budget Narrative </a:t>
            </a:r>
            <a:r>
              <a:rPr lang="en-US" dirty="0" smtClean="0"/>
              <a:t>soon; </a:t>
            </a:r>
            <a:r>
              <a:rPr lang="en-US" dirty="0" smtClean="0"/>
              <a:t>ODE staff are reviewing daily.</a:t>
            </a:r>
          </a:p>
          <a:p>
            <a:r>
              <a:rPr lang="en-US" dirty="0" smtClean="0"/>
              <a:t>Carry-Over </a:t>
            </a:r>
            <a:r>
              <a:rPr lang="en-US" dirty="0" smtClean="0"/>
              <a:t>Budget </a:t>
            </a:r>
            <a:r>
              <a:rPr lang="en-US" dirty="0" smtClean="0"/>
              <a:t>Narratives -- </a:t>
            </a:r>
            <a:r>
              <a:rPr lang="en-US" dirty="0" smtClean="0"/>
              <a:t>ODE staff are extending the due date until 1/15/18 due to some technical issues opening </a:t>
            </a:r>
            <a:r>
              <a:rPr lang="en-US" dirty="0" smtClean="0"/>
              <a:t>Budget Narrative </a:t>
            </a:r>
            <a:r>
              <a:rPr lang="en-US" dirty="0" smtClean="0"/>
              <a:t>for some districts; please get these requests in soon.</a:t>
            </a:r>
          </a:p>
          <a:p>
            <a:r>
              <a:rPr lang="en-US" dirty="0" smtClean="0"/>
              <a:t>Immigrant </a:t>
            </a:r>
            <a:r>
              <a:rPr lang="en-US" dirty="0" smtClean="0"/>
              <a:t>Grant -- Allocations </a:t>
            </a:r>
            <a:r>
              <a:rPr lang="en-US" dirty="0" smtClean="0"/>
              <a:t>for these grants have been </a:t>
            </a:r>
            <a:r>
              <a:rPr lang="en-US" dirty="0" smtClean="0"/>
              <a:t>shared; Budget Narratives </a:t>
            </a:r>
            <a:r>
              <a:rPr lang="en-US" dirty="0" smtClean="0"/>
              <a:t>need to be updated with this funding in the detailed section – last question.</a:t>
            </a:r>
          </a:p>
        </p:txBody>
      </p:sp>
    </p:spTree>
    <p:extLst>
      <p:ext uri="{BB962C8B-B14F-4D97-AF65-F5344CB8AC3E}">
        <p14:creationId xmlns:p14="http://schemas.microsoft.com/office/powerpoint/2010/main" val="41228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66" y="1950098"/>
            <a:ext cx="8252234" cy="802433"/>
          </a:xfrm>
        </p:spPr>
        <p:txBody>
          <a:bodyPr>
            <a:normAutofit/>
          </a:bodyPr>
          <a:lstStyle/>
          <a:p>
            <a:r>
              <a:rPr lang="en-US" dirty="0" smtClean="0"/>
              <a:t>Budget Narrative – </a:t>
            </a:r>
            <a:r>
              <a:rPr lang="en-US" dirty="0" smtClean="0"/>
              <a:t>2017-18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66" y="2967135"/>
            <a:ext cx="8080784" cy="33793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31 sub grantees – APPROVED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7 sub grantees – UNDER REVIEW by ODE staff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12 sub grantees – RESPONSE REQUIRED by district staff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20 sub grantees – IN PROGRESS –not yet submitted to ODE for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899" y="1483568"/>
            <a:ext cx="6183517" cy="8117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Carryover Budget Narrative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66" y="2770631"/>
            <a:ext cx="8080784" cy="35478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9 sub grantees – APPROVED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9 sub grantees – UNDER REVIEW by ODE staff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0 sub grantees – RESPONSE REQUIRED by district staff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26 sub grantees – IN PROGRESS –not yet submitted to ODE for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402" y="1959429"/>
            <a:ext cx="8889476" cy="78377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Statewide Conference to look forward to: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1913" y="3205113"/>
            <a:ext cx="8248454" cy="3186260"/>
          </a:xfrm>
        </p:spPr>
        <p:txBody>
          <a:bodyPr>
            <a:normAutofit/>
          </a:bodyPr>
          <a:lstStyle/>
          <a:p>
            <a:r>
              <a:rPr lang="en-US" dirty="0" smtClean="0"/>
              <a:t>EL </a:t>
            </a:r>
            <a:r>
              <a:rPr lang="en-US" dirty="0"/>
              <a:t>Alliance Conference</a:t>
            </a:r>
          </a:p>
          <a:p>
            <a:pPr marL="738188" lvl="1" indent="-280988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/>
              <a:t>March 7-9, </a:t>
            </a:r>
            <a:r>
              <a:rPr lang="en-US" dirty="0" smtClean="0"/>
              <a:t>2018 </a:t>
            </a:r>
            <a:r>
              <a:rPr lang="en-US" dirty="0" smtClean="0"/>
              <a:t>(</a:t>
            </a:r>
            <a:r>
              <a:rPr lang="en-US" dirty="0"/>
              <a:t>ELSWD Pre-conference March 7</a:t>
            </a:r>
            <a:r>
              <a:rPr lang="en-US" baseline="30000" dirty="0"/>
              <a:t>th</a:t>
            </a:r>
            <a:r>
              <a:rPr lang="en-US" dirty="0"/>
              <a:t> am)</a:t>
            </a:r>
          </a:p>
          <a:p>
            <a:pPr marL="738188" lvl="1" indent="-280988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>
                <a:hlinkClick r:id="rId2"/>
              </a:rPr>
              <a:t>Registration</a:t>
            </a:r>
            <a:endParaRPr lang="en-US" dirty="0" smtClean="0"/>
          </a:p>
          <a:p>
            <a:pPr marL="738188" lvl="1" indent="-280988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/>
              <a:t>RFP submitters should be hearing soon if their proposal has been accepted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" y="1941921"/>
            <a:ext cx="9013371" cy="8107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Conferences to </a:t>
            </a:r>
            <a:r>
              <a:rPr lang="en-US" dirty="0" smtClean="0"/>
              <a:t>look forward to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65" y="2988297"/>
            <a:ext cx="8380429" cy="36434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NCSTIIID </a:t>
            </a:r>
            <a:r>
              <a:rPr lang="en-US" dirty="0"/>
              <a:t>Annual Meeting</a:t>
            </a:r>
          </a:p>
          <a:p>
            <a:pPr marL="738188" lvl="1" indent="-280988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/>
              <a:t>February 28, </a:t>
            </a:r>
            <a:r>
              <a:rPr lang="en-US" dirty="0" smtClean="0"/>
              <a:t>2018, Albuquerque</a:t>
            </a:r>
          </a:p>
          <a:p>
            <a:pPr marL="738188" lvl="1" indent="-280988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>
                <a:hlinkClick r:id="rId2"/>
              </a:rPr>
              <a:t>Registration and information</a:t>
            </a:r>
            <a:endParaRPr lang="en-US" dirty="0" smtClean="0"/>
          </a:p>
          <a:p>
            <a:pPr marL="738188" lvl="1" indent="-280988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/>
              <a:t>Presenters include: </a:t>
            </a:r>
          </a:p>
          <a:p>
            <a:pPr marL="1195376" lvl="2" indent="-280988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/>
              <a:t>Drs</a:t>
            </a:r>
            <a:r>
              <a:rPr lang="en-US" dirty="0" smtClean="0"/>
              <a:t>. Thomas and Collier, Hopes and Dreams for EL Students</a:t>
            </a:r>
          </a:p>
          <a:p>
            <a:pPr marL="1195376" lvl="2" indent="-280988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/>
              <a:t>USED:  </a:t>
            </a:r>
            <a:r>
              <a:rPr lang="en-US" dirty="0" smtClean="0"/>
              <a:t>Office of State Support, Title III </a:t>
            </a:r>
            <a:r>
              <a:rPr lang="en-US" dirty="0" smtClean="0"/>
              <a:t>monitoring, </a:t>
            </a:r>
            <a:r>
              <a:rPr lang="en-US" dirty="0" smtClean="0"/>
              <a:t>and best practices for providing EL support</a:t>
            </a:r>
          </a:p>
          <a:p>
            <a:pPr marL="1195376" lvl="2" indent="-280988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/>
              <a:t>USED:  Office </a:t>
            </a:r>
            <a:r>
              <a:rPr lang="en-US" dirty="0" smtClean="0"/>
              <a:t>of English Language Acquisition,  Parent Toolkit</a:t>
            </a:r>
          </a:p>
          <a:p>
            <a:pPr marL="1195376" lvl="2" indent="-280988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 smtClean="0"/>
              <a:t>EL Parent Panel with Advocates for Parental Involvement</a:t>
            </a:r>
          </a:p>
        </p:txBody>
      </p:sp>
    </p:spTree>
    <p:extLst>
      <p:ext uri="{BB962C8B-B14F-4D97-AF65-F5344CB8AC3E}">
        <p14:creationId xmlns:p14="http://schemas.microsoft.com/office/powerpoint/2010/main" val="23748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71" y="1951349"/>
            <a:ext cx="8691514" cy="1036948"/>
          </a:xfrm>
        </p:spPr>
        <p:txBody>
          <a:bodyPr>
            <a:noAutofit/>
          </a:bodyPr>
          <a:lstStyle/>
          <a:p>
            <a:pPr algn="ctr"/>
            <a:r>
              <a:rPr lang="en-US" sz="3900" dirty="0" smtClean="0"/>
              <a:t>More National Conferences to Look Forward To: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205113"/>
            <a:ext cx="8253167" cy="3426595"/>
          </a:xfrm>
        </p:spPr>
        <p:txBody>
          <a:bodyPr>
            <a:normAutofit/>
          </a:bodyPr>
          <a:lstStyle/>
          <a:p>
            <a:pPr marL="233363" indent="-233363">
              <a:spcAft>
                <a:spcPts val="600"/>
              </a:spcAft>
            </a:pPr>
            <a:r>
              <a:rPr lang="en-US" dirty="0" smtClean="0"/>
              <a:t>National Title I </a:t>
            </a:r>
            <a:r>
              <a:rPr lang="en-US" dirty="0" smtClean="0"/>
              <a:t>Conference</a:t>
            </a:r>
            <a:endParaRPr lang="en-US" dirty="0" smtClean="0"/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en-US" dirty="0" smtClean="0"/>
              <a:t>February 7-12, 2018, Philadelphia</a:t>
            </a:r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en-US" dirty="0" smtClean="0">
                <a:hlinkClick r:id="rId2"/>
              </a:rPr>
              <a:t>Registration</a:t>
            </a:r>
            <a:r>
              <a:rPr lang="en-US" dirty="0" smtClean="0">
                <a:hlinkClick r:id="rId3"/>
              </a:rPr>
              <a:t> and Information</a:t>
            </a:r>
            <a:endParaRPr lang="en-US" dirty="0" smtClean="0"/>
          </a:p>
          <a:p>
            <a:pPr marL="233363" indent="-233363">
              <a:spcAft>
                <a:spcPts val="600"/>
              </a:spcAft>
            </a:pPr>
            <a:r>
              <a:rPr lang="en-US" dirty="0" smtClean="0"/>
              <a:t>NABE Conference</a:t>
            </a:r>
          </a:p>
          <a:p>
            <a:pPr marL="914400" lvl="1" indent="-344488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en-US" dirty="0" smtClean="0"/>
              <a:t>March 1-3, 2018, Albuquerque</a:t>
            </a:r>
          </a:p>
          <a:p>
            <a:pPr marL="914400" lvl="1" indent="-344488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en-US" dirty="0" smtClean="0">
                <a:hlinkClick r:id="rId4"/>
              </a:rPr>
              <a:t>Registration and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0767"/>
            <a:ext cx="9013371" cy="1035698"/>
          </a:xfrm>
        </p:spPr>
        <p:txBody>
          <a:bodyPr>
            <a:noAutofit/>
          </a:bodyPr>
          <a:lstStyle/>
          <a:p>
            <a:pPr algn="ctr"/>
            <a:r>
              <a:rPr lang="en-US" sz="3900" dirty="0" smtClean="0"/>
              <a:t>And Even More National Conferences to Look Forward To: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0430"/>
            <a:ext cx="8058150" cy="2880360"/>
          </a:xfrm>
        </p:spPr>
        <p:txBody>
          <a:bodyPr>
            <a:normAutofit/>
          </a:bodyPr>
          <a:lstStyle/>
          <a:p>
            <a:r>
              <a:rPr lang="en-US" dirty="0" smtClean="0"/>
              <a:t>TESOL </a:t>
            </a:r>
            <a:r>
              <a:rPr lang="en-US" dirty="0"/>
              <a:t>Conference</a:t>
            </a:r>
          </a:p>
          <a:p>
            <a:pPr marL="804863" lvl="2" indent="-342900">
              <a:buFont typeface="Arial" panose="020B0604020202020204" pitchFamily="34" charset="0"/>
              <a:buChar char="−"/>
            </a:pPr>
            <a:r>
              <a:rPr lang="en-US" sz="2400" dirty="0"/>
              <a:t>March </a:t>
            </a:r>
            <a:r>
              <a:rPr lang="en-US" sz="2400" dirty="0" smtClean="0"/>
              <a:t>27-30, 2018, Chicago</a:t>
            </a:r>
          </a:p>
          <a:p>
            <a:pPr marL="804863" lvl="2" indent="-342900">
              <a:buFont typeface="Arial" panose="020B0604020202020204" pitchFamily="34" charset="0"/>
              <a:buChar char="−"/>
            </a:pPr>
            <a:r>
              <a:rPr lang="en-US" sz="2400" dirty="0" smtClean="0">
                <a:hlinkClick r:id="rId2"/>
              </a:rPr>
              <a:t>Registration and Information</a:t>
            </a:r>
            <a:endParaRPr lang="en-US" sz="2400" dirty="0" smtClean="0"/>
          </a:p>
          <a:p>
            <a:r>
              <a:rPr lang="en-US" dirty="0" smtClean="0"/>
              <a:t>NASDME </a:t>
            </a:r>
            <a:r>
              <a:rPr lang="en-US" dirty="0"/>
              <a:t>Conference</a:t>
            </a:r>
          </a:p>
          <a:p>
            <a:pPr marL="804863" lvl="2" indent="-342900">
              <a:buFont typeface="Arial" panose="020B0604020202020204" pitchFamily="34" charset="0"/>
              <a:buChar char="−"/>
            </a:pPr>
            <a:r>
              <a:rPr lang="en-US" sz="2400" dirty="0" smtClean="0"/>
              <a:t>April 29-May 2, 2018, Portland</a:t>
            </a:r>
            <a:endParaRPr lang="en-US" sz="2400" dirty="0"/>
          </a:p>
          <a:p>
            <a:pPr marL="804863" lvl="2" indent="-342900">
              <a:buFont typeface="Arial" panose="020B0604020202020204" pitchFamily="34" charset="0"/>
              <a:buChar char="−"/>
            </a:pPr>
            <a:r>
              <a:rPr lang="en-US" sz="2400" dirty="0">
                <a:hlinkClick r:id="rId3"/>
              </a:rPr>
              <a:t>Registration and Information</a:t>
            </a:r>
            <a:endParaRPr lang="en-US" sz="2400" dirty="0"/>
          </a:p>
          <a:p>
            <a:pPr marL="4775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104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_Powerpoint Template B">
  <a:themeElements>
    <a:clrScheme name="ODE-blue links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695_ODE_Powerpoint Template-standard_2017.potx" id="{1C7C9591-0F56-4626-B1BA-C39AEEF34B76}" vid="{BD8C16AE-534C-4634-A8F2-EC416CD106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stimated_x0020_Creation_x0020_Date xmlns="14007aae-f337-4414-b2f6-4f7e3ca77c60" xsi:nil="true"/>
    <Remediation_x0020_Date xmlns="14007aae-f337-4414-b2f6-4f7e3ca77c60">2018-07-01T03:22:28+00:00</Remediation_x0020_Date>
    <Priority xmlns="14007aae-f337-4414-b2f6-4f7e3ca77c60">New</Priorit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F6CF85CBC40B4581C0B10A01367899" ma:contentTypeVersion="7" ma:contentTypeDescription="Create a new document." ma:contentTypeScope="" ma:versionID="501ce3b6e4891820316d9ddfc810913b">
  <xsd:schema xmlns:xsd="http://www.w3.org/2001/XMLSchema" xmlns:xs="http://www.w3.org/2001/XMLSchema" xmlns:p="http://schemas.microsoft.com/office/2006/metadata/properties" xmlns:ns1="http://schemas.microsoft.com/sharepoint/v3" xmlns:ns2="14007aae-f337-4414-b2f6-4f7e3ca77c60" xmlns:ns3="3a888146-b957-4f2c-b4cf-d03685ac217e" targetNamespace="http://schemas.microsoft.com/office/2006/metadata/properties" ma:root="true" ma:fieldsID="75d108fc9d54f628e9e35f9ecf95f665" ns1:_="" ns2:_="" ns3:_="">
    <xsd:import namespace="http://schemas.microsoft.com/sharepoint/v3"/>
    <xsd:import namespace="14007aae-f337-4414-b2f6-4f7e3ca77c60"/>
    <xsd:import namespace="3a888146-b957-4f2c-b4cf-d03685ac21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07aae-f337-4414-b2f6-4f7e3ca77c60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internalName="Estimated_x0020_Creation_x0020_Date" ma:readOnly="false">
      <xsd:simpleType>
        <xsd:restriction base="dms:Text">
          <xsd:maxLength value="255"/>
        </xsd:restriction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88146-b957-4f2c-b4cf-d03685ac2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1637F2-1719-4848-9FBC-7A775D543584}"/>
</file>

<file path=customXml/itemProps2.xml><?xml version="1.0" encoding="utf-8"?>
<ds:datastoreItem xmlns:ds="http://schemas.openxmlformats.org/officeDocument/2006/customXml" ds:itemID="{0BEB46B0-C0FA-45E7-B1BA-C84D93AF1DC7}"/>
</file>

<file path=customXml/itemProps3.xml><?xml version="1.0" encoding="utf-8"?>
<ds:datastoreItem xmlns:ds="http://schemas.openxmlformats.org/officeDocument/2006/customXml" ds:itemID="{FC4C01C4-AB95-49C3-AD70-17B63E9B80B8}"/>
</file>

<file path=docProps/app.xml><?xml version="1.0" encoding="utf-8"?>
<Properties xmlns="http://schemas.openxmlformats.org/officeDocument/2006/extended-properties" xmlns:vt="http://schemas.openxmlformats.org/officeDocument/2006/docPropsVTypes">
  <Template>ODE_Powerpoint Template B</Template>
  <TotalTime>2975</TotalTime>
  <Words>615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ODE_Powerpoint Template B</vt:lpstr>
      <vt:lpstr>EL Update    Oregon Dept. of Education Office of Teaching, Learning, and Assessment January 17, 2018</vt:lpstr>
      <vt:lpstr>Regional Trainings</vt:lpstr>
      <vt:lpstr>Budget Narratives</vt:lpstr>
      <vt:lpstr>Budget Narrative – 2017-18 Status</vt:lpstr>
      <vt:lpstr>Carryover Budget Narrative </vt:lpstr>
      <vt:lpstr>Statewide Conference to look forward to:</vt:lpstr>
      <vt:lpstr>National Conferences to look forward to:</vt:lpstr>
      <vt:lpstr>More National Conferences to Look Forward To:</vt:lpstr>
      <vt:lpstr>And Even More National Conferences to Look Forward To:</vt:lpstr>
      <vt:lpstr>EL Plans</vt:lpstr>
      <vt:lpstr>EL Plan Submission </vt:lpstr>
      <vt:lpstr>Required EL Plan Components</vt:lpstr>
      <vt:lpstr>If I have questions on . . .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KNAUS Jenni - ODE</dc:creator>
  <cp:lastModifiedBy>CASEBEER Leslie - ODE</cp:lastModifiedBy>
  <cp:revision>21</cp:revision>
  <cp:lastPrinted>2017-08-28T18:38:33Z</cp:lastPrinted>
  <dcterms:created xsi:type="dcterms:W3CDTF">2017-09-14T21:37:43Z</dcterms:created>
  <dcterms:modified xsi:type="dcterms:W3CDTF">2018-01-16T16:43:38Z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0x01010022F6CF85CBC40B4581C0B10A01367899</vt:lpwstr>
  </property>
</Properties>
</file>