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55.xml" ContentType="application/vnd.openxmlformats-officedocument.presentationml.slide+xml"/>
  <Override PartName="/ppt/slides/slide30.xml" ContentType="application/vnd.openxmlformats-officedocument.presentationml.slide+xml"/>
  <Override PartName="/ppt/slides/slide54.xml" ContentType="application/vnd.openxmlformats-officedocument.presentationml.slide+xml"/>
  <Override PartName="/ppt/slides/slide53.xml" ContentType="application/vnd.openxmlformats-officedocument.presentationml.slide+xml"/>
  <Override PartName="/ppt/slides/slide52.xml" ContentType="application/vnd.openxmlformats-officedocument.presentationml.slide+xml"/>
  <Override PartName="/ppt/slides/slide48.xml" ContentType="application/vnd.openxmlformats-officedocument.presentationml.slide+xml"/>
  <Override PartName="/ppt/slides/slide33.xml" ContentType="application/vnd.openxmlformats-officedocument.presentationml.slide+xml"/>
  <Override PartName="/ppt/slides/slide49.xml" ContentType="application/vnd.openxmlformats-officedocument.presentationml.slide+xml"/>
  <Override PartName="/ppt/slides/slide51.xml" ContentType="application/vnd.openxmlformats-officedocument.presentationml.slide+xml"/>
  <Override PartName="/ppt/slides/slide50.xml" ContentType="application/vnd.openxmlformats-officedocument.presentationml.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notesSlides/notesSlide3.xml" ContentType="application/vnd.openxmlformats-officedocument.presentationml.notesSlide+xml"/>
  <Override PartName="/ppt/slideLayouts/slideLayout34.xml" ContentType="application/vnd.openxmlformats-officedocument.presentationml.slideLayout+xml"/>
  <Override PartName="/ppt/notesSlides/notesSlide5.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7.xml" ContentType="application/vnd.openxmlformats-officedocument.presentationml.notesSlide+xml"/>
  <Override PartName="/ppt/notesSlides/notesSlide4.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12.xml" ContentType="application/vnd.openxmlformats-officedocument.presentationml.notesSlide+xml"/>
  <Override PartName="/ppt/notesSlides/notesSlide18.xml" ContentType="application/vnd.openxmlformats-officedocument.presentationml.notesSlide+xml"/>
  <Override PartName="/ppt/notesSlides/notesSlide1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9.xml" ContentType="application/vnd.openxmlformats-officedocument.presentationml.notesSlide+xml"/>
  <Override PartName="/ppt/handoutMasters/handoutMaster1.xml" ContentType="application/vnd.openxmlformats-officedocument.presentationml.handoutMaster+xml"/>
  <Override PartName="/ppt/theme/theme1.xml" ContentType="application/vnd.openxmlformats-officedocument.theme+xml"/>
  <Override PartName="/ppt/notesMasters/notesMaster1.xml" ContentType="application/vnd.openxmlformats-officedocument.presentationml.notesMaster+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 id="2147483693" r:id="rId2"/>
  </p:sldMasterIdLst>
  <p:notesMasterIdLst>
    <p:notesMasterId r:id="rId58"/>
  </p:notesMasterIdLst>
  <p:handoutMasterIdLst>
    <p:handoutMasterId r:id="rId59"/>
  </p:handoutMasterIdLst>
  <p:sldIdLst>
    <p:sldId id="330" r:id="rId3"/>
    <p:sldId id="344" r:id="rId4"/>
    <p:sldId id="410" r:id="rId5"/>
    <p:sldId id="395" r:id="rId6"/>
    <p:sldId id="396" r:id="rId7"/>
    <p:sldId id="397" r:id="rId8"/>
    <p:sldId id="398" r:id="rId9"/>
    <p:sldId id="399" r:id="rId10"/>
    <p:sldId id="400" r:id="rId11"/>
    <p:sldId id="401" r:id="rId12"/>
    <p:sldId id="402" r:id="rId13"/>
    <p:sldId id="403" r:id="rId14"/>
    <p:sldId id="404" r:id="rId15"/>
    <p:sldId id="405" r:id="rId16"/>
    <p:sldId id="406" r:id="rId17"/>
    <p:sldId id="295" r:id="rId18"/>
    <p:sldId id="408" r:id="rId19"/>
    <p:sldId id="407" r:id="rId20"/>
    <p:sldId id="273" r:id="rId21"/>
    <p:sldId id="289" r:id="rId22"/>
    <p:sldId id="305" r:id="rId23"/>
    <p:sldId id="308" r:id="rId24"/>
    <p:sldId id="311" r:id="rId25"/>
    <p:sldId id="312" r:id="rId26"/>
    <p:sldId id="377" r:id="rId27"/>
    <p:sldId id="346" r:id="rId28"/>
    <p:sldId id="300" r:id="rId29"/>
    <p:sldId id="353" r:id="rId30"/>
    <p:sldId id="354" r:id="rId31"/>
    <p:sldId id="411" r:id="rId32"/>
    <p:sldId id="412" r:id="rId33"/>
    <p:sldId id="413" r:id="rId34"/>
    <p:sldId id="414" r:id="rId35"/>
    <p:sldId id="415" r:id="rId36"/>
    <p:sldId id="416" r:id="rId37"/>
    <p:sldId id="301" r:id="rId38"/>
    <p:sldId id="352" r:id="rId39"/>
    <p:sldId id="349" r:id="rId40"/>
    <p:sldId id="302" r:id="rId41"/>
    <p:sldId id="417" r:id="rId42"/>
    <p:sldId id="418" r:id="rId43"/>
    <p:sldId id="419" r:id="rId44"/>
    <p:sldId id="420" r:id="rId45"/>
    <p:sldId id="421" r:id="rId46"/>
    <p:sldId id="422" r:id="rId47"/>
    <p:sldId id="423" r:id="rId48"/>
    <p:sldId id="424" r:id="rId49"/>
    <p:sldId id="425" r:id="rId50"/>
    <p:sldId id="426" r:id="rId51"/>
    <p:sldId id="427" r:id="rId52"/>
    <p:sldId id="428" r:id="rId53"/>
    <p:sldId id="350" r:id="rId54"/>
    <p:sldId id="409" r:id="rId55"/>
    <p:sldId id="378" r:id="rId56"/>
    <p:sldId id="379" r:id="rId5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2" autoAdjust="0"/>
    <p:restoredTop sz="90233" autoAdjust="0"/>
  </p:normalViewPr>
  <p:slideViewPr>
    <p:cSldViewPr snapToGrid="0">
      <p:cViewPr>
        <p:scale>
          <a:sx n="88" d="100"/>
          <a:sy n="88" d="100"/>
        </p:scale>
        <p:origin x="1190" y="37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notesMaster" Target="notesMasters/notesMaster1.xml"/><Relationship Id="rId66" Type="http://schemas.openxmlformats.org/officeDocument/2006/relationships/customXml" Target="../customXml/item3.xml"/><Relationship Id="rId5" Type="http://schemas.openxmlformats.org/officeDocument/2006/relationships/slide" Target="slides/slide3.xml"/><Relationship Id="rId61"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customXml" Target="../customXml/item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presProps" Target="presProps.xml"/><Relationship Id="rId65" Type="http://schemas.openxmlformats.org/officeDocument/2006/relationships/customXml" Target="../customXml/item2.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613D3A61-4964-4DB1-8848-2B2EB689D23C}" type="datetimeFigureOut">
              <a:rPr lang="en-US" smtClean="0"/>
              <a:t>1/14/2020</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711E1BDC-2E7C-40B4-A121-64B0B8C40E6E}" type="slidenum">
              <a:rPr lang="en-US" smtClean="0"/>
              <a:t>‹#›</a:t>
            </a:fld>
            <a:endParaRPr lang="en-US"/>
          </a:p>
        </p:txBody>
      </p:sp>
    </p:spTree>
    <p:extLst>
      <p:ext uri="{BB962C8B-B14F-4D97-AF65-F5344CB8AC3E}">
        <p14:creationId xmlns:p14="http://schemas.microsoft.com/office/powerpoint/2010/main" val="24883912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7A3D0D4-7D2E-4D34-999B-18F2DA314436}" type="datetimeFigureOut">
              <a:rPr lang="en-US" smtClean="0"/>
              <a:t>1/14/2020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4CB06E3-BFBF-41FD-AD0E-056928E2F4EC}" type="slidenum">
              <a:rPr lang="en-US" smtClean="0"/>
              <a:t>‹#›</a:t>
            </a:fld>
            <a:endParaRPr lang="en-US"/>
          </a:p>
        </p:txBody>
      </p:sp>
    </p:spTree>
    <p:extLst>
      <p:ext uri="{BB962C8B-B14F-4D97-AF65-F5344CB8AC3E}">
        <p14:creationId xmlns:p14="http://schemas.microsoft.com/office/powerpoint/2010/main" val="32586791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CB06E3-BFBF-41FD-AD0E-056928E2F4EC}" type="slidenum">
              <a:rPr lang="en-US" smtClean="0"/>
              <a:t>2</a:t>
            </a:fld>
            <a:endParaRPr lang="en-US"/>
          </a:p>
        </p:txBody>
      </p:sp>
    </p:spTree>
    <p:extLst>
      <p:ext uri="{BB962C8B-B14F-4D97-AF65-F5344CB8AC3E}">
        <p14:creationId xmlns:p14="http://schemas.microsoft.com/office/powerpoint/2010/main" val="37677396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13</a:t>
            </a:fld>
            <a:endParaRPr lang="en-US"/>
          </a:p>
        </p:txBody>
      </p:sp>
    </p:spTree>
    <p:extLst>
      <p:ext uri="{BB962C8B-B14F-4D97-AF65-F5344CB8AC3E}">
        <p14:creationId xmlns:p14="http://schemas.microsoft.com/office/powerpoint/2010/main" val="38029166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14</a:t>
            </a:fld>
            <a:endParaRPr lang="en-US"/>
          </a:p>
        </p:txBody>
      </p:sp>
    </p:spTree>
    <p:extLst>
      <p:ext uri="{BB962C8B-B14F-4D97-AF65-F5344CB8AC3E}">
        <p14:creationId xmlns:p14="http://schemas.microsoft.com/office/powerpoint/2010/main" val="19416495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17</a:t>
            </a:fld>
            <a:endParaRPr lang="en-US"/>
          </a:p>
        </p:txBody>
      </p:sp>
    </p:spTree>
    <p:extLst>
      <p:ext uri="{BB962C8B-B14F-4D97-AF65-F5344CB8AC3E}">
        <p14:creationId xmlns:p14="http://schemas.microsoft.com/office/powerpoint/2010/main" val="36427819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78d16fc8e6_0_87:notes"/>
          <p:cNvSpPr>
            <a:spLocks noGrp="1" noRot="1" noChangeAspect="1"/>
          </p:cNvSpPr>
          <p:nvPr>
            <p:ph type="sldImg" idx="2"/>
          </p:nvPr>
        </p:nvSpPr>
        <p:spPr>
          <a:xfrm>
            <a:off x="747713" y="1181100"/>
            <a:ext cx="5670550" cy="31892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78d16fc8e6_0_87:notes"/>
          <p:cNvSpPr txBox="1">
            <a:spLocks noGrp="1"/>
          </p:cNvSpPr>
          <p:nvPr>
            <p:ph type="body" idx="1"/>
          </p:nvPr>
        </p:nvSpPr>
        <p:spPr>
          <a:xfrm>
            <a:off x="716619" y="4548458"/>
            <a:ext cx="5732949" cy="3721620"/>
          </a:xfrm>
          <a:prstGeom prst="rect">
            <a:avLst/>
          </a:prstGeom>
        </p:spPr>
        <p:txBody>
          <a:bodyPr spcFirstLastPara="1" wrap="square" lIns="94932" tIns="47453" rIns="94932" bIns="47453" anchor="t" anchorCtr="0">
            <a:noAutofit/>
          </a:bodyPr>
          <a:lstStyle/>
          <a:p>
            <a:endParaRPr/>
          </a:p>
        </p:txBody>
      </p:sp>
      <p:sp>
        <p:nvSpPr>
          <p:cNvPr id="242" name="Google Shape;242;g78d16fc8e6_0_87:notes"/>
          <p:cNvSpPr txBox="1">
            <a:spLocks noGrp="1"/>
          </p:cNvSpPr>
          <p:nvPr>
            <p:ph type="sldNum" idx="12"/>
          </p:nvPr>
        </p:nvSpPr>
        <p:spPr>
          <a:xfrm>
            <a:off x="4059181" y="8977134"/>
            <a:ext cx="3105348" cy="474117"/>
          </a:xfrm>
          <a:prstGeom prst="rect">
            <a:avLst/>
          </a:prstGeom>
        </p:spPr>
        <p:txBody>
          <a:bodyPr spcFirstLastPara="1" wrap="square" lIns="94932" tIns="47453" rIns="94932" bIns="47453" anchor="b" anchorCtr="0">
            <a:noAutofit/>
          </a:bodyPr>
          <a:lstStyle/>
          <a:p>
            <a:pPr algn="r"/>
            <a:fld id="{00000000-1234-1234-1234-123412341234}" type="slidenum">
              <a:rPr lang="en-US"/>
              <a:pPr algn="r"/>
              <a:t>21</a:t>
            </a:fld>
            <a:endParaRPr/>
          </a:p>
        </p:txBody>
      </p:sp>
    </p:spTree>
    <p:extLst>
      <p:ext uri="{BB962C8B-B14F-4D97-AF65-F5344CB8AC3E}">
        <p14:creationId xmlns:p14="http://schemas.microsoft.com/office/powerpoint/2010/main" val="13564565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78d16fc8e6_0_73:notes"/>
          <p:cNvSpPr>
            <a:spLocks noGrp="1" noRot="1" noChangeAspect="1"/>
          </p:cNvSpPr>
          <p:nvPr>
            <p:ph type="sldImg" idx="2"/>
          </p:nvPr>
        </p:nvSpPr>
        <p:spPr>
          <a:xfrm>
            <a:off x="747713" y="1181100"/>
            <a:ext cx="5670550" cy="31892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78d16fc8e6_0_73:notes"/>
          <p:cNvSpPr txBox="1">
            <a:spLocks noGrp="1"/>
          </p:cNvSpPr>
          <p:nvPr>
            <p:ph type="body" idx="1"/>
          </p:nvPr>
        </p:nvSpPr>
        <p:spPr>
          <a:xfrm>
            <a:off x="716619" y="4548458"/>
            <a:ext cx="5732949" cy="3721620"/>
          </a:xfrm>
          <a:prstGeom prst="rect">
            <a:avLst/>
          </a:prstGeom>
        </p:spPr>
        <p:txBody>
          <a:bodyPr spcFirstLastPara="1" wrap="square" lIns="94932" tIns="47453" rIns="94932" bIns="47453" anchor="t" anchorCtr="0">
            <a:noAutofit/>
          </a:bodyPr>
          <a:lstStyle/>
          <a:p>
            <a:pPr>
              <a:spcBef>
                <a:spcPts val="623"/>
              </a:spcBef>
            </a:pPr>
            <a:endParaRPr dirty="0"/>
          </a:p>
        </p:txBody>
      </p:sp>
      <p:sp>
        <p:nvSpPr>
          <p:cNvPr id="261" name="Google Shape;261;g78d16fc8e6_0_73:notes"/>
          <p:cNvSpPr txBox="1">
            <a:spLocks noGrp="1"/>
          </p:cNvSpPr>
          <p:nvPr>
            <p:ph type="sldNum" idx="12"/>
          </p:nvPr>
        </p:nvSpPr>
        <p:spPr>
          <a:xfrm>
            <a:off x="4059181" y="8977134"/>
            <a:ext cx="3105348" cy="474117"/>
          </a:xfrm>
          <a:prstGeom prst="rect">
            <a:avLst/>
          </a:prstGeom>
        </p:spPr>
        <p:txBody>
          <a:bodyPr spcFirstLastPara="1" wrap="square" lIns="94932" tIns="47453" rIns="94932" bIns="47453" anchor="b" anchorCtr="0">
            <a:noAutofit/>
          </a:bodyPr>
          <a:lstStyle/>
          <a:p>
            <a:pPr algn="r"/>
            <a:fld id="{00000000-1234-1234-1234-123412341234}" type="slidenum">
              <a:rPr lang="en-US"/>
              <a:pPr algn="r"/>
              <a:t>22</a:t>
            </a:fld>
            <a:endParaRPr/>
          </a:p>
        </p:txBody>
      </p:sp>
    </p:spTree>
    <p:extLst>
      <p:ext uri="{BB962C8B-B14F-4D97-AF65-F5344CB8AC3E}">
        <p14:creationId xmlns:p14="http://schemas.microsoft.com/office/powerpoint/2010/main" val="3637870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78d16fc8e6_0_37:notes"/>
          <p:cNvSpPr>
            <a:spLocks noGrp="1" noRot="1" noChangeAspect="1"/>
          </p:cNvSpPr>
          <p:nvPr>
            <p:ph type="sldImg" idx="2"/>
          </p:nvPr>
        </p:nvSpPr>
        <p:spPr>
          <a:xfrm>
            <a:off x="747713" y="1181100"/>
            <a:ext cx="5670550" cy="31892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78d16fc8e6_0_37:notes"/>
          <p:cNvSpPr txBox="1">
            <a:spLocks noGrp="1"/>
          </p:cNvSpPr>
          <p:nvPr>
            <p:ph type="body" idx="1"/>
          </p:nvPr>
        </p:nvSpPr>
        <p:spPr>
          <a:xfrm>
            <a:off x="716619" y="4548458"/>
            <a:ext cx="5732949" cy="3721620"/>
          </a:xfrm>
          <a:prstGeom prst="rect">
            <a:avLst/>
          </a:prstGeom>
        </p:spPr>
        <p:txBody>
          <a:bodyPr spcFirstLastPara="1" wrap="square" lIns="94932" tIns="47453" rIns="94932" bIns="47453" anchor="t" anchorCtr="0">
            <a:noAutofit/>
          </a:bodyPr>
          <a:lstStyle/>
          <a:p>
            <a:endParaRPr/>
          </a:p>
        </p:txBody>
      </p:sp>
      <p:sp>
        <p:nvSpPr>
          <p:cNvPr id="281" name="Google Shape;281;g78d16fc8e6_0_37:notes"/>
          <p:cNvSpPr txBox="1">
            <a:spLocks noGrp="1"/>
          </p:cNvSpPr>
          <p:nvPr>
            <p:ph type="sldNum" idx="12"/>
          </p:nvPr>
        </p:nvSpPr>
        <p:spPr>
          <a:xfrm>
            <a:off x="4059181" y="8977134"/>
            <a:ext cx="3105348" cy="474117"/>
          </a:xfrm>
          <a:prstGeom prst="rect">
            <a:avLst/>
          </a:prstGeom>
        </p:spPr>
        <p:txBody>
          <a:bodyPr spcFirstLastPara="1" wrap="square" lIns="94932" tIns="47453" rIns="94932" bIns="47453" anchor="b" anchorCtr="0">
            <a:noAutofit/>
          </a:bodyPr>
          <a:lstStyle/>
          <a:p>
            <a:pPr algn="r"/>
            <a:fld id="{00000000-1234-1234-1234-123412341234}" type="slidenum">
              <a:rPr lang="en-US"/>
              <a:pPr algn="r"/>
              <a:t>23</a:t>
            </a:fld>
            <a:endParaRPr/>
          </a:p>
        </p:txBody>
      </p:sp>
    </p:spTree>
    <p:extLst>
      <p:ext uri="{BB962C8B-B14F-4D97-AF65-F5344CB8AC3E}">
        <p14:creationId xmlns:p14="http://schemas.microsoft.com/office/powerpoint/2010/main" val="7067237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78d16fc8e6_0_53:notes"/>
          <p:cNvSpPr>
            <a:spLocks noGrp="1" noRot="1" noChangeAspect="1"/>
          </p:cNvSpPr>
          <p:nvPr>
            <p:ph type="sldImg" idx="2"/>
          </p:nvPr>
        </p:nvSpPr>
        <p:spPr>
          <a:xfrm>
            <a:off x="747713" y="1181100"/>
            <a:ext cx="5670550" cy="31892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78d16fc8e6_0_53:notes"/>
          <p:cNvSpPr txBox="1">
            <a:spLocks noGrp="1"/>
          </p:cNvSpPr>
          <p:nvPr>
            <p:ph type="body" idx="1"/>
          </p:nvPr>
        </p:nvSpPr>
        <p:spPr>
          <a:xfrm>
            <a:off x="716619" y="4548458"/>
            <a:ext cx="5732949" cy="3721620"/>
          </a:xfrm>
          <a:prstGeom prst="rect">
            <a:avLst/>
          </a:prstGeom>
        </p:spPr>
        <p:txBody>
          <a:bodyPr spcFirstLastPara="1" wrap="square" lIns="94932" tIns="47453" rIns="94932" bIns="47453" anchor="t" anchorCtr="0">
            <a:noAutofit/>
          </a:bodyPr>
          <a:lstStyle/>
          <a:p>
            <a:endParaRPr/>
          </a:p>
        </p:txBody>
      </p:sp>
      <p:sp>
        <p:nvSpPr>
          <p:cNvPr id="288" name="Google Shape;288;g78d16fc8e6_0_53:notes"/>
          <p:cNvSpPr txBox="1">
            <a:spLocks noGrp="1"/>
          </p:cNvSpPr>
          <p:nvPr>
            <p:ph type="sldNum" idx="12"/>
          </p:nvPr>
        </p:nvSpPr>
        <p:spPr>
          <a:xfrm>
            <a:off x="4059181" y="8977134"/>
            <a:ext cx="3105348" cy="474117"/>
          </a:xfrm>
          <a:prstGeom prst="rect">
            <a:avLst/>
          </a:prstGeom>
        </p:spPr>
        <p:txBody>
          <a:bodyPr spcFirstLastPara="1" wrap="square" lIns="94932" tIns="47453" rIns="94932" bIns="47453" anchor="b" anchorCtr="0">
            <a:noAutofit/>
          </a:bodyPr>
          <a:lstStyle/>
          <a:p>
            <a:pPr algn="r"/>
            <a:fld id="{00000000-1234-1234-1234-123412341234}" type="slidenum">
              <a:rPr lang="en-US"/>
              <a:pPr algn="r"/>
              <a:t>24</a:t>
            </a:fld>
            <a:endParaRPr/>
          </a:p>
        </p:txBody>
      </p:sp>
    </p:spTree>
    <p:extLst>
      <p:ext uri="{BB962C8B-B14F-4D97-AF65-F5344CB8AC3E}">
        <p14:creationId xmlns:p14="http://schemas.microsoft.com/office/powerpoint/2010/main" val="41676141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CB06E3-BFBF-41FD-AD0E-056928E2F4EC}" type="slidenum">
              <a:rPr lang="en-US" smtClean="0"/>
              <a:t>27</a:t>
            </a:fld>
            <a:endParaRPr lang="en-US"/>
          </a:p>
        </p:txBody>
      </p:sp>
    </p:spTree>
    <p:extLst>
      <p:ext uri="{BB962C8B-B14F-4D97-AF65-F5344CB8AC3E}">
        <p14:creationId xmlns:p14="http://schemas.microsoft.com/office/powerpoint/2010/main" val="40648032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CB06E3-BFBF-41FD-AD0E-056928E2F4EC}" type="slidenum">
              <a:rPr lang="en-US" smtClean="0"/>
              <a:t>28</a:t>
            </a:fld>
            <a:endParaRPr lang="en-US"/>
          </a:p>
        </p:txBody>
      </p:sp>
    </p:spTree>
    <p:extLst>
      <p:ext uri="{BB962C8B-B14F-4D97-AF65-F5344CB8AC3E}">
        <p14:creationId xmlns:p14="http://schemas.microsoft.com/office/powerpoint/2010/main" val="19527001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CB06E3-BFBF-41FD-AD0E-056928E2F4EC}" type="slidenum">
              <a:rPr lang="en-US" smtClean="0"/>
              <a:t>35</a:t>
            </a:fld>
            <a:endParaRPr lang="en-US"/>
          </a:p>
        </p:txBody>
      </p:sp>
    </p:spTree>
    <p:extLst>
      <p:ext uri="{BB962C8B-B14F-4D97-AF65-F5344CB8AC3E}">
        <p14:creationId xmlns:p14="http://schemas.microsoft.com/office/powerpoint/2010/main" val="13896982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4</a:t>
            </a:fld>
            <a:endParaRPr lang="en-US"/>
          </a:p>
        </p:txBody>
      </p:sp>
    </p:spTree>
    <p:extLst>
      <p:ext uri="{BB962C8B-B14F-4D97-AF65-F5344CB8AC3E}">
        <p14:creationId xmlns:p14="http://schemas.microsoft.com/office/powerpoint/2010/main" val="24064655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CB06E3-BFBF-41FD-AD0E-056928E2F4EC}" type="slidenum">
              <a:rPr lang="en-US" smtClean="0"/>
              <a:t>49</a:t>
            </a:fld>
            <a:endParaRPr lang="en-US"/>
          </a:p>
        </p:txBody>
      </p:sp>
    </p:spTree>
    <p:extLst>
      <p:ext uri="{BB962C8B-B14F-4D97-AF65-F5344CB8AC3E}">
        <p14:creationId xmlns:p14="http://schemas.microsoft.com/office/powerpoint/2010/main" val="41664158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CB06E3-BFBF-41FD-AD0E-056928E2F4EC}" type="slidenum">
              <a:rPr lang="en-US" smtClean="0"/>
              <a:t>50</a:t>
            </a:fld>
            <a:endParaRPr lang="en-US"/>
          </a:p>
        </p:txBody>
      </p:sp>
    </p:spTree>
    <p:extLst>
      <p:ext uri="{BB962C8B-B14F-4D97-AF65-F5344CB8AC3E}">
        <p14:creationId xmlns:p14="http://schemas.microsoft.com/office/powerpoint/2010/main" val="1274407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figures are empirical cumulative distribution functions (ECDFs). The X</a:t>
            </a:r>
            <a:r>
              <a:rPr lang="en-US" baseline="0" dirty="0" smtClean="0"/>
              <a:t> axis represents 3</a:t>
            </a:r>
            <a:r>
              <a:rPr lang="en-US" baseline="30000" dirty="0" smtClean="0"/>
              <a:t>rd</a:t>
            </a:r>
            <a:r>
              <a:rPr lang="en-US" baseline="0" dirty="0" smtClean="0"/>
              <a:t> grade ELA scale scores and the Y axis represents the proportion at or below the scale score. The ECDF allows us to examine achievement gaps across all values in the scale score distribution. For instance, 75 percent of ELs with disabilities who are </a:t>
            </a:r>
            <a:r>
              <a:rPr lang="en-US" b="1" u="sng" baseline="0" dirty="0" smtClean="0"/>
              <a:t>not</a:t>
            </a:r>
            <a:r>
              <a:rPr lang="en-US" baseline="0" dirty="0" smtClean="0"/>
              <a:t> on track to ELP have an ELA scale score at 2330 or below (as compared to 2396 for 75 percent of ELs with disabilities who are on track to ELP). Note that 2367 is the scale score which corresponds with the level 2 achievement standard.</a:t>
            </a:r>
            <a:endParaRPr lang="en-US" dirty="0"/>
          </a:p>
        </p:txBody>
      </p:sp>
      <p:sp>
        <p:nvSpPr>
          <p:cNvPr id="4" name="Slide Number Placeholder 3"/>
          <p:cNvSpPr>
            <a:spLocks noGrp="1"/>
          </p:cNvSpPr>
          <p:nvPr>
            <p:ph type="sldNum" sz="quarter" idx="10"/>
          </p:nvPr>
        </p:nvSpPr>
        <p:spPr/>
        <p:txBody>
          <a:bodyPr/>
          <a:lstStyle/>
          <a:p>
            <a:fld id="{94CB06E3-BFBF-41FD-AD0E-056928E2F4EC}" type="slidenum">
              <a:rPr lang="en-US" smtClean="0"/>
              <a:t>51</a:t>
            </a:fld>
            <a:endParaRPr lang="en-US"/>
          </a:p>
        </p:txBody>
      </p:sp>
    </p:spTree>
    <p:extLst>
      <p:ext uri="{BB962C8B-B14F-4D97-AF65-F5344CB8AC3E}">
        <p14:creationId xmlns:p14="http://schemas.microsoft.com/office/powerpoint/2010/main" val="3756077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5</a:t>
            </a:fld>
            <a:endParaRPr lang="en-US"/>
          </a:p>
        </p:txBody>
      </p:sp>
    </p:spTree>
    <p:extLst>
      <p:ext uri="{BB962C8B-B14F-4D97-AF65-F5344CB8AC3E}">
        <p14:creationId xmlns:p14="http://schemas.microsoft.com/office/powerpoint/2010/main" val="31146850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6</a:t>
            </a:fld>
            <a:endParaRPr lang="en-US"/>
          </a:p>
        </p:txBody>
      </p:sp>
    </p:spTree>
    <p:extLst>
      <p:ext uri="{BB962C8B-B14F-4D97-AF65-F5344CB8AC3E}">
        <p14:creationId xmlns:p14="http://schemas.microsoft.com/office/powerpoint/2010/main" val="22603970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8</a:t>
            </a:fld>
            <a:endParaRPr lang="en-US"/>
          </a:p>
        </p:txBody>
      </p:sp>
    </p:spTree>
    <p:extLst>
      <p:ext uri="{BB962C8B-B14F-4D97-AF65-F5344CB8AC3E}">
        <p14:creationId xmlns:p14="http://schemas.microsoft.com/office/powerpoint/2010/main" val="26014896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9</a:t>
            </a:fld>
            <a:endParaRPr lang="en-US"/>
          </a:p>
        </p:txBody>
      </p:sp>
    </p:spTree>
    <p:extLst>
      <p:ext uri="{BB962C8B-B14F-4D97-AF65-F5344CB8AC3E}">
        <p14:creationId xmlns:p14="http://schemas.microsoft.com/office/powerpoint/2010/main" val="7416437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10</a:t>
            </a:fld>
            <a:endParaRPr lang="en-US"/>
          </a:p>
        </p:txBody>
      </p:sp>
    </p:spTree>
    <p:extLst>
      <p:ext uri="{BB962C8B-B14F-4D97-AF65-F5344CB8AC3E}">
        <p14:creationId xmlns:p14="http://schemas.microsoft.com/office/powerpoint/2010/main" val="35226423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11</a:t>
            </a:fld>
            <a:endParaRPr lang="en-US"/>
          </a:p>
        </p:txBody>
      </p:sp>
    </p:spTree>
    <p:extLst>
      <p:ext uri="{BB962C8B-B14F-4D97-AF65-F5344CB8AC3E}">
        <p14:creationId xmlns:p14="http://schemas.microsoft.com/office/powerpoint/2010/main" val="41536038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12</a:t>
            </a:fld>
            <a:endParaRPr lang="en-US"/>
          </a:p>
        </p:txBody>
      </p:sp>
    </p:spTree>
    <p:extLst>
      <p:ext uri="{BB962C8B-B14F-4D97-AF65-F5344CB8AC3E}">
        <p14:creationId xmlns:p14="http://schemas.microsoft.com/office/powerpoint/2010/main" val="9754007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no pattern_Logo only">
  <p:cSld name="no pattern_Logo only">
    <p:bg>
      <p:bgPr>
        <a:solidFill>
          <a:schemeClr val="lt1"/>
        </a:solidFill>
        <a:effectLst/>
      </p:bgPr>
    </p:bg>
    <p:spTree>
      <p:nvGrpSpPr>
        <p:cNvPr id="1" name="Shape 18"/>
        <p:cNvGrpSpPr/>
        <p:nvPr/>
      </p:nvGrpSpPr>
      <p:grpSpPr>
        <a:xfrm>
          <a:off x="0" y="0"/>
          <a:ext cx="0" cy="0"/>
          <a:chOff x="0" y="0"/>
          <a:chExt cx="0" cy="0"/>
        </a:xfrm>
      </p:grpSpPr>
      <p:sp>
        <p:nvSpPr>
          <p:cNvPr id="19" name="Google Shape;19;p2"/>
          <p:cNvSpPr txBox="1">
            <a:spLocks noGrp="1"/>
          </p:cNvSpPr>
          <p:nvPr>
            <p:ph type="title"/>
          </p:nvPr>
        </p:nvSpPr>
        <p:spPr>
          <a:xfrm>
            <a:off x="826129" y="2935982"/>
            <a:ext cx="10515600" cy="1325563"/>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1"/>
              </a:buClr>
              <a:buSzPts val="4400"/>
              <a:buFont typeface="Calibri"/>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0" name="Google Shape;20;p2" descr="Decorative blue bar"/>
          <p:cNvPicPr preferRelativeResize="0"/>
          <p:nvPr/>
        </p:nvPicPr>
        <p:blipFill rotWithShape="1">
          <a:blip r:embed="rId2">
            <a:alphaModFix/>
          </a:blip>
          <a:srcRect/>
          <a:stretch/>
        </p:blipFill>
        <p:spPr>
          <a:xfrm>
            <a:off x="0" y="6494854"/>
            <a:ext cx="12192000" cy="368372"/>
          </a:xfrm>
          <a:prstGeom prst="rect">
            <a:avLst/>
          </a:prstGeom>
          <a:noFill/>
          <a:ln>
            <a:noFill/>
          </a:ln>
        </p:spPr>
      </p:pic>
      <p:pic>
        <p:nvPicPr>
          <p:cNvPr id="21" name="Google Shape;21;p2" descr="Oregon Department of Education logo"/>
          <p:cNvPicPr preferRelativeResize="0"/>
          <p:nvPr/>
        </p:nvPicPr>
        <p:blipFill rotWithShape="1">
          <a:blip r:embed="rId3">
            <a:alphaModFix/>
          </a:blip>
          <a:srcRect/>
          <a:stretch/>
        </p:blipFill>
        <p:spPr>
          <a:xfrm>
            <a:off x="4985441" y="615148"/>
            <a:ext cx="5728403" cy="2136580"/>
          </a:xfrm>
          <a:prstGeom prst="rect">
            <a:avLst/>
          </a:prstGeom>
          <a:noFill/>
          <a:ln>
            <a:noFill/>
          </a:ln>
        </p:spPr>
      </p:pic>
      <p:pic>
        <p:nvPicPr>
          <p:cNvPr id="22" name="Google Shape;22;p2" descr="Decorative blue swoosh"/>
          <p:cNvPicPr preferRelativeResize="0"/>
          <p:nvPr/>
        </p:nvPicPr>
        <p:blipFill rotWithShape="1">
          <a:blip r:embed="rId4">
            <a:alphaModFix/>
          </a:blip>
          <a:srcRect/>
          <a:stretch/>
        </p:blipFill>
        <p:spPr>
          <a:xfrm>
            <a:off x="0" y="-400138"/>
            <a:ext cx="12192000" cy="2103535"/>
          </a:xfrm>
          <a:prstGeom prst="rect">
            <a:avLst/>
          </a:prstGeom>
          <a:noFill/>
          <a:ln>
            <a:noFill/>
          </a:ln>
        </p:spPr>
      </p:pic>
      <p:sp>
        <p:nvSpPr>
          <p:cNvPr id="23" name="Google Shape;23;p2"/>
          <p:cNvSpPr txBox="1">
            <a:spLocks noGrp="1"/>
          </p:cNvSpPr>
          <p:nvPr>
            <p:ph type="sldNum" idx="12"/>
          </p:nvPr>
        </p:nvSpPr>
        <p:spPr>
          <a:xfrm>
            <a:off x="8610600" y="6492538"/>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lt1"/>
                </a:solidFill>
                <a:latin typeface="Calibri"/>
                <a:ea typeface="Calibri"/>
                <a:cs typeface="Calibri"/>
                <a:sym typeface="Calibri"/>
              </a:defRPr>
            </a:lvl1pPr>
            <a:lvl2pPr marL="0" lvl="1" indent="0" algn="r">
              <a:spcBef>
                <a:spcPts val="0"/>
              </a:spcBef>
              <a:buNone/>
              <a:defRPr sz="1200" b="0" i="0" u="none" strike="noStrike" cap="none">
                <a:solidFill>
                  <a:schemeClr val="lt1"/>
                </a:solidFill>
                <a:latin typeface="Calibri"/>
                <a:ea typeface="Calibri"/>
                <a:cs typeface="Calibri"/>
                <a:sym typeface="Calibri"/>
              </a:defRPr>
            </a:lvl2pPr>
            <a:lvl3pPr marL="0" lvl="2" indent="0" algn="r">
              <a:spcBef>
                <a:spcPts val="0"/>
              </a:spcBef>
              <a:buNone/>
              <a:defRPr sz="1200" b="0" i="0" u="none" strike="noStrike" cap="none">
                <a:solidFill>
                  <a:schemeClr val="lt1"/>
                </a:solidFill>
                <a:latin typeface="Calibri"/>
                <a:ea typeface="Calibri"/>
                <a:cs typeface="Calibri"/>
                <a:sym typeface="Calibri"/>
              </a:defRPr>
            </a:lvl3pPr>
            <a:lvl4pPr marL="0" lvl="3" indent="0" algn="r">
              <a:spcBef>
                <a:spcPts val="0"/>
              </a:spcBef>
              <a:buNone/>
              <a:defRPr sz="1200" b="0" i="0" u="none" strike="noStrike" cap="none">
                <a:solidFill>
                  <a:schemeClr val="lt1"/>
                </a:solidFill>
                <a:latin typeface="Calibri"/>
                <a:ea typeface="Calibri"/>
                <a:cs typeface="Calibri"/>
                <a:sym typeface="Calibri"/>
              </a:defRPr>
            </a:lvl4pPr>
            <a:lvl5pPr marL="0" lvl="4" indent="0" algn="r">
              <a:spcBef>
                <a:spcPts val="0"/>
              </a:spcBef>
              <a:buNone/>
              <a:defRPr sz="1200" b="0" i="0" u="none" strike="noStrike" cap="none">
                <a:solidFill>
                  <a:schemeClr val="lt1"/>
                </a:solidFill>
                <a:latin typeface="Calibri"/>
                <a:ea typeface="Calibri"/>
                <a:cs typeface="Calibri"/>
                <a:sym typeface="Calibri"/>
              </a:defRPr>
            </a:lvl5pPr>
            <a:lvl6pPr marL="0" lvl="5" indent="0" algn="r">
              <a:spcBef>
                <a:spcPts val="0"/>
              </a:spcBef>
              <a:buNone/>
              <a:defRPr sz="1200" b="0" i="0" u="none" strike="noStrike" cap="none">
                <a:solidFill>
                  <a:schemeClr val="lt1"/>
                </a:solidFill>
                <a:latin typeface="Calibri"/>
                <a:ea typeface="Calibri"/>
                <a:cs typeface="Calibri"/>
                <a:sym typeface="Calibri"/>
              </a:defRPr>
            </a:lvl6pPr>
            <a:lvl7pPr marL="0" lvl="6" indent="0" algn="r">
              <a:spcBef>
                <a:spcPts val="0"/>
              </a:spcBef>
              <a:buNone/>
              <a:defRPr sz="1200" b="0" i="0" u="none" strike="noStrike" cap="none">
                <a:solidFill>
                  <a:schemeClr val="lt1"/>
                </a:solidFill>
                <a:latin typeface="Calibri"/>
                <a:ea typeface="Calibri"/>
                <a:cs typeface="Calibri"/>
                <a:sym typeface="Calibri"/>
              </a:defRPr>
            </a:lvl7pPr>
            <a:lvl8pPr marL="0" lvl="7" indent="0" algn="r">
              <a:spcBef>
                <a:spcPts val="0"/>
              </a:spcBef>
              <a:buNone/>
              <a:defRPr sz="1200" b="0" i="0" u="none" strike="noStrike" cap="none">
                <a:solidFill>
                  <a:schemeClr val="lt1"/>
                </a:solidFill>
                <a:latin typeface="Calibri"/>
                <a:ea typeface="Calibri"/>
                <a:cs typeface="Calibri"/>
                <a:sym typeface="Calibri"/>
              </a:defRPr>
            </a:lvl8pPr>
            <a:lvl9pPr marL="0" lvl="8" indent="0" algn="r">
              <a:spcBef>
                <a:spcPts val="0"/>
              </a:spcBef>
              <a:buNone/>
              <a:defRPr sz="1200" b="0" i="0" u="none" strike="noStrike" cap="none">
                <a:solidFill>
                  <a:schemeClr val="lt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917831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59583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2_Blank">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285999" y="111581"/>
            <a:ext cx="9808676" cy="1013398"/>
          </a:xfrm>
        </p:spPr>
        <p:txBody>
          <a:bodyPr>
            <a:normAutofit/>
          </a:bodyPr>
          <a:lstStyle>
            <a:lvl1pPr algn="r">
              <a:defRPr sz="3600">
                <a:solidFill>
                  <a:schemeClr val="tx1"/>
                </a:solidFill>
              </a:defRPr>
            </a:lvl1pPr>
          </a:lstStyle>
          <a:p>
            <a:r>
              <a:rPr lang="en-US" dirty="0" smtClean="0"/>
              <a:t>CLICK TO EDIT MASTER TITLE STYLE</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0815" y="53562"/>
            <a:ext cx="2629931" cy="980912"/>
          </a:xfrm>
          <a:prstGeom prst="rect">
            <a:avLst/>
          </a:prstGeom>
        </p:spPr>
      </p:pic>
    </p:spTree>
    <p:extLst>
      <p:ext uri="{BB962C8B-B14F-4D97-AF65-F5344CB8AC3E}">
        <p14:creationId xmlns:p14="http://schemas.microsoft.com/office/powerpoint/2010/main" val="249373453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9_no pattern_Title and Content">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573100" y="93194"/>
            <a:ext cx="8534400" cy="857421"/>
          </a:xfrm>
        </p:spPr>
        <p:txBody>
          <a:bodyPr>
            <a:noAutofit/>
          </a:bodyPr>
          <a:lstStyle>
            <a:lvl1pPr algn="r">
              <a:defRPr sz="320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922699" y="2748246"/>
            <a:ext cx="10515600" cy="27497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3"/>
          <p:cNvSpPr>
            <a:spLocks noGrp="1"/>
          </p:cNvSpPr>
          <p:nvPr>
            <p:ph type="sldNum" sz="quarter" idx="4"/>
          </p:nvPr>
        </p:nvSpPr>
        <p:spPr>
          <a:xfrm>
            <a:off x="8610600" y="6492538"/>
            <a:ext cx="27432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125444010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0_no pattern_Title and Content">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573100" y="93194"/>
            <a:ext cx="8534400" cy="857421"/>
          </a:xfrm>
        </p:spPr>
        <p:txBody>
          <a:bodyPr>
            <a:noAutofit/>
          </a:bodyPr>
          <a:lstStyle>
            <a:lvl1pPr algn="r">
              <a:defRPr sz="320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922699" y="2748246"/>
            <a:ext cx="10515600" cy="27497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3"/>
          <p:cNvSpPr>
            <a:spLocks noGrp="1"/>
          </p:cNvSpPr>
          <p:nvPr>
            <p:ph type="sldNum" sz="quarter" idx="4"/>
          </p:nvPr>
        </p:nvSpPr>
        <p:spPr>
          <a:xfrm>
            <a:off x="8610600" y="6492538"/>
            <a:ext cx="27432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36010483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no pattern_Title and Content">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573100" y="93194"/>
            <a:ext cx="8534400" cy="857421"/>
          </a:xfrm>
        </p:spPr>
        <p:txBody>
          <a:bodyPr>
            <a:noAutofit/>
          </a:bodyPr>
          <a:lstStyle>
            <a:lvl1pPr algn="r">
              <a:defRPr sz="320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922699" y="2748246"/>
            <a:ext cx="10515600" cy="27497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3"/>
          <p:cNvSpPr>
            <a:spLocks noGrp="1"/>
          </p:cNvSpPr>
          <p:nvPr>
            <p:ph type="sldNum" sz="quarter" idx="4"/>
          </p:nvPr>
        </p:nvSpPr>
        <p:spPr>
          <a:xfrm>
            <a:off x="8610600" y="6492538"/>
            <a:ext cx="27432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145198491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2_no pattern_Title and Content">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573100" y="93194"/>
            <a:ext cx="8534400" cy="857421"/>
          </a:xfrm>
        </p:spPr>
        <p:txBody>
          <a:bodyPr>
            <a:noAutofit/>
          </a:bodyPr>
          <a:lstStyle>
            <a:lvl1pPr algn="r">
              <a:defRPr sz="320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922699" y="2748246"/>
            <a:ext cx="10515600" cy="27497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3"/>
          <p:cNvSpPr>
            <a:spLocks noGrp="1"/>
          </p:cNvSpPr>
          <p:nvPr>
            <p:ph type="sldNum" sz="quarter" idx="4"/>
          </p:nvPr>
        </p:nvSpPr>
        <p:spPr>
          <a:xfrm>
            <a:off x="8610600" y="6492538"/>
            <a:ext cx="27432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46716405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no pattern_Title and Content">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573100" y="93194"/>
            <a:ext cx="8534400" cy="857421"/>
          </a:xfrm>
        </p:spPr>
        <p:txBody>
          <a:bodyPr>
            <a:noAutofit/>
          </a:bodyPr>
          <a:lstStyle>
            <a:lvl1pPr algn="r">
              <a:defRPr sz="320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922699" y="2748246"/>
            <a:ext cx="10515600" cy="27497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3"/>
          <p:cNvSpPr>
            <a:spLocks noGrp="1"/>
          </p:cNvSpPr>
          <p:nvPr>
            <p:ph type="sldNum" sz="quarter" idx="4"/>
          </p:nvPr>
        </p:nvSpPr>
        <p:spPr>
          <a:xfrm>
            <a:off x="8610600" y="6492538"/>
            <a:ext cx="27432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308411678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4_no pattern_Title and Content">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573100" y="93194"/>
            <a:ext cx="8534400" cy="857421"/>
          </a:xfrm>
        </p:spPr>
        <p:txBody>
          <a:bodyPr>
            <a:noAutofit/>
          </a:bodyPr>
          <a:lstStyle>
            <a:lvl1pPr algn="r">
              <a:defRPr sz="320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922699" y="2748246"/>
            <a:ext cx="10515600" cy="27497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3"/>
          <p:cNvSpPr>
            <a:spLocks noGrp="1"/>
          </p:cNvSpPr>
          <p:nvPr>
            <p:ph type="sldNum" sz="quarter" idx="4"/>
          </p:nvPr>
        </p:nvSpPr>
        <p:spPr>
          <a:xfrm>
            <a:off x="8610600" y="6492538"/>
            <a:ext cx="27432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378952189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5_no pattern_Title and Content">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573100" y="93194"/>
            <a:ext cx="8534400" cy="857421"/>
          </a:xfrm>
        </p:spPr>
        <p:txBody>
          <a:bodyPr>
            <a:noAutofit/>
          </a:bodyPr>
          <a:lstStyle>
            <a:lvl1pPr algn="r">
              <a:defRPr sz="320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922699" y="2748246"/>
            <a:ext cx="10515600" cy="27497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3"/>
          <p:cNvSpPr>
            <a:spLocks noGrp="1"/>
          </p:cNvSpPr>
          <p:nvPr>
            <p:ph type="sldNum" sz="quarter" idx="4"/>
          </p:nvPr>
        </p:nvSpPr>
        <p:spPr>
          <a:xfrm>
            <a:off x="8610600" y="6492538"/>
            <a:ext cx="27432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340264253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no pattern_Title and Content">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573100" y="93194"/>
            <a:ext cx="8534400" cy="857421"/>
          </a:xfrm>
        </p:spPr>
        <p:txBody>
          <a:bodyPr>
            <a:noAutofit/>
          </a:bodyPr>
          <a:lstStyle>
            <a:lvl1pPr algn="r">
              <a:defRPr sz="320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922699" y="2748246"/>
            <a:ext cx="10515600" cy="27497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3"/>
          <p:cNvSpPr>
            <a:spLocks noGrp="1"/>
          </p:cNvSpPr>
          <p:nvPr>
            <p:ph type="sldNum" sz="quarter" idx="4"/>
          </p:nvPr>
        </p:nvSpPr>
        <p:spPr>
          <a:xfrm>
            <a:off x="8610600" y="6492538"/>
            <a:ext cx="27432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205308348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no pattern_Title Slide">
  <p:cSld name="no pattern_Title Slide">
    <p:spTree>
      <p:nvGrpSpPr>
        <p:cNvPr id="1" name="Shape 31"/>
        <p:cNvGrpSpPr/>
        <p:nvPr/>
      </p:nvGrpSpPr>
      <p:grpSpPr>
        <a:xfrm>
          <a:off x="0" y="0"/>
          <a:ext cx="0" cy="0"/>
          <a:chOff x="0" y="0"/>
          <a:chExt cx="0" cy="0"/>
        </a:xfrm>
      </p:grpSpPr>
      <p:sp>
        <p:nvSpPr>
          <p:cNvPr id="32" name="Google Shape;32;p4"/>
          <p:cNvSpPr txBox="1">
            <a:spLocks noGrp="1"/>
          </p:cNvSpPr>
          <p:nvPr>
            <p:ph type="title"/>
          </p:nvPr>
        </p:nvSpPr>
        <p:spPr>
          <a:xfrm>
            <a:off x="3573100" y="93194"/>
            <a:ext cx="8534400" cy="857421"/>
          </a:xfrm>
          <a:prstGeom prst="rect">
            <a:avLst/>
          </a:prstGeom>
          <a:noFill/>
          <a:ln>
            <a:noFill/>
          </a:ln>
        </p:spPr>
        <p:txBody>
          <a:bodyPr spcFirstLastPara="1" wrap="square" lIns="91425" tIns="45700" rIns="91425" bIns="45700" anchor="ctr" anchorCtr="0">
            <a:noAutofit/>
          </a:bodyPr>
          <a:lstStyle>
            <a:lvl1pPr lvl="0" algn="r">
              <a:lnSpc>
                <a:spcPct val="90000"/>
              </a:lnSpc>
              <a:spcBef>
                <a:spcPts val="0"/>
              </a:spcBef>
              <a:spcAft>
                <a:spcPts val="0"/>
              </a:spcAft>
              <a:buClr>
                <a:schemeClr val="lt1"/>
              </a:buClr>
              <a:buSzPts val="3200"/>
              <a:buFont typeface="Calibri"/>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4"/>
          <p:cNvSpPr txBox="1">
            <a:spLocks noGrp="1"/>
          </p:cNvSpPr>
          <p:nvPr>
            <p:ph type="subTitle" idx="1"/>
          </p:nvPr>
        </p:nvSpPr>
        <p:spPr>
          <a:xfrm>
            <a:off x="1318788" y="2809827"/>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4" name="Google Shape;34;p4"/>
          <p:cNvSpPr txBox="1">
            <a:spLocks noGrp="1"/>
          </p:cNvSpPr>
          <p:nvPr>
            <p:ph type="sldNum" idx="12"/>
          </p:nvPr>
        </p:nvSpPr>
        <p:spPr>
          <a:xfrm>
            <a:off x="8610600" y="6492538"/>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lt1"/>
                </a:solidFill>
                <a:latin typeface="Calibri"/>
                <a:ea typeface="Calibri"/>
                <a:cs typeface="Calibri"/>
                <a:sym typeface="Calibri"/>
              </a:defRPr>
            </a:lvl1pPr>
            <a:lvl2pPr marL="0" lvl="1" indent="0" algn="r">
              <a:spcBef>
                <a:spcPts val="0"/>
              </a:spcBef>
              <a:buNone/>
              <a:defRPr sz="1200" b="0" i="0" u="none" strike="noStrike" cap="none">
                <a:solidFill>
                  <a:schemeClr val="lt1"/>
                </a:solidFill>
                <a:latin typeface="Calibri"/>
                <a:ea typeface="Calibri"/>
                <a:cs typeface="Calibri"/>
                <a:sym typeface="Calibri"/>
              </a:defRPr>
            </a:lvl2pPr>
            <a:lvl3pPr marL="0" lvl="2" indent="0" algn="r">
              <a:spcBef>
                <a:spcPts val="0"/>
              </a:spcBef>
              <a:buNone/>
              <a:defRPr sz="1200" b="0" i="0" u="none" strike="noStrike" cap="none">
                <a:solidFill>
                  <a:schemeClr val="lt1"/>
                </a:solidFill>
                <a:latin typeface="Calibri"/>
                <a:ea typeface="Calibri"/>
                <a:cs typeface="Calibri"/>
                <a:sym typeface="Calibri"/>
              </a:defRPr>
            </a:lvl3pPr>
            <a:lvl4pPr marL="0" lvl="3" indent="0" algn="r">
              <a:spcBef>
                <a:spcPts val="0"/>
              </a:spcBef>
              <a:buNone/>
              <a:defRPr sz="1200" b="0" i="0" u="none" strike="noStrike" cap="none">
                <a:solidFill>
                  <a:schemeClr val="lt1"/>
                </a:solidFill>
                <a:latin typeface="Calibri"/>
                <a:ea typeface="Calibri"/>
                <a:cs typeface="Calibri"/>
                <a:sym typeface="Calibri"/>
              </a:defRPr>
            </a:lvl4pPr>
            <a:lvl5pPr marL="0" lvl="4" indent="0" algn="r">
              <a:spcBef>
                <a:spcPts val="0"/>
              </a:spcBef>
              <a:buNone/>
              <a:defRPr sz="1200" b="0" i="0" u="none" strike="noStrike" cap="none">
                <a:solidFill>
                  <a:schemeClr val="lt1"/>
                </a:solidFill>
                <a:latin typeface="Calibri"/>
                <a:ea typeface="Calibri"/>
                <a:cs typeface="Calibri"/>
                <a:sym typeface="Calibri"/>
              </a:defRPr>
            </a:lvl5pPr>
            <a:lvl6pPr marL="0" lvl="5" indent="0" algn="r">
              <a:spcBef>
                <a:spcPts val="0"/>
              </a:spcBef>
              <a:buNone/>
              <a:defRPr sz="1200" b="0" i="0" u="none" strike="noStrike" cap="none">
                <a:solidFill>
                  <a:schemeClr val="lt1"/>
                </a:solidFill>
                <a:latin typeface="Calibri"/>
                <a:ea typeface="Calibri"/>
                <a:cs typeface="Calibri"/>
                <a:sym typeface="Calibri"/>
              </a:defRPr>
            </a:lvl6pPr>
            <a:lvl7pPr marL="0" lvl="6" indent="0" algn="r">
              <a:spcBef>
                <a:spcPts val="0"/>
              </a:spcBef>
              <a:buNone/>
              <a:defRPr sz="1200" b="0" i="0" u="none" strike="noStrike" cap="none">
                <a:solidFill>
                  <a:schemeClr val="lt1"/>
                </a:solidFill>
                <a:latin typeface="Calibri"/>
                <a:ea typeface="Calibri"/>
                <a:cs typeface="Calibri"/>
                <a:sym typeface="Calibri"/>
              </a:defRPr>
            </a:lvl7pPr>
            <a:lvl8pPr marL="0" lvl="7" indent="0" algn="r">
              <a:spcBef>
                <a:spcPts val="0"/>
              </a:spcBef>
              <a:buNone/>
              <a:defRPr sz="1200" b="0" i="0" u="none" strike="noStrike" cap="none">
                <a:solidFill>
                  <a:schemeClr val="lt1"/>
                </a:solidFill>
                <a:latin typeface="Calibri"/>
                <a:ea typeface="Calibri"/>
                <a:cs typeface="Calibri"/>
                <a:sym typeface="Calibri"/>
              </a:defRPr>
            </a:lvl8pPr>
            <a:lvl9pPr marL="0" lvl="8" indent="0" algn="r">
              <a:spcBef>
                <a:spcPts val="0"/>
              </a:spcBef>
              <a:buNone/>
              <a:defRPr sz="1200" b="0" i="0" u="none" strike="noStrike" cap="none">
                <a:solidFill>
                  <a:schemeClr val="lt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54080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7_no pattern_Title and Content">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573100" y="93194"/>
            <a:ext cx="8534400" cy="857421"/>
          </a:xfrm>
        </p:spPr>
        <p:txBody>
          <a:bodyPr>
            <a:noAutofit/>
          </a:bodyPr>
          <a:lstStyle>
            <a:lvl1pPr algn="r">
              <a:defRPr sz="320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922699" y="2748246"/>
            <a:ext cx="10515600" cy="27497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3"/>
          <p:cNvSpPr>
            <a:spLocks noGrp="1"/>
          </p:cNvSpPr>
          <p:nvPr>
            <p:ph type="sldNum" sz="quarter" idx="4"/>
          </p:nvPr>
        </p:nvSpPr>
        <p:spPr>
          <a:xfrm>
            <a:off x="8610600" y="6492538"/>
            <a:ext cx="27432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746772402"/>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8_no pattern_Title and Content">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573100" y="93194"/>
            <a:ext cx="8534400" cy="857421"/>
          </a:xfrm>
        </p:spPr>
        <p:txBody>
          <a:bodyPr>
            <a:noAutofit/>
          </a:bodyPr>
          <a:lstStyle>
            <a:lvl1pPr algn="r">
              <a:defRPr sz="320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922699" y="2748246"/>
            <a:ext cx="10515600" cy="27497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3"/>
          <p:cNvSpPr>
            <a:spLocks noGrp="1"/>
          </p:cNvSpPr>
          <p:nvPr>
            <p:ph type="sldNum" sz="quarter" idx="4"/>
          </p:nvPr>
        </p:nvSpPr>
        <p:spPr>
          <a:xfrm>
            <a:off x="8610600" y="6492538"/>
            <a:ext cx="27432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3962464759"/>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9_no pattern_Title and Content">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573100" y="93194"/>
            <a:ext cx="8534400" cy="857421"/>
          </a:xfrm>
        </p:spPr>
        <p:txBody>
          <a:bodyPr>
            <a:noAutofit/>
          </a:bodyPr>
          <a:lstStyle>
            <a:lvl1pPr algn="r">
              <a:defRPr sz="320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922699" y="2748246"/>
            <a:ext cx="10515600" cy="27497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3"/>
          <p:cNvSpPr>
            <a:spLocks noGrp="1"/>
          </p:cNvSpPr>
          <p:nvPr>
            <p:ph type="sldNum" sz="quarter" idx="4"/>
          </p:nvPr>
        </p:nvSpPr>
        <p:spPr>
          <a:xfrm>
            <a:off x="8610600" y="6492538"/>
            <a:ext cx="27432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317272965"/>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no pattern_Title and Content">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573100" y="93194"/>
            <a:ext cx="8534400" cy="857421"/>
          </a:xfrm>
        </p:spPr>
        <p:txBody>
          <a:bodyPr>
            <a:noAutofit/>
          </a:bodyPr>
          <a:lstStyle>
            <a:lvl1pPr algn="r">
              <a:defRPr sz="320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922699" y="2748246"/>
            <a:ext cx="10515600" cy="27497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3"/>
          <p:cNvSpPr>
            <a:spLocks noGrp="1"/>
          </p:cNvSpPr>
          <p:nvPr>
            <p:ph type="sldNum" sz="quarter" idx="4"/>
          </p:nvPr>
        </p:nvSpPr>
        <p:spPr>
          <a:xfrm>
            <a:off x="8610600" y="6492538"/>
            <a:ext cx="27432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1204060864"/>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9CA4C8F-48FD-4115-BFFD-9FECE7A55E65}" type="datetimeFigureOut">
              <a:rPr lang="en-US" smtClean="0"/>
              <a:t>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66598D-E8EE-48B8-ACF9-935EB60C8A00}" type="slidenum">
              <a:rPr lang="en-US" smtClean="0"/>
              <a:t>‹#›</a:t>
            </a:fld>
            <a:endParaRPr lang="en-US"/>
          </a:p>
        </p:txBody>
      </p:sp>
    </p:spTree>
    <p:extLst>
      <p:ext uri="{BB962C8B-B14F-4D97-AF65-F5344CB8AC3E}">
        <p14:creationId xmlns:p14="http://schemas.microsoft.com/office/powerpoint/2010/main" val="7440785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CA4C8F-48FD-4115-BFFD-9FECE7A55E65}" type="datetimeFigureOut">
              <a:rPr lang="en-US" smtClean="0"/>
              <a:t>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66598D-E8EE-48B8-ACF9-935EB60C8A00}" type="slidenum">
              <a:rPr lang="en-US" smtClean="0"/>
              <a:t>‹#›</a:t>
            </a:fld>
            <a:endParaRPr lang="en-US"/>
          </a:p>
        </p:txBody>
      </p:sp>
    </p:spTree>
    <p:extLst>
      <p:ext uri="{BB962C8B-B14F-4D97-AF65-F5344CB8AC3E}">
        <p14:creationId xmlns:p14="http://schemas.microsoft.com/office/powerpoint/2010/main" val="7368028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9CA4C8F-48FD-4115-BFFD-9FECE7A55E65}" type="datetimeFigureOut">
              <a:rPr lang="en-US" smtClean="0"/>
              <a:t>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66598D-E8EE-48B8-ACF9-935EB60C8A00}" type="slidenum">
              <a:rPr lang="en-US" smtClean="0"/>
              <a:t>‹#›</a:t>
            </a:fld>
            <a:endParaRPr lang="en-US"/>
          </a:p>
        </p:txBody>
      </p:sp>
    </p:spTree>
    <p:extLst>
      <p:ext uri="{BB962C8B-B14F-4D97-AF65-F5344CB8AC3E}">
        <p14:creationId xmlns:p14="http://schemas.microsoft.com/office/powerpoint/2010/main" val="36253253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9CA4C8F-48FD-4115-BFFD-9FECE7A55E65}" type="datetimeFigureOut">
              <a:rPr lang="en-US" smtClean="0"/>
              <a:t>1/14/2020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66598D-E8EE-48B8-ACF9-935EB60C8A00}" type="slidenum">
              <a:rPr lang="en-US" smtClean="0"/>
              <a:t>‹#›</a:t>
            </a:fld>
            <a:endParaRPr lang="en-US"/>
          </a:p>
        </p:txBody>
      </p:sp>
    </p:spTree>
    <p:extLst>
      <p:ext uri="{BB962C8B-B14F-4D97-AF65-F5344CB8AC3E}">
        <p14:creationId xmlns:p14="http://schemas.microsoft.com/office/powerpoint/2010/main" val="1530705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9CA4C8F-48FD-4115-BFFD-9FECE7A55E65}" type="datetimeFigureOut">
              <a:rPr lang="en-US" smtClean="0"/>
              <a:t>1/14/2020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F66598D-E8EE-48B8-ACF9-935EB60C8A00}" type="slidenum">
              <a:rPr lang="en-US" smtClean="0"/>
              <a:t>‹#›</a:t>
            </a:fld>
            <a:endParaRPr lang="en-US"/>
          </a:p>
        </p:txBody>
      </p:sp>
    </p:spTree>
    <p:extLst>
      <p:ext uri="{BB962C8B-B14F-4D97-AF65-F5344CB8AC3E}">
        <p14:creationId xmlns:p14="http://schemas.microsoft.com/office/powerpoint/2010/main" val="16117795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9CA4C8F-48FD-4115-BFFD-9FECE7A55E65}" type="datetimeFigureOut">
              <a:rPr lang="en-US" smtClean="0"/>
              <a:t>1/14/2020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66598D-E8EE-48B8-ACF9-935EB60C8A00}" type="slidenum">
              <a:rPr lang="en-US" smtClean="0"/>
              <a:t>‹#›</a:t>
            </a:fld>
            <a:endParaRPr lang="en-US"/>
          </a:p>
        </p:txBody>
      </p:sp>
    </p:spTree>
    <p:extLst>
      <p:ext uri="{BB962C8B-B14F-4D97-AF65-F5344CB8AC3E}">
        <p14:creationId xmlns:p14="http://schemas.microsoft.com/office/powerpoint/2010/main" val="4229547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no pattern_Title and Content">
  <p:cSld name="no pattern_Title and Content">
    <p:spTree>
      <p:nvGrpSpPr>
        <p:cNvPr id="1" name="Shape 35"/>
        <p:cNvGrpSpPr/>
        <p:nvPr/>
      </p:nvGrpSpPr>
      <p:grpSpPr>
        <a:xfrm>
          <a:off x="0" y="0"/>
          <a:ext cx="0" cy="0"/>
          <a:chOff x="0" y="0"/>
          <a:chExt cx="0" cy="0"/>
        </a:xfrm>
      </p:grpSpPr>
      <p:sp>
        <p:nvSpPr>
          <p:cNvPr id="36" name="Google Shape;36;p5"/>
          <p:cNvSpPr txBox="1">
            <a:spLocks noGrp="1"/>
          </p:cNvSpPr>
          <p:nvPr>
            <p:ph type="title"/>
          </p:nvPr>
        </p:nvSpPr>
        <p:spPr>
          <a:xfrm>
            <a:off x="3573100" y="93194"/>
            <a:ext cx="8534400" cy="857421"/>
          </a:xfrm>
          <a:prstGeom prst="rect">
            <a:avLst/>
          </a:prstGeom>
          <a:noFill/>
          <a:ln>
            <a:noFill/>
          </a:ln>
        </p:spPr>
        <p:txBody>
          <a:bodyPr spcFirstLastPara="1" wrap="square" lIns="91425" tIns="45700" rIns="91425" bIns="45700" anchor="ctr" anchorCtr="0">
            <a:noAutofit/>
          </a:bodyPr>
          <a:lstStyle>
            <a:lvl1pPr lvl="0" algn="r">
              <a:lnSpc>
                <a:spcPct val="90000"/>
              </a:lnSpc>
              <a:spcBef>
                <a:spcPts val="0"/>
              </a:spcBef>
              <a:spcAft>
                <a:spcPts val="0"/>
              </a:spcAft>
              <a:buClr>
                <a:schemeClr val="lt1"/>
              </a:buClr>
              <a:buSzPts val="3200"/>
              <a:buFont typeface="Calibri"/>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5"/>
          <p:cNvSpPr txBox="1">
            <a:spLocks noGrp="1"/>
          </p:cNvSpPr>
          <p:nvPr>
            <p:ph type="body" idx="1"/>
          </p:nvPr>
        </p:nvSpPr>
        <p:spPr>
          <a:xfrm>
            <a:off x="922699" y="2748246"/>
            <a:ext cx="10515600" cy="274970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5"/>
          <p:cNvSpPr txBox="1">
            <a:spLocks noGrp="1"/>
          </p:cNvSpPr>
          <p:nvPr>
            <p:ph type="sldNum" idx="12"/>
          </p:nvPr>
        </p:nvSpPr>
        <p:spPr>
          <a:xfrm>
            <a:off x="8610600" y="6492538"/>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lt1"/>
                </a:solidFill>
                <a:latin typeface="Calibri"/>
                <a:ea typeface="Calibri"/>
                <a:cs typeface="Calibri"/>
                <a:sym typeface="Calibri"/>
              </a:defRPr>
            </a:lvl1pPr>
            <a:lvl2pPr marL="0" lvl="1" indent="0" algn="r">
              <a:spcBef>
                <a:spcPts val="0"/>
              </a:spcBef>
              <a:buNone/>
              <a:defRPr sz="1200" b="0" i="0" u="none" strike="noStrike" cap="none">
                <a:solidFill>
                  <a:schemeClr val="lt1"/>
                </a:solidFill>
                <a:latin typeface="Calibri"/>
                <a:ea typeface="Calibri"/>
                <a:cs typeface="Calibri"/>
                <a:sym typeface="Calibri"/>
              </a:defRPr>
            </a:lvl2pPr>
            <a:lvl3pPr marL="0" lvl="2" indent="0" algn="r">
              <a:spcBef>
                <a:spcPts val="0"/>
              </a:spcBef>
              <a:buNone/>
              <a:defRPr sz="1200" b="0" i="0" u="none" strike="noStrike" cap="none">
                <a:solidFill>
                  <a:schemeClr val="lt1"/>
                </a:solidFill>
                <a:latin typeface="Calibri"/>
                <a:ea typeface="Calibri"/>
                <a:cs typeface="Calibri"/>
                <a:sym typeface="Calibri"/>
              </a:defRPr>
            </a:lvl3pPr>
            <a:lvl4pPr marL="0" lvl="3" indent="0" algn="r">
              <a:spcBef>
                <a:spcPts val="0"/>
              </a:spcBef>
              <a:buNone/>
              <a:defRPr sz="1200" b="0" i="0" u="none" strike="noStrike" cap="none">
                <a:solidFill>
                  <a:schemeClr val="lt1"/>
                </a:solidFill>
                <a:latin typeface="Calibri"/>
                <a:ea typeface="Calibri"/>
                <a:cs typeface="Calibri"/>
                <a:sym typeface="Calibri"/>
              </a:defRPr>
            </a:lvl4pPr>
            <a:lvl5pPr marL="0" lvl="4" indent="0" algn="r">
              <a:spcBef>
                <a:spcPts val="0"/>
              </a:spcBef>
              <a:buNone/>
              <a:defRPr sz="1200" b="0" i="0" u="none" strike="noStrike" cap="none">
                <a:solidFill>
                  <a:schemeClr val="lt1"/>
                </a:solidFill>
                <a:latin typeface="Calibri"/>
                <a:ea typeface="Calibri"/>
                <a:cs typeface="Calibri"/>
                <a:sym typeface="Calibri"/>
              </a:defRPr>
            </a:lvl5pPr>
            <a:lvl6pPr marL="0" lvl="5" indent="0" algn="r">
              <a:spcBef>
                <a:spcPts val="0"/>
              </a:spcBef>
              <a:buNone/>
              <a:defRPr sz="1200" b="0" i="0" u="none" strike="noStrike" cap="none">
                <a:solidFill>
                  <a:schemeClr val="lt1"/>
                </a:solidFill>
                <a:latin typeface="Calibri"/>
                <a:ea typeface="Calibri"/>
                <a:cs typeface="Calibri"/>
                <a:sym typeface="Calibri"/>
              </a:defRPr>
            </a:lvl6pPr>
            <a:lvl7pPr marL="0" lvl="6" indent="0" algn="r">
              <a:spcBef>
                <a:spcPts val="0"/>
              </a:spcBef>
              <a:buNone/>
              <a:defRPr sz="1200" b="0" i="0" u="none" strike="noStrike" cap="none">
                <a:solidFill>
                  <a:schemeClr val="lt1"/>
                </a:solidFill>
                <a:latin typeface="Calibri"/>
                <a:ea typeface="Calibri"/>
                <a:cs typeface="Calibri"/>
                <a:sym typeface="Calibri"/>
              </a:defRPr>
            </a:lvl7pPr>
            <a:lvl8pPr marL="0" lvl="7" indent="0" algn="r">
              <a:spcBef>
                <a:spcPts val="0"/>
              </a:spcBef>
              <a:buNone/>
              <a:defRPr sz="1200" b="0" i="0" u="none" strike="noStrike" cap="none">
                <a:solidFill>
                  <a:schemeClr val="lt1"/>
                </a:solidFill>
                <a:latin typeface="Calibri"/>
                <a:ea typeface="Calibri"/>
                <a:cs typeface="Calibri"/>
                <a:sym typeface="Calibri"/>
              </a:defRPr>
            </a:lvl8pPr>
            <a:lvl9pPr marL="0" lvl="8" indent="0" algn="r">
              <a:spcBef>
                <a:spcPts val="0"/>
              </a:spcBef>
              <a:buNone/>
              <a:defRPr sz="1200" b="0" i="0" u="none" strike="noStrike" cap="none">
                <a:solidFill>
                  <a:schemeClr val="lt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6212746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CA4C8F-48FD-4115-BFFD-9FECE7A55E65}" type="datetimeFigureOut">
              <a:rPr lang="en-US" smtClean="0"/>
              <a:t>1/14/2020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F66598D-E8EE-48B8-ACF9-935EB60C8A00}" type="slidenum">
              <a:rPr lang="en-US" smtClean="0"/>
              <a:t>‹#›</a:t>
            </a:fld>
            <a:endParaRPr lang="en-US"/>
          </a:p>
        </p:txBody>
      </p:sp>
    </p:spTree>
    <p:extLst>
      <p:ext uri="{BB962C8B-B14F-4D97-AF65-F5344CB8AC3E}">
        <p14:creationId xmlns:p14="http://schemas.microsoft.com/office/powerpoint/2010/main" val="36803170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9CA4C8F-48FD-4115-BFFD-9FECE7A55E65}" type="datetimeFigureOut">
              <a:rPr lang="en-US" smtClean="0"/>
              <a:t>1/14/2020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66598D-E8EE-48B8-ACF9-935EB60C8A00}" type="slidenum">
              <a:rPr lang="en-US" smtClean="0"/>
              <a:t>‹#›</a:t>
            </a:fld>
            <a:endParaRPr lang="en-US"/>
          </a:p>
        </p:txBody>
      </p:sp>
    </p:spTree>
    <p:extLst>
      <p:ext uri="{BB962C8B-B14F-4D97-AF65-F5344CB8AC3E}">
        <p14:creationId xmlns:p14="http://schemas.microsoft.com/office/powerpoint/2010/main" val="30182964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9CA4C8F-48FD-4115-BFFD-9FECE7A55E65}" type="datetimeFigureOut">
              <a:rPr lang="en-US" smtClean="0"/>
              <a:t>1/14/2020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66598D-E8EE-48B8-ACF9-935EB60C8A00}" type="slidenum">
              <a:rPr lang="en-US" smtClean="0"/>
              <a:t>‹#›</a:t>
            </a:fld>
            <a:endParaRPr lang="en-US"/>
          </a:p>
        </p:txBody>
      </p:sp>
    </p:spTree>
    <p:extLst>
      <p:ext uri="{BB962C8B-B14F-4D97-AF65-F5344CB8AC3E}">
        <p14:creationId xmlns:p14="http://schemas.microsoft.com/office/powerpoint/2010/main" val="36746798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CA4C8F-48FD-4115-BFFD-9FECE7A55E65}" type="datetimeFigureOut">
              <a:rPr lang="en-US" smtClean="0"/>
              <a:t>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66598D-E8EE-48B8-ACF9-935EB60C8A00}" type="slidenum">
              <a:rPr lang="en-US" smtClean="0"/>
              <a:t>‹#›</a:t>
            </a:fld>
            <a:endParaRPr lang="en-US"/>
          </a:p>
        </p:txBody>
      </p:sp>
    </p:spTree>
    <p:extLst>
      <p:ext uri="{BB962C8B-B14F-4D97-AF65-F5344CB8AC3E}">
        <p14:creationId xmlns:p14="http://schemas.microsoft.com/office/powerpoint/2010/main" val="13396178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CA4C8F-48FD-4115-BFFD-9FECE7A55E65}" type="datetimeFigureOut">
              <a:rPr lang="en-US" smtClean="0"/>
              <a:t>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66598D-E8EE-48B8-ACF9-935EB60C8A00}" type="slidenum">
              <a:rPr lang="en-US" smtClean="0"/>
              <a:t>‹#›</a:t>
            </a:fld>
            <a:endParaRPr lang="en-US"/>
          </a:p>
        </p:txBody>
      </p:sp>
    </p:spTree>
    <p:extLst>
      <p:ext uri="{BB962C8B-B14F-4D97-AF65-F5344CB8AC3E}">
        <p14:creationId xmlns:p14="http://schemas.microsoft.com/office/powerpoint/2010/main" val="3432991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no pattern_Two Content">
  <p:cSld name="no pattern_Two Content">
    <p:spTree>
      <p:nvGrpSpPr>
        <p:cNvPr id="1" name="Shape 39"/>
        <p:cNvGrpSpPr/>
        <p:nvPr/>
      </p:nvGrpSpPr>
      <p:grpSpPr>
        <a:xfrm>
          <a:off x="0" y="0"/>
          <a:ext cx="0" cy="0"/>
          <a:chOff x="0" y="0"/>
          <a:chExt cx="0" cy="0"/>
        </a:xfrm>
      </p:grpSpPr>
      <p:sp>
        <p:nvSpPr>
          <p:cNvPr id="40" name="Google Shape;40;p6"/>
          <p:cNvSpPr txBox="1">
            <a:spLocks noGrp="1"/>
          </p:cNvSpPr>
          <p:nvPr>
            <p:ph type="title"/>
          </p:nvPr>
        </p:nvSpPr>
        <p:spPr>
          <a:xfrm>
            <a:off x="3573100" y="93194"/>
            <a:ext cx="8534400" cy="857421"/>
          </a:xfrm>
          <a:prstGeom prst="rect">
            <a:avLst/>
          </a:prstGeom>
          <a:noFill/>
          <a:ln>
            <a:noFill/>
          </a:ln>
        </p:spPr>
        <p:txBody>
          <a:bodyPr spcFirstLastPara="1" wrap="square" lIns="91425" tIns="45700" rIns="91425" bIns="45700" anchor="ctr" anchorCtr="0">
            <a:noAutofit/>
          </a:bodyPr>
          <a:lstStyle>
            <a:lvl1pPr lvl="0" algn="r">
              <a:lnSpc>
                <a:spcPct val="90000"/>
              </a:lnSpc>
              <a:spcBef>
                <a:spcPts val="0"/>
              </a:spcBef>
              <a:spcAft>
                <a:spcPts val="0"/>
              </a:spcAft>
              <a:buClr>
                <a:schemeClr val="lt1"/>
              </a:buClr>
              <a:buSzPts val="3200"/>
              <a:buFont typeface="Calibri"/>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6"/>
          <p:cNvSpPr txBox="1">
            <a:spLocks noGrp="1"/>
          </p:cNvSpPr>
          <p:nvPr>
            <p:ph type="body" idx="1"/>
          </p:nvPr>
        </p:nvSpPr>
        <p:spPr>
          <a:xfrm>
            <a:off x="874415" y="2558123"/>
            <a:ext cx="5181600" cy="274970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6"/>
          <p:cNvSpPr txBox="1">
            <a:spLocks noGrp="1"/>
          </p:cNvSpPr>
          <p:nvPr>
            <p:ph type="body" idx="2"/>
          </p:nvPr>
        </p:nvSpPr>
        <p:spPr>
          <a:xfrm>
            <a:off x="6208415" y="2558123"/>
            <a:ext cx="5181600" cy="274970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6"/>
          <p:cNvSpPr txBox="1">
            <a:spLocks noGrp="1"/>
          </p:cNvSpPr>
          <p:nvPr>
            <p:ph type="sldNum" idx="12"/>
          </p:nvPr>
        </p:nvSpPr>
        <p:spPr>
          <a:xfrm>
            <a:off x="8610600" y="6492538"/>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lt1"/>
                </a:solidFill>
                <a:latin typeface="Calibri"/>
                <a:ea typeface="Calibri"/>
                <a:cs typeface="Calibri"/>
                <a:sym typeface="Calibri"/>
              </a:defRPr>
            </a:lvl1pPr>
            <a:lvl2pPr marL="0" lvl="1" indent="0" algn="r">
              <a:spcBef>
                <a:spcPts val="0"/>
              </a:spcBef>
              <a:buNone/>
              <a:defRPr sz="1200" b="0" i="0" u="none" strike="noStrike" cap="none">
                <a:solidFill>
                  <a:schemeClr val="lt1"/>
                </a:solidFill>
                <a:latin typeface="Calibri"/>
                <a:ea typeface="Calibri"/>
                <a:cs typeface="Calibri"/>
                <a:sym typeface="Calibri"/>
              </a:defRPr>
            </a:lvl2pPr>
            <a:lvl3pPr marL="0" lvl="2" indent="0" algn="r">
              <a:spcBef>
                <a:spcPts val="0"/>
              </a:spcBef>
              <a:buNone/>
              <a:defRPr sz="1200" b="0" i="0" u="none" strike="noStrike" cap="none">
                <a:solidFill>
                  <a:schemeClr val="lt1"/>
                </a:solidFill>
                <a:latin typeface="Calibri"/>
                <a:ea typeface="Calibri"/>
                <a:cs typeface="Calibri"/>
                <a:sym typeface="Calibri"/>
              </a:defRPr>
            </a:lvl3pPr>
            <a:lvl4pPr marL="0" lvl="3" indent="0" algn="r">
              <a:spcBef>
                <a:spcPts val="0"/>
              </a:spcBef>
              <a:buNone/>
              <a:defRPr sz="1200" b="0" i="0" u="none" strike="noStrike" cap="none">
                <a:solidFill>
                  <a:schemeClr val="lt1"/>
                </a:solidFill>
                <a:latin typeface="Calibri"/>
                <a:ea typeface="Calibri"/>
                <a:cs typeface="Calibri"/>
                <a:sym typeface="Calibri"/>
              </a:defRPr>
            </a:lvl4pPr>
            <a:lvl5pPr marL="0" lvl="4" indent="0" algn="r">
              <a:spcBef>
                <a:spcPts val="0"/>
              </a:spcBef>
              <a:buNone/>
              <a:defRPr sz="1200" b="0" i="0" u="none" strike="noStrike" cap="none">
                <a:solidFill>
                  <a:schemeClr val="lt1"/>
                </a:solidFill>
                <a:latin typeface="Calibri"/>
                <a:ea typeface="Calibri"/>
                <a:cs typeface="Calibri"/>
                <a:sym typeface="Calibri"/>
              </a:defRPr>
            </a:lvl5pPr>
            <a:lvl6pPr marL="0" lvl="5" indent="0" algn="r">
              <a:spcBef>
                <a:spcPts val="0"/>
              </a:spcBef>
              <a:buNone/>
              <a:defRPr sz="1200" b="0" i="0" u="none" strike="noStrike" cap="none">
                <a:solidFill>
                  <a:schemeClr val="lt1"/>
                </a:solidFill>
                <a:latin typeface="Calibri"/>
                <a:ea typeface="Calibri"/>
                <a:cs typeface="Calibri"/>
                <a:sym typeface="Calibri"/>
              </a:defRPr>
            </a:lvl6pPr>
            <a:lvl7pPr marL="0" lvl="6" indent="0" algn="r">
              <a:spcBef>
                <a:spcPts val="0"/>
              </a:spcBef>
              <a:buNone/>
              <a:defRPr sz="1200" b="0" i="0" u="none" strike="noStrike" cap="none">
                <a:solidFill>
                  <a:schemeClr val="lt1"/>
                </a:solidFill>
                <a:latin typeface="Calibri"/>
                <a:ea typeface="Calibri"/>
                <a:cs typeface="Calibri"/>
                <a:sym typeface="Calibri"/>
              </a:defRPr>
            </a:lvl7pPr>
            <a:lvl8pPr marL="0" lvl="7" indent="0" algn="r">
              <a:spcBef>
                <a:spcPts val="0"/>
              </a:spcBef>
              <a:buNone/>
              <a:defRPr sz="1200" b="0" i="0" u="none" strike="noStrike" cap="none">
                <a:solidFill>
                  <a:schemeClr val="lt1"/>
                </a:solidFill>
                <a:latin typeface="Calibri"/>
                <a:ea typeface="Calibri"/>
                <a:cs typeface="Calibri"/>
                <a:sym typeface="Calibri"/>
              </a:defRPr>
            </a:lvl8pPr>
            <a:lvl9pPr marL="0" lvl="8" indent="0" algn="r">
              <a:spcBef>
                <a:spcPts val="0"/>
              </a:spcBef>
              <a:buNone/>
              <a:defRPr sz="1200" b="0" i="0" u="none" strike="noStrike" cap="none">
                <a:solidFill>
                  <a:schemeClr val="lt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591440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no pattern_Comparison">
  <p:cSld name="no pattern_Comparison">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3573100" y="93194"/>
            <a:ext cx="8534400" cy="857421"/>
          </a:xfrm>
          <a:prstGeom prst="rect">
            <a:avLst/>
          </a:prstGeom>
          <a:noFill/>
          <a:ln>
            <a:noFill/>
          </a:ln>
        </p:spPr>
        <p:txBody>
          <a:bodyPr spcFirstLastPara="1" wrap="square" lIns="91425" tIns="45700" rIns="91425" bIns="45700" anchor="ctr" anchorCtr="0">
            <a:noAutofit/>
          </a:bodyPr>
          <a:lstStyle>
            <a:lvl1pPr lvl="0" algn="r">
              <a:lnSpc>
                <a:spcPct val="90000"/>
              </a:lnSpc>
              <a:spcBef>
                <a:spcPts val="0"/>
              </a:spcBef>
              <a:spcAft>
                <a:spcPts val="0"/>
              </a:spcAft>
              <a:buClr>
                <a:schemeClr val="lt1"/>
              </a:buClr>
              <a:buSzPts val="3200"/>
              <a:buFont typeface="Calibri"/>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7"/>
          <p:cNvSpPr txBox="1">
            <a:spLocks noGrp="1"/>
          </p:cNvSpPr>
          <p:nvPr>
            <p:ph type="body" idx="1"/>
          </p:nvPr>
        </p:nvSpPr>
        <p:spPr>
          <a:xfrm>
            <a:off x="779432" y="2471440"/>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7"/>
          <p:cNvSpPr txBox="1">
            <a:spLocks noGrp="1"/>
          </p:cNvSpPr>
          <p:nvPr>
            <p:ph type="body" idx="2"/>
          </p:nvPr>
        </p:nvSpPr>
        <p:spPr>
          <a:xfrm>
            <a:off x="779432" y="3372934"/>
            <a:ext cx="5157787" cy="2240215"/>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7"/>
          <p:cNvSpPr txBox="1">
            <a:spLocks noGrp="1"/>
          </p:cNvSpPr>
          <p:nvPr>
            <p:ph type="body" idx="3"/>
          </p:nvPr>
        </p:nvSpPr>
        <p:spPr>
          <a:xfrm>
            <a:off x="6111846" y="2471440"/>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7"/>
          <p:cNvSpPr txBox="1">
            <a:spLocks noGrp="1"/>
          </p:cNvSpPr>
          <p:nvPr>
            <p:ph type="body" idx="4"/>
          </p:nvPr>
        </p:nvSpPr>
        <p:spPr>
          <a:xfrm>
            <a:off x="6111846" y="3372934"/>
            <a:ext cx="5183188" cy="2240214"/>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7"/>
          <p:cNvSpPr txBox="1">
            <a:spLocks noGrp="1"/>
          </p:cNvSpPr>
          <p:nvPr>
            <p:ph type="sldNum" idx="12"/>
          </p:nvPr>
        </p:nvSpPr>
        <p:spPr>
          <a:xfrm>
            <a:off x="8610600" y="6492538"/>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lt1"/>
                </a:solidFill>
                <a:latin typeface="Calibri"/>
                <a:ea typeface="Calibri"/>
                <a:cs typeface="Calibri"/>
                <a:sym typeface="Calibri"/>
              </a:defRPr>
            </a:lvl1pPr>
            <a:lvl2pPr marL="0" lvl="1" indent="0" algn="r">
              <a:spcBef>
                <a:spcPts val="0"/>
              </a:spcBef>
              <a:buNone/>
              <a:defRPr sz="1200" b="0" i="0" u="none" strike="noStrike" cap="none">
                <a:solidFill>
                  <a:schemeClr val="lt1"/>
                </a:solidFill>
                <a:latin typeface="Calibri"/>
                <a:ea typeface="Calibri"/>
                <a:cs typeface="Calibri"/>
                <a:sym typeface="Calibri"/>
              </a:defRPr>
            </a:lvl2pPr>
            <a:lvl3pPr marL="0" lvl="2" indent="0" algn="r">
              <a:spcBef>
                <a:spcPts val="0"/>
              </a:spcBef>
              <a:buNone/>
              <a:defRPr sz="1200" b="0" i="0" u="none" strike="noStrike" cap="none">
                <a:solidFill>
                  <a:schemeClr val="lt1"/>
                </a:solidFill>
                <a:latin typeface="Calibri"/>
                <a:ea typeface="Calibri"/>
                <a:cs typeface="Calibri"/>
                <a:sym typeface="Calibri"/>
              </a:defRPr>
            </a:lvl3pPr>
            <a:lvl4pPr marL="0" lvl="3" indent="0" algn="r">
              <a:spcBef>
                <a:spcPts val="0"/>
              </a:spcBef>
              <a:buNone/>
              <a:defRPr sz="1200" b="0" i="0" u="none" strike="noStrike" cap="none">
                <a:solidFill>
                  <a:schemeClr val="lt1"/>
                </a:solidFill>
                <a:latin typeface="Calibri"/>
                <a:ea typeface="Calibri"/>
                <a:cs typeface="Calibri"/>
                <a:sym typeface="Calibri"/>
              </a:defRPr>
            </a:lvl4pPr>
            <a:lvl5pPr marL="0" lvl="4" indent="0" algn="r">
              <a:spcBef>
                <a:spcPts val="0"/>
              </a:spcBef>
              <a:buNone/>
              <a:defRPr sz="1200" b="0" i="0" u="none" strike="noStrike" cap="none">
                <a:solidFill>
                  <a:schemeClr val="lt1"/>
                </a:solidFill>
                <a:latin typeface="Calibri"/>
                <a:ea typeface="Calibri"/>
                <a:cs typeface="Calibri"/>
                <a:sym typeface="Calibri"/>
              </a:defRPr>
            </a:lvl5pPr>
            <a:lvl6pPr marL="0" lvl="5" indent="0" algn="r">
              <a:spcBef>
                <a:spcPts val="0"/>
              </a:spcBef>
              <a:buNone/>
              <a:defRPr sz="1200" b="0" i="0" u="none" strike="noStrike" cap="none">
                <a:solidFill>
                  <a:schemeClr val="lt1"/>
                </a:solidFill>
                <a:latin typeface="Calibri"/>
                <a:ea typeface="Calibri"/>
                <a:cs typeface="Calibri"/>
                <a:sym typeface="Calibri"/>
              </a:defRPr>
            </a:lvl6pPr>
            <a:lvl7pPr marL="0" lvl="6" indent="0" algn="r">
              <a:spcBef>
                <a:spcPts val="0"/>
              </a:spcBef>
              <a:buNone/>
              <a:defRPr sz="1200" b="0" i="0" u="none" strike="noStrike" cap="none">
                <a:solidFill>
                  <a:schemeClr val="lt1"/>
                </a:solidFill>
                <a:latin typeface="Calibri"/>
                <a:ea typeface="Calibri"/>
                <a:cs typeface="Calibri"/>
                <a:sym typeface="Calibri"/>
              </a:defRPr>
            </a:lvl7pPr>
            <a:lvl8pPr marL="0" lvl="7" indent="0" algn="r">
              <a:spcBef>
                <a:spcPts val="0"/>
              </a:spcBef>
              <a:buNone/>
              <a:defRPr sz="1200" b="0" i="0" u="none" strike="noStrike" cap="none">
                <a:solidFill>
                  <a:schemeClr val="lt1"/>
                </a:solidFill>
                <a:latin typeface="Calibri"/>
                <a:ea typeface="Calibri"/>
                <a:cs typeface="Calibri"/>
                <a:sym typeface="Calibri"/>
              </a:defRPr>
            </a:lvl8pPr>
            <a:lvl9pPr marL="0" lvl="8" indent="0" algn="r">
              <a:spcBef>
                <a:spcPts val="0"/>
              </a:spcBef>
              <a:buNone/>
              <a:defRPr sz="1200" b="0" i="0" u="none" strike="noStrike" cap="none">
                <a:solidFill>
                  <a:schemeClr val="lt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113524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no pattern_Blank">
  <p:cSld name="no pattern_Blank">
    <p:bg>
      <p:bgPr>
        <a:solidFill>
          <a:schemeClr val="lt1"/>
        </a:solidFill>
        <a:effectLst/>
      </p:bgPr>
    </p:bg>
    <p:spTree>
      <p:nvGrpSpPr>
        <p:cNvPr id="1" name="Shape 51"/>
        <p:cNvGrpSpPr/>
        <p:nvPr/>
      </p:nvGrpSpPr>
      <p:grpSpPr>
        <a:xfrm>
          <a:off x="0" y="0"/>
          <a:ext cx="0" cy="0"/>
          <a:chOff x="0" y="0"/>
          <a:chExt cx="0" cy="0"/>
        </a:xfrm>
      </p:grpSpPr>
      <p:sp>
        <p:nvSpPr>
          <p:cNvPr id="52" name="Google Shape;52;p8"/>
          <p:cNvSpPr txBox="1">
            <a:spLocks noGrp="1"/>
          </p:cNvSpPr>
          <p:nvPr>
            <p:ph type="title"/>
          </p:nvPr>
        </p:nvSpPr>
        <p:spPr>
          <a:xfrm>
            <a:off x="2509117" y="111581"/>
            <a:ext cx="9536579" cy="1013398"/>
          </a:xfrm>
          <a:prstGeom prst="rect">
            <a:avLst/>
          </a:prstGeom>
          <a:noFill/>
          <a:ln>
            <a:noFill/>
          </a:ln>
        </p:spPr>
        <p:txBody>
          <a:bodyPr spcFirstLastPara="1" wrap="square" lIns="91425" tIns="45700" rIns="91425" bIns="45700" anchor="ctr" anchorCtr="0">
            <a:noAutofit/>
          </a:bodyPr>
          <a:lstStyle>
            <a:lvl1pPr lvl="0" algn="r">
              <a:lnSpc>
                <a:spcPct val="90000"/>
              </a:lnSpc>
              <a:spcBef>
                <a:spcPts val="0"/>
              </a:spcBef>
              <a:spcAft>
                <a:spcPts val="0"/>
              </a:spcAft>
              <a:buClr>
                <a:schemeClr val="dk1"/>
              </a:buClr>
              <a:buSzPts val="3600"/>
              <a:buFont typeface="Calibri"/>
              <a:buNone/>
              <a:defRPr sz="3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53" name="Google Shape;53;p8" descr="Decorative blue bar"/>
          <p:cNvPicPr preferRelativeResize="0"/>
          <p:nvPr/>
        </p:nvPicPr>
        <p:blipFill rotWithShape="1">
          <a:blip r:embed="rId2">
            <a:alphaModFix/>
          </a:blip>
          <a:srcRect/>
          <a:stretch/>
        </p:blipFill>
        <p:spPr>
          <a:xfrm>
            <a:off x="0" y="6494854"/>
            <a:ext cx="12192000" cy="368372"/>
          </a:xfrm>
          <a:prstGeom prst="rect">
            <a:avLst/>
          </a:prstGeom>
          <a:noFill/>
          <a:ln>
            <a:noFill/>
          </a:ln>
        </p:spPr>
      </p:pic>
      <p:pic>
        <p:nvPicPr>
          <p:cNvPr id="54" name="Google Shape;54;p8" descr="Oregon Department of Education Logo"/>
          <p:cNvPicPr preferRelativeResize="0"/>
          <p:nvPr/>
        </p:nvPicPr>
        <p:blipFill rotWithShape="1">
          <a:blip r:embed="rId3">
            <a:alphaModFix/>
          </a:blip>
          <a:srcRect/>
          <a:stretch/>
        </p:blipFill>
        <p:spPr>
          <a:xfrm>
            <a:off x="-120815" y="53562"/>
            <a:ext cx="2629931" cy="980912"/>
          </a:xfrm>
          <a:prstGeom prst="rect">
            <a:avLst/>
          </a:prstGeom>
          <a:noFill/>
          <a:ln>
            <a:noFill/>
          </a:ln>
        </p:spPr>
      </p:pic>
      <p:sp>
        <p:nvSpPr>
          <p:cNvPr id="55" name="Google Shape;55;p8"/>
          <p:cNvSpPr txBox="1">
            <a:spLocks noGrp="1"/>
          </p:cNvSpPr>
          <p:nvPr>
            <p:ph type="sldNum" idx="12"/>
          </p:nvPr>
        </p:nvSpPr>
        <p:spPr>
          <a:xfrm>
            <a:off x="8610600" y="6492538"/>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lt1"/>
                </a:solidFill>
                <a:latin typeface="Calibri"/>
                <a:ea typeface="Calibri"/>
                <a:cs typeface="Calibri"/>
                <a:sym typeface="Calibri"/>
              </a:defRPr>
            </a:lvl1pPr>
            <a:lvl2pPr marL="0" lvl="1" indent="0" algn="r">
              <a:spcBef>
                <a:spcPts val="0"/>
              </a:spcBef>
              <a:buNone/>
              <a:defRPr sz="1200" b="0" i="0" u="none" strike="noStrike" cap="none">
                <a:solidFill>
                  <a:schemeClr val="lt1"/>
                </a:solidFill>
                <a:latin typeface="Calibri"/>
                <a:ea typeface="Calibri"/>
                <a:cs typeface="Calibri"/>
                <a:sym typeface="Calibri"/>
              </a:defRPr>
            </a:lvl2pPr>
            <a:lvl3pPr marL="0" lvl="2" indent="0" algn="r">
              <a:spcBef>
                <a:spcPts val="0"/>
              </a:spcBef>
              <a:buNone/>
              <a:defRPr sz="1200" b="0" i="0" u="none" strike="noStrike" cap="none">
                <a:solidFill>
                  <a:schemeClr val="lt1"/>
                </a:solidFill>
                <a:latin typeface="Calibri"/>
                <a:ea typeface="Calibri"/>
                <a:cs typeface="Calibri"/>
                <a:sym typeface="Calibri"/>
              </a:defRPr>
            </a:lvl3pPr>
            <a:lvl4pPr marL="0" lvl="3" indent="0" algn="r">
              <a:spcBef>
                <a:spcPts val="0"/>
              </a:spcBef>
              <a:buNone/>
              <a:defRPr sz="1200" b="0" i="0" u="none" strike="noStrike" cap="none">
                <a:solidFill>
                  <a:schemeClr val="lt1"/>
                </a:solidFill>
                <a:latin typeface="Calibri"/>
                <a:ea typeface="Calibri"/>
                <a:cs typeface="Calibri"/>
                <a:sym typeface="Calibri"/>
              </a:defRPr>
            </a:lvl4pPr>
            <a:lvl5pPr marL="0" lvl="4" indent="0" algn="r">
              <a:spcBef>
                <a:spcPts val="0"/>
              </a:spcBef>
              <a:buNone/>
              <a:defRPr sz="1200" b="0" i="0" u="none" strike="noStrike" cap="none">
                <a:solidFill>
                  <a:schemeClr val="lt1"/>
                </a:solidFill>
                <a:latin typeface="Calibri"/>
                <a:ea typeface="Calibri"/>
                <a:cs typeface="Calibri"/>
                <a:sym typeface="Calibri"/>
              </a:defRPr>
            </a:lvl5pPr>
            <a:lvl6pPr marL="0" lvl="5" indent="0" algn="r">
              <a:spcBef>
                <a:spcPts val="0"/>
              </a:spcBef>
              <a:buNone/>
              <a:defRPr sz="1200" b="0" i="0" u="none" strike="noStrike" cap="none">
                <a:solidFill>
                  <a:schemeClr val="lt1"/>
                </a:solidFill>
                <a:latin typeface="Calibri"/>
                <a:ea typeface="Calibri"/>
                <a:cs typeface="Calibri"/>
                <a:sym typeface="Calibri"/>
              </a:defRPr>
            </a:lvl6pPr>
            <a:lvl7pPr marL="0" lvl="6" indent="0" algn="r">
              <a:spcBef>
                <a:spcPts val="0"/>
              </a:spcBef>
              <a:buNone/>
              <a:defRPr sz="1200" b="0" i="0" u="none" strike="noStrike" cap="none">
                <a:solidFill>
                  <a:schemeClr val="lt1"/>
                </a:solidFill>
                <a:latin typeface="Calibri"/>
                <a:ea typeface="Calibri"/>
                <a:cs typeface="Calibri"/>
                <a:sym typeface="Calibri"/>
              </a:defRPr>
            </a:lvl7pPr>
            <a:lvl8pPr marL="0" lvl="7" indent="0" algn="r">
              <a:spcBef>
                <a:spcPts val="0"/>
              </a:spcBef>
              <a:buNone/>
              <a:defRPr sz="1200" b="0" i="0" u="none" strike="noStrike" cap="none">
                <a:solidFill>
                  <a:schemeClr val="lt1"/>
                </a:solidFill>
                <a:latin typeface="Calibri"/>
                <a:ea typeface="Calibri"/>
                <a:cs typeface="Calibri"/>
                <a:sym typeface="Calibri"/>
              </a:defRPr>
            </a:lvl8pPr>
            <a:lvl9pPr marL="0" lvl="8" indent="0" algn="r">
              <a:spcBef>
                <a:spcPts val="0"/>
              </a:spcBef>
              <a:buNone/>
              <a:defRPr sz="1200" b="0" i="0" u="none" strike="noStrike" cap="none">
                <a:solidFill>
                  <a:schemeClr val="lt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876660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no pattern_3_Blank">
  <p:cSld name="no pattern_3_Blank">
    <p:bg>
      <p:bgPr>
        <a:solidFill>
          <a:schemeClr val="lt1"/>
        </a:solidFill>
        <a:effectLst/>
      </p:bgPr>
    </p:bg>
    <p:spTree>
      <p:nvGrpSpPr>
        <p:cNvPr id="1" name="Shape 56"/>
        <p:cNvGrpSpPr/>
        <p:nvPr/>
      </p:nvGrpSpPr>
      <p:grpSpPr>
        <a:xfrm>
          <a:off x="0" y="0"/>
          <a:ext cx="0" cy="0"/>
          <a:chOff x="0" y="0"/>
          <a:chExt cx="0" cy="0"/>
        </a:xfrm>
      </p:grpSpPr>
      <p:sp>
        <p:nvSpPr>
          <p:cNvPr id="57" name="Google Shape;57;p9"/>
          <p:cNvSpPr txBox="1">
            <a:spLocks noGrp="1"/>
          </p:cNvSpPr>
          <p:nvPr>
            <p:ph type="title"/>
          </p:nvPr>
        </p:nvSpPr>
        <p:spPr>
          <a:xfrm>
            <a:off x="160237" y="138547"/>
            <a:ext cx="11899392" cy="79358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3600"/>
              <a:buFont typeface="Calibri"/>
              <a:buNone/>
              <a:defRPr sz="3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58" name="Google Shape;58;p9" descr="Decorative blue bar"/>
          <p:cNvPicPr preferRelativeResize="0"/>
          <p:nvPr/>
        </p:nvPicPr>
        <p:blipFill rotWithShape="1">
          <a:blip r:embed="rId2">
            <a:alphaModFix/>
          </a:blip>
          <a:srcRect/>
          <a:stretch/>
        </p:blipFill>
        <p:spPr>
          <a:xfrm>
            <a:off x="0" y="6494854"/>
            <a:ext cx="12192000" cy="368372"/>
          </a:xfrm>
          <a:prstGeom prst="rect">
            <a:avLst/>
          </a:prstGeom>
          <a:noFill/>
          <a:ln>
            <a:noFill/>
          </a:ln>
        </p:spPr>
      </p:pic>
      <p:pic>
        <p:nvPicPr>
          <p:cNvPr id="59" name="Google Shape;59;p9" descr="Oregon Department of Education Logo"/>
          <p:cNvPicPr preferRelativeResize="0"/>
          <p:nvPr/>
        </p:nvPicPr>
        <p:blipFill rotWithShape="1">
          <a:blip r:embed="rId3">
            <a:alphaModFix/>
          </a:blip>
          <a:srcRect/>
          <a:stretch/>
        </p:blipFill>
        <p:spPr>
          <a:xfrm>
            <a:off x="9562069" y="5594283"/>
            <a:ext cx="2629931" cy="980912"/>
          </a:xfrm>
          <a:prstGeom prst="rect">
            <a:avLst/>
          </a:prstGeom>
          <a:noFill/>
          <a:ln>
            <a:noFill/>
          </a:ln>
        </p:spPr>
      </p:pic>
      <p:sp>
        <p:nvSpPr>
          <p:cNvPr id="60" name="Google Shape;60;p9"/>
          <p:cNvSpPr txBox="1">
            <a:spLocks noGrp="1"/>
          </p:cNvSpPr>
          <p:nvPr>
            <p:ph type="sldNum" idx="12"/>
          </p:nvPr>
        </p:nvSpPr>
        <p:spPr>
          <a:xfrm>
            <a:off x="8610600" y="6492538"/>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lt1"/>
                </a:solidFill>
                <a:latin typeface="Calibri"/>
                <a:ea typeface="Calibri"/>
                <a:cs typeface="Calibri"/>
                <a:sym typeface="Calibri"/>
              </a:defRPr>
            </a:lvl1pPr>
            <a:lvl2pPr marL="0" lvl="1" indent="0" algn="r">
              <a:spcBef>
                <a:spcPts val="0"/>
              </a:spcBef>
              <a:buNone/>
              <a:defRPr sz="1200" b="0" i="0" u="none" strike="noStrike" cap="none">
                <a:solidFill>
                  <a:schemeClr val="lt1"/>
                </a:solidFill>
                <a:latin typeface="Calibri"/>
                <a:ea typeface="Calibri"/>
                <a:cs typeface="Calibri"/>
                <a:sym typeface="Calibri"/>
              </a:defRPr>
            </a:lvl2pPr>
            <a:lvl3pPr marL="0" lvl="2" indent="0" algn="r">
              <a:spcBef>
                <a:spcPts val="0"/>
              </a:spcBef>
              <a:buNone/>
              <a:defRPr sz="1200" b="0" i="0" u="none" strike="noStrike" cap="none">
                <a:solidFill>
                  <a:schemeClr val="lt1"/>
                </a:solidFill>
                <a:latin typeface="Calibri"/>
                <a:ea typeface="Calibri"/>
                <a:cs typeface="Calibri"/>
                <a:sym typeface="Calibri"/>
              </a:defRPr>
            </a:lvl3pPr>
            <a:lvl4pPr marL="0" lvl="3" indent="0" algn="r">
              <a:spcBef>
                <a:spcPts val="0"/>
              </a:spcBef>
              <a:buNone/>
              <a:defRPr sz="1200" b="0" i="0" u="none" strike="noStrike" cap="none">
                <a:solidFill>
                  <a:schemeClr val="lt1"/>
                </a:solidFill>
                <a:latin typeface="Calibri"/>
                <a:ea typeface="Calibri"/>
                <a:cs typeface="Calibri"/>
                <a:sym typeface="Calibri"/>
              </a:defRPr>
            </a:lvl4pPr>
            <a:lvl5pPr marL="0" lvl="4" indent="0" algn="r">
              <a:spcBef>
                <a:spcPts val="0"/>
              </a:spcBef>
              <a:buNone/>
              <a:defRPr sz="1200" b="0" i="0" u="none" strike="noStrike" cap="none">
                <a:solidFill>
                  <a:schemeClr val="lt1"/>
                </a:solidFill>
                <a:latin typeface="Calibri"/>
                <a:ea typeface="Calibri"/>
                <a:cs typeface="Calibri"/>
                <a:sym typeface="Calibri"/>
              </a:defRPr>
            </a:lvl5pPr>
            <a:lvl6pPr marL="0" lvl="5" indent="0" algn="r">
              <a:spcBef>
                <a:spcPts val="0"/>
              </a:spcBef>
              <a:buNone/>
              <a:defRPr sz="1200" b="0" i="0" u="none" strike="noStrike" cap="none">
                <a:solidFill>
                  <a:schemeClr val="lt1"/>
                </a:solidFill>
                <a:latin typeface="Calibri"/>
                <a:ea typeface="Calibri"/>
                <a:cs typeface="Calibri"/>
                <a:sym typeface="Calibri"/>
              </a:defRPr>
            </a:lvl6pPr>
            <a:lvl7pPr marL="0" lvl="6" indent="0" algn="r">
              <a:spcBef>
                <a:spcPts val="0"/>
              </a:spcBef>
              <a:buNone/>
              <a:defRPr sz="1200" b="0" i="0" u="none" strike="noStrike" cap="none">
                <a:solidFill>
                  <a:schemeClr val="lt1"/>
                </a:solidFill>
                <a:latin typeface="Calibri"/>
                <a:ea typeface="Calibri"/>
                <a:cs typeface="Calibri"/>
                <a:sym typeface="Calibri"/>
              </a:defRPr>
            </a:lvl7pPr>
            <a:lvl8pPr marL="0" lvl="7" indent="0" algn="r">
              <a:spcBef>
                <a:spcPts val="0"/>
              </a:spcBef>
              <a:buNone/>
              <a:defRPr sz="1200" b="0" i="0" u="none" strike="noStrike" cap="none">
                <a:solidFill>
                  <a:schemeClr val="lt1"/>
                </a:solidFill>
                <a:latin typeface="Calibri"/>
                <a:ea typeface="Calibri"/>
                <a:cs typeface="Calibri"/>
                <a:sym typeface="Calibri"/>
              </a:defRPr>
            </a:lvl8pPr>
            <a:lvl9pPr marL="0" lvl="8" indent="0" algn="r">
              <a:spcBef>
                <a:spcPts val="0"/>
              </a:spcBef>
              <a:buNone/>
              <a:defRPr sz="1200" b="0" i="0" u="none" strike="noStrike" cap="none">
                <a:solidFill>
                  <a:schemeClr val="lt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930928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no pattern_Content with Caption">
  <p:cSld name="no pattern_Content with Caption">
    <p:spTree>
      <p:nvGrpSpPr>
        <p:cNvPr id="1" name="Shape 65"/>
        <p:cNvGrpSpPr/>
        <p:nvPr/>
      </p:nvGrpSpPr>
      <p:grpSpPr>
        <a:xfrm>
          <a:off x="0" y="0"/>
          <a:ext cx="0" cy="0"/>
          <a:chOff x="0" y="0"/>
          <a:chExt cx="0" cy="0"/>
        </a:xfrm>
      </p:grpSpPr>
      <p:sp>
        <p:nvSpPr>
          <p:cNvPr id="66" name="Google Shape;66;p11"/>
          <p:cNvSpPr txBox="1">
            <a:spLocks noGrp="1"/>
          </p:cNvSpPr>
          <p:nvPr>
            <p:ph type="title"/>
          </p:nvPr>
        </p:nvSpPr>
        <p:spPr>
          <a:xfrm>
            <a:off x="3615798" y="111581"/>
            <a:ext cx="8429897" cy="1013398"/>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3600"/>
              <a:buFont typeface="Calibri"/>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1"/>
          <p:cNvSpPr txBox="1">
            <a:spLocks noGrp="1"/>
          </p:cNvSpPr>
          <p:nvPr>
            <p:ph type="body" idx="1"/>
          </p:nvPr>
        </p:nvSpPr>
        <p:spPr>
          <a:xfrm>
            <a:off x="5183188" y="1992834"/>
            <a:ext cx="6172200" cy="3868216"/>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8" name="Google Shape;68;p11"/>
          <p:cNvSpPr txBox="1">
            <a:spLocks noGrp="1"/>
          </p:cNvSpPr>
          <p:nvPr>
            <p:ph type="body" idx="2"/>
          </p:nvPr>
        </p:nvSpPr>
        <p:spPr>
          <a:xfrm>
            <a:off x="839788" y="3593040"/>
            <a:ext cx="3932237" cy="227595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1"/>
          <p:cNvSpPr txBox="1">
            <a:spLocks noGrp="1"/>
          </p:cNvSpPr>
          <p:nvPr>
            <p:ph type="sldNum" idx="12"/>
          </p:nvPr>
        </p:nvSpPr>
        <p:spPr>
          <a:xfrm>
            <a:off x="8610600" y="6492538"/>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lt1"/>
                </a:solidFill>
                <a:latin typeface="Calibri"/>
                <a:ea typeface="Calibri"/>
                <a:cs typeface="Calibri"/>
                <a:sym typeface="Calibri"/>
              </a:defRPr>
            </a:lvl1pPr>
            <a:lvl2pPr marL="0" lvl="1" indent="0" algn="r">
              <a:spcBef>
                <a:spcPts val="0"/>
              </a:spcBef>
              <a:buNone/>
              <a:defRPr sz="1200" b="0" i="0" u="none" strike="noStrike" cap="none">
                <a:solidFill>
                  <a:schemeClr val="lt1"/>
                </a:solidFill>
                <a:latin typeface="Calibri"/>
                <a:ea typeface="Calibri"/>
                <a:cs typeface="Calibri"/>
                <a:sym typeface="Calibri"/>
              </a:defRPr>
            </a:lvl2pPr>
            <a:lvl3pPr marL="0" lvl="2" indent="0" algn="r">
              <a:spcBef>
                <a:spcPts val="0"/>
              </a:spcBef>
              <a:buNone/>
              <a:defRPr sz="1200" b="0" i="0" u="none" strike="noStrike" cap="none">
                <a:solidFill>
                  <a:schemeClr val="lt1"/>
                </a:solidFill>
                <a:latin typeface="Calibri"/>
                <a:ea typeface="Calibri"/>
                <a:cs typeface="Calibri"/>
                <a:sym typeface="Calibri"/>
              </a:defRPr>
            </a:lvl3pPr>
            <a:lvl4pPr marL="0" lvl="3" indent="0" algn="r">
              <a:spcBef>
                <a:spcPts val="0"/>
              </a:spcBef>
              <a:buNone/>
              <a:defRPr sz="1200" b="0" i="0" u="none" strike="noStrike" cap="none">
                <a:solidFill>
                  <a:schemeClr val="lt1"/>
                </a:solidFill>
                <a:latin typeface="Calibri"/>
                <a:ea typeface="Calibri"/>
                <a:cs typeface="Calibri"/>
                <a:sym typeface="Calibri"/>
              </a:defRPr>
            </a:lvl4pPr>
            <a:lvl5pPr marL="0" lvl="4" indent="0" algn="r">
              <a:spcBef>
                <a:spcPts val="0"/>
              </a:spcBef>
              <a:buNone/>
              <a:defRPr sz="1200" b="0" i="0" u="none" strike="noStrike" cap="none">
                <a:solidFill>
                  <a:schemeClr val="lt1"/>
                </a:solidFill>
                <a:latin typeface="Calibri"/>
                <a:ea typeface="Calibri"/>
                <a:cs typeface="Calibri"/>
                <a:sym typeface="Calibri"/>
              </a:defRPr>
            </a:lvl5pPr>
            <a:lvl6pPr marL="0" lvl="5" indent="0" algn="r">
              <a:spcBef>
                <a:spcPts val="0"/>
              </a:spcBef>
              <a:buNone/>
              <a:defRPr sz="1200" b="0" i="0" u="none" strike="noStrike" cap="none">
                <a:solidFill>
                  <a:schemeClr val="lt1"/>
                </a:solidFill>
                <a:latin typeface="Calibri"/>
                <a:ea typeface="Calibri"/>
                <a:cs typeface="Calibri"/>
                <a:sym typeface="Calibri"/>
              </a:defRPr>
            </a:lvl6pPr>
            <a:lvl7pPr marL="0" lvl="6" indent="0" algn="r">
              <a:spcBef>
                <a:spcPts val="0"/>
              </a:spcBef>
              <a:buNone/>
              <a:defRPr sz="1200" b="0" i="0" u="none" strike="noStrike" cap="none">
                <a:solidFill>
                  <a:schemeClr val="lt1"/>
                </a:solidFill>
                <a:latin typeface="Calibri"/>
                <a:ea typeface="Calibri"/>
                <a:cs typeface="Calibri"/>
                <a:sym typeface="Calibri"/>
              </a:defRPr>
            </a:lvl7pPr>
            <a:lvl8pPr marL="0" lvl="7" indent="0" algn="r">
              <a:spcBef>
                <a:spcPts val="0"/>
              </a:spcBef>
              <a:buNone/>
              <a:defRPr sz="1200" b="0" i="0" u="none" strike="noStrike" cap="none">
                <a:solidFill>
                  <a:schemeClr val="lt1"/>
                </a:solidFill>
                <a:latin typeface="Calibri"/>
                <a:ea typeface="Calibri"/>
                <a:cs typeface="Calibri"/>
                <a:sym typeface="Calibri"/>
              </a:defRPr>
            </a:lvl8pPr>
            <a:lvl9pPr marL="0" lvl="8" indent="0" algn="r">
              <a:spcBef>
                <a:spcPts val="0"/>
              </a:spcBef>
              <a:buNone/>
              <a:defRPr sz="1200" b="0" i="0" u="none" strike="noStrike" cap="none">
                <a:solidFill>
                  <a:schemeClr val="lt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559175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no pattern_Picture with Caption">
  <p:cSld name="no pattern_Picture with Caption">
    <p:spTree>
      <p:nvGrpSpPr>
        <p:cNvPr id="1" name="Shape 70"/>
        <p:cNvGrpSpPr/>
        <p:nvPr/>
      </p:nvGrpSpPr>
      <p:grpSpPr>
        <a:xfrm>
          <a:off x="0" y="0"/>
          <a:ext cx="0" cy="0"/>
          <a:chOff x="0" y="0"/>
          <a:chExt cx="0" cy="0"/>
        </a:xfrm>
      </p:grpSpPr>
      <p:sp>
        <p:nvSpPr>
          <p:cNvPr id="71" name="Google Shape;71;p12"/>
          <p:cNvSpPr txBox="1">
            <a:spLocks noGrp="1"/>
          </p:cNvSpPr>
          <p:nvPr>
            <p:ph type="title"/>
          </p:nvPr>
        </p:nvSpPr>
        <p:spPr>
          <a:xfrm>
            <a:off x="3615798" y="111581"/>
            <a:ext cx="8429897" cy="1013398"/>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3600"/>
              <a:buFont typeface="Calibri"/>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12"/>
          <p:cNvSpPr>
            <a:spLocks noGrp="1"/>
          </p:cNvSpPr>
          <p:nvPr>
            <p:ph type="pic" idx="2"/>
          </p:nvPr>
        </p:nvSpPr>
        <p:spPr>
          <a:xfrm>
            <a:off x="5183188" y="1999819"/>
            <a:ext cx="6172200" cy="38612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3" name="Google Shape;73;p12"/>
          <p:cNvSpPr txBox="1">
            <a:spLocks noGrp="1"/>
          </p:cNvSpPr>
          <p:nvPr>
            <p:ph type="body" idx="1"/>
          </p:nvPr>
        </p:nvSpPr>
        <p:spPr>
          <a:xfrm>
            <a:off x="839788" y="3613978"/>
            <a:ext cx="3932237" cy="224707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4" name="Google Shape;74;p12"/>
          <p:cNvSpPr txBox="1">
            <a:spLocks noGrp="1"/>
          </p:cNvSpPr>
          <p:nvPr>
            <p:ph type="sldNum" idx="12"/>
          </p:nvPr>
        </p:nvSpPr>
        <p:spPr>
          <a:xfrm>
            <a:off x="8610600" y="6492538"/>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lt1"/>
                </a:solidFill>
                <a:latin typeface="Calibri"/>
                <a:ea typeface="Calibri"/>
                <a:cs typeface="Calibri"/>
                <a:sym typeface="Calibri"/>
              </a:defRPr>
            </a:lvl1pPr>
            <a:lvl2pPr marL="0" lvl="1" indent="0" algn="r">
              <a:spcBef>
                <a:spcPts val="0"/>
              </a:spcBef>
              <a:buNone/>
              <a:defRPr sz="1200" b="0" i="0" u="none" strike="noStrike" cap="none">
                <a:solidFill>
                  <a:schemeClr val="lt1"/>
                </a:solidFill>
                <a:latin typeface="Calibri"/>
                <a:ea typeface="Calibri"/>
                <a:cs typeface="Calibri"/>
                <a:sym typeface="Calibri"/>
              </a:defRPr>
            </a:lvl2pPr>
            <a:lvl3pPr marL="0" lvl="2" indent="0" algn="r">
              <a:spcBef>
                <a:spcPts val="0"/>
              </a:spcBef>
              <a:buNone/>
              <a:defRPr sz="1200" b="0" i="0" u="none" strike="noStrike" cap="none">
                <a:solidFill>
                  <a:schemeClr val="lt1"/>
                </a:solidFill>
                <a:latin typeface="Calibri"/>
                <a:ea typeface="Calibri"/>
                <a:cs typeface="Calibri"/>
                <a:sym typeface="Calibri"/>
              </a:defRPr>
            </a:lvl3pPr>
            <a:lvl4pPr marL="0" lvl="3" indent="0" algn="r">
              <a:spcBef>
                <a:spcPts val="0"/>
              </a:spcBef>
              <a:buNone/>
              <a:defRPr sz="1200" b="0" i="0" u="none" strike="noStrike" cap="none">
                <a:solidFill>
                  <a:schemeClr val="lt1"/>
                </a:solidFill>
                <a:latin typeface="Calibri"/>
                <a:ea typeface="Calibri"/>
                <a:cs typeface="Calibri"/>
                <a:sym typeface="Calibri"/>
              </a:defRPr>
            </a:lvl4pPr>
            <a:lvl5pPr marL="0" lvl="4" indent="0" algn="r">
              <a:spcBef>
                <a:spcPts val="0"/>
              </a:spcBef>
              <a:buNone/>
              <a:defRPr sz="1200" b="0" i="0" u="none" strike="noStrike" cap="none">
                <a:solidFill>
                  <a:schemeClr val="lt1"/>
                </a:solidFill>
                <a:latin typeface="Calibri"/>
                <a:ea typeface="Calibri"/>
                <a:cs typeface="Calibri"/>
                <a:sym typeface="Calibri"/>
              </a:defRPr>
            </a:lvl5pPr>
            <a:lvl6pPr marL="0" lvl="5" indent="0" algn="r">
              <a:spcBef>
                <a:spcPts val="0"/>
              </a:spcBef>
              <a:buNone/>
              <a:defRPr sz="1200" b="0" i="0" u="none" strike="noStrike" cap="none">
                <a:solidFill>
                  <a:schemeClr val="lt1"/>
                </a:solidFill>
                <a:latin typeface="Calibri"/>
                <a:ea typeface="Calibri"/>
                <a:cs typeface="Calibri"/>
                <a:sym typeface="Calibri"/>
              </a:defRPr>
            </a:lvl6pPr>
            <a:lvl7pPr marL="0" lvl="6" indent="0" algn="r">
              <a:spcBef>
                <a:spcPts val="0"/>
              </a:spcBef>
              <a:buNone/>
              <a:defRPr sz="1200" b="0" i="0" u="none" strike="noStrike" cap="none">
                <a:solidFill>
                  <a:schemeClr val="lt1"/>
                </a:solidFill>
                <a:latin typeface="Calibri"/>
                <a:ea typeface="Calibri"/>
                <a:cs typeface="Calibri"/>
                <a:sym typeface="Calibri"/>
              </a:defRPr>
            </a:lvl7pPr>
            <a:lvl8pPr marL="0" lvl="7" indent="0" algn="r">
              <a:spcBef>
                <a:spcPts val="0"/>
              </a:spcBef>
              <a:buNone/>
              <a:defRPr sz="1200" b="0" i="0" u="none" strike="noStrike" cap="none">
                <a:solidFill>
                  <a:schemeClr val="lt1"/>
                </a:solidFill>
                <a:latin typeface="Calibri"/>
                <a:ea typeface="Calibri"/>
                <a:cs typeface="Calibri"/>
                <a:sym typeface="Calibri"/>
              </a:defRPr>
            </a:lvl8pPr>
            <a:lvl9pPr marL="0" lvl="8" indent="0" algn="r">
              <a:spcBef>
                <a:spcPts val="0"/>
              </a:spcBef>
              <a:buNone/>
              <a:defRPr sz="1200" b="0" i="0" u="none" strike="noStrike" cap="none">
                <a:solidFill>
                  <a:schemeClr val="lt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84719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jp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2.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1998487"/>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11" name="Google Shape;11;p1" descr="Decorative blue swoosh"/>
          <p:cNvPicPr preferRelativeResize="0"/>
          <p:nvPr/>
        </p:nvPicPr>
        <p:blipFill rotWithShape="1">
          <a:blip r:embed="rId25">
            <a:alphaModFix/>
          </a:blip>
          <a:srcRect/>
          <a:stretch/>
        </p:blipFill>
        <p:spPr>
          <a:xfrm>
            <a:off x="-1" y="-901"/>
            <a:ext cx="12192001" cy="2075283"/>
          </a:xfrm>
          <a:prstGeom prst="rect">
            <a:avLst/>
          </a:prstGeom>
          <a:noFill/>
          <a:ln>
            <a:noFill/>
          </a:ln>
        </p:spPr>
      </p:pic>
      <p:pic>
        <p:nvPicPr>
          <p:cNvPr id="12" name="Google Shape;12;p1" descr="Decorative blue bar"/>
          <p:cNvPicPr preferRelativeResize="0"/>
          <p:nvPr/>
        </p:nvPicPr>
        <p:blipFill rotWithShape="1">
          <a:blip r:embed="rId26">
            <a:alphaModFix/>
          </a:blip>
          <a:srcRect/>
          <a:stretch/>
        </p:blipFill>
        <p:spPr>
          <a:xfrm>
            <a:off x="0" y="6494854"/>
            <a:ext cx="12192000" cy="368372"/>
          </a:xfrm>
          <a:prstGeom prst="rect">
            <a:avLst/>
          </a:prstGeom>
          <a:noFill/>
          <a:ln>
            <a:noFill/>
          </a:ln>
        </p:spPr>
      </p:pic>
      <p:sp>
        <p:nvSpPr>
          <p:cNvPr id="13" name="Google Shape;13;p1"/>
          <p:cNvSpPr txBox="1">
            <a:spLocks noGrp="1"/>
          </p:cNvSpPr>
          <p:nvPr>
            <p:ph type="body" idx="1"/>
          </p:nvPr>
        </p:nvSpPr>
        <p:spPr>
          <a:xfrm>
            <a:off x="838200" y="3427255"/>
            <a:ext cx="10515600" cy="274970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4" name="Google Shape;14;p1"/>
          <p:cNvPicPr preferRelativeResize="0"/>
          <p:nvPr/>
        </p:nvPicPr>
        <p:blipFill rotWithShape="1">
          <a:blip r:embed="rId27">
            <a:alphaModFix/>
          </a:blip>
          <a:srcRect/>
          <a:stretch/>
        </p:blipFill>
        <p:spPr>
          <a:xfrm>
            <a:off x="153564" y="186165"/>
            <a:ext cx="3614517" cy="1348143"/>
          </a:xfrm>
          <a:prstGeom prst="rect">
            <a:avLst/>
          </a:prstGeom>
          <a:noFill/>
          <a:ln>
            <a:noFill/>
          </a:ln>
        </p:spPr>
      </p:pic>
      <p:pic>
        <p:nvPicPr>
          <p:cNvPr id="15" name="Google Shape;15;p1"/>
          <p:cNvPicPr preferRelativeResize="0"/>
          <p:nvPr/>
        </p:nvPicPr>
        <p:blipFill rotWithShape="1">
          <a:blip r:embed="rId27">
            <a:alphaModFix/>
          </a:blip>
          <a:srcRect/>
          <a:stretch/>
        </p:blipFill>
        <p:spPr>
          <a:xfrm>
            <a:off x="153564" y="186165"/>
            <a:ext cx="3614517" cy="1348143"/>
          </a:xfrm>
          <a:prstGeom prst="rect">
            <a:avLst/>
          </a:prstGeom>
          <a:noFill/>
          <a:ln>
            <a:noFill/>
          </a:ln>
        </p:spPr>
      </p:pic>
      <p:pic>
        <p:nvPicPr>
          <p:cNvPr id="16" name="Google Shape;16;p1" descr="Oregon Department of Education Logo"/>
          <p:cNvPicPr preferRelativeResize="0"/>
          <p:nvPr/>
        </p:nvPicPr>
        <p:blipFill rotWithShape="1">
          <a:blip r:embed="rId27">
            <a:alphaModFix/>
          </a:blip>
          <a:srcRect/>
          <a:stretch/>
        </p:blipFill>
        <p:spPr>
          <a:xfrm>
            <a:off x="153564" y="186165"/>
            <a:ext cx="3614517" cy="1348143"/>
          </a:xfrm>
          <a:prstGeom prst="rect">
            <a:avLst/>
          </a:prstGeom>
          <a:noFill/>
          <a:ln>
            <a:noFill/>
          </a:ln>
        </p:spPr>
      </p:pic>
      <p:sp>
        <p:nvSpPr>
          <p:cNvPr id="17" name="Google Shape;17;p1"/>
          <p:cNvSpPr txBox="1">
            <a:spLocks noGrp="1"/>
          </p:cNvSpPr>
          <p:nvPr>
            <p:ph type="sldNum" idx="12"/>
          </p:nvPr>
        </p:nvSpPr>
        <p:spPr>
          <a:xfrm>
            <a:off x="8610600" y="6492538"/>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libri"/>
                <a:ea typeface="Calibri"/>
                <a:cs typeface="Calibri"/>
                <a:sym typeface="Calibri"/>
              </a:defRPr>
            </a:lvl1pPr>
            <a:lvl2pPr marL="0" marR="0" lvl="1" indent="0" algn="r" rtl="0">
              <a:spcBef>
                <a:spcPts val="0"/>
              </a:spcBef>
              <a:buNone/>
              <a:defRPr sz="1200" b="0" i="0" u="none" strike="noStrike" cap="none">
                <a:solidFill>
                  <a:schemeClr val="lt1"/>
                </a:solidFill>
                <a:latin typeface="Calibri"/>
                <a:ea typeface="Calibri"/>
                <a:cs typeface="Calibri"/>
                <a:sym typeface="Calibri"/>
              </a:defRPr>
            </a:lvl2pPr>
            <a:lvl3pPr marL="0" marR="0" lvl="2" indent="0" algn="r" rtl="0">
              <a:spcBef>
                <a:spcPts val="0"/>
              </a:spcBef>
              <a:buNone/>
              <a:defRPr sz="1200" b="0" i="0" u="none" strike="noStrike" cap="none">
                <a:solidFill>
                  <a:schemeClr val="lt1"/>
                </a:solidFill>
                <a:latin typeface="Calibri"/>
                <a:ea typeface="Calibri"/>
                <a:cs typeface="Calibri"/>
                <a:sym typeface="Calibri"/>
              </a:defRPr>
            </a:lvl3pPr>
            <a:lvl4pPr marL="0" marR="0" lvl="3" indent="0" algn="r" rtl="0">
              <a:spcBef>
                <a:spcPts val="0"/>
              </a:spcBef>
              <a:buNone/>
              <a:defRPr sz="1200" b="0" i="0" u="none" strike="noStrike" cap="none">
                <a:solidFill>
                  <a:schemeClr val="lt1"/>
                </a:solidFill>
                <a:latin typeface="Calibri"/>
                <a:ea typeface="Calibri"/>
                <a:cs typeface="Calibri"/>
                <a:sym typeface="Calibri"/>
              </a:defRPr>
            </a:lvl4pPr>
            <a:lvl5pPr marL="0" marR="0" lvl="4" indent="0" algn="r" rtl="0">
              <a:spcBef>
                <a:spcPts val="0"/>
              </a:spcBef>
              <a:buNone/>
              <a:defRPr sz="1200" b="0" i="0" u="none" strike="noStrike" cap="none">
                <a:solidFill>
                  <a:schemeClr val="lt1"/>
                </a:solidFill>
                <a:latin typeface="Calibri"/>
                <a:ea typeface="Calibri"/>
                <a:cs typeface="Calibri"/>
                <a:sym typeface="Calibri"/>
              </a:defRPr>
            </a:lvl5pPr>
            <a:lvl6pPr marL="0" marR="0" lvl="5" indent="0" algn="r" rtl="0">
              <a:spcBef>
                <a:spcPts val="0"/>
              </a:spcBef>
              <a:buNone/>
              <a:defRPr sz="1200" b="0" i="0" u="none" strike="noStrike" cap="none">
                <a:solidFill>
                  <a:schemeClr val="lt1"/>
                </a:solidFill>
                <a:latin typeface="Calibri"/>
                <a:ea typeface="Calibri"/>
                <a:cs typeface="Calibri"/>
                <a:sym typeface="Calibri"/>
              </a:defRPr>
            </a:lvl6pPr>
            <a:lvl7pPr marL="0" marR="0" lvl="6" indent="0" algn="r" rtl="0">
              <a:spcBef>
                <a:spcPts val="0"/>
              </a:spcBef>
              <a:buNone/>
              <a:defRPr sz="1200" b="0" i="0" u="none" strike="noStrike" cap="none">
                <a:solidFill>
                  <a:schemeClr val="lt1"/>
                </a:solidFill>
                <a:latin typeface="Calibri"/>
                <a:ea typeface="Calibri"/>
                <a:cs typeface="Calibri"/>
                <a:sym typeface="Calibri"/>
              </a:defRPr>
            </a:lvl7pPr>
            <a:lvl8pPr marL="0" marR="0" lvl="7" indent="0" algn="r" rtl="0">
              <a:spcBef>
                <a:spcPts val="0"/>
              </a:spcBef>
              <a:buNone/>
              <a:defRPr sz="1200" b="0" i="0" u="none" strike="noStrike" cap="none">
                <a:solidFill>
                  <a:schemeClr val="lt1"/>
                </a:solidFill>
                <a:latin typeface="Calibri"/>
                <a:ea typeface="Calibri"/>
                <a:cs typeface="Calibri"/>
                <a:sym typeface="Calibri"/>
              </a:defRPr>
            </a:lvl8pPr>
            <a:lvl9pPr marL="0" marR="0" lvl="8" indent="0" algn="r" rtl="0">
              <a:spcBef>
                <a:spcPts val="0"/>
              </a:spcBef>
              <a:buNone/>
              <a:defRPr sz="1200" b="0" i="0" u="none" strike="noStrike" cap="none">
                <a:solidFill>
                  <a:schemeClr val="lt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201240984"/>
      </p:ext>
    </p:extLst>
  </p:cSld>
  <p:clrMap bg1="lt1" tx1="dk1" bg2="dk2" tx2="lt2" accent1="accent1" accent2="accent2" accent3="accent3" accent4="accent4" accent5="accent5" accent6="accent6" hlink="hlink" folHlink="folHlink"/>
  <p:sldLayoutIdLst>
    <p:sldLayoutId id="2147483666" r:id="rId1"/>
    <p:sldLayoutId id="2147483668" r:id="rId2"/>
    <p:sldLayoutId id="2147483669" r:id="rId3"/>
    <p:sldLayoutId id="2147483670" r:id="rId4"/>
    <p:sldLayoutId id="2147483671" r:id="rId5"/>
    <p:sldLayoutId id="2147483672" r:id="rId6"/>
    <p:sldLayoutId id="2147483673" r:id="rId7"/>
    <p:sldLayoutId id="2147483675" r:id="rId8"/>
    <p:sldLayoutId id="2147483676" r:id="rId9"/>
    <p:sldLayoutId id="2147483677" r:id="rId10"/>
    <p:sldLayoutId id="2147483682" r:id="rId11"/>
    <p:sldLayoutId id="2147483706" r:id="rId12"/>
    <p:sldLayoutId id="2147483707" r:id="rId13"/>
    <p:sldLayoutId id="2147483708" r:id="rId14"/>
    <p:sldLayoutId id="2147483709" r:id="rId15"/>
    <p:sldLayoutId id="2147483710" r:id="rId16"/>
    <p:sldLayoutId id="2147483711" r:id="rId17"/>
    <p:sldLayoutId id="2147483712" r:id="rId18"/>
    <p:sldLayoutId id="2147483713" r:id="rId19"/>
    <p:sldLayoutId id="2147483714" r:id="rId20"/>
    <p:sldLayoutId id="2147483715" r:id="rId21"/>
    <p:sldLayoutId id="2147483716" r:id="rId22"/>
    <p:sldLayoutId id="2147483717" r:id="rId2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CA4C8F-48FD-4115-BFFD-9FECE7A55E65}" type="datetimeFigureOut">
              <a:rPr lang="en-US" smtClean="0"/>
              <a:t>1/14/2020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66598D-E8EE-48B8-ACF9-935EB60C8A00}" type="slidenum">
              <a:rPr lang="en-US" smtClean="0"/>
              <a:t>‹#›</a:t>
            </a:fld>
            <a:endParaRPr lang="en-US"/>
          </a:p>
        </p:txBody>
      </p:sp>
    </p:spTree>
    <p:extLst>
      <p:ext uri="{BB962C8B-B14F-4D97-AF65-F5344CB8AC3E}">
        <p14:creationId xmlns:p14="http://schemas.microsoft.com/office/powerpoint/2010/main" val="2670624053"/>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hyperlink" Target="https://www.oregon.gov/ode/educator-resources/assessment/Documents/accessibility_manual.pdf#page=96" TargetMode="External"/><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hyperlink" Target="https://www.oregon.gov/ode/educator-resources/assessment/Pages/Assessment-Training-Materials.aspx" TargetMode="External"/><Relationship Id="rId2" Type="http://schemas.openxmlformats.org/officeDocument/2006/relationships/hyperlink" Target="https://www.oregon.gov/ode/educator-resources/assessment/Pages/Assessment-Administration.aspx" TargetMode="External"/><Relationship Id="rId1" Type="http://schemas.openxmlformats.org/officeDocument/2006/relationships/slideLayout" Target="../slideLayouts/slideLayout11.xml"/><Relationship Id="rId6" Type="http://schemas.openxmlformats.org/officeDocument/2006/relationships/hyperlink" Target="mailto:ben.wolcott@state.or.us" TargetMode="External"/><Relationship Id="rId5" Type="http://schemas.openxmlformats.org/officeDocument/2006/relationships/hyperlink" Target="https://osasportal.org/contact-us.stml" TargetMode="External"/><Relationship Id="rId4" Type="http://schemas.openxmlformats.org/officeDocument/2006/relationships/hyperlink" Target="http://www.oregon.gov/ode/educator-resources/assessment/Documents/esdpartners.pdf"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hyperlink" Target="mailto:ben.wolcott@state.or.us" TargetMode="Externa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ode.news/LUS" TargetMode="External"/><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hyperlink" Target="https://www.oregon.gov/ode/schools-and-districts/grants/ESEA/EL/Pages/LanguageUseSurvey.aspx" TargetMode="Externa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hyperlink" Target="https://secure.sos.state.or.us/oard/viewSingleRule.action?ruleVrsnRsn=253705"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hyperlink" Target="https://www.oregon.gov/ode/educator-resources/assessment/Documents/test_admin_manual.pdf"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6.xml.rels><?xml version="1.0" encoding="UTF-8" standalone="yes"?>
<Relationships xmlns="http://schemas.openxmlformats.org/package/2006/relationships"><Relationship Id="rId3" Type="http://schemas.openxmlformats.org/officeDocument/2006/relationships/hyperlink" Target="https://www.ode.state.or.us/data/reportcard/Reports.aspx" TargetMode="External"/><Relationship Id="rId2" Type="http://schemas.openxmlformats.org/officeDocument/2006/relationships/hyperlink" Target="https://www.oregon.gov/ode/schools-and-districts/reportcards/reportcards/Documents/accountabilitydetails_1819.xlsx" TargetMode="External"/><Relationship Id="rId1" Type="http://schemas.openxmlformats.org/officeDocument/2006/relationships/slideLayout" Target="../slideLayouts/slideLayout25.xml"/><Relationship Id="rId6" Type="http://schemas.openxmlformats.org/officeDocument/2006/relationships/hyperlink" Target="https://district.ode.state.or.us/apps/info/docs/OTELP%20-%20Validation%20Instructions.pdf" TargetMode="External"/><Relationship Id="rId5" Type="http://schemas.openxmlformats.org/officeDocument/2006/relationships/hyperlink" Target="https://www.oregon.gov/ode/schools-and-districts/reportcards/reportcards/Documents/OnTracktoELP_1819.xlsx" TargetMode="External"/><Relationship Id="rId4" Type="http://schemas.openxmlformats.org/officeDocument/2006/relationships/hyperlink" Target="https://www.oregon.gov/ode/schools-and-districts/reportcards/reportcards/Pages/Accountability-Measures.aspx"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8.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image" Target="../media/image12.tiff"/><Relationship Id="rId1" Type="http://schemas.openxmlformats.org/officeDocument/2006/relationships/slideLayout" Target="../slideLayouts/slideLayout25.xml"/><Relationship Id="rId4" Type="http://schemas.openxmlformats.org/officeDocument/2006/relationships/image" Target="../media/image14.tiff"/></Relationships>
</file>

<file path=ppt/slides/_rels/slide49.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20.xml"/><Relationship Id="rId1" Type="http://schemas.openxmlformats.org/officeDocument/2006/relationships/slideLayout" Target="../slideLayouts/slideLayout25.xml"/><Relationship Id="rId4" Type="http://schemas.openxmlformats.org/officeDocument/2006/relationships/image" Target="../media/image16.tif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notesSlide" Target="../notesSlides/notesSlide21.xml"/><Relationship Id="rId1" Type="http://schemas.openxmlformats.org/officeDocument/2006/relationships/slideLayout" Target="../slideLayouts/slideLayout25.xml"/><Relationship Id="rId4" Type="http://schemas.openxmlformats.org/officeDocument/2006/relationships/image" Target="../media/image18.tiff"/></Relationships>
</file>

<file path=ppt/slides/_rels/slide51.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notesSlide" Target="../notesSlides/notesSlide22.xml"/><Relationship Id="rId1" Type="http://schemas.openxmlformats.org/officeDocument/2006/relationships/slideLayout" Target="../slideLayouts/slideLayout25.xml"/><Relationship Id="rId4" Type="http://schemas.openxmlformats.org/officeDocument/2006/relationships/image" Target="../media/image20.tiff"/></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8" Type="http://schemas.openxmlformats.org/officeDocument/2006/relationships/hyperlink" Target="mailto:Josh.rew@ode.state.or.us" TargetMode="External"/><Relationship Id="rId3" Type="http://schemas.openxmlformats.org/officeDocument/2006/relationships/hyperlink" Target="mailto:Sara.E.green@ode.state.or.us" TargetMode="External"/><Relationship Id="rId7" Type="http://schemas.openxmlformats.org/officeDocument/2006/relationships/hyperlink" Target="mailto:Ben.wolcott@ode.state.or.us" TargetMode="External"/><Relationship Id="rId2" Type="http://schemas.openxmlformats.org/officeDocument/2006/relationships/hyperlink" Target="mailto:Candace.Pelt@ode.state.or.us" TargetMode="External"/><Relationship Id="rId1" Type="http://schemas.openxmlformats.org/officeDocument/2006/relationships/slideLayout" Target="../slideLayouts/slideLayout2.xml"/><Relationship Id="rId6" Type="http://schemas.openxmlformats.org/officeDocument/2006/relationships/hyperlink" Target="mailto:Leslie.casebeer@ode.state.or.us" TargetMode="External"/><Relationship Id="rId5" Type="http://schemas.openxmlformats.org/officeDocument/2006/relationships/hyperlink" Target="mailto:Susan.mekarski@ode.state.or.us" TargetMode="External"/><Relationship Id="rId4" Type="http://schemas.openxmlformats.org/officeDocument/2006/relationships/hyperlink" Target="mailto:Kim.a.miller@ode.state.or.us"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004" y="3831987"/>
            <a:ext cx="10515600" cy="1325563"/>
          </a:xfrm>
        </p:spPr>
        <p:txBody>
          <a:bodyPr/>
          <a:lstStyle/>
          <a:p>
            <a:r>
              <a:rPr lang="en-US" sz="6000" dirty="0" smtClean="0"/>
              <a:t/>
            </a:r>
            <a:br>
              <a:rPr lang="en-US" sz="6000" dirty="0" smtClean="0"/>
            </a:br>
            <a:r>
              <a:rPr lang="en-US" sz="6000" dirty="0" smtClean="0"/>
              <a:t>EL Coordinator’s Webinar</a:t>
            </a:r>
            <a:br>
              <a:rPr lang="en-US" sz="6000" dirty="0" smtClean="0"/>
            </a:br>
            <a:r>
              <a:rPr lang="en-US" sz="6000" dirty="0" smtClean="0"/>
              <a:t>January 15, 2020 </a:t>
            </a:r>
            <a:endParaRPr lang="en-US" sz="6000" dirty="0"/>
          </a:p>
        </p:txBody>
      </p:sp>
    </p:spTree>
    <p:extLst>
      <p:ext uri="{BB962C8B-B14F-4D97-AF65-F5344CB8AC3E}">
        <p14:creationId xmlns:p14="http://schemas.microsoft.com/office/powerpoint/2010/main" val="31545193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Domain Exemption Examples</a:t>
            </a:r>
            <a:endParaRPr lang="en-US" dirty="0"/>
          </a:p>
        </p:txBody>
      </p:sp>
      <p:sp>
        <p:nvSpPr>
          <p:cNvPr id="2" name="Content Placeholder 1"/>
          <p:cNvSpPr>
            <a:spLocks noGrp="1"/>
          </p:cNvSpPr>
          <p:nvPr>
            <p:ph idx="1"/>
          </p:nvPr>
        </p:nvSpPr>
        <p:spPr>
          <a:xfrm>
            <a:off x="2216024" y="2212848"/>
            <a:ext cx="7886700" cy="3968496"/>
          </a:xfrm>
        </p:spPr>
        <p:txBody>
          <a:bodyPr>
            <a:normAutofit/>
          </a:bodyPr>
          <a:lstStyle/>
          <a:p>
            <a:pPr marL="0" indent="0">
              <a:buNone/>
            </a:pPr>
            <a:r>
              <a:rPr lang="en-US" dirty="0" smtClean="0"/>
              <a:t>Q: What about a student who performs at a level 2 in [domain] year after year?</a:t>
            </a:r>
          </a:p>
          <a:p>
            <a:pPr marL="0" indent="0">
              <a:buNone/>
            </a:pPr>
            <a:endParaRPr lang="en-US" dirty="0" smtClean="0"/>
          </a:p>
          <a:p>
            <a:pPr marL="0" indent="0">
              <a:buNone/>
            </a:pPr>
            <a:r>
              <a:rPr lang="en-US" dirty="0" smtClean="0"/>
              <a:t>A: “Performing at a level 2” is not a disability. However, if there is a disability which prevents the student from showing what they know and can do in [domain], taking into consideration all available supports and accommodations, the IEP team may decide to exempt.</a:t>
            </a:r>
          </a:p>
        </p:txBody>
      </p:sp>
    </p:spTree>
    <p:extLst>
      <p:ext uri="{BB962C8B-B14F-4D97-AF65-F5344CB8AC3E}">
        <p14:creationId xmlns:p14="http://schemas.microsoft.com/office/powerpoint/2010/main" val="1242844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Domain Exemption Examples</a:t>
            </a:r>
            <a:endParaRPr lang="en-US" dirty="0"/>
          </a:p>
        </p:txBody>
      </p:sp>
      <p:sp>
        <p:nvSpPr>
          <p:cNvPr id="2" name="Content Placeholder 1"/>
          <p:cNvSpPr>
            <a:spLocks noGrp="1"/>
          </p:cNvSpPr>
          <p:nvPr>
            <p:ph idx="1"/>
          </p:nvPr>
        </p:nvSpPr>
        <p:spPr>
          <a:xfrm>
            <a:off x="2216024" y="2069960"/>
            <a:ext cx="7886700" cy="4421275"/>
          </a:xfrm>
        </p:spPr>
        <p:txBody>
          <a:bodyPr>
            <a:normAutofit/>
          </a:bodyPr>
          <a:lstStyle/>
          <a:p>
            <a:pPr marL="0" indent="0">
              <a:buNone/>
            </a:pPr>
            <a:r>
              <a:rPr lang="en-US" dirty="0" smtClean="0"/>
              <a:t>Q: Student X has severe test anxiety. Can they be exempted from [domain]?</a:t>
            </a:r>
          </a:p>
          <a:p>
            <a:pPr marL="0" indent="0">
              <a:buNone/>
            </a:pPr>
            <a:endParaRPr lang="en-US" dirty="0" smtClean="0"/>
          </a:p>
          <a:p>
            <a:pPr marL="0" indent="0">
              <a:buNone/>
            </a:pPr>
            <a:r>
              <a:rPr lang="en-US" dirty="0" smtClean="0"/>
              <a:t>A: It is unclear from this description if the student has a disability. If the IEP team determines there is a disability, and the disability prevents the student from showing what they know and can do in [domain], taking into consideration all available supports and accommodations, the IEP team may decide to exempt [domain].</a:t>
            </a:r>
          </a:p>
        </p:txBody>
      </p:sp>
    </p:spTree>
    <p:extLst>
      <p:ext uri="{BB962C8B-B14F-4D97-AF65-F5344CB8AC3E}">
        <p14:creationId xmlns:p14="http://schemas.microsoft.com/office/powerpoint/2010/main" val="5950638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Proposing New Accommodations</a:t>
            </a:r>
            <a:endParaRPr lang="en-US" dirty="0"/>
          </a:p>
        </p:txBody>
      </p:sp>
      <p:sp>
        <p:nvSpPr>
          <p:cNvPr id="2" name="Content Placeholder 1"/>
          <p:cNvSpPr>
            <a:spLocks noGrp="1"/>
          </p:cNvSpPr>
          <p:nvPr>
            <p:ph idx="1"/>
          </p:nvPr>
        </p:nvSpPr>
        <p:spPr>
          <a:xfrm>
            <a:off x="2216024" y="2212848"/>
            <a:ext cx="7886700" cy="3968496"/>
          </a:xfrm>
        </p:spPr>
        <p:txBody>
          <a:bodyPr>
            <a:normAutofit/>
          </a:bodyPr>
          <a:lstStyle/>
          <a:p>
            <a:pPr marL="0" indent="0">
              <a:buNone/>
            </a:pPr>
            <a:r>
              <a:rPr lang="en-US" dirty="0" smtClean="0"/>
              <a:t>Q: The student has a disability. However, they would be able to show what they know and can do on the test if they only had [accommodation or support].</a:t>
            </a:r>
          </a:p>
          <a:p>
            <a:pPr marL="0" indent="0">
              <a:buNone/>
            </a:pPr>
            <a:endParaRPr lang="en-US" dirty="0"/>
          </a:p>
          <a:p>
            <a:pPr marL="0" indent="0">
              <a:buNone/>
            </a:pPr>
            <a:r>
              <a:rPr lang="en-US" dirty="0" smtClean="0"/>
              <a:t>A: </a:t>
            </a:r>
            <a:r>
              <a:rPr lang="en-US" dirty="0" smtClean="0">
                <a:hlinkClick r:id="rId3"/>
              </a:rPr>
              <a:t>Appendix D</a:t>
            </a:r>
            <a:r>
              <a:rPr lang="en-US" dirty="0" smtClean="0"/>
              <a:t> of the Oregon Accessibility Manual outlines the process for proposing a new accommodation or support.</a:t>
            </a:r>
          </a:p>
        </p:txBody>
      </p:sp>
    </p:spTree>
    <p:extLst>
      <p:ext uri="{BB962C8B-B14F-4D97-AF65-F5344CB8AC3E}">
        <p14:creationId xmlns:p14="http://schemas.microsoft.com/office/powerpoint/2010/main" val="33951426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ELPA Update</a:t>
            </a:r>
            <a:endParaRPr lang="en-US" dirty="0"/>
          </a:p>
        </p:txBody>
      </p:sp>
      <p:sp>
        <p:nvSpPr>
          <p:cNvPr id="2" name="Content Placeholder 1"/>
          <p:cNvSpPr>
            <a:spLocks noGrp="1"/>
          </p:cNvSpPr>
          <p:nvPr>
            <p:ph idx="1"/>
          </p:nvPr>
        </p:nvSpPr>
        <p:spPr>
          <a:xfrm>
            <a:off x="2216024" y="2295144"/>
            <a:ext cx="7886700" cy="3822192"/>
          </a:xfrm>
        </p:spPr>
        <p:txBody>
          <a:bodyPr>
            <a:normAutofit lnSpcReduction="10000"/>
          </a:bodyPr>
          <a:lstStyle/>
          <a:p>
            <a:r>
              <a:rPr lang="en-US" dirty="0" smtClean="0"/>
              <a:t>This year ELPA21 will be able to see how the first ELPA21 cohort performed on statewide accountability measures</a:t>
            </a:r>
          </a:p>
          <a:p>
            <a:r>
              <a:rPr lang="en-US" dirty="0" smtClean="0"/>
              <a:t>High identification rates continue to present concern, especially at early grades</a:t>
            </a:r>
          </a:p>
          <a:p>
            <a:r>
              <a:rPr lang="en-US" dirty="0" smtClean="0"/>
              <a:t>New items and task types in development for future years</a:t>
            </a:r>
          </a:p>
          <a:p>
            <a:r>
              <a:rPr lang="en-US" dirty="0" smtClean="0"/>
              <a:t>ELPA21 meeting mid-December, updates to be provided via workgroups</a:t>
            </a:r>
          </a:p>
        </p:txBody>
      </p:sp>
    </p:spTree>
    <p:extLst>
      <p:ext uri="{BB962C8B-B14F-4D97-AF65-F5344CB8AC3E}">
        <p14:creationId xmlns:p14="http://schemas.microsoft.com/office/powerpoint/2010/main" val="10694180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dirty="0" smtClean="0"/>
              <a:t>Alternate ELPA Update</a:t>
            </a:r>
            <a:endParaRPr lang="en-US" dirty="0"/>
          </a:p>
        </p:txBody>
      </p:sp>
      <p:sp>
        <p:nvSpPr>
          <p:cNvPr id="2" name="Content Placeholder 1"/>
          <p:cNvSpPr>
            <a:spLocks noGrp="1"/>
          </p:cNvSpPr>
          <p:nvPr>
            <p:ph idx="1"/>
          </p:nvPr>
        </p:nvSpPr>
        <p:spPr>
          <a:xfrm>
            <a:off x="2216024" y="2331720"/>
            <a:ext cx="7886700" cy="3685032"/>
          </a:xfrm>
        </p:spPr>
        <p:txBody>
          <a:bodyPr>
            <a:normAutofit/>
          </a:bodyPr>
          <a:lstStyle/>
          <a:p>
            <a:r>
              <a:rPr lang="en-US" dirty="0" smtClean="0"/>
              <a:t>For students with the most significant cognitive disabilities</a:t>
            </a:r>
          </a:p>
          <a:p>
            <a:r>
              <a:rPr lang="en-US" dirty="0" smtClean="0"/>
              <a:t>Development has officially begun. Timeline:</a:t>
            </a:r>
          </a:p>
          <a:p>
            <a:pPr lvl="1"/>
            <a:r>
              <a:rPr lang="en-US" dirty="0" smtClean="0"/>
              <a:t>2020-23: design and development; conduct pilot</a:t>
            </a:r>
          </a:p>
          <a:p>
            <a:pPr lvl="1"/>
            <a:r>
              <a:rPr lang="en-US" dirty="0" smtClean="0"/>
              <a:t>2023-24: operational field test</a:t>
            </a:r>
          </a:p>
          <a:p>
            <a:pPr lvl="1"/>
            <a:r>
              <a:rPr lang="en-US" dirty="0" smtClean="0"/>
              <a:t>2024-25: official launch</a:t>
            </a:r>
          </a:p>
          <a:p>
            <a:r>
              <a:rPr lang="en-US" dirty="0" smtClean="0"/>
              <a:t>Updated domain exemption guidance to be added to EL Program Guide.</a:t>
            </a:r>
          </a:p>
        </p:txBody>
      </p:sp>
    </p:spTree>
    <p:extLst>
      <p:ext uri="{BB962C8B-B14F-4D97-AF65-F5344CB8AC3E}">
        <p14:creationId xmlns:p14="http://schemas.microsoft.com/office/powerpoint/2010/main" val="41954678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Useful Links and Contacts</a:t>
            </a:r>
            <a:endParaRPr lang="en-US" dirty="0"/>
          </a:p>
        </p:txBody>
      </p:sp>
      <p:sp>
        <p:nvSpPr>
          <p:cNvPr id="3" name="Content Placeholder 2"/>
          <p:cNvSpPr>
            <a:spLocks noGrp="1"/>
          </p:cNvSpPr>
          <p:nvPr>
            <p:ph idx="4294967295"/>
          </p:nvPr>
        </p:nvSpPr>
        <p:spPr>
          <a:xfrm>
            <a:off x="1785258" y="1170634"/>
            <a:ext cx="8882743" cy="4972992"/>
          </a:xfrm>
        </p:spPr>
        <p:txBody>
          <a:bodyPr>
            <a:normAutofit lnSpcReduction="10000"/>
          </a:bodyPr>
          <a:lstStyle/>
          <a:p>
            <a:r>
              <a:rPr lang="en-US" dirty="0" smtClean="0">
                <a:hlinkClick r:id="rId2"/>
              </a:rPr>
              <a:t>Test Administration page</a:t>
            </a:r>
            <a:r>
              <a:rPr lang="en-US" dirty="0" smtClean="0"/>
              <a:t>: Test Administration Manual, Oregon Accessibility Manual, and more</a:t>
            </a:r>
          </a:p>
          <a:p>
            <a:r>
              <a:rPr lang="en-US" dirty="0" smtClean="0">
                <a:hlinkClick r:id="rId3"/>
              </a:rPr>
              <a:t>Training materials page</a:t>
            </a:r>
            <a:r>
              <a:rPr lang="en-US" dirty="0" smtClean="0"/>
              <a:t>: ELPA Screener Manual, Module, Speaking Scoring document, and more</a:t>
            </a:r>
          </a:p>
          <a:p>
            <a:pPr marL="0" indent="0">
              <a:buNone/>
            </a:pPr>
            <a:endParaRPr lang="en-US" dirty="0"/>
          </a:p>
          <a:p>
            <a:pPr marL="0" indent="0">
              <a:buNone/>
            </a:pPr>
            <a:r>
              <a:rPr lang="en-US" dirty="0" smtClean="0"/>
              <a:t>Testing contacts:</a:t>
            </a:r>
          </a:p>
          <a:p>
            <a:r>
              <a:rPr lang="en-US" dirty="0" smtClean="0"/>
              <a:t>Your DTC</a:t>
            </a:r>
          </a:p>
          <a:p>
            <a:r>
              <a:rPr lang="en-US" dirty="0" smtClean="0">
                <a:hlinkClick r:id="rId4"/>
              </a:rPr>
              <a:t>Regional ESD partners</a:t>
            </a:r>
            <a:endParaRPr lang="en-US" dirty="0" smtClean="0"/>
          </a:p>
          <a:p>
            <a:r>
              <a:rPr lang="en-US" dirty="0" smtClean="0">
                <a:hlinkClick r:id="rId5"/>
              </a:rPr>
              <a:t>OSAS Helpdesk</a:t>
            </a:r>
            <a:endParaRPr lang="en-US" dirty="0" smtClean="0"/>
          </a:p>
          <a:p>
            <a:r>
              <a:rPr lang="en-US" dirty="0" smtClean="0"/>
              <a:t>Ben Wolcott at </a:t>
            </a:r>
            <a:r>
              <a:rPr lang="en-US" dirty="0" smtClean="0">
                <a:hlinkClick r:id="rId6"/>
              </a:rPr>
              <a:t>ben.wolcott@state.or.us</a:t>
            </a:r>
            <a:r>
              <a:rPr lang="en-US" dirty="0" smtClean="0"/>
              <a:t> or 503-947-5835</a:t>
            </a:r>
            <a:endParaRPr lang="en-US" dirty="0"/>
          </a:p>
        </p:txBody>
      </p:sp>
    </p:spTree>
    <p:extLst>
      <p:ext uri="{BB962C8B-B14F-4D97-AF65-F5344CB8AC3E}">
        <p14:creationId xmlns:p14="http://schemas.microsoft.com/office/powerpoint/2010/main" val="4649165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2908" y="2865995"/>
            <a:ext cx="10515600" cy="1325563"/>
          </a:xfrm>
        </p:spPr>
        <p:txBody>
          <a:bodyPr/>
          <a:lstStyle/>
          <a:p>
            <a:pPr algn="ctr"/>
            <a:r>
              <a:rPr lang="en-US" sz="6000" dirty="0" smtClean="0"/>
              <a:t>Questions?</a:t>
            </a:r>
            <a:endParaRPr lang="en-US" sz="6000" dirty="0"/>
          </a:p>
        </p:txBody>
      </p:sp>
    </p:spTree>
    <p:extLst>
      <p:ext uri="{BB962C8B-B14F-4D97-AF65-F5344CB8AC3E}">
        <p14:creationId xmlns:p14="http://schemas.microsoft.com/office/powerpoint/2010/main" val="31851476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dirty="0" smtClean="0"/>
              <a:t>Poll</a:t>
            </a:r>
            <a:r>
              <a:rPr lang="en-US" dirty="0"/>
              <a:t>: ELPA Summative TA to student ratio </a:t>
            </a:r>
          </a:p>
        </p:txBody>
      </p:sp>
      <p:sp>
        <p:nvSpPr>
          <p:cNvPr id="2" name="Content Placeholder 1"/>
          <p:cNvSpPr>
            <a:spLocks noGrp="1"/>
          </p:cNvSpPr>
          <p:nvPr>
            <p:ph idx="1"/>
          </p:nvPr>
        </p:nvSpPr>
        <p:spPr>
          <a:xfrm>
            <a:off x="2216024" y="2331720"/>
            <a:ext cx="7886700" cy="3685032"/>
          </a:xfrm>
        </p:spPr>
        <p:txBody>
          <a:bodyPr>
            <a:normAutofit/>
          </a:bodyPr>
          <a:lstStyle/>
          <a:p>
            <a:r>
              <a:rPr lang="en-US" dirty="0" smtClean="0"/>
              <a:t>How many students does a single TA supervise on the ELPA Summative at grade K or grade 1 in your district?</a:t>
            </a:r>
          </a:p>
        </p:txBody>
      </p:sp>
    </p:spTree>
    <p:extLst>
      <p:ext uri="{BB962C8B-B14F-4D97-AF65-F5344CB8AC3E}">
        <p14:creationId xmlns:p14="http://schemas.microsoft.com/office/powerpoint/2010/main" val="22690102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63810" y="2141348"/>
            <a:ext cx="7356507" cy="1013398"/>
          </a:xfrm>
        </p:spPr>
        <p:txBody>
          <a:bodyPr>
            <a:normAutofit/>
          </a:bodyPr>
          <a:lstStyle/>
          <a:p>
            <a:pPr algn="ctr"/>
            <a:r>
              <a:rPr lang="en-US" dirty="0" smtClean="0"/>
              <a:t>Thank you!</a:t>
            </a:r>
            <a:endParaRPr lang="en-US" b="0" dirty="0"/>
          </a:p>
        </p:txBody>
      </p:sp>
      <p:sp>
        <p:nvSpPr>
          <p:cNvPr id="5" name="TextBox 4"/>
          <p:cNvSpPr txBox="1"/>
          <p:nvPr/>
        </p:nvSpPr>
        <p:spPr>
          <a:xfrm>
            <a:off x="5638800" y="3675888"/>
            <a:ext cx="4343400" cy="1815882"/>
          </a:xfrm>
          <a:prstGeom prst="rect">
            <a:avLst/>
          </a:prstGeom>
          <a:noFill/>
        </p:spPr>
        <p:txBody>
          <a:bodyPr wrap="square" rtlCol="0">
            <a:spAutoFit/>
          </a:bodyPr>
          <a:lstStyle/>
          <a:p>
            <a:pPr algn="r"/>
            <a:r>
              <a:rPr lang="en-US" sz="2800" dirty="0"/>
              <a:t>Ben Wolcott</a:t>
            </a:r>
            <a:br>
              <a:rPr lang="en-US" sz="2800" dirty="0"/>
            </a:br>
            <a:r>
              <a:rPr lang="en-US" sz="2800" dirty="0"/>
              <a:t>ELPA Specialist</a:t>
            </a:r>
            <a:br>
              <a:rPr lang="en-US" sz="2800" dirty="0"/>
            </a:br>
            <a:r>
              <a:rPr lang="en-US" sz="2800" dirty="0">
                <a:hlinkClick r:id="rId2"/>
              </a:rPr>
              <a:t>ben.wolcott@state.or.us</a:t>
            </a:r>
            <a:r>
              <a:rPr lang="en-US" sz="2800" dirty="0"/>
              <a:t/>
            </a:r>
            <a:br>
              <a:rPr lang="en-US" sz="2800" dirty="0"/>
            </a:br>
            <a:r>
              <a:rPr lang="en-US" sz="2800" dirty="0"/>
              <a:t>503-947-5835</a:t>
            </a:r>
          </a:p>
        </p:txBody>
      </p:sp>
    </p:spTree>
    <p:extLst>
      <p:ext uri="{BB962C8B-B14F-4D97-AF65-F5344CB8AC3E}">
        <p14:creationId xmlns:p14="http://schemas.microsoft.com/office/powerpoint/2010/main" val="17038575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B-LUS</a:t>
            </a:r>
            <a:endParaRPr lang="en-US" dirty="0"/>
          </a:p>
        </p:txBody>
      </p:sp>
      <p:sp>
        <p:nvSpPr>
          <p:cNvPr id="3" name="Subtitle 2"/>
          <p:cNvSpPr>
            <a:spLocks noGrp="1"/>
          </p:cNvSpPr>
          <p:nvPr>
            <p:ph type="subTitle" idx="1"/>
          </p:nvPr>
        </p:nvSpPr>
        <p:spPr/>
        <p:txBody>
          <a:bodyPr/>
          <a:lstStyle/>
          <a:p>
            <a:r>
              <a:rPr lang="en-US" sz="6000" b="1" dirty="0" smtClean="0"/>
              <a:t>Bridge Language Use Survey </a:t>
            </a:r>
          </a:p>
          <a:p>
            <a:r>
              <a:rPr lang="en-US" sz="6000" b="1" dirty="0" smtClean="0"/>
              <a:t>(B-LUS)</a:t>
            </a:r>
            <a:endParaRPr lang="en-US" sz="6000" b="1" dirty="0"/>
          </a:p>
          <a:p>
            <a:pPr marL="0" lvl="0" indent="0">
              <a:spcBef>
                <a:spcPts val="0"/>
              </a:spcBef>
            </a:pPr>
            <a:endParaRPr lang="en-US" sz="3600" dirty="0" smtClean="0">
              <a:latin typeface="Calibri" panose="020F0502020204030204" pitchFamily="34" charset="0"/>
              <a:ea typeface="Calibri" panose="020F0502020204030204" pitchFamily="34" charset="0"/>
            </a:endParaRPr>
          </a:p>
          <a:p>
            <a:endParaRPr lang="en-US" sz="4000" b="1" dirty="0"/>
          </a:p>
        </p:txBody>
      </p:sp>
    </p:spTree>
    <p:extLst>
      <p:ext uri="{BB962C8B-B14F-4D97-AF65-F5344CB8AC3E}">
        <p14:creationId xmlns:p14="http://schemas.microsoft.com/office/powerpoint/2010/main" val="3742652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197371" y="2304650"/>
            <a:ext cx="1729105" cy="857421"/>
          </a:xfrm>
        </p:spPr>
        <p:txBody>
          <a:bodyPr/>
          <a:lstStyle/>
          <a:p>
            <a:r>
              <a:rPr lang="en-US" dirty="0" smtClean="0">
                <a:solidFill>
                  <a:schemeClr val="tx1"/>
                </a:solidFill>
              </a:rPr>
              <a:t>Agenda</a:t>
            </a:r>
            <a:endParaRPr lang="en-US" dirty="0">
              <a:solidFill>
                <a:schemeClr val="tx1"/>
              </a:solidFill>
            </a:endParaRPr>
          </a:p>
        </p:txBody>
      </p:sp>
      <p:sp>
        <p:nvSpPr>
          <p:cNvPr id="3" name="Subtitle 2"/>
          <p:cNvSpPr>
            <a:spLocks noGrp="1"/>
          </p:cNvSpPr>
          <p:nvPr>
            <p:ph type="subTitle" idx="1"/>
          </p:nvPr>
        </p:nvSpPr>
        <p:spPr/>
        <p:txBody>
          <a:bodyPr/>
          <a:lstStyle/>
          <a:p>
            <a:pPr marL="508000" indent="-457200" algn="l">
              <a:buAutoNum type="arabicPeriod"/>
            </a:pPr>
            <a:endParaRPr lang="en-US" dirty="0" smtClean="0"/>
          </a:p>
          <a:p>
            <a:pPr marL="508000" indent="-457200" algn="l">
              <a:buAutoNum type="arabicPeriod"/>
            </a:pPr>
            <a:r>
              <a:rPr lang="en-US" dirty="0" smtClean="0"/>
              <a:t>ELPA Testing</a:t>
            </a:r>
          </a:p>
          <a:p>
            <a:pPr marL="508000" indent="-457200" algn="l">
              <a:buAutoNum type="arabicPeriod"/>
            </a:pPr>
            <a:r>
              <a:rPr lang="en-US" dirty="0" smtClean="0"/>
              <a:t>Bridge Language Use Survey</a:t>
            </a:r>
          </a:p>
          <a:p>
            <a:pPr marL="508000" indent="-457200" algn="l">
              <a:buAutoNum type="arabicPeriod"/>
            </a:pPr>
            <a:r>
              <a:rPr lang="en-US" dirty="0" smtClean="0"/>
              <a:t>On Track to English Language Proficiency - OTELP </a:t>
            </a:r>
          </a:p>
          <a:p>
            <a:pPr marL="508000" indent="-457200" algn="l">
              <a:buAutoNum type="arabicPeriod"/>
            </a:pPr>
            <a:r>
              <a:rPr lang="en-US" dirty="0" smtClean="0"/>
              <a:t>Calendar </a:t>
            </a:r>
            <a:r>
              <a:rPr lang="en-US" dirty="0"/>
              <a:t/>
            </a:r>
            <a:br>
              <a:rPr lang="en-US" dirty="0"/>
            </a:br>
            <a:endParaRPr lang="en-US" dirty="0" smtClean="0"/>
          </a:p>
        </p:txBody>
      </p:sp>
    </p:spTree>
    <p:extLst>
      <p:ext uri="{BB962C8B-B14F-4D97-AF65-F5344CB8AC3E}">
        <p14:creationId xmlns:p14="http://schemas.microsoft.com/office/powerpoint/2010/main" val="16130252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Voice and Input</a:t>
            </a:r>
            <a:endParaRPr lang="en-US" dirty="0"/>
          </a:p>
        </p:txBody>
      </p:sp>
      <p:sp>
        <p:nvSpPr>
          <p:cNvPr id="3" name="Subtitle 2"/>
          <p:cNvSpPr>
            <a:spLocks noGrp="1"/>
          </p:cNvSpPr>
          <p:nvPr>
            <p:ph type="subTitle" idx="1"/>
          </p:nvPr>
        </p:nvSpPr>
        <p:spPr>
          <a:xfrm>
            <a:off x="1857769" y="1694932"/>
            <a:ext cx="9144000" cy="1578407"/>
          </a:xfrm>
        </p:spPr>
        <p:txBody>
          <a:bodyPr/>
          <a:lstStyle/>
          <a:p>
            <a:pPr marL="50800" indent="0"/>
            <a:r>
              <a:rPr lang="en-US" sz="4000" b="1" dirty="0" smtClean="0"/>
              <a:t>ODE - honoring voice and input from school districts and stakeholders:</a:t>
            </a:r>
            <a:endParaRPr lang="en-US" sz="4000" dirty="0" smtClean="0"/>
          </a:p>
          <a:p>
            <a:pPr marL="622300" indent="-571500" algn="l">
              <a:buFont typeface="Arial" panose="020B0604020202020204" pitchFamily="34" charset="0"/>
              <a:buChar char="•"/>
            </a:pPr>
            <a:endParaRPr lang="en-US" sz="1050" dirty="0" smtClean="0"/>
          </a:p>
          <a:p>
            <a:pPr marL="622300" indent="-571500" algn="l">
              <a:buFont typeface="Arial" panose="020B0604020202020204" pitchFamily="34" charset="0"/>
              <a:buChar char="•"/>
            </a:pPr>
            <a:r>
              <a:rPr lang="en-US" dirty="0" smtClean="0"/>
              <a:t>School </a:t>
            </a:r>
            <a:r>
              <a:rPr lang="en-US" dirty="0"/>
              <a:t>districts and stakeholders </a:t>
            </a:r>
            <a:r>
              <a:rPr lang="en-US" dirty="0" smtClean="0"/>
              <a:t>shared concerns with ODE</a:t>
            </a:r>
          </a:p>
          <a:p>
            <a:pPr marL="622300" indent="-571500" algn="l">
              <a:buFont typeface="Arial" panose="020B0604020202020204" pitchFamily="34" charset="0"/>
              <a:buChar char="•"/>
            </a:pPr>
            <a:endParaRPr lang="en-US" sz="1050" dirty="0"/>
          </a:p>
          <a:p>
            <a:pPr marL="622300" indent="-571500" algn="l">
              <a:buFont typeface="Arial" panose="020B0604020202020204" pitchFamily="34" charset="0"/>
              <a:buChar char="•"/>
            </a:pPr>
            <a:r>
              <a:rPr lang="en-US" dirty="0" smtClean="0"/>
              <a:t>ODE led by Deputy Director Carmen Xiomara Urbina and Assistant Superintendent Candace Pelt called for a cross agency team to review Legacy LUS </a:t>
            </a:r>
          </a:p>
          <a:p>
            <a:pPr marL="622300" indent="-571500" algn="l">
              <a:buFont typeface="Arial" panose="020B0604020202020204" pitchFamily="34" charset="0"/>
              <a:buChar char="•"/>
            </a:pPr>
            <a:endParaRPr lang="en-US" sz="1050" dirty="0" smtClean="0"/>
          </a:p>
          <a:p>
            <a:pPr marL="622300" indent="-571500" algn="l">
              <a:buFont typeface="Arial" panose="020B0604020202020204" pitchFamily="34" charset="0"/>
              <a:buChar char="•"/>
            </a:pPr>
            <a:r>
              <a:rPr lang="en-US" dirty="0" smtClean="0"/>
              <a:t>LUS survey developed for statewide input </a:t>
            </a:r>
          </a:p>
          <a:p>
            <a:pPr marL="50800" indent="0" algn="l"/>
            <a:endParaRPr lang="en-US" sz="1050" dirty="0" smtClean="0"/>
          </a:p>
          <a:p>
            <a:pPr marL="622300" indent="-571500" algn="l">
              <a:buFont typeface="Arial" panose="020B0604020202020204" pitchFamily="34" charset="0"/>
              <a:buChar char="•"/>
            </a:pPr>
            <a:r>
              <a:rPr lang="en-US" dirty="0" smtClean="0"/>
              <a:t>The Bridge LUS was developed and is now in effect</a:t>
            </a:r>
            <a:endParaRPr lang="en-US" dirty="0"/>
          </a:p>
        </p:txBody>
      </p:sp>
    </p:spTree>
    <p:extLst>
      <p:ext uri="{BB962C8B-B14F-4D97-AF65-F5344CB8AC3E}">
        <p14:creationId xmlns:p14="http://schemas.microsoft.com/office/powerpoint/2010/main" val="42250534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g78d16fc8e6_0_87"/>
          <p:cNvSpPr txBox="1">
            <a:spLocks noGrp="1"/>
          </p:cNvSpPr>
          <p:nvPr>
            <p:ph type="title"/>
          </p:nvPr>
        </p:nvSpPr>
        <p:spPr>
          <a:xfrm>
            <a:off x="3573100" y="93194"/>
            <a:ext cx="8534400" cy="8574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r>
              <a:rPr lang="en-US" dirty="0" smtClean="0"/>
              <a:t>ESEA </a:t>
            </a:r>
            <a:endParaRPr dirty="0"/>
          </a:p>
        </p:txBody>
      </p:sp>
      <p:sp>
        <p:nvSpPr>
          <p:cNvPr id="245" name="Google Shape;245;g78d16fc8e6_0_87"/>
          <p:cNvSpPr txBox="1">
            <a:spLocks noGrp="1"/>
          </p:cNvSpPr>
          <p:nvPr>
            <p:ph type="subTitle" idx="1"/>
          </p:nvPr>
        </p:nvSpPr>
        <p:spPr>
          <a:xfrm>
            <a:off x="1318788" y="2189277"/>
            <a:ext cx="9144000" cy="1655700"/>
          </a:xfrm>
          <a:prstGeom prst="rect">
            <a:avLst/>
          </a:prstGeom>
        </p:spPr>
        <p:txBody>
          <a:bodyPr spcFirstLastPara="1" wrap="square" lIns="91425" tIns="45700" rIns="91425" bIns="45700" anchor="t" anchorCtr="0">
            <a:noAutofit/>
          </a:bodyPr>
          <a:lstStyle/>
          <a:p>
            <a:pPr marL="457200" lvl="0" indent="0" algn="ctr" rtl="0">
              <a:spcBef>
                <a:spcPts val="1000"/>
              </a:spcBef>
              <a:spcAft>
                <a:spcPts val="0"/>
              </a:spcAft>
              <a:buClr>
                <a:schemeClr val="dk1"/>
              </a:buClr>
              <a:buSzPts val="1100"/>
              <a:buFont typeface="Arial"/>
              <a:buNone/>
            </a:pPr>
            <a:r>
              <a:rPr lang="en-US" sz="3200" b="1" dirty="0"/>
              <a:t>Elementary and Secondary Education Act of 1965</a:t>
            </a:r>
            <a:endParaRPr sz="3200" b="1" dirty="0"/>
          </a:p>
          <a:p>
            <a:pPr marL="457200" lvl="0" indent="0" algn="ctr" rtl="0">
              <a:spcBef>
                <a:spcPts val="1000"/>
              </a:spcBef>
              <a:spcAft>
                <a:spcPts val="0"/>
              </a:spcAft>
              <a:buClr>
                <a:schemeClr val="dk1"/>
              </a:buClr>
              <a:buSzPts val="1100"/>
              <a:buFont typeface="Arial"/>
              <a:buNone/>
            </a:pPr>
            <a:r>
              <a:rPr lang="en-US" dirty="0"/>
              <a:t>[As Amended Through P.L. 115–224, Enacted July 31, 2018], p. 191</a:t>
            </a:r>
            <a:endParaRPr dirty="0"/>
          </a:p>
          <a:p>
            <a:pPr marL="457200" lvl="0" indent="0" algn="ctr" rtl="0">
              <a:spcBef>
                <a:spcPts val="1000"/>
              </a:spcBef>
              <a:spcAft>
                <a:spcPts val="0"/>
              </a:spcAft>
              <a:buClr>
                <a:schemeClr val="dk1"/>
              </a:buClr>
              <a:buSzPts val="1100"/>
              <a:buFont typeface="Arial"/>
              <a:buNone/>
            </a:pPr>
            <a:r>
              <a:rPr lang="en-US" dirty="0"/>
              <a:t> </a:t>
            </a:r>
            <a:endParaRPr dirty="0"/>
          </a:p>
          <a:p>
            <a:pPr marL="0" lvl="0" indent="0" algn="ctr" rtl="0">
              <a:spcBef>
                <a:spcPts val="1000"/>
              </a:spcBef>
              <a:spcAft>
                <a:spcPts val="0"/>
              </a:spcAft>
              <a:buClr>
                <a:schemeClr val="dk1"/>
              </a:buClr>
              <a:buSzPts val="1100"/>
              <a:buFont typeface="Arial"/>
              <a:buNone/>
            </a:pPr>
            <a:r>
              <a:rPr lang="en-US" dirty="0">
                <a:latin typeface="Arial"/>
                <a:ea typeface="Arial"/>
                <a:cs typeface="Arial"/>
                <a:sym typeface="Arial"/>
              </a:rPr>
              <a:t>(A)</a:t>
            </a:r>
            <a:r>
              <a:rPr lang="en-US" dirty="0"/>
              <a:t>Establishing and implementing, </a:t>
            </a:r>
            <a:r>
              <a:rPr lang="en-US" b="1" dirty="0"/>
              <a:t>with timely and meaningful consultation with local educational agencies representing the geographic diversity of the State</a:t>
            </a:r>
            <a:r>
              <a:rPr lang="en-US" dirty="0"/>
              <a:t>, standardized statewide entrance and exit procedures, including a requirement that all students who may be English learners are assessed for such status within 30 days of enrollment in a school in the State.</a:t>
            </a:r>
            <a:endParaRPr dirty="0"/>
          </a:p>
          <a:p>
            <a:pPr marL="0" lvl="0" indent="0" algn="ctr" rtl="0">
              <a:spcBef>
                <a:spcPts val="1000"/>
              </a:spcBef>
              <a:spcAft>
                <a:spcPts val="0"/>
              </a:spcAft>
              <a:buNone/>
            </a:pPr>
            <a:endParaRPr dirty="0"/>
          </a:p>
        </p:txBody>
      </p:sp>
    </p:spTree>
    <p:extLst>
      <p:ext uri="{BB962C8B-B14F-4D97-AF65-F5344CB8AC3E}">
        <p14:creationId xmlns:p14="http://schemas.microsoft.com/office/powerpoint/2010/main" val="243553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g78d16fc8e6_0_73"/>
          <p:cNvSpPr txBox="1">
            <a:spLocks noGrp="1"/>
          </p:cNvSpPr>
          <p:nvPr>
            <p:ph type="title"/>
          </p:nvPr>
        </p:nvSpPr>
        <p:spPr>
          <a:xfrm>
            <a:off x="2509125" y="111575"/>
            <a:ext cx="9536700" cy="24744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b="1" dirty="0" smtClean="0"/>
              <a:t>Language Use Survey Feedback</a:t>
            </a:r>
            <a:br>
              <a:rPr lang="en-US" b="1" dirty="0" smtClean="0"/>
            </a:br>
            <a:r>
              <a:rPr lang="en-US" b="1" dirty="0" smtClean="0"/>
              <a:t/>
            </a:r>
            <a:br>
              <a:rPr lang="en-US" b="1" dirty="0" smtClean="0"/>
            </a:br>
            <a:endParaRPr dirty="0"/>
          </a:p>
        </p:txBody>
      </p:sp>
      <p:sp>
        <p:nvSpPr>
          <p:cNvPr id="264" name="Google Shape;264;g78d16fc8e6_0_73"/>
          <p:cNvSpPr txBox="1"/>
          <p:nvPr/>
        </p:nvSpPr>
        <p:spPr>
          <a:xfrm>
            <a:off x="1162115" y="2154242"/>
            <a:ext cx="9373500" cy="3800400"/>
          </a:xfrm>
          <a:prstGeom prst="rect">
            <a:avLst/>
          </a:prstGeom>
          <a:noFill/>
          <a:ln>
            <a:noFill/>
          </a:ln>
        </p:spPr>
        <p:txBody>
          <a:bodyPr spcFirstLastPara="1" wrap="square" lIns="91425" tIns="91425" rIns="91425" bIns="91425" anchor="t" anchorCtr="0">
            <a:noAutofit/>
          </a:bodyPr>
          <a:lstStyle/>
          <a:p>
            <a:pPr marL="457200" lvl="0" indent="-381000" algn="l" rtl="0">
              <a:spcBef>
                <a:spcPts val="0"/>
              </a:spcBef>
              <a:spcAft>
                <a:spcPts val="0"/>
              </a:spcAft>
              <a:buSzPts val="2400"/>
              <a:buFont typeface="Calibri"/>
              <a:buChar char="●"/>
            </a:pPr>
            <a:r>
              <a:rPr lang="en-US" sz="2400" dirty="0" smtClean="0">
                <a:latin typeface="Calibri"/>
                <a:ea typeface="Calibri"/>
                <a:cs typeface="Calibri"/>
                <a:sym typeface="Calibri"/>
              </a:rPr>
              <a:t>Sent to</a:t>
            </a:r>
            <a:endParaRPr sz="2400" dirty="0">
              <a:latin typeface="Calibri"/>
              <a:ea typeface="Calibri"/>
              <a:cs typeface="Calibri"/>
              <a:sym typeface="Calibri"/>
            </a:endParaRPr>
          </a:p>
          <a:p>
            <a:pPr marL="914400" lvl="1" indent="-381000">
              <a:buSzPts val="2400"/>
              <a:buFont typeface="Calibri"/>
              <a:buChar char="○"/>
            </a:pPr>
            <a:r>
              <a:rPr lang="en-US" sz="2400" dirty="0" smtClean="0">
                <a:latin typeface="Calibri"/>
                <a:ea typeface="Calibri"/>
                <a:cs typeface="Calibri"/>
                <a:sym typeface="Calibri"/>
              </a:rPr>
              <a:t>American Indian/Alaskan Native </a:t>
            </a:r>
            <a:r>
              <a:rPr lang="en-US" sz="2400" dirty="0">
                <a:latin typeface="Calibri"/>
                <a:ea typeface="Calibri"/>
                <a:cs typeface="Calibri"/>
                <a:sym typeface="Calibri"/>
              </a:rPr>
              <a:t>Advisory Group recommendations, including Title VI contacts</a:t>
            </a:r>
          </a:p>
          <a:p>
            <a:pPr marL="914400" lvl="1" indent="-381000">
              <a:buSzPts val="2400"/>
              <a:buFont typeface="Calibri"/>
              <a:buChar char="○"/>
            </a:pPr>
            <a:r>
              <a:rPr lang="en-US" sz="2400" dirty="0">
                <a:latin typeface="Calibri"/>
                <a:ea typeface="Calibri"/>
                <a:cs typeface="Calibri"/>
                <a:sym typeface="Calibri"/>
              </a:rPr>
              <a:t>Referrals</a:t>
            </a:r>
          </a:p>
          <a:p>
            <a:pPr marL="914400" lvl="1" indent="-381000" algn="l" rtl="0">
              <a:spcBef>
                <a:spcPts val="0"/>
              </a:spcBef>
              <a:spcAft>
                <a:spcPts val="0"/>
              </a:spcAft>
              <a:buSzPts val="2400"/>
              <a:buFont typeface="Calibri"/>
              <a:buChar char="○"/>
            </a:pPr>
            <a:r>
              <a:rPr lang="en-US" sz="2400" dirty="0" smtClean="0">
                <a:latin typeface="Calibri"/>
                <a:ea typeface="Calibri"/>
                <a:cs typeface="Calibri"/>
                <a:sym typeface="Calibri"/>
              </a:rPr>
              <a:t>Title </a:t>
            </a:r>
            <a:r>
              <a:rPr lang="en-US" sz="2400" dirty="0">
                <a:latin typeface="Calibri"/>
                <a:ea typeface="Calibri"/>
                <a:cs typeface="Calibri"/>
                <a:sym typeface="Calibri"/>
              </a:rPr>
              <a:t>III contacts</a:t>
            </a:r>
            <a:endParaRPr sz="2400" dirty="0">
              <a:latin typeface="Calibri"/>
              <a:ea typeface="Calibri"/>
              <a:cs typeface="Calibri"/>
              <a:sym typeface="Calibri"/>
            </a:endParaRPr>
          </a:p>
          <a:p>
            <a:pPr marL="914400" lvl="1" indent="-381000" algn="l" rtl="0">
              <a:spcBef>
                <a:spcPts val="0"/>
              </a:spcBef>
              <a:spcAft>
                <a:spcPts val="0"/>
              </a:spcAft>
              <a:buSzPts val="2400"/>
              <a:buFont typeface="Calibri"/>
              <a:buChar char="○"/>
            </a:pPr>
            <a:r>
              <a:rPr lang="en-US" sz="2400" dirty="0">
                <a:latin typeface="Calibri"/>
                <a:ea typeface="Calibri"/>
                <a:cs typeface="Calibri"/>
                <a:sym typeface="Calibri"/>
              </a:rPr>
              <a:t>District testing coordinators</a:t>
            </a:r>
            <a:endParaRPr sz="2400" dirty="0">
              <a:latin typeface="Calibri"/>
              <a:ea typeface="Calibri"/>
              <a:cs typeface="Calibri"/>
              <a:sym typeface="Calibri"/>
            </a:endParaRPr>
          </a:p>
          <a:p>
            <a:pPr marL="457200" lvl="0" indent="-381000" algn="l" rtl="0">
              <a:spcBef>
                <a:spcPts val="0"/>
              </a:spcBef>
              <a:spcAft>
                <a:spcPts val="0"/>
              </a:spcAft>
              <a:buSzPts val="2400"/>
              <a:buFont typeface="Calibri"/>
              <a:buChar char="●"/>
            </a:pPr>
            <a:r>
              <a:rPr lang="en-US" sz="2400" dirty="0" smtClean="0">
                <a:latin typeface="Calibri"/>
                <a:ea typeface="Calibri"/>
                <a:cs typeface="Calibri"/>
                <a:sym typeface="Calibri"/>
              </a:rPr>
              <a:t>Responses </a:t>
            </a:r>
            <a:endParaRPr sz="2400" dirty="0">
              <a:latin typeface="Calibri"/>
              <a:ea typeface="Calibri"/>
              <a:cs typeface="Calibri"/>
              <a:sym typeface="Calibri"/>
            </a:endParaRPr>
          </a:p>
          <a:p>
            <a:pPr marL="914400" lvl="1" indent="-381000" algn="l" rtl="0">
              <a:spcBef>
                <a:spcPts val="0"/>
              </a:spcBef>
              <a:spcAft>
                <a:spcPts val="0"/>
              </a:spcAft>
              <a:buSzPts val="2400"/>
              <a:buFont typeface="Calibri"/>
              <a:buChar char="○"/>
            </a:pPr>
            <a:r>
              <a:rPr lang="en-US" sz="2400" dirty="0">
                <a:latin typeface="Calibri"/>
                <a:ea typeface="Calibri"/>
                <a:cs typeface="Calibri"/>
                <a:sym typeface="Calibri"/>
              </a:rPr>
              <a:t>n = </a:t>
            </a:r>
            <a:r>
              <a:rPr lang="en-US" sz="2400" dirty="0" smtClean="0">
                <a:latin typeface="Calibri"/>
                <a:ea typeface="Calibri"/>
                <a:cs typeface="Calibri"/>
                <a:sym typeface="Calibri"/>
              </a:rPr>
              <a:t>204 </a:t>
            </a:r>
            <a:r>
              <a:rPr lang="en-US" sz="2400" dirty="0">
                <a:latin typeface="Calibri"/>
                <a:ea typeface="Calibri"/>
                <a:cs typeface="Calibri"/>
                <a:sym typeface="Calibri"/>
              </a:rPr>
              <a:t>out of 547 </a:t>
            </a:r>
            <a:endParaRPr lang="en-US" sz="2400" dirty="0" smtClean="0">
              <a:latin typeface="Calibri"/>
              <a:ea typeface="Calibri"/>
              <a:cs typeface="Calibri"/>
              <a:sym typeface="Calibri"/>
            </a:endParaRPr>
          </a:p>
          <a:p>
            <a:pPr marL="0" lvl="0" indent="0" algn="l" rtl="0">
              <a:spcBef>
                <a:spcPts val="0"/>
              </a:spcBef>
              <a:spcAft>
                <a:spcPts val="0"/>
              </a:spcAft>
              <a:buNone/>
            </a:pPr>
            <a:endParaRPr i="1" dirty="0">
              <a:latin typeface="Calibri"/>
              <a:ea typeface="Calibri"/>
              <a:cs typeface="Calibri"/>
              <a:sym typeface="Calibri"/>
            </a:endParaRPr>
          </a:p>
          <a:p>
            <a:pPr marL="0" lvl="0" indent="0" algn="l" rtl="0">
              <a:spcBef>
                <a:spcPts val="0"/>
              </a:spcBef>
              <a:spcAft>
                <a:spcPts val="0"/>
              </a:spcAft>
              <a:buNone/>
            </a:pPr>
            <a:endParaRPr sz="2400" i="1" dirty="0">
              <a:latin typeface="Calibri"/>
              <a:ea typeface="Calibri"/>
              <a:cs typeface="Calibri"/>
              <a:sym typeface="Calibri"/>
            </a:endParaRPr>
          </a:p>
        </p:txBody>
      </p:sp>
    </p:spTree>
    <p:extLst>
      <p:ext uri="{BB962C8B-B14F-4D97-AF65-F5344CB8AC3E}">
        <p14:creationId xmlns:p14="http://schemas.microsoft.com/office/powerpoint/2010/main" val="23643210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g78d16fc8e6_0_37"/>
          <p:cNvSpPr txBox="1">
            <a:spLocks noGrp="1"/>
          </p:cNvSpPr>
          <p:nvPr>
            <p:ph type="title"/>
          </p:nvPr>
        </p:nvSpPr>
        <p:spPr>
          <a:xfrm>
            <a:off x="-1362213" y="902408"/>
            <a:ext cx="10944900" cy="10134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r>
              <a:rPr lang="en-US" b="1" i="1" dirty="0"/>
              <a:t>Across all comments, </a:t>
            </a:r>
            <a:r>
              <a:rPr lang="en-US" b="1" i="1" dirty="0" smtClean="0"/>
              <a:t>themes emerged</a:t>
            </a:r>
            <a:endParaRPr b="1" i="1" dirty="0"/>
          </a:p>
        </p:txBody>
      </p:sp>
      <p:sp>
        <p:nvSpPr>
          <p:cNvPr id="284" name="Google Shape;284;g78d16fc8e6_0_37"/>
          <p:cNvSpPr txBox="1"/>
          <p:nvPr/>
        </p:nvSpPr>
        <p:spPr>
          <a:xfrm>
            <a:off x="1554332" y="2021957"/>
            <a:ext cx="8607600" cy="4963200"/>
          </a:xfrm>
          <a:prstGeom prst="rect">
            <a:avLst/>
          </a:prstGeom>
          <a:noFill/>
          <a:ln>
            <a:noFill/>
          </a:ln>
        </p:spPr>
        <p:txBody>
          <a:bodyPr spcFirstLastPara="1" wrap="square" lIns="91425" tIns="91425" rIns="91425" bIns="91425" anchor="t" anchorCtr="0">
            <a:noAutofit/>
          </a:bodyPr>
          <a:lstStyle/>
          <a:p>
            <a:pPr marL="495300" lvl="0" indent="-457200" algn="l" rtl="0">
              <a:spcBef>
                <a:spcPts val="0"/>
              </a:spcBef>
              <a:spcAft>
                <a:spcPts val="0"/>
              </a:spcAft>
              <a:buSzPts val="3000"/>
              <a:buFont typeface="Arial" panose="020B0604020202020204" pitchFamily="34" charset="0"/>
              <a:buChar char="•"/>
            </a:pPr>
            <a:r>
              <a:rPr lang="en-US" sz="3000" dirty="0">
                <a:latin typeface="Calibri"/>
                <a:ea typeface="Calibri"/>
                <a:cs typeface="Calibri"/>
                <a:sym typeface="Calibri"/>
              </a:rPr>
              <a:t>Questions are too numerous, wordy, and </a:t>
            </a:r>
            <a:r>
              <a:rPr lang="en-US" sz="3000" dirty="0" smtClean="0">
                <a:latin typeface="Calibri"/>
                <a:ea typeface="Calibri"/>
                <a:cs typeface="Calibri"/>
                <a:sym typeface="Calibri"/>
              </a:rPr>
              <a:t>unclear</a:t>
            </a:r>
          </a:p>
          <a:p>
            <a:pPr marL="38100" lvl="0" algn="l" rtl="0">
              <a:spcBef>
                <a:spcPts val="0"/>
              </a:spcBef>
              <a:spcAft>
                <a:spcPts val="0"/>
              </a:spcAft>
              <a:buSzPts val="3000"/>
            </a:pPr>
            <a:endParaRPr lang="en-US" sz="3000" dirty="0" smtClean="0">
              <a:latin typeface="Calibri"/>
              <a:ea typeface="Calibri"/>
              <a:cs typeface="Calibri"/>
              <a:sym typeface="Calibri"/>
            </a:endParaRPr>
          </a:p>
          <a:p>
            <a:pPr marL="495300" lvl="0" indent="-457200" algn="l" rtl="0">
              <a:spcBef>
                <a:spcPts val="0"/>
              </a:spcBef>
              <a:spcAft>
                <a:spcPts val="0"/>
              </a:spcAft>
              <a:buSzPts val="3000"/>
              <a:buFont typeface="Arial" panose="020B0604020202020204" pitchFamily="34" charset="0"/>
              <a:buChar char="•"/>
            </a:pPr>
            <a:r>
              <a:rPr lang="en-US" sz="3000" dirty="0" smtClean="0">
                <a:latin typeface="Calibri"/>
                <a:ea typeface="Calibri"/>
                <a:cs typeface="Calibri"/>
                <a:sym typeface="Calibri"/>
              </a:rPr>
              <a:t>Some </a:t>
            </a:r>
            <a:r>
              <a:rPr lang="en-US" sz="3000" dirty="0">
                <a:latin typeface="Calibri"/>
                <a:ea typeface="Calibri"/>
                <a:cs typeface="Calibri"/>
                <a:sym typeface="Calibri"/>
              </a:rPr>
              <a:t>questions (#1 and  #4) are </a:t>
            </a:r>
            <a:r>
              <a:rPr lang="en-US" sz="3000" dirty="0" smtClean="0">
                <a:latin typeface="Calibri"/>
                <a:ea typeface="Calibri"/>
                <a:cs typeface="Calibri"/>
                <a:sym typeface="Calibri"/>
              </a:rPr>
              <a:t>redundant</a:t>
            </a:r>
          </a:p>
          <a:p>
            <a:pPr marL="38100" lvl="0" algn="l" rtl="0">
              <a:spcBef>
                <a:spcPts val="0"/>
              </a:spcBef>
              <a:spcAft>
                <a:spcPts val="0"/>
              </a:spcAft>
              <a:buSzPts val="3000"/>
            </a:pPr>
            <a:endParaRPr sz="3000" dirty="0">
              <a:latin typeface="Calibri"/>
              <a:ea typeface="Calibri"/>
              <a:cs typeface="Calibri"/>
              <a:sym typeface="Calibri"/>
            </a:endParaRPr>
          </a:p>
          <a:p>
            <a:pPr marL="495300" lvl="0" indent="-457200" algn="l" rtl="0">
              <a:spcBef>
                <a:spcPts val="0"/>
              </a:spcBef>
              <a:spcAft>
                <a:spcPts val="0"/>
              </a:spcAft>
              <a:buSzPts val="3000"/>
              <a:buFont typeface="Arial" panose="020B0604020202020204" pitchFamily="34" charset="0"/>
              <a:buChar char="•"/>
            </a:pPr>
            <a:r>
              <a:rPr lang="en-US" sz="3000" dirty="0">
                <a:latin typeface="Calibri"/>
                <a:ea typeface="Calibri"/>
                <a:cs typeface="Calibri"/>
                <a:sym typeface="Calibri"/>
              </a:rPr>
              <a:t>Decision rules call for screening students who speak “a little of another language</a:t>
            </a:r>
            <a:r>
              <a:rPr lang="en-US" sz="3000" dirty="0" smtClean="0">
                <a:latin typeface="Calibri"/>
                <a:ea typeface="Calibri"/>
                <a:cs typeface="Calibri"/>
                <a:sym typeface="Calibri"/>
              </a:rPr>
              <a:t>”</a:t>
            </a:r>
          </a:p>
          <a:p>
            <a:pPr marL="38100" lvl="0" algn="l" rtl="0">
              <a:spcBef>
                <a:spcPts val="0"/>
              </a:spcBef>
              <a:spcAft>
                <a:spcPts val="0"/>
              </a:spcAft>
              <a:buSzPts val="3000"/>
            </a:pPr>
            <a:endParaRPr sz="3000" dirty="0">
              <a:latin typeface="Calibri"/>
              <a:ea typeface="Calibri"/>
              <a:cs typeface="Calibri"/>
              <a:sym typeface="Calibri"/>
            </a:endParaRPr>
          </a:p>
          <a:p>
            <a:pPr marL="495300" lvl="0" indent="-457200" algn="l" rtl="0">
              <a:spcBef>
                <a:spcPts val="0"/>
              </a:spcBef>
              <a:spcAft>
                <a:spcPts val="0"/>
              </a:spcAft>
              <a:buSzPts val="3000"/>
              <a:buFont typeface="Arial" panose="020B0604020202020204" pitchFamily="34" charset="0"/>
              <a:buChar char="•"/>
            </a:pPr>
            <a:r>
              <a:rPr lang="en-US" sz="3000" dirty="0">
                <a:latin typeface="Calibri"/>
                <a:ea typeface="Calibri"/>
                <a:cs typeface="Calibri"/>
                <a:sym typeface="Calibri"/>
              </a:rPr>
              <a:t>The importance and purpose of the LUS is not clear to </a:t>
            </a:r>
            <a:r>
              <a:rPr lang="en-US" sz="3000" dirty="0" smtClean="0">
                <a:latin typeface="Calibri"/>
                <a:ea typeface="Calibri"/>
                <a:cs typeface="Calibri"/>
                <a:sym typeface="Calibri"/>
              </a:rPr>
              <a:t>parents/guardians</a:t>
            </a:r>
            <a:endParaRPr sz="3000" dirty="0">
              <a:latin typeface="Calibri"/>
              <a:ea typeface="Calibri"/>
              <a:cs typeface="Calibri"/>
              <a:sym typeface="Calibri"/>
            </a:endParaRPr>
          </a:p>
        </p:txBody>
      </p:sp>
    </p:spTree>
    <p:extLst>
      <p:ext uri="{BB962C8B-B14F-4D97-AF65-F5344CB8AC3E}">
        <p14:creationId xmlns:p14="http://schemas.microsoft.com/office/powerpoint/2010/main" val="6346632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1" name="Google Shape;291;g78d16fc8e6_0_53"/>
          <p:cNvSpPr txBox="1"/>
          <p:nvPr/>
        </p:nvSpPr>
        <p:spPr>
          <a:xfrm>
            <a:off x="287700" y="1285538"/>
            <a:ext cx="8607600" cy="4625061"/>
          </a:xfrm>
          <a:prstGeom prst="rect">
            <a:avLst/>
          </a:prstGeom>
          <a:noFill/>
          <a:ln>
            <a:noFill/>
          </a:ln>
        </p:spPr>
        <p:txBody>
          <a:bodyPr spcFirstLastPara="1" wrap="square" lIns="91425" tIns="91425" rIns="91425" bIns="91425" anchor="t" anchorCtr="0">
            <a:noAutofit/>
          </a:bodyPr>
          <a:lstStyle/>
          <a:p>
            <a:pPr marL="457200" lvl="0" indent="0" algn="l" rtl="0">
              <a:spcBef>
                <a:spcPts val="0"/>
              </a:spcBef>
              <a:spcAft>
                <a:spcPts val="0"/>
              </a:spcAft>
              <a:buNone/>
            </a:pPr>
            <a:endParaRPr sz="3000" dirty="0">
              <a:latin typeface="Calibri"/>
              <a:ea typeface="Calibri"/>
              <a:cs typeface="Calibri"/>
              <a:sym typeface="Calibri"/>
            </a:endParaRPr>
          </a:p>
          <a:p>
            <a:pPr marL="0" lvl="0" indent="0" algn="l" rtl="0">
              <a:spcBef>
                <a:spcPts val="0"/>
              </a:spcBef>
              <a:spcAft>
                <a:spcPts val="0"/>
              </a:spcAft>
              <a:buNone/>
            </a:pPr>
            <a:endParaRPr dirty="0">
              <a:latin typeface="Calibri"/>
              <a:ea typeface="Calibri"/>
              <a:cs typeface="Calibri"/>
              <a:sym typeface="Calibri"/>
            </a:endParaRPr>
          </a:p>
          <a:p>
            <a:pPr marL="0" lvl="0" indent="0" algn="l" rtl="0">
              <a:spcBef>
                <a:spcPts val="0"/>
              </a:spcBef>
              <a:spcAft>
                <a:spcPts val="0"/>
              </a:spcAft>
              <a:buNone/>
            </a:pPr>
            <a:r>
              <a:rPr lang="en-US" sz="3600" i="1" dirty="0" smtClean="0">
                <a:latin typeface="Calibri"/>
                <a:ea typeface="Calibri"/>
                <a:cs typeface="Calibri"/>
                <a:sym typeface="Calibri"/>
              </a:rPr>
              <a:t>"We </a:t>
            </a:r>
            <a:r>
              <a:rPr lang="en-US" sz="3600" i="1" dirty="0">
                <a:latin typeface="Calibri"/>
                <a:ea typeface="Calibri"/>
                <a:cs typeface="Calibri"/>
                <a:sym typeface="Calibri"/>
              </a:rPr>
              <a:t>have MANY parents who choose </a:t>
            </a:r>
            <a:r>
              <a:rPr lang="en-US" sz="3600" i="1" dirty="0" smtClean="0">
                <a:latin typeface="Calibri"/>
                <a:ea typeface="Calibri"/>
                <a:cs typeface="Calibri"/>
                <a:sym typeface="Calibri"/>
              </a:rPr>
              <a:t>‘Mostly </a:t>
            </a:r>
            <a:r>
              <a:rPr lang="en-US" sz="3600" i="1" dirty="0">
                <a:latin typeface="Calibri"/>
                <a:ea typeface="Calibri"/>
                <a:cs typeface="Calibri"/>
                <a:sym typeface="Calibri"/>
              </a:rPr>
              <a:t>English and a little of another </a:t>
            </a:r>
            <a:r>
              <a:rPr lang="en-US" sz="3600" i="1" dirty="0" smtClean="0">
                <a:latin typeface="Calibri"/>
                <a:ea typeface="Calibri"/>
                <a:cs typeface="Calibri"/>
                <a:sym typeface="Calibri"/>
              </a:rPr>
              <a:t>language’ </a:t>
            </a:r>
            <a:r>
              <a:rPr lang="en-US" sz="3600" i="1" dirty="0">
                <a:latin typeface="Calibri"/>
                <a:ea typeface="Calibri"/>
                <a:cs typeface="Calibri"/>
                <a:sym typeface="Calibri"/>
              </a:rPr>
              <a:t>and almost always it means their child has taken some lessons or uses Rosetta Stone or watches Dora the Explorer....not something that is relevant for this survey</a:t>
            </a:r>
            <a:r>
              <a:rPr lang="en-US" sz="3600" i="1" dirty="0" smtClean="0">
                <a:latin typeface="Calibri"/>
                <a:ea typeface="Calibri"/>
                <a:cs typeface="Calibri"/>
                <a:sym typeface="Calibri"/>
              </a:rPr>
              <a:t>.”</a:t>
            </a:r>
            <a:endParaRPr sz="3600" i="1" dirty="0">
              <a:latin typeface="Calibri"/>
              <a:ea typeface="Calibri"/>
              <a:cs typeface="Calibri"/>
              <a:sym typeface="Calibri"/>
            </a:endParaRPr>
          </a:p>
        </p:txBody>
      </p:sp>
      <p:pic>
        <p:nvPicPr>
          <p:cNvPr id="292" name="Google Shape;292;g78d16fc8e6_0_53" descr="This is a picture of Dora the Explorer"/>
          <p:cNvPicPr preferRelativeResize="0"/>
          <p:nvPr/>
        </p:nvPicPr>
        <p:blipFill>
          <a:blip r:embed="rId3">
            <a:alphaModFix/>
          </a:blip>
          <a:stretch>
            <a:fillRect/>
          </a:stretch>
        </p:blipFill>
        <p:spPr>
          <a:xfrm>
            <a:off x="9101925" y="1528762"/>
            <a:ext cx="2714625" cy="3800475"/>
          </a:xfrm>
          <a:prstGeom prst="rect">
            <a:avLst/>
          </a:prstGeom>
          <a:noFill/>
          <a:ln>
            <a:noFill/>
          </a:ln>
        </p:spPr>
      </p:pic>
      <p:sp>
        <p:nvSpPr>
          <p:cNvPr id="2" name="Title 1"/>
          <p:cNvSpPr>
            <a:spLocks noGrp="1"/>
          </p:cNvSpPr>
          <p:nvPr>
            <p:ph type="title"/>
          </p:nvPr>
        </p:nvSpPr>
        <p:spPr/>
        <p:txBody>
          <a:bodyPr/>
          <a:lstStyle/>
          <a:p>
            <a:r>
              <a:rPr lang="en-US" dirty="0" smtClean="0"/>
              <a:t>Legacy- LUS</a:t>
            </a:r>
            <a:endParaRPr lang="en-US" dirty="0"/>
          </a:p>
        </p:txBody>
      </p:sp>
    </p:spTree>
    <p:extLst>
      <p:ext uri="{BB962C8B-B14F-4D97-AF65-F5344CB8AC3E}">
        <p14:creationId xmlns:p14="http://schemas.microsoft.com/office/powerpoint/2010/main" val="21887629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58415" y="1601936"/>
            <a:ext cx="10515600" cy="1325563"/>
          </a:xfrm>
        </p:spPr>
        <p:txBody>
          <a:bodyPr/>
          <a:lstStyle/>
          <a:p>
            <a:pPr algn="ctr"/>
            <a:r>
              <a:rPr lang="en-US" dirty="0" smtClean="0"/>
              <a:t>Language Use Survey - Terms</a:t>
            </a:r>
            <a:endParaRPr lang="en-US" dirty="0"/>
          </a:p>
        </p:txBody>
      </p:sp>
      <p:sp>
        <p:nvSpPr>
          <p:cNvPr id="5" name="Content Placeholder 4"/>
          <p:cNvSpPr>
            <a:spLocks noGrp="1"/>
          </p:cNvSpPr>
          <p:nvPr>
            <p:ph idx="1"/>
          </p:nvPr>
        </p:nvSpPr>
        <p:spPr>
          <a:xfrm>
            <a:off x="489856" y="2708798"/>
            <a:ext cx="11252719" cy="3692002"/>
          </a:xfrm>
        </p:spPr>
        <p:txBody>
          <a:bodyPr/>
          <a:lstStyle/>
          <a:p>
            <a:pPr marL="50800" indent="0">
              <a:lnSpc>
                <a:spcPct val="100000"/>
              </a:lnSpc>
              <a:spcBef>
                <a:spcPts val="0"/>
              </a:spcBef>
              <a:buNone/>
            </a:pPr>
            <a:r>
              <a:rPr lang="en-US" sz="2400" dirty="0" smtClean="0"/>
              <a:t>Legacy Language Use Survey- </a:t>
            </a:r>
          </a:p>
          <a:p>
            <a:pPr marL="508000" lvl="1" indent="0">
              <a:lnSpc>
                <a:spcPct val="100000"/>
              </a:lnSpc>
              <a:spcBef>
                <a:spcPts val="0"/>
              </a:spcBef>
              <a:buNone/>
            </a:pPr>
            <a:r>
              <a:rPr lang="en-US" sz="2000" dirty="0" smtClean="0"/>
              <a:t>Executive Numbered Memo 005-2017-18</a:t>
            </a:r>
          </a:p>
          <a:p>
            <a:pPr marL="508000" lvl="1" indent="0">
              <a:lnSpc>
                <a:spcPct val="100000"/>
              </a:lnSpc>
              <a:spcBef>
                <a:spcPts val="0"/>
              </a:spcBef>
              <a:buNone/>
            </a:pPr>
            <a:r>
              <a:rPr lang="en-US" sz="2000" dirty="0" smtClean="0"/>
              <a:t>Can be used until the Oregon LUS is finalized (targeted date, December 2020)</a:t>
            </a:r>
          </a:p>
          <a:p>
            <a:pPr marL="50800" indent="0">
              <a:lnSpc>
                <a:spcPct val="100000"/>
              </a:lnSpc>
              <a:spcBef>
                <a:spcPts val="0"/>
              </a:spcBef>
              <a:buNone/>
            </a:pPr>
            <a:endParaRPr lang="en-US" sz="2400" dirty="0" smtClean="0"/>
          </a:p>
          <a:p>
            <a:pPr marL="50800" indent="0">
              <a:lnSpc>
                <a:spcPct val="100000"/>
              </a:lnSpc>
              <a:spcBef>
                <a:spcPts val="0"/>
              </a:spcBef>
              <a:buNone/>
            </a:pPr>
            <a:r>
              <a:rPr lang="en-US" sz="2400" dirty="0" smtClean="0"/>
              <a:t>Bridge Language Use Survey-</a:t>
            </a:r>
          </a:p>
          <a:p>
            <a:pPr marL="50800" indent="0">
              <a:lnSpc>
                <a:spcPct val="100000"/>
              </a:lnSpc>
              <a:spcBef>
                <a:spcPts val="0"/>
              </a:spcBef>
              <a:buNone/>
            </a:pPr>
            <a:r>
              <a:rPr lang="en-US" sz="2400" dirty="0"/>
              <a:t>	</a:t>
            </a:r>
            <a:r>
              <a:rPr lang="en-US" sz="2000" dirty="0" smtClean="0"/>
              <a:t>Can be used starting January 1, 2020</a:t>
            </a:r>
          </a:p>
          <a:p>
            <a:pPr marL="50800" indent="0">
              <a:lnSpc>
                <a:spcPct val="100000"/>
              </a:lnSpc>
              <a:spcBef>
                <a:spcPts val="0"/>
              </a:spcBef>
              <a:buNone/>
            </a:pPr>
            <a:r>
              <a:rPr lang="en-US" sz="2000" dirty="0"/>
              <a:t>	Can be used until the Oregon LUS is </a:t>
            </a:r>
            <a:r>
              <a:rPr lang="en-US" sz="2000" dirty="0" smtClean="0"/>
              <a:t>finalized (targeted </a:t>
            </a:r>
            <a:r>
              <a:rPr lang="en-US" sz="2000" dirty="0"/>
              <a:t>date, December </a:t>
            </a:r>
            <a:r>
              <a:rPr lang="en-US" sz="2000" dirty="0" smtClean="0"/>
              <a:t>2020)</a:t>
            </a:r>
            <a:endParaRPr lang="en-US" sz="2000" dirty="0"/>
          </a:p>
          <a:p>
            <a:pPr marL="50800" indent="0">
              <a:lnSpc>
                <a:spcPct val="100000"/>
              </a:lnSpc>
              <a:spcBef>
                <a:spcPts val="0"/>
              </a:spcBef>
              <a:buNone/>
            </a:pPr>
            <a:endParaRPr lang="en-US" sz="2000" dirty="0" smtClean="0"/>
          </a:p>
          <a:p>
            <a:pPr marL="50800" indent="0">
              <a:lnSpc>
                <a:spcPct val="100000"/>
              </a:lnSpc>
              <a:spcBef>
                <a:spcPts val="0"/>
              </a:spcBef>
              <a:buNone/>
            </a:pPr>
            <a:r>
              <a:rPr lang="en-US" sz="2400" dirty="0" smtClean="0"/>
              <a:t>Oregon Language Use Survey- </a:t>
            </a:r>
          </a:p>
          <a:p>
            <a:pPr marL="50800" indent="0">
              <a:lnSpc>
                <a:spcPct val="100000"/>
              </a:lnSpc>
              <a:spcBef>
                <a:spcPts val="0"/>
              </a:spcBef>
              <a:buNone/>
            </a:pPr>
            <a:r>
              <a:rPr lang="en-US" sz="2400" dirty="0"/>
              <a:t>	</a:t>
            </a:r>
            <a:r>
              <a:rPr lang="en-US" sz="2000" dirty="0" smtClean="0"/>
              <a:t>Under development - targeted date for completion </a:t>
            </a:r>
            <a:r>
              <a:rPr lang="en-US" sz="2000" dirty="0"/>
              <a:t>December 2020</a:t>
            </a:r>
          </a:p>
          <a:p>
            <a:pPr marL="50800" indent="0">
              <a:lnSpc>
                <a:spcPct val="100000"/>
              </a:lnSpc>
              <a:spcBef>
                <a:spcPts val="0"/>
              </a:spcBef>
              <a:buNone/>
            </a:pPr>
            <a:endParaRPr lang="en-US" sz="2400" dirty="0"/>
          </a:p>
        </p:txBody>
      </p:sp>
    </p:spTree>
    <p:extLst>
      <p:ext uri="{BB962C8B-B14F-4D97-AF65-F5344CB8AC3E}">
        <p14:creationId xmlns:p14="http://schemas.microsoft.com/office/powerpoint/2010/main" val="25102276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dirty="0" smtClean="0"/>
              <a:t>Timeline</a:t>
            </a:r>
            <a:endParaRPr lang="en-US" sz="6000" dirty="0"/>
          </a:p>
        </p:txBody>
      </p:sp>
      <p:sp>
        <p:nvSpPr>
          <p:cNvPr id="3" name="Subtitle 2"/>
          <p:cNvSpPr>
            <a:spLocks noGrp="1"/>
          </p:cNvSpPr>
          <p:nvPr>
            <p:ph type="subTitle" idx="1"/>
          </p:nvPr>
        </p:nvSpPr>
        <p:spPr>
          <a:xfrm>
            <a:off x="1154031" y="2051944"/>
            <a:ext cx="9144000" cy="4653656"/>
          </a:xfrm>
        </p:spPr>
        <p:txBody>
          <a:bodyPr/>
          <a:lstStyle/>
          <a:p>
            <a:pPr marL="0" lvl="0" indent="0" algn="l">
              <a:spcBef>
                <a:spcPts val="0"/>
              </a:spcBef>
            </a:pPr>
            <a:r>
              <a:rPr lang="en-US" dirty="0" smtClean="0"/>
              <a:t>November 2019  </a:t>
            </a:r>
          </a:p>
          <a:p>
            <a:pPr marL="800100" lvl="1" indent="-342900" algn="l">
              <a:spcBef>
                <a:spcPts val="0"/>
              </a:spcBef>
              <a:buFont typeface="Arial" panose="020B0604020202020204" pitchFamily="34" charset="0"/>
              <a:buChar char="•"/>
            </a:pPr>
            <a:r>
              <a:rPr lang="en-US" dirty="0" smtClean="0"/>
              <a:t>Feedback </a:t>
            </a:r>
            <a:r>
              <a:rPr lang="en-US" dirty="0"/>
              <a:t>survey closed </a:t>
            </a:r>
            <a:r>
              <a:rPr lang="en-US" dirty="0" smtClean="0"/>
              <a:t>(~204 </a:t>
            </a:r>
            <a:r>
              <a:rPr lang="en-US" dirty="0"/>
              <a:t>responses)</a:t>
            </a:r>
          </a:p>
          <a:p>
            <a:pPr marL="800100" lvl="1" indent="-342900" algn="l">
              <a:spcBef>
                <a:spcPts val="0"/>
              </a:spcBef>
              <a:buFont typeface="Arial" panose="020B0604020202020204" pitchFamily="34" charset="0"/>
              <a:buChar char="•"/>
            </a:pPr>
            <a:r>
              <a:rPr lang="en-US" dirty="0"/>
              <a:t>Data analysis</a:t>
            </a:r>
          </a:p>
          <a:p>
            <a:pPr marL="800100" lvl="1" indent="-342900" algn="l">
              <a:spcBef>
                <a:spcPts val="0"/>
              </a:spcBef>
              <a:buFont typeface="Arial" panose="020B0604020202020204" pitchFamily="34" charset="0"/>
              <a:buChar char="•"/>
            </a:pPr>
            <a:r>
              <a:rPr lang="en-US" dirty="0"/>
              <a:t>Multiple LEA </a:t>
            </a:r>
            <a:r>
              <a:rPr lang="en-US" dirty="0" smtClean="0"/>
              <a:t>feedback</a:t>
            </a:r>
          </a:p>
          <a:p>
            <a:pPr marL="0" lvl="0" indent="0" algn="l">
              <a:spcBef>
                <a:spcPts val="0"/>
              </a:spcBef>
            </a:pPr>
            <a:endParaRPr lang="en-US" dirty="0" smtClean="0"/>
          </a:p>
          <a:p>
            <a:pPr marL="0" lvl="0" indent="0" algn="l">
              <a:spcBef>
                <a:spcPts val="0"/>
              </a:spcBef>
            </a:pPr>
            <a:r>
              <a:rPr lang="en-US" dirty="0" smtClean="0"/>
              <a:t>December 2019</a:t>
            </a:r>
          </a:p>
          <a:p>
            <a:pPr marL="800100" lvl="1" indent="-342900" algn="l">
              <a:spcBef>
                <a:spcPts val="0"/>
              </a:spcBef>
              <a:buFont typeface="Arial" panose="020B0604020202020204" pitchFamily="34" charset="0"/>
              <a:buChar char="•"/>
            </a:pPr>
            <a:r>
              <a:rPr lang="en-US" dirty="0" smtClean="0"/>
              <a:t>B-LUS </a:t>
            </a:r>
            <a:r>
              <a:rPr lang="en-US" dirty="0"/>
              <a:t>edits and review by:</a:t>
            </a:r>
          </a:p>
          <a:p>
            <a:pPr marL="1257300" lvl="2" indent="-342900" algn="l">
              <a:spcBef>
                <a:spcPts val="0"/>
              </a:spcBef>
              <a:buFont typeface="Arial" panose="020B0604020202020204" pitchFamily="34" charset="0"/>
              <a:buChar char="•"/>
            </a:pPr>
            <a:r>
              <a:rPr lang="en-US" dirty="0"/>
              <a:t>ODE leadership </a:t>
            </a:r>
          </a:p>
          <a:p>
            <a:pPr marL="1257300" lvl="2" indent="-342900" algn="l">
              <a:spcBef>
                <a:spcPts val="0"/>
              </a:spcBef>
              <a:buFont typeface="Arial" panose="020B0604020202020204" pitchFamily="34" charset="0"/>
              <a:buChar char="•"/>
            </a:pPr>
            <a:r>
              <a:rPr lang="en-US" dirty="0" smtClean="0"/>
              <a:t>Government to Government Tribal Education Cluster</a:t>
            </a:r>
            <a:endParaRPr lang="en-US" dirty="0"/>
          </a:p>
          <a:p>
            <a:pPr marL="1257300" lvl="2" indent="-342900" algn="l">
              <a:spcBef>
                <a:spcPts val="0"/>
              </a:spcBef>
              <a:buFont typeface="Arial" panose="020B0604020202020204" pitchFamily="34" charset="0"/>
              <a:buChar char="•"/>
            </a:pPr>
            <a:r>
              <a:rPr lang="en-US" dirty="0" smtClean="0"/>
              <a:t>American Indian/ Alaskan Native Advisory </a:t>
            </a:r>
            <a:r>
              <a:rPr lang="en-US" dirty="0"/>
              <a:t>Committee</a:t>
            </a:r>
          </a:p>
          <a:p>
            <a:pPr marL="1257300" lvl="2" indent="-342900" algn="l">
              <a:spcBef>
                <a:spcPts val="0"/>
              </a:spcBef>
              <a:buFont typeface="Arial" panose="020B0604020202020204" pitchFamily="34" charset="0"/>
              <a:buChar char="•"/>
            </a:pPr>
            <a:r>
              <a:rPr lang="en-US" dirty="0"/>
              <a:t>Various external and internal stakeholders</a:t>
            </a:r>
          </a:p>
          <a:p>
            <a:pPr algn="l"/>
            <a:r>
              <a:rPr lang="en-US" dirty="0" smtClean="0"/>
              <a:t>January 2020</a:t>
            </a:r>
          </a:p>
          <a:p>
            <a:pPr marL="800100" lvl="1" indent="-342900" algn="l">
              <a:spcBef>
                <a:spcPts val="0"/>
              </a:spcBef>
              <a:buFont typeface="Arial" panose="020B0604020202020204" pitchFamily="34" charset="0"/>
              <a:buChar char="•"/>
            </a:pPr>
            <a:r>
              <a:rPr lang="en-US" dirty="0"/>
              <a:t>Final edits and review</a:t>
            </a:r>
          </a:p>
          <a:p>
            <a:pPr marL="800100" lvl="1" indent="-342900" algn="l">
              <a:spcBef>
                <a:spcPts val="0"/>
              </a:spcBef>
              <a:buFont typeface="Arial" panose="020B0604020202020204" pitchFamily="34" charset="0"/>
              <a:buChar char="•"/>
            </a:pPr>
            <a:r>
              <a:rPr lang="en-US" dirty="0" smtClean="0"/>
              <a:t>B-LUS ,Key, </a:t>
            </a:r>
            <a:r>
              <a:rPr lang="en-US" dirty="0"/>
              <a:t>and translations posted </a:t>
            </a:r>
            <a:r>
              <a:rPr lang="en-US" dirty="0" smtClean="0"/>
              <a:t>on </a:t>
            </a:r>
            <a:r>
              <a:rPr lang="en-US" dirty="0"/>
              <a:t>ODE web </a:t>
            </a:r>
            <a:r>
              <a:rPr lang="en-US" dirty="0" smtClean="0"/>
              <a:t>page</a:t>
            </a:r>
          </a:p>
          <a:p>
            <a:pPr marL="457200" lvl="1" indent="0" algn="l">
              <a:spcBef>
                <a:spcPts val="0"/>
              </a:spcBef>
            </a:pPr>
            <a:endParaRPr lang="en-US" dirty="0"/>
          </a:p>
          <a:p>
            <a:pPr algn="l"/>
            <a:endParaRPr lang="en-US" dirty="0"/>
          </a:p>
        </p:txBody>
      </p:sp>
    </p:spTree>
    <p:extLst>
      <p:ext uri="{BB962C8B-B14F-4D97-AF65-F5344CB8AC3E}">
        <p14:creationId xmlns:p14="http://schemas.microsoft.com/office/powerpoint/2010/main" val="25164918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5207" y="2545491"/>
            <a:ext cx="10515600" cy="3690551"/>
          </a:xfrm>
        </p:spPr>
        <p:txBody>
          <a:bodyPr/>
          <a:lstStyle/>
          <a:p>
            <a:r>
              <a:rPr lang="en-US" sz="3200" dirty="0" smtClean="0"/>
              <a:t>Bridge-LUS, key, and translations:</a:t>
            </a:r>
            <a:br>
              <a:rPr lang="en-US" sz="3200" dirty="0" smtClean="0"/>
            </a:br>
            <a:r>
              <a:rPr lang="en-US" sz="3200" dirty="0"/>
              <a:t/>
            </a:r>
            <a:br>
              <a:rPr lang="en-US" sz="3200" dirty="0"/>
            </a:br>
            <a:r>
              <a:rPr lang="en-US" sz="3200" dirty="0" smtClean="0">
                <a:hlinkClick r:id="rId3"/>
              </a:rPr>
              <a:t>http://ode.news/LUS</a:t>
            </a:r>
            <a:r>
              <a:rPr lang="en-US" sz="3200" dirty="0"/>
              <a:t/>
            </a:r>
            <a:br>
              <a:rPr lang="en-US" sz="3200" dirty="0"/>
            </a:br>
            <a:r>
              <a:rPr lang="en-US" sz="3200" dirty="0" smtClean="0"/>
              <a:t/>
            </a:r>
            <a:br>
              <a:rPr lang="en-US" sz="3200" dirty="0" smtClean="0"/>
            </a:br>
            <a:endParaRPr lang="en-US" sz="3200" dirty="0"/>
          </a:p>
        </p:txBody>
      </p:sp>
    </p:spTree>
    <p:extLst>
      <p:ext uri="{BB962C8B-B14F-4D97-AF65-F5344CB8AC3E}">
        <p14:creationId xmlns:p14="http://schemas.microsoft.com/office/powerpoint/2010/main" val="28072187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his is a picure of the Bridge Language Use Survey.  The link is http:://ode.news/LUS"/>
          <p:cNvPicPr>
            <a:picLocks noChangeAspect="1"/>
          </p:cNvPicPr>
          <p:nvPr/>
        </p:nvPicPr>
        <p:blipFill>
          <a:blip r:embed="rId3"/>
          <a:stretch>
            <a:fillRect/>
          </a:stretch>
        </p:blipFill>
        <p:spPr>
          <a:xfrm>
            <a:off x="73289" y="93194"/>
            <a:ext cx="5125949" cy="6630107"/>
          </a:xfrm>
          <a:prstGeom prst="rect">
            <a:avLst/>
          </a:prstGeom>
        </p:spPr>
      </p:pic>
      <p:sp>
        <p:nvSpPr>
          <p:cNvPr id="6" name="Title 5"/>
          <p:cNvSpPr>
            <a:spLocks noGrp="1"/>
          </p:cNvSpPr>
          <p:nvPr>
            <p:ph type="title"/>
          </p:nvPr>
        </p:nvSpPr>
        <p:spPr/>
        <p:txBody>
          <a:bodyPr/>
          <a:lstStyle/>
          <a:p>
            <a:r>
              <a:rPr lang="en-US" sz="2800" dirty="0" smtClean="0"/>
              <a:t>Bridge -LUS</a:t>
            </a:r>
            <a:endParaRPr lang="en-US" sz="2800" dirty="0"/>
          </a:p>
        </p:txBody>
      </p:sp>
      <p:pic>
        <p:nvPicPr>
          <p:cNvPr id="2" name="Picture 1" descr="Page 2 of LUS can be found at: https://www.oregon.gov/ode/schools-and-districts/grants/ESEA/EL/Pages/LanguageUseSurvey.aspx"/>
          <p:cNvPicPr>
            <a:picLocks noChangeAspect="1"/>
          </p:cNvPicPr>
          <p:nvPr/>
        </p:nvPicPr>
        <p:blipFill>
          <a:blip r:embed="rId4"/>
          <a:stretch>
            <a:fillRect/>
          </a:stretch>
        </p:blipFill>
        <p:spPr>
          <a:xfrm>
            <a:off x="5286724" y="93194"/>
            <a:ext cx="4964182" cy="6630107"/>
          </a:xfrm>
          <a:prstGeom prst="rect">
            <a:avLst/>
          </a:prstGeom>
        </p:spPr>
      </p:pic>
    </p:spTree>
    <p:extLst>
      <p:ext uri="{BB962C8B-B14F-4D97-AF65-F5344CB8AC3E}">
        <p14:creationId xmlns:p14="http://schemas.microsoft.com/office/powerpoint/2010/main" val="31267549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his is a picure of the Bridge Language Use Survey Key.  The link is http:://ode.news/LUS"/>
          <p:cNvPicPr>
            <a:picLocks noChangeAspect="1"/>
          </p:cNvPicPr>
          <p:nvPr/>
        </p:nvPicPr>
        <p:blipFill>
          <a:blip r:embed="rId2"/>
          <a:stretch>
            <a:fillRect/>
          </a:stretch>
        </p:blipFill>
        <p:spPr>
          <a:xfrm>
            <a:off x="121041" y="196705"/>
            <a:ext cx="5119159" cy="6661295"/>
          </a:xfrm>
          <a:prstGeom prst="rect">
            <a:avLst/>
          </a:prstGeom>
        </p:spPr>
      </p:pic>
      <p:sp>
        <p:nvSpPr>
          <p:cNvPr id="6" name="Title 5"/>
          <p:cNvSpPr>
            <a:spLocks noGrp="1"/>
          </p:cNvSpPr>
          <p:nvPr>
            <p:ph type="title"/>
          </p:nvPr>
        </p:nvSpPr>
        <p:spPr/>
        <p:txBody>
          <a:bodyPr/>
          <a:lstStyle/>
          <a:p>
            <a:r>
              <a:rPr lang="en-US" sz="2000" dirty="0" smtClean="0"/>
              <a:t>Bridge-LUS Key </a:t>
            </a:r>
            <a:endParaRPr lang="en-US" sz="2000" dirty="0"/>
          </a:p>
        </p:txBody>
      </p:sp>
      <p:pic>
        <p:nvPicPr>
          <p:cNvPr id="5" name="Picture 4" descr="Page 2 of LUS can be found at: https://www.oregon.gov/ode/schools-and-districts/grants/ESEA/EL/Pages/LanguageUseSurvey.aspx"/>
          <p:cNvPicPr>
            <a:picLocks noChangeAspect="1"/>
          </p:cNvPicPr>
          <p:nvPr/>
        </p:nvPicPr>
        <p:blipFill>
          <a:blip r:embed="rId3"/>
          <a:stretch>
            <a:fillRect/>
          </a:stretch>
        </p:blipFill>
        <p:spPr>
          <a:xfrm>
            <a:off x="5286724" y="93194"/>
            <a:ext cx="4964182" cy="6630107"/>
          </a:xfrm>
          <a:prstGeom prst="rect">
            <a:avLst/>
          </a:prstGeom>
        </p:spPr>
      </p:pic>
    </p:spTree>
    <p:extLst>
      <p:ext uri="{BB962C8B-B14F-4D97-AF65-F5344CB8AC3E}">
        <p14:creationId xmlns:p14="http://schemas.microsoft.com/office/powerpoint/2010/main" val="20616000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2769" y="2967773"/>
            <a:ext cx="8534400" cy="857421"/>
          </a:xfrm>
        </p:spPr>
        <p:txBody>
          <a:bodyPr/>
          <a:lstStyle/>
          <a:p>
            <a:pPr algn="ctr"/>
            <a:r>
              <a:rPr lang="en-US" sz="6000" dirty="0" smtClean="0">
                <a:solidFill>
                  <a:schemeClr val="tx1"/>
                </a:solidFill>
              </a:rPr>
              <a:t>ELPA Testing </a:t>
            </a:r>
            <a:endParaRPr lang="en-US" sz="6000" dirty="0">
              <a:solidFill>
                <a:schemeClr val="tx1"/>
              </a:solidFill>
            </a:endParaRPr>
          </a:p>
        </p:txBody>
      </p:sp>
    </p:spTree>
    <p:extLst>
      <p:ext uri="{BB962C8B-B14F-4D97-AF65-F5344CB8AC3E}">
        <p14:creationId xmlns:p14="http://schemas.microsoft.com/office/powerpoint/2010/main" val="30045392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9" y="0"/>
            <a:ext cx="8314038" cy="1325563"/>
          </a:xfrm>
        </p:spPr>
        <p:txBody>
          <a:bodyPr/>
          <a:lstStyle/>
          <a:p>
            <a:pPr algn="r"/>
            <a:r>
              <a:rPr lang="en-US" dirty="0" smtClean="0">
                <a:solidFill>
                  <a:schemeClr val="bg1"/>
                </a:solidFill>
              </a:rPr>
              <a:t>LUS Scenario 1</a:t>
            </a:r>
            <a:endParaRPr lang="en-US" dirty="0">
              <a:solidFill>
                <a:schemeClr val="bg1"/>
              </a:solidFill>
            </a:endParaRPr>
          </a:p>
        </p:txBody>
      </p:sp>
      <p:sp>
        <p:nvSpPr>
          <p:cNvPr id="3" name="Content Placeholder 2"/>
          <p:cNvSpPr>
            <a:spLocks noGrp="1"/>
          </p:cNvSpPr>
          <p:nvPr>
            <p:ph idx="1"/>
          </p:nvPr>
        </p:nvSpPr>
        <p:spPr>
          <a:xfrm>
            <a:off x="1500800" y="2764044"/>
            <a:ext cx="8657127" cy="2803221"/>
          </a:xfrm>
        </p:spPr>
        <p:txBody>
          <a:bodyPr/>
          <a:lstStyle/>
          <a:p>
            <a:pPr marL="50800" indent="0" fontAlgn="base">
              <a:lnSpc>
                <a:spcPct val="100000"/>
              </a:lnSpc>
              <a:spcBef>
                <a:spcPts val="0"/>
              </a:spcBef>
              <a:buNone/>
            </a:pPr>
            <a:r>
              <a:rPr lang="en-US" dirty="0" smtClean="0"/>
              <a:t>Parent/Guardian responses:</a:t>
            </a:r>
          </a:p>
          <a:p>
            <a:pPr fontAlgn="base">
              <a:lnSpc>
                <a:spcPct val="100000"/>
              </a:lnSpc>
              <a:spcBef>
                <a:spcPts val="0"/>
              </a:spcBef>
            </a:pPr>
            <a:r>
              <a:rPr lang="en-US" dirty="0" smtClean="0"/>
              <a:t>Question 2—English and Spanish</a:t>
            </a:r>
          </a:p>
          <a:p>
            <a:pPr fontAlgn="base">
              <a:lnSpc>
                <a:spcPct val="100000"/>
              </a:lnSpc>
              <a:spcBef>
                <a:spcPts val="0"/>
              </a:spcBef>
            </a:pPr>
            <a:r>
              <a:rPr lang="en-US" dirty="0" smtClean="0"/>
              <a:t>Question 3—Spanish</a:t>
            </a:r>
          </a:p>
          <a:p>
            <a:pPr fontAlgn="base">
              <a:lnSpc>
                <a:spcPct val="100000"/>
              </a:lnSpc>
              <a:spcBef>
                <a:spcPts val="0"/>
              </a:spcBef>
            </a:pPr>
            <a:r>
              <a:rPr lang="en-US" dirty="0" smtClean="0"/>
              <a:t>Question 4—English and Spanish</a:t>
            </a:r>
          </a:p>
        </p:txBody>
      </p:sp>
    </p:spTree>
    <p:extLst>
      <p:ext uri="{BB962C8B-B14F-4D97-AF65-F5344CB8AC3E}">
        <p14:creationId xmlns:p14="http://schemas.microsoft.com/office/powerpoint/2010/main" val="25665159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sz="4000" dirty="0" smtClean="0">
                <a:solidFill>
                  <a:schemeClr val="bg1"/>
                </a:solidFill>
              </a:rPr>
              <a:t>LUS Scenario 1 Interpretation</a:t>
            </a:r>
            <a:endParaRPr lang="en-US" sz="4000" dirty="0">
              <a:solidFill>
                <a:schemeClr val="bg1"/>
              </a:solidFill>
            </a:endParaRPr>
          </a:p>
        </p:txBody>
      </p:sp>
      <p:sp>
        <p:nvSpPr>
          <p:cNvPr id="3" name="Content Placeholder 2"/>
          <p:cNvSpPr>
            <a:spLocks noGrp="1"/>
          </p:cNvSpPr>
          <p:nvPr>
            <p:ph type="body" idx="1"/>
          </p:nvPr>
        </p:nvSpPr>
        <p:spPr/>
        <p:txBody>
          <a:bodyPr/>
          <a:lstStyle/>
          <a:p>
            <a:pPr marL="50800" indent="0" fontAlgn="base">
              <a:lnSpc>
                <a:spcPct val="100000"/>
              </a:lnSpc>
              <a:spcBef>
                <a:spcPts val="0"/>
              </a:spcBef>
              <a:buNone/>
            </a:pPr>
            <a:r>
              <a:rPr lang="en-US" dirty="0" smtClean="0"/>
              <a:t>Parent/Guardian responses</a:t>
            </a:r>
          </a:p>
        </p:txBody>
      </p:sp>
      <p:sp>
        <p:nvSpPr>
          <p:cNvPr id="4" name="Text Placeholder 3"/>
          <p:cNvSpPr>
            <a:spLocks noGrp="1"/>
          </p:cNvSpPr>
          <p:nvPr>
            <p:ph type="body" idx="2"/>
          </p:nvPr>
        </p:nvSpPr>
        <p:spPr/>
        <p:txBody>
          <a:bodyPr/>
          <a:lstStyle/>
          <a:p>
            <a:pPr fontAlgn="base">
              <a:lnSpc>
                <a:spcPct val="100000"/>
              </a:lnSpc>
              <a:spcBef>
                <a:spcPts val="0"/>
              </a:spcBef>
            </a:pPr>
            <a:r>
              <a:rPr lang="en-US" dirty="0" smtClean="0"/>
              <a:t>2—English </a:t>
            </a:r>
            <a:r>
              <a:rPr lang="en-US" dirty="0"/>
              <a:t>and Spanish</a:t>
            </a:r>
          </a:p>
          <a:p>
            <a:pPr fontAlgn="base">
              <a:lnSpc>
                <a:spcPct val="100000"/>
              </a:lnSpc>
              <a:spcBef>
                <a:spcPts val="0"/>
              </a:spcBef>
            </a:pPr>
            <a:r>
              <a:rPr lang="en-US" dirty="0" smtClean="0"/>
              <a:t>3—Spanish</a:t>
            </a:r>
            <a:endParaRPr lang="en-US" dirty="0"/>
          </a:p>
          <a:p>
            <a:pPr fontAlgn="base">
              <a:lnSpc>
                <a:spcPct val="100000"/>
              </a:lnSpc>
              <a:spcBef>
                <a:spcPts val="0"/>
              </a:spcBef>
            </a:pPr>
            <a:r>
              <a:rPr lang="en-US" dirty="0" smtClean="0"/>
              <a:t>4—English </a:t>
            </a:r>
            <a:r>
              <a:rPr lang="en-US" dirty="0"/>
              <a:t>and Spanish</a:t>
            </a:r>
          </a:p>
          <a:p>
            <a:endParaRPr lang="en-US" dirty="0"/>
          </a:p>
        </p:txBody>
      </p:sp>
      <p:sp>
        <p:nvSpPr>
          <p:cNvPr id="5" name="Text Placeholder 4"/>
          <p:cNvSpPr>
            <a:spLocks noGrp="1"/>
          </p:cNvSpPr>
          <p:nvPr>
            <p:ph type="body" idx="3"/>
          </p:nvPr>
        </p:nvSpPr>
        <p:spPr/>
        <p:txBody>
          <a:bodyPr/>
          <a:lstStyle/>
          <a:p>
            <a:r>
              <a:rPr lang="en-US" dirty="0" smtClean="0"/>
              <a:t>Interpretation</a:t>
            </a:r>
            <a:endParaRPr lang="en-US" dirty="0"/>
          </a:p>
        </p:txBody>
      </p:sp>
      <p:sp>
        <p:nvSpPr>
          <p:cNvPr id="6" name="Text Placeholder 5"/>
          <p:cNvSpPr>
            <a:spLocks noGrp="1"/>
          </p:cNvSpPr>
          <p:nvPr>
            <p:ph type="body" idx="4"/>
          </p:nvPr>
        </p:nvSpPr>
        <p:spPr/>
        <p:txBody>
          <a:bodyPr/>
          <a:lstStyle/>
          <a:p>
            <a:pPr marL="0">
              <a:lnSpc>
                <a:spcPct val="100000"/>
              </a:lnSpc>
              <a:spcBef>
                <a:spcPts val="0"/>
              </a:spcBef>
            </a:pPr>
            <a:r>
              <a:rPr lang="en-US" dirty="0" smtClean="0"/>
              <a:t>Do not screen</a:t>
            </a:r>
          </a:p>
          <a:p>
            <a:pPr marL="0">
              <a:lnSpc>
                <a:spcPct val="100000"/>
              </a:lnSpc>
              <a:spcBef>
                <a:spcPts val="0"/>
              </a:spcBef>
            </a:pPr>
            <a:r>
              <a:rPr lang="en-US" dirty="0" smtClean="0"/>
              <a:t>Screen</a:t>
            </a:r>
          </a:p>
          <a:p>
            <a:pPr marL="0">
              <a:lnSpc>
                <a:spcPct val="100000"/>
              </a:lnSpc>
              <a:spcBef>
                <a:spcPts val="0"/>
              </a:spcBef>
            </a:pPr>
            <a:r>
              <a:rPr lang="en-US" dirty="0" smtClean="0"/>
              <a:t>Screen</a:t>
            </a:r>
          </a:p>
          <a:p>
            <a:endParaRPr lang="en-US" dirty="0"/>
          </a:p>
        </p:txBody>
      </p:sp>
      <p:sp>
        <p:nvSpPr>
          <p:cNvPr id="7" name="TextBox 6"/>
          <p:cNvSpPr txBox="1"/>
          <p:nvPr/>
        </p:nvSpPr>
        <p:spPr>
          <a:xfrm>
            <a:off x="1113453" y="5144278"/>
            <a:ext cx="9156441" cy="523220"/>
          </a:xfrm>
          <a:prstGeom prst="rect">
            <a:avLst/>
          </a:prstGeom>
          <a:noFill/>
        </p:spPr>
        <p:txBody>
          <a:bodyPr wrap="square" rtlCol="0">
            <a:spAutoFit/>
          </a:bodyPr>
          <a:lstStyle/>
          <a:p>
            <a:r>
              <a:rPr lang="en-US" sz="2800" b="1" dirty="0" smtClean="0"/>
              <a:t>Overall interpretation</a:t>
            </a:r>
            <a:r>
              <a:rPr lang="en-US" sz="2800" dirty="0" smtClean="0"/>
              <a:t>: Screen student</a:t>
            </a:r>
            <a:endParaRPr lang="en-US" sz="2800" dirty="0"/>
          </a:p>
        </p:txBody>
      </p:sp>
    </p:spTree>
    <p:extLst>
      <p:ext uri="{BB962C8B-B14F-4D97-AF65-F5344CB8AC3E}">
        <p14:creationId xmlns:p14="http://schemas.microsoft.com/office/powerpoint/2010/main" val="21635532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9" y="0"/>
            <a:ext cx="8314038" cy="1325563"/>
          </a:xfrm>
        </p:spPr>
        <p:txBody>
          <a:bodyPr/>
          <a:lstStyle/>
          <a:p>
            <a:pPr algn="r"/>
            <a:r>
              <a:rPr lang="en-US" dirty="0" smtClean="0">
                <a:solidFill>
                  <a:schemeClr val="bg1"/>
                </a:solidFill>
              </a:rPr>
              <a:t>LUS Scenario 2</a:t>
            </a:r>
            <a:endParaRPr lang="en-US" dirty="0">
              <a:solidFill>
                <a:schemeClr val="bg1"/>
              </a:solidFill>
            </a:endParaRPr>
          </a:p>
        </p:txBody>
      </p:sp>
      <p:sp>
        <p:nvSpPr>
          <p:cNvPr id="3" name="Content Placeholder 2"/>
          <p:cNvSpPr>
            <a:spLocks noGrp="1"/>
          </p:cNvSpPr>
          <p:nvPr>
            <p:ph idx="1"/>
          </p:nvPr>
        </p:nvSpPr>
        <p:spPr>
          <a:xfrm>
            <a:off x="1500800" y="2764044"/>
            <a:ext cx="8657127" cy="2803221"/>
          </a:xfrm>
        </p:spPr>
        <p:txBody>
          <a:bodyPr/>
          <a:lstStyle/>
          <a:p>
            <a:pPr marL="50800" indent="0" fontAlgn="base">
              <a:lnSpc>
                <a:spcPct val="100000"/>
              </a:lnSpc>
              <a:spcBef>
                <a:spcPts val="0"/>
              </a:spcBef>
              <a:buNone/>
            </a:pPr>
            <a:r>
              <a:rPr lang="en-US" dirty="0" smtClean="0"/>
              <a:t>Parent/Guardian responses:</a:t>
            </a:r>
          </a:p>
          <a:p>
            <a:pPr fontAlgn="base">
              <a:lnSpc>
                <a:spcPct val="100000"/>
              </a:lnSpc>
              <a:spcBef>
                <a:spcPts val="0"/>
              </a:spcBef>
            </a:pPr>
            <a:r>
              <a:rPr lang="en-US" dirty="0" smtClean="0"/>
              <a:t>Question 2—English</a:t>
            </a:r>
          </a:p>
          <a:p>
            <a:pPr fontAlgn="base">
              <a:lnSpc>
                <a:spcPct val="100000"/>
              </a:lnSpc>
              <a:spcBef>
                <a:spcPts val="0"/>
              </a:spcBef>
            </a:pPr>
            <a:r>
              <a:rPr lang="en-US" dirty="0" smtClean="0"/>
              <a:t>Question 3—Arabic</a:t>
            </a:r>
          </a:p>
          <a:p>
            <a:pPr fontAlgn="base">
              <a:lnSpc>
                <a:spcPct val="100000"/>
              </a:lnSpc>
              <a:spcBef>
                <a:spcPts val="0"/>
              </a:spcBef>
            </a:pPr>
            <a:r>
              <a:rPr lang="en-US" dirty="0" smtClean="0"/>
              <a:t>Question 4—English</a:t>
            </a:r>
          </a:p>
        </p:txBody>
      </p:sp>
    </p:spTree>
    <p:extLst>
      <p:ext uri="{BB962C8B-B14F-4D97-AF65-F5344CB8AC3E}">
        <p14:creationId xmlns:p14="http://schemas.microsoft.com/office/powerpoint/2010/main" val="189915579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sz="4000" dirty="0" smtClean="0">
                <a:solidFill>
                  <a:schemeClr val="bg1"/>
                </a:solidFill>
              </a:rPr>
              <a:t>LUS Scenario 2 Interpretation</a:t>
            </a:r>
            <a:endParaRPr lang="en-US" sz="4000" dirty="0">
              <a:solidFill>
                <a:schemeClr val="bg1"/>
              </a:solidFill>
            </a:endParaRPr>
          </a:p>
        </p:txBody>
      </p:sp>
      <p:sp>
        <p:nvSpPr>
          <p:cNvPr id="3" name="Content Placeholder 2"/>
          <p:cNvSpPr>
            <a:spLocks noGrp="1"/>
          </p:cNvSpPr>
          <p:nvPr>
            <p:ph type="body" idx="1"/>
          </p:nvPr>
        </p:nvSpPr>
        <p:spPr/>
        <p:txBody>
          <a:bodyPr/>
          <a:lstStyle/>
          <a:p>
            <a:pPr marL="50800" indent="0" fontAlgn="base">
              <a:lnSpc>
                <a:spcPct val="100000"/>
              </a:lnSpc>
              <a:spcBef>
                <a:spcPts val="0"/>
              </a:spcBef>
              <a:buNone/>
            </a:pPr>
            <a:r>
              <a:rPr lang="en-US" dirty="0" smtClean="0"/>
              <a:t>Parent/Guardian responses</a:t>
            </a:r>
          </a:p>
        </p:txBody>
      </p:sp>
      <p:sp>
        <p:nvSpPr>
          <p:cNvPr id="4" name="Text Placeholder 3"/>
          <p:cNvSpPr>
            <a:spLocks noGrp="1"/>
          </p:cNvSpPr>
          <p:nvPr>
            <p:ph type="body" idx="2"/>
          </p:nvPr>
        </p:nvSpPr>
        <p:spPr/>
        <p:txBody>
          <a:bodyPr/>
          <a:lstStyle/>
          <a:p>
            <a:pPr fontAlgn="base">
              <a:lnSpc>
                <a:spcPct val="100000"/>
              </a:lnSpc>
              <a:spcBef>
                <a:spcPts val="0"/>
              </a:spcBef>
            </a:pPr>
            <a:r>
              <a:rPr lang="en-US" dirty="0" smtClean="0"/>
              <a:t>2—English</a:t>
            </a:r>
          </a:p>
          <a:p>
            <a:pPr fontAlgn="base">
              <a:lnSpc>
                <a:spcPct val="100000"/>
              </a:lnSpc>
              <a:spcBef>
                <a:spcPts val="0"/>
              </a:spcBef>
            </a:pPr>
            <a:r>
              <a:rPr lang="en-US" dirty="0" smtClean="0"/>
              <a:t>3—Arabic</a:t>
            </a:r>
          </a:p>
          <a:p>
            <a:pPr fontAlgn="base">
              <a:lnSpc>
                <a:spcPct val="100000"/>
              </a:lnSpc>
              <a:spcBef>
                <a:spcPts val="0"/>
              </a:spcBef>
            </a:pPr>
            <a:r>
              <a:rPr lang="en-US" dirty="0" smtClean="0"/>
              <a:t>4—English</a:t>
            </a:r>
            <a:endParaRPr lang="en-US" dirty="0"/>
          </a:p>
          <a:p>
            <a:endParaRPr lang="en-US" dirty="0"/>
          </a:p>
        </p:txBody>
      </p:sp>
      <p:sp>
        <p:nvSpPr>
          <p:cNvPr id="5" name="Text Placeholder 4"/>
          <p:cNvSpPr>
            <a:spLocks noGrp="1"/>
          </p:cNvSpPr>
          <p:nvPr>
            <p:ph type="body" idx="3"/>
          </p:nvPr>
        </p:nvSpPr>
        <p:spPr/>
        <p:txBody>
          <a:bodyPr/>
          <a:lstStyle/>
          <a:p>
            <a:r>
              <a:rPr lang="en-US" dirty="0" smtClean="0"/>
              <a:t>Interpretation</a:t>
            </a:r>
            <a:endParaRPr lang="en-US" dirty="0"/>
          </a:p>
        </p:txBody>
      </p:sp>
      <p:sp>
        <p:nvSpPr>
          <p:cNvPr id="6" name="Text Placeholder 5"/>
          <p:cNvSpPr>
            <a:spLocks noGrp="1"/>
          </p:cNvSpPr>
          <p:nvPr>
            <p:ph type="body" idx="4"/>
          </p:nvPr>
        </p:nvSpPr>
        <p:spPr/>
        <p:txBody>
          <a:bodyPr/>
          <a:lstStyle/>
          <a:p>
            <a:pPr marL="0">
              <a:lnSpc>
                <a:spcPct val="100000"/>
              </a:lnSpc>
              <a:spcBef>
                <a:spcPts val="0"/>
              </a:spcBef>
            </a:pPr>
            <a:r>
              <a:rPr lang="en-US" dirty="0" smtClean="0"/>
              <a:t>Do not screen</a:t>
            </a:r>
          </a:p>
          <a:p>
            <a:pPr marL="0">
              <a:lnSpc>
                <a:spcPct val="100000"/>
              </a:lnSpc>
              <a:spcBef>
                <a:spcPts val="0"/>
              </a:spcBef>
            </a:pPr>
            <a:r>
              <a:rPr lang="en-US" dirty="0" smtClean="0"/>
              <a:t>Screen</a:t>
            </a:r>
          </a:p>
          <a:p>
            <a:pPr marL="0">
              <a:lnSpc>
                <a:spcPct val="100000"/>
              </a:lnSpc>
              <a:spcBef>
                <a:spcPts val="0"/>
              </a:spcBef>
            </a:pPr>
            <a:r>
              <a:rPr lang="en-US" dirty="0" smtClean="0"/>
              <a:t>Do not screen</a:t>
            </a:r>
          </a:p>
          <a:p>
            <a:endParaRPr lang="en-US" dirty="0"/>
          </a:p>
        </p:txBody>
      </p:sp>
      <p:sp>
        <p:nvSpPr>
          <p:cNvPr id="7" name="TextBox 6"/>
          <p:cNvSpPr txBox="1"/>
          <p:nvPr/>
        </p:nvSpPr>
        <p:spPr>
          <a:xfrm>
            <a:off x="1113453" y="5144278"/>
            <a:ext cx="9156441" cy="523220"/>
          </a:xfrm>
          <a:prstGeom prst="rect">
            <a:avLst/>
          </a:prstGeom>
          <a:noFill/>
        </p:spPr>
        <p:txBody>
          <a:bodyPr wrap="square" rtlCol="0">
            <a:spAutoFit/>
          </a:bodyPr>
          <a:lstStyle/>
          <a:p>
            <a:r>
              <a:rPr lang="en-US" sz="2800" b="1" dirty="0" smtClean="0"/>
              <a:t>Overall interpretation</a:t>
            </a:r>
            <a:r>
              <a:rPr lang="en-US" sz="2800" dirty="0" smtClean="0"/>
              <a:t>: Screen student</a:t>
            </a:r>
            <a:endParaRPr lang="en-US" sz="2800" dirty="0"/>
          </a:p>
        </p:txBody>
      </p:sp>
    </p:spTree>
    <p:extLst>
      <p:ext uri="{BB962C8B-B14F-4D97-AF65-F5344CB8AC3E}">
        <p14:creationId xmlns:p14="http://schemas.microsoft.com/office/powerpoint/2010/main" val="37854164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9" y="0"/>
            <a:ext cx="8314038" cy="1325563"/>
          </a:xfrm>
        </p:spPr>
        <p:txBody>
          <a:bodyPr/>
          <a:lstStyle/>
          <a:p>
            <a:pPr algn="r"/>
            <a:r>
              <a:rPr lang="en-US" dirty="0" smtClean="0">
                <a:solidFill>
                  <a:schemeClr val="bg1"/>
                </a:solidFill>
              </a:rPr>
              <a:t>LUS Scenario 3</a:t>
            </a:r>
            <a:endParaRPr lang="en-US" dirty="0">
              <a:solidFill>
                <a:schemeClr val="bg1"/>
              </a:solidFill>
            </a:endParaRPr>
          </a:p>
        </p:txBody>
      </p:sp>
      <p:sp>
        <p:nvSpPr>
          <p:cNvPr id="3" name="Content Placeholder 2"/>
          <p:cNvSpPr>
            <a:spLocks noGrp="1"/>
          </p:cNvSpPr>
          <p:nvPr>
            <p:ph idx="1"/>
          </p:nvPr>
        </p:nvSpPr>
        <p:spPr>
          <a:xfrm>
            <a:off x="1500800" y="2764044"/>
            <a:ext cx="8657127" cy="2803221"/>
          </a:xfrm>
        </p:spPr>
        <p:txBody>
          <a:bodyPr/>
          <a:lstStyle/>
          <a:p>
            <a:pPr marL="50800" indent="0" fontAlgn="base">
              <a:lnSpc>
                <a:spcPct val="100000"/>
              </a:lnSpc>
              <a:spcBef>
                <a:spcPts val="0"/>
              </a:spcBef>
              <a:buNone/>
            </a:pPr>
            <a:r>
              <a:rPr lang="en-US" dirty="0" smtClean="0"/>
              <a:t>Parent/Guardian responses:</a:t>
            </a:r>
          </a:p>
          <a:p>
            <a:pPr fontAlgn="base">
              <a:lnSpc>
                <a:spcPct val="100000"/>
              </a:lnSpc>
              <a:spcBef>
                <a:spcPts val="0"/>
              </a:spcBef>
            </a:pPr>
            <a:r>
              <a:rPr lang="en-US" dirty="0" smtClean="0"/>
              <a:t>Question 2—English and French</a:t>
            </a:r>
          </a:p>
          <a:p>
            <a:pPr fontAlgn="base">
              <a:lnSpc>
                <a:spcPct val="100000"/>
              </a:lnSpc>
              <a:spcBef>
                <a:spcPts val="0"/>
              </a:spcBef>
            </a:pPr>
            <a:r>
              <a:rPr lang="en-US" dirty="0" smtClean="0"/>
              <a:t>Question 3—English and French</a:t>
            </a:r>
          </a:p>
          <a:p>
            <a:pPr fontAlgn="base">
              <a:lnSpc>
                <a:spcPct val="100000"/>
              </a:lnSpc>
              <a:spcBef>
                <a:spcPts val="0"/>
              </a:spcBef>
            </a:pPr>
            <a:r>
              <a:rPr lang="en-US" dirty="0" smtClean="0"/>
              <a:t>Question 4—English</a:t>
            </a:r>
          </a:p>
        </p:txBody>
      </p:sp>
    </p:spTree>
    <p:extLst>
      <p:ext uri="{BB962C8B-B14F-4D97-AF65-F5344CB8AC3E}">
        <p14:creationId xmlns:p14="http://schemas.microsoft.com/office/powerpoint/2010/main" val="16750755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sz="4000" dirty="0" smtClean="0">
                <a:solidFill>
                  <a:schemeClr val="bg1"/>
                </a:solidFill>
              </a:rPr>
              <a:t>LUS Scenario 3 </a:t>
            </a:r>
            <a:r>
              <a:rPr lang="en-US" sz="4000" dirty="0" err="1" smtClean="0">
                <a:solidFill>
                  <a:schemeClr val="bg1"/>
                </a:solidFill>
              </a:rPr>
              <a:t>Intetrpretation</a:t>
            </a:r>
            <a:endParaRPr lang="en-US" sz="4000" dirty="0">
              <a:solidFill>
                <a:schemeClr val="bg1"/>
              </a:solidFill>
            </a:endParaRPr>
          </a:p>
        </p:txBody>
      </p:sp>
      <p:sp>
        <p:nvSpPr>
          <p:cNvPr id="3" name="Content Placeholder 2"/>
          <p:cNvSpPr>
            <a:spLocks noGrp="1"/>
          </p:cNvSpPr>
          <p:nvPr>
            <p:ph type="body" idx="1"/>
          </p:nvPr>
        </p:nvSpPr>
        <p:spPr/>
        <p:txBody>
          <a:bodyPr/>
          <a:lstStyle/>
          <a:p>
            <a:pPr marL="50800" indent="0" fontAlgn="base">
              <a:lnSpc>
                <a:spcPct val="100000"/>
              </a:lnSpc>
              <a:spcBef>
                <a:spcPts val="0"/>
              </a:spcBef>
              <a:buNone/>
            </a:pPr>
            <a:r>
              <a:rPr lang="en-US" dirty="0" smtClean="0"/>
              <a:t>Parent/Guardian responses</a:t>
            </a:r>
          </a:p>
        </p:txBody>
      </p:sp>
      <p:sp>
        <p:nvSpPr>
          <p:cNvPr id="4" name="Text Placeholder 3"/>
          <p:cNvSpPr>
            <a:spLocks noGrp="1"/>
          </p:cNvSpPr>
          <p:nvPr>
            <p:ph type="body" idx="2"/>
          </p:nvPr>
        </p:nvSpPr>
        <p:spPr/>
        <p:txBody>
          <a:bodyPr/>
          <a:lstStyle/>
          <a:p>
            <a:pPr fontAlgn="base">
              <a:lnSpc>
                <a:spcPct val="100000"/>
              </a:lnSpc>
              <a:spcBef>
                <a:spcPts val="0"/>
              </a:spcBef>
            </a:pPr>
            <a:r>
              <a:rPr lang="en-US" dirty="0" smtClean="0"/>
              <a:t>2—English </a:t>
            </a:r>
            <a:r>
              <a:rPr lang="en-US" dirty="0"/>
              <a:t>and </a:t>
            </a:r>
            <a:r>
              <a:rPr lang="en-US" dirty="0" smtClean="0"/>
              <a:t>French</a:t>
            </a:r>
            <a:endParaRPr lang="en-US" dirty="0"/>
          </a:p>
          <a:p>
            <a:pPr fontAlgn="base">
              <a:lnSpc>
                <a:spcPct val="100000"/>
              </a:lnSpc>
              <a:spcBef>
                <a:spcPts val="0"/>
              </a:spcBef>
            </a:pPr>
            <a:r>
              <a:rPr lang="en-US" dirty="0" smtClean="0"/>
              <a:t>3—English and French</a:t>
            </a:r>
            <a:endParaRPr lang="en-US" dirty="0"/>
          </a:p>
          <a:p>
            <a:pPr fontAlgn="base">
              <a:lnSpc>
                <a:spcPct val="100000"/>
              </a:lnSpc>
              <a:spcBef>
                <a:spcPts val="0"/>
              </a:spcBef>
            </a:pPr>
            <a:r>
              <a:rPr lang="en-US" dirty="0" smtClean="0"/>
              <a:t>4—English</a:t>
            </a:r>
            <a:endParaRPr lang="en-US" dirty="0"/>
          </a:p>
          <a:p>
            <a:endParaRPr lang="en-US" dirty="0"/>
          </a:p>
        </p:txBody>
      </p:sp>
      <p:sp>
        <p:nvSpPr>
          <p:cNvPr id="5" name="Text Placeholder 4"/>
          <p:cNvSpPr>
            <a:spLocks noGrp="1"/>
          </p:cNvSpPr>
          <p:nvPr>
            <p:ph type="body" idx="3"/>
          </p:nvPr>
        </p:nvSpPr>
        <p:spPr/>
        <p:txBody>
          <a:bodyPr/>
          <a:lstStyle/>
          <a:p>
            <a:r>
              <a:rPr lang="en-US" dirty="0" smtClean="0"/>
              <a:t>Interpretation</a:t>
            </a:r>
            <a:endParaRPr lang="en-US" dirty="0"/>
          </a:p>
        </p:txBody>
      </p:sp>
      <p:sp>
        <p:nvSpPr>
          <p:cNvPr id="6" name="Text Placeholder 5"/>
          <p:cNvSpPr>
            <a:spLocks noGrp="1"/>
          </p:cNvSpPr>
          <p:nvPr>
            <p:ph type="body" idx="4"/>
          </p:nvPr>
        </p:nvSpPr>
        <p:spPr/>
        <p:txBody>
          <a:bodyPr/>
          <a:lstStyle/>
          <a:p>
            <a:pPr marL="0">
              <a:lnSpc>
                <a:spcPct val="100000"/>
              </a:lnSpc>
              <a:spcBef>
                <a:spcPts val="0"/>
              </a:spcBef>
            </a:pPr>
            <a:r>
              <a:rPr lang="en-US" dirty="0" smtClean="0"/>
              <a:t>Do not screen</a:t>
            </a:r>
          </a:p>
          <a:p>
            <a:pPr marL="0">
              <a:lnSpc>
                <a:spcPct val="100000"/>
              </a:lnSpc>
              <a:spcBef>
                <a:spcPts val="0"/>
              </a:spcBef>
            </a:pPr>
            <a:r>
              <a:rPr lang="en-US" dirty="0" smtClean="0"/>
              <a:t>Do not screen</a:t>
            </a:r>
          </a:p>
          <a:p>
            <a:pPr marL="0">
              <a:lnSpc>
                <a:spcPct val="100000"/>
              </a:lnSpc>
              <a:spcBef>
                <a:spcPts val="0"/>
              </a:spcBef>
            </a:pPr>
            <a:r>
              <a:rPr lang="en-US" dirty="0" smtClean="0"/>
              <a:t>Do not screen</a:t>
            </a:r>
          </a:p>
          <a:p>
            <a:endParaRPr lang="en-US" dirty="0"/>
          </a:p>
        </p:txBody>
      </p:sp>
      <p:sp>
        <p:nvSpPr>
          <p:cNvPr id="7" name="TextBox 6"/>
          <p:cNvSpPr txBox="1"/>
          <p:nvPr/>
        </p:nvSpPr>
        <p:spPr>
          <a:xfrm>
            <a:off x="1113453" y="5144278"/>
            <a:ext cx="9156441" cy="523220"/>
          </a:xfrm>
          <a:prstGeom prst="rect">
            <a:avLst/>
          </a:prstGeom>
          <a:noFill/>
        </p:spPr>
        <p:txBody>
          <a:bodyPr wrap="square" rtlCol="0">
            <a:spAutoFit/>
          </a:bodyPr>
          <a:lstStyle/>
          <a:p>
            <a:r>
              <a:rPr lang="en-US" sz="2800" b="1" dirty="0" smtClean="0"/>
              <a:t>Overall interpretation</a:t>
            </a:r>
            <a:r>
              <a:rPr lang="en-US" sz="2800" dirty="0" smtClean="0"/>
              <a:t>: Do not screen student</a:t>
            </a:r>
            <a:endParaRPr lang="en-US" sz="2800" dirty="0"/>
          </a:p>
        </p:txBody>
      </p:sp>
    </p:spTree>
    <p:extLst>
      <p:ext uri="{BB962C8B-B14F-4D97-AF65-F5344CB8AC3E}">
        <p14:creationId xmlns:p14="http://schemas.microsoft.com/office/powerpoint/2010/main" val="304349436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9" y="0"/>
            <a:ext cx="8314038" cy="1325563"/>
          </a:xfrm>
        </p:spPr>
        <p:txBody>
          <a:bodyPr/>
          <a:lstStyle/>
          <a:p>
            <a:pPr algn="r"/>
            <a:r>
              <a:rPr lang="en-US" dirty="0" smtClean="0">
                <a:solidFill>
                  <a:schemeClr val="bg1"/>
                </a:solidFill>
              </a:rPr>
              <a:t>Guidance</a:t>
            </a:r>
            <a:endParaRPr lang="en-US" dirty="0">
              <a:solidFill>
                <a:schemeClr val="bg1"/>
              </a:solidFill>
            </a:endParaRPr>
          </a:p>
        </p:txBody>
      </p:sp>
      <p:sp>
        <p:nvSpPr>
          <p:cNvPr id="3" name="Content Placeholder 2"/>
          <p:cNvSpPr>
            <a:spLocks noGrp="1"/>
          </p:cNvSpPr>
          <p:nvPr>
            <p:ph idx="1"/>
          </p:nvPr>
        </p:nvSpPr>
        <p:spPr>
          <a:xfrm>
            <a:off x="57665" y="2117122"/>
            <a:ext cx="12134335" cy="4473147"/>
          </a:xfrm>
        </p:spPr>
        <p:txBody>
          <a:bodyPr/>
          <a:lstStyle/>
          <a:p>
            <a:pPr fontAlgn="base">
              <a:lnSpc>
                <a:spcPct val="100000"/>
              </a:lnSpc>
              <a:spcBef>
                <a:spcPts val="0"/>
              </a:spcBef>
            </a:pPr>
            <a:r>
              <a:rPr lang="en-US" b="1" dirty="0"/>
              <a:t>What LUS can districts use? </a:t>
            </a:r>
            <a:r>
              <a:rPr lang="en-US" dirty="0"/>
              <a:t> </a:t>
            </a:r>
          </a:p>
          <a:p>
            <a:pPr marL="50800" indent="0" fontAlgn="base">
              <a:lnSpc>
                <a:spcPct val="100000"/>
              </a:lnSpc>
              <a:spcBef>
                <a:spcPts val="0"/>
              </a:spcBef>
              <a:buNone/>
            </a:pPr>
            <a:r>
              <a:rPr lang="en-US" i="1" dirty="0"/>
              <a:t>Districts can choose to use either the Legacy LUS or the Bridge LUS until the Department has finalized the 2020-21 version of the LUS.  The Department will provide additional notice once the </a:t>
            </a:r>
            <a:r>
              <a:rPr lang="en-US" b="1" i="1" dirty="0"/>
              <a:t>Oregon LUS</a:t>
            </a:r>
            <a:r>
              <a:rPr lang="en-US" i="1" dirty="0"/>
              <a:t> has been finalized.  </a:t>
            </a:r>
            <a:endParaRPr lang="en-US" i="1" dirty="0" smtClean="0"/>
          </a:p>
          <a:p>
            <a:pPr marL="50800" indent="0" fontAlgn="base">
              <a:lnSpc>
                <a:spcPct val="100000"/>
              </a:lnSpc>
              <a:spcBef>
                <a:spcPts val="0"/>
              </a:spcBef>
              <a:buNone/>
            </a:pPr>
            <a:endParaRPr lang="en-US" i="1" dirty="0"/>
          </a:p>
          <a:p>
            <a:pPr fontAlgn="base">
              <a:lnSpc>
                <a:spcPct val="100000"/>
              </a:lnSpc>
              <a:spcBef>
                <a:spcPts val="0"/>
              </a:spcBef>
            </a:pPr>
            <a:r>
              <a:rPr lang="en-US" b="1" dirty="0" smtClean="0"/>
              <a:t>Where </a:t>
            </a:r>
            <a:r>
              <a:rPr lang="en-US" b="1" dirty="0"/>
              <a:t>can I find the </a:t>
            </a:r>
            <a:r>
              <a:rPr lang="en-US" b="1" dirty="0" smtClean="0"/>
              <a:t>Bridge LUS, Key, and translations?</a:t>
            </a:r>
            <a:r>
              <a:rPr lang="en-US" dirty="0"/>
              <a:t> </a:t>
            </a:r>
          </a:p>
          <a:p>
            <a:pPr marL="50800" indent="0" fontAlgn="base">
              <a:lnSpc>
                <a:spcPct val="100000"/>
              </a:lnSpc>
              <a:spcBef>
                <a:spcPts val="0"/>
              </a:spcBef>
              <a:buNone/>
            </a:pPr>
            <a:r>
              <a:rPr lang="en-US" i="1" dirty="0"/>
              <a:t>The LUS, its translations, and its key can be found </a:t>
            </a:r>
            <a:r>
              <a:rPr lang="en-US" i="1" u="sng" dirty="0">
                <a:hlinkClick r:id="rId2"/>
              </a:rPr>
              <a:t>here</a:t>
            </a:r>
            <a:r>
              <a:rPr lang="en-US" i="1" dirty="0"/>
              <a:t> </a:t>
            </a:r>
            <a:endParaRPr lang="en-US" i="1" dirty="0" smtClean="0"/>
          </a:p>
          <a:p>
            <a:pPr marL="50800" indent="0" fontAlgn="base">
              <a:lnSpc>
                <a:spcPct val="100000"/>
              </a:lnSpc>
              <a:spcBef>
                <a:spcPts val="0"/>
              </a:spcBef>
              <a:buNone/>
            </a:pPr>
            <a:r>
              <a:rPr lang="en-US" i="1" dirty="0" smtClean="0"/>
              <a:t>Guidance </a:t>
            </a:r>
            <a:r>
              <a:rPr lang="en-US" i="1" dirty="0"/>
              <a:t>for the LUS is under development and expected to be posted at this same link by May 2020. </a:t>
            </a:r>
            <a:endParaRPr lang="en-US" i="1" dirty="0" smtClean="0"/>
          </a:p>
        </p:txBody>
      </p:sp>
    </p:spTree>
    <p:extLst>
      <p:ext uri="{BB962C8B-B14F-4D97-AF65-F5344CB8AC3E}">
        <p14:creationId xmlns:p14="http://schemas.microsoft.com/office/powerpoint/2010/main" val="422165120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9" y="0"/>
            <a:ext cx="8314038" cy="1325563"/>
          </a:xfrm>
        </p:spPr>
        <p:txBody>
          <a:bodyPr/>
          <a:lstStyle/>
          <a:p>
            <a:pPr algn="r"/>
            <a:r>
              <a:rPr lang="en-US" dirty="0" smtClean="0">
                <a:solidFill>
                  <a:schemeClr val="bg1"/>
                </a:solidFill>
              </a:rPr>
              <a:t>Guidance</a:t>
            </a:r>
            <a:endParaRPr lang="en-US" dirty="0">
              <a:solidFill>
                <a:schemeClr val="bg1"/>
              </a:solidFill>
            </a:endParaRPr>
          </a:p>
        </p:txBody>
      </p:sp>
      <p:sp>
        <p:nvSpPr>
          <p:cNvPr id="3" name="Content Placeholder 2"/>
          <p:cNvSpPr>
            <a:spLocks noGrp="1"/>
          </p:cNvSpPr>
          <p:nvPr>
            <p:ph idx="1"/>
          </p:nvPr>
        </p:nvSpPr>
        <p:spPr>
          <a:xfrm>
            <a:off x="57665" y="2117122"/>
            <a:ext cx="12134335" cy="4473147"/>
          </a:xfrm>
        </p:spPr>
        <p:txBody>
          <a:bodyPr/>
          <a:lstStyle/>
          <a:p>
            <a:pPr fontAlgn="base">
              <a:lnSpc>
                <a:spcPct val="100000"/>
              </a:lnSpc>
              <a:spcBef>
                <a:spcPts val="0"/>
              </a:spcBef>
            </a:pPr>
            <a:r>
              <a:rPr lang="en-US" sz="2400" b="1" dirty="0" smtClean="0"/>
              <a:t>When </a:t>
            </a:r>
            <a:r>
              <a:rPr lang="en-US" sz="2400" b="1" dirty="0"/>
              <a:t>will the Oregon LUS be available?</a:t>
            </a:r>
            <a:r>
              <a:rPr lang="en-US" sz="2400" dirty="0"/>
              <a:t> </a:t>
            </a:r>
          </a:p>
          <a:p>
            <a:pPr marL="50800" indent="0" fontAlgn="base">
              <a:lnSpc>
                <a:spcPct val="100000"/>
              </a:lnSpc>
              <a:spcBef>
                <a:spcPts val="0"/>
              </a:spcBef>
              <a:buNone/>
            </a:pPr>
            <a:r>
              <a:rPr lang="en-US" sz="2400" i="1" dirty="0"/>
              <a:t>The Oregon LUS is currently under development.  The Department is hopeful that it will be completed no later than December 2020. </a:t>
            </a:r>
            <a:endParaRPr lang="en-US" sz="2400" i="1" dirty="0" smtClean="0"/>
          </a:p>
          <a:p>
            <a:pPr marL="50800" indent="0" fontAlgn="base">
              <a:lnSpc>
                <a:spcPct val="100000"/>
              </a:lnSpc>
              <a:spcBef>
                <a:spcPts val="0"/>
              </a:spcBef>
              <a:buNone/>
            </a:pPr>
            <a:endParaRPr lang="en-US" sz="2400" i="1" dirty="0"/>
          </a:p>
          <a:p>
            <a:pPr fontAlgn="base">
              <a:lnSpc>
                <a:spcPct val="100000"/>
              </a:lnSpc>
              <a:spcBef>
                <a:spcPts val="0"/>
              </a:spcBef>
            </a:pPr>
            <a:r>
              <a:rPr lang="en-US" sz="2400" b="1" dirty="0" smtClean="0"/>
              <a:t>For </a:t>
            </a:r>
            <a:r>
              <a:rPr lang="en-US" sz="2400" b="1" dirty="0"/>
              <a:t>whom must the LUS be completed?</a:t>
            </a:r>
            <a:r>
              <a:rPr lang="en-US" sz="2400" dirty="0"/>
              <a:t> </a:t>
            </a:r>
          </a:p>
          <a:p>
            <a:pPr marL="50800" indent="0" fontAlgn="base">
              <a:lnSpc>
                <a:spcPct val="100000"/>
              </a:lnSpc>
              <a:spcBef>
                <a:spcPts val="0"/>
              </a:spcBef>
              <a:buNone/>
            </a:pPr>
            <a:r>
              <a:rPr lang="en-US" sz="2400" i="1" dirty="0"/>
              <a:t>The LUS must be completed for every student who enters a school district for the first time. </a:t>
            </a:r>
            <a:endParaRPr lang="en-US" sz="2400" i="1" dirty="0" smtClean="0"/>
          </a:p>
          <a:p>
            <a:pPr marL="50800" indent="0" fontAlgn="base">
              <a:lnSpc>
                <a:spcPct val="100000"/>
              </a:lnSpc>
              <a:spcBef>
                <a:spcPts val="0"/>
              </a:spcBef>
              <a:buNone/>
            </a:pPr>
            <a:endParaRPr lang="en-US" sz="2400" i="1" dirty="0"/>
          </a:p>
          <a:p>
            <a:pPr fontAlgn="base">
              <a:lnSpc>
                <a:spcPct val="100000"/>
              </a:lnSpc>
              <a:spcBef>
                <a:spcPts val="0"/>
              </a:spcBef>
            </a:pPr>
            <a:r>
              <a:rPr lang="en-US" sz="2400" b="1" dirty="0" smtClean="0"/>
              <a:t>Do </a:t>
            </a:r>
            <a:r>
              <a:rPr lang="en-US" sz="2400" b="1" dirty="0"/>
              <a:t>districts have the flexibility to edit the LUS in any way?</a:t>
            </a:r>
            <a:endParaRPr lang="en-US" sz="2400" dirty="0"/>
          </a:p>
          <a:p>
            <a:pPr marL="50800" indent="0" fontAlgn="base">
              <a:lnSpc>
                <a:spcPct val="100000"/>
              </a:lnSpc>
              <a:spcBef>
                <a:spcPts val="0"/>
              </a:spcBef>
              <a:buNone/>
            </a:pPr>
            <a:r>
              <a:rPr lang="en-US" sz="2400" i="1" dirty="0"/>
              <a:t>No, per Federal guidelines, districts must use what is developed by their state education agency</a:t>
            </a:r>
            <a:r>
              <a:rPr lang="en-US" sz="2400" i="1" dirty="0" smtClean="0"/>
              <a:t>.</a:t>
            </a:r>
            <a:endParaRPr lang="en-US" sz="2400" i="1" dirty="0"/>
          </a:p>
        </p:txBody>
      </p:sp>
    </p:spTree>
    <p:extLst>
      <p:ext uri="{BB962C8B-B14F-4D97-AF65-F5344CB8AC3E}">
        <p14:creationId xmlns:p14="http://schemas.microsoft.com/office/powerpoint/2010/main" val="163665753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2908" y="2865995"/>
            <a:ext cx="10515600" cy="1325563"/>
          </a:xfrm>
        </p:spPr>
        <p:txBody>
          <a:bodyPr/>
          <a:lstStyle/>
          <a:p>
            <a:pPr algn="ctr"/>
            <a:r>
              <a:rPr lang="en-US" sz="6000" dirty="0" smtClean="0"/>
              <a:t>Questions?</a:t>
            </a:r>
            <a:endParaRPr lang="en-US" sz="6000" dirty="0"/>
          </a:p>
        </p:txBody>
      </p:sp>
    </p:spTree>
    <p:extLst>
      <p:ext uri="{BB962C8B-B14F-4D97-AF65-F5344CB8AC3E}">
        <p14:creationId xmlns:p14="http://schemas.microsoft.com/office/powerpoint/2010/main" val="338288722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4102" y="2690466"/>
            <a:ext cx="10515600" cy="1325563"/>
          </a:xfrm>
        </p:spPr>
        <p:txBody>
          <a:bodyPr/>
          <a:lstStyle/>
          <a:p>
            <a:pPr algn="ctr"/>
            <a:r>
              <a:rPr lang="en-US" dirty="0" smtClean="0"/>
              <a:t>On Track to English Language Proficiency</a:t>
            </a:r>
            <a:br>
              <a:rPr lang="en-US" dirty="0" smtClean="0"/>
            </a:br>
            <a:r>
              <a:rPr lang="en-US" dirty="0" smtClean="0"/>
              <a:t>OTELP</a:t>
            </a:r>
            <a:endParaRPr lang="en-US" dirty="0"/>
          </a:p>
        </p:txBody>
      </p:sp>
    </p:spTree>
    <p:extLst>
      <p:ext uri="{BB962C8B-B14F-4D97-AF65-F5344CB8AC3E}">
        <p14:creationId xmlns:p14="http://schemas.microsoft.com/office/powerpoint/2010/main" val="40038926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ELPA Screener and Summative</a:t>
            </a:r>
            <a:endParaRPr lang="en-US" dirty="0"/>
          </a:p>
        </p:txBody>
      </p:sp>
      <p:sp>
        <p:nvSpPr>
          <p:cNvPr id="2" name="Content Placeholder 1"/>
          <p:cNvSpPr>
            <a:spLocks noGrp="1"/>
          </p:cNvSpPr>
          <p:nvPr>
            <p:ph idx="1"/>
          </p:nvPr>
        </p:nvSpPr>
        <p:spPr>
          <a:xfrm>
            <a:off x="2216024" y="2157984"/>
            <a:ext cx="7886700" cy="4133088"/>
          </a:xfrm>
        </p:spPr>
        <p:txBody>
          <a:bodyPr>
            <a:normAutofit/>
          </a:bodyPr>
          <a:lstStyle/>
          <a:p>
            <a:pPr marL="342900" lvl="1" indent="-342900">
              <a:lnSpc>
                <a:spcPct val="100000"/>
              </a:lnSpc>
              <a:spcBef>
                <a:spcPts val="450"/>
              </a:spcBef>
              <a:buSzPct val="100000"/>
              <a:defRPr/>
            </a:pPr>
            <a:r>
              <a:rPr lang="en-US" altLang="en-US" dirty="0" smtClean="0">
                <a:solidFill>
                  <a:schemeClr val="tx1">
                    <a:lumMod val="50000"/>
                  </a:schemeClr>
                </a:solidFill>
              </a:rPr>
              <a:t>Measure </a:t>
            </a:r>
            <a:r>
              <a:rPr lang="en-US" altLang="en-US" dirty="0">
                <a:solidFill>
                  <a:schemeClr val="tx1">
                    <a:lumMod val="50000"/>
                  </a:schemeClr>
                </a:solidFill>
              </a:rPr>
              <a:t>proficiency in </a:t>
            </a:r>
            <a:r>
              <a:rPr lang="en-US" altLang="en-US" b="1" i="1" u="sng" dirty="0">
                <a:solidFill>
                  <a:schemeClr val="tx1">
                    <a:lumMod val="50000"/>
                  </a:schemeClr>
                </a:solidFill>
              </a:rPr>
              <a:t>reading</a:t>
            </a:r>
            <a:r>
              <a:rPr lang="en-US" altLang="en-US" dirty="0">
                <a:solidFill>
                  <a:schemeClr val="tx1">
                    <a:lumMod val="50000"/>
                  </a:schemeClr>
                </a:solidFill>
              </a:rPr>
              <a:t>, </a:t>
            </a:r>
            <a:r>
              <a:rPr lang="en-US" altLang="en-US" b="1" i="1" u="sng" dirty="0">
                <a:solidFill>
                  <a:schemeClr val="tx1">
                    <a:lumMod val="50000"/>
                  </a:schemeClr>
                </a:solidFill>
              </a:rPr>
              <a:t>writing</a:t>
            </a:r>
            <a:r>
              <a:rPr lang="en-US" altLang="en-US" dirty="0">
                <a:solidFill>
                  <a:schemeClr val="tx1">
                    <a:lumMod val="50000"/>
                  </a:schemeClr>
                </a:solidFill>
              </a:rPr>
              <a:t>, </a:t>
            </a:r>
            <a:r>
              <a:rPr lang="en-US" altLang="en-US" b="1" i="1" u="sng" dirty="0">
                <a:solidFill>
                  <a:schemeClr val="tx1">
                    <a:lumMod val="50000"/>
                  </a:schemeClr>
                </a:solidFill>
              </a:rPr>
              <a:t>speaking</a:t>
            </a:r>
            <a:r>
              <a:rPr lang="en-US" altLang="en-US" b="1" i="1" dirty="0">
                <a:solidFill>
                  <a:schemeClr val="tx1">
                    <a:lumMod val="50000"/>
                  </a:schemeClr>
                </a:solidFill>
              </a:rPr>
              <a:t>,</a:t>
            </a:r>
            <a:r>
              <a:rPr lang="en-US" altLang="en-US" dirty="0">
                <a:solidFill>
                  <a:schemeClr val="tx1">
                    <a:lumMod val="50000"/>
                  </a:schemeClr>
                </a:solidFill>
              </a:rPr>
              <a:t> and </a:t>
            </a:r>
            <a:r>
              <a:rPr lang="en-US" altLang="en-US" b="1" i="1" u="sng" dirty="0">
                <a:solidFill>
                  <a:schemeClr val="tx1">
                    <a:lumMod val="50000"/>
                  </a:schemeClr>
                </a:solidFill>
              </a:rPr>
              <a:t>listening</a:t>
            </a:r>
            <a:r>
              <a:rPr lang="en-US" altLang="en-US" dirty="0">
                <a:solidFill>
                  <a:schemeClr val="tx1">
                    <a:lumMod val="50000"/>
                  </a:schemeClr>
                </a:solidFill>
              </a:rPr>
              <a:t> English based on Oregon’s English Language Proficiency Standards.</a:t>
            </a:r>
          </a:p>
          <a:p>
            <a:pPr marL="342900" lvl="1" indent="-342900">
              <a:lnSpc>
                <a:spcPct val="100000"/>
              </a:lnSpc>
              <a:spcBef>
                <a:spcPts val="450"/>
              </a:spcBef>
              <a:buSzPct val="100000"/>
              <a:defRPr/>
            </a:pPr>
            <a:r>
              <a:rPr lang="en-US" altLang="en-US" dirty="0">
                <a:solidFill>
                  <a:schemeClr val="tx1">
                    <a:lumMod val="50000"/>
                  </a:schemeClr>
                </a:solidFill>
              </a:rPr>
              <a:t>Determines eligibility </a:t>
            </a:r>
            <a:r>
              <a:rPr lang="en-US" altLang="en-US" dirty="0" smtClean="0">
                <a:solidFill>
                  <a:schemeClr val="tx1">
                    <a:lumMod val="50000"/>
                  </a:schemeClr>
                </a:solidFill>
              </a:rPr>
              <a:t>to enter/exit </a:t>
            </a:r>
            <a:r>
              <a:rPr lang="en-US" altLang="en-US" dirty="0">
                <a:solidFill>
                  <a:schemeClr val="tx1">
                    <a:lumMod val="50000"/>
                  </a:schemeClr>
                </a:solidFill>
              </a:rPr>
              <a:t>English Language Development (ELD) services</a:t>
            </a:r>
            <a:r>
              <a:rPr lang="en-US" altLang="en-US" dirty="0" smtClean="0">
                <a:solidFill>
                  <a:schemeClr val="tx1">
                    <a:lumMod val="50000"/>
                  </a:schemeClr>
                </a:solidFill>
              </a:rPr>
              <a:t>.</a:t>
            </a:r>
          </a:p>
          <a:p>
            <a:pPr marL="342900" lvl="1" indent="-342900">
              <a:lnSpc>
                <a:spcPct val="100000"/>
              </a:lnSpc>
              <a:spcBef>
                <a:spcPts val="450"/>
              </a:spcBef>
              <a:buSzPct val="100000"/>
              <a:defRPr/>
            </a:pPr>
            <a:r>
              <a:rPr lang="en-US" dirty="0">
                <a:solidFill>
                  <a:schemeClr val="tx1">
                    <a:lumMod val="50000"/>
                  </a:schemeClr>
                </a:solidFill>
              </a:rPr>
              <a:t>ELP testing is a federal requirement.  There are no provisions for four-domain exemptions or opt-out.</a:t>
            </a:r>
          </a:p>
          <a:p>
            <a:pPr marL="800088" lvl="2" indent="-342900">
              <a:lnSpc>
                <a:spcPct val="100000"/>
              </a:lnSpc>
              <a:spcBef>
                <a:spcPts val="450"/>
              </a:spcBef>
              <a:buSzPct val="100000"/>
              <a:defRPr/>
            </a:pPr>
            <a:r>
              <a:rPr lang="en-US" altLang="en-US" dirty="0" smtClean="0">
                <a:solidFill>
                  <a:schemeClr val="tx1">
                    <a:lumMod val="50000"/>
                  </a:schemeClr>
                </a:solidFill>
              </a:rPr>
              <a:t>However, </a:t>
            </a:r>
            <a:r>
              <a:rPr lang="en-US" dirty="0">
                <a:hlinkClick r:id="rId3"/>
              </a:rPr>
              <a:t>OAR </a:t>
            </a:r>
            <a:r>
              <a:rPr lang="en-US" dirty="0" smtClean="0">
                <a:hlinkClick r:id="rId3"/>
              </a:rPr>
              <a:t>581-021-0009</a:t>
            </a:r>
            <a:r>
              <a:rPr lang="en-US" dirty="0"/>
              <a:t> </a:t>
            </a:r>
            <a:r>
              <a:rPr lang="en-US" dirty="0" smtClean="0"/>
              <a:t>allows for parent-requested exemptions based on disability or religion. See </a:t>
            </a:r>
            <a:r>
              <a:rPr lang="en-US" dirty="0" smtClean="0">
                <a:hlinkClick r:id="rId4"/>
              </a:rPr>
              <a:t>Test Administration Manual</a:t>
            </a:r>
            <a:r>
              <a:rPr lang="en-US" dirty="0" smtClean="0"/>
              <a:t>.</a:t>
            </a:r>
            <a:endParaRPr lang="en-US" dirty="0"/>
          </a:p>
          <a:p>
            <a:pPr marL="800088" lvl="2" indent="-342900">
              <a:lnSpc>
                <a:spcPct val="100000"/>
              </a:lnSpc>
              <a:spcBef>
                <a:spcPts val="450"/>
              </a:spcBef>
              <a:buSzPct val="100000"/>
              <a:defRPr/>
            </a:pPr>
            <a:endParaRPr lang="en-US" altLang="en-US" dirty="0">
              <a:solidFill>
                <a:schemeClr val="tx1">
                  <a:lumMod val="50000"/>
                </a:schemeClr>
              </a:solidFill>
            </a:endParaRPr>
          </a:p>
          <a:p>
            <a:endParaRPr lang="en-US" dirty="0" smtClean="0"/>
          </a:p>
        </p:txBody>
      </p:sp>
    </p:spTree>
    <p:extLst>
      <p:ext uri="{BB962C8B-B14F-4D97-AF65-F5344CB8AC3E}">
        <p14:creationId xmlns:p14="http://schemas.microsoft.com/office/powerpoint/2010/main" val="30435776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solidFill>
                  <a:schemeClr val="accent1">
                    <a:lumMod val="75000"/>
                  </a:schemeClr>
                </a:solidFill>
              </a:rPr>
              <a:t>What is OTELP?</a:t>
            </a:r>
            <a:endParaRPr lang="en-US" sz="5400" b="1" dirty="0">
              <a:solidFill>
                <a:schemeClr val="accent1">
                  <a:lumMod val="75000"/>
                </a:schemeClr>
              </a:solidFill>
            </a:endParaRPr>
          </a:p>
        </p:txBody>
      </p:sp>
      <p:sp>
        <p:nvSpPr>
          <p:cNvPr id="3" name="Content Placeholder 2"/>
          <p:cNvSpPr>
            <a:spLocks noGrp="1"/>
          </p:cNvSpPr>
          <p:nvPr>
            <p:ph idx="1"/>
          </p:nvPr>
        </p:nvSpPr>
        <p:spPr>
          <a:xfrm>
            <a:off x="838200" y="1825625"/>
            <a:ext cx="10515600" cy="4841182"/>
          </a:xfrm>
        </p:spPr>
        <p:txBody>
          <a:bodyPr>
            <a:normAutofit/>
          </a:bodyPr>
          <a:lstStyle/>
          <a:p>
            <a:pPr>
              <a:spcBef>
                <a:spcPts val="0"/>
              </a:spcBef>
              <a:buClr>
                <a:schemeClr val="tx1"/>
              </a:buClr>
              <a:buSzPct val="80000"/>
              <a:buFont typeface="Wingdings" panose="05000000000000000000" pitchFamily="2" charset="2"/>
              <a:buChar char="q"/>
            </a:pPr>
            <a:r>
              <a:rPr lang="en-US" sz="2400" b="1" dirty="0" smtClean="0">
                <a:solidFill>
                  <a:schemeClr val="accent1">
                    <a:lumMod val="75000"/>
                  </a:schemeClr>
                </a:solidFill>
              </a:rPr>
              <a:t>OTELP</a:t>
            </a:r>
            <a:r>
              <a:rPr lang="en-US" sz="2400" dirty="0" smtClean="0"/>
              <a:t> is an acronym for </a:t>
            </a:r>
            <a:r>
              <a:rPr lang="en-US" sz="3200" b="1" dirty="0" smtClean="0">
                <a:solidFill>
                  <a:schemeClr val="accent1">
                    <a:lumMod val="75000"/>
                  </a:schemeClr>
                </a:solidFill>
              </a:rPr>
              <a:t>O</a:t>
            </a:r>
            <a:r>
              <a:rPr lang="en-US" sz="2400" dirty="0" smtClean="0"/>
              <a:t>n </a:t>
            </a:r>
            <a:r>
              <a:rPr lang="en-US" sz="3200" b="1" dirty="0" smtClean="0">
                <a:solidFill>
                  <a:schemeClr val="accent1">
                    <a:lumMod val="75000"/>
                  </a:schemeClr>
                </a:solidFill>
              </a:rPr>
              <a:t>T</a:t>
            </a:r>
            <a:r>
              <a:rPr lang="en-US" sz="2400" dirty="0" smtClean="0"/>
              <a:t>rack to </a:t>
            </a:r>
            <a:r>
              <a:rPr lang="en-US" sz="3200" b="1" dirty="0" smtClean="0">
                <a:solidFill>
                  <a:schemeClr val="accent1">
                    <a:lumMod val="75000"/>
                  </a:schemeClr>
                </a:solidFill>
              </a:rPr>
              <a:t>E</a:t>
            </a:r>
            <a:r>
              <a:rPr lang="en-US" sz="2400" dirty="0" smtClean="0"/>
              <a:t>nglish </a:t>
            </a:r>
            <a:r>
              <a:rPr lang="en-US" sz="3200" b="1" dirty="0" smtClean="0">
                <a:solidFill>
                  <a:schemeClr val="accent1">
                    <a:lumMod val="75000"/>
                  </a:schemeClr>
                </a:solidFill>
              </a:rPr>
              <a:t>L</a:t>
            </a:r>
            <a:r>
              <a:rPr lang="en-US" sz="2400" dirty="0" smtClean="0"/>
              <a:t>anguage </a:t>
            </a:r>
            <a:r>
              <a:rPr lang="en-US" sz="3200" b="1" dirty="0" smtClean="0">
                <a:solidFill>
                  <a:schemeClr val="accent1">
                    <a:lumMod val="75000"/>
                  </a:schemeClr>
                </a:solidFill>
              </a:rPr>
              <a:t>P</a:t>
            </a:r>
            <a:r>
              <a:rPr lang="en-US" sz="2400" dirty="0" smtClean="0"/>
              <a:t>roficiency. It is a school and district accountability measure required by the Every Student Succeeds Act (ESSA). Oregon began calculating </a:t>
            </a:r>
            <a:r>
              <a:rPr lang="en-US" sz="2400" b="1" dirty="0" smtClean="0">
                <a:solidFill>
                  <a:schemeClr val="accent1">
                    <a:lumMod val="75000"/>
                  </a:schemeClr>
                </a:solidFill>
              </a:rPr>
              <a:t>OTELP</a:t>
            </a:r>
            <a:r>
              <a:rPr lang="en-US" sz="2400" dirty="0" smtClean="0"/>
              <a:t> in the 2017-18 school year.</a:t>
            </a:r>
          </a:p>
          <a:p>
            <a:pPr>
              <a:spcBef>
                <a:spcPts val="0"/>
              </a:spcBef>
              <a:buSzPct val="80000"/>
              <a:buFont typeface="Wingdings" panose="05000000000000000000" pitchFamily="2" charset="2"/>
              <a:buChar char="q"/>
            </a:pPr>
            <a:endParaRPr lang="en-US" sz="2400" dirty="0" smtClean="0"/>
          </a:p>
          <a:p>
            <a:pPr>
              <a:spcBef>
                <a:spcPts val="0"/>
              </a:spcBef>
              <a:buClr>
                <a:schemeClr val="tx1"/>
              </a:buClr>
              <a:buSzPct val="80000"/>
              <a:buFont typeface="Wingdings" panose="05000000000000000000" pitchFamily="2" charset="2"/>
              <a:buChar char="q"/>
            </a:pPr>
            <a:r>
              <a:rPr lang="en-US" sz="2400" b="1" dirty="0" smtClean="0">
                <a:solidFill>
                  <a:schemeClr val="accent1">
                    <a:lumMod val="75000"/>
                  </a:schemeClr>
                </a:solidFill>
              </a:rPr>
              <a:t>OTELP</a:t>
            </a:r>
            <a:r>
              <a:rPr lang="en-US" sz="2400" dirty="0" smtClean="0"/>
              <a:t> measures the extent to which current English learners (ELs) are on track to attain English language proficiency given (1) their initial domain proficiency, (2) their years identified as an EL, and (3) whether they have a disability and/or an interrupted formal education.</a:t>
            </a:r>
          </a:p>
          <a:p>
            <a:pPr>
              <a:spcBef>
                <a:spcPts val="0"/>
              </a:spcBef>
              <a:buSzPct val="80000"/>
              <a:buFont typeface="Wingdings" panose="05000000000000000000" pitchFamily="2" charset="2"/>
              <a:buChar char="q"/>
            </a:pPr>
            <a:endParaRPr lang="en-US" sz="2400" dirty="0"/>
          </a:p>
          <a:p>
            <a:pPr>
              <a:spcBef>
                <a:spcPts val="0"/>
              </a:spcBef>
              <a:buClr>
                <a:schemeClr val="tx1"/>
              </a:buClr>
              <a:buSzPct val="80000"/>
              <a:buFont typeface="Wingdings" panose="05000000000000000000" pitchFamily="2" charset="2"/>
              <a:buChar char="q"/>
            </a:pPr>
            <a:r>
              <a:rPr lang="en-US" sz="2400" b="1" dirty="0" smtClean="0">
                <a:solidFill>
                  <a:schemeClr val="accent1">
                    <a:lumMod val="75000"/>
                  </a:schemeClr>
                </a:solidFill>
              </a:rPr>
              <a:t>OTELP</a:t>
            </a:r>
            <a:r>
              <a:rPr lang="en-US" sz="2400" dirty="0" smtClean="0"/>
              <a:t> applies trajectory expectations to each tested ELPA domain (i.e., reading, writing, listening, and speaking) to determine whether the current ELs are on track.</a:t>
            </a:r>
          </a:p>
        </p:txBody>
      </p:sp>
    </p:spTree>
    <p:extLst>
      <p:ext uri="{BB962C8B-B14F-4D97-AF65-F5344CB8AC3E}">
        <p14:creationId xmlns:p14="http://schemas.microsoft.com/office/powerpoint/2010/main" val="145591794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5400" b="1" dirty="0" smtClean="0">
                <a:solidFill>
                  <a:schemeClr val="accent1">
                    <a:lumMod val="75000"/>
                  </a:schemeClr>
                </a:solidFill>
              </a:rPr>
              <a:t>OTELP Includes Which ELs?</a:t>
            </a:r>
            <a:endParaRPr lang="en-US" sz="5400" b="1" dirty="0">
              <a:solidFill>
                <a:schemeClr val="accent1">
                  <a:lumMod val="75000"/>
                </a:schemeClr>
              </a:solidFill>
            </a:endParaRPr>
          </a:p>
        </p:txBody>
      </p:sp>
      <p:sp>
        <p:nvSpPr>
          <p:cNvPr id="6" name="Content Placeholder 5"/>
          <p:cNvSpPr>
            <a:spLocks noGrp="1"/>
          </p:cNvSpPr>
          <p:nvPr>
            <p:ph idx="1"/>
          </p:nvPr>
        </p:nvSpPr>
        <p:spPr>
          <a:xfrm>
            <a:off x="838200" y="1825625"/>
            <a:ext cx="6302433" cy="4949248"/>
          </a:xfrm>
        </p:spPr>
        <p:txBody>
          <a:bodyPr>
            <a:normAutofit/>
          </a:bodyPr>
          <a:lstStyle/>
          <a:p>
            <a:pPr marL="0" indent="0">
              <a:buNone/>
            </a:pPr>
            <a:r>
              <a:rPr lang="en-US" sz="2400" dirty="0" smtClean="0"/>
              <a:t>Is the student a current EL, enrolled on the first school day in May, and enrolled for a full academic year?</a:t>
            </a:r>
          </a:p>
          <a:p>
            <a:pPr marL="0" indent="0">
              <a:buNone/>
            </a:pPr>
            <a:endParaRPr lang="en-US" sz="1200" dirty="0" smtClean="0"/>
          </a:p>
          <a:p>
            <a:pPr>
              <a:buFont typeface="Wingdings" panose="05000000000000000000" pitchFamily="2" charset="2"/>
              <a:buChar char="q"/>
            </a:pPr>
            <a:r>
              <a:rPr lang="en-US" sz="1800" dirty="0" smtClean="0"/>
              <a:t>If </a:t>
            </a:r>
            <a:r>
              <a:rPr lang="en-US" sz="1800" b="1" dirty="0" smtClean="0">
                <a:solidFill>
                  <a:srgbClr val="C00000"/>
                </a:solidFill>
              </a:rPr>
              <a:t>no</a:t>
            </a:r>
            <a:r>
              <a:rPr lang="en-US" sz="1800" dirty="0" smtClean="0"/>
              <a:t>, the EL is </a:t>
            </a:r>
            <a:r>
              <a:rPr lang="en-US" sz="1800" b="1" dirty="0" smtClean="0">
                <a:solidFill>
                  <a:srgbClr val="C00000"/>
                </a:solidFill>
              </a:rPr>
              <a:t>not included </a:t>
            </a:r>
            <a:r>
              <a:rPr lang="en-US" sz="1800" dirty="0" smtClean="0"/>
              <a:t>in </a:t>
            </a:r>
            <a:r>
              <a:rPr lang="en-US" sz="1800" b="1" dirty="0" smtClean="0">
                <a:solidFill>
                  <a:schemeClr val="accent1">
                    <a:lumMod val="75000"/>
                  </a:schemeClr>
                </a:solidFill>
              </a:rPr>
              <a:t>OTELP</a:t>
            </a:r>
            <a:r>
              <a:rPr lang="en-US" sz="1800" dirty="0" smtClean="0"/>
              <a:t> calculations.</a:t>
            </a:r>
          </a:p>
          <a:p>
            <a:pPr>
              <a:buFont typeface="Wingdings" panose="05000000000000000000" pitchFamily="2" charset="2"/>
              <a:buChar char="q"/>
            </a:pPr>
            <a:endParaRPr lang="en-US" sz="1200" dirty="0" smtClean="0"/>
          </a:p>
          <a:p>
            <a:pPr>
              <a:buFont typeface="Wingdings" panose="05000000000000000000" pitchFamily="2" charset="2"/>
              <a:buChar char="q"/>
            </a:pPr>
            <a:r>
              <a:rPr lang="en-US" sz="1800" dirty="0" smtClean="0"/>
              <a:t>If </a:t>
            </a:r>
            <a:r>
              <a:rPr lang="en-US" sz="1800" b="1" dirty="0" smtClean="0">
                <a:solidFill>
                  <a:srgbClr val="00B050"/>
                </a:solidFill>
              </a:rPr>
              <a:t>yes</a:t>
            </a:r>
            <a:r>
              <a:rPr lang="en-US" sz="1800" dirty="0" smtClean="0"/>
              <a:t> and the EL has an EL exit date and/or English proficiency via ELPA, the EL is </a:t>
            </a:r>
            <a:r>
              <a:rPr lang="en-US" sz="1800" b="1" dirty="0" smtClean="0">
                <a:solidFill>
                  <a:srgbClr val="00B050"/>
                </a:solidFill>
              </a:rPr>
              <a:t>included</a:t>
            </a:r>
            <a:r>
              <a:rPr lang="en-US" sz="1800" dirty="0" smtClean="0"/>
              <a:t> in </a:t>
            </a:r>
            <a:r>
              <a:rPr lang="en-US" sz="1800" b="1" dirty="0" smtClean="0">
                <a:solidFill>
                  <a:schemeClr val="accent1">
                    <a:lumMod val="75000"/>
                  </a:schemeClr>
                </a:solidFill>
              </a:rPr>
              <a:t>OTELP</a:t>
            </a:r>
            <a:r>
              <a:rPr lang="en-US" sz="1800" dirty="0" smtClean="0"/>
              <a:t> calculations.</a:t>
            </a:r>
          </a:p>
          <a:p>
            <a:pPr>
              <a:buFont typeface="Wingdings" panose="05000000000000000000" pitchFamily="2" charset="2"/>
              <a:buChar char="q"/>
            </a:pPr>
            <a:endParaRPr lang="en-US" sz="1200" dirty="0" smtClean="0"/>
          </a:p>
          <a:p>
            <a:pPr>
              <a:buFont typeface="Wingdings" panose="05000000000000000000" pitchFamily="2" charset="2"/>
              <a:buChar char="q"/>
            </a:pPr>
            <a:r>
              <a:rPr lang="en-US" sz="1800" dirty="0" smtClean="0"/>
              <a:t>If </a:t>
            </a:r>
            <a:r>
              <a:rPr lang="en-US" sz="1800" b="1" dirty="0" smtClean="0">
                <a:solidFill>
                  <a:srgbClr val="00B050"/>
                </a:solidFill>
              </a:rPr>
              <a:t>yes</a:t>
            </a:r>
            <a:r>
              <a:rPr lang="en-US" sz="1800" dirty="0" smtClean="0"/>
              <a:t> and the EL does not have EL exit date and/or English proficiency via ELPA, the EL is only </a:t>
            </a:r>
            <a:r>
              <a:rPr lang="en-US" sz="1800" b="1" dirty="0" smtClean="0">
                <a:solidFill>
                  <a:srgbClr val="00B050"/>
                </a:solidFill>
              </a:rPr>
              <a:t>included</a:t>
            </a:r>
            <a:r>
              <a:rPr lang="en-US" sz="1800" dirty="0" smtClean="0"/>
              <a:t> if all of the following are met:</a:t>
            </a:r>
          </a:p>
          <a:p>
            <a:pPr lvl="1">
              <a:buFont typeface="Wingdings" panose="05000000000000000000" pitchFamily="2" charset="2"/>
              <a:buChar char="ü"/>
            </a:pPr>
            <a:r>
              <a:rPr lang="en-US" sz="1400" dirty="0" smtClean="0"/>
              <a:t>EL’s initial ELPA test must occur before the current year</a:t>
            </a:r>
          </a:p>
          <a:p>
            <a:pPr lvl="1">
              <a:buFont typeface="Wingdings" panose="05000000000000000000" pitchFamily="2" charset="2"/>
              <a:buChar char="ü"/>
            </a:pPr>
            <a:r>
              <a:rPr lang="en-US" sz="1400" dirty="0" smtClean="0"/>
              <a:t>EL must be identified as an EL for 1.50 or more years</a:t>
            </a:r>
          </a:p>
          <a:p>
            <a:pPr lvl="1">
              <a:buFont typeface="Wingdings" panose="05000000000000000000" pitchFamily="2" charset="2"/>
              <a:buChar char="ü"/>
            </a:pPr>
            <a:r>
              <a:rPr lang="en-US" sz="1400" dirty="0" smtClean="0"/>
              <a:t>EL must be enrolled during the current ELPA test window</a:t>
            </a:r>
          </a:p>
        </p:txBody>
      </p:sp>
      <p:pic>
        <p:nvPicPr>
          <p:cNvPr id="7" name="Content Placeholder 4" descr="This figure illustrates a series of inclusion rules for on track to English language proficiency. The narrative to the left of the figure provides the same description." title="Inclusion Rules"/>
          <p:cNvPicPr>
            <a:picLocks noChangeAspect="1"/>
          </p:cNvPicPr>
          <p:nvPr/>
        </p:nvPicPr>
        <p:blipFill>
          <a:blip r:embed="rId2"/>
          <a:stretch>
            <a:fillRect/>
          </a:stretch>
        </p:blipFill>
        <p:spPr>
          <a:xfrm>
            <a:off x="7752458" y="248735"/>
            <a:ext cx="4229111" cy="6427980"/>
          </a:xfrm>
          <a:prstGeom prst="rect">
            <a:avLst/>
          </a:prstGeom>
        </p:spPr>
      </p:pic>
    </p:spTree>
    <p:extLst>
      <p:ext uri="{BB962C8B-B14F-4D97-AF65-F5344CB8AC3E}">
        <p14:creationId xmlns:p14="http://schemas.microsoft.com/office/powerpoint/2010/main" val="307303295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solidFill>
                  <a:schemeClr val="accent1">
                    <a:lumMod val="75000"/>
                  </a:schemeClr>
                </a:solidFill>
              </a:rPr>
              <a:t>OTELP Trajectory Expectations?</a:t>
            </a:r>
            <a:endParaRPr lang="en-US" sz="5400" b="1" dirty="0">
              <a:solidFill>
                <a:schemeClr val="accent1">
                  <a:lumMod val="75000"/>
                </a:schemeClr>
              </a:solidFill>
            </a:endParaRPr>
          </a:p>
        </p:txBody>
      </p:sp>
      <p:graphicFrame>
        <p:nvGraphicFramePr>
          <p:cNvPr id="3" name="Table 2" descr="This is a seven year trajectory for English learners who do not have a disability and/or interrupted formal education. The trajectory depends on the initial domain proficiency and years identified as an English learner." title="Seven Year Trajectory for English Learners (without Disabilities and/or Interrupted Formal Education)"/>
          <p:cNvGraphicFramePr>
            <a:graphicFrameLocks noGrp="1"/>
          </p:cNvGraphicFramePr>
          <p:nvPr>
            <p:extLst/>
          </p:nvPr>
        </p:nvGraphicFramePr>
        <p:xfrm>
          <a:off x="838200" y="2274587"/>
          <a:ext cx="8746371" cy="1645478"/>
        </p:xfrm>
        <a:graphic>
          <a:graphicData uri="http://schemas.openxmlformats.org/drawingml/2006/table">
            <a:tbl>
              <a:tblPr firstRow="1" firstCol="1" bandRow="1"/>
              <a:tblGrid>
                <a:gridCol w="971819">
                  <a:extLst>
                    <a:ext uri="{9D8B030D-6E8A-4147-A177-3AD203B41FA5}">
                      <a16:colId xmlns:a16="http://schemas.microsoft.com/office/drawing/2014/main" val="1649091517"/>
                    </a:ext>
                  </a:extLst>
                </a:gridCol>
                <a:gridCol w="971819">
                  <a:extLst>
                    <a:ext uri="{9D8B030D-6E8A-4147-A177-3AD203B41FA5}">
                      <a16:colId xmlns:a16="http://schemas.microsoft.com/office/drawing/2014/main" val="1725805740"/>
                    </a:ext>
                  </a:extLst>
                </a:gridCol>
                <a:gridCol w="971819">
                  <a:extLst>
                    <a:ext uri="{9D8B030D-6E8A-4147-A177-3AD203B41FA5}">
                      <a16:colId xmlns:a16="http://schemas.microsoft.com/office/drawing/2014/main" val="1246446578"/>
                    </a:ext>
                  </a:extLst>
                </a:gridCol>
                <a:gridCol w="971819">
                  <a:extLst>
                    <a:ext uri="{9D8B030D-6E8A-4147-A177-3AD203B41FA5}">
                      <a16:colId xmlns:a16="http://schemas.microsoft.com/office/drawing/2014/main" val="2908833076"/>
                    </a:ext>
                  </a:extLst>
                </a:gridCol>
                <a:gridCol w="971819">
                  <a:extLst>
                    <a:ext uri="{9D8B030D-6E8A-4147-A177-3AD203B41FA5}">
                      <a16:colId xmlns:a16="http://schemas.microsoft.com/office/drawing/2014/main" val="3721035370"/>
                    </a:ext>
                  </a:extLst>
                </a:gridCol>
                <a:gridCol w="971819">
                  <a:extLst>
                    <a:ext uri="{9D8B030D-6E8A-4147-A177-3AD203B41FA5}">
                      <a16:colId xmlns:a16="http://schemas.microsoft.com/office/drawing/2014/main" val="3405782423"/>
                    </a:ext>
                  </a:extLst>
                </a:gridCol>
                <a:gridCol w="971819">
                  <a:extLst>
                    <a:ext uri="{9D8B030D-6E8A-4147-A177-3AD203B41FA5}">
                      <a16:colId xmlns:a16="http://schemas.microsoft.com/office/drawing/2014/main" val="781752132"/>
                    </a:ext>
                  </a:extLst>
                </a:gridCol>
                <a:gridCol w="971819">
                  <a:extLst>
                    <a:ext uri="{9D8B030D-6E8A-4147-A177-3AD203B41FA5}">
                      <a16:colId xmlns:a16="http://schemas.microsoft.com/office/drawing/2014/main" val="3790373812"/>
                    </a:ext>
                  </a:extLst>
                </a:gridCol>
                <a:gridCol w="971819">
                  <a:extLst>
                    <a:ext uri="{9D8B030D-6E8A-4147-A177-3AD203B41FA5}">
                      <a16:colId xmlns:a16="http://schemas.microsoft.com/office/drawing/2014/main" val="221694932"/>
                    </a:ext>
                  </a:extLst>
                </a:gridCol>
              </a:tblGrid>
              <a:tr h="368046">
                <a:tc>
                  <a:txBody>
                    <a:bodyPr/>
                    <a:lstStyle/>
                    <a:p>
                      <a:pPr marL="0" marR="0" algn="ctr">
                        <a:lnSpc>
                          <a:spcPct val="115000"/>
                        </a:lnSpc>
                        <a:spcBef>
                          <a:spcPts val="0"/>
                        </a:spcBef>
                        <a:spcAft>
                          <a:spcPts val="0"/>
                        </a:spcAft>
                      </a:pPr>
                      <a:r>
                        <a:rPr lang="en-US" sz="1400" b="1" dirty="0" smtClean="0">
                          <a:solidFill>
                            <a:srgbClr val="000000"/>
                          </a:solidFill>
                          <a:effectLst/>
                          <a:latin typeface="+mn-lt"/>
                          <a:ea typeface="Calibri" panose="020F0502020204030204" pitchFamily="34" charset="0"/>
                          <a:cs typeface="Times New Roman" panose="02020603050405020304" pitchFamily="18" charset="0"/>
                        </a:rPr>
                        <a:t> Initial</a:t>
                      </a:r>
                    </a:p>
                    <a:p>
                      <a:pPr marL="0" marR="0" algn="ctr">
                        <a:lnSpc>
                          <a:spcPct val="115000"/>
                        </a:lnSpc>
                        <a:spcBef>
                          <a:spcPts val="0"/>
                        </a:spcBef>
                        <a:spcAft>
                          <a:spcPts val="0"/>
                        </a:spcAft>
                      </a:pPr>
                      <a:r>
                        <a:rPr lang="en-US" sz="1400" b="1" dirty="0" smtClean="0">
                          <a:solidFill>
                            <a:srgbClr val="000000"/>
                          </a:solidFill>
                          <a:effectLst/>
                          <a:latin typeface="+mn-lt"/>
                          <a:ea typeface="Calibri" panose="020F0502020204030204" pitchFamily="34" charset="0"/>
                          <a:cs typeface="Times New Roman" panose="02020603050405020304" pitchFamily="18" charset="0"/>
                        </a:rPr>
                        <a:t>Domain</a:t>
                      </a:r>
                    </a:p>
                    <a:p>
                      <a:pPr marL="0" marR="0" algn="ctr">
                        <a:lnSpc>
                          <a:spcPct val="115000"/>
                        </a:lnSpc>
                        <a:spcBef>
                          <a:spcPts val="0"/>
                        </a:spcBef>
                        <a:spcAft>
                          <a:spcPts val="0"/>
                        </a:spcAft>
                      </a:pPr>
                      <a:r>
                        <a:rPr lang="en-US" sz="1400" b="1" dirty="0" smtClean="0">
                          <a:solidFill>
                            <a:srgbClr val="000000"/>
                          </a:solidFill>
                          <a:effectLst/>
                          <a:latin typeface="+mn-lt"/>
                          <a:ea typeface="Calibri" panose="020F0502020204030204" pitchFamily="34" charset="0"/>
                          <a:cs typeface="Times New Roman" panose="02020603050405020304" pitchFamily="18" charset="0"/>
                        </a:rPr>
                        <a:t>Proficiency</a:t>
                      </a:r>
                      <a:endParaRPr lang="en-US" sz="1400" b="1" dirty="0" smtClean="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400" b="1" dirty="0">
                          <a:solidFill>
                            <a:srgbClr val="000000"/>
                          </a:solidFill>
                          <a:effectLst/>
                          <a:latin typeface="+mn-lt"/>
                          <a:ea typeface="Calibri" panose="020F0502020204030204" pitchFamily="34" charset="0"/>
                          <a:cs typeface="Times New Roman" panose="02020603050405020304" pitchFamily="18" charset="0"/>
                        </a:rPr>
                        <a:t>&lt;1.5</a:t>
                      </a:r>
                      <a:endParaRPr lang="en-US" sz="1400" b="1"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400" b="1" dirty="0">
                          <a:solidFill>
                            <a:srgbClr val="000000"/>
                          </a:solidFill>
                          <a:effectLst/>
                          <a:latin typeface="+mn-lt"/>
                          <a:ea typeface="Calibri" panose="020F0502020204030204" pitchFamily="34" charset="0"/>
                          <a:cs typeface="Times New Roman" panose="02020603050405020304" pitchFamily="18" charset="0"/>
                        </a:rPr>
                        <a:t>1.5 to &lt;2</a:t>
                      </a:r>
                      <a:endParaRPr lang="en-US" sz="1400" b="1"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400" b="1" dirty="0">
                          <a:solidFill>
                            <a:srgbClr val="000000"/>
                          </a:solidFill>
                          <a:effectLst/>
                          <a:latin typeface="+mn-lt"/>
                          <a:ea typeface="Calibri" panose="020F0502020204030204" pitchFamily="34" charset="0"/>
                          <a:cs typeface="Times New Roman" panose="02020603050405020304" pitchFamily="18" charset="0"/>
                        </a:rPr>
                        <a:t>2 to &lt;3</a:t>
                      </a:r>
                      <a:endParaRPr lang="en-US" sz="1400" b="1"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400" b="1" dirty="0">
                          <a:solidFill>
                            <a:srgbClr val="000000"/>
                          </a:solidFill>
                          <a:effectLst/>
                          <a:latin typeface="+mn-lt"/>
                          <a:ea typeface="Calibri" panose="020F0502020204030204" pitchFamily="34" charset="0"/>
                          <a:cs typeface="Times New Roman" panose="02020603050405020304" pitchFamily="18" charset="0"/>
                        </a:rPr>
                        <a:t>3 to &lt;4</a:t>
                      </a:r>
                      <a:endParaRPr lang="en-US" sz="1400" b="1"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400" b="1" dirty="0">
                          <a:solidFill>
                            <a:srgbClr val="000000"/>
                          </a:solidFill>
                          <a:effectLst/>
                          <a:latin typeface="+mn-lt"/>
                          <a:ea typeface="Calibri" panose="020F0502020204030204" pitchFamily="34" charset="0"/>
                          <a:cs typeface="Times New Roman" panose="02020603050405020304" pitchFamily="18" charset="0"/>
                        </a:rPr>
                        <a:t>4 to &lt;5</a:t>
                      </a:r>
                      <a:endParaRPr lang="en-US" sz="1400" b="1"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400" b="1" dirty="0">
                          <a:solidFill>
                            <a:srgbClr val="000000"/>
                          </a:solidFill>
                          <a:effectLst/>
                          <a:latin typeface="+mn-lt"/>
                          <a:ea typeface="Calibri" panose="020F0502020204030204" pitchFamily="34" charset="0"/>
                          <a:cs typeface="Times New Roman" panose="02020603050405020304" pitchFamily="18" charset="0"/>
                        </a:rPr>
                        <a:t>5 to &lt;6</a:t>
                      </a:r>
                      <a:endParaRPr lang="en-US" sz="1400" b="1"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400" b="1" dirty="0">
                          <a:solidFill>
                            <a:srgbClr val="000000"/>
                          </a:solidFill>
                          <a:effectLst/>
                          <a:latin typeface="+mn-lt"/>
                          <a:ea typeface="Calibri" panose="020F0502020204030204" pitchFamily="34" charset="0"/>
                          <a:cs typeface="Times New Roman" panose="02020603050405020304" pitchFamily="18" charset="0"/>
                        </a:rPr>
                        <a:t>6 to &lt;7</a:t>
                      </a:r>
                      <a:endParaRPr lang="en-US" sz="1400" b="1"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400" b="1" dirty="0">
                          <a:solidFill>
                            <a:srgbClr val="000000"/>
                          </a:solidFill>
                          <a:effectLst/>
                          <a:latin typeface="+mn-lt"/>
                          <a:ea typeface="Calibri" panose="020F0502020204030204" pitchFamily="34" charset="0"/>
                          <a:cs typeface="Times New Roman" panose="02020603050405020304" pitchFamily="18" charset="0"/>
                        </a:rPr>
                        <a:t>7 or more</a:t>
                      </a:r>
                      <a:endParaRPr lang="en-US" sz="1400" b="1"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846276651"/>
                  </a:ext>
                </a:extLst>
              </a:tr>
              <a:tr h="200025">
                <a:tc>
                  <a:txBody>
                    <a:bodyPr/>
                    <a:lstStyle/>
                    <a:p>
                      <a:pPr marL="0" marR="0" algn="ctr">
                        <a:lnSpc>
                          <a:spcPct val="115000"/>
                        </a:lnSpc>
                        <a:spcBef>
                          <a:spcPts val="0"/>
                        </a:spcBef>
                        <a:spcAft>
                          <a:spcPts val="0"/>
                        </a:spcAft>
                      </a:pPr>
                      <a:r>
                        <a:rPr lang="en-US" sz="1400" b="1" dirty="0">
                          <a:solidFill>
                            <a:srgbClr val="000000"/>
                          </a:solidFill>
                          <a:effectLst/>
                          <a:latin typeface="+mn-lt"/>
                          <a:ea typeface="Calibri" panose="020F0502020204030204" pitchFamily="34" charset="0"/>
                          <a:cs typeface="Times New Roman" panose="02020603050405020304" pitchFamily="18" charset="0"/>
                        </a:rPr>
                        <a:t>1</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tc>
                  <a:txBody>
                    <a:bodyPr/>
                    <a:lstStyle/>
                    <a:p>
                      <a:pPr marL="0" marR="0" algn="ctr">
                        <a:lnSpc>
                          <a:spcPct val="115000"/>
                        </a:lnSpc>
                        <a:spcBef>
                          <a:spcPts val="0"/>
                        </a:spcBef>
                        <a:spcAft>
                          <a:spcPts val="0"/>
                        </a:spcAft>
                      </a:pPr>
                      <a:r>
                        <a:rPr lang="en-US" sz="1000" dirty="0">
                          <a:solidFill>
                            <a:srgbClr val="000000"/>
                          </a:solidFill>
                          <a:effectLst/>
                          <a:latin typeface="+mn-lt"/>
                          <a:ea typeface="Calibri" panose="020F0502020204030204" pitchFamily="34" charset="0"/>
                          <a:cs typeface="Times New Roman" panose="02020603050405020304" pitchFamily="18" charset="0"/>
                        </a:rPr>
                        <a:t> </a:t>
                      </a:r>
                      <a:r>
                        <a:rPr lang="en-US" sz="1000" dirty="0" smtClean="0">
                          <a:solidFill>
                            <a:srgbClr val="000000"/>
                          </a:solidFill>
                          <a:effectLst/>
                          <a:latin typeface="+mn-lt"/>
                          <a:ea typeface="Calibri" panose="020F0502020204030204" pitchFamily="34" charset="0"/>
                          <a:cs typeface="Times New Roman" panose="02020603050405020304" pitchFamily="18" charset="0"/>
                        </a:rPr>
                        <a:t>Not Included</a:t>
                      </a:r>
                      <a:endParaRPr lang="en-US" sz="1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1</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tc>
                  <a:txBody>
                    <a:bodyPr/>
                    <a:lstStyle/>
                    <a:p>
                      <a:pPr marL="0" marR="0" algn="ctr">
                        <a:lnSpc>
                          <a:spcPct val="115000"/>
                        </a:lnSpc>
                        <a:spcBef>
                          <a:spcPts val="0"/>
                        </a:spcBef>
                        <a:spcAft>
                          <a:spcPts val="0"/>
                        </a:spcAft>
                      </a:pPr>
                      <a:r>
                        <a:rPr lang="en-US" sz="1400">
                          <a:solidFill>
                            <a:srgbClr val="000000"/>
                          </a:solidFill>
                          <a:effectLst/>
                          <a:latin typeface="+mn-lt"/>
                          <a:ea typeface="Calibri" panose="020F0502020204030204" pitchFamily="34" charset="0"/>
                          <a:cs typeface="Times New Roman" panose="02020603050405020304" pitchFamily="18" charset="0"/>
                        </a:rPr>
                        <a:t>2</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marL="0" marR="0" algn="ctr">
                        <a:lnSpc>
                          <a:spcPct val="115000"/>
                        </a:lnSpc>
                        <a:spcBef>
                          <a:spcPts val="0"/>
                        </a:spcBef>
                        <a:spcAft>
                          <a:spcPts val="0"/>
                        </a:spcAft>
                      </a:pPr>
                      <a:r>
                        <a:rPr lang="en-US" sz="1400">
                          <a:solidFill>
                            <a:srgbClr val="000000"/>
                          </a:solidFill>
                          <a:effectLst/>
                          <a:latin typeface="+mn-lt"/>
                          <a:ea typeface="Calibri" panose="020F0502020204030204" pitchFamily="34" charset="0"/>
                          <a:cs typeface="Times New Roman" panose="02020603050405020304" pitchFamily="18" charset="0"/>
                        </a:rPr>
                        <a:t>2</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marL="0" marR="0" algn="ctr">
                        <a:lnSpc>
                          <a:spcPct val="115000"/>
                        </a:lnSpc>
                        <a:spcBef>
                          <a:spcPts val="0"/>
                        </a:spcBef>
                        <a:spcAft>
                          <a:spcPts val="0"/>
                        </a:spcAft>
                      </a:pPr>
                      <a:r>
                        <a:rPr lang="en-US" sz="1400">
                          <a:solidFill>
                            <a:srgbClr val="000000"/>
                          </a:solidFill>
                          <a:effectLst/>
                          <a:latin typeface="+mn-lt"/>
                          <a:ea typeface="Calibri" panose="020F0502020204030204" pitchFamily="34" charset="0"/>
                          <a:cs typeface="Times New Roman" panose="02020603050405020304" pitchFamily="18" charset="0"/>
                        </a:rPr>
                        <a:t>3</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marL="0" marR="0" algn="ctr">
                        <a:lnSpc>
                          <a:spcPct val="115000"/>
                        </a:lnSpc>
                        <a:spcBef>
                          <a:spcPts val="0"/>
                        </a:spcBef>
                        <a:spcAft>
                          <a:spcPts val="0"/>
                        </a:spcAft>
                      </a:pPr>
                      <a:r>
                        <a:rPr lang="en-US" sz="1400">
                          <a:solidFill>
                            <a:srgbClr val="000000"/>
                          </a:solidFill>
                          <a:effectLst/>
                          <a:latin typeface="+mn-lt"/>
                          <a:ea typeface="Calibri" panose="020F0502020204030204" pitchFamily="34" charset="0"/>
                          <a:cs typeface="Times New Roman" panose="02020603050405020304" pitchFamily="18" charset="0"/>
                        </a:rPr>
                        <a:t>3</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marL="0" marR="0" algn="ctr">
                        <a:lnSpc>
                          <a:spcPct val="115000"/>
                        </a:lnSpc>
                        <a:spcBef>
                          <a:spcPts val="0"/>
                        </a:spcBef>
                        <a:spcAft>
                          <a:spcPts val="0"/>
                        </a:spcAft>
                      </a:pPr>
                      <a:r>
                        <a:rPr lang="en-US" sz="1400">
                          <a:solidFill>
                            <a:srgbClr val="000000"/>
                          </a:solidFill>
                          <a:effectLst/>
                          <a:latin typeface="+mn-lt"/>
                          <a:ea typeface="Calibri" panose="020F0502020204030204" pitchFamily="34" charset="0"/>
                          <a:cs typeface="Times New Roman" panose="02020603050405020304" pitchFamily="18" charset="0"/>
                        </a:rPr>
                        <a:t>3</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marL="0" marR="0" algn="ctr">
                        <a:lnSpc>
                          <a:spcPct val="115000"/>
                        </a:lnSpc>
                        <a:spcBef>
                          <a:spcPts val="0"/>
                        </a:spcBef>
                        <a:spcAft>
                          <a:spcPts val="0"/>
                        </a:spcAft>
                      </a:pPr>
                      <a:r>
                        <a:rPr lang="en-US" sz="1400" b="1" dirty="0">
                          <a:solidFill>
                            <a:srgbClr val="000000"/>
                          </a:solidFill>
                          <a:effectLst/>
                          <a:latin typeface="+mn-lt"/>
                          <a:ea typeface="Calibri" panose="020F0502020204030204" pitchFamily="34" charset="0"/>
                          <a:cs typeface="Times New Roman" panose="02020603050405020304" pitchFamily="18" charset="0"/>
                        </a:rPr>
                        <a:t>4 or 5</a:t>
                      </a:r>
                      <a:endParaRPr lang="en-US" sz="1400" b="1"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extLst>
                  <a:ext uri="{0D108BD9-81ED-4DB2-BD59-A6C34878D82A}">
                    <a16:rowId xmlns:a16="http://schemas.microsoft.com/office/drawing/2014/main" val="2342496465"/>
                  </a:ext>
                </a:extLst>
              </a:tr>
              <a:tr h="200025">
                <a:tc>
                  <a:txBody>
                    <a:bodyPr/>
                    <a:lstStyle/>
                    <a:p>
                      <a:pPr marL="0" marR="0" algn="ctr">
                        <a:lnSpc>
                          <a:spcPct val="115000"/>
                        </a:lnSpc>
                        <a:spcBef>
                          <a:spcPts val="0"/>
                        </a:spcBef>
                        <a:spcAft>
                          <a:spcPts val="0"/>
                        </a:spcAft>
                      </a:pPr>
                      <a:r>
                        <a:rPr lang="en-US" sz="1400" b="1">
                          <a:solidFill>
                            <a:srgbClr val="000000"/>
                          </a:solidFill>
                          <a:effectLst/>
                          <a:latin typeface="+mn-lt"/>
                          <a:ea typeface="Calibri" panose="020F0502020204030204" pitchFamily="34" charset="0"/>
                          <a:cs typeface="Times New Roman" panose="02020603050405020304" pitchFamily="18" charset="0"/>
                        </a:rPr>
                        <a:t>2</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1000" dirty="0">
                          <a:solidFill>
                            <a:srgbClr val="000000"/>
                          </a:solidFill>
                          <a:effectLst/>
                          <a:latin typeface="+mn-lt"/>
                          <a:ea typeface="Calibri" panose="020F0502020204030204" pitchFamily="34" charset="0"/>
                          <a:cs typeface="Times New Roman" panose="02020603050405020304" pitchFamily="18" charset="0"/>
                        </a:rPr>
                        <a:t> </a:t>
                      </a:r>
                      <a:r>
                        <a:rPr lang="en-US" sz="1000" dirty="0" smtClean="0">
                          <a:solidFill>
                            <a:srgbClr val="000000"/>
                          </a:solidFill>
                          <a:effectLst/>
                          <a:latin typeface="+mn-lt"/>
                          <a:ea typeface="Calibri" panose="020F0502020204030204" pitchFamily="34" charset="0"/>
                          <a:cs typeface="Times New Roman" panose="02020603050405020304" pitchFamily="18" charset="0"/>
                        </a:rPr>
                        <a:t> Not Included</a:t>
                      </a:r>
                      <a:endParaRPr lang="en-US" sz="1000" dirty="0" smtClean="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2</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marL="0" marR="0" algn="ctr">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3</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marL="0" marR="0" algn="ctr">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3</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marL="0" marR="0" algn="ctr">
                        <a:lnSpc>
                          <a:spcPct val="115000"/>
                        </a:lnSpc>
                        <a:spcBef>
                          <a:spcPts val="0"/>
                        </a:spcBef>
                        <a:spcAft>
                          <a:spcPts val="0"/>
                        </a:spcAft>
                      </a:pPr>
                      <a:r>
                        <a:rPr lang="en-US" sz="1400">
                          <a:solidFill>
                            <a:srgbClr val="000000"/>
                          </a:solidFill>
                          <a:effectLst/>
                          <a:latin typeface="+mn-lt"/>
                          <a:ea typeface="Calibri" panose="020F0502020204030204" pitchFamily="34" charset="0"/>
                          <a:cs typeface="Times New Roman" panose="02020603050405020304" pitchFamily="18" charset="0"/>
                        </a:rPr>
                        <a:t>3</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marL="0" marR="0" algn="ctr">
                        <a:lnSpc>
                          <a:spcPct val="115000"/>
                        </a:lnSpc>
                        <a:spcBef>
                          <a:spcPts val="0"/>
                        </a:spcBef>
                        <a:spcAft>
                          <a:spcPts val="0"/>
                        </a:spcAft>
                      </a:pPr>
                      <a:r>
                        <a:rPr lang="en-US" sz="1400" b="1" dirty="0">
                          <a:solidFill>
                            <a:srgbClr val="000000"/>
                          </a:solidFill>
                          <a:effectLst/>
                          <a:latin typeface="+mn-lt"/>
                          <a:ea typeface="Calibri" panose="020F0502020204030204" pitchFamily="34" charset="0"/>
                          <a:cs typeface="Times New Roman" panose="02020603050405020304" pitchFamily="18" charset="0"/>
                        </a:rPr>
                        <a:t>4 or 5</a:t>
                      </a:r>
                      <a:endParaRPr lang="en-US" sz="1400" b="1"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marL="0" marR="0" algn="ctr">
                        <a:lnSpc>
                          <a:spcPct val="115000"/>
                        </a:lnSpc>
                        <a:spcBef>
                          <a:spcPts val="0"/>
                        </a:spcBef>
                        <a:spcAft>
                          <a:spcPts val="0"/>
                        </a:spcAft>
                      </a:pPr>
                      <a:r>
                        <a:rPr lang="en-US" sz="1400">
                          <a:solidFill>
                            <a:srgbClr val="000000"/>
                          </a:solidFill>
                          <a:effectLst/>
                          <a:latin typeface="+mn-lt"/>
                          <a:ea typeface="Calibri" panose="020F0502020204030204" pitchFamily="34" charset="0"/>
                          <a:cs typeface="Times New Roman" panose="02020603050405020304" pitchFamily="18" charset="0"/>
                        </a:rPr>
                        <a:t> </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1400">
                          <a:solidFill>
                            <a:srgbClr val="000000"/>
                          </a:solidFill>
                          <a:effectLst/>
                          <a:latin typeface="+mn-lt"/>
                          <a:ea typeface="Calibri" panose="020F0502020204030204" pitchFamily="34" charset="0"/>
                          <a:cs typeface="Times New Roman" panose="02020603050405020304" pitchFamily="18" charset="0"/>
                        </a:rPr>
                        <a:t> </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331192901"/>
                  </a:ext>
                </a:extLst>
              </a:tr>
              <a:tr h="200025">
                <a:tc>
                  <a:txBody>
                    <a:bodyPr/>
                    <a:lstStyle/>
                    <a:p>
                      <a:pPr marL="0" marR="0" algn="ctr">
                        <a:lnSpc>
                          <a:spcPct val="115000"/>
                        </a:lnSpc>
                        <a:spcBef>
                          <a:spcPts val="0"/>
                        </a:spcBef>
                        <a:spcAft>
                          <a:spcPts val="0"/>
                        </a:spcAft>
                      </a:pPr>
                      <a:r>
                        <a:rPr lang="en-US" sz="1400" b="1">
                          <a:solidFill>
                            <a:srgbClr val="000000"/>
                          </a:solidFill>
                          <a:effectLst/>
                          <a:latin typeface="+mn-lt"/>
                          <a:ea typeface="Calibri" panose="020F0502020204030204" pitchFamily="34" charset="0"/>
                          <a:cs typeface="Times New Roman" panose="02020603050405020304" pitchFamily="18" charset="0"/>
                        </a:rPr>
                        <a:t>3</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1000" dirty="0">
                          <a:solidFill>
                            <a:srgbClr val="000000"/>
                          </a:solidFill>
                          <a:effectLst/>
                          <a:latin typeface="+mn-lt"/>
                          <a:ea typeface="Calibri" panose="020F0502020204030204" pitchFamily="34" charset="0"/>
                          <a:cs typeface="Times New Roman" panose="02020603050405020304" pitchFamily="18" charset="0"/>
                        </a:rPr>
                        <a:t> </a:t>
                      </a:r>
                      <a:r>
                        <a:rPr lang="en-US" sz="1000" dirty="0" smtClean="0">
                          <a:solidFill>
                            <a:srgbClr val="000000"/>
                          </a:solidFill>
                          <a:effectLst/>
                          <a:latin typeface="+mn-lt"/>
                          <a:ea typeface="Calibri" panose="020F0502020204030204" pitchFamily="34" charset="0"/>
                          <a:cs typeface="Times New Roman" panose="02020603050405020304" pitchFamily="18" charset="0"/>
                        </a:rPr>
                        <a:t> Not Included</a:t>
                      </a:r>
                      <a:endParaRPr lang="en-US" sz="1000" dirty="0" smtClean="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3</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marL="0" marR="0" algn="ctr">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3</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marL="0" marR="0" algn="ctr">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3</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marL="0" marR="0" algn="ctr">
                        <a:lnSpc>
                          <a:spcPct val="115000"/>
                        </a:lnSpc>
                        <a:spcBef>
                          <a:spcPts val="0"/>
                        </a:spcBef>
                        <a:spcAft>
                          <a:spcPts val="0"/>
                        </a:spcAft>
                      </a:pPr>
                      <a:r>
                        <a:rPr lang="en-US" sz="1400" b="1" dirty="0">
                          <a:solidFill>
                            <a:srgbClr val="000000"/>
                          </a:solidFill>
                          <a:effectLst/>
                          <a:latin typeface="+mn-lt"/>
                          <a:ea typeface="Calibri" panose="020F0502020204030204" pitchFamily="34" charset="0"/>
                          <a:cs typeface="Times New Roman" panose="02020603050405020304" pitchFamily="18" charset="0"/>
                        </a:rPr>
                        <a:t>4 or 5</a:t>
                      </a:r>
                      <a:endParaRPr lang="en-US" sz="1400" b="1"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marL="0" marR="0" algn="ctr">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 </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 </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 </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682572985"/>
                  </a:ext>
                </a:extLst>
              </a:tr>
              <a:tr h="200025">
                <a:tc>
                  <a:txBody>
                    <a:bodyPr/>
                    <a:lstStyle/>
                    <a:p>
                      <a:pPr marL="0" marR="0" algn="ctr">
                        <a:lnSpc>
                          <a:spcPct val="115000"/>
                        </a:lnSpc>
                        <a:spcBef>
                          <a:spcPts val="0"/>
                        </a:spcBef>
                        <a:spcAft>
                          <a:spcPts val="0"/>
                        </a:spcAft>
                      </a:pPr>
                      <a:r>
                        <a:rPr lang="en-US" sz="1400" b="1">
                          <a:solidFill>
                            <a:srgbClr val="000000"/>
                          </a:solidFill>
                          <a:effectLst/>
                          <a:latin typeface="+mn-lt"/>
                          <a:ea typeface="Calibri" panose="020F0502020204030204" pitchFamily="34" charset="0"/>
                          <a:cs typeface="Times New Roman" panose="02020603050405020304" pitchFamily="18" charset="0"/>
                        </a:rPr>
                        <a:t>4 or 5</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marL="0" marR="0" algn="ctr">
                        <a:lnSpc>
                          <a:spcPct val="115000"/>
                        </a:lnSpc>
                        <a:spcBef>
                          <a:spcPts val="0"/>
                        </a:spcBef>
                        <a:spcAft>
                          <a:spcPts val="0"/>
                        </a:spcAft>
                      </a:pPr>
                      <a:r>
                        <a:rPr lang="en-US" sz="1400" b="1" dirty="0" smtClean="0">
                          <a:solidFill>
                            <a:srgbClr val="000000"/>
                          </a:solidFill>
                          <a:effectLst/>
                          <a:latin typeface="+mn-lt"/>
                          <a:ea typeface="Calibri" panose="020F0502020204030204" pitchFamily="34" charset="0"/>
                          <a:cs typeface="Times New Roman" panose="02020603050405020304" pitchFamily="18" charset="0"/>
                        </a:rPr>
                        <a:t>4 or 5</a:t>
                      </a:r>
                      <a:endParaRPr lang="en-US" sz="1400" b="1"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marL="0" marR="0" algn="ctr">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 </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 </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 </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 </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 </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 </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 </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3284294"/>
                  </a:ext>
                </a:extLst>
              </a:tr>
            </a:tbl>
          </a:graphicData>
        </a:graphic>
      </p:graphicFrame>
      <p:graphicFrame>
        <p:nvGraphicFramePr>
          <p:cNvPr id="4" name="Table 3" descr="This is an eight year trajectory for English learners who have a disability and/or interrupted formal education. The trajectory depends on the initial domain proficiency and years identified as an English learner." title="Eight Year Trajectory for English Learners (with Disabilities and/or Interrupted Formal Education)"/>
          <p:cNvGraphicFramePr>
            <a:graphicFrameLocks noGrp="1"/>
          </p:cNvGraphicFramePr>
          <p:nvPr>
            <p:extLst/>
          </p:nvPr>
        </p:nvGraphicFramePr>
        <p:xfrm>
          <a:off x="838200" y="4662064"/>
          <a:ext cx="9760530" cy="1645478"/>
        </p:xfrm>
        <a:graphic>
          <a:graphicData uri="http://schemas.openxmlformats.org/drawingml/2006/table">
            <a:tbl>
              <a:tblPr firstRow="1" firstCol="1" bandRow="1"/>
              <a:tblGrid>
                <a:gridCol w="976053">
                  <a:extLst>
                    <a:ext uri="{9D8B030D-6E8A-4147-A177-3AD203B41FA5}">
                      <a16:colId xmlns:a16="http://schemas.microsoft.com/office/drawing/2014/main" val="1100519331"/>
                    </a:ext>
                  </a:extLst>
                </a:gridCol>
                <a:gridCol w="976053">
                  <a:extLst>
                    <a:ext uri="{9D8B030D-6E8A-4147-A177-3AD203B41FA5}">
                      <a16:colId xmlns:a16="http://schemas.microsoft.com/office/drawing/2014/main" val="1885132"/>
                    </a:ext>
                  </a:extLst>
                </a:gridCol>
                <a:gridCol w="976053">
                  <a:extLst>
                    <a:ext uri="{9D8B030D-6E8A-4147-A177-3AD203B41FA5}">
                      <a16:colId xmlns:a16="http://schemas.microsoft.com/office/drawing/2014/main" val="4183586024"/>
                    </a:ext>
                  </a:extLst>
                </a:gridCol>
                <a:gridCol w="976053">
                  <a:extLst>
                    <a:ext uri="{9D8B030D-6E8A-4147-A177-3AD203B41FA5}">
                      <a16:colId xmlns:a16="http://schemas.microsoft.com/office/drawing/2014/main" val="3202914299"/>
                    </a:ext>
                  </a:extLst>
                </a:gridCol>
                <a:gridCol w="976053">
                  <a:extLst>
                    <a:ext uri="{9D8B030D-6E8A-4147-A177-3AD203B41FA5}">
                      <a16:colId xmlns:a16="http://schemas.microsoft.com/office/drawing/2014/main" val="3520468528"/>
                    </a:ext>
                  </a:extLst>
                </a:gridCol>
                <a:gridCol w="976053">
                  <a:extLst>
                    <a:ext uri="{9D8B030D-6E8A-4147-A177-3AD203B41FA5}">
                      <a16:colId xmlns:a16="http://schemas.microsoft.com/office/drawing/2014/main" val="928193947"/>
                    </a:ext>
                  </a:extLst>
                </a:gridCol>
                <a:gridCol w="976053">
                  <a:extLst>
                    <a:ext uri="{9D8B030D-6E8A-4147-A177-3AD203B41FA5}">
                      <a16:colId xmlns:a16="http://schemas.microsoft.com/office/drawing/2014/main" val="1686912600"/>
                    </a:ext>
                  </a:extLst>
                </a:gridCol>
                <a:gridCol w="976053">
                  <a:extLst>
                    <a:ext uri="{9D8B030D-6E8A-4147-A177-3AD203B41FA5}">
                      <a16:colId xmlns:a16="http://schemas.microsoft.com/office/drawing/2014/main" val="3847916489"/>
                    </a:ext>
                  </a:extLst>
                </a:gridCol>
                <a:gridCol w="976053">
                  <a:extLst>
                    <a:ext uri="{9D8B030D-6E8A-4147-A177-3AD203B41FA5}">
                      <a16:colId xmlns:a16="http://schemas.microsoft.com/office/drawing/2014/main" val="2506574265"/>
                    </a:ext>
                  </a:extLst>
                </a:gridCol>
                <a:gridCol w="976053">
                  <a:extLst>
                    <a:ext uri="{9D8B030D-6E8A-4147-A177-3AD203B41FA5}">
                      <a16:colId xmlns:a16="http://schemas.microsoft.com/office/drawing/2014/main" val="2050557348"/>
                    </a:ext>
                  </a:extLst>
                </a:gridCol>
              </a:tblGrid>
              <a:tr h="368046">
                <a:tc>
                  <a:txBody>
                    <a:bodyPr/>
                    <a:lstStyle/>
                    <a:p>
                      <a:pPr marL="0" marR="0" algn="ctr">
                        <a:lnSpc>
                          <a:spcPct val="115000"/>
                        </a:lnSpc>
                        <a:spcBef>
                          <a:spcPts val="0"/>
                        </a:spcBef>
                        <a:spcAft>
                          <a:spcPts val="0"/>
                        </a:spcAft>
                      </a:pPr>
                      <a:r>
                        <a:rPr lang="en-US" sz="1400" b="1" dirty="0" smtClean="0">
                          <a:solidFill>
                            <a:srgbClr val="000000"/>
                          </a:solidFill>
                          <a:effectLst/>
                          <a:latin typeface="+mn-lt"/>
                          <a:ea typeface="Calibri" panose="020F0502020204030204" pitchFamily="34" charset="0"/>
                          <a:cs typeface="Times New Roman" panose="02020603050405020304" pitchFamily="18" charset="0"/>
                        </a:rPr>
                        <a:t> Initial</a:t>
                      </a:r>
                    </a:p>
                    <a:p>
                      <a:pPr marL="0" marR="0" algn="ctr">
                        <a:lnSpc>
                          <a:spcPct val="115000"/>
                        </a:lnSpc>
                        <a:spcBef>
                          <a:spcPts val="0"/>
                        </a:spcBef>
                        <a:spcAft>
                          <a:spcPts val="0"/>
                        </a:spcAft>
                      </a:pPr>
                      <a:r>
                        <a:rPr lang="en-US" sz="1400" b="1" dirty="0" smtClean="0">
                          <a:solidFill>
                            <a:srgbClr val="000000"/>
                          </a:solidFill>
                          <a:effectLst/>
                          <a:latin typeface="+mn-lt"/>
                          <a:ea typeface="Calibri" panose="020F0502020204030204" pitchFamily="34" charset="0"/>
                          <a:cs typeface="Times New Roman" panose="02020603050405020304" pitchFamily="18" charset="0"/>
                        </a:rPr>
                        <a:t>Domain</a:t>
                      </a:r>
                    </a:p>
                    <a:p>
                      <a:pPr marL="0" marR="0" algn="ctr">
                        <a:lnSpc>
                          <a:spcPct val="115000"/>
                        </a:lnSpc>
                        <a:spcBef>
                          <a:spcPts val="0"/>
                        </a:spcBef>
                        <a:spcAft>
                          <a:spcPts val="0"/>
                        </a:spcAft>
                      </a:pPr>
                      <a:r>
                        <a:rPr lang="en-US" sz="1400" b="1" dirty="0" smtClean="0">
                          <a:solidFill>
                            <a:srgbClr val="000000"/>
                          </a:solidFill>
                          <a:effectLst/>
                          <a:latin typeface="+mn-lt"/>
                          <a:ea typeface="Calibri" panose="020F0502020204030204" pitchFamily="34" charset="0"/>
                          <a:cs typeface="Times New Roman" panose="02020603050405020304" pitchFamily="18" charset="0"/>
                        </a:rPr>
                        <a:t>Proficiency</a:t>
                      </a:r>
                      <a:endParaRPr lang="en-US" sz="1400" b="1" dirty="0" smtClean="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400" b="1" dirty="0">
                          <a:solidFill>
                            <a:srgbClr val="000000"/>
                          </a:solidFill>
                          <a:effectLst/>
                          <a:latin typeface="+mn-lt"/>
                          <a:ea typeface="Calibri" panose="020F0502020204030204" pitchFamily="34" charset="0"/>
                          <a:cs typeface="Times New Roman" panose="02020603050405020304" pitchFamily="18" charset="0"/>
                        </a:rPr>
                        <a:t>&lt;1.5</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400" b="1" dirty="0">
                          <a:solidFill>
                            <a:srgbClr val="000000"/>
                          </a:solidFill>
                          <a:effectLst/>
                          <a:latin typeface="+mn-lt"/>
                          <a:ea typeface="Calibri" panose="020F0502020204030204" pitchFamily="34" charset="0"/>
                          <a:cs typeface="Times New Roman" panose="02020603050405020304" pitchFamily="18" charset="0"/>
                        </a:rPr>
                        <a:t>1.5 to &lt;2</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400" b="1" dirty="0">
                          <a:solidFill>
                            <a:srgbClr val="000000"/>
                          </a:solidFill>
                          <a:effectLst/>
                          <a:latin typeface="+mn-lt"/>
                          <a:ea typeface="Calibri" panose="020F0502020204030204" pitchFamily="34" charset="0"/>
                          <a:cs typeface="Times New Roman" panose="02020603050405020304" pitchFamily="18" charset="0"/>
                        </a:rPr>
                        <a:t>2 to &lt;3</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400" b="1" dirty="0">
                          <a:solidFill>
                            <a:srgbClr val="000000"/>
                          </a:solidFill>
                          <a:effectLst/>
                          <a:latin typeface="+mn-lt"/>
                          <a:ea typeface="Calibri" panose="020F0502020204030204" pitchFamily="34" charset="0"/>
                          <a:cs typeface="Times New Roman" panose="02020603050405020304" pitchFamily="18" charset="0"/>
                        </a:rPr>
                        <a:t>3 to &lt;4</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400" b="1" dirty="0">
                          <a:solidFill>
                            <a:srgbClr val="000000"/>
                          </a:solidFill>
                          <a:effectLst/>
                          <a:latin typeface="+mn-lt"/>
                          <a:ea typeface="Calibri" panose="020F0502020204030204" pitchFamily="34" charset="0"/>
                          <a:cs typeface="Times New Roman" panose="02020603050405020304" pitchFamily="18" charset="0"/>
                        </a:rPr>
                        <a:t>4 to &lt;5</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400" b="1" dirty="0">
                          <a:solidFill>
                            <a:srgbClr val="000000"/>
                          </a:solidFill>
                          <a:effectLst/>
                          <a:latin typeface="+mn-lt"/>
                          <a:ea typeface="Calibri" panose="020F0502020204030204" pitchFamily="34" charset="0"/>
                          <a:cs typeface="Times New Roman" panose="02020603050405020304" pitchFamily="18" charset="0"/>
                        </a:rPr>
                        <a:t>5 to &lt;6</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400" b="1" dirty="0">
                          <a:solidFill>
                            <a:srgbClr val="000000"/>
                          </a:solidFill>
                          <a:effectLst/>
                          <a:latin typeface="+mn-lt"/>
                          <a:ea typeface="Calibri" panose="020F0502020204030204" pitchFamily="34" charset="0"/>
                          <a:cs typeface="Times New Roman" panose="02020603050405020304" pitchFamily="18" charset="0"/>
                        </a:rPr>
                        <a:t>6 to &lt;7</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400" b="1" dirty="0">
                          <a:solidFill>
                            <a:srgbClr val="000000"/>
                          </a:solidFill>
                          <a:effectLst/>
                          <a:latin typeface="+mn-lt"/>
                          <a:ea typeface="Calibri" panose="020F0502020204030204" pitchFamily="34" charset="0"/>
                          <a:cs typeface="Times New Roman" panose="02020603050405020304" pitchFamily="18" charset="0"/>
                        </a:rPr>
                        <a:t>7 to &lt;8</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400" b="1" dirty="0">
                          <a:solidFill>
                            <a:srgbClr val="000000"/>
                          </a:solidFill>
                          <a:effectLst/>
                          <a:latin typeface="+mn-lt"/>
                          <a:ea typeface="Calibri" panose="020F0502020204030204" pitchFamily="34" charset="0"/>
                          <a:cs typeface="Times New Roman" panose="02020603050405020304" pitchFamily="18" charset="0"/>
                        </a:rPr>
                        <a:t>8 or more</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102799216"/>
                  </a:ext>
                </a:extLst>
              </a:tr>
              <a:tr h="200025">
                <a:tc>
                  <a:txBody>
                    <a:bodyPr/>
                    <a:lstStyle/>
                    <a:p>
                      <a:pPr marL="0" marR="0" algn="ctr">
                        <a:lnSpc>
                          <a:spcPct val="115000"/>
                        </a:lnSpc>
                        <a:spcBef>
                          <a:spcPts val="0"/>
                        </a:spcBef>
                        <a:spcAft>
                          <a:spcPts val="0"/>
                        </a:spcAft>
                      </a:pPr>
                      <a:r>
                        <a:rPr lang="en-US" sz="1400" b="1">
                          <a:solidFill>
                            <a:srgbClr val="000000"/>
                          </a:solidFill>
                          <a:effectLst/>
                          <a:latin typeface="+mn-lt"/>
                          <a:ea typeface="Calibri" panose="020F0502020204030204" pitchFamily="34" charset="0"/>
                          <a:cs typeface="Times New Roman" panose="02020603050405020304" pitchFamily="18" charset="0"/>
                        </a:rPr>
                        <a:t>1</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tc>
                  <a:txBody>
                    <a:bodyPr/>
                    <a:lstStyle/>
                    <a:p>
                      <a:pPr marL="0" marR="0" algn="ctr">
                        <a:lnSpc>
                          <a:spcPct val="115000"/>
                        </a:lnSpc>
                        <a:spcBef>
                          <a:spcPts val="0"/>
                        </a:spcBef>
                        <a:spcAft>
                          <a:spcPts val="0"/>
                        </a:spcAft>
                      </a:pPr>
                      <a:r>
                        <a:rPr lang="en-US" sz="1000" dirty="0">
                          <a:solidFill>
                            <a:srgbClr val="000000"/>
                          </a:solidFill>
                          <a:effectLst/>
                          <a:latin typeface="+mn-lt"/>
                          <a:ea typeface="Calibri" panose="020F0502020204030204" pitchFamily="34" charset="0"/>
                          <a:cs typeface="Times New Roman" panose="02020603050405020304" pitchFamily="18" charset="0"/>
                        </a:rPr>
                        <a:t> </a:t>
                      </a:r>
                      <a:r>
                        <a:rPr lang="en-US" sz="1000" dirty="0" smtClean="0">
                          <a:solidFill>
                            <a:srgbClr val="000000"/>
                          </a:solidFill>
                          <a:effectLst/>
                          <a:latin typeface="+mn-lt"/>
                          <a:ea typeface="Calibri" panose="020F0502020204030204" pitchFamily="34" charset="0"/>
                          <a:cs typeface="Times New Roman" panose="02020603050405020304" pitchFamily="18" charset="0"/>
                        </a:rPr>
                        <a:t>Not Included</a:t>
                      </a:r>
                      <a:endParaRPr lang="en-US" sz="1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1</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tc>
                  <a:txBody>
                    <a:bodyPr/>
                    <a:lstStyle/>
                    <a:p>
                      <a:pPr marL="0" marR="0" algn="ctr">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2</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marL="0" marR="0" algn="ctr">
                        <a:lnSpc>
                          <a:spcPct val="115000"/>
                        </a:lnSpc>
                        <a:spcBef>
                          <a:spcPts val="0"/>
                        </a:spcBef>
                        <a:spcAft>
                          <a:spcPts val="0"/>
                        </a:spcAft>
                      </a:pPr>
                      <a:r>
                        <a:rPr lang="en-US" sz="1400">
                          <a:solidFill>
                            <a:srgbClr val="000000"/>
                          </a:solidFill>
                          <a:effectLst/>
                          <a:latin typeface="+mn-lt"/>
                          <a:ea typeface="Calibri" panose="020F0502020204030204" pitchFamily="34" charset="0"/>
                          <a:cs typeface="Times New Roman" panose="02020603050405020304" pitchFamily="18" charset="0"/>
                        </a:rPr>
                        <a:t>2</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marL="0" marR="0" algn="ctr">
                        <a:lnSpc>
                          <a:spcPct val="115000"/>
                        </a:lnSpc>
                        <a:spcBef>
                          <a:spcPts val="0"/>
                        </a:spcBef>
                        <a:spcAft>
                          <a:spcPts val="0"/>
                        </a:spcAft>
                      </a:pPr>
                      <a:r>
                        <a:rPr lang="en-US" sz="1400">
                          <a:solidFill>
                            <a:srgbClr val="000000"/>
                          </a:solidFill>
                          <a:effectLst/>
                          <a:latin typeface="+mn-lt"/>
                          <a:ea typeface="Calibri" panose="020F0502020204030204" pitchFamily="34" charset="0"/>
                          <a:cs typeface="Times New Roman" panose="02020603050405020304" pitchFamily="18" charset="0"/>
                        </a:rPr>
                        <a:t>2</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marL="0" marR="0" algn="ctr">
                        <a:lnSpc>
                          <a:spcPct val="115000"/>
                        </a:lnSpc>
                        <a:spcBef>
                          <a:spcPts val="0"/>
                        </a:spcBef>
                        <a:spcAft>
                          <a:spcPts val="0"/>
                        </a:spcAft>
                      </a:pPr>
                      <a:r>
                        <a:rPr lang="en-US" sz="1400">
                          <a:solidFill>
                            <a:srgbClr val="000000"/>
                          </a:solidFill>
                          <a:effectLst/>
                          <a:latin typeface="+mn-lt"/>
                          <a:ea typeface="Calibri" panose="020F0502020204030204" pitchFamily="34" charset="0"/>
                          <a:cs typeface="Times New Roman" panose="02020603050405020304" pitchFamily="18" charset="0"/>
                        </a:rPr>
                        <a:t>3</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marL="0" marR="0" algn="ctr">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3</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marL="0" marR="0" algn="ctr">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3</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marL="0" marR="0" algn="ctr">
                        <a:lnSpc>
                          <a:spcPct val="115000"/>
                        </a:lnSpc>
                        <a:spcBef>
                          <a:spcPts val="0"/>
                        </a:spcBef>
                        <a:spcAft>
                          <a:spcPts val="0"/>
                        </a:spcAft>
                      </a:pPr>
                      <a:r>
                        <a:rPr lang="en-US" sz="1400" b="1" dirty="0">
                          <a:solidFill>
                            <a:srgbClr val="000000"/>
                          </a:solidFill>
                          <a:effectLst/>
                          <a:latin typeface="+mn-lt"/>
                          <a:ea typeface="Calibri" panose="020F0502020204030204" pitchFamily="34" charset="0"/>
                          <a:cs typeface="Times New Roman" panose="02020603050405020304" pitchFamily="18" charset="0"/>
                        </a:rPr>
                        <a:t>4 or 5</a:t>
                      </a:r>
                      <a:endParaRPr lang="en-US" sz="1400" b="1" dirty="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extLst>
                  <a:ext uri="{0D108BD9-81ED-4DB2-BD59-A6C34878D82A}">
                    <a16:rowId xmlns:a16="http://schemas.microsoft.com/office/drawing/2014/main" val="878209397"/>
                  </a:ext>
                </a:extLst>
              </a:tr>
              <a:tr h="200025">
                <a:tc>
                  <a:txBody>
                    <a:bodyPr/>
                    <a:lstStyle/>
                    <a:p>
                      <a:pPr marL="0" marR="0" algn="ctr">
                        <a:lnSpc>
                          <a:spcPct val="115000"/>
                        </a:lnSpc>
                        <a:spcBef>
                          <a:spcPts val="0"/>
                        </a:spcBef>
                        <a:spcAft>
                          <a:spcPts val="0"/>
                        </a:spcAft>
                      </a:pPr>
                      <a:r>
                        <a:rPr lang="en-US" sz="1400" b="1">
                          <a:solidFill>
                            <a:srgbClr val="000000"/>
                          </a:solidFill>
                          <a:effectLst/>
                          <a:latin typeface="+mn-lt"/>
                          <a:ea typeface="Calibri" panose="020F0502020204030204" pitchFamily="34" charset="0"/>
                          <a:cs typeface="Times New Roman" panose="02020603050405020304" pitchFamily="18" charset="0"/>
                        </a:rPr>
                        <a:t>2</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1000" dirty="0">
                          <a:solidFill>
                            <a:srgbClr val="000000"/>
                          </a:solidFill>
                          <a:effectLst/>
                          <a:latin typeface="+mn-lt"/>
                          <a:ea typeface="Calibri" panose="020F0502020204030204" pitchFamily="34" charset="0"/>
                          <a:cs typeface="Times New Roman" panose="02020603050405020304" pitchFamily="18" charset="0"/>
                        </a:rPr>
                        <a:t> </a:t>
                      </a:r>
                      <a:r>
                        <a:rPr lang="en-US" sz="1000" dirty="0" smtClean="0">
                          <a:solidFill>
                            <a:srgbClr val="000000"/>
                          </a:solidFill>
                          <a:effectLst/>
                          <a:latin typeface="+mn-lt"/>
                          <a:ea typeface="Calibri" panose="020F0502020204030204" pitchFamily="34" charset="0"/>
                          <a:cs typeface="Times New Roman" panose="02020603050405020304" pitchFamily="18" charset="0"/>
                        </a:rPr>
                        <a:t> Not Included</a:t>
                      </a:r>
                      <a:endParaRPr lang="en-US" sz="1000" dirty="0" smtClean="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2</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marL="0" marR="0" algn="ctr">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2</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marL="0" marR="0" algn="ctr">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3</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marL="0" marR="0" algn="ctr">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3</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marL="0" marR="0" algn="ctr">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3</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marL="0" marR="0" algn="ctr">
                        <a:lnSpc>
                          <a:spcPct val="115000"/>
                        </a:lnSpc>
                        <a:spcBef>
                          <a:spcPts val="0"/>
                        </a:spcBef>
                        <a:spcAft>
                          <a:spcPts val="0"/>
                        </a:spcAft>
                      </a:pPr>
                      <a:r>
                        <a:rPr lang="en-US" sz="1400" b="1" dirty="0">
                          <a:solidFill>
                            <a:srgbClr val="000000"/>
                          </a:solidFill>
                          <a:effectLst/>
                          <a:latin typeface="+mn-lt"/>
                          <a:ea typeface="Calibri" panose="020F0502020204030204" pitchFamily="34" charset="0"/>
                          <a:cs typeface="Times New Roman" panose="02020603050405020304" pitchFamily="18" charset="0"/>
                        </a:rPr>
                        <a:t>4 or 5</a:t>
                      </a:r>
                      <a:endParaRPr lang="en-US" sz="1400" b="1" dirty="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marL="0" marR="0" algn="ctr">
                        <a:lnSpc>
                          <a:spcPct val="115000"/>
                        </a:lnSpc>
                        <a:spcBef>
                          <a:spcPts val="0"/>
                        </a:spcBef>
                        <a:spcAft>
                          <a:spcPts val="0"/>
                        </a:spcAft>
                      </a:pPr>
                      <a:r>
                        <a:rPr lang="en-US" sz="1400">
                          <a:solidFill>
                            <a:srgbClr val="000000"/>
                          </a:solidFill>
                          <a:effectLst/>
                          <a:latin typeface="+mn-lt"/>
                          <a:ea typeface="Calibri" panose="020F0502020204030204" pitchFamily="34" charset="0"/>
                          <a:cs typeface="Times New Roman" panose="02020603050405020304" pitchFamily="18" charset="0"/>
                        </a:rPr>
                        <a:t> </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 </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875175644"/>
                  </a:ext>
                </a:extLst>
              </a:tr>
              <a:tr h="200025">
                <a:tc>
                  <a:txBody>
                    <a:bodyPr/>
                    <a:lstStyle/>
                    <a:p>
                      <a:pPr marL="0" marR="0" algn="ctr">
                        <a:lnSpc>
                          <a:spcPct val="115000"/>
                        </a:lnSpc>
                        <a:spcBef>
                          <a:spcPts val="0"/>
                        </a:spcBef>
                        <a:spcAft>
                          <a:spcPts val="0"/>
                        </a:spcAft>
                      </a:pPr>
                      <a:r>
                        <a:rPr lang="en-US" sz="1400" b="1">
                          <a:solidFill>
                            <a:srgbClr val="000000"/>
                          </a:solidFill>
                          <a:effectLst/>
                          <a:latin typeface="+mn-lt"/>
                          <a:ea typeface="Calibri" panose="020F0502020204030204" pitchFamily="34" charset="0"/>
                          <a:cs typeface="Times New Roman" panose="02020603050405020304" pitchFamily="18" charset="0"/>
                        </a:rPr>
                        <a:t>3</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1000" dirty="0">
                          <a:solidFill>
                            <a:srgbClr val="000000"/>
                          </a:solidFill>
                          <a:effectLst/>
                          <a:latin typeface="+mn-lt"/>
                          <a:ea typeface="Calibri" panose="020F0502020204030204" pitchFamily="34" charset="0"/>
                          <a:cs typeface="Times New Roman" panose="02020603050405020304" pitchFamily="18" charset="0"/>
                        </a:rPr>
                        <a:t> </a:t>
                      </a:r>
                      <a:r>
                        <a:rPr lang="en-US" sz="1000" dirty="0" smtClean="0">
                          <a:solidFill>
                            <a:srgbClr val="000000"/>
                          </a:solidFill>
                          <a:effectLst/>
                          <a:latin typeface="+mn-lt"/>
                          <a:ea typeface="Calibri" panose="020F0502020204030204" pitchFamily="34" charset="0"/>
                          <a:cs typeface="Times New Roman" panose="02020603050405020304" pitchFamily="18" charset="0"/>
                        </a:rPr>
                        <a:t> Not Included</a:t>
                      </a:r>
                      <a:endParaRPr lang="en-US" sz="1000" dirty="0" smtClean="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3</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marL="0" marR="0" algn="ctr">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3</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marL="0" marR="0" algn="ctr">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3</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marL="0" marR="0" algn="ctr">
                        <a:lnSpc>
                          <a:spcPct val="115000"/>
                        </a:lnSpc>
                        <a:spcBef>
                          <a:spcPts val="0"/>
                        </a:spcBef>
                        <a:spcAft>
                          <a:spcPts val="0"/>
                        </a:spcAft>
                      </a:pPr>
                      <a:r>
                        <a:rPr lang="en-US" sz="1400" b="1" dirty="0">
                          <a:solidFill>
                            <a:srgbClr val="000000"/>
                          </a:solidFill>
                          <a:effectLst/>
                          <a:latin typeface="+mn-lt"/>
                          <a:ea typeface="Calibri" panose="020F0502020204030204" pitchFamily="34" charset="0"/>
                          <a:cs typeface="Times New Roman" panose="02020603050405020304" pitchFamily="18" charset="0"/>
                        </a:rPr>
                        <a:t>4 or 5</a:t>
                      </a:r>
                      <a:endParaRPr lang="en-US" sz="1400" b="1" dirty="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marL="0" marR="0">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 </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 </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 </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FFFFF"/>
                    </a:solidFill>
                  </a:tcPr>
                </a:tc>
                <a:tc>
                  <a:txBody>
                    <a:bodyPr/>
                    <a:lstStyle/>
                    <a:p>
                      <a:pPr marL="0" marR="0">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 </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808948860"/>
                  </a:ext>
                </a:extLst>
              </a:tr>
              <a:tr h="200025">
                <a:tc>
                  <a:txBody>
                    <a:bodyPr/>
                    <a:lstStyle/>
                    <a:p>
                      <a:pPr marL="0" marR="0" algn="ctr">
                        <a:lnSpc>
                          <a:spcPct val="115000"/>
                        </a:lnSpc>
                        <a:spcBef>
                          <a:spcPts val="0"/>
                        </a:spcBef>
                        <a:spcAft>
                          <a:spcPts val="0"/>
                        </a:spcAft>
                      </a:pPr>
                      <a:r>
                        <a:rPr lang="en-US" sz="1400" b="1">
                          <a:solidFill>
                            <a:srgbClr val="000000"/>
                          </a:solidFill>
                          <a:effectLst/>
                          <a:latin typeface="+mn-lt"/>
                          <a:ea typeface="Calibri" panose="020F0502020204030204" pitchFamily="34" charset="0"/>
                          <a:cs typeface="Times New Roman" panose="02020603050405020304" pitchFamily="18" charset="0"/>
                        </a:rPr>
                        <a:t>4 or 5</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marL="0" marR="0" algn="ctr">
                        <a:lnSpc>
                          <a:spcPct val="115000"/>
                        </a:lnSpc>
                        <a:spcBef>
                          <a:spcPts val="0"/>
                        </a:spcBef>
                        <a:spcAft>
                          <a:spcPts val="0"/>
                        </a:spcAft>
                      </a:pPr>
                      <a:r>
                        <a:rPr lang="en-US" sz="1400" b="1" dirty="0">
                          <a:solidFill>
                            <a:srgbClr val="000000"/>
                          </a:solidFill>
                          <a:effectLst/>
                          <a:latin typeface="+mn-lt"/>
                          <a:ea typeface="Calibri" panose="020F0502020204030204" pitchFamily="34" charset="0"/>
                          <a:cs typeface="Times New Roman" panose="02020603050405020304" pitchFamily="18" charset="0"/>
                        </a:rPr>
                        <a:t>4 or 5</a:t>
                      </a:r>
                      <a:endParaRPr lang="en-US" sz="1400" b="1" dirty="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marL="0" marR="0" algn="ctr">
                        <a:lnSpc>
                          <a:spcPct val="115000"/>
                        </a:lnSpc>
                        <a:spcBef>
                          <a:spcPts val="0"/>
                        </a:spcBef>
                        <a:spcAft>
                          <a:spcPts val="0"/>
                        </a:spcAft>
                      </a:pPr>
                      <a:r>
                        <a:rPr lang="en-US" sz="1400">
                          <a:solidFill>
                            <a:srgbClr val="000000"/>
                          </a:solidFill>
                          <a:effectLst/>
                          <a:latin typeface="+mn-lt"/>
                          <a:ea typeface="Calibri" panose="020F0502020204030204" pitchFamily="34" charset="0"/>
                          <a:cs typeface="Times New Roman" panose="02020603050405020304" pitchFamily="18" charset="0"/>
                        </a:rPr>
                        <a:t> </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400">
                          <a:solidFill>
                            <a:srgbClr val="000000"/>
                          </a:solidFill>
                          <a:effectLst/>
                          <a:latin typeface="+mn-lt"/>
                          <a:ea typeface="Calibri" panose="020F0502020204030204" pitchFamily="34" charset="0"/>
                          <a:cs typeface="Times New Roman" panose="02020603050405020304" pitchFamily="18" charset="0"/>
                        </a:rPr>
                        <a:t> </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400">
                          <a:solidFill>
                            <a:srgbClr val="000000"/>
                          </a:solidFill>
                          <a:effectLst/>
                          <a:latin typeface="+mn-lt"/>
                          <a:ea typeface="Calibri" panose="020F0502020204030204" pitchFamily="34" charset="0"/>
                          <a:cs typeface="Times New Roman" panose="02020603050405020304" pitchFamily="18" charset="0"/>
                        </a:rPr>
                        <a:t> </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 </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 </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 </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 </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 </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37214957"/>
                  </a:ext>
                </a:extLst>
              </a:tr>
            </a:tbl>
          </a:graphicData>
        </a:graphic>
      </p:graphicFrame>
      <p:sp>
        <p:nvSpPr>
          <p:cNvPr id="6" name="TextBox 5"/>
          <p:cNvSpPr txBox="1"/>
          <p:nvPr/>
        </p:nvSpPr>
        <p:spPr>
          <a:xfrm>
            <a:off x="1810791" y="1905255"/>
            <a:ext cx="777377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Years Identified as an EL (</a:t>
            </a:r>
            <a:r>
              <a:rPr kumimoji="0" lang="en-US" sz="1800" b="0" i="0" u="sng" strike="noStrike" kern="1200" cap="none" spc="0" normalizeH="0" baseline="0" noProof="0" dirty="0" smtClean="0">
                <a:ln>
                  <a:noFill/>
                </a:ln>
                <a:solidFill>
                  <a:prstClr val="black"/>
                </a:solidFill>
                <a:effectLst/>
                <a:uLnTx/>
                <a:uFillTx/>
                <a:latin typeface="Calibri" panose="020F0502020204030204"/>
                <a:ea typeface="+mn-ea"/>
                <a:cs typeface="+mn-cs"/>
              </a:rPr>
              <a:t>No</a:t>
            </a: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 Disability and/or Interrupted Formal Education)</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Box 6"/>
          <p:cNvSpPr txBox="1"/>
          <p:nvPr/>
        </p:nvSpPr>
        <p:spPr>
          <a:xfrm>
            <a:off x="1819104" y="4278084"/>
            <a:ext cx="7765466"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Years Identified as an EL </a:t>
            </a: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(Disability and/or Interrupted Formal Education)</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290170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5400" b="1" dirty="0" smtClean="0">
                <a:solidFill>
                  <a:schemeClr val="accent1">
                    <a:lumMod val="75000"/>
                  </a:schemeClr>
                </a:solidFill>
              </a:rPr>
              <a:t>How to Calculate OTELP?</a:t>
            </a:r>
            <a:endParaRPr lang="en-US" sz="5400" b="1" dirty="0">
              <a:solidFill>
                <a:schemeClr val="accent1">
                  <a:lumMod val="75000"/>
                </a:schemeClr>
              </a:solidFill>
            </a:endParaRPr>
          </a:p>
        </p:txBody>
      </p:sp>
      <p:graphicFrame>
        <p:nvGraphicFramePr>
          <p:cNvPr id="5" name="Content Placeholder 4" descr="This table contains rules to determine whether an English learner is on track to English language proficiency." title="Calculation Rules for On Track to English Language Proficiency"/>
          <p:cNvGraphicFramePr>
            <a:graphicFrameLocks noGrp="1"/>
          </p:cNvGraphicFramePr>
          <p:nvPr>
            <p:ph idx="1"/>
            <p:extLst/>
          </p:nvPr>
        </p:nvGraphicFramePr>
        <p:xfrm>
          <a:off x="838200" y="4984455"/>
          <a:ext cx="10515600" cy="1198880"/>
        </p:xfrm>
        <a:graphic>
          <a:graphicData uri="http://schemas.openxmlformats.org/drawingml/2006/table">
            <a:tbl>
              <a:tblPr firstRow="1" bandRow="1">
                <a:tableStyleId>{8EC20E35-A176-4012-BC5E-935CFFF8708E}</a:tableStyleId>
              </a:tblPr>
              <a:tblGrid>
                <a:gridCol w="3505200">
                  <a:extLst>
                    <a:ext uri="{9D8B030D-6E8A-4147-A177-3AD203B41FA5}">
                      <a16:colId xmlns:a16="http://schemas.microsoft.com/office/drawing/2014/main" val="3446054650"/>
                    </a:ext>
                  </a:extLst>
                </a:gridCol>
                <a:gridCol w="3505200">
                  <a:extLst>
                    <a:ext uri="{9D8B030D-6E8A-4147-A177-3AD203B41FA5}">
                      <a16:colId xmlns:a16="http://schemas.microsoft.com/office/drawing/2014/main" val="800565469"/>
                    </a:ext>
                  </a:extLst>
                </a:gridCol>
                <a:gridCol w="3505200">
                  <a:extLst>
                    <a:ext uri="{9D8B030D-6E8A-4147-A177-3AD203B41FA5}">
                      <a16:colId xmlns:a16="http://schemas.microsoft.com/office/drawing/2014/main" val="2514900942"/>
                    </a:ext>
                  </a:extLst>
                </a:gridCol>
              </a:tblGrid>
              <a:tr h="370840">
                <a:tc>
                  <a:txBody>
                    <a:bodyPr/>
                    <a:lstStyle/>
                    <a:p>
                      <a:r>
                        <a:rPr lang="en-US" sz="2400" dirty="0" smtClean="0"/>
                        <a:t>OTELP</a:t>
                      </a:r>
                      <a:endParaRPr lang="en-US" sz="2400" dirty="0"/>
                    </a:p>
                  </a:txBody>
                  <a:tcPr/>
                </a:tc>
                <a:tc>
                  <a:txBody>
                    <a:bodyPr/>
                    <a:lstStyle/>
                    <a:p>
                      <a:pPr algn="ctr"/>
                      <a:r>
                        <a:rPr lang="en-US" sz="2400" dirty="0" smtClean="0"/>
                        <a:t>No Domain Exemptions</a:t>
                      </a:r>
                      <a:endParaRPr lang="en-US" sz="2400" dirty="0"/>
                    </a:p>
                  </a:txBody>
                  <a:tcPr/>
                </a:tc>
                <a:tc>
                  <a:txBody>
                    <a:bodyPr/>
                    <a:lstStyle/>
                    <a:p>
                      <a:pPr algn="ctr"/>
                      <a:r>
                        <a:rPr lang="en-US" sz="2400" dirty="0" smtClean="0"/>
                        <a:t>Domain Exemptions</a:t>
                      </a:r>
                      <a:endParaRPr lang="en-US" sz="2400" dirty="0"/>
                    </a:p>
                  </a:txBody>
                  <a:tcPr/>
                </a:tc>
                <a:extLst>
                  <a:ext uri="{0D108BD9-81ED-4DB2-BD59-A6C34878D82A}">
                    <a16:rowId xmlns:a16="http://schemas.microsoft.com/office/drawing/2014/main" val="2407689498"/>
                  </a:ext>
                </a:extLst>
              </a:tr>
              <a:tr h="370840">
                <a:tc>
                  <a:txBody>
                    <a:bodyPr/>
                    <a:lstStyle/>
                    <a:p>
                      <a:r>
                        <a:rPr lang="en-US" sz="1800" b="1" dirty="0" smtClean="0">
                          <a:solidFill>
                            <a:srgbClr val="006600"/>
                          </a:solidFill>
                        </a:rPr>
                        <a:t>Yes</a:t>
                      </a:r>
                      <a:endParaRPr lang="en-US" sz="1800" b="1" dirty="0">
                        <a:solidFill>
                          <a:srgbClr val="006600"/>
                        </a:solidFill>
                      </a:endParaRPr>
                    </a:p>
                  </a:txBody>
                  <a:tcPr/>
                </a:tc>
                <a:tc>
                  <a:txBody>
                    <a:bodyPr/>
                    <a:lstStyle/>
                    <a:p>
                      <a:pPr algn="ctr"/>
                      <a:r>
                        <a:rPr lang="en-US" sz="1800" b="1" baseline="0" dirty="0" smtClean="0">
                          <a:solidFill>
                            <a:srgbClr val="006600"/>
                          </a:solidFill>
                        </a:rPr>
                        <a:t>≥ 3 Domains On Track</a:t>
                      </a:r>
                      <a:endParaRPr lang="en-US" sz="1800" b="1" dirty="0">
                        <a:solidFill>
                          <a:srgbClr val="006600"/>
                        </a:solidFill>
                      </a:endParaRPr>
                    </a:p>
                  </a:txBody>
                  <a:tcPr/>
                </a:tc>
                <a:tc>
                  <a:txBody>
                    <a:bodyPr/>
                    <a:lstStyle/>
                    <a:p>
                      <a:pPr algn="ctr"/>
                      <a:r>
                        <a:rPr lang="en-US" sz="1800" b="1" dirty="0" smtClean="0">
                          <a:solidFill>
                            <a:srgbClr val="006600"/>
                          </a:solidFill>
                        </a:rPr>
                        <a:t>All</a:t>
                      </a:r>
                      <a:r>
                        <a:rPr lang="en-US" sz="1800" b="1" baseline="0" dirty="0" smtClean="0">
                          <a:solidFill>
                            <a:srgbClr val="006600"/>
                          </a:solidFill>
                        </a:rPr>
                        <a:t> T</a:t>
                      </a:r>
                      <a:r>
                        <a:rPr lang="en-US" sz="1800" b="1" dirty="0" smtClean="0">
                          <a:solidFill>
                            <a:srgbClr val="006600"/>
                          </a:solidFill>
                        </a:rPr>
                        <a:t>ested Domains On Track</a:t>
                      </a:r>
                      <a:endParaRPr lang="en-US" sz="1800" b="1" dirty="0">
                        <a:solidFill>
                          <a:srgbClr val="006600"/>
                        </a:solidFill>
                      </a:endParaRPr>
                    </a:p>
                  </a:txBody>
                  <a:tcPr/>
                </a:tc>
                <a:extLst>
                  <a:ext uri="{0D108BD9-81ED-4DB2-BD59-A6C34878D82A}">
                    <a16:rowId xmlns:a16="http://schemas.microsoft.com/office/drawing/2014/main" val="3592851807"/>
                  </a:ext>
                </a:extLst>
              </a:tr>
              <a:tr h="370840">
                <a:tc>
                  <a:txBody>
                    <a:bodyPr/>
                    <a:lstStyle/>
                    <a:p>
                      <a:r>
                        <a:rPr lang="en-US" sz="1800" b="1" dirty="0" smtClean="0">
                          <a:solidFill>
                            <a:srgbClr val="FF0000"/>
                          </a:solidFill>
                        </a:rPr>
                        <a:t>No</a:t>
                      </a:r>
                      <a:endParaRPr lang="en-US" sz="1800" b="1" dirty="0">
                        <a:solidFill>
                          <a:srgbClr val="FF0000"/>
                        </a:solidFill>
                      </a:endParaRPr>
                    </a:p>
                  </a:txBody>
                  <a:tcPr/>
                </a:tc>
                <a:tc>
                  <a:txBody>
                    <a:bodyPr/>
                    <a:lstStyle/>
                    <a:p>
                      <a:pPr algn="ctr"/>
                      <a:r>
                        <a:rPr lang="en-US" sz="1800" b="1" dirty="0" smtClean="0">
                          <a:solidFill>
                            <a:srgbClr val="FF0000"/>
                          </a:solidFill>
                        </a:rPr>
                        <a:t>&lt; 3 Domains On Track</a:t>
                      </a:r>
                      <a:endParaRPr lang="en-US" sz="1800" b="1" dirty="0">
                        <a:solidFill>
                          <a:srgbClr val="FF0000"/>
                        </a:solidFill>
                      </a:endParaRPr>
                    </a:p>
                  </a:txBody>
                  <a:tcPr/>
                </a:tc>
                <a:tc>
                  <a:txBody>
                    <a:bodyPr/>
                    <a:lstStyle/>
                    <a:p>
                      <a:pPr algn="ctr"/>
                      <a:r>
                        <a:rPr lang="en-US" sz="1800" b="1" dirty="0" smtClean="0">
                          <a:solidFill>
                            <a:srgbClr val="FF0000"/>
                          </a:solidFill>
                        </a:rPr>
                        <a:t>&lt; All Tested Domains On Track</a:t>
                      </a:r>
                      <a:endParaRPr lang="en-US" sz="1800" b="1" dirty="0">
                        <a:solidFill>
                          <a:srgbClr val="FF0000"/>
                        </a:solidFill>
                      </a:endParaRPr>
                    </a:p>
                  </a:txBody>
                  <a:tcPr/>
                </a:tc>
                <a:extLst>
                  <a:ext uri="{0D108BD9-81ED-4DB2-BD59-A6C34878D82A}">
                    <a16:rowId xmlns:a16="http://schemas.microsoft.com/office/drawing/2014/main" val="871835764"/>
                  </a:ext>
                </a:extLst>
              </a:tr>
            </a:tbl>
          </a:graphicData>
        </a:graphic>
      </p:graphicFrame>
      <p:sp>
        <p:nvSpPr>
          <p:cNvPr id="6" name="TextBox 5"/>
          <p:cNvSpPr txBox="1"/>
          <p:nvPr/>
        </p:nvSpPr>
        <p:spPr>
          <a:xfrm>
            <a:off x="838200" y="1690688"/>
            <a:ext cx="10515600" cy="1323439"/>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000" b="0" i="0" u="none" strike="noStrike" kern="1200" cap="none" spc="0" normalizeH="0" baseline="0" noProof="0" dirty="0" smtClean="0">
                <a:ln>
                  <a:noFill/>
                </a:ln>
                <a:solidFill>
                  <a:prstClr val="black"/>
                </a:solidFill>
                <a:effectLst/>
                <a:uLnTx/>
                <a:uFillTx/>
                <a:latin typeface="Calibri" panose="020F0502020204030204"/>
                <a:ea typeface="+mn-ea"/>
                <a:cs typeface="+mn-cs"/>
              </a:rPr>
              <a:t>Use trajectory expectations for each tested domain to determine on track to domain proficiency.</a:t>
            </a:r>
          </a:p>
          <a:p>
            <a:pPr marL="800100" marR="0" lvl="1" indent="-342900" algn="l" defTabSz="914400" rtl="0" eaLnBrk="1" fontAlgn="auto" latinLnBrk="0" hangingPunct="1">
              <a:lnSpc>
                <a:spcPct val="100000"/>
              </a:lnSpc>
              <a:spcBef>
                <a:spcPts val="0"/>
              </a:spcBef>
              <a:spcAft>
                <a:spcPts val="0"/>
              </a:spcAft>
              <a:buClrTx/>
              <a:buSzPct val="80000"/>
              <a:buFont typeface="Wingdings" panose="05000000000000000000" pitchFamily="2" charset="2"/>
              <a:buChar char="q"/>
              <a:tabLst/>
              <a:defRPr/>
            </a:pPr>
            <a:r>
              <a:rPr kumimoji="0" lang="en-US" sz="2000" b="0" i="0" u="none" strike="noStrike" kern="1200" cap="none" spc="0" normalizeH="0" baseline="0" noProof="0" dirty="0" smtClean="0">
                <a:ln>
                  <a:noFill/>
                </a:ln>
                <a:solidFill>
                  <a:prstClr val="black"/>
                </a:solidFill>
                <a:effectLst/>
                <a:uLnTx/>
                <a:uFillTx/>
                <a:latin typeface="Calibri" panose="020F0502020204030204"/>
                <a:ea typeface="+mn-ea"/>
                <a:cs typeface="+mn-cs"/>
              </a:rPr>
              <a:t>Compare the student’s domain performance level with expectation (given initial ELPA21 domain performance level, years identified as an EL, and disability and/or interrupted formal education status).</a:t>
            </a:r>
          </a:p>
        </p:txBody>
      </p:sp>
      <p:graphicFrame>
        <p:nvGraphicFramePr>
          <p:cNvPr id="7" name="Content Placeholder 4" descr="This table contains rules to determine whether an English learner is on track to domain proficiency." title="Calculation Rules for On Track to Domain Proficiency"/>
          <p:cNvGraphicFramePr>
            <a:graphicFrameLocks/>
          </p:cNvGraphicFramePr>
          <p:nvPr>
            <p:extLst/>
          </p:nvPr>
        </p:nvGraphicFramePr>
        <p:xfrm>
          <a:off x="838200" y="2978539"/>
          <a:ext cx="10515600" cy="1198880"/>
        </p:xfrm>
        <a:graphic>
          <a:graphicData uri="http://schemas.openxmlformats.org/drawingml/2006/table">
            <a:tbl>
              <a:tblPr firstRow="1" bandRow="1">
                <a:tableStyleId>{8EC20E35-A176-4012-BC5E-935CFFF8708E}</a:tableStyleId>
              </a:tblPr>
              <a:tblGrid>
                <a:gridCol w="5265453">
                  <a:extLst>
                    <a:ext uri="{9D8B030D-6E8A-4147-A177-3AD203B41FA5}">
                      <a16:colId xmlns:a16="http://schemas.microsoft.com/office/drawing/2014/main" val="3446054650"/>
                    </a:ext>
                  </a:extLst>
                </a:gridCol>
                <a:gridCol w="5250147">
                  <a:extLst>
                    <a:ext uri="{9D8B030D-6E8A-4147-A177-3AD203B41FA5}">
                      <a16:colId xmlns:a16="http://schemas.microsoft.com/office/drawing/2014/main" val="800565469"/>
                    </a:ext>
                  </a:extLst>
                </a:gridCol>
              </a:tblGrid>
              <a:tr h="370840">
                <a:tc>
                  <a:txBody>
                    <a:bodyPr/>
                    <a:lstStyle/>
                    <a:p>
                      <a:r>
                        <a:rPr lang="en-US" sz="2400" dirty="0" smtClean="0"/>
                        <a:t>On Track to Domain Proficiency</a:t>
                      </a:r>
                      <a:endParaRPr lang="en-US" sz="2400" dirty="0"/>
                    </a:p>
                  </a:txBody>
                  <a:tcPr/>
                </a:tc>
                <a:tc>
                  <a:txBody>
                    <a:bodyPr/>
                    <a:lstStyle/>
                    <a:p>
                      <a:pPr algn="ctr"/>
                      <a:r>
                        <a:rPr lang="en-US" sz="2400" dirty="0" smtClean="0"/>
                        <a:t>Performance Level vs. Expectation</a:t>
                      </a:r>
                      <a:endParaRPr lang="en-US" sz="2400" dirty="0"/>
                    </a:p>
                  </a:txBody>
                  <a:tcPr/>
                </a:tc>
                <a:extLst>
                  <a:ext uri="{0D108BD9-81ED-4DB2-BD59-A6C34878D82A}">
                    <a16:rowId xmlns:a16="http://schemas.microsoft.com/office/drawing/2014/main" val="2407689498"/>
                  </a:ext>
                </a:extLst>
              </a:tr>
              <a:tr h="370840">
                <a:tc>
                  <a:txBody>
                    <a:bodyPr/>
                    <a:lstStyle/>
                    <a:p>
                      <a:r>
                        <a:rPr lang="en-US" sz="1800" b="1" dirty="0" smtClean="0">
                          <a:solidFill>
                            <a:srgbClr val="006600"/>
                          </a:solidFill>
                        </a:rPr>
                        <a:t>Yes</a:t>
                      </a:r>
                      <a:endParaRPr lang="en-US" sz="1800" b="1" dirty="0">
                        <a:solidFill>
                          <a:srgbClr val="006600"/>
                        </a:solidFill>
                      </a:endParaRPr>
                    </a:p>
                  </a:txBody>
                  <a:tcPr/>
                </a:tc>
                <a:tc>
                  <a:txBody>
                    <a:bodyPr/>
                    <a:lstStyle/>
                    <a:p>
                      <a:pPr algn="ctr"/>
                      <a:r>
                        <a:rPr lang="en-US" sz="1800" b="1" baseline="0" dirty="0" smtClean="0">
                          <a:solidFill>
                            <a:srgbClr val="006600"/>
                          </a:solidFill>
                        </a:rPr>
                        <a:t>≥ Expectation</a:t>
                      </a:r>
                      <a:endParaRPr lang="en-US" sz="1800" b="1" dirty="0">
                        <a:solidFill>
                          <a:srgbClr val="006600"/>
                        </a:solidFill>
                      </a:endParaRPr>
                    </a:p>
                  </a:txBody>
                  <a:tcPr/>
                </a:tc>
                <a:extLst>
                  <a:ext uri="{0D108BD9-81ED-4DB2-BD59-A6C34878D82A}">
                    <a16:rowId xmlns:a16="http://schemas.microsoft.com/office/drawing/2014/main" val="3592851807"/>
                  </a:ext>
                </a:extLst>
              </a:tr>
              <a:tr h="370840">
                <a:tc>
                  <a:txBody>
                    <a:bodyPr/>
                    <a:lstStyle/>
                    <a:p>
                      <a:r>
                        <a:rPr lang="en-US" sz="1800" b="1" dirty="0" smtClean="0">
                          <a:solidFill>
                            <a:srgbClr val="FF0000"/>
                          </a:solidFill>
                        </a:rPr>
                        <a:t>No</a:t>
                      </a:r>
                      <a:endParaRPr lang="en-US" sz="1800" b="1" dirty="0">
                        <a:solidFill>
                          <a:srgbClr val="FF0000"/>
                        </a:solidFill>
                      </a:endParaRPr>
                    </a:p>
                  </a:txBody>
                  <a:tcPr/>
                </a:tc>
                <a:tc>
                  <a:txBody>
                    <a:bodyPr/>
                    <a:lstStyle/>
                    <a:p>
                      <a:pPr algn="ctr"/>
                      <a:r>
                        <a:rPr lang="en-US" sz="1800" b="1" dirty="0" smtClean="0">
                          <a:solidFill>
                            <a:srgbClr val="FF0000"/>
                          </a:solidFill>
                        </a:rPr>
                        <a:t>&lt; Expectation</a:t>
                      </a:r>
                      <a:endParaRPr lang="en-US" sz="1800" b="1" dirty="0">
                        <a:solidFill>
                          <a:srgbClr val="FF0000"/>
                        </a:solidFill>
                      </a:endParaRPr>
                    </a:p>
                  </a:txBody>
                  <a:tcPr/>
                </a:tc>
                <a:extLst>
                  <a:ext uri="{0D108BD9-81ED-4DB2-BD59-A6C34878D82A}">
                    <a16:rowId xmlns:a16="http://schemas.microsoft.com/office/drawing/2014/main" val="871835764"/>
                  </a:ext>
                </a:extLst>
              </a:tr>
            </a:tbl>
          </a:graphicData>
        </a:graphic>
      </p:graphicFrame>
      <p:sp>
        <p:nvSpPr>
          <p:cNvPr id="8" name="TextBox 7"/>
          <p:cNvSpPr txBox="1"/>
          <p:nvPr/>
        </p:nvSpPr>
        <p:spPr>
          <a:xfrm>
            <a:off x="840970" y="4528090"/>
            <a:ext cx="10515600" cy="40011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2"/>
              <a:tabLst/>
              <a:defRPr/>
            </a:pPr>
            <a:r>
              <a:rPr kumimoji="0" lang="en-US" sz="2000" b="0" i="0" u="none" strike="noStrike" kern="1200" cap="none" spc="0" normalizeH="0" baseline="0" noProof="0" dirty="0" smtClean="0">
                <a:ln>
                  <a:noFill/>
                </a:ln>
                <a:solidFill>
                  <a:prstClr val="black"/>
                </a:solidFill>
                <a:effectLst/>
                <a:uLnTx/>
                <a:uFillTx/>
                <a:latin typeface="Calibri" panose="020F0502020204030204"/>
                <a:ea typeface="+mn-ea"/>
                <a:cs typeface="+mn-cs"/>
              </a:rPr>
              <a:t>Use on track to domain proficiency to determine </a:t>
            </a:r>
            <a:r>
              <a:rPr kumimoji="0" lang="en-US" sz="2000" b="1" i="0" u="none" strike="noStrike" kern="1200" cap="none" spc="0" normalizeH="0" baseline="0" noProof="0" dirty="0" smtClean="0">
                <a:ln>
                  <a:noFill/>
                </a:ln>
                <a:solidFill>
                  <a:srgbClr val="5B9BD5">
                    <a:lumMod val="75000"/>
                  </a:srgbClr>
                </a:solidFill>
                <a:effectLst/>
                <a:uLnTx/>
                <a:uFillTx/>
                <a:latin typeface="Calibri" panose="020F0502020204030204"/>
                <a:ea typeface="+mn-ea"/>
                <a:cs typeface="+mn-cs"/>
              </a:rPr>
              <a:t>OTELP</a:t>
            </a:r>
            <a:r>
              <a:rPr kumimoji="0" lang="en-US" sz="2000" b="0" i="0" u="none" strike="noStrike" kern="1200" cap="none" spc="0" normalizeH="0" baseline="0" noProof="0" dirty="0" smtClean="0">
                <a:ln>
                  <a:noFill/>
                </a:ln>
                <a:solidFill>
                  <a:prstClr val="black"/>
                </a:solidFill>
                <a:effectLst/>
                <a:uLnTx/>
                <a:uFillTx/>
                <a:latin typeface="Calibri" panose="020F0502020204030204"/>
                <a:ea typeface="+mn-ea"/>
                <a:cs typeface="+mn-cs"/>
              </a:rPr>
              <a:t>.</a:t>
            </a:r>
          </a:p>
        </p:txBody>
      </p:sp>
    </p:spTree>
    <p:extLst>
      <p:ext uri="{BB962C8B-B14F-4D97-AF65-F5344CB8AC3E}">
        <p14:creationId xmlns:p14="http://schemas.microsoft.com/office/powerpoint/2010/main" val="279693769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solidFill>
                  <a:schemeClr val="accent1">
                    <a:lumMod val="75000"/>
                  </a:schemeClr>
                </a:solidFill>
              </a:rPr>
              <a:t>Example</a:t>
            </a:r>
            <a:endParaRPr lang="en-US" sz="5400" b="1" dirty="0">
              <a:solidFill>
                <a:schemeClr val="accent1">
                  <a:lumMod val="75000"/>
                </a:schemeClr>
              </a:solidFill>
            </a:endParaRPr>
          </a:p>
        </p:txBody>
      </p:sp>
      <p:sp>
        <p:nvSpPr>
          <p:cNvPr id="3" name="Content Placeholder 2"/>
          <p:cNvSpPr>
            <a:spLocks noGrp="1"/>
          </p:cNvSpPr>
          <p:nvPr>
            <p:ph idx="1"/>
          </p:nvPr>
        </p:nvSpPr>
        <p:spPr>
          <a:xfrm>
            <a:off x="838200" y="3549532"/>
            <a:ext cx="10515600" cy="673333"/>
          </a:xfrm>
        </p:spPr>
        <p:txBody>
          <a:bodyPr>
            <a:noAutofit/>
          </a:bodyPr>
          <a:lstStyle/>
          <a:p>
            <a:pPr marL="0" indent="0">
              <a:spcBef>
                <a:spcPts val="0"/>
              </a:spcBef>
              <a:buNone/>
            </a:pPr>
            <a:r>
              <a:rPr lang="en-US" sz="2000" dirty="0" smtClean="0"/>
              <a:t>A student has been identified as an EL for 2.25 years and doesn’t have a disability or an interrupted formal education. The student’s initial and current performance levels are in the following table:</a:t>
            </a:r>
            <a:endParaRPr lang="en-US" sz="2000" dirty="0"/>
          </a:p>
        </p:txBody>
      </p:sp>
      <p:graphicFrame>
        <p:nvGraphicFramePr>
          <p:cNvPr id="4" name="Table 3" descr="This is a seven year trajectory for English learners who do not have a disability and/or interrupted formal education. The trajectory depends on the initial domain proficiency and years identified as an English learner." title="Seven Year Trajectory for English Learners (without Disabilities and/or Interrupted Formal Education)"/>
          <p:cNvGraphicFramePr>
            <a:graphicFrameLocks noGrp="1"/>
          </p:cNvGraphicFramePr>
          <p:nvPr>
            <p:extLst/>
          </p:nvPr>
        </p:nvGraphicFramePr>
        <p:xfrm>
          <a:off x="838200" y="1609569"/>
          <a:ext cx="8746371" cy="1645478"/>
        </p:xfrm>
        <a:graphic>
          <a:graphicData uri="http://schemas.openxmlformats.org/drawingml/2006/table">
            <a:tbl>
              <a:tblPr firstRow="1" firstCol="1" bandRow="1"/>
              <a:tblGrid>
                <a:gridCol w="971819">
                  <a:extLst>
                    <a:ext uri="{9D8B030D-6E8A-4147-A177-3AD203B41FA5}">
                      <a16:colId xmlns:a16="http://schemas.microsoft.com/office/drawing/2014/main" val="1649091517"/>
                    </a:ext>
                  </a:extLst>
                </a:gridCol>
                <a:gridCol w="971819">
                  <a:extLst>
                    <a:ext uri="{9D8B030D-6E8A-4147-A177-3AD203B41FA5}">
                      <a16:colId xmlns:a16="http://schemas.microsoft.com/office/drawing/2014/main" val="1725805740"/>
                    </a:ext>
                  </a:extLst>
                </a:gridCol>
                <a:gridCol w="971819">
                  <a:extLst>
                    <a:ext uri="{9D8B030D-6E8A-4147-A177-3AD203B41FA5}">
                      <a16:colId xmlns:a16="http://schemas.microsoft.com/office/drawing/2014/main" val="1246446578"/>
                    </a:ext>
                  </a:extLst>
                </a:gridCol>
                <a:gridCol w="971819">
                  <a:extLst>
                    <a:ext uri="{9D8B030D-6E8A-4147-A177-3AD203B41FA5}">
                      <a16:colId xmlns:a16="http://schemas.microsoft.com/office/drawing/2014/main" val="2908833076"/>
                    </a:ext>
                  </a:extLst>
                </a:gridCol>
                <a:gridCol w="971819">
                  <a:extLst>
                    <a:ext uri="{9D8B030D-6E8A-4147-A177-3AD203B41FA5}">
                      <a16:colId xmlns:a16="http://schemas.microsoft.com/office/drawing/2014/main" val="3721035370"/>
                    </a:ext>
                  </a:extLst>
                </a:gridCol>
                <a:gridCol w="971819">
                  <a:extLst>
                    <a:ext uri="{9D8B030D-6E8A-4147-A177-3AD203B41FA5}">
                      <a16:colId xmlns:a16="http://schemas.microsoft.com/office/drawing/2014/main" val="3405782423"/>
                    </a:ext>
                  </a:extLst>
                </a:gridCol>
                <a:gridCol w="971819">
                  <a:extLst>
                    <a:ext uri="{9D8B030D-6E8A-4147-A177-3AD203B41FA5}">
                      <a16:colId xmlns:a16="http://schemas.microsoft.com/office/drawing/2014/main" val="781752132"/>
                    </a:ext>
                  </a:extLst>
                </a:gridCol>
                <a:gridCol w="971819">
                  <a:extLst>
                    <a:ext uri="{9D8B030D-6E8A-4147-A177-3AD203B41FA5}">
                      <a16:colId xmlns:a16="http://schemas.microsoft.com/office/drawing/2014/main" val="3790373812"/>
                    </a:ext>
                  </a:extLst>
                </a:gridCol>
                <a:gridCol w="971819">
                  <a:extLst>
                    <a:ext uri="{9D8B030D-6E8A-4147-A177-3AD203B41FA5}">
                      <a16:colId xmlns:a16="http://schemas.microsoft.com/office/drawing/2014/main" val="221694932"/>
                    </a:ext>
                  </a:extLst>
                </a:gridCol>
              </a:tblGrid>
              <a:tr h="368046">
                <a:tc>
                  <a:txBody>
                    <a:bodyPr/>
                    <a:lstStyle/>
                    <a:p>
                      <a:pPr marL="0" marR="0" algn="ctr">
                        <a:lnSpc>
                          <a:spcPct val="115000"/>
                        </a:lnSpc>
                        <a:spcBef>
                          <a:spcPts val="0"/>
                        </a:spcBef>
                        <a:spcAft>
                          <a:spcPts val="0"/>
                        </a:spcAft>
                      </a:pPr>
                      <a:r>
                        <a:rPr lang="en-US" sz="1400" b="1" dirty="0" smtClean="0">
                          <a:solidFill>
                            <a:srgbClr val="000000"/>
                          </a:solidFill>
                          <a:effectLst/>
                          <a:latin typeface="+mn-lt"/>
                          <a:ea typeface="Calibri" panose="020F0502020204030204" pitchFamily="34" charset="0"/>
                          <a:cs typeface="Times New Roman" panose="02020603050405020304" pitchFamily="18" charset="0"/>
                        </a:rPr>
                        <a:t> Initial</a:t>
                      </a:r>
                    </a:p>
                    <a:p>
                      <a:pPr marL="0" marR="0" algn="ctr">
                        <a:lnSpc>
                          <a:spcPct val="115000"/>
                        </a:lnSpc>
                        <a:spcBef>
                          <a:spcPts val="0"/>
                        </a:spcBef>
                        <a:spcAft>
                          <a:spcPts val="0"/>
                        </a:spcAft>
                      </a:pPr>
                      <a:r>
                        <a:rPr lang="en-US" sz="1400" b="1" dirty="0" smtClean="0">
                          <a:solidFill>
                            <a:srgbClr val="000000"/>
                          </a:solidFill>
                          <a:effectLst/>
                          <a:latin typeface="+mn-lt"/>
                          <a:ea typeface="Calibri" panose="020F0502020204030204" pitchFamily="34" charset="0"/>
                          <a:cs typeface="Times New Roman" panose="02020603050405020304" pitchFamily="18" charset="0"/>
                        </a:rPr>
                        <a:t>Domain</a:t>
                      </a:r>
                    </a:p>
                    <a:p>
                      <a:pPr marL="0" marR="0" algn="ctr">
                        <a:lnSpc>
                          <a:spcPct val="115000"/>
                        </a:lnSpc>
                        <a:spcBef>
                          <a:spcPts val="0"/>
                        </a:spcBef>
                        <a:spcAft>
                          <a:spcPts val="0"/>
                        </a:spcAft>
                      </a:pPr>
                      <a:r>
                        <a:rPr lang="en-US" sz="1400" b="1" dirty="0" smtClean="0">
                          <a:solidFill>
                            <a:srgbClr val="000000"/>
                          </a:solidFill>
                          <a:effectLst/>
                          <a:latin typeface="+mn-lt"/>
                          <a:ea typeface="Calibri" panose="020F0502020204030204" pitchFamily="34" charset="0"/>
                          <a:cs typeface="Times New Roman" panose="02020603050405020304" pitchFamily="18" charset="0"/>
                        </a:rPr>
                        <a:t>Proficiency</a:t>
                      </a:r>
                      <a:endParaRPr lang="en-US" sz="1400" b="1" dirty="0" smtClean="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400" b="1" dirty="0">
                          <a:solidFill>
                            <a:srgbClr val="000000"/>
                          </a:solidFill>
                          <a:effectLst/>
                          <a:latin typeface="+mn-lt"/>
                          <a:ea typeface="Calibri" panose="020F0502020204030204" pitchFamily="34" charset="0"/>
                          <a:cs typeface="Times New Roman" panose="02020603050405020304" pitchFamily="18" charset="0"/>
                        </a:rPr>
                        <a:t>&lt;1.5</a:t>
                      </a:r>
                      <a:endParaRPr lang="en-US" sz="1400" b="1"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400" b="1" dirty="0">
                          <a:solidFill>
                            <a:srgbClr val="000000"/>
                          </a:solidFill>
                          <a:effectLst/>
                          <a:latin typeface="+mn-lt"/>
                          <a:ea typeface="Calibri" panose="020F0502020204030204" pitchFamily="34" charset="0"/>
                          <a:cs typeface="Times New Roman" panose="02020603050405020304" pitchFamily="18" charset="0"/>
                        </a:rPr>
                        <a:t>1.5 to &lt;2</a:t>
                      </a:r>
                      <a:endParaRPr lang="en-US" sz="1400" b="1"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400" b="1" dirty="0">
                          <a:solidFill>
                            <a:srgbClr val="000000"/>
                          </a:solidFill>
                          <a:effectLst/>
                          <a:latin typeface="+mn-lt"/>
                          <a:ea typeface="Calibri" panose="020F0502020204030204" pitchFamily="34" charset="0"/>
                          <a:cs typeface="Times New Roman" panose="02020603050405020304" pitchFamily="18" charset="0"/>
                        </a:rPr>
                        <a:t>2 to &lt;3</a:t>
                      </a:r>
                      <a:endParaRPr lang="en-US" sz="1400" b="1"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400" b="1" dirty="0">
                          <a:solidFill>
                            <a:srgbClr val="000000"/>
                          </a:solidFill>
                          <a:effectLst/>
                          <a:latin typeface="+mn-lt"/>
                          <a:ea typeface="Calibri" panose="020F0502020204030204" pitchFamily="34" charset="0"/>
                          <a:cs typeface="Times New Roman" panose="02020603050405020304" pitchFamily="18" charset="0"/>
                        </a:rPr>
                        <a:t>3 to &lt;4</a:t>
                      </a:r>
                      <a:endParaRPr lang="en-US" sz="1400" b="1"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400" b="1" dirty="0">
                          <a:solidFill>
                            <a:srgbClr val="000000"/>
                          </a:solidFill>
                          <a:effectLst/>
                          <a:latin typeface="+mn-lt"/>
                          <a:ea typeface="Calibri" panose="020F0502020204030204" pitchFamily="34" charset="0"/>
                          <a:cs typeface="Times New Roman" panose="02020603050405020304" pitchFamily="18" charset="0"/>
                        </a:rPr>
                        <a:t>4 to &lt;5</a:t>
                      </a:r>
                      <a:endParaRPr lang="en-US" sz="1400" b="1"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400" b="1" dirty="0">
                          <a:solidFill>
                            <a:srgbClr val="000000"/>
                          </a:solidFill>
                          <a:effectLst/>
                          <a:latin typeface="+mn-lt"/>
                          <a:ea typeface="Calibri" panose="020F0502020204030204" pitchFamily="34" charset="0"/>
                          <a:cs typeface="Times New Roman" panose="02020603050405020304" pitchFamily="18" charset="0"/>
                        </a:rPr>
                        <a:t>5 to &lt;6</a:t>
                      </a:r>
                      <a:endParaRPr lang="en-US" sz="1400" b="1"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400" b="1" dirty="0">
                          <a:solidFill>
                            <a:srgbClr val="000000"/>
                          </a:solidFill>
                          <a:effectLst/>
                          <a:latin typeface="+mn-lt"/>
                          <a:ea typeface="Calibri" panose="020F0502020204030204" pitchFamily="34" charset="0"/>
                          <a:cs typeface="Times New Roman" panose="02020603050405020304" pitchFamily="18" charset="0"/>
                        </a:rPr>
                        <a:t>6 to &lt;7</a:t>
                      </a:r>
                      <a:endParaRPr lang="en-US" sz="1400" b="1"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400" b="1" dirty="0">
                          <a:solidFill>
                            <a:srgbClr val="000000"/>
                          </a:solidFill>
                          <a:effectLst/>
                          <a:latin typeface="+mn-lt"/>
                          <a:ea typeface="Calibri" panose="020F0502020204030204" pitchFamily="34" charset="0"/>
                          <a:cs typeface="Times New Roman" panose="02020603050405020304" pitchFamily="18" charset="0"/>
                        </a:rPr>
                        <a:t>7 or more</a:t>
                      </a:r>
                      <a:endParaRPr lang="en-US" sz="1400" b="1"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846276651"/>
                  </a:ext>
                </a:extLst>
              </a:tr>
              <a:tr h="200025">
                <a:tc>
                  <a:txBody>
                    <a:bodyPr/>
                    <a:lstStyle/>
                    <a:p>
                      <a:pPr marL="0" marR="0" algn="ctr">
                        <a:lnSpc>
                          <a:spcPct val="115000"/>
                        </a:lnSpc>
                        <a:spcBef>
                          <a:spcPts val="0"/>
                        </a:spcBef>
                        <a:spcAft>
                          <a:spcPts val="0"/>
                        </a:spcAft>
                      </a:pPr>
                      <a:r>
                        <a:rPr lang="en-US" sz="1400" b="1" dirty="0">
                          <a:solidFill>
                            <a:srgbClr val="000000"/>
                          </a:solidFill>
                          <a:effectLst/>
                          <a:latin typeface="+mn-lt"/>
                          <a:ea typeface="Calibri" panose="020F0502020204030204" pitchFamily="34" charset="0"/>
                          <a:cs typeface="Times New Roman" panose="02020603050405020304" pitchFamily="18" charset="0"/>
                        </a:rPr>
                        <a:t>1</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tc>
                  <a:txBody>
                    <a:bodyPr/>
                    <a:lstStyle/>
                    <a:p>
                      <a:pPr marL="0" marR="0" algn="ctr">
                        <a:lnSpc>
                          <a:spcPct val="115000"/>
                        </a:lnSpc>
                        <a:spcBef>
                          <a:spcPts val="0"/>
                        </a:spcBef>
                        <a:spcAft>
                          <a:spcPts val="0"/>
                        </a:spcAft>
                      </a:pPr>
                      <a:r>
                        <a:rPr lang="en-US" sz="1000" dirty="0">
                          <a:solidFill>
                            <a:srgbClr val="000000"/>
                          </a:solidFill>
                          <a:effectLst/>
                          <a:latin typeface="+mn-lt"/>
                          <a:ea typeface="Calibri" panose="020F0502020204030204" pitchFamily="34" charset="0"/>
                          <a:cs typeface="Times New Roman" panose="02020603050405020304" pitchFamily="18" charset="0"/>
                        </a:rPr>
                        <a:t> </a:t>
                      </a:r>
                      <a:r>
                        <a:rPr lang="en-US" sz="1000" dirty="0" smtClean="0">
                          <a:solidFill>
                            <a:srgbClr val="000000"/>
                          </a:solidFill>
                          <a:effectLst/>
                          <a:latin typeface="+mn-lt"/>
                          <a:ea typeface="Calibri" panose="020F0502020204030204" pitchFamily="34" charset="0"/>
                          <a:cs typeface="Times New Roman" panose="02020603050405020304" pitchFamily="18" charset="0"/>
                        </a:rPr>
                        <a:t>Not Included</a:t>
                      </a:r>
                      <a:endParaRPr lang="en-US" sz="1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1</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tc>
                  <a:txBody>
                    <a:bodyPr/>
                    <a:lstStyle/>
                    <a:p>
                      <a:pPr marL="0" marR="0" algn="ctr">
                        <a:lnSpc>
                          <a:spcPct val="115000"/>
                        </a:lnSpc>
                        <a:spcBef>
                          <a:spcPts val="0"/>
                        </a:spcBef>
                        <a:spcAft>
                          <a:spcPts val="0"/>
                        </a:spcAft>
                      </a:pPr>
                      <a:r>
                        <a:rPr lang="en-US" sz="1400">
                          <a:solidFill>
                            <a:srgbClr val="000000"/>
                          </a:solidFill>
                          <a:effectLst/>
                          <a:latin typeface="+mn-lt"/>
                          <a:ea typeface="Calibri" panose="020F0502020204030204" pitchFamily="34" charset="0"/>
                          <a:cs typeface="Times New Roman" panose="02020603050405020304" pitchFamily="18" charset="0"/>
                        </a:rPr>
                        <a:t>2</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marL="0" marR="0" algn="ctr">
                        <a:lnSpc>
                          <a:spcPct val="115000"/>
                        </a:lnSpc>
                        <a:spcBef>
                          <a:spcPts val="0"/>
                        </a:spcBef>
                        <a:spcAft>
                          <a:spcPts val="0"/>
                        </a:spcAft>
                      </a:pPr>
                      <a:r>
                        <a:rPr lang="en-US" sz="1400">
                          <a:solidFill>
                            <a:srgbClr val="000000"/>
                          </a:solidFill>
                          <a:effectLst/>
                          <a:latin typeface="+mn-lt"/>
                          <a:ea typeface="Calibri" panose="020F0502020204030204" pitchFamily="34" charset="0"/>
                          <a:cs typeface="Times New Roman" panose="02020603050405020304" pitchFamily="18" charset="0"/>
                        </a:rPr>
                        <a:t>2</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marL="0" marR="0" algn="ctr">
                        <a:lnSpc>
                          <a:spcPct val="115000"/>
                        </a:lnSpc>
                        <a:spcBef>
                          <a:spcPts val="0"/>
                        </a:spcBef>
                        <a:spcAft>
                          <a:spcPts val="0"/>
                        </a:spcAft>
                      </a:pPr>
                      <a:r>
                        <a:rPr lang="en-US" sz="1400">
                          <a:solidFill>
                            <a:srgbClr val="000000"/>
                          </a:solidFill>
                          <a:effectLst/>
                          <a:latin typeface="+mn-lt"/>
                          <a:ea typeface="Calibri" panose="020F0502020204030204" pitchFamily="34" charset="0"/>
                          <a:cs typeface="Times New Roman" panose="02020603050405020304" pitchFamily="18" charset="0"/>
                        </a:rPr>
                        <a:t>3</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marL="0" marR="0" algn="ctr">
                        <a:lnSpc>
                          <a:spcPct val="115000"/>
                        </a:lnSpc>
                        <a:spcBef>
                          <a:spcPts val="0"/>
                        </a:spcBef>
                        <a:spcAft>
                          <a:spcPts val="0"/>
                        </a:spcAft>
                      </a:pPr>
                      <a:r>
                        <a:rPr lang="en-US" sz="1400">
                          <a:solidFill>
                            <a:srgbClr val="000000"/>
                          </a:solidFill>
                          <a:effectLst/>
                          <a:latin typeface="+mn-lt"/>
                          <a:ea typeface="Calibri" panose="020F0502020204030204" pitchFamily="34" charset="0"/>
                          <a:cs typeface="Times New Roman" panose="02020603050405020304" pitchFamily="18" charset="0"/>
                        </a:rPr>
                        <a:t>3</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marL="0" marR="0" algn="ctr">
                        <a:lnSpc>
                          <a:spcPct val="115000"/>
                        </a:lnSpc>
                        <a:spcBef>
                          <a:spcPts val="0"/>
                        </a:spcBef>
                        <a:spcAft>
                          <a:spcPts val="0"/>
                        </a:spcAft>
                      </a:pPr>
                      <a:r>
                        <a:rPr lang="en-US" sz="1400">
                          <a:solidFill>
                            <a:srgbClr val="000000"/>
                          </a:solidFill>
                          <a:effectLst/>
                          <a:latin typeface="+mn-lt"/>
                          <a:ea typeface="Calibri" panose="020F0502020204030204" pitchFamily="34" charset="0"/>
                          <a:cs typeface="Times New Roman" panose="02020603050405020304" pitchFamily="18" charset="0"/>
                        </a:rPr>
                        <a:t>3</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marL="0" marR="0" algn="ctr">
                        <a:lnSpc>
                          <a:spcPct val="115000"/>
                        </a:lnSpc>
                        <a:spcBef>
                          <a:spcPts val="0"/>
                        </a:spcBef>
                        <a:spcAft>
                          <a:spcPts val="0"/>
                        </a:spcAft>
                      </a:pPr>
                      <a:r>
                        <a:rPr lang="en-US" sz="1400" b="1" dirty="0">
                          <a:solidFill>
                            <a:srgbClr val="000000"/>
                          </a:solidFill>
                          <a:effectLst/>
                          <a:latin typeface="+mn-lt"/>
                          <a:ea typeface="Calibri" panose="020F0502020204030204" pitchFamily="34" charset="0"/>
                          <a:cs typeface="Times New Roman" panose="02020603050405020304" pitchFamily="18" charset="0"/>
                        </a:rPr>
                        <a:t>4 or 5</a:t>
                      </a:r>
                      <a:endParaRPr lang="en-US" sz="1400" b="1"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extLst>
                  <a:ext uri="{0D108BD9-81ED-4DB2-BD59-A6C34878D82A}">
                    <a16:rowId xmlns:a16="http://schemas.microsoft.com/office/drawing/2014/main" val="2342496465"/>
                  </a:ext>
                </a:extLst>
              </a:tr>
              <a:tr h="200025">
                <a:tc>
                  <a:txBody>
                    <a:bodyPr/>
                    <a:lstStyle/>
                    <a:p>
                      <a:pPr marL="0" marR="0" algn="ctr">
                        <a:lnSpc>
                          <a:spcPct val="115000"/>
                        </a:lnSpc>
                        <a:spcBef>
                          <a:spcPts val="0"/>
                        </a:spcBef>
                        <a:spcAft>
                          <a:spcPts val="0"/>
                        </a:spcAft>
                      </a:pPr>
                      <a:r>
                        <a:rPr lang="en-US" sz="1400" b="1">
                          <a:solidFill>
                            <a:srgbClr val="000000"/>
                          </a:solidFill>
                          <a:effectLst/>
                          <a:latin typeface="+mn-lt"/>
                          <a:ea typeface="Calibri" panose="020F0502020204030204" pitchFamily="34" charset="0"/>
                          <a:cs typeface="Times New Roman" panose="02020603050405020304" pitchFamily="18" charset="0"/>
                        </a:rPr>
                        <a:t>2</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1000" dirty="0">
                          <a:solidFill>
                            <a:srgbClr val="000000"/>
                          </a:solidFill>
                          <a:effectLst/>
                          <a:latin typeface="+mn-lt"/>
                          <a:ea typeface="Calibri" panose="020F0502020204030204" pitchFamily="34" charset="0"/>
                          <a:cs typeface="Times New Roman" panose="02020603050405020304" pitchFamily="18" charset="0"/>
                        </a:rPr>
                        <a:t> </a:t>
                      </a:r>
                      <a:r>
                        <a:rPr lang="en-US" sz="1000" dirty="0" smtClean="0">
                          <a:solidFill>
                            <a:srgbClr val="000000"/>
                          </a:solidFill>
                          <a:effectLst/>
                          <a:latin typeface="+mn-lt"/>
                          <a:ea typeface="Calibri" panose="020F0502020204030204" pitchFamily="34" charset="0"/>
                          <a:cs typeface="Times New Roman" panose="02020603050405020304" pitchFamily="18" charset="0"/>
                        </a:rPr>
                        <a:t> Not Included</a:t>
                      </a:r>
                      <a:endParaRPr lang="en-US" sz="1000" dirty="0" smtClean="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2</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marL="0" marR="0" algn="ctr">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3</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marL="0" marR="0" algn="ctr">
                        <a:lnSpc>
                          <a:spcPct val="115000"/>
                        </a:lnSpc>
                        <a:spcBef>
                          <a:spcPts val="0"/>
                        </a:spcBef>
                        <a:spcAft>
                          <a:spcPts val="0"/>
                        </a:spcAft>
                      </a:pPr>
                      <a:r>
                        <a:rPr lang="en-US" sz="1400">
                          <a:solidFill>
                            <a:srgbClr val="000000"/>
                          </a:solidFill>
                          <a:effectLst/>
                          <a:latin typeface="+mn-lt"/>
                          <a:ea typeface="Calibri" panose="020F0502020204030204" pitchFamily="34" charset="0"/>
                          <a:cs typeface="Times New Roman" panose="02020603050405020304" pitchFamily="18" charset="0"/>
                        </a:rPr>
                        <a:t>3</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marL="0" marR="0" algn="ctr">
                        <a:lnSpc>
                          <a:spcPct val="115000"/>
                        </a:lnSpc>
                        <a:spcBef>
                          <a:spcPts val="0"/>
                        </a:spcBef>
                        <a:spcAft>
                          <a:spcPts val="0"/>
                        </a:spcAft>
                      </a:pPr>
                      <a:r>
                        <a:rPr lang="en-US" sz="1400">
                          <a:solidFill>
                            <a:srgbClr val="000000"/>
                          </a:solidFill>
                          <a:effectLst/>
                          <a:latin typeface="+mn-lt"/>
                          <a:ea typeface="Calibri" panose="020F0502020204030204" pitchFamily="34" charset="0"/>
                          <a:cs typeface="Times New Roman" panose="02020603050405020304" pitchFamily="18" charset="0"/>
                        </a:rPr>
                        <a:t>3</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marL="0" marR="0" algn="ctr">
                        <a:lnSpc>
                          <a:spcPct val="115000"/>
                        </a:lnSpc>
                        <a:spcBef>
                          <a:spcPts val="0"/>
                        </a:spcBef>
                        <a:spcAft>
                          <a:spcPts val="0"/>
                        </a:spcAft>
                      </a:pPr>
                      <a:r>
                        <a:rPr lang="en-US" sz="1400" b="1" dirty="0">
                          <a:solidFill>
                            <a:srgbClr val="000000"/>
                          </a:solidFill>
                          <a:effectLst/>
                          <a:latin typeface="+mn-lt"/>
                          <a:ea typeface="Calibri" panose="020F0502020204030204" pitchFamily="34" charset="0"/>
                          <a:cs typeface="Times New Roman" panose="02020603050405020304" pitchFamily="18" charset="0"/>
                        </a:rPr>
                        <a:t>4 or 5</a:t>
                      </a:r>
                      <a:endParaRPr lang="en-US" sz="1400" b="1"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marL="0" marR="0" algn="ctr">
                        <a:lnSpc>
                          <a:spcPct val="115000"/>
                        </a:lnSpc>
                        <a:spcBef>
                          <a:spcPts val="0"/>
                        </a:spcBef>
                        <a:spcAft>
                          <a:spcPts val="0"/>
                        </a:spcAft>
                      </a:pPr>
                      <a:r>
                        <a:rPr lang="en-US" sz="1400">
                          <a:solidFill>
                            <a:srgbClr val="000000"/>
                          </a:solidFill>
                          <a:effectLst/>
                          <a:latin typeface="+mn-lt"/>
                          <a:ea typeface="Calibri" panose="020F0502020204030204" pitchFamily="34" charset="0"/>
                          <a:cs typeface="Times New Roman" panose="02020603050405020304" pitchFamily="18" charset="0"/>
                        </a:rPr>
                        <a:t> </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1400">
                          <a:solidFill>
                            <a:srgbClr val="000000"/>
                          </a:solidFill>
                          <a:effectLst/>
                          <a:latin typeface="+mn-lt"/>
                          <a:ea typeface="Calibri" panose="020F0502020204030204" pitchFamily="34" charset="0"/>
                          <a:cs typeface="Times New Roman" panose="02020603050405020304" pitchFamily="18" charset="0"/>
                        </a:rPr>
                        <a:t> </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331192901"/>
                  </a:ext>
                </a:extLst>
              </a:tr>
              <a:tr h="200025">
                <a:tc>
                  <a:txBody>
                    <a:bodyPr/>
                    <a:lstStyle/>
                    <a:p>
                      <a:pPr marL="0" marR="0" algn="ctr">
                        <a:lnSpc>
                          <a:spcPct val="115000"/>
                        </a:lnSpc>
                        <a:spcBef>
                          <a:spcPts val="0"/>
                        </a:spcBef>
                        <a:spcAft>
                          <a:spcPts val="0"/>
                        </a:spcAft>
                      </a:pPr>
                      <a:r>
                        <a:rPr lang="en-US" sz="1400" b="1">
                          <a:solidFill>
                            <a:srgbClr val="000000"/>
                          </a:solidFill>
                          <a:effectLst/>
                          <a:latin typeface="+mn-lt"/>
                          <a:ea typeface="Calibri" panose="020F0502020204030204" pitchFamily="34" charset="0"/>
                          <a:cs typeface="Times New Roman" panose="02020603050405020304" pitchFamily="18" charset="0"/>
                        </a:rPr>
                        <a:t>3</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1000" dirty="0">
                          <a:solidFill>
                            <a:srgbClr val="000000"/>
                          </a:solidFill>
                          <a:effectLst/>
                          <a:latin typeface="+mn-lt"/>
                          <a:ea typeface="Calibri" panose="020F0502020204030204" pitchFamily="34" charset="0"/>
                          <a:cs typeface="Times New Roman" panose="02020603050405020304" pitchFamily="18" charset="0"/>
                        </a:rPr>
                        <a:t> </a:t>
                      </a:r>
                      <a:r>
                        <a:rPr lang="en-US" sz="1000" dirty="0" smtClean="0">
                          <a:solidFill>
                            <a:srgbClr val="000000"/>
                          </a:solidFill>
                          <a:effectLst/>
                          <a:latin typeface="+mn-lt"/>
                          <a:ea typeface="Calibri" panose="020F0502020204030204" pitchFamily="34" charset="0"/>
                          <a:cs typeface="Times New Roman" panose="02020603050405020304" pitchFamily="18" charset="0"/>
                        </a:rPr>
                        <a:t> Not Included</a:t>
                      </a:r>
                      <a:endParaRPr lang="en-US" sz="1000" dirty="0" smtClean="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3</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marL="0" marR="0" algn="ctr">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3</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marL="0" marR="0" algn="ctr">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3</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marL="0" marR="0" algn="ctr">
                        <a:lnSpc>
                          <a:spcPct val="115000"/>
                        </a:lnSpc>
                        <a:spcBef>
                          <a:spcPts val="0"/>
                        </a:spcBef>
                        <a:spcAft>
                          <a:spcPts val="0"/>
                        </a:spcAft>
                      </a:pPr>
                      <a:r>
                        <a:rPr lang="en-US" sz="1400" b="1" dirty="0">
                          <a:solidFill>
                            <a:srgbClr val="000000"/>
                          </a:solidFill>
                          <a:effectLst/>
                          <a:latin typeface="+mn-lt"/>
                          <a:ea typeface="Calibri" panose="020F0502020204030204" pitchFamily="34" charset="0"/>
                          <a:cs typeface="Times New Roman" panose="02020603050405020304" pitchFamily="18" charset="0"/>
                        </a:rPr>
                        <a:t>4 or 5</a:t>
                      </a:r>
                      <a:endParaRPr lang="en-US" sz="1400" b="1"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marL="0" marR="0" algn="ctr">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 </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 </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 </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682572985"/>
                  </a:ext>
                </a:extLst>
              </a:tr>
              <a:tr h="200025">
                <a:tc>
                  <a:txBody>
                    <a:bodyPr/>
                    <a:lstStyle/>
                    <a:p>
                      <a:pPr marL="0" marR="0" algn="ctr">
                        <a:lnSpc>
                          <a:spcPct val="115000"/>
                        </a:lnSpc>
                        <a:spcBef>
                          <a:spcPts val="0"/>
                        </a:spcBef>
                        <a:spcAft>
                          <a:spcPts val="0"/>
                        </a:spcAft>
                      </a:pPr>
                      <a:r>
                        <a:rPr lang="en-US" sz="1400" b="1">
                          <a:solidFill>
                            <a:srgbClr val="000000"/>
                          </a:solidFill>
                          <a:effectLst/>
                          <a:latin typeface="+mn-lt"/>
                          <a:ea typeface="Calibri" panose="020F0502020204030204" pitchFamily="34" charset="0"/>
                          <a:cs typeface="Times New Roman" panose="02020603050405020304" pitchFamily="18" charset="0"/>
                        </a:rPr>
                        <a:t>4 or 5</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marL="0" marR="0" algn="ctr">
                        <a:lnSpc>
                          <a:spcPct val="115000"/>
                        </a:lnSpc>
                        <a:spcBef>
                          <a:spcPts val="0"/>
                        </a:spcBef>
                        <a:spcAft>
                          <a:spcPts val="0"/>
                        </a:spcAft>
                      </a:pPr>
                      <a:r>
                        <a:rPr lang="en-US" sz="1400" b="1" dirty="0" smtClean="0">
                          <a:solidFill>
                            <a:srgbClr val="000000"/>
                          </a:solidFill>
                          <a:effectLst/>
                          <a:latin typeface="+mn-lt"/>
                          <a:ea typeface="Calibri" panose="020F0502020204030204" pitchFamily="34" charset="0"/>
                          <a:cs typeface="Times New Roman" panose="02020603050405020304" pitchFamily="18" charset="0"/>
                        </a:rPr>
                        <a:t>4 or 5</a:t>
                      </a:r>
                      <a:endParaRPr lang="en-US" sz="1400" b="1"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marL="0" marR="0" algn="ctr">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 </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 </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 </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 </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 </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 </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 </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3284294"/>
                  </a:ext>
                </a:extLst>
              </a:tr>
            </a:tbl>
          </a:graphicData>
        </a:graphic>
      </p:graphicFrame>
      <p:graphicFrame>
        <p:nvGraphicFramePr>
          <p:cNvPr id="5" name="Table 4" descr="This table contains initial and current performance levels by domain (i.e., reading, writing, listening, and speaking)." title="Performance Levels for Example #1"/>
          <p:cNvGraphicFramePr>
            <a:graphicFrameLocks noGrp="1"/>
          </p:cNvGraphicFramePr>
          <p:nvPr>
            <p:extLst/>
          </p:nvPr>
        </p:nvGraphicFramePr>
        <p:xfrm>
          <a:off x="838200" y="4260594"/>
          <a:ext cx="8127999" cy="1854200"/>
        </p:xfrm>
        <a:graphic>
          <a:graphicData uri="http://schemas.openxmlformats.org/drawingml/2006/table">
            <a:tbl>
              <a:tblPr firstRow="1" bandRow="1">
                <a:tableStyleId>{8EC20E35-A176-4012-BC5E-935CFFF8708E}</a:tableStyleId>
              </a:tblPr>
              <a:tblGrid>
                <a:gridCol w="2709333">
                  <a:extLst>
                    <a:ext uri="{9D8B030D-6E8A-4147-A177-3AD203B41FA5}">
                      <a16:colId xmlns:a16="http://schemas.microsoft.com/office/drawing/2014/main" val="1473630941"/>
                    </a:ext>
                  </a:extLst>
                </a:gridCol>
                <a:gridCol w="2709333">
                  <a:extLst>
                    <a:ext uri="{9D8B030D-6E8A-4147-A177-3AD203B41FA5}">
                      <a16:colId xmlns:a16="http://schemas.microsoft.com/office/drawing/2014/main" val="1293700285"/>
                    </a:ext>
                  </a:extLst>
                </a:gridCol>
                <a:gridCol w="2709333">
                  <a:extLst>
                    <a:ext uri="{9D8B030D-6E8A-4147-A177-3AD203B41FA5}">
                      <a16:colId xmlns:a16="http://schemas.microsoft.com/office/drawing/2014/main" val="994736573"/>
                    </a:ext>
                  </a:extLst>
                </a:gridCol>
              </a:tblGrid>
              <a:tr h="370840">
                <a:tc>
                  <a:txBody>
                    <a:bodyPr/>
                    <a:lstStyle/>
                    <a:p>
                      <a:r>
                        <a:rPr lang="en-US" dirty="0" smtClean="0"/>
                        <a:t>Domains</a:t>
                      </a:r>
                      <a:endParaRPr lang="en-US" dirty="0"/>
                    </a:p>
                  </a:txBody>
                  <a:tcPr/>
                </a:tc>
                <a:tc>
                  <a:txBody>
                    <a:bodyPr/>
                    <a:lstStyle/>
                    <a:p>
                      <a:pPr algn="ctr"/>
                      <a:r>
                        <a:rPr lang="en-US" dirty="0" smtClean="0"/>
                        <a:t>Initial</a:t>
                      </a:r>
                      <a:endParaRPr lang="en-US" dirty="0"/>
                    </a:p>
                  </a:txBody>
                  <a:tcPr/>
                </a:tc>
                <a:tc>
                  <a:txBody>
                    <a:bodyPr/>
                    <a:lstStyle/>
                    <a:p>
                      <a:pPr algn="ctr"/>
                      <a:r>
                        <a:rPr lang="en-US" dirty="0" smtClean="0"/>
                        <a:t>Current</a:t>
                      </a:r>
                      <a:endParaRPr lang="en-US" dirty="0"/>
                    </a:p>
                  </a:txBody>
                  <a:tcPr/>
                </a:tc>
                <a:extLst>
                  <a:ext uri="{0D108BD9-81ED-4DB2-BD59-A6C34878D82A}">
                    <a16:rowId xmlns:a16="http://schemas.microsoft.com/office/drawing/2014/main" val="1658786836"/>
                  </a:ext>
                </a:extLst>
              </a:tr>
              <a:tr h="370840">
                <a:tc>
                  <a:txBody>
                    <a:bodyPr/>
                    <a:lstStyle/>
                    <a:p>
                      <a:r>
                        <a:rPr lang="en-US" dirty="0" smtClean="0"/>
                        <a:t>Reading</a:t>
                      </a:r>
                      <a:endParaRPr lang="en-US" dirty="0"/>
                    </a:p>
                  </a:txBody>
                  <a:tcPr/>
                </a:tc>
                <a:tc>
                  <a:txBody>
                    <a:bodyPr/>
                    <a:lstStyle/>
                    <a:p>
                      <a:pPr algn="ctr"/>
                      <a:r>
                        <a:rPr lang="en-US" dirty="0" smtClean="0"/>
                        <a:t>1</a:t>
                      </a:r>
                      <a:endParaRPr lang="en-US" dirty="0"/>
                    </a:p>
                  </a:txBody>
                  <a:tcPr/>
                </a:tc>
                <a:tc>
                  <a:txBody>
                    <a:bodyPr/>
                    <a:lstStyle/>
                    <a:p>
                      <a:pPr algn="ctr"/>
                      <a:r>
                        <a:rPr lang="en-US" dirty="0" smtClean="0"/>
                        <a:t>2</a:t>
                      </a:r>
                      <a:endParaRPr lang="en-US" dirty="0"/>
                    </a:p>
                  </a:txBody>
                  <a:tcPr/>
                </a:tc>
                <a:extLst>
                  <a:ext uri="{0D108BD9-81ED-4DB2-BD59-A6C34878D82A}">
                    <a16:rowId xmlns:a16="http://schemas.microsoft.com/office/drawing/2014/main" val="1835042463"/>
                  </a:ext>
                </a:extLst>
              </a:tr>
              <a:tr h="370840">
                <a:tc>
                  <a:txBody>
                    <a:bodyPr/>
                    <a:lstStyle/>
                    <a:p>
                      <a:r>
                        <a:rPr lang="en-US" dirty="0" smtClean="0"/>
                        <a:t>Writing</a:t>
                      </a:r>
                      <a:endParaRPr lang="en-US" dirty="0"/>
                    </a:p>
                  </a:txBody>
                  <a:tcPr/>
                </a:tc>
                <a:tc>
                  <a:txBody>
                    <a:bodyPr/>
                    <a:lstStyle/>
                    <a:p>
                      <a:pPr algn="ctr"/>
                      <a:r>
                        <a:rPr lang="en-US" dirty="0" smtClean="0"/>
                        <a:t>1</a:t>
                      </a:r>
                      <a:endParaRPr lang="en-US" dirty="0"/>
                    </a:p>
                  </a:txBody>
                  <a:tcPr/>
                </a:tc>
                <a:tc>
                  <a:txBody>
                    <a:bodyPr/>
                    <a:lstStyle/>
                    <a:p>
                      <a:pPr algn="ctr"/>
                      <a:r>
                        <a:rPr lang="en-US" dirty="0" smtClean="0"/>
                        <a:t>2</a:t>
                      </a:r>
                      <a:endParaRPr lang="en-US" dirty="0"/>
                    </a:p>
                  </a:txBody>
                  <a:tcPr/>
                </a:tc>
                <a:extLst>
                  <a:ext uri="{0D108BD9-81ED-4DB2-BD59-A6C34878D82A}">
                    <a16:rowId xmlns:a16="http://schemas.microsoft.com/office/drawing/2014/main" val="2479187039"/>
                  </a:ext>
                </a:extLst>
              </a:tr>
              <a:tr h="370840">
                <a:tc>
                  <a:txBody>
                    <a:bodyPr/>
                    <a:lstStyle/>
                    <a:p>
                      <a:r>
                        <a:rPr lang="en-US" dirty="0" smtClean="0"/>
                        <a:t>Listening</a:t>
                      </a:r>
                      <a:endParaRPr lang="en-US" dirty="0"/>
                    </a:p>
                  </a:txBody>
                  <a:tcPr/>
                </a:tc>
                <a:tc>
                  <a:txBody>
                    <a:bodyPr/>
                    <a:lstStyle/>
                    <a:p>
                      <a:pPr algn="ctr"/>
                      <a:r>
                        <a:rPr lang="en-US" dirty="0" smtClean="0"/>
                        <a:t>2</a:t>
                      </a:r>
                      <a:endParaRPr lang="en-US" dirty="0"/>
                    </a:p>
                  </a:txBody>
                  <a:tcPr/>
                </a:tc>
                <a:tc>
                  <a:txBody>
                    <a:bodyPr/>
                    <a:lstStyle/>
                    <a:p>
                      <a:pPr algn="ctr"/>
                      <a:r>
                        <a:rPr lang="en-US" dirty="0" smtClean="0"/>
                        <a:t>2</a:t>
                      </a:r>
                      <a:endParaRPr lang="en-US" dirty="0"/>
                    </a:p>
                  </a:txBody>
                  <a:tcPr/>
                </a:tc>
                <a:extLst>
                  <a:ext uri="{0D108BD9-81ED-4DB2-BD59-A6C34878D82A}">
                    <a16:rowId xmlns:a16="http://schemas.microsoft.com/office/drawing/2014/main" val="2123754036"/>
                  </a:ext>
                </a:extLst>
              </a:tr>
              <a:tr h="370840">
                <a:tc>
                  <a:txBody>
                    <a:bodyPr/>
                    <a:lstStyle/>
                    <a:p>
                      <a:r>
                        <a:rPr lang="en-US" dirty="0" smtClean="0"/>
                        <a:t>Speaking</a:t>
                      </a:r>
                      <a:endParaRPr lang="en-US" dirty="0"/>
                    </a:p>
                  </a:txBody>
                  <a:tcPr/>
                </a:tc>
                <a:tc>
                  <a:txBody>
                    <a:bodyPr/>
                    <a:lstStyle/>
                    <a:p>
                      <a:pPr algn="ctr"/>
                      <a:r>
                        <a:rPr lang="en-US" dirty="0" smtClean="0"/>
                        <a:t>2</a:t>
                      </a:r>
                      <a:endParaRPr lang="en-US" dirty="0"/>
                    </a:p>
                  </a:txBody>
                  <a:tcPr/>
                </a:tc>
                <a:tc>
                  <a:txBody>
                    <a:bodyPr/>
                    <a:lstStyle/>
                    <a:p>
                      <a:pPr algn="ctr"/>
                      <a:r>
                        <a:rPr lang="en-US" dirty="0" smtClean="0"/>
                        <a:t>3</a:t>
                      </a:r>
                      <a:endParaRPr lang="en-US" dirty="0"/>
                    </a:p>
                  </a:txBody>
                  <a:tcPr/>
                </a:tc>
                <a:extLst>
                  <a:ext uri="{0D108BD9-81ED-4DB2-BD59-A6C34878D82A}">
                    <a16:rowId xmlns:a16="http://schemas.microsoft.com/office/drawing/2014/main" val="2146308137"/>
                  </a:ext>
                </a:extLst>
              </a:tr>
            </a:tbl>
          </a:graphicData>
        </a:graphic>
      </p:graphicFrame>
      <p:sp>
        <p:nvSpPr>
          <p:cNvPr id="6" name="Content Placeholder 2"/>
          <p:cNvSpPr txBox="1">
            <a:spLocks/>
          </p:cNvSpPr>
          <p:nvPr/>
        </p:nvSpPr>
        <p:spPr>
          <a:xfrm>
            <a:off x="838200" y="6239654"/>
            <a:ext cx="10515600" cy="33571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2000" b="0" i="0" u="none" strike="noStrike" kern="1200" cap="none" spc="0" normalizeH="0" baseline="0" noProof="0" dirty="0" smtClean="0">
                <a:ln>
                  <a:noFill/>
                </a:ln>
                <a:solidFill>
                  <a:prstClr val="black"/>
                </a:solidFill>
                <a:effectLst/>
                <a:uLnTx/>
                <a:uFillTx/>
                <a:latin typeface="Calibri" panose="020F0502020204030204"/>
                <a:ea typeface="+mn-ea"/>
                <a:cs typeface="+mn-cs"/>
              </a:rPr>
              <a:t>Is the student </a:t>
            </a:r>
            <a:r>
              <a:rPr kumimoji="0" lang="en-US" sz="2000" b="1" i="0" u="none" strike="noStrike" kern="1200" cap="none" spc="0" normalizeH="0" baseline="0" noProof="0" dirty="0" smtClean="0">
                <a:ln>
                  <a:noFill/>
                </a:ln>
                <a:solidFill>
                  <a:srgbClr val="5B9BD5">
                    <a:lumMod val="75000"/>
                  </a:srgbClr>
                </a:solidFill>
                <a:effectLst/>
                <a:uLnTx/>
                <a:uFillTx/>
                <a:latin typeface="Calibri" panose="020F0502020204030204"/>
                <a:ea typeface="+mn-ea"/>
                <a:cs typeface="+mn-cs"/>
              </a:rPr>
              <a:t>OTELP</a:t>
            </a:r>
            <a:r>
              <a:rPr kumimoji="0" lang="en-US" sz="2000" b="0" i="0" u="none" strike="noStrike" kern="1200" cap="none" spc="0" normalizeH="0" baseline="0" noProof="0" dirty="0" smtClean="0">
                <a:ln>
                  <a:noFill/>
                </a:ln>
                <a:solidFill>
                  <a:prstClr val="black"/>
                </a:solidFill>
                <a:effectLst/>
                <a:uLnTx/>
                <a:uFillTx/>
                <a:latin typeface="Calibri" panose="020F0502020204030204"/>
                <a:ea typeface="+mn-ea"/>
                <a:cs typeface="+mn-cs"/>
              </a:rPr>
              <a:t>?</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439920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solidFill>
                  <a:schemeClr val="accent1">
                    <a:lumMod val="75000"/>
                  </a:schemeClr>
                </a:solidFill>
              </a:rPr>
              <a:t>Another Example</a:t>
            </a:r>
            <a:endParaRPr lang="en-US" sz="5400" b="1" dirty="0">
              <a:solidFill>
                <a:schemeClr val="accent1">
                  <a:lumMod val="75000"/>
                </a:schemeClr>
              </a:solidFill>
            </a:endParaRPr>
          </a:p>
        </p:txBody>
      </p:sp>
      <p:sp>
        <p:nvSpPr>
          <p:cNvPr id="3" name="Content Placeholder 2"/>
          <p:cNvSpPr>
            <a:spLocks noGrp="1"/>
          </p:cNvSpPr>
          <p:nvPr>
            <p:ph idx="1"/>
          </p:nvPr>
        </p:nvSpPr>
        <p:spPr>
          <a:xfrm>
            <a:off x="838200" y="3549533"/>
            <a:ext cx="10515600" cy="656708"/>
          </a:xfrm>
        </p:spPr>
        <p:txBody>
          <a:bodyPr>
            <a:noAutofit/>
          </a:bodyPr>
          <a:lstStyle/>
          <a:p>
            <a:pPr marL="0" indent="0">
              <a:spcBef>
                <a:spcPts val="0"/>
              </a:spcBef>
              <a:buNone/>
            </a:pPr>
            <a:r>
              <a:rPr lang="en-US" sz="2000" dirty="0" smtClean="0"/>
              <a:t>A student has been identified as an EL for 4.75 years and has a disability. The student’s initial and current performance levels are in the following table:</a:t>
            </a:r>
            <a:endParaRPr lang="en-US" sz="2000" dirty="0"/>
          </a:p>
        </p:txBody>
      </p:sp>
      <p:graphicFrame>
        <p:nvGraphicFramePr>
          <p:cNvPr id="5" name="Table 4" descr="This is an eight year trajectory for English learners who have a disability and/or interrupted formal education. The trajectory depends on the initial domain proficiency and years identified as an English learner." title="Eight Year Trajectory for English Learners (with Disabilities and/or Interrupted Formal Education)"/>
          <p:cNvGraphicFramePr>
            <a:graphicFrameLocks noGrp="1"/>
          </p:cNvGraphicFramePr>
          <p:nvPr>
            <p:extLst/>
          </p:nvPr>
        </p:nvGraphicFramePr>
        <p:xfrm>
          <a:off x="838200" y="1611301"/>
          <a:ext cx="9760530" cy="1645478"/>
        </p:xfrm>
        <a:graphic>
          <a:graphicData uri="http://schemas.openxmlformats.org/drawingml/2006/table">
            <a:tbl>
              <a:tblPr firstRow="1" firstCol="1" bandRow="1"/>
              <a:tblGrid>
                <a:gridCol w="976053">
                  <a:extLst>
                    <a:ext uri="{9D8B030D-6E8A-4147-A177-3AD203B41FA5}">
                      <a16:colId xmlns:a16="http://schemas.microsoft.com/office/drawing/2014/main" val="1100519331"/>
                    </a:ext>
                  </a:extLst>
                </a:gridCol>
                <a:gridCol w="976053">
                  <a:extLst>
                    <a:ext uri="{9D8B030D-6E8A-4147-A177-3AD203B41FA5}">
                      <a16:colId xmlns:a16="http://schemas.microsoft.com/office/drawing/2014/main" val="1885132"/>
                    </a:ext>
                  </a:extLst>
                </a:gridCol>
                <a:gridCol w="976053">
                  <a:extLst>
                    <a:ext uri="{9D8B030D-6E8A-4147-A177-3AD203B41FA5}">
                      <a16:colId xmlns:a16="http://schemas.microsoft.com/office/drawing/2014/main" val="4183586024"/>
                    </a:ext>
                  </a:extLst>
                </a:gridCol>
                <a:gridCol w="976053">
                  <a:extLst>
                    <a:ext uri="{9D8B030D-6E8A-4147-A177-3AD203B41FA5}">
                      <a16:colId xmlns:a16="http://schemas.microsoft.com/office/drawing/2014/main" val="3202914299"/>
                    </a:ext>
                  </a:extLst>
                </a:gridCol>
                <a:gridCol w="976053">
                  <a:extLst>
                    <a:ext uri="{9D8B030D-6E8A-4147-A177-3AD203B41FA5}">
                      <a16:colId xmlns:a16="http://schemas.microsoft.com/office/drawing/2014/main" val="3520468528"/>
                    </a:ext>
                  </a:extLst>
                </a:gridCol>
                <a:gridCol w="976053">
                  <a:extLst>
                    <a:ext uri="{9D8B030D-6E8A-4147-A177-3AD203B41FA5}">
                      <a16:colId xmlns:a16="http://schemas.microsoft.com/office/drawing/2014/main" val="928193947"/>
                    </a:ext>
                  </a:extLst>
                </a:gridCol>
                <a:gridCol w="976053">
                  <a:extLst>
                    <a:ext uri="{9D8B030D-6E8A-4147-A177-3AD203B41FA5}">
                      <a16:colId xmlns:a16="http://schemas.microsoft.com/office/drawing/2014/main" val="1686912600"/>
                    </a:ext>
                  </a:extLst>
                </a:gridCol>
                <a:gridCol w="976053">
                  <a:extLst>
                    <a:ext uri="{9D8B030D-6E8A-4147-A177-3AD203B41FA5}">
                      <a16:colId xmlns:a16="http://schemas.microsoft.com/office/drawing/2014/main" val="3847916489"/>
                    </a:ext>
                  </a:extLst>
                </a:gridCol>
                <a:gridCol w="976053">
                  <a:extLst>
                    <a:ext uri="{9D8B030D-6E8A-4147-A177-3AD203B41FA5}">
                      <a16:colId xmlns:a16="http://schemas.microsoft.com/office/drawing/2014/main" val="2506574265"/>
                    </a:ext>
                  </a:extLst>
                </a:gridCol>
                <a:gridCol w="976053">
                  <a:extLst>
                    <a:ext uri="{9D8B030D-6E8A-4147-A177-3AD203B41FA5}">
                      <a16:colId xmlns:a16="http://schemas.microsoft.com/office/drawing/2014/main" val="2050557348"/>
                    </a:ext>
                  </a:extLst>
                </a:gridCol>
              </a:tblGrid>
              <a:tr h="368046">
                <a:tc>
                  <a:txBody>
                    <a:bodyPr/>
                    <a:lstStyle/>
                    <a:p>
                      <a:pPr marL="0" marR="0" algn="ctr">
                        <a:lnSpc>
                          <a:spcPct val="115000"/>
                        </a:lnSpc>
                        <a:spcBef>
                          <a:spcPts val="0"/>
                        </a:spcBef>
                        <a:spcAft>
                          <a:spcPts val="0"/>
                        </a:spcAft>
                      </a:pPr>
                      <a:r>
                        <a:rPr lang="en-US" sz="1400" b="1" dirty="0" smtClean="0">
                          <a:solidFill>
                            <a:srgbClr val="000000"/>
                          </a:solidFill>
                          <a:effectLst/>
                          <a:latin typeface="+mn-lt"/>
                          <a:ea typeface="Calibri" panose="020F0502020204030204" pitchFamily="34" charset="0"/>
                          <a:cs typeface="Times New Roman" panose="02020603050405020304" pitchFamily="18" charset="0"/>
                        </a:rPr>
                        <a:t> Initial</a:t>
                      </a:r>
                    </a:p>
                    <a:p>
                      <a:pPr marL="0" marR="0" algn="ctr">
                        <a:lnSpc>
                          <a:spcPct val="115000"/>
                        </a:lnSpc>
                        <a:spcBef>
                          <a:spcPts val="0"/>
                        </a:spcBef>
                        <a:spcAft>
                          <a:spcPts val="0"/>
                        </a:spcAft>
                      </a:pPr>
                      <a:r>
                        <a:rPr lang="en-US" sz="1400" b="1" dirty="0" smtClean="0">
                          <a:solidFill>
                            <a:srgbClr val="000000"/>
                          </a:solidFill>
                          <a:effectLst/>
                          <a:latin typeface="+mn-lt"/>
                          <a:ea typeface="Calibri" panose="020F0502020204030204" pitchFamily="34" charset="0"/>
                          <a:cs typeface="Times New Roman" panose="02020603050405020304" pitchFamily="18" charset="0"/>
                        </a:rPr>
                        <a:t>Domain</a:t>
                      </a:r>
                    </a:p>
                    <a:p>
                      <a:pPr marL="0" marR="0" algn="ctr">
                        <a:lnSpc>
                          <a:spcPct val="115000"/>
                        </a:lnSpc>
                        <a:spcBef>
                          <a:spcPts val="0"/>
                        </a:spcBef>
                        <a:spcAft>
                          <a:spcPts val="0"/>
                        </a:spcAft>
                      </a:pPr>
                      <a:r>
                        <a:rPr lang="en-US" sz="1400" b="1" dirty="0" smtClean="0">
                          <a:solidFill>
                            <a:srgbClr val="000000"/>
                          </a:solidFill>
                          <a:effectLst/>
                          <a:latin typeface="+mn-lt"/>
                          <a:ea typeface="Calibri" panose="020F0502020204030204" pitchFamily="34" charset="0"/>
                          <a:cs typeface="Times New Roman" panose="02020603050405020304" pitchFamily="18" charset="0"/>
                        </a:rPr>
                        <a:t>Proficiency</a:t>
                      </a:r>
                      <a:endParaRPr lang="en-US" sz="1400" b="1" dirty="0" smtClean="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400" b="1" dirty="0">
                          <a:solidFill>
                            <a:srgbClr val="000000"/>
                          </a:solidFill>
                          <a:effectLst/>
                          <a:latin typeface="+mn-lt"/>
                          <a:ea typeface="Calibri" panose="020F0502020204030204" pitchFamily="34" charset="0"/>
                          <a:cs typeface="Times New Roman" panose="02020603050405020304" pitchFamily="18" charset="0"/>
                        </a:rPr>
                        <a:t>&lt;1.5</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400" b="1" dirty="0">
                          <a:solidFill>
                            <a:srgbClr val="000000"/>
                          </a:solidFill>
                          <a:effectLst/>
                          <a:latin typeface="+mn-lt"/>
                          <a:ea typeface="Calibri" panose="020F0502020204030204" pitchFamily="34" charset="0"/>
                          <a:cs typeface="Times New Roman" panose="02020603050405020304" pitchFamily="18" charset="0"/>
                        </a:rPr>
                        <a:t>1.5 to &lt;2</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400" b="1" dirty="0">
                          <a:solidFill>
                            <a:srgbClr val="000000"/>
                          </a:solidFill>
                          <a:effectLst/>
                          <a:latin typeface="+mn-lt"/>
                          <a:ea typeface="Calibri" panose="020F0502020204030204" pitchFamily="34" charset="0"/>
                          <a:cs typeface="Times New Roman" panose="02020603050405020304" pitchFamily="18" charset="0"/>
                        </a:rPr>
                        <a:t>2 to &lt;3</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400" b="1" dirty="0">
                          <a:solidFill>
                            <a:srgbClr val="000000"/>
                          </a:solidFill>
                          <a:effectLst/>
                          <a:latin typeface="+mn-lt"/>
                          <a:ea typeface="Calibri" panose="020F0502020204030204" pitchFamily="34" charset="0"/>
                          <a:cs typeface="Times New Roman" panose="02020603050405020304" pitchFamily="18" charset="0"/>
                        </a:rPr>
                        <a:t>3 to &lt;4</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400" b="1" dirty="0">
                          <a:solidFill>
                            <a:srgbClr val="000000"/>
                          </a:solidFill>
                          <a:effectLst/>
                          <a:latin typeface="+mn-lt"/>
                          <a:ea typeface="Calibri" panose="020F0502020204030204" pitchFamily="34" charset="0"/>
                          <a:cs typeface="Times New Roman" panose="02020603050405020304" pitchFamily="18" charset="0"/>
                        </a:rPr>
                        <a:t>4 to &lt;5</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400" b="1" dirty="0">
                          <a:solidFill>
                            <a:srgbClr val="000000"/>
                          </a:solidFill>
                          <a:effectLst/>
                          <a:latin typeface="+mn-lt"/>
                          <a:ea typeface="Calibri" panose="020F0502020204030204" pitchFamily="34" charset="0"/>
                          <a:cs typeface="Times New Roman" panose="02020603050405020304" pitchFamily="18" charset="0"/>
                        </a:rPr>
                        <a:t>5 to &lt;6</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400" b="1" dirty="0">
                          <a:solidFill>
                            <a:srgbClr val="000000"/>
                          </a:solidFill>
                          <a:effectLst/>
                          <a:latin typeface="+mn-lt"/>
                          <a:ea typeface="Calibri" panose="020F0502020204030204" pitchFamily="34" charset="0"/>
                          <a:cs typeface="Times New Roman" panose="02020603050405020304" pitchFamily="18" charset="0"/>
                        </a:rPr>
                        <a:t>6 to &lt;7</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400" b="1" dirty="0">
                          <a:solidFill>
                            <a:srgbClr val="000000"/>
                          </a:solidFill>
                          <a:effectLst/>
                          <a:latin typeface="+mn-lt"/>
                          <a:ea typeface="Calibri" panose="020F0502020204030204" pitchFamily="34" charset="0"/>
                          <a:cs typeface="Times New Roman" panose="02020603050405020304" pitchFamily="18" charset="0"/>
                        </a:rPr>
                        <a:t>7 to &lt;8</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400" b="1" dirty="0">
                          <a:solidFill>
                            <a:srgbClr val="000000"/>
                          </a:solidFill>
                          <a:effectLst/>
                          <a:latin typeface="+mn-lt"/>
                          <a:ea typeface="Calibri" panose="020F0502020204030204" pitchFamily="34" charset="0"/>
                          <a:cs typeface="Times New Roman" panose="02020603050405020304" pitchFamily="18" charset="0"/>
                        </a:rPr>
                        <a:t>8 or more</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102799216"/>
                  </a:ext>
                </a:extLst>
              </a:tr>
              <a:tr h="200025">
                <a:tc>
                  <a:txBody>
                    <a:bodyPr/>
                    <a:lstStyle/>
                    <a:p>
                      <a:pPr marL="0" marR="0" algn="ctr">
                        <a:lnSpc>
                          <a:spcPct val="115000"/>
                        </a:lnSpc>
                        <a:spcBef>
                          <a:spcPts val="0"/>
                        </a:spcBef>
                        <a:spcAft>
                          <a:spcPts val="0"/>
                        </a:spcAft>
                      </a:pPr>
                      <a:r>
                        <a:rPr lang="en-US" sz="1400" b="1">
                          <a:solidFill>
                            <a:srgbClr val="000000"/>
                          </a:solidFill>
                          <a:effectLst/>
                          <a:latin typeface="+mn-lt"/>
                          <a:ea typeface="Calibri" panose="020F0502020204030204" pitchFamily="34" charset="0"/>
                          <a:cs typeface="Times New Roman" panose="02020603050405020304" pitchFamily="18" charset="0"/>
                        </a:rPr>
                        <a:t>1</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tc>
                  <a:txBody>
                    <a:bodyPr/>
                    <a:lstStyle/>
                    <a:p>
                      <a:pPr marL="0" marR="0" algn="ctr">
                        <a:lnSpc>
                          <a:spcPct val="115000"/>
                        </a:lnSpc>
                        <a:spcBef>
                          <a:spcPts val="0"/>
                        </a:spcBef>
                        <a:spcAft>
                          <a:spcPts val="0"/>
                        </a:spcAft>
                      </a:pPr>
                      <a:r>
                        <a:rPr lang="en-US" sz="1000" dirty="0">
                          <a:solidFill>
                            <a:srgbClr val="000000"/>
                          </a:solidFill>
                          <a:effectLst/>
                          <a:latin typeface="+mn-lt"/>
                          <a:ea typeface="Calibri" panose="020F0502020204030204" pitchFamily="34" charset="0"/>
                          <a:cs typeface="Times New Roman" panose="02020603050405020304" pitchFamily="18" charset="0"/>
                        </a:rPr>
                        <a:t> </a:t>
                      </a:r>
                      <a:r>
                        <a:rPr lang="en-US" sz="1000" dirty="0" smtClean="0">
                          <a:solidFill>
                            <a:srgbClr val="000000"/>
                          </a:solidFill>
                          <a:effectLst/>
                          <a:latin typeface="+mn-lt"/>
                          <a:ea typeface="Calibri" panose="020F0502020204030204" pitchFamily="34" charset="0"/>
                          <a:cs typeface="Times New Roman" panose="02020603050405020304" pitchFamily="18" charset="0"/>
                        </a:rPr>
                        <a:t>Not Included</a:t>
                      </a:r>
                      <a:endParaRPr lang="en-US" sz="1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1</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tc>
                  <a:txBody>
                    <a:bodyPr/>
                    <a:lstStyle/>
                    <a:p>
                      <a:pPr marL="0" marR="0" algn="ctr">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2</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marL="0" marR="0" algn="ctr">
                        <a:lnSpc>
                          <a:spcPct val="115000"/>
                        </a:lnSpc>
                        <a:spcBef>
                          <a:spcPts val="0"/>
                        </a:spcBef>
                        <a:spcAft>
                          <a:spcPts val="0"/>
                        </a:spcAft>
                      </a:pPr>
                      <a:r>
                        <a:rPr lang="en-US" sz="1400">
                          <a:solidFill>
                            <a:srgbClr val="000000"/>
                          </a:solidFill>
                          <a:effectLst/>
                          <a:latin typeface="+mn-lt"/>
                          <a:ea typeface="Calibri" panose="020F0502020204030204" pitchFamily="34" charset="0"/>
                          <a:cs typeface="Times New Roman" panose="02020603050405020304" pitchFamily="18" charset="0"/>
                        </a:rPr>
                        <a:t>2</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marL="0" marR="0" algn="ctr">
                        <a:lnSpc>
                          <a:spcPct val="115000"/>
                        </a:lnSpc>
                        <a:spcBef>
                          <a:spcPts val="0"/>
                        </a:spcBef>
                        <a:spcAft>
                          <a:spcPts val="0"/>
                        </a:spcAft>
                      </a:pPr>
                      <a:r>
                        <a:rPr lang="en-US" sz="1400">
                          <a:solidFill>
                            <a:srgbClr val="000000"/>
                          </a:solidFill>
                          <a:effectLst/>
                          <a:latin typeface="+mn-lt"/>
                          <a:ea typeface="Calibri" panose="020F0502020204030204" pitchFamily="34" charset="0"/>
                          <a:cs typeface="Times New Roman" panose="02020603050405020304" pitchFamily="18" charset="0"/>
                        </a:rPr>
                        <a:t>2</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marL="0" marR="0" algn="ctr">
                        <a:lnSpc>
                          <a:spcPct val="115000"/>
                        </a:lnSpc>
                        <a:spcBef>
                          <a:spcPts val="0"/>
                        </a:spcBef>
                        <a:spcAft>
                          <a:spcPts val="0"/>
                        </a:spcAft>
                      </a:pPr>
                      <a:r>
                        <a:rPr lang="en-US" sz="1400">
                          <a:solidFill>
                            <a:srgbClr val="000000"/>
                          </a:solidFill>
                          <a:effectLst/>
                          <a:latin typeface="+mn-lt"/>
                          <a:ea typeface="Calibri" panose="020F0502020204030204" pitchFamily="34" charset="0"/>
                          <a:cs typeface="Times New Roman" panose="02020603050405020304" pitchFamily="18" charset="0"/>
                        </a:rPr>
                        <a:t>3</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marL="0" marR="0" algn="ctr">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3</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marL="0" marR="0" algn="ctr">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3</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marL="0" marR="0" algn="ctr">
                        <a:lnSpc>
                          <a:spcPct val="115000"/>
                        </a:lnSpc>
                        <a:spcBef>
                          <a:spcPts val="0"/>
                        </a:spcBef>
                        <a:spcAft>
                          <a:spcPts val="0"/>
                        </a:spcAft>
                      </a:pPr>
                      <a:r>
                        <a:rPr lang="en-US" sz="1400" b="1" dirty="0">
                          <a:solidFill>
                            <a:srgbClr val="000000"/>
                          </a:solidFill>
                          <a:effectLst/>
                          <a:latin typeface="+mn-lt"/>
                          <a:ea typeface="Calibri" panose="020F0502020204030204" pitchFamily="34" charset="0"/>
                          <a:cs typeface="Times New Roman" panose="02020603050405020304" pitchFamily="18" charset="0"/>
                        </a:rPr>
                        <a:t>4 or 5</a:t>
                      </a:r>
                      <a:endParaRPr lang="en-US" sz="1400" b="1" dirty="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extLst>
                  <a:ext uri="{0D108BD9-81ED-4DB2-BD59-A6C34878D82A}">
                    <a16:rowId xmlns:a16="http://schemas.microsoft.com/office/drawing/2014/main" val="878209397"/>
                  </a:ext>
                </a:extLst>
              </a:tr>
              <a:tr h="200025">
                <a:tc>
                  <a:txBody>
                    <a:bodyPr/>
                    <a:lstStyle/>
                    <a:p>
                      <a:pPr marL="0" marR="0" algn="ctr">
                        <a:lnSpc>
                          <a:spcPct val="115000"/>
                        </a:lnSpc>
                        <a:spcBef>
                          <a:spcPts val="0"/>
                        </a:spcBef>
                        <a:spcAft>
                          <a:spcPts val="0"/>
                        </a:spcAft>
                      </a:pPr>
                      <a:r>
                        <a:rPr lang="en-US" sz="1400" b="1">
                          <a:solidFill>
                            <a:srgbClr val="000000"/>
                          </a:solidFill>
                          <a:effectLst/>
                          <a:latin typeface="+mn-lt"/>
                          <a:ea typeface="Calibri" panose="020F0502020204030204" pitchFamily="34" charset="0"/>
                          <a:cs typeface="Times New Roman" panose="02020603050405020304" pitchFamily="18" charset="0"/>
                        </a:rPr>
                        <a:t>2</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1000" dirty="0">
                          <a:solidFill>
                            <a:srgbClr val="000000"/>
                          </a:solidFill>
                          <a:effectLst/>
                          <a:latin typeface="+mn-lt"/>
                          <a:ea typeface="Calibri" panose="020F0502020204030204" pitchFamily="34" charset="0"/>
                          <a:cs typeface="Times New Roman" panose="02020603050405020304" pitchFamily="18" charset="0"/>
                        </a:rPr>
                        <a:t> </a:t>
                      </a:r>
                      <a:r>
                        <a:rPr lang="en-US" sz="1000" dirty="0" smtClean="0">
                          <a:solidFill>
                            <a:srgbClr val="000000"/>
                          </a:solidFill>
                          <a:effectLst/>
                          <a:latin typeface="+mn-lt"/>
                          <a:ea typeface="Calibri" panose="020F0502020204030204" pitchFamily="34" charset="0"/>
                          <a:cs typeface="Times New Roman" panose="02020603050405020304" pitchFamily="18" charset="0"/>
                        </a:rPr>
                        <a:t> Not Included</a:t>
                      </a:r>
                      <a:endParaRPr lang="en-US" sz="1000" dirty="0" smtClean="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2</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marL="0" marR="0" algn="ctr">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2</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marL="0" marR="0" algn="ctr">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3</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marL="0" marR="0" algn="ctr">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3</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marL="0" marR="0" algn="ctr">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3</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marL="0" marR="0" algn="ctr">
                        <a:lnSpc>
                          <a:spcPct val="115000"/>
                        </a:lnSpc>
                        <a:spcBef>
                          <a:spcPts val="0"/>
                        </a:spcBef>
                        <a:spcAft>
                          <a:spcPts val="0"/>
                        </a:spcAft>
                      </a:pPr>
                      <a:r>
                        <a:rPr lang="en-US" sz="1400" b="1" dirty="0">
                          <a:solidFill>
                            <a:srgbClr val="000000"/>
                          </a:solidFill>
                          <a:effectLst/>
                          <a:latin typeface="+mn-lt"/>
                          <a:ea typeface="Calibri" panose="020F0502020204030204" pitchFamily="34" charset="0"/>
                          <a:cs typeface="Times New Roman" panose="02020603050405020304" pitchFamily="18" charset="0"/>
                        </a:rPr>
                        <a:t>4 or 5</a:t>
                      </a:r>
                      <a:endParaRPr lang="en-US" sz="1400" b="1" dirty="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marL="0" marR="0" algn="ctr">
                        <a:lnSpc>
                          <a:spcPct val="115000"/>
                        </a:lnSpc>
                        <a:spcBef>
                          <a:spcPts val="0"/>
                        </a:spcBef>
                        <a:spcAft>
                          <a:spcPts val="0"/>
                        </a:spcAft>
                      </a:pPr>
                      <a:r>
                        <a:rPr lang="en-US" sz="1400">
                          <a:solidFill>
                            <a:srgbClr val="000000"/>
                          </a:solidFill>
                          <a:effectLst/>
                          <a:latin typeface="+mn-lt"/>
                          <a:ea typeface="Calibri" panose="020F0502020204030204" pitchFamily="34" charset="0"/>
                          <a:cs typeface="Times New Roman" panose="02020603050405020304" pitchFamily="18" charset="0"/>
                        </a:rPr>
                        <a:t> </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 </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875175644"/>
                  </a:ext>
                </a:extLst>
              </a:tr>
              <a:tr h="200025">
                <a:tc>
                  <a:txBody>
                    <a:bodyPr/>
                    <a:lstStyle/>
                    <a:p>
                      <a:pPr marL="0" marR="0" algn="ctr">
                        <a:lnSpc>
                          <a:spcPct val="115000"/>
                        </a:lnSpc>
                        <a:spcBef>
                          <a:spcPts val="0"/>
                        </a:spcBef>
                        <a:spcAft>
                          <a:spcPts val="0"/>
                        </a:spcAft>
                      </a:pPr>
                      <a:r>
                        <a:rPr lang="en-US" sz="1400" b="1">
                          <a:solidFill>
                            <a:srgbClr val="000000"/>
                          </a:solidFill>
                          <a:effectLst/>
                          <a:latin typeface="+mn-lt"/>
                          <a:ea typeface="Calibri" panose="020F0502020204030204" pitchFamily="34" charset="0"/>
                          <a:cs typeface="Times New Roman" panose="02020603050405020304" pitchFamily="18" charset="0"/>
                        </a:rPr>
                        <a:t>3</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1000" dirty="0">
                          <a:solidFill>
                            <a:srgbClr val="000000"/>
                          </a:solidFill>
                          <a:effectLst/>
                          <a:latin typeface="+mn-lt"/>
                          <a:ea typeface="Calibri" panose="020F0502020204030204" pitchFamily="34" charset="0"/>
                          <a:cs typeface="Times New Roman" panose="02020603050405020304" pitchFamily="18" charset="0"/>
                        </a:rPr>
                        <a:t> </a:t>
                      </a:r>
                      <a:r>
                        <a:rPr lang="en-US" sz="1000" dirty="0" smtClean="0">
                          <a:solidFill>
                            <a:srgbClr val="000000"/>
                          </a:solidFill>
                          <a:effectLst/>
                          <a:latin typeface="+mn-lt"/>
                          <a:ea typeface="Calibri" panose="020F0502020204030204" pitchFamily="34" charset="0"/>
                          <a:cs typeface="Times New Roman" panose="02020603050405020304" pitchFamily="18" charset="0"/>
                        </a:rPr>
                        <a:t> Not Included</a:t>
                      </a:r>
                      <a:endParaRPr lang="en-US" sz="1000" dirty="0" smtClean="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3</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marL="0" marR="0" algn="ctr">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3</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marL="0" marR="0" algn="ctr">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3</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marL="0" marR="0" algn="ctr">
                        <a:lnSpc>
                          <a:spcPct val="115000"/>
                        </a:lnSpc>
                        <a:spcBef>
                          <a:spcPts val="0"/>
                        </a:spcBef>
                        <a:spcAft>
                          <a:spcPts val="0"/>
                        </a:spcAft>
                      </a:pPr>
                      <a:r>
                        <a:rPr lang="en-US" sz="1400" b="1" dirty="0">
                          <a:solidFill>
                            <a:srgbClr val="000000"/>
                          </a:solidFill>
                          <a:effectLst/>
                          <a:latin typeface="+mn-lt"/>
                          <a:ea typeface="Calibri" panose="020F0502020204030204" pitchFamily="34" charset="0"/>
                          <a:cs typeface="Times New Roman" panose="02020603050405020304" pitchFamily="18" charset="0"/>
                        </a:rPr>
                        <a:t>4 or 5</a:t>
                      </a:r>
                      <a:endParaRPr lang="en-US" sz="1400" b="1" dirty="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marL="0" marR="0">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 </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 </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 </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FFFFF"/>
                    </a:solidFill>
                  </a:tcPr>
                </a:tc>
                <a:tc>
                  <a:txBody>
                    <a:bodyPr/>
                    <a:lstStyle/>
                    <a:p>
                      <a:pPr marL="0" marR="0">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 </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808948860"/>
                  </a:ext>
                </a:extLst>
              </a:tr>
              <a:tr h="200025">
                <a:tc>
                  <a:txBody>
                    <a:bodyPr/>
                    <a:lstStyle/>
                    <a:p>
                      <a:pPr marL="0" marR="0" algn="ctr">
                        <a:lnSpc>
                          <a:spcPct val="115000"/>
                        </a:lnSpc>
                        <a:spcBef>
                          <a:spcPts val="0"/>
                        </a:spcBef>
                        <a:spcAft>
                          <a:spcPts val="0"/>
                        </a:spcAft>
                      </a:pPr>
                      <a:r>
                        <a:rPr lang="en-US" sz="1400" b="1">
                          <a:solidFill>
                            <a:srgbClr val="000000"/>
                          </a:solidFill>
                          <a:effectLst/>
                          <a:latin typeface="+mn-lt"/>
                          <a:ea typeface="Calibri" panose="020F0502020204030204" pitchFamily="34" charset="0"/>
                          <a:cs typeface="Times New Roman" panose="02020603050405020304" pitchFamily="18" charset="0"/>
                        </a:rPr>
                        <a:t>4 or 5</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marL="0" marR="0" algn="ctr">
                        <a:lnSpc>
                          <a:spcPct val="115000"/>
                        </a:lnSpc>
                        <a:spcBef>
                          <a:spcPts val="0"/>
                        </a:spcBef>
                        <a:spcAft>
                          <a:spcPts val="0"/>
                        </a:spcAft>
                      </a:pPr>
                      <a:r>
                        <a:rPr lang="en-US" sz="1400" b="1" dirty="0">
                          <a:solidFill>
                            <a:srgbClr val="000000"/>
                          </a:solidFill>
                          <a:effectLst/>
                          <a:latin typeface="+mn-lt"/>
                          <a:ea typeface="Calibri" panose="020F0502020204030204" pitchFamily="34" charset="0"/>
                          <a:cs typeface="Times New Roman" panose="02020603050405020304" pitchFamily="18" charset="0"/>
                        </a:rPr>
                        <a:t>4 or 5</a:t>
                      </a:r>
                      <a:endParaRPr lang="en-US" sz="1400" b="1" dirty="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marL="0" marR="0" algn="ctr">
                        <a:lnSpc>
                          <a:spcPct val="115000"/>
                        </a:lnSpc>
                        <a:spcBef>
                          <a:spcPts val="0"/>
                        </a:spcBef>
                        <a:spcAft>
                          <a:spcPts val="0"/>
                        </a:spcAft>
                      </a:pPr>
                      <a:r>
                        <a:rPr lang="en-US" sz="1400">
                          <a:solidFill>
                            <a:srgbClr val="000000"/>
                          </a:solidFill>
                          <a:effectLst/>
                          <a:latin typeface="+mn-lt"/>
                          <a:ea typeface="Calibri" panose="020F0502020204030204" pitchFamily="34" charset="0"/>
                          <a:cs typeface="Times New Roman" panose="02020603050405020304" pitchFamily="18" charset="0"/>
                        </a:rPr>
                        <a:t> </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400">
                          <a:solidFill>
                            <a:srgbClr val="000000"/>
                          </a:solidFill>
                          <a:effectLst/>
                          <a:latin typeface="+mn-lt"/>
                          <a:ea typeface="Calibri" panose="020F0502020204030204" pitchFamily="34" charset="0"/>
                          <a:cs typeface="Times New Roman" panose="02020603050405020304" pitchFamily="18" charset="0"/>
                        </a:rPr>
                        <a:t> </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400">
                          <a:solidFill>
                            <a:srgbClr val="000000"/>
                          </a:solidFill>
                          <a:effectLst/>
                          <a:latin typeface="+mn-lt"/>
                          <a:ea typeface="Calibri" panose="020F0502020204030204" pitchFamily="34" charset="0"/>
                          <a:cs typeface="Times New Roman" panose="02020603050405020304" pitchFamily="18" charset="0"/>
                        </a:rPr>
                        <a:t> </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 </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 </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 </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 </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 </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37214957"/>
                  </a:ext>
                </a:extLst>
              </a:tr>
            </a:tbl>
          </a:graphicData>
        </a:graphic>
      </p:graphicFrame>
      <p:graphicFrame>
        <p:nvGraphicFramePr>
          <p:cNvPr id="6" name="Table 5" descr="This table contains initial and current performance levels by domain (i.e., reading, writing, listening, and speaking). " title="Performance Levels for Example #2"/>
          <p:cNvGraphicFramePr>
            <a:graphicFrameLocks noGrp="1"/>
          </p:cNvGraphicFramePr>
          <p:nvPr>
            <p:extLst/>
          </p:nvPr>
        </p:nvGraphicFramePr>
        <p:xfrm>
          <a:off x="838200" y="4260594"/>
          <a:ext cx="8127999" cy="1854200"/>
        </p:xfrm>
        <a:graphic>
          <a:graphicData uri="http://schemas.openxmlformats.org/drawingml/2006/table">
            <a:tbl>
              <a:tblPr firstRow="1" bandRow="1">
                <a:tableStyleId>{8EC20E35-A176-4012-BC5E-935CFFF8708E}</a:tableStyleId>
              </a:tblPr>
              <a:tblGrid>
                <a:gridCol w="2709333">
                  <a:extLst>
                    <a:ext uri="{9D8B030D-6E8A-4147-A177-3AD203B41FA5}">
                      <a16:colId xmlns:a16="http://schemas.microsoft.com/office/drawing/2014/main" val="1473630941"/>
                    </a:ext>
                  </a:extLst>
                </a:gridCol>
                <a:gridCol w="2709333">
                  <a:extLst>
                    <a:ext uri="{9D8B030D-6E8A-4147-A177-3AD203B41FA5}">
                      <a16:colId xmlns:a16="http://schemas.microsoft.com/office/drawing/2014/main" val="1293700285"/>
                    </a:ext>
                  </a:extLst>
                </a:gridCol>
                <a:gridCol w="2709333">
                  <a:extLst>
                    <a:ext uri="{9D8B030D-6E8A-4147-A177-3AD203B41FA5}">
                      <a16:colId xmlns:a16="http://schemas.microsoft.com/office/drawing/2014/main" val="994736573"/>
                    </a:ext>
                  </a:extLst>
                </a:gridCol>
              </a:tblGrid>
              <a:tr h="370840">
                <a:tc>
                  <a:txBody>
                    <a:bodyPr/>
                    <a:lstStyle/>
                    <a:p>
                      <a:r>
                        <a:rPr lang="en-US" dirty="0" smtClean="0"/>
                        <a:t>Domains</a:t>
                      </a:r>
                      <a:endParaRPr lang="en-US" dirty="0"/>
                    </a:p>
                  </a:txBody>
                  <a:tcPr/>
                </a:tc>
                <a:tc>
                  <a:txBody>
                    <a:bodyPr/>
                    <a:lstStyle/>
                    <a:p>
                      <a:pPr algn="ctr"/>
                      <a:r>
                        <a:rPr lang="en-US" dirty="0" smtClean="0"/>
                        <a:t>Initial</a:t>
                      </a:r>
                      <a:endParaRPr lang="en-US" dirty="0"/>
                    </a:p>
                  </a:txBody>
                  <a:tcPr/>
                </a:tc>
                <a:tc>
                  <a:txBody>
                    <a:bodyPr/>
                    <a:lstStyle/>
                    <a:p>
                      <a:pPr algn="ctr"/>
                      <a:r>
                        <a:rPr lang="en-US" dirty="0" smtClean="0"/>
                        <a:t>Current</a:t>
                      </a:r>
                      <a:endParaRPr lang="en-US" dirty="0"/>
                    </a:p>
                  </a:txBody>
                  <a:tcPr/>
                </a:tc>
                <a:extLst>
                  <a:ext uri="{0D108BD9-81ED-4DB2-BD59-A6C34878D82A}">
                    <a16:rowId xmlns:a16="http://schemas.microsoft.com/office/drawing/2014/main" val="1658786836"/>
                  </a:ext>
                </a:extLst>
              </a:tr>
              <a:tr h="370840">
                <a:tc>
                  <a:txBody>
                    <a:bodyPr/>
                    <a:lstStyle/>
                    <a:p>
                      <a:r>
                        <a:rPr lang="en-US" dirty="0" smtClean="0"/>
                        <a:t>Reading</a:t>
                      </a:r>
                      <a:endParaRPr lang="en-US" dirty="0"/>
                    </a:p>
                  </a:txBody>
                  <a:tcPr/>
                </a:tc>
                <a:tc>
                  <a:txBody>
                    <a:bodyPr/>
                    <a:lstStyle/>
                    <a:p>
                      <a:pPr algn="ctr"/>
                      <a:r>
                        <a:rPr lang="en-US" dirty="0" smtClean="0"/>
                        <a:t>2</a:t>
                      </a:r>
                      <a:endParaRPr lang="en-US" dirty="0"/>
                    </a:p>
                  </a:txBody>
                  <a:tcPr/>
                </a:tc>
                <a:tc>
                  <a:txBody>
                    <a:bodyPr/>
                    <a:lstStyle/>
                    <a:p>
                      <a:pPr algn="ctr"/>
                      <a:r>
                        <a:rPr lang="en-US" dirty="0" smtClean="0"/>
                        <a:t>3</a:t>
                      </a:r>
                      <a:endParaRPr lang="en-US" dirty="0"/>
                    </a:p>
                  </a:txBody>
                  <a:tcPr/>
                </a:tc>
                <a:extLst>
                  <a:ext uri="{0D108BD9-81ED-4DB2-BD59-A6C34878D82A}">
                    <a16:rowId xmlns:a16="http://schemas.microsoft.com/office/drawing/2014/main" val="1835042463"/>
                  </a:ext>
                </a:extLst>
              </a:tr>
              <a:tr h="370840">
                <a:tc>
                  <a:txBody>
                    <a:bodyPr/>
                    <a:lstStyle/>
                    <a:p>
                      <a:r>
                        <a:rPr lang="en-US" dirty="0" smtClean="0"/>
                        <a:t>Writing</a:t>
                      </a:r>
                      <a:endParaRPr lang="en-US" dirty="0"/>
                    </a:p>
                  </a:txBody>
                  <a:tcPr/>
                </a:tc>
                <a:tc>
                  <a:txBody>
                    <a:bodyPr/>
                    <a:lstStyle/>
                    <a:p>
                      <a:pPr algn="ctr"/>
                      <a:r>
                        <a:rPr lang="en-US" dirty="0" smtClean="0"/>
                        <a:t>1</a:t>
                      </a:r>
                      <a:endParaRPr lang="en-US" dirty="0"/>
                    </a:p>
                  </a:txBody>
                  <a:tcPr/>
                </a:tc>
                <a:tc>
                  <a:txBody>
                    <a:bodyPr/>
                    <a:lstStyle/>
                    <a:p>
                      <a:pPr algn="ctr"/>
                      <a:r>
                        <a:rPr lang="en-US" dirty="0" smtClean="0"/>
                        <a:t>3</a:t>
                      </a:r>
                      <a:endParaRPr lang="en-US" dirty="0"/>
                    </a:p>
                  </a:txBody>
                  <a:tcPr/>
                </a:tc>
                <a:extLst>
                  <a:ext uri="{0D108BD9-81ED-4DB2-BD59-A6C34878D82A}">
                    <a16:rowId xmlns:a16="http://schemas.microsoft.com/office/drawing/2014/main" val="2479187039"/>
                  </a:ext>
                </a:extLst>
              </a:tr>
              <a:tr h="370840">
                <a:tc>
                  <a:txBody>
                    <a:bodyPr/>
                    <a:lstStyle/>
                    <a:p>
                      <a:r>
                        <a:rPr lang="en-US" dirty="0" smtClean="0"/>
                        <a:t>Listening</a:t>
                      </a:r>
                      <a:endParaRPr lang="en-US" dirty="0"/>
                    </a:p>
                  </a:txBody>
                  <a:tcPr/>
                </a:tc>
                <a:tc>
                  <a:txBody>
                    <a:bodyPr/>
                    <a:lstStyle/>
                    <a:p>
                      <a:pPr algn="ctr"/>
                      <a:r>
                        <a:rPr lang="en-US" dirty="0" smtClean="0"/>
                        <a:t>Exempt</a:t>
                      </a:r>
                      <a:endParaRPr lang="en-US" dirty="0"/>
                    </a:p>
                  </a:txBody>
                  <a:tcPr/>
                </a:tc>
                <a:tc>
                  <a:txBody>
                    <a:bodyPr/>
                    <a:lstStyle/>
                    <a:p>
                      <a:pPr algn="ctr"/>
                      <a:r>
                        <a:rPr lang="en-US" dirty="0" smtClean="0"/>
                        <a:t>Exempt</a:t>
                      </a:r>
                      <a:endParaRPr lang="en-US" dirty="0"/>
                    </a:p>
                  </a:txBody>
                  <a:tcPr/>
                </a:tc>
                <a:extLst>
                  <a:ext uri="{0D108BD9-81ED-4DB2-BD59-A6C34878D82A}">
                    <a16:rowId xmlns:a16="http://schemas.microsoft.com/office/drawing/2014/main" val="2123754036"/>
                  </a:ext>
                </a:extLst>
              </a:tr>
              <a:tr h="370840">
                <a:tc>
                  <a:txBody>
                    <a:bodyPr/>
                    <a:lstStyle/>
                    <a:p>
                      <a:r>
                        <a:rPr lang="en-US" dirty="0" smtClean="0"/>
                        <a:t>Speaking</a:t>
                      </a:r>
                      <a:endParaRPr lang="en-US" dirty="0"/>
                    </a:p>
                  </a:txBody>
                  <a:tcPr/>
                </a:tc>
                <a:tc>
                  <a:txBody>
                    <a:bodyPr/>
                    <a:lstStyle/>
                    <a:p>
                      <a:pPr algn="ctr"/>
                      <a:r>
                        <a:rPr lang="en-US" dirty="0" smtClean="0"/>
                        <a:t>3</a:t>
                      </a:r>
                      <a:endParaRPr lang="en-US" dirty="0"/>
                    </a:p>
                  </a:txBody>
                  <a:tcPr/>
                </a:tc>
                <a:tc>
                  <a:txBody>
                    <a:bodyPr/>
                    <a:lstStyle/>
                    <a:p>
                      <a:pPr algn="ctr"/>
                      <a:r>
                        <a:rPr lang="en-US" dirty="0" smtClean="0"/>
                        <a:t>3</a:t>
                      </a:r>
                      <a:endParaRPr lang="en-US" dirty="0"/>
                    </a:p>
                  </a:txBody>
                  <a:tcPr/>
                </a:tc>
                <a:extLst>
                  <a:ext uri="{0D108BD9-81ED-4DB2-BD59-A6C34878D82A}">
                    <a16:rowId xmlns:a16="http://schemas.microsoft.com/office/drawing/2014/main" val="2146308137"/>
                  </a:ext>
                </a:extLst>
              </a:tr>
            </a:tbl>
          </a:graphicData>
        </a:graphic>
      </p:graphicFrame>
      <p:sp>
        <p:nvSpPr>
          <p:cNvPr id="7" name="Content Placeholder 2"/>
          <p:cNvSpPr txBox="1">
            <a:spLocks/>
          </p:cNvSpPr>
          <p:nvPr/>
        </p:nvSpPr>
        <p:spPr>
          <a:xfrm>
            <a:off x="838200" y="6239654"/>
            <a:ext cx="10515600" cy="33571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2000" b="0" i="0" u="none" strike="noStrike" kern="1200" cap="none" spc="0" normalizeH="0" baseline="0" noProof="0" dirty="0" smtClean="0">
                <a:ln>
                  <a:noFill/>
                </a:ln>
                <a:solidFill>
                  <a:prstClr val="black"/>
                </a:solidFill>
                <a:effectLst/>
                <a:uLnTx/>
                <a:uFillTx/>
                <a:latin typeface="Calibri" panose="020F0502020204030204"/>
                <a:ea typeface="+mn-ea"/>
                <a:cs typeface="+mn-cs"/>
              </a:rPr>
              <a:t>Is the student </a:t>
            </a:r>
            <a:r>
              <a:rPr kumimoji="0" lang="en-US" sz="2000" b="1" i="0" u="none" strike="noStrike" kern="1200" cap="none" spc="0" normalizeH="0" baseline="0" noProof="0" dirty="0" smtClean="0">
                <a:ln>
                  <a:noFill/>
                </a:ln>
                <a:solidFill>
                  <a:srgbClr val="5B9BD5">
                    <a:lumMod val="75000"/>
                  </a:srgbClr>
                </a:solidFill>
                <a:effectLst/>
                <a:uLnTx/>
                <a:uFillTx/>
                <a:latin typeface="Calibri" panose="020F0502020204030204"/>
                <a:ea typeface="+mn-ea"/>
                <a:cs typeface="+mn-cs"/>
              </a:rPr>
              <a:t>OTELP</a:t>
            </a:r>
            <a:r>
              <a:rPr kumimoji="0" lang="en-US" sz="2000" b="0" i="0" u="none" strike="noStrike" kern="1200" cap="none" spc="0" normalizeH="0" baseline="0" noProof="0" dirty="0" smtClean="0">
                <a:ln>
                  <a:noFill/>
                </a:ln>
                <a:solidFill>
                  <a:prstClr val="black"/>
                </a:solidFill>
                <a:effectLst/>
                <a:uLnTx/>
                <a:uFillTx/>
                <a:latin typeface="Calibri" panose="020F0502020204030204"/>
                <a:ea typeface="+mn-ea"/>
                <a:cs typeface="+mn-cs"/>
              </a:rPr>
              <a:t>?</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491889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solidFill>
                  <a:schemeClr val="accent1">
                    <a:lumMod val="75000"/>
                  </a:schemeClr>
                </a:solidFill>
              </a:rPr>
              <a:t>Where to Access OTELP Data?</a:t>
            </a:r>
            <a:endParaRPr lang="en-US" sz="5400" b="1" dirty="0">
              <a:solidFill>
                <a:schemeClr val="accent1">
                  <a:lumMod val="75000"/>
                </a:schemeClr>
              </a:solidFill>
            </a:endParaRPr>
          </a:p>
        </p:txBody>
      </p:sp>
      <p:sp>
        <p:nvSpPr>
          <p:cNvPr id="3" name="Content Placeholder 2"/>
          <p:cNvSpPr>
            <a:spLocks noGrp="1"/>
          </p:cNvSpPr>
          <p:nvPr>
            <p:ph idx="1"/>
          </p:nvPr>
        </p:nvSpPr>
        <p:spPr>
          <a:xfrm>
            <a:off x="838199" y="1825625"/>
            <a:ext cx="11123815" cy="4351338"/>
          </a:xfrm>
        </p:spPr>
        <p:txBody>
          <a:bodyPr/>
          <a:lstStyle/>
          <a:p>
            <a:pPr>
              <a:buSzPct val="80000"/>
              <a:buFont typeface="Wingdings" panose="05000000000000000000" pitchFamily="2" charset="2"/>
              <a:buChar char="q"/>
            </a:pPr>
            <a:r>
              <a:rPr lang="en-US" sz="2400" dirty="0" smtClean="0"/>
              <a:t>Aggregate Public Data:</a:t>
            </a:r>
          </a:p>
          <a:p>
            <a:pPr lvl="1">
              <a:buSzPct val="80000"/>
              <a:buFont typeface="Wingdings" panose="05000000000000000000" pitchFamily="2" charset="2"/>
              <a:buChar char="ü"/>
            </a:pPr>
            <a:r>
              <a:rPr lang="en-US" sz="2000" dirty="0" smtClean="0"/>
              <a:t>Accountability Details:</a:t>
            </a:r>
          </a:p>
          <a:p>
            <a:pPr lvl="2">
              <a:buSzPct val="80000"/>
              <a:buFont typeface="Courier New" panose="02070309020205020404" pitchFamily="49" charset="0"/>
              <a:buChar char="o"/>
            </a:pPr>
            <a:r>
              <a:rPr lang="en-US" dirty="0" smtClean="0">
                <a:hlinkClick r:id="rId2"/>
              </a:rPr>
              <a:t>School Year 2018-2019</a:t>
            </a:r>
            <a:r>
              <a:rPr lang="en-US" dirty="0" smtClean="0"/>
              <a:t> (see ‘English Learners On Track’ tab)</a:t>
            </a:r>
          </a:p>
          <a:p>
            <a:pPr lvl="2">
              <a:buSzPct val="80000"/>
              <a:buFont typeface="Courier New" panose="02070309020205020404" pitchFamily="49" charset="0"/>
              <a:buChar char="o"/>
            </a:pPr>
            <a:r>
              <a:rPr lang="en-US" dirty="0" smtClean="0">
                <a:hlinkClick r:id="rId3"/>
              </a:rPr>
              <a:t>At-A-Glance School and District Profiles</a:t>
            </a:r>
            <a:r>
              <a:rPr lang="en-US" dirty="0" smtClean="0"/>
              <a:t> (see ‘Accountability Details’ .pdf)</a:t>
            </a:r>
          </a:p>
          <a:p>
            <a:pPr lvl="1">
              <a:buSzPct val="80000"/>
              <a:buFont typeface="Wingdings" panose="05000000000000000000" pitchFamily="2" charset="2"/>
              <a:buChar char="ü"/>
            </a:pPr>
            <a:r>
              <a:rPr lang="en-US" sz="2000" dirty="0" smtClean="0"/>
              <a:t>English Learners on the </a:t>
            </a:r>
            <a:r>
              <a:rPr lang="en-US" sz="2000" dirty="0" smtClean="0">
                <a:hlinkClick r:id="rId4"/>
              </a:rPr>
              <a:t>Accountability Measures</a:t>
            </a:r>
            <a:r>
              <a:rPr lang="en-US" sz="2000" dirty="0" smtClean="0"/>
              <a:t> page:</a:t>
            </a:r>
          </a:p>
          <a:p>
            <a:pPr lvl="2">
              <a:buSzPct val="80000"/>
              <a:buFont typeface="Courier New" panose="02070309020205020404" pitchFamily="49" charset="0"/>
              <a:buChar char="o"/>
            </a:pPr>
            <a:r>
              <a:rPr lang="en-US" dirty="0" smtClean="0">
                <a:hlinkClick r:id="rId5"/>
              </a:rPr>
              <a:t>School Year 2018-2019</a:t>
            </a:r>
            <a:r>
              <a:rPr lang="en-US" dirty="0" smtClean="0"/>
              <a:t> (note that this includes additional OTELP data)</a:t>
            </a:r>
          </a:p>
          <a:p>
            <a:pPr>
              <a:buSzPct val="80000"/>
              <a:buFont typeface="Courier New" panose="02070309020205020404" pitchFamily="49" charset="0"/>
              <a:buChar char="o"/>
            </a:pPr>
            <a:endParaRPr lang="en-US" dirty="0"/>
          </a:p>
          <a:p>
            <a:pPr>
              <a:buSzPct val="80000"/>
              <a:buFont typeface="Wingdings" panose="05000000000000000000" pitchFamily="2" charset="2"/>
              <a:buChar char="q"/>
            </a:pPr>
            <a:r>
              <a:rPr lang="en-US" sz="2400" dirty="0" smtClean="0"/>
              <a:t>Student and Aggregate Secure Data:</a:t>
            </a:r>
          </a:p>
          <a:p>
            <a:pPr lvl="1">
              <a:buSzPct val="80000"/>
              <a:buFont typeface="Wingdings" panose="05000000000000000000" pitchFamily="2" charset="2"/>
              <a:buChar char="ü"/>
            </a:pPr>
            <a:r>
              <a:rPr lang="en-US" sz="2000" dirty="0" smtClean="0"/>
              <a:t>On Track to English Language Proficiency validation within the Achievement Data Insight (ADI)</a:t>
            </a:r>
          </a:p>
          <a:p>
            <a:pPr lvl="1">
              <a:buSzPct val="80000"/>
              <a:buFont typeface="Wingdings" panose="05000000000000000000" pitchFamily="2" charset="2"/>
              <a:buChar char="ü"/>
            </a:pPr>
            <a:r>
              <a:rPr lang="en-US" sz="2000" dirty="0" smtClean="0"/>
              <a:t>Request permission from your district security administrator</a:t>
            </a:r>
          </a:p>
          <a:p>
            <a:pPr lvl="1">
              <a:buSzPct val="80000"/>
              <a:buFont typeface="Wingdings" panose="05000000000000000000" pitchFamily="2" charset="2"/>
              <a:buChar char="ü"/>
            </a:pPr>
            <a:r>
              <a:rPr lang="en-US" sz="2000" dirty="0" smtClean="0">
                <a:hlinkClick r:id="rId6"/>
              </a:rPr>
              <a:t>Validation Instructions</a:t>
            </a:r>
            <a:endParaRPr lang="en-US" sz="2000" dirty="0"/>
          </a:p>
        </p:txBody>
      </p:sp>
    </p:spTree>
    <p:extLst>
      <p:ext uri="{BB962C8B-B14F-4D97-AF65-F5344CB8AC3E}">
        <p14:creationId xmlns:p14="http://schemas.microsoft.com/office/powerpoint/2010/main" val="136089078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1040208" cy="1325563"/>
          </a:xfrm>
        </p:spPr>
        <p:txBody>
          <a:bodyPr>
            <a:normAutofit/>
          </a:bodyPr>
          <a:lstStyle/>
          <a:p>
            <a:r>
              <a:rPr lang="en-US" sz="5400" b="1" dirty="0" smtClean="0">
                <a:solidFill>
                  <a:schemeClr val="accent1">
                    <a:lumMod val="75000"/>
                  </a:schemeClr>
                </a:solidFill>
              </a:rPr>
              <a:t>Statewide OTELP (2016-17 to 2018-19)</a:t>
            </a:r>
            <a:endParaRPr lang="en-US" sz="5400" b="1" dirty="0">
              <a:solidFill>
                <a:schemeClr val="accent1">
                  <a:lumMod val="75000"/>
                </a:schemeClr>
              </a:solidFill>
            </a:endParaRPr>
          </a:p>
        </p:txBody>
      </p:sp>
      <p:graphicFrame>
        <p:nvGraphicFramePr>
          <p:cNvPr id="4" name="Content Placeholder 3" descr="This table contains data for the percent of English learners on track to English language proficiency by grade level and school year." title="On Track to English Language Proficiency by Grade Level and School Year"/>
          <p:cNvGraphicFramePr>
            <a:graphicFrameLocks noGrp="1"/>
          </p:cNvGraphicFramePr>
          <p:nvPr>
            <p:ph idx="1"/>
          </p:nvPr>
        </p:nvGraphicFramePr>
        <p:xfrm>
          <a:off x="539265" y="1506645"/>
          <a:ext cx="11123611" cy="1854200"/>
        </p:xfrm>
        <a:graphic>
          <a:graphicData uri="http://schemas.openxmlformats.org/drawingml/2006/table">
            <a:tbl>
              <a:tblPr firstRow="1" bandRow="1">
                <a:tableStyleId>{8EC20E35-A176-4012-BC5E-935CFFF8708E}</a:tableStyleId>
              </a:tblPr>
              <a:tblGrid>
                <a:gridCol w="4023946">
                  <a:extLst>
                    <a:ext uri="{9D8B030D-6E8A-4147-A177-3AD203B41FA5}">
                      <a16:colId xmlns:a16="http://schemas.microsoft.com/office/drawing/2014/main" val="3361077492"/>
                    </a:ext>
                  </a:extLst>
                </a:gridCol>
                <a:gridCol w="2366555">
                  <a:extLst>
                    <a:ext uri="{9D8B030D-6E8A-4147-A177-3AD203B41FA5}">
                      <a16:colId xmlns:a16="http://schemas.microsoft.com/office/drawing/2014/main" val="197747986"/>
                    </a:ext>
                  </a:extLst>
                </a:gridCol>
                <a:gridCol w="2366555">
                  <a:extLst>
                    <a:ext uri="{9D8B030D-6E8A-4147-A177-3AD203B41FA5}">
                      <a16:colId xmlns:a16="http://schemas.microsoft.com/office/drawing/2014/main" val="286632965"/>
                    </a:ext>
                  </a:extLst>
                </a:gridCol>
                <a:gridCol w="2366555">
                  <a:extLst>
                    <a:ext uri="{9D8B030D-6E8A-4147-A177-3AD203B41FA5}">
                      <a16:colId xmlns:a16="http://schemas.microsoft.com/office/drawing/2014/main" val="3528093283"/>
                    </a:ext>
                  </a:extLst>
                </a:gridCol>
              </a:tblGrid>
              <a:tr h="370840">
                <a:tc>
                  <a:txBody>
                    <a:bodyPr/>
                    <a:lstStyle/>
                    <a:p>
                      <a:r>
                        <a:rPr lang="en-US" dirty="0" smtClean="0"/>
                        <a:t>Grade</a:t>
                      </a:r>
                      <a:r>
                        <a:rPr lang="en-US" baseline="0" dirty="0" smtClean="0"/>
                        <a:t> Levels</a:t>
                      </a:r>
                      <a:endParaRPr lang="en-US" dirty="0"/>
                    </a:p>
                  </a:txBody>
                  <a:tcPr/>
                </a:tc>
                <a:tc>
                  <a:txBody>
                    <a:bodyPr/>
                    <a:lstStyle/>
                    <a:p>
                      <a:pPr algn="ctr"/>
                      <a:r>
                        <a:rPr lang="en-US" dirty="0" smtClean="0">
                          <a:solidFill>
                            <a:schemeClr val="bg1"/>
                          </a:solidFill>
                        </a:rPr>
                        <a:t>2016-17</a:t>
                      </a:r>
                      <a:endParaRPr lang="en-US" dirty="0">
                        <a:solidFill>
                          <a:schemeClr val="bg1"/>
                        </a:solidFill>
                      </a:endParaRPr>
                    </a:p>
                  </a:txBody>
                  <a:tcPr/>
                </a:tc>
                <a:tc>
                  <a:txBody>
                    <a:bodyPr/>
                    <a:lstStyle/>
                    <a:p>
                      <a:pPr algn="ctr"/>
                      <a:r>
                        <a:rPr lang="en-US" dirty="0" smtClean="0"/>
                        <a:t>2017-18</a:t>
                      </a:r>
                      <a:endParaRPr lang="en-US" dirty="0"/>
                    </a:p>
                  </a:txBody>
                  <a:tcPr/>
                </a:tc>
                <a:tc>
                  <a:txBody>
                    <a:bodyPr/>
                    <a:lstStyle/>
                    <a:p>
                      <a:pPr algn="ctr"/>
                      <a:r>
                        <a:rPr lang="en-US" dirty="0" smtClean="0"/>
                        <a:t>2018-19</a:t>
                      </a:r>
                      <a:endParaRPr lang="en-US" dirty="0"/>
                    </a:p>
                  </a:txBody>
                  <a:tcPr/>
                </a:tc>
                <a:extLst>
                  <a:ext uri="{0D108BD9-81ED-4DB2-BD59-A6C34878D82A}">
                    <a16:rowId xmlns:a16="http://schemas.microsoft.com/office/drawing/2014/main" val="4007138877"/>
                  </a:ext>
                </a:extLst>
              </a:tr>
              <a:tr h="370840">
                <a:tc>
                  <a:txBody>
                    <a:bodyPr/>
                    <a:lstStyle/>
                    <a:p>
                      <a:r>
                        <a:rPr lang="en-US" dirty="0" smtClean="0"/>
                        <a:t>Elementary (K-5)</a:t>
                      </a:r>
                      <a:endParaRPr lang="en-US" dirty="0"/>
                    </a:p>
                  </a:txBody>
                  <a:tcPr/>
                </a:tc>
                <a:tc>
                  <a:txBody>
                    <a:bodyPr/>
                    <a:lstStyle/>
                    <a:p>
                      <a:pPr algn="ctr"/>
                      <a:r>
                        <a:rPr lang="en-US" dirty="0" smtClean="0">
                          <a:solidFill>
                            <a:schemeClr val="tx1"/>
                          </a:solidFill>
                        </a:rPr>
                        <a:t>67.0</a:t>
                      </a:r>
                      <a:endParaRPr lang="en-US" dirty="0">
                        <a:solidFill>
                          <a:schemeClr val="tx1"/>
                        </a:solidFill>
                      </a:endParaRPr>
                    </a:p>
                  </a:txBody>
                  <a:tcPr/>
                </a:tc>
                <a:tc>
                  <a:txBody>
                    <a:bodyPr/>
                    <a:lstStyle/>
                    <a:p>
                      <a:pPr algn="ctr"/>
                      <a:r>
                        <a:rPr lang="en-US" dirty="0" smtClean="0"/>
                        <a:t>65.8</a:t>
                      </a:r>
                      <a:endParaRPr lang="en-US" dirty="0"/>
                    </a:p>
                  </a:txBody>
                  <a:tcPr/>
                </a:tc>
                <a:tc>
                  <a:txBody>
                    <a:bodyPr/>
                    <a:lstStyle/>
                    <a:p>
                      <a:pPr algn="ctr"/>
                      <a:r>
                        <a:rPr lang="en-US" dirty="0" smtClean="0"/>
                        <a:t>66.0</a:t>
                      </a:r>
                      <a:endParaRPr lang="en-US" dirty="0"/>
                    </a:p>
                  </a:txBody>
                  <a:tcPr/>
                </a:tc>
                <a:extLst>
                  <a:ext uri="{0D108BD9-81ED-4DB2-BD59-A6C34878D82A}">
                    <a16:rowId xmlns:a16="http://schemas.microsoft.com/office/drawing/2014/main" val="2072168419"/>
                  </a:ext>
                </a:extLst>
              </a:tr>
              <a:tr h="370840">
                <a:tc>
                  <a:txBody>
                    <a:bodyPr/>
                    <a:lstStyle/>
                    <a:p>
                      <a:r>
                        <a:rPr lang="en-US" dirty="0" smtClean="0"/>
                        <a:t>Middle (6-8)</a:t>
                      </a:r>
                      <a:endParaRPr lang="en-US" dirty="0"/>
                    </a:p>
                  </a:txBody>
                  <a:tcPr/>
                </a:tc>
                <a:tc>
                  <a:txBody>
                    <a:bodyPr/>
                    <a:lstStyle/>
                    <a:p>
                      <a:pPr algn="ctr"/>
                      <a:r>
                        <a:rPr lang="en-US" dirty="0" smtClean="0">
                          <a:solidFill>
                            <a:schemeClr val="tx1"/>
                          </a:solidFill>
                        </a:rPr>
                        <a:t>43.5</a:t>
                      </a:r>
                      <a:endParaRPr lang="en-US" dirty="0">
                        <a:solidFill>
                          <a:schemeClr val="tx1"/>
                        </a:solidFill>
                      </a:endParaRPr>
                    </a:p>
                  </a:txBody>
                  <a:tcPr/>
                </a:tc>
                <a:tc>
                  <a:txBody>
                    <a:bodyPr/>
                    <a:lstStyle/>
                    <a:p>
                      <a:pPr algn="ctr"/>
                      <a:r>
                        <a:rPr lang="en-US" dirty="0" smtClean="0"/>
                        <a:t>35.9</a:t>
                      </a:r>
                      <a:endParaRPr lang="en-US" dirty="0"/>
                    </a:p>
                  </a:txBody>
                  <a:tcPr/>
                </a:tc>
                <a:tc>
                  <a:txBody>
                    <a:bodyPr/>
                    <a:lstStyle/>
                    <a:p>
                      <a:pPr algn="ctr"/>
                      <a:r>
                        <a:rPr lang="en-US" dirty="0" smtClean="0"/>
                        <a:t>38.8</a:t>
                      </a:r>
                      <a:endParaRPr lang="en-US" dirty="0"/>
                    </a:p>
                  </a:txBody>
                  <a:tcPr/>
                </a:tc>
                <a:extLst>
                  <a:ext uri="{0D108BD9-81ED-4DB2-BD59-A6C34878D82A}">
                    <a16:rowId xmlns:a16="http://schemas.microsoft.com/office/drawing/2014/main" val="1724704671"/>
                  </a:ext>
                </a:extLst>
              </a:tr>
              <a:tr h="370840">
                <a:tc>
                  <a:txBody>
                    <a:bodyPr/>
                    <a:lstStyle/>
                    <a:p>
                      <a:r>
                        <a:rPr lang="en-US" dirty="0" smtClean="0"/>
                        <a:t>High (9-12)</a:t>
                      </a:r>
                      <a:endParaRPr lang="en-US" dirty="0"/>
                    </a:p>
                  </a:txBody>
                  <a:tcPr/>
                </a:tc>
                <a:tc>
                  <a:txBody>
                    <a:bodyPr/>
                    <a:lstStyle/>
                    <a:p>
                      <a:pPr algn="ctr"/>
                      <a:r>
                        <a:rPr lang="en-US" dirty="0" smtClean="0">
                          <a:solidFill>
                            <a:schemeClr val="tx1"/>
                          </a:solidFill>
                        </a:rPr>
                        <a:t>40.5</a:t>
                      </a:r>
                      <a:endParaRPr lang="en-US" dirty="0">
                        <a:solidFill>
                          <a:schemeClr val="tx1"/>
                        </a:solidFill>
                      </a:endParaRPr>
                    </a:p>
                  </a:txBody>
                  <a:tcPr/>
                </a:tc>
                <a:tc>
                  <a:txBody>
                    <a:bodyPr/>
                    <a:lstStyle/>
                    <a:p>
                      <a:pPr algn="ctr"/>
                      <a:r>
                        <a:rPr lang="en-US" dirty="0" smtClean="0"/>
                        <a:t>36.9</a:t>
                      </a:r>
                      <a:endParaRPr lang="en-US" dirty="0"/>
                    </a:p>
                  </a:txBody>
                  <a:tcPr/>
                </a:tc>
                <a:tc>
                  <a:txBody>
                    <a:bodyPr/>
                    <a:lstStyle/>
                    <a:p>
                      <a:pPr algn="ctr"/>
                      <a:r>
                        <a:rPr lang="en-US" dirty="0" smtClean="0"/>
                        <a:t>36.2</a:t>
                      </a:r>
                      <a:endParaRPr lang="en-US" dirty="0"/>
                    </a:p>
                  </a:txBody>
                  <a:tcPr/>
                </a:tc>
                <a:extLst>
                  <a:ext uri="{0D108BD9-81ED-4DB2-BD59-A6C34878D82A}">
                    <a16:rowId xmlns:a16="http://schemas.microsoft.com/office/drawing/2014/main" val="1972428587"/>
                  </a:ext>
                </a:extLst>
              </a:tr>
              <a:tr h="370840">
                <a:tc>
                  <a:txBody>
                    <a:bodyPr/>
                    <a:lstStyle/>
                    <a:p>
                      <a:r>
                        <a:rPr lang="en-US" dirty="0" smtClean="0"/>
                        <a:t>All (K-12)</a:t>
                      </a:r>
                      <a:endParaRPr lang="en-US" dirty="0"/>
                    </a:p>
                  </a:txBody>
                  <a:tcPr/>
                </a:tc>
                <a:tc>
                  <a:txBody>
                    <a:bodyPr/>
                    <a:lstStyle/>
                    <a:p>
                      <a:pPr algn="ctr"/>
                      <a:r>
                        <a:rPr lang="en-US" dirty="0" smtClean="0">
                          <a:solidFill>
                            <a:schemeClr val="tx1"/>
                          </a:solidFill>
                        </a:rPr>
                        <a:t>60.2</a:t>
                      </a:r>
                      <a:endParaRPr lang="en-US" dirty="0">
                        <a:solidFill>
                          <a:schemeClr val="tx1"/>
                        </a:solidFill>
                      </a:endParaRPr>
                    </a:p>
                  </a:txBody>
                  <a:tcPr/>
                </a:tc>
                <a:tc>
                  <a:txBody>
                    <a:bodyPr/>
                    <a:lstStyle/>
                    <a:p>
                      <a:pPr algn="ctr"/>
                      <a:r>
                        <a:rPr lang="en-US" dirty="0" smtClean="0"/>
                        <a:t>56.3</a:t>
                      </a:r>
                      <a:endParaRPr lang="en-US" dirty="0"/>
                    </a:p>
                  </a:txBody>
                  <a:tcPr/>
                </a:tc>
                <a:tc>
                  <a:txBody>
                    <a:bodyPr/>
                    <a:lstStyle/>
                    <a:p>
                      <a:pPr algn="ctr"/>
                      <a:r>
                        <a:rPr lang="en-US" dirty="0" smtClean="0"/>
                        <a:t>55.9</a:t>
                      </a:r>
                      <a:endParaRPr lang="en-US" dirty="0"/>
                    </a:p>
                  </a:txBody>
                  <a:tcPr/>
                </a:tc>
                <a:extLst>
                  <a:ext uri="{0D108BD9-81ED-4DB2-BD59-A6C34878D82A}">
                    <a16:rowId xmlns:a16="http://schemas.microsoft.com/office/drawing/2014/main" val="1794336263"/>
                  </a:ext>
                </a:extLst>
              </a:tr>
            </a:tbl>
          </a:graphicData>
        </a:graphic>
      </p:graphicFrame>
      <p:graphicFrame>
        <p:nvGraphicFramePr>
          <p:cNvPr id="5" name="Content Placeholder 3" descr="This table contains data for the percent of English learners on track to English language proficiency by student group and school year." title="On Track to English Language Proficiency by Student Group and School Year"/>
          <p:cNvGraphicFramePr>
            <a:graphicFrameLocks/>
          </p:cNvGraphicFramePr>
          <p:nvPr/>
        </p:nvGraphicFramePr>
        <p:xfrm>
          <a:off x="542201" y="3742821"/>
          <a:ext cx="11123612" cy="1483360"/>
        </p:xfrm>
        <a:graphic>
          <a:graphicData uri="http://schemas.openxmlformats.org/drawingml/2006/table">
            <a:tbl>
              <a:tblPr firstRow="1" bandRow="1">
                <a:tableStyleId>{8EC20E35-A176-4012-BC5E-935CFFF8708E}</a:tableStyleId>
              </a:tblPr>
              <a:tblGrid>
                <a:gridCol w="4021010">
                  <a:extLst>
                    <a:ext uri="{9D8B030D-6E8A-4147-A177-3AD203B41FA5}">
                      <a16:colId xmlns:a16="http://schemas.microsoft.com/office/drawing/2014/main" val="3361077492"/>
                    </a:ext>
                  </a:extLst>
                </a:gridCol>
                <a:gridCol w="2367534">
                  <a:extLst>
                    <a:ext uri="{9D8B030D-6E8A-4147-A177-3AD203B41FA5}">
                      <a16:colId xmlns:a16="http://schemas.microsoft.com/office/drawing/2014/main" val="197747986"/>
                    </a:ext>
                  </a:extLst>
                </a:gridCol>
                <a:gridCol w="2367534">
                  <a:extLst>
                    <a:ext uri="{9D8B030D-6E8A-4147-A177-3AD203B41FA5}">
                      <a16:colId xmlns:a16="http://schemas.microsoft.com/office/drawing/2014/main" val="286632965"/>
                    </a:ext>
                  </a:extLst>
                </a:gridCol>
                <a:gridCol w="2367534">
                  <a:extLst>
                    <a:ext uri="{9D8B030D-6E8A-4147-A177-3AD203B41FA5}">
                      <a16:colId xmlns:a16="http://schemas.microsoft.com/office/drawing/2014/main" val="3528093283"/>
                    </a:ext>
                  </a:extLst>
                </a:gridCol>
              </a:tblGrid>
              <a:tr h="370840">
                <a:tc>
                  <a:txBody>
                    <a:bodyPr/>
                    <a:lstStyle/>
                    <a:p>
                      <a:r>
                        <a:rPr lang="en-US" dirty="0" smtClean="0"/>
                        <a:t>Student Groups</a:t>
                      </a:r>
                      <a:endParaRPr lang="en-US" dirty="0"/>
                    </a:p>
                  </a:txBody>
                  <a:tcPr/>
                </a:tc>
                <a:tc>
                  <a:txBody>
                    <a:bodyPr/>
                    <a:lstStyle/>
                    <a:p>
                      <a:pPr algn="ctr"/>
                      <a:r>
                        <a:rPr lang="en-US" dirty="0" smtClean="0"/>
                        <a:t>2016-17</a:t>
                      </a:r>
                      <a:endParaRPr lang="en-US" dirty="0"/>
                    </a:p>
                  </a:txBody>
                  <a:tcPr/>
                </a:tc>
                <a:tc>
                  <a:txBody>
                    <a:bodyPr/>
                    <a:lstStyle/>
                    <a:p>
                      <a:pPr algn="ctr"/>
                      <a:r>
                        <a:rPr lang="en-US" dirty="0" smtClean="0"/>
                        <a:t>2017-18</a:t>
                      </a:r>
                      <a:endParaRPr lang="en-US" dirty="0"/>
                    </a:p>
                  </a:txBody>
                  <a:tcPr/>
                </a:tc>
                <a:tc>
                  <a:txBody>
                    <a:bodyPr/>
                    <a:lstStyle/>
                    <a:p>
                      <a:pPr algn="ctr"/>
                      <a:r>
                        <a:rPr lang="en-US" dirty="0" smtClean="0"/>
                        <a:t>2018-19</a:t>
                      </a:r>
                      <a:endParaRPr lang="en-US" dirty="0"/>
                    </a:p>
                  </a:txBody>
                  <a:tcPr/>
                </a:tc>
                <a:extLst>
                  <a:ext uri="{0D108BD9-81ED-4DB2-BD59-A6C34878D82A}">
                    <a16:rowId xmlns:a16="http://schemas.microsoft.com/office/drawing/2014/main" val="4007138877"/>
                  </a:ext>
                </a:extLst>
              </a:tr>
              <a:tr h="370840">
                <a:tc>
                  <a:txBody>
                    <a:bodyPr/>
                    <a:lstStyle/>
                    <a:p>
                      <a:r>
                        <a:rPr lang="en-US" dirty="0" smtClean="0"/>
                        <a:t>ELs with Disabilities</a:t>
                      </a:r>
                      <a:endParaRPr lang="en-US" dirty="0"/>
                    </a:p>
                  </a:txBody>
                  <a:tcPr/>
                </a:tc>
                <a:tc>
                  <a:txBody>
                    <a:bodyPr/>
                    <a:lstStyle/>
                    <a:p>
                      <a:pPr algn="ctr"/>
                      <a:r>
                        <a:rPr lang="en-US" dirty="0" smtClean="0">
                          <a:solidFill>
                            <a:schemeClr val="tx1"/>
                          </a:solidFill>
                        </a:rPr>
                        <a:t>34.3</a:t>
                      </a:r>
                      <a:endParaRPr lang="en-US" dirty="0">
                        <a:solidFill>
                          <a:schemeClr val="tx1"/>
                        </a:solidFill>
                      </a:endParaRPr>
                    </a:p>
                  </a:txBody>
                  <a:tcPr/>
                </a:tc>
                <a:tc>
                  <a:txBody>
                    <a:bodyPr/>
                    <a:lstStyle/>
                    <a:p>
                      <a:pPr algn="ctr"/>
                      <a:r>
                        <a:rPr lang="en-US" dirty="0" smtClean="0"/>
                        <a:t>33.7</a:t>
                      </a:r>
                      <a:endParaRPr lang="en-US" dirty="0"/>
                    </a:p>
                  </a:txBody>
                  <a:tcPr/>
                </a:tc>
                <a:tc>
                  <a:txBody>
                    <a:bodyPr/>
                    <a:lstStyle/>
                    <a:p>
                      <a:pPr algn="ctr"/>
                      <a:r>
                        <a:rPr lang="en-US" dirty="0" smtClean="0"/>
                        <a:t>34.5</a:t>
                      </a:r>
                      <a:endParaRPr lang="en-US" dirty="0"/>
                    </a:p>
                  </a:txBody>
                  <a:tcPr/>
                </a:tc>
                <a:extLst>
                  <a:ext uri="{0D108BD9-81ED-4DB2-BD59-A6C34878D82A}">
                    <a16:rowId xmlns:a16="http://schemas.microsoft.com/office/drawing/2014/main" val="2072168419"/>
                  </a:ext>
                </a:extLst>
              </a:tr>
              <a:tr h="370840">
                <a:tc>
                  <a:txBody>
                    <a:bodyPr/>
                    <a:lstStyle/>
                    <a:p>
                      <a:r>
                        <a:rPr lang="en-US" dirty="0" smtClean="0"/>
                        <a:t>ELs</a:t>
                      </a:r>
                      <a:r>
                        <a:rPr lang="en-US" baseline="0" dirty="0" smtClean="0"/>
                        <a:t> with Interrupted Formal Education</a:t>
                      </a:r>
                      <a:endParaRPr lang="en-US" dirty="0"/>
                    </a:p>
                  </a:txBody>
                  <a:tcPr/>
                </a:tc>
                <a:tc>
                  <a:txBody>
                    <a:bodyPr/>
                    <a:lstStyle/>
                    <a:p>
                      <a:pPr algn="ctr"/>
                      <a:r>
                        <a:rPr lang="en-US" dirty="0" smtClean="0">
                          <a:solidFill>
                            <a:schemeClr val="tx1"/>
                          </a:solidFill>
                        </a:rPr>
                        <a:t>71.7</a:t>
                      </a:r>
                      <a:endParaRPr lang="en-US" dirty="0">
                        <a:solidFill>
                          <a:schemeClr val="tx1"/>
                        </a:solidFill>
                      </a:endParaRPr>
                    </a:p>
                  </a:txBody>
                  <a:tcPr/>
                </a:tc>
                <a:tc>
                  <a:txBody>
                    <a:bodyPr/>
                    <a:lstStyle/>
                    <a:p>
                      <a:pPr algn="ctr"/>
                      <a:r>
                        <a:rPr lang="en-US" dirty="0" smtClean="0">
                          <a:solidFill>
                            <a:schemeClr val="tx1"/>
                          </a:solidFill>
                        </a:rPr>
                        <a:t>65.3</a:t>
                      </a:r>
                      <a:endParaRPr lang="en-US" dirty="0">
                        <a:solidFill>
                          <a:schemeClr val="tx1"/>
                        </a:solidFill>
                      </a:endParaRPr>
                    </a:p>
                  </a:txBody>
                  <a:tcPr/>
                </a:tc>
                <a:tc>
                  <a:txBody>
                    <a:bodyPr/>
                    <a:lstStyle/>
                    <a:p>
                      <a:pPr algn="ctr"/>
                      <a:r>
                        <a:rPr lang="en-US" dirty="0" smtClean="0">
                          <a:solidFill>
                            <a:schemeClr val="tx1"/>
                          </a:solidFill>
                        </a:rPr>
                        <a:t>62.8</a:t>
                      </a:r>
                      <a:endParaRPr lang="en-US" dirty="0">
                        <a:solidFill>
                          <a:schemeClr val="tx1"/>
                        </a:solidFill>
                      </a:endParaRPr>
                    </a:p>
                  </a:txBody>
                  <a:tcPr/>
                </a:tc>
                <a:extLst>
                  <a:ext uri="{0D108BD9-81ED-4DB2-BD59-A6C34878D82A}">
                    <a16:rowId xmlns:a16="http://schemas.microsoft.com/office/drawing/2014/main" val="1724704671"/>
                  </a:ext>
                </a:extLst>
              </a:tr>
              <a:tr h="370840">
                <a:tc>
                  <a:txBody>
                    <a:bodyPr/>
                    <a:lstStyle/>
                    <a:p>
                      <a:r>
                        <a:rPr lang="en-US" dirty="0" smtClean="0"/>
                        <a:t>All</a:t>
                      </a:r>
                      <a:r>
                        <a:rPr lang="en-US" baseline="0" dirty="0" smtClean="0"/>
                        <a:t> ELs</a:t>
                      </a:r>
                      <a:endParaRPr lang="en-US" dirty="0"/>
                    </a:p>
                  </a:txBody>
                  <a:tcPr/>
                </a:tc>
                <a:tc>
                  <a:txBody>
                    <a:bodyPr/>
                    <a:lstStyle/>
                    <a:p>
                      <a:pPr algn="ctr"/>
                      <a:r>
                        <a:rPr lang="en-US" dirty="0" smtClean="0">
                          <a:solidFill>
                            <a:schemeClr val="tx1"/>
                          </a:solidFill>
                        </a:rPr>
                        <a:t>60.2</a:t>
                      </a:r>
                      <a:endParaRPr lang="en-US" dirty="0">
                        <a:solidFill>
                          <a:schemeClr val="tx1"/>
                        </a:solidFill>
                      </a:endParaRPr>
                    </a:p>
                  </a:txBody>
                  <a:tcPr/>
                </a:tc>
                <a:tc>
                  <a:txBody>
                    <a:bodyPr/>
                    <a:lstStyle/>
                    <a:p>
                      <a:pPr algn="ctr"/>
                      <a:r>
                        <a:rPr lang="en-US" dirty="0" smtClean="0"/>
                        <a:t>56.3</a:t>
                      </a:r>
                      <a:endParaRPr lang="en-US" dirty="0"/>
                    </a:p>
                  </a:txBody>
                  <a:tcPr/>
                </a:tc>
                <a:tc>
                  <a:txBody>
                    <a:bodyPr/>
                    <a:lstStyle/>
                    <a:p>
                      <a:pPr algn="ctr"/>
                      <a:r>
                        <a:rPr lang="en-US" dirty="0" smtClean="0"/>
                        <a:t>55.9</a:t>
                      </a:r>
                      <a:endParaRPr lang="en-US" dirty="0"/>
                    </a:p>
                  </a:txBody>
                  <a:tcPr/>
                </a:tc>
                <a:extLst>
                  <a:ext uri="{0D108BD9-81ED-4DB2-BD59-A6C34878D82A}">
                    <a16:rowId xmlns:a16="http://schemas.microsoft.com/office/drawing/2014/main" val="1972428587"/>
                  </a:ext>
                </a:extLst>
              </a:tr>
            </a:tbl>
          </a:graphicData>
        </a:graphic>
      </p:graphicFrame>
      <p:sp>
        <p:nvSpPr>
          <p:cNvPr id="9" name="TextBox 8"/>
          <p:cNvSpPr txBox="1"/>
          <p:nvPr/>
        </p:nvSpPr>
        <p:spPr>
          <a:xfrm>
            <a:off x="539265" y="5390693"/>
            <a:ext cx="11123611" cy="646331"/>
          </a:xfrm>
          <a:prstGeom prst="rect">
            <a:avLst/>
          </a:prstGeom>
          <a:noFill/>
          <a:ln w="19050">
            <a:solidFill>
              <a:schemeClr val="accent2">
                <a:lumMod val="75000"/>
              </a:schemeClr>
            </a:solidFill>
            <a:prstDash val="sysDot"/>
          </a:ln>
        </p:spPr>
        <p:txBody>
          <a:bodyPr wrap="square" rtlCol="0">
            <a:spAutoFit/>
          </a:bodyPr>
          <a:lstStyle/>
          <a:p>
            <a:r>
              <a:rPr lang="en-US" dirty="0" smtClean="0">
                <a:solidFill>
                  <a:schemeClr val="accent2">
                    <a:lumMod val="75000"/>
                  </a:schemeClr>
                </a:solidFill>
              </a:rPr>
              <a:t>The transition from Oregon’s legacy ELPA to ELPA21 in 2015-16 likely inflated the percent </a:t>
            </a:r>
            <a:r>
              <a:rPr lang="en-US" b="1" dirty="0" smtClean="0">
                <a:solidFill>
                  <a:schemeClr val="accent1">
                    <a:lumMod val="75000"/>
                  </a:schemeClr>
                </a:solidFill>
              </a:rPr>
              <a:t>OTELP</a:t>
            </a:r>
            <a:r>
              <a:rPr lang="en-US" dirty="0" smtClean="0">
                <a:solidFill>
                  <a:schemeClr val="accent2">
                    <a:lumMod val="75000"/>
                  </a:schemeClr>
                </a:solidFill>
              </a:rPr>
              <a:t> for 2016-17 because districts were unable to reclassify proficient ELs in 2015-16 (and subsequently reclassified them in 2016-17). </a:t>
            </a:r>
          </a:p>
        </p:txBody>
      </p:sp>
    </p:spTree>
    <p:extLst>
      <p:ext uri="{BB962C8B-B14F-4D97-AF65-F5344CB8AC3E}">
        <p14:creationId xmlns:p14="http://schemas.microsoft.com/office/powerpoint/2010/main" val="121120866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This figure is a histogram showing the distribution of elementary schools by percent on track to English language proficiency." title="Histogram of Percent on Track to English Language Proficiency for Elementary School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04" y="1690688"/>
            <a:ext cx="4114800" cy="4114800"/>
          </a:xfrm>
          <a:prstGeom prst="rect">
            <a:avLst/>
          </a:prstGeom>
        </p:spPr>
      </p:pic>
      <p:pic>
        <p:nvPicPr>
          <p:cNvPr id="20" name="Picture 19" descr="This figure is a histogram showing the distribution of middle schools by percent on track to English language proficiency." title="Histogram of Percent on Track to English Language Proficiency for Middle School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35426" y="1690688"/>
            <a:ext cx="4114800" cy="4114800"/>
          </a:xfrm>
          <a:prstGeom prst="rect">
            <a:avLst/>
          </a:prstGeom>
        </p:spPr>
      </p:pic>
      <p:sp>
        <p:nvSpPr>
          <p:cNvPr id="2" name="Title 1"/>
          <p:cNvSpPr>
            <a:spLocks noGrp="1"/>
          </p:cNvSpPr>
          <p:nvPr>
            <p:ph type="title"/>
          </p:nvPr>
        </p:nvSpPr>
        <p:spPr>
          <a:xfrm>
            <a:off x="838200" y="365125"/>
            <a:ext cx="11040208" cy="1325563"/>
          </a:xfrm>
        </p:spPr>
        <p:txBody>
          <a:bodyPr>
            <a:normAutofit/>
          </a:bodyPr>
          <a:lstStyle/>
          <a:p>
            <a:r>
              <a:rPr lang="en-US" sz="5400" b="1" dirty="0" smtClean="0">
                <a:solidFill>
                  <a:schemeClr val="accent1">
                    <a:lumMod val="75000"/>
                  </a:schemeClr>
                </a:solidFill>
              </a:rPr>
              <a:t>Distribution of OTELP</a:t>
            </a:r>
            <a:endParaRPr lang="en-US" sz="5400" b="1" dirty="0">
              <a:solidFill>
                <a:schemeClr val="accent1">
                  <a:lumMod val="75000"/>
                </a:schemeClr>
              </a:solidFill>
            </a:endParaRPr>
          </a:p>
        </p:txBody>
      </p:sp>
      <p:pic>
        <p:nvPicPr>
          <p:cNvPr id="21" name="Picture 20" descr="This figure is a histogram showing the distribution of high schools by percent on track to English language proficiency." title="Histogram of Percent on Track to English Language Proficiency for High School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31132" y="1690688"/>
            <a:ext cx="4114800" cy="4114800"/>
          </a:xfrm>
          <a:prstGeom prst="rect">
            <a:avLst/>
          </a:prstGeom>
        </p:spPr>
      </p:pic>
      <p:sp>
        <p:nvSpPr>
          <p:cNvPr id="22" name="TextBox 21"/>
          <p:cNvSpPr txBox="1"/>
          <p:nvPr/>
        </p:nvSpPr>
        <p:spPr>
          <a:xfrm>
            <a:off x="1903673" y="6156238"/>
            <a:ext cx="8378306" cy="646331"/>
          </a:xfrm>
          <a:prstGeom prst="rect">
            <a:avLst/>
          </a:prstGeom>
          <a:noFill/>
          <a:ln w="19050">
            <a:solidFill>
              <a:schemeClr val="accent2">
                <a:lumMod val="75000"/>
              </a:schemeClr>
            </a:solidFill>
            <a:prstDash val="sysDot"/>
          </a:ln>
        </p:spPr>
        <p:txBody>
          <a:bodyPr wrap="square" rtlCol="0">
            <a:spAutoFit/>
          </a:bodyPr>
          <a:lstStyle/>
          <a:p>
            <a:pPr algn="ctr"/>
            <a:r>
              <a:rPr lang="en-US" dirty="0" smtClean="0">
                <a:solidFill>
                  <a:schemeClr val="accent2">
                    <a:lumMod val="75000"/>
                  </a:schemeClr>
                </a:solidFill>
              </a:rPr>
              <a:t>Distributions only include schools with 7 or more current ELs in the </a:t>
            </a:r>
            <a:r>
              <a:rPr lang="en-US" b="1" dirty="0" smtClean="0">
                <a:solidFill>
                  <a:schemeClr val="accent1">
                    <a:lumMod val="75000"/>
                  </a:schemeClr>
                </a:solidFill>
              </a:rPr>
              <a:t>OTELP</a:t>
            </a:r>
            <a:r>
              <a:rPr lang="en-US" dirty="0" smtClean="0">
                <a:solidFill>
                  <a:schemeClr val="accent2">
                    <a:lumMod val="75000"/>
                  </a:schemeClr>
                </a:solidFill>
              </a:rPr>
              <a:t> calculation.</a:t>
            </a:r>
          </a:p>
          <a:p>
            <a:pPr algn="ctr"/>
            <a:r>
              <a:rPr lang="en-US" dirty="0" smtClean="0">
                <a:solidFill>
                  <a:schemeClr val="accent2">
                    <a:lumMod val="75000"/>
                  </a:schemeClr>
                </a:solidFill>
              </a:rPr>
              <a:t>Data are from the 2018-19 school year.</a:t>
            </a:r>
          </a:p>
        </p:txBody>
      </p:sp>
    </p:spTree>
    <p:extLst>
      <p:ext uri="{BB962C8B-B14F-4D97-AF65-F5344CB8AC3E}">
        <p14:creationId xmlns:p14="http://schemas.microsoft.com/office/powerpoint/2010/main" val="44713769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This figure is a plot of the association between the percent of English learners on track to English language proficiency and the total number of English learners in the district." title="Percent On Track to English Language Proficiency by District Siz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4858" y="1293001"/>
            <a:ext cx="4937760" cy="4937760"/>
          </a:xfrm>
          <a:prstGeom prst="rect">
            <a:avLst/>
          </a:prstGeom>
        </p:spPr>
      </p:pic>
      <p:pic>
        <p:nvPicPr>
          <p:cNvPr id="12" name="Picture 11" descr="This figure is a plot of the association between the percent of English learners on track to English language proficiency and the total number of English learners in the school." title="Percent On Track to English Language Proficiency by School Siz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0656" y="1293001"/>
            <a:ext cx="4937760" cy="4937760"/>
          </a:xfrm>
          <a:prstGeom prst="rect">
            <a:avLst/>
          </a:prstGeom>
        </p:spPr>
      </p:pic>
      <p:sp>
        <p:nvSpPr>
          <p:cNvPr id="2" name="Title 1"/>
          <p:cNvSpPr>
            <a:spLocks noGrp="1"/>
          </p:cNvSpPr>
          <p:nvPr>
            <p:ph type="title"/>
          </p:nvPr>
        </p:nvSpPr>
        <p:spPr>
          <a:xfrm>
            <a:off x="838200" y="365125"/>
            <a:ext cx="11040208" cy="1325563"/>
          </a:xfrm>
        </p:spPr>
        <p:txBody>
          <a:bodyPr>
            <a:normAutofit/>
          </a:bodyPr>
          <a:lstStyle/>
          <a:p>
            <a:r>
              <a:rPr lang="en-US" sz="5400" b="1" dirty="0" smtClean="0">
                <a:solidFill>
                  <a:schemeClr val="accent1">
                    <a:lumMod val="75000"/>
                  </a:schemeClr>
                </a:solidFill>
              </a:rPr>
              <a:t>OTELP by Total Current ELs</a:t>
            </a:r>
            <a:endParaRPr lang="en-US" sz="5400" b="1" dirty="0">
              <a:solidFill>
                <a:schemeClr val="accent1">
                  <a:lumMod val="75000"/>
                </a:schemeClr>
              </a:solidFill>
            </a:endParaRPr>
          </a:p>
        </p:txBody>
      </p:sp>
      <p:sp>
        <p:nvSpPr>
          <p:cNvPr id="17" name="TextBox 16"/>
          <p:cNvSpPr txBox="1"/>
          <p:nvPr/>
        </p:nvSpPr>
        <p:spPr>
          <a:xfrm>
            <a:off x="2355666" y="6135064"/>
            <a:ext cx="8005276" cy="646331"/>
          </a:xfrm>
          <a:prstGeom prst="rect">
            <a:avLst/>
          </a:prstGeom>
          <a:noFill/>
          <a:ln w="19050">
            <a:solidFill>
              <a:schemeClr val="accent2">
                <a:lumMod val="75000"/>
              </a:schemeClr>
            </a:solidFill>
            <a:prstDash val="sysDot"/>
          </a:ln>
        </p:spPr>
        <p:txBody>
          <a:bodyPr wrap="square" rtlCol="0">
            <a:spAutoFit/>
          </a:bodyPr>
          <a:lstStyle/>
          <a:p>
            <a:pPr algn="ctr"/>
            <a:r>
              <a:rPr lang="en-US" dirty="0" smtClean="0">
                <a:solidFill>
                  <a:schemeClr val="accent2">
                    <a:lumMod val="75000"/>
                  </a:schemeClr>
                </a:solidFill>
              </a:rPr>
              <a:t>Plots only include institutions with 7 or more current ELs in the </a:t>
            </a:r>
            <a:r>
              <a:rPr lang="en-US" b="1" dirty="0" smtClean="0">
                <a:solidFill>
                  <a:schemeClr val="accent1">
                    <a:lumMod val="75000"/>
                  </a:schemeClr>
                </a:solidFill>
              </a:rPr>
              <a:t>OTELP</a:t>
            </a:r>
            <a:r>
              <a:rPr lang="en-US" dirty="0" smtClean="0">
                <a:solidFill>
                  <a:schemeClr val="accent2">
                    <a:lumMod val="75000"/>
                  </a:schemeClr>
                </a:solidFill>
              </a:rPr>
              <a:t> calculation.</a:t>
            </a:r>
          </a:p>
          <a:p>
            <a:pPr algn="ctr"/>
            <a:r>
              <a:rPr lang="en-US" dirty="0" smtClean="0">
                <a:solidFill>
                  <a:schemeClr val="accent2">
                    <a:lumMod val="75000"/>
                  </a:schemeClr>
                </a:solidFill>
              </a:rPr>
              <a:t>Data are from the 2018-19 school year.</a:t>
            </a:r>
          </a:p>
        </p:txBody>
      </p:sp>
    </p:spTree>
    <p:extLst>
      <p:ext uri="{BB962C8B-B14F-4D97-AF65-F5344CB8AC3E}">
        <p14:creationId xmlns:p14="http://schemas.microsoft.com/office/powerpoint/2010/main" val="3663825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ELPA Screener Testing</a:t>
            </a:r>
            <a:endParaRPr lang="en-US" dirty="0"/>
          </a:p>
        </p:txBody>
      </p:sp>
      <p:sp>
        <p:nvSpPr>
          <p:cNvPr id="6" name="Content Placeholder 5"/>
          <p:cNvSpPr>
            <a:spLocks noGrp="1"/>
          </p:cNvSpPr>
          <p:nvPr>
            <p:ph idx="1"/>
          </p:nvPr>
        </p:nvSpPr>
        <p:spPr>
          <a:xfrm>
            <a:off x="1953768" y="2194560"/>
            <a:ext cx="8293608" cy="4014216"/>
          </a:xfrm>
        </p:spPr>
        <p:txBody>
          <a:bodyPr>
            <a:normAutofit lnSpcReduction="10000"/>
          </a:bodyPr>
          <a:lstStyle/>
          <a:p>
            <a:pPr marL="0" indent="0">
              <a:buNone/>
            </a:pPr>
            <a:r>
              <a:rPr lang="en-US" dirty="0" smtClean="0"/>
              <a:t>Total students tested as of 1/2: 9,417</a:t>
            </a:r>
          </a:p>
          <a:p>
            <a:pPr marL="0" indent="0">
              <a:buNone/>
            </a:pPr>
            <a:r>
              <a:rPr lang="en-US" dirty="0" smtClean="0"/>
              <a:t>Total K students tested: 5,815</a:t>
            </a:r>
          </a:p>
          <a:p>
            <a:pPr marL="0" indent="0">
              <a:buNone/>
            </a:pPr>
            <a:r>
              <a:rPr lang="en-US" dirty="0" smtClean="0"/>
              <a:t>Total Future K students tested: 110</a:t>
            </a:r>
          </a:p>
          <a:p>
            <a:pPr marL="0" indent="0">
              <a:buNone/>
            </a:pPr>
            <a:endParaRPr lang="en-US" dirty="0" smtClean="0"/>
          </a:p>
          <a:p>
            <a:r>
              <a:rPr lang="en-US" dirty="0" smtClean="0"/>
              <a:t>Proficient: 4 or better in all tested domains</a:t>
            </a:r>
          </a:p>
          <a:p>
            <a:r>
              <a:rPr lang="en-US" dirty="0" smtClean="0"/>
              <a:t>Future K scoring window open 1 March to 14 August</a:t>
            </a:r>
          </a:p>
          <a:p>
            <a:pPr lvl="1"/>
            <a:r>
              <a:rPr lang="en-US" dirty="0" smtClean="0"/>
              <a:t>Proficient if R/W 3 or better, L/S 4 or better</a:t>
            </a:r>
          </a:p>
          <a:p>
            <a:r>
              <a:rPr lang="en-US" dirty="0" smtClean="0"/>
              <a:t>Informational webinars in May and August</a:t>
            </a:r>
          </a:p>
        </p:txBody>
      </p:sp>
    </p:spTree>
    <p:extLst>
      <p:ext uri="{BB962C8B-B14F-4D97-AF65-F5344CB8AC3E}">
        <p14:creationId xmlns:p14="http://schemas.microsoft.com/office/powerpoint/2010/main" val="3368223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This figure shows a box and whisker plot for 3rd grade English language arts (ELA) scale scores by on track to English language proficiency." title="Box and Whisker Plot for English Language Arts by On Track to English Language Proficiency"/>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1301237"/>
            <a:ext cx="4937760" cy="4937760"/>
          </a:xfrm>
          <a:prstGeom prst="rect">
            <a:avLst/>
          </a:prstGeom>
        </p:spPr>
      </p:pic>
      <p:pic>
        <p:nvPicPr>
          <p:cNvPr id="18" name="Picture 17" descr="This figure shows a box and whisker plot for 3rd grade English language arts (ELA) scale scores by the three proficiency determinations (i.e., emergin, progressing, and proficient). " title="Box and Whisker Plot for English Language Arts by Proficiency Deterimatio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58304" y="1301237"/>
            <a:ext cx="4937760" cy="4937760"/>
          </a:xfrm>
          <a:prstGeom prst="rect">
            <a:avLst/>
          </a:prstGeom>
        </p:spPr>
      </p:pic>
      <p:sp>
        <p:nvSpPr>
          <p:cNvPr id="2" name="Title 1"/>
          <p:cNvSpPr>
            <a:spLocks noGrp="1"/>
          </p:cNvSpPr>
          <p:nvPr>
            <p:ph type="title"/>
          </p:nvPr>
        </p:nvSpPr>
        <p:spPr>
          <a:xfrm>
            <a:off x="838200" y="365125"/>
            <a:ext cx="11040208" cy="1325563"/>
          </a:xfrm>
        </p:spPr>
        <p:txBody>
          <a:bodyPr>
            <a:normAutofit/>
          </a:bodyPr>
          <a:lstStyle/>
          <a:p>
            <a:r>
              <a:rPr lang="en-US" sz="5400" b="1" dirty="0" smtClean="0">
                <a:solidFill>
                  <a:schemeClr val="accent1">
                    <a:lumMod val="75000"/>
                  </a:schemeClr>
                </a:solidFill>
              </a:rPr>
              <a:t>ELA, OTELP, and EL Proficiency</a:t>
            </a:r>
            <a:endParaRPr lang="en-US" sz="5400" b="1" dirty="0">
              <a:solidFill>
                <a:schemeClr val="accent1">
                  <a:lumMod val="75000"/>
                </a:schemeClr>
              </a:solidFill>
            </a:endParaRPr>
          </a:p>
        </p:txBody>
      </p:sp>
      <p:sp>
        <p:nvSpPr>
          <p:cNvPr id="20" name="TextBox 19"/>
          <p:cNvSpPr txBox="1"/>
          <p:nvPr/>
        </p:nvSpPr>
        <p:spPr>
          <a:xfrm>
            <a:off x="4097286" y="6209584"/>
            <a:ext cx="4522036" cy="369332"/>
          </a:xfrm>
          <a:prstGeom prst="rect">
            <a:avLst/>
          </a:prstGeom>
          <a:noFill/>
          <a:ln w="19050">
            <a:solidFill>
              <a:schemeClr val="accent2">
                <a:lumMod val="75000"/>
              </a:schemeClr>
            </a:solidFill>
            <a:prstDash val="sysDot"/>
          </a:ln>
        </p:spPr>
        <p:txBody>
          <a:bodyPr wrap="square" rtlCol="0">
            <a:spAutoFit/>
          </a:bodyPr>
          <a:lstStyle/>
          <a:p>
            <a:pPr algn="ctr"/>
            <a:r>
              <a:rPr lang="en-US" dirty="0" smtClean="0">
                <a:solidFill>
                  <a:schemeClr val="accent2">
                    <a:lumMod val="75000"/>
                  </a:schemeClr>
                </a:solidFill>
              </a:rPr>
              <a:t>These examples are from 3</a:t>
            </a:r>
            <a:r>
              <a:rPr lang="en-US" baseline="30000" dirty="0" smtClean="0">
                <a:solidFill>
                  <a:schemeClr val="accent2">
                    <a:lumMod val="75000"/>
                  </a:schemeClr>
                </a:solidFill>
              </a:rPr>
              <a:t>rd</a:t>
            </a:r>
            <a:r>
              <a:rPr lang="en-US" dirty="0" smtClean="0">
                <a:solidFill>
                  <a:schemeClr val="accent2">
                    <a:lumMod val="75000"/>
                  </a:schemeClr>
                </a:solidFill>
              </a:rPr>
              <a:t> grade in 2018-19.</a:t>
            </a:r>
          </a:p>
        </p:txBody>
      </p:sp>
    </p:spTree>
    <p:extLst>
      <p:ext uri="{BB962C8B-B14F-4D97-AF65-F5344CB8AC3E}">
        <p14:creationId xmlns:p14="http://schemas.microsoft.com/office/powerpoint/2010/main" val="178576564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is figure is a plot of the empirical cumulative distribution function for 3rd grade English language arts (ELA) scale scores. It illustrates the ELA achievement gap between English learners with disabilities who are on track to English language proficiency and English learners with disabilities who are not on track to English language proficiency." title="Empirical Cumulative Distribution Function Plot for English Learners with Disabilitie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58304" y="1293004"/>
            <a:ext cx="4937760" cy="4937760"/>
          </a:xfrm>
          <a:prstGeom prst="rect">
            <a:avLst/>
          </a:prstGeom>
        </p:spPr>
      </p:pic>
      <p:pic>
        <p:nvPicPr>
          <p:cNvPr id="6" name="Picture 5" descr="This figure is a plot of the empirical cumulative distribution function for 3rd grade English language arts (ELA) scale scores. It illustrates the ELA achievement gap between English learners who are on track to English language proficiency and English learners who are not on track to English language proficiency." title="Empirical Cumulative Distribution Function Plot for All Current English Learner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200" y="1218573"/>
            <a:ext cx="4937760" cy="4937760"/>
          </a:xfrm>
          <a:prstGeom prst="rect">
            <a:avLst/>
          </a:prstGeom>
        </p:spPr>
      </p:pic>
      <p:sp>
        <p:nvSpPr>
          <p:cNvPr id="2" name="Title 1"/>
          <p:cNvSpPr>
            <a:spLocks noGrp="1"/>
          </p:cNvSpPr>
          <p:nvPr>
            <p:ph type="title"/>
          </p:nvPr>
        </p:nvSpPr>
        <p:spPr>
          <a:xfrm>
            <a:off x="838200" y="365125"/>
            <a:ext cx="11040208" cy="1325563"/>
          </a:xfrm>
        </p:spPr>
        <p:txBody>
          <a:bodyPr>
            <a:normAutofit/>
          </a:bodyPr>
          <a:lstStyle/>
          <a:p>
            <a:r>
              <a:rPr lang="en-US" sz="5400" b="1" dirty="0" smtClean="0">
                <a:solidFill>
                  <a:schemeClr val="accent1">
                    <a:lumMod val="75000"/>
                  </a:schemeClr>
                </a:solidFill>
              </a:rPr>
              <a:t>ELA Achievement Gaps</a:t>
            </a:r>
            <a:endParaRPr lang="en-US" sz="5400" b="1" dirty="0">
              <a:solidFill>
                <a:schemeClr val="accent1">
                  <a:lumMod val="75000"/>
                </a:schemeClr>
              </a:solidFill>
            </a:endParaRPr>
          </a:p>
        </p:txBody>
      </p:sp>
      <p:sp>
        <p:nvSpPr>
          <p:cNvPr id="10" name="TextBox 9"/>
          <p:cNvSpPr txBox="1"/>
          <p:nvPr/>
        </p:nvSpPr>
        <p:spPr>
          <a:xfrm>
            <a:off x="4097286" y="6209584"/>
            <a:ext cx="4522036" cy="369332"/>
          </a:xfrm>
          <a:prstGeom prst="rect">
            <a:avLst/>
          </a:prstGeom>
          <a:noFill/>
          <a:ln w="19050">
            <a:solidFill>
              <a:schemeClr val="accent2">
                <a:lumMod val="75000"/>
              </a:schemeClr>
            </a:solidFill>
            <a:prstDash val="sysDot"/>
          </a:ln>
        </p:spPr>
        <p:txBody>
          <a:bodyPr wrap="square" rtlCol="0">
            <a:spAutoFit/>
          </a:bodyPr>
          <a:lstStyle/>
          <a:p>
            <a:pPr algn="ctr"/>
            <a:r>
              <a:rPr lang="en-US" dirty="0" smtClean="0">
                <a:solidFill>
                  <a:schemeClr val="accent2">
                    <a:lumMod val="75000"/>
                  </a:schemeClr>
                </a:solidFill>
              </a:rPr>
              <a:t>These examples are from 3</a:t>
            </a:r>
            <a:r>
              <a:rPr lang="en-US" baseline="30000" dirty="0" smtClean="0">
                <a:solidFill>
                  <a:schemeClr val="accent2">
                    <a:lumMod val="75000"/>
                  </a:schemeClr>
                </a:solidFill>
              </a:rPr>
              <a:t>rd</a:t>
            </a:r>
            <a:r>
              <a:rPr lang="en-US" dirty="0" smtClean="0">
                <a:solidFill>
                  <a:schemeClr val="accent2">
                    <a:lumMod val="75000"/>
                  </a:schemeClr>
                </a:solidFill>
              </a:rPr>
              <a:t> grade in 2018-19.</a:t>
            </a:r>
          </a:p>
        </p:txBody>
      </p:sp>
    </p:spTree>
    <p:extLst>
      <p:ext uri="{BB962C8B-B14F-4D97-AF65-F5344CB8AC3E}">
        <p14:creationId xmlns:p14="http://schemas.microsoft.com/office/powerpoint/2010/main" val="286161234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2908" y="2865995"/>
            <a:ext cx="10515600" cy="1325563"/>
          </a:xfrm>
        </p:spPr>
        <p:txBody>
          <a:bodyPr/>
          <a:lstStyle/>
          <a:p>
            <a:pPr algn="ctr"/>
            <a:r>
              <a:rPr lang="en-US" sz="6000" dirty="0" smtClean="0"/>
              <a:t>Questions?</a:t>
            </a:r>
            <a:endParaRPr lang="en-US" sz="6000" dirty="0"/>
          </a:p>
        </p:txBody>
      </p:sp>
    </p:spTree>
    <p:extLst>
      <p:ext uri="{BB962C8B-B14F-4D97-AF65-F5344CB8AC3E}">
        <p14:creationId xmlns:p14="http://schemas.microsoft.com/office/powerpoint/2010/main" val="226933169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 Question Survey – Input Requested </a:t>
            </a:r>
            <a:endParaRPr lang="en-US" dirty="0"/>
          </a:p>
        </p:txBody>
      </p:sp>
      <p:sp>
        <p:nvSpPr>
          <p:cNvPr id="3" name="Content Placeholder 2"/>
          <p:cNvSpPr>
            <a:spLocks noGrp="1"/>
          </p:cNvSpPr>
          <p:nvPr>
            <p:ph idx="1"/>
          </p:nvPr>
        </p:nvSpPr>
        <p:spPr/>
        <p:txBody>
          <a:bodyPr/>
          <a:lstStyle/>
          <a:p>
            <a:r>
              <a:rPr lang="en-US" dirty="0" smtClean="0"/>
              <a:t>This one question survey will launch after we close the webinar</a:t>
            </a:r>
          </a:p>
          <a:p>
            <a:r>
              <a:rPr lang="en-US" dirty="0" smtClean="0"/>
              <a:t>The question is: What area(s) would you like for Title III to cover in future webinars? </a:t>
            </a:r>
            <a:endParaRPr lang="en-US" dirty="0"/>
          </a:p>
        </p:txBody>
      </p:sp>
    </p:spTree>
    <p:extLst>
      <p:ext uri="{BB962C8B-B14F-4D97-AF65-F5344CB8AC3E}">
        <p14:creationId xmlns:p14="http://schemas.microsoft.com/office/powerpoint/2010/main" val="29367296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93902" y="0"/>
            <a:ext cx="4491133" cy="1325563"/>
          </a:xfrm>
        </p:spPr>
        <p:txBody>
          <a:bodyPr/>
          <a:lstStyle/>
          <a:p>
            <a:r>
              <a:rPr lang="en-US" sz="4000" dirty="0" smtClean="0">
                <a:solidFill>
                  <a:schemeClr val="bg1"/>
                </a:solidFill>
              </a:rPr>
              <a:t>From the Calendar</a:t>
            </a:r>
            <a:endParaRPr lang="en-US" sz="4000" dirty="0">
              <a:solidFill>
                <a:schemeClr val="bg1"/>
              </a:solidFill>
            </a:endParaRPr>
          </a:p>
        </p:txBody>
      </p:sp>
      <p:sp>
        <p:nvSpPr>
          <p:cNvPr id="3" name="Content Placeholder 2"/>
          <p:cNvSpPr>
            <a:spLocks noGrp="1"/>
          </p:cNvSpPr>
          <p:nvPr>
            <p:ph idx="1"/>
          </p:nvPr>
        </p:nvSpPr>
        <p:spPr>
          <a:xfrm>
            <a:off x="69979" y="1976345"/>
            <a:ext cx="12027159" cy="4349810"/>
          </a:xfrm>
        </p:spPr>
        <p:txBody>
          <a:bodyPr/>
          <a:lstStyle/>
          <a:p>
            <a:pPr marL="50800" indent="0">
              <a:buNone/>
            </a:pPr>
            <a:r>
              <a:rPr lang="en-US" sz="2200" b="1" dirty="0" smtClean="0"/>
              <a:t>This information is shared in the Title III calendar.  Please check the calendar periodically </a:t>
            </a:r>
            <a:r>
              <a:rPr lang="en-US" sz="2200" b="1" dirty="0"/>
              <a:t>for updates.</a:t>
            </a:r>
          </a:p>
          <a:p>
            <a:pPr marL="50800" indent="0">
              <a:buNone/>
            </a:pPr>
            <a:r>
              <a:rPr lang="en-US" sz="2200" dirty="0"/>
              <a:t>                January 15:  EL Coordinators’ webinar, 8:30-11:00 am</a:t>
            </a:r>
          </a:p>
          <a:p>
            <a:pPr marL="50800" indent="0">
              <a:buNone/>
            </a:pPr>
            <a:r>
              <a:rPr lang="en-US" sz="2200" dirty="0"/>
              <a:t>                </a:t>
            </a:r>
            <a:r>
              <a:rPr lang="en-US" sz="2200" dirty="0" smtClean="0"/>
              <a:t>March </a:t>
            </a:r>
            <a:r>
              <a:rPr lang="en-US" sz="2200" dirty="0"/>
              <a:t>11-13:  ODE/COSA EL Alliance Conference, Eugene</a:t>
            </a:r>
          </a:p>
          <a:p>
            <a:pPr marL="50800" indent="0">
              <a:buNone/>
            </a:pPr>
            <a:r>
              <a:rPr lang="en-US" sz="2200" dirty="0"/>
              <a:t>                April 8:  EL Coordinators’ webinar</a:t>
            </a:r>
          </a:p>
          <a:p>
            <a:pPr marL="50800" indent="0">
              <a:buNone/>
            </a:pPr>
            <a:r>
              <a:rPr lang="en-US" sz="2200" dirty="0"/>
              <a:t>                April 16:  Spring EL Data Collection opens</a:t>
            </a:r>
          </a:p>
          <a:p>
            <a:pPr marL="50800" indent="0">
              <a:buNone/>
            </a:pPr>
            <a:r>
              <a:rPr lang="en-US" sz="2200" dirty="0"/>
              <a:t>                May 13:  EL Coordinators’ webinar</a:t>
            </a:r>
          </a:p>
          <a:p>
            <a:pPr marL="50800" indent="0">
              <a:buNone/>
            </a:pPr>
            <a:r>
              <a:rPr lang="en-US" sz="2200" dirty="0"/>
              <a:t>                May 29:  EL Spring Data Collection closes</a:t>
            </a:r>
          </a:p>
          <a:p>
            <a:pPr marL="50800" indent="0">
              <a:buNone/>
            </a:pPr>
            <a:r>
              <a:rPr lang="en-US" sz="2200" dirty="0"/>
              <a:t>                June 11:  EL Spring Data Collection – Review Window open (critical validation)</a:t>
            </a:r>
          </a:p>
          <a:p>
            <a:pPr marL="50800" indent="0">
              <a:buNone/>
            </a:pPr>
            <a:r>
              <a:rPr lang="en-US" sz="2200" dirty="0"/>
              <a:t>                </a:t>
            </a:r>
            <a:r>
              <a:rPr lang="en-US" sz="2200" dirty="0" smtClean="0"/>
              <a:t>June </a:t>
            </a:r>
            <a:r>
              <a:rPr lang="en-US" sz="2200" dirty="0"/>
              <a:t>22:  EL Spring Data Collection – Review Window closes</a:t>
            </a:r>
          </a:p>
          <a:p>
            <a:pPr marL="50800" indent="0">
              <a:buNone/>
            </a:pPr>
            <a:r>
              <a:rPr lang="en-US" sz="2000" dirty="0"/>
              <a:t>               </a:t>
            </a:r>
          </a:p>
        </p:txBody>
      </p:sp>
    </p:spTree>
    <p:extLst>
      <p:ext uri="{BB962C8B-B14F-4D97-AF65-F5344CB8AC3E}">
        <p14:creationId xmlns:p14="http://schemas.microsoft.com/office/powerpoint/2010/main" val="311968912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81526" y="93194"/>
            <a:ext cx="3625973" cy="857421"/>
          </a:xfrm>
        </p:spPr>
        <p:txBody>
          <a:bodyPr>
            <a:normAutofit/>
          </a:bodyPr>
          <a:lstStyle/>
          <a:p>
            <a:r>
              <a:rPr lang="en-US" dirty="0" smtClean="0">
                <a:solidFill>
                  <a:schemeClr val="bg1"/>
                </a:solidFill>
              </a:rPr>
              <a:t>ODE Contacts</a:t>
            </a:r>
            <a:endParaRPr lang="en-US" dirty="0">
              <a:solidFill>
                <a:schemeClr val="bg1"/>
              </a:solidFill>
            </a:endParaRPr>
          </a:p>
        </p:txBody>
      </p:sp>
      <p:sp>
        <p:nvSpPr>
          <p:cNvPr id="3" name="Content Placeholder 2"/>
          <p:cNvSpPr>
            <a:spLocks noGrp="1"/>
          </p:cNvSpPr>
          <p:nvPr>
            <p:ph type="subTitle" idx="1"/>
          </p:nvPr>
        </p:nvSpPr>
        <p:spPr>
          <a:xfrm>
            <a:off x="1318788" y="1996752"/>
            <a:ext cx="9144000" cy="4343400"/>
          </a:xfrm>
        </p:spPr>
        <p:txBody>
          <a:bodyPr>
            <a:normAutofit fontScale="70000" lnSpcReduction="20000"/>
          </a:bodyPr>
          <a:lstStyle/>
          <a:p>
            <a:pPr marL="0" indent="0">
              <a:spcBef>
                <a:spcPct val="0"/>
              </a:spcBef>
              <a:buNone/>
            </a:pPr>
            <a:r>
              <a:rPr lang="en-US" altLang="en-US" sz="3300" dirty="0" smtClean="0"/>
              <a:t>Candace Pelt – Assistant Superintendent</a:t>
            </a:r>
          </a:p>
          <a:p>
            <a:pPr marL="0" indent="0">
              <a:spcBef>
                <a:spcPct val="0"/>
              </a:spcBef>
              <a:buNone/>
            </a:pPr>
            <a:r>
              <a:rPr lang="en-US" altLang="en-US" sz="3300" dirty="0" smtClean="0">
                <a:hlinkClick r:id="rId2"/>
              </a:rPr>
              <a:t>Candace.Pelt@ode.state.or.us</a:t>
            </a:r>
            <a:endParaRPr lang="en-US" altLang="en-US" sz="3300" dirty="0" smtClean="0"/>
          </a:p>
          <a:p>
            <a:pPr marL="0" indent="0">
              <a:spcBef>
                <a:spcPct val="0"/>
              </a:spcBef>
              <a:buNone/>
            </a:pPr>
            <a:endParaRPr lang="en-US" altLang="en-US" sz="3300" dirty="0"/>
          </a:p>
          <a:p>
            <a:pPr marL="0" indent="0">
              <a:spcBef>
                <a:spcPct val="0"/>
              </a:spcBef>
              <a:buNone/>
            </a:pPr>
            <a:r>
              <a:rPr lang="en-US" altLang="en-US" sz="3300" dirty="0" smtClean="0"/>
              <a:t>Sara Green- Interim Director, Federal Systems Team</a:t>
            </a:r>
          </a:p>
          <a:p>
            <a:pPr marL="0" indent="0">
              <a:spcBef>
                <a:spcPct val="0"/>
              </a:spcBef>
              <a:buNone/>
            </a:pPr>
            <a:r>
              <a:rPr lang="en-US" altLang="en-US" sz="3300" dirty="0" smtClean="0">
                <a:hlinkClick r:id="rId3"/>
              </a:rPr>
              <a:t>Sara.e.green@ode.state.or.us</a:t>
            </a:r>
            <a:r>
              <a:rPr lang="en-US" altLang="en-US" sz="3300" dirty="0" smtClean="0"/>
              <a:t> </a:t>
            </a:r>
          </a:p>
          <a:p>
            <a:pPr marL="0" indent="0">
              <a:spcBef>
                <a:spcPct val="0"/>
              </a:spcBef>
              <a:buNone/>
            </a:pPr>
            <a:endParaRPr lang="en-US" altLang="en-US" sz="3300" dirty="0"/>
          </a:p>
          <a:p>
            <a:pPr marL="0" indent="0">
              <a:spcBef>
                <a:spcPct val="0"/>
              </a:spcBef>
              <a:buNone/>
            </a:pPr>
            <a:r>
              <a:rPr lang="en-US" altLang="en-US" sz="3300" dirty="0" smtClean="0"/>
              <a:t>Kim </a:t>
            </a:r>
            <a:r>
              <a:rPr lang="en-US" altLang="en-US" sz="3300" dirty="0"/>
              <a:t>Miller </a:t>
            </a:r>
            <a:r>
              <a:rPr lang="en-US" altLang="en-US" sz="3300" dirty="0" smtClean="0"/>
              <a:t>– </a:t>
            </a:r>
            <a:r>
              <a:rPr lang="en-US" altLang="en-US" sz="3300" dirty="0" smtClean="0">
                <a:hlinkClick r:id="rId4"/>
              </a:rPr>
              <a:t>Kim.a.miller@ode.state.or.us</a:t>
            </a:r>
            <a:endParaRPr lang="en-US" altLang="en-US" sz="3300" dirty="0" smtClean="0"/>
          </a:p>
          <a:p>
            <a:pPr marL="457189" lvl="1" indent="0">
              <a:spcBef>
                <a:spcPct val="0"/>
              </a:spcBef>
              <a:buNone/>
            </a:pPr>
            <a:endParaRPr lang="en-US" altLang="en-US" sz="3300" dirty="0" smtClean="0"/>
          </a:p>
          <a:p>
            <a:pPr marL="0" indent="0">
              <a:spcBef>
                <a:spcPct val="0"/>
              </a:spcBef>
              <a:buNone/>
            </a:pPr>
            <a:r>
              <a:rPr lang="en-US" altLang="en-US" sz="3300" dirty="0"/>
              <a:t>Susy Mekarski </a:t>
            </a:r>
            <a:r>
              <a:rPr lang="en-US" altLang="en-US" sz="3300" dirty="0" smtClean="0"/>
              <a:t>–  </a:t>
            </a:r>
            <a:r>
              <a:rPr lang="en-US" altLang="en-US" sz="3300" dirty="0" smtClean="0">
                <a:hlinkClick r:id="rId5"/>
              </a:rPr>
              <a:t>Susan.mekarski@ode.state.or.us</a:t>
            </a:r>
            <a:r>
              <a:rPr lang="en-US" altLang="en-US" sz="3300" dirty="0" smtClean="0"/>
              <a:t> </a:t>
            </a:r>
            <a:endParaRPr lang="en-US" altLang="en-US" sz="3300" dirty="0"/>
          </a:p>
          <a:p>
            <a:pPr marL="0" indent="0">
              <a:spcBef>
                <a:spcPct val="0"/>
              </a:spcBef>
              <a:buNone/>
            </a:pPr>
            <a:endParaRPr lang="en-US" altLang="en-US" sz="3300" dirty="0" smtClean="0"/>
          </a:p>
          <a:p>
            <a:pPr marL="0" indent="0">
              <a:spcBef>
                <a:spcPct val="0"/>
              </a:spcBef>
            </a:pPr>
            <a:r>
              <a:rPr lang="en-US" altLang="en-US" sz="3300" dirty="0"/>
              <a:t>Leslie </a:t>
            </a:r>
            <a:r>
              <a:rPr lang="en-US" altLang="en-US" sz="3300" dirty="0" err="1"/>
              <a:t>Casebeer</a:t>
            </a:r>
            <a:r>
              <a:rPr lang="en-US" altLang="en-US" sz="3300" dirty="0"/>
              <a:t> – </a:t>
            </a:r>
            <a:r>
              <a:rPr lang="en-US" altLang="en-US" sz="3300" dirty="0" smtClean="0">
                <a:hlinkClick r:id="rId6"/>
              </a:rPr>
              <a:t>Leslie.casebeer@ode.state.or.us</a:t>
            </a:r>
            <a:endParaRPr lang="en-US" altLang="en-US" sz="3300" dirty="0" smtClean="0"/>
          </a:p>
          <a:p>
            <a:pPr marL="0" indent="0">
              <a:spcBef>
                <a:spcPct val="0"/>
              </a:spcBef>
            </a:pPr>
            <a:endParaRPr lang="en-US" altLang="en-US" sz="3300" dirty="0"/>
          </a:p>
          <a:p>
            <a:pPr marL="0" indent="0">
              <a:spcBef>
                <a:spcPct val="0"/>
              </a:spcBef>
              <a:buNone/>
            </a:pPr>
            <a:r>
              <a:rPr lang="en-US" altLang="en-US" sz="3300" dirty="0" smtClean="0"/>
              <a:t>Ben Wolcott</a:t>
            </a:r>
            <a:r>
              <a:rPr lang="en-US" altLang="en-US" sz="3300" dirty="0"/>
              <a:t> – </a:t>
            </a:r>
            <a:r>
              <a:rPr lang="en-US" altLang="en-US" sz="3300" dirty="0" smtClean="0">
                <a:hlinkClick r:id="rId7"/>
              </a:rPr>
              <a:t>Ben.wolcott@ode.state.or.us</a:t>
            </a:r>
            <a:endParaRPr lang="en-US" altLang="en-US" sz="3300" dirty="0"/>
          </a:p>
          <a:p>
            <a:pPr marL="457189" lvl="1" indent="0">
              <a:spcBef>
                <a:spcPct val="0"/>
              </a:spcBef>
              <a:buNone/>
            </a:pPr>
            <a:endParaRPr lang="en-US" altLang="en-US" sz="3300" dirty="0"/>
          </a:p>
          <a:p>
            <a:pPr marL="0" indent="0">
              <a:spcBef>
                <a:spcPct val="0"/>
              </a:spcBef>
              <a:buNone/>
            </a:pPr>
            <a:r>
              <a:rPr lang="en-US" altLang="en-US" sz="3300" dirty="0" smtClean="0"/>
              <a:t>Josh </a:t>
            </a:r>
            <a:r>
              <a:rPr lang="en-US" altLang="en-US" sz="3300" dirty="0" err="1" smtClean="0"/>
              <a:t>Rew</a:t>
            </a:r>
            <a:r>
              <a:rPr lang="en-US" altLang="en-US" sz="3300" dirty="0" smtClean="0"/>
              <a:t> – </a:t>
            </a:r>
            <a:r>
              <a:rPr lang="en-US" altLang="en-US" sz="3300" dirty="0" smtClean="0">
                <a:hlinkClick r:id="rId8"/>
              </a:rPr>
              <a:t>Josh.rew@ode.state.or.us</a:t>
            </a:r>
            <a:endParaRPr lang="en-US" altLang="en-US" sz="3300" dirty="0" smtClean="0"/>
          </a:p>
          <a:p>
            <a:pPr marL="0" indent="0">
              <a:spcBef>
                <a:spcPct val="0"/>
              </a:spcBef>
              <a:buNone/>
            </a:pPr>
            <a:endParaRPr lang="en-US" altLang="en-US" sz="3300" dirty="0" smtClean="0"/>
          </a:p>
          <a:p>
            <a:pPr marL="0" indent="0">
              <a:spcBef>
                <a:spcPct val="0"/>
              </a:spcBef>
              <a:buNone/>
            </a:pPr>
            <a:r>
              <a:rPr lang="en-US" altLang="en-US" dirty="0" smtClean="0"/>
              <a:t> </a:t>
            </a:r>
            <a:endParaRPr lang="en-US" altLang="en-US" dirty="0"/>
          </a:p>
          <a:p>
            <a:endParaRPr lang="en-US" dirty="0"/>
          </a:p>
        </p:txBody>
      </p:sp>
    </p:spTree>
    <p:extLst>
      <p:ext uri="{BB962C8B-B14F-4D97-AF65-F5344CB8AC3E}">
        <p14:creationId xmlns:p14="http://schemas.microsoft.com/office/powerpoint/2010/main" val="3912238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ELPA Screener Testing</a:t>
            </a:r>
            <a:endParaRPr lang="en-US" dirty="0"/>
          </a:p>
        </p:txBody>
      </p:sp>
      <p:sp>
        <p:nvSpPr>
          <p:cNvPr id="6" name="Content Placeholder 5"/>
          <p:cNvSpPr>
            <a:spLocks noGrp="1"/>
          </p:cNvSpPr>
          <p:nvPr>
            <p:ph idx="1"/>
          </p:nvPr>
        </p:nvSpPr>
        <p:spPr>
          <a:xfrm>
            <a:off x="2216024" y="2194560"/>
            <a:ext cx="7886700" cy="3931920"/>
          </a:xfrm>
        </p:spPr>
        <p:txBody>
          <a:bodyPr>
            <a:normAutofit fontScale="92500" lnSpcReduction="20000"/>
          </a:bodyPr>
          <a:lstStyle/>
          <a:p>
            <a:pPr marL="0" indent="0">
              <a:buNone/>
            </a:pPr>
            <a:r>
              <a:rPr lang="en-US" dirty="0" smtClean="0"/>
              <a:t>Screener can be reset or reopened just like any other test.</a:t>
            </a:r>
          </a:p>
          <a:p>
            <a:pPr marL="0" indent="0">
              <a:buNone/>
            </a:pPr>
            <a:endParaRPr lang="en-US" dirty="0"/>
          </a:p>
          <a:p>
            <a:pPr marL="0" indent="0">
              <a:buNone/>
            </a:pPr>
            <a:r>
              <a:rPr lang="en-US" dirty="0" smtClean="0"/>
              <a:t>Administered in three steps:</a:t>
            </a:r>
          </a:p>
          <a:p>
            <a:r>
              <a:rPr lang="en-US" dirty="0" smtClean="0"/>
              <a:t>Step 1 Practice—ensure student can navigate technology (participation determined here)</a:t>
            </a:r>
          </a:p>
          <a:p>
            <a:r>
              <a:rPr lang="en-US" dirty="0" smtClean="0"/>
              <a:t>Step 2 Scored—“Early Stop” for students who will not score Proficient</a:t>
            </a:r>
          </a:p>
          <a:p>
            <a:r>
              <a:rPr lang="en-US" smtClean="0"/>
              <a:t>Step 3 </a:t>
            </a:r>
            <a:r>
              <a:rPr lang="en-US" dirty="0" smtClean="0"/>
              <a:t>Scored—Full test for students who could score Proficient</a:t>
            </a:r>
          </a:p>
          <a:p>
            <a:pPr marL="0" indent="0">
              <a:buNone/>
            </a:pPr>
            <a:endParaRPr lang="en-US" dirty="0" smtClean="0"/>
          </a:p>
        </p:txBody>
      </p:sp>
    </p:spTree>
    <p:extLst>
      <p:ext uri="{BB962C8B-B14F-4D97-AF65-F5344CB8AC3E}">
        <p14:creationId xmlns:p14="http://schemas.microsoft.com/office/powerpoint/2010/main" val="27354072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Non-participation</a:t>
            </a:r>
            <a:endParaRPr lang="en-US" dirty="0"/>
          </a:p>
        </p:txBody>
      </p:sp>
      <p:sp>
        <p:nvSpPr>
          <p:cNvPr id="2" name="Content Placeholder 1"/>
          <p:cNvSpPr>
            <a:spLocks noGrp="1"/>
          </p:cNvSpPr>
          <p:nvPr>
            <p:ph idx="1"/>
          </p:nvPr>
        </p:nvSpPr>
        <p:spPr>
          <a:xfrm>
            <a:off x="2216024" y="2167128"/>
            <a:ext cx="7886700" cy="4087368"/>
          </a:xfrm>
        </p:spPr>
        <p:txBody>
          <a:bodyPr>
            <a:normAutofit lnSpcReduction="10000"/>
          </a:bodyPr>
          <a:lstStyle/>
          <a:p>
            <a:pPr marL="0" indent="0">
              <a:buNone/>
            </a:pPr>
            <a:r>
              <a:rPr lang="en-US" dirty="0" smtClean="0">
                <a:sym typeface="Wingdings" panose="05000000000000000000" pitchFamily="2" charset="2"/>
              </a:rPr>
              <a:t>Non-participation: student does not interact with test in any way (e.g. completely withdrawn, no response in any language, point blank refusal)</a:t>
            </a:r>
          </a:p>
          <a:p>
            <a:r>
              <a:rPr lang="en-US" dirty="0" smtClean="0">
                <a:sym typeface="Wingdings" panose="05000000000000000000" pitchFamily="2" charset="2"/>
              </a:rPr>
              <a:t>550 instances of non-participation</a:t>
            </a:r>
          </a:p>
          <a:p>
            <a:r>
              <a:rPr lang="en-US" dirty="0" smtClean="0">
                <a:sym typeface="Wingdings" panose="05000000000000000000" pitchFamily="2" charset="2"/>
              </a:rPr>
              <a:t>Determined at end of Step 1 (Practice)</a:t>
            </a:r>
          </a:p>
          <a:p>
            <a:r>
              <a:rPr lang="en-US" dirty="0" smtClean="0">
                <a:sym typeface="Wingdings" panose="05000000000000000000" pitchFamily="2" charset="2"/>
              </a:rPr>
              <a:t>Majority reason: “Student does not speak English.” This is inappropriate practice because:</a:t>
            </a:r>
          </a:p>
          <a:p>
            <a:pPr lvl="1"/>
            <a:r>
              <a:rPr lang="en-US" dirty="0" smtClean="0">
                <a:sym typeface="Wingdings" panose="05000000000000000000" pitchFamily="2" charset="2"/>
              </a:rPr>
              <a:t>That’s what the Screener is trying to determine.</a:t>
            </a:r>
          </a:p>
          <a:p>
            <a:pPr lvl="1"/>
            <a:r>
              <a:rPr lang="en-US" dirty="0" smtClean="0">
                <a:sym typeface="Wingdings" panose="05000000000000000000" pitchFamily="2" charset="2"/>
              </a:rPr>
              <a:t>“Don’t know”, “Don’t understand”, or answering in another language is participation.</a:t>
            </a:r>
            <a:endParaRPr lang="en-US" dirty="0">
              <a:sym typeface="Wingdings" panose="05000000000000000000" pitchFamily="2" charset="2"/>
            </a:endParaRPr>
          </a:p>
          <a:p>
            <a:endParaRPr lang="en-US" dirty="0" smtClean="0">
              <a:sym typeface="Wingdings" panose="05000000000000000000" pitchFamily="2" charset="2"/>
            </a:endParaRPr>
          </a:p>
          <a:p>
            <a:endParaRPr lang="en-US" dirty="0"/>
          </a:p>
        </p:txBody>
      </p:sp>
    </p:spTree>
    <p:extLst>
      <p:ext uri="{BB962C8B-B14F-4D97-AF65-F5344CB8AC3E}">
        <p14:creationId xmlns:p14="http://schemas.microsoft.com/office/powerpoint/2010/main" val="270429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ELPA Summative Testing</a:t>
            </a:r>
            <a:endParaRPr lang="en-US" dirty="0"/>
          </a:p>
        </p:txBody>
      </p:sp>
      <p:sp>
        <p:nvSpPr>
          <p:cNvPr id="2" name="Content Placeholder 1"/>
          <p:cNvSpPr>
            <a:spLocks noGrp="1"/>
          </p:cNvSpPr>
          <p:nvPr>
            <p:ph idx="1"/>
          </p:nvPr>
        </p:nvSpPr>
        <p:spPr>
          <a:xfrm>
            <a:off x="2216024" y="2212848"/>
            <a:ext cx="7886700" cy="3968496"/>
          </a:xfrm>
        </p:spPr>
        <p:txBody>
          <a:bodyPr>
            <a:normAutofit/>
          </a:bodyPr>
          <a:lstStyle/>
          <a:p>
            <a:r>
              <a:rPr lang="en-US" dirty="0" smtClean="0"/>
              <a:t>Test window 7 Jan through 10 April</a:t>
            </a:r>
          </a:p>
          <a:p>
            <a:r>
              <a:rPr lang="en-US" dirty="0" smtClean="0"/>
              <a:t>One opportunity</a:t>
            </a:r>
          </a:p>
          <a:p>
            <a:pPr lvl="1"/>
            <a:r>
              <a:rPr lang="en-US" dirty="0" smtClean="0"/>
              <a:t>Expires at 11:59 10 April</a:t>
            </a:r>
          </a:p>
          <a:p>
            <a:r>
              <a:rPr lang="en-US" dirty="0" smtClean="0"/>
              <a:t>Accommodations and supports should mirror classroom instruction</a:t>
            </a:r>
          </a:p>
          <a:p>
            <a:pPr lvl="1"/>
            <a:r>
              <a:rPr lang="en-US" dirty="0" smtClean="0"/>
              <a:t>Same accommodations and supports are available on the ELPA Screener as on the Summative</a:t>
            </a:r>
          </a:p>
          <a:p>
            <a:r>
              <a:rPr lang="en-US" dirty="0" smtClean="0"/>
              <a:t>All domains 4 or above is Proficient</a:t>
            </a:r>
          </a:p>
        </p:txBody>
      </p:sp>
    </p:spTree>
    <p:extLst>
      <p:ext uri="{BB962C8B-B14F-4D97-AF65-F5344CB8AC3E}">
        <p14:creationId xmlns:p14="http://schemas.microsoft.com/office/powerpoint/2010/main" val="15251869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ELPA Domain Exemptions</a:t>
            </a:r>
            <a:endParaRPr lang="en-US" dirty="0"/>
          </a:p>
        </p:txBody>
      </p:sp>
      <p:sp>
        <p:nvSpPr>
          <p:cNvPr id="2" name="Content Placeholder 1"/>
          <p:cNvSpPr>
            <a:spLocks noGrp="1"/>
          </p:cNvSpPr>
          <p:nvPr>
            <p:ph idx="1"/>
          </p:nvPr>
        </p:nvSpPr>
        <p:spPr>
          <a:xfrm>
            <a:off x="2216024" y="2212848"/>
            <a:ext cx="7886700" cy="3968496"/>
          </a:xfrm>
        </p:spPr>
        <p:txBody>
          <a:bodyPr>
            <a:normAutofit/>
          </a:bodyPr>
          <a:lstStyle/>
          <a:p>
            <a:r>
              <a:rPr lang="en-US" dirty="0" smtClean="0"/>
              <a:t>Decision made by IEP team</a:t>
            </a:r>
          </a:p>
          <a:p>
            <a:r>
              <a:rPr lang="en-US" dirty="0" smtClean="0"/>
              <a:t>Central question: taking into consideration all available supports and accommodations, does a disability prevent the student from showing what they know and can do in a particular domain on the English language proficiency test?</a:t>
            </a:r>
          </a:p>
          <a:p>
            <a:pPr lvl="1"/>
            <a:r>
              <a:rPr lang="en-US" dirty="0" smtClean="0"/>
              <a:t>If yes, exempt that domain.</a:t>
            </a:r>
          </a:p>
          <a:p>
            <a:pPr lvl="1"/>
            <a:r>
              <a:rPr lang="en-US" dirty="0" smtClean="0"/>
              <a:t>If no, test in that domain.</a:t>
            </a:r>
          </a:p>
          <a:p>
            <a:endParaRPr lang="en-US" dirty="0" smtClean="0"/>
          </a:p>
        </p:txBody>
      </p:sp>
    </p:spTree>
    <p:extLst>
      <p:ext uri="{BB962C8B-B14F-4D97-AF65-F5344CB8AC3E}">
        <p14:creationId xmlns:p14="http://schemas.microsoft.com/office/powerpoint/2010/main" val="3334343083"/>
      </p:ext>
    </p:extLst>
  </p:cSld>
  <p:clrMapOvr>
    <a:masterClrMapping/>
  </p:clrMapOvr>
</p:sld>
</file>

<file path=ppt/theme/theme1.xml><?xml version="1.0" encoding="utf-8"?>
<a:theme xmlns:a="http://schemas.openxmlformats.org/drawingml/2006/main" name="ODE_Powerpoint">
  <a:themeElements>
    <a:clrScheme name="ODE Color Theme">
      <a:dk1>
        <a:srgbClr val="000000"/>
      </a:dk1>
      <a:lt1>
        <a:srgbClr val="FFFFFF"/>
      </a:lt1>
      <a:dk2>
        <a:srgbClr val="344654"/>
      </a:dk2>
      <a:lt2>
        <a:srgbClr val="E2F4FC"/>
      </a:lt2>
      <a:accent1>
        <a:srgbClr val="1B75BC"/>
      </a:accent1>
      <a:accent2>
        <a:srgbClr val="9F2065"/>
      </a:accent2>
      <a:accent3>
        <a:srgbClr val="E26B2A"/>
      </a:accent3>
      <a:accent4>
        <a:srgbClr val="72C9F1"/>
      </a:accent4>
      <a:accent5>
        <a:srgbClr val="408740"/>
      </a:accent5>
      <a:accent6>
        <a:srgbClr val="1B75BC"/>
      </a:accent6>
      <a:hlink>
        <a:srgbClr val="1B75BC"/>
      </a:hlink>
      <a:folHlink>
        <a:srgbClr val="21AA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2F6CF85CBC40B4581C0B10A01367899" ma:contentTypeVersion="7" ma:contentTypeDescription="Create a new document." ma:contentTypeScope="" ma:versionID="501ce3b6e4891820316d9ddfc810913b">
  <xsd:schema xmlns:xsd="http://www.w3.org/2001/XMLSchema" xmlns:xs="http://www.w3.org/2001/XMLSchema" xmlns:p="http://schemas.microsoft.com/office/2006/metadata/properties" xmlns:ns1="http://schemas.microsoft.com/sharepoint/v3" xmlns:ns2="14007aae-f337-4414-b2f6-4f7e3ca77c60" xmlns:ns3="3a888146-b957-4f2c-b4cf-d03685ac217e" targetNamespace="http://schemas.microsoft.com/office/2006/metadata/properties" ma:root="true" ma:fieldsID="75d108fc9d54f628e9e35f9ecf95f665" ns1:_="" ns2:_="" ns3:_="">
    <xsd:import namespace="http://schemas.microsoft.com/sharepoint/v3"/>
    <xsd:import namespace="14007aae-f337-4414-b2f6-4f7e3ca77c60"/>
    <xsd:import namespace="3a888146-b957-4f2c-b4cf-d03685ac217e"/>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4007aae-f337-4414-b2f6-4f7e3ca77c60"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internalName="Estimated_x0020_Creation_x0020_Date" ma:readOnly="false">
      <xsd:simpleType>
        <xsd:restriction base="dms:Text">
          <xsd:maxLength value="255"/>
        </xsd:restriction>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3a888146-b957-4f2c-b4cf-d03685ac217e"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Estimated_x0020_Creation_x0020_Date xmlns="14007aae-f337-4414-b2f6-4f7e3ca77c60" xsi:nil="true"/>
    <Remediation_x0020_Date xmlns="14007aae-f337-4414-b2f6-4f7e3ca77c60">2020-01-17T08:00:00+00:00</Remediation_x0020_Date>
    <Priority xmlns="14007aae-f337-4414-b2f6-4f7e3ca77c60">New</Priority>
  </documentManagement>
</p:properties>
</file>

<file path=customXml/itemProps1.xml><?xml version="1.0" encoding="utf-8"?>
<ds:datastoreItem xmlns:ds="http://schemas.openxmlformats.org/officeDocument/2006/customXml" ds:itemID="{7996B3F5-EE5E-47C6-902B-3DAE52924968}"/>
</file>

<file path=customXml/itemProps2.xml><?xml version="1.0" encoding="utf-8"?>
<ds:datastoreItem xmlns:ds="http://schemas.openxmlformats.org/officeDocument/2006/customXml" ds:itemID="{6D777D14-7CDE-42CA-967D-C66472DF819F}"/>
</file>

<file path=customXml/itemProps3.xml><?xml version="1.0" encoding="utf-8"?>
<ds:datastoreItem xmlns:ds="http://schemas.openxmlformats.org/officeDocument/2006/customXml" ds:itemID="{0699A7BD-E10B-4DBC-878A-66EC499DD70B}"/>
</file>

<file path=docProps/app.xml><?xml version="1.0" encoding="utf-8"?>
<Properties xmlns="http://schemas.openxmlformats.org/officeDocument/2006/extended-properties" xmlns:vt="http://schemas.openxmlformats.org/officeDocument/2006/docPropsVTypes">
  <TotalTime>5131</TotalTime>
  <Words>2573</Words>
  <Application>Microsoft Office PowerPoint</Application>
  <PresentationFormat>Widescreen</PresentationFormat>
  <Paragraphs>605</Paragraphs>
  <Slides>55</Slides>
  <Notes>22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55</vt:i4>
      </vt:variant>
    </vt:vector>
  </HeadingPairs>
  <TitlesOfParts>
    <vt:vector size="63" baseType="lpstr">
      <vt:lpstr>Arial</vt:lpstr>
      <vt:lpstr>Calibri</vt:lpstr>
      <vt:lpstr>Calibri Light</vt:lpstr>
      <vt:lpstr>Courier New</vt:lpstr>
      <vt:lpstr>Times New Roman</vt:lpstr>
      <vt:lpstr>Wingdings</vt:lpstr>
      <vt:lpstr>ODE_Powerpoint</vt:lpstr>
      <vt:lpstr>Office Theme</vt:lpstr>
      <vt:lpstr> EL Coordinator’s Webinar January 15, 2020 </vt:lpstr>
      <vt:lpstr>Agenda</vt:lpstr>
      <vt:lpstr>ELPA Testing </vt:lpstr>
      <vt:lpstr>ELPA Screener and Summative</vt:lpstr>
      <vt:lpstr>ELPA Screener Testing</vt:lpstr>
      <vt:lpstr>ELPA Screener Testing</vt:lpstr>
      <vt:lpstr>Non-participation</vt:lpstr>
      <vt:lpstr>ELPA Summative Testing</vt:lpstr>
      <vt:lpstr>ELPA Domain Exemptions</vt:lpstr>
      <vt:lpstr>Domain Exemption Examples</vt:lpstr>
      <vt:lpstr>Domain Exemption Examples</vt:lpstr>
      <vt:lpstr>Proposing New Accommodations</vt:lpstr>
      <vt:lpstr>ELPA Update</vt:lpstr>
      <vt:lpstr>Alternate ELPA Update</vt:lpstr>
      <vt:lpstr>Useful Links and Contacts</vt:lpstr>
      <vt:lpstr>Questions?</vt:lpstr>
      <vt:lpstr>Poll: ELPA Summative TA to student ratio </vt:lpstr>
      <vt:lpstr>Thank you!</vt:lpstr>
      <vt:lpstr>B-LUS</vt:lpstr>
      <vt:lpstr>Voice and Input</vt:lpstr>
      <vt:lpstr>ESEA </vt:lpstr>
      <vt:lpstr>Language Use Survey Feedback  </vt:lpstr>
      <vt:lpstr>Across all comments, themes emerged</vt:lpstr>
      <vt:lpstr>Legacy- LUS</vt:lpstr>
      <vt:lpstr>Language Use Survey - Terms</vt:lpstr>
      <vt:lpstr>Timeline</vt:lpstr>
      <vt:lpstr>Bridge-LUS, key, and translations:  http://ode.news/LUS  </vt:lpstr>
      <vt:lpstr>Bridge -LUS</vt:lpstr>
      <vt:lpstr>Bridge-LUS Key </vt:lpstr>
      <vt:lpstr>LUS Scenario 1</vt:lpstr>
      <vt:lpstr>LUS Scenario 1 Interpretation</vt:lpstr>
      <vt:lpstr>LUS Scenario 2</vt:lpstr>
      <vt:lpstr>LUS Scenario 2 Interpretation</vt:lpstr>
      <vt:lpstr>LUS Scenario 3</vt:lpstr>
      <vt:lpstr>LUS Scenario 3 Intetrpretation</vt:lpstr>
      <vt:lpstr>Guidance</vt:lpstr>
      <vt:lpstr>Guidance</vt:lpstr>
      <vt:lpstr>Questions?</vt:lpstr>
      <vt:lpstr>On Track to English Language Proficiency OTELP</vt:lpstr>
      <vt:lpstr>What is OTELP?</vt:lpstr>
      <vt:lpstr>OTELP Includes Which ELs?</vt:lpstr>
      <vt:lpstr>OTELP Trajectory Expectations?</vt:lpstr>
      <vt:lpstr>How to Calculate OTELP?</vt:lpstr>
      <vt:lpstr>Example</vt:lpstr>
      <vt:lpstr>Another Example</vt:lpstr>
      <vt:lpstr>Where to Access OTELP Data?</vt:lpstr>
      <vt:lpstr>Statewide OTELP (2016-17 to 2018-19)</vt:lpstr>
      <vt:lpstr>Distribution of OTELP</vt:lpstr>
      <vt:lpstr>OTELP by Total Current ELs</vt:lpstr>
      <vt:lpstr>ELA, OTELP, and EL Proficiency</vt:lpstr>
      <vt:lpstr>ELA Achievement Gaps</vt:lpstr>
      <vt:lpstr>Questions?</vt:lpstr>
      <vt:lpstr>One Question Survey – Input Requested </vt:lpstr>
      <vt:lpstr>From the Calendar</vt:lpstr>
      <vt:lpstr>ODE Contacts</vt:lpstr>
    </vt:vector>
  </TitlesOfParts>
  <Company>Oregon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MEKARSKI Susan - ODE</dc:creator>
  <cp:lastModifiedBy>MEKARSKI Susan - ODE</cp:lastModifiedBy>
  <cp:revision>90</cp:revision>
  <cp:lastPrinted>2020-01-14T23:39:19Z</cp:lastPrinted>
  <dcterms:created xsi:type="dcterms:W3CDTF">2019-09-12T22:02:05Z</dcterms:created>
  <dcterms:modified xsi:type="dcterms:W3CDTF">2020-01-16T00:15:06Z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0x01010022F6CF85CBC40B4581C0B10A01367899</vt:lpwstr>
  </property>
</Properties>
</file>