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65" r:id="rId4"/>
    <p:sldId id="257" r:id="rId5"/>
    <p:sldId id="266" r:id="rId6"/>
    <p:sldId id="261" r:id="rId7"/>
    <p:sldId id="263" r:id="rId8"/>
    <p:sldId id="264"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23681A01-BAB7-4887-A548-2A8ABCB00764}" type="datetimeFigureOut">
              <a:rPr lang="en-US"/>
              <a:pPr>
                <a:defRPr/>
              </a:pPr>
              <a:t>9/27/2018</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smtClean="0"/>
            </a:lvl1pPr>
          </a:lstStyle>
          <a:p>
            <a:pPr>
              <a:defRPr/>
            </a:pPr>
            <a:fld id="{C3887969-A593-4A80-907B-0A9A00A9AA83}" type="slidenum">
              <a:rPr lang="en-US" altLang="en-US"/>
              <a:pPr>
                <a:defRPr/>
              </a:pPr>
              <a:t>‹#›</a:t>
            </a:fld>
            <a:endParaRPr lang="en-US" altLang="en-US"/>
          </a:p>
        </p:txBody>
      </p:sp>
    </p:spTree>
    <p:extLst>
      <p:ext uri="{BB962C8B-B14F-4D97-AF65-F5344CB8AC3E}">
        <p14:creationId xmlns:p14="http://schemas.microsoft.com/office/powerpoint/2010/main" val="238906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343CDA7D-A012-49DD-B4D8-5334CB81DBFF}" type="datetimeFigureOut">
              <a:rPr lang="en-US"/>
              <a:pPr>
                <a:defRPr/>
              </a:pPr>
              <a:t>9/27/2018</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A2383B32-7312-476C-8DB8-0E1C5B251628}" type="slidenum">
              <a:rPr lang="en-US" altLang="en-US"/>
              <a:pPr>
                <a:defRPr/>
              </a:pPr>
              <a:t>‹#›</a:t>
            </a:fld>
            <a:endParaRPr lang="en-US" altLang="en-US"/>
          </a:p>
        </p:txBody>
      </p:sp>
    </p:spTree>
    <p:extLst>
      <p:ext uri="{BB962C8B-B14F-4D97-AF65-F5344CB8AC3E}">
        <p14:creationId xmlns:p14="http://schemas.microsoft.com/office/powerpoint/2010/main" val="384554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FF3EEB5C-5E40-4E9B-8676-671B0FB16866}" type="datetimeFigureOut">
              <a:rPr lang="en-US"/>
              <a:pPr>
                <a:defRPr/>
              </a:pPr>
              <a:t>9/27/2018</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10ACD92-52ED-4EBB-90BD-AD3318CDB75D}" type="slidenum">
              <a:rPr lang="en-US" altLang="en-US"/>
              <a:pPr>
                <a:defRPr/>
              </a:pPr>
              <a:t>‹#›</a:t>
            </a:fld>
            <a:endParaRPr lang="en-US" altLang="en-US"/>
          </a:p>
        </p:txBody>
      </p:sp>
    </p:spTree>
    <p:extLst>
      <p:ext uri="{BB962C8B-B14F-4D97-AF65-F5344CB8AC3E}">
        <p14:creationId xmlns:p14="http://schemas.microsoft.com/office/powerpoint/2010/main" val="365488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7544BFB9-C8AA-4A0C-BEA5-08703CFE5A23}" type="datetimeFigureOut">
              <a:rPr lang="en-US"/>
              <a:pPr>
                <a:defRPr/>
              </a:pPr>
              <a:t>9/27/2018</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C83E4EC-D78E-4F19-8FD8-E78FB7C10FE0}" type="slidenum">
              <a:rPr lang="en-US" altLang="en-US"/>
              <a:pPr>
                <a:defRPr/>
              </a:pPr>
              <a:t>‹#›</a:t>
            </a:fld>
            <a:endParaRPr lang="en-US" altLang="en-US"/>
          </a:p>
        </p:txBody>
      </p:sp>
    </p:spTree>
    <p:extLst>
      <p:ext uri="{BB962C8B-B14F-4D97-AF65-F5344CB8AC3E}">
        <p14:creationId xmlns:p14="http://schemas.microsoft.com/office/powerpoint/2010/main" val="195695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547FEB3-26AC-4AD6-87B4-E6DC718B4797}" type="datetimeFigureOut">
              <a:rPr lang="en-US"/>
              <a:pPr>
                <a:defRPr/>
              </a:pPr>
              <a:t>9/27/2018</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37FB7791-B35C-4B38-A7D2-E6B4C38FF78E}" type="slidenum">
              <a:rPr lang="en-US" altLang="en-US"/>
              <a:pPr>
                <a:defRPr/>
              </a:pPr>
              <a:t>‹#›</a:t>
            </a:fld>
            <a:endParaRPr lang="en-US" altLang="en-US"/>
          </a:p>
        </p:txBody>
      </p:sp>
    </p:spTree>
    <p:extLst>
      <p:ext uri="{BB962C8B-B14F-4D97-AF65-F5344CB8AC3E}">
        <p14:creationId xmlns:p14="http://schemas.microsoft.com/office/powerpoint/2010/main" val="2155312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1B12866B-5585-4086-8809-666431F2B902}" type="datetimeFigureOut">
              <a:rPr lang="en-US"/>
              <a:pPr>
                <a:defRPr/>
              </a:pPr>
              <a:t>9/27/2018</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69DFCFA1-EB75-411A-B479-8A6E65D28622}" type="slidenum">
              <a:rPr lang="en-US" altLang="en-US"/>
              <a:pPr>
                <a:defRPr/>
              </a:pPr>
              <a:t>‹#›</a:t>
            </a:fld>
            <a:endParaRPr lang="en-US" altLang="en-US"/>
          </a:p>
        </p:txBody>
      </p:sp>
    </p:spTree>
    <p:extLst>
      <p:ext uri="{BB962C8B-B14F-4D97-AF65-F5344CB8AC3E}">
        <p14:creationId xmlns:p14="http://schemas.microsoft.com/office/powerpoint/2010/main" val="164760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E12CECC4-B208-47AA-90AA-B5708409FD3C}" type="datetimeFigureOut">
              <a:rPr lang="en-US"/>
              <a:pPr>
                <a:defRPr/>
              </a:pPr>
              <a:t>9/27/2018</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A77D9D7F-BF1D-45BC-8502-41598EA48E7B}" type="slidenum">
              <a:rPr lang="en-US" altLang="en-US"/>
              <a:pPr>
                <a:defRPr/>
              </a:pPr>
              <a:t>‹#›</a:t>
            </a:fld>
            <a:endParaRPr lang="en-US" altLang="en-US"/>
          </a:p>
        </p:txBody>
      </p:sp>
    </p:spTree>
    <p:extLst>
      <p:ext uri="{BB962C8B-B14F-4D97-AF65-F5344CB8AC3E}">
        <p14:creationId xmlns:p14="http://schemas.microsoft.com/office/powerpoint/2010/main" val="3389278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3ECC2ABB-535E-439F-9271-5F115FA512A1}" type="datetimeFigureOut">
              <a:rPr lang="en-US"/>
              <a:pPr>
                <a:defRPr/>
              </a:pPr>
              <a:t>9/27/2018</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88A9374-6FFB-4568-BE93-A58C2FDD595F}" type="slidenum">
              <a:rPr lang="en-US" altLang="en-US"/>
              <a:pPr>
                <a:defRPr/>
              </a:pPr>
              <a:t>‹#›</a:t>
            </a:fld>
            <a:endParaRPr lang="en-US" altLang="en-US"/>
          </a:p>
        </p:txBody>
      </p:sp>
    </p:spTree>
    <p:extLst>
      <p:ext uri="{BB962C8B-B14F-4D97-AF65-F5344CB8AC3E}">
        <p14:creationId xmlns:p14="http://schemas.microsoft.com/office/powerpoint/2010/main" val="209309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Date Placeholder 1"/>
          <p:cNvSpPr>
            <a:spLocks noGrp="1"/>
          </p:cNvSpPr>
          <p:nvPr>
            <p:ph type="dt" sz="half" idx="10"/>
          </p:nvPr>
        </p:nvSpPr>
        <p:spPr/>
        <p:txBody>
          <a:bodyPr/>
          <a:lstStyle>
            <a:lvl1pPr>
              <a:defRPr/>
            </a:lvl1pPr>
            <a:extLst/>
          </a:lstStyle>
          <a:p>
            <a:pPr>
              <a:defRPr/>
            </a:pPr>
            <a:fld id="{2334FAED-8039-48DE-AF67-825FB8FF84B2}" type="datetimeFigureOut">
              <a:rPr lang="en-US"/>
              <a:pPr>
                <a:defRPr/>
              </a:pPr>
              <a:t>9/27/2018</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smtClean="0"/>
            </a:lvl1pPr>
          </a:lstStyle>
          <a:p>
            <a:pPr>
              <a:defRPr/>
            </a:pPr>
            <a:fld id="{04FA7CEA-82B5-477B-B84B-8CBE04E8DD91}" type="slidenum">
              <a:rPr lang="en-US" altLang="en-US"/>
              <a:pPr>
                <a:defRPr/>
              </a:pPr>
              <a:t>‹#›</a:t>
            </a:fld>
            <a:endParaRPr lang="en-US" altLang="en-US"/>
          </a:p>
        </p:txBody>
      </p:sp>
    </p:spTree>
    <p:extLst>
      <p:ext uri="{BB962C8B-B14F-4D97-AF65-F5344CB8AC3E}">
        <p14:creationId xmlns:p14="http://schemas.microsoft.com/office/powerpoint/2010/main" val="3519663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27208189-DAA5-44DE-B126-D5ADFFECD2ED}" type="datetimeFigureOut">
              <a:rPr lang="en-US"/>
              <a:pPr>
                <a:defRPr/>
              </a:pPr>
              <a:t>9/27/2018</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1C5E4110-578A-4C3D-9CDB-D6E8592AF324}" type="slidenum">
              <a:rPr lang="en-US" altLang="en-US"/>
              <a:pPr>
                <a:defRPr/>
              </a:pPr>
              <a:t>‹#›</a:t>
            </a:fld>
            <a:endParaRPr lang="en-US" altLang="en-US"/>
          </a:p>
        </p:txBody>
      </p:sp>
    </p:spTree>
    <p:extLst>
      <p:ext uri="{BB962C8B-B14F-4D97-AF65-F5344CB8AC3E}">
        <p14:creationId xmlns:p14="http://schemas.microsoft.com/office/powerpoint/2010/main" val="418295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BF7D4490-3EC2-4E1D-AB57-97AFC47DCB9C}" type="datetimeFigureOut">
              <a:rPr lang="en-US"/>
              <a:pPr>
                <a:defRPr/>
              </a:pPr>
              <a:t>9/27/2018</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smtClean="0"/>
            </a:lvl1pPr>
          </a:lstStyle>
          <a:p>
            <a:pPr>
              <a:defRPr/>
            </a:pPr>
            <a:fld id="{4F721758-888B-4240-874D-1925617484FA}" type="slidenum">
              <a:rPr lang="en-US" altLang="en-US"/>
              <a:pPr>
                <a:defRPr/>
              </a:pPr>
              <a:t>‹#›</a:t>
            </a:fld>
            <a:endParaRPr lang="en-US" altLang="en-US"/>
          </a:p>
        </p:txBody>
      </p:sp>
    </p:spTree>
    <p:extLst>
      <p:ext uri="{BB962C8B-B14F-4D97-AF65-F5344CB8AC3E}">
        <p14:creationId xmlns:p14="http://schemas.microsoft.com/office/powerpoint/2010/main" val="283476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Arial" charset="0"/>
              </a:defRPr>
            </a:lvl1pPr>
            <a:extLst/>
          </a:lstStyle>
          <a:p>
            <a:pPr>
              <a:defRPr/>
            </a:pPr>
            <a:fld id="{82FF7463-FC32-4239-BDB8-5BE096E6884E}" type="datetimeFigureOut">
              <a:rPr lang="en-US"/>
              <a:pPr>
                <a:defRPr/>
              </a:pPr>
              <a:t>9/27/2018</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charset="0"/>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solidFill>
                  <a:srgbClr val="A7A399"/>
                </a:solidFill>
              </a:defRPr>
            </a:lvl1pPr>
          </a:lstStyle>
          <a:p>
            <a:pPr>
              <a:defRPr/>
            </a:pPr>
            <a:fld id="{66F469EE-8B8D-4A3E-8A29-9884074EE6A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93" r:id="rId1"/>
    <p:sldLayoutId id="2147483886" r:id="rId2"/>
    <p:sldLayoutId id="2147483894" r:id="rId3"/>
    <p:sldLayoutId id="2147483887" r:id="rId4"/>
    <p:sldLayoutId id="2147483888" r:id="rId5"/>
    <p:sldLayoutId id="2147483889" r:id="rId6"/>
    <p:sldLayoutId id="2147483895" r:id="rId7"/>
    <p:sldLayoutId id="2147483890" r:id="rId8"/>
    <p:sldLayoutId id="2147483896" r:id="rId9"/>
    <p:sldLayoutId id="2147483891" r:id="rId10"/>
    <p:sldLayoutId id="214748389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anose="05020102010507070707"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jonathan.fernow@state.or.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820863"/>
            <a:ext cx="7772400" cy="1828800"/>
          </a:xfrm>
        </p:spPr>
        <p:txBody>
          <a:bodyPr/>
          <a:lstStyle/>
          <a:p>
            <a:pPr eaLnBrk="1" fontAlgn="auto" hangingPunct="1">
              <a:spcAft>
                <a:spcPts val="0"/>
              </a:spcAft>
              <a:defRPr/>
            </a:pPr>
            <a:r>
              <a:rPr lang="en-US" dirty="0" smtClean="0"/>
              <a:t>Title IC, Migrant Program</a:t>
            </a:r>
            <a:endParaRPr lang="en-US" dirty="0"/>
          </a:p>
        </p:txBody>
      </p:sp>
      <p:sp>
        <p:nvSpPr>
          <p:cNvPr id="3" name="Content Placeholder 2"/>
          <p:cNvSpPr>
            <a:spLocks noGrp="1"/>
          </p:cNvSpPr>
          <p:nvPr>
            <p:ph type="subTitle" idx="1"/>
          </p:nvPr>
        </p:nvSpPr>
        <p:spPr>
          <a:xfrm>
            <a:off x="722313" y="3684588"/>
            <a:ext cx="7772400" cy="914400"/>
          </a:xfrm>
        </p:spPr>
        <p:txBody>
          <a:bodyPr>
            <a:normAutofit fontScale="92500"/>
          </a:bodyPr>
          <a:lstStyle/>
          <a:p>
            <a:pPr eaLnBrk="1" fontAlgn="auto" hangingPunct="1">
              <a:spcAft>
                <a:spcPts val="0"/>
              </a:spcAft>
              <a:buFont typeface="Wingdings 2"/>
              <a:buNone/>
              <a:defRPr/>
            </a:pPr>
            <a:r>
              <a:rPr lang="en-US" sz="5400" dirty="0" smtClean="0"/>
              <a:t>Teaching and Learning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a:xfrm>
            <a:off x="503238" y="4983163"/>
            <a:ext cx="8183562" cy="1052512"/>
          </a:xfrm>
        </p:spPr>
        <p:txBody>
          <a:bodyPr>
            <a:normAutofit fontScale="90000"/>
          </a:bodyPr>
          <a:lstStyle/>
          <a:p>
            <a:pPr eaLnBrk="1" fontAlgn="auto" hangingPunct="1">
              <a:spcAft>
                <a:spcPts val="0"/>
              </a:spcAft>
              <a:defRPr/>
            </a:pPr>
            <a:r>
              <a:rPr lang="en-US" smtClean="0">
                <a:solidFill>
                  <a:schemeClr val="accent1">
                    <a:tint val="88000"/>
                    <a:satMod val="150000"/>
                  </a:schemeClr>
                </a:solidFill>
              </a:rPr>
              <a:t>Title IC Migrant Program Request</a:t>
            </a:r>
          </a:p>
        </p:txBody>
      </p:sp>
      <p:sp>
        <p:nvSpPr>
          <p:cNvPr id="2051" name="Content Placeholder 5"/>
          <p:cNvSpPr>
            <a:spLocks noGrp="1"/>
          </p:cNvSpPr>
          <p:nvPr>
            <p:ph idx="1"/>
          </p:nvPr>
        </p:nvSpPr>
        <p:spPr>
          <a:xfrm>
            <a:off x="503238" y="530225"/>
            <a:ext cx="8183562" cy="4187825"/>
          </a:xfrm>
        </p:spPr>
        <p:txBody>
          <a:bodyPr>
            <a:normAutofit fontScale="92500"/>
          </a:bodyPr>
          <a:lstStyle/>
          <a:p>
            <a:pPr marL="265176" indent="-265176" eaLnBrk="1" fontAlgn="auto" hangingPunct="1">
              <a:spcAft>
                <a:spcPts val="0"/>
              </a:spcAft>
              <a:buFont typeface="Wingdings 2"/>
              <a:buChar char=""/>
              <a:defRPr/>
            </a:pPr>
            <a:r>
              <a:rPr lang="en-US" sz="3200" dirty="0" smtClean="0"/>
              <a:t>As there are many areas in Oregon that may have a Title III program, but not a Title IC program, my request is if your area has new students moving in that may be migrant, please contact your local program coordinator.  If it’s a non-project area, please contact </a:t>
            </a:r>
            <a:r>
              <a:rPr lang="en-US" sz="3200" b="1" u="sng" dirty="0" smtClean="0"/>
              <a:t>Melchor Gamez at 503-385-4679.</a:t>
            </a:r>
            <a:endParaRPr lang="en-US" sz="3200" dirty="0" smtClean="0"/>
          </a:p>
          <a:p>
            <a:pPr marL="265176" indent="-265176" eaLnBrk="1" fontAlgn="auto" hangingPunct="1">
              <a:spcAft>
                <a:spcPts val="0"/>
              </a:spcAft>
              <a:buFont typeface="Wingdings 2"/>
              <a:buChar char=""/>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a:defRPr/>
            </a:pPr>
            <a:r>
              <a:rPr lang="en-US" dirty="0" smtClean="0"/>
              <a:t>Title IC Programs </a:t>
            </a:r>
            <a:r>
              <a:rPr lang="en-US" smtClean="0"/>
              <a:t>in Oregon</a:t>
            </a:r>
            <a:endParaRPr lang="en-US" dirty="0"/>
          </a:p>
        </p:txBody>
      </p:sp>
      <p:sp>
        <p:nvSpPr>
          <p:cNvPr id="8195" name="Content Placeholder 2"/>
          <p:cNvSpPr>
            <a:spLocks noGrp="1"/>
          </p:cNvSpPr>
          <p:nvPr>
            <p:ph idx="1"/>
          </p:nvPr>
        </p:nvSpPr>
        <p:spPr>
          <a:xfrm>
            <a:off x="503238" y="530225"/>
            <a:ext cx="8183562" cy="4187825"/>
          </a:xfrm>
        </p:spPr>
        <p:txBody>
          <a:bodyPr/>
          <a:lstStyle/>
          <a:p>
            <a:r>
              <a:rPr lang="en-US" altLang="es-MX" smtClean="0"/>
              <a:t>There are 9 Title IC districts: Forest Grove, Hillsboro, Hood River County, Ontario/Annex, Portland, Nyssa/Adrian/Vale, Beaverton, Woodburn, and Salem-Keizer.</a:t>
            </a:r>
          </a:p>
          <a:p>
            <a:r>
              <a:rPr lang="en-US" altLang="es-MX" smtClean="0"/>
              <a:t>There are 9 Title IC ESDs: Clackamas, Columbia Gorge, NW Regional, Southern Oregon, High Desert, Willamette, InterMountain, Multnomah and Lane.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3238" y="4983163"/>
            <a:ext cx="8183562" cy="1052512"/>
          </a:xfrm>
        </p:spPr>
        <p:txBody>
          <a:bodyPr>
            <a:normAutofit fontScale="90000"/>
          </a:bodyPr>
          <a:lstStyle/>
          <a:p>
            <a:pPr eaLnBrk="1" fontAlgn="auto" hangingPunct="1">
              <a:spcAft>
                <a:spcPts val="0"/>
              </a:spcAft>
              <a:defRPr/>
            </a:pPr>
            <a:r>
              <a:rPr lang="en-US" dirty="0" smtClean="0">
                <a:solidFill>
                  <a:schemeClr val="accent1">
                    <a:tint val="88000"/>
                    <a:satMod val="150000"/>
                  </a:schemeClr>
                </a:solidFill>
              </a:rPr>
              <a:t>Title IC Migrant Program Request</a:t>
            </a:r>
          </a:p>
        </p:txBody>
      </p:sp>
      <p:sp>
        <p:nvSpPr>
          <p:cNvPr id="9219" name="Content Placeholder 2"/>
          <p:cNvSpPr>
            <a:spLocks noGrp="1"/>
          </p:cNvSpPr>
          <p:nvPr>
            <p:ph idx="1"/>
          </p:nvPr>
        </p:nvSpPr>
        <p:spPr>
          <a:xfrm>
            <a:off x="503238" y="530225"/>
            <a:ext cx="8183562" cy="4187825"/>
          </a:xfrm>
        </p:spPr>
        <p:txBody>
          <a:bodyPr/>
          <a:lstStyle/>
          <a:p>
            <a:pPr eaLnBrk="1" hangingPunct="1"/>
            <a:r>
              <a:rPr lang="en-US" altLang="en-US" sz="3600" smtClean="0"/>
              <a:t>The basic definition of the requirements for qualifying for the migrant program is the student, or their families, must work in agriculture or fishing and moved across district lines within the last three years.</a:t>
            </a:r>
          </a:p>
          <a:p>
            <a:pPr eaLnBrk="1" hangingPunct="1">
              <a:buFont typeface="Arial" panose="020B0604020202020204" pitchFamily="34" charset="0"/>
              <a:buNone/>
            </a:pP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a:defRPr/>
            </a:pPr>
            <a:r>
              <a:rPr lang="en-US" dirty="0" smtClean="0"/>
              <a:t>New ESSA Changes</a:t>
            </a:r>
            <a:endParaRPr lang="en-US" dirty="0"/>
          </a:p>
        </p:txBody>
      </p:sp>
      <p:sp>
        <p:nvSpPr>
          <p:cNvPr id="10243" name="Content Placeholder 2"/>
          <p:cNvSpPr>
            <a:spLocks noGrp="1"/>
          </p:cNvSpPr>
          <p:nvPr>
            <p:ph idx="1"/>
          </p:nvPr>
        </p:nvSpPr>
        <p:spPr>
          <a:xfrm>
            <a:off x="503238" y="530225"/>
            <a:ext cx="8183562" cy="4187825"/>
          </a:xfrm>
        </p:spPr>
        <p:txBody>
          <a:bodyPr/>
          <a:lstStyle/>
          <a:p>
            <a:r>
              <a:rPr lang="en-US" altLang="en-US" smtClean="0"/>
              <a:t>New eligibility requirements now allow a qualified worker to move with his/her family across district lines due to economic necessity and the students qualify for three years.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03238" y="4983163"/>
            <a:ext cx="8183562" cy="1052512"/>
          </a:xfrm>
        </p:spPr>
        <p:txBody>
          <a:bodyPr>
            <a:normAutofit fontScale="90000"/>
          </a:bodyPr>
          <a:lstStyle/>
          <a:p>
            <a:pPr eaLnBrk="1" fontAlgn="auto" hangingPunct="1">
              <a:spcAft>
                <a:spcPts val="0"/>
              </a:spcAft>
              <a:defRPr/>
            </a:pPr>
            <a:r>
              <a:rPr lang="en-US" dirty="0" smtClean="0">
                <a:solidFill>
                  <a:schemeClr val="accent1">
                    <a:tint val="88000"/>
                    <a:satMod val="150000"/>
                  </a:schemeClr>
                </a:solidFill>
              </a:rPr>
              <a:t>Some of the Benefits of the Migrant Program</a:t>
            </a:r>
          </a:p>
        </p:txBody>
      </p:sp>
      <p:sp>
        <p:nvSpPr>
          <p:cNvPr id="11267" name="Content Placeholder 2"/>
          <p:cNvSpPr>
            <a:spLocks noGrp="1"/>
          </p:cNvSpPr>
          <p:nvPr>
            <p:ph idx="1"/>
          </p:nvPr>
        </p:nvSpPr>
        <p:spPr>
          <a:xfrm>
            <a:off x="503238" y="530225"/>
            <a:ext cx="8183562" cy="4187825"/>
          </a:xfrm>
        </p:spPr>
        <p:txBody>
          <a:bodyPr/>
          <a:lstStyle/>
          <a:p>
            <a:pPr eaLnBrk="1" hangingPunct="1"/>
            <a:r>
              <a:rPr lang="en-US" altLang="en-US" sz="1900" smtClean="0"/>
              <a:t>Automatically on Free and Reduced Lunch Program</a:t>
            </a:r>
          </a:p>
          <a:p>
            <a:pPr eaLnBrk="1" hangingPunct="1"/>
            <a:r>
              <a:rPr lang="en-US" altLang="en-US" sz="1900" smtClean="0"/>
              <a:t>Accident Insurance</a:t>
            </a:r>
          </a:p>
          <a:p>
            <a:pPr eaLnBrk="1" hangingPunct="1"/>
            <a:r>
              <a:rPr lang="en-US" altLang="en-US" sz="1900" smtClean="0"/>
              <a:t>Summer School Programs</a:t>
            </a:r>
          </a:p>
          <a:p>
            <a:pPr eaLnBrk="1" hangingPunct="1"/>
            <a:r>
              <a:rPr lang="en-US" altLang="en-US" sz="1900" smtClean="0"/>
              <a:t>Preschool Readiness. </a:t>
            </a:r>
            <a:r>
              <a:rPr lang="en-US" altLang="en-US" sz="1900" b="1" smtClean="0"/>
              <a:t>1.0 FTE Preschool Specialist this year provided to each program.</a:t>
            </a:r>
          </a:p>
          <a:p>
            <a:pPr eaLnBrk="1" hangingPunct="1"/>
            <a:r>
              <a:rPr lang="en-US" altLang="en-US" sz="1900" smtClean="0"/>
              <a:t>High School Summer Leadership Institute at OSU, SOU and Treasure Valley CC </a:t>
            </a:r>
          </a:p>
          <a:p>
            <a:pPr eaLnBrk="1" hangingPunct="1"/>
            <a:r>
              <a:rPr lang="en-US" altLang="en-US" sz="1900" smtClean="0"/>
              <a:t>Middle School Leadership Opportunities and Camp</a:t>
            </a:r>
          </a:p>
          <a:p>
            <a:pPr eaLnBrk="1" hangingPunct="1"/>
            <a:r>
              <a:rPr lang="en-US" altLang="en-US" sz="1900" smtClean="0"/>
              <a:t>Stride Academy License for every migrant, (reading, math and science tied to common core standards)</a:t>
            </a:r>
          </a:p>
          <a:p>
            <a:pPr eaLnBrk="1" hangingPunct="1"/>
            <a:r>
              <a:rPr lang="en-US" altLang="en-US" sz="1900" smtClean="0"/>
              <a:t>GED through HEP Program and College support through CAMP program</a:t>
            </a:r>
          </a:p>
          <a:p>
            <a:pPr eaLnBrk="1" hangingPunct="1"/>
            <a:r>
              <a:rPr lang="en-US" altLang="en-US" sz="1900" smtClean="0"/>
              <a:t>Services for students from age 3-21 (or until they graduate)</a:t>
            </a:r>
          </a:p>
          <a:p>
            <a:pPr eaLnBrk="1" hangingPunct="1"/>
            <a:r>
              <a:rPr lang="en-US" altLang="en-US" sz="1900" b="1" smtClean="0"/>
              <a:t>0.5 FTE Graduation and Parent Engagement Specialist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eaLnBrk="1" hangingPunct="1">
              <a:defRPr/>
            </a:pPr>
            <a:r>
              <a:rPr lang="en-US" dirty="0" smtClean="0"/>
              <a:t>Students Returning to México</a:t>
            </a:r>
            <a:endParaRPr lang="en-US" dirty="0"/>
          </a:p>
        </p:txBody>
      </p:sp>
      <p:sp>
        <p:nvSpPr>
          <p:cNvPr id="12291" name="Content Placeholder 2"/>
          <p:cNvSpPr>
            <a:spLocks noGrp="1"/>
          </p:cNvSpPr>
          <p:nvPr>
            <p:ph idx="1"/>
          </p:nvPr>
        </p:nvSpPr>
        <p:spPr>
          <a:xfrm>
            <a:off x="503238" y="530225"/>
            <a:ext cx="8183562" cy="4187825"/>
          </a:xfrm>
        </p:spPr>
        <p:txBody>
          <a:bodyPr/>
          <a:lstStyle/>
          <a:p>
            <a:pPr eaLnBrk="1" hangingPunct="1"/>
            <a:r>
              <a:rPr lang="en-US" altLang="en-US" smtClean="0"/>
              <a:t>Students returning to Mexico no longer need to take the Binational Transfer Document or Apostille to get into school.  We recommend that if students qualify for dual citizenship, they apply before going.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eaLnBrk="1" hangingPunct="1">
              <a:defRPr/>
            </a:pPr>
            <a:r>
              <a:rPr lang="en-US" dirty="0" smtClean="0"/>
              <a:t>ESSA Change in Formula</a:t>
            </a:r>
            <a:endParaRPr lang="en-US" dirty="0"/>
          </a:p>
        </p:txBody>
      </p:sp>
      <p:sp>
        <p:nvSpPr>
          <p:cNvPr id="13315" name="Content Placeholder 2"/>
          <p:cNvSpPr>
            <a:spLocks noGrp="1"/>
          </p:cNvSpPr>
          <p:nvPr>
            <p:ph idx="1"/>
          </p:nvPr>
        </p:nvSpPr>
        <p:spPr>
          <a:xfrm>
            <a:off x="503238" y="530225"/>
            <a:ext cx="8183562" cy="4187825"/>
          </a:xfrm>
        </p:spPr>
        <p:txBody>
          <a:bodyPr/>
          <a:lstStyle/>
          <a:p>
            <a:pPr eaLnBrk="1" hangingPunct="1"/>
            <a:r>
              <a:rPr lang="en-US" altLang="en-US" smtClean="0"/>
              <a:t>The new formula averages the last 3 years and </a:t>
            </a:r>
            <a:r>
              <a:rPr lang="en-US" altLang="en-US" b="1" smtClean="0"/>
              <a:t>adds </a:t>
            </a:r>
            <a:r>
              <a:rPr lang="en-US" altLang="en-US" smtClean="0"/>
              <a:t>the number of students served academically in the summer months.</a:t>
            </a:r>
          </a:p>
          <a:p>
            <a:pPr eaLnBrk="1" hangingPunct="1"/>
            <a:r>
              <a:rPr lang="en-US" altLang="en-US" smtClean="0"/>
              <a:t>Our allocation went from $19.3 million a year to $21.7 million this year.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a:defRPr/>
            </a:pPr>
            <a:r>
              <a:rPr lang="en-US" dirty="0" smtClean="0"/>
              <a:t>Contact Information</a:t>
            </a:r>
            <a:endParaRPr lang="en-US" dirty="0"/>
          </a:p>
        </p:txBody>
      </p:sp>
      <p:sp>
        <p:nvSpPr>
          <p:cNvPr id="3" name="Content Placeholder 2"/>
          <p:cNvSpPr>
            <a:spLocks noGrp="1"/>
          </p:cNvSpPr>
          <p:nvPr>
            <p:ph idx="1"/>
          </p:nvPr>
        </p:nvSpPr>
        <p:spPr>
          <a:xfrm>
            <a:off x="503238" y="530225"/>
            <a:ext cx="8183562" cy="4187825"/>
          </a:xfrm>
        </p:spPr>
        <p:txBody>
          <a:bodyPr/>
          <a:lstStyle/>
          <a:p>
            <a:pPr>
              <a:defRPr/>
            </a:pPr>
            <a:r>
              <a:rPr lang="en-US" dirty="0" smtClean="0"/>
              <a:t>Please feel free to contact me if you have any questions regarding the migrant program.</a:t>
            </a:r>
          </a:p>
          <a:p>
            <a:pPr>
              <a:defRPr/>
            </a:pPr>
            <a:r>
              <a:rPr lang="en-US" dirty="0" smtClean="0"/>
              <a:t>Jonathan Fernow</a:t>
            </a:r>
          </a:p>
          <a:p>
            <a:pPr>
              <a:defRPr/>
            </a:pPr>
            <a:r>
              <a:rPr lang="en-US" dirty="0" smtClean="0"/>
              <a:t>Phone: 503-947-5807</a:t>
            </a:r>
          </a:p>
          <a:p>
            <a:pPr>
              <a:defRPr/>
            </a:pPr>
            <a:r>
              <a:rPr lang="en-US" dirty="0" smtClean="0"/>
              <a:t>Email: </a:t>
            </a:r>
            <a:r>
              <a:rPr lang="en-US" dirty="0" smtClean="0">
                <a:hlinkClick r:id="rId2"/>
              </a:rPr>
              <a:t>jonathan.fernow@state.or.us</a:t>
            </a:r>
            <a:endParaRPr lang="en-US" dirty="0" smtClean="0"/>
          </a:p>
          <a:p>
            <a:pPr>
              <a:defRPr/>
            </a:pPr>
            <a:r>
              <a:rPr lang="en-US" dirty="0" smtClean="0"/>
              <a:t>Address: ODE, 255 Capitol St. NE </a:t>
            </a:r>
          </a:p>
          <a:p>
            <a:pPr marL="0" indent="0">
              <a:buFont typeface="Wingdings 2" panose="05020102010507070707" pitchFamily="18" charset="2"/>
              <a:buNone/>
              <a:defRPr/>
            </a:pPr>
            <a:r>
              <a:rPr lang="en-US" dirty="0"/>
              <a:t> </a:t>
            </a:r>
            <a:r>
              <a:rPr lang="en-US" dirty="0" smtClean="0"/>
              <a:t>               Salem, OR 97310</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2F6CF85CBC40B4581C0B10A01367899" ma:contentTypeVersion="7" ma:contentTypeDescription="Create a new document." ma:contentTypeScope="" ma:versionID="501ce3b6e4891820316d9ddfc810913b">
  <xsd:schema xmlns:xsd="http://www.w3.org/2001/XMLSchema" xmlns:xs="http://www.w3.org/2001/XMLSchema" xmlns:p="http://schemas.microsoft.com/office/2006/metadata/properties" xmlns:ns1="http://schemas.microsoft.com/sharepoint/v3" xmlns:ns2="14007aae-f337-4414-b2f6-4f7e3ca77c60" xmlns:ns3="3a888146-b957-4f2c-b4cf-d03685ac217e" targetNamespace="http://schemas.microsoft.com/office/2006/metadata/properties" ma:root="true" ma:fieldsID="75d108fc9d54f628e9e35f9ecf95f665" ns1:_="" ns2:_="" ns3:_="">
    <xsd:import namespace="http://schemas.microsoft.com/sharepoint/v3"/>
    <xsd:import namespace="14007aae-f337-4414-b2f6-4f7e3ca77c60"/>
    <xsd:import namespace="3a888146-b957-4f2c-b4cf-d03685ac217e"/>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007aae-f337-4414-b2f6-4f7e3ca77c60"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internalName="Estimated_x0020_Creation_x0020_Date" ma:readOnly="false">
      <xsd:simpleType>
        <xsd:restriction base="dms:Text">
          <xsd:maxLength value="255"/>
        </xsd:restriction>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3a888146-b957-4f2c-b4cf-d03685ac217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14007aae-f337-4414-b2f6-4f7e3ca77c60" xsi:nil="true"/>
    <Remediation_x0020_Date xmlns="14007aae-f337-4414-b2f6-4f7e3ca77c60">2018-10-22T22:53:11+00:00</Remediation_x0020_Date>
    <Priority xmlns="14007aae-f337-4414-b2f6-4f7e3ca77c60">New</Priority>
  </documentManagement>
</p:properties>
</file>

<file path=customXml/itemProps1.xml><?xml version="1.0" encoding="utf-8"?>
<ds:datastoreItem xmlns:ds="http://schemas.openxmlformats.org/officeDocument/2006/customXml" ds:itemID="{D22E5EDE-06BC-4966-AA5A-33293D9B59FB}"/>
</file>

<file path=customXml/itemProps2.xml><?xml version="1.0" encoding="utf-8"?>
<ds:datastoreItem xmlns:ds="http://schemas.openxmlformats.org/officeDocument/2006/customXml" ds:itemID="{E786AF45-84D3-4C01-80FA-C65E05D072A6}"/>
</file>

<file path=customXml/itemProps3.xml><?xml version="1.0" encoding="utf-8"?>
<ds:datastoreItem xmlns:ds="http://schemas.openxmlformats.org/officeDocument/2006/customXml" ds:itemID="{589A043D-7E99-4170-8FDD-30ADDEF95D63}"/>
</file>

<file path=docProps/app.xml><?xml version="1.0" encoding="utf-8"?>
<Properties xmlns="http://schemas.openxmlformats.org/officeDocument/2006/extended-properties" xmlns:vt="http://schemas.openxmlformats.org/officeDocument/2006/docPropsVTypes">
  <Template>Aspect</Template>
  <TotalTime>116</TotalTime>
  <Words>428</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Verdana</vt:lpstr>
      <vt:lpstr>Wingdings 2</vt:lpstr>
      <vt:lpstr>Calibri</vt:lpstr>
      <vt:lpstr>Aspect</vt:lpstr>
      <vt:lpstr>Title IC, Migrant Program</vt:lpstr>
      <vt:lpstr>Title IC Migrant Program Request</vt:lpstr>
      <vt:lpstr>Title IC Programs in Oregon</vt:lpstr>
      <vt:lpstr>Title IC Migrant Program Request</vt:lpstr>
      <vt:lpstr>New ESSA Changes</vt:lpstr>
      <vt:lpstr>Some of the Benefits of the Migrant Program</vt:lpstr>
      <vt:lpstr>Students Returning to México</vt:lpstr>
      <vt:lpstr>ESSA Change in Formula</vt:lpstr>
      <vt:lpstr>Contact Information</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IC Migrant Program Request</dc:title>
  <dc:creator>fernowj</dc:creator>
  <cp:lastModifiedBy>CASEBEER Leslie - ODE</cp:lastModifiedBy>
  <cp:revision>21</cp:revision>
  <dcterms:created xsi:type="dcterms:W3CDTF">2010-09-23T21:22:21Z</dcterms:created>
  <dcterms:modified xsi:type="dcterms:W3CDTF">2018-09-27T16:46:14Z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0x01010022F6CF85CBC40B4581C0B10A01367899</vt:lpwstr>
  </property>
</Properties>
</file>