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34.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presentation.xml" ContentType="application/vnd.openxmlformats-officedocument.presentationml.presentation.main+xml"/>
  <Override PartName="/ppt/slides/slide33.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30.xml" ContentType="application/vnd.openxmlformats-officedocument.presentationml.slide+xml"/>
  <Override PartName="/ppt/slides/slide20.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notesSlides/notesSlide11.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notesSlides/notesSlide10.xml" ContentType="application/vnd.openxmlformats-officedocument.presentationml.notesSlide+xml"/>
  <Override PartName="/ppt/slideLayouts/slideLayout5.xml" ContentType="application/vnd.openxmlformats-officedocument.presentationml.slideLayout+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4.xml" ContentType="application/vnd.openxmlformats-officedocument.customXml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42"/>
  </p:notesMasterIdLst>
  <p:sldIdLst>
    <p:sldId id="426" r:id="rId6"/>
    <p:sldId id="427" r:id="rId7"/>
    <p:sldId id="428" r:id="rId8"/>
    <p:sldId id="371" r:id="rId9"/>
    <p:sldId id="372" r:id="rId10"/>
    <p:sldId id="373" r:id="rId11"/>
    <p:sldId id="374" r:id="rId12"/>
    <p:sldId id="375" r:id="rId13"/>
    <p:sldId id="376" r:id="rId14"/>
    <p:sldId id="397" r:id="rId15"/>
    <p:sldId id="398" r:id="rId16"/>
    <p:sldId id="399" r:id="rId17"/>
    <p:sldId id="378" r:id="rId18"/>
    <p:sldId id="412" r:id="rId19"/>
    <p:sldId id="410" r:id="rId20"/>
    <p:sldId id="413" r:id="rId21"/>
    <p:sldId id="409" r:id="rId22"/>
    <p:sldId id="411" r:id="rId23"/>
    <p:sldId id="393" r:id="rId24"/>
    <p:sldId id="394" r:id="rId25"/>
    <p:sldId id="395" r:id="rId26"/>
    <p:sldId id="396" r:id="rId27"/>
    <p:sldId id="400" r:id="rId28"/>
    <p:sldId id="401" r:id="rId29"/>
    <p:sldId id="402" r:id="rId30"/>
    <p:sldId id="403" r:id="rId31"/>
    <p:sldId id="404" r:id="rId32"/>
    <p:sldId id="405" r:id="rId33"/>
    <p:sldId id="406" r:id="rId34"/>
    <p:sldId id="407" r:id="rId35"/>
    <p:sldId id="408" r:id="rId36"/>
    <p:sldId id="414" r:id="rId37"/>
    <p:sldId id="415" r:id="rId38"/>
    <p:sldId id="416" r:id="rId39"/>
    <p:sldId id="417" r:id="rId40"/>
    <p:sldId id="418" r:id="rId41"/>
  </p:sldIdLst>
  <p:sldSz cx="9144000" cy="6858000" type="letter"/>
  <p:notesSz cx="7010400" cy="9296400"/>
  <p:defaultTextStyle>
    <a:defPPr>
      <a:defRPr lang="en-US"/>
    </a:defPPr>
    <a:lvl1pPr algn="l" defTabSz="912813"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5613" indent="1588" algn="l" defTabSz="912813"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2813" indent="1588" algn="l" defTabSz="912813"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0013" indent="1588" algn="l" defTabSz="912813"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7213" indent="1588" algn="l" defTabSz="912813"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88ADD"/>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4" autoAdjust="0"/>
    <p:restoredTop sz="94713" autoAdjust="0"/>
  </p:normalViewPr>
  <p:slideViewPr>
    <p:cSldViewPr>
      <p:cViewPr varScale="1">
        <p:scale>
          <a:sx n="107" d="100"/>
          <a:sy n="107" d="100"/>
        </p:scale>
        <p:origin x="16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48" y="154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defTabSz="914030"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ea typeface="ＭＳ Ｐゴシック" pitchFamily="-84" charset="-128"/>
              </a:defRPr>
            </a:lvl1pPr>
          </a:lstStyle>
          <a:p>
            <a:pPr>
              <a:defRPr/>
            </a:pPr>
            <a:fld id="{09C494A2-439A-45AA-BD43-74C2013DB9A0}" type="datetime1">
              <a:rPr lang="en-US"/>
              <a:pPr>
                <a:defRPr/>
              </a:pPr>
              <a:t>11/9/2018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defTabSz="914030"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023D6855-B733-49F4-85CA-F55CEB3C491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1pPr>
    <a:lvl2pPr marL="455613" algn="l" defTabSz="912813"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2pPr>
    <a:lvl3pPr marL="912813" algn="l" defTabSz="912813"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3pPr>
    <a:lvl4pPr marL="1370013" algn="l" defTabSz="912813"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4pPr>
    <a:lvl5pPr marL="1827213" algn="l" defTabSz="912813"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5pPr>
    <a:lvl6pPr marL="2285076" algn="l" defTabSz="914030" rtl="0" eaLnBrk="1" latinLnBrk="0" hangingPunct="1">
      <a:defRPr sz="1200" kern="1200">
        <a:solidFill>
          <a:schemeClr val="tx1"/>
        </a:solidFill>
        <a:latin typeface="+mn-lt"/>
        <a:ea typeface="+mn-ea"/>
        <a:cs typeface="+mn-cs"/>
      </a:defRPr>
    </a:lvl6pPr>
    <a:lvl7pPr marL="2742091" algn="l" defTabSz="914030" rtl="0" eaLnBrk="1" latinLnBrk="0" hangingPunct="1">
      <a:defRPr sz="1200" kern="1200">
        <a:solidFill>
          <a:schemeClr val="tx1"/>
        </a:solidFill>
        <a:latin typeface="+mn-lt"/>
        <a:ea typeface="+mn-ea"/>
        <a:cs typeface="+mn-cs"/>
      </a:defRPr>
    </a:lvl7pPr>
    <a:lvl8pPr marL="3199107" algn="l" defTabSz="914030" rtl="0" eaLnBrk="1" latinLnBrk="0" hangingPunct="1">
      <a:defRPr sz="1200" kern="1200">
        <a:solidFill>
          <a:schemeClr val="tx1"/>
        </a:solidFill>
        <a:latin typeface="+mn-lt"/>
        <a:ea typeface="+mn-ea"/>
        <a:cs typeface="+mn-cs"/>
      </a:defRPr>
    </a:lvl8pPr>
    <a:lvl9pPr marL="3656123" algn="l" defTabSz="9140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ea typeface="ＭＳ Ｐゴシック" panose="020B0600070205080204" pitchFamily="34" charset="-128"/>
              </a:rPr>
              <a:t>Thank you to COSA and ODE for bringing us together to focus on our vey important English Learners</a:t>
            </a:r>
          </a:p>
          <a:p>
            <a:r>
              <a:rPr lang="en-US" altLang="en-US" smtClean="0">
                <a:ea typeface="ＭＳ Ｐゴシック" panose="020B0600070205080204" pitchFamily="34" charset="-128"/>
              </a:rPr>
              <a:t>Thank you to Dr. Rudy Crew who invited us to to set the vision and define the work upon which we need to focus</a:t>
            </a: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09BD6E26-A66A-4FF4-B871-71E85CF80872}"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E795EDC-8AAF-4566-A36A-D20220E467C7}" type="slidenum">
              <a:rPr lang="en-US" altLang="en-US"/>
              <a:pPr>
                <a:spcBef>
                  <a:spcPct val="0"/>
                </a:spcBef>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D035B2E-B9FD-45A1-BCD8-A3D8127D4CE3}" type="slidenum">
              <a:rPr lang="en-US" altLang="en-US"/>
              <a:pPr>
                <a:spcBef>
                  <a:spcPct val="0"/>
                </a:spcBef>
              </a:pPr>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5FF49DE-10BB-4025-944D-7509EFF9DA25}" type="slidenum">
              <a:rPr lang="en-US" altLang="en-US"/>
              <a:pPr>
                <a:spcBef>
                  <a:spcPct val="0"/>
                </a:spcBef>
              </a:pPr>
              <a:t>14</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0A523200-4867-495D-883A-42A894E47966}" type="slidenum">
              <a:rPr lang="en-US" altLang="en-US"/>
              <a:pPr>
                <a:spcBef>
                  <a:spcPct val="0"/>
                </a:spcBef>
              </a:pPr>
              <a:t>17</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4FC882A-806E-4EA7-B3FE-D82D2511C89B}" type="slidenum">
              <a:rPr lang="en-US" altLang="en-US"/>
              <a:pPr>
                <a:spcBef>
                  <a:spcPct val="0"/>
                </a:spcBef>
              </a:pPr>
              <a:t>18</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B385CAB-F503-4FC7-B81D-D5F4EA6C3722}" type="slidenum">
              <a:rPr lang="en-US" altLang="en-US"/>
              <a:pPr>
                <a:spcBef>
                  <a:spcPct val="0"/>
                </a:spcBef>
              </a:pPr>
              <a:t>20</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42218DDB-8B23-4DDF-9063-0CB26C413038}" type="slidenum">
              <a:rPr lang="en-US" altLang="en-US"/>
              <a:pPr>
                <a:spcBef>
                  <a:spcPct val="0"/>
                </a:spcBef>
              </a:pPr>
              <a:t>23</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9D8CBD7-4085-4275-8BFB-C37D228EBE7F}" type="slidenum">
              <a:rPr lang="en-US" altLang="en-US"/>
              <a:pPr>
                <a:spcBef>
                  <a:spcPct val="0"/>
                </a:spcBef>
              </a:pPr>
              <a:t>25</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A7A5A27-55D1-478E-B3BE-EADC5F736087}" type="slidenum">
              <a:rPr lang="en-US" altLang="en-US"/>
              <a:pPr>
                <a:spcBef>
                  <a:spcPct val="0"/>
                </a:spcBef>
              </a:pPr>
              <a:t>28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337CC5E-B06B-4469-B8BA-B3505D512E73}" type="slidenum">
              <a:rPr lang="en-US" altLang="en-US"/>
              <a:pPr>
                <a:spcBef>
                  <a:spcPct val="0"/>
                </a:spcBef>
              </a:pPr>
              <a:t>29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ea typeface="ＭＳ Ｐゴシック" panose="020B0600070205080204" pitchFamily="34" charset="-128"/>
              </a:rPr>
              <a:t>Thank you to these leaders from across the state and our expert consultant from California Miriam Fox.</a:t>
            </a:r>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88E5A63-7789-4719-A7A2-2E038BA534DD}" type="slidenum">
              <a:rPr lang="en-US" altLang="en-US"/>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794D6C7D-5AD9-43F6-AC4A-77CC6737DA78}" type="slidenum">
              <a:rPr lang="en-US" altLang="en-US"/>
              <a:pPr>
                <a:spcBef>
                  <a:spcPct val="0"/>
                </a:spcBef>
              </a:pPr>
              <a:t>32</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CA0DCA1-CF2F-4CD7-899B-43320FC5F56B}" type="slidenum">
              <a:rPr lang="en-US" altLang="en-US"/>
              <a:pPr>
                <a:spcBef>
                  <a:spcPct val="0"/>
                </a:spcBef>
              </a:pPr>
              <a:t>33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ea typeface="ＭＳ Ｐゴシック" panose="020B0600070205080204" pitchFamily="34" charset="-128"/>
              </a:rPr>
              <a:t>Oregon State Chief Education Officer, Dr. Rudy Crew enlisted the support of practitioners from across the state to propose a Statewide Plan to address the unique needs of English Learner (EL) students in Oregon. This plan will focus the efforts of educators across the P-20 system to serve our EL students using research informed practices and models to: eliminate the achievement gap, increase high school graduation rates and provide for EL students to complete college. The realization of these objectives will help us achieve our 40-40-20 statewide goals.</a:t>
            </a:r>
          </a:p>
          <a:p>
            <a:endParaRPr lang="en-US" altLang="en-US" smtClean="0">
              <a:ea typeface="ＭＳ Ｐゴシック" panose="020B0600070205080204" pitchFamily="34" charset="-128"/>
            </a:endParaRP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3C1B610A-C464-4D78-8FBF-29C6FC4DE2C3}" type="slidenum">
              <a:rPr lang="en-US" altLang="en-US"/>
              <a:pPr>
                <a:spcBef>
                  <a:spcPct val="0"/>
                </a:spcBef>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FB100450-97D4-4F3D-A786-C0A634572D34}" type="slidenum">
              <a:rPr lang="en-US" altLang="en-US"/>
              <a:pPr>
                <a:spcBef>
                  <a:spcPct val="0"/>
                </a:spcBef>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33367D49-DA34-4288-9841-43B11A4E71E0}" type="slidenum">
              <a:rPr lang="en-US" altLang="en-US"/>
              <a:pPr>
                <a:spcBef>
                  <a:spcPct val="0"/>
                </a:spcBef>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EB5C9E8B-FA59-4D90-98BA-555B21D7F2BA}" type="slidenum">
              <a:rPr lang="en-US" altLang="en-US"/>
              <a:pPr>
                <a:spcBef>
                  <a:spcPct val="0"/>
                </a:spcBef>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4474EB5A-12D1-44E6-961B-EF5CD0271F93}" type="slidenum">
              <a:rPr lang="en-US" altLang="en-US"/>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ea typeface="ＭＳ Ｐゴシック" panose="020B0600070205080204" pitchFamily="34" charset="-128"/>
            </a:endParaRP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B7CAE65F-7DB8-4507-9BE9-24598ECA0F41}" type="slidenum">
              <a:rPr lang="en-US" altLang="en-US"/>
              <a:pPr>
                <a:spcBef>
                  <a:spcPct val="0"/>
                </a:spcBef>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ea typeface="ＭＳ Ｐゴシック" panose="020B0600070205080204" pitchFamily="34" charset="-128"/>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C401EF6F-6A98-4455-BA4F-E67234B6A0C3}" type="slidenum">
              <a:rPr lang="en-US" altLang="en-US"/>
              <a:pPr>
                <a:spcBef>
                  <a:spcPct val="0"/>
                </a:spcBef>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14" indent="0" algn="ctr">
              <a:buNone/>
              <a:defRPr>
                <a:solidFill>
                  <a:schemeClr val="tx1">
                    <a:tint val="75000"/>
                  </a:schemeClr>
                </a:solidFill>
              </a:defRPr>
            </a:lvl2pPr>
            <a:lvl3pPr marL="914030" indent="0" algn="ctr">
              <a:buNone/>
              <a:defRPr>
                <a:solidFill>
                  <a:schemeClr val="tx1">
                    <a:tint val="75000"/>
                  </a:schemeClr>
                </a:solidFill>
              </a:defRPr>
            </a:lvl3pPr>
            <a:lvl4pPr marL="1371046" indent="0" algn="ctr">
              <a:buNone/>
              <a:defRPr>
                <a:solidFill>
                  <a:schemeClr val="tx1">
                    <a:tint val="75000"/>
                  </a:schemeClr>
                </a:solidFill>
              </a:defRPr>
            </a:lvl4pPr>
            <a:lvl5pPr marL="1828061" indent="0" algn="ctr">
              <a:buNone/>
              <a:defRPr>
                <a:solidFill>
                  <a:schemeClr val="tx1">
                    <a:tint val="75000"/>
                  </a:schemeClr>
                </a:solidFill>
              </a:defRPr>
            </a:lvl5pPr>
            <a:lvl6pPr marL="2285076" indent="0" algn="ctr">
              <a:buNone/>
              <a:defRPr>
                <a:solidFill>
                  <a:schemeClr val="tx1">
                    <a:tint val="75000"/>
                  </a:schemeClr>
                </a:solidFill>
              </a:defRPr>
            </a:lvl6pPr>
            <a:lvl7pPr marL="2742091" indent="0" algn="ctr">
              <a:buNone/>
              <a:defRPr>
                <a:solidFill>
                  <a:schemeClr val="tx1">
                    <a:tint val="75000"/>
                  </a:schemeClr>
                </a:solidFill>
              </a:defRPr>
            </a:lvl7pPr>
            <a:lvl8pPr marL="3199107" indent="0" algn="ctr">
              <a:buNone/>
              <a:defRPr>
                <a:solidFill>
                  <a:schemeClr val="tx1">
                    <a:tint val="75000"/>
                  </a:schemeClr>
                </a:solidFill>
              </a:defRPr>
            </a:lvl8pPr>
            <a:lvl9pPr marL="365612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ED110E2-333A-4E08-A3AB-4088C2EDF617}" type="datetime1">
              <a:rPr lang="en-US"/>
              <a:pPr>
                <a:defRPr/>
              </a:pPr>
              <a:t>11/9/2018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62E735-3F01-4C60-946C-106613864160}" type="slidenum">
              <a:rPr lang="en-US" altLang="en-US"/>
              <a:pPr>
                <a:defRPr/>
              </a:pPr>
              <a:t>‹#›</a:t>
            </a:fld>
            <a:endParaRPr lang="en-US" altLang="en-US"/>
          </a:p>
        </p:txBody>
      </p:sp>
    </p:spTree>
    <p:extLst>
      <p:ext uri="{BB962C8B-B14F-4D97-AF65-F5344CB8AC3E}">
        <p14:creationId xmlns:p14="http://schemas.microsoft.com/office/powerpoint/2010/main" val="97797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56C3D38-5957-475C-9A68-C8B0434BC71A}" type="datetime1">
              <a:rPr lang="en-US"/>
              <a:pPr>
                <a:defRPr/>
              </a:pPr>
              <a:t>11/9/2018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21ED42-AAD3-4C99-8633-6120AD05A828}" type="slidenum">
              <a:rPr lang="en-US" altLang="en-US"/>
              <a:pPr>
                <a:defRPr/>
              </a:pPr>
              <a:t>‹#›</a:t>
            </a:fld>
            <a:endParaRPr lang="en-US" altLang="en-US"/>
          </a:p>
        </p:txBody>
      </p:sp>
    </p:spTree>
    <p:extLst>
      <p:ext uri="{BB962C8B-B14F-4D97-AF65-F5344CB8AC3E}">
        <p14:creationId xmlns:p14="http://schemas.microsoft.com/office/powerpoint/2010/main" val="349544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3FC2CA-E6C8-4CD3-90DA-E8118947E853}" type="datetime1">
              <a:rPr lang="en-US"/>
              <a:pPr>
                <a:defRPr/>
              </a:pPr>
              <a:t>11/9/2018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80A49D-E84D-41F9-827C-8C9B21BF4097}" type="slidenum">
              <a:rPr lang="en-US" altLang="en-US"/>
              <a:pPr>
                <a:defRPr/>
              </a:pPr>
              <a:t>‹#›</a:t>
            </a:fld>
            <a:endParaRPr lang="en-US" altLang="en-US"/>
          </a:p>
        </p:txBody>
      </p:sp>
    </p:spTree>
    <p:extLst>
      <p:ext uri="{BB962C8B-B14F-4D97-AF65-F5344CB8AC3E}">
        <p14:creationId xmlns:p14="http://schemas.microsoft.com/office/powerpoint/2010/main" val="352594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316605-6FAD-4AC8-9C9A-979B088E92E8}" type="datetime1">
              <a:rPr lang="en-US"/>
              <a:pPr>
                <a:defRPr/>
              </a:pPr>
              <a:t>11/9/2018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B8FF52-BF92-4100-8366-538B441650BA}" type="slidenum">
              <a:rPr lang="en-US" altLang="en-US"/>
              <a:pPr>
                <a:defRPr/>
              </a:pPr>
              <a:t>‹#›</a:t>
            </a:fld>
            <a:endParaRPr lang="en-US" altLang="en-US"/>
          </a:p>
        </p:txBody>
      </p:sp>
    </p:spTree>
    <p:extLst>
      <p:ext uri="{BB962C8B-B14F-4D97-AF65-F5344CB8AC3E}">
        <p14:creationId xmlns:p14="http://schemas.microsoft.com/office/powerpoint/2010/main" val="1689819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014" indent="0">
              <a:buNone/>
              <a:defRPr sz="1800">
                <a:solidFill>
                  <a:schemeClr val="tx1">
                    <a:tint val="75000"/>
                  </a:schemeClr>
                </a:solidFill>
              </a:defRPr>
            </a:lvl2pPr>
            <a:lvl3pPr marL="914030" indent="0">
              <a:buNone/>
              <a:defRPr sz="1600">
                <a:solidFill>
                  <a:schemeClr val="tx1">
                    <a:tint val="75000"/>
                  </a:schemeClr>
                </a:solidFill>
              </a:defRPr>
            </a:lvl3pPr>
            <a:lvl4pPr marL="1371046" indent="0">
              <a:buNone/>
              <a:defRPr sz="1400">
                <a:solidFill>
                  <a:schemeClr val="tx1">
                    <a:tint val="75000"/>
                  </a:schemeClr>
                </a:solidFill>
              </a:defRPr>
            </a:lvl4pPr>
            <a:lvl5pPr marL="1828061" indent="0">
              <a:buNone/>
              <a:defRPr sz="1400">
                <a:solidFill>
                  <a:schemeClr val="tx1">
                    <a:tint val="75000"/>
                  </a:schemeClr>
                </a:solidFill>
              </a:defRPr>
            </a:lvl5pPr>
            <a:lvl6pPr marL="2285076" indent="0">
              <a:buNone/>
              <a:defRPr sz="1400">
                <a:solidFill>
                  <a:schemeClr val="tx1">
                    <a:tint val="75000"/>
                  </a:schemeClr>
                </a:solidFill>
              </a:defRPr>
            </a:lvl6pPr>
            <a:lvl7pPr marL="2742091" indent="0">
              <a:buNone/>
              <a:defRPr sz="1400">
                <a:solidFill>
                  <a:schemeClr val="tx1">
                    <a:tint val="75000"/>
                  </a:schemeClr>
                </a:solidFill>
              </a:defRPr>
            </a:lvl7pPr>
            <a:lvl8pPr marL="3199107" indent="0">
              <a:buNone/>
              <a:defRPr sz="1400">
                <a:solidFill>
                  <a:schemeClr val="tx1">
                    <a:tint val="75000"/>
                  </a:schemeClr>
                </a:solidFill>
              </a:defRPr>
            </a:lvl8pPr>
            <a:lvl9pPr marL="365612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CD3E896-EF64-460E-A449-315ADB9AC4D2}" type="datetime1">
              <a:rPr lang="en-US"/>
              <a:pPr>
                <a:defRPr/>
              </a:pPr>
              <a:t>11/9/2018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1F48D4-BF36-40E3-8EFF-4594F61D2416}" type="slidenum">
              <a:rPr lang="en-US" altLang="en-US"/>
              <a:pPr>
                <a:defRPr/>
              </a:pPr>
              <a:t>‹#›</a:t>
            </a:fld>
            <a:endParaRPr lang="en-US" altLang="en-US"/>
          </a:p>
        </p:txBody>
      </p:sp>
    </p:spTree>
    <p:extLst>
      <p:ext uri="{BB962C8B-B14F-4D97-AF65-F5344CB8AC3E}">
        <p14:creationId xmlns:p14="http://schemas.microsoft.com/office/powerpoint/2010/main" val="3696224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76BBE27-69F7-416B-A633-A85925981276}" type="datetime1">
              <a:rPr lang="en-US"/>
              <a:pPr>
                <a:defRPr/>
              </a:pPr>
              <a:t>11/9/2018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AA19CC3-A19A-469F-B35D-26CA003E23A6}" type="slidenum">
              <a:rPr lang="en-US" altLang="en-US"/>
              <a:pPr>
                <a:defRPr/>
              </a:pPr>
              <a:t>‹#›</a:t>
            </a:fld>
            <a:endParaRPr lang="en-US" altLang="en-US"/>
          </a:p>
        </p:txBody>
      </p:sp>
    </p:spTree>
    <p:extLst>
      <p:ext uri="{BB962C8B-B14F-4D97-AF65-F5344CB8AC3E}">
        <p14:creationId xmlns:p14="http://schemas.microsoft.com/office/powerpoint/2010/main" val="178085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14" indent="0">
              <a:buNone/>
              <a:defRPr sz="2000" b="1"/>
            </a:lvl2pPr>
            <a:lvl3pPr marL="914030" indent="0">
              <a:buNone/>
              <a:defRPr sz="1800" b="1"/>
            </a:lvl3pPr>
            <a:lvl4pPr marL="1371046" indent="0">
              <a:buNone/>
              <a:defRPr sz="1600" b="1"/>
            </a:lvl4pPr>
            <a:lvl5pPr marL="1828061" indent="0">
              <a:buNone/>
              <a:defRPr sz="1600" b="1"/>
            </a:lvl5pPr>
            <a:lvl6pPr marL="2285076" indent="0">
              <a:buNone/>
              <a:defRPr sz="1600" b="1"/>
            </a:lvl6pPr>
            <a:lvl7pPr marL="2742091" indent="0">
              <a:buNone/>
              <a:defRPr sz="1600" b="1"/>
            </a:lvl7pPr>
            <a:lvl8pPr marL="3199107" indent="0">
              <a:buNone/>
              <a:defRPr sz="1600" b="1"/>
            </a:lvl8pPr>
            <a:lvl9pPr marL="365612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014" indent="0">
              <a:buNone/>
              <a:defRPr sz="2000" b="1"/>
            </a:lvl2pPr>
            <a:lvl3pPr marL="914030" indent="0">
              <a:buNone/>
              <a:defRPr sz="1800" b="1"/>
            </a:lvl3pPr>
            <a:lvl4pPr marL="1371046" indent="0">
              <a:buNone/>
              <a:defRPr sz="1600" b="1"/>
            </a:lvl4pPr>
            <a:lvl5pPr marL="1828061" indent="0">
              <a:buNone/>
              <a:defRPr sz="1600" b="1"/>
            </a:lvl5pPr>
            <a:lvl6pPr marL="2285076" indent="0">
              <a:buNone/>
              <a:defRPr sz="1600" b="1"/>
            </a:lvl6pPr>
            <a:lvl7pPr marL="2742091" indent="0">
              <a:buNone/>
              <a:defRPr sz="1600" b="1"/>
            </a:lvl7pPr>
            <a:lvl8pPr marL="3199107" indent="0">
              <a:buNone/>
              <a:defRPr sz="1600" b="1"/>
            </a:lvl8pPr>
            <a:lvl9pPr marL="365612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B812D1B-D45D-4BA1-ADCE-BDDBA41E40C1}" type="datetime1">
              <a:rPr lang="en-US"/>
              <a:pPr>
                <a:defRPr/>
              </a:pPr>
              <a:t>11/9/2018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49C02F6-D174-4388-9DA2-3FA9DD8E99A5}" type="slidenum">
              <a:rPr lang="en-US" altLang="en-US"/>
              <a:pPr>
                <a:defRPr/>
              </a:pPr>
              <a:t>‹#›</a:t>
            </a:fld>
            <a:endParaRPr lang="en-US" altLang="en-US"/>
          </a:p>
        </p:txBody>
      </p:sp>
    </p:spTree>
    <p:extLst>
      <p:ext uri="{BB962C8B-B14F-4D97-AF65-F5344CB8AC3E}">
        <p14:creationId xmlns:p14="http://schemas.microsoft.com/office/powerpoint/2010/main" val="267426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C1ADF5E-DAC5-489D-8DE6-6EBA1A3DF443}" type="datetime1">
              <a:rPr lang="en-US"/>
              <a:pPr>
                <a:defRPr/>
              </a:pPr>
              <a:t>11/9/2018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4E6B702-FF3D-434A-AB31-0D3E885279FA}" type="slidenum">
              <a:rPr lang="en-US" altLang="en-US"/>
              <a:pPr>
                <a:defRPr/>
              </a:pPr>
              <a:t>‹#›</a:t>
            </a:fld>
            <a:endParaRPr lang="en-US" altLang="en-US"/>
          </a:p>
        </p:txBody>
      </p:sp>
    </p:spTree>
    <p:extLst>
      <p:ext uri="{BB962C8B-B14F-4D97-AF65-F5344CB8AC3E}">
        <p14:creationId xmlns:p14="http://schemas.microsoft.com/office/powerpoint/2010/main" val="431601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9DE7150-93F4-4809-B693-A8D3C69FC9F1}" type="datetime1">
              <a:rPr lang="en-US"/>
              <a:pPr>
                <a:defRPr/>
              </a:pPr>
              <a:t>11/9/2018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0ADD77A-C7DA-4951-8F4C-7C0EDEF26D35}" type="slidenum">
              <a:rPr lang="en-US" altLang="en-US"/>
              <a:pPr>
                <a:defRPr/>
              </a:pPr>
              <a:t>‹#›</a:t>
            </a:fld>
            <a:endParaRPr lang="en-US" altLang="en-US"/>
          </a:p>
        </p:txBody>
      </p:sp>
    </p:spTree>
    <p:extLst>
      <p:ext uri="{BB962C8B-B14F-4D97-AF65-F5344CB8AC3E}">
        <p14:creationId xmlns:p14="http://schemas.microsoft.com/office/powerpoint/2010/main" val="201423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014" indent="0">
              <a:buNone/>
              <a:defRPr sz="1200"/>
            </a:lvl2pPr>
            <a:lvl3pPr marL="914030" indent="0">
              <a:buNone/>
              <a:defRPr sz="1000"/>
            </a:lvl3pPr>
            <a:lvl4pPr marL="1371046" indent="0">
              <a:buNone/>
              <a:defRPr sz="900"/>
            </a:lvl4pPr>
            <a:lvl5pPr marL="1828061" indent="0">
              <a:buNone/>
              <a:defRPr sz="900"/>
            </a:lvl5pPr>
            <a:lvl6pPr marL="2285076" indent="0">
              <a:buNone/>
              <a:defRPr sz="900"/>
            </a:lvl6pPr>
            <a:lvl7pPr marL="2742091" indent="0">
              <a:buNone/>
              <a:defRPr sz="900"/>
            </a:lvl7pPr>
            <a:lvl8pPr marL="3199107" indent="0">
              <a:buNone/>
              <a:defRPr sz="900"/>
            </a:lvl8pPr>
            <a:lvl9pPr marL="3656123"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4D60BCE-303E-4644-AC01-68A1E7F21884}" type="datetime1">
              <a:rPr lang="en-US"/>
              <a:pPr>
                <a:defRPr/>
              </a:pPr>
              <a:t>11/9/2018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5A35C22-AFF1-42E1-9EB7-8B62183BF7E0}" type="slidenum">
              <a:rPr lang="en-US" altLang="en-US"/>
              <a:pPr>
                <a:defRPr/>
              </a:pPr>
              <a:t>‹#›</a:t>
            </a:fld>
            <a:endParaRPr lang="en-US" altLang="en-US"/>
          </a:p>
        </p:txBody>
      </p:sp>
    </p:spTree>
    <p:extLst>
      <p:ext uri="{BB962C8B-B14F-4D97-AF65-F5344CB8AC3E}">
        <p14:creationId xmlns:p14="http://schemas.microsoft.com/office/powerpoint/2010/main" val="441554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014" indent="0">
              <a:buNone/>
              <a:defRPr sz="2800"/>
            </a:lvl2pPr>
            <a:lvl3pPr marL="914030" indent="0">
              <a:buNone/>
              <a:defRPr sz="2400"/>
            </a:lvl3pPr>
            <a:lvl4pPr marL="1371046" indent="0">
              <a:buNone/>
              <a:defRPr sz="2000"/>
            </a:lvl4pPr>
            <a:lvl5pPr marL="1828061" indent="0">
              <a:buNone/>
              <a:defRPr sz="2000"/>
            </a:lvl5pPr>
            <a:lvl6pPr marL="2285076" indent="0">
              <a:buNone/>
              <a:defRPr sz="2000"/>
            </a:lvl6pPr>
            <a:lvl7pPr marL="2742091" indent="0">
              <a:buNone/>
              <a:defRPr sz="2000"/>
            </a:lvl7pPr>
            <a:lvl8pPr marL="3199107" indent="0">
              <a:buNone/>
              <a:defRPr sz="2000"/>
            </a:lvl8pPr>
            <a:lvl9pPr marL="3656123"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014" indent="0">
              <a:buNone/>
              <a:defRPr sz="1200"/>
            </a:lvl2pPr>
            <a:lvl3pPr marL="914030" indent="0">
              <a:buNone/>
              <a:defRPr sz="1000"/>
            </a:lvl3pPr>
            <a:lvl4pPr marL="1371046" indent="0">
              <a:buNone/>
              <a:defRPr sz="900"/>
            </a:lvl4pPr>
            <a:lvl5pPr marL="1828061" indent="0">
              <a:buNone/>
              <a:defRPr sz="900"/>
            </a:lvl5pPr>
            <a:lvl6pPr marL="2285076" indent="0">
              <a:buNone/>
              <a:defRPr sz="900"/>
            </a:lvl6pPr>
            <a:lvl7pPr marL="2742091" indent="0">
              <a:buNone/>
              <a:defRPr sz="900"/>
            </a:lvl7pPr>
            <a:lvl8pPr marL="3199107" indent="0">
              <a:buNone/>
              <a:defRPr sz="900"/>
            </a:lvl8pPr>
            <a:lvl9pPr marL="3656123"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8384B4A-7C49-4387-A417-BA587622E588}" type="datetime1">
              <a:rPr lang="en-US"/>
              <a:pPr>
                <a:defRPr/>
              </a:pPr>
              <a:t>11/9/2018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93B1D74-64CB-44DF-B1EE-30D588E7A0B0}" type="slidenum">
              <a:rPr lang="en-US" altLang="en-US"/>
              <a:pPr>
                <a:defRPr/>
              </a:pPr>
              <a:t>‹#›</a:t>
            </a:fld>
            <a:endParaRPr lang="en-US" altLang="en-US"/>
          </a:p>
        </p:txBody>
      </p:sp>
    </p:spTree>
    <p:extLst>
      <p:ext uri="{BB962C8B-B14F-4D97-AF65-F5344CB8AC3E}">
        <p14:creationId xmlns:p14="http://schemas.microsoft.com/office/powerpoint/2010/main" val="3575700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3" tIns="45700" rIns="91403" bIns="4570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3" tIns="45700" rIns="91403" bIns="4570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03" tIns="45700" rIns="91403" bIns="45700" numCol="1" anchor="ctr" anchorCtr="0" compatLnSpc="1">
            <a:prstTxWarp prst="textNoShape">
              <a:avLst/>
            </a:prstTxWarp>
          </a:bodyPr>
          <a:lstStyle>
            <a:lvl1pPr eaLnBrk="1" hangingPunct="1">
              <a:defRPr sz="1200">
                <a:solidFill>
                  <a:srgbClr val="898989"/>
                </a:solidFill>
                <a:latin typeface="Calibri" pitchFamily="34" charset="0"/>
                <a:ea typeface="ＭＳ Ｐゴシック" pitchFamily="-84" charset="-128"/>
              </a:defRPr>
            </a:lvl1pPr>
          </a:lstStyle>
          <a:p>
            <a:pPr>
              <a:defRPr/>
            </a:pPr>
            <a:fld id="{67E5A470-52D6-405C-AFB9-8FF900D43CBC}" type="datetime1">
              <a:rPr lang="en-US"/>
              <a:pPr>
                <a:defRPr/>
              </a:pPr>
              <a:t>11/9/2018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03" tIns="45700" rIns="91403" bIns="45700" rtlCol="0" anchor="ctr"/>
          <a:lstStyle>
            <a:lvl1pPr algn="ctr" defTabSz="914030"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03" tIns="45700" rIns="91403" bIns="4570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BC74FBF1-556A-4EC2-8E14-D7F377C932E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2813" rtl="0" eaLnBrk="0" fontAlgn="base" hangingPunct="0">
        <a:spcBef>
          <a:spcPct val="0"/>
        </a:spcBef>
        <a:spcAft>
          <a:spcPct val="0"/>
        </a:spcAft>
        <a:defRPr sz="4400" kern="1200">
          <a:solidFill>
            <a:schemeClr val="tx1"/>
          </a:solidFill>
          <a:latin typeface="+mj-lt"/>
          <a:ea typeface="ＭＳ Ｐゴシック" charset="-128"/>
          <a:cs typeface="ＭＳ Ｐゴシック"/>
        </a:defRPr>
      </a:lvl1pPr>
      <a:lvl2pPr algn="ctr" defTabSz="912813"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a:defRPr>
      </a:lvl2pPr>
      <a:lvl3pPr algn="ctr" defTabSz="912813"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a:defRPr>
      </a:lvl3pPr>
      <a:lvl4pPr algn="ctr" defTabSz="912813"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a:defRPr>
      </a:lvl4pPr>
      <a:lvl5pPr algn="ctr" defTabSz="912813"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a:defRPr>
      </a:lvl1pPr>
      <a:lvl2pPr marL="741363" indent="-284163" algn="l" defTabSz="912813"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ＭＳ Ｐゴシック"/>
        </a:defRPr>
      </a:lvl2pPr>
      <a:lvl3pPr marL="1141413" indent="-227013" algn="l" defTabSz="912813"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ＭＳ Ｐゴシック"/>
        </a:defRPr>
      </a:lvl3pPr>
      <a:lvl4pPr marL="1598613" indent="-227013" algn="l" defTabSz="9128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ＭＳ Ｐゴシック"/>
        </a:defRPr>
      </a:lvl4pPr>
      <a:lvl5pPr marL="2055813" indent="-227013" algn="l" defTabSz="9128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ＭＳ Ｐゴシック"/>
        </a:defRPr>
      </a:lvl5pPr>
      <a:lvl6pPr marL="2513584" indent="-228509" algn="l" defTabSz="91403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600" indent="-228509" algn="l" defTabSz="91403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614" indent="-228509" algn="l" defTabSz="91403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628" indent="-228509" algn="l" defTabSz="91403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30" rtl="0" eaLnBrk="1" latinLnBrk="0" hangingPunct="1">
        <a:defRPr sz="1800" kern="1200">
          <a:solidFill>
            <a:schemeClr val="tx1"/>
          </a:solidFill>
          <a:latin typeface="+mn-lt"/>
          <a:ea typeface="+mn-ea"/>
          <a:cs typeface="+mn-cs"/>
        </a:defRPr>
      </a:lvl1pPr>
      <a:lvl2pPr marL="457014" algn="l" defTabSz="914030" rtl="0" eaLnBrk="1" latinLnBrk="0" hangingPunct="1">
        <a:defRPr sz="1800" kern="1200">
          <a:solidFill>
            <a:schemeClr val="tx1"/>
          </a:solidFill>
          <a:latin typeface="+mn-lt"/>
          <a:ea typeface="+mn-ea"/>
          <a:cs typeface="+mn-cs"/>
        </a:defRPr>
      </a:lvl2pPr>
      <a:lvl3pPr marL="914030" algn="l" defTabSz="914030" rtl="0" eaLnBrk="1" latinLnBrk="0" hangingPunct="1">
        <a:defRPr sz="1800" kern="1200">
          <a:solidFill>
            <a:schemeClr val="tx1"/>
          </a:solidFill>
          <a:latin typeface="+mn-lt"/>
          <a:ea typeface="+mn-ea"/>
          <a:cs typeface="+mn-cs"/>
        </a:defRPr>
      </a:lvl3pPr>
      <a:lvl4pPr marL="1371046" algn="l" defTabSz="914030" rtl="0" eaLnBrk="1" latinLnBrk="0" hangingPunct="1">
        <a:defRPr sz="1800" kern="1200">
          <a:solidFill>
            <a:schemeClr val="tx1"/>
          </a:solidFill>
          <a:latin typeface="+mn-lt"/>
          <a:ea typeface="+mn-ea"/>
          <a:cs typeface="+mn-cs"/>
        </a:defRPr>
      </a:lvl4pPr>
      <a:lvl5pPr marL="1828061" algn="l" defTabSz="914030" rtl="0" eaLnBrk="1" latinLnBrk="0" hangingPunct="1">
        <a:defRPr sz="1800" kern="1200">
          <a:solidFill>
            <a:schemeClr val="tx1"/>
          </a:solidFill>
          <a:latin typeface="+mn-lt"/>
          <a:ea typeface="+mn-ea"/>
          <a:cs typeface="+mn-cs"/>
        </a:defRPr>
      </a:lvl5pPr>
      <a:lvl6pPr marL="2285076" algn="l" defTabSz="914030" rtl="0" eaLnBrk="1" latinLnBrk="0" hangingPunct="1">
        <a:defRPr sz="1800" kern="1200">
          <a:solidFill>
            <a:schemeClr val="tx1"/>
          </a:solidFill>
          <a:latin typeface="+mn-lt"/>
          <a:ea typeface="+mn-ea"/>
          <a:cs typeface="+mn-cs"/>
        </a:defRPr>
      </a:lvl6pPr>
      <a:lvl7pPr marL="2742091" algn="l" defTabSz="914030" rtl="0" eaLnBrk="1" latinLnBrk="0" hangingPunct="1">
        <a:defRPr sz="1800" kern="1200">
          <a:solidFill>
            <a:schemeClr val="tx1"/>
          </a:solidFill>
          <a:latin typeface="+mn-lt"/>
          <a:ea typeface="+mn-ea"/>
          <a:cs typeface="+mn-cs"/>
        </a:defRPr>
      </a:lvl7pPr>
      <a:lvl8pPr marL="3199107" algn="l" defTabSz="914030" rtl="0" eaLnBrk="1" latinLnBrk="0" hangingPunct="1">
        <a:defRPr sz="1800" kern="1200">
          <a:solidFill>
            <a:schemeClr val="tx1"/>
          </a:solidFill>
          <a:latin typeface="+mn-lt"/>
          <a:ea typeface="+mn-ea"/>
          <a:cs typeface="+mn-cs"/>
        </a:defRPr>
      </a:lvl8pPr>
      <a:lvl9pPr marL="3656123" algn="l" defTabSz="9140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2074863"/>
            <a:ext cx="7772400" cy="1830387"/>
          </a:xfrm>
        </p:spPr>
        <p:txBody>
          <a:bodyPr/>
          <a:lstStyle/>
          <a:p>
            <a:pPr eaLnBrk="1" hangingPunct="1"/>
            <a:r>
              <a:rPr lang="en-US" altLang="en-US" dirty="0" smtClean="0">
                <a:latin typeface="Bernard MT Condensed" panose="02050806060905020404" pitchFamily="18" charset="0"/>
                <a:ea typeface="ＭＳ Ｐゴシック" panose="020B0600070205080204" pitchFamily="34" charset="-128"/>
              </a:rPr>
              <a:t>Oregon EL Strategic Plan</a:t>
            </a:r>
          </a:p>
        </p:txBody>
      </p:sp>
      <p:sp>
        <p:nvSpPr>
          <p:cNvPr id="10243" name="Subtitle 2"/>
          <p:cNvSpPr>
            <a:spLocks noGrp="1"/>
          </p:cNvSpPr>
          <p:nvPr>
            <p:ph type="subTitle" idx="1"/>
          </p:nvPr>
        </p:nvSpPr>
        <p:spPr>
          <a:xfrm>
            <a:off x="685800" y="3905250"/>
            <a:ext cx="7772400" cy="1200150"/>
          </a:xfrm>
        </p:spPr>
        <p:txBody>
          <a:bodyPr/>
          <a:lstStyle/>
          <a:p>
            <a:pPr eaLnBrk="1" hangingPunct="1">
              <a:defRPr/>
            </a:pPr>
            <a:r>
              <a:rPr lang="en-US" smtClean="0">
                <a:latin typeface="Berlin Sans FB" pitchFamily="34" charset="0"/>
                <a:ea typeface="ＭＳ Ｐゴシック"/>
              </a:rPr>
              <a:t>EL Alliance Conference</a:t>
            </a:r>
          </a:p>
          <a:p>
            <a:pPr eaLnBrk="1" hangingPunct="1">
              <a:defRPr/>
            </a:pPr>
            <a:r>
              <a:rPr lang="en-US" smtClean="0">
                <a:latin typeface="Berlin Sans FB" pitchFamily="34" charset="0"/>
                <a:ea typeface="ＭＳ Ｐゴシック"/>
              </a:rPr>
              <a:t>March 15, 2013</a:t>
            </a:r>
          </a:p>
        </p:txBody>
      </p:sp>
      <p:pic>
        <p:nvPicPr>
          <p:cNvPr id="5" name="Picture 48" title="picture of students in graduation gowns"/>
          <p:cNvPicPr>
            <a:picLocks noChangeAspect="1" noChangeArrowheads="1"/>
          </p:cNvPicPr>
          <p:nvPr/>
        </p:nvPicPr>
        <p:blipFill>
          <a:blip r:embed="rId3" cstate="print"/>
          <a:srcRect/>
          <a:stretch>
            <a:fillRect/>
          </a:stretch>
        </p:blipFill>
        <p:spPr bwMode="auto">
          <a:xfrm>
            <a:off x="2686050" y="695325"/>
            <a:ext cx="3914775" cy="1933575"/>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81000" y="381000"/>
            <a:ext cx="8534400"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0" tIns="45700" rIns="0" bIns="45700" anchor="ctr"/>
          <a:lstStyle/>
          <a:p>
            <a:pPr marL="857250" indent="-857250" algn="ctr" eaLnBrk="1" hangingPunct="1">
              <a:defRPr/>
            </a:pPr>
            <a:r>
              <a:rPr lang="en-US" b="1">
                <a:solidFill>
                  <a:srgbClr val="FFFFFF"/>
                </a:solidFill>
                <a:latin typeface="Verdana" charset="0"/>
                <a:ea typeface="ＭＳ Ｐゴシック" charset="0"/>
                <a:cs typeface="ＭＳ Ｐゴシック" charset="0"/>
              </a:rPr>
              <a:t> </a:t>
            </a:r>
            <a:r>
              <a:rPr lang="en-US" b="1">
                <a:solidFill>
                  <a:srgbClr val="FFFF00"/>
                </a:solidFill>
                <a:latin typeface="Verdana" charset="0"/>
                <a:ea typeface="ＭＳ Ｐゴシック" charset="0"/>
                <a:cs typeface="ＭＳ Ｐゴシック" charset="0"/>
              </a:rPr>
              <a:t>Goal 1</a:t>
            </a:r>
          </a:p>
          <a:p>
            <a:pPr marL="857250" indent="-857250" eaLnBrk="1" hangingPunct="1">
              <a:defRPr/>
            </a:pPr>
            <a:r>
              <a:rPr lang="en-US" b="1" i="1">
                <a:solidFill>
                  <a:srgbClr val="FFFFFF"/>
                </a:solidFill>
                <a:latin typeface="Verdana" charset="0"/>
                <a:ea typeface="ＭＳ Ｐゴシック" charset="0"/>
                <a:cs typeface="ＭＳ Ｐゴシック" charset="0"/>
              </a:rPr>
              <a:t>Develop tools and resources in order to support implementation, benchmarking and continuous improvement of instructional programs for English Learners</a:t>
            </a:r>
            <a:endParaRPr lang="en-US" b="1" i="1">
              <a:solidFill>
                <a:schemeClr val="bg1"/>
              </a:solidFill>
              <a:latin typeface="Verdana" charset="0"/>
              <a:ea typeface="ＭＳ Ｐゴシック" charset="0"/>
              <a:cs typeface="ＭＳ Ｐゴシック" charset="0"/>
            </a:endParaRP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algn="ctr" eaLnBrk="1" hangingPunct="1">
              <a:defRPr/>
            </a:pPr>
            <a:endParaRPr lang="en-US" sz="10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Students have access to quality programs that promote English Language Development, dual language development and mastery of core subject areas. </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Leaders have the tools required to support and monitor the implementation of quality programs designed for English Learners.</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eaLnBrk="1" hangingPunct="1">
              <a:buFont typeface="Arial" charset="0"/>
              <a:buChar char="•"/>
              <a:defRPr/>
            </a:pPr>
            <a:endParaRPr lang="en-US" sz="1000" dirty="0">
              <a:solidFill>
                <a:schemeClr val="tx1"/>
              </a:solidFill>
              <a:ea typeface="ＭＳ Ｐゴシック" charset="0"/>
              <a:cs typeface="ＭＳ Ｐゴシック" charset="0"/>
            </a:endParaRPr>
          </a:p>
          <a:p>
            <a:pPr eaLnBrk="1" hangingPunct="1">
              <a:buFont typeface="Arial" charset="0"/>
              <a:buChar char="•"/>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10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Increases in EL graduation rates.</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Increases in literacy performance in grades 3, 6, and 11.</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Increases in English language proficiency.</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Increases/growth on indicators of quality implementation standards.</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 in number of Bilingual programs and number of EL students participating in EL programs.</a:t>
            </a:r>
          </a:p>
          <a:p>
            <a:pPr eaLnBrk="1" hangingPunct="1">
              <a:defRPr/>
            </a:pPr>
            <a:endParaRPr lang="en-US" sz="1400"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1</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09600" y="1143000"/>
            <a:ext cx="7772400"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r>
              <a:rPr lang="en-US" altLang="en-US" sz="2400"/>
              <a:t>Identify research-based program models (i.e., dual language model, early exit and late exit), quality indicators and a continuum of recommended services based on language proficiency levels.</a:t>
            </a:r>
          </a:p>
          <a:p>
            <a:pPr eaLnBrk="1" hangingPunct="1">
              <a:spcBef>
                <a:spcPct val="0"/>
              </a:spcBef>
              <a:buFontTx/>
              <a:buNone/>
            </a:pPr>
            <a:endParaRPr lang="en-US" altLang="en-US" sz="1200"/>
          </a:p>
          <a:p>
            <a:pPr eaLnBrk="1" hangingPunct="1">
              <a:spcBef>
                <a:spcPct val="0"/>
              </a:spcBef>
            </a:pPr>
            <a:r>
              <a:rPr lang="en-US" altLang="en-US" sz="2400"/>
              <a:t>Develop a rubric representing the essential common elements of research-based model programs.</a:t>
            </a:r>
          </a:p>
          <a:p>
            <a:pPr eaLnBrk="1" hangingPunct="1">
              <a:spcBef>
                <a:spcPct val="0"/>
              </a:spcBef>
              <a:buFontTx/>
              <a:buNone/>
            </a:pPr>
            <a:endParaRPr lang="en-US" altLang="en-US" sz="1200"/>
          </a:p>
          <a:p>
            <a:pPr eaLnBrk="1" hangingPunct="1">
              <a:spcBef>
                <a:spcPct val="0"/>
              </a:spcBef>
            </a:pPr>
            <a:r>
              <a:rPr lang="en-US" altLang="en-US" sz="2400"/>
              <a:t>Utilize the rubric to identify a list of programs across the state that demonstrates promise with input from districts. </a:t>
            </a:r>
          </a:p>
          <a:p>
            <a:pPr eaLnBrk="1" hangingPunct="1">
              <a:spcBef>
                <a:spcPct val="0"/>
              </a:spcBef>
              <a:buFontTx/>
              <a:buNone/>
            </a:pPr>
            <a:endParaRPr lang="en-US" altLang="en-US" sz="1200"/>
          </a:p>
          <a:p>
            <a:pPr eaLnBrk="1" hangingPunct="1">
              <a:spcBef>
                <a:spcPct val="0"/>
              </a:spcBef>
            </a:pPr>
            <a:r>
              <a:rPr lang="en-US" altLang="en-US" sz="2400"/>
              <a:t>Establish a </a:t>
            </a:r>
            <a:r>
              <a:rPr lang="ja-JP" altLang="en-US" sz="2400"/>
              <a:t>“</a:t>
            </a:r>
            <a:r>
              <a:rPr lang="en-US" altLang="ja-JP" sz="2400"/>
              <a:t>resource repository</a:t>
            </a:r>
            <a:r>
              <a:rPr lang="ja-JP" altLang="en-US" sz="2400"/>
              <a:t>”</a:t>
            </a:r>
            <a:r>
              <a:rPr lang="en-US" altLang="ja-JP" sz="2400"/>
              <a:t>, focus on facilitating access to information.  Identify who will be responsible for the repository.</a:t>
            </a:r>
          </a:p>
          <a:p>
            <a:pPr eaLnBrk="1" hangingPunct="1">
              <a:spcBef>
                <a:spcPct val="0"/>
              </a:spcBef>
            </a:pPr>
            <a:endParaRPr lang="en-US" altLang="en-US" sz="2400"/>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1 -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1 – Year 1 Strategies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09600" y="1143000"/>
            <a:ext cx="77724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627063" indent="-1714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r>
              <a:rPr lang="en-US" altLang="en-US" sz="2400"/>
              <a:t>Develop networks for sharing best practices. </a:t>
            </a:r>
          </a:p>
          <a:p>
            <a:pPr eaLnBrk="1" hangingPunct="1">
              <a:spcBef>
                <a:spcPct val="0"/>
              </a:spcBef>
              <a:buFontTx/>
              <a:buNone/>
            </a:pPr>
            <a:endParaRPr lang="en-US" altLang="en-US" sz="1200"/>
          </a:p>
          <a:p>
            <a:pPr eaLnBrk="1" hangingPunct="1">
              <a:spcBef>
                <a:spcPct val="0"/>
              </a:spcBef>
            </a:pPr>
            <a:r>
              <a:rPr lang="en-US" altLang="en-US" sz="2400"/>
              <a:t>Identify list of potential partners to assist in program research and implementation.</a:t>
            </a:r>
          </a:p>
          <a:p>
            <a:pPr lvl="1" eaLnBrk="1" hangingPunct="1">
              <a:spcBef>
                <a:spcPct val="0"/>
              </a:spcBef>
              <a:buFont typeface="Arial" panose="020B0604020202020204" pitchFamily="34" charset="0"/>
              <a:buChar char="•"/>
            </a:pPr>
            <a:r>
              <a:rPr lang="en-US" altLang="en-US" sz="2400"/>
              <a:t>IHE</a:t>
            </a:r>
          </a:p>
          <a:p>
            <a:pPr lvl="1" eaLnBrk="1" hangingPunct="1">
              <a:spcBef>
                <a:spcPct val="0"/>
              </a:spcBef>
              <a:buFont typeface="Arial" panose="020B0604020202020204" pitchFamily="34" charset="0"/>
              <a:buChar char="•"/>
            </a:pPr>
            <a:r>
              <a:rPr lang="en-US" altLang="en-US" sz="2400"/>
              <a:t>Research Groups (private or public)</a:t>
            </a:r>
          </a:p>
          <a:p>
            <a:pPr lvl="1" eaLnBrk="1" hangingPunct="1">
              <a:spcBef>
                <a:spcPct val="0"/>
              </a:spcBef>
              <a:buFont typeface="Arial" panose="020B0604020202020204" pitchFamily="34" charset="0"/>
              <a:buChar char="•"/>
            </a:pPr>
            <a:r>
              <a:rPr lang="en-US" altLang="en-US" sz="2400"/>
              <a:t>Parent Groups</a:t>
            </a:r>
          </a:p>
          <a:p>
            <a:pPr lvl="1" eaLnBrk="1" hangingPunct="1">
              <a:spcBef>
                <a:spcPct val="0"/>
              </a:spcBef>
              <a:buFont typeface="Arial" panose="020B0604020202020204" pitchFamily="34" charset="0"/>
              <a:buChar char="•"/>
            </a:pPr>
            <a:r>
              <a:rPr lang="en-US" altLang="en-US" sz="2400"/>
              <a:t>Business Partners as potential sponsors</a:t>
            </a:r>
          </a:p>
          <a:p>
            <a:pPr eaLnBrk="1" hangingPunct="1">
              <a:spcBef>
                <a:spcPct val="0"/>
              </a:spcBef>
            </a:pPr>
            <a:endParaRPr lang="en-US" altLang="en-US" sz="2400"/>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1 -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1 – Year 1 Strategies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84175" y="381000"/>
            <a:ext cx="8531225"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marL="857250" indent="-857250" eaLnBrk="1" hangingPunct="1">
              <a:defRPr/>
            </a:pPr>
            <a:endParaRPr lang="en-US" sz="2000" b="1">
              <a:solidFill>
                <a:schemeClr val="bg1"/>
              </a:solidFill>
              <a:latin typeface="Verdana" pitchFamily="34" charset="0"/>
              <a:ea typeface="ＭＳ Ｐゴシック" pitchFamily="-84" charset="-128"/>
            </a:endParaRPr>
          </a:p>
          <a:p>
            <a:pPr marL="857250" indent="-857250" algn="ctr" eaLnBrk="1" hangingPunct="1">
              <a:defRPr/>
            </a:pPr>
            <a:r>
              <a:rPr lang="en-US" b="1">
                <a:solidFill>
                  <a:srgbClr val="FFFF00"/>
                </a:solidFill>
                <a:latin typeface="Verdana" pitchFamily="34" charset="0"/>
                <a:ea typeface="ＭＳ Ｐゴシック" pitchFamily="-84" charset="-128"/>
              </a:rPr>
              <a:t>Goal 2</a:t>
            </a:r>
          </a:p>
          <a:p>
            <a:pPr marL="857250" indent="-857250" eaLnBrk="1" hangingPunct="1">
              <a:defRPr/>
            </a:pPr>
            <a:r>
              <a:rPr lang="en-US" b="1" i="1">
                <a:solidFill>
                  <a:schemeClr val="bg1"/>
                </a:solidFill>
                <a:latin typeface="Verdana" pitchFamily="34" charset="0"/>
                <a:ea typeface="ＭＳ Ｐゴシック" pitchFamily="-84" charset="-128"/>
              </a:rPr>
              <a:t>           Systemic Approaches to </a:t>
            </a:r>
            <a:r>
              <a:rPr lang="ja-JP" altLang="en-US" b="1" i="1">
                <a:solidFill>
                  <a:schemeClr val="bg1"/>
                </a:solidFill>
                <a:latin typeface="Verdana" pitchFamily="34" charset="0"/>
              </a:rPr>
              <a:t>“</a:t>
            </a:r>
            <a:r>
              <a:rPr lang="en-US" altLang="ja-JP" b="1" i="1">
                <a:solidFill>
                  <a:schemeClr val="bg1"/>
                </a:solidFill>
                <a:latin typeface="Verdana" pitchFamily="34" charset="0"/>
              </a:rPr>
              <a:t>capacity building</a:t>
            </a:r>
            <a:r>
              <a:rPr lang="ja-JP" altLang="en-US" b="1" i="1">
                <a:solidFill>
                  <a:schemeClr val="bg1"/>
                </a:solidFill>
                <a:latin typeface="Verdana" pitchFamily="34" charset="0"/>
              </a:rPr>
              <a:t>”</a:t>
            </a:r>
            <a:r>
              <a:rPr lang="en-US" altLang="ja-JP" b="1" i="1">
                <a:solidFill>
                  <a:schemeClr val="bg1"/>
                </a:solidFill>
                <a:latin typeface="Verdana" pitchFamily="34" charset="0"/>
              </a:rPr>
              <a:t> for all </a:t>
            </a:r>
          </a:p>
          <a:p>
            <a:pPr marL="857250" indent="-857250" eaLnBrk="1" hangingPunct="1">
              <a:defRPr/>
            </a:pPr>
            <a:r>
              <a:rPr lang="en-US" b="1" i="1">
                <a:solidFill>
                  <a:schemeClr val="bg1"/>
                </a:solidFill>
                <a:latin typeface="Verdana" pitchFamily="34" charset="0"/>
                <a:ea typeface="ＭＳ Ｐゴシック" pitchFamily="-84" charset="-128"/>
              </a:rPr>
              <a:t>            stakeholders will occur and will positively impact </a:t>
            </a:r>
          </a:p>
          <a:p>
            <a:pPr marL="857250" indent="-857250" eaLnBrk="1" hangingPunct="1">
              <a:defRPr/>
            </a:pPr>
            <a:r>
              <a:rPr lang="en-US" b="1" i="1">
                <a:solidFill>
                  <a:schemeClr val="bg1"/>
                </a:solidFill>
                <a:latin typeface="Verdana" pitchFamily="34" charset="0"/>
                <a:ea typeface="ＭＳ Ｐゴシック" pitchFamily="-84" charset="-128"/>
              </a:rPr>
              <a:t>               academic achievement for English Learners.</a:t>
            </a:r>
            <a:r>
              <a:rPr lang="en-US" b="1">
                <a:solidFill>
                  <a:srgbClr val="FFFF00"/>
                </a:solidFill>
                <a:latin typeface="Verdana" pitchFamily="34" charset="0"/>
                <a:ea typeface="ＭＳ Ｐゴシック" pitchFamily="-84" charset="-128"/>
              </a:rPr>
              <a:t>  </a:t>
            </a:r>
          </a:p>
          <a:p>
            <a:pPr marL="857250" indent="-857250" eaLnBrk="1" hangingPunct="1">
              <a:defRPr/>
            </a:pPr>
            <a:r>
              <a:rPr lang="en-US" sz="2000" b="1" i="1">
                <a:solidFill>
                  <a:srgbClr val="FFFFFF"/>
                </a:solidFill>
                <a:ea typeface="ＭＳ Ｐゴシック" pitchFamily="-84" charset="-128"/>
              </a:rPr>
              <a:t> </a:t>
            </a:r>
            <a:endParaRPr lang="en-US" sz="2000" b="1">
              <a:solidFill>
                <a:schemeClr val="bg1"/>
              </a:solidFill>
              <a:latin typeface="Verdana" pitchFamily="34" charset="0"/>
              <a:ea typeface="ＭＳ Ｐゴシック" pitchFamily="-84" charset="-128"/>
            </a:endParaRP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Objectives</a:t>
            </a:r>
          </a:p>
          <a:p>
            <a:pPr eaLnBrk="1" hangingPunct="1">
              <a:defRPr/>
            </a:pPr>
            <a:endParaRPr lang="en-US" sz="1400" dirty="0">
              <a:solidFill>
                <a:srgbClr val="FFFFFF"/>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Student performance measures indicate English Learner student success. </a:t>
            </a:r>
          </a:p>
          <a:p>
            <a:pPr eaLnBrk="1" hangingPunct="1">
              <a:defRPr/>
            </a:pPr>
            <a:endParaRPr lang="en-US" sz="1400" dirty="0">
              <a:solidFill>
                <a:schemeClr val="tx1"/>
              </a:solidFill>
              <a:ea typeface="ＭＳ Ｐゴシック" pitchFamily="-84" charset="-128"/>
            </a:endParaRPr>
          </a:p>
          <a:p>
            <a:pPr marL="114300" indent="-114300" eaLnBrk="1" hangingPunct="1">
              <a:defRPr/>
            </a:pPr>
            <a:r>
              <a:rPr lang="en-US" sz="1400" dirty="0">
                <a:solidFill>
                  <a:schemeClr val="tx1"/>
                </a:solidFill>
                <a:ea typeface="ＭＳ Ｐゴシック" pitchFamily="-84" charset="-128"/>
              </a:rPr>
              <a:t>•  All stakeholders understand and support the purpose, objectives and elements of the program models. </a:t>
            </a:r>
          </a:p>
          <a:p>
            <a:pPr eaLnBrk="1" hangingPunct="1">
              <a:defRPr/>
            </a:pPr>
            <a:endParaRPr lang="en-US" sz="1400" dirty="0">
              <a:solidFill>
                <a:schemeClr val="tx1"/>
              </a:solidFill>
              <a:ea typeface="ＭＳ Ｐゴシック" pitchFamily="-84" charset="-128"/>
            </a:endParaRPr>
          </a:p>
          <a:p>
            <a:pPr marL="114300" indent="-114300" eaLnBrk="1" hangingPunct="1">
              <a:defRPr/>
            </a:pPr>
            <a:r>
              <a:rPr lang="en-US" sz="1400" dirty="0">
                <a:solidFill>
                  <a:schemeClr val="tx1"/>
                </a:solidFill>
                <a:ea typeface="ＭＳ Ｐゴシック" pitchFamily="-84" charset="-128"/>
              </a:rPr>
              <a:t>•  At the classroom level effective practices are evident including methods for delivery of instruction and cultural awareness. </a:t>
            </a:r>
          </a:p>
          <a:p>
            <a:pPr eaLnBrk="1" hangingPunct="1">
              <a:defRPr/>
            </a:pPr>
            <a:endParaRPr lang="en-US" sz="1400" dirty="0">
              <a:solidFill>
                <a:schemeClr val="tx1"/>
              </a:solidFill>
              <a:ea typeface="ＭＳ Ｐゴシック" pitchFamily="-84" charset="-128"/>
            </a:endParaRPr>
          </a:p>
          <a:p>
            <a:pPr marL="114300" indent="-114300" eaLnBrk="1" hangingPunct="1">
              <a:defRPr/>
            </a:pPr>
            <a:r>
              <a:rPr lang="en-US" sz="1400" dirty="0">
                <a:solidFill>
                  <a:schemeClr val="tx1"/>
                </a:solidFill>
                <a:ea typeface="ＭＳ Ｐゴシック" pitchFamily="-84" charset="-128"/>
              </a:rPr>
              <a:t>•  At the school site/building level there are support systems in place that promote professional development and student learning. </a:t>
            </a:r>
          </a:p>
          <a:p>
            <a:pPr eaLnBrk="1" hangingPunct="1">
              <a:defRPr/>
            </a:pPr>
            <a:endParaRPr lang="en-US" sz="10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algn="ctr" eaLnBrk="1" hangingPunct="1">
              <a:defRPr/>
            </a:pPr>
            <a:endParaRPr lang="en-US" sz="1000" b="1" dirty="0">
              <a:solidFill>
                <a:schemeClr val="tx1"/>
              </a:solidFill>
              <a:ea typeface="ＭＳ Ｐゴシック" pitchFamily="-84" charset="-128"/>
            </a:endParaRPr>
          </a:p>
          <a:p>
            <a:pPr eaLnBrk="1" hangingPunct="1">
              <a:buFont typeface="Arial" pitchFamily="34" charset="0"/>
              <a:buChar char="•"/>
              <a:defRPr/>
            </a:pPr>
            <a:endParaRPr lang="en-US" sz="1000" dirty="0">
              <a:solidFill>
                <a:schemeClr val="tx1"/>
              </a:solidFill>
              <a:ea typeface="ＭＳ Ｐゴシック" pitchFamily="-84" charset="-128"/>
            </a:endParaRPr>
          </a:p>
          <a:p>
            <a:pPr eaLnBrk="1" hangingPunct="1">
              <a:buFont typeface="Arial" pitchFamily="34" charset="0"/>
              <a:buChar char="•"/>
              <a:defRPr/>
            </a:pPr>
            <a:endParaRPr lang="en-US" sz="12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eaLnBrk="1" hangingPunct="1">
              <a:buFont typeface="Arial" pitchFamily="34" charset="0"/>
              <a:buChar char="•"/>
              <a:defRPr/>
            </a:pPr>
            <a:endParaRPr lang="en-US" sz="1400" dirty="0">
              <a:solidFill>
                <a:schemeClr val="tx1"/>
              </a:solidFill>
              <a:ea typeface="ＭＳ Ｐゴシック" pitchFamily="-84" charset="-128"/>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1400" b="1" dirty="0">
              <a:solidFill>
                <a:schemeClr val="tx1"/>
              </a:solidFill>
              <a:ea typeface="ＭＳ Ｐゴシック" charset="0"/>
              <a:cs typeface="ＭＳ Ｐゴシック" charset="0"/>
            </a:endParaRPr>
          </a:p>
          <a:p>
            <a:pPr marL="171450" indent="-171450" eaLnBrk="1" hangingPunct="1">
              <a:buFontTx/>
              <a:buChar char="•"/>
              <a:defRPr/>
            </a:pPr>
            <a:r>
              <a:rPr lang="en-US" sz="1400" dirty="0">
                <a:solidFill>
                  <a:schemeClr val="tx1"/>
                </a:solidFill>
                <a:ea typeface="ＭＳ Ｐゴシック" charset="0"/>
                <a:cs typeface="ＭＳ Ｐゴシック" charset="0"/>
              </a:rPr>
              <a:t>Evidence of clear articulation of program models.</a:t>
            </a:r>
          </a:p>
          <a:p>
            <a:pPr eaLnBrk="1" hangingPunct="1">
              <a:defRPr/>
            </a:pPr>
            <a:endParaRPr lang="en-US" sz="1400" dirty="0">
              <a:solidFill>
                <a:schemeClr val="tx1"/>
              </a:solidFill>
              <a:ea typeface="ＭＳ Ｐゴシック" charset="0"/>
              <a:cs typeface="ＭＳ Ｐゴシック" charset="0"/>
            </a:endParaRPr>
          </a:p>
          <a:p>
            <a:pPr marL="171450" indent="-171450" eaLnBrk="1" hangingPunct="1">
              <a:buFontTx/>
              <a:buChar char="•"/>
              <a:defRPr/>
            </a:pPr>
            <a:r>
              <a:rPr lang="en-US" sz="1400" dirty="0">
                <a:solidFill>
                  <a:schemeClr val="tx1"/>
                </a:solidFill>
                <a:ea typeface="ＭＳ Ｐゴシック" charset="0"/>
                <a:cs typeface="ＭＳ Ｐゴシック" charset="0"/>
              </a:rPr>
              <a:t>Evidence of standards -based systems for professional development and capacity building.</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marL="171450" indent="-171450" eaLnBrk="1" hangingPunct="1">
              <a:buFontTx/>
              <a:buChar char="•"/>
              <a:defRPr/>
            </a:pPr>
            <a:r>
              <a:rPr lang="en-US" sz="1400" dirty="0">
                <a:solidFill>
                  <a:schemeClr val="tx1"/>
                </a:solidFill>
                <a:ea typeface="ＭＳ Ｐゴシック" charset="0"/>
                <a:cs typeface="ＭＳ Ｐゴシック" charset="0"/>
              </a:rPr>
              <a:t>Student performance data and review of identified measures of program effectiveness.</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marL="171450" indent="-171450" eaLnBrk="1" hangingPunct="1">
              <a:buFontTx/>
              <a:buChar char="•"/>
              <a:defRPr/>
            </a:pPr>
            <a:r>
              <a:rPr lang="en-US" sz="1400" dirty="0">
                <a:solidFill>
                  <a:schemeClr val="tx1"/>
                </a:solidFill>
                <a:ea typeface="ＭＳ Ｐゴシック" charset="0"/>
                <a:cs typeface="ＭＳ Ｐゴシック" charset="0"/>
              </a:rPr>
              <a:t>Evidence of allocated resources and policy standards that support instructional program for ELs.</a:t>
            </a:r>
          </a:p>
          <a:p>
            <a:pPr algn="ctr" eaLnBrk="1" hangingPunct="1">
              <a:defRPr/>
            </a:pPr>
            <a:endParaRPr lang="en-US" b="1"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algn="ctr" eaLnBrk="1" hangingPunct="1">
              <a:defRPr/>
            </a:pPr>
            <a:endParaRPr lang="en-US" b="1"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84175" y="381000"/>
            <a:ext cx="8531225"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marL="857250" indent="-857250" eaLnBrk="1" hangingPunct="1">
              <a:defRPr/>
            </a:pPr>
            <a:endParaRPr lang="en-US" sz="2000" b="1">
              <a:solidFill>
                <a:schemeClr val="bg1"/>
              </a:solidFill>
              <a:latin typeface="Verdana" pitchFamily="34" charset="0"/>
              <a:ea typeface="ＭＳ Ｐゴシック" pitchFamily="-84" charset="-128"/>
            </a:endParaRPr>
          </a:p>
          <a:p>
            <a:pPr marL="857250" indent="-857250" algn="ctr" eaLnBrk="1" hangingPunct="1">
              <a:defRPr/>
            </a:pPr>
            <a:r>
              <a:rPr lang="en-US" b="1">
                <a:solidFill>
                  <a:srgbClr val="FFFF00"/>
                </a:solidFill>
                <a:latin typeface="Verdana" pitchFamily="34" charset="0"/>
                <a:ea typeface="ＭＳ Ｐゴシック" pitchFamily="-84" charset="-128"/>
              </a:rPr>
              <a:t>Goal 2</a:t>
            </a:r>
          </a:p>
          <a:p>
            <a:pPr marL="857250" indent="-857250" eaLnBrk="1" hangingPunct="1">
              <a:defRPr/>
            </a:pPr>
            <a:r>
              <a:rPr lang="en-US" b="1" i="1">
                <a:solidFill>
                  <a:schemeClr val="bg1"/>
                </a:solidFill>
                <a:latin typeface="Verdana" pitchFamily="34" charset="0"/>
                <a:ea typeface="ＭＳ Ｐゴシック" pitchFamily="-84" charset="-128"/>
              </a:rPr>
              <a:t>           Systemic Approaches to </a:t>
            </a:r>
            <a:r>
              <a:rPr lang="ja-JP" altLang="en-US" b="1" i="1">
                <a:solidFill>
                  <a:schemeClr val="bg1"/>
                </a:solidFill>
                <a:latin typeface="Verdana" pitchFamily="34" charset="0"/>
              </a:rPr>
              <a:t>“</a:t>
            </a:r>
            <a:r>
              <a:rPr lang="en-US" altLang="ja-JP" b="1" i="1">
                <a:solidFill>
                  <a:schemeClr val="bg1"/>
                </a:solidFill>
                <a:latin typeface="Verdana" pitchFamily="34" charset="0"/>
              </a:rPr>
              <a:t>capacity building</a:t>
            </a:r>
            <a:r>
              <a:rPr lang="ja-JP" altLang="en-US" b="1" i="1">
                <a:solidFill>
                  <a:schemeClr val="bg1"/>
                </a:solidFill>
                <a:latin typeface="Verdana" pitchFamily="34" charset="0"/>
              </a:rPr>
              <a:t>”</a:t>
            </a:r>
            <a:r>
              <a:rPr lang="en-US" altLang="ja-JP" b="1" i="1">
                <a:solidFill>
                  <a:schemeClr val="bg1"/>
                </a:solidFill>
                <a:latin typeface="Verdana" pitchFamily="34" charset="0"/>
              </a:rPr>
              <a:t> for all </a:t>
            </a:r>
          </a:p>
          <a:p>
            <a:pPr marL="857250" indent="-857250" eaLnBrk="1" hangingPunct="1">
              <a:defRPr/>
            </a:pPr>
            <a:r>
              <a:rPr lang="en-US" b="1" i="1">
                <a:solidFill>
                  <a:schemeClr val="bg1"/>
                </a:solidFill>
                <a:latin typeface="Verdana" pitchFamily="34" charset="0"/>
                <a:ea typeface="ＭＳ Ｐゴシック" pitchFamily="-84" charset="-128"/>
              </a:rPr>
              <a:t>            stakeholders will occur and will positively impact </a:t>
            </a:r>
          </a:p>
          <a:p>
            <a:pPr marL="857250" indent="-857250" eaLnBrk="1" hangingPunct="1">
              <a:defRPr/>
            </a:pPr>
            <a:r>
              <a:rPr lang="en-US" b="1" i="1">
                <a:solidFill>
                  <a:schemeClr val="bg1"/>
                </a:solidFill>
                <a:latin typeface="Verdana" pitchFamily="34" charset="0"/>
                <a:ea typeface="ＭＳ Ｐゴシック" pitchFamily="-84" charset="-128"/>
              </a:rPr>
              <a:t>               academic achievement for English Learners.</a:t>
            </a:r>
            <a:r>
              <a:rPr lang="en-US" b="1">
                <a:solidFill>
                  <a:srgbClr val="FFFF00"/>
                </a:solidFill>
                <a:latin typeface="Verdana" pitchFamily="34" charset="0"/>
                <a:ea typeface="ＭＳ Ｐゴシック" pitchFamily="-84" charset="-128"/>
              </a:rPr>
              <a:t>  </a:t>
            </a:r>
          </a:p>
          <a:p>
            <a:pPr marL="857250" indent="-857250" eaLnBrk="1" hangingPunct="1">
              <a:defRPr/>
            </a:pPr>
            <a:r>
              <a:rPr lang="en-US" sz="2000" b="1" i="1">
                <a:solidFill>
                  <a:srgbClr val="FFFFFF"/>
                </a:solidFill>
                <a:ea typeface="ＭＳ Ｐゴシック" pitchFamily="-84" charset="-128"/>
              </a:rPr>
              <a:t> </a:t>
            </a:r>
            <a:endParaRPr lang="en-US" sz="2000" b="1">
              <a:solidFill>
                <a:schemeClr val="bg1"/>
              </a:solidFill>
              <a:latin typeface="Verdana" pitchFamily="34" charset="0"/>
              <a:ea typeface="ＭＳ Ｐゴシック" pitchFamily="-84" charset="-128"/>
            </a:endParaRPr>
          </a:p>
        </p:txBody>
      </p:sp>
      <p:sp>
        <p:nvSpPr>
          <p:cNvPr id="10" name="Rounded Rectangle 9"/>
          <p:cNvSpPr/>
          <p:nvPr/>
        </p:nvSpPr>
        <p:spPr>
          <a:xfrm>
            <a:off x="228600" y="1676400"/>
            <a:ext cx="4267200" cy="49530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Objectives</a:t>
            </a:r>
          </a:p>
          <a:p>
            <a:pPr algn="ctr" eaLnBrk="1" hangingPunct="1">
              <a:defRPr/>
            </a:pPr>
            <a:endParaRPr lang="en-US" sz="500" dirty="0">
              <a:solidFill>
                <a:srgbClr val="FFFFFF"/>
              </a:solidFill>
              <a:ea typeface="ＭＳ Ｐゴシック" pitchFamily="-84" charset="-128"/>
            </a:endParaRPr>
          </a:p>
          <a:p>
            <a:pPr marL="114300" indent="-114300" eaLnBrk="1" hangingPunct="1">
              <a:buFontTx/>
              <a:buChar char="•"/>
              <a:defRPr/>
            </a:pPr>
            <a:r>
              <a:rPr lang="en-US" sz="1400" dirty="0">
                <a:solidFill>
                  <a:schemeClr val="tx1"/>
                </a:solidFill>
                <a:ea typeface="ＭＳ Ｐゴシック" pitchFamily="-84" charset="-128"/>
              </a:rPr>
              <a:t>At the Board and Community level there is strong commitment to the district vision for English Learners and there is a system in place to build capacity within the community to encourage advocacy and active and meaningful participation in programs.</a:t>
            </a:r>
          </a:p>
          <a:p>
            <a:pPr eaLnBrk="1" hangingPunct="1">
              <a:defRPr/>
            </a:pPr>
            <a:endParaRPr lang="en-US" sz="800" dirty="0">
              <a:solidFill>
                <a:schemeClr val="tx1"/>
              </a:solidFill>
              <a:ea typeface="ＭＳ Ｐゴシック" pitchFamily="-84" charset="-128"/>
            </a:endParaRPr>
          </a:p>
          <a:p>
            <a:pPr marL="114300" indent="-114300" eaLnBrk="1" hangingPunct="1">
              <a:buFontTx/>
              <a:buChar char="•"/>
              <a:defRPr/>
            </a:pPr>
            <a:r>
              <a:rPr lang="en-US" sz="1400" dirty="0">
                <a:solidFill>
                  <a:schemeClr val="tx1"/>
                </a:solidFill>
                <a:ea typeface="ＭＳ Ｐゴシック" pitchFamily="-84" charset="-128"/>
              </a:rPr>
              <a:t>At the State and Policy level there is understanding of and support for program models, effective practices and cultural competence.</a:t>
            </a:r>
          </a:p>
          <a:p>
            <a:pPr eaLnBrk="1" hangingPunct="1">
              <a:defRPr/>
            </a:pPr>
            <a:endParaRPr lang="en-US" sz="800" dirty="0">
              <a:solidFill>
                <a:schemeClr val="tx1"/>
              </a:solidFill>
              <a:ea typeface="ＭＳ Ｐゴシック" pitchFamily="-84" charset="-128"/>
            </a:endParaRPr>
          </a:p>
          <a:p>
            <a:pPr marL="114300" indent="-114300" eaLnBrk="1" hangingPunct="1">
              <a:buFontTx/>
              <a:buChar char="•"/>
              <a:defRPr/>
            </a:pPr>
            <a:r>
              <a:rPr lang="en-US" sz="1400" dirty="0">
                <a:solidFill>
                  <a:schemeClr val="tx1"/>
                </a:solidFill>
                <a:ea typeface="ＭＳ Ｐゴシック" pitchFamily="-84" charset="-128"/>
              </a:rPr>
              <a:t>Institutions of Higher Education provide comprehensive educational preparation programs for teachers of English Learners that are aligned to research based program models and help to </a:t>
            </a:r>
            <a:r>
              <a:rPr lang="ja-JP" altLang="en-US" sz="1400">
                <a:solidFill>
                  <a:schemeClr val="tx1"/>
                </a:solidFill>
              </a:rPr>
              <a:t>“</a:t>
            </a:r>
            <a:r>
              <a:rPr lang="en-US" altLang="ja-JP" sz="1400" dirty="0">
                <a:solidFill>
                  <a:schemeClr val="tx1"/>
                </a:solidFill>
              </a:rPr>
              <a:t>drive</a:t>
            </a:r>
            <a:r>
              <a:rPr lang="ja-JP" altLang="en-US" sz="1400">
                <a:solidFill>
                  <a:schemeClr val="tx1"/>
                </a:solidFill>
              </a:rPr>
              <a:t>”</a:t>
            </a:r>
            <a:r>
              <a:rPr lang="en-US" altLang="ja-JP" sz="1400" dirty="0">
                <a:solidFill>
                  <a:schemeClr val="tx1"/>
                </a:solidFill>
              </a:rPr>
              <a:t> policy.</a:t>
            </a:r>
          </a:p>
          <a:p>
            <a:pPr eaLnBrk="1" hangingPunct="1">
              <a:defRPr/>
            </a:pPr>
            <a:endParaRPr lang="en-US" sz="800" dirty="0">
              <a:solidFill>
                <a:schemeClr val="tx1"/>
              </a:solidFill>
              <a:ea typeface="ＭＳ Ｐゴシック" pitchFamily="-84" charset="-128"/>
            </a:endParaRPr>
          </a:p>
          <a:p>
            <a:pPr marL="114300" indent="-114300" eaLnBrk="1" hangingPunct="1">
              <a:buFontTx/>
              <a:buChar char="•"/>
              <a:defRPr/>
            </a:pPr>
            <a:r>
              <a:rPr lang="en-US" sz="1400" dirty="0">
                <a:solidFill>
                  <a:schemeClr val="tx1"/>
                </a:solidFill>
                <a:ea typeface="ＭＳ Ｐゴシック" pitchFamily="-84" charset="-128"/>
              </a:rPr>
              <a:t>Current state networks (i.e. COSA, OSBA, ODE, OEIB) will coordinate efforts in order to maximize resources and not duplicate efforts.</a:t>
            </a:r>
          </a:p>
          <a:p>
            <a:pPr eaLnBrk="1" hangingPunct="1">
              <a:defRPr/>
            </a:pPr>
            <a:r>
              <a:rPr lang="en-US" sz="1400" dirty="0">
                <a:solidFill>
                  <a:schemeClr val="tx1"/>
                </a:solidFill>
                <a:ea typeface="ＭＳ Ｐゴシック" pitchFamily="-84" charset="-128"/>
              </a:rPr>
              <a:t> </a:t>
            </a:r>
          </a:p>
          <a:p>
            <a:pPr eaLnBrk="1" hangingPunct="1">
              <a:defRPr/>
            </a:pPr>
            <a:endParaRPr lang="en-US" sz="10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algn="ctr" eaLnBrk="1" hangingPunct="1">
              <a:defRPr/>
            </a:pPr>
            <a:endParaRPr lang="en-US" sz="1000" b="1" dirty="0">
              <a:solidFill>
                <a:schemeClr val="tx1"/>
              </a:solidFill>
              <a:ea typeface="ＭＳ Ｐゴシック" pitchFamily="-84" charset="-128"/>
            </a:endParaRPr>
          </a:p>
          <a:p>
            <a:pPr eaLnBrk="1" hangingPunct="1">
              <a:buFont typeface="Arial" pitchFamily="34" charset="0"/>
              <a:buChar char="•"/>
              <a:defRPr/>
            </a:pPr>
            <a:endParaRPr lang="en-US" sz="1000" dirty="0">
              <a:solidFill>
                <a:schemeClr val="tx1"/>
              </a:solidFill>
              <a:ea typeface="ＭＳ Ｐゴシック" pitchFamily="-84" charset="-128"/>
            </a:endParaRPr>
          </a:p>
          <a:p>
            <a:pPr eaLnBrk="1" hangingPunct="1">
              <a:buFont typeface="Arial" pitchFamily="34" charset="0"/>
              <a:buChar char="•"/>
              <a:defRPr/>
            </a:pPr>
            <a:endParaRPr lang="en-US" sz="12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eaLnBrk="1" hangingPunct="1">
              <a:buFont typeface="Arial" pitchFamily="34" charset="0"/>
              <a:buChar char="•"/>
              <a:defRPr/>
            </a:pPr>
            <a:endParaRPr lang="en-US" sz="1400" dirty="0">
              <a:solidFill>
                <a:schemeClr val="tx1"/>
              </a:solidFill>
              <a:ea typeface="ＭＳ Ｐゴシック" pitchFamily="-84" charset="-128"/>
            </a:endParaRPr>
          </a:p>
        </p:txBody>
      </p:sp>
      <p:sp>
        <p:nvSpPr>
          <p:cNvPr id="12" name="Rounded Rectangle 11"/>
          <p:cNvSpPr/>
          <p:nvPr/>
        </p:nvSpPr>
        <p:spPr>
          <a:xfrm>
            <a:off x="4648200" y="1676400"/>
            <a:ext cx="4267200" cy="49530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b="1" dirty="0">
              <a:solidFill>
                <a:schemeClr val="tx1"/>
              </a:solidFill>
              <a:ea typeface="ＭＳ Ｐゴシック" charset="0"/>
              <a:cs typeface="ＭＳ Ｐゴシック" charset="0"/>
            </a:endParaRPr>
          </a:p>
          <a:p>
            <a:pPr marL="114300" indent="-114300" eaLnBrk="1" hangingPunct="1">
              <a:buFontTx/>
              <a:buChar char="•"/>
              <a:defRPr/>
            </a:pPr>
            <a:r>
              <a:rPr lang="en-US" sz="1400" dirty="0">
                <a:solidFill>
                  <a:schemeClr val="tx1"/>
                </a:solidFill>
                <a:ea typeface="ＭＳ Ｐゴシック" charset="0"/>
                <a:cs typeface="ＭＳ Ｐゴシック" charset="0"/>
              </a:rPr>
              <a:t>Evidence of clear articulation of program models.</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Tx/>
              <a:buChar char="•"/>
              <a:defRPr/>
            </a:pPr>
            <a:r>
              <a:rPr lang="en-US" sz="1400" dirty="0">
                <a:solidFill>
                  <a:schemeClr val="tx1"/>
                </a:solidFill>
                <a:ea typeface="ＭＳ Ｐゴシック" charset="0"/>
                <a:cs typeface="ＭＳ Ｐゴシック" charset="0"/>
              </a:rPr>
              <a:t>Evidence of standards -based systems for professional development and capacity building.</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Tx/>
              <a:buChar char="•"/>
              <a:defRPr/>
            </a:pPr>
            <a:r>
              <a:rPr lang="en-US" sz="1400" dirty="0">
                <a:solidFill>
                  <a:schemeClr val="tx1"/>
                </a:solidFill>
                <a:ea typeface="ＭＳ Ｐゴシック" charset="0"/>
                <a:cs typeface="ＭＳ Ｐゴシック" charset="0"/>
              </a:rPr>
              <a:t>Student performance data and review of identified measures of program effectiveness.</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Tx/>
              <a:buChar char="•"/>
              <a:defRPr/>
            </a:pPr>
            <a:r>
              <a:rPr lang="en-US" sz="1400" dirty="0">
                <a:solidFill>
                  <a:schemeClr val="tx1"/>
                </a:solidFill>
                <a:ea typeface="ＭＳ Ｐゴシック" charset="0"/>
                <a:cs typeface="ＭＳ Ｐゴシック" charset="0"/>
              </a:rPr>
              <a:t>Evidence of allocated resources and policy standards that support instructional program for ELs.</a:t>
            </a:r>
          </a:p>
          <a:p>
            <a:pPr algn="ctr" eaLnBrk="1" hangingPunct="1">
              <a:defRPr/>
            </a:pPr>
            <a:endParaRPr lang="en-US" b="1" dirty="0">
              <a:solidFill>
                <a:schemeClr val="tx1"/>
              </a:solidFill>
              <a:ea typeface="ＭＳ Ｐゴシック" charset="0"/>
              <a:cs typeface="ＭＳ Ｐゴシック" charset="0"/>
            </a:endParaRPr>
          </a:p>
          <a:p>
            <a:pPr algn="ctr" eaLnBrk="1" hangingPunct="1">
              <a:defRPr/>
            </a:pPr>
            <a:endParaRPr lang="en-US" b="1" dirty="0">
              <a:solidFill>
                <a:schemeClr val="tx1"/>
              </a:solidFill>
              <a:ea typeface="ＭＳ Ｐゴシック" charset="0"/>
              <a:cs typeface="ＭＳ Ｐゴシック" charset="0"/>
            </a:endParaRPr>
          </a:p>
          <a:p>
            <a:pPr algn="ctr" eaLnBrk="1" hangingPunct="1">
              <a:defRPr/>
            </a:pPr>
            <a:endParaRPr lang="en-US" b="1"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algn="ctr" eaLnBrk="1" hangingPunct="1">
              <a:defRPr/>
            </a:pPr>
            <a:endParaRPr lang="en-US" b="1"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2</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2 -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9699" name="Rectangle 2"/>
          <p:cNvSpPr>
            <a:spLocks noChangeArrowheads="1"/>
          </p:cNvSpPr>
          <p:nvPr/>
        </p:nvSpPr>
        <p:spPr bwMode="auto">
          <a:xfrm>
            <a:off x="609600" y="1143000"/>
            <a:ext cx="77724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pPr>
            <a:r>
              <a:rPr lang="en-US" altLang="en-US" sz="2400"/>
              <a:t>Develop a communication strategy for sharing effective research based program models with stakeholders.</a:t>
            </a:r>
          </a:p>
          <a:p>
            <a:pPr>
              <a:spcBef>
                <a:spcPct val="0"/>
              </a:spcBef>
              <a:buFontTx/>
              <a:buNone/>
            </a:pPr>
            <a:endParaRPr lang="en-US" altLang="en-US" sz="1200"/>
          </a:p>
          <a:p>
            <a:pPr>
              <a:spcBef>
                <a:spcPct val="0"/>
              </a:spcBef>
            </a:pPr>
            <a:r>
              <a:rPr lang="en-US" altLang="en-US" sz="2400"/>
              <a:t>Develop a list of effective instructional practices associated with research based programs for ELs. </a:t>
            </a:r>
          </a:p>
          <a:p>
            <a:pPr>
              <a:spcBef>
                <a:spcPct val="0"/>
              </a:spcBef>
              <a:buFontTx/>
              <a:buNone/>
            </a:pPr>
            <a:endParaRPr lang="en-US" altLang="en-US" sz="1200"/>
          </a:p>
          <a:p>
            <a:pPr>
              <a:spcBef>
                <a:spcPct val="0"/>
              </a:spcBef>
            </a:pPr>
            <a:r>
              <a:rPr lang="en-US" altLang="en-US" sz="2400"/>
              <a:t>Identify a recommended plan for professional development to be presented over three to five years utilizing research based information and teacher input. </a:t>
            </a:r>
          </a:p>
          <a:p>
            <a:pPr>
              <a:spcBef>
                <a:spcPct val="0"/>
              </a:spcBef>
              <a:buFontTx/>
              <a:buNone/>
            </a:pPr>
            <a:endParaRPr lang="en-US" altLang="en-US" sz="1200"/>
          </a:p>
          <a:p>
            <a:pPr>
              <a:spcBef>
                <a:spcPct val="0"/>
              </a:spcBef>
            </a:pPr>
            <a:r>
              <a:rPr lang="en-US" altLang="en-US" sz="2400"/>
              <a:t>Districts share Oregon EL Strategic Plan with   stakeholders (i.e. Board of Ed, PTA, Site Council &amp; Chamber of Commerce). </a:t>
            </a:r>
          </a:p>
        </p:txBody>
      </p:sp>
      <p:sp>
        <p:nvSpPr>
          <p:cNvPr id="2" name="Title 1" hidden="1"/>
          <p:cNvSpPr>
            <a:spLocks noGrp="1"/>
          </p:cNvSpPr>
          <p:nvPr>
            <p:ph type="title" idx="4294967295"/>
          </p:nvPr>
        </p:nvSpPr>
        <p:spPr/>
        <p:txBody>
          <a:bodyPr/>
          <a:lstStyle/>
          <a:p>
            <a:r>
              <a:rPr lang="en-US" dirty="0" smtClean="0"/>
              <a:t>Goal 2 – Year 1 Strategies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2 -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30723" name="Rectangle 2"/>
          <p:cNvSpPr>
            <a:spLocks noChangeArrowheads="1"/>
          </p:cNvSpPr>
          <p:nvPr/>
        </p:nvSpPr>
        <p:spPr bwMode="auto">
          <a:xfrm>
            <a:off x="609600" y="1143000"/>
            <a:ext cx="77724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pPr>
            <a:r>
              <a:rPr lang="en-US" altLang="en-US" sz="2400"/>
              <a:t>Districts develop a </a:t>
            </a:r>
            <a:r>
              <a:rPr lang="ja-JP" altLang="en-US" sz="2400"/>
              <a:t>“</a:t>
            </a:r>
            <a:r>
              <a:rPr lang="en-US" altLang="ja-JP" sz="2400"/>
              <a:t>vision</a:t>
            </a:r>
            <a:r>
              <a:rPr lang="ja-JP" altLang="en-US" sz="2400"/>
              <a:t>”</a:t>
            </a:r>
            <a:r>
              <a:rPr lang="en-US" altLang="ja-JP" sz="2400"/>
              <a:t> regarding the education of ELs involving key stakeholders.</a:t>
            </a:r>
          </a:p>
          <a:p>
            <a:pPr>
              <a:spcBef>
                <a:spcPct val="0"/>
              </a:spcBef>
              <a:buFontTx/>
              <a:buNone/>
            </a:pPr>
            <a:endParaRPr lang="en-US" altLang="en-US" sz="1200"/>
          </a:p>
          <a:p>
            <a:pPr>
              <a:spcBef>
                <a:spcPct val="0"/>
              </a:spcBef>
            </a:pPr>
            <a:r>
              <a:rPr lang="en-US" altLang="en-US" sz="2400"/>
              <a:t>Hold a State Wide EL Summit involving district level leaders and practitioners, with a focus on effective EL practices and models.</a:t>
            </a:r>
          </a:p>
          <a:p>
            <a:pPr>
              <a:spcBef>
                <a:spcPct val="0"/>
              </a:spcBef>
              <a:buFontTx/>
              <a:buNone/>
            </a:pPr>
            <a:endParaRPr lang="en-US" altLang="en-US" sz="1200"/>
          </a:p>
          <a:p>
            <a:pPr>
              <a:spcBef>
                <a:spcPct val="0"/>
              </a:spcBef>
            </a:pPr>
            <a:r>
              <a:rPr lang="en-US" altLang="en-US" sz="2400"/>
              <a:t>Representatives from major educational state networks  participate in a collaborative effort to identify areas and topics addressed by each group and areas of possible overlap.</a:t>
            </a:r>
          </a:p>
          <a:p>
            <a:pPr>
              <a:spcBef>
                <a:spcPct val="0"/>
              </a:spcBef>
              <a:buFontTx/>
              <a:buNone/>
            </a:pPr>
            <a:endParaRPr lang="en-US" altLang="en-US" sz="2400"/>
          </a:p>
          <a:p>
            <a:pPr>
              <a:spcBef>
                <a:spcPct val="0"/>
              </a:spcBef>
            </a:pPr>
            <a:endParaRPr lang="en-US" altLang="en-US" sz="2400"/>
          </a:p>
          <a:p>
            <a:pPr>
              <a:spcBef>
                <a:spcPct val="0"/>
              </a:spcBef>
            </a:pPr>
            <a:endParaRPr lang="en-US" altLang="en-US" sz="2400">
              <a:solidFill>
                <a:srgbClr val="000000"/>
              </a:solidFill>
            </a:endParaRPr>
          </a:p>
        </p:txBody>
      </p:sp>
      <p:sp>
        <p:nvSpPr>
          <p:cNvPr id="2" name="Title 1" hidden="1"/>
          <p:cNvSpPr>
            <a:spLocks noGrp="1"/>
          </p:cNvSpPr>
          <p:nvPr>
            <p:ph type="title" idx="4294967295"/>
          </p:nvPr>
        </p:nvSpPr>
        <p:spPr/>
        <p:txBody>
          <a:bodyPr/>
          <a:lstStyle/>
          <a:p>
            <a:r>
              <a:rPr lang="en-US" sz="4400" kern="1200" dirty="0" smtClean="0">
                <a:solidFill>
                  <a:srgbClr val="000000"/>
                </a:solidFill>
                <a:effectLst/>
                <a:latin typeface="Calibri" panose="020F0502020204030204" pitchFamily="34" charset="0"/>
                <a:ea typeface="ＭＳ Ｐゴシック" panose="020B0600070205080204" pitchFamily="34" charset="-128"/>
                <a:cs typeface="ＭＳ Ｐゴシック" panose="020B0600070205080204" pitchFamily="34" charset="-128"/>
              </a:rPr>
              <a:t>Goal 2 – Year 1 Strategies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81000" y="381000"/>
            <a:ext cx="8402638"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marL="857250" indent="-857250" eaLnBrk="1" hangingPunct="1">
              <a:defRPr/>
            </a:pPr>
            <a:endParaRPr lang="en-US" sz="2000" b="1">
              <a:solidFill>
                <a:schemeClr val="bg1"/>
              </a:solidFill>
              <a:latin typeface="Verdana" charset="0"/>
              <a:ea typeface="ＭＳ Ｐゴシック" charset="0"/>
              <a:cs typeface="ＭＳ Ｐゴシック" charset="0"/>
            </a:endParaRPr>
          </a:p>
          <a:p>
            <a:pPr marL="857250" indent="-857250" algn="ctr" eaLnBrk="1" hangingPunct="1">
              <a:defRPr/>
            </a:pPr>
            <a:r>
              <a:rPr lang="en-US" b="1">
                <a:solidFill>
                  <a:srgbClr val="FFFF00"/>
                </a:solidFill>
                <a:latin typeface="Verdana" charset="0"/>
                <a:ea typeface="ＭＳ Ｐゴシック" charset="0"/>
                <a:cs typeface="ＭＳ Ｐゴシック" charset="0"/>
              </a:rPr>
              <a:t>Goal 3  </a:t>
            </a:r>
          </a:p>
          <a:p>
            <a:pPr marL="857250" indent="-857250" eaLnBrk="1" hangingPunct="1">
              <a:defRPr/>
            </a:pPr>
            <a:r>
              <a:rPr lang="en-US" b="1" i="1">
                <a:solidFill>
                  <a:schemeClr val="bg1"/>
                </a:solidFill>
                <a:latin typeface="Verdana" charset="0"/>
                <a:ea typeface="ＭＳ Ｐゴシック" charset="0"/>
                <a:cs typeface="ＭＳ Ｐゴシック" charset="0"/>
              </a:rPr>
              <a:t>School Districts engage and involve families and communities as equal partners in order to support and enhance programs designed for English Learners. </a:t>
            </a:r>
            <a:endParaRPr lang="en-US" b="1">
              <a:solidFill>
                <a:schemeClr val="bg1"/>
              </a:solidFill>
              <a:latin typeface="Verdana" charset="0"/>
              <a:ea typeface="ＭＳ Ｐゴシック" charset="0"/>
              <a:cs typeface="ＭＳ Ｐゴシック" charset="0"/>
            </a:endParaRPr>
          </a:p>
          <a:p>
            <a:pPr marL="857250" indent="-857250" eaLnBrk="1" hangingPunct="1">
              <a:defRPr/>
            </a:pPr>
            <a:r>
              <a:rPr lang="en-US" sz="2000" b="1" i="1">
                <a:solidFill>
                  <a:srgbClr val="FFFFFF"/>
                </a:solidFill>
                <a:ea typeface="ＭＳ Ｐゴシック" charset="0"/>
                <a:cs typeface="ＭＳ Ｐゴシック" charset="0"/>
              </a:rPr>
              <a:t> </a:t>
            </a:r>
            <a:endParaRPr lang="en-US" sz="2000" b="1">
              <a:solidFill>
                <a:schemeClr val="bg1"/>
              </a:solidFill>
              <a:latin typeface="Verdana" charset="0"/>
              <a:ea typeface="ＭＳ Ｐゴシック" charset="0"/>
              <a:cs typeface="ＭＳ Ｐゴシック" charset="0"/>
            </a:endParaRPr>
          </a:p>
        </p:txBody>
      </p:sp>
      <p:sp>
        <p:nvSpPr>
          <p:cNvPr id="10" name="Rounded Rectangle 9"/>
          <p:cNvSpPr/>
          <p:nvPr/>
        </p:nvSpPr>
        <p:spPr>
          <a:xfrm>
            <a:off x="228600" y="1828800"/>
            <a:ext cx="4267200" cy="48006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marL="114300" indent="-114300" algn="ctr" eaLnBrk="1" hangingPunct="1">
              <a:defRPr/>
            </a:pPr>
            <a:endParaRPr lang="en-US" sz="10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Districts build partnerships with families and communities of historically underserved students. </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Districts provide practical ideas in multiple languages and using culturally responsive methods to assist families in learning about how they can help their children be successful in school.</a:t>
            </a: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Collect and utilize culturally specific input from parents and the community about how they can best contribute to the success of the EL Strategic Plan.</a:t>
            </a: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Districts increase their number of partnerships with private, public and community groups/ agencies to collaboratively develop parent and community engagement strategies. </a:t>
            </a:r>
          </a:p>
          <a:p>
            <a:pPr eaLnBrk="1" hangingPunct="1">
              <a:buFont typeface="Arial" charset="0"/>
              <a:buChar char="•"/>
              <a:defRPr/>
            </a:pPr>
            <a:endParaRPr lang="en-US" sz="1000" dirty="0">
              <a:solidFill>
                <a:schemeClr val="tx1"/>
              </a:solidFill>
              <a:ea typeface="ＭＳ Ｐゴシック" charset="0"/>
              <a:cs typeface="ＭＳ Ｐゴシック" charset="0"/>
            </a:endParaRPr>
          </a:p>
          <a:p>
            <a:pPr eaLnBrk="1" hangingPunct="1">
              <a:buFont typeface="Arial" charset="0"/>
              <a:buChar char="•"/>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8006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128"/>
              </a:rPr>
              <a:t>Measures of Success</a:t>
            </a:r>
          </a:p>
          <a:p>
            <a:pPr algn="ctr" eaLnBrk="1" hangingPunct="1">
              <a:defRPr/>
            </a:pPr>
            <a:r>
              <a:rPr lang="en-US" sz="1000" b="1" dirty="0">
                <a:solidFill>
                  <a:schemeClr val="tx1"/>
                </a:solidFill>
                <a:ea typeface="ＭＳ Ｐゴシック" charset="-128"/>
              </a:rPr>
              <a:t>(as indicated by survey results)</a:t>
            </a:r>
          </a:p>
          <a:p>
            <a:pPr marL="114300" indent="-114300" eaLnBrk="1" hangingPunct="1">
              <a:buFont typeface="Arial" charset="0"/>
              <a:buChar char="•"/>
              <a:defRPr/>
            </a:pPr>
            <a:r>
              <a:rPr lang="en-US" sz="1400" dirty="0">
                <a:solidFill>
                  <a:schemeClr val="tx1"/>
                </a:solidFill>
                <a:ea typeface="ＭＳ Ｐゴシック" charset="-128"/>
              </a:rPr>
              <a:t>At least 80% of students, families and communities report that trust, integrity and competence have increased between districts and stakeholders.</a:t>
            </a:r>
          </a:p>
          <a:p>
            <a:pPr eaLnBrk="1" hangingPunct="1">
              <a:defRPr/>
            </a:pPr>
            <a:endParaRPr lang="en-US" sz="1400" dirty="0">
              <a:solidFill>
                <a:schemeClr val="tx1"/>
              </a:solidFill>
              <a:ea typeface="ＭＳ Ｐゴシック" charset="-128"/>
            </a:endParaRPr>
          </a:p>
          <a:p>
            <a:pPr marL="114300" indent="-114300" eaLnBrk="1" hangingPunct="1">
              <a:buFont typeface="Arial" charset="0"/>
              <a:buChar char="•"/>
              <a:tabLst>
                <a:tab pos="114300" algn="l"/>
              </a:tabLst>
              <a:defRPr/>
            </a:pPr>
            <a:r>
              <a:rPr lang="en-US" sz="1400" dirty="0">
                <a:solidFill>
                  <a:schemeClr val="tx1"/>
                </a:solidFill>
                <a:ea typeface="ＭＳ Ｐゴシック" charset="-128"/>
              </a:rPr>
              <a:t>At least 90% of staff and parents report having a greater understanding about how to effectively assist EL students to succeed.</a:t>
            </a:r>
          </a:p>
          <a:p>
            <a:pPr eaLnBrk="1" hangingPunct="1">
              <a:defRPr/>
            </a:pPr>
            <a:endParaRPr lang="en-US" sz="1400" dirty="0">
              <a:solidFill>
                <a:schemeClr val="tx1"/>
              </a:solidFill>
              <a:ea typeface="ＭＳ Ｐゴシック" charset="-128"/>
            </a:endParaRPr>
          </a:p>
          <a:p>
            <a:pPr marL="114300" indent="-114300" eaLnBrk="1" hangingPunct="1">
              <a:buFont typeface="Arial" charset="0"/>
              <a:buChar char="•"/>
              <a:defRPr/>
            </a:pPr>
            <a:r>
              <a:rPr lang="en-US" sz="1400" dirty="0">
                <a:solidFill>
                  <a:schemeClr val="tx1"/>
                </a:solidFill>
                <a:ea typeface="ＭＳ Ｐゴシック" charset="-128"/>
              </a:rPr>
              <a:t>At least 90% of those families and community partners surveyed feel that their input has been incorporated in a meaningful way into work being done to benefit English Learners.</a:t>
            </a:r>
          </a:p>
          <a:p>
            <a:pPr eaLnBrk="1" hangingPunct="1">
              <a:defRPr/>
            </a:pPr>
            <a:endParaRPr lang="en-US" sz="1400" dirty="0">
              <a:solidFill>
                <a:schemeClr val="tx1"/>
              </a:solidFill>
              <a:ea typeface="ＭＳ Ｐゴシック" charset="-128"/>
            </a:endParaRPr>
          </a:p>
          <a:p>
            <a:pPr marL="114300" indent="-114300" eaLnBrk="1" hangingPunct="1">
              <a:buFont typeface="Arial" charset="0"/>
              <a:buChar char="•"/>
              <a:defRPr/>
            </a:pPr>
            <a:r>
              <a:rPr lang="en-US" sz="1400" dirty="0">
                <a:solidFill>
                  <a:schemeClr val="tx1"/>
                </a:solidFill>
                <a:ea typeface="ＭＳ Ｐゴシック" charset="-128"/>
              </a:rPr>
              <a:t>Districts and community partners are collaboratively implementing specific parent engagement strategies. </a:t>
            </a:r>
          </a:p>
        </p:txBody>
      </p:sp>
      <p:sp>
        <p:nvSpPr>
          <p:cNvPr id="2" name="Title 1" hidden="1"/>
          <p:cNvSpPr>
            <a:spLocks noGrp="1"/>
          </p:cNvSpPr>
          <p:nvPr>
            <p:ph type="ctrTitle"/>
          </p:nvPr>
        </p:nvSpPr>
        <p:spPr/>
        <p:txBody>
          <a:bodyPr/>
          <a:lstStyle/>
          <a:p>
            <a:r>
              <a:rPr lang="en-US" dirty="0" smtClean="0"/>
              <a:t>Goal 3</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381000" y="381000"/>
            <a:ext cx="8402638"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marL="857250" indent="-857250" eaLnBrk="1" hangingPunct="1">
              <a:defRPr/>
            </a:pPr>
            <a:endParaRPr lang="en-US" sz="2000" b="1">
              <a:solidFill>
                <a:schemeClr val="bg1"/>
              </a:solidFill>
              <a:latin typeface="Verdana" charset="0"/>
              <a:ea typeface="ＭＳ Ｐゴシック" charset="0"/>
              <a:cs typeface="ＭＳ Ｐゴシック" charset="0"/>
            </a:endParaRPr>
          </a:p>
          <a:p>
            <a:pPr marL="857250" indent="-857250" algn="ctr" eaLnBrk="1" hangingPunct="1">
              <a:defRPr/>
            </a:pPr>
            <a:r>
              <a:rPr lang="en-US" b="1">
                <a:solidFill>
                  <a:srgbClr val="FFFF00"/>
                </a:solidFill>
                <a:latin typeface="Verdana" charset="0"/>
                <a:ea typeface="ＭＳ Ｐゴシック" charset="0"/>
                <a:cs typeface="ＭＳ Ｐゴシック" charset="0"/>
              </a:rPr>
              <a:t>Goal 3  </a:t>
            </a:r>
          </a:p>
          <a:p>
            <a:pPr marL="857250" indent="-857250" eaLnBrk="1" hangingPunct="1">
              <a:defRPr/>
            </a:pPr>
            <a:r>
              <a:rPr lang="en-US" b="1" i="1">
                <a:solidFill>
                  <a:schemeClr val="bg1"/>
                </a:solidFill>
                <a:latin typeface="Verdana" charset="0"/>
                <a:ea typeface="ＭＳ Ｐゴシック" charset="0"/>
                <a:cs typeface="ＭＳ Ｐゴシック" charset="0"/>
              </a:rPr>
              <a:t>School Districts engage and involve families and communities as equal partners in order to support and enhance programs designed for English Learners. </a:t>
            </a:r>
            <a:endParaRPr lang="en-US" b="1">
              <a:solidFill>
                <a:schemeClr val="bg1"/>
              </a:solidFill>
              <a:latin typeface="Verdana" charset="0"/>
              <a:ea typeface="ＭＳ Ｐゴシック" charset="0"/>
              <a:cs typeface="ＭＳ Ｐゴシック" charset="0"/>
            </a:endParaRPr>
          </a:p>
          <a:p>
            <a:pPr marL="857250" indent="-857250" eaLnBrk="1" hangingPunct="1">
              <a:defRPr/>
            </a:pPr>
            <a:r>
              <a:rPr lang="en-US" sz="2000" b="1" i="1">
                <a:solidFill>
                  <a:srgbClr val="FFFFFF"/>
                </a:solidFill>
                <a:ea typeface="ＭＳ Ｐゴシック" charset="0"/>
                <a:cs typeface="ＭＳ Ｐゴシック" charset="0"/>
              </a:rPr>
              <a:t> </a:t>
            </a:r>
            <a:endParaRPr lang="en-US" sz="2000" b="1">
              <a:solidFill>
                <a:schemeClr val="bg1"/>
              </a:solidFill>
              <a:latin typeface="Verdana" charset="0"/>
              <a:ea typeface="ＭＳ Ｐゴシック" charset="0"/>
              <a:cs typeface="ＭＳ Ｐゴシック" charset="0"/>
            </a:endParaRP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algn="ctr" eaLnBrk="1" hangingPunct="1">
              <a:defRPr/>
            </a:pPr>
            <a:endParaRPr lang="en-US" sz="1000" b="1" dirty="0">
              <a:solidFill>
                <a:schemeClr val="tx1"/>
              </a:solidFill>
              <a:ea typeface="ＭＳ Ｐゴシック" charset="0"/>
              <a:cs typeface="ＭＳ Ｐゴシック" charset="0"/>
            </a:endParaRPr>
          </a:p>
          <a:p>
            <a:pPr eaLnBrk="1" hangingPunct="1">
              <a:buFont typeface="Arial" charset="0"/>
              <a:buChar char="•"/>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Through collective efficacy stakeholders, inclusive of parents and community members can help support and enhance programs designed for English Learners.</a:t>
            </a:r>
          </a:p>
          <a:p>
            <a:pPr eaLnBrk="1" hangingPunct="1">
              <a:defRPr/>
            </a:pPr>
            <a:endParaRPr lang="en-US" sz="1000" dirty="0">
              <a:solidFill>
                <a:schemeClr val="tx1"/>
              </a:solidFill>
              <a:ea typeface="ＭＳ Ｐゴシック" charset="0"/>
              <a:cs typeface="ＭＳ Ｐゴシック" charset="0"/>
            </a:endParaRP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Build trust and capital with parents and community.</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Parents know what to do to help their child(</a:t>
            </a:r>
            <a:r>
              <a:rPr lang="en-US" sz="1400" dirty="0" err="1">
                <a:solidFill>
                  <a:schemeClr val="tx1"/>
                </a:solidFill>
                <a:ea typeface="ＭＳ Ｐゴシック" charset="0"/>
                <a:cs typeface="ＭＳ Ｐゴシック" charset="0"/>
              </a:rPr>
              <a:t>ren</a:t>
            </a:r>
            <a:r>
              <a:rPr lang="en-US" sz="1400" dirty="0">
                <a:solidFill>
                  <a:schemeClr val="tx1"/>
                </a:solidFill>
                <a:ea typeface="ＭＳ Ｐゴシック" charset="0"/>
                <a:cs typeface="ＭＳ Ｐゴシック" charset="0"/>
              </a:rPr>
              <a:t>) be successful in school.</a:t>
            </a:r>
          </a:p>
          <a:p>
            <a:pPr marL="114300" indent="-114300"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The community understands how best to contribute to the success of the plan.</a:t>
            </a:r>
          </a:p>
          <a:p>
            <a:pPr eaLnBrk="1" hangingPunct="1">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Parent and community member participation rates increase.</a:t>
            </a: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Student attendance rates improve and mobility decreases.</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Partnerships including private and public sectors increase.</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Satisfaction rates and trust from parents and community members increases.</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A parent/community network exists and develops into parents teaching parents.</a:t>
            </a:r>
          </a:p>
          <a:p>
            <a:pPr eaLnBrk="1" hangingPunct="1">
              <a:defRPr/>
            </a:pPr>
            <a:endParaRPr lang="en-US" sz="1400" b="1" dirty="0">
              <a:solidFill>
                <a:schemeClr val="tx1"/>
              </a:solidFill>
              <a:ea typeface="ＭＳ Ｐゴシック" charset="0"/>
              <a:cs typeface="ＭＳ Ｐゴシック" charset="0"/>
            </a:endParaRPr>
          </a:p>
          <a:p>
            <a:pPr algn="ctr" eaLnBrk="1" hangingPunct="1">
              <a:defRPr/>
            </a:pPr>
            <a:endParaRPr lang="en-US" sz="1000" b="1"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3</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09600" y="1143000"/>
            <a:ext cx="7772400"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r>
              <a:rPr lang="en-US" altLang="en-US" sz="2400">
                <a:solidFill>
                  <a:srgbClr val="000000"/>
                </a:solidFill>
              </a:rPr>
              <a:t>Collaborating with site staff and parent forums while   researching nation-wide models, districts develop plans/campaigns for implementing strategies that facilitate communication and encourage parent participation and meaningful engagement.</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Districts gather base line data on the current rate of parental participation in district training opportunities.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At the state level support providers work collaboratively with district representatives to develop a parent needs assessment survey to gather input on effectiveness of existing parent training programs and communication strategies.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Needs assessment is administered and results compiled by each district.</a:t>
            </a:r>
            <a:endParaRPr lang="en-US" altLang="en-US" sz="2000">
              <a:solidFill>
                <a:srgbClr val="000000"/>
              </a:solidFill>
            </a:endParaRP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3 -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3 –</a:t>
            </a:r>
            <a:r>
              <a:rPr lang="en-US" baseline="0" dirty="0" smtClean="0"/>
              <a:t> Year 1 Strategies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sz="half" idx="1"/>
          </p:nvPr>
        </p:nvSpPr>
        <p:spPr>
          <a:xfrm>
            <a:off x="1266825" y="1481138"/>
            <a:ext cx="3629025" cy="4525962"/>
          </a:xfrm>
        </p:spPr>
        <p:txBody>
          <a:bodyPr/>
          <a:lstStyle/>
          <a:p>
            <a:pPr eaLnBrk="1" hangingPunct="1">
              <a:buFont typeface="Wingdings 3" panose="05040102010807070707" pitchFamily="18" charset="2"/>
              <a:buNone/>
            </a:pPr>
            <a:r>
              <a:rPr lang="en-US" altLang="en-US" sz="3200" smtClean="0">
                <a:ea typeface="ＭＳ Ｐゴシック" panose="020B0600070205080204" pitchFamily="34" charset="-128"/>
              </a:rPr>
              <a:t>	</a:t>
            </a:r>
            <a:r>
              <a:rPr lang="en-US" altLang="en-US" sz="3200" smtClean="0">
                <a:latin typeface="Berlin Sans FB" panose="020E0602020502020306" pitchFamily="34" charset="0"/>
                <a:ea typeface="ＭＳ Ｐゴシック" panose="020B0600070205080204" pitchFamily="34" charset="-128"/>
              </a:rPr>
              <a:t>David Bautista</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Yvonne Curtis</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Miriam Fox</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Karen Gray</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Sandy Husk</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Steve Larson</a:t>
            </a:r>
          </a:p>
          <a:p>
            <a:pPr eaLnBrk="1" hangingPunct="1">
              <a:buFont typeface="Wingdings 3" panose="05040102010807070707" pitchFamily="18" charset="2"/>
              <a:buNone/>
            </a:pPr>
            <a:r>
              <a:rPr lang="en-US" altLang="en-US" smtClean="0">
                <a:latin typeface="Berlin Sans FB" panose="020E0602020502020306" pitchFamily="34" charset="0"/>
                <a:ea typeface="ＭＳ Ｐゴシック" panose="020B0600070205080204" pitchFamily="34" charset="-128"/>
              </a:rPr>
              <a:t>	</a:t>
            </a:r>
            <a:endParaRPr lang="en-US" altLang="en-US" sz="3200" smtClean="0">
              <a:latin typeface="Berlin Sans FB" panose="020E0602020502020306" pitchFamily="34" charset="0"/>
              <a:ea typeface="ＭＳ Ｐゴシック" panose="020B0600070205080204" pitchFamily="34" charset="-128"/>
            </a:endParaRPr>
          </a:p>
          <a:p>
            <a:pPr eaLnBrk="1" hangingPunct="1"/>
            <a:endParaRPr lang="en-US" altLang="en-US" smtClean="0">
              <a:ea typeface="ＭＳ Ｐゴシック" panose="020B0600070205080204" pitchFamily="34" charset="-128"/>
            </a:endParaRPr>
          </a:p>
        </p:txBody>
      </p:sp>
      <p:sp>
        <p:nvSpPr>
          <p:cNvPr id="5123" name="Content Placeholder 3"/>
          <p:cNvSpPr>
            <a:spLocks noGrp="1"/>
          </p:cNvSpPr>
          <p:nvPr>
            <p:ph sz="half" idx="2"/>
          </p:nvPr>
        </p:nvSpPr>
        <p:spPr>
          <a:xfrm>
            <a:off x="4648200" y="1481138"/>
            <a:ext cx="4038600" cy="4525962"/>
          </a:xfrm>
        </p:spPr>
        <p:txBody>
          <a:bodyPr/>
          <a:lstStyle/>
          <a:p>
            <a:pPr eaLnBrk="1" hangingPunct="1">
              <a:buFont typeface="Wingdings 3" panose="05040102010807070707" pitchFamily="18" charset="2"/>
              <a:buNone/>
            </a:pPr>
            <a:r>
              <a:rPr lang="en-US" altLang="en-US" sz="3200" smtClean="0">
                <a:ea typeface="ＭＳ Ｐゴシック" panose="020B0600070205080204" pitchFamily="34" charset="-128"/>
              </a:rPr>
              <a:t>  </a:t>
            </a:r>
            <a:r>
              <a:rPr lang="en-US" altLang="en-US" sz="3200" smtClean="0">
                <a:latin typeface="Berlin Sans FB" panose="020E0602020502020306" pitchFamily="34" charset="0"/>
                <a:ea typeface="ＭＳ Ｐゴシック" panose="020B0600070205080204" pitchFamily="34" charset="-128"/>
              </a:rPr>
              <a:t>Doris McEwen</a:t>
            </a:r>
            <a:endParaRPr lang="en-US" altLang="en-US" sz="3200" smtClean="0">
              <a:ea typeface="ＭＳ Ｐゴシック" panose="020B0600070205080204" pitchFamily="34" charset="-128"/>
            </a:endParaRP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Salam Noor</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Chuck Ransom</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Bill Rhoades</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Hilda Rosselli</a:t>
            </a:r>
          </a:p>
          <a:p>
            <a:pPr eaLnBrk="1" hangingPunct="1">
              <a:buFont typeface="Wingdings 3" panose="05040102010807070707" pitchFamily="18" charset="2"/>
              <a:buNone/>
            </a:pPr>
            <a:r>
              <a:rPr lang="en-US" altLang="en-US" sz="3200" smtClean="0">
                <a:latin typeface="Berlin Sans FB" panose="020E0602020502020306" pitchFamily="34" charset="0"/>
                <a:ea typeface="ＭＳ Ｐゴシック" panose="020B0600070205080204" pitchFamily="34" charset="-128"/>
              </a:rPr>
              <a:t>	Jada Rupley</a:t>
            </a:r>
          </a:p>
          <a:p>
            <a:pPr eaLnBrk="1" hangingPunct="1">
              <a:buFont typeface="Wingdings 3" panose="05040102010807070707" pitchFamily="18" charset="2"/>
              <a:buNone/>
            </a:pPr>
            <a:r>
              <a:rPr lang="en-US" altLang="en-US" sz="3200" smtClean="0">
                <a:ea typeface="ＭＳ Ｐゴシック" panose="020B0600070205080204" pitchFamily="34" charset="-128"/>
              </a:rPr>
              <a:t>  </a:t>
            </a:r>
          </a:p>
          <a:p>
            <a:pPr eaLnBrk="1" hangingPunct="1"/>
            <a:endParaRPr lang="en-US" altLang="en-US" smtClean="0">
              <a:ea typeface="ＭＳ Ｐゴシック" panose="020B0600070205080204" pitchFamily="34" charset="-128"/>
            </a:endParaRPr>
          </a:p>
        </p:txBody>
      </p:sp>
      <p:sp>
        <p:nvSpPr>
          <p:cNvPr id="5124" name="Title 1"/>
          <p:cNvSpPr>
            <a:spLocks noGrp="1"/>
          </p:cNvSpPr>
          <p:nvPr>
            <p:ph type="title"/>
          </p:nvPr>
        </p:nvSpPr>
        <p:spPr/>
        <p:txBody>
          <a:bodyPr/>
          <a:lstStyle/>
          <a:p>
            <a:pPr eaLnBrk="1" hangingPunct="1"/>
            <a:r>
              <a:rPr lang="en-US" altLang="en-US" smtClean="0">
                <a:latin typeface="Bernard MT Condensed" panose="02050806060905020404" pitchFamily="18" charset="0"/>
                <a:ea typeface="ＭＳ Ｐゴシック" panose="020B0600070205080204" pitchFamily="34" charset="-128"/>
              </a:rPr>
              <a:t>Steering Committee Members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a:solidFill>
                  <a:srgbClr val="FFFF00"/>
                </a:solidFill>
                <a:latin typeface="Verdana" charset="0"/>
                <a:ea typeface="ＭＳ Ｐゴシック" charset="0"/>
                <a:cs typeface="ＭＳ Ｐゴシック" charset="0"/>
              </a:rPr>
              <a:t>Goal 4</a:t>
            </a:r>
          </a:p>
          <a:p>
            <a:pPr algn="ctr" eaLnBrk="1" hangingPunct="1">
              <a:defRPr/>
            </a:pPr>
            <a:r>
              <a:rPr lang="en-US" b="1" i="1">
                <a:solidFill>
                  <a:srgbClr val="FFFFFF"/>
                </a:solidFill>
                <a:latin typeface="Verdana" charset="0"/>
                <a:ea typeface="ＭＳ Ｐゴシック" charset="0"/>
                <a:cs typeface="ＭＳ Ｐゴシック" charset="0"/>
              </a:rPr>
              <a:t>Develop a team of expert practitioners and researchers to guide the development, improvement, and accountability for English Learner program models and practices </a:t>
            </a:r>
            <a:endParaRPr lang="en-US" b="1">
              <a:solidFill>
                <a:schemeClr val="bg1"/>
              </a:solidFill>
              <a:latin typeface="Verdana" charset="0"/>
              <a:ea typeface="ＭＳ Ｐゴシック" charset="0"/>
              <a:cs typeface="ＭＳ Ｐゴシック" charset="0"/>
            </a:endParaRPr>
          </a:p>
        </p:txBody>
      </p:sp>
      <p:sp>
        <p:nvSpPr>
          <p:cNvPr id="10" name="Rounded Rectangle 9"/>
          <p:cNvSpPr/>
          <p:nvPr/>
        </p:nvSpPr>
        <p:spPr>
          <a:xfrm>
            <a:off x="228600" y="1828800"/>
            <a:ext cx="4267200" cy="48768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algn="ctr" eaLnBrk="1" hangingPunct="1">
              <a:defRPr/>
            </a:pPr>
            <a:endParaRPr lang="en-US" sz="5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Identified experts in the area of English Learner best practices guide the development of models, practices, and programs for English Learners across the P-20 system.</a:t>
            </a: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Experts guide the development of professional development delivery networks and identification of exemplary models.  </a:t>
            </a: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tabLst>
                <a:tab pos="114300" algn="l"/>
              </a:tabLst>
              <a:defRPr/>
            </a:pPr>
            <a:r>
              <a:rPr lang="en-US" sz="1400" dirty="0">
                <a:solidFill>
                  <a:schemeClr val="tx1"/>
                </a:solidFill>
                <a:ea typeface="ＭＳ Ｐゴシック" charset="0"/>
                <a:cs typeface="ＭＳ Ｐゴシック" charset="0"/>
              </a:rPr>
              <a:t>Experts guide the process for improving English Learner programming and the supports required.</a:t>
            </a:r>
          </a:p>
          <a:p>
            <a:pPr eaLnBrk="1" hangingPunct="1">
              <a:defRPr/>
            </a:pPr>
            <a:endParaRPr lang="en-US" sz="9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Experts guide the development of the accountability </a:t>
            </a:r>
            <a:r>
              <a:rPr lang="en-US" sz="1400" dirty="0">
                <a:solidFill>
                  <a:srgbClr val="000000"/>
                </a:solidFill>
                <a:ea typeface="ＭＳ Ｐゴシック" charset="0"/>
                <a:cs typeface="ＭＳ Ｐゴシック" charset="0"/>
              </a:rPr>
              <a:t>process for English Learner programming.</a:t>
            </a:r>
          </a:p>
          <a:p>
            <a:pPr eaLnBrk="1" hangingPunct="1">
              <a:defRPr/>
            </a:pPr>
            <a:endParaRPr lang="en-US" sz="800" dirty="0">
              <a:solidFill>
                <a:srgbClr val="000000"/>
              </a:solidFill>
              <a:ea typeface="ＭＳ Ｐゴシック" charset="0"/>
              <a:cs typeface="ＭＳ Ｐゴシック" charset="0"/>
            </a:endParaRPr>
          </a:p>
          <a:p>
            <a:pPr marL="171450" indent="-171450" eaLnBrk="1" hangingPunct="1">
              <a:buFont typeface="Arial" charset="0"/>
              <a:buChar char="•"/>
              <a:defRPr/>
            </a:pPr>
            <a:r>
              <a:rPr lang="en-US" sz="1400" dirty="0">
                <a:solidFill>
                  <a:srgbClr val="000000"/>
                </a:solidFill>
                <a:ea typeface="ＭＳ Ｐゴシック" charset="0"/>
                <a:cs typeface="ＭＳ Ｐゴシック" charset="0"/>
              </a:rPr>
              <a:t>Experts in Oregon work with experts across the country to continually improve teaching and learning for English Learners.</a:t>
            </a:r>
          </a:p>
          <a:p>
            <a:pPr eaLnBrk="1" hangingPunct="1">
              <a:defRPr/>
            </a:pPr>
            <a:endParaRPr lang="en-US" sz="500" dirty="0">
              <a:solidFill>
                <a:srgbClr val="000000"/>
              </a:solidFill>
              <a:ea typeface="ＭＳ Ｐゴシック" charset="0"/>
              <a:cs typeface="ＭＳ Ｐゴシック" charset="0"/>
            </a:endParaRPr>
          </a:p>
          <a:p>
            <a:pPr marL="114300" indent="-114300" eaLnBrk="1" hangingPunct="1">
              <a:buFont typeface="Arial" charset="0"/>
              <a:buChar char="•"/>
              <a:defRPr/>
            </a:pPr>
            <a:r>
              <a:rPr lang="en-US" sz="1400" dirty="0">
                <a:solidFill>
                  <a:srgbClr val="000000"/>
                </a:solidFill>
                <a:ea typeface="ＭＳ Ｐゴシック" charset="0"/>
                <a:cs typeface="ＭＳ Ｐゴシック" charset="0"/>
              </a:rPr>
              <a:t>Experts commission research around exemplars in Oregon </a:t>
            </a:r>
          </a:p>
          <a:p>
            <a:pPr eaLnBrk="1" hangingPunct="1">
              <a:buFont typeface="Arial" charset="0"/>
              <a:buChar char="•"/>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000" dirty="0">
              <a:solidFill>
                <a:schemeClr val="tx1"/>
              </a:solidFill>
              <a:ea typeface="ＭＳ Ｐゴシック" charset="0"/>
              <a:cs typeface="ＭＳ Ｐゴシック" charset="0"/>
            </a:endParaRPr>
          </a:p>
          <a:p>
            <a:pPr eaLnBrk="1" hangingPunct="1">
              <a:buFont typeface="Arial" charset="0"/>
              <a:buChar char="•"/>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8768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800" b="1" dirty="0">
              <a:solidFill>
                <a:schemeClr val="tx1"/>
              </a:solidFill>
              <a:ea typeface="ＭＳ Ｐゴシック" charset="0"/>
              <a:cs typeface="ＭＳ Ｐゴシック" charset="0"/>
            </a:endParaRPr>
          </a:p>
          <a:p>
            <a:pPr eaLnBrk="1" hangingPunct="1">
              <a:buFont typeface="Arial" charset="0"/>
              <a:buChar char="•"/>
              <a:defRPr/>
            </a:pPr>
            <a:r>
              <a:rPr lang="en-US" sz="1400" dirty="0">
                <a:solidFill>
                  <a:srgbClr val="000000"/>
                </a:solidFill>
                <a:ea typeface="ＭＳ Ｐゴシック" charset="0"/>
                <a:cs typeface="ＭＳ Ｐゴシック" charset="0"/>
              </a:rPr>
              <a:t> Clarity about best practices.</a:t>
            </a:r>
          </a:p>
          <a:p>
            <a:pPr eaLnBrk="1" hangingPunct="1">
              <a:defRPr/>
            </a:pPr>
            <a:endParaRPr lang="en-US" sz="1200" dirty="0">
              <a:solidFill>
                <a:srgbClr val="000000"/>
              </a:solidFill>
              <a:ea typeface="ＭＳ Ｐゴシック" charset="0"/>
              <a:cs typeface="ＭＳ Ｐゴシック" charset="0"/>
            </a:endParaRPr>
          </a:p>
          <a:p>
            <a:pPr marL="114300" indent="-114300" eaLnBrk="1" hangingPunct="1">
              <a:buFont typeface="Arial" charset="0"/>
              <a:buChar char="•"/>
              <a:defRPr/>
            </a:pPr>
            <a:r>
              <a:rPr lang="en-US" sz="1400" dirty="0">
                <a:solidFill>
                  <a:srgbClr val="000000"/>
                </a:solidFill>
                <a:ea typeface="ＭＳ Ｐゴシック" charset="0"/>
                <a:cs typeface="ＭＳ Ｐゴシック" charset="0"/>
              </a:rPr>
              <a:t>Expansion of best practice to every school district.</a:t>
            </a:r>
          </a:p>
          <a:p>
            <a:pPr eaLnBrk="1" hangingPunct="1">
              <a:defRPr/>
            </a:pPr>
            <a:endParaRPr lang="en-US" sz="1200" dirty="0">
              <a:solidFill>
                <a:srgbClr val="000000"/>
              </a:solidFill>
              <a:ea typeface="ＭＳ Ｐゴシック" charset="0"/>
              <a:cs typeface="ＭＳ Ｐゴシック" charset="0"/>
            </a:endParaRPr>
          </a:p>
          <a:p>
            <a:pPr eaLnBrk="1" hangingPunct="1">
              <a:buFont typeface="Arial" charset="0"/>
              <a:buChar char="•"/>
              <a:defRPr/>
            </a:pPr>
            <a:r>
              <a:rPr lang="en-US" sz="1400" dirty="0">
                <a:solidFill>
                  <a:srgbClr val="000000"/>
                </a:solidFill>
                <a:ea typeface="ＭＳ Ｐゴシック" charset="0"/>
                <a:cs typeface="ＭＳ Ｐゴシック" charset="0"/>
              </a:rPr>
              <a:t> Increases in EL student achievement.</a:t>
            </a:r>
          </a:p>
          <a:p>
            <a:pPr eaLnBrk="1" hangingPunct="1">
              <a:defRPr/>
            </a:pPr>
            <a:endParaRPr lang="en-US" sz="1200" dirty="0">
              <a:solidFill>
                <a:srgbClr val="000000"/>
              </a:solidFill>
              <a:ea typeface="ＭＳ Ｐゴシック" charset="0"/>
              <a:cs typeface="ＭＳ Ｐゴシック" charset="0"/>
            </a:endParaRPr>
          </a:p>
          <a:p>
            <a:pPr eaLnBrk="1" hangingPunct="1">
              <a:buFont typeface="Arial" charset="0"/>
              <a:buChar char="•"/>
              <a:defRPr/>
            </a:pPr>
            <a:r>
              <a:rPr lang="en-US" sz="1400" dirty="0">
                <a:solidFill>
                  <a:srgbClr val="000000"/>
                </a:solidFill>
                <a:ea typeface="ＭＳ Ｐゴシック" charset="0"/>
                <a:cs typeface="ＭＳ Ｐゴシック" charset="0"/>
              </a:rPr>
              <a:t> Increases in school district exemplary programs.</a:t>
            </a:r>
          </a:p>
          <a:p>
            <a:pPr eaLnBrk="1" hangingPunct="1">
              <a:defRPr/>
            </a:pPr>
            <a:endParaRPr lang="en-US" sz="1200" dirty="0">
              <a:solidFill>
                <a:srgbClr val="000000"/>
              </a:solidFill>
              <a:ea typeface="ＭＳ Ｐゴシック" charset="0"/>
              <a:cs typeface="ＭＳ Ｐゴシック" charset="0"/>
            </a:endParaRPr>
          </a:p>
          <a:p>
            <a:pPr eaLnBrk="1" hangingPunct="1">
              <a:buFont typeface="Arial" charset="0"/>
              <a:buChar char="•"/>
              <a:defRPr/>
            </a:pPr>
            <a:r>
              <a:rPr lang="en-US" sz="1400" dirty="0">
                <a:solidFill>
                  <a:srgbClr val="000000"/>
                </a:solidFill>
                <a:ea typeface="ＭＳ Ｐゴシック" charset="0"/>
                <a:cs typeface="ＭＳ Ｐゴシック" charset="0"/>
              </a:rPr>
              <a:t> Research consortiums developed.</a:t>
            </a:r>
          </a:p>
          <a:p>
            <a:pPr eaLnBrk="1" hangingPunct="1">
              <a:defRPr/>
            </a:pPr>
            <a:endParaRPr lang="en-US" sz="1200" dirty="0">
              <a:solidFill>
                <a:srgbClr val="000000"/>
              </a:solidFill>
              <a:ea typeface="ＭＳ Ｐゴシック" charset="0"/>
              <a:cs typeface="ＭＳ Ｐゴシック" charset="0"/>
            </a:endParaRPr>
          </a:p>
          <a:p>
            <a:pPr eaLnBrk="1" hangingPunct="1">
              <a:buFont typeface="Arial" charset="0"/>
              <a:buChar char="•"/>
              <a:defRPr/>
            </a:pPr>
            <a:r>
              <a:rPr lang="en-US" sz="1400" dirty="0">
                <a:solidFill>
                  <a:srgbClr val="000000"/>
                </a:solidFill>
                <a:ea typeface="ＭＳ Ｐゴシック" charset="0"/>
                <a:cs typeface="ＭＳ Ｐゴシック" charset="0"/>
              </a:rPr>
              <a:t> Seamless service to EL students and families. </a:t>
            </a:r>
          </a:p>
          <a:p>
            <a:pPr algn="ctr" eaLnBrk="1" hangingPunct="1">
              <a:buFont typeface="Arial" charset="0"/>
              <a:buChar char="•"/>
              <a:defRPr/>
            </a:pPr>
            <a:endParaRPr lang="en-US" b="1" dirty="0">
              <a:solidFill>
                <a:schemeClr val="tx1"/>
              </a:solidFill>
              <a:ea typeface="ＭＳ Ｐゴシック" charset="0"/>
              <a:cs typeface="ＭＳ Ｐゴシック" charset="0"/>
            </a:endParaRPr>
          </a:p>
          <a:p>
            <a:pPr algn="ctr" eaLnBrk="1" hangingPunct="1">
              <a:buFont typeface="Arial" charset="0"/>
              <a:buChar char="•"/>
              <a:defRPr/>
            </a:pPr>
            <a:endParaRPr lang="en-US" sz="1000" b="1"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4</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609600" y="990600"/>
            <a:ext cx="77724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r>
              <a:rPr lang="en-US" altLang="en-US" sz="2400"/>
              <a:t>ODE leadership identifies key participants, official role, length of term and invites key participants.</a:t>
            </a:r>
          </a:p>
          <a:p>
            <a:pPr eaLnBrk="1" hangingPunct="1">
              <a:spcBef>
                <a:spcPct val="0"/>
              </a:spcBef>
              <a:buFontTx/>
              <a:buNone/>
            </a:pPr>
            <a:endParaRPr lang="en-US" altLang="en-US" sz="1000"/>
          </a:p>
          <a:p>
            <a:pPr eaLnBrk="1" hangingPunct="1">
              <a:spcBef>
                <a:spcPct val="0"/>
              </a:spcBef>
            </a:pPr>
            <a:r>
              <a:rPr lang="en-US" altLang="en-US" sz="2400">
                <a:ea typeface="MS Mincho" pitchFamily="49" charset="-128"/>
              </a:rPr>
              <a:t>Team is commissioned by ODE and charged with the responsibility for Stewardship over the EL Plan. </a:t>
            </a:r>
          </a:p>
          <a:p>
            <a:pPr eaLnBrk="1" hangingPunct="1">
              <a:spcBef>
                <a:spcPct val="0"/>
              </a:spcBef>
              <a:buFontTx/>
              <a:buNone/>
            </a:pPr>
            <a:endParaRPr lang="en-US" altLang="en-US" sz="1000">
              <a:ea typeface="MS Mincho" pitchFamily="49" charset="-128"/>
            </a:endParaRPr>
          </a:p>
          <a:p>
            <a:pPr eaLnBrk="1" hangingPunct="1">
              <a:spcBef>
                <a:spcPct val="0"/>
              </a:spcBef>
            </a:pPr>
            <a:r>
              <a:rPr lang="en-US" altLang="en-US" sz="2400">
                <a:ea typeface="MS Mincho" pitchFamily="49" charset="-128"/>
              </a:rPr>
              <a:t>Team clarifies charge and scope of work, develops a work plan, and identifies success indicators. </a:t>
            </a:r>
          </a:p>
          <a:p>
            <a:pPr eaLnBrk="1" hangingPunct="1">
              <a:spcBef>
                <a:spcPct val="0"/>
              </a:spcBef>
              <a:buFontTx/>
              <a:buNone/>
            </a:pPr>
            <a:endParaRPr lang="en-US" altLang="en-US" sz="1200">
              <a:ea typeface="MS Mincho" pitchFamily="49" charset="-128"/>
            </a:endParaRPr>
          </a:p>
          <a:p>
            <a:pPr eaLnBrk="1" hangingPunct="1">
              <a:spcBef>
                <a:spcPct val="0"/>
              </a:spcBef>
            </a:pPr>
            <a:r>
              <a:rPr lang="en-US" altLang="en-US" sz="2400">
                <a:ea typeface="MS Mincho" pitchFamily="49" charset="-128"/>
              </a:rPr>
              <a:t>Team designs the framework for the annual progress report to OEIB on the progress of the initiatives in the EL Strategic Plan. </a:t>
            </a:r>
          </a:p>
          <a:p>
            <a:pPr eaLnBrk="1" hangingPunct="1">
              <a:spcBef>
                <a:spcPct val="0"/>
              </a:spcBef>
              <a:buFontTx/>
              <a:buNone/>
            </a:pPr>
            <a:endParaRPr lang="en-US" altLang="en-US" sz="1000">
              <a:ea typeface="MS Mincho" pitchFamily="49" charset="-128"/>
            </a:endParaRPr>
          </a:p>
          <a:p>
            <a:pPr eaLnBrk="1" hangingPunct="1">
              <a:spcBef>
                <a:spcPct val="0"/>
              </a:spcBef>
            </a:pPr>
            <a:r>
              <a:rPr lang="en-US" altLang="en-US" sz="2400">
                <a:ea typeface="MS Mincho" pitchFamily="49" charset="-128"/>
              </a:rPr>
              <a:t>Team works with necessary partners to ensure that the necessary capacity is developed and that common definitions are identified that are essential to the process for monitoring EL student progress as a subgroup throughout their P-20 education. </a:t>
            </a: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4 -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4 – Year 1 Strategies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609600" y="1143000"/>
            <a:ext cx="7772400" cy="486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t>Team expands this plan to include colleges and universities.</a:t>
            </a:r>
          </a:p>
          <a:p>
            <a:pPr eaLnBrk="1" hangingPunct="1">
              <a:spcBef>
                <a:spcPct val="0"/>
              </a:spcBef>
              <a:buFontTx/>
              <a:buNone/>
            </a:pPr>
            <a:endParaRPr lang="en-US" altLang="en-US" sz="1200"/>
          </a:p>
          <a:p>
            <a:pPr eaLnBrk="1" hangingPunct="1">
              <a:spcBef>
                <a:spcPct val="0"/>
              </a:spcBef>
            </a:pPr>
            <a:r>
              <a:rPr lang="en-US" altLang="en-US" sz="2400"/>
              <a:t>Develop a structure and process that ensures the team knows and stays current on best practice. </a:t>
            </a:r>
          </a:p>
          <a:p>
            <a:pPr eaLnBrk="1" hangingPunct="1">
              <a:spcBef>
                <a:spcPct val="0"/>
              </a:spcBef>
              <a:buFontTx/>
              <a:buNone/>
            </a:pPr>
            <a:endParaRPr lang="en-US" altLang="en-US" sz="1200"/>
          </a:p>
          <a:p>
            <a:pPr eaLnBrk="1" hangingPunct="1">
              <a:spcBef>
                <a:spcPct val="0"/>
              </a:spcBef>
            </a:pPr>
            <a:r>
              <a:rPr lang="en-US" altLang="en-US" sz="2400"/>
              <a:t>Team develops a </a:t>
            </a:r>
            <a:r>
              <a:rPr lang="ja-JP" altLang="en-US" sz="2400"/>
              <a:t>“</a:t>
            </a:r>
            <a:r>
              <a:rPr lang="en-US" altLang="ja-JP" sz="2400"/>
              <a:t>professional development network</a:t>
            </a:r>
            <a:r>
              <a:rPr lang="ja-JP" altLang="en-US" sz="2400"/>
              <a:t>”</a:t>
            </a:r>
            <a:r>
              <a:rPr lang="en-US" altLang="ja-JP" sz="2400"/>
              <a:t> framework and identifies a professional development framework inclusive of topics needing to be presented to </a:t>
            </a:r>
            <a:r>
              <a:rPr lang="ja-JP" altLang="en-US" sz="2400"/>
              <a:t>“</a:t>
            </a:r>
            <a:r>
              <a:rPr lang="en-US" altLang="ja-JP" sz="2400"/>
              <a:t>scale up</a:t>
            </a:r>
            <a:r>
              <a:rPr lang="ja-JP" altLang="en-US" sz="2400"/>
              <a:t>”</a:t>
            </a:r>
            <a:r>
              <a:rPr lang="en-US" altLang="ja-JP" sz="2400"/>
              <a:t> across the state.</a:t>
            </a:r>
          </a:p>
          <a:p>
            <a:pPr eaLnBrk="1" hangingPunct="1">
              <a:spcBef>
                <a:spcPct val="0"/>
              </a:spcBef>
              <a:buFontTx/>
              <a:buNone/>
            </a:pPr>
            <a:endParaRPr lang="en-US" altLang="en-US" sz="1200"/>
          </a:p>
          <a:p>
            <a:pPr eaLnBrk="1" hangingPunct="1">
              <a:spcBef>
                <a:spcPct val="0"/>
              </a:spcBef>
            </a:pPr>
            <a:r>
              <a:rPr lang="en-US" altLang="en-US" sz="2400"/>
              <a:t>Team develops a strategy or method for recognizing exemplary programs that encourages others to replicate these successes.</a:t>
            </a:r>
            <a:endParaRPr lang="en-US" altLang="en-US" sz="2400">
              <a:solidFill>
                <a:srgbClr val="000000"/>
              </a:solidFill>
              <a:latin typeface="Cambria" panose="02040503050406030204" pitchFamily="18" charset="0"/>
              <a:ea typeface="MS Mincho" pitchFamily="49" charset="-128"/>
            </a:endParaRPr>
          </a:p>
          <a:p>
            <a:pPr eaLnBrk="1" hangingPunct="1">
              <a:spcBef>
                <a:spcPct val="0"/>
              </a:spcBef>
              <a:buFontTx/>
              <a:buNone/>
            </a:pPr>
            <a:endParaRPr lang="en-US" altLang="en-US" sz="2400">
              <a:ea typeface="MS Mincho" pitchFamily="49" charset="-128"/>
            </a:endParaRP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4 -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sz="4400" kern="1200" dirty="0" smtClean="0">
                <a:solidFill>
                  <a:srgbClr val="000000"/>
                </a:solidFill>
                <a:effectLst/>
                <a:latin typeface="Calibri" panose="020F0502020204030204" pitchFamily="34" charset="0"/>
                <a:ea typeface="ＭＳ Ｐゴシック" panose="020B0600070205080204" pitchFamily="34" charset="-128"/>
                <a:cs typeface="ＭＳ Ｐゴシック" panose="020B0600070205080204" pitchFamily="34" charset="-128"/>
              </a:rPr>
              <a:t>Goal 4 – Year 1 Strategies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143000"/>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a:solidFill>
                  <a:srgbClr val="FFFF00"/>
                </a:solidFill>
                <a:latin typeface="Verdana" charset="0"/>
                <a:ea typeface="ＭＳ Ｐゴシック" charset="0"/>
                <a:cs typeface="ＭＳ Ｐゴシック" charset="0"/>
              </a:rPr>
              <a:t>Goal 5</a:t>
            </a:r>
          </a:p>
          <a:p>
            <a:pPr algn="ctr" eaLnBrk="1" hangingPunct="1">
              <a:defRPr/>
            </a:pPr>
            <a:r>
              <a:rPr lang="en-US" b="1" i="1">
                <a:solidFill>
                  <a:srgbClr val="FFFFFF"/>
                </a:solidFill>
                <a:latin typeface="Verdana" charset="0"/>
                <a:ea typeface="ＭＳ Ｐゴシック" charset="0"/>
                <a:cs typeface="ＭＳ Ｐゴシック" charset="0"/>
              </a:rPr>
              <a:t>Develop a process for replicating exemplar </a:t>
            </a:r>
          </a:p>
          <a:p>
            <a:pPr algn="ctr" eaLnBrk="1" hangingPunct="1">
              <a:defRPr/>
            </a:pPr>
            <a:r>
              <a:rPr lang="en-US" b="1" i="1">
                <a:solidFill>
                  <a:srgbClr val="FFFFFF"/>
                </a:solidFill>
                <a:latin typeface="Verdana" charset="0"/>
                <a:ea typeface="ＭＳ Ｐゴシック" charset="0"/>
                <a:cs typeface="ＭＳ Ｐゴシック" charset="0"/>
              </a:rPr>
              <a:t>programs across the state</a:t>
            </a:r>
            <a:endParaRPr lang="en-US" b="1" i="1">
              <a:solidFill>
                <a:schemeClr val="bg1"/>
              </a:solidFill>
              <a:latin typeface="Verdana" charset="0"/>
              <a:ea typeface="ＭＳ Ｐゴシック" charset="0"/>
              <a:cs typeface="ＭＳ Ｐゴシック" charset="0"/>
            </a:endParaRP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algn="ctr" eaLnBrk="1" hangingPunct="1">
              <a:defRPr/>
            </a:pPr>
            <a:endParaRPr lang="en-US" sz="8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All districts have opportunities to learn about and replicate effective models and practices, thereby providing access to exemplar programs to all EL students across the state.</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Provide a benefit for districts to serve as model sites and mentors.</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Provide all districts with resources and tools to replicate these exemplars.</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Intellectual capital is identified and multiplied across the state providing the state with a continual pool of experts.</a:t>
            </a:r>
          </a:p>
          <a:p>
            <a:pPr marL="114300" indent="-114300"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Experts about English Learner practices guide the development of models, practices, and programs.</a:t>
            </a:r>
          </a:p>
          <a:p>
            <a:pPr eaLnBrk="1" hangingPunct="1">
              <a:buFont typeface="Arial" charset="0"/>
              <a:buChar char="•"/>
              <a:defRPr/>
            </a:pPr>
            <a:endParaRPr lang="en-US" sz="1000" dirty="0">
              <a:solidFill>
                <a:schemeClr val="tx1"/>
              </a:solidFill>
              <a:ea typeface="ＭＳ Ｐゴシック" charset="0"/>
              <a:cs typeface="ＭＳ Ｐゴシック" charset="0"/>
            </a:endParaRPr>
          </a:p>
          <a:p>
            <a:pPr eaLnBrk="1" hangingPunct="1">
              <a:buFont typeface="Arial" charset="0"/>
              <a:buChar char="•"/>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Measures of Success</a:t>
            </a:r>
          </a:p>
          <a:p>
            <a:pPr algn="ctr" eaLnBrk="1" hangingPunct="1">
              <a:defRPr/>
            </a:pPr>
            <a:endParaRPr lang="en-US" sz="800" b="1" dirty="0">
              <a:solidFill>
                <a:schemeClr val="tx1"/>
              </a:solidFill>
              <a:ea typeface="ＭＳ Ｐゴシック" pitchFamily="-84" charset="-128"/>
            </a:endParaRPr>
          </a:p>
          <a:p>
            <a:pPr eaLnBrk="1" hangingPunct="1">
              <a:buFont typeface="Arial" pitchFamily="34" charset="0"/>
              <a:buChar char="•"/>
              <a:defRPr/>
            </a:pPr>
            <a:r>
              <a:rPr lang="en-US" sz="1400" dirty="0">
                <a:solidFill>
                  <a:srgbClr val="000000"/>
                </a:solidFill>
                <a:ea typeface="ＭＳ Ｐゴシック" pitchFamily="-84" charset="-128"/>
              </a:rPr>
              <a:t> </a:t>
            </a:r>
            <a:r>
              <a:rPr lang="en-US" sz="1400" dirty="0">
                <a:solidFill>
                  <a:schemeClr val="tx1"/>
                </a:solidFill>
                <a:ea typeface="ＭＳ Ｐゴシック" pitchFamily="-84" charset="-128"/>
              </a:rPr>
              <a:t>Increase in exemplar programs across the state.</a:t>
            </a:r>
          </a:p>
          <a:p>
            <a:pPr eaLnBrk="1" hangingPunct="1">
              <a:defRPr/>
            </a:pPr>
            <a:endParaRPr lang="en-US" sz="8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Increase in leaders and district the provide mentorship.</a:t>
            </a:r>
          </a:p>
          <a:p>
            <a:pPr eaLnBrk="1" hangingPunct="1">
              <a:defRPr/>
            </a:pPr>
            <a:endParaRPr lang="en-US" sz="10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Increased incentives for providing exemplar programs.</a:t>
            </a:r>
          </a:p>
          <a:p>
            <a:pPr eaLnBrk="1" hangingPunct="1">
              <a:defRPr/>
            </a:pPr>
            <a:endParaRPr lang="en-US" sz="10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Increased opportunities to compare Oregon exemplars to </a:t>
            </a:r>
            <a:r>
              <a:rPr lang="ja-JP" altLang="en-US" sz="1400">
                <a:solidFill>
                  <a:schemeClr val="tx1"/>
                </a:solidFill>
              </a:rPr>
              <a:t>“</a:t>
            </a:r>
            <a:r>
              <a:rPr lang="en-US" altLang="ja-JP" sz="1400" dirty="0">
                <a:solidFill>
                  <a:schemeClr val="tx1"/>
                </a:solidFill>
              </a:rPr>
              <a:t>Pacific Consortium</a:t>
            </a:r>
            <a:r>
              <a:rPr lang="ja-JP" altLang="en-US" sz="1400">
                <a:solidFill>
                  <a:schemeClr val="tx1"/>
                </a:solidFill>
              </a:rPr>
              <a:t>”</a:t>
            </a:r>
            <a:r>
              <a:rPr lang="en-US" altLang="ja-JP" sz="1400" dirty="0">
                <a:solidFill>
                  <a:schemeClr val="tx1"/>
                </a:solidFill>
              </a:rPr>
              <a:t> exemplars and others across the country.</a:t>
            </a:r>
          </a:p>
          <a:p>
            <a:pPr eaLnBrk="1" hangingPunct="1">
              <a:buFont typeface="Arial" pitchFamily="34" charset="0"/>
              <a:buChar char="•"/>
              <a:defRPr/>
            </a:pPr>
            <a:endParaRPr lang="en-US" sz="1400" dirty="0">
              <a:solidFill>
                <a:srgbClr val="000000"/>
              </a:solidFill>
              <a:ea typeface="ＭＳ Ｐゴシック" pitchFamily="-84" charset="-128"/>
            </a:endParaRPr>
          </a:p>
          <a:p>
            <a:pPr eaLnBrk="1" hangingPunct="1">
              <a:buFont typeface="Arial" pitchFamily="34" charset="0"/>
              <a:buChar char="•"/>
              <a:defRPr/>
            </a:pPr>
            <a:endParaRPr lang="en-US" sz="1400" dirty="0">
              <a:solidFill>
                <a:srgbClr val="000000"/>
              </a:solidFill>
              <a:ea typeface="ＭＳ Ｐゴシック" pitchFamily="-84" charset="-128"/>
            </a:endParaRPr>
          </a:p>
          <a:p>
            <a:pPr eaLnBrk="1" hangingPunct="1">
              <a:defRPr/>
            </a:pPr>
            <a:endParaRPr lang="en-US" sz="1400" dirty="0">
              <a:solidFill>
                <a:srgbClr val="000000"/>
              </a:solidFill>
              <a:ea typeface="ＭＳ Ｐゴシック" pitchFamily="-84" charset="-128"/>
            </a:endParaRPr>
          </a:p>
          <a:p>
            <a:pPr eaLnBrk="1" hangingPunct="1">
              <a:buFont typeface="Arial" pitchFamily="34" charset="0"/>
              <a:buChar char="•"/>
              <a:defRPr/>
            </a:pPr>
            <a:endParaRPr lang="en-US" sz="1400" dirty="0">
              <a:solidFill>
                <a:srgbClr val="000000"/>
              </a:solidFill>
              <a:ea typeface="ＭＳ Ｐゴシック" pitchFamily="-84" charset="-128"/>
            </a:endParaRPr>
          </a:p>
          <a:p>
            <a:pPr eaLnBrk="1" hangingPunct="1">
              <a:defRPr/>
            </a:pPr>
            <a:endParaRPr lang="en-US" sz="1400" dirty="0">
              <a:solidFill>
                <a:srgbClr val="000000"/>
              </a:solidFill>
              <a:ea typeface="ＭＳ Ｐゴシック" pitchFamily="-84" charset="-128"/>
            </a:endParaRPr>
          </a:p>
          <a:p>
            <a:pPr algn="ctr" eaLnBrk="1" hangingPunct="1">
              <a:buFont typeface="Arial" pitchFamily="34" charset="0"/>
              <a:buChar char="•"/>
              <a:defRPr/>
            </a:pPr>
            <a:endParaRPr lang="en-US" b="1" dirty="0">
              <a:solidFill>
                <a:schemeClr val="tx1"/>
              </a:solidFill>
              <a:ea typeface="ＭＳ Ｐゴシック" pitchFamily="-84" charset="-128"/>
            </a:endParaRPr>
          </a:p>
          <a:p>
            <a:pPr algn="ctr" eaLnBrk="1" hangingPunct="1">
              <a:buFont typeface="Arial" pitchFamily="34" charset="0"/>
              <a:buChar char="•"/>
              <a:defRPr/>
            </a:pPr>
            <a:endParaRPr lang="en-US" sz="1000" b="1"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p:txBody>
      </p:sp>
      <p:sp>
        <p:nvSpPr>
          <p:cNvPr id="2" name="Title 1" hidden="1"/>
          <p:cNvSpPr>
            <a:spLocks noGrp="1"/>
          </p:cNvSpPr>
          <p:nvPr>
            <p:ph type="ctrTitle"/>
          </p:nvPr>
        </p:nvSpPr>
        <p:spPr/>
        <p:txBody>
          <a:bodyPr/>
          <a:lstStyle/>
          <a:p>
            <a:r>
              <a:rPr lang="en-US" dirty="0" smtClean="0"/>
              <a:t>Goal 5</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609600" y="1143000"/>
            <a:ext cx="77724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t> Communicate state wide </a:t>
            </a:r>
            <a:r>
              <a:rPr lang="en-US" altLang="en-US" sz="2400">
                <a:solidFill>
                  <a:srgbClr val="000000"/>
                </a:solidFill>
              </a:rPr>
              <a:t>the desire to identify sites or districts to serve as exemplars and mentors.  Develop a rubric of common elements of exemplary EL models.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Determine a resource and process for incentivizing districts to serve as models and districts to replicate the models.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Begin discussions at district and state levels regarding building networks and consortiums. (Consider size and density of EL population.)</a:t>
            </a:r>
          </a:p>
          <a:p>
            <a:pPr eaLnBrk="1" hangingPunct="1">
              <a:spcBef>
                <a:spcPct val="0"/>
              </a:spcBef>
              <a:buFontTx/>
              <a:buNone/>
            </a:pPr>
            <a:endParaRPr lang="en-US" altLang="en-US" sz="2400"/>
          </a:p>
          <a:p>
            <a:pPr eaLnBrk="1" hangingPunct="1">
              <a:spcBef>
                <a:spcPct val="0"/>
              </a:spcBef>
            </a:pPr>
            <a:endParaRPr lang="en-US" altLang="en-US" sz="2400">
              <a:solidFill>
                <a:srgbClr val="000000"/>
              </a:solidFill>
              <a:latin typeface="Cambria" panose="02040503050406030204" pitchFamily="18" charset="0"/>
              <a:ea typeface="MS Mincho" pitchFamily="49" charset="-128"/>
            </a:endParaRPr>
          </a:p>
          <a:p>
            <a:pPr eaLnBrk="1" hangingPunct="1">
              <a:spcBef>
                <a:spcPct val="0"/>
              </a:spcBef>
              <a:buFontTx/>
              <a:buNone/>
            </a:pPr>
            <a:endParaRPr lang="en-US" altLang="en-US" sz="2400">
              <a:ea typeface="MS Mincho" pitchFamily="49" charset="-128"/>
            </a:endParaRP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5 -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5 – Year 1 Strategies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a:solidFill>
                  <a:srgbClr val="FFFF00"/>
                </a:solidFill>
                <a:latin typeface="Verdana" charset="0"/>
                <a:ea typeface="ＭＳ Ｐゴシック" charset="0"/>
                <a:cs typeface="ＭＳ Ｐゴシック" charset="0"/>
              </a:rPr>
              <a:t>Goal 6</a:t>
            </a:r>
          </a:p>
          <a:p>
            <a:pPr algn="ctr" eaLnBrk="1" hangingPunct="1">
              <a:defRPr/>
            </a:pPr>
            <a:r>
              <a:rPr lang="en-US" b="1" i="1">
                <a:solidFill>
                  <a:schemeClr val="bg1"/>
                </a:solidFill>
                <a:latin typeface="Verdana" charset="0"/>
                <a:ea typeface="ＭＳ Ｐゴシック" charset="0"/>
                <a:cs typeface="ＭＳ Ｐゴシック" charset="0"/>
              </a:rPr>
              <a:t>Create and align assessment systems to support </a:t>
            </a:r>
          </a:p>
          <a:p>
            <a:pPr algn="ctr" eaLnBrk="1" hangingPunct="1">
              <a:defRPr/>
            </a:pPr>
            <a:r>
              <a:rPr lang="en-US" b="1" i="1">
                <a:solidFill>
                  <a:schemeClr val="bg1"/>
                </a:solidFill>
                <a:latin typeface="Verdana" charset="0"/>
                <a:ea typeface="ＭＳ Ｐゴシック" charset="0"/>
                <a:cs typeface="ＭＳ Ｐゴシック" charset="0"/>
              </a:rPr>
              <a:t>all English Learner Program Models that include the performance of both current and former English Learners</a:t>
            </a:r>
            <a:endParaRPr lang="en-US" b="1" i="1">
              <a:solidFill>
                <a:schemeClr val="bg1"/>
              </a:solidFill>
              <a:latin typeface="Verdana" charset="0"/>
              <a:ea typeface="ＭＳ Ｐゴシック" charset="0"/>
              <a:cs typeface="Verdana" charset="0"/>
            </a:endParaRP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eaLnBrk="1" hangingPunct="1">
              <a:defRPr/>
            </a:pPr>
            <a:endParaRPr lang="en-US" sz="14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Ensure valid use of assessment data that provide accurate and understandable reports to a variety of users.</a:t>
            </a: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2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Expand access to valid and reliable assessment tools that are appropriate to each program model.</a:t>
            </a: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8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Assessments are clearly linked to the desired outcomes of selected program models.</a:t>
            </a: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tabLst>
                <a:tab pos="114300" algn="l"/>
              </a:tabLst>
              <a:defRPr/>
            </a:pPr>
            <a:r>
              <a:rPr lang="en-US" sz="1400" dirty="0">
                <a:solidFill>
                  <a:schemeClr val="tx1"/>
                </a:solidFill>
                <a:ea typeface="ＭＳ Ｐゴシック" charset="0"/>
                <a:cs typeface="ＭＳ Ｐゴシック" charset="0"/>
              </a:rPr>
              <a:t>Assessments are developed that measure individual and group growth.</a:t>
            </a:r>
          </a:p>
          <a:p>
            <a:pPr eaLnBrk="1" hangingPunct="1">
              <a:defRPr/>
            </a:pPr>
            <a:endParaRPr lang="en-US" sz="800" dirty="0">
              <a:solidFill>
                <a:schemeClr val="tx1"/>
              </a:solidFill>
              <a:ea typeface="ＭＳ Ｐゴシック" charset="0"/>
              <a:cs typeface="ＭＳ Ｐゴシック" charset="0"/>
            </a:endParaRPr>
          </a:p>
          <a:p>
            <a:pP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Districts are able to access assessment tools from network resources.</a:t>
            </a:r>
          </a:p>
          <a:p>
            <a:pPr eaLnBrk="1" hangingPunct="1">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r>
              <a:rPr lang="en-US" sz="1400" dirty="0">
                <a:solidFill>
                  <a:schemeClr val="tx1"/>
                </a:solidFill>
                <a:ea typeface="ＭＳ Ｐゴシック" charset="0"/>
                <a:cs typeface="ＭＳ Ｐゴシック" charset="0"/>
              </a:rPr>
              <a:t>  Program assessments can be aligned to SB 290.</a:t>
            </a:r>
          </a:p>
          <a:p>
            <a:pPr marL="114300" indent="-114300"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Data generated is appropriate to users and purposes at all levels in the P-20 System.</a:t>
            </a:r>
          </a:p>
          <a:p>
            <a:pPr eaLnBrk="1" hangingPunct="1">
              <a:buFont typeface="Arial" charset="0"/>
              <a:buChar char="•"/>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rgbClr val="000000"/>
              </a:solidFill>
              <a:ea typeface="ＭＳ Ｐゴシック" charset="0"/>
              <a:cs typeface="ＭＳ Ｐゴシック" charset="0"/>
            </a:endParaRPr>
          </a:p>
          <a:p>
            <a:pPr algn="ctr" eaLnBrk="1" hangingPunct="1">
              <a:buFont typeface="Arial" charset="0"/>
              <a:buChar char="•"/>
              <a:defRPr/>
            </a:pPr>
            <a:endParaRPr lang="en-US" b="1" dirty="0">
              <a:solidFill>
                <a:schemeClr val="tx1"/>
              </a:solidFill>
              <a:ea typeface="ＭＳ Ｐゴシック" charset="0"/>
              <a:cs typeface="ＭＳ Ｐゴシック" charset="0"/>
            </a:endParaRPr>
          </a:p>
          <a:p>
            <a:pPr algn="ctr" eaLnBrk="1" hangingPunct="1">
              <a:buFont typeface="Arial" charset="0"/>
              <a:buChar char="•"/>
              <a:defRPr/>
            </a:pPr>
            <a:endParaRPr lang="en-US" sz="1000" b="1"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6</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09600" y="1143000"/>
            <a:ext cx="7772400"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t>Districts define assessment needs as related to: selected program models and their evaluation, student achievement, and student growth.</a:t>
            </a:r>
          </a:p>
          <a:p>
            <a:pPr eaLnBrk="1" hangingPunct="1">
              <a:spcBef>
                <a:spcPct val="0"/>
              </a:spcBef>
              <a:buFontTx/>
              <a:buNone/>
            </a:pPr>
            <a:endParaRPr lang="en-US" altLang="en-US" sz="1200"/>
          </a:p>
          <a:p>
            <a:pPr eaLnBrk="1" hangingPunct="1">
              <a:spcBef>
                <a:spcPct val="0"/>
              </a:spcBef>
            </a:pPr>
            <a:r>
              <a:rPr lang="en-US" altLang="en-US" sz="2400"/>
              <a:t>Districts examine current assessment instruments with regard to purpose, program model, desired outcomes, and users and identify where gaps exist in available assessment tools.</a:t>
            </a:r>
          </a:p>
          <a:p>
            <a:pPr eaLnBrk="1" hangingPunct="1">
              <a:spcBef>
                <a:spcPct val="0"/>
              </a:spcBef>
              <a:buFontTx/>
              <a:buNone/>
            </a:pPr>
            <a:endParaRPr lang="en-US" altLang="en-US" sz="1200"/>
          </a:p>
          <a:p>
            <a:pPr eaLnBrk="1" hangingPunct="1">
              <a:spcBef>
                <a:spcPct val="0"/>
              </a:spcBef>
            </a:pPr>
            <a:r>
              <a:rPr lang="en-US" altLang="en-US" sz="2400"/>
              <a:t>Districts examine current assessment instruments with regard to purpose, program model, desired outcomes, and users and identify where gaps exist in available assessment tools.</a:t>
            </a:r>
          </a:p>
          <a:p>
            <a:pPr eaLnBrk="1" hangingPunct="1">
              <a:spcBef>
                <a:spcPct val="0"/>
              </a:spcBef>
            </a:pPr>
            <a:endParaRPr lang="en-US" altLang="en-US" sz="2400"/>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6 -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6 – Year 1 Strategies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609600" y="1143000"/>
            <a:ext cx="77724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t>Districts and ODE in collaboration </a:t>
            </a:r>
            <a:r>
              <a:rPr lang="ja-JP" altLang="en-US" sz="2400"/>
              <a:t>“</a:t>
            </a:r>
            <a:r>
              <a:rPr lang="en-US" altLang="ja-JP" sz="2400"/>
              <a:t>take stock</a:t>
            </a:r>
            <a:r>
              <a:rPr lang="ja-JP" altLang="en-US" sz="2400"/>
              <a:t>”</a:t>
            </a:r>
            <a:r>
              <a:rPr lang="en-US" altLang="ja-JP" sz="2400"/>
              <a:t> of assessments currently in use evaluate them for validity and reliability. </a:t>
            </a:r>
          </a:p>
          <a:p>
            <a:pPr eaLnBrk="1" hangingPunct="1">
              <a:spcBef>
                <a:spcPct val="0"/>
              </a:spcBef>
            </a:pPr>
            <a:r>
              <a:rPr lang="en-US" altLang="en-US" sz="2400"/>
              <a:t>Develop a data system to monitor EL success as well as program model success across the P-20 educational experience of students (i.e., monitoring success EL students who exited the ELD program, non EL students participating in dual language programs).</a:t>
            </a:r>
          </a:p>
          <a:p>
            <a:pPr eaLnBrk="1" hangingPunct="1">
              <a:spcBef>
                <a:spcPct val="0"/>
              </a:spcBef>
            </a:pPr>
            <a:endParaRPr lang="en-US" altLang="en-US" sz="2400"/>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6 -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pPr rtl="0" eaLnBrk="1" fontAlgn="base" hangingPunct="1"/>
            <a:r>
              <a:rPr lang="en-US" sz="4000" b="1" kern="1200" dirty="0" smtClean="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1"/>
                </a:gradFill>
                <a:effectLst/>
                <a:latin typeface="Calibri" panose="020F0502020204030204" pitchFamily="34" charset="0"/>
                <a:ea typeface="+mn-ea"/>
                <a:cs typeface="+mn-cs"/>
              </a:rPr>
              <a:t>Goal 6 - Year</a:t>
            </a:r>
            <a:r>
              <a:rPr lang="en-US" sz="4000" kern="1200" dirty="0" smtClean="0">
                <a:solidFill>
                  <a:srgbClr val="000000"/>
                </a:solidFill>
                <a:effectLst/>
                <a:latin typeface="Calibri" panose="020F0502020204030204" pitchFamily="34" charset="0"/>
                <a:ea typeface="+mn-ea"/>
                <a:cs typeface="+mn-cs"/>
              </a:rPr>
              <a:t> </a:t>
            </a:r>
            <a:r>
              <a:rPr lang="en-US" sz="4000" b="1" kern="1200" dirty="0" smtClean="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1"/>
                </a:gradFill>
                <a:effectLst/>
                <a:latin typeface="Calibri" panose="020F0502020204030204" pitchFamily="34" charset="0"/>
                <a:ea typeface="+mn-ea"/>
                <a:cs typeface="+mn-cs"/>
              </a:rPr>
              <a:t>1 Strategies</a:t>
            </a:r>
            <a:endParaRPr lang="en-US" dirty="0" smtClean="0">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dirty="0">
                <a:solidFill>
                  <a:srgbClr val="FFFF00"/>
                </a:solidFill>
                <a:latin typeface="Verdana" pitchFamily="34" charset="0"/>
                <a:ea typeface="ＭＳ Ｐゴシック" charset="-128"/>
              </a:rPr>
              <a:t>Goal 7</a:t>
            </a:r>
          </a:p>
          <a:p>
            <a:pPr algn="ctr" eaLnBrk="1" hangingPunct="1">
              <a:defRPr/>
            </a:pPr>
            <a:r>
              <a:rPr lang="en-US" b="1" i="1" dirty="0">
                <a:solidFill>
                  <a:schemeClr val="bg1"/>
                </a:solidFill>
                <a:latin typeface="Verdana" pitchFamily="34" charset="0"/>
                <a:ea typeface="ＭＳ Ｐゴシック" charset="-128"/>
              </a:rPr>
              <a:t>Oregon provides support to provide all educators </a:t>
            </a:r>
          </a:p>
          <a:p>
            <a:pPr algn="ctr" eaLnBrk="1" hangingPunct="1">
              <a:defRPr/>
            </a:pPr>
            <a:r>
              <a:rPr lang="en-US" b="1" i="1" dirty="0">
                <a:solidFill>
                  <a:schemeClr val="bg1"/>
                </a:solidFill>
                <a:latin typeface="Verdana" pitchFamily="34" charset="0"/>
                <a:ea typeface="ＭＳ Ｐゴシック" charset="-128"/>
              </a:rPr>
              <a:t> the knowledge and skills they need in their </a:t>
            </a:r>
          </a:p>
          <a:p>
            <a:pPr algn="ctr" eaLnBrk="1" hangingPunct="1">
              <a:defRPr/>
            </a:pPr>
            <a:r>
              <a:rPr lang="en-US" b="1" i="1" dirty="0">
                <a:solidFill>
                  <a:schemeClr val="bg1"/>
                </a:solidFill>
                <a:latin typeface="Verdana" pitchFamily="34" charset="0"/>
                <a:ea typeface="ＭＳ Ｐゴシック" charset="-128"/>
              </a:rPr>
              <a:t>positions to better serve English Learners</a:t>
            </a: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Objectives</a:t>
            </a:r>
          </a:p>
          <a:p>
            <a:pPr algn="ctr" eaLnBrk="1" hangingPunct="1">
              <a:defRPr/>
            </a:pPr>
            <a:endParaRPr lang="en-US" sz="10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All </a:t>
            </a:r>
            <a:r>
              <a:rPr lang="en-US" sz="1400" u="sng" dirty="0">
                <a:solidFill>
                  <a:schemeClr val="tx1"/>
                </a:solidFill>
                <a:ea typeface="ＭＳ Ｐゴシック" charset="0"/>
                <a:cs typeface="ＭＳ Ｐゴシック" charset="0"/>
              </a:rPr>
              <a:t>new</a:t>
            </a:r>
            <a:r>
              <a:rPr lang="en-US" sz="1400" dirty="0">
                <a:solidFill>
                  <a:schemeClr val="tx1"/>
                </a:solidFill>
                <a:ea typeface="ＭＳ Ｐゴシック" charset="0"/>
                <a:cs typeface="ＭＳ Ｐゴシック" charset="0"/>
              </a:rPr>
              <a:t> initial licensed </a:t>
            </a:r>
            <a:r>
              <a:rPr lang="en-US" sz="1400" u="sng" dirty="0">
                <a:solidFill>
                  <a:schemeClr val="tx1"/>
                </a:solidFill>
                <a:ea typeface="ＭＳ Ｐゴシック" charset="0"/>
                <a:cs typeface="ＭＳ Ｐゴシック" charset="0"/>
              </a:rPr>
              <a:t>teachers</a:t>
            </a:r>
            <a:r>
              <a:rPr lang="en-US" sz="1400" dirty="0">
                <a:solidFill>
                  <a:schemeClr val="tx1"/>
                </a:solidFill>
                <a:ea typeface="ＭＳ Ｐゴシック" charset="0"/>
                <a:cs typeface="ＭＳ Ｐゴシック" charset="0"/>
              </a:rPr>
              <a:t> prepared in Oregon acquire </a:t>
            </a:r>
            <a:r>
              <a:rPr lang="en-US" sz="1400" u="sng" dirty="0">
                <a:solidFill>
                  <a:schemeClr val="tx1"/>
                </a:solidFill>
                <a:ea typeface="ＭＳ Ｐゴシック" charset="0"/>
                <a:cs typeface="ＭＳ Ｐゴシック" charset="0"/>
              </a:rPr>
              <a:t>basic</a:t>
            </a:r>
            <a:r>
              <a:rPr lang="en-US" sz="1400" dirty="0">
                <a:solidFill>
                  <a:schemeClr val="tx1"/>
                </a:solidFill>
                <a:ea typeface="ＭＳ Ｐゴシック" charset="0"/>
                <a:cs typeface="ＭＳ Ｐゴシック" charset="0"/>
              </a:rPr>
              <a:t> knowledge regarding English Learners and language acquisition that helps them provide students access to academic content regardless of language skills of teacher or students.</a:t>
            </a:r>
          </a:p>
          <a:p>
            <a:pPr eaLnBrk="1" hangingPunct="1">
              <a:defRPr/>
            </a:pPr>
            <a:endParaRPr lang="en-US" sz="10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All </a:t>
            </a:r>
            <a:r>
              <a:rPr lang="en-US" sz="1400" u="sng" dirty="0">
                <a:solidFill>
                  <a:schemeClr val="tx1"/>
                </a:solidFill>
                <a:ea typeface="ＭＳ Ｐゴシック" charset="0"/>
                <a:cs typeface="ＭＳ Ｐゴシック" charset="0"/>
              </a:rPr>
              <a:t>new</a:t>
            </a:r>
            <a:r>
              <a:rPr lang="en-US" sz="1400" dirty="0">
                <a:solidFill>
                  <a:schemeClr val="tx1"/>
                </a:solidFill>
                <a:ea typeface="ＭＳ Ｐゴシック" charset="0"/>
                <a:cs typeface="ＭＳ Ｐゴシック" charset="0"/>
              </a:rPr>
              <a:t> initial licensed </a:t>
            </a:r>
            <a:r>
              <a:rPr lang="en-US" sz="1400" u="sng" dirty="0">
                <a:solidFill>
                  <a:schemeClr val="tx1"/>
                </a:solidFill>
                <a:ea typeface="ＭＳ Ｐゴシック" charset="0"/>
                <a:cs typeface="ＭＳ Ｐゴシック" charset="0"/>
              </a:rPr>
              <a:t>administrators </a:t>
            </a:r>
            <a:r>
              <a:rPr lang="en-US" sz="1400" dirty="0">
                <a:solidFill>
                  <a:schemeClr val="tx1"/>
                </a:solidFill>
                <a:ea typeface="ＭＳ Ｐゴシック" charset="0"/>
                <a:cs typeface="ＭＳ Ｐゴシック" charset="0"/>
              </a:rPr>
              <a:t>prepared in Oregon acquire </a:t>
            </a:r>
            <a:r>
              <a:rPr lang="en-US" sz="1400" u="sng" dirty="0">
                <a:solidFill>
                  <a:schemeClr val="tx1"/>
                </a:solidFill>
                <a:ea typeface="ＭＳ Ｐゴシック" charset="0"/>
                <a:cs typeface="ＭＳ Ｐゴシック" charset="0"/>
              </a:rPr>
              <a:t>basic</a:t>
            </a:r>
            <a:r>
              <a:rPr lang="en-US" sz="1400" dirty="0">
                <a:solidFill>
                  <a:schemeClr val="tx1"/>
                </a:solidFill>
                <a:ea typeface="ＭＳ Ｐゴシック" charset="0"/>
                <a:cs typeface="ＭＳ Ｐゴシック" charset="0"/>
              </a:rPr>
              <a:t> knowledge regarding English Learners and language acquisition that helps them provide students access to academic content regardless of language skills of teacher or students.</a:t>
            </a:r>
          </a:p>
          <a:p>
            <a:pPr eaLnBrk="1" hangingPunct="1">
              <a:defRPr/>
            </a:pPr>
            <a:endParaRPr lang="en-US" sz="1000"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defRPr/>
            </a:pPr>
            <a:endParaRPr lang="en-US" sz="1200" dirty="0">
              <a:solidFill>
                <a:schemeClr val="tx1"/>
              </a:solidFill>
              <a:ea typeface="ＭＳ Ｐゴシック" charset="0"/>
              <a:cs typeface="ＭＳ Ｐゴシック" charset="0"/>
            </a:endParaRPr>
          </a:p>
          <a:p>
            <a:pPr eaLnBrk="1" hangingPunct="1">
              <a:defRPr/>
            </a:pPr>
            <a:endParaRPr lang="en-US" sz="1400" b="1"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8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rgbClr val="000000"/>
                </a:solidFill>
                <a:ea typeface="MS Mincho" charset="0"/>
              </a:rPr>
              <a:t>New entering general education teachers have knowledge and skills relative to supporting needs of ELs.</a:t>
            </a:r>
          </a:p>
          <a:p>
            <a:pPr eaLnBrk="1" hangingPunct="1">
              <a:defRPr/>
            </a:pPr>
            <a:endParaRPr lang="en-US" sz="800" dirty="0">
              <a:solidFill>
                <a:srgbClr val="000000"/>
              </a:solidFill>
              <a:ea typeface="MS Mincho" charset="0"/>
            </a:endParaRPr>
          </a:p>
          <a:p>
            <a:pPr marL="114300" indent="-114300" eaLnBrk="1" hangingPunct="1">
              <a:buFont typeface="Arial" charset="0"/>
              <a:buChar char="•"/>
              <a:defRPr/>
            </a:pPr>
            <a:r>
              <a:rPr lang="en-US" sz="1400" dirty="0">
                <a:solidFill>
                  <a:srgbClr val="000000"/>
                </a:solidFill>
                <a:ea typeface="MS Mincho" charset="0"/>
                <a:cs typeface="MS Mincho" charset="0"/>
              </a:rPr>
              <a:t>More general education teachers continue on to pursue ESOL endorsement.</a:t>
            </a:r>
          </a:p>
          <a:p>
            <a:pPr eaLnBrk="1" hangingPunct="1">
              <a:defRPr/>
            </a:pPr>
            <a:endParaRPr lang="en-US" sz="8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eaLnBrk="1" hangingPunct="1">
              <a:defRPr/>
            </a:pPr>
            <a:endParaRPr lang="en-US" sz="800"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rgbClr val="000000"/>
                </a:solidFill>
                <a:ea typeface="MS Mincho" charset="0"/>
                <a:cs typeface="MS Mincho" charset="0"/>
              </a:rPr>
              <a:t>New entering administrators have knowledge and skills relative to supporting needs of ELs.</a:t>
            </a:r>
          </a:p>
          <a:p>
            <a:pPr eaLnBrk="1" hangingPunct="1">
              <a:buFont typeface="Arial" charset="0"/>
              <a:buChar char="•"/>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chemeClr val="tx1"/>
              </a:solidFill>
              <a:ea typeface="ＭＳ Ｐゴシック" charset="0"/>
              <a:cs typeface="ＭＳ Ｐゴシック" charset="0"/>
            </a:endParaRPr>
          </a:p>
          <a:p>
            <a:pPr eaLnBrk="1" hangingPunct="1">
              <a:buFont typeface="Arial" charset="0"/>
              <a:buChar char="•"/>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rgbClr val="000000"/>
              </a:solidFill>
              <a:ea typeface="ＭＳ Ｐゴシック" charset="0"/>
              <a:cs typeface="ＭＳ Ｐゴシック" charset="0"/>
            </a:endParaRPr>
          </a:p>
          <a:p>
            <a:pPr algn="ctr" eaLnBrk="1" hangingPunct="1">
              <a:buFont typeface="Arial" charset="0"/>
              <a:buChar char="•"/>
              <a:defRPr/>
            </a:pPr>
            <a:endParaRPr lang="en-US" b="1" dirty="0">
              <a:solidFill>
                <a:schemeClr val="tx1"/>
              </a:solidFill>
              <a:ea typeface="ＭＳ Ｐゴシック" charset="0"/>
              <a:cs typeface="ＭＳ Ｐゴシック" charset="0"/>
            </a:endParaRPr>
          </a:p>
          <a:p>
            <a:pPr algn="ctr" eaLnBrk="1" hangingPunct="1">
              <a:buFont typeface="Arial" charset="0"/>
              <a:buChar char="•"/>
              <a:defRPr/>
            </a:pPr>
            <a:endParaRPr lang="en-US" sz="1000" b="1"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 7</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dirty="0">
                <a:solidFill>
                  <a:srgbClr val="FFFF00"/>
                </a:solidFill>
                <a:latin typeface="Verdana" pitchFamily="34" charset="0"/>
                <a:ea typeface="ＭＳ Ｐゴシック" charset="-128"/>
              </a:rPr>
              <a:t>Goal 7</a:t>
            </a:r>
          </a:p>
          <a:p>
            <a:pPr algn="ctr" eaLnBrk="1" hangingPunct="1">
              <a:defRPr/>
            </a:pPr>
            <a:r>
              <a:rPr lang="en-US" b="1" i="1" dirty="0">
                <a:solidFill>
                  <a:schemeClr val="bg1"/>
                </a:solidFill>
                <a:latin typeface="Verdana" pitchFamily="34" charset="0"/>
                <a:ea typeface="ＭＳ Ｐゴシック" charset="-128"/>
              </a:rPr>
              <a:t>Oregon provides support to provide all educators </a:t>
            </a:r>
          </a:p>
          <a:p>
            <a:pPr algn="ctr" eaLnBrk="1" hangingPunct="1">
              <a:defRPr/>
            </a:pPr>
            <a:r>
              <a:rPr lang="en-US" b="1" i="1" dirty="0">
                <a:solidFill>
                  <a:schemeClr val="bg1"/>
                </a:solidFill>
                <a:latin typeface="Verdana" pitchFamily="34" charset="0"/>
                <a:ea typeface="ＭＳ Ｐゴシック" charset="-128"/>
              </a:rPr>
              <a:t>the knowledge and skills they need in their </a:t>
            </a:r>
          </a:p>
          <a:p>
            <a:pPr algn="ctr" eaLnBrk="1" hangingPunct="1">
              <a:defRPr/>
            </a:pPr>
            <a:r>
              <a:rPr lang="en-US" b="1" i="1" dirty="0">
                <a:solidFill>
                  <a:schemeClr val="bg1"/>
                </a:solidFill>
                <a:latin typeface="Verdana" pitchFamily="34" charset="0"/>
                <a:ea typeface="ＭＳ Ｐゴシック" charset="-128"/>
              </a:rPr>
              <a:t>positions to better serve English Learners</a:t>
            </a: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128"/>
              </a:rPr>
              <a:t>Objectives</a:t>
            </a:r>
          </a:p>
          <a:p>
            <a:pPr marL="171450" indent="-171450" defTabSz="914030" eaLnBrk="1" fontAlgn="auto" hangingPunct="1">
              <a:spcBef>
                <a:spcPts val="0"/>
              </a:spcBef>
              <a:spcAft>
                <a:spcPts val="0"/>
              </a:spcAft>
              <a:defRPr/>
            </a:pPr>
            <a:endParaRPr lang="en-US" sz="1000" dirty="0">
              <a:solidFill>
                <a:schemeClr val="tx1"/>
              </a:solidFill>
              <a:ea typeface="ＭＳ Ｐゴシック" charset="-128"/>
            </a:endParaRPr>
          </a:p>
          <a:p>
            <a:pPr marL="171450" indent="-171450" defTabSz="914030" eaLnBrk="1" fontAlgn="auto" hangingPunct="1">
              <a:spcBef>
                <a:spcPts val="0"/>
              </a:spcBef>
              <a:spcAft>
                <a:spcPts val="0"/>
              </a:spcAft>
              <a:buFont typeface="Arial" pitchFamily="34" charset="0"/>
              <a:buChar char="•"/>
              <a:defRPr/>
            </a:pPr>
            <a:r>
              <a:rPr lang="en-US" sz="1400" dirty="0">
                <a:solidFill>
                  <a:schemeClr val="tx1"/>
                </a:solidFill>
              </a:rPr>
              <a:t>All </a:t>
            </a:r>
            <a:r>
              <a:rPr lang="en-US" sz="1400" u="sng" dirty="0">
                <a:solidFill>
                  <a:schemeClr val="tx1"/>
                </a:solidFill>
              </a:rPr>
              <a:t>existing</a:t>
            </a:r>
            <a:r>
              <a:rPr lang="en-US" sz="1400" dirty="0">
                <a:solidFill>
                  <a:schemeClr val="tx1"/>
                </a:solidFill>
              </a:rPr>
              <a:t> </a:t>
            </a:r>
            <a:r>
              <a:rPr lang="en-US" sz="1400" u="sng" dirty="0">
                <a:solidFill>
                  <a:schemeClr val="tx1"/>
                </a:solidFill>
              </a:rPr>
              <a:t>teachers and administrators </a:t>
            </a:r>
            <a:r>
              <a:rPr lang="en-US" sz="1400" dirty="0">
                <a:solidFill>
                  <a:schemeClr val="tx1"/>
                </a:solidFill>
              </a:rPr>
              <a:t>employed in Oregon acquire knowledge and strategies</a:t>
            </a:r>
            <a:r>
              <a:rPr lang="en-US" sz="1400" dirty="0">
                <a:solidFill>
                  <a:srgbClr val="FF0000"/>
                </a:solidFill>
              </a:rPr>
              <a:t> </a:t>
            </a:r>
            <a:r>
              <a:rPr lang="en-US" sz="1400" dirty="0">
                <a:solidFill>
                  <a:schemeClr val="tx1"/>
                </a:solidFill>
              </a:rPr>
              <a:t>regarding English Learners and language acquisition helping them provide students access to academic content regardless of language skills of teacher or students.</a:t>
            </a:r>
          </a:p>
          <a:p>
            <a:pPr marL="171450" indent="-171450" defTabSz="914030" eaLnBrk="1" fontAlgn="auto" hangingPunct="1">
              <a:spcBef>
                <a:spcPts val="0"/>
              </a:spcBef>
              <a:spcAft>
                <a:spcPts val="0"/>
              </a:spcAft>
              <a:defRPr/>
            </a:pPr>
            <a:endParaRPr lang="en-US" sz="1400" dirty="0">
              <a:solidFill>
                <a:schemeClr val="tx1"/>
              </a:solidFill>
            </a:endParaRPr>
          </a:p>
          <a:p>
            <a:pPr marL="171450" indent="-171450" defTabSz="914030" eaLnBrk="1" fontAlgn="auto" hangingPunct="1">
              <a:spcBef>
                <a:spcPts val="0"/>
              </a:spcBef>
              <a:spcAft>
                <a:spcPts val="0"/>
              </a:spcAft>
              <a:buFont typeface="Arial" pitchFamily="34" charset="0"/>
              <a:buChar char="•"/>
              <a:defRPr/>
            </a:pPr>
            <a:r>
              <a:rPr lang="en-US" sz="1400" dirty="0">
                <a:solidFill>
                  <a:schemeClr val="tx1"/>
                </a:solidFill>
              </a:rPr>
              <a:t>Oregon increases the number of licensed </a:t>
            </a:r>
            <a:r>
              <a:rPr lang="en-US" sz="1400" u="sng" dirty="0">
                <a:solidFill>
                  <a:schemeClr val="tx1"/>
                </a:solidFill>
              </a:rPr>
              <a:t>bilingual teachers </a:t>
            </a:r>
            <a:r>
              <a:rPr lang="en-US" sz="1400" dirty="0">
                <a:solidFill>
                  <a:schemeClr val="tx1"/>
                </a:solidFill>
              </a:rPr>
              <a:t>available to work in schools</a:t>
            </a:r>
            <a:r>
              <a:rPr lang="en-US" sz="1400" b="1" dirty="0">
                <a:solidFill>
                  <a:schemeClr val="tx1"/>
                </a:solidFill>
              </a:rPr>
              <a:t>.</a:t>
            </a:r>
          </a:p>
          <a:p>
            <a:pPr marL="171450" indent="-171450" defTabSz="914030" eaLnBrk="1" fontAlgn="auto" hangingPunct="1">
              <a:spcBef>
                <a:spcPts val="0"/>
              </a:spcBef>
              <a:spcAft>
                <a:spcPts val="0"/>
              </a:spcAft>
              <a:defRPr/>
            </a:pPr>
            <a:endParaRPr lang="en-US" sz="1400" b="1" dirty="0">
              <a:solidFill>
                <a:schemeClr val="tx1"/>
              </a:solidFill>
            </a:endParaRPr>
          </a:p>
          <a:p>
            <a:pPr marL="171450" indent="-171450" defTabSz="914030" eaLnBrk="1" fontAlgn="auto" hangingPunct="1">
              <a:spcBef>
                <a:spcPts val="0"/>
              </a:spcBef>
              <a:spcAft>
                <a:spcPts val="0"/>
              </a:spcAft>
              <a:defRPr/>
            </a:pPr>
            <a:endParaRPr lang="en-US" sz="1400" b="1" dirty="0">
              <a:solidFill>
                <a:schemeClr val="tx1"/>
              </a:solidFill>
            </a:endParaRPr>
          </a:p>
          <a:p>
            <a:pPr marL="171450" indent="-171450" defTabSz="914030" eaLnBrk="1" fontAlgn="auto" hangingPunct="1">
              <a:spcBef>
                <a:spcPts val="0"/>
              </a:spcBef>
              <a:spcAft>
                <a:spcPts val="0"/>
              </a:spcAft>
              <a:defRPr/>
            </a:pPr>
            <a:endParaRPr lang="en-US" sz="1400" b="1" dirty="0">
              <a:solidFill>
                <a:schemeClr val="tx1"/>
              </a:solidFill>
            </a:endParaRPr>
          </a:p>
          <a:p>
            <a:pPr marL="171450" indent="-171450" defTabSz="914030" eaLnBrk="1" fontAlgn="auto" hangingPunct="1">
              <a:spcBef>
                <a:spcPts val="0"/>
              </a:spcBef>
              <a:spcAft>
                <a:spcPts val="0"/>
              </a:spcAft>
              <a:defRPr/>
            </a:pPr>
            <a:endParaRPr lang="en-US" sz="1400" b="1" dirty="0">
              <a:solidFill>
                <a:schemeClr val="tx1"/>
              </a:solidFill>
            </a:endParaRPr>
          </a:p>
          <a:p>
            <a:pPr marL="171450" indent="-171450" defTabSz="914030" eaLnBrk="1" fontAlgn="auto" hangingPunct="1">
              <a:spcBef>
                <a:spcPts val="0"/>
              </a:spcBef>
              <a:spcAft>
                <a:spcPts val="0"/>
              </a:spcAft>
              <a:defRPr/>
            </a:pPr>
            <a:endParaRPr lang="en-US" sz="1400" b="1" dirty="0">
              <a:solidFill>
                <a:schemeClr val="tx1"/>
              </a:solidFill>
            </a:endParaRPr>
          </a:p>
          <a:p>
            <a:pPr marL="171450" indent="-171450" defTabSz="914030" eaLnBrk="1" fontAlgn="auto" hangingPunct="1">
              <a:spcBef>
                <a:spcPts val="0"/>
              </a:spcBef>
              <a:spcAft>
                <a:spcPts val="0"/>
              </a:spcAft>
              <a:buFont typeface="Arial" pitchFamily="34" charset="0"/>
              <a:buChar char="•"/>
              <a:defRPr/>
            </a:pPr>
            <a:r>
              <a:rPr lang="en-US" sz="1400" dirty="0">
                <a:solidFill>
                  <a:schemeClr val="tx1"/>
                </a:solidFill>
              </a:rPr>
              <a:t>Oregon offers</a:t>
            </a:r>
            <a:r>
              <a:rPr lang="en-US" sz="1400" strike="sngStrike" dirty="0">
                <a:solidFill>
                  <a:schemeClr val="tx1"/>
                </a:solidFill>
              </a:rPr>
              <a:t> </a:t>
            </a:r>
            <a:r>
              <a:rPr lang="en-US" sz="1400" dirty="0">
                <a:solidFill>
                  <a:schemeClr val="tx1"/>
                </a:solidFill>
              </a:rPr>
              <a:t>TSPC approved preparation for prospective and current educators focused on Dual Language education.</a:t>
            </a:r>
          </a:p>
          <a:p>
            <a:pPr marL="171450" indent="-171450" defTabSz="914030" eaLnBrk="1" fontAlgn="auto" hangingPunct="1">
              <a:spcBef>
                <a:spcPts val="0"/>
              </a:spcBef>
              <a:spcAft>
                <a:spcPts val="0"/>
              </a:spcAft>
              <a:buFont typeface="Arial" pitchFamily="34" charset="0"/>
              <a:buChar char="•"/>
              <a:defRPr/>
            </a:pPr>
            <a:endParaRPr lang="en-US" sz="1400" dirty="0">
              <a:solidFill>
                <a:schemeClr val="tx1"/>
              </a:solidFill>
            </a:endParaRPr>
          </a:p>
          <a:p>
            <a:pPr eaLnBrk="1" hangingPunct="1">
              <a:defRPr/>
            </a:pPr>
            <a:endParaRPr lang="en-US" sz="1200" dirty="0">
              <a:solidFill>
                <a:schemeClr val="tx1"/>
              </a:solidFill>
              <a:ea typeface="ＭＳ Ｐゴシック" charset="-128"/>
            </a:endParaRPr>
          </a:p>
          <a:p>
            <a:pPr eaLnBrk="1" hangingPunct="1">
              <a:defRPr/>
            </a:pPr>
            <a:endParaRPr lang="en-US" sz="1400" b="1" dirty="0">
              <a:solidFill>
                <a:schemeClr val="tx1"/>
              </a:solidFill>
              <a:ea typeface="ＭＳ Ｐゴシック" charset="-128"/>
            </a:endParaRPr>
          </a:p>
          <a:p>
            <a:pPr eaLnBrk="1" hangingPunct="1">
              <a:buFont typeface="Arial" charset="0"/>
              <a:buChar char="•"/>
              <a:defRPr/>
            </a:pPr>
            <a:endParaRPr lang="en-US" sz="1400" dirty="0">
              <a:solidFill>
                <a:schemeClr val="tx1"/>
              </a:solidFill>
              <a:ea typeface="ＭＳ Ｐゴシック" charset="-128"/>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Measures of Success</a:t>
            </a:r>
          </a:p>
          <a:p>
            <a:pPr algn="ctr" eaLnBrk="1" hangingPunct="1">
              <a:defRPr/>
            </a:pPr>
            <a:endParaRPr lang="en-US" sz="1000" b="1"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rgbClr val="000000"/>
                </a:solidFill>
                <a:ea typeface="MS Mincho" pitchFamily="49" charset="-128"/>
              </a:rPr>
              <a:t>O</a:t>
            </a:r>
            <a:r>
              <a:rPr lang="en-US" sz="1400" dirty="0">
                <a:solidFill>
                  <a:srgbClr val="000000"/>
                </a:solidFill>
                <a:ea typeface="ＭＳ Ｐゴシック" pitchFamily="-84" charset="-128"/>
              </a:rPr>
              <a:t>regon has more </a:t>
            </a:r>
            <a:r>
              <a:rPr lang="ja-JP" altLang="en-US" sz="1400">
                <a:solidFill>
                  <a:srgbClr val="000000"/>
                </a:solidFill>
              </a:rPr>
              <a:t>“</a:t>
            </a:r>
            <a:r>
              <a:rPr lang="en-US" altLang="ja-JP" sz="1400" dirty="0">
                <a:solidFill>
                  <a:srgbClr val="000000"/>
                </a:solidFill>
              </a:rPr>
              <a:t>linguistically</a:t>
            </a:r>
            <a:r>
              <a:rPr lang="ja-JP" altLang="en-US" sz="1400">
                <a:solidFill>
                  <a:srgbClr val="000000"/>
                </a:solidFill>
              </a:rPr>
              <a:t>”</a:t>
            </a:r>
            <a:r>
              <a:rPr lang="en-US" altLang="ja-JP" sz="1400" dirty="0">
                <a:solidFill>
                  <a:srgbClr val="000000"/>
                </a:solidFill>
              </a:rPr>
              <a:t> and </a:t>
            </a:r>
            <a:r>
              <a:rPr lang="ja-JP" altLang="en-US" sz="1400">
                <a:solidFill>
                  <a:srgbClr val="000000"/>
                </a:solidFill>
              </a:rPr>
              <a:t>“</a:t>
            </a:r>
            <a:r>
              <a:rPr lang="en-US" altLang="ja-JP" sz="1400" dirty="0">
                <a:solidFill>
                  <a:srgbClr val="000000"/>
                </a:solidFill>
              </a:rPr>
              <a:t>culturally</a:t>
            </a:r>
            <a:r>
              <a:rPr lang="ja-JP" altLang="en-US" sz="1400">
                <a:solidFill>
                  <a:srgbClr val="000000"/>
                </a:solidFill>
              </a:rPr>
              <a:t>”</a:t>
            </a:r>
            <a:r>
              <a:rPr lang="en-US" altLang="ja-JP" sz="1400" dirty="0">
                <a:solidFill>
                  <a:srgbClr val="000000"/>
                </a:solidFill>
              </a:rPr>
              <a:t> aware (trained) general  education teachers and administrators.</a:t>
            </a:r>
          </a:p>
          <a:p>
            <a:pPr eaLnBrk="1" hangingPunct="1">
              <a:defRPr/>
            </a:pPr>
            <a:endParaRPr lang="en-US" sz="800" dirty="0">
              <a:solidFill>
                <a:srgbClr val="000000"/>
              </a:solidFill>
              <a:ea typeface="ＭＳ Ｐゴシック" pitchFamily="-84" charset="-128"/>
            </a:endParaRPr>
          </a:p>
          <a:p>
            <a:pPr marL="114300" indent="-114300" eaLnBrk="1" hangingPunct="1">
              <a:buFont typeface="Arial" pitchFamily="34" charset="0"/>
              <a:buChar char="•"/>
              <a:defRPr/>
            </a:pPr>
            <a:r>
              <a:rPr lang="en-US" sz="1400" dirty="0">
                <a:solidFill>
                  <a:srgbClr val="000000"/>
                </a:solidFill>
                <a:ea typeface="ＭＳ Ｐゴシック" pitchFamily="-84" charset="-128"/>
              </a:rPr>
              <a:t>More currently employed educators pursue ESOL endorsement for licensure renewal.</a:t>
            </a:r>
          </a:p>
          <a:p>
            <a:pPr eaLnBrk="1" hangingPunct="1">
              <a:buFont typeface="Arial" pitchFamily="34" charset="0"/>
              <a:buChar char="•"/>
              <a:defRPr/>
            </a:pPr>
            <a:endParaRPr lang="en-US" sz="16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rgbClr val="000000"/>
                </a:solidFill>
                <a:ea typeface="ＭＳ Ｐゴシック" pitchFamily="-84" charset="-128"/>
              </a:rPr>
              <a:t>Oregon</a:t>
            </a:r>
            <a:r>
              <a:rPr lang="ja-JP" altLang="en-US" sz="1400">
                <a:solidFill>
                  <a:srgbClr val="000000"/>
                </a:solidFill>
              </a:rPr>
              <a:t>’</a:t>
            </a:r>
            <a:r>
              <a:rPr lang="en-US" altLang="ja-JP" sz="1400" dirty="0">
                <a:solidFill>
                  <a:srgbClr val="000000"/>
                </a:solidFill>
              </a:rPr>
              <a:t>s supply of licensed bilingual teachers increases and better reflects Oregon</a:t>
            </a:r>
            <a:r>
              <a:rPr lang="ja-JP" altLang="en-US" sz="1400">
                <a:solidFill>
                  <a:srgbClr val="000000"/>
                </a:solidFill>
              </a:rPr>
              <a:t>’</a:t>
            </a:r>
            <a:r>
              <a:rPr lang="en-US" altLang="ja-JP" sz="1400" dirty="0">
                <a:solidFill>
                  <a:srgbClr val="000000"/>
                </a:solidFill>
              </a:rPr>
              <a:t>s changing demographics.</a:t>
            </a:r>
          </a:p>
          <a:p>
            <a:pPr eaLnBrk="1" hangingPunct="1">
              <a:defRPr/>
            </a:pPr>
            <a:endParaRPr lang="en-US" sz="800" dirty="0">
              <a:solidFill>
                <a:srgbClr val="000000"/>
              </a:solidFill>
              <a:ea typeface="ＭＳ Ｐゴシック" pitchFamily="-84" charset="-128"/>
            </a:endParaRPr>
          </a:p>
          <a:p>
            <a:pPr marL="114300" indent="-114300" eaLnBrk="1" hangingPunct="1">
              <a:buFont typeface="Arial" pitchFamily="34" charset="0"/>
              <a:buChar char="•"/>
              <a:defRPr/>
            </a:pPr>
            <a:r>
              <a:rPr lang="en-US" sz="1400" dirty="0">
                <a:solidFill>
                  <a:srgbClr val="000000"/>
                </a:solidFill>
                <a:ea typeface="ＭＳ Ｐゴシック" pitchFamily="-84" charset="-128"/>
              </a:rPr>
              <a:t>More bilingual educators pursue ESOL endorsement.</a:t>
            </a:r>
          </a:p>
          <a:p>
            <a:pPr eaLnBrk="1" hangingPunct="1">
              <a:defRPr/>
            </a:pPr>
            <a:endParaRPr lang="en-US" sz="1400" dirty="0">
              <a:solidFill>
                <a:srgbClr val="000000"/>
              </a:solidFill>
              <a:ea typeface="ＭＳ Ｐゴシック" pitchFamily="-84" charset="-128"/>
            </a:endParaRPr>
          </a:p>
          <a:p>
            <a:pPr eaLnBrk="1" hangingPunct="1">
              <a:defRPr/>
            </a:pPr>
            <a:endParaRPr lang="en-US" sz="800" dirty="0">
              <a:solidFill>
                <a:srgbClr val="000000"/>
              </a:solidFill>
              <a:ea typeface="ＭＳ Ｐゴシック" pitchFamily="-84" charset="-128"/>
            </a:endParaRPr>
          </a:p>
          <a:p>
            <a:pPr marL="114300" indent="-114300" eaLnBrk="1" hangingPunct="1">
              <a:buFont typeface="Arial" pitchFamily="34" charset="0"/>
              <a:buChar char="•"/>
              <a:defRPr/>
            </a:pPr>
            <a:r>
              <a:rPr lang="en-US" sz="1400" dirty="0">
                <a:solidFill>
                  <a:srgbClr val="000000"/>
                </a:solidFill>
                <a:ea typeface="ＭＳ Ｐゴシック" pitchFamily="-84" charset="-128"/>
              </a:rPr>
              <a:t>Districts implementing dual language classrooms have a supply of skilled educators to implement programs.</a:t>
            </a:r>
          </a:p>
          <a:p>
            <a:pPr eaLnBrk="1" hangingPunct="1">
              <a:defRPr/>
            </a:pPr>
            <a:endParaRPr lang="en-US" sz="1400" dirty="0">
              <a:solidFill>
                <a:srgbClr val="000000"/>
              </a:solidFill>
              <a:ea typeface="ＭＳ Ｐゴシック" pitchFamily="-84" charset="-128"/>
            </a:endParaRPr>
          </a:p>
          <a:p>
            <a:pPr eaLnBrk="1" hangingPunct="1">
              <a:buFont typeface="Arial" pitchFamily="34" charset="0"/>
              <a:buChar char="•"/>
              <a:defRPr/>
            </a:pPr>
            <a:endParaRPr lang="en-US" sz="1400" dirty="0">
              <a:solidFill>
                <a:srgbClr val="000000"/>
              </a:solidFill>
              <a:ea typeface="ＭＳ Ｐゴシック" pitchFamily="-84" charset="-128"/>
            </a:endParaRPr>
          </a:p>
          <a:p>
            <a:pPr eaLnBrk="1" hangingPunct="1">
              <a:buFont typeface="Arial" pitchFamily="34" charset="0"/>
              <a:buChar char="•"/>
              <a:defRPr/>
            </a:pPr>
            <a:endParaRPr lang="en-US" sz="1400" dirty="0">
              <a:solidFill>
                <a:srgbClr val="000000"/>
              </a:solidFill>
              <a:ea typeface="ＭＳ Ｐゴシック" pitchFamily="-84" charset="-128"/>
            </a:endParaRPr>
          </a:p>
          <a:p>
            <a:pPr eaLnBrk="1" hangingPunct="1">
              <a:defRPr/>
            </a:pPr>
            <a:endParaRPr lang="en-US" sz="1400" dirty="0">
              <a:solidFill>
                <a:srgbClr val="000000"/>
              </a:solidFill>
              <a:ea typeface="ＭＳ Ｐゴシック" pitchFamily="-84" charset="-128"/>
            </a:endParaRPr>
          </a:p>
          <a:p>
            <a:pPr algn="ctr" eaLnBrk="1" hangingPunct="1">
              <a:buFont typeface="Arial" pitchFamily="34" charset="0"/>
              <a:buChar char="•"/>
              <a:defRPr/>
            </a:pPr>
            <a:endParaRPr lang="en-US" b="1" dirty="0">
              <a:solidFill>
                <a:schemeClr val="tx1"/>
              </a:solidFill>
              <a:ea typeface="ＭＳ Ｐゴシック" pitchFamily="-84" charset="-128"/>
            </a:endParaRPr>
          </a:p>
          <a:p>
            <a:pPr algn="ctr" eaLnBrk="1" hangingPunct="1">
              <a:buFont typeface="Arial" pitchFamily="34" charset="0"/>
              <a:buChar char="•"/>
              <a:defRPr/>
            </a:pPr>
            <a:endParaRPr lang="en-US" sz="1000" b="1"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p:txBody>
      </p:sp>
      <p:sp>
        <p:nvSpPr>
          <p:cNvPr id="2" name="Title 1" hidden="1"/>
          <p:cNvSpPr>
            <a:spLocks noGrp="1"/>
          </p:cNvSpPr>
          <p:nvPr>
            <p:ph type="ctrTitle"/>
          </p:nvPr>
        </p:nvSpPr>
        <p:spPr/>
        <p:txBody>
          <a:bodyPr/>
          <a:lstStyle/>
          <a:p>
            <a:r>
              <a:rPr lang="en-US" dirty="0" smtClean="0"/>
              <a:t>Goal 7</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1"/>
          <p:cNvSpPr>
            <a:spLocks noGrp="1"/>
          </p:cNvSpPr>
          <p:nvPr>
            <p:ph idx="1"/>
          </p:nvPr>
        </p:nvSpPr>
        <p:spPr>
          <a:xfrm>
            <a:off x="457200" y="1209675"/>
            <a:ext cx="8229600" cy="4797425"/>
          </a:xfrm>
        </p:spPr>
        <p:txBody>
          <a:bodyPr/>
          <a:lstStyle/>
          <a:p>
            <a:pPr eaLnBrk="1" hangingPunct="1">
              <a:buFont typeface="Wingdings 3" panose="05040102010807070707" pitchFamily="18" charset="2"/>
              <a:buNone/>
            </a:pPr>
            <a:r>
              <a:rPr lang="en-US" altLang="en-US" smtClean="0">
                <a:ea typeface="ＭＳ Ｐゴシック" panose="020B0600070205080204" pitchFamily="34" charset="-128"/>
              </a:rPr>
              <a:t>	</a:t>
            </a:r>
            <a:r>
              <a:rPr lang="en-US" altLang="en-US" sz="4000" smtClean="0">
                <a:latin typeface="Berlin Sans FB" panose="020E0602020502020306" pitchFamily="34" charset="0"/>
                <a:ea typeface="ＭＳ Ｐゴシック" panose="020B0600070205080204" pitchFamily="34" charset="-128"/>
              </a:rPr>
              <a:t>Focus educators across the P-20 system on using research informed practices and models to: eliminate the achievement gap, increase English Learner high school graduation rates and provide for English Learners to complete college. </a:t>
            </a:r>
          </a:p>
          <a:p>
            <a:pPr eaLnBrk="1" hangingPunct="1"/>
            <a:endParaRPr lang="en-US" altLang="en-US" smtClean="0">
              <a:ea typeface="ＭＳ Ｐゴシック" panose="020B0600070205080204" pitchFamily="34" charset="-128"/>
            </a:endParaRPr>
          </a:p>
        </p:txBody>
      </p:sp>
      <p:sp>
        <p:nvSpPr>
          <p:cNvPr id="7171" name="Title 4"/>
          <p:cNvSpPr>
            <a:spLocks noGrp="1"/>
          </p:cNvSpPr>
          <p:nvPr>
            <p:ph type="title"/>
          </p:nvPr>
        </p:nvSpPr>
        <p:spPr/>
        <p:txBody>
          <a:bodyPr/>
          <a:lstStyle/>
          <a:p>
            <a:pPr eaLnBrk="1" hangingPunct="1"/>
            <a:r>
              <a:rPr lang="en-US" altLang="en-US" smtClean="0">
                <a:latin typeface="Bernard MT Condensed" panose="02050806060905020404" pitchFamily="18" charset="0"/>
                <a:ea typeface="ＭＳ Ｐゴシック" panose="020B0600070205080204" pitchFamily="34" charset="-128"/>
              </a:rPr>
              <a:t>Charge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09600" y="1143000"/>
            <a:ext cx="7772400" cy="560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solidFill>
                  <a:srgbClr val="000000"/>
                </a:solidFill>
              </a:rPr>
              <a:t>EL work group is reconvened with new members added in Spring 2013. </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Proposal is revised, vetted, and submitted  to TSPC to adopt ESOL </a:t>
            </a:r>
            <a:r>
              <a:rPr lang="en-US" altLang="en-US" sz="2400" u="sng">
                <a:solidFill>
                  <a:srgbClr val="000000"/>
                </a:solidFill>
              </a:rPr>
              <a:t>basic</a:t>
            </a:r>
            <a:r>
              <a:rPr lang="en-US" altLang="en-US" sz="2400">
                <a:solidFill>
                  <a:srgbClr val="000000"/>
                </a:solidFill>
              </a:rPr>
              <a:t> proficiencies for new initial licensed teachers.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TSPC adopts ESOL proficiencies for new initial licensed teachers in Fall 2013.</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Proposal is refined, vetted, and submitted  to TSPC to adopt ESOL </a:t>
            </a:r>
            <a:r>
              <a:rPr lang="en-US" altLang="en-US" sz="2400" u="sng">
                <a:solidFill>
                  <a:srgbClr val="000000"/>
                </a:solidFill>
              </a:rPr>
              <a:t>basic</a:t>
            </a:r>
            <a:r>
              <a:rPr lang="en-US" altLang="en-US" sz="2400">
                <a:solidFill>
                  <a:srgbClr val="000000"/>
                </a:solidFill>
              </a:rPr>
              <a:t> proficiencies for new initial licensed administrators.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TSPC adopts ESOL proficiencies for new initial licensed administrators in Fall of 2013.</a:t>
            </a: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7 -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7 – Year 1 Strategies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609600" y="1143000"/>
            <a:ext cx="77724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solidFill>
                  <a:srgbClr val="000000"/>
                </a:solidFill>
              </a:rPr>
              <a:t>OEIB, </a:t>
            </a:r>
            <a:r>
              <a:rPr lang="en-US" altLang="en-US" sz="2400"/>
              <a:t>TSPC</a:t>
            </a:r>
            <a:r>
              <a:rPr lang="en-US" altLang="en-US" sz="2400">
                <a:solidFill>
                  <a:srgbClr val="000000"/>
                </a:solidFill>
              </a:rPr>
              <a:t>  and ODE draft a bilingual component for the Oregon educator recruitment plan in Summer 2013 and gather feedback.</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t>EL work group reviews models of dual language offerings in other states and drafts proposal recommending  TSPC licensure standards and requirements for teachers and administrators focused on Dual Language education</a:t>
            </a:r>
            <a:r>
              <a:rPr lang="en-US" altLang="en-US" sz="2400">
                <a:latin typeface="Arial" panose="020B0604020202020204" pitchFamily="34" charset="0"/>
              </a:rPr>
              <a:t>. </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t>Goal 7 strategies and metrics are reviewed and refined.</a:t>
            </a:r>
            <a:endParaRPr lang="en-US" altLang="en-US" sz="2400">
              <a:solidFill>
                <a:srgbClr val="000000"/>
              </a:solidFill>
            </a:endParaRP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7 -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sz="4400" kern="1200" dirty="0" smtClean="0">
                <a:solidFill>
                  <a:srgbClr val="000000"/>
                </a:solidFill>
                <a:effectLst/>
                <a:latin typeface="Calibri" panose="020F0502020204030204" pitchFamily="34" charset="0"/>
                <a:ea typeface="ＭＳ Ｐゴシック" panose="020B0600070205080204" pitchFamily="34" charset="-128"/>
                <a:cs typeface="ＭＳ Ｐゴシック" panose="020B0600070205080204" pitchFamily="34" charset="-128"/>
              </a:rPr>
              <a:t>Goal 7 – Year 1 Strategies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i="1" dirty="0">
                <a:solidFill>
                  <a:srgbClr val="FFFF00"/>
                </a:solidFill>
                <a:latin typeface="Verdana" pitchFamily="34" charset="0"/>
                <a:ea typeface="ＭＳ Ｐゴシック"/>
                <a:cs typeface="Vrinda" pitchFamily="2" charset="0"/>
              </a:rPr>
              <a:t>Goal 8</a:t>
            </a:r>
          </a:p>
          <a:p>
            <a:pPr algn="ctr" eaLnBrk="1" hangingPunct="1">
              <a:defRPr/>
            </a:pPr>
            <a:r>
              <a:rPr lang="en-US" b="1" i="1" dirty="0">
                <a:solidFill>
                  <a:schemeClr val="bg1"/>
                </a:solidFill>
                <a:latin typeface="Verdana" pitchFamily="34" charset="0"/>
                <a:ea typeface="ＭＳ Ｐゴシック"/>
                <a:cs typeface="Vrinda" pitchFamily="2" charset="0"/>
              </a:rPr>
              <a:t>The Universal Preschool Program will ensure that English Learners receive a quality early learning experience that provides a powerful foundation for their education. </a:t>
            </a:r>
          </a:p>
        </p:txBody>
      </p:sp>
      <p:sp>
        <p:nvSpPr>
          <p:cNvPr id="10" name="Rounded Rectangle 9"/>
          <p:cNvSpPr/>
          <p:nvPr/>
        </p:nvSpPr>
        <p:spPr>
          <a:xfrm>
            <a:off x="2286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Objectives</a:t>
            </a:r>
          </a:p>
          <a:p>
            <a:pPr eaLnBrk="1" hangingPunct="1">
              <a:defRPr/>
            </a:pPr>
            <a:endParaRPr lang="en-US" sz="10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Ensure access to and enrollment in universal preschool services for English Learner children by actively  recruiting families and being responsive to their cultural and social needs.</a:t>
            </a:r>
          </a:p>
          <a:p>
            <a:pPr eaLnBrk="1" hangingPunct="1">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eaLnBrk="1" hangingPunct="1">
              <a:defRPr/>
            </a:pPr>
            <a:endParaRPr lang="en-US" sz="1000" dirty="0">
              <a:solidFill>
                <a:schemeClr val="tx1"/>
              </a:solidFill>
              <a:ea typeface="ＭＳ Ｐゴシック" pitchFamily="-84" charset="-128"/>
            </a:endParaRPr>
          </a:p>
          <a:p>
            <a:pPr eaLnBrk="1" hangingPunct="1">
              <a:defRPr/>
            </a:pPr>
            <a:endParaRPr lang="en-US" sz="10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Perform increased and targeted family engagement across the state, building the message that parents are Oregon</a:t>
            </a:r>
            <a:r>
              <a:rPr lang="ja-JP" altLang="en-US" sz="1400">
                <a:solidFill>
                  <a:schemeClr val="tx1"/>
                </a:solidFill>
              </a:rPr>
              <a:t>’</a:t>
            </a:r>
            <a:r>
              <a:rPr lang="en-US" altLang="ja-JP" sz="1400" dirty="0">
                <a:solidFill>
                  <a:schemeClr val="tx1"/>
                </a:solidFill>
              </a:rPr>
              <a:t>s first teachers. Use culturally relevant approaches.</a:t>
            </a:r>
          </a:p>
          <a:p>
            <a:pPr eaLnBrk="1" hangingPunct="1">
              <a:buFont typeface="Arial" pitchFamily="34" charset="0"/>
              <a:buChar char="•"/>
              <a:defRPr/>
            </a:pPr>
            <a:endParaRPr lang="en-US" sz="1400" dirty="0">
              <a:solidFill>
                <a:schemeClr val="tx1"/>
              </a:solidFill>
              <a:ea typeface="ＭＳ Ｐゴシック" pitchFamily="-84" charset="-128"/>
            </a:endParaRPr>
          </a:p>
          <a:p>
            <a:pPr eaLnBrk="1" hangingPunct="1">
              <a:defRPr/>
            </a:pPr>
            <a:endParaRPr lang="en-US" sz="12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eaLnBrk="1" hangingPunct="1">
              <a:buFont typeface="Arial" pitchFamily="34" charset="0"/>
              <a:buChar char="•"/>
              <a:defRPr/>
            </a:pPr>
            <a:endParaRPr lang="en-US" sz="1400" dirty="0">
              <a:solidFill>
                <a:schemeClr val="tx1"/>
              </a:solidFill>
              <a:ea typeface="ＭＳ Ｐゴシック" pitchFamily="-84" charset="-128"/>
            </a:endParaRPr>
          </a:p>
        </p:txBody>
      </p:sp>
      <p:sp>
        <p:nvSpPr>
          <p:cNvPr id="12" name="Rounded Rectangle 11"/>
          <p:cNvSpPr/>
          <p:nvPr/>
        </p:nvSpPr>
        <p:spPr>
          <a:xfrm>
            <a:off x="4648200" y="1828800"/>
            <a:ext cx="4267200" cy="46482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charset="0"/>
                <a:cs typeface="ＭＳ Ｐゴシック" charset="0"/>
              </a:rPr>
              <a:t>Measures of Success</a:t>
            </a:r>
          </a:p>
          <a:p>
            <a:pPr algn="ctr" eaLnBrk="1" hangingPunct="1">
              <a:defRPr/>
            </a:pPr>
            <a:endParaRPr lang="en-US" sz="1000"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Increased number of quality programs serving ELs.</a:t>
            </a: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Increased enrollment numbers for ELs.</a:t>
            </a: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Evidence of culturally relevant outreach to community</a:t>
            </a: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Evidence of  willing community messengers.</a:t>
            </a:r>
          </a:p>
          <a:p>
            <a:pPr marL="114300" indent="-114300" eaLnBrk="1" hangingPunct="1">
              <a:buFont typeface="Arial" charset="0"/>
              <a:buChar char="•"/>
              <a:defRPr/>
            </a:pPr>
            <a:r>
              <a:rPr lang="en-US" sz="1400" dirty="0">
                <a:solidFill>
                  <a:schemeClr val="tx1"/>
                </a:solidFill>
                <a:ea typeface="ＭＳ Ｐゴシック" charset="0"/>
                <a:cs typeface="ＭＳ Ｐゴシック" charset="0"/>
              </a:rPr>
              <a:t>Parent surveys indicating success of programs and feedback regarding areas needing improvement.</a:t>
            </a:r>
          </a:p>
          <a:p>
            <a:pPr eaLnBrk="1" hangingPunct="1">
              <a:defRPr/>
            </a:pPr>
            <a:endParaRPr lang="en-US" b="1" dirty="0">
              <a:solidFill>
                <a:schemeClr val="tx1"/>
              </a:solidFill>
              <a:ea typeface="ＭＳ Ｐゴシック" charset="0"/>
              <a:cs typeface="ＭＳ Ｐゴシック" charset="0"/>
            </a:endParaRPr>
          </a:p>
          <a:p>
            <a:pPr marL="114300" indent="-114300" eaLnBrk="1" hangingPunct="1">
              <a:buFont typeface="Arial" charset="0"/>
              <a:buChar char="•"/>
              <a:defRPr/>
            </a:pPr>
            <a:r>
              <a:rPr lang="en-US" sz="1400" dirty="0">
                <a:solidFill>
                  <a:schemeClr val="tx1"/>
                </a:solidFill>
                <a:ea typeface="MS Mincho" charset="0"/>
              </a:rPr>
              <a:t>Increased awareness, understanding and satisfaction indicated on parent surveys and follow up.</a:t>
            </a:r>
          </a:p>
          <a:p>
            <a:pPr marL="114300" indent="-114300" eaLnBrk="1" hangingPunct="1">
              <a:buFont typeface="Arial" charset="0"/>
              <a:buChar char="•"/>
              <a:defRPr/>
            </a:pPr>
            <a:r>
              <a:rPr lang="en-US" sz="1400" dirty="0">
                <a:solidFill>
                  <a:schemeClr val="tx1"/>
                </a:solidFill>
                <a:ea typeface="MS Mincho" charset="0"/>
              </a:rPr>
              <a:t>Increase  in percentage of parents attending events and trainings as a result of outreach efforts.</a:t>
            </a:r>
          </a:p>
          <a:p>
            <a:pPr eaLnBrk="1" hangingPunct="1">
              <a:defRPr/>
            </a:pPr>
            <a:endParaRPr lang="en-US" sz="1400" dirty="0">
              <a:solidFill>
                <a:srgbClr val="000000"/>
              </a:solidFill>
              <a:ea typeface="ＭＳ Ｐゴシック" charset="0"/>
              <a:cs typeface="ＭＳ Ｐゴシック" charset="0"/>
            </a:endParaRPr>
          </a:p>
          <a:p>
            <a:pPr eaLnBrk="1" hangingPunct="1">
              <a:buFont typeface="Arial" charset="0"/>
              <a:buChar char="•"/>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rgbClr val="000000"/>
              </a:solidFill>
              <a:ea typeface="ＭＳ Ｐゴシック" charset="0"/>
              <a:cs typeface="ＭＳ Ｐゴシック" charset="0"/>
            </a:endParaRPr>
          </a:p>
          <a:p>
            <a:pPr eaLnBrk="1" hangingPunct="1">
              <a:defRPr/>
            </a:pPr>
            <a:endParaRPr lang="en-US" sz="1400" dirty="0">
              <a:solidFill>
                <a:srgbClr val="000000"/>
              </a:solidFill>
              <a:ea typeface="ＭＳ Ｐゴシック" charset="0"/>
              <a:cs typeface="ＭＳ Ｐゴシック" charset="0"/>
            </a:endParaRPr>
          </a:p>
          <a:p>
            <a:pPr algn="ctr" eaLnBrk="1" hangingPunct="1">
              <a:buFont typeface="Arial" charset="0"/>
              <a:buChar char="•"/>
              <a:defRPr/>
            </a:pPr>
            <a:endParaRPr lang="en-US" b="1" dirty="0">
              <a:solidFill>
                <a:schemeClr val="tx1"/>
              </a:solidFill>
              <a:ea typeface="ＭＳ Ｐゴシック" charset="0"/>
              <a:cs typeface="ＭＳ Ｐゴシック" charset="0"/>
            </a:endParaRPr>
          </a:p>
          <a:p>
            <a:pPr algn="ctr" eaLnBrk="1" hangingPunct="1">
              <a:buFont typeface="Arial" charset="0"/>
              <a:buChar char="•"/>
              <a:defRPr/>
            </a:pPr>
            <a:endParaRPr lang="en-US" sz="1000" b="1" dirty="0">
              <a:solidFill>
                <a:schemeClr val="tx1"/>
              </a:solidFill>
              <a:ea typeface="ＭＳ Ｐゴシック" charset="0"/>
              <a:cs typeface="ＭＳ Ｐゴシック" charset="0"/>
            </a:endParaRPr>
          </a:p>
          <a:p>
            <a:pPr eaLnBrk="1" hangingPunct="1">
              <a:defRPr/>
            </a:pPr>
            <a:endParaRPr lang="en-US" sz="1400" dirty="0">
              <a:solidFill>
                <a:schemeClr val="tx1"/>
              </a:solidFill>
              <a:ea typeface="ＭＳ Ｐゴシック" charset="0"/>
              <a:cs typeface="ＭＳ Ｐゴシック" charset="0"/>
            </a:endParaRPr>
          </a:p>
        </p:txBody>
      </p:sp>
      <p:sp>
        <p:nvSpPr>
          <p:cNvPr id="2" name="Title 1" hidden="1"/>
          <p:cNvSpPr>
            <a:spLocks noGrp="1"/>
          </p:cNvSpPr>
          <p:nvPr>
            <p:ph type="ctrTitle"/>
          </p:nvPr>
        </p:nvSpPr>
        <p:spPr/>
        <p:txBody>
          <a:bodyPr/>
          <a:lstStyle/>
          <a:p>
            <a:r>
              <a:rPr lang="en-US" dirty="0" smtClean="0"/>
              <a:t>Goal</a:t>
            </a:r>
            <a:r>
              <a:rPr lang="en-US" baseline="0" dirty="0" smtClean="0"/>
              <a:t> 8</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p:cNvSpPr/>
          <p:nvPr/>
        </p:nvSpPr>
        <p:spPr>
          <a:xfrm>
            <a:off x="228600" y="228600"/>
            <a:ext cx="8686800" cy="1463675"/>
          </a:xfrm>
          <a:prstGeom prst="roundRect">
            <a:avLst/>
          </a:prstGeom>
          <a:solidFill>
            <a:schemeClr val="accent1">
              <a:lumMod val="5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nchor="ctr"/>
          <a:lstStyle/>
          <a:p>
            <a:pPr algn="ctr" eaLnBrk="1" hangingPunct="1">
              <a:defRPr/>
            </a:pPr>
            <a:r>
              <a:rPr lang="en-US" b="1" i="1" dirty="0">
                <a:solidFill>
                  <a:srgbClr val="FFFF00"/>
                </a:solidFill>
                <a:latin typeface="Verdana" pitchFamily="34" charset="0"/>
                <a:ea typeface="ＭＳ Ｐゴシック"/>
                <a:cs typeface="Vrinda" pitchFamily="2" charset="0"/>
              </a:rPr>
              <a:t>Goal 8</a:t>
            </a:r>
          </a:p>
          <a:p>
            <a:pPr algn="ctr" eaLnBrk="1" hangingPunct="1">
              <a:defRPr/>
            </a:pPr>
            <a:r>
              <a:rPr lang="en-US" b="1" i="1" dirty="0">
                <a:solidFill>
                  <a:schemeClr val="bg1"/>
                </a:solidFill>
                <a:latin typeface="Verdana" pitchFamily="34" charset="0"/>
                <a:ea typeface="ＭＳ Ｐゴシック"/>
                <a:cs typeface="Vrinda" pitchFamily="2" charset="0"/>
              </a:rPr>
              <a:t>The Universal Preschool Program will ensure that English  Learners receive a quality early learning experience that provides a powerful foundation for their education. </a:t>
            </a:r>
          </a:p>
        </p:txBody>
      </p:sp>
      <p:sp>
        <p:nvSpPr>
          <p:cNvPr id="10" name="Rounded Rectangle 9"/>
          <p:cNvSpPr/>
          <p:nvPr/>
        </p:nvSpPr>
        <p:spPr>
          <a:xfrm>
            <a:off x="228600" y="1828800"/>
            <a:ext cx="4267200" cy="48006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Objectives</a:t>
            </a:r>
          </a:p>
          <a:p>
            <a:pPr eaLnBrk="1" hangingPunct="1">
              <a:defRPr/>
            </a:pPr>
            <a:endParaRPr lang="en-US" sz="10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English Learner assessments used for English Learner children and families to help children succeed. Data system developed through parallel track as roadmap for success.</a:t>
            </a:r>
          </a:p>
          <a:p>
            <a:pPr eaLnBrk="1" hangingPunct="1">
              <a:buFont typeface="Arial" pitchFamily="34" charset="0"/>
              <a:buChar char="•"/>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English Learner workforce development provides teachers and service providers the tools they need to be successful in preparing Oregon</a:t>
            </a:r>
            <a:r>
              <a:rPr lang="en-US" altLang="en-US" sz="1400" dirty="0">
                <a:solidFill>
                  <a:schemeClr val="tx1"/>
                </a:solidFill>
                <a:ea typeface="ＭＳ Ｐゴシック" pitchFamily="-84" charset="-128"/>
              </a:rPr>
              <a:t>’</a:t>
            </a:r>
            <a:r>
              <a:rPr lang="en-US" sz="1400" dirty="0">
                <a:solidFill>
                  <a:schemeClr val="tx1"/>
                </a:solidFill>
                <a:ea typeface="ＭＳ Ｐゴシック" pitchFamily="-84" charset="-128"/>
              </a:rPr>
              <a:t>s English Learner children for Kindergarten.</a:t>
            </a:r>
          </a:p>
          <a:p>
            <a:pPr eaLnBrk="1" hangingPunct="1">
              <a:defRPr/>
            </a:pPr>
            <a:endParaRPr lang="en-US" sz="1200" dirty="0">
              <a:solidFill>
                <a:schemeClr val="tx1"/>
              </a:solidFill>
              <a:ea typeface="ＭＳ Ｐゴシック" pitchFamily="-84" charset="-128"/>
            </a:endParaRPr>
          </a:p>
          <a:p>
            <a:pPr eaLnBrk="1" hangingPunct="1">
              <a:defRPr/>
            </a:pPr>
            <a:endParaRPr lang="en-US" sz="1400" b="1" dirty="0">
              <a:solidFill>
                <a:schemeClr val="tx1"/>
              </a:solidFill>
              <a:ea typeface="ＭＳ Ｐゴシック" pitchFamily="-84" charset="-128"/>
            </a:endParaRPr>
          </a:p>
          <a:p>
            <a:pPr eaLnBrk="1" hangingPunct="1">
              <a:buFont typeface="Arial" pitchFamily="34" charset="0"/>
              <a:buChar char="•"/>
              <a:defRPr/>
            </a:pPr>
            <a:endParaRPr lang="en-US" sz="1400"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a:p>
            <a:pPr marL="114300" indent="-114300" eaLnBrk="1" hangingPunct="1">
              <a:buFont typeface="Arial" pitchFamily="34" charset="0"/>
              <a:buChar char="•"/>
              <a:defRPr/>
            </a:pPr>
            <a:r>
              <a:rPr lang="en-US" sz="1400" dirty="0">
                <a:solidFill>
                  <a:schemeClr val="tx1"/>
                </a:solidFill>
                <a:ea typeface="ＭＳ Ｐゴシック" pitchFamily="-84" charset="-128"/>
              </a:rPr>
              <a:t>Integrate English Learner and bilingual services and efforts statewide between preschool and K-12, building consistency across curriculums, programs, and services.</a:t>
            </a:r>
          </a:p>
        </p:txBody>
      </p:sp>
      <p:sp>
        <p:nvSpPr>
          <p:cNvPr id="12" name="Rounded Rectangle 11"/>
          <p:cNvSpPr/>
          <p:nvPr/>
        </p:nvSpPr>
        <p:spPr>
          <a:xfrm>
            <a:off x="4648200" y="1828800"/>
            <a:ext cx="4267200" cy="4800600"/>
          </a:xfrm>
          <a:prstGeom prst="roundRect">
            <a:avLst/>
          </a:prstGeom>
          <a:solidFill>
            <a:schemeClr val="accent1">
              <a:lumMod val="40000"/>
              <a:lumOff val="60000"/>
            </a:schemeClr>
          </a:solidFill>
          <a:ln w="25400"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03" tIns="45700" rIns="91403" bIns="45700"/>
          <a:lstStyle/>
          <a:p>
            <a:pPr algn="ctr" eaLnBrk="1" hangingPunct="1">
              <a:defRPr/>
            </a:pPr>
            <a:r>
              <a:rPr lang="en-US" b="1" dirty="0">
                <a:solidFill>
                  <a:schemeClr val="tx1"/>
                </a:solidFill>
                <a:ea typeface="ＭＳ Ｐゴシック" pitchFamily="-84" charset="-128"/>
              </a:rPr>
              <a:t>Measures of Success</a:t>
            </a:r>
          </a:p>
          <a:p>
            <a:pPr algn="ctr" eaLnBrk="1" hangingPunct="1">
              <a:defRPr/>
            </a:pPr>
            <a:endParaRPr lang="en-US" sz="1000" b="1" dirty="0">
              <a:solidFill>
                <a:schemeClr val="tx1"/>
              </a:solidFill>
              <a:ea typeface="ＭＳ Ｐゴシック" pitchFamily="-84" charset="-128"/>
            </a:endParaRPr>
          </a:p>
          <a:p>
            <a:pPr marL="171450" indent="-171450" eaLnBrk="1" hangingPunct="1">
              <a:buFontTx/>
              <a:buChar char="•"/>
              <a:defRPr/>
            </a:pPr>
            <a:r>
              <a:rPr lang="en-US" sz="1400" dirty="0">
                <a:solidFill>
                  <a:schemeClr val="tx1"/>
                </a:solidFill>
                <a:ea typeface="ＭＳ Ｐゴシック" pitchFamily="-84" charset="-128"/>
              </a:rPr>
              <a:t>Using developed database, track improvements or increases in English language proficiency, and literacy. </a:t>
            </a:r>
          </a:p>
          <a:p>
            <a:pPr marL="171450" indent="-171450" eaLnBrk="1" hangingPunct="1">
              <a:buFontTx/>
              <a:buChar char="•"/>
              <a:defRPr/>
            </a:pPr>
            <a:r>
              <a:rPr lang="en-US" sz="1400" dirty="0">
                <a:solidFill>
                  <a:schemeClr val="tx1"/>
                </a:solidFill>
                <a:ea typeface="ＭＳ Ｐゴシック" pitchFamily="-84" charset="-128"/>
              </a:rPr>
              <a:t>Continue to use this process to build connection with K-12 system.</a:t>
            </a:r>
          </a:p>
          <a:p>
            <a:pPr eaLnBrk="1" hangingPunct="1">
              <a:defRPr/>
            </a:pPr>
            <a:endParaRPr lang="en-US" sz="1400" dirty="0">
              <a:solidFill>
                <a:srgbClr val="000000"/>
              </a:solidFill>
              <a:ea typeface="ＭＳ Ｐゴシック" pitchFamily="-84" charset="-128"/>
            </a:endParaRPr>
          </a:p>
          <a:p>
            <a:pPr marL="171450" indent="-171450" eaLnBrk="1" hangingPunct="1">
              <a:buFontTx/>
              <a:buChar char="•"/>
              <a:defRPr/>
            </a:pPr>
            <a:r>
              <a:rPr lang="en-US" sz="1400" dirty="0">
                <a:solidFill>
                  <a:schemeClr val="tx1"/>
                </a:solidFill>
                <a:ea typeface="ＭＳ Ｐゴシック" pitchFamily="-84" charset="-128"/>
              </a:rPr>
              <a:t>Through outcome-based budgeting, ensure the number of bilingual staff matches Oregon</a:t>
            </a:r>
            <a:r>
              <a:rPr lang="ja-JP" altLang="en-US" sz="1400">
                <a:solidFill>
                  <a:schemeClr val="tx1"/>
                </a:solidFill>
              </a:rPr>
              <a:t>’</a:t>
            </a:r>
            <a:r>
              <a:rPr lang="en-US" altLang="ja-JP" sz="1400" dirty="0">
                <a:solidFill>
                  <a:schemeClr val="tx1"/>
                </a:solidFill>
              </a:rPr>
              <a:t>s changing demographics.</a:t>
            </a:r>
          </a:p>
          <a:p>
            <a:pPr marL="171450" indent="-171450" eaLnBrk="1" hangingPunct="1">
              <a:buFontTx/>
              <a:buChar char="•"/>
              <a:defRPr/>
            </a:pPr>
            <a:r>
              <a:rPr lang="en-US" sz="1400" dirty="0">
                <a:solidFill>
                  <a:schemeClr val="tx1"/>
                </a:solidFill>
                <a:ea typeface="ＭＳ Ｐゴシック" pitchFamily="-84" charset="-128"/>
              </a:rPr>
              <a:t>Evaluate program outcomes annually  to make necessary changes.</a:t>
            </a:r>
          </a:p>
          <a:p>
            <a:pPr marL="171450" indent="-171450" eaLnBrk="1" hangingPunct="1">
              <a:buFontTx/>
              <a:buChar char="•"/>
              <a:defRPr/>
            </a:pPr>
            <a:r>
              <a:rPr lang="en-US" sz="1400" dirty="0">
                <a:solidFill>
                  <a:schemeClr val="tx1"/>
                </a:solidFill>
                <a:ea typeface="ＭＳ Ｐゴシック" pitchFamily="-84" charset="-128"/>
              </a:rPr>
              <a:t>Service providers incentives and training are in place and positively impact student achievement.</a:t>
            </a:r>
            <a:endParaRPr lang="en-US" sz="1600" b="1" dirty="0">
              <a:solidFill>
                <a:schemeClr val="tx1"/>
              </a:solidFill>
              <a:ea typeface="ＭＳ Ｐゴシック" pitchFamily="-84" charset="-128"/>
            </a:endParaRPr>
          </a:p>
          <a:p>
            <a:pPr eaLnBrk="1" hangingPunct="1">
              <a:defRPr/>
            </a:pPr>
            <a:endParaRPr lang="en-US" sz="800" dirty="0">
              <a:solidFill>
                <a:srgbClr val="000000"/>
              </a:solidFill>
              <a:ea typeface="ＭＳ Ｐゴシック" pitchFamily="-84" charset="-128"/>
            </a:endParaRPr>
          </a:p>
          <a:p>
            <a:pPr marL="171450" indent="-171450" eaLnBrk="1" hangingPunct="1">
              <a:buFontTx/>
              <a:buChar char="•"/>
              <a:defRPr/>
            </a:pPr>
            <a:r>
              <a:rPr lang="en-US" sz="1400" dirty="0">
                <a:solidFill>
                  <a:schemeClr val="tx1"/>
                </a:solidFill>
                <a:ea typeface="ＭＳ Ｐゴシック" pitchFamily="-84" charset="-128"/>
              </a:rPr>
              <a:t>Consistent early learning EL curriculums and programs across the state.</a:t>
            </a:r>
          </a:p>
          <a:p>
            <a:pPr marL="171450" indent="-171450" eaLnBrk="1" hangingPunct="1">
              <a:buFontTx/>
              <a:buChar char="•"/>
              <a:defRPr/>
            </a:pPr>
            <a:r>
              <a:rPr lang="en-US" sz="1400" dirty="0">
                <a:solidFill>
                  <a:schemeClr val="tx1"/>
                </a:solidFill>
                <a:ea typeface="ＭＳ Ｐゴシック" pitchFamily="-84" charset="-128"/>
              </a:rPr>
              <a:t>Blueprint for guiding EL students from preschool to Kindergarten.</a:t>
            </a:r>
          </a:p>
          <a:p>
            <a:pPr eaLnBrk="1" hangingPunct="1">
              <a:defRPr/>
            </a:pPr>
            <a:endParaRPr lang="en-US" sz="1400" dirty="0">
              <a:solidFill>
                <a:srgbClr val="000000"/>
              </a:solidFill>
              <a:ea typeface="ＭＳ Ｐゴシック" pitchFamily="-84" charset="-128"/>
            </a:endParaRPr>
          </a:p>
          <a:p>
            <a:pPr eaLnBrk="1" hangingPunct="1">
              <a:defRPr/>
            </a:pPr>
            <a:endParaRPr lang="en-US" sz="1400" dirty="0">
              <a:solidFill>
                <a:srgbClr val="000000"/>
              </a:solidFill>
              <a:ea typeface="ＭＳ Ｐゴシック" pitchFamily="-84" charset="-128"/>
            </a:endParaRPr>
          </a:p>
          <a:p>
            <a:pPr algn="ctr" eaLnBrk="1" hangingPunct="1">
              <a:buFont typeface="Arial" pitchFamily="34" charset="0"/>
              <a:buChar char="•"/>
              <a:defRPr/>
            </a:pPr>
            <a:endParaRPr lang="en-US" b="1" dirty="0">
              <a:solidFill>
                <a:schemeClr val="tx1"/>
              </a:solidFill>
              <a:ea typeface="ＭＳ Ｐゴシック" pitchFamily="-84" charset="-128"/>
            </a:endParaRPr>
          </a:p>
          <a:p>
            <a:pPr algn="ctr" eaLnBrk="1" hangingPunct="1">
              <a:buFont typeface="Arial" pitchFamily="34" charset="0"/>
              <a:buChar char="•"/>
              <a:defRPr/>
            </a:pPr>
            <a:endParaRPr lang="en-US" sz="1000" b="1" dirty="0">
              <a:solidFill>
                <a:schemeClr val="tx1"/>
              </a:solidFill>
              <a:ea typeface="ＭＳ Ｐゴシック" pitchFamily="-84" charset="-128"/>
            </a:endParaRPr>
          </a:p>
          <a:p>
            <a:pPr eaLnBrk="1" hangingPunct="1">
              <a:defRPr/>
            </a:pPr>
            <a:endParaRPr lang="en-US" sz="1400" dirty="0">
              <a:solidFill>
                <a:schemeClr val="tx1"/>
              </a:solidFill>
              <a:ea typeface="ＭＳ Ｐゴシック" pitchFamily="-84" charset="-128"/>
            </a:endParaRPr>
          </a:p>
        </p:txBody>
      </p:sp>
      <p:sp>
        <p:nvSpPr>
          <p:cNvPr id="2" name="Title 1" hidden="1"/>
          <p:cNvSpPr>
            <a:spLocks noGrp="1"/>
          </p:cNvSpPr>
          <p:nvPr>
            <p:ph type="ctrTitle"/>
          </p:nvPr>
        </p:nvSpPr>
        <p:spPr/>
        <p:txBody>
          <a:bodyPr/>
          <a:lstStyle/>
          <a:p>
            <a:r>
              <a:rPr lang="en-US" dirty="0" smtClean="0"/>
              <a:t>Goal 8</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09600" y="1143000"/>
            <a:ext cx="7772400"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solidFill>
                  <a:srgbClr val="000000"/>
                </a:solidFill>
              </a:rPr>
              <a:t>Take inventory of best practices and national models. Use to guide plan.</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Use grant programs and build partnerships for universal preschool services. Develop plan for Legislative support.</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Distribute information and outline a campaign for </a:t>
            </a:r>
            <a:r>
              <a:rPr lang="en-US" altLang="en-US" sz="2400"/>
              <a:t>informing and recruiting families. Develop benchmarks to determine progress/success.</a:t>
            </a:r>
          </a:p>
          <a:p>
            <a:pPr eaLnBrk="1" hangingPunct="1">
              <a:spcBef>
                <a:spcPct val="0"/>
              </a:spcBef>
              <a:buFontTx/>
              <a:buNone/>
            </a:pPr>
            <a:endParaRPr lang="en-US" altLang="en-US" sz="1200"/>
          </a:p>
          <a:p>
            <a:pPr eaLnBrk="1" hangingPunct="1">
              <a:spcBef>
                <a:spcPct val="0"/>
              </a:spcBef>
            </a:pPr>
            <a:r>
              <a:rPr lang="en-US" altLang="en-US" sz="2400">
                <a:solidFill>
                  <a:srgbClr val="000000"/>
                </a:solidFill>
              </a:rPr>
              <a:t>Tie in best practice research, partnerships, and grant programs with culturally relevant outreach efforts.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Develop and research a best practices communication plan.</a:t>
            </a:r>
          </a:p>
          <a:p>
            <a:pPr eaLnBrk="1" hangingPunct="1">
              <a:spcBef>
                <a:spcPct val="0"/>
              </a:spcBef>
              <a:buFontTx/>
              <a:buNone/>
            </a:pPr>
            <a:endParaRPr lang="en-US" altLang="en-US" sz="2400">
              <a:solidFill>
                <a:srgbClr val="000000"/>
              </a:solidFill>
            </a:endParaRP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8 -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dirty="0" smtClean="0"/>
              <a:t>Goal 8 – Year 1 Strategies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609600" y="1143000"/>
            <a:ext cx="7772400"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000">
              <a:solidFill>
                <a:srgbClr val="000000"/>
              </a:solidFill>
            </a:endParaRPr>
          </a:p>
          <a:p>
            <a:pPr eaLnBrk="1" hangingPunct="1">
              <a:spcBef>
                <a:spcPct val="0"/>
              </a:spcBef>
            </a:pPr>
            <a:r>
              <a:rPr lang="en-US" altLang="en-US" sz="2400">
                <a:solidFill>
                  <a:srgbClr val="000000"/>
                </a:solidFill>
              </a:rPr>
              <a:t>Determine and test awareness of programs with targeted groups.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t>Identify ways to build coalitions and partnerships between schools and parents.</a:t>
            </a:r>
          </a:p>
          <a:p>
            <a:pPr eaLnBrk="1" hangingPunct="1">
              <a:spcBef>
                <a:spcPct val="0"/>
              </a:spcBef>
              <a:buFontTx/>
              <a:buNone/>
            </a:pPr>
            <a:endParaRPr lang="en-US" altLang="en-US" sz="1200"/>
          </a:p>
          <a:p>
            <a:pPr eaLnBrk="1" hangingPunct="1">
              <a:spcBef>
                <a:spcPct val="0"/>
              </a:spcBef>
            </a:pPr>
            <a:r>
              <a:rPr lang="en-US" altLang="en-US" sz="2400">
                <a:solidFill>
                  <a:srgbClr val="000000"/>
                </a:solidFill>
              </a:rPr>
              <a:t>Leverage coalitions and partnerships for conversations and forums on cultural needs and family awareness.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Use evidence-based approaches to develop strategy and framework.</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Develop plans with pre-K service providers and Kindergarten teachers for EL Assessments.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Include strategies to lessen achievement gaps earlier. </a:t>
            </a: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8 -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sz="4400" kern="1200" dirty="0" smtClean="0">
                <a:solidFill>
                  <a:srgbClr val="000000"/>
                </a:solidFill>
                <a:effectLst/>
                <a:latin typeface="Calibri" panose="020F0502020204030204" pitchFamily="34" charset="0"/>
                <a:ea typeface="ＭＳ Ｐゴシック" panose="020B0600070205080204" pitchFamily="34" charset="-128"/>
                <a:cs typeface="ＭＳ Ｐゴシック" panose="020B0600070205080204" pitchFamily="34" charset="-128"/>
              </a:rPr>
              <a:t>Goal 8 – Year 1 Strategies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609600" y="1143000"/>
            <a:ext cx="77724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r>
              <a:rPr lang="en-US" altLang="en-US" sz="2400">
                <a:solidFill>
                  <a:srgbClr val="000000"/>
                </a:solidFill>
              </a:rPr>
              <a:t>Evaluate grants, contracts, and outcome-based budgeting to find resources.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 Develop training and incentives programs for service providers and teachers.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Develop plan for bilingual staff initiative.</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t>Research national models, build upon, and identify Oregon specific models.</a:t>
            </a:r>
          </a:p>
          <a:p>
            <a:pPr eaLnBrk="1" hangingPunct="1">
              <a:spcBef>
                <a:spcPct val="0"/>
              </a:spcBef>
              <a:buFontTx/>
              <a:buNone/>
            </a:pPr>
            <a:endParaRPr lang="en-US" altLang="en-US" sz="1200"/>
          </a:p>
          <a:p>
            <a:pPr eaLnBrk="1" hangingPunct="1">
              <a:spcBef>
                <a:spcPct val="0"/>
              </a:spcBef>
            </a:pPr>
            <a:r>
              <a:rPr lang="en-US" altLang="en-US" sz="2400">
                <a:solidFill>
                  <a:srgbClr val="000000"/>
                </a:solidFill>
              </a:rPr>
              <a:t>Take inventory of programs and services and develop a plan for communication, improvement, and consistency across efforts.</a:t>
            </a:r>
          </a:p>
          <a:p>
            <a:pPr eaLnBrk="1" hangingPunct="1">
              <a:spcBef>
                <a:spcPct val="0"/>
              </a:spcBef>
              <a:buFontTx/>
              <a:buNone/>
            </a:pPr>
            <a:endParaRPr lang="en-US" altLang="en-US" sz="1200">
              <a:solidFill>
                <a:srgbClr val="000000"/>
              </a:solidFill>
            </a:endParaRPr>
          </a:p>
          <a:p>
            <a:pPr eaLnBrk="1" hangingPunct="1">
              <a:spcBef>
                <a:spcPct val="0"/>
              </a:spcBef>
            </a:pPr>
            <a:r>
              <a:rPr lang="en-US" altLang="en-US" sz="2400">
                <a:solidFill>
                  <a:srgbClr val="000000"/>
                </a:solidFill>
              </a:rPr>
              <a:t>Share inventory with stakeholders and providers for further feedback and planning.</a:t>
            </a:r>
          </a:p>
        </p:txBody>
      </p:sp>
      <p:sp>
        <p:nvSpPr>
          <p:cNvPr id="4" name="TextBox 3"/>
          <p:cNvSpPr txBox="1"/>
          <p:nvPr/>
        </p:nvSpPr>
        <p:spPr>
          <a:xfrm>
            <a:off x="838200" y="304800"/>
            <a:ext cx="7315200" cy="707886"/>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a:spAutoFit/>
          </a:bodyPr>
          <a:lstStyle/>
          <a:p>
            <a:pPr algn="ctr" eaLnBrk="1" hangingPunct="1">
              <a:defRPr/>
            </a:pP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Goal 8 - Year</a:t>
            </a:r>
            <a:r>
              <a:rPr lang="en-US" sz="4000" dirty="0"/>
              <a:t> </a:t>
            </a:r>
            <a:r>
              <a:rPr 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 Strategies</a:t>
            </a:r>
            <a:endParaRPr lang="en-US" sz="4000" dirty="0"/>
          </a:p>
        </p:txBody>
      </p:sp>
      <p:sp>
        <p:nvSpPr>
          <p:cNvPr id="2" name="Title 1" hidden="1"/>
          <p:cNvSpPr>
            <a:spLocks noGrp="1"/>
          </p:cNvSpPr>
          <p:nvPr>
            <p:ph type="title" idx="4294967295"/>
          </p:nvPr>
        </p:nvSpPr>
        <p:spPr/>
        <p:txBody>
          <a:bodyPr/>
          <a:lstStyle/>
          <a:p>
            <a:r>
              <a:rPr lang="en-US" sz="4400" kern="1200" dirty="0" smtClean="0">
                <a:solidFill>
                  <a:srgbClr val="000000"/>
                </a:solidFill>
                <a:effectLst/>
                <a:latin typeface="Calibri" panose="020F0502020204030204" pitchFamily="34" charset="0"/>
                <a:ea typeface="ＭＳ Ｐゴシック" panose="020B0600070205080204" pitchFamily="34" charset="-128"/>
                <a:cs typeface="ＭＳ Ｐゴシック" panose="020B0600070205080204" pitchFamily="34" charset="-128"/>
              </a:rPr>
              <a:t>Goal 8 – Year 1 Strategies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6"/>
          <p:cNvSpPr txBox="1">
            <a:spLocks noChangeArrowheads="1"/>
          </p:cNvSpPr>
          <p:nvPr/>
        </p:nvSpPr>
        <p:spPr bwMode="auto">
          <a:xfrm>
            <a:off x="304800" y="457200"/>
            <a:ext cx="8534400" cy="6062663"/>
          </a:xfrm>
          <a:prstGeom prst="rect">
            <a:avLst/>
          </a:prstGeom>
          <a:solidFill>
            <a:schemeClr val="accent1">
              <a:lumMod val="40000"/>
              <a:lumOff val="60000"/>
            </a:schemeClr>
          </a:solidFill>
          <a:ln>
            <a:headEnd/>
            <a:tailEnd/>
          </a:ln>
        </p:spPr>
        <p:style>
          <a:lnRef idx="2">
            <a:schemeClr val="accent1"/>
          </a:lnRef>
          <a:fillRef idx="1">
            <a:schemeClr val="lt1"/>
          </a:fillRef>
          <a:effectRef idx="0">
            <a:schemeClr val="accent1"/>
          </a:effectRef>
          <a:fontRef idx="minor">
            <a:schemeClr val="dk1"/>
          </a:fontRef>
        </p:style>
        <p:txBody>
          <a:bodyPr lIns="91403" tIns="45700" rIns="91403" bIns="45700">
            <a:spAutoFit/>
          </a:bodyPr>
          <a:lstStyle>
            <a:lvl1pPr marL="230188" indent="-230188"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Aft>
                <a:spcPts val="1200"/>
              </a:spcAft>
              <a:defRPr/>
            </a:pPr>
            <a:endParaRPr lang="en-US" sz="3400" smtClean="0">
              <a:solidFill>
                <a:srgbClr val="000000"/>
              </a:solidFill>
              <a:latin typeface="Rockwell Extra Bold" charset="0"/>
            </a:endParaRPr>
          </a:p>
          <a:p>
            <a:pPr algn="ctr" eaLnBrk="1" hangingPunct="1">
              <a:spcAft>
                <a:spcPts val="1200"/>
              </a:spcAft>
              <a:defRPr/>
            </a:pPr>
            <a:endParaRPr lang="en-US" sz="3400" smtClean="0">
              <a:solidFill>
                <a:srgbClr val="000000"/>
              </a:solidFill>
              <a:latin typeface="Rockwell Extra Bold" charset="0"/>
            </a:endParaRPr>
          </a:p>
          <a:p>
            <a:pPr algn="ctr" eaLnBrk="1" hangingPunct="1">
              <a:spcAft>
                <a:spcPts val="1200"/>
              </a:spcAft>
              <a:defRPr/>
            </a:pPr>
            <a:r>
              <a:rPr lang="en-US" sz="4800" smtClean="0">
                <a:solidFill>
                  <a:srgbClr val="000000"/>
                </a:solidFill>
                <a:latin typeface="Rockwell Extra Bold" charset="0"/>
              </a:rPr>
              <a:t>Oregon</a:t>
            </a:r>
            <a:br>
              <a:rPr lang="en-US" sz="4800" smtClean="0">
                <a:solidFill>
                  <a:srgbClr val="000000"/>
                </a:solidFill>
                <a:latin typeface="Rockwell Extra Bold" charset="0"/>
              </a:rPr>
            </a:br>
            <a:r>
              <a:rPr lang="en-US" sz="4800" smtClean="0">
                <a:solidFill>
                  <a:srgbClr val="000000"/>
                </a:solidFill>
                <a:latin typeface="Rockwell Extra Bold" charset="0"/>
              </a:rPr>
              <a:t>English Learner </a:t>
            </a:r>
          </a:p>
          <a:p>
            <a:pPr algn="ctr" eaLnBrk="1" hangingPunct="1">
              <a:spcAft>
                <a:spcPts val="1200"/>
              </a:spcAft>
              <a:defRPr/>
            </a:pPr>
            <a:r>
              <a:rPr lang="en-US" sz="4800" smtClean="0">
                <a:solidFill>
                  <a:srgbClr val="000000"/>
                </a:solidFill>
                <a:latin typeface="Rockwell Extra Bold" charset="0"/>
              </a:rPr>
              <a:t>Strategic Plan </a:t>
            </a:r>
          </a:p>
          <a:p>
            <a:pPr algn="ctr" eaLnBrk="1" hangingPunct="1">
              <a:spcAft>
                <a:spcPts val="1200"/>
              </a:spcAft>
              <a:defRPr/>
            </a:pPr>
            <a:r>
              <a:rPr lang="en-US" sz="4800" smtClean="0">
                <a:solidFill>
                  <a:srgbClr val="000000"/>
                </a:solidFill>
                <a:latin typeface="Rockwell Extra Bold" charset="0"/>
              </a:rPr>
              <a:t>2013- 2016</a:t>
            </a:r>
            <a:endParaRPr lang="en-US" sz="3400" smtClean="0">
              <a:solidFill>
                <a:srgbClr val="000000"/>
              </a:solidFill>
              <a:latin typeface="Rockwell Extra Bold" charset="0"/>
            </a:endParaRPr>
          </a:p>
          <a:p>
            <a:pPr algn="ctr" eaLnBrk="1" hangingPunct="1">
              <a:spcAft>
                <a:spcPts val="1200"/>
              </a:spcAft>
              <a:defRPr/>
            </a:pPr>
            <a:endParaRPr lang="en-US" sz="3400" smtClean="0">
              <a:solidFill>
                <a:srgbClr val="000000"/>
              </a:solidFill>
              <a:latin typeface="Rockwell Extra Bold" charset="0"/>
            </a:endParaRPr>
          </a:p>
          <a:p>
            <a:pPr algn="ctr" eaLnBrk="1" hangingPunct="1">
              <a:spcAft>
                <a:spcPts val="1200"/>
              </a:spcAft>
              <a:defRPr/>
            </a:pPr>
            <a:endParaRPr lang="en-US" sz="3400" smtClean="0">
              <a:solidFill>
                <a:srgbClr val="000000"/>
              </a:solidFill>
              <a:latin typeface="Verdana" charset="0"/>
            </a:endParaRPr>
          </a:p>
        </p:txBody>
      </p:sp>
      <p:sp>
        <p:nvSpPr>
          <p:cNvPr id="2" name="Title 1" hidden="1"/>
          <p:cNvSpPr>
            <a:spLocks noGrp="1"/>
          </p:cNvSpPr>
          <p:nvPr>
            <p:ph type="ctrTitle"/>
          </p:nvPr>
        </p:nvSpPr>
        <p:spPr/>
        <p:txBody>
          <a:bodyPr/>
          <a:lstStyle/>
          <a:p>
            <a:r>
              <a:rPr lang="en-US" dirty="0" smtClean="0"/>
              <a:t>Oregon English Learner Strategic Plan 2013-2016</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52400" y="33339"/>
            <a:ext cx="8839199" cy="652462"/>
          </a:xfrm>
        </p:spPr>
        <p:txBody>
          <a:bodyPr/>
          <a:lstStyle/>
          <a:p>
            <a:r>
              <a:rPr lang="en-US" sz="3600" dirty="0" smtClean="0"/>
              <a:t>Overview of strategic planning process</a:t>
            </a:r>
            <a:endParaRPr lang="en-US" sz="3600" dirty="0"/>
          </a:p>
        </p:txBody>
      </p:sp>
      <p:sp>
        <p:nvSpPr>
          <p:cNvPr id="2" name="Right Brace 1" title="The agencies involved with the process"/>
          <p:cNvSpPr/>
          <p:nvPr/>
        </p:nvSpPr>
        <p:spPr>
          <a:xfrm>
            <a:off x="3429000" y="1371600"/>
            <a:ext cx="304800" cy="3954463"/>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defTabSz="914030" eaLnBrk="1" fontAlgn="auto" hangingPunct="1">
              <a:spcBef>
                <a:spcPts val="0"/>
              </a:spcBef>
              <a:spcAft>
                <a:spcPts val="0"/>
              </a:spcAft>
              <a:defRPr/>
            </a:pPr>
            <a:endParaRPr lang="en-US" dirty="0"/>
          </a:p>
        </p:txBody>
      </p:sp>
      <p:sp>
        <p:nvSpPr>
          <p:cNvPr id="32" name="Rectangle 31"/>
          <p:cNvSpPr/>
          <p:nvPr/>
        </p:nvSpPr>
        <p:spPr>
          <a:xfrm>
            <a:off x="534988" y="1311275"/>
            <a:ext cx="2692400" cy="11699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r>
              <a:rPr lang="en-US" sz="1500" b="1" dirty="0">
                <a:solidFill>
                  <a:schemeClr val="tx1"/>
                </a:solidFill>
                <a:latin typeface="Verdana" pitchFamily="34" charset="0"/>
                <a:ea typeface="Verdana" pitchFamily="34" charset="0"/>
                <a:cs typeface="Verdana" pitchFamily="34" charset="0"/>
              </a:rPr>
              <a:t>Governor &amp; Legislature</a:t>
            </a:r>
          </a:p>
          <a:p>
            <a:pPr algn="ctr" defTabSz="914030" eaLnBrk="1" fontAlgn="auto" hangingPunct="1">
              <a:spcBef>
                <a:spcPts val="0"/>
              </a:spcBef>
              <a:spcAft>
                <a:spcPts val="0"/>
              </a:spcAft>
              <a:defRPr/>
            </a:pPr>
            <a:r>
              <a:rPr lang="en-US" sz="1500" b="1" dirty="0">
                <a:latin typeface="Verdana" pitchFamily="34" charset="0"/>
                <a:ea typeface="Verdana" pitchFamily="34" charset="0"/>
                <a:cs typeface="Verdana" pitchFamily="34" charset="0"/>
              </a:rPr>
              <a:t>Statewide Vision: 40/40/20 &amp; P-20 System</a:t>
            </a:r>
          </a:p>
        </p:txBody>
      </p:sp>
      <p:sp>
        <p:nvSpPr>
          <p:cNvPr id="6" name="Rectangle 5"/>
          <p:cNvSpPr/>
          <p:nvPr/>
        </p:nvSpPr>
        <p:spPr>
          <a:xfrm>
            <a:off x="534988" y="2665413"/>
            <a:ext cx="2692400" cy="746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r>
              <a:rPr lang="en-US" sz="1500" b="1" dirty="0">
                <a:solidFill>
                  <a:schemeClr val="tx1"/>
                </a:solidFill>
                <a:latin typeface="Verdana" pitchFamily="34" charset="0"/>
                <a:ea typeface="Verdana" pitchFamily="34" charset="0"/>
                <a:cs typeface="Verdana" pitchFamily="34" charset="0"/>
              </a:rPr>
              <a:t>OEIB</a:t>
            </a:r>
          </a:p>
          <a:p>
            <a:pPr algn="ctr" defTabSz="914030" eaLnBrk="1" fontAlgn="auto" hangingPunct="1">
              <a:spcBef>
                <a:spcPts val="0"/>
              </a:spcBef>
              <a:spcAft>
                <a:spcPts val="0"/>
              </a:spcAft>
              <a:defRPr/>
            </a:pPr>
            <a:r>
              <a:rPr lang="en-US" sz="1500" b="1" dirty="0">
                <a:latin typeface="Verdana" pitchFamily="34" charset="0"/>
                <a:ea typeface="Verdana" pitchFamily="34" charset="0"/>
                <a:cs typeface="Verdana" pitchFamily="34" charset="0"/>
              </a:rPr>
              <a:t>Objectives &amp; Initiatives</a:t>
            </a:r>
          </a:p>
        </p:txBody>
      </p:sp>
      <p:sp>
        <p:nvSpPr>
          <p:cNvPr id="29" name="Rectangle 28"/>
          <p:cNvSpPr/>
          <p:nvPr/>
        </p:nvSpPr>
        <p:spPr>
          <a:xfrm>
            <a:off x="534988" y="3608388"/>
            <a:ext cx="2692400" cy="746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chemeClr val="tx1"/>
                </a:solidFill>
                <a:latin typeface="Verdana" charset="0"/>
                <a:ea typeface="ＭＳ Ｐゴシック" charset="-128"/>
              </a:rPr>
              <a:t>ODE</a:t>
            </a:r>
          </a:p>
          <a:p>
            <a:pPr algn="ctr" eaLnBrk="1" hangingPunct="1">
              <a:defRPr/>
            </a:pPr>
            <a:r>
              <a:rPr lang="en-US" sz="1500" b="1" dirty="0">
                <a:solidFill>
                  <a:srgbClr val="FFFFFF"/>
                </a:solidFill>
                <a:latin typeface="Verdana" charset="0"/>
                <a:ea typeface="ＭＳ Ｐゴシック" charset="-128"/>
              </a:rPr>
              <a:t>Goals, Objectives, Strategies</a:t>
            </a:r>
          </a:p>
        </p:txBody>
      </p:sp>
      <p:sp>
        <p:nvSpPr>
          <p:cNvPr id="45" name="Rectangle 44"/>
          <p:cNvSpPr/>
          <p:nvPr/>
        </p:nvSpPr>
        <p:spPr>
          <a:xfrm>
            <a:off x="534988" y="4508500"/>
            <a:ext cx="2692400" cy="977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chemeClr val="tx1"/>
                </a:solidFill>
                <a:latin typeface="Verdana" charset="0"/>
                <a:ea typeface="ＭＳ Ｐゴシック" charset="-128"/>
              </a:rPr>
              <a:t>ELL Collaborative</a:t>
            </a:r>
          </a:p>
          <a:p>
            <a:pPr algn="ctr" eaLnBrk="1" hangingPunct="1">
              <a:defRPr/>
            </a:pPr>
            <a:r>
              <a:rPr lang="en-US" sz="1500" b="1" dirty="0">
                <a:solidFill>
                  <a:srgbClr val="FFFFFF"/>
                </a:solidFill>
                <a:latin typeface="Verdana" charset="0"/>
                <a:ea typeface="ＭＳ Ｐゴシック" charset="-128"/>
              </a:rPr>
              <a:t>Blue Print and</a:t>
            </a:r>
          </a:p>
          <a:p>
            <a:pPr algn="ctr" eaLnBrk="1" hangingPunct="1">
              <a:defRPr/>
            </a:pPr>
            <a:r>
              <a:rPr lang="en-US" sz="1500" b="1" dirty="0">
                <a:solidFill>
                  <a:srgbClr val="FFFFFF"/>
                </a:solidFill>
                <a:latin typeface="Verdana" charset="0"/>
                <a:ea typeface="ＭＳ Ｐゴシック" charset="-128"/>
              </a:rPr>
              <a:t>Policy Recommendations</a:t>
            </a:r>
          </a:p>
        </p:txBody>
      </p:sp>
      <p:sp>
        <p:nvSpPr>
          <p:cNvPr id="33" name="Rectangle 32"/>
          <p:cNvSpPr/>
          <p:nvPr/>
        </p:nvSpPr>
        <p:spPr>
          <a:xfrm>
            <a:off x="4876800" y="685800"/>
            <a:ext cx="2514600" cy="457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rgbClr val="FFFFFF"/>
                </a:solidFill>
                <a:latin typeface="Verdana" charset="0"/>
                <a:ea typeface="ＭＳ Ｐゴシック" charset="-128"/>
              </a:rPr>
              <a:t>Steering Committee</a:t>
            </a:r>
          </a:p>
        </p:txBody>
      </p:sp>
      <p:sp>
        <p:nvSpPr>
          <p:cNvPr id="21" name="Right Arrow 20" title="directional arrow"/>
          <p:cNvSpPr/>
          <p:nvPr/>
        </p:nvSpPr>
        <p:spPr>
          <a:xfrm>
            <a:off x="6019800" y="1219200"/>
            <a:ext cx="304800" cy="304800"/>
          </a:xfrm>
          <a:prstGeom prst="rightArrow">
            <a:avLst/>
          </a:prstGeom>
          <a:solidFill>
            <a:schemeClr val="tx1"/>
          </a:solidFill>
          <a:ln>
            <a:noFill/>
          </a:ln>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endParaRPr lang="en-US" sz="1500" dirty="0">
              <a:latin typeface="Verdana" pitchFamily="34" charset="0"/>
              <a:ea typeface="Verdana" pitchFamily="34" charset="0"/>
              <a:cs typeface="Verdana" pitchFamily="34" charset="0"/>
            </a:endParaRPr>
          </a:p>
        </p:txBody>
      </p:sp>
      <p:sp>
        <p:nvSpPr>
          <p:cNvPr id="35" name="Rectangle 34"/>
          <p:cNvSpPr/>
          <p:nvPr/>
        </p:nvSpPr>
        <p:spPr>
          <a:xfrm>
            <a:off x="4248150" y="1595438"/>
            <a:ext cx="3848100" cy="8429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rgbClr val="FFFFFF"/>
                </a:solidFill>
                <a:latin typeface="Verdana" charset="0"/>
                <a:ea typeface="ＭＳ Ｐゴシック" charset="-128"/>
              </a:rPr>
              <a:t>Vision, Mission, Values</a:t>
            </a:r>
          </a:p>
          <a:p>
            <a:pPr algn="ctr" eaLnBrk="1" hangingPunct="1">
              <a:defRPr/>
            </a:pPr>
            <a:r>
              <a:rPr lang="en-US" sz="1500" b="1" dirty="0">
                <a:solidFill>
                  <a:srgbClr val="FFFFFF"/>
                </a:solidFill>
                <a:latin typeface="Verdana" charset="0"/>
                <a:ea typeface="ＭＳ Ｐゴシック" charset="-128"/>
              </a:rPr>
              <a:t>Goals</a:t>
            </a:r>
          </a:p>
        </p:txBody>
      </p:sp>
      <p:sp>
        <p:nvSpPr>
          <p:cNvPr id="42" name="Right Arrow 41" title="directional arrow"/>
          <p:cNvSpPr/>
          <p:nvPr/>
        </p:nvSpPr>
        <p:spPr>
          <a:xfrm>
            <a:off x="6019800" y="2590800"/>
            <a:ext cx="304800" cy="304800"/>
          </a:xfrm>
          <a:prstGeom prst="rightArrow">
            <a:avLst/>
          </a:prstGeom>
          <a:solidFill>
            <a:schemeClr val="tx1"/>
          </a:solidFill>
          <a:ln>
            <a:noFill/>
          </a:ln>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endParaRPr lang="en-US" sz="1500" dirty="0">
              <a:latin typeface="Verdana" pitchFamily="34" charset="0"/>
              <a:ea typeface="Verdana" pitchFamily="34" charset="0"/>
              <a:cs typeface="Verdana" pitchFamily="34" charset="0"/>
            </a:endParaRPr>
          </a:p>
        </p:txBody>
      </p:sp>
      <p:sp>
        <p:nvSpPr>
          <p:cNvPr id="36" name="Rectangle 35"/>
          <p:cNvSpPr/>
          <p:nvPr/>
        </p:nvSpPr>
        <p:spPr>
          <a:xfrm>
            <a:off x="4191000" y="2971800"/>
            <a:ext cx="3848100" cy="990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rgbClr val="FFFFFF"/>
                </a:solidFill>
                <a:latin typeface="Verdana" charset="0"/>
                <a:ea typeface="ＭＳ Ｐゴシック" charset="-128"/>
              </a:rPr>
              <a:t>Participation</a:t>
            </a:r>
          </a:p>
          <a:p>
            <a:pPr algn="ctr" eaLnBrk="1" hangingPunct="1">
              <a:defRPr/>
            </a:pPr>
            <a:r>
              <a:rPr lang="en-US" sz="1500" b="1" dirty="0">
                <a:solidFill>
                  <a:schemeClr val="bg1"/>
                </a:solidFill>
                <a:latin typeface="Verdana" charset="0"/>
                <a:ea typeface="ＭＳ Ｐゴシック" charset="-128"/>
              </a:rPr>
              <a:t> 65 Educators </a:t>
            </a:r>
          </a:p>
          <a:p>
            <a:pPr algn="ctr" eaLnBrk="1" hangingPunct="1">
              <a:defRPr/>
            </a:pPr>
            <a:r>
              <a:rPr lang="en-US" sz="1500" b="1" dirty="0">
                <a:solidFill>
                  <a:schemeClr val="bg1"/>
                </a:solidFill>
                <a:latin typeface="Verdana" charset="0"/>
                <a:ea typeface="ＭＳ Ｐゴシック" charset="-128"/>
              </a:rPr>
              <a:t>150 Superintendents</a:t>
            </a:r>
          </a:p>
          <a:p>
            <a:pPr algn="ctr" eaLnBrk="1" hangingPunct="1">
              <a:defRPr/>
            </a:pPr>
            <a:r>
              <a:rPr lang="en-US" sz="1500" b="1" dirty="0">
                <a:solidFill>
                  <a:schemeClr val="bg1"/>
                </a:solidFill>
                <a:latin typeface="Verdana" charset="0"/>
                <a:ea typeface="ＭＳ Ｐゴシック" charset="-128"/>
              </a:rPr>
              <a:t>400 Educators </a:t>
            </a:r>
          </a:p>
        </p:txBody>
      </p:sp>
      <p:sp>
        <p:nvSpPr>
          <p:cNvPr id="43" name="Right Arrow 42" title="directional arrow"/>
          <p:cNvSpPr/>
          <p:nvPr/>
        </p:nvSpPr>
        <p:spPr>
          <a:xfrm>
            <a:off x="6019800" y="4038600"/>
            <a:ext cx="304800" cy="304800"/>
          </a:xfrm>
          <a:prstGeom prst="rightArrow">
            <a:avLst/>
          </a:prstGeom>
          <a:solidFill>
            <a:schemeClr val="tx1"/>
          </a:solidFill>
          <a:ln>
            <a:noFill/>
          </a:ln>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endParaRPr lang="en-US" sz="1500" dirty="0">
              <a:latin typeface="Verdana" pitchFamily="34" charset="0"/>
              <a:ea typeface="Verdana" pitchFamily="34" charset="0"/>
              <a:cs typeface="Verdana" pitchFamily="34" charset="0"/>
            </a:endParaRPr>
          </a:p>
        </p:txBody>
      </p:sp>
      <p:sp>
        <p:nvSpPr>
          <p:cNvPr id="37" name="Rectangle 36"/>
          <p:cNvSpPr/>
          <p:nvPr/>
        </p:nvSpPr>
        <p:spPr>
          <a:xfrm>
            <a:off x="4248150" y="4343400"/>
            <a:ext cx="3848100" cy="457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rgbClr val="FFFFFF"/>
                </a:solidFill>
                <a:latin typeface="Verdana" charset="0"/>
                <a:ea typeface="ＭＳ Ｐゴシック" charset="-128"/>
              </a:rPr>
              <a:t>Strategic Plan to OEIB</a:t>
            </a:r>
          </a:p>
          <a:p>
            <a:pPr algn="ctr" eaLnBrk="1" hangingPunct="1">
              <a:defRPr/>
            </a:pPr>
            <a:r>
              <a:rPr lang="en-US" sz="1500" b="1" dirty="0">
                <a:solidFill>
                  <a:srgbClr val="FFFFFF"/>
                </a:solidFill>
                <a:latin typeface="Verdana" charset="0"/>
                <a:ea typeface="ＭＳ Ｐゴシック" charset="-128"/>
              </a:rPr>
              <a:t>April 9, 2013</a:t>
            </a:r>
          </a:p>
        </p:txBody>
      </p:sp>
      <p:sp>
        <p:nvSpPr>
          <p:cNvPr id="44" name="Right Arrow 43" title="directional arrow"/>
          <p:cNvSpPr/>
          <p:nvPr/>
        </p:nvSpPr>
        <p:spPr>
          <a:xfrm>
            <a:off x="6019800" y="4953000"/>
            <a:ext cx="304800" cy="304800"/>
          </a:xfrm>
          <a:prstGeom prst="rightArrow">
            <a:avLst/>
          </a:prstGeom>
          <a:solidFill>
            <a:schemeClr val="tx1"/>
          </a:solidFill>
          <a:ln>
            <a:noFill/>
          </a:ln>
          <a:scene3d>
            <a:camera prst="orthographicFront">
              <a:rot lat="0" lon="0" rev="16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defTabSz="914030" eaLnBrk="1" fontAlgn="auto" hangingPunct="1">
              <a:spcBef>
                <a:spcPts val="0"/>
              </a:spcBef>
              <a:spcAft>
                <a:spcPts val="0"/>
              </a:spcAft>
              <a:defRPr/>
            </a:pPr>
            <a:endParaRPr lang="en-US" sz="1500" dirty="0">
              <a:latin typeface="Verdana" pitchFamily="34" charset="0"/>
              <a:ea typeface="Verdana" pitchFamily="34" charset="0"/>
              <a:cs typeface="Verdana" pitchFamily="34" charset="0"/>
            </a:endParaRPr>
          </a:p>
        </p:txBody>
      </p:sp>
      <p:sp>
        <p:nvSpPr>
          <p:cNvPr id="38" name="Rectangle 37"/>
          <p:cNvSpPr/>
          <p:nvPr/>
        </p:nvSpPr>
        <p:spPr>
          <a:xfrm>
            <a:off x="4235450" y="5257800"/>
            <a:ext cx="3848100"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1500" b="1" dirty="0">
                <a:solidFill>
                  <a:srgbClr val="FFFFFF"/>
                </a:solidFill>
                <a:latin typeface="Verdana" charset="0"/>
                <a:ea typeface="ＭＳ Ｐゴシック" charset="-128"/>
              </a:rPr>
              <a:t>Strategic Plan to ODE</a:t>
            </a:r>
          </a:p>
          <a:p>
            <a:pPr algn="ctr" eaLnBrk="1" hangingPunct="1">
              <a:defRPr/>
            </a:pPr>
            <a:r>
              <a:rPr lang="en-US" sz="1500" b="1" dirty="0">
                <a:solidFill>
                  <a:srgbClr val="FFFFFF"/>
                </a:solidFill>
                <a:latin typeface="Verdana" charset="0"/>
                <a:ea typeface="ＭＳ Ｐゴシック" charset="-128"/>
              </a:rPr>
              <a:t>April 10, 2013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bwMode="auto">
          <a:ln>
            <a:miter lim="800000"/>
            <a:headEnd/>
            <a:tailEnd/>
          </a:ln>
        </p:spPr>
        <p:txBody>
          <a:bodyPr rtlCol="0"/>
          <a:lstStyle/>
          <a:p>
            <a:pPr defTabSz="914030" fontAlgn="auto">
              <a:spcBef>
                <a:spcPts val="0"/>
              </a:spcBef>
              <a:spcAft>
                <a:spcPts val="0"/>
              </a:spcAft>
              <a:defRPr/>
            </a:pPr>
            <a:r>
              <a:rPr lang="en-US" dirty="0">
                <a:solidFill>
                  <a:schemeClr val="tx1">
                    <a:tint val="75000"/>
                  </a:schemeClr>
                </a:solidFill>
                <a:latin typeface="+mn-lt"/>
                <a:ea typeface="+mn-ea"/>
              </a:rPr>
              <a:t>			</a:t>
            </a:r>
          </a:p>
        </p:txBody>
      </p:sp>
      <p:sp>
        <p:nvSpPr>
          <p:cNvPr id="2" name="TextBox 1"/>
          <p:cNvSpPr txBox="1"/>
          <p:nvPr/>
        </p:nvSpPr>
        <p:spPr>
          <a:xfrm>
            <a:off x="685800" y="1752600"/>
            <a:ext cx="7848600" cy="4954588"/>
          </a:xfrm>
          <a:prstGeom prst="rec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spAutoFit/>
          </a:bodyPr>
          <a:lstStyle/>
          <a:p>
            <a:pPr eaLnBrk="1" hangingPunct="1">
              <a:defRPr/>
            </a:pPr>
            <a:r>
              <a:rPr lang="en-US" sz="2800">
                <a:solidFill>
                  <a:srgbClr val="000000"/>
                </a:solidFill>
                <a:ea typeface="ＭＳ Ｐゴシック" pitchFamily="-84" charset="-128"/>
              </a:rPr>
              <a:t>English Learners achieve their dreams and remain in Oregon to contribute to building our world-class public education system. </a:t>
            </a:r>
          </a:p>
          <a:p>
            <a:pPr eaLnBrk="1" hangingPunct="1">
              <a:defRPr/>
            </a:pPr>
            <a:endParaRPr lang="en-US" sz="1200">
              <a:solidFill>
                <a:srgbClr val="000000"/>
              </a:solidFill>
              <a:ea typeface="ＭＳ Ｐゴシック" pitchFamily="-84" charset="-128"/>
            </a:endParaRPr>
          </a:p>
          <a:p>
            <a:pPr eaLnBrk="1" hangingPunct="1">
              <a:defRPr/>
            </a:pPr>
            <a:r>
              <a:rPr lang="en-US" sz="2800">
                <a:solidFill>
                  <a:srgbClr val="000000"/>
                </a:solidFill>
                <a:ea typeface="ＭＳ Ｐゴシック" pitchFamily="-84" charset="-128"/>
              </a:rPr>
              <a:t>Nation</a:t>
            </a:r>
            <a:r>
              <a:rPr lang="en-US" altLang="en-US" sz="2800">
                <a:solidFill>
                  <a:srgbClr val="000000"/>
                </a:solidFill>
                <a:ea typeface="ＭＳ Ｐゴシック" pitchFamily="-84" charset="-128"/>
              </a:rPr>
              <a:t>’</a:t>
            </a:r>
            <a:r>
              <a:rPr lang="en-US" sz="2800">
                <a:solidFill>
                  <a:srgbClr val="000000"/>
                </a:solidFill>
                <a:ea typeface="ＭＳ Ｐゴシック" pitchFamily="-84" charset="-128"/>
              </a:rPr>
              <a:t>s best educators flock to Oregon to serve students in a seamless public education system from cradle to career.</a:t>
            </a:r>
          </a:p>
          <a:p>
            <a:pPr eaLnBrk="1" hangingPunct="1">
              <a:defRPr/>
            </a:pPr>
            <a:endParaRPr lang="en-US" sz="1200">
              <a:solidFill>
                <a:srgbClr val="000000"/>
              </a:solidFill>
              <a:ea typeface="ＭＳ Ｐゴシック" pitchFamily="-84" charset="-128"/>
            </a:endParaRPr>
          </a:p>
          <a:p>
            <a:pPr eaLnBrk="1" hangingPunct="1">
              <a:defRPr/>
            </a:pPr>
            <a:r>
              <a:rPr lang="en-US" sz="2800">
                <a:solidFill>
                  <a:srgbClr val="000000"/>
                </a:solidFill>
                <a:ea typeface="ＭＳ Ｐゴシック" pitchFamily="-84" charset="-128"/>
              </a:rPr>
              <a:t>Businesses move to Oregon to hire multilingual English Learners to fill top positions.</a:t>
            </a:r>
          </a:p>
          <a:p>
            <a:pPr eaLnBrk="1" hangingPunct="1">
              <a:defRPr/>
            </a:pPr>
            <a:endParaRPr lang="en-US" sz="1200">
              <a:solidFill>
                <a:srgbClr val="000000"/>
              </a:solidFill>
              <a:ea typeface="ＭＳ Ｐゴシック" pitchFamily="-84" charset="-128"/>
            </a:endParaRPr>
          </a:p>
          <a:p>
            <a:pPr eaLnBrk="1" hangingPunct="1">
              <a:defRPr/>
            </a:pPr>
            <a:r>
              <a:rPr lang="en-US" sz="2800">
                <a:solidFill>
                  <a:srgbClr val="000000"/>
                </a:solidFill>
                <a:ea typeface="ＭＳ Ｐゴシック" pitchFamily="-84" charset="-128"/>
              </a:rPr>
              <a:t>Oregon contributes to worldwide efforts to improve education.</a:t>
            </a:r>
          </a:p>
        </p:txBody>
      </p:sp>
      <p:sp>
        <p:nvSpPr>
          <p:cNvPr id="3" name="TextBox 2"/>
          <p:cNvSpPr txBox="1"/>
          <p:nvPr/>
        </p:nvSpPr>
        <p:spPr>
          <a:xfrm>
            <a:off x="685800" y="457200"/>
            <a:ext cx="7772400" cy="1077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1" hangingPunct="1">
              <a:defRPr/>
            </a:pPr>
            <a:r>
              <a:rPr lang="en-US" sz="3200" b="1" dirty="0">
                <a:solidFill>
                  <a:schemeClr val="bg1"/>
                </a:solidFill>
                <a:latin typeface="Verdana" pitchFamily="34" charset="0"/>
              </a:rPr>
              <a:t>Statewide Vision for </a:t>
            </a:r>
          </a:p>
          <a:p>
            <a:pPr algn="ctr" eaLnBrk="1" hangingPunct="1">
              <a:defRPr/>
            </a:pPr>
            <a:r>
              <a:rPr lang="en-US" sz="3200" b="1" dirty="0">
                <a:solidFill>
                  <a:schemeClr val="bg1"/>
                </a:solidFill>
                <a:latin typeface="Verdana" pitchFamily="34" charset="0"/>
              </a:rPr>
              <a:t>English Learners</a:t>
            </a:r>
          </a:p>
        </p:txBody>
      </p:sp>
      <p:sp>
        <p:nvSpPr>
          <p:cNvPr id="4" name="Title 3" hidden="1"/>
          <p:cNvSpPr>
            <a:spLocks noGrp="1"/>
          </p:cNvSpPr>
          <p:nvPr>
            <p:ph type="ctrTitle"/>
          </p:nvPr>
        </p:nvSpPr>
        <p:spPr/>
        <p:txBody>
          <a:bodyPr/>
          <a:lstStyle/>
          <a:p>
            <a:r>
              <a:rPr lang="en-US" dirty="0" smtClean="0"/>
              <a:t>Statewide Vision for English Leaners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 y="609600"/>
            <a:ext cx="830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4000" b="1" dirty="0">
                <a:solidFill>
                  <a:srgbClr val="FFFFFF"/>
                </a:solidFill>
                <a:latin typeface="Verdana" charset="0"/>
                <a:ea typeface="ＭＳ Ｐゴシック" charset="-128"/>
              </a:rPr>
              <a:t> </a:t>
            </a:r>
            <a:r>
              <a:rPr lang="en-US" sz="4000" b="1" dirty="0">
                <a:solidFill>
                  <a:schemeClr val="bg1"/>
                </a:solidFill>
                <a:latin typeface="Verdana" charset="0"/>
                <a:ea typeface="ＭＳ Ｐゴシック" charset="-128"/>
              </a:rPr>
              <a:t>Mission</a:t>
            </a:r>
          </a:p>
        </p:txBody>
      </p:sp>
      <p:sp>
        <p:nvSpPr>
          <p:cNvPr id="11266" name="Slide Number Placeholder 3"/>
          <p:cNvSpPr>
            <a:spLocks noGrp="1"/>
          </p:cNvSpPr>
          <p:nvPr>
            <p:ph type="sldNum" sz="quarter" idx="12"/>
          </p:nvPr>
        </p:nvSpPr>
        <p:spPr bwMode="auto">
          <a:ln>
            <a:miter lim="800000"/>
            <a:headEnd/>
            <a:tailEnd/>
          </a:ln>
        </p:spPr>
        <p:txBody>
          <a:bodyPr rtlCol="0"/>
          <a:lstStyle/>
          <a:p>
            <a:pPr defTabSz="914030" fontAlgn="auto">
              <a:spcBef>
                <a:spcPts val="0"/>
              </a:spcBef>
              <a:spcAft>
                <a:spcPts val="0"/>
              </a:spcAft>
              <a:defRPr/>
            </a:pPr>
            <a:r>
              <a:rPr lang="en-US" dirty="0">
                <a:solidFill>
                  <a:schemeClr val="tx1">
                    <a:tint val="75000"/>
                  </a:schemeClr>
                </a:solidFill>
                <a:latin typeface="+mn-lt"/>
                <a:ea typeface="+mn-ea"/>
              </a:rPr>
              <a:t>			</a:t>
            </a:r>
          </a:p>
        </p:txBody>
      </p:sp>
      <p:sp>
        <p:nvSpPr>
          <p:cNvPr id="9" name="Rectangle 8"/>
          <p:cNvSpPr/>
          <p:nvPr/>
        </p:nvSpPr>
        <p:spPr>
          <a:xfrm>
            <a:off x="533400" y="2133600"/>
            <a:ext cx="8153400" cy="4038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03" tIns="45700" rIns="91403" bIns="45700" anchor="ctr"/>
          <a:lstStyle/>
          <a:p>
            <a:pPr algn="ctr" eaLnBrk="1" hangingPunct="1">
              <a:defRPr/>
            </a:pPr>
            <a:r>
              <a:rPr lang="en-US" sz="2800" dirty="0">
                <a:solidFill>
                  <a:srgbClr val="000000"/>
                </a:solidFill>
                <a:ea typeface="ＭＳ Ｐゴシック" charset="-128"/>
              </a:rPr>
              <a:t>Prepare all English Learner students </a:t>
            </a:r>
          </a:p>
          <a:p>
            <a:pPr algn="ctr" eaLnBrk="1" hangingPunct="1">
              <a:defRPr/>
            </a:pPr>
            <a:r>
              <a:rPr lang="en-US" sz="2800" dirty="0">
                <a:solidFill>
                  <a:srgbClr val="000000"/>
                </a:solidFill>
                <a:ea typeface="ＭＳ Ｐゴシック" charset="-128"/>
              </a:rPr>
              <a:t>to be ready with the language</a:t>
            </a:r>
          </a:p>
          <a:p>
            <a:pPr algn="ctr" eaLnBrk="1" hangingPunct="1">
              <a:defRPr/>
            </a:pPr>
            <a:r>
              <a:rPr lang="en-US" sz="2800" dirty="0">
                <a:solidFill>
                  <a:srgbClr val="000000"/>
                </a:solidFill>
                <a:ea typeface="ＭＳ Ｐゴシック" charset="-128"/>
              </a:rPr>
              <a:t> and academic skills necessary </a:t>
            </a:r>
          </a:p>
          <a:p>
            <a:pPr algn="ctr" eaLnBrk="1" hangingPunct="1">
              <a:defRPr/>
            </a:pPr>
            <a:r>
              <a:rPr lang="en-US" sz="2800" dirty="0">
                <a:solidFill>
                  <a:srgbClr val="000000"/>
                </a:solidFill>
                <a:ea typeface="ＭＳ Ｐゴシック" charset="-128"/>
              </a:rPr>
              <a:t>to access and achieve </a:t>
            </a:r>
          </a:p>
          <a:p>
            <a:pPr algn="ctr" eaLnBrk="1" hangingPunct="1">
              <a:defRPr/>
            </a:pPr>
            <a:r>
              <a:rPr lang="en-US" sz="2800" dirty="0">
                <a:solidFill>
                  <a:srgbClr val="000000"/>
                </a:solidFill>
                <a:ea typeface="ＭＳ Ｐゴシック" charset="-128"/>
              </a:rPr>
              <a:t>success in college and multiple </a:t>
            </a:r>
          </a:p>
          <a:p>
            <a:pPr algn="ctr" eaLnBrk="1" hangingPunct="1">
              <a:defRPr/>
            </a:pPr>
            <a:r>
              <a:rPr lang="en-US" sz="2800" dirty="0">
                <a:solidFill>
                  <a:srgbClr val="000000"/>
                </a:solidFill>
                <a:ea typeface="ＭＳ Ｐゴシック" charset="-128"/>
              </a:rPr>
              <a:t>career pathways by 2025.</a:t>
            </a:r>
          </a:p>
        </p:txBody>
      </p:sp>
      <p:sp>
        <p:nvSpPr>
          <p:cNvPr id="2" name="Title 1" hidden="1"/>
          <p:cNvSpPr>
            <a:spLocks noGrp="1"/>
          </p:cNvSpPr>
          <p:nvPr>
            <p:ph type="ctrTitle"/>
          </p:nvPr>
        </p:nvSpPr>
        <p:spPr/>
        <p:txBody>
          <a:bodyPr/>
          <a:lstStyle/>
          <a:p>
            <a:r>
              <a:rPr lang="en-US" dirty="0" smtClean="0"/>
              <a:t>Mission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solidFill>
            <a:schemeClr val="accent1"/>
          </a:solidFill>
        </p:spPr>
        <p:txBody>
          <a:bodyPr/>
          <a:lstStyle/>
          <a:p>
            <a:pPr eaLnBrk="1" hangingPunct="1"/>
            <a:r>
              <a:rPr lang="en-US" altLang="en-US" smtClean="0">
                <a:solidFill>
                  <a:schemeClr val="bg1"/>
                </a:solidFill>
                <a:ea typeface="ＭＳ Ｐゴシック" panose="020B0600070205080204" pitchFamily="34" charset="-128"/>
              </a:rPr>
              <a:t> </a:t>
            </a:r>
            <a:r>
              <a:rPr lang="en-US" altLang="en-US" sz="4000" b="1" smtClean="0">
                <a:solidFill>
                  <a:schemeClr val="bg1"/>
                </a:solidFill>
                <a:latin typeface="Verdana" panose="020B0604030504040204" pitchFamily="34" charset="0"/>
                <a:ea typeface="ＭＳ Ｐゴシック" panose="020B0600070205080204" pitchFamily="34" charset="-128"/>
              </a:rPr>
              <a:t>Value Statements</a:t>
            </a:r>
          </a:p>
        </p:txBody>
      </p:sp>
      <p:sp>
        <p:nvSpPr>
          <p:cNvPr id="6147" name="Content Placeholder 2"/>
          <p:cNvSpPr>
            <a:spLocks noGrp="1"/>
          </p:cNvSpPr>
          <p:nvPr>
            <p:ph idx="1"/>
          </p:nvPr>
        </p:nvSpPr>
        <p:spPr>
          <a:xfrm>
            <a:off x="457200" y="1600200"/>
            <a:ext cx="8229600" cy="4724400"/>
          </a:xfrm>
          <a:solidFill>
            <a:schemeClr val="tx2">
              <a:lumMod val="20000"/>
              <a:lumOff val="80000"/>
            </a:schemeClr>
          </a:solidFill>
          <a:ln w="28575">
            <a:solidFill>
              <a:schemeClr val="tx2">
                <a:lumMod val="60000"/>
                <a:lumOff val="40000"/>
              </a:schemeClr>
            </a:solidFill>
          </a:ln>
        </p:spPr>
        <p:txBody>
          <a:bodyPr/>
          <a:lstStyle/>
          <a:p>
            <a:pPr eaLnBrk="1" hangingPunct="1">
              <a:lnSpc>
                <a:spcPct val="90000"/>
              </a:lnSpc>
              <a:defRPr/>
            </a:pPr>
            <a:r>
              <a:rPr lang="en-US" sz="2800" dirty="0" smtClean="0">
                <a:ea typeface="ＭＳ Ｐゴシック" pitchFamily="-84" charset="-128"/>
              </a:rPr>
              <a:t>It is important to demonstrate acceptance and appreciation for all the cultures and languages.</a:t>
            </a:r>
          </a:p>
          <a:p>
            <a:pPr eaLnBrk="1" hangingPunct="1">
              <a:lnSpc>
                <a:spcPct val="90000"/>
              </a:lnSpc>
              <a:buFont typeface="Arial" panose="020B0604020202020204" pitchFamily="34" charset="0"/>
              <a:buNone/>
              <a:defRPr/>
            </a:pPr>
            <a:endParaRPr lang="en-US" sz="1200" dirty="0" smtClean="0">
              <a:ea typeface="ＭＳ Ｐゴシック" pitchFamily="-84" charset="-128"/>
            </a:endParaRPr>
          </a:p>
          <a:p>
            <a:pPr eaLnBrk="1" hangingPunct="1">
              <a:lnSpc>
                <a:spcPct val="90000"/>
              </a:lnSpc>
              <a:defRPr/>
            </a:pPr>
            <a:r>
              <a:rPr lang="en-US" sz="2800" dirty="0" smtClean="0">
                <a:ea typeface="ＭＳ Ｐゴシック" pitchFamily="-84" charset="-128"/>
              </a:rPr>
              <a:t>All English Learner students should have access to a rigorous curriculum and engaging learning opportunities.</a:t>
            </a:r>
          </a:p>
          <a:p>
            <a:pPr eaLnBrk="1" hangingPunct="1">
              <a:lnSpc>
                <a:spcPct val="90000"/>
              </a:lnSpc>
              <a:buFont typeface="Arial" panose="020B0604020202020204" pitchFamily="34" charset="0"/>
              <a:buNone/>
              <a:defRPr/>
            </a:pPr>
            <a:endParaRPr lang="en-US" sz="1200" dirty="0" smtClean="0">
              <a:ea typeface="ＭＳ Ｐゴシック" pitchFamily="-84" charset="-128"/>
            </a:endParaRPr>
          </a:p>
          <a:p>
            <a:pPr eaLnBrk="1" hangingPunct="1">
              <a:lnSpc>
                <a:spcPct val="90000"/>
              </a:lnSpc>
              <a:defRPr/>
            </a:pPr>
            <a:r>
              <a:rPr lang="en-US" sz="2800" dirty="0" smtClean="0">
                <a:ea typeface="ＭＳ Ｐゴシック" pitchFamily="-84" charset="-128"/>
              </a:rPr>
              <a:t>By providing exemplary educational programs for all of our English Learners they will exit our school system as graduates sought after.</a:t>
            </a:r>
          </a:p>
          <a:p>
            <a:pPr eaLnBrk="1" hangingPunct="1">
              <a:lnSpc>
                <a:spcPct val="90000"/>
              </a:lnSpc>
              <a:buFont typeface="Arial" panose="020B0604020202020204" pitchFamily="34" charset="0"/>
              <a:buNone/>
              <a:defRPr/>
            </a:pPr>
            <a:endParaRPr lang="en-US" sz="1200" dirty="0" smtClean="0">
              <a:ea typeface="ＭＳ Ｐゴシック" pitchFamily="-84" charset="-128"/>
            </a:endParaRPr>
          </a:p>
          <a:p>
            <a:pPr eaLnBrk="1" hangingPunct="1">
              <a:lnSpc>
                <a:spcPct val="90000"/>
              </a:lnSpc>
              <a:defRPr/>
            </a:pPr>
            <a:r>
              <a:rPr lang="en-US" sz="2800" dirty="0" smtClean="0">
                <a:ea typeface="ＭＳ Ｐゴシック" pitchFamily="-84" charset="-128"/>
              </a:rPr>
              <a:t>A variety of effective, research informed models can be used to educate English Learners.</a:t>
            </a:r>
          </a:p>
          <a:p>
            <a:pPr eaLnBrk="1" hangingPunct="1">
              <a:lnSpc>
                <a:spcPct val="90000"/>
              </a:lnSpc>
              <a:defRPr/>
            </a:pPr>
            <a:endParaRPr lang="en-US" dirty="0" smtClean="0">
              <a:ea typeface="ＭＳ Ｐゴシック" pitchFamily="-84" charset="-128"/>
            </a:endParaRPr>
          </a:p>
          <a:p>
            <a:pPr eaLnBrk="1" hangingPunct="1">
              <a:lnSpc>
                <a:spcPct val="90000"/>
              </a:lnSpc>
              <a:buFont typeface="Arial" panose="020B0604020202020204" pitchFamily="34" charset="0"/>
              <a:buNone/>
              <a:defRPr/>
            </a:pPr>
            <a:endParaRPr lang="en-US" dirty="0" smtClean="0">
              <a:ea typeface="ＭＳ Ｐゴシック" pitchFamily="-8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81000" y="228600"/>
            <a:ext cx="8229600" cy="1143000"/>
          </a:xfrm>
          <a:solidFill>
            <a:schemeClr val="accent1"/>
          </a:solidFill>
        </p:spPr>
        <p:txBody>
          <a:bodyPr/>
          <a:lstStyle/>
          <a:p>
            <a:pPr eaLnBrk="1" hangingPunct="1"/>
            <a:r>
              <a:rPr lang="en-US" altLang="en-US" sz="4000" b="1" smtClean="0">
                <a:solidFill>
                  <a:schemeClr val="bg1"/>
                </a:solidFill>
                <a:latin typeface="Verdana" panose="020B0604030504040204" pitchFamily="34" charset="0"/>
                <a:ea typeface="ＭＳ Ｐゴシック" panose="020B0600070205080204" pitchFamily="34" charset="-128"/>
              </a:rPr>
              <a:t>Value Statements</a:t>
            </a:r>
          </a:p>
        </p:txBody>
      </p:sp>
      <p:sp>
        <p:nvSpPr>
          <p:cNvPr id="7171" name="Content Placeholder 2"/>
          <p:cNvSpPr>
            <a:spLocks noGrp="1"/>
          </p:cNvSpPr>
          <p:nvPr>
            <p:ph idx="1"/>
          </p:nvPr>
        </p:nvSpPr>
        <p:spPr>
          <a:xfrm>
            <a:off x="381000" y="1447800"/>
            <a:ext cx="8229600" cy="5181600"/>
          </a:xfrm>
          <a:solidFill>
            <a:schemeClr val="tx2">
              <a:lumMod val="20000"/>
              <a:lumOff val="80000"/>
            </a:schemeClr>
          </a:solidFill>
          <a:ln w="19050">
            <a:solidFill>
              <a:schemeClr val="accent1">
                <a:lumMod val="75000"/>
              </a:schemeClr>
            </a:solidFill>
          </a:ln>
        </p:spPr>
        <p:txBody>
          <a:bodyPr/>
          <a:lstStyle/>
          <a:p>
            <a:pPr eaLnBrk="1" hangingPunct="1">
              <a:buFont typeface="Arial" charset="0"/>
              <a:buNone/>
              <a:defRPr/>
            </a:pPr>
            <a:endParaRPr lang="en-US" sz="1200">
              <a:ea typeface="ＭＳ Ｐゴシック" charset="0"/>
              <a:cs typeface="ＭＳ Ｐゴシック" charset="0"/>
            </a:endParaRPr>
          </a:p>
          <a:p>
            <a:pPr eaLnBrk="1" hangingPunct="1">
              <a:buFont typeface="Arial" charset="0"/>
              <a:buChar char="•"/>
              <a:defRPr/>
            </a:pPr>
            <a:r>
              <a:rPr lang="en-US" sz="2800">
                <a:ea typeface="ＭＳ Ｐゴシック" charset="0"/>
                <a:cs typeface="ＭＳ Ｐゴシック" charset="0"/>
              </a:rPr>
              <a:t>Training and professional development is essential to the implementation of effective instructional programs.</a:t>
            </a:r>
          </a:p>
          <a:p>
            <a:pPr eaLnBrk="1" hangingPunct="1">
              <a:buFont typeface="Arial" charset="0"/>
              <a:buNone/>
              <a:defRPr/>
            </a:pPr>
            <a:endParaRPr lang="en-US" sz="1200">
              <a:ea typeface="ＭＳ Ｐゴシック" charset="0"/>
              <a:cs typeface="ＭＳ Ｐゴシック" charset="0"/>
            </a:endParaRPr>
          </a:p>
          <a:p>
            <a:pPr eaLnBrk="1" hangingPunct="1">
              <a:buFont typeface="Arial" charset="0"/>
              <a:buChar char="•"/>
              <a:defRPr/>
            </a:pPr>
            <a:r>
              <a:rPr lang="en-US" sz="2800">
                <a:ea typeface="ＭＳ Ｐゴシック" charset="0"/>
                <a:cs typeface="ＭＳ Ｐゴシック" charset="0"/>
              </a:rPr>
              <a:t>Multilingualism will strengthen our educational programs and prepare our students to compete in a 21st Century global economy.</a:t>
            </a:r>
          </a:p>
          <a:p>
            <a:pPr eaLnBrk="1" hangingPunct="1">
              <a:buFont typeface="Arial" charset="0"/>
              <a:buNone/>
              <a:defRPr/>
            </a:pPr>
            <a:endParaRPr lang="en-US" sz="1200">
              <a:ea typeface="ＭＳ Ｐゴシック" charset="0"/>
              <a:cs typeface="ＭＳ Ｐゴシック" charset="0"/>
            </a:endParaRPr>
          </a:p>
          <a:p>
            <a:pPr eaLnBrk="1" hangingPunct="1">
              <a:buFont typeface="Arial" charset="0"/>
              <a:buChar char="•"/>
              <a:defRPr/>
            </a:pPr>
            <a:r>
              <a:rPr lang="en-US" sz="2800">
                <a:ea typeface="ＭＳ Ｐゴシック" charset="0"/>
                <a:cs typeface="ＭＳ Ｐゴシック" charset="0"/>
              </a:rPr>
              <a:t>Parent education and the partnerships are essential components of educational.</a:t>
            </a:r>
            <a:endParaRPr lang="en-US" sz="3000">
              <a:ea typeface="ＭＳ Ｐゴシック" charset="0"/>
              <a:cs typeface="ＭＳ Ｐゴシック" charset="0"/>
            </a:endParaRPr>
          </a:p>
          <a:p>
            <a:pPr eaLnBrk="1" hangingPunct="1">
              <a:buFont typeface="Arial" charset="0"/>
              <a:buChar char="•"/>
              <a:defRPr/>
            </a:pPr>
            <a:endParaRPr lang="en-US" sz="3000">
              <a:ea typeface="ＭＳ Ｐゴシック" charset="0"/>
              <a:cs typeface="ＭＳ Ｐゴシック" charset="0"/>
            </a:endParaRPr>
          </a:p>
          <a:p>
            <a:pPr eaLnBrk="1" hangingPunct="1">
              <a:buFont typeface="Arial" charset="0"/>
              <a:buNone/>
              <a:defRPr/>
            </a:pPr>
            <a:endParaRPr lang="en-US" sz="3000">
              <a:ea typeface="ＭＳ Ｐゴシック" charset="0"/>
              <a:cs typeface="ＭＳ Ｐゴシック"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14007aae-f337-4414-b2f6-4f7e3ca77c60">11/4/2016</Estimated_x0020_Creation_x0020_Date>
    <Remediation_x0020_Date xmlns="14007aae-f337-4414-b2f6-4f7e3ca77c60">2018-11-09T08:00:00+00:00</Remediation_x0020_Date>
    <Priority xmlns="14007aae-f337-4414-b2f6-4f7e3ca77c60">Tier 1</Priority>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2F6CF85CBC40B4581C0B10A01367899" ma:contentTypeVersion="7" ma:contentTypeDescription="Create a new document." ma:contentTypeScope="" ma:versionID="501ce3b6e4891820316d9ddfc810913b">
  <xsd:schema xmlns:xsd="http://www.w3.org/2001/XMLSchema" xmlns:xs="http://www.w3.org/2001/XMLSchema" xmlns:p="http://schemas.microsoft.com/office/2006/metadata/properties" xmlns:ns1="http://schemas.microsoft.com/sharepoint/v3" xmlns:ns2="14007aae-f337-4414-b2f6-4f7e3ca77c60" xmlns:ns3="3a888146-b957-4f2c-b4cf-d03685ac217e" targetNamespace="http://schemas.microsoft.com/office/2006/metadata/properties" ma:root="true" ma:fieldsID="75d108fc9d54f628e9e35f9ecf95f665" ns1:_="" ns2:_="" ns3:_="">
    <xsd:import namespace="http://schemas.microsoft.com/sharepoint/v3"/>
    <xsd:import namespace="14007aae-f337-4414-b2f6-4f7e3ca77c60"/>
    <xsd:import namespace="3a888146-b957-4f2c-b4cf-d03685ac217e"/>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4007aae-f337-4414-b2f6-4f7e3ca77c60"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internalName="Estimated_x0020_Creation_x0020_Date" ma:readOnly="false">
      <xsd:simpleType>
        <xsd:restriction base="dms:Text">
          <xsd:maxLength value="255"/>
        </xsd:restriction>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3a888146-b957-4f2c-b4cf-d03685ac217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028B5F-F19C-41A1-BAD0-59C01C9F3743}"/>
</file>

<file path=customXml/itemProps2.xml><?xml version="1.0" encoding="utf-8"?>
<ds:datastoreItem xmlns:ds="http://schemas.openxmlformats.org/officeDocument/2006/customXml" ds:itemID="{6D21A407-786E-4CF6-B47B-1E882CDC9B58}"/>
</file>

<file path=customXml/itemProps3.xml><?xml version="1.0" encoding="utf-8"?>
<ds:datastoreItem xmlns:ds="http://schemas.openxmlformats.org/officeDocument/2006/customXml" ds:itemID="{35F3F3EA-5F29-47A0-8752-8519D13531CD}"/>
</file>

<file path=customXml/itemProps4.xml><?xml version="1.0" encoding="utf-8"?>
<ds:datastoreItem xmlns:ds="http://schemas.openxmlformats.org/officeDocument/2006/customXml" ds:itemID="{05F235D2-8922-4C1F-ADC6-A243DC124861}"/>
</file>

<file path=docProps/app.xml><?xml version="1.0" encoding="utf-8"?>
<Properties xmlns="http://schemas.openxmlformats.org/officeDocument/2006/extended-properties" xmlns:vt="http://schemas.openxmlformats.org/officeDocument/2006/docPropsVTypes">
  <Template>Concourse</Template>
  <TotalTime>5964</TotalTime>
  <Words>3673</Words>
  <Application>Microsoft Office PowerPoint</Application>
  <PresentationFormat>Letter Paper (8.5x11 in)</PresentationFormat>
  <Paragraphs>623</Paragraphs>
  <Slides>36</Slides>
  <Notes>21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36</vt:i4>
      </vt:variant>
    </vt:vector>
  </HeadingPairs>
  <TitlesOfParts>
    <vt:vector size="48" baseType="lpstr">
      <vt:lpstr>ＭＳ Ｐゴシック</vt:lpstr>
      <vt:lpstr>Arial</vt:lpstr>
      <vt:lpstr>Berlin Sans FB</vt:lpstr>
      <vt:lpstr>Bernard MT Condensed</vt:lpstr>
      <vt:lpstr>Calibri</vt:lpstr>
      <vt:lpstr>Cambria</vt:lpstr>
      <vt:lpstr>MS Mincho</vt:lpstr>
      <vt:lpstr>Rockwell Extra Bold</vt:lpstr>
      <vt:lpstr>Verdana</vt:lpstr>
      <vt:lpstr>Vrinda</vt:lpstr>
      <vt:lpstr>Wingdings 3</vt:lpstr>
      <vt:lpstr>Office Theme</vt:lpstr>
      <vt:lpstr>Oregon EL Strategic Plan</vt:lpstr>
      <vt:lpstr>Steering Committee Members</vt:lpstr>
      <vt:lpstr>Charge</vt:lpstr>
      <vt:lpstr>Oregon English Learner Strategic Plan 2013-2016</vt:lpstr>
      <vt:lpstr>Overview of strategic planning process</vt:lpstr>
      <vt:lpstr>Statewide Vision for English Leaners</vt:lpstr>
      <vt:lpstr>Mission</vt:lpstr>
      <vt:lpstr> Value Statements</vt:lpstr>
      <vt:lpstr>Value Statements</vt:lpstr>
      <vt:lpstr>Goal 1</vt:lpstr>
      <vt:lpstr>Goal 1 – Year 1 Strategies</vt:lpstr>
      <vt:lpstr>Goal 1 – Year 1 Strategies</vt:lpstr>
      <vt:lpstr>Goal 2</vt:lpstr>
      <vt:lpstr>Goal 2</vt:lpstr>
      <vt:lpstr>Goal 2 – Year 1 Strategies</vt:lpstr>
      <vt:lpstr>Goal 2 – Year 1 Strategies</vt:lpstr>
      <vt:lpstr>Goal 3</vt:lpstr>
      <vt:lpstr>Goal 3</vt:lpstr>
      <vt:lpstr>Goal 3 – Year 1 Strategies</vt:lpstr>
      <vt:lpstr>Goal 4</vt:lpstr>
      <vt:lpstr>Goal 4 – Year 1 Strategies</vt:lpstr>
      <vt:lpstr>Goal 4 – Year 1 Strategies</vt:lpstr>
      <vt:lpstr>Goal 5</vt:lpstr>
      <vt:lpstr>Goal 5 – Year 1 Strategies</vt:lpstr>
      <vt:lpstr>Goal 6</vt:lpstr>
      <vt:lpstr>Goal 6 – Year 1 Strategies</vt:lpstr>
      <vt:lpstr>Goal 6 - Year 1 Strategies</vt:lpstr>
      <vt:lpstr>Goal 7</vt:lpstr>
      <vt:lpstr>Goal 7</vt:lpstr>
      <vt:lpstr>Goal 7 – Year 1 Strategies</vt:lpstr>
      <vt:lpstr>Goal 7 – Year 1 Strategies</vt:lpstr>
      <vt:lpstr>Goal 8</vt:lpstr>
      <vt:lpstr>Goal 8</vt:lpstr>
      <vt:lpstr>Goal 8 – Year 1 Strategies</vt:lpstr>
      <vt:lpstr>Goal 8 – Year 1 Strategies</vt:lpstr>
      <vt:lpstr>Goal 8 – Year 1 Strategies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el-strategic-plan-presentation</dc:title>
  <dc:creator>Owner</dc:creator>
  <cp:lastModifiedBy>SWOPE Emily - ODE</cp:lastModifiedBy>
  <cp:revision>663</cp:revision>
  <cp:lastPrinted>2013-02-04T22:56:37Z</cp:lastPrinted>
  <dcterms:created xsi:type="dcterms:W3CDTF">2013-03-28T00:34:48Z</dcterms:created>
  <dcterms:modified xsi:type="dcterms:W3CDTF">2018-11-09T23:05:23Z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0x01010022F6CF85CBC40B4581C0B10A01367899</vt:lpwstr>
  </property>
</Properties>
</file>