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48"/>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 id="287" r:id="rId41"/>
    <p:sldId id="288" r:id="rId42"/>
    <p:sldId id="289" r:id="rId43"/>
    <p:sldId id="290" r:id="rId44"/>
    <p:sldId id="291" r:id="rId45"/>
    <p:sldId id="293" r:id="rId46"/>
    <p:sldId id="292"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75881" autoAdjust="0"/>
  </p:normalViewPr>
  <p:slideViewPr>
    <p:cSldViewPr snapToGrid="0">
      <p:cViewPr varScale="1">
        <p:scale>
          <a:sx n="85" d="100"/>
          <a:sy n="85" d="100"/>
        </p:scale>
        <p:origin x="159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slide" Target="slides/slide38.xml"/><Relationship Id="rId50"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slide" Target="slides/slide3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notesMaster" Target="notesMasters/notesMaster1.xml"/><Relationship Id="rId8" Type="http://schemas.openxmlformats.org/officeDocument/2006/relationships/slideMaster" Target="slideMasters/slideMaster5.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8/19/2025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t>Welcome, and thank you for joining this webinar regarding the completion of the 2024-2025 Consolidated District Performance Report for Title I-A, Students and Programs.</a:t>
            </a:r>
          </a:p>
          <a:p>
            <a:pPr eaLnBrk="1" hangingPunct="1">
              <a:spcBef>
                <a:spcPct val="0"/>
              </a:spcBef>
            </a:pPr>
            <a:endParaRPr lang="en-US" altLang="en-US" dirty="0"/>
          </a:p>
          <a:p>
            <a:pPr eaLnBrk="1" hangingPunct="1">
              <a:spcBef>
                <a:spcPct val="0"/>
              </a:spcBef>
            </a:pPr>
            <a:r>
              <a:rPr lang="en-US" altLang="en-US" dirty="0"/>
              <a:t>I</a:t>
            </a:r>
            <a:r>
              <a:rPr lang="en-US" altLang="en-US" baseline="0" dirty="0"/>
              <a:t> am Kyle Walker, a program analyst, from the Federal Systems Team in the Office of Teaching, Learning and Assessment. Joining us today are the Title I-A Education Specialists (Amy Tidwell, Jen Engberg, &amp; Sarah Martin). We also have Serena Robinson, our team’s Administrative Specialist, here to provide technical support for the meeting.</a:t>
            </a:r>
          </a:p>
          <a:p>
            <a:pPr eaLnBrk="1" hangingPunct="1">
              <a:spcBef>
                <a:spcPct val="0"/>
              </a:spcBef>
            </a:pPr>
            <a:endParaRPr lang="en-US" altLang="en-US" baseline="0" dirty="0"/>
          </a:p>
          <a:p>
            <a:pPr eaLnBrk="1" hangingPunct="1">
              <a:spcBef>
                <a:spcPct val="0"/>
              </a:spcBef>
            </a:pPr>
            <a:r>
              <a:rPr lang="en-US" altLang="en-US" dirty="0"/>
              <a:t>Our goal today is to provide you with the support and guidance you need in order to make the</a:t>
            </a:r>
            <a:r>
              <a:rPr lang="en-US" altLang="en-US" baseline="0" dirty="0"/>
              <a:t> Title I-A</a:t>
            </a:r>
            <a:r>
              <a:rPr lang="en-US" altLang="en-US" dirty="0"/>
              <a:t> data collection go as smoothly and efficiently as possible.</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39744250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we</a:t>
            </a:r>
            <a:r>
              <a:rPr lang="en-US" baseline="0" dirty="0"/>
              <a:t> go through these slides you will see “Validation” notations, these explain the validations that are in the CDPR Title I-A Validations Worksheet</a:t>
            </a: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1564649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(go over slide)</a:t>
            </a:r>
          </a:p>
          <a:p>
            <a:endParaRPr lang="en-US" baseline="0" dirty="0"/>
          </a:p>
          <a:p>
            <a:r>
              <a:rPr lang="en-US" baseline="0" dirty="0"/>
              <a:t>Districts will need to be careful not to: delete the conditional formatting or formulas. </a:t>
            </a:r>
          </a:p>
          <a:p>
            <a:endParaRPr lang="en-US" baseline="0" dirty="0"/>
          </a:p>
          <a:p>
            <a:r>
              <a:rPr lang="en-US" baseline="0" dirty="0"/>
              <a:t>However, if something wrong does happen, you can always download a fresh new worksheet from the website.</a:t>
            </a:r>
          </a:p>
          <a:p>
            <a:endParaRPr lang="en-US" baseline="0" dirty="0"/>
          </a:p>
          <a:p>
            <a:r>
              <a:rPr lang="en-US" baseline="0" dirty="0"/>
              <a:t>(Go to the Validations worksheet Instructions Tab, read Instructions)</a:t>
            </a: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14843834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Remember, for TAS students, we are only requesting those students who received Title I-A services in the TAS school, NOT ALL students in the TAS school.</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14</a:t>
            </a:fld>
            <a:endParaRPr lang="en-US"/>
          </a:p>
        </p:txBody>
      </p:sp>
    </p:spTree>
    <p:extLst>
      <p:ext uri="{BB962C8B-B14F-4D97-AF65-F5344CB8AC3E}">
        <p14:creationId xmlns:p14="http://schemas.microsoft.com/office/powerpoint/2010/main" val="32413033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Total </a:t>
            </a:r>
            <a:r>
              <a:rPr lang="en-US" sz="1200" u="sng" dirty="0"/>
              <a:t>unduplicated</a:t>
            </a:r>
            <a:r>
              <a:rPr lang="en-US" sz="1200" dirty="0"/>
              <a:t> count of students in each category who were served in TAS or SWP at any time during the school year.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  student can only be counted in </a:t>
            </a:r>
            <a:r>
              <a:rPr lang="en-US" sz="1200" i="1" u="sng" dirty="0"/>
              <a:t>ONE</a:t>
            </a:r>
            <a:r>
              <a:rPr lang="en-US" sz="1200" dirty="0"/>
              <a:t> Race/Ethnicity Category.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Remember, for TAS students, we are only requesting those students who received Title I-A services in the TAS school, NOT ALL students in the TAS school.</a:t>
            </a:r>
          </a:p>
        </p:txBody>
      </p:sp>
      <p:sp>
        <p:nvSpPr>
          <p:cNvPr id="4" name="Slide Number Placeholder 3"/>
          <p:cNvSpPr>
            <a:spLocks noGrp="1"/>
          </p:cNvSpPr>
          <p:nvPr>
            <p:ph type="sldNum" sz="quarter" idx="10"/>
          </p:nvPr>
        </p:nvSpPr>
        <p:spPr/>
        <p:txBody>
          <a:bodyPr/>
          <a:lstStyle/>
          <a:p>
            <a:fld id="{42042C83-F474-4689-992F-134064305DAD}" type="slidenum">
              <a:rPr lang="en-US" smtClean="0"/>
              <a:t>17</a:t>
            </a:fld>
            <a:endParaRPr lang="en-US"/>
          </a:p>
        </p:txBody>
      </p:sp>
    </p:spTree>
    <p:extLst>
      <p:ext uri="{BB962C8B-B14F-4D97-AF65-F5344CB8AC3E}">
        <p14:creationId xmlns:p14="http://schemas.microsoft.com/office/powerpoint/2010/main" val="18009831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a:t>
            </a:r>
          </a:p>
          <a:p>
            <a:endParaRPr lang="en-US" dirty="0"/>
          </a:p>
          <a:p>
            <a:r>
              <a:rPr lang="en-US" dirty="0"/>
              <a:t>If a student identifies as Hispanic and Asian, should ONLY be reported as Hispanic.</a:t>
            </a:r>
          </a:p>
          <a:p>
            <a:endParaRPr lang="en-US" dirty="0"/>
          </a:p>
          <a:p>
            <a:r>
              <a:rPr lang="en-US" dirty="0"/>
              <a:t>If a student identifies as Asian and White, should ONLY be reported as “Multi-Racial”</a:t>
            </a:r>
          </a:p>
          <a:p>
            <a:endParaRPr lang="en-US" dirty="0"/>
          </a:p>
          <a:p>
            <a:r>
              <a:rPr lang="en-US" dirty="0"/>
              <a:t>“Multi-Racial” is only for students who identify as 2+ race or ethnicities and NONE of them are Hispanic/Latino.</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18</a:t>
            </a:fld>
            <a:endParaRPr lang="en-US"/>
          </a:p>
        </p:txBody>
      </p:sp>
    </p:spTree>
    <p:extLst>
      <p:ext uri="{BB962C8B-B14F-4D97-AF65-F5344CB8AC3E}">
        <p14:creationId xmlns:p14="http://schemas.microsoft.com/office/powerpoint/2010/main" val="1796108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Be sure to still gather this information and enter it into the Title I-A Validations Worksheet. You will need to make sure the SWP/TAS total matches the race/ethnicity total.</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21</a:t>
            </a:fld>
            <a:endParaRPr lang="en-US"/>
          </a:p>
        </p:txBody>
      </p:sp>
    </p:spTree>
    <p:extLst>
      <p:ext uri="{BB962C8B-B14F-4D97-AF65-F5344CB8AC3E}">
        <p14:creationId xmlns:p14="http://schemas.microsoft.com/office/powerpoint/2010/main" val="10732108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I will be referring to the district’s reported Private Schools in CIP_BN who would be receiving Title I-A services and checking that your district reports these students.</a:t>
            </a:r>
          </a:p>
        </p:txBody>
      </p:sp>
      <p:sp>
        <p:nvSpPr>
          <p:cNvPr id="4" name="Slide Number Placeholder 3"/>
          <p:cNvSpPr>
            <a:spLocks noGrp="1"/>
          </p:cNvSpPr>
          <p:nvPr>
            <p:ph type="sldNum" sz="quarter" idx="10"/>
          </p:nvPr>
        </p:nvSpPr>
        <p:spPr/>
        <p:txBody>
          <a:bodyPr/>
          <a:lstStyle/>
          <a:p>
            <a:fld id="{42042C83-F474-4689-992F-134064305DAD}" type="slidenum">
              <a:rPr lang="en-US" smtClean="0"/>
              <a:t>23</a:t>
            </a:fld>
            <a:endParaRPr lang="en-US"/>
          </a:p>
        </p:txBody>
      </p:sp>
    </p:spTree>
    <p:extLst>
      <p:ext uri="{BB962C8B-B14F-4D97-AF65-F5344CB8AC3E}">
        <p14:creationId xmlns:p14="http://schemas.microsoft.com/office/powerpoint/2010/main" val="27656819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b="0" dirty="0"/>
              <a:t>If you report Neglected Students</a:t>
            </a:r>
            <a:r>
              <a:rPr lang="en-US" altLang="en-US" b="0" baseline="0" dirty="0"/>
              <a:t> and I do not have record of a neglected facility in your district I will be contacting you. </a:t>
            </a:r>
          </a:p>
        </p:txBody>
      </p:sp>
      <p:sp>
        <p:nvSpPr>
          <p:cNvPr id="4" name="Slide Number Placeholder 3"/>
          <p:cNvSpPr>
            <a:spLocks noGrp="1"/>
          </p:cNvSpPr>
          <p:nvPr>
            <p:ph type="sldNum" sz="quarter" idx="10"/>
          </p:nvPr>
        </p:nvSpPr>
        <p:spPr/>
        <p:txBody>
          <a:bodyPr/>
          <a:lstStyle/>
          <a:p>
            <a:fld id="{42042C83-F474-4689-992F-134064305DAD}" type="slidenum">
              <a:rPr lang="en-US" smtClean="0"/>
              <a:t>24</a:t>
            </a:fld>
            <a:endParaRPr lang="en-US"/>
          </a:p>
        </p:txBody>
      </p:sp>
    </p:spTree>
    <p:extLst>
      <p:ext uri="{BB962C8B-B14F-4D97-AF65-F5344CB8AC3E}">
        <p14:creationId xmlns:p14="http://schemas.microsoft.com/office/powerpoint/2010/main" val="1684445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Once you have made sure that there are no errors in your data, you are ready to submit</a:t>
            </a:r>
            <a:r>
              <a:rPr lang="en-US" baseline="0" dirty="0"/>
              <a:t> the data in the web-based Consolidated Collections application.</a:t>
            </a: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28</a:t>
            </a:fld>
            <a:endParaRPr lang="en-US"/>
          </a:p>
        </p:txBody>
      </p:sp>
    </p:spTree>
    <p:extLst>
      <p:ext uri="{BB962C8B-B14F-4D97-AF65-F5344CB8AC3E}">
        <p14:creationId xmlns:p14="http://schemas.microsoft.com/office/powerpoint/2010/main" val="22313081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This is a snippet of the data</a:t>
            </a:r>
            <a:r>
              <a:rPr lang="en-US" altLang="en-US" baseline="0" dirty="0"/>
              <a:t> entry </a:t>
            </a:r>
            <a:r>
              <a:rPr lang="en-US" altLang="en-US" dirty="0"/>
              <a:t>screen for the data collection.</a:t>
            </a:r>
          </a:p>
        </p:txBody>
      </p:sp>
      <p:sp>
        <p:nvSpPr>
          <p:cNvPr id="4" name="Slide Number Placeholder 3"/>
          <p:cNvSpPr>
            <a:spLocks noGrp="1"/>
          </p:cNvSpPr>
          <p:nvPr>
            <p:ph type="sldNum" sz="quarter" idx="10"/>
          </p:nvPr>
        </p:nvSpPr>
        <p:spPr/>
        <p:txBody>
          <a:bodyPr/>
          <a:lstStyle/>
          <a:p>
            <a:fld id="{42042C83-F474-4689-992F-134064305DAD}" type="slidenum">
              <a:rPr lang="en-US" smtClean="0"/>
              <a:t>30</a:t>
            </a:fld>
            <a:endParaRPr lang="en-US"/>
          </a:p>
        </p:txBody>
      </p:sp>
    </p:spTree>
    <p:extLst>
      <p:ext uri="{BB962C8B-B14F-4D97-AF65-F5344CB8AC3E}">
        <p14:creationId xmlns:p14="http://schemas.microsoft.com/office/powerpoint/2010/main" val="2837722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t>Today</a:t>
            </a:r>
            <a:r>
              <a:rPr lang="en-US" altLang="en-US" baseline="0" dirty="0"/>
              <a:t> we will be reviewing the:</a:t>
            </a:r>
            <a:endParaRPr lang="en-US" altLang="en-US" dirty="0"/>
          </a:p>
          <a:p>
            <a:pPr marL="171450" indent="-171450" eaLnBrk="1" hangingPunct="1">
              <a:spcBef>
                <a:spcPct val="0"/>
              </a:spcBef>
              <a:buFont typeface="Arial" panose="020B0604020202020204" pitchFamily="34" charset="0"/>
              <a:buChar char="•"/>
            </a:pPr>
            <a:r>
              <a:rPr lang="en-US" altLang="en-US" dirty="0"/>
              <a:t>Data collection window</a:t>
            </a:r>
          </a:p>
          <a:p>
            <a:pPr marL="171450" indent="-171450" eaLnBrk="1" hangingPunct="1">
              <a:spcBef>
                <a:spcPct val="0"/>
              </a:spcBef>
              <a:buFont typeface="Arial" panose="020B0604020202020204" pitchFamily="34" charset="0"/>
              <a:buChar char="•"/>
            </a:pPr>
            <a:r>
              <a:rPr lang="en-US" altLang="en-US" dirty="0"/>
              <a:t>The resource materials available to you</a:t>
            </a:r>
          </a:p>
          <a:p>
            <a:pPr marL="171450" indent="-171450" eaLnBrk="1" hangingPunct="1">
              <a:spcBef>
                <a:spcPct val="0"/>
              </a:spcBef>
              <a:buFont typeface="Arial" panose="020B0604020202020204" pitchFamily="34" charset="0"/>
              <a:buChar char="•"/>
            </a:pPr>
            <a:r>
              <a:rPr lang="en-US" altLang="en-US" dirty="0"/>
              <a:t>Give tips on data preparation</a:t>
            </a:r>
          </a:p>
          <a:p>
            <a:pPr marL="171450" indent="-171450" eaLnBrk="1" hangingPunct="1">
              <a:spcBef>
                <a:spcPct val="0"/>
              </a:spcBef>
              <a:buFont typeface="Arial" panose="020B0604020202020204" pitchFamily="34" charset="0"/>
              <a:buChar char="•"/>
            </a:pPr>
            <a:r>
              <a:rPr lang="en-US" altLang="en-US" dirty="0"/>
              <a:t>Show</a:t>
            </a:r>
            <a:r>
              <a:rPr lang="en-US" altLang="en-US" baseline="0" dirty="0"/>
              <a:t> you step by step how to use the Validations Worksheet</a:t>
            </a:r>
          </a:p>
          <a:p>
            <a:pPr marL="171450" indent="-171450" eaLnBrk="1" hangingPunct="1">
              <a:spcBef>
                <a:spcPct val="0"/>
              </a:spcBef>
              <a:buFont typeface="Arial" panose="020B0604020202020204" pitchFamily="34" charset="0"/>
              <a:buChar char="•"/>
            </a:pPr>
            <a:r>
              <a:rPr lang="en-US" altLang="en-US" baseline="0" dirty="0"/>
              <a:t>Show you steps on how to submit the data in the Consolidated Collections application</a:t>
            </a:r>
          </a:p>
          <a:p>
            <a:pPr marL="171450" indent="-171450" eaLnBrk="1" hangingPunct="1">
              <a:spcBef>
                <a:spcPct val="0"/>
              </a:spcBef>
              <a:buFont typeface="Arial" panose="020B0604020202020204" pitchFamily="34" charset="0"/>
              <a:buChar char="•"/>
            </a:pPr>
            <a:r>
              <a:rPr lang="en-US" altLang="en-US" dirty="0"/>
              <a:t>Then</a:t>
            </a:r>
            <a:r>
              <a:rPr lang="en-US" altLang="en-US" baseline="0" dirty="0"/>
              <a:t> give you a chance to ask any questions that have not been answered yet.</a:t>
            </a:r>
          </a:p>
          <a:p>
            <a:pPr marL="171450" indent="-171450" eaLnBrk="1" hangingPunct="1">
              <a:spcBef>
                <a:spcPct val="0"/>
              </a:spcBef>
              <a:buFont typeface="Arial" panose="020B0604020202020204" pitchFamily="34" charset="0"/>
              <a:buChar char="•"/>
            </a:pPr>
            <a:endParaRPr lang="en-US" altLang="en-US" baseline="0" dirty="0"/>
          </a:p>
          <a:p>
            <a:pPr marL="0" indent="0" eaLnBrk="1" hangingPunct="1">
              <a:spcBef>
                <a:spcPct val="0"/>
              </a:spcBef>
              <a:buFont typeface="Arial" panose="020B0604020202020204" pitchFamily="34" charset="0"/>
              <a:buNone/>
            </a:pPr>
            <a:r>
              <a:rPr lang="en-US" altLang="en-US" baseline="0" dirty="0"/>
              <a:t>There are no data element changes for this year.</a:t>
            </a:r>
            <a:endParaRPr lang="en-US" alt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933585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32</a:t>
            </a:fld>
            <a:endParaRPr lang="en-US"/>
          </a:p>
        </p:txBody>
      </p:sp>
    </p:spTree>
    <p:extLst>
      <p:ext uri="{BB962C8B-B14F-4D97-AF65-F5344CB8AC3E}">
        <p14:creationId xmlns:p14="http://schemas.microsoft.com/office/powerpoint/2010/main" val="7524991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error shows</a:t>
            </a:r>
            <a:r>
              <a:rPr lang="en-US" baseline="0" dirty="0"/>
              <a:t> that the SWP/TAS grade level total count does not match the Race/Ethnicity total count.</a:t>
            </a:r>
            <a:endParaRPr 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35</a:t>
            </a:fld>
            <a:endParaRPr lang="en-US"/>
          </a:p>
        </p:txBody>
      </p:sp>
    </p:spTree>
    <p:extLst>
      <p:ext uri="{BB962C8B-B14F-4D97-AF65-F5344CB8AC3E}">
        <p14:creationId xmlns:p14="http://schemas.microsoft.com/office/powerpoint/2010/main" val="42702832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042C83-F474-4689-992F-134064305DAD}" type="slidenum">
              <a:rPr lang="en-US" smtClean="0"/>
              <a:t>37</a:t>
            </a:fld>
            <a:endParaRPr lang="en-US"/>
          </a:p>
        </p:txBody>
      </p:sp>
    </p:spTree>
    <p:extLst>
      <p:ext uri="{BB962C8B-B14F-4D97-AF65-F5344CB8AC3E}">
        <p14:creationId xmlns:p14="http://schemas.microsoft.com/office/powerpoint/2010/main" val="325136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t>The data collection window for the ESEA CDPR Title I-A Data Collection opened around 2:00</a:t>
            </a:r>
            <a:r>
              <a:rPr lang="en-US" altLang="en-US" baseline="0" dirty="0"/>
              <a:t> P</a:t>
            </a:r>
            <a:r>
              <a:rPr lang="en-US" altLang="en-US" dirty="0"/>
              <a:t>M</a:t>
            </a:r>
            <a:r>
              <a:rPr lang="en-US" altLang="en-US" baseline="0" dirty="0"/>
              <a:t> </a:t>
            </a:r>
            <a:r>
              <a:rPr lang="en-US" altLang="en-US" dirty="0"/>
              <a:t>August 7th, 2025, and closes at 11:59 PM on September 26th</a:t>
            </a:r>
            <a:r>
              <a:rPr lang="en-US" altLang="en-US" baseline="30000" dirty="0"/>
              <a:t>,</a:t>
            </a:r>
            <a:r>
              <a:rPr lang="en-US" altLang="en-US" dirty="0"/>
              <a:t> 2025.</a:t>
            </a:r>
          </a:p>
          <a:p>
            <a:pPr eaLnBrk="1" hangingPunct="1">
              <a:spcBef>
                <a:spcPct val="0"/>
              </a:spcBef>
            </a:pPr>
            <a:endParaRPr lang="en-US" altLang="en-US" dirty="0"/>
          </a:p>
          <a:p>
            <a:pPr eaLnBrk="1" hangingPunct="1">
              <a:spcBef>
                <a:spcPct val="0"/>
              </a:spcBef>
            </a:pPr>
            <a:r>
              <a:rPr lang="en-US" altLang="en-US" dirty="0"/>
              <a:t>Just a note, that this is the only data window for this data collection, and it will be important to enter in the data within the time given as there is a process of review, validation and re-validation that all needs to be accomplished in order to get the data ready to populate for the Consolidated State Report by mid November.  </a:t>
            </a:r>
          </a:p>
          <a:p>
            <a:pPr eaLnBrk="1" hangingPunct="1">
              <a:spcBef>
                <a:spcPct val="0"/>
              </a:spcBef>
            </a:pPr>
            <a:endParaRPr lang="en-US" altLang="en-US" dirty="0"/>
          </a:p>
          <a:p>
            <a:pPr eaLnBrk="1" hangingPunct="1">
              <a:spcBef>
                <a:spcPct val="0"/>
              </a:spcBef>
            </a:pPr>
            <a:r>
              <a:rPr lang="en-US" altLang="en-US" dirty="0"/>
              <a:t>Acknowledging the short data collection window, and knowing this is an incredibly busy time for districts, we want to provide you with the tools you need so you can begin the process in a timely manner.</a:t>
            </a:r>
          </a:p>
          <a:p>
            <a:pPr eaLnBrk="1" hangingPunct="1">
              <a:spcBef>
                <a:spcPct val="0"/>
              </a:spcBef>
            </a:pPr>
            <a:endParaRPr lang="en-US" altLang="en-US" dirty="0"/>
          </a:p>
          <a:p>
            <a:pPr eaLnBrk="1" hangingPunct="1">
              <a:spcBef>
                <a:spcPct val="0"/>
              </a:spcBef>
            </a:pPr>
            <a:r>
              <a:rPr lang="en-US" altLang="en-US" dirty="0"/>
              <a:t>Thank you ahead of time for your time and effort on this.</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1801358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altLang="en-US" dirty="0"/>
              <a:t>The resource materials available to complete this data collection include the CDPR Title I-A Data Collection User Guide, today’s PPT slides and recording,</a:t>
            </a:r>
            <a:r>
              <a:rPr lang="en-US" altLang="en-US" baseline="0" dirty="0"/>
              <a:t> </a:t>
            </a:r>
            <a:r>
              <a:rPr lang="en-US" altLang="en-US" dirty="0"/>
              <a:t>the CDPR Title I-A Validations Worksheet and the FAQ document. Today’s recording will be made available early next</a:t>
            </a:r>
            <a:r>
              <a:rPr lang="en-US" altLang="en-US" baseline="0" dirty="0"/>
              <a:t> week.</a:t>
            </a:r>
            <a:endParaRPr lang="en-US" altLang="en-US" dirty="0"/>
          </a:p>
          <a:p>
            <a:pPr marL="0" marR="0" lvl="0" indent="0" algn="l" defTabSz="914400" rtl="0" eaLnBrk="1" fontAlgn="base" latinLnBrk="0" hangingPunct="1">
              <a:lnSpc>
                <a:spcPct val="100000"/>
              </a:lnSpc>
              <a:spcBef>
                <a:spcPct val="0"/>
              </a:spcBef>
              <a:spcAft>
                <a:spcPct val="0"/>
              </a:spcAft>
              <a:buClrTx/>
              <a:buSzTx/>
              <a:buFontTx/>
              <a:buNone/>
              <a:tabLst/>
              <a:defRPr/>
            </a:pPr>
            <a:endParaRPr lang="en-US" altLang="en-US" dirty="0"/>
          </a:p>
          <a:p>
            <a:pPr marL="0" marR="0" lvl="0" indent="0" algn="l" defTabSz="914400" rtl="0" eaLnBrk="1" fontAlgn="base" latinLnBrk="0" hangingPunct="1">
              <a:lnSpc>
                <a:spcPct val="100000"/>
              </a:lnSpc>
              <a:spcBef>
                <a:spcPct val="0"/>
              </a:spcBef>
              <a:spcAft>
                <a:spcPct val="0"/>
              </a:spcAft>
              <a:buClrTx/>
              <a:buSzTx/>
              <a:buFontTx/>
              <a:buNone/>
              <a:tabLst/>
              <a:defRPr/>
            </a:pPr>
            <a:r>
              <a:rPr lang="en-US" altLang="en-US" dirty="0"/>
              <a:t>The PowerPoint presentation</a:t>
            </a:r>
            <a:r>
              <a:rPr lang="en-US" altLang="en-US" baseline="0" dirty="0"/>
              <a:t> we are reviewing today,</a:t>
            </a:r>
            <a:r>
              <a:rPr lang="en-US" altLang="en-US" dirty="0"/>
              <a:t> is really meant to be something you can view as you work on the data collection. Please feel free to download this</a:t>
            </a:r>
            <a:r>
              <a:rPr lang="en-US" altLang="en-US" baseline="0" dirty="0"/>
              <a:t> </a:t>
            </a:r>
            <a:r>
              <a:rPr lang="en-US" altLang="en-US" dirty="0"/>
              <a:t>PowerPoint and use as a guide as you work through this</a:t>
            </a:r>
            <a:r>
              <a:rPr lang="en-US" altLang="en-US" baseline="0" dirty="0"/>
              <a:t> data collection process.</a:t>
            </a:r>
            <a:endParaRPr lang="en-US" alt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50433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t>The Validations Worksheet can help you gather the data in an efficient and accurate manner prior to entering it into the web-based application. (read slide)</a:t>
            </a:r>
          </a:p>
          <a:p>
            <a:endParaRPr lang="en-US" altLang="en-US" dirty="0"/>
          </a:p>
          <a:p>
            <a:r>
              <a:rPr lang="en-US" altLang="en-US" dirty="0"/>
              <a:t>As mentioned in the slide, it</a:t>
            </a:r>
            <a:r>
              <a:rPr lang="en-US" altLang="en-US" baseline="0" dirty="0"/>
              <a:t> is</a:t>
            </a:r>
            <a:r>
              <a:rPr lang="en-US" altLang="en-US" dirty="0"/>
              <a:t> important to note that the web-based application does not allow you to log in, enter some data, log out and enter in more data at a later date. All data fields must be entered in all at once. </a:t>
            </a:r>
          </a:p>
          <a:p>
            <a:endParaRPr lang="en-US" altLang="en-US" dirty="0"/>
          </a:p>
          <a:p>
            <a:r>
              <a:rPr lang="en-US" altLang="en-US" dirty="0"/>
              <a:t>Using the Validations Worksheet will allow you to have all the data points needed prior to logging in to the web-based application.</a:t>
            </a:r>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1227274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There are internal ODE validations</a:t>
            </a:r>
            <a:r>
              <a:rPr lang="en-US" altLang="en-US" baseline="0" dirty="0"/>
              <a:t> that are run months later when we are reporting to the feds. These validations occur across multiple data collections we use to report in the Consolidated State Performance Report.</a:t>
            </a:r>
          </a:p>
          <a:p>
            <a:endParaRPr lang="en-US" altLang="en-US" baseline="0" dirty="0"/>
          </a:p>
          <a:p>
            <a:r>
              <a:rPr lang="en-US" altLang="en-US" baseline="0" dirty="0"/>
              <a:t>There are validations are not included in the Consolidated Collections web application, but ARE included in the Validations Worksheet.</a:t>
            </a:r>
          </a:p>
          <a:p>
            <a:endParaRPr lang="en-US" altLang="en-US" baseline="0" dirty="0"/>
          </a:p>
          <a:p>
            <a:r>
              <a:rPr lang="en-US" altLang="en-US" baseline="0" dirty="0"/>
              <a:t>Taking care of these errors now while the data is fresh in your mind instead of months down the road is a good thing to do.  We will be reviewing the Validations Worksheet together shortly.</a:t>
            </a:r>
            <a:endParaRPr lang="en-US" alt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a:t>
            </a:fld>
            <a:endParaRPr lang="en-US"/>
          </a:p>
        </p:txBody>
      </p:sp>
    </p:spTree>
    <p:extLst>
      <p:ext uri="{BB962C8B-B14F-4D97-AF65-F5344CB8AC3E}">
        <p14:creationId xmlns:p14="http://schemas.microsoft.com/office/powerpoint/2010/main" val="2319818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Double check school designation in your district’s Title I-A CIP budget narrative on the Targeting page,</a:t>
            </a:r>
            <a:r>
              <a:rPr lang="en-US" baseline="0" dirty="0"/>
              <a:t> where schools are designated as Schoolwide or Targeted Assist.</a:t>
            </a:r>
            <a:endParaRPr lang="en-US" dirty="0"/>
          </a:p>
          <a:p>
            <a:r>
              <a:rPr lang="en-US" dirty="0"/>
              <a:t>If your district reports TAS students but</a:t>
            </a:r>
            <a:r>
              <a:rPr lang="en-US" baseline="0" dirty="0"/>
              <a:t> shows</a:t>
            </a:r>
            <a:r>
              <a:rPr lang="en-US" dirty="0"/>
              <a:t> no TAS schools in CIP Budget Narrative, I will reach out regarding this discrepancy.</a:t>
            </a:r>
          </a:p>
          <a:p>
            <a:endParaRPr lang="en-US" dirty="0"/>
          </a:p>
          <a:p>
            <a:r>
              <a:rPr lang="en-US" baseline="0" dirty="0" err="1"/>
              <a:t>SchoolWide</a:t>
            </a:r>
            <a:r>
              <a:rPr lang="en-US" baseline="0" dirty="0"/>
              <a:t>: ALL enrollment data should be reported, as all students are considered Title I-A students in a </a:t>
            </a:r>
            <a:r>
              <a:rPr lang="en-US" baseline="0" dirty="0" err="1"/>
              <a:t>schoolwide</a:t>
            </a:r>
            <a:r>
              <a:rPr lang="en-US" baseline="0" dirty="0"/>
              <a:t> school</a:t>
            </a:r>
          </a:p>
          <a:p>
            <a:r>
              <a:rPr lang="en-US" baseline="0" dirty="0"/>
              <a:t>Targeted Assistance: ONLY those students receiving Title I-A services should be reported, as only the designated TAS students are considered Title I-A students.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You will also need to make sure the SWP/TAS totals match the Race/Ethnicity totals.</a:t>
            </a:r>
            <a:endParaRPr lang="en-US"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838951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clarification around </a:t>
            </a:r>
            <a:r>
              <a:rPr lang="en-US" dirty="0" err="1"/>
              <a:t>Schoolwide</a:t>
            </a:r>
            <a:r>
              <a:rPr lang="en-US" baseline="0" dirty="0"/>
              <a:t> Programs and Targeted Assistance Programs for your particular district</a:t>
            </a:r>
            <a:r>
              <a:rPr lang="en-US" dirty="0"/>
              <a:t>, please reach out to your district’s Title I-A specialist.</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24070441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Again, double check school designation in your district’s Title I-A budget narrative on the Targeting page. </a:t>
            </a:r>
          </a:p>
          <a:p>
            <a:endParaRPr lang="en-US" dirty="0"/>
          </a:p>
          <a:p>
            <a:r>
              <a:rPr lang="en-US" dirty="0"/>
              <a:t>As districts submit,</a:t>
            </a:r>
            <a:r>
              <a:rPr lang="en-US" baseline="0" dirty="0"/>
              <a:t> I will be checking to make sure they are reporting students in the correct categories.</a:t>
            </a:r>
          </a:p>
          <a:p>
            <a:endParaRPr lang="en-US" baseline="0" dirty="0"/>
          </a:p>
          <a:p>
            <a:r>
              <a:rPr lang="en-US" baseline="0" dirty="0"/>
              <a:t>If the submission doesn’t match, I will be sending you an email asking you to resubmit your data correctly. </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28971408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mailto:kyle.walker@ode.oregon.gov"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hyperlink" Target="https://district.ode.state.or.us/home/"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hyperlink" Target="mailto:kyle.walker@ode.oregon.gov" TargetMode="Externa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hyperlink" Target="mailto:kyle.walker@ode.oregon.gov" TargetMode="External"/><Relationship Id="rId7" Type="http://schemas.openxmlformats.org/officeDocument/2006/relationships/hyperlink" Target="mailto:amy.tidwell@ode.oregon.gov"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6" Type="http://schemas.openxmlformats.org/officeDocument/2006/relationships/hyperlink" Target="mailto:sarah.martin@ode.oregon.gov" TargetMode="External"/><Relationship Id="rId5" Type="http://schemas.openxmlformats.org/officeDocument/2006/relationships/hyperlink" Target="mailto:jennifer.engberg@ode.oregon.gov" TargetMode="External"/><Relationship Id="rId4" Type="http://schemas.openxmlformats.org/officeDocument/2006/relationships/hyperlink" Target="mailto:ode.helpdesk@ode.oregon.gov"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oregon.gov/ode/schools-and-districts/grants/ESEA/IA/Pages/Title-IA-Coordinators.aspx"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district.ode.state.or.us/apps/login/searchSA.aspx"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400" b="1" dirty="0">
                <a:latin typeface="+mn-lt"/>
              </a:rPr>
              <a:t>2024-2025 Consolidated District Performance Report (CDPR)</a:t>
            </a:r>
          </a:p>
        </p:txBody>
      </p:sp>
      <p:sp>
        <p:nvSpPr>
          <p:cNvPr id="3" name="Subtitle 2"/>
          <p:cNvSpPr>
            <a:spLocks noGrp="1"/>
          </p:cNvSpPr>
          <p:nvPr>
            <p:ph type="subTitle" idx="1"/>
          </p:nvPr>
        </p:nvSpPr>
        <p:spPr/>
        <p:txBody>
          <a:bodyPr>
            <a:normAutofit/>
          </a:bodyPr>
          <a:lstStyle/>
          <a:p>
            <a:r>
              <a:rPr lang="en-US" sz="3600" dirty="0"/>
              <a:t>ESEA CDPR Title I-A: Students and Programs 2024-2025</a:t>
            </a:r>
          </a:p>
        </p:txBody>
      </p:sp>
      <p:sp>
        <p:nvSpPr>
          <p:cNvPr id="4" name="Footer Placeholder 3">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dirty="0"/>
          </a:p>
        </p:txBody>
      </p:sp>
    </p:spTree>
    <p:extLst>
      <p:ext uri="{BB962C8B-B14F-4D97-AF65-F5344CB8AC3E}">
        <p14:creationId xmlns:p14="http://schemas.microsoft.com/office/powerpoint/2010/main" val="397221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000" b="1" dirty="0" err="1"/>
              <a:t>Schoolwide</a:t>
            </a:r>
            <a:r>
              <a:rPr lang="en-US" sz="3000" b="1" dirty="0"/>
              <a:t> Program (SWP) &amp; Targeted Assistance Program (TAS)</a:t>
            </a:r>
          </a:p>
        </p:txBody>
      </p:sp>
      <p:sp>
        <p:nvSpPr>
          <p:cNvPr id="2" name="Content Placeholder 1"/>
          <p:cNvSpPr>
            <a:spLocks noGrp="1"/>
          </p:cNvSpPr>
          <p:nvPr>
            <p:ph idx="1"/>
          </p:nvPr>
        </p:nvSpPr>
        <p:spPr/>
        <p:txBody>
          <a:bodyPr/>
          <a:lstStyle/>
          <a:p>
            <a:pPr marL="0" indent="0">
              <a:buNone/>
              <a:defRPr/>
            </a:pPr>
            <a:r>
              <a:rPr lang="en-US" sz="2200" u="sng" dirty="0" err="1"/>
              <a:t>Schoolwide</a:t>
            </a:r>
            <a:r>
              <a:rPr lang="en-US" sz="2200" u="sng" dirty="0"/>
              <a:t> Program (SWP): </a:t>
            </a:r>
          </a:p>
          <a:p>
            <a:pPr lvl="1" indent="-342900" fontAlgn="auto">
              <a:spcAft>
                <a:spcPts val="0"/>
              </a:spcAft>
              <a:buFont typeface="+mj-lt"/>
              <a:buAutoNum type="arabicPeriod"/>
              <a:defRPr/>
            </a:pPr>
            <a:r>
              <a:rPr lang="en-US" sz="2200" dirty="0"/>
              <a:t>Buildings funded with Title I-A funds and operate as a </a:t>
            </a:r>
            <a:r>
              <a:rPr lang="en-US" sz="2200" dirty="0" err="1"/>
              <a:t>Schoolwide</a:t>
            </a:r>
            <a:r>
              <a:rPr lang="en-US" sz="2200" dirty="0"/>
              <a:t> Program</a:t>
            </a:r>
          </a:p>
          <a:p>
            <a:pPr lvl="1" indent="-342900" fontAlgn="auto">
              <a:spcAft>
                <a:spcPts val="0"/>
              </a:spcAft>
              <a:buFont typeface="+mj-lt"/>
              <a:buAutoNum type="arabicPeriod"/>
              <a:defRPr/>
            </a:pPr>
            <a:r>
              <a:rPr lang="en-US" sz="2200" dirty="0"/>
              <a:t>Buildings that use Title I funds to provide services for ALL students within the building, to meet the State’s challenging content and student performance standards.</a:t>
            </a:r>
          </a:p>
          <a:p>
            <a:pPr marL="582930" lvl="1" indent="-182880" fontAlgn="auto">
              <a:spcAft>
                <a:spcPts val="0"/>
              </a:spcAft>
              <a:defRPr/>
            </a:pPr>
            <a:endParaRPr lang="en-US" sz="2200" dirty="0"/>
          </a:p>
          <a:p>
            <a:pPr marL="0" indent="0">
              <a:buNone/>
              <a:defRPr/>
            </a:pPr>
            <a:r>
              <a:rPr lang="en-US" sz="2200" u="sng" dirty="0"/>
              <a:t>Targeted Assistance Program (TAS): </a:t>
            </a:r>
          </a:p>
          <a:p>
            <a:pPr lvl="1" indent="-342900" fontAlgn="auto">
              <a:spcAft>
                <a:spcPts val="0"/>
              </a:spcAft>
              <a:buFont typeface="+mj-lt"/>
              <a:buAutoNum type="arabicPeriod"/>
              <a:defRPr/>
            </a:pPr>
            <a:r>
              <a:rPr lang="en-US" sz="2200" dirty="0"/>
              <a:t>Buildings that receive Title I-A funds but are ineligible or have chosen not to operate as a Title I </a:t>
            </a:r>
            <a:r>
              <a:rPr lang="en-US" sz="2200" dirty="0" err="1"/>
              <a:t>Schoolwide</a:t>
            </a:r>
            <a:r>
              <a:rPr lang="en-US" sz="2200" dirty="0"/>
              <a:t> Program (SWP)</a:t>
            </a:r>
          </a:p>
          <a:p>
            <a:pPr lvl="1" indent="-342900" fontAlgn="auto">
              <a:spcAft>
                <a:spcPts val="0"/>
              </a:spcAft>
              <a:buFont typeface="+mj-lt"/>
              <a:buAutoNum type="arabicPeriod"/>
              <a:defRPr/>
            </a:pPr>
            <a:r>
              <a:rPr lang="en-US" sz="2200" dirty="0"/>
              <a:t>Buildings that use Title I funds to provide services to a select group of children – those identified as failing, or most at risk of failing, to meet the State’s challenging content and student performance standards.</a:t>
            </a:r>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10</a:t>
            </a:fld>
            <a:endParaRPr lang="en-US" dirty="0"/>
          </a:p>
        </p:txBody>
      </p:sp>
    </p:spTree>
    <p:extLst>
      <p:ext uri="{BB962C8B-B14F-4D97-AF65-F5344CB8AC3E}">
        <p14:creationId xmlns:p14="http://schemas.microsoft.com/office/powerpoint/2010/main" val="1179986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SWP &amp; TAS Data Elements</a:t>
            </a:r>
          </a:p>
        </p:txBody>
      </p:sp>
      <p:sp>
        <p:nvSpPr>
          <p:cNvPr id="2" name="Content Placeholder 1"/>
          <p:cNvSpPr>
            <a:spLocks noGrp="1"/>
          </p:cNvSpPr>
          <p:nvPr>
            <p:ph idx="1"/>
          </p:nvPr>
        </p:nvSpPr>
        <p:spPr/>
        <p:txBody>
          <a:bodyPr/>
          <a:lstStyle/>
          <a:p>
            <a:pPr marL="0" indent="0" algn="ctr">
              <a:spcAft>
                <a:spcPts val="600"/>
              </a:spcAft>
              <a:buNone/>
            </a:pPr>
            <a:r>
              <a:rPr lang="en-US" dirty="0"/>
              <a:t>Be sure to report students in the correct Title I-A School </a:t>
            </a:r>
            <a:r>
              <a:rPr lang="en-US" i="1" u="sng" dirty="0"/>
              <a:t>type</a:t>
            </a:r>
            <a:r>
              <a:rPr lang="en-US" dirty="0"/>
              <a:t> and </a:t>
            </a:r>
            <a:r>
              <a:rPr lang="en-US" i="1" u="sng" dirty="0"/>
              <a:t>grade</a:t>
            </a:r>
            <a:endParaRPr lang="en-US" dirty="0"/>
          </a:p>
          <a:p>
            <a:pPr marL="0" indent="0">
              <a:buNone/>
            </a:pPr>
            <a:r>
              <a:rPr lang="en-US" u="sng" dirty="0"/>
              <a:t>Example 1</a:t>
            </a:r>
          </a:p>
          <a:p>
            <a:pPr marL="0" indent="0">
              <a:buNone/>
            </a:pPr>
            <a:r>
              <a:rPr lang="en-US" i="1" dirty="0"/>
              <a:t>District has 1 SWP School which is grades K-6:</a:t>
            </a:r>
          </a:p>
          <a:p>
            <a:pPr marL="0" indent="0">
              <a:buNone/>
            </a:pPr>
            <a:r>
              <a:rPr lang="en-US" dirty="0"/>
              <a:t>Only report SWP student totals in the SWP </a:t>
            </a:r>
            <a:r>
              <a:rPr lang="en-US" b="1" dirty="0"/>
              <a:t>K-6 grade </a:t>
            </a:r>
            <a:r>
              <a:rPr lang="en-US" dirty="0"/>
              <a:t>data elements.</a:t>
            </a:r>
          </a:p>
          <a:p>
            <a:pPr marL="0" indent="0">
              <a:buNone/>
            </a:pPr>
            <a:endParaRPr lang="en-US" dirty="0"/>
          </a:p>
          <a:p>
            <a:pPr marL="0" indent="0">
              <a:buNone/>
            </a:pPr>
            <a:r>
              <a:rPr lang="en-US" u="sng" dirty="0"/>
              <a:t>Example 2</a:t>
            </a:r>
          </a:p>
          <a:p>
            <a:pPr marL="0" indent="0">
              <a:buNone/>
            </a:pPr>
            <a:r>
              <a:rPr lang="en-US" i="1" dirty="0"/>
              <a:t>District has 1 TAS School which is grades 6-8:</a:t>
            </a:r>
          </a:p>
          <a:p>
            <a:pPr marL="0" indent="0">
              <a:buNone/>
            </a:pPr>
            <a:r>
              <a:rPr lang="en-US" dirty="0"/>
              <a:t>Only report TAS student totals in the TAS </a:t>
            </a:r>
            <a:r>
              <a:rPr lang="en-US" b="1" dirty="0"/>
              <a:t>6-8 grade </a:t>
            </a:r>
            <a:r>
              <a:rPr lang="en-US" dirty="0"/>
              <a:t>data elements </a:t>
            </a:r>
            <a:r>
              <a:rPr lang="en-US" b="1" dirty="0"/>
              <a:t>who are receiving Title I-A services</a:t>
            </a:r>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11</a:t>
            </a:fld>
            <a:endParaRPr lang="en-US" dirty="0"/>
          </a:p>
        </p:txBody>
      </p:sp>
    </p:spTree>
    <p:extLst>
      <p:ext uri="{BB962C8B-B14F-4D97-AF65-F5344CB8AC3E}">
        <p14:creationId xmlns:p14="http://schemas.microsoft.com/office/powerpoint/2010/main" val="112358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4000" b="1" dirty="0"/>
              <a:t>ESEA CDPR Title I-A Students &amp; Programs Data</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12</a:t>
            </a:fld>
            <a:endParaRPr lang="en-US" dirty="0"/>
          </a:p>
        </p:txBody>
      </p:sp>
    </p:spTree>
    <p:extLst>
      <p:ext uri="{BB962C8B-B14F-4D97-AF65-F5344CB8AC3E}">
        <p14:creationId xmlns:p14="http://schemas.microsoft.com/office/powerpoint/2010/main" val="2013472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Using the Title I-A Validations Worksheet</a:t>
            </a:r>
          </a:p>
        </p:txBody>
      </p:sp>
      <p:sp>
        <p:nvSpPr>
          <p:cNvPr id="2" name="Content Placeholder 1"/>
          <p:cNvSpPr>
            <a:spLocks noGrp="1"/>
          </p:cNvSpPr>
          <p:nvPr>
            <p:ph idx="1"/>
          </p:nvPr>
        </p:nvSpPr>
        <p:spPr/>
        <p:txBody>
          <a:bodyPr/>
          <a:lstStyle/>
          <a:p>
            <a:pPr marL="0" indent="0">
              <a:buNone/>
            </a:pPr>
            <a:r>
              <a:rPr lang="en-US" u="sng" dirty="0"/>
              <a:t>Open the CDPR Title I-A Validations Worksheet</a:t>
            </a:r>
          </a:p>
          <a:p>
            <a:r>
              <a:rPr lang="en-US" dirty="0"/>
              <a:t>Save the worksheet</a:t>
            </a:r>
          </a:p>
          <a:p>
            <a:r>
              <a:rPr lang="en-US" dirty="0"/>
              <a:t>Read the “Instructions” Tab</a:t>
            </a:r>
          </a:p>
          <a:p>
            <a:r>
              <a:rPr lang="en-US" dirty="0"/>
              <a:t>Go to the “Title I-A Students &amp; Programs” Tab (default)</a:t>
            </a:r>
          </a:p>
          <a:p>
            <a:r>
              <a:rPr lang="en-US" dirty="0"/>
              <a:t>Enter data, saving as you go</a:t>
            </a:r>
          </a:p>
          <a:p>
            <a:r>
              <a:rPr lang="en-US" dirty="0"/>
              <a:t>Note: </a:t>
            </a:r>
          </a:p>
          <a:p>
            <a:pPr lvl="1">
              <a:buFont typeface="Wingdings" panose="05000000000000000000" pitchFamily="2" charset="2"/>
              <a:buChar char="§"/>
            </a:pPr>
            <a:r>
              <a:rPr lang="en-US" dirty="0"/>
              <a:t>Once you have entered all your data, </a:t>
            </a:r>
            <a:r>
              <a:rPr lang="en-US" b="1" dirty="0"/>
              <a:t>BLACK</a:t>
            </a:r>
            <a:r>
              <a:rPr lang="en-US" dirty="0">
                <a:solidFill>
                  <a:srgbClr val="FF0000"/>
                </a:solidFill>
              </a:rPr>
              <a:t> </a:t>
            </a:r>
            <a:r>
              <a:rPr lang="en-US" dirty="0"/>
              <a:t>cells indicate errors.</a:t>
            </a:r>
          </a:p>
          <a:p>
            <a:pPr lvl="1">
              <a:buFont typeface="Wingdings" panose="05000000000000000000" pitchFamily="2" charset="2"/>
              <a:buChar char="§"/>
            </a:pPr>
            <a:r>
              <a:rPr lang="en-US" dirty="0"/>
              <a:t>An explanation of what would make a cell </a:t>
            </a:r>
            <a:r>
              <a:rPr lang="en-US" b="1" dirty="0"/>
              <a:t>BLACK </a:t>
            </a:r>
            <a:r>
              <a:rPr lang="en-US" dirty="0"/>
              <a:t>is next to the data point. </a:t>
            </a:r>
          </a:p>
          <a:p>
            <a:pPr lvl="1">
              <a:buFont typeface="Wingdings" panose="05000000000000000000" pitchFamily="2" charset="2"/>
              <a:buChar char="§"/>
            </a:pPr>
            <a:r>
              <a:rPr lang="en-US" dirty="0"/>
              <a:t>Correct all errors before submitting the data collection online.</a:t>
            </a:r>
          </a:p>
          <a:p>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13</a:t>
            </a:fld>
            <a:endParaRPr lang="en-US" dirty="0"/>
          </a:p>
        </p:txBody>
      </p:sp>
    </p:spTree>
    <p:extLst>
      <p:ext uri="{BB962C8B-B14F-4D97-AF65-F5344CB8AC3E}">
        <p14:creationId xmlns:p14="http://schemas.microsoft.com/office/powerpoint/2010/main" val="3899877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#1 - #4</a:t>
            </a:r>
          </a:p>
        </p:txBody>
      </p:sp>
      <p:sp>
        <p:nvSpPr>
          <p:cNvPr id="2" name="Content Placeholder 1"/>
          <p:cNvSpPr>
            <a:spLocks noGrp="1"/>
          </p:cNvSpPr>
          <p:nvPr>
            <p:ph idx="1"/>
          </p:nvPr>
        </p:nvSpPr>
        <p:spPr/>
        <p:txBody>
          <a:bodyPr>
            <a:normAutofit lnSpcReduction="10000"/>
          </a:bodyPr>
          <a:lstStyle/>
          <a:p>
            <a:pPr marL="0" indent="0">
              <a:lnSpc>
                <a:spcPct val="120000"/>
              </a:lnSpc>
              <a:buNone/>
              <a:defRPr/>
            </a:pPr>
            <a:r>
              <a:rPr lang="en-US" dirty="0"/>
              <a:t>Total </a:t>
            </a:r>
            <a:r>
              <a:rPr lang="en-US" u="sng" dirty="0"/>
              <a:t>unduplicated</a:t>
            </a:r>
            <a:r>
              <a:rPr lang="en-US" dirty="0"/>
              <a:t> count of students in each category who were served in TAS or SWP at any time during the school year.</a:t>
            </a:r>
          </a:p>
          <a:p>
            <a:pPr marL="0" indent="0">
              <a:buNone/>
              <a:defRPr/>
            </a:pPr>
            <a:endParaRPr lang="en-US" sz="1600" dirty="0"/>
          </a:p>
          <a:p>
            <a:pPr marL="457200" indent="-457200">
              <a:buFont typeface="+mj-lt"/>
              <a:buAutoNum type="arabicPeriod"/>
              <a:defRPr/>
            </a:pPr>
            <a:r>
              <a:rPr lang="en-US" dirty="0"/>
              <a:t>Title I-A Disability District Student Count</a:t>
            </a:r>
          </a:p>
          <a:p>
            <a:pPr marL="457200" indent="-457200">
              <a:buFont typeface="+mj-lt"/>
              <a:buAutoNum type="arabicPeriod"/>
              <a:defRPr/>
            </a:pPr>
            <a:r>
              <a:rPr lang="en-US" dirty="0"/>
              <a:t>Title I-A Limited English Proficient District Student Count</a:t>
            </a:r>
          </a:p>
          <a:p>
            <a:pPr marL="457200" indent="-457200">
              <a:buFont typeface="+mj-lt"/>
              <a:buAutoNum type="arabicPeriod"/>
              <a:defRPr/>
            </a:pPr>
            <a:r>
              <a:rPr lang="en-US" dirty="0"/>
              <a:t>Title I-A Homeless District Student Count</a:t>
            </a:r>
          </a:p>
          <a:p>
            <a:pPr marL="457200" indent="-457200">
              <a:buFont typeface="+mj-lt"/>
              <a:buAutoNum type="arabicPeriod"/>
              <a:defRPr/>
            </a:pPr>
            <a:r>
              <a:rPr lang="en-US" dirty="0"/>
              <a:t>Title I-A Migrant District Student Count</a:t>
            </a:r>
          </a:p>
          <a:p>
            <a:pPr marL="0" indent="0">
              <a:buNone/>
              <a:defRPr/>
            </a:pPr>
            <a:endParaRPr lang="en-US" sz="1600" dirty="0"/>
          </a:p>
          <a:p>
            <a:pPr marL="0" indent="0">
              <a:buNone/>
              <a:defRPr/>
            </a:pPr>
            <a:endParaRPr lang="en-US" sz="1600" dirty="0"/>
          </a:p>
          <a:p>
            <a:pPr marL="0" indent="0">
              <a:lnSpc>
                <a:spcPct val="120000"/>
              </a:lnSpc>
              <a:buNone/>
            </a:pPr>
            <a:r>
              <a:rPr lang="en-US" dirty="0">
                <a:solidFill>
                  <a:srgbClr val="FF0000"/>
                </a:solidFill>
              </a:rPr>
              <a:t>Validation</a:t>
            </a:r>
            <a:r>
              <a:rPr lang="en-US" dirty="0"/>
              <a:t>: If any data element count is greater than the Race/Ethnicity total.</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14</a:t>
            </a:fld>
            <a:endParaRPr lang="en-US" dirty="0"/>
          </a:p>
        </p:txBody>
      </p:sp>
    </p:spTree>
    <p:extLst>
      <p:ext uri="{BB962C8B-B14F-4D97-AF65-F5344CB8AC3E}">
        <p14:creationId xmlns:p14="http://schemas.microsoft.com/office/powerpoint/2010/main" val="4016751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Reporting Items #1-#4</a:t>
            </a:r>
          </a:p>
        </p:txBody>
      </p:sp>
      <p:sp>
        <p:nvSpPr>
          <p:cNvPr id="2" name="Content Placeholder 1"/>
          <p:cNvSpPr>
            <a:spLocks noGrp="1"/>
          </p:cNvSpPr>
          <p:nvPr>
            <p:ph idx="1"/>
          </p:nvPr>
        </p:nvSpPr>
        <p:spPr/>
        <p:txBody>
          <a:bodyPr/>
          <a:lstStyle/>
          <a:p>
            <a:pPr>
              <a:defRPr/>
            </a:pPr>
            <a:r>
              <a:rPr lang="en-US" dirty="0"/>
              <a:t>Students may be counted in one or all of these categories, depending on the student’s designation.</a:t>
            </a:r>
          </a:p>
          <a:p>
            <a:pPr>
              <a:defRPr/>
            </a:pPr>
            <a:endParaRPr lang="en-US" dirty="0"/>
          </a:p>
          <a:p>
            <a:pPr>
              <a:defRPr/>
            </a:pPr>
            <a:r>
              <a:rPr lang="en-US" dirty="0"/>
              <a:t>Each category is the total </a:t>
            </a:r>
            <a:r>
              <a:rPr lang="en-US" u="sng" dirty="0"/>
              <a:t>unduplicated</a:t>
            </a:r>
            <a:r>
              <a:rPr lang="en-US" dirty="0"/>
              <a:t> count of students served in TAS or SWP at any time during the school year.</a:t>
            </a:r>
          </a:p>
          <a:p>
            <a:pPr>
              <a:defRPr/>
            </a:pPr>
            <a:endParaRPr lang="en-US" dirty="0"/>
          </a:p>
          <a:p>
            <a:pPr>
              <a:defRPr/>
            </a:pPr>
            <a:r>
              <a:rPr lang="en-US" dirty="0"/>
              <a:t>Even if a student leaves and then returns to the building/district, the student is only counted once per category.</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15</a:t>
            </a:fld>
            <a:endParaRPr lang="en-US" dirty="0"/>
          </a:p>
        </p:txBody>
      </p:sp>
    </p:spTree>
    <p:extLst>
      <p:ext uri="{BB962C8B-B14F-4D97-AF65-F5344CB8AC3E}">
        <p14:creationId xmlns:p14="http://schemas.microsoft.com/office/powerpoint/2010/main" val="1611987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600" b="1" dirty="0"/>
              <a:t>What exactly does “Students with Disabilities” mean?</a:t>
            </a:r>
            <a:endParaRPr lang="en-US" sz="3600" dirty="0"/>
          </a:p>
        </p:txBody>
      </p:sp>
      <p:sp>
        <p:nvSpPr>
          <p:cNvPr id="2" name="Content Placeholder 1"/>
          <p:cNvSpPr>
            <a:spLocks noGrp="1"/>
          </p:cNvSpPr>
          <p:nvPr>
            <p:ph idx="1"/>
          </p:nvPr>
        </p:nvSpPr>
        <p:spPr/>
        <p:txBody>
          <a:bodyPr/>
          <a:lstStyle/>
          <a:p>
            <a:pPr marL="63500" lvl="1" indent="0" fontAlgn="auto">
              <a:spcAft>
                <a:spcPts val="0"/>
              </a:spcAft>
              <a:buNone/>
              <a:defRPr/>
            </a:pPr>
            <a:r>
              <a:rPr lang="en-US" sz="3200" u="sng" dirty="0"/>
              <a:t>Students with Disabilities includes students who have an:</a:t>
            </a:r>
          </a:p>
          <a:p>
            <a:pPr lvl="2"/>
            <a:r>
              <a:rPr lang="en-US" altLang="en-US" sz="3200" dirty="0"/>
              <a:t>Individualized Education Program (IEP)</a:t>
            </a:r>
          </a:p>
          <a:p>
            <a:pPr lvl="2"/>
            <a:r>
              <a:rPr lang="en-US" altLang="en-US" sz="3200" dirty="0"/>
              <a:t>Individualized Family Service Plan (IFSP), or a </a:t>
            </a:r>
          </a:p>
          <a:p>
            <a:pPr lvl="2"/>
            <a:r>
              <a:rPr lang="en-US" altLang="en-US" sz="3200" dirty="0"/>
              <a:t>Services Plan</a:t>
            </a:r>
          </a:p>
          <a:p>
            <a:pPr marL="914400" lvl="2" indent="0">
              <a:buNone/>
            </a:pPr>
            <a:endParaRPr lang="en-US" altLang="en-US" dirty="0"/>
          </a:p>
          <a:p>
            <a:pPr marL="0" indent="0">
              <a:buNone/>
            </a:pPr>
            <a:r>
              <a:rPr lang="en-US" altLang="en-US" sz="3200" b="1" u="sng" dirty="0"/>
              <a:t>Do not </a:t>
            </a:r>
            <a:r>
              <a:rPr lang="en-US" altLang="en-US" sz="3200" dirty="0"/>
              <a:t>include students only covered under Section 504 of the Rehabilitation Act of 1973.</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16</a:t>
            </a:fld>
            <a:endParaRPr lang="en-US" dirty="0"/>
          </a:p>
        </p:txBody>
      </p:sp>
    </p:spTree>
    <p:extLst>
      <p:ext uri="{BB962C8B-B14F-4D97-AF65-F5344CB8AC3E}">
        <p14:creationId xmlns:p14="http://schemas.microsoft.com/office/powerpoint/2010/main" val="746361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#5 - #8: Race/Ethnicity</a:t>
            </a:r>
          </a:p>
        </p:txBody>
      </p:sp>
      <p:sp>
        <p:nvSpPr>
          <p:cNvPr id="2" name="Content Placeholder 1"/>
          <p:cNvSpPr>
            <a:spLocks noGrp="1"/>
          </p:cNvSpPr>
          <p:nvPr>
            <p:ph idx="1"/>
          </p:nvPr>
        </p:nvSpPr>
        <p:spPr/>
        <p:txBody>
          <a:bodyPr/>
          <a:lstStyle/>
          <a:p>
            <a:pPr marL="0" indent="0">
              <a:buNone/>
            </a:pPr>
            <a:r>
              <a:rPr lang="en-US" b="1" dirty="0"/>
              <a:t>#5: American Indian/Alaskan Native</a:t>
            </a:r>
          </a:p>
          <a:p>
            <a:pPr lvl="1"/>
            <a:r>
              <a:rPr lang="en-US" dirty="0"/>
              <a:t>Report student if identifies ONLY as American Indian/Alaskan Native</a:t>
            </a:r>
          </a:p>
          <a:p>
            <a:pPr marL="0" indent="0">
              <a:buNone/>
            </a:pPr>
            <a:r>
              <a:rPr lang="en-US" b="1" dirty="0"/>
              <a:t>#6: Asian</a:t>
            </a:r>
          </a:p>
          <a:p>
            <a:pPr lvl="1"/>
            <a:r>
              <a:rPr lang="en-US" dirty="0"/>
              <a:t>Report student if identifies ONLY as Asian</a:t>
            </a:r>
          </a:p>
          <a:p>
            <a:pPr marL="0" indent="0">
              <a:buNone/>
            </a:pPr>
            <a:r>
              <a:rPr lang="en-US" b="1" dirty="0"/>
              <a:t>#7: Pacific Islander</a:t>
            </a:r>
          </a:p>
          <a:p>
            <a:pPr lvl="1"/>
            <a:r>
              <a:rPr lang="en-US" dirty="0"/>
              <a:t>Report student if identifies ONLY as Pacific Islander</a:t>
            </a:r>
          </a:p>
          <a:p>
            <a:pPr marL="0" indent="0">
              <a:buNone/>
            </a:pPr>
            <a:r>
              <a:rPr lang="en-US" b="1" dirty="0"/>
              <a:t>#8: Black</a:t>
            </a:r>
          </a:p>
          <a:p>
            <a:pPr lvl="1"/>
            <a:r>
              <a:rPr lang="en-US" dirty="0"/>
              <a:t>Report student if identifies ONLY as Black/African American</a:t>
            </a:r>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17</a:t>
            </a:fld>
            <a:endParaRPr lang="en-US" dirty="0"/>
          </a:p>
        </p:txBody>
      </p:sp>
    </p:spTree>
    <p:extLst>
      <p:ext uri="{BB962C8B-B14F-4D97-AF65-F5344CB8AC3E}">
        <p14:creationId xmlns:p14="http://schemas.microsoft.com/office/powerpoint/2010/main" val="2128219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#9 - #11: Race/Ethnicity</a:t>
            </a:r>
          </a:p>
        </p:txBody>
      </p:sp>
      <p:sp>
        <p:nvSpPr>
          <p:cNvPr id="2" name="Content Placeholder 1"/>
          <p:cNvSpPr>
            <a:spLocks noGrp="1"/>
          </p:cNvSpPr>
          <p:nvPr>
            <p:ph idx="1"/>
          </p:nvPr>
        </p:nvSpPr>
        <p:spPr/>
        <p:txBody>
          <a:bodyPr>
            <a:normAutofit fontScale="85000" lnSpcReduction="10000"/>
          </a:bodyPr>
          <a:lstStyle/>
          <a:p>
            <a:pPr marL="0" indent="0">
              <a:buNone/>
            </a:pPr>
            <a:r>
              <a:rPr lang="en-US" sz="2600" b="1" dirty="0"/>
              <a:t>#9: Hispanic Student Count</a:t>
            </a:r>
          </a:p>
          <a:p>
            <a:pPr lvl="1"/>
            <a:r>
              <a:rPr lang="en-US" sz="2600" dirty="0"/>
              <a:t>Report student if identifies as Hispanic/Latino ethnicity regardless of the race they identify.</a:t>
            </a:r>
          </a:p>
          <a:p>
            <a:pPr lvl="1"/>
            <a:r>
              <a:rPr lang="en-US" sz="2600" dirty="0"/>
              <a:t>Report student if identifies as 2+ races/ethnicities if one of them is Hispanic/Latino.</a:t>
            </a:r>
          </a:p>
          <a:p>
            <a:pPr marL="0" indent="0">
              <a:buNone/>
            </a:pPr>
            <a:r>
              <a:rPr lang="en-US" sz="2600" b="1" dirty="0"/>
              <a:t>#10: White</a:t>
            </a:r>
          </a:p>
          <a:p>
            <a:pPr lvl="1"/>
            <a:r>
              <a:rPr lang="en-US" sz="2600" dirty="0"/>
              <a:t>Report student if identifies ONLY as White</a:t>
            </a:r>
          </a:p>
          <a:p>
            <a:pPr marL="0" indent="0">
              <a:buNone/>
            </a:pPr>
            <a:r>
              <a:rPr lang="en-US" sz="2600" b="1" dirty="0"/>
              <a:t>#11: Multi-Racial</a:t>
            </a:r>
          </a:p>
          <a:p>
            <a:pPr lvl="1"/>
            <a:r>
              <a:rPr lang="en-US" sz="2600" dirty="0"/>
              <a:t>Report student if identifies as two or more races and </a:t>
            </a:r>
            <a:r>
              <a:rPr lang="en-US" sz="2600" u="sng" dirty="0"/>
              <a:t>none of them are Hispanic/Latino</a:t>
            </a:r>
            <a:r>
              <a:rPr lang="en-US" sz="2600" dirty="0"/>
              <a:t>.</a:t>
            </a:r>
          </a:p>
          <a:p>
            <a:pPr marL="457200" lvl="1" indent="0">
              <a:buNone/>
            </a:pPr>
            <a:r>
              <a:rPr lang="en-US" sz="2600" dirty="0"/>
              <a:t> </a:t>
            </a:r>
          </a:p>
          <a:p>
            <a:pPr marL="0" indent="0">
              <a:lnSpc>
                <a:spcPct val="110000"/>
              </a:lnSpc>
              <a:buNone/>
            </a:pPr>
            <a:r>
              <a:rPr lang="en-US" sz="2600" dirty="0">
                <a:solidFill>
                  <a:srgbClr val="FF0000"/>
                </a:solidFill>
              </a:rPr>
              <a:t>Validation</a:t>
            </a:r>
            <a:r>
              <a:rPr lang="en-US" sz="2600" dirty="0"/>
              <a:t>: The Race/Ethnicity data element (5-11) total must equal the SWP/TAS total.</a:t>
            </a:r>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18</a:t>
            </a:fld>
            <a:endParaRPr lang="en-US" dirty="0"/>
          </a:p>
        </p:txBody>
      </p:sp>
    </p:spTree>
    <p:extLst>
      <p:ext uri="{BB962C8B-B14F-4D97-AF65-F5344CB8AC3E}">
        <p14:creationId xmlns:p14="http://schemas.microsoft.com/office/powerpoint/2010/main" val="2868363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“Ungraded”: Items 27, 43, 59, 75</a:t>
            </a:r>
          </a:p>
        </p:txBody>
      </p:sp>
      <p:sp>
        <p:nvSpPr>
          <p:cNvPr id="2" name="Content Placeholder 1"/>
          <p:cNvSpPr>
            <a:spLocks noGrp="1"/>
          </p:cNvSpPr>
          <p:nvPr>
            <p:ph idx="1"/>
          </p:nvPr>
        </p:nvSpPr>
        <p:spPr/>
        <p:txBody>
          <a:bodyPr>
            <a:noAutofit/>
          </a:bodyPr>
          <a:lstStyle/>
          <a:p>
            <a:pPr marL="0" indent="0" algn="ctr">
              <a:buNone/>
            </a:pPr>
            <a:r>
              <a:rPr lang="en-US" b="1" dirty="0"/>
              <a:t>UNGRADED = 0</a:t>
            </a:r>
          </a:p>
          <a:p>
            <a:pPr>
              <a:spcAft>
                <a:spcPts val="600"/>
              </a:spcAft>
            </a:pPr>
            <a:r>
              <a:rPr lang="en-US" dirty="0"/>
              <a:t>“Ungraded” means the student is not enrolled in a school that designates students by grade.</a:t>
            </a:r>
          </a:p>
          <a:p>
            <a:pPr>
              <a:spcAft>
                <a:spcPts val="600"/>
              </a:spcAft>
            </a:pPr>
            <a:r>
              <a:rPr lang="en-US" dirty="0"/>
              <a:t>Example: school operates an ungraded system, there is no “Kindergarten”, “First Grade”, etc.</a:t>
            </a:r>
          </a:p>
          <a:p>
            <a:pPr>
              <a:spcAft>
                <a:spcPts val="600"/>
              </a:spcAft>
            </a:pPr>
            <a:r>
              <a:rPr lang="en-US" dirty="0"/>
              <a:t>We have no record of schools who do not designate students by grade, therefore </a:t>
            </a:r>
            <a:r>
              <a:rPr lang="en-US" b="1" dirty="0"/>
              <a:t>the count should ALWAYS be “0”</a:t>
            </a:r>
            <a:r>
              <a:rPr lang="en-US" dirty="0"/>
              <a:t>.</a:t>
            </a:r>
          </a:p>
          <a:p>
            <a:pPr marL="0" indent="0">
              <a:buNone/>
            </a:pPr>
            <a:endParaRPr lang="en-US" dirty="0"/>
          </a:p>
          <a:p>
            <a:pPr marL="0" lvl="1" indent="0">
              <a:buNone/>
            </a:pPr>
            <a:r>
              <a:rPr lang="en-US" dirty="0">
                <a:solidFill>
                  <a:srgbClr val="FF0000"/>
                </a:solidFill>
              </a:rPr>
              <a:t>Validation</a:t>
            </a:r>
            <a:r>
              <a:rPr lang="en-US" dirty="0"/>
              <a:t>: If there is any count entered other than “0” for “Ungraded” student count data elements.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19</a:t>
            </a:fld>
            <a:endParaRPr lang="en-US" dirty="0"/>
          </a:p>
        </p:txBody>
      </p:sp>
    </p:spTree>
    <p:extLst>
      <p:ext uri="{BB962C8B-B14F-4D97-AF65-F5344CB8AC3E}">
        <p14:creationId xmlns:p14="http://schemas.microsoft.com/office/powerpoint/2010/main" val="1027505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Agenda</a:t>
            </a:r>
          </a:p>
        </p:txBody>
      </p:sp>
      <p:sp>
        <p:nvSpPr>
          <p:cNvPr id="2" name="Content Placeholder 1"/>
          <p:cNvSpPr>
            <a:spLocks noGrp="1"/>
          </p:cNvSpPr>
          <p:nvPr>
            <p:ph idx="1"/>
          </p:nvPr>
        </p:nvSpPr>
        <p:spPr/>
        <p:txBody>
          <a:bodyPr/>
          <a:lstStyle/>
          <a:p>
            <a:r>
              <a:rPr lang="en-US" sz="3200" dirty="0"/>
              <a:t>Data Collection Window</a:t>
            </a:r>
          </a:p>
          <a:p>
            <a:r>
              <a:rPr lang="en-US" sz="3200" dirty="0"/>
              <a:t>Resource Materials</a:t>
            </a:r>
          </a:p>
          <a:p>
            <a:r>
              <a:rPr lang="en-US" sz="3200" dirty="0"/>
              <a:t>Data Element Explanations</a:t>
            </a:r>
          </a:p>
          <a:p>
            <a:pPr lvl="1"/>
            <a:r>
              <a:rPr lang="en-US" sz="3200" dirty="0"/>
              <a:t>Data Preparation</a:t>
            </a:r>
          </a:p>
          <a:p>
            <a:pPr lvl="1"/>
            <a:r>
              <a:rPr lang="en-US" sz="3200" dirty="0"/>
              <a:t>Validation Worksheet Entry</a:t>
            </a:r>
          </a:p>
          <a:p>
            <a:pPr lvl="1"/>
            <a:r>
              <a:rPr lang="en-US" sz="3200" dirty="0"/>
              <a:t>Consolidated Collections Entry</a:t>
            </a:r>
          </a:p>
          <a:p>
            <a:r>
              <a:rPr lang="en-US" sz="3200" dirty="0"/>
              <a:t>Questions and Discussion</a:t>
            </a:r>
          </a:p>
          <a:p>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a:t>
            </a:fld>
            <a:endParaRPr lang="en-US" dirty="0"/>
          </a:p>
        </p:txBody>
      </p:sp>
    </p:spTree>
    <p:extLst>
      <p:ext uri="{BB962C8B-B14F-4D97-AF65-F5344CB8AC3E}">
        <p14:creationId xmlns:p14="http://schemas.microsoft.com/office/powerpoint/2010/main" val="1396673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#12 - #27: TAS</a:t>
            </a:r>
          </a:p>
        </p:txBody>
      </p:sp>
      <p:sp>
        <p:nvSpPr>
          <p:cNvPr id="2" name="Content Placeholder 1"/>
          <p:cNvSpPr>
            <a:spLocks noGrp="1"/>
          </p:cNvSpPr>
          <p:nvPr>
            <p:ph idx="1"/>
          </p:nvPr>
        </p:nvSpPr>
        <p:spPr/>
        <p:txBody>
          <a:bodyPr>
            <a:normAutofit/>
          </a:bodyPr>
          <a:lstStyle/>
          <a:p>
            <a:pPr marL="0" indent="0">
              <a:buNone/>
              <a:defRPr/>
            </a:pPr>
            <a:r>
              <a:rPr lang="en-US" sz="2800" b="1" dirty="0"/>
              <a:t>Items #12 - #27</a:t>
            </a:r>
          </a:p>
          <a:p>
            <a:pPr marL="182880" indent="-182880" fontAlgn="auto">
              <a:spcAft>
                <a:spcPts val="0"/>
              </a:spcAft>
              <a:defRPr/>
            </a:pPr>
            <a:r>
              <a:rPr lang="en-US" sz="2800" dirty="0"/>
              <a:t>These data points are asking an </a:t>
            </a:r>
            <a:r>
              <a:rPr lang="en-US" sz="2800" u="sng" dirty="0"/>
              <a:t>unduplicated</a:t>
            </a:r>
            <a:r>
              <a:rPr lang="en-US" sz="2800" dirty="0"/>
              <a:t> count of students by Age and Grade level who were identified and participated in a Targeted Assistance (TAS) Program. </a:t>
            </a:r>
          </a:p>
          <a:p>
            <a:pPr marL="182880" indent="-182880">
              <a:defRPr/>
            </a:pPr>
            <a:r>
              <a:rPr lang="en-US" sz="2800" dirty="0"/>
              <a:t>In Targeted Assistance programs this means </a:t>
            </a:r>
            <a:r>
              <a:rPr lang="en-US" sz="2800" b="1" dirty="0"/>
              <a:t>only those students who were identified and participating (served) in the program, </a:t>
            </a:r>
            <a:r>
              <a:rPr lang="en-US" sz="2800" b="1" u="sng" dirty="0"/>
              <a:t>not all the students </a:t>
            </a:r>
            <a:r>
              <a:rPr lang="en-US" sz="2800" b="1" dirty="0"/>
              <a:t>in the building.</a:t>
            </a:r>
          </a:p>
          <a:p>
            <a:pPr marL="182880" indent="-182880" fontAlgn="auto">
              <a:spcAft>
                <a:spcPts val="0"/>
              </a:spcAft>
              <a:defRPr/>
            </a:pPr>
            <a:r>
              <a:rPr lang="en-US" sz="2800" dirty="0"/>
              <a:t>Count each student only once regardless of whether they exited and then re-entered the program or school.</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20</a:t>
            </a:fld>
            <a:endParaRPr lang="en-US" dirty="0"/>
          </a:p>
        </p:txBody>
      </p:sp>
    </p:spTree>
    <p:extLst>
      <p:ext uri="{BB962C8B-B14F-4D97-AF65-F5344CB8AC3E}">
        <p14:creationId xmlns:p14="http://schemas.microsoft.com/office/powerpoint/2010/main" val="3743148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#28 - #43: SWP</a:t>
            </a:r>
          </a:p>
        </p:txBody>
      </p:sp>
      <p:sp>
        <p:nvSpPr>
          <p:cNvPr id="2" name="Content Placeholder 1"/>
          <p:cNvSpPr>
            <a:spLocks noGrp="1"/>
          </p:cNvSpPr>
          <p:nvPr>
            <p:ph idx="1"/>
          </p:nvPr>
        </p:nvSpPr>
        <p:spPr/>
        <p:txBody>
          <a:bodyPr>
            <a:normAutofit/>
          </a:bodyPr>
          <a:lstStyle/>
          <a:p>
            <a:pPr marL="0" indent="0">
              <a:buNone/>
              <a:defRPr/>
            </a:pPr>
            <a:r>
              <a:rPr lang="en-US" sz="2800" b="1" dirty="0"/>
              <a:t>Items #28 - #43</a:t>
            </a:r>
          </a:p>
          <a:p>
            <a:pPr marL="182880" indent="-182880" fontAlgn="auto">
              <a:spcAft>
                <a:spcPts val="600"/>
              </a:spcAft>
              <a:defRPr/>
            </a:pPr>
            <a:r>
              <a:rPr lang="en-US" sz="2800" dirty="0"/>
              <a:t>These data points are asking an </a:t>
            </a:r>
            <a:r>
              <a:rPr lang="en-US" sz="2800" u="sng" dirty="0"/>
              <a:t>unduplicated</a:t>
            </a:r>
            <a:r>
              <a:rPr lang="en-US" sz="2800" dirty="0"/>
              <a:t> count of students by Age and Grade level who were in a Title I-A funded building running a </a:t>
            </a:r>
            <a:r>
              <a:rPr lang="en-US" sz="2800" dirty="0" err="1"/>
              <a:t>Schoolwide</a:t>
            </a:r>
            <a:r>
              <a:rPr lang="en-US" sz="2800" dirty="0"/>
              <a:t> Program.</a:t>
            </a:r>
          </a:p>
          <a:p>
            <a:pPr marL="182880" indent="-182880">
              <a:spcAft>
                <a:spcPts val="600"/>
              </a:spcAft>
              <a:defRPr/>
            </a:pPr>
            <a:r>
              <a:rPr lang="en-US" sz="2800" dirty="0"/>
              <a:t>In </a:t>
            </a:r>
            <a:r>
              <a:rPr lang="en-US" sz="2800" dirty="0" err="1"/>
              <a:t>Schoolwide</a:t>
            </a:r>
            <a:r>
              <a:rPr lang="en-US" sz="2800" dirty="0"/>
              <a:t> Programs this means </a:t>
            </a:r>
            <a:r>
              <a:rPr lang="en-US" sz="2800" b="1" dirty="0"/>
              <a:t>ALL the students in the </a:t>
            </a:r>
            <a:r>
              <a:rPr lang="en-US" sz="2800" b="1" dirty="0" err="1"/>
              <a:t>Schoolwide</a:t>
            </a:r>
            <a:r>
              <a:rPr lang="en-US" sz="2800" b="1" dirty="0"/>
              <a:t> building</a:t>
            </a:r>
          </a:p>
          <a:p>
            <a:pPr marL="182880" indent="-182880" fontAlgn="auto">
              <a:spcAft>
                <a:spcPts val="600"/>
              </a:spcAft>
              <a:defRPr/>
            </a:pPr>
            <a:r>
              <a:rPr lang="en-US" sz="2800" dirty="0"/>
              <a:t>Count each student only once regardless of whether they exited and then re-entered the program or school.</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21</a:t>
            </a:fld>
            <a:endParaRPr lang="en-US" dirty="0"/>
          </a:p>
        </p:txBody>
      </p:sp>
    </p:spTree>
    <p:extLst>
      <p:ext uri="{BB962C8B-B14F-4D97-AF65-F5344CB8AC3E}">
        <p14:creationId xmlns:p14="http://schemas.microsoft.com/office/powerpoint/2010/main" val="42656499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TAS &amp; SWP Total</a:t>
            </a:r>
          </a:p>
        </p:txBody>
      </p:sp>
      <p:sp>
        <p:nvSpPr>
          <p:cNvPr id="2" name="Content Placeholder 1"/>
          <p:cNvSpPr>
            <a:spLocks noGrp="1"/>
          </p:cNvSpPr>
          <p:nvPr>
            <p:ph idx="1"/>
          </p:nvPr>
        </p:nvSpPr>
        <p:spPr/>
        <p:txBody>
          <a:bodyPr>
            <a:normAutofit/>
          </a:bodyPr>
          <a:lstStyle/>
          <a:p>
            <a:pPr marL="0" indent="0" algn="ctr">
              <a:buNone/>
              <a:defRPr/>
            </a:pPr>
            <a:r>
              <a:rPr lang="en-US" sz="2800" b="1" dirty="0"/>
              <a:t>The sum of </a:t>
            </a:r>
            <a:r>
              <a:rPr lang="en-US" sz="2800" b="1" dirty="0" err="1"/>
              <a:t>SchoolWide</a:t>
            </a:r>
            <a:r>
              <a:rPr lang="en-US" sz="2800" b="1" dirty="0"/>
              <a:t> and Targeted Assistance Students</a:t>
            </a:r>
          </a:p>
          <a:p>
            <a:pPr marL="0" indent="0" algn="ctr">
              <a:buNone/>
              <a:defRPr/>
            </a:pPr>
            <a:r>
              <a:rPr lang="en-US" sz="2800" b="1" dirty="0"/>
              <a:t>must equal the Race/Ethnicity total</a:t>
            </a:r>
          </a:p>
          <a:p>
            <a:pPr marL="0" indent="0">
              <a:buNone/>
              <a:defRPr/>
            </a:pPr>
            <a:endParaRPr lang="en-US" sz="2800" b="1" dirty="0"/>
          </a:p>
          <a:p>
            <a:pPr marL="0" indent="0" algn="ctr" fontAlgn="auto">
              <a:spcAft>
                <a:spcPts val="0"/>
              </a:spcAft>
              <a:buNone/>
              <a:defRPr/>
            </a:pPr>
            <a:r>
              <a:rPr lang="en-US" sz="2800" b="1" dirty="0"/>
              <a:t>SW Total + TAS Total = Race/Ethnicity Total</a:t>
            </a:r>
          </a:p>
          <a:p>
            <a:pPr marL="0" indent="0">
              <a:buNone/>
              <a:defRPr/>
            </a:pPr>
            <a:endParaRPr lang="en-US" sz="2800" b="1" dirty="0"/>
          </a:p>
          <a:p>
            <a:pPr marL="0" indent="0">
              <a:buNone/>
              <a:defRPr/>
            </a:pPr>
            <a:r>
              <a:rPr lang="en-US" sz="2800" dirty="0">
                <a:solidFill>
                  <a:srgbClr val="FF0000"/>
                </a:solidFill>
              </a:rPr>
              <a:t>Validation</a:t>
            </a:r>
            <a:r>
              <a:rPr lang="en-US" sz="2800" dirty="0"/>
              <a:t>: The sum of the Race/Ethnicity student count must equal the sum of the </a:t>
            </a:r>
            <a:r>
              <a:rPr lang="en-US" sz="2800" dirty="0" err="1"/>
              <a:t>SchoolWide</a:t>
            </a:r>
            <a:r>
              <a:rPr lang="en-US" sz="2800" dirty="0"/>
              <a:t> and Targeted Assistance Student count.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22</a:t>
            </a:fld>
            <a:endParaRPr lang="en-US" dirty="0"/>
          </a:p>
        </p:txBody>
      </p:sp>
    </p:spTree>
    <p:extLst>
      <p:ext uri="{BB962C8B-B14F-4D97-AF65-F5344CB8AC3E}">
        <p14:creationId xmlns:p14="http://schemas.microsoft.com/office/powerpoint/2010/main" val="3521742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#44 - #59: Private Schools</a:t>
            </a:r>
          </a:p>
        </p:txBody>
      </p:sp>
      <p:sp>
        <p:nvSpPr>
          <p:cNvPr id="2" name="Content Placeholder 1"/>
          <p:cNvSpPr>
            <a:spLocks noGrp="1"/>
          </p:cNvSpPr>
          <p:nvPr>
            <p:ph idx="1"/>
          </p:nvPr>
        </p:nvSpPr>
        <p:spPr/>
        <p:txBody>
          <a:bodyPr/>
          <a:lstStyle/>
          <a:p>
            <a:pPr marL="0" indent="0">
              <a:spcAft>
                <a:spcPts val="600"/>
              </a:spcAft>
              <a:buNone/>
            </a:pPr>
            <a:r>
              <a:rPr lang="en-US" sz="2800" b="1" dirty="0"/>
              <a:t>Items #44 - #59</a:t>
            </a:r>
          </a:p>
          <a:p>
            <a:pPr>
              <a:spcAft>
                <a:spcPts val="600"/>
              </a:spcAft>
            </a:pPr>
            <a:r>
              <a:rPr lang="en-US" sz="2800" dirty="0"/>
              <a:t>These data points are asking an unduplicated count of students by Age and Grade level who were served in Private School Title I-A programs</a:t>
            </a:r>
          </a:p>
          <a:p>
            <a:pPr>
              <a:spcAft>
                <a:spcPts val="600"/>
              </a:spcAft>
            </a:pPr>
            <a:r>
              <a:rPr lang="en-US" sz="2800" dirty="0"/>
              <a:t>In Private School Title I-A programs means only private school students who received Title I-A services.</a:t>
            </a:r>
          </a:p>
          <a:p>
            <a:pPr>
              <a:spcAft>
                <a:spcPts val="600"/>
              </a:spcAft>
            </a:pPr>
            <a:r>
              <a:rPr lang="en-US" sz="2800" dirty="0"/>
              <a:t>Count each student only once regardless of whether they exited and then re-entered the program or school.</a:t>
            </a:r>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23</a:t>
            </a:fld>
            <a:endParaRPr lang="en-US" dirty="0"/>
          </a:p>
        </p:txBody>
      </p:sp>
    </p:spTree>
    <p:extLst>
      <p:ext uri="{BB962C8B-B14F-4D97-AF65-F5344CB8AC3E}">
        <p14:creationId xmlns:p14="http://schemas.microsoft.com/office/powerpoint/2010/main" val="24319037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#60 - #75: Neglected</a:t>
            </a:r>
          </a:p>
        </p:txBody>
      </p:sp>
      <p:sp>
        <p:nvSpPr>
          <p:cNvPr id="2" name="Content Placeholder 1"/>
          <p:cNvSpPr>
            <a:spLocks noGrp="1"/>
          </p:cNvSpPr>
          <p:nvPr>
            <p:ph idx="1"/>
          </p:nvPr>
        </p:nvSpPr>
        <p:spPr/>
        <p:txBody>
          <a:bodyPr>
            <a:normAutofit lnSpcReduction="10000"/>
          </a:bodyPr>
          <a:lstStyle/>
          <a:p>
            <a:pPr marL="0" indent="0">
              <a:buNone/>
              <a:defRPr/>
            </a:pPr>
            <a:r>
              <a:rPr lang="en-US" b="1" dirty="0"/>
              <a:t>Items #60 - #75</a:t>
            </a:r>
          </a:p>
          <a:p>
            <a:pPr marL="182880" indent="-182880" fontAlgn="auto">
              <a:spcAft>
                <a:spcPts val="1200"/>
              </a:spcAft>
              <a:defRPr/>
            </a:pPr>
            <a:r>
              <a:rPr lang="en-US" dirty="0"/>
              <a:t>These data points are asking an </a:t>
            </a:r>
            <a:r>
              <a:rPr lang="en-US" u="sng" dirty="0"/>
              <a:t>unduplicated</a:t>
            </a:r>
            <a:r>
              <a:rPr lang="en-US" dirty="0"/>
              <a:t> count of students by Age and Grade level who were served in Title I-A Neglected programs</a:t>
            </a:r>
          </a:p>
          <a:p>
            <a:pPr marL="182880" indent="-182880" fontAlgn="auto">
              <a:spcAft>
                <a:spcPts val="1200"/>
              </a:spcAft>
              <a:defRPr/>
            </a:pPr>
            <a:r>
              <a:rPr lang="en-US" dirty="0"/>
              <a:t>In Title I-A Neglected programs means </a:t>
            </a:r>
            <a:r>
              <a:rPr lang="en-US" b="1" dirty="0"/>
              <a:t>only students who received Neglected services through the Title I-A Neglected Set-Aside funds. Do not include students served under Title I-D.</a:t>
            </a:r>
          </a:p>
          <a:p>
            <a:pPr marL="182880" indent="-182880" fontAlgn="auto">
              <a:spcAft>
                <a:spcPts val="1200"/>
              </a:spcAft>
              <a:defRPr/>
            </a:pPr>
            <a:r>
              <a:rPr lang="en-US" dirty="0"/>
              <a:t>Count each student only once regardless of whether they exited and then re-entered the program or school.</a:t>
            </a:r>
          </a:p>
          <a:p>
            <a:pPr marL="0" lvl="1" indent="0" fontAlgn="auto">
              <a:spcAft>
                <a:spcPts val="0"/>
              </a:spcAft>
              <a:buNone/>
              <a:defRPr/>
            </a:pPr>
            <a:r>
              <a:rPr lang="en-US" i="1" u="sng" dirty="0"/>
              <a:t>Note</a:t>
            </a:r>
            <a:r>
              <a:rPr lang="en-US" i="1" dirty="0"/>
              <a:t>: If the student is in a Neglected Facility/Program, the facility/program should be reported in the October Caseload Count data collection.</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24</a:t>
            </a:fld>
            <a:endParaRPr lang="en-US" dirty="0"/>
          </a:p>
        </p:txBody>
      </p:sp>
    </p:spTree>
    <p:extLst>
      <p:ext uri="{BB962C8B-B14F-4D97-AF65-F5344CB8AC3E}">
        <p14:creationId xmlns:p14="http://schemas.microsoft.com/office/powerpoint/2010/main" val="14707797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Districts with Neglected Facilities/Programs</a:t>
            </a:r>
          </a:p>
        </p:txBody>
      </p:sp>
      <p:sp>
        <p:nvSpPr>
          <p:cNvPr id="2" name="Content Placeholder 1"/>
          <p:cNvSpPr>
            <a:spLocks noGrp="1"/>
          </p:cNvSpPr>
          <p:nvPr>
            <p:ph idx="1"/>
          </p:nvPr>
        </p:nvSpPr>
        <p:spPr/>
        <p:txBody>
          <a:bodyPr>
            <a:normAutofit/>
          </a:bodyPr>
          <a:lstStyle/>
          <a:p>
            <a:pPr marL="0" indent="0" fontAlgn="auto">
              <a:spcAft>
                <a:spcPts val="600"/>
              </a:spcAft>
              <a:buNone/>
              <a:defRPr/>
            </a:pPr>
            <a:r>
              <a:rPr lang="en-US" dirty="0"/>
              <a:t>Few districts receive neglected funds under Title I-A in any given year.  For 2024-2025, these districts reported having neglected facilities/programs:</a:t>
            </a:r>
          </a:p>
          <a:p>
            <a:pPr lvl="1">
              <a:spcAft>
                <a:spcPts val="600"/>
              </a:spcAft>
              <a:defRPr/>
            </a:pPr>
            <a:r>
              <a:rPr lang="en-US" dirty="0"/>
              <a:t>Douglas County SD 4 (Roseburg SD 4)</a:t>
            </a:r>
          </a:p>
          <a:p>
            <a:pPr lvl="1">
              <a:spcAft>
                <a:spcPts val="600"/>
              </a:spcAft>
              <a:defRPr/>
            </a:pPr>
            <a:r>
              <a:rPr lang="en-US" dirty="0"/>
              <a:t>Medford SD 549C</a:t>
            </a:r>
          </a:p>
          <a:p>
            <a:pPr marL="0" indent="0" fontAlgn="auto">
              <a:spcAft>
                <a:spcPts val="600"/>
              </a:spcAft>
              <a:buNone/>
              <a:defRPr/>
            </a:pPr>
            <a:r>
              <a:rPr lang="en-US" i="1" dirty="0"/>
              <a:t>Neglected funds are generated through the October Caseload count.  A district must have a facility within its geographic boundaries to submit in October Caseload.</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25</a:t>
            </a:fld>
            <a:endParaRPr lang="en-US" dirty="0"/>
          </a:p>
        </p:txBody>
      </p:sp>
    </p:spTree>
    <p:extLst>
      <p:ext uri="{BB962C8B-B14F-4D97-AF65-F5344CB8AC3E}">
        <p14:creationId xmlns:p14="http://schemas.microsoft.com/office/powerpoint/2010/main" val="14244504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b="1" dirty="0"/>
              <a:t>Items #76 - #81: TAS Supplemental Services</a:t>
            </a:r>
          </a:p>
        </p:txBody>
      </p:sp>
      <p:sp>
        <p:nvSpPr>
          <p:cNvPr id="2" name="Content Placeholder 1"/>
          <p:cNvSpPr>
            <a:spLocks noGrp="1"/>
          </p:cNvSpPr>
          <p:nvPr>
            <p:ph idx="1"/>
          </p:nvPr>
        </p:nvSpPr>
        <p:spPr/>
        <p:txBody>
          <a:bodyPr/>
          <a:lstStyle/>
          <a:p>
            <a:pPr marL="0" indent="0">
              <a:buNone/>
              <a:defRPr/>
            </a:pPr>
            <a:r>
              <a:rPr lang="en-US" b="1" dirty="0"/>
              <a:t>Items #76 - #81</a:t>
            </a:r>
          </a:p>
          <a:p>
            <a:pPr marL="0" indent="0">
              <a:buNone/>
              <a:defRPr/>
            </a:pPr>
            <a:r>
              <a:rPr lang="en-US" dirty="0"/>
              <a:t>The count of students identified and participating in a Title I-A Targeted Assistance (TAS) program who received supplemental services in:</a:t>
            </a:r>
          </a:p>
          <a:p>
            <a:pPr marL="857250" lvl="1" indent="-457200" fontAlgn="auto">
              <a:spcAft>
                <a:spcPts val="0"/>
              </a:spcAft>
              <a:buFont typeface="+mj-lt"/>
              <a:buAutoNum type="arabicPeriod" startAt="76"/>
              <a:defRPr/>
            </a:pPr>
            <a:r>
              <a:rPr lang="en-US" dirty="0"/>
              <a:t>Math</a:t>
            </a:r>
          </a:p>
          <a:p>
            <a:pPr marL="857250" lvl="1" indent="-457200" fontAlgn="auto">
              <a:spcAft>
                <a:spcPts val="0"/>
              </a:spcAft>
              <a:buFont typeface="+mj-lt"/>
              <a:buAutoNum type="arabicPeriod" startAt="76"/>
              <a:defRPr/>
            </a:pPr>
            <a:r>
              <a:rPr lang="en-US" dirty="0"/>
              <a:t>Reading/Language Arts</a:t>
            </a:r>
          </a:p>
          <a:p>
            <a:pPr marL="857250" lvl="1" indent="-457200" fontAlgn="auto">
              <a:spcAft>
                <a:spcPts val="0"/>
              </a:spcAft>
              <a:buFont typeface="+mj-lt"/>
              <a:buAutoNum type="arabicPeriod" startAt="76"/>
              <a:defRPr/>
            </a:pPr>
            <a:r>
              <a:rPr lang="en-US" dirty="0"/>
              <a:t>Science</a:t>
            </a:r>
          </a:p>
          <a:p>
            <a:pPr marL="857250" lvl="1" indent="-457200" fontAlgn="auto">
              <a:spcAft>
                <a:spcPts val="0"/>
              </a:spcAft>
              <a:buFont typeface="+mj-lt"/>
              <a:buAutoNum type="arabicPeriod" startAt="76"/>
              <a:defRPr/>
            </a:pPr>
            <a:r>
              <a:rPr lang="en-US" dirty="0"/>
              <a:t>Social Studies</a:t>
            </a:r>
          </a:p>
          <a:p>
            <a:pPr marL="857250" lvl="1" indent="-457200" fontAlgn="auto">
              <a:spcAft>
                <a:spcPts val="0"/>
              </a:spcAft>
              <a:buFont typeface="+mj-lt"/>
              <a:buAutoNum type="arabicPeriod" startAt="76"/>
              <a:defRPr/>
            </a:pPr>
            <a:r>
              <a:rPr lang="en-US" dirty="0"/>
              <a:t>Vocational/Career Instruction</a:t>
            </a:r>
          </a:p>
          <a:p>
            <a:pPr marL="857250" lvl="1" indent="-457200" fontAlgn="auto">
              <a:spcAft>
                <a:spcPts val="0"/>
              </a:spcAft>
              <a:buFont typeface="+mj-lt"/>
              <a:buAutoNum type="arabicPeriod" startAt="76"/>
              <a:defRPr/>
            </a:pPr>
            <a:r>
              <a:rPr lang="en-US" dirty="0"/>
              <a:t>Other Instructional Program</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26</a:t>
            </a:fld>
            <a:endParaRPr lang="en-US" dirty="0"/>
          </a:p>
        </p:txBody>
      </p:sp>
    </p:spTree>
    <p:extLst>
      <p:ext uri="{BB962C8B-B14F-4D97-AF65-F5344CB8AC3E}">
        <p14:creationId xmlns:p14="http://schemas.microsoft.com/office/powerpoint/2010/main" val="15452059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b="1" dirty="0"/>
              <a:t>Items #82 - #84: TAS Misc. Services</a:t>
            </a:r>
          </a:p>
        </p:txBody>
      </p:sp>
      <p:sp>
        <p:nvSpPr>
          <p:cNvPr id="2" name="Content Placeholder 1"/>
          <p:cNvSpPr>
            <a:spLocks noGrp="1"/>
          </p:cNvSpPr>
          <p:nvPr>
            <p:ph idx="1"/>
          </p:nvPr>
        </p:nvSpPr>
        <p:spPr/>
        <p:txBody>
          <a:bodyPr/>
          <a:lstStyle/>
          <a:p>
            <a:pPr marL="0" indent="0">
              <a:buNone/>
              <a:defRPr/>
            </a:pPr>
            <a:r>
              <a:rPr lang="en-US" b="1" dirty="0"/>
              <a:t>Items #82 - #84</a:t>
            </a:r>
          </a:p>
          <a:p>
            <a:pPr marL="0" indent="0">
              <a:buNone/>
              <a:defRPr/>
            </a:pPr>
            <a:r>
              <a:rPr lang="en-US" dirty="0"/>
              <a:t>The count of students identified and participating in a Title I-A Targeted Assistance (TAS) program who received services in:</a:t>
            </a:r>
          </a:p>
          <a:p>
            <a:pPr marL="0" indent="0">
              <a:buNone/>
              <a:defRPr/>
            </a:pPr>
            <a:endParaRPr lang="en-US" dirty="0"/>
          </a:p>
          <a:p>
            <a:pPr marL="914400" lvl="1" indent="-457200" fontAlgn="auto">
              <a:spcAft>
                <a:spcPts val="0"/>
              </a:spcAft>
              <a:buFont typeface="+mj-lt"/>
              <a:buAutoNum type="arabicPeriod" startAt="82"/>
              <a:defRPr/>
            </a:pPr>
            <a:r>
              <a:rPr lang="en-US" dirty="0"/>
              <a:t>Health/Dental/Eye Care</a:t>
            </a:r>
          </a:p>
          <a:p>
            <a:pPr marL="914400" lvl="1" indent="-457200" fontAlgn="auto">
              <a:spcAft>
                <a:spcPts val="0"/>
              </a:spcAft>
              <a:buFont typeface="+mj-lt"/>
              <a:buAutoNum type="arabicPeriod" startAt="82"/>
              <a:defRPr/>
            </a:pPr>
            <a:r>
              <a:rPr lang="en-US" dirty="0"/>
              <a:t>Supporting Guidance/Advocacy</a:t>
            </a:r>
          </a:p>
          <a:p>
            <a:pPr marL="914400" lvl="1" indent="-457200" fontAlgn="auto">
              <a:spcAft>
                <a:spcPts val="0"/>
              </a:spcAft>
              <a:buFont typeface="+mj-lt"/>
              <a:buAutoNum type="arabicPeriod" startAt="82"/>
              <a:defRPr/>
            </a:pPr>
            <a:r>
              <a:rPr lang="en-US" dirty="0"/>
              <a:t>Other Support Services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27</a:t>
            </a:fld>
            <a:endParaRPr lang="en-US" dirty="0"/>
          </a:p>
        </p:txBody>
      </p:sp>
    </p:spTree>
    <p:extLst>
      <p:ext uri="{BB962C8B-B14F-4D97-AF65-F5344CB8AC3E}">
        <p14:creationId xmlns:p14="http://schemas.microsoft.com/office/powerpoint/2010/main" val="29857330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Validations Check</a:t>
            </a:r>
          </a:p>
        </p:txBody>
      </p:sp>
      <p:sp>
        <p:nvSpPr>
          <p:cNvPr id="2" name="Content Placeholder 1"/>
          <p:cNvSpPr>
            <a:spLocks noGrp="1"/>
          </p:cNvSpPr>
          <p:nvPr>
            <p:ph idx="1"/>
          </p:nvPr>
        </p:nvSpPr>
        <p:spPr/>
        <p:txBody>
          <a:bodyPr>
            <a:normAutofit/>
          </a:bodyPr>
          <a:lstStyle/>
          <a:p>
            <a:pPr marL="0" indent="0">
              <a:spcAft>
                <a:spcPts val="1200"/>
              </a:spcAft>
              <a:buNone/>
            </a:pPr>
            <a:r>
              <a:rPr lang="en-US" altLang="en-US" sz="2800" dirty="0"/>
              <a:t>Check the spreadsheet for </a:t>
            </a:r>
            <a:r>
              <a:rPr lang="en-US" altLang="en-US" sz="2800" b="1" dirty="0"/>
              <a:t>BLACK</a:t>
            </a:r>
            <a:r>
              <a:rPr lang="en-US" altLang="en-US" sz="2800" dirty="0"/>
              <a:t> highlighted cells.</a:t>
            </a:r>
          </a:p>
          <a:p>
            <a:pPr marL="0" indent="0">
              <a:spcAft>
                <a:spcPts val="1200"/>
              </a:spcAft>
              <a:buNone/>
            </a:pPr>
            <a:r>
              <a:rPr lang="en-US" altLang="en-US" sz="2800" b="1" dirty="0"/>
              <a:t>BLACK</a:t>
            </a:r>
            <a:r>
              <a:rPr lang="en-US" altLang="en-US" sz="2800" dirty="0"/>
              <a:t> highlighted cells indicate a data error and must be corrected before submission within the Consolidated Collections application.</a:t>
            </a:r>
          </a:p>
          <a:p>
            <a:pPr marL="0" indent="0">
              <a:buNone/>
            </a:pPr>
            <a:r>
              <a:rPr lang="en-US" altLang="en-US" sz="2800" u="sng" dirty="0"/>
              <a:t>Resources:</a:t>
            </a:r>
          </a:p>
          <a:p>
            <a:r>
              <a:rPr lang="en-US" altLang="en-US" sz="2800" dirty="0"/>
              <a:t>“Validations Explanation &amp; Etc.” column explains the error</a:t>
            </a:r>
          </a:p>
          <a:p>
            <a:r>
              <a:rPr lang="en-US" altLang="en-US" sz="2800" dirty="0"/>
              <a:t>“CDPR FAQ” gives more clarification.</a:t>
            </a:r>
          </a:p>
          <a:p>
            <a:r>
              <a:rPr lang="en-US" altLang="en-US" sz="2800" dirty="0"/>
              <a:t>Questions? Contact Kyle Walker (</a:t>
            </a:r>
            <a:r>
              <a:rPr lang="en-US" altLang="en-US" sz="2800" dirty="0">
                <a:hlinkClick r:id="rId3"/>
              </a:rPr>
              <a:t>kyle.walker@ode.oregon.gov</a:t>
            </a:r>
            <a:r>
              <a:rPr lang="en-US" altLang="en-US" sz="2800" dirty="0"/>
              <a:t>) </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28</a:t>
            </a:fld>
            <a:endParaRPr lang="en-US" dirty="0"/>
          </a:p>
        </p:txBody>
      </p:sp>
    </p:spTree>
    <p:extLst>
      <p:ext uri="{BB962C8B-B14F-4D97-AF65-F5344CB8AC3E}">
        <p14:creationId xmlns:p14="http://schemas.microsoft.com/office/powerpoint/2010/main" val="35990239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Submission: Title I-A Students &amp; Programs</a:t>
            </a:r>
          </a:p>
        </p:txBody>
      </p:sp>
      <p:sp>
        <p:nvSpPr>
          <p:cNvPr id="2" name="Content Placeholder 1"/>
          <p:cNvSpPr>
            <a:spLocks noGrp="1"/>
          </p:cNvSpPr>
          <p:nvPr>
            <p:ph idx="1"/>
          </p:nvPr>
        </p:nvSpPr>
        <p:spPr/>
        <p:txBody>
          <a:bodyPr>
            <a:normAutofit/>
          </a:bodyPr>
          <a:lstStyle/>
          <a:p>
            <a:pPr marL="514350" indent="-514350">
              <a:spcAft>
                <a:spcPts val="600"/>
              </a:spcAft>
              <a:buFont typeface="+mj-lt"/>
              <a:buAutoNum type="arabicPeriod"/>
            </a:pPr>
            <a:r>
              <a:rPr lang="en-US" altLang="en-US" sz="2800" dirty="0"/>
              <a:t>Login to the ODE District webpage at </a:t>
            </a:r>
            <a:r>
              <a:rPr lang="en-US" altLang="en-US" sz="2800" dirty="0">
                <a:hlinkClick r:id="rId2"/>
              </a:rPr>
              <a:t>https://district.ode.state.or.us/home/</a:t>
            </a:r>
            <a:r>
              <a:rPr lang="en-US" altLang="en-US" sz="2800" dirty="0"/>
              <a:t> </a:t>
            </a:r>
          </a:p>
          <a:p>
            <a:pPr marL="514350" indent="-514350">
              <a:spcAft>
                <a:spcPts val="600"/>
              </a:spcAft>
              <a:buFont typeface="+mj-lt"/>
              <a:buAutoNum type="arabicPeriod"/>
            </a:pPr>
            <a:r>
              <a:rPr lang="en-US" altLang="en-US" sz="2800" dirty="0"/>
              <a:t>Choose “Consolidated Collections” from the Applications list</a:t>
            </a:r>
          </a:p>
          <a:p>
            <a:pPr marL="514350" indent="-514350">
              <a:spcAft>
                <a:spcPts val="600"/>
              </a:spcAft>
              <a:buFont typeface="+mj-lt"/>
              <a:buAutoNum type="arabicPeriod"/>
            </a:pPr>
            <a:r>
              <a:rPr lang="en-US" altLang="en-US" sz="2800" dirty="0"/>
              <a:t>Hover over the “Institution Collections” tab</a:t>
            </a:r>
          </a:p>
          <a:p>
            <a:pPr marL="514350" indent="-514350">
              <a:spcAft>
                <a:spcPts val="600"/>
              </a:spcAft>
              <a:buFont typeface="+mj-lt"/>
              <a:buAutoNum type="arabicPeriod"/>
            </a:pPr>
            <a:r>
              <a:rPr lang="en-US" altLang="en-US" sz="2800" dirty="0"/>
              <a:t>Hover over “ESEA CDPR Title IA: Students and Programs 24-25”</a:t>
            </a:r>
          </a:p>
          <a:p>
            <a:pPr marL="514350" indent="-514350">
              <a:spcAft>
                <a:spcPts val="600"/>
              </a:spcAft>
              <a:buFont typeface="+mj-lt"/>
              <a:buAutoNum type="arabicPeriod"/>
            </a:pPr>
            <a:r>
              <a:rPr lang="en-US" altLang="en-US" sz="2800" dirty="0"/>
              <a:t>Select “Submission/Maintenance”</a:t>
            </a:r>
          </a:p>
          <a:p>
            <a:pPr marL="514350" indent="-514350">
              <a:buFont typeface="+mj-lt"/>
              <a:buAutoNum type="arabicPeriod"/>
            </a:pPr>
            <a:r>
              <a:rPr lang="en-US" sz="2800" dirty="0"/>
              <a:t>Select “</a:t>
            </a:r>
            <a:r>
              <a:rPr lang="en-US" sz="2800" b="1" dirty="0"/>
              <a:t>Add New Record</a:t>
            </a:r>
            <a:r>
              <a:rPr lang="en-US" sz="2800" dirty="0"/>
              <a: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29</a:t>
            </a:fld>
            <a:endParaRPr lang="en-US" dirty="0"/>
          </a:p>
        </p:txBody>
      </p:sp>
    </p:spTree>
    <p:extLst>
      <p:ext uri="{BB962C8B-B14F-4D97-AF65-F5344CB8AC3E}">
        <p14:creationId xmlns:p14="http://schemas.microsoft.com/office/powerpoint/2010/main" val="2440748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Data Collection Window</a:t>
            </a:r>
          </a:p>
        </p:txBody>
      </p:sp>
      <p:sp>
        <p:nvSpPr>
          <p:cNvPr id="2" name="Content Placeholder 1"/>
          <p:cNvSpPr>
            <a:spLocks noGrp="1"/>
          </p:cNvSpPr>
          <p:nvPr>
            <p:ph idx="1"/>
          </p:nvPr>
        </p:nvSpPr>
        <p:spPr/>
        <p:txBody>
          <a:bodyPr/>
          <a:lstStyle/>
          <a:p>
            <a:pPr marL="0" indent="0" algn="ctr">
              <a:buNone/>
            </a:pPr>
            <a:r>
              <a:rPr lang="en-US" sz="3600" b="1" u="sng" dirty="0"/>
              <a:t>Opened: August 7, 2025</a:t>
            </a:r>
          </a:p>
          <a:p>
            <a:pPr marL="0" indent="0" algn="ctr">
              <a:buNone/>
            </a:pPr>
            <a:r>
              <a:rPr lang="en-US" sz="3600" dirty="0"/>
              <a:t>(approx. 2:00 PM)</a:t>
            </a:r>
          </a:p>
          <a:p>
            <a:pPr marL="0" indent="0" algn="ctr">
              <a:buNone/>
            </a:pPr>
            <a:endParaRPr lang="en-US" sz="3600" dirty="0"/>
          </a:p>
          <a:p>
            <a:pPr marL="0" indent="0" algn="ctr">
              <a:buNone/>
            </a:pPr>
            <a:r>
              <a:rPr lang="en-US" sz="3600" b="1" u="sng" dirty="0"/>
              <a:t>Closes: September 26, 2025</a:t>
            </a:r>
          </a:p>
          <a:p>
            <a:pPr marL="0" indent="0" algn="ctr">
              <a:buNone/>
            </a:pPr>
            <a:r>
              <a:rPr lang="en-US" sz="3600" dirty="0"/>
              <a:t>(approx. 11:59 PM)</a:t>
            </a:r>
          </a:p>
          <a:p>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a:t>
            </a:fld>
            <a:endParaRPr lang="en-US" dirty="0"/>
          </a:p>
        </p:txBody>
      </p:sp>
    </p:spTree>
    <p:extLst>
      <p:ext uri="{BB962C8B-B14F-4D97-AF65-F5344CB8AC3E}">
        <p14:creationId xmlns:p14="http://schemas.microsoft.com/office/powerpoint/2010/main" val="35029852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Data Entry Screen</a:t>
            </a:r>
          </a:p>
        </p:txBody>
      </p:sp>
      <p:pic>
        <p:nvPicPr>
          <p:cNvPr id="7" name="Content Placeholder 6" descr="This image shows the data entry screen of the Title IA Data Collections webpage" title="Data Entry Screen"/>
          <p:cNvPicPr>
            <a:picLocks noGrp="1" noChangeAspect="1"/>
          </p:cNvPicPr>
          <p:nvPr>
            <p:ph idx="1"/>
          </p:nvPr>
        </p:nvPicPr>
        <p:blipFill>
          <a:blip r:embed="rId3"/>
          <a:stretch>
            <a:fillRect/>
          </a:stretch>
        </p:blipFill>
        <p:spPr>
          <a:xfrm>
            <a:off x="2693645" y="1825625"/>
            <a:ext cx="6831698" cy="4108450"/>
          </a:xfrm>
          <a:prstGeom prst="rect">
            <a:avLst/>
          </a:prstGeom>
        </p:spPr>
      </p:pic>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30</a:t>
            </a:fld>
            <a:endParaRPr lang="en-US" dirty="0"/>
          </a:p>
        </p:txBody>
      </p:sp>
    </p:spTree>
    <p:extLst>
      <p:ext uri="{BB962C8B-B14F-4D97-AF65-F5344CB8AC3E}">
        <p14:creationId xmlns:p14="http://schemas.microsoft.com/office/powerpoint/2010/main" val="24954345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Entering the Data</a:t>
            </a:r>
          </a:p>
        </p:txBody>
      </p:sp>
      <p:sp>
        <p:nvSpPr>
          <p:cNvPr id="2" name="Content Placeholder 1"/>
          <p:cNvSpPr>
            <a:spLocks noGrp="1"/>
          </p:cNvSpPr>
          <p:nvPr>
            <p:ph idx="1"/>
          </p:nvPr>
        </p:nvSpPr>
        <p:spPr/>
        <p:txBody>
          <a:bodyPr>
            <a:noAutofit/>
          </a:bodyPr>
          <a:lstStyle/>
          <a:p>
            <a:pPr>
              <a:spcAft>
                <a:spcPts val="600"/>
              </a:spcAft>
            </a:pPr>
            <a:r>
              <a:rPr lang="en-US" altLang="en-US" sz="2800" dirty="0"/>
              <a:t>Using the CDPR Title I-A Validations Worksheet as reference, enter the data for each data element.</a:t>
            </a:r>
          </a:p>
          <a:p>
            <a:pPr>
              <a:spcAft>
                <a:spcPts val="600"/>
              </a:spcAft>
            </a:pPr>
            <a:r>
              <a:rPr lang="en-US" altLang="en-US" sz="2800" dirty="0"/>
              <a:t>If there is not a count for a data element, you </a:t>
            </a:r>
            <a:r>
              <a:rPr lang="en-US" altLang="en-US" sz="2800" u="sng" dirty="0"/>
              <a:t>MUST</a:t>
            </a:r>
            <a:r>
              <a:rPr lang="en-US" altLang="en-US" sz="2800" dirty="0"/>
              <a:t> enter “0” or you will be unable to correctly submit the data collection.</a:t>
            </a:r>
          </a:p>
          <a:p>
            <a:pPr>
              <a:spcAft>
                <a:spcPts val="600"/>
              </a:spcAft>
            </a:pPr>
            <a:r>
              <a:rPr lang="en-US" sz="2800" dirty="0"/>
              <a:t>Once you have finished entering the data from the CDPR Title I-A Validations Worksheet, select “</a:t>
            </a:r>
            <a:r>
              <a:rPr lang="en-US" sz="2800" b="1" dirty="0"/>
              <a:t>Save</a:t>
            </a:r>
            <a:r>
              <a:rPr lang="en-US" sz="2800" dirty="0"/>
              <a:t>”</a:t>
            </a:r>
          </a:p>
          <a:p>
            <a:pPr>
              <a:spcAft>
                <a:spcPts val="600"/>
              </a:spcAft>
            </a:pPr>
            <a:r>
              <a:rPr lang="en-US" altLang="en-US" sz="2800" dirty="0"/>
              <a:t>If you cleared all data errors within the Validations Worksheet, you should have no errors when you submit the data through the Consolidated Collections.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31</a:t>
            </a:fld>
            <a:endParaRPr lang="en-US" dirty="0"/>
          </a:p>
        </p:txBody>
      </p:sp>
    </p:spTree>
    <p:extLst>
      <p:ext uri="{BB962C8B-B14F-4D97-AF65-F5344CB8AC3E}">
        <p14:creationId xmlns:p14="http://schemas.microsoft.com/office/powerpoint/2010/main" val="38948041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Data Submitted Screen</a:t>
            </a:r>
          </a:p>
        </p:txBody>
      </p:sp>
      <p:sp>
        <p:nvSpPr>
          <p:cNvPr id="2" name="Content Placeholder 1"/>
          <p:cNvSpPr>
            <a:spLocks noGrp="1"/>
          </p:cNvSpPr>
          <p:nvPr>
            <p:ph idx="1"/>
          </p:nvPr>
        </p:nvSpPr>
        <p:spPr>
          <a:xfrm>
            <a:off x="717176" y="1825625"/>
            <a:ext cx="10784542" cy="488205"/>
          </a:xfrm>
        </p:spPr>
        <p:txBody>
          <a:bodyPr>
            <a:normAutofit/>
          </a:bodyPr>
          <a:lstStyle/>
          <a:p>
            <a:pPr marL="0" indent="0">
              <a:buNone/>
            </a:pPr>
            <a:r>
              <a:rPr lang="en-US" dirty="0"/>
              <a:t>If you entered the data and there were no errors you should see this screen:</a:t>
            </a:r>
          </a:p>
        </p:txBody>
      </p:sp>
      <p:pic>
        <p:nvPicPr>
          <p:cNvPr id="6" name="Picture 5" descr="Image shows what the submitted data screen should look like when there are no errors." title="Data Submission Screen"/>
          <p:cNvPicPr/>
          <p:nvPr/>
        </p:nvPicPr>
        <p:blipFill>
          <a:blip r:embed="rId3"/>
          <a:stretch>
            <a:fillRect/>
          </a:stretch>
        </p:blipFill>
        <p:spPr>
          <a:xfrm>
            <a:off x="1971365" y="2453325"/>
            <a:ext cx="8276163" cy="3396710"/>
          </a:xfrm>
          <a:prstGeom prst="rect">
            <a:avLst/>
          </a:prstGeom>
          <a:ln>
            <a:solidFill>
              <a:schemeClr val="tx1"/>
            </a:solidFill>
          </a:ln>
        </p:spPr>
      </p:pic>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32</a:t>
            </a:fld>
            <a:endParaRPr lang="en-US" dirty="0"/>
          </a:p>
        </p:txBody>
      </p:sp>
    </p:spTree>
    <p:extLst>
      <p:ext uri="{BB962C8B-B14F-4D97-AF65-F5344CB8AC3E}">
        <p14:creationId xmlns:p14="http://schemas.microsoft.com/office/powerpoint/2010/main" val="4990705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Editing Submitted Data</a:t>
            </a:r>
          </a:p>
        </p:txBody>
      </p:sp>
      <p:sp>
        <p:nvSpPr>
          <p:cNvPr id="2" name="Content Placeholder 1"/>
          <p:cNvSpPr>
            <a:spLocks noGrp="1"/>
          </p:cNvSpPr>
          <p:nvPr>
            <p:ph idx="1"/>
          </p:nvPr>
        </p:nvSpPr>
        <p:spPr>
          <a:xfrm>
            <a:off x="717176" y="1825624"/>
            <a:ext cx="10784542" cy="1601387"/>
          </a:xfrm>
        </p:spPr>
        <p:txBody>
          <a:bodyPr>
            <a:normAutofit/>
          </a:bodyPr>
          <a:lstStyle/>
          <a:p>
            <a:r>
              <a:rPr lang="en-US" dirty="0"/>
              <a:t>Select the green check in the “Edit” column, to view the data submitted, make changes, then save again (resubmit).</a:t>
            </a:r>
          </a:p>
          <a:p>
            <a:r>
              <a:rPr lang="en-US" dirty="0"/>
              <a:t>Select the red “x” in the “Delete” column, to delete the data submission and start over.</a:t>
            </a:r>
          </a:p>
        </p:txBody>
      </p:sp>
      <p:pic>
        <p:nvPicPr>
          <p:cNvPr id="6" name="Picture 5" descr="Edit or delete the data submission"/>
          <p:cNvPicPr/>
          <p:nvPr/>
        </p:nvPicPr>
        <p:blipFill rotWithShape="1">
          <a:blip r:embed="rId2"/>
          <a:srcRect t="46365"/>
          <a:stretch/>
        </p:blipFill>
        <p:spPr>
          <a:xfrm>
            <a:off x="1533651" y="3427011"/>
            <a:ext cx="9160853" cy="2313831"/>
          </a:xfrm>
          <a:prstGeom prst="rect">
            <a:avLst/>
          </a:prstGeom>
          <a:ln>
            <a:solidFill>
              <a:schemeClr val="tx1"/>
            </a:solidFill>
          </a:ln>
        </p:spPr>
      </p:pic>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33</a:t>
            </a:fld>
            <a:endParaRPr lang="en-US" dirty="0"/>
          </a:p>
        </p:txBody>
      </p:sp>
    </p:spTree>
    <p:extLst>
      <p:ext uri="{BB962C8B-B14F-4D97-AF65-F5344CB8AC3E}">
        <p14:creationId xmlns:p14="http://schemas.microsoft.com/office/powerpoint/2010/main" val="12562143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Data Errors</a:t>
            </a:r>
          </a:p>
        </p:txBody>
      </p:sp>
      <p:sp>
        <p:nvSpPr>
          <p:cNvPr id="2" name="Content Placeholder 1"/>
          <p:cNvSpPr>
            <a:spLocks noGrp="1"/>
          </p:cNvSpPr>
          <p:nvPr>
            <p:ph idx="1"/>
          </p:nvPr>
        </p:nvSpPr>
        <p:spPr/>
        <p:txBody>
          <a:bodyPr>
            <a:normAutofit/>
          </a:bodyPr>
          <a:lstStyle/>
          <a:p>
            <a:pPr marL="0" indent="0">
              <a:buNone/>
            </a:pPr>
            <a:r>
              <a:rPr lang="en-US" sz="2800" u="sng" dirty="0"/>
              <a:t>If there are data errors, when you select “Save”:</a:t>
            </a:r>
          </a:p>
          <a:p>
            <a:pPr marL="514350" indent="-514350">
              <a:buFont typeface="+mj-lt"/>
              <a:buAutoNum type="arabicPeriod"/>
            </a:pPr>
            <a:r>
              <a:rPr lang="en-US" sz="2800" dirty="0"/>
              <a:t>You will not see the data submitted screen</a:t>
            </a:r>
          </a:p>
          <a:p>
            <a:pPr marL="514350" indent="-514350">
              <a:buFont typeface="+mj-lt"/>
              <a:buAutoNum type="arabicPeriod"/>
            </a:pPr>
            <a:r>
              <a:rPr lang="en-US" sz="2800" dirty="0"/>
              <a:t>Errors will be listed at the top of the screen</a:t>
            </a:r>
          </a:p>
          <a:p>
            <a:pPr marL="514350" indent="-514350">
              <a:spcAft>
                <a:spcPts val="1200"/>
              </a:spcAft>
              <a:buFont typeface="+mj-lt"/>
              <a:buAutoNum type="arabicPeriod"/>
            </a:pPr>
            <a:r>
              <a:rPr lang="en-US" sz="2800" dirty="0"/>
              <a:t>Data Fields associated with the error will be framed in red</a:t>
            </a:r>
          </a:p>
          <a:p>
            <a:pPr marL="0" indent="0">
              <a:buNone/>
            </a:pPr>
            <a:r>
              <a:rPr lang="en-US" sz="2800" u="sng" dirty="0"/>
              <a:t>What you need to do:</a:t>
            </a:r>
          </a:p>
          <a:p>
            <a:pPr marL="514350" indent="-514350">
              <a:buFont typeface="+mj-lt"/>
              <a:buAutoNum type="arabicPeriod"/>
            </a:pPr>
            <a:r>
              <a:rPr lang="en-US" sz="2800" dirty="0"/>
              <a:t>Make the needed corrections to the data error(s)</a:t>
            </a:r>
          </a:p>
          <a:p>
            <a:pPr marL="514350" indent="-514350">
              <a:buFont typeface="+mj-lt"/>
              <a:buAutoNum type="arabicPeriod"/>
            </a:pPr>
            <a:r>
              <a:rPr lang="en-US" sz="2800" dirty="0"/>
              <a:t>Select “Save”</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34</a:t>
            </a:fld>
            <a:endParaRPr lang="en-US" dirty="0"/>
          </a:p>
        </p:txBody>
      </p:sp>
    </p:spTree>
    <p:extLst>
      <p:ext uri="{BB962C8B-B14F-4D97-AF65-F5344CB8AC3E}">
        <p14:creationId xmlns:p14="http://schemas.microsoft.com/office/powerpoint/2010/main" val="21848865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Example Data Error Screen</a:t>
            </a:r>
          </a:p>
        </p:txBody>
      </p:sp>
      <p:pic>
        <p:nvPicPr>
          <p:cNvPr id="6" name="Content Placeholder 3" descr="This error shows that the SWP/TAS grade level total count does not match the Race/Ethnicity total count." title="Data Error Example"/>
          <p:cNvPicPr>
            <a:picLocks noGrp="1"/>
          </p:cNvPicPr>
          <p:nvPr>
            <p:ph idx="1"/>
          </p:nvPr>
        </p:nvPicPr>
        <p:blipFill rotWithShape="1">
          <a:blip r:embed="rId3"/>
          <a:srcRect t="20814"/>
          <a:stretch/>
        </p:blipFill>
        <p:spPr>
          <a:xfrm>
            <a:off x="1876202" y="1658534"/>
            <a:ext cx="8466489" cy="4481259"/>
          </a:xfrm>
          <a:prstGeom prst="rect">
            <a:avLst/>
          </a:prstGeom>
          <a:ln>
            <a:solidFill>
              <a:schemeClr val="tx1"/>
            </a:solidFill>
          </a:ln>
        </p:spPr>
      </p:pic>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35</a:t>
            </a:fld>
            <a:endParaRPr lang="en-US" dirty="0"/>
          </a:p>
        </p:txBody>
      </p:sp>
    </p:spTree>
    <p:extLst>
      <p:ext uri="{BB962C8B-B14F-4D97-AF65-F5344CB8AC3E}">
        <p14:creationId xmlns:p14="http://schemas.microsoft.com/office/powerpoint/2010/main" val="33641595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Assistance</a:t>
            </a:r>
          </a:p>
        </p:txBody>
      </p:sp>
      <p:sp>
        <p:nvSpPr>
          <p:cNvPr id="2" name="Content Placeholder 1"/>
          <p:cNvSpPr>
            <a:spLocks noGrp="1"/>
          </p:cNvSpPr>
          <p:nvPr>
            <p:ph idx="1"/>
          </p:nvPr>
        </p:nvSpPr>
        <p:spPr/>
        <p:txBody>
          <a:bodyPr>
            <a:normAutofit/>
          </a:bodyPr>
          <a:lstStyle/>
          <a:p>
            <a:pPr marL="0" indent="0">
              <a:spcAft>
                <a:spcPts val="1200"/>
              </a:spcAft>
              <a:buNone/>
            </a:pPr>
            <a:r>
              <a:rPr lang="en-US" altLang="en-US" sz="2800" dirty="0"/>
              <a:t>If you are still having trouble submitting within the Consolidated Collections application after you have:</a:t>
            </a:r>
          </a:p>
          <a:p>
            <a:pPr lvl="1"/>
            <a:r>
              <a:rPr lang="en-US" altLang="en-US" sz="2800" dirty="0"/>
              <a:t>Cleared all data errors within the Validations Worksheet</a:t>
            </a:r>
          </a:p>
          <a:p>
            <a:pPr lvl="1"/>
            <a:r>
              <a:rPr lang="en-US" altLang="en-US" sz="2800" dirty="0"/>
              <a:t>Entered the data correctly from the Title I-A Validations Worksheet into the Consolidated Collections</a:t>
            </a:r>
          </a:p>
          <a:p>
            <a:pPr lvl="1">
              <a:spcAft>
                <a:spcPts val="1200"/>
              </a:spcAft>
            </a:pPr>
            <a:r>
              <a:rPr lang="en-US" altLang="en-US" sz="2800" dirty="0"/>
              <a:t>Checked that there are no data elements without a digit</a:t>
            </a:r>
          </a:p>
          <a:p>
            <a:pPr marL="11" indent="0">
              <a:buNone/>
            </a:pPr>
            <a:r>
              <a:rPr lang="en-US" altLang="en-US" sz="2800" dirty="0"/>
              <a:t>Contact Kyle Walker (</a:t>
            </a:r>
            <a:r>
              <a:rPr lang="en-US" altLang="en-US" sz="2800" dirty="0">
                <a:hlinkClick r:id="rId2"/>
              </a:rPr>
              <a:t>kyle.walker@ode.oregon.gov</a:t>
            </a:r>
            <a:r>
              <a:rPr lang="en-US" altLang="en-US" sz="2800" dirty="0"/>
              <a:t>)</a:t>
            </a:r>
            <a:endParaRPr lang="en-US" sz="280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36</a:t>
            </a:fld>
            <a:endParaRPr lang="en-US" dirty="0"/>
          </a:p>
        </p:txBody>
      </p:sp>
    </p:spTree>
    <p:extLst>
      <p:ext uri="{BB962C8B-B14F-4D97-AF65-F5344CB8AC3E}">
        <p14:creationId xmlns:p14="http://schemas.microsoft.com/office/powerpoint/2010/main" val="1241327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Contact Information</a:t>
            </a:r>
          </a:p>
        </p:txBody>
      </p:sp>
      <p:sp>
        <p:nvSpPr>
          <p:cNvPr id="6" name="Content Placeholder 5"/>
          <p:cNvSpPr>
            <a:spLocks noGrp="1"/>
          </p:cNvSpPr>
          <p:nvPr>
            <p:ph idx="1"/>
          </p:nvPr>
        </p:nvSpPr>
        <p:spPr/>
        <p:txBody>
          <a:bodyPr>
            <a:normAutofit/>
          </a:bodyPr>
          <a:lstStyle/>
          <a:p>
            <a:pPr marL="0" indent="-125413">
              <a:spcAft>
                <a:spcPts val="600"/>
              </a:spcAft>
              <a:buFont typeface="Arial" charset="0"/>
              <a:buNone/>
              <a:defRPr/>
            </a:pPr>
            <a:r>
              <a:rPr lang="en-US" sz="2200" b="1" u="sng" dirty="0"/>
              <a:t>For data questions:</a:t>
            </a:r>
          </a:p>
          <a:p>
            <a:pPr marL="0" indent="0">
              <a:spcAft>
                <a:spcPts val="600"/>
              </a:spcAft>
              <a:buNone/>
              <a:defRPr/>
            </a:pPr>
            <a:r>
              <a:rPr lang="en-US" sz="2200" dirty="0"/>
              <a:t>Kyle Walker, Program Analyst | </a:t>
            </a:r>
            <a:r>
              <a:rPr lang="en-US" sz="2200" dirty="0">
                <a:hlinkClick r:id="rId3"/>
              </a:rPr>
              <a:t>kyle.walker@ode.oregon.gov</a:t>
            </a:r>
            <a:r>
              <a:rPr lang="en-US" sz="2200" dirty="0"/>
              <a:t> | (503) 689-0479</a:t>
            </a:r>
          </a:p>
          <a:p>
            <a:pPr marL="0" indent="0">
              <a:spcAft>
                <a:spcPts val="600"/>
              </a:spcAft>
              <a:buNone/>
              <a:defRPr/>
            </a:pPr>
            <a:r>
              <a:rPr lang="en-US" sz="2200" b="1" u="sng" dirty="0"/>
              <a:t>For questions/problems with the web-based tool:</a:t>
            </a:r>
          </a:p>
          <a:p>
            <a:pPr marL="0" indent="0">
              <a:spcAft>
                <a:spcPts val="600"/>
              </a:spcAft>
              <a:buNone/>
              <a:defRPr/>
            </a:pPr>
            <a:r>
              <a:rPr lang="en-US" sz="2200" dirty="0"/>
              <a:t>ODE Helpdesk | </a:t>
            </a:r>
            <a:r>
              <a:rPr lang="en-US" sz="2200" dirty="0">
                <a:hlinkClick r:id="rId4"/>
              </a:rPr>
              <a:t>ode.helpdesk@ode.oregon.gov</a:t>
            </a:r>
            <a:r>
              <a:rPr lang="en-US" sz="2200" dirty="0"/>
              <a:t> | (503) 947-5715</a:t>
            </a:r>
          </a:p>
          <a:p>
            <a:pPr marL="0" indent="0">
              <a:spcAft>
                <a:spcPts val="600"/>
              </a:spcAft>
              <a:buNone/>
              <a:defRPr/>
            </a:pPr>
            <a:r>
              <a:rPr lang="en-US" sz="2200" b="1" u="sng" dirty="0"/>
              <a:t>For Title I-A program questions:</a:t>
            </a:r>
          </a:p>
          <a:p>
            <a:pPr marL="0" indent="0">
              <a:spcAft>
                <a:spcPts val="600"/>
              </a:spcAft>
              <a:buNone/>
              <a:defRPr/>
            </a:pPr>
            <a:r>
              <a:rPr lang="en-US" sz="2200" dirty="0"/>
              <a:t>Jen Engberg, Education Specialist | </a:t>
            </a:r>
            <a:r>
              <a:rPr lang="en-US" sz="2200" dirty="0">
                <a:hlinkClick r:id="rId5"/>
              </a:rPr>
              <a:t>jennifer.engberg@ode.oregon.gov</a:t>
            </a:r>
            <a:r>
              <a:rPr lang="en-US" sz="2200" dirty="0"/>
              <a:t> | (971) 208-0207</a:t>
            </a:r>
          </a:p>
          <a:p>
            <a:pPr marL="0" indent="0">
              <a:spcAft>
                <a:spcPts val="600"/>
              </a:spcAft>
              <a:buNone/>
              <a:defRPr/>
            </a:pPr>
            <a:r>
              <a:rPr lang="en-US" sz="2200" dirty="0"/>
              <a:t>Sarah Martin, Education Specialist | </a:t>
            </a:r>
            <a:r>
              <a:rPr lang="en-US" sz="2200" dirty="0">
                <a:hlinkClick r:id="rId6"/>
              </a:rPr>
              <a:t>sarah.martin@ode.oregon.gov</a:t>
            </a:r>
            <a:r>
              <a:rPr lang="en-US" sz="2200" dirty="0"/>
              <a:t> | (971) 208-0333</a:t>
            </a:r>
          </a:p>
          <a:p>
            <a:pPr marL="0" indent="0">
              <a:spcAft>
                <a:spcPts val="600"/>
              </a:spcAft>
              <a:buNone/>
              <a:defRPr/>
            </a:pPr>
            <a:r>
              <a:rPr lang="en-US" sz="2200" dirty="0"/>
              <a:t>Amy Tidwell, Education Specialist | </a:t>
            </a:r>
            <a:r>
              <a:rPr lang="en-US" sz="2200" dirty="0">
                <a:hlinkClick r:id="rId7"/>
              </a:rPr>
              <a:t>amy.tidwell@ode.oregon.gov</a:t>
            </a:r>
            <a:r>
              <a:rPr lang="en-US" sz="2200" dirty="0"/>
              <a:t> | (503) 580-0078</a:t>
            </a:r>
          </a:p>
          <a:p>
            <a:pPr marL="274637" lvl="1" indent="0">
              <a:buNone/>
              <a:defRPr/>
            </a:pPr>
            <a:endParaRPr lang="en-US" sz="2000" dirty="0"/>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37</a:t>
            </a:fld>
            <a:endParaRPr lang="en-US" dirty="0"/>
          </a:p>
        </p:txBody>
      </p:sp>
    </p:spTree>
    <p:extLst>
      <p:ext uri="{BB962C8B-B14F-4D97-AF65-F5344CB8AC3E}">
        <p14:creationId xmlns:p14="http://schemas.microsoft.com/office/powerpoint/2010/main" val="2392220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Questions?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38</a:t>
            </a:fld>
            <a:endParaRPr lang="en-US" dirty="0"/>
          </a:p>
        </p:txBody>
      </p:sp>
    </p:spTree>
    <p:extLst>
      <p:ext uri="{BB962C8B-B14F-4D97-AF65-F5344CB8AC3E}">
        <p14:creationId xmlns:p14="http://schemas.microsoft.com/office/powerpoint/2010/main" val="3908256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Resource Materials</a:t>
            </a:r>
          </a:p>
        </p:txBody>
      </p:sp>
      <p:sp>
        <p:nvSpPr>
          <p:cNvPr id="2" name="Content Placeholder 1"/>
          <p:cNvSpPr>
            <a:spLocks noGrp="1"/>
          </p:cNvSpPr>
          <p:nvPr>
            <p:ph idx="1"/>
          </p:nvPr>
        </p:nvSpPr>
        <p:spPr/>
        <p:txBody>
          <a:bodyPr/>
          <a:lstStyle/>
          <a:p>
            <a:r>
              <a:rPr lang="en-US" sz="3200" dirty="0"/>
              <a:t>CDPR: Title I-A Data Collection User Guide</a:t>
            </a:r>
          </a:p>
          <a:p>
            <a:r>
              <a:rPr lang="en-US" sz="3200" dirty="0"/>
              <a:t>Today’s PowerPoint Presentation</a:t>
            </a:r>
          </a:p>
          <a:p>
            <a:r>
              <a:rPr lang="en-US" sz="3200" dirty="0"/>
              <a:t>CDPR Title I-A Validations Worksheet</a:t>
            </a:r>
          </a:p>
          <a:p>
            <a:r>
              <a:rPr lang="en-US" sz="3200" dirty="0"/>
              <a:t>CDPR FAQ</a:t>
            </a:r>
          </a:p>
          <a:p>
            <a:r>
              <a:rPr lang="en-US" sz="3200" dirty="0"/>
              <a:t>Link to Support Materials: </a:t>
            </a:r>
            <a:r>
              <a:rPr lang="en-US" sz="3200" dirty="0">
                <a:hlinkClick r:id="rId3"/>
              </a:rPr>
              <a:t>http://www.oregon.gov/ode/schools-and-districts/grants/ESEA/IA/Pages/Title-IA-Coordinators.aspx</a:t>
            </a:r>
            <a:r>
              <a:rPr lang="en-US" sz="3200" dirty="0"/>
              <a:t> </a:t>
            </a:r>
          </a:p>
          <a:p>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a:t>
            </a:fld>
            <a:endParaRPr lang="en-US" dirty="0"/>
          </a:p>
        </p:txBody>
      </p:sp>
    </p:spTree>
    <p:extLst>
      <p:ext uri="{BB962C8B-B14F-4D97-AF65-F5344CB8AC3E}">
        <p14:creationId xmlns:p14="http://schemas.microsoft.com/office/powerpoint/2010/main" val="3660414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CDPR Title I-A Validations Worksheet</a:t>
            </a:r>
          </a:p>
        </p:txBody>
      </p:sp>
      <p:sp>
        <p:nvSpPr>
          <p:cNvPr id="2" name="Content Placeholder 1"/>
          <p:cNvSpPr>
            <a:spLocks noGrp="1"/>
          </p:cNvSpPr>
          <p:nvPr>
            <p:ph idx="1"/>
          </p:nvPr>
        </p:nvSpPr>
        <p:spPr/>
        <p:txBody>
          <a:bodyPr>
            <a:normAutofit lnSpcReduction="10000"/>
          </a:bodyPr>
          <a:lstStyle/>
          <a:p>
            <a:pPr marL="0" indent="0">
              <a:buNone/>
            </a:pPr>
            <a:r>
              <a:rPr lang="en-US" sz="2800" u="sng" dirty="0"/>
              <a:t>The CDPR Title I-A Validations Worksheet provides:</a:t>
            </a:r>
          </a:p>
          <a:p>
            <a:pPr lvl="1"/>
            <a:r>
              <a:rPr lang="en-US" sz="2800" dirty="0"/>
              <a:t>A “savable” place to collect and enter your data</a:t>
            </a:r>
          </a:p>
          <a:p>
            <a:pPr lvl="1"/>
            <a:r>
              <a:rPr lang="en-US" sz="2800" dirty="0"/>
              <a:t>Clarification on the data points </a:t>
            </a:r>
          </a:p>
          <a:p>
            <a:pPr lvl="1"/>
            <a:r>
              <a:rPr lang="en-US" sz="2800" dirty="0"/>
              <a:t>A place to see your data errors and fix them before submission</a:t>
            </a:r>
          </a:p>
          <a:p>
            <a:endParaRPr lang="en-US" sz="2800" dirty="0"/>
          </a:p>
          <a:p>
            <a:pPr marL="0" indent="0">
              <a:buNone/>
            </a:pPr>
            <a:r>
              <a:rPr lang="en-US" sz="2800" u="sng" dirty="0"/>
              <a:t>The Consolidated Collections web application </a:t>
            </a:r>
          </a:p>
          <a:p>
            <a:pPr lvl="1"/>
            <a:r>
              <a:rPr lang="en-US" sz="2800" dirty="0"/>
              <a:t>Does not allow entering partial data, saving, and coming back to finish submission later</a:t>
            </a:r>
          </a:p>
          <a:p>
            <a:pPr lvl="1"/>
            <a:r>
              <a:rPr lang="en-US" sz="2800" dirty="0"/>
              <a:t>All data must be entered all at once</a:t>
            </a:r>
          </a:p>
          <a:p>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a:t>
            </a:fld>
            <a:endParaRPr lang="en-US" dirty="0"/>
          </a:p>
        </p:txBody>
      </p:sp>
    </p:spTree>
    <p:extLst>
      <p:ext uri="{BB962C8B-B14F-4D97-AF65-F5344CB8AC3E}">
        <p14:creationId xmlns:p14="http://schemas.microsoft.com/office/powerpoint/2010/main" val="172417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Validations in the Worksheet</a:t>
            </a:r>
            <a:endParaRPr lang="en-US" dirty="0"/>
          </a:p>
        </p:txBody>
      </p:sp>
      <p:sp>
        <p:nvSpPr>
          <p:cNvPr id="2" name="Content Placeholder 1"/>
          <p:cNvSpPr>
            <a:spLocks noGrp="1"/>
          </p:cNvSpPr>
          <p:nvPr>
            <p:ph idx="1"/>
          </p:nvPr>
        </p:nvSpPr>
        <p:spPr/>
        <p:txBody>
          <a:bodyPr>
            <a:normAutofit lnSpcReduction="10000"/>
          </a:bodyPr>
          <a:lstStyle/>
          <a:p>
            <a:r>
              <a:rPr lang="en-US" sz="2800" dirty="0"/>
              <a:t>Validations within the CDPR Title I-A Validations Worksheet include validations not included within the web-based Consolidated Collections data collection.</a:t>
            </a:r>
          </a:p>
          <a:p>
            <a:r>
              <a:rPr lang="en-US" sz="2800" dirty="0"/>
              <a:t>By utilizing the Validations Worksheet prior to entering data in the web-based Consolidated Collections application, the chance for errors and being contacted in the future due to those errors will be greatly reduced.</a:t>
            </a:r>
          </a:p>
          <a:p>
            <a:r>
              <a:rPr lang="en-US" sz="2800" dirty="0"/>
              <a:t>Validations are checks for accuracy in data sets. For example the validations worksheet will check that total Grade Level student counts align with Race/Ethnicity student count totals.</a:t>
            </a:r>
          </a:p>
          <a:p>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a:t>
            </a:fld>
            <a:endParaRPr lang="en-US" dirty="0"/>
          </a:p>
        </p:txBody>
      </p:sp>
    </p:spTree>
    <p:extLst>
      <p:ext uri="{BB962C8B-B14F-4D97-AF65-F5344CB8AC3E}">
        <p14:creationId xmlns:p14="http://schemas.microsoft.com/office/powerpoint/2010/main" val="2090400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CDPR FAQ</a:t>
            </a:r>
          </a:p>
        </p:txBody>
      </p:sp>
      <p:sp>
        <p:nvSpPr>
          <p:cNvPr id="2" name="Content Placeholder 1"/>
          <p:cNvSpPr>
            <a:spLocks noGrp="1"/>
          </p:cNvSpPr>
          <p:nvPr>
            <p:ph idx="1"/>
          </p:nvPr>
        </p:nvSpPr>
        <p:spPr/>
        <p:txBody>
          <a:bodyPr/>
          <a:lstStyle/>
          <a:p>
            <a:pPr marL="0" indent="0">
              <a:buNone/>
            </a:pPr>
            <a:r>
              <a:rPr lang="en-US" sz="3200" u="sng" dirty="0"/>
              <a:t>The FAQ document includes the following, for all CDPR data collections:</a:t>
            </a:r>
          </a:p>
          <a:p>
            <a:r>
              <a:rPr lang="en-US" sz="3200" dirty="0"/>
              <a:t>Reporting Students – Who should be reported?</a:t>
            </a:r>
          </a:p>
          <a:p>
            <a:r>
              <a:rPr lang="en-US" sz="3200" dirty="0"/>
              <a:t>Access to Data – Who can help me?</a:t>
            </a:r>
          </a:p>
          <a:p>
            <a:r>
              <a:rPr lang="en-US" sz="3200" dirty="0"/>
              <a:t>Consolidated Collections Web Applications – How do I login?</a:t>
            </a:r>
          </a:p>
          <a:p>
            <a:r>
              <a:rPr lang="en-US" sz="3200" dirty="0"/>
              <a:t>Common Validation Sheet Errors – What does “this” error really mean?</a:t>
            </a:r>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7</a:t>
            </a:fld>
            <a:endParaRPr lang="en-US" dirty="0"/>
          </a:p>
        </p:txBody>
      </p:sp>
    </p:spTree>
    <p:extLst>
      <p:ext uri="{BB962C8B-B14F-4D97-AF65-F5344CB8AC3E}">
        <p14:creationId xmlns:p14="http://schemas.microsoft.com/office/powerpoint/2010/main" val="4142638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District Security Administrator</a:t>
            </a:r>
          </a:p>
        </p:txBody>
      </p:sp>
      <p:sp>
        <p:nvSpPr>
          <p:cNvPr id="2" name="Content Placeholder 1"/>
          <p:cNvSpPr>
            <a:spLocks noGrp="1"/>
          </p:cNvSpPr>
          <p:nvPr>
            <p:ph idx="1"/>
          </p:nvPr>
        </p:nvSpPr>
        <p:spPr/>
        <p:txBody>
          <a:bodyPr/>
          <a:lstStyle/>
          <a:p>
            <a:pPr marL="0" indent="0">
              <a:buNone/>
            </a:pPr>
            <a:r>
              <a:rPr lang="en-US" altLang="en-US" sz="2800" u="sng" dirty="0"/>
              <a:t>Contact your District Security Administrator for:</a:t>
            </a:r>
          </a:p>
          <a:p>
            <a:pPr marL="514350" indent="-514350">
              <a:buFont typeface="+mj-lt"/>
              <a:buAutoNum type="arabicPeriod"/>
            </a:pPr>
            <a:r>
              <a:rPr lang="en-US" altLang="en-US" sz="2800" dirty="0"/>
              <a:t>Help on preparing and entering the data</a:t>
            </a:r>
          </a:p>
          <a:p>
            <a:pPr marL="514350" indent="-514350">
              <a:buFont typeface="+mj-lt"/>
              <a:buAutoNum type="arabicPeriod"/>
            </a:pPr>
            <a:r>
              <a:rPr lang="en-US" altLang="en-US" sz="2800" dirty="0"/>
              <a:t>Permissions to be able to view and submit the data collection</a:t>
            </a:r>
          </a:p>
          <a:p>
            <a:pPr marL="971539" lvl="1" indent="-514350">
              <a:buFont typeface="+mj-lt"/>
              <a:buAutoNum type="alphaLcParenR"/>
            </a:pPr>
            <a:r>
              <a:rPr lang="en-US" altLang="en-US" sz="2800" dirty="0"/>
              <a:t>If you select “Save” and nothing happens, you don’t have the needed permissions.</a:t>
            </a:r>
          </a:p>
          <a:p>
            <a:pPr marL="0" indent="0">
              <a:buNone/>
            </a:pPr>
            <a:endParaRPr lang="en-US" altLang="en-US" sz="2800" dirty="0"/>
          </a:p>
          <a:p>
            <a:pPr marL="0" indent="0">
              <a:buNone/>
            </a:pPr>
            <a:r>
              <a:rPr lang="en-US" altLang="en-US" sz="2800" u="sng" dirty="0"/>
              <a:t>Find your District Security Administrator: </a:t>
            </a:r>
            <a:r>
              <a:rPr lang="en-US" altLang="en-US" sz="2800" u="sng" dirty="0">
                <a:hlinkClick r:id="rId2"/>
              </a:rPr>
              <a:t>https://district.ode.state.or.us/apps/login/searchSA.aspx</a:t>
            </a:r>
            <a:endParaRPr lang="en-US" altLang="en-US" sz="2800" u="sng" dirty="0"/>
          </a:p>
          <a:p>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8</a:t>
            </a:fld>
            <a:endParaRPr lang="en-US" dirty="0"/>
          </a:p>
        </p:txBody>
      </p:sp>
    </p:spTree>
    <p:extLst>
      <p:ext uri="{BB962C8B-B14F-4D97-AF65-F5344CB8AC3E}">
        <p14:creationId xmlns:p14="http://schemas.microsoft.com/office/powerpoint/2010/main" val="2907999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Data Needed for the Collection</a:t>
            </a:r>
          </a:p>
        </p:txBody>
      </p:sp>
      <p:sp>
        <p:nvSpPr>
          <p:cNvPr id="2" name="Content Placeholder 1"/>
          <p:cNvSpPr>
            <a:spLocks noGrp="1"/>
          </p:cNvSpPr>
          <p:nvPr>
            <p:ph idx="1"/>
          </p:nvPr>
        </p:nvSpPr>
        <p:spPr/>
        <p:txBody>
          <a:bodyPr>
            <a:noAutofit/>
          </a:bodyPr>
          <a:lstStyle/>
          <a:p>
            <a:pPr marL="0" indent="0">
              <a:buNone/>
            </a:pPr>
            <a:r>
              <a:rPr lang="en-US" u="sng" dirty="0"/>
              <a:t>The cumulative enrollment data from the First to Last day of school of 2024-2025: </a:t>
            </a:r>
          </a:p>
          <a:p>
            <a:pPr>
              <a:buFont typeface="Wingdings" panose="05000000000000000000" pitchFamily="2" charset="2"/>
              <a:buChar char="q"/>
            </a:pPr>
            <a:r>
              <a:rPr lang="en-US" dirty="0"/>
              <a:t> </a:t>
            </a:r>
            <a:r>
              <a:rPr lang="en-US" dirty="0" err="1"/>
              <a:t>Schoolwide</a:t>
            </a:r>
            <a:r>
              <a:rPr lang="en-US" dirty="0"/>
              <a:t> Program (SWP) Title I-A Schools (all students)</a:t>
            </a:r>
          </a:p>
          <a:p>
            <a:pPr>
              <a:buFont typeface="Wingdings" panose="05000000000000000000" pitchFamily="2" charset="2"/>
              <a:buChar char="q"/>
            </a:pPr>
            <a:r>
              <a:rPr lang="en-US" dirty="0"/>
              <a:t> Targeted Assistance (TAS) Program Title I-A School students who received Title I-A services</a:t>
            </a:r>
          </a:p>
          <a:p>
            <a:pPr>
              <a:buFont typeface="Wingdings" panose="05000000000000000000" pitchFamily="2" charset="2"/>
              <a:buChar char="q"/>
            </a:pPr>
            <a:r>
              <a:rPr lang="en-US" dirty="0"/>
              <a:t> Private School students who received Title I-A services</a:t>
            </a:r>
          </a:p>
          <a:p>
            <a:pPr>
              <a:buFont typeface="Wingdings" panose="05000000000000000000" pitchFamily="2" charset="2"/>
              <a:buChar char="q"/>
            </a:pPr>
            <a:r>
              <a:rPr lang="en-US" dirty="0"/>
              <a:t> Students within Neglected Programs/Facilities who received Title I-A services</a:t>
            </a:r>
          </a:p>
          <a:p>
            <a:pPr lvl="1">
              <a:buFont typeface="Wingdings" panose="05000000000000000000" pitchFamily="2" charset="2"/>
              <a:buChar char="§"/>
            </a:pPr>
            <a:r>
              <a:rPr lang="en-US" dirty="0"/>
              <a:t>These students would have been reported in last year’s October Caseload count unless the facility is new this year.</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9</a:t>
            </a:fld>
            <a:endParaRPr lang="en-US" dirty="0"/>
          </a:p>
        </p:txBody>
      </p:sp>
    </p:spTree>
    <p:extLst>
      <p:ext uri="{BB962C8B-B14F-4D97-AF65-F5344CB8AC3E}">
        <p14:creationId xmlns:p14="http://schemas.microsoft.com/office/powerpoint/2010/main" val="4178977987"/>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d8b1ca5f-fa87-4d34-92e4-f61eb50f411a" xsi:nil="true"/>
    <Remediation_x0020_Date xmlns="d8b1ca5f-fa87-4d34-92e4-f61eb50f411a">2022-08-02T21:08:14+00:00</Remediation_x0020_Date>
    <Priority xmlns="d8b1ca5f-fa87-4d34-92e4-f61eb50f411a">New</Priorit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5196C7C289ABA4D9FDD1361C84C4FA1" ma:contentTypeVersion="7" ma:contentTypeDescription="Create a new document." ma:contentTypeScope="" ma:versionID="94287f402a7a78d13a274b65a129b7fb">
  <xsd:schema xmlns:xsd="http://www.w3.org/2001/XMLSchema" xmlns:xs="http://www.w3.org/2001/XMLSchema" xmlns:p="http://schemas.microsoft.com/office/2006/metadata/properties" xmlns:ns1="http://schemas.microsoft.com/sharepoint/v3" xmlns:ns2="d8b1ca5f-fa87-4d34-92e4-f61eb50f411a" xmlns:ns3="54031767-dd6d-417c-ab73-583408f47564" targetNamespace="http://schemas.microsoft.com/office/2006/metadata/properties" ma:root="true" ma:fieldsID="c2c7294862d16225918a2d29babeedfb" ns1:_="" ns2:_="" ns3:_="">
    <xsd:import namespace="http://schemas.microsoft.com/sharepoint/v3"/>
    <xsd:import namespace="d8b1ca5f-fa87-4d34-92e4-f61eb50f411a"/>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8b1ca5f-fa87-4d34-92e4-f61eb50f411a"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333EA28-4BC0-4BFB-B8CF-164659586C12}">
  <ds:schemaRefs>
    <ds:schemaRef ds:uri="http://purl.org/dc/terms/"/>
    <ds:schemaRef ds:uri="abe5e7a4-908e-4cd3-b79b-5fe648217337"/>
    <ds:schemaRef ds:uri="http://schemas.microsoft.com/office/2006/documentManagement/types"/>
    <ds:schemaRef ds:uri="7256d002-a739-4a2d-8b85-0dc2946f107b"/>
    <ds:schemaRef ds:uri="http://purl.org/dc/elements/1.1/"/>
    <ds:schemaRef ds:uri="http://schemas.microsoft.com/office/infopath/2007/PartnerControls"/>
    <ds:schemaRef ds:uri="http://schemas.microsoft.com/sharepoint/v3"/>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1788F60D-A1D4-40CD-A9D4-E883AFAC8B76}">
  <ds:schemaRefs>
    <ds:schemaRef ds:uri="http://schemas.microsoft.com/sharepoint/v3/contenttype/forms"/>
  </ds:schemaRefs>
</ds:datastoreItem>
</file>

<file path=customXml/itemProps3.xml><?xml version="1.0" encoding="utf-8"?>
<ds:datastoreItem xmlns:ds="http://schemas.openxmlformats.org/officeDocument/2006/customXml" ds:itemID="{A11033CB-25AA-4C28-A448-4862AC95E5DB}"/>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 PowerPoint Template</Template>
  <TotalTime>644</TotalTime>
  <Words>3801</Words>
  <Application>Microsoft Office PowerPoint</Application>
  <PresentationFormat>Widescreen</PresentationFormat>
  <Paragraphs>402</Paragraphs>
  <Slides>38</Slides>
  <Notes>22</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38</vt:i4>
      </vt:variant>
    </vt:vector>
  </HeadingPairs>
  <TitlesOfParts>
    <vt:vector size="47" baseType="lpstr">
      <vt:lpstr>Arial</vt:lpstr>
      <vt:lpstr>Calibri</vt:lpstr>
      <vt:lpstr>Wingdings</vt:lpstr>
      <vt:lpstr>2021ODE</vt:lpstr>
      <vt:lpstr>Green_2021ODE</vt:lpstr>
      <vt:lpstr>Gold_2021ODE</vt:lpstr>
      <vt:lpstr>Orange_2021ODE</vt:lpstr>
      <vt:lpstr>Red_2021ODE</vt:lpstr>
      <vt:lpstr>Teal_2021ODE</vt:lpstr>
      <vt:lpstr>2024-2025 Consolidated District Performance Report (CDPR)</vt:lpstr>
      <vt:lpstr>Agenda</vt:lpstr>
      <vt:lpstr>Data Collection Window</vt:lpstr>
      <vt:lpstr>Resource Materials</vt:lpstr>
      <vt:lpstr>CDPR Title I-A Validations Worksheet</vt:lpstr>
      <vt:lpstr>Validations in the Worksheet</vt:lpstr>
      <vt:lpstr>CDPR FAQ</vt:lpstr>
      <vt:lpstr>District Security Administrator</vt:lpstr>
      <vt:lpstr>Data Needed for the Collection</vt:lpstr>
      <vt:lpstr>Schoolwide Program (SWP) &amp; Targeted Assistance Program (TAS)</vt:lpstr>
      <vt:lpstr>SWP &amp; TAS Data Elements</vt:lpstr>
      <vt:lpstr>ESEA CDPR Title I-A Students &amp; Programs Data</vt:lpstr>
      <vt:lpstr>Using the Title I-A Validations Worksheet</vt:lpstr>
      <vt:lpstr>Items #1 - #4</vt:lpstr>
      <vt:lpstr>Reporting Items #1-#4</vt:lpstr>
      <vt:lpstr>What exactly does “Students with Disabilities” mean?</vt:lpstr>
      <vt:lpstr>Items #5 - #8: Race/Ethnicity</vt:lpstr>
      <vt:lpstr>Items #9 - #11: Race/Ethnicity</vt:lpstr>
      <vt:lpstr>“Ungraded”: Items 27, 43, 59, 75</vt:lpstr>
      <vt:lpstr>Items #12 - #27: TAS</vt:lpstr>
      <vt:lpstr>Items #28 - #43: SWP</vt:lpstr>
      <vt:lpstr>TAS &amp; SWP Total</vt:lpstr>
      <vt:lpstr>Items #44 - #59: Private Schools</vt:lpstr>
      <vt:lpstr>Items #60 - #75: Neglected</vt:lpstr>
      <vt:lpstr>Districts with Neglected Facilities/Programs</vt:lpstr>
      <vt:lpstr>Items #76 - #81: TAS Supplemental Services</vt:lpstr>
      <vt:lpstr>Items #82 - #84: TAS Misc. Services</vt:lpstr>
      <vt:lpstr>Validations Check</vt:lpstr>
      <vt:lpstr>Submission: Title I-A Students &amp; Programs</vt:lpstr>
      <vt:lpstr>Data Entry Screen</vt:lpstr>
      <vt:lpstr>Entering the Data</vt:lpstr>
      <vt:lpstr>Data Submitted Screen</vt:lpstr>
      <vt:lpstr>Editing Submitted Data</vt:lpstr>
      <vt:lpstr>Data Errors</vt:lpstr>
      <vt:lpstr>Example Data Error Screen</vt:lpstr>
      <vt:lpstr>Assistance</vt:lpstr>
      <vt:lpstr>Contact Information</vt:lpstr>
      <vt:lpstr>Questions?</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WALKER Kyle * ODE</dc:creator>
  <cp:keywords>ESEA; CDPR; Title IA</cp:keywords>
  <cp:lastModifiedBy>WALKER Kyle * ODE</cp:lastModifiedBy>
  <cp:revision>59</cp:revision>
  <dcterms:created xsi:type="dcterms:W3CDTF">2022-08-02T15:28:22Z</dcterms:created>
  <dcterms:modified xsi:type="dcterms:W3CDTF">2025-08-19T15:47:35Z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0x01010015196C7C289ABA4D9FDD1361C84C4FA1</vt:lpwstr>
  </property>
  <property fmtid="{D5CDD505-2E9C-101B-9397-08002B2CF9AE}" pid="3" name="MSIP_Label_7730ea53-6f5e-4160-81a5-992a9105450a_Enabled">
    <vt:lpwstr>true</vt:lpwstr>
  </property>
  <property fmtid="{D5CDD505-2E9C-101B-9397-08002B2CF9AE}" pid="4" name="MSIP_Label_7730ea53-6f5e-4160-81a5-992a9105450a_SetDate">
    <vt:lpwstr>2024-08-01T17:27:12Z</vt:lpwstr>
  </property>
  <property fmtid="{D5CDD505-2E9C-101B-9397-08002B2CF9AE}" pid="5" name="MSIP_Label_7730ea53-6f5e-4160-81a5-992a9105450a_Method">
    <vt:lpwstr>Standard</vt:lpwstr>
  </property>
  <property fmtid="{D5CDD505-2E9C-101B-9397-08002B2CF9AE}" pid="6" name="MSIP_Label_7730ea53-6f5e-4160-81a5-992a9105450a_Name">
    <vt:lpwstr>Level 2 - Limited (Items)</vt:lpwstr>
  </property>
  <property fmtid="{D5CDD505-2E9C-101B-9397-08002B2CF9AE}" pid="7" name="MSIP_Label_7730ea53-6f5e-4160-81a5-992a9105450a_SiteId">
    <vt:lpwstr>b4f51418-b269-49a2-935a-fa54bf584fc8</vt:lpwstr>
  </property>
  <property fmtid="{D5CDD505-2E9C-101B-9397-08002B2CF9AE}" pid="8" name="MSIP_Label_7730ea53-6f5e-4160-81a5-992a9105450a_ActionId">
    <vt:lpwstr>42ed58fb-6973-4900-87a9-d3a40382b456</vt:lpwstr>
  </property>
  <property fmtid="{D5CDD505-2E9C-101B-9397-08002B2CF9AE}" pid="9" name="MSIP_Label_7730ea53-6f5e-4160-81a5-992a9105450a_ContentBits">
    <vt:lpwstr>0</vt:lpwstr>
  </property>
  <property fmtid="{D5CDD505-2E9C-101B-9397-08002B2CF9AE}" pid="10" name="TaxKeyword">
    <vt:lpwstr>197;#ESEA|47e04753-8811-4c2a-b944-4c7e0f8b8aef;#196;#CDPR|b8e95384-9979-4296-8fe8-ea0d0c224ad5;#195;#Title IA|205cf133-fa46-47ac-b183-64fc04741d67</vt:lpwstr>
  </property>
</Properties>
</file>