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1.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60" r:id="rId4"/>
    <p:sldId id="261" r:id="rId5"/>
    <p:sldId id="262" r:id="rId6"/>
    <p:sldId id="269" r:id="rId7"/>
    <p:sldId id="271" r:id="rId8"/>
    <p:sldId id="272" r:id="rId9"/>
    <p:sldId id="273" r:id="rId10"/>
    <p:sldId id="274" r:id="rId11"/>
    <p:sldId id="275" r:id="rId12"/>
    <p:sldId id="276" r:id="rId13"/>
    <p:sldId id="284" r:id="rId14"/>
    <p:sldId id="265" r:id="rId15"/>
    <p:sldId id="285" r:id="rId16"/>
    <p:sldId id="278" r:id="rId17"/>
    <p:sldId id="279" r:id="rId18"/>
    <p:sldId id="280" r:id="rId19"/>
    <p:sldId id="281" r:id="rId20"/>
    <p:sldId id="282" r:id="rId21"/>
    <p:sldId id="283" r:id="rId22"/>
    <p:sldId id="287" r:id="rId23"/>
    <p:sldId id="288" r:id="rId24"/>
    <p:sldId id="286" r:id="rId25"/>
    <p:sldId id="264" r:id="rId26"/>
    <p:sldId id="266" r:id="rId27"/>
    <p:sldId id="268" r:id="rId2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A4D7-4AB8-4033-BE6D-82D48D4E0DB3}"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6FCC4187-6B51-462D-B088-23CCE61281C0}">
      <dgm:prSet phldrT="[Text]" custT="1"/>
      <dgm:spPr/>
      <dgm:t>
        <a:bodyPr/>
        <a:lstStyle/>
        <a:p>
          <a:r>
            <a:rPr lang="en-US" sz="2800" dirty="0" smtClean="0"/>
            <a:t>April-June 2016</a:t>
          </a:r>
          <a:endParaRPr lang="en-US" sz="2800" dirty="0"/>
        </a:p>
      </dgm:t>
    </dgm:pt>
    <dgm:pt modelId="{7ABCE4A1-D51F-4AF8-A0D2-510150AE88C6}" type="parTrans" cxnId="{E55316C9-F90C-4E5D-93EF-6552AC149654}">
      <dgm:prSet/>
      <dgm:spPr/>
      <dgm:t>
        <a:bodyPr/>
        <a:lstStyle/>
        <a:p>
          <a:endParaRPr lang="en-US"/>
        </a:p>
      </dgm:t>
    </dgm:pt>
    <dgm:pt modelId="{EB77C7ED-05FB-44C4-A81B-891C02EEE91E}" type="sibTrans" cxnId="{E55316C9-F90C-4E5D-93EF-6552AC149654}">
      <dgm:prSet/>
      <dgm:spPr/>
      <dgm:t>
        <a:bodyPr/>
        <a:lstStyle/>
        <a:p>
          <a:endParaRPr lang="en-US"/>
        </a:p>
      </dgm:t>
    </dgm:pt>
    <dgm:pt modelId="{8F55F0D7-E449-43A7-85D7-5F2732E58DFB}">
      <dgm:prSet phldrT="[Text]" custT="1"/>
      <dgm:spPr/>
      <dgm:t>
        <a:bodyPr/>
        <a:lstStyle/>
        <a:p>
          <a:r>
            <a:rPr lang="en-US" sz="2400" dirty="0" smtClean="0"/>
            <a:t>Work groups convene</a:t>
          </a:r>
          <a:endParaRPr lang="en-US" sz="2400" dirty="0"/>
        </a:p>
      </dgm:t>
    </dgm:pt>
    <dgm:pt modelId="{23006EDB-3063-47A4-8A09-08515035B449}" type="parTrans" cxnId="{DC4E857B-849C-4FA7-AB33-99D2990E9362}">
      <dgm:prSet/>
      <dgm:spPr/>
      <dgm:t>
        <a:bodyPr/>
        <a:lstStyle/>
        <a:p>
          <a:endParaRPr lang="en-US"/>
        </a:p>
      </dgm:t>
    </dgm:pt>
    <dgm:pt modelId="{82E70E97-FC53-4987-A83E-7F59C44ADD84}" type="sibTrans" cxnId="{DC4E857B-849C-4FA7-AB33-99D2990E9362}">
      <dgm:prSet/>
      <dgm:spPr/>
      <dgm:t>
        <a:bodyPr/>
        <a:lstStyle/>
        <a:p>
          <a:endParaRPr lang="en-US"/>
        </a:p>
      </dgm:t>
    </dgm:pt>
    <dgm:pt modelId="{B12F01DE-5A58-465E-956B-8C5B60B31588}">
      <dgm:prSet phldrT="[Text]" custT="1"/>
      <dgm:spPr/>
      <dgm:t>
        <a:bodyPr/>
        <a:lstStyle/>
        <a:p>
          <a:r>
            <a:rPr lang="en-US" sz="2800" dirty="0" smtClean="0"/>
            <a:t>July-Aug 2016</a:t>
          </a:r>
          <a:endParaRPr lang="en-US" sz="2800" dirty="0"/>
        </a:p>
      </dgm:t>
    </dgm:pt>
    <dgm:pt modelId="{266A0E72-BE03-4F4B-BEA0-5FA1F9784949}" type="parTrans" cxnId="{2FE44D5A-375C-4CE4-8F7C-7A23029490C9}">
      <dgm:prSet/>
      <dgm:spPr/>
      <dgm:t>
        <a:bodyPr/>
        <a:lstStyle/>
        <a:p>
          <a:endParaRPr lang="en-US"/>
        </a:p>
      </dgm:t>
    </dgm:pt>
    <dgm:pt modelId="{4FE30BA2-92DC-4F55-8780-2177EE1F903B}" type="sibTrans" cxnId="{2FE44D5A-375C-4CE4-8F7C-7A23029490C9}">
      <dgm:prSet/>
      <dgm:spPr/>
      <dgm:t>
        <a:bodyPr/>
        <a:lstStyle/>
        <a:p>
          <a:endParaRPr lang="en-US"/>
        </a:p>
      </dgm:t>
    </dgm:pt>
    <dgm:pt modelId="{ECCFB50F-1440-4AA2-8FD5-7524A2375D0A}">
      <dgm:prSet phldrT="[Text]" custT="1"/>
      <dgm:spPr/>
      <dgm:t>
        <a:bodyPr/>
        <a:lstStyle/>
        <a:p>
          <a:r>
            <a:rPr lang="en-US" sz="2800" dirty="0" smtClean="0"/>
            <a:t>Sept-Dec    2016</a:t>
          </a:r>
          <a:endParaRPr lang="en-US" sz="2800" dirty="0"/>
        </a:p>
      </dgm:t>
    </dgm:pt>
    <dgm:pt modelId="{C115DEF0-99F1-44B6-B672-BB6B522DF8E4}" type="parTrans" cxnId="{F3480891-0F6C-49A7-BF69-2F4BFC0F01D7}">
      <dgm:prSet/>
      <dgm:spPr/>
      <dgm:t>
        <a:bodyPr/>
        <a:lstStyle/>
        <a:p>
          <a:endParaRPr lang="en-US"/>
        </a:p>
      </dgm:t>
    </dgm:pt>
    <dgm:pt modelId="{0EB2823B-E78E-49BB-93DE-9F7E8001EAC9}" type="sibTrans" cxnId="{F3480891-0F6C-49A7-BF69-2F4BFC0F01D7}">
      <dgm:prSet/>
      <dgm:spPr/>
      <dgm:t>
        <a:bodyPr/>
        <a:lstStyle/>
        <a:p>
          <a:endParaRPr lang="en-US"/>
        </a:p>
      </dgm:t>
    </dgm:pt>
    <dgm:pt modelId="{CFE3ED9A-20C4-49DC-B5E4-C15A3FDED2C7}">
      <dgm:prSet phldrT="[Text]" custT="1"/>
      <dgm:spPr/>
      <dgm:t>
        <a:bodyPr/>
        <a:lstStyle/>
        <a:p>
          <a:r>
            <a:rPr lang="en-US" sz="2400" dirty="0" smtClean="0"/>
            <a:t>Adjust state plan based on USED rules</a:t>
          </a:r>
          <a:endParaRPr lang="en-US" sz="2400" dirty="0"/>
        </a:p>
      </dgm:t>
    </dgm:pt>
    <dgm:pt modelId="{22FAAD6B-8DA9-45E6-BEEB-B66FAE9F253D}" type="parTrans" cxnId="{CC2C39BA-150B-4C7B-AD2D-9D414217E047}">
      <dgm:prSet/>
      <dgm:spPr/>
      <dgm:t>
        <a:bodyPr/>
        <a:lstStyle/>
        <a:p>
          <a:endParaRPr lang="en-US"/>
        </a:p>
      </dgm:t>
    </dgm:pt>
    <dgm:pt modelId="{5AC2C363-DE6A-413B-A85C-FD9EFA99CFD8}" type="sibTrans" cxnId="{CC2C39BA-150B-4C7B-AD2D-9D414217E047}">
      <dgm:prSet/>
      <dgm:spPr/>
      <dgm:t>
        <a:bodyPr/>
        <a:lstStyle/>
        <a:p>
          <a:endParaRPr lang="en-US"/>
        </a:p>
      </dgm:t>
    </dgm:pt>
    <dgm:pt modelId="{B0F94E17-F359-4899-A439-E6198EC96467}">
      <dgm:prSet phldrT="[Text]" custT="1"/>
      <dgm:spPr/>
      <dgm:t>
        <a:bodyPr/>
        <a:lstStyle/>
        <a:p>
          <a:r>
            <a:rPr lang="en-US" sz="2400" dirty="0" smtClean="0"/>
            <a:t>ODE teams draft state plan</a:t>
          </a:r>
          <a:endParaRPr lang="en-US" sz="2400" dirty="0"/>
        </a:p>
      </dgm:t>
    </dgm:pt>
    <dgm:pt modelId="{FB5A46A6-8DB8-4031-A744-70619022A6DF}" type="parTrans" cxnId="{AB723D35-0907-4325-BF37-741683FE82E1}">
      <dgm:prSet/>
      <dgm:spPr/>
      <dgm:t>
        <a:bodyPr/>
        <a:lstStyle/>
        <a:p>
          <a:endParaRPr lang="en-US"/>
        </a:p>
      </dgm:t>
    </dgm:pt>
    <dgm:pt modelId="{2CCE4878-5EC2-4F65-B4F6-145694B698D4}" type="sibTrans" cxnId="{AB723D35-0907-4325-BF37-741683FE82E1}">
      <dgm:prSet/>
      <dgm:spPr/>
      <dgm:t>
        <a:bodyPr/>
        <a:lstStyle/>
        <a:p>
          <a:endParaRPr lang="en-US"/>
        </a:p>
      </dgm:t>
    </dgm:pt>
    <dgm:pt modelId="{F4645D38-C105-40B8-8504-676444B486AE}">
      <dgm:prSet phldrT="[Text]" custT="1"/>
      <dgm:spPr/>
      <dgm:t>
        <a:bodyPr/>
        <a:lstStyle/>
        <a:p>
          <a:r>
            <a:rPr lang="en-US" sz="2400" dirty="0" smtClean="0"/>
            <a:t>ODE and work group members solicit stakeholder feedback</a:t>
          </a:r>
          <a:endParaRPr lang="en-US" sz="1200" dirty="0"/>
        </a:p>
      </dgm:t>
    </dgm:pt>
    <dgm:pt modelId="{0140E672-7F74-4285-8376-529C43ECEF82}" type="parTrans" cxnId="{098A972E-A031-4DAD-9A82-7879D3520696}">
      <dgm:prSet/>
      <dgm:spPr/>
      <dgm:t>
        <a:bodyPr/>
        <a:lstStyle/>
        <a:p>
          <a:endParaRPr lang="en-US"/>
        </a:p>
      </dgm:t>
    </dgm:pt>
    <dgm:pt modelId="{9ED64DD8-CBB4-46CE-B7DD-2FCA697FF4A9}" type="sibTrans" cxnId="{098A972E-A031-4DAD-9A82-7879D3520696}">
      <dgm:prSet/>
      <dgm:spPr/>
      <dgm:t>
        <a:bodyPr/>
        <a:lstStyle/>
        <a:p>
          <a:endParaRPr lang="en-US"/>
        </a:p>
      </dgm:t>
    </dgm:pt>
    <dgm:pt modelId="{FA52F02A-DF12-448E-91C9-413BDE24AC19}">
      <dgm:prSet phldrT="[Text]" custT="1"/>
      <dgm:spPr/>
      <dgm:t>
        <a:bodyPr/>
        <a:lstStyle/>
        <a:p>
          <a:r>
            <a:rPr lang="en-US" sz="2400" dirty="0" smtClean="0"/>
            <a:t>Public comment</a:t>
          </a:r>
          <a:endParaRPr lang="en-US" sz="2400" dirty="0"/>
        </a:p>
      </dgm:t>
    </dgm:pt>
    <dgm:pt modelId="{5ED60617-7E69-4DDD-809E-26276816EE9E}" type="parTrans" cxnId="{D2861AE4-DC07-4CA9-9A6B-D259EB3450B6}">
      <dgm:prSet/>
      <dgm:spPr/>
      <dgm:t>
        <a:bodyPr/>
        <a:lstStyle/>
        <a:p>
          <a:endParaRPr lang="en-US"/>
        </a:p>
      </dgm:t>
    </dgm:pt>
    <dgm:pt modelId="{5224A819-28D1-4952-8F62-134C53BC5E54}" type="sibTrans" cxnId="{D2861AE4-DC07-4CA9-9A6B-D259EB3450B6}">
      <dgm:prSet/>
      <dgm:spPr/>
      <dgm:t>
        <a:bodyPr/>
        <a:lstStyle/>
        <a:p>
          <a:endParaRPr lang="en-US"/>
        </a:p>
      </dgm:t>
    </dgm:pt>
    <dgm:pt modelId="{227ED245-EB2C-43F8-9C1D-46AC5D0B7A10}">
      <dgm:prSet phldrT="[Text]" custT="1"/>
      <dgm:spPr/>
      <dgm:t>
        <a:bodyPr/>
        <a:lstStyle/>
        <a:p>
          <a:r>
            <a:rPr lang="en-US" sz="2400" dirty="0" smtClean="0"/>
            <a:t>Work groups review and provide  feedback</a:t>
          </a:r>
          <a:endParaRPr lang="en-US" sz="2400" dirty="0"/>
        </a:p>
      </dgm:t>
    </dgm:pt>
    <dgm:pt modelId="{23F51AB9-13B7-4848-9AC3-716EBAB59AF5}" type="parTrans" cxnId="{EBCE78CD-B827-4564-9D50-FF025FCD8F43}">
      <dgm:prSet/>
      <dgm:spPr/>
      <dgm:t>
        <a:bodyPr/>
        <a:lstStyle/>
        <a:p>
          <a:endParaRPr lang="en-US"/>
        </a:p>
      </dgm:t>
    </dgm:pt>
    <dgm:pt modelId="{D3754736-580D-471D-B177-88DA8755394D}" type="sibTrans" cxnId="{EBCE78CD-B827-4564-9D50-FF025FCD8F43}">
      <dgm:prSet/>
      <dgm:spPr/>
      <dgm:t>
        <a:bodyPr/>
        <a:lstStyle/>
        <a:p>
          <a:endParaRPr lang="en-US"/>
        </a:p>
      </dgm:t>
    </dgm:pt>
    <dgm:pt modelId="{087B34B7-8C6A-4806-B7FE-04B6A426DD74}">
      <dgm:prSet phldrT="[Text]" custT="1"/>
      <dgm:spPr/>
      <dgm:t>
        <a:bodyPr/>
        <a:lstStyle/>
        <a:p>
          <a:r>
            <a:rPr lang="en-US" sz="2400" dirty="0" smtClean="0"/>
            <a:t>State Board review Preliminary State Plan in Oct and approve in Dec</a:t>
          </a:r>
          <a:endParaRPr lang="en-US" sz="2400" dirty="0"/>
        </a:p>
      </dgm:t>
    </dgm:pt>
    <dgm:pt modelId="{0E703B04-CF0F-4CBD-B5D5-55E9D4B25C63}" type="parTrans" cxnId="{A2C97644-9F7A-4AA2-937C-7F8CC9277467}">
      <dgm:prSet/>
      <dgm:spPr/>
      <dgm:t>
        <a:bodyPr/>
        <a:lstStyle/>
        <a:p>
          <a:endParaRPr lang="en-US"/>
        </a:p>
      </dgm:t>
    </dgm:pt>
    <dgm:pt modelId="{46AB0245-8B89-4BD2-B394-A1BE6E626E1F}" type="sibTrans" cxnId="{A2C97644-9F7A-4AA2-937C-7F8CC9277467}">
      <dgm:prSet/>
      <dgm:spPr/>
      <dgm:t>
        <a:bodyPr/>
        <a:lstStyle/>
        <a:p>
          <a:endParaRPr lang="en-US"/>
        </a:p>
      </dgm:t>
    </dgm:pt>
    <dgm:pt modelId="{38B44229-C30C-451A-A33D-763D02C83B4F}">
      <dgm:prSet phldrT="[Text]" custT="1"/>
      <dgm:spPr/>
      <dgm:t>
        <a:bodyPr/>
        <a:lstStyle/>
        <a:p>
          <a:r>
            <a:rPr lang="en-US" sz="2400" dirty="0" smtClean="0"/>
            <a:t>Advisory groups provide feedback </a:t>
          </a:r>
          <a:endParaRPr lang="en-US" sz="2400" dirty="0"/>
        </a:p>
      </dgm:t>
    </dgm:pt>
    <dgm:pt modelId="{4B3D9683-39E9-4290-AEB5-05E321C53832}" type="parTrans" cxnId="{108F268A-9791-42C0-8C02-C0294C14F7C6}">
      <dgm:prSet/>
      <dgm:spPr/>
      <dgm:t>
        <a:bodyPr/>
        <a:lstStyle/>
        <a:p>
          <a:endParaRPr lang="en-US"/>
        </a:p>
      </dgm:t>
    </dgm:pt>
    <dgm:pt modelId="{3A276C98-C705-4B35-A9D5-1A3C10172680}" type="sibTrans" cxnId="{108F268A-9791-42C0-8C02-C0294C14F7C6}">
      <dgm:prSet/>
      <dgm:spPr/>
      <dgm:t>
        <a:bodyPr/>
        <a:lstStyle/>
        <a:p>
          <a:endParaRPr lang="en-US"/>
        </a:p>
      </dgm:t>
    </dgm:pt>
    <dgm:pt modelId="{54D94E00-7E79-4BC9-A17F-E930E416DD25}">
      <dgm:prSet phldrT="[Text]" custT="1"/>
      <dgm:spPr/>
      <dgm:t>
        <a:bodyPr/>
        <a:lstStyle/>
        <a:p>
          <a:r>
            <a:rPr lang="en-US" sz="2400" dirty="0" smtClean="0"/>
            <a:t>ODE solicit stakeholder feedback</a:t>
          </a:r>
          <a:endParaRPr lang="en-US" sz="2400" dirty="0"/>
        </a:p>
      </dgm:t>
    </dgm:pt>
    <dgm:pt modelId="{1381CF8D-7431-4A81-9AB6-489305E04CDB}" type="parTrans" cxnId="{85CEE921-5475-4926-8BB8-D2DF7869AD00}">
      <dgm:prSet/>
      <dgm:spPr/>
      <dgm:t>
        <a:bodyPr/>
        <a:lstStyle/>
        <a:p>
          <a:endParaRPr lang="en-US"/>
        </a:p>
      </dgm:t>
    </dgm:pt>
    <dgm:pt modelId="{9C39EC82-EE1E-4466-96A6-BE821A9FA80F}" type="sibTrans" cxnId="{85CEE921-5475-4926-8BB8-D2DF7869AD00}">
      <dgm:prSet/>
      <dgm:spPr/>
      <dgm:t>
        <a:bodyPr/>
        <a:lstStyle/>
        <a:p>
          <a:endParaRPr lang="en-US"/>
        </a:p>
      </dgm:t>
    </dgm:pt>
    <dgm:pt modelId="{AC18026C-6284-4D72-A8DA-91760B32CD86}" type="pres">
      <dgm:prSet presAssocID="{1164A4D7-4AB8-4033-BE6D-82D48D4E0DB3}" presName="Name0" presStyleCnt="0">
        <dgm:presLayoutVars>
          <dgm:dir/>
          <dgm:animLvl val="lvl"/>
          <dgm:resizeHandles val="exact"/>
        </dgm:presLayoutVars>
      </dgm:prSet>
      <dgm:spPr/>
      <dgm:t>
        <a:bodyPr/>
        <a:lstStyle/>
        <a:p>
          <a:endParaRPr lang="en-US"/>
        </a:p>
      </dgm:t>
    </dgm:pt>
    <dgm:pt modelId="{346E9CEE-70D0-4CD4-A5AF-E22B4B9492AA}" type="pres">
      <dgm:prSet presAssocID="{6FCC4187-6B51-462D-B088-23CCE61281C0}" presName="composite" presStyleCnt="0"/>
      <dgm:spPr/>
      <dgm:t>
        <a:bodyPr/>
        <a:lstStyle/>
        <a:p>
          <a:endParaRPr lang="en-US"/>
        </a:p>
      </dgm:t>
    </dgm:pt>
    <dgm:pt modelId="{C8CE0E65-E918-4994-9193-F2477EC4C04A}" type="pres">
      <dgm:prSet presAssocID="{6FCC4187-6B51-462D-B088-23CCE61281C0}" presName="parTx" presStyleLbl="node1" presStyleIdx="0" presStyleCnt="3">
        <dgm:presLayoutVars>
          <dgm:chMax val="0"/>
          <dgm:chPref val="0"/>
          <dgm:bulletEnabled val="1"/>
        </dgm:presLayoutVars>
      </dgm:prSet>
      <dgm:spPr/>
      <dgm:t>
        <a:bodyPr/>
        <a:lstStyle/>
        <a:p>
          <a:endParaRPr lang="en-US"/>
        </a:p>
      </dgm:t>
    </dgm:pt>
    <dgm:pt modelId="{B21BB54F-77E1-40CE-98D8-3B039C1785F5}" type="pres">
      <dgm:prSet presAssocID="{6FCC4187-6B51-462D-B088-23CCE61281C0}" presName="desTx" presStyleLbl="revTx" presStyleIdx="0" presStyleCnt="3">
        <dgm:presLayoutVars>
          <dgm:bulletEnabled val="1"/>
        </dgm:presLayoutVars>
      </dgm:prSet>
      <dgm:spPr/>
      <dgm:t>
        <a:bodyPr/>
        <a:lstStyle/>
        <a:p>
          <a:endParaRPr lang="en-US"/>
        </a:p>
      </dgm:t>
    </dgm:pt>
    <dgm:pt modelId="{5EB44F99-8265-4AA3-A161-4DA9F67F8E04}" type="pres">
      <dgm:prSet presAssocID="{EB77C7ED-05FB-44C4-A81B-891C02EEE91E}" presName="space" presStyleCnt="0"/>
      <dgm:spPr/>
      <dgm:t>
        <a:bodyPr/>
        <a:lstStyle/>
        <a:p>
          <a:endParaRPr lang="en-US"/>
        </a:p>
      </dgm:t>
    </dgm:pt>
    <dgm:pt modelId="{4A019DE1-ABF1-4201-9030-3626AD90FC57}" type="pres">
      <dgm:prSet presAssocID="{B12F01DE-5A58-465E-956B-8C5B60B31588}" presName="composite" presStyleCnt="0"/>
      <dgm:spPr/>
      <dgm:t>
        <a:bodyPr/>
        <a:lstStyle/>
        <a:p>
          <a:endParaRPr lang="en-US"/>
        </a:p>
      </dgm:t>
    </dgm:pt>
    <dgm:pt modelId="{B6F09759-5299-40B8-829B-B48761A39A18}" type="pres">
      <dgm:prSet presAssocID="{B12F01DE-5A58-465E-956B-8C5B60B31588}" presName="parTx" presStyleLbl="node1" presStyleIdx="1" presStyleCnt="3">
        <dgm:presLayoutVars>
          <dgm:chMax val="0"/>
          <dgm:chPref val="0"/>
          <dgm:bulletEnabled val="1"/>
        </dgm:presLayoutVars>
      </dgm:prSet>
      <dgm:spPr/>
      <dgm:t>
        <a:bodyPr/>
        <a:lstStyle/>
        <a:p>
          <a:endParaRPr lang="en-US"/>
        </a:p>
      </dgm:t>
    </dgm:pt>
    <dgm:pt modelId="{E6B61403-4190-4BB9-80CC-4940EAB64834}" type="pres">
      <dgm:prSet presAssocID="{B12F01DE-5A58-465E-956B-8C5B60B31588}" presName="desTx" presStyleLbl="revTx" presStyleIdx="1" presStyleCnt="3">
        <dgm:presLayoutVars>
          <dgm:bulletEnabled val="1"/>
        </dgm:presLayoutVars>
      </dgm:prSet>
      <dgm:spPr/>
      <dgm:t>
        <a:bodyPr/>
        <a:lstStyle/>
        <a:p>
          <a:endParaRPr lang="en-US"/>
        </a:p>
      </dgm:t>
    </dgm:pt>
    <dgm:pt modelId="{8A222C03-DD62-482C-86C2-DB0D2A3F0576}" type="pres">
      <dgm:prSet presAssocID="{4FE30BA2-92DC-4F55-8780-2177EE1F903B}" presName="space" presStyleCnt="0"/>
      <dgm:spPr/>
      <dgm:t>
        <a:bodyPr/>
        <a:lstStyle/>
        <a:p>
          <a:endParaRPr lang="en-US"/>
        </a:p>
      </dgm:t>
    </dgm:pt>
    <dgm:pt modelId="{3663894A-3AB1-4686-A3B7-870D9F194E58}" type="pres">
      <dgm:prSet presAssocID="{ECCFB50F-1440-4AA2-8FD5-7524A2375D0A}" presName="composite" presStyleCnt="0"/>
      <dgm:spPr/>
      <dgm:t>
        <a:bodyPr/>
        <a:lstStyle/>
        <a:p>
          <a:endParaRPr lang="en-US"/>
        </a:p>
      </dgm:t>
    </dgm:pt>
    <dgm:pt modelId="{B3CB608B-13D6-4CF0-A711-2C42A0C7397B}" type="pres">
      <dgm:prSet presAssocID="{ECCFB50F-1440-4AA2-8FD5-7524A2375D0A}" presName="parTx" presStyleLbl="node1" presStyleIdx="2" presStyleCnt="3">
        <dgm:presLayoutVars>
          <dgm:chMax val="0"/>
          <dgm:chPref val="0"/>
          <dgm:bulletEnabled val="1"/>
        </dgm:presLayoutVars>
      </dgm:prSet>
      <dgm:spPr/>
      <dgm:t>
        <a:bodyPr/>
        <a:lstStyle/>
        <a:p>
          <a:endParaRPr lang="en-US"/>
        </a:p>
      </dgm:t>
    </dgm:pt>
    <dgm:pt modelId="{61F2FC43-737F-4D3B-8112-2E8B15D41FA1}" type="pres">
      <dgm:prSet presAssocID="{ECCFB50F-1440-4AA2-8FD5-7524A2375D0A}" presName="desTx" presStyleLbl="revTx" presStyleIdx="2" presStyleCnt="3">
        <dgm:presLayoutVars>
          <dgm:bulletEnabled val="1"/>
        </dgm:presLayoutVars>
      </dgm:prSet>
      <dgm:spPr/>
      <dgm:t>
        <a:bodyPr/>
        <a:lstStyle/>
        <a:p>
          <a:endParaRPr lang="en-US"/>
        </a:p>
      </dgm:t>
    </dgm:pt>
  </dgm:ptLst>
  <dgm:cxnLst>
    <dgm:cxn modelId="{DC4E857B-849C-4FA7-AB33-99D2990E9362}" srcId="{6FCC4187-6B51-462D-B088-23CCE61281C0}" destId="{8F55F0D7-E449-43A7-85D7-5F2732E58DFB}" srcOrd="0" destOrd="0" parTransId="{23006EDB-3063-47A4-8A09-08515035B449}" sibTransId="{82E70E97-FC53-4987-A83E-7F59C44ADD84}"/>
    <dgm:cxn modelId="{38B1FDA1-50CF-40F2-AC90-BF73B27DAA2F}" type="presOf" srcId="{8F55F0D7-E449-43A7-85D7-5F2732E58DFB}" destId="{B21BB54F-77E1-40CE-98D8-3B039C1785F5}" srcOrd="0" destOrd="0" presId="urn:microsoft.com/office/officeart/2005/8/layout/chevron1"/>
    <dgm:cxn modelId="{74B8EF1B-B13E-4483-81DA-BD23B43203F4}" type="presOf" srcId="{6FCC4187-6B51-462D-B088-23CCE61281C0}" destId="{C8CE0E65-E918-4994-9193-F2477EC4C04A}" srcOrd="0" destOrd="0" presId="urn:microsoft.com/office/officeart/2005/8/layout/chevron1"/>
    <dgm:cxn modelId="{AB723D35-0907-4325-BF37-741683FE82E1}" srcId="{B12F01DE-5A58-465E-956B-8C5B60B31588}" destId="{B0F94E17-F359-4899-A439-E6198EC96467}" srcOrd="0" destOrd="0" parTransId="{FB5A46A6-8DB8-4031-A744-70619022A6DF}" sibTransId="{2CCE4878-5EC2-4F65-B4F6-145694B698D4}"/>
    <dgm:cxn modelId="{098A972E-A031-4DAD-9A82-7879D3520696}" srcId="{6FCC4187-6B51-462D-B088-23CCE61281C0}" destId="{F4645D38-C105-40B8-8504-676444B486AE}" srcOrd="2" destOrd="0" parTransId="{0140E672-7F74-4285-8376-529C43ECEF82}" sibTransId="{9ED64DD8-CBB4-46CE-B7DD-2FCA697FF4A9}"/>
    <dgm:cxn modelId="{D8A8F15A-816A-47F2-92FF-DCA72AC00F55}" type="presOf" srcId="{1164A4D7-4AB8-4033-BE6D-82D48D4E0DB3}" destId="{AC18026C-6284-4D72-A8DA-91760B32CD86}" srcOrd="0" destOrd="0" presId="urn:microsoft.com/office/officeart/2005/8/layout/chevron1"/>
    <dgm:cxn modelId="{85CEE921-5475-4926-8BB8-D2DF7869AD00}" srcId="{B12F01DE-5A58-465E-956B-8C5B60B31588}" destId="{54D94E00-7E79-4BC9-A17F-E930E416DD25}" srcOrd="2" destOrd="0" parTransId="{1381CF8D-7431-4A81-9AB6-489305E04CDB}" sibTransId="{9C39EC82-EE1E-4466-96A6-BE821A9FA80F}"/>
    <dgm:cxn modelId="{0B584492-12D2-4AE2-9551-7C0007ABF27A}" type="presOf" srcId="{B0F94E17-F359-4899-A439-E6198EC96467}" destId="{E6B61403-4190-4BB9-80CC-4940EAB64834}" srcOrd="0" destOrd="0" presId="urn:microsoft.com/office/officeart/2005/8/layout/chevron1"/>
    <dgm:cxn modelId="{307FFA09-6594-4818-938E-4C17647D04AA}" type="presOf" srcId="{FA52F02A-DF12-448E-91C9-413BDE24AC19}" destId="{61F2FC43-737F-4D3B-8112-2E8B15D41FA1}" srcOrd="0" destOrd="1" presId="urn:microsoft.com/office/officeart/2005/8/layout/chevron1"/>
    <dgm:cxn modelId="{D2861AE4-DC07-4CA9-9A6B-D259EB3450B6}" srcId="{ECCFB50F-1440-4AA2-8FD5-7524A2375D0A}" destId="{FA52F02A-DF12-448E-91C9-413BDE24AC19}" srcOrd="1" destOrd="0" parTransId="{5ED60617-7E69-4DDD-809E-26276816EE9E}" sibTransId="{5224A819-28D1-4952-8F62-134C53BC5E54}"/>
    <dgm:cxn modelId="{F3480891-0F6C-49A7-BF69-2F4BFC0F01D7}" srcId="{1164A4D7-4AB8-4033-BE6D-82D48D4E0DB3}" destId="{ECCFB50F-1440-4AA2-8FD5-7524A2375D0A}" srcOrd="2" destOrd="0" parTransId="{C115DEF0-99F1-44B6-B672-BB6B522DF8E4}" sibTransId="{0EB2823B-E78E-49BB-93DE-9F7E8001EAC9}"/>
    <dgm:cxn modelId="{0E03C7DB-8CFC-4E0D-BB6B-9723CABE01EF}" type="presOf" srcId="{227ED245-EB2C-43F8-9C1D-46AC5D0B7A10}" destId="{E6B61403-4190-4BB9-80CC-4940EAB64834}" srcOrd="0" destOrd="1" presId="urn:microsoft.com/office/officeart/2005/8/layout/chevron1"/>
    <dgm:cxn modelId="{FD6710F8-1250-453D-A17E-D6571EE7E4F6}" type="presOf" srcId="{54D94E00-7E79-4BC9-A17F-E930E416DD25}" destId="{E6B61403-4190-4BB9-80CC-4940EAB64834}" srcOrd="0" destOrd="2" presId="urn:microsoft.com/office/officeart/2005/8/layout/chevron1"/>
    <dgm:cxn modelId="{7FFFC61D-B319-4CA7-9DE1-1D425CCE29A5}" type="presOf" srcId="{B12F01DE-5A58-465E-956B-8C5B60B31588}" destId="{B6F09759-5299-40B8-829B-B48761A39A18}" srcOrd="0" destOrd="0" presId="urn:microsoft.com/office/officeart/2005/8/layout/chevron1"/>
    <dgm:cxn modelId="{755EE562-E88B-41D3-9F18-820E4F85CFFB}" type="presOf" srcId="{087B34B7-8C6A-4806-B7FE-04B6A426DD74}" destId="{61F2FC43-737F-4D3B-8112-2E8B15D41FA1}" srcOrd="0" destOrd="2" presId="urn:microsoft.com/office/officeart/2005/8/layout/chevron1"/>
    <dgm:cxn modelId="{EBCE78CD-B827-4564-9D50-FF025FCD8F43}" srcId="{B12F01DE-5A58-465E-956B-8C5B60B31588}" destId="{227ED245-EB2C-43F8-9C1D-46AC5D0B7A10}" srcOrd="1" destOrd="0" parTransId="{23F51AB9-13B7-4848-9AC3-716EBAB59AF5}" sibTransId="{D3754736-580D-471D-B177-88DA8755394D}"/>
    <dgm:cxn modelId="{6F24C90C-1BDC-4889-9FB3-78DB05568F06}" type="presOf" srcId="{CFE3ED9A-20C4-49DC-B5E4-C15A3FDED2C7}" destId="{61F2FC43-737F-4D3B-8112-2E8B15D41FA1}" srcOrd="0" destOrd="0" presId="urn:microsoft.com/office/officeart/2005/8/layout/chevron1"/>
    <dgm:cxn modelId="{A2C97644-9F7A-4AA2-937C-7F8CC9277467}" srcId="{ECCFB50F-1440-4AA2-8FD5-7524A2375D0A}" destId="{087B34B7-8C6A-4806-B7FE-04B6A426DD74}" srcOrd="2" destOrd="0" parTransId="{0E703B04-CF0F-4CBD-B5D5-55E9D4B25C63}" sibTransId="{46AB0245-8B89-4BD2-B394-A1BE6E626E1F}"/>
    <dgm:cxn modelId="{0C977F50-1C1F-4D4A-824B-1581090F4BEA}" type="presOf" srcId="{F4645D38-C105-40B8-8504-676444B486AE}" destId="{B21BB54F-77E1-40CE-98D8-3B039C1785F5}" srcOrd="0" destOrd="2" presId="urn:microsoft.com/office/officeart/2005/8/layout/chevron1"/>
    <dgm:cxn modelId="{BF4F9E8E-A69C-43B2-851E-A785A5CDACE5}" type="presOf" srcId="{ECCFB50F-1440-4AA2-8FD5-7524A2375D0A}" destId="{B3CB608B-13D6-4CF0-A711-2C42A0C7397B}" srcOrd="0" destOrd="0" presId="urn:microsoft.com/office/officeart/2005/8/layout/chevron1"/>
    <dgm:cxn modelId="{E55316C9-F90C-4E5D-93EF-6552AC149654}" srcId="{1164A4D7-4AB8-4033-BE6D-82D48D4E0DB3}" destId="{6FCC4187-6B51-462D-B088-23CCE61281C0}" srcOrd="0" destOrd="0" parTransId="{7ABCE4A1-D51F-4AF8-A0D2-510150AE88C6}" sibTransId="{EB77C7ED-05FB-44C4-A81B-891C02EEE91E}"/>
    <dgm:cxn modelId="{108F268A-9791-42C0-8C02-C0294C14F7C6}" srcId="{6FCC4187-6B51-462D-B088-23CCE61281C0}" destId="{38B44229-C30C-451A-A33D-763D02C83B4F}" srcOrd="1" destOrd="0" parTransId="{4B3D9683-39E9-4290-AEB5-05E321C53832}" sibTransId="{3A276C98-C705-4B35-A9D5-1A3C10172680}"/>
    <dgm:cxn modelId="{CC2C39BA-150B-4C7B-AD2D-9D414217E047}" srcId="{ECCFB50F-1440-4AA2-8FD5-7524A2375D0A}" destId="{CFE3ED9A-20C4-49DC-B5E4-C15A3FDED2C7}" srcOrd="0" destOrd="0" parTransId="{22FAAD6B-8DA9-45E6-BEEB-B66FAE9F253D}" sibTransId="{5AC2C363-DE6A-413B-A85C-FD9EFA99CFD8}"/>
    <dgm:cxn modelId="{392A39DF-4883-4D97-930E-D5E7A49150AE}" type="presOf" srcId="{38B44229-C30C-451A-A33D-763D02C83B4F}" destId="{B21BB54F-77E1-40CE-98D8-3B039C1785F5}" srcOrd="0" destOrd="1" presId="urn:microsoft.com/office/officeart/2005/8/layout/chevron1"/>
    <dgm:cxn modelId="{2FE44D5A-375C-4CE4-8F7C-7A23029490C9}" srcId="{1164A4D7-4AB8-4033-BE6D-82D48D4E0DB3}" destId="{B12F01DE-5A58-465E-956B-8C5B60B31588}" srcOrd="1" destOrd="0" parTransId="{266A0E72-BE03-4F4B-BEA0-5FA1F9784949}" sibTransId="{4FE30BA2-92DC-4F55-8780-2177EE1F903B}"/>
    <dgm:cxn modelId="{71C46FE9-8BB3-43C6-AC23-C80921D3D5E6}" type="presParOf" srcId="{AC18026C-6284-4D72-A8DA-91760B32CD86}" destId="{346E9CEE-70D0-4CD4-A5AF-E22B4B9492AA}" srcOrd="0" destOrd="0" presId="urn:microsoft.com/office/officeart/2005/8/layout/chevron1"/>
    <dgm:cxn modelId="{66976C32-6B1C-496A-A157-7915A49D44CA}" type="presParOf" srcId="{346E9CEE-70D0-4CD4-A5AF-E22B4B9492AA}" destId="{C8CE0E65-E918-4994-9193-F2477EC4C04A}" srcOrd="0" destOrd="0" presId="urn:microsoft.com/office/officeart/2005/8/layout/chevron1"/>
    <dgm:cxn modelId="{8BF709E2-3237-4C10-9414-050F22C04AA8}" type="presParOf" srcId="{346E9CEE-70D0-4CD4-A5AF-E22B4B9492AA}" destId="{B21BB54F-77E1-40CE-98D8-3B039C1785F5}" srcOrd="1" destOrd="0" presId="urn:microsoft.com/office/officeart/2005/8/layout/chevron1"/>
    <dgm:cxn modelId="{22D56E92-4668-4527-B96E-06675C4FF71E}" type="presParOf" srcId="{AC18026C-6284-4D72-A8DA-91760B32CD86}" destId="{5EB44F99-8265-4AA3-A161-4DA9F67F8E04}" srcOrd="1" destOrd="0" presId="urn:microsoft.com/office/officeart/2005/8/layout/chevron1"/>
    <dgm:cxn modelId="{BDF26F00-387B-4B93-9A32-E57DA71877BE}" type="presParOf" srcId="{AC18026C-6284-4D72-A8DA-91760B32CD86}" destId="{4A019DE1-ABF1-4201-9030-3626AD90FC57}" srcOrd="2" destOrd="0" presId="urn:microsoft.com/office/officeart/2005/8/layout/chevron1"/>
    <dgm:cxn modelId="{240DC96C-B8B2-4E53-85CF-AE90B2078FEF}" type="presParOf" srcId="{4A019DE1-ABF1-4201-9030-3626AD90FC57}" destId="{B6F09759-5299-40B8-829B-B48761A39A18}" srcOrd="0" destOrd="0" presId="urn:microsoft.com/office/officeart/2005/8/layout/chevron1"/>
    <dgm:cxn modelId="{525D67E7-1777-4690-849B-43F64017F8B1}" type="presParOf" srcId="{4A019DE1-ABF1-4201-9030-3626AD90FC57}" destId="{E6B61403-4190-4BB9-80CC-4940EAB64834}" srcOrd="1" destOrd="0" presId="urn:microsoft.com/office/officeart/2005/8/layout/chevron1"/>
    <dgm:cxn modelId="{4E4E5E77-5B8D-463E-A7CA-A57F93CAF121}" type="presParOf" srcId="{AC18026C-6284-4D72-A8DA-91760B32CD86}" destId="{8A222C03-DD62-482C-86C2-DB0D2A3F0576}" srcOrd="3" destOrd="0" presId="urn:microsoft.com/office/officeart/2005/8/layout/chevron1"/>
    <dgm:cxn modelId="{8AF78C15-A484-4A42-9A76-32D867AD9A1A}" type="presParOf" srcId="{AC18026C-6284-4D72-A8DA-91760B32CD86}" destId="{3663894A-3AB1-4686-A3B7-870D9F194E58}" srcOrd="4" destOrd="0" presId="urn:microsoft.com/office/officeart/2005/8/layout/chevron1"/>
    <dgm:cxn modelId="{F558630D-2CB5-47E2-BC57-CAC2000783C0}" type="presParOf" srcId="{3663894A-3AB1-4686-A3B7-870D9F194E58}" destId="{B3CB608B-13D6-4CF0-A711-2C42A0C7397B}" srcOrd="0" destOrd="0" presId="urn:microsoft.com/office/officeart/2005/8/layout/chevron1"/>
    <dgm:cxn modelId="{61DF0B2A-C775-4ACF-97AD-E21C6609D233}" type="presParOf" srcId="{3663894A-3AB1-4686-A3B7-870D9F194E58}" destId="{61F2FC43-737F-4D3B-8112-2E8B15D41FA1}"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4A4D7-4AB8-4033-BE6D-82D48D4E0DB3}"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6FCC4187-6B51-462D-B088-23CCE61281C0}">
      <dgm:prSet phldrT="[Text]" custT="1"/>
      <dgm:spPr/>
      <dgm:t>
        <a:bodyPr/>
        <a:lstStyle/>
        <a:p>
          <a:r>
            <a:rPr lang="en-US" sz="2800" dirty="0" smtClean="0"/>
            <a:t>Winter 2017</a:t>
          </a:r>
          <a:endParaRPr lang="en-US" sz="2800" dirty="0"/>
        </a:p>
      </dgm:t>
    </dgm:pt>
    <dgm:pt modelId="{7ABCE4A1-D51F-4AF8-A0D2-510150AE88C6}" type="parTrans" cxnId="{E55316C9-F90C-4E5D-93EF-6552AC149654}">
      <dgm:prSet/>
      <dgm:spPr/>
      <dgm:t>
        <a:bodyPr/>
        <a:lstStyle/>
        <a:p>
          <a:endParaRPr lang="en-US"/>
        </a:p>
      </dgm:t>
    </dgm:pt>
    <dgm:pt modelId="{EB77C7ED-05FB-44C4-A81B-891C02EEE91E}" type="sibTrans" cxnId="{E55316C9-F90C-4E5D-93EF-6552AC149654}">
      <dgm:prSet/>
      <dgm:spPr/>
      <dgm:t>
        <a:bodyPr/>
        <a:lstStyle/>
        <a:p>
          <a:endParaRPr lang="en-US"/>
        </a:p>
      </dgm:t>
    </dgm:pt>
    <dgm:pt modelId="{8F55F0D7-E449-43A7-85D7-5F2732E58DFB}">
      <dgm:prSet phldrT="[Text]" custT="1"/>
      <dgm:spPr/>
      <dgm:t>
        <a:bodyPr/>
        <a:lstStyle/>
        <a:p>
          <a:r>
            <a:rPr lang="en-US" sz="2400" dirty="0" smtClean="0"/>
            <a:t>Develop policy, guidance, rules, legislative proposals</a:t>
          </a:r>
          <a:endParaRPr lang="en-US" sz="2400" dirty="0"/>
        </a:p>
      </dgm:t>
    </dgm:pt>
    <dgm:pt modelId="{23006EDB-3063-47A4-8A09-08515035B449}" type="parTrans" cxnId="{DC4E857B-849C-4FA7-AB33-99D2990E9362}">
      <dgm:prSet/>
      <dgm:spPr/>
      <dgm:t>
        <a:bodyPr/>
        <a:lstStyle/>
        <a:p>
          <a:endParaRPr lang="en-US"/>
        </a:p>
      </dgm:t>
    </dgm:pt>
    <dgm:pt modelId="{82E70E97-FC53-4987-A83E-7F59C44ADD84}" type="sibTrans" cxnId="{DC4E857B-849C-4FA7-AB33-99D2990E9362}">
      <dgm:prSet/>
      <dgm:spPr/>
      <dgm:t>
        <a:bodyPr/>
        <a:lstStyle/>
        <a:p>
          <a:endParaRPr lang="en-US"/>
        </a:p>
      </dgm:t>
    </dgm:pt>
    <dgm:pt modelId="{B12F01DE-5A58-465E-956B-8C5B60B31588}">
      <dgm:prSet phldrT="[Text]" custT="1"/>
      <dgm:spPr/>
      <dgm:t>
        <a:bodyPr/>
        <a:lstStyle/>
        <a:p>
          <a:r>
            <a:rPr lang="en-US" sz="2400" dirty="0" smtClean="0"/>
            <a:t>Spring- Summer 2017</a:t>
          </a:r>
        </a:p>
      </dgm:t>
    </dgm:pt>
    <dgm:pt modelId="{266A0E72-BE03-4F4B-BEA0-5FA1F9784949}" type="parTrans" cxnId="{2FE44D5A-375C-4CE4-8F7C-7A23029490C9}">
      <dgm:prSet/>
      <dgm:spPr/>
      <dgm:t>
        <a:bodyPr/>
        <a:lstStyle/>
        <a:p>
          <a:endParaRPr lang="en-US"/>
        </a:p>
      </dgm:t>
    </dgm:pt>
    <dgm:pt modelId="{4FE30BA2-92DC-4F55-8780-2177EE1F903B}" type="sibTrans" cxnId="{2FE44D5A-375C-4CE4-8F7C-7A23029490C9}">
      <dgm:prSet/>
      <dgm:spPr/>
      <dgm:t>
        <a:bodyPr/>
        <a:lstStyle/>
        <a:p>
          <a:endParaRPr lang="en-US"/>
        </a:p>
      </dgm:t>
    </dgm:pt>
    <dgm:pt modelId="{ECCFB50F-1440-4AA2-8FD5-7524A2375D0A}">
      <dgm:prSet phldrT="[Text]" custT="1"/>
      <dgm:spPr/>
      <dgm:t>
        <a:bodyPr/>
        <a:lstStyle/>
        <a:p>
          <a:r>
            <a:rPr lang="en-US" sz="2800" dirty="0" smtClean="0"/>
            <a:t>2017-2018 SY</a:t>
          </a:r>
          <a:endParaRPr lang="en-US" sz="2800" dirty="0"/>
        </a:p>
      </dgm:t>
    </dgm:pt>
    <dgm:pt modelId="{C115DEF0-99F1-44B6-B672-BB6B522DF8E4}" type="parTrans" cxnId="{F3480891-0F6C-49A7-BF69-2F4BFC0F01D7}">
      <dgm:prSet/>
      <dgm:spPr/>
      <dgm:t>
        <a:bodyPr/>
        <a:lstStyle/>
        <a:p>
          <a:endParaRPr lang="en-US"/>
        </a:p>
      </dgm:t>
    </dgm:pt>
    <dgm:pt modelId="{0EB2823B-E78E-49BB-93DE-9F7E8001EAC9}" type="sibTrans" cxnId="{F3480891-0F6C-49A7-BF69-2F4BFC0F01D7}">
      <dgm:prSet/>
      <dgm:spPr/>
      <dgm:t>
        <a:bodyPr/>
        <a:lstStyle/>
        <a:p>
          <a:endParaRPr lang="en-US"/>
        </a:p>
      </dgm:t>
    </dgm:pt>
    <dgm:pt modelId="{CFE3ED9A-20C4-49DC-B5E4-C15A3FDED2C7}">
      <dgm:prSet phldrT="[Text]" custT="1"/>
      <dgm:spPr/>
      <dgm:t>
        <a:bodyPr/>
        <a:lstStyle/>
        <a:p>
          <a:r>
            <a:rPr lang="en-US" sz="2400" dirty="0" smtClean="0"/>
            <a:t>Full implementation begins</a:t>
          </a:r>
          <a:endParaRPr lang="en-US" sz="2400" dirty="0"/>
        </a:p>
      </dgm:t>
    </dgm:pt>
    <dgm:pt modelId="{22FAAD6B-8DA9-45E6-BEEB-B66FAE9F253D}" type="parTrans" cxnId="{CC2C39BA-150B-4C7B-AD2D-9D414217E047}">
      <dgm:prSet/>
      <dgm:spPr/>
      <dgm:t>
        <a:bodyPr/>
        <a:lstStyle/>
        <a:p>
          <a:endParaRPr lang="en-US"/>
        </a:p>
      </dgm:t>
    </dgm:pt>
    <dgm:pt modelId="{5AC2C363-DE6A-413B-A85C-FD9EFA99CFD8}" type="sibTrans" cxnId="{CC2C39BA-150B-4C7B-AD2D-9D414217E047}">
      <dgm:prSet/>
      <dgm:spPr/>
      <dgm:t>
        <a:bodyPr/>
        <a:lstStyle/>
        <a:p>
          <a:endParaRPr lang="en-US"/>
        </a:p>
      </dgm:t>
    </dgm:pt>
    <dgm:pt modelId="{B0F94E17-F359-4899-A439-E6198EC96467}">
      <dgm:prSet phldrT="[Text]" custT="1"/>
      <dgm:spPr/>
      <dgm:t>
        <a:bodyPr/>
        <a:lstStyle/>
        <a:p>
          <a:r>
            <a:rPr lang="en-US" sz="2400" dirty="0" smtClean="0"/>
            <a:t>Submit Oregon State Plan</a:t>
          </a:r>
          <a:endParaRPr lang="en-US" sz="2400" dirty="0"/>
        </a:p>
      </dgm:t>
    </dgm:pt>
    <dgm:pt modelId="{FB5A46A6-8DB8-4031-A744-70619022A6DF}" type="parTrans" cxnId="{AB723D35-0907-4325-BF37-741683FE82E1}">
      <dgm:prSet/>
      <dgm:spPr/>
      <dgm:t>
        <a:bodyPr/>
        <a:lstStyle/>
        <a:p>
          <a:endParaRPr lang="en-US"/>
        </a:p>
      </dgm:t>
    </dgm:pt>
    <dgm:pt modelId="{2CCE4878-5EC2-4F65-B4F6-145694B698D4}" type="sibTrans" cxnId="{AB723D35-0907-4325-BF37-741683FE82E1}">
      <dgm:prSet/>
      <dgm:spPr/>
      <dgm:t>
        <a:bodyPr/>
        <a:lstStyle/>
        <a:p>
          <a:endParaRPr lang="en-US"/>
        </a:p>
      </dgm:t>
    </dgm:pt>
    <dgm:pt modelId="{6BD9747A-E99E-419E-9AE4-63A25E637EB9}">
      <dgm:prSet phldrT="[Text]" custT="1"/>
      <dgm:spPr/>
      <dgm:t>
        <a:bodyPr/>
        <a:lstStyle/>
        <a:p>
          <a:r>
            <a:rPr lang="en-US" sz="2400" dirty="0" smtClean="0"/>
            <a:t>USED approval within 120 days</a:t>
          </a:r>
          <a:r>
            <a:rPr lang="en-US" sz="2400" dirty="0" smtClean="0">
              <a:sym typeface="Wingdings 2"/>
            </a:rPr>
            <a:t></a:t>
          </a:r>
          <a:endParaRPr lang="en-US" sz="2400" dirty="0"/>
        </a:p>
      </dgm:t>
    </dgm:pt>
    <dgm:pt modelId="{592E7A73-E804-4C6E-846C-06BB14A19BBD}" type="parTrans" cxnId="{72F1BC26-AEA6-4A0C-95B9-7C3F4BD36F58}">
      <dgm:prSet/>
      <dgm:spPr/>
      <dgm:t>
        <a:bodyPr/>
        <a:lstStyle/>
        <a:p>
          <a:endParaRPr lang="en-US"/>
        </a:p>
      </dgm:t>
    </dgm:pt>
    <dgm:pt modelId="{3433D94F-7913-436C-AD49-1BBCFC73E247}" type="sibTrans" cxnId="{72F1BC26-AEA6-4A0C-95B9-7C3F4BD36F58}">
      <dgm:prSet/>
      <dgm:spPr/>
      <dgm:t>
        <a:bodyPr/>
        <a:lstStyle/>
        <a:p>
          <a:endParaRPr lang="en-US"/>
        </a:p>
      </dgm:t>
    </dgm:pt>
    <dgm:pt modelId="{3E087C0C-03E9-4DEA-83F7-239C98402839}">
      <dgm:prSet phldrT="[Text]" custT="1"/>
      <dgm:spPr/>
      <dgm:t>
        <a:bodyPr/>
        <a:lstStyle/>
        <a:p>
          <a:endParaRPr lang="en-US" sz="2400" dirty="0"/>
        </a:p>
      </dgm:t>
    </dgm:pt>
    <dgm:pt modelId="{28D9DD01-441C-48F0-B567-979EA40CBE53}" type="parTrans" cxnId="{9EA4FEAB-BA6C-4352-8F44-890368441C0B}">
      <dgm:prSet/>
      <dgm:spPr/>
      <dgm:t>
        <a:bodyPr/>
        <a:lstStyle/>
        <a:p>
          <a:endParaRPr lang="en-US"/>
        </a:p>
      </dgm:t>
    </dgm:pt>
    <dgm:pt modelId="{F4950FCE-C703-4771-99CC-150B16E0556E}" type="sibTrans" cxnId="{9EA4FEAB-BA6C-4352-8F44-890368441C0B}">
      <dgm:prSet/>
      <dgm:spPr/>
      <dgm:t>
        <a:bodyPr/>
        <a:lstStyle/>
        <a:p>
          <a:endParaRPr lang="en-US"/>
        </a:p>
      </dgm:t>
    </dgm:pt>
    <dgm:pt modelId="{497B9AE9-2E12-4F3E-AB1B-CB5236DE1460}">
      <dgm:prSet phldrT="[Text]" custT="1"/>
      <dgm:spPr/>
      <dgm:t>
        <a:bodyPr/>
        <a:lstStyle/>
        <a:p>
          <a:endParaRPr lang="en-US" sz="2400" dirty="0"/>
        </a:p>
      </dgm:t>
    </dgm:pt>
    <dgm:pt modelId="{B6933BBB-DA2E-411B-AA50-AD7671B2304B}" type="parTrans" cxnId="{8B1A47E7-084A-4138-B0DB-79F5A10720F3}">
      <dgm:prSet/>
      <dgm:spPr/>
      <dgm:t>
        <a:bodyPr/>
        <a:lstStyle/>
        <a:p>
          <a:endParaRPr lang="en-US"/>
        </a:p>
      </dgm:t>
    </dgm:pt>
    <dgm:pt modelId="{438B1509-0BD2-4433-AE40-B0483E92CD63}" type="sibTrans" cxnId="{8B1A47E7-084A-4138-B0DB-79F5A10720F3}">
      <dgm:prSet/>
      <dgm:spPr/>
      <dgm:t>
        <a:bodyPr/>
        <a:lstStyle/>
        <a:p>
          <a:endParaRPr lang="en-US"/>
        </a:p>
      </dgm:t>
    </dgm:pt>
    <dgm:pt modelId="{E9417C81-E566-4FA4-B631-AB6F34E479A2}">
      <dgm:prSet phldrT="[Text]" custT="1"/>
      <dgm:spPr/>
      <dgm:t>
        <a:bodyPr/>
        <a:lstStyle/>
        <a:p>
          <a:r>
            <a:rPr lang="en-US" sz="2400" dirty="0" smtClean="0"/>
            <a:t>Stakeholder input</a:t>
          </a:r>
          <a:endParaRPr lang="en-US" sz="2400" dirty="0"/>
        </a:p>
      </dgm:t>
    </dgm:pt>
    <dgm:pt modelId="{4F0DC8D1-C6C1-4277-AB07-D341BB13864C}" type="parTrans" cxnId="{C4515AC0-B940-4410-B080-2CFF18349FCA}">
      <dgm:prSet/>
      <dgm:spPr/>
      <dgm:t>
        <a:bodyPr/>
        <a:lstStyle/>
        <a:p>
          <a:endParaRPr lang="en-US"/>
        </a:p>
      </dgm:t>
    </dgm:pt>
    <dgm:pt modelId="{336BD22D-2D94-4240-9B98-001C0AFD96E5}" type="sibTrans" cxnId="{C4515AC0-B940-4410-B080-2CFF18349FCA}">
      <dgm:prSet/>
      <dgm:spPr/>
      <dgm:t>
        <a:bodyPr/>
        <a:lstStyle/>
        <a:p>
          <a:endParaRPr lang="en-US"/>
        </a:p>
      </dgm:t>
    </dgm:pt>
    <dgm:pt modelId="{637605D3-9C9D-4359-9B54-78FA9962217F}">
      <dgm:prSet phldrT="[Text]" custT="1"/>
      <dgm:spPr/>
      <dgm:t>
        <a:bodyPr/>
        <a:lstStyle/>
        <a:p>
          <a:r>
            <a:rPr lang="en-US" sz="2400" dirty="0" smtClean="0"/>
            <a:t>ODE guidance and technical assistance</a:t>
          </a:r>
          <a:endParaRPr lang="en-US" sz="2400" dirty="0"/>
        </a:p>
      </dgm:t>
    </dgm:pt>
    <dgm:pt modelId="{71B237B7-9715-4E59-9228-B79DA180DEDD}" type="parTrans" cxnId="{DF71489A-3CE5-4352-BE56-F0636B929143}">
      <dgm:prSet/>
      <dgm:spPr/>
      <dgm:t>
        <a:bodyPr/>
        <a:lstStyle/>
        <a:p>
          <a:endParaRPr lang="en-US"/>
        </a:p>
      </dgm:t>
    </dgm:pt>
    <dgm:pt modelId="{B379AA15-9964-477D-8BC5-C91BA9098E73}" type="sibTrans" cxnId="{DF71489A-3CE5-4352-BE56-F0636B929143}">
      <dgm:prSet/>
      <dgm:spPr/>
      <dgm:t>
        <a:bodyPr/>
        <a:lstStyle/>
        <a:p>
          <a:endParaRPr lang="en-US"/>
        </a:p>
      </dgm:t>
    </dgm:pt>
    <dgm:pt modelId="{AC18026C-6284-4D72-A8DA-91760B32CD86}" type="pres">
      <dgm:prSet presAssocID="{1164A4D7-4AB8-4033-BE6D-82D48D4E0DB3}" presName="Name0" presStyleCnt="0">
        <dgm:presLayoutVars>
          <dgm:dir/>
          <dgm:animLvl val="lvl"/>
          <dgm:resizeHandles val="exact"/>
        </dgm:presLayoutVars>
      </dgm:prSet>
      <dgm:spPr/>
      <dgm:t>
        <a:bodyPr/>
        <a:lstStyle/>
        <a:p>
          <a:endParaRPr lang="en-US"/>
        </a:p>
      </dgm:t>
    </dgm:pt>
    <dgm:pt modelId="{346E9CEE-70D0-4CD4-A5AF-E22B4B9492AA}" type="pres">
      <dgm:prSet presAssocID="{6FCC4187-6B51-462D-B088-23CCE61281C0}" presName="composite" presStyleCnt="0"/>
      <dgm:spPr/>
      <dgm:t>
        <a:bodyPr/>
        <a:lstStyle/>
        <a:p>
          <a:endParaRPr lang="en-US"/>
        </a:p>
      </dgm:t>
    </dgm:pt>
    <dgm:pt modelId="{C8CE0E65-E918-4994-9193-F2477EC4C04A}" type="pres">
      <dgm:prSet presAssocID="{6FCC4187-6B51-462D-B088-23CCE61281C0}" presName="parTx" presStyleLbl="node1" presStyleIdx="0" presStyleCnt="3">
        <dgm:presLayoutVars>
          <dgm:chMax val="0"/>
          <dgm:chPref val="0"/>
          <dgm:bulletEnabled val="1"/>
        </dgm:presLayoutVars>
      </dgm:prSet>
      <dgm:spPr/>
      <dgm:t>
        <a:bodyPr/>
        <a:lstStyle/>
        <a:p>
          <a:endParaRPr lang="en-US"/>
        </a:p>
      </dgm:t>
    </dgm:pt>
    <dgm:pt modelId="{B21BB54F-77E1-40CE-98D8-3B039C1785F5}" type="pres">
      <dgm:prSet presAssocID="{6FCC4187-6B51-462D-B088-23CCE61281C0}" presName="desTx" presStyleLbl="revTx" presStyleIdx="0" presStyleCnt="3">
        <dgm:presLayoutVars>
          <dgm:bulletEnabled val="1"/>
        </dgm:presLayoutVars>
      </dgm:prSet>
      <dgm:spPr/>
      <dgm:t>
        <a:bodyPr/>
        <a:lstStyle/>
        <a:p>
          <a:endParaRPr lang="en-US"/>
        </a:p>
      </dgm:t>
    </dgm:pt>
    <dgm:pt modelId="{5EB44F99-8265-4AA3-A161-4DA9F67F8E04}" type="pres">
      <dgm:prSet presAssocID="{EB77C7ED-05FB-44C4-A81B-891C02EEE91E}" presName="space" presStyleCnt="0"/>
      <dgm:spPr/>
      <dgm:t>
        <a:bodyPr/>
        <a:lstStyle/>
        <a:p>
          <a:endParaRPr lang="en-US"/>
        </a:p>
      </dgm:t>
    </dgm:pt>
    <dgm:pt modelId="{4A019DE1-ABF1-4201-9030-3626AD90FC57}" type="pres">
      <dgm:prSet presAssocID="{B12F01DE-5A58-465E-956B-8C5B60B31588}" presName="composite" presStyleCnt="0"/>
      <dgm:spPr/>
      <dgm:t>
        <a:bodyPr/>
        <a:lstStyle/>
        <a:p>
          <a:endParaRPr lang="en-US"/>
        </a:p>
      </dgm:t>
    </dgm:pt>
    <dgm:pt modelId="{B6F09759-5299-40B8-829B-B48761A39A18}" type="pres">
      <dgm:prSet presAssocID="{B12F01DE-5A58-465E-956B-8C5B60B31588}" presName="parTx" presStyleLbl="node1" presStyleIdx="1" presStyleCnt="3">
        <dgm:presLayoutVars>
          <dgm:chMax val="0"/>
          <dgm:chPref val="0"/>
          <dgm:bulletEnabled val="1"/>
        </dgm:presLayoutVars>
      </dgm:prSet>
      <dgm:spPr/>
      <dgm:t>
        <a:bodyPr/>
        <a:lstStyle/>
        <a:p>
          <a:endParaRPr lang="en-US"/>
        </a:p>
      </dgm:t>
    </dgm:pt>
    <dgm:pt modelId="{E6B61403-4190-4BB9-80CC-4940EAB64834}" type="pres">
      <dgm:prSet presAssocID="{B12F01DE-5A58-465E-956B-8C5B60B31588}" presName="desTx" presStyleLbl="revTx" presStyleIdx="1" presStyleCnt="3">
        <dgm:presLayoutVars>
          <dgm:bulletEnabled val="1"/>
        </dgm:presLayoutVars>
      </dgm:prSet>
      <dgm:spPr/>
      <dgm:t>
        <a:bodyPr/>
        <a:lstStyle/>
        <a:p>
          <a:endParaRPr lang="en-US"/>
        </a:p>
      </dgm:t>
    </dgm:pt>
    <dgm:pt modelId="{8A222C03-DD62-482C-86C2-DB0D2A3F0576}" type="pres">
      <dgm:prSet presAssocID="{4FE30BA2-92DC-4F55-8780-2177EE1F903B}" presName="space" presStyleCnt="0"/>
      <dgm:spPr/>
      <dgm:t>
        <a:bodyPr/>
        <a:lstStyle/>
        <a:p>
          <a:endParaRPr lang="en-US"/>
        </a:p>
      </dgm:t>
    </dgm:pt>
    <dgm:pt modelId="{3663894A-3AB1-4686-A3B7-870D9F194E58}" type="pres">
      <dgm:prSet presAssocID="{ECCFB50F-1440-4AA2-8FD5-7524A2375D0A}" presName="composite" presStyleCnt="0"/>
      <dgm:spPr/>
      <dgm:t>
        <a:bodyPr/>
        <a:lstStyle/>
        <a:p>
          <a:endParaRPr lang="en-US"/>
        </a:p>
      </dgm:t>
    </dgm:pt>
    <dgm:pt modelId="{B3CB608B-13D6-4CF0-A711-2C42A0C7397B}" type="pres">
      <dgm:prSet presAssocID="{ECCFB50F-1440-4AA2-8FD5-7524A2375D0A}" presName="parTx" presStyleLbl="node1" presStyleIdx="2" presStyleCnt="3">
        <dgm:presLayoutVars>
          <dgm:chMax val="0"/>
          <dgm:chPref val="0"/>
          <dgm:bulletEnabled val="1"/>
        </dgm:presLayoutVars>
      </dgm:prSet>
      <dgm:spPr/>
      <dgm:t>
        <a:bodyPr/>
        <a:lstStyle/>
        <a:p>
          <a:endParaRPr lang="en-US"/>
        </a:p>
      </dgm:t>
    </dgm:pt>
    <dgm:pt modelId="{61F2FC43-737F-4D3B-8112-2E8B15D41FA1}" type="pres">
      <dgm:prSet presAssocID="{ECCFB50F-1440-4AA2-8FD5-7524A2375D0A}" presName="desTx" presStyleLbl="revTx" presStyleIdx="2" presStyleCnt="3" custScaleX="117249" custScaleY="100000">
        <dgm:presLayoutVars>
          <dgm:bulletEnabled val="1"/>
        </dgm:presLayoutVars>
      </dgm:prSet>
      <dgm:spPr/>
      <dgm:t>
        <a:bodyPr/>
        <a:lstStyle/>
        <a:p>
          <a:endParaRPr lang="en-US"/>
        </a:p>
      </dgm:t>
    </dgm:pt>
  </dgm:ptLst>
  <dgm:cxnLst>
    <dgm:cxn modelId="{9ED464AF-6A8F-4944-9A5C-B4659E2AEE08}" type="presOf" srcId="{ECCFB50F-1440-4AA2-8FD5-7524A2375D0A}" destId="{B3CB608B-13D6-4CF0-A711-2C42A0C7397B}" srcOrd="0" destOrd="0" presId="urn:microsoft.com/office/officeart/2005/8/layout/chevron1"/>
    <dgm:cxn modelId="{A6AC1E64-1E53-44C4-83C1-DA44F195038F}" type="presOf" srcId="{B12F01DE-5A58-465E-956B-8C5B60B31588}" destId="{B6F09759-5299-40B8-829B-B48761A39A18}" srcOrd="0" destOrd="0" presId="urn:microsoft.com/office/officeart/2005/8/layout/chevron1"/>
    <dgm:cxn modelId="{546155B0-77DE-4EE0-BD64-228D9BEFEACA}" type="presOf" srcId="{497B9AE9-2E12-4F3E-AB1B-CB5236DE1460}" destId="{B21BB54F-77E1-40CE-98D8-3B039C1785F5}" srcOrd="0" destOrd="2" presId="urn:microsoft.com/office/officeart/2005/8/layout/chevron1"/>
    <dgm:cxn modelId="{DF71489A-3CE5-4352-BE56-F0636B929143}" srcId="{ECCFB50F-1440-4AA2-8FD5-7524A2375D0A}" destId="{637605D3-9C9D-4359-9B54-78FA9962217F}" srcOrd="1" destOrd="0" parTransId="{71B237B7-9715-4E59-9228-B79DA180DEDD}" sibTransId="{B379AA15-9964-477D-8BC5-C91BA9098E73}"/>
    <dgm:cxn modelId="{0B69FD72-C857-4430-8115-775A0045E270}" type="presOf" srcId="{1164A4D7-4AB8-4033-BE6D-82D48D4E0DB3}" destId="{AC18026C-6284-4D72-A8DA-91760B32CD86}" srcOrd="0" destOrd="0" presId="urn:microsoft.com/office/officeart/2005/8/layout/chevron1"/>
    <dgm:cxn modelId="{0E0B453D-2CEF-4715-9CEC-9C2D6CDD7337}" type="presOf" srcId="{8F55F0D7-E449-43A7-85D7-5F2732E58DFB}" destId="{B21BB54F-77E1-40CE-98D8-3B039C1785F5}" srcOrd="0" destOrd="0" presId="urn:microsoft.com/office/officeart/2005/8/layout/chevron1"/>
    <dgm:cxn modelId="{8B1A47E7-084A-4138-B0DB-79F5A10720F3}" srcId="{6FCC4187-6B51-462D-B088-23CCE61281C0}" destId="{497B9AE9-2E12-4F3E-AB1B-CB5236DE1460}" srcOrd="2" destOrd="0" parTransId="{B6933BBB-DA2E-411B-AA50-AD7671B2304B}" sibTransId="{438B1509-0BD2-4433-AE40-B0483E92CD63}"/>
    <dgm:cxn modelId="{2FE44D5A-375C-4CE4-8F7C-7A23029490C9}" srcId="{1164A4D7-4AB8-4033-BE6D-82D48D4E0DB3}" destId="{B12F01DE-5A58-465E-956B-8C5B60B31588}" srcOrd="1" destOrd="0" parTransId="{266A0E72-BE03-4F4B-BEA0-5FA1F9784949}" sibTransId="{4FE30BA2-92DC-4F55-8780-2177EE1F903B}"/>
    <dgm:cxn modelId="{9FDE7ED5-7CB3-43C5-9E91-1E82FF1F4ACF}" type="presOf" srcId="{6FCC4187-6B51-462D-B088-23CCE61281C0}" destId="{C8CE0E65-E918-4994-9193-F2477EC4C04A}" srcOrd="0" destOrd="0" presId="urn:microsoft.com/office/officeart/2005/8/layout/chevron1"/>
    <dgm:cxn modelId="{EBEE72A0-720C-4966-B091-E73B5C36B769}" type="presOf" srcId="{B0F94E17-F359-4899-A439-E6198EC96467}" destId="{E6B61403-4190-4BB9-80CC-4940EAB64834}" srcOrd="0" destOrd="0" presId="urn:microsoft.com/office/officeart/2005/8/layout/chevron1"/>
    <dgm:cxn modelId="{C4515AC0-B940-4410-B080-2CFF18349FCA}" srcId="{6FCC4187-6B51-462D-B088-23CCE61281C0}" destId="{E9417C81-E566-4FA4-B631-AB6F34E479A2}" srcOrd="1" destOrd="0" parTransId="{4F0DC8D1-C6C1-4277-AB07-D341BB13864C}" sibTransId="{336BD22D-2D94-4240-9B98-001C0AFD96E5}"/>
    <dgm:cxn modelId="{E55316C9-F90C-4E5D-93EF-6552AC149654}" srcId="{1164A4D7-4AB8-4033-BE6D-82D48D4E0DB3}" destId="{6FCC4187-6B51-462D-B088-23CCE61281C0}" srcOrd="0" destOrd="0" parTransId="{7ABCE4A1-D51F-4AF8-A0D2-510150AE88C6}" sibTransId="{EB77C7ED-05FB-44C4-A81B-891C02EEE91E}"/>
    <dgm:cxn modelId="{899B1752-32A0-4594-BA62-59069A0CCAE7}" type="presOf" srcId="{637605D3-9C9D-4359-9B54-78FA9962217F}" destId="{61F2FC43-737F-4D3B-8112-2E8B15D41FA1}" srcOrd="0" destOrd="1" presId="urn:microsoft.com/office/officeart/2005/8/layout/chevron1"/>
    <dgm:cxn modelId="{6BA1223A-0CF3-4F66-88B5-0807347043B9}" type="presOf" srcId="{6BD9747A-E99E-419E-9AE4-63A25E637EB9}" destId="{E6B61403-4190-4BB9-80CC-4940EAB64834}" srcOrd="0" destOrd="1" presId="urn:microsoft.com/office/officeart/2005/8/layout/chevron1"/>
    <dgm:cxn modelId="{9EA4FEAB-BA6C-4352-8F44-890368441C0B}" srcId="{6FCC4187-6B51-462D-B088-23CCE61281C0}" destId="{3E087C0C-03E9-4DEA-83F7-239C98402839}" srcOrd="3" destOrd="0" parTransId="{28D9DD01-441C-48F0-B567-979EA40CBE53}" sibTransId="{F4950FCE-C703-4771-99CC-150B16E0556E}"/>
    <dgm:cxn modelId="{F3480891-0F6C-49A7-BF69-2F4BFC0F01D7}" srcId="{1164A4D7-4AB8-4033-BE6D-82D48D4E0DB3}" destId="{ECCFB50F-1440-4AA2-8FD5-7524A2375D0A}" srcOrd="2" destOrd="0" parTransId="{C115DEF0-99F1-44B6-B672-BB6B522DF8E4}" sibTransId="{0EB2823B-E78E-49BB-93DE-9F7E8001EAC9}"/>
    <dgm:cxn modelId="{72F1BC26-AEA6-4A0C-95B9-7C3F4BD36F58}" srcId="{B12F01DE-5A58-465E-956B-8C5B60B31588}" destId="{6BD9747A-E99E-419E-9AE4-63A25E637EB9}" srcOrd="1" destOrd="0" parTransId="{592E7A73-E804-4C6E-846C-06BB14A19BBD}" sibTransId="{3433D94F-7913-436C-AD49-1BBCFC73E247}"/>
    <dgm:cxn modelId="{BA0B66E9-11C7-4F17-B999-F7BA93ADD908}" type="presOf" srcId="{CFE3ED9A-20C4-49DC-B5E4-C15A3FDED2C7}" destId="{61F2FC43-737F-4D3B-8112-2E8B15D41FA1}" srcOrd="0" destOrd="0" presId="urn:microsoft.com/office/officeart/2005/8/layout/chevron1"/>
    <dgm:cxn modelId="{4F59719F-5DE8-4A33-97C6-8D26C81C9B54}" type="presOf" srcId="{E9417C81-E566-4FA4-B631-AB6F34E479A2}" destId="{B21BB54F-77E1-40CE-98D8-3B039C1785F5}" srcOrd="0" destOrd="1" presId="urn:microsoft.com/office/officeart/2005/8/layout/chevron1"/>
    <dgm:cxn modelId="{AE819030-F652-4DFA-9C30-A52F259AAD5D}" type="presOf" srcId="{3E087C0C-03E9-4DEA-83F7-239C98402839}" destId="{B21BB54F-77E1-40CE-98D8-3B039C1785F5}" srcOrd="0" destOrd="3" presId="urn:microsoft.com/office/officeart/2005/8/layout/chevron1"/>
    <dgm:cxn modelId="{CC2C39BA-150B-4C7B-AD2D-9D414217E047}" srcId="{ECCFB50F-1440-4AA2-8FD5-7524A2375D0A}" destId="{CFE3ED9A-20C4-49DC-B5E4-C15A3FDED2C7}" srcOrd="0" destOrd="0" parTransId="{22FAAD6B-8DA9-45E6-BEEB-B66FAE9F253D}" sibTransId="{5AC2C363-DE6A-413B-A85C-FD9EFA99CFD8}"/>
    <dgm:cxn modelId="{AB723D35-0907-4325-BF37-741683FE82E1}" srcId="{B12F01DE-5A58-465E-956B-8C5B60B31588}" destId="{B0F94E17-F359-4899-A439-E6198EC96467}" srcOrd="0" destOrd="0" parTransId="{FB5A46A6-8DB8-4031-A744-70619022A6DF}" sibTransId="{2CCE4878-5EC2-4F65-B4F6-145694B698D4}"/>
    <dgm:cxn modelId="{DC4E857B-849C-4FA7-AB33-99D2990E9362}" srcId="{6FCC4187-6B51-462D-B088-23CCE61281C0}" destId="{8F55F0D7-E449-43A7-85D7-5F2732E58DFB}" srcOrd="0" destOrd="0" parTransId="{23006EDB-3063-47A4-8A09-08515035B449}" sibTransId="{82E70E97-FC53-4987-A83E-7F59C44ADD84}"/>
    <dgm:cxn modelId="{6B6AFEB4-A2F1-4F75-B036-9CAED5EC5B8A}" type="presParOf" srcId="{AC18026C-6284-4D72-A8DA-91760B32CD86}" destId="{346E9CEE-70D0-4CD4-A5AF-E22B4B9492AA}" srcOrd="0" destOrd="0" presId="urn:microsoft.com/office/officeart/2005/8/layout/chevron1"/>
    <dgm:cxn modelId="{D9F3393C-B725-4798-B870-0B6F90165372}" type="presParOf" srcId="{346E9CEE-70D0-4CD4-A5AF-E22B4B9492AA}" destId="{C8CE0E65-E918-4994-9193-F2477EC4C04A}" srcOrd="0" destOrd="0" presId="urn:microsoft.com/office/officeart/2005/8/layout/chevron1"/>
    <dgm:cxn modelId="{AFEB044D-C6B1-4865-97DA-E6867AA8634E}" type="presParOf" srcId="{346E9CEE-70D0-4CD4-A5AF-E22B4B9492AA}" destId="{B21BB54F-77E1-40CE-98D8-3B039C1785F5}" srcOrd="1" destOrd="0" presId="urn:microsoft.com/office/officeart/2005/8/layout/chevron1"/>
    <dgm:cxn modelId="{0D50E55E-1049-4D7B-8379-BA563B200BB4}" type="presParOf" srcId="{AC18026C-6284-4D72-A8DA-91760B32CD86}" destId="{5EB44F99-8265-4AA3-A161-4DA9F67F8E04}" srcOrd="1" destOrd="0" presId="urn:microsoft.com/office/officeart/2005/8/layout/chevron1"/>
    <dgm:cxn modelId="{99C07B5D-0F1B-4AED-8C4E-2D967D0F2802}" type="presParOf" srcId="{AC18026C-6284-4D72-A8DA-91760B32CD86}" destId="{4A019DE1-ABF1-4201-9030-3626AD90FC57}" srcOrd="2" destOrd="0" presId="urn:microsoft.com/office/officeart/2005/8/layout/chevron1"/>
    <dgm:cxn modelId="{5D6FEBD7-30A3-4B2B-A87C-0EDE72D911D6}" type="presParOf" srcId="{4A019DE1-ABF1-4201-9030-3626AD90FC57}" destId="{B6F09759-5299-40B8-829B-B48761A39A18}" srcOrd="0" destOrd="0" presId="urn:microsoft.com/office/officeart/2005/8/layout/chevron1"/>
    <dgm:cxn modelId="{9BC67900-DA16-4238-B2F0-CB3B78F08F30}" type="presParOf" srcId="{4A019DE1-ABF1-4201-9030-3626AD90FC57}" destId="{E6B61403-4190-4BB9-80CC-4940EAB64834}" srcOrd="1" destOrd="0" presId="urn:microsoft.com/office/officeart/2005/8/layout/chevron1"/>
    <dgm:cxn modelId="{5E0E6113-C57B-43CA-AFFE-DF6BE45FDB34}" type="presParOf" srcId="{AC18026C-6284-4D72-A8DA-91760B32CD86}" destId="{8A222C03-DD62-482C-86C2-DB0D2A3F0576}" srcOrd="3" destOrd="0" presId="urn:microsoft.com/office/officeart/2005/8/layout/chevron1"/>
    <dgm:cxn modelId="{A647D676-AA8D-4ED9-9A6E-A2FA1B9B8357}" type="presParOf" srcId="{AC18026C-6284-4D72-A8DA-91760B32CD86}" destId="{3663894A-3AB1-4686-A3B7-870D9F194E58}" srcOrd="4" destOrd="0" presId="urn:microsoft.com/office/officeart/2005/8/layout/chevron1"/>
    <dgm:cxn modelId="{FA3A471F-DB6C-44DA-8558-545A0BE9B431}" type="presParOf" srcId="{3663894A-3AB1-4686-A3B7-870D9F194E58}" destId="{B3CB608B-13D6-4CF0-A711-2C42A0C7397B}" srcOrd="0" destOrd="0" presId="urn:microsoft.com/office/officeart/2005/8/layout/chevron1"/>
    <dgm:cxn modelId="{12F1BECF-7DA4-4171-8ABF-F1C24DEAB6CB}" type="presParOf" srcId="{3663894A-3AB1-4686-A3B7-870D9F194E58}" destId="{61F2FC43-737F-4D3B-8112-2E8B15D41FA1}"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7F639F-0B2F-4F01-926A-E16E11ACA539}"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1E0E4FE3-5B0D-488A-822F-36FAB2DF9DEB}">
      <dgm:prSet phldrT="[Text]" custT="1"/>
      <dgm:spPr/>
      <dgm:t>
        <a:bodyPr/>
        <a:lstStyle/>
        <a:p>
          <a:r>
            <a:rPr lang="en-US" sz="2400" b="0" dirty="0" smtClean="0"/>
            <a:t>Title I-A: Standards &amp; Assessment</a:t>
          </a:r>
          <a:endParaRPr lang="en-US" sz="2400" b="0" dirty="0"/>
        </a:p>
      </dgm:t>
    </dgm:pt>
    <dgm:pt modelId="{C153D958-247B-446B-8D6A-2BBAAF5897A3}" type="parTrans" cxnId="{967F65F1-633D-42AD-A47C-2FE2421C6BEA}">
      <dgm:prSet/>
      <dgm:spPr/>
      <dgm:t>
        <a:bodyPr/>
        <a:lstStyle/>
        <a:p>
          <a:endParaRPr lang="en-US"/>
        </a:p>
      </dgm:t>
    </dgm:pt>
    <dgm:pt modelId="{862C5BB5-18ED-49A8-B6EF-9213AD864E4D}" type="sibTrans" cxnId="{967F65F1-633D-42AD-A47C-2FE2421C6BEA}">
      <dgm:prSet/>
      <dgm:spPr/>
      <dgm:t>
        <a:bodyPr/>
        <a:lstStyle/>
        <a:p>
          <a:endParaRPr lang="en-US"/>
        </a:p>
      </dgm:t>
    </dgm:pt>
    <dgm:pt modelId="{E5B79EF1-485A-4D4F-8672-6EEB53B3A77C}">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400" b="0" dirty="0" smtClean="0"/>
            <a:t>Fiscal   Flexibility </a:t>
          </a:r>
          <a:endParaRPr lang="en-US" sz="2400" b="0" dirty="0"/>
        </a:p>
      </dgm:t>
    </dgm:pt>
    <dgm:pt modelId="{3E373A26-2AFA-4FC6-B1A4-EF55C890DF84}" type="parTrans" cxnId="{53AAD87D-CBB2-45DB-B0AF-52561DE81126}">
      <dgm:prSet/>
      <dgm:spPr/>
      <dgm:t>
        <a:bodyPr/>
        <a:lstStyle/>
        <a:p>
          <a:endParaRPr lang="en-US"/>
        </a:p>
      </dgm:t>
    </dgm:pt>
    <dgm:pt modelId="{B1637CEB-15F7-47C1-B558-FB38ED5ED7E3}" type="sibTrans" cxnId="{53AAD87D-CBB2-45DB-B0AF-52561DE81126}">
      <dgm:prSet/>
      <dgm:spPr/>
      <dgm:t>
        <a:bodyPr/>
        <a:lstStyle/>
        <a:p>
          <a:endParaRPr lang="en-US"/>
        </a:p>
      </dgm:t>
    </dgm:pt>
    <dgm:pt modelId="{0FFC3EEA-6341-47A5-891A-274B3B3D1096}">
      <dgm:prSet phldrT="[Text]" custT="1"/>
      <dgm:spPr/>
      <dgm:t>
        <a:bodyPr/>
        <a:lstStyle/>
        <a:p>
          <a:r>
            <a:rPr lang="en-US" sz="2400" b="0" dirty="0" smtClean="0"/>
            <a:t>Other Federal Programs </a:t>
          </a:r>
          <a:endParaRPr lang="en-US" sz="2400" b="0" dirty="0"/>
        </a:p>
      </dgm:t>
    </dgm:pt>
    <dgm:pt modelId="{F8A67EA8-E7CA-4723-AD12-AF4D6854DED7}" type="parTrans" cxnId="{1BD55CDC-5082-4A76-8782-E173D05FF7B8}">
      <dgm:prSet/>
      <dgm:spPr/>
      <dgm:t>
        <a:bodyPr/>
        <a:lstStyle/>
        <a:p>
          <a:endParaRPr lang="en-US"/>
        </a:p>
      </dgm:t>
    </dgm:pt>
    <dgm:pt modelId="{07947DDE-7C3C-42B1-8CC2-B29B3B803521}" type="sibTrans" cxnId="{1BD55CDC-5082-4A76-8782-E173D05FF7B8}">
      <dgm:prSet/>
      <dgm:spPr/>
      <dgm:t>
        <a:bodyPr/>
        <a:lstStyle/>
        <a:p>
          <a:endParaRPr lang="en-US"/>
        </a:p>
      </dgm:t>
    </dgm:pt>
    <dgm:pt modelId="{D9DD4330-52E8-4823-BD76-B52F00A94E38}">
      <dgm:prSet phldrT="[Text]" custT="1"/>
      <dgm:spPr/>
      <dgm:t>
        <a:bodyPr/>
        <a:lstStyle/>
        <a:p>
          <a:r>
            <a:rPr lang="en-US" sz="2400" b="0" dirty="0" smtClean="0"/>
            <a:t>Title II-A: Educator Effectiveness</a:t>
          </a:r>
          <a:endParaRPr lang="en-US" sz="2400" b="0" dirty="0"/>
        </a:p>
      </dgm:t>
    </dgm:pt>
    <dgm:pt modelId="{7E331E09-FA8B-46DC-8DFB-CB965B12E8AE}" type="parTrans" cxnId="{BA6F2B31-346D-4070-9DFF-19D5216B4BA2}">
      <dgm:prSet/>
      <dgm:spPr/>
      <dgm:t>
        <a:bodyPr/>
        <a:lstStyle/>
        <a:p>
          <a:endParaRPr lang="en-US"/>
        </a:p>
      </dgm:t>
    </dgm:pt>
    <dgm:pt modelId="{1FB10813-C730-4401-92BB-C43B5B8EC9A7}" type="sibTrans" cxnId="{BA6F2B31-346D-4070-9DFF-19D5216B4BA2}">
      <dgm:prSet/>
      <dgm:spPr/>
      <dgm:t>
        <a:bodyPr/>
        <a:lstStyle/>
        <a:p>
          <a:endParaRPr lang="en-US"/>
        </a:p>
      </dgm:t>
    </dgm:pt>
    <dgm:pt modelId="{D5D407D7-FD4A-4386-887D-6BFB9699E073}">
      <dgm:prSet phldrT="[Text]" custT="1"/>
      <dgm:spPr/>
      <dgm:t>
        <a:bodyPr/>
        <a:lstStyle/>
        <a:p>
          <a:r>
            <a:rPr lang="en-US" sz="2400" b="0" dirty="0" smtClean="0"/>
            <a:t>Title I-A:</a:t>
          </a:r>
        </a:p>
        <a:p>
          <a:r>
            <a:rPr lang="en-US" sz="2400" b="0" dirty="0" smtClean="0"/>
            <a:t>School &amp; District Improvement</a:t>
          </a:r>
          <a:endParaRPr lang="en-US" sz="2400" b="0" dirty="0"/>
        </a:p>
      </dgm:t>
    </dgm:pt>
    <dgm:pt modelId="{CCF7D019-710C-409B-9028-537698E152F9}" type="parTrans" cxnId="{FF74963E-3A30-4A70-BE22-B9EF4A4AA37D}">
      <dgm:prSet/>
      <dgm:spPr/>
      <dgm:t>
        <a:bodyPr/>
        <a:lstStyle/>
        <a:p>
          <a:endParaRPr lang="en-US"/>
        </a:p>
      </dgm:t>
    </dgm:pt>
    <dgm:pt modelId="{134C2579-3CAD-48A1-9438-96814EBB3964}" type="sibTrans" cxnId="{FF74963E-3A30-4A70-BE22-B9EF4A4AA37D}">
      <dgm:prSet/>
      <dgm:spPr/>
      <dgm:t>
        <a:bodyPr/>
        <a:lstStyle/>
        <a:p>
          <a:endParaRPr lang="en-US"/>
        </a:p>
      </dgm:t>
    </dgm:pt>
    <dgm:pt modelId="{C7C42676-07A5-4D16-BFA5-8C1112BF0319}">
      <dgm:prSet phldrT="[Text]" custT="1"/>
      <dgm:spPr/>
      <dgm:t>
        <a:bodyPr/>
        <a:lstStyle/>
        <a:p>
          <a:r>
            <a:rPr lang="en-US" sz="2400" b="0" dirty="0" smtClean="0"/>
            <a:t>Title I-A: Accountability</a:t>
          </a:r>
          <a:endParaRPr lang="en-US" sz="2400" b="0" dirty="0"/>
        </a:p>
      </dgm:t>
    </dgm:pt>
    <dgm:pt modelId="{46A88CBD-B337-4B19-804A-7C8B46A301F1}" type="parTrans" cxnId="{03470572-1B01-48AA-B8F8-811C3C2E3F19}">
      <dgm:prSet/>
      <dgm:spPr/>
      <dgm:t>
        <a:bodyPr/>
        <a:lstStyle/>
        <a:p>
          <a:endParaRPr lang="en-US"/>
        </a:p>
      </dgm:t>
    </dgm:pt>
    <dgm:pt modelId="{C42C05A5-61CE-40A1-9826-639A60A7EA3F}" type="sibTrans" cxnId="{03470572-1B01-48AA-B8F8-811C3C2E3F19}">
      <dgm:prSet/>
      <dgm:spPr/>
      <dgm:t>
        <a:bodyPr/>
        <a:lstStyle/>
        <a:p>
          <a:endParaRPr lang="en-US"/>
        </a:p>
      </dgm:t>
    </dgm:pt>
    <dgm:pt modelId="{9208F574-EB80-4274-85F9-861111636F56}" type="pres">
      <dgm:prSet presAssocID="{F07F639F-0B2F-4F01-926A-E16E11ACA539}" presName="compositeShape" presStyleCnt="0">
        <dgm:presLayoutVars>
          <dgm:chMax val="7"/>
          <dgm:dir val="rev"/>
          <dgm:resizeHandles val="exact"/>
        </dgm:presLayoutVars>
      </dgm:prSet>
      <dgm:spPr/>
      <dgm:t>
        <a:bodyPr/>
        <a:lstStyle/>
        <a:p>
          <a:endParaRPr lang="en-US"/>
        </a:p>
      </dgm:t>
    </dgm:pt>
    <dgm:pt modelId="{E0D8B506-D834-4B8F-B873-62419AEE5317}" type="pres">
      <dgm:prSet presAssocID="{1E0E4FE3-5B0D-488A-822F-36FAB2DF9DEB}" presName="circ1" presStyleLbl="vennNode1" presStyleIdx="0" presStyleCnt="6" custLinFactNeighborX="635" custLinFactNeighborY="-2083"/>
      <dgm:spPr/>
    </dgm:pt>
    <dgm:pt modelId="{9704593A-82FD-4513-81A4-C7A53C6791C3}" type="pres">
      <dgm:prSet presAssocID="{1E0E4FE3-5B0D-488A-822F-36FAB2DF9DEB}" presName="circ1Tx" presStyleLbl="revTx" presStyleIdx="0" presStyleCnt="0">
        <dgm:presLayoutVars>
          <dgm:chMax val="0"/>
          <dgm:chPref val="0"/>
          <dgm:bulletEnabled val="1"/>
        </dgm:presLayoutVars>
      </dgm:prSet>
      <dgm:spPr/>
      <dgm:t>
        <a:bodyPr/>
        <a:lstStyle/>
        <a:p>
          <a:endParaRPr lang="en-US"/>
        </a:p>
      </dgm:t>
    </dgm:pt>
    <dgm:pt modelId="{4047DD05-F663-4B1F-8770-D18D5BAB8ED2}" type="pres">
      <dgm:prSet presAssocID="{E5B79EF1-485A-4D4F-8672-6EEB53B3A77C}" presName="circ2" presStyleLbl="vennNode1" presStyleIdx="1" presStyleCnt="6" custLinFactNeighborX="635" custLinFactNeighborY="-2083"/>
      <dgm:spPr/>
    </dgm:pt>
    <dgm:pt modelId="{40C58B42-CBC5-4721-8678-148DE5704CEA}" type="pres">
      <dgm:prSet presAssocID="{E5B79EF1-485A-4D4F-8672-6EEB53B3A77C}" presName="circ2Tx" presStyleLbl="revTx" presStyleIdx="0" presStyleCnt="0" custScaleX="128520" custLinFactNeighborX="635" custLinFactNeighborY="-2083">
        <dgm:presLayoutVars>
          <dgm:chMax val="0"/>
          <dgm:chPref val="0"/>
          <dgm:bulletEnabled val="1"/>
        </dgm:presLayoutVars>
      </dgm:prSet>
      <dgm:spPr/>
      <dgm:t>
        <a:bodyPr/>
        <a:lstStyle/>
        <a:p>
          <a:endParaRPr lang="en-US"/>
        </a:p>
      </dgm:t>
    </dgm:pt>
    <dgm:pt modelId="{E64C8196-2CE9-43C9-8E1A-43FBD489B0BA}" type="pres">
      <dgm:prSet presAssocID="{0FFC3EEA-6341-47A5-891A-274B3B3D1096}" presName="circ3" presStyleLbl="vennNode1" presStyleIdx="2" presStyleCnt="6"/>
      <dgm:spPr/>
    </dgm:pt>
    <dgm:pt modelId="{1B4E6CCD-7558-457B-BFAA-3486A0530A1C}" type="pres">
      <dgm:prSet presAssocID="{0FFC3EEA-6341-47A5-891A-274B3B3D1096}" presName="circ3Tx" presStyleLbl="revTx" presStyleIdx="0" presStyleCnt="0" custScaleX="193414" custLinFactNeighborX="89" custLinFactNeighborY="-1125">
        <dgm:presLayoutVars>
          <dgm:chMax val="0"/>
          <dgm:chPref val="0"/>
          <dgm:bulletEnabled val="1"/>
        </dgm:presLayoutVars>
      </dgm:prSet>
      <dgm:spPr/>
      <dgm:t>
        <a:bodyPr/>
        <a:lstStyle/>
        <a:p>
          <a:endParaRPr lang="en-US"/>
        </a:p>
      </dgm:t>
    </dgm:pt>
    <dgm:pt modelId="{9F7599C0-6A66-4D03-B323-495191EEF8F1}" type="pres">
      <dgm:prSet presAssocID="{D9DD4330-52E8-4823-BD76-B52F00A94E38}" presName="circ4" presStyleLbl="vennNode1" presStyleIdx="3" presStyleCnt="6"/>
      <dgm:spPr/>
    </dgm:pt>
    <dgm:pt modelId="{D158DB79-413D-4B60-8C01-D952DBA17D02}" type="pres">
      <dgm:prSet presAssocID="{D9DD4330-52E8-4823-BD76-B52F00A94E38}" presName="circ4Tx" presStyleLbl="revTx" presStyleIdx="0" presStyleCnt="0">
        <dgm:presLayoutVars>
          <dgm:chMax val="0"/>
          <dgm:chPref val="0"/>
          <dgm:bulletEnabled val="1"/>
        </dgm:presLayoutVars>
      </dgm:prSet>
      <dgm:spPr/>
      <dgm:t>
        <a:bodyPr/>
        <a:lstStyle/>
        <a:p>
          <a:endParaRPr lang="en-US"/>
        </a:p>
      </dgm:t>
    </dgm:pt>
    <dgm:pt modelId="{FB21A35C-954D-4C06-A912-53DB9C0B0D00}" type="pres">
      <dgm:prSet presAssocID="{D5D407D7-FD4A-4386-887D-6BFB9699E073}" presName="circ5" presStyleLbl="vennNode1" presStyleIdx="4" presStyleCnt="6"/>
      <dgm:spPr/>
    </dgm:pt>
    <dgm:pt modelId="{5ED9C085-17A3-4F1B-B320-9608F5B1F4B5}" type="pres">
      <dgm:prSet presAssocID="{D5D407D7-FD4A-4386-887D-6BFB9699E073}" presName="circ5Tx" presStyleLbl="revTx" presStyleIdx="0" presStyleCnt="0">
        <dgm:presLayoutVars>
          <dgm:chMax val="0"/>
          <dgm:chPref val="0"/>
          <dgm:bulletEnabled val="1"/>
        </dgm:presLayoutVars>
      </dgm:prSet>
      <dgm:spPr/>
      <dgm:t>
        <a:bodyPr/>
        <a:lstStyle/>
        <a:p>
          <a:endParaRPr lang="en-US"/>
        </a:p>
      </dgm:t>
    </dgm:pt>
    <dgm:pt modelId="{401C888D-340F-43A9-9E0B-3FF471C92A0D}" type="pres">
      <dgm:prSet presAssocID="{C7C42676-07A5-4D16-BFA5-8C1112BF0319}" presName="circ6" presStyleLbl="vennNode1" presStyleIdx="5" presStyleCnt="6"/>
      <dgm:spPr/>
    </dgm:pt>
    <dgm:pt modelId="{FBCA5538-4DDD-484B-8159-6F3D9BC39A0A}" type="pres">
      <dgm:prSet presAssocID="{C7C42676-07A5-4D16-BFA5-8C1112BF0319}" presName="circ6Tx" presStyleLbl="revTx" presStyleIdx="0" presStyleCnt="0">
        <dgm:presLayoutVars>
          <dgm:chMax val="0"/>
          <dgm:chPref val="0"/>
          <dgm:bulletEnabled val="1"/>
        </dgm:presLayoutVars>
      </dgm:prSet>
      <dgm:spPr/>
      <dgm:t>
        <a:bodyPr/>
        <a:lstStyle/>
        <a:p>
          <a:endParaRPr lang="en-US"/>
        </a:p>
      </dgm:t>
    </dgm:pt>
  </dgm:ptLst>
  <dgm:cxnLst>
    <dgm:cxn modelId="{DE8DA323-FD76-4BA6-8A41-02CD9DA9C35C}" type="presOf" srcId="{E5B79EF1-485A-4D4F-8672-6EEB53B3A77C}" destId="{FBCA5538-4DDD-484B-8159-6F3D9BC39A0A}" srcOrd="0" destOrd="0" presId="urn:microsoft.com/office/officeart/2005/8/layout/venn1"/>
    <dgm:cxn modelId="{118B6AE4-61E0-43DF-8215-627BD8A0B494}" type="presOf" srcId="{C7C42676-07A5-4D16-BFA5-8C1112BF0319}" destId="{40C58B42-CBC5-4721-8678-148DE5704CEA}" srcOrd="0" destOrd="0" presId="urn:microsoft.com/office/officeart/2005/8/layout/venn1"/>
    <dgm:cxn modelId="{8D110CE9-F7D2-49B8-95FC-CA075E064B97}" type="presOf" srcId="{1E0E4FE3-5B0D-488A-822F-36FAB2DF9DEB}" destId="{9704593A-82FD-4513-81A4-C7A53C6791C3}" srcOrd="0" destOrd="0" presId="urn:microsoft.com/office/officeart/2005/8/layout/venn1"/>
    <dgm:cxn modelId="{53AAD87D-CBB2-45DB-B0AF-52561DE81126}" srcId="{F07F639F-0B2F-4F01-926A-E16E11ACA539}" destId="{E5B79EF1-485A-4D4F-8672-6EEB53B3A77C}" srcOrd="1" destOrd="0" parTransId="{3E373A26-2AFA-4FC6-B1A4-EF55C890DF84}" sibTransId="{B1637CEB-15F7-47C1-B558-FB38ED5ED7E3}"/>
    <dgm:cxn modelId="{B05D245E-4FA5-402D-8990-7386D2F3D300}" type="presOf" srcId="{D5D407D7-FD4A-4386-887D-6BFB9699E073}" destId="{1B4E6CCD-7558-457B-BFAA-3486A0530A1C}" srcOrd="0" destOrd="0" presId="urn:microsoft.com/office/officeart/2005/8/layout/venn1"/>
    <dgm:cxn modelId="{1BCCC61E-FC0E-4600-ACC5-2E32E1C5C214}" type="presOf" srcId="{F07F639F-0B2F-4F01-926A-E16E11ACA539}" destId="{9208F574-EB80-4274-85F9-861111636F56}" srcOrd="0" destOrd="0" presId="urn:microsoft.com/office/officeart/2005/8/layout/venn1"/>
    <dgm:cxn modelId="{03470572-1B01-48AA-B8F8-811C3C2E3F19}" srcId="{F07F639F-0B2F-4F01-926A-E16E11ACA539}" destId="{C7C42676-07A5-4D16-BFA5-8C1112BF0319}" srcOrd="5" destOrd="0" parTransId="{46A88CBD-B337-4B19-804A-7C8B46A301F1}" sibTransId="{C42C05A5-61CE-40A1-9826-639A60A7EA3F}"/>
    <dgm:cxn modelId="{1BD55CDC-5082-4A76-8782-E173D05FF7B8}" srcId="{F07F639F-0B2F-4F01-926A-E16E11ACA539}" destId="{0FFC3EEA-6341-47A5-891A-274B3B3D1096}" srcOrd="2" destOrd="0" parTransId="{F8A67EA8-E7CA-4723-AD12-AF4D6854DED7}" sibTransId="{07947DDE-7C3C-42B1-8CC2-B29B3B803521}"/>
    <dgm:cxn modelId="{288AE6AE-86D8-4410-92B5-CD41A17341A4}" type="presOf" srcId="{D9DD4330-52E8-4823-BD76-B52F00A94E38}" destId="{D158DB79-413D-4B60-8C01-D952DBA17D02}" srcOrd="0" destOrd="0" presId="urn:microsoft.com/office/officeart/2005/8/layout/venn1"/>
    <dgm:cxn modelId="{FF74963E-3A30-4A70-BE22-B9EF4A4AA37D}" srcId="{F07F639F-0B2F-4F01-926A-E16E11ACA539}" destId="{D5D407D7-FD4A-4386-887D-6BFB9699E073}" srcOrd="4" destOrd="0" parTransId="{CCF7D019-710C-409B-9028-537698E152F9}" sibTransId="{134C2579-3CAD-48A1-9438-96814EBB3964}"/>
    <dgm:cxn modelId="{967F65F1-633D-42AD-A47C-2FE2421C6BEA}" srcId="{F07F639F-0B2F-4F01-926A-E16E11ACA539}" destId="{1E0E4FE3-5B0D-488A-822F-36FAB2DF9DEB}" srcOrd="0" destOrd="0" parTransId="{C153D958-247B-446B-8D6A-2BBAAF5897A3}" sibTransId="{862C5BB5-18ED-49A8-B6EF-9213AD864E4D}"/>
    <dgm:cxn modelId="{BA6F2B31-346D-4070-9DFF-19D5216B4BA2}" srcId="{F07F639F-0B2F-4F01-926A-E16E11ACA539}" destId="{D9DD4330-52E8-4823-BD76-B52F00A94E38}" srcOrd="3" destOrd="0" parTransId="{7E331E09-FA8B-46DC-8DFB-CB965B12E8AE}" sibTransId="{1FB10813-C730-4401-92BB-C43B5B8EC9A7}"/>
    <dgm:cxn modelId="{923D6960-2FD0-4A98-BAFD-F9E38EA1617F}" type="presOf" srcId="{0FFC3EEA-6341-47A5-891A-274B3B3D1096}" destId="{5ED9C085-17A3-4F1B-B320-9608F5B1F4B5}" srcOrd="0" destOrd="0" presId="urn:microsoft.com/office/officeart/2005/8/layout/venn1"/>
    <dgm:cxn modelId="{0389281B-563A-40DC-8C1F-732295756409}" type="presParOf" srcId="{9208F574-EB80-4274-85F9-861111636F56}" destId="{E0D8B506-D834-4B8F-B873-62419AEE5317}" srcOrd="0" destOrd="0" presId="urn:microsoft.com/office/officeart/2005/8/layout/venn1"/>
    <dgm:cxn modelId="{D4983C2A-3843-4B84-B4EA-49320B3BF597}" type="presParOf" srcId="{9208F574-EB80-4274-85F9-861111636F56}" destId="{9704593A-82FD-4513-81A4-C7A53C6791C3}" srcOrd="1" destOrd="0" presId="urn:microsoft.com/office/officeart/2005/8/layout/venn1"/>
    <dgm:cxn modelId="{D398F5F3-9DA4-475F-BF18-E95B2BF502F2}" type="presParOf" srcId="{9208F574-EB80-4274-85F9-861111636F56}" destId="{4047DD05-F663-4B1F-8770-D18D5BAB8ED2}" srcOrd="2" destOrd="0" presId="urn:microsoft.com/office/officeart/2005/8/layout/venn1"/>
    <dgm:cxn modelId="{08031C71-F73F-4AA5-966E-214D87D64FBB}" type="presParOf" srcId="{9208F574-EB80-4274-85F9-861111636F56}" destId="{40C58B42-CBC5-4721-8678-148DE5704CEA}" srcOrd="3" destOrd="0" presId="urn:microsoft.com/office/officeart/2005/8/layout/venn1"/>
    <dgm:cxn modelId="{10F324D1-32FF-4F0B-ACB3-C254D6581C3F}" type="presParOf" srcId="{9208F574-EB80-4274-85F9-861111636F56}" destId="{E64C8196-2CE9-43C9-8E1A-43FBD489B0BA}" srcOrd="4" destOrd="0" presId="urn:microsoft.com/office/officeart/2005/8/layout/venn1"/>
    <dgm:cxn modelId="{9E99D25B-F177-4B50-AACF-6A0ACB85E8F6}" type="presParOf" srcId="{9208F574-EB80-4274-85F9-861111636F56}" destId="{1B4E6CCD-7558-457B-BFAA-3486A0530A1C}" srcOrd="5" destOrd="0" presId="urn:microsoft.com/office/officeart/2005/8/layout/venn1"/>
    <dgm:cxn modelId="{3812BFE1-F121-40A0-B76D-D8C0E3F361C7}" type="presParOf" srcId="{9208F574-EB80-4274-85F9-861111636F56}" destId="{9F7599C0-6A66-4D03-B323-495191EEF8F1}" srcOrd="6" destOrd="0" presId="urn:microsoft.com/office/officeart/2005/8/layout/venn1"/>
    <dgm:cxn modelId="{423C9552-9144-40F0-A3C6-92EA77883A9C}" type="presParOf" srcId="{9208F574-EB80-4274-85F9-861111636F56}" destId="{D158DB79-413D-4B60-8C01-D952DBA17D02}" srcOrd="7" destOrd="0" presId="urn:microsoft.com/office/officeart/2005/8/layout/venn1"/>
    <dgm:cxn modelId="{63BE4247-7060-4226-805B-171ECB21934A}" type="presParOf" srcId="{9208F574-EB80-4274-85F9-861111636F56}" destId="{FB21A35C-954D-4C06-A912-53DB9C0B0D00}" srcOrd="8" destOrd="0" presId="urn:microsoft.com/office/officeart/2005/8/layout/venn1"/>
    <dgm:cxn modelId="{1DC9628D-A803-4263-B425-193DF86C713C}" type="presParOf" srcId="{9208F574-EB80-4274-85F9-861111636F56}" destId="{5ED9C085-17A3-4F1B-B320-9608F5B1F4B5}" srcOrd="9" destOrd="0" presId="urn:microsoft.com/office/officeart/2005/8/layout/venn1"/>
    <dgm:cxn modelId="{429D3773-21DE-4307-B62D-76E06A914279}" type="presParOf" srcId="{9208F574-EB80-4274-85F9-861111636F56}" destId="{401C888D-340F-43A9-9E0B-3FF471C92A0D}" srcOrd="10" destOrd="0" presId="urn:microsoft.com/office/officeart/2005/8/layout/venn1"/>
    <dgm:cxn modelId="{CC61AC09-0C85-47E9-BD4B-BF07EB57BBAC}" type="presParOf" srcId="{9208F574-EB80-4274-85F9-861111636F56}" destId="{FBCA5538-4DDD-484B-8159-6F3D9BC39A0A}"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E0E65-E918-4994-9193-F2477EC4C04A}">
      <dsp:nvSpPr>
        <dsp:cNvPr id="0" name=""/>
        <dsp:cNvSpPr/>
      </dsp:nvSpPr>
      <dsp:spPr>
        <a:xfrm>
          <a:off x="3026" y="29496"/>
          <a:ext cx="2885182" cy="1154072"/>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April-June 2016</a:t>
          </a:r>
          <a:endParaRPr lang="en-US" sz="2800" kern="1200" dirty="0"/>
        </a:p>
      </dsp:txBody>
      <dsp:txXfrm>
        <a:off x="580062" y="29496"/>
        <a:ext cx="1731110" cy="1154072"/>
      </dsp:txXfrm>
    </dsp:sp>
    <dsp:sp modelId="{B21BB54F-77E1-40CE-98D8-3B039C1785F5}">
      <dsp:nvSpPr>
        <dsp:cNvPr id="0" name=""/>
        <dsp:cNvSpPr/>
      </dsp:nvSpPr>
      <dsp:spPr>
        <a:xfrm>
          <a:off x="3026" y="1327828"/>
          <a:ext cx="2308145" cy="34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Work groups convene</a:t>
          </a:r>
          <a:endParaRPr lang="en-US" sz="2400" kern="1200" dirty="0"/>
        </a:p>
        <a:p>
          <a:pPr marL="228600" lvl="1" indent="-228600" algn="l" defTabSz="1066800">
            <a:lnSpc>
              <a:spcPct val="90000"/>
            </a:lnSpc>
            <a:spcBef>
              <a:spcPct val="0"/>
            </a:spcBef>
            <a:spcAft>
              <a:spcPct val="15000"/>
            </a:spcAft>
            <a:buChar char="••"/>
          </a:pPr>
          <a:r>
            <a:rPr lang="en-US" sz="2400" kern="1200" dirty="0" smtClean="0"/>
            <a:t>Advisory groups provide feedback </a:t>
          </a:r>
          <a:endParaRPr lang="en-US" sz="2400" kern="1200" dirty="0"/>
        </a:p>
        <a:p>
          <a:pPr marL="228600" lvl="1" indent="-228600" algn="l" defTabSz="1066800">
            <a:lnSpc>
              <a:spcPct val="90000"/>
            </a:lnSpc>
            <a:spcBef>
              <a:spcPct val="0"/>
            </a:spcBef>
            <a:spcAft>
              <a:spcPct val="15000"/>
            </a:spcAft>
            <a:buChar char="••"/>
          </a:pPr>
          <a:r>
            <a:rPr lang="en-US" sz="2400" kern="1200" dirty="0" smtClean="0"/>
            <a:t>ODE and work group members solicit stakeholder feedback</a:t>
          </a:r>
          <a:endParaRPr lang="en-US" sz="1200" kern="1200" dirty="0"/>
        </a:p>
      </dsp:txBody>
      <dsp:txXfrm>
        <a:off x="3026" y="1327828"/>
        <a:ext cx="2308145" cy="3473437"/>
      </dsp:txXfrm>
    </dsp:sp>
    <dsp:sp modelId="{B6F09759-5299-40B8-829B-B48761A39A18}">
      <dsp:nvSpPr>
        <dsp:cNvPr id="0" name=""/>
        <dsp:cNvSpPr/>
      </dsp:nvSpPr>
      <dsp:spPr>
        <a:xfrm>
          <a:off x="2672208" y="29496"/>
          <a:ext cx="2885182" cy="1154072"/>
        </a:xfrm>
        <a:prstGeom prst="chevron">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July-Aug 2016</a:t>
          </a:r>
          <a:endParaRPr lang="en-US" sz="2800" kern="1200" dirty="0"/>
        </a:p>
      </dsp:txBody>
      <dsp:txXfrm>
        <a:off x="3249244" y="29496"/>
        <a:ext cx="1731110" cy="1154072"/>
      </dsp:txXfrm>
    </dsp:sp>
    <dsp:sp modelId="{E6B61403-4190-4BB9-80CC-4940EAB64834}">
      <dsp:nvSpPr>
        <dsp:cNvPr id="0" name=""/>
        <dsp:cNvSpPr/>
      </dsp:nvSpPr>
      <dsp:spPr>
        <a:xfrm>
          <a:off x="2672208" y="1327828"/>
          <a:ext cx="2308145" cy="34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ODE teams draft state plan</a:t>
          </a:r>
          <a:endParaRPr lang="en-US" sz="2400" kern="1200" dirty="0"/>
        </a:p>
        <a:p>
          <a:pPr marL="228600" lvl="1" indent="-228600" algn="l" defTabSz="1066800">
            <a:lnSpc>
              <a:spcPct val="90000"/>
            </a:lnSpc>
            <a:spcBef>
              <a:spcPct val="0"/>
            </a:spcBef>
            <a:spcAft>
              <a:spcPct val="15000"/>
            </a:spcAft>
            <a:buChar char="••"/>
          </a:pPr>
          <a:r>
            <a:rPr lang="en-US" sz="2400" kern="1200" dirty="0" smtClean="0"/>
            <a:t>Work groups review and provide  feedback</a:t>
          </a:r>
          <a:endParaRPr lang="en-US" sz="2400" kern="1200" dirty="0"/>
        </a:p>
        <a:p>
          <a:pPr marL="228600" lvl="1" indent="-228600" algn="l" defTabSz="1066800">
            <a:lnSpc>
              <a:spcPct val="90000"/>
            </a:lnSpc>
            <a:spcBef>
              <a:spcPct val="0"/>
            </a:spcBef>
            <a:spcAft>
              <a:spcPct val="15000"/>
            </a:spcAft>
            <a:buChar char="••"/>
          </a:pPr>
          <a:r>
            <a:rPr lang="en-US" sz="2400" kern="1200" dirty="0" smtClean="0"/>
            <a:t>ODE solicit stakeholder feedback</a:t>
          </a:r>
          <a:endParaRPr lang="en-US" sz="2400" kern="1200" dirty="0"/>
        </a:p>
      </dsp:txBody>
      <dsp:txXfrm>
        <a:off x="2672208" y="1327828"/>
        <a:ext cx="2308145" cy="3473437"/>
      </dsp:txXfrm>
    </dsp:sp>
    <dsp:sp modelId="{B3CB608B-13D6-4CF0-A711-2C42A0C7397B}">
      <dsp:nvSpPr>
        <dsp:cNvPr id="0" name=""/>
        <dsp:cNvSpPr/>
      </dsp:nvSpPr>
      <dsp:spPr>
        <a:xfrm>
          <a:off x="5341391" y="29496"/>
          <a:ext cx="2885182" cy="1154072"/>
        </a:xfrm>
        <a:prstGeom prst="chevron">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Sept-Dec    2016</a:t>
          </a:r>
          <a:endParaRPr lang="en-US" sz="2800" kern="1200" dirty="0"/>
        </a:p>
      </dsp:txBody>
      <dsp:txXfrm>
        <a:off x="5918427" y="29496"/>
        <a:ext cx="1731110" cy="1154072"/>
      </dsp:txXfrm>
    </dsp:sp>
    <dsp:sp modelId="{61F2FC43-737F-4D3B-8112-2E8B15D41FA1}">
      <dsp:nvSpPr>
        <dsp:cNvPr id="0" name=""/>
        <dsp:cNvSpPr/>
      </dsp:nvSpPr>
      <dsp:spPr>
        <a:xfrm>
          <a:off x="5341391" y="1327828"/>
          <a:ext cx="2308145" cy="34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Adjust state plan based on USED rules</a:t>
          </a:r>
          <a:endParaRPr lang="en-US" sz="2400" kern="1200" dirty="0"/>
        </a:p>
        <a:p>
          <a:pPr marL="228600" lvl="1" indent="-228600" algn="l" defTabSz="1066800">
            <a:lnSpc>
              <a:spcPct val="90000"/>
            </a:lnSpc>
            <a:spcBef>
              <a:spcPct val="0"/>
            </a:spcBef>
            <a:spcAft>
              <a:spcPct val="15000"/>
            </a:spcAft>
            <a:buChar char="••"/>
          </a:pPr>
          <a:r>
            <a:rPr lang="en-US" sz="2400" kern="1200" dirty="0" smtClean="0"/>
            <a:t>Public comment</a:t>
          </a:r>
          <a:endParaRPr lang="en-US" sz="2400" kern="1200" dirty="0"/>
        </a:p>
        <a:p>
          <a:pPr marL="228600" lvl="1" indent="-228600" algn="l" defTabSz="1066800">
            <a:lnSpc>
              <a:spcPct val="90000"/>
            </a:lnSpc>
            <a:spcBef>
              <a:spcPct val="0"/>
            </a:spcBef>
            <a:spcAft>
              <a:spcPct val="15000"/>
            </a:spcAft>
            <a:buChar char="••"/>
          </a:pPr>
          <a:r>
            <a:rPr lang="en-US" sz="2400" kern="1200" dirty="0" smtClean="0"/>
            <a:t>State Board review Preliminary State Plan in Oct and approve in Dec</a:t>
          </a:r>
          <a:endParaRPr lang="en-US" sz="2400" kern="1200" dirty="0"/>
        </a:p>
      </dsp:txBody>
      <dsp:txXfrm>
        <a:off x="5341391" y="1327828"/>
        <a:ext cx="2308145" cy="3473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E0E65-E918-4994-9193-F2477EC4C04A}">
      <dsp:nvSpPr>
        <dsp:cNvPr id="0" name=""/>
        <dsp:cNvSpPr/>
      </dsp:nvSpPr>
      <dsp:spPr>
        <a:xfrm>
          <a:off x="4472" y="1014629"/>
          <a:ext cx="2869034" cy="1147613"/>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Winter 2017</a:t>
          </a:r>
          <a:endParaRPr lang="en-US" sz="2800" kern="1200" dirty="0"/>
        </a:p>
      </dsp:txBody>
      <dsp:txXfrm>
        <a:off x="578279" y="1014629"/>
        <a:ext cx="1721421" cy="1147613"/>
      </dsp:txXfrm>
    </dsp:sp>
    <dsp:sp modelId="{B21BB54F-77E1-40CE-98D8-3B039C1785F5}">
      <dsp:nvSpPr>
        <dsp:cNvPr id="0" name=""/>
        <dsp:cNvSpPr/>
      </dsp:nvSpPr>
      <dsp:spPr>
        <a:xfrm>
          <a:off x="4472" y="2305695"/>
          <a:ext cx="2295227" cy="28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Develop policy, guidance, rules, legislative proposals</a:t>
          </a:r>
          <a:endParaRPr lang="en-US" sz="2400" kern="1200" dirty="0"/>
        </a:p>
        <a:p>
          <a:pPr marL="228600" lvl="1" indent="-228600" algn="l" defTabSz="1066800">
            <a:lnSpc>
              <a:spcPct val="90000"/>
            </a:lnSpc>
            <a:spcBef>
              <a:spcPct val="0"/>
            </a:spcBef>
            <a:spcAft>
              <a:spcPct val="15000"/>
            </a:spcAft>
            <a:buChar char="••"/>
          </a:pPr>
          <a:r>
            <a:rPr lang="en-US" sz="2400" kern="1200" dirty="0" smtClean="0"/>
            <a:t>Stakeholder input</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dsp:txBody>
      <dsp:txXfrm>
        <a:off x="4472" y="2305695"/>
        <a:ext cx="2295227" cy="2851875"/>
      </dsp:txXfrm>
    </dsp:sp>
    <dsp:sp modelId="{B6F09759-5299-40B8-829B-B48761A39A18}">
      <dsp:nvSpPr>
        <dsp:cNvPr id="0" name=""/>
        <dsp:cNvSpPr/>
      </dsp:nvSpPr>
      <dsp:spPr>
        <a:xfrm>
          <a:off x="2657506" y="1014629"/>
          <a:ext cx="2869034" cy="1147613"/>
        </a:xfrm>
        <a:prstGeom prst="chevron">
          <a:avLst/>
        </a:prstGeom>
        <a:solidFill>
          <a:schemeClr val="accent2">
            <a:hueOff val="-2355276"/>
            <a:satOff val="-3145"/>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Spring- Summer 2017</a:t>
          </a:r>
        </a:p>
      </dsp:txBody>
      <dsp:txXfrm>
        <a:off x="3231313" y="1014629"/>
        <a:ext cx="1721421" cy="1147613"/>
      </dsp:txXfrm>
    </dsp:sp>
    <dsp:sp modelId="{E6B61403-4190-4BB9-80CC-4940EAB64834}">
      <dsp:nvSpPr>
        <dsp:cNvPr id="0" name=""/>
        <dsp:cNvSpPr/>
      </dsp:nvSpPr>
      <dsp:spPr>
        <a:xfrm>
          <a:off x="2657506" y="2305695"/>
          <a:ext cx="2295227" cy="28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Submit Oregon State Plan</a:t>
          </a:r>
          <a:endParaRPr lang="en-US" sz="2400" kern="1200" dirty="0"/>
        </a:p>
        <a:p>
          <a:pPr marL="228600" lvl="1" indent="-228600" algn="l" defTabSz="1066800">
            <a:lnSpc>
              <a:spcPct val="90000"/>
            </a:lnSpc>
            <a:spcBef>
              <a:spcPct val="0"/>
            </a:spcBef>
            <a:spcAft>
              <a:spcPct val="15000"/>
            </a:spcAft>
            <a:buChar char="••"/>
          </a:pPr>
          <a:r>
            <a:rPr lang="en-US" sz="2400" kern="1200" dirty="0" smtClean="0"/>
            <a:t>USED approval within 120 days</a:t>
          </a:r>
          <a:r>
            <a:rPr lang="en-US" sz="2400" kern="1200" dirty="0" smtClean="0">
              <a:sym typeface="Wingdings 2"/>
            </a:rPr>
            <a:t></a:t>
          </a:r>
          <a:endParaRPr lang="en-US" sz="2400" kern="1200" dirty="0"/>
        </a:p>
      </dsp:txBody>
      <dsp:txXfrm>
        <a:off x="2657506" y="2305695"/>
        <a:ext cx="2295227" cy="2851875"/>
      </dsp:txXfrm>
    </dsp:sp>
    <dsp:sp modelId="{B3CB608B-13D6-4CF0-A711-2C42A0C7397B}">
      <dsp:nvSpPr>
        <dsp:cNvPr id="0" name=""/>
        <dsp:cNvSpPr/>
      </dsp:nvSpPr>
      <dsp:spPr>
        <a:xfrm>
          <a:off x="5508493" y="1014629"/>
          <a:ext cx="2869034" cy="1147613"/>
        </a:xfrm>
        <a:prstGeom prst="chevron">
          <a:avLst/>
        </a:prstGeom>
        <a:solidFill>
          <a:schemeClr val="accent2">
            <a:hueOff val="-4710551"/>
            <a:satOff val="-6290"/>
            <a:lumOff val="37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US" sz="2800" kern="1200" dirty="0" smtClean="0"/>
            <a:t>2017-2018 SY</a:t>
          </a:r>
          <a:endParaRPr lang="en-US" sz="2800" kern="1200" dirty="0"/>
        </a:p>
      </dsp:txBody>
      <dsp:txXfrm>
        <a:off x="6082300" y="1014629"/>
        <a:ext cx="1721421" cy="1147613"/>
      </dsp:txXfrm>
    </dsp:sp>
    <dsp:sp modelId="{61F2FC43-737F-4D3B-8112-2E8B15D41FA1}">
      <dsp:nvSpPr>
        <dsp:cNvPr id="0" name=""/>
        <dsp:cNvSpPr/>
      </dsp:nvSpPr>
      <dsp:spPr>
        <a:xfrm>
          <a:off x="5310541" y="2305695"/>
          <a:ext cx="2691131" cy="285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Full implementation begins</a:t>
          </a:r>
          <a:endParaRPr lang="en-US" sz="2400" kern="1200" dirty="0"/>
        </a:p>
        <a:p>
          <a:pPr marL="228600" lvl="1" indent="-228600" algn="l" defTabSz="1066800">
            <a:lnSpc>
              <a:spcPct val="90000"/>
            </a:lnSpc>
            <a:spcBef>
              <a:spcPct val="0"/>
            </a:spcBef>
            <a:spcAft>
              <a:spcPct val="15000"/>
            </a:spcAft>
            <a:buChar char="••"/>
          </a:pPr>
          <a:r>
            <a:rPr lang="en-US" sz="2400" kern="1200" dirty="0" smtClean="0"/>
            <a:t>ODE guidance and technical assistance</a:t>
          </a:r>
          <a:endParaRPr lang="en-US" sz="2400" kern="1200" dirty="0"/>
        </a:p>
      </dsp:txBody>
      <dsp:txXfrm>
        <a:off x="5310541" y="2305695"/>
        <a:ext cx="2691131" cy="285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8B506-D834-4B8F-B873-62419AEE5317}">
      <dsp:nvSpPr>
        <dsp:cNvPr id="0" name=""/>
        <dsp:cNvSpPr/>
      </dsp:nvSpPr>
      <dsp:spPr>
        <a:xfrm>
          <a:off x="2938175" y="1108362"/>
          <a:ext cx="1527505" cy="1527505"/>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704593A-82FD-4513-81A4-C7A53C6791C3}">
      <dsp:nvSpPr>
        <dsp:cNvPr id="0" name=""/>
        <dsp:cNvSpPr/>
      </dsp:nvSpPr>
      <dsp:spPr>
        <a:xfrm>
          <a:off x="2737537" y="0"/>
          <a:ext cx="1909381" cy="10401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smtClean="0"/>
            <a:t>Title I-A: Standards &amp; Assessment</a:t>
          </a:r>
          <a:endParaRPr lang="en-US" sz="2400" b="0" kern="1200" dirty="0"/>
        </a:p>
      </dsp:txBody>
      <dsp:txXfrm>
        <a:off x="2737537" y="0"/>
        <a:ext cx="1909381" cy="1040130"/>
      </dsp:txXfrm>
    </dsp:sp>
    <dsp:sp modelId="{4047DD05-F663-4B1F-8770-D18D5BAB8ED2}">
      <dsp:nvSpPr>
        <dsp:cNvPr id="0" name=""/>
        <dsp:cNvSpPr/>
      </dsp:nvSpPr>
      <dsp:spPr>
        <a:xfrm>
          <a:off x="3433978" y="1394646"/>
          <a:ext cx="1527505" cy="1527505"/>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0C58B42-CBC5-4721-8678-148DE5704CEA}">
      <dsp:nvSpPr>
        <dsp:cNvPr id="0" name=""/>
        <dsp:cNvSpPr/>
      </dsp:nvSpPr>
      <dsp:spPr>
        <a:xfrm>
          <a:off x="4818535" y="966870"/>
          <a:ext cx="2325514" cy="11391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smtClean="0"/>
            <a:t>Title I-A: Accountability</a:t>
          </a:r>
          <a:endParaRPr lang="en-US" sz="2400" b="0" kern="1200" dirty="0"/>
        </a:p>
      </dsp:txBody>
      <dsp:txXfrm>
        <a:off x="4818535" y="966870"/>
        <a:ext cx="2325514" cy="1139190"/>
      </dsp:txXfrm>
    </dsp:sp>
    <dsp:sp modelId="{E64C8196-2CE9-43C9-8E1A-43FBD489B0BA}">
      <dsp:nvSpPr>
        <dsp:cNvPr id="0" name=""/>
        <dsp:cNvSpPr/>
      </dsp:nvSpPr>
      <dsp:spPr>
        <a:xfrm>
          <a:off x="3424278" y="1999030"/>
          <a:ext cx="1527505" cy="1527505"/>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B4E6CCD-7558-457B-BFAA-3486A0530A1C}">
      <dsp:nvSpPr>
        <dsp:cNvPr id="0" name=""/>
        <dsp:cNvSpPr/>
      </dsp:nvSpPr>
      <dsp:spPr>
        <a:xfrm>
          <a:off x="4221540" y="2675158"/>
          <a:ext cx="3499743" cy="12729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smtClean="0"/>
            <a:t>Title I-A:</a:t>
          </a:r>
        </a:p>
        <a:p>
          <a:pPr lvl="0" algn="ctr" defTabSz="1066800">
            <a:lnSpc>
              <a:spcPct val="90000"/>
            </a:lnSpc>
            <a:spcBef>
              <a:spcPct val="0"/>
            </a:spcBef>
            <a:spcAft>
              <a:spcPct val="35000"/>
            </a:spcAft>
          </a:pPr>
          <a:r>
            <a:rPr lang="en-US" sz="2400" b="0" kern="1200" dirty="0" smtClean="0"/>
            <a:t>School &amp; District Improvement</a:t>
          </a:r>
          <a:endParaRPr lang="en-US" sz="2400" b="0" kern="1200" dirty="0"/>
        </a:p>
      </dsp:txBody>
      <dsp:txXfrm>
        <a:off x="4221540" y="2675158"/>
        <a:ext cx="3499743" cy="1272921"/>
      </dsp:txXfrm>
    </dsp:sp>
    <dsp:sp modelId="{9F7599C0-6A66-4D03-B323-495191EEF8F1}">
      <dsp:nvSpPr>
        <dsp:cNvPr id="0" name=""/>
        <dsp:cNvSpPr/>
      </dsp:nvSpPr>
      <dsp:spPr>
        <a:xfrm>
          <a:off x="2928475" y="2285809"/>
          <a:ext cx="1527505" cy="152750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58DB79-413D-4B60-8C01-D952DBA17D02}">
      <dsp:nvSpPr>
        <dsp:cNvPr id="0" name=""/>
        <dsp:cNvSpPr/>
      </dsp:nvSpPr>
      <dsp:spPr>
        <a:xfrm>
          <a:off x="2737537" y="3912870"/>
          <a:ext cx="1909381" cy="10401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smtClean="0"/>
            <a:t>Title II-A: Educator Effectiveness</a:t>
          </a:r>
          <a:endParaRPr lang="en-US" sz="2400" b="0" kern="1200" dirty="0"/>
        </a:p>
      </dsp:txBody>
      <dsp:txXfrm>
        <a:off x="2737537" y="3912870"/>
        <a:ext cx="1909381" cy="1040130"/>
      </dsp:txXfrm>
    </dsp:sp>
    <dsp:sp modelId="{FB21A35C-954D-4C06-A912-53DB9C0B0D00}">
      <dsp:nvSpPr>
        <dsp:cNvPr id="0" name=""/>
        <dsp:cNvSpPr/>
      </dsp:nvSpPr>
      <dsp:spPr>
        <a:xfrm>
          <a:off x="2432673" y="1999030"/>
          <a:ext cx="1527505" cy="1527505"/>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ED9C085-17A3-4F1B-B320-9608F5B1F4B5}">
      <dsp:nvSpPr>
        <dsp:cNvPr id="0" name=""/>
        <dsp:cNvSpPr/>
      </dsp:nvSpPr>
      <dsp:spPr>
        <a:xfrm>
          <a:off x="509925" y="2689478"/>
          <a:ext cx="1809457" cy="12729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smtClean="0"/>
            <a:t>Other Federal Programs </a:t>
          </a:r>
          <a:endParaRPr lang="en-US" sz="2400" b="0" kern="1200" dirty="0"/>
        </a:p>
      </dsp:txBody>
      <dsp:txXfrm>
        <a:off x="509925" y="2689478"/>
        <a:ext cx="1809457" cy="1272921"/>
      </dsp:txXfrm>
    </dsp:sp>
    <dsp:sp modelId="{401C888D-340F-43A9-9E0B-3FF471C92A0D}">
      <dsp:nvSpPr>
        <dsp:cNvPr id="0" name=""/>
        <dsp:cNvSpPr/>
      </dsp:nvSpPr>
      <dsp:spPr>
        <a:xfrm>
          <a:off x="2432673" y="1426464"/>
          <a:ext cx="1527505" cy="1527505"/>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BCA5538-4DDD-484B-8159-6F3D9BC39A0A}">
      <dsp:nvSpPr>
        <dsp:cNvPr id="0" name=""/>
        <dsp:cNvSpPr/>
      </dsp:nvSpPr>
      <dsp:spPr>
        <a:xfrm>
          <a:off x="509925" y="990600"/>
          <a:ext cx="1809457" cy="1272921"/>
        </a:xfrm>
        <a:prstGeom prst="rect">
          <a:avLst/>
        </a:prstGeom>
        <a:noFill/>
        <a:ln w="15875" cap="flat" cmpd="sng" algn="ctr">
          <a:noFill/>
          <a:prstDash val="solid"/>
        </a:ln>
        <a:effectLst/>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dirty="0" smtClean="0"/>
            <a:t>Fiscal   Flexibility </a:t>
          </a:r>
          <a:endParaRPr lang="en-US" sz="2400" b="0" kern="1200" dirty="0"/>
        </a:p>
      </dsp:txBody>
      <dsp:txXfrm>
        <a:off x="509925" y="990600"/>
        <a:ext cx="1809457" cy="12729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95A0B524-E665-4772-858F-B3913AA6B5F8}" type="datetimeFigureOut">
              <a:rPr lang="en-US" smtClean="0"/>
              <a:t>11/7/2018</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2CE5C934-BE04-49E5-A4FF-F572132AEB8D}" type="slidenum">
              <a:rPr lang="en-US" smtClean="0"/>
              <a:t>‹#›</a:t>
            </a:fld>
            <a:endParaRPr lang="en-US" dirty="0"/>
          </a:p>
        </p:txBody>
      </p:sp>
    </p:spTree>
    <p:extLst>
      <p:ext uri="{BB962C8B-B14F-4D97-AF65-F5344CB8AC3E}">
        <p14:creationId xmlns:p14="http://schemas.microsoft.com/office/powerpoint/2010/main" val="202204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w Cen MT" panose="020B0602020104020603" pitchFamily="34" charset="0"/>
              </a:rPr>
              <a:t>ESSA encourages more </a:t>
            </a:r>
            <a:r>
              <a:rPr lang="en-US" b="1" dirty="0">
                <a:latin typeface="Tw Cen MT" panose="020B0602020104020603" pitchFamily="34" charset="0"/>
              </a:rPr>
              <a:t>fiscal</a:t>
            </a:r>
            <a:r>
              <a:rPr lang="en-US" dirty="0">
                <a:latin typeface="Tw Cen MT" panose="020B0602020104020603" pitchFamily="34" charset="0"/>
              </a:rPr>
              <a:t> flexibility, including the blending of funds to improve the academic program of Title I schools.</a:t>
            </a:r>
          </a:p>
          <a:p>
            <a:endParaRPr lang="en-US" dirty="0">
              <a:latin typeface="Tw Cen MT" panose="020B0602020104020603" pitchFamily="34" charset="0"/>
            </a:endParaRPr>
          </a:p>
          <a:p>
            <a:r>
              <a:rPr lang="en-US" dirty="0">
                <a:latin typeface="Tw Cen MT" panose="020B0602020104020603" pitchFamily="34" charset="0"/>
              </a:rPr>
              <a:t>New fiscal rules encourage program innovation and investments that can benefit all students, so long as the investment also benefits  at-risk students.</a:t>
            </a:r>
          </a:p>
          <a:p>
            <a:endParaRPr lang="en-US" dirty="0"/>
          </a:p>
        </p:txBody>
      </p:sp>
      <p:sp>
        <p:nvSpPr>
          <p:cNvPr id="4" name="Slide Number Placeholder 3"/>
          <p:cNvSpPr>
            <a:spLocks noGrp="1"/>
          </p:cNvSpPr>
          <p:nvPr>
            <p:ph type="sldNum" sz="quarter" idx="10"/>
          </p:nvPr>
        </p:nvSpPr>
        <p:spPr/>
        <p:txBody>
          <a:bodyPr/>
          <a:lstStyle/>
          <a:p>
            <a:fld id="{C5F50391-C057-4087-98E3-9F3BF507CCF0}" type="slidenum">
              <a:rPr lang="en-US" smtClean="0"/>
              <a:t>23</a:t>
            </a:fld>
            <a:endParaRPr lang="en-US" dirty="0"/>
          </a:p>
        </p:txBody>
      </p:sp>
    </p:spTree>
    <p:extLst>
      <p:ext uri="{BB962C8B-B14F-4D97-AF65-F5344CB8AC3E}">
        <p14:creationId xmlns:p14="http://schemas.microsoft.com/office/powerpoint/2010/main" val="420116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FB879-9D5E-46F3-931B-A8ED4CA06BF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FB879-9D5E-46F3-931B-A8ED4CA06BF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FB879-9D5E-46F3-931B-A8ED4CA06BFC}"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FB879-9D5E-46F3-931B-A8ED4CA06BFC}"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0FB879-9D5E-46F3-931B-A8ED4CA06BF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0FB879-9D5E-46F3-931B-A8ED4CA06BFC}"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0FB879-9D5E-46F3-931B-A8ED4CA06BF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0FB879-9D5E-46F3-931B-A8ED4CA06BF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0FB879-9D5E-46F3-931B-A8ED4CA06BF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0FB879-9D5E-46F3-931B-A8ED4CA06BFC}"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23171-4247-45AC-9466-47973A5C4C70}"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0FB879-9D5E-46F3-931B-A8ED4CA06BFC}"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A823171-4247-45AC-9466-47973A5C4C70}" type="datetimeFigureOut">
              <a:rPr lang="en-US" smtClean="0"/>
              <a:t>11/7/2018</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20FB879-9D5E-46F3-931B-A8ED4CA06BFC}"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ode.state.or.us/search/page/?id=3914" TargetMode="External"/><Relationship Id="rId2" Type="http://schemas.openxmlformats.org/officeDocument/2006/relationships/hyperlink" Target="http://www.ode.state.or.us/search/page/?id=549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COMMITTEE OF PRACTITIONERS</a:t>
            </a:r>
            <a:endParaRPr lang="en-US" b="1" dirty="0">
              <a:solidFill>
                <a:schemeClr val="tx1"/>
              </a:solidFill>
            </a:endParaRPr>
          </a:p>
        </p:txBody>
      </p:sp>
      <p:sp>
        <p:nvSpPr>
          <p:cNvPr id="3" name="Subtitle 2"/>
          <p:cNvSpPr>
            <a:spLocks noGrp="1"/>
          </p:cNvSpPr>
          <p:nvPr>
            <p:ph type="subTitle" idx="1"/>
          </p:nvPr>
        </p:nvSpPr>
        <p:spPr>
          <a:xfrm>
            <a:off x="3429000" y="3962400"/>
            <a:ext cx="5040220" cy="983512"/>
          </a:xfrm>
        </p:spPr>
        <p:txBody>
          <a:bodyPr>
            <a:normAutofit fontScale="85000" lnSpcReduction="20000"/>
          </a:bodyPr>
          <a:lstStyle/>
          <a:p>
            <a:pPr algn="ctr"/>
            <a:r>
              <a:rPr lang="en-US" sz="3600" b="1" dirty="0" smtClean="0">
                <a:solidFill>
                  <a:schemeClr val="tx1"/>
                </a:solidFill>
              </a:rPr>
              <a:t>Thursday</a:t>
            </a:r>
          </a:p>
          <a:p>
            <a:pPr algn="ctr"/>
            <a:r>
              <a:rPr lang="en-US" sz="3600" b="1" dirty="0" smtClean="0">
                <a:solidFill>
                  <a:schemeClr val="tx1"/>
                </a:solidFill>
              </a:rPr>
              <a:t>   May 12, 2016</a:t>
            </a:r>
            <a:endParaRPr lang="en-US" sz="3600" b="1" dirty="0">
              <a:solidFill>
                <a:schemeClr val="tx1"/>
              </a:solidFill>
            </a:endParaRPr>
          </a:p>
        </p:txBody>
      </p:sp>
      <p:pic>
        <p:nvPicPr>
          <p:cNvPr id="6" name="Picture 2" title="Oregon Department of educat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657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96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Timeline</a:t>
            </a:r>
            <a:endParaRPr lang="en-US" dirty="0"/>
          </a:p>
        </p:txBody>
      </p:sp>
      <p:graphicFrame>
        <p:nvGraphicFramePr>
          <p:cNvPr id="4" name="Content Placeholder 3" title="Oregon Timeline Winter 2017 to 2017-2018 SY"/>
          <p:cNvGraphicFramePr>
            <a:graphicFrameLocks noGrp="1"/>
          </p:cNvGraphicFramePr>
          <p:nvPr>
            <p:ph sz="quarter" idx="1"/>
            <p:extLst>
              <p:ext uri="{D42A27DB-BD31-4B8C-83A1-F6EECF244321}">
                <p14:modId xmlns:p14="http://schemas.microsoft.com/office/powerpoint/2010/main" val="3606963162"/>
              </p:ext>
            </p:extLst>
          </p:nvPr>
        </p:nvGraphicFramePr>
        <p:xfrm>
          <a:off x="457200" y="685800"/>
          <a:ext cx="8382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150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Work Group</a:t>
            </a:r>
            <a:endParaRPr lang="en-US" dirty="0"/>
          </a:p>
        </p:txBody>
      </p:sp>
      <p:sp>
        <p:nvSpPr>
          <p:cNvPr id="3" name="Content Placeholder 2"/>
          <p:cNvSpPr>
            <a:spLocks noGrp="1"/>
          </p:cNvSpPr>
          <p:nvPr>
            <p:ph sz="quarter" idx="1"/>
          </p:nvPr>
        </p:nvSpPr>
        <p:spPr>
          <a:xfrm>
            <a:off x="533400" y="2209800"/>
            <a:ext cx="7408333" cy="3450696"/>
          </a:xfrm>
        </p:spPr>
        <p:txBody>
          <a:bodyPr>
            <a:normAutofit/>
          </a:bodyPr>
          <a:lstStyle/>
          <a:p>
            <a:r>
              <a:rPr lang="en-US" sz="2800" b="1" dirty="0" smtClean="0"/>
              <a:t>Charged</a:t>
            </a:r>
            <a:r>
              <a:rPr lang="en-US" sz="2800" dirty="0" smtClean="0"/>
              <a:t> with considering </a:t>
            </a:r>
            <a:r>
              <a:rPr lang="en-US" sz="2800" dirty="0"/>
              <a:t>how to design an accountability and reporting system in order to support school improvement efforts and to effectively communicate school quality with Oregon parents and other stakeholders. </a:t>
            </a:r>
          </a:p>
        </p:txBody>
      </p:sp>
    </p:spTree>
    <p:extLst>
      <p:ext uri="{BB962C8B-B14F-4D97-AF65-F5344CB8AC3E}">
        <p14:creationId xmlns:p14="http://schemas.microsoft.com/office/powerpoint/2010/main" val="389046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Work Group</a:t>
            </a:r>
            <a:endParaRPr lang="en-US" dirty="0"/>
          </a:p>
        </p:txBody>
      </p:sp>
      <p:sp>
        <p:nvSpPr>
          <p:cNvPr id="3" name="Content Placeholder 2"/>
          <p:cNvSpPr>
            <a:spLocks noGrp="1"/>
          </p:cNvSpPr>
          <p:nvPr>
            <p:ph sz="quarter" idx="1"/>
          </p:nvPr>
        </p:nvSpPr>
        <p:spPr>
          <a:xfrm>
            <a:off x="609600" y="1905000"/>
            <a:ext cx="7772400" cy="3450696"/>
          </a:xfrm>
        </p:spPr>
        <p:txBody>
          <a:bodyPr>
            <a:noAutofit/>
          </a:bodyPr>
          <a:lstStyle/>
          <a:p>
            <a:pPr marL="0" indent="0">
              <a:buNone/>
            </a:pPr>
            <a:r>
              <a:rPr lang="en-US" sz="2800" b="1" dirty="0" smtClean="0"/>
              <a:t>Discussion</a:t>
            </a:r>
          </a:p>
          <a:p>
            <a:r>
              <a:rPr lang="en-US" sz="2800" dirty="0" smtClean="0"/>
              <a:t>School Ratings vs. Multiple Measures Dashboard</a:t>
            </a:r>
          </a:p>
          <a:p>
            <a:r>
              <a:rPr lang="en-US" sz="2800" dirty="0" smtClean="0"/>
              <a:t>Qualities of an Accountability Indicator</a:t>
            </a:r>
          </a:p>
          <a:p>
            <a:r>
              <a:rPr lang="en-US" sz="2800" dirty="0" smtClean="0"/>
              <a:t>Indicators of School Quality/Student Success</a:t>
            </a:r>
          </a:p>
          <a:p>
            <a:r>
              <a:rPr lang="en-US" sz="2800" dirty="0" smtClean="0"/>
              <a:t>Additional topics identified:</a:t>
            </a:r>
          </a:p>
          <a:p>
            <a:pPr lvl="1"/>
            <a:r>
              <a:rPr lang="en-US" sz="2800" dirty="0" smtClean="0"/>
              <a:t>Designing a dashboard</a:t>
            </a:r>
          </a:p>
          <a:p>
            <a:pPr lvl="1"/>
            <a:r>
              <a:rPr lang="en-US" sz="2800" dirty="0" smtClean="0"/>
              <a:t>Additional indicators</a:t>
            </a:r>
          </a:p>
          <a:p>
            <a:pPr lvl="1"/>
            <a:r>
              <a:rPr lang="en-US" sz="2800" dirty="0" smtClean="0"/>
              <a:t>Participation rate requirement</a:t>
            </a:r>
          </a:p>
          <a:p>
            <a:pPr lvl="1"/>
            <a:r>
              <a:rPr lang="en-US" sz="2800" dirty="0" smtClean="0"/>
              <a:t>Alternative schools</a:t>
            </a:r>
          </a:p>
          <a:p>
            <a:pPr lvl="1"/>
            <a:endParaRPr lang="en-US" sz="2400" dirty="0" smtClean="0"/>
          </a:p>
          <a:p>
            <a:pPr lvl="1"/>
            <a:endParaRPr lang="en-US" sz="2400" dirty="0"/>
          </a:p>
        </p:txBody>
      </p:sp>
    </p:spTree>
    <p:extLst>
      <p:ext uri="{BB962C8B-B14F-4D97-AF65-F5344CB8AC3E}">
        <p14:creationId xmlns:p14="http://schemas.microsoft.com/office/powerpoint/2010/main" val="1960084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7408333" cy="3450696"/>
          </a:xfrm>
        </p:spPr>
        <p:txBody>
          <a:bodyPr>
            <a:noAutofit/>
          </a:bodyPr>
          <a:lstStyle/>
          <a:p>
            <a:r>
              <a:rPr lang="en-US" b="1" dirty="0" smtClean="0"/>
              <a:t>Charged</a:t>
            </a:r>
            <a:r>
              <a:rPr lang="en-US" dirty="0" smtClean="0"/>
              <a:t> with developing </a:t>
            </a:r>
            <a:r>
              <a:rPr lang="en-US" dirty="0"/>
              <a:t>a proposed framework of supports for schools identified for comprehensive and targeted improvement as well as developing a proposed framework for determining how and when schools will exit identification. </a:t>
            </a:r>
            <a:endParaRPr lang="en-US" dirty="0" smtClean="0"/>
          </a:p>
          <a:p>
            <a:r>
              <a:rPr lang="en-US" dirty="0" smtClean="0"/>
              <a:t>To </a:t>
            </a:r>
            <a:r>
              <a:rPr lang="en-US" dirty="0"/>
              <a:t>accomplish this, the group established a common understanding of the various stages of Oregon’s current improvement cycle and the impact on schools currently undergoing improvement efforts.</a:t>
            </a:r>
          </a:p>
          <a:p>
            <a:endParaRPr lang="en-US" dirty="0"/>
          </a:p>
        </p:txBody>
      </p:sp>
      <p:sp>
        <p:nvSpPr>
          <p:cNvPr id="3" name="Title 2"/>
          <p:cNvSpPr>
            <a:spLocks noGrp="1"/>
          </p:cNvSpPr>
          <p:nvPr>
            <p:ph type="title"/>
          </p:nvPr>
        </p:nvSpPr>
        <p:spPr/>
        <p:txBody>
          <a:bodyPr>
            <a:normAutofit fontScale="90000"/>
          </a:bodyPr>
          <a:lstStyle/>
          <a:p>
            <a:r>
              <a:rPr lang="en-US" dirty="0" smtClean="0"/>
              <a:t>School &amp; District Improvement   Work Group</a:t>
            </a:r>
            <a:endParaRPr lang="en-US" dirty="0"/>
          </a:p>
        </p:txBody>
      </p:sp>
    </p:spTree>
    <p:extLst>
      <p:ext uri="{BB962C8B-B14F-4D97-AF65-F5344CB8AC3E}">
        <p14:creationId xmlns:p14="http://schemas.microsoft.com/office/powerpoint/2010/main" val="2748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382000" cy="4648200"/>
          </a:xfrm>
        </p:spPr>
        <p:txBody>
          <a:bodyPr>
            <a:noAutofit/>
          </a:bodyPr>
          <a:lstStyle/>
          <a:p>
            <a:pPr marL="0" indent="0">
              <a:buNone/>
            </a:pPr>
            <a:r>
              <a:rPr lang="en-US" b="1" dirty="0" smtClean="0"/>
              <a:t>Discussion</a:t>
            </a:r>
          </a:p>
          <a:p>
            <a:r>
              <a:rPr lang="en-US" b="1" dirty="0" smtClean="0"/>
              <a:t>Identification: </a:t>
            </a:r>
            <a:r>
              <a:rPr lang="en-US" dirty="0" smtClean="0"/>
              <a:t>How might schools be identified for improvement supports?</a:t>
            </a:r>
          </a:p>
          <a:p>
            <a:endParaRPr lang="en-US" dirty="0" smtClean="0"/>
          </a:p>
          <a:p>
            <a:r>
              <a:rPr lang="en-US" b="1" dirty="0" smtClean="0"/>
              <a:t>Diagnostic Review and Planning: </a:t>
            </a:r>
            <a:r>
              <a:rPr lang="en-US" dirty="0" smtClean="0"/>
              <a:t>What role might ODE / LEAs play in the diagnostic review / needs assessment? What are the opportunities and barriers in conducting high-quality, in-depth diagnostic reviews? How might stakeholders be meaningfully and productively engaged in the review process? </a:t>
            </a:r>
          </a:p>
        </p:txBody>
      </p:sp>
      <p:sp>
        <p:nvSpPr>
          <p:cNvPr id="3" name="Title 2"/>
          <p:cNvSpPr>
            <a:spLocks noGrp="1"/>
          </p:cNvSpPr>
          <p:nvPr>
            <p:ph type="title"/>
          </p:nvPr>
        </p:nvSpPr>
        <p:spPr/>
        <p:txBody>
          <a:bodyPr>
            <a:normAutofit fontScale="90000"/>
          </a:bodyPr>
          <a:lstStyle/>
          <a:p>
            <a:r>
              <a:rPr lang="en-US" dirty="0" smtClean="0"/>
              <a:t>School &amp; District Improvement   Work Group</a:t>
            </a:r>
            <a:endParaRPr lang="en-US" dirty="0"/>
          </a:p>
        </p:txBody>
      </p:sp>
    </p:spTree>
    <p:extLst>
      <p:ext uri="{BB962C8B-B14F-4D97-AF65-F5344CB8AC3E}">
        <p14:creationId xmlns:p14="http://schemas.microsoft.com/office/powerpoint/2010/main" val="1879451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82000" cy="4648200"/>
          </a:xfrm>
        </p:spPr>
        <p:txBody>
          <a:bodyPr>
            <a:noAutofit/>
          </a:bodyPr>
          <a:lstStyle/>
          <a:p>
            <a:pPr marL="0" indent="0">
              <a:buNone/>
            </a:pPr>
            <a:r>
              <a:rPr lang="en-US" b="1" dirty="0" smtClean="0"/>
              <a:t>Discussion</a:t>
            </a:r>
          </a:p>
          <a:p>
            <a:r>
              <a:rPr lang="en-US" b="1" dirty="0" smtClean="0"/>
              <a:t>Monitoring: </a:t>
            </a:r>
            <a:r>
              <a:rPr lang="en-US" dirty="0" smtClean="0"/>
              <a:t>What (additional) data might be used for in-year/ implementation monitoring? What resources might be developed in order to support improvement efforts?</a:t>
            </a:r>
            <a:r>
              <a:rPr lang="en-US" b="1" dirty="0" smtClean="0"/>
              <a:t> </a:t>
            </a:r>
            <a:r>
              <a:rPr lang="en-US" dirty="0" smtClean="0"/>
              <a:t>How might plans be evaluated and approved on an annual basis?</a:t>
            </a:r>
            <a:r>
              <a:rPr lang="en-US" b="1" dirty="0" smtClean="0"/>
              <a:t> </a:t>
            </a:r>
          </a:p>
          <a:p>
            <a:endParaRPr lang="en-US" sz="1100" b="1" dirty="0" smtClean="0"/>
          </a:p>
          <a:p>
            <a:r>
              <a:rPr lang="en-US" b="1" dirty="0" smtClean="0"/>
              <a:t>Exit </a:t>
            </a:r>
            <a:r>
              <a:rPr lang="en-US" b="1" dirty="0"/>
              <a:t>Criteria and Progressive </a:t>
            </a:r>
            <a:r>
              <a:rPr lang="en-US" b="1" dirty="0" smtClean="0"/>
              <a:t>Interventions: </a:t>
            </a:r>
            <a:r>
              <a:rPr lang="en-US" dirty="0" smtClean="0"/>
              <a:t>How might we define improvement? Does exit criteria need to mirror identification criteria? Can schools exit improvement status before the end of the identification period? How might we support sustained improvement? What might progressive interventions include for schools who do not demonstrate improvement? </a:t>
            </a:r>
            <a:endParaRPr lang="en-US" dirty="0"/>
          </a:p>
        </p:txBody>
      </p:sp>
      <p:sp>
        <p:nvSpPr>
          <p:cNvPr id="3" name="Title 2"/>
          <p:cNvSpPr>
            <a:spLocks noGrp="1"/>
          </p:cNvSpPr>
          <p:nvPr>
            <p:ph type="title"/>
          </p:nvPr>
        </p:nvSpPr>
        <p:spPr/>
        <p:txBody>
          <a:bodyPr>
            <a:normAutofit fontScale="90000"/>
          </a:bodyPr>
          <a:lstStyle/>
          <a:p>
            <a:r>
              <a:rPr lang="en-US" dirty="0" smtClean="0"/>
              <a:t>School &amp; District Improvement   Work Group</a:t>
            </a:r>
            <a:endParaRPr lang="en-US" dirty="0"/>
          </a:p>
        </p:txBody>
      </p:sp>
    </p:spTree>
    <p:extLst>
      <p:ext uri="{BB962C8B-B14F-4D97-AF65-F5344CB8AC3E}">
        <p14:creationId xmlns:p14="http://schemas.microsoft.com/office/powerpoint/2010/main" val="148761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Standards &amp; Assessment Work Group</a:t>
            </a:r>
            <a:endParaRPr lang="en-US" sz="4000" dirty="0"/>
          </a:p>
        </p:txBody>
      </p:sp>
      <p:sp>
        <p:nvSpPr>
          <p:cNvPr id="3" name="Content Placeholder 2"/>
          <p:cNvSpPr>
            <a:spLocks noGrp="1"/>
          </p:cNvSpPr>
          <p:nvPr>
            <p:ph sz="quarter" idx="1"/>
          </p:nvPr>
        </p:nvSpPr>
        <p:spPr>
          <a:xfrm>
            <a:off x="533400" y="2057400"/>
            <a:ext cx="7408333" cy="3450696"/>
          </a:xfrm>
        </p:spPr>
        <p:txBody>
          <a:bodyPr>
            <a:noAutofit/>
          </a:bodyPr>
          <a:lstStyle/>
          <a:p>
            <a:r>
              <a:rPr lang="en-US" sz="2800" b="1" dirty="0" smtClean="0"/>
              <a:t>Charged</a:t>
            </a:r>
            <a:r>
              <a:rPr lang="en-US" sz="2800" dirty="0" smtClean="0"/>
              <a:t> </a:t>
            </a:r>
            <a:r>
              <a:rPr lang="en-US" sz="2800" dirty="0"/>
              <a:t>with considering how best to support districts in implementing the state’s rigorous content standards and how best to tailor our state’s assessment system to both meet the requirements under </a:t>
            </a:r>
            <a:r>
              <a:rPr lang="en-US" sz="2800" dirty="0" smtClean="0"/>
              <a:t>ESSA </a:t>
            </a:r>
            <a:r>
              <a:rPr lang="en-US" sz="2800" dirty="0"/>
              <a:t>and to meet the needs of students and educators to improve student outcomes throughout students’ </a:t>
            </a:r>
            <a:r>
              <a:rPr lang="en-US" sz="2800" dirty="0" smtClean="0"/>
              <a:t>PK-20 </a:t>
            </a:r>
            <a:r>
              <a:rPr lang="en-US" sz="2800" dirty="0"/>
              <a:t>experience.</a:t>
            </a:r>
          </a:p>
          <a:p>
            <a:endParaRPr lang="en-US" sz="2800" dirty="0"/>
          </a:p>
        </p:txBody>
      </p:sp>
    </p:spTree>
    <p:extLst>
      <p:ext uri="{BB962C8B-B14F-4D97-AF65-F5344CB8AC3E}">
        <p14:creationId xmlns:p14="http://schemas.microsoft.com/office/powerpoint/2010/main" val="410744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Standards &amp; Assessment Work Group</a:t>
            </a:r>
            <a:endParaRPr lang="en-US" sz="4000" dirty="0"/>
          </a:p>
        </p:txBody>
      </p:sp>
      <p:sp>
        <p:nvSpPr>
          <p:cNvPr id="3" name="Content Placeholder 2"/>
          <p:cNvSpPr>
            <a:spLocks noGrp="1"/>
          </p:cNvSpPr>
          <p:nvPr>
            <p:ph sz="quarter" idx="1"/>
          </p:nvPr>
        </p:nvSpPr>
        <p:spPr>
          <a:xfrm>
            <a:off x="609600" y="1905000"/>
            <a:ext cx="7408333" cy="3450696"/>
          </a:xfrm>
        </p:spPr>
        <p:txBody>
          <a:bodyPr>
            <a:noAutofit/>
          </a:bodyPr>
          <a:lstStyle/>
          <a:p>
            <a:pPr marL="0" indent="0">
              <a:buNone/>
            </a:pPr>
            <a:r>
              <a:rPr lang="en-US" sz="2800" b="1" dirty="0" smtClean="0"/>
              <a:t>Discussion</a:t>
            </a:r>
          </a:p>
          <a:p>
            <a:r>
              <a:rPr lang="en-US" sz="2800" dirty="0" smtClean="0"/>
              <a:t>Long-term </a:t>
            </a:r>
            <a:r>
              <a:rPr lang="en-US" sz="2800" dirty="0"/>
              <a:t>vision for </a:t>
            </a:r>
            <a:r>
              <a:rPr lang="en-US" sz="2800" dirty="0" smtClean="0"/>
              <a:t>Oregon’s </a:t>
            </a:r>
            <a:r>
              <a:rPr lang="en-US" sz="2800" dirty="0"/>
              <a:t>assessment system </a:t>
            </a:r>
            <a:r>
              <a:rPr lang="en-US" sz="2800" dirty="0" smtClean="0"/>
              <a:t>and shared understanding </a:t>
            </a:r>
            <a:r>
              <a:rPr lang="en-US" sz="2800" dirty="0"/>
              <a:t>of the purpose of different types of assessments</a:t>
            </a:r>
            <a:r>
              <a:rPr lang="en-US" sz="2800" dirty="0" smtClean="0"/>
              <a:t>:</a:t>
            </a:r>
          </a:p>
          <a:p>
            <a:pPr lvl="1"/>
            <a:r>
              <a:rPr lang="en-US" sz="2800" dirty="0" smtClean="0"/>
              <a:t>Summative assessments</a:t>
            </a:r>
          </a:p>
          <a:p>
            <a:pPr lvl="1"/>
            <a:r>
              <a:rPr lang="en-US" sz="2800" dirty="0" smtClean="0"/>
              <a:t>Interim assessments</a:t>
            </a:r>
          </a:p>
          <a:p>
            <a:pPr lvl="1"/>
            <a:r>
              <a:rPr lang="en-US" sz="2800" dirty="0" smtClean="0"/>
              <a:t>Formative assessments</a:t>
            </a:r>
            <a:endParaRPr lang="en-US" sz="2800" dirty="0"/>
          </a:p>
          <a:p>
            <a:endParaRPr lang="en-US" sz="2800" dirty="0"/>
          </a:p>
        </p:txBody>
      </p:sp>
    </p:spTree>
    <p:extLst>
      <p:ext uri="{BB962C8B-B14F-4D97-AF65-F5344CB8AC3E}">
        <p14:creationId xmlns:p14="http://schemas.microsoft.com/office/powerpoint/2010/main" val="1502885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Standards &amp; Assessment Work Group</a:t>
            </a:r>
            <a:endParaRPr lang="en-US" sz="4000" dirty="0"/>
          </a:p>
        </p:txBody>
      </p:sp>
      <p:sp>
        <p:nvSpPr>
          <p:cNvPr id="3" name="Content Placeholder 2"/>
          <p:cNvSpPr>
            <a:spLocks noGrp="1"/>
          </p:cNvSpPr>
          <p:nvPr>
            <p:ph sz="quarter" idx="1"/>
          </p:nvPr>
        </p:nvSpPr>
        <p:spPr>
          <a:xfrm>
            <a:off x="228600" y="1905000"/>
            <a:ext cx="8686800" cy="3450696"/>
          </a:xfrm>
        </p:spPr>
        <p:txBody>
          <a:bodyPr>
            <a:noAutofit/>
          </a:bodyPr>
          <a:lstStyle/>
          <a:p>
            <a:pPr marL="301943" lvl="1" indent="0">
              <a:buNone/>
            </a:pPr>
            <a:r>
              <a:rPr lang="en-US" sz="2800" b="1" dirty="0" smtClean="0"/>
              <a:t>Discussion</a:t>
            </a:r>
          </a:p>
          <a:p>
            <a:pPr lvl="1"/>
            <a:r>
              <a:rPr lang="en-US" sz="2800" dirty="0" smtClean="0"/>
              <a:t>Focused on short-term or near-term action:</a:t>
            </a:r>
          </a:p>
          <a:p>
            <a:pPr lvl="2"/>
            <a:r>
              <a:rPr lang="en-US" sz="2800" dirty="0" smtClean="0"/>
              <a:t>Standards implementation resource needs</a:t>
            </a:r>
          </a:p>
          <a:p>
            <a:pPr lvl="2"/>
            <a:r>
              <a:rPr lang="en-US" sz="2800" dirty="0" smtClean="0"/>
              <a:t>High school flexibility</a:t>
            </a:r>
          </a:p>
          <a:p>
            <a:pPr lvl="2"/>
            <a:r>
              <a:rPr lang="en-US" sz="2800" dirty="0" smtClean="0"/>
              <a:t>Accessibility support needs</a:t>
            </a:r>
          </a:p>
          <a:p>
            <a:pPr lvl="2"/>
            <a:r>
              <a:rPr lang="en-US" sz="2800" dirty="0" smtClean="0"/>
              <a:t>Summative assessment administration policies</a:t>
            </a:r>
          </a:p>
          <a:p>
            <a:pPr lvl="2"/>
            <a:r>
              <a:rPr lang="en-US" sz="2800" dirty="0" smtClean="0"/>
              <a:t>Formative and interim assessment resource needs</a:t>
            </a:r>
            <a:endParaRPr lang="en-US" sz="2800" dirty="0"/>
          </a:p>
        </p:txBody>
      </p:sp>
    </p:spTree>
    <p:extLst>
      <p:ext uri="{BB962C8B-B14F-4D97-AF65-F5344CB8AC3E}">
        <p14:creationId xmlns:p14="http://schemas.microsoft.com/office/powerpoint/2010/main" val="152768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Educator Effectiveness Work Group</a:t>
            </a:r>
            <a:endParaRPr lang="en-US" dirty="0"/>
          </a:p>
        </p:txBody>
      </p:sp>
      <p:sp>
        <p:nvSpPr>
          <p:cNvPr id="3" name="Content Placeholder 2"/>
          <p:cNvSpPr>
            <a:spLocks noGrp="1"/>
          </p:cNvSpPr>
          <p:nvPr>
            <p:ph sz="quarter" idx="1"/>
          </p:nvPr>
        </p:nvSpPr>
        <p:spPr>
          <a:xfrm>
            <a:off x="457200" y="1905000"/>
            <a:ext cx="7865533" cy="3450696"/>
          </a:xfrm>
        </p:spPr>
        <p:txBody>
          <a:bodyPr>
            <a:noAutofit/>
          </a:bodyPr>
          <a:lstStyle/>
          <a:p>
            <a:r>
              <a:rPr lang="en-US" b="1" dirty="0" smtClean="0"/>
              <a:t>Charged</a:t>
            </a:r>
            <a:r>
              <a:rPr lang="en-US" dirty="0" smtClean="0"/>
              <a:t> </a:t>
            </a:r>
            <a:r>
              <a:rPr lang="en-US" dirty="0"/>
              <a:t>with how best to support districts in ensuring every student is taught by a high quality, effective teacher and every school building is led by a high quality, effective educational leader. </a:t>
            </a:r>
            <a:endParaRPr lang="en-US" dirty="0" smtClean="0"/>
          </a:p>
          <a:p>
            <a:r>
              <a:rPr lang="en-US" dirty="0" smtClean="0"/>
              <a:t>This includes: </a:t>
            </a:r>
          </a:p>
          <a:p>
            <a:pPr lvl="1"/>
            <a:r>
              <a:rPr lang="en-US" sz="2400" dirty="0" smtClean="0"/>
              <a:t>implications </a:t>
            </a:r>
            <a:r>
              <a:rPr lang="en-US" sz="2400" dirty="0"/>
              <a:t>of Senate Bill 290 </a:t>
            </a:r>
            <a:endParaRPr lang="en-US" sz="2400" dirty="0" smtClean="0"/>
          </a:p>
          <a:p>
            <a:pPr lvl="1"/>
            <a:r>
              <a:rPr lang="en-US" sz="2400" dirty="0" smtClean="0"/>
              <a:t>developing </a:t>
            </a:r>
            <a:r>
              <a:rPr lang="en-US" sz="2400" dirty="0"/>
              <a:t>considerations to improve how the state and local districts determine the effectiveness of an </a:t>
            </a:r>
            <a:r>
              <a:rPr lang="en-US" sz="2400" dirty="0" smtClean="0"/>
              <a:t>educator</a:t>
            </a:r>
          </a:p>
          <a:p>
            <a:pPr lvl="1"/>
            <a:r>
              <a:rPr lang="en-US" sz="2400" dirty="0" smtClean="0"/>
              <a:t>how </a:t>
            </a:r>
            <a:r>
              <a:rPr lang="en-US" sz="2400" dirty="0"/>
              <a:t>best to infuse elements of the Equitable Access to Educator Plan into Oregon’s State Plan under </a:t>
            </a:r>
            <a:r>
              <a:rPr lang="en-US" sz="2400" dirty="0" smtClean="0"/>
              <a:t>ESSA </a:t>
            </a:r>
            <a:endParaRPr lang="en-US" sz="2400" dirty="0"/>
          </a:p>
          <a:p>
            <a:endParaRPr lang="en-US" dirty="0"/>
          </a:p>
          <a:p>
            <a:endParaRPr lang="en-US" dirty="0"/>
          </a:p>
        </p:txBody>
      </p:sp>
    </p:spTree>
    <p:extLst>
      <p:ext uri="{BB962C8B-B14F-4D97-AF65-F5344CB8AC3E}">
        <p14:creationId xmlns:p14="http://schemas.microsoft.com/office/powerpoint/2010/main" val="506127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7408333" cy="3450696"/>
          </a:xfrm>
        </p:spPr>
        <p:txBody>
          <a:bodyPr>
            <a:normAutofit fontScale="47500" lnSpcReduction="20000"/>
          </a:bodyPr>
          <a:lstStyle/>
          <a:p>
            <a:endParaRPr lang="en-US" dirty="0" smtClean="0"/>
          </a:p>
          <a:p>
            <a:pPr marL="0" indent="0">
              <a:buNone/>
            </a:pPr>
            <a:r>
              <a:rPr lang="en-US" sz="3400" dirty="0">
                <a:solidFill>
                  <a:schemeClr val="tx1"/>
                </a:solidFill>
              </a:rPr>
              <a:t>1:30 PM	</a:t>
            </a:r>
            <a:r>
              <a:rPr lang="en-US" sz="3400" dirty="0" smtClean="0">
                <a:solidFill>
                  <a:schemeClr val="tx1"/>
                </a:solidFill>
              </a:rPr>
              <a:t>Welcome </a:t>
            </a:r>
            <a:r>
              <a:rPr lang="en-US" sz="3400" dirty="0">
                <a:solidFill>
                  <a:schemeClr val="tx1"/>
                </a:solidFill>
              </a:rPr>
              <a:t>&amp; Introductions</a:t>
            </a:r>
          </a:p>
          <a:p>
            <a:pPr marL="0" indent="0">
              <a:buNone/>
            </a:pPr>
            <a:r>
              <a:rPr lang="en-US" sz="3400" dirty="0">
                <a:solidFill>
                  <a:schemeClr val="tx1"/>
                </a:solidFill>
              </a:rPr>
              <a:t> </a:t>
            </a:r>
          </a:p>
          <a:p>
            <a:pPr marL="0" indent="0">
              <a:buNone/>
            </a:pPr>
            <a:r>
              <a:rPr lang="en-US" sz="3400" dirty="0">
                <a:solidFill>
                  <a:schemeClr val="tx1"/>
                </a:solidFill>
              </a:rPr>
              <a:t>1:35 PM	Role of Committee of Practitioners relevant to ESEA Reauthorization: </a:t>
            </a:r>
            <a:r>
              <a:rPr lang="en-US" sz="3400" dirty="0" smtClean="0">
                <a:solidFill>
                  <a:schemeClr val="tx1"/>
                </a:solidFill>
              </a:rPr>
              <a:t>	</a:t>
            </a:r>
            <a:r>
              <a:rPr lang="en-US" sz="3400" i="1" dirty="0" smtClean="0">
                <a:solidFill>
                  <a:schemeClr val="tx1"/>
                </a:solidFill>
              </a:rPr>
              <a:t>Every </a:t>
            </a:r>
            <a:r>
              <a:rPr lang="en-US" sz="3400" i="1" dirty="0">
                <a:solidFill>
                  <a:schemeClr val="tx1"/>
                </a:solidFill>
              </a:rPr>
              <a:t>Student Succeeds Act (ESSA)</a:t>
            </a:r>
            <a:r>
              <a:rPr lang="en-US" sz="3400" dirty="0">
                <a:solidFill>
                  <a:schemeClr val="tx1"/>
                </a:solidFill>
              </a:rPr>
              <a:t> </a:t>
            </a:r>
            <a:r>
              <a:rPr lang="en-US" sz="3400" dirty="0" smtClean="0">
                <a:solidFill>
                  <a:schemeClr val="tx1"/>
                </a:solidFill>
              </a:rPr>
              <a:t>Review </a:t>
            </a:r>
            <a:r>
              <a:rPr lang="en-US" sz="3400" dirty="0">
                <a:solidFill>
                  <a:schemeClr val="tx1"/>
                </a:solidFill>
              </a:rPr>
              <a:t>and </a:t>
            </a:r>
            <a:r>
              <a:rPr lang="en-US" sz="3400" dirty="0" smtClean="0">
                <a:solidFill>
                  <a:schemeClr val="tx1"/>
                </a:solidFill>
              </a:rPr>
              <a:t>Implementation </a:t>
            </a:r>
            <a:endParaRPr lang="en-US" sz="3400" dirty="0">
              <a:solidFill>
                <a:schemeClr val="tx1"/>
              </a:solidFill>
            </a:endParaRPr>
          </a:p>
          <a:p>
            <a:pPr marL="0" indent="0">
              <a:buNone/>
            </a:pPr>
            <a:r>
              <a:rPr lang="en-US" sz="3400" dirty="0">
                <a:solidFill>
                  <a:schemeClr val="tx1"/>
                </a:solidFill>
              </a:rPr>
              <a:t> </a:t>
            </a:r>
          </a:p>
          <a:p>
            <a:pPr marL="0" indent="0">
              <a:buNone/>
            </a:pPr>
            <a:r>
              <a:rPr lang="en-US" sz="3400" dirty="0" smtClean="0">
                <a:solidFill>
                  <a:schemeClr val="tx1"/>
                </a:solidFill>
              </a:rPr>
              <a:t>1:40 </a:t>
            </a:r>
            <a:r>
              <a:rPr lang="en-US" sz="3400" dirty="0">
                <a:solidFill>
                  <a:schemeClr val="tx1"/>
                </a:solidFill>
              </a:rPr>
              <a:t>PM	</a:t>
            </a:r>
            <a:r>
              <a:rPr lang="en-US" sz="3400" i="1" dirty="0" smtClean="0">
                <a:solidFill>
                  <a:schemeClr val="tx1"/>
                </a:solidFill>
              </a:rPr>
              <a:t>Every </a:t>
            </a:r>
            <a:r>
              <a:rPr lang="en-US" sz="3400" i="1" dirty="0">
                <a:solidFill>
                  <a:schemeClr val="tx1"/>
                </a:solidFill>
              </a:rPr>
              <a:t>Student Succeeds Act (ESSA)</a:t>
            </a:r>
            <a:r>
              <a:rPr lang="en-US" sz="3400" dirty="0">
                <a:solidFill>
                  <a:schemeClr val="tx1"/>
                </a:solidFill>
              </a:rPr>
              <a:t> Updates </a:t>
            </a:r>
          </a:p>
          <a:p>
            <a:pPr marL="0" lvl="0" indent="0">
              <a:buNone/>
            </a:pPr>
            <a:r>
              <a:rPr lang="en-US" sz="3400" dirty="0" smtClean="0">
                <a:solidFill>
                  <a:schemeClr val="tx1"/>
                </a:solidFill>
              </a:rPr>
              <a:t>		</a:t>
            </a:r>
            <a:r>
              <a:rPr lang="en-US" sz="3400" dirty="0">
                <a:solidFill>
                  <a:schemeClr val="tx1"/>
                </a:solidFill>
              </a:rPr>
              <a:t>  </a:t>
            </a:r>
          </a:p>
          <a:p>
            <a:pPr marL="0" indent="0">
              <a:buNone/>
            </a:pPr>
            <a:r>
              <a:rPr lang="en-US" sz="3400" dirty="0" smtClean="0">
                <a:solidFill>
                  <a:schemeClr val="tx1"/>
                </a:solidFill>
              </a:rPr>
              <a:t>2:40 </a:t>
            </a:r>
            <a:r>
              <a:rPr lang="en-US" sz="3400" dirty="0">
                <a:solidFill>
                  <a:schemeClr val="tx1"/>
                </a:solidFill>
              </a:rPr>
              <a:t>PM	Additional Agenda Items </a:t>
            </a:r>
            <a:r>
              <a:rPr lang="en-US" sz="3400" dirty="0" smtClean="0">
                <a:solidFill>
                  <a:schemeClr val="tx1"/>
                </a:solidFill>
              </a:rPr>
              <a:t>from Committee</a:t>
            </a:r>
            <a:endParaRPr lang="en-US" sz="3400" dirty="0">
              <a:solidFill>
                <a:schemeClr val="tx1"/>
              </a:solidFill>
            </a:endParaRPr>
          </a:p>
          <a:p>
            <a:pPr marL="0" indent="0">
              <a:buNone/>
            </a:pPr>
            <a:r>
              <a:rPr lang="en-US" sz="3400" dirty="0">
                <a:solidFill>
                  <a:schemeClr val="tx1"/>
                </a:solidFill>
              </a:rPr>
              <a:t> </a:t>
            </a:r>
          </a:p>
          <a:p>
            <a:pPr marL="0" indent="0">
              <a:buNone/>
            </a:pPr>
            <a:r>
              <a:rPr lang="en-US" sz="3400" dirty="0">
                <a:solidFill>
                  <a:schemeClr val="tx1"/>
                </a:solidFill>
              </a:rPr>
              <a:t>3:15 PM	Next Steps </a:t>
            </a:r>
            <a:endParaRPr lang="en-US" sz="3400" dirty="0" smtClean="0">
              <a:solidFill>
                <a:schemeClr val="tx1"/>
              </a:solidFill>
            </a:endParaRPr>
          </a:p>
          <a:p>
            <a:pPr marL="0" indent="0">
              <a:buNone/>
            </a:pPr>
            <a:r>
              <a:rPr lang="en-US" sz="3400" dirty="0">
                <a:solidFill>
                  <a:schemeClr val="tx1"/>
                </a:solidFill>
              </a:rPr>
              <a:t>	</a:t>
            </a:r>
            <a:r>
              <a:rPr lang="en-US" sz="3400" dirty="0" smtClean="0">
                <a:solidFill>
                  <a:schemeClr val="tx1"/>
                </a:solidFill>
              </a:rPr>
              <a:t>	2016 Odyssey Conference</a:t>
            </a:r>
          </a:p>
          <a:p>
            <a:pPr marL="0" indent="0">
              <a:buNone/>
            </a:pPr>
            <a:r>
              <a:rPr lang="en-US" sz="3400" dirty="0">
                <a:solidFill>
                  <a:schemeClr val="tx1"/>
                </a:solidFill>
              </a:rPr>
              <a:t>	</a:t>
            </a:r>
            <a:r>
              <a:rPr lang="en-US" sz="3400" dirty="0" smtClean="0">
                <a:solidFill>
                  <a:schemeClr val="tx1"/>
                </a:solidFill>
              </a:rPr>
              <a:t>	2016-17 Future Agenda Items</a:t>
            </a:r>
            <a:endParaRPr lang="en-US" sz="3400" dirty="0">
              <a:solidFill>
                <a:schemeClr val="tx1"/>
              </a:solidFill>
            </a:endParaRPr>
          </a:p>
          <a:p>
            <a:pPr marL="0" indent="0">
              <a:buNone/>
            </a:pPr>
            <a:r>
              <a:rPr lang="en-US" sz="2500" b="1" dirty="0"/>
              <a:t>		</a:t>
            </a:r>
            <a:r>
              <a:rPr lang="en-US" dirty="0"/>
              <a:t>		</a:t>
            </a:r>
          </a:p>
        </p:txBody>
      </p:sp>
      <p:sp>
        <p:nvSpPr>
          <p:cNvPr id="2" name="Title 1"/>
          <p:cNvSpPr>
            <a:spLocks noGrp="1"/>
          </p:cNvSpPr>
          <p:nvPr>
            <p:ph type="title"/>
          </p:nvPr>
        </p:nvSpPr>
        <p:spPr>
          <a:ln/>
        </p:spPr>
        <p:style>
          <a:lnRef idx="1">
            <a:schemeClr val="accent1"/>
          </a:lnRef>
          <a:fillRef idx="2">
            <a:schemeClr val="accent1"/>
          </a:fillRef>
          <a:effectRef idx="1">
            <a:schemeClr val="accent1"/>
          </a:effectRef>
          <a:fontRef idx="minor">
            <a:schemeClr val="dk1"/>
          </a:fontRef>
        </p:style>
        <p:txBody>
          <a:bodyPr/>
          <a:lstStyle/>
          <a:p>
            <a:r>
              <a:rPr lang="en-US" dirty="0" smtClean="0"/>
              <a:t>			Agenda </a:t>
            </a:r>
            <a:endParaRPr lang="en-US" dirty="0"/>
          </a:p>
        </p:txBody>
      </p:sp>
    </p:spTree>
    <p:extLst>
      <p:ext uri="{BB962C8B-B14F-4D97-AF65-F5344CB8AC3E}">
        <p14:creationId xmlns:p14="http://schemas.microsoft.com/office/powerpoint/2010/main" val="1897275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Educator Effectiveness Work Group</a:t>
            </a:r>
            <a:endParaRPr lang="en-US" dirty="0"/>
          </a:p>
        </p:txBody>
      </p:sp>
      <p:sp>
        <p:nvSpPr>
          <p:cNvPr id="3" name="Content Placeholder 2"/>
          <p:cNvSpPr>
            <a:spLocks noGrp="1"/>
          </p:cNvSpPr>
          <p:nvPr>
            <p:ph sz="quarter" idx="1"/>
          </p:nvPr>
        </p:nvSpPr>
        <p:spPr>
          <a:xfrm>
            <a:off x="609600" y="2438400"/>
            <a:ext cx="7408333" cy="3450696"/>
          </a:xfrm>
        </p:spPr>
        <p:txBody>
          <a:bodyPr>
            <a:normAutofit/>
          </a:bodyPr>
          <a:lstStyle/>
          <a:p>
            <a:r>
              <a:rPr lang="en-US" sz="2800" b="1" i="1" dirty="0"/>
              <a:t>Equity Plan </a:t>
            </a:r>
            <a:r>
              <a:rPr lang="en-US" sz="2800" i="1" dirty="0" smtClean="0"/>
              <a:t>-- </a:t>
            </a:r>
            <a:r>
              <a:rPr lang="en-US" sz="2800" dirty="0" smtClean="0"/>
              <a:t>Ensuring that </a:t>
            </a:r>
            <a:r>
              <a:rPr lang="en-US" sz="2800" dirty="0"/>
              <a:t>all students, particularly the most vulnerable students, including those with disabilities, language learners, and historically underserved, are taught by an effective </a:t>
            </a:r>
            <a:r>
              <a:rPr lang="en-US" sz="2800" dirty="0" smtClean="0"/>
              <a:t>teacher</a:t>
            </a:r>
            <a:r>
              <a:rPr lang="en-US" sz="2800" i="1" dirty="0" smtClean="0"/>
              <a:t>.</a:t>
            </a:r>
            <a:endParaRPr lang="en-US" sz="2800" i="1" dirty="0"/>
          </a:p>
        </p:txBody>
      </p:sp>
    </p:spTree>
    <p:extLst>
      <p:ext uri="{BB962C8B-B14F-4D97-AF65-F5344CB8AC3E}">
        <p14:creationId xmlns:p14="http://schemas.microsoft.com/office/powerpoint/2010/main" val="982377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Educator Effectiveness Work Group</a:t>
            </a:r>
            <a:endParaRPr lang="en-US" dirty="0"/>
          </a:p>
        </p:txBody>
      </p:sp>
      <p:sp>
        <p:nvSpPr>
          <p:cNvPr id="3" name="Content Placeholder 2"/>
          <p:cNvSpPr>
            <a:spLocks noGrp="1"/>
          </p:cNvSpPr>
          <p:nvPr>
            <p:ph sz="quarter" idx="1"/>
          </p:nvPr>
        </p:nvSpPr>
        <p:spPr>
          <a:xfrm>
            <a:off x="304800" y="1828800"/>
            <a:ext cx="8458200" cy="3450696"/>
          </a:xfrm>
        </p:spPr>
        <p:txBody>
          <a:bodyPr>
            <a:noAutofit/>
          </a:bodyPr>
          <a:lstStyle/>
          <a:p>
            <a:pPr marL="0" indent="0">
              <a:buNone/>
            </a:pPr>
            <a:r>
              <a:rPr lang="en-US" b="1" dirty="0" smtClean="0"/>
              <a:t>Discussion</a:t>
            </a:r>
          </a:p>
          <a:p>
            <a:pPr lvl="1"/>
            <a:r>
              <a:rPr lang="en-US" dirty="0" smtClean="0"/>
              <a:t>Exploring ways to define an “excellent educator” and “excellent school leader” without the constraints of HQT (Highly Qualified Teacher).</a:t>
            </a:r>
            <a:endParaRPr lang="en-US" b="1" dirty="0" smtClean="0"/>
          </a:p>
          <a:p>
            <a:pPr lvl="1"/>
            <a:r>
              <a:rPr lang="en-US" dirty="0" smtClean="0"/>
              <a:t>Discussing </a:t>
            </a:r>
            <a:r>
              <a:rPr lang="en-US" dirty="0"/>
              <a:t>the root cause of inequitable access to excellent educators and school leaders for traditionally marginalized student populations and the strategies identified in the plan to address </a:t>
            </a:r>
            <a:r>
              <a:rPr lang="en-US" dirty="0" smtClean="0"/>
              <a:t>them. </a:t>
            </a:r>
          </a:p>
          <a:p>
            <a:pPr lvl="1"/>
            <a:r>
              <a:rPr lang="en-US" dirty="0" smtClean="0"/>
              <a:t>How </a:t>
            </a:r>
            <a:r>
              <a:rPr lang="en-US" dirty="0"/>
              <a:t>state tests should play a role, if at all, in </a:t>
            </a:r>
            <a:r>
              <a:rPr lang="en-US" dirty="0" smtClean="0"/>
              <a:t>Student Learning and Growth </a:t>
            </a:r>
            <a:r>
              <a:rPr lang="en-US" dirty="0"/>
              <a:t>Goals for </a:t>
            </a:r>
            <a:r>
              <a:rPr lang="en-US" dirty="0" smtClean="0"/>
              <a:t>evaluations.</a:t>
            </a:r>
            <a:endParaRPr lang="en-US" b="1" dirty="0"/>
          </a:p>
          <a:p>
            <a:pPr lvl="1"/>
            <a:r>
              <a:rPr lang="en-US" dirty="0"/>
              <a:t>Benefits of the Evaluation Matrix, drawbacks of the Matrix, if not the Matrix, then </a:t>
            </a:r>
            <a:r>
              <a:rPr lang="en-US" dirty="0" smtClean="0"/>
              <a:t>what?</a:t>
            </a:r>
            <a:endParaRPr lang="en-US" dirty="0"/>
          </a:p>
        </p:txBody>
      </p:sp>
    </p:spTree>
    <p:extLst>
      <p:ext uri="{BB962C8B-B14F-4D97-AF65-F5344CB8AC3E}">
        <p14:creationId xmlns:p14="http://schemas.microsoft.com/office/powerpoint/2010/main" val="697349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May 18</a:t>
            </a:r>
            <a:r>
              <a:rPr lang="en-US" sz="4000" baseline="30000" dirty="0" smtClean="0"/>
              <a:t>th</a:t>
            </a:r>
            <a:r>
              <a:rPr lang="en-US" sz="4000" dirty="0"/>
              <a:t> </a:t>
            </a:r>
            <a:r>
              <a:rPr lang="en-US" sz="4000" dirty="0" smtClean="0"/>
              <a:t>- Salem</a:t>
            </a:r>
          </a:p>
          <a:p>
            <a:r>
              <a:rPr lang="en-US" sz="4000" dirty="0" smtClean="0"/>
              <a:t>June 28</a:t>
            </a:r>
            <a:r>
              <a:rPr lang="en-US" sz="4000" baseline="30000" dirty="0" smtClean="0"/>
              <a:t>th </a:t>
            </a:r>
            <a:r>
              <a:rPr lang="en-US" sz="4000" dirty="0" smtClean="0"/>
              <a:t>- Portland</a:t>
            </a:r>
            <a:endParaRPr lang="en-US" sz="4000" dirty="0"/>
          </a:p>
        </p:txBody>
      </p:sp>
      <p:sp>
        <p:nvSpPr>
          <p:cNvPr id="3" name="Title 2"/>
          <p:cNvSpPr>
            <a:spLocks noGrp="1"/>
          </p:cNvSpPr>
          <p:nvPr>
            <p:ph type="title"/>
          </p:nvPr>
        </p:nvSpPr>
        <p:spPr/>
        <p:txBody>
          <a:bodyPr/>
          <a:lstStyle/>
          <a:p>
            <a:r>
              <a:rPr lang="en-US" dirty="0" smtClean="0"/>
              <a:t>Next Work Group Meetings</a:t>
            </a:r>
            <a:endParaRPr lang="en-US" dirty="0"/>
          </a:p>
        </p:txBody>
      </p:sp>
    </p:spTree>
    <p:extLst>
      <p:ext uri="{BB962C8B-B14F-4D97-AF65-F5344CB8AC3E}">
        <p14:creationId xmlns:p14="http://schemas.microsoft.com/office/powerpoint/2010/main" val="164188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cap="none" dirty="0" smtClean="0"/>
              <a:t>Interrelated Components of the State Plan       Aligned to Oregon’s Vision and Goals</a:t>
            </a:r>
            <a:endParaRPr lang="en-US" sz="2800" cap="none" dirty="0"/>
          </a:p>
        </p:txBody>
      </p:sp>
      <p:graphicFrame>
        <p:nvGraphicFramePr>
          <p:cNvPr id="5" name="Content Placeholder 4" title="Interrelated Components of the state plan aligned to oregon's vision and goals graphic"/>
          <p:cNvGraphicFramePr>
            <a:graphicFrameLocks noGrp="1"/>
          </p:cNvGraphicFramePr>
          <p:nvPr>
            <p:ph sz="quarter" idx="1"/>
            <p:extLst>
              <p:ext uri="{D42A27DB-BD31-4B8C-83A1-F6EECF244321}">
                <p14:modId xmlns:p14="http://schemas.microsoft.com/office/powerpoint/2010/main" val="715817947"/>
              </p:ext>
            </p:extLst>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81400" y="3657598"/>
            <a:ext cx="1219200" cy="646331"/>
          </a:xfrm>
          <a:prstGeom prst="rect">
            <a:avLst/>
          </a:prstGeom>
          <a:noFill/>
        </p:spPr>
        <p:txBody>
          <a:bodyPr wrap="square" rtlCol="0">
            <a:spAutoFit/>
          </a:bodyPr>
          <a:lstStyle/>
          <a:p>
            <a:pPr algn="ctr"/>
            <a:r>
              <a:rPr lang="en-US" dirty="0" smtClean="0">
                <a:solidFill>
                  <a:schemeClr val="bg1"/>
                </a:solidFill>
              </a:rPr>
              <a:t>Oregon  State Plan</a:t>
            </a:r>
            <a:endParaRPr lang="en-US" dirty="0">
              <a:solidFill>
                <a:schemeClr val="bg1"/>
              </a:solidFill>
            </a:endParaRPr>
          </a:p>
        </p:txBody>
      </p:sp>
    </p:spTree>
    <p:extLst>
      <p:ext uri="{BB962C8B-B14F-4D97-AF65-F5344CB8AC3E}">
        <p14:creationId xmlns:p14="http://schemas.microsoft.com/office/powerpoint/2010/main" val="3780666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dirty="0" smtClean="0"/>
              <a:t>Comments?</a:t>
            </a:r>
            <a:endParaRPr lang="en-US" dirty="0"/>
          </a:p>
        </p:txBody>
      </p:sp>
    </p:spTree>
    <p:extLst>
      <p:ext uri="{BB962C8B-B14F-4D97-AF65-F5344CB8AC3E}">
        <p14:creationId xmlns:p14="http://schemas.microsoft.com/office/powerpoint/2010/main" val="867390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2016 Odyssey Conference</a:t>
            </a:r>
          </a:p>
          <a:p>
            <a:endParaRPr lang="en-US" dirty="0" smtClean="0"/>
          </a:p>
          <a:p>
            <a:pPr lvl="1"/>
            <a:r>
              <a:rPr lang="en-US" dirty="0" smtClean="0"/>
              <a:t>August 16</a:t>
            </a:r>
            <a:r>
              <a:rPr lang="en-US" baseline="30000" dirty="0" smtClean="0"/>
              <a:t>th</a:t>
            </a:r>
            <a:r>
              <a:rPr lang="en-US" dirty="0" smtClean="0"/>
              <a:t> – August 18</a:t>
            </a:r>
            <a:r>
              <a:rPr lang="en-US" baseline="30000" dirty="0" smtClean="0"/>
              <a:t>th</a:t>
            </a:r>
            <a:r>
              <a:rPr lang="en-US" dirty="0" smtClean="0"/>
              <a:t> </a:t>
            </a:r>
          </a:p>
          <a:p>
            <a:pPr lvl="2"/>
            <a:r>
              <a:rPr lang="en-US" dirty="0" smtClean="0"/>
              <a:t>Sheraton Portland Airport Hotel, Portland</a:t>
            </a:r>
          </a:p>
          <a:p>
            <a:pPr lvl="1"/>
            <a:endParaRPr lang="en-US" dirty="0"/>
          </a:p>
          <a:p>
            <a:pPr lvl="1"/>
            <a:r>
              <a:rPr lang="en-US" dirty="0" smtClean="0"/>
              <a:t>August 23</a:t>
            </a:r>
            <a:r>
              <a:rPr lang="en-US" baseline="30000" dirty="0" smtClean="0"/>
              <a:t>rd</a:t>
            </a:r>
            <a:r>
              <a:rPr lang="en-US" dirty="0"/>
              <a:t> – August </a:t>
            </a:r>
            <a:r>
              <a:rPr lang="en-US" dirty="0" smtClean="0"/>
              <a:t>25</a:t>
            </a:r>
            <a:r>
              <a:rPr lang="en-US" baseline="30000" dirty="0" smtClean="0"/>
              <a:t>th</a:t>
            </a:r>
            <a:r>
              <a:rPr lang="en-US" dirty="0" smtClean="0"/>
              <a:t> </a:t>
            </a:r>
          </a:p>
          <a:p>
            <a:pPr lvl="2"/>
            <a:r>
              <a:rPr lang="en-US" dirty="0" smtClean="0"/>
              <a:t>Riverhouse Hotel, Bend</a:t>
            </a:r>
            <a:endParaRPr lang="en-US" dirty="0"/>
          </a:p>
        </p:txBody>
      </p:sp>
      <p:sp>
        <p:nvSpPr>
          <p:cNvPr id="3" name="Title 2"/>
          <p:cNvSpPr>
            <a:spLocks noGrp="1"/>
          </p:cNvSpPr>
          <p:nvPr>
            <p:ph type="title"/>
          </p:nvPr>
        </p:nvSpPr>
        <p:spPr/>
        <p:txBody>
          <a:bodyPr>
            <a:normAutofit/>
          </a:bodyPr>
          <a:lstStyle/>
          <a:p>
            <a:r>
              <a:rPr lang="en-US" dirty="0" smtClean="0">
                <a:solidFill>
                  <a:schemeClr val="tx1"/>
                </a:solidFill>
              </a:rPr>
              <a:t>Next Steps</a:t>
            </a:r>
            <a:endParaRPr lang="en-US" dirty="0">
              <a:solidFill>
                <a:schemeClr val="tx1"/>
              </a:solidFill>
            </a:endParaRPr>
          </a:p>
        </p:txBody>
      </p:sp>
    </p:spTree>
    <p:extLst>
      <p:ext uri="{BB962C8B-B14F-4D97-AF65-F5344CB8AC3E}">
        <p14:creationId xmlns:p14="http://schemas.microsoft.com/office/powerpoint/2010/main" val="978774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667000"/>
            <a:ext cx="7408333" cy="3450696"/>
          </a:xfrm>
        </p:spPr>
        <p:txBody>
          <a:bodyPr/>
          <a:lstStyle/>
          <a:p>
            <a:endParaRPr lang="en-US" dirty="0" smtClean="0"/>
          </a:p>
          <a:p>
            <a:r>
              <a:rPr lang="en-US" dirty="0" smtClean="0"/>
              <a:t>ODE ESSA Link</a:t>
            </a:r>
          </a:p>
          <a:p>
            <a:r>
              <a:rPr lang="en-US" dirty="0">
                <a:hlinkClick r:id="rId2"/>
              </a:rPr>
              <a:t>http://www.ode.state.or.us/search/page/?</a:t>
            </a:r>
            <a:r>
              <a:rPr lang="en-US" dirty="0" smtClean="0">
                <a:hlinkClick r:id="rId2"/>
              </a:rPr>
              <a:t>id=5493</a:t>
            </a:r>
            <a:endParaRPr lang="en-US" dirty="0" smtClean="0"/>
          </a:p>
          <a:p>
            <a:endParaRPr lang="en-US" dirty="0" smtClean="0"/>
          </a:p>
          <a:p>
            <a:pPr marL="0" indent="0">
              <a:buNone/>
            </a:pPr>
            <a:endParaRPr lang="en-US" dirty="0" smtClean="0"/>
          </a:p>
          <a:p>
            <a:r>
              <a:rPr lang="en-US" dirty="0" smtClean="0"/>
              <a:t>ODE Odyssey Conference Link</a:t>
            </a:r>
            <a:endParaRPr lang="en-US" dirty="0"/>
          </a:p>
          <a:p>
            <a:r>
              <a:rPr lang="en-US" dirty="0">
                <a:hlinkClick r:id="rId3"/>
              </a:rPr>
              <a:t>http://www.ode.state.or.us/search/page/?</a:t>
            </a:r>
            <a:r>
              <a:rPr lang="en-US" dirty="0" smtClean="0">
                <a:hlinkClick r:id="rId3"/>
              </a:rPr>
              <a:t>id=3914</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solidFill>
                  <a:schemeClr val="tx1"/>
                </a:solidFill>
              </a:rPr>
              <a:t>Resources</a:t>
            </a:r>
            <a:r>
              <a:rPr lang="en-US" dirty="0" smtClean="0"/>
              <a:t> </a:t>
            </a:r>
            <a:endParaRPr lang="en-US" dirty="0"/>
          </a:p>
        </p:txBody>
      </p:sp>
    </p:spTree>
    <p:extLst>
      <p:ext uri="{BB962C8B-B14F-4D97-AF65-F5344CB8AC3E}">
        <p14:creationId xmlns:p14="http://schemas.microsoft.com/office/powerpoint/2010/main" val="4283340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tx1"/>
                </a:solidFill>
              </a:rPr>
              <a:t/>
            </a:r>
            <a:br>
              <a:rPr lang="en-US" b="1" dirty="0" smtClean="0">
                <a:solidFill>
                  <a:schemeClr val="tx1"/>
                </a:solidFill>
              </a:rPr>
            </a:br>
            <a:endParaRPr lang="en-US" b="1" dirty="0">
              <a:solidFill>
                <a:schemeClr val="tx1"/>
              </a:solidFill>
            </a:endParaRPr>
          </a:p>
        </p:txBody>
      </p:sp>
      <p:sp>
        <p:nvSpPr>
          <p:cNvPr id="3" name="Rectangle 2"/>
          <p:cNvSpPr/>
          <p:nvPr/>
        </p:nvSpPr>
        <p:spPr>
          <a:xfrm>
            <a:off x="2362200" y="1143000"/>
            <a:ext cx="4495800" cy="1200329"/>
          </a:xfrm>
          <a:prstGeom prst="rect">
            <a:avLst/>
          </a:prstGeom>
        </p:spPr>
        <p:txBody>
          <a:bodyPr wrap="square">
            <a:spAutoFit/>
          </a:bodyPr>
          <a:lstStyle/>
          <a:p>
            <a:pPr algn="ctr"/>
            <a:endParaRPr lang="en-US" sz="3600" b="1" dirty="0"/>
          </a:p>
          <a:p>
            <a:pPr algn="ctr"/>
            <a:r>
              <a:rPr lang="en-US" sz="3600" b="1" dirty="0"/>
              <a:t>Future Agenda Items?</a:t>
            </a:r>
          </a:p>
        </p:txBody>
      </p:sp>
    </p:spTree>
    <p:extLst>
      <p:ext uri="{BB962C8B-B14F-4D97-AF65-F5344CB8AC3E}">
        <p14:creationId xmlns:p14="http://schemas.microsoft.com/office/powerpoint/2010/main" val="80481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Lori Cullen Brown, Clackamas ESD</a:t>
            </a:r>
          </a:p>
          <a:p>
            <a:r>
              <a:rPr lang="en-US" dirty="0" smtClean="0"/>
              <a:t>Brian Goldman, Clackamas ESD</a:t>
            </a:r>
          </a:p>
          <a:p>
            <a:r>
              <a:rPr lang="en-US" dirty="0" smtClean="0"/>
              <a:t>Brenda Lewis, Beaverton SD</a:t>
            </a:r>
          </a:p>
          <a:p>
            <a:r>
              <a:rPr lang="en-US" dirty="0" smtClean="0"/>
              <a:t>Alisha McBride, Vale SD</a:t>
            </a:r>
          </a:p>
          <a:p>
            <a:r>
              <a:rPr lang="en-US" dirty="0" smtClean="0"/>
              <a:t>Tricia Mooney, Pendleton SD</a:t>
            </a:r>
          </a:p>
          <a:p>
            <a:r>
              <a:rPr lang="en-US" dirty="0" smtClean="0"/>
              <a:t>Leslie O’Dell, Portland Public SD</a:t>
            </a:r>
          </a:p>
          <a:p>
            <a:r>
              <a:rPr lang="en-US" dirty="0" smtClean="0"/>
              <a:t>Rosalie Sumsion, St Helens SD</a:t>
            </a:r>
          </a:p>
          <a:p>
            <a:r>
              <a:rPr lang="en-US" dirty="0" smtClean="0"/>
              <a:t>Christy Wilkins, Cascade SD</a:t>
            </a:r>
          </a:p>
          <a:p>
            <a:r>
              <a:rPr lang="en-US" dirty="0" smtClean="0"/>
              <a:t>Melissa Wisner, Salem-Keizer SD</a:t>
            </a:r>
            <a:endParaRPr lang="en-US" dirty="0"/>
          </a:p>
        </p:txBody>
      </p:sp>
      <p:sp>
        <p:nvSpPr>
          <p:cNvPr id="3" name="Title 2"/>
          <p:cNvSpPr>
            <a:spLocks noGrp="1"/>
          </p:cNvSpPr>
          <p:nvPr>
            <p:ph type="title"/>
          </p:nvPr>
        </p:nvSpPr>
        <p:spPr/>
        <p:txBody>
          <a:bodyPr/>
          <a:lstStyle/>
          <a:p>
            <a:r>
              <a:rPr lang="en-US" dirty="0" smtClean="0">
                <a:solidFill>
                  <a:schemeClr val="tx1"/>
                </a:solidFill>
              </a:rPr>
              <a:t>Committee Members</a:t>
            </a:r>
            <a:endParaRPr lang="en-US" dirty="0">
              <a:solidFill>
                <a:schemeClr val="tx1"/>
              </a:solidFill>
            </a:endParaRPr>
          </a:p>
        </p:txBody>
      </p:sp>
    </p:spTree>
    <p:extLst>
      <p:ext uri="{BB962C8B-B14F-4D97-AF65-F5344CB8AC3E}">
        <p14:creationId xmlns:p14="http://schemas.microsoft.com/office/powerpoint/2010/main" val="283483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US" dirty="0" smtClean="0"/>
          </a:p>
          <a:p>
            <a:r>
              <a:rPr lang="en-US" dirty="0" smtClean="0"/>
              <a:t>Theresa Richards, ODE Director of Federal Systems</a:t>
            </a:r>
          </a:p>
          <a:p>
            <a:r>
              <a:rPr lang="en-US" dirty="0" smtClean="0"/>
              <a:t>Russ Sweet, Federal Systems Team Lead</a:t>
            </a:r>
          </a:p>
          <a:p>
            <a:r>
              <a:rPr lang="en-US" dirty="0" smtClean="0"/>
              <a:t>Melinda Bessner, Federal Systems </a:t>
            </a:r>
          </a:p>
          <a:p>
            <a:r>
              <a:rPr lang="en-US" dirty="0" smtClean="0"/>
              <a:t>Lisa Plumb, Federal Systems </a:t>
            </a:r>
          </a:p>
          <a:p>
            <a:r>
              <a:rPr lang="en-US" dirty="0" smtClean="0"/>
              <a:t>Erica Anderson, District and School Effectiveness</a:t>
            </a:r>
          </a:p>
          <a:p>
            <a:r>
              <a:rPr lang="en-US" dirty="0" smtClean="0"/>
              <a:t>Shanda Brown, District and School Effectiveness</a:t>
            </a:r>
          </a:p>
          <a:p>
            <a:r>
              <a:rPr lang="en-US" dirty="0" smtClean="0"/>
              <a:t>Shawna Moran, District and School Effectiveness </a:t>
            </a:r>
            <a:endParaRPr lang="en-US" dirty="0"/>
          </a:p>
        </p:txBody>
      </p:sp>
      <p:sp>
        <p:nvSpPr>
          <p:cNvPr id="3" name="Title 2"/>
          <p:cNvSpPr>
            <a:spLocks noGrp="1"/>
          </p:cNvSpPr>
          <p:nvPr>
            <p:ph type="title"/>
          </p:nvPr>
        </p:nvSpPr>
        <p:spPr/>
        <p:txBody>
          <a:bodyPr/>
          <a:lstStyle/>
          <a:p>
            <a:r>
              <a:rPr lang="en-US" dirty="0" smtClean="0">
                <a:solidFill>
                  <a:schemeClr val="tx1"/>
                </a:solidFill>
              </a:rPr>
              <a:t>ODE Representatives</a:t>
            </a:r>
            <a:endParaRPr lang="en-US" dirty="0">
              <a:solidFill>
                <a:schemeClr val="tx1"/>
              </a:solidFill>
            </a:endParaRPr>
          </a:p>
        </p:txBody>
      </p:sp>
    </p:spTree>
    <p:extLst>
      <p:ext uri="{BB962C8B-B14F-4D97-AF65-F5344CB8AC3E}">
        <p14:creationId xmlns:p14="http://schemas.microsoft.com/office/powerpoint/2010/main" val="1310449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Every Student Succeeds Act </a:t>
            </a:r>
            <a:br>
              <a:rPr lang="en-US" b="1" dirty="0" smtClean="0">
                <a:solidFill>
                  <a:schemeClr val="tx1"/>
                </a:solidFill>
              </a:rPr>
            </a:br>
            <a:r>
              <a:rPr lang="en-US" b="1" dirty="0" smtClean="0">
                <a:solidFill>
                  <a:schemeClr val="tx1"/>
                </a:solidFill>
              </a:rPr>
              <a:t>(ESSA) </a:t>
            </a:r>
            <a:br>
              <a:rPr lang="en-US" b="1" dirty="0" smtClean="0">
                <a:solidFill>
                  <a:schemeClr val="tx1"/>
                </a:solidFill>
              </a:rPr>
            </a:br>
            <a:r>
              <a:rPr lang="en-US" b="1" dirty="0" smtClean="0">
                <a:solidFill>
                  <a:schemeClr val="tx1"/>
                </a:solidFill>
              </a:rPr>
              <a:t>Updates</a:t>
            </a:r>
            <a:endParaRPr lang="en-US" b="1" dirty="0">
              <a:solidFill>
                <a:schemeClr val="tx1"/>
              </a:solidFill>
            </a:endParaRPr>
          </a:p>
        </p:txBody>
      </p:sp>
    </p:spTree>
    <p:extLst>
      <p:ext uri="{BB962C8B-B14F-4D97-AF65-F5344CB8AC3E}">
        <p14:creationId xmlns:p14="http://schemas.microsoft.com/office/powerpoint/2010/main" val="101163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ESSA Update</a:t>
            </a:r>
            <a:endParaRPr lang="en-US" dirty="0"/>
          </a:p>
        </p:txBody>
      </p:sp>
      <p:sp>
        <p:nvSpPr>
          <p:cNvPr id="3" name="Content Placeholder 2"/>
          <p:cNvSpPr>
            <a:spLocks noGrp="1"/>
          </p:cNvSpPr>
          <p:nvPr>
            <p:ph sz="quarter" idx="1"/>
          </p:nvPr>
        </p:nvSpPr>
        <p:spPr>
          <a:xfrm>
            <a:off x="381000" y="1981200"/>
            <a:ext cx="7408333" cy="3450696"/>
          </a:xfrm>
        </p:spPr>
        <p:txBody>
          <a:bodyPr>
            <a:noAutofit/>
          </a:bodyPr>
          <a:lstStyle/>
          <a:p>
            <a:r>
              <a:rPr lang="en-US" b="1" dirty="0" smtClean="0"/>
              <a:t>USED </a:t>
            </a:r>
            <a:r>
              <a:rPr lang="en-US" b="1" dirty="0"/>
              <a:t>seeking comments </a:t>
            </a:r>
            <a:r>
              <a:rPr lang="en-US" b="1" dirty="0" smtClean="0"/>
              <a:t>by </a:t>
            </a:r>
            <a:r>
              <a:rPr lang="en-US" b="1" dirty="0"/>
              <a:t>May 25 to formulate </a:t>
            </a:r>
            <a:r>
              <a:rPr lang="en-US" b="1" dirty="0" smtClean="0"/>
              <a:t> non-regulatory </a:t>
            </a:r>
            <a:r>
              <a:rPr lang="en-US" b="1" dirty="0"/>
              <a:t>guidance on </a:t>
            </a:r>
            <a:r>
              <a:rPr lang="en-US" b="1" dirty="0" smtClean="0"/>
              <a:t>ESSA</a:t>
            </a:r>
            <a:r>
              <a:rPr lang="en-US" dirty="0" smtClean="0"/>
              <a:t>, including: </a:t>
            </a:r>
          </a:p>
          <a:p>
            <a:pPr lvl="1"/>
            <a:r>
              <a:rPr lang="en-US" sz="2000" dirty="0" smtClean="0"/>
              <a:t>ways </a:t>
            </a:r>
            <a:r>
              <a:rPr lang="en-US" sz="2000" dirty="0"/>
              <a:t>to expand early learning; </a:t>
            </a:r>
            <a:endParaRPr lang="en-US" sz="2000" dirty="0" smtClean="0"/>
          </a:p>
          <a:p>
            <a:pPr lvl="1"/>
            <a:r>
              <a:rPr lang="en-US" sz="2000" dirty="0" smtClean="0"/>
              <a:t>the </a:t>
            </a:r>
            <a:r>
              <a:rPr lang="en-US" sz="2000" dirty="0"/>
              <a:t>recruitment, development, and retention of teachers and leaders under Title II; </a:t>
            </a:r>
            <a:endParaRPr lang="en-US" sz="2000" dirty="0" smtClean="0"/>
          </a:p>
          <a:p>
            <a:pPr lvl="1"/>
            <a:r>
              <a:rPr lang="en-US" sz="2000" dirty="0" smtClean="0"/>
              <a:t>the </a:t>
            </a:r>
            <a:r>
              <a:rPr lang="en-US" sz="2000" dirty="0"/>
              <a:t>clarification of fiscal requirements; </a:t>
            </a:r>
            <a:endParaRPr lang="en-US" sz="2000" dirty="0" smtClean="0"/>
          </a:p>
          <a:p>
            <a:pPr lvl="1"/>
            <a:r>
              <a:rPr lang="en-US" sz="2000" dirty="0" smtClean="0"/>
              <a:t>student </a:t>
            </a:r>
            <a:r>
              <a:rPr lang="en-US" sz="2000" dirty="0"/>
              <a:t>support services under Title IV; and </a:t>
            </a:r>
            <a:endParaRPr lang="en-US" sz="2000" dirty="0" smtClean="0"/>
          </a:p>
          <a:p>
            <a:pPr lvl="1"/>
            <a:r>
              <a:rPr lang="en-US" sz="2000" dirty="0" smtClean="0"/>
              <a:t>students </a:t>
            </a:r>
            <a:r>
              <a:rPr lang="en-US" sz="2000" dirty="0"/>
              <a:t>in foster care, homeless children and youth, and English learners under Title III.</a:t>
            </a:r>
          </a:p>
          <a:p>
            <a:endParaRPr lang="en-US" sz="1600" dirty="0" smtClean="0"/>
          </a:p>
          <a:p>
            <a:r>
              <a:rPr lang="en-US" b="1" dirty="0" smtClean="0"/>
              <a:t>Negotiated rule-making process </a:t>
            </a:r>
            <a:r>
              <a:rPr lang="en-US" b="1" dirty="0" smtClean="0">
                <a:sym typeface="Wingdings 3"/>
              </a:rPr>
              <a:t> Draft rules &amp;   submit to Congress  Public comment </a:t>
            </a:r>
            <a:endParaRPr lang="en-US" b="1" dirty="0"/>
          </a:p>
        </p:txBody>
      </p:sp>
    </p:spTree>
    <p:extLst>
      <p:ext uri="{BB962C8B-B14F-4D97-AF65-F5344CB8AC3E}">
        <p14:creationId xmlns:p14="http://schemas.microsoft.com/office/powerpoint/2010/main" val="3493844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Stakeholder Engagement</a:t>
            </a:r>
            <a:endParaRPr lang="en-US" dirty="0"/>
          </a:p>
        </p:txBody>
      </p:sp>
      <p:sp>
        <p:nvSpPr>
          <p:cNvPr id="3" name="Content Placeholder 2"/>
          <p:cNvSpPr>
            <a:spLocks noGrp="1"/>
          </p:cNvSpPr>
          <p:nvPr>
            <p:ph sz="quarter" idx="1"/>
          </p:nvPr>
        </p:nvSpPr>
        <p:spPr>
          <a:xfrm>
            <a:off x="0" y="2362200"/>
            <a:ext cx="5334000" cy="4937760"/>
          </a:xfrm>
        </p:spPr>
        <p:txBody>
          <a:bodyPr/>
          <a:lstStyle/>
          <a:p>
            <a:r>
              <a:rPr lang="en-US" sz="2800" b="1" dirty="0" smtClean="0"/>
              <a:t>Reimagine Education in Oregon</a:t>
            </a:r>
          </a:p>
          <a:p>
            <a:pPr lvl="1"/>
            <a:r>
              <a:rPr lang="en-US" sz="2400" dirty="0" smtClean="0"/>
              <a:t>Community forums around the state to hear </a:t>
            </a:r>
            <a:r>
              <a:rPr lang="en-US" sz="2400" dirty="0"/>
              <a:t>directly from Oregonians about their vision, values, and priorities for education. </a:t>
            </a:r>
            <a:r>
              <a:rPr lang="en-US" sz="2400" dirty="0" smtClean="0"/>
              <a:t>The feedback </a:t>
            </a:r>
            <a:r>
              <a:rPr lang="en-US" sz="2400" dirty="0"/>
              <a:t>we are collecting from these discussions will help inform the State </a:t>
            </a:r>
            <a:r>
              <a:rPr lang="en-US" sz="2400" dirty="0" smtClean="0"/>
              <a:t>Plan.</a:t>
            </a:r>
          </a:p>
          <a:p>
            <a:pPr lvl="1"/>
            <a:endParaRPr lang="en-US" dirty="0"/>
          </a:p>
        </p:txBody>
      </p:sp>
      <p:pic>
        <p:nvPicPr>
          <p:cNvPr id="1026" name="Picture 2" title="Salam talking with group of people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71800"/>
            <a:ext cx="3385127" cy="346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260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z="3200" dirty="0" smtClean="0"/>
              <a:t>State Plan Development - </a:t>
            </a:r>
            <a:r>
              <a:rPr lang="en-US" sz="3200" dirty="0"/>
              <a:t>ODE and Stakeholder Roles </a:t>
            </a:r>
          </a:p>
        </p:txBody>
      </p:sp>
      <p:graphicFrame>
        <p:nvGraphicFramePr>
          <p:cNvPr id="10" name="Content Placeholder 9" title="state plan development- ODE and stakeholder roles categories"/>
          <p:cNvGraphicFramePr>
            <a:graphicFrameLocks noGrp="1"/>
          </p:cNvGraphicFramePr>
          <p:nvPr>
            <p:ph sz="quarter" idx="1"/>
            <p:extLst>
              <p:ext uri="{D42A27DB-BD31-4B8C-83A1-F6EECF244321}">
                <p14:modId xmlns:p14="http://schemas.microsoft.com/office/powerpoint/2010/main" val="944095870"/>
              </p:ext>
            </p:extLst>
          </p:nvPr>
        </p:nvGraphicFramePr>
        <p:xfrm>
          <a:off x="228600" y="1295400"/>
          <a:ext cx="8686800" cy="5257799"/>
        </p:xfrm>
        <a:graphic>
          <a:graphicData uri="http://schemas.openxmlformats.org/drawingml/2006/table">
            <a:tbl>
              <a:tblPr firstRow="1" bandRow="1">
                <a:tableStyleId>{69CF1AB2-1976-4502-BF36-3FF5EA218861}</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53095">
                  <a:extLst>
                    <a:ext uri="{9D8B030D-6E8A-4147-A177-3AD203B41FA5}">
                      <a16:colId xmlns:a16="http://schemas.microsoft.com/office/drawing/2014/main" val="20004"/>
                    </a:ext>
                  </a:extLst>
                </a:gridCol>
                <a:gridCol w="1342505">
                  <a:extLst>
                    <a:ext uri="{9D8B030D-6E8A-4147-A177-3AD203B41FA5}">
                      <a16:colId xmlns:a16="http://schemas.microsoft.com/office/drawing/2014/main" val="20005"/>
                    </a:ext>
                  </a:extLst>
                </a:gridCol>
              </a:tblGrid>
              <a:tr h="1006122">
                <a:tc>
                  <a:txBody>
                    <a:bodyPr/>
                    <a:lstStyle/>
                    <a:p>
                      <a:pPr algn="ctr"/>
                      <a:r>
                        <a:rPr lang="en-US" sz="1400" dirty="0" smtClean="0"/>
                        <a:t>ODE TEAMS</a:t>
                      </a:r>
                      <a:endParaRPr lang="en-US" sz="1400" dirty="0"/>
                    </a:p>
                  </a:txBody>
                  <a:tcPr/>
                </a:tc>
                <a:tc>
                  <a:txBody>
                    <a:bodyPr/>
                    <a:lstStyle/>
                    <a:p>
                      <a:pPr algn="ctr"/>
                      <a:r>
                        <a:rPr lang="en-US" sz="1400" dirty="0" smtClean="0"/>
                        <a:t>Work</a:t>
                      </a:r>
                      <a:r>
                        <a:rPr lang="en-US" sz="1400" baseline="0" dirty="0" smtClean="0"/>
                        <a:t> Groups</a:t>
                      </a:r>
                      <a:endParaRPr lang="en-US" sz="1400" dirty="0"/>
                    </a:p>
                  </a:txBody>
                  <a:tcPr/>
                </a:tc>
                <a:tc>
                  <a:txBody>
                    <a:bodyPr/>
                    <a:lstStyle/>
                    <a:p>
                      <a:pPr algn="ctr"/>
                      <a:r>
                        <a:rPr lang="en-US" sz="1400" dirty="0" smtClean="0"/>
                        <a:t>Stakeholders</a:t>
                      </a:r>
                      <a:endParaRPr lang="en-US" sz="1400" dirty="0"/>
                    </a:p>
                  </a:txBody>
                  <a:tcPr/>
                </a:tc>
                <a:tc>
                  <a:txBody>
                    <a:bodyPr/>
                    <a:lstStyle/>
                    <a:p>
                      <a:pPr algn="ctr"/>
                      <a:r>
                        <a:rPr lang="en-US" sz="1400" dirty="0" smtClean="0"/>
                        <a:t>ESSA Leadership Group</a:t>
                      </a:r>
                    </a:p>
                    <a:p>
                      <a:pPr algn="ctr"/>
                      <a:r>
                        <a:rPr lang="en-US" sz="1400" dirty="0" smtClean="0"/>
                        <a:t>(Internal)</a:t>
                      </a:r>
                      <a:endParaRPr lang="en-US" sz="1400" dirty="0"/>
                    </a:p>
                  </a:txBody>
                  <a:tcPr/>
                </a:tc>
                <a:tc>
                  <a:txBody>
                    <a:bodyPr/>
                    <a:lstStyle/>
                    <a:p>
                      <a:pPr algn="ctr"/>
                      <a:r>
                        <a:rPr lang="en-US" sz="1400" dirty="0" smtClean="0"/>
                        <a:t>ESSA State Plan Advisory Committee</a:t>
                      </a:r>
                    </a:p>
                    <a:p>
                      <a:pPr algn="ctr"/>
                      <a:r>
                        <a:rPr lang="en-US" sz="1400" dirty="0" smtClean="0"/>
                        <a:t>(External)</a:t>
                      </a:r>
                      <a:endParaRPr lang="en-US" sz="1400" dirty="0"/>
                    </a:p>
                  </a:txBody>
                  <a:tcPr/>
                </a:tc>
                <a:tc>
                  <a:txBody>
                    <a:bodyPr/>
                    <a:lstStyle/>
                    <a:p>
                      <a:pPr algn="ctr"/>
                      <a:r>
                        <a:rPr lang="en-US" sz="1400" dirty="0" smtClean="0"/>
                        <a:t>Dept. Supt,</a:t>
                      </a:r>
                    </a:p>
                    <a:p>
                      <a:pPr algn="ctr"/>
                      <a:r>
                        <a:rPr lang="en-US" sz="1400" dirty="0" smtClean="0"/>
                        <a:t>Governor, and</a:t>
                      </a:r>
                    </a:p>
                    <a:p>
                      <a:pPr algn="ctr"/>
                      <a:r>
                        <a:rPr lang="en-US" sz="1400" dirty="0" smtClean="0"/>
                        <a:t>State Board</a:t>
                      </a:r>
                      <a:endParaRPr lang="en-US" sz="1400" dirty="0"/>
                    </a:p>
                  </a:txBody>
                  <a:tcPr/>
                </a:tc>
                <a:extLst>
                  <a:ext uri="{0D108BD9-81ED-4DB2-BD59-A6C34878D82A}">
                    <a16:rowId xmlns:a16="http://schemas.microsoft.com/office/drawing/2014/main" val="10000"/>
                  </a:ext>
                </a:extLst>
              </a:tr>
              <a:tr h="4251677">
                <a:tc>
                  <a:txBody>
                    <a:bodyPr/>
                    <a:lstStyle/>
                    <a:p>
                      <a:r>
                        <a:rPr lang="en-US" sz="1600" dirty="0" smtClean="0"/>
                        <a:t>Frame</a:t>
                      </a:r>
                      <a:r>
                        <a:rPr lang="en-US" sz="1600" baseline="0" dirty="0" smtClean="0"/>
                        <a:t> the key issues based on ESSA, Oregon vision, and guiding principles</a:t>
                      </a:r>
                    </a:p>
                    <a:p>
                      <a:endParaRPr lang="en-US" sz="1600" baseline="0" dirty="0" smtClean="0"/>
                    </a:p>
                    <a:p>
                      <a:r>
                        <a:rPr lang="en-US" sz="1600" baseline="0" dirty="0" smtClean="0"/>
                        <a:t>Draft work group reports</a:t>
                      </a:r>
                    </a:p>
                    <a:p>
                      <a:endParaRPr lang="en-US" sz="1600" baseline="0" dirty="0" smtClean="0"/>
                    </a:p>
                    <a:p>
                      <a:r>
                        <a:rPr lang="en-US" sz="1600" baseline="0" dirty="0" smtClean="0"/>
                        <a:t>Synthesize stakeholder feedback</a:t>
                      </a:r>
                    </a:p>
                    <a:p>
                      <a:endParaRPr lang="en-US" sz="1600" baseline="0" dirty="0" smtClean="0"/>
                    </a:p>
                    <a:p>
                      <a:r>
                        <a:rPr lang="en-US" sz="1600" baseline="0" dirty="0" smtClean="0"/>
                        <a:t>Develop state plan drafts</a:t>
                      </a:r>
                    </a:p>
                  </a:txBody>
                  <a:tcPr/>
                </a:tc>
                <a:tc>
                  <a:txBody>
                    <a:bodyPr/>
                    <a:lstStyle/>
                    <a:p>
                      <a:r>
                        <a:rPr lang="en-US" sz="1600" dirty="0" smtClean="0"/>
                        <a:t>Share ideas, </a:t>
                      </a:r>
                      <a:r>
                        <a:rPr lang="en-US" sz="1600" baseline="0" dirty="0" smtClean="0"/>
                        <a:t> </a:t>
                      </a:r>
                      <a:r>
                        <a:rPr lang="en-US" sz="1600" dirty="0" smtClean="0"/>
                        <a:t>perspectives through collaborative</a:t>
                      </a:r>
                      <a:r>
                        <a:rPr lang="en-US" sz="1600" baseline="0" dirty="0" smtClean="0"/>
                        <a:t> approach</a:t>
                      </a:r>
                      <a:endParaRPr lang="en-US" sz="1600" dirty="0" smtClean="0"/>
                    </a:p>
                    <a:p>
                      <a:endParaRPr lang="en-US" sz="1600" dirty="0" smtClean="0"/>
                    </a:p>
                    <a:p>
                      <a:r>
                        <a:rPr lang="en-US" sz="1600" dirty="0" smtClean="0"/>
                        <a:t>Develop considerations on key issues</a:t>
                      </a:r>
                    </a:p>
                    <a:p>
                      <a:endParaRPr lang="en-US" sz="1600" dirty="0" smtClean="0"/>
                    </a:p>
                    <a:p>
                      <a:r>
                        <a:rPr lang="en-US" sz="1600" dirty="0" smtClean="0"/>
                        <a:t>Review drafts and</a:t>
                      </a:r>
                      <a:r>
                        <a:rPr lang="en-US" sz="1600" baseline="0" dirty="0" smtClean="0"/>
                        <a:t> provide feedback</a:t>
                      </a:r>
                      <a:endParaRPr lang="en-US" sz="1600" dirty="0"/>
                    </a:p>
                  </a:txBody>
                  <a:tcPr/>
                </a:tc>
                <a:tc>
                  <a:txBody>
                    <a:bodyPr/>
                    <a:lstStyle/>
                    <a:p>
                      <a:r>
                        <a:rPr kumimoji="0" lang="en-US" sz="1600" kern="1200" dirty="0" smtClean="0">
                          <a:effectLst/>
                        </a:rPr>
                        <a:t>ODE and work group members solicit stakeholder feedback (engaging existing statewide and targeted groups)</a:t>
                      </a:r>
                      <a:endParaRPr lang="en-US" sz="1400" dirty="0"/>
                    </a:p>
                  </a:txBody>
                  <a:tcPr/>
                </a:tc>
                <a:tc>
                  <a:txBody>
                    <a:bodyPr/>
                    <a:lstStyle/>
                    <a:p>
                      <a:r>
                        <a:rPr kumimoji="0" lang="en-US" sz="1600" kern="1200" dirty="0" smtClean="0">
                          <a:effectLst/>
                        </a:rPr>
                        <a:t>Reviews work group considerations/reports to ensure  coherence across groups and alignment to the established guiding principles;</a:t>
                      </a:r>
                      <a:r>
                        <a:rPr kumimoji="0" lang="en-US" sz="1600" kern="1200" baseline="0" dirty="0" smtClean="0">
                          <a:effectLst/>
                        </a:rPr>
                        <a:t> provides feedback</a:t>
                      </a:r>
                      <a:endParaRPr lang="en-US" sz="1400" dirty="0"/>
                    </a:p>
                  </a:txBody>
                  <a:tcPr/>
                </a:tc>
                <a:tc>
                  <a:txBody>
                    <a:bodyPr/>
                    <a:lstStyle/>
                    <a:p>
                      <a:r>
                        <a:rPr kumimoji="0" lang="en-US" sz="1600" kern="1200" dirty="0" smtClean="0">
                          <a:effectLst/>
                        </a:rPr>
                        <a:t>Reviews</a:t>
                      </a:r>
                      <a:r>
                        <a:rPr kumimoji="0" lang="en-US" sz="1600" kern="1200" baseline="0" dirty="0" smtClean="0">
                          <a:effectLst/>
                        </a:rPr>
                        <a:t> </a:t>
                      </a:r>
                      <a:r>
                        <a:rPr kumimoji="0" lang="en-US" sz="1600" kern="1200" dirty="0" smtClean="0">
                          <a:effectLst/>
                        </a:rPr>
                        <a:t>work group considerations/reports to ensure state plan represents the state’s values and aspiration for our schools;  provides feedback</a:t>
                      </a:r>
                      <a:endParaRPr lang="en-US" sz="1400" dirty="0"/>
                    </a:p>
                  </a:txBody>
                  <a:tcPr/>
                </a:tc>
                <a:tc>
                  <a:txBody>
                    <a:bodyPr/>
                    <a:lstStyle/>
                    <a:p>
                      <a:r>
                        <a:rPr kumimoji="0" lang="en-US" sz="1600" kern="1200" dirty="0" smtClean="0">
                          <a:effectLst/>
                        </a:rPr>
                        <a:t>Deputy Supt. meets with ESSA State Plan Advisory Committee and consults with Governor</a:t>
                      </a:r>
                    </a:p>
                    <a:p>
                      <a:r>
                        <a:rPr kumimoji="0" lang="en-US" sz="1600" kern="1200" dirty="0" smtClean="0">
                          <a:effectLst/>
                        </a:rPr>
                        <a:t> </a:t>
                      </a:r>
                    </a:p>
                    <a:p>
                      <a:endParaRPr kumimoji="0" lang="en-US" sz="1600" kern="1200" dirty="0" smtClean="0">
                        <a:effectLst/>
                      </a:endParaRPr>
                    </a:p>
                    <a:p>
                      <a:r>
                        <a:rPr kumimoji="0" lang="en-US" sz="1600" kern="1200" dirty="0" smtClean="0">
                          <a:effectLst/>
                        </a:rPr>
                        <a:t>State Board approves state</a:t>
                      </a:r>
                      <a:r>
                        <a:rPr kumimoji="0" lang="en-US" sz="1600" kern="1200" baseline="0" dirty="0" smtClean="0">
                          <a:effectLst/>
                        </a:rPr>
                        <a:t> plan</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541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Timeline </a:t>
            </a:r>
            <a:endParaRPr lang="en-US" dirty="0"/>
          </a:p>
        </p:txBody>
      </p:sp>
      <p:graphicFrame>
        <p:nvGraphicFramePr>
          <p:cNvPr id="4" name="Content Placeholder 3" title="Oregon Timeline from April 2016 to December 2016"/>
          <p:cNvGraphicFramePr>
            <a:graphicFrameLocks noGrp="1"/>
          </p:cNvGraphicFramePr>
          <p:nvPr>
            <p:ph sz="quarter" idx="1"/>
            <p:extLst>
              <p:ext uri="{D42A27DB-BD31-4B8C-83A1-F6EECF244321}">
                <p14:modId xmlns:p14="http://schemas.microsoft.com/office/powerpoint/2010/main" val="2587983851"/>
              </p:ext>
            </p:extLst>
          </p:nvPr>
        </p:nvGraphicFramePr>
        <p:xfrm>
          <a:off x="533400" y="16002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145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96C7C289ABA4D9FDD1361C84C4FA1" ma:contentTypeVersion="7" ma:contentTypeDescription="Create a new document." ma:contentTypeScope="" ma:versionID="94287f402a7a78d13a274b65a129b7fb">
  <xsd:schema xmlns:xsd="http://www.w3.org/2001/XMLSchema" xmlns:xs="http://www.w3.org/2001/XMLSchema" xmlns:p="http://schemas.microsoft.com/office/2006/metadata/properties" xmlns:ns1="http://schemas.microsoft.com/sharepoint/v3" xmlns:ns2="d8b1ca5f-fa87-4d34-92e4-f61eb50f411a" xmlns:ns3="54031767-dd6d-417c-ab73-583408f47564" targetNamespace="http://schemas.microsoft.com/office/2006/metadata/properties" ma:root="true" ma:fieldsID="c2c7294862d16225918a2d29babeedfb" ns1:_="" ns2:_="" ns3:_="">
    <xsd:import namespace="http://schemas.microsoft.com/sharepoint/v3"/>
    <xsd:import namespace="d8b1ca5f-fa87-4d34-92e4-f61eb50f411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b1ca5f-fa87-4d34-92e4-f61eb50f411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riority xmlns="d8b1ca5f-fa87-4d34-92e4-f61eb50f411a">New</Priority>
    <Estimated_x0020_Creation_x0020_Date xmlns="d8b1ca5f-fa87-4d34-92e4-f61eb50f411a" xsi:nil="true"/>
    <Remediation_x0020_Date xmlns="d8b1ca5f-fa87-4d34-92e4-f61eb50f411a">2018-11-07T08:00:00+00:00</Remediation_x0020_Date>
  </documentManagement>
</p:properties>
</file>

<file path=customXml/itemProps1.xml><?xml version="1.0" encoding="utf-8"?>
<ds:datastoreItem xmlns:ds="http://schemas.openxmlformats.org/officeDocument/2006/customXml" ds:itemID="{C2924222-5C39-44A8-8BFC-A714566A644F}"/>
</file>

<file path=customXml/itemProps2.xml><?xml version="1.0" encoding="utf-8"?>
<ds:datastoreItem xmlns:ds="http://schemas.openxmlformats.org/officeDocument/2006/customXml" ds:itemID="{5F035AFB-08E4-4E89-A1DB-81E78E878CA8}"/>
</file>

<file path=customXml/itemProps3.xml><?xml version="1.0" encoding="utf-8"?>
<ds:datastoreItem xmlns:ds="http://schemas.openxmlformats.org/officeDocument/2006/customXml" ds:itemID="{DBB066DC-99B7-4E61-8EFF-7C7975571705}"/>
</file>

<file path=docProps/app.xml><?xml version="1.0" encoding="utf-8"?>
<Properties xmlns="http://schemas.openxmlformats.org/officeDocument/2006/extended-properties" xmlns:vt="http://schemas.openxmlformats.org/officeDocument/2006/docPropsVTypes">
  <Template>Waveform</Template>
  <TotalTime>252</TotalTime>
  <Words>1266</Words>
  <Application>Microsoft Office PowerPoint</Application>
  <PresentationFormat>On-screen Show (4:3)</PresentationFormat>
  <Paragraphs>193</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Candara</vt:lpstr>
      <vt:lpstr>Symbol</vt:lpstr>
      <vt:lpstr>Tw Cen MT</vt:lpstr>
      <vt:lpstr>Wingdings 2</vt:lpstr>
      <vt:lpstr>Wingdings 3</vt:lpstr>
      <vt:lpstr>Waveform</vt:lpstr>
      <vt:lpstr>COMMITTEE OF PRACTITIONERS</vt:lpstr>
      <vt:lpstr>   Agenda </vt:lpstr>
      <vt:lpstr>Committee Members</vt:lpstr>
      <vt:lpstr>ODE Representatives</vt:lpstr>
      <vt:lpstr> Every Student Succeeds Act  (ESSA)  Updates</vt:lpstr>
      <vt:lpstr>Federal ESSA Update</vt:lpstr>
      <vt:lpstr>Oregon Stakeholder Engagement</vt:lpstr>
      <vt:lpstr>State Plan Development - ODE and Stakeholder Roles </vt:lpstr>
      <vt:lpstr>Oregon Timeline </vt:lpstr>
      <vt:lpstr>Oregon Timeline</vt:lpstr>
      <vt:lpstr>Accountability Work Group</vt:lpstr>
      <vt:lpstr>Accountability Work Group</vt:lpstr>
      <vt:lpstr>School &amp; District Improvement   Work Group</vt:lpstr>
      <vt:lpstr>School &amp; District Improvement   Work Group</vt:lpstr>
      <vt:lpstr>School &amp; District Improvement   Work Group</vt:lpstr>
      <vt:lpstr>Standards &amp; Assessment Work Group</vt:lpstr>
      <vt:lpstr>Standards &amp; Assessment Work Group</vt:lpstr>
      <vt:lpstr>Standards &amp; Assessment Work Group</vt:lpstr>
      <vt:lpstr>Educator Effectiveness Work Group</vt:lpstr>
      <vt:lpstr>Educator Effectiveness Work Group</vt:lpstr>
      <vt:lpstr>Educator Effectiveness Work Group</vt:lpstr>
      <vt:lpstr>Next Work Group Meetings</vt:lpstr>
      <vt:lpstr>Interrelated Components of the State Plan       Aligned to Oregon’s Vision and Goals</vt:lpstr>
      <vt:lpstr>Questions? Comments?</vt:lpstr>
      <vt:lpstr>Next Steps</vt:lpstr>
      <vt:lpstr>Resources </vt:lpstr>
      <vt:lpstr>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OF PRACTITIONERS</dc:title>
  <dc:creator>PLUMB Lisa - ODE</dc:creator>
  <cp:lastModifiedBy>SWOPE Emily - ODE</cp:lastModifiedBy>
  <cp:revision>36</cp:revision>
  <cp:lastPrinted>2016-05-11T21:32:38Z</cp:lastPrinted>
  <dcterms:created xsi:type="dcterms:W3CDTF">2016-03-18T23:32:20Z</dcterms:created>
  <dcterms:modified xsi:type="dcterms:W3CDTF">2018-11-07T22:36:32Z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0x01010015196C7C289ABA4D9FDD1361C84C4FA1</vt:lpwstr>
  </property>
</Properties>
</file>