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2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24.xml" ContentType="application/vnd.openxmlformats-officedocument.presentationml.notesSlide+xml"/>
  <Override PartName="/ppt/slideMasters/slideMaster1.xml" ContentType="application/vnd.openxmlformats-officedocument.presentationml.slideMaster+xml"/>
  <Override PartName="/ppt/notesSlides/notesSlide23.xml" ContentType="application/vnd.openxmlformats-officedocument.presentationml.notesSlide+xml"/>
  <Override PartName="/ppt/notesSlides/notesSlide1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theme/theme1.xml" ContentType="application/vnd.openxmlformats-officedocument.theme+xml"/>
  <Override PartName="/ppt/handoutMasters/handoutMaster1.xml" ContentType="application/vnd.openxmlformats-officedocument.presentationml.handout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9"/>
  </p:notesMasterIdLst>
  <p:handoutMasterIdLst>
    <p:handoutMasterId r:id="rId30"/>
  </p:handoutMasterIdLst>
  <p:sldIdLst>
    <p:sldId id="285" r:id="rId2"/>
    <p:sldId id="286" r:id="rId3"/>
    <p:sldId id="287" r:id="rId4"/>
    <p:sldId id="288" r:id="rId5"/>
    <p:sldId id="290" r:id="rId6"/>
    <p:sldId id="291"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297" r:id="rId22"/>
    <p:sldId id="302" r:id="rId23"/>
    <p:sldId id="317" r:id="rId24"/>
    <p:sldId id="318" r:id="rId25"/>
    <p:sldId id="299" r:id="rId26"/>
    <p:sldId id="300" r:id="rId27"/>
    <p:sldId id="301" r:id="rId28"/>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1264" autoAdjust="0"/>
  </p:normalViewPr>
  <p:slideViewPr>
    <p:cSldViewPr snapToGrid="0">
      <p:cViewPr varScale="1">
        <p:scale>
          <a:sx n="103" d="100"/>
          <a:sy n="103" d="100"/>
        </p:scale>
        <p:origin x="1776" y="96"/>
      </p:cViewPr>
      <p:guideLst/>
    </p:cSldViewPr>
  </p:slideViewPr>
  <p:outlineViewPr>
    <p:cViewPr>
      <p:scale>
        <a:sx n="33" d="100"/>
        <a:sy n="33" d="100"/>
      </p:scale>
      <p:origin x="0" y="-4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image" Target="../media/image9.png"/><Relationship Id="rId4"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image" Target="../media/image9.pn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3E2D66-F417-42EA-B8C6-1EB376D787CA}" type="doc">
      <dgm:prSet loTypeId="urn:microsoft.com/office/officeart/2005/8/layout/vList4" loCatId="list" qsTypeId="urn:microsoft.com/office/officeart/2005/8/quickstyle/simple1" qsCatId="simple" csTypeId="urn:microsoft.com/office/officeart/2005/8/colors/accent1_2" csCatId="accent1" phldr="1"/>
      <dgm:spPr/>
    </dgm:pt>
    <dgm:pt modelId="{8A0AE01D-4CC0-41CF-8868-4EAF4C546443}">
      <dgm:prSet phldrT="[Text]" custT="1"/>
      <dgm:spPr/>
      <dgm:t>
        <a:bodyPr/>
        <a:lstStyle/>
        <a:p>
          <a:r>
            <a:rPr lang="en-US" sz="2800" dirty="0" smtClean="0"/>
            <a:t>No Child Left Behind (NCLB), 2002</a:t>
          </a:r>
          <a:endParaRPr lang="en-US" sz="2800" dirty="0"/>
        </a:p>
      </dgm:t>
    </dgm:pt>
    <dgm:pt modelId="{2B8E59FB-0967-4F51-BAF5-0E6BDED91FAB}" type="parTrans" cxnId="{082CCDD3-169F-4E2F-BC48-D22F9E75207F}">
      <dgm:prSet/>
      <dgm:spPr/>
      <dgm:t>
        <a:bodyPr/>
        <a:lstStyle/>
        <a:p>
          <a:endParaRPr lang="en-US" sz="1600"/>
        </a:p>
      </dgm:t>
    </dgm:pt>
    <dgm:pt modelId="{4716CDE4-ECA0-4FE4-AB15-9C12BBF4CAF1}" type="sibTrans" cxnId="{082CCDD3-169F-4E2F-BC48-D22F9E75207F}">
      <dgm:prSet/>
      <dgm:spPr/>
      <dgm:t>
        <a:bodyPr/>
        <a:lstStyle/>
        <a:p>
          <a:endParaRPr lang="en-US" sz="1600"/>
        </a:p>
      </dgm:t>
    </dgm:pt>
    <dgm:pt modelId="{6A36DA97-5EBC-4E2E-BDFB-69F9379D8332}">
      <dgm:prSet phldrT="[Text]" custT="1"/>
      <dgm:spPr/>
      <dgm:t>
        <a:bodyPr/>
        <a:lstStyle/>
        <a:p>
          <a:r>
            <a:rPr lang="en-US" sz="2800" dirty="0" smtClean="0"/>
            <a:t>Every Student Succeeds Act (ESSA), December 10, 2015</a:t>
          </a:r>
          <a:endParaRPr lang="en-US" sz="2800" dirty="0"/>
        </a:p>
      </dgm:t>
    </dgm:pt>
    <dgm:pt modelId="{64A2ED76-5FFF-4837-A486-0A35E20B8A84}" type="parTrans" cxnId="{FA306F71-1F9A-4BBC-A47A-F2C53170C065}">
      <dgm:prSet/>
      <dgm:spPr/>
      <dgm:t>
        <a:bodyPr/>
        <a:lstStyle/>
        <a:p>
          <a:endParaRPr lang="en-US" sz="1600"/>
        </a:p>
      </dgm:t>
    </dgm:pt>
    <dgm:pt modelId="{EB3A4E2C-8A47-4927-98D8-0523E4F9945B}" type="sibTrans" cxnId="{FA306F71-1F9A-4BBC-A47A-F2C53170C065}">
      <dgm:prSet/>
      <dgm:spPr/>
      <dgm:t>
        <a:bodyPr/>
        <a:lstStyle/>
        <a:p>
          <a:endParaRPr lang="en-US" sz="1600"/>
        </a:p>
      </dgm:t>
    </dgm:pt>
    <dgm:pt modelId="{E71B80F9-479B-4023-93C9-4D6A75E67B50}">
      <dgm:prSet phldrT="[Text]" custT="1"/>
      <dgm:spPr/>
      <dgm:t>
        <a:bodyPr/>
        <a:lstStyle/>
        <a:p>
          <a:r>
            <a:rPr lang="en-US" sz="2800" dirty="0" smtClean="0"/>
            <a:t>ESEA Flexibility Waiver, 2012</a:t>
          </a:r>
        </a:p>
        <a:p>
          <a:r>
            <a:rPr lang="en-US" sz="2800" b="0" i="0" dirty="0" smtClean="0"/>
            <a:t>Expired Aug 1, 2016</a:t>
          </a:r>
          <a:r>
            <a:rPr lang="en-US" sz="2400" b="0" i="0" dirty="0" smtClean="0"/>
            <a:t> </a:t>
          </a:r>
          <a:endParaRPr lang="en-US" sz="2400" b="0" i="0" dirty="0"/>
        </a:p>
      </dgm:t>
    </dgm:pt>
    <dgm:pt modelId="{B53C4DFC-381D-4F60-A220-28DF7E970FEA}" type="sibTrans" cxnId="{26F41B7D-0AB1-4938-90F9-A004CDDE94DF}">
      <dgm:prSet/>
      <dgm:spPr/>
      <dgm:t>
        <a:bodyPr/>
        <a:lstStyle/>
        <a:p>
          <a:endParaRPr lang="en-US" sz="1600"/>
        </a:p>
      </dgm:t>
    </dgm:pt>
    <dgm:pt modelId="{CEAB0090-93A3-49DC-AB52-1860D3F41150}" type="parTrans" cxnId="{26F41B7D-0AB1-4938-90F9-A004CDDE94DF}">
      <dgm:prSet/>
      <dgm:spPr/>
      <dgm:t>
        <a:bodyPr/>
        <a:lstStyle/>
        <a:p>
          <a:endParaRPr lang="en-US" sz="1600"/>
        </a:p>
      </dgm:t>
    </dgm:pt>
    <dgm:pt modelId="{74EE411A-0BC7-4237-A981-2F1382E1B070}">
      <dgm:prSet custT="1"/>
      <dgm:spPr/>
      <dgm:t>
        <a:bodyPr/>
        <a:lstStyle/>
        <a:p>
          <a:r>
            <a:rPr lang="en-US" sz="2800" dirty="0" smtClean="0"/>
            <a:t>Elementary and Secondary Education Act (ESEA), 1965</a:t>
          </a:r>
          <a:endParaRPr lang="en-US" sz="2800" dirty="0"/>
        </a:p>
      </dgm:t>
    </dgm:pt>
    <dgm:pt modelId="{1136A307-D282-40F6-9668-1A124CB40D21}" type="parTrans" cxnId="{0C47D398-2EE9-4CFB-8844-1B19CECE8055}">
      <dgm:prSet/>
      <dgm:spPr/>
      <dgm:t>
        <a:bodyPr/>
        <a:lstStyle/>
        <a:p>
          <a:endParaRPr lang="en-US" sz="1600"/>
        </a:p>
      </dgm:t>
    </dgm:pt>
    <dgm:pt modelId="{484C0B89-D6B2-4C3E-908F-47B408B34918}" type="sibTrans" cxnId="{0C47D398-2EE9-4CFB-8844-1B19CECE8055}">
      <dgm:prSet/>
      <dgm:spPr/>
      <dgm:t>
        <a:bodyPr/>
        <a:lstStyle/>
        <a:p>
          <a:endParaRPr lang="en-US" sz="1600"/>
        </a:p>
      </dgm:t>
    </dgm:pt>
    <dgm:pt modelId="{537C187B-97C4-4BD2-B6E6-F0E6BD95D16A}" type="pres">
      <dgm:prSet presAssocID="{4E3E2D66-F417-42EA-B8C6-1EB376D787CA}" presName="linear" presStyleCnt="0">
        <dgm:presLayoutVars>
          <dgm:dir/>
          <dgm:resizeHandles val="exact"/>
        </dgm:presLayoutVars>
      </dgm:prSet>
      <dgm:spPr/>
    </dgm:pt>
    <dgm:pt modelId="{347FF085-EC4C-4B0C-835C-B8CC3CF349E6}" type="pres">
      <dgm:prSet presAssocID="{74EE411A-0BC7-4237-A981-2F1382E1B070}" presName="comp" presStyleCnt="0"/>
      <dgm:spPr/>
    </dgm:pt>
    <dgm:pt modelId="{6AA3F9E1-9B6F-4038-B2B1-CE620817A6C0}" type="pres">
      <dgm:prSet presAssocID="{74EE411A-0BC7-4237-A981-2F1382E1B070}" presName="box" presStyleLbl="node1" presStyleIdx="0" presStyleCnt="4" custLinFactNeighborX="-5082" custLinFactNeighborY="-32773"/>
      <dgm:spPr/>
      <dgm:t>
        <a:bodyPr/>
        <a:lstStyle/>
        <a:p>
          <a:endParaRPr lang="en-US"/>
        </a:p>
      </dgm:t>
    </dgm:pt>
    <dgm:pt modelId="{AACF3819-D197-4866-8034-8597F413B4AA}" type="pres">
      <dgm:prSet presAssocID="{74EE411A-0BC7-4237-A981-2F1382E1B070}" presName="img" presStyleLbl="fgImgPlace1" presStyleIdx="0" presStyleCnt="4" custLinFactNeighborX="2551" custLinFactNeighborY="-3802"/>
      <dgm:spPr>
        <a:blipFill rotWithShape="1">
          <a:blip xmlns:r="http://schemas.openxmlformats.org/officeDocument/2006/relationships" r:embed="rId1"/>
          <a:stretch>
            <a:fillRect/>
          </a:stretch>
        </a:blipFill>
      </dgm:spPr>
      <dgm:extLst>
        <a:ext uri="{E40237B7-FDA0-4F09-8148-C483321AD2D9}">
          <dgm14:cNvPr xmlns:dgm14="http://schemas.microsoft.com/office/drawing/2010/diagram" id="0" name="" title="Black and white photo of people"/>
        </a:ext>
      </dgm:extLst>
    </dgm:pt>
    <dgm:pt modelId="{EDEDEA7D-4D1E-41E5-9A7F-207A611B9056}" type="pres">
      <dgm:prSet presAssocID="{74EE411A-0BC7-4237-A981-2F1382E1B070}" presName="text" presStyleLbl="node1" presStyleIdx="0" presStyleCnt="4">
        <dgm:presLayoutVars>
          <dgm:bulletEnabled val="1"/>
        </dgm:presLayoutVars>
      </dgm:prSet>
      <dgm:spPr/>
      <dgm:t>
        <a:bodyPr/>
        <a:lstStyle/>
        <a:p>
          <a:endParaRPr lang="en-US"/>
        </a:p>
      </dgm:t>
    </dgm:pt>
    <dgm:pt modelId="{98C12FA6-960A-4C2E-ACFF-699D9E276AA4}" type="pres">
      <dgm:prSet presAssocID="{484C0B89-D6B2-4C3E-908F-47B408B34918}" presName="spacer" presStyleCnt="0"/>
      <dgm:spPr/>
    </dgm:pt>
    <dgm:pt modelId="{5E5CF4D0-4694-4776-BF3C-67938D1B5F90}" type="pres">
      <dgm:prSet presAssocID="{8A0AE01D-4CC0-41CF-8868-4EAF4C546443}" presName="comp" presStyleCnt="0"/>
      <dgm:spPr/>
    </dgm:pt>
    <dgm:pt modelId="{0A42B1AE-9901-49DA-B168-4B3EF84BFA4F}" type="pres">
      <dgm:prSet presAssocID="{8A0AE01D-4CC0-41CF-8868-4EAF4C546443}" presName="box" presStyleLbl="node1" presStyleIdx="1" presStyleCnt="4" custLinFactNeighborX="5769" custLinFactNeighborY="-1681"/>
      <dgm:spPr/>
      <dgm:t>
        <a:bodyPr/>
        <a:lstStyle/>
        <a:p>
          <a:endParaRPr lang="en-US"/>
        </a:p>
      </dgm:t>
    </dgm:pt>
    <dgm:pt modelId="{A08CBB87-504D-4B14-85BB-66B9BD580A77}" type="pres">
      <dgm:prSet presAssocID="{8A0AE01D-4CC0-41CF-8868-4EAF4C546443}" presName="img"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6000" b="-6000"/>
          </a:stretch>
        </a:blipFill>
      </dgm:spPr>
      <dgm:extLst>
        <a:ext uri="{E40237B7-FDA0-4F09-8148-C483321AD2D9}">
          <dgm14:cNvPr xmlns:dgm14="http://schemas.microsoft.com/office/drawing/2010/diagram" id="0" name="" title="President signing papers"/>
        </a:ext>
      </dgm:extLst>
    </dgm:pt>
    <dgm:pt modelId="{A634E4DF-D655-48B5-B882-12273A648A89}" type="pres">
      <dgm:prSet presAssocID="{8A0AE01D-4CC0-41CF-8868-4EAF4C546443}" presName="text" presStyleLbl="node1" presStyleIdx="1" presStyleCnt="4">
        <dgm:presLayoutVars>
          <dgm:bulletEnabled val="1"/>
        </dgm:presLayoutVars>
      </dgm:prSet>
      <dgm:spPr/>
      <dgm:t>
        <a:bodyPr/>
        <a:lstStyle/>
        <a:p>
          <a:endParaRPr lang="en-US"/>
        </a:p>
      </dgm:t>
    </dgm:pt>
    <dgm:pt modelId="{DDD12E2B-093B-4963-ACE7-398F8BE4A49F}" type="pres">
      <dgm:prSet presAssocID="{4716CDE4-ECA0-4FE4-AB15-9C12BBF4CAF1}" presName="spacer" presStyleCnt="0"/>
      <dgm:spPr/>
    </dgm:pt>
    <dgm:pt modelId="{427F73A9-387D-4868-BE76-7B8BCA93B3F1}" type="pres">
      <dgm:prSet presAssocID="{E71B80F9-479B-4023-93C9-4D6A75E67B50}" presName="comp" presStyleCnt="0"/>
      <dgm:spPr/>
    </dgm:pt>
    <dgm:pt modelId="{999DDD3B-13E7-4994-A787-D1E9884C0BB9}" type="pres">
      <dgm:prSet presAssocID="{E71B80F9-479B-4023-93C9-4D6A75E67B50}" presName="box" presStyleLbl="node1" presStyleIdx="2" presStyleCnt="4" custLinFactNeighborX="1042" custLinFactNeighborY="1849"/>
      <dgm:spPr/>
      <dgm:t>
        <a:bodyPr/>
        <a:lstStyle/>
        <a:p>
          <a:endParaRPr lang="en-US"/>
        </a:p>
      </dgm:t>
    </dgm:pt>
    <dgm:pt modelId="{F1BEBF03-CDFF-45A1-8331-0D23C61280FC}" type="pres">
      <dgm:prSet presAssocID="{E71B80F9-479B-4023-93C9-4D6A75E67B50}"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dgm:spPr>
      <dgm:extLst>
        <a:ext uri="{E40237B7-FDA0-4F09-8148-C483321AD2D9}">
          <dgm14:cNvPr xmlns:dgm14="http://schemas.microsoft.com/office/drawing/2010/diagram" id="0" name="" title="ESEA Tree"/>
        </a:ext>
      </dgm:extLst>
    </dgm:pt>
    <dgm:pt modelId="{690C2FB3-A436-4971-83B0-0E5FE583DDFB}" type="pres">
      <dgm:prSet presAssocID="{E71B80F9-479B-4023-93C9-4D6A75E67B50}" presName="text" presStyleLbl="node1" presStyleIdx="2" presStyleCnt="4">
        <dgm:presLayoutVars>
          <dgm:bulletEnabled val="1"/>
        </dgm:presLayoutVars>
      </dgm:prSet>
      <dgm:spPr/>
      <dgm:t>
        <a:bodyPr/>
        <a:lstStyle/>
        <a:p>
          <a:endParaRPr lang="en-US"/>
        </a:p>
      </dgm:t>
    </dgm:pt>
    <dgm:pt modelId="{A4630CF3-D1DB-406C-BC6C-F2481492A7E4}" type="pres">
      <dgm:prSet presAssocID="{B53C4DFC-381D-4F60-A220-28DF7E970FEA}" presName="spacer" presStyleCnt="0"/>
      <dgm:spPr/>
    </dgm:pt>
    <dgm:pt modelId="{CEEAE3C1-EFC6-476B-B70C-2394D8D57E42}" type="pres">
      <dgm:prSet presAssocID="{6A36DA97-5EBC-4E2E-BDFB-69F9379D8332}" presName="comp" presStyleCnt="0"/>
      <dgm:spPr/>
    </dgm:pt>
    <dgm:pt modelId="{E4523E8B-E4E4-4581-9F84-E511079D9B4E}" type="pres">
      <dgm:prSet presAssocID="{6A36DA97-5EBC-4E2E-BDFB-69F9379D8332}" presName="box" presStyleLbl="node1" presStyleIdx="3" presStyleCnt="4"/>
      <dgm:spPr/>
      <dgm:t>
        <a:bodyPr/>
        <a:lstStyle/>
        <a:p>
          <a:endParaRPr lang="en-US"/>
        </a:p>
      </dgm:t>
    </dgm:pt>
    <dgm:pt modelId="{8DB59707-38C0-4BD6-AB9D-93A74ADB9E0F}" type="pres">
      <dgm:prSet presAssocID="{6A36DA97-5EBC-4E2E-BDFB-69F9379D8332}"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 r="-2000"/>
          </a:stretch>
        </a:blipFill>
      </dgm:spPr>
      <dgm:extLst>
        <a:ext uri="{E40237B7-FDA0-4F09-8148-C483321AD2D9}">
          <dgm14:cNvPr xmlns:dgm14="http://schemas.microsoft.com/office/drawing/2010/diagram" id="0" name="" title="President Obama signing papers"/>
        </a:ext>
      </dgm:extLst>
    </dgm:pt>
    <dgm:pt modelId="{5FA21ABD-33C7-4FAD-8397-30474DA92AD5}" type="pres">
      <dgm:prSet presAssocID="{6A36DA97-5EBC-4E2E-BDFB-69F9379D8332}" presName="text" presStyleLbl="node1" presStyleIdx="3" presStyleCnt="4">
        <dgm:presLayoutVars>
          <dgm:bulletEnabled val="1"/>
        </dgm:presLayoutVars>
      </dgm:prSet>
      <dgm:spPr/>
      <dgm:t>
        <a:bodyPr/>
        <a:lstStyle/>
        <a:p>
          <a:endParaRPr lang="en-US"/>
        </a:p>
      </dgm:t>
    </dgm:pt>
  </dgm:ptLst>
  <dgm:cxnLst>
    <dgm:cxn modelId="{DE1D6A9A-3193-43AD-8633-4659DFFB409C}" type="presOf" srcId="{74EE411A-0BC7-4237-A981-2F1382E1B070}" destId="{EDEDEA7D-4D1E-41E5-9A7F-207A611B9056}" srcOrd="1" destOrd="0" presId="urn:microsoft.com/office/officeart/2005/8/layout/vList4"/>
    <dgm:cxn modelId="{0C47D398-2EE9-4CFB-8844-1B19CECE8055}" srcId="{4E3E2D66-F417-42EA-B8C6-1EB376D787CA}" destId="{74EE411A-0BC7-4237-A981-2F1382E1B070}" srcOrd="0" destOrd="0" parTransId="{1136A307-D282-40F6-9668-1A124CB40D21}" sibTransId="{484C0B89-D6B2-4C3E-908F-47B408B34918}"/>
    <dgm:cxn modelId="{605ECC75-80D8-4DC2-A675-4070160E30C1}" type="presOf" srcId="{74EE411A-0BC7-4237-A981-2F1382E1B070}" destId="{6AA3F9E1-9B6F-4038-B2B1-CE620817A6C0}" srcOrd="0" destOrd="0" presId="urn:microsoft.com/office/officeart/2005/8/layout/vList4"/>
    <dgm:cxn modelId="{735F34B3-6F70-4395-8EA7-C45F77EF7FB6}" type="presOf" srcId="{E71B80F9-479B-4023-93C9-4D6A75E67B50}" destId="{999DDD3B-13E7-4994-A787-D1E9884C0BB9}" srcOrd="0" destOrd="0" presId="urn:microsoft.com/office/officeart/2005/8/layout/vList4"/>
    <dgm:cxn modelId="{C8CF2550-D4A5-4CCA-8792-3F16A355D0EB}" type="presOf" srcId="{8A0AE01D-4CC0-41CF-8868-4EAF4C546443}" destId="{0A42B1AE-9901-49DA-B168-4B3EF84BFA4F}" srcOrd="0" destOrd="0" presId="urn:microsoft.com/office/officeart/2005/8/layout/vList4"/>
    <dgm:cxn modelId="{26F41B7D-0AB1-4938-90F9-A004CDDE94DF}" srcId="{4E3E2D66-F417-42EA-B8C6-1EB376D787CA}" destId="{E71B80F9-479B-4023-93C9-4D6A75E67B50}" srcOrd="2" destOrd="0" parTransId="{CEAB0090-93A3-49DC-AB52-1860D3F41150}" sibTransId="{B53C4DFC-381D-4F60-A220-28DF7E970FEA}"/>
    <dgm:cxn modelId="{41EAB5AE-C428-4842-9864-8BC3B9802718}" type="presOf" srcId="{4E3E2D66-F417-42EA-B8C6-1EB376D787CA}" destId="{537C187B-97C4-4BD2-B6E6-F0E6BD95D16A}" srcOrd="0" destOrd="0" presId="urn:microsoft.com/office/officeart/2005/8/layout/vList4"/>
    <dgm:cxn modelId="{85B163E2-A76E-4693-9180-18912D14545F}" type="presOf" srcId="{E71B80F9-479B-4023-93C9-4D6A75E67B50}" destId="{690C2FB3-A436-4971-83B0-0E5FE583DDFB}" srcOrd="1" destOrd="0" presId="urn:microsoft.com/office/officeart/2005/8/layout/vList4"/>
    <dgm:cxn modelId="{FA306F71-1F9A-4BBC-A47A-F2C53170C065}" srcId="{4E3E2D66-F417-42EA-B8C6-1EB376D787CA}" destId="{6A36DA97-5EBC-4E2E-BDFB-69F9379D8332}" srcOrd="3" destOrd="0" parTransId="{64A2ED76-5FFF-4837-A486-0A35E20B8A84}" sibTransId="{EB3A4E2C-8A47-4927-98D8-0523E4F9945B}"/>
    <dgm:cxn modelId="{9EA84B7A-35DC-4E88-BDCC-C67320BCCF6D}" type="presOf" srcId="{6A36DA97-5EBC-4E2E-BDFB-69F9379D8332}" destId="{E4523E8B-E4E4-4581-9F84-E511079D9B4E}" srcOrd="0" destOrd="0" presId="urn:microsoft.com/office/officeart/2005/8/layout/vList4"/>
    <dgm:cxn modelId="{EDFE2046-6848-48FA-9E69-B454177AFBC3}" type="presOf" srcId="{6A36DA97-5EBC-4E2E-BDFB-69F9379D8332}" destId="{5FA21ABD-33C7-4FAD-8397-30474DA92AD5}" srcOrd="1" destOrd="0" presId="urn:microsoft.com/office/officeart/2005/8/layout/vList4"/>
    <dgm:cxn modelId="{B4A4A6FB-3ACF-4AC9-A2D1-408D2258DDD9}" type="presOf" srcId="{8A0AE01D-4CC0-41CF-8868-4EAF4C546443}" destId="{A634E4DF-D655-48B5-B882-12273A648A89}" srcOrd="1" destOrd="0" presId="urn:microsoft.com/office/officeart/2005/8/layout/vList4"/>
    <dgm:cxn modelId="{082CCDD3-169F-4E2F-BC48-D22F9E75207F}" srcId="{4E3E2D66-F417-42EA-B8C6-1EB376D787CA}" destId="{8A0AE01D-4CC0-41CF-8868-4EAF4C546443}" srcOrd="1" destOrd="0" parTransId="{2B8E59FB-0967-4F51-BAF5-0E6BDED91FAB}" sibTransId="{4716CDE4-ECA0-4FE4-AB15-9C12BBF4CAF1}"/>
    <dgm:cxn modelId="{76360B82-3B0A-48BC-910E-8EADF838482A}" type="presParOf" srcId="{537C187B-97C4-4BD2-B6E6-F0E6BD95D16A}" destId="{347FF085-EC4C-4B0C-835C-B8CC3CF349E6}" srcOrd="0" destOrd="0" presId="urn:microsoft.com/office/officeart/2005/8/layout/vList4"/>
    <dgm:cxn modelId="{3D9AD025-7A4A-4117-94EE-824325024A8A}" type="presParOf" srcId="{347FF085-EC4C-4B0C-835C-B8CC3CF349E6}" destId="{6AA3F9E1-9B6F-4038-B2B1-CE620817A6C0}" srcOrd="0" destOrd="0" presId="urn:microsoft.com/office/officeart/2005/8/layout/vList4"/>
    <dgm:cxn modelId="{17265B9D-BAD9-44B2-8890-F057E890A0D8}" type="presParOf" srcId="{347FF085-EC4C-4B0C-835C-B8CC3CF349E6}" destId="{AACF3819-D197-4866-8034-8597F413B4AA}" srcOrd="1" destOrd="0" presId="urn:microsoft.com/office/officeart/2005/8/layout/vList4"/>
    <dgm:cxn modelId="{079C2F90-4F01-4FD4-90F6-E60E2D69B471}" type="presParOf" srcId="{347FF085-EC4C-4B0C-835C-B8CC3CF349E6}" destId="{EDEDEA7D-4D1E-41E5-9A7F-207A611B9056}" srcOrd="2" destOrd="0" presId="urn:microsoft.com/office/officeart/2005/8/layout/vList4"/>
    <dgm:cxn modelId="{AFEC7297-2DCD-4296-86F9-B070907C383B}" type="presParOf" srcId="{537C187B-97C4-4BD2-B6E6-F0E6BD95D16A}" destId="{98C12FA6-960A-4C2E-ACFF-699D9E276AA4}" srcOrd="1" destOrd="0" presId="urn:microsoft.com/office/officeart/2005/8/layout/vList4"/>
    <dgm:cxn modelId="{759C3A35-D6F2-4647-B4F5-B89A8D1EBC26}" type="presParOf" srcId="{537C187B-97C4-4BD2-B6E6-F0E6BD95D16A}" destId="{5E5CF4D0-4694-4776-BF3C-67938D1B5F90}" srcOrd="2" destOrd="0" presId="urn:microsoft.com/office/officeart/2005/8/layout/vList4"/>
    <dgm:cxn modelId="{070929F4-E4A4-4498-A365-44551095AF20}" type="presParOf" srcId="{5E5CF4D0-4694-4776-BF3C-67938D1B5F90}" destId="{0A42B1AE-9901-49DA-B168-4B3EF84BFA4F}" srcOrd="0" destOrd="0" presId="urn:microsoft.com/office/officeart/2005/8/layout/vList4"/>
    <dgm:cxn modelId="{F97E6166-C88E-4A81-9BEF-3D7E1E228DCE}" type="presParOf" srcId="{5E5CF4D0-4694-4776-BF3C-67938D1B5F90}" destId="{A08CBB87-504D-4B14-85BB-66B9BD580A77}" srcOrd="1" destOrd="0" presId="urn:microsoft.com/office/officeart/2005/8/layout/vList4"/>
    <dgm:cxn modelId="{A8A4CDDC-F77C-44CA-B712-35D3F7CFEA8C}" type="presParOf" srcId="{5E5CF4D0-4694-4776-BF3C-67938D1B5F90}" destId="{A634E4DF-D655-48B5-B882-12273A648A89}" srcOrd="2" destOrd="0" presId="urn:microsoft.com/office/officeart/2005/8/layout/vList4"/>
    <dgm:cxn modelId="{453FDCC2-D1F1-4B99-B895-C170DB32F1C1}" type="presParOf" srcId="{537C187B-97C4-4BD2-B6E6-F0E6BD95D16A}" destId="{DDD12E2B-093B-4963-ACE7-398F8BE4A49F}" srcOrd="3" destOrd="0" presId="urn:microsoft.com/office/officeart/2005/8/layout/vList4"/>
    <dgm:cxn modelId="{76306DFF-EA8B-401A-822F-24B544088BD0}" type="presParOf" srcId="{537C187B-97C4-4BD2-B6E6-F0E6BD95D16A}" destId="{427F73A9-387D-4868-BE76-7B8BCA93B3F1}" srcOrd="4" destOrd="0" presId="urn:microsoft.com/office/officeart/2005/8/layout/vList4"/>
    <dgm:cxn modelId="{D0F997CA-ABE1-4CED-9869-BA726AD3CA32}" type="presParOf" srcId="{427F73A9-387D-4868-BE76-7B8BCA93B3F1}" destId="{999DDD3B-13E7-4994-A787-D1E9884C0BB9}" srcOrd="0" destOrd="0" presId="urn:microsoft.com/office/officeart/2005/8/layout/vList4"/>
    <dgm:cxn modelId="{05B44757-A401-4C66-928B-3C451B13C7AE}" type="presParOf" srcId="{427F73A9-387D-4868-BE76-7B8BCA93B3F1}" destId="{F1BEBF03-CDFF-45A1-8331-0D23C61280FC}" srcOrd="1" destOrd="0" presId="urn:microsoft.com/office/officeart/2005/8/layout/vList4"/>
    <dgm:cxn modelId="{1585022C-A8C0-4F22-B41E-1D6CFD127ACD}" type="presParOf" srcId="{427F73A9-387D-4868-BE76-7B8BCA93B3F1}" destId="{690C2FB3-A436-4971-83B0-0E5FE583DDFB}" srcOrd="2" destOrd="0" presId="urn:microsoft.com/office/officeart/2005/8/layout/vList4"/>
    <dgm:cxn modelId="{A4798699-B053-4FC8-95FC-E06539330F16}" type="presParOf" srcId="{537C187B-97C4-4BD2-B6E6-F0E6BD95D16A}" destId="{A4630CF3-D1DB-406C-BC6C-F2481492A7E4}" srcOrd="5" destOrd="0" presId="urn:microsoft.com/office/officeart/2005/8/layout/vList4"/>
    <dgm:cxn modelId="{B117384A-DE1E-422C-8E9C-93AD9A405F96}" type="presParOf" srcId="{537C187B-97C4-4BD2-B6E6-F0E6BD95D16A}" destId="{CEEAE3C1-EFC6-476B-B70C-2394D8D57E42}" srcOrd="6" destOrd="0" presId="urn:microsoft.com/office/officeart/2005/8/layout/vList4"/>
    <dgm:cxn modelId="{09EB0848-FDA6-4994-8AF4-A441D686534E}" type="presParOf" srcId="{CEEAE3C1-EFC6-476B-B70C-2394D8D57E42}" destId="{E4523E8B-E4E4-4581-9F84-E511079D9B4E}" srcOrd="0" destOrd="0" presId="urn:microsoft.com/office/officeart/2005/8/layout/vList4"/>
    <dgm:cxn modelId="{E83A8454-C4EA-4F8A-B4BA-C33C1088D02A}" type="presParOf" srcId="{CEEAE3C1-EFC6-476B-B70C-2394D8D57E42}" destId="{8DB59707-38C0-4BD6-AB9D-93A74ADB9E0F}" srcOrd="1" destOrd="0" presId="urn:microsoft.com/office/officeart/2005/8/layout/vList4"/>
    <dgm:cxn modelId="{6DFA823C-2914-4DF9-B19D-35D50D9E10B9}" type="presParOf" srcId="{CEEAE3C1-EFC6-476B-B70C-2394D8D57E42}" destId="{5FA21ABD-33C7-4FAD-8397-30474DA92AD5}"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3F9E1-9B6F-4038-B2B1-CE620817A6C0}">
      <dsp:nvSpPr>
        <dsp:cNvPr id="0" name=""/>
        <dsp:cNvSpPr/>
      </dsp:nvSpPr>
      <dsp:spPr>
        <a:xfrm>
          <a:off x="0" y="0"/>
          <a:ext cx="7429500" cy="12207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Elementary and Secondary Education Act (ESEA), 1965</a:t>
          </a:r>
          <a:endParaRPr lang="en-US" sz="2800" kern="1200" dirty="0"/>
        </a:p>
      </dsp:txBody>
      <dsp:txXfrm>
        <a:off x="1607975" y="0"/>
        <a:ext cx="5821524" cy="1220750"/>
      </dsp:txXfrm>
    </dsp:sp>
    <dsp:sp modelId="{AACF3819-D197-4866-8034-8597F413B4AA}">
      <dsp:nvSpPr>
        <dsp:cNvPr id="0" name=""/>
        <dsp:cNvSpPr/>
      </dsp:nvSpPr>
      <dsp:spPr>
        <a:xfrm>
          <a:off x="159980" y="84944"/>
          <a:ext cx="1485900" cy="97660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42B1AE-9901-49DA-B168-4B3EF84BFA4F}">
      <dsp:nvSpPr>
        <dsp:cNvPr id="0" name=""/>
        <dsp:cNvSpPr/>
      </dsp:nvSpPr>
      <dsp:spPr>
        <a:xfrm>
          <a:off x="0" y="1322304"/>
          <a:ext cx="7429500" cy="12207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No Child Left Behind (NCLB), 2002</a:t>
          </a:r>
          <a:endParaRPr lang="en-US" sz="2800" kern="1200" dirty="0"/>
        </a:p>
      </dsp:txBody>
      <dsp:txXfrm>
        <a:off x="1607975" y="1322304"/>
        <a:ext cx="5821524" cy="1220750"/>
      </dsp:txXfrm>
    </dsp:sp>
    <dsp:sp modelId="{A08CBB87-504D-4B14-85BB-66B9BD580A77}">
      <dsp:nvSpPr>
        <dsp:cNvPr id="0" name=""/>
        <dsp:cNvSpPr/>
      </dsp:nvSpPr>
      <dsp:spPr>
        <a:xfrm>
          <a:off x="122075" y="1464900"/>
          <a:ext cx="1485900" cy="97660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6000" b="-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9DDD3B-13E7-4994-A787-D1E9884C0BB9}">
      <dsp:nvSpPr>
        <dsp:cNvPr id="0" name=""/>
        <dsp:cNvSpPr/>
      </dsp:nvSpPr>
      <dsp:spPr>
        <a:xfrm>
          <a:off x="0" y="2708222"/>
          <a:ext cx="7429500" cy="12207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ESEA Flexibility Waiver, 2012</a:t>
          </a:r>
        </a:p>
        <a:p>
          <a:pPr lvl="0" algn="l" defTabSz="1244600">
            <a:lnSpc>
              <a:spcPct val="90000"/>
            </a:lnSpc>
            <a:spcBef>
              <a:spcPct val="0"/>
            </a:spcBef>
            <a:spcAft>
              <a:spcPct val="35000"/>
            </a:spcAft>
          </a:pPr>
          <a:r>
            <a:rPr lang="en-US" sz="2800" b="0" i="0" kern="1200" dirty="0" smtClean="0"/>
            <a:t>Expired Aug 1, 2016</a:t>
          </a:r>
          <a:r>
            <a:rPr lang="en-US" sz="2400" b="0" i="0" kern="1200" dirty="0" smtClean="0"/>
            <a:t> </a:t>
          </a:r>
          <a:endParaRPr lang="en-US" sz="2400" b="0" i="0" kern="1200" dirty="0"/>
        </a:p>
      </dsp:txBody>
      <dsp:txXfrm>
        <a:off x="1607975" y="2708222"/>
        <a:ext cx="5821524" cy="1220750"/>
      </dsp:txXfrm>
    </dsp:sp>
    <dsp:sp modelId="{F1BEBF03-CDFF-45A1-8331-0D23C61280FC}">
      <dsp:nvSpPr>
        <dsp:cNvPr id="0" name=""/>
        <dsp:cNvSpPr/>
      </dsp:nvSpPr>
      <dsp:spPr>
        <a:xfrm>
          <a:off x="122075" y="2807725"/>
          <a:ext cx="1485900" cy="97660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523E8B-E4E4-4581-9F84-E511079D9B4E}">
      <dsp:nvSpPr>
        <dsp:cNvPr id="0" name=""/>
        <dsp:cNvSpPr/>
      </dsp:nvSpPr>
      <dsp:spPr>
        <a:xfrm>
          <a:off x="0" y="4028476"/>
          <a:ext cx="7429500" cy="12207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Every Student Succeeds Act (ESSA), December 10, 2015</a:t>
          </a:r>
          <a:endParaRPr lang="en-US" sz="2800" kern="1200" dirty="0"/>
        </a:p>
      </dsp:txBody>
      <dsp:txXfrm>
        <a:off x="1607975" y="4028476"/>
        <a:ext cx="5821524" cy="1220750"/>
      </dsp:txXfrm>
    </dsp:sp>
    <dsp:sp modelId="{8DB59707-38C0-4BD6-AB9D-93A74ADB9E0F}">
      <dsp:nvSpPr>
        <dsp:cNvPr id="0" name=""/>
        <dsp:cNvSpPr/>
      </dsp:nvSpPr>
      <dsp:spPr>
        <a:xfrm>
          <a:off x="122075" y="4150551"/>
          <a:ext cx="1485900" cy="976600"/>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D5D0357-E8B3-4752-8EFC-9B2E531BA855}" type="datetimeFigureOut">
              <a:rPr lang="en-US" smtClean="0"/>
              <a:t>2/15/2019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EFF3EC2-BBC1-43B1-8C9A-7DF85BA175D1}" type="slidenum">
              <a:rPr lang="en-US" smtClean="0"/>
              <a:t>‹#›</a:t>
            </a:fld>
            <a:endParaRPr lang="en-US"/>
          </a:p>
        </p:txBody>
      </p:sp>
    </p:spTree>
    <p:extLst>
      <p:ext uri="{BB962C8B-B14F-4D97-AF65-F5344CB8AC3E}">
        <p14:creationId xmlns:p14="http://schemas.microsoft.com/office/powerpoint/2010/main" val="1986181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1"/>
            <a:ext cx="3037840" cy="466434"/>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8" y="1"/>
            <a:ext cx="3037840" cy="466434"/>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40" y="4473892"/>
            <a:ext cx="5608320" cy="3660458"/>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3037840" cy="466433"/>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8" y="8829967"/>
            <a:ext cx="3037840" cy="466433"/>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4D4F874A-EE92-429C-B7E1-46606B3E0357}" type="slidenum">
              <a:rPr lang="en-US" altLang="en-US" smtClean="0"/>
              <a:pPr eaLnBrk="1" hangingPunct="1"/>
              <a:t>1</a:t>
            </a:fld>
            <a:endParaRPr lang="en-US" altLang="en-US" smtClean="0"/>
          </a:p>
        </p:txBody>
      </p:sp>
    </p:spTree>
    <p:extLst>
      <p:ext uri="{BB962C8B-B14F-4D97-AF65-F5344CB8AC3E}">
        <p14:creationId xmlns:p14="http://schemas.microsoft.com/office/powerpoint/2010/main" val="4196164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rtl="0"/>
            <a:r>
              <a:rPr lang="en-US" baseline="0" dirty="0" smtClean="0"/>
              <a:t>Oregon’s approach to developing a plan under ESSA was to engage as many stakeholders as possible. Central to Oregon’s Plan and the work ahead are key commitments generated through this feedback and voices of Oregonians. We believe these commitments serve as the foundational tenets and levers to strengthen and shape our educational system to better serve Oregon’s students.</a:t>
            </a:r>
          </a:p>
          <a:p>
            <a:pPr rtl="0"/>
            <a:endParaRPr lang="en-US" baseline="0" dirty="0" smtClean="0"/>
          </a:p>
          <a:p>
            <a:pPr rtl="0"/>
            <a:r>
              <a:rPr lang="en-US" i="1" baseline="0" dirty="0" smtClean="0"/>
              <a:t>PRESENTER NOTE: Refer to left column of the one pager for additional description of each commitment.</a:t>
            </a:r>
          </a:p>
        </p:txBody>
      </p:sp>
      <p:sp>
        <p:nvSpPr>
          <p:cNvPr id="4" name="Slide Number Placeholder 3"/>
          <p:cNvSpPr>
            <a:spLocks noGrp="1"/>
          </p:cNvSpPr>
          <p:nvPr>
            <p:ph type="sldNum" sz="quarter" idx="10"/>
          </p:nvPr>
        </p:nvSpPr>
        <p:spPr/>
        <p:txBody>
          <a:bodyPr/>
          <a:lstStyle/>
          <a:p>
            <a:fld id="{E2B63952-BBA8-4838-A0CF-80F9272645AB}" type="slidenum">
              <a:rPr lang="en-US" smtClean="0"/>
              <a:t>11</a:t>
            </a:fld>
            <a:endParaRPr lang="en-US"/>
          </a:p>
        </p:txBody>
      </p:sp>
    </p:spTree>
    <p:extLst>
      <p:ext uri="{BB962C8B-B14F-4D97-AF65-F5344CB8AC3E}">
        <p14:creationId xmlns:p14="http://schemas.microsoft.com/office/powerpoint/2010/main" val="2951948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smtClean="0"/>
              <a:t>Purpose of each step in the cycle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Direction and Vision – District vision and mission builds the foundation for overall improvement. What is our purpose for improvement?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Assess Needs – Identify and prioritize critical needs based on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Strategic Planning – Create a rigorous yet attainable plan with enough detail to guide the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Plan – Implement the improvement plan effectively and continuously collect progress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Monitor and Adjust – Install school and district routines and feedback loops designed to self-monitor and adjust plan implementation and outcomes based on evidence.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are going to focus most heavily on steps 2 and 3 in this cycle, starting with Assessing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smtClean="0"/>
              <a:t>NOTE TO PRESENTER: The arrow is animated, so click to add arrow pointing to ASSESS NEEDS</a:t>
            </a:r>
            <a:endParaRPr lang="en-US" i="1" dirty="0"/>
          </a:p>
        </p:txBody>
      </p:sp>
      <p:sp>
        <p:nvSpPr>
          <p:cNvPr id="4" name="Slide Number Placeholder 3"/>
          <p:cNvSpPr>
            <a:spLocks noGrp="1"/>
          </p:cNvSpPr>
          <p:nvPr>
            <p:ph type="sldNum" sz="quarter" idx="10"/>
          </p:nvPr>
        </p:nvSpPr>
        <p:spPr/>
        <p:txBody>
          <a:bodyPr/>
          <a:lstStyle/>
          <a:p>
            <a:fld id="{E2B63952-BBA8-4838-A0CF-80F9272645AB}" type="slidenum">
              <a:rPr lang="en-US" smtClean="0"/>
              <a:t>12</a:t>
            </a:fld>
            <a:endParaRPr lang="en-US"/>
          </a:p>
        </p:txBody>
      </p:sp>
    </p:spTree>
    <p:extLst>
      <p:ext uri="{BB962C8B-B14F-4D97-AF65-F5344CB8AC3E}">
        <p14:creationId xmlns:p14="http://schemas.microsoft.com/office/powerpoint/2010/main" val="3620744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smtClean="0"/>
              <a:t>PRESENTER NOTE: Make sure to emphasize the multiple types of data that should be part of a CNA including student outcome data, perception data and systems health data</a:t>
            </a:r>
          </a:p>
          <a:p>
            <a:endParaRPr lang="en-US" b="0" dirty="0" smtClean="0">
              <a:solidFill>
                <a:srgbClr val="C00000"/>
              </a:solidFill>
            </a:endParaRPr>
          </a:p>
          <a:p>
            <a:r>
              <a:rPr lang="en-US" b="0" dirty="0" smtClean="0">
                <a:solidFill>
                  <a:srgbClr val="C00000"/>
                </a:solidFill>
              </a:rPr>
              <a:t>Key/Essential  parts of a Comprehensive Needs Assessment  Process:</a:t>
            </a:r>
            <a:endParaRPr lang="en-US" sz="100" b="0" dirty="0" smtClean="0">
              <a:solidFill>
                <a:srgbClr val="C00000"/>
              </a:solidFill>
            </a:endParaRPr>
          </a:p>
          <a:p>
            <a:pPr marL="342900" indent="-342900">
              <a:buFont typeface="+mj-lt"/>
              <a:buAutoNum type="arabicPeriod"/>
            </a:pPr>
            <a:r>
              <a:rPr lang="en-US" b="0" dirty="0" smtClean="0">
                <a:solidFill>
                  <a:srgbClr val="C00000"/>
                </a:solidFill>
              </a:rPr>
              <a:t>Student outcome data</a:t>
            </a:r>
          </a:p>
          <a:p>
            <a:pPr marL="342900" indent="-342900">
              <a:buFont typeface="+mj-lt"/>
              <a:buAutoNum type="arabicPeriod"/>
            </a:pPr>
            <a:r>
              <a:rPr lang="en-US" b="0" dirty="0" smtClean="0"/>
              <a:t>Systems health data – ORIS</a:t>
            </a:r>
          </a:p>
          <a:p>
            <a:pPr marL="342900" indent="-342900">
              <a:buFont typeface="+mj-lt"/>
              <a:buAutoNum type="arabicPeriod"/>
            </a:pPr>
            <a:r>
              <a:rPr lang="en-US" b="0" dirty="0" smtClean="0">
                <a:solidFill>
                  <a:srgbClr val="C00000"/>
                </a:solidFill>
              </a:rPr>
              <a:t>Perception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 is in the area of systems health that the ORIS framework</a:t>
            </a:r>
            <a:r>
              <a:rPr lang="en-US" baseline="0" dirty="0" smtClean="0"/>
              <a:t> comes in. The genesis of ORIS was the conversations that took place as part of the ESSA workgroups. The feedback provided prompted ODE to focus on internal cohesion, common language and develop a structure under which all the work of the agency could fit and be described.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342900" indent="-342900">
              <a:buFont typeface="+mj-lt"/>
              <a:buAutoNum type="arabicPeriod"/>
            </a:pPr>
            <a:endParaRPr lang="en-US" b="1" dirty="0" smtClean="0">
              <a:solidFill>
                <a:srgbClr val="C00000"/>
              </a:solidFill>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13</a:t>
            </a:fld>
            <a:endParaRPr lang="en-US"/>
          </a:p>
        </p:txBody>
      </p:sp>
    </p:spTree>
    <p:extLst>
      <p:ext uri="{BB962C8B-B14F-4D97-AF65-F5344CB8AC3E}">
        <p14:creationId xmlns:p14="http://schemas.microsoft.com/office/powerpoint/2010/main" val="444475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14</a:t>
            </a:fld>
            <a:endParaRPr lang="en-US"/>
          </a:p>
        </p:txBody>
      </p:sp>
    </p:spTree>
    <p:extLst>
      <p:ext uri="{BB962C8B-B14F-4D97-AF65-F5344CB8AC3E}">
        <p14:creationId xmlns:p14="http://schemas.microsoft.com/office/powerpoint/2010/main" val="3064501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ORIS Framework includes 5 evidence based domains. These domains represent the evidence based systems that districts need to ensure are strong in order to achieve desired outcomes for students. </a:t>
            </a:r>
          </a:p>
          <a:p>
            <a:endParaRPr lang="en-US" baseline="0" dirty="0" smtClean="0"/>
          </a:p>
          <a:p>
            <a:r>
              <a:rPr lang="en-US" baseline="0" dirty="0" smtClean="0"/>
              <a:t>ODE has created two tools (district and school) aligned with the domains and indicators of the ORIS  framework. These tools are effective in examining system health as part of a CNA. </a:t>
            </a:r>
          </a:p>
          <a:p>
            <a:endParaRPr lang="en-US" baseline="0"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15</a:t>
            </a:fld>
            <a:endParaRPr lang="en-US"/>
          </a:p>
        </p:txBody>
      </p:sp>
    </p:spTree>
    <p:extLst>
      <p:ext uri="{BB962C8B-B14F-4D97-AF65-F5344CB8AC3E}">
        <p14:creationId xmlns:p14="http://schemas.microsoft.com/office/powerpoint/2010/main" val="3161124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We’re moving to the next stage in the CI process which focuses on planning. “Failing to plan is planning to fail”. “A goal without a plan is just a wish.”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PRESENTER NOTE: This slide has animation. Click to add arrow for STRATEGIC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16</a:t>
            </a:fld>
            <a:endParaRPr lang="en-US"/>
          </a:p>
        </p:txBody>
      </p:sp>
    </p:spTree>
    <p:extLst>
      <p:ext uri="{BB962C8B-B14F-4D97-AF65-F5344CB8AC3E}">
        <p14:creationId xmlns:p14="http://schemas.microsoft.com/office/powerpoint/2010/main" val="2188480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SWITCH BACK TO PRESENTER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smtClean="0">
                <a:solidFill>
                  <a:schemeClr val="tx1"/>
                </a:solidFill>
                <a:latin typeface="+mn-lt"/>
                <a:ea typeface="+mn-ea"/>
                <a:cs typeface="+mn-cs"/>
              </a:rPr>
              <a:t>NOTE TO PRESENTER: Review the components of planning that we just walked through with the graduation rate example. Shift focus to monitoring routine (last bullet is in blue to emphasize that this is a component of the process that is not on the template just shared.)</a:t>
            </a:r>
          </a:p>
        </p:txBody>
      </p:sp>
      <p:sp>
        <p:nvSpPr>
          <p:cNvPr id="4" name="Slide Number Placeholder 3"/>
          <p:cNvSpPr>
            <a:spLocks noGrp="1"/>
          </p:cNvSpPr>
          <p:nvPr>
            <p:ph type="sldNum" sz="quarter" idx="10"/>
          </p:nvPr>
        </p:nvSpPr>
        <p:spPr/>
        <p:txBody>
          <a:bodyPr/>
          <a:lstStyle/>
          <a:p>
            <a:fld id="{E2B63952-BBA8-4838-A0CF-80F9272645AB}" type="slidenum">
              <a:rPr lang="en-US" smtClean="0"/>
              <a:t>17</a:t>
            </a:fld>
            <a:endParaRPr lang="en-US"/>
          </a:p>
        </p:txBody>
      </p:sp>
    </p:spTree>
    <p:extLst>
      <p:ext uri="{BB962C8B-B14F-4D97-AF65-F5344CB8AC3E}">
        <p14:creationId xmlns:p14="http://schemas.microsoft.com/office/powerpoint/2010/main" val="4289414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Website where you can find</a:t>
            </a:r>
            <a:r>
              <a:rPr lang="en-US" baseline="0" dirty="0" smtClean="0"/>
              <a:t> our resources</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18</a:t>
            </a:fld>
            <a:endParaRPr lang="en-US"/>
          </a:p>
        </p:txBody>
      </p:sp>
    </p:spTree>
    <p:extLst>
      <p:ext uri="{BB962C8B-B14F-4D97-AF65-F5344CB8AC3E}">
        <p14:creationId xmlns:p14="http://schemas.microsoft.com/office/powerpoint/2010/main" val="1418900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Ideally plans in place for start of 19-20 SY</a:t>
            </a:r>
          </a:p>
          <a:p>
            <a:r>
              <a:rPr lang="en-US" baseline="0" dirty="0" smtClean="0"/>
              <a:t>How to get in touch with your point person?</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19</a:t>
            </a:fld>
            <a:endParaRPr lang="en-US"/>
          </a:p>
        </p:txBody>
      </p:sp>
    </p:spTree>
    <p:extLst>
      <p:ext uri="{BB962C8B-B14F-4D97-AF65-F5344CB8AC3E}">
        <p14:creationId xmlns:p14="http://schemas.microsoft.com/office/powerpoint/2010/main" val="4127314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2B63952-BBA8-4838-A0CF-80F9272645AB}" type="slidenum">
              <a:rPr lang="en-US" smtClean="0"/>
              <a:t>20</a:t>
            </a:fld>
            <a:endParaRPr lang="en-US"/>
          </a:p>
        </p:txBody>
      </p:sp>
    </p:spTree>
    <p:extLst>
      <p:ext uri="{BB962C8B-B14F-4D97-AF65-F5344CB8AC3E}">
        <p14:creationId xmlns:p14="http://schemas.microsoft.com/office/powerpoint/2010/main" val="248480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6367F8-EFEC-434B-B89D-E80BDF9E0882}" type="slidenum">
              <a:rPr lang="en-US" smtClean="0"/>
              <a:pPr>
                <a:defRPr/>
              </a:pPr>
              <a:t>2</a:t>
            </a:fld>
            <a:endParaRPr lang="en-US"/>
          </a:p>
        </p:txBody>
      </p:sp>
    </p:spTree>
    <p:extLst>
      <p:ext uri="{BB962C8B-B14F-4D97-AF65-F5344CB8AC3E}">
        <p14:creationId xmlns:p14="http://schemas.microsoft.com/office/powerpoint/2010/main" val="2295187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4D66F-5653-4F6B-B136-1668F27DE46A}" type="slidenum">
              <a:rPr lang="en-US" altLang="en-US" smtClean="0"/>
              <a:pPr/>
              <a:t>21</a:t>
            </a:fld>
            <a:endParaRPr lang="en-US" altLang="en-US" dirty="0"/>
          </a:p>
        </p:txBody>
      </p:sp>
    </p:spTree>
    <p:extLst>
      <p:ext uri="{BB962C8B-B14F-4D97-AF65-F5344CB8AC3E}">
        <p14:creationId xmlns:p14="http://schemas.microsoft.com/office/powerpoint/2010/main" val="3063541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4D66F-5653-4F6B-B136-1668F27DE46A}" type="slidenum">
              <a:rPr lang="en-US" altLang="en-US" smtClean="0"/>
              <a:pPr/>
              <a:t>22</a:t>
            </a:fld>
            <a:endParaRPr lang="en-US" altLang="en-US" dirty="0"/>
          </a:p>
        </p:txBody>
      </p:sp>
    </p:spTree>
    <p:extLst>
      <p:ext uri="{BB962C8B-B14F-4D97-AF65-F5344CB8AC3E}">
        <p14:creationId xmlns:p14="http://schemas.microsoft.com/office/powerpoint/2010/main" val="3233237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4D66F-5653-4F6B-B136-1668F27DE46A}" type="slidenum">
              <a:rPr lang="en-US" altLang="en-US" smtClean="0"/>
              <a:pPr/>
              <a:t>25</a:t>
            </a:fld>
            <a:endParaRPr lang="en-US" altLang="en-US" dirty="0"/>
          </a:p>
        </p:txBody>
      </p:sp>
    </p:spTree>
    <p:extLst>
      <p:ext uri="{BB962C8B-B14F-4D97-AF65-F5344CB8AC3E}">
        <p14:creationId xmlns:p14="http://schemas.microsoft.com/office/powerpoint/2010/main" val="534324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4D66F-5653-4F6B-B136-1668F27DE46A}" type="slidenum">
              <a:rPr lang="en-US" altLang="en-US" smtClean="0"/>
              <a:pPr/>
              <a:t>26</a:t>
            </a:fld>
            <a:endParaRPr lang="en-US" altLang="en-US" dirty="0"/>
          </a:p>
        </p:txBody>
      </p:sp>
    </p:spTree>
    <p:extLst>
      <p:ext uri="{BB962C8B-B14F-4D97-AF65-F5344CB8AC3E}">
        <p14:creationId xmlns:p14="http://schemas.microsoft.com/office/powerpoint/2010/main" val="2472225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4D66F-5653-4F6B-B136-1668F27DE46A}" type="slidenum">
              <a:rPr lang="en-US" altLang="en-US" smtClean="0"/>
              <a:pPr/>
              <a:t>27</a:t>
            </a:fld>
            <a:endParaRPr lang="en-US" altLang="en-US" dirty="0"/>
          </a:p>
        </p:txBody>
      </p:sp>
    </p:spTree>
    <p:extLst>
      <p:ext uri="{BB962C8B-B14F-4D97-AF65-F5344CB8AC3E}">
        <p14:creationId xmlns:p14="http://schemas.microsoft.com/office/powerpoint/2010/main" val="2046427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4D66F-5653-4F6B-B136-1668F27DE46A}" type="slidenum">
              <a:rPr lang="en-US" altLang="en-US" smtClean="0"/>
              <a:pPr/>
              <a:t>3</a:t>
            </a:fld>
            <a:endParaRPr lang="en-US" altLang="en-US" dirty="0"/>
          </a:p>
        </p:txBody>
      </p:sp>
    </p:spTree>
    <p:extLst>
      <p:ext uri="{BB962C8B-B14F-4D97-AF65-F5344CB8AC3E}">
        <p14:creationId xmlns:p14="http://schemas.microsoft.com/office/powerpoint/2010/main" val="3276468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4D66F-5653-4F6B-B136-1668F27DE46A}" type="slidenum">
              <a:rPr lang="en-US" altLang="en-US" smtClean="0"/>
              <a:pPr/>
              <a:t>5</a:t>
            </a:fld>
            <a:endParaRPr lang="en-US" altLang="en-US" dirty="0"/>
          </a:p>
        </p:txBody>
      </p:sp>
    </p:spTree>
    <p:extLst>
      <p:ext uri="{BB962C8B-B14F-4D97-AF65-F5344CB8AC3E}">
        <p14:creationId xmlns:p14="http://schemas.microsoft.com/office/powerpoint/2010/main" val="2093220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4D66F-5653-4F6B-B136-1668F27DE46A}" type="slidenum">
              <a:rPr lang="en-US" altLang="en-US" smtClean="0"/>
              <a:pPr/>
              <a:t>6</a:t>
            </a:fld>
            <a:endParaRPr lang="en-US" altLang="en-US" dirty="0"/>
          </a:p>
        </p:txBody>
      </p:sp>
    </p:spTree>
    <p:extLst>
      <p:ext uri="{BB962C8B-B14F-4D97-AF65-F5344CB8AC3E}">
        <p14:creationId xmlns:p14="http://schemas.microsoft.com/office/powerpoint/2010/main" val="2727722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7</a:t>
            </a:fld>
            <a:endParaRPr lang="en-US"/>
          </a:p>
        </p:txBody>
      </p:sp>
    </p:spTree>
    <p:extLst>
      <p:ext uri="{BB962C8B-B14F-4D97-AF65-F5344CB8AC3E}">
        <p14:creationId xmlns:p14="http://schemas.microsoft.com/office/powerpoint/2010/main" val="2156618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0" kern="1200" baseline="0" dirty="0" smtClean="0">
                <a:solidFill>
                  <a:schemeClr val="tx1"/>
                </a:solidFill>
                <a:effectLst/>
                <a:latin typeface="+mn-lt"/>
                <a:ea typeface="+mn-ea"/>
                <a:cs typeface="+mn-cs"/>
              </a:rPr>
              <a:t>ESEA – Enacted during the Johnson administration as part of the War on Poverty and is our nation’s national education law.</a:t>
            </a:r>
          </a:p>
          <a:p>
            <a:pPr lvl="0"/>
            <a:endParaRPr lang="en-US" sz="1200" i="1" kern="1200" baseline="0" dirty="0" smtClean="0">
              <a:solidFill>
                <a:schemeClr val="tx1"/>
              </a:solidFill>
              <a:effectLst/>
              <a:latin typeface="+mn-lt"/>
              <a:ea typeface="+mn-ea"/>
              <a:cs typeface="+mn-cs"/>
            </a:endParaRPr>
          </a:p>
          <a:p>
            <a:pPr lvl="0"/>
            <a:r>
              <a:rPr lang="en-US" sz="1200" i="0" kern="1200" baseline="0" dirty="0" smtClean="0">
                <a:solidFill>
                  <a:schemeClr val="tx1"/>
                </a:solidFill>
                <a:effectLst/>
                <a:latin typeface="+mn-lt"/>
                <a:ea typeface="+mn-ea"/>
                <a:cs typeface="+mn-cs"/>
              </a:rPr>
              <a:t>NCLB – Reauthorization of ESEA during the George W. Bush administration. Had us paying attention to outcomes for kids, emphasis on closing opportunity gaps for students. . While well intentioned, it overemphasized reading and math as the measure of school improvement, and created a culture of shame and blame  - rating schools and using a one size fits all approach</a:t>
            </a:r>
          </a:p>
          <a:p>
            <a:pPr lvl="0"/>
            <a:endParaRPr lang="en-US" sz="1200" i="1" kern="1200" baseline="0" dirty="0" smtClean="0">
              <a:solidFill>
                <a:schemeClr val="tx1"/>
              </a:solidFill>
              <a:effectLst/>
              <a:latin typeface="+mn-lt"/>
              <a:ea typeface="+mn-ea"/>
              <a:cs typeface="+mn-cs"/>
            </a:endParaRPr>
          </a:p>
          <a:p>
            <a:pPr lvl="0"/>
            <a:r>
              <a:rPr lang="en-US" sz="1200" i="0" kern="1200" baseline="0" dirty="0" smtClean="0">
                <a:solidFill>
                  <a:schemeClr val="tx1"/>
                </a:solidFill>
                <a:effectLst/>
                <a:latin typeface="+mn-lt"/>
                <a:ea typeface="+mn-ea"/>
                <a:cs typeface="+mn-cs"/>
              </a:rPr>
              <a:t>Waiver – ESEA </a:t>
            </a:r>
            <a:r>
              <a:rPr lang="en-US" sz="1200" i="0" kern="1200" dirty="0" smtClean="0">
                <a:solidFill>
                  <a:schemeClr val="tx1"/>
                </a:solidFill>
                <a:effectLst/>
                <a:latin typeface="+mn-lt"/>
                <a:ea typeface="+mn-ea"/>
                <a:cs typeface="+mn-cs"/>
              </a:rPr>
              <a:t>Flexibility </a:t>
            </a:r>
            <a:r>
              <a:rPr lang="en-US" sz="1200" kern="1200" dirty="0" smtClean="0">
                <a:solidFill>
                  <a:schemeClr val="tx1"/>
                </a:solidFill>
                <a:effectLst/>
                <a:latin typeface="+mn-lt"/>
                <a:ea typeface="+mn-ea"/>
                <a:cs typeface="+mn-cs"/>
              </a:rPr>
              <a:t>waiver</a:t>
            </a:r>
            <a:r>
              <a:rPr lang="en-US" sz="1200" kern="1200" baseline="0" dirty="0" smtClean="0">
                <a:solidFill>
                  <a:schemeClr val="tx1"/>
                </a:solidFill>
                <a:effectLst/>
                <a:latin typeface="+mn-lt"/>
                <a:ea typeface="+mn-ea"/>
                <a:cs typeface="+mn-cs"/>
              </a:rPr>
              <a:t> was</a:t>
            </a:r>
            <a:r>
              <a:rPr lang="en-US" sz="1200" kern="1200" dirty="0" smtClean="0">
                <a:solidFill>
                  <a:schemeClr val="tx1"/>
                </a:solidFill>
                <a:effectLst/>
                <a:latin typeface="+mn-lt"/>
                <a:ea typeface="+mn-ea"/>
                <a:cs typeface="+mn-cs"/>
              </a:rPr>
              <a:t> the opportunity for states to seek relief from some of the provisions of the No Child Left Behind law that weren’t working. Elevated the idea that growth matters too.</a:t>
            </a:r>
          </a:p>
          <a:p>
            <a:pPr lvl="0"/>
            <a:endParaRPr lang="en-US" sz="1200" i="1" kern="1200" baseline="0" dirty="0" smtClean="0">
              <a:solidFill>
                <a:schemeClr val="tx1"/>
              </a:solidFill>
              <a:effectLst/>
              <a:latin typeface="+mn-lt"/>
              <a:ea typeface="+mn-ea"/>
              <a:cs typeface="+mn-cs"/>
            </a:endParaRPr>
          </a:p>
          <a:p>
            <a:pPr lvl="0"/>
            <a:r>
              <a:rPr lang="en-US" sz="1200" i="0" kern="1200" baseline="0" dirty="0" smtClean="0">
                <a:solidFill>
                  <a:schemeClr val="tx1"/>
                </a:solidFill>
                <a:effectLst/>
                <a:latin typeface="+mn-lt"/>
                <a:ea typeface="+mn-ea"/>
                <a:cs typeface="+mn-cs"/>
              </a:rPr>
              <a:t>ESSA – Replaces NCLB and provides states the flexibility to design models for accountability and support that work for their students. </a:t>
            </a:r>
            <a:r>
              <a:rPr lang="en-US" sz="1200" b="0" i="0" u="none" strike="noStrike" kern="1200" baseline="0" dirty="0" smtClean="0">
                <a:solidFill>
                  <a:schemeClr val="tx1"/>
                </a:solidFill>
                <a:effectLst/>
                <a:latin typeface="+mn-lt"/>
                <a:ea typeface="+mn-ea"/>
                <a:cs typeface="+mn-cs"/>
              </a:rPr>
              <a:t>ESSA is de</a:t>
            </a:r>
            <a:r>
              <a:rPr lang="en-US" sz="1200" b="0" i="0" u="none" strike="noStrike" kern="1200" baseline="0" dirty="0" smtClean="0">
                <a:solidFill>
                  <a:schemeClr val="tx1"/>
                </a:solidFill>
                <a:latin typeface="+mn-lt"/>
                <a:ea typeface="+mn-ea"/>
                <a:cs typeface="+mn-cs"/>
              </a:rPr>
              <a:t>eply rooted in advancing educational equity and truly building systems that eliminate systemic and historical barriers to student success.</a:t>
            </a:r>
          </a:p>
          <a:p>
            <a:pPr lvl="0"/>
            <a:endParaRPr lang="en-US" sz="1200" b="0" i="0" u="none" strike="noStrike" kern="1200" baseline="0" dirty="0" smtClean="0">
              <a:solidFill>
                <a:schemeClr val="tx1"/>
              </a:solidFill>
              <a:latin typeface="+mn-lt"/>
              <a:ea typeface="+mn-ea"/>
              <a:cs typeface="+mn-cs"/>
            </a:endParaRPr>
          </a:p>
          <a:p>
            <a:pPr lvl="0"/>
            <a:r>
              <a:rPr lang="en-US" sz="1200" i="1" kern="1200" dirty="0" smtClean="0">
                <a:solidFill>
                  <a:schemeClr val="tx1"/>
                </a:solidFill>
                <a:effectLst/>
                <a:latin typeface="+mn-lt"/>
                <a:ea typeface="+mn-ea"/>
                <a:cs typeface="+mn-cs"/>
              </a:rPr>
              <a:t>PRESENTER NOTE: Refer participants</a:t>
            </a:r>
            <a:r>
              <a:rPr lang="en-US" sz="1200" i="1" kern="1200" baseline="0" dirty="0" smtClean="0">
                <a:solidFill>
                  <a:schemeClr val="tx1"/>
                </a:solidFill>
                <a:effectLst/>
                <a:latin typeface="+mn-lt"/>
                <a:ea typeface="+mn-ea"/>
                <a:cs typeface="+mn-cs"/>
              </a:rPr>
              <a:t> to the one-pager </a:t>
            </a:r>
            <a:r>
              <a:rPr lang="en-US" sz="1200" i="1" kern="1200" dirty="0" smtClean="0">
                <a:solidFill>
                  <a:schemeClr val="tx1"/>
                </a:solidFill>
                <a:effectLst/>
                <a:latin typeface="+mn-lt"/>
                <a:ea typeface="+mn-ea"/>
                <a:cs typeface="+mn-cs"/>
              </a:rPr>
              <a:t>“Oregon Plan: the Every Student Succeeds Act”</a:t>
            </a:r>
            <a:r>
              <a:rPr lang="en-US" sz="1200" i="1" kern="1200" baseline="0" dirty="0" smtClean="0">
                <a:solidFill>
                  <a:schemeClr val="tx1"/>
                </a:solidFill>
                <a:effectLst/>
                <a:latin typeface="+mn-lt"/>
                <a:ea typeface="+mn-ea"/>
                <a:cs typeface="+mn-cs"/>
              </a:rPr>
              <a:t> in their folder</a:t>
            </a:r>
            <a:endParaRPr lang="en-US"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8</a:t>
            </a:fld>
            <a:endParaRPr lang="en-US"/>
          </a:p>
        </p:txBody>
      </p:sp>
    </p:spTree>
    <p:extLst>
      <p:ext uri="{BB962C8B-B14F-4D97-AF65-F5344CB8AC3E}">
        <p14:creationId xmlns:p14="http://schemas.microsoft.com/office/powerpoint/2010/main" val="1031765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46c9dcc6ba_11_58: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46c9dcc6ba_11_5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104" name="Google Shape;104;g46c9dcc6ba_11_58: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699885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federal law requires states to develop</a:t>
            </a:r>
            <a:r>
              <a:rPr lang="en-US" sz="1200" baseline="0" dirty="0" smtClean="0"/>
              <a:t> an accountability model that meaningfully differentiates schools for support. </a:t>
            </a:r>
            <a:r>
              <a:rPr lang="en-US" sz="1200" dirty="0" smtClean="0"/>
              <a:t>Oregon’s accountability model represents available state-level data to convey student outcomes and provide a broad picture of school performance over time. This is the initial “knock on the door”. </a:t>
            </a:r>
          </a:p>
          <a:p>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Oregon’s model expands to include data outside of just reading and math. What’s important for us to know is that we believe that there are other data that are important for determining how schools are doing. Context and local data matter.</a:t>
            </a:r>
          </a:p>
          <a:p>
            <a:endParaRPr lang="en-US" sz="1200" baseline="0" dirty="0" smtClean="0"/>
          </a:p>
          <a:p>
            <a:r>
              <a:rPr lang="en-US" sz="1200" i="1" baseline="0" dirty="0" smtClean="0"/>
              <a:t>NOTE TO PRESENTER: Ask them to turn and talk.</a:t>
            </a:r>
          </a:p>
          <a:p>
            <a:pPr marL="171450" indent="-171450">
              <a:buFont typeface="Arial" panose="020B0604020202020204" pitchFamily="34" charset="0"/>
              <a:buChar char="•"/>
            </a:pPr>
            <a:r>
              <a:rPr lang="en-US" sz="1200" i="1" dirty="0" smtClean="0"/>
              <a:t>Which data listed here helps drive your decision making? </a:t>
            </a:r>
          </a:p>
          <a:p>
            <a:pPr marL="171450" indent="-171450">
              <a:buFont typeface="Arial" panose="020B0604020202020204" pitchFamily="34" charset="0"/>
              <a:buChar char="•"/>
            </a:pPr>
            <a:r>
              <a:rPr lang="en-US" sz="1200" i="1" dirty="0" smtClean="0"/>
              <a:t>What other data do</a:t>
            </a:r>
            <a:r>
              <a:rPr lang="en-US" sz="1200" i="1" baseline="0" dirty="0" smtClean="0"/>
              <a:t> you have locally that are of higher value than is what is listed here?</a:t>
            </a:r>
            <a:endParaRPr lang="en-US" sz="1200" i="1"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10</a:t>
            </a:fld>
            <a:endParaRPr lang="en-US"/>
          </a:p>
        </p:txBody>
      </p:sp>
    </p:spTree>
    <p:extLst>
      <p:ext uri="{BB962C8B-B14F-4D97-AF65-F5344CB8AC3E}">
        <p14:creationId xmlns:p14="http://schemas.microsoft.com/office/powerpoint/2010/main" val="2328416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0"/>
        <p:cNvGrpSpPr/>
        <p:nvPr/>
      </p:nvGrpSpPr>
      <p:grpSpPr>
        <a:xfrm>
          <a:off x="0" y="0"/>
          <a:ext cx="0" cy="0"/>
          <a:chOff x="0" y="0"/>
          <a:chExt cx="0" cy="0"/>
        </a:xfrm>
      </p:grpSpPr>
      <p:sp>
        <p:nvSpPr>
          <p:cNvPr id="21" name="Shape 21"/>
          <p:cNvSpPr txBox="1">
            <a:spLocks noGrp="1"/>
          </p:cNvSpPr>
          <p:nvPr>
            <p:ph type="ctrTitle"/>
          </p:nvPr>
        </p:nvSpPr>
        <p:spPr>
          <a:xfrm>
            <a:off x="1143000" y="1982367"/>
            <a:ext cx="6858000" cy="2274477"/>
          </a:xfrm>
          <a:prstGeom prst="rect">
            <a:avLst/>
          </a:prstGeom>
          <a:noFill/>
          <a:ln>
            <a:noFill/>
          </a:ln>
        </p:spPr>
        <p:txBody>
          <a:bodyPr spcFirstLastPara="1" wrap="square" lIns="91425" tIns="91425" rIns="91425" bIns="91425" anchor="b" anchorCtr="0"/>
          <a:lstStyle>
            <a:lvl1pPr marL="0" marR="0" lvl="0" indent="0" algn="ctr" rtl="0">
              <a:lnSpc>
                <a:spcPct val="90000"/>
              </a:lnSpc>
              <a:spcBef>
                <a:spcPts val="0"/>
              </a:spcBef>
              <a:spcAft>
                <a:spcPts val="0"/>
              </a:spcAft>
              <a:buClr>
                <a:schemeClr val="dk1"/>
              </a:buClr>
              <a:buSzPts val="6000"/>
              <a:buFont typeface="Calibri"/>
              <a:buNone/>
              <a:defRPr sz="6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2" name="Shape 22"/>
          <p:cNvSpPr txBox="1">
            <a:spLocks noGrp="1"/>
          </p:cNvSpPr>
          <p:nvPr>
            <p:ph type="subTitle" idx="1"/>
          </p:nvPr>
        </p:nvSpPr>
        <p:spPr>
          <a:xfrm>
            <a:off x="1143000" y="4348915"/>
            <a:ext cx="6858000" cy="1655762"/>
          </a:xfrm>
          <a:prstGeom prst="rect">
            <a:avLst/>
          </a:prstGeom>
          <a:noFill/>
          <a:ln>
            <a:noFill/>
          </a:ln>
        </p:spPr>
        <p:txBody>
          <a:bodyPr spcFirstLastPara="1" wrap="square" lIns="91425" tIns="91425" rIns="91425" bIns="91425" anchor="t" anchorCtr="0"/>
          <a:lstStyle>
            <a:lvl1pPr marL="0" marR="0" lvl="0" indent="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457189" marR="0" lvl="1" indent="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914377" marR="0" lvl="2" indent="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371566" marR="0" lvl="3"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1828754" marR="0" lvl="4"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285943" marR="0" lvl="5"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2743131" marR="0" lvl="6"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200320" marR="0" lvl="7"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3657509" marR="0" lvl="8"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002543"/>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3440161"/>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4341655"/>
            <a:ext cx="3868340" cy="18480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2" y="3440161"/>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4341655"/>
            <a:ext cx="3887391" cy="18480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88459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628650" y="1998486"/>
            <a:ext cx="78867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5" name="Shape 25"/>
          <p:cNvSpPr txBox="1">
            <a:spLocks noGrp="1"/>
          </p:cNvSpPr>
          <p:nvPr>
            <p:ph type="body" idx="1"/>
          </p:nvPr>
        </p:nvSpPr>
        <p:spPr>
          <a:xfrm>
            <a:off x="628650" y="3427255"/>
            <a:ext cx="7886700" cy="274970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Logo only">
    <p:bg>
      <p:bgPr>
        <a:blipFill rotWithShape="1">
          <a:blip r:embed="rId2">
            <a:alphaModFix/>
          </a:blip>
          <a:stretch>
            <a:fillRect/>
          </a:stretch>
        </a:blipFill>
        <a:effectLst/>
      </p:bgPr>
    </p:bg>
    <p:spTree>
      <p:nvGrpSpPr>
        <p:cNvPr id="1" name="Shape 26"/>
        <p:cNvGrpSpPr/>
        <p:nvPr/>
      </p:nvGrpSpPr>
      <p:grpSpPr>
        <a:xfrm>
          <a:off x="0" y="0"/>
          <a:ext cx="0" cy="0"/>
          <a:chOff x="0" y="0"/>
          <a:chExt cx="0" cy="0"/>
        </a:xfrm>
      </p:grpSpPr>
      <p:pic>
        <p:nvPicPr>
          <p:cNvPr id="27" name="Shape 27"/>
          <p:cNvPicPr preferRelativeResize="0"/>
          <p:nvPr/>
        </p:nvPicPr>
        <p:blipFill rotWithShape="1">
          <a:blip r:embed="rId3">
            <a:alphaModFix/>
          </a:blip>
          <a:srcRect/>
          <a:stretch/>
        </p:blipFill>
        <p:spPr>
          <a:xfrm>
            <a:off x="2257328" y="2326251"/>
            <a:ext cx="4655427" cy="2315175"/>
          </a:xfrm>
          <a:prstGeom prst="rect">
            <a:avLst/>
          </a:prstGeom>
          <a:noFill/>
          <a:ln>
            <a:noFill/>
          </a:ln>
        </p:spPr>
      </p:pic>
      <p:pic>
        <p:nvPicPr>
          <p:cNvPr id="28" name="Shape 28"/>
          <p:cNvPicPr preferRelativeResize="0"/>
          <p:nvPr/>
        </p:nvPicPr>
        <p:blipFill rotWithShape="1">
          <a:blip r:embed="rId3">
            <a:alphaModFix/>
          </a:blip>
          <a:srcRect/>
          <a:stretch/>
        </p:blipFill>
        <p:spPr>
          <a:xfrm>
            <a:off x="2257328" y="2326251"/>
            <a:ext cx="4655427" cy="2315175"/>
          </a:xfrm>
          <a:prstGeom prst="rect">
            <a:avLst/>
          </a:prstGeom>
          <a:noFill/>
          <a:ln>
            <a:noFill/>
          </a:ln>
        </p:spPr>
      </p:pic>
      <p:pic>
        <p:nvPicPr>
          <p:cNvPr id="29" name="Shape 29"/>
          <p:cNvPicPr preferRelativeResize="0"/>
          <p:nvPr/>
        </p:nvPicPr>
        <p:blipFill rotWithShape="1">
          <a:blip r:embed="rId3">
            <a:alphaModFix/>
          </a:blip>
          <a:srcRect/>
          <a:stretch/>
        </p:blipFill>
        <p:spPr>
          <a:xfrm>
            <a:off x="2257328" y="2326251"/>
            <a:ext cx="4655427" cy="23151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623888" y="1982363"/>
            <a:ext cx="7886700" cy="2580112"/>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6000"/>
              <a:buFont typeface="Calibri"/>
              <a:buNone/>
              <a:defRPr sz="6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2" name="Shape 32"/>
          <p:cNvSpPr txBox="1">
            <a:spLocks noGrp="1"/>
          </p:cNvSpPr>
          <p:nvPr>
            <p:ph type="body" idx="1"/>
          </p:nvPr>
        </p:nvSpPr>
        <p:spPr>
          <a:xfrm>
            <a:off x="623888" y="4589468"/>
            <a:ext cx="78867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28650" y="1998486"/>
            <a:ext cx="78867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628650" y="3427255"/>
            <a:ext cx="3886200" cy="274970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29150" y="3427255"/>
            <a:ext cx="3886200" cy="274970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28650" y="1998486"/>
            <a:ext cx="78867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bg>
      <p:bgPr>
        <a:blipFill rotWithShape="1">
          <a:blip r:embed="rId2">
            <a:alphaModFix/>
          </a:blip>
          <a:stretch>
            <a:fillRect r="-16998"/>
          </a:stretch>
        </a:blipFill>
        <a:effectLst/>
      </p:bgPr>
    </p:bg>
    <p:spTree>
      <p:nvGrpSpPr>
        <p:cNvPr id="1" name="Shape 45"/>
        <p:cNvGrpSpPr/>
        <p:nvPr/>
      </p:nvGrpSpPr>
      <p:grpSpPr>
        <a:xfrm>
          <a:off x="0" y="0"/>
          <a:ext cx="0" cy="0"/>
          <a:chOff x="0" y="0"/>
          <a:chExt cx="0" cy="0"/>
        </a:xfrm>
      </p:grpSpPr>
      <p:pic>
        <p:nvPicPr>
          <p:cNvPr id="46" name="Shape 46"/>
          <p:cNvPicPr preferRelativeResize="0"/>
          <p:nvPr/>
        </p:nvPicPr>
        <p:blipFill rotWithShape="1">
          <a:blip r:embed="rId3">
            <a:alphaModFix/>
          </a:blip>
          <a:srcRect/>
          <a:stretch/>
        </p:blipFill>
        <p:spPr>
          <a:xfrm>
            <a:off x="-1" y="111581"/>
            <a:ext cx="1714500" cy="669486"/>
          </a:xfrm>
          <a:prstGeom prst="rect">
            <a:avLst/>
          </a:prstGeom>
          <a:noFill/>
          <a:ln>
            <a:noFill/>
          </a:ln>
        </p:spPr>
      </p:pic>
      <p:pic>
        <p:nvPicPr>
          <p:cNvPr id="47" name="Shape 47"/>
          <p:cNvPicPr preferRelativeResize="0"/>
          <p:nvPr/>
        </p:nvPicPr>
        <p:blipFill rotWithShape="1">
          <a:blip r:embed="rId3">
            <a:alphaModFix/>
          </a:blip>
          <a:srcRect/>
          <a:stretch/>
        </p:blipFill>
        <p:spPr>
          <a:xfrm>
            <a:off x="-1" y="111581"/>
            <a:ext cx="1714500" cy="669486"/>
          </a:xfrm>
          <a:prstGeom prst="rect">
            <a:avLst/>
          </a:prstGeom>
          <a:noFill/>
          <a:ln>
            <a:noFill/>
          </a:ln>
        </p:spPr>
      </p:pic>
      <p:pic>
        <p:nvPicPr>
          <p:cNvPr id="48" name="Shape 48"/>
          <p:cNvPicPr preferRelativeResize="0"/>
          <p:nvPr/>
        </p:nvPicPr>
        <p:blipFill rotWithShape="1">
          <a:blip r:embed="rId3">
            <a:alphaModFix/>
          </a:blip>
          <a:srcRect/>
          <a:stretch/>
        </p:blipFill>
        <p:spPr>
          <a:xfrm>
            <a:off x="-1" y="111581"/>
            <a:ext cx="1714500" cy="66948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29841" y="1992834"/>
            <a:ext cx="2949178"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1" name="Shape 51"/>
          <p:cNvSpPr txBox="1">
            <a:spLocks noGrp="1"/>
          </p:cNvSpPr>
          <p:nvPr>
            <p:ph type="body" idx="1"/>
          </p:nvPr>
        </p:nvSpPr>
        <p:spPr>
          <a:xfrm>
            <a:off x="3887391" y="1992834"/>
            <a:ext cx="4629150" cy="3868216"/>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2"/>
          </p:nvPr>
        </p:nvSpPr>
        <p:spPr>
          <a:xfrm>
            <a:off x="629841" y="3593039"/>
            <a:ext cx="2949178" cy="2275953"/>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29841" y="1999813"/>
            <a:ext cx="2949178"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5" name="Shape 55"/>
          <p:cNvSpPr>
            <a:spLocks noGrp="1"/>
          </p:cNvSpPr>
          <p:nvPr>
            <p:ph type="pic" idx="2"/>
          </p:nvPr>
        </p:nvSpPr>
        <p:spPr>
          <a:xfrm>
            <a:off x="3887391" y="1999818"/>
            <a:ext cx="4629150" cy="3861237"/>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189" marR="0" lvl="1" indent="0"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377" marR="0" lvl="2" indent="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566" marR="0" lvl="3"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754" marR="0" lvl="4"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5943" marR="0" lvl="5"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131" marR="0" lvl="6"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320" marR="0" lvl="7"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509" marR="0" lvl="8"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1"/>
          </p:nvPr>
        </p:nvSpPr>
        <p:spPr>
          <a:xfrm>
            <a:off x="629841" y="3613977"/>
            <a:ext cx="2949178" cy="2289915"/>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alphaModFix/>
          </a:blip>
          <a:stretch>
            <a:fillRect r="-16998"/>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1998486"/>
            <a:ext cx="78867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628650" y="3427255"/>
            <a:ext cx="7886700" cy="274970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 name="Shape 12"/>
          <p:cNvPicPr preferRelativeResize="0"/>
          <p:nvPr/>
        </p:nvPicPr>
        <p:blipFill rotWithShape="1">
          <a:blip r:embed="rId13">
            <a:alphaModFix/>
          </a:blip>
          <a:srcRect/>
          <a:stretch/>
        </p:blipFill>
        <p:spPr>
          <a:xfrm>
            <a:off x="115173" y="186164"/>
            <a:ext cx="2710888" cy="1348143"/>
          </a:xfrm>
          <a:prstGeom prst="rect">
            <a:avLst/>
          </a:prstGeom>
          <a:noFill/>
          <a:ln>
            <a:noFill/>
          </a:ln>
        </p:spPr>
      </p:pic>
      <p:pic>
        <p:nvPicPr>
          <p:cNvPr id="13" name="Shape 13"/>
          <p:cNvPicPr preferRelativeResize="0"/>
          <p:nvPr/>
        </p:nvPicPr>
        <p:blipFill rotWithShape="1">
          <a:blip r:embed="rId13">
            <a:alphaModFix/>
          </a:blip>
          <a:srcRect/>
          <a:stretch/>
        </p:blipFill>
        <p:spPr>
          <a:xfrm>
            <a:off x="115173" y="186164"/>
            <a:ext cx="2710888" cy="1348143"/>
          </a:xfrm>
          <a:prstGeom prst="rect">
            <a:avLst/>
          </a:prstGeom>
          <a:noFill/>
          <a:ln>
            <a:noFill/>
          </a:ln>
        </p:spPr>
      </p:pic>
      <p:pic>
        <p:nvPicPr>
          <p:cNvPr id="14" name="Shape 14"/>
          <p:cNvPicPr preferRelativeResize="0"/>
          <p:nvPr/>
        </p:nvPicPr>
        <p:blipFill rotWithShape="1">
          <a:blip r:embed="rId13">
            <a:alphaModFix/>
          </a:blip>
          <a:srcRect/>
          <a:stretch/>
        </p:blipFill>
        <p:spPr>
          <a:xfrm>
            <a:off x="115173" y="186164"/>
            <a:ext cx="2710888" cy="13481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hyperlink" Target="https://www.oregon.gov/ode/schools-and-districts/Pages/CIP.aspx" TargetMode="External"/><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hyperlink" Target="mailto:Shawna.Moran@state.or.u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oregon.gov/ode/schools-and-districts/grants/ESEA/Pages/Private-Schools.aspx" TargetMode="External"/><Relationship Id="rId2" Type="http://schemas.openxmlformats.org/officeDocument/2006/relationships/hyperlink" Target="https://www.oregon.gov/ode/schools-and-districts/grants/ESEA/Documents/Private%20School%20General%20Info%20FAQ.doc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oregon.gov/ode/students-and-family/fosteringconnections/Pages/default.asp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r>
              <a:rPr lang="en-US" altLang="en-US" sz="5400" dirty="0" smtClean="0">
                <a:latin typeface="Arial" charset="0"/>
                <a:cs typeface="Arial" charset="0"/>
              </a:rPr>
              <a:t>Title I-A Committee of Practitioners</a:t>
            </a:r>
          </a:p>
        </p:txBody>
      </p:sp>
      <p:sp>
        <p:nvSpPr>
          <p:cNvPr id="13315" name="Rectangle 3"/>
          <p:cNvSpPr>
            <a:spLocks noGrp="1" noChangeArrowheads="1"/>
          </p:cNvSpPr>
          <p:nvPr>
            <p:ph type="subTitle" idx="1"/>
          </p:nvPr>
        </p:nvSpPr>
        <p:spPr/>
        <p:txBody>
          <a:bodyPr/>
          <a:lstStyle/>
          <a:p>
            <a:r>
              <a:rPr lang="en-US" altLang="en-US" dirty="0" smtClean="0">
                <a:latin typeface="Arial" charset="0"/>
                <a:cs typeface="Arial" charset="0"/>
              </a:rPr>
              <a:t>Thursday, February 14, 2019</a:t>
            </a:r>
          </a:p>
        </p:txBody>
      </p:sp>
    </p:spTree>
    <p:extLst>
      <p:ext uri="{BB962C8B-B14F-4D97-AF65-F5344CB8AC3E}">
        <p14:creationId xmlns:p14="http://schemas.microsoft.com/office/powerpoint/2010/main" val="3891533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6;p18"/>
          <p:cNvSpPr txBox="1">
            <a:spLocks/>
          </p:cNvSpPr>
          <p:nvPr/>
        </p:nvSpPr>
        <p:spPr>
          <a:xfrm>
            <a:off x="809450" y="-28076"/>
            <a:ext cx="7153450" cy="1325700"/>
          </a:xfrm>
          <a:prstGeom prst="rect">
            <a:avLst/>
          </a:prstGeom>
          <a:noFill/>
          <a:ln>
            <a:noFill/>
          </a:ln>
        </p:spPr>
        <p:txBody>
          <a:bodyPr spcFirstLastPara="1" vert="horz" wrap="square" lIns="91425" tIns="45700" rIns="91425" bIns="45700" rtlCol="0" anchor="ctr" anchorCtr="0">
            <a:no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algn="r">
              <a:spcBef>
                <a:spcPts val="0"/>
              </a:spcBef>
              <a:buClr>
                <a:schemeClr val="dk1"/>
              </a:buClr>
              <a:buSzPts val="4400"/>
              <a:buFont typeface="Calibri"/>
              <a:buNone/>
            </a:pPr>
            <a:r>
              <a:rPr lang="en-US" sz="4000" dirty="0" smtClean="0"/>
              <a:t>Oregon’s Accountability Model </a:t>
            </a:r>
            <a:endParaRPr lang="en-US" sz="4000" dirty="0">
              <a:solidFill>
                <a:schemeClr val="dk1"/>
              </a:solidFill>
              <a:latin typeface="Calibri"/>
              <a:ea typeface="Calibri"/>
              <a:cs typeface="Calibri"/>
              <a:sym typeface="Calibri"/>
            </a:endParaRPr>
          </a:p>
        </p:txBody>
      </p:sp>
      <p:sp>
        <p:nvSpPr>
          <p:cNvPr id="3" name="Title 2" hidden="1"/>
          <p:cNvSpPr>
            <a:spLocks noGrp="1"/>
          </p:cNvSpPr>
          <p:nvPr>
            <p:ph type="title" idx="4294967295"/>
          </p:nvPr>
        </p:nvSpPr>
        <p:spPr>
          <a:xfrm>
            <a:off x="0" y="192088"/>
            <a:ext cx="2328863" cy="447675"/>
          </a:xfrm>
        </p:spPr>
        <p:txBody>
          <a:bodyPr>
            <a:normAutofit/>
          </a:bodyPr>
          <a:lstStyle/>
          <a:p>
            <a:r>
              <a:rPr lang="en-US" sz="900" dirty="0" smtClean="0"/>
              <a:t>Oregon’s Accountability Model</a:t>
            </a:r>
            <a:endParaRPr lang="en-US" sz="900" dirty="0"/>
          </a:p>
        </p:txBody>
      </p:sp>
      <p:graphicFrame>
        <p:nvGraphicFramePr>
          <p:cNvPr id="4" name="Table 3" title="Oregon's Accountability Model"/>
          <p:cNvGraphicFramePr>
            <a:graphicFrameLocks noGrp="1"/>
          </p:cNvGraphicFramePr>
          <p:nvPr>
            <p:extLst>
              <p:ext uri="{D42A27DB-BD31-4B8C-83A1-F6EECF244321}">
                <p14:modId xmlns:p14="http://schemas.microsoft.com/office/powerpoint/2010/main" val="2928782529"/>
              </p:ext>
            </p:extLst>
          </p:nvPr>
        </p:nvGraphicFramePr>
        <p:xfrm>
          <a:off x="1740936" y="860807"/>
          <a:ext cx="5651241" cy="5425751"/>
        </p:xfrm>
        <a:graphic>
          <a:graphicData uri="http://schemas.openxmlformats.org/drawingml/2006/table">
            <a:tbl>
              <a:tblPr firstRow="1" firstCol="1" lastRow="1" lastCol="1" bandRow="1" bandCol="1">
                <a:tableStyleId>{5C22544A-7EE6-4342-B048-85BDC9FD1C3A}</a:tableStyleId>
              </a:tblPr>
              <a:tblGrid>
                <a:gridCol w="2946361">
                  <a:extLst>
                    <a:ext uri="{9D8B030D-6E8A-4147-A177-3AD203B41FA5}">
                      <a16:colId xmlns:a16="http://schemas.microsoft.com/office/drawing/2014/main" val="3377628758"/>
                    </a:ext>
                  </a:extLst>
                </a:gridCol>
                <a:gridCol w="1348643">
                  <a:extLst>
                    <a:ext uri="{9D8B030D-6E8A-4147-A177-3AD203B41FA5}">
                      <a16:colId xmlns:a16="http://schemas.microsoft.com/office/drawing/2014/main" val="3454750137"/>
                    </a:ext>
                  </a:extLst>
                </a:gridCol>
                <a:gridCol w="1356237">
                  <a:extLst>
                    <a:ext uri="{9D8B030D-6E8A-4147-A177-3AD203B41FA5}">
                      <a16:colId xmlns:a16="http://schemas.microsoft.com/office/drawing/2014/main" val="3675450350"/>
                    </a:ext>
                  </a:extLst>
                </a:gridCol>
              </a:tblGrid>
              <a:tr h="879613">
                <a:tc>
                  <a:txBody>
                    <a:bodyPr/>
                    <a:lstStyle/>
                    <a:p>
                      <a:pPr marL="0" marR="0">
                        <a:spcBef>
                          <a:spcPts val="10"/>
                        </a:spcBef>
                        <a:spcAft>
                          <a:spcPts val="0"/>
                        </a:spcAft>
                      </a:pPr>
                      <a:r>
                        <a:rPr lang="en-US" sz="1800" dirty="0" err="1" smtClean="0">
                          <a:effectLst/>
                        </a:rPr>
                        <a:t>Sk</a:t>
                      </a:r>
                      <a:r>
                        <a:rPr lang="en-US" sz="1800" dirty="0" smtClean="0">
                          <a:effectLst/>
                        </a:rPr>
                        <a:t> </a:t>
                      </a:r>
                      <a:r>
                        <a:rPr lang="en-US" sz="1800" dirty="0" err="1" smtClean="0">
                          <a:effectLst/>
                        </a:rPr>
                        <a:t>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3980" marR="86995" indent="30480">
                        <a:spcBef>
                          <a:spcPts val="5"/>
                        </a:spcBef>
                        <a:spcAft>
                          <a:spcPts val="0"/>
                        </a:spcAft>
                      </a:pPr>
                      <a:r>
                        <a:rPr lang="en-US" sz="1800">
                          <a:effectLst/>
                        </a:rPr>
                        <a:t>Elem/ Middle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83185" marR="73025" indent="77470">
                        <a:spcBef>
                          <a:spcPts val="5"/>
                        </a:spcBef>
                        <a:spcAft>
                          <a:spcPts val="0"/>
                        </a:spcAft>
                      </a:pPr>
                      <a:r>
                        <a:rPr lang="en-US" sz="1800">
                          <a:effectLst/>
                        </a:rPr>
                        <a:t>High Schools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925541851"/>
                  </a:ext>
                </a:extLst>
              </a:tr>
              <a:tr h="444215">
                <a:tc>
                  <a:txBody>
                    <a:bodyPr/>
                    <a:lstStyle/>
                    <a:p>
                      <a:pPr marL="65405" marR="0">
                        <a:lnSpc>
                          <a:spcPts val="1215"/>
                        </a:lnSpc>
                        <a:spcBef>
                          <a:spcPts val="0"/>
                        </a:spcBef>
                        <a:spcAft>
                          <a:spcPts val="0"/>
                        </a:spcAft>
                      </a:pPr>
                      <a:r>
                        <a:rPr lang="en-US" sz="1800" dirty="0">
                          <a:effectLst/>
                        </a:rPr>
                        <a:t>Chronic Absenteeism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3175" algn="ctr">
                        <a:lnSpc>
                          <a:spcPts val="1215"/>
                        </a:lnSpc>
                        <a:spcBef>
                          <a:spcPts val="0"/>
                        </a:spcBef>
                        <a:spcAft>
                          <a:spcPts val="0"/>
                        </a:spcAft>
                      </a:pPr>
                      <a:r>
                        <a:rPr lang="en-US" sz="1800">
                          <a:effectLst/>
                        </a:rPr>
                        <a:t>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3175" algn="ctr">
                        <a:lnSpc>
                          <a:spcPts val="1215"/>
                        </a:lnSpc>
                        <a:spcBef>
                          <a:spcPts val="0"/>
                        </a:spcBef>
                        <a:spcAft>
                          <a:spcPts val="0"/>
                        </a:spcAft>
                      </a:pPr>
                      <a:r>
                        <a:rPr lang="en-US" sz="1800" dirty="0">
                          <a:effectLst/>
                        </a:rPr>
                        <a:t>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81727585"/>
                  </a:ext>
                </a:extLst>
              </a:tr>
              <a:tr h="447740">
                <a:tc>
                  <a:txBody>
                    <a:bodyPr/>
                    <a:lstStyle/>
                    <a:p>
                      <a:pPr marL="65405" marR="0">
                        <a:spcBef>
                          <a:spcPts val="5"/>
                        </a:spcBef>
                        <a:spcAft>
                          <a:spcPts val="0"/>
                        </a:spcAft>
                      </a:pPr>
                      <a:r>
                        <a:rPr lang="en-US" sz="1800">
                          <a:effectLst/>
                        </a:rPr>
                        <a:t>ELA Achievement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3175" algn="ctr">
                        <a:spcBef>
                          <a:spcPts val="5"/>
                        </a:spcBef>
                        <a:spcAft>
                          <a:spcPts val="0"/>
                        </a:spcAft>
                      </a:pPr>
                      <a:r>
                        <a:rPr lang="en-US" sz="1800">
                          <a:effectLst/>
                        </a:rPr>
                        <a:t>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3175" algn="ctr">
                        <a:spcBef>
                          <a:spcPts val="5"/>
                        </a:spcBef>
                        <a:spcAft>
                          <a:spcPts val="0"/>
                        </a:spcAft>
                      </a:pPr>
                      <a:r>
                        <a:rPr lang="en-US" sz="1800">
                          <a:effectLst/>
                        </a:rPr>
                        <a:t>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19314486"/>
                  </a:ext>
                </a:extLst>
              </a:tr>
              <a:tr h="447740">
                <a:tc>
                  <a:txBody>
                    <a:bodyPr/>
                    <a:lstStyle/>
                    <a:p>
                      <a:pPr marL="65405" marR="0">
                        <a:spcBef>
                          <a:spcPts val="5"/>
                        </a:spcBef>
                        <a:spcAft>
                          <a:spcPts val="0"/>
                        </a:spcAft>
                      </a:pPr>
                      <a:r>
                        <a:rPr lang="en-US" sz="1800">
                          <a:effectLst/>
                        </a:rPr>
                        <a:t>Math Achievement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3175" algn="ctr">
                        <a:spcBef>
                          <a:spcPts val="5"/>
                        </a:spcBef>
                        <a:spcAft>
                          <a:spcPts val="0"/>
                        </a:spcAft>
                      </a:pPr>
                      <a:r>
                        <a:rPr lang="en-US" sz="1800">
                          <a:effectLst/>
                        </a:rPr>
                        <a:t>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3175" algn="ctr">
                        <a:spcBef>
                          <a:spcPts val="5"/>
                        </a:spcBef>
                        <a:spcAft>
                          <a:spcPts val="0"/>
                        </a:spcAft>
                      </a:pPr>
                      <a:r>
                        <a:rPr lang="en-US" sz="1800">
                          <a:effectLst/>
                        </a:rPr>
                        <a:t>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42822756"/>
                  </a:ext>
                </a:extLst>
              </a:tr>
              <a:tr h="465366">
                <a:tc>
                  <a:txBody>
                    <a:bodyPr/>
                    <a:lstStyle/>
                    <a:p>
                      <a:pPr marL="65405" marR="0">
                        <a:spcBef>
                          <a:spcPts val="5"/>
                        </a:spcBef>
                        <a:spcAft>
                          <a:spcPts val="0"/>
                        </a:spcAft>
                      </a:pPr>
                      <a:r>
                        <a:rPr lang="en-US" sz="1800">
                          <a:effectLst/>
                        </a:rPr>
                        <a:t>ELA Growth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3175" algn="ctr">
                        <a:spcBef>
                          <a:spcPts val="5"/>
                        </a:spcBef>
                        <a:spcAft>
                          <a:spcPts val="0"/>
                        </a:spcAft>
                      </a:pPr>
                      <a:r>
                        <a:rPr lang="en-US" sz="1800">
                          <a:effectLst/>
                        </a:rPr>
                        <a:t>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01567646"/>
                  </a:ext>
                </a:extLst>
              </a:tr>
              <a:tr h="465366">
                <a:tc>
                  <a:txBody>
                    <a:bodyPr/>
                    <a:lstStyle/>
                    <a:p>
                      <a:pPr marL="65405" marR="0">
                        <a:spcBef>
                          <a:spcPts val="5"/>
                        </a:spcBef>
                        <a:spcAft>
                          <a:spcPts val="0"/>
                        </a:spcAft>
                      </a:pPr>
                      <a:r>
                        <a:rPr lang="en-US" sz="1800">
                          <a:effectLst/>
                        </a:rPr>
                        <a:t>Math Growth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3175" algn="ctr">
                        <a:spcBef>
                          <a:spcPts val="5"/>
                        </a:spcBef>
                        <a:spcAft>
                          <a:spcPts val="0"/>
                        </a:spcAft>
                      </a:pPr>
                      <a:r>
                        <a:rPr lang="en-US" sz="1800" dirty="0">
                          <a:effectLst/>
                        </a:rPr>
                        <a:t>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47751235"/>
                  </a:ext>
                </a:extLst>
              </a:tr>
              <a:tr h="879613">
                <a:tc>
                  <a:txBody>
                    <a:bodyPr/>
                    <a:lstStyle/>
                    <a:p>
                      <a:pPr marL="65405" marR="0">
                        <a:spcBef>
                          <a:spcPts val="5"/>
                        </a:spcBef>
                        <a:spcAft>
                          <a:spcPts val="0"/>
                        </a:spcAft>
                      </a:pPr>
                      <a:r>
                        <a:rPr lang="en-US" sz="1800">
                          <a:effectLst/>
                        </a:rPr>
                        <a:t>English Learner Progress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3175" algn="ctr">
                        <a:spcBef>
                          <a:spcPts val="5"/>
                        </a:spcBef>
                        <a:spcAft>
                          <a:spcPts val="0"/>
                        </a:spcAft>
                      </a:pPr>
                      <a:r>
                        <a:rPr lang="en-US" sz="1800">
                          <a:effectLst/>
                        </a:rPr>
                        <a:t>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3175" algn="ctr">
                        <a:spcBef>
                          <a:spcPts val="5"/>
                        </a:spcBef>
                        <a:spcAft>
                          <a:spcPts val="0"/>
                        </a:spcAft>
                      </a:pPr>
                      <a:r>
                        <a:rPr lang="en-US" sz="1800">
                          <a:effectLst/>
                        </a:rPr>
                        <a:t>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817669"/>
                  </a:ext>
                </a:extLst>
              </a:tr>
              <a:tr h="465366">
                <a:tc>
                  <a:txBody>
                    <a:bodyPr/>
                    <a:lstStyle/>
                    <a:p>
                      <a:pPr marL="65405" marR="0">
                        <a:lnSpc>
                          <a:spcPts val="1215"/>
                        </a:lnSpc>
                        <a:spcBef>
                          <a:spcPts val="0"/>
                        </a:spcBef>
                        <a:spcAft>
                          <a:spcPts val="0"/>
                        </a:spcAft>
                      </a:pPr>
                      <a:r>
                        <a:rPr lang="en-US" sz="1800">
                          <a:effectLst/>
                        </a:rPr>
                        <a:t>9th Grade On-Track</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3175" algn="ctr">
                        <a:lnSpc>
                          <a:spcPts val="1215"/>
                        </a:lnSpc>
                        <a:spcBef>
                          <a:spcPts val="0"/>
                        </a:spcBef>
                        <a:spcAft>
                          <a:spcPts val="0"/>
                        </a:spcAft>
                      </a:pPr>
                      <a:r>
                        <a:rPr lang="en-US" sz="1800">
                          <a:effectLst/>
                        </a:rPr>
                        <a:t>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58531499"/>
                  </a:ext>
                </a:extLst>
              </a:tr>
              <a:tr h="465366">
                <a:tc>
                  <a:txBody>
                    <a:bodyPr/>
                    <a:lstStyle/>
                    <a:p>
                      <a:pPr marL="65405" marR="0">
                        <a:spcBef>
                          <a:spcPts val="5"/>
                        </a:spcBef>
                        <a:spcAft>
                          <a:spcPts val="0"/>
                        </a:spcAft>
                      </a:pPr>
                      <a:r>
                        <a:rPr lang="en-US" sz="1800" dirty="0">
                          <a:effectLst/>
                        </a:rPr>
                        <a:t>4-year Graduation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3175" algn="ctr">
                        <a:spcBef>
                          <a:spcPts val="5"/>
                        </a:spcBef>
                        <a:spcAft>
                          <a:spcPts val="0"/>
                        </a:spcAft>
                      </a:pPr>
                      <a:r>
                        <a:rPr lang="en-US" sz="1800">
                          <a:effectLst/>
                        </a:rPr>
                        <a:t>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89295317"/>
                  </a:ext>
                </a:extLst>
              </a:tr>
              <a:tr h="465366">
                <a:tc>
                  <a:txBody>
                    <a:bodyPr/>
                    <a:lstStyle/>
                    <a:p>
                      <a:pPr marL="65405" marR="0">
                        <a:spcBef>
                          <a:spcPts val="5"/>
                        </a:spcBef>
                        <a:spcAft>
                          <a:spcPts val="0"/>
                        </a:spcAft>
                      </a:pPr>
                      <a:r>
                        <a:rPr lang="en-US" sz="1800" dirty="0">
                          <a:effectLst/>
                        </a:rPr>
                        <a:t>5-year Completion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3175" algn="ctr">
                        <a:spcBef>
                          <a:spcPts val="5"/>
                        </a:spcBef>
                        <a:spcAft>
                          <a:spcPts val="0"/>
                        </a:spcAft>
                      </a:pPr>
                      <a:r>
                        <a:rPr lang="en-US" sz="1800" dirty="0">
                          <a:effectLst/>
                        </a:rPr>
                        <a:t>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64705258"/>
                  </a:ext>
                </a:extLst>
              </a:tr>
            </a:tbl>
          </a:graphicData>
        </a:graphic>
      </p:graphicFrame>
    </p:spTree>
    <p:extLst>
      <p:ext uri="{BB962C8B-B14F-4D97-AF65-F5344CB8AC3E}">
        <p14:creationId xmlns:p14="http://schemas.microsoft.com/office/powerpoint/2010/main" val="1422250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smiling childr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0641" y="289617"/>
            <a:ext cx="3067911" cy="2059884"/>
          </a:xfrm>
          <a:prstGeom prst="rect">
            <a:avLst/>
          </a:prstGeom>
        </p:spPr>
      </p:pic>
      <p:sp>
        <p:nvSpPr>
          <p:cNvPr id="6" name="TextBox 5"/>
          <p:cNvSpPr txBox="1"/>
          <p:nvPr/>
        </p:nvSpPr>
        <p:spPr>
          <a:xfrm>
            <a:off x="332632" y="3343759"/>
            <a:ext cx="7906907" cy="2046714"/>
          </a:xfrm>
          <a:prstGeom prst="rect">
            <a:avLst/>
          </a:prstGeom>
          <a:noFill/>
        </p:spPr>
        <p:txBody>
          <a:bodyPr wrap="square" rtlCol="0">
            <a:spAutoFit/>
          </a:bodyPr>
          <a:lstStyle/>
          <a:p>
            <a:pPr marL="457200" indent="-457200">
              <a:spcAft>
                <a:spcPts val="600"/>
              </a:spcAft>
              <a:buFont typeface="+mj-lt"/>
              <a:buAutoNum type="arabicPeriod"/>
            </a:pPr>
            <a:r>
              <a:rPr lang="en-US" sz="2800" dirty="0" smtClean="0"/>
              <a:t>Advance Equity</a:t>
            </a:r>
            <a:endParaRPr lang="en-US" sz="2800" dirty="0"/>
          </a:p>
          <a:p>
            <a:pPr marL="457200" indent="-457200">
              <a:spcAft>
                <a:spcPts val="600"/>
              </a:spcAft>
              <a:buFont typeface="+mj-lt"/>
              <a:buAutoNum type="arabicPeriod"/>
            </a:pPr>
            <a:r>
              <a:rPr lang="en-US" sz="2800" dirty="0" smtClean="0"/>
              <a:t>Promote a Well-Rounded Education</a:t>
            </a:r>
            <a:endParaRPr lang="en-US" sz="2800" dirty="0"/>
          </a:p>
          <a:p>
            <a:pPr marL="457200" indent="-457200">
              <a:spcAft>
                <a:spcPts val="600"/>
              </a:spcAft>
              <a:buFont typeface="+mj-lt"/>
              <a:buAutoNum type="arabicPeriod"/>
            </a:pPr>
            <a:r>
              <a:rPr lang="en-US" sz="2800" dirty="0" smtClean="0"/>
              <a:t>Strengthen District Systems</a:t>
            </a:r>
            <a:endParaRPr lang="en-US" sz="2800" dirty="0"/>
          </a:p>
          <a:p>
            <a:pPr marL="457200" indent="-457200">
              <a:spcAft>
                <a:spcPts val="600"/>
              </a:spcAft>
              <a:buFont typeface="+mj-lt"/>
              <a:buAutoNum type="arabicPeriod"/>
            </a:pPr>
            <a:r>
              <a:rPr lang="en-US" sz="2800" dirty="0" smtClean="0"/>
              <a:t>Foster Ongoing Engagement</a:t>
            </a:r>
          </a:p>
        </p:txBody>
      </p:sp>
      <p:sp>
        <p:nvSpPr>
          <p:cNvPr id="2" name="Rectangle 1"/>
          <p:cNvSpPr/>
          <p:nvPr/>
        </p:nvSpPr>
        <p:spPr>
          <a:xfrm>
            <a:off x="381000" y="1818543"/>
            <a:ext cx="5439641" cy="1323439"/>
          </a:xfrm>
          <a:prstGeom prst="rect">
            <a:avLst/>
          </a:prstGeom>
        </p:spPr>
        <p:txBody>
          <a:bodyPr wrap="square">
            <a:spAutoFit/>
          </a:bodyPr>
          <a:lstStyle/>
          <a:p>
            <a:r>
              <a:rPr lang="en-US" sz="4000" b="1" dirty="0" smtClean="0">
                <a:latin typeface="Calibri" panose="020F0502020204030204" pitchFamily="34" charset="0"/>
                <a:ea typeface="Times New Roman" panose="02020603050405020304" pitchFamily="18" charset="0"/>
                <a:cs typeface="Times New Roman" panose="02020603050405020304" pitchFamily="18" charset="0"/>
              </a:rPr>
              <a:t>Oregon’s Four Commitments </a:t>
            </a:r>
            <a:endParaRPr lang="en-US" sz="4000" b="1" dirty="0"/>
          </a:p>
        </p:txBody>
      </p:sp>
      <p:pic>
        <p:nvPicPr>
          <p:cNvPr id="3" name="Picture 2" title="Oregon Go Together Logo"/>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1370" t="27047" r="7897" b="20002"/>
          <a:stretch/>
        </p:blipFill>
        <p:spPr>
          <a:xfrm>
            <a:off x="332632" y="0"/>
            <a:ext cx="3126933" cy="1616766"/>
          </a:xfrm>
          <a:prstGeom prst="rect">
            <a:avLst/>
          </a:prstGeom>
        </p:spPr>
      </p:pic>
      <p:sp>
        <p:nvSpPr>
          <p:cNvPr id="5" name="Title 4" hidden="1"/>
          <p:cNvSpPr>
            <a:spLocks noGrp="1"/>
          </p:cNvSpPr>
          <p:nvPr>
            <p:ph type="title" idx="4294967295"/>
          </p:nvPr>
        </p:nvSpPr>
        <p:spPr>
          <a:xfrm>
            <a:off x="0" y="1998663"/>
            <a:ext cx="1758950" cy="350837"/>
          </a:xfrm>
        </p:spPr>
        <p:txBody>
          <a:bodyPr>
            <a:normAutofit/>
          </a:bodyPr>
          <a:lstStyle/>
          <a:p>
            <a:r>
              <a:rPr lang="en-US" sz="900" dirty="0" smtClean="0"/>
              <a:t>Our Four Commitments</a:t>
            </a:r>
            <a:endParaRPr lang="en-US" sz="900" dirty="0"/>
          </a:p>
        </p:txBody>
      </p:sp>
    </p:spTree>
    <p:extLst>
      <p:ext uri="{BB962C8B-B14F-4D97-AF65-F5344CB8AC3E}">
        <p14:creationId xmlns:p14="http://schemas.microsoft.com/office/powerpoint/2010/main" val="265094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49624" y="315003"/>
            <a:ext cx="8820505" cy="707886"/>
          </a:xfrm>
          <a:prstGeom prst="rect">
            <a:avLst/>
          </a:prstGeom>
        </p:spPr>
        <p:txBody>
          <a:bodyPr wrap="square">
            <a:spAutoFit/>
          </a:bodyPr>
          <a:lstStyle/>
          <a:p>
            <a:pPr algn="ctr"/>
            <a:r>
              <a:rPr lang="en-US" sz="4000" b="1" dirty="0" smtClean="0"/>
              <a:t>Continuous Improvement Process</a:t>
            </a:r>
            <a:endParaRPr lang="en-US" sz="4000" b="1" dirty="0"/>
          </a:p>
        </p:txBody>
      </p:sp>
      <p:sp>
        <p:nvSpPr>
          <p:cNvPr id="2" name="Title 1" hidden="1"/>
          <p:cNvSpPr>
            <a:spLocks noGrp="1"/>
          </p:cNvSpPr>
          <p:nvPr>
            <p:ph type="title" idx="4294967295"/>
          </p:nvPr>
        </p:nvSpPr>
        <p:spPr>
          <a:xfrm>
            <a:off x="0" y="157163"/>
            <a:ext cx="2720975" cy="484187"/>
          </a:xfrm>
        </p:spPr>
        <p:txBody>
          <a:bodyPr>
            <a:normAutofit/>
          </a:bodyPr>
          <a:lstStyle/>
          <a:p>
            <a:r>
              <a:rPr lang="en-US" sz="900" dirty="0" smtClean="0"/>
              <a:t>Promoting Continuous Improvement for ALL</a:t>
            </a:r>
            <a:endParaRPr lang="en-US" sz="900" dirty="0"/>
          </a:p>
        </p:txBody>
      </p:sp>
      <p:pic>
        <p:nvPicPr>
          <p:cNvPr id="3" name="Picture 2" descr="Set the Direction/Visions, ASsess Needs, Create Strategic Plan, Implement Strategic Plan, Monitor and Adjust - all around School &amp; District Continuous Improvement Process" title="Continuous Improvement Process"/>
          <p:cNvPicPr>
            <a:picLocks noChangeAspect="1"/>
          </p:cNvPicPr>
          <p:nvPr/>
        </p:nvPicPr>
        <p:blipFill rotWithShape="1">
          <a:blip r:embed="rId3" cstate="print">
            <a:extLst>
              <a:ext uri="{28A0092B-C50C-407E-A947-70E740481C1C}">
                <a14:useLocalDpi xmlns:a14="http://schemas.microsoft.com/office/drawing/2010/main" val="0"/>
              </a:ext>
            </a:extLst>
          </a:blip>
          <a:srcRect t="10562" b="16528"/>
          <a:stretch/>
        </p:blipFill>
        <p:spPr>
          <a:xfrm>
            <a:off x="1775543" y="1332853"/>
            <a:ext cx="4979773" cy="4819973"/>
          </a:xfrm>
          <a:prstGeom prst="rect">
            <a:avLst/>
          </a:prstGeom>
        </p:spPr>
      </p:pic>
    </p:spTree>
    <p:extLst>
      <p:ext uri="{BB962C8B-B14F-4D97-AF65-F5344CB8AC3E}">
        <p14:creationId xmlns:p14="http://schemas.microsoft.com/office/powerpoint/2010/main" val="4055948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0" y="157163"/>
            <a:ext cx="2720975" cy="484187"/>
          </a:xfrm>
        </p:spPr>
        <p:txBody>
          <a:bodyPr>
            <a:normAutofit/>
          </a:bodyPr>
          <a:lstStyle/>
          <a:p>
            <a:r>
              <a:rPr lang="en-US" sz="900" dirty="0" smtClean="0"/>
              <a:t>Promoting Continuous Improvement for ALL</a:t>
            </a:r>
            <a:endParaRPr lang="en-US" sz="900" dirty="0"/>
          </a:p>
        </p:txBody>
      </p:sp>
      <p:pic>
        <p:nvPicPr>
          <p:cNvPr id="3" name="Picture 2" descr="Set the Direction/Visions, ASsess Needs, Create Strategic Plan, Implement Strategic Plan, Monitor and Adjust - all around School &amp; District Continuous Improvement Process" title="School &amp; District Continuous Improvement Process"/>
          <p:cNvPicPr>
            <a:picLocks noChangeAspect="1"/>
          </p:cNvPicPr>
          <p:nvPr/>
        </p:nvPicPr>
        <p:blipFill rotWithShape="1">
          <a:blip r:embed="rId3" cstate="print">
            <a:extLst>
              <a:ext uri="{28A0092B-C50C-407E-A947-70E740481C1C}">
                <a14:useLocalDpi xmlns:a14="http://schemas.microsoft.com/office/drawing/2010/main" val="0"/>
              </a:ext>
            </a:extLst>
          </a:blip>
          <a:srcRect t="11776" b="16697"/>
          <a:stretch/>
        </p:blipFill>
        <p:spPr>
          <a:xfrm>
            <a:off x="0" y="2028729"/>
            <a:ext cx="3514610" cy="3337320"/>
          </a:xfrm>
          <a:prstGeom prst="rect">
            <a:avLst/>
          </a:prstGeom>
        </p:spPr>
      </p:pic>
      <p:sp>
        <p:nvSpPr>
          <p:cNvPr id="7" name="Left Arrow 6" descr="from Essential Parts to School &amp; District Continuous Improvement Process" title="Arrow 1"/>
          <p:cNvSpPr/>
          <p:nvPr/>
        </p:nvSpPr>
        <p:spPr>
          <a:xfrm>
            <a:off x="3392517" y="3210982"/>
            <a:ext cx="69197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084495" y="2554826"/>
            <a:ext cx="2773410" cy="1800493"/>
          </a:xfrm>
          <a:prstGeom prst="rect">
            <a:avLst/>
          </a:prstGeom>
          <a:noFill/>
        </p:spPr>
        <p:txBody>
          <a:bodyPr wrap="square" rtlCol="0">
            <a:spAutoFit/>
          </a:bodyPr>
          <a:lstStyle/>
          <a:p>
            <a:r>
              <a:rPr lang="en-US" b="1" dirty="0" smtClean="0">
                <a:solidFill>
                  <a:srgbClr val="0070C0"/>
                </a:solidFill>
              </a:rPr>
              <a:t>Essential  parts of a Comprehensive Needs Assessment  Process:</a:t>
            </a:r>
          </a:p>
          <a:p>
            <a:endParaRPr lang="en-US" sz="300" b="1" dirty="0">
              <a:solidFill>
                <a:srgbClr val="0070C0"/>
              </a:solidFill>
            </a:endParaRPr>
          </a:p>
          <a:p>
            <a:pPr marL="342900" indent="-342900">
              <a:buFont typeface="+mj-lt"/>
              <a:buAutoNum type="arabicPeriod"/>
            </a:pPr>
            <a:r>
              <a:rPr lang="en-US" b="1" dirty="0" smtClean="0">
                <a:solidFill>
                  <a:srgbClr val="FF0000"/>
                </a:solidFill>
              </a:rPr>
              <a:t>Student outcome data</a:t>
            </a:r>
          </a:p>
          <a:p>
            <a:pPr marL="342900" indent="-342900">
              <a:buFont typeface="+mj-lt"/>
              <a:buAutoNum type="arabicPeriod"/>
            </a:pPr>
            <a:r>
              <a:rPr lang="en-US" b="1" dirty="0" smtClean="0">
                <a:solidFill>
                  <a:srgbClr val="00B050"/>
                </a:solidFill>
              </a:rPr>
              <a:t>Systems health data</a:t>
            </a:r>
          </a:p>
          <a:p>
            <a:pPr marL="342900" indent="-342900">
              <a:buFont typeface="+mj-lt"/>
              <a:buAutoNum type="arabicPeriod"/>
            </a:pPr>
            <a:r>
              <a:rPr lang="en-US" b="1" dirty="0" smtClean="0">
                <a:solidFill>
                  <a:srgbClr val="7030A0"/>
                </a:solidFill>
              </a:rPr>
              <a:t>Perception data</a:t>
            </a:r>
            <a:endParaRPr lang="en-US" b="1" dirty="0">
              <a:solidFill>
                <a:srgbClr val="7030A0"/>
              </a:solidFill>
            </a:endParaRPr>
          </a:p>
        </p:txBody>
      </p:sp>
      <p:sp>
        <p:nvSpPr>
          <p:cNvPr id="10" name="Left Arrow 9" descr="From the Equity logo: Ribbons with Leadership, Talent Development, Coordinated Leadership, Inclusive Policy &amp; Practice, Stakeholder Engagement - all around Equity. To Essential Parts" title="Arrow 2"/>
          <p:cNvSpPr/>
          <p:nvPr/>
        </p:nvSpPr>
        <p:spPr>
          <a:xfrm>
            <a:off x="6627535" y="3602182"/>
            <a:ext cx="826210" cy="5706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Ribbons with Leadership, Talent Development, Coordinated Leadership, Inclusive Policy &amp; Practice, Stakeholder Engagement - all around Equity." title="Equity logo"/>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52522" y="2399592"/>
            <a:ext cx="1791478" cy="1593422"/>
          </a:xfrm>
          <a:prstGeom prst="rect">
            <a:avLst/>
          </a:prstGeom>
        </p:spPr>
      </p:pic>
      <p:sp>
        <p:nvSpPr>
          <p:cNvPr id="12" name="Rectangle 11"/>
          <p:cNvSpPr/>
          <p:nvPr/>
        </p:nvSpPr>
        <p:spPr>
          <a:xfrm>
            <a:off x="349624" y="315003"/>
            <a:ext cx="8820505" cy="707886"/>
          </a:xfrm>
          <a:prstGeom prst="rect">
            <a:avLst/>
          </a:prstGeom>
        </p:spPr>
        <p:txBody>
          <a:bodyPr wrap="square">
            <a:spAutoFit/>
          </a:bodyPr>
          <a:lstStyle/>
          <a:p>
            <a:pPr algn="ctr"/>
            <a:r>
              <a:rPr lang="en-US" sz="4000" b="1" dirty="0" smtClean="0"/>
              <a:t>Continuous Improvement Process</a:t>
            </a:r>
            <a:endParaRPr lang="en-US" sz="4000" b="1" dirty="0"/>
          </a:p>
        </p:txBody>
      </p:sp>
    </p:spTree>
    <p:extLst>
      <p:ext uri="{BB962C8B-B14F-4D97-AF65-F5344CB8AC3E}">
        <p14:creationId xmlns:p14="http://schemas.microsoft.com/office/powerpoint/2010/main" val="73397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275" y="1466840"/>
            <a:ext cx="7886700" cy="1325563"/>
          </a:xfrm>
        </p:spPr>
        <p:txBody>
          <a:bodyPr/>
          <a:lstStyle/>
          <a:p>
            <a:r>
              <a:rPr lang="en-US" dirty="0" smtClean="0"/>
              <a:t>Review – Why, How &amp; What</a:t>
            </a:r>
            <a:endParaRPr lang="en-US" dirty="0"/>
          </a:p>
        </p:txBody>
      </p:sp>
      <p:graphicFrame>
        <p:nvGraphicFramePr>
          <p:cNvPr id="7" name="Content Placeholder 6" title="Table showing the Why, How and What"/>
          <p:cNvGraphicFramePr>
            <a:graphicFrameLocks noGrp="1"/>
          </p:cNvGraphicFramePr>
          <p:nvPr>
            <p:ph sz="half" idx="2"/>
            <p:extLst>
              <p:ext uri="{D42A27DB-BD31-4B8C-83A1-F6EECF244321}">
                <p14:modId xmlns:p14="http://schemas.microsoft.com/office/powerpoint/2010/main" val="4097720654"/>
              </p:ext>
            </p:extLst>
          </p:nvPr>
        </p:nvGraphicFramePr>
        <p:xfrm>
          <a:off x="250722" y="2602423"/>
          <a:ext cx="8627805" cy="3533211"/>
        </p:xfrm>
        <a:graphic>
          <a:graphicData uri="http://schemas.openxmlformats.org/drawingml/2006/table">
            <a:tbl>
              <a:tblPr firstRow="1" bandRow="1">
                <a:tableStyleId>{5C22544A-7EE6-4342-B048-85BDC9FD1C3A}</a:tableStyleId>
              </a:tblPr>
              <a:tblGrid>
                <a:gridCol w="2875935">
                  <a:extLst>
                    <a:ext uri="{9D8B030D-6E8A-4147-A177-3AD203B41FA5}">
                      <a16:colId xmlns:a16="http://schemas.microsoft.com/office/drawing/2014/main" val="888917546"/>
                    </a:ext>
                  </a:extLst>
                </a:gridCol>
                <a:gridCol w="2875935">
                  <a:extLst>
                    <a:ext uri="{9D8B030D-6E8A-4147-A177-3AD203B41FA5}">
                      <a16:colId xmlns:a16="http://schemas.microsoft.com/office/drawing/2014/main" val="4061886280"/>
                    </a:ext>
                  </a:extLst>
                </a:gridCol>
                <a:gridCol w="2875935">
                  <a:extLst>
                    <a:ext uri="{9D8B030D-6E8A-4147-A177-3AD203B41FA5}">
                      <a16:colId xmlns:a16="http://schemas.microsoft.com/office/drawing/2014/main" val="2719035111"/>
                    </a:ext>
                  </a:extLst>
                </a:gridCol>
              </a:tblGrid>
              <a:tr h="1003371">
                <a:tc>
                  <a:txBody>
                    <a:bodyPr/>
                    <a:lstStyle/>
                    <a:p>
                      <a:r>
                        <a:rPr lang="en-US" sz="3600" dirty="0" smtClean="0"/>
                        <a:t>Why</a:t>
                      </a:r>
                      <a:endParaRPr lang="en-US" sz="3600" dirty="0"/>
                    </a:p>
                  </a:txBody>
                  <a:tcPr/>
                </a:tc>
                <a:tc>
                  <a:txBody>
                    <a:bodyPr/>
                    <a:lstStyle/>
                    <a:p>
                      <a:r>
                        <a:rPr lang="en-US" sz="3600" dirty="0" smtClean="0"/>
                        <a:t>How</a:t>
                      </a:r>
                      <a:endParaRPr lang="en-US" sz="3600" dirty="0"/>
                    </a:p>
                  </a:txBody>
                  <a:tcPr/>
                </a:tc>
                <a:tc>
                  <a:txBody>
                    <a:bodyPr/>
                    <a:lstStyle/>
                    <a:p>
                      <a:r>
                        <a:rPr lang="en-US" sz="3600" dirty="0" smtClean="0"/>
                        <a:t>What</a:t>
                      </a:r>
                      <a:endParaRPr lang="en-US" sz="3600" dirty="0"/>
                    </a:p>
                  </a:txBody>
                  <a:tcPr/>
                </a:tc>
                <a:extLst>
                  <a:ext uri="{0D108BD9-81ED-4DB2-BD59-A6C34878D82A}">
                    <a16:rowId xmlns:a16="http://schemas.microsoft.com/office/drawing/2014/main" val="1841738271"/>
                  </a:ext>
                </a:extLst>
              </a:tr>
              <a:tr h="1892343">
                <a:tc>
                  <a:txBody>
                    <a:bodyPr/>
                    <a:lstStyle/>
                    <a:p>
                      <a:pPr marL="457200" indent="-457200">
                        <a:spcAft>
                          <a:spcPts val="600"/>
                        </a:spcAft>
                        <a:buFont typeface="+mj-lt"/>
                        <a:buAutoNum type="arabicPeriod"/>
                      </a:pPr>
                      <a:r>
                        <a:rPr lang="en-US" sz="1800" dirty="0" smtClean="0"/>
                        <a:t>Advance Equity</a:t>
                      </a:r>
                    </a:p>
                    <a:p>
                      <a:pPr marL="457200" indent="-457200">
                        <a:spcAft>
                          <a:spcPts val="600"/>
                        </a:spcAft>
                        <a:buFont typeface="+mj-lt"/>
                        <a:buAutoNum type="arabicPeriod"/>
                      </a:pPr>
                      <a:r>
                        <a:rPr lang="en-US" sz="1800" dirty="0" smtClean="0"/>
                        <a:t>Promote a Well-Rounded Education</a:t>
                      </a:r>
                    </a:p>
                    <a:p>
                      <a:pPr marL="457200" indent="-457200">
                        <a:spcAft>
                          <a:spcPts val="600"/>
                        </a:spcAft>
                        <a:buFont typeface="+mj-lt"/>
                        <a:buAutoNum type="arabicPeriod"/>
                      </a:pPr>
                      <a:r>
                        <a:rPr lang="en-US" sz="1800" dirty="0" smtClean="0"/>
                        <a:t>Strengthen District Systems</a:t>
                      </a:r>
                    </a:p>
                    <a:p>
                      <a:pPr marL="457200" indent="-457200">
                        <a:spcAft>
                          <a:spcPts val="600"/>
                        </a:spcAft>
                        <a:buFont typeface="+mj-lt"/>
                        <a:buAutoNum type="arabicPeriod"/>
                      </a:pPr>
                      <a:r>
                        <a:rPr lang="en-US" sz="1800" dirty="0" smtClean="0"/>
                        <a:t>Foster Ongoing Engagement</a:t>
                      </a:r>
                    </a:p>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43589191"/>
                  </a:ext>
                </a:extLst>
              </a:tr>
            </a:tbl>
          </a:graphicData>
        </a:graphic>
      </p:graphicFrame>
      <p:pic>
        <p:nvPicPr>
          <p:cNvPr id="8" name="Picture 7" descr="Set the Direction/Visions, ASsess Needs, Create Strategic Plan, Implement Strategic Plan, Monitor and Adjust - all around School &amp; District Continuous Improvement Process" title="School &amp; District Continuous Improvement Process"/>
          <p:cNvPicPr>
            <a:picLocks noChangeAspect="1"/>
          </p:cNvPicPr>
          <p:nvPr/>
        </p:nvPicPr>
        <p:blipFill rotWithShape="1">
          <a:blip r:embed="rId3" cstate="print">
            <a:extLst>
              <a:ext uri="{28A0092B-C50C-407E-A947-70E740481C1C}">
                <a14:useLocalDpi xmlns:a14="http://schemas.microsoft.com/office/drawing/2010/main" val="0"/>
              </a:ext>
            </a:extLst>
          </a:blip>
          <a:srcRect t="10562" b="16528"/>
          <a:stretch/>
        </p:blipFill>
        <p:spPr>
          <a:xfrm>
            <a:off x="3261421" y="3675270"/>
            <a:ext cx="2606406" cy="2522767"/>
          </a:xfrm>
          <a:prstGeom prst="rect">
            <a:avLst/>
          </a:prstGeom>
        </p:spPr>
      </p:pic>
      <p:pic>
        <p:nvPicPr>
          <p:cNvPr id="9" name="Picture 8" descr="Ribbons with Leadership, Talent Development, Coordinated Leadership, Inclusive Policy &amp; Practice, Stakeholder Engagement - all around Equity." title="Equity Logo"/>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60934" y="4125264"/>
            <a:ext cx="1824486" cy="1622781"/>
          </a:xfrm>
          <a:prstGeom prst="rect">
            <a:avLst/>
          </a:prstGeom>
        </p:spPr>
      </p:pic>
    </p:spTree>
    <p:extLst>
      <p:ext uri="{BB962C8B-B14F-4D97-AF65-F5344CB8AC3E}">
        <p14:creationId xmlns:p14="http://schemas.microsoft.com/office/powerpoint/2010/main" val="292401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p:txBody>
          <a:bodyPr/>
          <a:lstStyle/>
          <a:p>
            <a:r>
              <a:rPr lang="en-US" dirty="0" smtClean="0"/>
              <a:t>Oregon Integrated Systems Framework</a:t>
            </a:r>
            <a:endParaRPr lang="en-US" dirty="0"/>
          </a:p>
        </p:txBody>
      </p:sp>
      <p:pic>
        <p:nvPicPr>
          <p:cNvPr id="8" name="Picture 7" title="Oregon Go Together Logo"/>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1370" t="27047" r="7897" b="20002"/>
          <a:stretch/>
        </p:blipFill>
        <p:spPr>
          <a:xfrm>
            <a:off x="119492" y="0"/>
            <a:ext cx="3126933" cy="1616766"/>
          </a:xfrm>
          <a:prstGeom prst="rect">
            <a:avLst/>
          </a:prstGeom>
        </p:spPr>
      </p:pic>
      <p:pic>
        <p:nvPicPr>
          <p:cNvPr id="9" name="Picture 8" descr="Ribbons with Leadership, Talent Development, Coordinated Leadership, Inclusive Policy &amp; Practice, Stakeholder Engagement - all around Equity." title="Equity Logo"/>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82958" y="1736236"/>
            <a:ext cx="5486950" cy="4880345"/>
          </a:xfrm>
          <a:prstGeom prst="rect">
            <a:avLst/>
          </a:prstGeom>
        </p:spPr>
      </p:pic>
      <p:sp>
        <p:nvSpPr>
          <p:cNvPr id="10" name="Rectangle 9"/>
          <p:cNvSpPr/>
          <p:nvPr/>
        </p:nvSpPr>
        <p:spPr>
          <a:xfrm>
            <a:off x="3039763" y="167052"/>
            <a:ext cx="5897204" cy="1754326"/>
          </a:xfrm>
          <a:prstGeom prst="rect">
            <a:avLst/>
          </a:prstGeom>
        </p:spPr>
        <p:txBody>
          <a:bodyPr wrap="square">
            <a:spAutoFit/>
          </a:bodyPr>
          <a:lstStyle/>
          <a:p>
            <a:pPr algn="r"/>
            <a:r>
              <a:rPr lang="en-US" sz="5400" b="1" dirty="0" smtClean="0">
                <a:solidFill>
                  <a:srgbClr val="0070C0"/>
                </a:solidFill>
              </a:rPr>
              <a:t>Oregon Integrated Systems Framework</a:t>
            </a:r>
            <a:endParaRPr lang="en-US" sz="5400" b="1" dirty="0"/>
          </a:p>
        </p:txBody>
      </p:sp>
    </p:spTree>
    <p:extLst>
      <p:ext uri="{BB962C8B-B14F-4D97-AF65-F5344CB8AC3E}">
        <p14:creationId xmlns:p14="http://schemas.microsoft.com/office/powerpoint/2010/main" val="2921322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49624" y="315003"/>
            <a:ext cx="8820505" cy="707886"/>
          </a:xfrm>
          <a:prstGeom prst="rect">
            <a:avLst/>
          </a:prstGeom>
        </p:spPr>
        <p:txBody>
          <a:bodyPr wrap="square">
            <a:spAutoFit/>
          </a:bodyPr>
          <a:lstStyle/>
          <a:p>
            <a:pPr algn="ctr"/>
            <a:r>
              <a:rPr lang="en-US" sz="4000" b="1" dirty="0" smtClean="0"/>
              <a:t>Continuous Improvement Process</a:t>
            </a:r>
            <a:endParaRPr lang="en-US" sz="4000" b="1" dirty="0"/>
          </a:p>
        </p:txBody>
      </p:sp>
      <p:sp>
        <p:nvSpPr>
          <p:cNvPr id="2" name="Title 1" hidden="1"/>
          <p:cNvSpPr>
            <a:spLocks noGrp="1"/>
          </p:cNvSpPr>
          <p:nvPr>
            <p:ph type="title" idx="4294967295"/>
          </p:nvPr>
        </p:nvSpPr>
        <p:spPr>
          <a:xfrm>
            <a:off x="0" y="157163"/>
            <a:ext cx="2720975" cy="484187"/>
          </a:xfrm>
        </p:spPr>
        <p:txBody>
          <a:bodyPr>
            <a:normAutofit/>
          </a:bodyPr>
          <a:lstStyle/>
          <a:p>
            <a:r>
              <a:rPr lang="en-US" sz="900" dirty="0" smtClean="0"/>
              <a:t>Promoting Continuous Improvement for ALL</a:t>
            </a:r>
            <a:endParaRPr lang="en-US" sz="900" dirty="0"/>
          </a:p>
        </p:txBody>
      </p:sp>
      <p:pic>
        <p:nvPicPr>
          <p:cNvPr id="3" name="Picture 2" descr="Set the Direction/Visions, ASsess Needs, Create Strategic Plan, Implement Strategic Plan, Monitor and Adjust - all around School &amp; District Continuous Improvement Process" title="School &amp; District Continuous Improvement Process"/>
          <p:cNvPicPr>
            <a:picLocks noChangeAspect="1"/>
          </p:cNvPicPr>
          <p:nvPr/>
        </p:nvPicPr>
        <p:blipFill rotWithShape="1">
          <a:blip r:embed="rId3" cstate="print">
            <a:extLst>
              <a:ext uri="{28A0092B-C50C-407E-A947-70E740481C1C}">
                <a14:useLocalDpi xmlns:a14="http://schemas.microsoft.com/office/drawing/2010/main" val="0"/>
              </a:ext>
            </a:extLst>
          </a:blip>
          <a:srcRect t="10562" b="16528"/>
          <a:stretch/>
        </p:blipFill>
        <p:spPr>
          <a:xfrm>
            <a:off x="1734600" y="1134028"/>
            <a:ext cx="4979773" cy="4819973"/>
          </a:xfrm>
          <a:prstGeom prst="rect">
            <a:avLst/>
          </a:prstGeom>
        </p:spPr>
      </p:pic>
      <p:sp>
        <p:nvSpPr>
          <p:cNvPr id="5" name="Left Arrow 4" descr="pointing to School &amp; District Continuous Improvement Process" title="Arrow"/>
          <p:cNvSpPr/>
          <p:nvPr/>
        </p:nvSpPr>
        <p:spPr>
          <a:xfrm>
            <a:off x="6203998" y="4706963"/>
            <a:ext cx="1489782" cy="8921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249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p:txBody>
          <a:bodyPr/>
          <a:lstStyle/>
          <a:p>
            <a:r>
              <a:rPr lang="en-US" dirty="0" smtClean="0"/>
              <a:t>ODE Planning Template</a:t>
            </a:r>
            <a:endParaRPr lang="en-US" dirty="0"/>
          </a:p>
        </p:txBody>
      </p:sp>
      <p:sp>
        <p:nvSpPr>
          <p:cNvPr id="3" name="Content Placeholder 2"/>
          <p:cNvSpPr>
            <a:spLocks noGrp="1"/>
          </p:cNvSpPr>
          <p:nvPr>
            <p:ph idx="4294967295"/>
          </p:nvPr>
        </p:nvSpPr>
        <p:spPr>
          <a:xfrm>
            <a:off x="247055" y="1850017"/>
            <a:ext cx="8652978" cy="3753595"/>
          </a:xfrm>
        </p:spPr>
        <p:txBody>
          <a:bodyPr>
            <a:normAutofit fontScale="92500" lnSpcReduction="20000"/>
          </a:bodyPr>
          <a:lstStyle/>
          <a:p>
            <a:r>
              <a:rPr lang="en-US" sz="3600" dirty="0" smtClean="0"/>
              <a:t>Articulated Vision and Mission</a:t>
            </a:r>
          </a:p>
          <a:p>
            <a:r>
              <a:rPr lang="en-US" sz="3600" dirty="0" smtClean="0"/>
              <a:t>Summary of Comprehensive Needs Assessment process</a:t>
            </a:r>
          </a:p>
          <a:p>
            <a:r>
              <a:rPr lang="en-US" sz="3600" dirty="0" smtClean="0"/>
              <a:t>Specific Priorities and Goals</a:t>
            </a:r>
          </a:p>
          <a:p>
            <a:r>
              <a:rPr lang="en-US" sz="3600" dirty="0" smtClean="0"/>
              <a:t>Evidence-based Strategies and Actions</a:t>
            </a:r>
          </a:p>
          <a:p>
            <a:r>
              <a:rPr lang="en-US" sz="3600" dirty="0" smtClean="0"/>
              <a:t>Measures of Evidence</a:t>
            </a:r>
          </a:p>
          <a:p>
            <a:r>
              <a:rPr lang="en-US" sz="3600" dirty="0" smtClean="0">
                <a:solidFill>
                  <a:schemeClr val="accent1"/>
                </a:solidFill>
              </a:rPr>
              <a:t>Feedback Loops and Monitoring Routines</a:t>
            </a:r>
          </a:p>
          <a:p>
            <a:endParaRPr lang="en-US" sz="3600" dirty="0"/>
          </a:p>
        </p:txBody>
      </p:sp>
      <p:pic>
        <p:nvPicPr>
          <p:cNvPr id="6" name="Picture 5" title="Oregon Go Together Logo"/>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1370" t="27047" r="7897" b="20002"/>
          <a:stretch/>
        </p:blipFill>
        <p:spPr>
          <a:xfrm>
            <a:off x="119492" y="0"/>
            <a:ext cx="3126933" cy="1616766"/>
          </a:xfrm>
          <a:prstGeom prst="rect">
            <a:avLst/>
          </a:prstGeom>
        </p:spPr>
      </p:pic>
      <p:sp>
        <p:nvSpPr>
          <p:cNvPr id="9" name="Rectangle 8"/>
          <p:cNvSpPr/>
          <p:nvPr/>
        </p:nvSpPr>
        <p:spPr>
          <a:xfrm>
            <a:off x="3246425" y="95691"/>
            <a:ext cx="5653608" cy="1754326"/>
          </a:xfrm>
          <a:prstGeom prst="rect">
            <a:avLst/>
          </a:prstGeom>
        </p:spPr>
        <p:txBody>
          <a:bodyPr wrap="square">
            <a:spAutoFit/>
          </a:bodyPr>
          <a:lstStyle/>
          <a:p>
            <a:pPr algn="r"/>
            <a:r>
              <a:rPr lang="en-US" sz="5400" b="1" dirty="0" smtClean="0">
                <a:solidFill>
                  <a:srgbClr val="0070C0"/>
                </a:solidFill>
              </a:rPr>
              <a:t>ODE Planning Template</a:t>
            </a:r>
            <a:endParaRPr lang="en-US" sz="5400" b="1" dirty="0"/>
          </a:p>
        </p:txBody>
      </p:sp>
    </p:spTree>
    <p:extLst>
      <p:ext uri="{BB962C8B-B14F-4D97-AF65-F5344CB8AC3E}">
        <p14:creationId xmlns:p14="http://schemas.microsoft.com/office/powerpoint/2010/main" val="1524769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hows how to find the ORIS webpage. Go to www.oregon.gov/ODE, click on the Schools &amp; Districts header, select &quot;Continuous Improvement Process and Planning&quot; in the menu." title="Snippet of computer screenshot"/>
          <p:cNvPicPr>
            <a:picLocks noGrp="1"/>
          </p:cNvPicPr>
          <p:nvPr>
            <p:ph idx="4294967295"/>
          </p:nvPr>
        </p:nvPicPr>
        <p:blipFill rotWithShape="1">
          <a:blip r:embed="rId3"/>
          <a:srcRect t="9078" b="6708"/>
          <a:stretch/>
        </p:blipFill>
        <p:spPr>
          <a:xfrm>
            <a:off x="0" y="1484027"/>
            <a:ext cx="9144000" cy="4302177"/>
          </a:xfrm>
          <a:prstGeom prst="rect">
            <a:avLst/>
          </a:prstGeom>
        </p:spPr>
      </p:pic>
      <p:sp>
        <p:nvSpPr>
          <p:cNvPr id="9" name="Title 1"/>
          <p:cNvSpPr>
            <a:spLocks noGrp="1"/>
          </p:cNvSpPr>
          <p:nvPr>
            <p:ph type="title" idx="4294967295"/>
          </p:nvPr>
        </p:nvSpPr>
        <p:spPr>
          <a:xfrm>
            <a:off x="2967038" y="0"/>
            <a:ext cx="6176962" cy="1335088"/>
          </a:xfrm>
        </p:spPr>
        <p:txBody>
          <a:bodyPr>
            <a:normAutofit/>
          </a:bodyPr>
          <a:lstStyle/>
          <a:p>
            <a:r>
              <a:rPr lang="en-US" sz="4000" dirty="0">
                <a:solidFill>
                  <a:schemeClr val="accent1"/>
                </a:solidFill>
              </a:rPr>
              <a:t>Tools, Templates</a:t>
            </a:r>
            <a:r>
              <a:rPr lang="en-US" sz="4000" dirty="0" smtClean="0">
                <a:solidFill>
                  <a:schemeClr val="accent1"/>
                </a:solidFill>
              </a:rPr>
              <a:t>, Resources</a:t>
            </a:r>
            <a:endParaRPr lang="en-US" sz="4000" dirty="0">
              <a:solidFill>
                <a:schemeClr val="accent1"/>
              </a:solidFill>
            </a:endParaRPr>
          </a:p>
        </p:txBody>
      </p:sp>
      <p:pic>
        <p:nvPicPr>
          <p:cNvPr id="4" name="Picture 3" title="Oregon Go Together Logo"/>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1370" t="27047" r="7897" b="20002"/>
          <a:stretch/>
        </p:blipFill>
        <p:spPr>
          <a:xfrm>
            <a:off x="119492" y="0"/>
            <a:ext cx="3126933" cy="1616766"/>
          </a:xfrm>
          <a:prstGeom prst="rect">
            <a:avLst/>
          </a:prstGeom>
        </p:spPr>
      </p:pic>
      <p:sp>
        <p:nvSpPr>
          <p:cNvPr id="2" name="Rectangle 1"/>
          <p:cNvSpPr/>
          <p:nvPr/>
        </p:nvSpPr>
        <p:spPr>
          <a:xfrm>
            <a:off x="119492" y="5935143"/>
            <a:ext cx="7674964" cy="707886"/>
          </a:xfrm>
          <a:prstGeom prst="rect">
            <a:avLst/>
          </a:prstGeom>
        </p:spPr>
        <p:txBody>
          <a:bodyPr wrap="square">
            <a:spAutoFit/>
          </a:bodyPr>
          <a:lstStyle/>
          <a:p>
            <a:r>
              <a:rPr lang="en-US" sz="2000" b="1" dirty="0">
                <a:hlinkClick r:id="rId5"/>
              </a:rPr>
              <a:t>https://</a:t>
            </a:r>
            <a:r>
              <a:rPr lang="en-US" sz="2000" b="1" dirty="0" smtClean="0">
                <a:hlinkClick r:id="rId5"/>
              </a:rPr>
              <a:t>www.oregon.gov/ode/schools-and-districts/Pages/CIP.aspx</a:t>
            </a:r>
            <a:endParaRPr lang="en-US" sz="2000" b="1" dirty="0" smtClean="0"/>
          </a:p>
          <a:p>
            <a:endParaRPr lang="en-US" sz="2000" b="1" dirty="0"/>
          </a:p>
        </p:txBody>
      </p:sp>
    </p:spTree>
    <p:extLst>
      <p:ext uri="{BB962C8B-B14F-4D97-AF65-F5344CB8AC3E}">
        <p14:creationId xmlns:p14="http://schemas.microsoft.com/office/powerpoint/2010/main" val="29321678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p:txBody>
          <a:bodyPr/>
          <a:lstStyle/>
          <a:p>
            <a:r>
              <a:rPr lang="en-US" dirty="0" smtClean="0"/>
              <a:t>Next Steps/Timeline</a:t>
            </a:r>
            <a:endParaRPr lang="en-US" dirty="0"/>
          </a:p>
        </p:txBody>
      </p:sp>
      <p:pic>
        <p:nvPicPr>
          <p:cNvPr id="2" name="Picture 1" title="Oregon Go Together Logo"/>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1370" t="27047" r="7897" b="20002"/>
          <a:stretch/>
        </p:blipFill>
        <p:spPr>
          <a:xfrm>
            <a:off x="119492" y="0"/>
            <a:ext cx="3126933" cy="1616766"/>
          </a:xfrm>
          <a:prstGeom prst="rect">
            <a:avLst/>
          </a:prstGeom>
        </p:spPr>
      </p:pic>
      <p:sp>
        <p:nvSpPr>
          <p:cNvPr id="4" name="Rectangle 3"/>
          <p:cNvSpPr/>
          <p:nvPr/>
        </p:nvSpPr>
        <p:spPr>
          <a:xfrm>
            <a:off x="2570672" y="276755"/>
            <a:ext cx="6383547" cy="1938992"/>
          </a:xfrm>
          <a:prstGeom prst="rect">
            <a:avLst/>
          </a:prstGeom>
        </p:spPr>
        <p:txBody>
          <a:bodyPr wrap="square">
            <a:spAutoFit/>
          </a:bodyPr>
          <a:lstStyle/>
          <a:p>
            <a:pPr algn="r"/>
            <a:r>
              <a:rPr lang="en-US" sz="6000" b="1" dirty="0" smtClean="0">
                <a:solidFill>
                  <a:srgbClr val="0070C0"/>
                </a:solidFill>
              </a:rPr>
              <a:t>Next Steps/</a:t>
            </a:r>
          </a:p>
          <a:p>
            <a:pPr algn="r"/>
            <a:r>
              <a:rPr lang="en-US" sz="6000" b="1" dirty="0" smtClean="0">
                <a:solidFill>
                  <a:srgbClr val="0070C0"/>
                </a:solidFill>
              </a:rPr>
              <a:t>Timeline</a:t>
            </a:r>
            <a:endParaRPr lang="en-US" sz="6000" b="1" dirty="0">
              <a:solidFill>
                <a:srgbClr val="0070C0"/>
              </a:solidFill>
            </a:endParaRPr>
          </a:p>
        </p:txBody>
      </p:sp>
      <p:sp>
        <p:nvSpPr>
          <p:cNvPr id="6" name="Google Shape;228;p35"/>
          <p:cNvSpPr txBox="1">
            <a:spLocks/>
          </p:cNvSpPr>
          <p:nvPr/>
        </p:nvSpPr>
        <p:spPr>
          <a:xfrm>
            <a:off x="320000" y="4682837"/>
            <a:ext cx="7886700" cy="1280664"/>
          </a:xfrm>
          <a:prstGeom prst="rect">
            <a:avLst/>
          </a:prstGeom>
          <a:noFill/>
          <a:ln>
            <a:noFill/>
          </a:ln>
        </p:spPr>
        <p:txBody>
          <a:bodyPr spcFirstLastPara="1" vert="horz" wrap="square" lIns="91425" tIns="45700" rIns="91425" bIns="45700" rtlCol="0" anchor="ctr" anchorCtr="0">
            <a:no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algn="ctr">
              <a:spcBef>
                <a:spcPts val="0"/>
              </a:spcBef>
              <a:buClr>
                <a:schemeClr val="dk1"/>
              </a:buClr>
              <a:buSzPts val="4400"/>
              <a:buFont typeface="Calibri"/>
              <a:buNone/>
            </a:pPr>
            <a:r>
              <a:rPr lang="en-US" sz="4000" dirty="0" smtClean="0">
                <a:solidFill>
                  <a:srgbClr val="0070C0"/>
                </a:solidFill>
              </a:rPr>
              <a:t>If you want to go fast, go alone.</a:t>
            </a:r>
          </a:p>
          <a:p>
            <a:pPr algn="ctr">
              <a:spcBef>
                <a:spcPts val="0"/>
              </a:spcBef>
              <a:buClr>
                <a:schemeClr val="dk1"/>
              </a:buClr>
              <a:buSzPts val="4400"/>
              <a:buFont typeface="Calibri"/>
              <a:buNone/>
            </a:pPr>
            <a:r>
              <a:rPr lang="en-US" sz="4000" dirty="0" smtClean="0">
                <a:solidFill>
                  <a:srgbClr val="0070C0"/>
                </a:solidFill>
              </a:rPr>
              <a:t>If you want to go far, go together.</a:t>
            </a:r>
            <a:endParaRPr lang="en-US" sz="4000" dirty="0">
              <a:solidFill>
                <a:srgbClr val="0070C0"/>
              </a:solidFill>
            </a:endParaRPr>
          </a:p>
        </p:txBody>
      </p:sp>
      <p:sp>
        <p:nvSpPr>
          <p:cNvPr id="5" name="TextBox 4"/>
          <p:cNvSpPr txBox="1"/>
          <p:nvPr/>
        </p:nvSpPr>
        <p:spPr>
          <a:xfrm>
            <a:off x="679394" y="2030863"/>
            <a:ext cx="8118242" cy="3046988"/>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Winter – Review data, conduct needs assessments</a:t>
            </a:r>
          </a:p>
          <a:p>
            <a:pPr marL="457200" indent="-457200">
              <a:buFont typeface="Arial" panose="020B0604020202020204" pitchFamily="34" charset="0"/>
              <a:buChar char="•"/>
            </a:pPr>
            <a:r>
              <a:rPr lang="en-US" sz="3200" dirty="0" smtClean="0"/>
              <a:t>Spring – Develop plans</a:t>
            </a:r>
          </a:p>
          <a:p>
            <a:pPr marL="457200" indent="-457200">
              <a:buFont typeface="Arial" panose="020B0604020202020204" pitchFamily="34" charset="0"/>
              <a:buChar char="•"/>
            </a:pPr>
            <a:r>
              <a:rPr lang="en-US" sz="3200" dirty="0" smtClean="0"/>
              <a:t>Late Spring/Early Summer – Plans submitted to ODE for review by point person</a:t>
            </a:r>
          </a:p>
          <a:p>
            <a:endParaRPr lang="en-US" sz="3200" dirty="0"/>
          </a:p>
        </p:txBody>
      </p:sp>
    </p:spTree>
    <p:extLst>
      <p:ext uri="{BB962C8B-B14F-4D97-AF65-F5344CB8AC3E}">
        <p14:creationId xmlns:p14="http://schemas.microsoft.com/office/powerpoint/2010/main" val="744135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016" y="1770435"/>
            <a:ext cx="7886700" cy="1157592"/>
          </a:xfrm>
        </p:spPr>
        <p:txBody>
          <a:bodyPr/>
          <a:lstStyle/>
          <a:p>
            <a:r>
              <a:rPr lang="en-US" dirty="0" smtClean="0"/>
              <a:t>Agenda</a:t>
            </a:r>
            <a:endParaRPr lang="en-US" dirty="0"/>
          </a:p>
        </p:txBody>
      </p:sp>
      <p:sp>
        <p:nvSpPr>
          <p:cNvPr id="3" name="Content Placeholder 2"/>
          <p:cNvSpPr>
            <a:spLocks noGrp="1"/>
          </p:cNvSpPr>
          <p:nvPr>
            <p:ph idx="1"/>
          </p:nvPr>
        </p:nvSpPr>
        <p:spPr>
          <a:xfrm>
            <a:off x="628650" y="2645923"/>
            <a:ext cx="7886700" cy="3540768"/>
          </a:xfrm>
        </p:spPr>
        <p:txBody>
          <a:bodyPr/>
          <a:lstStyle/>
          <a:p>
            <a:pPr marL="0" indent="0">
              <a:buNone/>
            </a:pPr>
            <a:r>
              <a:rPr lang="en-US" sz="1600" dirty="0"/>
              <a:t>	</a:t>
            </a:r>
            <a:r>
              <a:rPr lang="en-US" sz="1600" b="1" dirty="0">
                <a:latin typeface="Calibri" panose="020F0502020204030204" pitchFamily="34" charset="0"/>
                <a:cs typeface="Times New Roman" panose="02020603050405020304" pitchFamily="18" charset="0"/>
              </a:rPr>
              <a:t>2</a:t>
            </a:r>
            <a:r>
              <a:rPr lang="en-US" sz="1600" b="1" dirty="0" smtClean="0">
                <a:latin typeface="Calibri" panose="020F0502020204030204" pitchFamily="34" charset="0"/>
                <a:ea typeface="Calibri" panose="020F0502020204030204" pitchFamily="34" charset="0"/>
                <a:cs typeface="Times New Roman" panose="02020603050405020304" pitchFamily="18" charset="0"/>
              </a:rPr>
              <a:t>:30 </a:t>
            </a:r>
            <a:r>
              <a:rPr lang="en-US" sz="1600" b="1" dirty="0">
                <a:latin typeface="Calibri" panose="020F0502020204030204" pitchFamily="34" charset="0"/>
                <a:ea typeface="Calibri" panose="020F0502020204030204" pitchFamily="34" charset="0"/>
                <a:cs typeface="Times New Roman" panose="02020603050405020304" pitchFamily="18" charset="0"/>
              </a:rPr>
              <a:t>PM	</a:t>
            </a:r>
            <a:r>
              <a:rPr lang="en-US" sz="1600" b="1" dirty="0" smtClean="0">
                <a:latin typeface="Calibri" panose="020F0502020204030204" pitchFamily="34" charset="0"/>
                <a:ea typeface="Calibri" panose="020F0502020204030204" pitchFamily="34" charset="0"/>
                <a:cs typeface="Times New Roman" panose="02020603050405020304" pitchFamily="18" charset="0"/>
              </a:rPr>
              <a:t>     Welcome </a:t>
            </a:r>
            <a:r>
              <a:rPr lang="en-US" sz="1600" b="1" dirty="0">
                <a:latin typeface="Calibri" panose="020F0502020204030204" pitchFamily="34" charset="0"/>
                <a:ea typeface="Calibri" panose="020F0502020204030204" pitchFamily="34" charset="0"/>
                <a:cs typeface="Times New Roman" panose="02020603050405020304" pitchFamily="18" charset="0"/>
              </a:rPr>
              <a:t>&amp; Introductions </a:t>
            </a:r>
            <a:endParaRPr lang="en-US" sz="1600" b="1" dirty="0" smtClean="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600" b="1" dirty="0" smtClean="0">
                <a:latin typeface="Calibri" panose="020F0502020204030204" pitchFamily="34" charset="0"/>
                <a:ea typeface="Calibri" panose="020F0502020204030204" pitchFamily="34" charset="0"/>
                <a:cs typeface="Times New Roman" panose="02020603050405020304" pitchFamily="18" charset="0"/>
              </a:rPr>
              <a:t>	2:35 </a:t>
            </a:r>
            <a:r>
              <a:rPr lang="en-US" sz="1600" b="1" dirty="0">
                <a:latin typeface="Calibri" panose="020F0502020204030204" pitchFamily="34" charset="0"/>
                <a:ea typeface="Calibri" panose="020F0502020204030204" pitchFamily="34" charset="0"/>
                <a:cs typeface="Times New Roman" panose="02020603050405020304" pitchFamily="18" charset="0"/>
              </a:rPr>
              <a:t>PM	</a:t>
            </a:r>
            <a:r>
              <a:rPr lang="en-US" sz="1600" b="1" dirty="0" smtClean="0">
                <a:latin typeface="Calibri" panose="020F0502020204030204" pitchFamily="34" charset="0"/>
                <a:ea typeface="Calibri" panose="020F0502020204030204" pitchFamily="34" charset="0"/>
                <a:cs typeface="Times New Roman" panose="02020603050405020304" pitchFamily="18" charset="0"/>
              </a:rPr>
              <a:t>     Role of Members </a:t>
            </a:r>
          </a:p>
          <a:p>
            <a:pPr marL="0" marR="0" indent="0">
              <a:lnSpc>
                <a:spcPct val="115000"/>
              </a:lnSpc>
              <a:spcBef>
                <a:spcPts val="0"/>
              </a:spcBef>
              <a:spcAft>
                <a:spcPts val="0"/>
              </a:spcAft>
              <a:buNone/>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indent="0">
              <a:lnSpc>
                <a:spcPct val="115000"/>
              </a:lnSpc>
              <a:spcBef>
                <a:spcPts val="0"/>
              </a:spcBef>
              <a:buNone/>
            </a:pPr>
            <a:r>
              <a:rPr lang="en-US" sz="1600" b="1" dirty="0" smtClean="0">
                <a:latin typeface="Calibri" panose="020F0502020204030204" pitchFamily="34" charset="0"/>
                <a:ea typeface="Calibri" panose="020F0502020204030204" pitchFamily="34" charset="0"/>
                <a:cs typeface="Times New Roman" panose="02020603050405020304" pitchFamily="18" charset="0"/>
              </a:rPr>
              <a:t>	2:40 </a:t>
            </a:r>
            <a:r>
              <a:rPr lang="en-US" sz="1600" b="1" dirty="0">
                <a:latin typeface="Calibri" panose="020F0502020204030204" pitchFamily="34" charset="0"/>
                <a:ea typeface="Calibri" panose="020F0502020204030204" pitchFamily="34" charset="0"/>
                <a:cs typeface="Times New Roman" panose="02020603050405020304" pitchFamily="18" charset="0"/>
              </a:rPr>
              <a:t>PM	</a:t>
            </a:r>
            <a:r>
              <a:rPr lang="en-US" sz="1600" b="1" dirty="0" smtClean="0">
                <a:latin typeface="Calibri" panose="020F0502020204030204" pitchFamily="34" charset="0"/>
                <a:ea typeface="Calibri" panose="020F0502020204030204" pitchFamily="34" charset="0"/>
                <a:cs typeface="Times New Roman" panose="02020603050405020304" pitchFamily="18" charset="0"/>
              </a:rPr>
              <a:t>     </a:t>
            </a:r>
            <a:r>
              <a:rPr lang="en-US" sz="1600" b="1" dirty="0" smtClean="0"/>
              <a:t>Overview </a:t>
            </a:r>
            <a:r>
              <a:rPr lang="en-US" sz="1600" b="1" dirty="0"/>
              <a:t>and Discussion </a:t>
            </a:r>
            <a:r>
              <a:rPr lang="en-US" sz="1600" b="1" dirty="0" smtClean="0"/>
              <a:t>re </a:t>
            </a:r>
            <a:r>
              <a:rPr lang="en-US" sz="1600" b="1" dirty="0"/>
              <a:t>Comprehensive </a:t>
            </a:r>
            <a:endParaRPr lang="en-US" sz="1600" b="1" dirty="0" smtClean="0"/>
          </a:p>
          <a:p>
            <a:pPr indent="0">
              <a:lnSpc>
                <a:spcPct val="115000"/>
              </a:lnSpc>
              <a:spcBef>
                <a:spcPts val="0"/>
              </a:spcBef>
              <a:buNone/>
            </a:pPr>
            <a:r>
              <a:rPr lang="en-US" sz="1600" b="1" dirty="0"/>
              <a:t>	</a:t>
            </a:r>
            <a:r>
              <a:rPr lang="en-US" sz="1600" b="1" dirty="0" smtClean="0"/>
              <a:t>	     and </a:t>
            </a:r>
            <a:r>
              <a:rPr lang="en-US" sz="1600" b="1" dirty="0"/>
              <a:t>Targeted </a:t>
            </a:r>
            <a:r>
              <a:rPr lang="en-US" sz="1600" b="1" dirty="0" smtClean="0"/>
              <a:t>Supports </a:t>
            </a:r>
            <a:r>
              <a:rPr lang="en-US" sz="1600" b="1" dirty="0"/>
              <a:t>to Districts and Schools</a:t>
            </a:r>
          </a:p>
          <a:p>
            <a:pPr marL="457200" marR="0" indent="0">
              <a:lnSpc>
                <a:spcPct val="115000"/>
              </a:lnSpc>
              <a:spcBef>
                <a:spcPts val="0"/>
              </a:spcBef>
              <a:spcAft>
                <a:spcPts val="0"/>
              </a:spcAft>
              <a:buNone/>
            </a:pPr>
            <a:r>
              <a:rPr lang="en-US" sz="1600" b="1" dirty="0">
                <a:latin typeface="Calibri" panose="020F0502020204030204" pitchFamily="34" charset="0"/>
                <a:ea typeface="Calibri" panose="020F0502020204030204" pitchFamily="34" charset="0"/>
                <a:cs typeface="Times New Roman" panose="02020603050405020304" pitchFamily="18" charset="0"/>
              </a:rPr>
              <a:t>	</a:t>
            </a:r>
          </a:p>
          <a:p>
            <a:pPr marL="457200" marR="0" indent="0">
              <a:lnSpc>
                <a:spcPct val="115000"/>
              </a:lnSpc>
              <a:spcBef>
                <a:spcPts val="0"/>
              </a:spcBef>
              <a:spcAft>
                <a:spcPts val="0"/>
              </a:spcAft>
              <a:buNone/>
            </a:pPr>
            <a:r>
              <a:rPr lang="en-US" sz="1600" b="1" dirty="0" smtClean="0">
                <a:latin typeface="Calibri" panose="020F0502020204030204" pitchFamily="34" charset="0"/>
                <a:ea typeface="Calibri" panose="020F0502020204030204" pitchFamily="34" charset="0"/>
                <a:cs typeface="Times New Roman" panose="02020603050405020304" pitchFamily="18" charset="0"/>
              </a:rPr>
              <a:t>	3:15 </a:t>
            </a:r>
            <a:r>
              <a:rPr lang="en-US" sz="1600" b="1" dirty="0">
                <a:latin typeface="Calibri" panose="020F0502020204030204" pitchFamily="34" charset="0"/>
                <a:ea typeface="Calibri" panose="020F0502020204030204" pitchFamily="34" charset="0"/>
                <a:cs typeface="Times New Roman" panose="02020603050405020304" pitchFamily="18" charset="0"/>
              </a:rPr>
              <a:t>PM	</a:t>
            </a:r>
            <a:r>
              <a:rPr lang="en-US" sz="1600" b="1" dirty="0" smtClean="0">
                <a:latin typeface="Calibri" panose="020F0502020204030204" pitchFamily="34" charset="0"/>
                <a:ea typeface="Calibri" panose="020F0502020204030204" pitchFamily="34" charset="0"/>
                <a:cs typeface="Times New Roman" panose="02020603050405020304" pitchFamily="18" charset="0"/>
              </a:rPr>
              <a:t>     Overview and Discussion re Private Schools and Foster Care</a:t>
            </a:r>
            <a:endParaRPr lang="en-US" sz="1600" b="1" i="1" dirty="0" smtClean="0">
              <a:latin typeface="Calibri" panose="020F0502020204030204" pitchFamily="34" charset="0"/>
              <a:ea typeface="Calibri" panose="020F0502020204030204" pitchFamily="34" charset="0"/>
              <a:cs typeface="Times New Roman" panose="02020603050405020304" pitchFamily="18" charset="0"/>
            </a:endParaRPr>
          </a:p>
          <a:p>
            <a:pPr marL="1028700" marR="0" indent="0">
              <a:lnSpc>
                <a:spcPct val="115000"/>
              </a:lnSpc>
              <a:spcBef>
                <a:spcPts val="0"/>
              </a:spcBef>
              <a:spcAft>
                <a:spcPts val="0"/>
              </a:spcAft>
              <a:buNone/>
            </a:pPr>
            <a:r>
              <a:rPr lang="en-US" sz="1600" b="1" dirty="0">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15000"/>
              </a:lnSpc>
              <a:spcBef>
                <a:spcPts val="0"/>
              </a:spcBef>
              <a:spcAft>
                <a:spcPts val="0"/>
              </a:spcAft>
              <a:buNone/>
            </a:pPr>
            <a:r>
              <a:rPr lang="en-US" sz="1600" b="1" dirty="0" smtClean="0">
                <a:latin typeface="Calibri" panose="020F0502020204030204" pitchFamily="34" charset="0"/>
                <a:ea typeface="Calibri" panose="020F0502020204030204" pitchFamily="34" charset="0"/>
                <a:cs typeface="Times New Roman" panose="02020603050405020304" pitchFamily="18" charset="0"/>
              </a:rPr>
              <a:t>	3:45 </a:t>
            </a:r>
            <a:r>
              <a:rPr lang="en-US" sz="1600" b="1" dirty="0">
                <a:latin typeface="Calibri" panose="020F0502020204030204" pitchFamily="34" charset="0"/>
                <a:ea typeface="Calibri" panose="020F0502020204030204" pitchFamily="34" charset="0"/>
                <a:cs typeface="Times New Roman" panose="02020603050405020304" pitchFamily="18" charset="0"/>
              </a:rPr>
              <a:t>PM	</a:t>
            </a:r>
            <a:r>
              <a:rPr lang="en-US" sz="1600" b="1" dirty="0" smtClean="0">
                <a:latin typeface="Calibri" panose="020F0502020204030204" pitchFamily="34" charset="0"/>
                <a:ea typeface="Calibri" panose="020F0502020204030204" pitchFamily="34" charset="0"/>
                <a:cs typeface="Times New Roman" panose="02020603050405020304" pitchFamily="18" charset="0"/>
              </a:rPr>
              <a:t>     Agenda </a:t>
            </a:r>
            <a:r>
              <a:rPr lang="en-US" sz="1600" b="1" dirty="0">
                <a:latin typeface="Calibri" panose="020F0502020204030204" pitchFamily="34" charset="0"/>
                <a:ea typeface="Calibri" panose="020F0502020204030204" pitchFamily="34" charset="0"/>
                <a:cs typeface="Times New Roman" panose="02020603050405020304" pitchFamily="18" charset="0"/>
              </a:rPr>
              <a:t>Items from Committee for Next </a:t>
            </a:r>
            <a:r>
              <a:rPr lang="en-US" sz="1600" b="1" dirty="0" smtClean="0">
                <a:latin typeface="Calibri" panose="020F0502020204030204" pitchFamily="34" charset="0"/>
                <a:ea typeface="Calibri" panose="020F0502020204030204" pitchFamily="34" charset="0"/>
                <a:cs typeface="Times New Roman" panose="02020603050405020304" pitchFamily="18" charset="0"/>
              </a:rPr>
              <a:t>Meeting</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5337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3553" y="1598285"/>
            <a:ext cx="3810000" cy="24193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hidden="1"/>
          <p:cNvSpPr>
            <a:spLocks noGrp="1"/>
          </p:cNvSpPr>
          <p:nvPr>
            <p:ph type="title" idx="4294967295"/>
          </p:nvPr>
        </p:nvSpPr>
        <p:spPr>
          <a:xfrm>
            <a:off x="0" y="193675"/>
            <a:ext cx="2695575" cy="542925"/>
          </a:xfrm>
        </p:spPr>
        <p:txBody>
          <a:bodyPr>
            <a:normAutofit/>
          </a:bodyPr>
          <a:lstStyle/>
          <a:p>
            <a:r>
              <a:rPr lang="en-US" sz="900" dirty="0" smtClean="0"/>
              <a:t>Thank you</a:t>
            </a:r>
            <a:endParaRPr lang="en-US" sz="900" dirty="0"/>
          </a:p>
        </p:txBody>
      </p:sp>
      <p:sp>
        <p:nvSpPr>
          <p:cNvPr id="3" name="TextBox 2"/>
          <p:cNvSpPr txBox="1"/>
          <p:nvPr/>
        </p:nvSpPr>
        <p:spPr>
          <a:xfrm>
            <a:off x="331553" y="1785114"/>
            <a:ext cx="9144000" cy="5293757"/>
          </a:xfrm>
          <a:prstGeom prst="rect">
            <a:avLst/>
          </a:prstGeom>
          <a:noFill/>
        </p:spPr>
        <p:txBody>
          <a:bodyPr wrap="square" rtlCol="0">
            <a:spAutoFit/>
          </a:bodyPr>
          <a:lstStyle/>
          <a:p>
            <a:r>
              <a:rPr lang="en-US" sz="3200" dirty="0" smtClean="0">
                <a:hlinkClick r:id=""/>
              </a:rPr>
              <a:t>Tim.Boyd@state.or.us</a:t>
            </a:r>
          </a:p>
          <a:p>
            <a:r>
              <a:rPr lang="en-US" sz="3200" dirty="0" smtClean="0">
                <a:hlinkClick r:id=""/>
              </a:rPr>
              <a:t>Tanya.Frisendahl@state.or.us</a:t>
            </a:r>
          </a:p>
          <a:p>
            <a:r>
              <a:rPr lang="en-US" sz="3200" dirty="0" smtClean="0">
                <a:hlinkClick r:id=""/>
              </a:rPr>
              <a:t>Michael.Linblad@state.or.us</a:t>
            </a:r>
          </a:p>
          <a:p>
            <a:r>
              <a:rPr lang="en-US" sz="3200" dirty="0" smtClean="0">
                <a:hlinkClick r:id=""/>
              </a:rPr>
              <a:t>Sarah.Martin@state.or.us</a:t>
            </a:r>
          </a:p>
          <a:p>
            <a:r>
              <a:rPr lang="en-US" sz="3200" dirty="0" smtClean="0">
                <a:hlinkClick r:id=""/>
              </a:rPr>
              <a:t>Susan.Mekarski@state.or.us</a:t>
            </a:r>
            <a:endParaRPr lang="en-US" sz="3200" dirty="0" smtClean="0"/>
          </a:p>
          <a:p>
            <a:r>
              <a:rPr lang="en-US" sz="3200" dirty="0" smtClean="0">
                <a:hlinkClick r:id="rId4"/>
              </a:rPr>
              <a:t>Jennifer.Molan@state.or.us</a:t>
            </a:r>
          </a:p>
          <a:p>
            <a:r>
              <a:rPr lang="en-US" sz="3200" dirty="0">
                <a:hlinkClick r:id="rId4"/>
              </a:rPr>
              <a:t>Shawna.Moran@state.or.us</a:t>
            </a:r>
            <a:endParaRPr lang="en-US" sz="3200" dirty="0"/>
          </a:p>
          <a:p>
            <a:r>
              <a:rPr lang="en-US" sz="3200" dirty="0" smtClean="0">
                <a:hlinkClick r:id="rId4"/>
              </a:rPr>
              <a:t>Brian.Putnam@state.or.us</a:t>
            </a:r>
          </a:p>
          <a:p>
            <a:endParaRPr lang="en-US" sz="3200" dirty="0"/>
          </a:p>
          <a:p>
            <a:endParaRPr lang="en-US" sz="3200" dirty="0" smtClean="0"/>
          </a:p>
          <a:p>
            <a:endParaRPr lang="en-US" dirty="0"/>
          </a:p>
        </p:txBody>
      </p:sp>
      <p:pic>
        <p:nvPicPr>
          <p:cNvPr id="5" name="Picture 4" title="Oregon Go Together Logo"/>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1370" t="27047" r="7897" b="20002"/>
          <a:stretch/>
        </p:blipFill>
        <p:spPr>
          <a:xfrm>
            <a:off x="119492" y="0"/>
            <a:ext cx="3126933" cy="1616766"/>
          </a:xfrm>
          <a:prstGeom prst="rect">
            <a:avLst/>
          </a:prstGeom>
        </p:spPr>
      </p:pic>
    </p:spTree>
    <p:extLst>
      <p:ext uri="{BB962C8B-B14F-4D97-AF65-F5344CB8AC3E}">
        <p14:creationId xmlns:p14="http://schemas.microsoft.com/office/powerpoint/2010/main" val="2313687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Activity at the tables" title="Table Activity 1"/>
          <p:cNvSpPr>
            <a:spLocks noGrp="1"/>
          </p:cNvSpPr>
          <p:nvPr>
            <p:ph type="title"/>
          </p:nvPr>
        </p:nvSpPr>
        <p:spPr>
          <a:xfrm>
            <a:off x="1143000" y="2971800"/>
            <a:ext cx="7086600" cy="1524000"/>
          </a:xfrm>
          <a:prstGeom prst="roundRect">
            <a:avLst/>
          </a:prstGeom>
          <a:solidFill>
            <a:schemeClr val="accent2">
              <a:lumMod val="20000"/>
              <a:lumOff val="80000"/>
            </a:schemeClr>
          </a:solidFill>
          <a:ln>
            <a:solidFill>
              <a:schemeClr val="tx1"/>
            </a:solidFill>
          </a:ln>
          <a:effectLst>
            <a:outerShdw blurRad="152400" dist="317500" dir="5400000" sx="90000" sy="-19000" rotWithShape="0">
              <a:prstClr val="black">
                <a:alpha val="15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a:r>
              <a:rPr lang="en-US" dirty="0" smtClean="0">
                <a:solidFill>
                  <a:schemeClr val="tx1"/>
                </a:solidFill>
              </a:rPr>
              <a:t>Questions and Discussion</a:t>
            </a:r>
            <a:endParaRPr lang="en-US" dirty="0">
              <a:solidFill>
                <a:schemeClr val="tx1"/>
              </a:solidFill>
            </a:endParaRPr>
          </a:p>
        </p:txBody>
      </p:sp>
    </p:spTree>
    <p:extLst>
      <p:ext uri="{BB962C8B-B14F-4D97-AF65-F5344CB8AC3E}">
        <p14:creationId xmlns:p14="http://schemas.microsoft.com/office/powerpoint/2010/main" val="1086696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Activity at the tables" title="Table Activity 1"/>
          <p:cNvSpPr>
            <a:spLocks noGrp="1"/>
          </p:cNvSpPr>
          <p:nvPr>
            <p:ph type="title"/>
          </p:nvPr>
        </p:nvSpPr>
        <p:spPr>
          <a:xfrm>
            <a:off x="1143000" y="2971800"/>
            <a:ext cx="7086600" cy="1524000"/>
          </a:xfrm>
          <a:prstGeom prst="roundRect">
            <a:avLst/>
          </a:prstGeom>
          <a:solidFill>
            <a:schemeClr val="accent1">
              <a:lumMod val="40000"/>
              <a:lumOff val="60000"/>
            </a:schemeClr>
          </a:solidFill>
          <a:ln>
            <a:solidFill>
              <a:schemeClr val="tx1"/>
            </a:solidFill>
          </a:ln>
          <a:effectLst>
            <a:outerShdw blurRad="152400" dist="317500" dir="5400000" sx="90000" sy="-19000" rotWithShape="0">
              <a:prstClr val="black">
                <a:alpha val="15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a:r>
              <a:rPr lang="en-US" sz="4000" dirty="0" smtClean="0">
                <a:solidFill>
                  <a:schemeClr val="tx1"/>
                </a:solidFill>
              </a:rPr>
              <a:t>Private School </a:t>
            </a:r>
            <a:r>
              <a:rPr lang="en-US" sz="4000" smtClean="0">
                <a:solidFill>
                  <a:schemeClr val="tx1"/>
                </a:solidFill>
              </a:rPr>
              <a:t>and </a:t>
            </a:r>
            <a:br>
              <a:rPr lang="en-US" sz="4000" smtClean="0">
                <a:solidFill>
                  <a:schemeClr val="tx1"/>
                </a:solidFill>
              </a:rPr>
            </a:br>
            <a:r>
              <a:rPr lang="en-US" sz="4000" smtClean="0">
                <a:solidFill>
                  <a:schemeClr val="tx1"/>
                </a:solidFill>
              </a:rPr>
              <a:t>Foster Care Updates</a:t>
            </a:r>
            <a:endParaRPr lang="en-US" sz="4000" dirty="0">
              <a:solidFill>
                <a:schemeClr val="tx1"/>
              </a:solidFill>
            </a:endParaRPr>
          </a:p>
        </p:txBody>
      </p:sp>
    </p:spTree>
    <p:extLst>
      <p:ext uri="{BB962C8B-B14F-4D97-AF65-F5344CB8AC3E}">
        <p14:creationId xmlns:p14="http://schemas.microsoft.com/office/powerpoint/2010/main" val="2987150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98095"/>
            <a:ext cx="7886700" cy="1325563"/>
          </a:xfrm>
        </p:spPr>
        <p:txBody>
          <a:bodyPr/>
          <a:lstStyle/>
          <a:p>
            <a:pPr algn="ctr"/>
            <a:r>
              <a:rPr lang="en-US" sz="3200" dirty="0" smtClean="0"/>
              <a:t>Private Schools:  Equitable Services Update</a:t>
            </a:r>
            <a:endParaRPr lang="en-US" sz="3200" dirty="0"/>
          </a:p>
        </p:txBody>
      </p:sp>
      <p:sp>
        <p:nvSpPr>
          <p:cNvPr id="3" name="Text Placeholder 2"/>
          <p:cNvSpPr>
            <a:spLocks noGrp="1"/>
          </p:cNvSpPr>
          <p:nvPr>
            <p:ph type="body" idx="1"/>
          </p:nvPr>
        </p:nvSpPr>
        <p:spPr>
          <a:xfrm>
            <a:off x="628650" y="2542038"/>
            <a:ext cx="7886700" cy="3061094"/>
          </a:xfrm>
        </p:spPr>
        <p:txBody>
          <a:bodyPr/>
          <a:lstStyle/>
          <a:p>
            <a:r>
              <a:rPr lang="en-US" dirty="0" smtClean="0"/>
              <a:t>Private School Partnership</a:t>
            </a:r>
          </a:p>
          <a:p>
            <a:r>
              <a:rPr lang="en-US" dirty="0" smtClean="0"/>
              <a:t>Private School List</a:t>
            </a:r>
          </a:p>
          <a:p>
            <a:r>
              <a:rPr lang="en-US" dirty="0"/>
              <a:t>FAQs:  Section One:  General </a:t>
            </a:r>
            <a:r>
              <a:rPr lang="en-US" dirty="0" smtClean="0"/>
              <a:t>Information   </a:t>
            </a:r>
            <a:r>
              <a:rPr lang="en-US" sz="1200" dirty="0" smtClean="0">
                <a:hlinkClick r:id="rId2"/>
              </a:rPr>
              <a:t>https</a:t>
            </a:r>
            <a:r>
              <a:rPr lang="en-US" sz="1200" dirty="0">
                <a:hlinkClick r:id="rId2"/>
              </a:rPr>
              <a:t>://www.oregon.gov/ode/Pages/search-results.aspx?q=private school </a:t>
            </a:r>
            <a:r>
              <a:rPr lang="en-US" sz="1200" dirty="0" smtClean="0">
                <a:hlinkClick r:id="rId2"/>
              </a:rPr>
              <a:t>faqs </a:t>
            </a:r>
            <a:endParaRPr lang="en-US" sz="1200" dirty="0"/>
          </a:p>
          <a:p>
            <a:pPr marL="1016000" lvl="2" indent="0">
              <a:buNone/>
            </a:pPr>
            <a:r>
              <a:rPr lang="en-US" dirty="0"/>
              <a:t>         </a:t>
            </a:r>
            <a:r>
              <a:rPr lang="en-US" sz="2800" dirty="0"/>
              <a:t>Section Two:  Equitable Services</a:t>
            </a:r>
            <a:endParaRPr lang="en-US" dirty="0"/>
          </a:p>
          <a:p>
            <a:r>
              <a:rPr lang="en-US" dirty="0" smtClean="0"/>
              <a:t>What is Working?  What Needs Attention?</a:t>
            </a:r>
          </a:p>
          <a:p>
            <a:r>
              <a:rPr lang="en-US" dirty="0" smtClean="0"/>
              <a:t>March </a:t>
            </a:r>
            <a:r>
              <a:rPr lang="en-US" dirty="0"/>
              <a:t>5 Webinar </a:t>
            </a:r>
            <a:r>
              <a:rPr lang="en-US" sz="1400" dirty="0">
                <a:hlinkClick r:id="rId3"/>
              </a:rPr>
              <a:t>https://</a:t>
            </a:r>
            <a:r>
              <a:rPr lang="en-US" sz="1400" dirty="0" smtClean="0">
                <a:hlinkClick r:id="rId3"/>
              </a:rPr>
              <a:t>www.oregon.gov/ode/schools-and-districts/grants/ESEA/Pages/Private-Schools.aspx</a:t>
            </a:r>
            <a:endParaRPr lang="en-US" sz="1400" dirty="0" smtClean="0"/>
          </a:p>
          <a:p>
            <a:endParaRPr lang="en-US" sz="1400" dirty="0" smtClean="0"/>
          </a:p>
          <a:p>
            <a:endParaRPr lang="en-US" dirty="0" smtClean="0"/>
          </a:p>
        </p:txBody>
      </p:sp>
    </p:spTree>
    <p:extLst>
      <p:ext uri="{BB962C8B-B14F-4D97-AF65-F5344CB8AC3E}">
        <p14:creationId xmlns:p14="http://schemas.microsoft.com/office/powerpoint/2010/main" val="4267571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463" y="1356460"/>
            <a:ext cx="7886700" cy="1325563"/>
          </a:xfrm>
        </p:spPr>
        <p:txBody>
          <a:bodyPr/>
          <a:lstStyle/>
          <a:p>
            <a:pPr algn="ctr"/>
            <a:r>
              <a:rPr lang="en-US" sz="3200" dirty="0" smtClean="0"/>
              <a:t>Foster Care</a:t>
            </a:r>
            <a:endParaRPr lang="en-US" sz="3200" dirty="0"/>
          </a:p>
        </p:txBody>
      </p:sp>
      <p:sp>
        <p:nvSpPr>
          <p:cNvPr id="3" name="Text Placeholder 2"/>
          <p:cNvSpPr>
            <a:spLocks noGrp="1"/>
          </p:cNvSpPr>
          <p:nvPr>
            <p:ph type="body" idx="1"/>
          </p:nvPr>
        </p:nvSpPr>
        <p:spPr>
          <a:xfrm>
            <a:off x="618922" y="2857121"/>
            <a:ext cx="7886700" cy="2279083"/>
          </a:xfrm>
        </p:spPr>
        <p:txBody>
          <a:bodyPr/>
          <a:lstStyle/>
          <a:p>
            <a:r>
              <a:rPr lang="en-US" dirty="0" smtClean="0"/>
              <a:t>Points of Contact</a:t>
            </a:r>
          </a:p>
          <a:p>
            <a:r>
              <a:rPr lang="en-US" dirty="0" smtClean="0"/>
              <a:t>What is Working?  What Needs Attention?</a:t>
            </a:r>
          </a:p>
          <a:p>
            <a:r>
              <a:rPr lang="en-US" dirty="0"/>
              <a:t>Spring Trainings </a:t>
            </a:r>
            <a:r>
              <a:rPr lang="en-US" sz="1400" u="sng" dirty="0">
                <a:hlinkClick r:id="rId2"/>
              </a:rPr>
              <a:t>https://www.oregon.gov/ode/students-and-family/fosteringconnections/Pages/default.aspx</a:t>
            </a:r>
            <a:endParaRPr lang="en-US" sz="1400" dirty="0"/>
          </a:p>
          <a:p>
            <a:pPr marL="50800" indent="0">
              <a:buNone/>
            </a:pPr>
            <a:endParaRPr lang="en-US" sz="1400" dirty="0"/>
          </a:p>
        </p:txBody>
      </p:sp>
    </p:spTree>
    <p:extLst>
      <p:ext uri="{BB962C8B-B14F-4D97-AF65-F5344CB8AC3E}">
        <p14:creationId xmlns:p14="http://schemas.microsoft.com/office/powerpoint/2010/main" val="687224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Activity at the tables" title="Table Activity 1"/>
          <p:cNvSpPr>
            <a:spLocks noGrp="1"/>
          </p:cNvSpPr>
          <p:nvPr>
            <p:ph type="title"/>
          </p:nvPr>
        </p:nvSpPr>
        <p:spPr>
          <a:xfrm>
            <a:off x="1143000" y="2971800"/>
            <a:ext cx="7086600" cy="1524000"/>
          </a:xfrm>
          <a:prstGeom prst="roundRect">
            <a:avLst/>
          </a:prstGeom>
          <a:solidFill>
            <a:schemeClr val="accent2">
              <a:lumMod val="20000"/>
              <a:lumOff val="80000"/>
            </a:schemeClr>
          </a:solidFill>
          <a:ln>
            <a:solidFill>
              <a:schemeClr val="tx1"/>
            </a:solidFill>
          </a:ln>
          <a:effectLst>
            <a:outerShdw blurRad="152400" dist="317500" dir="5400000" sx="90000" sy="-19000" rotWithShape="0">
              <a:prstClr val="black">
                <a:alpha val="15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a:r>
              <a:rPr lang="en-US" dirty="0" smtClean="0">
                <a:solidFill>
                  <a:schemeClr val="tx1"/>
                </a:solidFill>
              </a:rPr>
              <a:t>Questions and Discussion</a:t>
            </a:r>
            <a:endParaRPr lang="en-US" dirty="0">
              <a:solidFill>
                <a:schemeClr val="tx1"/>
              </a:solidFill>
            </a:endParaRPr>
          </a:p>
        </p:txBody>
      </p:sp>
    </p:spTree>
    <p:extLst>
      <p:ext uri="{BB962C8B-B14F-4D97-AF65-F5344CB8AC3E}">
        <p14:creationId xmlns:p14="http://schemas.microsoft.com/office/powerpoint/2010/main" val="910416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Activity at the tables" title="Table Activity 1"/>
          <p:cNvSpPr>
            <a:spLocks noGrp="1"/>
          </p:cNvSpPr>
          <p:nvPr>
            <p:ph type="title"/>
          </p:nvPr>
        </p:nvSpPr>
        <p:spPr>
          <a:xfrm>
            <a:off x="1143000" y="2971800"/>
            <a:ext cx="7086600" cy="1524000"/>
          </a:xfrm>
          <a:prstGeom prst="roundRect">
            <a:avLst/>
          </a:prstGeom>
          <a:solidFill>
            <a:schemeClr val="accent5">
              <a:lumMod val="40000"/>
              <a:lumOff val="60000"/>
            </a:schemeClr>
          </a:solidFill>
          <a:ln>
            <a:solidFill>
              <a:schemeClr val="tx1"/>
            </a:solidFill>
          </a:ln>
          <a:effectLst>
            <a:outerShdw blurRad="152400" dist="317500" dir="5400000" sx="90000" sy="-19000" rotWithShape="0">
              <a:prstClr val="black">
                <a:alpha val="15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a:r>
              <a:rPr lang="en-US" dirty="0" smtClean="0">
                <a:solidFill>
                  <a:schemeClr val="tx1"/>
                </a:solidFill>
              </a:rPr>
              <a:t>Items for </a:t>
            </a:r>
            <a:br>
              <a:rPr lang="en-US" dirty="0" smtClean="0">
                <a:solidFill>
                  <a:schemeClr val="tx1"/>
                </a:solidFill>
              </a:rPr>
            </a:br>
            <a:r>
              <a:rPr lang="en-US" dirty="0" smtClean="0">
                <a:solidFill>
                  <a:schemeClr val="tx1"/>
                </a:solidFill>
              </a:rPr>
              <a:t>Future </a:t>
            </a:r>
            <a:r>
              <a:rPr lang="en-US" dirty="0">
                <a:solidFill>
                  <a:schemeClr val="tx1"/>
                </a:solidFill>
              </a:rPr>
              <a:t>M</a:t>
            </a:r>
            <a:r>
              <a:rPr lang="en-US" dirty="0" smtClean="0">
                <a:solidFill>
                  <a:schemeClr val="tx1"/>
                </a:solidFill>
              </a:rPr>
              <a:t>eetings </a:t>
            </a:r>
            <a:endParaRPr lang="en-US" dirty="0">
              <a:solidFill>
                <a:schemeClr val="tx1"/>
              </a:solidFill>
            </a:endParaRPr>
          </a:p>
        </p:txBody>
      </p:sp>
    </p:spTree>
    <p:extLst>
      <p:ext uri="{BB962C8B-B14F-4D97-AF65-F5344CB8AC3E}">
        <p14:creationId xmlns:p14="http://schemas.microsoft.com/office/powerpoint/2010/main" val="650541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Activity at the tables" title="Table Activity 1"/>
          <p:cNvSpPr>
            <a:spLocks noGrp="1"/>
          </p:cNvSpPr>
          <p:nvPr>
            <p:ph type="title"/>
          </p:nvPr>
        </p:nvSpPr>
        <p:spPr>
          <a:xfrm>
            <a:off x="1143000" y="2971800"/>
            <a:ext cx="7086600" cy="1524000"/>
          </a:xfrm>
          <a:prstGeom prst="roundRect">
            <a:avLst/>
          </a:prstGeom>
          <a:solidFill>
            <a:schemeClr val="accent4">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p>
            <a:pPr algn="ctr"/>
            <a:r>
              <a:rPr lang="en-US" dirty="0" smtClean="0">
                <a:solidFill>
                  <a:schemeClr val="tx1"/>
                </a:solidFill>
              </a:rPr>
              <a:t>Thank you!</a:t>
            </a:r>
            <a:endParaRPr lang="en-US" dirty="0">
              <a:solidFill>
                <a:schemeClr val="tx1"/>
              </a:solidFill>
            </a:endParaRPr>
          </a:p>
        </p:txBody>
      </p:sp>
    </p:spTree>
    <p:extLst>
      <p:ext uri="{BB962C8B-B14F-4D97-AF65-F5344CB8AC3E}">
        <p14:creationId xmlns:p14="http://schemas.microsoft.com/office/powerpoint/2010/main" val="247148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Activity at the tables" title="Table Activity 1"/>
          <p:cNvSpPr>
            <a:spLocks noGrp="1"/>
          </p:cNvSpPr>
          <p:nvPr>
            <p:ph type="title"/>
          </p:nvPr>
        </p:nvSpPr>
        <p:spPr>
          <a:xfrm>
            <a:off x="1143000" y="2971800"/>
            <a:ext cx="7086600" cy="1524000"/>
          </a:xfrm>
          <a:prstGeom prst="roundRect">
            <a:avLst/>
          </a:prstGeom>
          <a:solidFill>
            <a:schemeClr val="accent5">
              <a:lumMod val="40000"/>
              <a:lumOff val="60000"/>
            </a:schemeClr>
          </a:solidFill>
          <a:ln>
            <a:solidFill>
              <a:schemeClr val="tx1"/>
            </a:solidFill>
          </a:ln>
          <a:effectLst>
            <a:outerShdw blurRad="152400" dist="317500" dir="5400000" sx="90000" sy="-19000" rotWithShape="0">
              <a:prstClr val="black">
                <a:alpha val="15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a:r>
              <a:rPr lang="en-US" dirty="0">
                <a:solidFill>
                  <a:schemeClr val="tx1"/>
                </a:solidFill>
              </a:rPr>
              <a:t>I</a:t>
            </a:r>
            <a:r>
              <a:rPr lang="en-US" dirty="0" smtClean="0">
                <a:solidFill>
                  <a:schemeClr val="tx1"/>
                </a:solidFill>
              </a:rPr>
              <a:t>ntroductions</a:t>
            </a:r>
            <a:endParaRPr lang="en-US" dirty="0">
              <a:solidFill>
                <a:schemeClr val="tx1"/>
              </a:solidFill>
            </a:endParaRPr>
          </a:p>
        </p:txBody>
      </p:sp>
    </p:spTree>
    <p:extLst>
      <p:ext uri="{BB962C8B-B14F-4D97-AF65-F5344CB8AC3E}">
        <p14:creationId xmlns:p14="http://schemas.microsoft.com/office/powerpoint/2010/main" val="406200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Guest Presenters</a:t>
            </a:r>
            <a:endParaRPr lang="en-US" dirty="0"/>
          </a:p>
        </p:txBody>
      </p:sp>
      <p:sp>
        <p:nvSpPr>
          <p:cNvPr id="3" name="Content Placeholder 2"/>
          <p:cNvSpPr>
            <a:spLocks noGrp="1"/>
          </p:cNvSpPr>
          <p:nvPr>
            <p:ph idx="1"/>
          </p:nvPr>
        </p:nvSpPr>
        <p:spPr>
          <a:xfrm>
            <a:off x="628650" y="3093396"/>
            <a:ext cx="7886700" cy="3083567"/>
          </a:xfrm>
        </p:spPr>
        <p:txBody>
          <a:bodyPr/>
          <a:lstStyle/>
          <a:p>
            <a:pPr marL="0" indent="0">
              <a:buNone/>
            </a:pPr>
            <a:r>
              <a:rPr lang="en-US" sz="1800" b="1" dirty="0"/>
              <a:t>	</a:t>
            </a:r>
            <a:r>
              <a:rPr lang="en-US" sz="1800" b="1" dirty="0" smtClean="0"/>
              <a:t>Shawna Moran,</a:t>
            </a:r>
          </a:p>
          <a:p>
            <a:pPr marL="0" indent="0">
              <a:buNone/>
            </a:pPr>
            <a:r>
              <a:rPr lang="en-US" sz="1800" b="1" dirty="0" smtClean="0"/>
              <a:t>	Education Specialist</a:t>
            </a:r>
          </a:p>
          <a:p>
            <a:pPr marL="0" indent="0">
              <a:buNone/>
            </a:pPr>
            <a:r>
              <a:rPr lang="en-US" sz="1800" b="1" dirty="0" smtClean="0"/>
              <a:t>	District and School Effectiveness Team</a:t>
            </a:r>
          </a:p>
          <a:p>
            <a:pPr marL="0" indent="0">
              <a:buNone/>
            </a:pPr>
            <a:endParaRPr lang="en-US" sz="1800" b="1" dirty="0"/>
          </a:p>
          <a:p>
            <a:pPr marL="0" indent="0">
              <a:buNone/>
            </a:pPr>
            <a:r>
              <a:rPr lang="en-US" sz="1800" b="1" dirty="0" smtClean="0"/>
              <a:t>	Joni Gilles</a:t>
            </a:r>
          </a:p>
          <a:p>
            <a:pPr marL="0" indent="0">
              <a:buNone/>
            </a:pPr>
            <a:r>
              <a:rPr lang="en-US" sz="1800" b="1" dirty="0"/>
              <a:t>	</a:t>
            </a:r>
            <a:r>
              <a:rPr lang="en-US" sz="1800" b="1" dirty="0" smtClean="0"/>
              <a:t>Ombudsman</a:t>
            </a:r>
          </a:p>
          <a:p>
            <a:pPr marL="0" indent="0">
              <a:buNone/>
            </a:pPr>
            <a:r>
              <a:rPr lang="en-US" sz="1800" b="1" dirty="0"/>
              <a:t>	</a:t>
            </a:r>
            <a:r>
              <a:rPr lang="en-US" sz="1800" b="1" dirty="0" smtClean="0"/>
              <a:t>Federal Systems Team</a:t>
            </a:r>
          </a:p>
        </p:txBody>
      </p:sp>
    </p:spTree>
    <p:extLst>
      <p:ext uri="{BB962C8B-B14F-4D97-AF65-F5344CB8AC3E}">
        <p14:creationId xmlns:p14="http://schemas.microsoft.com/office/powerpoint/2010/main" val="3048646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Activity at the tables" title="Table Activity 1"/>
          <p:cNvSpPr>
            <a:spLocks noGrp="1"/>
          </p:cNvSpPr>
          <p:nvPr>
            <p:ph type="title"/>
          </p:nvPr>
        </p:nvSpPr>
        <p:spPr>
          <a:xfrm>
            <a:off x="1143000" y="2971800"/>
            <a:ext cx="7086600" cy="1524000"/>
          </a:xfrm>
          <a:prstGeom prst="roundRect">
            <a:avLst/>
          </a:prstGeom>
          <a:solidFill>
            <a:schemeClr val="accent1">
              <a:lumMod val="40000"/>
              <a:lumOff val="60000"/>
            </a:schemeClr>
          </a:solidFill>
          <a:ln>
            <a:solidFill>
              <a:schemeClr val="tx1"/>
            </a:solidFill>
          </a:ln>
          <a:effectLst>
            <a:outerShdw blurRad="152400" dist="317500" dir="5400000" sx="90000" sy="-19000" rotWithShape="0">
              <a:prstClr val="black">
                <a:alpha val="15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a:r>
              <a:rPr lang="en-US" dirty="0" smtClean="0">
                <a:solidFill>
                  <a:schemeClr val="tx1"/>
                </a:solidFill>
              </a:rPr>
              <a:t>Role of Members</a:t>
            </a:r>
            <a:endParaRPr lang="en-US" dirty="0">
              <a:solidFill>
                <a:schemeClr val="tx1"/>
              </a:solidFill>
            </a:endParaRPr>
          </a:p>
        </p:txBody>
      </p:sp>
    </p:spTree>
    <p:extLst>
      <p:ext uri="{BB962C8B-B14F-4D97-AF65-F5344CB8AC3E}">
        <p14:creationId xmlns:p14="http://schemas.microsoft.com/office/powerpoint/2010/main" val="3781441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Activity at the tables" title="Table Activity 1"/>
          <p:cNvSpPr>
            <a:spLocks noGrp="1"/>
          </p:cNvSpPr>
          <p:nvPr>
            <p:ph type="title"/>
          </p:nvPr>
        </p:nvSpPr>
        <p:spPr>
          <a:xfrm>
            <a:off x="1143000" y="2971800"/>
            <a:ext cx="7086600" cy="1524000"/>
          </a:xfrm>
          <a:prstGeom prst="roundRect">
            <a:avLst/>
          </a:prstGeom>
          <a:solidFill>
            <a:schemeClr val="accent1">
              <a:lumMod val="40000"/>
              <a:lumOff val="60000"/>
            </a:schemeClr>
          </a:solidFill>
          <a:ln>
            <a:solidFill>
              <a:schemeClr val="tx1"/>
            </a:solidFill>
          </a:ln>
          <a:effectLst>
            <a:outerShdw blurRad="152400" dist="317500" dir="5400000" sx="90000" sy="-19000" rotWithShape="0">
              <a:prstClr val="black">
                <a:alpha val="15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a:r>
              <a:rPr lang="en-US" sz="4000" dirty="0" smtClean="0">
                <a:solidFill>
                  <a:schemeClr val="tx1"/>
                </a:solidFill>
              </a:rPr>
              <a:t>CSI and TSI Support and Partnerships</a:t>
            </a:r>
            <a:endParaRPr lang="en-US" sz="4000" dirty="0">
              <a:solidFill>
                <a:schemeClr val="tx1"/>
              </a:solidFill>
            </a:endParaRPr>
          </a:p>
        </p:txBody>
      </p:sp>
    </p:spTree>
    <p:extLst>
      <p:ext uri="{BB962C8B-B14F-4D97-AF65-F5344CB8AC3E}">
        <p14:creationId xmlns:p14="http://schemas.microsoft.com/office/powerpoint/2010/main" val="66776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09550" y="2563605"/>
            <a:ext cx="6593928" cy="2579687"/>
          </a:xfrm>
        </p:spPr>
        <p:txBody>
          <a:bodyPr>
            <a:normAutofit/>
          </a:bodyPr>
          <a:lstStyle/>
          <a:p>
            <a:pPr algn="ctr"/>
            <a:r>
              <a:rPr lang="en-US" sz="7200" dirty="0" smtClean="0">
                <a:solidFill>
                  <a:srgbClr val="0070C0"/>
                </a:solidFill>
              </a:rPr>
              <a:t>BIG SHIFTS</a:t>
            </a:r>
            <a:endParaRPr lang="en-US" sz="7200" dirty="0">
              <a:solidFill>
                <a:srgbClr val="0070C0"/>
              </a:solidFill>
            </a:endParaRPr>
          </a:p>
        </p:txBody>
      </p:sp>
      <p:sp>
        <p:nvSpPr>
          <p:cNvPr id="3" name="Text Placeholder 2"/>
          <p:cNvSpPr>
            <a:spLocks noGrp="1"/>
          </p:cNvSpPr>
          <p:nvPr>
            <p:ph type="body" idx="4294967295"/>
          </p:nvPr>
        </p:nvSpPr>
        <p:spPr>
          <a:xfrm>
            <a:off x="63164" y="4478259"/>
            <a:ext cx="7886700" cy="1500187"/>
          </a:xfrm>
        </p:spPr>
        <p:txBody>
          <a:bodyPr>
            <a:normAutofit/>
          </a:bodyPr>
          <a:lstStyle/>
          <a:p>
            <a:pPr marL="0" indent="0" algn="ctr">
              <a:buNone/>
            </a:pPr>
            <a:r>
              <a:rPr lang="en-US" sz="3200" i="1" dirty="0">
                <a:solidFill>
                  <a:srgbClr val="0070C0"/>
                </a:solidFill>
              </a:rPr>
              <a:t>Where we’ve been and where we’re headed</a:t>
            </a:r>
          </a:p>
        </p:txBody>
      </p:sp>
      <p:pic>
        <p:nvPicPr>
          <p:cNvPr id="4" name="Picture 3" descr="Learning in Practice: The ABC of managing expectations ..."/>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20863" y="362931"/>
            <a:ext cx="3165231" cy="2448723"/>
          </a:xfrm>
          <a:prstGeom prst="rect">
            <a:avLst/>
          </a:prstGeom>
        </p:spPr>
      </p:pic>
      <p:pic>
        <p:nvPicPr>
          <p:cNvPr id="5" name="Picture 4" title="Oregon Go Together Logo"/>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1370" t="27047" r="7897" b="20002"/>
          <a:stretch/>
        </p:blipFill>
        <p:spPr>
          <a:xfrm>
            <a:off x="119492" y="0"/>
            <a:ext cx="3126933" cy="1616766"/>
          </a:xfrm>
          <a:prstGeom prst="rect">
            <a:avLst/>
          </a:prstGeom>
        </p:spPr>
      </p:pic>
    </p:spTree>
    <p:extLst>
      <p:ext uri="{BB962C8B-B14F-4D97-AF65-F5344CB8AC3E}">
        <p14:creationId xmlns:p14="http://schemas.microsoft.com/office/powerpoint/2010/main" val="3779911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261907" y="253145"/>
            <a:ext cx="4905375" cy="942976"/>
          </a:xfrm>
        </p:spPr>
        <p:txBody>
          <a:bodyPr>
            <a:normAutofit fontScale="90000"/>
          </a:bodyPr>
          <a:lstStyle/>
          <a:p>
            <a:r>
              <a:rPr lang="en-US" sz="4000" dirty="0" smtClean="0"/>
              <a:t>Federal Education Law</a:t>
            </a:r>
            <a:endParaRPr lang="en-US" sz="4000" dirty="0"/>
          </a:p>
        </p:txBody>
      </p:sp>
      <p:graphicFrame>
        <p:nvGraphicFramePr>
          <p:cNvPr id="8" name="Content Placeholder 8" descr="ESEA 1965, NCLB 2002, ESEA 2012, ESSA 2015" title="History of Federal Education Law"/>
          <p:cNvGraphicFramePr>
            <a:graphicFrameLocks/>
          </p:cNvGraphicFramePr>
          <p:nvPr>
            <p:extLst/>
          </p:nvPr>
        </p:nvGraphicFramePr>
        <p:xfrm>
          <a:off x="999844" y="1021309"/>
          <a:ext cx="7429500" cy="5252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3929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a:spLocks noGrp="1"/>
          </p:cNvSpPr>
          <p:nvPr>
            <p:ph type="title" idx="4294967295"/>
          </p:nvPr>
        </p:nvSpPr>
        <p:spPr>
          <a:xfrm>
            <a:off x="1279350" y="192475"/>
            <a:ext cx="6585300" cy="13257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dk1"/>
              </a:buClr>
              <a:buSzPts val="4400"/>
              <a:buFont typeface="Calibri"/>
              <a:buNone/>
            </a:pPr>
            <a:r>
              <a:rPr lang="en-US" sz="3600" dirty="0"/>
              <a:t>Shifts in Approach &amp; Mindset </a:t>
            </a:r>
            <a:endParaRPr sz="3600" b="1" i="0" u="none" strike="noStrike" cap="none" dirty="0">
              <a:solidFill>
                <a:schemeClr val="dk1"/>
              </a:solidFill>
              <a:latin typeface="Calibri"/>
              <a:ea typeface="Calibri"/>
              <a:cs typeface="Calibri"/>
              <a:sym typeface="Calibri"/>
            </a:endParaRPr>
          </a:p>
        </p:txBody>
      </p:sp>
      <p:graphicFrame>
        <p:nvGraphicFramePr>
          <p:cNvPr id="107" name="Google Shape;107;p18" descr="Shifts" title="NCLB vs ESSA"/>
          <p:cNvGraphicFramePr/>
          <p:nvPr>
            <p:extLst/>
          </p:nvPr>
        </p:nvGraphicFramePr>
        <p:xfrm>
          <a:off x="467026" y="1213804"/>
          <a:ext cx="8209948" cy="5108920"/>
        </p:xfrm>
        <a:graphic>
          <a:graphicData uri="http://schemas.openxmlformats.org/drawingml/2006/table">
            <a:tbl>
              <a:tblPr firstRow="1">
                <a:noFill/>
              </a:tblPr>
              <a:tblGrid>
                <a:gridCol w="4104974">
                  <a:extLst>
                    <a:ext uri="{9D8B030D-6E8A-4147-A177-3AD203B41FA5}">
                      <a16:colId xmlns:a16="http://schemas.microsoft.com/office/drawing/2014/main" val="20000"/>
                    </a:ext>
                  </a:extLst>
                </a:gridCol>
                <a:gridCol w="4104974">
                  <a:extLst>
                    <a:ext uri="{9D8B030D-6E8A-4147-A177-3AD203B41FA5}">
                      <a16:colId xmlns:a16="http://schemas.microsoft.com/office/drawing/2014/main" val="20001"/>
                    </a:ext>
                  </a:extLst>
                </a:gridCol>
              </a:tblGrid>
              <a:tr h="719950">
                <a:tc>
                  <a:txBody>
                    <a:bodyPr/>
                    <a:lstStyle/>
                    <a:p>
                      <a:pPr marL="0" lvl="0" indent="0" algn="ctr" rtl="0">
                        <a:spcBef>
                          <a:spcPts val="0"/>
                        </a:spcBef>
                        <a:spcAft>
                          <a:spcPts val="0"/>
                        </a:spcAft>
                        <a:buNone/>
                      </a:pPr>
                      <a:r>
                        <a:rPr lang="en-US" sz="2500" b="1" dirty="0">
                          <a:solidFill>
                            <a:schemeClr val="lt1"/>
                          </a:solidFill>
                          <a:latin typeface="Calibri"/>
                          <a:ea typeface="Calibri"/>
                          <a:cs typeface="Calibri"/>
                          <a:sym typeface="Calibri"/>
                        </a:rPr>
                        <a:t>NCLB</a:t>
                      </a:r>
                      <a:endParaRPr sz="2500" b="1" dirty="0">
                        <a:solidFill>
                          <a:schemeClr val="lt1"/>
                        </a:solidFill>
                        <a:latin typeface="Calibri"/>
                        <a:ea typeface="Calibri"/>
                        <a:cs typeface="Calibri"/>
                        <a:sym typeface="Calibri"/>
                      </a:endParaRPr>
                    </a:p>
                  </a:txBody>
                  <a:tcPr marL="91425" marR="91425" marT="91425" marB="91425" anchor="b">
                    <a:solidFill>
                      <a:schemeClr val="accent1"/>
                    </a:solidFill>
                  </a:tcPr>
                </a:tc>
                <a:tc>
                  <a:txBody>
                    <a:bodyPr/>
                    <a:lstStyle/>
                    <a:p>
                      <a:pPr marL="0" lvl="0" indent="0" algn="ctr" rtl="0">
                        <a:spcBef>
                          <a:spcPts val="0"/>
                        </a:spcBef>
                        <a:spcAft>
                          <a:spcPts val="0"/>
                        </a:spcAft>
                        <a:buNone/>
                      </a:pPr>
                      <a:r>
                        <a:rPr lang="en-US" sz="2500" b="1" dirty="0">
                          <a:solidFill>
                            <a:schemeClr val="lt1"/>
                          </a:solidFill>
                          <a:latin typeface="Calibri"/>
                          <a:ea typeface="Calibri"/>
                          <a:cs typeface="Calibri"/>
                          <a:sym typeface="Calibri"/>
                        </a:rPr>
                        <a:t>ESSA</a:t>
                      </a:r>
                      <a:endParaRPr sz="2500" b="1" dirty="0">
                        <a:solidFill>
                          <a:schemeClr val="lt1"/>
                        </a:solidFill>
                        <a:latin typeface="Calibri"/>
                        <a:ea typeface="Calibri"/>
                        <a:cs typeface="Calibri"/>
                        <a:sym typeface="Calibri"/>
                      </a:endParaRPr>
                    </a:p>
                  </a:txBody>
                  <a:tcPr marL="91425" marR="91425" marT="91425" marB="91425" anchor="b">
                    <a:solidFill>
                      <a:schemeClr val="accent1"/>
                    </a:solidFill>
                  </a:tcPr>
                </a:tc>
                <a:extLst>
                  <a:ext uri="{0D108BD9-81ED-4DB2-BD59-A6C34878D82A}">
                    <a16:rowId xmlns:a16="http://schemas.microsoft.com/office/drawing/2014/main" val="10000"/>
                  </a:ext>
                </a:extLst>
              </a:tr>
              <a:tr h="437350">
                <a:tc>
                  <a:txBody>
                    <a:bodyPr/>
                    <a:lstStyle/>
                    <a:p>
                      <a:pPr marL="0" lvl="0" indent="0" algn="l" rtl="0">
                        <a:spcBef>
                          <a:spcPts val="0"/>
                        </a:spcBef>
                        <a:spcAft>
                          <a:spcPts val="0"/>
                        </a:spcAft>
                        <a:buNone/>
                      </a:pPr>
                      <a:r>
                        <a:rPr lang="en-US" sz="1900">
                          <a:latin typeface="Calibri"/>
                          <a:ea typeface="Calibri"/>
                          <a:cs typeface="Calibri"/>
                          <a:sym typeface="Calibri"/>
                        </a:rPr>
                        <a:t>Rating of schools (1-5)</a:t>
                      </a:r>
                      <a:endParaRPr sz="19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900">
                          <a:latin typeface="Calibri"/>
                          <a:ea typeface="Calibri"/>
                          <a:cs typeface="Calibri"/>
                          <a:sym typeface="Calibri"/>
                        </a:rPr>
                        <a:t>Rating of individual measures</a:t>
                      </a:r>
                      <a:endParaRPr sz="19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719950">
                <a:tc>
                  <a:txBody>
                    <a:bodyPr/>
                    <a:lstStyle/>
                    <a:p>
                      <a:pPr marL="0" lvl="0" indent="0" algn="l" rtl="0">
                        <a:spcBef>
                          <a:spcPts val="0"/>
                        </a:spcBef>
                        <a:spcAft>
                          <a:spcPts val="0"/>
                        </a:spcAft>
                        <a:buNone/>
                      </a:pPr>
                      <a:r>
                        <a:rPr lang="en-US" sz="1900" dirty="0">
                          <a:latin typeface="Calibri"/>
                          <a:ea typeface="Calibri"/>
                          <a:cs typeface="Calibri"/>
                          <a:sym typeface="Calibri"/>
                        </a:rPr>
                        <a:t>Focusing school improvement supports directly at school level</a:t>
                      </a:r>
                      <a:endParaRPr sz="1900"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900" dirty="0">
                          <a:latin typeface="Calibri"/>
                          <a:ea typeface="Calibri"/>
                          <a:cs typeface="Calibri"/>
                          <a:sym typeface="Calibri"/>
                        </a:rPr>
                        <a:t>Focusing school improvement supports  on </a:t>
                      </a:r>
                      <a:r>
                        <a:rPr lang="en-US" sz="1900" i="1" u="sng" dirty="0">
                          <a:latin typeface="Calibri"/>
                          <a:ea typeface="Calibri"/>
                          <a:cs typeface="Calibri"/>
                          <a:sym typeface="Calibri"/>
                        </a:rPr>
                        <a:t>schools as part of a larger district system</a:t>
                      </a:r>
                      <a:endParaRPr sz="1900" i="1" u="sng"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719950">
                <a:tc>
                  <a:txBody>
                    <a:bodyPr/>
                    <a:lstStyle/>
                    <a:p>
                      <a:pPr marL="0" lvl="0" indent="0" algn="l" rtl="0">
                        <a:spcBef>
                          <a:spcPts val="0"/>
                        </a:spcBef>
                        <a:spcAft>
                          <a:spcPts val="0"/>
                        </a:spcAft>
                        <a:buNone/>
                      </a:pPr>
                      <a:r>
                        <a:rPr lang="en-US" sz="1900" dirty="0">
                          <a:latin typeface="Calibri"/>
                          <a:ea typeface="Calibri"/>
                          <a:cs typeface="Calibri"/>
                          <a:sym typeface="Calibri"/>
                        </a:rPr>
                        <a:t>Identifying </a:t>
                      </a:r>
                      <a:r>
                        <a:rPr lang="en-US" sz="1900" baseline="0" dirty="0" smtClean="0">
                          <a:latin typeface="Calibri"/>
                          <a:ea typeface="Calibri"/>
                          <a:cs typeface="Calibri"/>
                          <a:sym typeface="Calibri"/>
                        </a:rPr>
                        <a:t> and</a:t>
                      </a:r>
                      <a:r>
                        <a:rPr lang="en-US" sz="1900" dirty="0" smtClean="0">
                          <a:latin typeface="Calibri"/>
                          <a:ea typeface="Calibri"/>
                          <a:cs typeface="Calibri"/>
                          <a:sym typeface="Calibri"/>
                        </a:rPr>
                        <a:t> </a:t>
                      </a:r>
                      <a:r>
                        <a:rPr lang="en-US" sz="1900" dirty="0">
                          <a:latin typeface="Calibri"/>
                          <a:ea typeface="Calibri"/>
                          <a:cs typeface="Calibri"/>
                          <a:sym typeface="Calibri"/>
                        </a:rPr>
                        <a:t>labeling low-performing schools </a:t>
                      </a:r>
                      <a:endParaRPr sz="1900"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900" dirty="0">
                          <a:latin typeface="Calibri"/>
                          <a:ea typeface="Calibri"/>
                          <a:cs typeface="Calibri"/>
                          <a:sym typeface="Calibri"/>
                        </a:rPr>
                        <a:t>Describing and differentiating supports for schools based on need </a:t>
                      </a:r>
                      <a:r>
                        <a:rPr lang="en-US" sz="1900" dirty="0" smtClean="0">
                          <a:latin typeface="Calibri"/>
                          <a:ea typeface="Calibri"/>
                          <a:cs typeface="Calibri"/>
                          <a:sym typeface="Calibri"/>
                        </a:rPr>
                        <a:t>and </a:t>
                      </a:r>
                      <a:r>
                        <a:rPr lang="en-US" sz="1900" dirty="0">
                          <a:latin typeface="Calibri"/>
                          <a:ea typeface="Calibri"/>
                          <a:cs typeface="Calibri"/>
                          <a:sym typeface="Calibri"/>
                        </a:rPr>
                        <a:t>in concert with district engagement</a:t>
                      </a:r>
                      <a:endParaRPr sz="19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719950">
                <a:tc>
                  <a:txBody>
                    <a:bodyPr/>
                    <a:lstStyle/>
                    <a:p>
                      <a:pPr marL="0" lvl="0" indent="0" algn="l" rtl="0">
                        <a:spcBef>
                          <a:spcPts val="0"/>
                        </a:spcBef>
                        <a:spcAft>
                          <a:spcPts val="0"/>
                        </a:spcAft>
                        <a:buNone/>
                      </a:pPr>
                      <a:r>
                        <a:rPr lang="en-US" sz="1900">
                          <a:latin typeface="Calibri"/>
                          <a:ea typeface="Calibri"/>
                          <a:cs typeface="Calibri"/>
                          <a:sym typeface="Calibri"/>
                        </a:rPr>
                        <a:t>Promoting top-down, hierarchical accountability</a:t>
                      </a:r>
                      <a:endParaRPr sz="19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900">
                          <a:latin typeface="Calibri"/>
                          <a:ea typeface="Calibri"/>
                          <a:cs typeface="Calibri"/>
                          <a:sym typeface="Calibri"/>
                        </a:rPr>
                        <a:t>Encouraging mutual, shared accountability</a:t>
                      </a:r>
                      <a:endParaRPr sz="1900">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r h="719950">
                <a:tc>
                  <a:txBody>
                    <a:bodyPr/>
                    <a:lstStyle/>
                    <a:p>
                      <a:pPr marL="0" lvl="0" indent="0" algn="l" rtl="0">
                        <a:spcBef>
                          <a:spcPts val="0"/>
                        </a:spcBef>
                        <a:spcAft>
                          <a:spcPts val="0"/>
                        </a:spcAft>
                        <a:buNone/>
                      </a:pPr>
                      <a:r>
                        <a:rPr lang="en-US" sz="1900" dirty="0">
                          <a:latin typeface="Calibri"/>
                          <a:ea typeface="Calibri"/>
                          <a:cs typeface="Calibri"/>
                          <a:sym typeface="Calibri"/>
                        </a:rPr>
                        <a:t>Engaging few stakeholders in improvement planning process </a:t>
                      </a:r>
                      <a:endParaRPr sz="1900"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900" dirty="0">
                          <a:latin typeface="Calibri"/>
                          <a:ea typeface="Calibri"/>
                          <a:cs typeface="Calibri"/>
                          <a:sym typeface="Calibri"/>
                        </a:rPr>
                        <a:t>Broadly engaging stakeholders in improvement planning and implementation process </a:t>
                      </a:r>
                      <a:endParaRPr sz="19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5"/>
                  </a:ext>
                </a:extLst>
              </a:tr>
            </a:tbl>
          </a:graphicData>
        </a:graphic>
      </p:graphicFrame>
      <p:sp>
        <p:nvSpPr>
          <p:cNvPr id="108" name="Google Shape;108;p18" title="right arrow"/>
          <p:cNvSpPr/>
          <p:nvPr/>
        </p:nvSpPr>
        <p:spPr>
          <a:xfrm>
            <a:off x="4129525" y="1648375"/>
            <a:ext cx="1266000" cy="369300"/>
          </a:xfrm>
          <a:prstGeom prst="rightArrow">
            <a:avLst>
              <a:gd name="adj1" fmla="val 50000"/>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8723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DE_Powerpoint Template B">
  <a:themeElements>
    <a:clrScheme name="ODE-blue links">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196C7C289ABA4D9FDD1361C84C4FA1" ma:contentTypeVersion="7" ma:contentTypeDescription="Create a new document." ma:contentTypeScope="" ma:versionID="94287f402a7a78d13a274b65a129b7fb">
  <xsd:schema xmlns:xsd="http://www.w3.org/2001/XMLSchema" xmlns:xs="http://www.w3.org/2001/XMLSchema" xmlns:p="http://schemas.microsoft.com/office/2006/metadata/properties" xmlns:ns1="http://schemas.microsoft.com/sharepoint/v3" xmlns:ns2="d8b1ca5f-fa87-4d34-92e4-f61eb50f411a" xmlns:ns3="54031767-dd6d-417c-ab73-583408f47564" targetNamespace="http://schemas.microsoft.com/office/2006/metadata/properties" ma:root="true" ma:fieldsID="c2c7294862d16225918a2d29babeedfb" ns1:_="" ns2:_="" ns3:_="">
    <xsd:import namespace="http://schemas.microsoft.com/sharepoint/v3"/>
    <xsd:import namespace="d8b1ca5f-fa87-4d34-92e4-f61eb50f411a"/>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b1ca5f-fa87-4d34-92e4-f61eb50f411a"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Remediation_x0020_Date xmlns="d8b1ca5f-fa87-4d34-92e4-f61eb50f411a">2019-02-15T08:00:00+00:00</Remediation_x0020_Date>
    <Priority xmlns="d8b1ca5f-fa87-4d34-92e4-f61eb50f411a">New</Priority>
    <Estimated_x0020_Creation_x0020_Date xmlns="d8b1ca5f-fa87-4d34-92e4-f61eb50f411a" xsi:nil="true"/>
  </documentManagement>
</p:properties>
</file>

<file path=customXml/itemProps1.xml><?xml version="1.0" encoding="utf-8"?>
<ds:datastoreItem xmlns:ds="http://schemas.openxmlformats.org/officeDocument/2006/customXml" ds:itemID="{8A59C08F-AD26-4C63-A018-6214235D1CFA}"/>
</file>

<file path=customXml/itemProps2.xml><?xml version="1.0" encoding="utf-8"?>
<ds:datastoreItem xmlns:ds="http://schemas.openxmlformats.org/officeDocument/2006/customXml" ds:itemID="{2AC4E87E-80C5-4094-BA74-273BB39851CA}"/>
</file>

<file path=customXml/itemProps3.xml><?xml version="1.0" encoding="utf-8"?>
<ds:datastoreItem xmlns:ds="http://schemas.openxmlformats.org/officeDocument/2006/customXml" ds:itemID="{ACA446FE-BC65-40FB-A0F3-B72B422052F1}"/>
</file>

<file path=docProps/app.xml><?xml version="1.0" encoding="utf-8"?>
<Properties xmlns="http://schemas.openxmlformats.org/officeDocument/2006/extended-properties" xmlns:vt="http://schemas.openxmlformats.org/officeDocument/2006/docPropsVTypes">
  <TotalTime>31941</TotalTime>
  <Words>1339</Words>
  <Application>Microsoft Office PowerPoint</Application>
  <PresentationFormat>On-screen Show (4:3)</PresentationFormat>
  <Paragraphs>227</Paragraphs>
  <Slides>27</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Times New Roman</vt:lpstr>
      <vt:lpstr>ODE_Powerpoint Template B</vt:lpstr>
      <vt:lpstr>Title I-A Committee of Practitioners</vt:lpstr>
      <vt:lpstr>Agenda</vt:lpstr>
      <vt:lpstr>Introductions</vt:lpstr>
      <vt:lpstr>Guest Presenters</vt:lpstr>
      <vt:lpstr>Role of Members</vt:lpstr>
      <vt:lpstr>CSI and TSI Support and Partnerships</vt:lpstr>
      <vt:lpstr>BIG SHIFTS</vt:lpstr>
      <vt:lpstr>Federal Education Law</vt:lpstr>
      <vt:lpstr>Shifts in Approach &amp; Mindset </vt:lpstr>
      <vt:lpstr>Oregon’s Accountability Model</vt:lpstr>
      <vt:lpstr>Our Four Commitments</vt:lpstr>
      <vt:lpstr>Promoting Continuous Improvement for ALL</vt:lpstr>
      <vt:lpstr>Promoting Continuous Improvement for ALL</vt:lpstr>
      <vt:lpstr>Review – Why, How &amp; What</vt:lpstr>
      <vt:lpstr>Oregon Integrated Systems Framework</vt:lpstr>
      <vt:lpstr>Promoting Continuous Improvement for ALL</vt:lpstr>
      <vt:lpstr>ODE Planning Template</vt:lpstr>
      <vt:lpstr>Tools, Templates, Resources</vt:lpstr>
      <vt:lpstr>Next Steps/Timeline</vt:lpstr>
      <vt:lpstr>Thank you</vt:lpstr>
      <vt:lpstr>Questions and Discussion</vt:lpstr>
      <vt:lpstr>Private School and  Foster Care Updates</vt:lpstr>
      <vt:lpstr>Private Schools:  Equitable Services Update</vt:lpstr>
      <vt:lpstr>Foster Care</vt:lpstr>
      <vt:lpstr>Questions and Discussion</vt:lpstr>
      <vt:lpstr>Items for  Future Meetings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COPs PPT 2-14-19</dc:title>
  <dc:creator>MORAN Shawna - ODE</dc:creator>
  <cp:lastModifiedBy>SWOPE Emily - ODE</cp:lastModifiedBy>
  <cp:revision>44</cp:revision>
  <cp:lastPrinted>2018-01-23T20:56:03Z</cp:lastPrinted>
  <dcterms:modified xsi:type="dcterms:W3CDTF">2019-02-15T16:56:24Z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0x01010015196C7C289ABA4D9FDD1361C84C4FA1</vt:lpwstr>
  </property>
</Properties>
</file>