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2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9.xml" ContentType="application/vnd.openxmlformats-officedocument.presentationml.notesSlide+xml"/>
  <Override PartName="/ppt/notesSlides/notesSlide4.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0.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4"/>
  </p:notesMasterIdLst>
  <p:handoutMasterIdLst>
    <p:handoutMasterId r:id="rId35"/>
  </p:handoutMasterIdLst>
  <p:sldIdLst>
    <p:sldId id="285" r:id="rId2"/>
    <p:sldId id="286" r:id="rId3"/>
    <p:sldId id="287" r:id="rId4"/>
    <p:sldId id="288" r:id="rId5"/>
    <p:sldId id="290" r:id="rId6"/>
    <p:sldId id="291" r:id="rId7"/>
    <p:sldId id="292" r:id="rId8"/>
    <p:sldId id="293" r:id="rId9"/>
    <p:sldId id="294" r:id="rId10"/>
    <p:sldId id="295" r:id="rId11"/>
    <p:sldId id="296" r:id="rId12"/>
    <p:sldId id="297" r:id="rId13"/>
    <p:sldId id="298" r:id="rId14"/>
    <p:sldId id="257" r:id="rId15"/>
    <p:sldId id="258" r:id="rId16"/>
    <p:sldId id="282" r:id="rId17"/>
    <p:sldId id="283" r:id="rId18"/>
    <p:sldId id="272" r:id="rId19"/>
    <p:sldId id="259" r:id="rId20"/>
    <p:sldId id="284" r:id="rId21"/>
    <p:sldId id="271" r:id="rId22"/>
    <p:sldId id="263" r:id="rId23"/>
    <p:sldId id="264" r:id="rId24"/>
    <p:sldId id="265" r:id="rId25"/>
    <p:sldId id="266" r:id="rId26"/>
    <p:sldId id="268" r:id="rId27"/>
    <p:sldId id="281" r:id="rId28"/>
    <p:sldId id="279" r:id="rId29"/>
    <p:sldId id="270" r:id="rId30"/>
    <p:sldId id="299" r:id="rId31"/>
    <p:sldId id="300" r:id="rId32"/>
    <p:sldId id="301" r:id="rId33"/>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94" autoAdjust="0"/>
  </p:normalViewPr>
  <p:slideViewPr>
    <p:cSldViewPr snapToGrid="0">
      <p:cViewPr varScale="1">
        <p:scale>
          <a:sx n="61" d="100"/>
          <a:sy n="61" d="100"/>
        </p:scale>
        <p:origin x="66" y="9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4D5D0357-E8B3-4752-8EFC-9B2E531BA855}" type="datetimeFigureOut">
              <a:rPr lang="en-US" smtClean="0"/>
              <a:t>5/11/2018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EFF3EC2-BBC1-43B1-8C9A-7DF85BA175D1}" type="slidenum">
              <a:rPr lang="en-US" smtClean="0"/>
              <a:t>‹#›</a:t>
            </a:fld>
            <a:endParaRPr lang="en-US"/>
          </a:p>
        </p:txBody>
      </p:sp>
    </p:spTree>
    <p:extLst>
      <p:ext uri="{BB962C8B-B14F-4D97-AF65-F5344CB8AC3E}">
        <p14:creationId xmlns:p14="http://schemas.microsoft.com/office/powerpoint/2010/main" val="1986181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1"/>
            <a:ext cx="3037840" cy="466434"/>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970938" y="1"/>
            <a:ext cx="3037840" cy="466434"/>
          </a:xfrm>
          <a:prstGeom prst="rect">
            <a:avLst/>
          </a:prstGeom>
          <a:noFill/>
          <a:ln>
            <a:noFill/>
          </a:ln>
        </p:spPr>
        <p:txBody>
          <a:bodyPr spcFirstLastPara="1" wrap="square" lIns="91425" tIns="91425" rIns="91425" bIns="91425" anchor="t" anchorCtr="0"/>
          <a:lstStyle>
            <a:lvl1pPr marL="0" marR="0" lvl="0" indent="0" algn="r"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701040" y="4473892"/>
            <a:ext cx="5608320" cy="3660458"/>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829967"/>
            <a:ext cx="3037840" cy="466433"/>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57066" indent="-291179" eaLnBrk="0" hangingPunct="0">
              <a:defRPr>
                <a:solidFill>
                  <a:schemeClr val="tx1"/>
                </a:solidFill>
                <a:latin typeface="Arial" charset="0"/>
              </a:defRPr>
            </a:lvl2pPr>
            <a:lvl3pPr marL="1164717" indent="-232943" eaLnBrk="0" hangingPunct="0">
              <a:defRPr>
                <a:solidFill>
                  <a:schemeClr val="tx1"/>
                </a:solidFill>
                <a:latin typeface="Arial" charset="0"/>
              </a:defRPr>
            </a:lvl3pPr>
            <a:lvl4pPr marL="1630604" indent="-232943" eaLnBrk="0" hangingPunct="0">
              <a:defRPr>
                <a:solidFill>
                  <a:schemeClr val="tx1"/>
                </a:solidFill>
                <a:latin typeface="Arial" charset="0"/>
              </a:defRPr>
            </a:lvl4pPr>
            <a:lvl5pPr marL="2096491" indent="-232943" eaLnBrk="0" hangingPunct="0">
              <a:defRPr>
                <a:solidFill>
                  <a:schemeClr val="tx1"/>
                </a:solidFill>
                <a:latin typeface="Arial" charset="0"/>
              </a:defRPr>
            </a:lvl5pPr>
            <a:lvl6pPr marL="2562377" indent="-232943" eaLnBrk="0" fontAlgn="base" hangingPunct="0">
              <a:spcBef>
                <a:spcPct val="0"/>
              </a:spcBef>
              <a:spcAft>
                <a:spcPct val="0"/>
              </a:spcAft>
              <a:defRPr>
                <a:solidFill>
                  <a:schemeClr val="tx1"/>
                </a:solidFill>
                <a:latin typeface="Arial" charset="0"/>
              </a:defRPr>
            </a:lvl6pPr>
            <a:lvl7pPr marL="3028264" indent="-232943" eaLnBrk="0" fontAlgn="base" hangingPunct="0">
              <a:spcBef>
                <a:spcPct val="0"/>
              </a:spcBef>
              <a:spcAft>
                <a:spcPct val="0"/>
              </a:spcAft>
              <a:defRPr>
                <a:solidFill>
                  <a:schemeClr val="tx1"/>
                </a:solidFill>
                <a:latin typeface="Arial" charset="0"/>
              </a:defRPr>
            </a:lvl7pPr>
            <a:lvl8pPr marL="3494151" indent="-232943" eaLnBrk="0" fontAlgn="base" hangingPunct="0">
              <a:spcBef>
                <a:spcPct val="0"/>
              </a:spcBef>
              <a:spcAft>
                <a:spcPct val="0"/>
              </a:spcAft>
              <a:defRPr>
                <a:solidFill>
                  <a:schemeClr val="tx1"/>
                </a:solidFill>
                <a:latin typeface="Arial" charset="0"/>
              </a:defRPr>
            </a:lvl8pPr>
            <a:lvl9pPr marL="3960038" indent="-232943" eaLnBrk="0" fontAlgn="base" hangingPunct="0">
              <a:spcBef>
                <a:spcPct val="0"/>
              </a:spcBef>
              <a:spcAft>
                <a:spcPct val="0"/>
              </a:spcAft>
              <a:defRPr>
                <a:solidFill>
                  <a:schemeClr val="tx1"/>
                </a:solidFill>
                <a:latin typeface="Arial" charset="0"/>
              </a:defRPr>
            </a:lvl9pPr>
          </a:lstStyle>
          <a:p>
            <a:pPr eaLnBrk="1" hangingPunct="1"/>
            <a:fld id="{4D4F874A-EE92-429C-B7E1-46606B3E0357}" type="slidenum">
              <a:rPr lang="en-US" altLang="en-US" smtClean="0"/>
              <a:pPr eaLnBrk="1" hangingPunct="1"/>
              <a:t>1</a:t>
            </a:fld>
            <a:endParaRPr lang="en-US" altLang="en-US" smtClean="0"/>
          </a:p>
        </p:txBody>
      </p:sp>
    </p:spTree>
    <p:extLst>
      <p:ext uri="{BB962C8B-B14F-4D97-AF65-F5344CB8AC3E}">
        <p14:creationId xmlns:p14="http://schemas.microsoft.com/office/powerpoint/2010/main" val="41961640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72" name="Shape 72"/>
          <p:cNvSpPr txBox="1">
            <a:spLocks noGrp="1"/>
          </p:cNvSpPr>
          <p:nvPr>
            <p:ph type="body" idx="1"/>
          </p:nvPr>
        </p:nvSpPr>
        <p:spPr>
          <a:xfrm>
            <a:off x="701040" y="4473892"/>
            <a:ext cx="5608320" cy="3660458"/>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73" name="Shape 73"/>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Calibri"/>
                <a:ea typeface="Calibri"/>
                <a:cs typeface="Calibri"/>
                <a:sym typeface="Calibri"/>
              </a:rPr>
              <a:t>15</a:t>
            </a:fld>
            <a:endParaRPr sz="1300">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0" name="Shape 80"/>
          <p:cNvSpPr txBox="1">
            <a:spLocks noGrp="1"/>
          </p:cNvSpPr>
          <p:nvPr>
            <p:ph type="body" idx="1"/>
          </p:nvPr>
        </p:nvSpPr>
        <p:spPr>
          <a:xfrm>
            <a:off x="701040" y="4473892"/>
            <a:ext cx="5608320" cy="3660458"/>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 </a:t>
            </a:r>
            <a:endParaRPr sz="1200" b="0" i="0" u="none" strike="noStrike" cap="none" dirty="0">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Calibri"/>
                <a:ea typeface="Calibri"/>
                <a:cs typeface="Calibri"/>
                <a:sym typeface="Calibri"/>
              </a:rPr>
              <a:t>19</a:t>
            </a:fld>
            <a:endParaRPr sz="1300">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72" name="Shape 72"/>
          <p:cNvSpPr txBox="1">
            <a:spLocks noGrp="1"/>
          </p:cNvSpPr>
          <p:nvPr>
            <p:ph type="body" idx="1"/>
          </p:nvPr>
        </p:nvSpPr>
        <p:spPr>
          <a:xfrm>
            <a:off x="701040" y="4473892"/>
            <a:ext cx="5608320" cy="3660458"/>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73" name="Shape 73"/>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Calibri"/>
                <a:ea typeface="Calibri"/>
                <a:cs typeface="Calibri"/>
                <a:sym typeface="Calibri"/>
              </a:rPr>
              <a:t>21</a:t>
            </a:fld>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193361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16" name="Shape 116"/>
          <p:cNvSpPr txBox="1">
            <a:spLocks noGrp="1"/>
          </p:cNvSpPr>
          <p:nvPr>
            <p:ph type="body" idx="1"/>
          </p:nvPr>
        </p:nvSpPr>
        <p:spPr>
          <a:xfrm>
            <a:off x="701040" y="4473892"/>
            <a:ext cx="5608320" cy="3660458"/>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As we share these, check off concepts or terms that you expected to see or hear about from your own note-taking.</a:t>
            </a:r>
            <a:endParaRPr sz="1200" b="0" i="0" u="none" strike="noStrike" cap="none">
              <a:solidFill>
                <a:schemeClr val="dk1"/>
              </a:solidFill>
              <a:latin typeface="Calibri"/>
              <a:ea typeface="Calibri"/>
              <a:cs typeface="Calibri"/>
              <a:sym typeface="Calibri"/>
            </a:endParaRPr>
          </a:p>
        </p:txBody>
      </p:sp>
      <p:sp>
        <p:nvSpPr>
          <p:cNvPr id="117" name="Shape 117"/>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Calibri"/>
                <a:ea typeface="Calibri"/>
                <a:cs typeface="Calibri"/>
                <a:sym typeface="Calibri"/>
              </a:rPr>
              <a:t>22</a:t>
            </a:fld>
            <a:endParaRPr sz="1300">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23" name="Shape 123"/>
          <p:cNvSpPr txBox="1">
            <a:spLocks noGrp="1"/>
          </p:cNvSpPr>
          <p:nvPr>
            <p:ph type="body" idx="1"/>
          </p:nvPr>
        </p:nvSpPr>
        <p:spPr>
          <a:xfrm>
            <a:off x="701040" y="4473892"/>
            <a:ext cx="5608320" cy="3660458"/>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124" name="Shape 124"/>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Calibri"/>
                <a:ea typeface="Calibri"/>
                <a:cs typeface="Calibri"/>
                <a:sym typeface="Calibri"/>
              </a:rPr>
              <a:t>23</a:t>
            </a:fld>
            <a:endParaRPr sz="1300">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30" name="Shape 130"/>
          <p:cNvSpPr txBox="1">
            <a:spLocks noGrp="1"/>
          </p:cNvSpPr>
          <p:nvPr>
            <p:ph type="body" idx="1"/>
          </p:nvPr>
        </p:nvSpPr>
        <p:spPr>
          <a:xfrm>
            <a:off x="701040" y="4473892"/>
            <a:ext cx="5608320" cy="3660458"/>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As we share these, check off concepts or terms that you expected to see or hear about from your own note-taking.</a:t>
            </a:r>
            <a:endParaRPr sz="1200" b="0" i="0" u="none" strike="noStrike" cap="none">
              <a:solidFill>
                <a:schemeClr val="dk1"/>
              </a:solidFill>
              <a:latin typeface="Calibri"/>
              <a:ea typeface="Calibri"/>
              <a:cs typeface="Calibri"/>
              <a:sym typeface="Calibri"/>
            </a:endParaRPr>
          </a:p>
        </p:txBody>
      </p:sp>
      <p:sp>
        <p:nvSpPr>
          <p:cNvPr id="131" name="Shape 131"/>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Calibri"/>
                <a:ea typeface="Calibri"/>
                <a:cs typeface="Calibri"/>
                <a:sym typeface="Calibri"/>
              </a:rPr>
              <a:t>24</a:t>
            </a:fld>
            <a:endParaRPr sz="1300">
              <a:solidFill>
                <a:schemeClr val="dk1"/>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37" name="Shape 137"/>
          <p:cNvSpPr txBox="1">
            <a:spLocks noGrp="1"/>
          </p:cNvSpPr>
          <p:nvPr>
            <p:ph type="body" idx="1"/>
          </p:nvPr>
        </p:nvSpPr>
        <p:spPr>
          <a:xfrm>
            <a:off x="701040" y="4473892"/>
            <a:ext cx="5608320" cy="3660458"/>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As we share these, check off concepts or terms that you expected to see or hear about from your own note-taking.</a:t>
            </a:r>
            <a:endParaRPr sz="1200" b="0" i="0" u="none" strike="noStrike" cap="none">
              <a:solidFill>
                <a:schemeClr val="dk1"/>
              </a:solidFill>
              <a:latin typeface="Calibri"/>
              <a:ea typeface="Calibri"/>
              <a:cs typeface="Calibri"/>
              <a:sym typeface="Calibri"/>
            </a:endParaRPr>
          </a:p>
        </p:txBody>
      </p:sp>
      <p:sp>
        <p:nvSpPr>
          <p:cNvPr id="138" name="Shape 138"/>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Calibri"/>
                <a:ea typeface="Calibri"/>
                <a:cs typeface="Calibri"/>
                <a:sym typeface="Calibri"/>
              </a:rPr>
              <a:t>25</a:t>
            </a:fld>
            <a:endParaRPr sz="1300">
              <a:solidFill>
                <a:schemeClr val="dk1"/>
              </a:solidFill>
              <a:latin typeface="Calibri"/>
              <a:ea typeface="Calibri"/>
              <a:cs typeface="Calibri"/>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50" name="Shape 150"/>
          <p:cNvSpPr txBox="1">
            <a:spLocks noGrp="1"/>
          </p:cNvSpPr>
          <p:nvPr>
            <p:ph type="body" idx="1"/>
          </p:nvPr>
        </p:nvSpPr>
        <p:spPr>
          <a:xfrm>
            <a:off x="701040" y="4473892"/>
            <a:ext cx="5608320" cy="3660458"/>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151" name="Shape 151"/>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Calibri"/>
                <a:ea typeface="Calibri"/>
                <a:cs typeface="Calibri"/>
                <a:sym typeface="Calibri"/>
              </a:rPr>
              <a:t>26</a:t>
            </a:fld>
            <a:endParaRPr sz="1300">
              <a:solidFill>
                <a:schemeClr val="dk1"/>
              </a:solidFill>
              <a:latin typeface="Calibri"/>
              <a:ea typeface="Calibri"/>
              <a:cs typeface="Calibri"/>
              <a:sym typeface="Calibri"/>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a:spLocks noGrp="1" noRot="1" noChangeAspect="1"/>
          </p:cNvSpPr>
          <p:nvPr>
            <p:ph type="sldImg" idx="2"/>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64" name="Shape 164"/>
          <p:cNvSpPr txBox="1">
            <a:spLocks noGrp="1"/>
          </p:cNvSpPr>
          <p:nvPr>
            <p:ph type="body" idx="1"/>
          </p:nvPr>
        </p:nvSpPr>
        <p:spPr>
          <a:xfrm>
            <a:off x="701040" y="4473892"/>
            <a:ext cx="5608320" cy="3660458"/>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65" name="Shape 165"/>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Calibri"/>
                <a:ea typeface="Calibri"/>
                <a:cs typeface="Calibri"/>
                <a:sym typeface="Calibri"/>
              </a:rPr>
              <a:t>29</a:t>
            </a:fld>
            <a:endParaRPr sz="1300">
              <a:solidFill>
                <a:schemeClr val="dk1"/>
              </a:solidFill>
              <a:latin typeface="Calibri"/>
              <a:ea typeface="Calibri"/>
              <a:cs typeface="Calibri"/>
              <a:sym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34D66F-5653-4F6B-B136-1668F27DE46A}" type="slidenum">
              <a:rPr lang="en-US" altLang="en-US" smtClean="0"/>
              <a:pPr/>
              <a:t>30</a:t>
            </a:fld>
            <a:endParaRPr lang="en-US" altLang="en-US" dirty="0"/>
          </a:p>
        </p:txBody>
      </p:sp>
    </p:spTree>
    <p:extLst>
      <p:ext uri="{BB962C8B-B14F-4D97-AF65-F5344CB8AC3E}">
        <p14:creationId xmlns:p14="http://schemas.microsoft.com/office/powerpoint/2010/main" val="534324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36367F8-EFEC-434B-B89D-E80BDF9E0882}" type="slidenum">
              <a:rPr lang="en-US" smtClean="0"/>
              <a:pPr>
                <a:defRPr/>
              </a:pPr>
              <a:t>2</a:t>
            </a:fld>
            <a:endParaRPr lang="en-US"/>
          </a:p>
        </p:txBody>
      </p:sp>
    </p:spTree>
    <p:extLst>
      <p:ext uri="{BB962C8B-B14F-4D97-AF65-F5344CB8AC3E}">
        <p14:creationId xmlns:p14="http://schemas.microsoft.com/office/powerpoint/2010/main" val="22951878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34D66F-5653-4F6B-B136-1668F27DE46A}" type="slidenum">
              <a:rPr lang="en-US" altLang="en-US" smtClean="0"/>
              <a:pPr/>
              <a:t>31</a:t>
            </a:fld>
            <a:endParaRPr lang="en-US" altLang="en-US" dirty="0"/>
          </a:p>
        </p:txBody>
      </p:sp>
    </p:spTree>
    <p:extLst>
      <p:ext uri="{BB962C8B-B14F-4D97-AF65-F5344CB8AC3E}">
        <p14:creationId xmlns:p14="http://schemas.microsoft.com/office/powerpoint/2010/main" val="24722252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34D66F-5653-4F6B-B136-1668F27DE46A}" type="slidenum">
              <a:rPr lang="en-US" altLang="en-US" smtClean="0"/>
              <a:pPr/>
              <a:t>32</a:t>
            </a:fld>
            <a:endParaRPr lang="en-US" altLang="en-US" dirty="0"/>
          </a:p>
        </p:txBody>
      </p:sp>
    </p:spTree>
    <p:extLst>
      <p:ext uri="{BB962C8B-B14F-4D97-AF65-F5344CB8AC3E}">
        <p14:creationId xmlns:p14="http://schemas.microsoft.com/office/powerpoint/2010/main" val="2046427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34D66F-5653-4F6B-B136-1668F27DE46A}" type="slidenum">
              <a:rPr lang="en-US" altLang="en-US" smtClean="0"/>
              <a:pPr/>
              <a:t>3</a:t>
            </a:fld>
            <a:endParaRPr lang="en-US" altLang="en-US" dirty="0"/>
          </a:p>
        </p:txBody>
      </p:sp>
    </p:spTree>
    <p:extLst>
      <p:ext uri="{BB962C8B-B14F-4D97-AF65-F5344CB8AC3E}">
        <p14:creationId xmlns:p14="http://schemas.microsoft.com/office/powerpoint/2010/main" val="3276468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34D66F-5653-4F6B-B136-1668F27DE46A}" type="slidenum">
              <a:rPr lang="en-US" altLang="en-US" smtClean="0"/>
              <a:pPr/>
              <a:t>5</a:t>
            </a:fld>
            <a:endParaRPr lang="en-US" altLang="en-US" dirty="0"/>
          </a:p>
        </p:txBody>
      </p:sp>
    </p:spTree>
    <p:extLst>
      <p:ext uri="{BB962C8B-B14F-4D97-AF65-F5344CB8AC3E}">
        <p14:creationId xmlns:p14="http://schemas.microsoft.com/office/powerpoint/2010/main" val="2093220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34D66F-5653-4F6B-B136-1668F27DE46A}" type="slidenum">
              <a:rPr lang="en-US" altLang="en-US" smtClean="0"/>
              <a:pPr/>
              <a:t>6</a:t>
            </a:fld>
            <a:endParaRPr lang="en-US" altLang="en-US" dirty="0"/>
          </a:p>
        </p:txBody>
      </p:sp>
    </p:spTree>
    <p:extLst>
      <p:ext uri="{BB962C8B-B14F-4D97-AF65-F5344CB8AC3E}">
        <p14:creationId xmlns:p14="http://schemas.microsoft.com/office/powerpoint/2010/main" val="2727722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a:t>
            </a:r>
            <a:r>
              <a:rPr lang="en-US" dirty="0"/>
              <a:t>single activity can satisfy more than one category of required costs.</a:t>
            </a:r>
          </a:p>
          <a:p>
            <a:endParaRPr lang="en-US" dirty="0" smtClean="0"/>
          </a:p>
          <a:p>
            <a:r>
              <a:rPr lang="en-US" dirty="0" smtClean="0"/>
              <a:t>LEAs </a:t>
            </a:r>
            <a:r>
              <a:rPr lang="en-US" dirty="0"/>
              <a:t>that receive </a:t>
            </a:r>
            <a:r>
              <a:rPr lang="en-US" i="1" dirty="0"/>
              <a:t>less</a:t>
            </a:r>
            <a:r>
              <a:rPr lang="en-US" dirty="0"/>
              <a:t> than $30,000 in SSAE funds must meet at least one of the above requirements (that is, spend at least twenty percent on activities to support a well-rounded education </a:t>
            </a:r>
            <a:r>
              <a:rPr lang="en-US" u="sng" dirty="0"/>
              <a:t>or</a:t>
            </a:r>
            <a:r>
              <a:rPr lang="en-US" dirty="0"/>
              <a:t> at least twenty percent on activities to support safe and healthy students </a:t>
            </a:r>
            <a:r>
              <a:rPr lang="en-US" u="sng" dirty="0"/>
              <a:t>or</a:t>
            </a:r>
            <a:r>
              <a:rPr lang="en-US" dirty="0"/>
              <a:t> at least some funds(?) for activities to support the effective use of technology</a:t>
            </a:r>
            <a:r>
              <a:rPr lang="en-US" dirty="0" smtClean="0"/>
              <a:t>).</a:t>
            </a:r>
            <a:endParaRPr lang="en-US" b="1" cap="small" dirty="0" smtClean="0"/>
          </a:p>
          <a:p>
            <a:r>
              <a:rPr lang="en-US" b="1" cap="small" dirty="0" smtClean="0"/>
              <a:t>Cap </a:t>
            </a:r>
            <a:r>
              <a:rPr lang="en-US" b="1" cap="small" dirty="0"/>
              <a:t>on Technology Infrastructure</a:t>
            </a:r>
          </a:p>
          <a:p>
            <a:r>
              <a:rPr lang="en-US" dirty="0"/>
              <a:t>Of the SSAE funds spent on technology, LEAs may not spend more than fifteen percent (15%) of those technology funds to purchase technology infrastructure.  Specifically, this means that LEAs may not spend more than fifteen percent of its SSAE technology funds on devices, equipment, software applications, platforms, digital instructional resources and/or other one-time IT purchases.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34D66F-5653-4F6B-B136-1668F27DE46A}" type="slidenum">
              <a:rPr kumimoji="0" lang="en-US" alt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alt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65783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34D66F-5653-4F6B-B136-1668F27DE46A}" type="slidenum">
              <a:rPr lang="en-US" altLang="en-US" smtClean="0"/>
              <a:pPr/>
              <a:t>12</a:t>
            </a:fld>
            <a:endParaRPr lang="en-US" altLang="en-US" dirty="0"/>
          </a:p>
        </p:txBody>
      </p:sp>
    </p:spTree>
    <p:extLst>
      <p:ext uri="{BB962C8B-B14F-4D97-AF65-F5344CB8AC3E}">
        <p14:creationId xmlns:p14="http://schemas.microsoft.com/office/powerpoint/2010/main" val="3063541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Shape 58"/>
          <p:cNvSpPr>
            <a:spLocks noGrp="1" noRot="1" noChangeAspect="1"/>
          </p:cNvSpPr>
          <p:nvPr>
            <p:ph type="sldImg" idx="2"/>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59" name="Shape 59"/>
          <p:cNvSpPr txBox="1">
            <a:spLocks noGrp="1"/>
          </p:cNvSpPr>
          <p:nvPr>
            <p:ph type="body" idx="1"/>
          </p:nvPr>
        </p:nvSpPr>
        <p:spPr>
          <a:xfrm>
            <a:off x="701040" y="4473892"/>
            <a:ext cx="5608320" cy="3660458"/>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60" name="Shape 60"/>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b="0" i="0" u="none" strike="noStrike" cap="none">
                <a:solidFill>
                  <a:schemeClr val="dk1"/>
                </a:solidFill>
                <a:latin typeface="Calibri"/>
                <a:ea typeface="Calibri"/>
                <a:cs typeface="Calibri"/>
                <a:sym typeface="Calibri"/>
              </a:rPr>
              <a:t>13</a:t>
            </a:fld>
            <a:endParaRPr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12001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Shape 64"/>
          <p:cNvSpPr>
            <a:spLocks noGrp="1" noRot="1" noChangeAspect="1"/>
          </p:cNvSpPr>
          <p:nvPr>
            <p:ph type="sldImg" idx="2"/>
          </p:nvPr>
        </p:nvSpPr>
        <p:spPr>
          <a:xfrm>
            <a:off x="1414463" y="1162050"/>
            <a:ext cx="4181475"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5" name="Shape 65"/>
          <p:cNvSpPr txBox="1">
            <a:spLocks noGrp="1"/>
          </p:cNvSpPr>
          <p:nvPr>
            <p:ph type="body" idx="1"/>
          </p:nvPr>
        </p:nvSpPr>
        <p:spPr>
          <a:xfrm>
            <a:off x="701040" y="4473892"/>
            <a:ext cx="5608320" cy="3660458"/>
          </a:xfrm>
          <a:prstGeom prst="rect">
            <a:avLst/>
          </a:prstGeom>
          <a:noFill/>
          <a:ln>
            <a:noFill/>
          </a:ln>
        </p:spPr>
        <p:txBody>
          <a:bodyPr spcFirstLastPara="1" wrap="square" lIns="93150" tIns="46575" rIns="93150" bIns="46575"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66" name="Shape 66"/>
          <p:cNvSpPr txBox="1">
            <a:spLocks noGrp="1"/>
          </p:cNvSpPr>
          <p:nvPr>
            <p:ph type="sldNum" idx="12"/>
          </p:nvPr>
        </p:nvSpPr>
        <p:spPr>
          <a:xfrm>
            <a:off x="3970938" y="8829967"/>
            <a:ext cx="3037840" cy="466433"/>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300" b="0" i="0" u="none" strike="noStrike" cap="none">
                <a:solidFill>
                  <a:schemeClr val="dk1"/>
                </a:solidFill>
                <a:latin typeface="Calibri"/>
                <a:ea typeface="Calibri"/>
                <a:cs typeface="Calibri"/>
                <a:sym typeface="Calibri"/>
              </a:rPr>
              <a:t>14</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cSld name="Logo/Title">
    <p:bg>
      <p:bgPr>
        <a:blipFill rotWithShape="1">
          <a:blip r:embed="rId2">
            <a:alphaModFix/>
          </a:blip>
          <a:stretch>
            <a:fillRect/>
          </a:stretch>
        </a:blipFill>
        <a:effectLst/>
      </p:bgPr>
    </p:bg>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628650" y="4462480"/>
            <a:ext cx="7886700" cy="1325563"/>
          </a:xfrm>
          <a:prstGeom prst="rect">
            <a:avLst/>
          </a:prstGeom>
          <a:noFill/>
          <a:ln>
            <a:noFill/>
          </a:ln>
        </p:spPr>
        <p:txBody>
          <a:bodyPr spcFirstLastPara="1" wrap="square" lIns="91425" tIns="91425" rIns="91425" bIns="91425" anchor="ctr" anchorCtr="0"/>
          <a:lstStyle>
            <a:lvl1pPr marL="0" marR="0" lvl="0" indent="0" algn="ctr" rtl="0">
              <a:lnSpc>
                <a:spcPct val="90000"/>
              </a:lnSpc>
              <a:spcBef>
                <a:spcPts val="0"/>
              </a:spcBef>
              <a:spcAft>
                <a:spcPts val="0"/>
              </a:spcAft>
              <a:buClr>
                <a:schemeClr val="dk1"/>
              </a:buClr>
              <a:buSzPts val="4400"/>
              <a:buFont typeface="Calibri"/>
              <a:buNone/>
              <a:defRPr sz="44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pic>
        <p:nvPicPr>
          <p:cNvPr id="17" name="Shape 17"/>
          <p:cNvPicPr preferRelativeResize="0"/>
          <p:nvPr/>
        </p:nvPicPr>
        <p:blipFill rotWithShape="1">
          <a:blip r:embed="rId3">
            <a:alphaModFix/>
          </a:blip>
          <a:srcRect/>
          <a:stretch/>
        </p:blipFill>
        <p:spPr>
          <a:xfrm>
            <a:off x="2257328" y="2147305"/>
            <a:ext cx="4655427" cy="2315175"/>
          </a:xfrm>
          <a:prstGeom prst="rect">
            <a:avLst/>
          </a:prstGeom>
          <a:noFill/>
          <a:ln>
            <a:noFill/>
          </a:ln>
        </p:spPr>
      </p:pic>
      <p:pic>
        <p:nvPicPr>
          <p:cNvPr id="18" name="Shape 18"/>
          <p:cNvPicPr preferRelativeResize="0"/>
          <p:nvPr/>
        </p:nvPicPr>
        <p:blipFill rotWithShape="1">
          <a:blip r:embed="rId3">
            <a:alphaModFix/>
          </a:blip>
          <a:srcRect/>
          <a:stretch/>
        </p:blipFill>
        <p:spPr>
          <a:xfrm>
            <a:off x="2257328" y="2147305"/>
            <a:ext cx="4655427" cy="2315175"/>
          </a:xfrm>
          <a:prstGeom prst="rect">
            <a:avLst/>
          </a:prstGeom>
          <a:noFill/>
          <a:ln>
            <a:noFill/>
          </a:ln>
        </p:spPr>
      </p:pic>
      <p:pic>
        <p:nvPicPr>
          <p:cNvPr id="19" name="Shape 19"/>
          <p:cNvPicPr preferRelativeResize="0"/>
          <p:nvPr/>
        </p:nvPicPr>
        <p:blipFill rotWithShape="1">
          <a:blip r:embed="rId3">
            <a:alphaModFix/>
          </a:blip>
          <a:srcRect/>
          <a:stretch/>
        </p:blipFill>
        <p:spPr>
          <a:xfrm>
            <a:off x="2257328" y="2147305"/>
            <a:ext cx="4655427" cy="231517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629841" y="1992834"/>
            <a:ext cx="2949178" cy="1600200"/>
          </a:xfrm>
          <a:prstGeom prst="rect">
            <a:avLst/>
          </a:prstGeom>
          <a:noFill/>
          <a:ln>
            <a:noFill/>
          </a:ln>
        </p:spPr>
        <p:txBody>
          <a:bodyPr spcFirstLastPara="1" wrap="square" lIns="91425" tIns="91425" rIns="91425" bIns="91425" anchor="b" anchorCtr="0"/>
          <a:lstStyle>
            <a:lvl1pPr marL="0" marR="0" lvl="0" indent="0" algn="l" rtl="0">
              <a:lnSpc>
                <a:spcPct val="90000"/>
              </a:lnSpc>
              <a:spcBef>
                <a:spcPts val="0"/>
              </a:spcBef>
              <a:spcAft>
                <a:spcPts val="0"/>
              </a:spcAft>
              <a:buClr>
                <a:schemeClr val="dk1"/>
              </a:buClr>
              <a:buSzPts val="3200"/>
              <a:buFont typeface="Calibri"/>
              <a:buNone/>
              <a:defRPr sz="32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1" name="Shape 51"/>
          <p:cNvSpPr txBox="1">
            <a:spLocks noGrp="1"/>
          </p:cNvSpPr>
          <p:nvPr>
            <p:ph type="body" idx="1"/>
          </p:nvPr>
        </p:nvSpPr>
        <p:spPr>
          <a:xfrm>
            <a:off x="3887391" y="1992834"/>
            <a:ext cx="4629150" cy="3868216"/>
          </a:xfrm>
          <a:prstGeom prst="rect">
            <a:avLst/>
          </a:prstGeom>
          <a:noFill/>
          <a:ln>
            <a:noFill/>
          </a:ln>
        </p:spPr>
        <p:txBody>
          <a:bodyPr spcFirstLastPara="1" wrap="square" lIns="91425" tIns="91425" rIns="91425" bIns="91425" anchor="t" anchorCtr="0"/>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body" idx="2"/>
          </p:nvPr>
        </p:nvSpPr>
        <p:spPr>
          <a:xfrm>
            <a:off x="629841" y="3593039"/>
            <a:ext cx="2949178" cy="2275953"/>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629841" y="1999813"/>
            <a:ext cx="2949178" cy="1600200"/>
          </a:xfrm>
          <a:prstGeom prst="rect">
            <a:avLst/>
          </a:prstGeom>
          <a:noFill/>
          <a:ln>
            <a:noFill/>
          </a:ln>
        </p:spPr>
        <p:txBody>
          <a:bodyPr spcFirstLastPara="1" wrap="square" lIns="91425" tIns="91425" rIns="91425" bIns="91425" anchor="b" anchorCtr="0"/>
          <a:lstStyle>
            <a:lvl1pPr marL="0" marR="0" lvl="0" indent="0" algn="l" rtl="0">
              <a:lnSpc>
                <a:spcPct val="90000"/>
              </a:lnSpc>
              <a:spcBef>
                <a:spcPts val="0"/>
              </a:spcBef>
              <a:spcAft>
                <a:spcPts val="0"/>
              </a:spcAft>
              <a:buClr>
                <a:schemeClr val="dk1"/>
              </a:buClr>
              <a:buSzPts val="3200"/>
              <a:buFont typeface="Calibri"/>
              <a:buNone/>
              <a:defRPr sz="32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5" name="Shape 55"/>
          <p:cNvSpPr>
            <a:spLocks noGrp="1"/>
          </p:cNvSpPr>
          <p:nvPr>
            <p:ph type="pic" idx="2"/>
          </p:nvPr>
        </p:nvSpPr>
        <p:spPr>
          <a:xfrm>
            <a:off x="3887391" y="1999818"/>
            <a:ext cx="4629150" cy="3861237"/>
          </a:xfrm>
          <a:prstGeom prst="rect">
            <a:avLst/>
          </a:prstGeom>
          <a:noFill/>
          <a:ln>
            <a:noFill/>
          </a:ln>
        </p:spPr>
        <p:txBody>
          <a:bodyPr spcFirstLastPara="1" wrap="square" lIns="91425" tIns="91425" rIns="91425" bIns="91425" anchor="t" anchorCtr="0"/>
          <a:lstStyle>
            <a:lvl1pPr marL="0" marR="0" lvl="0" indent="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L="457189" marR="0" lvl="1" indent="0"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L="914377" marR="0" lvl="2" indent="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L="1371566" marR="0" lvl="3" indent="0"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L="1828754" marR="0" lvl="4" indent="0"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L="2285943" marR="0" lvl="5" indent="0"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L="2743131" marR="0" lvl="6" indent="0"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L="3200320" marR="0" lvl="7" indent="0"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L="3657509" marR="0" lvl="8" indent="0"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body" idx="1"/>
          </p:nvPr>
        </p:nvSpPr>
        <p:spPr>
          <a:xfrm>
            <a:off x="629841" y="3613977"/>
            <a:ext cx="2949178" cy="2289915"/>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0"/>
        <p:cNvGrpSpPr/>
        <p:nvPr/>
      </p:nvGrpSpPr>
      <p:grpSpPr>
        <a:xfrm>
          <a:off x="0" y="0"/>
          <a:ext cx="0" cy="0"/>
          <a:chOff x="0" y="0"/>
          <a:chExt cx="0" cy="0"/>
        </a:xfrm>
      </p:grpSpPr>
      <p:sp>
        <p:nvSpPr>
          <p:cNvPr id="21" name="Shape 21"/>
          <p:cNvSpPr txBox="1">
            <a:spLocks noGrp="1"/>
          </p:cNvSpPr>
          <p:nvPr>
            <p:ph type="ctrTitle"/>
          </p:nvPr>
        </p:nvSpPr>
        <p:spPr>
          <a:xfrm>
            <a:off x="1143000" y="1982367"/>
            <a:ext cx="6858000" cy="2274477"/>
          </a:xfrm>
          <a:prstGeom prst="rect">
            <a:avLst/>
          </a:prstGeom>
          <a:noFill/>
          <a:ln>
            <a:noFill/>
          </a:ln>
        </p:spPr>
        <p:txBody>
          <a:bodyPr spcFirstLastPara="1" wrap="square" lIns="91425" tIns="91425" rIns="91425" bIns="91425" anchor="b" anchorCtr="0"/>
          <a:lstStyle>
            <a:lvl1pPr marL="0" marR="0" lvl="0" indent="0" algn="ctr" rtl="0">
              <a:lnSpc>
                <a:spcPct val="90000"/>
              </a:lnSpc>
              <a:spcBef>
                <a:spcPts val="0"/>
              </a:spcBef>
              <a:spcAft>
                <a:spcPts val="0"/>
              </a:spcAft>
              <a:buClr>
                <a:schemeClr val="dk1"/>
              </a:buClr>
              <a:buSzPts val="6000"/>
              <a:buFont typeface="Calibri"/>
              <a:buNone/>
              <a:defRPr sz="60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22" name="Shape 22"/>
          <p:cNvSpPr txBox="1">
            <a:spLocks noGrp="1"/>
          </p:cNvSpPr>
          <p:nvPr>
            <p:ph type="subTitle" idx="1"/>
          </p:nvPr>
        </p:nvSpPr>
        <p:spPr>
          <a:xfrm>
            <a:off x="1143000" y="4348915"/>
            <a:ext cx="6858000" cy="1655762"/>
          </a:xfrm>
          <a:prstGeom prst="rect">
            <a:avLst/>
          </a:prstGeom>
          <a:noFill/>
          <a:ln>
            <a:noFill/>
          </a:ln>
        </p:spPr>
        <p:txBody>
          <a:bodyPr spcFirstLastPara="1" wrap="square" lIns="91425" tIns="91425" rIns="91425" bIns="91425" anchor="t" anchorCtr="0"/>
          <a:lstStyle>
            <a:lvl1pPr marL="0" marR="0" lvl="0" indent="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457189" marR="0" lvl="1" indent="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914377" marR="0" lvl="2" indent="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371566" marR="0" lvl="3" indent="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1828754" marR="0" lvl="4" indent="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285943" marR="0" lvl="5" indent="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2743131" marR="0" lvl="6" indent="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200320" marR="0" lvl="7" indent="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3657509" marR="0" lvl="8" indent="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628650" y="1998486"/>
            <a:ext cx="7886700" cy="1325563"/>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4400"/>
              <a:buFont typeface="Calibri"/>
              <a:buNone/>
              <a:defRPr sz="44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25" name="Shape 25"/>
          <p:cNvSpPr txBox="1">
            <a:spLocks noGrp="1"/>
          </p:cNvSpPr>
          <p:nvPr>
            <p:ph type="body" idx="1"/>
          </p:nvPr>
        </p:nvSpPr>
        <p:spPr>
          <a:xfrm>
            <a:off x="628650" y="3427255"/>
            <a:ext cx="7886700" cy="274970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Logo only">
    <p:bg>
      <p:bgPr>
        <a:blipFill rotWithShape="1">
          <a:blip r:embed="rId2">
            <a:alphaModFix/>
          </a:blip>
          <a:stretch>
            <a:fillRect/>
          </a:stretch>
        </a:blipFill>
        <a:effectLst/>
      </p:bgPr>
    </p:bg>
    <p:spTree>
      <p:nvGrpSpPr>
        <p:cNvPr id="1" name="Shape 26"/>
        <p:cNvGrpSpPr/>
        <p:nvPr/>
      </p:nvGrpSpPr>
      <p:grpSpPr>
        <a:xfrm>
          <a:off x="0" y="0"/>
          <a:ext cx="0" cy="0"/>
          <a:chOff x="0" y="0"/>
          <a:chExt cx="0" cy="0"/>
        </a:xfrm>
      </p:grpSpPr>
      <p:pic>
        <p:nvPicPr>
          <p:cNvPr id="27" name="Shape 27"/>
          <p:cNvPicPr preferRelativeResize="0"/>
          <p:nvPr/>
        </p:nvPicPr>
        <p:blipFill rotWithShape="1">
          <a:blip r:embed="rId3">
            <a:alphaModFix/>
          </a:blip>
          <a:srcRect/>
          <a:stretch/>
        </p:blipFill>
        <p:spPr>
          <a:xfrm>
            <a:off x="2257328" y="2326251"/>
            <a:ext cx="4655427" cy="2315175"/>
          </a:xfrm>
          <a:prstGeom prst="rect">
            <a:avLst/>
          </a:prstGeom>
          <a:noFill/>
          <a:ln>
            <a:noFill/>
          </a:ln>
        </p:spPr>
      </p:pic>
      <p:pic>
        <p:nvPicPr>
          <p:cNvPr id="28" name="Shape 28"/>
          <p:cNvPicPr preferRelativeResize="0"/>
          <p:nvPr/>
        </p:nvPicPr>
        <p:blipFill rotWithShape="1">
          <a:blip r:embed="rId3">
            <a:alphaModFix/>
          </a:blip>
          <a:srcRect/>
          <a:stretch/>
        </p:blipFill>
        <p:spPr>
          <a:xfrm>
            <a:off x="2257328" y="2326251"/>
            <a:ext cx="4655427" cy="2315175"/>
          </a:xfrm>
          <a:prstGeom prst="rect">
            <a:avLst/>
          </a:prstGeom>
          <a:noFill/>
          <a:ln>
            <a:noFill/>
          </a:ln>
        </p:spPr>
      </p:pic>
      <p:pic>
        <p:nvPicPr>
          <p:cNvPr id="29" name="Shape 29"/>
          <p:cNvPicPr preferRelativeResize="0"/>
          <p:nvPr/>
        </p:nvPicPr>
        <p:blipFill rotWithShape="1">
          <a:blip r:embed="rId3">
            <a:alphaModFix/>
          </a:blip>
          <a:srcRect/>
          <a:stretch/>
        </p:blipFill>
        <p:spPr>
          <a:xfrm>
            <a:off x="2257328" y="2326251"/>
            <a:ext cx="4655427" cy="2315175"/>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623888" y="1982363"/>
            <a:ext cx="7886700" cy="2580112"/>
          </a:xfrm>
          <a:prstGeom prst="rect">
            <a:avLst/>
          </a:prstGeom>
          <a:noFill/>
          <a:ln>
            <a:noFill/>
          </a:ln>
        </p:spPr>
        <p:txBody>
          <a:bodyPr spcFirstLastPara="1" wrap="square" lIns="91425" tIns="91425" rIns="91425" bIns="91425" anchor="b" anchorCtr="0"/>
          <a:lstStyle>
            <a:lvl1pPr marL="0" marR="0" lvl="0" indent="0" algn="l" rtl="0">
              <a:lnSpc>
                <a:spcPct val="90000"/>
              </a:lnSpc>
              <a:spcBef>
                <a:spcPts val="0"/>
              </a:spcBef>
              <a:spcAft>
                <a:spcPts val="0"/>
              </a:spcAft>
              <a:buClr>
                <a:schemeClr val="dk1"/>
              </a:buClr>
              <a:buSzPts val="6000"/>
              <a:buFont typeface="Calibri"/>
              <a:buNone/>
              <a:defRPr sz="60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2" name="Shape 32"/>
          <p:cNvSpPr txBox="1">
            <a:spLocks noGrp="1"/>
          </p:cNvSpPr>
          <p:nvPr>
            <p:ph type="body" idx="1"/>
          </p:nvPr>
        </p:nvSpPr>
        <p:spPr>
          <a:xfrm>
            <a:off x="623888" y="4589468"/>
            <a:ext cx="7886700" cy="1500187"/>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100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5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628650" y="1998486"/>
            <a:ext cx="7886700" cy="1325563"/>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4400"/>
              <a:buFont typeface="Calibri"/>
              <a:buNone/>
              <a:defRPr sz="44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5" name="Shape 35"/>
          <p:cNvSpPr txBox="1">
            <a:spLocks noGrp="1"/>
          </p:cNvSpPr>
          <p:nvPr>
            <p:ph type="body" idx="1"/>
          </p:nvPr>
        </p:nvSpPr>
        <p:spPr>
          <a:xfrm>
            <a:off x="628650" y="3427255"/>
            <a:ext cx="3886200" cy="274970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body" idx="2"/>
          </p:nvPr>
        </p:nvSpPr>
        <p:spPr>
          <a:xfrm>
            <a:off x="4629150" y="3427255"/>
            <a:ext cx="3886200" cy="274970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629841" y="2002541"/>
            <a:ext cx="7886700" cy="1325563"/>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4400"/>
              <a:buFont typeface="Calibri"/>
              <a:buNone/>
              <a:defRPr sz="44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9" name="Shape 39"/>
          <p:cNvSpPr txBox="1">
            <a:spLocks noGrp="1"/>
          </p:cNvSpPr>
          <p:nvPr>
            <p:ph type="body" idx="1"/>
          </p:nvPr>
        </p:nvSpPr>
        <p:spPr>
          <a:xfrm>
            <a:off x="629842" y="3440161"/>
            <a:ext cx="3868340" cy="823912"/>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body" idx="2"/>
          </p:nvPr>
        </p:nvSpPr>
        <p:spPr>
          <a:xfrm>
            <a:off x="629842" y="4341655"/>
            <a:ext cx="3868340" cy="184800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body" idx="3"/>
          </p:nvPr>
        </p:nvSpPr>
        <p:spPr>
          <a:xfrm>
            <a:off x="4629152" y="3440161"/>
            <a:ext cx="3887391" cy="823912"/>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body" idx="4"/>
          </p:nvPr>
        </p:nvSpPr>
        <p:spPr>
          <a:xfrm>
            <a:off x="4629152" y="4341655"/>
            <a:ext cx="3887391" cy="184800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628650" y="1998486"/>
            <a:ext cx="7886700" cy="1325563"/>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4400"/>
              <a:buFont typeface="Calibri"/>
              <a:buNone/>
              <a:defRPr sz="44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cSld name="Blank">
    <p:bg>
      <p:bgPr>
        <a:blipFill rotWithShape="1">
          <a:blip r:embed="rId2">
            <a:alphaModFix/>
          </a:blip>
          <a:stretch>
            <a:fillRect r="-16998"/>
          </a:stretch>
        </a:blipFill>
        <a:effectLst/>
      </p:bgPr>
    </p:bg>
    <p:spTree>
      <p:nvGrpSpPr>
        <p:cNvPr id="1" name="Shape 45"/>
        <p:cNvGrpSpPr/>
        <p:nvPr/>
      </p:nvGrpSpPr>
      <p:grpSpPr>
        <a:xfrm>
          <a:off x="0" y="0"/>
          <a:ext cx="0" cy="0"/>
          <a:chOff x="0" y="0"/>
          <a:chExt cx="0" cy="0"/>
        </a:xfrm>
      </p:grpSpPr>
      <p:pic>
        <p:nvPicPr>
          <p:cNvPr id="46" name="Shape 46"/>
          <p:cNvPicPr preferRelativeResize="0"/>
          <p:nvPr/>
        </p:nvPicPr>
        <p:blipFill rotWithShape="1">
          <a:blip r:embed="rId3">
            <a:alphaModFix/>
          </a:blip>
          <a:srcRect/>
          <a:stretch/>
        </p:blipFill>
        <p:spPr>
          <a:xfrm>
            <a:off x="-1" y="111581"/>
            <a:ext cx="1714500" cy="669486"/>
          </a:xfrm>
          <a:prstGeom prst="rect">
            <a:avLst/>
          </a:prstGeom>
          <a:noFill/>
          <a:ln>
            <a:noFill/>
          </a:ln>
        </p:spPr>
      </p:pic>
      <p:pic>
        <p:nvPicPr>
          <p:cNvPr id="47" name="Shape 47"/>
          <p:cNvPicPr preferRelativeResize="0"/>
          <p:nvPr/>
        </p:nvPicPr>
        <p:blipFill rotWithShape="1">
          <a:blip r:embed="rId3">
            <a:alphaModFix/>
          </a:blip>
          <a:srcRect/>
          <a:stretch/>
        </p:blipFill>
        <p:spPr>
          <a:xfrm>
            <a:off x="-1" y="111581"/>
            <a:ext cx="1714500" cy="669486"/>
          </a:xfrm>
          <a:prstGeom prst="rect">
            <a:avLst/>
          </a:prstGeom>
          <a:noFill/>
          <a:ln>
            <a:noFill/>
          </a:ln>
        </p:spPr>
      </p:pic>
      <p:pic>
        <p:nvPicPr>
          <p:cNvPr id="48" name="Shape 48"/>
          <p:cNvPicPr preferRelativeResize="0"/>
          <p:nvPr/>
        </p:nvPicPr>
        <p:blipFill rotWithShape="1">
          <a:blip r:embed="rId3">
            <a:alphaModFix/>
          </a:blip>
          <a:srcRect/>
          <a:stretch/>
        </p:blipFill>
        <p:spPr>
          <a:xfrm>
            <a:off x="-1" y="111581"/>
            <a:ext cx="1714500" cy="66948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alphaModFix/>
          </a:blip>
          <a:stretch>
            <a:fillRect r="-16998"/>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628650" y="1998486"/>
            <a:ext cx="7886700" cy="1325563"/>
          </a:xfrm>
          <a:prstGeom prst="rect">
            <a:avLst/>
          </a:prstGeom>
          <a:noFill/>
          <a:ln>
            <a:noFill/>
          </a:ln>
        </p:spPr>
        <p:txBody>
          <a:bodyPr spcFirstLastPara="1" wrap="square" lIns="91425" tIns="91425" rIns="91425" bIns="91425" anchor="ctr" anchorCtr="0"/>
          <a:lstStyle>
            <a:lvl1pPr marL="0" marR="0" lvl="0" indent="0" algn="l" rtl="0">
              <a:lnSpc>
                <a:spcPct val="90000"/>
              </a:lnSpc>
              <a:spcBef>
                <a:spcPts val="0"/>
              </a:spcBef>
              <a:spcAft>
                <a:spcPts val="0"/>
              </a:spcAft>
              <a:buClr>
                <a:schemeClr val="dk1"/>
              </a:buClr>
              <a:buSzPts val="4400"/>
              <a:buFont typeface="Calibri"/>
              <a:buNone/>
              <a:defRPr sz="44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1" name="Shape 11"/>
          <p:cNvSpPr txBox="1">
            <a:spLocks noGrp="1"/>
          </p:cNvSpPr>
          <p:nvPr>
            <p:ph type="body" idx="1"/>
          </p:nvPr>
        </p:nvSpPr>
        <p:spPr>
          <a:xfrm>
            <a:off x="628650" y="3427255"/>
            <a:ext cx="7886700" cy="274970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2" name="Shape 12"/>
          <p:cNvPicPr preferRelativeResize="0"/>
          <p:nvPr/>
        </p:nvPicPr>
        <p:blipFill rotWithShape="1">
          <a:blip r:embed="rId14">
            <a:alphaModFix/>
          </a:blip>
          <a:srcRect/>
          <a:stretch/>
        </p:blipFill>
        <p:spPr>
          <a:xfrm>
            <a:off x="115173" y="186164"/>
            <a:ext cx="2710888" cy="1348143"/>
          </a:xfrm>
          <a:prstGeom prst="rect">
            <a:avLst/>
          </a:prstGeom>
          <a:noFill/>
          <a:ln>
            <a:noFill/>
          </a:ln>
        </p:spPr>
      </p:pic>
      <p:pic>
        <p:nvPicPr>
          <p:cNvPr id="13" name="Shape 13"/>
          <p:cNvPicPr preferRelativeResize="0"/>
          <p:nvPr/>
        </p:nvPicPr>
        <p:blipFill rotWithShape="1">
          <a:blip r:embed="rId14">
            <a:alphaModFix/>
          </a:blip>
          <a:srcRect/>
          <a:stretch/>
        </p:blipFill>
        <p:spPr>
          <a:xfrm>
            <a:off x="115173" y="186164"/>
            <a:ext cx="2710888" cy="1348143"/>
          </a:xfrm>
          <a:prstGeom prst="rect">
            <a:avLst/>
          </a:prstGeom>
          <a:noFill/>
          <a:ln>
            <a:noFill/>
          </a:ln>
        </p:spPr>
      </p:pic>
      <p:pic>
        <p:nvPicPr>
          <p:cNvPr id="14" name="Shape 14"/>
          <p:cNvPicPr preferRelativeResize="0"/>
          <p:nvPr/>
        </p:nvPicPr>
        <p:blipFill rotWithShape="1">
          <a:blip r:embed="rId14">
            <a:alphaModFix/>
          </a:blip>
          <a:srcRect/>
          <a:stretch/>
        </p:blipFill>
        <p:spPr>
          <a:xfrm>
            <a:off x="115173" y="186164"/>
            <a:ext cx="2710888" cy="134814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oregon.gov/ode/schools-and-districts/grants/ESEA/Pages/SSAE.aspx"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mailto:Raquel.Gwynn@state.or.us" TargetMode="External"/><Relationship Id="rId2" Type="http://schemas.openxmlformats.org/officeDocument/2006/relationships/hyperlink" Target="https://www2.ed.gov/policy/elsec/leg/essa/essassaegrantguid10212016.pdf" TargetMode="External"/><Relationship Id="rId1" Type="http://schemas.openxmlformats.org/officeDocument/2006/relationships/slideLayout" Target="../slideLayouts/slideLayout3.xml"/><Relationship Id="rId4" Type="http://schemas.openxmlformats.org/officeDocument/2006/relationships/hyperlink" Target="mailto:theresa.richards@state.or.us"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r>
              <a:rPr lang="en-US" altLang="en-US" sz="5400" dirty="0" smtClean="0">
                <a:latin typeface="Arial" charset="0"/>
                <a:cs typeface="Arial" charset="0"/>
              </a:rPr>
              <a:t>Title I-A Committee of Practitioners</a:t>
            </a:r>
          </a:p>
        </p:txBody>
      </p:sp>
      <p:sp>
        <p:nvSpPr>
          <p:cNvPr id="13315" name="Rectangle 3"/>
          <p:cNvSpPr>
            <a:spLocks noGrp="1" noChangeArrowheads="1"/>
          </p:cNvSpPr>
          <p:nvPr>
            <p:ph type="subTitle" idx="1"/>
          </p:nvPr>
        </p:nvSpPr>
        <p:spPr/>
        <p:txBody>
          <a:bodyPr/>
          <a:lstStyle/>
          <a:p>
            <a:r>
              <a:rPr lang="en-US" altLang="en-US" dirty="0" smtClean="0">
                <a:latin typeface="Arial" charset="0"/>
                <a:cs typeface="Arial" charset="0"/>
              </a:rPr>
              <a:t>Wednesday, May 2, 2018</a:t>
            </a:r>
          </a:p>
        </p:txBody>
      </p:sp>
    </p:spTree>
    <p:extLst>
      <p:ext uri="{BB962C8B-B14F-4D97-AF65-F5344CB8AC3E}">
        <p14:creationId xmlns:p14="http://schemas.microsoft.com/office/powerpoint/2010/main" val="3891533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IV-A Application Process</a:t>
            </a:r>
            <a:endParaRPr lang="en-US" dirty="0"/>
          </a:p>
        </p:txBody>
      </p:sp>
      <p:sp>
        <p:nvSpPr>
          <p:cNvPr id="3" name="Content Placeholder 2"/>
          <p:cNvSpPr>
            <a:spLocks noGrp="1"/>
          </p:cNvSpPr>
          <p:nvPr>
            <p:ph idx="1"/>
          </p:nvPr>
        </p:nvSpPr>
        <p:spPr>
          <a:xfrm>
            <a:off x="628650" y="3099226"/>
            <a:ext cx="7886700" cy="2749708"/>
          </a:xfrm>
        </p:spPr>
        <p:txBody>
          <a:bodyPr/>
          <a:lstStyle/>
          <a:p>
            <a:pPr marL="50800" indent="0">
              <a:buNone/>
            </a:pPr>
            <a:endParaRPr lang="en-US" dirty="0"/>
          </a:p>
          <a:p>
            <a:pPr marL="50800" indent="0">
              <a:buNone/>
            </a:pPr>
            <a:r>
              <a:rPr lang="en-US" sz="2800" dirty="0" smtClean="0"/>
              <a:t>Application and information can be found at:</a:t>
            </a:r>
          </a:p>
          <a:p>
            <a:pPr marL="50800" indent="0">
              <a:buNone/>
            </a:pPr>
            <a:r>
              <a:rPr lang="en-US" dirty="0" smtClean="0">
                <a:hlinkClick r:id="rId2"/>
              </a:rPr>
              <a:t>http</a:t>
            </a:r>
            <a:r>
              <a:rPr lang="en-US" dirty="0">
                <a:hlinkClick r:id="rId2"/>
              </a:rPr>
              <a:t>://www.oregon.gov/ode/schools-and-districts/grants/ESEA/Pages/SSAE.aspx</a:t>
            </a:r>
            <a:r>
              <a:rPr lang="en-US" dirty="0"/>
              <a:t> </a:t>
            </a:r>
          </a:p>
          <a:p>
            <a:endParaRPr lang="en-US" sz="2800" dirty="0"/>
          </a:p>
        </p:txBody>
      </p:sp>
    </p:spTree>
    <p:extLst>
      <p:ext uri="{BB962C8B-B14F-4D97-AF65-F5344CB8AC3E}">
        <p14:creationId xmlns:p14="http://schemas.microsoft.com/office/powerpoint/2010/main" val="265582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IV-A: Resources</a:t>
            </a:r>
            <a:endParaRPr lang="en-US" dirty="0"/>
          </a:p>
        </p:txBody>
      </p:sp>
      <p:sp>
        <p:nvSpPr>
          <p:cNvPr id="3" name="Content Placeholder 2"/>
          <p:cNvSpPr>
            <a:spLocks noGrp="1"/>
          </p:cNvSpPr>
          <p:nvPr>
            <p:ph idx="1"/>
          </p:nvPr>
        </p:nvSpPr>
        <p:spPr/>
        <p:txBody>
          <a:bodyPr/>
          <a:lstStyle/>
          <a:p>
            <a:pPr lvl="0"/>
            <a:r>
              <a:rPr lang="en-US" sz="2100" dirty="0"/>
              <a:t>Non-Regulatory Guidance: </a:t>
            </a:r>
            <a:r>
              <a:rPr lang="en-US" sz="2100" u="sng" dirty="0">
                <a:hlinkClick r:id="rId2"/>
              </a:rPr>
              <a:t>ESSA Title IV, Part A Guidance – Student Support And Academic Enrichment Program</a:t>
            </a:r>
            <a:endParaRPr lang="en-US" sz="2100" u="sng" dirty="0"/>
          </a:p>
          <a:p>
            <a:pPr lvl="0"/>
            <a:endParaRPr lang="en-US" sz="2100" u="sng" dirty="0"/>
          </a:p>
          <a:p>
            <a:pPr lvl="0"/>
            <a:endParaRPr lang="en-US" sz="2100" u="sng" dirty="0"/>
          </a:p>
          <a:p>
            <a:r>
              <a:rPr lang="en-US" sz="2100" dirty="0"/>
              <a:t>Contact: </a:t>
            </a:r>
            <a:r>
              <a:rPr lang="en-US" sz="2100" dirty="0" smtClean="0"/>
              <a:t>Raquel Gwynn at </a:t>
            </a:r>
            <a:r>
              <a:rPr lang="en-US" sz="2100" dirty="0" smtClean="0">
                <a:hlinkClick r:id="rId3"/>
              </a:rPr>
              <a:t>Raquel.Gwynn@state.or.us</a:t>
            </a:r>
            <a:r>
              <a:rPr lang="en-US" sz="2100" dirty="0" smtClean="0"/>
              <a:t> </a:t>
            </a:r>
          </a:p>
          <a:p>
            <a:pPr marL="0" indent="0">
              <a:buNone/>
            </a:pPr>
            <a:r>
              <a:rPr lang="en-US" sz="2100" dirty="0" smtClean="0"/>
              <a:t>	Or Melinda </a:t>
            </a:r>
            <a:r>
              <a:rPr lang="en-US" sz="2100" dirty="0" err="1"/>
              <a:t>Bessner</a:t>
            </a:r>
            <a:r>
              <a:rPr lang="en-US" sz="2100" dirty="0"/>
              <a:t>  </a:t>
            </a:r>
            <a:r>
              <a:rPr lang="en-US" sz="2100" dirty="0">
                <a:hlinkClick r:id="rId4"/>
              </a:rPr>
              <a:t>Melinda.bessner@state.or.us</a:t>
            </a:r>
            <a:endParaRPr lang="en-US" sz="2100" dirty="0"/>
          </a:p>
          <a:p>
            <a:pPr marL="0" indent="0">
              <a:buNone/>
            </a:pPr>
            <a:endParaRPr lang="en-US" sz="2100" dirty="0"/>
          </a:p>
          <a:p>
            <a:endParaRPr lang="en-US" sz="2100" dirty="0"/>
          </a:p>
        </p:txBody>
      </p:sp>
    </p:spTree>
    <p:extLst>
      <p:ext uri="{BB962C8B-B14F-4D97-AF65-F5344CB8AC3E}">
        <p14:creationId xmlns:p14="http://schemas.microsoft.com/office/powerpoint/2010/main" val="10199893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Activity at the tables" title="Table Activity 1"/>
          <p:cNvSpPr>
            <a:spLocks noGrp="1"/>
          </p:cNvSpPr>
          <p:nvPr>
            <p:ph type="title"/>
          </p:nvPr>
        </p:nvSpPr>
        <p:spPr>
          <a:xfrm>
            <a:off x="1143000" y="2971800"/>
            <a:ext cx="7086600" cy="1524000"/>
          </a:xfrm>
          <a:prstGeom prst="roundRect">
            <a:avLst/>
          </a:prstGeom>
          <a:solidFill>
            <a:schemeClr val="accent2">
              <a:lumMod val="20000"/>
              <a:lumOff val="80000"/>
            </a:schemeClr>
          </a:solidFill>
          <a:ln>
            <a:solidFill>
              <a:schemeClr val="tx1"/>
            </a:solidFill>
          </a:ln>
          <a:effectLst>
            <a:outerShdw blurRad="152400" dist="317500" dir="5400000" sx="90000" sy="-19000" rotWithShape="0">
              <a:prstClr val="black">
                <a:alpha val="15000"/>
              </a:prstClr>
            </a:outerShdw>
          </a:effectLst>
        </p:spPr>
        <p:style>
          <a:lnRef idx="0">
            <a:schemeClr val="accent1"/>
          </a:lnRef>
          <a:fillRef idx="3">
            <a:schemeClr val="accent1"/>
          </a:fillRef>
          <a:effectRef idx="3">
            <a:schemeClr val="accent1"/>
          </a:effectRef>
          <a:fontRef idx="minor">
            <a:schemeClr val="lt1"/>
          </a:fontRef>
        </p:style>
        <p:txBody>
          <a:bodyPr anchor="ctr"/>
          <a:lstStyle/>
          <a:p>
            <a:pPr algn="ctr"/>
            <a:r>
              <a:rPr lang="en-US" dirty="0" smtClean="0">
                <a:solidFill>
                  <a:schemeClr val="tx1"/>
                </a:solidFill>
              </a:rPr>
              <a:t>Questions and Discussion</a:t>
            </a:r>
            <a:endParaRPr lang="en-US" dirty="0">
              <a:solidFill>
                <a:schemeClr val="tx1"/>
              </a:solidFill>
            </a:endParaRPr>
          </a:p>
        </p:txBody>
      </p:sp>
    </p:spTree>
    <p:extLst>
      <p:ext uri="{BB962C8B-B14F-4D97-AF65-F5344CB8AC3E}">
        <p14:creationId xmlns:p14="http://schemas.microsoft.com/office/powerpoint/2010/main" val="10866966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208231" y="4462480"/>
            <a:ext cx="8718486" cy="177054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dk1"/>
              </a:buClr>
              <a:buSzPts val="4000"/>
              <a:buFont typeface="Calibri"/>
              <a:buNone/>
            </a:pPr>
            <a:r>
              <a:rPr lang="en-US" sz="3600" b="1" i="0" u="none" strike="noStrike" cap="none" dirty="0" smtClean="0">
                <a:solidFill>
                  <a:schemeClr val="dk1"/>
                </a:solidFill>
                <a:latin typeface="Calibri"/>
                <a:ea typeface="Calibri"/>
                <a:cs typeface="Calibri"/>
                <a:sym typeface="Calibri"/>
              </a:rPr>
              <a:t>A Streamlined Approach to </a:t>
            </a:r>
            <a:br>
              <a:rPr lang="en-US" sz="3600" b="1" i="0" u="none" strike="noStrike" cap="none" dirty="0" smtClean="0">
                <a:solidFill>
                  <a:schemeClr val="dk1"/>
                </a:solidFill>
                <a:latin typeface="Calibri"/>
                <a:ea typeface="Calibri"/>
                <a:cs typeface="Calibri"/>
                <a:sym typeface="Calibri"/>
              </a:rPr>
            </a:br>
            <a:r>
              <a:rPr lang="en-US" sz="3600" b="1" i="0" u="none" strike="noStrike" cap="none" dirty="0" smtClean="0">
                <a:solidFill>
                  <a:schemeClr val="dk1"/>
                </a:solidFill>
                <a:latin typeface="Calibri"/>
                <a:ea typeface="Calibri"/>
                <a:cs typeface="Calibri"/>
                <a:sym typeface="Calibri"/>
              </a:rPr>
              <a:t>Continuous Improvement </a:t>
            </a:r>
            <a:br>
              <a:rPr lang="en-US" sz="3600" b="1" i="0" u="none" strike="noStrike" cap="none" dirty="0" smtClean="0">
                <a:solidFill>
                  <a:schemeClr val="dk1"/>
                </a:solidFill>
                <a:latin typeface="Calibri"/>
                <a:ea typeface="Calibri"/>
                <a:cs typeface="Calibri"/>
                <a:sym typeface="Calibri"/>
              </a:rPr>
            </a:br>
            <a:r>
              <a:rPr lang="en-US" sz="3200" b="0" dirty="0" smtClean="0"/>
              <a:t>April 2018</a:t>
            </a:r>
            <a:endParaRPr sz="1400" b="1"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03626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Shape 68"/>
          <p:cNvSpPr txBox="1">
            <a:spLocks noGrp="1"/>
          </p:cNvSpPr>
          <p:nvPr>
            <p:ph type="ctrTitle"/>
          </p:nvPr>
        </p:nvSpPr>
        <p:spPr>
          <a:xfrm>
            <a:off x="1256029" y="1754425"/>
            <a:ext cx="6858000" cy="700872"/>
          </a:xfrm>
          <a:prstGeom prst="rect">
            <a:avLst/>
          </a:prstGeom>
          <a:noFill/>
          <a:ln>
            <a:noFill/>
          </a:ln>
        </p:spPr>
        <p:txBody>
          <a:bodyPr spcFirstLastPara="1" wrap="square" lIns="91425" tIns="45700" rIns="91425" bIns="45700" anchor="b" anchorCtr="0">
            <a:noAutofit/>
          </a:bodyPr>
          <a:lstStyle/>
          <a:p>
            <a:pPr marL="0" marR="0" lvl="0" indent="0" algn="ctr" rtl="0">
              <a:lnSpc>
                <a:spcPct val="90000"/>
              </a:lnSpc>
              <a:spcBef>
                <a:spcPts val="0"/>
              </a:spcBef>
              <a:spcAft>
                <a:spcPts val="0"/>
              </a:spcAft>
              <a:buClr>
                <a:schemeClr val="dk1"/>
              </a:buClr>
              <a:buSzPts val="4000"/>
              <a:buFont typeface="Calibri"/>
              <a:buNone/>
            </a:pPr>
            <a:r>
              <a:rPr lang="en-US" sz="4000" b="1" i="0" u="none" strike="noStrike" cap="none" dirty="0">
                <a:solidFill>
                  <a:schemeClr val="dk1"/>
                </a:solidFill>
                <a:latin typeface="Calibri"/>
                <a:ea typeface="Calibri"/>
                <a:cs typeface="Calibri"/>
                <a:sym typeface="Calibri"/>
              </a:rPr>
              <a:t>Objectives for </a:t>
            </a:r>
            <a:r>
              <a:rPr lang="en-US" sz="4000" b="1" i="0" u="none" strike="noStrike" cap="none" dirty="0" smtClean="0">
                <a:solidFill>
                  <a:schemeClr val="dk1"/>
                </a:solidFill>
                <a:latin typeface="Calibri"/>
                <a:ea typeface="Calibri"/>
                <a:cs typeface="Calibri"/>
                <a:sym typeface="Calibri"/>
              </a:rPr>
              <a:t>today</a:t>
            </a:r>
            <a:endParaRPr sz="4000" b="1" i="0" u="none" strike="noStrike" cap="none" dirty="0">
              <a:solidFill>
                <a:schemeClr val="dk1"/>
              </a:solidFill>
              <a:latin typeface="Calibri"/>
              <a:ea typeface="Calibri"/>
              <a:cs typeface="Calibri"/>
              <a:sym typeface="Calibri"/>
            </a:endParaRPr>
          </a:p>
        </p:txBody>
      </p:sp>
      <p:sp>
        <p:nvSpPr>
          <p:cNvPr id="69" name="Shape 69"/>
          <p:cNvSpPr txBox="1">
            <a:spLocks noGrp="1"/>
          </p:cNvSpPr>
          <p:nvPr>
            <p:ph type="subTitle" idx="1"/>
          </p:nvPr>
        </p:nvSpPr>
        <p:spPr>
          <a:xfrm>
            <a:off x="352540" y="3063711"/>
            <a:ext cx="8317735" cy="3794289"/>
          </a:xfrm>
          <a:prstGeom prst="rect">
            <a:avLst/>
          </a:prstGeom>
          <a:noFill/>
          <a:ln>
            <a:noFill/>
          </a:ln>
        </p:spPr>
        <p:txBody>
          <a:bodyPr spcFirstLastPara="1" wrap="square" lIns="91425" tIns="0" rIns="91425" bIns="0" anchor="ctr" anchorCtr="0">
            <a:noAutofit/>
          </a:bodyPr>
          <a:lstStyle/>
          <a:p>
            <a:pPr marL="457200" marR="0" lvl="0" indent="-457200" algn="l" rtl="0">
              <a:lnSpc>
                <a:spcPct val="100000"/>
              </a:lnSpc>
              <a:spcBef>
                <a:spcPts val="0"/>
              </a:spcBef>
              <a:spcAft>
                <a:spcPts val="0"/>
              </a:spcAft>
              <a:buClr>
                <a:srgbClr val="000000"/>
              </a:buClr>
              <a:buSzPts val="2800"/>
              <a:buFont typeface="Arial" panose="020B0604020202020204" pitchFamily="34" charset="0"/>
              <a:buChar char="•"/>
            </a:pPr>
            <a:r>
              <a:rPr lang="en-US" sz="3200" b="0" i="0" u="none" strike="noStrike" cap="none" dirty="0" smtClean="0">
                <a:solidFill>
                  <a:srgbClr val="000000"/>
                </a:solidFill>
                <a:latin typeface="Arial"/>
                <a:ea typeface="Arial"/>
                <a:cs typeface="Arial"/>
                <a:sym typeface="Arial"/>
              </a:rPr>
              <a:t>Revisit the continuous improvement process </a:t>
            </a:r>
          </a:p>
          <a:p>
            <a:pPr marL="457200" marR="0" lvl="0" indent="-457200" algn="l" rtl="0">
              <a:lnSpc>
                <a:spcPct val="100000"/>
              </a:lnSpc>
              <a:spcBef>
                <a:spcPts val="0"/>
              </a:spcBef>
              <a:spcAft>
                <a:spcPts val="0"/>
              </a:spcAft>
              <a:buClr>
                <a:srgbClr val="000000"/>
              </a:buClr>
              <a:buSzPts val="2800"/>
              <a:buFont typeface="Arial" panose="020B0604020202020204" pitchFamily="34" charset="0"/>
              <a:buChar char="•"/>
            </a:pPr>
            <a:r>
              <a:rPr lang="en-US" sz="3200" dirty="0" smtClean="0">
                <a:solidFill>
                  <a:srgbClr val="000000"/>
                </a:solidFill>
                <a:latin typeface="Arial"/>
                <a:ea typeface="Arial"/>
                <a:cs typeface="Arial"/>
                <a:sym typeface="Arial"/>
              </a:rPr>
              <a:t>Review performance indicators </a:t>
            </a:r>
          </a:p>
          <a:p>
            <a:pPr marL="457200" marR="0" lvl="0" indent="-457200" algn="l" rtl="0">
              <a:lnSpc>
                <a:spcPct val="100000"/>
              </a:lnSpc>
              <a:spcBef>
                <a:spcPts val="0"/>
              </a:spcBef>
              <a:spcAft>
                <a:spcPts val="0"/>
              </a:spcAft>
              <a:buClr>
                <a:srgbClr val="000000"/>
              </a:buClr>
              <a:buSzPts val="2800"/>
              <a:buFont typeface="Arial" panose="020B0604020202020204" pitchFamily="34" charset="0"/>
              <a:buChar char="•"/>
            </a:pPr>
            <a:r>
              <a:rPr lang="en-US" sz="3200" dirty="0" smtClean="0">
                <a:solidFill>
                  <a:srgbClr val="000000"/>
                </a:solidFill>
                <a:latin typeface="Arial"/>
                <a:cs typeface="Arial"/>
                <a:sym typeface="Arial"/>
              </a:rPr>
              <a:t>Share timelines</a:t>
            </a:r>
          </a:p>
          <a:p>
            <a:pPr marL="457200" marR="0" lvl="0" indent="-457200" algn="l" rtl="0">
              <a:lnSpc>
                <a:spcPct val="100000"/>
              </a:lnSpc>
              <a:spcBef>
                <a:spcPts val="0"/>
              </a:spcBef>
              <a:spcAft>
                <a:spcPts val="0"/>
              </a:spcAft>
              <a:buClr>
                <a:srgbClr val="000000"/>
              </a:buClr>
              <a:buSzPts val="2800"/>
              <a:buFont typeface="Arial" panose="020B0604020202020204" pitchFamily="34" charset="0"/>
              <a:buChar char="•"/>
            </a:pPr>
            <a:r>
              <a:rPr lang="en-US" sz="3200" dirty="0" smtClean="0">
                <a:solidFill>
                  <a:srgbClr val="000000"/>
                </a:solidFill>
                <a:latin typeface="Arial"/>
                <a:cs typeface="Arial"/>
                <a:sym typeface="Arial"/>
              </a:rPr>
              <a:t>Collect feedback and answer your questions</a:t>
            </a:r>
            <a:endParaRPr sz="3200" dirty="0"/>
          </a:p>
          <a:p>
            <a:pPr marL="0" marR="0" lvl="0" indent="0" algn="l" rtl="0">
              <a:lnSpc>
                <a:spcPct val="100000"/>
              </a:lnSpc>
              <a:spcBef>
                <a:spcPts val="0"/>
              </a:spcBef>
              <a:spcAft>
                <a:spcPts val="0"/>
              </a:spcAft>
              <a:buClr>
                <a:schemeClr val="dk1"/>
              </a:buClr>
              <a:buSzPts val="2800"/>
              <a:buFont typeface="Arial"/>
              <a:buNone/>
            </a:pPr>
            <a:endParaRPr sz="2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r>
              <a:rPr lang="en-US" sz="1800" b="0" i="0" u="none" strike="noStrike" cap="none" dirty="0">
                <a:solidFill>
                  <a:schemeClr val="dk1"/>
                </a:solidFill>
                <a:latin typeface="Arial"/>
                <a:ea typeface="Arial"/>
                <a:cs typeface="Arial"/>
                <a:sym typeface="Arial"/>
              </a:rPr>
              <a:t/>
            </a:r>
            <a:br>
              <a:rPr lang="en-US" sz="1800" b="0" i="0" u="none" strike="noStrike" cap="none" dirty="0">
                <a:solidFill>
                  <a:schemeClr val="dk1"/>
                </a:solidFill>
                <a:latin typeface="Arial"/>
                <a:ea typeface="Arial"/>
                <a:cs typeface="Arial"/>
                <a:sym typeface="Arial"/>
              </a:rPr>
            </a:br>
            <a:endParaRPr sz="1800" b="0" i="0" u="none" strike="noStrike" cap="none" dirty="0">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2383277" y="104010"/>
            <a:ext cx="6342434" cy="973767"/>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dk1"/>
              </a:buClr>
              <a:buSzPts val="3959"/>
              <a:buFont typeface="Calibri"/>
              <a:buNone/>
            </a:pPr>
            <a:r>
              <a:rPr lang="en-US" sz="2800" b="1" i="0" u="none" strike="noStrike" cap="none" dirty="0" smtClean="0">
                <a:solidFill>
                  <a:schemeClr val="tx1"/>
                </a:solidFill>
                <a:sym typeface="Calibri"/>
              </a:rPr>
              <a:t> </a:t>
            </a:r>
            <a:br>
              <a:rPr lang="en-US" sz="2800" b="1" i="0" u="none" strike="noStrike" cap="none" dirty="0" smtClean="0">
                <a:solidFill>
                  <a:schemeClr val="tx1"/>
                </a:solidFill>
                <a:sym typeface="Calibri"/>
              </a:rPr>
            </a:br>
            <a:r>
              <a:rPr lang="en-US" sz="2800" b="1" i="0" u="none" strike="noStrike" cap="none" dirty="0" smtClean="0">
                <a:solidFill>
                  <a:schemeClr val="tx1"/>
                </a:solidFill>
                <a:sym typeface="Calibri"/>
              </a:rPr>
              <a:t>Continuous Improvement Process</a:t>
            </a:r>
            <a:r>
              <a:rPr lang="en-US" sz="2800" b="1" i="0" u="none" strike="noStrike" cap="none" dirty="0">
                <a:solidFill>
                  <a:schemeClr val="tx1"/>
                </a:solidFill>
                <a:sym typeface="Calibri"/>
              </a:rPr>
              <a:t/>
            </a:r>
            <a:br>
              <a:rPr lang="en-US" sz="2800" b="1" i="0" u="none" strike="noStrike" cap="none" dirty="0">
                <a:solidFill>
                  <a:schemeClr val="tx1"/>
                </a:solidFill>
                <a:sym typeface="Calibri"/>
              </a:rPr>
            </a:br>
            <a:endParaRPr sz="2800" b="1" i="0" u="none" strike="noStrike" cap="none" dirty="0">
              <a:solidFill>
                <a:schemeClr val="tx1"/>
              </a:solidFill>
              <a:sym typeface="Calibri"/>
            </a:endParaRPr>
          </a:p>
        </p:txBody>
      </p:sp>
      <p:pic>
        <p:nvPicPr>
          <p:cNvPr id="1027" name="Diagram 1" descr="image0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493" y="1520675"/>
            <a:ext cx="8077026" cy="4753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Principles Driving this Work</a:t>
            </a:r>
            <a:endParaRPr lang="en-US" dirty="0"/>
          </a:p>
        </p:txBody>
      </p:sp>
      <p:sp>
        <p:nvSpPr>
          <p:cNvPr id="3" name="Text Placeholder 2"/>
          <p:cNvSpPr>
            <a:spLocks noGrp="1"/>
          </p:cNvSpPr>
          <p:nvPr>
            <p:ph type="body" idx="1"/>
          </p:nvPr>
        </p:nvSpPr>
        <p:spPr/>
        <p:txBody>
          <a:bodyPr/>
          <a:lstStyle/>
          <a:p>
            <a:r>
              <a:rPr lang="en-US" dirty="0" smtClean="0"/>
              <a:t>Districts, schools, and partners are better supported by:</a:t>
            </a:r>
          </a:p>
          <a:p>
            <a:pPr lvl="1"/>
            <a:r>
              <a:rPr lang="en-US" dirty="0" smtClean="0"/>
              <a:t>Reduced burden and duplication of needs assessments and plans</a:t>
            </a:r>
          </a:p>
          <a:p>
            <a:pPr lvl="1"/>
            <a:r>
              <a:rPr lang="en-US" dirty="0" smtClean="0"/>
              <a:t>Improved </a:t>
            </a:r>
            <a:r>
              <a:rPr lang="en-US" dirty="0"/>
              <a:t>cohesion, collaboration, and </a:t>
            </a:r>
            <a:r>
              <a:rPr lang="en-US" dirty="0" smtClean="0"/>
              <a:t>communication by ODE staff</a:t>
            </a:r>
          </a:p>
          <a:p>
            <a:pPr lvl="1"/>
            <a:r>
              <a:rPr lang="en-US" dirty="0" smtClean="0"/>
              <a:t>Alignment of improvement initiatives and priorities</a:t>
            </a:r>
            <a:endParaRPr lang="en-US" dirty="0"/>
          </a:p>
          <a:p>
            <a:pPr marL="533400" lvl="1" indent="0">
              <a:buNone/>
            </a:pPr>
            <a:endParaRPr lang="en-US" dirty="0"/>
          </a:p>
        </p:txBody>
      </p:sp>
    </p:spTree>
    <p:extLst>
      <p:ext uri="{BB962C8B-B14F-4D97-AF65-F5344CB8AC3E}">
        <p14:creationId xmlns:p14="http://schemas.microsoft.com/office/powerpoint/2010/main" val="208145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have we been?</a:t>
            </a:r>
            <a:endParaRPr lang="en-US" dirty="0"/>
          </a:p>
        </p:txBody>
      </p:sp>
      <p:sp>
        <p:nvSpPr>
          <p:cNvPr id="3" name="Text Placeholder 2"/>
          <p:cNvSpPr>
            <a:spLocks noGrp="1"/>
          </p:cNvSpPr>
          <p:nvPr>
            <p:ph type="body" idx="1"/>
          </p:nvPr>
        </p:nvSpPr>
        <p:spPr>
          <a:xfrm>
            <a:off x="629841" y="2994668"/>
            <a:ext cx="3868340" cy="823912"/>
          </a:xfrm>
        </p:spPr>
        <p:txBody>
          <a:bodyPr/>
          <a:lstStyle/>
          <a:p>
            <a:pPr algn="ctr"/>
            <a:r>
              <a:rPr lang="en-US" sz="3600" dirty="0" smtClean="0"/>
              <a:t>Then</a:t>
            </a:r>
            <a:endParaRPr lang="en-US" sz="3600" dirty="0"/>
          </a:p>
        </p:txBody>
      </p:sp>
      <p:sp>
        <p:nvSpPr>
          <p:cNvPr id="5" name="Text Placeholder 4"/>
          <p:cNvSpPr>
            <a:spLocks noGrp="1"/>
          </p:cNvSpPr>
          <p:nvPr>
            <p:ph type="body" idx="2"/>
          </p:nvPr>
        </p:nvSpPr>
        <p:spPr>
          <a:xfrm>
            <a:off x="829258" y="3707671"/>
            <a:ext cx="3868340" cy="1848008"/>
          </a:xfrm>
        </p:spPr>
        <p:txBody>
          <a:bodyPr/>
          <a:lstStyle/>
          <a:p>
            <a:r>
              <a:rPr lang="en-US" sz="1800" dirty="0"/>
              <a:t>Districts completed multiple needs </a:t>
            </a:r>
            <a:r>
              <a:rPr lang="en-US" sz="1800" dirty="0" smtClean="0"/>
              <a:t>assessments and plans</a:t>
            </a:r>
          </a:p>
          <a:p>
            <a:r>
              <a:rPr lang="en-US" sz="1800" dirty="0" smtClean="0"/>
              <a:t>The needs assessment and CIP process was a compliance exercise for many districts</a:t>
            </a:r>
          </a:p>
          <a:p>
            <a:r>
              <a:rPr lang="en-US" sz="1800" dirty="0" smtClean="0"/>
              <a:t>Districts submitted a CIP every three years to ODE</a:t>
            </a:r>
            <a:endParaRPr lang="en-US" sz="1800" dirty="0"/>
          </a:p>
          <a:p>
            <a:endParaRPr lang="en-US" dirty="0"/>
          </a:p>
        </p:txBody>
      </p:sp>
      <p:sp>
        <p:nvSpPr>
          <p:cNvPr id="6" name="Text Placeholder 5"/>
          <p:cNvSpPr>
            <a:spLocks noGrp="1"/>
          </p:cNvSpPr>
          <p:nvPr>
            <p:ph type="body" idx="3"/>
          </p:nvPr>
        </p:nvSpPr>
        <p:spPr>
          <a:xfrm>
            <a:off x="4629152" y="2991237"/>
            <a:ext cx="3887391" cy="823912"/>
          </a:xfrm>
        </p:spPr>
        <p:txBody>
          <a:bodyPr/>
          <a:lstStyle/>
          <a:p>
            <a:pPr algn="ctr"/>
            <a:r>
              <a:rPr lang="en-US" sz="3600" dirty="0" smtClean="0"/>
              <a:t>Now</a:t>
            </a:r>
            <a:endParaRPr lang="en-US" dirty="0"/>
          </a:p>
        </p:txBody>
      </p:sp>
      <p:sp>
        <p:nvSpPr>
          <p:cNvPr id="7" name="Text Placeholder 6"/>
          <p:cNvSpPr>
            <a:spLocks noGrp="1"/>
          </p:cNvSpPr>
          <p:nvPr>
            <p:ph type="body" idx="4"/>
          </p:nvPr>
        </p:nvSpPr>
        <p:spPr>
          <a:xfrm>
            <a:off x="5027986" y="3707671"/>
            <a:ext cx="3887391" cy="1848008"/>
          </a:xfrm>
        </p:spPr>
        <p:txBody>
          <a:bodyPr/>
          <a:lstStyle/>
          <a:p>
            <a:r>
              <a:rPr lang="en-US" sz="1800" dirty="0" smtClean="0"/>
              <a:t>ODE is in the process of developing a comprehensive needs assessment to be used agency-wide as the basis for all programs and initiatives </a:t>
            </a:r>
          </a:p>
          <a:p>
            <a:r>
              <a:rPr lang="en-US" sz="1800" dirty="0" smtClean="0"/>
              <a:t>The needs assessment is organized around 5 domains that make up the ORISS framework</a:t>
            </a:r>
          </a:p>
          <a:p>
            <a:r>
              <a:rPr lang="en-US" sz="1800" dirty="0" smtClean="0"/>
              <a:t>Districts to submit a CIP by June 2019 </a:t>
            </a:r>
            <a:endParaRPr lang="en-US" sz="1800" dirty="0"/>
          </a:p>
        </p:txBody>
      </p:sp>
    </p:spTree>
    <p:extLst>
      <p:ext uri="{BB962C8B-B14F-4D97-AF65-F5344CB8AC3E}">
        <p14:creationId xmlns:p14="http://schemas.microsoft.com/office/powerpoint/2010/main" val="1016161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357609"/>
            <a:ext cx="7886700" cy="826266"/>
          </a:xfrm>
        </p:spPr>
        <p:txBody>
          <a:bodyPr/>
          <a:lstStyle/>
          <a:p>
            <a:r>
              <a:rPr lang="en-US" dirty="0" smtClean="0"/>
              <a:t/>
            </a:r>
            <a:br>
              <a:rPr lang="en-US" dirty="0" smtClean="0"/>
            </a:br>
            <a:r>
              <a:rPr lang="en-US" dirty="0" smtClean="0"/>
              <a:t>What is ORISS?</a:t>
            </a:r>
            <a:br>
              <a:rPr lang="en-US" dirty="0" smtClean="0"/>
            </a:br>
            <a:endParaRPr lang="en-US" dirty="0"/>
          </a:p>
        </p:txBody>
      </p:sp>
      <p:sp>
        <p:nvSpPr>
          <p:cNvPr id="3" name="Text Placeholder 2"/>
          <p:cNvSpPr>
            <a:spLocks noGrp="1"/>
          </p:cNvSpPr>
          <p:nvPr>
            <p:ph type="body" idx="1"/>
          </p:nvPr>
        </p:nvSpPr>
        <p:spPr/>
        <p:txBody>
          <a:bodyPr/>
          <a:lstStyle/>
          <a:p>
            <a:pPr marL="50800" indent="0">
              <a:buNone/>
            </a:pPr>
            <a:r>
              <a:rPr lang="en-US" dirty="0" smtClean="0"/>
              <a:t>It starts with Equity.</a:t>
            </a:r>
          </a:p>
          <a:p>
            <a:pPr marL="50800" indent="0">
              <a:buNone/>
            </a:pPr>
            <a:endParaRPr lang="en-US" dirty="0" smtClean="0"/>
          </a:p>
          <a:p>
            <a:pPr marL="50800" indent="0">
              <a:buNone/>
            </a:pPr>
            <a:endParaRPr lang="en-US" dirty="0"/>
          </a:p>
        </p:txBody>
      </p:sp>
    </p:spTree>
    <p:extLst>
      <p:ext uri="{BB962C8B-B14F-4D97-AF65-F5344CB8AC3E}">
        <p14:creationId xmlns:p14="http://schemas.microsoft.com/office/powerpoint/2010/main" val="16348451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title="ORISS Draft Domains"/>
          <p:cNvSpPr txBox="1">
            <a:spLocks noGrp="1"/>
          </p:cNvSpPr>
          <p:nvPr>
            <p:ph type="title"/>
          </p:nvPr>
        </p:nvSpPr>
        <p:spPr>
          <a:xfrm>
            <a:off x="628650" y="1998486"/>
            <a:ext cx="7886700" cy="834655"/>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dk1"/>
              </a:buClr>
              <a:buSzPts val="3959"/>
              <a:buFont typeface="Calibri"/>
              <a:buNone/>
            </a:pPr>
            <a:r>
              <a:rPr lang="en-US" sz="3959" b="1" i="0" u="none" strike="noStrike" cap="none" dirty="0" smtClean="0">
                <a:solidFill>
                  <a:schemeClr val="dk1"/>
                </a:solidFill>
                <a:latin typeface="Calibri"/>
                <a:ea typeface="Calibri"/>
                <a:cs typeface="Calibri"/>
                <a:sym typeface="Calibri"/>
              </a:rPr>
              <a:t>ORISS </a:t>
            </a:r>
            <a:r>
              <a:rPr lang="en-US" sz="3959" b="1" i="0" u="none" strike="noStrike" cap="none" dirty="0">
                <a:solidFill>
                  <a:schemeClr val="dk1"/>
                </a:solidFill>
                <a:latin typeface="Calibri"/>
                <a:ea typeface="Calibri"/>
                <a:cs typeface="Calibri"/>
                <a:sym typeface="Calibri"/>
              </a:rPr>
              <a:t>Draft Domains</a:t>
            </a:r>
            <a:br>
              <a:rPr lang="en-US" sz="3959" b="1" i="0" u="none" strike="noStrike" cap="none" dirty="0">
                <a:solidFill>
                  <a:schemeClr val="dk1"/>
                </a:solidFill>
                <a:latin typeface="Calibri"/>
                <a:ea typeface="Calibri"/>
                <a:cs typeface="Calibri"/>
                <a:sym typeface="Calibri"/>
              </a:rPr>
            </a:br>
            <a:r>
              <a:rPr lang="en-US" sz="1620" b="1" i="0" u="none" strike="noStrike" cap="none" dirty="0">
                <a:solidFill>
                  <a:schemeClr val="dk1"/>
                </a:solidFill>
                <a:latin typeface="Calibri"/>
                <a:ea typeface="Calibri"/>
                <a:cs typeface="Calibri"/>
                <a:sym typeface="Calibri"/>
              </a:rPr>
              <a:t>How have we arrived at where we are today? </a:t>
            </a:r>
            <a:endParaRPr sz="3959" b="1" i="0" u="none" strike="noStrike" cap="none" dirty="0">
              <a:solidFill>
                <a:schemeClr val="dk1"/>
              </a:solidFill>
              <a:latin typeface="Calibri"/>
              <a:ea typeface="Calibri"/>
              <a:cs typeface="Calibri"/>
              <a:sym typeface="Calibri"/>
            </a:endParaRPr>
          </a:p>
        </p:txBody>
      </p:sp>
      <p:grpSp>
        <p:nvGrpSpPr>
          <p:cNvPr id="84" name="Shape 84" title="ORISS Draft Domains"/>
          <p:cNvGrpSpPr/>
          <p:nvPr/>
        </p:nvGrpSpPr>
        <p:grpSpPr>
          <a:xfrm>
            <a:off x="390525" y="3104444"/>
            <a:ext cx="8124824" cy="3072519"/>
            <a:chOff x="0" y="0"/>
            <a:chExt cx="8124824" cy="3343275"/>
          </a:xfrm>
        </p:grpSpPr>
        <p:sp>
          <p:nvSpPr>
            <p:cNvPr id="85" name="Shape 85" descr="ORISS Draft Domains" title="ORISS Draft Domains"/>
            <p:cNvSpPr/>
            <p:nvPr/>
          </p:nvSpPr>
          <p:spPr>
            <a:xfrm>
              <a:off x="609361" y="0"/>
              <a:ext cx="6906101" cy="3343275"/>
            </a:xfrm>
            <a:prstGeom prst="rightArrow">
              <a:avLst>
                <a:gd name="adj1" fmla="val 50000"/>
                <a:gd name="adj2" fmla="val 50000"/>
              </a:avLst>
            </a:prstGeom>
            <a:solidFill>
              <a:srgbClr val="CBD5E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6" name="Shape 86"/>
            <p:cNvSpPr/>
            <p:nvPr/>
          </p:nvSpPr>
          <p:spPr>
            <a:xfrm>
              <a:off x="0" y="1002982"/>
              <a:ext cx="2437447" cy="1337310"/>
            </a:xfrm>
            <a:prstGeom prst="roundRect">
              <a:avLst>
                <a:gd name="adj" fmla="val 16667"/>
              </a:avLst>
            </a:prstGeom>
            <a:solidFill>
              <a:srgbClr val="1875BC"/>
            </a:solidFill>
            <a:ln w="12700" cap="flat" cmpd="sng">
              <a:solidFill>
                <a:schemeClr val="lt1"/>
              </a:solidFill>
              <a:prstDash val="solid"/>
              <a:miter lim="800000"/>
              <a:headEnd type="none" w="med" len="med"/>
              <a:tailEnd type="none" w="med" len="med"/>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7" name="Shape 87" descr="Extensive Review of Research Based Domains for both Improvement &amp; MTSS&#10;&#10;" title="ORISS Draft Domains"/>
            <p:cNvSpPr txBox="1"/>
            <p:nvPr/>
          </p:nvSpPr>
          <p:spPr>
            <a:xfrm>
              <a:off x="65282" y="1068264"/>
              <a:ext cx="2306883" cy="1206746"/>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None/>
              </a:pPr>
              <a:r>
                <a:rPr lang="en-US" sz="1800" dirty="0">
                  <a:solidFill>
                    <a:schemeClr val="lt1"/>
                  </a:solidFill>
                  <a:latin typeface="Calibri"/>
                  <a:ea typeface="Calibri"/>
                  <a:cs typeface="Calibri"/>
                  <a:sym typeface="Calibri"/>
                </a:rPr>
                <a:t>Extensive Review of Research Based Domains for both Improvement &amp; MTSS</a:t>
              </a:r>
              <a:endParaRPr sz="1800" dirty="0">
                <a:solidFill>
                  <a:schemeClr val="lt1"/>
                </a:solidFill>
                <a:latin typeface="Calibri"/>
                <a:ea typeface="Calibri"/>
                <a:cs typeface="Calibri"/>
                <a:sym typeface="Calibri"/>
              </a:endParaRPr>
            </a:p>
          </p:txBody>
        </p:sp>
        <p:sp>
          <p:nvSpPr>
            <p:cNvPr id="88" name="Shape 88"/>
            <p:cNvSpPr/>
            <p:nvPr/>
          </p:nvSpPr>
          <p:spPr>
            <a:xfrm>
              <a:off x="2843688" y="1002982"/>
              <a:ext cx="2437447" cy="1337310"/>
            </a:xfrm>
            <a:prstGeom prst="roundRect">
              <a:avLst>
                <a:gd name="adj" fmla="val 16667"/>
              </a:avLst>
            </a:prstGeom>
            <a:solidFill>
              <a:srgbClr val="1875BC"/>
            </a:solidFill>
            <a:ln w="12700" cap="flat" cmpd="sng">
              <a:solidFill>
                <a:schemeClr val="lt1"/>
              </a:solidFill>
              <a:prstDash val="solid"/>
              <a:miter lim="800000"/>
              <a:headEnd type="none" w="med" len="med"/>
              <a:tailEnd type="none" w="med" len="med"/>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9" name="Shape 89" descr="Calibration of Domains &#10;" title="ORISS Draft Domains"/>
            <p:cNvSpPr txBox="1"/>
            <p:nvPr/>
          </p:nvSpPr>
          <p:spPr>
            <a:xfrm>
              <a:off x="2908970" y="1068264"/>
              <a:ext cx="2306883" cy="1206746"/>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None/>
              </a:pPr>
              <a:r>
                <a:rPr lang="en-US" sz="1800" dirty="0">
                  <a:solidFill>
                    <a:schemeClr val="lt1"/>
                  </a:solidFill>
                  <a:latin typeface="Calibri"/>
                  <a:ea typeface="Calibri"/>
                  <a:cs typeface="Calibri"/>
                  <a:sym typeface="Calibri"/>
                </a:rPr>
                <a:t>Calibration of Domains </a:t>
              </a:r>
              <a:endParaRPr sz="1800" dirty="0">
                <a:solidFill>
                  <a:schemeClr val="lt1"/>
                </a:solidFill>
                <a:latin typeface="Calibri"/>
                <a:ea typeface="Calibri"/>
                <a:cs typeface="Calibri"/>
                <a:sym typeface="Calibri"/>
              </a:endParaRPr>
            </a:p>
          </p:txBody>
        </p:sp>
        <p:sp>
          <p:nvSpPr>
            <p:cNvPr id="90" name="Shape 90"/>
            <p:cNvSpPr/>
            <p:nvPr/>
          </p:nvSpPr>
          <p:spPr>
            <a:xfrm>
              <a:off x="5687377" y="1002982"/>
              <a:ext cx="2437447" cy="1337310"/>
            </a:xfrm>
            <a:prstGeom prst="roundRect">
              <a:avLst>
                <a:gd name="adj" fmla="val 16667"/>
              </a:avLst>
            </a:prstGeom>
            <a:solidFill>
              <a:srgbClr val="1875BC"/>
            </a:solidFill>
            <a:ln w="12700" cap="flat" cmpd="sng">
              <a:solidFill>
                <a:schemeClr val="lt1"/>
              </a:solidFill>
              <a:prstDash val="solid"/>
              <a:miter lim="800000"/>
              <a:headEnd type="none" w="med" len="med"/>
              <a:tailEnd type="none" w="med" len="med"/>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1" name="Shape 91" descr="ORISS Draft Domains" title="ORISS Draft Domains"/>
            <p:cNvSpPr txBox="1"/>
            <p:nvPr/>
          </p:nvSpPr>
          <p:spPr>
            <a:xfrm>
              <a:off x="5752659" y="1068264"/>
              <a:ext cx="2306883" cy="1206746"/>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None/>
              </a:pPr>
              <a:r>
                <a:rPr lang="en-US" sz="1800" dirty="0">
                  <a:solidFill>
                    <a:schemeClr val="lt1"/>
                  </a:solidFill>
                  <a:latin typeface="Calibri"/>
                  <a:ea typeface="Calibri"/>
                  <a:cs typeface="Calibri"/>
                  <a:sym typeface="Calibri"/>
                </a:rPr>
                <a:t>Oregon’s Draft Domains</a:t>
              </a:r>
              <a:endParaRPr sz="1800" dirty="0">
                <a:solidFill>
                  <a:schemeClr val="lt1"/>
                </a:solidFill>
                <a:latin typeface="Calibri"/>
                <a:ea typeface="Calibri"/>
                <a:cs typeface="Calibri"/>
                <a:sym typeface="Calibri"/>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016" y="1770435"/>
            <a:ext cx="7886700" cy="1157592"/>
          </a:xfrm>
        </p:spPr>
        <p:txBody>
          <a:bodyPr/>
          <a:lstStyle/>
          <a:p>
            <a:r>
              <a:rPr lang="en-US" dirty="0" smtClean="0"/>
              <a:t>Agenda</a:t>
            </a:r>
            <a:endParaRPr lang="en-US" dirty="0"/>
          </a:p>
        </p:txBody>
      </p:sp>
      <p:sp>
        <p:nvSpPr>
          <p:cNvPr id="3" name="Content Placeholder 2"/>
          <p:cNvSpPr>
            <a:spLocks noGrp="1"/>
          </p:cNvSpPr>
          <p:nvPr>
            <p:ph idx="1"/>
          </p:nvPr>
        </p:nvSpPr>
        <p:spPr>
          <a:xfrm>
            <a:off x="628650" y="2645923"/>
            <a:ext cx="7886700" cy="3540768"/>
          </a:xfrm>
        </p:spPr>
        <p:txBody>
          <a:bodyPr/>
          <a:lstStyle/>
          <a:p>
            <a:pPr marL="0" indent="0">
              <a:buNone/>
            </a:pPr>
            <a:r>
              <a:rPr lang="en-US" sz="1600" dirty="0"/>
              <a:t>	</a:t>
            </a:r>
            <a:r>
              <a:rPr lang="en-US" sz="1600" b="1" dirty="0" smtClean="0">
                <a:latin typeface="Calibri" panose="020F0502020204030204" pitchFamily="34" charset="0"/>
                <a:ea typeface="Calibri" panose="020F0502020204030204" pitchFamily="34" charset="0"/>
                <a:cs typeface="Times New Roman" panose="02020603050405020304" pitchFamily="18" charset="0"/>
              </a:rPr>
              <a:t>1:30 </a:t>
            </a:r>
            <a:r>
              <a:rPr lang="en-US" sz="1600" b="1" dirty="0">
                <a:latin typeface="Calibri" panose="020F0502020204030204" pitchFamily="34" charset="0"/>
                <a:ea typeface="Calibri" panose="020F0502020204030204" pitchFamily="34" charset="0"/>
                <a:cs typeface="Times New Roman" panose="02020603050405020304" pitchFamily="18" charset="0"/>
              </a:rPr>
              <a:t>PM	</a:t>
            </a:r>
            <a:r>
              <a:rPr lang="en-US" sz="1600" b="1" dirty="0" smtClean="0">
                <a:latin typeface="Calibri" panose="020F0502020204030204" pitchFamily="34" charset="0"/>
                <a:ea typeface="Calibri" panose="020F0502020204030204" pitchFamily="34" charset="0"/>
                <a:cs typeface="Times New Roman" panose="02020603050405020304" pitchFamily="18" charset="0"/>
              </a:rPr>
              <a:t>     Welcome </a:t>
            </a:r>
            <a:r>
              <a:rPr lang="en-US" sz="1600" b="1" dirty="0">
                <a:latin typeface="Calibri" panose="020F0502020204030204" pitchFamily="34" charset="0"/>
                <a:ea typeface="Calibri" panose="020F0502020204030204" pitchFamily="34" charset="0"/>
                <a:cs typeface="Times New Roman" panose="02020603050405020304" pitchFamily="18" charset="0"/>
              </a:rPr>
              <a:t>&amp; Introductions </a:t>
            </a:r>
            <a:endParaRPr lang="en-US" sz="1600" b="1" dirty="0" smtClean="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US" sz="1600" b="1" dirty="0" smtClean="0">
                <a:latin typeface="Calibri" panose="020F0502020204030204" pitchFamily="34" charset="0"/>
                <a:ea typeface="Calibri" panose="020F0502020204030204" pitchFamily="34" charset="0"/>
                <a:cs typeface="Times New Roman" panose="02020603050405020304" pitchFamily="18" charset="0"/>
              </a:rPr>
              <a:t>	1:35 </a:t>
            </a:r>
            <a:r>
              <a:rPr lang="en-US" sz="1600" b="1" dirty="0">
                <a:latin typeface="Calibri" panose="020F0502020204030204" pitchFamily="34" charset="0"/>
                <a:ea typeface="Calibri" panose="020F0502020204030204" pitchFamily="34" charset="0"/>
                <a:cs typeface="Times New Roman" panose="02020603050405020304" pitchFamily="18" charset="0"/>
              </a:rPr>
              <a:t>PM	</a:t>
            </a:r>
            <a:r>
              <a:rPr lang="en-US" sz="1600" b="1" dirty="0" smtClean="0">
                <a:latin typeface="Calibri" panose="020F0502020204030204" pitchFamily="34" charset="0"/>
                <a:ea typeface="Calibri" panose="020F0502020204030204" pitchFamily="34" charset="0"/>
                <a:cs typeface="Times New Roman" panose="02020603050405020304" pitchFamily="18" charset="0"/>
              </a:rPr>
              <a:t>     Approve </a:t>
            </a:r>
            <a:r>
              <a:rPr lang="en-US" sz="1600" b="1" dirty="0">
                <a:latin typeface="Calibri" panose="020F0502020204030204" pitchFamily="34" charset="0"/>
                <a:ea typeface="Calibri" panose="020F0502020204030204" pitchFamily="34" charset="0"/>
                <a:cs typeface="Times New Roman" panose="02020603050405020304" pitchFamily="18" charset="0"/>
              </a:rPr>
              <a:t>Revised Bylaws </a:t>
            </a:r>
            <a:endParaRPr lang="en-US" sz="1600" b="1" dirty="0" smtClean="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L="457200" marR="0" indent="0">
              <a:lnSpc>
                <a:spcPct val="115000"/>
              </a:lnSpc>
              <a:spcBef>
                <a:spcPts val="0"/>
              </a:spcBef>
              <a:spcAft>
                <a:spcPts val="0"/>
              </a:spcAft>
              <a:buNone/>
            </a:pPr>
            <a:r>
              <a:rPr lang="en-US" sz="1600" b="1" dirty="0" smtClean="0">
                <a:latin typeface="Calibri" panose="020F0502020204030204" pitchFamily="34" charset="0"/>
                <a:ea typeface="Calibri" panose="020F0502020204030204" pitchFamily="34" charset="0"/>
                <a:cs typeface="Times New Roman" panose="02020603050405020304" pitchFamily="18" charset="0"/>
              </a:rPr>
              <a:t>	1:40 </a:t>
            </a:r>
            <a:r>
              <a:rPr lang="en-US" sz="1600" b="1" dirty="0">
                <a:latin typeface="Calibri" panose="020F0502020204030204" pitchFamily="34" charset="0"/>
                <a:ea typeface="Calibri" panose="020F0502020204030204" pitchFamily="34" charset="0"/>
                <a:cs typeface="Times New Roman" panose="02020603050405020304" pitchFamily="18" charset="0"/>
              </a:rPr>
              <a:t>PM	</a:t>
            </a:r>
            <a:r>
              <a:rPr lang="en-US" sz="1600" b="1" dirty="0" smtClean="0">
                <a:latin typeface="Calibri" panose="020F0502020204030204" pitchFamily="34" charset="0"/>
                <a:ea typeface="Calibri" panose="020F0502020204030204" pitchFamily="34" charset="0"/>
                <a:cs typeface="Times New Roman" panose="02020603050405020304" pitchFamily="18" charset="0"/>
              </a:rPr>
              <a:t>     Title </a:t>
            </a:r>
            <a:r>
              <a:rPr lang="en-US" sz="1600" b="1" dirty="0">
                <a:latin typeface="Calibri" panose="020F0502020204030204" pitchFamily="34" charset="0"/>
                <a:ea typeface="Calibri" panose="020F0502020204030204" pitchFamily="34" charset="0"/>
                <a:cs typeface="Times New Roman" panose="02020603050405020304" pitchFamily="18" charset="0"/>
              </a:rPr>
              <a:t>IV-A Student Support and Academic Achievement 	</a:t>
            </a:r>
            <a:endParaRPr lang="en-US" sz="1600" b="1" dirty="0" smtClean="0">
              <a:latin typeface="Calibri" panose="020F0502020204030204" pitchFamily="34" charset="0"/>
              <a:ea typeface="Calibri" panose="020F0502020204030204" pitchFamily="34" charset="0"/>
              <a:cs typeface="Times New Roman" panose="02020603050405020304" pitchFamily="18" charset="0"/>
            </a:endParaRPr>
          </a:p>
          <a:p>
            <a:pPr marL="1028700" marR="0" indent="0">
              <a:lnSpc>
                <a:spcPct val="115000"/>
              </a:lnSpc>
              <a:spcBef>
                <a:spcPts val="0"/>
              </a:spcBef>
              <a:spcAft>
                <a:spcPts val="0"/>
              </a:spcAft>
              <a:buNone/>
            </a:pP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L="457200" marR="0" indent="0">
              <a:lnSpc>
                <a:spcPct val="115000"/>
              </a:lnSpc>
              <a:spcBef>
                <a:spcPts val="0"/>
              </a:spcBef>
              <a:spcAft>
                <a:spcPts val="0"/>
              </a:spcAft>
              <a:buNone/>
            </a:pPr>
            <a:r>
              <a:rPr lang="en-US" sz="1600" b="1" dirty="0" smtClean="0">
                <a:latin typeface="Calibri" panose="020F0502020204030204" pitchFamily="34" charset="0"/>
                <a:ea typeface="Calibri" panose="020F0502020204030204" pitchFamily="34" charset="0"/>
                <a:cs typeface="Times New Roman" panose="02020603050405020304" pitchFamily="18" charset="0"/>
              </a:rPr>
              <a:t>	2:00 </a:t>
            </a:r>
            <a:r>
              <a:rPr lang="en-US" sz="1600" b="1" dirty="0">
                <a:latin typeface="Calibri" panose="020F0502020204030204" pitchFamily="34" charset="0"/>
                <a:ea typeface="Calibri" panose="020F0502020204030204" pitchFamily="34" charset="0"/>
                <a:cs typeface="Times New Roman" panose="02020603050405020304" pitchFamily="18" charset="0"/>
              </a:rPr>
              <a:t>PM	</a:t>
            </a:r>
            <a:r>
              <a:rPr lang="en-US" sz="1600" b="1" dirty="0" smtClean="0">
                <a:latin typeface="Calibri" panose="020F0502020204030204" pitchFamily="34" charset="0"/>
                <a:ea typeface="Calibri" panose="020F0502020204030204" pitchFamily="34" charset="0"/>
                <a:cs typeface="Times New Roman" panose="02020603050405020304" pitchFamily="18" charset="0"/>
              </a:rPr>
              <a:t>     Comprehensive </a:t>
            </a:r>
            <a:r>
              <a:rPr lang="en-US" sz="1600" b="1" dirty="0">
                <a:latin typeface="Calibri" panose="020F0502020204030204" pitchFamily="34" charset="0"/>
                <a:ea typeface="Calibri" panose="020F0502020204030204" pitchFamily="34" charset="0"/>
                <a:cs typeface="Times New Roman" panose="02020603050405020304" pitchFamily="18" charset="0"/>
              </a:rPr>
              <a:t>Needs Assessment </a:t>
            </a:r>
            <a:endParaRPr lang="en-US" sz="1600" b="1" dirty="0" smtClean="0">
              <a:latin typeface="Calibri" panose="020F0502020204030204" pitchFamily="34" charset="0"/>
              <a:ea typeface="Calibri" panose="020F0502020204030204" pitchFamily="34" charset="0"/>
              <a:cs typeface="Times New Roman" panose="02020603050405020304" pitchFamily="18" charset="0"/>
            </a:endParaRPr>
          </a:p>
          <a:p>
            <a:pPr marL="457200" marR="0" indent="0">
              <a:lnSpc>
                <a:spcPct val="115000"/>
              </a:lnSpc>
              <a:spcBef>
                <a:spcPts val="0"/>
              </a:spcBef>
              <a:spcAft>
                <a:spcPts val="0"/>
              </a:spcAft>
              <a:buNone/>
            </a:pPr>
            <a:r>
              <a:rPr lang="en-US" sz="1600" b="1" dirty="0">
                <a:latin typeface="Calibri" panose="020F0502020204030204" pitchFamily="34" charset="0"/>
                <a:ea typeface="Calibri" panose="020F0502020204030204" pitchFamily="34" charset="0"/>
                <a:cs typeface="Times New Roman" panose="02020603050405020304" pitchFamily="18" charset="0"/>
              </a:rPr>
              <a:t>	</a:t>
            </a:r>
            <a:r>
              <a:rPr lang="en-US" sz="1600" b="1" dirty="0" smtClean="0">
                <a:latin typeface="Calibri" panose="020F0502020204030204" pitchFamily="34" charset="0"/>
                <a:ea typeface="Calibri" panose="020F0502020204030204" pitchFamily="34" charset="0"/>
                <a:cs typeface="Times New Roman" panose="02020603050405020304" pitchFamily="18" charset="0"/>
              </a:rPr>
              <a:t>	</a:t>
            </a:r>
            <a:r>
              <a:rPr lang="en-US" sz="1600" b="1" i="1" dirty="0" smtClean="0">
                <a:latin typeface="Calibri" panose="020F0502020204030204" pitchFamily="34" charset="0"/>
                <a:ea typeface="Calibri" panose="020F0502020204030204" pitchFamily="34" charset="0"/>
                <a:cs typeface="Times New Roman" panose="02020603050405020304" pitchFamily="18" charset="0"/>
              </a:rPr>
              <a:t>     A Streamlined </a:t>
            </a:r>
            <a:r>
              <a:rPr lang="en-US" sz="1600" b="1" i="1" dirty="0">
                <a:latin typeface="Calibri" panose="020F0502020204030204" pitchFamily="34" charset="0"/>
                <a:ea typeface="Calibri" panose="020F0502020204030204" pitchFamily="34" charset="0"/>
                <a:cs typeface="Times New Roman" panose="02020603050405020304" pitchFamily="18" charset="0"/>
              </a:rPr>
              <a:t>A</a:t>
            </a:r>
            <a:r>
              <a:rPr lang="en-US" sz="1600" b="1" i="1" dirty="0" smtClean="0">
                <a:latin typeface="Calibri" panose="020F0502020204030204" pitchFamily="34" charset="0"/>
                <a:ea typeface="Calibri" panose="020F0502020204030204" pitchFamily="34" charset="0"/>
                <a:cs typeface="Times New Roman" panose="02020603050405020304" pitchFamily="18" charset="0"/>
              </a:rPr>
              <a:t>pproach to Continuous </a:t>
            </a:r>
            <a:r>
              <a:rPr lang="en-US" sz="1600" b="1" i="1" dirty="0">
                <a:latin typeface="Calibri" panose="020F0502020204030204" pitchFamily="34" charset="0"/>
                <a:ea typeface="Calibri" panose="020F0502020204030204" pitchFamily="34" charset="0"/>
                <a:cs typeface="Times New Roman" panose="02020603050405020304" pitchFamily="18" charset="0"/>
              </a:rPr>
              <a:t>I</a:t>
            </a:r>
            <a:r>
              <a:rPr lang="en-US" sz="1600" b="1" i="1" dirty="0" smtClean="0">
                <a:latin typeface="Calibri" panose="020F0502020204030204" pitchFamily="34" charset="0"/>
                <a:ea typeface="Calibri" panose="020F0502020204030204" pitchFamily="34" charset="0"/>
                <a:cs typeface="Times New Roman" panose="02020603050405020304" pitchFamily="18" charset="0"/>
              </a:rPr>
              <a:t>mprovement</a:t>
            </a:r>
          </a:p>
          <a:p>
            <a:pPr marL="1028700" marR="0" indent="0">
              <a:lnSpc>
                <a:spcPct val="115000"/>
              </a:lnSpc>
              <a:spcBef>
                <a:spcPts val="0"/>
              </a:spcBef>
              <a:spcAft>
                <a:spcPts val="0"/>
              </a:spcAft>
              <a:buNone/>
            </a:pPr>
            <a:r>
              <a:rPr lang="en-US" sz="1600" b="1" dirty="0">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15000"/>
              </a:lnSpc>
              <a:spcBef>
                <a:spcPts val="0"/>
              </a:spcBef>
              <a:spcAft>
                <a:spcPts val="0"/>
              </a:spcAft>
              <a:buNone/>
            </a:pPr>
            <a:r>
              <a:rPr lang="en-US" sz="1600" b="1" dirty="0" smtClean="0">
                <a:latin typeface="Calibri" panose="020F0502020204030204" pitchFamily="34" charset="0"/>
                <a:ea typeface="Calibri" panose="020F0502020204030204" pitchFamily="34" charset="0"/>
                <a:cs typeface="Times New Roman" panose="02020603050405020304" pitchFamily="18" charset="0"/>
              </a:rPr>
              <a:t>	2:20 </a:t>
            </a:r>
            <a:r>
              <a:rPr lang="en-US" sz="1600" b="1" dirty="0">
                <a:latin typeface="Calibri" panose="020F0502020204030204" pitchFamily="34" charset="0"/>
                <a:ea typeface="Calibri" panose="020F0502020204030204" pitchFamily="34" charset="0"/>
                <a:cs typeface="Times New Roman" panose="02020603050405020304" pitchFamily="18" charset="0"/>
              </a:rPr>
              <a:t>PM	</a:t>
            </a:r>
            <a:r>
              <a:rPr lang="en-US" sz="1600" b="1" dirty="0" smtClean="0">
                <a:latin typeface="Calibri" panose="020F0502020204030204" pitchFamily="34" charset="0"/>
                <a:ea typeface="Calibri" panose="020F0502020204030204" pitchFamily="34" charset="0"/>
                <a:cs typeface="Times New Roman" panose="02020603050405020304" pitchFamily="18" charset="0"/>
              </a:rPr>
              <a:t>     Agenda </a:t>
            </a:r>
            <a:r>
              <a:rPr lang="en-US" sz="1600" b="1" dirty="0">
                <a:latin typeface="Calibri" panose="020F0502020204030204" pitchFamily="34" charset="0"/>
                <a:ea typeface="Calibri" panose="020F0502020204030204" pitchFamily="34" charset="0"/>
                <a:cs typeface="Times New Roman" panose="02020603050405020304" pitchFamily="18" charset="0"/>
              </a:rPr>
              <a:t>Items from Committee for Next </a:t>
            </a:r>
            <a:r>
              <a:rPr lang="en-US" sz="1600" b="1" dirty="0" smtClean="0">
                <a:latin typeface="Calibri" panose="020F0502020204030204" pitchFamily="34" charset="0"/>
                <a:ea typeface="Calibri" panose="020F0502020204030204" pitchFamily="34" charset="0"/>
                <a:cs typeface="Times New Roman" panose="02020603050405020304" pitchFamily="18" charset="0"/>
              </a:rPr>
              <a:t>Meeting</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53372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ORISS domains?</a:t>
            </a:r>
            <a:endParaRPr lang="en-US" dirty="0"/>
          </a:p>
        </p:txBody>
      </p:sp>
      <p:sp>
        <p:nvSpPr>
          <p:cNvPr id="3" name="Text Placeholder 2"/>
          <p:cNvSpPr>
            <a:spLocks noGrp="1"/>
          </p:cNvSpPr>
          <p:nvPr>
            <p:ph type="body" idx="1"/>
          </p:nvPr>
        </p:nvSpPr>
        <p:spPr/>
        <p:txBody>
          <a:bodyPr/>
          <a:lstStyle/>
          <a:p>
            <a:r>
              <a:rPr lang="en-US" dirty="0" smtClean="0"/>
              <a:t>Leadership</a:t>
            </a:r>
          </a:p>
          <a:p>
            <a:r>
              <a:rPr lang="en-US" dirty="0" smtClean="0"/>
              <a:t>Stakeholder Engagement</a:t>
            </a:r>
          </a:p>
          <a:p>
            <a:r>
              <a:rPr lang="en-US" dirty="0" smtClean="0"/>
              <a:t>Talent Development</a:t>
            </a:r>
          </a:p>
          <a:p>
            <a:r>
              <a:rPr lang="en-US" dirty="0" smtClean="0"/>
              <a:t>Coordinated Educational Framework</a:t>
            </a:r>
          </a:p>
          <a:p>
            <a:r>
              <a:rPr lang="en-US" dirty="0" smtClean="0"/>
              <a:t>Inclusive Policy, Structure, and Practice</a:t>
            </a:r>
          </a:p>
          <a:p>
            <a:endParaRPr lang="en-US" dirty="0" smtClean="0"/>
          </a:p>
          <a:p>
            <a:endParaRPr lang="en-US" dirty="0" smtClean="0"/>
          </a:p>
          <a:p>
            <a:endParaRPr lang="en-US" dirty="0"/>
          </a:p>
        </p:txBody>
      </p:sp>
    </p:spTree>
    <p:extLst>
      <p:ext uri="{BB962C8B-B14F-4D97-AF65-F5344CB8AC3E}">
        <p14:creationId xmlns:p14="http://schemas.microsoft.com/office/powerpoint/2010/main" val="4065794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783575" y="2159927"/>
            <a:ext cx="7886700" cy="418789"/>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dk1"/>
              </a:buClr>
              <a:buSzPts val="3959"/>
              <a:buFont typeface="Calibri"/>
              <a:buNone/>
            </a:pPr>
            <a:r>
              <a:rPr lang="en-US" sz="3959" b="1" i="0" u="none" strike="noStrike" cap="none" dirty="0" smtClean="0">
                <a:solidFill>
                  <a:schemeClr val="dk1"/>
                </a:solidFill>
                <a:latin typeface="Calibri"/>
                <a:ea typeface="Calibri"/>
                <a:cs typeface="Calibri"/>
                <a:sym typeface="Calibri"/>
              </a:rPr>
              <a:t>Who Helped Create ORISS?</a:t>
            </a:r>
            <a:endParaRPr sz="3959" b="1" i="0" u="none" strike="noStrike" cap="none" dirty="0">
              <a:solidFill>
                <a:schemeClr val="dk1"/>
              </a:solidFill>
              <a:latin typeface="Calibri"/>
              <a:ea typeface="Calibri"/>
              <a:cs typeface="Calibri"/>
              <a:sym typeface="Calibri"/>
            </a:endParaRPr>
          </a:p>
        </p:txBody>
      </p:sp>
      <p:pic>
        <p:nvPicPr>
          <p:cNvPr id="76" name="Shape 76" descr="https://lh5.googleusercontent.com/ph7oOzsXgZdqYXMYslzfFWYnYJJ4W8uKMBYPpAutF1lywli18_PwqeWEVhgPuZFZtw-L8LsbzAGB8AToMlpc4dGotuqwMuiq2M4XLtiTNNr3Dr7PPmJ0Yyd1b8-3czkLK_uUWQ46dLs"/>
          <p:cNvPicPr preferRelativeResize="0">
            <a:picLocks noGrp="1"/>
          </p:cNvPicPr>
          <p:nvPr>
            <p:ph type="body" idx="1"/>
          </p:nvPr>
        </p:nvPicPr>
        <p:blipFill rotWithShape="1">
          <a:blip r:embed="rId3">
            <a:alphaModFix/>
          </a:blip>
          <a:srcRect/>
          <a:stretch/>
        </p:blipFill>
        <p:spPr>
          <a:xfrm>
            <a:off x="1872867" y="2673902"/>
            <a:ext cx="5264926" cy="3638763"/>
          </a:xfrm>
          <a:prstGeom prst="rect">
            <a:avLst/>
          </a:prstGeom>
          <a:noFill/>
          <a:ln>
            <a:noFill/>
          </a:ln>
        </p:spPr>
      </p:pic>
    </p:spTree>
    <p:extLst>
      <p:ext uri="{BB962C8B-B14F-4D97-AF65-F5344CB8AC3E}">
        <p14:creationId xmlns:p14="http://schemas.microsoft.com/office/powerpoint/2010/main" val="3821859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ctrTitle"/>
          </p:nvPr>
        </p:nvSpPr>
        <p:spPr>
          <a:xfrm>
            <a:off x="1143000" y="1801011"/>
            <a:ext cx="6858000" cy="760800"/>
          </a:xfrm>
          <a:prstGeom prst="rect">
            <a:avLst/>
          </a:prstGeom>
          <a:noFill/>
          <a:ln>
            <a:noFill/>
          </a:ln>
        </p:spPr>
        <p:txBody>
          <a:bodyPr spcFirstLastPara="1" wrap="square" lIns="91425" tIns="45700" rIns="91425" bIns="45700" anchor="b" anchorCtr="0">
            <a:noAutofit/>
          </a:bodyPr>
          <a:lstStyle/>
          <a:p>
            <a:pPr marL="0" marR="0" lvl="0" indent="0" algn="ctr" rtl="0">
              <a:lnSpc>
                <a:spcPct val="90000"/>
              </a:lnSpc>
              <a:spcBef>
                <a:spcPts val="0"/>
              </a:spcBef>
              <a:spcAft>
                <a:spcPts val="0"/>
              </a:spcAft>
              <a:buClr>
                <a:schemeClr val="dk1"/>
              </a:buClr>
              <a:buSzPts val="5400"/>
              <a:buFont typeface="Calibri"/>
              <a:buNone/>
            </a:pPr>
            <a:r>
              <a:rPr lang="en-US" sz="3600" b="1" i="0" u="none" strike="noStrike" cap="none" dirty="0">
                <a:solidFill>
                  <a:schemeClr val="dk1"/>
                </a:solidFill>
                <a:latin typeface="Calibri"/>
                <a:ea typeface="Calibri"/>
                <a:cs typeface="Calibri"/>
                <a:sym typeface="Calibri"/>
              </a:rPr>
              <a:t>ORISS </a:t>
            </a:r>
            <a:r>
              <a:rPr lang="en-US" sz="3600" b="1" i="0" u="none" strike="noStrike" cap="none" dirty="0" smtClean="0">
                <a:solidFill>
                  <a:schemeClr val="dk1"/>
                </a:solidFill>
                <a:latin typeface="Calibri"/>
                <a:ea typeface="Calibri"/>
                <a:cs typeface="Calibri"/>
                <a:sym typeface="Calibri"/>
              </a:rPr>
              <a:t>Domains – How’d we do?</a:t>
            </a:r>
            <a:endParaRPr sz="5400" b="1" i="0" u="none" strike="noStrike" cap="none" dirty="0">
              <a:solidFill>
                <a:schemeClr val="dk1"/>
              </a:solidFill>
              <a:latin typeface="Calibri"/>
              <a:ea typeface="Calibri"/>
              <a:cs typeface="Calibri"/>
              <a:sym typeface="Calibri"/>
            </a:endParaRPr>
          </a:p>
        </p:txBody>
      </p:sp>
      <p:sp>
        <p:nvSpPr>
          <p:cNvPr id="120" name="Shape 120"/>
          <p:cNvSpPr txBox="1">
            <a:spLocks noGrp="1"/>
          </p:cNvSpPr>
          <p:nvPr>
            <p:ph type="subTitle" idx="1"/>
          </p:nvPr>
        </p:nvSpPr>
        <p:spPr>
          <a:xfrm>
            <a:off x="306150" y="2659500"/>
            <a:ext cx="8531700" cy="4198500"/>
          </a:xfrm>
          <a:prstGeom prst="rect">
            <a:avLst/>
          </a:prstGeom>
          <a:noFill/>
          <a:ln>
            <a:noFill/>
          </a:ln>
        </p:spPr>
        <p:txBody>
          <a:bodyPr spcFirstLastPara="1" wrap="square" lIns="91425" tIns="45700" rIns="91425" bIns="45700" anchor="t" anchorCtr="0">
            <a:noAutofit/>
          </a:bodyPr>
          <a:lstStyle/>
          <a:p>
            <a:pPr marL="0" marR="0" lvl="0" indent="0" algn="l" rtl="0">
              <a:lnSpc>
                <a:spcPct val="70000"/>
              </a:lnSpc>
              <a:spcBef>
                <a:spcPts val="0"/>
              </a:spcBef>
              <a:spcAft>
                <a:spcPts val="0"/>
              </a:spcAft>
              <a:buClr>
                <a:schemeClr val="dk1"/>
              </a:buClr>
              <a:buSzPts val="2220"/>
              <a:buFont typeface="Arial"/>
              <a:buNone/>
            </a:pPr>
            <a:r>
              <a:rPr lang="en-US" sz="2220" b="1" i="0" u="none" strike="noStrike" cap="none" dirty="0" smtClean="0">
                <a:solidFill>
                  <a:schemeClr val="dk1"/>
                </a:solidFill>
                <a:latin typeface="Calibri"/>
                <a:ea typeface="Calibri"/>
                <a:cs typeface="Calibri"/>
                <a:sym typeface="Calibri"/>
              </a:rPr>
              <a:t>Leadership</a:t>
            </a:r>
          </a:p>
          <a:p>
            <a:pPr marL="0" marR="0" lvl="0" indent="0" algn="l" rtl="0">
              <a:lnSpc>
                <a:spcPct val="70000"/>
              </a:lnSpc>
              <a:spcBef>
                <a:spcPts val="0"/>
              </a:spcBef>
              <a:spcAft>
                <a:spcPts val="0"/>
              </a:spcAft>
              <a:buClr>
                <a:schemeClr val="dk1"/>
              </a:buClr>
              <a:buSzPts val="2220"/>
              <a:buFont typeface="Arial"/>
              <a:buNone/>
            </a:pPr>
            <a:endParaRPr dirty="0"/>
          </a:p>
          <a:p>
            <a:pPr marL="0" marR="0" lvl="0" indent="0" algn="l" rtl="0">
              <a:lnSpc>
                <a:spcPct val="70000"/>
              </a:lnSpc>
              <a:spcBef>
                <a:spcPts val="0"/>
              </a:spcBef>
              <a:spcAft>
                <a:spcPts val="0"/>
              </a:spcAft>
              <a:buClr>
                <a:schemeClr val="dk1"/>
              </a:buClr>
              <a:buSzPts val="1850"/>
              <a:buFont typeface="Arial"/>
              <a:buNone/>
            </a:pPr>
            <a:endParaRPr sz="600" b="0" i="0" u="none" strike="noStrike" cap="none" dirty="0">
              <a:solidFill>
                <a:schemeClr val="dk1"/>
              </a:solidFill>
              <a:latin typeface="Calibri"/>
              <a:ea typeface="Calibri"/>
              <a:cs typeface="Calibri"/>
              <a:sym typeface="Calibri"/>
            </a:endParaRPr>
          </a:p>
          <a:p>
            <a:pPr marL="342900" marR="0" lvl="0" indent="-316230" algn="l" rtl="0">
              <a:lnSpc>
                <a:spcPct val="70000"/>
              </a:lnSpc>
              <a:spcBef>
                <a:spcPts val="0"/>
              </a:spcBef>
              <a:spcAft>
                <a:spcPts val="0"/>
              </a:spcAft>
              <a:buClr>
                <a:schemeClr val="dk1"/>
              </a:buClr>
              <a:buSzPts val="1800"/>
              <a:buFont typeface="Noto Sans Symbols"/>
              <a:buChar char="∙"/>
            </a:pPr>
            <a:r>
              <a:rPr lang="en-US" sz="2200" b="0" i="0" u="none" strike="noStrike" cap="none" dirty="0">
                <a:solidFill>
                  <a:schemeClr val="dk1"/>
                </a:solidFill>
                <a:latin typeface="Calibri"/>
                <a:ea typeface="Calibri"/>
                <a:cs typeface="Calibri"/>
                <a:sym typeface="Calibri"/>
              </a:rPr>
              <a:t>Leadership across levels (community, school board, district, school) has cultivated a shared vision, mission and culture that emphasizes the belief that all students are capable of success</a:t>
            </a:r>
            <a:endParaRPr sz="2200" b="0" i="0" u="none" strike="noStrike" cap="none" dirty="0">
              <a:solidFill>
                <a:schemeClr val="dk1"/>
              </a:solidFill>
              <a:latin typeface="Calibri"/>
              <a:ea typeface="Calibri"/>
              <a:cs typeface="Calibri"/>
              <a:sym typeface="Calibri"/>
            </a:endParaRPr>
          </a:p>
          <a:p>
            <a:pPr marL="0" marR="0" lvl="0" indent="0" algn="l" rtl="0">
              <a:lnSpc>
                <a:spcPct val="70000"/>
              </a:lnSpc>
              <a:spcBef>
                <a:spcPts val="0"/>
              </a:spcBef>
              <a:spcAft>
                <a:spcPts val="0"/>
              </a:spcAft>
              <a:buNone/>
            </a:pPr>
            <a:endParaRPr sz="1000" dirty="0"/>
          </a:p>
          <a:p>
            <a:pPr marL="0" marR="0" lvl="0" indent="0" algn="l" rtl="0">
              <a:lnSpc>
                <a:spcPct val="70000"/>
              </a:lnSpc>
              <a:spcBef>
                <a:spcPts val="0"/>
              </a:spcBef>
              <a:spcAft>
                <a:spcPts val="0"/>
              </a:spcAft>
              <a:buNone/>
            </a:pPr>
            <a:endParaRPr sz="600" dirty="0"/>
          </a:p>
          <a:p>
            <a:pPr marL="342900" marR="0" lvl="0" indent="-316230" algn="l" rtl="0">
              <a:lnSpc>
                <a:spcPct val="70000"/>
              </a:lnSpc>
              <a:spcBef>
                <a:spcPts val="0"/>
              </a:spcBef>
              <a:spcAft>
                <a:spcPts val="0"/>
              </a:spcAft>
              <a:buClr>
                <a:schemeClr val="dk1"/>
              </a:buClr>
              <a:buSzPts val="1800"/>
              <a:buFont typeface="Noto Sans Symbols"/>
              <a:buChar char="∙"/>
            </a:pPr>
            <a:r>
              <a:rPr lang="en-US" sz="2200" b="0" i="0" u="none" strike="noStrike" cap="none" dirty="0">
                <a:solidFill>
                  <a:schemeClr val="dk1"/>
                </a:solidFill>
                <a:latin typeface="Calibri"/>
                <a:ea typeface="Calibri"/>
                <a:cs typeface="Calibri"/>
                <a:sym typeface="Calibri"/>
              </a:rPr>
              <a:t>Expectations and priorities are developed collaboratively and based on the needs of the students (as evidenced by data)</a:t>
            </a:r>
            <a:endParaRPr sz="2200" b="0" i="0" u="none" strike="noStrike" cap="none" dirty="0">
              <a:solidFill>
                <a:schemeClr val="dk1"/>
              </a:solidFill>
              <a:latin typeface="Calibri"/>
              <a:ea typeface="Calibri"/>
              <a:cs typeface="Calibri"/>
              <a:sym typeface="Calibri"/>
            </a:endParaRPr>
          </a:p>
          <a:p>
            <a:pPr marL="0" marR="0" lvl="0" indent="0" algn="l" rtl="0">
              <a:lnSpc>
                <a:spcPct val="70000"/>
              </a:lnSpc>
              <a:spcBef>
                <a:spcPts val="0"/>
              </a:spcBef>
              <a:spcAft>
                <a:spcPts val="0"/>
              </a:spcAft>
              <a:buNone/>
            </a:pPr>
            <a:endParaRPr sz="1000" dirty="0"/>
          </a:p>
          <a:p>
            <a:pPr marL="0" marR="0" lvl="0" indent="0" algn="l" rtl="0">
              <a:lnSpc>
                <a:spcPct val="70000"/>
              </a:lnSpc>
              <a:spcBef>
                <a:spcPts val="0"/>
              </a:spcBef>
              <a:spcAft>
                <a:spcPts val="0"/>
              </a:spcAft>
              <a:buNone/>
            </a:pPr>
            <a:endParaRPr sz="600" dirty="0"/>
          </a:p>
          <a:p>
            <a:pPr marL="342900" marR="0" lvl="0" indent="-316230" algn="l" rtl="0">
              <a:lnSpc>
                <a:spcPct val="70000"/>
              </a:lnSpc>
              <a:spcBef>
                <a:spcPts val="0"/>
              </a:spcBef>
              <a:spcAft>
                <a:spcPts val="0"/>
              </a:spcAft>
              <a:buClr>
                <a:schemeClr val="dk1"/>
              </a:buClr>
              <a:buSzPts val="1800"/>
              <a:buFont typeface="Noto Sans Symbols"/>
              <a:buChar char="∙"/>
            </a:pPr>
            <a:r>
              <a:rPr lang="en-US" sz="2200" b="0" i="0" u="none" strike="noStrike" cap="none" dirty="0">
                <a:solidFill>
                  <a:schemeClr val="dk1"/>
                </a:solidFill>
                <a:latin typeface="Calibri"/>
                <a:ea typeface="Calibri"/>
                <a:cs typeface="Calibri"/>
                <a:sym typeface="Calibri"/>
              </a:rPr>
              <a:t>Effective systems and structures are installed, supported and monitored to ensure focus remains pointed on the needs and outcomes of students</a:t>
            </a:r>
            <a:endParaRPr sz="2200" b="0" i="0" u="none" strike="noStrike" cap="none" dirty="0">
              <a:solidFill>
                <a:schemeClr val="dk1"/>
              </a:solidFill>
              <a:latin typeface="Calibri"/>
              <a:ea typeface="Calibri"/>
              <a:cs typeface="Calibri"/>
              <a:sym typeface="Calibri"/>
            </a:endParaRPr>
          </a:p>
          <a:p>
            <a:pPr marL="0" marR="0" lvl="0" indent="0" algn="l" rtl="0">
              <a:lnSpc>
                <a:spcPct val="70000"/>
              </a:lnSpc>
              <a:spcBef>
                <a:spcPts val="0"/>
              </a:spcBef>
              <a:spcAft>
                <a:spcPts val="0"/>
              </a:spcAft>
              <a:buNone/>
            </a:pPr>
            <a:endParaRPr sz="1000" dirty="0"/>
          </a:p>
          <a:p>
            <a:pPr marL="0" marR="0" lvl="0" indent="0" algn="l" rtl="0">
              <a:lnSpc>
                <a:spcPct val="70000"/>
              </a:lnSpc>
              <a:spcBef>
                <a:spcPts val="0"/>
              </a:spcBef>
              <a:spcAft>
                <a:spcPts val="0"/>
              </a:spcAft>
              <a:buNone/>
            </a:pPr>
            <a:endParaRPr sz="600" dirty="0"/>
          </a:p>
          <a:p>
            <a:pPr marL="342900" marR="0" lvl="0" indent="-316230" algn="l" rtl="0">
              <a:lnSpc>
                <a:spcPct val="70000"/>
              </a:lnSpc>
              <a:spcBef>
                <a:spcPts val="0"/>
              </a:spcBef>
              <a:spcAft>
                <a:spcPts val="0"/>
              </a:spcAft>
              <a:buClr>
                <a:schemeClr val="dk1"/>
              </a:buClr>
              <a:buSzPts val="1800"/>
              <a:buFont typeface="Noto Sans Symbols"/>
              <a:buChar char="∙"/>
            </a:pPr>
            <a:r>
              <a:rPr lang="en-US" sz="2200" b="0" i="0" u="none" strike="noStrike" cap="none" dirty="0">
                <a:solidFill>
                  <a:schemeClr val="dk1"/>
                </a:solidFill>
                <a:sym typeface="Calibri"/>
              </a:rPr>
              <a:t>Leadership is intentionally distributed with a</a:t>
            </a:r>
            <a:r>
              <a:rPr lang="en-US" sz="2200" dirty="0"/>
              <a:t> </a:t>
            </a:r>
            <a:r>
              <a:rPr lang="en-US" sz="2200" b="0" i="0" u="none" strike="noStrike" cap="none" dirty="0">
                <a:solidFill>
                  <a:schemeClr val="dk1"/>
                </a:solidFill>
                <a:sym typeface="Calibri"/>
              </a:rPr>
              <a:t>balance between professional empowerment</a:t>
            </a:r>
            <a:r>
              <a:rPr lang="en-US" sz="2200" dirty="0"/>
              <a:t> </a:t>
            </a:r>
            <a:r>
              <a:rPr lang="en-US" sz="2200" b="0" i="0" u="none" strike="noStrike" cap="none" dirty="0">
                <a:solidFill>
                  <a:schemeClr val="dk1"/>
                </a:solidFill>
                <a:sym typeface="Calibri"/>
              </a:rPr>
              <a:t>accountability </a:t>
            </a:r>
            <a:endParaRPr sz="2200" b="0" i="0" u="none" strike="noStrike" cap="none" dirty="0">
              <a:solidFill>
                <a:schemeClr val="dk1"/>
              </a:solidFill>
              <a:sym typeface="Calibri"/>
            </a:endParaRPr>
          </a:p>
          <a:p>
            <a:pPr marL="0" marR="0" lvl="0" indent="0" rtl="0">
              <a:lnSpc>
                <a:spcPct val="70000"/>
              </a:lnSpc>
              <a:spcBef>
                <a:spcPts val="0"/>
              </a:spcBef>
              <a:spcAft>
                <a:spcPts val="0"/>
              </a:spcAft>
              <a:buNone/>
            </a:pPr>
            <a:endParaRPr sz="1800" dirty="0"/>
          </a:p>
          <a:p>
            <a:pPr marL="0" marR="0" lvl="0" indent="0" rtl="0">
              <a:lnSpc>
                <a:spcPct val="70000"/>
              </a:lnSpc>
              <a:spcBef>
                <a:spcPts val="1000"/>
              </a:spcBef>
              <a:spcAft>
                <a:spcPts val="0"/>
              </a:spcAft>
              <a:buClr>
                <a:schemeClr val="dk1"/>
              </a:buClr>
              <a:buSzPts val="2220"/>
              <a:buFont typeface="Arial"/>
              <a:buNone/>
            </a:pPr>
            <a:endParaRPr sz="222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ctrTitle"/>
          </p:nvPr>
        </p:nvSpPr>
        <p:spPr>
          <a:xfrm>
            <a:off x="1217951" y="1806097"/>
            <a:ext cx="6858000" cy="760833"/>
          </a:xfrm>
          <a:prstGeom prst="rect">
            <a:avLst/>
          </a:prstGeom>
          <a:noFill/>
          <a:ln>
            <a:noFill/>
          </a:ln>
        </p:spPr>
        <p:txBody>
          <a:bodyPr spcFirstLastPara="1" wrap="square" lIns="91425" tIns="45700" rIns="91425" bIns="45700" anchor="b" anchorCtr="0">
            <a:noAutofit/>
          </a:bodyPr>
          <a:lstStyle/>
          <a:p>
            <a:pPr lvl="0">
              <a:buSzPts val="5400"/>
            </a:pPr>
            <a:r>
              <a:rPr lang="en-US" sz="4000" b="1" i="0" u="none" strike="noStrike" cap="none" dirty="0">
                <a:solidFill>
                  <a:schemeClr val="dk1"/>
                </a:solidFill>
                <a:sym typeface="Calibri"/>
              </a:rPr>
              <a:t>ORISS </a:t>
            </a:r>
            <a:r>
              <a:rPr lang="en-US" sz="4000" b="1" i="0" u="none" strike="noStrike" cap="none" dirty="0" smtClean="0">
                <a:solidFill>
                  <a:schemeClr val="dk1"/>
                </a:solidFill>
                <a:sym typeface="Calibri"/>
              </a:rPr>
              <a:t>Domains</a:t>
            </a:r>
            <a:r>
              <a:rPr lang="en-US" sz="4000" dirty="0"/>
              <a:t> </a:t>
            </a:r>
            <a:r>
              <a:rPr lang="en-US" sz="4000" dirty="0" smtClean="0"/>
              <a:t>- </a:t>
            </a:r>
            <a:r>
              <a:rPr lang="en-US" sz="4000" dirty="0"/>
              <a:t>How’d we do?</a:t>
            </a:r>
            <a:endParaRPr sz="4000" b="1" i="0" u="none" strike="noStrike" cap="none" dirty="0">
              <a:solidFill>
                <a:schemeClr val="dk1"/>
              </a:solidFill>
              <a:sym typeface="Calibri"/>
            </a:endParaRPr>
          </a:p>
        </p:txBody>
      </p:sp>
      <p:sp>
        <p:nvSpPr>
          <p:cNvPr id="127" name="Shape 127"/>
          <p:cNvSpPr txBox="1">
            <a:spLocks noGrp="1"/>
          </p:cNvSpPr>
          <p:nvPr>
            <p:ph type="subTitle" idx="1"/>
          </p:nvPr>
        </p:nvSpPr>
        <p:spPr>
          <a:xfrm>
            <a:off x="374754" y="2743200"/>
            <a:ext cx="8544394" cy="3642610"/>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0"/>
              </a:spcBef>
              <a:spcAft>
                <a:spcPts val="0"/>
              </a:spcAft>
              <a:buClr>
                <a:schemeClr val="dk1"/>
              </a:buClr>
              <a:buSzPts val="2400"/>
              <a:buFont typeface="Arial"/>
              <a:buNone/>
            </a:pPr>
            <a:r>
              <a:rPr lang="en-US" sz="2400" b="1" i="0" u="none" strike="noStrike" cap="none" dirty="0">
                <a:solidFill>
                  <a:schemeClr val="dk1"/>
                </a:solidFill>
                <a:latin typeface="Calibri"/>
                <a:ea typeface="Calibri"/>
                <a:cs typeface="Calibri"/>
                <a:sym typeface="Calibri"/>
              </a:rPr>
              <a:t>Talent Development </a:t>
            </a:r>
            <a:endParaRPr dirty="0"/>
          </a:p>
          <a:p>
            <a:pPr marL="0" marR="0" lvl="0" indent="0" algn="l" rtl="0">
              <a:lnSpc>
                <a:spcPct val="80000"/>
              </a:lnSpc>
              <a:spcBef>
                <a:spcPts val="0"/>
              </a:spcBef>
              <a:spcAft>
                <a:spcPts val="0"/>
              </a:spcAft>
              <a:buClr>
                <a:schemeClr val="dk1"/>
              </a:buClr>
              <a:buSzPts val="2000"/>
              <a:buFont typeface="Arial"/>
              <a:buNone/>
            </a:pPr>
            <a:endParaRPr sz="2000" b="0" i="0" u="none" strike="noStrike" cap="none" dirty="0">
              <a:solidFill>
                <a:schemeClr val="dk1"/>
              </a:solidFill>
              <a:latin typeface="Calibri"/>
              <a:ea typeface="Calibri"/>
              <a:cs typeface="Calibri"/>
              <a:sym typeface="Calibri"/>
            </a:endParaRPr>
          </a:p>
          <a:p>
            <a:pPr marL="342900" marR="0" lvl="0" indent="-342900" algn="l" rtl="0">
              <a:lnSpc>
                <a:spcPct val="80000"/>
              </a:lnSpc>
              <a:spcBef>
                <a:spcPts val="0"/>
              </a:spcBef>
              <a:spcAft>
                <a:spcPts val="0"/>
              </a:spcAft>
              <a:buClr>
                <a:schemeClr val="dk1"/>
              </a:buClr>
              <a:buSzPts val="2400"/>
              <a:buFont typeface="Noto Sans Symbols"/>
              <a:buChar char="∙"/>
            </a:pPr>
            <a:r>
              <a:rPr lang="en-US" sz="2400" b="0" i="0" u="none" strike="noStrike" cap="none" dirty="0">
                <a:solidFill>
                  <a:schemeClr val="dk1"/>
                </a:solidFill>
                <a:latin typeface="Calibri"/>
                <a:ea typeface="Calibri"/>
                <a:cs typeface="Calibri"/>
                <a:sym typeface="Calibri"/>
              </a:rPr>
              <a:t>An evidence based evaluation model is used to ensure all educators and district personnel receive the support needed to be successful in their position</a:t>
            </a:r>
            <a:endParaRPr dirty="0"/>
          </a:p>
          <a:p>
            <a:pPr marL="0" marR="0" lvl="0" indent="0" algn="l" rtl="0">
              <a:lnSpc>
                <a:spcPct val="80000"/>
              </a:lnSpc>
              <a:spcBef>
                <a:spcPts val="0"/>
              </a:spcBef>
              <a:spcAft>
                <a:spcPts val="0"/>
              </a:spcAft>
              <a:buClr>
                <a:schemeClr val="dk1"/>
              </a:buClr>
              <a:buSzPts val="2400"/>
              <a:buFont typeface="Arial"/>
              <a:buNone/>
            </a:pPr>
            <a:r>
              <a:rPr lang="en-US" sz="2400" b="0" i="0" u="none" strike="noStrike" cap="none" dirty="0">
                <a:solidFill>
                  <a:schemeClr val="dk1"/>
                </a:solidFill>
                <a:latin typeface="Calibri"/>
                <a:ea typeface="Calibri"/>
                <a:cs typeface="Calibri"/>
                <a:sym typeface="Calibri"/>
              </a:rPr>
              <a:t> </a:t>
            </a:r>
            <a:endParaRPr sz="2000" b="0" i="0" u="none" strike="noStrike" cap="none" dirty="0">
              <a:solidFill>
                <a:schemeClr val="dk1"/>
              </a:solidFill>
              <a:latin typeface="Calibri"/>
              <a:ea typeface="Calibri"/>
              <a:cs typeface="Calibri"/>
              <a:sym typeface="Calibri"/>
            </a:endParaRPr>
          </a:p>
          <a:p>
            <a:pPr marL="342900" marR="0" lvl="0" indent="-342900" algn="l" rtl="0">
              <a:lnSpc>
                <a:spcPct val="80000"/>
              </a:lnSpc>
              <a:spcBef>
                <a:spcPts val="0"/>
              </a:spcBef>
              <a:spcAft>
                <a:spcPts val="0"/>
              </a:spcAft>
              <a:buClr>
                <a:schemeClr val="dk1"/>
              </a:buClr>
              <a:buSzPts val="2400"/>
              <a:buFont typeface="Noto Sans Symbols"/>
              <a:buChar char="∙"/>
            </a:pPr>
            <a:r>
              <a:rPr lang="en-US" sz="2400" b="0" i="0" u="none" strike="noStrike" cap="none" dirty="0">
                <a:solidFill>
                  <a:schemeClr val="dk1"/>
                </a:solidFill>
                <a:latin typeface="Calibri"/>
                <a:ea typeface="Calibri"/>
                <a:cs typeface="Calibri"/>
                <a:sym typeface="Calibri"/>
              </a:rPr>
              <a:t>Quality professional learning offerings are informed and balanced by trends in student outcomes and professional goals or preferences</a:t>
            </a:r>
            <a:endParaRPr dirty="0"/>
          </a:p>
          <a:p>
            <a:pPr marL="0" marR="0" lvl="0" indent="0" algn="l" rtl="0">
              <a:lnSpc>
                <a:spcPct val="80000"/>
              </a:lnSpc>
              <a:spcBef>
                <a:spcPts val="0"/>
              </a:spcBef>
              <a:spcAft>
                <a:spcPts val="0"/>
              </a:spcAft>
              <a:buClr>
                <a:schemeClr val="dk1"/>
              </a:buClr>
              <a:buSzPts val="2000"/>
              <a:buFont typeface="Arial"/>
              <a:buNone/>
            </a:pPr>
            <a:endParaRPr sz="2000" b="0" i="0" u="none" strike="noStrike" cap="none" dirty="0">
              <a:solidFill>
                <a:schemeClr val="dk1"/>
              </a:solidFill>
              <a:latin typeface="Calibri"/>
              <a:ea typeface="Calibri"/>
              <a:cs typeface="Calibri"/>
              <a:sym typeface="Calibri"/>
            </a:endParaRPr>
          </a:p>
          <a:p>
            <a:pPr marL="342900" marR="0" lvl="0" indent="-342900" algn="l" rtl="0">
              <a:lnSpc>
                <a:spcPct val="80000"/>
              </a:lnSpc>
              <a:spcBef>
                <a:spcPts val="0"/>
              </a:spcBef>
              <a:spcAft>
                <a:spcPts val="0"/>
              </a:spcAft>
              <a:buClr>
                <a:schemeClr val="dk1"/>
              </a:buClr>
              <a:buSzPts val="2400"/>
              <a:buFont typeface="Noto Sans Symbols"/>
              <a:buChar char="∙"/>
            </a:pPr>
            <a:r>
              <a:rPr lang="en-US" sz="2400" b="0" i="0" u="none" strike="noStrike" cap="none" dirty="0">
                <a:solidFill>
                  <a:schemeClr val="dk1"/>
                </a:solidFill>
                <a:latin typeface="Calibri"/>
                <a:ea typeface="Calibri"/>
                <a:cs typeface="Calibri"/>
                <a:sym typeface="Calibri"/>
              </a:rPr>
              <a:t>Effective systems to recruit and retain are cultivated and include opportunities for growth</a:t>
            </a:r>
            <a:endParaRPr sz="2000" b="0" i="0" u="none" strike="noStrike" cap="none" dirty="0">
              <a:solidFill>
                <a:schemeClr val="dk1"/>
              </a:solidFill>
              <a:latin typeface="Calibri"/>
              <a:ea typeface="Calibri"/>
              <a:cs typeface="Calibri"/>
              <a:sym typeface="Calibri"/>
            </a:endParaRPr>
          </a:p>
          <a:p>
            <a:pPr marL="0" marR="0" lvl="0" indent="0" algn="l" rtl="0">
              <a:lnSpc>
                <a:spcPct val="80000"/>
              </a:lnSpc>
              <a:spcBef>
                <a:spcPts val="1000"/>
              </a:spcBef>
              <a:spcAft>
                <a:spcPts val="0"/>
              </a:spcAft>
              <a:buClr>
                <a:schemeClr val="dk1"/>
              </a:buClr>
              <a:buSzPts val="2400"/>
              <a:buFont typeface="Arial"/>
              <a:buNone/>
            </a:pPr>
            <a:endParaRPr sz="24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Shape 133"/>
          <p:cNvSpPr txBox="1">
            <a:spLocks noGrp="1"/>
          </p:cNvSpPr>
          <p:nvPr>
            <p:ph type="ctrTitle"/>
          </p:nvPr>
        </p:nvSpPr>
        <p:spPr>
          <a:xfrm>
            <a:off x="1217951" y="2445076"/>
            <a:ext cx="6858000" cy="760833"/>
          </a:xfrm>
          <a:prstGeom prst="rect">
            <a:avLst/>
          </a:prstGeom>
          <a:noFill/>
          <a:ln>
            <a:noFill/>
          </a:ln>
        </p:spPr>
        <p:txBody>
          <a:bodyPr spcFirstLastPara="1" wrap="square" lIns="91425" tIns="45700" rIns="91425" bIns="45700" anchor="b" anchorCtr="0">
            <a:noAutofit/>
          </a:bodyPr>
          <a:lstStyle/>
          <a:p>
            <a:pPr lvl="0">
              <a:buSzPts val="5400"/>
            </a:pPr>
            <a:r>
              <a:rPr lang="en-US" sz="4000" b="1" i="0" u="none" strike="noStrike" cap="none" dirty="0" smtClean="0">
                <a:solidFill>
                  <a:schemeClr val="dk1"/>
                </a:solidFill>
                <a:sym typeface="Calibri"/>
              </a:rPr>
              <a:t/>
            </a:r>
            <a:br>
              <a:rPr lang="en-US" sz="4000" b="1" i="0" u="none" strike="noStrike" cap="none" dirty="0" smtClean="0">
                <a:solidFill>
                  <a:schemeClr val="dk1"/>
                </a:solidFill>
                <a:sym typeface="Calibri"/>
              </a:rPr>
            </a:br>
            <a:r>
              <a:rPr lang="en-US" sz="4000" dirty="0"/>
              <a:t/>
            </a:r>
            <a:br>
              <a:rPr lang="en-US" sz="4000" dirty="0"/>
            </a:br>
            <a:r>
              <a:rPr lang="en-US" sz="4000" dirty="0" smtClean="0"/>
              <a:t/>
            </a:r>
            <a:br>
              <a:rPr lang="en-US" sz="4000" dirty="0" smtClean="0"/>
            </a:br>
            <a:r>
              <a:rPr lang="en-US" sz="4000" dirty="0"/>
              <a:t/>
            </a:r>
            <a:br>
              <a:rPr lang="en-US" sz="4000" dirty="0"/>
            </a:br>
            <a:r>
              <a:rPr lang="en-US" sz="4000" dirty="0" smtClean="0"/>
              <a:t/>
            </a:r>
            <a:br>
              <a:rPr lang="en-US" sz="4000" dirty="0" smtClean="0"/>
            </a:br>
            <a:r>
              <a:rPr lang="en-US" sz="4000" dirty="0" smtClean="0"/>
              <a:t/>
            </a:r>
            <a:br>
              <a:rPr lang="en-US" sz="4000" dirty="0" smtClean="0"/>
            </a:br>
            <a:r>
              <a:rPr lang="en-US" sz="4000" dirty="0"/>
              <a:t/>
            </a:r>
            <a:br>
              <a:rPr lang="en-US" sz="4000" dirty="0"/>
            </a:br>
            <a:r>
              <a:rPr lang="en-US" sz="4000" b="1" i="0" u="none" strike="noStrike" cap="none" dirty="0" smtClean="0">
                <a:solidFill>
                  <a:schemeClr val="dk1"/>
                </a:solidFill>
                <a:sym typeface="Calibri"/>
              </a:rPr>
              <a:t>ORISS </a:t>
            </a:r>
            <a:r>
              <a:rPr lang="en-US" sz="4000" dirty="0"/>
              <a:t>Domains -How’d we do? </a:t>
            </a:r>
            <a:r>
              <a:rPr lang="en-US" sz="4000" b="1" i="0" u="none" strike="noStrike" cap="none" dirty="0">
                <a:solidFill>
                  <a:schemeClr val="dk1"/>
                </a:solidFill>
                <a:sym typeface="Calibri"/>
              </a:rPr>
              <a:t/>
            </a:r>
            <a:br>
              <a:rPr lang="en-US" sz="4000" b="1" i="0" u="none" strike="noStrike" cap="none" dirty="0">
                <a:solidFill>
                  <a:schemeClr val="dk1"/>
                </a:solidFill>
                <a:sym typeface="Calibri"/>
              </a:rPr>
            </a:br>
            <a:endParaRPr sz="4000" b="1" i="0" u="none" strike="noStrike" cap="none" dirty="0">
              <a:solidFill>
                <a:schemeClr val="dk1"/>
              </a:solidFill>
              <a:sym typeface="Calibri"/>
            </a:endParaRPr>
          </a:p>
        </p:txBody>
      </p:sp>
      <p:sp>
        <p:nvSpPr>
          <p:cNvPr id="134" name="Shape 134"/>
          <p:cNvSpPr txBox="1">
            <a:spLocks noGrp="1"/>
          </p:cNvSpPr>
          <p:nvPr>
            <p:ph type="subTitle" idx="1"/>
          </p:nvPr>
        </p:nvSpPr>
        <p:spPr>
          <a:xfrm>
            <a:off x="374754" y="2743200"/>
            <a:ext cx="8544394" cy="364261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220"/>
              <a:buFont typeface="Arial"/>
              <a:buNone/>
            </a:pPr>
            <a:r>
              <a:rPr lang="en-US" sz="2220" b="1" i="0" u="none" strike="noStrike" cap="none" dirty="0">
                <a:solidFill>
                  <a:schemeClr val="dk1"/>
                </a:solidFill>
                <a:latin typeface="Calibri"/>
                <a:ea typeface="Calibri"/>
                <a:cs typeface="Calibri"/>
                <a:sym typeface="Calibri"/>
              </a:rPr>
              <a:t>Stakeholder Engagement</a:t>
            </a:r>
            <a:endParaRPr dirty="0"/>
          </a:p>
          <a:p>
            <a:pPr marL="0" marR="0" lvl="0" indent="0" algn="l" rtl="0">
              <a:lnSpc>
                <a:spcPct val="90000"/>
              </a:lnSpc>
              <a:spcBef>
                <a:spcPts val="0"/>
              </a:spcBef>
              <a:spcAft>
                <a:spcPts val="0"/>
              </a:spcAft>
              <a:buClr>
                <a:schemeClr val="dk1"/>
              </a:buClr>
              <a:buSzPts val="1850"/>
              <a:buFont typeface="Arial"/>
              <a:buNone/>
            </a:pPr>
            <a:endParaRPr sz="1850" b="0" i="0" u="none" strike="noStrike" cap="none" dirty="0">
              <a:solidFill>
                <a:schemeClr val="dk1"/>
              </a:solidFill>
              <a:latin typeface="Calibri"/>
              <a:ea typeface="Calibri"/>
              <a:cs typeface="Calibri"/>
              <a:sym typeface="Calibri"/>
            </a:endParaRPr>
          </a:p>
          <a:p>
            <a:pPr marL="342900" marR="0" lvl="0" indent="-342900" algn="l" rtl="0">
              <a:lnSpc>
                <a:spcPct val="90000"/>
              </a:lnSpc>
              <a:spcBef>
                <a:spcPts val="0"/>
              </a:spcBef>
              <a:spcAft>
                <a:spcPts val="0"/>
              </a:spcAft>
              <a:buClr>
                <a:schemeClr val="dk1"/>
              </a:buClr>
              <a:buSzPts val="2220"/>
              <a:buFont typeface="Noto Sans Symbols"/>
              <a:buChar char="∙"/>
            </a:pPr>
            <a:r>
              <a:rPr lang="en-US" sz="2220" b="0" i="0" u="none" strike="noStrike" cap="none" dirty="0">
                <a:solidFill>
                  <a:schemeClr val="dk1"/>
                </a:solidFill>
                <a:latin typeface="Calibri"/>
                <a:ea typeface="Calibri"/>
                <a:cs typeface="Calibri"/>
                <a:sym typeface="Calibri"/>
              </a:rPr>
              <a:t>Multiple pathways and feedback loops are intentionally designed and executed to ensure positive engagement with all stakeholders including the school board, families, the community, teachers, staff and especially for groups that have traditionally been marginalized</a:t>
            </a:r>
            <a:endParaRPr dirty="0"/>
          </a:p>
          <a:p>
            <a:pPr marL="0" marR="0" lvl="0" indent="0" algn="l" rtl="0">
              <a:lnSpc>
                <a:spcPct val="90000"/>
              </a:lnSpc>
              <a:spcBef>
                <a:spcPts val="0"/>
              </a:spcBef>
              <a:spcAft>
                <a:spcPts val="0"/>
              </a:spcAft>
              <a:buClr>
                <a:schemeClr val="dk1"/>
              </a:buClr>
              <a:buSzPts val="2220"/>
              <a:buFont typeface="Arial"/>
              <a:buNone/>
            </a:pPr>
            <a:r>
              <a:rPr lang="en-US" sz="2220" b="0" i="0" u="none" strike="noStrike" cap="none" dirty="0">
                <a:solidFill>
                  <a:schemeClr val="dk1"/>
                </a:solidFill>
                <a:latin typeface="Calibri"/>
                <a:ea typeface="Calibri"/>
                <a:cs typeface="Calibri"/>
                <a:sym typeface="Calibri"/>
              </a:rPr>
              <a:t> </a:t>
            </a:r>
            <a:endParaRPr sz="1850" b="0" i="0" u="none" strike="noStrike" cap="none" dirty="0">
              <a:solidFill>
                <a:schemeClr val="dk1"/>
              </a:solidFill>
              <a:latin typeface="Calibri"/>
              <a:ea typeface="Calibri"/>
              <a:cs typeface="Calibri"/>
              <a:sym typeface="Calibri"/>
            </a:endParaRPr>
          </a:p>
          <a:p>
            <a:pPr marL="342900" marR="0" lvl="0" indent="-342900" algn="l" rtl="0">
              <a:lnSpc>
                <a:spcPct val="90000"/>
              </a:lnSpc>
              <a:spcBef>
                <a:spcPts val="0"/>
              </a:spcBef>
              <a:spcAft>
                <a:spcPts val="0"/>
              </a:spcAft>
              <a:buClr>
                <a:schemeClr val="dk1"/>
              </a:buClr>
              <a:buSzPts val="2220"/>
              <a:buFont typeface="Noto Sans Symbols"/>
              <a:buChar char="∙"/>
            </a:pPr>
            <a:r>
              <a:rPr lang="en-US" sz="2220" b="0" i="0" u="none" strike="noStrike" cap="none" dirty="0">
                <a:solidFill>
                  <a:schemeClr val="dk1"/>
                </a:solidFill>
                <a:latin typeface="Calibri"/>
                <a:ea typeface="Calibri"/>
                <a:cs typeface="Calibri"/>
                <a:sym typeface="Calibri"/>
              </a:rPr>
              <a:t>Stakeholder input is valued and genuine partnerships are established and maintained</a:t>
            </a:r>
            <a:endParaRPr dirty="0"/>
          </a:p>
          <a:p>
            <a:pPr marL="0" marR="0" lvl="0" indent="0" algn="l" rtl="0">
              <a:lnSpc>
                <a:spcPct val="90000"/>
              </a:lnSpc>
              <a:spcBef>
                <a:spcPts val="0"/>
              </a:spcBef>
              <a:spcAft>
                <a:spcPts val="0"/>
              </a:spcAft>
              <a:buClr>
                <a:schemeClr val="dk1"/>
              </a:buClr>
              <a:buSzPts val="1850"/>
              <a:buFont typeface="Arial"/>
              <a:buNone/>
            </a:pPr>
            <a:endParaRPr sz="1850" b="0" i="0" u="none" strike="noStrike" cap="none" dirty="0">
              <a:solidFill>
                <a:schemeClr val="dk1"/>
              </a:solidFill>
              <a:latin typeface="Calibri"/>
              <a:ea typeface="Calibri"/>
              <a:cs typeface="Calibri"/>
              <a:sym typeface="Calibri"/>
            </a:endParaRPr>
          </a:p>
          <a:p>
            <a:pPr marL="342900" marR="0" lvl="0" indent="-342900" algn="l" rtl="0">
              <a:lnSpc>
                <a:spcPct val="90000"/>
              </a:lnSpc>
              <a:spcBef>
                <a:spcPts val="0"/>
              </a:spcBef>
              <a:spcAft>
                <a:spcPts val="0"/>
              </a:spcAft>
              <a:buClr>
                <a:schemeClr val="dk1"/>
              </a:buClr>
              <a:buSzPts val="2220"/>
              <a:buFont typeface="Noto Sans Symbols"/>
              <a:buChar char="∙"/>
            </a:pPr>
            <a:r>
              <a:rPr lang="en-US" sz="2220" b="0" i="0" u="none" strike="noStrike" cap="none" dirty="0">
                <a:solidFill>
                  <a:schemeClr val="dk1"/>
                </a:solidFill>
                <a:latin typeface="Calibri"/>
                <a:ea typeface="Calibri"/>
                <a:cs typeface="Calibri"/>
                <a:sym typeface="Calibri"/>
              </a:rPr>
              <a:t>Communication systems are effective, transparent and multifaceted to ensure ongoing two-way information sharing </a:t>
            </a:r>
            <a:endParaRPr sz="1850" b="0" i="0" u="none" strike="noStrike" cap="none"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2220"/>
              <a:buFont typeface="Arial"/>
              <a:buNone/>
            </a:pPr>
            <a:endParaRPr sz="222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ctrTitle"/>
          </p:nvPr>
        </p:nvSpPr>
        <p:spPr>
          <a:xfrm>
            <a:off x="1098029" y="2342131"/>
            <a:ext cx="6858000" cy="760833"/>
          </a:xfrm>
          <a:prstGeom prst="rect">
            <a:avLst/>
          </a:prstGeom>
          <a:noFill/>
          <a:ln>
            <a:noFill/>
          </a:ln>
        </p:spPr>
        <p:txBody>
          <a:bodyPr spcFirstLastPara="1" wrap="square" lIns="91425" tIns="45700" rIns="91425" bIns="45700" anchor="b" anchorCtr="0">
            <a:noAutofit/>
          </a:bodyPr>
          <a:lstStyle/>
          <a:p>
            <a:pPr lvl="0">
              <a:buSzPts val="5400"/>
            </a:pPr>
            <a:r>
              <a:rPr lang="en-US" sz="4000" dirty="0"/>
              <a:t>ORISS Domains -How’d we do?</a:t>
            </a:r>
            <a:endParaRPr sz="4000" b="1" i="0" u="none" strike="noStrike" cap="none" dirty="0">
              <a:solidFill>
                <a:schemeClr val="dk1"/>
              </a:solidFill>
              <a:sym typeface="Calibri"/>
            </a:endParaRPr>
          </a:p>
        </p:txBody>
      </p:sp>
      <p:sp>
        <p:nvSpPr>
          <p:cNvPr id="141" name="Shape 141"/>
          <p:cNvSpPr txBox="1">
            <a:spLocks noGrp="1"/>
          </p:cNvSpPr>
          <p:nvPr>
            <p:ph type="subTitle" idx="1"/>
          </p:nvPr>
        </p:nvSpPr>
        <p:spPr>
          <a:xfrm>
            <a:off x="374754" y="3477718"/>
            <a:ext cx="8544394" cy="290809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1" i="0" u="none" strike="noStrike" cap="none" dirty="0">
                <a:solidFill>
                  <a:schemeClr val="dk1"/>
                </a:solidFill>
                <a:latin typeface="Calibri"/>
                <a:ea typeface="Calibri"/>
                <a:cs typeface="Calibri"/>
                <a:sym typeface="Calibri"/>
              </a:rPr>
              <a:t>Inclusive Policy, Structure &amp; Practice</a:t>
            </a:r>
            <a:endParaRPr dirty="0"/>
          </a:p>
          <a:p>
            <a:pPr marL="0" marR="0" lvl="0" indent="0" algn="l" rtl="0">
              <a:lnSpc>
                <a:spcPct val="90000"/>
              </a:lnSpc>
              <a:spcBef>
                <a:spcPts val="0"/>
              </a:spcBef>
              <a:spcAft>
                <a:spcPts val="0"/>
              </a:spcAft>
              <a:buClr>
                <a:schemeClr val="dk1"/>
              </a:buClr>
              <a:buSzPts val="2000"/>
              <a:buFont typeface="Arial"/>
              <a:buNone/>
            </a:pPr>
            <a:endParaRPr sz="2000" b="0" i="0" u="none" strike="noStrike" cap="none" dirty="0">
              <a:solidFill>
                <a:schemeClr val="dk1"/>
              </a:solidFill>
              <a:latin typeface="Calibri"/>
              <a:ea typeface="Calibri"/>
              <a:cs typeface="Calibri"/>
              <a:sym typeface="Calibri"/>
            </a:endParaRPr>
          </a:p>
          <a:p>
            <a:pPr marL="342900" marR="0" lvl="0" indent="-342900" algn="l" rtl="0">
              <a:lnSpc>
                <a:spcPct val="90000"/>
              </a:lnSpc>
              <a:spcBef>
                <a:spcPts val="0"/>
              </a:spcBef>
              <a:spcAft>
                <a:spcPts val="0"/>
              </a:spcAft>
              <a:buClr>
                <a:schemeClr val="dk1"/>
              </a:buClr>
              <a:buSzPts val="2400"/>
              <a:buFont typeface="Noto Sans Symbols"/>
              <a:buChar char="∙"/>
            </a:pPr>
            <a:r>
              <a:rPr lang="en-US" sz="2400" b="0" i="0" u="none" strike="noStrike" cap="none" dirty="0">
                <a:solidFill>
                  <a:schemeClr val="dk1"/>
                </a:solidFill>
                <a:latin typeface="Calibri"/>
                <a:ea typeface="Calibri"/>
                <a:cs typeface="Calibri"/>
                <a:sym typeface="Calibri"/>
              </a:rPr>
              <a:t>A welcoming, learning centered, inclusive and safe climate is expected and reinforced across all district settings</a:t>
            </a:r>
            <a:endParaRPr dirty="0"/>
          </a:p>
          <a:p>
            <a:pPr marL="0" marR="0" lvl="0" indent="0" algn="l" rtl="0">
              <a:lnSpc>
                <a:spcPct val="90000"/>
              </a:lnSpc>
              <a:spcBef>
                <a:spcPts val="0"/>
              </a:spcBef>
              <a:spcAft>
                <a:spcPts val="0"/>
              </a:spcAft>
              <a:buClr>
                <a:schemeClr val="dk1"/>
              </a:buClr>
              <a:buSzPts val="2000"/>
              <a:buFont typeface="Arial"/>
              <a:buNone/>
            </a:pPr>
            <a:endParaRPr sz="2000" b="0" i="0" u="none" strike="noStrike" cap="none" dirty="0">
              <a:solidFill>
                <a:schemeClr val="dk1"/>
              </a:solidFill>
              <a:latin typeface="Calibri"/>
              <a:ea typeface="Calibri"/>
              <a:cs typeface="Calibri"/>
              <a:sym typeface="Calibri"/>
            </a:endParaRPr>
          </a:p>
          <a:p>
            <a:pPr marL="342900" marR="0" lvl="0" indent="-342900" algn="l" rtl="0">
              <a:lnSpc>
                <a:spcPct val="90000"/>
              </a:lnSpc>
              <a:spcBef>
                <a:spcPts val="0"/>
              </a:spcBef>
              <a:spcAft>
                <a:spcPts val="0"/>
              </a:spcAft>
              <a:buClr>
                <a:schemeClr val="dk1"/>
              </a:buClr>
              <a:buSzPts val="2400"/>
              <a:buFont typeface="Noto Sans Symbols"/>
              <a:buChar char="∙"/>
            </a:pPr>
            <a:r>
              <a:rPr lang="en-US" sz="2400" b="0" i="0" u="none" strike="noStrike" cap="none" dirty="0">
                <a:solidFill>
                  <a:schemeClr val="dk1"/>
                </a:solidFill>
                <a:latin typeface="Calibri"/>
                <a:ea typeface="Calibri"/>
                <a:cs typeface="Calibri"/>
                <a:sym typeface="Calibri"/>
              </a:rPr>
              <a:t>Barriers to advancement, participation and opportunity are identified and replaced with inclusive and equitable practices in all settings </a:t>
            </a:r>
            <a:endParaRPr sz="2000" b="0" i="0" u="none" strike="noStrike" cap="none"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2400"/>
              <a:buFont typeface="Arial"/>
              <a:buNone/>
            </a:pPr>
            <a:endParaRPr sz="24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Shape 153"/>
          <p:cNvSpPr txBox="1">
            <a:spLocks noGrp="1"/>
          </p:cNvSpPr>
          <p:nvPr>
            <p:ph type="ctrTitle"/>
          </p:nvPr>
        </p:nvSpPr>
        <p:spPr>
          <a:xfrm>
            <a:off x="1143000" y="1982367"/>
            <a:ext cx="6858000" cy="760833"/>
          </a:xfrm>
          <a:prstGeom prst="rect">
            <a:avLst/>
          </a:prstGeom>
          <a:noFill/>
          <a:ln>
            <a:noFill/>
          </a:ln>
        </p:spPr>
        <p:txBody>
          <a:bodyPr spcFirstLastPara="1" wrap="square" lIns="91425" tIns="45700" rIns="91425" bIns="45700" anchor="b" anchorCtr="0">
            <a:noAutofit/>
          </a:bodyPr>
          <a:lstStyle/>
          <a:p>
            <a:pPr lvl="0">
              <a:buSzPts val="5400"/>
            </a:pPr>
            <a:r>
              <a:rPr lang="en-US" sz="4000" dirty="0"/>
              <a:t>ORISS Domains -How’d we do?</a:t>
            </a:r>
            <a:endParaRPr sz="4000" b="1" i="0" u="none" strike="noStrike" cap="none" dirty="0">
              <a:solidFill>
                <a:schemeClr val="dk1"/>
              </a:solidFill>
              <a:sym typeface="Calibri"/>
            </a:endParaRPr>
          </a:p>
        </p:txBody>
      </p:sp>
      <p:sp>
        <p:nvSpPr>
          <p:cNvPr id="154" name="Shape 154"/>
          <p:cNvSpPr txBox="1">
            <a:spLocks noGrp="1"/>
          </p:cNvSpPr>
          <p:nvPr>
            <p:ph type="subTitle" idx="1"/>
          </p:nvPr>
        </p:nvSpPr>
        <p:spPr>
          <a:xfrm>
            <a:off x="374754" y="2923082"/>
            <a:ext cx="8544394" cy="3462728"/>
          </a:xfrm>
          <a:prstGeom prst="rect">
            <a:avLst/>
          </a:prstGeom>
          <a:noFill/>
          <a:ln>
            <a:noFill/>
          </a:ln>
        </p:spPr>
        <p:txBody>
          <a:bodyPr spcFirstLastPara="1" wrap="square" lIns="91425" tIns="45700" rIns="91425" bIns="45700" anchor="t" anchorCtr="0">
            <a:noAutofit/>
          </a:bodyPr>
          <a:lstStyle/>
          <a:p>
            <a:pPr marL="0" marR="0" lvl="0" indent="0" algn="l" rtl="0">
              <a:lnSpc>
                <a:spcPct val="70000"/>
              </a:lnSpc>
              <a:spcBef>
                <a:spcPts val="0"/>
              </a:spcBef>
              <a:spcAft>
                <a:spcPts val="0"/>
              </a:spcAft>
              <a:buClr>
                <a:schemeClr val="dk1"/>
              </a:buClr>
              <a:buSzPts val="2040"/>
              <a:buFont typeface="Arial"/>
              <a:buNone/>
            </a:pPr>
            <a:r>
              <a:rPr lang="en-US" sz="2040" b="1" i="0" u="none" strike="noStrike" cap="none" dirty="0">
                <a:solidFill>
                  <a:schemeClr val="dk1"/>
                </a:solidFill>
                <a:latin typeface="Calibri"/>
                <a:ea typeface="Calibri"/>
                <a:cs typeface="Calibri"/>
                <a:sym typeface="Calibri"/>
              </a:rPr>
              <a:t>Coordinated Educational Framework</a:t>
            </a:r>
            <a:endParaRPr dirty="0"/>
          </a:p>
          <a:p>
            <a:pPr marL="0" marR="0" lvl="0" indent="0" algn="l" rtl="0">
              <a:lnSpc>
                <a:spcPct val="70000"/>
              </a:lnSpc>
              <a:spcBef>
                <a:spcPts val="0"/>
              </a:spcBef>
              <a:spcAft>
                <a:spcPts val="0"/>
              </a:spcAft>
              <a:buClr>
                <a:schemeClr val="dk1"/>
              </a:buClr>
              <a:buSzPts val="2040"/>
              <a:buFont typeface="Arial"/>
              <a:buNone/>
            </a:pPr>
            <a:endParaRPr sz="2040" b="1" i="0" u="none" strike="noStrike" cap="none" dirty="0">
              <a:solidFill>
                <a:schemeClr val="dk1"/>
              </a:solidFill>
              <a:latin typeface="Calibri"/>
              <a:ea typeface="Calibri"/>
              <a:cs typeface="Calibri"/>
              <a:sym typeface="Calibri"/>
            </a:endParaRPr>
          </a:p>
          <a:p>
            <a:pPr marL="342900" marR="0" lvl="0" indent="-342900" algn="l" rtl="0">
              <a:lnSpc>
                <a:spcPct val="70000"/>
              </a:lnSpc>
              <a:spcBef>
                <a:spcPts val="0"/>
              </a:spcBef>
              <a:spcAft>
                <a:spcPts val="0"/>
              </a:spcAft>
              <a:buClr>
                <a:schemeClr val="dk1"/>
              </a:buClr>
              <a:buSzPts val="1000"/>
              <a:buFont typeface="Noto Sans Symbols"/>
              <a:buChar char="∙"/>
            </a:pPr>
            <a:r>
              <a:rPr lang="en-US" sz="2040" b="0" i="0" u="none" strike="noStrike" cap="none" dirty="0">
                <a:solidFill>
                  <a:schemeClr val="dk1"/>
                </a:solidFill>
                <a:latin typeface="Calibri"/>
                <a:ea typeface="Calibri"/>
                <a:cs typeface="Calibri"/>
                <a:sym typeface="Calibri"/>
              </a:rPr>
              <a:t>Fosters necessary conditions for learning, as established in research on learning theory</a:t>
            </a:r>
            <a:endParaRPr dirty="0"/>
          </a:p>
          <a:p>
            <a:pPr marL="0" marR="0" lvl="0" indent="0" algn="l" rtl="0">
              <a:lnSpc>
                <a:spcPct val="70000"/>
              </a:lnSpc>
              <a:spcBef>
                <a:spcPts val="0"/>
              </a:spcBef>
              <a:spcAft>
                <a:spcPts val="0"/>
              </a:spcAft>
              <a:buClr>
                <a:schemeClr val="dk1"/>
              </a:buClr>
              <a:buSzPts val="1000"/>
              <a:buFont typeface="Arial"/>
              <a:buNone/>
            </a:pPr>
            <a:endParaRPr sz="2040" b="0" i="0" u="none" strike="noStrike" cap="none" dirty="0">
              <a:solidFill>
                <a:schemeClr val="dk1"/>
              </a:solidFill>
              <a:latin typeface="Calibri"/>
              <a:ea typeface="Calibri"/>
              <a:cs typeface="Calibri"/>
              <a:sym typeface="Calibri"/>
            </a:endParaRPr>
          </a:p>
          <a:p>
            <a:pPr marL="342900" marR="0" lvl="0" indent="-342900" algn="l" rtl="0">
              <a:lnSpc>
                <a:spcPct val="70000"/>
              </a:lnSpc>
              <a:spcBef>
                <a:spcPts val="0"/>
              </a:spcBef>
              <a:spcAft>
                <a:spcPts val="0"/>
              </a:spcAft>
              <a:buClr>
                <a:schemeClr val="dk1"/>
              </a:buClr>
              <a:buSzPts val="1000"/>
              <a:buFont typeface="Noto Sans Symbols"/>
              <a:buChar char="∙"/>
            </a:pPr>
            <a:r>
              <a:rPr lang="en-US" sz="2040" b="0" i="0" u="none" strike="noStrike" cap="none" dirty="0">
                <a:solidFill>
                  <a:schemeClr val="dk1"/>
                </a:solidFill>
                <a:latin typeface="Calibri"/>
                <a:ea typeface="Calibri"/>
                <a:cs typeface="Calibri"/>
                <a:sym typeface="Calibri"/>
              </a:rPr>
              <a:t>Establishes a clear line to the benefit each aspect provides to student learning</a:t>
            </a:r>
            <a:endParaRPr dirty="0"/>
          </a:p>
          <a:p>
            <a:pPr marL="0" marR="0" lvl="0" indent="0" algn="l" rtl="0">
              <a:lnSpc>
                <a:spcPct val="70000"/>
              </a:lnSpc>
              <a:spcBef>
                <a:spcPts val="0"/>
              </a:spcBef>
              <a:spcAft>
                <a:spcPts val="0"/>
              </a:spcAft>
              <a:buClr>
                <a:schemeClr val="dk1"/>
              </a:buClr>
              <a:buSzPts val="1000"/>
              <a:buFont typeface="Arial"/>
              <a:buNone/>
            </a:pPr>
            <a:endParaRPr sz="2040" b="0" i="0" u="none" strike="noStrike" cap="none" dirty="0">
              <a:solidFill>
                <a:schemeClr val="dk1"/>
              </a:solidFill>
              <a:latin typeface="Calibri"/>
              <a:ea typeface="Calibri"/>
              <a:cs typeface="Calibri"/>
              <a:sym typeface="Calibri"/>
            </a:endParaRPr>
          </a:p>
          <a:p>
            <a:pPr marL="342900" marR="0" lvl="0" indent="-342900" algn="l" rtl="0">
              <a:lnSpc>
                <a:spcPct val="70000"/>
              </a:lnSpc>
              <a:spcBef>
                <a:spcPts val="0"/>
              </a:spcBef>
              <a:spcAft>
                <a:spcPts val="0"/>
              </a:spcAft>
              <a:buClr>
                <a:schemeClr val="dk1"/>
              </a:buClr>
              <a:buSzPts val="1000"/>
              <a:buFont typeface="Noto Sans Symbols"/>
              <a:buChar char="∙"/>
            </a:pPr>
            <a:r>
              <a:rPr lang="en-US" sz="2040" b="0" i="0" u="none" strike="noStrike" cap="none" dirty="0">
                <a:solidFill>
                  <a:schemeClr val="dk1"/>
                </a:solidFill>
                <a:latin typeface="Calibri"/>
                <a:ea typeface="Calibri"/>
                <a:cs typeface="Calibri"/>
                <a:sym typeface="Calibri"/>
              </a:rPr>
              <a:t>Supports collection of evidence of its effectiveness in improving learning outcomes</a:t>
            </a:r>
            <a:endParaRPr dirty="0"/>
          </a:p>
          <a:p>
            <a:pPr marL="0" marR="0" lvl="0" indent="0" algn="l" rtl="0">
              <a:lnSpc>
                <a:spcPct val="70000"/>
              </a:lnSpc>
              <a:spcBef>
                <a:spcPts val="0"/>
              </a:spcBef>
              <a:spcAft>
                <a:spcPts val="0"/>
              </a:spcAft>
              <a:buClr>
                <a:schemeClr val="dk1"/>
              </a:buClr>
              <a:buSzPts val="1000"/>
              <a:buFont typeface="Arial"/>
              <a:buNone/>
            </a:pPr>
            <a:endParaRPr sz="2040" b="0" i="0" u="none" strike="noStrike" cap="none" dirty="0">
              <a:solidFill>
                <a:schemeClr val="dk1"/>
              </a:solidFill>
              <a:latin typeface="Calibri"/>
              <a:ea typeface="Calibri"/>
              <a:cs typeface="Calibri"/>
              <a:sym typeface="Calibri"/>
            </a:endParaRPr>
          </a:p>
          <a:p>
            <a:pPr marL="342900" marR="0" lvl="0" indent="-342900" algn="l" rtl="0">
              <a:lnSpc>
                <a:spcPct val="70000"/>
              </a:lnSpc>
              <a:spcBef>
                <a:spcPts val="0"/>
              </a:spcBef>
              <a:spcAft>
                <a:spcPts val="0"/>
              </a:spcAft>
              <a:buClr>
                <a:schemeClr val="dk1"/>
              </a:buClr>
              <a:buSzPts val="1000"/>
              <a:buFont typeface="Noto Sans Symbols"/>
              <a:buChar char="∙"/>
            </a:pPr>
            <a:r>
              <a:rPr lang="en-US" sz="2040" b="0" i="0" u="none" strike="noStrike" cap="none" dirty="0">
                <a:solidFill>
                  <a:schemeClr val="dk1"/>
                </a:solidFill>
                <a:latin typeface="Calibri"/>
                <a:ea typeface="Calibri"/>
                <a:cs typeface="Calibri"/>
                <a:sym typeface="Calibri"/>
              </a:rPr>
              <a:t>Contributes to a system with increasing levels of support matched to a student’s needs, goals, and interests</a:t>
            </a:r>
            <a:endParaRPr dirty="0"/>
          </a:p>
          <a:p>
            <a:pPr marL="0" marR="0" lvl="0" indent="0" algn="l" rtl="0">
              <a:lnSpc>
                <a:spcPct val="70000"/>
              </a:lnSpc>
              <a:spcBef>
                <a:spcPts val="0"/>
              </a:spcBef>
              <a:spcAft>
                <a:spcPts val="0"/>
              </a:spcAft>
              <a:buClr>
                <a:schemeClr val="dk1"/>
              </a:buClr>
              <a:buSzPts val="1000"/>
              <a:buFont typeface="Arial"/>
              <a:buNone/>
            </a:pPr>
            <a:endParaRPr sz="2040" b="0" i="0" u="none" strike="noStrike" cap="none" dirty="0">
              <a:solidFill>
                <a:schemeClr val="dk1"/>
              </a:solidFill>
              <a:latin typeface="Calibri"/>
              <a:ea typeface="Calibri"/>
              <a:cs typeface="Calibri"/>
              <a:sym typeface="Calibri"/>
            </a:endParaRPr>
          </a:p>
          <a:p>
            <a:pPr marL="342900" marR="0" lvl="0" indent="-342900" algn="l" rtl="0">
              <a:lnSpc>
                <a:spcPct val="70000"/>
              </a:lnSpc>
              <a:spcBef>
                <a:spcPts val="0"/>
              </a:spcBef>
              <a:spcAft>
                <a:spcPts val="0"/>
              </a:spcAft>
              <a:buClr>
                <a:schemeClr val="dk1"/>
              </a:buClr>
              <a:buSzPts val="1000"/>
              <a:buFont typeface="Noto Sans Symbols"/>
              <a:buChar char="∙"/>
            </a:pPr>
            <a:r>
              <a:rPr lang="en-US" sz="2040" b="0" i="0" u="none" strike="noStrike" cap="none" dirty="0">
                <a:solidFill>
                  <a:schemeClr val="dk1"/>
                </a:solidFill>
                <a:latin typeface="Calibri"/>
                <a:ea typeface="Calibri"/>
                <a:cs typeface="Calibri"/>
                <a:sym typeface="Calibri"/>
              </a:rPr>
              <a:t>Leverages interconnections among all aspects of the framework </a:t>
            </a:r>
            <a:endParaRPr sz="2040" b="0" i="0" u="none" strike="noStrike" cap="none" dirty="0">
              <a:solidFill>
                <a:schemeClr val="dk1"/>
              </a:solidFill>
              <a:latin typeface="Calibri"/>
              <a:ea typeface="Calibri"/>
              <a:cs typeface="Calibri"/>
              <a:sym typeface="Calibri"/>
            </a:endParaRPr>
          </a:p>
          <a:p>
            <a:pPr marL="0" marR="0" lvl="0" indent="0" algn="l" rtl="0">
              <a:lnSpc>
                <a:spcPct val="70000"/>
              </a:lnSpc>
              <a:spcBef>
                <a:spcPts val="1000"/>
              </a:spcBef>
              <a:spcAft>
                <a:spcPts val="0"/>
              </a:spcAft>
              <a:buClr>
                <a:schemeClr val="dk1"/>
              </a:buClr>
              <a:buSzPts val="2040"/>
              <a:buFont typeface="Arial"/>
              <a:buNone/>
            </a:pPr>
            <a:endParaRPr sz="204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28650" y="1411111"/>
            <a:ext cx="7886700" cy="677102"/>
          </a:xfrm>
        </p:spPr>
        <p:txBody>
          <a:bodyPr/>
          <a:lstStyle/>
          <a:p>
            <a:r>
              <a:rPr lang="en-US" dirty="0" smtClean="0"/>
              <a:t>                         ORISS</a:t>
            </a:r>
            <a:endParaRPr lang="en-US" dirty="0"/>
          </a:p>
        </p:txBody>
      </p:sp>
      <p:sp>
        <p:nvSpPr>
          <p:cNvPr id="8" name="Text Placeholder 7"/>
          <p:cNvSpPr>
            <a:spLocks noGrp="1"/>
          </p:cNvSpPr>
          <p:nvPr>
            <p:ph type="body" idx="1"/>
          </p:nvPr>
        </p:nvSpPr>
        <p:spPr/>
        <p:txBody>
          <a:bodyPr/>
          <a:lstStyle/>
          <a:p>
            <a:endParaRPr lang="en-US"/>
          </a:p>
        </p:txBody>
      </p:sp>
      <p:sp>
        <p:nvSpPr>
          <p:cNvPr id="9" name="Text Placeholder 8"/>
          <p:cNvSpPr>
            <a:spLocks noGrp="1"/>
          </p:cNvSpPr>
          <p:nvPr>
            <p:ph type="body" idx="2"/>
          </p:nvPr>
        </p:nvSpPr>
        <p:spPr/>
        <p:txBody>
          <a:bodyPr/>
          <a:lstStyle/>
          <a:p>
            <a:endParaRPr lang="en-US"/>
          </a:p>
        </p:txBody>
      </p:sp>
      <p:graphicFrame>
        <p:nvGraphicFramePr>
          <p:cNvPr id="4" name="Table 3" descr="High Level Descriptions are not meant to fully flesh out the specific terms and concepts for each domain.&#10;So..&#10;Supporting guidance documents will    provide the specific details and concepts. &#10;" title="ORISS"/>
          <p:cNvGraphicFramePr>
            <a:graphicFrameLocks noGrp="1"/>
          </p:cNvGraphicFramePr>
          <p:nvPr>
            <p:extLst>
              <p:ext uri="{D42A27DB-BD31-4B8C-83A1-F6EECF244321}">
                <p14:modId xmlns:p14="http://schemas.microsoft.com/office/powerpoint/2010/main" val="1665228764"/>
              </p:ext>
            </p:extLst>
          </p:nvPr>
        </p:nvGraphicFramePr>
        <p:xfrm>
          <a:off x="848296" y="2368627"/>
          <a:ext cx="7370286" cy="3901440"/>
        </p:xfrm>
        <a:graphic>
          <a:graphicData uri="http://schemas.openxmlformats.org/drawingml/2006/table">
            <a:tbl>
              <a:tblPr firstRow="1" bandRow="1">
                <a:tableStyleId>{5C22544A-7EE6-4342-B048-85BDC9FD1C3A}</a:tableStyleId>
              </a:tblPr>
              <a:tblGrid>
                <a:gridCol w="3685143">
                  <a:extLst>
                    <a:ext uri="{9D8B030D-6E8A-4147-A177-3AD203B41FA5}">
                      <a16:colId xmlns:a16="http://schemas.microsoft.com/office/drawing/2014/main" val="3052815734"/>
                    </a:ext>
                  </a:extLst>
                </a:gridCol>
                <a:gridCol w="3685143">
                  <a:extLst>
                    <a:ext uri="{9D8B030D-6E8A-4147-A177-3AD203B41FA5}">
                      <a16:colId xmlns:a16="http://schemas.microsoft.com/office/drawing/2014/main" val="3939541161"/>
                    </a:ext>
                  </a:extLst>
                </a:gridCol>
              </a:tblGrid>
              <a:tr h="3636050">
                <a:tc>
                  <a:txBody>
                    <a:bodyPr/>
                    <a:lstStyle/>
                    <a:p>
                      <a:pPr algn="ctr"/>
                      <a:endParaRPr lang="en-US" dirty="0" smtClean="0"/>
                    </a:p>
                    <a:p>
                      <a:pPr algn="ctr"/>
                      <a:endParaRPr lang="en-US" sz="2800" dirty="0" smtClean="0"/>
                    </a:p>
                    <a:p>
                      <a:pPr algn="ctr"/>
                      <a:r>
                        <a:rPr lang="en-US" sz="2800" dirty="0" smtClean="0">
                          <a:solidFill>
                            <a:schemeClr val="tx1"/>
                          </a:solidFill>
                        </a:rPr>
                        <a:t>High Level Descriptions</a:t>
                      </a:r>
                      <a:r>
                        <a:rPr lang="en-US" sz="2800" baseline="0" dirty="0" smtClean="0">
                          <a:solidFill>
                            <a:schemeClr val="tx1"/>
                          </a:solidFill>
                        </a:rPr>
                        <a:t> are not meant to fully flesh out the specific terms and concepts for each domain.</a:t>
                      </a:r>
                    </a:p>
                    <a:p>
                      <a:pPr algn="ctr"/>
                      <a:endParaRPr lang="en-US" sz="2000" baseline="0" dirty="0" smtClean="0"/>
                    </a:p>
                    <a:p>
                      <a:pPr algn="ctr"/>
                      <a:endParaRPr lang="en-US" sz="2000" dirty="0"/>
                    </a:p>
                  </a:txBody>
                  <a:tcPr>
                    <a:solidFill>
                      <a:schemeClr val="accent6">
                        <a:lumMod val="40000"/>
                        <a:lumOff val="60000"/>
                      </a:schemeClr>
                    </a:solidFill>
                  </a:tcPr>
                </a:tc>
                <a:tc>
                  <a:txBody>
                    <a:bodyPr/>
                    <a:lstStyle/>
                    <a:p>
                      <a:endParaRPr lang="en-US" dirty="0" smtClean="0"/>
                    </a:p>
                    <a:p>
                      <a:pPr algn="ctr"/>
                      <a:endParaRPr lang="en-US" sz="2800" dirty="0" smtClean="0"/>
                    </a:p>
                    <a:p>
                      <a:pPr algn="ctr"/>
                      <a:r>
                        <a:rPr lang="en-US" sz="2800" dirty="0" smtClean="0">
                          <a:solidFill>
                            <a:schemeClr val="tx1"/>
                          </a:solidFill>
                        </a:rPr>
                        <a:t>Supporting guidance documents</a:t>
                      </a:r>
                      <a:r>
                        <a:rPr lang="en-US" sz="2800" baseline="0" dirty="0" smtClean="0">
                          <a:solidFill>
                            <a:schemeClr val="tx1"/>
                          </a:solidFill>
                        </a:rPr>
                        <a:t> will    provide the specific details and concepts. </a:t>
                      </a:r>
                      <a:endParaRPr lang="en-US" sz="2800" dirty="0">
                        <a:solidFill>
                          <a:schemeClr val="tx1"/>
                        </a:solidFill>
                      </a:endParaRPr>
                    </a:p>
                  </a:txBody>
                  <a:tcPr>
                    <a:solidFill>
                      <a:schemeClr val="accent6">
                        <a:lumMod val="40000"/>
                        <a:lumOff val="60000"/>
                      </a:schemeClr>
                    </a:solidFill>
                  </a:tcPr>
                </a:tc>
                <a:extLst>
                  <a:ext uri="{0D108BD9-81ED-4DB2-BD59-A6C34878D82A}">
                    <a16:rowId xmlns:a16="http://schemas.microsoft.com/office/drawing/2014/main" val="3911915523"/>
                  </a:ext>
                </a:extLst>
              </a:tr>
            </a:tbl>
          </a:graphicData>
        </a:graphic>
      </p:graphicFrame>
      <p:sp>
        <p:nvSpPr>
          <p:cNvPr id="5" name="Left-Right Arrow 4"/>
          <p:cNvSpPr/>
          <p:nvPr/>
        </p:nvSpPr>
        <p:spPr>
          <a:xfrm>
            <a:off x="3468260" y="2368627"/>
            <a:ext cx="2130357" cy="778213"/>
          </a:xfrm>
          <a:prstGeom prst="lef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   So…</a:t>
            </a:r>
            <a:endParaRPr lang="en-US" sz="2800" b="1" dirty="0"/>
          </a:p>
        </p:txBody>
      </p:sp>
    </p:spTree>
    <p:extLst>
      <p:ext uri="{BB962C8B-B14F-4D97-AF65-F5344CB8AC3E}">
        <p14:creationId xmlns:p14="http://schemas.microsoft.com/office/powerpoint/2010/main" val="11769405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6794" y="1384508"/>
            <a:ext cx="7886700" cy="995135"/>
          </a:xfrm>
        </p:spPr>
        <p:txBody>
          <a:bodyPr/>
          <a:lstStyle/>
          <a:p>
            <a:r>
              <a:rPr lang="en-US" sz="2800" dirty="0" smtClean="0"/>
              <a:t>Why is the ORISS Framework important for you? </a:t>
            </a:r>
            <a:endParaRPr lang="en-US" sz="2800" dirty="0"/>
          </a:p>
        </p:txBody>
      </p:sp>
      <p:sp>
        <p:nvSpPr>
          <p:cNvPr id="3" name="Text Placeholder 2"/>
          <p:cNvSpPr>
            <a:spLocks noGrp="1"/>
          </p:cNvSpPr>
          <p:nvPr>
            <p:ph type="body" idx="1"/>
          </p:nvPr>
        </p:nvSpPr>
        <p:spPr>
          <a:xfrm>
            <a:off x="-88136" y="2379643"/>
            <a:ext cx="8901630" cy="4318612"/>
          </a:xfrm>
        </p:spPr>
        <p:txBody>
          <a:bodyPr/>
          <a:lstStyle/>
          <a:p>
            <a:pPr marL="457200" lvl="1" indent="0">
              <a:lnSpc>
                <a:spcPct val="70000"/>
              </a:lnSpc>
              <a:spcBef>
                <a:spcPts val="0"/>
              </a:spcBef>
              <a:buSzPts val="2170"/>
              <a:buNone/>
            </a:pPr>
            <a:r>
              <a:rPr lang="en-US" sz="2000" dirty="0" smtClean="0"/>
              <a:t>Because processes </a:t>
            </a:r>
            <a:r>
              <a:rPr lang="en-US" sz="2000" dirty="0"/>
              <a:t>such </a:t>
            </a:r>
            <a:r>
              <a:rPr lang="en-US" sz="2000" dirty="0" smtClean="0"/>
              <a:t>as:</a:t>
            </a:r>
          </a:p>
          <a:p>
            <a:pPr marL="457200" lvl="1" indent="0">
              <a:lnSpc>
                <a:spcPct val="70000"/>
              </a:lnSpc>
              <a:spcBef>
                <a:spcPts val="0"/>
              </a:spcBef>
              <a:buSzPts val="2170"/>
              <a:buNone/>
            </a:pPr>
            <a:endParaRPr lang="en-US" sz="2000" dirty="0"/>
          </a:p>
          <a:p>
            <a:pPr marL="800100" lvl="1" indent="-342900">
              <a:lnSpc>
                <a:spcPct val="70000"/>
              </a:lnSpc>
              <a:spcBef>
                <a:spcPts val="0"/>
              </a:spcBef>
              <a:buSzPts val="2170"/>
              <a:buFont typeface="Arial" panose="020B0604020202020204" pitchFamily="34" charset="0"/>
              <a:buChar char="•"/>
            </a:pPr>
            <a:r>
              <a:rPr lang="en-US" sz="1800" dirty="0" smtClean="0"/>
              <a:t>Facilitating </a:t>
            </a:r>
            <a:r>
              <a:rPr lang="en-US" sz="1800" dirty="0"/>
              <a:t>needs </a:t>
            </a:r>
            <a:r>
              <a:rPr lang="en-US" sz="1800" dirty="0" smtClean="0"/>
              <a:t>assessments…</a:t>
            </a:r>
          </a:p>
          <a:p>
            <a:pPr marL="457200" lvl="1" indent="0">
              <a:lnSpc>
                <a:spcPct val="70000"/>
              </a:lnSpc>
              <a:spcBef>
                <a:spcPts val="0"/>
              </a:spcBef>
              <a:buSzPts val="2170"/>
              <a:buNone/>
            </a:pPr>
            <a:endParaRPr lang="en-US" sz="1800" dirty="0" smtClean="0"/>
          </a:p>
          <a:p>
            <a:pPr marL="457200" lvl="1" indent="0">
              <a:lnSpc>
                <a:spcPct val="70000"/>
              </a:lnSpc>
              <a:spcBef>
                <a:spcPts val="0"/>
              </a:spcBef>
              <a:buSzPts val="2170"/>
              <a:buNone/>
            </a:pPr>
            <a:endParaRPr lang="en-US" sz="800" dirty="0" smtClean="0"/>
          </a:p>
          <a:p>
            <a:pPr marL="800100" lvl="1" indent="-342900">
              <a:lnSpc>
                <a:spcPct val="70000"/>
              </a:lnSpc>
              <a:spcBef>
                <a:spcPts val="0"/>
              </a:spcBef>
              <a:buSzPts val="2170"/>
              <a:buFont typeface="Arial" panose="020B0604020202020204" pitchFamily="34" charset="0"/>
              <a:buChar char="•"/>
            </a:pPr>
            <a:r>
              <a:rPr lang="en-US" sz="1800" dirty="0" smtClean="0"/>
              <a:t>Developing </a:t>
            </a:r>
            <a:r>
              <a:rPr lang="en-US" sz="1800" dirty="0"/>
              <a:t>strong </a:t>
            </a:r>
            <a:r>
              <a:rPr lang="en-US" sz="1800" dirty="0" smtClean="0"/>
              <a:t>implementation &amp; improvement plans…</a:t>
            </a:r>
          </a:p>
          <a:p>
            <a:pPr marL="457200" lvl="1" indent="0">
              <a:lnSpc>
                <a:spcPct val="70000"/>
              </a:lnSpc>
              <a:spcBef>
                <a:spcPts val="0"/>
              </a:spcBef>
              <a:buSzPts val="2170"/>
              <a:buNone/>
            </a:pPr>
            <a:endParaRPr lang="en-US" sz="1800" dirty="0" smtClean="0"/>
          </a:p>
          <a:p>
            <a:pPr marL="457200" lvl="1" indent="0">
              <a:lnSpc>
                <a:spcPct val="70000"/>
              </a:lnSpc>
              <a:spcBef>
                <a:spcPts val="0"/>
              </a:spcBef>
              <a:buSzPts val="2170"/>
              <a:buNone/>
            </a:pPr>
            <a:endParaRPr lang="en-US" sz="800" dirty="0" smtClean="0"/>
          </a:p>
          <a:p>
            <a:pPr marL="800100" lvl="1" indent="-342900">
              <a:lnSpc>
                <a:spcPct val="70000"/>
              </a:lnSpc>
              <a:spcBef>
                <a:spcPts val="0"/>
              </a:spcBef>
              <a:buSzPts val="2170"/>
              <a:buFont typeface="Arial" panose="020B0604020202020204" pitchFamily="34" charset="0"/>
              <a:buChar char="•"/>
            </a:pPr>
            <a:r>
              <a:rPr lang="en-US" sz="1800" dirty="0" smtClean="0"/>
              <a:t>Supporting the effective implementation of plans, and</a:t>
            </a:r>
          </a:p>
          <a:p>
            <a:pPr marL="457200" lvl="1" indent="0">
              <a:lnSpc>
                <a:spcPct val="70000"/>
              </a:lnSpc>
              <a:spcBef>
                <a:spcPts val="0"/>
              </a:spcBef>
              <a:buSzPts val="2170"/>
              <a:buNone/>
            </a:pPr>
            <a:endParaRPr lang="en-US" sz="1800" dirty="0" smtClean="0"/>
          </a:p>
          <a:p>
            <a:pPr marL="457200" lvl="1" indent="0">
              <a:lnSpc>
                <a:spcPct val="70000"/>
              </a:lnSpc>
              <a:spcBef>
                <a:spcPts val="0"/>
              </a:spcBef>
              <a:buSzPts val="2170"/>
              <a:buNone/>
            </a:pPr>
            <a:endParaRPr lang="en-US" sz="800" dirty="0" smtClean="0"/>
          </a:p>
          <a:p>
            <a:pPr marL="800100" lvl="1" indent="-342900">
              <a:lnSpc>
                <a:spcPct val="70000"/>
              </a:lnSpc>
              <a:spcBef>
                <a:spcPts val="0"/>
              </a:spcBef>
              <a:buSzPts val="2170"/>
              <a:buFont typeface="Arial" panose="020B0604020202020204" pitchFamily="34" charset="0"/>
              <a:buChar char="•"/>
            </a:pPr>
            <a:r>
              <a:rPr lang="en-US" sz="1800" dirty="0"/>
              <a:t>H</a:t>
            </a:r>
            <a:r>
              <a:rPr lang="en-US" sz="1800" dirty="0" smtClean="0"/>
              <a:t>elping </a:t>
            </a:r>
            <a:r>
              <a:rPr lang="en-US" sz="1800" dirty="0"/>
              <a:t>schools and districts install </a:t>
            </a:r>
            <a:r>
              <a:rPr lang="en-US" sz="1800" dirty="0" smtClean="0"/>
              <a:t>data-based routines to monitor their implementation progress and student outcomes are…</a:t>
            </a:r>
            <a:endParaRPr lang="en-US" sz="1800" dirty="0"/>
          </a:p>
          <a:p>
            <a:pPr marL="457200" lvl="1" indent="0" algn="ctr">
              <a:lnSpc>
                <a:spcPct val="70000"/>
              </a:lnSpc>
              <a:spcBef>
                <a:spcPts val="0"/>
              </a:spcBef>
              <a:buSzPts val="2170"/>
              <a:buNone/>
            </a:pPr>
            <a:endParaRPr lang="en-US" sz="2000" b="1" dirty="0" smtClean="0"/>
          </a:p>
          <a:p>
            <a:pPr marL="457200" lvl="1" indent="0" algn="ctr">
              <a:lnSpc>
                <a:spcPct val="70000"/>
              </a:lnSpc>
              <a:spcBef>
                <a:spcPts val="0"/>
              </a:spcBef>
              <a:buSzPts val="2170"/>
              <a:buNone/>
            </a:pPr>
            <a:r>
              <a:rPr lang="en-US" sz="3200" dirty="0">
                <a:solidFill>
                  <a:schemeClr val="accent1">
                    <a:lumMod val="75000"/>
                  </a:schemeClr>
                </a:solidFill>
              </a:rPr>
              <a:t>t</a:t>
            </a:r>
            <a:r>
              <a:rPr lang="en-US" sz="3200" dirty="0" smtClean="0">
                <a:solidFill>
                  <a:schemeClr val="accent1">
                    <a:lumMod val="75000"/>
                  </a:schemeClr>
                </a:solidFill>
              </a:rPr>
              <a:t>he continuous improvement strategies we plan to use as our road map in helping districts and schools improve and these will soon all align to ORISS.</a:t>
            </a:r>
          </a:p>
          <a:p>
            <a:pPr marL="457200" lvl="1" indent="0">
              <a:lnSpc>
                <a:spcPct val="70000"/>
              </a:lnSpc>
              <a:spcBef>
                <a:spcPts val="0"/>
              </a:spcBef>
              <a:buSzPts val="2170"/>
              <a:buNone/>
            </a:pPr>
            <a:endParaRPr lang="en-US" sz="800" b="1" dirty="0" smtClean="0"/>
          </a:p>
          <a:p>
            <a:pPr marL="457200" lvl="1" indent="0">
              <a:lnSpc>
                <a:spcPct val="70000"/>
              </a:lnSpc>
              <a:spcBef>
                <a:spcPts val="0"/>
              </a:spcBef>
              <a:buSzPts val="2170"/>
              <a:buNone/>
            </a:pPr>
            <a:endParaRPr lang="en-US" sz="800" b="1" dirty="0"/>
          </a:p>
        </p:txBody>
      </p:sp>
      <p:pic>
        <p:nvPicPr>
          <p:cNvPr id="4" name="Picture 3" descr="Learning in Practice: The ABC of managing expectations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10969" y="2181340"/>
            <a:ext cx="1784732" cy="1380725"/>
          </a:xfrm>
          <a:prstGeom prst="rect">
            <a:avLst/>
          </a:prstGeom>
        </p:spPr>
      </p:pic>
    </p:spTree>
    <p:extLst>
      <p:ext uri="{BB962C8B-B14F-4D97-AF65-F5344CB8AC3E}">
        <p14:creationId xmlns:p14="http://schemas.microsoft.com/office/powerpoint/2010/main" val="1851084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Shape 167"/>
          <p:cNvSpPr txBox="1">
            <a:spLocks noGrp="1"/>
          </p:cNvSpPr>
          <p:nvPr>
            <p:ph type="title"/>
          </p:nvPr>
        </p:nvSpPr>
        <p:spPr>
          <a:xfrm>
            <a:off x="645174" y="1910351"/>
            <a:ext cx="7886700" cy="861945"/>
          </a:xfrm>
          <a:prstGeom prst="rect">
            <a:avLst/>
          </a:prstGeom>
          <a:noFill/>
          <a:ln>
            <a:noFill/>
          </a:ln>
        </p:spPr>
        <p:txBody>
          <a:bodyPr spcFirstLastPara="1" wrap="square" lIns="91425" tIns="45700" rIns="91425" bIns="45700" anchor="ctr" anchorCtr="0">
            <a:noAutofit/>
          </a:bodyPr>
          <a:lstStyle/>
          <a:p>
            <a:pPr marL="0" marR="0" lvl="0" indent="0" rtl="0">
              <a:lnSpc>
                <a:spcPct val="90000"/>
              </a:lnSpc>
              <a:spcBef>
                <a:spcPts val="0"/>
              </a:spcBef>
              <a:spcAft>
                <a:spcPts val="0"/>
              </a:spcAft>
              <a:buClr>
                <a:schemeClr val="dk1"/>
              </a:buClr>
              <a:buSzPts val="4400"/>
              <a:buFont typeface="Calibri"/>
              <a:buNone/>
            </a:pPr>
            <a:r>
              <a:rPr lang="en-US" sz="3200" b="1" i="0" u="none" strike="noStrike" cap="none" dirty="0">
                <a:solidFill>
                  <a:schemeClr val="dk1"/>
                </a:solidFill>
                <a:latin typeface="Calibri"/>
                <a:ea typeface="Calibri"/>
                <a:cs typeface="Calibri"/>
                <a:sym typeface="Calibri"/>
              </a:rPr>
              <a:t>What’s Next</a:t>
            </a:r>
            <a:r>
              <a:rPr lang="en-US" sz="3200" b="1" i="0" u="none" strike="noStrike" cap="none" dirty="0" smtClean="0">
                <a:solidFill>
                  <a:schemeClr val="dk1"/>
                </a:solidFill>
                <a:latin typeface="Calibri"/>
                <a:ea typeface="Calibri"/>
                <a:cs typeface="Calibri"/>
                <a:sym typeface="Calibri"/>
              </a:rPr>
              <a:t>? </a:t>
            </a:r>
            <a:endParaRPr sz="3200" b="1" i="0" u="none" strike="noStrike" cap="none" dirty="0">
              <a:solidFill>
                <a:schemeClr val="dk1"/>
              </a:solidFill>
              <a:latin typeface="Calibri"/>
              <a:ea typeface="Calibri"/>
              <a:cs typeface="Calibri"/>
              <a:sym typeface="Calibri"/>
            </a:endParaRPr>
          </a:p>
        </p:txBody>
      </p:sp>
      <p:sp>
        <p:nvSpPr>
          <p:cNvPr id="168" name="Shape 168"/>
          <p:cNvSpPr txBox="1">
            <a:spLocks noGrp="1"/>
          </p:cNvSpPr>
          <p:nvPr>
            <p:ph type="body" idx="1"/>
          </p:nvPr>
        </p:nvSpPr>
        <p:spPr>
          <a:xfrm>
            <a:off x="198301" y="2943198"/>
            <a:ext cx="8780445" cy="4173698"/>
          </a:xfrm>
          <a:prstGeom prst="rect">
            <a:avLst/>
          </a:prstGeom>
          <a:noFill/>
          <a:ln>
            <a:noFill/>
          </a:ln>
        </p:spPr>
        <p:txBody>
          <a:bodyPr spcFirstLastPara="1" wrap="square" lIns="91425" tIns="45700" rIns="91425" bIns="45700" anchor="t" anchorCtr="0">
            <a:noAutofit/>
          </a:bodyPr>
          <a:lstStyle/>
          <a:p>
            <a:pPr marL="228594" marR="0" lvl="0" indent="-228594" algn="l" rtl="0">
              <a:lnSpc>
                <a:spcPct val="70000"/>
              </a:lnSpc>
              <a:spcBef>
                <a:spcPts val="0"/>
              </a:spcBef>
              <a:spcAft>
                <a:spcPts val="0"/>
              </a:spcAft>
              <a:buClr>
                <a:schemeClr val="dk1"/>
              </a:buClr>
              <a:buSzPts val="2170"/>
              <a:buFont typeface="Arial"/>
              <a:buChar char="•"/>
            </a:pPr>
            <a:r>
              <a:rPr lang="en-US" sz="2000" b="1" i="0" u="none" strike="noStrike" cap="none" dirty="0" smtClean="0">
                <a:solidFill>
                  <a:schemeClr val="dk1"/>
                </a:solidFill>
                <a:sym typeface="Calibri"/>
              </a:rPr>
              <a:t>ODE will:</a:t>
            </a:r>
          </a:p>
          <a:p>
            <a:pPr marL="0" marR="0" lvl="0" indent="0" algn="l" rtl="0">
              <a:lnSpc>
                <a:spcPct val="70000"/>
              </a:lnSpc>
              <a:spcBef>
                <a:spcPts val="0"/>
              </a:spcBef>
              <a:spcAft>
                <a:spcPts val="0"/>
              </a:spcAft>
              <a:buClr>
                <a:schemeClr val="dk1"/>
              </a:buClr>
              <a:buSzPts val="2170"/>
              <a:buNone/>
            </a:pPr>
            <a:endParaRPr lang="en-US" sz="2000" b="1" i="0" u="none" strike="noStrike" cap="none" dirty="0" smtClean="0">
              <a:solidFill>
                <a:schemeClr val="dk1"/>
              </a:solidFill>
              <a:sym typeface="Calibri"/>
            </a:endParaRPr>
          </a:p>
          <a:p>
            <a:pPr marL="685794" lvl="1" indent="-228594">
              <a:lnSpc>
                <a:spcPct val="70000"/>
              </a:lnSpc>
              <a:spcBef>
                <a:spcPts val="0"/>
              </a:spcBef>
              <a:buSzPts val="2170"/>
            </a:pPr>
            <a:r>
              <a:rPr lang="en-US" sz="2000" dirty="0"/>
              <a:t>Continue to collaborate to refine our domains and high level </a:t>
            </a:r>
            <a:r>
              <a:rPr lang="en-US" sz="2000" dirty="0" smtClean="0"/>
              <a:t>descriptions</a:t>
            </a:r>
          </a:p>
          <a:p>
            <a:pPr marL="457200" lvl="1" indent="0">
              <a:lnSpc>
                <a:spcPct val="70000"/>
              </a:lnSpc>
              <a:spcBef>
                <a:spcPts val="0"/>
              </a:spcBef>
              <a:buSzPts val="2170"/>
              <a:buNone/>
            </a:pPr>
            <a:endParaRPr lang="en-US" sz="800" dirty="0" smtClean="0"/>
          </a:p>
          <a:p>
            <a:pPr marL="457200" lvl="1" indent="0">
              <a:lnSpc>
                <a:spcPct val="70000"/>
              </a:lnSpc>
              <a:spcBef>
                <a:spcPts val="0"/>
              </a:spcBef>
              <a:buSzPts val="2170"/>
              <a:buNone/>
            </a:pPr>
            <a:endParaRPr lang="en-US" sz="800" dirty="0" smtClean="0"/>
          </a:p>
          <a:p>
            <a:pPr marL="457200" lvl="1" indent="0">
              <a:lnSpc>
                <a:spcPct val="70000"/>
              </a:lnSpc>
              <a:spcBef>
                <a:spcPts val="0"/>
              </a:spcBef>
              <a:buSzPts val="2170"/>
              <a:buNone/>
            </a:pPr>
            <a:endParaRPr lang="en-US" sz="800" dirty="0"/>
          </a:p>
          <a:p>
            <a:pPr marL="685794" lvl="1" indent="-228594">
              <a:lnSpc>
                <a:spcPct val="70000"/>
              </a:lnSpc>
              <a:spcBef>
                <a:spcPts val="0"/>
              </a:spcBef>
              <a:buSzPts val="2170"/>
            </a:pPr>
            <a:r>
              <a:rPr lang="en-US" sz="2000" dirty="0" smtClean="0"/>
              <a:t>Develop a </a:t>
            </a:r>
            <a:r>
              <a:rPr lang="en-US" sz="2000" b="1" dirty="0"/>
              <a:t>Comprehensive Needs Assessment </a:t>
            </a:r>
            <a:r>
              <a:rPr lang="en-US" sz="2000" dirty="0"/>
              <a:t>tied to ORISS </a:t>
            </a:r>
            <a:r>
              <a:rPr lang="en-US" sz="2000" dirty="0" smtClean="0"/>
              <a:t>domains</a:t>
            </a:r>
          </a:p>
          <a:p>
            <a:pPr marL="457200" lvl="1" indent="0">
              <a:lnSpc>
                <a:spcPct val="70000"/>
              </a:lnSpc>
              <a:spcBef>
                <a:spcPts val="0"/>
              </a:spcBef>
              <a:buSzPts val="2170"/>
              <a:buNone/>
            </a:pPr>
            <a:endParaRPr lang="en-US" sz="800" dirty="0" smtClean="0"/>
          </a:p>
          <a:p>
            <a:pPr marL="457200" lvl="1" indent="0">
              <a:lnSpc>
                <a:spcPct val="70000"/>
              </a:lnSpc>
              <a:spcBef>
                <a:spcPts val="0"/>
              </a:spcBef>
              <a:buSzPts val="2170"/>
              <a:buNone/>
            </a:pPr>
            <a:endParaRPr lang="en-US" sz="800" dirty="0" smtClean="0"/>
          </a:p>
          <a:p>
            <a:pPr marL="457200" lvl="1" indent="0">
              <a:lnSpc>
                <a:spcPct val="70000"/>
              </a:lnSpc>
              <a:spcBef>
                <a:spcPts val="0"/>
              </a:spcBef>
              <a:buSzPts val="2170"/>
              <a:buNone/>
            </a:pPr>
            <a:endParaRPr lang="en-US" sz="800" dirty="0"/>
          </a:p>
          <a:p>
            <a:pPr marL="685794" lvl="1" indent="-228594">
              <a:lnSpc>
                <a:spcPct val="70000"/>
              </a:lnSpc>
              <a:spcBef>
                <a:spcPts val="0"/>
              </a:spcBef>
              <a:buSzPts val="2170"/>
            </a:pPr>
            <a:r>
              <a:rPr lang="en-US" sz="2000" dirty="0"/>
              <a:t>Build our </a:t>
            </a:r>
            <a:r>
              <a:rPr lang="en-US" sz="2000" b="1" dirty="0"/>
              <a:t>CIP and CAP planning </a:t>
            </a:r>
            <a:r>
              <a:rPr lang="en-US" sz="2000" b="1" dirty="0" smtClean="0"/>
              <a:t>templates and electronic platforms </a:t>
            </a:r>
            <a:r>
              <a:rPr lang="en-US" sz="2000" dirty="0"/>
              <a:t>tied to ORISS </a:t>
            </a:r>
            <a:r>
              <a:rPr lang="en-US" sz="2000" dirty="0" smtClean="0"/>
              <a:t>domains</a:t>
            </a:r>
          </a:p>
          <a:p>
            <a:pPr marL="457200" lvl="1" indent="0">
              <a:lnSpc>
                <a:spcPct val="70000"/>
              </a:lnSpc>
              <a:spcBef>
                <a:spcPts val="0"/>
              </a:spcBef>
              <a:buSzPts val="2170"/>
              <a:buNone/>
            </a:pPr>
            <a:endParaRPr lang="en-US" sz="800" dirty="0" smtClean="0"/>
          </a:p>
          <a:p>
            <a:pPr marL="457200" lvl="1" indent="0">
              <a:lnSpc>
                <a:spcPct val="70000"/>
              </a:lnSpc>
              <a:spcBef>
                <a:spcPts val="0"/>
              </a:spcBef>
              <a:buSzPts val="2170"/>
              <a:buNone/>
            </a:pPr>
            <a:endParaRPr lang="en-US" sz="800" dirty="0" smtClean="0"/>
          </a:p>
          <a:p>
            <a:pPr marL="457200" lvl="1" indent="0">
              <a:lnSpc>
                <a:spcPct val="70000"/>
              </a:lnSpc>
              <a:spcBef>
                <a:spcPts val="0"/>
              </a:spcBef>
              <a:buSzPts val="2170"/>
              <a:buNone/>
            </a:pPr>
            <a:endParaRPr lang="en-US" sz="800" dirty="0"/>
          </a:p>
          <a:p>
            <a:pPr marL="685794" lvl="1" indent="-228594">
              <a:lnSpc>
                <a:spcPct val="70000"/>
              </a:lnSpc>
              <a:spcBef>
                <a:spcPts val="0"/>
              </a:spcBef>
              <a:buSzPts val="2170"/>
            </a:pPr>
            <a:r>
              <a:rPr lang="en-US" sz="2000" b="1" dirty="0"/>
              <a:t>Develop supportive guidance documents </a:t>
            </a:r>
            <a:r>
              <a:rPr lang="en-US" sz="2000" dirty="0"/>
              <a:t>for districts and providers, such as yourselves, to use to guide teams in their </a:t>
            </a:r>
            <a:r>
              <a:rPr lang="en-US" sz="2000" dirty="0" smtClean="0"/>
              <a:t>use</a:t>
            </a:r>
          </a:p>
          <a:p>
            <a:pPr marL="457200" lvl="1" indent="0">
              <a:lnSpc>
                <a:spcPct val="70000"/>
              </a:lnSpc>
              <a:spcBef>
                <a:spcPts val="0"/>
              </a:spcBef>
              <a:buSzPts val="2170"/>
              <a:buNone/>
            </a:pPr>
            <a:endParaRPr lang="en-US" sz="800" dirty="0" smtClean="0"/>
          </a:p>
          <a:p>
            <a:pPr marL="457200" lvl="1" indent="0">
              <a:lnSpc>
                <a:spcPct val="70000"/>
              </a:lnSpc>
              <a:spcBef>
                <a:spcPts val="0"/>
              </a:spcBef>
              <a:buSzPts val="2170"/>
              <a:buNone/>
            </a:pPr>
            <a:endParaRPr lang="en-US" sz="800" dirty="0"/>
          </a:p>
          <a:p>
            <a:pPr marL="457200" lvl="1" indent="0">
              <a:lnSpc>
                <a:spcPct val="70000"/>
              </a:lnSpc>
              <a:spcBef>
                <a:spcPts val="0"/>
              </a:spcBef>
              <a:buSzPts val="2170"/>
              <a:buNone/>
            </a:pPr>
            <a:endParaRPr lang="en-US" sz="800" dirty="0" smtClean="0"/>
          </a:p>
          <a:p>
            <a:pPr marL="685794" lvl="1" indent="-228594">
              <a:lnSpc>
                <a:spcPct val="70000"/>
              </a:lnSpc>
              <a:spcBef>
                <a:spcPts val="0"/>
              </a:spcBef>
              <a:buSzPts val="2170"/>
            </a:pPr>
            <a:r>
              <a:rPr lang="en-US" sz="2000" dirty="0" smtClean="0"/>
              <a:t>Adapt our district and school progress reporting for improvement and growth based on these domains </a:t>
            </a:r>
            <a:endParaRPr lang="en-US" sz="1770" b="0" i="0" u="none" strike="noStrike" cap="none" dirty="0">
              <a:solidFill>
                <a:schemeClr val="dk1"/>
              </a:solidFill>
              <a:latin typeface="Calibri"/>
              <a:ea typeface="Calibri"/>
              <a:cs typeface="Calibri"/>
              <a:sym typeface="Calibri"/>
            </a:endParaRPr>
          </a:p>
          <a:p>
            <a:pPr marL="457200" lvl="1" indent="0">
              <a:lnSpc>
                <a:spcPct val="70000"/>
              </a:lnSpc>
              <a:spcBef>
                <a:spcPts val="0"/>
              </a:spcBef>
              <a:buSzPts val="2170"/>
              <a:buNone/>
            </a:pPr>
            <a:endParaRPr lang="en-US" sz="1770" b="0" i="0" u="none" strike="noStrike" cap="none" dirty="0" smtClean="0">
              <a:solidFill>
                <a:schemeClr val="dk1"/>
              </a:solidFill>
              <a:latin typeface="Calibri"/>
              <a:ea typeface="Calibri"/>
              <a:cs typeface="Calibri"/>
              <a:sym typeface="Calibri"/>
            </a:endParaRPr>
          </a:p>
          <a:p>
            <a:pPr marL="228594" marR="0" lvl="0" indent="-228594" algn="l" rtl="0">
              <a:lnSpc>
                <a:spcPct val="70000"/>
              </a:lnSpc>
              <a:spcBef>
                <a:spcPts val="0"/>
              </a:spcBef>
              <a:spcAft>
                <a:spcPts val="0"/>
              </a:spcAft>
              <a:buClr>
                <a:schemeClr val="dk1"/>
              </a:buClr>
              <a:buSzPts val="2170"/>
              <a:buFont typeface="Arial"/>
              <a:buChar char="•"/>
            </a:pPr>
            <a:endParaRPr lang="en-US" sz="2170" dirty="0"/>
          </a:p>
          <a:p>
            <a:pPr marL="228594" marR="0" lvl="0" indent="-228594" algn="l" rtl="0">
              <a:lnSpc>
                <a:spcPct val="70000"/>
              </a:lnSpc>
              <a:spcBef>
                <a:spcPts val="0"/>
              </a:spcBef>
              <a:spcAft>
                <a:spcPts val="0"/>
              </a:spcAft>
              <a:buClr>
                <a:schemeClr val="dk1"/>
              </a:buClr>
              <a:buSzPts val="2170"/>
              <a:buFont typeface="Arial"/>
              <a:buChar char="•"/>
            </a:pPr>
            <a:endParaRPr dirty="0"/>
          </a:p>
          <a:p>
            <a:pPr marL="0" marR="0" lvl="0" indent="0" algn="l" rtl="0">
              <a:lnSpc>
                <a:spcPct val="70000"/>
              </a:lnSpc>
              <a:spcBef>
                <a:spcPts val="1000"/>
              </a:spcBef>
              <a:spcAft>
                <a:spcPts val="0"/>
              </a:spcAft>
              <a:buClr>
                <a:schemeClr val="dk1"/>
              </a:buClr>
              <a:buSzPts val="1162"/>
              <a:buFont typeface="Arial"/>
              <a:buNone/>
            </a:pPr>
            <a:endParaRPr sz="1162" b="0" i="0" u="none" strike="noStrike" cap="none" dirty="0">
              <a:solidFill>
                <a:schemeClr val="dk1"/>
              </a:solidFill>
              <a:latin typeface="Calibri"/>
              <a:ea typeface="Calibri"/>
              <a:cs typeface="Calibri"/>
              <a:sym typeface="Calibri"/>
            </a:endParaRPr>
          </a:p>
          <a:p>
            <a:pPr marL="0" marR="0" lvl="0" indent="0" algn="l" rtl="0">
              <a:lnSpc>
                <a:spcPct val="70000"/>
              </a:lnSpc>
              <a:spcBef>
                <a:spcPts val="1000"/>
              </a:spcBef>
              <a:spcAft>
                <a:spcPts val="0"/>
              </a:spcAft>
              <a:buClr>
                <a:schemeClr val="dk1"/>
              </a:buClr>
              <a:buSzPts val="1162"/>
              <a:buFont typeface="Arial"/>
              <a:buNone/>
            </a:pPr>
            <a:endParaRPr sz="1162"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Activity at the tables" title="Table Activity 1"/>
          <p:cNvSpPr>
            <a:spLocks noGrp="1"/>
          </p:cNvSpPr>
          <p:nvPr>
            <p:ph type="title"/>
          </p:nvPr>
        </p:nvSpPr>
        <p:spPr>
          <a:xfrm>
            <a:off x="1143000" y="2971800"/>
            <a:ext cx="7086600" cy="1524000"/>
          </a:xfrm>
          <a:prstGeom prst="roundRect">
            <a:avLst/>
          </a:prstGeom>
          <a:solidFill>
            <a:schemeClr val="accent5">
              <a:lumMod val="40000"/>
              <a:lumOff val="60000"/>
            </a:schemeClr>
          </a:solidFill>
          <a:ln>
            <a:solidFill>
              <a:schemeClr val="tx1"/>
            </a:solidFill>
          </a:ln>
          <a:effectLst>
            <a:outerShdw blurRad="152400" dist="317500" dir="5400000" sx="90000" sy="-19000" rotWithShape="0">
              <a:prstClr val="black">
                <a:alpha val="15000"/>
              </a:prstClr>
            </a:outerShdw>
          </a:effectLst>
        </p:spPr>
        <p:style>
          <a:lnRef idx="0">
            <a:schemeClr val="accent1"/>
          </a:lnRef>
          <a:fillRef idx="3">
            <a:schemeClr val="accent1"/>
          </a:fillRef>
          <a:effectRef idx="3">
            <a:schemeClr val="accent1"/>
          </a:effectRef>
          <a:fontRef idx="minor">
            <a:schemeClr val="lt1"/>
          </a:fontRef>
        </p:style>
        <p:txBody>
          <a:bodyPr anchor="ctr"/>
          <a:lstStyle/>
          <a:p>
            <a:pPr algn="ctr"/>
            <a:r>
              <a:rPr lang="en-US" dirty="0">
                <a:solidFill>
                  <a:schemeClr val="tx1"/>
                </a:solidFill>
              </a:rPr>
              <a:t>I</a:t>
            </a:r>
            <a:r>
              <a:rPr lang="en-US" dirty="0" smtClean="0">
                <a:solidFill>
                  <a:schemeClr val="tx1"/>
                </a:solidFill>
              </a:rPr>
              <a:t>ntroductions</a:t>
            </a:r>
            <a:endParaRPr lang="en-US" dirty="0">
              <a:solidFill>
                <a:schemeClr val="tx1"/>
              </a:solidFill>
            </a:endParaRPr>
          </a:p>
        </p:txBody>
      </p:sp>
    </p:spTree>
    <p:extLst>
      <p:ext uri="{BB962C8B-B14F-4D97-AF65-F5344CB8AC3E}">
        <p14:creationId xmlns:p14="http://schemas.microsoft.com/office/powerpoint/2010/main" val="406200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Activity at the tables" title="Table Activity 1"/>
          <p:cNvSpPr>
            <a:spLocks noGrp="1"/>
          </p:cNvSpPr>
          <p:nvPr>
            <p:ph type="title"/>
          </p:nvPr>
        </p:nvSpPr>
        <p:spPr>
          <a:xfrm>
            <a:off x="1143000" y="2971800"/>
            <a:ext cx="7086600" cy="1524000"/>
          </a:xfrm>
          <a:prstGeom prst="roundRect">
            <a:avLst/>
          </a:prstGeom>
          <a:solidFill>
            <a:schemeClr val="accent2">
              <a:lumMod val="20000"/>
              <a:lumOff val="80000"/>
            </a:schemeClr>
          </a:solidFill>
          <a:ln>
            <a:solidFill>
              <a:schemeClr val="tx1"/>
            </a:solidFill>
          </a:ln>
          <a:effectLst>
            <a:outerShdw blurRad="152400" dist="317500" dir="5400000" sx="90000" sy="-19000" rotWithShape="0">
              <a:prstClr val="black">
                <a:alpha val="15000"/>
              </a:prstClr>
            </a:outerShdw>
          </a:effectLst>
        </p:spPr>
        <p:style>
          <a:lnRef idx="0">
            <a:schemeClr val="accent1"/>
          </a:lnRef>
          <a:fillRef idx="3">
            <a:schemeClr val="accent1"/>
          </a:fillRef>
          <a:effectRef idx="3">
            <a:schemeClr val="accent1"/>
          </a:effectRef>
          <a:fontRef idx="minor">
            <a:schemeClr val="lt1"/>
          </a:fontRef>
        </p:style>
        <p:txBody>
          <a:bodyPr anchor="ctr"/>
          <a:lstStyle/>
          <a:p>
            <a:pPr algn="ctr"/>
            <a:r>
              <a:rPr lang="en-US" dirty="0" smtClean="0">
                <a:solidFill>
                  <a:schemeClr val="tx1"/>
                </a:solidFill>
              </a:rPr>
              <a:t>Questions and Discussion</a:t>
            </a:r>
            <a:endParaRPr lang="en-US" dirty="0">
              <a:solidFill>
                <a:schemeClr val="tx1"/>
              </a:solidFill>
            </a:endParaRPr>
          </a:p>
        </p:txBody>
      </p:sp>
    </p:spTree>
    <p:extLst>
      <p:ext uri="{BB962C8B-B14F-4D97-AF65-F5344CB8AC3E}">
        <p14:creationId xmlns:p14="http://schemas.microsoft.com/office/powerpoint/2010/main" val="9104169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Activity at the tables" title="Table Activity 1"/>
          <p:cNvSpPr>
            <a:spLocks noGrp="1"/>
          </p:cNvSpPr>
          <p:nvPr>
            <p:ph type="title"/>
          </p:nvPr>
        </p:nvSpPr>
        <p:spPr>
          <a:xfrm>
            <a:off x="1143000" y="2971800"/>
            <a:ext cx="7086600" cy="1524000"/>
          </a:xfrm>
          <a:prstGeom prst="roundRect">
            <a:avLst/>
          </a:prstGeom>
          <a:solidFill>
            <a:schemeClr val="accent5">
              <a:lumMod val="40000"/>
              <a:lumOff val="60000"/>
            </a:schemeClr>
          </a:solidFill>
          <a:ln>
            <a:solidFill>
              <a:schemeClr val="tx1"/>
            </a:solidFill>
          </a:ln>
          <a:effectLst>
            <a:outerShdw blurRad="152400" dist="317500" dir="5400000" sx="90000" sy="-19000" rotWithShape="0">
              <a:prstClr val="black">
                <a:alpha val="15000"/>
              </a:prstClr>
            </a:outerShdw>
          </a:effectLst>
        </p:spPr>
        <p:style>
          <a:lnRef idx="0">
            <a:schemeClr val="accent1"/>
          </a:lnRef>
          <a:fillRef idx="3">
            <a:schemeClr val="accent1"/>
          </a:fillRef>
          <a:effectRef idx="3">
            <a:schemeClr val="accent1"/>
          </a:effectRef>
          <a:fontRef idx="minor">
            <a:schemeClr val="lt1"/>
          </a:fontRef>
        </p:style>
        <p:txBody>
          <a:bodyPr anchor="ctr"/>
          <a:lstStyle/>
          <a:p>
            <a:pPr algn="ctr"/>
            <a:r>
              <a:rPr lang="en-US" dirty="0" smtClean="0">
                <a:solidFill>
                  <a:schemeClr val="tx1"/>
                </a:solidFill>
              </a:rPr>
              <a:t>Items for </a:t>
            </a:r>
            <a:br>
              <a:rPr lang="en-US" dirty="0" smtClean="0">
                <a:solidFill>
                  <a:schemeClr val="tx1"/>
                </a:solidFill>
              </a:rPr>
            </a:br>
            <a:r>
              <a:rPr lang="en-US" dirty="0" smtClean="0">
                <a:solidFill>
                  <a:schemeClr val="tx1"/>
                </a:solidFill>
              </a:rPr>
              <a:t>Future </a:t>
            </a:r>
            <a:r>
              <a:rPr lang="en-US" dirty="0">
                <a:solidFill>
                  <a:schemeClr val="tx1"/>
                </a:solidFill>
              </a:rPr>
              <a:t>M</a:t>
            </a:r>
            <a:r>
              <a:rPr lang="en-US" dirty="0" smtClean="0">
                <a:solidFill>
                  <a:schemeClr val="tx1"/>
                </a:solidFill>
              </a:rPr>
              <a:t>eetings </a:t>
            </a:r>
            <a:endParaRPr lang="en-US" dirty="0">
              <a:solidFill>
                <a:schemeClr val="tx1"/>
              </a:solidFill>
            </a:endParaRPr>
          </a:p>
        </p:txBody>
      </p:sp>
    </p:spTree>
    <p:extLst>
      <p:ext uri="{BB962C8B-B14F-4D97-AF65-F5344CB8AC3E}">
        <p14:creationId xmlns:p14="http://schemas.microsoft.com/office/powerpoint/2010/main" val="6505411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Activity at the tables" title="Table Activity 1"/>
          <p:cNvSpPr>
            <a:spLocks noGrp="1"/>
          </p:cNvSpPr>
          <p:nvPr>
            <p:ph type="title"/>
          </p:nvPr>
        </p:nvSpPr>
        <p:spPr>
          <a:xfrm>
            <a:off x="1143000" y="2971800"/>
            <a:ext cx="7086600" cy="1524000"/>
          </a:xfrm>
          <a:prstGeom prst="roundRect">
            <a:avLst/>
          </a:prstGeom>
          <a:solidFill>
            <a:schemeClr val="accent4">
              <a:lumMod val="60000"/>
              <a:lumOff val="40000"/>
            </a:schemeClr>
          </a:solidFill>
          <a:ln/>
        </p:spPr>
        <p:style>
          <a:lnRef idx="2">
            <a:schemeClr val="accent1"/>
          </a:lnRef>
          <a:fillRef idx="1">
            <a:schemeClr val="lt1"/>
          </a:fillRef>
          <a:effectRef idx="0">
            <a:schemeClr val="accent1"/>
          </a:effectRef>
          <a:fontRef idx="minor">
            <a:schemeClr val="dk1"/>
          </a:fontRef>
        </p:style>
        <p:txBody>
          <a:bodyPr anchor="ctr"/>
          <a:lstStyle/>
          <a:p>
            <a:pPr algn="ctr"/>
            <a:r>
              <a:rPr lang="en-US" dirty="0" smtClean="0">
                <a:solidFill>
                  <a:schemeClr val="tx1"/>
                </a:solidFill>
              </a:rPr>
              <a:t>Thank you!</a:t>
            </a:r>
            <a:endParaRPr lang="en-US" dirty="0">
              <a:solidFill>
                <a:schemeClr val="tx1"/>
              </a:solidFill>
            </a:endParaRPr>
          </a:p>
        </p:txBody>
      </p:sp>
    </p:spTree>
    <p:extLst>
      <p:ext uri="{BB962C8B-B14F-4D97-AF65-F5344CB8AC3E}">
        <p14:creationId xmlns:p14="http://schemas.microsoft.com/office/powerpoint/2010/main" val="247148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Guest Presenters</a:t>
            </a:r>
            <a:endParaRPr lang="en-US" dirty="0"/>
          </a:p>
        </p:txBody>
      </p:sp>
      <p:sp>
        <p:nvSpPr>
          <p:cNvPr id="3" name="Content Placeholder 2"/>
          <p:cNvSpPr>
            <a:spLocks noGrp="1"/>
          </p:cNvSpPr>
          <p:nvPr>
            <p:ph idx="1"/>
          </p:nvPr>
        </p:nvSpPr>
        <p:spPr>
          <a:xfrm>
            <a:off x="628650" y="3093396"/>
            <a:ext cx="7886700" cy="3083567"/>
          </a:xfrm>
        </p:spPr>
        <p:txBody>
          <a:bodyPr/>
          <a:lstStyle/>
          <a:p>
            <a:pPr marL="0" indent="0">
              <a:buNone/>
            </a:pPr>
            <a:r>
              <a:rPr lang="en-US" sz="2800" dirty="0" smtClean="0"/>
              <a:t>	</a:t>
            </a:r>
            <a:r>
              <a:rPr lang="en-US" sz="1800" b="1" dirty="0" smtClean="0"/>
              <a:t>Raquel Gwynn, </a:t>
            </a:r>
          </a:p>
          <a:p>
            <a:pPr marL="0" indent="0">
              <a:buNone/>
            </a:pPr>
            <a:r>
              <a:rPr lang="en-US" sz="1800" b="1" dirty="0" smtClean="0"/>
              <a:t>	Education Specialist</a:t>
            </a:r>
            <a:r>
              <a:rPr lang="en-US" sz="1800" b="1" dirty="0"/>
              <a:t> </a:t>
            </a:r>
            <a:r>
              <a:rPr lang="en-US" sz="1800" b="1" dirty="0" smtClean="0"/>
              <a:t>for Title IV-A </a:t>
            </a:r>
          </a:p>
          <a:p>
            <a:pPr marL="0" indent="0">
              <a:buNone/>
            </a:pPr>
            <a:r>
              <a:rPr lang="en-US" sz="1800" b="1" dirty="0" smtClean="0"/>
              <a:t>	Federal Systems Team</a:t>
            </a:r>
          </a:p>
          <a:p>
            <a:pPr marL="0" indent="0">
              <a:buNone/>
            </a:pPr>
            <a:endParaRPr lang="en-US" sz="1800" b="1" dirty="0"/>
          </a:p>
          <a:p>
            <a:pPr marL="0" indent="0">
              <a:buNone/>
            </a:pPr>
            <a:r>
              <a:rPr lang="en-US" sz="1800" b="1" dirty="0" smtClean="0"/>
              <a:t>	Shawna Moran,</a:t>
            </a:r>
          </a:p>
          <a:p>
            <a:pPr marL="0" indent="0">
              <a:buNone/>
            </a:pPr>
            <a:r>
              <a:rPr lang="en-US" sz="1800" b="1" dirty="0" smtClean="0"/>
              <a:t>	Education Specialist</a:t>
            </a:r>
          </a:p>
          <a:p>
            <a:pPr marL="0" indent="0">
              <a:buNone/>
            </a:pPr>
            <a:r>
              <a:rPr lang="en-US" sz="1800" b="1" dirty="0" smtClean="0"/>
              <a:t>	District and School Effectiveness Team</a:t>
            </a:r>
          </a:p>
        </p:txBody>
      </p:sp>
    </p:spTree>
    <p:extLst>
      <p:ext uri="{BB962C8B-B14F-4D97-AF65-F5344CB8AC3E}">
        <p14:creationId xmlns:p14="http://schemas.microsoft.com/office/powerpoint/2010/main" val="3048646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Activity at the tables" title="Table Activity 1"/>
          <p:cNvSpPr>
            <a:spLocks noGrp="1"/>
          </p:cNvSpPr>
          <p:nvPr>
            <p:ph type="title"/>
          </p:nvPr>
        </p:nvSpPr>
        <p:spPr>
          <a:xfrm>
            <a:off x="1143000" y="2971800"/>
            <a:ext cx="7086600" cy="1524000"/>
          </a:xfrm>
          <a:prstGeom prst="roundRect">
            <a:avLst/>
          </a:prstGeom>
          <a:solidFill>
            <a:schemeClr val="accent1">
              <a:lumMod val="40000"/>
              <a:lumOff val="60000"/>
            </a:schemeClr>
          </a:solidFill>
          <a:ln>
            <a:solidFill>
              <a:schemeClr val="tx1"/>
            </a:solidFill>
          </a:ln>
          <a:effectLst>
            <a:outerShdw blurRad="152400" dist="317500" dir="5400000" sx="90000" sy="-19000" rotWithShape="0">
              <a:prstClr val="black">
                <a:alpha val="15000"/>
              </a:prstClr>
            </a:outerShdw>
          </a:effectLst>
        </p:spPr>
        <p:style>
          <a:lnRef idx="0">
            <a:schemeClr val="accent1"/>
          </a:lnRef>
          <a:fillRef idx="3">
            <a:schemeClr val="accent1"/>
          </a:fillRef>
          <a:effectRef idx="3">
            <a:schemeClr val="accent1"/>
          </a:effectRef>
          <a:fontRef idx="minor">
            <a:schemeClr val="lt1"/>
          </a:fontRef>
        </p:style>
        <p:txBody>
          <a:bodyPr anchor="ctr"/>
          <a:lstStyle/>
          <a:p>
            <a:pPr algn="ctr"/>
            <a:r>
              <a:rPr lang="en-US" dirty="0" smtClean="0">
                <a:solidFill>
                  <a:schemeClr val="tx1"/>
                </a:solidFill>
              </a:rPr>
              <a:t>BY-LAWS</a:t>
            </a:r>
            <a:endParaRPr lang="en-US" dirty="0">
              <a:solidFill>
                <a:schemeClr val="tx1"/>
              </a:solidFill>
            </a:endParaRPr>
          </a:p>
        </p:txBody>
      </p:sp>
    </p:spTree>
    <p:extLst>
      <p:ext uri="{BB962C8B-B14F-4D97-AF65-F5344CB8AC3E}">
        <p14:creationId xmlns:p14="http://schemas.microsoft.com/office/powerpoint/2010/main" val="3781441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Activity at the tables" title="Table Activity 1"/>
          <p:cNvSpPr>
            <a:spLocks noGrp="1"/>
          </p:cNvSpPr>
          <p:nvPr>
            <p:ph type="title"/>
          </p:nvPr>
        </p:nvSpPr>
        <p:spPr>
          <a:xfrm>
            <a:off x="1143000" y="2971800"/>
            <a:ext cx="7086600" cy="1524000"/>
          </a:xfrm>
          <a:prstGeom prst="roundRect">
            <a:avLst/>
          </a:prstGeom>
          <a:solidFill>
            <a:schemeClr val="accent1">
              <a:lumMod val="40000"/>
              <a:lumOff val="60000"/>
            </a:schemeClr>
          </a:solidFill>
          <a:ln>
            <a:solidFill>
              <a:schemeClr val="tx1"/>
            </a:solidFill>
          </a:ln>
          <a:effectLst>
            <a:outerShdw blurRad="152400" dist="317500" dir="5400000" sx="90000" sy="-19000" rotWithShape="0">
              <a:prstClr val="black">
                <a:alpha val="15000"/>
              </a:prstClr>
            </a:outerShdw>
          </a:effectLst>
        </p:spPr>
        <p:style>
          <a:lnRef idx="0">
            <a:schemeClr val="accent1"/>
          </a:lnRef>
          <a:fillRef idx="3">
            <a:schemeClr val="accent1"/>
          </a:fillRef>
          <a:effectRef idx="3">
            <a:schemeClr val="accent1"/>
          </a:effectRef>
          <a:fontRef idx="minor">
            <a:schemeClr val="lt1"/>
          </a:fontRef>
        </p:style>
        <p:txBody>
          <a:bodyPr anchor="ctr"/>
          <a:lstStyle/>
          <a:p>
            <a:pPr algn="ctr"/>
            <a:r>
              <a:rPr lang="en-US" dirty="0" smtClean="0">
                <a:solidFill>
                  <a:schemeClr val="tx1"/>
                </a:solidFill>
              </a:rPr>
              <a:t>Title IV-A</a:t>
            </a:r>
            <a:br>
              <a:rPr lang="en-US" dirty="0" smtClean="0">
                <a:solidFill>
                  <a:schemeClr val="tx1"/>
                </a:solidFill>
              </a:rPr>
            </a:br>
            <a:r>
              <a:rPr lang="en-US" sz="2000" dirty="0" smtClean="0">
                <a:solidFill>
                  <a:schemeClr val="tx1"/>
                </a:solidFill>
              </a:rPr>
              <a:t>Student Support and </a:t>
            </a:r>
            <a:br>
              <a:rPr lang="en-US" sz="2000" dirty="0" smtClean="0">
                <a:solidFill>
                  <a:schemeClr val="tx1"/>
                </a:solidFill>
              </a:rPr>
            </a:br>
            <a:r>
              <a:rPr lang="en-US" sz="2000" dirty="0" smtClean="0">
                <a:solidFill>
                  <a:schemeClr val="tx1"/>
                </a:solidFill>
              </a:rPr>
              <a:t>Academic </a:t>
            </a:r>
            <a:r>
              <a:rPr lang="en-US" sz="2000" dirty="0">
                <a:solidFill>
                  <a:schemeClr val="tx1"/>
                </a:solidFill>
              </a:rPr>
              <a:t>E</a:t>
            </a:r>
            <a:r>
              <a:rPr lang="en-US" sz="2000" dirty="0" smtClean="0">
                <a:solidFill>
                  <a:schemeClr val="tx1"/>
                </a:solidFill>
              </a:rPr>
              <a:t>nrichment </a:t>
            </a:r>
            <a:r>
              <a:rPr lang="en-US" sz="2000" dirty="0">
                <a:solidFill>
                  <a:schemeClr val="tx1"/>
                </a:solidFill>
              </a:rPr>
              <a:t>G</a:t>
            </a:r>
            <a:r>
              <a:rPr lang="en-US" sz="2000" dirty="0" smtClean="0">
                <a:solidFill>
                  <a:schemeClr val="tx1"/>
                </a:solidFill>
              </a:rPr>
              <a:t>rant</a:t>
            </a:r>
            <a:endParaRPr lang="en-US" dirty="0">
              <a:solidFill>
                <a:schemeClr val="tx1"/>
              </a:solidFill>
            </a:endParaRPr>
          </a:p>
        </p:txBody>
      </p:sp>
    </p:spTree>
    <p:extLst>
      <p:ext uri="{BB962C8B-B14F-4D97-AF65-F5344CB8AC3E}">
        <p14:creationId xmlns:p14="http://schemas.microsoft.com/office/powerpoint/2010/main" val="66776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 </a:t>
            </a:r>
            <a:r>
              <a:rPr lang="en-US" dirty="0" smtClean="0"/>
              <a:t>IV-A</a:t>
            </a:r>
            <a:endParaRPr lang="en-US" dirty="0"/>
          </a:p>
        </p:txBody>
      </p:sp>
      <p:sp>
        <p:nvSpPr>
          <p:cNvPr id="3" name="Content Placeholder 2"/>
          <p:cNvSpPr>
            <a:spLocks noGrp="1"/>
          </p:cNvSpPr>
          <p:nvPr>
            <p:ph idx="1"/>
          </p:nvPr>
        </p:nvSpPr>
        <p:spPr>
          <a:xfrm>
            <a:off x="1771650" y="2947481"/>
            <a:ext cx="6000750" cy="2310320"/>
          </a:xfrm>
          <a:ln>
            <a:noFill/>
          </a:ln>
        </p:spPr>
        <p:txBody>
          <a:bodyPr/>
          <a:lstStyle/>
          <a:p>
            <a:r>
              <a:rPr lang="en-US" sz="2000" dirty="0"/>
              <a:t>New block grant for:</a:t>
            </a:r>
          </a:p>
          <a:p>
            <a:pPr lvl="1"/>
            <a:r>
              <a:rPr lang="en-US" sz="2000" dirty="0"/>
              <a:t>well-rounded education;</a:t>
            </a:r>
          </a:p>
          <a:p>
            <a:pPr lvl="1"/>
            <a:r>
              <a:rPr lang="en-US" sz="2000" dirty="0"/>
              <a:t>improving school conditions for learning; and</a:t>
            </a:r>
          </a:p>
          <a:p>
            <a:pPr lvl="1"/>
            <a:r>
              <a:rPr lang="en-US" sz="2000" dirty="0"/>
              <a:t>use of technology to improve academic achievement and digital literacy of all students</a:t>
            </a:r>
          </a:p>
          <a:p>
            <a:r>
              <a:rPr lang="en-US" sz="2000" dirty="0"/>
              <a:t>Formula grant to all districts based on Title I-A formula</a:t>
            </a:r>
          </a:p>
          <a:p>
            <a:r>
              <a:rPr lang="en-US" sz="2000" dirty="0"/>
              <a:t>Oregon received $3,819,272 (2017-18)</a:t>
            </a:r>
          </a:p>
          <a:p>
            <a:r>
              <a:rPr lang="en-US" sz="2000" dirty="0"/>
              <a:t>Minimum a district may receive is $10,000</a:t>
            </a:r>
          </a:p>
        </p:txBody>
      </p:sp>
    </p:spTree>
    <p:extLst>
      <p:ext uri="{BB962C8B-B14F-4D97-AF65-F5344CB8AC3E}">
        <p14:creationId xmlns:p14="http://schemas.microsoft.com/office/powerpoint/2010/main" val="1710952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98486"/>
            <a:ext cx="7886700" cy="987905"/>
          </a:xfrm>
        </p:spPr>
        <p:txBody>
          <a:bodyPr/>
          <a:lstStyle/>
          <a:p>
            <a:r>
              <a:rPr lang="en-US" sz="2700" dirty="0"/>
              <a:t>Title IV-A</a:t>
            </a:r>
          </a:p>
        </p:txBody>
      </p:sp>
      <p:sp>
        <p:nvSpPr>
          <p:cNvPr id="3" name="Content Placeholder 2"/>
          <p:cNvSpPr>
            <a:spLocks noGrp="1"/>
          </p:cNvSpPr>
          <p:nvPr>
            <p:ph idx="1"/>
          </p:nvPr>
        </p:nvSpPr>
        <p:spPr>
          <a:xfrm>
            <a:off x="1771650" y="2149813"/>
            <a:ext cx="6057900" cy="3107988"/>
          </a:xfrm>
        </p:spPr>
        <p:txBody>
          <a:bodyPr/>
          <a:lstStyle/>
          <a:p>
            <a:pPr marL="0" indent="0">
              <a:buNone/>
            </a:pPr>
            <a:endParaRPr lang="en-US" sz="2000" b="1" dirty="0"/>
          </a:p>
          <a:p>
            <a:pPr marL="50800" indent="0">
              <a:buNone/>
            </a:pPr>
            <a:r>
              <a:rPr lang="en-US" sz="2000" dirty="0"/>
              <a:t>LEAs that receive $30,000 or more must spend:</a:t>
            </a:r>
          </a:p>
          <a:p>
            <a:pPr lvl="1"/>
            <a:r>
              <a:rPr lang="en-US" sz="2000" dirty="0"/>
              <a:t>At least 20% to support well-rounded education;</a:t>
            </a:r>
          </a:p>
          <a:p>
            <a:pPr lvl="1"/>
            <a:r>
              <a:rPr lang="en-US" sz="2000" dirty="0"/>
              <a:t>At least 20% to support safe and healthy students; and</a:t>
            </a:r>
          </a:p>
          <a:p>
            <a:pPr lvl="1"/>
            <a:r>
              <a:rPr lang="en-US" sz="2000" dirty="0"/>
              <a:t>At least “some funds” to support the effective use of </a:t>
            </a:r>
            <a:r>
              <a:rPr lang="en-US" sz="2000" dirty="0" smtClean="0"/>
              <a:t>technology.</a:t>
            </a:r>
            <a:r>
              <a:rPr lang="en-US" sz="2000" dirty="0">
                <a:sym typeface="Wingdings 3"/>
              </a:rPr>
              <a:t> </a:t>
            </a:r>
          </a:p>
          <a:p>
            <a:pPr lvl="1"/>
            <a:r>
              <a:rPr lang="en-US" sz="2000" dirty="0" smtClean="0"/>
              <a:t>May </a:t>
            </a:r>
            <a:r>
              <a:rPr lang="en-US" sz="2000" dirty="0"/>
              <a:t>not spend more than 15% on </a:t>
            </a:r>
            <a:r>
              <a:rPr lang="en-US" sz="2000" dirty="0" smtClean="0"/>
              <a:t> technology infrastructure)</a:t>
            </a:r>
            <a:endParaRPr lang="en-US" sz="2000" dirty="0"/>
          </a:p>
          <a:p>
            <a:pPr marL="50800" indent="0">
              <a:buNone/>
            </a:pPr>
            <a:r>
              <a:rPr lang="en-US" sz="2000" dirty="0"/>
              <a:t>LEAs that receive less than $30,000 must meet at least one of the above requirements.</a:t>
            </a:r>
          </a:p>
        </p:txBody>
      </p:sp>
    </p:spTree>
    <p:extLst>
      <p:ext uri="{BB962C8B-B14F-4D97-AF65-F5344CB8AC3E}">
        <p14:creationId xmlns:p14="http://schemas.microsoft.com/office/powerpoint/2010/main" val="1196734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396295" y="1343378"/>
            <a:ext cx="7886700" cy="659871"/>
          </a:xfrm>
        </p:spPr>
        <p:txBody>
          <a:bodyPr/>
          <a:lstStyle/>
          <a:p>
            <a:r>
              <a:rPr lang="en-US" dirty="0" smtClean="0"/>
              <a:t>   Well-rounded Education</a:t>
            </a:r>
            <a:endParaRPr lang="en-US" dirty="0"/>
          </a:p>
        </p:txBody>
      </p:sp>
      <p:graphicFrame>
        <p:nvGraphicFramePr>
          <p:cNvPr id="5" name="Content Placeholder 4" descr="Well-Rounded Education&#10;Safe &amp; Healthy Students&#10;Use of Technology" title="Title IV-A"/>
          <p:cNvGraphicFramePr>
            <a:graphicFrameLocks noGrp="1"/>
          </p:cNvGraphicFramePr>
          <p:nvPr>
            <p:ph idx="4294967295"/>
            <p:extLst>
              <p:ext uri="{D42A27DB-BD31-4B8C-83A1-F6EECF244321}">
                <p14:modId xmlns:p14="http://schemas.microsoft.com/office/powerpoint/2010/main" val="3268156169"/>
              </p:ext>
            </p:extLst>
          </p:nvPr>
        </p:nvGraphicFramePr>
        <p:xfrm>
          <a:off x="711201" y="2178756"/>
          <a:ext cx="7778043" cy="4018844"/>
        </p:xfrm>
        <a:graphic>
          <a:graphicData uri="http://schemas.openxmlformats.org/drawingml/2006/table">
            <a:tbl>
              <a:tblPr firstRow="1" bandRow="1">
                <a:tableStyleId>{93296810-A885-4BE3-A3E7-6D5BEEA58F35}</a:tableStyleId>
              </a:tblPr>
              <a:tblGrid>
                <a:gridCol w="2592681">
                  <a:extLst>
                    <a:ext uri="{9D8B030D-6E8A-4147-A177-3AD203B41FA5}">
                      <a16:colId xmlns:a16="http://schemas.microsoft.com/office/drawing/2014/main" val="20000"/>
                    </a:ext>
                  </a:extLst>
                </a:gridCol>
                <a:gridCol w="2592681">
                  <a:extLst>
                    <a:ext uri="{9D8B030D-6E8A-4147-A177-3AD203B41FA5}">
                      <a16:colId xmlns:a16="http://schemas.microsoft.com/office/drawing/2014/main" val="20001"/>
                    </a:ext>
                  </a:extLst>
                </a:gridCol>
                <a:gridCol w="2592681">
                  <a:extLst>
                    <a:ext uri="{9D8B030D-6E8A-4147-A177-3AD203B41FA5}">
                      <a16:colId xmlns:a16="http://schemas.microsoft.com/office/drawing/2014/main" val="20002"/>
                    </a:ext>
                  </a:extLst>
                </a:gridCol>
              </a:tblGrid>
              <a:tr h="483165">
                <a:tc>
                  <a:txBody>
                    <a:bodyPr/>
                    <a:lstStyle/>
                    <a:p>
                      <a:r>
                        <a:rPr lang="en-US" sz="1400" dirty="0" smtClean="0"/>
                        <a:t>Well-Rounded</a:t>
                      </a:r>
                      <a:r>
                        <a:rPr lang="en-US" sz="1400" baseline="0" dirty="0" smtClean="0"/>
                        <a:t> Education</a:t>
                      </a:r>
                      <a:endParaRPr lang="en-US" sz="1400" dirty="0" smtClean="0"/>
                    </a:p>
                  </a:txBody>
                  <a:tcPr marL="68580" marR="68580" marT="34290" marB="34290"/>
                </a:tc>
                <a:tc>
                  <a:txBody>
                    <a:bodyPr/>
                    <a:lstStyle/>
                    <a:p>
                      <a:r>
                        <a:rPr lang="en-US" sz="1400" dirty="0" smtClean="0"/>
                        <a:t>Safe</a:t>
                      </a:r>
                      <a:r>
                        <a:rPr lang="en-US" sz="1400" baseline="0" dirty="0" smtClean="0"/>
                        <a:t> &amp; Health Students</a:t>
                      </a:r>
                      <a:endParaRPr lang="en-US" sz="1400" dirty="0"/>
                    </a:p>
                  </a:txBody>
                  <a:tcPr marL="68580" marR="68580" marT="34290" marB="34290"/>
                </a:tc>
                <a:tc>
                  <a:txBody>
                    <a:bodyPr/>
                    <a:lstStyle/>
                    <a:p>
                      <a:r>
                        <a:rPr lang="en-US" sz="1400" dirty="0" smtClean="0"/>
                        <a:t>Use of Technology</a:t>
                      </a:r>
                      <a:endParaRPr lang="en-US" sz="1400" dirty="0"/>
                    </a:p>
                  </a:txBody>
                  <a:tcPr marL="68580" marR="68580" marT="34290" marB="34290"/>
                </a:tc>
                <a:extLst>
                  <a:ext uri="{0D108BD9-81ED-4DB2-BD59-A6C34878D82A}">
                    <a16:rowId xmlns:a16="http://schemas.microsoft.com/office/drawing/2014/main" val="10000"/>
                  </a:ext>
                </a:extLst>
              </a:tr>
              <a:tr h="3535679">
                <a:tc>
                  <a:txBody>
                    <a:bodyPr/>
                    <a:lstStyle/>
                    <a:p>
                      <a:pPr marL="285750" indent="-285750">
                        <a:buFont typeface="Wingdings" panose="05000000000000000000" pitchFamily="2" charset="2"/>
                        <a:buChar char="§"/>
                      </a:pPr>
                      <a:r>
                        <a:rPr lang="en-US" sz="1400" dirty="0" smtClean="0"/>
                        <a:t>College &amp; career</a:t>
                      </a:r>
                      <a:r>
                        <a:rPr lang="en-US" sz="1400" baseline="0" dirty="0" smtClean="0"/>
                        <a:t> guidance</a:t>
                      </a:r>
                    </a:p>
                    <a:p>
                      <a:pPr marL="285750" indent="-285750">
                        <a:buFont typeface="Wingdings" panose="05000000000000000000" pitchFamily="2" charset="2"/>
                        <a:buChar char="§"/>
                      </a:pPr>
                      <a:r>
                        <a:rPr lang="en-US" sz="1400" baseline="0" dirty="0" smtClean="0"/>
                        <a:t>Music &amp; Arts</a:t>
                      </a:r>
                    </a:p>
                    <a:p>
                      <a:pPr marL="285750" indent="-285750">
                        <a:buFont typeface="Wingdings" panose="05000000000000000000" pitchFamily="2" charset="2"/>
                        <a:buChar char="§"/>
                      </a:pPr>
                      <a:r>
                        <a:rPr lang="en-US" sz="1400" baseline="0" dirty="0" smtClean="0"/>
                        <a:t>STEM</a:t>
                      </a:r>
                    </a:p>
                    <a:p>
                      <a:pPr marL="285750" indent="-285750">
                        <a:buFont typeface="Wingdings" panose="05000000000000000000" pitchFamily="2" charset="2"/>
                        <a:buChar char="§"/>
                      </a:pPr>
                      <a:r>
                        <a:rPr lang="en-US" sz="1400" baseline="0" dirty="0" smtClean="0"/>
                        <a:t>Accelerated learning</a:t>
                      </a:r>
                    </a:p>
                    <a:p>
                      <a:pPr marL="285750" indent="-285750">
                        <a:buFont typeface="Wingdings" panose="05000000000000000000" pitchFamily="2" charset="2"/>
                        <a:buChar char="§"/>
                      </a:pPr>
                      <a:r>
                        <a:rPr lang="en-US" sz="1400" baseline="0" dirty="0" smtClean="0"/>
                        <a:t>History, civics, economics, geography, government education</a:t>
                      </a:r>
                    </a:p>
                    <a:p>
                      <a:pPr marL="285750" indent="-285750">
                        <a:buFont typeface="Wingdings" panose="05000000000000000000" pitchFamily="2" charset="2"/>
                        <a:buChar char="§"/>
                      </a:pPr>
                      <a:r>
                        <a:rPr lang="en-US" sz="1400" baseline="0" dirty="0" smtClean="0"/>
                        <a:t>Foreign language </a:t>
                      </a:r>
                    </a:p>
                    <a:p>
                      <a:pPr marL="285750" indent="-285750">
                        <a:buFont typeface="Wingdings" panose="05000000000000000000" pitchFamily="2" charset="2"/>
                        <a:buChar char="§"/>
                      </a:pPr>
                      <a:r>
                        <a:rPr lang="en-US" sz="1400" baseline="0" dirty="0" smtClean="0"/>
                        <a:t>Environmental education</a:t>
                      </a:r>
                    </a:p>
                    <a:p>
                      <a:pPr marL="285750" indent="-285750">
                        <a:buFont typeface="Wingdings" panose="05000000000000000000" pitchFamily="2" charset="2"/>
                        <a:buChar char="§"/>
                      </a:pPr>
                      <a:r>
                        <a:rPr lang="en-US" sz="1400" baseline="0" dirty="0" smtClean="0"/>
                        <a:t>Volunteerism &amp; community involvement</a:t>
                      </a:r>
                    </a:p>
                    <a:p>
                      <a:pPr marL="285750" indent="-285750">
                        <a:buFont typeface="Wingdings" panose="05000000000000000000" pitchFamily="2" charset="2"/>
                        <a:buChar char="§"/>
                      </a:pPr>
                      <a:r>
                        <a:rPr lang="en-US" sz="1400" baseline="0" dirty="0" smtClean="0"/>
                        <a:t>Integrating multiple disciplines</a:t>
                      </a:r>
                    </a:p>
                  </a:txBody>
                  <a:tcPr marL="68580" marR="68580" marT="34290" marB="34290"/>
                </a:tc>
                <a:tc>
                  <a:txBody>
                    <a:bodyPr/>
                    <a:lstStyle/>
                    <a:p>
                      <a:pPr marL="285750" indent="-285750">
                        <a:buFont typeface="Wingdings" panose="05000000000000000000" pitchFamily="2" charset="2"/>
                        <a:buChar char="§"/>
                      </a:pPr>
                      <a:r>
                        <a:rPr lang="en-US" sz="1400" dirty="0" smtClean="0"/>
                        <a:t>Drug &amp; violence prevention</a:t>
                      </a:r>
                    </a:p>
                    <a:p>
                      <a:pPr marL="285750" indent="-285750">
                        <a:buFont typeface="Wingdings" panose="05000000000000000000" pitchFamily="2" charset="2"/>
                        <a:buChar char="§"/>
                      </a:pPr>
                      <a:r>
                        <a:rPr lang="en-US" sz="1400" dirty="0" smtClean="0"/>
                        <a:t>School-based mental health services</a:t>
                      </a:r>
                    </a:p>
                    <a:p>
                      <a:pPr marL="285750" indent="-285750">
                        <a:buFont typeface="Wingdings" panose="05000000000000000000" pitchFamily="2" charset="2"/>
                        <a:buChar char="§"/>
                      </a:pPr>
                      <a:r>
                        <a:rPr lang="en-US" sz="1400" dirty="0" smtClean="0"/>
                        <a:t>Health &amp; safety programs</a:t>
                      </a:r>
                    </a:p>
                    <a:p>
                      <a:pPr marL="285750" indent="-285750">
                        <a:buFont typeface="Wingdings" panose="05000000000000000000" pitchFamily="2" charset="2"/>
                        <a:buChar char="§"/>
                      </a:pPr>
                      <a:r>
                        <a:rPr lang="en-US" sz="1400" dirty="0" smtClean="0"/>
                        <a:t>Addressing</a:t>
                      </a:r>
                      <a:r>
                        <a:rPr lang="en-US" sz="1400" baseline="0" dirty="0" smtClean="0"/>
                        <a:t> trauma </a:t>
                      </a:r>
                    </a:p>
                    <a:p>
                      <a:pPr marL="285750" indent="-285750">
                        <a:buFont typeface="Wingdings" panose="05000000000000000000" pitchFamily="2" charset="2"/>
                        <a:buChar char="§"/>
                      </a:pPr>
                      <a:r>
                        <a:rPr lang="en-US" sz="1400" baseline="0" dirty="0" smtClean="0"/>
                        <a:t>Addressing sexual abuse</a:t>
                      </a:r>
                    </a:p>
                    <a:p>
                      <a:pPr marL="285750" indent="-285750">
                        <a:buFont typeface="Wingdings" panose="05000000000000000000" pitchFamily="2" charset="2"/>
                        <a:buChar char="§"/>
                      </a:pPr>
                      <a:r>
                        <a:rPr lang="en-US" sz="1400" baseline="0" dirty="0" smtClean="0"/>
                        <a:t>Reducing exclusionary discipline practices</a:t>
                      </a:r>
                    </a:p>
                    <a:p>
                      <a:pPr marL="285750" indent="-285750">
                        <a:buFont typeface="Wingdings" panose="05000000000000000000" pitchFamily="2" charset="2"/>
                        <a:buChar char="§"/>
                      </a:pPr>
                      <a:r>
                        <a:rPr lang="en-US" sz="1400" baseline="0" dirty="0" smtClean="0"/>
                        <a:t>Positive behavioral interventions</a:t>
                      </a:r>
                    </a:p>
                    <a:p>
                      <a:pPr marL="285750" indent="-285750">
                        <a:buFont typeface="Wingdings" panose="05000000000000000000" pitchFamily="2" charset="2"/>
                        <a:buChar char="§"/>
                      </a:pPr>
                      <a:r>
                        <a:rPr lang="en-US" sz="1400" baseline="0" dirty="0" smtClean="0"/>
                        <a:t>Resource coordinator</a:t>
                      </a:r>
                    </a:p>
                    <a:p>
                      <a:pPr marL="285750" indent="-285750">
                        <a:buFont typeface="Wingdings" panose="05000000000000000000" pitchFamily="2" charset="2"/>
                        <a:buChar char="§"/>
                      </a:pPr>
                      <a:r>
                        <a:rPr lang="en-US" sz="1400" baseline="0" dirty="0" smtClean="0"/>
                        <a:t>Pay for success</a:t>
                      </a:r>
                    </a:p>
                    <a:p>
                      <a:pPr marL="285750" indent="-285750">
                        <a:buFont typeface="Arial" panose="020B0604020202020204" pitchFamily="34" charset="0"/>
                        <a:buChar char="•"/>
                      </a:pPr>
                      <a:endParaRPr lang="en-US" sz="1400" dirty="0"/>
                    </a:p>
                  </a:txBody>
                  <a:tcPr marL="68580" marR="68580" marT="34290" marB="34290"/>
                </a:tc>
                <a:tc>
                  <a:txBody>
                    <a:bodyPr/>
                    <a:lstStyle/>
                    <a:p>
                      <a:pPr marL="285750" indent="-285750">
                        <a:buFont typeface="Wingdings" panose="05000000000000000000" pitchFamily="2" charset="2"/>
                        <a:buChar char="§"/>
                      </a:pPr>
                      <a:r>
                        <a:rPr lang="en-US" sz="1400" dirty="0" smtClean="0"/>
                        <a:t>Professional learning</a:t>
                      </a:r>
                    </a:p>
                    <a:p>
                      <a:pPr marL="285750" indent="-285750">
                        <a:buFont typeface="Wingdings" panose="05000000000000000000" pitchFamily="2" charset="2"/>
                        <a:buChar char="§"/>
                      </a:pPr>
                      <a:r>
                        <a:rPr lang="en-US" sz="1400" dirty="0" smtClean="0"/>
                        <a:t>Technological</a:t>
                      </a:r>
                      <a:r>
                        <a:rPr lang="en-US" sz="1400" baseline="0" dirty="0" smtClean="0"/>
                        <a:t>  capacity &amp; infrastructure</a:t>
                      </a:r>
                    </a:p>
                    <a:p>
                      <a:pPr marL="285750" indent="-285750">
                        <a:buFont typeface="Wingdings" panose="05000000000000000000" pitchFamily="2" charset="2"/>
                        <a:buChar char="§"/>
                      </a:pPr>
                      <a:r>
                        <a:rPr lang="en-US" sz="1400" baseline="0" dirty="0" smtClean="0"/>
                        <a:t>Delivering courses through technology</a:t>
                      </a:r>
                    </a:p>
                    <a:p>
                      <a:pPr marL="285750" indent="-285750">
                        <a:buFont typeface="Wingdings" panose="05000000000000000000" pitchFamily="2" charset="2"/>
                        <a:buChar char="§"/>
                      </a:pPr>
                      <a:r>
                        <a:rPr lang="en-US" sz="1400" baseline="0" dirty="0" smtClean="0"/>
                        <a:t>Blended learning</a:t>
                      </a:r>
                    </a:p>
                    <a:p>
                      <a:pPr marL="285750" indent="-285750">
                        <a:buFont typeface="Wingdings" panose="05000000000000000000" pitchFamily="2" charset="2"/>
                        <a:buChar char="§"/>
                      </a:pPr>
                      <a:r>
                        <a:rPr lang="en-US" sz="1400" baseline="0" dirty="0" smtClean="0"/>
                        <a:t>PD on use of technology in STEM areas</a:t>
                      </a:r>
                    </a:p>
                    <a:p>
                      <a:pPr marL="285750" indent="-285750">
                        <a:buFont typeface="Wingdings" panose="05000000000000000000" pitchFamily="2" charset="2"/>
                        <a:buChar char="§"/>
                      </a:pPr>
                      <a:r>
                        <a:rPr lang="en-US" sz="1400" baseline="0" dirty="0" smtClean="0"/>
                        <a:t>Access to digital learning</a:t>
                      </a:r>
                    </a:p>
                    <a:p>
                      <a:pPr marL="285750" indent="-285750">
                        <a:buFont typeface="Wingdings" panose="05000000000000000000" pitchFamily="2" charset="2"/>
                        <a:buChar char="§"/>
                      </a:pPr>
                      <a:endParaRPr lang="en-US" sz="1400" baseline="0" dirty="0" smtClean="0"/>
                    </a:p>
                  </a:txBody>
                  <a:tcPr marL="68580" marR="68580" marT="34290" marB="3429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64633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DE_Powerpoint Template B">
  <a:themeElements>
    <a:clrScheme name="ODE-blue links">
      <a:dk1>
        <a:srgbClr val="000000"/>
      </a:dk1>
      <a:lt1>
        <a:srgbClr val="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196C7C289ABA4D9FDD1361C84C4FA1" ma:contentTypeVersion="7" ma:contentTypeDescription="Create a new document." ma:contentTypeScope="" ma:versionID="94287f402a7a78d13a274b65a129b7fb">
  <xsd:schema xmlns:xsd="http://www.w3.org/2001/XMLSchema" xmlns:xs="http://www.w3.org/2001/XMLSchema" xmlns:p="http://schemas.microsoft.com/office/2006/metadata/properties" xmlns:ns1="http://schemas.microsoft.com/sharepoint/v3" xmlns:ns2="d8b1ca5f-fa87-4d34-92e4-f61eb50f411a" xmlns:ns3="54031767-dd6d-417c-ab73-583408f47564" targetNamespace="http://schemas.microsoft.com/office/2006/metadata/properties" ma:root="true" ma:fieldsID="c2c7294862d16225918a2d29babeedfb" ns1:_="" ns2:_="" ns3:_="">
    <xsd:import namespace="http://schemas.microsoft.com/sharepoint/v3"/>
    <xsd:import namespace="d8b1ca5f-fa87-4d34-92e4-f61eb50f411a"/>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8b1ca5f-fa87-4d34-92e4-f61eb50f411a"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Priority xmlns="d8b1ca5f-fa87-4d34-92e4-f61eb50f411a">New</Priority>
    <Estimated_x0020_Creation_x0020_Date xmlns="d8b1ca5f-fa87-4d34-92e4-f61eb50f411a" xsi:nil="true"/>
    <Remediation_x0020_Date xmlns="d8b1ca5f-fa87-4d34-92e4-f61eb50f411a">2018-06-29T16:44:41+00:00</Remediation_x0020_Date>
  </documentManagement>
</p:properties>
</file>

<file path=customXml/itemProps1.xml><?xml version="1.0" encoding="utf-8"?>
<ds:datastoreItem xmlns:ds="http://schemas.openxmlformats.org/officeDocument/2006/customXml" ds:itemID="{78B204EB-CD01-4133-9F3D-41924A50F1B1}"/>
</file>

<file path=customXml/itemProps2.xml><?xml version="1.0" encoding="utf-8"?>
<ds:datastoreItem xmlns:ds="http://schemas.openxmlformats.org/officeDocument/2006/customXml" ds:itemID="{DF0155D9-F09F-45AA-9853-FBF5AD7CFA80}"/>
</file>

<file path=customXml/itemProps3.xml><?xml version="1.0" encoding="utf-8"?>
<ds:datastoreItem xmlns:ds="http://schemas.openxmlformats.org/officeDocument/2006/customXml" ds:itemID="{2E8473A1-4A13-4DCF-83E3-570274E3F01B}"/>
</file>

<file path=docProps/app.xml><?xml version="1.0" encoding="utf-8"?>
<Properties xmlns="http://schemas.openxmlformats.org/officeDocument/2006/extended-properties" xmlns:vt="http://schemas.openxmlformats.org/officeDocument/2006/docPropsVTypes">
  <TotalTime>31937</TotalTime>
  <Words>1220</Words>
  <Application>Microsoft Office PowerPoint</Application>
  <PresentationFormat>On-screen Show (4:3)</PresentationFormat>
  <Paragraphs>245</Paragraphs>
  <Slides>32</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Noto Sans Symbols</vt:lpstr>
      <vt:lpstr>Times New Roman</vt:lpstr>
      <vt:lpstr>Wingdings</vt:lpstr>
      <vt:lpstr>Wingdings 3</vt:lpstr>
      <vt:lpstr>ODE_Powerpoint Template B</vt:lpstr>
      <vt:lpstr>Title I-A Committee of Practitioners</vt:lpstr>
      <vt:lpstr>Agenda</vt:lpstr>
      <vt:lpstr>Introductions</vt:lpstr>
      <vt:lpstr>Guest Presenters</vt:lpstr>
      <vt:lpstr>BY-LAWS</vt:lpstr>
      <vt:lpstr>Title IV-A Student Support and  Academic Enrichment Grant</vt:lpstr>
      <vt:lpstr>Title IV-A</vt:lpstr>
      <vt:lpstr>Title IV-A</vt:lpstr>
      <vt:lpstr>   Well-rounded Education</vt:lpstr>
      <vt:lpstr>Title IV-A Application Process</vt:lpstr>
      <vt:lpstr>Title IV-A: Resources</vt:lpstr>
      <vt:lpstr>Questions and Discussion</vt:lpstr>
      <vt:lpstr>A Streamlined Approach to  Continuous Improvement  April 2018</vt:lpstr>
      <vt:lpstr>Objectives for today</vt:lpstr>
      <vt:lpstr>  Continuous Improvement Process </vt:lpstr>
      <vt:lpstr>Key Principles Driving this Work</vt:lpstr>
      <vt:lpstr>Where have we been?</vt:lpstr>
      <vt:lpstr> What is ORISS? </vt:lpstr>
      <vt:lpstr>ORISS Draft Domains How have we arrived at where we are today? </vt:lpstr>
      <vt:lpstr>What are the ORISS domains?</vt:lpstr>
      <vt:lpstr>Who Helped Create ORISS?</vt:lpstr>
      <vt:lpstr>ORISS Domains – How’d we do?</vt:lpstr>
      <vt:lpstr>ORISS Domains - How’d we do?</vt:lpstr>
      <vt:lpstr>       ORISS Domains -How’d we do?  </vt:lpstr>
      <vt:lpstr>ORISS Domains -How’d we do?</vt:lpstr>
      <vt:lpstr>ORISS Domains -How’d we do?</vt:lpstr>
      <vt:lpstr>                         ORISS</vt:lpstr>
      <vt:lpstr>Why is the ORISS Framework important for you? </vt:lpstr>
      <vt:lpstr>What’s Next? </vt:lpstr>
      <vt:lpstr>Questions and Discussion</vt:lpstr>
      <vt:lpstr>Items for  Future Meetings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Oregon Integrated System of Supports December 2017 SPDG-MTSS Orientation</dc:title>
  <dc:creator>MORAN Shawna - ODE</dc:creator>
  <cp:lastModifiedBy>PLUMB Lisa - ODE</cp:lastModifiedBy>
  <cp:revision>40</cp:revision>
  <cp:lastPrinted>2018-01-23T20:56:03Z</cp:lastPrinted>
  <dcterms:modified xsi:type="dcterms:W3CDTF">2018-05-11T18:25:24Z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0x01010015196C7C289ABA4D9FDD1361C84C4FA1</vt:lpwstr>
  </property>
</Properties>
</file>