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21" r:id="rId2"/>
    <p:sldId id="263" r:id="rId3"/>
    <p:sldId id="418" r:id="rId4"/>
    <p:sldId id="419" r:id="rId5"/>
    <p:sldId id="390" r:id="rId6"/>
    <p:sldId id="420" r:id="rId7"/>
    <p:sldId id="402" r:id="rId8"/>
    <p:sldId id="370" r:id="rId9"/>
    <p:sldId id="371" r:id="rId10"/>
    <p:sldId id="384" r:id="rId11"/>
    <p:sldId id="403" r:id="rId12"/>
    <p:sldId id="372" r:id="rId13"/>
    <p:sldId id="391" r:id="rId14"/>
    <p:sldId id="392" r:id="rId15"/>
    <p:sldId id="385" r:id="rId16"/>
    <p:sldId id="386" r:id="rId17"/>
    <p:sldId id="389" r:id="rId18"/>
    <p:sldId id="416" r:id="rId19"/>
    <p:sldId id="409" r:id="rId20"/>
    <p:sldId id="410" r:id="rId21"/>
    <p:sldId id="413" r:id="rId22"/>
    <p:sldId id="415" r:id="rId23"/>
    <p:sldId id="41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e Huckaby" initials="DR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77126" autoAdjust="0"/>
  </p:normalViewPr>
  <p:slideViewPr>
    <p:cSldViewPr>
      <p:cViewPr varScale="1">
        <p:scale>
          <a:sx n="86" d="100"/>
          <a:sy n="86" d="100"/>
        </p:scale>
        <p:origin x="16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>
        <p:scale>
          <a:sx n="154" d="100"/>
          <a:sy n="154" d="100"/>
        </p:scale>
        <p:origin x="-450" y="504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73922-3F07-4712-B74F-6AF44D82B454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DB19A14-7DB3-432C-B880-6ADAD7EFE03D}">
      <dgm:prSet phldrT="[Text]" custT="1"/>
      <dgm:spPr/>
      <dgm:t>
        <a:bodyPr/>
        <a:lstStyle/>
        <a:p>
          <a:r>
            <a:rPr lang="en-US" sz="2000" dirty="0" smtClean="0"/>
            <a:t>April-Aug 2016</a:t>
          </a:r>
          <a:endParaRPr lang="en-US" sz="2000" dirty="0"/>
        </a:p>
      </dgm:t>
    </dgm:pt>
    <dgm:pt modelId="{78927946-DED7-4E66-82A6-47736BA80F3D}" type="parTrans" cxnId="{FA6B2637-CCFD-40E0-A798-BC7AD6632F68}">
      <dgm:prSet/>
      <dgm:spPr/>
      <dgm:t>
        <a:bodyPr/>
        <a:lstStyle/>
        <a:p>
          <a:endParaRPr lang="en-US"/>
        </a:p>
      </dgm:t>
    </dgm:pt>
    <dgm:pt modelId="{DE4A9EA9-0AC3-473B-9FAB-FB2EBF174C3E}" type="sibTrans" cxnId="{FA6B2637-CCFD-40E0-A798-BC7AD6632F68}">
      <dgm:prSet/>
      <dgm:spPr/>
      <dgm:t>
        <a:bodyPr/>
        <a:lstStyle/>
        <a:p>
          <a:endParaRPr lang="en-US"/>
        </a:p>
      </dgm:t>
    </dgm:pt>
    <dgm:pt modelId="{EDB75923-D9FB-4F1C-84F3-DAC7AC7870B1}">
      <dgm:prSet phldrT="[Text]" custT="1"/>
      <dgm:spPr/>
      <dgm:t>
        <a:bodyPr/>
        <a:lstStyle/>
        <a:p>
          <a:r>
            <a:rPr lang="en-US" sz="2600" dirty="0" smtClean="0"/>
            <a:t>Workgroups</a:t>
          </a:r>
          <a:endParaRPr lang="en-US" sz="2600" dirty="0"/>
        </a:p>
      </dgm:t>
    </dgm:pt>
    <dgm:pt modelId="{1D48EDCC-5944-44A8-A686-2ACBD0891732}" type="parTrans" cxnId="{0DBC86FF-0FFC-4F8A-A9CC-E7E073BD3413}">
      <dgm:prSet/>
      <dgm:spPr/>
      <dgm:t>
        <a:bodyPr/>
        <a:lstStyle/>
        <a:p>
          <a:endParaRPr lang="en-US"/>
        </a:p>
      </dgm:t>
    </dgm:pt>
    <dgm:pt modelId="{EB37E16A-8EA1-4A41-AF11-C5ADE7DA623D}" type="sibTrans" cxnId="{0DBC86FF-0FFC-4F8A-A9CC-E7E073BD3413}">
      <dgm:prSet/>
      <dgm:spPr/>
      <dgm:t>
        <a:bodyPr/>
        <a:lstStyle/>
        <a:p>
          <a:endParaRPr lang="en-US"/>
        </a:p>
      </dgm:t>
    </dgm:pt>
    <dgm:pt modelId="{1E191EB4-6F7F-43E6-BA96-2E1D4C3626A8}">
      <dgm:prSet phldrT="[Text]" custT="1"/>
      <dgm:spPr/>
      <dgm:t>
        <a:bodyPr/>
        <a:lstStyle/>
        <a:p>
          <a:r>
            <a:rPr lang="en-US" sz="2000" dirty="0" smtClean="0"/>
            <a:t>Sept-Dec 2016</a:t>
          </a:r>
          <a:endParaRPr lang="en-US" sz="2000" dirty="0"/>
        </a:p>
      </dgm:t>
    </dgm:pt>
    <dgm:pt modelId="{781CAFBC-A907-47B5-A5F5-8A7E35E77010}" type="parTrans" cxnId="{B1918535-9E24-4F26-9215-269936591073}">
      <dgm:prSet/>
      <dgm:spPr/>
      <dgm:t>
        <a:bodyPr/>
        <a:lstStyle/>
        <a:p>
          <a:endParaRPr lang="en-US"/>
        </a:p>
      </dgm:t>
    </dgm:pt>
    <dgm:pt modelId="{6244B363-7A09-41B8-94FC-1A75F44873D6}" type="sibTrans" cxnId="{B1918535-9E24-4F26-9215-269936591073}">
      <dgm:prSet/>
      <dgm:spPr/>
      <dgm:t>
        <a:bodyPr/>
        <a:lstStyle/>
        <a:p>
          <a:endParaRPr lang="en-US"/>
        </a:p>
      </dgm:t>
    </dgm:pt>
    <dgm:pt modelId="{D9914CB9-7165-4498-A208-12FF3E6B00E3}">
      <dgm:prSet phldrT="[Text]" custT="1"/>
      <dgm:spPr/>
      <dgm:t>
        <a:bodyPr/>
        <a:lstStyle/>
        <a:p>
          <a:r>
            <a:rPr lang="en-US" sz="2600" dirty="0" smtClean="0"/>
            <a:t>Initial drafting of state plan and continued stakeholder engagement</a:t>
          </a:r>
          <a:endParaRPr lang="en-US" sz="2600" dirty="0"/>
        </a:p>
      </dgm:t>
    </dgm:pt>
    <dgm:pt modelId="{29868223-0981-4EA7-A369-5C0F74C2FE47}" type="parTrans" cxnId="{52A27B91-4B83-4231-96D8-8598B64C1489}">
      <dgm:prSet/>
      <dgm:spPr/>
      <dgm:t>
        <a:bodyPr/>
        <a:lstStyle/>
        <a:p>
          <a:endParaRPr lang="en-US"/>
        </a:p>
      </dgm:t>
    </dgm:pt>
    <dgm:pt modelId="{683133D7-3BCD-4D08-8D8A-70965FF0C416}" type="sibTrans" cxnId="{52A27B91-4B83-4231-96D8-8598B64C1489}">
      <dgm:prSet/>
      <dgm:spPr/>
      <dgm:t>
        <a:bodyPr/>
        <a:lstStyle/>
        <a:p>
          <a:endParaRPr lang="en-US"/>
        </a:p>
      </dgm:t>
    </dgm:pt>
    <dgm:pt modelId="{4D54A958-141B-4677-BEC3-EAB01C301B80}">
      <dgm:prSet phldrT="[Text]" custT="1"/>
      <dgm:spPr/>
      <dgm:t>
        <a:bodyPr/>
        <a:lstStyle/>
        <a:p>
          <a:r>
            <a:rPr lang="en-US" sz="2000" dirty="0" smtClean="0"/>
            <a:t>Jan-April 2017</a:t>
          </a:r>
          <a:endParaRPr lang="en-US" sz="2000" dirty="0"/>
        </a:p>
      </dgm:t>
    </dgm:pt>
    <dgm:pt modelId="{73738C46-86CE-4CA2-93F9-FF04F05802FE}" type="parTrans" cxnId="{ABA19D32-C68F-4D65-952E-7B2202697959}">
      <dgm:prSet/>
      <dgm:spPr/>
      <dgm:t>
        <a:bodyPr/>
        <a:lstStyle/>
        <a:p>
          <a:endParaRPr lang="en-US"/>
        </a:p>
      </dgm:t>
    </dgm:pt>
    <dgm:pt modelId="{2417789D-CB88-40D3-A17C-467D2F164B02}" type="sibTrans" cxnId="{ABA19D32-C68F-4D65-952E-7B2202697959}">
      <dgm:prSet/>
      <dgm:spPr/>
      <dgm:t>
        <a:bodyPr/>
        <a:lstStyle/>
        <a:p>
          <a:endParaRPr lang="en-US"/>
        </a:p>
      </dgm:t>
    </dgm:pt>
    <dgm:pt modelId="{C624681C-9630-4CDA-8AD1-DB46F10F5975}">
      <dgm:prSet phldrT="[Text]"/>
      <dgm:spPr/>
      <dgm:t>
        <a:bodyPr/>
        <a:lstStyle/>
        <a:p>
          <a:r>
            <a:rPr lang="en-US" sz="2600" dirty="0" smtClean="0"/>
            <a:t>Finalize state plan</a:t>
          </a:r>
          <a:endParaRPr lang="en-US" sz="2600" dirty="0"/>
        </a:p>
      </dgm:t>
    </dgm:pt>
    <dgm:pt modelId="{B0B02BFA-631B-4DDA-8AA1-FD48399ADE38}" type="parTrans" cxnId="{AFBC5A9A-7F80-43D5-81B6-DCDA89B56776}">
      <dgm:prSet/>
      <dgm:spPr/>
      <dgm:t>
        <a:bodyPr/>
        <a:lstStyle/>
        <a:p>
          <a:endParaRPr lang="en-US"/>
        </a:p>
      </dgm:t>
    </dgm:pt>
    <dgm:pt modelId="{C03BA345-42C5-47BA-A98C-9E768ECFFF22}" type="sibTrans" cxnId="{AFBC5A9A-7F80-43D5-81B6-DCDA89B56776}">
      <dgm:prSet/>
      <dgm:spPr/>
      <dgm:t>
        <a:bodyPr/>
        <a:lstStyle/>
        <a:p>
          <a:endParaRPr lang="en-US"/>
        </a:p>
      </dgm:t>
    </dgm:pt>
    <dgm:pt modelId="{D14A066D-DB55-4AD5-AF58-9F4CDA44B3C8}">
      <dgm:prSet phldrT="[Text]"/>
      <dgm:spPr/>
      <dgm:t>
        <a:bodyPr/>
        <a:lstStyle/>
        <a:p>
          <a:r>
            <a:rPr lang="en-US" sz="2600" dirty="0" smtClean="0"/>
            <a:t>Public comment</a:t>
          </a:r>
          <a:endParaRPr lang="en-US" sz="2600" dirty="0"/>
        </a:p>
      </dgm:t>
    </dgm:pt>
    <dgm:pt modelId="{919FFA2F-256F-490C-BB57-C6311703A766}" type="parTrans" cxnId="{844AE5FA-86A2-4149-8BD1-605C3398CAEB}">
      <dgm:prSet/>
      <dgm:spPr/>
      <dgm:t>
        <a:bodyPr/>
        <a:lstStyle/>
        <a:p>
          <a:endParaRPr lang="en-US"/>
        </a:p>
      </dgm:t>
    </dgm:pt>
    <dgm:pt modelId="{254F5893-04AE-47B2-86FB-56FCCFB93337}" type="sibTrans" cxnId="{844AE5FA-86A2-4149-8BD1-605C3398CAEB}">
      <dgm:prSet/>
      <dgm:spPr/>
      <dgm:t>
        <a:bodyPr/>
        <a:lstStyle/>
        <a:p>
          <a:endParaRPr lang="en-US"/>
        </a:p>
      </dgm:t>
    </dgm:pt>
    <dgm:pt modelId="{8430738A-038E-4D86-A195-3E04646BBEAF}">
      <dgm:prSet phldrT="[Text]" custT="1"/>
      <dgm:spPr/>
      <dgm:t>
        <a:bodyPr/>
        <a:lstStyle/>
        <a:p>
          <a:r>
            <a:rPr lang="en-US" sz="2600" dirty="0" smtClean="0"/>
            <a:t>Advisory Committee</a:t>
          </a:r>
          <a:endParaRPr lang="en-US" sz="2600" dirty="0"/>
        </a:p>
      </dgm:t>
    </dgm:pt>
    <dgm:pt modelId="{2A736014-7E02-4364-A16D-74E359292881}" type="parTrans" cxnId="{9D248B25-FCFC-47EC-92ED-7663C4B0DAAF}">
      <dgm:prSet/>
      <dgm:spPr/>
      <dgm:t>
        <a:bodyPr/>
        <a:lstStyle/>
        <a:p>
          <a:endParaRPr lang="en-US"/>
        </a:p>
      </dgm:t>
    </dgm:pt>
    <dgm:pt modelId="{6779D4AB-7549-4DDA-AB9E-A26E07562ECE}" type="sibTrans" cxnId="{9D248B25-FCFC-47EC-92ED-7663C4B0DAAF}">
      <dgm:prSet/>
      <dgm:spPr/>
      <dgm:t>
        <a:bodyPr/>
        <a:lstStyle/>
        <a:p>
          <a:endParaRPr lang="en-US"/>
        </a:p>
      </dgm:t>
    </dgm:pt>
    <dgm:pt modelId="{2D6D88B6-9698-4D67-A3F0-5C455A17C32C}">
      <dgm:prSet phldrT="[Text]" custT="1"/>
      <dgm:spPr/>
      <dgm:t>
        <a:bodyPr/>
        <a:lstStyle/>
        <a:p>
          <a:r>
            <a:rPr lang="en-US" sz="2600" dirty="0" smtClean="0"/>
            <a:t>Stakeholder engagement</a:t>
          </a:r>
          <a:endParaRPr lang="en-US" sz="2600" dirty="0"/>
        </a:p>
      </dgm:t>
    </dgm:pt>
    <dgm:pt modelId="{7B51B123-75F9-4143-B468-67CCFF26863C}" type="parTrans" cxnId="{87546E7B-631D-4268-A742-F85741AB3CC5}">
      <dgm:prSet/>
      <dgm:spPr/>
      <dgm:t>
        <a:bodyPr/>
        <a:lstStyle/>
        <a:p>
          <a:endParaRPr lang="en-US"/>
        </a:p>
      </dgm:t>
    </dgm:pt>
    <dgm:pt modelId="{26432011-2D42-403B-B15E-C42F571D2CB5}" type="sibTrans" cxnId="{87546E7B-631D-4268-A742-F85741AB3CC5}">
      <dgm:prSet/>
      <dgm:spPr/>
      <dgm:t>
        <a:bodyPr/>
        <a:lstStyle/>
        <a:p>
          <a:endParaRPr lang="en-US"/>
        </a:p>
      </dgm:t>
    </dgm:pt>
    <dgm:pt modelId="{612861B7-0676-4385-BF07-22B1CDB67DD5}">
      <dgm:prSet phldrT="[Text]"/>
      <dgm:spPr/>
      <dgm:t>
        <a:bodyPr/>
        <a:lstStyle/>
        <a:p>
          <a:endParaRPr lang="en-US" sz="2600" dirty="0"/>
        </a:p>
      </dgm:t>
    </dgm:pt>
    <dgm:pt modelId="{AAEF85E3-E1F3-4205-9416-3C772988B924}" type="parTrans" cxnId="{DB9B46FE-9F02-493E-8D22-4A91FA401178}">
      <dgm:prSet/>
      <dgm:spPr/>
      <dgm:t>
        <a:bodyPr/>
        <a:lstStyle/>
        <a:p>
          <a:endParaRPr lang="en-US"/>
        </a:p>
      </dgm:t>
    </dgm:pt>
    <dgm:pt modelId="{4D5F6FB5-F752-4861-9C37-EAFD2C826F85}" type="sibTrans" cxnId="{DB9B46FE-9F02-493E-8D22-4A91FA401178}">
      <dgm:prSet/>
      <dgm:spPr/>
      <dgm:t>
        <a:bodyPr/>
        <a:lstStyle/>
        <a:p>
          <a:endParaRPr lang="en-US"/>
        </a:p>
      </dgm:t>
    </dgm:pt>
    <dgm:pt modelId="{311EE029-D7BB-4A30-8882-407C23B21A16}">
      <dgm:prSet phldrT="[Text]" custT="1"/>
      <dgm:spPr/>
      <dgm:t>
        <a:bodyPr/>
        <a:lstStyle/>
        <a:p>
          <a:r>
            <a:rPr lang="en-US" sz="2600" b="1" dirty="0" smtClean="0"/>
            <a:t>Submit to USED April 3</a:t>
          </a:r>
          <a:r>
            <a:rPr lang="en-US" sz="2600" b="1" baseline="30000" dirty="0" smtClean="0"/>
            <a:t>rd</a:t>
          </a:r>
          <a:r>
            <a:rPr lang="en-US" sz="2600" dirty="0" smtClean="0"/>
            <a:t> </a:t>
          </a:r>
          <a:r>
            <a:rPr lang="en-US" sz="2000" b="0" i="1" dirty="0" smtClean="0"/>
            <a:t>(new date)</a:t>
          </a:r>
          <a:endParaRPr lang="en-US" sz="2000" b="0" i="1" dirty="0"/>
        </a:p>
      </dgm:t>
    </dgm:pt>
    <dgm:pt modelId="{31E7BB06-B50D-487A-BBC0-64333E0DA56A}" type="parTrans" cxnId="{AE51A03E-7096-4374-A00E-DA8EE59CB718}">
      <dgm:prSet/>
      <dgm:spPr/>
      <dgm:t>
        <a:bodyPr/>
        <a:lstStyle/>
        <a:p>
          <a:endParaRPr lang="en-US"/>
        </a:p>
      </dgm:t>
    </dgm:pt>
    <dgm:pt modelId="{76DD229B-CFCB-49EF-AD36-2DEBB96B4767}" type="sibTrans" cxnId="{AE51A03E-7096-4374-A00E-DA8EE59CB718}">
      <dgm:prSet/>
      <dgm:spPr/>
      <dgm:t>
        <a:bodyPr/>
        <a:lstStyle/>
        <a:p>
          <a:endParaRPr lang="en-US"/>
        </a:p>
      </dgm:t>
    </dgm:pt>
    <dgm:pt modelId="{D50F4FE9-FDA1-40F9-946C-1AE54F81CB10}">
      <dgm:prSet phldrT="[Text]"/>
      <dgm:spPr/>
      <dgm:t>
        <a:bodyPr/>
        <a:lstStyle/>
        <a:p>
          <a:r>
            <a:rPr lang="en-US" sz="2600" dirty="0" smtClean="0"/>
            <a:t>State Board approval</a:t>
          </a:r>
          <a:endParaRPr lang="en-US" sz="2600" dirty="0"/>
        </a:p>
      </dgm:t>
    </dgm:pt>
    <dgm:pt modelId="{30451FCC-D9F2-4380-8EA3-E36D409D0D4B}" type="parTrans" cxnId="{D5ABC014-ACCD-4C5B-A02B-C8473A009DC1}">
      <dgm:prSet/>
      <dgm:spPr/>
      <dgm:t>
        <a:bodyPr/>
        <a:lstStyle/>
        <a:p>
          <a:endParaRPr lang="en-US"/>
        </a:p>
      </dgm:t>
    </dgm:pt>
    <dgm:pt modelId="{7C03548A-D87C-48F7-A1F5-0B4A1B016A9E}" type="sibTrans" cxnId="{D5ABC014-ACCD-4C5B-A02B-C8473A009DC1}">
      <dgm:prSet/>
      <dgm:spPr/>
      <dgm:t>
        <a:bodyPr/>
        <a:lstStyle/>
        <a:p>
          <a:endParaRPr lang="en-US"/>
        </a:p>
      </dgm:t>
    </dgm:pt>
    <dgm:pt modelId="{88CE48BA-B8AB-4F0E-8824-237891FA2F0C}">
      <dgm:prSet phldrT="[Text]" custT="1"/>
      <dgm:spPr/>
      <dgm:t>
        <a:bodyPr/>
        <a:lstStyle/>
        <a:p>
          <a:r>
            <a:rPr lang="en-US" sz="2600" dirty="0" smtClean="0"/>
            <a:t>Final regulations released Nov 28</a:t>
          </a:r>
          <a:r>
            <a:rPr lang="en-US" sz="2600" baseline="30000" dirty="0" smtClean="0"/>
            <a:t>th</a:t>
          </a:r>
          <a:endParaRPr lang="en-US" sz="2600" dirty="0"/>
        </a:p>
      </dgm:t>
    </dgm:pt>
    <dgm:pt modelId="{055B5D4A-D185-48ED-A8E3-A1F44DC813B8}" type="parTrans" cxnId="{5A8BB692-1FFD-4160-8841-6A21DCBA06EE}">
      <dgm:prSet/>
      <dgm:spPr/>
      <dgm:t>
        <a:bodyPr/>
        <a:lstStyle/>
        <a:p>
          <a:endParaRPr lang="en-US"/>
        </a:p>
      </dgm:t>
    </dgm:pt>
    <dgm:pt modelId="{736FAAE6-AC77-4DF4-BA7A-E47B33A53382}" type="sibTrans" cxnId="{5A8BB692-1FFD-4160-8841-6A21DCBA06EE}">
      <dgm:prSet/>
      <dgm:spPr/>
      <dgm:t>
        <a:bodyPr/>
        <a:lstStyle/>
        <a:p>
          <a:endParaRPr lang="en-US"/>
        </a:p>
      </dgm:t>
    </dgm:pt>
    <dgm:pt modelId="{60FBCB9E-1A01-41A8-8331-00E022144DD4}" type="pres">
      <dgm:prSet presAssocID="{59773922-3F07-4712-B74F-6AF44D82B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E3848A-326F-436B-BFE0-868911896FB1}" type="pres">
      <dgm:prSet presAssocID="{FDB19A14-7DB3-432C-B880-6ADAD7EFE03D}" presName="composite" presStyleCnt="0"/>
      <dgm:spPr/>
    </dgm:pt>
    <dgm:pt modelId="{178FDF3C-4F31-41D0-A327-6AA2F8A30550}" type="pres">
      <dgm:prSet presAssocID="{FDB19A14-7DB3-432C-B880-6ADAD7EFE03D}" presName="parTx" presStyleLbl="alignNode1" presStyleIdx="0" presStyleCnt="3" custLinFactNeighborX="-17951" custLinFactNeighborY="-10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7467E-D90C-4F09-BC45-D73D27931983}" type="pres">
      <dgm:prSet presAssocID="{FDB19A14-7DB3-432C-B880-6ADAD7EFE03D}" presName="desTx" presStyleLbl="alignAccFollowNode1" presStyleIdx="0" presStyleCnt="3" custLinFactNeighborX="-103" custLinFactNeighborY="-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29448-CA30-42C1-AA2E-5915D68804D3}" type="pres">
      <dgm:prSet presAssocID="{DE4A9EA9-0AC3-473B-9FAB-FB2EBF174C3E}" presName="space" presStyleCnt="0"/>
      <dgm:spPr/>
    </dgm:pt>
    <dgm:pt modelId="{05E4A9FB-4B35-4CA6-986D-7D12211204AD}" type="pres">
      <dgm:prSet presAssocID="{1E191EB4-6F7F-43E6-BA96-2E1D4C3626A8}" presName="composite" presStyleCnt="0"/>
      <dgm:spPr/>
    </dgm:pt>
    <dgm:pt modelId="{31D90740-365E-46A8-891B-877EFD43F90B}" type="pres">
      <dgm:prSet presAssocID="{1E191EB4-6F7F-43E6-BA96-2E1D4C3626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2B4A9-A70F-4FDD-B581-240532B5C7E0}" type="pres">
      <dgm:prSet presAssocID="{1E191EB4-6F7F-43E6-BA96-2E1D4C3626A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0CC9F-9660-4AB2-A1C8-90F152931855}" type="pres">
      <dgm:prSet presAssocID="{6244B363-7A09-41B8-94FC-1A75F44873D6}" presName="space" presStyleCnt="0"/>
      <dgm:spPr/>
    </dgm:pt>
    <dgm:pt modelId="{9858C754-C587-43A7-A1E5-6166B769CCD9}" type="pres">
      <dgm:prSet presAssocID="{4D54A958-141B-4677-BEC3-EAB01C301B80}" presName="composite" presStyleCnt="0"/>
      <dgm:spPr/>
    </dgm:pt>
    <dgm:pt modelId="{A1D1683F-B1E5-41D4-9ECE-D85D50F9BC37}" type="pres">
      <dgm:prSet presAssocID="{4D54A958-141B-4677-BEC3-EAB01C301B8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16F2A-C2F0-413B-AF91-30F0DD5DCAC9}" type="pres">
      <dgm:prSet presAssocID="{4D54A958-141B-4677-BEC3-EAB01C301B8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AE5FA-86A2-4149-8BD1-605C3398CAEB}" srcId="{4D54A958-141B-4677-BEC3-EAB01C301B80}" destId="{D14A066D-DB55-4AD5-AF58-9F4CDA44B3C8}" srcOrd="1" destOrd="0" parTransId="{919FFA2F-256F-490C-BB57-C6311703A766}" sibTransId="{254F5893-04AE-47B2-86FB-56FCCFB93337}"/>
    <dgm:cxn modelId="{D5ABC014-ACCD-4C5B-A02B-C8473A009DC1}" srcId="{4D54A958-141B-4677-BEC3-EAB01C301B80}" destId="{D50F4FE9-FDA1-40F9-946C-1AE54F81CB10}" srcOrd="2" destOrd="0" parTransId="{30451FCC-D9F2-4380-8EA3-E36D409D0D4B}" sibTransId="{7C03548A-D87C-48F7-A1F5-0B4A1B016A9E}"/>
    <dgm:cxn modelId="{9E13DEE7-6DA8-4CF7-BE99-11BC4E816D80}" type="presOf" srcId="{D50F4FE9-FDA1-40F9-946C-1AE54F81CB10}" destId="{20A16F2A-C2F0-413B-AF91-30F0DD5DCAC9}" srcOrd="0" destOrd="2" presId="urn:microsoft.com/office/officeart/2005/8/layout/hList1"/>
    <dgm:cxn modelId="{AF8FE531-B038-4410-8ED5-868A0B522E1D}" type="presOf" srcId="{C624681C-9630-4CDA-8AD1-DB46F10F5975}" destId="{20A16F2A-C2F0-413B-AF91-30F0DD5DCAC9}" srcOrd="0" destOrd="0" presId="urn:microsoft.com/office/officeart/2005/8/layout/hList1"/>
    <dgm:cxn modelId="{0D274EC5-3422-49D5-BD70-5315271B5DA6}" type="presOf" srcId="{59773922-3F07-4712-B74F-6AF44D82B454}" destId="{60FBCB9E-1A01-41A8-8331-00E022144DD4}" srcOrd="0" destOrd="0" presId="urn:microsoft.com/office/officeart/2005/8/layout/hList1"/>
    <dgm:cxn modelId="{52A27B91-4B83-4231-96D8-8598B64C1489}" srcId="{1E191EB4-6F7F-43E6-BA96-2E1D4C3626A8}" destId="{D9914CB9-7165-4498-A208-12FF3E6B00E3}" srcOrd="0" destOrd="0" parTransId="{29868223-0981-4EA7-A369-5C0F74C2FE47}" sibTransId="{683133D7-3BCD-4D08-8D8A-70965FF0C416}"/>
    <dgm:cxn modelId="{0DBC86FF-0FFC-4F8A-A9CC-E7E073BD3413}" srcId="{FDB19A14-7DB3-432C-B880-6ADAD7EFE03D}" destId="{EDB75923-D9FB-4F1C-84F3-DAC7AC7870B1}" srcOrd="0" destOrd="0" parTransId="{1D48EDCC-5944-44A8-A686-2ACBD0891732}" sibTransId="{EB37E16A-8EA1-4A41-AF11-C5ADE7DA623D}"/>
    <dgm:cxn modelId="{F6CE65FF-542F-4F50-AF87-323CC6305EA5}" type="presOf" srcId="{8430738A-038E-4D86-A195-3E04646BBEAF}" destId="{5157467E-D90C-4F09-BC45-D73D27931983}" srcOrd="0" destOrd="1" presId="urn:microsoft.com/office/officeart/2005/8/layout/hList1"/>
    <dgm:cxn modelId="{F6ABB415-BA87-4CE3-BBF6-632F415E7895}" type="presOf" srcId="{88CE48BA-B8AB-4F0E-8824-237891FA2F0C}" destId="{F302B4A9-A70F-4FDD-B581-240532B5C7E0}" srcOrd="0" destOrd="1" presId="urn:microsoft.com/office/officeart/2005/8/layout/hList1"/>
    <dgm:cxn modelId="{F1B6EAA9-589B-4D6A-9858-754A26F7335B}" type="presOf" srcId="{FDB19A14-7DB3-432C-B880-6ADAD7EFE03D}" destId="{178FDF3C-4F31-41D0-A327-6AA2F8A30550}" srcOrd="0" destOrd="0" presId="urn:microsoft.com/office/officeart/2005/8/layout/hList1"/>
    <dgm:cxn modelId="{7A4833D8-4349-4FE8-B5A5-002F1A3AEABE}" type="presOf" srcId="{D9914CB9-7165-4498-A208-12FF3E6B00E3}" destId="{F302B4A9-A70F-4FDD-B581-240532B5C7E0}" srcOrd="0" destOrd="0" presId="urn:microsoft.com/office/officeart/2005/8/layout/hList1"/>
    <dgm:cxn modelId="{3D182D8C-813B-481F-9E9F-BF2216AE9B14}" type="presOf" srcId="{4D54A958-141B-4677-BEC3-EAB01C301B80}" destId="{A1D1683F-B1E5-41D4-9ECE-D85D50F9BC37}" srcOrd="0" destOrd="0" presId="urn:microsoft.com/office/officeart/2005/8/layout/hList1"/>
    <dgm:cxn modelId="{FA6B2637-CCFD-40E0-A798-BC7AD6632F68}" srcId="{59773922-3F07-4712-B74F-6AF44D82B454}" destId="{FDB19A14-7DB3-432C-B880-6ADAD7EFE03D}" srcOrd="0" destOrd="0" parTransId="{78927946-DED7-4E66-82A6-47736BA80F3D}" sibTransId="{DE4A9EA9-0AC3-473B-9FAB-FB2EBF174C3E}"/>
    <dgm:cxn modelId="{C92EF239-50BE-4ED7-B66F-F99C801DF2D8}" type="presOf" srcId="{D14A066D-DB55-4AD5-AF58-9F4CDA44B3C8}" destId="{20A16F2A-C2F0-413B-AF91-30F0DD5DCAC9}" srcOrd="0" destOrd="1" presId="urn:microsoft.com/office/officeart/2005/8/layout/hList1"/>
    <dgm:cxn modelId="{01F1C503-1E10-41F9-869E-6F9ECDD9D9E6}" type="presOf" srcId="{311EE029-D7BB-4A30-8882-407C23B21A16}" destId="{20A16F2A-C2F0-413B-AF91-30F0DD5DCAC9}" srcOrd="0" destOrd="3" presId="urn:microsoft.com/office/officeart/2005/8/layout/hList1"/>
    <dgm:cxn modelId="{DB9B46FE-9F02-493E-8D22-4A91FA401178}" srcId="{4D54A958-141B-4677-BEC3-EAB01C301B80}" destId="{612861B7-0676-4385-BF07-22B1CDB67DD5}" srcOrd="4" destOrd="0" parTransId="{AAEF85E3-E1F3-4205-9416-3C772988B924}" sibTransId="{4D5F6FB5-F752-4861-9C37-EAFD2C826F85}"/>
    <dgm:cxn modelId="{3AF18669-8290-4688-99F0-051E5C5D3FB5}" type="presOf" srcId="{1E191EB4-6F7F-43E6-BA96-2E1D4C3626A8}" destId="{31D90740-365E-46A8-891B-877EFD43F90B}" srcOrd="0" destOrd="0" presId="urn:microsoft.com/office/officeart/2005/8/layout/hList1"/>
    <dgm:cxn modelId="{F445CDFD-AC6C-4543-ABA0-0527D79B8C00}" type="presOf" srcId="{2D6D88B6-9698-4D67-A3F0-5C455A17C32C}" destId="{5157467E-D90C-4F09-BC45-D73D27931983}" srcOrd="0" destOrd="2" presId="urn:microsoft.com/office/officeart/2005/8/layout/hList1"/>
    <dgm:cxn modelId="{AE51A03E-7096-4374-A00E-DA8EE59CB718}" srcId="{4D54A958-141B-4677-BEC3-EAB01C301B80}" destId="{311EE029-D7BB-4A30-8882-407C23B21A16}" srcOrd="3" destOrd="0" parTransId="{31E7BB06-B50D-487A-BBC0-64333E0DA56A}" sibTransId="{76DD229B-CFCB-49EF-AD36-2DEBB96B4767}"/>
    <dgm:cxn modelId="{9D248B25-FCFC-47EC-92ED-7663C4B0DAAF}" srcId="{FDB19A14-7DB3-432C-B880-6ADAD7EFE03D}" destId="{8430738A-038E-4D86-A195-3E04646BBEAF}" srcOrd="1" destOrd="0" parTransId="{2A736014-7E02-4364-A16D-74E359292881}" sibTransId="{6779D4AB-7549-4DDA-AB9E-A26E07562ECE}"/>
    <dgm:cxn modelId="{50E684A1-BAC8-4268-8C7F-80E21BD68D8C}" type="presOf" srcId="{612861B7-0676-4385-BF07-22B1CDB67DD5}" destId="{20A16F2A-C2F0-413B-AF91-30F0DD5DCAC9}" srcOrd="0" destOrd="4" presId="urn:microsoft.com/office/officeart/2005/8/layout/hList1"/>
    <dgm:cxn modelId="{AFBC5A9A-7F80-43D5-81B6-DCDA89B56776}" srcId="{4D54A958-141B-4677-BEC3-EAB01C301B80}" destId="{C624681C-9630-4CDA-8AD1-DB46F10F5975}" srcOrd="0" destOrd="0" parTransId="{B0B02BFA-631B-4DDA-8AA1-FD48399ADE38}" sibTransId="{C03BA345-42C5-47BA-A98C-9E768ECFFF22}"/>
    <dgm:cxn modelId="{ABA19D32-C68F-4D65-952E-7B2202697959}" srcId="{59773922-3F07-4712-B74F-6AF44D82B454}" destId="{4D54A958-141B-4677-BEC3-EAB01C301B80}" srcOrd="2" destOrd="0" parTransId="{73738C46-86CE-4CA2-93F9-FF04F05802FE}" sibTransId="{2417789D-CB88-40D3-A17C-467D2F164B02}"/>
    <dgm:cxn modelId="{5A8BB692-1FFD-4160-8841-6A21DCBA06EE}" srcId="{1E191EB4-6F7F-43E6-BA96-2E1D4C3626A8}" destId="{88CE48BA-B8AB-4F0E-8824-237891FA2F0C}" srcOrd="1" destOrd="0" parTransId="{055B5D4A-D185-48ED-A8E3-A1F44DC813B8}" sibTransId="{736FAAE6-AC77-4DF4-BA7A-E47B33A53382}"/>
    <dgm:cxn modelId="{B1918535-9E24-4F26-9215-269936591073}" srcId="{59773922-3F07-4712-B74F-6AF44D82B454}" destId="{1E191EB4-6F7F-43E6-BA96-2E1D4C3626A8}" srcOrd="1" destOrd="0" parTransId="{781CAFBC-A907-47B5-A5F5-8A7E35E77010}" sibTransId="{6244B363-7A09-41B8-94FC-1A75F44873D6}"/>
    <dgm:cxn modelId="{87546E7B-631D-4268-A742-F85741AB3CC5}" srcId="{FDB19A14-7DB3-432C-B880-6ADAD7EFE03D}" destId="{2D6D88B6-9698-4D67-A3F0-5C455A17C32C}" srcOrd="2" destOrd="0" parTransId="{7B51B123-75F9-4143-B468-67CCFF26863C}" sibTransId="{26432011-2D42-403B-B15E-C42F571D2CB5}"/>
    <dgm:cxn modelId="{88445E87-7F6D-4C38-9417-442363ED95C7}" type="presOf" srcId="{EDB75923-D9FB-4F1C-84F3-DAC7AC7870B1}" destId="{5157467E-D90C-4F09-BC45-D73D27931983}" srcOrd="0" destOrd="0" presId="urn:microsoft.com/office/officeart/2005/8/layout/hList1"/>
    <dgm:cxn modelId="{FD291A3D-926E-4D09-B81D-5584D4ED57FA}" type="presParOf" srcId="{60FBCB9E-1A01-41A8-8331-00E022144DD4}" destId="{65E3848A-326F-436B-BFE0-868911896FB1}" srcOrd="0" destOrd="0" presId="urn:microsoft.com/office/officeart/2005/8/layout/hList1"/>
    <dgm:cxn modelId="{087D382B-1BF9-467E-9EBC-6B44676A0554}" type="presParOf" srcId="{65E3848A-326F-436B-BFE0-868911896FB1}" destId="{178FDF3C-4F31-41D0-A327-6AA2F8A30550}" srcOrd="0" destOrd="0" presId="urn:microsoft.com/office/officeart/2005/8/layout/hList1"/>
    <dgm:cxn modelId="{4CE35FE8-3C72-49B3-A6D3-508D23548439}" type="presParOf" srcId="{65E3848A-326F-436B-BFE0-868911896FB1}" destId="{5157467E-D90C-4F09-BC45-D73D27931983}" srcOrd="1" destOrd="0" presId="urn:microsoft.com/office/officeart/2005/8/layout/hList1"/>
    <dgm:cxn modelId="{F14E898A-FF80-40A8-AC46-C6412094681F}" type="presParOf" srcId="{60FBCB9E-1A01-41A8-8331-00E022144DD4}" destId="{24729448-CA30-42C1-AA2E-5915D68804D3}" srcOrd="1" destOrd="0" presId="urn:microsoft.com/office/officeart/2005/8/layout/hList1"/>
    <dgm:cxn modelId="{78D500F2-51AD-4B7C-9E8C-1051EE07602F}" type="presParOf" srcId="{60FBCB9E-1A01-41A8-8331-00E022144DD4}" destId="{05E4A9FB-4B35-4CA6-986D-7D12211204AD}" srcOrd="2" destOrd="0" presId="urn:microsoft.com/office/officeart/2005/8/layout/hList1"/>
    <dgm:cxn modelId="{D78F8188-2D2C-4439-817B-2B7EFBCD790B}" type="presParOf" srcId="{05E4A9FB-4B35-4CA6-986D-7D12211204AD}" destId="{31D90740-365E-46A8-891B-877EFD43F90B}" srcOrd="0" destOrd="0" presId="urn:microsoft.com/office/officeart/2005/8/layout/hList1"/>
    <dgm:cxn modelId="{0F642D9A-5769-4DD6-A195-0C110A232733}" type="presParOf" srcId="{05E4A9FB-4B35-4CA6-986D-7D12211204AD}" destId="{F302B4A9-A70F-4FDD-B581-240532B5C7E0}" srcOrd="1" destOrd="0" presId="urn:microsoft.com/office/officeart/2005/8/layout/hList1"/>
    <dgm:cxn modelId="{73945600-8D67-4BE2-AEAD-818CAC1A178D}" type="presParOf" srcId="{60FBCB9E-1A01-41A8-8331-00E022144DD4}" destId="{DC60CC9F-9660-4AB2-A1C8-90F152931855}" srcOrd="3" destOrd="0" presId="urn:microsoft.com/office/officeart/2005/8/layout/hList1"/>
    <dgm:cxn modelId="{C8F84177-99BD-446B-B710-7C45B66841F3}" type="presParOf" srcId="{60FBCB9E-1A01-41A8-8331-00E022144DD4}" destId="{9858C754-C587-43A7-A1E5-6166B769CCD9}" srcOrd="4" destOrd="0" presId="urn:microsoft.com/office/officeart/2005/8/layout/hList1"/>
    <dgm:cxn modelId="{137A0722-F9D8-491F-9272-9BD91798540B}" type="presParOf" srcId="{9858C754-C587-43A7-A1E5-6166B769CCD9}" destId="{A1D1683F-B1E5-41D4-9ECE-D85D50F9BC37}" srcOrd="0" destOrd="0" presId="urn:microsoft.com/office/officeart/2005/8/layout/hList1"/>
    <dgm:cxn modelId="{5577C57D-1FA1-4D7A-9CF2-60240301FF9F}" type="presParOf" srcId="{9858C754-C587-43A7-A1E5-6166B769CCD9}" destId="{20A16F2A-C2F0-413B-AF91-30F0DD5DCA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966EC-0F67-480D-B5AB-F7B9F30D825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A19718-E552-478D-A070-B64E435E600C}">
      <dgm:prSet phldrT="[Text]"/>
      <dgm:spPr/>
      <dgm:t>
        <a:bodyPr/>
        <a:lstStyle/>
        <a:p>
          <a:r>
            <a:rPr lang="en-US" dirty="0" smtClean="0"/>
            <a:t>2017-2018</a:t>
          </a:r>
          <a:endParaRPr lang="en-US" dirty="0"/>
        </a:p>
      </dgm:t>
    </dgm:pt>
    <dgm:pt modelId="{8FEA2A77-1C7C-4879-87D4-FA6E248EBE9A}" type="parTrans" cxnId="{26BA7CFF-FBC2-4D63-A84C-56E34C481F52}">
      <dgm:prSet/>
      <dgm:spPr/>
      <dgm:t>
        <a:bodyPr/>
        <a:lstStyle/>
        <a:p>
          <a:endParaRPr lang="en-US"/>
        </a:p>
      </dgm:t>
    </dgm:pt>
    <dgm:pt modelId="{1E10A85B-5D9D-4E23-B974-BEF64C37CE94}" type="sibTrans" cxnId="{26BA7CFF-FBC2-4D63-A84C-56E34C481F52}">
      <dgm:prSet/>
      <dgm:spPr/>
      <dgm:t>
        <a:bodyPr/>
        <a:lstStyle/>
        <a:p>
          <a:endParaRPr lang="en-US"/>
        </a:p>
      </dgm:t>
    </dgm:pt>
    <dgm:pt modelId="{FFBDBBC8-DC41-48CE-86FB-AE00CBAA2CD1}">
      <dgm:prSet phldrT="[Text]"/>
      <dgm:spPr/>
      <dgm:t>
        <a:bodyPr/>
        <a:lstStyle/>
        <a:p>
          <a:r>
            <a:rPr lang="en-US" dirty="0" smtClean="0"/>
            <a:t>ESSA implementation begins</a:t>
          </a:r>
          <a:endParaRPr lang="en-US" dirty="0"/>
        </a:p>
      </dgm:t>
    </dgm:pt>
    <dgm:pt modelId="{DBAA6FEC-5A1D-4DF3-AB18-827760A53F95}" type="parTrans" cxnId="{D2040B46-1444-4D79-888D-636FCE882FE1}">
      <dgm:prSet/>
      <dgm:spPr/>
      <dgm:t>
        <a:bodyPr/>
        <a:lstStyle/>
        <a:p>
          <a:endParaRPr lang="en-US"/>
        </a:p>
      </dgm:t>
    </dgm:pt>
    <dgm:pt modelId="{CD60DF5A-9579-4132-8DD9-CBDEBE6F64E1}" type="sibTrans" cxnId="{D2040B46-1444-4D79-888D-636FCE882FE1}">
      <dgm:prSet/>
      <dgm:spPr/>
      <dgm:t>
        <a:bodyPr/>
        <a:lstStyle/>
        <a:p>
          <a:endParaRPr lang="en-US"/>
        </a:p>
      </dgm:t>
    </dgm:pt>
    <dgm:pt modelId="{EC189A33-5510-4FEF-8EC7-BDE4799F1CA6}">
      <dgm:prSet phldrT="[Text]"/>
      <dgm:spPr/>
      <dgm:t>
        <a:bodyPr/>
        <a:lstStyle/>
        <a:p>
          <a:r>
            <a:rPr lang="en-US" dirty="0" smtClean="0"/>
            <a:t>2018-2019</a:t>
          </a:r>
          <a:endParaRPr lang="en-US" dirty="0"/>
        </a:p>
      </dgm:t>
    </dgm:pt>
    <dgm:pt modelId="{3F896F82-3303-4F59-9280-24B783359100}" type="parTrans" cxnId="{006CA0D5-7AC1-44CD-995A-0D9E84E0F28C}">
      <dgm:prSet/>
      <dgm:spPr/>
      <dgm:t>
        <a:bodyPr/>
        <a:lstStyle/>
        <a:p>
          <a:endParaRPr lang="en-US"/>
        </a:p>
      </dgm:t>
    </dgm:pt>
    <dgm:pt modelId="{47C134B6-09FB-428E-AD23-DD0E2F799986}" type="sibTrans" cxnId="{006CA0D5-7AC1-44CD-995A-0D9E84E0F28C}">
      <dgm:prSet/>
      <dgm:spPr/>
      <dgm:t>
        <a:bodyPr/>
        <a:lstStyle/>
        <a:p>
          <a:endParaRPr lang="en-US"/>
        </a:p>
      </dgm:t>
    </dgm:pt>
    <dgm:pt modelId="{AF691FF1-BF38-4420-9F0D-71456EE487A6}">
      <dgm:prSet phldrT="[Text]"/>
      <dgm:spPr/>
      <dgm:t>
        <a:bodyPr/>
        <a:lstStyle/>
        <a:p>
          <a:r>
            <a:rPr lang="en-US" dirty="0" smtClean="0"/>
            <a:t>New Accountability System begins</a:t>
          </a:r>
          <a:endParaRPr lang="en-US" dirty="0"/>
        </a:p>
      </dgm:t>
    </dgm:pt>
    <dgm:pt modelId="{76017731-5691-46F0-906F-2E3C1704C303}" type="parTrans" cxnId="{280C2682-25A3-4FCA-AB10-32862A6FC4A0}">
      <dgm:prSet/>
      <dgm:spPr/>
      <dgm:t>
        <a:bodyPr/>
        <a:lstStyle/>
        <a:p>
          <a:endParaRPr lang="en-US"/>
        </a:p>
      </dgm:t>
    </dgm:pt>
    <dgm:pt modelId="{CDA05C07-F9AF-48CA-9C79-1585AFA7A047}" type="sibTrans" cxnId="{280C2682-25A3-4FCA-AB10-32862A6FC4A0}">
      <dgm:prSet/>
      <dgm:spPr/>
      <dgm:t>
        <a:bodyPr/>
        <a:lstStyle/>
        <a:p>
          <a:endParaRPr lang="en-US"/>
        </a:p>
      </dgm:t>
    </dgm:pt>
    <dgm:pt modelId="{CABC9334-52B5-4FC7-A3FA-13474FFA23D7}">
      <dgm:prSet phldrT="[Text]"/>
      <dgm:spPr/>
      <dgm:t>
        <a:bodyPr/>
        <a:lstStyle/>
        <a:p>
          <a:r>
            <a:rPr lang="en-US" dirty="0" smtClean="0"/>
            <a:t>2019-2020</a:t>
          </a:r>
          <a:endParaRPr lang="en-US" dirty="0"/>
        </a:p>
      </dgm:t>
    </dgm:pt>
    <dgm:pt modelId="{FA034CB6-536C-4ADA-92BA-6DD05AAD74A4}" type="parTrans" cxnId="{1835FC86-13D4-4F45-A658-0925DEC5C2F7}">
      <dgm:prSet/>
      <dgm:spPr/>
      <dgm:t>
        <a:bodyPr/>
        <a:lstStyle/>
        <a:p>
          <a:endParaRPr lang="en-US"/>
        </a:p>
      </dgm:t>
    </dgm:pt>
    <dgm:pt modelId="{02BB44E0-ABDC-4BA4-84E0-79651B0F432F}" type="sibTrans" cxnId="{1835FC86-13D4-4F45-A658-0925DEC5C2F7}">
      <dgm:prSet/>
      <dgm:spPr/>
      <dgm:t>
        <a:bodyPr/>
        <a:lstStyle/>
        <a:p>
          <a:endParaRPr lang="en-US"/>
        </a:p>
      </dgm:t>
    </dgm:pt>
    <dgm:pt modelId="{00B9BA28-5C8E-4E5C-BFBD-267A850215B0}">
      <dgm:prSet phldrT="[Text]"/>
      <dgm:spPr/>
      <dgm:t>
        <a:bodyPr/>
        <a:lstStyle/>
        <a:p>
          <a:r>
            <a:rPr lang="en-US" dirty="0" smtClean="0"/>
            <a:t>Identify lowest performing schools for </a:t>
          </a:r>
          <a:r>
            <a:rPr lang="en-US" b="1" dirty="0" smtClean="0"/>
            <a:t>Targeted Support and Improvement </a:t>
          </a:r>
          <a:endParaRPr lang="en-US" dirty="0"/>
        </a:p>
      </dgm:t>
    </dgm:pt>
    <dgm:pt modelId="{91D5C417-7FFB-4847-9D2C-B7AA74921EA9}" type="parTrans" cxnId="{F99E1FE7-6554-4C13-A3B8-C71B77D20F9A}">
      <dgm:prSet/>
      <dgm:spPr/>
      <dgm:t>
        <a:bodyPr/>
        <a:lstStyle/>
        <a:p>
          <a:endParaRPr lang="en-US"/>
        </a:p>
      </dgm:t>
    </dgm:pt>
    <dgm:pt modelId="{FD9624AD-515D-46C8-8F96-AA465B7789BC}" type="sibTrans" cxnId="{F99E1FE7-6554-4C13-A3B8-C71B77D20F9A}">
      <dgm:prSet/>
      <dgm:spPr/>
      <dgm:t>
        <a:bodyPr/>
        <a:lstStyle/>
        <a:p>
          <a:endParaRPr lang="en-US"/>
        </a:p>
      </dgm:t>
    </dgm:pt>
    <dgm:pt modelId="{2AC69E29-3089-48FD-96A8-3C881FA517E8}">
      <dgm:prSet/>
      <dgm:spPr/>
      <dgm:t>
        <a:bodyPr/>
        <a:lstStyle/>
        <a:p>
          <a:r>
            <a:rPr lang="en-US" b="1" dirty="0" smtClean="0"/>
            <a:t>Transition</a:t>
          </a:r>
          <a:r>
            <a:rPr lang="en-US" dirty="0" smtClean="0"/>
            <a:t> to new accountability system and school identification</a:t>
          </a:r>
          <a:endParaRPr lang="en-US" dirty="0"/>
        </a:p>
      </dgm:t>
    </dgm:pt>
    <dgm:pt modelId="{87794917-7DB3-4A84-B355-2B22BBB76544}" type="parTrans" cxnId="{5CE6737D-67D7-4DA3-A220-6D1D3E02F017}">
      <dgm:prSet/>
      <dgm:spPr/>
      <dgm:t>
        <a:bodyPr/>
        <a:lstStyle/>
        <a:p>
          <a:endParaRPr lang="en-US"/>
        </a:p>
      </dgm:t>
    </dgm:pt>
    <dgm:pt modelId="{3F1C12FC-F2B5-48B9-9CA9-BDB51B4E20D1}" type="sibTrans" cxnId="{5CE6737D-67D7-4DA3-A220-6D1D3E02F017}">
      <dgm:prSet/>
      <dgm:spPr/>
      <dgm:t>
        <a:bodyPr/>
        <a:lstStyle/>
        <a:p>
          <a:endParaRPr lang="en-US"/>
        </a:p>
      </dgm:t>
    </dgm:pt>
    <dgm:pt modelId="{C4EB82AE-4252-4774-9243-06A2B9A09E64}">
      <dgm:prSet/>
      <dgm:spPr/>
      <dgm:t>
        <a:bodyPr/>
        <a:lstStyle/>
        <a:p>
          <a:r>
            <a:rPr lang="en-US" dirty="0" smtClean="0"/>
            <a:t>Identify lowest performing schools for </a:t>
          </a:r>
          <a:r>
            <a:rPr lang="en-US" b="1" dirty="0" smtClean="0"/>
            <a:t>Comprehensive Support and Improvement</a:t>
          </a:r>
          <a:endParaRPr lang="en-US" dirty="0"/>
        </a:p>
      </dgm:t>
    </dgm:pt>
    <dgm:pt modelId="{601BF267-1257-4DC1-A164-9BF81459DA55}" type="parTrans" cxnId="{3CAA3E00-8A38-4695-BE83-F9C825B1B412}">
      <dgm:prSet/>
      <dgm:spPr/>
      <dgm:t>
        <a:bodyPr/>
        <a:lstStyle/>
        <a:p>
          <a:endParaRPr lang="en-US"/>
        </a:p>
      </dgm:t>
    </dgm:pt>
    <dgm:pt modelId="{0FE5AFAF-52A4-4B46-BA65-2D4ABB770DD3}" type="sibTrans" cxnId="{3CAA3E00-8A38-4695-BE83-F9C825B1B412}">
      <dgm:prSet/>
      <dgm:spPr/>
      <dgm:t>
        <a:bodyPr/>
        <a:lstStyle/>
        <a:p>
          <a:endParaRPr lang="en-US"/>
        </a:p>
      </dgm:t>
    </dgm:pt>
    <dgm:pt modelId="{FF203952-0288-47F8-8C38-373930184290}" type="pres">
      <dgm:prSet presAssocID="{9FD966EC-0F67-480D-B5AB-F7B9F30D82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34B6F6-EEBC-4766-9741-B5D32F4A30D6}" type="pres">
      <dgm:prSet presAssocID="{CEA19718-E552-478D-A070-B64E435E600C}" presName="composite" presStyleCnt="0"/>
      <dgm:spPr/>
    </dgm:pt>
    <dgm:pt modelId="{2426BCF0-163F-4990-8FE5-7E204303557A}" type="pres">
      <dgm:prSet presAssocID="{CEA19718-E552-478D-A070-B64E435E60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70777-3E08-4E80-9231-482BF2E69DAA}" type="pres">
      <dgm:prSet presAssocID="{CEA19718-E552-478D-A070-B64E435E600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81D45-19BF-4E3B-A48C-2706EAD3A698}" type="pres">
      <dgm:prSet presAssocID="{1E10A85B-5D9D-4E23-B974-BEF64C37CE94}" presName="space" presStyleCnt="0"/>
      <dgm:spPr/>
    </dgm:pt>
    <dgm:pt modelId="{2DC84A78-A142-41C7-B527-8B300F0010D1}" type="pres">
      <dgm:prSet presAssocID="{EC189A33-5510-4FEF-8EC7-BDE4799F1CA6}" presName="composite" presStyleCnt="0"/>
      <dgm:spPr/>
    </dgm:pt>
    <dgm:pt modelId="{4FEA2389-F90D-4F20-9772-3BEEDF4A426B}" type="pres">
      <dgm:prSet presAssocID="{EC189A33-5510-4FEF-8EC7-BDE4799F1C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F0EAF-D0DD-4824-A002-D7DB1775E763}" type="pres">
      <dgm:prSet presAssocID="{EC189A33-5510-4FEF-8EC7-BDE4799F1CA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331EA-60F3-4307-A7E8-6A16E0076B85}" type="pres">
      <dgm:prSet presAssocID="{47C134B6-09FB-428E-AD23-DD0E2F799986}" presName="space" presStyleCnt="0"/>
      <dgm:spPr/>
    </dgm:pt>
    <dgm:pt modelId="{95A158CE-1A10-4193-AE5C-8BE18965A52E}" type="pres">
      <dgm:prSet presAssocID="{CABC9334-52B5-4FC7-A3FA-13474FFA23D7}" presName="composite" presStyleCnt="0"/>
      <dgm:spPr/>
    </dgm:pt>
    <dgm:pt modelId="{09CBF008-05E0-4C0F-BFE9-E3F78ECDC009}" type="pres">
      <dgm:prSet presAssocID="{CABC9334-52B5-4FC7-A3FA-13474FFA23D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A22D5-E382-44C4-9CDC-42C4AF049377}" type="pres">
      <dgm:prSet presAssocID="{CABC9334-52B5-4FC7-A3FA-13474FFA23D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F0098-266C-4322-A4D5-EB8FF19C391D}" type="presOf" srcId="{FFBDBBC8-DC41-48CE-86FB-AE00CBAA2CD1}" destId="{DEB70777-3E08-4E80-9231-482BF2E69DAA}" srcOrd="0" destOrd="0" presId="urn:microsoft.com/office/officeart/2005/8/layout/hList1"/>
    <dgm:cxn modelId="{D76938FE-E098-46EA-8025-BBE1F46A38D4}" type="presOf" srcId="{C4EB82AE-4252-4774-9243-06A2B9A09E64}" destId="{BFFF0EAF-D0DD-4824-A002-D7DB1775E763}" srcOrd="0" destOrd="1" presId="urn:microsoft.com/office/officeart/2005/8/layout/hList1"/>
    <dgm:cxn modelId="{4E868C75-86DD-452A-BDE3-6D51DFF8058B}" type="presOf" srcId="{EC189A33-5510-4FEF-8EC7-BDE4799F1CA6}" destId="{4FEA2389-F90D-4F20-9772-3BEEDF4A426B}" srcOrd="0" destOrd="0" presId="urn:microsoft.com/office/officeart/2005/8/layout/hList1"/>
    <dgm:cxn modelId="{4A380E67-F033-40C8-B0A6-8748FED9F79F}" type="presOf" srcId="{CEA19718-E552-478D-A070-B64E435E600C}" destId="{2426BCF0-163F-4990-8FE5-7E204303557A}" srcOrd="0" destOrd="0" presId="urn:microsoft.com/office/officeart/2005/8/layout/hList1"/>
    <dgm:cxn modelId="{F99E1FE7-6554-4C13-A3B8-C71B77D20F9A}" srcId="{CABC9334-52B5-4FC7-A3FA-13474FFA23D7}" destId="{00B9BA28-5C8E-4E5C-BFBD-267A850215B0}" srcOrd="0" destOrd="0" parTransId="{91D5C417-7FFB-4847-9D2C-B7AA74921EA9}" sibTransId="{FD9624AD-515D-46C8-8F96-AA465B7789BC}"/>
    <dgm:cxn modelId="{26BA7CFF-FBC2-4D63-A84C-56E34C481F52}" srcId="{9FD966EC-0F67-480D-B5AB-F7B9F30D8255}" destId="{CEA19718-E552-478D-A070-B64E435E600C}" srcOrd="0" destOrd="0" parTransId="{8FEA2A77-1C7C-4879-87D4-FA6E248EBE9A}" sibTransId="{1E10A85B-5D9D-4E23-B974-BEF64C37CE94}"/>
    <dgm:cxn modelId="{D2040B46-1444-4D79-888D-636FCE882FE1}" srcId="{CEA19718-E552-478D-A070-B64E435E600C}" destId="{FFBDBBC8-DC41-48CE-86FB-AE00CBAA2CD1}" srcOrd="0" destOrd="0" parTransId="{DBAA6FEC-5A1D-4DF3-AB18-827760A53F95}" sibTransId="{CD60DF5A-9579-4132-8DD9-CBDEBE6F64E1}"/>
    <dgm:cxn modelId="{09BED439-E05E-42CD-8D2B-625C79EF9215}" type="presOf" srcId="{9FD966EC-0F67-480D-B5AB-F7B9F30D8255}" destId="{FF203952-0288-47F8-8C38-373930184290}" srcOrd="0" destOrd="0" presId="urn:microsoft.com/office/officeart/2005/8/layout/hList1"/>
    <dgm:cxn modelId="{DEBD285B-DCB9-4E82-A832-B3402CB65FC9}" type="presOf" srcId="{CABC9334-52B5-4FC7-A3FA-13474FFA23D7}" destId="{09CBF008-05E0-4C0F-BFE9-E3F78ECDC009}" srcOrd="0" destOrd="0" presId="urn:microsoft.com/office/officeart/2005/8/layout/hList1"/>
    <dgm:cxn modelId="{006CA0D5-7AC1-44CD-995A-0D9E84E0F28C}" srcId="{9FD966EC-0F67-480D-B5AB-F7B9F30D8255}" destId="{EC189A33-5510-4FEF-8EC7-BDE4799F1CA6}" srcOrd="1" destOrd="0" parTransId="{3F896F82-3303-4F59-9280-24B783359100}" sibTransId="{47C134B6-09FB-428E-AD23-DD0E2F799986}"/>
    <dgm:cxn modelId="{F370CA51-D0FE-4EC1-A58D-A67D002881C9}" type="presOf" srcId="{AF691FF1-BF38-4420-9F0D-71456EE487A6}" destId="{BFFF0EAF-D0DD-4824-A002-D7DB1775E763}" srcOrd="0" destOrd="0" presId="urn:microsoft.com/office/officeart/2005/8/layout/hList1"/>
    <dgm:cxn modelId="{3CAA3E00-8A38-4695-BE83-F9C825B1B412}" srcId="{EC189A33-5510-4FEF-8EC7-BDE4799F1CA6}" destId="{C4EB82AE-4252-4774-9243-06A2B9A09E64}" srcOrd="1" destOrd="0" parTransId="{601BF267-1257-4DC1-A164-9BF81459DA55}" sibTransId="{0FE5AFAF-52A4-4B46-BA65-2D4ABB770DD3}"/>
    <dgm:cxn modelId="{4C497DD5-D786-44A6-88A4-E0CC3CBEBE76}" type="presOf" srcId="{2AC69E29-3089-48FD-96A8-3C881FA517E8}" destId="{DEB70777-3E08-4E80-9231-482BF2E69DAA}" srcOrd="0" destOrd="1" presId="urn:microsoft.com/office/officeart/2005/8/layout/hList1"/>
    <dgm:cxn modelId="{5CE6737D-67D7-4DA3-A220-6D1D3E02F017}" srcId="{CEA19718-E552-478D-A070-B64E435E600C}" destId="{2AC69E29-3089-48FD-96A8-3C881FA517E8}" srcOrd="1" destOrd="0" parTransId="{87794917-7DB3-4A84-B355-2B22BBB76544}" sibTransId="{3F1C12FC-F2B5-48B9-9CA9-BDB51B4E20D1}"/>
    <dgm:cxn modelId="{1835FC86-13D4-4F45-A658-0925DEC5C2F7}" srcId="{9FD966EC-0F67-480D-B5AB-F7B9F30D8255}" destId="{CABC9334-52B5-4FC7-A3FA-13474FFA23D7}" srcOrd="2" destOrd="0" parTransId="{FA034CB6-536C-4ADA-92BA-6DD05AAD74A4}" sibTransId="{02BB44E0-ABDC-4BA4-84E0-79651B0F432F}"/>
    <dgm:cxn modelId="{069107A5-EE64-4EFA-A3CD-92FC3E1E5358}" type="presOf" srcId="{00B9BA28-5C8E-4E5C-BFBD-267A850215B0}" destId="{0D0A22D5-E382-44C4-9CDC-42C4AF049377}" srcOrd="0" destOrd="0" presId="urn:microsoft.com/office/officeart/2005/8/layout/hList1"/>
    <dgm:cxn modelId="{280C2682-25A3-4FCA-AB10-32862A6FC4A0}" srcId="{EC189A33-5510-4FEF-8EC7-BDE4799F1CA6}" destId="{AF691FF1-BF38-4420-9F0D-71456EE487A6}" srcOrd="0" destOrd="0" parTransId="{76017731-5691-46F0-906F-2E3C1704C303}" sibTransId="{CDA05C07-F9AF-48CA-9C79-1585AFA7A047}"/>
    <dgm:cxn modelId="{E54BC245-AA29-45C6-9354-1F78656069D1}" type="presParOf" srcId="{FF203952-0288-47F8-8C38-373930184290}" destId="{1134B6F6-EEBC-4766-9741-B5D32F4A30D6}" srcOrd="0" destOrd="0" presId="urn:microsoft.com/office/officeart/2005/8/layout/hList1"/>
    <dgm:cxn modelId="{4E73F78C-75B8-49CD-B35C-AFA2D64B0EE5}" type="presParOf" srcId="{1134B6F6-EEBC-4766-9741-B5D32F4A30D6}" destId="{2426BCF0-163F-4990-8FE5-7E204303557A}" srcOrd="0" destOrd="0" presId="urn:microsoft.com/office/officeart/2005/8/layout/hList1"/>
    <dgm:cxn modelId="{E84AF5EC-F7E1-459E-9C46-4CB8FE420A70}" type="presParOf" srcId="{1134B6F6-EEBC-4766-9741-B5D32F4A30D6}" destId="{DEB70777-3E08-4E80-9231-482BF2E69DAA}" srcOrd="1" destOrd="0" presId="urn:microsoft.com/office/officeart/2005/8/layout/hList1"/>
    <dgm:cxn modelId="{E3CB9DF3-A1E2-460F-A2A6-E30ACC7958B6}" type="presParOf" srcId="{FF203952-0288-47F8-8C38-373930184290}" destId="{7A881D45-19BF-4E3B-A48C-2706EAD3A698}" srcOrd="1" destOrd="0" presId="urn:microsoft.com/office/officeart/2005/8/layout/hList1"/>
    <dgm:cxn modelId="{217D721A-AF8B-4217-B233-9559BB9A1B1B}" type="presParOf" srcId="{FF203952-0288-47F8-8C38-373930184290}" destId="{2DC84A78-A142-41C7-B527-8B300F0010D1}" srcOrd="2" destOrd="0" presId="urn:microsoft.com/office/officeart/2005/8/layout/hList1"/>
    <dgm:cxn modelId="{30800EF1-FF1B-4E1A-81A9-27280AA0AC76}" type="presParOf" srcId="{2DC84A78-A142-41C7-B527-8B300F0010D1}" destId="{4FEA2389-F90D-4F20-9772-3BEEDF4A426B}" srcOrd="0" destOrd="0" presId="urn:microsoft.com/office/officeart/2005/8/layout/hList1"/>
    <dgm:cxn modelId="{BD8BCFE4-599A-4C2E-B396-E9E00D217D18}" type="presParOf" srcId="{2DC84A78-A142-41C7-B527-8B300F0010D1}" destId="{BFFF0EAF-D0DD-4824-A002-D7DB1775E763}" srcOrd="1" destOrd="0" presId="urn:microsoft.com/office/officeart/2005/8/layout/hList1"/>
    <dgm:cxn modelId="{CEE10213-0ADD-43E1-A8EB-15A72EF8CFFF}" type="presParOf" srcId="{FF203952-0288-47F8-8C38-373930184290}" destId="{942331EA-60F3-4307-A7E8-6A16E0076B85}" srcOrd="3" destOrd="0" presId="urn:microsoft.com/office/officeart/2005/8/layout/hList1"/>
    <dgm:cxn modelId="{465FBFC6-5785-4371-AE29-FF43D6212950}" type="presParOf" srcId="{FF203952-0288-47F8-8C38-373930184290}" destId="{95A158CE-1A10-4193-AE5C-8BE18965A52E}" srcOrd="4" destOrd="0" presId="urn:microsoft.com/office/officeart/2005/8/layout/hList1"/>
    <dgm:cxn modelId="{9253464B-441A-445A-88E4-636344A908DB}" type="presParOf" srcId="{95A158CE-1A10-4193-AE5C-8BE18965A52E}" destId="{09CBF008-05E0-4C0F-BFE9-E3F78ECDC009}" srcOrd="0" destOrd="0" presId="urn:microsoft.com/office/officeart/2005/8/layout/hList1"/>
    <dgm:cxn modelId="{328E0B9B-FCD2-4C09-993E-02E2E89C82EE}" type="presParOf" srcId="{95A158CE-1A10-4193-AE5C-8BE18965A52E}" destId="{0D0A22D5-E382-44C4-9CDC-42C4AF0493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9D6CDC-9A4A-4A26-883B-708AD8AC24D8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878CE5-B1AB-4743-BE0F-4B10F4ACE7F1}">
      <dgm:prSet phldrT="[Text]" custT="1"/>
      <dgm:spPr/>
      <dgm:t>
        <a:bodyPr/>
        <a:lstStyle/>
        <a:p>
          <a:r>
            <a:rPr lang="en-US" sz="2700" b="1" dirty="0" smtClean="0"/>
            <a:t>Standards &amp; Assessments</a:t>
          </a:r>
        </a:p>
        <a:p>
          <a:r>
            <a:rPr lang="en-US" sz="2700" b="1" dirty="0" smtClean="0"/>
            <a:t>Accountability &amp; School/District Improvement</a:t>
          </a:r>
        </a:p>
        <a:p>
          <a:r>
            <a:rPr lang="en-US" sz="2700" b="1" dirty="0" smtClean="0"/>
            <a:t>Educator Effectiveness           </a:t>
          </a:r>
        </a:p>
        <a:p>
          <a:r>
            <a:rPr lang="en-US" sz="1400" b="0" dirty="0" smtClean="0"/>
            <a:t>(Title I-A &amp; </a:t>
          </a:r>
        </a:p>
        <a:p>
          <a:r>
            <a:rPr lang="en-US" sz="1400" b="0" dirty="0" smtClean="0"/>
            <a:t>Title II-A)</a:t>
          </a:r>
          <a:endParaRPr lang="en-US" sz="2700" b="1" dirty="0" smtClean="0"/>
        </a:p>
      </dgm:t>
    </dgm:pt>
    <dgm:pt modelId="{07CE8694-38B5-4F00-9559-DA3EA37E666C}" type="parTrans" cxnId="{8454DB1E-13ED-471E-BBC5-2716307DE257}">
      <dgm:prSet/>
      <dgm:spPr/>
      <dgm:t>
        <a:bodyPr/>
        <a:lstStyle/>
        <a:p>
          <a:endParaRPr lang="en-US"/>
        </a:p>
      </dgm:t>
    </dgm:pt>
    <dgm:pt modelId="{CC41A9C1-C44D-4B00-A133-D18ADFB615EF}" type="sibTrans" cxnId="{8454DB1E-13ED-471E-BBC5-2716307DE257}">
      <dgm:prSet/>
      <dgm:spPr/>
      <dgm:t>
        <a:bodyPr/>
        <a:lstStyle/>
        <a:p>
          <a:endParaRPr lang="en-US"/>
        </a:p>
      </dgm:t>
    </dgm:pt>
    <dgm:pt modelId="{219781A8-8170-4466-87C9-B74505EAF016}">
      <dgm:prSet phldrT="[Text]" custT="1"/>
      <dgm:spPr/>
      <dgm:t>
        <a:bodyPr/>
        <a:lstStyle/>
        <a:p>
          <a:r>
            <a:rPr lang="en-US" sz="2000" dirty="0" smtClean="0"/>
            <a:t>Migrant Students </a:t>
          </a:r>
          <a:r>
            <a:rPr lang="en-US" sz="1400" dirty="0" smtClean="0"/>
            <a:t>(Title IC)</a:t>
          </a:r>
          <a:endParaRPr lang="en-US" sz="1400" dirty="0"/>
        </a:p>
      </dgm:t>
    </dgm:pt>
    <dgm:pt modelId="{72D0664D-AD66-49FF-8FBA-5AD5EFA3C2C3}" type="parTrans" cxnId="{770F8DB4-E8D4-4B93-8E60-C5BA67556EB5}">
      <dgm:prSet/>
      <dgm:spPr/>
      <dgm:t>
        <a:bodyPr/>
        <a:lstStyle/>
        <a:p>
          <a:endParaRPr lang="en-US"/>
        </a:p>
      </dgm:t>
    </dgm:pt>
    <dgm:pt modelId="{A2135657-F6DA-4B89-9950-CB7287259B32}" type="sibTrans" cxnId="{770F8DB4-E8D4-4B93-8E60-C5BA67556EB5}">
      <dgm:prSet/>
      <dgm:spPr/>
      <dgm:t>
        <a:bodyPr/>
        <a:lstStyle/>
        <a:p>
          <a:endParaRPr lang="en-US"/>
        </a:p>
      </dgm:t>
    </dgm:pt>
    <dgm:pt modelId="{B9C72CBD-64B2-4485-81EF-2072B6719E54}">
      <dgm:prSet phldrT="[Text]" custT="1"/>
      <dgm:spPr/>
      <dgm:t>
        <a:bodyPr/>
        <a:lstStyle/>
        <a:p>
          <a:r>
            <a:rPr lang="en-US" sz="1800" dirty="0" smtClean="0"/>
            <a:t>English Learners </a:t>
          </a:r>
          <a:r>
            <a:rPr lang="en-US" sz="1400" dirty="0" smtClean="0"/>
            <a:t>(Title III)</a:t>
          </a:r>
          <a:endParaRPr lang="en-US" sz="1400" dirty="0"/>
        </a:p>
      </dgm:t>
    </dgm:pt>
    <dgm:pt modelId="{431F8E2B-6672-4D32-9C66-75EDBF8CBB56}" type="parTrans" cxnId="{7840A5DD-12C4-4550-A3A8-621A4609285C}">
      <dgm:prSet/>
      <dgm:spPr/>
      <dgm:t>
        <a:bodyPr/>
        <a:lstStyle/>
        <a:p>
          <a:endParaRPr lang="en-US"/>
        </a:p>
      </dgm:t>
    </dgm:pt>
    <dgm:pt modelId="{6178120D-A2F2-4E4F-B607-8872B7BA3CCF}" type="sibTrans" cxnId="{7840A5DD-12C4-4550-A3A8-621A4609285C}">
      <dgm:prSet/>
      <dgm:spPr/>
      <dgm:t>
        <a:bodyPr/>
        <a:lstStyle/>
        <a:p>
          <a:endParaRPr lang="en-US"/>
        </a:p>
      </dgm:t>
    </dgm:pt>
    <dgm:pt modelId="{D5402DBA-E1F4-46C1-B3A5-38AEFB97858E}">
      <dgm:prSet phldrT="[Text]" custT="1"/>
      <dgm:spPr/>
      <dgm:t>
        <a:bodyPr/>
        <a:lstStyle/>
        <a:p>
          <a:r>
            <a:rPr lang="en-US" sz="1700" dirty="0" smtClean="0"/>
            <a:t>Academic Enrichment &amp; Student Support    </a:t>
          </a:r>
          <a:r>
            <a:rPr lang="en-US" sz="1400" dirty="0" smtClean="0"/>
            <a:t>(Title IV-A)</a:t>
          </a:r>
          <a:endParaRPr lang="en-US" sz="1400" dirty="0"/>
        </a:p>
      </dgm:t>
    </dgm:pt>
    <dgm:pt modelId="{CE7256C3-57D5-47C1-817A-7B6FC1304D1F}" type="parTrans" cxnId="{92245C38-530B-4133-96AD-38648E79A1D5}">
      <dgm:prSet/>
      <dgm:spPr/>
      <dgm:t>
        <a:bodyPr/>
        <a:lstStyle/>
        <a:p>
          <a:endParaRPr lang="en-US"/>
        </a:p>
      </dgm:t>
    </dgm:pt>
    <dgm:pt modelId="{F32E0AE7-1650-48B9-AC6E-F909513DDCAE}" type="sibTrans" cxnId="{92245C38-530B-4133-96AD-38648E79A1D5}">
      <dgm:prSet/>
      <dgm:spPr/>
      <dgm:t>
        <a:bodyPr/>
        <a:lstStyle/>
        <a:p>
          <a:endParaRPr lang="en-US"/>
        </a:p>
      </dgm:t>
    </dgm:pt>
    <dgm:pt modelId="{80BF9D6B-246B-42EA-8DA1-A4F281BF88A3}">
      <dgm:prSet phldrT="[Text]" custT="1"/>
      <dgm:spPr/>
      <dgm:t>
        <a:bodyPr/>
        <a:lstStyle/>
        <a:p>
          <a:r>
            <a:rPr lang="en-US" sz="1800" dirty="0" smtClean="0"/>
            <a:t>Afterschool Programs </a:t>
          </a:r>
          <a:r>
            <a:rPr lang="en-US" sz="1400" dirty="0" smtClean="0"/>
            <a:t>(Title IV-B)</a:t>
          </a:r>
          <a:endParaRPr lang="en-US" sz="1400" dirty="0"/>
        </a:p>
      </dgm:t>
    </dgm:pt>
    <dgm:pt modelId="{22CA76E8-21EC-425F-9688-7EFED38C047F}" type="parTrans" cxnId="{ABFFCCB7-85A2-446B-B3F8-F6AAAE902F6C}">
      <dgm:prSet/>
      <dgm:spPr/>
      <dgm:t>
        <a:bodyPr/>
        <a:lstStyle/>
        <a:p>
          <a:endParaRPr lang="en-US"/>
        </a:p>
      </dgm:t>
    </dgm:pt>
    <dgm:pt modelId="{34592BD6-79B9-48C1-A120-8569D8F78AAE}" type="sibTrans" cxnId="{ABFFCCB7-85A2-446B-B3F8-F6AAAE902F6C}">
      <dgm:prSet/>
      <dgm:spPr/>
      <dgm:t>
        <a:bodyPr/>
        <a:lstStyle/>
        <a:p>
          <a:endParaRPr lang="en-US"/>
        </a:p>
      </dgm:t>
    </dgm:pt>
    <dgm:pt modelId="{4AFF60CD-8FF6-4570-886E-A4E9BA12FD87}">
      <dgm:prSet custT="1"/>
      <dgm:spPr/>
      <dgm:t>
        <a:bodyPr/>
        <a:lstStyle/>
        <a:p>
          <a:r>
            <a:rPr lang="en-US" sz="2000" dirty="0" smtClean="0"/>
            <a:t>Homeless Students </a:t>
          </a:r>
          <a:r>
            <a:rPr lang="en-US" sz="1400" dirty="0" smtClean="0"/>
            <a:t>(Title IX-A)</a:t>
          </a:r>
          <a:endParaRPr lang="en-US" sz="1400" dirty="0"/>
        </a:p>
      </dgm:t>
    </dgm:pt>
    <dgm:pt modelId="{D5739E07-AF29-43B0-A0C2-5FAC97C70423}" type="parTrans" cxnId="{BD6EC329-9CF9-452C-B0F0-7EDD1C08C7B9}">
      <dgm:prSet/>
      <dgm:spPr/>
      <dgm:t>
        <a:bodyPr/>
        <a:lstStyle/>
        <a:p>
          <a:endParaRPr lang="en-US"/>
        </a:p>
      </dgm:t>
    </dgm:pt>
    <dgm:pt modelId="{591BC2B4-4EBC-4C87-8217-3B17A457CC02}" type="sibTrans" cxnId="{BD6EC329-9CF9-452C-B0F0-7EDD1C08C7B9}">
      <dgm:prSet/>
      <dgm:spPr/>
      <dgm:t>
        <a:bodyPr/>
        <a:lstStyle/>
        <a:p>
          <a:endParaRPr lang="en-US"/>
        </a:p>
      </dgm:t>
    </dgm:pt>
    <dgm:pt modelId="{EAA4C7AB-07E5-460E-9A7B-360E7AE38B46}" type="pres">
      <dgm:prSet presAssocID="{099D6CDC-9A4A-4A26-883B-708AD8AC24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E79E1-E885-400F-B908-F5BC9B56DCDC}" type="pres">
      <dgm:prSet presAssocID="{CE878CE5-B1AB-4743-BE0F-4B10F4ACE7F1}" presName="centerShape" presStyleLbl="node0" presStyleIdx="0" presStyleCnt="1" custScaleX="174327" custScaleY="184787"/>
      <dgm:spPr/>
      <dgm:t>
        <a:bodyPr/>
        <a:lstStyle/>
        <a:p>
          <a:endParaRPr lang="en-US"/>
        </a:p>
      </dgm:t>
    </dgm:pt>
    <dgm:pt modelId="{32F469FB-5C8F-49FE-942C-68565F899765}" type="pres">
      <dgm:prSet presAssocID="{219781A8-8170-4466-87C9-B74505EAF016}" presName="node" presStyleLbl="node1" presStyleIdx="0" presStyleCnt="5" custRadScaleRad="100307" custRadScaleInc="-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C5B9-4847-4598-A0DB-CBCC1EB0CE19}" type="pres">
      <dgm:prSet presAssocID="{219781A8-8170-4466-87C9-B74505EAF016}" presName="dummy" presStyleCnt="0"/>
      <dgm:spPr/>
    </dgm:pt>
    <dgm:pt modelId="{33B05243-D778-4223-8368-D7DBA9D620A0}" type="pres">
      <dgm:prSet presAssocID="{A2135657-F6DA-4B89-9950-CB7287259B3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5B9AFC2-F813-44E9-87EA-358313043742}" type="pres">
      <dgm:prSet presAssocID="{B9C72CBD-64B2-4485-81EF-2072B6719E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4565F-DACA-4BF1-80E7-2F43735B600B}" type="pres">
      <dgm:prSet presAssocID="{B9C72CBD-64B2-4485-81EF-2072B6719E54}" presName="dummy" presStyleCnt="0"/>
      <dgm:spPr/>
    </dgm:pt>
    <dgm:pt modelId="{1A995F0E-443C-4E8D-A72F-C189B1632DF9}" type="pres">
      <dgm:prSet presAssocID="{6178120D-A2F2-4E4F-B607-8872B7BA3CC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BC65D61-53FB-41DD-9132-3701D92E5B43}" type="pres">
      <dgm:prSet presAssocID="{D5402DBA-E1F4-46C1-B3A5-38AEFB97858E}" presName="node" presStyleLbl="node1" presStyleIdx="2" presStyleCnt="5" custScaleX="110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B8014-6EC0-46C3-8FD1-E7AC57122AC3}" type="pres">
      <dgm:prSet presAssocID="{D5402DBA-E1F4-46C1-B3A5-38AEFB97858E}" presName="dummy" presStyleCnt="0"/>
      <dgm:spPr/>
    </dgm:pt>
    <dgm:pt modelId="{3FDC4F4D-15FE-40EF-B869-71BAD11A8B8E}" type="pres">
      <dgm:prSet presAssocID="{F32E0AE7-1650-48B9-AC6E-F909513DDCA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382B431-3D52-4470-B696-5CCF33481D1B}" type="pres">
      <dgm:prSet presAssocID="{80BF9D6B-246B-42EA-8DA1-A4F281BF88A3}" presName="node" presStyleLbl="node1" presStyleIdx="3" presStyleCnt="5" custScaleX="112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080C1-1F8C-4565-BFA2-EAAD03121943}" type="pres">
      <dgm:prSet presAssocID="{80BF9D6B-246B-42EA-8DA1-A4F281BF88A3}" presName="dummy" presStyleCnt="0"/>
      <dgm:spPr/>
    </dgm:pt>
    <dgm:pt modelId="{E84F2A9A-96B6-43FE-B914-066027B9B82D}" type="pres">
      <dgm:prSet presAssocID="{34592BD6-79B9-48C1-A120-8569D8F78AA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23E1268-1451-4981-B55E-4E2B0297510D}" type="pres">
      <dgm:prSet presAssocID="{4AFF60CD-8FF6-4570-886E-A4E9BA12FD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A26D0-5B92-4214-92E3-5AD5837FAB91}" type="pres">
      <dgm:prSet presAssocID="{4AFF60CD-8FF6-4570-886E-A4E9BA12FD87}" presName="dummy" presStyleCnt="0"/>
      <dgm:spPr/>
    </dgm:pt>
    <dgm:pt modelId="{864651F1-DF73-4D1A-A0BA-F13330946AB6}" type="pres">
      <dgm:prSet presAssocID="{591BC2B4-4EBC-4C87-8217-3B17A457CC0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66C2A2C-A4F6-4169-BB52-C7018654F4F0}" type="presOf" srcId="{591BC2B4-4EBC-4C87-8217-3B17A457CC02}" destId="{864651F1-DF73-4D1A-A0BA-F13330946AB6}" srcOrd="0" destOrd="0" presId="urn:microsoft.com/office/officeart/2005/8/layout/radial6"/>
    <dgm:cxn modelId="{7840A5DD-12C4-4550-A3A8-621A4609285C}" srcId="{CE878CE5-B1AB-4743-BE0F-4B10F4ACE7F1}" destId="{B9C72CBD-64B2-4485-81EF-2072B6719E54}" srcOrd="1" destOrd="0" parTransId="{431F8E2B-6672-4D32-9C66-75EDBF8CBB56}" sibTransId="{6178120D-A2F2-4E4F-B607-8872B7BA3CCF}"/>
    <dgm:cxn modelId="{6CB7CC74-1B52-4E0E-A864-D93F091711AC}" type="presOf" srcId="{CE878CE5-B1AB-4743-BE0F-4B10F4ACE7F1}" destId="{D3CE79E1-E885-400F-B908-F5BC9B56DCDC}" srcOrd="0" destOrd="0" presId="urn:microsoft.com/office/officeart/2005/8/layout/radial6"/>
    <dgm:cxn modelId="{86778407-48B3-404D-8D5C-70327649DFC6}" type="presOf" srcId="{099D6CDC-9A4A-4A26-883B-708AD8AC24D8}" destId="{EAA4C7AB-07E5-460E-9A7B-360E7AE38B46}" srcOrd="0" destOrd="0" presId="urn:microsoft.com/office/officeart/2005/8/layout/radial6"/>
    <dgm:cxn modelId="{DF1AD6E0-8420-4C14-85A1-AC010BA216C8}" type="presOf" srcId="{219781A8-8170-4466-87C9-B74505EAF016}" destId="{32F469FB-5C8F-49FE-942C-68565F899765}" srcOrd="0" destOrd="0" presId="urn:microsoft.com/office/officeart/2005/8/layout/radial6"/>
    <dgm:cxn modelId="{A7F5DEA3-71C2-4148-98C5-9C1DF965DD01}" type="presOf" srcId="{6178120D-A2F2-4E4F-B607-8872B7BA3CCF}" destId="{1A995F0E-443C-4E8D-A72F-C189B1632DF9}" srcOrd="0" destOrd="0" presId="urn:microsoft.com/office/officeart/2005/8/layout/radial6"/>
    <dgm:cxn modelId="{1AED4A69-4F1E-4F37-9F7A-676ABFD451D1}" type="presOf" srcId="{4AFF60CD-8FF6-4570-886E-A4E9BA12FD87}" destId="{023E1268-1451-4981-B55E-4E2B0297510D}" srcOrd="0" destOrd="0" presId="urn:microsoft.com/office/officeart/2005/8/layout/radial6"/>
    <dgm:cxn modelId="{92245C38-530B-4133-96AD-38648E79A1D5}" srcId="{CE878CE5-B1AB-4743-BE0F-4B10F4ACE7F1}" destId="{D5402DBA-E1F4-46C1-B3A5-38AEFB97858E}" srcOrd="2" destOrd="0" parTransId="{CE7256C3-57D5-47C1-817A-7B6FC1304D1F}" sibTransId="{F32E0AE7-1650-48B9-AC6E-F909513DDCAE}"/>
    <dgm:cxn modelId="{B3A26409-2D24-4D38-BDC4-341DDFCC0BAD}" type="presOf" srcId="{A2135657-F6DA-4B89-9950-CB7287259B32}" destId="{33B05243-D778-4223-8368-D7DBA9D620A0}" srcOrd="0" destOrd="0" presId="urn:microsoft.com/office/officeart/2005/8/layout/radial6"/>
    <dgm:cxn modelId="{5533849A-8E12-4A36-9312-DB09EBE8C24B}" type="presOf" srcId="{34592BD6-79B9-48C1-A120-8569D8F78AAE}" destId="{E84F2A9A-96B6-43FE-B914-066027B9B82D}" srcOrd="0" destOrd="0" presId="urn:microsoft.com/office/officeart/2005/8/layout/radial6"/>
    <dgm:cxn modelId="{1D60B640-666B-43CD-AA56-1CA1F2C4631A}" type="presOf" srcId="{F32E0AE7-1650-48B9-AC6E-F909513DDCAE}" destId="{3FDC4F4D-15FE-40EF-B869-71BAD11A8B8E}" srcOrd="0" destOrd="0" presId="urn:microsoft.com/office/officeart/2005/8/layout/radial6"/>
    <dgm:cxn modelId="{AC43CCA5-B082-40D2-AD01-A9BE9D333739}" type="presOf" srcId="{80BF9D6B-246B-42EA-8DA1-A4F281BF88A3}" destId="{D382B431-3D52-4470-B696-5CCF33481D1B}" srcOrd="0" destOrd="0" presId="urn:microsoft.com/office/officeart/2005/8/layout/radial6"/>
    <dgm:cxn modelId="{ABFFCCB7-85A2-446B-B3F8-F6AAAE902F6C}" srcId="{CE878CE5-B1AB-4743-BE0F-4B10F4ACE7F1}" destId="{80BF9D6B-246B-42EA-8DA1-A4F281BF88A3}" srcOrd="3" destOrd="0" parTransId="{22CA76E8-21EC-425F-9688-7EFED38C047F}" sibTransId="{34592BD6-79B9-48C1-A120-8569D8F78AAE}"/>
    <dgm:cxn modelId="{8454DB1E-13ED-471E-BBC5-2716307DE257}" srcId="{099D6CDC-9A4A-4A26-883B-708AD8AC24D8}" destId="{CE878CE5-B1AB-4743-BE0F-4B10F4ACE7F1}" srcOrd="0" destOrd="0" parTransId="{07CE8694-38B5-4F00-9559-DA3EA37E666C}" sibTransId="{CC41A9C1-C44D-4B00-A133-D18ADFB615EF}"/>
    <dgm:cxn modelId="{51A6D463-56A0-45A5-9985-B7C3004F49AE}" type="presOf" srcId="{B9C72CBD-64B2-4485-81EF-2072B6719E54}" destId="{A5B9AFC2-F813-44E9-87EA-358313043742}" srcOrd="0" destOrd="0" presId="urn:microsoft.com/office/officeart/2005/8/layout/radial6"/>
    <dgm:cxn modelId="{770F8DB4-E8D4-4B93-8E60-C5BA67556EB5}" srcId="{CE878CE5-B1AB-4743-BE0F-4B10F4ACE7F1}" destId="{219781A8-8170-4466-87C9-B74505EAF016}" srcOrd="0" destOrd="0" parTransId="{72D0664D-AD66-49FF-8FBA-5AD5EFA3C2C3}" sibTransId="{A2135657-F6DA-4B89-9950-CB7287259B32}"/>
    <dgm:cxn modelId="{34FA808C-4FB1-47CC-8F4A-F735492C9376}" type="presOf" srcId="{D5402DBA-E1F4-46C1-B3A5-38AEFB97858E}" destId="{8BC65D61-53FB-41DD-9132-3701D92E5B43}" srcOrd="0" destOrd="0" presId="urn:microsoft.com/office/officeart/2005/8/layout/radial6"/>
    <dgm:cxn modelId="{BD6EC329-9CF9-452C-B0F0-7EDD1C08C7B9}" srcId="{CE878CE5-B1AB-4743-BE0F-4B10F4ACE7F1}" destId="{4AFF60CD-8FF6-4570-886E-A4E9BA12FD87}" srcOrd="4" destOrd="0" parTransId="{D5739E07-AF29-43B0-A0C2-5FAC97C70423}" sibTransId="{591BC2B4-4EBC-4C87-8217-3B17A457CC02}"/>
    <dgm:cxn modelId="{E63B17FB-476E-4E60-ACCC-DA584675FBB6}" type="presParOf" srcId="{EAA4C7AB-07E5-460E-9A7B-360E7AE38B46}" destId="{D3CE79E1-E885-400F-B908-F5BC9B56DCDC}" srcOrd="0" destOrd="0" presId="urn:microsoft.com/office/officeart/2005/8/layout/radial6"/>
    <dgm:cxn modelId="{E0D622E0-5E78-467B-8C5E-BBA80C167DF3}" type="presParOf" srcId="{EAA4C7AB-07E5-460E-9A7B-360E7AE38B46}" destId="{32F469FB-5C8F-49FE-942C-68565F899765}" srcOrd="1" destOrd="0" presId="urn:microsoft.com/office/officeart/2005/8/layout/radial6"/>
    <dgm:cxn modelId="{472C98D7-370F-4122-892E-BC2FF08DC8FC}" type="presParOf" srcId="{EAA4C7AB-07E5-460E-9A7B-360E7AE38B46}" destId="{7165C5B9-4847-4598-A0DB-CBCC1EB0CE19}" srcOrd="2" destOrd="0" presId="urn:microsoft.com/office/officeart/2005/8/layout/radial6"/>
    <dgm:cxn modelId="{CD781030-A697-4A46-9EF2-E6D7D02C55D2}" type="presParOf" srcId="{EAA4C7AB-07E5-460E-9A7B-360E7AE38B46}" destId="{33B05243-D778-4223-8368-D7DBA9D620A0}" srcOrd="3" destOrd="0" presId="urn:microsoft.com/office/officeart/2005/8/layout/radial6"/>
    <dgm:cxn modelId="{AE4DC3D3-D79C-4C29-AE90-FD7FD668BB67}" type="presParOf" srcId="{EAA4C7AB-07E5-460E-9A7B-360E7AE38B46}" destId="{A5B9AFC2-F813-44E9-87EA-358313043742}" srcOrd="4" destOrd="0" presId="urn:microsoft.com/office/officeart/2005/8/layout/radial6"/>
    <dgm:cxn modelId="{A262759C-4C10-4B34-A45B-B1A80A31B3F0}" type="presParOf" srcId="{EAA4C7AB-07E5-460E-9A7B-360E7AE38B46}" destId="{9924565F-DACA-4BF1-80E7-2F43735B600B}" srcOrd="5" destOrd="0" presId="urn:microsoft.com/office/officeart/2005/8/layout/radial6"/>
    <dgm:cxn modelId="{9ADF1695-ECD0-4246-8E9B-DB7ECA0B6B21}" type="presParOf" srcId="{EAA4C7AB-07E5-460E-9A7B-360E7AE38B46}" destId="{1A995F0E-443C-4E8D-A72F-C189B1632DF9}" srcOrd="6" destOrd="0" presId="urn:microsoft.com/office/officeart/2005/8/layout/radial6"/>
    <dgm:cxn modelId="{F9BA96F1-9A0C-467C-BE54-AA5E12CCA83A}" type="presParOf" srcId="{EAA4C7AB-07E5-460E-9A7B-360E7AE38B46}" destId="{8BC65D61-53FB-41DD-9132-3701D92E5B43}" srcOrd="7" destOrd="0" presId="urn:microsoft.com/office/officeart/2005/8/layout/radial6"/>
    <dgm:cxn modelId="{2C4F755F-8F55-4AC8-A3F5-8B50F848A196}" type="presParOf" srcId="{EAA4C7AB-07E5-460E-9A7B-360E7AE38B46}" destId="{AA7B8014-6EC0-46C3-8FD1-E7AC57122AC3}" srcOrd="8" destOrd="0" presId="urn:microsoft.com/office/officeart/2005/8/layout/radial6"/>
    <dgm:cxn modelId="{3BA37AF6-ED09-439E-817A-26C916698C4B}" type="presParOf" srcId="{EAA4C7AB-07E5-460E-9A7B-360E7AE38B46}" destId="{3FDC4F4D-15FE-40EF-B869-71BAD11A8B8E}" srcOrd="9" destOrd="0" presId="urn:microsoft.com/office/officeart/2005/8/layout/radial6"/>
    <dgm:cxn modelId="{69C7202D-38E0-4C07-85D2-379023517708}" type="presParOf" srcId="{EAA4C7AB-07E5-460E-9A7B-360E7AE38B46}" destId="{D382B431-3D52-4470-B696-5CCF33481D1B}" srcOrd="10" destOrd="0" presId="urn:microsoft.com/office/officeart/2005/8/layout/radial6"/>
    <dgm:cxn modelId="{4738864D-7EBF-487B-92BD-7B1CF1568925}" type="presParOf" srcId="{EAA4C7AB-07E5-460E-9A7B-360E7AE38B46}" destId="{9B7080C1-1F8C-4565-BFA2-EAAD03121943}" srcOrd="11" destOrd="0" presId="urn:microsoft.com/office/officeart/2005/8/layout/radial6"/>
    <dgm:cxn modelId="{EA456A01-799D-4BBA-B633-C8D0148D5BD2}" type="presParOf" srcId="{EAA4C7AB-07E5-460E-9A7B-360E7AE38B46}" destId="{E84F2A9A-96B6-43FE-B914-066027B9B82D}" srcOrd="12" destOrd="0" presId="urn:microsoft.com/office/officeart/2005/8/layout/radial6"/>
    <dgm:cxn modelId="{3988AC3B-F3B0-4433-B2C6-5DE913143981}" type="presParOf" srcId="{EAA4C7AB-07E5-460E-9A7B-360E7AE38B46}" destId="{023E1268-1451-4981-B55E-4E2B0297510D}" srcOrd="13" destOrd="0" presId="urn:microsoft.com/office/officeart/2005/8/layout/radial6"/>
    <dgm:cxn modelId="{79766CE9-E3D6-4605-8594-3C3E19380015}" type="presParOf" srcId="{EAA4C7AB-07E5-460E-9A7B-360E7AE38B46}" destId="{C5DA26D0-5B92-4214-92E3-5AD5837FAB91}" srcOrd="14" destOrd="0" presId="urn:microsoft.com/office/officeart/2005/8/layout/radial6"/>
    <dgm:cxn modelId="{1CF40AB5-BA28-48D8-96A0-381E7E5393BA}" type="presParOf" srcId="{EAA4C7AB-07E5-460E-9A7B-360E7AE38B46}" destId="{864651F1-DF73-4D1A-A0BA-F13330946AB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011D4-091D-4A55-B251-175BC21F4CF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8E2291-E046-459C-9F0D-9F4740D63E7C}">
      <dgm:prSet phldrT="[Text]" custT="1"/>
      <dgm:spPr/>
      <dgm:t>
        <a:bodyPr/>
        <a:lstStyle/>
        <a:p>
          <a:r>
            <a:rPr lang="en-US" sz="2800" dirty="0" smtClean="0"/>
            <a:t>Spend at least 20% on </a:t>
          </a:r>
          <a:r>
            <a:rPr lang="en-US" sz="2800" b="1" dirty="0" smtClean="0"/>
            <a:t>well-rounded education</a:t>
          </a:r>
          <a:r>
            <a:rPr lang="en-US" sz="2800" dirty="0" smtClean="0"/>
            <a:t>; and</a:t>
          </a:r>
          <a:endParaRPr lang="en-US" sz="2800" dirty="0"/>
        </a:p>
      </dgm:t>
    </dgm:pt>
    <dgm:pt modelId="{E2D4DC07-3AB9-4185-8EE2-5BC7C6AE4C89}" type="parTrans" cxnId="{EDED342C-C694-4A2A-9848-2D05741729AA}">
      <dgm:prSet/>
      <dgm:spPr/>
      <dgm:t>
        <a:bodyPr/>
        <a:lstStyle/>
        <a:p>
          <a:endParaRPr lang="en-US" sz="1800"/>
        </a:p>
      </dgm:t>
    </dgm:pt>
    <dgm:pt modelId="{45450D8B-3758-421C-81C5-0B63A42314F5}" type="sibTrans" cxnId="{EDED342C-C694-4A2A-9848-2D05741729AA}">
      <dgm:prSet/>
      <dgm:spPr/>
      <dgm:t>
        <a:bodyPr/>
        <a:lstStyle/>
        <a:p>
          <a:endParaRPr lang="en-US" sz="1800"/>
        </a:p>
      </dgm:t>
    </dgm:pt>
    <dgm:pt modelId="{F084AD31-A060-447C-AB80-3A184BE26316}">
      <dgm:prSet phldrT="[Text]" custT="1"/>
      <dgm:spPr/>
      <dgm:t>
        <a:bodyPr/>
        <a:lstStyle/>
        <a:p>
          <a:r>
            <a:rPr lang="en-US" sz="2800" dirty="0" smtClean="0"/>
            <a:t>Spend at least 20% on </a:t>
          </a:r>
          <a:r>
            <a:rPr lang="en-US" sz="2800" b="1" dirty="0" smtClean="0"/>
            <a:t>safe and healthy students</a:t>
          </a:r>
          <a:r>
            <a:rPr lang="en-US" sz="2800" dirty="0" smtClean="0"/>
            <a:t>; </a:t>
          </a:r>
          <a:endParaRPr lang="en-US" sz="2800" dirty="0"/>
        </a:p>
      </dgm:t>
    </dgm:pt>
    <dgm:pt modelId="{1813EEEC-D2C8-4708-8DF9-7D60A9A74C63}" type="parTrans" cxnId="{CC6F3E8F-6710-4351-B223-1D8C8252EA6F}">
      <dgm:prSet/>
      <dgm:spPr/>
      <dgm:t>
        <a:bodyPr/>
        <a:lstStyle/>
        <a:p>
          <a:endParaRPr lang="en-US" sz="1800"/>
        </a:p>
      </dgm:t>
    </dgm:pt>
    <dgm:pt modelId="{A4260092-0907-4F5B-9109-A77EE951EC94}" type="sibTrans" cxnId="{CC6F3E8F-6710-4351-B223-1D8C8252EA6F}">
      <dgm:prSet/>
      <dgm:spPr/>
      <dgm:t>
        <a:bodyPr/>
        <a:lstStyle/>
        <a:p>
          <a:endParaRPr lang="en-US" sz="1800"/>
        </a:p>
      </dgm:t>
    </dgm:pt>
    <dgm:pt modelId="{59AF84B7-2178-4BEA-81DB-4B1DE76EB138}">
      <dgm:prSet phldrT="[Text]" custT="1"/>
      <dgm:spPr/>
      <dgm:t>
        <a:bodyPr/>
        <a:lstStyle/>
        <a:p>
          <a:r>
            <a:rPr lang="en-US" sz="2800" dirty="0" smtClean="0"/>
            <a:t>Use a portion for </a:t>
          </a:r>
          <a:r>
            <a:rPr lang="en-US" sz="2800" b="1" dirty="0" smtClean="0"/>
            <a:t>effective use of technology </a:t>
          </a:r>
          <a:r>
            <a:rPr lang="en-US" sz="2800" dirty="0" smtClean="0"/>
            <a:t>and no more than 15% on technology infrastructure</a:t>
          </a:r>
        </a:p>
        <a:p>
          <a:endParaRPr lang="en-US" sz="2800" dirty="0"/>
        </a:p>
      </dgm:t>
    </dgm:pt>
    <dgm:pt modelId="{807A7F3D-7F44-40E0-9D67-BA3AAD6590E9}" type="parTrans" cxnId="{D0BE0DFC-A468-4309-83D2-19A14833EF22}">
      <dgm:prSet/>
      <dgm:spPr/>
      <dgm:t>
        <a:bodyPr/>
        <a:lstStyle/>
        <a:p>
          <a:endParaRPr lang="en-US" sz="1800"/>
        </a:p>
      </dgm:t>
    </dgm:pt>
    <dgm:pt modelId="{FF33DDBE-3468-496F-8D5B-6E3230654412}" type="sibTrans" cxnId="{D0BE0DFC-A468-4309-83D2-19A14833EF22}">
      <dgm:prSet/>
      <dgm:spPr/>
      <dgm:t>
        <a:bodyPr/>
        <a:lstStyle/>
        <a:p>
          <a:endParaRPr lang="en-US" sz="1800"/>
        </a:p>
      </dgm:t>
    </dgm:pt>
    <dgm:pt modelId="{368254F1-7B27-41CF-80B8-F92F03B48016}" type="pres">
      <dgm:prSet presAssocID="{784011D4-091D-4A55-B251-175BC21F4C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57F64-9591-4C89-B1BB-3217F24D7D24}" type="pres">
      <dgm:prSet presAssocID="{938E2291-E046-459C-9F0D-9F4740D63E7C}" presName="node" presStyleLbl="node1" presStyleIdx="0" presStyleCnt="3" custScaleY="209018" custLinFactNeighborX="-1646" custLinFactNeighborY="-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EA79F-BE82-40E4-A1D8-F6D348BC9050}" type="pres">
      <dgm:prSet presAssocID="{45450D8B-3758-421C-81C5-0B63A42314F5}" presName="sibTrans" presStyleCnt="0"/>
      <dgm:spPr/>
    </dgm:pt>
    <dgm:pt modelId="{620B8941-3036-4215-B59F-6952ACEC9D12}" type="pres">
      <dgm:prSet presAssocID="{F084AD31-A060-447C-AB80-3A184BE26316}" presName="node" presStyleLbl="node1" presStyleIdx="1" presStyleCnt="3" custScaleY="208820" custLinFactNeighborX="-6279" custLinFactNeighborY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41E2C-9E10-448D-99C3-8DAA96449931}" type="pres">
      <dgm:prSet presAssocID="{A4260092-0907-4F5B-9109-A77EE951EC94}" presName="sibTrans" presStyleCnt="0"/>
      <dgm:spPr/>
    </dgm:pt>
    <dgm:pt modelId="{DDA6D195-A97D-48B4-82F9-408C8171CB2C}" type="pres">
      <dgm:prSet presAssocID="{59AF84B7-2178-4BEA-81DB-4B1DE76EB138}" presName="node" presStyleLbl="node1" presStyleIdx="2" presStyleCnt="3" custScaleY="209369" custLinFactNeighborX="-8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D342C-C694-4A2A-9848-2D05741729AA}" srcId="{784011D4-091D-4A55-B251-175BC21F4CF6}" destId="{938E2291-E046-459C-9F0D-9F4740D63E7C}" srcOrd="0" destOrd="0" parTransId="{E2D4DC07-3AB9-4185-8EE2-5BC7C6AE4C89}" sibTransId="{45450D8B-3758-421C-81C5-0B63A42314F5}"/>
    <dgm:cxn modelId="{E76C8C93-6EF9-49EA-9266-DAA1571577DC}" type="presOf" srcId="{938E2291-E046-459C-9F0D-9F4740D63E7C}" destId="{C5557F64-9591-4C89-B1BB-3217F24D7D24}" srcOrd="0" destOrd="0" presId="urn:microsoft.com/office/officeart/2005/8/layout/default"/>
    <dgm:cxn modelId="{A146AE1F-C34E-41C1-AD35-75D4425DE42D}" type="presOf" srcId="{59AF84B7-2178-4BEA-81DB-4B1DE76EB138}" destId="{DDA6D195-A97D-48B4-82F9-408C8171CB2C}" srcOrd="0" destOrd="0" presId="urn:microsoft.com/office/officeart/2005/8/layout/default"/>
    <dgm:cxn modelId="{1933615A-6AA2-4DA6-AB3B-0F7096A8D28F}" type="presOf" srcId="{784011D4-091D-4A55-B251-175BC21F4CF6}" destId="{368254F1-7B27-41CF-80B8-F92F03B48016}" srcOrd="0" destOrd="0" presId="urn:microsoft.com/office/officeart/2005/8/layout/default"/>
    <dgm:cxn modelId="{CC6F3E8F-6710-4351-B223-1D8C8252EA6F}" srcId="{784011D4-091D-4A55-B251-175BC21F4CF6}" destId="{F084AD31-A060-447C-AB80-3A184BE26316}" srcOrd="1" destOrd="0" parTransId="{1813EEEC-D2C8-4708-8DF9-7D60A9A74C63}" sibTransId="{A4260092-0907-4F5B-9109-A77EE951EC94}"/>
    <dgm:cxn modelId="{D0BE0DFC-A468-4309-83D2-19A14833EF22}" srcId="{784011D4-091D-4A55-B251-175BC21F4CF6}" destId="{59AF84B7-2178-4BEA-81DB-4B1DE76EB138}" srcOrd="2" destOrd="0" parTransId="{807A7F3D-7F44-40E0-9D67-BA3AAD6590E9}" sibTransId="{FF33DDBE-3468-496F-8D5B-6E3230654412}"/>
    <dgm:cxn modelId="{AAFDF56D-ACAE-4859-9CF8-4EA577B27852}" type="presOf" srcId="{F084AD31-A060-447C-AB80-3A184BE26316}" destId="{620B8941-3036-4215-B59F-6952ACEC9D12}" srcOrd="0" destOrd="0" presId="urn:microsoft.com/office/officeart/2005/8/layout/default"/>
    <dgm:cxn modelId="{C5DAE38D-7F51-4B4E-8830-DABC99336846}" type="presParOf" srcId="{368254F1-7B27-41CF-80B8-F92F03B48016}" destId="{C5557F64-9591-4C89-B1BB-3217F24D7D24}" srcOrd="0" destOrd="0" presId="urn:microsoft.com/office/officeart/2005/8/layout/default"/>
    <dgm:cxn modelId="{2A7394D3-43A3-4CD0-8971-861DDFEC4FF7}" type="presParOf" srcId="{368254F1-7B27-41CF-80B8-F92F03B48016}" destId="{2C5EA79F-BE82-40E4-A1D8-F6D348BC9050}" srcOrd="1" destOrd="0" presId="urn:microsoft.com/office/officeart/2005/8/layout/default"/>
    <dgm:cxn modelId="{C0B5DD6A-249A-4439-B37E-71901E9E43F6}" type="presParOf" srcId="{368254F1-7B27-41CF-80B8-F92F03B48016}" destId="{620B8941-3036-4215-B59F-6952ACEC9D12}" srcOrd="2" destOrd="0" presId="urn:microsoft.com/office/officeart/2005/8/layout/default"/>
    <dgm:cxn modelId="{ABFF6247-1D85-4422-9510-66F1FA8892D1}" type="presParOf" srcId="{368254F1-7B27-41CF-80B8-F92F03B48016}" destId="{BA341E2C-9E10-448D-99C3-8DAA96449931}" srcOrd="3" destOrd="0" presId="urn:microsoft.com/office/officeart/2005/8/layout/default"/>
    <dgm:cxn modelId="{CF809FCF-37F6-4AC4-B4C3-6490AE5F49AC}" type="presParOf" srcId="{368254F1-7B27-41CF-80B8-F92F03B48016}" destId="{DDA6D195-A97D-48B4-82F9-408C8171CB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FDF3C-4F31-41D0-A327-6AA2F8A30550}">
      <dsp:nvSpPr>
        <dsp:cNvPr id="0" name=""/>
        <dsp:cNvSpPr/>
      </dsp:nvSpPr>
      <dsp:spPr>
        <a:xfrm>
          <a:off x="0" y="0"/>
          <a:ext cx="2561629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April-Aug 2016</a:t>
          </a:r>
          <a:endParaRPr lang="en-US" sz="2000" kern="1200" dirty="0"/>
        </a:p>
      </dsp:txBody>
      <dsp:txXfrm>
        <a:off x="0" y="0"/>
        <a:ext cx="2561629" cy="432000"/>
      </dsp:txXfrm>
    </dsp:sp>
    <dsp:sp modelId="{5157467E-D90C-4F09-BC45-D73D27931983}">
      <dsp:nvSpPr>
        <dsp:cNvPr id="0" name=""/>
        <dsp:cNvSpPr/>
      </dsp:nvSpPr>
      <dsp:spPr>
        <a:xfrm>
          <a:off x="0" y="425830"/>
          <a:ext cx="2561629" cy="39383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Workgroups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Advisory Committee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Stakeholder engagement</a:t>
          </a:r>
          <a:endParaRPr lang="en-US" sz="2600" kern="1200" dirty="0"/>
        </a:p>
      </dsp:txBody>
      <dsp:txXfrm>
        <a:off x="0" y="425830"/>
        <a:ext cx="2561629" cy="3938324"/>
      </dsp:txXfrm>
    </dsp:sp>
    <dsp:sp modelId="{31D90740-365E-46A8-891B-877EFD43F90B}">
      <dsp:nvSpPr>
        <dsp:cNvPr id="0" name=""/>
        <dsp:cNvSpPr/>
      </dsp:nvSpPr>
      <dsp:spPr>
        <a:xfrm>
          <a:off x="2922885" y="18287"/>
          <a:ext cx="2561629" cy="4320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Sept-Dec 2016</a:t>
          </a:r>
          <a:endParaRPr lang="en-US" sz="2000" kern="1200" dirty="0"/>
        </a:p>
      </dsp:txBody>
      <dsp:txXfrm>
        <a:off x="2922885" y="18287"/>
        <a:ext cx="2561629" cy="432000"/>
      </dsp:txXfrm>
    </dsp:sp>
    <dsp:sp modelId="{F302B4A9-A70F-4FDD-B581-240532B5C7E0}">
      <dsp:nvSpPr>
        <dsp:cNvPr id="0" name=""/>
        <dsp:cNvSpPr/>
      </dsp:nvSpPr>
      <dsp:spPr>
        <a:xfrm>
          <a:off x="2922885" y="450287"/>
          <a:ext cx="2561629" cy="3938324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Initial drafting of state plan and continued stakeholder engagement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Final regulations released Nov 28</a:t>
          </a:r>
          <a:r>
            <a:rPr lang="en-US" sz="2600" kern="1200" baseline="30000" dirty="0" smtClean="0"/>
            <a:t>th</a:t>
          </a:r>
          <a:endParaRPr lang="en-US" sz="2600" kern="1200" dirty="0"/>
        </a:p>
      </dsp:txBody>
      <dsp:txXfrm>
        <a:off x="2922885" y="450287"/>
        <a:ext cx="2561629" cy="3938324"/>
      </dsp:txXfrm>
    </dsp:sp>
    <dsp:sp modelId="{A1D1683F-B1E5-41D4-9ECE-D85D50F9BC37}">
      <dsp:nvSpPr>
        <dsp:cNvPr id="0" name=""/>
        <dsp:cNvSpPr/>
      </dsp:nvSpPr>
      <dsp:spPr>
        <a:xfrm>
          <a:off x="5843142" y="18287"/>
          <a:ext cx="2561629" cy="432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Jan-April 2017</a:t>
          </a:r>
          <a:endParaRPr lang="en-US" sz="2000" kern="1200" dirty="0"/>
        </a:p>
      </dsp:txBody>
      <dsp:txXfrm>
        <a:off x="5843142" y="18287"/>
        <a:ext cx="2561629" cy="432000"/>
      </dsp:txXfrm>
    </dsp:sp>
    <dsp:sp modelId="{20A16F2A-C2F0-413B-AF91-30F0DD5DCAC9}">
      <dsp:nvSpPr>
        <dsp:cNvPr id="0" name=""/>
        <dsp:cNvSpPr/>
      </dsp:nvSpPr>
      <dsp:spPr>
        <a:xfrm>
          <a:off x="5843142" y="450287"/>
          <a:ext cx="2561629" cy="3938324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Finalize state plan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Public comment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State Board approval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Submit to USED April 3</a:t>
          </a:r>
          <a:r>
            <a:rPr lang="en-US" sz="2600" b="1" kern="1200" baseline="30000" dirty="0" smtClean="0"/>
            <a:t>rd</a:t>
          </a:r>
          <a:r>
            <a:rPr lang="en-US" sz="2600" kern="1200" dirty="0" smtClean="0"/>
            <a:t> </a:t>
          </a:r>
          <a:r>
            <a:rPr lang="en-US" sz="2000" b="0" i="1" kern="1200" dirty="0" smtClean="0"/>
            <a:t>(new date)</a:t>
          </a:r>
          <a:endParaRPr lang="en-US" sz="2000" b="0" i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</dsp:txBody>
      <dsp:txXfrm>
        <a:off x="5843142" y="450287"/>
        <a:ext cx="2561629" cy="3938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6BCF0-163F-4990-8FE5-7E204303557A}">
      <dsp:nvSpPr>
        <dsp:cNvPr id="0" name=""/>
        <dsp:cNvSpPr/>
      </dsp:nvSpPr>
      <dsp:spPr>
        <a:xfrm>
          <a:off x="2627" y="325442"/>
          <a:ext cx="2561629" cy="66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2017-2018</a:t>
          </a:r>
          <a:endParaRPr lang="en-US" sz="2300" kern="1200" dirty="0"/>
        </a:p>
      </dsp:txBody>
      <dsp:txXfrm>
        <a:off x="2627" y="325442"/>
        <a:ext cx="2561629" cy="662400"/>
      </dsp:txXfrm>
    </dsp:sp>
    <dsp:sp modelId="{DEB70777-3E08-4E80-9231-482BF2E69DAA}">
      <dsp:nvSpPr>
        <dsp:cNvPr id="0" name=""/>
        <dsp:cNvSpPr/>
      </dsp:nvSpPr>
      <dsp:spPr>
        <a:xfrm>
          <a:off x="2627" y="987842"/>
          <a:ext cx="2561629" cy="30936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ESSA implementation begins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Transition</a:t>
          </a:r>
          <a:r>
            <a:rPr lang="en-US" sz="2300" kern="1200" dirty="0" smtClean="0"/>
            <a:t> to new accountability system and school identification</a:t>
          </a:r>
          <a:endParaRPr lang="en-US" sz="2300" kern="1200" dirty="0"/>
        </a:p>
      </dsp:txBody>
      <dsp:txXfrm>
        <a:off x="2627" y="987842"/>
        <a:ext cx="2561629" cy="3093615"/>
      </dsp:txXfrm>
    </dsp:sp>
    <dsp:sp modelId="{4FEA2389-F90D-4F20-9772-3BEEDF4A426B}">
      <dsp:nvSpPr>
        <dsp:cNvPr id="0" name=""/>
        <dsp:cNvSpPr/>
      </dsp:nvSpPr>
      <dsp:spPr>
        <a:xfrm>
          <a:off x="2922885" y="325442"/>
          <a:ext cx="2561629" cy="6624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1905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2018-2019</a:t>
          </a:r>
          <a:endParaRPr lang="en-US" sz="2300" kern="1200" dirty="0"/>
        </a:p>
      </dsp:txBody>
      <dsp:txXfrm>
        <a:off x="2922885" y="325442"/>
        <a:ext cx="2561629" cy="662400"/>
      </dsp:txXfrm>
    </dsp:sp>
    <dsp:sp modelId="{BFFF0EAF-D0DD-4824-A002-D7DB1775E763}">
      <dsp:nvSpPr>
        <dsp:cNvPr id="0" name=""/>
        <dsp:cNvSpPr/>
      </dsp:nvSpPr>
      <dsp:spPr>
        <a:xfrm>
          <a:off x="2922885" y="987842"/>
          <a:ext cx="2561629" cy="3093615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New Accountability System begins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Identify lowest performing schools for </a:t>
          </a:r>
          <a:r>
            <a:rPr lang="en-US" sz="2300" b="1" kern="1200" dirty="0" smtClean="0"/>
            <a:t>Comprehensive Support and Improvement</a:t>
          </a:r>
          <a:endParaRPr lang="en-US" sz="2300" kern="1200" dirty="0"/>
        </a:p>
      </dsp:txBody>
      <dsp:txXfrm>
        <a:off x="2922885" y="987842"/>
        <a:ext cx="2561629" cy="3093615"/>
      </dsp:txXfrm>
    </dsp:sp>
    <dsp:sp modelId="{09CBF008-05E0-4C0F-BFE9-E3F78ECDC009}">
      <dsp:nvSpPr>
        <dsp:cNvPr id="0" name=""/>
        <dsp:cNvSpPr/>
      </dsp:nvSpPr>
      <dsp:spPr>
        <a:xfrm>
          <a:off x="5843142" y="325442"/>
          <a:ext cx="2561629" cy="6624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2019-2020</a:t>
          </a:r>
          <a:endParaRPr lang="en-US" sz="2300" kern="1200" dirty="0"/>
        </a:p>
      </dsp:txBody>
      <dsp:txXfrm>
        <a:off x="5843142" y="325442"/>
        <a:ext cx="2561629" cy="662400"/>
      </dsp:txXfrm>
    </dsp:sp>
    <dsp:sp modelId="{0D0A22D5-E382-44C4-9CDC-42C4AF049377}">
      <dsp:nvSpPr>
        <dsp:cNvPr id="0" name=""/>
        <dsp:cNvSpPr/>
      </dsp:nvSpPr>
      <dsp:spPr>
        <a:xfrm>
          <a:off x="5843142" y="987842"/>
          <a:ext cx="2561629" cy="3093615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Identify lowest performing schools for </a:t>
          </a:r>
          <a:r>
            <a:rPr lang="en-US" sz="2300" b="1" kern="1200" dirty="0" smtClean="0"/>
            <a:t>Targeted Support and Improvement </a:t>
          </a:r>
          <a:endParaRPr lang="en-US" sz="2300" kern="1200" dirty="0"/>
        </a:p>
      </dsp:txBody>
      <dsp:txXfrm>
        <a:off x="5843142" y="987842"/>
        <a:ext cx="2561629" cy="3093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651F1-DF73-4D1A-A0BA-F13330946AB6}">
      <dsp:nvSpPr>
        <dsp:cNvPr id="0" name=""/>
        <dsp:cNvSpPr/>
      </dsp:nvSpPr>
      <dsp:spPr>
        <a:xfrm>
          <a:off x="1650127" y="760306"/>
          <a:ext cx="5081975" cy="5081975"/>
        </a:xfrm>
        <a:prstGeom prst="blockArc">
          <a:avLst>
            <a:gd name="adj1" fmla="val 11879481"/>
            <a:gd name="adj2" fmla="val 16173768"/>
            <a:gd name="adj3" fmla="val 4643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F2A9A-96B6-43FE-B914-066027B9B82D}">
      <dsp:nvSpPr>
        <dsp:cNvPr id="0" name=""/>
        <dsp:cNvSpPr/>
      </dsp:nvSpPr>
      <dsp:spPr>
        <a:xfrm>
          <a:off x="1650012" y="760662"/>
          <a:ext cx="5081975" cy="508197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4F4D-15FE-40EF-B869-71BAD11A8B8E}">
      <dsp:nvSpPr>
        <dsp:cNvPr id="0" name=""/>
        <dsp:cNvSpPr/>
      </dsp:nvSpPr>
      <dsp:spPr>
        <a:xfrm>
          <a:off x="1650012" y="760662"/>
          <a:ext cx="5081975" cy="508197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95F0E-443C-4E8D-A72F-C189B1632DF9}">
      <dsp:nvSpPr>
        <dsp:cNvPr id="0" name=""/>
        <dsp:cNvSpPr/>
      </dsp:nvSpPr>
      <dsp:spPr>
        <a:xfrm>
          <a:off x="1650012" y="760662"/>
          <a:ext cx="5081975" cy="508197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05243-D778-4223-8368-D7DBA9D620A0}">
      <dsp:nvSpPr>
        <dsp:cNvPr id="0" name=""/>
        <dsp:cNvSpPr/>
      </dsp:nvSpPr>
      <dsp:spPr>
        <a:xfrm>
          <a:off x="1649896" y="760307"/>
          <a:ext cx="5081975" cy="5081975"/>
        </a:xfrm>
        <a:prstGeom prst="blockArc">
          <a:avLst>
            <a:gd name="adj1" fmla="val 16174088"/>
            <a:gd name="adj2" fmla="val 20520517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79E1-E885-400F-B908-F5BC9B56DCDC}">
      <dsp:nvSpPr>
        <dsp:cNvPr id="0" name=""/>
        <dsp:cNvSpPr/>
      </dsp:nvSpPr>
      <dsp:spPr>
        <a:xfrm>
          <a:off x="2150444" y="1138657"/>
          <a:ext cx="4081110" cy="4325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Standards &amp; Assessments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Accountability &amp; School/District Improvement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Educator Effectiveness          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(Title I-A &amp;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Title II-A)</a:t>
          </a:r>
          <a:endParaRPr lang="en-US" sz="2700" b="1" kern="1200" dirty="0" smtClean="0"/>
        </a:p>
      </dsp:txBody>
      <dsp:txXfrm>
        <a:off x="2748109" y="1772183"/>
        <a:ext cx="2885780" cy="3058934"/>
      </dsp:txXfrm>
    </dsp:sp>
    <dsp:sp modelId="{32F469FB-5C8F-49FE-942C-68565F899765}">
      <dsp:nvSpPr>
        <dsp:cNvPr id="0" name=""/>
        <dsp:cNvSpPr/>
      </dsp:nvSpPr>
      <dsp:spPr>
        <a:xfrm>
          <a:off x="3352803" y="0"/>
          <a:ext cx="1638746" cy="16387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Migrant Students </a:t>
          </a:r>
          <a:r>
            <a:rPr lang="en-US" sz="1400" kern="1200" dirty="0" smtClean="0"/>
            <a:t>(Title IC)</a:t>
          </a:r>
          <a:endParaRPr lang="en-US" sz="1400" kern="1200" dirty="0"/>
        </a:p>
      </dsp:txBody>
      <dsp:txXfrm>
        <a:off x="3592792" y="239989"/>
        <a:ext cx="1158768" cy="1158768"/>
      </dsp:txXfrm>
    </dsp:sp>
    <dsp:sp modelId="{A5B9AFC2-F813-44E9-87EA-358313043742}">
      <dsp:nvSpPr>
        <dsp:cNvPr id="0" name=""/>
        <dsp:cNvSpPr/>
      </dsp:nvSpPr>
      <dsp:spPr>
        <a:xfrm>
          <a:off x="5732142" y="1715299"/>
          <a:ext cx="1638746" cy="1638746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English Learners </a:t>
          </a:r>
          <a:r>
            <a:rPr lang="en-US" sz="1400" kern="1200" dirty="0" smtClean="0"/>
            <a:t>(Title III)</a:t>
          </a:r>
          <a:endParaRPr lang="en-US" sz="1400" kern="1200" dirty="0"/>
        </a:p>
      </dsp:txBody>
      <dsp:txXfrm>
        <a:off x="5972131" y="1955288"/>
        <a:ext cx="1158768" cy="1158768"/>
      </dsp:txXfrm>
    </dsp:sp>
    <dsp:sp modelId="{8BC65D61-53FB-41DD-9132-3701D92E5B43}">
      <dsp:nvSpPr>
        <dsp:cNvPr id="0" name=""/>
        <dsp:cNvSpPr/>
      </dsp:nvSpPr>
      <dsp:spPr>
        <a:xfrm>
          <a:off x="4746560" y="4490252"/>
          <a:ext cx="1806636" cy="1638746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Academic Enrichment &amp; Student Support    </a:t>
          </a:r>
          <a:r>
            <a:rPr lang="en-US" sz="1400" kern="1200" dirty="0" smtClean="0"/>
            <a:t>(Title IV-A)</a:t>
          </a:r>
          <a:endParaRPr lang="en-US" sz="1400" kern="1200" dirty="0"/>
        </a:p>
      </dsp:txBody>
      <dsp:txXfrm>
        <a:off x="5011136" y="4730241"/>
        <a:ext cx="1277484" cy="1158768"/>
      </dsp:txXfrm>
    </dsp:sp>
    <dsp:sp modelId="{D382B431-3D52-4470-B696-5CCF33481D1B}">
      <dsp:nvSpPr>
        <dsp:cNvPr id="0" name=""/>
        <dsp:cNvSpPr/>
      </dsp:nvSpPr>
      <dsp:spPr>
        <a:xfrm>
          <a:off x="1806638" y="4490252"/>
          <a:ext cx="1850964" cy="1638746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Afterschool Programs </a:t>
          </a:r>
          <a:r>
            <a:rPr lang="en-US" sz="1400" kern="1200" dirty="0" smtClean="0"/>
            <a:t>(Title IV-B)</a:t>
          </a:r>
          <a:endParaRPr lang="en-US" sz="1400" kern="1200" dirty="0"/>
        </a:p>
      </dsp:txBody>
      <dsp:txXfrm>
        <a:off x="2077705" y="4730241"/>
        <a:ext cx="1308830" cy="1158768"/>
      </dsp:txXfrm>
    </dsp:sp>
    <dsp:sp modelId="{023E1268-1451-4981-B55E-4E2B0297510D}">
      <dsp:nvSpPr>
        <dsp:cNvPr id="0" name=""/>
        <dsp:cNvSpPr/>
      </dsp:nvSpPr>
      <dsp:spPr>
        <a:xfrm>
          <a:off x="1011111" y="1715299"/>
          <a:ext cx="1638746" cy="163874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Homeless Students </a:t>
          </a:r>
          <a:r>
            <a:rPr lang="en-US" sz="1400" kern="1200" dirty="0" smtClean="0"/>
            <a:t>(Title IX-A)</a:t>
          </a:r>
          <a:endParaRPr lang="en-US" sz="1400" kern="1200" dirty="0"/>
        </a:p>
      </dsp:txBody>
      <dsp:txXfrm>
        <a:off x="1251100" y="1955288"/>
        <a:ext cx="1158768" cy="1158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57F64-9591-4C89-B1BB-3217F24D7D24}">
      <dsp:nvSpPr>
        <dsp:cNvPr id="0" name=""/>
        <dsp:cNvSpPr/>
      </dsp:nvSpPr>
      <dsp:spPr>
        <a:xfrm>
          <a:off x="0" y="148564"/>
          <a:ext cx="2675091" cy="33548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Spend at least 20% on </a:t>
          </a:r>
          <a:r>
            <a:rPr lang="en-US" sz="2800" b="1" kern="1200" dirty="0" smtClean="0"/>
            <a:t>well-rounded education</a:t>
          </a:r>
          <a:r>
            <a:rPr lang="en-US" sz="2800" kern="1200" dirty="0" smtClean="0"/>
            <a:t>; and</a:t>
          </a:r>
          <a:endParaRPr lang="en-US" sz="2800" kern="1200" dirty="0"/>
        </a:p>
      </dsp:txBody>
      <dsp:txXfrm>
        <a:off x="0" y="148564"/>
        <a:ext cx="2675091" cy="3354853"/>
      </dsp:txXfrm>
    </dsp:sp>
    <dsp:sp modelId="{620B8941-3036-4215-B59F-6952ACEC9D12}">
      <dsp:nvSpPr>
        <dsp:cNvPr id="0" name=""/>
        <dsp:cNvSpPr/>
      </dsp:nvSpPr>
      <dsp:spPr>
        <a:xfrm>
          <a:off x="2774631" y="152400"/>
          <a:ext cx="2675091" cy="335167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Spend at least 20% on </a:t>
          </a:r>
          <a:r>
            <a:rPr lang="en-US" sz="2800" b="1" kern="1200" dirty="0" smtClean="0"/>
            <a:t>safe and healthy students</a:t>
          </a:r>
          <a:r>
            <a:rPr lang="en-US" sz="2800" kern="1200" dirty="0" smtClean="0"/>
            <a:t>; </a:t>
          </a:r>
          <a:endParaRPr lang="en-US" sz="2800" kern="1200" dirty="0"/>
        </a:p>
      </dsp:txBody>
      <dsp:txXfrm>
        <a:off x="2774631" y="152400"/>
        <a:ext cx="2675091" cy="3351675"/>
      </dsp:txXfrm>
    </dsp:sp>
    <dsp:sp modelId="{DDA6D195-A97D-48B4-82F9-408C8171CB2C}">
      <dsp:nvSpPr>
        <dsp:cNvPr id="0" name=""/>
        <dsp:cNvSpPr/>
      </dsp:nvSpPr>
      <dsp:spPr>
        <a:xfrm>
          <a:off x="5670230" y="148556"/>
          <a:ext cx="2675091" cy="336048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Use a portion for </a:t>
          </a:r>
          <a:r>
            <a:rPr lang="en-US" sz="2800" b="1" kern="1200" dirty="0" smtClean="0"/>
            <a:t>effective use of technology </a:t>
          </a:r>
          <a:r>
            <a:rPr lang="en-US" sz="2800" kern="1200" dirty="0" smtClean="0"/>
            <a:t>and no more than 15% on technology infrastructure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670230" y="148556"/>
        <a:ext cx="2675091" cy="3360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1E45-548B-4D8D-8E5D-CE6A17B26CC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FA20C-E99A-4531-9DEF-E69B985E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1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2B3F93-FC0F-4EA6-8B98-B016F6B9786E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F41CA7-8DC5-41B9-A711-97A4B631F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7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0693-543A-4A55-865D-9A93071D5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84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4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31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0693-543A-4A55-865D-9A93071D5D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9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79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0693-543A-4A55-865D-9A93071D5D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98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0693-543A-4A55-865D-9A93071D5D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9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4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9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1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0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9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1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1CA7-8DC5-41B9-A711-97A4B631F3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DC856A5-9113-4BD6-9892-0B1F5AFB9DB4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3878B99-4F56-423D-B96D-A8BF07B9F40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.state.or.us/search/results/?id=39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TITLE IA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COMMITTEE OF PRACTITIONERS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962400"/>
            <a:ext cx="5040220" cy="9835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Wednesday,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  November 30, 2016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Oregon Department of Education Logo" title="Oregon Department of Educat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65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Draft Indicators         </a:t>
            </a:r>
            <a:r>
              <a:rPr lang="en-US" sz="1600" i="1" dirty="0" smtClean="0"/>
              <a:t>(those in italics not used to identify schools)</a:t>
            </a:r>
            <a:endParaRPr lang="en-US" sz="1800" i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school/district </a:t>
            </a:r>
            <a:r>
              <a:rPr lang="en-US" dirty="0"/>
              <a:t>improvement</a:t>
            </a:r>
          </a:p>
        </p:txBody>
      </p:sp>
      <p:graphicFrame>
        <p:nvGraphicFramePr>
          <p:cNvPr id="5" name="Table 4" title="Draft Indicators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55882"/>
              </p:ext>
            </p:extLst>
          </p:nvPr>
        </p:nvGraphicFramePr>
        <p:xfrm>
          <a:off x="304800" y="2133600"/>
          <a:ext cx="8534400" cy="45153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Category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Elementary/Middle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High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Future Indicators?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Opportunity to Learn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Chronic Absenteeism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EL Proficiency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EL Growth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Data aligned to Equitable Educator Plan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Disproportionate discipline</a:t>
                      </a:r>
                      <a:endParaRPr lang="en-US" sz="1300" i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Chronic Absenteeism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EL Proficiency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EL Growth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Data aligned to Equitable Educator Plan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Disproportionate discipline</a:t>
                      </a:r>
                      <a:endParaRPr lang="en-US" sz="1300" i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School Climate Survey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Staff absenteeism</a:t>
                      </a:r>
                      <a:endParaRPr lang="en-US" sz="1300" i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Academic Success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Growth in ELA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Growth in Math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Achievement in ELA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Achievement in Math</a:t>
                      </a:r>
                      <a:endParaRPr lang="en-US" sz="13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9</a:t>
                      </a:r>
                      <a:r>
                        <a:rPr lang="en-US" sz="1300" baseline="30000" dirty="0">
                          <a:effectLst/>
                        </a:rPr>
                        <a:t>th</a:t>
                      </a:r>
                      <a:r>
                        <a:rPr lang="en-US" sz="1300" dirty="0">
                          <a:effectLst/>
                        </a:rPr>
                        <a:t> Grade On Track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Achievement in ELA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Achievement in Math</a:t>
                      </a:r>
                      <a:endParaRPr lang="en-US" sz="13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Achievement in Science</a:t>
                      </a:r>
                      <a:endParaRPr lang="en-US" sz="13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College and Career Readiness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Four- and five-year cohort graduation rates.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Postsecondary enrollment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Completer Rates</a:t>
                      </a:r>
                      <a:endParaRPr lang="en-US" sz="13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Accelerated coursework, including CTE.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Middle school on-track</a:t>
                      </a:r>
                    </a:p>
                    <a:p>
                      <a:pPr marL="19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Other  Indicators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Extracurricular and community opportunities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Community and family engagement</a:t>
                      </a:r>
                      <a:endParaRPr lang="en-US" sz="1300" i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Extracurricular and community opportunities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i="1" dirty="0">
                          <a:effectLst/>
                        </a:rPr>
                        <a:t>Community and family engagement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Access to a full curriculum</a:t>
                      </a:r>
                      <a:endParaRPr lang="en-US" sz="13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5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Redesign School and District Report Cards </a:t>
            </a:r>
          </a:p>
          <a:p>
            <a:endParaRPr lang="en-US" sz="1400" dirty="0"/>
          </a:p>
          <a:p>
            <a:pPr lvl="1"/>
            <a:r>
              <a:rPr lang="en-US" sz="2400" dirty="0" smtClean="0"/>
              <a:t>Implement </a:t>
            </a:r>
            <a:r>
              <a:rPr lang="en-US" sz="2400" dirty="0"/>
              <a:t>a multiple measures </a:t>
            </a:r>
            <a:r>
              <a:rPr lang="en-US" sz="2400" dirty="0" smtClean="0"/>
              <a:t>dashboard</a:t>
            </a:r>
          </a:p>
          <a:p>
            <a:pPr lvl="1"/>
            <a:endParaRPr lang="en-US" sz="1600" dirty="0"/>
          </a:p>
          <a:p>
            <a:pPr lvl="1"/>
            <a:r>
              <a:rPr lang="en-US" sz="2400" dirty="0"/>
              <a:t>Create a brief (i.e., two-page) summary report card that can be printed and sent to </a:t>
            </a:r>
            <a:r>
              <a:rPr lang="en-US" sz="2400" dirty="0" smtClean="0"/>
              <a:t>parents</a:t>
            </a:r>
          </a:p>
          <a:p>
            <a:pPr lvl="1"/>
            <a:endParaRPr lang="en-US" sz="1600" dirty="0"/>
          </a:p>
          <a:p>
            <a:pPr lvl="1"/>
            <a:r>
              <a:rPr lang="en-US" sz="2400" dirty="0"/>
              <a:t>Move much of the detailed data reporting to an on-line application, reducing the reliance on paper </a:t>
            </a:r>
            <a:r>
              <a:rPr lang="en-US" sz="2400" dirty="0" smtClean="0"/>
              <a:t>reports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school/district </a:t>
            </a:r>
            <a:r>
              <a:rPr lang="en-US" dirty="0"/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22126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0"/>
            <a:ext cx="3124200" cy="49103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/>
              <a:t>Mock-Up of Report Card</a:t>
            </a:r>
          </a:p>
          <a:p>
            <a:r>
              <a:rPr lang="en-US" sz="1800" dirty="0" smtClean="0"/>
              <a:t>Additional data available on “details” reports and on the web</a:t>
            </a:r>
          </a:p>
          <a:p>
            <a:r>
              <a:rPr lang="en-US" sz="1800" dirty="0" smtClean="0"/>
              <a:t>This is just an example.  We will need to develop a process for determining the dashboard look and feel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2971800" cy="1054394"/>
          </a:xfrm>
        </p:spPr>
        <p:txBody>
          <a:bodyPr/>
          <a:lstStyle/>
          <a:p>
            <a:r>
              <a:rPr lang="en-US" sz="2000" dirty="0" smtClean="0"/>
              <a:t>Accountability &amp; school/district improvement</a:t>
            </a:r>
            <a:endParaRPr lang="en-US" sz="2000" dirty="0"/>
          </a:p>
        </p:txBody>
      </p:sp>
      <p:graphicFrame>
        <p:nvGraphicFramePr>
          <p:cNvPr id="11" name="Object 10" descr="Opportunity to Learn, Academic Success and College and Career REadiness. For figures contact Lisa Plumb, lisa.plumb@ode.state.or.us, 503-947-5749" title="Accountability Indicator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39074"/>
              </p:ext>
            </p:extLst>
          </p:nvPr>
        </p:nvGraphicFramePr>
        <p:xfrm>
          <a:off x="3309061" y="0"/>
          <a:ext cx="582394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Worksheet" r:id="rId4" imgW="5838730" imgH="6877110" progId="Excel.Sheet.12">
                  <p:embed/>
                </p:oleObj>
              </mc:Choice>
              <mc:Fallback>
                <p:oleObj name="Worksheet" r:id="rId4" imgW="5838730" imgH="6877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9061" y="0"/>
                        <a:ext cx="5823942" cy="685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2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Identification of Lowest Performing Schools </a:t>
            </a:r>
          </a:p>
          <a:p>
            <a:pPr marL="45720" lvl="0" indent="0">
              <a:buNone/>
            </a:pPr>
            <a:endParaRPr lang="en-US" sz="1600" b="1" dirty="0" smtClean="0"/>
          </a:p>
          <a:p>
            <a:pPr lvl="1"/>
            <a:r>
              <a:rPr lang="en-US" sz="2800" b="1" dirty="0" smtClean="0"/>
              <a:t>Comprehensive Support </a:t>
            </a:r>
            <a:r>
              <a:rPr lang="en-US" sz="2000" i="1" dirty="0" smtClean="0"/>
              <a:t>(Title I schools)</a:t>
            </a:r>
          </a:p>
          <a:p>
            <a:pPr lvl="2"/>
            <a:r>
              <a:rPr lang="en-US" sz="2000" dirty="0" smtClean="0"/>
              <a:t>Lowest rating in xx or more accountability indicators</a:t>
            </a:r>
            <a:endParaRPr lang="en-US" sz="2800" dirty="0" smtClean="0"/>
          </a:p>
          <a:p>
            <a:pPr lvl="2"/>
            <a:r>
              <a:rPr lang="en-US" sz="2000" dirty="0" smtClean="0"/>
              <a:t>All </a:t>
            </a:r>
            <a:r>
              <a:rPr lang="en-US" sz="2000" dirty="0"/>
              <a:t>indicators in the lowest two </a:t>
            </a:r>
            <a:r>
              <a:rPr lang="en-US" sz="2000" dirty="0" smtClean="0"/>
              <a:t>levels</a:t>
            </a:r>
            <a:endParaRPr lang="en-US" sz="2800" dirty="0"/>
          </a:p>
          <a:p>
            <a:pPr lvl="2"/>
            <a:r>
              <a:rPr lang="en-US" sz="2000" i="1" dirty="0"/>
              <a:t>S</a:t>
            </a:r>
            <a:r>
              <a:rPr lang="en-US" sz="2000" i="1" dirty="0" smtClean="0"/>
              <a:t>chools </a:t>
            </a:r>
            <a:r>
              <a:rPr lang="en-US" sz="2000" dirty="0"/>
              <a:t>with graduation rates below 67</a:t>
            </a:r>
            <a:r>
              <a:rPr lang="en-US" sz="2000" dirty="0" smtClean="0"/>
              <a:t>% </a:t>
            </a:r>
            <a:r>
              <a:rPr lang="en-US" sz="2000" i="1" dirty="0" smtClean="0"/>
              <a:t>(all schools)</a:t>
            </a:r>
          </a:p>
          <a:p>
            <a:pPr marL="640080" lvl="2" indent="0">
              <a:buNone/>
            </a:pPr>
            <a:endParaRPr lang="en-US" sz="2800" dirty="0"/>
          </a:p>
          <a:p>
            <a:pPr lvl="1"/>
            <a:r>
              <a:rPr lang="en-US" sz="2800" b="1" dirty="0" smtClean="0"/>
              <a:t>Targeted Support </a:t>
            </a:r>
            <a:r>
              <a:rPr lang="en-US" sz="2000" i="1" dirty="0" smtClean="0"/>
              <a:t>(All schools)</a:t>
            </a:r>
            <a:r>
              <a:rPr lang="en-US" sz="2400" i="1" dirty="0" smtClean="0"/>
              <a:t> </a:t>
            </a:r>
          </a:p>
          <a:p>
            <a:pPr lvl="2"/>
            <a:r>
              <a:rPr lang="en-US" sz="2000" dirty="0" smtClean="0"/>
              <a:t>Same criteria above but using data for student groups (EL, economically disadvantaged, children with disabilities)</a:t>
            </a:r>
          </a:p>
          <a:p>
            <a:pPr lvl="2"/>
            <a:r>
              <a:rPr lang="en-US" sz="2000" dirty="0" smtClean="0"/>
              <a:t>Schools with persistent or large achievement gaps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&amp; </a:t>
            </a:r>
            <a:br>
              <a:rPr lang="en-US" dirty="0" smtClean="0"/>
            </a:br>
            <a:r>
              <a:rPr lang="en-US" dirty="0" smtClean="0"/>
              <a:t>school/district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Identification of Schools for </a:t>
            </a:r>
            <a:r>
              <a:rPr lang="en-US" sz="3000" b="1" i="1" dirty="0" smtClean="0"/>
              <a:t>Comprehensive</a:t>
            </a:r>
            <a:r>
              <a:rPr lang="en-US" sz="3000" b="1" dirty="0" smtClean="0"/>
              <a:t> and </a:t>
            </a:r>
            <a:r>
              <a:rPr lang="en-US" sz="3000" b="1" i="1" dirty="0" smtClean="0"/>
              <a:t>Targeted</a:t>
            </a:r>
            <a:r>
              <a:rPr lang="en-US" sz="3000" b="1" dirty="0" smtClean="0"/>
              <a:t> Improvement Support</a:t>
            </a:r>
          </a:p>
          <a:p>
            <a:pPr marL="45720" indent="0">
              <a:buNone/>
            </a:pPr>
            <a:endParaRPr lang="en-US" b="1" dirty="0" smtClean="0"/>
          </a:p>
          <a:p>
            <a:pPr lvl="1"/>
            <a:r>
              <a:rPr lang="en-US" sz="2400" dirty="0"/>
              <a:t>Phase 1 – Initial identification using </a:t>
            </a:r>
            <a:r>
              <a:rPr lang="en-US" sz="2400" b="1" dirty="0"/>
              <a:t>Accountability Data</a:t>
            </a:r>
            <a:endParaRPr lang="en-US" sz="2800" b="1" dirty="0"/>
          </a:p>
          <a:p>
            <a:pPr lvl="2"/>
            <a:r>
              <a:rPr lang="en-US" sz="1800" dirty="0"/>
              <a:t>Opportunity to Learn</a:t>
            </a:r>
          </a:p>
          <a:p>
            <a:pPr lvl="2"/>
            <a:r>
              <a:rPr lang="en-US" sz="1800" dirty="0"/>
              <a:t>Academic Success</a:t>
            </a:r>
          </a:p>
          <a:p>
            <a:pPr lvl="2"/>
            <a:r>
              <a:rPr lang="en-US" sz="1800" dirty="0"/>
              <a:t>College and Career Readiness</a:t>
            </a:r>
          </a:p>
          <a:p>
            <a:pPr lvl="2"/>
            <a:r>
              <a:rPr lang="en-US" sz="1800" dirty="0"/>
              <a:t>Other </a:t>
            </a:r>
            <a:r>
              <a:rPr lang="en-US" sz="1800" dirty="0" smtClean="0"/>
              <a:t>Measures</a:t>
            </a:r>
          </a:p>
          <a:p>
            <a:pPr marL="640080" lvl="2" indent="0">
              <a:buNone/>
            </a:pPr>
            <a:endParaRPr lang="en-US" sz="1800" dirty="0"/>
          </a:p>
          <a:p>
            <a:pPr lvl="1"/>
            <a:r>
              <a:rPr lang="en-US" sz="2400" dirty="0"/>
              <a:t>Phase 2 – Vetting of identification using </a:t>
            </a:r>
            <a:r>
              <a:rPr lang="en-US" sz="2400" b="1" dirty="0"/>
              <a:t>Reporting Data</a:t>
            </a:r>
            <a:endParaRPr lang="en-US" sz="2800" b="1" dirty="0"/>
          </a:p>
          <a:p>
            <a:pPr lvl="2"/>
            <a:r>
              <a:rPr lang="en-US" sz="1800" dirty="0"/>
              <a:t>Additional student performance data (local)</a:t>
            </a:r>
            <a:endParaRPr lang="en-US" sz="2400" dirty="0"/>
          </a:p>
          <a:p>
            <a:pPr lvl="2"/>
            <a:r>
              <a:rPr lang="en-US" sz="1800" dirty="0"/>
              <a:t>Additional culture / climate </a:t>
            </a:r>
            <a:r>
              <a:rPr lang="en-US" sz="1800" dirty="0" smtClean="0"/>
              <a:t>measures (TBD)</a:t>
            </a:r>
            <a:endParaRPr lang="en-US" sz="2200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b="1" dirty="0" smtClean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b="1" dirty="0" smtClean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b="1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&amp;</a:t>
            </a:r>
            <a:br>
              <a:rPr lang="en-US" dirty="0" smtClean="0"/>
            </a:br>
            <a:r>
              <a:rPr lang="en-US" dirty="0" smtClean="0"/>
              <a:t>school/district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 effectiveness</a:t>
            </a:r>
            <a:br>
              <a:rPr lang="en-US" dirty="0" smtClean="0"/>
            </a:br>
            <a:r>
              <a:rPr lang="en-US" sz="2400" dirty="0" smtClean="0"/>
              <a:t>Educator Evaluations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&amp; Professional Learning</a:t>
            </a:r>
            <a:endParaRPr lang="en-US" sz="20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686799" cy="4910329"/>
          </a:xfrm>
        </p:spPr>
        <p:txBody>
          <a:bodyPr>
            <a:noAutofit/>
          </a:bodyPr>
          <a:lstStyle/>
          <a:p>
            <a:r>
              <a:rPr lang="en-US" dirty="0" smtClean="0"/>
              <a:t>Eliminate </a:t>
            </a:r>
            <a:r>
              <a:rPr lang="en-US" dirty="0"/>
              <a:t>the </a:t>
            </a:r>
            <a:r>
              <a:rPr lang="en-US" dirty="0" smtClean="0"/>
              <a:t>Oregon </a:t>
            </a:r>
            <a:r>
              <a:rPr lang="en-US" dirty="0"/>
              <a:t>Matrix </a:t>
            </a:r>
            <a:r>
              <a:rPr lang="en-US" dirty="0" smtClean="0"/>
              <a:t>as the required method for determining a summative rating  in educator evaluations; make it optional or replace it</a:t>
            </a:r>
          </a:p>
          <a:p>
            <a:pPr marL="45720" indent="0">
              <a:buNone/>
            </a:pPr>
            <a:endParaRPr lang="en-US" sz="900" dirty="0" smtClean="0"/>
          </a:p>
          <a:p>
            <a:r>
              <a:rPr lang="en-US" dirty="0" smtClean="0"/>
              <a:t>Focus educator evaluations on key areas of </a:t>
            </a:r>
            <a:r>
              <a:rPr lang="en-US" dirty="0"/>
              <a:t>the Oregon Teaching </a:t>
            </a:r>
            <a:r>
              <a:rPr lang="en-US" dirty="0" smtClean="0"/>
              <a:t>Standards: </a:t>
            </a:r>
            <a:r>
              <a:rPr lang="en-US" dirty="0"/>
              <a:t>(A) The Learner and Learning, </a:t>
            </a:r>
            <a:r>
              <a:rPr lang="en-US" dirty="0" smtClean="0"/>
              <a:t>   (</a:t>
            </a:r>
            <a:r>
              <a:rPr lang="en-US" dirty="0"/>
              <a:t>B) Content, (C) Instructional Practices and (D) Professional </a:t>
            </a:r>
            <a:r>
              <a:rPr lang="en-US" dirty="0" smtClean="0"/>
              <a:t>Responsibilities</a:t>
            </a:r>
          </a:p>
          <a:p>
            <a:endParaRPr lang="en-US" sz="1050" dirty="0"/>
          </a:p>
          <a:p>
            <a:r>
              <a:rPr lang="en-US" dirty="0" smtClean="0"/>
              <a:t>Make optional the use of student </a:t>
            </a:r>
            <a:r>
              <a:rPr lang="en-US" dirty="0"/>
              <a:t>statewide </a:t>
            </a:r>
            <a:r>
              <a:rPr lang="en-US" dirty="0" smtClean="0"/>
              <a:t>summative assessment data in educator evaluations </a:t>
            </a:r>
          </a:p>
          <a:p>
            <a:endParaRPr lang="en-US" sz="1050" dirty="0"/>
          </a:p>
          <a:p>
            <a:r>
              <a:rPr lang="en-US" dirty="0" smtClean="0"/>
              <a:t>Clearly define “effective educator” for purposes of evaluation and professional growth</a:t>
            </a:r>
          </a:p>
          <a:p>
            <a:pPr marL="45720" indent="0">
              <a:buNone/>
            </a:pPr>
            <a:endParaRPr lang="en-US" sz="1800" dirty="0"/>
          </a:p>
          <a:p>
            <a:pPr marL="4572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68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Educator effectiveness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Educator Evaluations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 &amp; Professional Learning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938146"/>
            <a:ext cx="8686799" cy="4910329"/>
          </a:xfrm>
        </p:spPr>
        <p:txBody>
          <a:bodyPr>
            <a:noAutofit/>
          </a:bodyPr>
          <a:lstStyle/>
          <a:p>
            <a:r>
              <a:rPr lang="en-US" sz="2400" dirty="0" smtClean="0"/>
              <a:t>Establish a </a:t>
            </a:r>
            <a:r>
              <a:rPr lang="en-US" sz="2400" dirty="0"/>
              <a:t>culture </a:t>
            </a:r>
            <a:r>
              <a:rPr lang="en-US" sz="2400" dirty="0" smtClean="0"/>
              <a:t>and systems for </a:t>
            </a:r>
            <a:r>
              <a:rPr lang="en-US" sz="2400" b="1" dirty="0"/>
              <a:t>comprehensive professional </a:t>
            </a:r>
            <a:r>
              <a:rPr lang="en-US" sz="2400" b="1" dirty="0" smtClean="0"/>
              <a:t>learning</a:t>
            </a:r>
          </a:p>
          <a:p>
            <a:pPr marL="662940" lvl="1" indent="-342900"/>
            <a:r>
              <a:rPr lang="en-US" sz="2200" dirty="0" smtClean="0"/>
              <a:t>Elevate </a:t>
            </a:r>
            <a:r>
              <a:rPr lang="en-US" sz="2200" dirty="0"/>
              <a:t>data-driven, differentiated professional learning informed by </a:t>
            </a:r>
            <a:r>
              <a:rPr lang="en-US" sz="2200" dirty="0" smtClean="0"/>
              <a:t>observation </a:t>
            </a:r>
            <a:r>
              <a:rPr lang="en-US" sz="2200" dirty="0"/>
              <a:t>data, teacher reflection and district / school improvement </a:t>
            </a:r>
            <a:r>
              <a:rPr lang="en-US" sz="2200" dirty="0" smtClean="0"/>
              <a:t>priorities</a:t>
            </a:r>
          </a:p>
          <a:p>
            <a:pPr marL="662940" lvl="1" indent="-342900"/>
            <a:r>
              <a:rPr lang="en-US" sz="2200" dirty="0" smtClean="0"/>
              <a:t>Needs-driven and continuous learning that emphasizes culturally responsive pedagogy and practice</a:t>
            </a:r>
          </a:p>
          <a:p>
            <a:pPr marL="662940" lvl="1" indent="-342900"/>
            <a:r>
              <a:rPr lang="en-US" sz="2200" dirty="0" smtClean="0"/>
              <a:t>Incentivize partnerships to elevate successful strategies and learning networks</a:t>
            </a:r>
          </a:p>
          <a:p>
            <a:pPr marL="388620" indent="-342900"/>
            <a:r>
              <a:rPr lang="en-US" sz="2400" dirty="0" smtClean="0"/>
              <a:t>Use Title IIA 3% set-aside for state activities to strengthen administrator and teacher leadership</a:t>
            </a:r>
            <a:endParaRPr lang="en-US" sz="2400" dirty="0"/>
          </a:p>
          <a:p>
            <a:pPr marL="4572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9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HQT - Teachers </a:t>
            </a:r>
            <a:r>
              <a:rPr lang="en-US" sz="2400" dirty="0"/>
              <a:t>must meet </a:t>
            </a:r>
            <a:r>
              <a:rPr lang="en-US" sz="2400" u="sng" dirty="0"/>
              <a:t>state</a:t>
            </a:r>
            <a:r>
              <a:rPr lang="en-US" sz="2400" dirty="0"/>
              <a:t> licensure</a:t>
            </a:r>
            <a:r>
              <a:rPr lang="en-US" sz="2400" dirty="0" smtClean="0"/>
              <a:t>/ certification </a:t>
            </a:r>
            <a:r>
              <a:rPr lang="en-US" sz="2400" dirty="0"/>
              <a:t>requirements</a:t>
            </a:r>
          </a:p>
          <a:p>
            <a:endParaRPr lang="en-US" dirty="0" smtClean="0"/>
          </a:p>
          <a:p>
            <a:r>
              <a:rPr lang="en-US" sz="2400" dirty="0" smtClean="0"/>
              <a:t>Equitable Access to Excellent Educators</a:t>
            </a:r>
          </a:p>
          <a:p>
            <a:pPr lvl="1"/>
            <a:r>
              <a:rPr lang="en-US" sz="2200" dirty="0" smtClean="0"/>
              <a:t>Must ensure </a:t>
            </a:r>
            <a:r>
              <a:rPr lang="en-US" sz="2200" dirty="0"/>
              <a:t>low-income and minority students not served at disproportionate rates by “ineffective, out-of-field, or inexperienced teacher”</a:t>
            </a:r>
          </a:p>
          <a:p>
            <a:pPr lvl="2"/>
            <a:r>
              <a:rPr lang="en-US" sz="1800" dirty="0" smtClean="0"/>
              <a:t>Develop Systems of Educator Development, Retention, and Advancement</a:t>
            </a:r>
          </a:p>
          <a:p>
            <a:pPr lvl="2"/>
            <a:r>
              <a:rPr lang="en-US" sz="1800" dirty="0" smtClean="0"/>
              <a:t>Key strategies</a:t>
            </a:r>
          </a:p>
          <a:p>
            <a:pPr lvl="3"/>
            <a:r>
              <a:rPr lang="en-US" sz="2000" dirty="0" smtClean="0"/>
              <a:t>Human capital management</a:t>
            </a:r>
          </a:p>
          <a:p>
            <a:pPr lvl="3"/>
            <a:r>
              <a:rPr lang="en-US" sz="2000" dirty="0" smtClean="0"/>
              <a:t>Ongoing professional learning</a:t>
            </a:r>
          </a:p>
          <a:p>
            <a:pPr lvl="3"/>
            <a:r>
              <a:rPr lang="en-US" sz="2000" dirty="0" smtClean="0"/>
              <a:t>Teacher and principal preparation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 effectiveness</a:t>
            </a:r>
            <a:br>
              <a:rPr lang="en-US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6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19600" y="1647872"/>
            <a:ext cx="4343400" cy="5215128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dirty="0"/>
              <a:t>Includes courses, activities, and programming in:</a:t>
            </a:r>
          </a:p>
          <a:p>
            <a:pPr marL="468630" indent="-285750"/>
            <a:r>
              <a:rPr lang="en-US" sz="3600" dirty="0"/>
              <a:t>English, </a:t>
            </a:r>
            <a:r>
              <a:rPr lang="en-US" sz="3600" dirty="0" smtClean="0"/>
              <a:t>reading, language </a:t>
            </a:r>
            <a:r>
              <a:rPr lang="en-US" sz="3600" dirty="0"/>
              <a:t>arts, writing </a:t>
            </a:r>
          </a:p>
          <a:p>
            <a:pPr marL="468630" indent="-285750"/>
            <a:r>
              <a:rPr lang="en-US" sz="3600" dirty="0"/>
              <a:t>STEM - science, technology, engineering, </a:t>
            </a:r>
            <a:r>
              <a:rPr lang="en-US" sz="3600" dirty="0" smtClean="0"/>
              <a:t>mathematics </a:t>
            </a:r>
            <a:endParaRPr lang="en-US" sz="3600" dirty="0"/>
          </a:p>
          <a:p>
            <a:pPr marL="468630" indent="-285750"/>
            <a:r>
              <a:rPr lang="en-US" sz="3600" dirty="0"/>
              <a:t>computer science, </a:t>
            </a:r>
          </a:p>
          <a:p>
            <a:pPr marL="468630" indent="-285750"/>
            <a:r>
              <a:rPr lang="en-US" sz="3600" dirty="0"/>
              <a:t>foreign languages, arts, music,</a:t>
            </a:r>
          </a:p>
          <a:p>
            <a:pPr marL="468630" indent="-285750"/>
            <a:r>
              <a:rPr lang="en-US" sz="3600" dirty="0"/>
              <a:t>civics and government, economics, history, geography, </a:t>
            </a:r>
          </a:p>
          <a:p>
            <a:pPr marL="468630" indent="-285750"/>
            <a:r>
              <a:rPr lang="en-US" sz="3600" dirty="0"/>
              <a:t>CTE - career and technical education, </a:t>
            </a:r>
          </a:p>
          <a:p>
            <a:pPr marL="468630" indent="-285750"/>
            <a:r>
              <a:rPr lang="en-US" sz="3600" dirty="0"/>
              <a:t>health, physical education, </a:t>
            </a:r>
            <a:endParaRPr lang="en-US" sz="3600" dirty="0" smtClean="0"/>
          </a:p>
          <a:p>
            <a:pPr marL="468630" indent="-285750"/>
            <a:r>
              <a:rPr lang="en-US" sz="3600" dirty="0" smtClean="0"/>
              <a:t>others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white"/>
                </a:solidFill>
              </a:rPr>
              <a:t>Supporting All Students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Well-Rounded and supportive Education </a:t>
            </a:r>
            <a:endParaRPr lang="en-US" sz="4000" dirty="0"/>
          </a:p>
        </p:txBody>
      </p:sp>
      <p:pic>
        <p:nvPicPr>
          <p:cNvPr id="5" name="Picture 3" descr="Core to well-rounded and the courses it includes." title="Supporting all students - well-rounded and supportive educ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2438400"/>
            <a:ext cx="3733800" cy="30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98111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Core </a:t>
            </a:r>
            <a:r>
              <a:rPr lang="en-US" sz="32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chemeClr val="tx2"/>
                </a:solidFill>
                <a:sym typeface="Wingdings" panose="05000000000000000000" pitchFamily="2" charset="2"/>
              </a:rPr>
              <a:t>Well-Rounded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910329"/>
          </a:xfrm>
        </p:spPr>
        <p:txBody>
          <a:bodyPr>
            <a:normAutofit/>
          </a:bodyPr>
          <a:lstStyle/>
          <a:p>
            <a:r>
              <a:rPr lang="en-US" sz="2400" dirty="0"/>
              <a:t>New block grant based on Title IA formula</a:t>
            </a:r>
          </a:p>
          <a:p>
            <a:r>
              <a:rPr lang="en-US" sz="2400" dirty="0" smtClean="0"/>
              <a:t>Based on their needs assessment, districts receiving $30K or more must: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IV-A: Student Support and Academic enrichment grant</a:t>
            </a:r>
          </a:p>
        </p:txBody>
      </p:sp>
      <p:graphicFrame>
        <p:nvGraphicFramePr>
          <p:cNvPr id="4" name="Diagram 3" title="Percentages of Title IV-A funds must be used for"/>
          <p:cNvGraphicFramePr/>
          <p:nvPr>
            <p:extLst>
              <p:ext uri="{D42A27DB-BD31-4B8C-83A1-F6EECF244321}">
                <p14:modId xmlns:p14="http://schemas.microsoft.com/office/powerpoint/2010/main" val="1350818961"/>
              </p:ext>
            </p:extLst>
          </p:nvPr>
        </p:nvGraphicFramePr>
        <p:xfrm>
          <a:off x="381000" y="3048000"/>
          <a:ext cx="8560292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5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pdate on Oregon's State Plan" title="Every Student Succeeds Act (ESSA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55784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2514600"/>
            <a:ext cx="6324600" cy="1645920"/>
          </a:xfrm>
        </p:spPr>
        <p:txBody>
          <a:bodyPr/>
          <a:lstStyle/>
          <a:p>
            <a:r>
              <a:rPr lang="en-US" sz="3600" dirty="0" smtClean="0"/>
              <a:t>Every student succeeds act (ESSA)</a:t>
            </a:r>
            <a:br>
              <a:rPr lang="en-US" sz="3600" dirty="0" smtClean="0"/>
            </a:br>
            <a:r>
              <a:rPr lang="en-US" sz="4000" cap="none" dirty="0" smtClean="0"/>
              <a:t>Update on </a:t>
            </a:r>
            <a:r>
              <a:rPr lang="en-US" cap="none" dirty="0" smtClean="0"/>
              <a:t>Oregon’s State Plan</a:t>
            </a:r>
            <a:endParaRPr lang="en-US" cap="none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019365" y="2438400"/>
            <a:ext cx="1981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000" kern="1200" spc="1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4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/>
              <a:t>Presented by the Oregon Department of Education </a:t>
            </a:r>
          </a:p>
          <a:p>
            <a:pPr algn="ctr"/>
            <a:r>
              <a:rPr lang="en-US" sz="1400" i="1" dirty="0" smtClean="0"/>
              <a:t>11/30/16</a:t>
            </a:r>
          </a:p>
        </p:txBody>
      </p:sp>
    </p:spTree>
    <p:extLst>
      <p:ext uri="{BB962C8B-B14F-4D97-AF65-F5344CB8AC3E}">
        <p14:creationId xmlns:p14="http://schemas.microsoft.com/office/powerpoint/2010/main" val="38232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title="Explanation of percentages for Title IV-A funds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407753"/>
              </p:ext>
            </p:extLst>
          </p:nvPr>
        </p:nvGraphicFramePr>
        <p:xfrm>
          <a:off x="152400" y="76200"/>
          <a:ext cx="8839200" cy="667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Well-Rounded Educational Opportunities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Safe and Healthy  Students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Support the Effective Use of Technology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942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Such as: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College and career guidance and counseling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Music, art, history, civics, economics, geography, government, foreign language, environmental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Community involvement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Integrate multiple disciplines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Accelerated learning (AP, IB, dual enrollment)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Such as: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Drug and violence prevention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School based mental health service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Integrate health and safety practices into school or athletic programs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Nutrition and physical education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Bullying and harassment prevention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Training for specialized support personnel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Child sexual abuse awareness and prevention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Behavioral interventions and supports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Such as: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Providing professional learning tools, devices, content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 learning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quality educational resources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Building technological capacity and infrastructure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Blended learning projects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Providing PD in the use of technology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Access to digital learning and resources for rural, remote, underserved areas</a:t>
                      </a:r>
                    </a:p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IV-A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Questions?</a:t>
            </a:r>
            <a:br>
              <a:rPr lang="en-US" dirty="0" smtClean="0"/>
            </a:br>
            <a:r>
              <a:rPr lang="en-US" dirty="0" smtClean="0"/>
              <a:t>Comments?</a:t>
            </a:r>
            <a:endParaRPr lang="en-US" dirty="0"/>
          </a:p>
        </p:txBody>
      </p:sp>
      <p:pic>
        <p:nvPicPr>
          <p:cNvPr id="4" name="Picture 3" descr="ESSA Every Student Succeeds Act logo" title="ESSA Every Student Succeeds Act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2420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6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en-US" sz="4000" dirty="0" smtClean="0"/>
              <a:t>Oregon’s Draft State Plan and feedback survey will be posted on the ODE ESSA Webpage</a:t>
            </a:r>
            <a:endParaRPr lang="en-US" sz="4000" dirty="0"/>
          </a:p>
          <a:p>
            <a:r>
              <a:rPr lang="en-US" sz="4000" dirty="0">
                <a:hlinkClick r:id="rId3"/>
              </a:rPr>
              <a:t>http://www.ode.state.or.us/search/results/?</a:t>
            </a:r>
            <a:r>
              <a:rPr lang="en-US" sz="4000" dirty="0" smtClean="0">
                <a:hlinkClick r:id="rId3"/>
              </a:rPr>
              <a:t>id=399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 marL="45720" indent="0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Feedback on Draft           State Plan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83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A Every Student Succeeds Act logo" title="ESSA Every Student Succeeds Act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220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ildren siting on the floor during class" title="Children siting on the floor during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5867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state plan timeline</a:t>
            </a:r>
            <a:endParaRPr lang="en-US" dirty="0"/>
          </a:p>
        </p:txBody>
      </p:sp>
      <p:graphicFrame>
        <p:nvGraphicFramePr>
          <p:cNvPr id="7" name="Content Placeholder 6" descr="Timeline from April 2016 to April 2017" title="Timeline from April 2016 to April 20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00054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56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Revised Timeline from 2017-2018 to 2019-2020" title="Revised Timeline from 2017-2018 to 2019-20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449369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implementation </a:t>
            </a:r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9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onsolidated State Plan Graphic" title="Consolidated State Plan Graph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539686"/>
              </p:ext>
            </p:extLst>
          </p:nvPr>
        </p:nvGraphicFramePr>
        <p:xfrm>
          <a:off x="381000" y="2286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28600"/>
            <a:ext cx="2743200" cy="10556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Consolidated          State Plan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600" y="4648200"/>
            <a:ext cx="1447800" cy="1956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Maximizing funding flexibility and aligning funds to state priorities</a:t>
            </a:r>
            <a:endParaRPr lang="en-US" sz="1600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State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components</a:t>
            </a:r>
            <a:endParaRPr lang="en-US" dirty="0"/>
          </a:p>
        </p:txBody>
      </p:sp>
      <p:pic>
        <p:nvPicPr>
          <p:cNvPr id="4" name="Picture 3" descr="ESSA Every Student Succeeds Act Logo" title="ESSA Every Student Succeeds Act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2420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7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Academic Assessments</a:t>
            </a:r>
          </a:p>
          <a:p>
            <a:r>
              <a:rPr lang="en-US" sz="1800" dirty="0" smtClean="0">
                <a:ea typeface="Calibri"/>
                <a:cs typeface="Times New Roman"/>
              </a:rPr>
              <a:t>Districts will be allowed to use a nationally recognized alternative assessment, approved by the state, for high schools in place of the statewide assessment</a:t>
            </a:r>
            <a:endParaRPr lang="en-US" sz="800" b="1" dirty="0" smtClean="0"/>
          </a:p>
          <a:p>
            <a:pPr lvl="1"/>
            <a:r>
              <a:rPr lang="en-US" sz="2200" b="1" dirty="0" smtClean="0"/>
              <a:t>Locally </a:t>
            </a:r>
            <a:r>
              <a:rPr lang="en-US" sz="2200" b="1" dirty="0"/>
              <a:t>selected, nationally recognized high school </a:t>
            </a:r>
            <a:r>
              <a:rPr lang="en-US" sz="2200" b="1" dirty="0" smtClean="0"/>
              <a:t>assessments</a:t>
            </a:r>
          </a:p>
          <a:p>
            <a:pPr marL="594360" lvl="2" indent="0">
              <a:buNone/>
            </a:pPr>
            <a:r>
              <a:rPr lang="en-US" sz="1800" dirty="0" smtClean="0"/>
              <a:t>ODE </a:t>
            </a:r>
            <a:r>
              <a:rPr lang="en-US" sz="1800" dirty="0"/>
              <a:t>will establish a process to review potential nationally recognized assessments in order to determine which may be approved for local selection. This process will </a:t>
            </a:r>
            <a:r>
              <a:rPr lang="en-US" sz="1800" dirty="0" smtClean="0"/>
              <a:t>include:</a:t>
            </a:r>
          </a:p>
          <a:p>
            <a:pPr lvl="2"/>
            <a:r>
              <a:rPr lang="en-US" sz="1800" dirty="0" smtClean="0"/>
              <a:t>A </a:t>
            </a:r>
            <a:r>
              <a:rPr lang="en-US" sz="1800" dirty="0"/>
              <a:t>Request for Information (RFI) to assessment </a:t>
            </a:r>
            <a:r>
              <a:rPr lang="en-US" sz="1800" dirty="0" smtClean="0"/>
              <a:t>vendors; </a:t>
            </a:r>
          </a:p>
          <a:p>
            <a:pPr lvl="2"/>
            <a:r>
              <a:rPr lang="en-US" sz="1800" dirty="0" smtClean="0"/>
              <a:t>Committee developed evaluation criteria; and </a:t>
            </a:r>
          </a:p>
          <a:p>
            <a:pPr lvl="2"/>
            <a:r>
              <a:rPr lang="en-US" sz="1800" dirty="0" smtClean="0"/>
              <a:t>Process for use of any approved assessments</a:t>
            </a:r>
            <a:endParaRPr lang="en-US" sz="1800" dirty="0"/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&amp;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Oregon’s </a:t>
            </a:r>
            <a:r>
              <a:rPr lang="en-US" sz="2800" dirty="0"/>
              <a:t>proposed accountability </a:t>
            </a:r>
            <a:r>
              <a:rPr lang="en-US" sz="2800" dirty="0" smtClean="0"/>
              <a:t>system features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No overall school </a:t>
            </a:r>
            <a:r>
              <a:rPr lang="en-US" sz="2400" dirty="0" smtClean="0"/>
              <a:t>rating</a:t>
            </a:r>
          </a:p>
          <a:p>
            <a:pPr lvl="1"/>
            <a:r>
              <a:rPr lang="en-US" sz="2400" dirty="0"/>
              <a:t>Each indicator will be rated </a:t>
            </a:r>
          </a:p>
          <a:p>
            <a:pPr lvl="1"/>
            <a:r>
              <a:rPr lang="en-US" sz="2400" dirty="0" smtClean="0"/>
              <a:t>Additional indicators </a:t>
            </a:r>
            <a:r>
              <a:rPr lang="en-US" sz="2400" dirty="0"/>
              <a:t>for English learner </a:t>
            </a:r>
            <a:r>
              <a:rPr lang="en-US" sz="2400" dirty="0" smtClean="0"/>
              <a:t>(EL) progress and for school quality/student success</a:t>
            </a:r>
          </a:p>
          <a:p>
            <a:pPr lvl="1"/>
            <a:r>
              <a:rPr lang="en-US" sz="2400" dirty="0" smtClean="0"/>
              <a:t>Indicators will be </a:t>
            </a:r>
            <a:r>
              <a:rPr lang="en-US" sz="2400" dirty="0"/>
              <a:t>grouped into </a:t>
            </a:r>
            <a:r>
              <a:rPr lang="en-US" sz="2400" dirty="0" smtClean="0"/>
              <a:t>three categories: Opportunity to Learn, Academic Success, and College &amp;Career Readiness</a:t>
            </a:r>
            <a:endParaRPr lang="en-US" sz="2400" dirty="0"/>
          </a:p>
          <a:p>
            <a:pPr marL="365760" lvl="1" indent="0">
              <a:buNone/>
            </a:pPr>
            <a:endParaRPr lang="en-US" sz="2800" dirty="0"/>
          </a:p>
          <a:p>
            <a:r>
              <a:rPr lang="en-US" sz="2800" dirty="0" smtClean="0"/>
              <a:t>Some data collected for accountability purposes; some data for reporting purposes and not used to identify schools </a:t>
            </a:r>
            <a:endParaRPr lang="en-US" sz="2400" b="1" dirty="0"/>
          </a:p>
          <a:p>
            <a:pPr marL="45720" indent="0">
              <a:buNone/>
            </a:pPr>
            <a:endParaRPr lang="en-US" sz="2400" b="1" dirty="0" smtClean="0"/>
          </a:p>
          <a:p>
            <a:pPr marL="45720" indent="0">
              <a:buNone/>
            </a:pPr>
            <a:endParaRPr lang="en-US" sz="2400" b="1" dirty="0"/>
          </a:p>
          <a:p>
            <a:pPr marL="45720" indent="0">
              <a:buNone/>
            </a:pPr>
            <a:endParaRPr lang="en-US" sz="2400" b="1" dirty="0" smtClean="0"/>
          </a:p>
          <a:p>
            <a:pPr marL="45720" indent="0">
              <a:buNone/>
            </a:pPr>
            <a:endParaRPr lang="en-US" sz="2400" b="1" dirty="0" smtClean="0"/>
          </a:p>
          <a:p>
            <a:pPr marL="45720" indent="0">
              <a:buNone/>
            </a:pPr>
            <a:endParaRPr lang="en-US" sz="2400" b="1" dirty="0"/>
          </a:p>
          <a:p>
            <a:pPr marL="45720" indent="0">
              <a:buNone/>
            </a:pPr>
            <a:endParaRPr lang="en-US" sz="2400" b="1" dirty="0" smtClean="0"/>
          </a:p>
          <a:p>
            <a:pPr marL="45720" indent="0">
              <a:buNone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&amp; </a:t>
            </a:r>
            <a:br>
              <a:rPr lang="en-US" dirty="0" smtClean="0"/>
            </a:br>
            <a:r>
              <a:rPr lang="en-US" dirty="0" smtClean="0"/>
              <a:t>school/district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153401" cy="491032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Indicator Categories:</a:t>
            </a:r>
          </a:p>
          <a:p>
            <a:pPr marL="45720" lvl="0" indent="0">
              <a:buNone/>
            </a:pPr>
            <a:endParaRPr lang="en-US" sz="1050" b="1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sz="2400" b="1" dirty="0" smtClean="0"/>
              <a:t>Opportunity </a:t>
            </a:r>
            <a:r>
              <a:rPr lang="en-US" sz="2400" b="1" dirty="0"/>
              <a:t>to </a:t>
            </a:r>
            <a:r>
              <a:rPr lang="en-US" sz="2400" b="1" dirty="0" smtClean="0"/>
              <a:t>Learn</a:t>
            </a:r>
            <a:endParaRPr lang="en-US" sz="2400" dirty="0"/>
          </a:p>
          <a:p>
            <a:pPr lvl="2"/>
            <a:r>
              <a:rPr lang="en-US" sz="1800" dirty="0" smtClean="0"/>
              <a:t>reflects </a:t>
            </a:r>
            <a:r>
              <a:rPr lang="en-US" sz="1800" dirty="0"/>
              <a:t>whether the school has created an environment that fosters </a:t>
            </a:r>
            <a:r>
              <a:rPr lang="en-US" sz="1800" dirty="0" smtClean="0"/>
              <a:t>excellent </a:t>
            </a:r>
            <a:r>
              <a:rPr lang="en-US" sz="1800" dirty="0"/>
              <a:t>teaching and </a:t>
            </a:r>
            <a:r>
              <a:rPr lang="en-US" sz="1800" dirty="0" smtClean="0"/>
              <a:t>student learning</a:t>
            </a:r>
          </a:p>
          <a:p>
            <a:pPr lvl="2"/>
            <a:endParaRPr lang="en-US" sz="1800" dirty="0"/>
          </a:p>
          <a:p>
            <a:pPr marL="777240" lvl="1" indent="-457200">
              <a:buFont typeface="+mj-lt"/>
              <a:buAutoNum type="arabicPeriod"/>
            </a:pPr>
            <a:r>
              <a:rPr lang="en-US" sz="2400" b="1" dirty="0"/>
              <a:t>Academic </a:t>
            </a:r>
            <a:r>
              <a:rPr lang="en-US" sz="2400" b="1" dirty="0" smtClean="0"/>
              <a:t>Success</a:t>
            </a:r>
            <a:endParaRPr lang="en-US" sz="2400" dirty="0"/>
          </a:p>
          <a:p>
            <a:pPr lvl="2"/>
            <a:r>
              <a:rPr lang="en-US" sz="1800" dirty="0" smtClean="0"/>
              <a:t> reflects traditional </a:t>
            </a:r>
            <a:r>
              <a:rPr lang="en-US" sz="1800" dirty="0"/>
              <a:t>academic </a:t>
            </a:r>
            <a:r>
              <a:rPr lang="en-US" sz="1800" dirty="0" smtClean="0"/>
              <a:t>outcomes</a:t>
            </a:r>
          </a:p>
          <a:p>
            <a:pPr marL="640080" lvl="2" indent="0">
              <a:buNone/>
            </a:pPr>
            <a:endParaRPr lang="en-US" sz="1800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sz="2400" b="1" dirty="0" smtClean="0"/>
              <a:t>College and Career Readiness</a:t>
            </a:r>
            <a:endParaRPr lang="en-US" sz="2400" dirty="0"/>
          </a:p>
          <a:p>
            <a:pPr lvl="2"/>
            <a:r>
              <a:rPr lang="en-US" sz="1800" dirty="0" smtClean="0"/>
              <a:t>reflects </a:t>
            </a:r>
            <a:r>
              <a:rPr lang="en-US" sz="1800" dirty="0"/>
              <a:t>how well schools </a:t>
            </a:r>
            <a:r>
              <a:rPr lang="en-US" sz="1800" dirty="0" smtClean="0"/>
              <a:t>have </a:t>
            </a:r>
            <a:r>
              <a:rPr lang="en-US" sz="1800" dirty="0"/>
              <a:t>prepared students for their next </a:t>
            </a:r>
            <a:r>
              <a:rPr lang="en-US" sz="1800" dirty="0" smtClean="0"/>
              <a:t>steps</a:t>
            </a:r>
            <a:endParaRPr lang="en-US" sz="1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&amp; </a:t>
            </a:r>
            <a:br>
              <a:rPr lang="en-US" dirty="0" smtClean="0"/>
            </a:br>
            <a:r>
              <a:rPr lang="en-US" dirty="0" smtClean="0"/>
              <a:t>school/district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96C7C289ABA4D9FDD1361C84C4FA1" ma:contentTypeVersion="7" ma:contentTypeDescription="Create a new document." ma:contentTypeScope="" ma:versionID="94287f402a7a78d13a274b65a129b7fb">
  <xsd:schema xmlns:xsd="http://www.w3.org/2001/XMLSchema" xmlns:xs="http://www.w3.org/2001/XMLSchema" xmlns:p="http://schemas.microsoft.com/office/2006/metadata/properties" xmlns:ns1="http://schemas.microsoft.com/sharepoint/v3" xmlns:ns2="d8b1ca5f-fa87-4d34-92e4-f61eb50f411a" xmlns:ns3="54031767-dd6d-417c-ab73-583408f47564" targetNamespace="http://schemas.microsoft.com/office/2006/metadata/properties" ma:root="true" ma:fieldsID="c2c7294862d16225918a2d29babeedfb" ns1:_="" ns2:_="" ns3:_="">
    <xsd:import namespace="http://schemas.microsoft.com/sharepoint/v3"/>
    <xsd:import namespace="d8b1ca5f-fa87-4d34-92e4-f61eb50f411a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1ca5f-fa87-4d34-92e4-f61eb50f411a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riority xmlns="d8b1ca5f-fa87-4d34-92e4-f61eb50f411a">New</Priority>
    <Estimated_x0020_Creation_x0020_Date xmlns="d8b1ca5f-fa87-4d34-92e4-f61eb50f411a" xsi:nil="true"/>
    <Remediation_x0020_Date xmlns="d8b1ca5f-fa87-4d34-92e4-f61eb50f411a">2018-11-07T08:00:00+00:00</Remediation_x0020_Date>
  </documentManagement>
</p:properties>
</file>

<file path=customXml/itemProps1.xml><?xml version="1.0" encoding="utf-8"?>
<ds:datastoreItem xmlns:ds="http://schemas.openxmlformats.org/officeDocument/2006/customXml" ds:itemID="{2DCC8C97-8F64-4487-9221-10C54210BE0D}"/>
</file>

<file path=customXml/itemProps2.xml><?xml version="1.0" encoding="utf-8"?>
<ds:datastoreItem xmlns:ds="http://schemas.openxmlformats.org/officeDocument/2006/customXml" ds:itemID="{5DCC26D8-36FA-4876-86CE-B3B9F5356DFF}"/>
</file>

<file path=customXml/itemProps3.xml><?xml version="1.0" encoding="utf-8"?>
<ds:datastoreItem xmlns:ds="http://schemas.openxmlformats.org/officeDocument/2006/customXml" ds:itemID="{F6C4BFE9-0C18-42D5-A6EA-5180E2F2C236}"/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9654</TotalTime>
  <Words>1266</Words>
  <Application>Microsoft Office PowerPoint</Application>
  <PresentationFormat>On-screen Show (4:3)</PresentationFormat>
  <Paragraphs>251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Franklin Gothic Medium</vt:lpstr>
      <vt:lpstr>Symbol</vt:lpstr>
      <vt:lpstr>Times New Roman</vt:lpstr>
      <vt:lpstr>Wingdings</vt:lpstr>
      <vt:lpstr>Wingdings 2</vt:lpstr>
      <vt:lpstr>Wingdings 3</vt:lpstr>
      <vt:lpstr>Grid</vt:lpstr>
      <vt:lpstr>Worksheet</vt:lpstr>
      <vt:lpstr>TITLE IA  COMMITTEE OF PRACTITIONERS</vt:lpstr>
      <vt:lpstr>Every student succeeds act (ESSA) Update on Oregon’s State Plan</vt:lpstr>
      <vt:lpstr>Oregon state plan timeline</vt:lpstr>
      <vt:lpstr>Revised implementation timeline</vt:lpstr>
      <vt:lpstr>Consolidated State Plan</vt:lpstr>
      <vt:lpstr>Draft components</vt:lpstr>
      <vt:lpstr>Standards &amp; ASSESSMENT</vt:lpstr>
      <vt:lpstr>Accountability &amp;  school/district improvement</vt:lpstr>
      <vt:lpstr>Accountability &amp;  school/district improvement</vt:lpstr>
      <vt:lpstr>Accountability &amp;  school/district improvement</vt:lpstr>
      <vt:lpstr>Accountability &amp;  school/district improvement</vt:lpstr>
      <vt:lpstr>Accountability &amp; school/district improvement</vt:lpstr>
      <vt:lpstr>Accountability &amp;  school/district improvement</vt:lpstr>
      <vt:lpstr>Accountability &amp; school/district improvement</vt:lpstr>
      <vt:lpstr>Educator effectiveness Educator Evaluations  &amp; Professional Learning</vt:lpstr>
      <vt:lpstr>Educator effectiveness Educator Evaluations  &amp; Professional Learning</vt:lpstr>
      <vt:lpstr>Educator effectiveness </vt:lpstr>
      <vt:lpstr>Supporting All Students Well-Rounded and supportive Education </vt:lpstr>
      <vt:lpstr>Title IV-A: Student Support and Academic enrichment grant</vt:lpstr>
      <vt:lpstr>Title IV-A examples</vt:lpstr>
      <vt:lpstr>Your Questions? Comments?</vt:lpstr>
      <vt:lpstr>Feedback on Draft           State Plan</vt:lpstr>
      <vt:lpstr>       Thank you!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Oregon’s ESSA State Plan</dc:title>
  <dc:creator>Administrator</dc:creator>
  <cp:lastModifiedBy>SWOPE Emily - ODE</cp:lastModifiedBy>
  <cp:revision>278</cp:revision>
  <cp:lastPrinted>2016-11-16T00:28:08Z</cp:lastPrinted>
  <dcterms:created xsi:type="dcterms:W3CDTF">2016-09-22T17:30:09Z</dcterms:created>
  <dcterms:modified xsi:type="dcterms:W3CDTF">2018-11-07T22:15:35Z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0x01010015196C7C289ABA4D9FDD1361C84C4FA1</vt:lpwstr>
  </property>
</Properties>
</file>