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8.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slideLayouts/slideLayout7.xml" ContentType="application/vnd.openxmlformats-officedocument.presentationml.slideLayout+xml"/>
  <Override PartName="/ppt/notesSlides/notesSlide20.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slideLayouts/slideLayout4.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Layouts/slideLayout6.xml" ContentType="application/vnd.openxmlformats-officedocument.presentationml.slideLayout+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slideLayouts/slideLayout5.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handoutMasterIdLst>
    <p:handoutMasterId r:id="rId37"/>
  </p:handoutMasterIdLst>
  <p:sldIdLst>
    <p:sldId id="262" r:id="rId2"/>
    <p:sldId id="360" r:id="rId3"/>
    <p:sldId id="280" r:id="rId4"/>
    <p:sldId id="282" r:id="rId5"/>
    <p:sldId id="358" r:id="rId6"/>
    <p:sldId id="260" r:id="rId7"/>
    <p:sldId id="361" r:id="rId8"/>
    <p:sldId id="343" r:id="rId9"/>
    <p:sldId id="362" r:id="rId10"/>
    <p:sldId id="285" r:id="rId11"/>
    <p:sldId id="290" r:id="rId12"/>
    <p:sldId id="293" r:id="rId13"/>
    <p:sldId id="313" r:id="rId14"/>
    <p:sldId id="321" r:id="rId15"/>
    <p:sldId id="287" r:id="rId16"/>
    <p:sldId id="319" r:id="rId17"/>
    <p:sldId id="322" r:id="rId18"/>
    <p:sldId id="324" r:id="rId19"/>
    <p:sldId id="353" r:id="rId20"/>
    <p:sldId id="364" r:id="rId21"/>
    <p:sldId id="302" r:id="rId22"/>
    <p:sldId id="303" r:id="rId23"/>
    <p:sldId id="351" r:id="rId24"/>
    <p:sldId id="352" r:id="rId25"/>
    <p:sldId id="355" r:id="rId26"/>
    <p:sldId id="289" r:id="rId27"/>
    <p:sldId id="300" r:id="rId28"/>
    <p:sldId id="299" r:id="rId29"/>
    <p:sldId id="298" r:id="rId30"/>
    <p:sldId id="356" r:id="rId31"/>
    <p:sldId id="359" r:id="rId32"/>
    <p:sldId id="363" r:id="rId33"/>
    <p:sldId id="345" r:id="rId34"/>
    <p:sldId id="281"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74693" autoAdjust="0"/>
  </p:normalViewPr>
  <p:slideViewPr>
    <p:cSldViewPr snapToGrid="0" showGuides="1">
      <p:cViewPr varScale="1">
        <p:scale>
          <a:sx n="81" d="100"/>
          <a:sy n="81" d="100"/>
        </p:scale>
        <p:origin x="2154" y="90"/>
      </p:cViewPr>
      <p:guideLst>
        <p:guide orient="horz" pos="2160"/>
        <p:guide pos="2880"/>
      </p:guideLst>
    </p:cSldViewPr>
  </p:slideViewPr>
  <p:outlineViewPr>
    <p:cViewPr>
      <p:scale>
        <a:sx n="33" d="100"/>
        <a:sy n="33" d="100"/>
      </p:scale>
      <p:origin x="0" y="-12294"/>
    </p:cViewPr>
  </p:outlineViewPr>
  <p:notesTextViewPr>
    <p:cViewPr>
      <p:scale>
        <a:sx n="1" d="1"/>
        <a:sy n="1" d="1"/>
      </p:scale>
      <p:origin x="0" y="0"/>
    </p:cViewPr>
  </p:notesTextViewPr>
  <p:notesViewPr>
    <p:cSldViewPr snapToGrid="0">
      <p:cViewPr varScale="1">
        <p:scale>
          <a:sx n="77" d="100"/>
          <a:sy n="77" d="100"/>
        </p:scale>
        <p:origin x="211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AC9C93F-078A-435A-AB4F-FB579C79EA10}" type="datetimeFigureOut">
              <a:rPr lang="en-US" smtClean="0"/>
              <a:t>10/4/2019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50AEDD3-3F0A-49C1-945A-731922FA6110}" type="slidenum">
              <a:rPr lang="en-US" smtClean="0"/>
              <a:t>‹#›</a:t>
            </a:fld>
            <a:endParaRPr lang="en-US"/>
          </a:p>
        </p:txBody>
      </p:sp>
    </p:spTree>
    <p:extLst>
      <p:ext uri="{BB962C8B-B14F-4D97-AF65-F5344CB8AC3E}">
        <p14:creationId xmlns:p14="http://schemas.microsoft.com/office/powerpoint/2010/main" val="3654185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92F61C-12A2-4E84-A0C7-10C50E1D0707}" type="datetimeFigureOut">
              <a:rPr lang="en-US" smtClean="0"/>
              <a:t>10/4/2019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74E1EC-27D5-4F0F-92C1-796E8B17C6CD}" type="slidenum">
              <a:rPr lang="en-US" smtClean="0"/>
              <a:t>‹#›</a:t>
            </a:fld>
            <a:endParaRPr lang="en-US"/>
          </a:p>
        </p:txBody>
      </p:sp>
    </p:spTree>
    <p:extLst>
      <p:ext uri="{BB962C8B-B14F-4D97-AF65-F5344CB8AC3E}">
        <p14:creationId xmlns:p14="http://schemas.microsoft.com/office/powerpoint/2010/main" val="306017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1</a:t>
            </a:fld>
            <a:endParaRPr lang="en-US"/>
          </a:p>
        </p:txBody>
      </p:sp>
    </p:spTree>
    <p:extLst>
      <p:ext uri="{BB962C8B-B14F-4D97-AF65-F5344CB8AC3E}">
        <p14:creationId xmlns:p14="http://schemas.microsoft.com/office/powerpoint/2010/main" val="1073956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10</a:t>
            </a:fld>
            <a:endParaRPr lang="en-US"/>
          </a:p>
        </p:txBody>
      </p:sp>
    </p:spTree>
    <p:extLst>
      <p:ext uri="{BB962C8B-B14F-4D97-AF65-F5344CB8AC3E}">
        <p14:creationId xmlns:p14="http://schemas.microsoft.com/office/powerpoint/2010/main" val="358537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57066" indent="-291179">
              <a:defRPr>
                <a:solidFill>
                  <a:schemeClr val="tx1"/>
                </a:solidFill>
                <a:latin typeface="Century Schoolbook" panose="02040604050505020304" pitchFamily="18" charset="0"/>
                <a:cs typeface="Arial" panose="020B0604020202020204" pitchFamily="34" charset="0"/>
              </a:defRPr>
            </a:lvl2pPr>
            <a:lvl3pPr marL="1164717" indent="-232943">
              <a:defRPr>
                <a:solidFill>
                  <a:schemeClr val="tx1"/>
                </a:solidFill>
                <a:latin typeface="Century Schoolbook" panose="02040604050505020304" pitchFamily="18" charset="0"/>
                <a:cs typeface="Arial" panose="020B0604020202020204" pitchFamily="34" charset="0"/>
              </a:defRPr>
            </a:lvl3pPr>
            <a:lvl4pPr marL="1630604" indent="-232943">
              <a:defRPr>
                <a:solidFill>
                  <a:schemeClr val="tx1"/>
                </a:solidFill>
                <a:latin typeface="Century Schoolbook" panose="02040604050505020304" pitchFamily="18" charset="0"/>
                <a:cs typeface="Arial" panose="020B0604020202020204" pitchFamily="34" charset="0"/>
              </a:defRPr>
            </a:lvl4pPr>
            <a:lvl5pPr marL="2096491" indent="-232943">
              <a:defRPr>
                <a:solidFill>
                  <a:schemeClr val="tx1"/>
                </a:solidFill>
                <a:latin typeface="Century Schoolbook" panose="02040604050505020304" pitchFamily="18"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127FE5BD-9E1D-40D7-A183-D76A3B0AE4A3}" type="slidenum">
              <a:rPr lang="en-US" altLang="en-US" smtClean="0">
                <a:latin typeface="Calibri" panose="020F0502020204030204" pitchFamily="34" charset="0"/>
              </a:rPr>
              <a:pPr/>
              <a:t>11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263722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782984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13</a:t>
            </a:fld>
            <a:endParaRPr lang="en-US"/>
          </a:p>
        </p:txBody>
      </p:sp>
    </p:spTree>
    <p:extLst>
      <p:ext uri="{BB962C8B-B14F-4D97-AF65-F5344CB8AC3E}">
        <p14:creationId xmlns:p14="http://schemas.microsoft.com/office/powerpoint/2010/main" val="3692674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14</a:t>
            </a:fld>
            <a:endParaRPr lang="en-US"/>
          </a:p>
        </p:txBody>
      </p:sp>
    </p:spTree>
    <p:extLst>
      <p:ext uri="{BB962C8B-B14F-4D97-AF65-F5344CB8AC3E}">
        <p14:creationId xmlns:p14="http://schemas.microsoft.com/office/powerpoint/2010/main" val="3024298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15</a:t>
            </a:fld>
            <a:endParaRPr lang="en-US"/>
          </a:p>
        </p:txBody>
      </p:sp>
    </p:spTree>
    <p:extLst>
      <p:ext uri="{BB962C8B-B14F-4D97-AF65-F5344CB8AC3E}">
        <p14:creationId xmlns:p14="http://schemas.microsoft.com/office/powerpoint/2010/main" val="3042568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16</a:t>
            </a:fld>
            <a:endParaRPr lang="en-US"/>
          </a:p>
        </p:txBody>
      </p:sp>
    </p:spTree>
    <p:extLst>
      <p:ext uri="{BB962C8B-B14F-4D97-AF65-F5344CB8AC3E}">
        <p14:creationId xmlns:p14="http://schemas.microsoft.com/office/powerpoint/2010/main" val="1866583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17</a:t>
            </a:fld>
            <a:endParaRPr lang="en-US"/>
          </a:p>
        </p:txBody>
      </p:sp>
    </p:spTree>
    <p:extLst>
      <p:ext uri="{BB962C8B-B14F-4D97-AF65-F5344CB8AC3E}">
        <p14:creationId xmlns:p14="http://schemas.microsoft.com/office/powerpoint/2010/main" val="1616890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18</a:t>
            </a:fld>
            <a:endParaRPr lang="en-US"/>
          </a:p>
        </p:txBody>
      </p:sp>
    </p:spTree>
    <p:extLst>
      <p:ext uri="{BB962C8B-B14F-4D97-AF65-F5344CB8AC3E}">
        <p14:creationId xmlns:p14="http://schemas.microsoft.com/office/powerpoint/2010/main" val="205833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19</a:t>
            </a:fld>
            <a:endParaRPr lang="en-US"/>
          </a:p>
        </p:txBody>
      </p:sp>
    </p:spTree>
    <p:extLst>
      <p:ext uri="{BB962C8B-B14F-4D97-AF65-F5344CB8AC3E}">
        <p14:creationId xmlns:p14="http://schemas.microsoft.com/office/powerpoint/2010/main" val="165318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2</a:t>
            </a:fld>
            <a:endParaRPr lang="en-US"/>
          </a:p>
        </p:txBody>
      </p:sp>
    </p:spTree>
    <p:extLst>
      <p:ext uri="{BB962C8B-B14F-4D97-AF65-F5344CB8AC3E}">
        <p14:creationId xmlns:p14="http://schemas.microsoft.com/office/powerpoint/2010/main" val="1666859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20</a:t>
            </a:fld>
            <a:endParaRPr lang="en-US"/>
          </a:p>
        </p:txBody>
      </p:sp>
    </p:spTree>
    <p:extLst>
      <p:ext uri="{BB962C8B-B14F-4D97-AF65-F5344CB8AC3E}">
        <p14:creationId xmlns:p14="http://schemas.microsoft.com/office/powerpoint/2010/main" val="469173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21</a:t>
            </a:fld>
            <a:endParaRPr lang="en-US"/>
          </a:p>
        </p:txBody>
      </p:sp>
    </p:spTree>
    <p:extLst>
      <p:ext uri="{BB962C8B-B14F-4D97-AF65-F5344CB8AC3E}">
        <p14:creationId xmlns:p14="http://schemas.microsoft.com/office/powerpoint/2010/main" val="2913372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74E1EC-27D5-4F0F-92C1-796E8B17C6CD}" type="slidenum">
              <a:rPr lang="en-US" smtClean="0"/>
              <a:t>22</a:t>
            </a:fld>
            <a:endParaRPr lang="en-US"/>
          </a:p>
        </p:txBody>
      </p:sp>
    </p:spTree>
    <p:extLst>
      <p:ext uri="{BB962C8B-B14F-4D97-AF65-F5344CB8AC3E}">
        <p14:creationId xmlns:p14="http://schemas.microsoft.com/office/powerpoint/2010/main" val="3013878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23</a:t>
            </a:fld>
            <a:endParaRPr lang="en-US"/>
          </a:p>
        </p:txBody>
      </p:sp>
    </p:spTree>
    <p:extLst>
      <p:ext uri="{BB962C8B-B14F-4D97-AF65-F5344CB8AC3E}">
        <p14:creationId xmlns:p14="http://schemas.microsoft.com/office/powerpoint/2010/main" val="2582872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24</a:t>
            </a:fld>
            <a:endParaRPr lang="en-US"/>
          </a:p>
        </p:txBody>
      </p:sp>
    </p:spTree>
    <p:extLst>
      <p:ext uri="{BB962C8B-B14F-4D97-AF65-F5344CB8AC3E}">
        <p14:creationId xmlns:p14="http://schemas.microsoft.com/office/powerpoint/2010/main" val="508551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25</a:t>
            </a:fld>
            <a:endParaRPr lang="en-US"/>
          </a:p>
        </p:txBody>
      </p:sp>
    </p:spTree>
    <p:extLst>
      <p:ext uri="{BB962C8B-B14F-4D97-AF65-F5344CB8AC3E}">
        <p14:creationId xmlns:p14="http://schemas.microsoft.com/office/powerpoint/2010/main" val="2065682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26</a:t>
            </a:fld>
            <a:endParaRPr lang="en-US"/>
          </a:p>
        </p:txBody>
      </p:sp>
    </p:spTree>
    <p:extLst>
      <p:ext uri="{BB962C8B-B14F-4D97-AF65-F5344CB8AC3E}">
        <p14:creationId xmlns:p14="http://schemas.microsoft.com/office/powerpoint/2010/main" val="2913752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27</a:t>
            </a:fld>
            <a:endParaRPr lang="en-US"/>
          </a:p>
        </p:txBody>
      </p:sp>
    </p:spTree>
    <p:extLst>
      <p:ext uri="{BB962C8B-B14F-4D97-AF65-F5344CB8AC3E}">
        <p14:creationId xmlns:p14="http://schemas.microsoft.com/office/powerpoint/2010/main" val="915635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28</a:t>
            </a:fld>
            <a:endParaRPr lang="en-US" dirty="0"/>
          </a:p>
        </p:txBody>
      </p:sp>
    </p:spTree>
    <p:extLst>
      <p:ext uri="{BB962C8B-B14F-4D97-AF65-F5344CB8AC3E}">
        <p14:creationId xmlns:p14="http://schemas.microsoft.com/office/powerpoint/2010/main" val="1990729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29</a:t>
            </a:fld>
            <a:endParaRPr lang="en-US"/>
          </a:p>
        </p:txBody>
      </p:sp>
    </p:spTree>
    <p:extLst>
      <p:ext uri="{BB962C8B-B14F-4D97-AF65-F5344CB8AC3E}">
        <p14:creationId xmlns:p14="http://schemas.microsoft.com/office/powerpoint/2010/main" val="156463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3</a:t>
            </a:fld>
            <a:endParaRPr lang="en-US"/>
          </a:p>
        </p:txBody>
      </p:sp>
    </p:spTree>
    <p:extLst>
      <p:ext uri="{BB962C8B-B14F-4D97-AF65-F5344CB8AC3E}">
        <p14:creationId xmlns:p14="http://schemas.microsoft.com/office/powerpoint/2010/main" val="1618633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30</a:t>
            </a:fld>
            <a:endParaRPr lang="en-US"/>
          </a:p>
        </p:txBody>
      </p:sp>
    </p:spTree>
    <p:extLst>
      <p:ext uri="{BB962C8B-B14F-4D97-AF65-F5344CB8AC3E}">
        <p14:creationId xmlns:p14="http://schemas.microsoft.com/office/powerpoint/2010/main" val="31125804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74E1EC-27D5-4F0F-92C1-796E8B17C6CD}" type="slidenum">
              <a:rPr lang="en-US" smtClean="0"/>
              <a:t>31</a:t>
            </a:fld>
            <a:endParaRPr lang="en-US"/>
          </a:p>
        </p:txBody>
      </p:sp>
    </p:spTree>
    <p:extLst>
      <p:ext uri="{BB962C8B-B14F-4D97-AF65-F5344CB8AC3E}">
        <p14:creationId xmlns:p14="http://schemas.microsoft.com/office/powerpoint/2010/main" val="128223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32</a:t>
            </a:fld>
            <a:endParaRPr lang="en-US"/>
          </a:p>
        </p:txBody>
      </p:sp>
    </p:spTree>
    <p:extLst>
      <p:ext uri="{BB962C8B-B14F-4D97-AF65-F5344CB8AC3E}">
        <p14:creationId xmlns:p14="http://schemas.microsoft.com/office/powerpoint/2010/main" val="1084545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33</a:t>
            </a:fld>
            <a:endParaRPr lang="en-US"/>
          </a:p>
        </p:txBody>
      </p:sp>
    </p:spTree>
    <p:extLst>
      <p:ext uri="{BB962C8B-B14F-4D97-AF65-F5344CB8AC3E}">
        <p14:creationId xmlns:p14="http://schemas.microsoft.com/office/powerpoint/2010/main" val="3131507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74E1EC-27D5-4F0F-92C1-796E8B17C6CD}" type="slidenum">
              <a:rPr lang="en-US" smtClean="0"/>
              <a:t>34</a:t>
            </a:fld>
            <a:endParaRPr lang="en-US"/>
          </a:p>
        </p:txBody>
      </p:sp>
    </p:spTree>
    <p:extLst>
      <p:ext uri="{BB962C8B-B14F-4D97-AF65-F5344CB8AC3E}">
        <p14:creationId xmlns:p14="http://schemas.microsoft.com/office/powerpoint/2010/main" val="399310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4</a:t>
            </a:fld>
            <a:endParaRPr lang="en-US"/>
          </a:p>
        </p:txBody>
      </p:sp>
    </p:spTree>
    <p:extLst>
      <p:ext uri="{BB962C8B-B14F-4D97-AF65-F5344CB8AC3E}">
        <p14:creationId xmlns:p14="http://schemas.microsoft.com/office/powerpoint/2010/main" val="337256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5</a:t>
            </a:fld>
            <a:endParaRPr lang="en-US"/>
          </a:p>
        </p:txBody>
      </p:sp>
    </p:spTree>
    <p:extLst>
      <p:ext uri="{BB962C8B-B14F-4D97-AF65-F5344CB8AC3E}">
        <p14:creationId xmlns:p14="http://schemas.microsoft.com/office/powerpoint/2010/main" val="97838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411630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7</a:t>
            </a:fld>
            <a:endParaRPr lang="en-US"/>
          </a:p>
        </p:txBody>
      </p:sp>
    </p:spTree>
    <p:extLst>
      <p:ext uri="{BB962C8B-B14F-4D97-AF65-F5344CB8AC3E}">
        <p14:creationId xmlns:p14="http://schemas.microsoft.com/office/powerpoint/2010/main" val="325385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8</a:t>
            </a:fld>
            <a:endParaRPr lang="en-US"/>
          </a:p>
        </p:txBody>
      </p:sp>
    </p:spTree>
    <p:extLst>
      <p:ext uri="{BB962C8B-B14F-4D97-AF65-F5344CB8AC3E}">
        <p14:creationId xmlns:p14="http://schemas.microsoft.com/office/powerpoint/2010/main" val="315693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4E1EC-27D5-4F0F-92C1-796E8B17C6CD}" type="slidenum">
              <a:rPr lang="en-US" smtClean="0"/>
              <a:t>9</a:t>
            </a:fld>
            <a:endParaRPr lang="en-US"/>
          </a:p>
        </p:txBody>
      </p:sp>
    </p:spTree>
    <p:extLst>
      <p:ext uri="{BB962C8B-B14F-4D97-AF65-F5344CB8AC3E}">
        <p14:creationId xmlns:p14="http://schemas.microsoft.com/office/powerpoint/2010/main" val="3071189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CCE16-C8F0-482E-886A-E7CD29DBB1F3}" type="slidenum">
              <a:rPr lang="en-US" smtClean="0"/>
              <a:t>‹#›</a:t>
            </a:fld>
            <a:endParaRPr lang="en-US"/>
          </a:p>
        </p:txBody>
      </p:sp>
    </p:spTree>
    <p:extLst>
      <p:ext uri="{BB962C8B-B14F-4D97-AF65-F5344CB8AC3E}">
        <p14:creationId xmlns:p14="http://schemas.microsoft.com/office/powerpoint/2010/main" val="353352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CCE16-C8F0-482E-886A-E7CD29DBB1F3}" type="slidenum">
              <a:rPr lang="en-US" smtClean="0"/>
              <a:t>‹#›</a:t>
            </a:fld>
            <a:endParaRPr lang="en-US"/>
          </a:p>
        </p:txBody>
      </p:sp>
    </p:spTree>
    <p:extLst>
      <p:ext uri="{BB962C8B-B14F-4D97-AF65-F5344CB8AC3E}">
        <p14:creationId xmlns:p14="http://schemas.microsoft.com/office/powerpoint/2010/main" val="299144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CCE16-C8F0-482E-886A-E7CD29DBB1F3}" type="slidenum">
              <a:rPr lang="en-US" smtClean="0"/>
              <a:t>‹#›</a:t>
            </a:fld>
            <a:endParaRPr lang="en-US"/>
          </a:p>
        </p:txBody>
      </p:sp>
    </p:spTree>
    <p:extLst>
      <p:ext uri="{BB962C8B-B14F-4D97-AF65-F5344CB8AC3E}">
        <p14:creationId xmlns:p14="http://schemas.microsoft.com/office/powerpoint/2010/main" val="3611810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no pattern_Blank">
    <p:bg>
      <p:bgPr>
        <a:solidFill>
          <a:schemeClr val="bg1"/>
        </a:solidFill>
        <a:effectLst/>
      </p:bgPr>
    </p:bg>
    <p:spTree>
      <p:nvGrpSpPr>
        <p:cNvPr id="1" name=""/>
        <p:cNvGrpSpPr/>
        <p:nvPr/>
      </p:nvGrpSpPr>
      <p:grpSpPr>
        <a:xfrm>
          <a:off x="0" y="0"/>
          <a:ext cx="0" cy="0"/>
          <a:chOff x="0" y="0"/>
          <a:chExt cx="0" cy="0"/>
        </a:xfrm>
      </p:grpSpPr>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smtClean="0"/>
              <a:t>CLICK TO EDIT MASTER TITLE STYLE</a:t>
            </a:r>
            <a:endParaRPr lang="en-US" dirty="0"/>
          </a:p>
        </p:txBody>
      </p:sp>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Tree>
    <p:extLst>
      <p:ext uri="{BB962C8B-B14F-4D97-AF65-F5344CB8AC3E}">
        <p14:creationId xmlns:p14="http://schemas.microsoft.com/office/powerpoint/2010/main" val="13727810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CCE16-C8F0-482E-886A-E7CD29DBB1F3}" type="slidenum">
              <a:rPr lang="en-US" smtClean="0"/>
              <a:t>‹#›</a:t>
            </a:fld>
            <a:endParaRPr lang="en-US"/>
          </a:p>
        </p:txBody>
      </p:sp>
    </p:spTree>
    <p:extLst>
      <p:ext uri="{BB962C8B-B14F-4D97-AF65-F5344CB8AC3E}">
        <p14:creationId xmlns:p14="http://schemas.microsoft.com/office/powerpoint/2010/main" val="328470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CCE16-C8F0-482E-886A-E7CD29DBB1F3}" type="slidenum">
              <a:rPr lang="en-US" smtClean="0"/>
              <a:t>‹#›</a:t>
            </a:fld>
            <a:endParaRPr lang="en-US"/>
          </a:p>
        </p:txBody>
      </p:sp>
    </p:spTree>
    <p:extLst>
      <p:ext uri="{BB962C8B-B14F-4D97-AF65-F5344CB8AC3E}">
        <p14:creationId xmlns:p14="http://schemas.microsoft.com/office/powerpoint/2010/main" val="17936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CCE16-C8F0-482E-886A-E7CD29DBB1F3}" type="slidenum">
              <a:rPr lang="en-US" smtClean="0"/>
              <a:t>‹#›</a:t>
            </a:fld>
            <a:endParaRPr lang="en-US"/>
          </a:p>
        </p:txBody>
      </p:sp>
    </p:spTree>
    <p:extLst>
      <p:ext uri="{BB962C8B-B14F-4D97-AF65-F5344CB8AC3E}">
        <p14:creationId xmlns:p14="http://schemas.microsoft.com/office/powerpoint/2010/main" val="244485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CCCE16-C8F0-482E-886A-E7CD29DBB1F3}" type="slidenum">
              <a:rPr lang="en-US" smtClean="0"/>
              <a:t>‹#›</a:t>
            </a:fld>
            <a:endParaRPr lang="en-US"/>
          </a:p>
        </p:txBody>
      </p:sp>
    </p:spTree>
    <p:extLst>
      <p:ext uri="{BB962C8B-B14F-4D97-AF65-F5344CB8AC3E}">
        <p14:creationId xmlns:p14="http://schemas.microsoft.com/office/powerpoint/2010/main" val="73527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CCCE16-C8F0-482E-886A-E7CD29DBB1F3}" type="slidenum">
              <a:rPr lang="en-US" smtClean="0"/>
              <a:t>‹#›</a:t>
            </a:fld>
            <a:endParaRPr lang="en-US"/>
          </a:p>
        </p:txBody>
      </p:sp>
    </p:spTree>
    <p:extLst>
      <p:ext uri="{BB962C8B-B14F-4D97-AF65-F5344CB8AC3E}">
        <p14:creationId xmlns:p14="http://schemas.microsoft.com/office/powerpoint/2010/main" val="305134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CCCE16-C8F0-482E-886A-E7CD29DBB1F3}" type="slidenum">
              <a:rPr lang="en-US" smtClean="0"/>
              <a:t>‹#›</a:t>
            </a:fld>
            <a:endParaRPr lang="en-US"/>
          </a:p>
        </p:txBody>
      </p:sp>
    </p:spTree>
    <p:extLst>
      <p:ext uri="{BB962C8B-B14F-4D97-AF65-F5344CB8AC3E}">
        <p14:creationId xmlns:p14="http://schemas.microsoft.com/office/powerpoint/2010/main" val="291340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CCE16-C8F0-482E-886A-E7CD29DBB1F3}" type="slidenum">
              <a:rPr lang="en-US" smtClean="0"/>
              <a:t>‹#›</a:t>
            </a:fld>
            <a:endParaRPr lang="en-US"/>
          </a:p>
        </p:txBody>
      </p:sp>
    </p:spTree>
    <p:extLst>
      <p:ext uri="{BB962C8B-B14F-4D97-AF65-F5344CB8AC3E}">
        <p14:creationId xmlns:p14="http://schemas.microsoft.com/office/powerpoint/2010/main" val="230503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CCE16-C8F0-482E-886A-E7CD29DBB1F3}" type="slidenum">
              <a:rPr lang="en-US" smtClean="0"/>
              <a:t>‹#›</a:t>
            </a:fld>
            <a:endParaRPr lang="en-US"/>
          </a:p>
        </p:txBody>
      </p:sp>
    </p:spTree>
    <p:extLst>
      <p:ext uri="{BB962C8B-B14F-4D97-AF65-F5344CB8AC3E}">
        <p14:creationId xmlns:p14="http://schemas.microsoft.com/office/powerpoint/2010/main" val="282515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CCE16-C8F0-482E-886A-E7CD29DBB1F3}" type="slidenum">
              <a:rPr lang="en-US" smtClean="0"/>
              <a:t>‹#›</a:t>
            </a:fld>
            <a:endParaRPr lang="en-US"/>
          </a:p>
        </p:txBody>
      </p:sp>
    </p:spTree>
    <p:extLst>
      <p:ext uri="{BB962C8B-B14F-4D97-AF65-F5344CB8AC3E}">
        <p14:creationId xmlns:p14="http://schemas.microsoft.com/office/powerpoint/2010/main" val="8635261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mailto:ode.cip@state.or.us"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hyperlink" Target="https://www.oregon.gov/ode/schools-and-districts/grants/ESEA/IA/Documents/RoutineguideORdistrictsschools.pdf" TargetMode="External"/><Relationship Id="rId3" Type="http://schemas.openxmlformats.org/officeDocument/2006/relationships/hyperlink" Target="https://www.oregon.gov/ode/schools-and-districts/grants/ESEA/IA/Documents/V%201.0%20Oregon%20Comprehensive%20Needs%20Assessment%20Guidance%20Fall%202018.pdf" TargetMode="External"/><Relationship Id="rId7" Type="http://schemas.openxmlformats.org/officeDocument/2006/relationships/hyperlink" Target="https://www.oregon.gov/ode/schools-and-districts/grants/ESEA/IA/Documents/tipsgoalsstrategiestoa.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oregon.gov/ode/schools-and-districts/grants/ESEA/IA/Documents/DistrictContinuousImprovementPlanTemplate.docx" TargetMode="External"/><Relationship Id="rId11" Type="http://schemas.openxmlformats.org/officeDocument/2006/relationships/image" Target="../media/image8.png"/><Relationship Id="rId5" Type="http://schemas.openxmlformats.org/officeDocument/2006/relationships/hyperlink" Target="https://www.oregon.gov/ode/schools-and-districts/grants/ESEA/IA/Documents/compnadatasummaryanalyses.docx" TargetMode="External"/><Relationship Id="rId10" Type="http://schemas.openxmlformats.org/officeDocument/2006/relationships/hyperlink" Target="https://www.oregon.gov/ode/StudentSuccess/Pages/StudentInvestmentAccount.aspx" TargetMode="External"/><Relationship Id="rId4" Type="http://schemas.openxmlformats.org/officeDocument/2006/relationships/hyperlink" Target="https://www.oregon.gov/ode/schools-and-districts/grants/ESEA/IA/Documents/V1%20-%20District%20Oregon%20Integrated%20Systems%20Framework%20Needs%20Assessment.pdf" TargetMode="External"/><Relationship Id="rId9" Type="http://schemas.openxmlformats.org/officeDocument/2006/relationships/hyperlink" Target="https://www.oregon.gov/ode/schools-and-districts/Pages/CIP.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338" y="1577524"/>
            <a:ext cx="7152434" cy="1013398"/>
          </a:xfrm>
        </p:spPr>
        <p:txBody>
          <a:bodyPr>
            <a:normAutofit fontScale="90000"/>
          </a:bodyPr>
          <a:lstStyle/>
          <a:p>
            <a:pPr algn="ctr"/>
            <a:r>
              <a:rPr lang="en-US" sz="4400" b="1" dirty="0" smtClean="0"/>
              <a:t>Continuous Improvement Process</a:t>
            </a:r>
            <a:r>
              <a:rPr lang="en-US" dirty="0" smtClean="0"/>
              <a:t/>
            </a:r>
            <a:br>
              <a:rPr lang="en-US" dirty="0" smtClean="0"/>
            </a:br>
            <a:r>
              <a:rPr lang="en-US" sz="2200" i="1" dirty="0" smtClean="0"/>
              <a:t> A Team Workshop Session</a:t>
            </a:r>
            <a:endParaRPr lang="en-US" sz="2200" i="1" dirty="0"/>
          </a:p>
        </p:txBody>
      </p:sp>
      <p:pic>
        <p:nvPicPr>
          <p:cNvPr id="4" name="Picture 3" descr="Goa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951" y="2744243"/>
            <a:ext cx="5110619" cy="3407079"/>
          </a:xfrm>
          <a:prstGeom prst="rect">
            <a:avLst/>
          </a:prstGeom>
        </p:spPr>
      </p:pic>
    </p:spTree>
    <p:extLst>
      <p:ext uri="{BB962C8B-B14F-4D97-AF65-F5344CB8AC3E}">
        <p14:creationId xmlns:p14="http://schemas.microsoft.com/office/powerpoint/2010/main" val="1466146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for Today Based on Registration</a:t>
            </a:r>
            <a:endParaRPr lang="en-US" dirty="0"/>
          </a:p>
        </p:txBody>
      </p:sp>
      <p:sp>
        <p:nvSpPr>
          <p:cNvPr id="3" name="Content Placeholder 2"/>
          <p:cNvSpPr>
            <a:spLocks noGrp="1"/>
          </p:cNvSpPr>
          <p:nvPr>
            <p:ph idx="1"/>
          </p:nvPr>
        </p:nvSpPr>
        <p:spPr>
          <a:xfrm>
            <a:off x="628650" y="2236336"/>
            <a:ext cx="7886700" cy="4351338"/>
          </a:xfrm>
        </p:spPr>
        <p:txBody>
          <a:bodyPr>
            <a:normAutofit/>
          </a:bodyPr>
          <a:lstStyle/>
          <a:p>
            <a:r>
              <a:rPr lang="en-US" sz="3600" dirty="0" smtClean="0"/>
              <a:t>Needs Assessment</a:t>
            </a:r>
          </a:p>
          <a:p>
            <a:r>
              <a:rPr lang="en-US" sz="3600" dirty="0" smtClean="0"/>
              <a:t>Goals and Strategies</a:t>
            </a:r>
          </a:p>
          <a:p>
            <a:r>
              <a:rPr lang="en-US" sz="3600" dirty="0" smtClean="0"/>
              <a:t>Identifying Measures</a:t>
            </a:r>
          </a:p>
          <a:p>
            <a:r>
              <a:rPr lang="en-US" sz="3600" dirty="0" smtClean="0"/>
              <a:t>Establishing Routines</a:t>
            </a:r>
            <a:endParaRPr lang="en-US" sz="3600" dirty="0"/>
          </a:p>
          <a:p>
            <a:endParaRPr lang="en-US" sz="3600" dirty="0"/>
          </a:p>
        </p:txBody>
      </p:sp>
      <p:pic>
        <p:nvPicPr>
          <p:cNvPr id="4" name="Content Placeholder 3" descr="School &amp; District Continuous Improvement Proce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8427" y="1825625"/>
            <a:ext cx="3600827" cy="4627113"/>
          </a:xfrm>
          <a:prstGeom prst="rect">
            <a:avLst/>
          </a:prstGeom>
        </p:spPr>
      </p:pic>
      <p:sp>
        <p:nvSpPr>
          <p:cNvPr id="5" name="Slide Number Placeholder 4"/>
          <p:cNvSpPr>
            <a:spLocks noGrp="1"/>
          </p:cNvSpPr>
          <p:nvPr>
            <p:ph type="sldNum" sz="quarter" idx="12"/>
          </p:nvPr>
        </p:nvSpPr>
        <p:spPr/>
        <p:txBody>
          <a:bodyPr/>
          <a:lstStyle/>
          <a:p>
            <a:fld id="{36CCCE16-C8F0-482E-886A-E7CD29DBB1F3}" type="slidenum">
              <a:rPr lang="en-US" smtClean="0"/>
              <a:t>10</a:t>
            </a:fld>
            <a:endParaRPr lang="en-US"/>
          </a:p>
        </p:txBody>
      </p:sp>
    </p:spTree>
    <p:extLst>
      <p:ext uri="{BB962C8B-B14F-4D97-AF65-F5344CB8AC3E}">
        <p14:creationId xmlns:p14="http://schemas.microsoft.com/office/powerpoint/2010/main" val="3135979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0682" y="256166"/>
            <a:ext cx="8001000" cy="1143000"/>
          </a:xfrm>
        </p:spPr>
        <p:txBody>
          <a:bodyPr>
            <a:noAutofit/>
          </a:bodyPr>
          <a:lstStyle/>
          <a:p>
            <a:pPr algn="l">
              <a:defRPr/>
            </a:pPr>
            <a:r>
              <a:rPr lang="en-US" altLang="en-US" dirty="0" smtClean="0"/>
              <a:t>Comprehensive Needs</a:t>
            </a:r>
            <a:br>
              <a:rPr lang="en-US" altLang="en-US" dirty="0" smtClean="0"/>
            </a:br>
            <a:r>
              <a:rPr lang="en-US" altLang="en-US" dirty="0" smtClean="0"/>
              <a:t>Assessment</a:t>
            </a:r>
          </a:p>
        </p:txBody>
      </p:sp>
      <p:sp>
        <p:nvSpPr>
          <p:cNvPr id="26627" name="Content Placeholder 2"/>
          <p:cNvSpPr>
            <a:spLocks noGrp="1"/>
          </p:cNvSpPr>
          <p:nvPr>
            <p:ph idx="1"/>
          </p:nvPr>
        </p:nvSpPr>
        <p:spPr>
          <a:xfrm>
            <a:off x="605444" y="1775806"/>
            <a:ext cx="7996238" cy="4267200"/>
          </a:xfrm>
        </p:spPr>
        <p:txBody>
          <a:bodyPr>
            <a:normAutofit lnSpcReduction="10000"/>
          </a:bodyPr>
          <a:lstStyle/>
          <a:p>
            <a:r>
              <a:rPr lang="en-US" altLang="en-US" dirty="0" smtClean="0">
                <a:latin typeface="Calibri" panose="020F0502020204030204" pitchFamily="34" charset="0"/>
                <a:cs typeface="Calibri" panose="020F0502020204030204" pitchFamily="34" charset="0"/>
              </a:rPr>
              <a:t>WHAT</a:t>
            </a:r>
          </a:p>
          <a:p>
            <a:pPr lvl="1"/>
            <a:r>
              <a:rPr lang="en-US" altLang="en-US" dirty="0" smtClean="0">
                <a:latin typeface="Calibri" panose="020F0502020204030204" pitchFamily="34" charset="0"/>
                <a:cs typeface="Calibri" panose="020F0502020204030204" pitchFamily="34" charset="0"/>
              </a:rPr>
              <a:t>A systematic process that assists district and school teams in identifying systemic inequities, strengths and opportunities </a:t>
            </a:r>
          </a:p>
          <a:p>
            <a:r>
              <a:rPr lang="en-US" altLang="en-US" dirty="0" smtClean="0">
                <a:latin typeface="Calibri" panose="020F0502020204030204" pitchFamily="34" charset="0"/>
                <a:cs typeface="Calibri" panose="020F0502020204030204" pitchFamily="34" charset="0"/>
              </a:rPr>
              <a:t>WHY</a:t>
            </a:r>
          </a:p>
          <a:p>
            <a:pPr lvl="1"/>
            <a:r>
              <a:rPr lang="en-US" altLang="en-US" dirty="0" smtClean="0">
                <a:latin typeface="Calibri" panose="020F0502020204030204" pitchFamily="34" charset="0"/>
                <a:cs typeface="Calibri" panose="020F0502020204030204" pitchFamily="34" charset="0"/>
              </a:rPr>
              <a:t>To select priorities and goals based on needs and strengths </a:t>
            </a:r>
          </a:p>
          <a:p>
            <a:r>
              <a:rPr lang="en-US" altLang="en-US" dirty="0" smtClean="0">
                <a:latin typeface="Calibri" panose="020F0502020204030204" pitchFamily="34" charset="0"/>
                <a:cs typeface="Calibri" panose="020F0502020204030204" pitchFamily="34" charset="0"/>
              </a:rPr>
              <a:t>WHO</a:t>
            </a:r>
          </a:p>
          <a:p>
            <a:pPr lvl="1"/>
            <a:r>
              <a:rPr lang="en-US" altLang="en-US" dirty="0" smtClean="0">
                <a:latin typeface="Calibri" panose="020F0502020204030204" pitchFamily="34" charset="0"/>
                <a:cs typeface="Calibri" panose="020F0502020204030204" pitchFamily="34" charset="0"/>
              </a:rPr>
              <a:t>All who have a stake in the outcomes for students</a:t>
            </a:r>
          </a:p>
          <a:p>
            <a:r>
              <a:rPr lang="en-US" altLang="en-US" dirty="0" smtClean="0">
                <a:latin typeface="Calibri" panose="020F0502020204030204" pitchFamily="34" charset="0"/>
                <a:cs typeface="Calibri" panose="020F0502020204030204" pitchFamily="34" charset="0"/>
              </a:rPr>
              <a:t>HOW</a:t>
            </a:r>
          </a:p>
          <a:p>
            <a:pPr lvl="1"/>
            <a:r>
              <a:rPr lang="en-US" altLang="en-US" dirty="0" smtClean="0">
                <a:latin typeface="Calibri" panose="020F0502020204030204" pitchFamily="34" charset="0"/>
                <a:cs typeface="Calibri" panose="020F0502020204030204" pitchFamily="34" charset="0"/>
              </a:rPr>
              <a:t>Examination of multiple sources of data</a:t>
            </a:r>
          </a:p>
        </p:txBody>
      </p:sp>
      <p:pic>
        <p:nvPicPr>
          <p:cNvPr id="3" name="Picture 2" descr="Assess Needs" title="Step 2 in continuous improvement process"/>
          <p:cNvPicPr>
            <a:picLocks noChangeAspect="1"/>
          </p:cNvPicPr>
          <p:nvPr/>
        </p:nvPicPr>
        <p:blipFill rotWithShape="1">
          <a:blip r:embed="rId3"/>
          <a:srcRect t="9471" b="16651"/>
          <a:stretch/>
        </p:blipFill>
        <p:spPr>
          <a:xfrm>
            <a:off x="7198822" y="191803"/>
            <a:ext cx="1716578" cy="1630484"/>
          </a:xfrm>
          <a:prstGeom prst="rect">
            <a:avLst/>
          </a:prstGeom>
        </p:spPr>
      </p:pic>
      <p:sp>
        <p:nvSpPr>
          <p:cNvPr id="2" name="Slide Number Placeholder 1"/>
          <p:cNvSpPr>
            <a:spLocks noGrp="1"/>
          </p:cNvSpPr>
          <p:nvPr>
            <p:ph type="sldNum" sz="quarter" idx="12"/>
          </p:nvPr>
        </p:nvSpPr>
        <p:spPr/>
        <p:txBody>
          <a:bodyPr/>
          <a:lstStyle/>
          <a:p>
            <a:fld id="{36CCCE16-C8F0-482E-886A-E7CD29DBB1F3}" type="slidenum">
              <a:rPr lang="en-US" smtClean="0"/>
              <a:t>11</a:t>
            </a:fld>
            <a:endParaRPr lang="en-US"/>
          </a:p>
        </p:txBody>
      </p:sp>
    </p:spTree>
    <p:extLst>
      <p:ext uri="{BB962C8B-B14F-4D97-AF65-F5344CB8AC3E}">
        <p14:creationId xmlns:p14="http://schemas.microsoft.com/office/powerpoint/2010/main" val="3122243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421090" cy="1330036"/>
          </a:xfrm>
        </p:spPr>
        <p:txBody>
          <a:bodyPr>
            <a:normAutofit/>
          </a:bodyPr>
          <a:lstStyle/>
          <a:p>
            <a:r>
              <a:rPr lang="en-US" dirty="0" smtClean="0"/>
              <a:t>Data Sources</a:t>
            </a:r>
            <a:endParaRPr lang="en-US" dirty="0"/>
          </a:p>
        </p:txBody>
      </p:sp>
      <p:graphicFrame>
        <p:nvGraphicFramePr>
          <p:cNvPr id="4" name="Table 3" descr="systems health and data trends"/>
          <p:cNvGraphicFramePr>
            <a:graphicFrameLocks noGrp="1"/>
          </p:cNvGraphicFramePr>
          <p:nvPr>
            <p:extLst>
              <p:ext uri="{D42A27DB-BD31-4B8C-83A1-F6EECF244321}">
                <p14:modId xmlns:p14="http://schemas.microsoft.com/office/powerpoint/2010/main" val="1364931819"/>
              </p:ext>
            </p:extLst>
          </p:nvPr>
        </p:nvGraphicFramePr>
        <p:xfrm>
          <a:off x="441459" y="1786455"/>
          <a:ext cx="8406979" cy="4043176"/>
        </p:xfrm>
        <a:graphic>
          <a:graphicData uri="http://schemas.openxmlformats.org/drawingml/2006/table">
            <a:tbl>
              <a:tblPr firstRow="1" bandRow="1">
                <a:tableStyleId>{5C22544A-7EE6-4342-B048-85BDC9FD1C3A}</a:tableStyleId>
              </a:tblPr>
              <a:tblGrid>
                <a:gridCol w="1411072">
                  <a:extLst>
                    <a:ext uri="{9D8B030D-6E8A-4147-A177-3AD203B41FA5}">
                      <a16:colId xmlns:a16="http://schemas.microsoft.com/office/drawing/2014/main" val="1403312124"/>
                    </a:ext>
                  </a:extLst>
                </a:gridCol>
                <a:gridCol w="1398510">
                  <a:extLst>
                    <a:ext uri="{9D8B030D-6E8A-4147-A177-3AD203B41FA5}">
                      <a16:colId xmlns:a16="http://schemas.microsoft.com/office/drawing/2014/main" val="1471437446"/>
                    </a:ext>
                  </a:extLst>
                </a:gridCol>
                <a:gridCol w="1398510">
                  <a:extLst>
                    <a:ext uri="{9D8B030D-6E8A-4147-A177-3AD203B41FA5}">
                      <a16:colId xmlns:a16="http://schemas.microsoft.com/office/drawing/2014/main" val="1099555126"/>
                    </a:ext>
                  </a:extLst>
                </a:gridCol>
                <a:gridCol w="1398510">
                  <a:extLst>
                    <a:ext uri="{9D8B030D-6E8A-4147-A177-3AD203B41FA5}">
                      <a16:colId xmlns:a16="http://schemas.microsoft.com/office/drawing/2014/main" val="659426288"/>
                    </a:ext>
                  </a:extLst>
                </a:gridCol>
                <a:gridCol w="1398510">
                  <a:extLst>
                    <a:ext uri="{9D8B030D-6E8A-4147-A177-3AD203B41FA5}">
                      <a16:colId xmlns:a16="http://schemas.microsoft.com/office/drawing/2014/main" val="3796386250"/>
                    </a:ext>
                  </a:extLst>
                </a:gridCol>
                <a:gridCol w="1401867">
                  <a:extLst>
                    <a:ext uri="{9D8B030D-6E8A-4147-A177-3AD203B41FA5}">
                      <a16:colId xmlns:a16="http://schemas.microsoft.com/office/drawing/2014/main" val="3028607052"/>
                    </a:ext>
                  </a:extLst>
                </a:gridCol>
              </a:tblGrid>
              <a:tr h="663111">
                <a:tc gridSpan="2">
                  <a:txBody>
                    <a:bodyPr/>
                    <a:lstStyle/>
                    <a:p>
                      <a:pPr marL="0" marR="0" algn="ctr">
                        <a:spcBef>
                          <a:spcPts val="0"/>
                        </a:spcBef>
                        <a:spcAft>
                          <a:spcPts val="0"/>
                        </a:spcAft>
                      </a:pPr>
                      <a:r>
                        <a:rPr lang="en-US" sz="1600" kern="1200" dirty="0">
                          <a:solidFill>
                            <a:schemeClr val="tx1"/>
                          </a:solidFill>
                          <a:effectLst/>
                        </a:rPr>
                        <a:t>System Health Data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tc hMerge="1">
                  <a:txBody>
                    <a:bodyPr/>
                    <a:lstStyle/>
                    <a:p>
                      <a:endParaRPr lang="en-US"/>
                    </a:p>
                  </a:txBody>
                  <a:tcPr/>
                </a:tc>
                <a:tc gridSpan="2">
                  <a:txBody>
                    <a:bodyPr/>
                    <a:lstStyle/>
                    <a:p>
                      <a:pPr marL="0" marR="0" algn="ctr">
                        <a:spcBef>
                          <a:spcPts val="0"/>
                        </a:spcBef>
                        <a:spcAft>
                          <a:spcPts val="0"/>
                        </a:spcAft>
                      </a:pPr>
                      <a:r>
                        <a:rPr lang="en-US" sz="1600" kern="1200" dirty="0">
                          <a:solidFill>
                            <a:schemeClr val="tx1"/>
                          </a:solidFill>
                          <a:effectLst/>
                        </a:rPr>
                        <a:t>Student Data Trends </a:t>
                      </a:r>
                      <a:endParaRPr lang="en-US" sz="1600" dirty="0">
                        <a:solidFill>
                          <a:schemeClr val="tx1"/>
                        </a:solidFill>
                        <a:effectLst/>
                      </a:endParaRPr>
                    </a:p>
                    <a:p>
                      <a:pPr marL="0" marR="0" algn="ctr">
                        <a:spcBef>
                          <a:spcPts val="0"/>
                        </a:spcBef>
                        <a:spcAft>
                          <a:spcPts val="0"/>
                        </a:spcAft>
                      </a:pPr>
                      <a:r>
                        <a:rPr lang="en-US" sz="1200" kern="1200" dirty="0">
                          <a:solidFill>
                            <a:schemeClr val="tx1"/>
                          </a:solidFill>
                          <a:effectLst/>
                        </a:rPr>
                        <a:t>(pay attention to specific student groups’ needs)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tc hMerge="1">
                  <a:txBody>
                    <a:bodyPr/>
                    <a:lstStyle/>
                    <a:p>
                      <a:endParaRPr lang="en-US"/>
                    </a:p>
                  </a:txBody>
                  <a:tcPr/>
                </a:tc>
                <a:tc gridSpan="2">
                  <a:txBody>
                    <a:bodyPr/>
                    <a:lstStyle/>
                    <a:p>
                      <a:pPr marL="0" marR="0" algn="ctr">
                        <a:spcBef>
                          <a:spcPts val="0"/>
                        </a:spcBef>
                        <a:spcAft>
                          <a:spcPts val="0"/>
                        </a:spcAft>
                      </a:pPr>
                      <a:r>
                        <a:rPr lang="en-US" sz="1600" kern="1200" dirty="0" smtClean="0">
                          <a:solidFill>
                            <a:schemeClr val="tx1"/>
                          </a:solidFill>
                          <a:effectLst/>
                        </a:rPr>
                        <a:t>Engagement</a:t>
                      </a:r>
                      <a:r>
                        <a:rPr lang="en-US" sz="1600" kern="1200" baseline="0" dirty="0" smtClean="0">
                          <a:solidFill>
                            <a:schemeClr val="tx1"/>
                          </a:solidFill>
                          <a:effectLst/>
                        </a:rPr>
                        <a:t> </a:t>
                      </a:r>
                      <a:r>
                        <a:rPr lang="en-US" sz="1600" kern="1200" dirty="0" smtClean="0">
                          <a:solidFill>
                            <a:schemeClr val="tx1"/>
                          </a:solidFill>
                          <a:effectLst/>
                        </a:rPr>
                        <a:t>Data</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tc hMerge="1">
                  <a:txBody>
                    <a:bodyPr/>
                    <a:lstStyle/>
                    <a:p>
                      <a:endParaRPr lang="en-US"/>
                    </a:p>
                  </a:txBody>
                  <a:tcPr/>
                </a:tc>
                <a:extLst>
                  <a:ext uri="{0D108BD9-81ED-4DB2-BD59-A6C34878D82A}">
                    <a16:rowId xmlns:a16="http://schemas.microsoft.com/office/drawing/2014/main" val="4168999672"/>
                  </a:ext>
                </a:extLst>
              </a:tr>
              <a:tr h="1995681">
                <a:tc gridSpan="2">
                  <a:txBody>
                    <a:bodyPr/>
                    <a:lstStyle/>
                    <a:p>
                      <a:pPr marL="0" marR="0">
                        <a:spcBef>
                          <a:spcPts val="0"/>
                        </a:spcBef>
                        <a:spcAft>
                          <a:spcPts val="0"/>
                        </a:spcAft>
                      </a:pPr>
                      <a:r>
                        <a:rPr lang="en-US" sz="1400" kern="1200" dirty="0">
                          <a:effectLst/>
                        </a:rPr>
                        <a:t>ORIS Domains</a:t>
                      </a:r>
                      <a:endParaRPr lang="en-US" sz="1400" dirty="0">
                        <a:effectLst/>
                      </a:endParaRPr>
                    </a:p>
                    <a:p>
                      <a:pPr marL="342900" marR="0" lvl="0" indent="-342900">
                        <a:spcBef>
                          <a:spcPts val="0"/>
                        </a:spcBef>
                        <a:spcAft>
                          <a:spcPts val="0"/>
                        </a:spcAft>
                        <a:buFont typeface="Symbol" panose="05050102010706020507" pitchFamily="18" charset="2"/>
                        <a:buChar char=""/>
                      </a:pPr>
                      <a:r>
                        <a:rPr lang="en-US" sz="1400" kern="1200" dirty="0">
                          <a:effectLst/>
                        </a:rPr>
                        <a:t>Leadership</a:t>
                      </a:r>
                      <a:endParaRPr lang="en-US" sz="1400" dirty="0">
                        <a:effectLst/>
                      </a:endParaRPr>
                    </a:p>
                    <a:p>
                      <a:pPr marL="342900" marR="0" lvl="0" indent="-342900">
                        <a:spcBef>
                          <a:spcPts val="0"/>
                        </a:spcBef>
                        <a:spcAft>
                          <a:spcPts val="0"/>
                        </a:spcAft>
                        <a:buFont typeface="Symbol" panose="05050102010706020507" pitchFamily="18" charset="2"/>
                        <a:buChar char=""/>
                      </a:pPr>
                      <a:r>
                        <a:rPr lang="en-US" sz="1400" kern="1200" dirty="0">
                          <a:effectLst/>
                        </a:rPr>
                        <a:t>Talent Development</a:t>
                      </a:r>
                      <a:endParaRPr lang="en-US" sz="1400" dirty="0">
                        <a:effectLst/>
                      </a:endParaRPr>
                    </a:p>
                    <a:p>
                      <a:pPr marL="342900" marR="0" lvl="0" indent="-342900">
                        <a:spcBef>
                          <a:spcPts val="0"/>
                        </a:spcBef>
                        <a:spcAft>
                          <a:spcPts val="0"/>
                        </a:spcAft>
                        <a:buFont typeface="Symbol" panose="05050102010706020507" pitchFamily="18" charset="2"/>
                        <a:buChar char=""/>
                      </a:pPr>
                      <a:r>
                        <a:rPr lang="en-US" sz="1400" kern="1200" dirty="0">
                          <a:effectLst/>
                        </a:rPr>
                        <a:t>Stakeholder Engagement &amp; Partnership</a:t>
                      </a:r>
                      <a:endParaRPr lang="en-US" sz="1400" dirty="0">
                        <a:effectLst/>
                      </a:endParaRPr>
                    </a:p>
                    <a:p>
                      <a:pPr marL="342900" marR="0" lvl="0" indent="-342900">
                        <a:spcBef>
                          <a:spcPts val="0"/>
                        </a:spcBef>
                        <a:spcAft>
                          <a:spcPts val="0"/>
                        </a:spcAft>
                        <a:buFont typeface="Symbol" panose="05050102010706020507" pitchFamily="18" charset="2"/>
                        <a:buChar char=""/>
                      </a:pPr>
                      <a:r>
                        <a:rPr lang="en-US" sz="1400" kern="1200" dirty="0">
                          <a:effectLst/>
                        </a:rPr>
                        <a:t>Well Rounded Coordinated Learning</a:t>
                      </a:r>
                      <a:endParaRPr lang="en-US" sz="1400" dirty="0">
                        <a:effectLst/>
                      </a:endParaRPr>
                    </a:p>
                    <a:p>
                      <a:pPr marL="342900" marR="0" lvl="0" indent="-342900">
                        <a:spcBef>
                          <a:spcPts val="0"/>
                        </a:spcBef>
                        <a:spcAft>
                          <a:spcPts val="0"/>
                        </a:spcAft>
                        <a:buFont typeface="Symbol" panose="05050102010706020507" pitchFamily="18" charset="2"/>
                        <a:buChar char=""/>
                      </a:pPr>
                      <a:r>
                        <a:rPr lang="en-US" sz="1400" kern="1200" dirty="0">
                          <a:effectLst/>
                        </a:rPr>
                        <a:t>Inclusive Policy &amp; Practice</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4769" marR="54769" marT="27146" marB="27146"/>
                </a:tc>
                <a:tc hMerge="1">
                  <a:txBody>
                    <a:bodyPr/>
                    <a:lstStyle/>
                    <a:p>
                      <a:endParaRPr lang="en-US"/>
                    </a:p>
                  </a:txBody>
                  <a:tcPr/>
                </a:tc>
                <a:tc gridSpan="2">
                  <a:txBody>
                    <a:bodyPr/>
                    <a:lstStyle/>
                    <a:p>
                      <a:pPr marL="342900" marR="0" lvl="0" indent="-342900">
                        <a:spcBef>
                          <a:spcPts val="0"/>
                        </a:spcBef>
                        <a:spcAft>
                          <a:spcPts val="0"/>
                        </a:spcAft>
                        <a:buFont typeface="Symbol" panose="05050102010706020507" pitchFamily="18" charset="2"/>
                        <a:buChar char=""/>
                      </a:pPr>
                      <a:r>
                        <a:rPr lang="en-US" sz="1600" kern="1200" dirty="0">
                          <a:effectLst/>
                        </a:rPr>
                        <a:t>Academic</a:t>
                      </a:r>
                      <a:endParaRPr lang="en-US" sz="1600" dirty="0">
                        <a:effectLst/>
                      </a:endParaRPr>
                    </a:p>
                    <a:p>
                      <a:pPr marL="342900" marR="0" lvl="0" indent="-342900">
                        <a:spcBef>
                          <a:spcPts val="0"/>
                        </a:spcBef>
                        <a:spcAft>
                          <a:spcPts val="0"/>
                        </a:spcAft>
                        <a:buFont typeface="Symbol" panose="05050102010706020507" pitchFamily="18" charset="2"/>
                        <a:buChar char=""/>
                      </a:pPr>
                      <a:r>
                        <a:rPr lang="en-US" sz="1600" kern="1200" dirty="0">
                          <a:effectLst/>
                        </a:rPr>
                        <a:t>Behavioral</a:t>
                      </a:r>
                      <a:endParaRPr lang="en-US" sz="1600" dirty="0">
                        <a:effectLst/>
                      </a:endParaRPr>
                    </a:p>
                    <a:p>
                      <a:pPr marL="342900" marR="0" lvl="0" indent="-342900">
                        <a:spcBef>
                          <a:spcPts val="0"/>
                        </a:spcBef>
                        <a:spcAft>
                          <a:spcPts val="0"/>
                        </a:spcAft>
                        <a:buFont typeface="Symbol" panose="05050102010706020507" pitchFamily="18" charset="2"/>
                        <a:buChar char=""/>
                      </a:pPr>
                      <a:r>
                        <a:rPr lang="en-US" sz="1600" kern="1200" dirty="0">
                          <a:effectLst/>
                        </a:rPr>
                        <a:t>Social Emotional</a:t>
                      </a:r>
                      <a:endParaRPr lang="en-US" sz="1600" dirty="0">
                        <a:effectLst/>
                      </a:endParaRPr>
                    </a:p>
                    <a:p>
                      <a:pPr marL="342900" marR="0" lvl="0" indent="-342900">
                        <a:spcBef>
                          <a:spcPts val="0"/>
                        </a:spcBef>
                        <a:spcAft>
                          <a:spcPts val="0"/>
                        </a:spcAft>
                        <a:buFont typeface="Symbol" panose="05050102010706020507" pitchFamily="18" charset="2"/>
                        <a:buChar char=""/>
                      </a:pPr>
                      <a:r>
                        <a:rPr lang="en-US" sz="1600" kern="1200" dirty="0">
                          <a:effectLst/>
                        </a:rPr>
                        <a:t>Attendance</a:t>
                      </a:r>
                      <a:endParaRPr lang="en-US" sz="1600" dirty="0">
                        <a:effectLst/>
                      </a:endParaRPr>
                    </a:p>
                    <a:p>
                      <a:pPr marL="342900" marR="0" lvl="0" indent="-342900">
                        <a:spcBef>
                          <a:spcPts val="0"/>
                        </a:spcBef>
                        <a:spcAft>
                          <a:spcPts val="0"/>
                        </a:spcAft>
                        <a:buFont typeface="Symbol" panose="05050102010706020507" pitchFamily="18" charset="2"/>
                        <a:buChar char=""/>
                      </a:pPr>
                      <a:r>
                        <a:rPr lang="en-US" sz="1600" kern="1200" dirty="0">
                          <a:effectLst/>
                        </a:rPr>
                        <a:t>Graduation</a:t>
                      </a:r>
                      <a:endParaRPr lang="en-US" sz="1600" dirty="0">
                        <a:effectLst/>
                      </a:endParaRPr>
                    </a:p>
                    <a:p>
                      <a:pPr marL="228600" marR="0">
                        <a:spcBef>
                          <a:spcPts val="0"/>
                        </a:spcBef>
                        <a:spcAft>
                          <a:spcPts val="0"/>
                        </a:spcAft>
                      </a:pPr>
                      <a:r>
                        <a:rPr lang="en-US" sz="1600" kern="12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tc hMerge="1">
                  <a:txBody>
                    <a:bodyPr/>
                    <a:lstStyle/>
                    <a:p>
                      <a:endParaRPr lang="en-US"/>
                    </a:p>
                  </a:txBody>
                  <a:tcPr/>
                </a:tc>
                <a:tc gridSpan="2">
                  <a:txBody>
                    <a:bodyPr/>
                    <a:lstStyle/>
                    <a:p>
                      <a:pPr marL="342900" marR="0" lvl="0" indent="-342900">
                        <a:spcBef>
                          <a:spcPts val="0"/>
                        </a:spcBef>
                        <a:spcAft>
                          <a:spcPts val="0"/>
                        </a:spcAft>
                        <a:buFont typeface="Symbol" panose="05050102010706020507" pitchFamily="18" charset="2"/>
                        <a:buChar char=""/>
                      </a:pPr>
                      <a:r>
                        <a:rPr lang="en-US" sz="1600" kern="1200" dirty="0">
                          <a:effectLst/>
                        </a:rPr>
                        <a:t>Education Professional </a:t>
                      </a:r>
                      <a:r>
                        <a:rPr lang="en-US" sz="1600" kern="1200" dirty="0" smtClean="0">
                          <a:effectLst/>
                        </a:rPr>
                        <a:t>Input</a:t>
                      </a:r>
                    </a:p>
                    <a:p>
                      <a:pPr marL="342900" marR="0" lvl="0" indent="-342900">
                        <a:spcBef>
                          <a:spcPts val="0"/>
                        </a:spcBef>
                        <a:spcAft>
                          <a:spcPts val="0"/>
                        </a:spcAft>
                        <a:buFont typeface="Symbol" panose="05050102010706020507" pitchFamily="18" charset="2"/>
                        <a:buChar char=""/>
                      </a:pPr>
                      <a:endParaRPr lang="en-US" sz="1600" dirty="0">
                        <a:effectLst/>
                      </a:endParaRPr>
                    </a:p>
                    <a:p>
                      <a:pPr marL="342900" marR="0" lvl="0" indent="-342900">
                        <a:spcBef>
                          <a:spcPts val="0"/>
                        </a:spcBef>
                        <a:spcAft>
                          <a:spcPts val="0"/>
                        </a:spcAft>
                        <a:buFont typeface="Symbol" panose="05050102010706020507" pitchFamily="18" charset="2"/>
                        <a:buChar char=""/>
                      </a:pPr>
                      <a:r>
                        <a:rPr lang="en-US" sz="1600" kern="1200" dirty="0" smtClean="0">
                          <a:effectLst/>
                        </a:rPr>
                        <a:t>Community Partners </a:t>
                      </a:r>
                      <a:r>
                        <a:rPr lang="en-US" sz="1600" kern="1200" dirty="0">
                          <a:effectLst/>
                        </a:rPr>
                        <a:t>&amp; Partner Input</a:t>
                      </a: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54769" marR="54769" marT="27146" marB="27146"/>
                </a:tc>
                <a:tc hMerge="1">
                  <a:txBody>
                    <a:bodyPr/>
                    <a:lstStyle/>
                    <a:p>
                      <a:endParaRPr lang="en-US"/>
                    </a:p>
                  </a:txBody>
                  <a:tcPr/>
                </a:tc>
                <a:extLst>
                  <a:ext uri="{0D108BD9-81ED-4DB2-BD59-A6C34878D82A}">
                    <a16:rowId xmlns:a16="http://schemas.microsoft.com/office/drawing/2014/main" val="1120335977"/>
                  </a:ext>
                </a:extLst>
              </a:tr>
              <a:tr h="635794">
                <a:tc>
                  <a:txBody>
                    <a:bodyPr/>
                    <a:lstStyle/>
                    <a:p>
                      <a:pPr marL="0" marR="0" algn="ctr">
                        <a:spcBef>
                          <a:spcPts val="0"/>
                        </a:spcBef>
                        <a:spcAft>
                          <a:spcPts val="0"/>
                        </a:spcAft>
                      </a:pPr>
                      <a:r>
                        <a:rPr lang="en-US" sz="900" kern="1200" dirty="0">
                          <a:effectLst/>
                        </a:rPr>
                        <a:t>Strengths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tc>
                  <a:txBody>
                    <a:bodyPr/>
                    <a:lstStyle/>
                    <a:p>
                      <a:pPr marL="0" marR="0" algn="ctr">
                        <a:spcBef>
                          <a:spcPts val="0"/>
                        </a:spcBef>
                        <a:spcAft>
                          <a:spcPts val="0"/>
                        </a:spcAft>
                      </a:pPr>
                      <a:r>
                        <a:rPr lang="en-US" sz="900" kern="1200" dirty="0">
                          <a:effectLst/>
                        </a:rPr>
                        <a:t>Opportunities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tc>
                  <a:txBody>
                    <a:bodyPr/>
                    <a:lstStyle/>
                    <a:p>
                      <a:pPr marL="0" marR="0" algn="ctr">
                        <a:spcBef>
                          <a:spcPts val="0"/>
                        </a:spcBef>
                        <a:spcAft>
                          <a:spcPts val="0"/>
                        </a:spcAft>
                      </a:pPr>
                      <a:r>
                        <a:rPr lang="en-US" sz="900" kern="1200" dirty="0">
                          <a:effectLst/>
                        </a:rPr>
                        <a:t>Strengths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tc>
                  <a:txBody>
                    <a:bodyPr/>
                    <a:lstStyle/>
                    <a:p>
                      <a:pPr marL="0" marR="0" algn="ctr">
                        <a:spcBef>
                          <a:spcPts val="0"/>
                        </a:spcBef>
                        <a:spcAft>
                          <a:spcPts val="0"/>
                        </a:spcAft>
                      </a:pPr>
                      <a:r>
                        <a:rPr lang="en-US" sz="900" kern="1200" dirty="0">
                          <a:effectLst/>
                        </a:rPr>
                        <a:t>Opportunities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tc>
                  <a:txBody>
                    <a:bodyPr/>
                    <a:lstStyle/>
                    <a:p>
                      <a:pPr marL="0" marR="0" algn="ctr">
                        <a:spcBef>
                          <a:spcPts val="0"/>
                        </a:spcBef>
                        <a:spcAft>
                          <a:spcPts val="0"/>
                        </a:spcAft>
                      </a:pPr>
                      <a:r>
                        <a:rPr lang="en-US" sz="900" kern="1200" dirty="0">
                          <a:effectLst/>
                        </a:rPr>
                        <a:t>Strengths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tc>
                  <a:txBody>
                    <a:bodyPr/>
                    <a:lstStyle/>
                    <a:p>
                      <a:pPr marL="0" marR="0" algn="ctr">
                        <a:spcBef>
                          <a:spcPts val="0"/>
                        </a:spcBef>
                        <a:spcAft>
                          <a:spcPts val="0"/>
                        </a:spcAft>
                      </a:pPr>
                      <a:r>
                        <a:rPr lang="en-US" sz="900" kern="1200" dirty="0">
                          <a:effectLst/>
                        </a:rPr>
                        <a:t>Opportunities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extLst>
                  <a:ext uri="{0D108BD9-81ED-4DB2-BD59-A6C34878D82A}">
                    <a16:rowId xmlns:a16="http://schemas.microsoft.com/office/drawing/2014/main" val="3097626817"/>
                  </a:ext>
                </a:extLst>
              </a:tr>
              <a:tr h="747809">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tc>
                  <a:txBody>
                    <a:bodyPr/>
                    <a:lstStyle/>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27146" marB="27146"/>
                </a:tc>
                <a:extLst>
                  <a:ext uri="{0D108BD9-81ED-4DB2-BD59-A6C34878D82A}">
                    <a16:rowId xmlns:a16="http://schemas.microsoft.com/office/drawing/2014/main" val="3111389362"/>
                  </a:ext>
                </a:extLst>
              </a:tr>
            </a:tbl>
          </a:graphicData>
        </a:graphic>
      </p:graphicFrame>
      <p:pic>
        <p:nvPicPr>
          <p:cNvPr id="5" name="Content Placeholder 3" descr="This framework has 5 domains, Leadership, Talent Development, Coordinated Learning, Stakeholder Engagement and Inclusive Policy and Practices" title="Oregon Integrated Systems (ORIS)"/>
          <p:cNvPicPr>
            <a:picLocks noChangeAspect="1"/>
          </p:cNvPicPr>
          <p:nvPr/>
        </p:nvPicPr>
        <p:blipFill>
          <a:blip r:embed="rId3">
            <a:clrChange>
              <a:clrFrom>
                <a:srgbClr val="FFFFFF"/>
              </a:clrFrom>
              <a:clrTo>
                <a:srgbClr val="FFFFFF">
                  <a:alpha val="0"/>
                </a:srgbClr>
              </a:clrTo>
            </a:clrChange>
          </a:blip>
          <a:stretch>
            <a:fillRect/>
          </a:stretch>
        </p:blipFill>
        <p:spPr>
          <a:xfrm>
            <a:off x="69459" y="5149435"/>
            <a:ext cx="1699305" cy="1646659"/>
          </a:xfrm>
          <a:prstGeom prst="rect">
            <a:avLst/>
          </a:prstGeom>
        </p:spPr>
      </p:pic>
      <p:pic>
        <p:nvPicPr>
          <p:cNvPr id="6" name="Picture 5" descr="Assess Needs" title="Step 2 in continuous improvement process"/>
          <p:cNvPicPr>
            <a:picLocks noChangeAspect="1"/>
          </p:cNvPicPr>
          <p:nvPr/>
        </p:nvPicPr>
        <p:blipFill rotWithShape="1">
          <a:blip r:embed="rId4"/>
          <a:srcRect t="9471" b="16651"/>
          <a:stretch/>
        </p:blipFill>
        <p:spPr>
          <a:xfrm>
            <a:off x="7227916" y="112829"/>
            <a:ext cx="1687484" cy="1602849"/>
          </a:xfrm>
          <a:prstGeom prst="rect">
            <a:avLst/>
          </a:prstGeom>
        </p:spPr>
      </p:pic>
      <p:sp>
        <p:nvSpPr>
          <p:cNvPr id="7" name="Slide Number Placeholder 6"/>
          <p:cNvSpPr>
            <a:spLocks noGrp="1"/>
          </p:cNvSpPr>
          <p:nvPr>
            <p:ph type="sldNum" sz="quarter" idx="12"/>
          </p:nvPr>
        </p:nvSpPr>
        <p:spPr/>
        <p:txBody>
          <a:bodyPr/>
          <a:lstStyle/>
          <a:p>
            <a:fld id="{36CCCE16-C8F0-482E-886A-E7CD29DBB1F3}" type="slidenum">
              <a:rPr lang="en-US" smtClean="0"/>
              <a:t>12</a:t>
            </a:fld>
            <a:endParaRPr lang="en-US"/>
          </a:p>
        </p:txBody>
      </p:sp>
    </p:spTree>
    <p:extLst>
      <p:ext uri="{BB962C8B-B14F-4D97-AF65-F5344CB8AC3E}">
        <p14:creationId xmlns:p14="http://schemas.microsoft.com/office/powerpoint/2010/main" val="3150083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 You choose</a:t>
            </a:r>
            <a:endParaRPr lang="en-US" dirty="0"/>
          </a:p>
        </p:txBody>
      </p:sp>
      <p:sp>
        <p:nvSpPr>
          <p:cNvPr id="3" name="Content Placeholder 2"/>
          <p:cNvSpPr>
            <a:spLocks noGrp="1"/>
          </p:cNvSpPr>
          <p:nvPr>
            <p:ph idx="1"/>
          </p:nvPr>
        </p:nvSpPr>
        <p:spPr>
          <a:xfrm>
            <a:off x="583573" y="1458578"/>
            <a:ext cx="8186939" cy="5328588"/>
          </a:xfrm>
        </p:spPr>
        <p:txBody>
          <a:bodyPr>
            <a:normAutofit fontScale="92500" lnSpcReduction="10000"/>
          </a:bodyPr>
          <a:lstStyle/>
          <a:p>
            <a:r>
              <a:rPr lang="en-US" dirty="0"/>
              <a:t>Look at the Needs Assessment </a:t>
            </a:r>
            <a:r>
              <a:rPr lang="en-US" dirty="0" smtClean="0"/>
              <a:t>sample provided.</a:t>
            </a:r>
            <a:endParaRPr lang="en-US" dirty="0"/>
          </a:p>
          <a:p>
            <a:pPr lvl="1"/>
            <a:r>
              <a:rPr lang="en-US" dirty="0" smtClean="0"/>
              <a:t>What data was analyzed? </a:t>
            </a:r>
          </a:p>
          <a:p>
            <a:pPr lvl="1"/>
            <a:r>
              <a:rPr lang="en-US" dirty="0" smtClean="0"/>
              <a:t>Are all three categories represented?</a:t>
            </a:r>
            <a:endParaRPr lang="en-US" dirty="0"/>
          </a:p>
          <a:p>
            <a:pPr lvl="1"/>
            <a:r>
              <a:rPr lang="en-US" dirty="0" smtClean="0"/>
              <a:t>What is the evidence of engagement of staff? Students and families? External </a:t>
            </a:r>
            <a:r>
              <a:rPr lang="en-US" dirty="0"/>
              <a:t>c</a:t>
            </a:r>
            <a:r>
              <a:rPr lang="en-US" dirty="0" smtClean="0"/>
              <a:t>ommunity </a:t>
            </a:r>
            <a:r>
              <a:rPr lang="en-US" dirty="0"/>
              <a:t>p</a:t>
            </a:r>
            <a:r>
              <a:rPr lang="en-US" dirty="0" smtClean="0"/>
              <a:t>artners?</a:t>
            </a:r>
          </a:p>
          <a:p>
            <a:pPr lvl="1"/>
            <a:endParaRPr lang="en-US" sz="900" dirty="0"/>
          </a:p>
          <a:p>
            <a:pPr marL="457200" lvl="1" indent="0">
              <a:buNone/>
            </a:pPr>
            <a:r>
              <a:rPr lang="en-US" sz="3600" dirty="0" smtClean="0"/>
              <a:t>OR</a:t>
            </a:r>
            <a:endParaRPr lang="en-US" sz="3600" dirty="0"/>
          </a:p>
          <a:p>
            <a:r>
              <a:rPr lang="en-US" dirty="0"/>
              <a:t>Get </a:t>
            </a:r>
            <a:r>
              <a:rPr lang="en-US" dirty="0" smtClean="0"/>
              <a:t>out </a:t>
            </a:r>
            <a:r>
              <a:rPr lang="en-US" dirty="0"/>
              <a:t>your own </a:t>
            </a:r>
            <a:r>
              <a:rPr lang="en-US" dirty="0" smtClean="0"/>
              <a:t>plan. With our discussion in mind:</a:t>
            </a:r>
            <a:endParaRPr lang="en-US" dirty="0"/>
          </a:p>
          <a:p>
            <a:pPr lvl="1"/>
            <a:r>
              <a:rPr lang="en-US" dirty="0" smtClean="0"/>
              <a:t>What data are we collecting across the three categories? Is there any data we are not currently collecting that we might consider adding?</a:t>
            </a:r>
          </a:p>
          <a:p>
            <a:pPr lvl="1"/>
            <a:r>
              <a:rPr lang="en-US" dirty="0" smtClean="0"/>
              <a:t>How have we communicated with Community Partners what we learned from our systems health assessment? How have we solicited feedback?</a:t>
            </a:r>
          </a:p>
          <a:p>
            <a:pPr lvl="1"/>
            <a:r>
              <a:rPr lang="en-US" dirty="0" smtClean="0"/>
              <a:t>Is our list of Community Partners complete? Is there anyone else we should bring into the conversation?</a:t>
            </a:r>
            <a:endParaRPr lang="en-US" dirty="0"/>
          </a:p>
        </p:txBody>
      </p:sp>
      <p:pic>
        <p:nvPicPr>
          <p:cNvPr id="4" name="Picture 3" descr="Assess Needs" title="Step 2 in continuous improvement process"/>
          <p:cNvPicPr>
            <a:picLocks noChangeAspect="1"/>
          </p:cNvPicPr>
          <p:nvPr/>
        </p:nvPicPr>
        <p:blipFill rotWithShape="1">
          <a:blip r:embed="rId3"/>
          <a:srcRect t="9471" b="16651"/>
          <a:stretch/>
        </p:blipFill>
        <p:spPr>
          <a:xfrm>
            <a:off x="7498592" y="112829"/>
            <a:ext cx="1416808" cy="1345749"/>
          </a:xfrm>
          <a:prstGeom prst="rect">
            <a:avLst/>
          </a:prstGeom>
        </p:spPr>
      </p:pic>
      <p:sp>
        <p:nvSpPr>
          <p:cNvPr id="5" name="Slide Number Placeholder 4"/>
          <p:cNvSpPr>
            <a:spLocks noGrp="1"/>
          </p:cNvSpPr>
          <p:nvPr>
            <p:ph type="sldNum" sz="quarter" idx="12"/>
          </p:nvPr>
        </p:nvSpPr>
        <p:spPr/>
        <p:txBody>
          <a:bodyPr/>
          <a:lstStyle/>
          <a:p>
            <a:fld id="{36CCCE16-C8F0-482E-886A-E7CD29DBB1F3}" type="slidenum">
              <a:rPr lang="en-US" smtClean="0"/>
              <a:t>13</a:t>
            </a:fld>
            <a:endParaRPr lang="en-US"/>
          </a:p>
        </p:txBody>
      </p:sp>
    </p:spTree>
    <p:extLst>
      <p:ext uri="{BB962C8B-B14F-4D97-AF65-F5344CB8AC3E}">
        <p14:creationId xmlns:p14="http://schemas.microsoft.com/office/powerpoint/2010/main" val="3802974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210175" cy="920749"/>
          </a:xfrm>
        </p:spPr>
        <p:txBody>
          <a:bodyPr/>
          <a:lstStyle/>
          <a:p>
            <a:r>
              <a:rPr lang="en-US" dirty="0" smtClean="0"/>
              <a:t>Goals and Strategies</a:t>
            </a:r>
            <a:endParaRPr lang="en-US" dirty="0"/>
          </a:p>
        </p:txBody>
      </p:sp>
      <p:pic>
        <p:nvPicPr>
          <p:cNvPr id="3" name="Picture 2" descr="Create strategic plan" title="Step 3 in Continuous improvement planning"/>
          <p:cNvPicPr>
            <a:picLocks noChangeAspect="1"/>
          </p:cNvPicPr>
          <p:nvPr/>
        </p:nvPicPr>
        <p:blipFill rotWithShape="1">
          <a:blip r:embed="rId3"/>
          <a:srcRect t="8767" b="17354"/>
          <a:stretch/>
        </p:blipFill>
        <p:spPr>
          <a:xfrm>
            <a:off x="7239000" y="274638"/>
            <a:ext cx="1524000" cy="1447800"/>
          </a:xfrm>
          <a:prstGeom prst="rect">
            <a:avLst/>
          </a:prstGeom>
        </p:spPr>
      </p:pic>
      <p:sp>
        <p:nvSpPr>
          <p:cNvPr id="5" name="Rectangle 1"/>
          <p:cNvSpPr>
            <a:spLocks noChangeArrowheads="1"/>
          </p:cNvSpPr>
          <p:nvPr/>
        </p:nvSpPr>
        <p:spPr bwMode="auto">
          <a:xfrm>
            <a:off x="80101" y="1174186"/>
            <a:ext cx="832094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Tips for Writing Goals: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Goals should be ambitious (rigorous) and aspirational (may take several years). For an SEA, LEA, or school, the goals are student focused and apply to all students.  </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Calibri Light" panose="020F0302020204030204" pitchFamily="34" charset="0"/>
                <a:ea typeface="Times New Roman" panose="02020603050405020304" pitchFamily="18" charset="0"/>
                <a:cs typeface="Calibri Light" panose="020F0302020204030204" pitchFamily="34" charset="0"/>
              </a:rPr>
              <a:t>Example Goal with Metric</a:t>
            </a:r>
            <a:endParaRPr kumimoji="0" lang="en-US" altLang="en-US" sz="2800" b="1"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e 5" descr="Example goal with metric"/>
          <p:cNvGraphicFramePr>
            <a:graphicFrameLocks noGrp="1"/>
          </p:cNvGraphicFramePr>
          <p:nvPr>
            <p:extLst>
              <p:ext uri="{D42A27DB-BD31-4B8C-83A1-F6EECF244321}">
                <p14:modId xmlns:p14="http://schemas.microsoft.com/office/powerpoint/2010/main" val="172900749"/>
              </p:ext>
            </p:extLst>
          </p:nvPr>
        </p:nvGraphicFramePr>
        <p:xfrm>
          <a:off x="202305" y="3983834"/>
          <a:ext cx="8248650" cy="2651760"/>
        </p:xfrm>
        <a:graphic>
          <a:graphicData uri="http://schemas.openxmlformats.org/drawingml/2006/table">
            <a:tbl>
              <a:tblPr firstRow="1" bandRow="1">
                <a:tableStyleId>{5C22544A-7EE6-4342-B048-85BDC9FD1C3A}</a:tableStyleId>
              </a:tblPr>
              <a:tblGrid>
                <a:gridCol w="1979676">
                  <a:extLst>
                    <a:ext uri="{9D8B030D-6E8A-4147-A177-3AD203B41FA5}">
                      <a16:colId xmlns:a16="http://schemas.microsoft.com/office/drawing/2014/main" val="3663593301"/>
                    </a:ext>
                  </a:extLst>
                </a:gridCol>
                <a:gridCol w="2121553">
                  <a:extLst>
                    <a:ext uri="{9D8B030D-6E8A-4147-A177-3AD203B41FA5}">
                      <a16:colId xmlns:a16="http://schemas.microsoft.com/office/drawing/2014/main" val="1264845142"/>
                    </a:ext>
                  </a:extLst>
                </a:gridCol>
                <a:gridCol w="1405570">
                  <a:extLst>
                    <a:ext uri="{9D8B030D-6E8A-4147-A177-3AD203B41FA5}">
                      <a16:colId xmlns:a16="http://schemas.microsoft.com/office/drawing/2014/main" val="2851785518"/>
                    </a:ext>
                  </a:extLst>
                </a:gridCol>
                <a:gridCol w="1382474">
                  <a:extLst>
                    <a:ext uri="{9D8B030D-6E8A-4147-A177-3AD203B41FA5}">
                      <a16:colId xmlns:a16="http://schemas.microsoft.com/office/drawing/2014/main" val="3136477688"/>
                    </a:ext>
                  </a:extLst>
                </a:gridCol>
                <a:gridCol w="1359377">
                  <a:extLst>
                    <a:ext uri="{9D8B030D-6E8A-4147-A177-3AD203B41FA5}">
                      <a16:colId xmlns:a16="http://schemas.microsoft.com/office/drawing/2014/main" val="544599781"/>
                    </a:ext>
                  </a:extLst>
                </a:gridCol>
              </a:tblGrid>
              <a:tr h="1354135">
                <a:tc>
                  <a:txBody>
                    <a:bodyPr/>
                    <a:lstStyle/>
                    <a:p>
                      <a:pPr marL="0" marR="0">
                        <a:spcBef>
                          <a:spcPts val="0"/>
                        </a:spcBef>
                        <a:spcAft>
                          <a:spcPts val="0"/>
                        </a:spcAft>
                      </a:pPr>
                      <a:r>
                        <a:rPr lang="en-US" sz="2400" kern="1200" dirty="0">
                          <a:effectLst/>
                        </a:rPr>
                        <a:t>Goal: </a:t>
                      </a:r>
                      <a:endParaRPr lang="en-US" sz="2400" dirty="0">
                        <a:effectLst/>
                      </a:endParaRPr>
                    </a:p>
                    <a:p>
                      <a:pPr marL="0" marR="0">
                        <a:spcBef>
                          <a:spcPts val="0"/>
                        </a:spcBef>
                        <a:spcAft>
                          <a:spcPts val="0"/>
                        </a:spcAft>
                      </a:pPr>
                      <a:r>
                        <a:rPr lang="en-US" sz="2400" kern="1200" dirty="0">
                          <a:effectLst/>
                        </a:rPr>
                        <a:t>Increase percent of all students graduating high school to 85%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2400" kern="1200" dirty="0">
                          <a:effectLst/>
                        </a:rPr>
                        <a:t>Data Source:</a:t>
                      </a:r>
                      <a:endParaRPr lang="en-US" sz="2400" dirty="0">
                        <a:effectLst/>
                      </a:endParaRPr>
                    </a:p>
                    <a:p>
                      <a:pPr marL="0" marR="0">
                        <a:spcBef>
                          <a:spcPts val="0"/>
                        </a:spcBef>
                        <a:spcAft>
                          <a:spcPts val="0"/>
                        </a:spcAft>
                      </a:pPr>
                      <a:r>
                        <a:rPr lang="en-US" sz="2400" kern="1200" dirty="0">
                          <a:effectLst/>
                        </a:rPr>
                        <a:t>Annual</a:t>
                      </a:r>
                      <a:endParaRPr lang="en-US" sz="2400" dirty="0">
                        <a:effectLst/>
                      </a:endParaRPr>
                    </a:p>
                    <a:p>
                      <a:pPr marL="0" marR="0">
                        <a:spcBef>
                          <a:spcPts val="0"/>
                        </a:spcBef>
                        <a:spcAft>
                          <a:spcPts val="0"/>
                        </a:spcAft>
                      </a:pPr>
                      <a:r>
                        <a:rPr lang="en-US" sz="2400" kern="1200" dirty="0">
                          <a:effectLst/>
                        </a:rPr>
                        <a:t>Graduation Rates</a:t>
                      </a:r>
                      <a:endParaRPr lang="en-US" sz="2400" dirty="0">
                        <a:effectLst/>
                      </a:endParaRPr>
                    </a:p>
                    <a:p>
                      <a:pPr marL="0" marR="0">
                        <a:spcBef>
                          <a:spcPts val="0"/>
                        </a:spcBef>
                        <a:spcAft>
                          <a:spcPts val="0"/>
                        </a:spcAft>
                      </a:pPr>
                      <a:r>
                        <a:rPr lang="en-US" sz="2400" kern="1200" dirty="0">
                          <a:effectLst/>
                        </a:rPr>
                        <a:t>(up from 65%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2400" kern="1200">
                          <a:effectLst/>
                        </a:rPr>
                        <a:t>Year 1</a:t>
                      </a:r>
                      <a:endParaRPr lang="en-US" sz="2400">
                        <a:effectLst/>
                      </a:endParaRPr>
                    </a:p>
                    <a:p>
                      <a:pPr marL="0" marR="0">
                        <a:spcBef>
                          <a:spcPts val="0"/>
                        </a:spcBef>
                        <a:spcAft>
                          <a:spcPts val="0"/>
                        </a:spcAft>
                      </a:pPr>
                      <a:r>
                        <a:rPr lang="en-US" sz="2400" kern="1200">
                          <a:effectLst/>
                        </a:rPr>
                        <a:t>Increase 5% to 70%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2400" kern="1200" dirty="0">
                          <a:effectLst/>
                        </a:rPr>
                        <a:t>Year 2</a:t>
                      </a:r>
                      <a:endParaRPr lang="en-US" sz="2400" dirty="0">
                        <a:effectLst/>
                      </a:endParaRPr>
                    </a:p>
                    <a:p>
                      <a:pPr marL="0" marR="0">
                        <a:spcBef>
                          <a:spcPts val="0"/>
                        </a:spcBef>
                        <a:spcAft>
                          <a:spcPts val="0"/>
                        </a:spcAft>
                      </a:pPr>
                      <a:r>
                        <a:rPr lang="en-US" sz="2400" kern="1200" dirty="0">
                          <a:effectLst/>
                        </a:rPr>
                        <a:t>Increase 10% to 80%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en-US" sz="2400" kern="1200" dirty="0">
                          <a:effectLst/>
                        </a:rPr>
                        <a:t>Year 3</a:t>
                      </a:r>
                      <a:endParaRPr lang="en-US" sz="2400" dirty="0">
                        <a:effectLst/>
                      </a:endParaRPr>
                    </a:p>
                    <a:p>
                      <a:pPr marL="0" marR="0">
                        <a:spcBef>
                          <a:spcPts val="0"/>
                        </a:spcBef>
                        <a:spcAft>
                          <a:spcPts val="0"/>
                        </a:spcAft>
                      </a:pPr>
                      <a:r>
                        <a:rPr lang="en-US" sz="2400" kern="1200" dirty="0">
                          <a:effectLst/>
                        </a:rPr>
                        <a:t>Increase 5% to 85%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48912456"/>
                  </a:ext>
                </a:extLst>
              </a:tr>
            </a:tbl>
          </a:graphicData>
        </a:graphic>
      </p:graphicFrame>
      <p:sp>
        <p:nvSpPr>
          <p:cNvPr id="4" name="Slide Number Placeholder 3"/>
          <p:cNvSpPr>
            <a:spLocks noGrp="1"/>
          </p:cNvSpPr>
          <p:nvPr>
            <p:ph type="sldNum" sz="quarter" idx="12"/>
          </p:nvPr>
        </p:nvSpPr>
        <p:spPr/>
        <p:txBody>
          <a:bodyPr/>
          <a:lstStyle/>
          <a:p>
            <a:fld id="{36CCCE16-C8F0-482E-886A-E7CD29DBB1F3}" type="slidenum">
              <a:rPr lang="en-US" smtClean="0"/>
              <a:t>14</a:t>
            </a:fld>
            <a:endParaRPr lang="en-US"/>
          </a:p>
        </p:txBody>
      </p:sp>
    </p:spTree>
    <p:extLst>
      <p:ext uri="{BB962C8B-B14F-4D97-AF65-F5344CB8AC3E}">
        <p14:creationId xmlns:p14="http://schemas.microsoft.com/office/powerpoint/2010/main" val="1561576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6" y="200026"/>
            <a:ext cx="4695824" cy="1066799"/>
          </a:xfrm>
        </p:spPr>
        <p:txBody>
          <a:bodyPr>
            <a:normAutofit fontScale="90000"/>
          </a:bodyPr>
          <a:lstStyle/>
          <a:p>
            <a:r>
              <a:rPr lang="en-US" dirty="0" smtClean="0"/>
              <a:t>Goals and Strategies</a:t>
            </a:r>
            <a:endParaRPr lang="en-US" dirty="0"/>
          </a:p>
        </p:txBody>
      </p:sp>
      <p:pic>
        <p:nvPicPr>
          <p:cNvPr id="3" name="Picture 2" descr="Create strategic plan" title="Step 3 in Continuous improvement planning"/>
          <p:cNvPicPr>
            <a:picLocks noChangeAspect="1"/>
          </p:cNvPicPr>
          <p:nvPr/>
        </p:nvPicPr>
        <p:blipFill rotWithShape="1">
          <a:blip r:embed="rId3"/>
          <a:srcRect t="8767" b="17354"/>
          <a:stretch/>
        </p:blipFill>
        <p:spPr>
          <a:xfrm>
            <a:off x="7369531" y="86793"/>
            <a:ext cx="1524000" cy="1447800"/>
          </a:xfrm>
          <a:prstGeom prst="rect">
            <a:avLst/>
          </a:prstGeom>
        </p:spPr>
      </p:pic>
      <p:sp>
        <p:nvSpPr>
          <p:cNvPr id="5" name="Rectangle 4"/>
          <p:cNvSpPr/>
          <p:nvPr/>
        </p:nvSpPr>
        <p:spPr>
          <a:xfrm>
            <a:off x="257175" y="1158065"/>
            <a:ext cx="7848600" cy="5432256"/>
          </a:xfrm>
          <a:prstGeom prst="rect">
            <a:avLst/>
          </a:prstGeom>
        </p:spPr>
        <p:txBody>
          <a:bodyPr wrap="square">
            <a:spAutoFit/>
          </a:bodyPr>
          <a:lstStyle/>
          <a:p>
            <a:r>
              <a:rPr lang="en-US" sz="2000" b="1" dirty="0" smtClean="0">
                <a:latin typeface="Calibri Light" panose="020F0302020204030204" pitchFamily="34" charset="0"/>
              </a:rPr>
              <a:t>About </a:t>
            </a:r>
            <a:r>
              <a:rPr lang="en-US" sz="2000" b="1" dirty="0">
                <a:latin typeface="Calibri Light" panose="020F0302020204030204" pitchFamily="34" charset="0"/>
              </a:rPr>
              <a:t>Strategies:</a:t>
            </a:r>
            <a:endParaRPr lang="en-US" sz="2000" b="1" dirty="0"/>
          </a:p>
          <a:p>
            <a:pPr marL="342900" marR="0" lvl="0" indent="-342900">
              <a:lnSpc>
                <a:spcPct val="90000"/>
              </a:lnSpc>
              <a:spcBef>
                <a:spcPts val="1000"/>
              </a:spcBef>
              <a:spcAft>
                <a:spcPts val="0"/>
              </a:spcAft>
              <a:buFont typeface="Arial" panose="020B0604020202020204" pitchFamily="34" charset="0"/>
              <a:buChar char="•"/>
              <a:tabLst>
                <a:tab pos="457200" algn="l"/>
              </a:tabLst>
            </a:pPr>
            <a:r>
              <a:rPr lang="en-US" sz="20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Strategies describe the work the organization will undertake in pursuit of its goals </a:t>
            </a:r>
            <a:endParaRPr lang="en-US" sz="2000" dirty="0">
              <a:cs typeface="Times New Roman" panose="02020603050405020304" pitchFamily="18" charset="0"/>
            </a:endParaRPr>
          </a:p>
          <a:p>
            <a:pPr marL="342900" marR="0" lvl="0" indent="-342900">
              <a:lnSpc>
                <a:spcPct val="90000"/>
              </a:lnSpc>
              <a:spcBef>
                <a:spcPts val="1000"/>
              </a:spcBef>
              <a:spcAft>
                <a:spcPts val="0"/>
              </a:spcAft>
              <a:buFont typeface="Arial" panose="020B0604020202020204" pitchFamily="34" charset="0"/>
              <a:buChar char="•"/>
              <a:tabLst>
                <a:tab pos="457200" algn="l"/>
              </a:tabLst>
            </a:pPr>
            <a:r>
              <a:rPr lang="en-US" sz="20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A strategy may take one or two or more years to implement</a:t>
            </a:r>
            <a:endParaRPr lang="en-US" sz="2000" dirty="0">
              <a:cs typeface="Times New Roman" panose="02020603050405020304" pitchFamily="18" charset="0"/>
            </a:endParaRPr>
          </a:p>
          <a:p>
            <a:pPr marL="342900" marR="0" lvl="0" indent="-342900">
              <a:lnSpc>
                <a:spcPct val="90000"/>
              </a:lnSpc>
              <a:spcBef>
                <a:spcPts val="1000"/>
              </a:spcBef>
              <a:spcAft>
                <a:spcPts val="0"/>
              </a:spcAft>
              <a:buFont typeface="Arial" panose="020B0604020202020204" pitchFamily="34" charset="0"/>
              <a:buChar char="•"/>
              <a:tabLst>
                <a:tab pos="457200" algn="l"/>
              </a:tabLst>
            </a:pPr>
            <a:r>
              <a:rPr lang="en-US" sz="20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Strategies are powerful, high leverage work that build capacity and changes </a:t>
            </a:r>
            <a:r>
              <a:rPr lang="en-US" sz="20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practice, behavior, and belief </a:t>
            </a:r>
            <a:r>
              <a:rPr lang="en-US" sz="20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so students are more successful</a:t>
            </a:r>
            <a:endParaRPr lang="en-US" sz="2000" dirty="0">
              <a:cs typeface="Times New Roman" panose="02020603050405020304" pitchFamily="18" charset="0"/>
            </a:endParaRPr>
          </a:p>
          <a:p>
            <a:pPr marL="342900" marR="0" lvl="0" indent="-342900">
              <a:lnSpc>
                <a:spcPct val="90000"/>
              </a:lnSpc>
              <a:spcBef>
                <a:spcPts val="1000"/>
              </a:spcBef>
              <a:spcAft>
                <a:spcPts val="0"/>
              </a:spcAft>
              <a:buFont typeface="Arial" panose="020B0604020202020204" pitchFamily="34" charset="0"/>
              <a:buChar char="•"/>
              <a:tabLst>
                <a:tab pos="457200" algn="l"/>
              </a:tabLst>
            </a:pPr>
            <a:r>
              <a:rPr lang="en-US" sz="20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One bold strategy can have more impact than a litany of poorly implemented strategies.</a:t>
            </a:r>
            <a:endParaRPr lang="en-US" sz="2000" dirty="0">
              <a:cs typeface="Times New Roman" panose="02020603050405020304" pitchFamily="18" charset="0"/>
            </a:endParaRPr>
          </a:p>
          <a:p>
            <a:pPr>
              <a:lnSpc>
                <a:spcPct val="90000"/>
              </a:lnSpc>
              <a:spcBef>
                <a:spcPts val="1000"/>
              </a:spcBef>
            </a:pPr>
            <a:r>
              <a:rPr lang="en-US" sz="20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Writing a strategy as a theory of action: </a:t>
            </a:r>
            <a:r>
              <a:rPr lang="en-US" sz="20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Redding &amp; </a:t>
            </a:r>
            <a:r>
              <a:rPr lang="en-US" sz="2000" dirty="0" err="1">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Layland</a:t>
            </a:r>
            <a:r>
              <a:rPr lang="en-US" sz="20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 2015</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1000"/>
              </a:spcBef>
              <a:spcAft>
                <a:spcPts val="0"/>
              </a:spcAft>
              <a:buFont typeface="Arial" panose="020B0604020202020204" pitchFamily="34" charset="0"/>
              <a:buChar char="•"/>
              <a:tabLst>
                <a:tab pos="457200" algn="l"/>
              </a:tabLst>
            </a:pPr>
            <a:r>
              <a:rPr lang="en-US" sz="2000" b="1"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rPr>
              <a:t>If we </a:t>
            </a:r>
            <a:r>
              <a:rPr lang="en-US" sz="2000"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rPr>
              <a:t>(the work we will do)</a:t>
            </a:r>
            <a:endParaRPr lang="en-US" sz="2000" dirty="0">
              <a:solidFill>
                <a:srgbClr val="C00000"/>
              </a:solidFill>
              <a:cs typeface="Times New Roman" panose="02020603050405020304" pitchFamily="18" charset="0"/>
            </a:endParaRPr>
          </a:p>
          <a:p>
            <a:pPr marL="342900" marR="0" lvl="0" indent="-342900">
              <a:lnSpc>
                <a:spcPct val="90000"/>
              </a:lnSpc>
              <a:spcBef>
                <a:spcPts val="1000"/>
              </a:spcBef>
              <a:spcAft>
                <a:spcPts val="0"/>
              </a:spcAft>
              <a:buFont typeface="Arial" panose="020B0604020202020204" pitchFamily="34" charset="0"/>
              <a:buChar char="•"/>
              <a:tabLst>
                <a:tab pos="457200" algn="l"/>
              </a:tabLst>
            </a:pPr>
            <a:r>
              <a:rPr lang="en-US" sz="2000" b="1"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rPr>
              <a:t>then</a:t>
            </a:r>
            <a:r>
              <a:rPr lang="en-US" sz="2000"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rPr>
              <a:t> (direct short term impact – what change adults will make)</a:t>
            </a:r>
            <a:endParaRPr lang="en-US" sz="2000" dirty="0">
              <a:solidFill>
                <a:srgbClr val="C00000"/>
              </a:solidFill>
              <a:cs typeface="Times New Roman" panose="02020603050405020304" pitchFamily="18" charset="0"/>
            </a:endParaRPr>
          </a:p>
          <a:p>
            <a:pPr marL="342900" marR="0" lvl="0" indent="-342900">
              <a:lnSpc>
                <a:spcPct val="90000"/>
              </a:lnSpc>
              <a:spcBef>
                <a:spcPts val="1000"/>
              </a:spcBef>
              <a:spcAft>
                <a:spcPts val="0"/>
              </a:spcAft>
              <a:buFont typeface="Arial" panose="020B0604020202020204" pitchFamily="34" charset="0"/>
              <a:buChar char="•"/>
              <a:tabLst>
                <a:tab pos="457200" algn="l"/>
              </a:tabLst>
            </a:pPr>
            <a:r>
              <a:rPr lang="en-US" sz="2000" b="1"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rPr>
              <a:t>and</a:t>
            </a:r>
            <a:r>
              <a:rPr lang="en-US" sz="2000"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rPr>
              <a:t> (the longer term impact - for students)</a:t>
            </a:r>
            <a:endParaRPr lang="en-US" sz="2000" dirty="0">
              <a:solidFill>
                <a:srgbClr val="C00000"/>
              </a:solidFill>
              <a:cs typeface="Times New Roman" panose="02020603050405020304" pitchFamily="18" charset="0"/>
            </a:endParaRPr>
          </a:p>
          <a:p>
            <a:pPr marL="342900" marR="0" lvl="0" indent="-342900">
              <a:lnSpc>
                <a:spcPct val="90000"/>
              </a:lnSpc>
              <a:spcBef>
                <a:spcPts val="1000"/>
              </a:spcBef>
              <a:spcAft>
                <a:spcPts val="0"/>
              </a:spcAft>
              <a:buFont typeface="Arial" panose="020B0604020202020204" pitchFamily="34" charset="0"/>
              <a:buChar char="•"/>
              <a:tabLst>
                <a:tab pos="457200" algn="l"/>
              </a:tabLst>
            </a:pPr>
            <a:r>
              <a:rPr lang="en-US" sz="20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The “If” </a:t>
            </a:r>
            <a:r>
              <a:rPr lang="en-US" sz="2000"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rPr>
              <a:t>part of the statement describes or is aligned to the evidence-based practice that will be implemented (for example, practices found in the ORIS Domains). </a:t>
            </a:r>
            <a:endParaRPr lang="en-US" sz="2000" dirty="0">
              <a:effectLs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6CCCE16-C8F0-482E-886A-E7CD29DBB1F3}" type="slidenum">
              <a:rPr lang="en-US" smtClean="0"/>
              <a:t>15</a:t>
            </a:fld>
            <a:endParaRPr lang="en-US"/>
          </a:p>
        </p:txBody>
      </p:sp>
    </p:spTree>
    <p:extLst>
      <p:ext uri="{BB962C8B-B14F-4D97-AF65-F5344CB8AC3E}">
        <p14:creationId xmlns:p14="http://schemas.microsoft.com/office/powerpoint/2010/main" val="2033626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65126"/>
            <a:ext cx="7124700" cy="1325563"/>
          </a:xfrm>
        </p:spPr>
        <p:txBody>
          <a:bodyPr/>
          <a:lstStyle/>
          <a:p>
            <a:r>
              <a:rPr lang="en-US" dirty="0" smtClean="0"/>
              <a:t>Strategy as a Theory of Action</a:t>
            </a:r>
            <a:endParaRPr lang="en-US" dirty="0"/>
          </a:p>
        </p:txBody>
      </p:sp>
      <p:pic>
        <p:nvPicPr>
          <p:cNvPr id="3" name="Picture 2" descr="Create strategic plan" title="Step 3 in Continuous improvement planning"/>
          <p:cNvPicPr>
            <a:picLocks noChangeAspect="1"/>
          </p:cNvPicPr>
          <p:nvPr/>
        </p:nvPicPr>
        <p:blipFill rotWithShape="1">
          <a:blip r:embed="rId3"/>
          <a:srcRect t="8767" b="17354"/>
          <a:stretch/>
        </p:blipFill>
        <p:spPr>
          <a:xfrm>
            <a:off x="7239000" y="274638"/>
            <a:ext cx="1524000" cy="1447800"/>
          </a:xfrm>
          <a:prstGeom prst="rect">
            <a:avLst/>
          </a:prstGeom>
        </p:spPr>
      </p:pic>
      <p:grpSp>
        <p:nvGrpSpPr>
          <p:cNvPr id="4" name="Group 3" descr="Strategy as a theory of action&#10;If we...&#10;then...&#10;and...">
            <a:extLst>
              <a:ext uri="{FF2B5EF4-FFF2-40B4-BE49-F238E27FC236}">
                <a16:creationId xmlns:a16="http://schemas.microsoft.com/office/drawing/2014/main" id="{5952EAD0-545C-4EEC-BBCD-4C7CAB963779}"/>
              </a:ext>
            </a:extLst>
          </p:cNvPr>
          <p:cNvGrpSpPr/>
          <p:nvPr/>
        </p:nvGrpSpPr>
        <p:grpSpPr>
          <a:xfrm>
            <a:off x="1131301" y="2577472"/>
            <a:ext cx="7783841" cy="1703057"/>
            <a:chOff x="1361743" y="3951952"/>
            <a:chExt cx="9793937" cy="1757175"/>
          </a:xfrm>
        </p:grpSpPr>
        <p:sp>
          <p:nvSpPr>
            <p:cNvPr id="5" name="Rounded Rectangle 4">
              <a:extLst>
                <a:ext uri="{FF2B5EF4-FFF2-40B4-BE49-F238E27FC236}">
                  <a16:creationId xmlns:a16="http://schemas.microsoft.com/office/drawing/2014/main" id="{3795CF40-3E47-4D37-BA11-ECEA8CA5072C}"/>
                </a:ext>
              </a:extLst>
            </p:cNvPr>
            <p:cNvSpPr/>
            <p:nvPr/>
          </p:nvSpPr>
          <p:spPr>
            <a:xfrm>
              <a:off x="2601981" y="3951952"/>
              <a:ext cx="8553699" cy="402304"/>
            </a:xfrm>
            <a:prstGeom prst="roundRect">
              <a:avLst/>
            </a:prstGeom>
            <a:solidFill>
              <a:srgbClr val="0043C8"/>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799" i="1" kern="0" dirty="0">
                  <a:ln>
                    <a:solidFill>
                      <a:prstClr val="white"/>
                    </a:solidFill>
                  </a:ln>
                  <a:solidFill>
                    <a:prstClr val="white"/>
                  </a:solidFill>
                  <a:latin typeface="Calibri"/>
                </a:rPr>
                <a:t>The practice we want to implement to address need(s)</a:t>
              </a:r>
            </a:p>
          </p:txBody>
        </p:sp>
        <p:sp>
          <p:nvSpPr>
            <p:cNvPr id="6" name="Rounded Rectangle 5">
              <a:extLst>
                <a:ext uri="{FF2B5EF4-FFF2-40B4-BE49-F238E27FC236}">
                  <a16:creationId xmlns:a16="http://schemas.microsoft.com/office/drawing/2014/main" id="{2EC2E6AB-98D9-429B-B92E-4B2A01F42E75}"/>
                </a:ext>
              </a:extLst>
            </p:cNvPr>
            <p:cNvSpPr/>
            <p:nvPr/>
          </p:nvSpPr>
          <p:spPr>
            <a:xfrm>
              <a:off x="2601982" y="4593082"/>
              <a:ext cx="8553698" cy="411599"/>
            </a:xfrm>
            <a:prstGeom prst="roundRect">
              <a:avLst/>
            </a:prstGeom>
            <a:solidFill>
              <a:srgbClr val="C000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799" i="1" kern="0" dirty="0">
                  <a:ln>
                    <a:solidFill>
                      <a:prstClr val="white"/>
                    </a:solidFill>
                  </a:ln>
                  <a:solidFill>
                    <a:prstClr val="white"/>
                  </a:solidFill>
                  <a:latin typeface="Calibri"/>
                </a:rPr>
                <a:t>The immediate impact on adult practice</a:t>
              </a:r>
            </a:p>
          </p:txBody>
        </p:sp>
        <p:sp>
          <p:nvSpPr>
            <p:cNvPr id="7" name="Rounded Rectangle 6">
              <a:extLst>
                <a:ext uri="{FF2B5EF4-FFF2-40B4-BE49-F238E27FC236}">
                  <a16:creationId xmlns:a16="http://schemas.microsoft.com/office/drawing/2014/main" id="{86F13DBC-7D4B-4111-82B8-8A4E475B6259}"/>
                </a:ext>
              </a:extLst>
            </p:cNvPr>
            <p:cNvSpPr/>
            <p:nvPr/>
          </p:nvSpPr>
          <p:spPr>
            <a:xfrm>
              <a:off x="2601981" y="5287264"/>
              <a:ext cx="8553698" cy="421863"/>
            </a:xfrm>
            <a:prstGeom prst="roundRect">
              <a:avLst/>
            </a:prstGeom>
            <a:solidFill>
              <a:srgbClr val="008000"/>
            </a:solidFill>
            <a:ln w="12700" cap="flat" cmpd="sng" algn="ctr">
              <a:solidFill>
                <a:schemeClr val="accent5">
                  <a:lumMod val="75000"/>
                </a:scheme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799" i="1" kern="0" dirty="0">
                  <a:ln>
                    <a:solidFill>
                      <a:prstClr val="white"/>
                    </a:solidFill>
                  </a:ln>
                  <a:solidFill>
                    <a:prstClr val="white"/>
                  </a:solidFill>
                  <a:latin typeface="Calibri"/>
                </a:rPr>
                <a:t>The long-term impact on student learning or behavior</a:t>
              </a:r>
            </a:p>
          </p:txBody>
        </p:sp>
        <p:sp>
          <p:nvSpPr>
            <p:cNvPr id="8" name="Content Placeholder 2">
              <a:extLst>
                <a:ext uri="{FF2B5EF4-FFF2-40B4-BE49-F238E27FC236}">
                  <a16:creationId xmlns:a16="http://schemas.microsoft.com/office/drawing/2014/main" id="{16275595-C04B-465D-88B8-41C9432F8984}"/>
                </a:ext>
              </a:extLst>
            </p:cNvPr>
            <p:cNvSpPr txBox="1">
              <a:spLocks/>
            </p:cNvSpPr>
            <p:nvPr/>
          </p:nvSpPr>
          <p:spPr>
            <a:xfrm>
              <a:off x="1361743" y="4055274"/>
              <a:ext cx="9788070" cy="1653853"/>
            </a:xfrm>
            <a:prstGeom prst="rect">
              <a:avLst/>
            </a:prstGeom>
          </p:spPr>
          <p:txBody>
            <a:bodyPr vert="horz" lIns="0" tIns="34281" rIns="0" bIns="34281"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469" defTabSz="685800">
                <a:lnSpc>
                  <a:spcPct val="90000"/>
                </a:lnSpc>
                <a:spcBef>
                  <a:spcPts val="900"/>
                </a:spcBef>
                <a:spcAft>
                  <a:spcPts val="150"/>
                </a:spcAft>
                <a:buClr>
                  <a:srgbClr val="293388"/>
                </a:buClr>
                <a:buSzPct val="100000"/>
                <a:defRPr/>
              </a:pPr>
              <a:r>
                <a:rPr lang="en-US" sz="2099" b="1" dirty="0">
                  <a:solidFill>
                    <a:prstClr val="black"/>
                  </a:solidFill>
                  <a:latin typeface="Calibri"/>
                </a:rPr>
                <a:t>If we… 		</a:t>
              </a:r>
            </a:p>
            <a:p>
              <a:pPr marL="40469" defTabSz="685800">
                <a:lnSpc>
                  <a:spcPct val="90000"/>
                </a:lnSpc>
                <a:spcBef>
                  <a:spcPts val="900"/>
                </a:spcBef>
                <a:spcAft>
                  <a:spcPts val="150"/>
                </a:spcAft>
                <a:buClr>
                  <a:srgbClr val="293388"/>
                </a:buClr>
                <a:buSzPct val="100000"/>
                <a:defRPr/>
              </a:pPr>
              <a:r>
                <a:rPr lang="en-US" sz="2099" b="1" dirty="0">
                  <a:solidFill>
                    <a:prstClr val="black"/>
                  </a:solidFill>
                  <a:latin typeface="Calibri"/>
                </a:rPr>
                <a:t>then… 	 		</a:t>
              </a:r>
            </a:p>
            <a:p>
              <a:pPr marL="40469" defTabSz="685800">
                <a:lnSpc>
                  <a:spcPct val="90000"/>
                </a:lnSpc>
                <a:spcBef>
                  <a:spcPts val="900"/>
                </a:spcBef>
                <a:spcAft>
                  <a:spcPts val="150"/>
                </a:spcAft>
                <a:buClr>
                  <a:srgbClr val="293388"/>
                </a:buClr>
                <a:buSzPct val="100000"/>
                <a:defRPr/>
              </a:pPr>
              <a:r>
                <a:rPr lang="en-US" sz="2099" b="1" dirty="0">
                  <a:solidFill>
                    <a:prstClr val="black"/>
                  </a:solidFill>
                  <a:latin typeface="Calibri"/>
                </a:rPr>
                <a:t>and …</a:t>
              </a:r>
            </a:p>
            <a:p>
              <a:pPr marL="40469" defTabSz="685800">
                <a:lnSpc>
                  <a:spcPct val="90000"/>
                </a:lnSpc>
                <a:spcBef>
                  <a:spcPts val="900"/>
                </a:spcBef>
                <a:spcAft>
                  <a:spcPts val="150"/>
                </a:spcAft>
                <a:buClr>
                  <a:srgbClr val="293388"/>
                </a:buClr>
                <a:buSzPct val="100000"/>
                <a:defRPr/>
              </a:pPr>
              <a:endParaRPr lang="en-US" sz="2099" b="1" dirty="0">
                <a:solidFill>
                  <a:prstClr val="black"/>
                </a:solidFill>
                <a:latin typeface="Calibri"/>
              </a:endParaRPr>
            </a:p>
          </p:txBody>
        </p:sp>
      </p:grpSp>
      <p:sp>
        <p:nvSpPr>
          <p:cNvPr id="9" name="Arrow: Up 2" descr="up arrow 1">
            <a:extLst>
              <a:ext uri="{FF2B5EF4-FFF2-40B4-BE49-F238E27FC236}">
                <a16:creationId xmlns:a16="http://schemas.microsoft.com/office/drawing/2014/main" id="{02262F73-00BB-4F2C-B5D2-9252292E8E97}"/>
              </a:ext>
            </a:extLst>
          </p:cNvPr>
          <p:cNvSpPr/>
          <p:nvPr/>
        </p:nvSpPr>
        <p:spPr>
          <a:xfrm>
            <a:off x="2595765" y="3351881"/>
            <a:ext cx="462915" cy="2131178"/>
          </a:xfrm>
          <a:prstGeom prst="upArrow">
            <a:avLst/>
          </a:prstGeom>
          <a:solidFill>
            <a:srgbClr val="FFFF43"/>
          </a:solidFill>
          <a:ln>
            <a:solidFill>
              <a:srgbClr val="FFF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Arrow: Up 10" descr="up arrow 2">
            <a:extLst>
              <a:ext uri="{FF2B5EF4-FFF2-40B4-BE49-F238E27FC236}">
                <a16:creationId xmlns:a16="http://schemas.microsoft.com/office/drawing/2014/main" id="{42224DAA-7451-46E2-B4E9-13DFA9B3395F}"/>
              </a:ext>
            </a:extLst>
          </p:cNvPr>
          <p:cNvSpPr/>
          <p:nvPr/>
        </p:nvSpPr>
        <p:spPr>
          <a:xfrm>
            <a:off x="8023372" y="4123218"/>
            <a:ext cx="462915" cy="1505386"/>
          </a:xfrm>
          <a:prstGeom prst="upArrow">
            <a:avLst/>
          </a:prstGeom>
          <a:solidFill>
            <a:srgbClr val="FFFF43"/>
          </a:solidFill>
          <a:ln>
            <a:solidFill>
              <a:srgbClr val="FFF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536912B8-48A2-4D95-BCC3-1183A952E57F}"/>
              </a:ext>
            </a:extLst>
          </p:cNvPr>
          <p:cNvSpPr txBox="1"/>
          <p:nvPr/>
        </p:nvSpPr>
        <p:spPr>
          <a:xfrm>
            <a:off x="2712377" y="5471292"/>
            <a:ext cx="5671335" cy="461665"/>
          </a:xfrm>
          <a:prstGeom prst="rect">
            <a:avLst/>
          </a:prstGeom>
          <a:solidFill>
            <a:srgbClr val="FFFF43"/>
          </a:solidFill>
          <a:ln>
            <a:solidFill>
              <a:srgbClr val="FFFF43"/>
            </a:solidFill>
          </a:ln>
        </p:spPr>
        <p:txBody>
          <a:bodyPr wrap="square" rtlCol="0">
            <a:spAutoFit/>
          </a:bodyPr>
          <a:lstStyle/>
          <a:p>
            <a:pPr algn="ctr"/>
            <a:r>
              <a:rPr lang="en-US" sz="2400" b="1" dirty="0" smtClean="0"/>
              <a:t>Measurable</a:t>
            </a:r>
            <a:endParaRPr lang="en-US" sz="2400" b="1" dirty="0"/>
          </a:p>
        </p:txBody>
      </p:sp>
      <p:sp>
        <p:nvSpPr>
          <p:cNvPr id="12" name="Arrow: Up 2" descr="up arrow 3">
            <a:extLst>
              <a:ext uri="{FF2B5EF4-FFF2-40B4-BE49-F238E27FC236}">
                <a16:creationId xmlns:a16="http://schemas.microsoft.com/office/drawing/2014/main" id="{02262F73-00BB-4F2C-B5D2-9252292E8E97}"/>
              </a:ext>
            </a:extLst>
          </p:cNvPr>
          <p:cNvSpPr/>
          <p:nvPr/>
        </p:nvSpPr>
        <p:spPr>
          <a:xfrm>
            <a:off x="2145970" y="2753766"/>
            <a:ext cx="462915" cy="2131178"/>
          </a:xfrm>
          <a:prstGeom prst="upArrow">
            <a:avLst/>
          </a:prstGeom>
          <a:solidFill>
            <a:srgbClr val="FFC000"/>
          </a:solidFill>
          <a:ln>
            <a:solidFill>
              <a:srgbClr val="FFF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C000"/>
              </a:solidFill>
            </a:endParaRPr>
          </a:p>
        </p:txBody>
      </p:sp>
      <p:sp>
        <p:nvSpPr>
          <p:cNvPr id="13" name="Arrow: Up 10" descr="up arrow 4">
            <a:extLst>
              <a:ext uri="{FF2B5EF4-FFF2-40B4-BE49-F238E27FC236}">
                <a16:creationId xmlns:a16="http://schemas.microsoft.com/office/drawing/2014/main" id="{42224DAA-7451-46E2-B4E9-13DFA9B3395F}"/>
              </a:ext>
            </a:extLst>
          </p:cNvPr>
          <p:cNvSpPr/>
          <p:nvPr/>
        </p:nvSpPr>
        <p:spPr>
          <a:xfrm>
            <a:off x="8531542" y="3262259"/>
            <a:ext cx="462915" cy="1505386"/>
          </a:xfrm>
          <a:prstGeom prst="upArrow">
            <a:avLst/>
          </a:prstGeom>
          <a:solidFill>
            <a:srgbClr val="FFC000"/>
          </a:solidFill>
          <a:ln>
            <a:solidFill>
              <a:srgbClr val="FFF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Box 13">
            <a:extLst>
              <a:ext uri="{FF2B5EF4-FFF2-40B4-BE49-F238E27FC236}">
                <a16:creationId xmlns:a16="http://schemas.microsoft.com/office/drawing/2014/main" id="{536912B8-48A2-4D95-BCC3-1183A952E57F}"/>
              </a:ext>
            </a:extLst>
          </p:cNvPr>
          <p:cNvSpPr txBox="1"/>
          <p:nvPr/>
        </p:nvSpPr>
        <p:spPr>
          <a:xfrm>
            <a:off x="2250355" y="4432125"/>
            <a:ext cx="6660124" cy="461665"/>
          </a:xfrm>
          <a:prstGeom prst="rect">
            <a:avLst/>
          </a:prstGeom>
          <a:solidFill>
            <a:srgbClr val="FFC000"/>
          </a:solidFill>
          <a:ln>
            <a:solidFill>
              <a:srgbClr val="FFFF43"/>
            </a:solidFill>
          </a:ln>
        </p:spPr>
        <p:txBody>
          <a:bodyPr wrap="square" rtlCol="0">
            <a:spAutoFit/>
          </a:bodyPr>
          <a:lstStyle/>
          <a:p>
            <a:pPr algn="ctr"/>
            <a:r>
              <a:rPr lang="en-US" sz="2400" b="1" dirty="0" smtClean="0"/>
              <a:t>Evidence-Based Practice</a:t>
            </a:r>
            <a:endParaRPr lang="en-US" sz="2400" b="1" dirty="0"/>
          </a:p>
        </p:txBody>
      </p:sp>
      <p:sp>
        <p:nvSpPr>
          <p:cNvPr id="15" name="Slide Number Placeholder 14"/>
          <p:cNvSpPr>
            <a:spLocks noGrp="1"/>
          </p:cNvSpPr>
          <p:nvPr>
            <p:ph type="sldNum" sz="quarter" idx="12"/>
          </p:nvPr>
        </p:nvSpPr>
        <p:spPr/>
        <p:txBody>
          <a:bodyPr/>
          <a:lstStyle/>
          <a:p>
            <a:fld id="{36CCCE16-C8F0-482E-886A-E7CD29DBB1F3}" type="slidenum">
              <a:rPr lang="en-US" smtClean="0"/>
              <a:t>16</a:t>
            </a:fld>
            <a:endParaRPr lang="en-US"/>
          </a:p>
        </p:txBody>
      </p:sp>
    </p:spTree>
    <p:extLst>
      <p:ext uri="{BB962C8B-B14F-4D97-AF65-F5344CB8AC3E}">
        <p14:creationId xmlns:p14="http://schemas.microsoft.com/office/powerpoint/2010/main" val="412340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6" y="365127"/>
            <a:ext cx="6591300" cy="825498"/>
          </a:xfrm>
        </p:spPr>
        <p:txBody>
          <a:bodyPr/>
          <a:lstStyle/>
          <a:p>
            <a:r>
              <a:rPr lang="en-US" dirty="0" smtClean="0"/>
              <a:t>Practice with Strategies</a:t>
            </a:r>
            <a:endParaRPr lang="en-US" dirty="0"/>
          </a:p>
        </p:txBody>
      </p:sp>
      <p:pic>
        <p:nvPicPr>
          <p:cNvPr id="3" name="Picture 2" descr="Create strategic plan" title="Step 3 in Continuous improvement planning"/>
          <p:cNvPicPr>
            <a:picLocks noChangeAspect="1"/>
          </p:cNvPicPr>
          <p:nvPr/>
        </p:nvPicPr>
        <p:blipFill rotWithShape="1">
          <a:blip r:embed="rId3"/>
          <a:srcRect t="8767" b="17354"/>
          <a:stretch/>
        </p:blipFill>
        <p:spPr>
          <a:xfrm>
            <a:off x="7239000" y="274638"/>
            <a:ext cx="1524000" cy="1447800"/>
          </a:xfrm>
          <a:prstGeom prst="rect">
            <a:avLst/>
          </a:prstGeom>
        </p:spPr>
      </p:pic>
      <p:sp>
        <p:nvSpPr>
          <p:cNvPr id="6" name="Rectangle 5"/>
          <p:cNvSpPr/>
          <p:nvPr/>
        </p:nvSpPr>
        <p:spPr>
          <a:xfrm>
            <a:off x="304799" y="1116826"/>
            <a:ext cx="6830097" cy="1163139"/>
          </a:xfrm>
          <a:prstGeom prst="rect">
            <a:avLst/>
          </a:prstGeom>
        </p:spPr>
        <p:txBody>
          <a:bodyPr wrap="square">
            <a:spAutoFit/>
          </a:bodyPr>
          <a:lstStyle/>
          <a:p>
            <a:pPr>
              <a:lnSpc>
                <a:spcPct val="107000"/>
              </a:lnSpc>
              <a:spcAft>
                <a:spcPts val="800"/>
              </a:spcAft>
            </a:pPr>
            <a:r>
              <a:rPr lang="en-US" sz="2200" dirty="0" smtClean="0">
                <a:latin typeface="Calibri" panose="020F0502020204030204" pitchFamily="34" charset="0"/>
                <a:ea typeface="Calibri" panose="020F0502020204030204" pitchFamily="34" charset="0"/>
                <a:cs typeface="Times New Roman" panose="02020603050405020304" pitchFamily="18" charset="0"/>
              </a:rPr>
              <a:t>Read </a:t>
            </a:r>
            <a:r>
              <a:rPr lang="en-US" sz="2200" dirty="0">
                <a:latin typeface="Calibri" panose="020F0502020204030204" pitchFamily="34" charset="0"/>
                <a:ea typeface="Calibri" panose="020F0502020204030204" pitchFamily="34" charset="0"/>
                <a:cs typeface="Times New Roman" panose="02020603050405020304" pitchFamily="18" charset="0"/>
              </a:rPr>
              <a:t>and critique each theory of action (TOA). How can the TOA be clarified or improved? </a:t>
            </a:r>
            <a:r>
              <a:rPr lang="en-US" sz="2200" dirty="0" smtClean="0">
                <a:latin typeface="Calibri" panose="020F0502020204030204" pitchFamily="34" charset="0"/>
                <a:ea typeface="Calibri" panose="020F0502020204030204" pitchFamily="34" charset="0"/>
                <a:cs typeface="Times New Roman" panose="02020603050405020304" pitchFamily="18" charset="0"/>
              </a:rPr>
              <a:t> Then</a:t>
            </a:r>
            <a:r>
              <a:rPr lang="en-US" sz="2200" dirty="0">
                <a:latin typeface="Calibri" panose="020F0502020204030204" pitchFamily="34" charset="0"/>
                <a:ea typeface="Calibri" panose="020F0502020204030204" pitchFamily="34" charset="0"/>
                <a:cs typeface="Times New Roman" panose="02020603050405020304" pitchFamily="18" charset="0"/>
              </a:rPr>
              <a:t>, rewrite the statement so it is a stronger </a:t>
            </a:r>
            <a:r>
              <a:rPr lang="en-US" sz="2200" b="1" dirty="0">
                <a:latin typeface="Calibri" panose="020F0502020204030204" pitchFamily="34" charset="0"/>
                <a:ea typeface="Calibri" panose="020F0502020204030204" pitchFamily="34" charset="0"/>
                <a:cs typeface="Times New Roman" panose="02020603050405020304" pitchFamily="18" charset="0"/>
              </a:rPr>
              <a:t>theory of action</a:t>
            </a:r>
            <a:r>
              <a:rPr lang="en-US" sz="2200" dirty="0">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descr="practice with strategies, critique and rewritten example"/>
          <p:cNvGraphicFramePr>
            <a:graphicFrameLocks noGrp="1"/>
          </p:cNvGraphicFramePr>
          <p:nvPr>
            <p:extLst>
              <p:ext uri="{D42A27DB-BD31-4B8C-83A1-F6EECF244321}">
                <p14:modId xmlns:p14="http://schemas.microsoft.com/office/powerpoint/2010/main" val="3150122842"/>
              </p:ext>
            </p:extLst>
          </p:nvPr>
        </p:nvGraphicFramePr>
        <p:xfrm>
          <a:off x="304799" y="2279965"/>
          <a:ext cx="8458201" cy="4538755"/>
        </p:xfrm>
        <a:graphic>
          <a:graphicData uri="http://schemas.openxmlformats.org/drawingml/2006/table">
            <a:tbl>
              <a:tblPr firstRow="1" firstCol="1" bandRow="1">
                <a:tableStyleId>{5C22544A-7EE6-4342-B048-85BDC9FD1C3A}</a:tableStyleId>
              </a:tblPr>
              <a:tblGrid>
                <a:gridCol w="3577774">
                  <a:extLst>
                    <a:ext uri="{9D8B030D-6E8A-4147-A177-3AD203B41FA5}">
                      <a16:colId xmlns:a16="http://schemas.microsoft.com/office/drawing/2014/main" val="1647703256"/>
                    </a:ext>
                  </a:extLst>
                </a:gridCol>
                <a:gridCol w="2060725">
                  <a:extLst>
                    <a:ext uri="{9D8B030D-6E8A-4147-A177-3AD203B41FA5}">
                      <a16:colId xmlns:a16="http://schemas.microsoft.com/office/drawing/2014/main" val="1187281192"/>
                    </a:ext>
                  </a:extLst>
                </a:gridCol>
                <a:gridCol w="2819702">
                  <a:extLst>
                    <a:ext uri="{9D8B030D-6E8A-4147-A177-3AD203B41FA5}">
                      <a16:colId xmlns:a16="http://schemas.microsoft.com/office/drawing/2014/main" val="3401561092"/>
                    </a:ext>
                  </a:extLst>
                </a:gridCol>
              </a:tblGrid>
              <a:tr h="485249">
                <a:tc>
                  <a:txBody>
                    <a:bodyPr/>
                    <a:lstStyle/>
                    <a:p>
                      <a:pPr marL="0" marR="0" algn="ctr">
                        <a:lnSpc>
                          <a:spcPct val="107000"/>
                        </a:lnSpc>
                        <a:spcBef>
                          <a:spcPts val="0"/>
                        </a:spcBef>
                        <a:spcAft>
                          <a:spcPts val="0"/>
                        </a:spcAft>
                      </a:pPr>
                      <a:r>
                        <a:rPr lang="en-US" sz="1600" dirty="0" smtClean="0">
                          <a:effectLst/>
                        </a:rPr>
                        <a:t>Strategy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Critique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Examples of Rewritten </a:t>
                      </a:r>
                      <a:r>
                        <a:rPr lang="en-US" sz="1600" dirty="0" smtClean="0">
                          <a:effectLst/>
                        </a:rPr>
                        <a:t>Strategy</a:t>
                      </a:r>
                      <a:r>
                        <a:rPr lang="en-US" sz="1600" baseline="0" dirty="0" smtClean="0">
                          <a:effectLst/>
                        </a:rPr>
                        <a:t> as </a:t>
                      </a:r>
                      <a:r>
                        <a:rPr lang="en-US" sz="1600" baseline="0" dirty="0" err="1" smtClean="0">
                          <a:effectLst/>
                        </a:rPr>
                        <a:t>ToA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1119182"/>
                  </a:ext>
                </a:extLst>
              </a:tr>
              <a:tr h="1974148">
                <a:tc>
                  <a:txBody>
                    <a:bodyPr/>
                    <a:lstStyle/>
                    <a:p>
                      <a:pPr marL="0" marR="0" lvl="0" indent="0" algn="l">
                        <a:lnSpc>
                          <a:spcPct val="107000"/>
                        </a:lnSpc>
                        <a:spcBef>
                          <a:spcPts val="300"/>
                        </a:spcBef>
                        <a:spcAft>
                          <a:spcPts val="300"/>
                        </a:spcAft>
                        <a:buFont typeface="+mj-lt"/>
                        <a:buNone/>
                      </a:pPr>
                      <a:r>
                        <a:rPr lang="en-US" sz="1600" dirty="0" smtClean="0">
                          <a:effectLst/>
                        </a:rPr>
                        <a:t>1.   If </a:t>
                      </a:r>
                      <a:r>
                        <a:rPr lang="en-US" sz="1600" dirty="0">
                          <a:effectLst/>
                        </a:rPr>
                        <a:t>the school provides Teachers on Special Assignment, then teachers will get support working with their struggling students in planning and meetings, as well as direct instruction in targeted areas of need.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It is missing what long-term impact will be on the students. Also, what do the teachers do because of the support from TOSAs?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If the Teachers on Special Assignment provide support on planning and direct instruction to selected struggling students, then teacher capacity to plan for and meet individual needs will </a:t>
                      </a:r>
                      <a:r>
                        <a:rPr lang="en-US" sz="1600" dirty="0" smtClean="0">
                          <a:effectLst/>
                        </a:rPr>
                        <a:t>improve, </a:t>
                      </a:r>
                      <a:r>
                        <a:rPr lang="en-US" sz="1600" dirty="0">
                          <a:effectLst/>
                        </a:rPr>
                        <a:t>and struggling students will gain needed skills.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2154515"/>
                  </a:ext>
                </a:extLst>
              </a:tr>
              <a:tr h="981548">
                <a:tc>
                  <a:txBody>
                    <a:bodyPr/>
                    <a:lstStyle/>
                    <a:p>
                      <a:pPr marL="0" marR="0" lvl="0" indent="0" algn="l">
                        <a:lnSpc>
                          <a:spcPct val="107000"/>
                        </a:lnSpc>
                        <a:spcBef>
                          <a:spcPts val="300"/>
                        </a:spcBef>
                        <a:spcAft>
                          <a:spcPts val="300"/>
                        </a:spcAft>
                        <a:buFont typeface="+mj-lt"/>
                        <a:buNone/>
                      </a:pPr>
                      <a:r>
                        <a:rPr lang="en-US" sz="1600" dirty="0" smtClean="0">
                          <a:effectLst/>
                        </a:rPr>
                        <a:t>2.  If </a:t>
                      </a:r>
                      <a:r>
                        <a:rPr lang="en-US" sz="1600" dirty="0">
                          <a:effectLst/>
                        </a:rPr>
                        <a:t>the school provides Intervention/Universal Access, then students will be able to receive targeted instruction in areas of need.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8622452"/>
                  </a:ext>
                </a:extLst>
              </a:tr>
              <a:tr h="885854">
                <a:tc>
                  <a:txBody>
                    <a:bodyPr/>
                    <a:lstStyle/>
                    <a:p>
                      <a:pPr marL="0" marR="0" lvl="0" indent="0" algn="l">
                        <a:lnSpc>
                          <a:spcPct val="107000"/>
                        </a:lnSpc>
                        <a:spcBef>
                          <a:spcPts val="300"/>
                        </a:spcBef>
                        <a:spcAft>
                          <a:spcPts val="300"/>
                        </a:spcAft>
                        <a:buFont typeface="+mj-lt"/>
                        <a:buNone/>
                      </a:pPr>
                      <a:r>
                        <a:rPr lang="en-US" sz="1600" dirty="0" smtClean="0">
                          <a:effectLst/>
                        </a:rPr>
                        <a:t>3.   Implement </a:t>
                      </a:r>
                      <a:r>
                        <a:rPr lang="en-US" sz="1600" dirty="0">
                          <a:effectLst/>
                        </a:rPr>
                        <a:t>college and career standards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0861050"/>
                  </a:ext>
                </a:extLst>
              </a:tr>
            </a:tbl>
          </a:graphicData>
        </a:graphic>
      </p:graphicFrame>
      <p:sp>
        <p:nvSpPr>
          <p:cNvPr id="4" name="Slide Number Placeholder 3"/>
          <p:cNvSpPr>
            <a:spLocks noGrp="1"/>
          </p:cNvSpPr>
          <p:nvPr>
            <p:ph type="sldNum" sz="quarter" idx="12"/>
          </p:nvPr>
        </p:nvSpPr>
        <p:spPr/>
        <p:txBody>
          <a:bodyPr/>
          <a:lstStyle/>
          <a:p>
            <a:fld id="{36CCCE16-C8F0-482E-886A-E7CD29DBB1F3}" type="slidenum">
              <a:rPr lang="en-US" smtClean="0"/>
              <a:t>17</a:t>
            </a:fld>
            <a:endParaRPr lang="en-US"/>
          </a:p>
        </p:txBody>
      </p:sp>
    </p:spTree>
    <p:extLst>
      <p:ext uri="{BB962C8B-B14F-4D97-AF65-F5344CB8AC3E}">
        <p14:creationId xmlns:p14="http://schemas.microsoft.com/office/powerpoint/2010/main" val="116700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49" y="204141"/>
            <a:ext cx="6591300" cy="825498"/>
          </a:xfrm>
        </p:spPr>
        <p:txBody>
          <a:bodyPr/>
          <a:lstStyle/>
          <a:p>
            <a:r>
              <a:rPr lang="en-US" dirty="0" smtClean="0"/>
              <a:t>Practice with Strategies</a:t>
            </a:r>
            <a:endParaRPr lang="en-US" dirty="0"/>
          </a:p>
        </p:txBody>
      </p:sp>
      <p:graphicFrame>
        <p:nvGraphicFramePr>
          <p:cNvPr id="4" name="Table 3" descr="more practice"/>
          <p:cNvGraphicFramePr>
            <a:graphicFrameLocks noGrp="1"/>
          </p:cNvGraphicFramePr>
          <p:nvPr>
            <p:extLst>
              <p:ext uri="{D42A27DB-BD31-4B8C-83A1-F6EECF244321}">
                <p14:modId xmlns:p14="http://schemas.microsoft.com/office/powerpoint/2010/main" val="3534570977"/>
              </p:ext>
            </p:extLst>
          </p:nvPr>
        </p:nvGraphicFramePr>
        <p:xfrm>
          <a:off x="252449" y="918036"/>
          <a:ext cx="8601776" cy="5927136"/>
        </p:xfrm>
        <a:graphic>
          <a:graphicData uri="http://schemas.openxmlformats.org/drawingml/2006/table">
            <a:tbl>
              <a:tblPr firstRow="1" firstCol="1" bandRow="1">
                <a:tableStyleId>{5C22544A-7EE6-4342-B048-85BDC9FD1C3A}</a:tableStyleId>
              </a:tblPr>
              <a:tblGrid>
                <a:gridCol w="2761207">
                  <a:extLst>
                    <a:ext uri="{9D8B030D-6E8A-4147-A177-3AD203B41FA5}">
                      <a16:colId xmlns:a16="http://schemas.microsoft.com/office/drawing/2014/main" val="3417702742"/>
                    </a:ext>
                  </a:extLst>
                </a:gridCol>
                <a:gridCol w="2253803">
                  <a:extLst>
                    <a:ext uri="{9D8B030D-6E8A-4147-A177-3AD203B41FA5}">
                      <a16:colId xmlns:a16="http://schemas.microsoft.com/office/drawing/2014/main" val="2127706417"/>
                    </a:ext>
                  </a:extLst>
                </a:gridCol>
                <a:gridCol w="3586766">
                  <a:extLst>
                    <a:ext uri="{9D8B030D-6E8A-4147-A177-3AD203B41FA5}">
                      <a16:colId xmlns:a16="http://schemas.microsoft.com/office/drawing/2014/main" val="2270420088"/>
                    </a:ext>
                  </a:extLst>
                </a:gridCol>
              </a:tblGrid>
              <a:tr h="431444">
                <a:tc>
                  <a:txBody>
                    <a:bodyPr/>
                    <a:lstStyle/>
                    <a:p>
                      <a:pPr marL="0" marR="0" algn="ctr">
                        <a:lnSpc>
                          <a:spcPct val="107000"/>
                        </a:lnSpc>
                        <a:spcBef>
                          <a:spcPts val="0"/>
                        </a:spcBef>
                        <a:spcAft>
                          <a:spcPts val="0"/>
                        </a:spcAft>
                      </a:pPr>
                      <a:r>
                        <a:rPr lang="en-US" sz="1600" dirty="0">
                          <a:effectLst/>
                        </a:rPr>
                        <a:t>Action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060" marR="66060" marT="0" marB="0" anchor="ctr"/>
                </a:tc>
                <a:tc>
                  <a:txBody>
                    <a:bodyPr/>
                    <a:lstStyle/>
                    <a:p>
                      <a:pPr marL="0" marR="0" algn="ctr">
                        <a:lnSpc>
                          <a:spcPct val="107000"/>
                        </a:lnSpc>
                        <a:spcBef>
                          <a:spcPts val="0"/>
                        </a:spcBef>
                        <a:spcAft>
                          <a:spcPts val="0"/>
                        </a:spcAft>
                      </a:pPr>
                      <a:r>
                        <a:rPr lang="en-US" sz="1600">
                          <a:effectLst/>
                        </a:rPr>
                        <a:t>Critique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060" marR="66060" marT="0" marB="0" anchor="ctr"/>
                </a:tc>
                <a:tc>
                  <a:txBody>
                    <a:bodyPr/>
                    <a:lstStyle/>
                    <a:p>
                      <a:pPr marL="0" marR="0" algn="ctr">
                        <a:lnSpc>
                          <a:spcPct val="107000"/>
                        </a:lnSpc>
                        <a:spcBef>
                          <a:spcPts val="0"/>
                        </a:spcBef>
                        <a:spcAft>
                          <a:spcPts val="0"/>
                        </a:spcAft>
                      </a:pPr>
                      <a:r>
                        <a:rPr lang="en-US" sz="1600" dirty="0">
                          <a:effectLst/>
                        </a:rPr>
                        <a:t>Examples of Rewritten </a:t>
                      </a:r>
                      <a:r>
                        <a:rPr lang="en-US" sz="1600" dirty="0" smtClean="0">
                          <a:effectLst/>
                        </a:rPr>
                        <a:t>Action as a </a:t>
                      </a:r>
                      <a:r>
                        <a:rPr lang="en-US" sz="1600" dirty="0" err="1" smtClean="0">
                          <a:effectLst/>
                        </a:rPr>
                        <a:t>ToA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060" marR="66060" marT="0" marB="0" anchor="ctr"/>
                </a:tc>
                <a:extLst>
                  <a:ext uri="{0D108BD9-81ED-4DB2-BD59-A6C34878D82A}">
                    <a16:rowId xmlns:a16="http://schemas.microsoft.com/office/drawing/2014/main" val="2498704803"/>
                  </a:ext>
                </a:extLst>
              </a:tr>
              <a:tr h="1555815">
                <a:tc>
                  <a:txBody>
                    <a:bodyPr/>
                    <a:lstStyle/>
                    <a:p>
                      <a:pPr marL="0" marR="0" lvl="0" indent="0">
                        <a:lnSpc>
                          <a:spcPct val="107000"/>
                        </a:lnSpc>
                        <a:spcBef>
                          <a:spcPts val="300"/>
                        </a:spcBef>
                        <a:spcAft>
                          <a:spcPts val="300"/>
                        </a:spcAft>
                        <a:buFont typeface="+mj-lt"/>
                        <a:buNone/>
                      </a:pPr>
                      <a:r>
                        <a:rPr lang="en-US" sz="1600" dirty="0" smtClean="0">
                          <a:effectLst/>
                        </a:rPr>
                        <a:t>1. If </a:t>
                      </a:r>
                      <a:r>
                        <a:rPr lang="en-US" sz="1600" dirty="0">
                          <a:effectLst/>
                        </a:rPr>
                        <a:t>the school provides Teachers on Special Assignment, then teachers will get support working </a:t>
                      </a:r>
                      <a:r>
                        <a:rPr lang="en-US" sz="1200" dirty="0">
                          <a:effectLst/>
                        </a:rPr>
                        <a:t>with</a:t>
                      </a:r>
                      <a:r>
                        <a:rPr lang="en-US" sz="1600" dirty="0">
                          <a:effectLst/>
                        </a:rPr>
                        <a:t> their struggling students in planning and meetings, as well as direct instruction in targeted areas of need.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060" marR="66060" marT="0" marB="0"/>
                </a:tc>
                <a:tc>
                  <a:txBody>
                    <a:bodyPr/>
                    <a:lstStyle/>
                    <a:p>
                      <a:pPr marL="0" marR="0">
                        <a:lnSpc>
                          <a:spcPct val="107000"/>
                        </a:lnSpc>
                        <a:spcBef>
                          <a:spcPts val="0"/>
                        </a:spcBef>
                        <a:spcAft>
                          <a:spcPts val="0"/>
                        </a:spcAft>
                      </a:pPr>
                      <a:r>
                        <a:rPr lang="en-US" sz="1600" dirty="0">
                          <a:effectLst/>
                        </a:rPr>
                        <a:t>It is missing what long-term impact will be on the students. Also, what do the teachers do because of </a:t>
                      </a:r>
                      <a:r>
                        <a:rPr lang="en-US" sz="1100" dirty="0">
                          <a:effectLst/>
                        </a:rPr>
                        <a:t>the</a:t>
                      </a:r>
                      <a:r>
                        <a:rPr lang="en-US" sz="1600" dirty="0">
                          <a:effectLst/>
                        </a:rPr>
                        <a:t> support from TOSAs?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060" marR="66060" marT="0" marB="0"/>
                </a:tc>
                <a:tc>
                  <a:txBody>
                    <a:bodyPr/>
                    <a:lstStyle/>
                    <a:p>
                      <a:pPr marL="0" marR="0">
                        <a:lnSpc>
                          <a:spcPct val="107000"/>
                        </a:lnSpc>
                        <a:spcBef>
                          <a:spcPts val="0"/>
                        </a:spcBef>
                        <a:spcAft>
                          <a:spcPts val="0"/>
                        </a:spcAft>
                      </a:pPr>
                      <a:r>
                        <a:rPr lang="en-US" sz="1600">
                          <a:effectLst/>
                        </a:rPr>
                        <a:t>If the Teachers on Special Assignment provide support on planning and direct instruction to selected struggling students, then teachers will plan for individual needs, and struggling students will needed skills.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060" marR="66060" marT="0" marB="0"/>
                </a:tc>
                <a:extLst>
                  <a:ext uri="{0D108BD9-81ED-4DB2-BD59-A6C34878D82A}">
                    <a16:rowId xmlns:a16="http://schemas.microsoft.com/office/drawing/2014/main" val="2216732860"/>
                  </a:ext>
                </a:extLst>
              </a:tr>
              <a:tr h="1817043">
                <a:tc>
                  <a:txBody>
                    <a:bodyPr/>
                    <a:lstStyle/>
                    <a:p>
                      <a:pPr marL="0" marR="0" lvl="0" indent="0">
                        <a:lnSpc>
                          <a:spcPct val="107000"/>
                        </a:lnSpc>
                        <a:spcBef>
                          <a:spcPts val="300"/>
                        </a:spcBef>
                        <a:spcAft>
                          <a:spcPts val="300"/>
                        </a:spcAft>
                        <a:buFont typeface="+mj-lt"/>
                        <a:buNone/>
                      </a:pPr>
                      <a:r>
                        <a:rPr lang="en-US" sz="1600" dirty="0" smtClean="0">
                          <a:effectLst/>
                        </a:rPr>
                        <a:t>2. If </a:t>
                      </a:r>
                      <a:r>
                        <a:rPr lang="en-US" sz="1600" dirty="0">
                          <a:effectLst/>
                        </a:rPr>
                        <a:t>the school provides Intervention/Universal Access, then students will be able to receive targeted instruction in areas of need.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060" marR="66060" marT="0" marB="0"/>
                </a:tc>
                <a:tc>
                  <a:txBody>
                    <a:bodyPr/>
                    <a:lstStyle/>
                    <a:p>
                      <a:pPr marL="0" marR="0">
                        <a:lnSpc>
                          <a:spcPct val="107000"/>
                        </a:lnSpc>
                        <a:spcBef>
                          <a:spcPts val="0"/>
                        </a:spcBef>
                        <a:spcAft>
                          <a:spcPts val="0"/>
                        </a:spcAft>
                      </a:pPr>
                      <a:r>
                        <a:rPr lang="en-US" sz="1600">
                          <a:effectLst/>
                        </a:rPr>
                        <a:t>It is missing what the adults will do as well as the impact on student results.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6060" marR="66060" marT="0" marB="0"/>
                </a:tc>
                <a:tc>
                  <a:txBody>
                    <a:bodyPr/>
                    <a:lstStyle/>
                    <a:p>
                      <a:pPr marL="0" marR="0">
                        <a:lnSpc>
                          <a:spcPct val="107000"/>
                        </a:lnSpc>
                        <a:spcBef>
                          <a:spcPts val="0"/>
                        </a:spcBef>
                        <a:spcAft>
                          <a:spcPts val="0"/>
                        </a:spcAft>
                      </a:pPr>
                      <a:r>
                        <a:rPr lang="en-US" sz="1600" dirty="0">
                          <a:effectLst/>
                        </a:rPr>
                        <a:t>If the school provides professional learning on Intervention/Universal Access, then teachers will include universal access and intervention strategies in their planning and instruction, and students learning will improve.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060" marR="66060" marT="0" marB="0"/>
                </a:tc>
                <a:extLst>
                  <a:ext uri="{0D108BD9-81ED-4DB2-BD59-A6C34878D82A}">
                    <a16:rowId xmlns:a16="http://schemas.microsoft.com/office/drawing/2014/main" val="3734599309"/>
                  </a:ext>
                </a:extLst>
              </a:tr>
              <a:tr h="1581869">
                <a:tc>
                  <a:txBody>
                    <a:bodyPr/>
                    <a:lstStyle/>
                    <a:p>
                      <a:pPr marL="0" marR="0" lvl="0" indent="0">
                        <a:lnSpc>
                          <a:spcPct val="107000"/>
                        </a:lnSpc>
                        <a:spcBef>
                          <a:spcPts val="300"/>
                        </a:spcBef>
                        <a:spcAft>
                          <a:spcPts val="300"/>
                        </a:spcAft>
                        <a:buFont typeface="+mj-lt"/>
                        <a:buNone/>
                      </a:pPr>
                      <a:r>
                        <a:rPr lang="en-US" sz="1600" dirty="0" smtClean="0">
                          <a:effectLst/>
                        </a:rPr>
                        <a:t>3. Implement </a:t>
                      </a:r>
                      <a:r>
                        <a:rPr lang="en-US" sz="1600" dirty="0">
                          <a:effectLst/>
                        </a:rPr>
                        <a:t>college and career standards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060" marR="66060" marT="0" marB="0"/>
                </a:tc>
                <a:tc>
                  <a:txBody>
                    <a:bodyPr/>
                    <a:lstStyle/>
                    <a:p>
                      <a:pPr marL="0" marR="0">
                        <a:lnSpc>
                          <a:spcPct val="107000"/>
                        </a:lnSpc>
                        <a:spcBef>
                          <a:spcPts val="0"/>
                        </a:spcBef>
                        <a:spcAft>
                          <a:spcPts val="0"/>
                        </a:spcAft>
                      </a:pPr>
                      <a:r>
                        <a:rPr lang="en-US" sz="1600" dirty="0">
                          <a:effectLst/>
                        </a:rPr>
                        <a:t>This is too vague. What is the school doing, what do you want teachers to do, what will be the impact on student </a:t>
                      </a:r>
                      <a:r>
                        <a:rPr lang="en-US" sz="1600" dirty="0" smtClean="0">
                          <a:effectLst/>
                        </a:rPr>
                        <a:t>learning?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060" marR="66060" marT="0" marB="0"/>
                </a:tc>
                <a:tc>
                  <a:txBody>
                    <a:bodyPr/>
                    <a:lstStyle/>
                    <a:p>
                      <a:pPr marL="0" marR="0">
                        <a:lnSpc>
                          <a:spcPct val="107000"/>
                        </a:lnSpc>
                        <a:spcBef>
                          <a:spcPts val="0"/>
                        </a:spcBef>
                        <a:spcAft>
                          <a:spcPts val="0"/>
                        </a:spcAft>
                      </a:pPr>
                      <a:r>
                        <a:rPr lang="en-US" sz="1600" dirty="0">
                          <a:effectLst/>
                        </a:rPr>
                        <a:t>If the school provides professional learning lessons aligned to essential college and career standards, then teachers will create and deliver standards aligned lessons, and students’ achievement scores will improve.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060" marR="66060" marT="0" marB="0"/>
                </a:tc>
                <a:extLst>
                  <a:ext uri="{0D108BD9-81ED-4DB2-BD59-A6C34878D82A}">
                    <a16:rowId xmlns:a16="http://schemas.microsoft.com/office/drawing/2014/main" val="2296173607"/>
                  </a:ext>
                </a:extLst>
              </a:tr>
            </a:tbl>
          </a:graphicData>
        </a:graphic>
      </p:graphicFrame>
      <p:sp>
        <p:nvSpPr>
          <p:cNvPr id="5" name="Slide Number Placeholder 4"/>
          <p:cNvSpPr>
            <a:spLocks noGrp="1"/>
          </p:cNvSpPr>
          <p:nvPr>
            <p:ph type="sldNum" sz="quarter" idx="12"/>
          </p:nvPr>
        </p:nvSpPr>
        <p:spPr/>
        <p:txBody>
          <a:bodyPr/>
          <a:lstStyle/>
          <a:p>
            <a:fld id="{36CCCE16-C8F0-482E-886A-E7CD29DBB1F3}" type="slidenum">
              <a:rPr lang="en-US" smtClean="0"/>
              <a:t>18</a:t>
            </a:fld>
            <a:endParaRPr lang="en-US"/>
          </a:p>
        </p:txBody>
      </p:sp>
    </p:spTree>
    <p:extLst>
      <p:ext uri="{BB962C8B-B14F-4D97-AF65-F5344CB8AC3E}">
        <p14:creationId xmlns:p14="http://schemas.microsoft.com/office/powerpoint/2010/main" val="1868827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 You choose</a:t>
            </a:r>
            <a:endParaRPr lang="en-US" dirty="0"/>
          </a:p>
        </p:txBody>
      </p:sp>
      <p:sp>
        <p:nvSpPr>
          <p:cNvPr id="3" name="Content Placeholder 2"/>
          <p:cNvSpPr>
            <a:spLocks noGrp="1"/>
          </p:cNvSpPr>
          <p:nvPr>
            <p:ph idx="1"/>
          </p:nvPr>
        </p:nvSpPr>
        <p:spPr>
          <a:xfrm>
            <a:off x="583573" y="1458578"/>
            <a:ext cx="8186939" cy="5064571"/>
          </a:xfrm>
        </p:spPr>
        <p:txBody>
          <a:bodyPr>
            <a:normAutofit lnSpcReduction="10000"/>
          </a:bodyPr>
          <a:lstStyle/>
          <a:p>
            <a:r>
              <a:rPr lang="en-US" dirty="0"/>
              <a:t>Look at the </a:t>
            </a:r>
            <a:r>
              <a:rPr lang="en-US" dirty="0" smtClean="0"/>
              <a:t>Goals and Strategies sample provided.</a:t>
            </a:r>
          </a:p>
          <a:p>
            <a:pPr lvl="1"/>
            <a:r>
              <a:rPr lang="en-US" dirty="0" smtClean="0"/>
              <a:t>How many metrics will be used for the stated goal?</a:t>
            </a:r>
          </a:p>
          <a:p>
            <a:pPr lvl="1"/>
            <a:r>
              <a:rPr lang="en-US" dirty="0" smtClean="0"/>
              <a:t>What evidence-based practice(s) are highlighted in the strategy?</a:t>
            </a:r>
          </a:p>
          <a:p>
            <a:pPr lvl="1"/>
            <a:r>
              <a:rPr lang="en-US" dirty="0" smtClean="0"/>
              <a:t>What adult </a:t>
            </a:r>
            <a:r>
              <a:rPr lang="en-US" dirty="0"/>
              <a:t>a</a:t>
            </a:r>
            <a:r>
              <a:rPr lang="en-US" dirty="0" smtClean="0"/>
              <a:t>ctions in the Theory of Action will impact improved student outcomes?</a:t>
            </a:r>
            <a:endParaRPr lang="en-US" dirty="0"/>
          </a:p>
          <a:p>
            <a:pPr marL="457200" lvl="1" indent="0">
              <a:buNone/>
            </a:pPr>
            <a:r>
              <a:rPr lang="en-US" sz="3600" dirty="0" smtClean="0"/>
              <a:t>OR</a:t>
            </a:r>
            <a:endParaRPr lang="en-US" sz="3600" dirty="0"/>
          </a:p>
          <a:p>
            <a:r>
              <a:rPr lang="en-US" dirty="0"/>
              <a:t>Get </a:t>
            </a:r>
            <a:r>
              <a:rPr lang="en-US" dirty="0" smtClean="0"/>
              <a:t>out </a:t>
            </a:r>
            <a:r>
              <a:rPr lang="en-US" dirty="0"/>
              <a:t>your own </a:t>
            </a:r>
            <a:r>
              <a:rPr lang="en-US" dirty="0" smtClean="0"/>
              <a:t>plan. With our discussion in mind:</a:t>
            </a:r>
          </a:p>
          <a:p>
            <a:pPr lvl="1"/>
            <a:r>
              <a:rPr lang="en-US" dirty="0" smtClean="0"/>
              <a:t>Does your TOA include adult actions (THEN) and student outcomes (AND)?</a:t>
            </a:r>
          </a:p>
          <a:p>
            <a:pPr lvl="1"/>
            <a:r>
              <a:rPr lang="en-US" dirty="0" smtClean="0"/>
              <a:t>Can your goal be written for all students and have differentiated metrics for student groups or grade-bands?</a:t>
            </a:r>
          </a:p>
          <a:p>
            <a:pPr lvl="1"/>
            <a:r>
              <a:rPr lang="en-US" dirty="0" smtClean="0"/>
              <a:t>How many discrete strategies are needed to address the goal?</a:t>
            </a:r>
          </a:p>
          <a:p>
            <a:pPr marL="457200" lvl="1" indent="0">
              <a:buNone/>
            </a:pPr>
            <a:endParaRPr lang="en-US" dirty="0"/>
          </a:p>
          <a:p>
            <a:pPr lvl="1"/>
            <a:endParaRPr lang="en-US" dirty="0"/>
          </a:p>
        </p:txBody>
      </p:sp>
      <p:pic>
        <p:nvPicPr>
          <p:cNvPr id="5" name="Picture 4" descr="Create strategic plan" title="Step 3 in Continuous improvement planning"/>
          <p:cNvPicPr>
            <a:picLocks noChangeAspect="1"/>
          </p:cNvPicPr>
          <p:nvPr/>
        </p:nvPicPr>
        <p:blipFill rotWithShape="1">
          <a:blip r:embed="rId3"/>
          <a:srcRect t="8767" b="17354"/>
          <a:stretch/>
        </p:blipFill>
        <p:spPr>
          <a:xfrm>
            <a:off x="7374093" y="10778"/>
            <a:ext cx="1524000" cy="1447800"/>
          </a:xfrm>
          <a:prstGeom prst="rect">
            <a:avLst/>
          </a:prstGeom>
        </p:spPr>
      </p:pic>
      <p:sp>
        <p:nvSpPr>
          <p:cNvPr id="4" name="Slide Number Placeholder 3"/>
          <p:cNvSpPr>
            <a:spLocks noGrp="1"/>
          </p:cNvSpPr>
          <p:nvPr>
            <p:ph type="sldNum" sz="quarter" idx="12"/>
          </p:nvPr>
        </p:nvSpPr>
        <p:spPr/>
        <p:txBody>
          <a:bodyPr/>
          <a:lstStyle/>
          <a:p>
            <a:fld id="{36CCCE16-C8F0-482E-886A-E7CD29DBB1F3}" type="slidenum">
              <a:rPr lang="en-US" smtClean="0"/>
              <a:t>19</a:t>
            </a:fld>
            <a:endParaRPr lang="en-US"/>
          </a:p>
        </p:txBody>
      </p:sp>
    </p:spTree>
    <p:extLst>
      <p:ext uri="{BB962C8B-B14F-4D97-AF65-F5344CB8AC3E}">
        <p14:creationId xmlns:p14="http://schemas.microsoft.com/office/powerpoint/2010/main" val="1962830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874" y="2353740"/>
            <a:ext cx="7152434" cy="1013398"/>
          </a:xfrm>
        </p:spPr>
        <p:txBody>
          <a:bodyPr/>
          <a:lstStyle/>
          <a:p>
            <a:pPr algn="ctr"/>
            <a:r>
              <a:rPr lang="en-US" dirty="0" smtClean="0"/>
              <a:t>Who is here with us today? </a:t>
            </a:r>
            <a:endParaRPr lang="en-US" dirty="0"/>
          </a:p>
        </p:txBody>
      </p:sp>
    </p:spTree>
    <p:extLst>
      <p:ext uri="{BB962C8B-B14F-4D97-AF65-F5344CB8AC3E}">
        <p14:creationId xmlns:p14="http://schemas.microsoft.com/office/powerpoint/2010/main" val="391773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r>
              <a:rPr lang="en-US" dirty="0" smtClean="0"/>
              <a:t>Lagging Indicators</a:t>
            </a:r>
          </a:p>
          <a:p>
            <a:pPr marL="800100" lvl="1" indent="-342900"/>
            <a:r>
              <a:rPr lang="en-US" dirty="0" smtClean="0"/>
              <a:t>Diagnose a trend once it has already begun</a:t>
            </a:r>
          </a:p>
          <a:p>
            <a:pPr marL="800100" lvl="1" indent="-342900"/>
            <a:r>
              <a:rPr lang="en-US" dirty="0" smtClean="0"/>
              <a:t>Focus on the outcome of instruction that has already occurred</a:t>
            </a:r>
          </a:p>
          <a:p>
            <a:pPr marL="800100" lvl="1" indent="-342900"/>
            <a:r>
              <a:rPr lang="en-US" dirty="0" smtClean="0"/>
              <a:t>Don’t tell us what is happening now</a:t>
            </a:r>
          </a:p>
          <a:p>
            <a:pPr marL="800100" lvl="1" indent="-342900"/>
            <a:endParaRPr lang="en-US" dirty="0" smtClean="0"/>
          </a:p>
          <a:p>
            <a:pPr marL="342900" indent="-342900"/>
            <a:r>
              <a:rPr lang="en-US" dirty="0" smtClean="0"/>
              <a:t>Leading </a:t>
            </a:r>
            <a:r>
              <a:rPr lang="en-US" dirty="0"/>
              <a:t>Indicators </a:t>
            </a:r>
          </a:p>
          <a:p>
            <a:pPr marL="800100" lvl="1" indent="-342900"/>
            <a:r>
              <a:rPr lang="en-US" dirty="0"/>
              <a:t>Frequent and formative</a:t>
            </a:r>
          </a:p>
          <a:p>
            <a:pPr marL="800100" lvl="1" indent="-342900"/>
            <a:r>
              <a:rPr lang="en-US" dirty="0"/>
              <a:t>Predictive in nature</a:t>
            </a:r>
          </a:p>
          <a:p>
            <a:pPr marL="800100" lvl="1" indent="-342900"/>
            <a:r>
              <a:rPr lang="en-US" dirty="0"/>
              <a:t>Can provide an early warning</a:t>
            </a:r>
          </a:p>
          <a:p>
            <a:endParaRPr lang="en-US" dirty="0"/>
          </a:p>
        </p:txBody>
      </p:sp>
      <p:sp>
        <p:nvSpPr>
          <p:cNvPr id="4" name="Slide Number Placeholder 3"/>
          <p:cNvSpPr>
            <a:spLocks noGrp="1"/>
          </p:cNvSpPr>
          <p:nvPr>
            <p:ph type="sldNum" sz="quarter" idx="12"/>
          </p:nvPr>
        </p:nvSpPr>
        <p:spPr/>
        <p:txBody>
          <a:bodyPr/>
          <a:lstStyle/>
          <a:p>
            <a:fld id="{36CCCE16-C8F0-482E-886A-E7CD29DBB1F3}" type="slidenum">
              <a:rPr lang="en-US" smtClean="0"/>
              <a:t>20</a:t>
            </a:fld>
            <a:endParaRPr lang="en-US"/>
          </a:p>
        </p:txBody>
      </p:sp>
      <p:pic>
        <p:nvPicPr>
          <p:cNvPr id="5" name="Picture 4"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3307" y="115698"/>
            <a:ext cx="1474631" cy="1450501"/>
          </a:xfrm>
          <a:prstGeom prst="rect">
            <a:avLst/>
          </a:prstGeom>
        </p:spPr>
      </p:pic>
      <p:sp>
        <p:nvSpPr>
          <p:cNvPr id="8" name="Title 1"/>
          <p:cNvSpPr>
            <a:spLocks noGrp="1"/>
          </p:cNvSpPr>
          <p:nvPr>
            <p:ph type="title"/>
          </p:nvPr>
        </p:nvSpPr>
        <p:spPr>
          <a:xfrm>
            <a:off x="351859" y="276157"/>
            <a:ext cx="7886700" cy="1325563"/>
          </a:xfrm>
        </p:spPr>
        <p:txBody>
          <a:bodyPr>
            <a:noAutofit/>
          </a:bodyPr>
          <a:lstStyle/>
          <a:p>
            <a:pPr algn="l"/>
            <a:r>
              <a:rPr lang="en-US" sz="4800" dirty="0"/>
              <a:t>U</a:t>
            </a:r>
            <a:r>
              <a:rPr lang="en-US" sz="4800" dirty="0" smtClean="0"/>
              <a:t>sing Measures of Evidence </a:t>
            </a:r>
            <a:br>
              <a:rPr lang="en-US" sz="4800" dirty="0" smtClean="0"/>
            </a:br>
            <a:r>
              <a:rPr lang="en-US" sz="4800" dirty="0" smtClean="0"/>
              <a:t>to Monitor Progress</a:t>
            </a:r>
            <a:endParaRPr lang="en-US" sz="4800" dirty="0"/>
          </a:p>
        </p:txBody>
      </p:sp>
    </p:spTree>
    <p:extLst>
      <p:ext uri="{BB962C8B-B14F-4D97-AF65-F5344CB8AC3E}">
        <p14:creationId xmlns:p14="http://schemas.microsoft.com/office/powerpoint/2010/main" val="2087250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048" y="294785"/>
            <a:ext cx="7440769" cy="1352823"/>
          </a:xfrm>
        </p:spPr>
        <p:txBody>
          <a:bodyPr>
            <a:noAutofit/>
          </a:bodyPr>
          <a:lstStyle/>
          <a:p>
            <a:pPr algn="l"/>
            <a:r>
              <a:rPr lang="en-US" sz="4800" dirty="0"/>
              <a:t>U</a:t>
            </a:r>
            <a:r>
              <a:rPr lang="en-US" sz="4800" dirty="0" smtClean="0"/>
              <a:t>sing Measures of Evidence to Monitor Progress</a:t>
            </a:r>
            <a:endParaRPr lang="en-US" sz="4800" dirty="0"/>
          </a:p>
        </p:txBody>
      </p:sp>
      <p:sp>
        <p:nvSpPr>
          <p:cNvPr id="3" name="Subtitle 2"/>
          <p:cNvSpPr>
            <a:spLocks noGrp="1"/>
          </p:cNvSpPr>
          <p:nvPr>
            <p:ph type="subTitle" idx="1"/>
          </p:nvPr>
        </p:nvSpPr>
        <p:spPr>
          <a:xfrm>
            <a:off x="605306" y="1647608"/>
            <a:ext cx="7825771" cy="4327633"/>
          </a:xfrm>
        </p:spPr>
        <p:txBody>
          <a:bodyPr>
            <a:normAutofit/>
          </a:bodyPr>
          <a:lstStyle/>
          <a:p>
            <a:pPr algn="l"/>
            <a:endParaRPr lang="en-US" dirty="0" smtClean="0"/>
          </a:p>
          <a:p>
            <a:pPr marL="342900" indent="-342900" algn="l">
              <a:buFont typeface="Arial" panose="020B0604020202020204" pitchFamily="34" charset="0"/>
              <a:buChar char="•"/>
            </a:pPr>
            <a:r>
              <a:rPr lang="en-US" dirty="0" smtClean="0"/>
              <a:t>When monitoring implementation of an initiative, educators most often rely on Student Outcomes—Quantitative Data such as student growth </a:t>
            </a:r>
          </a:p>
          <a:p>
            <a:pPr marL="342900" indent="-342900" algn="l">
              <a:buFont typeface="Arial" panose="020B0604020202020204" pitchFamily="34" charset="0"/>
              <a:buChar char="•"/>
            </a:pPr>
            <a:r>
              <a:rPr lang="en-US" dirty="0" smtClean="0"/>
              <a:t>It is important to examine evidence of Adult Actions—Qualitative Data that gauges changes in adult behaviors that reflects implementation of a goal</a:t>
            </a:r>
          </a:p>
          <a:p>
            <a:pPr marL="342900" indent="-342900" algn="l">
              <a:buFont typeface="Arial" panose="020B0604020202020204" pitchFamily="34" charset="0"/>
              <a:buChar char="•"/>
            </a:pPr>
            <a:r>
              <a:rPr lang="en-US" dirty="0" smtClean="0"/>
              <a:t>The question to answer here is:</a:t>
            </a:r>
          </a:p>
          <a:p>
            <a:pPr algn="l"/>
            <a:r>
              <a:rPr lang="en-US" i="1" dirty="0" smtClean="0"/>
              <a:t>	Are we doing what we agreed we would do?</a:t>
            </a:r>
          </a:p>
          <a:p>
            <a:pPr algn="l"/>
            <a:endParaRPr lang="en-US" dirty="0"/>
          </a:p>
        </p:txBody>
      </p:sp>
      <p:pic>
        <p:nvPicPr>
          <p:cNvPr id="4" name="Picture 3"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3307" y="115698"/>
            <a:ext cx="1474631" cy="1450501"/>
          </a:xfrm>
          <a:prstGeom prst="rect">
            <a:avLst/>
          </a:prstGeom>
        </p:spPr>
      </p:pic>
      <p:sp>
        <p:nvSpPr>
          <p:cNvPr id="5" name="Slide Number Placeholder 4"/>
          <p:cNvSpPr>
            <a:spLocks noGrp="1"/>
          </p:cNvSpPr>
          <p:nvPr>
            <p:ph type="sldNum" sz="quarter" idx="12"/>
          </p:nvPr>
        </p:nvSpPr>
        <p:spPr/>
        <p:txBody>
          <a:bodyPr/>
          <a:lstStyle/>
          <a:p>
            <a:fld id="{36CCCE16-C8F0-482E-886A-E7CD29DBB1F3}" type="slidenum">
              <a:rPr lang="en-US" smtClean="0"/>
              <a:t>21</a:t>
            </a:fld>
            <a:endParaRPr lang="en-US"/>
          </a:p>
        </p:txBody>
      </p:sp>
    </p:spTree>
    <p:extLst>
      <p:ext uri="{BB962C8B-B14F-4D97-AF65-F5344CB8AC3E}">
        <p14:creationId xmlns:p14="http://schemas.microsoft.com/office/powerpoint/2010/main" val="1906414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Measures of </a:t>
            </a:r>
            <a:r>
              <a:rPr lang="en-US" dirty="0" smtClean="0"/>
              <a:t>Evidence </a:t>
            </a:r>
            <a:r>
              <a:rPr lang="en-US" dirty="0"/>
              <a:t/>
            </a:r>
            <a:br>
              <a:rPr lang="en-US" dirty="0"/>
            </a:br>
            <a:r>
              <a:rPr lang="en-US" dirty="0" smtClean="0"/>
              <a:t>to Monitor </a:t>
            </a:r>
            <a:r>
              <a:rPr lang="en-US" dirty="0"/>
              <a:t>Progress</a:t>
            </a:r>
          </a:p>
        </p:txBody>
      </p:sp>
      <p:sp>
        <p:nvSpPr>
          <p:cNvPr id="3" name="Content Placeholder 2"/>
          <p:cNvSpPr>
            <a:spLocks noGrp="1"/>
          </p:cNvSpPr>
          <p:nvPr>
            <p:ph idx="1"/>
          </p:nvPr>
        </p:nvSpPr>
        <p:spPr/>
        <p:txBody>
          <a:bodyPr/>
          <a:lstStyle/>
          <a:p>
            <a:pPr marL="0" indent="0">
              <a:buNone/>
            </a:pPr>
            <a:r>
              <a:rPr lang="en-US" sz="3200" dirty="0" smtClean="0"/>
              <a:t>Examples of measures of adult actions:</a:t>
            </a:r>
          </a:p>
          <a:p>
            <a:pPr marL="0" indent="0">
              <a:buNone/>
            </a:pPr>
            <a:endParaRPr lang="en-US" dirty="0"/>
          </a:p>
          <a:p>
            <a:r>
              <a:rPr lang="en-US" dirty="0" smtClean="0"/>
              <a:t>Collecting data on the timeliness and participation of professional learning</a:t>
            </a:r>
          </a:p>
          <a:p>
            <a:r>
              <a:rPr lang="en-US" dirty="0" smtClean="0"/>
              <a:t>Analyzing PLC minutes to see if new strategies or approaches are part of the planning process</a:t>
            </a:r>
          </a:p>
          <a:p>
            <a:r>
              <a:rPr lang="en-US" dirty="0" smtClean="0"/>
              <a:t>Observing educators to see if implementation is occurring and supporting those having difficulty</a:t>
            </a:r>
          </a:p>
          <a:p>
            <a:endParaRPr lang="en-US" dirty="0"/>
          </a:p>
        </p:txBody>
      </p:sp>
      <p:pic>
        <p:nvPicPr>
          <p:cNvPr id="4" name="Picture 3"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3307" y="115698"/>
            <a:ext cx="1474631" cy="1450501"/>
          </a:xfrm>
          <a:prstGeom prst="rect">
            <a:avLst/>
          </a:prstGeom>
        </p:spPr>
      </p:pic>
      <p:sp>
        <p:nvSpPr>
          <p:cNvPr id="5" name="Slide Number Placeholder 4"/>
          <p:cNvSpPr>
            <a:spLocks noGrp="1"/>
          </p:cNvSpPr>
          <p:nvPr>
            <p:ph type="sldNum" sz="quarter" idx="12"/>
          </p:nvPr>
        </p:nvSpPr>
        <p:spPr/>
        <p:txBody>
          <a:bodyPr/>
          <a:lstStyle/>
          <a:p>
            <a:fld id="{36CCCE16-C8F0-482E-886A-E7CD29DBB1F3}" type="slidenum">
              <a:rPr lang="en-US" smtClean="0"/>
              <a:t>22</a:t>
            </a:fld>
            <a:endParaRPr lang="en-US"/>
          </a:p>
        </p:txBody>
      </p:sp>
    </p:spTree>
    <p:extLst>
      <p:ext uri="{BB962C8B-B14F-4D97-AF65-F5344CB8AC3E}">
        <p14:creationId xmlns:p14="http://schemas.microsoft.com/office/powerpoint/2010/main" val="42859481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91" y="146187"/>
            <a:ext cx="5553074" cy="751699"/>
          </a:xfrm>
        </p:spPr>
        <p:txBody>
          <a:bodyPr>
            <a:normAutofit/>
          </a:bodyPr>
          <a:lstStyle/>
          <a:p>
            <a:r>
              <a:rPr lang="en-US" sz="3600" dirty="0" smtClean="0"/>
              <a:t>Practice with Measures</a:t>
            </a:r>
            <a:endParaRPr lang="en-US" sz="3600" dirty="0"/>
          </a:p>
        </p:txBody>
      </p:sp>
      <p:pic>
        <p:nvPicPr>
          <p:cNvPr id="3" name="Picture 2" descr="Create strategic plan" title="Step 3 in Continuous improvement planning"/>
          <p:cNvPicPr>
            <a:picLocks noChangeAspect="1"/>
          </p:cNvPicPr>
          <p:nvPr/>
        </p:nvPicPr>
        <p:blipFill rotWithShape="1">
          <a:blip r:embed="rId3"/>
          <a:srcRect t="8767" b="17354"/>
          <a:stretch/>
        </p:blipFill>
        <p:spPr>
          <a:xfrm>
            <a:off x="7475936" y="96122"/>
            <a:ext cx="1524000" cy="1447800"/>
          </a:xfrm>
          <a:prstGeom prst="rect">
            <a:avLst/>
          </a:prstGeom>
        </p:spPr>
      </p:pic>
      <p:sp>
        <p:nvSpPr>
          <p:cNvPr id="6" name="Rectangle 5"/>
          <p:cNvSpPr/>
          <p:nvPr/>
        </p:nvSpPr>
        <p:spPr>
          <a:xfrm>
            <a:off x="180976" y="820022"/>
            <a:ext cx="7318574" cy="1179169"/>
          </a:xfrm>
          <a:prstGeom prst="rect">
            <a:avLst/>
          </a:prstGeom>
        </p:spPr>
        <p:txBody>
          <a:bodyPr wrap="square">
            <a:spAutoFit/>
          </a:bodyPr>
          <a:lstStyle/>
          <a:p>
            <a:pPr>
              <a:lnSpc>
                <a:spcPct val="107000"/>
              </a:lnSpc>
              <a:spcAft>
                <a:spcPts val="800"/>
              </a:spcAft>
            </a:pPr>
            <a:r>
              <a:rPr lang="en-US" sz="2200" dirty="0" smtClean="0"/>
              <a:t>Read </a:t>
            </a:r>
            <a:r>
              <a:rPr lang="en-US" sz="2200" dirty="0"/>
              <a:t>each theory of action. Create the questions to </a:t>
            </a:r>
            <a:r>
              <a:rPr lang="en-US" sz="2200" dirty="0" smtClean="0"/>
              <a:t>ask. What </a:t>
            </a:r>
            <a:r>
              <a:rPr lang="en-US" sz="2200" dirty="0"/>
              <a:t>is the desired impact on adult </a:t>
            </a:r>
            <a:r>
              <a:rPr lang="en-US" sz="2200" dirty="0" smtClean="0"/>
              <a:t>practice? </a:t>
            </a:r>
            <a:r>
              <a:rPr lang="en-US" sz="2200" dirty="0"/>
              <a:t>Then, identify possible measures to get evidence to answer the questions.  </a:t>
            </a:r>
          </a:p>
        </p:txBody>
      </p:sp>
      <p:graphicFrame>
        <p:nvGraphicFramePr>
          <p:cNvPr id="5" name="Table 4" descr="Theory of action, questions to ask, measurement examples"/>
          <p:cNvGraphicFramePr>
            <a:graphicFrameLocks noGrp="1"/>
          </p:cNvGraphicFramePr>
          <p:nvPr>
            <p:extLst>
              <p:ext uri="{D42A27DB-BD31-4B8C-83A1-F6EECF244321}">
                <p14:modId xmlns:p14="http://schemas.microsoft.com/office/powerpoint/2010/main" val="3394157416"/>
              </p:ext>
            </p:extLst>
          </p:nvPr>
        </p:nvGraphicFramePr>
        <p:xfrm>
          <a:off x="103031" y="2095882"/>
          <a:ext cx="8974178" cy="4663186"/>
        </p:xfrm>
        <a:graphic>
          <a:graphicData uri="http://schemas.openxmlformats.org/drawingml/2006/table">
            <a:tbl>
              <a:tblPr firstRow="1" firstCol="1" bandRow="1">
                <a:tableStyleId>{5C22544A-7EE6-4342-B048-85BDC9FD1C3A}</a:tableStyleId>
              </a:tblPr>
              <a:tblGrid>
                <a:gridCol w="3290411">
                  <a:extLst>
                    <a:ext uri="{9D8B030D-6E8A-4147-A177-3AD203B41FA5}">
                      <a16:colId xmlns:a16="http://schemas.microsoft.com/office/drawing/2014/main" val="967041295"/>
                    </a:ext>
                  </a:extLst>
                </a:gridCol>
                <a:gridCol w="2805479">
                  <a:extLst>
                    <a:ext uri="{9D8B030D-6E8A-4147-A177-3AD203B41FA5}">
                      <a16:colId xmlns:a16="http://schemas.microsoft.com/office/drawing/2014/main" val="4173436682"/>
                    </a:ext>
                  </a:extLst>
                </a:gridCol>
                <a:gridCol w="2878288">
                  <a:extLst>
                    <a:ext uri="{9D8B030D-6E8A-4147-A177-3AD203B41FA5}">
                      <a16:colId xmlns:a16="http://schemas.microsoft.com/office/drawing/2014/main" val="3859472045"/>
                    </a:ext>
                  </a:extLst>
                </a:gridCol>
              </a:tblGrid>
              <a:tr h="199104">
                <a:tc>
                  <a:txBody>
                    <a:bodyPr/>
                    <a:lstStyle/>
                    <a:p>
                      <a:pPr marL="0" marR="0" algn="ctr">
                        <a:lnSpc>
                          <a:spcPct val="107000"/>
                        </a:lnSpc>
                        <a:spcBef>
                          <a:spcPts val="0"/>
                        </a:spcBef>
                        <a:spcAft>
                          <a:spcPts val="0"/>
                        </a:spcAft>
                      </a:pPr>
                      <a:r>
                        <a:rPr lang="en-US" sz="1300" dirty="0" smtClean="0">
                          <a:effectLst/>
                          <a:latin typeface="+mn-lt"/>
                          <a:ea typeface="+mn-ea"/>
                          <a:cs typeface="+mn-cs"/>
                        </a:rPr>
                        <a:t>Theory</a:t>
                      </a:r>
                      <a:r>
                        <a:rPr lang="en-US" sz="1300" baseline="0" dirty="0" smtClean="0">
                          <a:effectLst/>
                          <a:latin typeface="+mn-lt"/>
                          <a:ea typeface="+mn-ea"/>
                          <a:cs typeface="+mn-cs"/>
                        </a:rPr>
                        <a:t> of Action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6300" marR="66300" marT="0" marB="0" anchor="ctr"/>
                </a:tc>
                <a:tc>
                  <a:txBody>
                    <a:bodyPr/>
                    <a:lstStyle/>
                    <a:p>
                      <a:pPr marL="0" marR="0" algn="ctr">
                        <a:lnSpc>
                          <a:spcPct val="107000"/>
                        </a:lnSpc>
                        <a:spcBef>
                          <a:spcPts val="0"/>
                        </a:spcBef>
                        <a:spcAft>
                          <a:spcPts val="0"/>
                        </a:spcAft>
                      </a:pPr>
                      <a:r>
                        <a:rPr lang="en-US" sz="1300">
                          <a:effectLst/>
                        </a:rPr>
                        <a:t>Questions to Ask</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6300" marR="66300" marT="0" marB="0" anchor="ctr"/>
                </a:tc>
                <a:tc>
                  <a:txBody>
                    <a:bodyPr/>
                    <a:lstStyle/>
                    <a:p>
                      <a:pPr marL="0" marR="0" algn="ctr">
                        <a:lnSpc>
                          <a:spcPct val="107000"/>
                        </a:lnSpc>
                        <a:spcBef>
                          <a:spcPts val="0"/>
                        </a:spcBef>
                        <a:spcAft>
                          <a:spcPts val="0"/>
                        </a:spcAft>
                      </a:pPr>
                      <a:r>
                        <a:rPr lang="en-US" sz="1300">
                          <a:effectLst/>
                        </a:rPr>
                        <a:t>Measurement Examples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6300" marR="66300" marT="0" marB="0" anchor="ctr"/>
                </a:tc>
                <a:extLst>
                  <a:ext uri="{0D108BD9-81ED-4DB2-BD59-A6C34878D82A}">
                    <a16:rowId xmlns:a16="http://schemas.microsoft.com/office/drawing/2014/main" val="169118250"/>
                  </a:ext>
                </a:extLst>
              </a:tr>
              <a:tr h="1999805">
                <a:tc>
                  <a:txBody>
                    <a:bodyPr/>
                    <a:lstStyle/>
                    <a:p>
                      <a:pPr marL="0" marR="0" lvl="0" indent="0">
                        <a:lnSpc>
                          <a:spcPct val="107000"/>
                        </a:lnSpc>
                        <a:spcBef>
                          <a:spcPts val="300"/>
                        </a:spcBef>
                        <a:spcAft>
                          <a:spcPts val="300"/>
                        </a:spcAft>
                        <a:buFont typeface="+mj-lt"/>
                        <a:buNone/>
                      </a:pPr>
                      <a:r>
                        <a:rPr lang="en-US" sz="1300" dirty="0" smtClean="0">
                          <a:effectLst/>
                        </a:rPr>
                        <a:t>1. If </a:t>
                      </a:r>
                      <a:r>
                        <a:rPr lang="en-US" sz="1300" dirty="0">
                          <a:effectLst/>
                        </a:rPr>
                        <a:t>the Teachers on Special Assignment provide support on planning and direct instruction to selected struggling students, then teachers will plan for individual </a:t>
                      </a:r>
                      <a:r>
                        <a:rPr lang="en-US" sz="1100" dirty="0">
                          <a:effectLst/>
                        </a:rPr>
                        <a:t>needs</a:t>
                      </a:r>
                      <a:r>
                        <a:rPr lang="en-US" sz="1300" dirty="0">
                          <a:effectLst/>
                        </a:rPr>
                        <a:t>, and struggling students will </a:t>
                      </a:r>
                      <a:r>
                        <a:rPr lang="en-US" sz="1100" dirty="0">
                          <a:effectLst/>
                        </a:rPr>
                        <a:t>needed</a:t>
                      </a:r>
                      <a:r>
                        <a:rPr lang="en-US" sz="1300" dirty="0">
                          <a:effectLst/>
                        </a:rPr>
                        <a:t> skills.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6300" marR="6630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300" dirty="0">
                          <a:effectLst/>
                        </a:rPr>
                        <a:t>Did the Teachers on Special Assignment provide support on planning to meet the needs of struggling students to teachers?</a:t>
                      </a:r>
                    </a:p>
                    <a:p>
                      <a:pPr marL="342900" marR="0" lvl="0" indent="-342900">
                        <a:lnSpc>
                          <a:spcPct val="107000"/>
                        </a:lnSpc>
                        <a:spcBef>
                          <a:spcPts val="0"/>
                        </a:spcBef>
                        <a:spcAft>
                          <a:spcPts val="0"/>
                        </a:spcAft>
                        <a:buFont typeface="Symbol" panose="05050102010706020507" pitchFamily="18" charset="2"/>
                        <a:buChar char=""/>
                      </a:pPr>
                      <a:r>
                        <a:rPr lang="en-US" sz="1300" dirty="0">
                          <a:effectLst/>
                        </a:rPr>
                        <a:t>Did the Teachers on Special Assignment provide direct instruction to selected struggling students?</a:t>
                      </a:r>
                    </a:p>
                    <a:p>
                      <a:pPr marL="342900" marR="0" lvl="0" indent="-342900">
                        <a:lnSpc>
                          <a:spcPct val="107000"/>
                        </a:lnSpc>
                        <a:spcBef>
                          <a:spcPts val="0"/>
                        </a:spcBef>
                        <a:spcAft>
                          <a:spcPts val="0"/>
                        </a:spcAft>
                        <a:buFont typeface="Symbol" panose="05050102010706020507" pitchFamily="18" charset="2"/>
                        <a:buChar char=""/>
                      </a:pPr>
                      <a:r>
                        <a:rPr lang="en-US" sz="1300" dirty="0">
                          <a:effectLst/>
                        </a:rPr>
                        <a:t>Did teachers plan to address individual student needs?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6300" marR="6630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300">
                          <a:effectLst/>
                        </a:rPr>
                        <a:t>Teachers on Special Assignment support logs </a:t>
                      </a:r>
                    </a:p>
                    <a:p>
                      <a:pPr marL="342900" marR="0" lvl="0" indent="-342900">
                        <a:lnSpc>
                          <a:spcPct val="107000"/>
                        </a:lnSpc>
                        <a:spcBef>
                          <a:spcPts val="0"/>
                        </a:spcBef>
                        <a:spcAft>
                          <a:spcPts val="0"/>
                        </a:spcAft>
                        <a:buFont typeface="Symbol" panose="05050102010706020507" pitchFamily="18" charset="2"/>
                        <a:buChar char=""/>
                      </a:pPr>
                      <a:r>
                        <a:rPr lang="en-US" sz="1300">
                          <a:effectLst/>
                        </a:rPr>
                        <a:t>% of students identified as needing direct instruction/those identified</a:t>
                      </a:r>
                    </a:p>
                    <a:p>
                      <a:pPr marL="342900" marR="0" lvl="0" indent="-342900">
                        <a:lnSpc>
                          <a:spcPct val="107000"/>
                        </a:lnSpc>
                        <a:spcBef>
                          <a:spcPts val="0"/>
                        </a:spcBef>
                        <a:spcAft>
                          <a:spcPts val="0"/>
                        </a:spcAft>
                        <a:buFont typeface="Symbol" panose="05050102010706020507" pitchFamily="18" charset="2"/>
                        <a:buChar char=""/>
                      </a:pPr>
                      <a:r>
                        <a:rPr lang="en-US" sz="1300">
                          <a:effectLst/>
                        </a:rPr>
                        <a:t>% of students who received direct instruction that improved skills</a:t>
                      </a:r>
                    </a:p>
                    <a:p>
                      <a:pPr marL="342900" marR="0" lvl="0" indent="-342900">
                        <a:lnSpc>
                          <a:spcPct val="107000"/>
                        </a:lnSpc>
                        <a:spcBef>
                          <a:spcPts val="0"/>
                        </a:spcBef>
                        <a:spcAft>
                          <a:spcPts val="0"/>
                        </a:spcAft>
                        <a:buFont typeface="Symbol" panose="05050102010706020507" pitchFamily="18" charset="2"/>
                        <a:buChar char=""/>
                      </a:pPr>
                      <a:r>
                        <a:rPr lang="en-US" sz="1300">
                          <a:effectLst/>
                        </a:rPr>
                        <a:t>% of teacher lesson plans that demonstrate planning for individual student needs</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6300" marR="66300" marT="0" marB="0"/>
                </a:tc>
                <a:extLst>
                  <a:ext uri="{0D108BD9-81ED-4DB2-BD59-A6C34878D82A}">
                    <a16:rowId xmlns:a16="http://schemas.microsoft.com/office/drawing/2014/main" val="3259708113"/>
                  </a:ext>
                </a:extLst>
              </a:tr>
              <a:tr h="1154763">
                <a:tc>
                  <a:txBody>
                    <a:bodyPr/>
                    <a:lstStyle/>
                    <a:p>
                      <a:pPr marL="0" marR="0" lvl="0" indent="0">
                        <a:lnSpc>
                          <a:spcPct val="107000"/>
                        </a:lnSpc>
                        <a:spcBef>
                          <a:spcPts val="300"/>
                        </a:spcBef>
                        <a:spcAft>
                          <a:spcPts val="300"/>
                        </a:spcAft>
                        <a:buFont typeface="+mj-lt"/>
                        <a:buNone/>
                      </a:pPr>
                      <a:r>
                        <a:rPr lang="en-US" sz="1300" dirty="0" smtClean="0">
                          <a:effectLst/>
                        </a:rPr>
                        <a:t>2. If </a:t>
                      </a:r>
                      <a:r>
                        <a:rPr lang="en-US" sz="1300" dirty="0">
                          <a:effectLst/>
                        </a:rPr>
                        <a:t>the school provides professional learning on Intervention/Universal Access, then teachers will include universal access and intervention strategies in their planning and instruction, and students learning will improve.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6300" marR="66300" marT="0" marB="0"/>
                </a:tc>
                <a:tc>
                  <a:txBody>
                    <a:bodyPr/>
                    <a:lstStyle/>
                    <a:p>
                      <a:pPr marL="0" marR="0">
                        <a:lnSpc>
                          <a:spcPct val="107000"/>
                        </a:lnSpc>
                        <a:spcBef>
                          <a:spcPts val="0"/>
                        </a:spcBef>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6300" marR="6630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6300" marR="66300" marT="0" marB="0"/>
                </a:tc>
                <a:extLst>
                  <a:ext uri="{0D108BD9-81ED-4DB2-BD59-A6C34878D82A}">
                    <a16:rowId xmlns:a16="http://schemas.microsoft.com/office/drawing/2014/main" val="3692324209"/>
                  </a:ext>
                </a:extLst>
              </a:tr>
              <a:tr h="1020677">
                <a:tc>
                  <a:txBody>
                    <a:bodyPr/>
                    <a:lstStyle/>
                    <a:p>
                      <a:pPr marL="0" marR="0" lvl="0" indent="0">
                        <a:lnSpc>
                          <a:spcPct val="107000"/>
                        </a:lnSpc>
                        <a:spcBef>
                          <a:spcPts val="300"/>
                        </a:spcBef>
                        <a:spcAft>
                          <a:spcPts val="300"/>
                        </a:spcAft>
                        <a:buFont typeface="+mj-lt"/>
                        <a:buNone/>
                      </a:pPr>
                      <a:r>
                        <a:rPr lang="en-US" sz="1300" dirty="0" smtClean="0">
                          <a:effectLst/>
                        </a:rPr>
                        <a:t>3. If </a:t>
                      </a:r>
                      <a:r>
                        <a:rPr lang="en-US" sz="1300" dirty="0">
                          <a:effectLst/>
                        </a:rPr>
                        <a:t>the school provides professional learning lessons aligned to essential college and career standards, then teachers will create and deliver standards aligned lessons, and students’ achievement scores will improve.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6300" marR="66300" marT="0" marB="0"/>
                </a:tc>
                <a:tc>
                  <a:txBody>
                    <a:bodyPr/>
                    <a:lstStyle/>
                    <a:p>
                      <a:pPr marL="0" marR="0">
                        <a:lnSpc>
                          <a:spcPct val="107000"/>
                        </a:lnSpc>
                        <a:spcBef>
                          <a:spcPts val="0"/>
                        </a:spcBef>
                        <a:spcAft>
                          <a:spcPts val="0"/>
                        </a:spcAft>
                      </a:pPr>
                      <a:r>
                        <a:rPr lang="en-US" sz="1300">
                          <a:effectLst/>
                        </a:rPr>
                        <a:t> </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6300" marR="66300" marT="0" marB="0"/>
                </a:tc>
                <a:tc>
                  <a:txBody>
                    <a:bodyPr/>
                    <a:lstStyle/>
                    <a:p>
                      <a:pPr marL="0" marR="0">
                        <a:lnSpc>
                          <a:spcPct val="107000"/>
                        </a:lnSpc>
                        <a:spcBef>
                          <a:spcPts val="0"/>
                        </a:spcBef>
                        <a:spcAft>
                          <a:spcPts val="0"/>
                        </a:spcAft>
                      </a:pPr>
                      <a:r>
                        <a:rPr lang="en-US" sz="1300" dirty="0">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6300" marR="66300" marT="0" marB="0"/>
                </a:tc>
                <a:extLst>
                  <a:ext uri="{0D108BD9-81ED-4DB2-BD59-A6C34878D82A}">
                    <a16:rowId xmlns:a16="http://schemas.microsoft.com/office/drawing/2014/main" val="111167690"/>
                  </a:ext>
                </a:extLst>
              </a:tr>
            </a:tbl>
          </a:graphicData>
        </a:graphic>
      </p:graphicFrame>
      <p:sp>
        <p:nvSpPr>
          <p:cNvPr id="4" name="Slide Number Placeholder 3"/>
          <p:cNvSpPr>
            <a:spLocks noGrp="1"/>
          </p:cNvSpPr>
          <p:nvPr>
            <p:ph type="sldNum" sz="quarter" idx="12"/>
          </p:nvPr>
        </p:nvSpPr>
        <p:spPr/>
        <p:txBody>
          <a:bodyPr/>
          <a:lstStyle/>
          <a:p>
            <a:fld id="{36CCCE16-C8F0-482E-886A-E7CD29DBB1F3}" type="slidenum">
              <a:rPr lang="en-US" smtClean="0"/>
              <a:t>23</a:t>
            </a:fld>
            <a:endParaRPr lang="en-US"/>
          </a:p>
        </p:txBody>
      </p:sp>
    </p:spTree>
    <p:extLst>
      <p:ext uri="{BB962C8B-B14F-4D97-AF65-F5344CB8AC3E}">
        <p14:creationId xmlns:p14="http://schemas.microsoft.com/office/powerpoint/2010/main" val="3756997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1" y="98427"/>
            <a:ext cx="5133974" cy="644523"/>
          </a:xfrm>
        </p:spPr>
        <p:txBody>
          <a:bodyPr>
            <a:normAutofit/>
          </a:bodyPr>
          <a:lstStyle/>
          <a:p>
            <a:r>
              <a:rPr lang="en-US" sz="3600" dirty="0" smtClean="0"/>
              <a:t>Practice with Measures</a:t>
            </a:r>
            <a:endParaRPr lang="en-US" sz="3600" dirty="0"/>
          </a:p>
        </p:txBody>
      </p:sp>
      <p:graphicFrame>
        <p:nvGraphicFramePr>
          <p:cNvPr id="4" name="Table 3" descr="more theory of action, questions to ask and measurement examples"/>
          <p:cNvGraphicFramePr>
            <a:graphicFrameLocks noGrp="1"/>
          </p:cNvGraphicFramePr>
          <p:nvPr>
            <p:extLst>
              <p:ext uri="{D42A27DB-BD31-4B8C-83A1-F6EECF244321}">
                <p14:modId xmlns:p14="http://schemas.microsoft.com/office/powerpoint/2010/main" val="103268214"/>
              </p:ext>
            </p:extLst>
          </p:nvPr>
        </p:nvGraphicFramePr>
        <p:xfrm>
          <a:off x="202573" y="800563"/>
          <a:ext cx="8812637" cy="5838496"/>
        </p:xfrm>
        <a:graphic>
          <a:graphicData uri="http://schemas.openxmlformats.org/drawingml/2006/table">
            <a:tbl>
              <a:tblPr firstRow="1" firstCol="1" bandRow="1">
                <a:tableStyleId>{5C22544A-7EE6-4342-B048-85BDC9FD1C3A}</a:tableStyleId>
              </a:tblPr>
              <a:tblGrid>
                <a:gridCol w="2753128">
                  <a:extLst>
                    <a:ext uri="{9D8B030D-6E8A-4147-A177-3AD203B41FA5}">
                      <a16:colId xmlns:a16="http://schemas.microsoft.com/office/drawing/2014/main" val="901220145"/>
                    </a:ext>
                  </a:extLst>
                </a:gridCol>
                <a:gridCol w="3246262">
                  <a:extLst>
                    <a:ext uri="{9D8B030D-6E8A-4147-A177-3AD203B41FA5}">
                      <a16:colId xmlns:a16="http://schemas.microsoft.com/office/drawing/2014/main" val="441653321"/>
                    </a:ext>
                  </a:extLst>
                </a:gridCol>
                <a:gridCol w="2813247">
                  <a:extLst>
                    <a:ext uri="{9D8B030D-6E8A-4147-A177-3AD203B41FA5}">
                      <a16:colId xmlns:a16="http://schemas.microsoft.com/office/drawing/2014/main" val="2502001925"/>
                    </a:ext>
                  </a:extLst>
                </a:gridCol>
              </a:tblGrid>
              <a:tr h="426146">
                <a:tc>
                  <a:txBody>
                    <a:bodyPr/>
                    <a:lstStyle/>
                    <a:p>
                      <a:pPr marL="0" marR="0" algn="ctr">
                        <a:lnSpc>
                          <a:spcPct val="107000"/>
                        </a:lnSpc>
                        <a:spcBef>
                          <a:spcPts val="0"/>
                        </a:spcBef>
                        <a:spcAft>
                          <a:spcPts val="0"/>
                        </a:spcAft>
                      </a:pPr>
                      <a:r>
                        <a:rPr lang="en-US" sz="1200" dirty="0" smtClean="0">
                          <a:effectLst/>
                        </a:rPr>
                        <a:t>Theory</a:t>
                      </a:r>
                      <a:r>
                        <a:rPr lang="en-US" sz="1200" baseline="0" dirty="0" smtClean="0">
                          <a:effectLst/>
                        </a:rPr>
                        <a:t> of Action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83" marR="55283" marT="0" marB="0" anchor="ctr"/>
                </a:tc>
                <a:tc>
                  <a:txBody>
                    <a:bodyPr/>
                    <a:lstStyle/>
                    <a:p>
                      <a:pPr marL="0" marR="0" algn="ctr">
                        <a:lnSpc>
                          <a:spcPct val="107000"/>
                        </a:lnSpc>
                        <a:spcBef>
                          <a:spcPts val="0"/>
                        </a:spcBef>
                        <a:spcAft>
                          <a:spcPts val="0"/>
                        </a:spcAft>
                      </a:pPr>
                      <a:r>
                        <a:rPr lang="en-US" sz="1200">
                          <a:effectLst/>
                        </a:rPr>
                        <a:t>Questions to Ask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5283" marR="55283" marT="0" marB="0" anchor="ctr"/>
                </a:tc>
                <a:tc>
                  <a:txBody>
                    <a:bodyPr/>
                    <a:lstStyle/>
                    <a:p>
                      <a:pPr marL="0" marR="0" algn="ctr">
                        <a:lnSpc>
                          <a:spcPct val="107000"/>
                        </a:lnSpc>
                        <a:spcBef>
                          <a:spcPts val="0"/>
                        </a:spcBef>
                        <a:spcAft>
                          <a:spcPts val="0"/>
                        </a:spcAft>
                      </a:pPr>
                      <a:r>
                        <a:rPr lang="en-US" sz="1200">
                          <a:effectLst/>
                        </a:rPr>
                        <a:t>Measurement Examples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5283" marR="55283" marT="0" marB="0" anchor="ctr"/>
                </a:tc>
                <a:extLst>
                  <a:ext uri="{0D108BD9-81ED-4DB2-BD59-A6C34878D82A}">
                    <a16:rowId xmlns:a16="http://schemas.microsoft.com/office/drawing/2014/main" val="1367238042"/>
                  </a:ext>
                </a:extLst>
              </a:tr>
              <a:tr h="2170421">
                <a:tc>
                  <a:txBody>
                    <a:bodyPr/>
                    <a:lstStyle/>
                    <a:p>
                      <a:pPr marL="0" marR="0" lvl="0" indent="0">
                        <a:lnSpc>
                          <a:spcPct val="107000"/>
                        </a:lnSpc>
                        <a:spcBef>
                          <a:spcPts val="300"/>
                        </a:spcBef>
                        <a:spcAft>
                          <a:spcPts val="300"/>
                        </a:spcAft>
                        <a:buFont typeface="+mj-lt"/>
                        <a:buNone/>
                      </a:pPr>
                      <a:r>
                        <a:rPr lang="en-US" sz="1200" dirty="0" smtClean="0">
                          <a:effectLst/>
                        </a:rPr>
                        <a:t>1. If </a:t>
                      </a:r>
                      <a:r>
                        <a:rPr lang="en-US" sz="1200" dirty="0">
                          <a:effectLst/>
                        </a:rPr>
                        <a:t>the Teachers on Special Assignment provide support on planning and direct instruction to selected struggling students, then teacher capacity to plan for and meet individual student needs will improve and struggling students will gain needed skills.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83" marR="55283"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rPr>
                        <a:t>Did the Teachers on Special Assignment provide support on planning to meet the needs of struggling students to teachers?</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Did the Teachers on Special Assignment provide direct instruction to selected struggling students?</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Did teachers plan to address individual student needs?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83" marR="55283"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rPr>
                        <a:t>Teachers on Special Assignment support logs </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 of students identified as needing direct instruction/those identified</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 of students who received direct instruction that improved skills</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 of teacher lesson plans that demonstrate planning for individual student needs</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83" marR="55283" marT="0" marB="0"/>
                </a:tc>
                <a:extLst>
                  <a:ext uri="{0D108BD9-81ED-4DB2-BD59-A6C34878D82A}">
                    <a16:rowId xmlns:a16="http://schemas.microsoft.com/office/drawing/2014/main" val="1627565070"/>
                  </a:ext>
                </a:extLst>
              </a:tr>
              <a:tr h="1767617">
                <a:tc>
                  <a:txBody>
                    <a:bodyPr/>
                    <a:lstStyle/>
                    <a:p>
                      <a:pPr marL="0" marR="0" lvl="0" indent="0">
                        <a:lnSpc>
                          <a:spcPct val="107000"/>
                        </a:lnSpc>
                        <a:spcBef>
                          <a:spcPts val="300"/>
                        </a:spcBef>
                        <a:spcAft>
                          <a:spcPts val="300"/>
                        </a:spcAft>
                        <a:buFont typeface="+mj-lt"/>
                        <a:buNone/>
                      </a:pPr>
                      <a:r>
                        <a:rPr lang="en-US" sz="1200" dirty="0" smtClean="0">
                          <a:effectLst/>
                        </a:rPr>
                        <a:t>2. If </a:t>
                      </a:r>
                      <a:r>
                        <a:rPr lang="en-US" sz="1200" dirty="0">
                          <a:effectLst/>
                        </a:rPr>
                        <a:t>the school provides professional learning on Intervention/Universal Access, then teachers will include universal access and intervention strategies in their planning and instruction, and students learning will improve.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83" marR="55283"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a:effectLst/>
                        </a:rPr>
                        <a:t>Was professional learning provided and was it effective?</a:t>
                      </a:r>
                    </a:p>
                    <a:p>
                      <a:pPr marL="342900" marR="0" lvl="0" indent="-342900">
                        <a:lnSpc>
                          <a:spcPct val="107000"/>
                        </a:lnSpc>
                        <a:spcBef>
                          <a:spcPts val="0"/>
                        </a:spcBef>
                        <a:spcAft>
                          <a:spcPts val="0"/>
                        </a:spcAft>
                        <a:buFont typeface="Symbol" panose="05050102010706020507" pitchFamily="18" charset="2"/>
                        <a:buChar char=""/>
                      </a:pPr>
                      <a:r>
                        <a:rPr lang="en-US" sz="1200">
                          <a:effectLst/>
                        </a:rPr>
                        <a:t>Did teachers plan for and provide universal access and interventions for students?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5283" marR="55283"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rPr>
                        <a:t>Number of teachers who participated in the professional learning</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Scenario assessment after learning session</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Teacher lesson plans showing universal access or intervention instruction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Walkthroughs with look-</a:t>
                      </a:r>
                      <a:r>
                        <a:rPr lang="en-US" sz="1200" dirty="0" err="1">
                          <a:effectLst/>
                        </a:rPr>
                        <a:t>fors</a:t>
                      </a:r>
                      <a:r>
                        <a:rPr lang="en-US" sz="1200" dirty="0">
                          <a:effectLst/>
                        </a:rPr>
                        <a:t> for individualized learning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83" marR="55283" marT="0" marB="0"/>
                </a:tc>
                <a:extLst>
                  <a:ext uri="{0D108BD9-81ED-4DB2-BD59-A6C34878D82A}">
                    <a16:rowId xmlns:a16="http://schemas.microsoft.com/office/drawing/2014/main" val="1426435990"/>
                  </a:ext>
                </a:extLst>
              </a:tr>
              <a:tr h="1474312">
                <a:tc>
                  <a:txBody>
                    <a:bodyPr/>
                    <a:lstStyle/>
                    <a:p>
                      <a:pPr marL="0" marR="0" lvl="0" indent="0">
                        <a:lnSpc>
                          <a:spcPct val="107000"/>
                        </a:lnSpc>
                        <a:spcBef>
                          <a:spcPts val="300"/>
                        </a:spcBef>
                        <a:spcAft>
                          <a:spcPts val="300"/>
                        </a:spcAft>
                        <a:buFont typeface="+mj-lt"/>
                        <a:buNone/>
                      </a:pPr>
                      <a:r>
                        <a:rPr lang="en-US" sz="1200" dirty="0" smtClean="0">
                          <a:effectLst/>
                        </a:rPr>
                        <a:t>3. If </a:t>
                      </a:r>
                      <a:r>
                        <a:rPr lang="en-US" sz="1200" dirty="0">
                          <a:effectLst/>
                        </a:rPr>
                        <a:t>the school provides professional learning lessons aligned to essential college and career standards, then teachers will create and deliver standards aligned lessons, and students’ achievement scores will improve.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83" marR="55283"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rPr>
                        <a:t>Was professional learning provided and was it effective?</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Did teachers create and deliver standards aligned lessons?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83" marR="55283"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rPr>
                        <a:t>Number of teachers who participated in the professional learning</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Scenario assessment after learning session</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Teacher lesson plans</a:t>
                      </a:r>
                    </a:p>
                    <a:p>
                      <a:pPr marL="342900" marR="0" lvl="0" indent="-342900">
                        <a:lnSpc>
                          <a:spcPct val="107000"/>
                        </a:lnSpc>
                        <a:spcBef>
                          <a:spcPts val="0"/>
                        </a:spcBef>
                        <a:spcAft>
                          <a:spcPts val="0"/>
                        </a:spcAft>
                        <a:buFont typeface="Symbol" panose="05050102010706020507" pitchFamily="18" charset="2"/>
                        <a:buChar char=""/>
                      </a:pPr>
                      <a:r>
                        <a:rPr lang="en-US" sz="1200" dirty="0">
                          <a:effectLst/>
                        </a:rPr>
                        <a:t>Teacher observations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283" marR="55283" marT="0" marB="0"/>
                </a:tc>
                <a:extLst>
                  <a:ext uri="{0D108BD9-81ED-4DB2-BD59-A6C34878D82A}">
                    <a16:rowId xmlns:a16="http://schemas.microsoft.com/office/drawing/2014/main" val="1664506739"/>
                  </a:ext>
                </a:extLst>
              </a:tr>
            </a:tbl>
          </a:graphicData>
        </a:graphic>
      </p:graphicFrame>
      <p:sp>
        <p:nvSpPr>
          <p:cNvPr id="5" name="Slide Number Placeholder 4"/>
          <p:cNvSpPr>
            <a:spLocks noGrp="1"/>
          </p:cNvSpPr>
          <p:nvPr>
            <p:ph type="sldNum" sz="quarter" idx="12"/>
          </p:nvPr>
        </p:nvSpPr>
        <p:spPr/>
        <p:txBody>
          <a:bodyPr/>
          <a:lstStyle/>
          <a:p>
            <a:fld id="{36CCCE16-C8F0-482E-886A-E7CD29DBB1F3}" type="slidenum">
              <a:rPr lang="en-US" smtClean="0"/>
              <a:t>24</a:t>
            </a:fld>
            <a:endParaRPr lang="en-US"/>
          </a:p>
        </p:txBody>
      </p:sp>
    </p:spTree>
    <p:extLst>
      <p:ext uri="{BB962C8B-B14F-4D97-AF65-F5344CB8AC3E}">
        <p14:creationId xmlns:p14="http://schemas.microsoft.com/office/powerpoint/2010/main" val="3549743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 You choose</a:t>
            </a:r>
            <a:endParaRPr lang="en-US" dirty="0"/>
          </a:p>
        </p:txBody>
      </p:sp>
      <p:sp>
        <p:nvSpPr>
          <p:cNvPr id="3" name="Content Placeholder 2"/>
          <p:cNvSpPr>
            <a:spLocks noGrp="1"/>
          </p:cNvSpPr>
          <p:nvPr>
            <p:ph idx="1"/>
          </p:nvPr>
        </p:nvSpPr>
        <p:spPr>
          <a:xfrm>
            <a:off x="628651" y="1883405"/>
            <a:ext cx="7707828" cy="4348456"/>
          </a:xfrm>
        </p:spPr>
        <p:txBody>
          <a:bodyPr>
            <a:normAutofit/>
          </a:bodyPr>
          <a:lstStyle/>
          <a:p>
            <a:r>
              <a:rPr lang="en-US" dirty="0"/>
              <a:t>Look at the </a:t>
            </a:r>
            <a:r>
              <a:rPr lang="en-US" dirty="0" smtClean="0"/>
              <a:t>Measures sample provided or get our your own plan. With </a:t>
            </a:r>
            <a:r>
              <a:rPr lang="en-US" dirty="0"/>
              <a:t>our discussion in mind</a:t>
            </a:r>
            <a:r>
              <a:rPr lang="en-US" dirty="0" smtClean="0"/>
              <a:t>:</a:t>
            </a:r>
          </a:p>
          <a:p>
            <a:pPr marL="0" indent="0">
              <a:buNone/>
            </a:pPr>
            <a:endParaRPr lang="en-US" dirty="0"/>
          </a:p>
          <a:p>
            <a:pPr lvl="1"/>
            <a:r>
              <a:rPr lang="en-US" dirty="0" smtClean="0"/>
              <a:t>What </a:t>
            </a:r>
            <a:r>
              <a:rPr lang="en-US" dirty="0"/>
              <a:t>a</a:t>
            </a:r>
            <a:r>
              <a:rPr lang="en-US" dirty="0" smtClean="0"/>
              <a:t>dult actions </a:t>
            </a:r>
            <a:r>
              <a:rPr lang="en-US" dirty="0"/>
              <a:t>are in place that can effectively gauge implementation of the strategy?</a:t>
            </a:r>
          </a:p>
          <a:p>
            <a:pPr lvl="1"/>
            <a:r>
              <a:rPr lang="en-US" dirty="0"/>
              <a:t>Are these metrics appropriate to support implementation?</a:t>
            </a:r>
          </a:p>
          <a:p>
            <a:pPr marL="457200" lvl="1" indent="0">
              <a:buNone/>
            </a:pPr>
            <a:endParaRPr lang="en-US" dirty="0"/>
          </a:p>
        </p:txBody>
      </p:sp>
      <p:pic>
        <p:nvPicPr>
          <p:cNvPr id="6" name="Picture 5"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3307" y="115698"/>
            <a:ext cx="1474631" cy="1450501"/>
          </a:xfrm>
          <a:prstGeom prst="rect">
            <a:avLst/>
          </a:prstGeom>
        </p:spPr>
      </p:pic>
      <p:sp>
        <p:nvSpPr>
          <p:cNvPr id="4" name="Slide Number Placeholder 3"/>
          <p:cNvSpPr>
            <a:spLocks noGrp="1"/>
          </p:cNvSpPr>
          <p:nvPr>
            <p:ph type="sldNum" sz="quarter" idx="12"/>
          </p:nvPr>
        </p:nvSpPr>
        <p:spPr/>
        <p:txBody>
          <a:bodyPr/>
          <a:lstStyle/>
          <a:p>
            <a:fld id="{36CCCE16-C8F0-482E-886A-E7CD29DBB1F3}" type="slidenum">
              <a:rPr lang="en-US" smtClean="0"/>
              <a:t>25</a:t>
            </a:fld>
            <a:endParaRPr lang="en-US"/>
          </a:p>
        </p:txBody>
      </p:sp>
    </p:spTree>
    <p:extLst>
      <p:ext uri="{BB962C8B-B14F-4D97-AF65-F5344CB8AC3E}">
        <p14:creationId xmlns:p14="http://schemas.microsoft.com/office/powerpoint/2010/main" val="2005117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Routines</a:t>
            </a:r>
            <a:endParaRPr lang="en-US" dirty="0"/>
          </a:p>
        </p:txBody>
      </p:sp>
      <p:pic>
        <p:nvPicPr>
          <p:cNvPr id="3" name="Content Placeholder 2" descr="Monitor and Adjust" title="Step 5 in the Continuous Improvement Process"/>
          <p:cNvPicPr>
            <a:picLocks noChangeAspect="1"/>
          </p:cNvPicPr>
          <p:nvPr/>
        </p:nvPicPr>
        <p:blipFill rotWithShape="1">
          <a:blip r:embed="rId3"/>
          <a:srcRect t="10376" b="16933"/>
          <a:stretch/>
        </p:blipFill>
        <p:spPr>
          <a:xfrm>
            <a:off x="7300172" y="145090"/>
            <a:ext cx="1644535" cy="1536697"/>
          </a:xfrm>
          <a:prstGeom prst="rect">
            <a:avLst/>
          </a:prstGeom>
        </p:spPr>
      </p:pic>
      <p:sp>
        <p:nvSpPr>
          <p:cNvPr id="4" name="Content Placeholder 2"/>
          <p:cNvSpPr txBox="1">
            <a:spLocks/>
          </p:cNvSpPr>
          <p:nvPr/>
        </p:nvSpPr>
        <p:spPr>
          <a:xfrm>
            <a:off x="199292" y="1461751"/>
            <a:ext cx="8745415" cy="53485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t>Who?</a:t>
            </a:r>
          </a:p>
          <a:p>
            <a:pPr lvl="1"/>
            <a:r>
              <a:rPr lang="en-US" sz="2000" dirty="0" smtClean="0"/>
              <a:t>District and school teams</a:t>
            </a:r>
          </a:p>
          <a:p>
            <a:pPr marL="411480" lvl="1" indent="0">
              <a:buFont typeface="Arial" panose="020B0604020202020204" pitchFamily="34" charset="0"/>
              <a:buNone/>
            </a:pPr>
            <a:endParaRPr lang="en-US" sz="800" dirty="0" smtClean="0"/>
          </a:p>
          <a:p>
            <a:r>
              <a:rPr lang="en-US" sz="2000" b="1" dirty="0" smtClean="0"/>
              <a:t>What?</a:t>
            </a:r>
          </a:p>
          <a:p>
            <a:pPr lvl="1"/>
            <a:r>
              <a:rPr lang="en-US" sz="2000" dirty="0" smtClean="0"/>
              <a:t>The collection &amp; evaluation of formative data which is summarized, analyzed and used to determine plan progress and next steps</a:t>
            </a:r>
          </a:p>
          <a:p>
            <a:pPr lvl="1"/>
            <a:r>
              <a:rPr lang="en-US" sz="2000" dirty="0" smtClean="0"/>
              <a:t>Serves as the basis of communications &amp; feedback loops</a:t>
            </a:r>
          </a:p>
          <a:p>
            <a:pPr marL="411480" lvl="1" indent="0">
              <a:buFont typeface="Arial" panose="020B0604020202020204" pitchFamily="34" charset="0"/>
              <a:buNone/>
            </a:pPr>
            <a:endParaRPr lang="en-US" sz="800" dirty="0" smtClean="0"/>
          </a:p>
          <a:p>
            <a:r>
              <a:rPr lang="en-US" sz="2000" b="1" dirty="0" smtClean="0"/>
              <a:t>When &amp; Where?</a:t>
            </a:r>
          </a:p>
          <a:p>
            <a:pPr lvl="1"/>
            <a:r>
              <a:rPr lang="en-US" sz="2000" dirty="0" smtClean="0"/>
              <a:t>Quarterly (at least) ½ a day typically</a:t>
            </a:r>
          </a:p>
          <a:p>
            <a:pPr lvl="1"/>
            <a:r>
              <a:rPr lang="en-US" sz="2000" dirty="0" smtClean="0"/>
              <a:t>This doesn’t preclude the amount of time we meet in between the routine as we “work” over the course of the year</a:t>
            </a:r>
          </a:p>
          <a:p>
            <a:pPr marL="114300" indent="0">
              <a:buFont typeface="Arial" panose="020B0604020202020204" pitchFamily="34" charset="0"/>
              <a:buNone/>
            </a:pPr>
            <a:endParaRPr lang="en-US" sz="800" dirty="0" smtClean="0"/>
          </a:p>
          <a:p>
            <a:r>
              <a:rPr lang="en-US" sz="2000" b="1" dirty="0" smtClean="0"/>
              <a:t>Why?</a:t>
            </a:r>
          </a:p>
          <a:p>
            <a:pPr lvl="1"/>
            <a:r>
              <a:rPr lang="en-US" sz="2000" dirty="0" smtClean="0"/>
              <a:t>To develop a shared understanding of progress	</a:t>
            </a:r>
            <a:endParaRPr lang="en-US" sz="2000" b="1" dirty="0" smtClean="0"/>
          </a:p>
          <a:p>
            <a:pPr lvl="1"/>
            <a:r>
              <a:rPr lang="en-US" sz="2000" dirty="0" smtClean="0"/>
              <a:t>To flesh out our work plans and work loads, know when to stay the course and when to adjust </a:t>
            </a:r>
          </a:p>
          <a:p>
            <a:pPr marL="114300" indent="0">
              <a:buFont typeface="Arial" panose="020B0604020202020204" pitchFamily="34" charset="0"/>
              <a:buNone/>
            </a:pPr>
            <a:endParaRPr lang="en-US" sz="2000" dirty="0" smtClean="0">
              <a:latin typeface="+mj-lt"/>
            </a:endParaRPr>
          </a:p>
          <a:p>
            <a:r>
              <a:rPr lang="en-US" sz="2000" b="1" dirty="0" smtClean="0">
                <a:latin typeface="+mj-lt"/>
              </a:rPr>
              <a:t>What next?</a:t>
            </a:r>
          </a:p>
          <a:p>
            <a:pPr lvl="1"/>
            <a:r>
              <a:rPr lang="en-US" sz="2000" dirty="0" smtClean="0">
                <a:latin typeface="+mj-lt"/>
              </a:rPr>
              <a:t>Resources, next steps or course corrections are made &amp; recorded</a:t>
            </a:r>
          </a:p>
          <a:p>
            <a:pPr lvl="1"/>
            <a:r>
              <a:rPr lang="en-US" sz="2000" dirty="0" smtClean="0">
                <a:latin typeface="+mj-lt"/>
              </a:rPr>
              <a:t>Information is used to define/refine goals and strategic plans</a:t>
            </a:r>
          </a:p>
          <a:p>
            <a:pPr marL="457200" lvl="1" indent="0">
              <a:buNone/>
            </a:pPr>
            <a:endParaRPr lang="en-US" sz="2000" dirty="0" smtClean="0"/>
          </a:p>
        </p:txBody>
      </p:sp>
      <p:sp>
        <p:nvSpPr>
          <p:cNvPr id="5" name="Slide Number Placeholder 4"/>
          <p:cNvSpPr>
            <a:spLocks noGrp="1"/>
          </p:cNvSpPr>
          <p:nvPr>
            <p:ph type="sldNum" sz="quarter" idx="12"/>
          </p:nvPr>
        </p:nvSpPr>
        <p:spPr/>
        <p:txBody>
          <a:bodyPr/>
          <a:lstStyle/>
          <a:p>
            <a:fld id="{36CCCE16-C8F0-482E-886A-E7CD29DBB1F3}" type="slidenum">
              <a:rPr lang="en-US" smtClean="0"/>
              <a:t>26</a:t>
            </a:fld>
            <a:endParaRPr lang="en-US"/>
          </a:p>
        </p:txBody>
      </p:sp>
    </p:spTree>
    <p:extLst>
      <p:ext uri="{BB962C8B-B14F-4D97-AF65-F5344CB8AC3E}">
        <p14:creationId xmlns:p14="http://schemas.microsoft.com/office/powerpoint/2010/main" val="3472670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Routines inform Feedback Loops</a:t>
            </a:r>
            <a:endParaRPr lang="en-US" dirty="0"/>
          </a:p>
        </p:txBody>
      </p:sp>
      <p:pic>
        <p:nvPicPr>
          <p:cNvPr id="4" name="Picture 3" descr="Routines feedback loops&#10;district and schools ask questions, and through the installation of systematic routines, the district ensures that plan progress in intentionally monitored."/>
          <p:cNvPicPr>
            <a:picLocks noChangeAspect="1"/>
          </p:cNvPicPr>
          <p:nvPr/>
        </p:nvPicPr>
        <p:blipFill>
          <a:blip r:embed="rId3"/>
          <a:stretch>
            <a:fillRect/>
          </a:stretch>
        </p:blipFill>
        <p:spPr>
          <a:xfrm>
            <a:off x="814192" y="1466655"/>
            <a:ext cx="7139836" cy="5072258"/>
          </a:xfrm>
          <a:prstGeom prst="rect">
            <a:avLst/>
          </a:prstGeom>
        </p:spPr>
      </p:pic>
      <p:sp>
        <p:nvSpPr>
          <p:cNvPr id="3" name="Slide Number Placeholder 2"/>
          <p:cNvSpPr>
            <a:spLocks noGrp="1"/>
          </p:cNvSpPr>
          <p:nvPr>
            <p:ph type="sldNum" sz="quarter" idx="12"/>
          </p:nvPr>
        </p:nvSpPr>
        <p:spPr/>
        <p:txBody>
          <a:bodyPr/>
          <a:lstStyle/>
          <a:p>
            <a:fld id="{36CCCE16-C8F0-482E-886A-E7CD29DBB1F3}" type="slidenum">
              <a:rPr lang="en-US" smtClean="0"/>
              <a:t>27</a:t>
            </a:fld>
            <a:endParaRPr lang="en-US"/>
          </a:p>
        </p:txBody>
      </p:sp>
    </p:spTree>
    <p:extLst>
      <p:ext uri="{BB962C8B-B14F-4D97-AF65-F5344CB8AC3E}">
        <p14:creationId xmlns:p14="http://schemas.microsoft.com/office/powerpoint/2010/main" val="2378776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Routines</a:t>
            </a:r>
            <a:endParaRPr lang="en-US" dirty="0"/>
          </a:p>
        </p:txBody>
      </p:sp>
      <p:pic>
        <p:nvPicPr>
          <p:cNvPr id="3" name="Content Placeholder 2" descr="Monitor and Adjust" title="Step 5 in the Continuous Improvement Process"/>
          <p:cNvPicPr>
            <a:picLocks noChangeAspect="1"/>
          </p:cNvPicPr>
          <p:nvPr/>
        </p:nvPicPr>
        <p:blipFill rotWithShape="1">
          <a:blip r:embed="rId3"/>
          <a:srcRect t="10376" b="16933"/>
          <a:stretch/>
        </p:blipFill>
        <p:spPr>
          <a:xfrm>
            <a:off x="7079672" y="215902"/>
            <a:ext cx="1644535" cy="1536697"/>
          </a:xfrm>
          <a:prstGeom prst="rect">
            <a:avLst/>
          </a:prstGeom>
        </p:spPr>
      </p:pic>
      <p:sp>
        <p:nvSpPr>
          <p:cNvPr id="5" name="Rectangle 4"/>
          <p:cNvSpPr/>
          <p:nvPr/>
        </p:nvSpPr>
        <p:spPr>
          <a:xfrm>
            <a:off x="212942" y="2029216"/>
            <a:ext cx="8557571" cy="3785652"/>
          </a:xfrm>
          <a:prstGeom prst="rect">
            <a:avLst/>
          </a:prstGeom>
        </p:spPr>
        <p:txBody>
          <a:bodyPr wrap="square">
            <a:spAutoFit/>
          </a:bodyPr>
          <a:lstStyle/>
          <a:p>
            <a:pPr>
              <a:buFont typeface="Arial" charset="0"/>
              <a:buChar char="•"/>
            </a:pPr>
            <a:r>
              <a:rPr lang="en-US" sz="2400" dirty="0" smtClean="0"/>
              <a:t> Have </a:t>
            </a:r>
            <a:r>
              <a:rPr lang="en-US" sz="2400" dirty="0"/>
              <a:t>a common </a:t>
            </a:r>
            <a:r>
              <a:rPr lang="en-US" sz="2400" dirty="0" smtClean="0"/>
              <a:t>purpose</a:t>
            </a:r>
          </a:p>
          <a:p>
            <a:endParaRPr lang="en-US" sz="1200" dirty="0"/>
          </a:p>
          <a:p>
            <a:pPr>
              <a:buFont typeface="Arial" charset="0"/>
              <a:buChar char="•"/>
            </a:pPr>
            <a:r>
              <a:rPr lang="en-US" sz="2400" dirty="0" smtClean="0"/>
              <a:t> Get </a:t>
            </a:r>
            <a:r>
              <a:rPr lang="en-US" sz="2400" dirty="0"/>
              <a:t>the right people at the </a:t>
            </a:r>
            <a:r>
              <a:rPr lang="en-US" sz="2400" dirty="0" smtClean="0"/>
              <a:t>table</a:t>
            </a:r>
          </a:p>
          <a:p>
            <a:endParaRPr lang="en-US" sz="1200" dirty="0"/>
          </a:p>
          <a:p>
            <a:pPr>
              <a:buFont typeface="Arial" charset="0"/>
              <a:buChar char="•"/>
            </a:pPr>
            <a:r>
              <a:rPr lang="en-US" sz="2400" dirty="0" smtClean="0"/>
              <a:t> Are </a:t>
            </a:r>
            <a:r>
              <a:rPr lang="en-US" sz="2400" dirty="0"/>
              <a:t>driven by a shared view of performance and </a:t>
            </a:r>
            <a:r>
              <a:rPr lang="en-US" sz="2400" dirty="0" smtClean="0"/>
              <a:t>progress</a:t>
            </a:r>
          </a:p>
          <a:p>
            <a:endParaRPr lang="en-US" sz="1200" dirty="0"/>
          </a:p>
          <a:p>
            <a:pPr>
              <a:buFont typeface="Arial" charset="0"/>
              <a:buChar char="•"/>
            </a:pPr>
            <a:r>
              <a:rPr lang="en-US" sz="2400" dirty="0" smtClean="0"/>
              <a:t> Result </a:t>
            </a:r>
            <a:r>
              <a:rPr lang="en-US" sz="2400" dirty="0"/>
              <a:t>in identifying and solving </a:t>
            </a:r>
            <a:r>
              <a:rPr lang="en-US" sz="2400" dirty="0" smtClean="0"/>
              <a:t>problems</a:t>
            </a:r>
          </a:p>
          <a:p>
            <a:endParaRPr lang="en-US" sz="1200" dirty="0"/>
          </a:p>
          <a:p>
            <a:pPr>
              <a:buFont typeface="Arial" charset="0"/>
              <a:buChar char="•"/>
            </a:pPr>
            <a:r>
              <a:rPr lang="en-US" sz="2400" dirty="0" smtClean="0"/>
              <a:t> Encourage </a:t>
            </a:r>
            <a:r>
              <a:rPr lang="en-US" sz="2400" dirty="0"/>
              <a:t>learning and </a:t>
            </a:r>
            <a:r>
              <a:rPr lang="en-US" sz="2400" dirty="0" smtClean="0"/>
              <a:t>collaboration</a:t>
            </a:r>
          </a:p>
          <a:p>
            <a:endParaRPr lang="en-US" sz="1200" dirty="0"/>
          </a:p>
          <a:p>
            <a:pPr>
              <a:buFont typeface="Arial" charset="0"/>
              <a:buChar char="•"/>
            </a:pPr>
            <a:r>
              <a:rPr lang="en-US" sz="2400" dirty="0" smtClean="0"/>
              <a:t> Rely </a:t>
            </a:r>
            <a:r>
              <a:rPr lang="en-US" sz="2400" dirty="0"/>
              <a:t>on committing to clear next </a:t>
            </a:r>
            <a:r>
              <a:rPr lang="en-US" sz="2400" dirty="0" smtClean="0"/>
              <a:t>steps</a:t>
            </a:r>
          </a:p>
          <a:p>
            <a:endParaRPr lang="en-US" sz="1200" dirty="0" smtClean="0"/>
          </a:p>
          <a:p>
            <a:pPr>
              <a:buFont typeface="Arial" charset="0"/>
              <a:buChar char="•"/>
            </a:pPr>
            <a:r>
              <a:rPr lang="en-US" sz="2400" dirty="0" smtClean="0"/>
              <a:t> Know </a:t>
            </a:r>
            <a:r>
              <a:rPr lang="en-US" sz="2400" dirty="0"/>
              <a:t>the purpose of your routine </a:t>
            </a:r>
            <a:r>
              <a:rPr lang="en-US" sz="2400" i="1" dirty="0" smtClean="0"/>
              <a:t>support </a:t>
            </a:r>
            <a:r>
              <a:rPr lang="en-US" sz="2400" i="1" dirty="0"/>
              <a:t>or accountability</a:t>
            </a:r>
            <a:r>
              <a:rPr lang="en-US" sz="2400" dirty="0"/>
              <a:t>?</a:t>
            </a:r>
          </a:p>
        </p:txBody>
      </p:sp>
      <p:sp>
        <p:nvSpPr>
          <p:cNvPr id="6" name="Slide Number Placeholder 5"/>
          <p:cNvSpPr>
            <a:spLocks noGrp="1"/>
          </p:cNvSpPr>
          <p:nvPr>
            <p:ph type="sldNum" sz="quarter" idx="12"/>
          </p:nvPr>
        </p:nvSpPr>
        <p:spPr/>
        <p:txBody>
          <a:bodyPr/>
          <a:lstStyle/>
          <a:p>
            <a:fld id="{36CCCE16-C8F0-482E-886A-E7CD29DBB1F3}" type="slidenum">
              <a:rPr lang="en-US" smtClean="0"/>
              <a:t>28</a:t>
            </a:fld>
            <a:endParaRPr lang="en-US"/>
          </a:p>
        </p:txBody>
      </p:sp>
    </p:spTree>
    <p:extLst>
      <p:ext uri="{BB962C8B-B14F-4D97-AF65-F5344CB8AC3E}">
        <p14:creationId xmlns:p14="http://schemas.microsoft.com/office/powerpoint/2010/main" val="243180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Routines</a:t>
            </a:r>
            <a:endParaRPr lang="en-US" dirty="0"/>
          </a:p>
        </p:txBody>
      </p:sp>
      <p:pic>
        <p:nvPicPr>
          <p:cNvPr id="3" name="Content Placeholder 2" descr="Monitor and Adjust" title="Step 5 in the Continuous Improvement Process"/>
          <p:cNvPicPr>
            <a:picLocks noChangeAspect="1"/>
          </p:cNvPicPr>
          <p:nvPr/>
        </p:nvPicPr>
        <p:blipFill rotWithShape="1">
          <a:blip r:embed="rId3"/>
          <a:srcRect t="10376" b="16933"/>
          <a:stretch/>
        </p:blipFill>
        <p:spPr>
          <a:xfrm>
            <a:off x="7144067" y="52077"/>
            <a:ext cx="1644535" cy="1536697"/>
          </a:xfrm>
          <a:prstGeom prst="rect">
            <a:avLst/>
          </a:prstGeom>
        </p:spPr>
      </p:pic>
      <p:graphicFrame>
        <p:nvGraphicFramePr>
          <p:cNvPr id="5" name="Table 4" descr="Focus, outcomes &amp; structure and examples"/>
          <p:cNvGraphicFramePr>
            <a:graphicFrameLocks noGrp="1"/>
          </p:cNvGraphicFramePr>
          <p:nvPr>
            <p:extLst>
              <p:ext uri="{D42A27DB-BD31-4B8C-83A1-F6EECF244321}">
                <p14:modId xmlns:p14="http://schemas.microsoft.com/office/powerpoint/2010/main" val="481706878"/>
              </p:ext>
            </p:extLst>
          </p:nvPr>
        </p:nvGraphicFramePr>
        <p:xfrm>
          <a:off x="240323" y="1588774"/>
          <a:ext cx="8663354" cy="5212080"/>
        </p:xfrm>
        <a:graphic>
          <a:graphicData uri="http://schemas.openxmlformats.org/drawingml/2006/table">
            <a:tbl>
              <a:tblPr firstRow="1" bandRow="1">
                <a:tableStyleId>{5C22544A-7EE6-4342-B048-85BDC9FD1C3A}</a:tableStyleId>
              </a:tblPr>
              <a:tblGrid>
                <a:gridCol w="3661976">
                  <a:extLst>
                    <a:ext uri="{9D8B030D-6E8A-4147-A177-3AD203B41FA5}">
                      <a16:colId xmlns:a16="http://schemas.microsoft.com/office/drawing/2014/main" val="2122169064"/>
                    </a:ext>
                  </a:extLst>
                </a:gridCol>
                <a:gridCol w="5001378">
                  <a:extLst>
                    <a:ext uri="{9D8B030D-6E8A-4147-A177-3AD203B41FA5}">
                      <a16:colId xmlns:a16="http://schemas.microsoft.com/office/drawing/2014/main" val="1935742174"/>
                    </a:ext>
                  </a:extLst>
                </a:gridCol>
              </a:tblGrid>
              <a:tr h="330757">
                <a:tc>
                  <a:txBody>
                    <a:bodyPr/>
                    <a:lstStyle/>
                    <a:p>
                      <a:r>
                        <a:rPr lang="en-US" sz="1800" dirty="0" smtClean="0">
                          <a:latin typeface="+mn-lt"/>
                        </a:rPr>
                        <a:t>Focus, Outcomes &amp; Structure</a:t>
                      </a:r>
                      <a:endParaRPr lang="en-US" sz="1800" dirty="0">
                        <a:latin typeface="+mn-lt"/>
                      </a:endParaRPr>
                    </a:p>
                  </a:txBody>
                  <a:tcPr/>
                </a:tc>
                <a:tc>
                  <a:txBody>
                    <a:bodyPr/>
                    <a:lstStyle/>
                    <a:p>
                      <a:r>
                        <a:rPr lang="en-US" sz="1800" i="0" dirty="0" smtClean="0">
                          <a:latin typeface="+mn-lt"/>
                        </a:rPr>
                        <a:t>Examples</a:t>
                      </a:r>
                      <a:endParaRPr lang="en-US" sz="1800" i="1" dirty="0">
                        <a:latin typeface="+mn-lt"/>
                      </a:endParaRPr>
                    </a:p>
                  </a:txBody>
                  <a:tcPr/>
                </a:tc>
                <a:extLst>
                  <a:ext uri="{0D108BD9-81ED-4DB2-BD59-A6C34878D82A}">
                    <a16:rowId xmlns:a16="http://schemas.microsoft.com/office/drawing/2014/main" val="1360200154"/>
                  </a:ext>
                </a:extLst>
              </a:tr>
              <a:tr h="1323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What are the most important aspects of our plan to monitor?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What is the scope of our review?</a:t>
                      </a:r>
                    </a:p>
                    <a:p>
                      <a:endParaRPr lang="en-US" sz="1800" dirty="0">
                        <a:latin typeface="+mn-lt"/>
                      </a:endParaRPr>
                    </a:p>
                  </a:txBody>
                  <a:tcPr/>
                </a:tc>
                <a:tc>
                  <a:txBody>
                    <a:bodyPr/>
                    <a:lstStyle/>
                    <a:p>
                      <a:r>
                        <a:rPr lang="en-US" sz="1800" dirty="0" smtClean="0">
                          <a:latin typeface="+mn-lt"/>
                        </a:rPr>
                        <a:t>Adult/Implementation</a:t>
                      </a:r>
                      <a:r>
                        <a:rPr lang="en-US" sz="1800" baseline="0" dirty="0" smtClean="0">
                          <a:latin typeface="+mn-lt"/>
                        </a:rPr>
                        <a:t> Progress?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mn-lt"/>
                        </a:rPr>
                        <a:t>Student Outcomes?</a:t>
                      </a:r>
                      <a:endParaRPr lang="en-US" sz="1800" dirty="0" smtClean="0">
                        <a:latin typeface="+mn-lt"/>
                      </a:endParaRPr>
                    </a:p>
                    <a:p>
                      <a:pPr marL="285750" indent="-285750">
                        <a:buFont typeface="Arial" panose="020B0604020202020204" pitchFamily="34" charset="0"/>
                        <a:buChar char="•"/>
                      </a:pPr>
                      <a:r>
                        <a:rPr lang="en-US" sz="1800" baseline="0" dirty="0" smtClean="0">
                          <a:latin typeface="+mn-lt"/>
                        </a:rPr>
                        <a:t>District Level</a:t>
                      </a:r>
                    </a:p>
                    <a:p>
                      <a:pPr marL="285750" indent="-285750">
                        <a:buFont typeface="Arial" panose="020B0604020202020204" pitchFamily="34" charset="0"/>
                        <a:buChar char="•"/>
                      </a:pPr>
                      <a:r>
                        <a:rPr lang="en-US" sz="1800" baseline="0" dirty="0" smtClean="0">
                          <a:latin typeface="+mn-lt"/>
                        </a:rPr>
                        <a:t>School Level</a:t>
                      </a:r>
                    </a:p>
                    <a:p>
                      <a:pPr marL="285750" indent="-285750">
                        <a:buFont typeface="Arial" panose="020B0604020202020204" pitchFamily="34" charset="0"/>
                        <a:buChar char="•"/>
                      </a:pPr>
                      <a:r>
                        <a:rPr lang="en-US" sz="1800" baseline="0" dirty="0" smtClean="0">
                          <a:latin typeface="+mn-lt"/>
                        </a:rPr>
                        <a:t>Both</a:t>
                      </a:r>
                    </a:p>
                  </a:txBody>
                  <a:tcPr/>
                </a:tc>
                <a:extLst>
                  <a:ext uri="{0D108BD9-81ED-4DB2-BD59-A6C34878D82A}">
                    <a16:rowId xmlns:a16="http://schemas.microsoft.com/office/drawing/2014/main" val="3136856134"/>
                  </a:ext>
                </a:extLst>
              </a:tr>
              <a:tr h="826893">
                <a:tc>
                  <a:txBody>
                    <a:bodyPr/>
                    <a:lstStyle/>
                    <a:p>
                      <a:r>
                        <a:rPr lang="en-US" sz="1800" dirty="0" smtClean="0">
                          <a:latin typeface="+mn-lt"/>
                        </a:rPr>
                        <a:t>What is the best structure</a:t>
                      </a:r>
                      <a:r>
                        <a:rPr lang="en-US" sz="1800" baseline="0" dirty="0" smtClean="0">
                          <a:latin typeface="+mn-lt"/>
                        </a:rPr>
                        <a:t> for our routines?</a:t>
                      </a:r>
                      <a:endParaRPr lang="en-US" sz="1800" dirty="0">
                        <a:latin typeface="+mn-lt"/>
                      </a:endParaRPr>
                    </a:p>
                  </a:txBody>
                  <a:tcPr/>
                </a:tc>
                <a:tc>
                  <a:txBody>
                    <a:bodyPr/>
                    <a:lstStyle/>
                    <a:p>
                      <a:r>
                        <a:rPr lang="en-US" sz="1800" dirty="0" smtClean="0">
                          <a:latin typeface="+mn-lt"/>
                        </a:rPr>
                        <a:t>Consider Alternating</a:t>
                      </a:r>
                      <a:r>
                        <a:rPr lang="en-US" sz="1800" baseline="0" dirty="0" smtClean="0">
                          <a:latin typeface="+mn-lt"/>
                        </a:rPr>
                        <a:t> Meetings</a:t>
                      </a:r>
                    </a:p>
                    <a:p>
                      <a:pPr marL="285750" indent="-285750">
                        <a:buFont typeface="Arial" panose="020B0604020202020204" pitchFamily="34" charset="0"/>
                        <a:buChar char="•"/>
                      </a:pPr>
                      <a:r>
                        <a:rPr lang="en-US" sz="1800" baseline="0" dirty="0" smtClean="0">
                          <a:latin typeface="+mn-lt"/>
                        </a:rPr>
                        <a:t>Focus on plan implementation</a:t>
                      </a:r>
                    </a:p>
                    <a:p>
                      <a:pPr marL="285750" indent="-285750">
                        <a:buFont typeface="Arial" panose="020B0604020202020204" pitchFamily="34" charset="0"/>
                        <a:buChar char="•"/>
                      </a:pPr>
                      <a:r>
                        <a:rPr lang="en-US" sz="1800" baseline="0" dirty="0" smtClean="0">
                          <a:latin typeface="+mn-lt"/>
                        </a:rPr>
                        <a:t>Focus on school/student progress</a:t>
                      </a:r>
                    </a:p>
                  </a:txBody>
                  <a:tcPr/>
                </a:tc>
                <a:extLst>
                  <a:ext uri="{0D108BD9-81ED-4DB2-BD59-A6C34878D82A}">
                    <a16:rowId xmlns:a16="http://schemas.microsoft.com/office/drawing/2014/main" val="4037697998"/>
                  </a:ext>
                </a:extLst>
              </a:tr>
              <a:tr h="578825">
                <a:tc>
                  <a:txBody>
                    <a:bodyPr/>
                    <a:lstStyle/>
                    <a:p>
                      <a:r>
                        <a:rPr lang="en-US" sz="1800" dirty="0" smtClean="0">
                          <a:latin typeface="+mn-lt"/>
                        </a:rPr>
                        <a:t>Who will organize, prepare and facilitate the routine meetings?</a:t>
                      </a:r>
                      <a:endParaRPr lang="en-US" sz="1800" dirty="0">
                        <a:latin typeface="+mn-lt"/>
                      </a:endParaRPr>
                    </a:p>
                  </a:txBody>
                  <a:tcPr/>
                </a:tc>
                <a:tc>
                  <a:txBody>
                    <a:bodyPr/>
                    <a:lstStyle/>
                    <a:p>
                      <a:r>
                        <a:rPr lang="en-US" sz="1800" dirty="0" smtClean="0">
                          <a:latin typeface="+mn-lt"/>
                        </a:rPr>
                        <a:t>Provide</a:t>
                      </a:r>
                      <a:r>
                        <a:rPr lang="en-US" sz="1800" baseline="0" dirty="0" smtClean="0">
                          <a:latin typeface="+mn-lt"/>
                        </a:rPr>
                        <a:t> person(s) with access to data </a:t>
                      </a:r>
                      <a:endParaRPr lang="en-US" sz="1800" dirty="0">
                        <a:latin typeface="+mn-lt"/>
                      </a:endParaRPr>
                    </a:p>
                  </a:txBody>
                  <a:tcPr/>
                </a:tc>
                <a:extLst>
                  <a:ext uri="{0D108BD9-81ED-4DB2-BD59-A6C34878D82A}">
                    <a16:rowId xmlns:a16="http://schemas.microsoft.com/office/drawing/2014/main" val="3551800773"/>
                  </a:ext>
                </a:extLst>
              </a:tr>
              <a:tr h="578825">
                <a:tc>
                  <a:txBody>
                    <a:bodyPr/>
                    <a:lstStyle/>
                    <a:p>
                      <a:r>
                        <a:rPr lang="en-US" sz="1800" dirty="0" smtClean="0">
                          <a:latin typeface="+mn-lt"/>
                        </a:rPr>
                        <a:t>Who</a:t>
                      </a:r>
                      <a:r>
                        <a:rPr lang="en-US" sz="1800" baseline="0" dirty="0" smtClean="0">
                          <a:latin typeface="+mn-lt"/>
                        </a:rPr>
                        <a:t> are the members of our team and how often will we meet? </a:t>
                      </a:r>
                      <a:endParaRPr lang="en-US" sz="1800" dirty="0">
                        <a:latin typeface="+mn-lt"/>
                      </a:endParaRPr>
                    </a:p>
                  </a:txBody>
                  <a:tcPr/>
                </a:tc>
                <a:tc>
                  <a:txBody>
                    <a:bodyPr/>
                    <a:lstStyle/>
                    <a:p>
                      <a:r>
                        <a:rPr lang="en-US" sz="1800" dirty="0" smtClean="0">
                          <a:latin typeface="+mn-lt"/>
                        </a:rPr>
                        <a:t>At least quarterly</a:t>
                      </a:r>
                      <a:r>
                        <a:rPr lang="en-US" sz="1800" baseline="0" dirty="0" smtClean="0">
                          <a:latin typeface="+mn-lt"/>
                        </a:rPr>
                        <a:t> </a:t>
                      </a:r>
                      <a:endParaRPr lang="en-US" sz="1800" dirty="0">
                        <a:latin typeface="+mn-lt"/>
                      </a:endParaRPr>
                    </a:p>
                  </a:txBody>
                  <a:tcPr/>
                </a:tc>
                <a:extLst>
                  <a:ext uri="{0D108BD9-81ED-4DB2-BD59-A6C34878D82A}">
                    <a16:rowId xmlns:a16="http://schemas.microsoft.com/office/drawing/2014/main" val="2174308665"/>
                  </a:ext>
                </a:extLst>
              </a:tr>
              <a:tr h="1074960">
                <a:tc>
                  <a:txBody>
                    <a:bodyPr/>
                    <a:lstStyle/>
                    <a:p>
                      <a:r>
                        <a:rPr lang="en-US" sz="1800" dirty="0" smtClean="0">
                          <a:latin typeface="+mn-lt"/>
                        </a:rPr>
                        <a:t>What will we do with the information?</a:t>
                      </a:r>
                      <a:endParaRPr lang="en-US" sz="1800" dirty="0">
                        <a:latin typeface="+mn-lt"/>
                      </a:endParaRPr>
                    </a:p>
                  </a:txBody>
                  <a:tcPr/>
                </a:tc>
                <a:tc>
                  <a:txBody>
                    <a:bodyPr/>
                    <a:lstStyle/>
                    <a:p>
                      <a:r>
                        <a:rPr lang="en-US" sz="1800" dirty="0" smtClean="0">
                          <a:latin typeface="+mn-lt"/>
                        </a:rPr>
                        <a:t>Support our staff</a:t>
                      </a:r>
                    </a:p>
                    <a:p>
                      <a:r>
                        <a:rPr lang="en-US" sz="1800" dirty="0" smtClean="0">
                          <a:latin typeface="+mn-lt"/>
                        </a:rPr>
                        <a:t>Reallocate resources</a:t>
                      </a:r>
                    </a:p>
                    <a:p>
                      <a:r>
                        <a:rPr lang="en-US" sz="1800" dirty="0" smtClean="0">
                          <a:latin typeface="+mn-lt"/>
                        </a:rPr>
                        <a:t>Adjust our plan</a:t>
                      </a:r>
                    </a:p>
                    <a:p>
                      <a:r>
                        <a:rPr lang="en-US" sz="1800" dirty="0" smtClean="0">
                          <a:latin typeface="+mn-lt"/>
                        </a:rPr>
                        <a:t>Communicate</a:t>
                      </a:r>
                      <a:r>
                        <a:rPr lang="en-US" sz="1800" baseline="0" dirty="0" smtClean="0">
                          <a:latin typeface="+mn-lt"/>
                        </a:rPr>
                        <a:t> &amp; celebrate progress</a:t>
                      </a:r>
                      <a:endParaRPr lang="en-US" sz="1800" dirty="0" smtClean="0">
                        <a:latin typeface="+mn-lt"/>
                      </a:endParaRPr>
                    </a:p>
                  </a:txBody>
                  <a:tcPr/>
                </a:tc>
                <a:extLst>
                  <a:ext uri="{0D108BD9-81ED-4DB2-BD59-A6C34878D82A}">
                    <a16:rowId xmlns:a16="http://schemas.microsoft.com/office/drawing/2014/main" val="3025271097"/>
                  </a:ext>
                </a:extLst>
              </a:tr>
            </a:tbl>
          </a:graphicData>
        </a:graphic>
      </p:graphicFrame>
      <p:sp>
        <p:nvSpPr>
          <p:cNvPr id="4" name="Slide Number Placeholder 3"/>
          <p:cNvSpPr>
            <a:spLocks noGrp="1"/>
          </p:cNvSpPr>
          <p:nvPr>
            <p:ph type="sldNum" sz="quarter" idx="12"/>
          </p:nvPr>
        </p:nvSpPr>
        <p:spPr/>
        <p:txBody>
          <a:bodyPr/>
          <a:lstStyle/>
          <a:p>
            <a:fld id="{36CCCE16-C8F0-482E-886A-E7CD29DBB1F3}" type="slidenum">
              <a:rPr lang="en-US" smtClean="0"/>
              <a:t>29</a:t>
            </a:fld>
            <a:endParaRPr lang="en-US"/>
          </a:p>
        </p:txBody>
      </p:sp>
    </p:spTree>
    <p:extLst>
      <p:ext uri="{BB962C8B-B14F-4D97-AF65-F5344CB8AC3E}">
        <p14:creationId xmlns:p14="http://schemas.microsoft.com/office/powerpoint/2010/main" val="2977596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162843"/>
            <a:ext cx="7886700" cy="1325563"/>
          </a:xfrm>
        </p:spPr>
        <p:txBody>
          <a:bodyPr/>
          <a:lstStyle/>
          <a:p>
            <a:r>
              <a:rPr lang="en-US" dirty="0" smtClean="0"/>
              <a:t>Our Collective Aim</a:t>
            </a:r>
            <a:endParaRPr lang="en-US" dirty="0"/>
          </a:p>
        </p:txBody>
      </p:sp>
      <p:sp>
        <p:nvSpPr>
          <p:cNvPr id="4" name="Content Placeholder 3"/>
          <p:cNvSpPr>
            <a:spLocks noGrp="1"/>
          </p:cNvSpPr>
          <p:nvPr>
            <p:ph idx="1"/>
          </p:nvPr>
        </p:nvSpPr>
        <p:spPr>
          <a:xfrm>
            <a:off x="628650" y="2488405"/>
            <a:ext cx="7886700" cy="3688557"/>
          </a:xfrm>
        </p:spPr>
        <p:txBody>
          <a:bodyPr>
            <a:normAutofit/>
          </a:bodyPr>
          <a:lstStyle/>
          <a:p>
            <a:pPr marL="0" indent="0">
              <a:buNone/>
            </a:pPr>
            <a:r>
              <a:rPr lang="en-US" dirty="0" smtClean="0"/>
              <a:t>To leverage the </a:t>
            </a:r>
            <a:r>
              <a:rPr lang="en-US" b="1" dirty="0" smtClean="0"/>
              <a:t>continuous improvement process</a:t>
            </a:r>
            <a:r>
              <a:rPr lang="en-US" dirty="0" smtClean="0"/>
              <a:t> as a powerful mechanism to:</a:t>
            </a:r>
          </a:p>
          <a:p>
            <a:pPr marL="0" indent="0">
              <a:buNone/>
            </a:pPr>
            <a:endParaRPr lang="en-US" dirty="0" smtClean="0"/>
          </a:p>
          <a:p>
            <a:pPr lvl="1"/>
            <a:r>
              <a:rPr lang="en-US" sz="2800" dirty="0" smtClean="0"/>
              <a:t>Strengthen district systems </a:t>
            </a:r>
          </a:p>
          <a:p>
            <a:pPr lvl="1"/>
            <a:r>
              <a:rPr lang="en-US" sz="2800" dirty="0" smtClean="0"/>
              <a:t>Meaningfully engage Community Partners</a:t>
            </a:r>
          </a:p>
          <a:p>
            <a:pPr lvl="1"/>
            <a:r>
              <a:rPr lang="en-US" sz="2800" dirty="0" smtClean="0"/>
              <a:t>Promote well-rounded learning environments</a:t>
            </a:r>
          </a:p>
          <a:p>
            <a:pPr lvl="1"/>
            <a:r>
              <a:rPr lang="en-US" sz="2800" dirty="0" smtClean="0"/>
              <a:t>Elevate equitable learning outcomes</a:t>
            </a:r>
          </a:p>
          <a:p>
            <a:endParaRPr lang="en-US" dirty="0" smtClean="0"/>
          </a:p>
          <a:p>
            <a:pPr marL="0" indent="0">
              <a:buNone/>
            </a:pPr>
            <a:endParaRPr lang="en-US" dirty="0"/>
          </a:p>
        </p:txBody>
      </p:sp>
      <p:pic>
        <p:nvPicPr>
          <p:cNvPr id="5" name="Picture 4" title="ODE Logo"/>
          <p:cNvPicPr>
            <a:picLocks noChangeAspect="1"/>
          </p:cNvPicPr>
          <p:nvPr/>
        </p:nvPicPr>
        <p:blipFill>
          <a:blip r:embed="rId3"/>
          <a:stretch>
            <a:fillRect/>
          </a:stretch>
        </p:blipFill>
        <p:spPr>
          <a:xfrm>
            <a:off x="481500" y="440959"/>
            <a:ext cx="1438275" cy="638175"/>
          </a:xfrm>
          <a:prstGeom prst="rect">
            <a:avLst/>
          </a:prstGeom>
        </p:spPr>
      </p:pic>
      <p:sp>
        <p:nvSpPr>
          <p:cNvPr id="2" name="Slide Number Placeholder 1"/>
          <p:cNvSpPr>
            <a:spLocks noGrp="1"/>
          </p:cNvSpPr>
          <p:nvPr>
            <p:ph type="sldNum" sz="quarter" idx="12"/>
          </p:nvPr>
        </p:nvSpPr>
        <p:spPr/>
        <p:txBody>
          <a:bodyPr/>
          <a:lstStyle/>
          <a:p>
            <a:fld id="{36CCCE16-C8F0-482E-886A-E7CD29DBB1F3}" type="slidenum">
              <a:rPr lang="en-US" smtClean="0"/>
              <a:t>3</a:t>
            </a:fld>
            <a:endParaRPr lang="en-US"/>
          </a:p>
        </p:txBody>
      </p:sp>
    </p:spTree>
    <p:extLst>
      <p:ext uri="{BB962C8B-B14F-4D97-AF65-F5344CB8AC3E}">
        <p14:creationId xmlns:p14="http://schemas.microsoft.com/office/powerpoint/2010/main" val="1247572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27762"/>
          </a:xfrm>
        </p:spPr>
        <p:txBody>
          <a:bodyPr>
            <a:normAutofit fontScale="90000"/>
          </a:bodyPr>
          <a:lstStyle/>
          <a:p>
            <a:r>
              <a:rPr lang="en-US" sz="3200" b="1" dirty="0" smtClean="0"/>
              <a:t>Activity – Getting Reading for </a:t>
            </a:r>
            <a:r>
              <a:rPr lang="en-US" sz="3200" b="1" dirty="0"/>
              <a:t>Routines</a:t>
            </a:r>
            <a:br>
              <a:rPr lang="en-US" sz="3200" b="1" dirty="0"/>
            </a:br>
            <a:r>
              <a:rPr lang="en-US" sz="2700" dirty="0">
                <a:latin typeface="+mn-lt"/>
              </a:rPr>
              <a:t>Partner or Team up &amp;</a:t>
            </a:r>
            <a:r>
              <a:rPr lang="en-US" sz="2700" dirty="0" smtClean="0">
                <a:latin typeface="+mn-lt"/>
              </a:rPr>
              <a:t> </a:t>
            </a:r>
            <a:r>
              <a:rPr lang="en-US" sz="2700" dirty="0">
                <a:latin typeface="+mn-lt"/>
              </a:rPr>
              <a:t>Jigsaw</a:t>
            </a:r>
            <a:r>
              <a:rPr lang="en-US" sz="3200" dirty="0"/>
              <a:t/>
            </a:r>
            <a:br>
              <a:rPr lang="en-US" sz="3200" dirty="0"/>
            </a:br>
            <a:endParaRPr lang="en-US" sz="3200" dirty="0"/>
          </a:p>
        </p:txBody>
      </p:sp>
      <p:sp>
        <p:nvSpPr>
          <p:cNvPr id="3" name="Content Placeholder 2"/>
          <p:cNvSpPr>
            <a:spLocks noGrp="1"/>
          </p:cNvSpPr>
          <p:nvPr>
            <p:ph idx="1"/>
          </p:nvPr>
        </p:nvSpPr>
        <p:spPr>
          <a:xfrm>
            <a:off x="112734" y="1392889"/>
            <a:ext cx="8815782" cy="5688298"/>
          </a:xfrm>
        </p:spPr>
        <p:txBody>
          <a:bodyPr>
            <a:normAutofit lnSpcReduction="10000"/>
          </a:bodyPr>
          <a:lstStyle/>
          <a:p>
            <a:pPr marL="457200" lvl="1" indent="0">
              <a:buNone/>
            </a:pPr>
            <a:endParaRPr lang="en-US" dirty="0"/>
          </a:p>
          <a:p>
            <a:pPr lvl="1"/>
            <a:r>
              <a:rPr lang="en-US" dirty="0" smtClean="0"/>
              <a:t>What are the characteristics of a strong routine? (p. 4 – Appx 1)</a:t>
            </a:r>
          </a:p>
          <a:p>
            <a:pPr marL="457200" lvl="1" indent="0">
              <a:buNone/>
            </a:pPr>
            <a:endParaRPr lang="en-US" dirty="0" smtClean="0"/>
          </a:p>
          <a:p>
            <a:pPr lvl="1"/>
            <a:r>
              <a:rPr lang="en-US" dirty="0" smtClean="0"/>
              <a:t>What is the routine purpose? (p. 5)</a:t>
            </a:r>
          </a:p>
          <a:p>
            <a:pPr marL="457200" lvl="1" indent="0">
              <a:buNone/>
            </a:pPr>
            <a:endParaRPr lang="en-US" dirty="0" smtClean="0"/>
          </a:p>
          <a:p>
            <a:pPr lvl="1"/>
            <a:r>
              <a:rPr lang="en-US" dirty="0" smtClean="0"/>
              <a:t>How does a district or school team define the goals/strategies for focus? (p. 6 – Appx 3)</a:t>
            </a:r>
          </a:p>
          <a:p>
            <a:pPr marL="457200" lvl="1" indent="0">
              <a:buNone/>
            </a:pPr>
            <a:endParaRPr lang="en-US" dirty="0" smtClean="0"/>
          </a:p>
          <a:p>
            <a:pPr lvl="1"/>
            <a:r>
              <a:rPr lang="en-US" dirty="0" smtClean="0"/>
              <a:t>Who should be involved in the routine? (p. 7 – Appx 2)</a:t>
            </a:r>
          </a:p>
          <a:p>
            <a:pPr marL="457200" lvl="1" indent="0">
              <a:buNone/>
            </a:pPr>
            <a:endParaRPr lang="en-US" dirty="0" smtClean="0"/>
          </a:p>
          <a:p>
            <a:pPr lvl="1"/>
            <a:r>
              <a:rPr lang="en-US" dirty="0" smtClean="0"/>
              <a:t>How does a team measure progress, make decisions and solve problems? (pp 9-11 – Appx 4, 5 and 6) </a:t>
            </a:r>
          </a:p>
          <a:p>
            <a:pPr marL="457200" lvl="1" indent="0">
              <a:buNone/>
            </a:pPr>
            <a:endParaRPr lang="en-US" dirty="0" smtClean="0"/>
          </a:p>
          <a:p>
            <a:pPr lvl="1"/>
            <a:r>
              <a:rPr lang="en-US" dirty="0" smtClean="0"/>
              <a:t>What preparation is needed to run the first routine?  (pp 12-14 – Appx 3)</a:t>
            </a:r>
          </a:p>
          <a:p>
            <a:pPr marL="457200" lvl="1" indent="0">
              <a:buNone/>
            </a:pPr>
            <a:endParaRPr lang="en-US" dirty="0"/>
          </a:p>
          <a:p>
            <a:pPr lvl="2"/>
            <a:endParaRPr lang="en-US" dirty="0" smtClean="0"/>
          </a:p>
          <a:p>
            <a:pPr lvl="2"/>
            <a:endParaRPr lang="en-US" dirty="0" smtClean="0"/>
          </a:p>
          <a:p>
            <a:pPr lvl="2"/>
            <a:endParaRPr lang="en-US" dirty="0"/>
          </a:p>
        </p:txBody>
      </p:sp>
      <p:pic>
        <p:nvPicPr>
          <p:cNvPr id="5" name="Content Placeholder 2" descr="Monitor and Adjust" title="Step 5 in the Continuous Improvement Process"/>
          <p:cNvPicPr>
            <a:picLocks noChangeAspect="1"/>
          </p:cNvPicPr>
          <p:nvPr/>
        </p:nvPicPr>
        <p:blipFill rotWithShape="1">
          <a:blip r:embed="rId3"/>
          <a:srcRect t="10376" b="16933"/>
          <a:stretch/>
        </p:blipFill>
        <p:spPr>
          <a:xfrm>
            <a:off x="7079672" y="215902"/>
            <a:ext cx="1644535" cy="1536697"/>
          </a:xfrm>
          <a:prstGeom prst="rect">
            <a:avLst/>
          </a:prstGeom>
        </p:spPr>
      </p:pic>
      <p:sp>
        <p:nvSpPr>
          <p:cNvPr id="4" name="Slide Number Placeholder 3"/>
          <p:cNvSpPr>
            <a:spLocks noGrp="1"/>
          </p:cNvSpPr>
          <p:nvPr>
            <p:ph type="sldNum" sz="quarter" idx="12"/>
          </p:nvPr>
        </p:nvSpPr>
        <p:spPr/>
        <p:txBody>
          <a:bodyPr/>
          <a:lstStyle/>
          <a:p>
            <a:fld id="{36CCCE16-C8F0-482E-886A-E7CD29DBB1F3}" type="slidenum">
              <a:rPr lang="en-US" smtClean="0"/>
              <a:t>30</a:t>
            </a:fld>
            <a:endParaRPr lang="en-US"/>
          </a:p>
        </p:txBody>
      </p:sp>
    </p:spTree>
    <p:extLst>
      <p:ext uri="{BB962C8B-B14F-4D97-AF65-F5344CB8AC3E}">
        <p14:creationId xmlns:p14="http://schemas.microsoft.com/office/powerpoint/2010/main" val="2579286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 Partner Districts</a:t>
            </a:r>
            <a:br>
              <a:rPr lang="en-US" dirty="0" smtClean="0"/>
            </a:br>
            <a:r>
              <a:rPr lang="en-US" sz="2400" i="1" dirty="0" err="1" smtClean="0"/>
              <a:t>Districts</a:t>
            </a:r>
            <a:r>
              <a:rPr lang="en-US" sz="2400" i="1" dirty="0" smtClean="0"/>
              <a:t> with CSI and TSI schools</a:t>
            </a:r>
            <a:endParaRPr lang="en-US" i="1" dirty="0"/>
          </a:p>
        </p:txBody>
      </p:sp>
      <p:sp>
        <p:nvSpPr>
          <p:cNvPr id="3" name="Content Placeholder 2"/>
          <p:cNvSpPr>
            <a:spLocks noGrp="1"/>
          </p:cNvSpPr>
          <p:nvPr>
            <p:ph idx="1"/>
          </p:nvPr>
        </p:nvSpPr>
        <p:spPr>
          <a:xfrm>
            <a:off x="628650" y="2093890"/>
            <a:ext cx="8264829" cy="4738013"/>
          </a:xfrm>
        </p:spPr>
        <p:txBody>
          <a:bodyPr>
            <a:normAutofit fontScale="92500"/>
          </a:bodyPr>
          <a:lstStyle/>
          <a:p>
            <a:r>
              <a:rPr lang="en-US" dirty="0" smtClean="0"/>
              <a:t>Installation of routines are best practice and also required</a:t>
            </a:r>
          </a:p>
          <a:p>
            <a:pPr marL="0" indent="0">
              <a:buNone/>
            </a:pPr>
            <a:endParaRPr lang="en-US" dirty="0" smtClean="0"/>
          </a:p>
          <a:p>
            <a:r>
              <a:rPr lang="en-US" dirty="0" smtClean="0"/>
              <a:t>ODE will ask you to share back with us (and your community) information about:</a:t>
            </a:r>
          </a:p>
          <a:p>
            <a:pPr lvl="1"/>
            <a:r>
              <a:rPr lang="en-US" dirty="0"/>
              <a:t>H</a:t>
            </a:r>
            <a:r>
              <a:rPr lang="en-US" dirty="0" smtClean="0"/>
              <a:t>ow your routine went</a:t>
            </a:r>
          </a:p>
          <a:p>
            <a:pPr lvl="1"/>
            <a:r>
              <a:rPr lang="en-US" dirty="0"/>
              <a:t>W</a:t>
            </a:r>
            <a:r>
              <a:rPr lang="en-US" dirty="0" smtClean="0"/>
              <a:t>hat measures you examined</a:t>
            </a:r>
          </a:p>
          <a:p>
            <a:pPr lvl="1"/>
            <a:r>
              <a:rPr lang="en-US" dirty="0"/>
              <a:t>W</a:t>
            </a:r>
            <a:r>
              <a:rPr lang="en-US" dirty="0" smtClean="0"/>
              <a:t>hat progress is being made toward your strategies and goals and how your plan is evolving based on this examination</a:t>
            </a:r>
          </a:p>
          <a:p>
            <a:pPr lvl="1"/>
            <a:r>
              <a:rPr lang="en-US" dirty="0"/>
              <a:t>T</a:t>
            </a:r>
            <a:r>
              <a:rPr lang="en-US" dirty="0" smtClean="0"/>
              <a:t>here is likely going to be a survey to share this information. </a:t>
            </a:r>
          </a:p>
          <a:p>
            <a:pPr marL="457200" lvl="1" indent="0">
              <a:buNone/>
            </a:pPr>
            <a:r>
              <a:rPr lang="en-US" dirty="0" smtClean="0"/>
              <a:t> </a:t>
            </a:r>
          </a:p>
          <a:p>
            <a:pPr marL="0" indent="0" algn="ctr">
              <a:buNone/>
            </a:pPr>
            <a:r>
              <a:rPr lang="en-US" dirty="0" smtClean="0"/>
              <a:t>More to come – First Routines Winter 2020</a:t>
            </a:r>
            <a:endParaRPr lang="en-US" dirty="0"/>
          </a:p>
        </p:txBody>
      </p:sp>
      <p:pic>
        <p:nvPicPr>
          <p:cNvPr id="4" name="Content Placeholder 2" descr="Monitor and Adjust" title="Step 5 in the Continuous Improvement Process"/>
          <p:cNvPicPr>
            <a:picLocks noChangeAspect="1"/>
          </p:cNvPicPr>
          <p:nvPr/>
        </p:nvPicPr>
        <p:blipFill rotWithShape="1">
          <a:blip r:embed="rId3"/>
          <a:srcRect t="10376" b="16933"/>
          <a:stretch/>
        </p:blipFill>
        <p:spPr>
          <a:xfrm>
            <a:off x="7079672" y="215902"/>
            <a:ext cx="1644535" cy="1536697"/>
          </a:xfrm>
          <a:prstGeom prst="rect">
            <a:avLst/>
          </a:prstGeom>
        </p:spPr>
      </p:pic>
      <p:sp>
        <p:nvSpPr>
          <p:cNvPr id="5" name="Slide Number Placeholder 4"/>
          <p:cNvSpPr>
            <a:spLocks noGrp="1"/>
          </p:cNvSpPr>
          <p:nvPr>
            <p:ph type="sldNum" sz="quarter" idx="12"/>
          </p:nvPr>
        </p:nvSpPr>
        <p:spPr/>
        <p:txBody>
          <a:bodyPr/>
          <a:lstStyle/>
          <a:p>
            <a:fld id="{36CCCE16-C8F0-482E-886A-E7CD29DBB1F3}" type="slidenum">
              <a:rPr lang="en-US" smtClean="0"/>
              <a:t>31</a:t>
            </a:fld>
            <a:endParaRPr lang="en-US"/>
          </a:p>
        </p:txBody>
      </p:sp>
    </p:spTree>
    <p:extLst>
      <p:ext uri="{BB962C8B-B14F-4D97-AF65-F5344CB8AC3E}">
        <p14:creationId xmlns:p14="http://schemas.microsoft.com/office/powerpoint/2010/main" val="223806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CIP”</a:t>
            </a:r>
            <a:endParaRPr lang="en-US" dirty="0"/>
          </a:p>
        </p:txBody>
      </p:sp>
      <p:graphicFrame>
        <p:nvGraphicFramePr>
          <p:cNvPr id="3" name="Table 2" descr="The CIP&#10;the big 5 and supplemental 10"/>
          <p:cNvGraphicFramePr>
            <a:graphicFrameLocks noGrp="1"/>
          </p:cNvGraphicFramePr>
          <p:nvPr>
            <p:extLst>
              <p:ext uri="{D42A27DB-BD31-4B8C-83A1-F6EECF244321}">
                <p14:modId xmlns:p14="http://schemas.microsoft.com/office/powerpoint/2010/main" val="1447947783"/>
              </p:ext>
            </p:extLst>
          </p:nvPr>
        </p:nvGraphicFramePr>
        <p:xfrm>
          <a:off x="313151" y="979593"/>
          <a:ext cx="8455069" cy="4059973"/>
        </p:xfrm>
        <a:graphic>
          <a:graphicData uri="http://schemas.openxmlformats.org/drawingml/2006/table">
            <a:tbl>
              <a:tblPr firstRow="1" firstCol="1" bandRow="1">
                <a:tableStyleId>{5C22544A-7EE6-4342-B048-85BDC9FD1C3A}</a:tableStyleId>
              </a:tblPr>
              <a:tblGrid>
                <a:gridCol w="601870">
                  <a:extLst>
                    <a:ext uri="{9D8B030D-6E8A-4147-A177-3AD203B41FA5}">
                      <a16:colId xmlns:a16="http://schemas.microsoft.com/office/drawing/2014/main" val="898889766"/>
                    </a:ext>
                  </a:extLst>
                </a:gridCol>
                <a:gridCol w="1865797">
                  <a:extLst>
                    <a:ext uri="{9D8B030D-6E8A-4147-A177-3AD203B41FA5}">
                      <a16:colId xmlns:a16="http://schemas.microsoft.com/office/drawing/2014/main" val="266097276"/>
                    </a:ext>
                  </a:extLst>
                </a:gridCol>
                <a:gridCol w="2919069">
                  <a:extLst>
                    <a:ext uri="{9D8B030D-6E8A-4147-A177-3AD203B41FA5}">
                      <a16:colId xmlns:a16="http://schemas.microsoft.com/office/drawing/2014/main" val="123888920"/>
                    </a:ext>
                  </a:extLst>
                </a:gridCol>
                <a:gridCol w="3068333">
                  <a:extLst>
                    <a:ext uri="{9D8B030D-6E8A-4147-A177-3AD203B41FA5}">
                      <a16:colId xmlns:a16="http://schemas.microsoft.com/office/drawing/2014/main" val="1544929461"/>
                    </a:ext>
                  </a:extLst>
                </a:gridCol>
              </a:tblGrid>
              <a:tr h="2214544">
                <a:tc rowSpan="2">
                  <a:txBody>
                    <a:bodyPr/>
                    <a:lstStyle/>
                    <a:p>
                      <a:pPr marL="71755" marR="71755" algn="ctr">
                        <a:lnSpc>
                          <a:spcPct val="107000"/>
                        </a:lnSpc>
                        <a:spcBef>
                          <a:spcPts val="0"/>
                        </a:spcBef>
                        <a:spcAft>
                          <a:spcPts val="0"/>
                        </a:spcAft>
                      </a:pPr>
                      <a:r>
                        <a:rPr lang="en-US" sz="2400" dirty="0">
                          <a:effectLst/>
                        </a:rPr>
                        <a:t>The CIP</a:t>
                      </a:r>
                    </a:p>
                    <a:p>
                      <a:pPr marL="71755" marR="71755" algn="ctr">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0" marR="0" algn="ctr">
                        <a:lnSpc>
                          <a:spcPct val="107000"/>
                        </a:lnSpc>
                        <a:spcBef>
                          <a:spcPts val="0"/>
                        </a:spcBef>
                        <a:spcAft>
                          <a:spcPts val="0"/>
                        </a:spcAft>
                      </a:pPr>
                      <a:r>
                        <a:rPr lang="en-US" sz="1800" dirty="0">
                          <a:effectLst/>
                        </a:rPr>
                        <a:t>The Big 5</a:t>
                      </a:r>
                    </a:p>
                    <a:p>
                      <a:pPr marL="0" marR="0" algn="ctr">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Symbol" panose="05050102010706020507" pitchFamily="18" charset="2"/>
                        <a:buNone/>
                      </a:pPr>
                      <a:r>
                        <a:rPr lang="en-US" sz="1800" b="0" dirty="0" smtClean="0">
                          <a:effectLst/>
                        </a:rPr>
                        <a:t>Implementation</a:t>
                      </a:r>
                      <a:r>
                        <a:rPr lang="en-US" sz="1800" b="0" baseline="0" dirty="0" smtClean="0">
                          <a:effectLst/>
                        </a:rPr>
                        <a:t> Plan </a:t>
                      </a:r>
                      <a:endParaRPr lang="en-US" sz="1800" b="0" dirty="0" smtClean="0">
                        <a:effectLst/>
                      </a:endParaRPr>
                    </a:p>
                    <a:p>
                      <a:pPr marL="342900" marR="0" lvl="0" indent="-342900">
                        <a:lnSpc>
                          <a:spcPct val="107000"/>
                        </a:lnSpc>
                        <a:spcBef>
                          <a:spcPts val="0"/>
                        </a:spcBef>
                        <a:spcAft>
                          <a:spcPts val="0"/>
                        </a:spcAft>
                        <a:buFont typeface="Symbol" panose="05050102010706020507" pitchFamily="18" charset="2"/>
                        <a:buChar char=""/>
                      </a:pPr>
                      <a:r>
                        <a:rPr lang="en-US" sz="1800" b="0" dirty="0" smtClean="0">
                          <a:effectLst/>
                        </a:rPr>
                        <a:t>Vision</a:t>
                      </a:r>
                      <a:endParaRPr lang="en-US" sz="1800" b="0" dirty="0">
                        <a:effectLst/>
                      </a:endParaRPr>
                    </a:p>
                    <a:p>
                      <a:pPr marL="342900" marR="0" lvl="0" indent="-342900">
                        <a:lnSpc>
                          <a:spcPct val="107000"/>
                        </a:lnSpc>
                        <a:spcBef>
                          <a:spcPts val="0"/>
                        </a:spcBef>
                        <a:spcAft>
                          <a:spcPts val="0"/>
                        </a:spcAft>
                        <a:buFont typeface="Symbol" panose="05050102010706020507" pitchFamily="18" charset="2"/>
                        <a:buChar char=""/>
                      </a:pPr>
                      <a:r>
                        <a:rPr lang="en-US" sz="1800" b="0" dirty="0">
                          <a:effectLst/>
                        </a:rPr>
                        <a:t>Mission</a:t>
                      </a:r>
                    </a:p>
                    <a:p>
                      <a:pPr marL="342900" marR="0" lvl="0" indent="-342900">
                        <a:lnSpc>
                          <a:spcPct val="107000"/>
                        </a:lnSpc>
                        <a:spcBef>
                          <a:spcPts val="0"/>
                        </a:spcBef>
                        <a:spcAft>
                          <a:spcPts val="0"/>
                        </a:spcAft>
                        <a:buFont typeface="Symbol" panose="05050102010706020507" pitchFamily="18" charset="2"/>
                        <a:buChar char=""/>
                      </a:pPr>
                      <a:r>
                        <a:rPr lang="en-US" sz="1800" b="0" dirty="0" smtClean="0">
                          <a:effectLst/>
                        </a:rPr>
                        <a:t>Goals/Strategies</a:t>
                      </a:r>
                    </a:p>
                    <a:p>
                      <a:pPr marL="342900" marR="0" lvl="0" indent="-342900">
                        <a:lnSpc>
                          <a:spcPct val="107000"/>
                        </a:lnSpc>
                        <a:spcBef>
                          <a:spcPts val="0"/>
                        </a:spcBef>
                        <a:spcAft>
                          <a:spcPts val="0"/>
                        </a:spcAft>
                        <a:buFont typeface="Symbol" panose="05050102010706020507" pitchFamily="18" charset="2"/>
                        <a:buChar char=""/>
                      </a:pPr>
                      <a:r>
                        <a:rPr lang="en-US" sz="1800" b="0" dirty="0" smtClean="0">
                          <a:effectLst/>
                        </a:rPr>
                        <a:t>Action</a:t>
                      </a:r>
                      <a:r>
                        <a:rPr lang="en-US" sz="1800" b="0" baseline="0" dirty="0" smtClean="0">
                          <a:effectLst/>
                        </a:rPr>
                        <a:t> Steps</a:t>
                      </a:r>
                      <a:endParaRPr lang="en-US" sz="1800" b="0" dirty="0">
                        <a:effectLst/>
                      </a:endParaRPr>
                    </a:p>
                    <a:p>
                      <a:pPr marL="342900" marR="0" lvl="0" indent="-342900">
                        <a:lnSpc>
                          <a:spcPct val="107000"/>
                        </a:lnSpc>
                        <a:spcBef>
                          <a:spcPts val="0"/>
                        </a:spcBef>
                        <a:spcAft>
                          <a:spcPts val="0"/>
                        </a:spcAft>
                        <a:buFont typeface="Symbol" panose="05050102010706020507" pitchFamily="18" charset="2"/>
                        <a:buChar char=""/>
                      </a:pPr>
                      <a:r>
                        <a:rPr lang="en-US" sz="1800" b="0" dirty="0">
                          <a:effectLst/>
                        </a:rPr>
                        <a:t>Routine to Monitor/ Adjust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dirty="0">
                          <a:effectLst/>
                        </a:rPr>
                        <a:t>Reviewed for districts with CSI – TSI schools and allocation of federal school improvement funds</a:t>
                      </a:r>
                    </a:p>
                    <a:p>
                      <a:pPr marL="0" marR="0" algn="ctr">
                        <a:lnSpc>
                          <a:spcPct val="107000"/>
                        </a:lnSpc>
                        <a:spcBef>
                          <a:spcPts val="0"/>
                        </a:spcBef>
                        <a:spcAft>
                          <a:spcPts val="0"/>
                        </a:spcAft>
                      </a:pPr>
                      <a:r>
                        <a:rPr lang="en-US" sz="1800" b="0" dirty="0">
                          <a:effectLst/>
                        </a:rPr>
                        <a:t> </a:t>
                      </a:r>
                    </a:p>
                    <a:p>
                      <a:pPr marL="0" marR="0" algn="l">
                        <a:lnSpc>
                          <a:spcPct val="107000"/>
                        </a:lnSpc>
                        <a:spcBef>
                          <a:spcPts val="0"/>
                        </a:spcBef>
                        <a:spcAft>
                          <a:spcPts val="0"/>
                        </a:spcAft>
                      </a:pPr>
                      <a:r>
                        <a:rPr lang="en-US" sz="1800" b="0" dirty="0" smtClean="0">
                          <a:effectLst/>
                        </a:rPr>
                        <a:t>Opportunity</a:t>
                      </a:r>
                      <a:r>
                        <a:rPr lang="en-US" sz="1800" b="0" baseline="0" dirty="0" smtClean="0">
                          <a:effectLst/>
                        </a:rPr>
                        <a:t> </a:t>
                      </a:r>
                      <a:r>
                        <a:rPr lang="en-US" sz="1800" b="0" dirty="0" smtClean="0">
                          <a:effectLst/>
                        </a:rPr>
                        <a:t>to inform</a:t>
                      </a:r>
                      <a:r>
                        <a:rPr lang="en-US" sz="1800" b="0" baseline="0" dirty="0" smtClean="0">
                          <a:effectLst/>
                        </a:rPr>
                        <a:t> </a:t>
                      </a:r>
                      <a:r>
                        <a:rPr lang="en-US" sz="1800" b="0" dirty="0" smtClean="0">
                          <a:effectLst/>
                        </a:rPr>
                        <a:t>SIA </a:t>
                      </a:r>
                      <a:r>
                        <a:rPr lang="en-US" sz="1800" b="0" dirty="0">
                          <a:effectLst/>
                        </a:rPr>
                        <a:t>applications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021958"/>
                  </a:ext>
                </a:extLst>
              </a:tr>
              <a:tr h="1845429">
                <a:tc vMerge="1">
                  <a:txBody>
                    <a:bodyPr/>
                    <a:lstStyle/>
                    <a:p>
                      <a:endParaRPr lang="en-US"/>
                    </a:p>
                  </a:txBody>
                  <a:tcPr/>
                </a:tc>
                <a:tc>
                  <a:txBody>
                    <a:bodyPr/>
                    <a:lstStyle/>
                    <a:p>
                      <a:pPr marL="0" marR="0" algn="ctr">
                        <a:lnSpc>
                          <a:spcPct val="107000"/>
                        </a:lnSpc>
                        <a:spcBef>
                          <a:spcPts val="0"/>
                        </a:spcBef>
                        <a:spcAft>
                          <a:spcPts val="0"/>
                        </a:spcAft>
                      </a:pPr>
                      <a:r>
                        <a:rPr lang="en-US" sz="1800" b="1" dirty="0">
                          <a:effectLst/>
                        </a:rPr>
                        <a:t>The Supplemental 10</a:t>
                      </a:r>
                    </a:p>
                    <a:p>
                      <a:pPr marL="0" marR="0" algn="ctr">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Questions that </a:t>
                      </a:r>
                      <a:r>
                        <a:rPr lang="en-US" sz="1800" dirty="0" smtClean="0">
                          <a:effectLst/>
                        </a:rPr>
                        <a:t>describe how the districts will</a:t>
                      </a:r>
                      <a:r>
                        <a:rPr lang="en-US" sz="1800" baseline="0" dirty="0" smtClean="0">
                          <a:effectLst/>
                        </a:rPr>
                        <a:t> </a:t>
                      </a:r>
                      <a:r>
                        <a:rPr lang="en-US" sz="1800" dirty="0" smtClean="0">
                          <a:effectLst/>
                        </a:rPr>
                        <a:t>address </a:t>
                      </a:r>
                      <a:r>
                        <a:rPr lang="en-US" sz="1800" dirty="0">
                          <a:effectLst/>
                        </a:rPr>
                        <a:t>state and federal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Reviewed to ensure compliance </a:t>
                      </a:r>
                      <a:r>
                        <a:rPr lang="en-US" sz="1800" dirty="0" smtClean="0">
                          <a:effectLst/>
                        </a:rPr>
                        <a:t>with</a:t>
                      </a:r>
                      <a:r>
                        <a:rPr lang="en-US" sz="1800" baseline="0" dirty="0" smtClean="0">
                          <a:effectLst/>
                        </a:rPr>
                        <a:t> </a:t>
                      </a:r>
                      <a:r>
                        <a:rPr lang="en-US" sz="1800" dirty="0" smtClean="0">
                          <a:effectLst/>
                        </a:rPr>
                        <a:t>state </a:t>
                      </a:r>
                      <a:r>
                        <a:rPr lang="en-US" sz="1800" dirty="0">
                          <a:effectLst/>
                        </a:rPr>
                        <a:t>and federal law </a:t>
                      </a:r>
                    </a:p>
                    <a:p>
                      <a:pPr marL="0" marR="0">
                        <a:lnSpc>
                          <a:spcPct val="107000"/>
                        </a:lnSpc>
                        <a:spcBef>
                          <a:spcPts val="0"/>
                        </a:spcBef>
                        <a:spcAft>
                          <a:spcPts val="0"/>
                        </a:spcAft>
                      </a:pPr>
                      <a:r>
                        <a:rPr lang="en-US" sz="1800" dirty="0">
                          <a:effectLst/>
                        </a:rPr>
                        <a:t> </a:t>
                      </a:r>
                    </a:p>
                    <a:p>
                      <a:pPr marL="0" marR="0">
                        <a:lnSpc>
                          <a:spcPct val="107000"/>
                        </a:lnSpc>
                        <a:spcBef>
                          <a:spcPts val="0"/>
                        </a:spcBef>
                        <a:spcAft>
                          <a:spcPts val="0"/>
                        </a:spcAft>
                      </a:pPr>
                      <a:r>
                        <a:rPr lang="en-US" sz="1800" dirty="0">
                          <a:effectLst/>
                        </a:rPr>
                        <a:t>Required to </a:t>
                      </a:r>
                      <a:r>
                        <a:rPr lang="en-US" sz="1800" dirty="0" smtClean="0">
                          <a:effectLst/>
                        </a:rPr>
                        <a:t>submit </a:t>
                      </a:r>
                      <a:r>
                        <a:rPr lang="en-US" sz="1800" dirty="0">
                          <a:effectLst/>
                        </a:rPr>
                        <a:t>budget narrative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6703896"/>
                  </a:ext>
                </a:extLst>
              </a:tr>
            </a:tbl>
          </a:graphicData>
        </a:graphic>
      </p:graphicFrame>
      <p:sp>
        <p:nvSpPr>
          <p:cNvPr id="4" name="TextBox 3"/>
          <p:cNvSpPr txBox="1"/>
          <p:nvPr/>
        </p:nvSpPr>
        <p:spPr>
          <a:xfrm>
            <a:off x="313151" y="5248405"/>
            <a:ext cx="8455069" cy="1200329"/>
          </a:xfrm>
          <a:prstGeom prst="rect">
            <a:avLst/>
          </a:prstGeom>
          <a:noFill/>
        </p:spPr>
        <p:txBody>
          <a:bodyPr wrap="square" rtlCol="0">
            <a:spAutoFit/>
          </a:bodyPr>
          <a:lstStyle/>
          <a:p>
            <a:pPr algn="ctr"/>
            <a:r>
              <a:rPr lang="en-US" dirty="0" smtClean="0"/>
              <a:t>The CIP (Improvement Plan and Supplemental questions) are uploaded HERE:</a:t>
            </a:r>
          </a:p>
          <a:p>
            <a:pPr algn="ctr"/>
            <a:endParaRPr lang="en-US" dirty="0"/>
          </a:p>
          <a:p>
            <a:pPr algn="ctr"/>
            <a:r>
              <a:rPr lang="en-US" dirty="0" smtClean="0"/>
              <a:t>ODE – Schools &amp; Districts – Continuous Improvement Process &amp; Planning – “Click here to access the CIP Submission Form” </a:t>
            </a:r>
            <a:endParaRPr lang="en-US" dirty="0"/>
          </a:p>
        </p:txBody>
      </p:sp>
    </p:spTree>
    <p:extLst>
      <p:ext uri="{BB962C8B-B14F-4D97-AF65-F5344CB8AC3E}">
        <p14:creationId xmlns:p14="http://schemas.microsoft.com/office/powerpoint/2010/main" val="2748023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947" y="146170"/>
            <a:ext cx="7152434" cy="1013398"/>
          </a:xfrm>
        </p:spPr>
        <p:txBody>
          <a:bodyPr>
            <a:normAutofit/>
          </a:bodyPr>
          <a:lstStyle/>
          <a:p>
            <a:r>
              <a:rPr lang="en-US" dirty="0" smtClean="0"/>
              <a:t>Creating Your Roadmap</a:t>
            </a:r>
            <a:endParaRPr lang="en-US" dirty="0"/>
          </a:p>
        </p:txBody>
      </p:sp>
      <p:sp>
        <p:nvSpPr>
          <p:cNvPr id="4" name="TextBox 3"/>
          <p:cNvSpPr txBox="1"/>
          <p:nvPr/>
        </p:nvSpPr>
        <p:spPr>
          <a:xfrm>
            <a:off x="521702" y="1402971"/>
            <a:ext cx="7524624" cy="1231106"/>
          </a:xfrm>
          <a:prstGeom prst="rect">
            <a:avLst/>
          </a:prstGeom>
          <a:noFill/>
        </p:spPr>
        <p:txBody>
          <a:bodyPr wrap="square" rtlCol="0">
            <a:spAutoFit/>
          </a:bodyPr>
          <a:lstStyle/>
          <a:p>
            <a:r>
              <a:rPr lang="en-US" sz="2800" dirty="0" smtClean="0"/>
              <a:t>What are your next steps?</a:t>
            </a:r>
          </a:p>
          <a:p>
            <a:r>
              <a:rPr lang="en-US" sz="2800" dirty="0" smtClean="0"/>
              <a:t>What do we need to know to better support you?</a:t>
            </a:r>
          </a:p>
          <a:p>
            <a:endParaRPr lang="en-US" dirty="0"/>
          </a:p>
        </p:txBody>
      </p:sp>
      <p:pic>
        <p:nvPicPr>
          <p:cNvPr id="6" name="Picture 5" descr="SSA Student Investment Account Time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2844"/>
            <a:ext cx="9157186" cy="2860530"/>
          </a:xfrm>
          <a:prstGeom prst="rect">
            <a:avLst/>
          </a:prstGeom>
        </p:spPr>
      </p:pic>
    </p:spTree>
    <p:extLst>
      <p:ext uri="{BB962C8B-B14F-4D97-AF65-F5344CB8AC3E}">
        <p14:creationId xmlns:p14="http://schemas.microsoft.com/office/powerpoint/2010/main" val="510765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9" y="1163782"/>
            <a:ext cx="8847116" cy="3123210"/>
          </a:xfrm>
        </p:spPr>
        <p:txBody>
          <a:bodyPr>
            <a:normAutofit/>
          </a:bodyPr>
          <a:lstStyle/>
          <a:p>
            <a:pPr algn="ctr"/>
            <a:r>
              <a:rPr lang="en-US" dirty="0" smtClean="0"/>
              <a:t>Questions can be emailed to the </a:t>
            </a:r>
            <a:br>
              <a:rPr lang="en-US" dirty="0" smtClean="0"/>
            </a:br>
            <a:r>
              <a:rPr lang="en-US" dirty="0" smtClean="0">
                <a:hlinkClick r:id="rId3"/>
              </a:rPr>
              <a:t>District and School Effectiveness Team</a:t>
            </a:r>
            <a:r>
              <a:rPr lang="en-US" dirty="0" smtClean="0"/>
              <a:t/>
            </a:r>
            <a:br>
              <a:rPr lang="en-US" dirty="0" smtClean="0"/>
            </a:br>
            <a:r>
              <a:rPr lang="en-US" dirty="0" smtClean="0"/>
              <a:t/>
            </a:r>
            <a:br>
              <a:rPr lang="en-US" dirty="0" smtClean="0"/>
            </a:br>
            <a:r>
              <a:rPr lang="en-US" dirty="0" smtClean="0"/>
              <a:t>Thank you! </a:t>
            </a:r>
            <a:endParaRPr lang="en-US" dirty="0"/>
          </a:p>
        </p:txBody>
      </p:sp>
    </p:spTree>
    <p:extLst>
      <p:ext uri="{BB962C8B-B14F-4D97-AF65-F5344CB8AC3E}">
        <p14:creationId xmlns:p14="http://schemas.microsoft.com/office/powerpoint/2010/main" val="916130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51280"/>
            <a:ext cx="7886700" cy="1325563"/>
          </a:xfrm>
        </p:spPr>
        <p:txBody>
          <a:bodyPr/>
          <a:lstStyle/>
          <a:p>
            <a:r>
              <a:rPr lang="en-US" dirty="0" smtClean="0"/>
              <a:t>Workshop Objectives</a:t>
            </a:r>
            <a:endParaRPr lang="en-US" dirty="0"/>
          </a:p>
        </p:txBody>
      </p:sp>
      <p:sp>
        <p:nvSpPr>
          <p:cNvPr id="3" name="Content Placeholder 2"/>
          <p:cNvSpPr>
            <a:spLocks noGrp="1"/>
          </p:cNvSpPr>
          <p:nvPr>
            <p:ph idx="1"/>
          </p:nvPr>
        </p:nvSpPr>
        <p:spPr>
          <a:xfrm>
            <a:off x="628650" y="2153871"/>
            <a:ext cx="7886700" cy="4351338"/>
          </a:xfrm>
        </p:spPr>
        <p:txBody>
          <a:bodyPr>
            <a:normAutofit/>
          </a:bodyPr>
          <a:lstStyle/>
          <a:p>
            <a:r>
              <a:rPr lang="en-US" dirty="0" smtClean="0"/>
              <a:t>Explore key elements of the continuous improvement process for deeper learning and planning</a:t>
            </a:r>
          </a:p>
          <a:p>
            <a:pPr lvl="0"/>
            <a:r>
              <a:rPr lang="en-US" dirty="0"/>
              <a:t>Begin to connect continuous improvement planning and processes with Student Investment Account applications</a:t>
            </a:r>
          </a:p>
          <a:p>
            <a:r>
              <a:rPr lang="en-US" dirty="0" smtClean="0"/>
              <a:t>Develop a roadmap of next steps</a:t>
            </a:r>
            <a:endParaRPr lang="en-US" dirty="0"/>
          </a:p>
        </p:txBody>
      </p:sp>
      <p:pic>
        <p:nvPicPr>
          <p:cNvPr id="5" name="Picture 4" title="ODE Logo"/>
          <p:cNvPicPr>
            <a:picLocks noChangeAspect="1"/>
          </p:cNvPicPr>
          <p:nvPr/>
        </p:nvPicPr>
        <p:blipFill>
          <a:blip r:embed="rId3"/>
          <a:stretch>
            <a:fillRect/>
          </a:stretch>
        </p:blipFill>
        <p:spPr>
          <a:xfrm>
            <a:off x="481500" y="440959"/>
            <a:ext cx="1438275" cy="638175"/>
          </a:xfrm>
          <a:prstGeom prst="rect">
            <a:avLst/>
          </a:prstGeom>
        </p:spPr>
      </p:pic>
      <p:sp>
        <p:nvSpPr>
          <p:cNvPr id="4" name="Slide Number Placeholder 3"/>
          <p:cNvSpPr>
            <a:spLocks noGrp="1"/>
          </p:cNvSpPr>
          <p:nvPr>
            <p:ph type="sldNum" sz="quarter" idx="12"/>
          </p:nvPr>
        </p:nvSpPr>
        <p:spPr/>
        <p:txBody>
          <a:bodyPr/>
          <a:lstStyle/>
          <a:p>
            <a:fld id="{36CCCE16-C8F0-482E-886A-E7CD29DBB1F3}" type="slidenum">
              <a:rPr lang="en-US" smtClean="0"/>
              <a:t>4</a:t>
            </a:fld>
            <a:endParaRPr lang="en-US"/>
          </a:p>
        </p:txBody>
      </p:sp>
    </p:spTree>
    <p:extLst>
      <p:ext uri="{BB962C8B-B14F-4D97-AF65-F5344CB8AC3E}">
        <p14:creationId xmlns:p14="http://schemas.microsoft.com/office/powerpoint/2010/main" val="319744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74118"/>
          </a:xfrm>
        </p:spPr>
        <p:txBody>
          <a:bodyPr>
            <a:normAutofit fontScale="90000"/>
          </a:bodyPr>
          <a:lstStyle/>
          <a:p>
            <a:pPr algn="ctr"/>
            <a:r>
              <a:rPr lang="en-US" dirty="0" smtClean="0"/>
              <a:t>General Agenda</a:t>
            </a:r>
            <a:endParaRPr lang="en-US" dirty="0"/>
          </a:p>
        </p:txBody>
      </p:sp>
      <p:sp>
        <p:nvSpPr>
          <p:cNvPr id="5" name="Content Placeholder 4"/>
          <p:cNvSpPr>
            <a:spLocks noGrp="1"/>
          </p:cNvSpPr>
          <p:nvPr>
            <p:ph idx="1"/>
          </p:nvPr>
        </p:nvSpPr>
        <p:spPr>
          <a:xfrm>
            <a:off x="350729" y="1177447"/>
            <a:ext cx="8530224" cy="5523978"/>
          </a:xfrm>
        </p:spPr>
        <p:txBody>
          <a:bodyPr>
            <a:normAutofit/>
          </a:bodyPr>
          <a:lstStyle/>
          <a:p>
            <a:pPr marL="0" indent="0">
              <a:buNone/>
            </a:pPr>
            <a:r>
              <a:rPr lang="en-US" dirty="0" smtClean="0"/>
              <a:t>Common Background Building</a:t>
            </a:r>
          </a:p>
          <a:p>
            <a:pPr lvl="1"/>
            <a:r>
              <a:rPr lang="en-US" dirty="0" smtClean="0"/>
              <a:t>Continuous Improvement Review - Process &amp; Products</a:t>
            </a:r>
          </a:p>
          <a:p>
            <a:pPr lvl="1"/>
            <a:r>
              <a:rPr lang="en-US" dirty="0" smtClean="0"/>
              <a:t>Connections with  Federal/State Programs</a:t>
            </a:r>
          </a:p>
          <a:p>
            <a:pPr lvl="2"/>
            <a:r>
              <a:rPr lang="en-US" dirty="0" smtClean="0"/>
              <a:t>Federal Programs</a:t>
            </a:r>
          </a:p>
          <a:p>
            <a:pPr lvl="2"/>
            <a:r>
              <a:rPr lang="en-US" dirty="0" smtClean="0"/>
              <a:t>ESSA (Accountability) Partnerships</a:t>
            </a:r>
          </a:p>
          <a:p>
            <a:pPr lvl="2"/>
            <a:r>
              <a:rPr lang="en-US" dirty="0" smtClean="0"/>
              <a:t>Student Investment Account</a:t>
            </a:r>
          </a:p>
          <a:p>
            <a:pPr lvl="2"/>
            <a:r>
              <a:rPr lang="en-US" dirty="0" smtClean="0"/>
              <a:t>Others </a:t>
            </a:r>
          </a:p>
          <a:p>
            <a:pPr marL="0" indent="0">
              <a:buNone/>
            </a:pPr>
            <a:r>
              <a:rPr lang="en-US" dirty="0" smtClean="0"/>
              <a:t>Workshop Time</a:t>
            </a:r>
          </a:p>
          <a:p>
            <a:endParaRPr lang="en-US" dirty="0" smtClean="0"/>
          </a:p>
          <a:p>
            <a:endParaRPr lang="en-US" dirty="0" smtClean="0"/>
          </a:p>
          <a:p>
            <a:endParaRPr lang="en-US" dirty="0"/>
          </a:p>
          <a:p>
            <a:pPr marL="0" indent="0">
              <a:buNone/>
            </a:pPr>
            <a:r>
              <a:rPr lang="en-US" dirty="0" smtClean="0"/>
              <a:t>Closing &amp; Next Steps </a:t>
            </a:r>
            <a:endParaRPr lang="en-US" dirty="0"/>
          </a:p>
        </p:txBody>
      </p:sp>
      <p:graphicFrame>
        <p:nvGraphicFramePr>
          <p:cNvPr id="6" name="Table 5" descr="Workshop time:&#10;Assessing needs&#10;Goals/Strategies&#10;Identifying measures&#10;Monitoring routines"/>
          <p:cNvGraphicFramePr>
            <a:graphicFrameLocks noGrp="1"/>
          </p:cNvGraphicFramePr>
          <p:nvPr>
            <p:extLst>
              <p:ext uri="{D42A27DB-BD31-4B8C-83A1-F6EECF244321}">
                <p14:modId xmlns:p14="http://schemas.microsoft.com/office/powerpoint/2010/main" val="749498995"/>
              </p:ext>
            </p:extLst>
          </p:nvPr>
        </p:nvGraphicFramePr>
        <p:xfrm>
          <a:off x="1524000" y="4258849"/>
          <a:ext cx="6096000" cy="157598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731669010"/>
                    </a:ext>
                  </a:extLst>
                </a:gridCol>
                <a:gridCol w="3048000">
                  <a:extLst>
                    <a:ext uri="{9D8B030D-6E8A-4147-A177-3AD203B41FA5}">
                      <a16:colId xmlns:a16="http://schemas.microsoft.com/office/drawing/2014/main" val="2212489368"/>
                    </a:ext>
                  </a:extLst>
                </a:gridCol>
              </a:tblGrid>
              <a:tr h="463463">
                <a:tc>
                  <a:txBody>
                    <a:bodyPr/>
                    <a:lstStyle/>
                    <a:p>
                      <a:r>
                        <a:rPr lang="en-US" b="0" dirty="0" smtClean="0">
                          <a:solidFill>
                            <a:schemeClr val="tx1"/>
                          </a:solidFill>
                        </a:rPr>
                        <a:t>Assessing Needs</a:t>
                      </a:r>
                      <a:endParaRPr lang="en-US" b="0" dirty="0">
                        <a:solidFill>
                          <a:schemeClr val="tx1"/>
                        </a:solidFill>
                      </a:endParaRPr>
                    </a:p>
                  </a:txBody>
                  <a:tcPr>
                    <a:solidFill>
                      <a:schemeClr val="accent1">
                        <a:lumMod val="20000"/>
                        <a:lumOff val="80000"/>
                      </a:schemeClr>
                    </a:solidFill>
                  </a:tcPr>
                </a:tc>
                <a:tc rowSpan="4">
                  <a:txBody>
                    <a:bodyPr/>
                    <a:lstStyle/>
                    <a:p>
                      <a:pPr algn="ctr"/>
                      <a:r>
                        <a:rPr lang="en-US" b="0" dirty="0" smtClean="0">
                          <a:solidFill>
                            <a:schemeClr val="tx1"/>
                          </a:solidFill>
                        </a:rPr>
                        <a:t>How community members are meaningfully</a:t>
                      </a:r>
                      <a:r>
                        <a:rPr lang="en-US" b="0" baseline="0" dirty="0" smtClean="0">
                          <a:solidFill>
                            <a:schemeClr val="tx1"/>
                          </a:solidFill>
                        </a:rPr>
                        <a:t> engaged throughout these continuous improvement processes</a:t>
                      </a:r>
                      <a:endParaRPr lang="en-US"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165923416"/>
                  </a:ext>
                </a:extLst>
              </a:tr>
              <a:tr h="370840">
                <a:tc>
                  <a:txBody>
                    <a:bodyPr/>
                    <a:lstStyle/>
                    <a:p>
                      <a:r>
                        <a:rPr lang="en-US" dirty="0" smtClean="0"/>
                        <a:t>Goals/Strategies</a:t>
                      </a:r>
                      <a:endParaRPr lang="en-US" dirty="0"/>
                    </a:p>
                  </a:txBody>
                  <a:tcPr>
                    <a:solidFill>
                      <a:schemeClr val="accent1">
                        <a:lumMod val="40000"/>
                        <a:lumOff val="60000"/>
                      </a:schemeClr>
                    </a:solidFill>
                  </a:tcPr>
                </a:tc>
                <a:tc vMerge="1">
                  <a:txBody>
                    <a:bodyPr/>
                    <a:lstStyle/>
                    <a:p>
                      <a:endParaRPr lang="en-US" dirty="0"/>
                    </a:p>
                  </a:txBody>
                  <a:tcPr/>
                </a:tc>
                <a:extLst>
                  <a:ext uri="{0D108BD9-81ED-4DB2-BD59-A6C34878D82A}">
                    <a16:rowId xmlns:a16="http://schemas.microsoft.com/office/drawing/2014/main" val="1337741854"/>
                  </a:ext>
                </a:extLst>
              </a:tr>
              <a:tr h="370840">
                <a:tc>
                  <a:txBody>
                    <a:bodyPr/>
                    <a:lstStyle/>
                    <a:p>
                      <a:r>
                        <a:rPr lang="en-US" dirty="0" smtClean="0"/>
                        <a:t>Identifying Measures</a:t>
                      </a:r>
                      <a:endParaRPr lang="en-US" dirty="0"/>
                    </a:p>
                  </a:txBody>
                  <a:tcPr>
                    <a:solidFill>
                      <a:schemeClr val="accent1">
                        <a:lumMod val="20000"/>
                        <a:lumOff val="80000"/>
                      </a:schemeClr>
                    </a:solidFill>
                  </a:tcPr>
                </a:tc>
                <a:tc vMerge="1">
                  <a:txBody>
                    <a:bodyPr/>
                    <a:lstStyle/>
                    <a:p>
                      <a:endParaRPr lang="en-US" dirty="0"/>
                    </a:p>
                  </a:txBody>
                  <a:tcPr/>
                </a:tc>
                <a:extLst>
                  <a:ext uri="{0D108BD9-81ED-4DB2-BD59-A6C34878D82A}">
                    <a16:rowId xmlns:a16="http://schemas.microsoft.com/office/drawing/2014/main" val="1485334246"/>
                  </a:ext>
                </a:extLst>
              </a:tr>
              <a:tr h="370840">
                <a:tc>
                  <a:txBody>
                    <a:bodyPr/>
                    <a:lstStyle/>
                    <a:p>
                      <a:r>
                        <a:rPr lang="en-US" dirty="0" smtClean="0"/>
                        <a:t>Monitoring Routines</a:t>
                      </a:r>
                      <a:endParaRPr lang="en-US" dirty="0"/>
                    </a:p>
                  </a:txBody>
                  <a:tcPr>
                    <a:solidFill>
                      <a:schemeClr val="accent1">
                        <a:lumMod val="40000"/>
                        <a:lumOff val="60000"/>
                      </a:schemeClr>
                    </a:solidFill>
                  </a:tcPr>
                </a:tc>
                <a:tc vMerge="1">
                  <a:txBody>
                    <a:bodyPr/>
                    <a:lstStyle/>
                    <a:p>
                      <a:endParaRPr lang="en-US" dirty="0"/>
                    </a:p>
                  </a:txBody>
                  <a:tcPr/>
                </a:tc>
                <a:extLst>
                  <a:ext uri="{0D108BD9-81ED-4DB2-BD59-A6C34878D82A}">
                    <a16:rowId xmlns:a16="http://schemas.microsoft.com/office/drawing/2014/main" val="2710067833"/>
                  </a:ext>
                </a:extLst>
              </a:tr>
            </a:tbl>
          </a:graphicData>
        </a:graphic>
      </p:graphicFrame>
      <p:sp>
        <p:nvSpPr>
          <p:cNvPr id="3" name="Slide Number Placeholder 2"/>
          <p:cNvSpPr>
            <a:spLocks noGrp="1"/>
          </p:cNvSpPr>
          <p:nvPr>
            <p:ph type="sldNum" sz="quarter" idx="12"/>
          </p:nvPr>
        </p:nvSpPr>
        <p:spPr/>
        <p:txBody>
          <a:bodyPr/>
          <a:lstStyle/>
          <a:p>
            <a:fld id="{36CCCE16-C8F0-482E-886A-E7CD29DBB1F3}" type="slidenum">
              <a:rPr lang="en-US" smtClean="0"/>
              <a:t>5</a:t>
            </a:fld>
            <a:endParaRPr lang="en-US"/>
          </a:p>
        </p:txBody>
      </p:sp>
    </p:spTree>
    <p:extLst>
      <p:ext uri="{BB962C8B-B14F-4D97-AF65-F5344CB8AC3E}">
        <p14:creationId xmlns:p14="http://schemas.microsoft.com/office/powerpoint/2010/main" val="32692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1838" y="123304"/>
            <a:ext cx="7152434" cy="1013398"/>
          </a:xfrm>
        </p:spPr>
        <p:txBody>
          <a:bodyPr>
            <a:normAutofit/>
          </a:bodyPr>
          <a:lstStyle/>
          <a:p>
            <a:pPr algn="l"/>
            <a:r>
              <a:rPr lang="en-US" dirty="0" smtClean="0"/>
              <a:t>Continuous Improvement Process</a:t>
            </a:r>
            <a:br>
              <a:rPr lang="en-US" dirty="0" smtClean="0"/>
            </a:br>
            <a:r>
              <a:rPr lang="en-US" sz="2200" i="1" dirty="0" smtClean="0"/>
              <a:t>Best Practices aligned with Requirements </a:t>
            </a:r>
            <a:endParaRPr lang="en-US" sz="2200" dirty="0"/>
          </a:p>
        </p:txBody>
      </p:sp>
      <p:pic>
        <p:nvPicPr>
          <p:cNvPr id="4" name="Content Placeholder 3" descr="Continuous improvement process cycle"/>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863211" y="462935"/>
            <a:ext cx="5180012" cy="6656388"/>
          </a:xfrm>
          <a:prstGeom prst="rect">
            <a:avLst/>
          </a:prstGeom>
        </p:spPr>
      </p:pic>
    </p:spTree>
    <p:extLst>
      <p:ext uri="{BB962C8B-B14F-4D97-AF65-F5344CB8AC3E}">
        <p14:creationId xmlns:p14="http://schemas.microsoft.com/office/powerpoint/2010/main" val="1275733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CIP”</a:t>
            </a:r>
            <a:endParaRPr lang="en-US" dirty="0"/>
          </a:p>
        </p:txBody>
      </p:sp>
      <p:graphicFrame>
        <p:nvGraphicFramePr>
          <p:cNvPr id="3" name="Table 2" descr="The big 5 and the supplemental 10" title="The CIP"/>
          <p:cNvGraphicFramePr>
            <a:graphicFrameLocks noGrp="1"/>
          </p:cNvGraphicFramePr>
          <p:nvPr>
            <p:extLst>
              <p:ext uri="{D42A27DB-BD31-4B8C-83A1-F6EECF244321}">
                <p14:modId xmlns:p14="http://schemas.microsoft.com/office/powerpoint/2010/main" val="4095297586"/>
              </p:ext>
            </p:extLst>
          </p:nvPr>
        </p:nvGraphicFramePr>
        <p:xfrm>
          <a:off x="139485" y="944922"/>
          <a:ext cx="8708807" cy="5478907"/>
        </p:xfrm>
        <a:graphic>
          <a:graphicData uri="http://schemas.openxmlformats.org/drawingml/2006/table">
            <a:tbl>
              <a:tblPr firstRow="1" firstCol="1" bandRow="1">
                <a:tableStyleId>{5C22544A-7EE6-4342-B048-85BDC9FD1C3A}</a:tableStyleId>
              </a:tblPr>
              <a:tblGrid>
                <a:gridCol w="619932">
                  <a:extLst>
                    <a:ext uri="{9D8B030D-6E8A-4147-A177-3AD203B41FA5}">
                      <a16:colId xmlns:a16="http://schemas.microsoft.com/office/drawing/2014/main" val="898889766"/>
                    </a:ext>
                  </a:extLst>
                </a:gridCol>
                <a:gridCol w="1921790">
                  <a:extLst>
                    <a:ext uri="{9D8B030D-6E8A-4147-A177-3AD203B41FA5}">
                      <a16:colId xmlns:a16="http://schemas.microsoft.com/office/drawing/2014/main" val="266097276"/>
                    </a:ext>
                  </a:extLst>
                </a:gridCol>
                <a:gridCol w="3006671">
                  <a:extLst>
                    <a:ext uri="{9D8B030D-6E8A-4147-A177-3AD203B41FA5}">
                      <a16:colId xmlns:a16="http://schemas.microsoft.com/office/drawing/2014/main" val="123888920"/>
                    </a:ext>
                  </a:extLst>
                </a:gridCol>
                <a:gridCol w="3160414">
                  <a:extLst>
                    <a:ext uri="{9D8B030D-6E8A-4147-A177-3AD203B41FA5}">
                      <a16:colId xmlns:a16="http://schemas.microsoft.com/office/drawing/2014/main" val="1544929461"/>
                    </a:ext>
                  </a:extLst>
                </a:gridCol>
              </a:tblGrid>
              <a:tr h="2772986">
                <a:tc rowSpan="2">
                  <a:txBody>
                    <a:bodyPr/>
                    <a:lstStyle/>
                    <a:p>
                      <a:pPr marL="71755" marR="71755" algn="ctr">
                        <a:lnSpc>
                          <a:spcPct val="107000"/>
                        </a:lnSpc>
                        <a:spcBef>
                          <a:spcPts val="0"/>
                        </a:spcBef>
                        <a:spcAft>
                          <a:spcPts val="0"/>
                        </a:spcAft>
                      </a:pPr>
                      <a:r>
                        <a:rPr lang="en-US" sz="2400" dirty="0">
                          <a:effectLst/>
                        </a:rPr>
                        <a:t>The CIP</a:t>
                      </a:r>
                    </a:p>
                    <a:p>
                      <a:pPr marL="71755" marR="71755" algn="ctr">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0" marR="0" algn="ctr">
                        <a:lnSpc>
                          <a:spcPct val="107000"/>
                        </a:lnSpc>
                        <a:spcBef>
                          <a:spcPts val="0"/>
                        </a:spcBef>
                        <a:spcAft>
                          <a:spcPts val="0"/>
                        </a:spcAft>
                      </a:pPr>
                      <a:r>
                        <a:rPr lang="en-US" sz="2400" dirty="0">
                          <a:effectLst/>
                        </a:rPr>
                        <a:t>The Big 5</a:t>
                      </a:r>
                    </a:p>
                    <a:p>
                      <a:pPr marL="0" marR="0" algn="ctr">
                        <a:lnSpc>
                          <a:spcPct val="107000"/>
                        </a:lnSpc>
                        <a:spcBef>
                          <a:spcPts val="0"/>
                        </a:spcBef>
                        <a:spcAft>
                          <a:spcPts val="0"/>
                        </a:spcAft>
                      </a:pPr>
                      <a:r>
                        <a:rPr lang="en-US" sz="2400" dirty="0">
                          <a:effectLst/>
                        </a:rPr>
                        <a:t> </a:t>
                      </a:r>
                    </a:p>
                    <a:p>
                      <a:pPr marL="0" marR="0">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nSpc>
                          <a:spcPct val="107000"/>
                        </a:lnSpc>
                        <a:spcBef>
                          <a:spcPts val="0"/>
                        </a:spcBef>
                        <a:spcAft>
                          <a:spcPts val="0"/>
                        </a:spcAft>
                        <a:buFont typeface="Symbol" panose="05050102010706020507" pitchFamily="18" charset="2"/>
                        <a:buNone/>
                      </a:pPr>
                      <a:r>
                        <a:rPr lang="en-US" sz="2400" b="0" dirty="0" smtClean="0">
                          <a:effectLst/>
                        </a:rPr>
                        <a:t>Implementation</a:t>
                      </a:r>
                      <a:r>
                        <a:rPr lang="en-US" sz="2400" b="0" baseline="0" dirty="0" smtClean="0">
                          <a:effectLst/>
                        </a:rPr>
                        <a:t> Plan </a:t>
                      </a:r>
                      <a:endParaRPr lang="en-US" sz="2400" b="0" dirty="0" smtClean="0">
                        <a:effectLst/>
                      </a:endParaRPr>
                    </a:p>
                    <a:p>
                      <a:pPr marL="342900" marR="0" lvl="0" indent="-342900">
                        <a:lnSpc>
                          <a:spcPct val="107000"/>
                        </a:lnSpc>
                        <a:spcBef>
                          <a:spcPts val="0"/>
                        </a:spcBef>
                        <a:spcAft>
                          <a:spcPts val="0"/>
                        </a:spcAft>
                        <a:buFont typeface="Symbol" panose="05050102010706020507" pitchFamily="18" charset="2"/>
                        <a:buChar char=""/>
                      </a:pPr>
                      <a:r>
                        <a:rPr lang="en-US" sz="2400" b="0" dirty="0" smtClean="0">
                          <a:effectLst/>
                        </a:rPr>
                        <a:t>Vision</a:t>
                      </a:r>
                      <a:endParaRPr lang="en-US" sz="2400" b="0" dirty="0">
                        <a:effectLst/>
                      </a:endParaRPr>
                    </a:p>
                    <a:p>
                      <a:pPr marL="342900" marR="0" lvl="0" indent="-342900">
                        <a:lnSpc>
                          <a:spcPct val="107000"/>
                        </a:lnSpc>
                        <a:spcBef>
                          <a:spcPts val="0"/>
                        </a:spcBef>
                        <a:spcAft>
                          <a:spcPts val="0"/>
                        </a:spcAft>
                        <a:buFont typeface="Symbol" panose="05050102010706020507" pitchFamily="18" charset="2"/>
                        <a:buChar char=""/>
                      </a:pPr>
                      <a:r>
                        <a:rPr lang="en-US" sz="2400" b="0" dirty="0">
                          <a:effectLst/>
                        </a:rPr>
                        <a:t>Mission</a:t>
                      </a:r>
                    </a:p>
                    <a:p>
                      <a:pPr marL="342900" marR="0" lvl="0" indent="-342900">
                        <a:lnSpc>
                          <a:spcPct val="107000"/>
                        </a:lnSpc>
                        <a:spcBef>
                          <a:spcPts val="0"/>
                        </a:spcBef>
                        <a:spcAft>
                          <a:spcPts val="0"/>
                        </a:spcAft>
                        <a:buFont typeface="Symbol" panose="05050102010706020507" pitchFamily="18" charset="2"/>
                        <a:buChar char=""/>
                      </a:pPr>
                      <a:r>
                        <a:rPr lang="en-US" sz="2400" b="0" dirty="0" smtClean="0">
                          <a:effectLst/>
                        </a:rPr>
                        <a:t>Goals/Strategies</a:t>
                      </a:r>
                    </a:p>
                    <a:p>
                      <a:pPr marL="342900" marR="0" lvl="0" indent="-342900">
                        <a:lnSpc>
                          <a:spcPct val="107000"/>
                        </a:lnSpc>
                        <a:spcBef>
                          <a:spcPts val="0"/>
                        </a:spcBef>
                        <a:spcAft>
                          <a:spcPts val="0"/>
                        </a:spcAft>
                        <a:buFont typeface="Symbol" panose="05050102010706020507" pitchFamily="18" charset="2"/>
                        <a:buChar char=""/>
                      </a:pPr>
                      <a:r>
                        <a:rPr lang="en-US" sz="2400" b="0" dirty="0" smtClean="0">
                          <a:effectLst/>
                        </a:rPr>
                        <a:t>Action</a:t>
                      </a:r>
                      <a:r>
                        <a:rPr lang="en-US" sz="2400" b="0" baseline="0" dirty="0" smtClean="0">
                          <a:effectLst/>
                        </a:rPr>
                        <a:t> Steps</a:t>
                      </a:r>
                      <a:endParaRPr lang="en-US" sz="2400" b="0" dirty="0">
                        <a:effectLst/>
                      </a:endParaRPr>
                    </a:p>
                    <a:p>
                      <a:pPr marL="342900" marR="0" lvl="0" indent="-342900">
                        <a:lnSpc>
                          <a:spcPct val="107000"/>
                        </a:lnSpc>
                        <a:spcBef>
                          <a:spcPts val="0"/>
                        </a:spcBef>
                        <a:spcAft>
                          <a:spcPts val="0"/>
                        </a:spcAft>
                        <a:buFont typeface="Symbol" panose="05050102010706020507" pitchFamily="18" charset="2"/>
                        <a:buChar char=""/>
                      </a:pPr>
                      <a:r>
                        <a:rPr lang="en-US" sz="2400" b="0" dirty="0">
                          <a:effectLst/>
                        </a:rPr>
                        <a:t>Routine to Monitor/ Adjust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b="0" dirty="0">
                          <a:effectLst/>
                        </a:rPr>
                        <a:t>Reviewed for districts with CSI – TSI schools and allocation of federal school improvement funds</a:t>
                      </a:r>
                    </a:p>
                    <a:p>
                      <a:pPr marL="0" marR="0" algn="ctr">
                        <a:lnSpc>
                          <a:spcPct val="107000"/>
                        </a:lnSpc>
                        <a:spcBef>
                          <a:spcPts val="0"/>
                        </a:spcBef>
                        <a:spcAft>
                          <a:spcPts val="0"/>
                        </a:spcAft>
                      </a:pPr>
                      <a:r>
                        <a:rPr lang="en-US" sz="2400" b="0" dirty="0">
                          <a:effectLst/>
                        </a:rPr>
                        <a:t> </a:t>
                      </a:r>
                    </a:p>
                    <a:p>
                      <a:pPr marL="0" marR="0" algn="just">
                        <a:lnSpc>
                          <a:spcPct val="107000"/>
                        </a:lnSpc>
                        <a:spcBef>
                          <a:spcPts val="0"/>
                        </a:spcBef>
                        <a:spcAft>
                          <a:spcPts val="0"/>
                        </a:spcAft>
                      </a:pPr>
                      <a:r>
                        <a:rPr lang="en-US" sz="2400" b="0" dirty="0" smtClean="0">
                          <a:effectLst/>
                        </a:rPr>
                        <a:t>Opportunity</a:t>
                      </a:r>
                      <a:r>
                        <a:rPr lang="en-US" sz="2400" b="0" baseline="0" dirty="0" smtClean="0">
                          <a:effectLst/>
                        </a:rPr>
                        <a:t> </a:t>
                      </a:r>
                      <a:r>
                        <a:rPr lang="en-US" sz="2400" b="0" dirty="0" smtClean="0">
                          <a:effectLst/>
                        </a:rPr>
                        <a:t>to inform</a:t>
                      </a:r>
                      <a:r>
                        <a:rPr lang="en-US" sz="2400" b="0" baseline="0" dirty="0" smtClean="0">
                          <a:effectLst/>
                        </a:rPr>
                        <a:t> </a:t>
                      </a:r>
                      <a:r>
                        <a:rPr lang="en-US" sz="2400" b="0" dirty="0" smtClean="0">
                          <a:effectLst/>
                        </a:rPr>
                        <a:t>SIA </a:t>
                      </a:r>
                      <a:r>
                        <a:rPr lang="en-US" sz="2400" b="0" dirty="0">
                          <a:effectLst/>
                        </a:rPr>
                        <a:t>applications</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021958"/>
                  </a:ext>
                </a:extLst>
              </a:tr>
              <a:tr h="2317342">
                <a:tc vMerge="1">
                  <a:txBody>
                    <a:bodyPr/>
                    <a:lstStyle/>
                    <a:p>
                      <a:endParaRPr lang="en-US"/>
                    </a:p>
                  </a:txBody>
                  <a:tcPr/>
                </a:tc>
                <a:tc>
                  <a:txBody>
                    <a:bodyPr/>
                    <a:lstStyle/>
                    <a:p>
                      <a:pPr marL="0" marR="0" algn="ctr">
                        <a:lnSpc>
                          <a:spcPct val="107000"/>
                        </a:lnSpc>
                        <a:spcBef>
                          <a:spcPts val="0"/>
                        </a:spcBef>
                        <a:spcAft>
                          <a:spcPts val="0"/>
                        </a:spcAft>
                      </a:pPr>
                      <a:r>
                        <a:rPr lang="en-US" sz="2400" b="1" dirty="0">
                          <a:effectLst/>
                        </a:rPr>
                        <a:t>The Supplemental 10</a:t>
                      </a:r>
                    </a:p>
                    <a:p>
                      <a:pPr marL="0" marR="0" algn="ctr">
                        <a:lnSpc>
                          <a:spcPct val="107000"/>
                        </a:lnSpc>
                        <a:spcBef>
                          <a:spcPts val="0"/>
                        </a:spcBef>
                        <a:spcAft>
                          <a:spcPts val="0"/>
                        </a:spcAft>
                      </a:pPr>
                      <a:r>
                        <a:rPr lang="en-US" sz="2400" dirty="0">
                          <a:effectLst/>
                        </a:rPr>
                        <a:t> </a:t>
                      </a:r>
                    </a:p>
                    <a:p>
                      <a:pPr marL="0" marR="0">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Questions that </a:t>
                      </a:r>
                      <a:r>
                        <a:rPr lang="en-US" sz="2400" dirty="0" smtClean="0">
                          <a:effectLst/>
                        </a:rPr>
                        <a:t>describe how the districts will</a:t>
                      </a:r>
                      <a:r>
                        <a:rPr lang="en-US" sz="2400" baseline="0" dirty="0" smtClean="0">
                          <a:effectLst/>
                        </a:rPr>
                        <a:t> </a:t>
                      </a:r>
                      <a:r>
                        <a:rPr lang="en-US" sz="2400" dirty="0" smtClean="0">
                          <a:effectLst/>
                        </a:rPr>
                        <a:t>address </a:t>
                      </a:r>
                      <a:r>
                        <a:rPr lang="en-US" sz="2400" dirty="0">
                          <a:effectLst/>
                        </a:rPr>
                        <a:t>state and federal requirements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Reviewed to ensure compliance </a:t>
                      </a:r>
                      <a:r>
                        <a:rPr lang="en-US" sz="2400" dirty="0" smtClean="0">
                          <a:effectLst/>
                        </a:rPr>
                        <a:t>with</a:t>
                      </a:r>
                      <a:r>
                        <a:rPr lang="en-US" sz="2400" baseline="0" dirty="0" smtClean="0">
                          <a:effectLst/>
                        </a:rPr>
                        <a:t> </a:t>
                      </a:r>
                      <a:r>
                        <a:rPr lang="en-US" sz="2400" dirty="0" smtClean="0">
                          <a:effectLst/>
                        </a:rPr>
                        <a:t>state </a:t>
                      </a:r>
                      <a:r>
                        <a:rPr lang="en-US" sz="2400" dirty="0">
                          <a:effectLst/>
                        </a:rPr>
                        <a:t>and federal law </a:t>
                      </a:r>
                    </a:p>
                    <a:p>
                      <a:pPr marL="0" marR="0">
                        <a:lnSpc>
                          <a:spcPct val="107000"/>
                        </a:lnSpc>
                        <a:spcBef>
                          <a:spcPts val="0"/>
                        </a:spcBef>
                        <a:spcAft>
                          <a:spcPts val="0"/>
                        </a:spcAft>
                      </a:pPr>
                      <a:r>
                        <a:rPr lang="en-US" sz="2400" dirty="0">
                          <a:effectLst/>
                        </a:rPr>
                        <a:t> </a:t>
                      </a:r>
                    </a:p>
                    <a:p>
                      <a:pPr marL="0" marR="0">
                        <a:lnSpc>
                          <a:spcPct val="107000"/>
                        </a:lnSpc>
                        <a:spcBef>
                          <a:spcPts val="0"/>
                        </a:spcBef>
                        <a:spcAft>
                          <a:spcPts val="0"/>
                        </a:spcAft>
                      </a:pPr>
                      <a:r>
                        <a:rPr lang="en-US" sz="2400" dirty="0">
                          <a:effectLst/>
                        </a:rPr>
                        <a:t>Required to </a:t>
                      </a:r>
                      <a:r>
                        <a:rPr lang="en-US" sz="2400" dirty="0" smtClean="0">
                          <a:effectLst/>
                        </a:rPr>
                        <a:t>submit </a:t>
                      </a:r>
                      <a:r>
                        <a:rPr lang="en-US" sz="2400" dirty="0">
                          <a:effectLst/>
                        </a:rPr>
                        <a:t>budget narrative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6703896"/>
                  </a:ext>
                </a:extLst>
              </a:tr>
            </a:tbl>
          </a:graphicData>
        </a:graphic>
      </p:graphicFrame>
    </p:spTree>
    <p:extLst>
      <p:ext uri="{BB962C8B-B14F-4D97-AF65-F5344CB8AC3E}">
        <p14:creationId xmlns:p14="http://schemas.microsoft.com/office/powerpoint/2010/main" val="2554489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SA Student Investment Account Time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2744"/>
            <a:ext cx="9157186" cy="2860530"/>
          </a:xfrm>
          <a:prstGeom prst="rect">
            <a:avLst/>
          </a:prstGeom>
        </p:spPr>
      </p:pic>
      <p:sp>
        <p:nvSpPr>
          <p:cNvPr id="2" name="Title 1"/>
          <p:cNvSpPr>
            <a:spLocks noGrp="1"/>
          </p:cNvSpPr>
          <p:nvPr>
            <p:ph type="title"/>
          </p:nvPr>
        </p:nvSpPr>
        <p:spPr/>
        <p:txBody>
          <a:bodyPr/>
          <a:lstStyle/>
          <a:p>
            <a:r>
              <a:rPr lang="en-US" dirty="0" smtClean="0"/>
              <a:t>Where are we?</a:t>
            </a:r>
            <a:endParaRPr lang="en-US" dirty="0"/>
          </a:p>
        </p:txBody>
      </p:sp>
      <p:pic>
        <p:nvPicPr>
          <p:cNvPr id="5" name="Picture 4" descr="Student Success Ac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0016" y="51210"/>
            <a:ext cx="935334" cy="1296433"/>
          </a:xfrm>
          <a:prstGeom prst="rect">
            <a:avLst/>
          </a:prstGeom>
        </p:spPr>
      </p:pic>
      <p:sp>
        <p:nvSpPr>
          <p:cNvPr id="6" name="Slide Number Placeholder 5"/>
          <p:cNvSpPr>
            <a:spLocks noGrp="1"/>
          </p:cNvSpPr>
          <p:nvPr>
            <p:ph type="sldNum" sz="quarter" idx="12"/>
          </p:nvPr>
        </p:nvSpPr>
        <p:spPr/>
        <p:txBody>
          <a:bodyPr/>
          <a:lstStyle/>
          <a:p>
            <a:fld id="{36CCCE16-C8F0-482E-886A-E7CD29DBB1F3}" type="slidenum">
              <a:rPr lang="en-US" smtClean="0"/>
              <a:t>8</a:t>
            </a:fld>
            <a:endParaRPr lang="en-US"/>
          </a:p>
        </p:txBody>
      </p:sp>
      <p:sp>
        <p:nvSpPr>
          <p:cNvPr id="8" name="Oval 7" descr="oval around Community Engagement (Sept - Oct)"/>
          <p:cNvSpPr/>
          <p:nvPr/>
        </p:nvSpPr>
        <p:spPr>
          <a:xfrm>
            <a:off x="185272" y="3168203"/>
            <a:ext cx="1725769" cy="94659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811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628650" y="1690689"/>
            <a:ext cx="7886700" cy="4351338"/>
          </a:xfrm>
        </p:spPr>
        <p:txBody>
          <a:bodyPr>
            <a:normAutofit/>
          </a:bodyPr>
          <a:lstStyle/>
          <a:p>
            <a:pPr>
              <a:lnSpc>
                <a:spcPct val="100000"/>
              </a:lnSpc>
              <a:spcBef>
                <a:spcPts val="0"/>
              </a:spcBef>
              <a:defRPr/>
            </a:pPr>
            <a:r>
              <a:rPr lang="en-US" dirty="0">
                <a:hlinkClick r:id="rId3"/>
              </a:rPr>
              <a:t>Needs Assessment </a:t>
            </a:r>
            <a:r>
              <a:rPr lang="en-US" dirty="0" smtClean="0">
                <a:hlinkClick r:id="rId3"/>
              </a:rPr>
              <a:t>Guidance</a:t>
            </a:r>
            <a:endParaRPr lang="en-US" dirty="0" smtClean="0"/>
          </a:p>
          <a:p>
            <a:pPr>
              <a:lnSpc>
                <a:spcPct val="100000"/>
              </a:lnSpc>
              <a:spcBef>
                <a:spcPts val="0"/>
              </a:spcBef>
              <a:defRPr/>
            </a:pPr>
            <a:r>
              <a:rPr lang="en-US" dirty="0" smtClean="0">
                <a:hlinkClick r:id="rId4"/>
              </a:rPr>
              <a:t>ORIS Health Assessment Tool</a:t>
            </a:r>
            <a:endParaRPr lang="en-US" dirty="0"/>
          </a:p>
          <a:p>
            <a:pPr>
              <a:lnSpc>
                <a:spcPct val="100000"/>
              </a:lnSpc>
              <a:spcBef>
                <a:spcPts val="0"/>
              </a:spcBef>
              <a:defRPr/>
            </a:pPr>
            <a:r>
              <a:rPr lang="en-US" dirty="0" smtClean="0">
                <a:hlinkClick r:id="rId5"/>
              </a:rPr>
              <a:t>Data Analysis Summary</a:t>
            </a:r>
            <a:endParaRPr lang="en-US" dirty="0" smtClean="0"/>
          </a:p>
          <a:p>
            <a:r>
              <a:rPr lang="en-US" dirty="0">
                <a:hlinkClick r:id="rId6"/>
              </a:rPr>
              <a:t>District Continuous Improvement Plan Template</a:t>
            </a:r>
            <a:endParaRPr lang="en-US" dirty="0"/>
          </a:p>
          <a:p>
            <a:r>
              <a:rPr lang="en-US" dirty="0">
                <a:hlinkClick r:id="rId7"/>
              </a:rPr>
              <a:t>Tips on writing goals and strategies as theories of </a:t>
            </a:r>
            <a:r>
              <a:rPr lang="en-US" dirty="0" smtClean="0">
                <a:hlinkClick r:id="rId7"/>
              </a:rPr>
              <a:t>action</a:t>
            </a:r>
            <a:endParaRPr lang="en-US" dirty="0" smtClean="0"/>
          </a:p>
          <a:p>
            <a:r>
              <a:rPr lang="en-US" dirty="0" smtClean="0">
                <a:hlinkClick r:id="rId8"/>
              </a:rPr>
              <a:t>Routine Guidance</a:t>
            </a:r>
            <a:endParaRPr lang="en-US" dirty="0"/>
          </a:p>
          <a:p>
            <a:r>
              <a:rPr lang="en-US" dirty="0" smtClean="0">
                <a:hlinkClick r:id="rId9"/>
              </a:rPr>
              <a:t>ODE Continuous Improvement Web page</a:t>
            </a:r>
            <a:endParaRPr lang="en-US" dirty="0" smtClean="0"/>
          </a:p>
          <a:p>
            <a:r>
              <a:rPr lang="en-US" dirty="0" smtClean="0">
                <a:hlinkClick r:id="rId10"/>
              </a:rPr>
              <a:t>Community Engagement Toolkit </a:t>
            </a:r>
            <a:endParaRPr lang="en-US" dirty="0" smtClean="0"/>
          </a:p>
          <a:p>
            <a:endParaRPr lang="en-US" dirty="0" smtClean="0"/>
          </a:p>
          <a:p>
            <a:pPr marL="0" indent="0">
              <a:buNone/>
            </a:pPr>
            <a:endParaRPr lang="en-US" dirty="0" smtClean="0"/>
          </a:p>
          <a:p>
            <a:endParaRPr lang="en-US" dirty="0"/>
          </a:p>
          <a:p>
            <a:pPr>
              <a:lnSpc>
                <a:spcPct val="100000"/>
              </a:lnSpc>
              <a:spcBef>
                <a:spcPts val="0"/>
              </a:spcBef>
              <a:defRPr/>
            </a:pPr>
            <a:endParaRPr lang="en-US" dirty="0" smtClean="0"/>
          </a:p>
          <a:p>
            <a:pPr>
              <a:lnSpc>
                <a:spcPct val="100000"/>
              </a:lnSpc>
              <a:spcBef>
                <a:spcPts val="0"/>
              </a:spcBef>
              <a:defRPr/>
            </a:pP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36CCCE16-C8F0-482E-886A-E7CD29DBB1F3}" type="slidenum">
              <a:rPr lang="en-US" smtClean="0"/>
              <a:t>9</a:t>
            </a:fld>
            <a:endParaRPr lang="en-US"/>
          </a:p>
        </p:txBody>
      </p:sp>
      <p:pic>
        <p:nvPicPr>
          <p:cNvPr id="7" name="Content Placeholder 3" descr="CIP graphic"/>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86650" y="-36329"/>
            <a:ext cx="1517865" cy="1950478"/>
          </a:xfrm>
          <a:prstGeom prst="rect">
            <a:avLst/>
          </a:prstGeom>
        </p:spPr>
      </p:pic>
    </p:spTree>
    <p:extLst>
      <p:ext uri="{BB962C8B-B14F-4D97-AF65-F5344CB8AC3E}">
        <p14:creationId xmlns:p14="http://schemas.microsoft.com/office/powerpoint/2010/main" val="3691660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96C7C289ABA4D9FDD1361C84C4FA1" ma:contentTypeVersion="7" ma:contentTypeDescription="Create a new document." ma:contentTypeScope="" ma:versionID="94287f402a7a78d13a274b65a129b7fb">
  <xsd:schema xmlns:xsd="http://www.w3.org/2001/XMLSchema" xmlns:xs="http://www.w3.org/2001/XMLSchema" xmlns:p="http://schemas.microsoft.com/office/2006/metadata/properties" xmlns:ns1="http://schemas.microsoft.com/sharepoint/v3" xmlns:ns2="d8b1ca5f-fa87-4d34-92e4-f61eb50f411a" xmlns:ns3="54031767-dd6d-417c-ab73-583408f47564" targetNamespace="http://schemas.microsoft.com/office/2006/metadata/properties" ma:root="true" ma:fieldsID="c2c7294862d16225918a2d29babeedfb" ns1:_="" ns2:_="" ns3:_="">
    <xsd:import namespace="http://schemas.microsoft.com/sharepoint/v3"/>
    <xsd:import namespace="d8b1ca5f-fa87-4d34-92e4-f61eb50f411a"/>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b1ca5f-fa87-4d34-92e4-f61eb50f411a"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riority xmlns="d8b1ca5f-fa87-4d34-92e4-f61eb50f411a">New</Priority>
    <Estimated_x0020_Creation_x0020_Date xmlns="d8b1ca5f-fa87-4d34-92e4-f61eb50f411a" xsi:nil="true"/>
    <Remediation_x0020_Date xmlns="d8b1ca5f-fa87-4d34-92e4-f61eb50f411a">2019-10-04T07:00:00+00:00</Remediation_x0020_Date>
  </documentManagement>
</p:properties>
</file>

<file path=customXml/itemProps1.xml><?xml version="1.0" encoding="utf-8"?>
<ds:datastoreItem xmlns:ds="http://schemas.openxmlformats.org/officeDocument/2006/customXml" ds:itemID="{49AD9401-8894-4326-B8CC-5093AB70AAD9}"/>
</file>

<file path=customXml/itemProps2.xml><?xml version="1.0" encoding="utf-8"?>
<ds:datastoreItem xmlns:ds="http://schemas.openxmlformats.org/officeDocument/2006/customXml" ds:itemID="{6BEDF4BD-03AA-445C-BAB2-6A2F960925AE}"/>
</file>

<file path=customXml/itemProps3.xml><?xml version="1.0" encoding="utf-8"?>
<ds:datastoreItem xmlns:ds="http://schemas.openxmlformats.org/officeDocument/2006/customXml" ds:itemID="{D2821F69-9B7F-4C1E-BB64-51B2C270E291}"/>
</file>

<file path=docProps/app.xml><?xml version="1.0" encoding="utf-8"?>
<Properties xmlns="http://schemas.openxmlformats.org/officeDocument/2006/extended-properties" xmlns:vt="http://schemas.openxmlformats.org/officeDocument/2006/docPropsVTypes">
  <Template>Office Theme</Template>
  <TotalTime>1617</TotalTime>
  <Words>2620</Words>
  <Application>Microsoft Office PowerPoint</Application>
  <PresentationFormat>On-screen Show (4:3)</PresentationFormat>
  <Paragraphs>443</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Symbol</vt:lpstr>
      <vt:lpstr>Times New Roman</vt:lpstr>
      <vt:lpstr>Office Theme</vt:lpstr>
      <vt:lpstr>Continuous Improvement Process  A Team Workshop Session</vt:lpstr>
      <vt:lpstr>Who is here with us today? </vt:lpstr>
      <vt:lpstr>Our Collective Aim</vt:lpstr>
      <vt:lpstr>Workshop Objectives</vt:lpstr>
      <vt:lpstr>General Agenda</vt:lpstr>
      <vt:lpstr>Continuous Improvement Process Best Practices aligned with Requirements </vt:lpstr>
      <vt:lpstr>“The CIP”</vt:lpstr>
      <vt:lpstr>Where are we?</vt:lpstr>
      <vt:lpstr>Resources</vt:lpstr>
      <vt:lpstr>Focus for Today Based on Registration</vt:lpstr>
      <vt:lpstr>Comprehensive Needs Assessment</vt:lpstr>
      <vt:lpstr>Data Sources</vt:lpstr>
      <vt:lpstr>Activity – You choose</vt:lpstr>
      <vt:lpstr>Goals and Strategies</vt:lpstr>
      <vt:lpstr>Goals and Strategies</vt:lpstr>
      <vt:lpstr>Strategy as a Theory of Action</vt:lpstr>
      <vt:lpstr>Practice with Strategies</vt:lpstr>
      <vt:lpstr>Practice with Strategies</vt:lpstr>
      <vt:lpstr>Activity – You choose</vt:lpstr>
      <vt:lpstr>Using Measures of Evidence  to Monitor Progress</vt:lpstr>
      <vt:lpstr>Using Measures of Evidence to Monitor Progress</vt:lpstr>
      <vt:lpstr>Using Measures of Evidence  to Monitor Progress</vt:lpstr>
      <vt:lpstr>Practice with Measures</vt:lpstr>
      <vt:lpstr>Practice with Measures</vt:lpstr>
      <vt:lpstr>Activity – You choose</vt:lpstr>
      <vt:lpstr>Routines</vt:lpstr>
      <vt:lpstr>Routines inform Feedback Loops</vt:lpstr>
      <vt:lpstr>Effective Routines</vt:lpstr>
      <vt:lpstr>Preparing for Routines</vt:lpstr>
      <vt:lpstr>Activity – Getting Reading for Routines Partner or Team up &amp; Jigsaw </vt:lpstr>
      <vt:lpstr>ESSA Partner Districts Districts with CSI and TSI schools</vt:lpstr>
      <vt:lpstr>“The CIP”</vt:lpstr>
      <vt:lpstr>Creating Your Roadmap</vt:lpstr>
      <vt:lpstr>Questions can be emailed to the  District and School Effectiveness Team  Thank you! </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ORIS and Continuous Improvement Work Together</dc:title>
  <dc:creator>SOLTZ Sarah - ODE</dc:creator>
  <cp:lastModifiedBy>DUMAS Sheli - ODE</cp:lastModifiedBy>
  <cp:revision>155</cp:revision>
  <cp:lastPrinted>2019-09-16T20:34:58Z</cp:lastPrinted>
  <dcterms:created xsi:type="dcterms:W3CDTF">2019-04-12T22:40:11Z</dcterms:created>
  <dcterms:modified xsi:type="dcterms:W3CDTF">2019-10-04T14:54:58Z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0x01010015196C7C289ABA4D9FDD1361C84C4FA1</vt:lpwstr>
  </property>
</Properties>
</file>