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4"/>
    <p:sldMasterId id="2147483815" r:id="rId5"/>
    <p:sldMasterId id="2147483803" r:id="rId6"/>
    <p:sldMasterId id="2147483791" r:id="rId7"/>
    <p:sldMasterId id="2147483779" r:id="rId8"/>
    <p:sldMasterId id="2147483767" r:id="rId9"/>
  </p:sldMasterIdLst>
  <p:notesMasterIdLst>
    <p:notesMasterId r:id="rId73"/>
  </p:notesMasterIdLst>
  <p:sldIdLst>
    <p:sldId id="256" r:id="rId10"/>
    <p:sldId id="257" r:id="rId11"/>
    <p:sldId id="258" r:id="rId12"/>
    <p:sldId id="259" r:id="rId13"/>
    <p:sldId id="260" r:id="rId14"/>
    <p:sldId id="261" r:id="rId15"/>
    <p:sldId id="262" r:id="rId16"/>
    <p:sldId id="303" r:id="rId17"/>
    <p:sldId id="310" r:id="rId18"/>
    <p:sldId id="311" r:id="rId19"/>
    <p:sldId id="263" r:id="rId20"/>
    <p:sldId id="264" r:id="rId21"/>
    <p:sldId id="265" r:id="rId22"/>
    <p:sldId id="266" r:id="rId23"/>
    <p:sldId id="315" r:id="rId24"/>
    <p:sldId id="314" r:id="rId25"/>
    <p:sldId id="316" r:id="rId26"/>
    <p:sldId id="317" r:id="rId27"/>
    <p:sldId id="318" r:id="rId28"/>
    <p:sldId id="319" r:id="rId29"/>
    <p:sldId id="320" r:id="rId30"/>
    <p:sldId id="267" r:id="rId31"/>
    <p:sldId id="268" r:id="rId32"/>
    <p:sldId id="269" r:id="rId33"/>
    <p:sldId id="270" r:id="rId34"/>
    <p:sldId id="271" r:id="rId35"/>
    <p:sldId id="272" r:id="rId36"/>
    <p:sldId id="273" r:id="rId37"/>
    <p:sldId id="274" r:id="rId38"/>
    <p:sldId id="275" r:id="rId39"/>
    <p:sldId id="276" r:id="rId40"/>
    <p:sldId id="308" r:id="rId41"/>
    <p:sldId id="277" r:id="rId42"/>
    <p:sldId id="278" r:id="rId43"/>
    <p:sldId id="279" r:id="rId44"/>
    <p:sldId id="280" r:id="rId45"/>
    <p:sldId id="281" r:id="rId46"/>
    <p:sldId id="282" r:id="rId47"/>
    <p:sldId id="283" r:id="rId48"/>
    <p:sldId id="284" r:id="rId49"/>
    <p:sldId id="285" r:id="rId50"/>
    <p:sldId id="286" r:id="rId51"/>
    <p:sldId id="288" r:id="rId52"/>
    <p:sldId id="289" r:id="rId53"/>
    <p:sldId id="290" r:id="rId54"/>
    <p:sldId id="291" r:id="rId55"/>
    <p:sldId id="292" r:id="rId56"/>
    <p:sldId id="313" r:id="rId57"/>
    <p:sldId id="294" r:id="rId58"/>
    <p:sldId id="293" r:id="rId59"/>
    <p:sldId id="295" r:id="rId60"/>
    <p:sldId id="304" r:id="rId61"/>
    <p:sldId id="305" r:id="rId62"/>
    <p:sldId id="296" r:id="rId63"/>
    <p:sldId id="297" r:id="rId64"/>
    <p:sldId id="298" r:id="rId65"/>
    <p:sldId id="299" r:id="rId66"/>
    <p:sldId id="300" r:id="rId67"/>
    <p:sldId id="301" r:id="rId68"/>
    <p:sldId id="302" r:id="rId69"/>
    <p:sldId id="309" r:id="rId70"/>
    <p:sldId id="307" r:id="rId71"/>
    <p:sldId id="306" r:id="rId7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4F8"/>
    <a:srgbClr val="FCEDE1"/>
    <a:srgbClr val="FAF5E3"/>
    <a:srgbClr val="F0F4E6"/>
    <a:srgbClr val="E7F5F3"/>
    <a:srgbClr val="20552D"/>
    <a:srgbClr val="AC471A"/>
    <a:srgbClr val="5D0541"/>
    <a:srgbClr val="926700"/>
    <a:srgbClr val="754C29"/>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0" autoAdjust="0"/>
    <p:restoredTop sz="58085" autoAdjust="0"/>
  </p:normalViewPr>
  <p:slideViewPr>
    <p:cSldViewPr snapToGrid="0">
      <p:cViewPr varScale="1">
        <p:scale>
          <a:sx n="65" d="100"/>
          <a:sy n="65" d="100"/>
        </p:scale>
        <p:origin x="217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slide" Target="slides/slide30.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slide" Target="slides/slide33.xml"/><Relationship Id="rId47" Type="http://schemas.openxmlformats.org/officeDocument/2006/relationships/slide" Target="slides/slide38.xml"/><Relationship Id="rId50" Type="http://schemas.openxmlformats.org/officeDocument/2006/relationships/slide" Target="slides/slide41.xml"/><Relationship Id="rId55" Type="http://schemas.openxmlformats.org/officeDocument/2006/relationships/slide" Target="slides/slide46.xml"/><Relationship Id="rId63" Type="http://schemas.openxmlformats.org/officeDocument/2006/relationships/slide" Target="slides/slide54.xml"/><Relationship Id="rId68" Type="http://schemas.openxmlformats.org/officeDocument/2006/relationships/slide" Target="slides/slide59.xml"/><Relationship Id="rId76" Type="http://schemas.openxmlformats.org/officeDocument/2006/relationships/theme" Target="theme/theme1.xml"/><Relationship Id="rId7" Type="http://schemas.openxmlformats.org/officeDocument/2006/relationships/slideMaster" Target="slideMasters/slideMaster4.xml"/><Relationship Id="rId71" Type="http://schemas.openxmlformats.org/officeDocument/2006/relationships/slide" Target="slides/slide62.xml"/><Relationship Id="rId2" Type="http://schemas.openxmlformats.org/officeDocument/2006/relationships/customXml" Target="../customXml/item2.xml"/><Relationship Id="rId16" Type="http://schemas.openxmlformats.org/officeDocument/2006/relationships/slide" Target="slides/slide7.xml"/><Relationship Id="rId29" Type="http://schemas.openxmlformats.org/officeDocument/2006/relationships/slide" Target="slides/slide20.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slide" Target="slides/slide28.xml"/><Relationship Id="rId40" Type="http://schemas.openxmlformats.org/officeDocument/2006/relationships/slide" Target="slides/slide31.xml"/><Relationship Id="rId45" Type="http://schemas.openxmlformats.org/officeDocument/2006/relationships/slide" Target="slides/slide36.xml"/><Relationship Id="rId53" Type="http://schemas.openxmlformats.org/officeDocument/2006/relationships/slide" Target="slides/slide44.xml"/><Relationship Id="rId58" Type="http://schemas.openxmlformats.org/officeDocument/2006/relationships/slide" Target="slides/slide49.xml"/><Relationship Id="rId66" Type="http://schemas.openxmlformats.org/officeDocument/2006/relationships/slide" Target="slides/slide57.xml"/><Relationship Id="rId7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49" Type="http://schemas.openxmlformats.org/officeDocument/2006/relationships/slide" Target="slides/slide40.xml"/><Relationship Id="rId57" Type="http://schemas.openxmlformats.org/officeDocument/2006/relationships/slide" Target="slides/slide48.xml"/><Relationship Id="rId61" Type="http://schemas.openxmlformats.org/officeDocument/2006/relationships/slide" Target="slides/slide52.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4" Type="http://schemas.openxmlformats.org/officeDocument/2006/relationships/slide" Target="slides/slide35.xml"/><Relationship Id="rId52" Type="http://schemas.openxmlformats.org/officeDocument/2006/relationships/slide" Target="slides/slide43.xml"/><Relationship Id="rId60" Type="http://schemas.openxmlformats.org/officeDocument/2006/relationships/slide" Target="slides/slide51.xml"/><Relationship Id="rId65" Type="http://schemas.openxmlformats.org/officeDocument/2006/relationships/slide" Target="slides/slide56.xml"/><Relationship Id="rId73"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43" Type="http://schemas.openxmlformats.org/officeDocument/2006/relationships/slide" Target="slides/slide34.xml"/><Relationship Id="rId48" Type="http://schemas.openxmlformats.org/officeDocument/2006/relationships/slide" Target="slides/slide39.xml"/><Relationship Id="rId56" Type="http://schemas.openxmlformats.org/officeDocument/2006/relationships/slide" Target="slides/slide47.xml"/><Relationship Id="rId64" Type="http://schemas.openxmlformats.org/officeDocument/2006/relationships/slide" Target="slides/slide55.xml"/><Relationship Id="rId69" Type="http://schemas.openxmlformats.org/officeDocument/2006/relationships/slide" Target="slides/slide60.xml"/><Relationship Id="rId77" Type="http://schemas.openxmlformats.org/officeDocument/2006/relationships/tableStyles" Target="tableStyles.xml"/><Relationship Id="rId8" Type="http://schemas.openxmlformats.org/officeDocument/2006/relationships/slideMaster" Target="slideMasters/slideMaster5.xml"/><Relationship Id="rId51" Type="http://schemas.openxmlformats.org/officeDocument/2006/relationships/slide" Target="slides/slide42.xml"/><Relationship Id="rId72" Type="http://schemas.openxmlformats.org/officeDocument/2006/relationships/slide" Target="slides/slide63.xml"/><Relationship Id="rId3" Type="http://schemas.openxmlformats.org/officeDocument/2006/relationships/customXml" Target="../customXml/item3.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slide" Target="slides/slide29.xml"/><Relationship Id="rId46" Type="http://schemas.openxmlformats.org/officeDocument/2006/relationships/slide" Target="slides/slide37.xml"/><Relationship Id="rId59" Type="http://schemas.openxmlformats.org/officeDocument/2006/relationships/slide" Target="slides/slide50.xml"/><Relationship Id="rId67" Type="http://schemas.openxmlformats.org/officeDocument/2006/relationships/slide" Target="slides/slide58.xml"/><Relationship Id="rId20" Type="http://schemas.openxmlformats.org/officeDocument/2006/relationships/slide" Target="slides/slide11.xml"/><Relationship Id="rId41" Type="http://schemas.openxmlformats.org/officeDocument/2006/relationships/slide" Target="slides/slide32.xml"/><Relationship Id="rId54" Type="http://schemas.openxmlformats.org/officeDocument/2006/relationships/slide" Target="slides/slide45.xml"/><Relationship Id="rId62" Type="http://schemas.openxmlformats.org/officeDocument/2006/relationships/slide" Target="slides/slide53.xml"/><Relationship Id="rId70" Type="http://schemas.openxmlformats.org/officeDocument/2006/relationships/slide" Target="slides/slide61.xml"/><Relationship Id="rId75"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8/19/2025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baseline="0" dirty="0"/>
              <a:t>T</a:t>
            </a:r>
            <a:r>
              <a:rPr lang="en-US" altLang="en-US" dirty="0"/>
              <a:t>hank you for joining this webinar.</a:t>
            </a:r>
            <a:r>
              <a:rPr lang="en-US" altLang="en-US" baseline="0" dirty="0"/>
              <a:t>  Today’s we will be looking at the </a:t>
            </a:r>
            <a:r>
              <a:rPr lang="en-US" altLang="en-US" dirty="0"/>
              <a:t>2024-2025 Consolidated District Performance Report Data Collections for Title I-D,</a:t>
            </a:r>
            <a:r>
              <a:rPr lang="en-US" altLang="en-US" baseline="0" dirty="0"/>
              <a:t> which </a:t>
            </a:r>
            <a:r>
              <a:rPr lang="en-US" altLang="en-US" dirty="0"/>
              <a:t>are the Academic Outcomes and the Programs and Facilities</a:t>
            </a:r>
            <a:r>
              <a:rPr lang="en-US" altLang="en-US" baseline="0" dirty="0"/>
              <a:t> data collections.</a:t>
            </a:r>
            <a:endParaRPr lang="en-US" altLang="en-US" dirty="0"/>
          </a:p>
          <a:p>
            <a:pPr eaLnBrk="1" hangingPunct="1">
              <a:spcBef>
                <a:spcPct val="0"/>
              </a:spcBef>
            </a:pPr>
            <a:endParaRPr lang="en-US" altLang="en-US" dirty="0"/>
          </a:p>
          <a:p>
            <a:pPr marL="0" marR="0" lvl="0" indent="0" algn="l" defTabSz="914400" rtl="0" eaLnBrk="1" fontAlgn="base" latinLnBrk="0" hangingPunct="1">
              <a:lnSpc>
                <a:spcPct val="100000"/>
              </a:lnSpc>
              <a:spcBef>
                <a:spcPct val="0"/>
              </a:spcBef>
              <a:spcAft>
                <a:spcPct val="0"/>
              </a:spcAft>
              <a:buClrTx/>
              <a:buSzTx/>
              <a:buFontTx/>
              <a:buNone/>
              <a:tabLst/>
              <a:defRPr/>
            </a:pPr>
            <a:r>
              <a:rPr lang="en-US" altLang="en-US" baseline="0" dirty="0"/>
              <a:t>I am Kyle Walker, a Program Analyst on the Federal Systems Team in the Office of Teaching Learning and Assessment. I am joined today by Jen Engberg, our Title I-D education specialist, and Serena Robinson, our team’s Administrative Specialist who will be providing technical support.</a:t>
            </a:r>
          </a:p>
          <a:p>
            <a:pPr eaLnBrk="1" hangingPunct="1">
              <a:spcBef>
                <a:spcPct val="0"/>
              </a:spcBef>
            </a:pPr>
            <a:endParaRPr lang="en-US" altLang="en-US" dirty="0"/>
          </a:p>
          <a:p>
            <a:pPr eaLnBrk="1" hangingPunct="1">
              <a:spcBef>
                <a:spcPct val="0"/>
              </a:spcBef>
            </a:pPr>
            <a:r>
              <a:rPr lang="en-US" altLang="en-US" dirty="0"/>
              <a:t>Today’s goal is to provide you with the support and guidance you need in order to make these</a:t>
            </a:r>
            <a:r>
              <a:rPr lang="en-US" altLang="en-US" baseline="0" dirty="0"/>
              <a:t> two</a:t>
            </a:r>
            <a:r>
              <a:rPr lang="en-US" altLang="en-US" dirty="0"/>
              <a:t> data collection go as smoothly and efficiently as possible.</a:t>
            </a:r>
          </a:p>
          <a:p>
            <a:pPr eaLnBrk="1" hangingPunct="1">
              <a:spcBef>
                <a:spcPct val="0"/>
              </a:spcBef>
            </a:pPr>
            <a:endParaRPr lang="en-US" altLang="en-US" dirty="0"/>
          </a:p>
          <a:p>
            <a:pPr eaLnBrk="1" hangingPunct="1">
              <a:spcBef>
                <a:spcPct val="0"/>
              </a:spcBef>
            </a:pPr>
            <a:r>
              <a:rPr lang="en-US" altLang="en-US" dirty="0"/>
              <a:t>There are 13 districts we are expecting to receive CDPR Title I-D data for, so I will go ahead and post that list in the chat.</a:t>
            </a:r>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a:t>
            </a:fld>
            <a:endParaRPr lang="en-US"/>
          </a:p>
        </p:txBody>
      </p:sp>
    </p:spTree>
    <p:extLst>
      <p:ext uri="{BB962C8B-B14F-4D97-AF65-F5344CB8AC3E}">
        <p14:creationId xmlns:p14="http://schemas.microsoft.com/office/powerpoint/2010/main" val="3538889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(Read slide)</a:t>
            </a:r>
          </a:p>
          <a:p>
            <a:endParaRPr lang="en-US" altLang="en-US" dirty="0"/>
          </a:p>
          <a:p>
            <a:r>
              <a:rPr lang="en-US" altLang="en-US" dirty="0"/>
              <a:t>These</a:t>
            </a:r>
            <a:r>
              <a:rPr lang="en-US" altLang="en-US" baseline="0" dirty="0"/>
              <a:t> programs are generally funded through Title I-A.  </a:t>
            </a:r>
          </a:p>
          <a:p>
            <a:endParaRPr lang="en-US" altLang="en-US" baseline="0" dirty="0"/>
          </a:p>
          <a:p>
            <a:r>
              <a:rPr lang="en-US" altLang="en-US" baseline="0" dirty="0"/>
              <a:t>Neglected facilities should be reported in the October Caseload Count Data Collection</a:t>
            </a:r>
            <a:endParaRPr lang="en-US" alt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13</a:t>
            </a:fld>
            <a:endParaRPr lang="en-US"/>
          </a:p>
        </p:txBody>
      </p:sp>
    </p:spTree>
    <p:extLst>
      <p:ext uri="{BB962C8B-B14F-4D97-AF65-F5344CB8AC3E}">
        <p14:creationId xmlns:p14="http://schemas.microsoft.com/office/powerpoint/2010/main" val="34172362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(Read</a:t>
            </a:r>
            <a:r>
              <a:rPr lang="en-US" baseline="0" dirty="0"/>
              <a:t> slide, emphasize CONSECUTIVE days).</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23</a:t>
            </a:fld>
            <a:endParaRPr lang="en-US"/>
          </a:p>
        </p:txBody>
      </p:sp>
    </p:spTree>
    <p:extLst>
      <p:ext uri="{BB962C8B-B14F-4D97-AF65-F5344CB8AC3E}">
        <p14:creationId xmlns:p14="http://schemas.microsoft.com/office/powerpoint/2010/main" val="1477939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Communication between the school district and the Title I-D facilities can be a challenge for some school districts, please be sure to begin this process</a:t>
            </a:r>
            <a:r>
              <a:rPr lang="en-US" altLang="en-US" baseline="0" dirty="0"/>
              <a:t> early.</a:t>
            </a:r>
            <a:endParaRPr lang="en-US" alt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24</a:t>
            </a:fld>
            <a:endParaRPr lang="en-US"/>
          </a:p>
        </p:txBody>
      </p:sp>
    </p:spTree>
    <p:extLst>
      <p:ext uri="{BB962C8B-B14F-4D97-AF65-F5344CB8AC3E}">
        <p14:creationId xmlns:p14="http://schemas.microsoft.com/office/powerpoint/2010/main" val="16045510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However, if something wrong does happen, you can always download a fresh new worksheet from the website.</a:t>
            </a:r>
          </a:p>
          <a:p>
            <a:endParaRPr lang="en-US" baseline="0" dirty="0"/>
          </a:p>
          <a:p>
            <a:r>
              <a:rPr lang="en-US" baseline="0" dirty="0"/>
              <a:t>(open Title I-D Validations Worksheet and read Instructions Tab)</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26</a:t>
            </a:fld>
            <a:endParaRPr lang="en-US"/>
          </a:p>
        </p:txBody>
      </p:sp>
    </p:spTree>
    <p:extLst>
      <p:ext uri="{BB962C8B-B14F-4D97-AF65-F5344CB8AC3E}">
        <p14:creationId xmlns:p14="http://schemas.microsoft.com/office/powerpoint/2010/main" val="20667101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 we</a:t>
            </a:r>
            <a:r>
              <a:rPr lang="en-US" baseline="0" dirty="0"/>
              <a:t> go through these slides you will see “Validation” notations, these explain the Title I-D Validations that are in the CDPR Title I-D Validations Worksheet.  We will go back and forth between the </a:t>
            </a:r>
            <a:r>
              <a:rPr lang="en-US" baseline="0" dirty="0" err="1"/>
              <a:t>powerpoint</a:t>
            </a:r>
            <a:r>
              <a:rPr lang="en-US" baseline="0" dirty="0"/>
              <a:t> and the worksheet for these next few slides.</a:t>
            </a:r>
          </a:p>
        </p:txBody>
      </p:sp>
      <p:sp>
        <p:nvSpPr>
          <p:cNvPr id="4" name="Slide Number Placeholder 3"/>
          <p:cNvSpPr>
            <a:spLocks noGrp="1"/>
          </p:cNvSpPr>
          <p:nvPr>
            <p:ph type="sldNum" sz="quarter" idx="10"/>
          </p:nvPr>
        </p:nvSpPr>
        <p:spPr/>
        <p:txBody>
          <a:bodyPr/>
          <a:lstStyle/>
          <a:p>
            <a:fld id="{42042C83-F474-4689-992F-134064305DAD}" type="slidenum">
              <a:rPr lang="en-US" smtClean="0"/>
              <a:t>27</a:t>
            </a:fld>
            <a:endParaRPr lang="en-US"/>
          </a:p>
        </p:txBody>
      </p:sp>
    </p:spTree>
    <p:extLst>
      <p:ext uri="{BB962C8B-B14F-4D97-AF65-F5344CB8AC3E}">
        <p14:creationId xmlns:p14="http://schemas.microsoft.com/office/powerpoint/2010/main" val="3317057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Now we start on the data…</a:t>
            </a:r>
          </a:p>
          <a:p>
            <a:endParaRPr lang="en-US" altLang="en-US" dirty="0"/>
          </a:p>
          <a:p>
            <a:r>
              <a:rPr lang="en-US" altLang="en-US" dirty="0"/>
              <a:t>For items 1-16 there are 8 questions, each asked twice, once for the time that the students were in the program, and second, within 90 days of exiting the program.</a:t>
            </a:r>
          </a:p>
          <a:p>
            <a:r>
              <a:rPr lang="en-US" altLang="en-US" dirty="0"/>
              <a:t>(read slide emphasizing the two timeframes)</a:t>
            </a:r>
          </a:p>
          <a:p>
            <a:endParaRPr lang="en-US" alt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dirty="0"/>
              <a:t>Again,</a:t>
            </a:r>
            <a:r>
              <a:rPr lang="en-US" altLang="en-US" baseline="0" dirty="0"/>
              <a:t> these are students who were </a:t>
            </a:r>
            <a:r>
              <a:rPr lang="en-US" altLang="en-US" u="sng" baseline="0" dirty="0"/>
              <a:t>served</a:t>
            </a:r>
            <a:r>
              <a:rPr lang="en-US" altLang="en-US" u="none" baseline="0" dirty="0"/>
              <a:t> using Title I-D funds.  </a:t>
            </a:r>
            <a:endParaRPr lang="en-US" altLang="en-US" dirty="0"/>
          </a:p>
          <a:p>
            <a:endParaRPr lang="en-US" altLang="en-US" dirty="0"/>
          </a:p>
          <a:p>
            <a:r>
              <a:rPr lang="en-US" altLang="en-US" dirty="0"/>
              <a:t>A caveat to note here, is that a student might be counted in both categories, in the program, and within 90 days of exiting the program.</a:t>
            </a:r>
          </a:p>
          <a:p>
            <a:endParaRPr lang="en-US" altLang="en-US" dirty="0"/>
          </a:p>
          <a:p>
            <a:r>
              <a:rPr lang="en-US" altLang="en-US" dirty="0"/>
              <a:t>For example, if a student earned high school credits while in the program, and then went on to earn high school credits within 90 days of exiting the program, the student would be counted for both.</a:t>
            </a:r>
          </a:p>
          <a:p>
            <a:endParaRPr lang="en-US" altLang="en-US" dirty="0"/>
          </a:p>
          <a:p>
            <a:r>
              <a:rPr lang="en-US" altLang="en-US" dirty="0"/>
              <a:t>(Title I-D Validations Worksheet: Show the</a:t>
            </a:r>
            <a:r>
              <a:rPr lang="en-US" altLang="en-US" baseline="0" dirty="0"/>
              <a:t> screen to enter these items, NOT the error yet)</a:t>
            </a:r>
            <a:endParaRPr lang="en-US" alt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29</a:t>
            </a:fld>
            <a:endParaRPr lang="en-US"/>
          </a:p>
        </p:txBody>
      </p:sp>
    </p:spTree>
    <p:extLst>
      <p:ext uri="{BB962C8B-B14F-4D97-AF65-F5344CB8AC3E}">
        <p14:creationId xmlns:p14="http://schemas.microsoft.com/office/powerpoint/2010/main" val="25342659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Now, tracking students within 90 days of exiting the program may be problematic. There’s a way to note that.</a:t>
            </a:r>
          </a:p>
          <a:p>
            <a:endParaRPr lang="en-US" altLang="en-US" dirty="0"/>
          </a:p>
          <a:p>
            <a:r>
              <a:rPr lang="en-US" altLang="en-US" dirty="0"/>
              <a:t>(Read slide emphasizing that if this is the case, the zeros </a:t>
            </a:r>
            <a:r>
              <a:rPr lang="en-US" altLang="en-US" b="1" i="1" dirty="0"/>
              <a:t>must be manually entered</a:t>
            </a:r>
            <a:r>
              <a:rPr lang="en-US" altLang="en-US" dirty="0"/>
              <a:t> and item 31 must be marked NO).</a:t>
            </a:r>
          </a:p>
          <a:p>
            <a:endParaRPr lang="en-US" altLang="en-US" dirty="0"/>
          </a:p>
          <a:p>
            <a:r>
              <a:rPr lang="en-US" altLang="en-US" dirty="0"/>
              <a:t>(Title I-D Validations Worksheet: Demonstrate error for #31)</a:t>
            </a:r>
          </a:p>
          <a:p>
            <a:endParaRPr lang="en-US" altLang="en-US" dirty="0"/>
          </a:p>
          <a:p>
            <a:r>
              <a:rPr lang="en-US" altLang="en-US" dirty="0"/>
              <a:t>This is</a:t>
            </a:r>
            <a:r>
              <a:rPr lang="en-US" altLang="en-US" baseline="0" dirty="0"/>
              <a:t> something we struggle with nationwide, so we are hoping in the future to be able to have data in these categories.  This will help inform us on how to best reach these students for the long term.</a:t>
            </a:r>
            <a:endParaRPr lang="en-US" alt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30</a:t>
            </a:fld>
            <a:endParaRPr lang="en-US"/>
          </a:p>
        </p:txBody>
      </p:sp>
    </p:spTree>
    <p:extLst>
      <p:ext uri="{BB962C8B-B14F-4D97-AF65-F5344CB8AC3E}">
        <p14:creationId xmlns:p14="http://schemas.microsoft.com/office/powerpoint/2010/main" val="28894372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revision happened two years ago, for the 2022-2023 data submission, but I wanted to highlight it again.</a:t>
            </a:r>
          </a:p>
        </p:txBody>
      </p:sp>
      <p:sp>
        <p:nvSpPr>
          <p:cNvPr id="4" name="Slide Number Placeholder 3"/>
          <p:cNvSpPr>
            <a:spLocks noGrp="1"/>
          </p:cNvSpPr>
          <p:nvPr>
            <p:ph type="sldNum" sz="quarter" idx="5"/>
          </p:nvPr>
        </p:nvSpPr>
        <p:spPr/>
        <p:txBody>
          <a:bodyPr/>
          <a:lstStyle/>
          <a:p>
            <a:fld id="{42042C83-F474-4689-992F-134064305DAD}" type="slidenum">
              <a:rPr lang="en-US" smtClean="0"/>
              <a:t>32</a:t>
            </a:fld>
            <a:endParaRPr lang="en-US"/>
          </a:p>
        </p:txBody>
      </p:sp>
    </p:spTree>
    <p:extLst>
      <p:ext uri="{BB962C8B-B14F-4D97-AF65-F5344CB8AC3E}">
        <p14:creationId xmlns:p14="http://schemas.microsoft.com/office/powerpoint/2010/main" val="31321842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Let’s have a look at items 17-23 for Reading Performance.</a:t>
            </a:r>
          </a:p>
          <a:p>
            <a:endParaRPr lang="en-US" altLang="en-US" dirty="0"/>
          </a:p>
          <a:p>
            <a:r>
              <a:rPr lang="en-US" altLang="en-US" baseline="0" dirty="0"/>
              <a:t>(Validation Worksheet: Demonstrate the below grade for PRE test element, and the summing of the other elements)</a:t>
            </a:r>
            <a:endParaRPr lang="en-US" alt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33</a:t>
            </a:fld>
            <a:endParaRPr lang="en-US"/>
          </a:p>
        </p:txBody>
      </p:sp>
    </p:spTree>
    <p:extLst>
      <p:ext uri="{BB962C8B-B14F-4D97-AF65-F5344CB8AC3E}">
        <p14:creationId xmlns:p14="http://schemas.microsoft.com/office/powerpoint/2010/main" val="22085194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Now we get to Items 24-30 which refer to Math Performance.  This is the</a:t>
            </a:r>
            <a:r>
              <a:rPr lang="en-US" altLang="en-US" baseline="0" dirty="0"/>
              <a:t> same process as described for the reading metrics.</a:t>
            </a:r>
            <a:endParaRPr lang="en-US" alt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34</a:t>
            </a:fld>
            <a:endParaRPr lang="en-US"/>
          </a:p>
        </p:txBody>
      </p:sp>
    </p:spTree>
    <p:extLst>
      <p:ext uri="{BB962C8B-B14F-4D97-AF65-F5344CB8AC3E}">
        <p14:creationId xmlns:p14="http://schemas.microsoft.com/office/powerpoint/2010/main" val="2039637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t>Here is our agenda for today:</a:t>
            </a:r>
          </a:p>
          <a:p>
            <a:pPr eaLnBrk="1" hangingPunct="1">
              <a:spcBef>
                <a:spcPct val="0"/>
              </a:spcBef>
            </a:pPr>
            <a:endParaRPr lang="en-US" altLang="en-US" dirty="0"/>
          </a:p>
          <a:p>
            <a:pPr eaLnBrk="1" hangingPunct="1">
              <a:spcBef>
                <a:spcPct val="0"/>
              </a:spcBef>
            </a:pPr>
            <a:r>
              <a:rPr lang="en-US" altLang="en-US" dirty="0"/>
              <a:t>We’ll look at the </a:t>
            </a:r>
          </a:p>
          <a:p>
            <a:pPr marL="171450" indent="-171450" eaLnBrk="1" hangingPunct="1">
              <a:spcBef>
                <a:spcPct val="0"/>
              </a:spcBef>
              <a:buFont typeface="Arial" panose="020B0604020202020204" pitchFamily="34" charset="0"/>
              <a:buChar char="•"/>
            </a:pPr>
            <a:r>
              <a:rPr lang="en-US" altLang="en-US" dirty="0"/>
              <a:t>Data collection window</a:t>
            </a:r>
          </a:p>
          <a:p>
            <a:pPr marL="171450" indent="-171450" eaLnBrk="1" hangingPunct="1">
              <a:spcBef>
                <a:spcPct val="0"/>
              </a:spcBef>
              <a:buFont typeface="Arial" panose="020B0604020202020204" pitchFamily="34" charset="0"/>
              <a:buChar char="•"/>
            </a:pPr>
            <a:r>
              <a:rPr lang="en-US" altLang="en-US" dirty="0"/>
              <a:t>The resource materials available to you</a:t>
            </a:r>
          </a:p>
          <a:p>
            <a:pPr marL="171450" indent="-171450" eaLnBrk="1" hangingPunct="1">
              <a:spcBef>
                <a:spcPct val="0"/>
              </a:spcBef>
              <a:buFont typeface="Arial" panose="020B0604020202020204" pitchFamily="34" charset="0"/>
              <a:buChar char="•"/>
            </a:pPr>
            <a:r>
              <a:rPr lang="en-US" altLang="en-US" dirty="0"/>
              <a:t>Discuss changes to the 2024-25 Title I-D CDPR Data Collections</a:t>
            </a:r>
          </a:p>
          <a:p>
            <a:pPr marL="171450" indent="-171450" eaLnBrk="1" hangingPunct="1">
              <a:spcBef>
                <a:spcPct val="0"/>
              </a:spcBef>
              <a:buFont typeface="Arial" panose="020B0604020202020204" pitchFamily="34" charset="0"/>
              <a:buChar char="•"/>
            </a:pPr>
            <a:r>
              <a:rPr lang="en-US" altLang="en-US" dirty="0"/>
              <a:t>Give tips on data preparation</a:t>
            </a:r>
          </a:p>
          <a:p>
            <a:pPr marL="171450" indent="-171450" eaLnBrk="1" hangingPunct="1">
              <a:spcBef>
                <a:spcPct val="0"/>
              </a:spcBef>
              <a:buFont typeface="Arial" panose="020B0604020202020204" pitchFamily="34" charset="0"/>
              <a:buChar char="•"/>
            </a:pPr>
            <a:r>
              <a:rPr lang="en-US" altLang="en-US" dirty="0"/>
              <a:t>Show</a:t>
            </a:r>
            <a:r>
              <a:rPr lang="en-US" altLang="en-US" baseline="0" dirty="0"/>
              <a:t> you step by step how to use the Title I-D Validations Worksheet</a:t>
            </a:r>
          </a:p>
          <a:p>
            <a:pPr marL="171450" indent="-171450" eaLnBrk="1" hangingPunct="1">
              <a:spcBef>
                <a:spcPct val="0"/>
              </a:spcBef>
              <a:buFont typeface="Arial" panose="020B0604020202020204" pitchFamily="34" charset="0"/>
              <a:buChar char="•"/>
            </a:pPr>
            <a:r>
              <a:rPr lang="en-US" altLang="en-US" baseline="0" dirty="0"/>
              <a:t>Show you steps on how to submit the data in the Consolidated Collections application</a:t>
            </a:r>
          </a:p>
          <a:p>
            <a:pPr marL="171450" indent="-171450" eaLnBrk="1" hangingPunct="1">
              <a:spcBef>
                <a:spcPct val="0"/>
              </a:spcBef>
              <a:buFont typeface="Arial" panose="020B0604020202020204" pitchFamily="34" charset="0"/>
              <a:buChar char="•"/>
            </a:pPr>
            <a:r>
              <a:rPr lang="en-US" altLang="en-US" baseline="0" dirty="0"/>
              <a:t>Finally, we will give you a chance to ask any questions that have not been answered yet.</a:t>
            </a:r>
          </a:p>
        </p:txBody>
      </p:sp>
      <p:sp>
        <p:nvSpPr>
          <p:cNvPr id="4" name="Slide Number Placeholder 3"/>
          <p:cNvSpPr>
            <a:spLocks noGrp="1"/>
          </p:cNvSpPr>
          <p:nvPr>
            <p:ph type="sldNum" sz="quarter" idx="10"/>
          </p:nvPr>
        </p:nvSpPr>
        <p:spPr/>
        <p:txBody>
          <a:bodyPr/>
          <a:lstStyle/>
          <a:p>
            <a:fld id="{42042C83-F474-4689-992F-134064305DAD}" type="slidenum">
              <a:rPr lang="en-US" smtClean="0"/>
              <a:t>2</a:t>
            </a:fld>
            <a:endParaRPr lang="en-US"/>
          </a:p>
        </p:txBody>
      </p:sp>
    </p:spTree>
    <p:extLst>
      <p:ext uri="{BB962C8B-B14F-4D97-AF65-F5344CB8AC3E}">
        <p14:creationId xmlns:p14="http://schemas.microsoft.com/office/powerpoint/2010/main" val="39452789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b="0" dirty="0"/>
              <a:t>Define</a:t>
            </a:r>
            <a:r>
              <a:rPr lang="en-US" altLang="en-US" b="0" baseline="0" dirty="0"/>
              <a:t> “transitional services”  think outside the box.  You are likely servicing these students, but may not be counting them.  For example: transition process to school?  Career counseling?  School counseling?  Credit Recovery?</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0"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0" baseline="0" dirty="0"/>
              <a:t>For more information please feel free to contact Jen Engberg</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35</a:t>
            </a:fld>
            <a:endParaRPr lang="en-US"/>
          </a:p>
        </p:txBody>
      </p:sp>
    </p:spTree>
    <p:extLst>
      <p:ext uri="{BB962C8B-B14F-4D97-AF65-F5344CB8AC3E}">
        <p14:creationId xmlns:p14="http://schemas.microsoft.com/office/powerpoint/2010/main" val="3514859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(Title I-D Validations Worksheet: demonstrate facility types between the collections errors)</a:t>
            </a:r>
          </a:p>
          <a:p>
            <a:endParaRPr lang="en-US" dirty="0"/>
          </a:p>
          <a:p>
            <a:r>
              <a:rPr lang="en-US" dirty="0"/>
              <a:t>Yes</a:t>
            </a:r>
            <a:r>
              <a:rPr lang="en-US" baseline="0" dirty="0"/>
              <a:t> and No needs to be the same as for the Academic Outcomes data collection.</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38</a:t>
            </a:fld>
            <a:endParaRPr lang="en-US"/>
          </a:p>
        </p:txBody>
      </p:sp>
    </p:spTree>
    <p:extLst>
      <p:ext uri="{BB962C8B-B14F-4D97-AF65-F5344CB8AC3E}">
        <p14:creationId xmlns:p14="http://schemas.microsoft.com/office/powerpoint/2010/main" val="36237889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The first item is about the </a:t>
            </a:r>
            <a:r>
              <a:rPr lang="en-US" altLang="en-US" b="1" dirty="0"/>
              <a:t>number</a:t>
            </a:r>
            <a:r>
              <a:rPr lang="en-US" altLang="en-US" dirty="0"/>
              <a:t> of Title I-D </a:t>
            </a:r>
            <a:r>
              <a:rPr lang="en-US" altLang="en-US" b="1" dirty="0"/>
              <a:t>programs.</a:t>
            </a:r>
          </a:p>
          <a:p>
            <a:r>
              <a:rPr lang="en-US" altLang="en-US" dirty="0"/>
              <a:t>(Read slide emphasizing </a:t>
            </a:r>
            <a:r>
              <a:rPr lang="en-US" altLang="en-US" b="1" dirty="0"/>
              <a:t>number of programs</a:t>
            </a:r>
            <a:r>
              <a:rPr lang="en-US" altLang="en-US" dirty="0"/>
              <a:t>, NOT number of students).</a:t>
            </a:r>
          </a:p>
          <a:p>
            <a:endParaRPr lang="en-US" altLang="en-US" dirty="0"/>
          </a:p>
          <a:p>
            <a:r>
              <a:rPr lang="en-US" altLang="en-US" dirty="0"/>
              <a:t>(Validations Worksheet: demonstrate Program count in BLACK)</a:t>
            </a:r>
          </a:p>
        </p:txBody>
      </p:sp>
      <p:sp>
        <p:nvSpPr>
          <p:cNvPr id="4" name="Slide Number Placeholder 3"/>
          <p:cNvSpPr>
            <a:spLocks noGrp="1"/>
          </p:cNvSpPr>
          <p:nvPr>
            <p:ph type="sldNum" sz="quarter" idx="10"/>
          </p:nvPr>
        </p:nvSpPr>
        <p:spPr/>
        <p:txBody>
          <a:bodyPr/>
          <a:lstStyle/>
          <a:p>
            <a:fld id="{42042C83-F474-4689-992F-134064305DAD}" type="slidenum">
              <a:rPr lang="en-US" smtClean="0"/>
              <a:t>39</a:t>
            </a:fld>
            <a:endParaRPr lang="en-US"/>
          </a:p>
        </p:txBody>
      </p:sp>
    </p:spTree>
    <p:extLst>
      <p:ext uri="{BB962C8B-B14F-4D97-AF65-F5344CB8AC3E}">
        <p14:creationId xmlns:p14="http://schemas.microsoft.com/office/powerpoint/2010/main" val="4858572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Item 4 is just for the long term student count, those students who spent 90 or more </a:t>
            </a:r>
            <a:r>
              <a:rPr lang="en-US" altLang="en-US" b="1" dirty="0"/>
              <a:t>consecutive days </a:t>
            </a:r>
            <a:r>
              <a:rPr lang="en-US" altLang="en-US" dirty="0"/>
              <a:t>in the facility.</a:t>
            </a:r>
          </a:p>
        </p:txBody>
      </p:sp>
      <p:sp>
        <p:nvSpPr>
          <p:cNvPr id="4" name="Slide Number Placeholder 3"/>
          <p:cNvSpPr>
            <a:spLocks noGrp="1"/>
          </p:cNvSpPr>
          <p:nvPr>
            <p:ph type="sldNum" sz="quarter" idx="10"/>
          </p:nvPr>
        </p:nvSpPr>
        <p:spPr/>
        <p:txBody>
          <a:bodyPr/>
          <a:lstStyle/>
          <a:p>
            <a:fld id="{42042C83-F474-4689-992F-134064305DAD}" type="slidenum">
              <a:rPr lang="en-US" smtClean="0"/>
              <a:t>42</a:t>
            </a:fld>
            <a:endParaRPr lang="en-US"/>
          </a:p>
        </p:txBody>
      </p:sp>
    </p:spTree>
    <p:extLst>
      <p:ext uri="{BB962C8B-B14F-4D97-AF65-F5344CB8AC3E}">
        <p14:creationId xmlns:p14="http://schemas.microsoft.com/office/powerpoint/2010/main" val="37094284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Total </a:t>
            </a:r>
            <a:r>
              <a:rPr lang="en-US" sz="1200" u="sng" dirty="0"/>
              <a:t>unduplicated</a:t>
            </a:r>
            <a:r>
              <a:rPr lang="en-US" sz="1200" dirty="0"/>
              <a:t> count of students in each category </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43</a:t>
            </a:fld>
            <a:endParaRPr lang="en-US"/>
          </a:p>
        </p:txBody>
      </p:sp>
    </p:spTree>
    <p:extLst>
      <p:ext uri="{BB962C8B-B14F-4D97-AF65-F5344CB8AC3E}">
        <p14:creationId xmlns:p14="http://schemas.microsoft.com/office/powerpoint/2010/main" val="23934125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Total </a:t>
            </a:r>
            <a:r>
              <a:rPr lang="en-US" sz="1200" u="sng" dirty="0"/>
              <a:t>unduplicated</a:t>
            </a:r>
            <a:r>
              <a:rPr lang="en-US" sz="1200" dirty="0"/>
              <a:t> count of students in each category </a:t>
            </a:r>
            <a:endParaRPr lang="en-US" sz="1200" dirty="0">
              <a:solidFill>
                <a:srgbClr val="292934"/>
              </a:solidFill>
            </a:endParaRPr>
          </a:p>
        </p:txBody>
      </p:sp>
      <p:sp>
        <p:nvSpPr>
          <p:cNvPr id="4" name="Slide Number Placeholder 3"/>
          <p:cNvSpPr>
            <a:spLocks noGrp="1"/>
          </p:cNvSpPr>
          <p:nvPr>
            <p:ph type="sldNum" sz="quarter" idx="10"/>
          </p:nvPr>
        </p:nvSpPr>
        <p:spPr/>
        <p:txBody>
          <a:bodyPr/>
          <a:lstStyle/>
          <a:p>
            <a:fld id="{42042C83-F474-4689-992F-134064305DAD}" type="slidenum">
              <a:rPr lang="en-US" smtClean="0"/>
              <a:t>44</a:t>
            </a:fld>
            <a:endParaRPr lang="en-US"/>
          </a:p>
        </p:txBody>
      </p:sp>
    </p:spTree>
    <p:extLst>
      <p:ext uri="{BB962C8B-B14F-4D97-AF65-F5344CB8AC3E}">
        <p14:creationId xmlns:p14="http://schemas.microsoft.com/office/powerpoint/2010/main" val="22675236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t>Total </a:t>
            </a:r>
            <a:r>
              <a:rPr lang="en-US" sz="1200" u="sng" dirty="0"/>
              <a:t>unduplicated</a:t>
            </a:r>
            <a:r>
              <a:rPr lang="en-US" sz="1200" dirty="0"/>
              <a:t> count of students in each category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baseline="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baseline="0" dirty="0"/>
              <a:t>The addition of Non-Binary gender option was added in 2018-2019.</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baseline="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baseline="0" dirty="0"/>
              <a:t>This data element is defined as: “Non-Binary people, including intersex and gender-fluid individuals.”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baseline="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baseline="0" dirty="0"/>
              <a:t>The hyperlink to the official memo regarding the Non-Binary data element that went out to the field is included in the notes of this PowerPoint.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en-US" baseline="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baseline="0" dirty="0"/>
              <a:t>The hyperlink for the memo that went out: https://www.oregon.gov/ode/about-us/Documents/Executive%20Numbered%20Memo%20Gender%20ID%20for%20data%20collections.pdf</a:t>
            </a:r>
          </a:p>
        </p:txBody>
      </p:sp>
      <p:sp>
        <p:nvSpPr>
          <p:cNvPr id="4" name="Slide Number Placeholder 3"/>
          <p:cNvSpPr>
            <a:spLocks noGrp="1"/>
          </p:cNvSpPr>
          <p:nvPr>
            <p:ph type="sldNum" sz="quarter" idx="10"/>
          </p:nvPr>
        </p:nvSpPr>
        <p:spPr/>
        <p:txBody>
          <a:bodyPr/>
          <a:lstStyle/>
          <a:p>
            <a:fld id="{42042C83-F474-4689-992F-134064305DAD}" type="slidenum">
              <a:rPr lang="en-US" smtClean="0"/>
              <a:t>45</a:t>
            </a:fld>
            <a:endParaRPr lang="en-US"/>
          </a:p>
        </p:txBody>
      </p:sp>
    </p:spTree>
    <p:extLst>
      <p:ext uri="{BB962C8B-B14F-4D97-AF65-F5344CB8AC3E}">
        <p14:creationId xmlns:p14="http://schemas.microsoft.com/office/powerpoint/2010/main" val="11513162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This view is the same for both Title I-D data collections, this one is for the Programs and Facilities data collection.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On this screen, you’ll see the 5 type of program choices.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When “No” is selected it will give you a message “This will zero out all counts for this</a:t>
            </a:r>
            <a:r>
              <a:rPr lang="en-US" altLang="en-US" baseline="0" dirty="0"/>
              <a:t> program. Are you sure?” Go ahead and select “OK”, if you are sure.</a:t>
            </a:r>
          </a:p>
        </p:txBody>
      </p:sp>
      <p:sp>
        <p:nvSpPr>
          <p:cNvPr id="4" name="Slide Number Placeholder 3"/>
          <p:cNvSpPr>
            <a:spLocks noGrp="1"/>
          </p:cNvSpPr>
          <p:nvPr>
            <p:ph type="sldNum" sz="quarter" idx="10"/>
          </p:nvPr>
        </p:nvSpPr>
        <p:spPr/>
        <p:txBody>
          <a:bodyPr/>
          <a:lstStyle/>
          <a:p>
            <a:fld id="{42042C83-F474-4689-992F-134064305DAD}" type="slidenum">
              <a:rPr lang="en-US" smtClean="0"/>
              <a:t>54</a:t>
            </a:fld>
            <a:endParaRPr lang="en-US"/>
          </a:p>
        </p:txBody>
      </p:sp>
    </p:spTree>
    <p:extLst>
      <p:ext uri="{BB962C8B-B14F-4D97-AF65-F5344CB8AC3E}">
        <p14:creationId xmlns:p14="http://schemas.microsoft.com/office/powerpoint/2010/main" val="18835480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You’ll select either yes or no on each type, just as you did initially on the Validations Worksheet.</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When “No” is selected it will give you a message “This will zero out all counts for this</a:t>
            </a:r>
            <a:r>
              <a:rPr lang="en-US" altLang="en-US" baseline="0" dirty="0"/>
              <a:t> program. Are you sure?” Go ahead and select “OK”, if you are sure. This will put the digit “0” in all data fields for that program type.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When</a:t>
            </a:r>
            <a:r>
              <a:rPr lang="en-US" altLang="en-US" baseline="0" dirty="0"/>
              <a:t> you select “yes” it will expand that facility. Just select “collapse” if you want to check all the yes and no’s to begin with. You can then select “Expand” to fill in the data later.</a:t>
            </a:r>
            <a:endParaRPr lang="en-US" alt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55</a:t>
            </a:fld>
            <a:endParaRPr lang="en-US"/>
          </a:p>
        </p:txBody>
      </p:sp>
    </p:spTree>
    <p:extLst>
      <p:ext uri="{BB962C8B-B14F-4D97-AF65-F5344CB8AC3E}">
        <p14:creationId xmlns:p14="http://schemas.microsoft.com/office/powerpoint/2010/main" val="74810436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58</a:t>
            </a:fld>
            <a:endParaRPr lang="en-US"/>
          </a:p>
        </p:txBody>
      </p:sp>
    </p:spTree>
    <p:extLst>
      <p:ext uri="{BB962C8B-B14F-4D97-AF65-F5344CB8AC3E}">
        <p14:creationId xmlns:p14="http://schemas.microsoft.com/office/powerpoint/2010/main" val="5995802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t>The data collection window for both of the ESEA CDPR Title I-D collections opened around 2:00 PM</a:t>
            </a:r>
            <a:r>
              <a:rPr lang="en-US" altLang="en-US" baseline="0" dirty="0"/>
              <a:t> </a:t>
            </a:r>
            <a:r>
              <a:rPr lang="en-US" altLang="en-US" dirty="0"/>
              <a:t>on August 7th, 2025, and closes at 11:59 PM on September 27</a:t>
            </a:r>
            <a:r>
              <a:rPr lang="en-US" altLang="en-US" baseline="30000" dirty="0"/>
              <a:t>th</a:t>
            </a:r>
            <a:r>
              <a:rPr lang="en-US" altLang="en-US" dirty="0"/>
              <a:t>, 2025.</a:t>
            </a:r>
          </a:p>
          <a:p>
            <a:pPr eaLnBrk="1" hangingPunct="1">
              <a:spcBef>
                <a:spcPct val="0"/>
              </a:spcBef>
            </a:pPr>
            <a:endParaRPr lang="en-US" altLang="en-US" dirty="0"/>
          </a:p>
          <a:p>
            <a:pPr eaLnBrk="1" hangingPunct="1">
              <a:spcBef>
                <a:spcPct val="0"/>
              </a:spcBef>
            </a:pPr>
            <a:r>
              <a:rPr lang="en-US" altLang="en-US" dirty="0"/>
              <a:t>Just a note, that this is </a:t>
            </a:r>
            <a:r>
              <a:rPr lang="en-US" altLang="en-US" b="1" dirty="0"/>
              <a:t>the only data window for this data collection</a:t>
            </a:r>
            <a:r>
              <a:rPr lang="en-US" altLang="en-US" b="0" dirty="0"/>
              <a:t>.</a:t>
            </a:r>
            <a:r>
              <a:rPr lang="en-US" altLang="en-US" b="0" baseline="0" dirty="0"/>
              <a:t>  This is the same time frame as the Title I-A CDPR collection.  All of this data is then compiled and validated at the state level, then given to the U.S. Department of Education as the Consolidated State Performance Report.</a:t>
            </a:r>
          </a:p>
          <a:p>
            <a:pPr eaLnBrk="1" hangingPunct="1">
              <a:spcBef>
                <a:spcPct val="0"/>
              </a:spcBef>
            </a:pPr>
            <a:endParaRPr lang="en-US" altLang="en-US" b="0" baseline="0" dirty="0"/>
          </a:p>
          <a:p>
            <a:pPr eaLnBrk="1" hangingPunct="1">
              <a:spcBef>
                <a:spcPct val="0"/>
              </a:spcBef>
            </a:pPr>
            <a:r>
              <a:rPr lang="en-US" altLang="en-US" dirty="0"/>
              <a:t>Acknowledging the short data collection window, and knowing this is an incredibly busy time for districts, we want to provide you with the tools you need so you can begin the process in a timely manner.</a:t>
            </a:r>
          </a:p>
          <a:p>
            <a:pPr eaLnBrk="1" hangingPunct="1">
              <a:spcBef>
                <a:spcPct val="0"/>
              </a:spcBef>
            </a:pPr>
            <a:endParaRPr lang="en-US" altLang="en-US" dirty="0"/>
          </a:p>
          <a:p>
            <a:pPr eaLnBrk="1" hangingPunct="1">
              <a:spcBef>
                <a:spcPct val="0"/>
              </a:spcBef>
            </a:pPr>
            <a:r>
              <a:rPr lang="en-US" altLang="en-US" dirty="0"/>
              <a:t>Thank you ahead of time for your time and effort on this.</a:t>
            </a:r>
          </a:p>
        </p:txBody>
      </p:sp>
      <p:sp>
        <p:nvSpPr>
          <p:cNvPr id="4" name="Slide Number Placeholder 3"/>
          <p:cNvSpPr>
            <a:spLocks noGrp="1"/>
          </p:cNvSpPr>
          <p:nvPr>
            <p:ph type="sldNum" sz="quarter" idx="10"/>
          </p:nvPr>
        </p:nvSpPr>
        <p:spPr/>
        <p:txBody>
          <a:bodyPr/>
          <a:lstStyle/>
          <a:p>
            <a:fld id="{42042C83-F474-4689-992F-134064305DAD}" type="slidenum">
              <a:rPr lang="en-US" smtClean="0"/>
              <a:t>3</a:t>
            </a:fld>
            <a:endParaRPr lang="en-US"/>
          </a:p>
        </p:txBody>
      </p:sp>
    </p:spTree>
    <p:extLst>
      <p:ext uri="{BB962C8B-B14F-4D97-AF65-F5344CB8AC3E}">
        <p14:creationId xmlns:p14="http://schemas.microsoft.com/office/powerpoint/2010/main" val="15108529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example of what you will see on the data error screen. This shows that the Pre-Post Test Math Count Totals</a:t>
            </a:r>
            <a:r>
              <a:rPr lang="en-US" baseline="0" dirty="0"/>
              <a:t> does not match the total of the Math Performance categories.</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60</a:t>
            </a:fld>
            <a:endParaRPr lang="en-US"/>
          </a:p>
        </p:txBody>
      </p:sp>
    </p:spTree>
    <p:extLst>
      <p:ext uri="{BB962C8B-B14F-4D97-AF65-F5344CB8AC3E}">
        <p14:creationId xmlns:p14="http://schemas.microsoft.com/office/powerpoint/2010/main" val="3620201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t>Here are the</a:t>
            </a:r>
            <a:r>
              <a:rPr lang="en-US" altLang="en-US" baseline="0" dirty="0"/>
              <a:t> support materials to help you through this process:</a:t>
            </a:r>
          </a:p>
          <a:p>
            <a:pPr eaLnBrk="1" hangingPunct="1">
              <a:spcBef>
                <a:spcPct val="0"/>
              </a:spcBef>
            </a:pPr>
            <a:endParaRPr lang="en-US" altLang="en-US" dirty="0"/>
          </a:p>
          <a:p>
            <a:pPr marL="171450" indent="-171450" eaLnBrk="1" hangingPunct="1">
              <a:spcBef>
                <a:spcPct val="0"/>
              </a:spcBef>
              <a:buFont typeface="Arial" panose="020B0604020202020204" pitchFamily="34" charset="0"/>
              <a:buChar char="•"/>
            </a:pPr>
            <a:r>
              <a:rPr lang="en-US" altLang="en-US" dirty="0"/>
              <a:t>CDPR Data Collection User Guide</a:t>
            </a:r>
            <a:r>
              <a:rPr lang="en-US" altLang="en-US" baseline="0" dirty="0"/>
              <a:t> </a:t>
            </a:r>
            <a:r>
              <a:rPr lang="en-US" altLang="en-US" dirty="0"/>
              <a:t>- this has the instructions</a:t>
            </a:r>
            <a:r>
              <a:rPr lang="en-US" altLang="en-US" baseline="0" dirty="0"/>
              <a:t> on how to submit the data collection within the Consolidated Collections application.</a:t>
            </a:r>
            <a:endParaRPr lang="en-US" altLang="en-US" dirty="0"/>
          </a:p>
          <a:p>
            <a:pPr marL="171450" indent="-171450" eaLnBrk="1" hangingPunct="1">
              <a:spcBef>
                <a:spcPct val="0"/>
              </a:spcBef>
              <a:buFont typeface="Arial" panose="020B0604020202020204" pitchFamily="34" charset="0"/>
              <a:buChar char="•"/>
            </a:pPr>
            <a:r>
              <a:rPr lang="en-US" altLang="en-US" dirty="0"/>
              <a:t>Today’s PPT slides and recording</a:t>
            </a:r>
          </a:p>
          <a:p>
            <a:pPr marL="171450" indent="-171450" eaLnBrk="1" hangingPunct="1">
              <a:spcBef>
                <a:spcPct val="0"/>
              </a:spcBef>
              <a:buFont typeface="Arial" panose="020B0604020202020204" pitchFamily="34" charset="0"/>
              <a:buChar char="•"/>
            </a:pPr>
            <a:r>
              <a:rPr lang="en-US" altLang="en-US" dirty="0"/>
              <a:t>CDPR Title I-D Validations Worksheet – a place to enter data and fix data</a:t>
            </a:r>
            <a:r>
              <a:rPr lang="en-US" altLang="en-US" baseline="0" dirty="0"/>
              <a:t> errors before submission</a:t>
            </a:r>
            <a:endParaRPr lang="en-US" altLang="en-US" dirty="0"/>
          </a:p>
          <a:p>
            <a:pPr marL="171450" indent="-171450" eaLnBrk="1" hangingPunct="1">
              <a:spcBef>
                <a:spcPct val="0"/>
              </a:spcBef>
              <a:buFont typeface="Arial" panose="020B0604020202020204" pitchFamily="34" charset="0"/>
              <a:buChar char="•"/>
            </a:pPr>
            <a:r>
              <a:rPr lang="en-US" altLang="en-US" dirty="0"/>
              <a:t>CDPR FAQ– this document was created to answer common</a:t>
            </a:r>
            <a:r>
              <a:rPr lang="en-US" altLang="en-US" baseline="0" dirty="0"/>
              <a:t> questions and to give clarification on some of the more complex data elements</a:t>
            </a:r>
          </a:p>
          <a:p>
            <a:pPr marL="171450" indent="-171450" eaLnBrk="1" hangingPunct="1">
              <a:spcBef>
                <a:spcPct val="0"/>
              </a:spcBef>
              <a:buFont typeface="Arial" panose="020B0604020202020204" pitchFamily="34" charset="0"/>
              <a:buChar char="•"/>
            </a:pPr>
            <a:endParaRPr lang="en-US" altLang="en-US" baseline="0" dirty="0"/>
          </a:p>
          <a:p>
            <a:pPr marL="171450" indent="-171450" eaLnBrk="1" hangingPunct="1">
              <a:spcBef>
                <a:spcPct val="0"/>
              </a:spcBef>
              <a:buFont typeface="Arial" panose="020B0604020202020204" pitchFamily="34" charset="0"/>
              <a:buChar char="•"/>
            </a:pPr>
            <a:r>
              <a:rPr lang="en-US" altLang="en-US" baseline="0" dirty="0"/>
              <a:t>All of this will be on our website.</a:t>
            </a:r>
          </a:p>
          <a:p>
            <a:pPr marL="171450" indent="-171450" eaLnBrk="1" hangingPunct="1">
              <a:spcBef>
                <a:spcPct val="0"/>
              </a:spcBef>
              <a:buFont typeface="Arial" panose="020B0604020202020204" pitchFamily="34" charset="0"/>
              <a:buChar char="•"/>
            </a:pPr>
            <a:endParaRPr lang="en-US" altLang="en-US" baseline="0" dirty="0"/>
          </a:p>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lang="en-US" altLang="en-US" dirty="0"/>
              <a:t>This PowerPoint is really meant to be something you can view as you work on the data collection. Please feel free to download this</a:t>
            </a:r>
            <a:r>
              <a:rPr lang="en-US" altLang="en-US" baseline="0" dirty="0"/>
              <a:t> </a:t>
            </a:r>
            <a:r>
              <a:rPr lang="en-US" altLang="en-US" dirty="0"/>
              <a:t>PowerPoint and use as a guide as you work through this</a:t>
            </a:r>
            <a:r>
              <a:rPr lang="en-US" altLang="en-US" baseline="0" dirty="0"/>
              <a:t> data collection process.</a:t>
            </a:r>
            <a:endParaRPr lang="en-US" alt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4</a:t>
            </a:fld>
            <a:endParaRPr lang="en-US"/>
          </a:p>
        </p:txBody>
      </p:sp>
    </p:spTree>
    <p:extLst>
      <p:ext uri="{BB962C8B-B14F-4D97-AF65-F5344CB8AC3E}">
        <p14:creationId xmlns:p14="http://schemas.microsoft.com/office/powerpoint/2010/main" val="27023991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t>The Title I-D Validations Worksheet can help you gather the data in an efficient and accurate manner prior to entering it into the web-based application. (read slide)</a:t>
            </a:r>
          </a:p>
          <a:p>
            <a:endParaRPr lang="en-US" altLang="en-US" dirty="0"/>
          </a:p>
          <a:p>
            <a:r>
              <a:rPr lang="en-US" altLang="en-US" dirty="0"/>
              <a:t>It’s important to note that the web-based application </a:t>
            </a:r>
            <a:r>
              <a:rPr lang="en-US" altLang="en-US" b="0" dirty="0"/>
              <a:t>does not allow you to log in, enter some data, log out and enter in more data at a later date. It has to be entered in all at once. </a:t>
            </a:r>
          </a:p>
          <a:p>
            <a:endParaRPr lang="en-US" altLang="en-US" b="0" dirty="0"/>
          </a:p>
          <a:p>
            <a:r>
              <a:rPr lang="en-US" altLang="en-US" dirty="0"/>
              <a:t>This is why we’re encouraging districts to use the Title I-D Validations Worksheet and have all the data points needed prior to logging in to the web-based application.</a:t>
            </a:r>
          </a:p>
        </p:txBody>
      </p:sp>
      <p:sp>
        <p:nvSpPr>
          <p:cNvPr id="4" name="Slide Number Placeholder 3"/>
          <p:cNvSpPr>
            <a:spLocks noGrp="1"/>
          </p:cNvSpPr>
          <p:nvPr>
            <p:ph type="sldNum" sz="quarter" idx="10"/>
          </p:nvPr>
        </p:nvSpPr>
        <p:spPr/>
        <p:txBody>
          <a:bodyPr/>
          <a:lstStyle/>
          <a:p>
            <a:fld id="{42042C83-F474-4689-992F-134064305DAD}" type="slidenum">
              <a:rPr lang="en-US" smtClean="0"/>
              <a:t>5</a:t>
            </a:fld>
            <a:endParaRPr lang="en-US"/>
          </a:p>
        </p:txBody>
      </p:sp>
    </p:spTree>
    <p:extLst>
      <p:ext uri="{BB962C8B-B14F-4D97-AF65-F5344CB8AC3E}">
        <p14:creationId xmlns:p14="http://schemas.microsoft.com/office/powerpoint/2010/main" val="24934317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31995570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2042C83-F474-4689-992F-134064305DAD}" type="slidenum">
              <a:rPr lang="en-US" smtClean="0"/>
              <a:t>10</a:t>
            </a:fld>
            <a:endParaRPr lang="en-US"/>
          </a:p>
        </p:txBody>
      </p:sp>
    </p:spTree>
    <p:extLst>
      <p:ext uri="{BB962C8B-B14F-4D97-AF65-F5344CB8AC3E}">
        <p14:creationId xmlns:p14="http://schemas.microsoft.com/office/powerpoint/2010/main" val="726525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Let’s start with some</a:t>
            </a:r>
            <a:r>
              <a:rPr lang="en-US" altLang="en-US" baseline="0" dirty="0"/>
              <a:t> Definitions.</a:t>
            </a:r>
            <a:endParaRPr lang="en-US" altLang="en-US" dirty="0"/>
          </a:p>
          <a:p>
            <a:endParaRPr lang="en-US" altLang="en-US" dirty="0"/>
          </a:p>
          <a:p>
            <a:r>
              <a:rPr lang="en-US" altLang="en-US" dirty="0"/>
              <a:t>There are now 11 types of programs to choose from for these collections</a:t>
            </a:r>
            <a:r>
              <a:rPr lang="en-US" altLang="en-US" baseline="0" dirty="0"/>
              <a:t>.  We’ll walk through the definition of each in just a moment.  There are two key points I want to address before we move on:</a:t>
            </a:r>
          </a:p>
          <a:p>
            <a:endParaRPr lang="en-US" altLang="en-US" baseline="0" dirty="0"/>
          </a:p>
          <a:p>
            <a:r>
              <a:rPr lang="en-US" altLang="en-US" baseline="0" dirty="0"/>
              <a:t>1. Remember: You are reporting on the facilities and programs </a:t>
            </a:r>
            <a:r>
              <a:rPr lang="en-US" altLang="en-US" u="sng" baseline="0" dirty="0"/>
              <a:t>served</a:t>
            </a:r>
            <a:r>
              <a:rPr lang="en-US" altLang="en-US" u="none" baseline="0" dirty="0"/>
              <a:t> by Title I-D funds.  This may or may not be the same facilities you count for the October Caseload Count.  Think about where the funds are going and report on those programs.</a:t>
            </a:r>
            <a:endParaRPr lang="en-US" altLang="en-US" baseline="0" dirty="0"/>
          </a:p>
          <a:p>
            <a:endParaRPr lang="en-US" altLang="en-US" baseline="0" dirty="0"/>
          </a:p>
          <a:p>
            <a:r>
              <a:rPr lang="en-US" altLang="en-US" baseline="0" dirty="0"/>
              <a:t>2. It’s important to be consistent as possible in how a facility is reported from year to year.  For example, a facility should not be reported as “delinquent” one year and “neglected” the next.  Many times this happens because there is a drastic population change, etc.  The only way the designation can be changed is through state approval and a change in the charter of the facility.  If this is something you feel is necessary, please don’t hesitate to contact Jen Engberg.</a:t>
            </a:r>
            <a:endParaRPr lang="en-US" alt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11</a:t>
            </a:fld>
            <a:endParaRPr lang="en-US"/>
          </a:p>
        </p:txBody>
      </p:sp>
    </p:spTree>
    <p:extLst>
      <p:ext uri="{BB962C8B-B14F-4D97-AF65-F5344CB8AC3E}">
        <p14:creationId xmlns:p14="http://schemas.microsoft.com/office/powerpoint/2010/main" val="13774701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(Read slide)</a:t>
            </a:r>
          </a:p>
          <a:p>
            <a:endParaRPr lang="en-US" altLang="en-US" dirty="0"/>
          </a:p>
          <a:p>
            <a:pPr marL="171450" indent="-171450">
              <a:buFontTx/>
              <a:buChar char="-"/>
            </a:pPr>
            <a:r>
              <a:rPr lang="en-US" altLang="en-US" dirty="0"/>
              <a:t>District run teen</a:t>
            </a:r>
            <a:r>
              <a:rPr lang="en-US" altLang="en-US" baseline="0" dirty="0"/>
              <a:t> parent education program</a:t>
            </a:r>
          </a:p>
          <a:p>
            <a:pPr marL="171450" indent="-171450">
              <a:buFontTx/>
              <a:buChar char="-"/>
            </a:pPr>
            <a:r>
              <a:rPr lang="en-US" altLang="en-US" baseline="0" dirty="0"/>
              <a:t>Transition programs</a:t>
            </a:r>
          </a:p>
          <a:p>
            <a:pPr marL="171450" indent="-171450">
              <a:buFontTx/>
              <a:buChar char="-"/>
            </a:pPr>
            <a:r>
              <a:rPr lang="en-US" altLang="en-US" baseline="0" dirty="0"/>
              <a:t>Behavioral type programs (not SPED)</a:t>
            </a:r>
            <a:endParaRPr lang="en-US" altLang="en-US" dirty="0"/>
          </a:p>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12</a:t>
            </a:fld>
            <a:endParaRPr lang="en-US"/>
          </a:p>
        </p:txBody>
      </p:sp>
    </p:spTree>
    <p:extLst>
      <p:ext uri="{BB962C8B-B14F-4D97-AF65-F5344CB8AC3E}">
        <p14:creationId xmlns:p14="http://schemas.microsoft.com/office/powerpoint/2010/main" val="25076181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8/19/2025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8/19/2025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8/19/2025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8/19/2025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8/19/2025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8/19/2025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8/19/2025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8/19/2025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8/19/2025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8/19/2025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hf hdr="0" dt="0"/>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8/19/2025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8/19/2025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hf hdr="0" dt="0"/>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8/19/2025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8/19/2025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hf hdr="0" dt="0"/>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8/19/2025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8/19/2025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hf hdr="0" dt="0"/>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8/19/2025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7829B781-A755-4819-BC29-540BFF075356}" type="datetime1">
              <a:rPr lang="en-US" smtClean="0"/>
              <a:t>8/19/2025</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879103-F9E0-4F46-ADC2-B8CD67C56AE7}" type="datetime1">
              <a:rPr lang="en-US" smtClean="0"/>
              <a:pPr/>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hf hdr="0" dt="0"/>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B4264E-747B-4A66-8046-612678D808F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8E4CE9B-FC86-4B75-8677-1AF147A5D684}"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42591D8-9B02-4B28-8EF4-3003DE7E4109}" type="datetime1">
              <a:rPr lang="en-US" smtClean="0"/>
              <a:t>8/19/2025</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8/19/2025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8/19/2025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hf hdr="0" dt="0"/>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8/19/2025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7829B781-A755-4819-BC29-540BFF075356}" type="datetime1">
              <a:rPr lang="en-US" smtClean="0"/>
              <a:t>8/19/2025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CE9AC3-29A7-447C-985A-56B968AD79CC}" type="datetime1">
              <a:rPr lang="en-US" smtClean="0"/>
              <a:t>8/19/2025</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7879103-F9E0-4F46-ADC2-B8CD67C56AE7}" type="datetime1">
              <a:rPr lang="en-US" smtClean="0"/>
              <a:pPr/>
              <a:t>8/19/2025</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80DF8147-9298-48DB-8898-31538F48B62E}" type="datetime1">
              <a:rPr lang="en-US" smtClean="0"/>
              <a:t>8/19/2025</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8/19/2025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8/19/2025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8/19/2025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8/19/2025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8/19/2025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7879103-F9E0-4F46-ADC2-B8CD67C56AE7}" type="datetime1">
              <a:rPr lang="en-US" smtClean="0"/>
              <a:pPr/>
              <a:t>8/19/2025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22.xml.rels><?xml version="1.0" encoding="UTF-8" standalone="yes"?>
<Relationships xmlns="http://schemas.openxmlformats.org/package/2006/relationships"><Relationship Id="rId2" Type="http://schemas.openxmlformats.org/officeDocument/2006/relationships/hyperlink" Target="mailto:jennifer.engberg@ode.oregon.gov" TargetMode="Externa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hyperlink" Target="https://district.ode.state.or.us/apps/login/searchSA.aspx" TargetMode="Externa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www.oregon.gov/ode/schools-and-districts/grants/ESEA/ID/Pages/Reporting.aspx"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hyperlink" Target="mailto:kyle.walker@ode.oregon.gov" TargetMode="Externa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hyperlink" Target="https://district.ode.state.or.us/home/" TargetMode="Externa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hyperlink" Target="https://district.ode.state.or.us/home/" TargetMode="Externa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hyperlink" Target="mailto:kyle.walker@ode.oregon.gov" TargetMode="Externa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3" Type="http://schemas.openxmlformats.org/officeDocument/2006/relationships/hyperlink" Target="mailto:kyle.walker@ode.oregon.gov" TargetMode="External"/><Relationship Id="rId2" Type="http://schemas.openxmlformats.org/officeDocument/2006/relationships/hyperlink" Target="mailto:Jennifer.Engberg@ode.oregon.gov" TargetMode="External"/><Relationship Id="rId1" Type="http://schemas.openxmlformats.org/officeDocument/2006/relationships/slideLayout" Target="../slideLayouts/slideLayout3.xml"/><Relationship Id="rId4" Type="http://schemas.openxmlformats.org/officeDocument/2006/relationships/hyperlink" Target="mailto:ode.helpdesk@ode.oregon.gov" TargetMode="Externa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400" b="1" dirty="0"/>
              <a:t>2024-2025 Consolidated District Performance Report (CDPR)</a:t>
            </a:r>
          </a:p>
        </p:txBody>
      </p:sp>
      <p:sp>
        <p:nvSpPr>
          <p:cNvPr id="3" name="Subtitle 2"/>
          <p:cNvSpPr>
            <a:spLocks noGrp="1"/>
          </p:cNvSpPr>
          <p:nvPr>
            <p:ph type="subTitle" idx="1"/>
          </p:nvPr>
        </p:nvSpPr>
        <p:spPr/>
        <p:txBody>
          <a:bodyPr>
            <a:normAutofit/>
          </a:bodyPr>
          <a:lstStyle/>
          <a:p>
            <a:pPr>
              <a:spcBef>
                <a:spcPts val="600"/>
              </a:spcBef>
            </a:pPr>
            <a:r>
              <a:rPr lang="en-US" sz="3200" i="1" dirty="0"/>
              <a:t>ESEA CDPR Title ID: Academic Outcomes 2024 – 2025</a:t>
            </a:r>
          </a:p>
          <a:p>
            <a:pPr>
              <a:spcBef>
                <a:spcPts val="600"/>
              </a:spcBef>
            </a:pPr>
            <a:r>
              <a:rPr lang="en-US" sz="3200" i="1" dirty="0"/>
              <a:t>And</a:t>
            </a:r>
            <a:br>
              <a:rPr lang="en-US" sz="3200" i="1" dirty="0"/>
            </a:br>
            <a:r>
              <a:rPr lang="en-US" sz="3200" i="1" dirty="0"/>
              <a:t>ESEA CDPR Title ID: Programs &amp; Facilities 2024 – 2025</a:t>
            </a:r>
            <a:endParaRPr lang="en-US" sz="3200" dirty="0"/>
          </a:p>
        </p:txBody>
      </p:sp>
      <p:sp>
        <p:nvSpPr>
          <p:cNvPr id="4" name="Footer Placeholder 3">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a:extLst>
              <a:ext uri="{C183D7F6-B498-43B3-948B-1728B52AA6E4}">
                <adec:decorative xmlns:adec="http://schemas.microsoft.com/office/drawing/2017/decorative" val="0"/>
              </a:ext>
            </a:extLst>
          </p:cNvPr>
          <p:cNvSpPr>
            <a:spLocks noGrp="1"/>
          </p:cNvSpPr>
          <p:nvPr>
            <p:ph type="sldNum" sz="quarter" idx="12"/>
          </p:nvPr>
        </p:nvSpPr>
        <p:spPr/>
        <p:txBody>
          <a:bodyPr/>
          <a:lstStyle/>
          <a:p>
            <a:fld id="{357F5B69-6281-4C1F-8C38-6DA0F56DA430}" type="slidenum">
              <a:rPr lang="en-US" smtClean="0"/>
              <a:t>1</a:t>
            </a:fld>
            <a:endParaRPr lang="en-US" dirty="0"/>
          </a:p>
        </p:txBody>
      </p:sp>
    </p:spTree>
    <p:extLst>
      <p:ext uri="{BB962C8B-B14F-4D97-AF65-F5344CB8AC3E}">
        <p14:creationId xmlns:p14="http://schemas.microsoft.com/office/powerpoint/2010/main" val="3972213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Questions for Changes</a:t>
            </a:r>
          </a:p>
        </p:txBody>
      </p:sp>
      <p:sp>
        <p:nvSpPr>
          <p:cNvPr id="2" name="Content Placeholder 1"/>
          <p:cNvSpPr>
            <a:spLocks noGrp="1"/>
          </p:cNvSpPr>
          <p:nvPr>
            <p:ph idx="1"/>
          </p:nvPr>
        </p:nvSpPr>
        <p:spPr/>
        <p:txBody>
          <a:bodyPr>
            <a:normAutofit/>
          </a:bodyPr>
          <a:lstStyle/>
          <a:p>
            <a:pPr>
              <a:spcAft>
                <a:spcPts val="1200"/>
              </a:spcAft>
            </a:pPr>
            <a:r>
              <a:rPr lang="en-US" altLang="en-US" dirty="0"/>
              <a:t>Do you think any of your programs/facilities would be reported as a different type in 2024-2025?</a:t>
            </a:r>
          </a:p>
          <a:p>
            <a:pPr>
              <a:spcAft>
                <a:spcPts val="1200"/>
              </a:spcAft>
            </a:pPr>
            <a:r>
              <a:rPr lang="en-US" altLang="en-US" dirty="0"/>
              <a:t>Do you experience any challenges in collecting the </a:t>
            </a:r>
            <a:r>
              <a:rPr lang="en-US" altLang="en-US" i="1" dirty="0"/>
              <a:t>Average Number of Days Served</a:t>
            </a:r>
            <a:r>
              <a:rPr lang="en-US" altLang="en-US" dirty="0"/>
              <a:t> in 2024-2025? Do you expect any challenges in collection </a:t>
            </a:r>
            <a:r>
              <a:rPr lang="en-US" altLang="en-US" i="1" dirty="0"/>
              <a:t>Average Number of Days Served</a:t>
            </a:r>
            <a:r>
              <a:rPr lang="en-US" altLang="en-US" dirty="0"/>
              <a:t> in 2025-2026?</a:t>
            </a:r>
          </a:p>
          <a:p>
            <a:pPr>
              <a:spcAft>
                <a:spcPts val="1200"/>
              </a:spcAft>
            </a:pPr>
            <a:r>
              <a:rPr lang="en-US" altLang="en-US" dirty="0"/>
              <a:t>Any questions about these upcoming changes?</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10</a:t>
            </a:fld>
            <a:endParaRPr lang="en-US" dirty="0"/>
          </a:p>
        </p:txBody>
      </p:sp>
    </p:spTree>
    <p:extLst>
      <p:ext uri="{BB962C8B-B14F-4D97-AF65-F5344CB8AC3E}">
        <p14:creationId xmlns:p14="http://schemas.microsoft.com/office/powerpoint/2010/main" val="4172048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Types of Title I-D Programs</a:t>
            </a:r>
          </a:p>
        </p:txBody>
      </p:sp>
      <p:sp>
        <p:nvSpPr>
          <p:cNvPr id="2" name="Content Placeholder 1"/>
          <p:cNvSpPr>
            <a:spLocks noGrp="1"/>
          </p:cNvSpPr>
          <p:nvPr>
            <p:ph idx="1"/>
          </p:nvPr>
        </p:nvSpPr>
        <p:spPr/>
        <p:txBody>
          <a:bodyPr>
            <a:normAutofit fontScale="70000" lnSpcReduction="20000"/>
          </a:bodyPr>
          <a:lstStyle/>
          <a:p>
            <a:pPr marL="571500" indent="-514350">
              <a:buFont typeface="+mj-lt"/>
              <a:buAutoNum type="arabicPeriod"/>
            </a:pPr>
            <a:r>
              <a:rPr lang="en-US" altLang="en-US" sz="3200" dirty="0"/>
              <a:t>At-Risk Program</a:t>
            </a:r>
          </a:p>
          <a:p>
            <a:pPr marL="571500" indent="-514350">
              <a:buFont typeface="+mj-lt"/>
              <a:buAutoNum type="arabicPeriod"/>
            </a:pPr>
            <a:r>
              <a:rPr lang="en-US" altLang="en-US" sz="3200" dirty="0"/>
              <a:t>Neglected Program</a:t>
            </a:r>
          </a:p>
          <a:p>
            <a:pPr marL="571500" indent="-514350">
              <a:buFont typeface="+mj-lt"/>
              <a:buAutoNum type="arabicPeriod"/>
            </a:pPr>
            <a:r>
              <a:rPr lang="en-US" altLang="en-US" sz="3200" dirty="0"/>
              <a:t>Juvenile Detention Centers</a:t>
            </a:r>
          </a:p>
          <a:p>
            <a:pPr marL="571500" indent="-514350">
              <a:buFont typeface="+mj-lt"/>
              <a:buAutoNum type="arabicPeriod"/>
            </a:pPr>
            <a:r>
              <a:rPr lang="en-US" altLang="en-US" sz="3200" dirty="0"/>
              <a:t>Long-Term Secure Juvenile Facilities</a:t>
            </a:r>
          </a:p>
          <a:p>
            <a:pPr marL="571500" indent="-514350">
              <a:buFont typeface="+mj-lt"/>
              <a:buAutoNum type="arabicPeriod"/>
            </a:pPr>
            <a:r>
              <a:rPr lang="en-US" altLang="en-US" sz="3200" dirty="0"/>
              <a:t>Adult Correction Institutions</a:t>
            </a:r>
          </a:p>
          <a:p>
            <a:pPr marL="571500" indent="-514350">
              <a:buFont typeface="+mj-lt"/>
              <a:buAutoNum type="arabicPeriod"/>
            </a:pPr>
            <a:r>
              <a:rPr lang="en-US" altLang="en-US" sz="3200" dirty="0"/>
              <a:t>Community Day Programs</a:t>
            </a:r>
          </a:p>
          <a:p>
            <a:pPr marL="571500" indent="-514350">
              <a:buFont typeface="+mj-lt"/>
              <a:buAutoNum type="arabicPeriod"/>
            </a:pPr>
            <a:r>
              <a:rPr lang="en-US" altLang="en-US" sz="3200" dirty="0"/>
              <a:t>Shelters</a:t>
            </a:r>
          </a:p>
          <a:p>
            <a:pPr marL="571500" indent="-514350">
              <a:buFont typeface="+mj-lt"/>
              <a:buAutoNum type="arabicPeriod"/>
            </a:pPr>
            <a:r>
              <a:rPr lang="en-US" altLang="en-US" sz="3200" dirty="0"/>
              <a:t>Group Homes</a:t>
            </a:r>
          </a:p>
          <a:p>
            <a:pPr marL="571500" indent="-514350">
              <a:buFont typeface="+mj-lt"/>
              <a:buAutoNum type="arabicPeriod"/>
            </a:pPr>
            <a:r>
              <a:rPr lang="en-US" altLang="en-US" sz="3200" dirty="0"/>
              <a:t>Ranch/Wilderness Camps</a:t>
            </a:r>
          </a:p>
          <a:p>
            <a:pPr marL="571500" indent="-514350">
              <a:buFont typeface="+mj-lt"/>
              <a:buAutoNum type="arabicPeriod"/>
            </a:pPr>
            <a:r>
              <a:rPr lang="en-US" altLang="en-US" sz="3200" dirty="0"/>
              <a:t>Residential Treatment Centers</a:t>
            </a:r>
          </a:p>
          <a:p>
            <a:pPr marL="571500" indent="-514350">
              <a:buFont typeface="+mj-lt"/>
              <a:buAutoNum type="arabicPeriod"/>
            </a:pPr>
            <a:r>
              <a:rPr lang="en-US" altLang="en-US" sz="3200" dirty="0"/>
              <a:t>Other Program</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11</a:t>
            </a:fld>
            <a:endParaRPr lang="en-US" dirty="0"/>
          </a:p>
        </p:txBody>
      </p:sp>
    </p:spTree>
    <p:extLst>
      <p:ext uri="{BB962C8B-B14F-4D97-AF65-F5344CB8AC3E}">
        <p14:creationId xmlns:p14="http://schemas.microsoft.com/office/powerpoint/2010/main" val="1850519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At-Risk Program Definition</a:t>
            </a:r>
          </a:p>
        </p:txBody>
      </p:sp>
      <p:sp>
        <p:nvSpPr>
          <p:cNvPr id="2" name="Content Placeholder 1"/>
          <p:cNvSpPr>
            <a:spLocks noGrp="1"/>
          </p:cNvSpPr>
          <p:nvPr>
            <p:ph idx="1"/>
          </p:nvPr>
        </p:nvSpPr>
        <p:spPr/>
        <p:txBody>
          <a:bodyPr>
            <a:normAutofit lnSpcReduction="10000"/>
          </a:bodyPr>
          <a:lstStyle/>
          <a:p>
            <a:pPr marL="0" indent="0">
              <a:buNone/>
              <a:defRPr/>
            </a:pPr>
            <a:r>
              <a:rPr lang="en-US" u="sng" dirty="0"/>
              <a:t>At-Risk Program</a:t>
            </a:r>
          </a:p>
          <a:p>
            <a:pPr marL="274320" lvl="1" indent="0">
              <a:buNone/>
              <a:defRPr/>
            </a:pPr>
            <a:r>
              <a:rPr lang="en-US" dirty="0"/>
              <a:t>Programs operated in local schools that target students who: </a:t>
            </a:r>
          </a:p>
          <a:p>
            <a:pPr lvl="1" indent="-182880">
              <a:defRPr/>
            </a:pPr>
            <a:r>
              <a:rPr lang="en-US" dirty="0"/>
              <a:t>are at risk of academic failure, </a:t>
            </a:r>
          </a:p>
          <a:p>
            <a:pPr lvl="1" indent="-182880">
              <a:defRPr/>
            </a:pPr>
            <a:r>
              <a:rPr lang="en-US" dirty="0"/>
              <a:t>have a drug or alcohol problem, </a:t>
            </a:r>
          </a:p>
          <a:p>
            <a:pPr lvl="1" indent="-182880">
              <a:defRPr/>
            </a:pPr>
            <a:r>
              <a:rPr lang="en-US" dirty="0"/>
              <a:t>are pregnant, or parenting,</a:t>
            </a:r>
          </a:p>
          <a:p>
            <a:pPr lvl="1" indent="-182880">
              <a:defRPr/>
            </a:pPr>
            <a:r>
              <a:rPr lang="en-US" dirty="0"/>
              <a:t>have been in contact with the juvenile justice system,</a:t>
            </a:r>
          </a:p>
          <a:p>
            <a:pPr lvl="1" indent="-182880">
              <a:defRPr/>
            </a:pPr>
            <a:r>
              <a:rPr lang="en-US" dirty="0"/>
              <a:t>are at least 1 year behind the expected age/grade level,</a:t>
            </a:r>
          </a:p>
          <a:p>
            <a:pPr lvl="1" indent="-182880">
              <a:defRPr/>
            </a:pPr>
            <a:r>
              <a:rPr lang="en-US" dirty="0"/>
              <a:t>have limited English proficiency,</a:t>
            </a:r>
          </a:p>
          <a:p>
            <a:pPr lvl="1" indent="-182880">
              <a:defRPr/>
            </a:pPr>
            <a:r>
              <a:rPr lang="en-US" dirty="0"/>
              <a:t>are gang members,</a:t>
            </a:r>
          </a:p>
          <a:p>
            <a:pPr lvl="1" indent="-182880">
              <a:defRPr/>
            </a:pPr>
            <a:r>
              <a:rPr lang="en-US" dirty="0"/>
              <a:t>have dropped out of school in the past, or</a:t>
            </a:r>
          </a:p>
          <a:p>
            <a:pPr lvl="1" indent="-182880">
              <a:defRPr/>
            </a:pPr>
            <a:r>
              <a:rPr lang="en-US" dirty="0"/>
              <a:t>have a high absenteeism rate.</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12</a:t>
            </a:fld>
            <a:endParaRPr lang="en-US" dirty="0"/>
          </a:p>
        </p:txBody>
      </p:sp>
    </p:spTree>
    <p:extLst>
      <p:ext uri="{BB962C8B-B14F-4D97-AF65-F5344CB8AC3E}">
        <p14:creationId xmlns:p14="http://schemas.microsoft.com/office/powerpoint/2010/main" val="321372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Neglected Program Definition</a:t>
            </a:r>
          </a:p>
        </p:txBody>
      </p:sp>
      <p:sp>
        <p:nvSpPr>
          <p:cNvPr id="2" name="Content Placeholder 1"/>
          <p:cNvSpPr>
            <a:spLocks noGrp="1"/>
          </p:cNvSpPr>
          <p:nvPr>
            <p:ph idx="1"/>
          </p:nvPr>
        </p:nvSpPr>
        <p:spPr/>
        <p:txBody>
          <a:bodyPr>
            <a:normAutofit/>
          </a:bodyPr>
          <a:lstStyle/>
          <a:p>
            <a:pPr marL="0" indent="0">
              <a:buNone/>
              <a:defRPr/>
            </a:pPr>
            <a:r>
              <a:rPr lang="en-US" u="sng" dirty="0"/>
              <a:t>Neglected Program</a:t>
            </a:r>
          </a:p>
          <a:p>
            <a:pPr marL="0" indent="0">
              <a:buNone/>
              <a:defRPr/>
            </a:pPr>
            <a:r>
              <a:rPr lang="en-US" dirty="0"/>
              <a:t>Public or private residential facilities, other than foster homes, that are operated primarily for the care of children or youth who have been committed to or voluntarily placed in the facility under applicable State law due to:</a:t>
            </a:r>
          </a:p>
          <a:p>
            <a:pPr lvl="1" indent="-182880">
              <a:defRPr/>
            </a:pPr>
            <a:r>
              <a:rPr lang="en-US" dirty="0"/>
              <a:t>abandonment, </a:t>
            </a:r>
          </a:p>
          <a:p>
            <a:pPr lvl="1" indent="-182880">
              <a:defRPr/>
            </a:pPr>
            <a:r>
              <a:rPr lang="en-US" dirty="0"/>
              <a:t>neglect, or</a:t>
            </a:r>
          </a:p>
          <a:p>
            <a:pPr lvl="1" indent="-182880">
              <a:defRPr/>
            </a:pPr>
            <a:r>
              <a:rPr lang="en-US" dirty="0"/>
              <a:t>death of their parents or guardians</a:t>
            </a:r>
          </a:p>
          <a:p>
            <a:pPr marL="45714" indent="0">
              <a:buNone/>
              <a:defRPr/>
            </a:pPr>
            <a:endParaRPr lang="en-US" i="1" dirty="0"/>
          </a:p>
          <a:p>
            <a:pPr marL="45714" indent="0">
              <a:buNone/>
              <a:defRPr/>
            </a:pPr>
            <a:r>
              <a:rPr lang="en-US" i="1" dirty="0"/>
              <a:t>These facilities should be reported in the October Caseload Count Data Collection.</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13</a:t>
            </a:fld>
            <a:endParaRPr lang="en-US" dirty="0"/>
          </a:p>
        </p:txBody>
      </p:sp>
    </p:spTree>
    <p:extLst>
      <p:ext uri="{BB962C8B-B14F-4D97-AF65-F5344CB8AC3E}">
        <p14:creationId xmlns:p14="http://schemas.microsoft.com/office/powerpoint/2010/main" val="887181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b="1" dirty="0"/>
              <a:t>Juvenile Detention Centers Definition</a:t>
            </a:r>
          </a:p>
        </p:txBody>
      </p:sp>
      <p:sp>
        <p:nvSpPr>
          <p:cNvPr id="2" name="Content Placeholder 1"/>
          <p:cNvSpPr>
            <a:spLocks noGrp="1"/>
          </p:cNvSpPr>
          <p:nvPr>
            <p:ph idx="1"/>
          </p:nvPr>
        </p:nvSpPr>
        <p:spPr/>
        <p:txBody>
          <a:bodyPr/>
          <a:lstStyle/>
          <a:p>
            <a:pPr marL="0" indent="0">
              <a:buNone/>
              <a:defRPr/>
            </a:pPr>
            <a:r>
              <a:rPr lang="en-US" u="sng" dirty="0"/>
              <a:t>Juvenile Detention Centers</a:t>
            </a:r>
          </a:p>
          <a:p>
            <a:pPr marL="0" indent="0">
              <a:buNone/>
              <a:defRPr/>
            </a:pPr>
            <a:r>
              <a:rPr lang="en-US" sz="2600" dirty="0"/>
              <a:t>A juvenile detention center is a shorter-term institution that provides care to children who require secure custody pending court adjudication, court disposition, or execution of a court order, or care to children after commitment.</a:t>
            </a:r>
          </a:p>
          <a:p>
            <a:pPr marL="0" indent="0">
              <a:buNone/>
              <a:defRPr/>
            </a:pPr>
            <a:endParaRPr lang="en-US" sz="2600" dirty="0"/>
          </a:p>
          <a:p>
            <a:pPr marL="0" indent="0">
              <a:buNone/>
              <a:defRPr/>
            </a:pPr>
            <a:r>
              <a:rPr lang="en-US" i="1" dirty="0"/>
              <a:t>Previously called Juvenile Detention Programs</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14</a:t>
            </a:fld>
            <a:endParaRPr lang="en-US" dirty="0"/>
          </a:p>
        </p:txBody>
      </p:sp>
    </p:spTree>
    <p:extLst>
      <p:ext uri="{BB962C8B-B14F-4D97-AF65-F5344CB8AC3E}">
        <p14:creationId xmlns:p14="http://schemas.microsoft.com/office/powerpoint/2010/main" val="1265667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C8FAA7-3CC5-2543-7CA8-AE80EA0BD74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28BE066-C996-D77B-D70F-EAAD4AC4EDE1}"/>
              </a:ext>
            </a:extLst>
          </p:cNvPr>
          <p:cNvSpPr>
            <a:spLocks noGrp="1"/>
          </p:cNvSpPr>
          <p:nvPr>
            <p:ph type="title"/>
          </p:nvPr>
        </p:nvSpPr>
        <p:spPr/>
        <p:txBody>
          <a:bodyPr>
            <a:normAutofit fontScale="90000"/>
          </a:bodyPr>
          <a:lstStyle/>
          <a:p>
            <a:r>
              <a:rPr lang="en-US" b="1" dirty="0"/>
              <a:t>Long-Term Secure Juvenile Facilities Definition</a:t>
            </a:r>
          </a:p>
        </p:txBody>
      </p:sp>
      <p:sp>
        <p:nvSpPr>
          <p:cNvPr id="2" name="Content Placeholder 1">
            <a:extLst>
              <a:ext uri="{FF2B5EF4-FFF2-40B4-BE49-F238E27FC236}">
                <a16:creationId xmlns:a16="http://schemas.microsoft.com/office/drawing/2014/main" id="{7C568D0D-1E03-C27C-14FF-DD4DA610A54B}"/>
              </a:ext>
            </a:extLst>
          </p:cNvPr>
          <p:cNvSpPr>
            <a:spLocks noGrp="1"/>
          </p:cNvSpPr>
          <p:nvPr>
            <p:ph idx="1"/>
          </p:nvPr>
        </p:nvSpPr>
        <p:spPr/>
        <p:txBody>
          <a:bodyPr>
            <a:normAutofit/>
          </a:bodyPr>
          <a:lstStyle/>
          <a:p>
            <a:pPr marL="0" indent="0">
              <a:buNone/>
              <a:defRPr/>
            </a:pPr>
            <a:r>
              <a:rPr lang="en-US" u="sng" dirty="0"/>
              <a:t>Long-Term Secure Juvenile Facilities</a:t>
            </a:r>
          </a:p>
          <a:p>
            <a:pPr marL="0" indent="0">
              <a:buNone/>
              <a:defRPr/>
            </a:pPr>
            <a:r>
              <a:rPr lang="en-US" dirty="0"/>
              <a:t>A long-term secure facility is a public or private residential facility that provides confinement of its residents, for the care of children who have been adjudicated to be delinquent or in need of supervision.</a:t>
            </a:r>
            <a:endParaRPr lang="en-US" i="1" dirty="0"/>
          </a:p>
          <a:p>
            <a:pPr marL="0" indent="0">
              <a:buNone/>
              <a:defRPr/>
            </a:pPr>
            <a:endParaRPr lang="en-US" i="1" dirty="0"/>
          </a:p>
          <a:p>
            <a:pPr marL="0" indent="0">
              <a:buNone/>
              <a:defRPr/>
            </a:pPr>
            <a:r>
              <a:rPr lang="en-US" i="1" dirty="0"/>
              <a:t>Previously called Locally Operated Correctional Facility or Juvenile Correctional Programs</a:t>
            </a:r>
          </a:p>
          <a:p>
            <a:pPr marL="274320" lvl="1" indent="0">
              <a:buNone/>
              <a:defRPr/>
            </a:pPr>
            <a:endParaRPr lang="en-US" i="1" dirty="0"/>
          </a:p>
        </p:txBody>
      </p:sp>
      <p:sp>
        <p:nvSpPr>
          <p:cNvPr id="3" name="Footer Placeholder 2">
            <a:extLst>
              <a:ext uri="{FF2B5EF4-FFF2-40B4-BE49-F238E27FC236}">
                <a16:creationId xmlns:a16="http://schemas.microsoft.com/office/drawing/2014/main" id="{C307398D-7BB7-4AB2-4A62-D5C82AEE5581}"/>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7DB20787-9D7B-BAE4-252E-F1B35E8AF7C7}"/>
              </a:ext>
            </a:extLst>
          </p:cNvPr>
          <p:cNvSpPr>
            <a:spLocks noGrp="1"/>
          </p:cNvSpPr>
          <p:nvPr>
            <p:ph type="sldNum" sz="quarter" idx="12"/>
          </p:nvPr>
        </p:nvSpPr>
        <p:spPr/>
        <p:txBody>
          <a:bodyPr/>
          <a:lstStyle/>
          <a:p>
            <a:fld id="{357F5B69-6281-4C1F-8C38-6DA0F56DA430}" type="slidenum">
              <a:rPr lang="en-US" smtClean="0"/>
              <a:pPr/>
              <a:t>15</a:t>
            </a:fld>
            <a:endParaRPr lang="en-US" dirty="0"/>
          </a:p>
        </p:txBody>
      </p:sp>
    </p:spTree>
    <p:extLst>
      <p:ext uri="{BB962C8B-B14F-4D97-AF65-F5344CB8AC3E}">
        <p14:creationId xmlns:p14="http://schemas.microsoft.com/office/powerpoint/2010/main" val="3661686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B842F87-40FF-6BE4-090D-323732730B97}"/>
              </a:ext>
            </a:extLst>
          </p:cNvPr>
          <p:cNvSpPr>
            <a:spLocks noGrp="1"/>
          </p:cNvSpPr>
          <p:nvPr>
            <p:ph type="title"/>
          </p:nvPr>
        </p:nvSpPr>
        <p:spPr/>
        <p:txBody>
          <a:bodyPr/>
          <a:lstStyle/>
          <a:p>
            <a:r>
              <a:rPr lang="en-US" b="1" dirty="0"/>
              <a:t>Adult Correction Institutions Definition</a:t>
            </a:r>
          </a:p>
        </p:txBody>
      </p:sp>
      <p:sp>
        <p:nvSpPr>
          <p:cNvPr id="2" name="Content Placeholder 1">
            <a:extLst>
              <a:ext uri="{FF2B5EF4-FFF2-40B4-BE49-F238E27FC236}">
                <a16:creationId xmlns:a16="http://schemas.microsoft.com/office/drawing/2014/main" id="{57E61C0D-9453-385F-E3F7-F48EF435814C}"/>
              </a:ext>
            </a:extLst>
          </p:cNvPr>
          <p:cNvSpPr>
            <a:spLocks noGrp="1"/>
          </p:cNvSpPr>
          <p:nvPr>
            <p:ph idx="1"/>
          </p:nvPr>
        </p:nvSpPr>
        <p:spPr/>
        <p:txBody>
          <a:bodyPr/>
          <a:lstStyle/>
          <a:p>
            <a:pPr marL="0" indent="0">
              <a:buNone/>
            </a:pPr>
            <a:r>
              <a:rPr lang="en-US" u="sng" dirty="0"/>
              <a:t>Adult Correction Institutions (New in 2024-2025)</a:t>
            </a:r>
          </a:p>
          <a:p>
            <a:pPr marL="0" indent="0">
              <a:buNone/>
            </a:pPr>
            <a:r>
              <a:rPr lang="en-US" dirty="0"/>
              <a:t>An adult correctional institution is a facility in which persons, including persons 21 and under, are confined as a result of conviction for a criminal offense.</a:t>
            </a:r>
          </a:p>
        </p:txBody>
      </p:sp>
      <p:sp>
        <p:nvSpPr>
          <p:cNvPr id="3" name="Footer Placeholder 2">
            <a:extLst>
              <a:ext uri="{FF2B5EF4-FFF2-40B4-BE49-F238E27FC236}">
                <a16:creationId xmlns:a16="http://schemas.microsoft.com/office/drawing/2014/main" id="{D1D86A63-39A3-D67C-1763-297AA00A7AF5}"/>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AD7A2A8B-AB75-DDCD-55C1-9FE2F23C0AA2}"/>
              </a:ext>
              <a:ext uri="{C183D7F6-B498-43B3-948B-1728B52AA6E4}">
                <adec:decorative xmlns:adec="http://schemas.microsoft.com/office/drawing/2017/decorative" val="0"/>
              </a:ext>
            </a:extLst>
          </p:cNvPr>
          <p:cNvSpPr>
            <a:spLocks noGrp="1"/>
          </p:cNvSpPr>
          <p:nvPr>
            <p:ph type="sldNum" sz="quarter" idx="12"/>
          </p:nvPr>
        </p:nvSpPr>
        <p:spPr/>
        <p:txBody>
          <a:bodyPr/>
          <a:lstStyle/>
          <a:p>
            <a:fld id="{357F5B69-6281-4C1F-8C38-6DA0F56DA430}" type="slidenum">
              <a:rPr lang="en-US" smtClean="0"/>
              <a:pPr/>
              <a:t>16</a:t>
            </a:fld>
            <a:endParaRPr lang="en-US" dirty="0"/>
          </a:p>
        </p:txBody>
      </p:sp>
    </p:spTree>
    <p:extLst>
      <p:ext uri="{BB962C8B-B14F-4D97-AF65-F5344CB8AC3E}">
        <p14:creationId xmlns:p14="http://schemas.microsoft.com/office/powerpoint/2010/main" val="31860753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CA5A8-F38E-9966-7A24-D421C92BA92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09C6247-8397-BFAF-D690-2EDAFA3F60F2}"/>
              </a:ext>
            </a:extLst>
          </p:cNvPr>
          <p:cNvSpPr>
            <a:spLocks noGrp="1"/>
          </p:cNvSpPr>
          <p:nvPr>
            <p:ph type="title"/>
          </p:nvPr>
        </p:nvSpPr>
        <p:spPr/>
        <p:txBody>
          <a:bodyPr/>
          <a:lstStyle/>
          <a:p>
            <a:r>
              <a:rPr lang="en-US" b="1" dirty="0"/>
              <a:t>Community Day Programs Definition</a:t>
            </a:r>
          </a:p>
        </p:txBody>
      </p:sp>
      <p:sp>
        <p:nvSpPr>
          <p:cNvPr id="2" name="Content Placeholder 1">
            <a:extLst>
              <a:ext uri="{FF2B5EF4-FFF2-40B4-BE49-F238E27FC236}">
                <a16:creationId xmlns:a16="http://schemas.microsoft.com/office/drawing/2014/main" id="{6413BEE7-07FF-FF14-5620-E4BB99328EDC}"/>
              </a:ext>
            </a:extLst>
          </p:cNvPr>
          <p:cNvSpPr>
            <a:spLocks noGrp="1"/>
          </p:cNvSpPr>
          <p:nvPr>
            <p:ph idx="1"/>
          </p:nvPr>
        </p:nvSpPr>
        <p:spPr/>
        <p:txBody>
          <a:bodyPr/>
          <a:lstStyle/>
          <a:p>
            <a:pPr marL="0" indent="0">
              <a:buNone/>
            </a:pPr>
            <a:r>
              <a:rPr lang="en-US" u="sng" dirty="0"/>
              <a:t>Community Day Programs (New in 2024-2025)</a:t>
            </a:r>
          </a:p>
          <a:p>
            <a:pPr marL="0" indent="0">
              <a:buNone/>
            </a:pPr>
            <a:r>
              <a:rPr lang="en-US" dirty="0"/>
              <a:t>The term “community day program” means a regular program of instruction provided at a community day school operated specifically for neglected or delinquent children and youth.</a:t>
            </a:r>
          </a:p>
        </p:txBody>
      </p:sp>
      <p:sp>
        <p:nvSpPr>
          <p:cNvPr id="3" name="Footer Placeholder 2">
            <a:extLst>
              <a:ext uri="{FF2B5EF4-FFF2-40B4-BE49-F238E27FC236}">
                <a16:creationId xmlns:a16="http://schemas.microsoft.com/office/drawing/2014/main" id="{EEEB8555-E019-39AA-682D-AB901496A074}"/>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DBD2C7A3-06FB-1CD9-1EEC-E4F64F90F4BF}"/>
              </a:ext>
            </a:extLst>
          </p:cNvPr>
          <p:cNvSpPr>
            <a:spLocks noGrp="1"/>
          </p:cNvSpPr>
          <p:nvPr>
            <p:ph type="sldNum" sz="quarter" idx="12"/>
          </p:nvPr>
        </p:nvSpPr>
        <p:spPr/>
        <p:txBody>
          <a:bodyPr/>
          <a:lstStyle/>
          <a:p>
            <a:fld id="{357F5B69-6281-4C1F-8C38-6DA0F56DA430}" type="slidenum">
              <a:rPr lang="en-US" smtClean="0"/>
              <a:pPr/>
              <a:t>17</a:t>
            </a:fld>
            <a:endParaRPr lang="en-US" dirty="0"/>
          </a:p>
        </p:txBody>
      </p:sp>
    </p:spTree>
    <p:extLst>
      <p:ext uri="{BB962C8B-B14F-4D97-AF65-F5344CB8AC3E}">
        <p14:creationId xmlns:p14="http://schemas.microsoft.com/office/powerpoint/2010/main" val="23331861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87AE0-8383-E548-5044-C32BFADFF27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3876796-4454-9A59-8D4C-DFFED140177C}"/>
              </a:ext>
            </a:extLst>
          </p:cNvPr>
          <p:cNvSpPr>
            <a:spLocks noGrp="1"/>
          </p:cNvSpPr>
          <p:nvPr>
            <p:ph type="title"/>
          </p:nvPr>
        </p:nvSpPr>
        <p:spPr/>
        <p:txBody>
          <a:bodyPr/>
          <a:lstStyle/>
          <a:p>
            <a:r>
              <a:rPr lang="en-US" b="1" dirty="0"/>
              <a:t>Shelters Definition</a:t>
            </a:r>
          </a:p>
        </p:txBody>
      </p:sp>
      <p:sp>
        <p:nvSpPr>
          <p:cNvPr id="2" name="Content Placeholder 1">
            <a:extLst>
              <a:ext uri="{FF2B5EF4-FFF2-40B4-BE49-F238E27FC236}">
                <a16:creationId xmlns:a16="http://schemas.microsoft.com/office/drawing/2014/main" id="{92EC1E1E-1BC9-F5D2-15CE-B297F4AA76F1}"/>
              </a:ext>
            </a:extLst>
          </p:cNvPr>
          <p:cNvSpPr>
            <a:spLocks noGrp="1"/>
          </p:cNvSpPr>
          <p:nvPr>
            <p:ph idx="1"/>
          </p:nvPr>
        </p:nvSpPr>
        <p:spPr/>
        <p:txBody>
          <a:bodyPr/>
          <a:lstStyle/>
          <a:p>
            <a:pPr marL="0" indent="0">
              <a:buNone/>
            </a:pPr>
            <a:r>
              <a:rPr lang="en-US" u="sng" dirty="0"/>
              <a:t>Shelters (New in 2024-2025)</a:t>
            </a:r>
          </a:p>
          <a:p>
            <a:pPr marL="0" indent="0">
              <a:buNone/>
            </a:pPr>
            <a:r>
              <a:rPr lang="en-US" dirty="0"/>
              <a:t>A shelter is a short-term facility that provides temporary care similar to that of a detention center, but in a physically unrestricting environment. The Department notes that it is unlikely that most shelters will meet the definition of an institution for delinquent children and youth.</a:t>
            </a:r>
          </a:p>
        </p:txBody>
      </p:sp>
      <p:sp>
        <p:nvSpPr>
          <p:cNvPr id="3" name="Footer Placeholder 2">
            <a:extLst>
              <a:ext uri="{FF2B5EF4-FFF2-40B4-BE49-F238E27FC236}">
                <a16:creationId xmlns:a16="http://schemas.microsoft.com/office/drawing/2014/main" id="{B2CED6A9-BEF3-E0B1-3852-EF8286E14A36}"/>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DA085EDB-5306-66BF-30C2-86E4B89B2483}"/>
              </a:ext>
            </a:extLst>
          </p:cNvPr>
          <p:cNvSpPr>
            <a:spLocks noGrp="1"/>
          </p:cNvSpPr>
          <p:nvPr>
            <p:ph type="sldNum" sz="quarter" idx="12"/>
          </p:nvPr>
        </p:nvSpPr>
        <p:spPr/>
        <p:txBody>
          <a:bodyPr/>
          <a:lstStyle/>
          <a:p>
            <a:fld id="{357F5B69-6281-4C1F-8C38-6DA0F56DA430}" type="slidenum">
              <a:rPr lang="en-US" smtClean="0"/>
              <a:pPr/>
              <a:t>18</a:t>
            </a:fld>
            <a:endParaRPr lang="en-US" dirty="0"/>
          </a:p>
        </p:txBody>
      </p:sp>
    </p:spTree>
    <p:extLst>
      <p:ext uri="{BB962C8B-B14F-4D97-AF65-F5344CB8AC3E}">
        <p14:creationId xmlns:p14="http://schemas.microsoft.com/office/powerpoint/2010/main" val="35604203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CE633-1242-77F4-0D65-67782C4E573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68242AB-3C32-2F65-09FC-6E50C2AEB98D}"/>
              </a:ext>
            </a:extLst>
          </p:cNvPr>
          <p:cNvSpPr>
            <a:spLocks noGrp="1"/>
          </p:cNvSpPr>
          <p:nvPr>
            <p:ph type="title"/>
          </p:nvPr>
        </p:nvSpPr>
        <p:spPr/>
        <p:txBody>
          <a:bodyPr/>
          <a:lstStyle/>
          <a:p>
            <a:r>
              <a:rPr lang="en-US" b="1" dirty="0"/>
              <a:t>Group Homes Definition</a:t>
            </a:r>
          </a:p>
        </p:txBody>
      </p:sp>
      <p:sp>
        <p:nvSpPr>
          <p:cNvPr id="2" name="Content Placeholder 1">
            <a:extLst>
              <a:ext uri="{FF2B5EF4-FFF2-40B4-BE49-F238E27FC236}">
                <a16:creationId xmlns:a16="http://schemas.microsoft.com/office/drawing/2014/main" id="{2E0A0EC0-AE51-C960-E400-CA75624F4C6D}"/>
              </a:ext>
            </a:extLst>
          </p:cNvPr>
          <p:cNvSpPr>
            <a:spLocks noGrp="1"/>
          </p:cNvSpPr>
          <p:nvPr>
            <p:ph idx="1"/>
          </p:nvPr>
        </p:nvSpPr>
        <p:spPr/>
        <p:txBody>
          <a:bodyPr/>
          <a:lstStyle/>
          <a:p>
            <a:pPr marL="0" indent="0">
              <a:buNone/>
            </a:pPr>
            <a:r>
              <a:rPr lang="en-US" u="sng" dirty="0"/>
              <a:t>Group Homes (New in 2024-2025)</a:t>
            </a:r>
          </a:p>
          <a:p>
            <a:pPr marL="0" indent="0">
              <a:buNone/>
            </a:pPr>
            <a:r>
              <a:rPr lang="en-US" dirty="0"/>
              <a:t>A group home is a long-term facility in which residents are allowed extensive contact with the community, such as attending school or holding a job. Includes halfway houses.</a:t>
            </a:r>
          </a:p>
          <a:p>
            <a:pPr marL="0" indent="0">
              <a:buNone/>
            </a:pPr>
            <a:endParaRPr lang="en-US" dirty="0"/>
          </a:p>
        </p:txBody>
      </p:sp>
      <p:sp>
        <p:nvSpPr>
          <p:cNvPr id="3" name="Footer Placeholder 2">
            <a:extLst>
              <a:ext uri="{FF2B5EF4-FFF2-40B4-BE49-F238E27FC236}">
                <a16:creationId xmlns:a16="http://schemas.microsoft.com/office/drawing/2014/main" id="{AA1E6031-3B8A-B878-2429-CFE7C7D9F13D}"/>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A463B25B-9B0C-6C0D-9536-1C9EC3C94B19}"/>
              </a:ext>
            </a:extLst>
          </p:cNvPr>
          <p:cNvSpPr>
            <a:spLocks noGrp="1"/>
          </p:cNvSpPr>
          <p:nvPr>
            <p:ph type="sldNum" sz="quarter" idx="12"/>
          </p:nvPr>
        </p:nvSpPr>
        <p:spPr/>
        <p:txBody>
          <a:bodyPr/>
          <a:lstStyle/>
          <a:p>
            <a:fld id="{357F5B69-6281-4C1F-8C38-6DA0F56DA430}" type="slidenum">
              <a:rPr lang="en-US" smtClean="0"/>
              <a:pPr/>
              <a:t>19</a:t>
            </a:fld>
            <a:endParaRPr lang="en-US" dirty="0"/>
          </a:p>
        </p:txBody>
      </p:sp>
    </p:spTree>
    <p:extLst>
      <p:ext uri="{BB962C8B-B14F-4D97-AF65-F5344CB8AC3E}">
        <p14:creationId xmlns:p14="http://schemas.microsoft.com/office/powerpoint/2010/main" val="3096923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Agenda</a:t>
            </a:r>
          </a:p>
        </p:txBody>
      </p:sp>
      <p:sp>
        <p:nvSpPr>
          <p:cNvPr id="6" name="Content Placeholder 5"/>
          <p:cNvSpPr>
            <a:spLocks noGrp="1"/>
          </p:cNvSpPr>
          <p:nvPr>
            <p:ph idx="1"/>
          </p:nvPr>
        </p:nvSpPr>
        <p:spPr/>
        <p:txBody>
          <a:bodyPr>
            <a:normAutofit fontScale="92500" lnSpcReduction="10000"/>
          </a:bodyPr>
          <a:lstStyle/>
          <a:p>
            <a:r>
              <a:rPr lang="en-US" altLang="en-US" sz="2800" dirty="0"/>
              <a:t>Data Collection Window</a:t>
            </a:r>
          </a:p>
          <a:p>
            <a:r>
              <a:rPr lang="en-US" altLang="en-US" sz="2800" dirty="0"/>
              <a:t>Resource Materials</a:t>
            </a:r>
          </a:p>
          <a:p>
            <a:r>
              <a:rPr lang="en-US" altLang="en-US" sz="2800" b="1" i="1" dirty="0">
                <a:solidFill>
                  <a:schemeClr val="accent2">
                    <a:lumMod val="75000"/>
                  </a:schemeClr>
                </a:solidFill>
              </a:rPr>
              <a:t>Changes for the 2024-2025 collections.</a:t>
            </a:r>
            <a:endParaRPr lang="en-US" altLang="en-US" sz="2800" dirty="0"/>
          </a:p>
          <a:p>
            <a:r>
              <a:rPr lang="en-US" altLang="en-US" sz="2800" dirty="0"/>
              <a:t>Data Elements</a:t>
            </a:r>
          </a:p>
          <a:p>
            <a:pPr lvl="1"/>
            <a:r>
              <a:rPr lang="en-US" altLang="en-US" sz="2800" dirty="0"/>
              <a:t>Data Preparation</a:t>
            </a:r>
          </a:p>
          <a:p>
            <a:pPr lvl="1"/>
            <a:r>
              <a:rPr lang="en-US" altLang="en-US" sz="2800" dirty="0"/>
              <a:t>Title I-D Validations Worksheet Entry</a:t>
            </a:r>
          </a:p>
          <a:p>
            <a:pPr lvl="2"/>
            <a:r>
              <a:rPr lang="en-US" altLang="en-US" sz="2800" dirty="0"/>
              <a:t>Academic Outcomes</a:t>
            </a:r>
          </a:p>
          <a:p>
            <a:pPr lvl="2"/>
            <a:r>
              <a:rPr lang="en-US" altLang="en-US" sz="2800" dirty="0"/>
              <a:t>Programs and Facilities</a:t>
            </a:r>
          </a:p>
          <a:p>
            <a:pPr lvl="1"/>
            <a:r>
              <a:rPr lang="en-US" altLang="en-US" sz="2800" dirty="0"/>
              <a:t>Consolidated Collections Entry</a:t>
            </a:r>
          </a:p>
          <a:p>
            <a:r>
              <a:rPr lang="en-US" altLang="en-US" sz="2800" dirty="0"/>
              <a:t>Questions and Discussion</a:t>
            </a:r>
          </a:p>
          <a:p>
            <a:pPr marL="0" indent="0">
              <a:buNone/>
            </a:pPr>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2</a:t>
            </a:fld>
            <a:endParaRPr lang="en-US" dirty="0"/>
          </a:p>
        </p:txBody>
      </p:sp>
    </p:spTree>
    <p:extLst>
      <p:ext uri="{BB962C8B-B14F-4D97-AF65-F5344CB8AC3E}">
        <p14:creationId xmlns:p14="http://schemas.microsoft.com/office/powerpoint/2010/main" val="28094617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BEA423-019C-45FE-81CF-16476C8AACD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73C4F2E-FEA2-6E5A-F02F-2F3A9A81A8A2}"/>
              </a:ext>
            </a:extLst>
          </p:cNvPr>
          <p:cNvSpPr>
            <a:spLocks noGrp="1"/>
          </p:cNvSpPr>
          <p:nvPr>
            <p:ph type="title"/>
          </p:nvPr>
        </p:nvSpPr>
        <p:spPr/>
        <p:txBody>
          <a:bodyPr/>
          <a:lstStyle/>
          <a:p>
            <a:r>
              <a:rPr lang="en-US" b="1" dirty="0"/>
              <a:t>Ranch/Wilderness Camps Definition</a:t>
            </a:r>
          </a:p>
        </p:txBody>
      </p:sp>
      <p:sp>
        <p:nvSpPr>
          <p:cNvPr id="2" name="Content Placeholder 1">
            <a:extLst>
              <a:ext uri="{FF2B5EF4-FFF2-40B4-BE49-F238E27FC236}">
                <a16:creationId xmlns:a16="http://schemas.microsoft.com/office/drawing/2014/main" id="{0ED972BD-0E6B-3EB4-353B-5CEEFE175392}"/>
              </a:ext>
            </a:extLst>
          </p:cNvPr>
          <p:cNvSpPr>
            <a:spLocks noGrp="1"/>
          </p:cNvSpPr>
          <p:nvPr>
            <p:ph idx="1"/>
          </p:nvPr>
        </p:nvSpPr>
        <p:spPr/>
        <p:txBody>
          <a:bodyPr/>
          <a:lstStyle/>
          <a:p>
            <a:pPr marL="0" indent="0">
              <a:buNone/>
            </a:pPr>
            <a:r>
              <a:rPr lang="en-US" u="sng" dirty="0"/>
              <a:t>Ranch/Wilderness Camps (New in 2024-2025)</a:t>
            </a:r>
          </a:p>
          <a:p>
            <a:pPr marL="0" indent="0">
              <a:buNone/>
            </a:pPr>
            <a:r>
              <a:rPr lang="en-US" dirty="0"/>
              <a:t>A ranch/wilderness camp is a long-term residential facility for persons whose behavior does not necessitate the strict confinement of a long-term secure facility, often allowing them greater contact with the community. Includes ranches, forestry camps, wilderness or marine programs, or farms.</a:t>
            </a:r>
          </a:p>
          <a:p>
            <a:pPr marL="0" indent="0">
              <a:buNone/>
            </a:pPr>
            <a:endParaRPr lang="en-US" dirty="0"/>
          </a:p>
        </p:txBody>
      </p:sp>
      <p:sp>
        <p:nvSpPr>
          <p:cNvPr id="3" name="Footer Placeholder 2">
            <a:extLst>
              <a:ext uri="{FF2B5EF4-FFF2-40B4-BE49-F238E27FC236}">
                <a16:creationId xmlns:a16="http://schemas.microsoft.com/office/drawing/2014/main" id="{C74F1969-229B-90A1-EBED-D200739B8C98}"/>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6052A17F-7223-D052-7443-10F169B02705}"/>
              </a:ext>
            </a:extLst>
          </p:cNvPr>
          <p:cNvSpPr>
            <a:spLocks noGrp="1"/>
          </p:cNvSpPr>
          <p:nvPr>
            <p:ph type="sldNum" sz="quarter" idx="12"/>
          </p:nvPr>
        </p:nvSpPr>
        <p:spPr/>
        <p:txBody>
          <a:bodyPr/>
          <a:lstStyle/>
          <a:p>
            <a:fld id="{357F5B69-6281-4C1F-8C38-6DA0F56DA430}" type="slidenum">
              <a:rPr lang="en-US" smtClean="0"/>
              <a:pPr/>
              <a:t>20</a:t>
            </a:fld>
            <a:endParaRPr lang="en-US" dirty="0"/>
          </a:p>
        </p:txBody>
      </p:sp>
    </p:spTree>
    <p:extLst>
      <p:ext uri="{BB962C8B-B14F-4D97-AF65-F5344CB8AC3E}">
        <p14:creationId xmlns:p14="http://schemas.microsoft.com/office/powerpoint/2010/main" val="21461416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B6AAA-A5BF-2521-E807-14630581BBD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4F6E772-A0CC-30B0-DC42-2ABF0508D952}"/>
              </a:ext>
            </a:extLst>
          </p:cNvPr>
          <p:cNvSpPr>
            <a:spLocks noGrp="1"/>
          </p:cNvSpPr>
          <p:nvPr>
            <p:ph type="title"/>
          </p:nvPr>
        </p:nvSpPr>
        <p:spPr/>
        <p:txBody>
          <a:bodyPr/>
          <a:lstStyle/>
          <a:p>
            <a:r>
              <a:rPr lang="en-US" b="1" dirty="0"/>
              <a:t>Residential Treatment Centers Definition</a:t>
            </a:r>
          </a:p>
        </p:txBody>
      </p:sp>
      <p:sp>
        <p:nvSpPr>
          <p:cNvPr id="2" name="Content Placeholder 1">
            <a:extLst>
              <a:ext uri="{FF2B5EF4-FFF2-40B4-BE49-F238E27FC236}">
                <a16:creationId xmlns:a16="http://schemas.microsoft.com/office/drawing/2014/main" id="{54F146D9-0D4E-7A7E-A1C5-5F9FF9552F70}"/>
              </a:ext>
            </a:extLst>
          </p:cNvPr>
          <p:cNvSpPr>
            <a:spLocks noGrp="1"/>
          </p:cNvSpPr>
          <p:nvPr>
            <p:ph idx="1"/>
          </p:nvPr>
        </p:nvSpPr>
        <p:spPr/>
        <p:txBody>
          <a:bodyPr/>
          <a:lstStyle/>
          <a:p>
            <a:pPr marL="0" indent="0">
              <a:buNone/>
            </a:pPr>
            <a:r>
              <a:rPr lang="en-US" u="sng" dirty="0"/>
              <a:t>Residential Treatment Centers (New in 2024-2025)</a:t>
            </a:r>
          </a:p>
          <a:p>
            <a:pPr marL="0" indent="0">
              <a:buNone/>
            </a:pPr>
            <a:r>
              <a:rPr lang="en-US" dirty="0"/>
              <a:t>A residential treatment center is a facility that focuses on providing some type of individually planned treatment program for youth (substance abuse, sex offender, mental health, etc.) in conjunction with residential care. The U.S Department of Education notes that it is unlikely that most treatment centers will meet the definition of an institution for delinquent children and youth.</a:t>
            </a:r>
          </a:p>
          <a:p>
            <a:pPr marL="0" indent="0">
              <a:buNone/>
            </a:pPr>
            <a:endParaRPr lang="en-US" dirty="0"/>
          </a:p>
        </p:txBody>
      </p:sp>
      <p:sp>
        <p:nvSpPr>
          <p:cNvPr id="3" name="Footer Placeholder 2">
            <a:extLst>
              <a:ext uri="{FF2B5EF4-FFF2-40B4-BE49-F238E27FC236}">
                <a16:creationId xmlns:a16="http://schemas.microsoft.com/office/drawing/2014/main" id="{4925C141-52B0-A49E-6C56-EBC662AE6199}"/>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9285D6C9-1A3C-B379-53BC-C15FAF49BFD3}"/>
              </a:ext>
            </a:extLst>
          </p:cNvPr>
          <p:cNvSpPr>
            <a:spLocks noGrp="1"/>
          </p:cNvSpPr>
          <p:nvPr>
            <p:ph type="sldNum" sz="quarter" idx="12"/>
          </p:nvPr>
        </p:nvSpPr>
        <p:spPr/>
        <p:txBody>
          <a:bodyPr/>
          <a:lstStyle/>
          <a:p>
            <a:fld id="{357F5B69-6281-4C1F-8C38-6DA0F56DA430}" type="slidenum">
              <a:rPr lang="en-US" smtClean="0"/>
              <a:pPr/>
              <a:t>21</a:t>
            </a:fld>
            <a:endParaRPr lang="en-US" dirty="0"/>
          </a:p>
        </p:txBody>
      </p:sp>
    </p:spTree>
    <p:extLst>
      <p:ext uri="{BB962C8B-B14F-4D97-AF65-F5344CB8AC3E}">
        <p14:creationId xmlns:p14="http://schemas.microsoft.com/office/powerpoint/2010/main" val="27510611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“Other” Program Definition</a:t>
            </a:r>
          </a:p>
        </p:txBody>
      </p:sp>
      <p:sp>
        <p:nvSpPr>
          <p:cNvPr id="2" name="Content Placeholder 1"/>
          <p:cNvSpPr>
            <a:spLocks noGrp="1"/>
          </p:cNvSpPr>
          <p:nvPr>
            <p:ph idx="1"/>
          </p:nvPr>
        </p:nvSpPr>
        <p:spPr/>
        <p:txBody>
          <a:bodyPr/>
          <a:lstStyle/>
          <a:p>
            <a:pPr marL="0" indent="0">
              <a:buNone/>
              <a:defRPr/>
            </a:pPr>
            <a:r>
              <a:rPr lang="en-US" u="sng" dirty="0"/>
              <a:t>Other Program</a:t>
            </a:r>
          </a:p>
          <a:p>
            <a:pPr marL="0" indent="0">
              <a:buNone/>
            </a:pPr>
            <a:r>
              <a:rPr lang="en-US" dirty="0"/>
              <a:t>Any other programs, not defined in the 10 other program types, which receive Title I, Part D funds and serve neglected or delinquent children and youth.</a:t>
            </a:r>
          </a:p>
          <a:p>
            <a:pPr marL="0" indent="0">
              <a:buNone/>
            </a:pPr>
            <a:endParaRPr lang="en-US" dirty="0"/>
          </a:p>
          <a:p>
            <a:pPr marL="0" indent="0">
              <a:buNone/>
            </a:pPr>
            <a:r>
              <a:rPr lang="en-US" dirty="0"/>
              <a:t>These program types are rare. If you believe there is a program that falls into the category, please reach out to Jen Engberg (</a:t>
            </a:r>
            <a:r>
              <a:rPr lang="en-US" dirty="0">
                <a:hlinkClick r:id="rId2"/>
              </a:rPr>
              <a:t>jennifer.engberg@ode.oregon.gov</a:t>
            </a:r>
            <a:r>
              <a:rPr lang="en-US" dirty="0"/>
              <a:t>).</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22</a:t>
            </a:fld>
            <a:endParaRPr lang="en-US" dirty="0"/>
          </a:p>
        </p:txBody>
      </p:sp>
    </p:spTree>
    <p:extLst>
      <p:ext uri="{BB962C8B-B14F-4D97-AF65-F5344CB8AC3E}">
        <p14:creationId xmlns:p14="http://schemas.microsoft.com/office/powerpoint/2010/main" val="699551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Long Term Student Definition</a:t>
            </a:r>
          </a:p>
        </p:txBody>
      </p:sp>
      <p:sp>
        <p:nvSpPr>
          <p:cNvPr id="2" name="Content Placeholder 1"/>
          <p:cNvSpPr>
            <a:spLocks noGrp="1"/>
          </p:cNvSpPr>
          <p:nvPr>
            <p:ph idx="1"/>
          </p:nvPr>
        </p:nvSpPr>
        <p:spPr/>
        <p:txBody>
          <a:bodyPr anchor="t">
            <a:normAutofit/>
          </a:bodyPr>
          <a:lstStyle/>
          <a:p>
            <a:pPr marL="0" indent="0" algn="ctr">
              <a:buNone/>
            </a:pPr>
            <a:r>
              <a:rPr lang="en-US" altLang="en-US" sz="3600" b="1" dirty="0"/>
              <a:t>Long-Term Students:</a:t>
            </a:r>
          </a:p>
          <a:p>
            <a:pPr marL="0" indent="0" algn="ctr">
              <a:buNone/>
            </a:pPr>
            <a:r>
              <a:rPr lang="en-US" altLang="en-US" sz="3600" dirty="0"/>
              <a:t>“Students who spent 90+ </a:t>
            </a:r>
            <a:r>
              <a:rPr lang="en-US" altLang="en-US" sz="3600" i="1" dirty="0"/>
              <a:t>consecutive</a:t>
            </a:r>
            <a:r>
              <a:rPr lang="en-US" altLang="en-US" sz="3600" dirty="0"/>
              <a:t> days in the facility”</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23</a:t>
            </a:fld>
            <a:endParaRPr lang="en-US" dirty="0"/>
          </a:p>
        </p:txBody>
      </p:sp>
    </p:spTree>
    <p:extLst>
      <p:ext uri="{BB962C8B-B14F-4D97-AF65-F5344CB8AC3E}">
        <p14:creationId xmlns:p14="http://schemas.microsoft.com/office/powerpoint/2010/main" val="9072388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Getting the Data</a:t>
            </a:r>
          </a:p>
        </p:txBody>
      </p:sp>
      <p:sp>
        <p:nvSpPr>
          <p:cNvPr id="2" name="Content Placeholder 1"/>
          <p:cNvSpPr>
            <a:spLocks noGrp="1"/>
          </p:cNvSpPr>
          <p:nvPr>
            <p:ph idx="1"/>
          </p:nvPr>
        </p:nvSpPr>
        <p:spPr/>
        <p:txBody>
          <a:bodyPr>
            <a:normAutofit/>
          </a:bodyPr>
          <a:lstStyle/>
          <a:p>
            <a:pPr>
              <a:spcAft>
                <a:spcPts val="1200"/>
              </a:spcAft>
            </a:pPr>
            <a:r>
              <a:rPr lang="en-US" altLang="en-US" sz="3200" dirty="0"/>
              <a:t>Contact the staff at the facilities receiving Title I-D funds to gather the data needed for both the Academic Outcomes and Programs and Facilities collections.</a:t>
            </a:r>
          </a:p>
          <a:p>
            <a:r>
              <a:rPr lang="en-US" altLang="en-US" sz="3200" dirty="0"/>
              <a:t>Note: ONLY the students who received Title I-D services, regardless of the program/facility they are in or how it was funded should be included in the counts.</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24</a:t>
            </a:fld>
            <a:endParaRPr lang="en-US" dirty="0"/>
          </a:p>
        </p:txBody>
      </p:sp>
    </p:spTree>
    <p:extLst>
      <p:ext uri="{BB962C8B-B14F-4D97-AF65-F5344CB8AC3E}">
        <p14:creationId xmlns:p14="http://schemas.microsoft.com/office/powerpoint/2010/main" val="30501595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District Security Administrator</a:t>
            </a:r>
          </a:p>
        </p:txBody>
      </p:sp>
      <p:sp>
        <p:nvSpPr>
          <p:cNvPr id="2" name="Content Placeholder 1"/>
          <p:cNvSpPr>
            <a:spLocks noGrp="1"/>
          </p:cNvSpPr>
          <p:nvPr>
            <p:ph idx="1"/>
          </p:nvPr>
        </p:nvSpPr>
        <p:spPr/>
        <p:txBody>
          <a:bodyPr>
            <a:normAutofit/>
          </a:bodyPr>
          <a:lstStyle/>
          <a:p>
            <a:pPr marL="0" indent="0">
              <a:buNone/>
            </a:pPr>
            <a:r>
              <a:rPr lang="en-US" altLang="en-US" sz="2800" u="sng" dirty="0"/>
              <a:t>Contact your District Security Administrator for:</a:t>
            </a:r>
          </a:p>
          <a:p>
            <a:pPr marL="514350" indent="-514350">
              <a:buFont typeface="+mj-lt"/>
              <a:buAutoNum type="arabicPeriod"/>
            </a:pPr>
            <a:r>
              <a:rPr lang="en-US" altLang="en-US" sz="2800" dirty="0"/>
              <a:t>Help on preparing and entering the data</a:t>
            </a:r>
          </a:p>
          <a:p>
            <a:pPr marL="514350" indent="-514350">
              <a:buFont typeface="+mj-lt"/>
              <a:buAutoNum type="arabicPeriod"/>
            </a:pPr>
            <a:r>
              <a:rPr lang="en-US" altLang="en-US" sz="2800" dirty="0"/>
              <a:t>Permissions to be able to view and submit the data collection</a:t>
            </a:r>
          </a:p>
          <a:p>
            <a:pPr marL="971539" lvl="1" indent="-514350">
              <a:buFont typeface="+mj-lt"/>
              <a:buAutoNum type="alphaLcParenR"/>
            </a:pPr>
            <a:r>
              <a:rPr lang="en-US" altLang="en-US" sz="2800" dirty="0"/>
              <a:t>If you select “Save” and nothing happens, you don’t have the needed permissions.</a:t>
            </a:r>
          </a:p>
          <a:p>
            <a:pPr marL="0" indent="0">
              <a:buNone/>
            </a:pPr>
            <a:endParaRPr lang="en-US" altLang="en-US" sz="2800" dirty="0"/>
          </a:p>
          <a:p>
            <a:pPr marL="0" indent="0">
              <a:buNone/>
            </a:pPr>
            <a:r>
              <a:rPr lang="en-US" altLang="en-US" sz="2800" dirty="0"/>
              <a:t>Find your District Security Administrator: </a:t>
            </a:r>
            <a:r>
              <a:rPr lang="en-US" altLang="en-US" sz="2800" dirty="0">
                <a:hlinkClick r:id="rId2"/>
              </a:rPr>
              <a:t>https://district.ode.state.or.us/apps/login/searchSA.aspx</a:t>
            </a:r>
            <a:endParaRPr lang="en-US" altLang="en-US" sz="280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25</a:t>
            </a:fld>
            <a:endParaRPr lang="en-US" dirty="0"/>
          </a:p>
        </p:txBody>
      </p:sp>
    </p:spTree>
    <p:extLst>
      <p:ext uri="{BB962C8B-B14F-4D97-AF65-F5344CB8AC3E}">
        <p14:creationId xmlns:p14="http://schemas.microsoft.com/office/powerpoint/2010/main" val="31325899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Using the Data Validations Worksheet</a:t>
            </a:r>
          </a:p>
        </p:txBody>
      </p:sp>
      <p:sp>
        <p:nvSpPr>
          <p:cNvPr id="2" name="Content Placeholder 1"/>
          <p:cNvSpPr>
            <a:spLocks noGrp="1"/>
          </p:cNvSpPr>
          <p:nvPr>
            <p:ph idx="1"/>
          </p:nvPr>
        </p:nvSpPr>
        <p:spPr/>
        <p:txBody>
          <a:bodyPr/>
          <a:lstStyle/>
          <a:p>
            <a:pPr marL="0" indent="0">
              <a:buNone/>
            </a:pPr>
            <a:r>
              <a:rPr lang="en-US" u="sng" dirty="0"/>
              <a:t>Open the CDPR Title I-D Validations Worksheet</a:t>
            </a:r>
          </a:p>
          <a:p>
            <a:pPr marL="514350" indent="-514350">
              <a:buFont typeface="+mj-lt"/>
              <a:buAutoNum type="arabicPeriod"/>
            </a:pPr>
            <a:r>
              <a:rPr lang="en-US" dirty="0"/>
              <a:t>Save the worksheet</a:t>
            </a:r>
          </a:p>
          <a:p>
            <a:pPr marL="514350" indent="-514350">
              <a:buFont typeface="+mj-lt"/>
              <a:buAutoNum type="arabicPeriod"/>
            </a:pPr>
            <a:r>
              <a:rPr lang="en-US" dirty="0"/>
              <a:t>Read the “Instructions” Tab</a:t>
            </a:r>
          </a:p>
          <a:p>
            <a:pPr marL="514350" indent="-514350">
              <a:buFont typeface="+mj-lt"/>
              <a:buAutoNum type="arabicPeriod"/>
            </a:pPr>
            <a:r>
              <a:rPr lang="en-US" dirty="0"/>
              <a:t>Enter data, saving as you go</a:t>
            </a:r>
          </a:p>
          <a:p>
            <a:pPr marL="514350" indent="-514350">
              <a:buFont typeface="+mj-lt"/>
              <a:buAutoNum type="arabicPeriod"/>
            </a:pPr>
            <a:r>
              <a:rPr lang="en-US" dirty="0"/>
              <a:t>Note: </a:t>
            </a:r>
          </a:p>
          <a:p>
            <a:pPr marL="914389" lvl="1" indent="-457200">
              <a:buFont typeface="+mj-lt"/>
              <a:buAutoNum type="alphaLcPeriod"/>
            </a:pPr>
            <a:r>
              <a:rPr lang="en-US" dirty="0"/>
              <a:t>Once you have entered all your data (for </a:t>
            </a:r>
            <a:r>
              <a:rPr lang="en-US" u="sng" dirty="0"/>
              <a:t>both</a:t>
            </a:r>
            <a:r>
              <a:rPr lang="en-US" dirty="0"/>
              <a:t> collections), BLACK cells indicate errors.</a:t>
            </a:r>
          </a:p>
          <a:p>
            <a:pPr marL="914389" lvl="1" indent="-457200">
              <a:buFont typeface="+mj-lt"/>
              <a:buAutoNum type="alphaLcPeriod"/>
            </a:pPr>
            <a:r>
              <a:rPr lang="en-US" dirty="0"/>
              <a:t>An explanation of what would make a cell BLACK is next to the data point. </a:t>
            </a:r>
          </a:p>
          <a:p>
            <a:pPr marL="914389" lvl="1" indent="-457200">
              <a:buFont typeface="+mj-lt"/>
              <a:buAutoNum type="alphaLcPeriod"/>
            </a:pPr>
            <a:r>
              <a:rPr lang="en-US" dirty="0"/>
              <a:t>Correct all errors before submitting the data collection online.</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26</a:t>
            </a:fld>
            <a:endParaRPr lang="en-US" dirty="0"/>
          </a:p>
        </p:txBody>
      </p:sp>
    </p:spTree>
    <p:extLst>
      <p:ext uri="{BB962C8B-B14F-4D97-AF65-F5344CB8AC3E}">
        <p14:creationId xmlns:p14="http://schemas.microsoft.com/office/powerpoint/2010/main" val="4233425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b="1" dirty="0"/>
              <a:t>Data: Academic Outcomes</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27</a:t>
            </a:fld>
            <a:endParaRPr lang="en-US" dirty="0"/>
          </a:p>
        </p:txBody>
      </p:sp>
    </p:spTree>
    <p:extLst>
      <p:ext uri="{BB962C8B-B14F-4D97-AF65-F5344CB8AC3E}">
        <p14:creationId xmlns:p14="http://schemas.microsoft.com/office/powerpoint/2010/main" val="18422393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Title I-D Validations Worksheet Tab</a:t>
            </a:r>
          </a:p>
        </p:txBody>
      </p:sp>
      <p:sp>
        <p:nvSpPr>
          <p:cNvPr id="6" name="Content Placeholder 5"/>
          <p:cNvSpPr>
            <a:spLocks noGrp="1"/>
          </p:cNvSpPr>
          <p:nvPr>
            <p:ph idx="1"/>
          </p:nvPr>
        </p:nvSpPr>
        <p:spPr/>
        <p:txBody>
          <a:bodyPr>
            <a:normAutofit/>
          </a:bodyPr>
          <a:lstStyle/>
          <a:p>
            <a:pPr marL="514350" indent="-514350">
              <a:buFont typeface="+mj-lt"/>
              <a:buAutoNum type="arabicPeriod"/>
            </a:pPr>
            <a:r>
              <a:rPr lang="en-US" altLang="en-US" sz="2800" dirty="0"/>
              <a:t>Go to the “</a:t>
            </a:r>
            <a:r>
              <a:rPr lang="en-US" altLang="en-US" sz="2800" u="sng" dirty="0"/>
              <a:t>Title I-D Academic Outcomes</a:t>
            </a:r>
            <a:r>
              <a:rPr lang="en-US" altLang="en-US" sz="2800" dirty="0"/>
              <a:t>” tab in the Title I-D Validations Worksheet</a:t>
            </a:r>
          </a:p>
          <a:p>
            <a:pPr marL="514350" indent="-514350">
              <a:spcAft>
                <a:spcPts val="600"/>
              </a:spcAft>
              <a:buFont typeface="+mj-lt"/>
              <a:buAutoNum type="arabicPeriod"/>
            </a:pPr>
            <a:r>
              <a:rPr lang="en-US" altLang="en-US" sz="2800" dirty="0"/>
              <a:t>First answer “Yes” or “No” for types of programs that received Title I-D services/funds within your district.</a:t>
            </a:r>
          </a:p>
          <a:p>
            <a:pPr marL="514350" indent="-514350">
              <a:spcAft>
                <a:spcPts val="1200"/>
              </a:spcAft>
              <a:buFont typeface="+mj-lt"/>
              <a:buAutoNum type="arabicPeriod"/>
            </a:pPr>
            <a:r>
              <a:rPr lang="en-US" altLang="en-US" sz="2800" dirty="0"/>
              <a:t>The cells will highlight to reflect your answers</a:t>
            </a:r>
          </a:p>
          <a:p>
            <a:pPr marL="0" indent="0">
              <a:buNone/>
            </a:pPr>
            <a:r>
              <a:rPr lang="en-US" altLang="en-US" sz="2800" dirty="0">
                <a:solidFill>
                  <a:srgbClr val="FF0000"/>
                </a:solidFill>
              </a:rPr>
              <a:t>Crossover Validation</a:t>
            </a:r>
            <a:r>
              <a:rPr lang="en-US" altLang="en-US" sz="2800" dirty="0"/>
              <a:t>: you must select the same type of programs for </a:t>
            </a:r>
            <a:r>
              <a:rPr lang="en-US" altLang="en-US" sz="2800" b="1" i="1" dirty="0"/>
              <a:t>both</a:t>
            </a:r>
            <a:r>
              <a:rPr lang="en-US" altLang="en-US" sz="2800" dirty="0"/>
              <a:t> data collections.</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28</a:t>
            </a:fld>
            <a:endParaRPr lang="en-US" dirty="0"/>
          </a:p>
        </p:txBody>
      </p:sp>
    </p:spTree>
    <p:extLst>
      <p:ext uri="{BB962C8B-B14F-4D97-AF65-F5344CB8AC3E}">
        <p14:creationId xmlns:p14="http://schemas.microsoft.com/office/powerpoint/2010/main" val="18581697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Items #1-16: Student Counts</a:t>
            </a:r>
          </a:p>
        </p:txBody>
      </p:sp>
      <p:sp>
        <p:nvSpPr>
          <p:cNvPr id="6" name="Content Placeholder 5"/>
          <p:cNvSpPr>
            <a:spLocks noGrp="1"/>
          </p:cNvSpPr>
          <p:nvPr>
            <p:ph idx="1"/>
          </p:nvPr>
        </p:nvSpPr>
        <p:spPr/>
        <p:txBody>
          <a:bodyPr>
            <a:normAutofit/>
          </a:bodyPr>
          <a:lstStyle/>
          <a:p>
            <a:pPr marL="0" indent="0">
              <a:buNone/>
            </a:pPr>
            <a:r>
              <a:rPr lang="en-US" b="1" u="sng" dirty="0"/>
              <a:t>In the Program</a:t>
            </a:r>
            <a:endParaRPr lang="en-US" altLang="en-US" b="1" dirty="0"/>
          </a:p>
          <a:p>
            <a:r>
              <a:rPr lang="en-US" altLang="en-US" dirty="0"/>
              <a:t>Earned high school credits</a:t>
            </a:r>
          </a:p>
          <a:p>
            <a:r>
              <a:rPr lang="en-US" altLang="en-US" dirty="0"/>
              <a:t>Enrolled in a GED program</a:t>
            </a:r>
          </a:p>
          <a:p>
            <a:r>
              <a:rPr lang="en-US" altLang="en-US" dirty="0"/>
              <a:t>Enrolled in the local district</a:t>
            </a:r>
          </a:p>
          <a:p>
            <a:r>
              <a:rPr lang="en-US" altLang="en-US" dirty="0"/>
              <a:t>Earned a GED</a:t>
            </a:r>
          </a:p>
          <a:p>
            <a:r>
              <a:rPr lang="en-US" altLang="en-US" dirty="0"/>
              <a:t>Earned a high school diploma</a:t>
            </a:r>
          </a:p>
          <a:p>
            <a:r>
              <a:rPr lang="en-US" altLang="en-US" dirty="0"/>
              <a:t>Accepted/enrolled in post-secondary</a:t>
            </a:r>
          </a:p>
          <a:p>
            <a:r>
              <a:rPr lang="en-US" altLang="en-US" dirty="0"/>
              <a:t>Enrolled in job training</a:t>
            </a:r>
          </a:p>
          <a:p>
            <a:r>
              <a:rPr lang="en-US" altLang="en-US" dirty="0"/>
              <a:t>Obtained employment</a:t>
            </a:r>
          </a:p>
        </p:txBody>
      </p:sp>
      <p:sp>
        <p:nvSpPr>
          <p:cNvPr id="7" name="Content Placeholder 6"/>
          <p:cNvSpPr>
            <a:spLocks noGrp="1"/>
          </p:cNvSpPr>
          <p:nvPr>
            <p:ph sz="half" idx="4294967295"/>
          </p:nvPr>
        </p:nvSpPr>
        <p:spPr>
          <a:xfrm>
            <a:off x="6862763" y="1825625"/>
            <a:ext cx="5329237" cy="4105275"/>
          </a:xfrm>
        </p:spPr>
        <p:txBody>
          <a:bodyPr>
            <a:normAutofit/>
          </a:bodyPr>
          <a:lstStyle/>
          <a:p>
            <a:pPr marL="0" indent="0">
              <a:buNone/>
            </a:pPr>
            <a:r>
              <a:rPr lang="en-US" b="1" u="sng" dirty="0"/>
              <a:t>Within 90 Days of Exiting the Program</a:t>
            </a:r>
          </a:p>
          <a:p>
            <a:r>
              <a:rPr lang="en-US" altLang="en-US" dirty="0"/>
              <a:t>Earned high school credits</a:t>
            </a:r>
          </a:p>
          <a:p>
            <a:r>
              <a:rPr lang="en-US" altLang="en-US" dirty="0"/>
              <a:t>Enrolled in a GED program</a:t>
            </a:r>
          </a:p>
          <a:p>
            <a:r>
              <a:rPr lang="en-US" altLang="en-US" dirty="0"/>
              <a:t>Enrolled in the local district</a:t>
            </a:r>
          </a:p>
          <a:p>
            <a:r>
              <a:rPr lang="en-US" altLang="en-US" dirty="0"/>
              <a:t>Earned a GED</a:t>
            </a:r>
          </a:p>
          <a:p>
            <a:r>
              <a:rPr lang="en-US" altLang="en-US" dirty="0"/>
              <a:t>Earned a high school diploma</a:t>
            </a:r>
            <a:endParaRPr lang="en-US" u="sng" dirty="0"/>
          </a:p>
          <a:p>
            <a:pPr marL="0" indent="0">
              <a:buNone/>
            </a:pPr>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29</a:t>
            </a:fld>
            <a:endParaRPr lang="en-US" dirty="0"/>
          </a:p>
        </p:txBody>
      </p:sp>
    </p:spTree>
    <p:extLst>
      <p:ext uri="{BB962C8B-B14F-4D97-AF65-F5344CB8AC3E}">
        <p14:creationId xmlns:p14="http://schemas.microsoft.com/office/powerpoint/2010/main" val="4257569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Data Collection Window</a:t>
            </a:r>
          </a:p>
        </p:txBody>
      </p:sp>
      <p:sp>
        <p:nvSpPr>
          <p:cNvPr id="2" name="Content Placeholder 1"/>
          <p:cNvSpPr>
            <a:spLocks noGrp="1"/>
          </p:cNvSpPr>
          <p:nvPr>
            <p:ph idx="1"/>
          </p:nvPr>
        </p:nvSpPr>
        <p:spPr/>
        <p:txBody>
          <a:bodyPr/>
          <a:lstStyle/>
          <a:p>
            <a:pPr marL="0" indent="0" algn="ctr">
              <a:buNone/>
            </a:pPr>
            <a:r>
              <a:rPr lang="en-US" altLang="en-US" sz="3600" b="1" u="sng" dirty="0"/>
              <a:t>Opened: August 7, 2025</a:t>
            </a:r>
          </a:p>
          <a:p>
            <a:pPr marL="0" indent="0" algn="ctr">
              <a:buNone/>
            </a:pPr>
            <a:r>
              <a:rPr lang="en-US" altLang="en-US" sz="3600" dirty="0"/>
              <a:t>(approx. 2:00 PM)</a:t>
            </a:r>
          </a:p>
          <a:p>
            <a:pPr marL="0" indent="0" algn="ctr">
              <a:buNone/>
            </a:pPr>
            <a:endParaRPr lang="en-US" altLang="en-US" sz="3600" dirty="0"/>
          </a:p>
          <a:p>
            <a:pPr marL="0" indent="0" algn="ctr">
              <a:buNone/>
            </a:pPr>
            <a:r>
              <a:rPr lang="en-US" altLang="en-US" sz="3600" b="1" u="sng" dirty="0"/>
              <a:t>Closes: September 26, 2025</a:t>
            </a:r>
          </a:p>
          <a:p>
            <a:pPr marL="0" indent="0" algn="ctr">
              <a:buNone/>
            </a:pPr>
            <a:r>
              <a:rPr lang="en-US" altLang="en-US" sz="3600" dirty="0"/>
              <a:t>(approx. 11:59 PM)</a:t>
            </a:r>
          </a:p>
          <a:p>
            <a:pPr marL="0" indent="0">
              <a:buNone/>
            </a:pPr>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3</a:t>
            </a:fld>
            <a:endParaRPr lang="en-US" dirty="0"/>
          </a:p>
        </p:txBody>
      </p:sp>
    </p:spTree>
    <p:extLst>
      <p:ext uri="{BB962C8B-B14F-4D97-AF65-F5344CB8AC3E}">
        <p14:creationId xmlns:p14="http://schemas.microsoft.com/office/powerpoint/2010/main" val="35668521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b="1" dirty="0"/>
              <a:t> If You Don’t Track 90 Days After Exit</a:t>
            </a:r>
          </a:p>
        </p:txBody>
      </p:sp>
      <p:sp>
        <p:nvSpPr>
          <p:cNvPr id="8" name="Content Placeholder 7"/>
          <p:cNvSpPr>
            <a:spLocks noGrp="1"/>
          </p:cNvSpPr>
          <p:nvPr>
            <p:ph idx="1"/>
          </p:nvPr>
        </p:nvSpPr>
        <p:spPr/>
        <p:txBody>
          <a:bodyPr>
            <a:normAutofit/>
          </a:bodyPr>
          <a:lstStyle/>
          <a:p>
            <a:r>
              <a:rPr lang="en-US" altLang="en-US" dirty="0"/>
              <a:t>If your district does not collect student outcomes after exit, please enter zeros (0) for </a:t>
            </a:r>
            <a:r>
              <a:rPr lang="en-US" altLang="en-US" u="sng" dirty="0"/>
              <a:t>each</a:t>
            </a:r>
            <a:r>
              <a:rPr lang="en-US" altLang="en-US" dirty="0"/>
              <a:t> “Within 90 Days” data element.</a:t>
            </a:r>
          </a:p>
          <a:p>
            <a:endParaRPr lang="en-US" altLang="en-US" dirty="0"/>
          </a:p>
          <a:p>
            <a:r>
              <a:rPr lang="en-US" altLang="en-US" dirty="0"/>
              <a:t>For Item #31 “Collect Student Outcomes After Exit” select “NO”</a:t>
            </a:r>
          </a:p>
          <a:p>
            <a:pPr marL="0" indent="0">
              <a:buNone/>
            </a:pPr>
            <a:endParaRPr lang="en-US" altLang="en-US" dirty="0"/>
          </a:p>
          <a:p>
            <a:pPr marL="0" indent="0">
              <a:buNone/>
            </a:pPr>
            <a:r>
              <a:rPr lang="en-US" altLang="en-US" dirty="0">
                <a:solidFill>
                  <a:srgbClr val="FF0000"/>
                </a:solidFill>
              </a:rPr>
              <a:t>Validation</a:t>
            </a:r>
            <a:r>
              <a:rPr lang="en-US" altLang="en-US" dirty="0"/>
              <a:t>: If you enter counts in the “Within 90 Days” data elements but enter “No” for #31 there will be an error in item #31.</a:t>
            </a:r>
          </a:p>
          <a:p>
            <a:pPr marL="0" indent="0">
              <a:buNone/>
            </a:pPr>
            <a:r>
              <a:rPr lang="en-US" altLang="en-US" dirty="0">
                <a:solidFill>
                  <a:srgbClr val="FF0000"/>
                </a:solidFill>
              </a:rPr>
              <a:t>Validation</a:t>
            </a:r>
            <a:r>
              <a:rPr lang="en-US" altLang="en-US" dirty="0"/>
              <a:t>: If you enter “0” for all “Within 90 Days” data elements but answer “Yes” for #31 there will be an error in item #31.</a:t>
            </a:r>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30</a:t>
            </a:fld>
            <a:endParaRPr lang="en-US" dirty="0"/>
          </a:p>
        </p:txBody>
      </p:sp>
    </p:spTree>
    <p:extLst>
      <p:ext uri="{BB962C8B-B14F-4D97-AF65-F5344CB8AC3E}">
        <p14:creationId xmlns:p14="http://schemas.microsoft.com/office/powerpoint/2010/main" val="9705160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Items #17-30: Long-Term Students </a:t>
            </a:r>
          </a:p>
        </p:txBody>
      </p:sp>
      <p:sp>
        <p:nvSpPr>
          <p:cNvPr id="2" name="Content Placeholder 1"/>
          <p:cNvSpPr>
            <a:spLocks noGrp="1"/>
          </p:cNvSpPr>
          <p:nvPr>
            <p:ph idx="1"/>
          </p:nvPr>
        </p:nvSpPr>
        <p:spPr/>
        <p:txBody>
          <a:bodyPr>
            <a:normAutofit/>
          </a:bodyPr>
          <a:lstStyle/>
          <a:p>
            <a:pPr marL="0" indent="0">
              <a:buNone/>
              <a:defRPr/>
            </a:pPr>
            <a:r>
              <a:rPr lang="en-US" altLang="en-US" sz="3200" dirty="0"/>
              <a:t>Items 17-30 only refer to Long-Term Students.</a:t>
            </a:r>
          </a:p>
          <a:p>
            <a:pPr marL="0" indent="0">
              <a:buNone/>
              <a:defRPr/>
            </a:pPr>
            <a:endParaRPr lang="en-US" altLang="en-US" sz="3200" dirty="0"/>
          </a:p>
          <a:p>
            <a:pPr marL="0" indent="0">
              <a:buNone/>
              <a:defRPr/>
            </a:pPr>
            <a:r>
              <a:rPr lang="en-US" altLang="en-US" sz="3200" dirty="0"/>
              <a:t>If there are </a:t>
            </a:r>
            <a:r>
              <a:rPr lang="en-US" altLang="en-US" sz="3200" b="1" i="1" dirty="0"/>
              <a:t>NO long-term students </a:t>
            </a:r>
            <a:r>
              <a:rPr lang="en-US" sz="3200" dirty="0"/>
              <a:t>(those who spent 90+ </a:t>
            </a:r>
            <a:r>
              <a:rPr lang="en-US" sz="3200" i="1" dirty="0"/>
              <a:t>consecutive</a:t>
            </a:r>
            <a:r>
              <a:rPr lang="en-US" sz="3200" dirty="0"/>
              <a:t> days) in the facility then enter zero (0) for items 17-30.</a:t>
            </a:r>
            <a:endParaRPr lang="en-US" altLang="en-US" sz="3200"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31</a:t>
            </a:fld>
            <a:endParaRPr lang="en-US" dirty="0"/>
          </a:p>
        </p:txBody>
      </p:sp>
    </p:spTree>
    <p:extLst>
      <p:ext uri="{BB962C8B-B14F-4D97-AF65-F5344CB8AC3E}">
        <p14:creationId xmlns:p14="http://schemas.microsoft.com/office/powerpoint/2010/main" val="36368159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b="1" dirty="0"/>
              <a:t>Revisions to Reading &amp; Math Performance Fields</a:t>
            </a:r>
          </a:p>
        </p:txBody>
      </p:sp>
      <p:sp>
        <p:nvSpPr>
          <p:cNvPr id="2" name="Content Placeholder 1"/>
          <p:cNvSpPr>
            <a:spLocks noGrp="1"/>
          </p:cNvSpPr>
          <p:nvPr>
            <p:ph idx="1"/>
          </p:nvPr>
        </p:nvSpPr>
        <p:spPr/>
        <p:txBody>
          <a:bodyPr>
            <a:normAutofit fontScale="77500" lnSpcReduction="20000"/>
          </a:bodyPr>
          <a:lstStyle/>
          <a:p>
            <a:pPr marL="0" indent="0">
              <a:buNone/>
            </a:pPr>
            <a:r>
              <a:rPr lang="en-US" sz="2800" u="sng" dirty="0"/>
              <a:t>Data Field Language Revision</a:t>
            </a:r>
            <a:endParaRPr lang="en-US" sz="2800" dirty="0"/>
          </a:p>
          <a:p>
            <a:pPr fontAlgn="base"/>
            <a:r>
              <a:rPr lang="en-US" sz="2800" dirty="0"/>
              <a:t>Revised the description language on the reading/math assessment student count fields from “a pre- and post-test” to “an initial and follow-up assessment and received a score”.</a:t>
            </a:r>
          </a:p>
          <a:p>
            <a:pPr marL="0" indent="0">
              <a:buNone/>
            </a:pPr>
            <a:r>
              <a:rPr lang="en-US" sz="2800" u="sng" dirty="0"/>
              <a:t>For example the description of the </a:t>
            </a:r>
            <a:r>
              <a:rPr lang="en-US" sz="2800" b="1" u="sng" dirty="0"/>
              <a:t>Pre-Post Data Reading Student Count</a:t>
            </a:r>
            <a:r>
              <a:rPr lang="en-US" sz="2800" u="sng" dirty="0"/>
              <a:t> field:</a:t>
            </a:r>
            <a:endParaRPr lang="en-US" sz="2800" dirty="0"/>
          </a:p>
          <a:p>
            <a:pPr fontAlgn="base"/>
            <a:r>
              <a:rPr lang="en-US" sz="2800" dirty="0"/>
              <a:t>Previously read as: “Count of long-term students in programs (enrolled for at least 90 consecutive days within the reporting year) that have completed pre-post data in Reading.”</a:t>
            </a:r>
          </a:p>
          <a:p>
            <a:pPr fontAlgn="base"/>
            <a:r>
              <a:rPr lang="en-US" sz="2800" dirty="0"/>
              <a:t>Now reads as: “Count of long-term students in programs (enrolled for at least 90 consecutive days within the reporting year) that have completed an initial and follow-up assessment and received a score in Reading.”</a:t>
            </a:r>
          </a:p>
          <a:p>
            <a:pPr marL="0" indent="0">
              <a:buNone/>
            </a:pPr>
            <a:br>
              <a:rPr lang="en-US" sz="2800" dirty="0"/>
            </a:br>
            <a:r>
              <a:rPr lang="en-US" sz="2800" i="1" dirty="0"/>
              <a:t>Historically, the tracking of “pre- and post- tests” for students in Title I-D programs has been challenging for districts across the country, as many students either refuse to take the tests or exit the programs before a test is conducted. This language change signifies that we should only be reporting on those students that completed both an initial and follow-up assessment.</a:t>
            </a:r>
            <a:endParaRPr lang="en-US" sz="2800" dirty="0"/>
          </a:p>
          <a:p>
            <a:pPr marL="0" indent="0">
              <a:buNone/>
            </a:pPr>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32</a:t>
            </a:fld>
            <a:endParaRPr lang="en-US" dirty="0"/>
          </a:p>
        </p:txBody>
      </p:sp>
    </p:spTree>
    <p:extLst>
      <p:ext uri="{BB962C8B-B14F-4D97-AF65-F5344CB8AC3E}">
        <p14:creationId xmlns:p14="http://schemas.microsoft.com/office/powerpoint/2010/main" val="41902667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Items #17–23: Reading Performance</a:t>
            </a:r>
          </a:p>
        </p:txBody>
      </p:sp>
      <p:sp>
        <p:nvSpPr>
          <p:cNvPr id="2" name="Content Placeholder 1"/>
          <p:cNvSpPr>
            <a:spLocks noGrp="1"/>
          </p:cNvSpPr>
          <p:nvPr>
            <p:ph idx="1"/>
          </p:nvPr>
        </p:nvSpPr>
        <p:spPr/>
        <p:txBody>
          <a:bodyPr>
            <a:normAutofit lnSpcReduction="10000"/>
          </a:bodyPr>
          <a:lstStyle/>
          <a:p>
            <a:pPr>
              <a:spcAft>
                <a:spcPts val="1800"/>
              </a:spcAft>
              <a:defRPr/>
            </a:pPr>
            <a:r>
              <a:rPr lang="en-US" altLang="en-US" dirty="0"/>
              <a:t>Item 17: How many long-term students in Title I-D program (enrolled for at least 90 consecutive days within the reporting year) have completed an initial and follow-up assessment and received a score data in Reading. </a:t>
            </a:r>
          </a:p>
          <a:p>
            <a:pPr>
              <a:spcAft>
                <a:spcPts val="1800"/>
              </a:spcAft>
              <a:defRPr/>
            </a:pPr>
            <a:r>
              <a:rPr lang="en-US" altLang="en-US" dirty="0"/>
              <a:t>Item 18: </a:t>
            </a:r>
            <a:r>
              <a:rPr lang="en-US" altLang="en-US" b="1" u="sng" dirty="0"/>
              <a:t>In their INITIAL assessment</a:t>
            </a:r>
            <a:r>
              <a:rPr lang="en-US" altLang="en-US" dirty="0"/>
              <a:t>, how many long-term students tested below their grade level (this is referring ONLY to initial results, </a:t>
            </a:r>
            <a:r>
              <a:rPr lang="en-US" altLang="en-US" u="sng" dirty="0"/>
              <a:t>not</a:t>
            </a:r>
            <a:r>
              <a:rPr lang="en-US" altLang="en-US" dirty="0"/>
              <a:t> students who tested below their grade level in the follow-up assessment).</a:t>
            </a:r>
          </a:p>
          <a:p>
            <a:pPr>
              <a:spcAft>
                <a:spcPts val="1800"/>
              </a:spcAft>
              <a:defRPr/>
            </a:pPr>
            <a:r>
              <a:rPr lang="en-US" altLang="en-US" dirty="0"/>
              <a:t>Items 19–23: </a:t>
            </a:r>
            <a:r>
              <a:rPr lang="en-US" altLang="en-US" b="1" u="sng" dirty="0"/>
              <a:t>In their FOLLOW-UP assessment</a:t>
            </a:r>
            <a:r>
              <a:rPr lang="en-US" altLang="en-US" dirty="0"/>
              <a:t>, how many long-term students are represented in each category. The sum should match #17’s.</a:t>
            </a:r>
          </a:p>
          <a:p>
            <a:pPr marL="0" indent="0">
              <a:spcAft>
                <a:spcPts val="1800"/>
              </a:spcAft>
              <a:buNone/>
              <a:defRPr/>
            </a:pPr>
            <a:r>
              <a:rPr lang="en-US" altLang="en-US" dirty="0">
                <a:solidFill>
                  <a:srgbClr val="FF0000"/>
                </a:solidFill>
              </a:rPr>
              <a:t>Validation</a:t>
            </a:r>
            <a:r>
              <a:rPr lang="en-US" altLang="en-US" dirty="0"/>
              <a:t>: The </a:t>
            </a:r>
            <a:r>
              <a:rPr lang="en-US" altLang="en-US" b="1" u="sng" dirty="0"/>
              <a:t>total</a:t>
            </a:r>
            <a:r>
              <a:rPr lang="en-US" altLang="en-US" dirty="0"/>
              <a:t> count of Items 19–23 </a:t>
            </a:r>
            <a:r>
              <a:rPr lang="en-US" altLang="en-US" b="1" u="sng" dirty="0"/>
              <a:t>must</a:t>
            </a:r>
            <a:r>
              <a:rPr lang="en-US" altLang="en-US" dirty="0"/>
              <a:t> match the number entered in Item 17.</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33</a:t>
            </a:fld>
            <a:endParaRPr lang="en-US" dirty="0"/>
          </a:p>
        </p:txBody>
      </p:sp>
    </p:spTree>
    <p:extLst>
      <p:ext uri="{BB962C8B-B14F-4D97-AF65-F5344CB8AC3E}">
        <p14:creationId xmlns:p14="http://schemas.microsoft.com/office/powerpoint/2010/main" val="12405956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Items #24-30: Math Performance</a:t>
            </a:r>
          </a:p>
        </p:txBody>
      </p:sp>
      <p:sp>
        <p:nvSpPr>
          <p:cNvPr id="2" name="Content Placeholder 1"/>
          <p:cNvSpPr>
            <a:spLocks noGrp="1"/>
          </p:cNvSpPr>
          <p:nvPr>
            <p:ph idx="1"/>
          </p:nvPr>
        </p:nvSpPr>
        <p:spPr/>
        <p:txBody>
          <a:bodyPr>
            <a:normAutofit lnSpcReduction="10000"/>
          </a:bodyPr>
          <a:lstStyle/>
          <a:p>
            <a:pPr>
              <a:spcAft>
                <a:spcPts val="1800"/>
              </a:spcAft>
              <a:defRPr/>
            </a:pPr>
            <a:r>
              <a:rPr lang="en-US" altLang="en-US" dirty="0"/>
              <a:t>Item 24: How many long-term students in Title I-D program (enrolled for at least 90 consecutive days within the reporting year) have completed an </a:t>
            </a:r>
            <a:r>
              <a:rPr lang="en-US" altLang="en-US" b="1" dirty="0"/>
              <a:t>initial</a:t>
            </a:r>
            <a:r>
              <a:rPr lang="en-US" altLang="en-US" dirty="0"/>
              <a:t> and </a:t>
            </a:r>
            <a:r>
              <a:rPr lang="en-US" altLang="en-US" b="1" dirty="0"/>
              <a:t>follow-up</a:t>
            </a:r>
            <a:r>
              <a:rPr lang="en-US" altLang="en-US" dirty="0"/>
              <a:t> assessment and received a score data in Math. </a:t>
            </a:r>
          </a:p>
          <a:p>
            <a:pPr>
              <a:spcAft>
                <a:spcPts val="1800"/>
              </a:spcAft>
              <a:defRPr/>
            </a:pPr>
            <a:r>
              <a:rPr lang="en-US" altLang="en-US" dirty="0"/>
              <a:t>Item 25: </a:t>
            </a:r>
            <a:r>
              <a:rPr lang="en-US" altLang="en-US" b="1" u="sng" dirty="0"/>
              <a:t>In their INITIAL assessment</a:t>
            </a:r>
            <a:r>
              <a:rPr lang="en-US" altLang="en-US" dirty="0"/>
              <a:t>, how many long-term students tested below their grade level (this is referring ONLY to initial results, </a:t>
            </a:r>
            <a:r>
              <a:rPr lang="en-US" altLang="en-US" u="sng" dirty="0"/>
              <a:t>not</a:t>
            </a:r>
            <a:r>
              <a:rPr lang="en-US" altLang="en-US" dirty="0"/>
              <a:t> students who tested below their grade level in the follow-up assessment).</a:t>
            </a:r>
          </a:p>
          <a:p>
            <a:pPr>
              <a:spcAft>
                <a:spcPts val="1800"/>
              </a:spcAft>
              <a:defRPr/>
            </a:pPr>
            <a:r>
              <a:rPr lang="en-US" altLang="en-US" dirty="0"/>
              <a:t>Items 26–30: </a:t>
            </a:r>
            <a:r>
              <a:rPr lang="en-US" altLang="en-US" b="1" u="sng" dirty="0"/>
              <a:t>In their FOLLOW-UP assessment</a:t>
            </a:r>
            <a:r>
              <a:rPr lang="en-US" altLang="en-US" dirty="0"/>
              <a:t>, how many long-term students are represented in each category. The sum should match #24’s.</a:t>
            </a:r>
          </a:p>
          <a:p>
            <a:pPr marL="0" indent="0">
              <a:spcAft>
                <a:spcPts val="1800"/>
              </a:spcAft>
              <a:buNone/>
              <a:defRPr/>
            </a:pPr>
            <a:r>
              <a:rPr lang="en-US" altLang="en-US" dirty="0">
                <a:solidFill>
                  <a:srgbClr val="FF0000"/>
                </a:solidFill>
              </a:rPr>
              <a:t>Validation</a:t>
            </a:r>
            <a:r>
              <a:rPr lang="en-US" altLang="en-US" dirty="0"/>
              <a:t>: The </a:t>
            </a:r>
            <a:r>
              <a:rPr lang="en-US" altLang="en-US" b="1" u="sng" dirty="0"/>
              <a:t>total</a:t>
            </a:r>
            <a:r>
              <a:rPr lang="en-US" altLang="en-US" dirty="0"/>
              <a:t> count of Items 26–30 </a:t>
            </a:r>
            <a:r>
              <a:rPr lang="en-US" altLang="en-US" b="1" u="sng" dirty="0"/>
              <a:t>must</a:t>
            </a:r>
            <a:r>
              <a:rPr lang="en-US" altLang="en-US" dirty="0"/>
              <a:t> match the number entered in Item 24.</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34</a:t>
            </a:fld>
            <a:endParaRPr lang="en-US" dirty="0"/>
          </a:p>
        </p:txBody>
      </p:sp>
    </p:spTree>
    <p:extLst>
      <p:ext uri="{BB962C8B-B14F-4D97-AF65-F5344CB8AC3E}">
        <p14:creationId xmlns:p14="http://schemas.microsoft.com/office/powerpoint/2010/main" val="19965532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Items #31 &amp; 32</a:t>
            </a:r>
          </a:p>
        </p:txBody>
      </p:sp>
      <p:sp>
        <p:nvSpPr>
          <p:cNvPr id="2" name="Content Placeholder 1"/>
          <p:cNvSpPr>
            <a:spLocks noGrp="1"/>
          </p:cNvSpPr>
          <p:nvPr>
            <p:ph idx="1"/>
          </p:nvPr>
        </p:nvSpPr>
        <p:spPr/>
        <p:txBody>
          <a:bodyPr/>
          <a:lstStyle/>
          <a:p>
            <a:pPr marL="0" indent="0" algn="ctr">
              <a:buNone/>
            </a:pPr>
            <a:r>
              <a:rPr lang="en-US" i="1" dirty="0"/>
              <a:t>As mentioned on slide #20</a:t>
            </a:r>
          </a:p>
          <a:p>
            <a:pPr>
              <a:spcAft>
                <a:spcPts val="600"/>
              </a:spcAft>
            </a:pPr>
            <a:r>
              <a:rPr lang="en-US" dirty="0"/>
              <a:t>Item 31: If you do NOT collect student outcomes after exiting the program, answer “No”. If you do, answer “Yes”.</a:t>
            </a:r>
          </a:p>
          <a:p>
            <a:pPr marL="0" indent="0">
              <a:buNone/>
            </a:pPr>
            <a:r>
              <a:rPr lang="en-US" altLang="en-US" dirty="0">
                <a:solidFill>
                  <a:srgbClr val="FF0000"/>
                </a:solidFill>
              </a:rPr>
              <a:t>Validation</a:t>
            </a:r>
            <a:r>
              <a:rPr lang="en-US" altLang="en-US" dirty="0"/>
              <a:t>: If you entered counts in the “Within 90 Days” data elements but enter “No” for #31 there will be an error.</a:t>
            </a:r>
          </a:p>
          <a:p>
            <a:pPr marL="0" indent="0">
              <a:spcAft>
                <a:spcPts val="600"/>
              </a:spcAft>
              <a:buNone/>
            </a:pPr>
            <a:r>
              <a:rPr lang="en-US" altLang="en-US" dirty="0">
                <a:solidFill>
                  <a:srgbClr val="FF0000"/>
                </a:solidFill>
              </a:rPr>
              <a:t>Validation</a:t>
            </a:r>
            <a:r>
              <a:rPr lang="en-US" altLang="en-US" dirty="0"/>
              <a:t>: If you entered “0” for all “Within 90 Days” data elements but answer “Yes” for #31 there will be an error.</a:t>
            </a:r>
          </a:p>
          <a:p>
            <a:r>
              <a:rPr lang="en-US" dirty="0"/>
              <a:t>Item 32: How many students in the facility received transition services that addressed further schooling and/or employment (does NOT only refer to Long-Term Students)</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35</a:t>
            </a:fld>
            <a:endParaRPr lang="en-US" dirty="0"/>
          </a:p>
        </p:txBody>
      </p:sp>
    </p:spTree>
    <p:extLst>
      <p:ext uri="{BB962C8B-B14F-4D97-AF65-F5344CB8AC3E}">
        <p14:creationId xmlns:p14="http://schemas.microsoft.com/office/powerpoint/2010/main" val="21552676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b="1" dirty="0"/>
              <a:t>Questions on </a:t>
            </a:r>
            <a:br>
              <a:rPr lang="en-US" b="1" dirty="0"/>
            </a:br>
            <a:r>
              <a:rPr lang="en-US" b="1" dirty="0"/>
              <a:t>Academic Outcomes?</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36</a:t>
            </a:fld>
            <a:endParaRPr lang="en-US" dirty="0"/>
          </a:p>
        </p:txBody>
      </p:sp>
    </p:spTree>
    <p:extLst>
      <p:ext uri="{BB962C8B-B14F-4D97-AF65-F5344CB8AC3E}">
        <p14:creationId xmlns:p14="http://schemas.microsoft.com/office/powerpoint/2010/main" val="28796603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Data: Programs &amp; Facilities</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37</a:t>
            </a:fld>
            <a:endParaRPr lang="en-US" dirty="0"/>
          </a:p>
        </p:txBody>
      </p:sp>
    </p:spTree>
    <p:extLst>
      <p:ext uri="{BB962C8B-B14F-4D97-AF65-F5344CB8AC3E}">
        <p14:creationId xmlns:p14="http://schemas.microsoft.com/office/powerpoint/2010/main" val="34024962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Title I-D Validations Worksheet</a:t>
            </a:r>
          </a:p>
        </p:txBody>
      </p:sp>
      <p:sp>
        <p:nvSpPr>
          <p:cNvPr id="6" name="Content Placeholder 5"/>
          <p:cNvSpPr>
            <a:spLocks noGrp="1"/>
          </p:cNvSpPr>
          <p:nvPr>
            <p:ph idx="1"/>
          </p:nvPr>
        </p:nvSpPr>
        <p:spPr/>
        <p:txBody>
          <a:bodyPr>
            <a:normAutofit/>
          </a:bodyPr>
          <a:lstStyle/>
          <a:p>
            <a:pPr marL="514350" indent="-514350">
              <a:buFont typeface="+mj-lt"/>
              <a:buAutoNum type="arabicPeriod"/>
            </a:pPr>
            <a:r>
              <a:rPr lang="en-US" altLang="en-US" sz="2800" dirty="0"/>
              <a:t>Go to the “</a:t>
            </a:r>
            <a:r>
              <a:rPr lang="en-US" altLang="en-US" sz="2800" u="sng" dirty="0"/>
              <a:t>Title I-D Programs &amp; Facilities</a:t>
            </a:r>
            <a:r>
              <a:rPr lang="en-US" altLang="en-US" sz="2800" dirty="0"/>
              <a:t>” tab in the Title I-D Validations Worksheet</a:t>
            </a:r>
          </a:p>
          <a:p>
            <a:pPr marL="514350" indent="-514350">
              <a:spcAft>
                <a:spcPts val="600"/>
              </a:spcAft>
              <a:buFont typeface="+mj-lt"/>
              <a:buAutoNum type="arabicPeriod"/>
            </a:pPr>
            <a:r>
              <a:rPr lang="en-US" altLang="en-US" sz="2800" dirty="0"/>
              <a:t>First answer “Yes” or “No” for types of programs that received Title I-D services/funds within your district.</a:t>
            </a:r>
          </a:p>
          <a:p>
            <a:pPr marL="514350" indent="-514350">
              <a:spcAft>
                <a:spcPts val="1200"/>
              </a:spcAft>
              <a:buFont typeface="+mj-lt"/>
              <a:buAutoNum type="arabicPeriod"/>
            </a:pPr>
            <a:r>
              <a:rPr lang="en-US" altLang="en-US" sz="2800" dirty="0"/>
              <a:t>The cells will highlight to reflect your answers</a:t>
            </a:r>
          </a:p>
          <a:p>
            <a:pPr marL="0" indent="0">
              <a:buNone/>
            </a:pPr>
            <a:r>
              <a:rPr lang="en-US" altLang="en-US" sz="2800" dirty="0">
                <a:solidFill>
                  <a:srgbClr val="FF0000"/>
                </a:solidFill>
              </a:rPr>
              <a:t>Crossover Validation</a:t>
            </a:r>
            <a:r>
              <a:rPr lang="en-US" altLang="en-US" sz="2800" dirty="0"/>
              <a:t>: you must select the same type of programs for </a:t>
            </a:r>
            <a:r>
              <a:rPr lang="en-US" altLang="en-US" sz="2800" b="1" i="1" dirty="0"/>
              <a:t>both</a:t>
            </a:r>
            <a:r>
              <a:rPr lang="en-US" altLang="en-US" sz="2800" dirty="0"/>
              <a:t> data collections.</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38</a:t>
            </a:fld>
            <a:endParaRPr lang="en-US" dirty="0"/>
          </a:p>
        </p:txBody>
      </p:sp>
    </p:spTree>
    <p:extLst>
      <p:ext uri="{BB962C8B-B14F-4D97-AF65-F5344CB8AC3E}">
        <p14:creationId xmlns:p14="http://schemas.microsoft.com/office/powerpoint/2010/main" val="156935508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 #1: Title I-D Program Count</a:t>
            </a:r>
          </a:p>
        </p:txBody>
      </p:sp>
      <p:sp>
        <p:nvSpPr>
          <p:cNvPr id="2" name="Content Placeholder 1"/>
          <p:cNvSpPr>
            <a:spLocks noGrp="1"/>
          </p:cNvSpPr>
          <p:nvPr>
            <p:ph idx="1"/>
          </p:nvPr>
        </p:nvSpPr>
        <p:spPr/>
        <p:txBody>
          <a:bodyPr>
            <a:normAutofit/>
          </a:bodyPr>
          <a:lstStyle/>
          <a:p>
            <a:pPr marL="0" indent="0">
              <a:buNone/>
            </a:pPr>
            <a:r>
              <a:rPr lang="en-US" sz="3200" b="1" dirty="0"/>
              <a:t>#1: Title I-D Program Count</a:t>
            </a:r>
          </a:p>
          <a:p>
            <a:pPr marL="0" indent="0">
              <a:spcAft>
                <a:spcPts val="1200"/>
              </a:spcAft>
              <a:buNone/>
            </a:pPr>
            <a:r>
              <a:rPr lang="en-US" sz="3200" dirty="0"/>
              <a:t>This is the number of PROGRAMS that received Title I-D funds, </a:t>
            </a:r>
            <a:r>
              <a:rPr lang="en-US" sz="3200" u="sng" dirty="0"/>
              <a:t>not the number of students</a:t>
            </a:r>
            <a:r>
              <a:rPr lang="en-US" sz="3200" dirty="0"/>
              <a:t>.</a:t>
            </a:r>
          </a:p>
          <a:p>
            <a:pPr marL="0" indent="0">
              <a:buNone/>
            </a:pPr>
            <a:r>
              <a:rPr lang="en-US" altLang="en-US" sz="3200" dirty="0">
                <a:solidFill>
                  <a:srgbClr val="FF0000"/>
                </a:solidFill>
              </a:rPr>
              <a:t>Validation</a:t>
            </a:r>
            <a:r>
              <a:rPr lang="en-US" altLang="en-US" sz="3200" dirty="0"/>
              <a:t>: If you enter a number over “8” the cell will turn </a:t>
            </a:r>
            <a:r>
              <a:rPr lang="en-US" altLang="en-US" sz="3200" b="1" dirty="0"/>
              <a:t>BLACK</a:t>
            </a:r>
            <a:r>
              <a:rPr lang="en-US" altLang="en-US" sz="3200" dirty="0"/>
              <a:t> in order for you to confirm you are entering the </a:t>
            </a:r>
            <a:r>
              <a:rPr lang="en-US" altLang="en-US" sz="3200" u="sng" dirty="0"/>
              <a:t>PROGRAM count </a:t>
            </a:r>
            <a:r>
              <a:rPr lang="en-US" altLang="en-US" sz="3200" dirty="0"/>
              <a:t>and </a:t>
            </a:r>
            <a:r>
              <a:rPr lang="en-US" altLang="en-US" sz="3200" u="sng" dirty="0"/>
              <a:t>not the student count</a:t>
            </a:r>
            <a:r>
              <a:rPr lang="en-US" altLang="en-US" sz="3200" dirty="0"/>
              <a:t>. It is not an error, it is just a notification.</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39</a:t>
            </a:fld>
            <a:endParaRPr lang="en-US" dirty="0"/>
          </a:p>
        </p:txBody>
      </p:sp>
    </p:spTree>
    <p:extLst>
      <p:ext uri="{BB962C8B-B14F-4D97-AF65-F5344CB8AC3E}">
        <p14:creationId xmlns:p14="http://schemas.microsoft.com/office/powerpoint/2010/main" val="125081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Resource Materials</a:t>
            </a:r>
          </a:p>
        </p:txBody>
      </p:sp>
      <p:sp>
        <p:nvSpPr>
          <p:cNvPr id="2" name="Content Placeholder 1"/>
          <p:cNvSpPr>
            <a:spLocks noGrp="1"/>
          </p:cNvSpPr>
          <p:nvPr>
            <p:ph idx="1"/>
          </p:nvPr>
        </p:nvSpPr>
        <p:spPr/>
        <p:txBody>
          <a:bodyPr>
            <a:noAutofit/>
          </a:bodyPr>
          <a:lstStyle/>
          <a:p>
            <a:pPr>
              <a:spcAft>
                <a:spcPts val="600"/>
              </a:spcAft>
              <a:defRPr/>
            </a:pPr>
            <a:r>
              <a:rPr lang="en-US" altLang="en-US" sz="2800" dirty="0"/>
              <a:t>Consolidated District Performance Report (CDPR): Data Collection User Guide</a:t>
            </a:r>
          </a:p>
          <a:p>
            <a:pPr>
              <a:spcAft>
                <a:spcPts val="600"/>
              </a:spcAft>
              <a:defRPr/>
            </a:pPr>
            <a:r>
              <a:rPr lang="en-US" altLang="en-US" sz="2800" dirty="0"/>
              <a:t>Today’s PowerPoint Presentation</a:t>
            </a:r>
          </a:p>
          <a:p>
            <a:pPr>
              <a:spcAft>
                <a:spcPts val="600"/>
              </a:spcAft>
              <a:defRPr/>
            </a:pPr>
            <a:r>
              <a:rPr lang="en-US" altLang="en-US" sz="2800" dirty="0"/>
              <a:t>CDPR Title I-D Validations Worksheet</a:t>
            </a:r>
          </a:p>
          <a:p>
            <a:pPr>
              <a:spcAft>
                <a:spcPts val="600"/>
              </a:spcAft>
              <a:defRPr/>
            </a:pPr>
            <a:r>
              <a:rPr lang="en-US" altLang="en-US" sz="2800" dirty="0"/>
              <a:t>CDPR FAQ</a:t>
            </a:r>
          </a:p>
          <a:p>
            <a:pPr>
              <a:spcAft>
                <a:spcPts val="600"/>
              </a:spcAft>
              <a:defRPr/>
            </a:pPr>
            <a:r>
              <a:rPr lang="en-US" altLang="en-US" sz="2800" dirty="0"/>
              <a:t>Link to all Resource Materials:</a:t>
            </a:r>
          </a:p>
          <a:p>
            <a:pPr marL="457189" lvl="1" indent="0">
              <a:spcAft>
                <a:spcPts val="600"/>
              </a:spcAft>
              <a:buNone/>
              <a:defRPr/>
            </a:pPr>
            <a:r>
              <a:rPr lang="en-US" altLang="en-US" sz="2800" dirty="0">
                <a:hlinkClick r:id="rId3"/>
              </a:rPr>
              <a:t>http://www.oregon.gov/ode/schools-and-districts/grants/ESEA/ID/Pages/Reporting.aspx</a:t>
            </a:r>
            <a:r>
              <a:rPr lang="en-US" altLang="en-US" sz="2800" dirty="0"/>
              <a:t> </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C183D7F6-B498-43B3-948B-1728B52AA6E4}">
                <adec:decorative xmlns:adec="http://schemas.microsoft.com/office/drawing/2017/decorative" val="0"/>
              </a:ext>
            </a:extLst>
          </p:cNvPr>
          <p:cNvSpPr>
            <a:spLocks noGrp="1"/>
          </p:cNvSpPr>
          <p:nvPr>
            <p:ph type="sldNum" sz="quarter" idx="12"/>
          </p:nvPr>
        </p:nvSpPr>
        <p:spPr/>
        <p:txBody>
          <a:bodyPr/>
          <a:lstStyle/>
          <a:p>
            <a:fld id="{357F5B69-6281-4C1F-8C38-6DA0F56DA430}" type="slidenum">
              <a:rPr lang="en-US" smtClean="0"/>
              <a:pPr/>
              <a:t>4</a:t>
            </a:fld>
            <a:endParaRPr lang="en-US" dirty="0"/>
          </a:p>
        </p:txBody>
      </p:sp>
    </p:spTree>
    <p:extLst>
      <p:ext uri="{BB962C8B-B14F-4D97-AF65-F5344CB8AC3E}">
        <p14:creationId xmlns:p14="http://schemas.microsoft.com/office/powerpoint/2010/main" val="12001893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 #2: Average Length of Stay Days</a:t>
            </a:r>
          </a:p>
        </p:txBody>
      </p:sp>
      <p:sp>
        <p:nvSpPr>
          <p:cNvPr id="2" name="Content Placeholder 1">
            <a:extLst>
              <a:ext uri="{C183D7F6-B498-43B3-948B-1728B52AA6E4}">
                <adec:decorative xmlns:adec="http://schemas.microsoft.com/office/drawing/2017/decorative" val="1"/>
              </a:ext>
            </a:extLst>
          </p:cNvPr>
          <p:cNvSpPr>
            <a:spLocks noGrp="1"/>
          </p:cNvSpPr>
          <p:nvPr>
            <p:ph idx="1"/>
          </p:nvPr>
        </p:nvSpPr>
        <p:spPr/>
        <p:txBody>
          <a:bodyPr>
            <a:normAutofit/>
          </a:bodyPr>
          <a:lstStyle/>
          <a:p>
            <a:pPr marL="0" indent="0">
              <a:buNone/>
            </a:pPr>
            <a:r>
              <a:rPr lang="en-US" altLang="en-US" sz="2800" b="1" dirty="0"/>
              <a:t>#2: Average Stay Days</a:t>
            </a:r>
          </a:p>
          <a:p>
            <a:pPr marL="0" indent="0">
              <a:buNone/>
            </a:pPr>
            <a:r>
              <a:rPr lang="en-US" altLang="en-US" sz="2800" dirty="0"/>
              <a:t>What is the average length of stay (or number of days) in the facility or program?</a:t>
            </a:r>
          </a:p>
          <a:p>
            <a:r>
              <a:rPr lang="en-US" altLang="en-US" sz="2800" dirty="0"/>
              <a:t>The average length of stay days cannot exceed 365  </a:t>
            </a:r>
          </a:p>
          <a:p>
            <a:r>
              <a:rPr lang="en-US" altLang="en-US" sz="2800" dirty="0"/>
              <a:t>To calculate the average length of stay days:</a:t>
            </a:r>
          </a:p>
          <a:p>
            <a:pPr lvl="1">
              <a:spcAft>
                <a:spcPts val="600"/>
              </a:spcAft>
              <a:buFont typeface="Courier New" panose="02070309020205020404" pitchFamily="49" charset="0"/>
              <a:buChar char="o"/>
            </a:pPr>
            <a:r>
              <a:rPr lang="en-US" altLang="en-US" sz="2800" dirty="0"/>
              <a:t>Divide the combined total of </a:t>
            </a:r>
            <a:r>
              <a:rPr lang="en-US" altLang="en-US" sz="2800" u="sng" dirty="0"/>
              <a:t>each</a:t>
            </a:r>
            <a:r>
              <a:rPr lang="en-US" altLang="en-US" sz="2800" dirty="0"/>
              <a:t> student’s length of stay by the number of students. The result is the average length of stay.</a:t>
            </a:r>
          </a:p>
          <a:p>
            <a:pPr marL="11" indent="0">
              <a:buNone/>
            </a:pPr>
            <a:r>
              <a:rPr lang="en-US" altLang="en-US" sz="2800" dirty="0">
                <a:solidFill>
                  <a:srgbClr val="FF0000"/>
                </a:solidFill>
              </a:rPr>
              <a:t>Validation</a:t>
            </a:r>
            <a:r>
              <a:rPr lang="en-US" altLang="en-US" sz="2800" dirty="0"/>
              <a:t>: You must enter an average length of stay that is 365 or less</a:t>
            </a: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40</a:t>
            </a:fld>
            <a:endParaRPr lang="en-US" dirty="0"/>
          </a:p>
        </p:txBody>
      </p:sp>
    </p:spTree>
    <p:extLst>
      <p:ext uri="{BB962C8B-B14F-4D97-AF65-F5344CB8AC3E}">
        <p14:creationId xmlns:p14="http://schemas.microsoft.com/office/powerpoint/2010/main" val="26389035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 #3: Unduplicated Student Count</a:t>
            </a:r>
          </a:p>
        </p:txBody>
      </p:sp>
      <p:sp>
        <p:nvSpPr>
          <p:cNvPr id="2" name="Content Placeholder 1">
            <a:extLst>
              <a:ext uri="{C183D7F6-B498-43B3-948B-1728B52AA6E4}">
                <adec:decorative xmlns:adec="http://schemas.microsoft.com/office/drawing/2017/decorative" val="1"/>
              </a:ext>
            </a:extLst>
          </p:cNvPr>
          <p:cNvSpPr>
            <a:spLocks noGrp="1"/>
          </p:cNvSpPr>
          <p:nvPr>
            <p:ph idx="1"/>
          </p:nvPr>
        </p:nvSpPr>
        <p:spPr/>
        <p:txBody>
          <a:bodyPr>
            <a:normAutofit/>
          </a:bodyPr>
          <a:lstStyle/>
          <a:p>
            <a:pPr marL="0" indent="0">
              <a:buNone/>
            </a:pPr>
            <a:r>
              <a:rPr lang="en-US" sz="2800" b="1" dirty="0"/>
              <a:t>#3: Unduplicated Student Count</a:t>
            </a:r>
            <a:endParaRPr lang="en-US" sz="2800" dirty="0"/>
          </a:p>
          <a:p>
            <a:r>
              <a:rPr lang="en-US" altLang="en-US" sz="2800" dirty="0"/>
              <a:t>How many students in total were served in the program?</a:t>
            </a:r>
          </a:p>
          <a:p>
            <a:r>
              <a:rPr lang="en-US" altLang="en-US" sz="2800" dirty="0"/>
              <a:t>This includes all students served in the program, whether it was just for one day, or for 100 days. </a:t>
            </a:r>
          </a:p>
          <a:p>
            <a:r>
              <a:rPr lang="en-US" altLang="en-US" sz="2800" dirty="0"/>
              <a:t>Only count each student once (unduplicated)</a:t>
            </a:r>
          </a:p>
          <a:p>
            <a:endParaRPr lang="en-US" altLang="en-US" sz="2800" dirty="0"/>
          </a:p>
          <a:p>
            <a:pPr marL="0" indent="-57139">
              <a:buNone/>
            </a:pPr>
            <a:r>
              <a:rPr lang="en-US" altLang="en-US" sz="2800" dirty="0">
                <a:solidFill>
                  <a:srgbClr val="FF0000"/>
                </a:solidFill>
              </a:rPr>
              <a:t>Validation</a:t>
            </a:r>
            <a:r>
              <a:rPr lang="en-US" altLang="en-US" sz="2800" dirty="0"/>
              <a:t>: The totals for Race, Gender, and Age/Grade must equal the number for Unduplicated Student Count</a:t>
            </a:r>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41</a:t>
            </a:fld>
            <a:endParaRPr lang="en-US" dirty="0"/>
          </a:p>
        </p:txBody>
      </p:sp>
    </p:spTree>
    <p:extLst>
      <p:ext uri="{BB962C8B-B14F-4D97-AF65-F5344CB8AC3E}">
        <p14:creationId xmlns:p14="http://schemas.microsoft.com/office/powerpoint/2010/main" val="33197580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 #4: Long-Term Student Count</a:t>
            </a:r>
          </a:p>
        </p:txBody>
      </p:sp>
      <p:sp>
        <p:nvSpPr>
          <p:cNvPr id="2" name="Content Placeholder 1"/>
          <p:cNvSpPr>
            <a:spLocks noGrp="1"/>
          </p:cNvSpPr>
          <p:nvPr>
            <p:ph idx="1"/>
          </p:nvPr>
        </p:nvSpPr>
        <p:spPr/>
        <p:txBody>
          <a:bodyPr>
            <a:normAutofit/>
          </a:bodyPr>
          <a:lstStyle/>
          <a:p>
            <a:pPr marL="0" indent="0">
              <a:buNone/>
            </a:pPr>
            <a:r>
              <a:rPr lang="en-US" sz="2800" b="1" dirty="0"/>
              <a:t>#4: Long-Term Student Count</a:t>
            </a:r>
          </a:p>
          <a:p>
            <a:pPr marL="0" indent="0">
              <a:buNone/>
            </a:pPr>
            <a:r>
              <a:rPr lang="en-US" sz="2800" b="1" i="1" dirty="0"/>
              <a:t>Long-Term Student</a:t>
            </a:r>
            <a:r>
              <a:rPr lang="en-US" sz="2800" i="1" dirty="0"/>
              <a:t>:</a:t>
            </a:r>
          </a:p>
          <a:p>
            <a:pPr marL="0" indent="0">
              <a:spcAft>
                <a:spcPts val="1200"/>
              </a:spcAft>
              <a:buNone/>
            </a:pPr>
            <a:r>
              <a:rPr lang="en-US" altLang="en-US" sz="2800" dirty="0"/>
              <a:t>“Students who spent 90+ </a:t>
            </a:r>
            <a:r>
              <a:rPr lang="en-US" altLang="en-US" sz="2800" i="1" dirty="0"/>
              <a:t>consecutive</a:t>
            </a:r>
            <a:r>
              <a:rPr lang="en-US" altLang="en-US" sz="2800" dirty="0"/>
              <a:t> days in the facility”</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42</a:t>
            </a:fld>
            <a:endParaRPr lang="en-US" dirty="0"/>
          </a:p>
        </p:txBody>
      </p:sp>
    </p:spTree>
    <p:extLst>
      <p:ext uri="{BB962C8B-B14F-4D97-AF65-F5344CB8AC3E}">
        <p14:creationId xmlns:p14="http://schemas.microsoft.com/office/powerpoint/2010/main" val="16096199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b="1" dirty="0"/>
              <a:t>Items #5-8: Race/Ethnicity</a:t>
            </a:r>
          </a:p>
        </p:txBody>
      </p:sp>
      <p:sp>
        <p:nvSpPr>
          <p:cNvPr id="8" name="Content Placeholder 7"/>
          <p:cNvSpPr>
            <a:spLocks noGrp="1"/>
          </p:cNvSpPr>
          <p:nvPr>
            <p:ph idx="1"/>
          </p:nvPr>
        </p:nvSpPr>
        <p:spPr/>
        <p:txBody>
          <a:bodyPr>
            <a:normAutofit/>
          </a:bodyPr>
          <a:lstStyle/>
          <a:p>
            <a:pPr marL="0" indent="0">
              <a:buNone/>
            </a:pPr>
            <a:r>
              <a:rPr lang="en-US" sz="2800" b="1" dirty="0"/>
              <a:t>#5: American Indian/Alaskan Native</a:t>
            </a:r>
          </a:p>
          <a:p>
            <a:pPr lvl="1"/>
            <a:r>
              <a:rPr lang="en-US" sz="2800" dirty="0"/>
              <a:t>Report student if identifies ONLY as American Indian/Alaskan Native</a:t>
            </a:r>
          </a:p>
          <a:p>
            <a:pPr marL="0" indent="0">
              <a:buNone/>
            </a:pPr>
            <a:r>
              <a:rPr lang="en-US" sz="2800" b="1" dirty="0"/>
              <a:t>#6: Asian</a:t>
            </a:r>
          </a:p>
          <a:p>
            <a:pPr lvl="1"/>
            <a:r>
              <a:rPr lang="en-US" sz="2800" dirty="0"/>
              <a:t>Report student if identifies ONLY as Asian</a:t>
            </a:r>
          </a:p>
          <a:p>
            <a:pPr marL="0" indent="0">
              <a:buNone/>
            </a:pPr>
            <a:r>
              <a:rPr lang="en-US" sz="2800" b="1" dirty="0"/>
              <a:t>#7: Pacific Islander</a:t>
            </a:r>
          </a:p>
          <a:p>
            <a:pPr lvl="1"/>
            <a:r>
              <a:rPr lang="en-US" sz="2800" dirty="0"/>
              <a:t>Report student if identifies ONLY as Pacific Islander</a:t>
            </a:r>
          </a:p>
          <a:p>
            <a:pPr marL="0" indent="0">
              <a:buNone/>
            </a:pPr>
            <a:r>
              <a:rPr lang="en-US" sz="2800" b="1" dirty="0"/>
              <a:t>#8: Black</a:t>
            </a:r>
          </a:p>
          <a:p>
            <a:pPr lvl="1"/>
            <a:r>
              <a:rPr lang="en-US" sz="2800" dirty="0"/>
              <a:t>Report student if identifies ONLY as Black/African American</a:t>
            </a:r>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43</a:t>
            </a:fld>
            <a:endParaRPr lang="en-US" dirty="0"/>
          </a:p>
        </p:txBody>
      </p:sp>
    </p:spTree>
    <p:extLst>
      <p:ext uri="{BB962C8B-B14F-4D97-AF65-F5344CB8AC3E}">
        <p14:creationId xmlns:p14="http://schemas.microsoft.com/office/powerpoint/2010/main" val="32055660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Items #9-11: Race/Ethnicity</a:t>
            </a:r>
          </a:p>
        </p:txBody>
      </p:sp>
      <p:sp>
        <p:nvSpPr>
          <p:cNvPr id="2" name="Content Placeholder 1"/>
          <p:cNvSpPr>
            <a:spLocks noGrp="1"/>
          </p:cNvSpPr>
          <p:nvPr>
            <p:ph idx="1"/>
          </p:nvPr>
        </p:nvSpPr>
        <p:spPr/>
        <p:txBody>
          <a:bodyPr>
            <a:normAutofit/>
          </a:bodyPr>
          <a:lstStyle/>
          <a:p>
            <a:pPr marL="0" indent="0">
              <a:buNone/>
            </a:pPr>
            <a:r>
              <a:rPr lang="en-US" sz="2200" b="1" dirty="0"/>
              <a:t>#9: Hispanic Student Count</a:t>
            </a:r>
          </a:p>
          <a:p>
            <a:pPr lvl="1"/>
            <a:r>
              <a:rPr lang="en-US" sz="2200" dirty="0"/>
              <a:t>Report student if identifies as Hispanic/Latino ethnicity regardless of the race they identify.</a:t>
            </a:r>
          </a:p>
          <a:p>
            <a:pPr lvl="1"/>
            <a:r>
              <a:rPr lang="en-US" sz="2200" dirty="0"/>
              <a:t>Report student if identifies as 2+ races/ethnicities if one of them is Hispanic/Latino.</a:t>
            </a:r>
          </a:p>
          <a:p>
            <a:pPr marL="0" indent="0">
              <a:buNone/>
            </a:pPr>
            <a:r>
              <a:rPr lang="en-US" sz="2200" b="1" dirty="0"/>
              <a:t>#10: White</a:t>
            </a:r>
          </a:p>
          <a:p>
            <a:pPr lvl="1"/>
            <a:r>
              <a:rPr lang="en-US" sz="2200" dirty="0"/>
              <a:t>Report student if identifies ONLY as White</a:t>
            </a:r>
          </a:p>
          <a:p>
            <a:pPr marL="0" indent="0">
              <a:buNone/>
            </a:pPr>
            <a:r>
              <a:rPr lang="en-US" sz="2200" b="1" dirty="0"/>
              <a:t>#11: Multi-Racial</a:t>
            </a:r>
          </a:p>
          <a:p>
            <a:pPr lvl="1"/>
            <a:r>
              <a:rPr lang="en-US" sz="2200" dirty="0"/>
              <a:t>Report student if identifies as two or more races and </a:t>
            </a:r>
            <a:r>
              <a:rPr lang="en-US" sz="2200" u="sng" dirty="0"/>
              <a:t>none of them are Hispanic/Latino</a:t>
            </a:r>
            <a:r>
              <a:rPr lang="en-US" sz="2200" dirty="0"/>
              <a:t>. </a:t>
            </a:r>
          </a:p>
          <a:p>
            <a:pPr marL="0" indent="0">
              <a:buNone/>
            </a:pPr>
            <a:r>
              <a:rPr lang="en-US" sz="2200" dirty="0">
                <a:solidFill>
                  <a:srgbClr val="FF0000"/>
                </a:solidFill>
              </a:rPr>
              <a:t>Validation</a:t>
            </a:r>
            <a:r>
              <a:rPr lang="en-US" sz="2200" dirty="0"/>
              <a:t>: The Race/Ethnicity data element (Items #5-11) total must equal the Item #3 Unduplicated Student Count.</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44</a:t>
            </a:fld>
            <a:endParaRPr lang="en-US" dirty="0"/>
          </a:p>
        </p:txBody>
      </p:sp>
    </p:spTree>
    <p:extLst>
      <p:ext uri="{BB962C8B-B14F-4D97-AF65-F5344CB8AC3E}">
        <p14:creationId xmlns:p14="http://schemas.microsoft.com/office/powerpoint/2010/main" val="34863596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Items #12-31: Gender and Age</a:t>
            </a:r>
          </a:p>
        </p:txBody>
      </p:sp>
      <p:sp>
        <p:nvSpPr>
          <p:cNvPr id="2" name="Content Placeholder 1"/>
          <p:cNvSpPr>
            <a:spLocks noGrp="1"/>
          </p:cNvSpPr>
          <p:nvPr>
            <p:ph idx="1"/>
          </p:nvPr>
        </p:nvSpPr>
        <p:spPr/>
        <p:txBody>
          <a:bodyPr>
            <a:normAutofit/>
          </a:bodyPr>
          <a:lstStyle/>
          <a:p>
            <a:pPr marL="0" indent="0">
              <a:buNone/>
            </a:pPr>
            <a:r>
              <a:rPr lang="en-US" sz="2800" b="1" dirty="0"/>
              <a:t>#12-14: Female, Male, Non-Binary</a:t>
            </a:r>
          </a:p>
          <a:p>
            <a:pPr marL="0" indent="0">
              <a:buNone/>
            </a:pPr>
            <a:r>
              <a:rPr lang="en-US" sz="2800" dirty="0"/>
              <a:t>Unduplicated gender count of students within the facility</a:t>
            </a:r>
          </a:p>
          <a:p>
            <a:pPr marL="0" indent="0">
              <a:spcAft>
                <a:spcPts val="1200"/>
              </a:spcAft>
              <a:buNone/>
            </a:pPr>
            <a:r>
              <a:rPr lang="en-US" sz="2800" dirty="0">
                <a:solidFill>
                  <a:srgbClr val="FF0000"/>
                </a:solidFill>
              </a:rPr>
              <a:t>Validation</a:t>
            </a:r>
            <a:r>
              <a:rPr lang="en-US" sz="2800" dirty="0"/>
              <a:t>: The Gender total must equal the #3 Unduplicated Student Count.</a:t>
            </a:r>
          </a:p>
          <a:p>
            <a:pPr marL="0" indent="0">
              <a:buNone/>
            </a:pPr>
            <a:r>
              <a:rPr lang="en-US" sz="2800" b="1" dirty="0"/>
              <a:t>#15-31: Age</a:t>
            </a:r>
          </a:p>
          <a:p>
            <a:pPr marL="0" indent="0">
              <a:buNone/>
            </a:pPr>
            <a:r>
              <a:rPr lang="en-US" sz="2800" dirty="0"/>
              <a:t>Unduplicated age count of students within the facility</a:t>
            </a:r>
          </a:p>
          <a:p>
            <a:pPr marL="0" indent="0">
              <a:buNone/>
            </a:pPr>
            <a:r>
              <a:rPr lang="en-US" sz="2800" dirty="0">
                <a:solidFill>
                  <a:srgbClr val="FF0000"/>
                </a:solidFill>
              </a:rPr>
              <a:t>Validation</a:t>
            </a:r>
            <a:r>
              <a:rPr lang="en-US" sz="2800" dirty="0"/>
              <a:t>: The Age/Grade total must equal the #3 Unduplicated Student Count.</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45</a:t>
            </a:fld>
            <a:endParaRPr lang="en-US" dirty="0"/>
          </a:p>
        </p:txBody>
      </p:sp>
    </p:spTree>
    <p:extLst>
      <p:ext uri="{BB962C8B-B14F-4D97-AF65-F5344CB8AC3E}">
        <p14:creationId xmlns:p14="http://schemas.microsoft.com/office/powerpoint/2010/main" val="2703977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 #32: Students with Disabilities</a:t>
            </a:r>
          </a:p>
        </p:txBody>
      </p:sp>
      <p:sp>
        <p:nvSpPr>
          <p:cNvPr id="2" name="Content Placeholder 1"/>
          <p:cNvSpPr>
            <a:spLocks noGrp="1"/>
          </p:cNvSpPr>
          <p:nvPr>
            <p:ph idx="1"/>
          </p:nvPr>
        </p:nvSpPr>
        <p:spPr/>
        <p:txBody>
          <a:bodyPr>
            <a:normAutofit/>
          </a:bodyPr>
          <a:lstStyle/>
          <a:p>
            <a:pPr marL="0" indent="0">
              <a:buNone/>
            </a:pPr>
            <a:r>
              <a:rPr lang="en-US" altLang="en-US" sz="2800" b="1" dirty="0"/>
              <a:t>#31: Students with Disabilities</a:t>
            </a:r>
          </a:p>
          <a:p>
            <a:pPr marL="0" indent="0">
              <a:buNone/>
            </a:pPr>
            <a:r>
              <a:rPr lang="en-US" altLang="en-US" sz="2800" dirty="0"/>
              <a:t>The number of Students with Disabilities who received Title I-D services. This includes students who have an:</a:t>
            </a:r>
          </a:p>
          <a:p>
            <a:pPr lvl="1"/>
            <a:r>
              <a:rPr lang="en-US" altLang="en-US" sz="2800" dirty="0"/>
              <a:t>Individualized Education Program (IEP)</a:t>
            </a:r>
          </a:p>
          <a:p>
            <a:pPr lvl="1"/>
            <a:r>
              <a:rPr lang="en-US" altLang="en-US" sz="2800" dirty="0"/>
              <a:t>Individualized Family Service Plan (IFSP), or a </a:t>
            </a:r>
          </a:p>
          <a:p>
            <a:pPr lvl="1">
              <a:spcAft>
                <a:spcPts val="1200"/>
              </a:spcAft>
            </a:pPr>
            <a:r>
              <a:rPr lang="en-US" altLang="en-US" sz="2800" dirty="0"/>
              <a:t>Services plan.</a:t>
            </a:r>
          </a:p>
          <a:p>
            <a:pPr marL="0" indent="-57139">
              <a:buNone/>
            </a:pPr>
            <a:r>
              <a:rPr lang="en-US" altLang="en-US" sz="2800" dirty="0">
                <a:solidFill>
                  <a:srgbClr val="FF0000"/>
                </a:solidFill>
              </a:rPr>
              <a:t>Validation</a:t>
            </a:r>
            <a:r>
              <a:rPr lang="en-US" altLang="en-US" sz="2800" dirty="0"/>
              <a:t>: This number cannot be greater than #3 Unduplicated Student Count.</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46</a:t>
            </a:fld>
            <a:endParaRPr lang="en-US" dirty="0"/>
          </a:p>
        </p:txBody>
      </p:sp>
    </p:spTree>
    <p:extLst>
      <p:ext uri="{BB962C8B-B14F-4D97-AF65-F5344CB8AC3E}">
        <p14:creationId xmlns:p14="http://schemas.microsoft.com/office/powerpoint/2010/main" val="40206995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Item #33: English Learners</a:t>
            </a:r>
          </a:p>
        </p:txBody>
      </p:sp>
      <p:sp>
        <p:nvSpPr>
          <p:cNvPr id="2" name="Content Placeholder 1"/>
          <p:cNvSpPr>
            <a:spLocks noGrp="1"/>
          </p:cNvSpPr>
          <p:nvPr>
            <p:ph idx="1"/>
          </p:nvPr>
        </p:nvSpPr>
        <p:spPr/>
        <p:txBody>
          <a:bodyPr>
            <a:normAutofit/>
          </a:bodyPr>
          <a:lstStyle/>
          <a:p>
            <a:pPr marL="0" indent="0">
              <a:buNone/>
            </a:pPr>
            <a:r>
              <a:rPr lang="en-US" sz="2800" b="1" dirty="0"/>
              <a:t>#32: English Learners</a:t>
            </a:r>
          </a:p>
          <a:p>
            <a:pPr marL="0" indent="0">
              <a:spcAft>
                <a:spcPts val="1200"/>
              </a:spcAft>
              <a:buNone/>
            </a:pPr>
            <a:r>
              <a:rPr lang="en-US" sz="2800" dirty="0"/>
              <a:t>The number of English Learners who received Title I-D services.</a:t>
            </a:r>
          </a:p>
          <a:p>
            <a:pPr marL="0" indent="0">
              <a:buNone/>
            </a:pPr>
            <a:r>
              <a:rPr lang="en-US" altLang="en-US" sz="2800" dirty="0">
                <a:solidFill>
                  <a:srgbClr val="FF0000"/>
                </a:solidFill>
              </a:rPr>
              <a:t>Validation</a:t>
            </a:r>
            <a:r>
              <a:rPr lang="en-US" altLang="en-US" sz="2800" dirty="0"/>
              <a:t>: This number cannot be greater than #3 Unduplicated Student Count</a:t>
            </a:r>
          </a:p>
          <a:p>
            <a:pPr marL="0" indent="0">
              <a:buNone/>
            </a:pPr>
            <a:endParaRPr lang="en-US" sz="2800" dirty="0"/>
          </a:p>
          <a:p>
            <a:pPr marL="0" indent="0">
              <a:buNone/>
            </a:pPr>
            <a:r>
              <a:rPr lang="en-US" sz="2800" dirty="0"/>
              <a:t>Big one for USED to check, a high number of student count with no students reported here will require a rationale.</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47</a:t>
            </a:fld>
            <a:endParaRPr lang="en-US" dirty="0"/>
          </a:p>
        </p:txBody>
      </p:sp>
    </p:spTree>
    <p:extLst>
      <p:ext uri="{BB962C8B-B14F-4D97-AF65-F5344CB8AC3E}">
        <p14:creationId xmlns:p14="http://schemas.microsoft.com/office/powerpoint/2010/main" val="315608171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368C490-411B-36E9-24C5-8B29DCBF95D7}"/>
              </a:ext>
            </a:extLst>
          </p:cNvPr>
          <p:cNvSpPr>
            <a:spLocks noGrp="1"/>
          </p:cNvSpPr>
          <p:nvPr>
            <p:ph type="title"/>
          </p:nvPr>
        </p:nvSpPr>
        <p:spPr/>
        <p:txBody>
          <a:bodyPr>
            <a:normAutofit/>
          </a:bodyPr>
          <a:lstStyle/>
          <a:p>
            <a:r>
              <a:rPr lang="en-US" b="1" dirty="0"/>
              <a:t>Item #34: Average Number of Days Served</a:t>
            </a:r>
            <a:endParaRPr lang="en-US" dirty="0"/>
          </a:p>
        </p:txBody>
      </p:sp>
      <p:sp>
        <p:nvSpPr>
          <p:cNvPr id="2" name="Content Placeholder 1">
            <a:extLst>
              <a:ext uri="{FF2B5EF4-FFF2-40B4-BE49-F238E27FC236}">
                <a16:creationId xmlns:a16="http://schemas.microsoft.com/office/drawing/2014/main" id="{E2C9DB65-8BED-4F91-A4F9-61F16C10C145}"/>
              </a:ext>
            </a:extLst>
          </p:cNvPr>
          <p:cNvSpPr>
            <a:spLocks noGrp="1"/>
          </p:cNvSpPr>
          <p:nvPr>
            <p:ph idx="1"/>
          </p:nvPr>
        </p:nvSpPr>
        <p:spPr/>
        <p:txBody>
          <a:bodyPr>
            <a:normAutofit fontScale="85000" lnSpcReduction="20000"/>
          </a:bodyPr>
          <a:lstStyle/>
          <a:p>
            <a:pPr marL="0" indent="0">
              <a:buNone/>
            </a:pPr>
            <a:r>
              <a:rPr lang="en-US" sz="2400" b="1" dirty="0"/>
              <a:t>#34: Average Number of Days Served (NEW IN 2025)</a:t>
            </a:r>
          </a:p>
          <a:p>
            <a:pPr marL="0" indent="0">
              <a:spcAft>
                <a:spcPts val="1200"/>
              </a:spcAft>
              <a:buNone/>
            </a:pPr>
            <a:r>
              <a:rPr lang="en-US" sz="2400" dirty="0"/>
              <a:t>The average number of days that students received Title I-D services.</a:t>
            </a:r>
          </a:p>
          <a:p>
            <a:pPr marL="0" indent="0">
              <a:buNone/>
            </a:pPr>
            <a:r>
              <a:rPr lang="en-US" altLang="en-US" sz="2400" dirty="0">
                <a:solidFill>
                  <a:srgbClr val="FF0000"/>
                </a:solidFill>
              </a:rPr>
              <a:t>Validation</a:t>
            </a:r>
            <a:r>
              <a:rPr lang="en-US" altLang="en-US" sz="2400" dirty="0"/>
              <a:t>: This number cannot be greater than 365</a:t>
            </a:r>
          </a:p>
          <a:p>
            <a:pPr marL="0" indent="0">
              <a:buNone/>
            </a:pPr>
            <a:endParaRPr lang="en-US" sz="2400" dirty="0"/>
          </a:p>
          <a:p>
            <a:pPr marL="0" indent="0">
              <a:spcAft>
                <a:spcPts val="1200"/>
              </a:spcAft>
              <a:buNone/>
            </a:pPr>
            <a:r>
              <a:rPr lang="en-US" b="1" u="sng" dirty="0"/>
              <a:t>Steps for tracking </a:t>
            </a:r>
            <a:r>
              <a:rPr lang="en-US" altLang="en-US" b="1" i="1" u="sng" dirty="0"/>
              <a:t>Average Number of Days Served</a:t>
            </a:r>
            <a:endParaRPr lang="en-US" b="1" u="sng" dirty="0"/>
          </a:p>
          <a:p>
            <a:pPr marL="457200" indent="-457200">
              <a:spcAft>
                <a:spcPts val="1200"/>
              </a:spcAft>
              <a:buFont typeface="+mj-lt"/>
              <a:buAutoNum type="arabicPeriod"/>
            </a:pPr>
            <a:r>
              <a:rPr lang="en-US" dirty="0"/>
              <a:t>Facility tracks and counts the number of days each student receives services in the program funded by Title I, Part D between July 1 and June 30. </a:t>
            </a:r>
          </a:p>
          <a:p>
            <a:pPr marL="457200" indent="-457200">
              <a:spcAft>
                <a:spcPts val="1200"/>
              </a:spcAft>
              <a:buFont typeface="+mj-lt"/>
              <a:buAutoNum type="arabicPeriod"/>
            </a:pPr>
            <a:r>
              <a:rPr lang="en-US" dirty="0"/>
              <a:t>Sum the total number of days each student that received services. </a:t>
            </a:r>
          </a:p>
          <a:p>
            <a:pPr marL="457200" indent="-457200">
              <a:spcAft>
                <a:spcPts val="1200"/>
              </a:spcAft>
              <a:buFont typeface="+mj-lt"/>
              <a:buAutoNum type="arabicPeriod"/>
            </a:pPr>
            <a:r>
              <a:rPr lang="en-US" dirty="0"/>
              <a:t>Divide the sum by the total number of duplicated students. (Note: The duplicated count of students should be used in this process. Students may exit and re-enter the program throughout the year and should be counted during both stays.)</a:t>
            </a:r>
            <a:endParaRPr lang="en-US" altLang="en-US" dirty="0"/>
          </a:p>
          <a:p>
            <a:pPr marL="0" indent="0">
              <a:buNone/>
            </a:pPr>
            <a:endParaRPr lang="en-US" dirty="0"/>
          </a:p>
        </p:txBody>
      </p:sp>
      <p:sp>
        <p:nvSpPr>
          <p:cNvPr id="3" name="Footer Placeholder 2">
            <a:extLst>
              <a:ext uri="{FF2B5EF4-FFF2-40B4-BE49-F238E27FC236}">
                <a16:creationId xmlns:a16="http://schemas.microsoft.com/office/drawing/2014/main" id="{6847090F-D94C-57DB-09F0-FB593D2F9920}"/>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5D4FAF0F-E0D2-D9E5-7934-571C5917A156}"/>
              </a:ext>
            </a:extLst>
          </p:cNvPr>
          <p:cNvSpPr>
            <a:spLocks noGrp="1"/>
          </p:cNvSpPr>
          <p:nvPr>
            <p:ph type="sldNum" sz="quarter" idx="12"/>
          </p:nvPr>
        </p:nvSpPr>
        <p:spPr/>
        <p:txBody>
          <a:bodyPr/>
          <a:lstStyle/>
          <a:p>
            <a:fld id="{357F5B69-6281-4C1F-8C38-6DA0F56DA430}" type="slidenum">
              <a:rPr lang="en-US" smtClean="0"/>
              <a:pPr/>
              <a:t>48</a:t>
            </a:fld>
            <a:endParaRPr lang="en-US" dirty="0"/>
          </a:p>
        </p:txBody>
      </p:sp>
    </p:spTree>
    <p:extLst>
      <p:ext uri="{BB962C8B-B14F-4D97-AF65-F5344CB8AC3E}">
        <p14:creationId xmlns:p14="http://schemas.microsoft.com/office/powerpoint/2010/main" val="256019303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b="1" dirty="0"/>
              <a:t>Questions on </a:t>
            </a:r>
            <a:br>
              <a:rPr lang="en-US" b="1" dirty="0"/>
            </a:br>
            <a:r>
              <a:rPr lang="en-US" b="1" dirty="0"/>
              <a:t>Programs &amp; Facilities?</a:t>
            </a:r>
          </a:p>
        </p:txBody>
      </p:sp>
      <p:sp>
        <p:nvSpPr>
          <p:cNvPr id="4" name="Slide Number Placeholder 3"/>
          <p:cNvSpPr>
            <a:spLocks noGrp="1"/>
          </p:cNvSpPr>
          <p:nvPr>
            <p:ph type="sldNum" sz="quarter" idx="12"/>
          </p:nvPr>
        </p:nvSpPr>
        <p:spPr/>
        <p:txBody>
          <a:bodyPr/>
          <a:lstStyle/>
          <a:p>
            <a:fld id="{357F5B69-6281-4C1F-8C38-6DA0F56DA430}" type="slidenum">
              <a:rPr lang="en-US" smtClean="0"/>
              <a:pPr/>
              <a:t>49</a:t>
            </a:fld>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Tree>
    <p:extLst>
      <p:ext uri="{BB962C8B-B14F-4D97-AF65-F5344CB8AC3E}">
        <p14:creationId xmlns:p14="http://schemas.microsoft.com/office/powerpoint/2010/main" val="4194975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CDPR Title I-D Validations Worksheet</a:t>
            </a:r>
          </a:p>
        </p:txBody>
      </p:sp>
      <p:sp>
        <p:nvSpPr>
          <p:cNvPr id="2" name="Content Placeholder 1"/>
          <p:cNvSpPr>
            <a:spLocks noGrp="1"/>
          </p:cNvSpPr>
          <p:nvPr>
            <p:ph idx="1"/>
          </p:nvPr>
        </p:nvSpPr>
        <p:spPr/>
        <p:txBody>
          <a:bodyPr>
            <a:noAutofit/>
          </a:bodyPr>
          <a:lstStyle/>
          <a:p>
            <a:pPr marL="0" indent="0">
              <a:buNone/>
              <a:defRPr/>
            </a:pPr>
            <a:r>
              <a:rPr lang="en-US" altLang="en-US" sz="2800" u="sng" dirty="0"/>
              <a:t>The CDPR Title I-D Validations Worksheet provides:</a:t>
            </a:r>
          </a:p>
          <a:p>
            <a:pPr lvl="1">
              <a:buFont typeface="Arial" charset="0"/>
              <a:buChar char="•"/>
              <a:defRPr/>
            </a:pPr>
            <a:r>
              <a:rPr lang="en-US" altLang="en-US" sz="2800" dirty="0"/>
              <a:t>A “savable” place to collect and enter your data</a:t>
            </a:r>
          </a:p>
          <a:p>
            <a:pPr lvl="1">
              <a:buFont typeface="Arial" charset="0"/>
              <a:buChar char="•"/>
              <a:defRPr/>
            </a:pPr>
            <a:r>
              <a:rPr lang="en-US" altLang="en-US" sz="2800" dirty="0"/>
              <a:t>Clarification on the data points you are entering</a:t>
            </a:r>
          </a:p>
          <a:p>
            <a:pPr lvl="1">
              <a:buFont typeface="Arial" charset="0"/>
              <a:buChar char="•"/>
              <a:defRPr/>
            </a:pPr>
            <a:r>
              <a:rPr lang="en-US" altLang="en-US" sz="2800" dirty="0"/>
              <a:t>A place to see your data errors and fix them before submission</a:t>
            </a:r>
          </a:p>
          <a:p>
            <a:pPr marL="457200" lvl="1" indent="0">
              <a:buNone/>
              <a:defRPr/>
            </a:pPr>
            <a:endParaRPr lang="en-US" altLang="en-US" sz="2800" dirty="0"/>
          </a:p>
          <a:p>
            <a:pPr marL="0" indent="0">
              <a:buNone/>
              <a:defRPr/>
            </a:pPr>
            <a:r>
              <a:rPr lang="en-US" altLang="en-US" sz="2800" u="sng" dirty="0"/>
              <a:t>The Consolidated Collections web application:</a:t>
            </a:r>
          </a:p>
          <a:p>
            <a:pPr lvl="1">
              <a:defRPr/>
            </a:pPr>
            <a:r>
              <a:rPr lang="en-US" altLang="en-US" sz="2800" dirty="0"/>
              <a:t>Does not allow entering data and coming back to it later</a:t>
            </a:r>
          </a:p>
          <a:p>
            <a:pPr lvl="1">
              <a:defRPr/>
            </a:pPr>
            <a:r>
              <a:rPr lang="en-US" altLang="en-US" sz="2800" dirty="0"/>
              <a:t>All data must be entered all at once</a:t>
            </a:r>
          </a:p>
          <a:p>
            <a:pPr lvl="1">
              <a:defRPr/>
            </a:pPr>
            <a:r>
              <a:rPr lang="en-US" altLang="en-US" sz="2800" dirty="0"/>
              <a:t>It will show errors, but not explanations</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5</a:t>
            </a:fld>
            <a:endParaRPr lang="en-US" dirty="0"/>
          </a:p>
        </p:txBody>
      </p:sp>
    </p:spTree>
    <p:extLst>
      <p:ext uri="{BB962C8B-B14F-4D97-AF65-F5344CB8AC3E}">
        <p14:creationId xmlns:p14="http://schemas.microsoft.com/office/powerpoint/2010/main" val="195732931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b="1" dirty="0"/>
              <a:t>Validations Check</a:t>
            </a:r>
          </a:p>
        </p:txBody>
      </p:sp>
      <p:sp>
        <p:nvSpPr>
          <p:cNvPr id="7" name="Content Placeholder 6"/>
          <p:cNvSpPr>
            <a:spLocks noGrp="1"/>
          </p:cNvSpPr>
          <p:nvPr>
            <p:ph idx="1"/>
          </p:nvPr>
        </p:nvSpPr>
        <p:spPr/>
        <p:txBody>
          <a:bodyPr>
            <a:normAutofit/>
          </a:bodyPr>
          <a:lstStyle/>
          <a:p>
            <a:pPr marL="0" indent="0">
              <a:spcAft>
                <a:spcPts val="1200"/>
              </a:spcAft>
              <a:buNone/>
            </a:pPr>
            <a:r>
              <a:rPr lang="en-US" altLang="en-US" sz="2800" dirty="0"/>
              <a:t>Check both data collections for </a:t>
            </a:r>
            <a:r>
              <a:rPr lang="en-US" altLang="en-US" sz="2800" b="1" dirty="0"/>
              <a:t>BLACK</a:t>
            </a:r>
            <a:r>
              <a:rPr lang="en-US" altLang="en-US" sz="2800" dirty="0"/>
              <a:t> highlighted cells.</a:t>
            </a:r>
          </a:p>
          <a:p>
            <a:pPr marL="0" indent="0">
              <a:spcAft>
                <a:spcPts val="1200"/>
              </a:spcAft>
              <a:buNone/>
            </a:pPr>
            <a:r>
              <a:rPr lang="en-US" altLang="en-US" sz="2800" b="1" dirty="0"/>
              <a:t>BLACK</a:t>
            </a:r>
            <a:r>
              <a:rPr lang="en-US" altLang="en-US" sz="2800" dirty="0"/>
              <a:t> highlighted cells indicate a data error and must be corrected before submitting within the Consolidated Collections application.</a:t>
            </a:r>
          </a:p>
          <a:p>
            <a:pPr marL="0" indent="0">
              <a:buNone/>
            </a:pPr>
            <a:r>
              <a:rPr lang="en-US" altLang="en-US" sz="2800" b="1" dirty="0"/>
              <a:t>Resources:</a:t>
            </a:r>
          </a:p>
          <a:p>
            <a:r>
              <a:rPr lang="en-US" altLang="en-US" sz="2800" dirty="0"/>
              <a:t>“Validations Explanation &amp; Etc.” column explains the error</a:t>
            </a:r>
          </a:p>
          <a:p>
            <a:r>
              <a:rPr lang="en-US" altLang="en-US" sz="2800" dirty="0"/>
              <a:t>“CDPR FAQ” gives more clarification.</a:t>
            </a:r>
          </a:p>
          <a:p>
            <a:r>
              <a:rPr lang="en-US" altLang="en-US" sz="2800" dirty="0"/>
              <a:t>Questions? Contact Kyle Walker (</a:t>
            </a:r>
            <a:r>
              <a:rPr lang="en-US" altLang="en-US" sz="2800" dirty="0">
                <a:hlinkClick r:id="rId2"/>
              </a:rPr>
              <a:t>kyle.walker@ode.oregon.gov</a:t>
            </a:r>
            <a:r>
              <a:rPr lang="en-US" altLang="en-US" sz="2800" dirty="0"/>
              <a:t>) </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50</a:t>
            </a:fld>
            <a:endParaRPr lang="en-US" dirty="0"/>
          </a:p>
        </p:txBody>
      </p:sp>
    </p:spTree>
    <p:extLst>
      <p:ext uri="{BB962C8B-B14F-4D97-AF65-F5344CB8AC3E}">
        <p14:creationId xmlns:p14="http://schemas.microsoft.com/office/powerpoint/2010/main" val="426070903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Submission: Academic Outcomes</a:t>
            </a:r>
          </a:p>
        </p:txBody>
      </p:sp>
      <p:sp>
        <p:nvSpPr>
          <p:cNvPr id="2" name="Content Placeholder 1"/>
          <p:cNvSpPr>
            <a:spLocks noGrp="1"/>
          </p:cNvSpPr>
          <p:nvPr>
            <p:ph idx="1"/>
          </p:nvPr>
        </p:nvSpPr>
        <p:spPr/>
        <p:txBody>
          <a:bodyPr>
            <a:normAutofit/>
          </a:bodyPr>
          <a:lstStyle/>
          <a:p>
            <a:pPr marL="514350" indent="-514350">
              <a:spcAft>
                <a:spcPts val="600"/>
              </a:spcAft>
              <a:buFont typeface="+mj-lt"/>
              <a:buAutoNum type="arabicPeriod"/>
            </a:pPr>
            <a:r>
              <a:rPr lang="en-US" altLang="en-US" sz="2800" dirty="0"/>
              <a:t>Login to the ODE District webpage at </a:t>
            </a:r>
            <a:r>
              <a:rPr lang="en-US" altLang="en-US" sz="2800" dirty="0">
                <a:hlinkClick r:id="rId2"/>
              </a:rPr>
              <a:t>https://district.ode.state.or.us/home/</a:t>
            </a:r>
            <a:r>
              <a:rPr lang="en-US" altLang="en-US" sz="2800" dirty="0"/>
              <a:t> </a:t>
            </a:r>
          </a:p>
          <a:p>
            <a:pPr marL="514350" indent="-514350">
              <a:spcAft>
                <a:spcPts val="600"/>
              </a:spcAft>
              <a:buFont typeface="+mj-lt"/>
              <a:buAutoNum type="arabicPeriod"/>
            </a:pPr>
            <a:r>
              <a:rPr lang="en-US" altLang="en-US" sz="2800" dirty="0"/>
              <a:t>Choose “Consolidated Collections” from the Applications list</a:t>
            </a:r>
          </a:p>
          <a:p>
            <a:pPr marL="514350" indent="-514350">
              <a:spcAft>
                <a:spcPts val="600"/>
              </a:spcAft>
              <a:buFont typeface="+mj-lt"/>
              <a:buAutoNum type="arabicPeriod"/>
            </a:pPr>
            <a:r>
              <a:rPr lang="en-US" altLang="en-US" sz="2800" dirty="0"/>
              <a:t>Hover over the “Institution Collections” tab</a:t>
            </a:r>
          </a:p>
          <a:p>
            <a:pPr marL="514350" indent="-514350">
              <a:spcAft>
                <a:spcPts val="600"/>
              </a:spcAft>
              <a:buFont typeface="+mj-lt"/>
              <a:buAutoNum type="arabicPeriod"/>
            </a:pPr>
            <a:r>
              <a:rPr lang="en-US" altLang="en-US" sz="2800" dirty="0"/>
              <a:t>Hover over “ESEA CDPR Title ID: Academic Outcomes 24-25”</a:t>
            </a:r>
          </a:p>
          <a:p>
            <a:pPr marL="514350" indent="-514350">
              <a:spcAft>
                <a:spcPts val="600"/>
              </a:spcAft>
              <a:buFont typeface="+mj-lt"/>
              <a:buAutoNum type="arabicPeriod"/>
            </a:pPr>
            <a:r>
              <a:rPr lang="en-US" altLang="en-US" sz="2800" dirty="0"/>
              <a:t>Click on “Submission/Maintenance”</a:t>
            </a:r>
          </a:p>
          <a:p>
            <a:pPr marL="514350" indent="-514350">
              <a:spcAft>
                <a:spcPts val="600"/>
              </a:spcAft>
              <a:buFont typeface="+mj-lt"/>
              <a:buAutoNum type="arabicPeriod"/>
            </a:pPr>
            <a:r>
              <a:rPr lang="en-US" altLang="en-US" sz="2800" dirty="0"/>
              <a:t>Click on</a:t>
            </a:r>
            <a:r>
              <a:rPr lang="en-US" altLang="en-US" sz="2800" b="1" dirty="0">
                <a:solidFill>
                  <a:srgbClr val="00B050"/>
                </a:solidFill>
              </a:rPr>
              <a:t> </a:t>
            </a:r>
            <a:r>
              <a:rPr lang="en-US" altLang="en-US" sz="2800" b="1" dirty="0"/>
              <a:t>“Insert</a:t>
            </a:r>
            <a:r>
              <a:rPr lang="en-US" altLang="en-US" sz="2800" dirty="0"/>
              <a:t>”</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51</a:t>
            </a:fld>
            <a:endParaRPr lang="en-US" dirty="0"/>
          </a:p>
        </p:txBody>
      </p:sp>
    </p:spTree>
    <p:extLst>
      <p:ext uri="{BB962C8B-B14F-4D97-AF65-F5344CB8AC3E}">
        <p14:creationId xmlns:p14="http://schemas.microsoft.com/office/powerpoint/2010/main" val="6925209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Submission: Programs &amp; Facilities</a:t>
            </a:r>
          </a:p>
        </p:txBody>
      </p:sp>
      <p:sp>
        <p:nvSpPr>
          <p:cNvPr id="2" name="Content Placeholder 1"/>
          <p:cNvSpPr>
            <a:spLocks noGrp="1"/>
          </p:cNvSpPr>
          <p:nvPr>
            <p:ph idx="1"/>
          </p:nvPr>
        </p:nvSpPr>
        <p:spPr/>
        <p:txBody>
          <a:bodyPr>
            <a:normAutofit/>
          </a:bodyPr>
          <a:lstStyle/>
          <a:p>
            <a:pPr marL="514350" indent="-514350">
              <a:spcAft>
                <a:spcPts val="600"/>
              </a:spcAft>
              <a:buFont typeface="+mj-lt"/>
              <a:buAutoNum type="arabicPeriod"/>
            </a:pPr>
            <a:r>
              <a:rPr lang="en-US" altLang="en-US" sz="2800" dirty="0"/>
              <a:t>Login to the ODE District webpage at </a:t>
            </a:r>
            <a:r>
              <a:rPr lang="en-US" altLang="en-US" sz="2800" dirty="0">
                <a:hlinkClick r:id="rId2"/>
              </a:rPr>
              <a:t>https://district.ode.state.or.us/home/</a:t>
            </a:r>
            <a:r>
              <a:rPr lang="en-US" altLang="en-US" sz="2800" dirty="0"/>
              <a:t> </a:t>
            </a:r>
          </a:p>
          <a:p>
            <a:pPr marL="514350" indent="-514350">
              <a:spcAft>
                <a:spcPts val="600"/>
              </a:spcAft>
              <a:buFont typeface="+mj-lt"/>
              <a:buAutoNum type="arabicPeriod"/>
            </a:pPr>
            <a:r>
              <a:rPr lang="en-US" altLang="en-US" sz="2800" dirty="0"/>
              <a:t>Choose “Consolidated Collections” from the Applications list</a:t>
            </a:r>
          </a:p>
          <a:p>
            <a:pPr marL="514350" indent="-514350">
              <a:spcAft>
                <a:spcPts val="600"/>
              </a:spcAft>
              <a:buFont typeface="+mj-lt"/>
              <a:buAutoNum type="arabicPeriod"/>
            </a:pPr>
            <a:r>
              <a:rPr lang="en-US" altLang="en-US" sz="2800" dirty="0"/>
              <a:t>Hover over the “Institution Collections” tab</a:t>
            </a:r>
          </a:p>
          <a:p>
            <a:pPr marL="514350" indent="-514350">
              <a:spcAft>
                <a:spcPts val="600"/>
              </a:spcAft>
              <a:buFont typeface="+mj-lt"/>
              <a:buAutoNum type="arabicPeriod"/>
            </a:pPr>
            <a:r>
              <a:rPr lang="en-US" altLang="en-US" sz="2800" dirty="0"/>
              <a:t>Hover over “ESEA CDPR Title ID: Programs and Facilities 24-25”</a:t>
            </a:r>
          </a:p>
          <a:p>
            <a:pPr marL="514350" indent="-514350">
              <a:spcAft>
                <a:spcPts val="600"/>
              </a:spcAft>
              <a:buFont typeface="+mj-lt"/>
              <a:buAutoNum type="arabicPeriod"/>
            </a:pPr>
            <a:r>
              <a:rPr lang="en-US" altLang="en-US" sz="2800" dirty="0"/>
              <a:t>Click on “Submission/Maintenance”</a:t>
            </a:r>
          </a:p>
          <a:p>
            <a:pPr marL="514350" indent="-514350">
              <a:spcAft>
                <a:spcPts val="600"/>
              </a:spcAft>
              <a:buFont typeface="+mj-lt"/>
              <a:buAutoNum type="arabicPeriod"/>
            </a:pPr>
            <a:r>
              <a:rPr lang="en-US" altLang="en-US" sz="2800" dirty="0"/>
              <a:t>Click on</a:t>
            </a:r>
            <a:r>
              <a:rPr lang="en-US" altLang="en-US" sz="2800" b="1" dirty="0">
                <a:solidFill>
                  <a:srgbClr val="00B050"/>
                </a:solidFill>
              </a:rPr>
              <a:t> </a:t>
            </a:r>
            <a:r>
              <a:rPr lang="en-US" altLang="en-US" sz="2800" b="1" dirty="0"/>
              <a:t>“Insert</a:t>
            </a:r>
            <a:r>
              <a:rPr lang="en-US" altLang="en-US" sz="2800" dirty="0"/>
              <a:t>”</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52</a:t>
            </a:fld>
            <a:endParaRPr lang="en-US" dirty="0"/>
          </a:p>
        </p:txBody>
      </p:sp>
    </p:spTree>
    <p:extLst>
      <p:ext uri="{BB962C8B-B14F-4D97-AF65-F5344CB8AC3E}">
        <p14:creationId xmlns:p14="http://schemas.microsoft.com/office/powerpoint/2010/main" val="86587874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Same Data Entry Process</a:t>
            </a:r>
          </a:p>
        </p:txBody>
      </p:sp>
      <p:sp>
        <p:nvSpPr>
          <p:cNvPr id="2" name="Content Placeholder 1"/>
          <p:cNvSpPr>
            <a:spLocks noGrp="1"/>
          </p:cNvSpPr>
          <p:nvPr>
            <p:ph idx="1"/>
          </p:nvPr>
        </p:nvSpPr>
        <p:spPr/>
        <p:txBody>
          <a:bodyPr/>
          <a:lstStyle/>
          <a:p>
            <a:pPr marL="0" indent="0">
              <a:buNone/>
            </a:pPr>
            <a:r>
              <a:rPr lang="en-US" sz="3200" dirty="0"/>
              <a:t>Both data collections follow the same process. Which we will now review.</a:t>
            </a:r>
          </a:p>
          <a:p>
            <a:pPr marL="0" indent="0">
              <a:buNone/>
            </a:pPr>
            <a:endParaRPr lang="en-US" sz="3200" dirty="0"/>
          </a:p>
          <a:p>
            <a:pPr marL="0" indent="0">
              <a:buNone/>
            </a:pPr>
            <a:r>
              <a:rPr lang="en-US" sz="3200" dirty="0"/>
              <a:t>Don’t forget to use the Title I-D Validations Worksheet as reference.</a:t>
            </a:r>
          </a:p>
          <a:p>
            <a:pPr marL="0" indent="0">
              <a:buNone/>
            </a:pPr>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53</a:t>
            </a:fld>
            <a:endParaRPr lang="en-US" dirty="0"/>
          </a:p>
        </p:txBody>
      </p:sp>
    </p:spTree>
    <p:extLst>
      <p:ext uri="{BB962C8B-B14F-4D97-AF65-F5344CB8AC3E}">
        <p14:creationId xmlns:p14="http://schemas.microsoft.com/office/powerpoint/2010/main" val="15970415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Submission Screen</a:t>
            </a:r>
          </a:p>
        </p:txBody>
      </p:sp>
      <p:pic>
        <p:nvPicPr>
          <p:cNvPr id="9" name="Content Placeholder 8" descr="Screenshot of the Academic Outcomes submission screen.">
            <a:extLst>
              <a:ext uri="{FF2B5EF4-FFF2-40B4-BE49-F238E27FC236}">
                <a16:creationId xmlns:a16="http://schemas.microsoft.com/office/drawing/2014/main" id="{DC2B133A-87FB-EF28-9E1D-4523EDE12CED}"/>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804281" y="1825625"/>
            <a:ext cx="6610425" cy="4108450"/>
          </a:xfrm>
        </p:spPr>
      </p:pic>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54</a:t>
            </a:fld>
            <a:endParaRPr lang="en-US" dirty="0"/>
          </a:p>
        </p:txBody>
      </p:sp>
    </p:spTree>
    <p:extLst>
      <p:ext uri="{BB962C8B-B14F-4D97-AF65-F5344CB8AC3E}">
        <p14:creationId xmlns:p14="http://schemas.microsoft.com/office/powerpoint/2010/main" val="371639652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Yes or No for Program Types</a:t>
            </a:r>
          </a:p>
        </p:txBody>
      </p:sp>
      <p:sp>
        <p:nvSpPr>
          <p:cNvPr id="2" name="Content Placeholder 1"/>
          <p:cNvSpPr>
            <a:spLocks noGrp="1"/>
          </p:cNvSpPr>
          <p:nvPr>
            <p:ph idx="1"/>
          </p:nvPr>
        </p:nvSpPr>
        <p:spPr/>
        <p:txBody>
          <a:bodyPr>
            <a:normAutofit/>
          </a:bodyPr>
          <a:lstStyle/>
          <a:p>
            <a:pPr marL="0" indent="0">
              <a:lnSpc>
                <a:spcPct val="110000"/>
              </a:lnSpc>
              <a:spcAft>
                <a:spcPts val="600"/>
              </a:spcAft>
              <a:buNone/>
              <a:defRPr/>
            </a:pPr>
            <a:r>
              <a:rPr lang="en-US" altLang="en-US" sz="3600" dirty="0"/>
              <a:t>Did that program type receive Title I-D services/funds in your district?</a:t>
            </a:r>
          </a:p>
          <a:p>
            <a:pPr marL="0" indent="0">
              <a:lnSpc>
                <a:spcPct val="110000"/>
              </a:lnSpc>
              <a:spcAft>
                <a:spcPts val="600"/>
              </a:spcAft>
              <a:buNone/>
              <a:defRPr/>
            </a:pPr>
            <a:r>
              <a:rPr lang="en-US" altLang="en-US" sz="3600" dirty="0"/>
              <a:t>Select </a:t>
            </a:r>
            <a:r>
              <a:rPr lang="en-US" altLang="en-US" sz="3600" b="1" dirty="0">
                <a:solidFill>
                  <a:srgbClr val="00B050"/>
                </a:solidFill>
              </a:rPr>
              <a:t>YES</a:t>
            </a:r>
            <a:r>
              <a:rPr lang="en-US" altLang="en-US" sz="3600" dirty="0"/>
              <a:t> or </a:t>
            </a:r>
            <a:r>
              <a:rPr lang="en-US" altLang="en-US" sz="3600" b="1" dirty="0">
                <a:solidFill>
                  <a:srgbClr val="FF0000"/>
                </a:solidFill>
              </a:rPr>
              <a:t>NO</a:t>
            </a:r>
            <a:r>
              <a:rPr lang="en-US" altLang="en-US" sz="3600" dirty="0"/>
              <a:t> for </a:t>
            </a:r>
            <a:r>
              <a:rPr lang="en-US" altLang="en-US" sz="3600" b="1" u="sng" dirty="0"/>
              <a:t>each</a:t>
            </a:r>
            <a:r>
              <a:rPr lang="en-US" altLang="en-US" sz="3600" dirty="0"/>
              <a:t> of the 11 program types:</a:t>
            </a:r>
          </a:p>
          <a:p>
            <a:pPr marL="0" indent="0">
              <a:buNone/>
              <a:defRPr/>
            </a:pPr>
            <a:r>
              <a:rPr lang="en-US" altLang="en-US" sz="3000" dirty="0"/>
              <a:t>(Just as you did in the Title I-D Validations Worksheet)</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55</a:t>
            </a:fld>
            <a:endParaRPr lang="en-US" dirty="0"/>
          </a:p>
        </p:txBody>
      </p:sp>
    </p:spTree>
    <p:extLst>
      <p:ext uri="{BB962C8B-B14F-4D97-AF65-F5344CB8AC3E}">
        <p14:creationId xmlns:p14="http://schemas.microsoft.com/office/powerpoint/2010/main" val="154980104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Data Entry Screen</a:t>
            </a:r>
          </a:p>
        </p:txBody>
      </p:sp>
      <p:pic>
        <p:nvPicPr>
          <p:cNvPr id="6" name="Content Placeholder 4" descr="This is the data entry screen for the I-D collection"/>
          <p:cNvPicPr>
            <a:picLocks noGrp="1"/>
          </p:cNvPicPr>
          <p:nvPr>
            <p:ph idx="1"/>
          </p:nvPr>
        </p:nvPicPr>
        <p:blipFill>
          <a:blip r:embed="rId2"/>
          <a:stretch>
            <a:fillRect/>
          </a:stretch>
        </p:blipFill>
        <p:spPr>
          <a:xfrm>
            <a:off x="1115890" y="1825625"/>
            <a:ext cx="9987207" cy="4108450"/>
          </a:xfrm>
          <a:prstGeom prst="rect">
            <a:avLst/>
          </a:prstGeom>
          <a:ln>
            <a:solidFill>
              <a:schemeClr val="tx1"/>
            </a:solidFill>
          </a:ln>
        </p:spPr>
      </p:pic>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56</a:t>
            </a:fld>
            <a:endParaRPr lang="en-US" dirty="0"/>
          </a:p>
        </p:txBody>
      </p:sp>
    </p:spTree>
    <p:extLst>
      <p:ext uri="{BB962C8B-B14F-4D97-AF65-F5344CB8AC3E}">
        <p14:creationId xmlns:p14="http://schemas.microsoft.com/office/powerpoint/2010/main" val="130986707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Entering Data</a:t>
            </a:r>
          </a:p>
        </p:txBody>
      </p:sp>
      <p:sp>
        <p:nvSpPr>
          <p:cNvPr id="2" name="Content Placeholder 1">
            <a:extLst>
              <a:ext uri="{C183D7F6-B498-43B3-948B-1728B52AA6E4}">
                <adec:decorative xmlns:adec="http://schemas.microsoft.com/office/drawing/2017/decorative" val="0"/>
              </a:ext>
            </a:extLst>
          </p:cNvPr>
          <p:cNvSpPr>
            <a:spLocks noGrp="1"/>
          </p:cNvSpPr>
          <p:nvPr>
            <p:ph idx="1"/>
          </p:nvPr>
        </p:nvSpPr>
        <p:spPr/>
        <p:txBody>
          <a:bodyPr>
            <a:normAutofit/>
          </a:bodyPr>
          <a:lstStyle/>
          <a:p>
            <a:r>
              <a:rPr lang="en-US" altLang="en-US" sz="2800" dirty="0"/>
              <a:t>While referring to the Title I-D Validations Worksheet, enter the data for each program.</a:t>
            </a:r>
          </a:p>
          <a:p>
            <a:r>
              <a:rPr lang="en-US" altLang="en-US" sz="2800" dirty="0"/>
              <a:t>If there is not a count for a data element, you </a:t>
            </a:r>
            <a:r>
              <a:rPr lang="en-US" altLang="en-US" sz="2800" u="sng" dirty="0"/>
              <a:t>MUST</a:t>
            </a:r>
            <a:r>
              <a:rPr lang="en-US" altLang="en-US" sz="2800" dirty="0"/>
              <a:t> enter “0” or you won’t be able to submit</a:t>
            </a:r>
          </a:p>
          <a:p>
            <a:r>
              <a:rPr lang="en-US" altLang="en-US" sz="2800" dirty="0"/>
              <a:t>Once you have finished entering the data from the CDPR Title I-D Validations Worksheet for all program types that you answered “Yes” for, select “Save”</a:t>
            </a:r>
          </a:p>
          <a:p>
            <a:pPr marL="231775" indent="-231775"/>
            <a:r>
              <a:rPr lang="en-US" altLang="en-US" sz="2800" dirty="0"/>
              <a:t>If you cleared all errors in the Title I-D Validations Worksheet, you should have no errors when submitting in the Consolidated Collections.</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57</a:t>
            </a:fld>
            <a:endParaRPr lang="en-US" dirty="0"/>
          </a:p>
        </p:txBody>
      </p:sp>
    </p:spTree>
    <p:extLst>
      <p:ext uri="{BB962C8B-B14F-4D97-AF65-F5344CB8AC3E}">
        <p14:creationId xmlns:p14="http://schemas.microsoft.com/office/powerpoint/2010/main" val="96184628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Data Submitted Screen</a:t>
            </a:r>
          </a:p>
        </p:txBody>
      </p:sp>
      <p:sp>
        <p:nvSpPr>
          <p:cNvPr id="7" name="Content Placeholder 2"/>
          <p:cNvSpPr txBox="1">
            <a:spLocks/>
          </p:cNvSpPr>
          <p:nvPr/>
        </p:nvSpPr>
        <p:spPr>
          <a:xfrm>
            <a:off x="717176" y="1742782"/>
            <a:ext cx="10784542" cy="5214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dirty="0"/>
              <a:t>If you entered the data and there were no errors you should see this screen:</a:t>
            </a:r>
          </a:p>
        </p:txBody>
      </p:sp>
      <p:pic>
        <p:nvPicPr>
          <p:cNvPr id="10" name="Picture 9" descr="Academic Outcomes Submission Screen">
            <a:extLst>
              <a:ext uri="{FF2B5EF4-FFF2-40B4-BE49-F238E27FC236}">
                <a16:creationId xmlns:a16="http://schemas.microsoft.com/office/drawing/2014/main" id="{1E49D160-B7B8-6F90-6A44-5B9C8F4FDF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03976" y="2266248"/>
            <a:ext cx="6210941" cy="3873545"/>
          </a:xfrm>
          <a:prstGeom prst="rect">
            <a:avLst/>
          </a:prstGeom>
        </p:spPr>
      </p:pic>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58</a:t>
            </a:fld>
            <a:endParaRPr lang="en-US" dirty="0"/>
          </a:p>
        </p:txBody>
      </p:sp>
    </p:spTree>
    <p:extLst>
      <p:ext uri="{BB962C8B-B14F-4D97-AF65-F5344CB8AC3E}">
        <p14:creationId xmlns:p14="http://schemas.microsoft.com/office/powerpoint/2010/main" val="204937501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If there are data errors:</a:t>
            </a:r>
          </a:p>
        </p:txBody>
      </p:sp>
      <p:sp>
        <p:nvSpPr>
          <p:cNvPr id="2" name="Content Placeholder 1"/>
          <p:cNvSpPr>
            <a:spLocks noGrp="1"/>
          </p:cNvSpPr>
          <p:nvPr>
            <p:ph idx="1"/>
          </p:nvPr>
        </p:nvSpPr>
        <p:spPr/>
        <p:txBody>
          <a:bodyPr>
            <a:normAutofit/>
          </a:bodyPr>
          <a:lstStyle/>
          <a:p>
            <a:pPr marL="0" indent="0">
              <a:buNone/>
            </a:pPr>
            <a:r>
              <a:rPr lang="en-US" sz="2800" b="1" u="sng" dirty="0"/>
              <a:t>If there are data errors, when you select “Save”:</a:t>
            </a:r>
          </a:p>
          <a:p>
            <a:pPr marL="514350" indent="-514350">
              <a:buFont typeface="+mj-lt"/>
              <a:buAutoNum type="arabicPeriod"/>
            </a:pPr>
            <a:r>
              <a:rPr lang="en-US" sz="2800" dirty="0"/>
              <a:t>You will not see the data submitted screen</a:t>
            </a:r>
          </a:p>
          <a:p>
            <a:pPr marL="514350" indent="-514350">
              <a:buFont typeface="+mj-lt"/>
              <a:buAutoNum type="arabicPeriod"/>
            </a:pPr>
            <a:r>
              <a:rPr lang="en-US" sz="2800" dirty="0"/>
              <a:t>Errors will be listed at the top of the screen</a:t>
            </a:r>
          </a:p>
          <a:p>
            <a:pPr marL="514350" indent="-514350">
              <a:spcAft>
                <a:spcPts val="1200"/>
              </a:spcAft>
              <a:buFont typeface="+mj-lt"/>
              <a:buAutoNum type="arabicPeriod"/>
            </a:pPr>
            <a:r>
              <a:rPr lang="en-US" sz="2800" dirty="0"/>
              <a:t>Data Fields associated with the error will be framed in red</a:t>
            </a:r>
          </a:p>
          <a:p>
            <a:pPr marL="0" indent="0">
              <a:buNone/>
            </a:pPr>
            <a:r>
              <a:rPr lang="en-US" sz="2800" b="1" u="sng" dirty="0"/>
              <a:t>What you need to do:</a:t>
            </a:r>
          </a:p>
          <a:p>
            <a:pPr marL="514350" indent="-514350">
              <a:buFont typeface="+mj-lt"/>
              <a:buAutoNum type="arabicPeriod"/>
            </a:pPr>
            <a:r>
              <a:rPr lang="en-US" sz="2800" dirty="0"/>
              <a:t>Make the needed corrections to the data error(s)</a:t>
            </a:r>
          </a:p>
          <a:p>
            <a:pPr marL="514350" indent="-514350">
              <a:buFont typeface="+mj-lt"/>
              <a:buAutoNum type="arabicPeriod"/>
            </a:pPr>
            <a:r>
              <a:rPr lang="en-US" sz="2800" dirty="0"/>
              <a:t>Select “Save”</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59</a:t>
            </a:fld>
            <a:endParaRPr lang="en-US" dirty="0"/>
          </a:p>
        </p:txBody>
      </p:sp>
    </p:spTree>
    <p:extLst>
      <p:ext uri="{BB962C8B-B14F-4D97-AF65-F5344CB8AC3E}">
        <p14:creationId xmlns:p14="http://schemas.microsoft.com/office/powerpoint/2010/main" val="1472856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b="1" dirty="0"/>
              <a:t>Validations in the Title I-D Data Collections</a:t>
            </a:r>
          </a:p>
        </p:txBody>
      </p:sp>
      <p:sp>
        <p:nvSpPr>
          <p:cNvPr id="2" name="Content Placeholder 1"/>
          <p:cNvSpPr>
            <a:spLocks noGrp="1"/>
          </p:cNvSpPr>
          <p:nvPr>
            <p:ph idx="1"/>
          </p:nvPr>
        </p:nvSpPr>
        <p:spPr/>
        <p:txBody>
          <a:bodyPr>
            <a:normAutofit fontScale="92500" lnSpcReduction="10000"/>
          </a:bodyPr>
          <a:lstStyle/>
          <a:p>
            <a:pPr marL="0" indent="0" algn="ctr">
              <a:buNone/>
              <a:defRPr/>
            </a:pPr>
            <a:r>
              <a:rPr lang="en-US" altLang="en-US" b="1" dirty="0"/>
              <a:t>ESEA CDPR Title ID: Academic Outcomes 24 – 25 </a:t>
            </a:r>
          </a:p>
          <a:p>
            <a:pPr marL="0" indent="0" algn="ctr">
              <a:buNone/>
              <a:defRPr/>
            </a:pPr>
            <a:r>
              <a:rPr lang="en-US" altLang="en-US" b="1" dirty="0"/>
              <a:t>ESEA CDPR Title ID: Programs and Facilities 24 – 25</a:t>
            </a:r>
          </a:p>
          <a:p>
            <a:pPr>
              <a:lnSpc>
                <a:spcPct val="120000"/>
              </a:lnSpc>
              <a:spcAft>
                <a:spcPts val="1200"/>
              </a:spcAft>
              <a:buFont typeface="Arial" charset="0"/>
              <a:buChar char="•"/>
              <a:defRPr/>
            </a:pPr>
            <a:r>
              <a:rPr lang="en-US" altLang="en-US" dirty="0"/>
              <a:t>Title I-D Validations within the </a:t>
            </a:r>
            <a:r>
              <a:rPr lang="en-US" altLang="en-US" u="sng" dirty="0"/>
              <a:t>Consolidated Collections application </a:t>
            </a:r>
            <a:r>
              <a:rPr lang="en-US" altLang="en-US" dirty="0"/>
              <a:t>are internal to the individual data collection.</a:t>
            </a:r>
          </a:p>
          <a:p>
            <a:pPr>
              <a:lnSpc>
                <a:spcPct val="120000"/>
              </a:lnSpc>
              <a:spcAft>
                <a:spcPts val="1200"/>
              </a:spcAft>
              <a:buFont typeface="Arial" charset="0"/>
              <a:buChar char="•"/>
              <a:defRPr/>
            </a:pPr>
            <a:r>
              <a:rPr lang="en-US" altLang="en-US" dirty="0"/>
              <a:t>Title I-D Validations within the </a:t>
            </a:r>
            <a:r>
              <a:rPr lang="en-US" altLang="en-US" u="sng" dirty="0"/>
              <a:t>CDPR Title I-D Validations Worksheet </a:t>
            </a:r>
            <a:r>
              <a:rPr lang="en-US" altLang="en-US" dirty="0"/>
              <a:t>include both internal individual data collection Title I-D Validations and cross-over Title I-D Validations </a:t>
            </a:r>
            <a:r>
              <a:rPr lang="en-US" altLang="en-US" i="1" dirty="0"/>
              <a:t>between</a:t>
            </a:r>
            <a:r>
              <a:rPr lang="en-US" altLang="en-US" dirty="0"/>
              <a:t> the data collections.</a:t>
            </a:r>
          </a:p>
          <a:p>
            <a:pPr>
              <a:lnSpc>
                <a:spcPct val="120000"/>
              </a:lnSpc>
              <a:spcAft>
                <a:spcPts val="1200"/>
              </a:spcAft>
              <a:buFont typeface="Arial" charset="0"/>
              <a:buChar char="•"/>
              <a:defRPr/>
            </a:pPr>
            <a:r>
              <a:rPr lang="en-US" altLang="en-US" dirty="0"/>
              <a:t>By utilizing the Title I-D Validations Worksheet prior to entering data into the web-based application, the chance for errors will be greatly reduced.</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6</a:t>
            </a:fld>
            <a:endParaRPr lang="en-US" dirty="0"/>
          </a:p>
        </p:txBody>
      </p:sp>
    </p:spTree>
    <p:extLst>
      <p:ext uri="{BB962C8B-B14F-4D97-AF65-F5344CB8AC3E}">
        <p14:creationId xmlns:p14="http://schemas.microsoft.com/office/powerpoint/2010/main" val="208799215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Data Errors Screen</a:t>
            </a:r>
          </a:p>
        </p:txBody>
      </p:sp>
      <p:pic>
        <p:nvPicPr>
          <p:cNvPr id="6" name="Content Placeholder 5" descr="Title I-D Data Collection Error Screen"/>
          <p:cNvPicPr>
            <a:picLocks noGrp="1"/>
          </p:cNvPicPr>
          <p:nvPr>
            <p:ph idx="1"/>
          </p:nvPr>
        </p:nvPicPr>
        <p:blipFill>
          <a:blip r:embed="rId3"/>
          <a:stretch>
            <a:fillRect/>
          </a:stretch>
        </p:blipFill>
        <p:spPr>
          <a:xfrm>
            <a:off x="1716688" y="1825625"/>
            <a:ext cx="8785611" cy="4108450"/>
          </a:xfrm>
          <a:prstGeom prst="rect">
            <a:avLst/>
          </a:prstGeom>
          <a:ln>
            <a:solidFill>
              <a:schemeClr val="tx1"/>
            </a:solidFill>
          </a:ln>
        </p:spPr>
      </p:pic>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60</a:t>
            </a:fld>
            <a:endParaRPr lang="en-US" dirty="0"/>
          </a:p>
        </p:txBody>
      </p:sp>
    </p:spTree>
    <p:extLst>
      <p:ext uri="{BB962C8B-B14F-4D97-AF65-F5344CB8AC3E}">
        <p14:creationId xmlns:p14="http://schemas.microsoft.com/office/powerpoint/2010/main" val="304774461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Assistance</a:t>
            </a:r>
          </a:p>
        </p:txBody>
      </p:sp>
      <p:sp>
        <p:nvSpPr>
          <p:cNvPr id="2" name="Content Placeholder 1"/>
          <p:cNvSpPr>
            <a:spLocks noGrp="1"/>
          </p:cNvSpPr>
          <p:nvPr>
            <p:ph idx="1"/>
          </p:nvPr>
        </p:nvSpPr>
        <p:spPr/>
        <p:txBody>
          <a:bodyPr/>
          <a:lstStyle/>
          <a:p>
            <a:pPr marL="0" indent="0">
              <a:spcAft>
                <a:spcPts val="1200"/>
              </a:spcAft>
              <a:buNone/>
            </a:pPr>
            <a:r>
              <a:rPr lang="en-US" altLang="en-US" dirty="0"/>
              <a:t>If you are still having trouble submitting within the Consolidated Collections application after you have:</a:t>
            </a:r>
          </a:p>
          <a:p>
            <a:pPr lvl="1"/>
            <a:r>
              <a:rPr lang="en-US" altLang="en-US" dirty="0"/>
              <a:t>Cleared all data errors within the Validations Worksheet</a:t>
            </a:r>
          </a:p>
          <a:p>
            <a:pPr lvl="1"/>
            <a:r>
              <a:rPr lang="en-US" altLang="en-US" dirty="0"/>
              <a:t>Entered the data correctly from the Title I-D Validations Worksheet into the Consolidated Collections</a:t>
            </a:r>
          </a:p>
          <a:p>
            <a:pPr lvl="1">
              <a:spcAft>
                <a:spcPts val="1200"/>
              </a:spcAft>
            </a:pPr>
            <a:r>
              <a:rPr lang="en-US" altLang="en-US" dirty="0"/>
              <a:t>Checked that there are no data elements without a digit</a:t>
            </a:r>
          </a:p>
          <a:p>
            <a:pPr marL="11" indent="0">
              <a:buNone/>
            </a:pPr>
            <a:r>
              <a:rPr lang="en-US" altLang="en-US" dirty="0"/>
              <a:t>Contact Kyle Walker (</a:t>
            </a:r>
            <a:r>
              <a:rPr lang="en-US" altLang="en-US" dirty="0">
                <a:hlinkClick r:id="rId2"/>
              </a:rPr>
              <a:t>kyle.walker@ode.oregon.gov</a:t>
            </a:r>
            <a:r>
              <a:rPr lang="en-US" altLang="en-US" dirty="0"/>
              <a:t>)</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61</a:t>
            </a:fld>
            <a:endParaRPr lang="en-US" dirty="0"/>
          </a:p>
        </p:txBody>
      </p:sp>
    </p:spTree>
    <p:extLst>
      <p:ext uri="{BB962C8B-B14F-4D97-AF65-F5344CB8AC3E}">
        <p14:creationId xmlns:p14="http://schemas.microsoft.com/office/powerpoint/2010/main" val="118911049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Contact Information</a:t>
            </a:r>
          </a:p>
        </p:txBody>
      </p:sp>
      <p:sp>
        <p:nvSpPr>
          <p:cNvPr id="6" name="Content Placeholder 5"/>
          <p:cNvSpPr>
            <a:spLocks noGrp="1"/>
          </p:cNvSpPr>
          <p:nvPr>
            <p:ph idx="1"/>
          </p:nvPr>
        </p:nvSpPr>
        <p:spPr/>
        <p:txBody>
          <a:bodyPr/>
          <a:lstStyle/>
          <a:p>
            <a:pPr marL="0" indent="0">
              <a:buFont typeface="Arial" charset="0"/>
              <a:buNone/>
              <a:defRPr/>
            </a:pPr>
            <a:r>
              <a:rPr lang="en-US" sz="2000" b="1" u="sng" dirty="0"/>
              <a:t>For program questions:</a:t>
            </a:r>
          </a:p>
          <a:p>
            <a:pPr>
              <a:buFont typeface="Arial" charset="0"/>
              <a:buChar char="•"/>
              <a:defRPr/>
            </a:pPr>
            <a:r>
              <a:rPr lang="en-US" sz="2000" dirty="0"/>
              <a:t>Jen Engberg, Education Specialist | (971) 208-0207</a:t>
            </a:r>
          </a:p>
          <a:p>
            <a:pPr marL="274637" lvl="1" indent="0">
              <a:buNone/>
              <a:defRPr/>
            </a:pPr>
            <a:r>
              <a:rPr lang="en-US" sz="2000" dirty="0">
                <a:hlinkClick r:id="rId2"/>
              </a:rPr>
              <a:t>Jennifer.Engberg@ode.oregon.gov</a:t>
            </a:r>
            <a:r>
              <a:rPr lang="en-US" sz="2000" dirty="0"/>
              <a:t> </a:t>
            </a:r>
          </a:p>
          <a:p>
            <a:pPr marL="274637" lvl="1" indent="0">
              <a:buNone/>
              <a:defRPr/>
            </a:pPr>
            <a:endParaRPr lang="en-US" sz="2000" dirty="0"/>
          </a:p>
          <a:p>
            <a:pPr marL="0" indent="-125413">
              <a:buFont typeface="Arial" charset="0"/>
              <a:buNone/>
              <a:defRPr/>
            </a:pPr>
            <a:r>
              <a:rPr lang="en-US" sz="2000" b="1" u="sng" dirty="0"/>
              <a:t>For data questions:</a:t>
            </a:r>
          </a:p>
          <a:p>
            <a:pPr>
              <a:buFont typeface="Arial" charset="0"/>
              <a:buChar char="•"/>
              <a:defRPr/>
            </a:pPr>
            <a:r>
              <a:rPr lang="en-US" sz="2000" dirty="0"/>
              <a:t>Kyle Walker, Program Analyst | 503-689-0479 </a:t>
            </a:r>
          </a:p>
          <a:p>
            <a:pPr marL="274637" lvl="1" indent="0">
              <a:buNone/>
              <a:defRPr/>
            </a:pPr>
            <a:r>
              <a:rPr lang="en-US" sz="2000" dirty="0">
                <a:hlinkClick r:id="rId3"/>
              </a:rPr>
              <a:t>kyle.walker@ode.oregon.gov</a:t>
            </a:r>
            <a:r>
              <a:rPr lang="en-US" sz="2000" dirty="0"/>
              <a:t> </a:t>
            </a:r>
          </a:p>
          <a:p>
            <a:pPr marL="274637" lvl="1" indent="0">
              <a:buNone/>
              <a:defRPr/>
            </a:pPr>
            <a:endParaRPr lang="en-US" sz="2000" dirty="0"/>
          </a:p>
          <a:p>
            <a:pPr marL="0" indent="0">
              <a:buNone/>
              <a:defRPr/>
            </a:pPr>
            <a:r>
              <a:rPr lang="en-US" sz="2000" b="1" u="sng" dirty="0"/>
              <a:t>For questions/problems with the web-based tool:</a:t>
            </a:r>
          </a:p>
          <a:p>
            <a:pPr>
              <a:buFont typeface="Arial" charset="0"/>
              <a:buChar char="•"/>
              <a:defRPr/>
            </a:pPr>
            <a:r>
              <a:rPr lang="en-US" sz="2000" dirty="0"/>
              <a:t>ODE Helpdesk | (503) 947-5715</a:t>
            </a:r>
          </a:p>
          <a:p>
            <a:pPr marL="274637" lvl="1" indent="0">
              <a:buNone/>
              <a:defRPr/>
            </a:pPr>
            <a:r>
              <a:rPr lang="en-US" sz="2000" dirty="0">
                <a:hlinkClick r:id="rId4"/>
              </a:rPr>
              <a:t>ode.helpdesk@ode.oregon.gov</a:t>
            </a:r>
            <a:r>
              <a:rPr lang="en-US" sz="2000" dirty="0"/>
              <a:t> </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62</a:t>
            </a:fld>
            <a:endParaRPr lang="en-US" dirty="0"/>
          </a:p>
        </p:txBody>
      </p:sp>
    </p:spTree>
    <p:extLst>
      <p:ext uri="{BB962C8B-B14F-4D97-AF65-F5344CB8AC3E}">
        <p14:creationId xmlns:p14="http://schemas.microsoft.com/office/powerpoint/2010/main" val="318789210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b="1" dirty="0"/>
              <a:t>Questions?</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63</a:t>
            </a:fld>
            <a:endParaRPr lang="en-US" dirty="0"/>
          </a:p>
        </p:txBody>
      </p:sp>
    </p:spTree>
    <p:extLst>
      <p:ext uri="{BB962C8B-B14F-4D97-AF65-F5344CB8AC3E}">
        <p14:creationId xmlns:p14="http://schemas.microsoft.com/office/powerpoint/2010/main" val="623518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CDPR FAQ</a:t>
            </a:r>
          </a:p>
        </p:txBody>
      </p:sp>
      <p:sp>
        <p:nvSpPr>
          <p:cNvPr id="2" name="Content Placeholder 1"/>
          <p:cNvSpPr>
            <a:spLocks noGrp="1"/>
          </p:cNvSpPr>
          <p:nvPr>
            <p:ph idx="1"/>
          </p:nvPr>
        </p:nvSpPr>
        <p:spPr/>
        <p:txBody>
          <a:bodyPr>
            <a:normAutofit/>
          </a:bodyPr>
          <a:lstStyle/>
          <a:p>
            <a:pPr marL="0" indent="0">
              <a:spcAft>
                <a:spcPts val="1200"/>
              </a:spcAft>
              <a:buNone/>
            </a:pPr>
            <a:r>
              <a:rPr lang="en-US" sz="2800" u="sng" dirty="0"/>
              <a:t>The FAQ document includes the following for all CDPR data collections:</a:t>
            </a:r>
          </a:p>
          <a:p>
            <a:r>
              <a:rPr lang="en-US" sz="2800" dirty="0"/>
              <a:t>Reporting Students – Who should be reported?</a:t>
            </a:r>
          </a:p>
          <a:p>
            <a:r>
              <a:rPr lang="en-US" sz="2800" dirty="0"/>
              <a:t>Access to Data – Who can help me?</a:t>
            </a:r>
          </a:p>
          <a:p>
            <a:r>
              <a:rPr lang="en-US" sz="2800" dirty="0"/>
              <a:t>Consolidated Collections Web Applications – How do I login?</a:t>
            </a:r>
          </a:p>
          <a:p>
            <a:r>
              <a:rPr lang="en-US" sz="2800" dirty="0"/>
              <a:t>Common Validation Sheet Errors – What does “this” error really mean?</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7</a:t>
            </a:fld>
            <a:endParaRPr lang="en-US" dirty="0"/>
          </a:p>
        </p:txBody>
      </p:sp>
    </p:spTree>
    <p:extLst>
      <p:ext uri="{BB962C8B-B14F-4D97-AF65-F5344CB8AC3E}">
        <p14:creationId xmlns:p14="http://schemas.microsoft.com/office/powerpoint/2010/main" val="1484519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Changes for SY 24-25 Collections</a:t>
            </a:r>
          </a:p>
        </p:txBody>
      </p:sp>
      <p:sp>
        <p:nvSpPr>
          <p:cNvPr id="2" name="Content Placeholder 1"/>
          <p:cNvSpPr>
            <a:spLocks noGrp="1"/>
          </p:cNvSpPr>
          <p:nvPr>
            <p:ph idx="1"/>
          </p:nvPr>
        </p:nvSpPr>
        <p:spPr/>
        <p:txBody>
          <a:bodyPr>
            <a:normAutofit/>
          </a:bodyPr>
          <a:lstStyle/>
          <a:p>
            <a:pPr marL="0" indent="0">
              <a:spcAft>
                <a:spcPts val="1200"/>
              </a:spcAft>
              <a:buNone/>
            </a:pPr>
            <a:r>
              <a:rPr lang="en-US" altLang="en-US" u="sng" dirty="0"/>
              <a:t>For </a:t>
            </a:r>
            <a:r>
              <a:rPr lang="en-US" altLang="en-US" b="1" i="1" u="sng" dirty="0"/>
              <a:t>ESEA CDPR Title ID: Academic Outcomes 24-25 </a:t>
            </a:r>
            <a:r>
              <a:rPr lang="en-US" altLang="en-US" u="sng" dirty="0"/>
              <a:t>&amp; </a:t>
            </a:r>
            <a:r>
              <a:rPr lang="en-US" altLang="en-US" b="1" i="1" u="sng" dirty="0"/>
              <a:t>ESEA CDPR Title ID: Programs &amp; Facilities 24-25</a:t>
            </a:r>
          </a:p>
          <a:p>
            <a:pPr>
              <a:spcAft>
                <a:spcPts val="1200"/>
              </a:spcAft>
            </a:pPr>
            <a:r>
              <a:rPr lang="en-US" altLang="en-US" dirty="0"/>
              <a:t>Expansion of program/facility types:</a:t>
            </a:r>
          </a:p>
          <a:p>
            <a:pPr lvl="1">
              <a:spcAft>
                <a:spcPts val="1200"/>
              </a:spcAft>
            </a:pPr>
            <a:r>
              <a:rPr lang="en-US" altLang="en-US" b="1" dirty="0"/>
              <a:t>From 5 options: </a:t>
            </a:r>
            <a:r>
              <a:rPr lang="en-US" altLang="en-US" dirty="0"/>
              <a:t>At-Risk, Neglected, Juvenile Detention Program, Locally Operated Juvenile Correctional Facility Program, Other</a:t>
            </a:r>
          </a:p>
          <a:p>
            <a:pPr lvl="1">
              <a:spcAft>
                <a:spcPts val="1200"/>
              </a:spcAft>
            </a:pPr>
            <a:r>
              <a:rPr lang="en-US" altLang="en-US" b="1" dirty="0"/>
              <a:t>To 11 options: </a:t>
            </a:r>
            <a:r>
              <a:rPr lang="en-US" altLang="en-US" dirty="0"/>
              <a:t>At-Risk, Neglected, Juvenile Detention Centers, Long-Term Secure Juvenile Facilities, </a:t>
            </a:r>
            <a:r>
              <a:rPr lang="en-US" altLang="en-US" dirty="0">
                <a:solidFill>
                  <a:schemeClr val="accent5"/>
                </a:solidFill>
              </a:rPr>
              <a:t>Adult Correction Institutions, Community Day Programs, Shelters, Group Homes, Ranch/Wilderness Camps, Residential Treatment Centers</a:t>
            </a:r>
            <a:r>
              <a:rPr lang="en-US" altLang="en-US" dirty="0"/>
              <a:t>, Other</a:t>
            </a:r>
          </a:p>
          <a:p>
            <a:pPr lvl="1">
              <a:spcAft>
                <a:spcPts val="1200"/>
              </a:spcAft>
            </a:pPr>
            <a:endParaRPr lang="en-US" altLang="en-US" dirty="0"/>
          </a:p>
          <a:p>
            <a:pPr>
              <a:spcAft>
                <a:spcPts val="1200"/>
              </a:spcAft>
            </a:pPr>
            <a:endParaRPr lang="en-US" alt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8</a:t>
            </a:fld>
            <a:endParaRPr lang="en-US" dirty="0"/>
          </a:p>
        </p:txBody>
      </p:sp>
    </p:spTree>
    <p:extLst>
      <p:ext uri="{BB962C8B-B14F-4D97-AF65-F5344CB8AC3E}">
        <p14:creationId xmlns:p14="http://schemas.microsoft.com/office/powerpoint/2010/main" val="619816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Changes for Programs &amp; Facilities 24-25</a:t>
            </a:r>
          </a:p>
        </p:txBody>
      </p:sp>
      <p:sp>
        <p:nvSpPr>
          <p:cNvPr id="2" name="Content Placeholder 1"/>
          <p:cNvSpPr>
            <a:spLocks noGrp="1"/>
          </p:cNvSpPr>
          <p:nvPr>
            <p:ph idx="1"/>
          </p:nvPr>
        </p:nvSpPr>
        <p:spPr/>
        <p:txBody>
          <a:bodyPr>
            <a:normAutofit fontScale="85000" lnSpcReduction="20000"/>
          </a:bodyPr>
          <a:lstStyle/>
          <a:p>
            <a:pPr marL="0" indent="0">
              <a:spcAft>
                <a:spcPts val="1200"/>
              </a:spcAft>
              <a:buNone/>
            </a:pPr>
            <a:r>
              <a:rPr lang="en-US" altLang="en-US" u="sng" dirty="0"/>
              <a:t>For </a:t>
            </a:r>
            <a:r>
              <a:rPr lang="en-US" altLang="en-US" b="1" i="1" u="sng" dirty="0"/>
              <a:t>ESEA CDPR Title ID: Programs &amp; Facilities 24-25</a:t>
            </a:r>
          </a:p>
          <a:p>
            <a:pPr>
              <a:spcAft>
                <a:spcPts val="1200"/>
              </a:spcAft>
            </a:pPr>
            <a:r>
              <a:rPr lang="en-US" altLang="en-US" dirty="0"/>
              <a:t>New field: </a:t>
            </a:r>
            <a:r>
              <a:rPr lang="en-US" altLang="en-US" i="1" dirty="0"/>
              <a:t>Average Number of Days Served</a:t>
            </a:r>
          </a:p>
          <a:p>
            <a:pPr lvl="1">
              <a:spcAft>
                <a:spcPts val="1200"/>
              </a:spcAft>
            </a:pPr>
            <a:r>
              <a:rPr lang="en-US" dirty="0"/>
              <a:t>The average number of days served for neglected and delinquent students.</a:t>
            </a:r>
          </a:p>
          <a:p>
            <a:pPr>
              <a:spcAft>
                <a:spcPts val="1200"/>
              </a:spcAft>
            </a:pPr>
            <a:r>
              <a:rPr lang="en-US" dirty="0"/>
              <a:t>Steps for tracking </a:t>
            </a:r>
            <a:r>
              <a:rPr lang="en-US" altLang="en-US" i="1" dirty="0"/>
              <a:t>Average Number of Days Served</a:t>
            </a:r>
            <a:endParaRPr lang="en-US" dirty="0"/>
          </a:p>
          <a:p>
            <a:pPr marL="457200" indent="-457200">
              <a:spcAft>
                <a:spcPts val="1200"/>
              </a:spcAft>
              <a:buFont typeface="+mj-lt"/>
              <a:buAutoNum type="arabicPeriod"/>
            </a:pPr>
            <a:r>
              <a:rPr lang="en-US" dirty="0"/>
              <a:t>Facility tracks and counts the number of days each student receives services in the program funded by Title I, Part D between July 1 and June 30. </a:t>
            </a:r>
          </a:p>
          <a:p>
            <a:pPr marL="457200" indent="-457200">
              <a:spcAft>
                <a:spcPts val="1200"/>
              </a:spcAft>
              <a:buFont typeface="+mj-lt"/>
              <a:buAutoNum type="arabicPeriod"/>
            </a:pPr>
            <a:r>
              <a:rPr lang="en-US" dirty="0"/>
              <a:t>Sum the total number of days each student that received services. </a:t>
            </a:r>
          </a:p>
          <a:p>
            <a:pPr marL="457200" indent="-457200">
              <a:spcAft>
                <a:spcPts val="1200"/>
              </a:spcAft>
              <a:buFont typeface="+mj-lt"/>
              <a:buAutoNum type="arabicPeriod"/>
            </a:pPr>
            <a:r>
              <a:rPr lang="en-US" dirty="0"/>
              <a:t>Divide the sum by the total number of duplicated students. (Note: The duplicated count of students should be used in this process. Students may exit and re-enter the program throughout the year and should be counted during both stays.)</a:t>
            </a:r>
            <a:endParaRPr lang="en-US" alt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9</a:t>
            </a:fld>
            <a:endParaRPr lang="en-US" dirty="0"/>
          </a:p>
        </p:txBody>
      </p:sp>
    </p:spTree>
    <p:extLst>
      <p:ext uri="{BB962C8B-B14F-4D97-AF65-F5344CB8AC3E}">
        <p14:creationId xmlns:p14="http://schemas.microsoft.com/office/powerpoint/2010/main" val="411965270"/>
      </p:ext>
    </p:extLst>
  </p:cSld>
  <p:clrMapOvr>
    <a:masterClrMapping/>
  </p:clrMapOvr>
</p:sld>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A1659452-F499-4686-9052-38F48D83C4D5}"/>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6BADFB7F-E76B-47E5-9A5F-C514E20AFE45}"/>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4D8D87B-5BDF-4254-B9AE-89E014969D86}"/>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5F84094-1592-41EE-8B9C-0F531244619D}"/>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7296E-0B2D-4566-8FEF-4B65AC847EC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E0A30-143B-4B5C-A0FD-4B3A47DCFB69}"/>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CF27EBFD0ABEE4A9FAF3DE40F72D97B" ma:contentTypeVersion="7" ma:contentTypeDescription="Create a new document." ma:contentTypeScope="" ma:versionID="734c3ca7ac6bc8e364a28f6148e85d10">
  <xsd:schema xmlns:xsd="http://www.w3.org/2001/XMLSchema" xmlns:xs="http://www.w3.org/2001/XMLSchema" xmlns:p="http://schemas.microsoft.com/office/2006/metadata/properties" xmlns:ns1="http://schemas.microsoft.com/sharepoint/v3" xmlns:ns2="e5f8bd3d-4b6e-4ed3-b034-e40bfb46edc2" xmlns:ns3="54031767-dd6d-417c-ab73-583408f47564" targetNamespace="http://schemas.microsoft.com/office/2006/metadata/properties" ma:root="true" ma:fieldsID="0f5e8015c0cbc036467c8b31b9eef084" ns1:_="" ns2:_="" ns3:_="">
    <xsd:import namespace="http://schemas.microsoft.com/sharepoint/v3"/>
    <xsd:import namespace="e5f8bd3d-4b6e-4ed3-b034-e40bfb46edc2"/>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5f8bd3d-4b6e-4ed3-b034-e40bfb46edc2"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Remediation_x0020_Date xmlns="e5f8bd3d-4b6e-4ed3-b034-e40bfb46edc2">2022-08-10T20:24:23+00:00</Remediation_x0020_Date>
    <PublishingExpirationDate xmlns="http://schemas.microsoft.com/sharepoint/v3" xsi:nil="true"/>
    <PublishingStartDate xmlns="http://schemas.microsoft.com/sharepoint/v3" xsi:nil="true"/>
    <Estimated_x0020_Creation_x0020_Date xmlns="e5f8bd3d-4b6e-4ed3-b034-e40bfb46edc2" xsi:nil="true"/>
    <Priority xmlns="e5f8bd3d-4b6e-4ed3-b034-e40bfb46edc2">New</Priority>
  </documentManagement>
</p:properties>
</file>

<file path=customXml/itemProps1.xml><?xml version="1.0" encoding="utf-8"?>
<ds:datastoreItem xmlns:ds="http://schemas.openxmlformats.org/officeDocument/2006/customXml" ds:itemID="{AA6213B8-4A6B-4ADA-9935-E8A6E8B6E1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5f8bd3d-4b6e-4ed3-b034-e40bfb46edc2"/>
    <ds:schemaRef ds:uri="54031767-dd6d-417c-ab73-583408f475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9691BD6-CC03-408F-9DEB-7D2349AB4F45}">
  <ds:schemaRefs>
    <ds:schemaRef ds:uri="http://schemas.microsoft.com/sharepoint/v3/contenttype/forms"/>
  </ds:schemaRefs>
</ds:datastoreItem>
</file>

<file path=customXml/itemProps3.xml><?xml version="1.0" encoding="utf-8"?>
<ds:datastoreItem xmlns:ds="http://schemas.openxmlformats.org/officeDocument/2006/customXml" ds:itemID="{F1FAA9CC-AE2B-4817-8F2A-BEBFA4BF5654}">
  <ds:schemaRefs>
    <ds:schemaRef ds:uri="e5f8bd3d-4b6e-4ed3-b034-e40bfb46edc2"/>
    <ds:schemaRef ds:uri="http://purl.org/dc/terms/"/>
    <ds:schemaRef ds:uri="http://schemas.microsoft.com/office/2006/documentManagement/types"/>
    <ds:schemaRef ds:uri="http://purl.org/dc/dcmitype/"/>
    <ds:schemaRef ds:uri="http://purl.org/dc/elements/1.1/"/>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54031767-dd6d-417c-ab73-583408f47564"/>
    <ds:schemaRef ds:uri="http://www.w3.org/XML/1998/namespace"/>
  </ds:schemaRefs>
</ds:datastoreItem>
</file>

<file path=docMetadata/LabelInfo.xml><?xml version="1.0" encoding="utf-8"?>
<clbl:labelList xmlns:clbl="http://schemas.microsoft.com/office/2020/mipLabelMetadata">
  <clbl:label id="{7730ea53-6f5e-4160-81a5-992a9105450a}" enabled="1" method="Standard" siteId="{b4f51418-b269-49a2-935a-fa54bf584fc8}" contentBits="0" removed="0"/>
</clbl:labelList>
</file>

<file path=docProps/app.xml><?xml version="1.0" encoding="utf-8"?>
<Properties xmlns="http://schemas.openxmlformats.org/officeDocument/2006/extended-properties" xmlns:vt="http://schemas.openxmlformats.org/officeDocument/2006/docPropsVTypes">
  <Template>ODE PowerPoint Template</Template>
  <TotalTime>721</TotalTime>
  <Words>6008</Words>
  <Application>Microsoft Office PowerPoint</Application>
  <PresentationFormat>Widescreen</PresentationFormat>
  <Paragraphs>626</Paragraphs>
  <Slides>63</Slides>
  <Notes>30</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63</vt:i4>
      </vt:variant>
    </vt:vector>
  </HeadingPairs>
  <TitlesOfParts>
    <vt:vector size="72" baseType="lpstr">
      <vt:lpstr>Arial</vt:lpstr>
      <vt:lpstr>Calibri</vt:lpstr>
      <vt:lpstr>Courier New</vt:lpstr>
      <vt:lpstr>2021ODE</vt:lpstr>
      <vt:lpstr>Green_2021ODE</vt:lpstr>
      <vt:lpstr>Gold_2021ODE</vt:lpstr>
      <vt:lpstr>Orange_2021ODE</vt:lpstr>
      <vt:lpstr>Red_2021ODE</vt:lpstr>
      <vt:lpstr>Teal_2021ODE</vt:lpstr>
      <vt:lpstr>2024-2025 Consolidated District Performance Report (CDPR)</vt:lpstr>
      <vt:lpstr>Agenda</vt:lpstr>
      <vt:lpstr>Data Collection Window</vt:lpstr>
      <vt:lpstr>Resource Materials</vt:lpstr>
      <vt:lpstr>CDPR Title I-D Validations Worksheet</vt:lpstr>
      <vt:lpstr>Validations in the Title I-D Data Collections</vt:lpstr>
      <vt:lpstr>CDPR FAQ</vt:lpstr>
      <vt:lpstr>Changes for SY 24-25 Collections</vt:lpstr>
      <vt:lpstr>Changes for Programs &amp; Facilities 24-25</vt:lpstr>
      <vt:lpstr>Questions for Changes</vt:lpstr>
      <vt:lpstr>Types of Title I-D Programs</vt:lpstr>
      <vt:lpstr>At-Risk Program Definition</vt:lpstr>
      <vt:lpstr>Neglected Program Definition</vt:lpstr>
      <vt:lpstr>Juvenile Detention Centers Definition</vt:lpstr>
      <vt:lpstr>Long-Term Secure Juvenile Facilities Definition</vt:lpstr>
      <vt:lpstr>Adult Correction Institutions Definition</vt:lpstr>
      <vt:lpstr>Community Day Programs Definition</vt:lpstr>
      <vt:lpstr>Shelters Definition</vt:lpstr>
      <vt:lpstr>Group Homes Definition</vt:lpstr>
      <vt:lpstr>Ranch/Wilderness Camps Definition</vt:lpstr>
      <vt:lpstr>Residential Treatment Centers Definition</vt:lpstr>
      <vt:lpstr>“Other” Program Definition</vt:lpstr>
      <vt:lpstr>Long Term Student Definition</vt:lpstr>
      <vt:lpstr>Getting the Data</vt:lpstr>
      <vt:lpstr>District Security Administrator</vt:lpstr>
      <vt:lpstr>Using the Data Validations Worksheet</vt:lpstr>
      <vt:lpstr>Data: Academic Outcomes</vt:lpstr>
      <vt:lpstr>Title I-D Validations Worksheet Tab</vt:lpstr>
      <vt:lpstr>Items #1-16: Student Counts</vt:lpstr>
      <vt:lpstr> If You Don’t Track 90 Days After Exit</vt:lpstr>
      <vt:lpstr>Items #17-30: Long-Term Students </vt:lpstr>
      <vt:lpstr>Revisions to Reading &amp; Math Performance Fields</vt:lpstr>
      <vt:lpstr>Items #17–23: Reading Performance</vt:lpstr>
      <vt:lpstr>Items #24-30: Math Performance</vt:lpstr>
      <vt:lpstr>Items #31 &amp; 32</vt:lpstr>
      <vt:lpstr>Questions on  Academic Outcomes?</vt:lpstr>
      <vt:lpstr>Data: Programs &amp; Facilities</vt:lpstr>
      <vt:lpstr>Title I-D Validations Worksheet</vt:lpstr>
      <vt:lpstr>Item #1: Title I-D Program Count</vt:lpstr>
      <vt:lpstr>Item #2: Average Length of Stay Days</vt:lpstr>
      <vt:lpstr>Item #3: Unduplicated Student Count</vt:lpstr>
      <vt:lpstr>Item #4: Long-Term Student Count</vt:lpstr>
      <vt:lpstr>Items #5-8: Race/Ethnicity</vt:lpstr>
      <vt:lpstr>Items #9-11: Race/Ethnicity</vt:lpstr>
      <vt:lpstr>Items #12-31: Gender and Age</vt:lpstr>
      <vt:lpstr>Item #32: Students with Disabilities</vt:lpstr>
      <vt:lpstr>Item #33: English Learners</vt:lpstr>
      <vt:lpstr>Item #34: Average Number of Days Served</vt:lpstr>
      <vt:lpstr>Questions on  Programs &amp; Facilities?</vt:lpstr>
      <vt:lpstr>Validations Check</vt:lpstr>
      <vt:lpstr>Submission: Academic Outcomes</vt:lpstr>
      <vt:lpstr>Submission: Programs &amp; Facilities</vt:lpstr>
      <vt:lpstr>Same Data Entry Process</vt:lpstr>
      <vt:lpstr>Submission Screen</vt:lpstr>
      <vt:lpstr>Yes or No for Program Types</vt:lpstr>
      <vt:lpstr>Data Entry Screen</vt:lpstr>
      <vt:lpstr>Entering Data</vt:lpstr>
      <vt:lpstr>Data Submitted Screen</vt:lpstr>
      <vt:lpstr>If there are data errors:</vt:lpstr>
      <vt:lpstr>Data Errors Screen</vt:lpstr>
      <vt:lpstr>Assistance</vt:lpstr>
      <vt:lpstr>Contact Information</vt:lpstr>
      <vt:lpstr>Questions?</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24-25 CDPR Title ID Data Collections Webinar</dc:title>
  <dc:creator>WALKER Kyle * ODE</dc:creator>
  <cp:lastModifiedBy>WALKER Kyle * ODE</cp:lastModifiedBy>
  <cp:revision>56</cp:revision>
  <dcterms:created xsi:type="dcterms:W3CDTF">2022-08-02T17:51:49Z</dcterms:created>
  <dcterms:modified xsi:type="dcterms:W3CDTF">2025-08-19T15:49:30Z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0x0101004CF27EBFD0ABEE4A9FAF3DE40F72D97B</vt:lpwstr>
  </property>
  <property fmtid="{D5CDD505-2E9C-101B-9397-08002B2CF9AE}" pid="3" name="MSIP_Label_7730ea53-6f5e-4160-81a5-992a9105450a_Enabled">
    <vt:lpwstr>true</vt:lpwstr>
  </property>
  <property fmtid="{D5CDD505-2E9C-101B-9397-08002B2CF9AE}" pid="4" name="MSIP_Label_7730ea53-6f5e-4160-81a5-992a9105450a_SetDate">
    <vt:lpwstr>2024-08-01T16:18:40Z</vt:lpwstr>
  </property>
  <property fmtid="{D5CDD505-2E9C-101B-9397-08002B2CF9AE}" pid="5" name="MSIP_Label_7730ea53-6f5e-4160-81a5-992a9105450a_Method">
    <vt:lpwstr>Standard</vt:lpwstr>
  </property>
  <property fmtid="{D5CDD505-2E9C-101B-9397-08002B2CF9AE}" pid="6" name="MSIP_Label_7730ea53-6f5e-4160-81a5-992a9105450a_Name">
    <vt:lpwstr>Level 2 - Limited (Items)</vt:lpwstr>
  </property>
  <property fmtid="{D5CDD505-2E9C-101B-9397-08002B2CF9AE}" pid="7" name="MSIP_Label_7730ea53-6f5e-4160-81a5-992a9105450a_SiteId">
    <vt:lpwstr>b4f51418-b269-49a2-935a-fa54bf584fc8</vt:lpwstr>
  </property>
  <property fmtid="{D5CDD505-2E9C-101B-9397-08002B2CF9AE}" pid="8" name="MSIP_Label_7730ea53-6f5e-4160-81a5-992a9105450a_ActionId">
    <vt:lpwstr>4a14c50c-881a-49c6-bfd3-76ad7a6ef335</vt:lpwstr>
  </property>
  <property fmtid="{D5CDD505-2E9C-101B-9397-08002B2CF9AE}" pid="9" name="MSIP_Label_7730ea53-6f5e-4160-81a5-992a9105450a_ContentBits">
    <vt:lpwstr>0</vt:lpwstr>
  </property>
</Properties>
</file>