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omments/modernComment_179_F7485BB3.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7B_EFA6CAF5.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2"/>
  </p:notesMasterIdLst>
  <p:sldIdLst>
    <p:sldId id="317" r:id="rId10"/>
    <p:sldId id="318" r:id="rId11"/>
    <p:sldId id="380" r:id="rId12"/>
    <p:sldId id="383" r:id="rId13"/>
    <p:sldId id="341" r:id="rId14"/>
    <p:sldId id="355" r:id="rId15"/>
    <p:sldId id="334" r:id="rId16"/>
    <p:sldId id="385" r:id="rId17"/>
    <p:sldId id="377" r:id="rId18"/>
    <p:sldId id="386" r:id="rId19"/>
    <p:sldId id="387" r:id="rId20"/>
    <p:sldId id="349" r:id="rId21"/>
    <p:sldId id="388" r:id="rId22"/>
    <p:sldId id="366" r:id="rId23"/>
    <p:sldId id="368" r:id="rId24"/>
    <p:sldId id="379" r:id="rId25"/>
    <p:sldId id="381" r:id="rId26"/>
    <p:sldId id="378" r:id="rId27"/>
    <p:sldId id="376" r:id="rId28"/>
    <p:sldId id="365" r:id="rId29"/>
    <p:sldId id="346" r:id="rId30"/>
    <p:sldId id="34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FB71F-D9B7-17D3-3297-AB192F21D420}" name="OLALOYE Ramonda * ODE" initials="OO" userId="S::ramonda.olaloye@ode.oregon.gov::8a4db678-011e-4181-bc6a-7385b35f0eb9" providerId="AD"/>
  <p188:author id="{3CE96256-62C6-6489-147C-EE6F3D84817C}" name="ENGBERG Jennifer * ODE" initials="JE" userId="S::EngbergJ@ode.oregon.gov::3520fc73-0580-4082-99a0-8130791c3159" providerId="AD"/>
  <p188:author id="{7E93596B-FBB9-77F9-FE44-6FB5C3AE0EC3}" name="ENGBERG Jennifer * ODE" initials="EO" userId="S::jennifer.engberg@ode.oregon.gov::3520fc73-0580-4082-99a0-8130791c3159" providerId="AD"/>
  <p188:author id="{4928AF7A-ED14-4C6B-F55C-B8DE6D2967E9}" name="ENGBERG Jennifer * ODE" initials="JE" userId="S::Jennifer.Engberg@ode.oregon.gov::3520fc73-0580-4082-99a0-8130791c3159" providerId="AD"/>
  <p188:author id="{0DEAF1A5-8495-723F-23CA-3A19E3C87651}" name="WALKER Kyle * ODE" initials="" userId="S::Kyle.Walker@ode.oregon.gov::9195fa24-53a6-4959-81ef-cc6c1a01e376" providerId="AD"/>
  <p188:author id="{B2D529C4-1B6E-5C3A-44D8-EC0190579A0F}" name="WALKER Kyle * ODE" initials="WO" userId="S::kyle.walker@ode.oregon.gov::9195fa24-53a6-4959-81ef-cc6c1a01e3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modernComment_179_F7485BB3.xml><?xml version="1.0" encoding="utf-8"?>
<p188:cmLst xmlns:a="http://schemas.openxmlformats.org/drawingml/2006/main" xmlns:r="http://schemas.openxmlformats.org/officeDocument/2006/relationships" xmlns:p188="http://schemas.microsoft.com/office/powerpoint/2018/8/main">
  <p188:cm id="{E8EB9863-53EE-4128-BA5C-046BDF2465AB}" authorId="{B2D529C4-1B6E-5C3A-44D8-EC0190579A0F}" status="resolved" created="2025-09-12T16:14:32.478" startDate="2025-09-12T17:18:21.051" dueDate="2025-09-12T17:18:21.051" assignedTo="{0DEAF1A5-8495-723F-23CA-3A19E3C87651}" complete="100000" title="@WALKER Kyle * ODE How is it now?">
    <ac:deMkLst xmlns:ac="http://schemas.microsoft.com/office/drawing/2013/main/command">
      <pc:docMk xmlns:pc="http://schemas.microsoft.com/office/powerpoint/2013/main/command"/>
      <pc:sldMk xmlns:pc="http://schemas.microsoft.com/office/powerpoint/2013/main/command" cId="4148714419" sldId="377"/>
      <ac:cxnSpMk id="3" creationId="{A179C26B-2931-7EB3-03EB-7B85188E63E8}"/>
    </ac:deMkLst>
    <p188:replyLst>
      <p188:reply id="{21423DCE-E3A0-48B4-A606-26C19BC4C11E}" authorId="{4928AF7A-ED14-4C6B-F55C-B8DE6D2967E9}" created="2025-09-12T17:18:21.051">
        <p188:txBody>
          <a:bodyPr/>
          <a:lstStyle/>
          <a:p>
            <a:r>
              <a:rPr lang="en-US"/>
              <a:t>[@WALKER Kyle * ODE] How is it now?</a:t>
            </a:r>
          </a:p>
        </p188:txBody>
      </p188:reply>
      <p188:reply id="{75A2BEBC-A8D3-4B4D-91AA-0A3CE8AFC93A}" authorId="{B2D529C4-1B6E-5C3A-44D8-EC0190579A0F}" created="2025-09-12T17:34:15.839">
        <p188:txBody>
          <a:bodyPr/>
          <a:lstStyle/>
          <a:p>
            <a:r>
              <a:rPr lang="en-US"/>
              <a:t>Looks good now!</a:t>
            </a:r>
          </a:p>
        </p188:txBody>
      </p188:reply>
    </p188:replyLst>
    <p188:txBody>
      <a:bodyPr/>
      <a:lstStyle/>
      <a:p>
        <a:r>
          <a:rPr lang="en-US"/>
          <a:t>This line appears to cut off text in my view.</a:t>
        </a:r>
      </a:p>
    </p188:txBody>
    <p188:extLst>
      <p:ext xmlns:p="http://schemas.openxmlformats.org/presentationml/2006/main" uri="{5BB2D875-25FF-4072-B9AC-8F64D62656EB}">
        <p228:taskDetails xmlns:p228="http://schemas.microsoft.com/office/powerpoint/2022/08/main">
          <p228:history>
            <p228:event time="2025-09-12T17:18:21.052" id="{B05D06C7-C5FC-4395-BBFB-CB9D37760FC1}">
              <p228:atrbtn authorId="{4928AF7A-ED14-4C6B-F55C-B8DE6D2967E9}"/>
              <p228:anchr>
                <p228:comment id="{21423DCE-E3A0-48B4-A606-26C19BC4C11E}"/>
              </p228:anchr>
              <p228:add/>
            </p228:event>
            <p228:event time="2025-09-12T17:18:21.052" id="{B459550A-2409-491E-A1C9-2AB767E54718}">
              <p228:atrbtn authorId="{4928AF7A-ED14-4C6B-F55C-B8DE6D2967E9}"/>
              <p228:anchr>
                <p228:comment id="{21423DCE-E3A0-48B4-A606-26C19BC4C11E}"/>
              </p228:anchr>
              <p228:asgn authorId="{0DEAF1A5-8495-723F-23CA-3A19E3C87651}"/>
            </p228:event>
            <p228:event time="2025-09-12T17:18:21.052" id="{B9B33C90-52FE-4F95-9F10-7BA14BE73942}">
              <p228:atrbtn authorId="{4928AF7A-ED14-4C6B-F55C-B8DE6D2967E9}"/>
              <p228:anchr>
                <p228:comment id="{21423DCE-E3A0-48B4-A606-26C19BC4C11E}"/>
              </p228:anchr>
              <p228:date stDt="2025-09-12T17:18:21.051" endDt="2025-09-12T17:18:21.051"/>
            </p228:event>
            <p228:event time="2025-09-12T17:18:21.052" id="{449F6DE4-98F0-48CE-96FB-499F16812E48}">
              <p228:atrbtn authorId="{4928AF7A-ED14-4C6B-F55C-B8DE6D2967E9}"/>
              <p228:anchr>
                <p228:comment id="{21423DCE-E3A0-48B4-A606-26C19BC4C11E}"/>
              </p228:anchr>
              <p228:title val="@WALKER Kyle * ODE How is it now?"/>
            </p228:event>
            <p228:event time="2025-09-12T17:34:17.668" id="{2996E851-3DCE-4B50-99A9-83DBF07EE6BC}">
              <p228:atrbtn authorId="{B2D529C4-1B6E-5C3A-44D8-EC0190579A0F}"/>
              <p228:anchr>
                <p228:comment id="{00000000-0000-0000-0000-000000000000}"/>
              </p228:anchr>
              <p228:pcntCmplt val="100000"/>
            </p228:event>
          </p228:history>
        </p228:taskDetails>
      </p:ext>
    </p188:extLst>
  </p188:cm>
</p188:cmLst>
</file>

<file path=ppt/comments/modernComment_17B_EFA6CAF5.xml><?xml version="1.0" encoding="utf-8"?>
<p188:cmLst xmlns:a="http://schemas.openxmlformats.org/drawingml/2006/main" xmlns:r="http://schemas.openxmlformats.org/officeDocument/2006/relationships" xmlns:p188="http://schemas.microsoft.com/office/powerpoint/2018/8/main">
  <p188:cm id="{FEB3CCAB-7E24-4D7F-88E5-C2481C7D690D}" authorId="{F05FB71F-D9B7-17D3-3297-AB192F21D420}" status="resolved" created="2025-10-01T04:24:58.416" complete="100000">
    <ac:txMkLst xmlns:ac="http://schemas.microsoft.com/office/drawing/2013/main/command">
      <pc:docMk xmlns:pc="http://schemas.microsoft.com/office/powerpoint/2013/main/command"/>
      <pc:sldMk xmlns:pc="http://schemas.microsoft.com/office/powerpoint/2013/main/command" cId="4020685557" sldId="379"/>
      <ac:spMk id="3" creationId="{9212E8B0-A231-C550-4A63-235587174D00}"/>
      <ac:txMk cp="93" len="5">
        <ac:context len="132" hash="1789588133"/>
      </ac:txMk>
    </ac:txMkLst>
    <p188:pos x="1207698" y="2286000"/>
    <p188:txBody>
      <a:bodyPr/>
      <a:lstStyle/>
      <a:p>
        <a:r>
          <a:rPr lang="en-US"/>
          <a:t>Send Email to: or Email:</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3F7BC-9DB3-47CB-BBB8-FE1C7B5FD290}"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DE5D1DC8-1F1E-4BA2-A3CC-09389D3070AA}">
      <dgm:prSet/>
      <dgm:spPr/>
      <dgm:t>
        <a:bodyPr/>
        <a:lstStyle/>
        <a:p>
          <a:pPr>
            <a:lnSpc>
              <a:spcPct val="100000"/>
            </a:lnSpc>
          </a:pPr>
          <a:r>
            <a:rPr lang="en-US"/>
            <a:t>Title I-D Program Plan &amp; Evaluation</a:t>
          </a:r>
        </a:p>
      </dgm:t>
    </dgm:pt>
    <dgm:pt modelId="{18B48B90-8401-49A0-ADCA-377C1C2C0216}" type="parTrans" cxnId="{F93A0A13-F443-4E1A-A6A3-9FADD0C1B619}">
      <dgm:prSet/>
      <dgm:spPr/>
      <dgm:t>
        <a:bodyPr/>
        <a:lstStyle/>
        <a:p>
          <a:endParaRPr lang="en-US"/>
        </a:p>
      </dgm:t>
    </dgm:pt>
    <dgm:pt modelId="{D1E06FDE-AEB1-42D5-A8DA-185963EAE1FD}" type="sibTrans" cxnId="{F93A0A13-F443-4E1A-A6A3-9FADD0C1B619}">
      <dgm:prSet/>
      <dgm:spPr/>
      <dgm:t>
        <a:bodyPr/>
        <a:lstStyle/>
        <a:p>
          <a:endParaRPr lang="en-US"/>
        </a:p>
      </dgm:t>
    </dgm:pt>
    <dgm:pt modelId="{D9F79EFA-476D-46CF-BAF9-F0C29A8F9576}">
      <dgm:prSet/>
      <dgm:spPr/>
      <dgm:t>
        <a:bodyPr/>
        <a:lstStyle/>
        <a:p>
          <a:pPr>
            <a:lnSpc>
              <a:spcPct val="100000"/>
            </a:lnSpc>
          </a:pPr>
          <a:endParaRPr lang="en-US"/>
        </a:p>
      </dgm:t>
    </dgm:pt>
    <dgm:pt modelId="{D8CFC80F-EFB1-458D-9A26-1BC146ED415A}" type="parTrans" cxnId="{58C7FFE8-0AC7-4662-8F4B-94BC86909C63}">
      <dgm:prSet/>
      <dgm:spPr/>
      <dgm:t>
        <a:bodyPr/>
        <a:lstStyle/>
        <a:p>
          <a:endParaRPr lang="en-US"/>
        </a:p>
      </dgm:t>
    </dgm:pt>
    <dgm:pt modelId="{1DD7757E-B453-4464-9CD7-0E4BC54373BA}" type="sibTrans" cxnId="{58C7FFE8-0AC7-4662-8F4B-94BC86909C63}">
      <dgm:prSet/>
      <dgm:spPr/>
      <dgm:t>
        <a:bodyPr/>
        <a:lstStyle/>
        <a:p>
          <a:endParaRPr lang="en-US"/>
        </a:p>
      </dgm:t>
    </dgm:pt>
    <dgm:pt modelId="{5D559E28-8BCD-4125-BB15-FBE94657D53F}">
      <dgm:prSet/>
      <dgm:spPr/>
      <dgm:t>
        <a:bodyPr/>
        <a:lstStyle/>
        <a:p>
          <a:pPr>
            <a:lnSpc>
              <a:spcPct val="100000"/>
            </a:lnSpc>
          </a:pPr>
          <a:r>
            <a:rPr lang="en-US"/>
            <a:t>Budget Narrative</a:t>
          </a:r>
        </a:p>
      </dgm:t>
    </dgm:pt>
    <dgm:pt modelId="{04B3082F-6F98-4657-A850-657ABEF9650C}" type="parTrans" cxnId="{0137C14B-5FAF-4593-841A-B2368EE44DA3}">
      <dgm:prSet/>
      <dgm:spPr/>
      <dgm:t>
        <a:bodyPr/>
        <a:lstStyle/>
        <a:p>
          <a:endParaRPr lang="en-US"/>
        </a:p>
      </dgm:t>
    </dgm:pt>
    <dgm:pt modelId="{C6D8CCEE-847E-45CB-A4B4-13CB27F10927}" type="sibTrans" cxnId="{0137C14B-5FAF-4593-841A-B2368EE44DA3}">
      <dgm:prSet/>
      <dgm:spPr/>
      <dgm:t>
        <a:bodyPr/>
        <a:lstStyle/>
        <a:p>
          <a:endParaRPr lang="en-US"/>
        </a:p>
      </dgm:t>
    </dgm:pt>
    <dgm:pt modelId="{93B3268D-BFA1-40D6-888B-AECE8D80F933}">
      <dgm:prSet custT="1"/>
      <dgm:spPr/>
      <dgm:t>
        <a:bodyPr/>
        <a:lstStyle/>
        <a:p>
          <a:pPr>
            <a:lnSpc>
              <a:spcPct val="100000"/>
            </a:lnSpc>
          </a:pPr>
          <a:endParaRPr lang="en-US" sz="2000"/>
        </a:p>
      </dgm:t>
    </dgm:pt>
    <dgm:pt modelId="{E0304DB9-0828-4CC0-950D-358E8279FBEC}" type="parTrans" cxnId="{BC06A781-504F-4ED5-A272-7355A1E1ACA0}">
      <dgm:prSet/>
      <dgm:spPr/>
      <dgm:t>
        <a:bodyPr/>
        <a:lstStyle/>
        <a:p>
          <a:endParaRPr lang="en-US"/>
        </a:p>
      </dgm:t>
    </dgm:pt>
    <dgm:pt modelId="{663E9F91-DBF3-48EF-B7B4-C85DB9B5541D}" type="sibTrans" cxnId="{BC06A781-504F-4ED5-A272-7355A1E1ACA0}">
      <dgm:prSet/>
      <dgm:spPr/>
      <dgm:t>
        <a:bodyPr/>
        <a:lstStyle/>
        <a:p>
          <a:endParaRPr lang="en-US"/>
        </a:p>
      </dgm:t>
    </dgm:pt>
    <dgm:pt modelId="{6CD5C2A0-C660-478D-A6C4-6CEFA669E3DB}">
      <dgm:prSet/>
      <dgm:spPr/>
      <dgm:t>
        <a:bodyPr/>
        <a:lstStyle/>
        <a:p>
          <a:pPr>
            <a:lnSpc>
              <a:spcPct val="100000"/>
            </a:lnSpc>
          </a:pPr>
          <a:r>
            <a:rPr lang="en-US"/>
            <a:t>Data Collections</a:t>
          </a:r>
        </a:p>
      </dgm:t>
    </dgm:pt>
    <dgm:pt modelId="{B5493C3B-2481-443E-B771-D3CAF26A3D35}" type="parTrans" cxnId="{A81F31C7-8291-4700-86F5-2A490DF8FC82}">
      <dgm:prSet/>
      <dgm:spPr/>
      <dgm:t>
        <a:bodyPr/>
        <a:lstStyle/>
        <a:p>
          <a:endParaRPr lang="en-US"/>
        </a:p>
      </dgm:t>
    </dgm:pt>
    <dgm:pt modelId="{9F76D1D4-0881-4609-82FA-0D32A6382A91}" type="sibTrans" cxnId="{A81F31C7-8291-4700-86F5-2A490DF8FC82}">
      <dgm:prSet/>
      <dgm:spPr/>
      <dgm:t>
        <a:bodyPr/>
        <a:lstStyle/>
        <a:p>
          <a:endParaRPr lang="en-US"/>
        </a:p>
      </dgm:t>
    </dgm:pt>
    <dgm:pt modelId="{BEC47B67-529B-4EE1-B997-EF8280826580}">
      <dgm:prSet/>
      <dgm:spPr/>
      <dgm:t>
        <a:bodyPr/>
        <a:lstStyle/>
        <a:p>
          <a:pPr>
            <a:lnSpc>
              <a:spcPct val="100000"/>
            </a:lnSpc>
          </a:pPr>
          <a:endParaRPr lang="en-US"/>
        </a:p>
      </dgm:t>
    </dgm:pt>
    <dgm:pt modelId="{5DCF9539-6771-4A0F-B072-42B0A8E1E421}" type="parTrans" cxnId="{91CEE16A-1D16-4C8B-818C-993677558B2F}">
      <dgm:prSet/>
      <dgm:spPr/>
      <dgm:t>
        <a:bodyPr/>
        <a:lstStyle/>
        <a:p>
          <a:endParaRPr lang="en-US"/>
        </a:p>
      </dgm:t>
    </dgm:pt>
    <dgm:pt modelId="{5408482B-358B-4241-B8DD-390CA984D70F}" type="sibTrans" cxnId="{91CEE16A-1D16-4C8B-818C-993677558B2F}">
      <dgm:prSet/>
      <dgm:spPr/>
      <dgm:t>
        <a:bodyPr/>
        <a:lstStyle/>
        <a:p>
          <a:endParaRPr lang="en-US"/>
        </a:p>
      </dgm:t>
    </dgm:pt>
    <dgm:pt modelId="{118B14F2-2C4B-4E7F-8A13-98751A4323F5}" type="pres">
      <dgm:prSet presAssocID="{D013F7BC-9DB3-47CB-BBB8-FE1C7B5FD290}" presName="root" presStyleCnt="0">
        <dgm:presLayoutVars>
          <dgm:dir/>
          <dgm:resizeHandles val="exact"/>
        </dgm:presLayoutVars>
      </dgm:prSet>
      <dgm:spPr/>
    </dgm:pt>
    <dgm:pt modelId="{DDB30E9B-EA99-4A77-BAE4-2350FF7F8FF6}" type="pres">
      <dgm:prSet presAssocID="{DE5D1DC8-1F1E-4BA2-A3CC-09389D3070AA}" presName="compNode" presStyleCnt="0"/>
      <dgm:spPr/>
    </dgm:pt>
    <dgm:pt modelId="{71580A0A-AB13-4FF5-89D6-E80B418EB47B}" type="pres">
      <dgm:prSet presAssocID="{DE5D1DC8-1F1E-4BA2-A3CC-09389D3070AA}" presName="bgRect" presStyleLbl="bgShp" presStyleIdx="0" presStyleCnt="3"/>
      <dgm:spPr>
        <a:noFill/>
        <a:ln w="22225">
          <a:solidFill>
            <a:schemeClr val="accent1"/>
          </a:solidFill>
        </a:ln>
      </dgm:spPr>
    </dgm:pt>
    <dgm:pt modelId="{AAC09A6A-1C44-4865-8C82-10B31ADC594E}" type="pres">
      <dgm:prSet presAssocID="{DE5D1DC8-1F1E-4BA2-A3CC-09389D3070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7B0D8916-C616-40F2-9322-7B8B15A55863}" type="pres">
      <dgm:prSet presAssocID="{DE5D1DC8-1F1E-4BA2-A3CC-09389D3070AA}" presName="spaceRect" presStyleCnt="0"/>
      <dgm:spPr/>
    </dgm:pt>
    <dgm:pt modelId="{59DA7BB6-4FDF-48E3-87F8-A7E8082FD0FF}" type="pres">
      <dgm:prSet presAssocID="{DE5D1DC8-1F1E-4BA2-A3CC-09389D3070AA}" presName="parTx" presStyleLbl="revTx" presStyleIdx="0" presStyleCnt="6" custLinFactNeighborX="5539" custLinFactNeighborY="678">
        <dgm:presLayoutVars>
          <dgm:chMax val="0"/>
          <dgm:chPref val="0"/>
        </dgm:presLayoutVars>
      </dgm:prSet>
      <dgm:spPr/>
    </dgm:pt>
    <dgm:pt modelId="{C10D672E-A884-4E70-B33A-19759F5AB8D6}" type="pres">
      <dgm:prSet presAssocID="{DE5D1DC8-1F1E-4BA2-A3CC-09389D3070AA}" presName="desTx" presStyleLbl="revTx" presStyleIdx="1" presStyleCnt="6">
        <dgm:presLayoutVars/>
      </dgm:prSet>
      <dgm:spPr/>
    </dgm:pt>
    <dgm:pt modelId="{03509CAE-B405-4CEF-BA9C-8A37EDFE0E40}" type="pres">
      <dgm:prSet presAssocID="{D1E06FDE-AEB1-42D5-A8DA-185963EAE1FD}" presName="sibTrans" presStyleCnt="0"/>
      <dgm:spPr/>
    </dgm:pt>
    <dgm:pt modelId="{75F20246-8AEA-4BC4-B6FD-988B9A1D15ED}" type="pres">
      <dgm:prSet presAssocID="{5D559E28-8BCD-4125-BB15-FBE94657D53F}" presName="compNode" presStyleCnt="0"/>
      <dgm:spPr/>
    </dgm:pt>
    <dgm:pt modelId="{7599BF73-262E-43DF-925D-D2D2276BD6EC}" type="pres">
      <dgm:prSet presAssocID="{5D559E28-8BCD-4125-BB15-FBE94657D53F}" presName="bgRect" presStyleLbl="bgShp" presStyleIdx="1" presStyleCnt="3" custLinFactNeighborX="797"/>
      <dgm:spPr>
        <a:noFill/>
        <a:ln w="22225">
          <a:solidFill>
            <a:schemeClr val="accent1"/>
          </a:solidFill>
        </a:ln>
      </dgm:spPr>
    </dgm:pt>
    <dgm:pt modelId="{DEEBA3B0-74C2-4642-9E12-F9EEC44AA70E}" type="pres">
      <dgm:prSet presAssocID="{5D559E28-8BCD-4125-BB15-FBE94657D53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A00CFF1E-EA56-491B-AF34-2E583BC8FB93}" type="pres">
      <dgm:prSet presAssocID="{5D559E28-8BCD-4125-BB15-FBE94657D53F}" presName="spaceRect" presStyleCnt="0"/>
      <dgm:spPr/>
    </dgm:pt>
    <dgm:pt modelId="{3D6731E3-4A5E-4278-81B8-A49B0B9D0899}" type="pres">
      <dgm:prSet presAssocID="{5D559E28-8BCD-4125-BB15-FBE94657D53F}" presName="parTx" presStyleLbl="revTx" presStyleIdx="2" presStyleCnt="6" custLinFactNeighborX="7049">
        <dgm:presLayoutVars>
          <dgm:chMax val="0"/>
          <dgm:chPref val="0"/>
        </dgm:presLayoutVars>
      </dgm:prSet>
      <dgm:spPr/>
    </dgm:pt>
    <dgm:pt modelId="{E52DDF30-DC8E-41E2-9C4D-26C3A0E066DA}" type="pres">
      <dgm:prSet presAssocID="{5D559E28-8BCD-4125-BB15-FBE94657D53F}" presName="desTx" presStyleLbl="revTx" presStyleIdx="3" presStyleCnt="6">
        <dgm:presLayoutVars/>
      </dgm:prSet>
      <dgm:spPr/>
    </dgm:pt>
    <dgm:pt modelId="{FC7C9CBA-6CF7-4AE0-B468-D832C02B221D}" type="pres">
      <dgm:prSet presAssocID="{C6D8CCEE-847E-45CB-A4B4-13CB27F10927}" presName="sibTrans" presStyleCnt="0"/>
      <dgm:spPr/>
    </dgm:pt>
    <dgm:pt modelId="{FB5FDEE4-8F2F-4F99-99AF-F3A76668353E}" type="pres">
      <dgm:prSet presAssocID="{6CD5C2A0-C660-478D-A6C4-6CEFA669E3DB}" presName="compNode" presStyleCnt="0"/>
      <dgm:spPr/>
    </dgm:pt>
    <dgm:pt modelId="{CEE00B25-3D58-41D0-A005-111886D7D942}" type="pres">
      <dgm:prSet presAssocID="{6CD5C2A0-C660-478D-A6C4-6CEFA669E3DB}" presName="bgRect" presStyleLbl="bgShp" presStyleIdx="2" presStyleCnt="3"/>
      <dgm:spPr>
        <a:noFill/>
        <a:ln w="22225">
          <a:solidFill>
            <a:schemeClr val="accent1"/>
          </a:solidFill>
        </a:ln>
      </dgm:spPr>
    </dgm:pt>
    <dgm:pt modelId="{7F2CC485-8649-4785-832A-DF7A2282CD6E}" type="pres">
      <dgm:prSet presAssocID="{6CD5C2A0-C660-478D-A6C4-6CEFA669E3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8E7C2E70-F969-4F09-9E9B-69128F4A657D}" type="pres">
      <dgm:prSet presAssocID="{6CD5C2A0-C660-478D-A6C4-6CEFA669E3DB}" presName="spaceRect" presStyleCnt="0"/>
      <dgm:spPr/>
    </dgm:pt>
    <dgm:pt modelId="{0B7AE4CC-0707-49D3-84B4-FFEC683448B9}" type="pres">
      <dgm:prSet presAssocID="{6CD5C2A0-C660-478D-A6C4-6CEFA669E3DB}" presName="parTx" presStyleLbl="revTx" presStyleIdx="4" presStyleCnt="6" custLinFactNeighborX="7012" custLinFactNeighborY="-3207">
        <dgm:presLayoutVars>
          <dgm:chMax val="0"/>
          <dgm:chPref val="0"/>
        </dgm:presLayoutVars>
      </dgm:prSet>
      <dgm:spPr/>
    </dgm:pt>
    <dgm:pt modelId="{7C3D5ADB-1F80-44F8-A004-57D8F3EB4735}" type="pres">
      <dgm:prSet presAssocID="{6CD5C2A0-C660-478D-A6C4-6CEFA669E3DB}" presName="desTx" presStyleLbl="revTx" presStyleIdx="5" presStyleCnt="6">
        <dgm:presLayoutVars/>
      </dgm:prSet>
      <dgm:spPr/>
    </dgm:pt>
  </dgm:ptLst>
  <dgm:cxnLst>
    <dgm:cxn modelId="{F93A0A13-F443-4E1A-A6A3-9FADD0C1B619}" srcId="{D013F7BC-9DB3-47CB-BBB8-FE1C7B5FD290}" destId="{DE5D1DC8-1F1E-4BA2-A3CC-09389D3070AA}" srcOrd="0" destOrd="0" parTransId="{18B48B90-8401-49A0-ADCA-377C1C2C0216}" sibTransId="{D1E06FDE-AEB1-42D5-A8DA-185963EAE1FD}"/>
    <dgm:cxn modelId="{6FCAA666-0257-462D-83BF-968DD3406C41}" type="presOf" srcId="{D9F79EFA-476D-46CF-BAF9-F0C29A8F9576}" destId="{C10D672E-A884-4E70-B33A-19759F5AB8D6}" srcOrd="0" destOrd="0" presId="urn:microsoft.com/office/officeart/2018/2/layout/IconVerticalSolidList"/>
    <dgm:cxn modelId="{91CEE16A-1D16-4C8B-818C-993677558B2F}" srcId="{6CD5C2A0-C660-478D-A6C4-6CEFA669E3DB}" destId="{BEC47B67-529B-4EE1-B997-EF8280826580}" srcOrd="0" destOrd="0" parTransId="{5DCF9539-6771-4A0F-B072-42B0A8E1E421}" sibTransId="{5408482B-358B-4241-B8DD-390CA984D70F}"/>
    <dgm:cxn modelId="{0137C14B-5FAF-4593-841A-B2368EE44DA3}" srcId="{D013F7BC-9DB3-47CB-BBB8-FE1C7B5FD290}" destId="{5D559E28-8BCD-4125-BB15-FBE94657D53F}" srcOrd="1" destOrd="0" parTransId="{04B3082F-6F98-4657-A850-657ABEF9650C}" sibTransId="{C6D8CCEE-847E-45CB-A4B4-13CB27F10927}"/>
    <dgm:cxn modelId="{82D09981-70A5-4E66-B5F9-6B0056AFE4EC}" type="presOf" srcId="{DE5D1DC8-1F1E-4BA2-A3CC-09389D3070AA}" destId="{59DA7BB6-4FDF-48E3-87F8-A7E8082FD0FF}" srcOrd="0" destOrd="0" presId="urn:microsoft.com/office/officeart/2018/2/layout/IconVerticalSolidList"/>
    <dgm:cxn modelId="{BC06A781-504F-4ED5-A272-7355A1E1ACA0}" srcId="{5D559E28-8BCD-4125-BB15-FBE94657D53F}" destId="{93B3268D-BFA1-40D6-888B-AECE8D80F933}" srcOrd="0" destOrd="0" parTransId="{E0304DB9-0828-4CC0-950D-358E8279FBEC}" sibTransId="{663E9F91-DBF3-48EF-B7B4-C85DB9B5541D}"/>
    <dgm:cxn modelId="{19BB9E94-2B6A-448E-A2EF-9C599025E7B7}" type="presOf" srcId="{D013F7BC-9DB3-47CB-BBB8-FE1C7B5FD290}" destId="{118B14F2-2C4B-4E7F-8A13-98751A4323F5}" srcOrd="0" destOrd="0" presId="urn:microsoft.com/office/officeart/2018/2/layout/IconVerticalSolidList"/>
    <dgm:cxn modelId="{E1CDD2BA-B3A6-44CB-8E93-9ADA19F60828}" type="presOf" srcId="{93B3268D-BFA1-40D6-888B-AECE8D80F933}" destId="{E52DDF30-DC8E-41E2-9C4D-26C3A0E066DA}" srcOrd="0" destOrd="0" presId="urn:microsoft.com/office/officeart/2018/2/layout/IconVerticalSolidList"/>
    <dgm:cxn modelId="{A81F31C7-8291-4700-86F5-2A490DF8FC82}" srcId="{D013F7BC-9DB3-47CB-BBB8-FE1C7B5FD290}" destId="{6CD5C2A0-C660-478D-A6C4-6CEFA669E3DB}" srcOrd="2" destOrd="0" parTransId="{B5493C3B-2481-443E-B771-D3CAF26A3D35}" sibTransId="{9F76D1D4-0881-4609-82FA-0D32A6382A91}"/>
    <dgm:cxn modelId="{966BD4E3-13AC-42F4-9A44-1B0B3079057B}" type="presOf" srcId="{5D559E28-8BCD-4125-BB15-FBE94657D53F}" destId="{3D6731E3-4A5E-4278-81B8-A49B0B9D0899}" srcOrd="0" destOrd="0" presId="urn:microsoft.com/office/officeart/2018/2/layout/IconVerticalSolidList"/>
    <dgm:cxn modelId="{58C7FFE8-0AC7-4662-8F4B-94BC86909C63}" srcId="{DE5D1DC8-1F1E-4BA2-A3CC-09389D3070AA}" destId="{D9F79EFA-476D-46CF-BAF9-F0C29A8F9576}" srcOrd="0" destOrd="0" parTransId="{D8CFC80F-EFB1-458D-9A26-1BC146ED415A}" sibTransId="{1DD7757E-B453-4464-9CD7-0E4BC54373BA}"/>
    <dgm:cxn modelId="{A63B44F5-4F4D-4898-8C86-AC0D1BB95EE5}" type="presOf" srcId="{6CD5C2A0-C660-478D-A6C4-6CEFA669E3DB}" destId="{0B7AE4CC-0707-49D3-84B4-FFEC683448B9}" srcOrd="0" destOrd="0" presId="urn:microsoft.com/office/officeart/2018/2/layout/IconVerticalSolidList"/>
    <dgm:cxn modelId="{808719FC-CC44-48C1-BAE0-F039E47E9504}" type="presOf" srcId="{BEC47B67-529B-4EE1-B997-EF8280826580}" destId="{7C3D5ADB-1F80-44F8-A004-57D8F3EB4735}" srcOrd="0" destOrd="0" presId="urn:microsoft.com/office/officeart/2018/2/layout/IconVerticalSolidList"/>
    <dgm:cxn modelId="{6FE275E6-403C-404C-BA6F-911EF0C7729B}" type="presParOf" srcId="{118B14F2-2C4B-4E7F-8A13-98751A4323F5}" destId="{DDB30E9B-EA99-4A77-BAE4-2350FF7F8FF6}" srcOrd="0" destOrd="0" presId="urn:microsoft.com/office/officeart/2018/2/layout/IconVerticalSolidList"/>
    <dgm:cxn modelId="{7E10D228-DB26-44BD-8D53-247F69CDE983}" type="presParOf" srcId="{DDB30E9B-EA99-4A77-BAE4-2350FF7F8FF6}" destId="{71580A0A-AB13-4FF5-89D6-E80B418EB47B}" srcOrd="0" destOrd="0" presId="urn:microsoft.com/office/officeart/2018/2/layout/IconVerticalSolidList"/>
    <dgm:cxn modelId="{9A5616E6-D6A0-4A06-A708-7B61E97F7B35}" type="presParOf" srcId="{DDB30E9B-EA99-4A77-BAE4-2350FF7F8FF6}" destId="{AAC09A6A-1C44-4865-8C82-10B31ADC594E}" srcOrd="1" destOrd="0" presId="urn:microsoft.com/office/officeart/2018/2/layout/IconVerticalSolidList"/>
    <dgm:cxn modelId="{B5E78DDD-2028-4221-85EC-5F030347E720}" type="presParOf" srcId="{DDB30E9B-EA99-4A77-BAE4-2350FF7F8FF6}" destId="{7B0D8916-C616-40F2-9322-7B8B15A55863}" srcOrd="2" destOrd="0" presId="urn:microsoft.com/office/officeart/2018/2/layout/IconVerticalSolidList"/>
    <dgm:cxn modelId="{08A0DFFA-AF07-4295-AC10-C1F57352D2B0}" type="presParOf" srcId="{DDB30E9B-EA99-4A77-BAE4-2350FF7F8FF6}" destId="{59DA7BB6-4FDF-48E3-87F8-A7E8082FD0FF}" srcOrd="3" destOrd="0" presId="urn:microsoft.com/office/officeart/2018/2/layout/IconVerticalSolidList"/>
    <dgm:cxn modelId="{40842B3F-A81B-4C98-9747-05030F1F4139}" type="presParOf" srcId="{DDB30E9B-EA99-4A77-BAE4-2350FF7F8FF6}" destId="{C10D672E-A884-4E70-B33A-19759F5AB8D6}" srcOrd="4" destOrd="0" presId="urn:microsoft.com/office/officeart/2018/2/layout/IconVerticalSolidList"/>
    <dgm:cxn modelId="{2BAA330B-2CD6-4F21-9959-12DB174C414E}" type="presParOf" srcId="{118B14F2-2C4B-4E7F-8A13-98751A4323F5}" destId="{03509CAE-B405-4CEF-BA9C-8A37EDFE0E40}" srcOrd="1" destOrd="0" presId="urn:microsoft.com/office/officeart/2018/2/layout/IconVerticalSolidList"/>
    <dgm:cxn modelId="{5A699097-5F26-4462-B297-803EFDCFD7C8}" type="presParOf" srcId="{118B14F2-2C4B-4E7F-8A13-98751A4323F5}" destId="{75F20246-8AEA-4BC4-B6FD-988B9A1D15ED}" srcOrd="2" destOrd="0" presId="urn:microsoft.com/office/officeart/2018/2/layout/IconVerticalSolidList"/>
    <dgm:cxn modelId="{E514F8BA-FF7B-4196-A49A-89B0965AC36B}" type="presParOf" srcId="{75F20246-8AEA-4BC4-B6FD-988B9A1D15ED}" destId="{7599BF73-262E-43DF-925D-D2D2276BD6EC}" srcOrd="0" destOrd="0" presId="urn:microsoft.com/office/officeart/2018/2/layout/IconVerticalSolidList"/>
    <dgm:cxn modelId="{3B40BCD9-D23C-4942-A895-12C76903823B}" type="presParOf" srcId="{75F20246-8AEA-4BC4-B6FD-988B9A1D15ED}" destId="{DEEBA3B0-74C2-4642-9E12-F9EEC44AA70E}" srcOrd="1" destOrd="0" presId="urn:microsoft.com/office/officeart/2018/2/layout/IconVerticalSolidList"/>
    <dgm:cxn modelId="{9723A08C-4C8B-4753-ABCB-0C846BE05F67}" type="presParOf" srcId="{75F20246-8AEA-4BC4-B6FD-988B9A1D15ED}" destId="{A00CFF1E-EA56-491B-AF34-2E583BC8FB93}" srcOrd="2" destOrd="0" presId="urn:microsoft.com/office/officeart/2018/2/layout/IconVerticalSolidList"/>
    <dgm:cxn modelId="{07664FF2-AC34-447C-9072-1F0FDDB5B9CA}" type="presParOf" srcId="{75F20246-8AEA-4BC4-B6FD-988B9A1D15ED}" destId="{3D6731E3-4A5E-4278-81B8-A49B0B9D0899}" srcOrd="3" destOrd="0" presId="urn:microsoft.com/office/officeart/2018/2/layout/IconVerticalSolidList"/>
    <dgm:cxn modelId="{E9608238-7492-4A58-B5A0-C34826BDDD65}" type="presParOf" srcId="{75F20246-8AEA-4BC4-B6FD-988B9A1D15ED}" destId="{E52DDF30-DC8E-41E2-9C4D-26C3A0E066DA}" srcOrd="4" destOrd="0" presId="urn:microsoft.com/office/officeart/2018/2/layout/IconVerticalSolidList"/>
    <dgm:cxn modelId="{0ECFE04F-E51F-4D69-A537-A447CE9C7BBD}" type="presParOf" srcId="{118B14F2-2C4B-4E7F-8A13-98751A4323F5}" destId="{FC7C9CBA-6CF7-4AE0-B468-D832C02B221D}" srcOrd="3" destOrd="0" presId="urn:microsoft.com/office/officeart/2018/2/layout/IconVerticalSolidList"/>
    <dgm:cxn modelId="{02A9143F-D26C-4F77-A513-6C4326A944A2}" type="presParOf" srcId="{118B14F2-2C4B-4E7F-8A13-98751A4323F5}" destId="{FB5FDEE4-8F2F-4F99-99AF-F3A76668353E}" srcOrd="4" destOrd="0" presId="urn:microsoft.com/office/officeart/2018/2/layout/IconVerticalSolidList"/>
    <dgm:cxn modelId="{7B78B9D2-9EE1-4F03-BF5A-DD13A429DB68}" type="presParOf" srcId="{FB5FDEE4-8F2F-4F99-99AF-F3A76668353E}" destId="{CEE00B25-3D58-41D0-A005-111886D7D942}" srcOrd="0" destOrd="0" presId="urn:microsoft.com/office/officeart/2018/2/layout/IconVerticalSolidList"/>
    <dgm:cxn modelId="{B2FE5633-B6B8-4911-BAAF-7FE2518BF0D7}" type="presParOf" srcId="{FB5FDEE4-8F2F-4F99-99AF-F3A76668353E}" destId="{7F2CC485-8649-4785-832A-DF7A2282CD6E}" srcOrd="1" destOrd="0" presId="urn:microsoft.com/office/officeart/2018/2/layout/IconVerticalSolidList"/>
    <dgm:cxn modelId="{D4782F44-7113-4B5D-9743-6AFCFF2C63EC}" type="presParOf" srcId="{FB5FDEE4-8F2F-4F99-99AF-F3A76668353E}" destId="{8E7C2E70-F969-4F09-9E9B-69128F4A657D}" srcOrd="2" destOrd="0" presId="urn:microsoft.com/office/officeart/2018/2/layout/IconVerticalSolidList"/>
    <dgm:cxn modelId="{74585FF4-3BA0-44CB-8F92-65CAAAB880C8}" type="presParOf" srcId="{FB5FDEE4-8F2F-4F99-99AF-F3A76668353E}" destId="{0B7AE4CC-0707-49D3-84B4-FFEC683448B9}" srcOrd="3" destOrd="0" presId="urn:microsoft.com/office/officeart/2018/2/layout/IconVerticalSolidList"/>
    <dgm:cxn modelId="{F3E4746F-4D69-49D9-97CF-6B54D907146A}" type="presParOf" srcId="{FB5FDEE4-8F2F-4F99-99AF-F3A76668353E}" destId="{7C3D5ADB-1F80-44F8-A004-57D8F3EB47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0A0A-AB13-4FF5-89D6-E80B418EB47B}">
      <dsp:nvSpPr>
        <dsp:cNvPr id="0" name=""/>
        <dsp:cNvSpPr/>
      </dsp:nvSpPr>
      <dsp:spPr>
        <a:xfrm>
          <a:off x="0" y="620"/>
          <a:ext cx="6172199" cy="1451475"/>
        </a:xfrm>
        <a:prstGeom prst="roundRect">
          <a:avLst>
            <a:gd name="adj" fmla="val 10000"/>
          </a:avLst>
        </a:prstGeom>
        <a:noFill/>
        <a:ln w="22225">
          <a:solidFill>
            <a:schemeClr val="accent1"/>
          </a:solidFill>
        </a:ln>
        <a:effectLst/>
      </dsp:spPr>
      <dsp:style>
        <a:lnRef idx="0">
          <a:scrgbClr r="0" g="0" b="0"/>
        </a:lnRef>
        <a:fillRef idx="1">
          <a:scrgbClr r="0" g="0" b="0"/>
        </a:fillRef>
        <a:effectRef idx="0">
          <a:scrgbClr r="0" g="0" b="0"/>
        </a:effectRef>
        <a:fontRef idx="minor"/>
      </dsp:style>
    </dsp:sp>
    <dsp:sp modelId="{AAC09A6A-1C44-4865-8C82-10B31ADC594E}">
      <dsp:nvSpPr>
        <dsp:cNvPr id="0" name=""/>
        <dsp:cNvSpPr/>
      </dsp:nvSpPr>
      <dsp:spPr>
        <a:xfrm>
          <a:off x="439071" y="327202"/>
          <a:ext cx="798311" cy="7983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A7BB6-4FDF-48E3-87F8-A7E8082FD0FF}">
      <dsp:nvSpPr>
        <dsp:cNvPr id="0" name=""/>
        <dsp:cNvSpPr/>
      </dsp:nvSpPr>
      <dsp:spPr>
        <a:xfrm>
          <a:off x="1830299" y="10461"/>
          <a:ext cx="2777490" cy="145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4" tIns="153614" rIns="153614" bIns="153614" numCol="1" spcCol="1270" anchor="ctr" anchorCtr="0">
          <a:noAutofit/>
        </a:bodyPr>
        <a:lstStyle/>
        <a:p>
          <a:pPr marL="0" lvl="0" indent="0" algn="l" defTabSz="1111250">
            <a:lnSpc>
              <a:spcPct val="100000"/>
            </a:lnSpc>
            <a:spcBef>
              <a:spcPct val="0"/>
            </a:spcBef>
            <a:spcAft>
              <a:spcPct val="35000"/>
            </a:spcAft>
            <a:buNone/>
          </a:pPr>
          <a:r>
            <a:rPr lang="en-US" sz="2500" kern="1200"/>
            <a:t>Title I-D Program Plan &amp; Evaluation</a:t>
          </a:r>
        </a:p>
      </dsp:txBody>
      <dsp:txXfrm>
        <a:off x="1830299" y="10461"/>
        <a:ext cx="2777490" cy="1451475"/>
      </dsp:txXfrm>
    </dsp:sp>
    <dsp:sp modelId="{C10D672E-A884-4E70-B33A-19759F5AB8D6}">
      <dsp:nvSpPr>
        <dsp:cNvPr id="0" name=""/>
        <dsp:cNvSpPr/>
      </dsp:nvSpPr>
      <dsp:spPr>
        <a:xfrm>
          <a:off x="4453943" y="620"/>
          <a:ext cx="1718256" cy="145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4" tIns="153614" rIns="153614" bIns="153614"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4453943" y="620"/>
        <a:ext cx="1718256" cy="1451475"/>
      </dsp:txXfrm>
    </dsp:sp>
    <dsp:sp modelId="{7599BF73-262E-43DF-925D-D2D2276BD6EC}">
      <dsp:nvSpPr>
        <dsp:cNvPr id="0" name=""/>
        <dsp:cNvSpPr/>
      </dsp:nvSpPr>
      <dsp:spPr>
        <a:xfrm>
          <a:off x="0" y="1814964"/>
          <a:ext cx="6172199" cy="1451475"/>
        </a:xfrm>
        <a:prstGeom prst="roundRect">
          <a:avLst>
            <a:gd name="adj" fmla="val 10000"/>
          </a:avLst>
        </a:prstGeom>
        <a:noFill/>
        <a:ln w="22225">
          <a:solidFill>
            <a:schemeClr val="accent1"/>
          </a:solidFill>
        </a:ln>
        <a:effectLst/>
      </dsp:spPr>
      <dsp:style>
        <a:lnRef idx="0">
          <a:scrgbClr r="0" g="0" b="0"/>
        </a:lnRef>
        <a:fillRef idx="1">
          <a:scrgbClr r="0" g="0" b="0"/>
        </a:fillRef>
        <a:effectRef idx="0">
          <a:scrgbClr r="0" g="0" b="0"/>
        </a:effectRef>
        <a:fontRef idx="minor"/>
      </dsp:style>
    </dsp:sp>
    <dsp:sp modelId="{DEEBA3B0-74C2-4642-9E12-F9EEC44AA70E}">
      <dsp:nvSpPr>
        <dsp:cNvPr id="0" name=""/>
        <dsp:cNvSpPr/>
      </dsp:nvSpPr>
      <dsp:spPr>
        <a:xfrm>
          <a:off x="439071" y="2141546"/>
          <a:ext cx="798311" cy="7983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731E3-4A5E-4278-81B8-A49B0B9D0899}">
      <dsp:nvSpPr>
        <dsp:cNvPr id="0" name=""/>
        <dsp:cNvSpPr/>
      </dsp:nvSpPr>
      <dsp:spPr>
        <a:xfrm>
          <a:off x="1872239" y="1814964"/>
          <a:ext cx="2777490" cy="145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4" tIns="153614" rIns="153614" bIns="153614" numCol="1" spcCol="1270" anchor="ctr" anchorCtr="0">
          <a:noAutofit/>
        </a:bodyPr>
        <a:lstStyle/>
        <a:p>
          <a:pPr marL="0" lvl="0" indent="0" algn="l" defTabSz="1111250">
            <a:lnSpc>
              <a:spcPct val="100000"/>
            </a:lnSpc>
            <a:spcBef>
              <a:spcPct val="0"/>
            </a:spcBef>
            <a:spcAft>
              <a:spcPct val="35000"/>
            </a:spcAft>
            <a:buNone/>
          </a:pPr>
          <a:r>
            <a:rPr lang="en-US" sz="2500" kern="1200"/>
            <a:t>Budget Narrative</a:t>
          </a:r>
        </a:p>
      </dsp:txBody>
      <dsp:txXfrm>
        <a:off x="1872239" y="1814964"/>
        <a:ext cx="2777490" cy="1451475"/>
      </dsp:txXfrm>
    </dsp:sp>
    <dsp:sp modelId="{E52DDF30-DC8E-41E2-9C4D-26C3A0E066DA}">
      <dsp:nvSpPr>
        <dsp:cNvPr id="0" name=""/>
        <dsp:cNvSpPr/>
      </dsp:nvSpPr>
      <dsp:spPr>
        <a:xfrm>
          <a:off x="4453943" y="1814964"/>
          <a:ext cx="1718256" cy="145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4" tIns="153614" rIns="153614" bIns="153614" numCol="1" spcCol="1270" anchor="ctr" anchorCtr="0">
          <a:noAutofit/>
        </a:bodyPr>
        <a:lstStyle/>
        <a:p>
          <a:pPr marL="0" lvl="0" indent="0" algn="l" defTabSz="889000">
            <a:lnSpc>
              <a:spcPct val="100000"/>
            </a:lnSpc>
            <a:spcBef>
              <a:spcPct val="0"/>
            </a:spcBef>
            <a:spcAft>
              <a:spcPct val="35000"/>
            </a:spcAft>
            <a:buNone/>
          </a:pPr>
          <a:endParaRPr lang="en-US" sz="2000" kern="1200"/>
        </a:p>
      </dsp:txBody>
      <dsp:txXfrm>
        <a:off x="4453943" y="1814964"/>
        <a:ext cx="1718256" cy="1451475"/>
      </dsp:txXfrm>
    </dsp:sp>
    <dsp:sp modelId="{CEE00B25-3D58-41D0-A005-111886D7D942}">
      <dsp:nvSpPr>
        <dsp:cNvPr id="0" name=""/>
        <dsp:cNvSpPr/>
      </dsp:nvSpPr>
      <dsp:spPr>
        <a:xfrm>
          <a:off x="0" y="3629308"/>
          <a:ext cx="6172199" cy="1451475"/>
        </a:xfrm>
        <a:prstGeom prst="roundRect">
          <a:avLst>
            <a:gd name="adj" fmla="val 10000"/>
          </a:avLst>
        </a:prstGeom>
        <a:noFill/>
        <a:ln w="22225">
          <a:solidFill>
            <a:schemeClr val="accent1"/>
          </a:solidFill>
        </a:ln>
        <a:effectLst/>
      </dsp:spPr>
      <dsp:style>
        <a:lnRef idx="0">
          <a:scrgbClr r="0" g="0" b="0"/>
        </a:lnRef>
        <a:fillRef idx="1">
          <a:scrgbClr r="0" g="0" b="0"/>
        </a:fillRef>
        <a:effectRef idx="0">
          <a:scrgbClr r="0" g="0" b="0"/>
        </a:effectRef>
        <a:fontRef idx="minor"/>
      </dsp:style>
    </dsp:sp>
    <dsp:sp modelId="{7F2CC485-8649-4785-832A-DF7A2282CD6E}">
      <dsp:nvSpPr>
        <dsp:cNvPr id="0" name=""/>
        <dsp:cNvSpPr/>
      </dsp:nvSpPr>
      <dsp:spPr>
        <a:xfrm>
          <a:off x="439071" y="3955890"/>
          <a:ext cx="798311" cy="7983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AE4CC-0707-49D3-84B4-FFEC683448B9}">
      <dsp:nvSpPr>
        <dsp:cNvPr id="0" name=""/>
        <dsp:cNvSpPr/>
      </dsp:nvSpPr>
      <dsp:spPr>
        <a:xfrm>
          <a:off x="1871211" y="3582759"/>
          <a:ext cx="2777490" cy="145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4" tIns="153614" rIns="153614" bIns="153614" numCol="1" spcCol="1270" anchor="ctr" anchorCtr="0">
          <a:noAutofit/>
        </a:bodyPr>
        <a:lstStyle/>
        <a:p>
          <a:pPr marL="0" lvl="0" indent="0" algn="l" defTabSz="1111250">
            <a:lnSpc>
              <a:spcPct val="100000"/>
            </a:lnSpc>
            <a:spcBef>
              <a:spcPct val="0"/>
            </a:spcBef>
            <a:spcAft>
              <a:spcPct val="35000"/>
            </a:spcAft>
            <a:buNone/>
          </a:pPr>
          <a:r>
            <a:rPr lang="en-US" sz="2500" kern="1200"/>
            <a:t>Data Collections</a:t>
          </a:r>
        </a:p>
      </dsp:txBody>
      <dsp:txXfrm>
        <a:off x="1871211" y="3582759"/>
        <a:ext cx="2777490" cy="1451475"/>
      </dsp:txXfrm>
    </dsp:sp>
    <dsp:sp modelId="{7C3D5ADB-1F80-44F8-A004-57D8F3EB4735}">
      <dsp:nvSpPr>
        <dsp:cNvPr id="0" name=""/>
        <dsp:cNvSpPr/>
      </dsp:nvSpPr>
      <dsp:spPr>
        <a:xfrm>
          <a:off x="4453943" y="3629308"/>
          <a:ext cx="1718256" cy="145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4" tIns="153614" rIns="153614" bIns="153614" numCol="1" spcCol="1270" anchor="ctr" anchorCtr="0">
          <a:noAutofit/>
        </a:bodyPr>
        <a:lstStyle/>
        <a:p>
          <a:pPr marL="0" lvl="0" indent="0" algn="l" defTabSz="800100">
            <a:lnSpc>
              <a:spcPct val="100000"/>
            </a:lnSpc>
            <a:spcBef>
              <a:spcPct val="0"/>
            </a:spcBef>
            <a:spcAft>
              <a:spcPct val="35000"/>
            </a:spcAft>
            <a:buNone/>
          </a:pPr>
          <a:endParaRPr lang="en-US" sz="1800" kern="1200"/>
        </a:p>
      </dsp:txBody>
      <dsp:txXfrm>
        <a:off x="4453943" y="3629308"/>
        <a:ext cx="1718256" cy="14514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lvl="0">
              <a:lnSpc>
                <a:spcPct val="100000"/>
              </a:lnSpc>
            </a:pPr>
            <a:r>
              <a:rPr lang="en-US"/>
              <a:t>Data Collections: October Caseload Count</a:t>
            </a:r>
          </a:p>
          <a:p>
            <a:pPr lvl="0">
              <a:lnSpc>
                <a:spcPct val="100000"/>
              </a:lnSpc>
            </a:pPr>
            <a:r>
              <a:rPr lang="en-US"/>
              <a:t>Consolidated District Performance Report</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57607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hand it over to Kyle Walker, I want to check in with everyone.  </a:t>
            </a:r>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76238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KYLE</a:t>
            </a:r>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414412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KYLE</a:t>
            </a:r>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70136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list of facilities: https://docs.google.com/spreadsheets/d/1clu35_LmNODt0XGfKTDcW8qAt_5camMzlLBT4u_T6OY/edit?usp=sharing</a:t>
            </a:r>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55280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427444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a:t>
            </a:r>
          </a:p>
        </p:txBody>
      </p:sp>
      <p:sp>
        <p:nvSpPr>
          <p:cNvPr id="4" name="Slide Number Placeholder 3"/>
          <p:cNvSpPr>
            <a:spLocks noGrp="1"/>
          </p:cNvSpPr>
          <p:nvPr>
            <p:ph type="sldNum" sz="quarter" idx="5"/>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733828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53659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purpose of Title I-D is to improve educational services for students in local, tribal, and state facilities or institutions for neglected (N), delinquent (D), or at-risk youth.  These students have increased rates of absenteeism, dropping out, and not meeting state academic standards.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Title I-D provides federal funding to state agencies and districts that provide educational services to this population with the following intentions: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Improve educational services for neglected, delinquent, or at risk students, so they have the opportunity to meet state academic standards.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Improve student transition between correctional facilities or institutions and community programs in education, technical training, or employment.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Prevent at-risk students from dropping out of school or returning to correctional facilities.  This includes providing support systems to ensure continued education for these students.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26448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a:t>
            </a:r>
            <a:r>
              <a:rPr lang="en-US" baseline="0"/>
              <a:t> a district to be eligible for a Title I-D Subpart 2 grant, there must be a qualifying locally operated facility for neglected or delinquent youth within district geographical boundaries.  </a:t>
            </a:r>
          </a:p>
          <a:p>
            <a:endParaRPr lang="en-US" baseline="0"/>
          </a:p>
          <a:p>
            <a:r>
              <a:rPr lang="en-US" baseline="0"/>
              <a:t>Locally Operated facilities are those run by county or city agencies or that are privately ran.  This does NOT include state run agencies.  For example, facilities ran by the Oregon Youth Authority or (YCEP) programs are not considered a locally run facility . </a:t>
            </a:r>
            <a:r>
              <a:rPr lang="en-US" baseline="0" err="1"/>
              <a:t>McClaren</a:t>
            </a:r>
            <a:r>
              <a:rPr lang="en-US" baseline="0"/>
              <a:t>, the YCEP facility may be in Woodburn school district boundaries, but the school district does not qualify for a Title I-D Subpart 2 grant because it is a state-run facility. </a:t>
            </a:r>
          </a:p>
          <a:p>
            <a:endParaRPr lang="en-US" baseline="0"/>
          </a:p>
          <a:p>
            <a:r>
              <a:rPr lang="en-US" baseline="0"/>
              <a:t>A Juvenile Detention or (JDEP) facility, such as Marion County JDEP is ran by the county, and therefore the local school district is eligible to receive funds.  In other to receive funding, that district submits an October Caseload Count, which generates funds for the following school year.  </a:t>
            </a:r>
          </a:p>
          <a:p>
            <a:endParaRPr lang="en-US" baseline="0"/>
          </a:p>
          <a:p>
            <a:r>
              <a:rPr lang="en-US" baseline="0"/>
              <a:t>It should be noted that districts that report a neglected facility, receive funds through Title I-A.  No matter how the funds are generated, there are a variety of allowable uses.</a:t>
            </a:r>
          </a:p>
          <a:p>
            <a:endParaRPr lang="en-US" baseline="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6</a:t>
            </a:fld>
            <a:endParaRPr lang="en-US" altLang="en-US"/>
          </a:p>
        </p:txBody>
      </p:sp>
    </p:spTree>
    <p:extLst>
      <p:ext uri="{BB962C8B-B14F-4D97-AF65-F5344CB8AC3E}">
        <p14:creationId xmlns:p14="http://schemas.microsoft.com/office/powerpoint/2010/main" val="28611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a:t>Title</a:t>
            </a:r>
            <a:r>
              <a:rPr lang="en-US" sz="1200" baseline="0"/>
              <a:t> ID funds can be used to:</a:t>
            </a:r>
          </a:p>
          <a:p>
            <a:pPr lvl="0"/>
            <a:r>
              <a:rPr lang="en-US" sz="1200"/>
              <a:t>Carry out high-quality education programs that prepare children and youth to complete high school, enter training or employment programs, or further their education;</a:t>
            </a:r>
          </a:p>
          <a:p>
            <a:pPr lvl="0"/>
            <a:endParaRPr lang="en-US" sz="1200"/>
          </a:p>
          <a:p>
            <a:pPr lvl="0"/>
            <a:r>
              <a:rPr lang="en-US" sz="1200"/>
              <a:t>Provide activities that facilitate the transition from the correctional program in an institution to further education or employment; and</a:t>
            </a:r>
          </a:p>
          <a:p>
            <a:pPr lvl="0"/>
            <a:endParaRPr lang="en-US" sz="1200"/>
          </a:p>
          <a:p>
            <a:pPr lvl="0"/>
            <a:r>
              <a:rPr lang="en-US" sz="1200"/>
              <a:t>Operate dropout prevention programs in local schools for children and youth who are at-risk of dropping out or youth returning from correctional facilities.</a:t>
            </a:r>
          </a:p>
          <a:p>
            <a:endParaRPr lang="en-US" altLang="en-US"/>
          </a:p>
          <a:p>
            <a:endParaRPr lang="en-US" altLang="en-US"/>
          </a:p>
          <a:p>
            <a:endParaRPr lang="en-US" altLang="en-US"/>
          </a:p>
          <a:p>
            <a:endParaRPr lang="en-US" altLang="en-US"/>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367611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a:t>Like other grants, there are activities that districts must do every year to qualify for funds.  We’ve broken down the Title I-D requirements into 3 </a:t>
            </a:r>
            <a:r>
              <a:rPr lang="en-US" err="1"/>
              <a:t>categoires</a:t>
            </a:r>
            <a:r>
              <a:rPr lang="en-US"/>
              <a:t>:</a:t>
            </a:r>
          </a:p>
          <a:p>
            <a:pPr lvl="0">
              <a:lnSpc>
                <a:spcPct val="100000"/>
              </a:lnSpc>
            </a:pPr>
            <a:endParaRPr lang="en-US"/>
          </a:p>
          <a:p>
            <a:pPr lvl="0">
              <a:lnSpc>
                <a:spcPct val="100000"/>
              </a:lnSpc>
            </a:pPr>
            <a:r>
              <a:rPr lang="en-US"/>
              <a:t>Title I-D Subpart 2 Plan: Evaluate annually, with partners</a:t>
            </a:r>
          </a:p>
          <a:p>
            <a:pPr lvl="0">
              <a:lnSpc>
                <a:spcPct val="100000"/>
              </a:lnSpc>
            </a:pPr>
            <a:r>
              <a:rPr lang="en-US"/>
              <a:t>Needs Assessment: Once every 3 years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Budget Narrative: Annually </a:t>
            </a:r>
          </a:p>
          <a:p>
            <a:endParaRPr lang="en-US"/>
          </a:p>
          <a:p>
            <a:endParaRPr lang="en-US"/>
          </a:p>
          <a:p>
            <a:pPr lvl="0">
              <a:lnSpc>
                <a:spcPct val="100000"/>
              </a:lnSpc>
            </a:pPr>
            <a:r>
              <a:rPr lang="en-US"/>
              <a:t>Data Collections: October Caseload Count</a:t>
            </a:r>
          </a:p>
          <a:p>
            <a:pPr lvl="0">
              <a:lnSpc>
                <a:spcPct val="100000"/>
              </a:lnSpc>
            </a:pPr>
            <a:r>
              <a:rPr lang="en-US"/>
              <a:t>Consolidated District Performance Report</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73978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Title I-D Plan and Evaluation is required for all programs.</a:t>
            </a:r>
          </a:p>
          <a:p>
            <a:endParaRPr lang="en-US"/>
          </a:p>
          <a:p>
            <a:r>
              <a:rPr lang="en-US"/>
              <a:t>Plan is currently in the budget narrative, but this may change in the future as we transition out of CIP BN.</a:t>
            </a:r>
          </a:p>
          <a:p>
            <a:endParaRPr lang="en-US"/>
          </a:p>
          <a:p>
            <a:r>
              <a:rPr lang="en-US"/>
              <a:t>Evaluation of the plans should be done annually in partnership with local facilities</a:t>
            </a:r>
          </a:p>
          <a:p>
            <a:r>
              <a:rPr lang="en-US"/>
              <a:t>We will collect a copy of the evaluation plan during monitoring</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56632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Budget narratives still completed in the CIP BN.</a:t>
            </a:r>
          </a:p>
          <a:p>
            <a:endParaRPr lang="en-US"/>
          </a:p>
          <a:p>
            <a:r>
              <a:rPr lang="en-US"/>
              <a:t>No changes</a:t>
            </a:r>
          </a:p>
          <a:p>
            <a:endParaRPr lang="en-US"/>
          </a:p>
          <a:p>
            <a:r>
              <a:rPr lang="en-US"/>
              <a:t>Please revise as needed and claim funds regularly</a:t>
            </a:r>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297230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12/30/2025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12/30/2025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12/30/2025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12/30/2025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12/30/2025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12/30/2025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12/30/2025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12/30/2025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12/30/2025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12/30/2025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12/30/2025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12/30/2025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12/30/2025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12/30/2025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12/30/2025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12/30/2025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12/30/2025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12/30/2025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12/30/2025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12/30/2025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12/30/2025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12/30/2025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12/30/2025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12/30/2025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12/30/2025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12/30/2025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12/30/2025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12/30/2025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12/30/2025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12/30/2025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12/30/2025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12/30/2025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R4M2VeVAcFBRipDkZhjo7zCtaXTG3bVvSmVrHPH4FGQ/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7B_EFA6CAF5.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mailto:federalprograms@ode.oregon.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www.ncjj.org/default.aspx" TargetMode="External"/><Relationship Id="rId3" Type="http://schemas.openxmlformats.org/officeDocument/2006/relationships/hyperlink" Target="http://www.oregon.gov/ode/schools-and-districts/grants/ESEA/ID/Pages/default.aspx" TargetMode="External"/><Relationship Id="rId7" Type="http://schemas.openxmlformats.org/officeDocument/2006/relationships/hyperlink" Target="http://www.neglected-delinquent.org/what-title-i-part-d"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ww.ed.gov/policy/elsec/guid/nord.doc" TargetMode="External"/><Relationship Id="rId5" Type="http://schemas.openxmlformats.org/officeDocument/2006/relationships/hyperlink" Target="http://www.oregon.gov/ode/students-and-family/SpecialEducation/SecondaryTransition/Pages/Long-Term-Care-and-Treatment-Education-Programs.aspx" TargetMode="External"/><Relationship Id="rId10" Type="http://schemas.openxmlformats.org/officeDocument/2006/relationships/image" Target="../media/image31.png"/><Relationship Id="rId4" Type="http://schemas.openxmlformats.org/officeDocument/2006/relationships/hyperlink" Target="http://www.oregon.gov/ode/students-and-family/SpecialEducation/SecondaryTransition/Pages/Youth-Corrections-Juvenile-Detention-Education-Programs.aspx" TargetMode="External"/><Relationship Id="rId9" Type="http://schemas.openxmlformats.org/officeDocument/2006/relationships/hyperlink" Target="https://www.oregon.gov/ode/schools-and-districts/grants/ESEA/Documents/CIP%20Budget%20Narrative%20User%20Guide.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hyperlink" Target="mailto:kyle.walker@ode.oregon.gov"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pexels.com/photo/postit-scrabble-to-do-todo-3299/"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179_F7485BB3.xm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a:latin typeface="Arial" charset="0"/>
                <a:cs typeface="Arial" charset="0"/>
              </a:rPr>
              <a:t>Title I-D, Subpart 2</a:t>
            </a:r>
          </a:p>
        </p:txBody>
      </p:sp>
      <p:sp>
        <p:nvSpPr>
          <p:cNvPr id="14339" name="Rectangle 3"/>
          <p:cNvSpPr>
            <a:spLocks noGrp="1" noChangeArrowheads="1"/>
          </p:cNvSpPr>
          <p:nvPr>
            <p:ph type="subTitle" idx="1"/>
          </p:nvPr>
        </p:nvSpPr>
        <p:spPr/>
        <p:txBody>
          <a:bodyPr/>
          <a:lstStyle/>
          <a:p>
            <a:r>
              <a:rPr lang="en-US" altLang="en-US" sz="3600">
                <a:latin typeface="Arial" charset="0"/>
                <a:cs typeface="Arial" charset="0"/>
              </a:rPr>
              <a:t>2025-26 Quarterly Meeting 1</a:t>
            </a:r>
          </a:p>
          <a:p>
            <a:r>
              <a:rPr lang="en-US" altLang="en-US" sz="2000">
                <a:latin typeface="Arial" charset="0"/>
                <a:cs typeface="Arial" charset="0"/>
              </a:rPr>
              <a:t>October 2, 2025</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B5BB-F975-E1D3-17C9-C5F2B732D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8F43F-E2AE-04F2-A895-BED0DBFCF3B3}"/>
              </a:ext>
            </a:extLst>
          </p:cNvPr>
          <p:cNvSpPr>
            <a:spLocks noGrp="1"/>
          </p:cNvSpPr>
          <p:nvPr>
            <p:ph type="title"/>
          </p:nvPr>
        </p:nvSpPr>
        <p:spPr/>
        <p:txBody>
          <a:bodyPr/>
          <a:lstStyle/>
          <a:p>
            <a:r>
              <a:rPr lang="en-US"/>
              <a:t>Budget Narrative</a:t>
            </a:r>
          </a:p>
        </p:txBody>
      </p:sp>
      <p:sp>
        <p:nvSpPr>
          <p:cNvPr id="3" name="Content Placeholder 2">
            <a:extLst>
              <a:ext uri="{FF2B5EF4-FFF2-40B4-BE49-F238E27FC236}">
                <a16:creationId xmlns:a16="http://schemas.microsoft.com/office/drawing/2014/main" id="{924A8630-4134-B492-7D66-7E448E03C3A9}"/>
              </a:ext>
            </a:extLst>
          </p:cNvPr>
          <p:cNvSpPr>
            <a:spLocks noGrp="1"/>
          </p:cNvSpPr>
          <p:nvPr>
            <p:ph sz="half" idx="1"/>
          </p:nvPr>
        </p:nvSpPr>
        <p:spPr>
          <a:xfrm>
            <a:off x="717175" y="1758702"/>
            <a:ext cx="5302624" cy="4106048"/>
          </a:xfrm>
        </p:spPr>
        <p:txBody>
          <a:bodyPr vert="horz" lIns="91440" tIns="45720" rIns="91440" bIns="45720" rtlCol="0" anchor="t">
            <a:normAutofit/>
          </a:bodyPr>
          <a:lstStyle/>
          <a:p>
            <a:pPr marL="0" indent="0">
              <a:buNone/>
            </a:pPr>
            <a:r>
              <a:rPr lang="en-US"/>
              <a:t>Description of Title I-D funded activities</a:t>
            </a:r>
          </a:p>
          <a:p>
            <a:pPr lvl="1"/>
            <a:r>
              <a:rPr lang="en-US" dirty="0"/>
              <a:t>Plans are Dynamic! </a:t>
            </a:r>
            <a:endParaRPr lang="en-US" dirty="0">
              <a:ea typeface="Calibri"/>
              <a:cs typeface="Calibri"/>
            </a:endParaRPr>
          </a:p>
          <a:p>
            <a:pPr lvl="2">
              <a:buFont typeface="Wingdings" panose="020B0604020202020204" pitchFamily="34" charset="0"/>
              <a:buChar char="§"/>
            </a:pPr>
            <a:r>
              <a:rPr lang="en-US" dirty="0"/>
              <a:t>Revise as needed</a:t>
            </a:r>
            <a:endParaRPr lang="en-US" dirty="0">
              <a:ea typeface="Calibri"/>
              <a:cs typeface="Calibri"/>
            </a:endParaRPr>
          </a:p>
          <a:p>
            <a:endParaRPr lang="en-US"/>
          </a:p>
          <a:p>
            <a:pPr marL="0" indent="0">
              <a:buNone/>
            </a:pPr>
            <a:r>
              <a:rPr lang="en-US"/>
              <a:t>Due October 31, 2025</a:t>
            </a:r>
            <a:endParaRPr lang="en-US">
              <a:ea typeface="Calibri" panose="020F0502020204030204"/>
              <a:cs typeface="Calibri" panose="020F0502020204030204"/>
            </a:endParaRPr>
          </a:p>
          <a:p>
            <a:pPr lvl="1"/>
            <a:r>
              <a:rPr lang="en-US" dirty="0"/>
              <a:t>Approval is needed to release 100% of funds in EGMS</a:t>
            </a:r>
            <a:endParaRPr lang="en-US" dirty="0">
              <a:ea typeface="Calibri"/>
              <a:cs typeface="Calibri"/>
            </a:endParaRPr>
          </a:p>
          <a:p>
            <a:pPr marL="0" indent="0">
              <a:buNone/>
            </a:pPr>
            <a:endParaRPr lang="en-US"/>
          </a:p>
        </p:txBody>
      </p:sp>
      <p:pic>
        <p:nvPicPr>
          <p:cNvPr id="8" name="Content Placeholder 7" descr="Money with solid fill">
            <a:extLst>
              <a:ext uri="{FF2B5EF4-FFF2-40B4-BE49-F238E27FC236}">
                <a16:creationId xmlns:a16="http://schemas.microsoft.com/office/drawing/2014/main" id="{31ACCF2A-4B4C-AB09-72E9-1E9ABB7D84D8}"/>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415437" y="1121778"/>
            <a:ext cx="4614443" cy="4614443"/>
          </a:xfrm>
        </p:spPr>
      </p:pic>
      <p:sp>
        <p:nvSpPr>
          <p:cNvPr id="5" name="Footer Placeholder 4">
            <a:extLst>
              <a:ext uri="{FF2B5EF4-FFF2-40B4-BE49-F238E27FC236}">
                <a16:creationId xmlns:a16="http://schemas.microsoft.com/office/drawing/2014/main" id="{0A4FA01F-360D-EF95-5876-7856CF730100}"/>
              </a:ext>
            </a:extLst>
          </p:cNvPr>
          <p:cNvSpPr>
            <a:spLocks noGrp="1"/>
          </p:cNvSpPr>
          <p:nvPr>
            <p:ph type="ftr" sz="quarter" idx="11"/>
          </p:nvPr>
        </p:nvSpPr>
        <p:spPr/>
        <p:txBody>
          <a:bodyPr/>
          <a:lstStyle/>
          <a:p>
            <a:r>
              <a:rPr lang="en-US"/>
              <a:t>Oregon Department of Education</a:t>
            </a:r>
          </a:p>
        </p:txBody>
      </p:sp>
      <p:sp>
        <p:nvSpPr>
          <p:cNvPr id="6" name="Slide Number Placeholder 5">
            <a:extLst>
              <a:ext uri="{FF2B5EF4-FFF2-40B4-BE49-F238E27FC236}">
                <a16:creationId xmlns:a16="http://schemas.microsoft.com/office/drawing/2014/main" id="{A54B654C-811B-596D-9001-DA78CAD133B1}"/>
              </a:ext>
            </a:extLst>
          </p:cNvPr>
          <p:cNvSpPr>
            <a:spLocks noGrp="1"/>
          </p:cNvSpPr>
          <p:nvPr>
            <p:ph type="sldNum" sz="quarter" idx="12"/>
          </p:nvPr>
        </p:nvSpPr>
        <p:spPr/>
        <p:txBody>
          <a:bodyPr/>
          <a:lstStyle/>
          <a:p>
            <a:fld id="{357F5B69-6281-4C1F-8C38-6DA0F56DA430}" type="slidenum">
              <a:rPr lang="en-US" smtClean="0"/>
              <a:t>10</a:t>
            </a:fld>
            <a:endParaRPr lang="en-US"/>
          </a:p>
        </p:txBody>
      </p:sp>
    </p:spTree>
    <p:extLst>
      <p:ext uri="{BB962C8B-B14F-4D97-AF65-F5344CB8AC3E}">
        <p14:creationId xmlns:p14="http://schemas.microsoft.com/office/powerpoint/2010/main" val="104384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63749-12BC-880B-2482-A8A1A9766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55DB1-96B7-5CE0-ABCD-FAE9BBA36ABC}"/>
              </a:ext>
            </a:extLst>
          </p:cNvPr>
          <p:cNvSpPr>
            <a:spLocks noGrp="1"/>
          </p:cNvSpPr>
          <p:nvPr>
            <p:ph type="title"/>
          </p:nvPr>
        </p:nvSpPr>
        <p:spPr/>
        <p:txBody>
          <a:bodyPr/>
          <a:lstStyle/>
          <a:p>
            <a:r>
              <a:rPr lang="en-US"/>
              <a:t>Data Collections</a:t>
            </a:r>
          </a:p>
        </p:txBody>
      </p:sp>
      <p:sp>
        <p:nvSpPr>
          <p:cNvPr id="4" name="Content Placeholder 3">
            <a:extLst>
              <a:ext uri="{FF2B5EF4-FFF2-40B4-BE49-F238E27FC236}">
                <a16:creationId xmlns:a16="http://schemas.microsoft.com/office/drawing/2014/main" id="{D77AD111-113E-44D9-2BAF-9AD504BABEAB}"/>
              </a:ext>
            </a:extLst>
          </p:cNvPr>
          <p:cNvSpPr>
            <a:spLocks noGrp="1"/>
          </p:cNvSpPr>
          <p:nvPr>
            <p:ph sz="half" idx="2"/>
          </p:nvPr>
        </p:nvSpPr>
        <p:spPr>
          <a:xfrm>
            <a:off x="766482" y="1758702"/>
            <a:ext cx="5329518" cy="4106048"/>
          </a:xfrm>
        </p:spPr>
        <p:txBody>
          <a:bodyPr vert="horz" lIns="91440" tIns="45720" rIns="91440" bIns="45720" rtlCol="0" anchor="t">
            <a:normAutofit fontScale="92500" lnSpcReduction="20000"/>
          </a:bodyPr>
          <a:lstStyle/>
          <a:p>
            <a:pPr marL="0" indent="0">
              <a:buNone/>
            </a:pPr>
            <a:r>
              <a:rPr lang="en-US"/>
              <a:t>October Caseload Count</a:t>
            </a:r>
          </a:p>
          <a:p>
            <a:pPr lvl="1"/>
            <a:r>
              <a:rPr lang="en-US"/>
              <a:t>How many students are enrolled in eligible local facilities?</a:t>
            </a:r>
          </a:p>
          <a:p>
            <a:pPr lvl="1"/>
            <a:r>
              <a:rPr lang="en-US"/>
              <a:t>Data is used to determine 2026-27 funding</a:t>
            </a:r>
          </a:p>
          <a:p>
            <a:pPr lvl="1"/>
            <a:r>
              <a:rPr lang="en-US"/>
              <a:t>Due December 5, 2025</a:t>
            </a:r>
          </a:p>
          <a:p>
            <a:pPr marL="0" indent="0">
              <a:buNone/>
            </a:pPr>
            <a:endParaRPr lang="en-US"/>
          </a:p>
          <a:p>
            <a:pPr marL="0" indent="0">
              <a:buNone/>
            </a:pPr>
            <a:r>
              <a:rPr lang="en-US"/>
              <a:t>Consolidated District Performance Report (CDPR)</a:t>
            </a:r>
          </a:p>
          <a:p>
            <a:pPr lvl="1"/>
            <a:r>
              <a:rPr lang="en-US"/>
              <a:t>How are students being served?</a:t>
            </a:r>
          </a:p>
          <a:p>
            <a:pPr lvl="1"/>
            <a:r>
              <a:rPr lang="en-US"/>
              <a:t>Similar to the Title I-A CDPR</a:t>
            </a:r>
            <a:endParaRPr lang="en-US">
              <a:ea typeface="Calibri"/>
              <a:cs typeface="Calibri"/>
            </a:endParaRPr>
          </a:p>
          <a:p>
            <a:pPr lvl="1"/>
            <a:r>
              <a:rPr lang="en-US">
                <a:ea typeface="Calibri"/>
                <a:cs typeface="Calibri"/>
              </a:rPr>
              <a:t>Collections closed on September 26, 2025</a:t>
            </a:r>
            <a:endParaRPr lang="en-US"/>
          </a:p>
        </p:txBody>
      </p:sp>
      <p:sp>
        <p:nvSpPr>
          <p:cNvPr id="5" name="Footer Placeholder 4">
            <a:extLst>
              <a:ext uri="{FF2B5EF4-FFF2-40B4-BE49-F238E27FC236}">
                <a16:creationId xmlns:a16="http://schemas.microsoft.com/office/drawing/2014/main" id="{44BFA0A5-6D1E-B440-1D9A-A1555B76635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8" name="Content Placeholder 7">
            <a:extLst>
              <a:ext uri="{FF2B5EF4-FFF2-40B4-BE49-F238E27FC236}">
                <a16:creationId xmlns:a16="http://schemas.microsoft.com/office/drawing/2014/main" id="{A9CA7A8C-BCD0-24A8-A4A7-60EDF1BFA566}"/>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6305643" y="1220927"/>
            <a:ext cx="4416145" cy="4416145"/>
          </a:xfrm>
        </p:spPr>
      </p:pic>
      <p:sp>
        <p:nvSpPr>
          <p:cNvPr id="6" name="Slide Number Placeholder 5">
            <a:extLst>
              <a:ext uri="{FF2B5EF4-FFF2-40B4-BE49-F238E27FC236}">
                <a16:creationId xmlns:a16="http://schemas.microsoft.com/office/drawing/2014/main" id="{15636057-A777-9F0D-6A85-F4A4E0447A88}"/>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11</a:t>
            </a:fld>
            <a:endParaRPr lang="en-US"/>
          </a:p>
        </p:txBody>
      </p:sp>
    </p:spTree>
    <p:extLst>
      <p:ext uri="{BB962C8B-B14F-4D97-AF65-F5344CB8AC3E}">
        <p14:creationId xmlns:p14="http://schemas.microsoft.com/office/powerpoint/2010/main" val="295723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457200"/>
            <a:ext cx="10784542" cy="1026460"/>
          </a:xfrm>
        </p:spPr>
        <p:txBody>
          <a:bodyPr anchor="b">
            <a:normAutofit/>
          </a:bodyPr>
          <a:lstStyle/>
          <a:p>
            <a:r>
              <a:rPr lang="en-US"/>
              <a:t>Check in:</a:t>
            </a:r>
          </a:p>
        </p:txBody>
      </p:sp>
      <p:pic>
        <p:nvPicPr>
          <p:cNvPr id="8" name="Picture 7" descr="Cup of hot cocoa with cinnamon sticks">
            <a:extLst>
              <a:ext uri="{FF2B5EF4-FFF2-40B4-BE49-F238E27FC236}">
                <a16:creationId xmlns:a16="http://schemas.microsoft.com/office/drawing/2014/main" id="{4F294852-31B8-8B33-6C54-7BF6E84EDE8B}"/>
              </a:ext>
            </a:extLst>
          </p:cNvPr>
          <p:cNvPicPr>
            <a:picLocks noChangeAspect="1"/>
          </p:cNvPicPr>
          <p:nvPr/>
        </p:nvPicPr>
        <p:blipFill>
          <a:blip r:embed="rId3">
            <a:extLst>
              <a:ext uri="{28A0092B-C50C-407E-A947-70E740481C1C}">
                <a14:useLocalDpi xmlns:a14="http://schemas.microsoft.com/office/drawing/2010/main" val="0"/>
              </a:ext>
            </a:extLst>
          </a:blip>
          <a:srcRect t="22543" r="1" b="23447"/>
          <a:stretch>
            <a:fillRect/>
          </a:stretch>
        </p:blipFill>
        <p:spPr>
          <a:xfrm>
            <a:off x="717176" y="1825625"/>
            <a:ext cx="5302624" cy="4106048"/>
          </a:xfrm>
          <a:prstGeom prst="rect">
            <a:avLst/>
          </a:prstGeom>
          <a:noFill/>
        </p:spPr>
      </p:pic>
      <p:sp>
        <p:nvSpPr>
          <p:cNvPr id="5" name="Content Placeholder 4">
            <a:extLst>
              <a:ext uri="{FF2B5EF4-FFF2-40B4-BE49-F238E27FC236}">
                <a16:creationId xmlns:a16="http://schemas.microsoft.com/office/drawing/2014/main" id="{90CBCE46-0FE8-38BA-A3BF-134A9C4C8DDA}"/>
              </a:ext>
            </a:extLst>
          </p:cNvPr>
          <p:cNvSpPr>
            <a:spLocks noGrp="1"/>
          </p:cNvSpPr>
          <p:nvPr>
            <p:ph sz="half" idx="2"/>
          </p:nvPr>
        </p:nvSpPr>
        <p:spPr>
          <a:xfrm>
            <a:off x="6172200" y="1825625"/>
            <a:ext cx="5329518" cy="4106048"/>
          </a:xfrm>
        </p:spPr>
        <p:txBody>
          <a:bodyPr vert="horz" lIns="91440" tIns="45720" rIns="91440" bIns="45720" rtlCol="0" anchor="t">
            <a:normAutofit/>
          </a:bodyPr>
          <a:lstStyle/>
          <a:p>
            <a:pPr marL="0" indent="0">
              <a:buNone/>
            </a:pPr>
            <a:r>
              <a:rPr lang="en-US" b="1"/>
              <a:t>How confident are you feeling about the annual requirements?</a:t>
            </a:r>
          </a:p>
          <a:p>
            <a:pPr marL="0" indent="0">
              <a:buNone/>
            </a:pPr>
            <a:endParaRPr lang="en-US" b="1"/>
          </a:p>
          <a:p>
            <a:pPr marL="457200" indent="-457200">
              <a:buAutoNum type="arabicPeriod"/>
            </a:pPr>
            <a:r>
              <a:rPr lang="en-US"/>
              <a:t>I have questions.  I’d like to meet virtually. </a:t>
            </a:r>
            <a:endParaRPr lang="en-US">
              <a:ea typeface="Calibri"/>
              <a:cs typeface="Calibri"/>
            </a:endParaRPr>
          </a:p>
          <a:p>
            <a:pPr marL="457200" indent="-457200">
              <a:buAutoNum type="arabicPeriod"/>
            </a:pPr>
            <a:r>
              <a:rPr lang="en-US"/>
              <a:t>Ah yes!  This sounds familiar, but I may reach out with questions.</a:t>
            </a:r>
            <a:endParaRPr lang="en-US">
              <a:ea typeface="Calibri"/>
              <a:cs typeface="Calibri"/>
            </a:endParaRPr>
          </a:p>
          <a:p>
            <a:pPr marL="457200" indent="-457200">
              <a:buAutoNum type="arabicPeriod"/>
            </a:pPr>
            <a:r>
              <a:rPr lang="en-US"/>
              <a:t>Piece of cake.  I’m feeling confident.</a:t>
            </a:r>
            <a:endParaRPr lang="en-US">
              <a:ea typeface="Calibri"/>
              <a:cs typeface="Calibri"/>
            </a:endParaRPr>
          </a:p>
        </p:txBody>
      </p:sp>
      <p:sp>
        <p:nvSpPr>
          <p:cNvPr id="3" name="Footer Placeholder 2"/>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4" name="Slide Number Placeholder 3"/>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12</a:t>
            </a:fld>
            <a:endParaRPr lang="en-US"/>
          </a:p>
        </p:txBody>
      </p:sp>
    </p:spTree>
    <p:extLst>
      <p:ext uri="{BB962C8B-B14F-4D97-AF65-F5344CB8AC3E}">
        <p14:creationId xmlns:p14="http://schemas.microsoft.com/office/powerpoint/2010/main" val="387642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B0DB-7749-F510-C807-38F13A5F4C15}"/>
              </a:ext>
            </a:extLst>
          </p:cNvPr>
          <p:cNvSpPr>
            <a:spLocks noGrp="1"/>
          </p:cNvSpPr>
          <p:nvPr>
            <p:ph type="ctrTitle"/>
          </p:nvPr>
        </p:nvSpPr>
        <p:spPr/>
        <p:txBody>
          <a:bodyPr/>
          <a:lstStyle/>
          <a:p>
            <a:r>
              <a:rPr lang="en-US"/>
              <a:t>Data Collections: October Caseload Count</a:t>
            </a:r>
          </a:p>
        </p:txBody>
      </p:sp>
      <p:sp>
        <p:nvSpPr>
          <p:cNvPr id="3" name="Footer Placeholder 2">
            <a:extLst>
              <a:ext uri="{FF2B5EF4-FFF2-40B4-BE49-F238E27FC236}">
                <a16:creationId xmlns:a16="http://schemas.microsoft.com/office/drawing/2014/main" id="{E6BDACCC-7CF9-B617-D7BA-D5FEF6F6AE9C}"/>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386B55BA-A058-698F-A1BF-9CEF17725D55}"/>
              </a:ext>
            </a:extLst>
          </p:cNvPr>
          <p:cNvSpPr>
            <a:spLocks noGrp="1"/>
          </p:cNvSpPr>
          <p:nvPr>
            <p:ph type="sldNum" sz="quarter" idx="12"/>
          </p:nvPr>
        </p:nvSpPr>
        <p:spPr/>
        <p:txBody>
          <a:bodyPr/>
          <a:lstStyle/>
          <a:p>
            <a:fld id="{357F5B69-6281-4C1F-8C38-6DA0F56DA430}" type="slidenum">
              <a:rPr lang="en-US" smtClean="0"/>
              <a:t>13</a:t>
            </a:fld>
            <a:endParaRPr lang="en-US"/>
          </a:p>
        </p:txBody>
      </p:sp>
    </p:spTree>
    <p:extLst>
      <p:ext uri="{BB962C8B-B14F-4D97-AF65-F5344CB8AC3E}">
        <p14:creationId xmlns:p14="http://schemas.microsoft.com/office/powerpoint/2010/main" val="150546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p:txBody>
          <a:bodyPr/>
          <a:lstStyle/>
          <a:p>
            <a:r>
              <a:rPr lang="en-US"/>
              <a:t>October Caseload Count: Important Dates</a:t>
            </a:r>
          </a:p>
        </p:txBody>
      </p:sp>
      <p:sp>
        <p:nvSpPr>
          <p:cNvPr id="2" name="Content Placeholder 1"/>
          <p:cNvSpPr>
            <a:spLocks noGrp="1"/>
          </p:cNvSpPr>
          <p:nvPr>
            <p:ph idx="1"/>
          </p:nvPr>
        </p:nvSpPr>
        <p:spPr/>
        <p:txBody>
          <a:bodyPr vert="horz" lIns="91440" tIns="45720" rIns="91440" bIns="45720" rtlCol="0" anchor="t">
            <a:noAutofit/>
          </a:bodyPr>
          <a:lstStyle/>
          <a:p>
            <a:pPr marL="0" indent="0">
              <a:buNone/>
            </a:pPr>
            <a:r>
              <a:rPr lang="en-US" sz="2800"/>
              <a:t>The </a:t>
            </a:r>
            <a:r>
              <a:rPr lang="en-US" sz="2800" i="1">
                <a:ea typeface="+mn-lt"/>
                <a:cs typeface="+mn-lt"/>
              </a:rPr>
              <a:t>ESEA Title ID: October Caseload 25-26</a:t>
            </a:r>
            <a:r>
              <a:rPr lang="en-US" sz="2800"/>
              <a:t> Data Collection determines the 2026-2027 allocations for districts with eligible Neglected and Delinquent Facilities:</a:t>
            </a:r>
          </a:p>
          <a:p>
            <a:r>
              <a:rPr lang="en-US" sz="2800"/>
              <a:t>Neglected (funded through Title I-A)</a:t>
            </a:r>
            <a:endParaRPr lang="en-US" sz="2800">
              <a:ea typeface="Calibri"/>
              <a:cs typeface="Calibri"/>
            </a:endParaRPr>
          </a:p>
          <a:p>
            <a:r>
              <a:rPr lang="en-US" sz="2800"/>
              <a:t>Delinquent (funded through Title I-D, Subpart 2)</a:t>
            </a:r>
            <a:endParaRPr lang="en-US" sz="2800">
              <a:ea typeface="Calibri"/>
              <a:cs typeface="Calibri"/>
            </a:endParaRPr>
          </a:p>
          <a:p>
            <a:pPr marL="0" indent="0">
              <a:buNone/>
            </a:pPr>
            <a:endParaRPr lang="en-US" sz="1600" b="1" u="sng"/>
          </a:p>
          <a:p>
            <a:pPr marL="0" indent="0" algn="ctr">
              <a:buNone/>
            </a:pPr>
            <a:r>
              <a:rPr lang="en-US" sz="2800" b="1" u="sng"/>
              <a:t>OPENS:</a:t>
            </a:r>
            <a:r>
              <a:rPr lang="en-US" sz="2800" b="1"/>
              <a:t> </a:t>
            </a:r>
            <a:r>
              <a:rPr lang="en-US" sz="2800"/>
              <a:t>October 23, 2025 </a:t>
            </a:r>
            <a:endParaRPr lang="en-US" sz="2800">
              <a:ea typeface="Calibri"/>
              <a:cs typeface="Calibri"/>
            </a:endParaRPr>
          </a:p>
          <a:p>
            <a:pPr marL="0" indent="0" algn="ctr">
              <a:buNone/>
            </a:pPr>
            <a:endParaRPr lang="en-US" sz="1400" b="1" u="sng"/>
          </a:p>
          <a:p>
            <a:pPr marL="0" indent="0" algn="ctr">
              <a:buNone/>
            </a:pPr>
            <a:r>
              <a:rPr lang="en-US" sz="2800" b="1" u="sng"/>
              <a:t>CLOSES:</a:t>
            </a:r>
            <a:r>
              <a:rPr lang="en-US" sz="2800" b="1"/>
              <a:t> </a:t>
            </a:r>
            <a:r>
              <a:rPr lang="en-US" sz="2800"/>
              <a:t>December 5, 2025</a:t>
            </a:r>
            <a:endParaRPr lang="en-US" sz="2800">
              <a:ea typeface="Calibri"/>
              <a:cs typeface="Calibri"/>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14</a:t>
            </a:fld>
            <a:endParaRPr lang="en-US"/>
          </a:p>
        </p:txBody>
      </p:sp>
    </p:spTree>
    <p:extLst>
      <p:ext uri="{BB962C8B-B14F-4D97-AF65-F5344CB8AC3E}">
        <p14:creationId xmlns:p14="http://schemas.microsoft.com/office/powerpoint/2010/main" val="170447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October Caseload Count: Resources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sz="2800" b="1" u="sng" dirty="0"/>
              <a:t>Training:</a:t>
            </a:r>
            <a:r>
              <a:rPr lang="en-US" sz="2800" b="1" dirty="0"/>
              <a:t> </a:t>
            </a:r>
            <a:r>
              <a:rPr lang="en-US" sz="2800" dirty="0"/>
              <a:t>Tentatively scheduled for Monday, October 27th.</a:t>
            </a:r>
            <a:r>
              <a:rPr lang="en-US" sz="2800"/>
              <a:t> ODE will conduct Office Hours through November for support. Watch for a </a:t>
            </a:r>
            <a:r>
              <a:rPr lang="en-US" sz="2800" dirty="0"/>
              <a:t>communication with registration links and resources in the next few weeks.</a:t>
            </a:r>
          </a:p>
          <a:p>
            <a:pPr marL="0" indent="0">
              <a:buNone/>
            </a:pPr>
            <a:endParaRPr lang="en-US" sz="2800" b="1" u="sng"/>
          </a:p>
          <a:p>
            <a:pPr marL="0" indent="0">
              <a:buNone/>
            </a:pPr>
            <a:r>
              <a:rPr lang="en-US" sz="2800" b="1" u="sng" dirty="0"/>
              <a:t>New Facilities:</a:t>
            </a:r>
            <a:r>
              <a:rPr lang="en-US" sz="2800" dirty="0"/>
              <a:t> Please review the </a:t>
            </a:r>
            <a:r>
              <a:rPr lang="en-US" sz="2800" dirty="0">
                <a:solidFill>
                  <a:schemeClr val="bg2">
                    <a:lumMod val="49000"/>
                  </a:schemeClr>
                </a:solidFill>
                <a:hlinkClick r:id="rId3">
                  <a:extLst>
                    <a:ext uri="{A12FA001-AC4F-418D-AE19-62706E023703}">
                      <ahyp:hlinkClr xmlns:ahyp="http://schemas.microsoft.com/office/drawing/2018/hyperlinkcolor" val="tx"/>
                    </a:ext>
                  </a:extLst>
                </a:hlinkClick>
              </a:rPr>
              <a:t>List of Facilities reported in the 24-25 October Caseload Collection</a:t>
            </a:r>
            <a:r>
              <a:rPr lang="en-US" sz="2800" dirty="0"/>
              <a:t>. </a:t>
            </a:r>
            <a:endParaRPr lang="en-US" sz="2800" dirty="0">
              <a:ea typeface="Calibri"/>
              <a:cs typeface="Calibri"/>
            </a:endParaRPr>
          </a:p>
          <a:p>
            <a:pPr marL="0" indent="0" algn="ctr">
              <a:buNone/>
            </a:pPr>
            <a:r>
              <a:rPr lang="en-US" sz="2800"/>
              <a:t>Please let us know if any new facilities opened since the last collection, or if any of these facilities have since closed, by October 3rd.</a:t>
            </a:r>
            <a:endParaRPr lang="en-US" sz="2800">
              <a:ea typeface="Calibri"/>
              <a:cs typeface="Calibri"/>
            </a:endParaRPr>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a:p>
        </p:txBody>
      </p:sp>
    </p:spTree>
    <p:extLst>
      <p:ext uri="{BB962C8B-B14F-4D97-AF65-F5344CB8AC3E}">
        <p14:creationId xmlns:p14="http://schemas.microsoft.com/office/powerpoint/2010/main" val="318248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7768-AE27-8898-DFE9-35DC4A452EF0}"/>
              </a:ext>
            </a:extLst>
          </p:cNvPr>
          <p:cNvSpPr>
            <a:spLocks noGrp="1"/>
          </p:cNvSpPr>
          <p:nvPr>
            <p:ph type="title"/>
          </p:nvPr>
        </p:nvSpPr>
        <p:spPr/>
        <p:txBody>
          <a:bodyPr/>
          <a:lstStyle/>
          <a:p>
            <a:r>
              <a:rPr lang="en-US"/>
              <a:t>Facility Change Form</a:t>
            </a:r>
          </a:p>
        </p:txBody>
      </p:sp>
      <p:sp>
        <p:nvSpPr>
          <p:cNvPr id="3" name="Content Placeholder 2">
            <a:extLst>
              <a:ext uri="{FF2B5EF4-FFF2-40B4-BE49-F238E27FC236}">
                <a16:creationId xmlns:a16="http://schemas.microsoft.com/office/drawing/2014/main" id="{9212E8B0-A231-C550-4A63-235587174D00}"/>
              </a:ext>
            </a:extLst>
          </p:cNvPr>
          <p:cNvSpPr>
            <a:spLocks noGrp="1"/>
          </p:cNvSpPr>
          <p:nvPr>
            <p:ph sz="half" idx="1"/>
          </p:nvPr>
        </p:nvSpPr>
        <p:spPr/>
        <p:txBody>
          <a:bodyPr vert="horz" lIns="91440" tIns="45720" rIns="91440" bIns="45720" rtlCol="0" anchor="t">
            <a:normAutofit/>
          </a:bodyPr>
          <a:lstStyle/>
          <a:p>
            <a:pPr marL="0" indent="0">
              <a:buNone/>
            </a:pPr>
            <a:r>
              <a:rPr lang="en-US" dirty="0"/>
              <a:t>Communicate changes to ODE regarding:</a:t>
            </a:r>
          </a:p>
          <a:p>
            <a:pPr lvl="1"/>
            <a:r>
              <a:rPr lang="en-US" dirty="0"/>
              <a:t>Facilities Opening</a:t>
            </a:r>
            <a:endParaRPr lang="en-US" dirty="0">
              <a:ea typeface="Calibri"/>
              <a:cs typeface="Calibri"/>
            </a:endParaRPr>
          </a:p>
          <a:p>
            <a:pPr lvl="1"/>
            <a:r>
              <a:rPr lang="en-US" dirty="0"/>
              <a:t>Program Changes</a:t>
            </a:r>
            <a:endParaRPr lang="en-US" dirty="0">
              <a:ea typeface="Calibri"/>
              <a:cs typeface="Calibri"/>
            </a:endParaRPr>
          </a:p>
          <a:p>
            <a:pPr lvl="1"/>
            <a:r>
              <a:rPr lang="en-US" dirty="0"/>
              <a:t>Facilities Closing</a:t>
            </a:r>
            <a:endParaRPr lang="en-US" dirty="0">
              <a:ea typeface="Calibri"/>
              <a:cs typeface="Calibri"/>
            </a:endParaRPr>
          </a:p>
          <a:p>
            <a:pPr lvl="1"/>
            <a:endParaRPr lang="en-US" dirty="0"/>
          </a:p>
          <a:p>
            <a:pPr marL="0" indent="0">
              <a:buNone/>
            </a:pPr>
            <a:r>
              <a:rPr lang="en-US"/>
              <a:t>Email: </a:t>
            </a:r>
            <a:r>
              <a:rPr lang="en-US" dirty="0">
                <a:hlinkClick r:id="rId4"/>
              </a:rPr>
              <a:t>federalprograms@ode.oregon.gov</a:t>
            </a:r>
            <a:endParaRPr lang="en-US" dirty="0">
              <a:ea typeface="Calibri" panose="020F0502020204030204"/>
              <a:cs typeface="Calibri" panose="020F0502020204030204"/>
            </a:endParaRPr>
          </a:p>
          <a:p>
            <a:pPr marL="0" indent="0">
              <a:buNone/>
            </a:pPr>
            <a:endParaRPr lang="en-US" dirty="0"/>
          </a:p>
        </p:txBody>
      </p:sp>
      <p:sp>
        <p:nvSpPr>
          <p:cNvPr id="5" name="Footer Placeholder 4">
            <a:extLst>
              <a:ext uri="{FF2B5EF4-FFF2-40B4-BE49-F238E27FC236}">
                <a16:creationId xmlns:a16="http://schemas.microsoft.com/office/drawing/2014/main" id="{B81EEF0F-F2EA-2D39-5EAF-308FDCFCDAF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6" name="Slide Number Placeholder 5">
            <a:extLst>
              <a:ext uri="{FF2B5EF4-FFF2-40B4-BE49-F238E27FC236}">
                <a16:creationId xmlns:a16="http://schemas.microsoft.com/office/drawing/2014/main" id="{58B72537-7735-5277-0940-D3835F160EF1}"/>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16</a:t>
            </a:fld>
            <a:endParaRPr lang="en-US"/>
          </a:p>
        </p:txBody>
      </p:sp>
      <p:pic>
        <p:nvPicPr>
          <p:cNvPr id="8" name="Picture 7">
            <a:extLst>
              <a:ext uri="{FF2B5EF4-FFF2-40B4-BE49-F238E27FC236}">
                <a16:creationId xmlns:a16="http://schemas.microsoft.com/office/drawing/2014/main" id="{EE2BAB44-3DC6-47F9-7D6A-13A993FD532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80739" y="835955"/>
            <a:ext cx="4238625" cy="5486400"/>
          </a:xfrm>
          <a:prstGeom prst="rect">
            <a:avLst/>
          </a:prstGeom>
        </p:spPr>
      </p:pic>
    </p:spTree>
    <p:extLst>
      <p:ext uri="{BB962C8B-B14F-4D97-AF65-F5344CB8AC3E}">
        <p14:creationId xmlns:p14="http://schemas.microsoft.com/office/powerpoint/2010/main" val="402068555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92ECDC-8F20-AA67-EFF7-89F2FE90D079}"/>
              </a:ext>
            </a:extLst>
          </p:cNvPr>
          <p:cNvSpPr>
            <a:spLocks noGrp="1"/>
          </p:cNvSpPr>
          <p:nvPr>
            <p:ph type="ctrTitle"/>
          </p:nvPr>
        </p:nvSpPr>
        <p:spPr>
          <a:xfrm>
            <a:off x="510988" y="2478818"/>
            <a:ext cx="10784542" cy="1900363"/>
          </a:xfrm>
        </p:spPr>
        <p:txBody>
          <a:bodyPr/>
          <a:lstStyle/>
          <a:p>
            <a:r>
              <a:rPr lang="en-US"/>
              <a:t>New Title I-D Resources</a:t>
            </a:r>
          </a:p>
        </p:txBody>
      </p:sp>
      <p:sp>
        <p:nvSpPr>
          <p:cNvPr id="2" name="TextBox 1">
            <a:extLst>
              <a:ext uri="{FF2B5EF4-FFF2-40B4-BE49-F238E27FC236}">
                <a16:creationId xmlns:a16="http://schemas.microsoft.com/office/drawing/2014/main" id="{423F69F0-4233-EBB4-A582-8D98FE83A410}"/>
              </a:ext>
            </a:extLst>
          </p:cNvPr>
          <p:cNvSpPr txBox="1"/>
          <p:nvPr/>
        </p:nvSpPr>
        <p:spPr>
          <a:xfrm>
            <a:off x="4076344" y="4474657"/>
            <a:ext cx="4039311" cy="523220"/>
          </a:xfrm>
          <a:prstGeom prst="rect">
            <a:avLst/>
          </a:prstGeom>
          <a:noFill/>
        </p:spPr>
        <p:txBody>
          <a:bodyPr wrap="none" rtlCol="0">
            <a:spAutoFit/>
          </a:bodyPr>
          <a:lstStyle/>
          <a:p>
            <a:r>
              <a:rPr lang="en-US" sz="2800"/>
              <a:t>We are pleased to debut…</a:t>
            </a:r>
          </a:p>
        </p:txBody>
      </p:sp>
      <p:sp>
        <p:nvSpPr>
          <p:cNvPr id="5" name="Footer Placeholder 4">
            <a:extLst>
              <a:ext uri="{FF2B5EF4-FFF2-40B4-BE49-F238E27FC236}">
                <a16:creationId xmlns:a16="http://schemas.microsoft.com/office/drawing/2014/main" id="{DF843732-8321-71E8-3C6E-D05C9DEA1D5C}"/>
              </a:ext>
            </a:extLst>
          </p:cNvPr>
          <p:cNvSpPr>
            <a:spLocks noGrp="1"/>
          </p:cNvSpPr>
          <p:nvPr>
            <p:ph type="ftr" sz="quarter" idx="11"/>
          </p:nvPr>
        </p:nvSpPr>
        <p:spPr/>
        <p:txBody>
          <a:bodyPr/>
          <a:lstStyle/>
          <a:p>
            <a:r>
              <a:rPr lang="en-US"/>
              <a:t>Oregon Department of Education</a:t>
            </a:r>
          </a:p>
        </p:txBody>
      </p:sp>
      <p:sp>
        <p:nvSpPr>
          <p:cNvPr id="6" name="Slide Number Placeholder 5">
            <a:extLst>
              <a:ext uri="{FF2B5EF4-FFF2-40B4-BE49-F238E27FC236}">
                <a16:creationId xmlns:a16="http://schemas.microsoft.com/office/drawing/2014/main" id="{CD71275D-DC18-4BFD-96B8-F6FF0BCEEA10}"/>
              </a:ext>
            </a:extLst>
          </p:cNvPr>
          <p:cNvSpPr>
            <a:spLocks noGrp="1"/>
          </p:cNvSpPr>
          <p:nvPr>
            <p:ph type="sldNum" sz="quarter" idx="12"/>
          </p:nvPr>
        </p:nvSpPr>
        <p:spPr/>
        <p:txBody>
          <a:bodyPr/>
          <a:lstStyle/>
          <a:p>
            <a:fld id="{357F5B69-6281-4C1F-8C38-6DA0F56DA430}" type="slidenum">
              <a:rPr lang="en-US" smtClean="0"/>
              <a:t>17</a:t>
            </a:fld>
            <a:endParaRPr lang="en-US"/>
          </a:p>
        </p:txBody>
      </p:sp>
    </p:spTree>
    <p:extLst>
      <p:ext uri="{BB962C8B-B14F-4D97-AF65-F5344CB8AC3E}">
        <p14:creationId xmlns:p14="http://schemas.microsoft.com/office/powerpoint/2010/main" val="422056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02A72A-1AEE-0710-CA07-31ADB8912380}"/>
              </a:ext>
            </a:extLst>
          </p:cNvPr>
          <p:cNvSpPr>
            <a:spLocks noGrp="1"/>
          </p:cNvSpPr>
          <p:nvPr>
            <p:ph type="title"/>
          </p:nvPr>
        </p:nvSpPr>
        <p:spPr/>
        <p:txBody>
          <a:bodyPr/>
          <a:lstStyle/>
          <a:p>
            <a:r>
              <a:rPr lang="en-US"/>
              <a:t>Title I-D Subpart 2 Handbook</a:t>
            </a:r>
          </a:p>
        </p:txBody>
      </p:sp>
      <p:sp>
        <p:nvSpPr>
          <p:cNvPr id="2" name="Rectangle 1">
            <a:extLst>
              <a:ext uri="{FF2B5EF4-FFF2-40B4-BE49-F238E27FC236}">
                <a16:creationId xmlns:a16="http://schemas.microsoft.com/office/drawing/2014/main" id="{FE72A612-61AE-F506-931D-AEDFC84205BE}"/>
              </a:ext>
            </a:extLst>
          </p:cNvPr>
          <p:cNvSpPr/>
          <p:nvPr/>
        </p:nvSpPr>
        <p:spPr>
          <a:xfrm>
            <a:off x="8049076" y="1363960"/>
            <a:ext cx="172816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New!</a:t>
            </a:r>
          </a:p>
        </p:txBody>
      </p:sp>
      <p:sp>
        <p:nvSpPr>
          <p:cNvPr id="9" name="Content Placeholder 8">
            <a:extLst>
              <a:ext uri="{FF2B5EF4-FFF2-40B4-BE49-F238E27FC236}">
                <a16:creationId xmlns:a16="http://schemas.microsoft.com/office/drawing/2014/main" id="{AF343F11-B9E7-E921-7DF3-A3CC421CC02D}"/>
              </a:ext>
            </a:extLst>
          </p:cNvPr>
          <p:cNvSpPr>
            <a:spLocks noGrp="1"/>
          </p:cNvSpPr>
          <p:nvPr>
            <p:ph sz="half" idx="2"/>
          </p:nvPr>
        </p:nvSpPr>
        <p:spPr>
          <a:xfrm>
            <a:off x="6697018" y="2439922"/>
            <a:ext cx="5329518" cy="4106048"/>
          </a:xfrm>
        </p:spPr>
        <p:txBody>
          <a:bodyPr/>
          <a:lstStyle/>
          <a:p>
            <a:r>
              <a:rPr lang="en-US"/>
              <a:t>Qualifying Facilities and Funding</a:t>
            </a:r>
          </a:p>
          <a:p>
            <a:r>
              <a:rPr lang="en-US"/>
              <a:t>Title I-D Plan Requirements</a:t>
            </a:r>
          </a:p>
          <a:p>
            <a:r>
              <a:rPr lang="en-US"/>
              <a:t>Data Collections</a:t>
            </a:r>
          </a:p>
          <a:p>
            <a:r>
              <a:rPr lang="en-US"/>
              <a:t>Monitoring</a:t>
            </a:r>
          </a:p>
          <a:p>
            <a:r>
              <a:rPr lang="en-US"/>
              <a:t>Definitions</a:t>
            </a:r>
          </a:p>
        </p:txBody>
      </p:sp>
      <p:sp>
        <p:nvSpPr>
          <p:cNvPr id="4" name="Footer Placeholder 3">
            <a:extLst>
              <a:ext uri="{FF2B5EF4-FFF2-40B4-BE49-F238E27FC236}">
                <a16:creationId xmlns:a16="http://schemas.microsoft.com/office/drawing/2014/main" id="{54E76A3B-D8ED-D94A-E77D-AEC96C62E27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D1F5922A-4026-43C0-AAD8-07C5CBF5D34E}"/>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18</a:t>
            </a:fld>
            <a:endParaRPr lang="en-US"/>
          </a:p>
        </p:txBody>
      </p:sp>
      <p:pic>
        <p:nvPicPr>
          <p:cNvPr id="14" name="Picture 13">
            <a:extLst>
              <a:ext uri="{FF2B5EF4-FFF2-40B4-BE49-F238E27FC236}">
                <a16:creationId xmlns:a16="http://schemas.microsoft.com/office/drawing/2014/main" id="{F65E2BE1-0C4F-B43D-1235-A7716C75F5A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0282" y="1825625"/>
            <a:ext cx="2948114" cy="3840480"/>
          </a:xfrm>
          <a:prstGeom prst="rect">
            <a:avLst/>
          </a:prstGeom>
          <a:ln>
            <a:solidFill>
              <a:schemeClr val="tx1"/>
            </a:solidFill>
          </a:ln>
        </p:spPr>
      </p:pic>
      <p:pic>
        <p:nvPicPr>
          <p:cNvPr id="16" name="Picture 15">
            <a:extLst>
              <a:ext uri="{FF2B5EF4-FFF2-40B4-BE49-F238E27FC236}">
                <a16:creationId xmlns:a16="http://schemas.microsoft.com/office/drawing/2014/main" id="{CF975666-BA0E-0D15-8B1E-78C0BEE6D7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31007" y="2433158"/>
            <a:ext cx="2948583" cy="3840480"/>
          </a:xfrm>
          <a:prstGeom prst="rect">
            <a:avLst/>
          </a:prstGeom>
          <a:ln>
            <a:solidFill>
              <a:schemeClr val="tx1"/>
            </a:solidFill>
          </a:ln>
        </p:spPr>
      </p:pic>
    </p:spTree>
    <p:extLst>
      <p:ext uri="{BB962C8B-B14F-4D97-AF65-F5344CB8AC3E}">
        <p14:creationId xmlns:p14="http://schemas.microsoft.com/office/powerpoint/2010/main" val="137665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1C4F28-9178-D662-A2B0-30ED3E73E3BA}"/>
              </a:ext>
            </a:extLst>
          </p:cNvPr>
          <p:cNvSpPr>
            <a:spLocks noGrp="1"/>
          </p:cNvSpPr>
          <p:nvPr>
            <p:ph type="title"/>
          </p:nvPr>
        </p:nvSpPr>
        <p:spPr/>
        <p:txBody>
          <a:bodyPr/>
          <a:lstStyle/>
          <a:p>
            <a:r>
              <a:rPr lang="en-US"/>
              <a:t>2025-26 Title I-D Calendar</a:t>
            </a:r>
          </a:p>
        </p:txBody>
      </p:sp>
      <p:sp>
        <p:nvSpPr>
          <p:cNvPr id="11" name="TextBox 10">
            <a:extLst>
              <a:ext uri="{FF2B5EF4-FFF2-40B4-BE49-F238E27FC236}">
                <a16:creationId xmlns:a16="http://schemas.microsoft.com/office/drawing/2014/main" id="{8B5B5310-97EB-DE2F-41B7-9119EB142000}"/>
              </a:ext>
            </a:extLst>
          </p:cNvPr>
          <p:cNvSpPr txBox="1"/>
          <p:nvPr/>
        </p:nvSpPr>
        <p:spPr>
          <a:xfrm>
            <a:off x="388760" y="2172861"/>
            <a:ext cx="5095517" cy="3046988"/>
          </a:xfrm>
          <a:prstGeom prst="rect">
            <a:avLst/>
          </a:prstGeom>
          <a:noFill/>
        </p:spPr>
        <p:txBody>
          <a:bodyPr wrap="square" lIns="91440" tIns="45720" rIns="91440" bIns="45720" rtlCol="0" anchor="t">
            <a:spAutoFit/>
          </a:bodyPr>
          <a:lstStyle/>
          <a:p>
            <a:r>
              <a:rPr lang="en-US" sz="2400"/>
              <a:t>Key Dates: Don’t miss these!</a:t>
            </a:r>
            <a:endParaRPr lang="en-US"/>
          </a:p>
          <a:p>
            <a:pPr marL="742950" lvl="1" indent="-285750">
              <a:buFont typeface="Arial" panose="020B0604020202020204" pitchFamily="34" charset="0"/>
              <a:buChar char="•"/>
            </a:pPr>
            <a:r>
              <a:rPr lang="en-US" sz="2400" dirty="0"/>
              <a:t>Data Collections</a:t>
            </a:r>
            <a:endParaRPr lang="en-US" sz="2400" dirty="0">
              <a:ea typeface="Calibri"/>
              <a:cs typeface="Calibri"/>
            </a:endParaRPr>
          </a:p>
          <a:p>
            <a:pPr marL="742950" lvl="1" indent="-285750">
              <a:buFont typeface="Arial" panose="020B0604020202020204" pitchFamily="34" charset="0"/>
              <a:buChar char="•"/>
            </a:pPr>
            <a:r>
              <a:rPr lang="en-US" sz="2400" dirty="0"/>
              <a:t>Due Dates</a:t>
            </a:r>
            <a:endParaRPr lang="en-US" sz="2400" dirty="0">
              <a:ea typeface="Calibri"/>
              <a:cs typeface="Calibri"/>
            </a:endParaRPr>
          </a:p>
          <a:p>
            <a:pPr marL="742950" lvl="1" indent="-285750">
              <a:buFont typeface="Arial" panose="020B0604020202020204" pitchFamily="34" charset="0"/>
              <a:buChar char="•"/>
            </a:pPr>
            <a:r>
              <a:rPr lang="en-US" sz="2400" dirty="0"/>
              <a:t>Meetings</a:t>
            </a:r>
            <a:endParaRPr lang="en-US" sz="2400" dirty="0">
              <a:ea typeface="Calibri"/>
              <a:cs typeface="Calibri"/>
            </a:endParaRPr>
          </a:p>
          <a:p>
            <a:pPr lvl="1"/>
            <a:endParaRPr lang="en-US" sz="2400"/>
          </a:p>
          <a:p>
            <a:r>
              <a:rPr lang="en-US" sz="2400" dirty="0"/>
              <a:t>Year Overview</a:t>
            </a:r>
            <a:endParaRPr lang="en-US" sz="2400" dirty="0">
              <a:ea typeface="Calibri"/>
              <a:cs typeface="Calibri"/>
            </a:endParaRPr>
          </a:p>
          <a:p>
            <a:pPr marL="742950" lvl="1" indent="-285750">
              <a:buFont typeface="Arial" panose="020B0604020202020204" pitchFamily="34" charset="0"/>
              <a:buChar char="•"/>
            </a:pPr>
            <a:r>
              <a:rPr lang="en-US" sz="2400" dirty="0"/>
              <a:t>Required and Recommended Activities</a:t>
            </a:r>
            <a:endParaRPr lang="en-US" sz="2400" dirty="0">
              <a:ea typeface="Calibri"/>
              <a:cs typeface="Calibri"/>
            </a:endParaRPr>
          </a:p>
        </p:txBody>
      </p:sp>
      <p:sp>
        <p:nvSpPr>
          <p:cNvPr id="4" name="Footer Placeholder 3">
            <a:extLst>
              <a:ext uri="{FF2B5EF4-FFF2-40B4-BE49-F238E27FC236}">
                <a16:creationId xmlns:a16="http://schemas.microsoft.com/office/drawing/2014/main" id="{0E2A605C-02D2-E8C0-E792-E330350C3677}"/>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F6317F1D-EE9E-11F0-7641-7678FA8E0620}"/>
              </a:ext>
            </a:extLst>
          </p:cNvPr>
          <p:cNvSpPr>
            <a:spLocks noGrp="1"/>
          </p:cNvSpPr>
          <p:nvPr>
            <p:ph type="sldNum" sz="quarter" idx="12"/>
          </p:nvPr>
        </p:nvSpPr>
        <p:spPr/>
        <p:txBody>
          <a:bodyPr/>
          <a:lstStyle/>
          <a:p>
            <a:fld id="{357F5B69-6281-4C1F-8C38-6DA0F56DA430}" type="slidenum">
              <a:rPr lang="en-US" smtClean="0"/>
              <a:t>19</a:t>
            </a:fld>
            <a:endParaRPr lang="en-US"/>
          </a:p>
        </p:txBody>
      </p:sp>
      <p:pic>
        <p:nvPicPr>
          <p:cNvPr id="2" name="Picture 1">
            <a:extLst>
              <a:ext uri="{FF2B5EF4-FFF2-40B4-BE49-F238E27FC236}">
                <a16:creationId xmlns:a16="http://schemas.microsoft.com/office/drawing/2014/main" id="{FF6C5F21-459C-5DE5-3E11-D87F2C5A422C}"/>
              </a:ext>
              <a:ext uri="{C183D7F6-B498-43B3-948B-1728B52AA6E4}">
                <adec:decorative xmlns:adec="http://schemas.microsoft.com/office/drawing/2017/decorative" val="1"/>
              </a:ext>
            </a:extLst>
          </p:cNvPr>
          <p:cNvPicPr>
            <a:picLocks noChangeAspect="1"/>
          </p:cNvPicPr>
          <p:nvPr/>
        </p:nvPicPr>
        <p:blipFill>
          <a:blip r:embed="rId2"/>
          <a:srcRect t="-1007" r="845" b="943"/>
          <a:stretch>
            <a:fillRect/>
          </a:stretch>
        </p:blipFill>
        <p:spPr>
          <a:xfrm>
            <a:off x="5394163" y="1483660"/>
            <a:ext cx="3126590" cy="4018023"/>
          </a:xfrm>
          <a:prstGeom prst="rect">
            <a:avLst/>
          </a:prstGeom>
        </p:spPr>
      </p:pic>
      <p:pic>
        <p:nvPicPr>
          <p:cNvPr id="6" name="Picture 5">
            <a:extLst>
              <a:ext uri="{FF2B5EF4-FFF2-40B4-BE49-F238E27FC236}">
                <a16:creationId xmlns:a16="http://schemas.microsoft.com/office/drawing/2014/main" id="{D6769CAB-00F5-7636-4632-39CDE2037F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27990" y="1902243"/>
            <a:ext cx="3097927" cy="4005386"/>
          </a:xfrm>
          <a:prstGeom prst="rect">
            <a:avLst/>
          </a:prstGeom>
        </p:spPr>
      </p:pic>
    </p:spTree>
    <p:extLst>
      <p:ext uri="{BB962C8B-B14F-4D97-AF65-F5344CB8AC3E}">
        <p14:creationId xmlns:p14="http://schemas.microsoft.com/office/powerpoint/2010/main" val="192362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Outcomes for Today</a:t>
            </a:r>
            <a:endParaRPr lang="en-US">
              <a:solidFill>
                <a:schemeClr val="tx1"/>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3200">
                <a:latin typeface="Calibri" panose="020F0502020204030204" pitchFamily="34" charset="0"/>
                <a:cs typeface="Calibri" panose="020F0502020204030204" pitchFamily="34" charset="0"/>
              </a:rPr>
              <a:t>Welcome &amp; Introductions</a:t>
            </a:r>
          </a:p>
          <a:p>
            <a:r>
              <a:rPr lang="en-US" sz="3200">
                <a:latin typeface="Calibri" panose="020F0502020204030204" pitchFamily="34" charset="0"/>
                <a:cs typeface="Calibri" panose="020F0502020204030204" pitchFamily="34" charset="0"/>
              </a:rPr>
              <a:t>Title I-D Overview and Requirements</a:t>
            </a:r>
          </a:p>
          <a:p>
            <a:r>
              <a:rPr lang="en-US" sz="3200">
                <a:ea typeface="Calibri"/>
                <a:cs typeface="Calibri"/>
              </a:rPr>
              <a:t>October Caseload Count</a:t>
            </a:r>
            <a:endParaRPr lang="en-US" sz="3200">
              <a:latin typeface="Calibri" panose="020F0502020204030204" pitchFamily="34" charset="0"/>
              <a:cs typeface="Calibri" panose="020F0502020204030204" pitchFamily="34" charset="0"/>
            </a:endParaRPr>
          </a:p>
          <a:p>
            <a:r>
              <a:rPr lang="en-US" sz="3200">
                <a:latin typeface="Calibri"/>
                <a:ea typeface="Calibri"/>
                <a:cs typeface="Calibri"/>
              </a:rPr>
              <a:t>New Resources for 2025-26</a:t>
            </a:r>
          </a:p>
          <a:p>
            <a:r>
              <a:rPr lang="en-US" sz="3200">
                <a:latin typeface="Calibri"/>
                <a:ea typeface="Calibri"/>
                <a:cs typeface="Calibri"/>
              </a:rPr>
              <a:t>Calendar and Important Dates</a:t>
            </a:r>
          </a:p>
          <a:p>
            <a:pPr marL="0" indent="0">
              <a:buNone/>
            </a:pPr>
            <a:endParaRPr lang="en-US" sz="3200">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a:xfrm>
            <a:off x="717176" y="6139793"/>
            <a:ext cx="2864224" cy="365125"/>
          </a:xfrm>
        </p:spPr>
        <p:txBody>
          <a:bodyPr/>
          <a:lstStyle/>
          <a:p>
            <a:r>
              <a:rPr lang="en-US"/>
              <a:t>Oregon Department of Education</a:t>
            </a:r>
          </a:p>
        </p:txBody>
      </p:sp>
      <p:pic>
        <p:nvPicPr>
          <p:cNvPr id="5" name="Picture 4"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Tree>
    <p:extLst>
      <p:ext uri="{BB962C8B-B14F-4D97-AF65-F5344CB8AC3E}">
        <p14:creationId xmlns:p14="http://schemas.microsoft.com/office/powerpoint/2010/main" val="36505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p:txBody>
          <a:bodyPr/>
          <a:lstStyle/>
          <a:p>
            <a:r>
              <a:rPr lang="en-US"/>
              <a:t>Discussion &amp; Hot Topics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b="1"/>
              <a:t>What do you need most?</a:t>
            </a:r>
          </a:p>
          <a:p>
            <a:pPr marL="0" indent="0">
              <a:buNone/>
            </a:pPr>
            <a:endParaRPr lang="en-US" b="1"/>
          </a:p>
          <a:p>
            <a:pPr marL="0" indent="0">
              <a:buNone/>
            </a:pPr>
            <a:r>
              <a:rPr lang="en-US" b="1"/>
              <a:t>How can we make the best use of our time this year?</a:t>
            </a:r>
            <a:endParaRPr lang="en-US" b="1">
              <a:ea typeface="Calibri"/>
              <a:cs typeface="Calibri"/>
            </a:endParaRPr>
          </a:p>
          <a:p>
            <a:pPr marL="0" indent="0">
              <a:buNone/>
            </a:pPr>
            <a:endParaRPr lang="en-US"/>
          </a:p>
          <a:p>
            <a:pPr marL="0" indent="0">
              <a:buNone/>
            </a:pPr>
            <a:endParaRPr lang="en-US"/>
          </a:p>
          <a:p>
            <a:r>
              <a:rPr lang="en-US"/>
              <a:t>Next Meeting: January 8th, 10am (Handbook Deep Dive)</a:t>
            </a:r>
            <a:endParaRPr lang="en-US">
              <a:ea typeface="Calibri"/>
              <a:cs typeface="Calibri"/>
            </a:endParaRPr>
          </a:p>
          <a:p>
            <a:r>
              <a:rPr lang="en-US"/>
              <a:t>October Caseload opens: October 23rd   </a:t>
            </a:r>
            <a:endParaRPr lang="en-US">
              <a:ea typeface="Calibri"/>
              <a:cs typeface="Calibri"/>
            </a:endParaRPr>
          </a:p>
          <a:p>
            <a:r>
              <a:rPr lang="en-US"/>
              <a:t>CIP Budget Narratives due: October 31</a:t>
            </a:r>
            <a:r>
              <a:rPr lang="en-US" baseline="30000"/>
              <a:t>st</a:t>
            </a:r>
            <a:endParaRPr lang="en-US"/>
          </a:p>
          <a:p>
            <a:r>
              <a:rPr lang="en-US"/>
              <a:t>October Caseload due: December 5th</a:t>
            </a:r>
          </a:p>
          <a:p>
            <a:pPr marL="0" indent="0">
              <a:buNone/>
            </a:pPr>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20</a:t>
            </a:fld>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2300491"/>
            <a:ext cx="2800350" cy="2638425"/>
          </a:xfrm>
          <a:prstGeom prst="rect">
            <a:avLst/>
          </a:prstGeom>
        </p:spPr>
      </p:pic>
      <p:cxnSp>
        <p:nvCxnSpPr>
          <p:cNvPr id="8" name="Straight Connector 7">
            <a:extLst>
              <a:ext uri="{FF2B5EF4-FFF2-40B4-BE49-F238E27FC236}">
                <a16:creationId xmlns:a16="http://schemas.microsoft.com/office/drawing/2014/main" id="{A90E102F-BFDC-AA08-B65E-D06D3610CFA6}"/>
              </a:ext>
              <a:ext uri="{C183D7F6-B498-43B3-948B-1728B52AA6E4}">
                <adec:decorative xmlns:adec="http://schemas.microsoft.com/office/drawing/2017/decorative" val="1"/>
              </a:ext>
            </a:extLst>
          </p:cNvPr>
          <p:cNvCxnSpPr/>
          <p:nvPr/>
        </p:nvCxnSpPr>
        <p:spPr>
          <a:xfrm>
            <a:off x="596152" y="3926541"/>
            <a:ext cx="747048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9124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a:t>Resources</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5183188" y="779647"/>
            <a:ext cx="6318530" cy="5627592"/>
          </a:xfrm>
        </p:spPr>
        <p:txBody>
          <a:bodyPr>
            <a:normAutofit fontScale="85000" lnSpcReduction="10000"/>
          </a:bodyPr>
          <a:lstStyle/>
          <a:p>
            <a:pPr lvl="0"/>
            <a:r>
              <a:rPr lang="en-US" sz="3200" u="sng">
                <a:latin typeface="Calibri" panose="020F0502020204030204" pitchFamily="34" charset="0"/>
                <a:cs typeface="Calibri" panose="020F0502020204030204" pitchFamily="34" charset="0"/>
                <a:hlinkClick r:id="rId3"/>
              </a:rPr>
              <a:t>Oregon Department of Education Title I-D</a:t>
            </a:r>
            <a:endParaRPr lang="en-US" sz="3200">
              <a:latin typeface="Calibri" panose="020F0502020204030204" pitchFamily="34" charset="0"/>
              <a:cs typeface="Calibri" panose="020F0502020204030204" pitchFamily="34" charset="0"/>
            </a:endParaRPr>
          </a:p>
          <a:p>
            <a:pPr lvl="0"/>
            <a:r>
              <a:rPr lang="en-US" sz="3200" u="sng">
                <a:latin typeface="Calibri" panose="020F0502020204030204" pitchFamily="34" charset="0"/>
                <a:cs typeface="Calibri" panose="020F0502020204030204" pitchFamily="34" charset="0"/>
                <a:hlinkClick r:id="rId4"/>
              </a:rPr>
              <a:t>Oregon Department of Education Youth Corrections Juvenile Detention Education Programs</a:t>
            </a:r>
            <a:endParaRPr lang="en-US" sz="3200">
              <a:latin typeface="Calibri" panose="020F0502020204030204" pitchFamily="34" charset="0"/>
              <a:cs typeface="Calibri" panose="020F0502020204030204" pitchFamily="34" charset="0"/>
            </a:endParaRPr>
          </a:p>
          <a:p>
            <a:pPr lvl="0"/>
            <a:r>
              <a:rPr lang="en-US" sz="3200" u="sng">
                <a:latin typeface="Calibri" panose="020F0502020204030204" pitchFamily="34" charset="0"/>
                <a:cs typeface="Calibri" panose="020F0502020204030204" pitchFamily="34" charset="0"/>
                <a:hlinkClick r:id="rId5"/>
              </a:rPr>
              <a:t>Oregon Department of Education Long Term Care and Treatment Education Programs</a:t>
            </a:r>
            <a:endParaRPr lang="en-US" sz="3200">
              <a:latin typeface="Calibri" panose="020F0502020204030204" pitchFamily="34" charset="0"/>
              <a:cs typeface="Calibri" panose="020F0502020204030204" pitchFamily="34" charset="0"/>
            </a:endParaRPr>
          </a:p>
          <a:p>
            <a:pPr lvl="0"/>
            <a:r>
              <a:rPr lang="en-US" sz="3200" u="sng">
                <a:latin typeface="Calibri" panose="020F0502020204030204" pitchFamily="34" charset="0"/>
                <a:cs typeface="Calibri" panose="020F0502020204030204" pitchFamily="34" charset="0"/>
                <a:hlinkClick r:id="rId6"/>
              </a:rPr>
              <a:t>USED: Title I-D: Neglected , Delinquent, and At-Risk Youth Non-regulatory Guidance</a:t>
            </a:r>
            <a:endParaRPr lang="en-US" sz="3200">
              <a:latin typeface="Calibri" panose="020F0502020204030204" pitchFamily="34" charset="0"/>
              <a:cs typeface="Calibri" panose="020F0502020204030204" pitchFamily="34" charset="0"/>
            </a:endParaRPr>
          </a:p>
          <a:p>
            <a:pPr lvl="0"/>
            <a:r>
              <a:rPr lang="en-US" sz="3200" u="sng">
                <a:latin typeface="Calibri" panose="020F0502020204030204" pitchFamily="34" charset="0"/>
                <a:cs typeface="Calibri" panose="020F0502020204030204" pitchFamily="34" charset="0"/>
                <a:hlinkClick r:id="rId7"/>
              </a:rPr>
              <a:t>National Technical Assistance Center for the Education of Neglected or Delinquent Children and Youth (NDTAC)</a:t>
            </a:r>
            <a:endParaRPr lang="en-US" sz="3200">
              <a:latin typeface="Calibri" panose="020F0502020204030204" pitchFamily="34" charset="0"/>
              <a:cs typeface="Calibri" panose="020F0502020204030204" pitchFamily="34" charset="0"/>
            </a:endParaRPr>
          </a:p>
          <a:p>
            <a:pPr lvl="0"/>
            <a:r>
              <a:rPr lang="en-US" sz="3200" u="sng">
                <a:latin typeface="Calibri" panose="020F0502020204030204" pitchFamily="34" charset="0"/>
                <a:cs typeface="Calibri" panose="020F0502020204030204" pitchFamily="34" charset="0"/>
                <a:hlinkClick r:id="rId8"/>
              </a:rPr>
              <a:t>National Center for Juvenile Justice</a:t>
            </a:r>
            <a:endParaRPr lang="en-US" sz="3200" u="sng">
              <a:latin typeface="Calibri" panose="020F0502020204030204" pitchFamily="34" charset="0"/>
              <a:cs typeface="Calibri" panose="020F0502020204030204" pitchFamily="34" charset="0"/>
            </a:endParaRPr>
          </a:p>
          <a:p>
            <a:pPr marL="0" indent="0">
              <a:buNone/>
            </a:pPr>
            <a:endParaRPr lang="en-US" sz="2800" u="sng">
              <a:hlinkClick r:id="rId9"/>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21</a:t>
            </a:fld>
            <a:endParaRPr lang="en-US"/>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3742" b="3742"/>
          <a:stretch>
            <a:fillRect/>
          </a:stretch>
        </p:blipFill>
        <p:spPr>
          <a:xfrm>
            <a:off x="206018" y="2885762"/>
            <a:ext cx="4572000" cy="2320925"/>
          </a:xfrm>
        </p:spPr>
      </p:pic>
    </p:spTree>
    <p:extLst>
      <p:ext uri="{BB962C8B-B14F-4D97-AF65-F5344CB8AC3E}">
        <p14:creationId xmlns:p14="http://schemas.microsoft.com/office/powerpoint/2010/main" val="117324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Please reach out!</a:t>
            </a:r>
          </a:p>
        </p:txBody>
      </p:sp>
      <p:sp>
        <p:nvSpPr>
          <p:cNvPr id="2" name="Content Placeholder 1"/>
          <p:cNvSpPr>
            <a:spLocks noGrp="1"/>
          </p:cNvSpPr>
          <p:nvPr>
            <p:ph idx="1"/>
          </p:nvPr>
        </p:nvSpPr>
        <p:spPr/>
        <p:txBody>
          <a:bodyPr/>
          <a:lstStyle/>
          <a:p>
            <a:pPr>
              <a:lnSpc>
                <a:spcPct val="110000"/>
              </a:lnSpc>
              <a:buClr>
                <a:schemeClr val="dk1"/>
              </a:buClr>
              <a:buSzPts val="2400"/>
            </a:pPr>
            <a:r>
              <a:rPr lang="nb-NO" sz="3200"/>
              <a:t>Jen Engberg</a:t>
            </a:r>
            <a:br>
              <a:rPr lang="nb-NO" sz="3200"/>
            </a:br>
            <a:r>
              <a:rPr lang="nb-NO" sz="3200" u="sng">
                <a:solidFill>
                  <a:schemeClr val="hlink"/>
                </a:solidFill>
                <a:hlinkClick r:id="rId3"/>
              </a:rPr>
              <a:t>jennifer.engberg@ode.oregon.gov</a:t>
            </a:r>
            <a:endParaRPr lang="en-US"/>
          </a:p>
          <a:p>
            <a:pPr>
              <a:lnSpc>
                <a:spcPct val="110000"/>
              </a:lnSpc>
              <a:buClr>
                <a:schemeClr val="dk1"/>
              </a:buClr>
              <a:buSzPts val="2400"/>
            </a:pPr>
            <a:r>
              <a:rPr lang="en-US" sz="3200"/>
              <a:t>Kyle Walker</a:t>
            </a:r>
          </a:p>
          <a:p>
            <a:pPr marL="0" indent="0">
              <a:lnSpc>
                <a:spcPct val="110000"/>
              </a:lnSpc>
              <a:buClr>
                <a:schemeClr val="dk1"/>
              </a:buClr>
              <a:buSzPts val="2400"/>
              <a:buNone/>
            </a:pPr>
            <a:r>
              <a:rPr lang="en-US" sz="3200"/>
              <a:t>  </a:t>
            </a:r>
            <a:r>
              <a:rPr lang="en-US" sz="3200">
                <a:hlinkClick r:id="rId4"/>
              </a:rPr>
              <a:t>kyle.walker@ode.oregon.gov</a:t>
            </a:r>
            <a:endParaRPr lang="en-US" sz="3200"/>
          </a:p>
          <a:p>
            <a:pPr marL="0" indent="0">
              <a:lnSpc>
                <a:spcPct val="110000"/>
              </a:lnSpc>
              <a:buClr>
                <a:schemeClr val="dk1"/>
              </a:buClr>
              <a:buSzPts val="2400"/>
              <a:buNone/>
            </a:pPr>
            <a:endParaRPr lang="nb-NO" sz="320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22</a:t>
            </a:fld>
            <a:endParaRPr lang="en-US"/>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6661" y="4176393"/>
            <a:ext cx="4527870" cy="157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D67DC7-D43C-F04B-66E6-464976CBDA38}"/>
              </a:ext>
            </a:extLst>
          </p:cNvPr>
          <p:cNvSpPr>
            <a:spLocks noGrp="1"/>
          </p:cNvSpPr>
          <p:nvPr>
            <p:ph type="title"/>
          </p:nvPr>
        </p:nvSpPr>
        <p:spPr/>
        <p:txBody>
          <a:bodyPr/>
          <a:lstStyle/>
          <a:p>
            <a:r>
              <a:rPr lang="en-US">
                <a:ea typeface="Calibri"/>
                <a:cs typeface="Calibri"/>
              </a:rPr>
              <a:t>Hello!  Please introduce yourself</a:t>
            </a:r>
          </a:p>
        </p:txBody>
      </p:sp>
      <p:sp>
        <p:nvSpPr>
          <p:cNvPr id="2" name="Content Placeholder 1">
            <a:extLst>
              <a:ext uri="{FF2B5EF4-FFF2-40B4-BE49-F238E27FC236}">
                <a16:creationId xmlns:a16="http://schemas.microsoft.com/office/drawing/2014/main" id="{C0D9AA03-BA49-2664-AACB-6618DE9B044E}"/>
              </a:ext>
              <a:ext uri="{C183D7F6-B498-43B3-948B-1728B52AA6E4}">
                <adec:decorative xmlns:adec="http://schemas.microsoft.com/office/drawing/2017/decorative" val="0"/>
              </a:ext>
            </a:extLst>
          </p:cNvPr>
          <p:cNvSpPr>
            <a:spLocks noGrp="1"/>
          </p:cNvSpPr>
          <p:nvPr>
            <p:ph idx="1"/>
          </p:nvPr>
        </p:nvSpPr>
        <p:spPr/>
        <p:txBody>
          <a:bodyPr vert="horz" lIns="91440" tIns="45720" rIns="91440" bIns="45720" rtlCol="0" anchor="t">
            <a:normAutofit/>
          </a:bodyPr>
          <a:lstStyle/>
          <a:p>
            <a:pPr marL="0" indent="0" algn="ctr">
              <a:buNone/>
            </a:pPr>
            <a:endParaRPr lang="en-US">
              <a:ea typeface="Calibri"/>
              <a:cs typeface="Calibri"/>
            </a:endParaRPr>
          </a:p>
          <a:p>
            <a:pPr marL="0" indent="0" algn="ctr">
              <a:buNone/>
            </a:pPr>
            <a:endParaRPr lang="en-US">
              <a:ea typeface="Calibri"/>
              <a:cs typeface="Calibri"/>
            </a:endParaRPr>
          </a:p>
          <a:p>
            <a:pPr marL="0" indent="0" algn="ctr">
              <a:buNone/>
            </a:pPr>
            <a:r>
              <a:rPr lang="en-US">
                <a:ea typeface="Calibri"/>
                <a:cs typeface="Calibri"/>
              </a:rPr>
              <a:t>Name &amp; School District</a:t>
            </a:r>
          </a:p>
          <a:p>
            <a:pPr marL="0" indent="0" algn="ctr">
              <a:buNone/>
            </a:pPr>
            <a:r>
              <a:rPr lang="en-US">
                <a:ea typeface="Calibri"/>
                <a:cs typeface="Calibri"/>
              </a:rPr>
              <a:t>Years working with federal grants/Title I-D</a:t>
            </a:r>
          </a:p>
          <a:p>
            <a:pPr marL="0" indent="0" algn="ctr">
              <a:buNone/>
            </a:pPr>
            <a:r>
              <a:rPr lang="en-US">
                <a:ea typeface="Calibri"/>
                <a:cs typeface="Calibri"/>
              </a:rPr>
              <a:t>Favorite fall food or activity </a:t>
            </a:r>
          </a:p>
        </p:txBody>
      </p:sp>
      <p:sp>
        <p:nvSpPr>
          <p:cNvPr id="3" name="Footer Placeholder 2">
            <a:extLst>
              <a:ext uri="{FF2B5EF4-FFF2-40B4-BE49-F238E27FC236}">
                <a16:creationId xmlns:a16="http://schemas.microsoft.com/office/drawing/2014/main" id="{1A2BF155-70D5-9917-11C0-4E12355A8BC9}"/>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7CB16F80-C8BF-718A-A1E0-749B6AAA4C79}"/>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3</a:t>
            </a:fld>
            <a:endParaRPr lang="en-US"/>
          </a:p>
        </p:txBody>
      </p:sp>
      <p:pic>
        <p:nvPicPr>
          <p:cNvPr id="8" name="Picture 7">
            <a:extLst>
              <a:ext uri="{FF2B5EF4-FFF2-40B4-BE49-F238E27FC236}">
                <a16:creationId xmlns:a16="http://schemas.microsoft.com/office/drawing/2014/main" id="{3D63A8D4-186F-AFAE-0A77-47F60358C13F}"/>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255" t="16459" r="20408" b="46135"/>
          <a:stretch>
            <a:fillRect/>
          </a:stretch>
        </p:blipFill>
        <p:spPr>
          <a:xfrm flipH="1" flipV="1">
            <a:off x="4251226" y="4788952"/>
            <a:ext cx="7825979" cy="1874074"/>
          </a:xfrm>
          <a:prstGeom prst="rect">
            <a:avLst/>
          </a:prstGeom>
        </p:spPr>
      </p:pic>
    </p:spTree>
    <p:extLst>
      <p:ext uri="{BB962C8B-B14F-4D97-AF65-F5344CB8AC3E}">
        <p14:creationId xmlns:p14="http://schemas.microsoft.com/office/powerpoint/2010/main" val="210740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D28A3D-AE9D-AFA9-80E4-40E6C4F5F4C1}"/>
              </a:ext>
            </a:extLst>
          </p:cNvPr>
          <p:cNvSpPr>
            <a:spLocks noGrp="1"/>
          </p:cNvSpPr>
          <p:nvPr>
            <p:ph type="ctrTitle"/>
          </p:nvPr>
        </p:nvSpPr>
        <p:spPr/>
        <p:txBody>
          <a:bodyPr/>
          <a:lstStyle/>
          <a:p>
            <a:r>
              <a:rPr lang="en-US"/>
              <a:t>Title I-D Overview</a:t>
            </a:r>
          </a:p>
        </p:txBody>
      </p:sp>
      <p:sp>
        <p:nvSpPr>
          <p:cNvPr id="3" name="Footer Placeholder 2">
            <a:extLst>
              <a:ext uri="{FF2B5EF4-FFF2-40B4-BE49-F238E27FC236}">
                <a16:creationId xmlns:a16="http://schemas.microsoft.com/office/drawing/2014/main" id="{81A402E2-CDF0-5791-2EDE-57FDFF77AA2C}"/>
              </a:ext>
            </a:extLst>
          </p:cNvPr>
          <p:cNvSpPr>
            <a:spLocks noGrp="1"/>
          </p:cNvSpPr>
          <p:nvPr>
            <p:ph type="ftr" sz="quarter" idx="11"/>
          </p:nvPr>
        </p:nvSpPr>
        <p:spPr/>
        <p:txBody>
          <a:bodyPr/>
          <a:lstStyle/>
          <a:p>
            <a:r>
              <a:rPr lang="en-US"/>
              <a:t>Oregon Department of Education</a:t>
            </a:r>
          </a:p>
        </p:txBody>
      </p:sp>
      <p:sp>
        <p:nvSpPr>
          <p:cNvPr id="4" name="Slide Number Placeholder 3">
            <a:extLst>
              <a:ext uri="{FF2B5EF4-FFF2-40B4-BE49-F238E27FC236}">
                <a16:creationId xmlns:a16="http://schemas.microsoft.com/office/drawing/2014/main" id="{892F054F-8A48-E6BA-0923-5D9AC4C5B162}"/>
              </a:ext>
            </a:extLst>
          </p:cNvPr>
          <p:cNvSpPr>
            <a:spLocks noGrp="1"/>
          </p:cNvSpPr>
          <p:nvPr>
            <p:ph type="sldNum" sz="quarter" idx="12"/>
          </p:nvPr>
        </p:nvSpPr>
        <p:spPr/>
        <p:txBody>
          <a:bodyPr/>
          <a:lstStyle/>
          <a:p>
            <a:fld id="{357F5B69-6281-4C1F-8C38-6DA0F56DA430}" type="slidenum">
              <a:rPr lang="en-US" smtClean="0"/>
              <a:pPr/>
              <a:t>4</a:t>
            </a:fld>
            <a:endParaRPr lang="en-US"/>
          </a:p>
        </p:txBody>
      </p:sp>
    </p:spTree>
    <p:extLst>
      <p:ext uri="{BB962C8B-B14F-4D97-AF65-F5344CB8AC3E}">
        <p14:creationId xmlns:p14="http://schemas.microsoft.com/office/powerpoint/2010/main" val="41592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Title I-D, Subpart 2</a:t>
            </a:r>
            <a:endParaRPr lang="en-US">
              <a:solidFill>
                <a:schemeClr val="tx1"/>
              </a:solidFill>
            </a:endParaRPr>
          </a:p>
        </p:txBody>
      </p:sp>
      <p:sp>
        <p:nvSpPr>
          <p:cNvPr id="3" name="Content Placeholder 2"/>
          <p:cNvSpPr>
            <a:spLocks noGrp="1"/>
          </p:cNvSpPr>
          <p:nvPr>
            <p:ph idx="1"/>
          </p:nvPr>
        </p:nvSpPr>
        <p:spPr>
          <a:xfrm>
            <a:off x="5183188" y="779646"/>
            <a:ext cx="6172200" cy="5676571"/>
          </a:xfrm>
        </p:spPr>
        <p:txBody>
          <a:bodyPr>
            <a:normAutofit/>
          </a:bodyPr>
          <a:lstStyle/>
          <a:p>
            <a:r>
              <a:rPr lang="en-US" sz="3200">
                <a:latin typeface="Calibri" panose="020F0502020204030204" pitchFamily="34" charset="0"/>
                <a:cs typeface="Calibri" panose="020F0502020204030204" pitchFamily="34" charset="0"/>
              </a:rPr>
              <a:t>The purpose of Title I-D, Subpart 2 is to improve educational services for students in locally operated facilities for neglected or delinquent students to:</a:t>
            </a:r>
          </a:p>
          <a:p>
            <a:pPr lvl="1"/>
            <a:r>
              <a:rPr lang="en-US" sz="2800">
                <a:latin typeface="Calibri" panose="020F0502020204030204" pitchFamily="34" charset="0"/>
                <a:cs typeface="Calibri" panose="020F0502020204030204" pitchFamily="34" charset="0"/>
              </a:rPr>
              <a:t>Provide opportunity to meet state standards</a:t>
            </a:r>
          </a:p>
          <a:p>
            <a:pPr lvl="1"/>
            <a:endParaRPr lang="en-US" sz="800">
              <a:latin typeface="Calibri" panose="020F0502020204030204" pitchFamily="34" charset="0"/>
              <a:cs typeface="Calibri" panose="020F0502020204030204" pitchFamily="34" charset="0"/>
            </a:endParaRPr>
          </a:p>
          <a:p>
            <a:pPr lvl="1"/>
            <a:r>
              <a:rPr lang="en-US" sz="2800">
                <a:latin typeface="Calibri" panose="020F0502020204030204" pitchFamily="34" charset="0"/>
                <a:cs typeface="Calibri" panose="020F0502020204030204" pitchFamily="34" charset="0"/>
              </a:rPr>
              <a:t>Improve transitions into community</a:t>
            </a:r>
          </a:p>
          <a:p>
            <a:pPr lvl="1"/>
            <a:endParaRPr lang="en-US" sz="800">
              <a:latin typeface="Calibri" panose="020F0502020204030204" pitchFamily="34" charset="0"/>
              <a:cs typeface="Calibri" panose="020F0502020204030204" pitchFamily="34" charset="0"/>
            </a:endParaRPr>
          </a:p>
          <a:p>
            <a:pPr lvl="1"/>
            <a:r>
              <a:rPr lang="en-US" sz="2800">
                <a:latin typeface="Calibri" panose="020F0502020204030204" pitchFamily="34" charset="0"/>
                <a:cs typeface="Calibri" panose="020F0502020204030204" pitchFamily="34" charset="0"/>
              </a:rPr>
              <a:t>Prevent drop out and return to facilities</a:t>
            </a:r>
          </a:p>
          <a:p>
            <a:endParaRPr lang="en-US" sz="3200">
              <a:latin typeface="Calibri" panose="020F0502020204030204" pitchFamily="34" charset="0"/>
              <a:cs typeface="Calibri" panose="020F0502020204030204" pitchFamily="34" charset="0"/>
            </a:endParaRPr>
          </a:p>
        </p:txBody>
      </p:sp>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8" y="2230582"/>
            <a:ext cx="4081463" cy="4044950"/>
          </a:xfrm>
        </p:spPr>
      </p:pic>
      <p:sp>
        <p:nvSpPr>
          <p:cNvPr id="5" name="Footer Placeholder 3">
            <a:extLst>
              <a:ext uri="{C183D7F6-B498-43B3-948B-1728B52AA6E4}">
                <adec:decorative xmlns:adec="http://schemas.microsoft.com/office/drawing/2017/decorative" val="1"/>
              </a:ext>
            </a:extLst>
          </p:cNvPr>
          <p:cNvSpPr>
            <a:spLocks noGrp="1"/>
          </p:cNvSpPr>
          <p:nvPr>
            <p:ph type="ftr" sz="quarter" idx="11"/>
          </p:nvPr>
        </p:nvSpPr>
        <p:spPr>
          <a:xfrm>
            <a:off x="481649" y="6275532"/>
            <a:ext cx="2864224" cy="365125"/>
          </a:xfrm>
        </p:spPr>
        <p:txBody>
          <a:bodyPr/>
          <a:lstStyle/>
          <a:p>
            <a:r>
              <a:rPr lang="en-US"/>
              <a:t>Oregon Department of Education</a:t>
            </a:r>
          </a:p>
        </p:txBody>
      </p:sp>
    </p:spTree>
    <p:extLst>
      <p:ext uri="{BB962C8B-B14F-4D97-AF65-F5344CB8AC3E}">
        <p14:creationId xmlns:p14="http://schemas.microsoft.com/office/powerpoint/2010/main" val="354438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Eligibility and Funding</a:t>
            </a:r>
          </a:p>
        </p:txBody>
      </p:sp>
      <p:sp>
        <p:nvSpPr>
          <p:cNvPr id="3" name="Content Placeholder 2"/>
          <p:cNvSpPr>
            <a:spLocks noGrp="1"/>
          </p:cNvSpPr>
          <p:nvPr>
            <p:ph idx="1"/>
          </p:nvPr>
        </p:nvSpPr>
        <p:spPr>
          <a:xfrm>
            <a:off x="5183187" y="779647"/>
            <a:ext cx="6537757" cy="5081404"/>
          </a:xfrm>
        </p:spPr>
        <p:txBody>
          <a:bodyPr vert="horz" lIns="91440" tIns="45720" rIns="91440" bIns="45720" rtlCol="0" anchor="t">
            <a:normAutofit/>
          </a:bodyPr>
          <a:lstStyle/>
          <a:p>
            <a:pPr marL="0" indent="0">
              <a:buNone/>
            </a:pPr>
            <a:r>
              <a:rPr lang="en-US" sz="3200">
                <a:latin typeface="Calibri" panose="020F0502020204030204" pitchFamily="34" charset="0"/>
                <a:cs typeface="Calibri" panose="020F0502020204030204" pitchFamily="34" charset="0"/>
              </a:rPr>
              <a:t>Eligibility:</a:t>
            </a:r>
            <a:endParaRPr lang="en-US"/>
          </a:p>
          <a:p>
            <a:pPr lvl="1"/>
            <a:r>
              <a:rPr lang="en-US" sz="2800" dirty="0">
                <a:latin typeface="Calibri"/>
                <a:ea typeface="Calibri"/>
                <a:cs typeface="Calibri"/>
              </a:rPr>
              <a:t>An LEA is eligible to receive funds if there is a </a:t>
            </a:r>
            <a:r>
              <a:rPr lang="en-US" sz="2800" b="1" u="sng" dirty="0">
                <a:latin typeface="Calibri"/>
                <a:ea typeface="Calibri"/>
                <a:cs typeface="Calibri"/>
              </a:rPr>
              <a:t>locally</a:t>
            </a:r>
            <a:r>
              <a:rPr lang="en-US" sz="2800" b="1" dirty="0">
                <a:latin typeface="Calibri"/>
                <a:ea typeface="Calibri"/>
                <a:cs typeface="Calibri"/>
              </a:rPr>
              <a:t> </a:t>
            </a:r>
            <a:r>
              <a:rPr lang="en-US" sz="2800" b="1" u="sng" dirty="0">
                <a:latin typeface="Calibri"/>
                <a:ea typeface="Calibri"/>
                <a:cs typeface="Calibri"/>
              </a:rPr>
              <a:t>operated facility </a:t>
            </a:r>
            <a:r>
              <a:rPr lang="en-US" sz="2800" dirty="0">
                <a:latin typeface="Calibri"/>
                <a:ea typeface="Calibri"/>
                <a:cs typeface="Calibri"/>
              </a:rPr>
              <a:t>within its geographical boundaries</a:t>
            </a:r>
          </a:p>
          <a:p>
            <a:pPr marL="457200" lvl="1" indent="0">
              <a:buNone/>
            </a:pPr>
            <a:endParaRPr lang="en-US" sz="2800">
              <a:latin typeface="Calibri" panose="020F0502020204030204" pitchFamily="34" charset="0"/>
              <a:cs typeface="Calibri" panose="020F0502020204030204" pitchFamily="34" charset="0"/>
            </a:endParaRPr>
          </a:p>
          <a:p>
            <a:pPr marL="0" indent="0">
              <a:buNone/>
            </a:pPr>
            <a:r>
              <a:rPr lang="en-US" sz="3200">
                <a:latin typeface="Calibri" panose="020F0502020204030204" pitchFamily="34" charset="0"/>
                <a:cs typeface="Calibri" panose="020F0502020204030204" pitchFamily="34" charset="0"/>
              </a:rPr>
              <a:t>Funding:</a:t>
            </a:r>
            <a:endParaRPr lang="en-US" sz="3200">
              <a:latin typeface="Calibri" panose="020F0502020204030204" pitchFamily="34" charset="0"/>
              <a:ea typeface="Calibri" panose="020F0502020204030204" pitchFamily="34" charset="0"/>
              <a:cs typeface="Calibri" panose="020F0502020204030204" pitchFamily="34" charset="0"/>
            </a:endParaRPr>
          </a:p>
          <a:p>
            <a:pPr lvl="1"/>
            <a:r>
              <a:rPr lang="en-US" sz="2800" dirty="0">
                <a:latin typeface="Calibri"/>
                <a:ea typeface="Calibri"/>
                <a:cs typeface="Calibri"/>
              </a:rPr>
              <a:t>Determined by annual </a:t>
            </a:r>
            <a:r>
              <a:rPr lang="en-US" sz="2800" b="1" dirty="0">
                <a:latin typeface="Calibri"/>
                <a:ea typeface="Calibri"/>
                <a:cs typeface="Calibri"/>
              </a:rPr>
              <a:t>October Caseload Count </a:t>
            </a:r>
          </a:p>
          <a:p>
            <a:pPr lvl="1"/>
            <a:r>
              <a:rPr lang="en-US" sz="2800" dirty="0">
                <a:latin typeface="Calibri"/>
                <a:ea typeface="Calibri"/>
                <a:cs typeface="Calibri"/>
              </a:rPr>
              <a:t>Neglected funds flow through Title I-A</a:t>
            </a:r>
          </a:p>
          <a:p>
            <a:pPr lvl="1"/>
            <a:r>
              <a:rPr lang="en-US" sz="2800" dirty="0">
                <a:latin typeface="Calibri"/>
                <a:ea typeface="Calibri"/>
                <a:cs typeface="Calibri"/>
              </a:rPr>
              <a:t>Funds can be used at facility, district, and school levels</a:t>
            </a:r>
          </a:p>
          <a:p>
            <a:endParaRPr lang="en-US"/>
          </a:p>
        </p:txBody>
      </p:sp>
      <p:pic>
        <p:nvPicPr>
          <p:cNvPr id="6" name="Picture 5">
            <a:extLst>
              <a:ext uri="{C183D7F6-B498-43B3-948B-1728B52AA6E4}">
                <adec:decorative xmlns:adec="http://schemas.microsoft.com/office/drawing/2017/decorative" val="1"/>
              </a:ext>
            </a:extLst>
          </p:cNvPr>
          <p:cNvPicPr/>
          <p:nvPr/>
        </p:nvPicPr>
        <p:blipFill rotWithShape="1">
          <a:blip r:embed="rId3" cstate="hqprint">
            <a:extLst>
              <a:ext uri="{28A0092B-C50C-407E-A947-70E740481C1C}">
                <a14:useLocalDpi xmlns:a14="http://schemas.microsoft.com/office/drawing/2010/main" val="0"/>
              </a:ext>
            </a:extLst>
          </a:blip>
          <a:srcRect t="11685"/>
          <a:stretch/>
        </p:blipFill>
        <p:spPr bwMode="auto">
          <a:xfrm>
            <a:off x="807328" y="2042453"/>
            <a:ext cx="3413468" cy="4125824"/>
          </a:xfrm>
          <a:prstGeom prst="rect">
            <a:avLst/>
          </a:prstGeom>
          <a:ln>
            <a:noFill/>
          </a:ln>
          <a:extLst>
            <a:ext uri="{53640926-AAD7-44D8-BBD7-CCE9431645EC}">
              <a14:shadowObscured xmlns:a14="http://schemas.microsoft.com/office/drawing/2010/main"/>
            </a:ext>
          </a:extLst>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49155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sz="4400"/>
              <a:t>How can funds be used?</a:t>
            </a:r>
          </a:p>
        </p:txBody>
      </p:sp>
      <p:sp>
        <p:nvSpPr>
          <p:cNvPr id="4" name="Text Placeholder 3">
            <a:extLst>
              <a:ext uri="{FF2B5EF4-FFF2-40B4-BE49-F238E27FC236}">
                <a16:creationId xmlns:a16="http://schemas.microsoft.com/office/drawing/2014/main" id="{DC5FF21F-4A73-B8CD-1C6F-2FAFBFE34BA6}"/>
              </a:ext>
            </a:extLst>
          </p:cNvPr>
          <p:cNvSpPr>
            <a:spLocks noGrp="1"/>
          </p:cNvSpPr>
          <p:nvPr>
            <p:ph type="body" idx="1"/>
          </p:nvPr>
        </p:nvSpPr>
        <p:spPr>
          <a:xfrm>
            <a:off x="717176" y="1892950"/>
            <a:ext cx="5280399" cy="823912"/>
          </a:xfrm>
        </p:spPr>
        <p:txBody>
          <a:bodyPr/>
          <a:lstStyle/>
          <a:p>
            <a:r>
              <a:rPr lang="en-US" sz="2800">
                <a:solidFill>
                  <a:schemeClr val="accent2"/>
                </a:solidFill>
              </a:rPr>
              <a:t>Funds MUST be used to:</a:t>
            </a:r>
          </a:p>
          <a:p>
            <a:endParaRPr lang="en-US"/>
          </a:p>
        </p:txBody>
      </p:sp>
      <p:sp>
        <p:nvSpPr>
          <p:cNvPr id="9" name="Content Placeholder 8">
            <a:extLst>
              <a:ext uri="{FF2B5EF4-FFF2-40B4-BE49-F238E27FC236}">
                <a16:creationId xmlns:a16="http://schemas.microsoft.com/office/drawing/2014/main" id="{1EB6E8FD-55B1-0BE1-B069-F9979CE243CA}"/>
              </a:ext>
            </a:extLst>
          </p:cNvPr>
          <p:cNvSpPr>
            <a:spLocks noGrp="1"/>
          </p:cNvSpPr>
          <p:nvPr>
            <p:ph sz="half" idx="2"/>
          </p:nvPr>
        </p:nvSpPr>
        <p:spPr/>
        <p:txBody>
          <a:bodyPr>
            <a:normAutofit fontScale="92500" lnSpcReduction="10000"/>
          </a:bodyPr>
          <a:lstStyle/>
          <a:p>
            <a:pPr marL="457200" lvl="1" indent="0">
              <a:buNone/>
            </a:pPr>
            <a:r>
              <a:rPr lang="en-US" sz="2600"/>
              <a:t>Prepare students to complete high school, enter trade programs, or further education</a:t>
            </a:r>
          </a:p>
          <a:p>
            <a:pPr marL="457200" lvl="1" indent="0">
              <a:buNone/>
            </a:pPr>
            <a:endParaRPr lang="en-US" sz="2600"/>
          </a:p>
          <a:p>
            <a:pPr marL="457200" lvl="1" indent="0">
              <a:buNone/>
            </a:pPr>
            <a:r>
              <a:rPr lang="en-US" sz="2600"/>
              <a:t>Facilitate transition</a:t>
            </a:r>
          </a:p>
          <a:p>
            <a:pPr marL="457200" lvl="1" indent="0">
              <a:buNone/>
            </a:pPr>
            <a:endParaRPr lang="en-US" sz="2600"/>
          </a:p>
          <a:p>
            <a:pPr marL="457200" lvl="1" indent="0">
              <a:buNone/>
            </a:pPr>
            <a:r>
              <a:rPr lang="en-US" sz="2600"/>
              <a:t>Dropout prevention programs</a:t>
            </a:r>
          </a:p>
          <a:p>
            <a:pPr marL="457200" lvl="1" indent="0">
              <a:buNone/>
            </a:pPr>
            <a:endParaRPr lang="en-US" sz="2600"/>
          </a:p>
          <a:p>
            <a:pPr marL="457200" lvl="1" indent="0">
              <a:buNone/>
            </a:pPr>
            <a:r>
              <a:rPr lang="en-US" sz="2600"/>
              <a:t>Prioritize support for students involved in the justice system</a:t>
            </a:r>
          </a:p>
          <a:p>
            <a:endParaRPr lang="en-US"/>
          </a:p>
        </p:txBody>
      </p:sp>
      <p:sp>
        <p:nvSpPr>
          <p:cNvPr id="6" name="Text Placeholder 5">
            <a:extLst>
              <a:ext uri="{FF2B5EF4-FFF2-40B4-BE49-F238E27FC236}">
                <a16:creationId xmlns:a16="http://schemas.microsoft.com/office/drawing/2014/main" id="{3A4DA3D0-6004-4CBD-DD10-BFF6B1C56C1D}"/>
              </a:ext>
            </a:extLst>
          </p:cNvPr>
          <p:cNvSpPr>
            <a:spLocks noGrp="1"/>
          </p:cNvSpPr>
          <p:nvPr>
            <p:ph type="body" sz="quarter" idx="3"/>
          </p:nvPr>
        </p:nvSpPr>
        <p:spPr>
          <a:xfrm>
            <a:off x="6172200" y="1818815"/>
            <a:ext cx="5329518" cy="823912"/>
          </a:xfrm>
        </p:spPr>
        <p:txBody>
          <a:bodyPr/>
          <a:lstStyle/>
          <a:p>
            <a:r>
              <a:rPr lang="en-US" sz="2800">
                <a:solidFill>
                  <a:schemeClr val="tx2"/>
                </a:solidFill>
              </a:rPr>
              <a:t>Funds CAN be used to</a:t>
            </a:r>
            <a:r>
              <a:rPr lang="en-US">
                <a:solidFill>
                  <a:schemeClr val="tx2"/>
                </a:solidFill>
              </a:rPr>
              <a:t>:</a:t>
            </a:r>
          </a:p>
          <a:p>
            <a:endParaRPr lang="en-US"/>
          </a:p>
        </p:txBody>
      </p:sp>
      <p:sp>
        <p:nvSpPr>
          <p:cNvPr id="7" name="Content Placeholder 6">
            <a:extLst>
              <a:ext uri="{FF2B5EF4-FFF2-40B4-BE49-F238E27FC236}">
                <a16:creationId xmlns:a16="http://schemas.microsoft.com/office/drawing/2014/main" id="{5D929139-F3BD-3F18-9ACF-2ACC6978B3C9}"/>
              </a:ext>
            </a:extLst>
          </p:cNvPr>
          <p:cNvSpPr>
            <a:spLocks noGrp="1"/>
          </p:cNvSpPr>
          <p:nvPr>
            <p:ph sz="quarter" idx="4"/>
          </p:nvPr>
        </p:nvSpPr>
        <p:spPr/>
        <p:txBody>
          <a:bodyPr>
            <a:normAutofit/>
          </a:bodyPr>
          <a:lstStyle/>
          <a:p>
            <a:pPr marL="457200" lvl="1" indent="0">
              <a:buNone/>
            </a:pPr>
            <a:r>
              <a:rPr lang="en-US" sz="2600"/>
              <a:t>Coordinate health and social services</a:t>
            </a:r>
          </a:p>
          <a:p>
            <a:pPr marL="457200" lvl="1" indent="0">
              <a:buNone/>
            </a:pPr>
            <a:endParaRPr lang="en-US" sz="2600"/>
          </a:p>
          <a:p>
            <a:pPr marL="457200" lvl="1" indent="0">
              <a:buNone/>
            </a:pPr>
            <a:r>
              <a:rPr lang="en-US" sz="2600"/>
              <a:t>Mentoring &amp; peer mediation</a:t>
            </a:r>
          </a:p>
          <a:p>
            <a:pPr marL="457200" lvl="1" indent="0">
              <a:buNone/>
            </a:pPr>
            <a:endParaRPr lang="en-US" sz="2600"/>
          </a:p>
          <a:p>
            <a:pPr marL="457200" lvl="1" indent="0">
              <a:buNone/>
            </a:pPr>
            <a:r>
              <a:rPr lang="en-US" sz="2600"/>
              <a:t>Career and Technical Education</a:t>
            </a:r>
          </a:p>
          <a:p>
            <a:pPr marL="457200" lvl="1" indent="0">
              <a:buNone/>
            </a:pPr>
            <a:endParaRPr lang="en-US" sz="2600"/>
          </a:p>
          <a:p>
            <a:pPr marL="457200" lvl="1" indent="0">
              <a:buNone/>
            </a:pPr>
            <a:r>
              <a:rPr lang="en-US" sz="2600"/>
              <a:t>Provide Prevention Services</a:t>
            </a:r>
          </a:p>
          <a:p>
            <a:pPr marL="457200" lvl="1" indent="0">
              <a:buNone/>
            </a:pPr>
            <a:endParaRPr lang="en-US" sz="2600"/>
          </a:p>
        </p:txBody>
      </p:sp>
      <p:sp>
        <p:nvSpPr>
          <p:cNvPr id="5"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cxnSp>
        <p:nvCxnSpPr>
          <p:cNvPr id="11" name="Straight Connector 10">
            <a:extLst>
              <a:ext uri="{FF2B5EF4-FFF2-40B4-BE49-F238E27FC236}">
                <a16:creationId xmlns:a16="http://schemas.microsoft.com/office/drawing/2014/main" id="{338841EF-61CD-E0FD-EF94-D2897929820D}"/>
              </a:ext>
              <a:ext uri="{C183D7F6-B498-43B3-948B-1728B52AA6E4}">
                <adec:decorative xmlns:adec="http://schemas.microsoft.com/office/drawing/2017/decorative" val="1"/>
              </a:ext>
            </a:extLst>
          </p:cNvPr>
          <p:cNvCxnSpPr/>
          <p:nvPr/>
        </p:nvCxnSpPr>
        <p:spPr>
          <a:xfrm>
            <a:off x="5869858" y="2035277"/>
            <a:ext cx="0" cy="402139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495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2A2CE-BD49-D408-8C70-33A2202F6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909CB-C63B-B07E-88DC-69BB85C49D1E}"/>
              </a:ext>
            </a:extLst>
          </p:cNvPr>
          <p:cNvSpPr>
            <a:spLocks noGrp="1"/>
          </p:cNvSpPr>
          <p:nvPr>
            <p:ph type="title"/>
          </p:nvPr>
        </p:nvSpPr>
        <p:spPr>
          <a:xfrm>
            <a:off x="717177" y="779645"/>
            <a:ext cx="3931826" cy="2525617"/>
          </a:xfrm>
        </p:spPr>
        <p:txBody>
          <a:bodyPr anchor="t">
            <a:normAutofit/>
          </a:bodyPr>
          <a:lstStyle/>
          <a:p>
            <a:r>
              <a:rPr lang="en-US"/>
              <a:t>LEA Requirements</a:t>
            </a:r>
          </a:p>
        </p:txBody>
      </p:sp>
      <p:sp>
        <p:nvSpPr>
          <p:cNvPr id="4" name="Footer Placeholder 3">
            <a:extLst>
              <a:ext uri="{FF2B5EF4-FFF2-40B4-BE49-F238E27FC236}">
                <a16:creationId xmlns:a16="http://schemas.microsoft.com/office/drawing/2014/main" id="{625538FA-E8F8-B0E6-6B34-B3585E8A7320}"/>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sp>
        <p:nvSpPr>
          <p:cNvPr id="5" name="Slide Number Placeholder 4">
            <a:extLst>
              <a:ext uri="{FF2B5EF4-FFF2-40B4-BE49-F238E27FC236}">
                <a16:creationId xmlns:a16="http://schemas.microsoft.com/office/drawing/2014/main" id="{0F02D910-4F21-3BA3-5EA2-4FD4CC1E5DDF}"/>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8</a:t>
            </a:fld>
            <a:endParaRPr lang="en-US"/>
          </a:p>
        </p:txBody>
      </p:sp>
      <p:graphicFrame>
        <p:nvGraphicFramePr>
          <p:cNvPr id="9" name="Content Placeholder 2" descr="Title I-D Subpart 2 Plan: Evaluate annually, with partners&#10;Needs Assessment: Once every 3 years&#10;&#10;Budget Narrative: Annually &#10;&#10;&#10;Data Collections: October Caseload Count&#10;Consolidated District Performance Report&#10;">
            <a:extLst>
              <a:ext uri="{FF2B5EF4-FFF2-40B4-BE49-F238E27FC236}">
                <a16:creationId xmlns:a16="http://schemas.microsoft.com/office/drawing/2014/main" id="{727F7B3A-5B02-5E19-5A01-863C2C43C328}"/>
              </a:ext>
            </a:extLst>
          </p:cNvPr>
          <p:cNvGraphicFramePr>
            <a:graphicFrameLocks noGrp="1"/>
          </p:cNvGraphicFramePr>
          <p:nvPr>
            <p:ph idx="1"/>
            <p:extLst>
              <p:ext uri="{D42A27DB-BD31-4B8C-83A1-F6EECF244321}">
                <p14:modId xmlns:p14="http://schemas.microsoft.com/office/powerpoint/2010/main" val="3282527973"/>
              </p:ext>
            </p:extLst>
          </p:nvPr>
        </p:nvGraphicFramePr>
        <p:xfrm>
          <a:off x="5143859" y="888298"/>
          <a:ext cx="6172200" cy="508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Placeholder 7">
            <a:extLst>
              <a:ext uri="{FF2B5EF4-FFF2-40B4-BE49-F238E27FC236}">
                <a16:creationId xmlns:a16="http://schemas.microsoft.com/office/drawing/2014/main" id="{3D64B73C-64F2-125B-6E11-F83EE0E6482D}"/>
              </a:ext>
              <a:ext uri="{C183D7F6-B498-43B3-948B-1728B52AA6E4}">
                <adec:decorative xmlns:adec="http://schemas.microsoft.com/office/drawing/2017/decorative" val="1"/>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746" b="5746"/>
          <a:stretch>
            <a:fillRect/>
          </a:stretch>
        </p:blipFill>
        <p:spPr>
          <a:xfrm>
            <a:off x="875941" y="2657842"/>
            <a:ext cx="3666976" cy="2661777"/>
          </a:xfrm>
          <a:noFill/>
        </p:spPr>
      </p:pic>
    </p:spTree>
    <p:extLst>
      <p:ext uri="{BB962C8B-B14F-4D97-AF65-F5344CB8AC3E}">
        <p14:creationId xmlns:p14="http://schemas.microsoft.com/office/powerpoint/2010/main" val="122919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053374D-0297-25F8-9689-FE0621BC82EB}"/>
              </a:ext>
            </a:extLst>
          </p:cNvPr>
          <p:cNvSpPr>
            <a:spLocks noGrp="1"/>
          </p:cNvSpPr>
          <p:nvPr>
            <p:ph type="title"/>
          </p:nvPr>
        </p:nvSpPr>
        <p:spPr>
          <a:xfrm>
            <a:off x="451214" y="579674"/>
            <a:ext cx="10784542" cy="1026460"/>
          </a:xfrm>
        </p:spPr>
        <p:txBody>
          <a:bodyPr/>
          <a:lstStyle/>
          <a:p>
            <a:r>
              <a:rPr lang="en-US"/>
              <a:t>Title I-D Program Plan and Evaluation</a:t>
            </a:r>
          </a:p>
        </p:txBody>
      </p:sp>
      <p:pic>
        <p:nvPicPr>
          <p:cNvPr id="11" name="Graphic 10">
            <a:extLst>
              <a:ext uri="{FF2B5EF4-FFF2-40B4-BE49-F238E27FC236}">
                <a16:creationId xmlns:a16="http://schemas.microsoft.com/office/drawing/2014/main" id="{4727C770-D55F-1AD2-41E5-7874CD91908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20478" y="274641"/>
            <a:ext cx="1881371" cy="1881371"/>
          </a:xfrm>
          <a:prstGeom prst="rect">
            <a:avLst/>
          </a:prstGeom>
        </p:spPr>
      </p:pic>
      <p:sp>
        <p:nvSpPr>
          <p:cNvPr id="20" name="TextBox 19">
            <a:extLst>
              <a:ext uri="{FF2B5EF4-FFF2-40B4-BE49-F238E27FC236}">
                <a16:creationId xmlns:a16="http://schemas.microsoft.com/office/drawing/2014/main" id="{8C7D3017-FACA-580E-86C2-D2D3AA2B8FD3}"/>
              </a:ext>
            </a:extLst>
          </p:cNvPr>
          <p:cNvSpPr txBox="1"/>
          <p:nvPr/>
        </p:nvSpPr>
        <p:spPr>
          <a:xfrm>
            <a:off x="451214" y="1818850"/>
            <a:ext cx="5719882" cy="3539430"/>
          </a:xfrm>
          <a:prstGeom prst="rect">
            <a:avLst/>
          </a:prstGeom>
          <a:noFill/>
        </p:spPr>
        <p:txBody>
          <a:bodyPr wrap="square" rtlCol="0">
            <a:spAutoFit/>
          </a:bodyPr>
          <a:lstStyle/>
          <a:p>
            <a:r>
              <a:rPr lang="en-US" sz="2800"/>
              <a:t>Program Plan</a:t>
            </a:r>
          </a:p>
          <a:p>
            <a:pPr marL="742950" lvl="1" indent="-285750">
              <a:buFont typeface="Arial" panose="020B0604020202020204" pitchFamily="34" charset="0"/>
              <a:buChar char="•"/>
            </a:pPr>
            <a:r>
              <a:rPr lang="en-US" sz="2400"/>
              <a:t>Currently in the CIP Budget Narrative</a:t>
            </a:r>
          </a:p>
          <a:p>
            <a:pPr marL="742950" lvl="1" indent="-285750">
              <a:buFont typeface="Arial" panose="020B0604020202020204" pitchFamily="34" charset="0"/>
              <a:buChar char="•"/>
            </a:pPr>
            <a:r>
              <a:rPr lang="en-US" sz="2400"/>
              <a:t>Completed Annually</a:t>
            </a:r>
          </a:p>
          <a:p>
            <a:pPr lvl="1"/>
            <a:r>
              <a:rPr lang="en-US" sz="2400"/>
              <a:t> </a:t>
            </a:r>
          </a:p>
          <a:p>
            <a:endParaRPr lang="en-US" sz="2400"/>
          </a:p>
          <a:p>
            <a:r>
              <a:rPr lang="en-US" sz="2800"/>
              <a:t>Evaluation</a:t>
            </a:r>
          </a:p>
          <a:p>
            <a:pPr marL="742950" lvl="1" indent="-285750">
              <a:buFont typeface="Arial" panose="020B0604020202020204" pitchFamily="34" charset="0"/>
              <a:buChar char="•"/>
            </a:pPr>
            <a:r>
              <a:rPr lang="en-US" sz="2400"/>
              <a:t>Collaborate with local facilities annually</a:t>
            </a:r>
          </a:p>
          <a:p>
            <a:pPr marL="742950" lvl="1" indent="-285750">
              <a:buFont typeface="Arial" panose="020B0604020202020204" pitchFamily="34" charset="0"/>
              <a:buChar char="•"/>
            </a:pPr>
            <a:r>
              <a:rPr lang="en-US" sz="2400"/>
              <a:t>Collected during ESEA Monitoring</a:t>
            </a:r>
          </a:p>
        </p:txBody>
      </p:sp>
      <p:sp>
        <p:nvSpPr>
          <p:cNvPr id="8" name="TextBox 7">
            <a:extLst>
              <a:ext uri="{FF2B5EF4-FFF2-40B4-BE49-F238E27FC236}">
                <a16:creationId xmlns:a16="http://schemas.microsoft.com/office/drawing/2014/main" id="{9EFC1B91-C5AA-6555-296E-C87862DDA02A}"/>
              </a:ext>
            </a:extLst>
          </p:cNvPr>
          <p:cNvSpPr txBox="1"/>
          <p:nvPr/>
        </p:nvSpPr>
        <p:spPr>
          <a:xfrm>
            <a:off x="1736011" y="5849118"/>
            <a:ext cx="8533811" cy="523220"/>
          </a:xfrm>
          <a:prstGeom prst="rect">
            <a:avLst/>
          </a:prstGeom>
          <a:noFill/>
        </p:spPr>
        <p:txBody>
          <a:bodyPr wrap="none" rtlCol="0">
            <a:spAutoFit/>
          </a:bodyPr>
          <a:lstStyle/>
          <a:p>
            <a:r>
              <a:rPr lang="en-US" sz="2800" b="1">
                <a:solidFill>
                  <a:schemeClr val="accent2"/>
                </a:solidFill>
              </a:rPr>
              <a:t>See the Title I-D Handbook for Templates and Guidance!</a:t>
            </a:r>
          </a:p>
        </p:txBody>
      </p:sp>
      <p:sp>
        <p:nvSpPr>
          <p:cNvPr id="4" name="Footer Placeholder 3">
            <a:extLst>
              <a:ext uri="{FF2B5EF4-FFF2-40B4-BE49-F238E27FC236}">
                <a16:creationId xmlns:a16="http://schemas.microsoft.com/office/drawing/2014/main" id="{4D753EED-CCF9-D6C7-EAF6-424CB66DF91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
        <p:nvSpPr>
          <p:cNvPr id="5" name="Slide Number Placeholder 4">
            <a:extLst>
              <a:ext uri="{FF2B5EF4-FFF2-40B4-BE49-F238E27FC236}">
                <a16:creationId xmlns:a16="http://schemas.microsoft.com/office/drawing/2014/main" id="{82EE1D92-2E23-40A1-5480-01FCCAA04168}"/>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9</a:t>
            </a:fld>
            <a:endParaRPr lang="en-US"/>
          </a:p>
        </p:txBody>
      </p:sp>
      <p:pic>
        <p:nvPicPr>
          <p:cNvPr id="10" name="Picture 9">
            <a:extLst>
              <a:ext uri="{FF2B5EF4-FFF2-40B4-BE49-F238E27FC236}">
                <a16:creationId xmlns:a16="http://schemas.microsoft.com/office/drawing/2014/main" id="{CA1BA8FC-E99C-B067-3D7E-8077240673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798860" y="2267966"/>
            <a:ext cx="2817198" cy="3677655"/>
          </a:xfrm>
          <a:prstGeom prst="rect">
            <a:avLst/>
          </a:prstGeom>
          <a:ln>
            <a:solidFill>
              <a:schemeClr val="tx1"/>
            </a:solidFill>
          </a:ln>
        </p:spPr>
      </p:pic>
      <p:pic>
        <p:nvPicPr>
          <p:cNvPr id="12" name="Picture 11">
            <a:extLst>
              <a:ext uri="{FF2B5EF4-FFF2-40B4-BE49-F238E27FC236}">
                <a16:creationId xmlns:a16="http://schemas.microsoft.com/office/drawing/2014/main" id="{5FC5FD76-591B-C543-4C86-5C8681BE07D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537188" y="1612182"/>
            <a:ext cx="2817198" cy="3661087"/>
          </a:xfrm>
          <a:prstGeom prst="rect">
            <a:avLst/>
          </a:prstGeom>
          <a:ln>
            <a:solidFill>
              <a:schemeClr val="tx1"/>
            </a:solidFill>
          </a:ln>
        </p:spPr>
      </p:pic>
      <p:cxnSp>
        <p:nvCxnSpPr>
          <p:cNvPr id="3" name="Straight Connector 2">
            <a:extLst>
              <a:ext uri="{FF2B5EF4-FFF2-40B4-BE49-F238E27FC236}">
                <a16:creationId xmlns:a16="http://schemas.microsoft.com/office/drawing/2014/main" id="{A179C26B-2931-7EB3-03EB-7B85188E63E8}"/>
              </a:ext>
              <a:ext uri="{C183D7F6-B498-43B3-948B-1728B52AA6E4}">
                <adec:decorative xmlns:adec="http://schemas.microsoft.com/office/drawing/2017/decorative" val="1"/>
              </a:ext>
            </a:extLst>
          </p:cNvPr>
          <p:cNvCxnSpPr>
            <a:cxnSpLocks/>
          </p:cNvCxnSpPr>
          <p:nvPr/>
        </p:nvCxnSpPr>
        <p:spPr>
          <a:xfrm>
            <a:off x="6096000" y="1844893"/>
            <a:ext cx="0" cy="3838277"/>
          </a:xfrm>
          <a:prstGeom prst="line">
            <a:avLst/>
          </a:prstGeom>
          <a:ln w="25400"/>
        </p:spPr>
        <p:style>
          <a:lnRef idx="3">
            <a:schemeClr val="accent2"/>
          </a:lnRef>
          <a:fillRef idx="0">
            <a:schemeClr val="accent2"/>
          </a:fillRef>
          <a:effectRef idx="2">
            <a:schemeClr val="accent2"/>
          </a:effectRef>
          <a:fontRef idx="minor">
            <a:schemeClr val="tx1"/>
          </a:fontRef>
        </p:style>
      </p:cxnSp>
      <p:sp>
        <p:nvSpPr>
          <p:cNvPr id="7" name="Arrow: Down 6">
            <a:extLst>
              <a:ext uri="{FF2B5EF4-FFF2-40B4-BE49-F238E27FC236}">
                <a16:creationId xmlns:a16="http://schemas.microsoft.com/office/drawing/2014/main" id="{962EC9ED-6CF7-9CD4-192F-5504D10F0FA9}"/>
              </a:ext>
              <a:ext uri="{C183D7F6-B498-43B3-948B-1728B52AA6E4}">
                <adec:decorative xmlns:adec="http://schemas.microsoft.com/office/drawing/2017/decorative" val="1"/>
              </a:ext>
            </a:extLst>
          </p:cNvPr>
          <p:cNvSpPr/>
          <p:nvPr/>
        </p:nvSpPr>
        <p:spPr>
          <a:xfrm rot="15181615">
            <a:off x="6892959" y="5372779"/>
            <a:ext cx="443753" cy="6565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71441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27EBFD0ABEE4A9FAF3DE40F72D97B" ma:contentTypeVersion="7" ma:contentTypeDescription="Create a new document." ma:contentTypeScope="" ma:versionID="734c3ca7ac6bc8e364a28f6148e85d10">
  <xsd:schema xmlns:xsd="http://www.w3.org/2001/XMLSchema" xmlns:xs="http://www.w3.org/2001/XMLSchema" xmlns:p="http://schemas.microsoft.com/office/2006/metadata/properties" xmlns:ns1="http://schemas.microsoft.com/sharepoint/v3" xmlns:ns2="e5f8bd3d-4b6e-4ed3-b034-e40bfb46edc2" xmlns:ns3="54031767-dd6d-417c-ab73-583408f47564" targetNamespace="http://schemas.microsoft.com/office/2006/metadata/properties" ma:root="true" ma:fieldsID="0f5e8015c0cbc036467c8b31b9eef084" ns1:_="" ns2:_="" ns3:_="">
    <xsd:import namespace="http://schemas.microsoft.com/sharepoint/v3"/>
    <xsd:import namespace="e5f8bd3d-4b6e-4ed3-b034-e40bfb46edc2"/>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f8bd3d-4b6e-4ed3-b034-e40bfb46edc2"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4031767-dd6d-417c-ab73-583408f47564">
      <UserInfo>
        <DisplayName/>
        <AccountId xsi:nil="true"/>
        <AccountType/>
      </UserInfo>
    </SharedWithUsers>
    <Remediation_x0020_Date xmlns="e5f8bd3d-4b6e-4ed3-b034-e40bfb46edc2">2025-12-30T08:00:00+00:00</Remediation_x0020_Date>
    <PublishingExpirationDate xmlns="http://schemas.microsoft.com/sharepoint/v3" xsi:nil="true"/>
    <PublishingStartDate xmlns="http://schemas.microsoft.com/sharepoint/v3" xsi:nil="true"/>
    <Estimated_x0020_Creation_x0020_Date xmlns="e5f8bd3d-4b6e-4ed3-b034-e40bfb46edc2" xsi:nil="true"/>
    <Priority xmlns="e5f8bd3d-4b6e-4ed3-b034-e40bfb46edc2">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DADD42-7705-4BC6-ACF4-8B99EB84F521}"/>
</file>

<file path=customXml/itemProps2.xml><?xml version="1.0" encoding="utf-8"?>
<ds:datastoreItem xmlns:ds="http://schemas.openxmlformats.org/officeDocument/2006/customXml" ds:itemID="{1C2AA772-8C0A-480C-9E0C-84C76C73C71D}">
  <ds:schemaRefs>
    <ds:schemaRef ds:uri="433e698d-7254-4e25-abdf-a99750304ef2"/>
    <ds:schemaRef ds:uri="547ed97a-188f-4e75-98a3-ee6136232f7e"/>
    <ds:schemaRef ds:uri="77dff028-498b-4628-9981-f9976e620c0a"/>
    <ds:schemaRef ds:uri="ded391c6-298c-4d80-b5b1-ff32f97796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Metadata/LabelInfo.xml><?xml version="1.0" encoding="utf-8"?>
<clbl:labelList xmlns:clbl="http://schemas.microsoft.com/office/2020/mipLabelMetadata">
  <clbl:label id="{7730ea53-6f5e-4160-81a5-992a9105450a}" enabled="1" method="Standard" siteId="{b4f51418-b269-49a2-935a-fa54bf584fc8}" removed="0"/>
</clbl:labelList>
</file>

<file path=docProps/app.xml><?xml version="1.0" encoding="utf-8"?>
<Properties xmlns="http://schemas.openxmlformats.org/officeDocument/2006/extended-properties" xmlns:vt="http://schemas.openxmlformats.org/officeDocument/2006/docPropsVTypes">
  <Template>ODE-PowerPoint-Template</Template>
  <TotalTime>0</TotalTime>
  <Words>1516</Words>
  <Application>Microsoft Office PowerPoint</Application>
  <PresentationFormat>Widescreen</PresentationFormat>
  <Paragraphs>252</Paragraphs>
  <Slides>22</Slides>
  <Notes>18</Notes>
  <HiddenSlides>0</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2021ODE</vt:lpstr>
      <vt:lpstr>Green_2021ODE</vt:lpstr>
      <vt:lpstr>Gold_2021ODE</vt:lpstr>
      <vt:lpstr>Orange_2021ODE</vt:lpstr>
      <vt:lpstr>Red_2021ODE</vt:lpstr>
      <vt:lpstr>Teal_2021ODE</vt:lpstr>
      <vt:lpstr>Title I-D, Subpart 2</vt:lpstr>
      <vt:lpstr>Outcomes for Today</vt:lpstr>
      <vt:lpstr>Hello!  Please introduce yourself</vt:lpstr>
      <vt:lpstr>Title I-D Overview</vt:lpstr>
      <vt:lpstr>Purpose of Title I-D, Subpart 2</vt:lpstr>
      <vt:lpstr>Eligibility and Funding</vt:lpstr>
      <vt:lpstr>How can funds be used?</vt:lpstr>
      <vt:lpstr>LEA Requirements</vt:lpstr>
      <vt:lpstr>Title I-D Program Plan and Evaluation</vt:lpstr>
      <vt:lpstr>Budget Narrative</vt:lpstr>
      <vt:lpstr>Data Collections</vt:lpstr>
      <vt:lpstr>Check in:</vt:lpstr>
      <vt:lpstr>Data Collections: October Caseload Count</vt:lpstr>
      <vt:lpstr>October Caseload Count: Important Dates</vt:lpstr>
      <vt:lpstr>October Caseload Count: Resources</vt:lpstr>
      <vt:lpstr>Facility Change Form</vt:lpstr>
      <vt:lpstr>New Title I-D Resources</vt:lpstr>
      <vt:lpstr>Title I-D Subpart 2 Handbook</vt:lpstr>
      <vt:lpstr>2025-26 Title I-D Calendar</vt:lpstr>
      <vt:lpstr>Discussion &amp; Hot Topics</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25-26 Title I-D Kickoff Oct 2</dc:title>
  <dc:creator>MARTIN Sarah * ODE</dc:creator>
  <cp:lastModifiedBy>ENGBERG Jennifer * ODE</cp:lastModifiedBy>
  <cp:revision>13</cp:revision>
  <dcterms:created xsi:type="dcterms:W3CDTF">2021-11-08T23:34:50Z</dcterms:created>
  <dcterms:modified xsi:type="dcterms:W3CDTF">2025-12-30T19:34:09Z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0x0101004CF27EBFD0ABEE4A9FAF3DE40F72D97B</vt:lpwstr>
  </property>
  <property fmtid="{D5CDD505-2E9C-101B-9397-08002B2CF9AE}" pid="3" name="MSIP_Label_7730ea53-6f5e-4160-81a5-992a9105450a_Enabled">
    <vt:lpwstr>true</vt:lpwstr>
  </property>
  <property fmtid="{D5CDD505-2E9C-101B-9397-08002B2CF9AE}" pid="4" name="MSIP_Label_7730ea53-6f5e-4160-81a5-992a9105450a_SetDate">
    <vt:lpwstr>2024-08-21T15:54:09Z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94465654-1339-4cb8-b820-6d552b780be9</vt:lpwstr>
  </property>
  <property fmtid="{D5CDD505-2E9C-101B-9397-08002B2CF9AE}" pid="9" name="MSIP_Label_7730ea53-6f5e-4160-81a5-992a9105450a_ContentBits">
    <vt:lpwstr>0</vt:lpwstr>
  </property>
  <property fmtid="{D5CDD505-2E9C-101B-9397-08002B2CF9AE}" pid="10" name="MediaServiceImageTags">
    <vt:lpwstr/>
  </property>
  <property fmtid="{D5CDD505-2E9C-101B-9397-08002B2CF9AE}" pid="11" name="ComplianceAssetId">
    <vt:lpwstr/>
  </property>
  <property fmtid="{D5CDD505-2E9C-101B-9397-08002B2CF9AE}" pid="12" name="_ExtendedDescription">
    <vt:lpwstr/>
  </property>
  <property fmtid="{D5CDD505-2E9C-101B-9397-08002B2CF9AE}" pid="13" name="_activity">
    <vt:lpwstr>{"FileActivityType":"6","FileActivityTimeStamp":"2024-08-21T19:43:58.097Z","FileActivityUsersOnPage":[{"DisplayName":"ENGBERG Jennifer * ODE","Id":"engbergj@ode.oregon.gov"}],"FileActivityNavigationId":null}</vt:lpwstr>
  </property>
  <property fmtid="{D5CDD505-2E9C-101B-9397-08002B2CF9AE}" pid="14" name="TriggerFlowInfo">
    <vt:lpwstr/>
  </property>
</Properties>
</file>