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21.xml" ContentType="application/vnd.openxmlformats-officedocument.presentationml.notesSlide+xml"/>
  <Override PartName="/ppt/slideLayouts/slideLayout1.xml" ContentType="application/vnd.openxmlformats-officedocument.presentationml.slideLayout+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7.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7"/>
  </p:notesMasterIdLst>
  <p:sldIdLst>
    <p:sldId id="279" r:id="rId2"/>
    <p:sldId id="256" r:id="rId3"/>
    <p:sldId id="257" r:id="rId4"/>
    <p:sldId id="265" r:id="rId5"/>
    <p:sldId id="276" r:id="rId6"/>
    <p:sldId id="278" r:id="rId7"/>
    <p:sldId id="268" r:id="rId8"/>
    <p:sldId id="269" r:id="rId9"/>
    <p:sldId id="270" r:id="rId10"/>
    <p:sldId id="281" r:id="rId11"/>
    <p:sldId id="266" r:id="rId12"/>
    <p:sldId id="258" r:id="rId13"/>
    <p:sldId id="260" r:id="rId14"/>
    <p:sldId id="259" r:id="rId15"/>
    <p:sldId id="271" r:id="rId16"/>
    <p:sldId id="272" r:id="rId17"/>
    <p:sldId id="273" r:id="rId18"/>
    <p:sldId id="261" r:id="rId19"/>
    <p:sldId id="282" r:id="rId20"/>
    <p:sldId id="274" r:id="rId21"/>
    <p:sldId id="275" r:id="rId22"/>
    <p:sldId id="262" r:id="rId23"/>
    <p:sldId id="263" r:id="rId24"/>
    <p:sldId id="264" r:id="rId25"/>
    <p:sldId id="280"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61302" autoAdjust="0"/>
  </p:normalViewPr>
  <p:slideViewPr>
    <p:cSldViewPr>
      <p:cViewPr varScale="1">
        <p:scale>
          <a:sx n="50" d="100"/>
          <a:sy n="50" d="100"/>
        </p:scale>
        <p:origin x="1517" y="43"/>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63AB09-7566-464A-BE85-9E504ED92B3F}" type="doc">
      <dgm:prSet loTypeId="urn:microsoft.com/office/officeart/2005/8/layout/radial1" loCatId="relationship" qsTypeId="urn:microsoft.com/office/officeart/2005/8/quickstyle/simple1" qsCatId="simple" csTypeId="urn:microsoft.com/office/officeart/2005/8/colors/accent4_1" csCatId="accent4" phldr="1"/>
      <dgm:spPr/>
      <dgm:t>
        <a:bodyPr/>
        <a:lstStyle/>
        <a:p>
          <a:endParaRPr lang="en-US"/>
        </a:p>
      </dgm:t>
    </dgm:pt>
    <dgm:pt modelId="{C737F966-75B3-4C15-89BA-5A6502013FC5}">
      <dgm:prSet custT="1"/>
      <dgm:spPr/>
      <dgm:t>
        <a:bodyPr/>
        <a:lstStyle/>
        <a:p>
          <a:pPr rtl="0"/>
          <a:r>
            <a:rPr lang="en-US" sz="1400" b="1" i="0" baseline="0" dirty="0" smtClean="0"/>
            <a:t>LEA Application</a:t>
          </a:r>
          <a:endParaRPr lang="en-US" sz="1400" b="1" i="0" baseline="0" dirty="0"/>
        </a:p>
      </dgm:t>
    </dgm:pt>
    <dgm:pt modelId="{BC7028FA-990B-4F2F-8318-A56CAA1E3708}" type="parTrans" cxnId="{6DB1AA4A-DD22-4BDB-90C2-952B68AD9D01}">
      <dgm:prSet/>
      <dgm:spPr/>
      <dgm:t>
        <a:bodyPr/>
        <a:lstStyle/>
        <a:p>
          <a:endParaRPr lang="en-US"/>
        </a:p>
      </dgm:t>
    </dgm:pt>
    <dgm:pt modelId="{748078BD-BA50-4C3B-BBB3-AF03C93CB2E2}" type="sibTrans" cxnId="{6DB1AA4A-DD22-4BDB-90C2-952B68AD9D01}">
      <dgm:prSet/>
      <dgm:spPr/>
      <dgm:t>
        <a:bodyPr/>
        <a:lstStyle/>
        <a:p>
          <a:endParaRPr lang="en-US"/>
        </a:p>
      </dgm:t>
    </dgm:pt>
    <dgm:pt modelId="{4D787355-BE97-4018-B641-00EB2C7A2E70}">
      <dgm:prSet custT="1"/>
      <dgm:spPr/>
      <dgm:t>
        <a:bodyPr/>
        <a:lstStyle/>
        <a:p>
          <a:pPr rtl="0"/>
          <a:r>
            <a:rPr lang="en-US" sz="1400" b="1" i="0" baseline="0" dirty="0" smtClean="0"/>
            <a:t>Use of Funds</a:t>
          </a:r>
          <a:endParaRPr lang="en-US" sz="1400" b="1" i="0" baseline="0" dirty="0"/>
        </a:p>
      </dgm:t>
    </dgm:pt>
    <dgm:pt modelId="{3CDD53FB-AD0C-4AEA-854D-BCB79A0776DF}" type="parTrans" cxnId="{2650217A-D480-43AB-BEE1-CB5B358E2397}">
      <dgm:prSet/>
      <dgm:spPr/>
      <dgm:t>
        <a:bodyPr/>
        <a:lstStyle/>
        <a:p>
          <a:endParaRPr lang="en-US"/>
        </a:p>
      </dgm:t>
    </dgm:pt>
    <dgm:pt modelId="{7C647168-ACF6-4847-9E6B-FE26B4333C90}" type="sibTrans" cxnId="{2650217A-D480-43AB-BEE1-CB5B358E2397}">
      <dgm:prSet/>
      <dgm:spPr/>
      <dgm:t>
        <a:bodyPr/>
        <a:lstStyle/>
        <a:p>
          <a:endParaRPr lang="en-US"/>
        </a:p>
      </dgm:t>
    </dgm:pt>
    <dgm:pt modelId="{B3A3C6A5-ECE1-4AAE-B9DF-12DB58FA5E34}">
      <dgm:prSet custT="1"/>
      <dgm:spPr/>
      <dgm:t>
        <a:bodyPr/>
        <a:lstStyle/>
        <a:p>
          <a:pPr rtl="0"/>
          <a:r>
            <a:rPr lang="en-US" sz="1400" b="1" i="0" baseline="0" dirty="0" smtClean="0"/>
            <a:t>Correctional Facility Agreements</a:t>
          </a:r>
          <a:endParaRPr lang="en-US" sz="1400" b="1" i="0" baseline="0" dirty="0"/>
        </a:p>
      </dgm:t>
    </dgm:pt>
    <dgm:pt modelId="{06DA1A78-40B1-445C-8784-562C6B5CB9FE}" type="parTrans" cxnId="{10A85E7B-E006-4543-80CC-B2402E119E22}">
      <dgm:prSet/>
      <dgm:spPr/>
      <dgm:t>
        <a:bodyPr/>
        <a:lstStyle/>
        <a:p>
          <a:endParaRPr lang="en-US"/>
        </a:p>
      </dgm:t>
    </dgm:pt>
    <dgm:pt modelId="{3E8433B8-9354-4291-A798-A1EDF66A455E}" type="sibTrans" cxnId="{10A85E7B-E006-4543-80CC-B2402E119E22}">
      <dgm:prSet/>
      <dgm:spPr/>
      <dgm:t>
        <a:bodyPr/>
        <a:lstStyle/>
        <a:p>
          <a:endParaRPr lang="en-US"/>
        </a:p>
      </dgm:t>
    </dgm:pt>
    <dgm:pt modelId="{8B6442F0-A3C9-40D2-8402-5557DDDD1A9A}">
      <dgm:prSet custT="1"/>
      <dgm:spPr/>
      <dgm:t>
        <a:bodyPr/>
        <a:lstStyle/>
        <a:p>
          <a:pPr rtl="0"/>
          <a:r>
            <a:rPr lang="en-US" sz="1400" b="1" i="0" baseline="0" dirty="0" smtClean="0"/>
            <a:t>Accountability (CDPR data)</a:t>
          </a:r>
          <a:endParaRPr lang="en-US" sz="1400" b="1" i="0" baseline="0" dirty="0"/>
        </a:p>
      </dgm:t>
    </dgm:pt>
    <dgm:pt modelId="{A9D54460-5716-4C26-A7B8-3B47E3C9759C}" type="parTrans" cxnId="{381AF57A-FD17-46FF-B0F8-2EAE5E8B4766}">
      <dgm:prSet/>
      <dgm:spPr/>
      <dgm:t>
        <a:bodyPr/>
        <a:lstStyle/>
        <a:p>
          <a:endParaRPr lang="en-US"/>
        </a:p>
      </dgm:t>
    </dgm:pt>
    <dgm:pt modelId="{66D2AFD0-C030-47FA-BFA6-CE18E89F42C6}" type="sibTrans" cxnId="{381AF57A-FD17-46FF-B0F8-2EAE5E8B4766}">
      <dgm:prSet/>
      <dgm:spPr/>
      <dgm:t>
        <a:bodyPr/>
        <a:lstStyle/>
        <a:p>
          <a:endParaRPr lang="en-US"/>
        </a:p>
      </dgm:t>
    </dgm:pt>
    <dgm:pt modelId="{5182A5BF-BB05-4A5C-8217-61184CCF7131}">
      <dgm:prSet custT="1"/>
      <dgm:spPr/>
      <dgm:t>
        <a:bodyPr/>
        <a:lstStyle/>
        <a:p>
          <a:pPr rtl="0"/>
          <a:r>
            <a:rPr lang="en-US" sz="1400" b="1" i="0" baseline="0" dirty="0" smtClean="0"/>
            <a:t>Program Evaluation</a:t>
          </a:r>
          <a:endParaRPr lang="en-US" sz="1400" b="1" i="0" baseline="0" dirty="0"/>
        </a:p>
      </dgm:t>
    </dgm:pt>
    <dgm:pt modelId="{01978270-A140-4EEC-9FBA-96121563ED89}" type="parTrans" cxnId="{405009BE-0035-4937-922C-2FE181593173}">
      <dgm:prSet/>
      <dgm:spPr/>
      <dgm:t>
        <a:bodyPr/>
        <a:lstStyle/>
        <a:p>
          <a:endParaRPr lang="en-US"/>
        </a:p>
      </dgm:t>
    </dgm:pt>
    <dgm:pt modelId="{56FE99C5-4416-457C-98C1-886E5438B8DF}" type="sibTrans" cxnId="{405009BE-0035-4937-922C-2FE181593173}">
      <dgm:prSet/>
      <dgm:spPr/>
      <dgm:t>
        <a:bodyPr/>
        <a:lstStyle/>
        <a:p>
          <a:endParaRPr lang="en-US"/>
        </a:p>
      </dgm:t>
    </dgm:pt>
    <dgm:pt modelId="{5FE1D6E0-E00F-437F-9708-AC2A7FCCB112}">
      <dgm:prSet/>
      <dgm:spPr>
        <a:blipFill rotWithShape="0">
          <a:blip xmlns:r="http://schemas.openxmlformats.org/officeDocument/2006/relationships" r:embed="rId1"/>
          <a:stretch>
            <a:fillRect/>
          </a:stretch>
        </a:blipFill>
      </dgm:spPr>
      <dgm:t>
        <a:bodyPr/>
        <a:lstStyle/>
        <a:p>
          <a:pPr rtl="0"/>
          <a:endParaRPr lang="en-US" dirty="0"/>
        </a:p>
      </dgm:t>
      <dgm:extLst>
        <a:ext uri="{E40237B7-FDA0-4F09-8148-C483321AD2D9}">
          <dgm14:cNvPr xmlns:dgm14="http://schemas.microsoft.com/office/drawing/2010/diagram" id="0" name="" descr="Place holder for U.S. Department of Education logo." title="Logo place holder"/>
        </a:ext>
      </dgm:extLst>
    </dgm:pt>
    <dgm:pt modelId="{AB4D086F-29BC-4596-A7B5-608759A05DDB}" type="parTrans" cxnId="{F88D9765-C8D7-40BD-AFFE-2288A037B854}">
      <dgm:prSet/>
      <dgm:spPr/>
      <dgm:t>
        <a:bodyPr/>
        <a:lstStyle/>
        <a:p>
          <a:endParaRPr lang="en-US"/>
        </a:p>
      </dgm:t>
    </dgm:pt>
    <dgm:pt modelId="{AD3B47B5-EDFD-48C8-B6DD-2BC7809D68D0}" type="sibTrans" cxnId="{F88D9765-C8D7-40BD-AFFE-2288A037B854}">
      <dgm:prSet/>
      <dgm:spPr/>
      <dgm:t>
        <a:bodyPr/>
        <a:lstStyle/>
        <a:p>
          <a:endParaRPr lang="en-US"/>
        </a:p>
      </dgm:t>
    </dgm:pt>
    <dgm:pt modelId="{5C957108-65A5-4AA3-80A5-5C55E9B04550}" type="pres">
      <dgm:prSet presAssocID="{7A63AB09-7566-464A-BE85-9E504ED92B3F}" presName="cycle" presStyleCnt="0">
        <dgm:presLayoutVars>
          <dgm:chMax val="1"/>
          <dgm:dir/>
          <dgm:animLvl val="ctr"/>
          <dgm:resizeHandles val="exact"/>
        </dgm:presLayoutVars>
      </dgm:prSet>
      <dgm:spPr/>
      <dgm:t>
        <a:bodyPr/>
        <a:lstStyle/>
        <a:p>
          <a:endParaRPr lang="en-US"/>
        </a:p>
      </dgm:t>
    </dgm:pt>
    <dgm:pt modelId="{3FA20D6D-DBE3-49DB-879F-6C3C400FB68D}" type="pres">
      <dgm:prSet presAssocID="{5FE1D6E0-E00F-437F-9708-AC2A7FCCB112}" presName="centerShape" presStyleLbl="node0" presStyleIdx="0" presStyleCnt="1" custLinFactNeighborX="157" custLinFactNeighborY="1963"/>
      <dgm:spPr/>
      <dgm:t>
        <a:bodyPr/>
        <a:lstStyle/>
        <a:p>
          <a:endParaRPr lang="en-US"/>
        </a:p>
      </dgm:t>
    </dgm:pt>
    <dgm:pt modelId="{1BE68807-37BB-4AC0-A57F-6A19AA13EA2F}" type="pres">
      <dgm:prSet presAssocID="{BC7028FA-990B-4F2F-8318-A56CAA1E3708}" presName="Name9" presStyleLbl="parChTrans1D2" presStyleIdx="0" presStyleCnt="5"/>
      <dgm:spPr/>
      <dgm:t>
        <a:bodyPr/>
        <a:lstStyle/>
        <a:p>
          <a:endParaRPr lang="en-US"/>
        </a:p>
      </dgm:t>
    </dgm:pt>
    <dgm:pt modelId="{EA4DFF31-F987-4A67-8421-86222D8868CF}" type="pres">
      <dgm:prSet presAssocID="{BC7028FA-990B-4F2F-8318-A56CAA1E3708}" presName="connTx" presStyleLbl="parChTrans1D2" presStyleIdx="0" presStyleCnt="5"/>
      <dgm:spPr/>
      <dgm:t>
        <a:bodyPr/>
        <a:lstStyle/>
        <a:p>
          <a:endParaRPr lang="en-US"/>
        </a:p>
      </dgm:t>
    </dgm:pt>
    <dgm:pt modelId="{ECD50C43-BE1B-458A-B0C7-A29AE029FDF6}" type="pres">
      <dgm:prSet presAssocID="{C737F966-75B3-4C15-89BA-5A6502013FC5}" presName="node" presStyleLbl="node1" presStyleIdx="0" presStyleCnt="5" custScaleX="159717" custScaleY="122675">
        <dgm:presLayoutVars>
          <dgm:bulletEnabled val="1"/>
        </dgm:presLayoutVars>
      </dgm:prSet>
      <dgm:spPr/>
      <dgm:t>
        <a:bodyPr/>
        <a:lstStyle/>
        <a:p>
          <a:endParaRPr lang="en-US"/>
        </a:p>
      </dgm:t>
    </dgm:pt>
    <dgm:pt modelId="{EC5B208D-8E62-49B9-B4DC-A86F84AC6706}" type="pres">
      <dgm:prSet presAssocID="{3CDD53FB-AD0C-4AEA-854D-BCB79A0776DF}" presName="Name9" presStyleLbl="parChTrans1D2" presStyleIdx="1" presStyleCnt="5"/>
      <dgm:spPr/>
      <dgm:t>
        <a:bodyPr/>
        <a:lstStyle/>
        <a:p>
          <a:endParaRPr lang="en-US"/>
        </a:p>
      </dgm:t>
    </dgm:pt>
    <dgm:pt modelId="{094C6AC1-3F4E-4241-A557-04017D1E1657}" type="pres">
      <dgm:prSet presAssocID="{3CDD53FB-AD0C-4AEA-854D-BCB79A0776DF}" presName="connTx" presStyleLbl="parChTrans1D2" presStyleIdx="1" presStyleCnt="5"/>
      <dgm:spPr/>
      <dgm:t>
        <a:bodyPr/>
        <a:lstStyle/>
        <a:p>
          <a:endParaRPr lang="en-US"/>
        </a:p>
      </dgm:t>
    </dgm:pt>
    <dgm:pt modelId="{F29A3CD3-0144-476A-8941-7E1F225A0C55}" type="pres">
      <dgm:prSet presAssocID="{4D787355-BE97-4018-B641-00EB2C7A2E70}" presName="node" presStyleLbl="node1" presStyleIdx="1" presStyleCnt="5" custScaleX="159717" custScaleY="122675">
        <dgm:presLayoutVars>
          <dgm:bulletEnabled val="1"/>
        </dgm:presLayoutVars>
      </dgm:prSet>
      <dgm:spPr/>
      <dgm:t>
        <a:bodyPr/>
        <a:lstStyle/>
        <a:p>
          <a:endParaRPr lang="en-US"/>
        </a:p>
      </dgm:t>
    </dgm:pt>
    <dgm:pt modelId="{E9A87190-0BFD-42F3-9878-FA81BE1A0067}" type="pres">
      <dgm:prSet presAssocID="{06DA1A78-40B1-445C-8784-562C6B5CB9FE}" presName="Name9" presStyleLbl="parChTrans1D2" presStyleIdx="2" presStyleCnt="5"/>
      <dgm:spPr/>
      <dgm:t>
        <a:bodyPr/>
        <a:lstStyle/>
        <a:p>
          <a:endParaRPr lang="en-US"/>
        </a:p>
      </dgm:t>
    </dgm:pt>
    <dgm:pt modelId="{67A9851A-4E23-4DB0-AA7B-41F192D2DFEF}" type="pres">
      <dgm:prSet presAssocID="{06DA1A78-40B1-445C-8784-562C6B5CB9FE}" presName="connTx" presStyleLbl="parChTrans1D2" presStyleIdx="2" presStyleCnt="5"/>
      <dgm:spPr/>
      <dgm:t>
        <a:bodyPr/>
        <a:lstStyle/>
        <a:p>
          <a:endParaRPr lang="en-US"/>
        </a:p>
      </dgm:t>
    </dgm:pt>
    <dgm:pt modelId="{8E14EDF4-9C25-413A-BA2C-D2742ADE8059}" type="pres">
      <dgm:prSet presAssocID="{B3A3C6A5-ECE1-4AAE-B9DF-12DB58FA5E34}" presName="node" presStyleLbl="node1" presStyleIdx="2" presStyleCnt="5" custScaleX="159717" custScaleY="122675" custRadScaleRad="103335" custRadScaleInc="-12370">
        <dgm:presLayoutVars>
          <dgm:bulletEnabled val="1"/>
        </dgm:presLayoutVars>
      </dgm:prSet>
      <dgm:spPr/>
      <dgm:t>
        <a:bodyPr/>
        <a:lstStyle/>
        <a:p>
          <a:endParaRPr lang="en-US"/>
        </a:p>
      </dgm:t>
    </dgm:pt>
    <dgm:pt modelId="{67937511-5AE0-4BE3-9473-7E3F6AA41CB2}" type="pres">
      <dgm:prSet presAssocID="{A9D54460-5716-4C26-A7B8-3B47E3C9759C}" presName="Name9" presStyleLbl="parChTrans1D2" presStyleIdx="3" presStyleCnt="5"/>
      <dgm:spPr/>
      <dgm:t>
        <a:bodyPr/>
        <a:lstStyle/>
        <a:p>
          <a:endParaRPr lang="en-US"/>
        </a:p>
      </dgm:t>
    </dgm:pt>
    <dgm:pt modelId="{8BC0814E-E2AB-48C8-87CF-63600F4879AF}" type="pres">
      <dgm:prSet presAssocID="{A9D54460-5716-4C26-A7B8-3B47E3C9759C}" presName="connTx" presStyleLbl="parChTrans1D2" presStyleIdx="3" presStyleCnt="5"/>
      <dgm:spPr/>
      <dgm:t>
        <a:bodyPr/>
        <a:lstStyle/>
        <a:p>
          <a:endParaRPr lang="en-US"/>
        </a:p>
      </dgm:t>
    </dgm:pt>
    <dgm:pt modelId="{74E07B9A-6F2C-4CFE-9F05-475273120916}" type="pres">
      <dgm:prSet presAssocID="{8B6442F0-A3C9-40D2-8402-5557DDDD1A9A}" presName="node" presStyleLbl="node1" presStyleIdx="3" presStyleCnt="5" custScaleX="159717" custScaleY="122675" custRadScaleRad="104052" custRadScaleInc="13650">
        <dgm:presLayoutVars>
          <dgm:bulletEnabled val="1"/>
        </dgm:presLayoutVars>
      </dgm:prSet>
      <dgm:spPr/>
      <dgm:t>
        <a:bodyPr/>
        <a:lstStyle/>
        <a:p>
          <a:endParaRPr lang="en-US"/>
        </a:p>
      </dgm:t>
    </dgm:pt>
    <dgm:pt modelId="{3636ECFC-64C8-489D-ADC6-0E72CEC592CD}" type="pres">
      <dgm:prSet presAssocID="{01978270-A140-4EEC-9FBA-96121563ED89}" presName="Name9" presStyleLbl="parChTrans1D2" presStyleIdx="4" presStyleCnt="5"/>
      <dgm:spPr/>
      <dgm:t>
        <a:bodyPr/>
        <a:lstStyle/>
        <a:p>
          <a:endParaRPr lang="en-US"/>
        </a:p>
      </dgm:t>
    </dgm:pt>
    <dgm:pt modelId="{045CBBA2-D62D-4455-8EBD-B43CA913ABCF}" type="pres">
      <dgm:prSet presAssocID="{01978270-A140-4EEC-9FBA-96121563ED89}" presName="connTx" presStyleLbl="parChTrans1D2" presStyleIdx="4" presStyleCnt="5"/>
      <dgm:spPr/>
      <dgm:t>
        <a:bodyPr/>
        <a:lstStyle/>
        <a:p>
          <a:endParaRPr lang="en-US"/>
        </a:p>
      </dgm:t>
    </dgm:pt>
    <dgm:pt modelId="{80F4FA76-8B1F-4E14-9019-786C846952D9}" type="pres">
      <dgm:prSet presAssocID="{5182A5BF-BB05-4A5C-8217-61184CCF7131}" presName="node" presStyleLbl="node1" presStyleIdx="4" presStyleCnt="5" custScaleX="159717" custScaleY="122675">
        <dgm:presLayoutVars>
          <dgm:bulletEnabled val="1"/>
        </dgm:presLayoutVars>
      </dgm:prSet>
      <dgm:spPr/>
      <dgm:t>
        <a:bodyPr/>
        <a:lstStyle/>
        <a:p>
          <a:endParaRPr lang="en-US"/>
        </a:p>
      </dgm:t>
    </dgm:pt>
  </dgm:ptLst>
  <dgm:cxnLst>
    <dgm:cxn modelId="{6DB1AA4A-DD22-4BDB-90C2-952B68AD9D01}" srcId="{5FE1D6E0-E00F-437F-9708-AC2A7FCCB112}" destId="{C737F966-75B3-4C15-89BA-5A6502013FC5}" srcOrd="0" destOrd="0" parTransId="{BC7028FA-990B-4F2F-8318-A56CAA1E3708}" sibTransId="{748078BD-BA50-4C3B-BBB3-AF03C93CB2E2}"/>
    <dgm:cxn modelId="{9B0B2E54-B7D1-43B5-A6D2-39D90DC03695}" type="presOf" srcId="{06DA1A78-40B1-445C-8784-562C6B5CB9FE}" destId="{E9A87190-0BFD-42F3-9878-FA81BE1A0067}" srcOrd="0" destOrd="0" presId="urn:microsoft.com/office/officeart/2005/8/layout/radial1"/>
    <dgm:cxn modelId="{FB881889-6F8B-482A-8B98-3197FB4BD5C5}" type="presOf" srcId="{5FE1D6E0-E00F-437F-9708-AC2A7FCCB112}" destId="{3FA20D6D-DBE3-49DB-879F-6C3C400FB68D}" srcOrd="0" destOrd="0" presId="urn:microsoft.com/office/officeart/2005/8/layout/radial1"/>
    <dgm:cxn modelId="{D77FB26D-DE1E-497B-BB09-2E7A95F26FCF}" type="presOf" srcId="{B3A3C6A5-ECE1-4AAE-B9DF-12DB58FA5E34}" destId="{8E14EDF4-9C25-413A-BA2C-D2742ADE8059}" srcOrd="0" destOrd="0" presId="urn:microsoft.com/office/officeart/2005/8/layout/radial1"/>
    <dgm:cxn modelId="{F4B8CDA8-326F-4065-9E59-9893F3CEA9D9}" type="presOf" srcId="{5182A5BF-BB05-4A5C-8217-61184CCF7131}" destId="{80F4FA76-8B1F-4E14-9019-786C846952D9}" srcOrd="0" destOrd="0" presId="urn:microsoft.com/office/officeart/2005/8/layout/radial1"/>
    <dgm:cxn modelId="{10A85E7B-E006-4543-80CC-B2402E119E22}" srcId="{5FE1D6E0-E00F-437F-9708-AC2A7FCCB112}" destId="{B3A3C6A5-ECE1-4AAE-B9DF-12DB58FA5E34}" srcOrd="2" destOrd="0" parTransId="{06DA1A78-40B1-445C-8784-562C6B5CB9FE}" sibTransId="{3E8433B8-9354-4291-A798-A1EDF66A455E}"/>
    <dgm:cxn modelId="{68007226-7B1A-4104-AC4D-D0311588CE95}" type="presOf" srcId="{4D787355-BE97-4018-B641-00EB2C7A2E70}" destId="{F29A3CD3-0144-476A-8941-7E1F225A0C55}" srcOrd="0" destOrd="0" presId="urn:microsoft.com/office/officeart/2005/8/layout/radial1"/>
    <dgm:cxn modelId="{8B523906-0910-412A-A6EC-8FAFF944CB4A}" type="presOf" srcId="{BC7028FA-990B-4F2F-8318-A56CAA1E3708}" destId="{1BE68807-37BB-4AC0-A57F-6A19AA13EA2F}" srcOrd="0" destOrd="0" presId="urn:microsoft.com/office/officeart/2005/8/layout/radial1"/>
    <dgm:cxn modelId="{F88D9765-C8D7-40BD-AFFE-2288A037B854}" srcId="{7A63AB09-7566-464A-BE85-9E504ED92B3F}" destId="{5FE1D6E0-E00F-437F-9708-AC2A7FCCB112}" srcOrd="0" destOrd="0" parTransId="{AB4D086F-29BC-4596-A7B5-608759A05DDB}" sibTransId="{AD3B47B5-EDFD-48C8-B6DD-2BC7809D68D0}"/>
    <dgm:cxn modelId="{09AAB092-F44B-4772-A75B-B0788B93B34E}" type="presOf" srcId="{01978270-A140-4EEC-9FBA-96121563ED89}" destId="{045CBBA2-D62D-4455-8EBD-B43CA913ABCF}" srcOrd="1" destOrd="0" presId="urn:microsoft.com/office/officeart/2005/8/layout/radial1"/>
    <dgm:cxn modelId="{5EE7EC90-2A57-4E14-8B85-9746E9DE03FB}" type="presOf" srcId="{7A63AB09-7566-464A-BE85-9E504ED92B3F}" destId="{5C957108-65A5-4AA3-80A5-5C55E9B04550}" srcOrd="0" destOrd="0" presId="urn:microsoft.com/office/officeart/2005/8/layout/radial1"/>
    <dgm:cxn modelId="{4CBD0E46-386D-4F41-B28B-D7874A32F3DE}" type="presOf" srcId="{A9D54460-5716-4C26-A7B8-3B47E3C9759C}" destId="{8BC0814E-E2AB-48C8-87CF-63600F4879AF}" srcOrd="1" destOrd="0" presId="urn:microsoft.com/office/officeart/2005/8/layout/radial1"/>
    <dgm:cxn modelId="{00F80090-4C8F-4697-9F03-5947D0F949DB}" type="presOf" srcId="{C737F966-75B3-4C15-89BA-5A6502013FC5}" destId="{ECD50C43-BE1B-458A-B0C7-A29AE029FDF6}" srcOrd="0" destOrd="0" presId="urn:microsoft.com/office/officeart/2005/8/layout/radial1"/>
    <dgm:cxn modelId="{381AF57A-FD17-46FF-B0F8-2EAE5E8B4766}" srcId="{5FE1D6E0-E00F-437F-9708-AC2A7FCCB112}" destId="{8B6442F0-A3C9-40D2-8402-5557DDDD1A9A}" srcOrd="3" destOrd="0" parTransId="{A9D54460-5716-4C26-A7B8-3B47E3C9759C}" sibTransId="{66D2AFD0-C030-47FA-BFA6-CE18E89F42C6}"/>
    <dgm:cxn modelId="{C1CEDB67-6636-4F93-9D03-A315BA0F93A5}" type="presOf" srcId="{BC7028FA-990B-4F2F-8318-A56CAA1E3708}" destId="{EA4DFF31-F987-4A67-8421-86222D8868CF}" srcOrd="1" destOrd="0" presId="urn:microsoft.com/office/officeart/2005/8/layout/radial1"/>
    <dgm:cxn modelId="{405009BE-0035-4937-922C-2FE181593173}" srcId="{5FE1D6E0-E00F-437F-9708-AC2A7FCCB112}" destId="{5182A5BF-BB05-4A5C-8217-61184CCF7131}" srcOrd="4" destOrd="0" parTransId="{01978270-A140-4EEC-9FBA-96121563ED89}" sibTransId="{56FE99C5-4416-457C-98C1-886E5438B8DF}"/>
    <dgm:cxn modelId="{6BB2C402-3FD7-4F3B-986C-3ACD7DDBF3E1}" type="presOf" srcId="{3CDD53FB-AD0C-4AEA-854D-BCB79A0776DF}" destId="{EC5B208D-8E62-49B9-B4DC-A86F84AC6706}" srcOrd="0" destOrd="0" presId="urn:microsoft.com/office/officeart/2005/8/layout/radial1"/>
    <dgm:cxn modelId="{1B464610-1FF2-4150-88F3-76B50CD719F3}" type="presOf" srcId="{01978270-A140-4EEC-9FBA-96121563ED89}" destId="{3636ECFC-64C8-489D-ADC6-0E72CEC592CD}" srcOrd="0" destOrd="0" presId="urn:microsoft.com/office/officeart/2005/8/layout/radial1"/>
    <dgm:cxn modelId="{2650217A-D480-43AB-BEE1-CB5B358E2397}" srcId="{5FE1D6E0-E00F-437F-9708-AC2A7FCCB112}" destId="{4D787355-BE97-4018-B641-00EB2C7A2E70}" srcOrd="1" destOrd="0" parTransId="{3CDD53FB-AD0C-4AEA-854D-BCB79A0776DF}" sibTransId="{7C647168-ACF6-4847-9E6B-FE26B4333C90}"/>
    <dgm:cxn modelId="{025C9A76-6BA7-4956-BB28-A6C917831E58}" type="presOf" srcId="{A9D54460-5716-4C26-A7B8-3B47E3C9759C}" destId="{67937511-5AE0-4BE3-9473-7E3F6AA41CB2}" srcOrd="0" destOrd="0" presId="urn:microsoft.com/office/officeart/2005/8/layout/radial1"/>
    <dgm:cxn modelId="{D8494518-16CC-4DAD-8282-17B150EF92EB}" type="presOf" srcId="{3CDD53FB-AD0C-4AEA-854D-BCB79A0776DF}" destId="{094C6AC1-3F4E-4241-A557-04017D1E1657}" srcOrd="1" destOrd="0" presId="urn:microsoft.com/office/officeart/2005/8/layout/radial1"/>
    <dgm:cxn modelId="{8F5C53FC-2C11-4613-B2A2-32310E975B8B}" type="presOf" srcId="{06DA1A78-40B1-445C-8784-562C6B5CB9FE}" destId="{67A9851A-4E23-4DB0-AA7B-41F192D2DFEF}" srcOrd="1" destOrd="0" presId="urn:microsoft.com/office/officeart/2005/8/layout/radial1"/>
    <dgm:cxn modelId="{E7365BDD-99FF-4F1E-9D93-F383946265E4}" type="presOf" srcId="{8B6442F0-A3C9-40D2-8402-5557DDDD1A9A}" destId="{74E07B9A-6F2C-4CFE-9F05-475273120916}" srcOrd="0" destOrd="0" presId="urn:microsoft.com/office/officeart/2005/8/layout/radial1"/>
    <dgm:cxn modelId="{B599D489-4D15-4E93-817F-189C601F492B}" type="presParOf" srcId="{5C957108-65A5-4AA3-80A5-5C55E9B04550}" destId="{3FA20D6D-DBE3-49DB-879F-6C3C400FB68D}" srcOrd="0" destOrd="0" presId="urn:microsoft.com/office/officeart/2005/8/layout/radial1"/>
    <dgm:cxn modelId="{484FD723-C1E1-4631-9D99-0C0E19B09389}" type="presParOf" srcId="{5C957108-65A5-4AA3-80A5-5C55E9B04550}" destId="{1BE68807-37BB-4AC0-A57F-6A19AA13EA2F}" srcOrd="1" destOrd="0" presId="urn:microsoft.com/office/officeart/2005/8/layout/radial1"/>
    <dgm:cxn modelId="{EE558AB6-B1A9-41A1-80A0-B6586871CE10}" type="presParOf" srcId="{1BE68807-37BB-4AC0-A57F-6A19AA13EA2F}" destId="{EA4DFF31-F987-4A67-8421-86222D8868CF}" srcOrd="0" destOrd="0" presId="urn:microsoft.com/office/officeart/2005/8/layout/radial1"/>
    <dgm:cxn modelId="{FEC4EB07-9A85-4BFC-B073-61FE54783A7C}" type="presParOf" srcId="{5C957108-65A5-4AA3-80A5-5C55E9B04550}" destId="{ECD50C43-BE1B-458A-B0C7-A29AE029FDF6}" srcOrd="2" destOrd="0" presId="urn:microsoft.com/office/officeart/2005/8/layout/radial1"/>
    <dgm:cxn modelId="{DE85098A-4F09-4AC8-A992-3D20C94A88EA}" type="presParOf" srcId="{5C957108-65A5-4AA3-80A5-5C55E9B04550}" destId="{EC5B208D-8E62-49B9-B4DC-A86F84AC6706}" srcOrd="3" destOrd="0" presId="urn:microsoft.com/office/officeart/2005/8/layout/radial1"/>
    <dgm:cxn modelId="{253AC358-6159-4A9C-B454-3958AD2913AE}" type="presParOf" srcId="{EC5B208D-8E62-49B9-B4DC-A86F84AC6706}" destId="{094C6AC1-3F4E-4241-A557-04017D1E1657}" srcOrd="0" destOrd="0" presId="urn:microsoft.com/office/officeart/2005/8/layout/radial1"/>
    <dgm:cxn modelId="{959FAEBF-9AB0-421C-AA49-50343B40C5A3}" type="presParOf" srcId="{5C957108-65A5-4AA3-80A5-5C55E9B04550}" destId="{F29A3CD3-0144-476A-8941-7E1F225A0C55}" srcOrd="4" destOrd="0" presId="urn:microsoft.com/office/officeart/2005/8/layout/radial1"/>
    <dgm:cxn modelId="{4C13983F-D84C-48EC-A14C-88711F4F41C0}" type="presParOf" srcId="{5C957108-65A5-4AA3-80A5-5C55E9B04550}" destId="{E9A87190-0BFD-42F3-9878-FA81BE1A0067}" srcOrd="5" destOrd="0" presId="urn:microsoft.com/office/officeart/2005/8/layout/radial1"/>
    <dgm:cxn modelId="{1A2076D8-0749-45B7-ACAD-D5B123C8130E}" type="presParOf" srcId="{E9A87190-0BFD-42F3-9878-FA81BE1A0067}" destId="{67A9851A-4E23-4DB0-AA7B-41F192D2DFEF}" srcOrd="0" destOrd="0" presId="urn:microsoft.com/office/officeart/2005/8/layout/radial1"/>
    <dgm:cxn modelId="{4D01318C-3F22-4CC2-AD25-663958AD4B9C}" type="presParOf" srcId="{5C957108-65A5-4AA3-80A5-5C55E9B04550}" destId="{8E14EDF4-9C25-413A-BA2C-D2742ADE8059}" srcOrd="6" destOrd="0" presId="urn:microsoft.com/office/officeart/2005/8/layout/radial1"/>
    <dgm:cxn modelId="{788D5C8C-4743-4D5D-BA6A-EE33F5BB23EC}" type="presParOf" srcId="{5C957108-65A5-4AA3-80A5-5C55E9B04550}" destId="{67937511-5AE0-4BE3-9473-7E3F6AA41CB2}" srcOrd="7" destOrd="0" presId="urn:microsoft.com/office/officeart/2005/8/layout/radial1"/>
    <dgm:cxn modelId="{395FBADA-F3F5-4F81-BEC3-EFC787755BBB}" type="presParOf" srcId="{67937511-5AE0-4BE3-9473-7E3F6AA41CB2}" destId="{8BC0814E-E2AB-48C8-87CF-63600F4879AF}" srcOrd="0" destOrd="0" presId="urn:microsoft.com/office/officeart/2005/8/layout/radial1"/>
    <dgm:cxn modelId="{91EC795F-AEF0-462B-80E7-DBDDD5E074A0}" type="presParOf" srcId="{5C957108-65A5-4AA3-80A5-5C55E9B04550}" destId="{74E07B9A-6F2C-4CFE-9F05-475273120916}" srcOrd="8" destOrd="0" presId="urn:microsoft.com/office/officeart/2005/8/layout/radial1"/>
    <dgm:cxn modelId="{09A81919-3B6D-44F4-BCC0-F9FA59A58B38}" type="presParOf" srcId="{5C957108-65A5-4AA3-80A5-5C55E9B04550}" destId="{3636ECFC-64C8-489D-ADC6-0E72CEC592CD}" srcOrd="9" destOrd="0" presId="urn:microsoft.com/office/officeart/2005/8/layout/radial1"/>
    <dgm:cxn modelId="{A5711907-0062-4D0B-904A-754BA220FFDB}" type="presParOf" srcId="{3636ECFC-64C8-489D-ADC6-0E72CEC592CD}" destId="{045CBBA2-D62D-4455-8EBD-B43CA913ABCF}" srcOrd="0" destOrd="0" presId="urn:microsoft.com/office/officeart/2005/8/layout/radial1"/>
    <dgm:cxn modelId="{5FF4ED8C-F928-483D-8F43-A0F620C81472}" type="presParOf" srcId="{5C957108-65A5-4AA3-80A5-5C55E9B04550}" destId="{80F4FA76-8B1F-4E14-9019-786C846952D9}"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20D6D-DBE3-49DB-879F-6C3C400FB68D}">
      <dsp:nvSpPr>
        <dsp:cNvPr id="0" name=""/>
        <dsp:cNvSpPr/>
      </dsp:nvSpPr>
      <dsp:spPr>
        <a:xfrm>
          <a:off x="1447803" y="1752609"/>
          <a:ext cx="1152417" cy="1152417"/>
        </a:xfrm>
        <a:prstGeom prst="ellipse">
          <a:avLst/>
        </a:prstGeom>
        <a:blipFill rotWithShape="0">
          <a:blip xmlns:r="http://schemas.openxmlformats.org/officeDocument/2006/relationships" r:embed="rId1"/>
          <a:stretch>
            <a:fillRect/>
          </a:stretch>
        </a:blip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489200" rtl="0">
            <a:lnSpc>
              <a:spcPct val="90000"/>
            </a:lnSpc>
            <a:spcBef>
              <a:spcPct val="0"/>
            </a:spcBef>
            <a:spcAft>
              <a:spcPct val="35000"/>
            </a:spcAft>
          </a:pPr>
          <a:endParaRPr lang="en-US" sz="5600" kern="1200" dirty="0"/>
        </a:p>
      </dsp:txBody>
      <dsp:txXfrm>
        <a:off x="1616571" y="1921377"/>
        <a:ext cx="814881" cy="814881"/>
      </dsp:txXfrm>
    </dsp:sp>
    <dsp:sp modelId="{1BE68807-37BB-4AC0-A57F-6A19AA13EA2F}">
      <dsp:nvSpPr>
        <dsp:cNvPr id="0" name=""/>
        <dsp:cNvSpPr/>
      </dsp:nvSpPr>
      <dsp:spPr>
        <a:xfrm rot="16189613">
          <a:off x="1883479" y="1588557"/>
          <a:ext cx="276747" cy="51363"/>
        </a:xfrm>
        <a:custGeom>
          <a:avLst/>
          <a:gdLst/>
          <a:ahLst/>
          <a:cxnLst/>
          <a:rect l="0" t="0" r="0" b="0"/>
          <a:pathLst>
            <a:path>
              <a:moveTo>
                <a:pt x="0" y="25681"/>
              </a:moveTo>
              <a:lnTo>
                <a:pt x="276747" y="25681"/>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014935" y="1607320"/>
        <a:ext cx="13837" cy="13837"/>
      </dsp:txXfrm>
    </dsp:sp>
    <dsp:sp modelId="{ECD50C43-BE1B-458A-B0C7-A29AE029FDF6}">
      <dsp:nvSpPr>
        <dsp:cNvPr id="0" name=""/>
        <dsp:cNvSpPr/>
      </dsp:nvSpPr>
      <dsp:spPr>
        <a:xfrm>
          <a:off x="1098996" y="62139"/>
          <a:ext cx="1840607" cy="1413728"/>
        </a:xfrm>
        <a:prstGeom prst="ellips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i="0" kern="1200" baseline="0" dirty="0" smtClean="0"/>
            <a:t>LEA Application</a:t>
          </a:r>
          <a:endParaRPr lang="en-US" sz="1400" b="1" i="0" kern="1200" baseline="0" dirty="0"/>
        </a:p>
      </dsp:txBody>
      <dsp:txXfrm>
        <a:off x="1368547" y="269175"/>
        <a:ext cx="1301505" cy="999656"/>
      </dsp:txXfrm>
    </dsp:sp>
    <dsp:sp modelId="{EC5B208D-8E62-49B9-B4DC-A86F84AC6706}">
      <dsp:nvSpPr>
        <dsp:cNvPr id="0" name=""/>
        <dsp:cNvSpPr/>
      </dsp:nvSpPr>
      <dsp:spPr>
        <a:xfrm rot="20389560">
          <a:off x="2563183" y="2094929"/>
          <a:ext cx="55029" cy="51363"/>
        </a:xfrm>
        <a:custGeom>
          <a:avLst/>
          <a:gdLst/>
          <a:ahLst/>
          <a:cxnLst/>
          <a:rect l="0" t="0" r="0" b="0"/>
          <a:pathLst>
            <a:path>
              <a:moveTo>
                <a:pt x="0" y="25681"/>
              </a:moveTo>
              <a:lnTo>
                <a:pt x="55029" y="25681"/>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89321" y="2119235"/>
        <a:ext cx="2751" cy="2751"/>
      </dsp:txXfrm>
    </dsp:sp>
    <dsp:sp modelId="{F29A3CD3-0144-476A-8941-7E1F225A0C55}">
      <dsp:nvSpPr>
        <dsp:cNvPr id="0" name=""/>
        <dsp:cNvSpPr/>
      </dsp:nvSpPr>
      <dsp:spPr>
        <a:xfrm>
          <a:off x="2526427" y="1099228"/>
          <a:ext cx="1840607" cy="1413728"/>
        </a:xfrm>
        <a:prstGeom prst="ellips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i="0" kern="1200" baseline="0" dirty="0" smtClean="0"/>
            <a:t>Use of Funds</a:t>
          </a:r>
          <a:endParaRPr lang="en-US" sz="1400" b="1" i="0" kern="1200" baseline="0" dirty="0"/>
        </a:p>
      </dsp:txBody>
      <dsp:txXfrm>
        <a:off x="2795978" y="1306264"/>
        <a:ext cx="1301505" cy="999656"/>
      </dsp:txXfrm>
    </dsp:sp>
    <dsp:sp modelId="{E9A87190-0BFD-42F3-9878-FA81BE1A0067}">
      <dsp:nvSpPr>
        <dsp:cNvPr id="0" name=""/>
        <dsp:cNvSpPr/>
      </dsp:nvSpPr>
      <dsp:spPr>
        <a:xfrm rot="2893580">
          <a:off x="2383560" y="2787190"/>
          <a:ext cx="145690" cy="51363"/>
        </a:xfrm>
        <a:custGeom>
          <a:avLst/>
          <a:gdLst/>
          <a:ahLst/>
          <a:cxnLst/>
          <a:rect l="0" t="0" r="0" b="0"/>
          <a:pathLst>
            <a:path>
              <a:moveTo>
                <a:pt x="0" y="25681"/>
              </a:moveTo>
              <a:lnTo>
                <a:pt x="145690" y="25681"/>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52763" y="2809229"/>
        <a:ext cx="7284" cy="7284"/>
      </dsp:txXfrm>
    </dsp:sp>
    <dsp:sp modelId="{8E14EDF4-9C25-413A-BA2C-D2742ADE8059}">
      <dsp:nvSpPr>
        <dsp:cNvPr id="0" name=""/>
        <dsp:cNvSpPr/>
      </dsp:nvSpPr>
      <dsp:spPr>
        <a:xfrm>
          <a:off x="2105290" y="2743199"/>
          <a:ext cx="1840607" cy="1413728"/>
        </a:xfrm>
        <a:prstGeom prst="ellips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i="0" kern="1200" baseline="0" dirty="0" smtClean="0"/>
            <a:t>Correctional Facility Agreements</a:t>
          </a:r>
          <a:endParaRPr lang="en-US" sz="1400" b="1" i="0" kern="1200" baseline="0" dirty="0"/>
        </a:p>
      </dsp:txBody>
      <dsp:txXfrm>
        <a:off x="2374841" y="2950235"/>
        <a:ext cx="1301505" cy="999656"/>
      </dsp:txXfrm>
    </dsp:sp>
    <dsp:sp modelId="{67937511-5AE0-4BE3-9473-7E3F6AA41CB2}">
      <dsp:nvSpPr>
        <dsp:cNvPr id="0" name=""/>
        <dsp:cNvSpPr/>
      </dsp:nvSpPr>
      <dsp:spPr>
        <a:xfrm rot="7950135">
          <a:off x="1500162" y="2787148"/>
          <a:ext cx="160600" cy="51363"/>
        </a:xfrm>
        <a:custGeom>
          <a:avLst/>
          <a:gdLst/>
          <a:ahLst/>
          <a:cxnLst/>
          <a:rect l="0" t="0" r="0" b="0"/>
          <a:pathLst>
            <a:path>
              <a:moveTo>
                <a:pt x="0" y="25681"/>
              </a:moveTo>
              <a:lnTo>
                <a:pt x="160600" y="25681"/>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576447" y="2808815"/>
        <a:ext cx="8030" cy="8030"/>
      </dsp:txXfrm>
    </dsp:sp>
    <dsp:sp modelId="{74E07B9A-6F2C-4CFE-9F05-475273120916}">
      <dsp:nvSpPr>
        <dsp:cNvPr id="0" name=""/>
        <dsp:cNvSpPr/>
      </dsp:nvSpPr>
      <dsp:spPr>
        <a:xfrm>
          <a:off x="76195" y="2743200"/>
          <a:ext cx="1840607" cy="1413728"/>
        </a:xfrm>
        <a:prstGeom prst="ellips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i="0" kern="1200" baseline="0" dirty="0" smtClean="0"/>
            <a:t>Accountability (CDPR data)</a:t>
          </a:r>
          <a:endParaRPr lang="en-US" sz="1400" b="1" i="0" kern="1200" baseline="0" dirty="0"/>
        </a:p>
      </dsp:txBody>
      <dsp:txXfrm>
        <a:off x="345746" y="2950236"/>
        <a:ext cx="1301505" cy="999656"/>
      </dsp:txXfrm>
    </dsp:sp>
    <dsp:sp modelId="{3636ECFC-64C8-489D-ADC6-0E72CEC592CD}">
      <dsp:nvSpPr>
        <dsp:cNvPr id="0" name=""/>
        <dsp:cNvSpPr/>
      </dsp:nvSpPr>
      <dsp:spPr>
        <a:xfrm rot="12003110">
          <a:off x="1421167" y="2094688"/>
          <a:ext cx="63488" cy="51363"/>
        </a:xfrm>
        <a:custGeom>
          <a:avLst/>
          <a:gdLst/>
          <a:ahLst/>
          <a:cxnLst/>
          <a:rect l="0" t="0" r="0" b="0"/>
          <a:pathLst>
            <a:path>
              <a:moveTo>
                <a:pt x="0" y="25681"/>
              </a:moveTo>
              <a:lnTo>
                <a:pt x="63488" y="25681"/>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451324" y="2118782"/>
        <a:ext cx="3174" cy="3174"/>
      </dsp:txXfrm>
    </dsp:sp>
    <dsp:sp modelId="{80F4FA76-8B1F-4E14-9019-786C846952D9}">
      <dsp:nvSpPr>
        <dsp:cNvPr id="0" name=""/>
        <dsp:cNvSpPr/>
      </dsp:nvSpPr>
      <dsp:spPr>
        <a:xfrm>
          <a:off x="-328434" y="1099228"/>
          <a:ext cx="1840607" cy="1413728"/>
        </a:xfrm>
        <a:prstGeom prst="ellips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i="0" kern="1200" baseline="0" dirty="0" smtClean="0"/>
            <a:t>Program Evaluation</a:t>
          </a:r>
          <a:endParaRPr lang="en-US" sz="1400" b="1" i="0" kern="1200" baseline="0" dirty="0"/>
        </a:p>
      </dsp:txBody>
      <dsp:txXfrm>
        <a:off x="-58883" y="1306264"/>
        <a:ext cx="1301505" cy="99965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C954DC2F-AA0D-4951-A92B-E92C8E473F41}" type="datetimeFigureOut">
              <a:rPr lang="en-US"/>
              <a:pPr>
                <a:defRPr/>
              </a:pPr>
              <a:t>8/6/2018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C9ABCD5-98F5-410A-83F4-317D58C43391}" type="slidenum">
              <a:rPr lang="en-US" altLang="en-US"/>
              <a:pPr/>
              <a:t>‹#›</a:t>
            </a:fld>
            <a:endParaRPr lang="en-US" altLang="en-US"/>
          </a:p>
        </p:txBody>
      </p:sp>
    </p:spTree>
    <p:extLst>
      <p:ext uri="{BB962C8B-B14F-4D97-AF65-F5344CB8AC3E}">
        <p14:creationId xmlns:p14="http://schemas.microsoft.com/office/powerpoint/2010/main" val="41192201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400F9E2-87E3-416C-975D-BB7BC438E06D}" type="slidenum">
              <a:rPr lang="en-US" altLang="en-US">
                <a:latin typeface="Arial" panose="020B0604020202020204" pitchFamily="34" charset="0"/>
              </a:rPr>
              <a:pPr eaLnBrk="1" hangingPunct="1">
                <a:spcBef>
                  <a:spcPct val="0"/>
                </a:spcBef>
              </a:pPr>
              <a:t>1</a:t>
            </a:fld>
            <a:endParaRPr lang="en-US" altLang="en-US">
              <a:latin typeface="Arial" panose="020B0604020202020204" pitchFamily="34" charset="0"/>
            </a:endParaRPr>
          </a:p>
        </p:txBody>
      </p:sp>
    </p:spTree>
    <p:extLst>
      <p:ext uri="{BB962C8B-B14F-4D97-AF65-F5344CB8AC3E}">
        <p14:creationId xmlns:p14="http://schemas.microsoft.com/office/powerpoint/2010/main" val="3560020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10</a:t>
            </a:fld>
            <a:endParaRPr lang="en-US" altLang="en-US"/>
          </a:p>
        </p:txBody>
      </p:sp>
    </p:spTree>
    <p:extLst>
      <p:ext uri="{BB962C8B-B14F-4D97-AF65-F5344CB8AC3E}">
        <p14:creationId xmlns:p14="http://schemas.microsoft.com/office/powerpoint/2010/main" val="2309685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big project we’ve been working on is how to streamline the application process for Title I-D.  During this part, I’ll jump back and forth between this and screenshots so you can see exactly how it works.  If you have questions, please type them in the chat box and we will answer them along the way.</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11</a:t>
            </a:fld>
            <a:endParaRPr lang="en-US" altLang="en-US"/>
          </a:p>
        </p:txBody>
      </p:sp>
    </p:spTree>
    <p:extLst>
      <p:ext uri="{BB962C8B-B14F-4D97-AF65-F5344CB8AC3E}">
        <p14:creationId xmlns:p14="http://schemas.microsoft.com/office/powerpoint/2010/main" val="521288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5 basic federal</a:t>
            </a:r>
            <a:r>
              <a:rPr lang="en-US" baseline="0" dirty="0" smtClean="0"/>
              <a:t> requirements for Title I-D programs.  They are (Read Slide)</a:t>
            </a:r>
          </a:p>
          <a:p>
            <a:endParaRPr lang="en-US" baseline="0" dirty="0" smtClean="0"/>
          </a:p>
          <a:p>
            <a:r>
              <a:rPr lang="en-US" baseline="0" dirty="0" smtClean="0"/>
              <a:t>In changing the budget narrative, the goal was to combine what we could electronically to avoid paperwork and confusion.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12</a:t>
            </a:fld>
            <a:endParaRPr lang="en-US" altLang="en-US"/>
          </a:p>
        </p:txBody>
      </p:sp>
    </p:spTree>
    <p:extLst>
      <p:ext uri="{BB962C8B-B14F-4D97-AF65-F5344CB8AC3E}">
        <p14:creationId xmlns:p14="http://schemas.microsoft.com/office/powerpoint/2010/main" val="646169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what has changed?</a:t>
            </a:r>
          </a:p>
          <a:p>
            <a:endParaRPr lang="en-US" baseline="0" dirty="0" smtClean="0"/>
          </a:p>
          <a:p>
            <a:r>
              <a:rPr lang="en-US" baseline="0" dirty="0" smtClean="0"/>
              <a:t>Previous, we had a two year cycle for everything except for the budget narrative.  (Read Slide)</a:t>
            </a:r>
          </a:p>
          <a:p>
            <a:endParaRPr lang="en-US" baseline="0" dirty="0" smtClean="0"/>
          </a:p>
          <a:p>
            <a:r>
              <a:rPr lang="en-US" baseline="0" dirty="0" smtClean="0"/>
              <a:t>The paper application consisted of about 10 questions that will filled out manually and then emailed.  It was good for 2 years, however things rarely stay the same over two years and so at the end we had paperwork that was outdated and didn’t make sense.</a:t>
            </a:r>
          </a:p>
          <a:p>
            <a:endParaRPr lang="en-US" baseline="0" dirty="0" smtClean="0"/>
          </a:p>
          <a:p>
            <a:r>
              <a:rPr lang="en-US" baseline="0" dirty="0" smtClean="0"/>
              <a:t>For 2018-2019, the paper application has been eliminated.  We took those 10 questions that are required by law and split them up between the budget narrative and general assurances.  Here’s where we landed:</a:t>
            </a:r>
          </a:p>
          <a:p>
            <a:endParaRPr lang="en-US" baseline="0" dirty="0" smtClean="0"/>
          </a:p>
          <a:p>
            <a:r>
              <a:rPr lang="en-US" baseline="0" dirty="0" smtClean="0"/>
              <a:t>(Show screen shot)</a:t>
            </a:r>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13</a:t>
            </a:fld>
            <a:endParaRPr lang="en-US" altLang="en-US"/>
          </a:p>
        </p:txBody>
      </p:sp>
    </p:spTree>
    <p:extLst>
      <p:ext uri="{BB962C8B-B14F-4D97-AF65-F5344CB8AC3E}">
        <p14:creationId xmlns:p14="http://schemas.microsoft.com/office/powerpoint/2010/main" val="229145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six narrative areas that you will need to fill out.  These take the place of the paper questions that we could not roll into general assurances.  The areas are:</a:t>
            </a:r>
          </a:p>
          <a:p>
            <a:endParaRPr lang="en-US" baseline="0" dirty="0" smtClean="0"/>
          </a:p>
          <a:p>
            <a:pPr marL="228600" indent="-228600">
              <a:buAutoNum type="arabicPeriod"/>
            </a:pPr>
            <a:r>
              <a:rPr lang="en-US" baseline="0" dirty="0" smtClean="0"/>
              <a:t>LEA Based Programs (things the district is </a:t>
            </a:r>
            <a:r>
              <a:rPr lang="en-US" u="sng" baseline="0" dirty="0" smtClean="0"/>
              <a:t>doing</a:t>
            </a:r>
            <a:r>
              <a:rPr lang="en-US" u="none" baseline="0" dirty="0" smtClean="0"/>
              <a:t> or </a:t>
            </a:r>
            <a:r>
              <a:rPr lang="en-US" u="sng" baseline="0" dirty="0" smtClean="0"/>
              <a:t>supporting</a:t>
            </a:r>
            <a:r>
              <a:rPr lang="en-US" u="none" baseline="0" dirty="0" smtClean="0"/>
              <a:t>).</a:t>
            </a:r>
          </a:p>
          <a:p>
            <a:pPr marL="228600" indent="-228600">
              <a:buAutoNum type="arabicPeriod"/>
            </a:pPr>
            <a:r>
              <a:rPr lang="en-US" u="none" baseline="0" dirty="0" smtClean="0"/>
              <a:t>Coordination of </a:t>
            </a:r>
            <a:r>
              <a:rPr lang="en-US" u="none" baseline="0" dirty="0" err="1" smtClean="0"/>
              <a:t>Opportunites</a:t>
            </a:r>
            <a:r>
              <a:rPr lang="en-US" u="none" baseline="0" dirty="0" smtClean="0"/>
              <a:t> (how will the district coordinate other initiatives for these students, such as CTE)</a:t>
            </a:r>
          </a:p>
          <a:p>
            <a:pPr marL="228600" indent="-228600">
              <a:buAutoNum type="arabicPeriod"/>
            </a:pPr>
            <a:r>
              <a:rPr lang="en-US" u="none" baseline="0" dirty="0" smtClean="0"/>
              <a:t>Formal Agreements</a:t>
            </a:r>
          </a:p>
          <a:p>
            <a:pPr marL="228600" indent="-228600">
              <a:buAutoNum type="arabicPeriod"/>
            </a:pPr>
            <a:r>
              <a:rPr lang="en-US" u="none" baseline="0" dirty="0" smtClean="0"/>
              <a:t>Special Education </a:t>
            </a:r>
          </a:p>
          <a:p>
            <a:pPr marL="228600" indent="-228600">
              <a:buAutoNum type="arabicPeriod"/>
            </a:pPr>
            <a:r>
              <a:rPr lang="en-US" u="none" baseline="0" dirty="0" smtClean="0"/>
              <a:t>Transition Activities</a:t>
            </a:r>
          </a:p>
          <a:p>
            <a:pPr marL="228600" indent="-228600">
              <a:buAutoNum type="arabicPeriod"/>
            </a:pPr>
            <a:r>
              <a:rPr lang="en-US" u="none" baseline="0" dirty="0" smtClean="0"/>
              <a:t>List of programs (this is logistical)</a:t>
            </a:r>
            <a:endParaRPr lang="en-US" u="sng" baseline="0" dirty="0" smtClean="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14</a:t>
            </a:fld>
            <a:endParaRPr lang="en-US" altLang="en-US"/>
          </a:p>
        </p:txBody>
      </p:sp>
    </p:spTree>
    <p:extLst>
      <p:ext uri="{BB962C8B-B14F-4D97-AF65-F5344CB8AC3E}">
        <p14:creationId xmlns:p14="http://schemas.microsoft.com/office/powerpoint/2010/main" val="788818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Previously</a:t>
            </a:r>
            <a:r>
              <a:rPr lang="en-US" baseline="0" dirty="0" smtClean="0"/>
              <a:t>, the budget narrative tab had one line, you typed in as much as you could, and budgeted money.  Now, there are six lines we are asking you to address.  You must enter </a:t>
            </a:r>
            <a:r>
              <a:rPr lang="en-US" u="sng" baseline="0" dirty="0" smtClean="0"/>
              <a:t>something</a:t>
            </a:r>
            <a:r>
              <a:rPr lang="en-US" u="none" baseline="0" dirty="0" smtClean="0"/>
              <a:t> into each area.  Even if it is non-applicable.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15</a:t>
            </a:fld>
            <a:endParaRPr lang="en-US" altLang="en-US"/>
          </a:p>
        </p:txBody>
      </p:sp>
    </p:spTree>
    <p:extLst>
      <p:ext uri="{BB962C8B-B14F-4D97-AF65-F5344CB8AC3E}">
        <p14:creationId xmlns:p14="http://schemas.microsoft.com/office/powerpoint/2010/main" val="1510248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the side of each narrative box is an opportunity</a:t>
            </a:r>
            <a:r>
              <a:rPr lang="en-US" baseline="0" dirty="0" smtClean="0"/>
              <a:t> to place budgeted amounts.  For this part, I ask that you use your best judgement.  Will it be perfect?  No.  The goal is to get an idea of where money is being spent.  If something doesn’t fit exactly into one of these categories, but is allowable, that’s ok.  Choose the one that fits best.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17</a:t>
            </a:fld>
            <a:endParaRPr lang="en-US" altLang="en-US"/>
          </a:p>
        </p:txBody>
      </p:sp>
    </p:spTree>
    <p:extLst>
      <p:ext uri="{BB962C8B-B14F-4D97-AF65-F5344CB8AC3E}">
        <p14:creationId xmlns:p14="http://schemas.microsoft.com/office/powerpoint/2010/main" val="1333246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18</a:t>
            </a:fld>
            <a:endParaRPr lang="en-US" altLang="en-US"/>
          </a:p>
        </p:txBody>
      </p:sp>
    </p:spTree>
    <p:extLst>
      <p:ext uri="{BB962C8B-B14F-4D97-AF65-F5344CB8AC3E}">
        <p14:creationId xmlns:p14="http://schemas.microsoft.com/office/powerpoint/2010/main" val="3536126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19</a:t>
            </a:fld>
            <a:endParaRPr lang="en-US" altLang="en-US"/>
          </a:p>
        </p:txBody>
      </p:sp>
    </p:spTree>
    <p:extLst>
      <p:ext uri="{BB962C8B-B14F-4D97-AF65-F5344CB8AC3E}">
        <p14:creationId xmlns:p14="http://schemas.microsoft.com/office/powerpoint/2010/main" val="1767480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this year shouldn’t be drastically different than any other.</a:t>
            </a:r>
            <a:r>
              <a:rPr lang="en-US" baseline="0" dirty="0" smtClean="0"/>
              <a:t>  The activities calendar is posted on the website.  Here are some important upcoming dates:</a:t>
            </a:r>
          </a:p>
          <a:p>
            <a:endParaRPr lang="en-US" baseline="0" dirty="0" smtClean="0"/>
          </a:p>
          <a:p>
            <a:r>
              <a:rPr lang="en-US" baseline="0" dirty="0" smtClean="0"/>
              <a:t>CDPR (training is on the website)</a:t>
            </a:r>
          </a:p>
          <a:p>
            <a:endParaRPr lang="en-US" baseline="0" dirty="0" smtClean="0"/>
          </a:p>
          <a:p>
            <a:r>
              <a:rPr lang="en-US" baseline="0" dirty="0" smtClean="0"/>
              <a:t>Assurances: On our website and in the CIP budget narrative application. (Instructions to send to Emily Swope).</a:t>
            </a:r>
          </a:p>
          <a:p>
            <a:endParaRPr lang="en-US" baseline="0" dirty="0" smtClean="0"/>
          </a:p>
          <a:p>
            <a:endParaRPr lang="en-US" baseline="0" dirty="0" smtClean="0"/>
          </a:p>
          <a:p>
            <a:r>
              <a:rPr lang="en-US" baseline="0" dirty="0" smtClean="0"/>
              <a:t>Monitoring &amp; Site Visits (Read Slides)</a:t>
            </a:r>
          </a:p>
          <a:p>
            <a:r>
              <a:rPr lang="en-US" baseline="0" dirty="0" smtClean="0"/>
              <a:t>Cross Office Effort: Help improve communication with districts and JJ sites.</a:t>
            </a:r>
          </a:p>
          <a:p>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21</a:t>
            </a:fld>
            <a:endParaRPr lang="en-US" altLang="en-US"/>
          </a:p>
        </p:txBody>
      </p:sp>
    </p:spTree>
    <p:extLst>
      <p:ext uri="{BB962C8B-B14F-4D97-AF65-F5344CB8AC3E}">
        <p14:creationId xmlns:p14="http://schemas.microsoft.com/office/powerpoint/2010/main" val="926310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Good Afternoon!</a:t>
            </a:r>
          </a:p>
          <a:p>
            <a:pPr eaLnBrk="1" hangingPunct="1">
              <a:spcBef>
                <a:spcPct val="0"/>
              </a:spcBef>
            </a:pPr>
            <a:endParaRPr lang="en-US" altLang="en-US" dirty="0" smtClean="0"/>
          </a:p>
          <a:p>
            <a:pPr eaLnBrk="1" hangingPunct="1">
              <a:spcBef>
                <a:spcPct val="0"/>
              </a:spcBef>
            </a:pPr>
            <a:r>
              <a:rPr lang="en-US" altLang="en-US" dirty="0" smtClean="0"/>
              <a:t>Thank you for joining us and welcome</a:t>
            </a:r>
            <a:r>
              <a:rPr lang="en-US" altLang="en-US" baseline="0" dirty="0" smtClean="0"/>
              <a:t> to the 2018-2019 Title I-D Overview and Budget Narrative Training!</a:t>
            </a:r>
          </a:p>
          <a:p>
            <a:pPr eaLnBrk="1" hangingPunct="1">
              <a:spcBef>
                <a:spcPct val="0"/>
              </a:spcBef>
            </a:pPr>
            <a:endParaRPr lang="en-US" altLang="en-US" baseline="0" dirty="0" smtClean="0"/>
          </a:p>
          <a:p>
            <a:pPr eaLnBrk="1" hangingPunct="1">
              <a:spcBef>
                <a:spcPct val="0"/>
              </a:spcBef>
            </a:pPr>
            <a:r>
              <a:rPr lang="en-US" altLang="en-US" baseline="0" dirty="0" smtClean="0"/>
              <a:t>My name is Jen Engberg, the Title I-D Coordinator for the state of Oregon.  </a:t>
            </a:r>
          </a:p>
          <a:p>
            <a:pPr eaLnBrk="1" hangingPunct="1">
              <a:spcBef>
                <a:spcPct val="0"/>
              </a:spcBef>
            </a:pPr>
            <a:endParaRPr lang="en-US" altLang="en-US" baseline="0" dirty="0" smtClean="0"/>
          </a:p>
          <a:p>
            <a:pPr eaLnBrk="1" hangingPunct="1">
              <a:spcBef>
                <a:spcPct val="0"/>
              </a:spcBef>
            </a:pPr>
            <a:r>
              <a:rPr lang="en-US" altLang="en-US" baseline="0" dirty="0" smtClean="0"/>
              <a:t>I have a few colleagues with me for support.  I’ll ask them to introduce themselves…</a:t>
            </a:r>
          </a:p>
          <a:p>
            <a:pPr eaLnBrk="1" hangingPunct="1">
              <a:spcBef>
                <a:spcPct val="0"/>
              </a:spcBef>
            </a:pPr>
            <a:endParaRPr lang="en-US" altLang="en-US" baseline="0" dirty="0" smtClean="0"/>
          </a:p>
          <a:p>
            <a:pPr eaLnBrk="1" hangingPunct="1">
              <a:spcBef>
                <a:spcPct val="0"/>
              </a:spcBef>
            </a:pPr>
            <a:r>
              <a:rPr lang="en-US" altLang="en-US" baseline="0" dirty="0" smtClean="0"/>
              <a:t>Thank you so much.  I’d like to take a quick poll of who is online.  If anyone is new if you could raise your hand…</a:t>
            </a:r>
          </a:p>
          <a:p>
            <a:pPr eaLnBrk="1" hangingPunct="1">
              <a:spcBef>
                <a:spcPct val="0"/>
              </a:spcBef>
            </a:pPr>
            <a:endParaRPr lang="en-US" altLang="en-US" baseline="0"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8BF58B7-CAC9-488A-AB53-A61AE96DC8AC}" type="slidenum">
              <a:rPr lang="en-US" altLang="en-US">
                <a:latin typeface="Arial" charset="0"/>
              </a:rPr>
              <a:pPr>
                <a:spcBef>
                  <a:spcPct val="0"/>
                </a:spcBef>
              </a:pPr>
              <a:t>2</a:t>
            </a:fld>
            <a:endParaRPr lang="en-US" alt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districts</a:t>
            </a:r>
            <a:r>
              <a:rPr lang="en-US" baseline="0" dirty="0" smtClean="0"/>
              <a:t> we will be visiting this year.  Again, these are informal visits and part of my personal goal to get out and see programs and support you.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22</a:t>
            </a:fld>
            <a:endParaRPr lang="en-US" altLang="en-US"/>
          </a:p>
        </p:txBody>
      </p:sp>
    </p:spTree>
    <p:extLst>
      <p:ext uri="{BB962C8B-B14F-4D97-AF65-F5344CB8AC3E}">
        <p14:creationId xmlns:p14="http://schemas.microsoft.com/office/powerpoint/2010/main" val="130396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23</a:t>
            </a:fld>
            <a:endParaRPr lang="en-US" altLang="en-US"/>
          </a:p>
        </p:txBody>
      </p:sp>
    </p:spTree>
    <p:extLst>
      <p:ext uri="{BB962C8B-B14F-4D97-AF65-F5344CB8AC3E}">
        <p14:creationId xmlns:p14="http://schemas.microsoft.com/office/powerpoint/2010/main" val="1515190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My goal for today is to give a refresher on the purpose of this grant, share information we received from Washington D.C., and walk you through the new CIP Budget Narrative.  These opened yesterday.  Has anyone had a chance to see them?  Allocations are also posted on our website.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(Read Slide)</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3</a:t>
            </a:fld>
            <a:endParaRPr lang="en-US" altLang="en-US"/>
          </a:p>
        </p:txBody>
      </p:sp>
    </p:spTree>
    <p:extLst>
      <p:ext uri="{BB962C8B-B14F-4D97-AF65-F5344CB8AC3E}">
        <p14:creationId xmlns:p14="http://schemas.microsoft.com/office/powerpoint/2010/main" val="2754141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 Year 2018-2019.  What’s changed</a:t>
            </a:r>
            <a:r>
              <a:rPr lang="en-US" baseline="0" dirty="0" smtClean="0"/>
              <a:t> and what has stayed the same?  </a:t>
            </a:r>
          </a:p>
          <a:p>
            <a:endParaRPr lang="en-US" baseline="0" dirty="0" smtClean="0"/>
          </a:p>
          <a:p>
            <a:r>
              <a:rPr lang="en-US" baseline="0" dirty="0" smtClean="0"/>
              <a:t>The good news is there have been no drastic changes since last year in regards to eligibility or the law.  Now that ESSA is growing up, the focus is on how to implemented some of those big ideas behind the laws.  We will talk more about that in just a minute.  The biggest change is how you will go about applying for Title I-D funds.  Our hope is that this process will be easier than it was in the past: at least it will be electronic!  </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4</a:t>
            </a:fld>
            <a:endParaRPr lang="en-US" altLang="en-US"/>
          </a:p>
        </p:txBody>
      </p:sp>
    </p:spTree>
    <p:extLst>
      <p:ext uri="{BB962C8B-B14F-4D97-AF65-F5344CB8AC3E}">
        <p14:creationId xmlns:p14="http://schemas.microsoft.com/office/powerpoint/2010/main" val="4217639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First, I do want to take a minute to go over eligibility for Title I-D funds.  It’s always good to refresh ourselves on the basics.  Also, in my first year here at ODE, I’ve found that there are a few districts that were eligible, but didn’t know it.  It never hurts to spread the word.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(Read Slide)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Examples:  residential treatment facility, county run juvenile detention program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NOT: Foster Homes, OYA or state ran facilities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These are the types of facilities that make a district </a:t>
            </a:r>
            <a:r>
              <a:rPr lang="en-US" u="sng" baseline="0" dirty="0" smtClean="0"/>
              <a:t>eligible.</a:t>
            </a:r>
            <a:r>
              <a:rPr lang="en-US" u="none" baseline="0" dirty="0" smtClean="0"/>
              <a:t>  Allowable activities can be much different.</a:t>
            </a: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5</a:t>
            </a:fld>
            <a:endParaRPr lang="en-US" altLang="en-US"/>
          </a:p>
        </p:txBody>
      </p:sp>
    </p:spTree>
    <p:extLst>
      <p:ext uri="{BB962C8B-B14F-4D97-AF65-F5344CB8AC3E}">
        <p14:creationId xmlns:p14="http://schemas.microsoft.com/office/powerpoint/2010/main" val="1954482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Title I-D funds can be used to support</a:t>
            </a:r>
            <a:r>
              <a:rPr lang="en-US" altLang="en-US" baseline="0" dirty="0" smtClean="0"/>
              <a:t> activities designed to supplement educational opportunities for these students.  The range of allowable activities is large.  They include:</a:t>
            </a:r>
            <a:endParaRPr lang="en-US" altLang="en-US" dirty="0" smtClean="0"/>
          </a:p>
          <a:p>
            <a:endParaRPr lang="en-US" altLang="en-US" dirty="0" smtClean="0"/>
          </a:p>
          <a:p>
            <a:r>
              <a:rPr lang="en-US" altLang="en-US" dirty="0" smtClean="0"/>
              <a:t>At Risk</a:t>
            </a:r>
            <a:r>
              <a:rPr lang="en-US" altLang="en-US" baseline="0" dirty="0" smtClean="0"/>
              <a:t>: </a:t>
            </a:r>
          </a:p>
          <a:p>
            <a:r>
              <a:rPr lang="en-US" altLang="en-US" baseline="0" dirty="0" smtClean="0"/>
              <a:t>Programs operated in local schools that target students who are at risk of academic failure, have a substance abuse problem, are pregnant or parenting, have been in contact with the juvenile justice system, are at least 1 year behind academically, have limited English proficiency, are gang members, have dropped out of high school in the past, or have a high absenteeism rate.</a:t>
            </a:r>
          </a:p>
          <a:p>
            <a:endParaRPr lang="en-US" altLang="en-US" baseline="0" dirty="0" smtClean="0"/>
          </a:p>
          <a:p>
            <a:r>
              <a:rPr lang="en-US" altLang="en-US" baseline="0" dirty="0" smtClean="0"/>
              <a:t>Neglected: </a:t>
            </a:r>
            <a:r>
              <a:rPr lang="en-US" dirty="0" smtClean="0"/>
              <a:t>Public or private residential facilities, other than foster homes, that are operated primarily for the care of children or youth who have been committed to or voluntarily placed in the facility under applicable State law due to:</a:t>
            </a:r>
          </a:p>
          <a:p>
            <a:pPr lvl="1" indent="-182880" eaLnBrk="1" fontAlgn="auto" hangingPunct="1">
              <a:spcAft>
                <a:spcPts val="0"/>
              </a:spcAft>
              <a:defRPr/>
            </a:pPr>
            <a:r>
              <a:rPr lang="en-US" dirty="0" smtClean="0"/>
              <a:t>abandonment, </a:t>
            </a:r>
          </a:p>
          <a:p>
            <a:pPr lvl="1" indent="-182880" eaLnBrk="1" fontAlgn="auto" hangingPunct="1">
              <a:spcAft>
                <a:spcPts val="0"/>
              </a:spcAft>
              <a:defRPr/>
            </a:pPr>
            <a:r>
              <a:rPr lang="en-US" dirty="0" smtClean="0"/>
              <a:t>neglect, or</a:t>
            </a:r>
          </a:p>
          <a:p>
            <a:pPr lvl="1" indent="-182880" eaLnBrk="1" fontAlgn="auto" hangingPunct="1">
              <a:spcAft>
                <a:spcPts val="0"/>
              </a:spcAft>
              <a:defRPr/>
            </a:pPr>
            <a:r>
              <a:rPr lang="en-US" dirty="0" smtClean="0"/>
              <a:t>death of their parents or guardians</a:t>
            </a:r>
          </a:p>
          <a:p>
            <a:endParaRPr lang="en-US" altLang="en-US" dirty="0" smtClean="0"/>
          </a:p>
          <a:p>
            <a:pPr marL="182880" indent="-182880" eaLnBrk="1" fontAlgn="auto" hangingPunct="1">
              <a:spcAft>
                <a:spcPts val="0"/>
              </a:spcAft>
              <a:defRPr/>
            </a:pPr>
            <a:r>
              <a:rPr lang="en-US" dirty="0" smtClean="0"/>
              <a:t>Juvenile Detention Program</a:t>
            </a:r>
          </a:p>
          <a:p>
            <a:pPr marL="274320" lvl="1" indent="0" eaLnBrk="1" fontAlgn="auto" hangingPunct="1">
              <a:spcAft>
                <a:spcPts val="0"/>
              </a:spcAft>
              <a:buFont typeface="Arial" panose="020B0604020202020204" pitchFamily="34" charset="0"/>
              <a:buNone/>
              <a:defRPr/>
            </a:pPr>
            <a:r>
              <a:rPr lang="en-US" sz="2600" dirty="0" smtClean="0"/>
              <a:t>Locally operated short-term private or public facilities that provide care to children who require:</a:t>
            </a:r>
          </a:p>
          <a:p>
            <a:pPr lvl="1" indent="-182880" eaLnBrk="1" fontAlgn="auto" hangingPunct="1">
              <a:spcAft>
                <a:spcPts val="0"/>
              </a:spcAft>
              <a:defRPr/>
            </a:pPr>
            <a:r>
              <a:rPr lang="en-US" sz="2600" dirty="0" smtClean="0"/>
              <a:t>secure custody pending court adjudication, </a:t>
            </a:r>
          </a:p>
          <a:p>
            <a:pPr lvl="1" indent="-182880" eaLnBrk="1" fontAlgn="auto" hangingPunct="1">
              <a:spcAft>
                <a:spcPts val="0"/>
              </a:spcAft>
              <a:defRPr/>
            </a:pPr>
            <a:r>
              <a:rPr lang="en-US" sz="2600" dirty="0" smtClean="0"/>
              <a:t>court disposition or execution of a court order, or </a:t>
            </a:r>
          </a:p>
          <a:p>
            <a:pPr lvl="1" indent="-182880" eaLnBrk="1" fontAlgn="auto" hangingPunct="1">
              <a:spcAft>
                <a:spcPts val="0"/>
              </a:spcAft>
              <a:defRPr/>
            </a:pPr>
            <a:r>
              <a:rPr lang="en-US" sz="2600" dirty="0" smtClean="0"/>
              <a:t>care to children after commitment.</a:t>
            </a:r>
          </a:p>
          <a:p>
            <a:pPr marL="182880" indent="-182880" eaLnBrk="1" fontAlgn="auto" hangingPunct="1">
              <a:spcAft>
                <a:spcPts val="0"/>
              </a:spcAft>
              <a:defRPr/>
            </a:pPr>
            <a:endParaRPr lang="en-US" dirty="0" smtClean="0"/>
          </a:p>
          <a:p>
            <a:pPr marL="182880" indent="-182880" eaLnBrk="1" fontAlgn="auto" hangingPunct="1">
              <a:spcAft>
                <a:spcPts val="0"/>
              </a:spcAft>
              <a:defRPr/>
            </a:pPr>
            <a:r>
              <a:rPr lang="en-US" dirty="0" smtClean="0"/>
              <a:t>Locally Operated Correctional Facility (Juvenile Correctional Program)</a:t>
            </a:r>
          </a:p>
          <a:p>
            <a:pPr marL="274320" lvl="1" indent="0" eaLnBrk="1" fontAlgn="auto" hangingPunct="1">
              <a:spcAft>
                <a:spcPts val="0"/>
              </a:spcAft>
              <a:buFont typeface="Arial" panose="020B0604020202020204" pitchFamily="34" charset="0"/>
              <a:buNone/>
              <a:defRPr/>
            </a:pPr>
            <a:r>
              <a:rPr lang="en-US" sz="2600" dirty="0" smtClean="0"/>
              <a:t>A facility in which persons are confined as a result of a conviction for a criminal offense.  It can also include a local public or private institution, community day program or school </a:t>
            </a:r>
            <a:r>
              <a:rPr lang="en-US" sz="2600" u="sng" dirty="0" smtClean="0"/>
              <a:t>not</a:t>
            </a:r>
            <a:r>
              <a:rPr lang="en-US" sz="2600" dirty="0" smtClean="0"/>
              <a:t> operated by the State.  </a:t>
            </a:r>
          </a:p>
          <a:p>
            <a:pPr marL="274320" lvl="1" indent="0" eaLnBrk="1" fontAlgn="auto" hangingPunct="1">
              <a:spcAft>
                <a:spcPts val="0"/>
              </a:spcAft>
              <a:buFont typeface="Arial" panose="020B0604020202020204" pitchFamily="34" charset="0"/>
              <a:buNone/>
              <a:defRPr/>
            </a:pPr>
            <a:endParaRPr lang="en-US" sz="2600" dirty="0" smtClean="0"/>
          </a:p>
          <a:p>
            <a:pPr marL="274320" lvl="1" indent="0" eaLnBrk="1" fontAlgn="auto" hangingPunct="1">
              <a:spcAft>
                <a:spcPts val="0"/>
              </a:spcAft>
              <a:buFont typeface="Arial" panose="020B0604020202020204" pitchFamily="34" charset="0"/>
              <a:buNone/>
              <a:defRPr/>
            </a:pPr>
            <a:r>
              <a:rPr lang="en-US" sz="2600" dirty="0" smtClean="0"/>
              <a:t>I’d like to emphasize</a:t>
            </a:r>
            <a:r>
              <a:rPr lang="en-US" sz="2600" baseline="0" dirty="0" smtClean="0"/>
              <a:t> the creativity and flexibility that can be taken here.  Think about serving those students before, during, and after a stay in secure care.  This can mean transition, continuity of education, and prevention from an extended stay.  Many districts partner with local facilities to provide education.  Regardless of how it’s done, think about wrap around services.  This is what ESSA calls for and is really what the US </a:t>
            </a:r>
            <a:r>
              <a:rPr lang="en-US" sz="2600" baseline="0" dirty="0" err="1" smtClean="0"/>
              <a:t>Dept</a:t>
            </a:r>
            <a:r>
              <a:rPr lang="en-US" sz="2600" baseline="0" dirty="0" smtClean="0"/>
              <a:t> of Ed is calling out now.</a:t>
            </a:r>
            <a:endParaRPr lang="en-US" sz="2600" dirty="0" smtClean="0"/>
          </a:p>
          <a:p>
            <a:endParaRPr lang="en-US" altLang="en-US" baseline="0" dirty="0"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4A2484F-4122-4CC7-8556-32BFD8AAC615}" type="slidenum">
              <a:rPr lang="en-US" altLang="en-US">
                <a:latin typeface="Arial" panose="020B0604020202020204" pitchFamily="34" charset="0"/>
              </a:rPr>
              <a:pPr eaLnBrk="1" hangingPunct="1">
                <a:spcBef>
                  <a:spcPct val="0"/>
                </a:spcBef>
              </a:pPr>
              <a:t>6</a:t>
            </a:fld>
            <a:endParaRPr lang="en-US" altLang="en-US">
              <a:latin typeface="Arial" panose="020B0604020202020204" pitchFamily="34" charset="0"/>
            </a:endParaRPr>
          </a:p>
        </p:txBody>
      </p:sp>
    </p:spTree>
    <p:extLst>
      <p:ext uri="{BB962C8B-B14F-4D97-AF65-F5344CB8AC3E}">
        <p14:creationId xmlns:p14="http://schemas.microsoft.com/office/powerpoint/2010/main" val="1437971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July, ODE traveled to D.C. to hear the latest from the federal folks in terms of changes, etc.  The big news right now is the reauthorization of the Juvenile Justice and Delinquency Prevention Act.  Education is a small portion of it, but obviously important.  It stresses making that connection for students returning to community schools and helping to maintain a consistent and quality education for these highly mobile students.  We don’t expect this reauthorization to make a huge splash or have changes for Title I-D, but we will keep it on the radar and pass things on to you.</a:t>
            </a:r>
          </a:p>
          <a:p>
            <a:endParaRPr lang="en-US" baseline="0" dirty="0" smtClean="0"/>
          </a:p>
          <a:p>
            <a:r>
              <a:rPr lang="en-US" baseline="0" dirty="0" smtClean="0"/>
              <a:t>The overall focus in D.C. right now is the implementation of ESSA.  The statutory changes that occurred with ESSA are really being called out now and are serving as a compass for the work in education.  For Title I-D, ESSA called out the following:  (Read slide)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7</a:t>
            </a:fld>
            <a:endParaRPr lang="en-US" altLang="en-US"/>
          </a:p>
        </p:txBody>
      </p:sp>
    </p:spTree>
    <p:extLst>
      <p:ext uri="{BB962C8B-B14F-4D97-AF65-F5344CB8AC3E}">
        <p14:creationId xmlns:p14="http://schemas.microsoft.com/office/powerpoint/2010/main" val="90108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8</a:t>
            </a:fld>
            <a:endParaRPr lang="en-US" altLang="en-US"/>
          </a:p>
        </p:txBody>
      </p:sp>
    </p:spTree>
    <p:extLst>
      <p:ext uri="{BB962C8B-B14F-4D97-AF65-F5344CB8AC3E}">
        <p14:creationId xmlns:p14="http://schemas.microsoft.com/office/powerpoint/2010/main" val="1577747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of the things that the US Department of Ed and NDTAC (define) are pointing out are the same things that ODE put in our state ESSA plan for Title I-D.  This year, these are the biggest items we are focusing on:</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9</a:t>
            </a:fld>
            <a:endParaRPr lang="en-US" altLang="en-US"/>
          </a:p>
        </p:txBody>
      </p:sp>
    </p:spTree>
    <p:extLst>
      <p:ext uri="{BB962C8B-B14F-4D97-AF65-F5344CB8AC3E}">
        <p14:creationId xmlns:p14="http://schemas.microsoft.com/office/powerpoint/2010/main" val="20329078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6213" y="609600"/>
            <a:ext cx="371157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sz="4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300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981959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4000">
                <a:latin typeface="Bookman Old Style" panose="02050604050505020204" pitchFamily="18"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marL="2057400" indent="-228600">
              <a:buFont typeface="Arial" panose="020B0604020202020204" pitchFamily="34" charset="0"/>
              <a:buChar char="•"/>
              <a:defRPr>
                <a:latin typeface="Bookman Old Style" panose="02050604050505020204" pitchFamily="18"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Slide Number Placeholder 5"/>
          <p:cNvSpPr>
            <a:spLocks noGrp="1"/>
          </p:cNvSpPr>
          <p:nvPr>
            <p:ph type="sldNum" sz="quarter" idx="11"/>
          </p:nvPr>
        </p:nvSpPr>
        <p:spPr>
          <a:xfrm>
            <a:off x="6096000" y="6245225"/>
            <a:ext cx="2133600" cy="476250"/>
          </a:xfrm>
        </p:spPr>
        <p:txBody>
          <a:bodyPr/>
          <a:lstStyle>
            <a:lvl1pPr>
              <a:defRPr/>
            </a:lvl1pPr>
          </a:lstStyle>
          <a:p>
            <a:fld id="{3399BAC2-F985-492E-8C66-45DD0FC1B1CC}" type="slidenum">
              <a:rPr lang="en-US" altLang="en-US"/>
              <a:pPr/>
              <a:t>‹#›</a:t>
            </a:fld>
            <a:endParaRPr lang="en-US" altLang="en-US"/>
          </a:p>
        </p:txBody>
      </p:sp>
    </p:spTree>
    <p:extLst>
      <p:ext uri="{BB962C8B-B14F-4D97-AF65-F5344CB8AC3E}">
        <p14:creationId xmlns:p14="http://schemas.microsoft.com/office/powerpoint/2010/main" val="2932379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010400" y="274638"/>
            <a:ext cx="2057400" cy="5851525"/>
          </a:xfrm>
        </p:spPr>
        <p:txBody>
          <a:bodyPr vert="eaVert"/>
          <a:lstStyle>
            <a:lvl1pPr>
              <a:defRPr sz="4000">
                <a:latin typeface="Bookman Old Style" panose="02050604050505020204" pitchFamily="18"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274638"/>
            <a:ext cx="6019800" cy="5578705"/>
          </a:xfrm>
        </p:spPr>
        <p:txBody>
          <a:bodyPr vert="eaVert"/>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marL="2057400" indent="-228600">
              <a:buFont typeface="Arial" panose="020B0604020202020204" pitchFamily="34" charset="0"/>
              <a:buChar char="•"/>
              <a:defRPr>
                <a:latin typeface="Bookman Old Style" panose="02050604050505020204" pitchFamily="18"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Slide Number Placeholder 5"/>
          <p:cNvSpPr>
            <a:spLocks noGrp="1"/>
          </p:cNvSpPr>
          <p:nvPr>
            <p:ph type="sldNum" sz="quarter" idx="11"/>
          </p:nvPr>
        </p:nvSpPr>
        <p:spPr>
          <a:xfrm>
            <a:off x="6096000" y="6245225"/>
            <a:ext cx="2133600" cy="476250"/>
          </a:xfrm>
        </p:spPr>
        <p:txBody>
          <a:bodyPr/>
          <a:lstStyle>
            <a:lvl1pPr>
              <a:defRPr/>
            </a:lvl1pPr>
          </a:lstStyle>
          <a:p>
            <a:fld id="{B2649CA0-1FA7-4A42-AB63-8A4A753306CE}" type="slidenum">
              <a:rPr lang="en-US" altLang="en-US"/>
              <a:pPr/>
              <a:t>‹#›</a:t>
            </a:fld>
            <a:endParaRPr lang="en-US" altLang="en-US"/>
          </a:p>
        </p:txBody>
      </p:sp>
    </p:spTree>
    <p:extLst>
      <p:ext uri="{BB962C8B-B14F-4D97-AF65-F5344CB8AC3E}">
        <p14:creationId xmlns:p14="http://schemas.microsoft.com/office/powerpoint/2010/main" val="2543166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4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838200" y="1600201"/>
            <a:ext cx="8229600" cy="426719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altLang="en-US"/>
          </a:p>
        </p:txBody>
      </p:sp>
      <p:sp>
        <p:nvSpPr>
          <p:cNvPr id="6" name="Slide Number Placeholder 5"/>
          <p:cNvSpPr>
            <a:spLocks noGrp="1"/>
          </p:cNvSpPr>
          <p:nvPr>
            <p:ph type="sldNum" sz="quarter" idx="11"/>
          </p:nvPr>
        </p:nvSpPr>
        <p:spPr>
          <a:xfrm>
            <a:off x="6096000" y="6245225"/>
            <a:ext cx="2133600" cy="476250"/>
          </a:xfrm>
        </p:spPr>
        <p:txBody>
          <a:bodyPr/>
          <a:lstStyle>
            <a:lvl1pPr>
              <a:defRPr/>
            </a:lvl1pPr>
          </a:lstStyle>
          <a:p>
            <a:fld id="{226447FC-8BFD-4D0B-AB8A-829574E1A271}" type="slidenum">
              <a:rPr lang="en-US" altLang="en-US"/>
              <a:pPr/>
              <a:t>‹#›</a:t>
            </a:fld>
            <a:endParaRPr lang="en-US" altLang="en-US"/>
          </a:p>
        </p:txBody>
      </p:sp>
    </p:spTree>
    <p:extLst>
      <p:ext uri="{BB962C8B-B14F-4D97-AF65-F5344CB8AC3E}">
        <p14:creationId xmlns:p14="http://schemas.microsoft.com/office/powerpoint/2010/main" val="2107519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6213" y="609600"/>
            <a:ext cx="371157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0" cap="a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2174486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00200"/>
            <a:ext cx="4038600" cy="42531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0"/>
            <a:ext cx="4038600" cy="42531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altLang="en-US"/>
          </a:p>
        </p:txBody>
      </p:sp>
      <p:sp>
        <p:nvSpPr>
          <p:cNvPr id="7" name="Slide Number Placeholder 6"/>
          <p:cNvSpPr>
            <a:spLocks noGrp="1"/>
          </p:cNvSpPr>
          <p:nvPr>
            <p:ph type="sldNum" sz="quarter" idx="11"/>
          </p:nvPr>
        </p:nvSpPr>
        <p:spPr>
          <a:xfrm>
            <a:off x="6096000" y="6245225"/>
            <a:ext cx="2133600" cy="476250"/>
          </a:xfrm>
        </p:spPr>
        <p:txBody>
          <a:bodyPr/>
          <a:lstStyle>
            <a:lvl1pPr>
              <a:defRPr/>
            </a:lvl1pPr>
          </a:lstStyle>
          <a:p>
            <a:fld id="{791A5B57-F909-4AC3-9311-3EA94818A276}" type="slidenum">
              <a:rPr lang="en-US" altLang="en-US"/>
              <a:pPr/>
              <a:t>‹#›</a:t>
            </a:fld>
            <a:endParaRPr lang="en-US" altLang="en-US"/>
          </a:p>
        </p:txBody>
      </p:sp>
    </p:spTree>
    <p:extLst>
      <p:ext uri="{BB962C8B-B14F-4D97-AF65-F5344CB8AC3E}">
        <p14:creationId xmlns:p14="http://schemas.microsoft.com/office/powerpoint/2010/main" val="2394300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lvl1pPr>
              <a:defRPr sz="4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0" u="sng">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0" u="sng">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altLang="en-US"/>
          </a:p>
        </p:txBody>
      </p:sp>
      <p:sp>
        <p:nvSpPr>
          <p:cNvPr id="9" name="Slide Number Placeholder 8"/>
          <p:cNvSpPr>
            <a:spLocks noGrp="1"/>
          </p:cNvSpPr>
          <p:nvPr>
            <p:ph type="sldNum" sz="quarter" idx="11"/>
          </p:nvPr>
        </p:nvSpPr>
        <p:spPr>
          <a:xfrm>
            <a:off x="6096000" y="6245225"/>
            <a:ext cx="2133600" cy="476250"/>
          </a:xfrm>
        </p:spPr>
        <p:txBody>
          <a:bodyPr/>
          <a:lstStyle>
            <a:lvl1pPr>
              <a:defRPr/>
            </a:lvl1pPr>
          </a:lstStyle>
          <a:p>
            <a:fld id="{1B1CC7A4-579E-4DCB-AC1B-7A58E54DE2AE}" type="slidenum">
              <a:rPr lang="en-US" altLang="en-US"/>
              <a:pPr/>
              <a:t>‹#›</a:t>
            </a:fld>
            <a:endParaRPr lang="en-US" altLang="en-US"/>
          </a:p>
        </p:txBody>
      </p:sp>
    </p:spTree>
    <p:extLst>
      <p:ext uri="{BB962C8B-B14F-4D97-AF65-F5344CB8AC3E}">
        <p14:creationId xmlns:p14="http://schemas.microsoft.com/office/powerpoint/2010/main" val="1554811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4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altLang="en-US"/>
          </a:p>
        </p:txBody>
      </p:sp>
      <p:sp>
        <p:nvSpPr>
          <p:cNvPr id="5" name="Slide Number Placeholder 4"/>
          <p:cNvSpPr>
            <a:spLocks noGrp="1"/>
          </p:cNvSpPr>
          <p:nvPr>
            <p:ph type="sldNum" sz="quarter" idx="11"/>
          </p:nvPr>
        </p:nvSpPr>
        <p:spPr>
          <a:xfrm>
            <a:off x="6096000" y="6245225"/>
            <a:ext cx="2133600" cy="476250"/>
          </a:xfrm>
        </p:spPr>
        <p:txBody>
          <a:bodyPr/>
          <a:lstStyle>
            <a:lvl1pPr>
              <a:defRPr/>
            </a:lvl1pPr>
          </a:lstStyle>
          <a:p>
            <a:fld id="{6297A6A4-B866-4F24-B81C-2F7CB92E9F3F}" type="slidenum">
              <a:rPr lang="en-US" altLang="en-US"/>
              <a:pPr/>
              <a:t>‹#›</a:t>
            </a:fld>
            <a:endParaRPr lang="en-US" altLang="en-US"/>
          </a:p>
        </p:txBody>
      </p:sp>
    </p:spTree>
    <p:extLst>
      <p:ext uri="{BB962C8B-B14F-4D97-AF65-F5344CB8AC3E}">
        <p14:creationId xmlns:p14="http://schemas.microsoft.com/office/powerpoint/2010/main" val="118495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ltLang="en-US"/>
          </a:p>
        </p:txBody>
      </p:sp>
      <p:sp>
        <p:nvSpPr>
          <p:cNvPr id="4" name="Slide Number Placeholder 3"/>
          <p:cNvSpPr>
            <a:spLocks noGrp="1"/>
          </p:cNvSpPr>
          <p:nvPr>
            <p:ph type="sldNum" sz="quarter" idx="11"/>
          </p:nvPr>
        </p:nvSpPr>
        <p:spPr>
          <a:xfrm>
            <a:off x="6096000" y="6245225"/>
            <a:ext cx="2133600" cy="476250"/>
          </a:xfrm>
        </p:spPr>
        <p:txBody>
          <a:bodyPr/>
          <a:lstStyle>
            <a:lvl1pPr>
              <a:defRPr/>
            </a:lvl1pPr>
          </a:lstStyle>
          <a:p>
            <a:fld id="{731B009C-F82B-44BC-B1E1-09D4ED5C878A}" type="slidenum">
              <a:rPr lang="en-US" altLang="en-US"/>
              <a:pPr/>
              <a:t>‹#›</a:t>
            </a:fld>
            <a:endParaRPr lang="en-US" altLang="en-US"/>
          </a:p>
        </p:txBody>
      </p:sp>
    </p:spTree>
    <p:extLst>
      <p:ext uri="{BB962C8B-B14F-4D97-AF65-F5344CB8AC3E}">
        <p14:creationId xmlns:p14="http://schemas.microsoft.com/office/powerpoint/2010/main" val="2764151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ctr">
              <a:defRPr sz="2000" b="1">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8029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472407"/>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altLang="en-US"/>
          </a:p>
        </p:txBody>
      </p:sp>
      <p:sp>
        <p:nvSpPr>
          <p:cNvPr id="7" name="Slide Number Placeholder 6"/>
          <p:cNvSpPr>
            <a:spLocks noGrp="1"/>
          </p:cNvSpPr>
          <p:nvPr>
            <p:ph type="sldNum" sz="quarter" idx="11"/>
          </p:nvPr>
        </p:nvSpPr>
        <p:spPr>
          <a:xfrm>
            <a:off x="6096000" y="6245225"/>
            <a:ext cx="2133600" cy="476250"/>
          </a:xfrm>
        </p:spPr>
        <p:txBody>
          <a:bodyPr/>
          <a:lstStyle>
            <a:lvl1pPr>
              <a:defRPr/>
            </a:lvl1pPr>
          </a:lstStyle>
          <a:p>
            <a:fld id="{9D92ADDD-D6AD-4757-AB20-9B906F4FE357}" type="slidenum">
              <a:rPr lang="en-US" altLang="en-US"/>
              <a:pPr/>
              <a:t>‹#›</a:t>
            </a:fld>
            <a:endParaRPr lang="en-US" altLang="en-US"/>
          </a:p>
        </p:txBody>
      </p:sp>
    </p:spTree>
    <p:extLst>
      <p:ext uri="{BB962C8B-B14F-4D97-AF65-F5344CB8AC3E}">
        <p14:creationId xmlns:p14="http://schemas.microsoft.com/office/powerpoint/2010/main" val="3498517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ctr">
              <a:defRPr sz="2000" b="0" u="sng">
                <a:latin typeface="Bookman Old Style" panose="02050604050505020204"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Bookman Old Style" panose="020506040505050202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486005"/>
          </a:xfrm>
        </p:spPr>
        <p:txBody>
          <a:bodyPr/>
          <a:lstStyle>
            <a:lvl1pPr marL="0" indent="0" algn="ctr">
              <a:buNone/>
              <a:defRPr sz="1400">
                <a:latin typeface="Bookman Old Style" panose="020506040505050202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Date Placeholder 4"/>
          <p:cNvSpPr>
            <a:spLocks noGrp="1"/>
          </p:cNvSpPr>
          <p:nvPr>
            <p:ph type="dt" sz="half" idx="10"/>
          </p:nvPr>
        </p:nvSpPr>
        <p:spPr/>
        <p:txBody>
          <a:bodyPr/>
          <a:lstStyle>
            <a:lvl1pPr>
              <a:defRPr/>
            </a:lvl1pPr>
          </a:lstStyle>
          <a:p>
            <a:pPr>
              <a:defRPr/>
            </a:pPr>
            <a:endParaRPr lang="en-US" altLang="en-US"/>
          </a:p>
        </p:txBody>
      </p:sp>
      <p:sp>
        <p:nvSpPr>
          <p:cNvPr id="7" name="Slide Number Placeholder 6"/>
          <p:cNvSpPr>
            <a:spLocks noGrp="1"/>
          </p:cNvSpPr>
          <p:nvPr>
            <p:ph type="sldNum" sz="quarter" idx="11"/>
          </p:nvPr>
        </p:nvSpPr>
        <p:spPr>
          <a:xfrm>
            <a:off x="6096000" y="6245225"/>
            <a:ext cx="2133600" cy="476250"/>
          </a:xfrm>
        </p:spPr>
        <p:txBody>
          <a:bodyPr/>
          <a:lstStyle>
            <a:lvl1pPr>
              <a:defRPr/>
            </a:lvl1pPr>
          </a:lstStyle>
          <a:p>
            <a:fld id="{3DC4D9BF-B17E-41A1-A0D0-45684979F605}" type="slidenum">
              <a:rPr lang="en-US" altLang="en-US"/>
              <a:pPr/>
              <a:t>‹#›</a:t>
            </a:fld>
            <a:endParaRPr lang="en-US" altLang="en-US"/>
          </a:p>
        </p:txBody>
      </p:sp>
    </p:spTree>
    <p:extLst>
      <p:ext uri="{BB962C8B-B14F-4D97-AF65-F5344CB8AC3E}">
        <p14:creationId xmlns:p14="http://schemas.microsoft.com/office/powerpoint/2010/main" val="182338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8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38200" y="1600200"/>
            <a:ext cx="8229600" cy="431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a:defRPr/>
            </a:pPr>
            <a:endParaRPr lang="en-US" altLang="en-US"/>
          </a:p>
        </p:txBody>
      </p:sp>
      <p:sp>
        <p:nvSpPr>
          <p:cNvPr id="16390" name="Rectangle 6"/>
          <p:cNvSpPr>
            <a:spLocks noGrp="1" noChangeArrowheads="1"/>
          </p:cNvSpPr>
          <p:nvPr>
            <p:ph type="sldNum" sz="quarter" idx="4"/>
          </p:nvPr>
        </p:nvSpPr>
        <p:spPr bwMode="auto">
          <a:xfrm>
            <a:off x="63246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cs typeface="Arial" charset="0"/>
              </a:defRPr>
            </a:lvl1pPr>
          </a:lstStyle>
          <a:p>
            <a:fld id="{786BEC99-EBB7-441A-96C4-AA710557F2A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oregon.gov/ode/schools-and-districts/grants/ESEA/ID/Pages/default.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438400"/>
            <a:ext cx="7848600" cy="1600200"/>
          </a:xfrm>
        </p:spPr>
        <p:txBody>
          <a:bodyPr/>
          <a:lstStyle/>
          <a:p>
            <a:pPr algn="ctr">
              <a:defRPr/>
            </a:pPr>
            <a:r>
              <a:rPr lang="en-US" sz="2800" dirty="0" smtClean="0"/>
              <a:t>Welcome to today’s Webinar</a:t>
            </a:r>
            <a:br>
              <a:rPr lang="en-US" sz="2800" dirty="0" smtClean="0"/>
            </a:br>
            <a:r>
              <a:rPr lang="en-US" sz="2800" dirty="0" smtClean="0"/>
              <a:t>We </a:t>
            </a:r>
            <a:r>
              <a:rPr lang="en-US" sz="2800" dirty="0" smtClean="0"/>
              <a:t>will </a:t>
            </a:r>
            <a:r>
              <a:rPr lang="en-US" sz="2800" dirty="0" smtClean="0"/>
              <a:t>begin shortly…</a:t>
            </a:r>
            <a:endParaRPr lang="en-US" sz="2800" dirty="0"/>
          </a:p>
        </p:txBody>
      </p:sp>
      <p:sp>
        <p:nvSpPr>
          <p:cNvPr id="3" name="Subtitle 2"/>
          <p:cNvSpPr>
            <a:spLocks noGrp="1"/>
          </p:cNvSpPr>
          <p:nvPr>
            <p:ph type="subTitle" idx="1"/>
          </p:nvPr>
        </p:nvSpPr>
        <p:spPr>
          <a:xfrm>
            <a:off x="838200" y="3505200"/>
            <a:ext cx="7848600" cy="1752600"/>
          </a:xfrm>
        </p:spPr>
        <p:txBody>
          <a:bodyPr/>
          <a:lstStyle/>
          <a:p>
            <a:pPr algn="ctr">
              <a:buFont typeface="Arial" charset="0"/>
              <a:buNone/>
              <a:defRPr/>
            </a:pPr>
            <a:endParaRPr lang="en-US" dirty="0" smtClean="0"/>
          </a:p>
          <a:p>
            <a:pPr algn="ctr">
              <a:buFont typeface="Arial" charset="0"/>
              <a:buNone/>
              <a:defRPr/>
            </a:pPr>
            <a:r>
              <a:rPr lang="en-US" sz="2800" dirty="0" smtClean="0"/>
              <a:t>Materials can be found </a:t>
            </a:r>
            <a:r>
              <a:rPr lang="en-US" sz="2800" dirty="0" smtClean="0"/>
              <a:t>here:</a:t>
            </a:r>
          </a:p>
          <a:p>
            <a:pPr>
              <a:defRPr/>
            </a:pPr>
            <a:r>
              <a:rPr lang="en-US" sz="2800" dirty="0" smtClean="0">
                <a:hlinkClick r:id="rId3"/>
              </a:rPr>
              <a:t>ODE Title I-D Website</a:t>
            </a:r>
            <a:endParaRPr lang="en-US" sz="2800" dirty="0" smtClean="0"/>
          </a:p>
        </p:txBody>
      </p:sp>
    </p:spTree>
    <p:extLst>
      <p:ext uri="{BB962C8B-B14F-4D97-AF65-F5344CB8AC3E}">
        <p14:creationId xmlns:p14="http://schemas.microsoft.com/office/powerpoint/2010/main" val="984354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descr="Green question mark with stick figure in front of it" title="Question Mark"/>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19400" y="1600200"/>
            <a:ext cx="4267200" cy="4267200"/>
          </a:xfrm>
        </p:spPr>
      </p:pic>
    </p:spTree>
    <p:extLst>
      <p:ext uri="{BB962C8B-B14F-4D97-AF65-F5344CB8AC3E}">
        <p14:creationId xmlns:p14="http://schemas.microsoft.com/office/powerpoint/2010/main" val="2242574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0"/>
            <a:ext cx="7772400" cy="1362075"/>
          </a:xfrm>
        </p:spPr>
        <p:txBody>
          <a:bodyPr/>
          <a:lstStyle/>
          <a:p>
            <a:pPr algn="ctr"/>
            <a:r>
              <a:rPr lang="en-US" dirty="0" smtClean="0"/>
              <a:t>New Budget </a:t>
            </a:r>
            <a:r>
              <a:rPr lang="en-US" dirty="0" smtClean="0"/>
              <a:t>Narrative</a:t>
            </a:r>
            <a:endParaRPr lang="en-US" dirty="0"/>
          </a:p>
        </p:txBody>
      </p:sp>
    </p:spTree>
    <p:extLst>
      <p:ext uri="{BB962C8B-B14F-4D97-AF65-F5344CB8AC3E}">
        <p14:creationId xmlns:p14="http://schemas.microsoft.com/office/powerpoint/2010/main" val="4271513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83976"/>
            <a:ext cx="8229600" cy="1143000"/>
          </a:xfrm>
        </p:spPr>
        <p:txBody>
          <a:bodyPr/>
          <a:lstStyle/>
          <a:p>
            <a:r>
              <a:rPr lang="en-US" dirty="0" smtClean="0"/>
              <a:t>Federal Requirements</a:t>
            </a:r>
            <a:endParaRPr lang="en-US" dirty="0"/>
          </a:p>
        </p:txBody>
      </p:sp>
      <p:graphicFrame>
        <p:nvGraphicFramePr>
          <p:cNvPr id="9" name="Content Placeholder 8" descr="The seal of United States Department of Education is in the center with 5 circles connecting to it listing the five requirements.  The requirements are 1. LEA Application 2. Use of Funds 3. Correctional Facility Agreements 4. Accountability (CDPR Data) and 5. Program Evaluation.&#10;" title="Federal Requirements Graphic"/>
          <p:cNvGraphicFramePr>
            <a:graphicFrameLocks noGrp="1"/>
          </p:cNvGraphicFramePr>
          <p:nvPr>
            <p:ph sz="half" idx="1"/>
            <p:extLst>
              <p:ext uri="{D42A27DB-BD31-4B8C-83A1-F6EECF244321}">
                <p14:modId xmlns:p14="http://schemas.microsoft.com/office/powerpoint/2010/main" val="2130955884"/>
              </p:ext>
            </p:extLst>
          </p:nvPr>
        </p:nvGraphicFramePr>
        <p:xfrm>
          <a:off x="2819400" y="1219200"/>
          <a:ext cx="4038600" cy="42531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ight Arrow 9" title="Red Arrow pointing to Use of Funds"/>
          <p:cNvSpPr/>
          <p:nvPr/>
        </p:nvSpPr>
        <p:spPr>
          <a:xfrm rot="8137714">
            <a:off x="6921113" y="1994287"/>
            <a:ext cx="304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title="Red Arrow pointing to LEA Application"/>
          <p:cNvSpPr/>
          <p:nvPr/>
        </p:nvSpPr>
        <p:spPr>
          <a:xfrm rot="10800000">
            <a:off x="5867400" y="1426976"/>
            <a:ext cx="304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62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anim calcmode="lin" valueType="num">
                                      <p:cBhvr>
                                        <p:cTn id="13" dur="2000" fill="hold"/>
                                        <p:tgtEl>
                                          <p:spTgt spid="10"/>
                                        </p:tgtEl>
                                        <p:attrNameLst>
                                          <p:attrName>ppt_w</p:attrName>
                                        </p:attrNameLst>
                                      </p:cBhvr>
                                      <p:tavLst>
                                        <p:tav tm="0" fmla="#ppt_w*sin(2.5*pi*$)">
                                          <p:val>
                                            <p:fltVal val="0"/>
                                          </p:val>
                                        </p:tav>
                                        <p:tav tm="100000">
                                          <p:val>
                                            <p:fltVal val="1"/>
                                          </p:val>
                                        </p:tav>
                                      </p:tavLst>
                                    </p:anim>
                                    <p:anim calcmode="lin" valueType="num">
                                      <p:cBhvr>
                                        <p:cTn id="1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What’s Changed?</a:t>
            </a:r>
            <a:endParaRPr lang="en-US" u="sng" dirty="0"/>
          </a:p>
        </p:txBody>
      </p:sp>
      <p:sp>
        <p:nvSpPr>
          <p:cNvPr id="3" name="Text Placeholder 2"/>
          <p:cNvSpPr>
            <a:spLocks noGrp="1"/>
          </p:cNvSpPr>
          <p:nvPr>
            <p:ph type="body" idx="1"/>
          </p:nvPr>
        </p:nvSpPr>
        <p:spPr/>
        <p:txBody>
          <a:bodyPr/>
          <a:lstStyle/>
          <a:p>
            <a:r>
              <a:rPr lang="en-US" dirty="0" smtClean="0"/>
              <a:t>2016-2018</a:t>
            </a:r>
            <a:endParaRPr lang="en-US" dirty="0"/>
          </a:p>
        </p:txBody>
      </p:sp>
      <p:sp>
        <p:nvSpPr>
          <p:cNvPr id="4" name="Content Placeholder 3"/>
          <p:cNvSpPr>
            <a:spLocks noGrp="1"/>
          </p:cNvSpPr>
          <p:nvPr>
            <p:ph sz="half" idx="2"/>
          </p:nvPr>
        </p:nvSpPr>
        <p:spPr/>
        <p:txBody>
          <a:bodyPr/>
          <a:lstStyle/>
          <a:p>
            <a:r>
              <a:rPr lang="en-US" dirty="0" smtClean="0"/>
              <a:t>Paper application</a:t>
            </a:r>
          </a:p>
          <a:p>
            <a:r>
              <a:rPr lang="en-US" dirty="0" smtClean="0"/>
              <a:t>Submitted every 2 years via email.</a:t>
            </a:r>
          </a:p>
          <a:p>
            <a:r>
              <a:rPr lang="en-US" dirty="0" smtClean="0"/>
              <a:t>Budget Narrative in ODE’s program.</a:t>
            </a:r>
            <a:endParaRPr lang="en-US" dirty="0"/>
          </a:p>
        </p:txBody>
      </p:sp>
      <p:sp>
        <p:nvSpPr>
          <p:cNvPr id="5" name="Text Placeholder 4"/>
          <p:cNvSpPr>
            <a:spLocks noGrp="1"/>
          </p:cNvSpPr>
          <p:nvPr>
            <p:ph type="body" sz="quarter" idx="3"/>
          </p:nvPr>
        </p:nvSpPr>
        <p:spPr/>
        <p:txBody>
          <a:bodyPr/>
          <a:lstStyle/>
          <a:p>
            <a:r>
              <a:rPr lang="en-US" dirty="0" smtClean="0"/>
              <a:t>2018-2019</a:t>
            </a:r>
            <a:endParaRPr lang="en-US" dirty="0"/>
          </a:p>
        </p:txBody>
      </p:sp>
      <p:sp>
        <p:nvSpPr>
          <p:cNvPr id="6" name="Content Placeholder 5"/>
          <p:cNvSpPr>
            <a:spLocks noGrp="1"/>
          </p:cNvSpPr>
          <p:nvPr>
            <p:ph sz="quarter" idx="4"/>
          </p:nvPr>
        </p:nvSpPr>
        <p:spPr>
          <a:xfrm>
            <a:off x="4645025" y="2174875"/>
            <a:ext cx="4041775" cy="1711325"/>
          </a:xfrm>
        </p:spPr>
        <p:txBody>
          <a:bodyPr/>
          <a:lstStyle/>
          <a:p>
            <a:r>
              <a:rPr lang="en-US" dirty="0" smtClean="0"/>
              <a:t>Application requirements completed through:</a:t>
            </a:r>
          </a:p>
          <a:p>
            <a:pPr lvl="1"/>
            <a:r>
              <a:rPr lang="en-US" dirty="0" smtClean="0"/>
              <a:t>CIP Budget Narrative</a:t>
            </a:r>
          </a:p>
          <a:p>
            <a:pPr lvl="1"/>
            <a:r>
              <a:rPr lang="en-US" dirty="0" smtClean="0"/>
              <a:t>General </a:t>
            </a:r>
            <a:r>
              <a:rPr lang="en-US" dirty="0" smtClean="0"/>
              <a:t>Assurances (submitted through district)</a:t>
            </a:r>
          </a:p>
          <a:p>
            <a:endParaRPr lang="en-US" dirty="0" smtClean="0"/>
          </a:p>
        </p:txBody>
      </p:sp>
      <p:sp>
        <p:nvSpPr>
          <p:cNvPr id="7" name="TextBox 6"/>
          <p:cNvSpPr txBox="1"/>
          <p:nvPr/>
        </p:nvSpPr>
        <p:spPr>
          <a:xfrm>
            <a:off x="4873624" y="4059237"/>
            <a:ext cx="3584575" cy="1200329"/>
          </a:xfrm>
          <a:prstGeom prst="rect">
            <a:avLst/>
          </a:prstGeom>
          <a:noFill/>
          <a:ln w="28575">
            <a:solidFill>
              <a:schemeClr val="bg1">
                <a:lumMod val="50000"/>
              </a:schemeClr>
            </a:solidFill>
          </a:ln>
        </p:spPr>
        <p:txBody>
          <a:bodyPr wrap="square" rtlCol="0">
            <a:spAutoFit/>
          </a:bodyPr>
          <a:lstStyle/>
          <a:p>
            <a:pPr algn="ctr"/>
            <a:r>
              <a:rPr lang="en-US" u="sng" dirty="0" smtClean="0"/>
              <a:t>Benefits</a:t>
            </a:r>
          </a:p>
          <a:p>
            <a:pPr marL="285750" indent="-285750">
              <a:buFontTx/>
              <a:buChar char="-"/>
            </a:pPr>
            <a:r>
              <a:rPr lang="en-US" dirty="0" smtClean="0"/>
              <a:t>Updated information</a:t>
            </a:r>
          </a:p>
          <a:p>
            <a:pPr marL="285750" indent="-285750">
              <a:buFontTx/>
              <a:buChar char="-"/>
            </a:pPr>
            <a:r>
              <a:rPr lang="en-US" dirty="0" smtClean="0"/>
              <a:t>Less Paperwork!</a:t>
            </a:r>
          </a:p>
          <a:p>
            <a:pPr marL="285750" indent="-285750">
              <a:buFontTx/>
              <a:buChar char="-"/>
            </a:pPr>
            <a:r>
              <a:rPr lang="en-US" dirty="0" smtClean="0"/>
              <a:t>Streamlined process</a:t>
            </a:r>
            <a:endParaRPr lang="en-US" dirty="0"/>
          </a:p>
        </p:txBody>
      </p:sp>
    </p:spTree>
    <p:extLst>
      <p:ext uri="{BB962C8B-B14F-4D97-AF65-F5344CB8AC3E}">
        <p14:creationId xmlns:p14="http://schemas.microsoft.com/office/powerpoint/2010/main" val="1917564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Areas of Information</a:t>
            </a:r>
            <a:endParaRPr lang="en-US" dirty="0"/>
          </a:p>
        </p:txBody>
      </p:sp>
      <p:sp>
        <p:nvSpPr>
          <p:cNvPr id="5" name="Content Placeholder 4"/>
          <p:cNvSpPr>
            <a:spLocks noGrp="1"/>
          </p:cNvSpPr>
          <p:nvPr>
            <p:ph idx="1"/>
          </p:nvPr>
        </p:nvSpPr>
        <p:spPr/>
        <p:txBody>
          <a:bodyPr/>
          <a:lstStyle/>
          <a:p>
            <a:pPr marL="971550" lvl="1" indent="-514350">
              <a:buAutoNum type="arabicPeriod"/>
            </a:pPr>
            <a:r>
              <a:rPr lang="en-US" dirty="0" smtClean="0"/>
              <a:t>LEA Based Programs</a:t>
            </a:r>
          </a:p>
          <a:p>
            <a:pPr marL="971550" lvl="1" indent="-514350">
              <a:buAutoNum type="arabicPeriod"/>
            </a:pPr>
            <a:r>
              <a:rPr lang="en-US" dirty="0" smtClean="0"/>
              <a:t>Coordination of Opportunities</a:t>
            </a:r>
          </a:p>
          <a:p>
            <a:pPr marL="971550" lvl="1" indent="-514350">
              <a:buAutoNum type="arabicPeriod"/>
            </a:pPr>
            <a:r>
              <a:rPr lang="en-US" dirty="0" smtClean="0"/>
              <a:t>Formal Agreements &amp; Partnerships</a:t>
            </a:r>
          </a:p>
          <a:p>
            <a:pPr marL="971550" lvl="1" indent="-514350">
              <a:buAutoNum type="arabicPeriod"/>
            </a:pPr>
            <a:r>
              <a:rPr lang="en-US" dirty="0" smtClean="0"/>
              <a:t>Special Education Support &amp; Coordination</a:t>
            </a:r>
          </a:p>
          <a:p>
            <a:pPr marL="971550" lvl="1" indent="-514350">
              <a:buAutoNum type="arabicPeriod"/>
            </a:pPr>
            <a:r>
              <a:rPr lang="en-US" dirty="0" smtClean="0"/>
              <a:t>Transition</a:t>
            </a:r>
          </a:p>
          <a:p>
            <a:pPr marL="971550" lvl="1" indent="-514350">
              <a:buAutoNum type="arabicPeriod"/>
            </a:pPr>
            <a:r>
              <a:rPr lang="en-US" dirty="0" smtClean="0"/>
              <a:t>List of Programs</a:t>
            </a:r>
            <a:endParaRPr lang="en-US" dirty="0"/>
          </a:p>
        </p:txBody>
      </p:sp>
    </p:spTree>
    <p:extLst>
      <p:ext uri="{BB962C8B-B14F-4D97-AF65-F5344CB8AC3E}">
        <p14:creationId xmlns:p14="http://schemas.microsoft.com/office/powerpoint/2010/main" val="3981800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Narratives</a:t>
            </a:r>
            <a:endParaRPr lang="en-US" dirty="0"/>
          </a:p>
        </p:txBody>
      </p:sp>
      <p:pic>
        <p:nvPicPr>
          <p:cNvPr id="5" name="Content Placeholder 4" descr="Screenshot of the Title I-D Budget Narrative Areas" title="Budget Narrative Screen Shot"/>
          <p:cNvPicPr>
            <a:picLocks noGrp="1" noChangeAspect="1"/>
          </p:cNvPicPr>
          <p:nvPr>
            <p:ph idx="1"/>
          </p:nvPr>
        </p:nvPicPr>
        <p:blipFill>
          <a:blip r:embed="rId3"/>
          <a:stretch>
            <a:fillRect/>
          </a:stretch>
        </p:blipFill>
        <p:spPr>
          <a:xfrm>
            <a:off x="838200" y="1676400"/>
            <a:ext cx="7859486" cy="3678422"/>
          </a:xfrm>
          <a:prstGeom prst="rect">
            <a:avLst/>
          </a:prstGeom>
        </p:spPr>
      </p:pic>
      <p:sp>
        <p:nvSpPr>
          <p:cNvPr id="6" name="TextBox 5"/>
          <p:cNvSpPr txBox="1"/>
          <p:nvPr/>
        </p:nvSpPr>
        <p:spPr>
          <a:xfrm>
            <a:off x="2815235" y="1402716"/>
            <a:ext cx="4275529" cy="369332"/>
          </a:xfrm>
          <a:prstGeom prst="rect">
            <a:avLst/>
          </a:prstGeom>
          <a:noFill/>
        </p:spPr>
        <p:txBody>
          <a:bodyPr wrap="none" rtlCol="0">
            <a:spAutoFit/>
          </a:bodyPr>
          <a:lstStyle/>
          <a:p>
            <a:r>
              <a:rPr lang="en-US" dirty="0" smtClean="0">
                <a:solidFill>
                  <a:srgbClr val="FF0000"/>
                </a:solidFill>
              </a:rPr>
              <a:t>Please enter a description for each area</a:t>
            </a:r>
            <a:endParaRPr lang="en-US" dirty="0">
              <a:solidFill>
                <a:srgbClr val="FF0000"/>
              </a:solidFill>
            </a:endParaRPr>
          </a:p>
        </p:txBody>
      </p:sp>
    </p:spTree>
    <p:extLst>
      <p:ext uri="{BB962C8B-B14F-4D97-AF65-F5344CB8AC3E}">
        <p14:creationId xmlns:p14="http://schemas.microsoft.com/office/powerpoint/2010/main" val="2317552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Narrative</a:t>
            </a:r>
            <a:endParaRPr lang="en-US" dirty="0"/>
          </a:p>
        </p:txBody>
      </p:sp>
      <p:pic>
        <p:nvPicPr>
          <p:cNvPr id="4" name="Content Placeholder 3" descr="Screenshot of edit button on budget narrative with a red arrow pointing to it" title="Edit Button"/>
          <p:cNvPicPr>
            <a:picLocks noGrp="1" noChangeAspect="1"/>
          </p:cNvPicPr>
          <p:nvPr>
            <p:ph idx="1"/>
          </p:nvPr>
        </p:nvPicPr>
        <p:blipFill>
          <a:blip r:embed="rId2"/>
          <a:stretch>
            <a:fillRect/>
          </a:stretch>
        </p:blipFill>
        <p:spPr>
          <a:xfrm>
            <a:off x="1524000" y="1530414"/>
            <a:ext cx="6634953" cy="1020762"/>
          </a:xfrm>
          <a:prstGeom prst="rect">
            <a:avLst/>
          </a:prstGeom>
        </p:spPr>
      </p:pic>
      <p:sp>
        <p:nvSpPr>
          <p:cNvPr id="7" name="Right Arrow 6" descr="Red Arrow pointing to edit button" title="Red Arrow"/>
          <p:cNvSpPr/>
          <p:nvPr/>
        </p:nvSpPr>
        <p:spPr>
          <a:xfrm>
            <a:off x="6477000" y="1967643"/>
            <a:ext cx="762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aragraph describing a hypothetical district program with expected outcomes.&#10;" title="Edit Budget Narrative Example"/>
          <p:cNvPicPr>
            <a:picLocks noChangeAspect="1"/>
          </p:cNvPicPr>
          <p:nvPr/>
        </p:nvPicPr>
        <p:blipFill>
          <a:blip r:embed="rId3"/>
          <a:stretch>
            <a:fillRect/>
          </a:stretch>
        </p:blipFill>
        <p:spPr>
          <a:xfrm>
            <a:off x="1371600" y="3048000"/>
            <a:ext cx="7143750" cy="2298674"/>
          </a:xfrm>
          <a:prstGeom prst="rect">
            <a:avLst/>
          </a:prstGeom>
        </p:spPr>
      </p:pic>
    </p:spTree>
    <p:extLst>
      <p:ext uri="{BB962C8B-B14F-4D97-AF65-F5344CB8AC3E}">
        <p14:creationId xmlns:p14="http://schemas.microsoft.com/office/powerpoint/2010/main" val="1860769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Budgeted Amount</a:t>
            </a:r>
            <a:endParaRPr lang="en-US" dirty="0"/>
          </a:p>
        </p:txBody>
      </p:sp>
      <p:sp>
        <p:nvSpPr>
          <p:cNvPr id="5" name="Content Placeholder 4"/>
          <p:cNvSpPr>
            <a:spLocks noGrp="1"/>
          </p:cNvSpPr>
          <p:nvPr>
            <p:ph idx="1"/>
          </p:nvPr>
        </p:nvSpPr>
        <p:spPr/>
        <p:txBody>
          <a:bodyPr/>
          <a:lstStyle/>
          <a:p>
            <a:endParaRPr lang="en-US" dirty="0"/>
          </a:p>
        </p:txBody>
      </p:sp>
      <p:pic>
        <p:nvPicPr>
          <p:cNvPr id="6" name="Picture 5" descr="A screen shot of the Budgeted Amount box from the budget narrative." title="Budget Box"/>
          <p:cNvPicPr>
            <a:picLocks noChangeAspect="1"/>
          </p:cNvPicPr>
          <p:nvPr/>
        </p:nvPicPr>
        <p:blipFill>
          <a:blip r:embed="rId3"/>
          <a:stretch>
            <a:fillRect/>
          </a:stretch>
        </p:blipFill>
        <p:spPr>
          <a:xfrm>
            <a:off x="1828800" y="2133600"/>
            <a:ext cx="5743575" cy="2724150"/>
          </a:xfrm>
          <a:prstGeom prst="rect">
            <a:avLst/>
          </a:prstGeom>
        </p:spPr>
      </p:pic>
    </p:spTree>
    <p:extLst>
      <p:ext uri="{BB962C8B-B14F-4D97-AF65-F5344CB8AC3E}">
        <p14:creationId xmlns:p14="http://schemas.microsoft.com/office/powerpoint/2010/main" val="2071583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a:t>
            </a:r>
            <a:endParaRPr lang="en-US" dirty="0"/>
          </a:p>
        </p:txBody>
      </p:sp>
      <p:sp>
        <p:nvSpPr>
          <p:cNvPr id="5" name="Content Placeholder 4"/>
          <p:cNvSpPr>
            <a:spLocks noGrp="1"/>
          </p:cNvSpPr>
          <p:nvPr>
            <p:ph idx="1"/>
          </p:nvPr>
        </p:nvSpPr>
        <p:spPr>
          <a:xfrm>
            <a:off x="838200" y="1828800"/>
            <a:ext cx="8229600" cy="4267199"/>
          </a:xfrm>
        </p:spPr>
        <p:txBody>
          <a:bodyPr/>
          <a:lstStyle/>
          <a:p>
            <a:r>
              <a:rPr lang="en-US" dirty="0" smtClean="0"/>
              <a:t>All 6 boxes must have a narrative in it.  (“Not Applicable” will work)</a:t>
            </a:r>
          </a:p>
          <a:p>
            <a:r>
              <a:rPr lang="en-US" dirty="0" smtClean="0"/>
              <a:t>Budgeted Amount can be left blank if no expenditures are planned.</a:t>
            </a:r>
          </a:p>
          <a:p>
            <a:r>
              <a:rPr lang="en-US" dirty="0" smtClean="0"/>
              <a:t>Make sure “Dollars Remaining” equals zero.</a:t>
            </a:r>
            <a:endParaRPr lang="en-US" dirty="0"/>
          </a:p>
        </p:txBody>
      </p:sp>
      <p:pic>
        <p:nvPicPr>
          <p:cNvPr id="6" name="Picture 5" descr="Red Flag" title="Red Fla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375444"/>
            <a:ext cx="809625" cy="1133475"/>
          </a:xfrm>
          <a:prstGeom prst="rect">
            <a:avLst/>
          </a:prstGeom>
        </p:spPr>
      </p:pic>
      <p:pic>
        <p:nvPicPr>
          <p:cNvPr id="7" name="Picture 6" descr="Red Flag" title="Red Fla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375443"/>
            <a:ext cx="809625" cy="1133475"/>
          </a:xfrm>
          <a:prstGeom prst="rect">
            <a:avLst/>
          </a:prstGeom>
        </p:spPr>
      </p:pic>
    </p:spTree>
    <p:extLst>
      <p:ext uri="{BB962C8B-B14F-4D97-AF65-F5344CB8AC3E}">
        <p14:creationId xmlns:p14="http://schemas.microsoft.com/office/powerpoint/2010/main" val="3667042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&amp; Tricks</a:t>
            </a:r>
            <a:endParaRPr lang="en-US" dirty="0"/>
          </a:p>
        </p:txBody>
      </p:sp>
      <p:sp>
        <p:nvSpPr>
          <p:cNvPr id="3" name="Content Placeholder 2"/>
          <p:cNvSpPr>
            <a:spLocks noGrp="1"/>
          </p:cNvSpPr>
          <p:nvPr>
            <p:ph idx="1"/>
          </p:nvPr>
        </p:nvSpPr>
        <p:spPr>
          <a:xfrm>
            <a:off x="1028700" y="1448119"/>
            <a:ext cx="7734300" cy="3885882"/>
          </a:xfrm>
          <a:solidFill>
            <a:schemeClr val="bg1"/>
          </a:solidFill>
          <a:ln w="25400">
            <a:solidFill>
              <a:schemeClr val="tx2"/>
            </a:solidFill>
          </a:ln>
        </p:spPr>
        <p:txBody>
          <a:bodyPr/>
          <a:lstStyle/>
          <a:p>
            <a:pPr marL="514350" indent="-514350">
              <a:buAutoNum type="arabicPeriod"/>
            </a:pPr>
            <a:r>
              <a:rPr lang="en-US" dirty="0" smtClean="0"/>
              <a:t>Use your best judgement to categorize expenditures in the 5-6 areas.</a:t>
            </a:r>
          </a:p>
          <a:p>
            <a:pPr marL="514350" indent="-514350">
              <a:buAutoNum type="arabicPeriod"/>
            </a:pPr>
            <a:r>
              <a:rPr lang="en-US" dirty="0" smtClean="0"/>
              <a:t>Consult with outside folks ahead of time.</a:t>
            </a:r>
          </a:p>
          <a:p>
            <a:pPr marL="514350" indent="-514350">
              <a:buAutoNum type="arabicPeriod"/>
            </a:pPr>
            <a:r>
              <a:rPr lang="en-US" dirty="0" smtClean="0"/>
              <a:t>If you need help, please call or send me an email.</a:t>
            </a:r>
          </a:p>
          <a:p>
            <a:pPr marL="514350" indent="-514350">
              <a:buAutoNum type="arabicPeriod"/>
            </a:pPr>
            <a:r>
              <a:rPr lang="en-US" dirty="0" smtClean="0"/>
              <a:t>Send feedback!</a:t>
            </a:r>
            <a:endParaRPr lang="en-US" dirty="0"/>
          </a:p>
        </p:txBody>
      </p:sp>
    </p:spTree>
    <p:extLst>
      <p:ext uri="{BB962C8B-B14F-4D97-AF65-F5344CB8AC3E}">
        <p14:creationId xmlns:p14="http://schemas.microsoft.com/office/powerpoint/2010/main" val="4232881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2416175"/>
            <a:ext cx="7772400" cy="1470025"/>
          </a:xfrm>
        </p:spPr>
        <p:txBody>
          <a:bodyPr/>
          <a:lstStyle/>
          <a:p>
            <a:r>
              <a:rPr lang="en-US" altLang="en-US" dirty="0" smtClean="0">
                <a:latin typeface="Arial" charset="0"/>
                <a:cs typeface="Arial" charset="0"/>
              </a:rPr>
              <a:t>Title I-D Overview &amp; Budget Narrative Training</a:t>
            </a:r>
          </a:p>
        </p:txBody>
      </p:sp>
      <p:sp>
        <p:nvSpPr>
          <p:cNvPr id="14339" name="Rectangle 3"/>
          <p:cNvSpPr>
            <a:spLocks noGrp="1" noChangeArrowheads="1"/>
          </p:cNvSpPr>
          <p:nvPr>
            <p:ph type="subTitle" idx="1"/>
          </p:nvPr>
        </p:nvSpPr>
        <p:spPr/>
        <p:txBody>
          <a:bodyPr/>
          <a:lstStyle/>
          <a:p>
            <a:r>
              <a:rPr lang="en-US" altLang="en-US" dirty="0" smtClean="0">
                <a:latin typeface="Arial" charset="0"/>
                <a:cs typeface="Arial" charset="0"/>
              </a:rPr>
              <a:t>Fall 2018</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descr="Man-With-Question" title="Question mark"/>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19400" y="1417638"/>
            <a:ext cx="4267200" cy="4267200"/>
          </a:xfrm>
        </p:spPr>
      </p:pic>
    </p:spTree>
    <p:extLst>
      <p:ext uri="{BB962C8B-B14F-4D97-AF65-F5344CB8AC3E}">
        <p14:creationId xmlns:p14="http://schemas.microsoft.com/office/powerpoint/2010/main" val="1967145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year…</a:t>
            </a:r>
            <a:endParaRPr lang="en-US" dirty="0"/>
          </a:p>
        </p:txBody>
      </p:sp>
      <p:sp>
        <p:nvSpPr>
          <p:cNvPr id="3" name="Content Placeholder 2"/>
          <p:cNvSpPr>
            <a:spLocks noGrp="1"/>
          </p:cNvSpPr>
          <p:nvPr>
            <p:ph idx="1"/>
          </p:nvPr>
        </p:nvSpPr>
        <p:spPr>
          <a:xfrm>
            <a:off x="838200" y="1417638"/>
            <a:ext cx="8229600" cy="4267199"/>
          </a:xfrm>
        </p:spPr>
        <p:txBody>
          <a:bodyPr/>
          <a:lstStyle/>
          <a:p>
            <a:r>
              <a:rPr lang="en-US" dirty="0" smtClean="0"/>
              <a:t>2018-2019 Activities Calendar</a:t>
            </a:r>
          </a:p>
          <a:p>
            <a:pPr lvl="1"/>
            <a:r>
              <a:rPr lang="en-US" dirty="0" smtClean="0"/>
              <a:t>CDPR: Opens 8/8</a:t>
            </a:r>
          </a:p>
          <a:p>
            <a:pPr lvl="1"/>
            <a:r>
              <a:rPr lang="en-US" dirty="0" smtClean="0"/>
              <a:t>Assurances Due: 10/1</a:t>
            </a:r>
          </a:p>
          <a:p>
            <a:pPr lvl="1"/>
            <a:r>
              <a:rPr lang="en-US" dirty="0" smtClean="0"/>
              <a:t>October Caseload: opens 10/25</a:t>
            </a:r>
          </a:p>
          <a:p>
            <a:pPr lvl="1"/>
            <a:endParaRPr lang="en-US" sz="1100" dirty="0"/>
          </a:p>
          <a:p>
            <a:r>
              <a:rPr lang="en-US" dirty="0" smtClean="0"/>
              <a:t>Monitoring &amp; Site Visits</a:t>
            </a:r>
          </a:p>
          <a:p>
            <a:pPr lvl="1"/>
            <a:r>
              <a:rPr lang="en-US" dirty="0" smtClean="0"/>
              <a:t>All sites have been monitored in the last three years.</a:t>
            </a:r>
          </a:p>
          <a:p>
            <a:pPr lvl="1"/>
            <a:r>
              <a:rPr lang="en-US" dirty="0" smtClean="0"/>
              <a:t>Cross-office effort to combine monitoring efforts.</a:t>
            </a:r>
            <a:endParaRPr lang="en-US" dirty="0"/>
          </a:p>
        </p:txBody>
      </p:sp>
    </p:spTree>
    <p:extLst>
      <p:ext uri="{BB962C8B-B14F-4D97-AF65-F5344CB8AC3E}">
        <p14:creationId xmlns:p14="http://schemas.microsoft.com/office/powerpoint/2010/main" val="837660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 Site Visits</a:t>
            </a:r>
            <a:endParaRPr lang="en-US" dirty="0"/>
          </a:p>
        </p:txBody>
      </p:sp>
      <p:sp>
        <p:nvSpPr>
          <p:cNvPr id="5" name="Content Placeholder 4"/>
          <p:cNvSpPr>
            <a:spLocks noGrp="1"/>
          </p:cNvSpPr>
          <p:nvPr>
            <p:ph idx="1"/>
          </p:nvPr>
        </p:nvSpPr>
        <p:spPr/>
        <p:txBody>
          <a:bodyPr numCol="1"/>
          <a:lstStyle/>
          <a:p>
            <a:pPr>
              <a:buFont typeface="Courier New" panose="02070309020205020404" pitchFamily="49" charset="0"/>
              <a:buChar char="o"/>
            </a:pPr>
            <a:r>
              <a:rPr lang="en-US" sz="2000" dirty="0" smtClean="0"/>
              <a:t>Baker School District</a:t>
            </a:r>
          </a:p>
          <a:p>
            <a:pPr>
              <a:buFont typeface="Courier New" panose="02070309020205020404" pitchFamily="49" charset="0"/>
              <a:buChar char="o"/>
            </a:pPr>
            <a:r>
              <a:rPr lang="en-US" sz="2000" dirty="0" smtClean="0"/>
              <a:t>Bend-</a:t>
            </a:r>
            <a:r>
              <a:rPr lang="en-US" sz="2000" dirty="0" err="1" smtClean="0"/>
              <a:t>LaPine</a:t>
            </a:r>
            <a:r>
              <a:rPr lang="en-US" sz="2000" dirty="0" smtClean="0"/>
              <a:t> School District</a:t>
            </a:r>
          </a:p>
          <a:p>
            <a:pPr>
              <a:buFont typeface="Courier New" panose="02070309020205020404" pitchFamily="49" charset="0"/>
              <a:buChar char="o"/>
            </a:pPr>
            <a:r>
              <a:rPr lang="en-US" sz="2000" dirty="0" smtClean="0"/>
              <a:t>Coos Bay School District</a:t>
            </a:r>
          </a:p>
          <a:p>
            <a:pPr>
              <a:buFont typeface="Courier New" panose="02070309020205020404" pitchFamily="49" charset="0"/>
              <a:buChar char="o"/>
            </a:pPr>
            <a:r>
              <a:rPr lang="en-US" sz="2000" dirty="0" smtClean="0"/>
              <a:t>Crook County School District</a:t>
            </a:r>
          </a:p>
          <a:p>
            <a:pPr>
              <a:buFont typeface="Courier New" panose="02070309020205020404" pitchFamily="49" charset="0"/>
              <a:buChar char="o"/>
            </a:pPr>
            <a:r>
              <a:rPr lang="en-US" sz="2000" dirty="0" smtClean="0"/>
              <a:t>Eugene School District</a:t>
            </a:r>
          </a:p>
          <a:p>
            <a:pPr>
              <a:buFont typeface="Courier New" panose="02070309020205020404" pitchFamily="49" charset="0"/>
              <a:buChar char="o"/>
            </a:pPr>
            <a:r>
              <a:rPr lang="en-US" sz="2000" dirty="0" smtClean="0"/>
              <a:t>Klamath Falls City School District</a:t>
            </a:r>
          </a:p>
          <a:p>
            <a:pPr>
              <a:buFont typeface="Courier New" panose="02070309020205020404" pitchFamily="49" charset="0"/>
              <a:buChar char="o"/>
            </a:pPr>
            <a:r>
              <a:rPr lang="en-US" sz="2000" dirty="0" smtClean="0"/>
              <a:t>Medford School District</a:t>
            </a:r>
          </a:p>
          <a:p>
            <a:pPr marL="0" indent="0">
              <a:buNone/>
            </a:pPr>
            <a:endParaRPr lang="en-US" sz="2000" dirty="0"/>
          </a:p>
          <a:p>
            <a:pPr marL="0" indent="0" algn="ctr">
              <a:buNone/>
            </a:pPr>
            <a:r>
              <a:rPr lang="en-US" sz="2400" dirty="0" smtClean="0"/>
              <a:t>ODE will contact districts in early 2019 to schedule.</a:t>
            </a:r>
          </a:p>
          <a:p>
            <a:pPr marL="0" indent="0">
              <a:buNone/>
            </a:pPr>
            <a:endParaRPr lang="en-US" sz="2000" dirty="0"/>
          </a:p>
        </p:txBody>
      </p:sp>
      <p:pic>
        <p:nvPicPr>
          <p:cNvPr id="6" name="Picture 5" descr="Road Sign saying &quot;Road Trip&quot;" title="Road Trip Sig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448118"/>
            <a:ext cx="2857500" cy="2809875"/>
          </a:xfrm>
          <a:prstGeom prst="rect">
            <a:avLst/>
          </a:prstGeom>
        </p:spPr>
      </p:pic>
    </p:spTree>
    <p:extLst>
      <p:ext uri="{BB962C8B-B14F-4D97-AF65-F5344CB8AC3E}">
        <p14:creationId xmlns:p14="http://schemas.microsoft.com/office/powerpoint/2010/main" val="16813915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Needed</a:t>
            </a:r>
            <a:endParaRPr lang="en-US" dirty="0"/>
          </a:p>
        </p:txBody>
      </p:sp>
      <p:sp>
        <p:nvSpPr>
          <p:cNvPr id="3" name="Content Placeholder 2"/>
          <p:cNvSpPr>
            <a:spLocks noGrp="1"/>
          </p:cNvSpPr>
          <p:nvPr>
            <p:ph idx="1"/>
          </p:nvPr>
        </p:nvSpPr>
        <p:spPr/>
        <p:txBody>
          <a:bodyPr/>
          <a:lstStyle/>
          <a:p>
            <a:r>
              <a:rPr lang="en-US" dirty="0" smtClean="0"/>
              <a:t>Training Needs/Wants</a:t>
            </a:r>
          </a:p>
          <a:p>
            <a:pPr lvl="1"/>
            <a:r>
              <a:rPr lang="en-US" dirty="0" smtClean="0"/>
              <a:t>Survey!!</a:t>
            </a:r>
          </a:p>
          <a:p>
            <a:pPr marL="457200" lvl="1" indent="0">
              <a:buNone/>
            </a:pPr>
            <a:endParaRPr lang="en-US" dirty="0" smtClean="0"/>
          </a:p>
          <a:p>
            <a:r>
              <a:rPr lang="en-US" dirty="0" smtClean="0"/>
              <a:t>Feedback on Budget Narrative</a:t>
            </a:r>
          </a:p>
          <a:p>
            <a:pPr marL="0" indent="0">
              <a:buNone/>
            </a:pPr>
            <a:endParaRPr lang="en-US" dirty="0"/>
          </a:p>
          <a:p>
            <a:r>
              <a:rPr lang="en-US" dirty="0" smtClean="0"/>
              <a:t>Other?</a:t>
            </a:r>
          </a:p>
          <a:p>
            <a:pPr marL="0" indent="0">
              <a:buNone/>
            </a:pPr>
            <a:endParaRPr lang="en-US" dirty="0"/>
          </a:p>
        </p:txBody>
      </p:sp>
    </p:spTree>
    <p:extLst>
      <p:ext uri="{BB962C8B-B14F-4D97-AF65-F5344CB8AC3E}">
        <p14:creationId xmlns:p14="http://schemas.microsoft.com/office/powerpoint/2010/main" val="29650828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6" name="Content Placeholder 5" descr="Cluster of colorful questions" title="Question Mark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1750" y="1752600"/>
            <a:ext cx="4762500" cy="3568700"/>
          </a:xfrm>
        </p:spPr>
      </p:pic>
    </p:spTree>
    <p:extLst>
      <p:ext uri="{BB962C8B-B14F-4D97-AF65-F5344CB8AC3E}">
        <p14:creationId xmlns:p14="http://schemas.microsoft.com/office/powerpoint/2010/main" val="31563499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ost it note saying &quot;Contact me!&quot;" title="Contact 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995" y="3859530"/>
            <a:ext cx="2860105" cy="2353628"/>
          </a:xfrm>
          <a:prstGeom prst="rect">
            <a:avLst/>
          </a:prstGeom>
        </p:spPr>
      </p:pic>
      <p:sp>
        <p:nvSpPr>
          <p:cNvPr id="6" name="Title 5"/>
          <p:cNvSpPr>
            <a:spLocks noGrp="1"/>
          </p:cNvSpPr>
          <p:nvPr>
            <p:ph type="ctrTitle"/>
          </p:nvPr>
        </p:nvSpPr>
        <p:spPr>
          <a:xfrm>
            <a:off x="685800" y="2783840"/>
            <a:ext cx="7772400" cy="1470025"/>
          </a:xfrm>
        </p:spPr>
        <p:txBody>
          <a:bodyPr/>
          <a:lstStyle/>
          <a:p>
            <a:r>
              <a:rPr lang="en-US" sz="3600" dirty="0" smtClean="0"/>
              <a:t>Jen Engberg</a:t>
            </a:r>
            <a:br>
              <a:rPr lang="en-US" sz="3600" dirty="0" smtClean="0"/>
            </a:br>
            <a:r>
              <a:rPr lang="en-US" sz="3600" dirty="0" smtClean="0"/>
              <a:t>Title I-D Coordinator</a:t>
            </a:r>
            <a:r>
              <a:rPr lang="en-US" dirty="0" smtClean="0"/>
              <a:t/>
            </a:r>
            <a:br>
              <a:rPr lang="en-US" dirty="0" smtClean="0"/>
            </a:br>
            <a:endParaRPr lang="en-US" dirty="0"/>
          </a:p>
        </p:txBody>
      </p:sp>
      <p:sp>
        <p:nvSpPr>
          <p:cNvPr id="7" name="Subtitle 6"/>
          <p:cNvSpPr>
            <a:spLocks noGrp="1"/>
          </p:cNvSpPr>
          <p:nvPr>
            <p:ph type="subTitle" idx="1"/>
          </p:nvPr>
        </p:nvSpPr>
        <p:spPr>
          <a:xfrm>
            <a:off x="1371600" y="3984625"/>
            <a:ext cx="6400800" cy="1752600"/>
          </a:xfrm>
        </p:spPr>
        <p:txBody>
          <a:bodyPr/>
          <a:lstStyle/>
          <a:p>
            <a:r>
              <a:rPr lang="en-US" dirty="0" smtClean="0"/>
              <a:t>Phone: 503-947-0339</a:t>
            </a:r>
          </a:p>
          <a:p>
            <a:r>
              <a:rPr lang="en-US" dirty="0"/>
              <a:t>j</a:t>
            </a:r>
            <a:r>
              <a:rPr lang="en-US" dirty="0" smtClean="0"/>
              <a:t>ennifer.engberg@state.or.us</a:t>
            </a:r>
            <a:endParaRPr lang="en-US" dirty="0"/>
          </a:p>
        </p:txBody>
      </p:sp>
    </p:spTree>
    <p:extLst>
      <p:ext uri="{BB962C8B-B14F-4D97-AF65-F5344CB8AC3E}">
        <p14:creationId xmlns:p14="http://schemas.microsoft.com/office/powerpoint/2010/main" val="769845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of a post it note and a pencil" title="To Do Lis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3733800"/>
            <a:ext cx="2857500" cy="2514600"/>
          </a:xfrm>
          <a:prstGeom prst="rect">
            <a:avLst/>
          </a:prstGeom>
        </p:spPr>
      </p:pic>
      <p:sp>
        <p:nvSpPr>
          <p:cNvPr id="2" name="Title 1"/>
          <p:cNvSpPr>
            <a:spLocks noGrp="1"/>
          </p:cNvSpPr>
          <p:nvPr>
            <p:ph type="title"/>
          </p:nvPr>
        </p:nvSpPr>
        <p:spPr/>
        <p:txBody>
          <a:bodyPr/>
          <a:lstStyle/>
          <a:p>
            <a:r>
              <a:rPr lang="en-US" u="sng" dirty="0" smtClean="0"/>
              <a:t>Today’s Agenda</a:t>
            </a:r>
            <a:endParaRPr lang="en-US" u="sng" dirty="0"/>
          </a:p>
        </p:txBody>
      </p:sp>
      <p:sp>
        <p:nvSpPr>
          <p:cNvPr id="3" name="Content Placeholder 2"/>
          <p:cNvSpPr>
            <a:spLocks noGrp="1"/>
          </p:cNvSpPr>
          <p:nvPr>
            <p:ph idx="1"/>
          </p:nvPr>
        </p:nvSpPr>
        <p:spPr/>
        <p:txBody>
          <a:bodyPr/>
          <a:lstStyle/>
          <a:p>
            <a:r>
              <a:rPr lang="en-US" dirty="0" smtClean="0"/>
              <a:t>Introductions</a:t>
            </a:r>
          </a:p>
          <a:p>
            <a:r>
              <a:rPr lang="en-US" dirty="0" smtClean="0"/>
              <a:t>2018-2019 Overview</a:t>
            </a:r>
          </a:p>
          <a:p>
            <a:r>
              <a:rPr lang="en-US" dirty="0" smtClean="0"/>
              <a:t>What’s new from Washington</a:t>
            </a:r>
          </a:p>
          <a:p>
            <a:r>
              <a:rPr lang="en-US" dirty="0" smtClean="0"/>
              <a:t>CIP Budget Narrative Training</a:t>
            </a:r>
            <a:endParaRPr lang="en-US" dirty="0" smtClean="0"/>
          </a:p>
          <a:p>
            <a:r>
              <a:rPr lang="en-US" dirty="0" smtClean="0"/>
              <a:t>Coming Attractions</a:t>
            </a:r>
            <a:endParaRPr lang="en-US" dirty="0" smtClean="0"/>
          </a:p>
          <a:p>
            <a:endParaRPr lang="en-US" dirty="0"/>
          </a:p>
        </p:txBody>
      </p:sp>
    </p:spTree>
    <p:extLst>
      <p:ext uri="{BB962C8B-B14F-4D97-AF65-F5344CB8AC3E}">
        <p14:creationId xmlns:p14="http://schemas.microsoft.com/office/powerpoint/2010/main" val="676126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0"/>
            <a:ext cx="7772400" cy="1362075"/>
          </a:xfrm>
        </p:spPr>
        <p:txBody>
          <a:bodyPr/>
          <a:lstStyle/>
          <a:p>
            <a:pPr algn="ctr"/>
            <a:r>
              <a:rPr lang="en-US" dirty="0" smtClean="0"/>
              <a:t>2018-2019 Overview</a:t>
            </a:r>
            <a:endParaRPr lang="en-US" dirty="0"/>
          </a:p>
        </p:txBody>
      </p:sp>
    </p:spTree>
    <p:extLst>
      <p:ext uri="{BB962C8B-B14F-4D97-AF65-F5344CB8AC3E}">
        <p14:creationId xmlns:p14="http://schemas.microsoft.com/office/powerpoint/2010/main" val="3274897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I-D Neglected &amp; Delinquent</a:t>
            </a:r>
            <a:endParaRPr lang="en-US" dirty="0"/>
          </a:p>
        </p:txBody>
      </p:sp>
      <p:sp>
        <p:nvSpPr>
          <p:cNvPr id="3" name="Content Placeholder 2"/>
          <p:cNvSpPr>
            <a:spLocks noGrp="1"/>
          </p:cNvSpPr>
          <p:nvPr>
            <p:ph idx="1"/>
          </p:nvPr>
        </p:nvSpPr>
        <p:spPr>
          <a:xfrm>
            <a:off x="685800" y="1905000"/>
            <a:ext cx="8229600" cy="1447799"/>
          </a:xfrm>
        </p:spPr>
        <p:txBody>
          <a:bodyPr numCol="1"/>
          <a:lstStyle/>
          <a:p>
            <a:pPr marL="0" indent="0" algn="ctr">
              <a:buNone/>
            </a:pPr>
            <a:r>
              <a:rPr lang="en-US" sz="2400" dirty="0" smtClean="0"/>
              <a:t>Districts are eligible for Title I-D Subpart 2 funds if there is a </a:t>
            </a:r>
            <a:r>
              <a:rPr lang="en-US" sz="2400" u="sng" dirty="0" smtClean="0"/>
              <a:t>locally</a:t>
            </a:r>
            <a:r>
              <a:rPr lang="en-US" sz="2400" dirty="0" smtClean="0"/>
              <a:t> ran facility for neglected or delinquent youth within its boundaries</a:t>
            </a:r>
          </a:p>
          <a:p>
            <a:pPr marL="0" indent="0" algn="ctr">
              <a:buNone/>
            </a:pPr>
            <a:endParaRPr lang="en-US" sz="2400" u="sng" dirty="0" smtClean="0">
              <a:solidFill>
                <a:srgbClr val="00B050"/>
              </a:solidFill>
            </a:endParaRPr>
          </a:p>
          <a:p>
            <a:pPr marL="0" indent="0">
              <a:buNone/>
            </a:pPr>
            <a:endParaRPr lang="en-US" u="sng" dirty="0"/>
          </a:p>
        </p:txBody>
      </p:sp>
      <p:sp>
        <p:nvSpPr>
          <p:cNvPr id="4" name="TextBox 3"/>
          <p:cNvSpPr txBox="1"/>
          <p:nvPr/>
        </p:nvSpPr>
        <p:spPr>
          <a:xfrm>
            <a:off x="1325880" y="3352799"/>
            <a:ext cx="6675120" cy="2492990"/>
          </a:xfrm>
          <a:prstGeom prst="rect">
            <a:avLst/>
          </a:prstGeom>
          <a:noFill/>
        </p:spPr>
        <p:txBody>
          <a:bodyPr wrap="square" numCol="1" rtlCol="0">
            <a:spAutoFit/>
          </a:bodyPr>
          <a:lstStyle/>
          <a:p>
            <a:pPr marL="0" indent="0">
              <a:buNone/>
            </a:pPr>
            <a:r>
              <a:rPr lang="en-US" sz="2400" u="sng" dirty="0" smtClean="0">
                <a:solidFill>
                  <a:srgbClr val="00B050"/>
                </a:solidFill>
              </a:rPr>
              <a:t>Yes:</a:t>
            </a:r>
            <a:r>
              <a:rPr lang="en-US" sz="2400" dirty="0" smtClean="0">
                <a:solidFill>
                  <a:srgbClr val="00B050"/>
                </a:solidFill>
              </a:rPr>
              <a:t> </a:t>
            </a:r>
            <a:r>
              <a:rPr lang="en-US" sz="2400" dirty="0" smtClean="0"/>
              <a:t>residential treatment facilities, day treatment centers, county juvenile detention programs</a:t>
            </a:r>
            <a:endParaRPr lang="en-US" sz="2400" u="sng" dirty="0" smtClean="0">
              <a:solidFill>
                <a:srgbClr val="FF0000"/>
              </a:solidFill>
            </a:endParaRPr>
          </a:p>
          <a:p>
            <a:pPr marL="0" indent="0">
              <a:buNone/>
            </a:pPr>
            <a:endParaRPr lang="en-US" u="sng" dirty="0">
              <a:solidFill>
                <a:srgbClr val="FF0000"/>
              </a:solidFill>
            </a:endParaRPr>
          </a:p>
          <a:p>
            <a:pPr marL="0" indent="0">
              <a:buNone/>
            </a:pPr>
            <a:endParaRPr lang="en-US" sz="2400" u="sng" dirty="0">
              <a:solidFill>
                <a:srgbClr val="FF0000"/>
              </a:solidFill>
            </a:endParaRPr>
          </a:p>
          <a:p>
            <a:pPr marL="0" indent="0">
              <a:buNone/>
            </a:pPr>
            <a:r>
              <a:rPr lang="en-US" sz="2400" u="sng" dirty="0">
                <a:solidFill>
                  <a:srgbClr val="FF0000"/>
                </a:solidFill>
              </a:rPr>
              <a:t>No:</a:t>
            </a:r>
            <a:r>
              <a:rPr lang="en-US" sz="2400" dirty="0">
                <a:solidFill>
                  <a:srgbClr val="FF0000"/>
                </a:solidFill>
              </a:rPr>
              <a:t> </a:t>
            </a:r>
            <a:r>
              <a:rPr lang="en-US" sz="2400" dirty="0"/>
              <a:t>State ran facilities, foster homes</a:t>
            </a:r>
            <a:endParaRPr lang="en-US" sz="2400" u="sng" dirty="0"/>
          </a:p>
          <a:p>
            <a:endParaRPr lang="en-US" dirty="0"/>
          </a:p>
        </p:txBody>
      </p:sp>
    </p:spTree>
    <p:extLst>
      <p:ext uri="{BB962C8B-B14F-4D97-AF65-F5344CB8AC3E}">
        <p14:creationId xmlns:p14="http://schemas.microsoft.com/office/powerpoint/2010/main" val="194172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Title </a:t>
            </a:r>
            <a:r>
              <a:rPr lang="en-US" dirty="0" smtClean="0"/>
              <a:t>I-D </a:t>
            </a:r>
            <a:r>
              <a:rPr lang="en-US" dirty="0" smtClean="0"/>
              <a:t>Funded Activities</a:t>
            </a:r>
            <a:endParaRPr lang="en-US" dirty="0"/>
          </a:p>
        </p:txBody>
      </p:sp>
      <p:sp>
        <p:nvSpPr>
          <p:cNvPr id="14339" name="Content Placeholder 14"/>
          <p:cNvSpPr>
            <a:spLocks noGrp="1"/>
          </p:cNvSpPr>
          <p:nvPr>
            <p:ph idx="1"/>
          </p:nvPr>
        </p:nvSpPr>
        <p:spPr/>
        <p:txBody>
          <a:bodyPr/>
          <a:lstStyle/>
          <a:p>
            <a:pPr marL="514350" indent="-457200"/>
            <a:r>
              <a:rPr lang="en-US" altLang="en-US" sz="2800" dirty="0" smtClean="0"/>
              <a:t>At-Risk Program</a:t>
            </a:r>
          </a:p>
          <a:p>
            <a:pPr marL="514350" indent="-457200"/>
            <a:r>
              <a:rPr lang="en-US" altLang="en-US" sz="2800" dirty="0" smtClean="0"/>
              <a:t>Neglected </a:t>
            </a:r>
            <a:r>
              <a:rPr lang="en-US" altLang="en-US" sz="2800" dirty="0" smtClean="0"/>
              <a:t>Program* (funded through I-A)</a:t>
            </a:r>
            <a:endParaRPr lang="en-US" altLang="en-US" sz="2800" dirty="0" smtClean="0"/>
          </a:p>
          <a:p>
            <a:pPr marL="514350" indent="-457200"/>
            <a:r>
              <a:rPr lang="en-US" altLang="en-US" sz="2800" dirty="0" smtClean="0"/>
              <a:t>Juvenile Detention Program</a:t>
            </a:r>
          </a:p>
          <a:p>
            <a:pPr marL="514350" indent="-457200"/>
            <a:r>
              <a:rPr lang="en-US" altLang="en-US" sz="2800" dirty="0" smtClean="0"/>
              <a:t>Locally Operated Juvenile Correctional Facility Program</a:t>
            </a:r>
          </a:p>
          <a:p>
            <a:pPr marL="457200" lvl="1" indent="0">
              <a:buNone/>
            </a:pPr>
            <a:r>
              <a:rPr lang="en-US" altLang="en-US" sz="2400" dirty="0"/>
              <a:t>	</a:t>
            </a:r>
            <a:endParaRPr lang="en-US" altLang="en-US" sz="2400" dirty="0" smtClean="0"/>
          </a:p>
          <a:p>
            <a:pPr marL="0" indent="0">
              <a:buNone/>
            </a:pPr>
            <a:endParaRPr lang="en-US" altLang="en-US" sz="2800" dirty="0" smtClean="0"/>
          </a:p>
          <a:p>
            <a:pPr marL="0" indent="0">
              <a:buNone/>
            </a:pPr>
            <a:endParaRPr lang="en-US" altLang="en-US" sz="2800" dirty="0" smtClean="0"/>
          </a:p>
          <a:p>
            <a:endParaRPr lang="en-US" altLang="en-US" sz="2800" dirty="0" smtClean="0"/>
          </a:p>
          <a:p>
            <a:endParaRPr lang="en-US" altLang="en-US" dirty="0" smtClean="0"/>
          </a:p>
        </p:txBody>
      </p:sp>
      <p:sp>
        <p:nvSpPr>
          <p:cNvPr id="3" name="Slide Number Placeholder 2"/>
          <p:cNvSpPr>
            <a:spLocks noGrp="1"/>
          </p:cNvSpPr>
          <p:nvPr>
            <p:ph type="sldNum" sz="quarter" idx="11"/>
          </p:nvPr>
        </p:nvSpPr>
        <p:spPr/>
        <p:txBody>
          <a:bodyPr/>
          <a:lstStyle/>
          <a:p>
            <a:fld id="{75489891-013A-4ADB-8034-2A130569D6E5}" type="slidenum">
              <a:rPr lang="en-US" altLang="en-US" smtClean="0"/>
              <a:pPr/>
              <a:t>6</a:t>
            </a:fld>
            <a:endParaRPr lang="en-US" altLang="en-US"/>
          </a:p>
        </p:txBody>
      </p:sp>
      <p:pic>
        <p:nvPicPr>
          <p:cNvPr id="4" name="Picture 3" descr="Blue stick man figure running" title="Running M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3670902"/>
            <a:ext cx="1976442" cy="2226978"/>
          </a:xfrm>
          <a:prstGeom prst="rect">
            <a:avLst/>
          </a:prstGeom>
        </p:spPr>
      </p:pic>
    </p:spTree>
    <p:extLst>
      <p:ext uri="{BB962C8B-B14F-4D97-AF65-F5344CB8AC3E}">
        <p14:creationId xmlns:p14="http://schemas.microsoft.com/office/powerpoint/2010/main" val="406760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Updates from Washington</a:t>
            </a:r>
            <a:endParaRPr lang="en-US" dirty="0"/>
          </a:p>
        </p:txBody>
      </p:sp>
      <p:sp>
        <p:nvSpPr>
          <p:cNvPr id="10" name="Content Placeholder 9"/>
          <p:cNvSpPr>
            <a:spLocks noGrp="1"/>
          </p:cNvSpPr>
          <p:nvPr>
            <p:ph idx="1"/>
          </p:nvPr>
        </p:nvSpPr>
        <p:spPr>
          <a:xfrm>
            <a:off x="883920" y="1417638"/>
            <a:ext cx="8229600" cy="4267199"/>
          </a:xfrm>
        </p:spPr>
        <p:txBody>
          <a:bodyPr/>
          <a:lstStyle/>
          <a:p>
            <a:r>
              <a:rPr lang="en-US" sz="2800" dirty="0" smtClean="0"/>
              <a:t>Juvenile Justice &amp; Delinquency Prevention Act Reauthorization</a:t>
            </a:r>
          </a:p>
          <a:p>
            <a:endParaRPr lang="en-US" dirty="0" smtClean="0"/>
          </a:p>
          <a:p>
            <a:r>
              <a:rPr lang="en-US" sz="2400" dirty="0" smtClean="0"/>
              <a:t>Statutory Changes Emphasizing:</a:t>
            </a:r>
          </a:p>
          <a:p>
            <a:pPr lvl="1"/>
            <a:r>
              <a:rPr lang="en-US" sz="2400" dirty="0" smtClean="0"/>
              <a:t>Tribal Institutions</a:t>
            </a:r>
          </a:p>
          <a:p>
            <a:pPr lvl="1"/>
            <a:r>
              <a:rPr lang="en-US" sz="2400" dirty="0" smtClean="0"/>
              <a:t>Involvement of families &amp; communities</a:t>
            </a:r>
          </a:p>
          <a:p>
            <a:pPr lvl="1"/>
            <a:r>
              <a:rPr lang="en-US" sz="2400" dirty="0" smtClean="0"/>
              <a:t>Increased opportunities for earning credits</a:t>
            </a:r>
          </a:p>
          <a:p>
            <a:pPr lvl="1"/>
            <a:r>
              <a:rPr lang="en-US" sz="2400" dirty="0" smtClean="0"/>
              <a:t>Prioritizes high school diploma</a:t>
            </a:r>
          </a:p>
          <a:p>
            <a:pPr lvl="1"/>
            <a:endParaRPr lang="en-US" dirty="0"/>
          </a:p>
        </p:txBody>
      </p:sp>
      <p:pic>
        <p:nvPicPr>
          <p:cNvPr id="13" name="Picture 12" descr="Blue hat with stars and stripes" title="Patriotic Ha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3918" y="4662337"/>
            <a:ext cx="2854362" cy="2195663"/>
          </a:xfrm>
          <a:prstGeom prst="rect">
            <a:avLst/>
          </a:prstGeom>
        </p:spPr>
      </p:pic>
    </p:spTree>
    <p:extLst>
      <p:ext uri="{BB962C8B-B14F-4D97-AF65-F5344CB8AC3E}">
        <p14:creationId xmlns:p14="http://schemas.microsoft.com/office/powerpoint/2010/main" val="3751480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Washington Wonderings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dirty="0" smtClean="0"/>
              <a:t>Transition, Transition, Transition</a:t>
            </a:r>
          </a:p>
          <a:p>
            <a:pPr lvl="1"/>
            <a:r>
              <a:rPr lang="en-US" dirty="0" smtClean="0"/>
              <a:t>Streamlining of students movement</a:t>
            </a:r>
          </a:p>
          <a:p>
            <a:pPr lvl="1"/>
            <a:r>
              <a:rPr lang="en-US" dirty="0" smtClean="0"/>
              <a:t>Timely Enrollment</a:t>
            </a:r>
          </a:p>
          <a:p>
            <a:pPr marL="457200" lvl="1" indent="0">
              <a:buNone/>
            </a:pPr>
            <a:endParaRPr lang="en-US" dirty="0"/>
          </a:p>
          <a:p>
            <a:r>
              <a:rPr lang="en-US" dirty="0" smtClean="0"/>
              <a:t>Is it working? (Accountability)</a:t>
            </a:r>
          </a:p>
        </p:txBody>
      </p:sp>
      <p:pic>
        <p:nvPicPr>
          <p:cNvPr id="4" name="Picture 3" descr="Picture of the U.S. Capitol at night" title="U.S. Capito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4495800"/>
            <a:ext cx="4210050" cy="2146138"/>
          </a:xfrm>
          <a:prstGeom prst="rect">
            <a:avLst/>
          </a:prstGeom>
        </p:spPr>
      </p:pic>
    </p:spTree>
    <p:extLst>
      <p:ext uri="{BB962C8B-B14F-4D97-AF65-F5344CB8AC3E}">
        <p14:creationId xmlns:p14="http://schemas.microsoft.com/office/powerpoint/2010/main" val="612951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ODE working on?</a:t>
            </a:r>
            <a:endParaRPr lang="en-US" dirty="0"/>
          </a:p>
        </p:txBody>
      </p:sp>
      <p:sp>
        <p:nvSpPr>
          <p:cNvPr id="3" name="Content Placeholder 2"/>
          <p:cNvSpPr>
            <a:spLocks noGrp="1"/>
          </p:cNvSpPr>
          <p:nvPr>
            <p:ph idx="1"/>
          </p:nvPr>
        </p:nvSpPr>
        <p:spPr/>
        <p:txBody>
          <a:bodyPr/>
          <a:lstStyle/>
          <a:p>
            <a:r>
              <a:rPr lang="en-US" dirty="0" smtClean="0"/>
              <a:t>LEA Transition Contact Requirement</a:t>
            </a:r>
          </a:p>
          <a:p>
            <a:pPr lvl="1"/>
            <a:r>
              <a:rPr lang="en-US" dirty="0" smtClean="0"/>
              <a:t>More information to come soon</a:t>
            </a:r>
          </a:p>
          <a:p>
            <a:pPr marL="457200" lvl="1" indent="0">
              <a:buNone/>
            </a:pPr>
            <a:endParaRPr lang="en-US" dirty="0" smtClean="0"/>
          </a:p>
          <a:p>
            <a:r>
              <a:rPr lang="en-US" dirty="0" smtClean="0"/>
              <a:t>Program Evaluation </a:t>
            </a:r>
          </a:p>
          <a:p>
            <a:pPr lvl="1"/>
            <a:r>
              <a:rPr lang="en-US" dirty="0" smtClean="0"/>
              <a:t> Friendly data options</a:t>
            </a:r>
          </a:p>
          <a:p>
            <a:pPr marL="457200" lvl="1" indent="0">
              <a:buNone/>
            </a:pPr>
            <a:endParaRPr lang="en-US" dirty="0"/>
          </a:p>
          <a:p>
            <a:r>
              <a:rPr lang="en-US" dirty="0" smtClean="0"/>
              <a:t>Virtual Learning for students</a:t>
            </a:r>
            <a:endParaRPr lang="en-US" dirty="0"/>
          </a:p>
        </p:txBody>
      </p:sp>
    </p:spTree>
    <p:extLst>
      <p:ext uri="{BB962C8B-B14F-4D97-AF65-F5344CB8AC3E}">
        <p14:creationId xmlns:p14="http://schemas.microsoft.com/office/powerpoint/2010/main" val="1757305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de-template_2017">
  <a:themeElements>
    <a:clrScheme name="1_simp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1_si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impl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simp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simpl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simp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simpl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simpl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simpl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simpl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simpl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simp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simpl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simpl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simpl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simpl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simpl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simpl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DE 2017 PPT Template A.pptx [Read-Only]" id="{E9FFAB21-AEA4-42B1-AA84-145F5B3310BB}" vid="{F7529993-0A55-42AA-9A08-B1321E717F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F27EBFD0ABEE4A9FAF3DE40F72D97B" ma:contentTypeVersion="7" ma:contentTypeDescription="Create a new document." ma:contentTypeScope="" ma:versionID="734c3ca7ac6bc8e364a28f6148e85d10">
  <xsd:schema xmlns:xsd="http://www.w3.org/2001/XMLSchema" xmlns:xs="http://www.w3.org/2001/XMLSchema" xmlns:p="http://schemas.microsoft.com/office/2006/metadata/properties" xmlns:ns1="http://schemas.microsoft.com/sharepoint/v3" xmlns:ns2="e5f8bd3d-4b6e-4ed3-b034-e40bfb46edc2" xmlns:ns3="54031767-dd6d-417c-ab73-583408f47564" targetNamespace="http://schemas.microsoft.com/office/2006/metadata/properties" ma:root="true" ma:fieldsID="0f5e8015c0cbc036467c8b31b9eef084" ns1:_="" ns2:_="" ns3:_="">
    <xsd:import namespace="http://schemas.microsoft.com/sharepoint/v3"/>
    <xsd:import namespace="e5f8bd3d-4b6e-4ed3-b034-e40bfb46edc2"/>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5f8bd3d-4b6e-4ed3-b034-e40bfb46edc2"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e5f8bd3d-4b6e-4ed3-b034-e40bfb46edc2">2018-08-08T07:00:00+00:00</Remediation_x0020_Date>
    <Estimated_x0020_Creation_x0020_Date xmlns="e5f8bd3d-4b6e-4ed3-b034-e40bfb46edc2" xsi:nil="true"/>
    <Priority xmlns="e5f8bd3d-4b6e-4ed3-b034-e40bfb46edc2">New</Priority>
  </documentManagement>
</p:properties>
</file>

<file path=customXml/itemProps1.xml><?xml version="1.0" encoding="utf-8"?>
<ds:datastoreItem xmlns:ds="http://schemas.openxmlformats.org/officeDocument/2006/customXml" ds:itemID="{0598836C-0183-46BD-A3C4-618F69E0E3FA}"/>
</file>

<file path=customXml/itemProps2.xml><?xml version="1.0" encoding="utf-8"?>
<ds:datastoreItem xmlns:ds="http://schemas.openxmlformats.org/officeDocument/2006/customXml" ds:itemID="{5739B7E5-C126-4704-868B-5B7BB290E0EC}"/>
</file>

<file path=customXml/itemProps3.xml><?xml version="1.0" encoding="utf-8"?>
<ds:datastoreItem xmlns:ds="http://schemas.openxmlformats.org/officeDocument/2006/customXml" ds:itemID="{DD456932-ECA1-4730-A6D1-143223327F98}"/>
</file>

<file path=docProps/app.xml><?xml version="1.0" encoding="utf-8"?>
<Properties xmlns="http://schemas.openxmlformats.org/officeDocument/2006/extended-properties" xmlns:vt="http://schemas.openxmlformats.org/officeDocument/2006/docPropsVTypes">
  <Template>ODE 2017 PPT Template A</Template>
  <TotalTime>2852</TotalTime>
  <Words>1929</Words>
  <Application>Microsoft Office PowerPoint</Application>
  <PresentationFormat>On-screen Show (4:3)</PresentationFormat>
  <Paragraphs>231</Paragraphs>
  <Slides>25</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Bookman Old Style</vt:lpstr>
      <vt:lpstr>Calibri</vt:lpstr>
      <vt:lpstr>Courier New</vt:lpstr>
      <vt:lpstr>ode-template_2017</vt:lpstr>
      <vt:lpstr>Welcome to today’s Webinar We will begin shortly…</vt:lpstr>
      <vt:lpstr>Title I-D Overview &amp; Budget Narrative Training</vt:lpstr>
      <vt:lpstr>Today’s Agenda</vt:lpstr>
      <vt:lpstr>2018-2019 Overview</vt:lpstr>
      <vt:lpstr>Title I-D Neglected &amp; Delinquent</vt:lpstr>
      <vt:lpstr>Title I-D Funded Activities</vt:lpstr>
      <vt:lpstr>Updates from Washington</vt:lpstr>
      <vt:lpstr>Washington Wonderings cont…</vt:lpstr>
      <vt:lpstr>What’s ODE working on?</vt:lpstr>
      <vt:lpstr>Questions?</vt:lpstr>
      <vt:lpstr>New Budget Narrative</vt:lpstr>
      <vt:lpstr>Federal Requirements</vt:lpstr>
      <vt:lpstr>What’s Changed?</vt:lpstr>
      <vt:lpstr>6 Areas of Information</vt:lpstr>
      <vt:lpstr>Narratives</vt:lpstr>
      <vt:lpstr>Sample Narrative</vt:lpstr>
      <vt:lpstr>Budgeted Amount</vt:lpstr>
      <vt:lpstr>Troubleshooting</vt:lpstr>
      <vt:lpstr>Tips &amp; Tricks</vt:lpstr>
      <vt:lpstr>Questions?</vt:lpstr>
      <vt:lpstr>This year…</vt:lpstr>
      <vt:lpstr>Spring Site Visits</vt:lpstr>
      <vt:lpstr>Information Needed</vt:lpstr>
      <vt:lpstr>Questions?</vt:lpstr>
      <vt:lpstr>Jen Engberg Title I-D Coordinator </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I-D New Budget Narrative Training</dc:title>
  <dc:creator>ENGBERG Jennifer - ODE</dc:creator>
  <cp:lastModifiedBy>ENGBERG Jennifer - ODE</cp:lastModifiedBy>
  <cp:revision>41</cp:revision>
  <dcterms:created xsi:type="dcterms:W3CDTF">2018-06-28T15:57:12Z</dcterms:created>
  <dcterms:modified xsi:type="dcterms:W3CDTF">2018-08-08T15:40:56Z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0x0101004CF27EBFD0ABEE4A9FAF3DE40F72D97B</vt:lpwstr>
  </property>
</Properties>
</file>