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3"/>
  </p:notesMasterIdLst>
  <p:sldIdLst>
    <p:sldId id="317" r:id="rId10"/>
    <p:sldId id="318" r:id="rId11"/>
    <p:sldId id="341" r:id="rId12"/>
    <p:sldId id="355" r:id="rId13"/>
    <p:sldId id="334" r:id="rId14"/>
    <p:sldId id="367" r:id="rId15"/>
    <p:sldId id="369" r:id="rId16"/>
    <p:sldId id="366" r:id="rId17"/>
    <p:sldId id="368" r:id="rId18"/>
    <p:sldId id="365" r:id="rId19"/>
    <p:sldId id="346" r:id="rId20"/>
    <p:sldId id="347" r:id="rId21"/>
    <p:sldId id="34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DE1"/>
    <a:srgbClr val="F0F4E6"/>
    <a:srgbClr val="E7F5F3"/>
    <a:srgbClr val="FCF4F8"/>
    <a:srgbClr val="639729"/>
    <a:srgbClr val="FAF5E3"/>
    <a:srgbClr val="20552D"/>
    <a:srgbClr val="AC471A"/>
    <a:srgbClr val="5D0541"/>
    <a:srgbClr val="9267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523" autoAdjust="0"/>
  </p:normalViewPr>
  <p:slideViewPr>
    <p:cSldViewPr snapToGrid="0">
      <p:cViewPr varScale="1">
        <p:scale>
          <a:sx n="97" d="100"/>
          <a:sy n="97" d="100"/>
        </p:scale>
        <p:origin x="68" y="172"/>
      </p:cViewPr>
      <p:guideLst/>
    </p:cSldViewPr>
  </p:slideViewPr>
  <p:notesTextViewPr>
    <p:cViewPr>
      <p:scale>
        <a:sx n="1" d="1"/>
        <a:sy n="1" d="1"/>
      </p:scale>
      <p:origin x="0" y="0"/>
    </p:cViewPr>
  </p:notesTextViewPr>
  <p:notesViewPr>
    <p:cSldViewPr snapToGrid="0">
      <p:cViewPr varScale="1">
        <p:scale>
          <a:sx n="67" d="100"/>
          <a:sy n="67" d="100"/>
        </p:scale>
        <p:origin x="891" y="3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9/16/2022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7066" indent="-291179">
              <a:spcBef>
                <a:spcPct val="30000"/>
              </a:spcBef>
              <a:defRPr sz="1200">
                <a:solidFill>
                  <a:schemeClr val="tx1"/>
                </a:solidFill>
                <a:latin typeface="Calibri" pitchFamily="34" charset="0"/>
              </a:defRPr>
            </a:lvl2pPr>
            <a:lvl3pPr marL="1164717" indent="-232943">
              <a:spcBef>
                <a:spcPct val="30000"/>
              </a:spcBef>
              <a:defRPr sz="1200">
                <a:solidFill>
                  <a:schemeClr val="tx1"/>
                </a:solidFill>
                <a:latin typeface="Calibri" pitchFamily="34" charset="0"/>
              </a:defRPr>
            </a:lvl3pPr>
            <a:lvl4pPr marL="1630604" indent="-232943">
              <a:spcBef>
                <a:spcPct val="30000"/>
              </a:spcBef>
              <a:defRPr sz="1200">
                <a:solidFill>
                  <a:schemeClr val="tx1"/>
                </a:solidFill>
                <a:latin typeface="Calibri" pitchFamily="34" charset="0"/>
              </a:defRPr>
            </a:lvl4pPr>
            <a:lvl5pPr marL="2096491" indent="-232943">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a:spcBef>
                <a:spcPct val="0"/>
              </a:spcBef>
            </a:pPr>
            <a:fld id="{6913FAD6-FB7B-4C01-8174-B681BCEE03A7}" type="slidenum">
              <a:rPr lang="en-US" altLang="en-US">
                <a:latin typeface="Arial" charset="0"/>
              </a:rPr>
              <a:pPr>
                <a:spcBef>
                  <a:spcPct val="0"/>
                </a:spcBef>
              </a:pPr>
              <a:t>1</a:t>
            </a:fld>
            <a:endParaRPr lang="en-US" altLang="en-US">
              <a:latin typeface="Arial" charset="0"/>
            </a:endParaRPr>
          </a:p>
        </p:txBody>
      </p:sp>
    </p:spTree>
    <p:extLst>
      <p:ext uri="{BB962C8B-B14F-4D97-AF65-F5344CB8AC3E}">
        <p14:creationId xmlns:p14="http://schemas.microsoft.com/office/powerpoint/2010/main" val="1312898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2514325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1762380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C9ABCD5-98F5-410A-83F4-317D58C43391}" type="slidenum">
              <a:rPr lang="en-US" altLang="en-US" smtClean="0"/>
              <a:pPr/>
              <a:t>2</a:t>
            </a:fld>
            <a:endParaRPr lang="en-US" altLang="en-US"/>
          </a:p>
        </p:txBody>
      </p:sp>
    </p:spTree>
    <p:extLst>
      <p:ext uri="{BB962C8B-B14F-4D97-AF65-F5344CB8AC3E}">
        <p14:creationId xmlns:p14="http://schemas.microsoft.com/office/powerpoint/2010/main" val="202599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purpose of Title I-D is to improve educational services for students in local, tribal, and state facilities or institutions for neglected (N), delinquent (D), or at-risk youth.  These students have increased rates of absenteeism, dropping out, and not meeting state academic standards.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Title I-D provides federal funding to state agencies and districts that provide educational services to this population with the following intentions: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Improve educational services for neglected, delinquent, or at risk students, so they have the opportunity to meet state academic standards.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Improve student transition between correctional facilities or institutions and community programs in education, technical training, or employment.</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Prevent at-risk students from dropping out of school or returning to correctional facilities.  This includes providing support systems to ensure continued education for these students.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smtClean="0">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smtClean="0"/>
          </a:p>
        </p:txBody>
      </p:sp>
      <p:sp>
        <p:nvSpPr>
          <p:cNvPr id="4" name="Slide Number Placeholder 3"/>
          <p:cNvSpPr>
            <a:spLocks noGrp="1"/>
          </p:cNvSpPr>
          <p:nvPr>
            <p:ph type="sldNum" sz="quarter" idx="10"/>
          </p:nvPr>
        </p:nvSpPr>
        <p:spPr/>
        <p:txBody>
          <a:bodyPr/>
          <a:lstStyle/>
          <a:p>
            <a:fld id="{0C9ABCD5-98F5-410A-83F4-317D58C43391}" type="slidenum">
              <a:rPr lang="en-US" altLang="en-US" smtClean="0"/>
              <a:pPr/>
              <a:t>3</a:t>
            </a:fld>
            <a:endParaRPr lang="en-US" altLang="en-US"/>
          </a:p>
        </p:txBody>
      </p:sp>
    </p:spTree>
    <p:extLst>
      <p:ext uri="{BB962C8B-B14F-4D97-AF65-F5344CB8AC3E}">
        <p14:creationId xmlns:p14="http://schemas.microsoft.com/office/powerpoint/2010/main" val="264486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a district to be eligible for a Title I-D Subpart 2 grant, there must be a qualifying locally operated facility for neglected or delinquent youth within district geographical boundaries.  </a:t>
            </a:r>
          </a:p>
          <a:p>
            <a:endParaRPr lang="en-US" baseline="0" dirty="0" smtClean="0"/>
          </a:p>
          <a:p>
            <a:r>
              <a:rPr lang="en-US" baseline="0" dirty="0" smtClean="0"/>
              <a:t>Locally Operated facilities are those run by county or city agencies or that are privately ran.  This does NOT include state run agencies.  For example, facilities ran by the Oregon Youth Authority or (YCEP) programs are not considered a locally run facility . </a:t>
            </a:r>
            <a:r>
              <a:rPr lang="en-US" baseline="0" dirty="0" err="1" smtClean="0"/>
              <a:t>McClaren</a:t>
            </a:r>
            <a:r>
              <a:rPr lang="en-US" baseline="0" dirty="0" smtClean="0"/>
              <a:t>, the YCEP facility may be in Woodburn school district boundaries, but the school district does not qualify for a Title I-D Subpart 2 grant because it is a state-run facility. </a:t>
            </a:r>
          </a:p>
          <a:p>
            <a:endParaRPr lang="en-US" baseline="0" dirty="0" smtClean="0"/>
          </a:p>
          <a:p>
            <a:r>
              <a:rPr lang="en-US" baseline="0" dirty="0" smtClean="0"/>
              <a:t>A Juvenile Detention or (JDEP) facility, such as Marion County JDEP is ran by the county, and therefore the local school district is eligible to receive funds.  In other to receive funding, that district submits an October Caseload Count, which generates funds for the following school year.  </a:t>
            </a:r>
          </a:p>
          <a:p>
            <a:endParaRPr lang="en-US" baseline="0" dirty="0" smtClean="0"/>
          </a:p>
          <a:p>
            <a:r>
              <a:rPr lang="en-US" baseline="0" dirty="0" smtClean="0"/>
              <a:t>It should be noted that districts that report a neglected facility, receive funds through Title I-A.  No matter how the funds are generated, there are a variety of allowable uses.</a:t>
            </a:r>
          </a:p>
          <a:p>
            <a:endParaRPr lang="en-US" baseline="0" dirty="0" smtClean="0"/>
          </a:p>
        </p:txBody>
      </p:sp>
      <p:sp>
        <p:nvSpPr>
          <p:cNvPr id="4" name="Slide Number Placeholder 3"/>
          <p:cNvSpPr>
            <a:spLocks noGrp="1"/>
          </p:cNvSpPr>
          <p:nvPr>
            <p:ph type="sldNum" sz="quarter" idx="10"/>
          </p:nvPr>
        </p:nvSpPr>
        <p:spPr/>
        <p:txBody>
          <a:bodyPr/>
          <a:lstStyle/>
          <a:p>
            <a:fld id="{0C9ABCD5-98F5-410A-83F4-317D58C43391}" type="slidenum">
              <a:rPr lang="en-US" altLang="en-US" smtClean="0"/>
              <a:pPr/>
              <a:t>4</a:t>
            </a:fld>
            <a:endParaRPr lang="en-US" altLang="en-US"/>
          </a:p>
        </p:txBody>
      </p:sp>
    </p:spTree>
    <p:extLst>
      <p:ext uri="{BB962C8B-B14F-4D97-AF65-F5344CB8AC3E}">
        <p14:creationId xmlns:p14="http://schemas.microsoft.com/office/powerpoint/2010/main" val="286111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0"/>
            <a:r>
              <a:rPr lang="en-US" sz="1200" dirty="0" smtClean="0"/>
              <a:t>Title</a:t>
            </a:r>
            <a:r>
              <a:rPr lang="en-US" sz="1200" baseline="0" dirty="0" smtClean="0"/>
              <a:t> ID funds can be used to:</a:t>
            </a:r>
          </a:p>
          <a:p>
            <a:pPr lvl="0"/>
            <a:r>
              <a:rPr lang="en-US" sz="1200" dirty="0" smtClean="0"/>
              <a:t>Carry out high-quality education programs that prepare children and youth to complete high school, enter training or employment programs, or further their education;</a:t>
            </a:r>
          </a:p>
          <a:p>
            <a:pPr lvl="0"/>
            <a:endParaRPr lang="en-US" sz="1200" dirty="0" smtClean="0"/>
          </a:p>
          <a:p>
            <a:pPr lvl="0"/>
            <a:r>
              <a:rPr lang="en-US" sz="1200" dirty="0" smtClean="0"/>
              <a:t>Provide activities that facilitate the transition from the correctional program in an institution to further education or employment; and</a:t>
            </a:r>
          </a:p>
          <a:p>
            <a:pPr lvl="0"/>
            <a:endParaRPr lang="en-US" sz="1200" dirty="0" smtClean="0"/>
          </a:p>
          <a:p>
            <a:pPr lvl="0"/>
            <a:r>
              <a:rPr lang="en-US" sz="1200" dirty="0" smtClean="0"/>
              <a:t>Operate dropout prevention programs in local schools for children and youth who are at-risk of dropping out or youth returning from correctional facilities.</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entury Schoolbook" panose="02040604050505020304" pitchFamily="18" charset="0"/>
                <a:cs typeface="Arial" panose="020B0604020202020204" pitchFamily="34" charset="0"/>
              </a:defRPr>
            </a:lvl1pPr>
            <a:lvl2pPr marL="742950" indent="-285750" eaLnBrk="0" hangingPunct="0">
              <a:defRPr>
                <a:solidFill>
                  <a:schemeClr val="tx1"/>
                </a:solidFill>
                <a:latin typeface="Century Schoolbook" panose="02040604050505020304" pitchFamily="18" charset="0"/>
                <a:cs typeface="Arial" panose="020B0604020202020204" pitchFamily="34" charset="0"/>
              </a:defRPr>
            </a:lvl2pPr>
            <a:lvl3pPr marL="1143000" indent="-228600" eaLnBrk="0" hangingPunct="0">
              <a:defRPr>
                <a:solidFill>
                  <a:schemeClr val="tx1"/>
                </a:solidFill>
                <a:latin typeface="Century Schoolbook" panose="02040604050505020304" pitchFamily="18" charset="0"/>
                <a:cs typeface="Arial" panose="020B0604020202020204" pitchFamily="34" charset="0"/>
              </a:defRPr>
            </a:lvl3pPr>
            <a:lvl4pPr marL="1600200" indent="-228600" eaLnBrk="0" hangingPunct="0">
              <a:defRPr>
                <a:solidFill>
                  <a:schemeClr val="tx1"/>
                </a:solidFill>
                <a:latin typeface="Century Schoolbook" panose="02040604050505020304" pitchFamily="18" charset="0"/>
                <a:cs typeface="Arial" panose="020B0604020202020204" pitchFamily="34" charset="0"/>
              </a:defRPr>
            </a:lvl4pPr>
            <a:lvl5pPr marL="2057400" indent="-228600" eaLnBrk="0" hangingPunct="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pPr eaLnBrk="1" hangingPunct="1"/>
            <a:fld id="{2E6FFBF0-4AC6-4278-94EF-5A6AA837AF80}" type="slidenum">
              <a:rPr lang="en-US" altLang="en-US">
                <a:latin typeface="Calibri" panose="020F0502020204030204" pitchFamily="34" charset="0"/>
              </a:rPr>
              <a:pPr eaLnBrk="1" hangingPunct="1"/>
              <a:t>5</a:t>
            </a:fld>
            <a:endParaRPr lang="en-US" altLang="en-US">
              <a:latin typeface="Calibri" panose="020F0502020204030204" pitchFamily="34" charset="0"/>
            </a:endParaRPr>
          </a:p>
        </p:txBody>
      </p:sp>
    </p:spTree>
    <p:extLst>
      <p:ext uri="{BB962C8B-B14F-4D97-AF65-F5344CB8AC3E}">
        <p14:creationId xmlns:p14="http://schemas.microsoft.com/office/powerpoint/2010/main" val="3676118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1911431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2575916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Link to list of facilities: https://docs.google.com/spreadsheets/d/1clu35_LmNODt0XGfKTDcW8qAt_5camMzlLBT4u_T6OY/edit?usp=sharing</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552803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24613065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9/16/2022</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859161546"/>
      </p:ext>
    </p:extLst>
  </p:cSld>
  <p:clrMapOvr>
    <a:masterClrMapping/>
  </p:clrMapOvr>
  <p:timing>
    <p:tnLst>
      <p:par>
        <p:cTn id="1" dur="indefinite" restart="never" nodeType="tmRoot"/>
      </p:par>
    </p:tnLst>
  </p:timing>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9/16/2022</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9/16/2022</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9/16/2022</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9/16/2022</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9/16/2022</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434936730"/>
      </p:ext>
    </p:extLst>
  </p:cSld>
  <p:clrMapOvr>
    <a:masterClrMapping/>
  </p:clrMapOvr>
  <p:timing>
    <p:tnLst>
      <p:par>
        <p:cTn id="1" dur="indefinite" restart="never" nodeType="tmRoot"/>
      </p:par>
    </p:tnLst>
  </p:timing>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9/16/2022</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timing>
    <p:tnLst>
      <p:par>
        <p:cTn id="1" dur="indefinite" restart="never" nodeType="tmRoot"/>
      </p:par>
    </p:tnLst>
  </p:timing>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9/16/2022</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9/16/2022</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9/16/2022</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481282686"/>
      </p:ext>
    </p:extLst>
  </p:cSld>
  <p:clrMapOvr>
    <a:masterClrMapping/>
  </p:clrMapOvr>
  <p:timing>
    <p:tnLst>
      <p:par>
        <p:cTn id="1" dur="indefinite" restart="never" nodeType="tmRoot"/>
      </p:par>
    </p:tnLst>
  </p:timing>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9/16/2022</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9/16/2022</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9/16/2022</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9/16/2022</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timing>
    <p:tnLst>
      <p:par>
        <p:cTn id="1" dur="indefinite" restart="never" nodeType="tmRoot"/>
      </p:par>
    </p:tnLst>
  </p:timing>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9/16/2022</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9/16/2022</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9/16/2022</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9/16/2022</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72431344"/>
      </p:ext>
    </p:extLst>
  </p:cSld>
  <p:clrMapOvr>
    <a:masterClrMapping/>
  </p:clrMapOvr>
  <p:timing>
    <p:tnLst>
      <p:par>
        <p:cTn id="1" dur="indefinite" restart="never" nodeType="tmRoot"/>
      </p:par>
    </p:tnLst>
  </p:timing>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9/16/2022</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9/16/2022</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9/16/2022</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9/16/2022</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9/16/2022</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9/16/2022</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9/16/2022</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9/16/2022</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9/16/2022</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9/16/2022</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9/16/2022</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9/16/2022</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9/16/2022</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9/16/2022</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hyperlink" Target="http://www.ncjj.org/default.aspx" TargetMode="External"/><Relationship Id="rId3" Type="http://schemas.openxmlformats.org/officeDocument/2006/relationships/hyperlink" Target="http://www.oregon.gov/ode/schools-and-districts/grants/ESEA/ID/Pages/default.aspx" TargetMode="External"/><Relationship Id="rId7" Type="http://schemas.openxmlformats.org/officeDocument/2006/relationships/hyperlink" Target="http://www.neglected-delinquent.org/what-title-i-part-d"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www.ed.gov/policy/elsec/guid/nord.doc" TargetMode="External"/><Relationship Id="rId5" Type="http://schemas.openxmlformats.org/officeDocument/2006/relationships/hyperlink" Target="http://www.oregon.gov/ode/students-and-family/SpecialEducation/SecondaryTransition/Pages/Long-Term-Care-and-Treatment-Education-Programs.aspx" TargetMode="External"/><Relationship Id="rId10" Type="http://schemas.openxmlformats.org/officeDocument/2006/relationships/image" Target="../media/image10.png"/><Relationship Id="rId4" Type="http://schemas.openxmlformats.org/officeDocument/2006/relationships/hyperlink" Target="http://www.oregon.gov/ode/students-and-family/SpecialEducation/SecondaryTransition/Pages/Youth-Corrections-Juvenile-Detention-Education-Programs.aspx" TargetMode="External"/><Relationship Id="rId9" Type="http://schemas.openxmlformats.org/officeDocument/2006/relationships/hyperlink" Target="https://www.oregon.gov/ode/schools-and-districts/grants/ESEA/Documents/CIP%20Budget%20Narrative%20User%20Guide.docx"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jennifer.engberg@ode.oregon.gov"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11.jpeg"/><Relationship Id="rId4" Type="http://schemas.openxmlformats.org/officeDocument/2006/relationships/hyperlink" Target="mailto:kyle.walker@ode.oregon.gov"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docs.google.com/spreadsheets/d/1clu35_LmNODt0XGfKTDcW8qAt_5camMzlLBT4u_T6OY/edit?usp=sharing"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r>
              <a:rPr lang="en-US" altLang="en-US" sz="4400" dirty="0">
                <a:latin typeface="Arial" charset="0"/>
                <a:cs typeface="Arial" charset="0"/>
              </a:rPr>
              <a:t>Title I</a:t>
            </a:r>
            <a:r>
              <a:rPr lang="en-US" altLang="en-US" sz="4400" dirty="0" smtClean="0">
                <a:latin typeface="Arial" charset="0"/>
                <a:cs typeface="Arial" charset="0"/>
              </a:rPr>
              <a:t>-D, Subpart 2</a:t>
            </a:r>
            <a:endParaRPr lang="en-US" altLang="en-US" sz="4400" dirty="0">
              <a:latin typeface="Arial" charset="0"/>
              <a:cs typeface="Arial" charset="0"/>
            </a:endParaRPr>
          </a:p>
        </p:txBody>
      </p:sp>
      <p:sp>
        <p:nvSpPr>
          <p:cNvPr id="14339" name="Rectangle 3"/>
          <p:cNvSpPr>
            <a:spLocks noGrp="1" noChangeArrowheads="1"/>
          </p:cNvSpPr>
          <p:nvPr>
            <p:ph type="subTitle" idx="1"/>
          </p:nvPr>
        </p:nvSpPr>
        <p:spPr/>
        <p:txBody>
          <a:bodyPr/>
          <a:lstStyle/>
          <a:p>
            <a:r>
              <a:rPr lang="en-US" altLang="en-US" sz="3600" dirty="0" smtClean="0">
                <a:latin typeface="Arial" charset="0"/>
                <a:cs typeface="Arial" charset="0"/>
              </a:rPr>
              <a:t>Fall Webinar</a:t>
            </a:r>
          </a:p>
          <a:p>
            <a:r>
              <a:rPr lang="en-US" altLang="en-US" sz="3600" smtClean="0">
                <a:latin typeface="Arial" charset="0"/>
                <a:cs typeface="Arial" charset="0"/>
              </a:rPr>
              <a:t>September 15, 2022</a:t>
            </a:r>
            <a:endParaRPr lang="en-US" altLang="en-US" sz="3600" dirty="0">
              <a:latin typeface="Arial" charset="0"/>
              <a:cs typeface="Arial" charset="0"/>
            </a:endParaRPr>
          </a:p>
        </p:txBody>
      </p:sp>
    </p:spTree>
    <p:extLst>
      <p:ext uri="{BB962C8B-B14F-4D97-AF65-F5344CB8AC3E}">
        <p14:creationId xmlns:p14="http://schemas.microsoft.com/office/powerpoint/2010/main" val="28965440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What do you most need?</a:t>
            </a:r>
          </a:p>
          <a:p>
            <a:pPr marL="0" indent="0">
              <a:buNone/>
            </a:pPr>
            <a:r>
              <a:rPr lang="en-US" dirty="0" smtClean="0"/>
              <a:t>How can we make the best use of our time?</a:t>
            </a:r>
          </a:p>
          <a:p>
            <a:pPr marL="0" indent="0">
              <a:buNone/>
            </a:pPr>
            <a:endParaRPr lang="en-US" dirty="0"/>
          </a:p>
          <a:p>
            <a:endParaRPr lang="en-US" dirty="0" smtClean="0"/>
          </a:p>
          <a:p>
            <a:r>
              <a:rPr lang="en-US" dirty="0" smtClean="0"/>
              <a:t>Next Meeting: Thursday, December 15</a:t>
            </a:r>
            <a:r>
              <a:rPr lang="en-US" baseline="30000" dirty="0" smtClean="0"/>
              <a:t>th</a:t>
            </a:r>
            <a:r>
              <a:rPr lang="en-US" dirty="0"/>
              <a:t> </a:t>
            </a:r>
            <a:r>
              <a:rPr lang="en-US" dirty="0" smtClean="0"/>
              <a:t> 1pm</a:t>
            </a:r>
          </a:p>
          <a:p>
            <a:r>
              <a:rPr lang="en-US" dirty="0" smtClean="0"/>
              <a:t>CDPR Closes: Friday, September 23</a:t>
            </a:r>
            <a:r>
              <a:rPr lang="en-US" baseline="30000" dirty="0" smtClean="0"/>
              <a:t>rd</a:t>
            </a:r>
            <a:endParaRPr lang="en-US" dirty="0" smtClean="0"/>
          </a:p>
          <a:p>
            <a:r>
              <a:rPr lang="en-US" dirty="0" smtClean="0"/>
              <a:t>October Caseload Opens: October 27</a:t>
            </a:r>
            <a:r>
              <a:rPr lang="en-US" baseline="30000" dirty="0" smtClean="0"/>
              <a:t>th</a:t>
            </a:r>
            <a:r>
              <a:rPr lang="en-US" dirty="0" smtClean="0"/>
              <a:t> </a:t>
            </a:r>
          </a:p>
          <a:p>
            <a:r>
              <a:rPr lang="en-US" dirty="0" smtClean="0"/>
              <a:t>CIP Budget Narratives Due: November 1</a:t>
            </a:r>
            <a:r>
              <a:rPr lang="en-US" baseline="30000" dirty="0" smtClean="0"/>
              <a:t>st</a:t>
            </a:r>
            <a:endParaRPr lang="en-US" dirty="0" smtClean="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sp>
        <p:nvSpPr>
          <p:cNvPr id="5" name="Title 4"/>
          <p:cNvSpPr>
            <a:spLocks noGrp="1"/>
          </p:cNvSpPr>
          <p:nvPr>
            <p:ph type="title"/>
          </p:nvPr>
        </p:nvSpPr>
        <p:spPr/>
        <p:txBody>
          <a:bodyPr/>
          <a:lstStyle/>
          <a:p>
            <a:r>
              <a:rPr lang="en-US" dirty="0" smtClean="0"/>
              <a:t>Discussion &amp; Hot Topics</a:t>
            </a:r>
            <a:endParaRPr lang="en-US" dirty="0"/>
          </a:p>
        </p:txBody>
      </p:sp>
      <p:pic>
        <p:nvPicPr>
          <p:cNvPr id="6" name="Picture 5" descr="2011 Hot Topics | Journey to Surrende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38036" y="2192914"/>
            <a:ext cx="2800350" cy="2638425"/>
          </a:xfrm>
          <a:prstGeom prst="rect">
            <a:avLst/>
          </a:prstGeom>
        </p:spPr>
      </p:pic>
    </p:spTree>
    <p:extLst>
      <p:ext uri="{BB962C8B-B14F-4D97-AF65-F5344CB8AC3E}">
        <p14:creationId xmlns:p14="http://schemas.microsoft.com/office/powerpoint/2010/main" val="19591244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779646"/>
            <a:ext cx="3931826" cy="1686764"/>
          </a:xfrm>
        </p:spPr>
        <p:txBody>
          <a:bodyPr/>
          <a:lstStyle/>
          <a:p>
            <a:r>
              <a:rPr lang="en-US" dirty="0" smtClean="0"/>
              <a:t>Resources</a:t>
            </a:r>
            <a:endParaRPr lang="en-US" dirty="0"/>
          </a:p>
        </p:txBody>
      </p:sp>
      <p:sp>
        <p:nvSpPr>
          <p:cNvPr id="7" name="Content Placeholder 6"/>
          <p:cNvSpPr>
            <a:spLocks noGrp="1"/>
          </p:cNvSpPr>
          <p:nvPr>
            <p:ph idx="1"/>
          </p:nvPr>
        </p:nvSpPr>
        <p:spPr>
          <a:xfrm>
            <a:off x="5183188" y="779647"/>
            <a:ext cx="6318530" cy="5627592"/>
          </a:xfrm>
        </p:spPr>
        <p:txBody>
          <a:bodyPr>
            <a:normAutofit fontScale="85000" lnSpcReduction="10000"/>
          </a:bodyPr>
          <a:lstStyle/>
          <a:p>
            <a:pPr lvl="0"/>
            <a:r>
              <a:rPr lang="en-US" sz="3200" u="sng" dirty="0" smtClean="0">
                <a:latin typeface="Calibri" panose="020F0502020204030204" pitchFamily="34" charset="0"/>
                <a:cs typeface="Calibri" panose="020F0502020204030204" pitchFamily="34" charset="0"/>
                <a:hlinkClick r:id="rId3"/>
              </a:rPr>
              <a:t>Oregon </a:t>
            </a:r>
            <a:r>
              <a:rPr lang="en-US" sz="3200" u="sng" dirty="0">
                <a:latin typeface="Calibri" panose="020F0502020204030204" pitchFamily="34" charset="0"/>
                <a:cs typeface="Calibri" panose="020F0502020204030204" pitchFamily="34" charset="0"/>
                <a:hlinkClick r:id="rId3"/>
              </a:rPr>
              <a:t>Department of Education Title I-D</a:t>
            </a:r>
            <a:endParaRPr lang="en-US" sz="3200" dirty="0">
              <a:latin typeface="Calibri" panose="020F0502020204030204" pitchFamily="34" charset="0"/>
              <a:cs typeface="Calibri" panose="020F0502020204030204" pitchFamily="34" charset="0"/>
            </a:endParaRPr>
          </a:p>
          <a:p>
            <a:pPr lvl="0"/>
            <a:r>
              <a:rPr lang="en-US" sz="3200" u="sng" dirty="0">
                <a:latin typeface="Calibri" panose="020F0502020204030204" pitchFamily="34" charset="0"/>
                <a:cs typeface="Calibri" panose="020F0502020204030204" pitchFamily="34" charset="0"/>
                <a:hlinkClick r:id="rId4"/>
              </a:rPr>
              <a:t>Oregon Department of Education Youth Corrections Juvenile Detention Education Programs</a:t>
            </a:r>
            <a:endParaRPr lang="en-US" sz="3200" dirty="0">
              <a:latin typeface="Calibri" panose="020F0502020204030204" pitchFamily="34" charset="0"/>
              <a:cs typeface="Calibri" panose="020F0502020204030204" pitchFamily="34" charset="0"/>
            </a:endParaRPr>
          </a:p>
          <a:p>
            <a:pPr lvl="0"/>
            <a:r>
              <a:rPr lang="en-US" sz="3200" u="sng" dirty="0">
                <a:latin typeface="Calibri" panose="020F0502020204030204" pitchFamily="34" charset="0"/>
                <a:cs typeface="Calibri" panose="020F0502020204030204" pitchFamily="34" charset="0"/>
                <a:hlinkClick r:id="rId5"/>
              </a:rPr>
              <a:t>Oregon Department of Education Long Term Care and Treatment Education Programs</a:t>
            </a:r>
            <a:endParaRPr lang="en-US" sz="3200" dirty="0">
              <a:latin typeface="Calibri" panose="020F0502020204030204" pitchFamily="34" charset="0"/>
              <a:cs typeface="Calibri" panose="020F0502020204030204" pitchFamily="34" charset="0"/>
            </a:endParaRPr>
          </a:p>
          <a:p>
            <a:pPr lvl="0"/>
            <a:r>
              <a:rPr lang="en-US" sz="3200" u="sng" dirty="0">
                <a:latin typeface="Calibri" panose="020F0502020204030204" pitchFamily="34" charset="0"/>
                <a:cs typeface="Calibri" panose="020F0502020204030204" pitchFamily="34" charset="0"/>
                <a:hlinkClick r:id="rId6"/>
              </a:rPr>
              <a:t>USED: Title I-D: Neglected , Delinquent, and At-Risk Youth Non-regulatory Guidance</a:t>
            </a:r>
            <a:endParaRPr lang="en-US" sz="3200" dirty="0">
              <a:latin typeface="Calibri" panose="020F0502020204030204" pitchFamily="34" charset="0"/>
              <a:cs typeface="Calibri" panose="020F0502020204030204" pitchFamily="34" charset="0"/>
            </a:endParaRPr>
          </a:p>
          <a:p>
            <a:pPr lvl="0"/>
            <a:r>
              <a:rPr lang="en-US" sz="3200" u="sng" dirty="0">
                <a:latin typeface="Calibri" panose="020F0502020204030204" pitchFamily="34" charset="0"/>
                <a:cs typeface="Calibri" panose="020F0502020204030204" pitchFamily="34" charset="0"/>
                <a:hlinkClick r:id="rId7"/>
              </a:rPr>
              <a:t>National Technical Assistance Center for the Education of Neglected or Delinquent Children and Youth (NDTAC)</a:t>
            </a:r>
            <a:endParaRPr lang="en-US" sz="3200" dirty="0">
              <a:latin typeface="Calibri" panose="020F0502020204030204" pitchFamily="34" charset="0"/>
              <a:cs typeface="Calibri" panose="020F0502020204030204" pitchFamily="34" charset="0"/>
            </a:endParaRPr>
          </a:p>
          <a:p>
            <a:pPr lvl="0"/>
            <a:r>
              <a:rPr lang="en-US" sz="3200" u="sng" dirty="0">
                <a:latin typeface="Calibri" panose="020F0502020204030204" pitchFamily="34" charset="0"/>
                <a:cs typeface="Calibri" panose="020F0502020204030204" pitchFamily="34" charset="0"/>
                <a:hlinkClick r:id="rId8"/>
              </a:rPr>
              <a:t>National Center for Juvenile Justice</a:t>
            </a:r>
            <a:endParaRPr lang="en-US" sz="3200" u="sng" dirty="0">
              <a:latin typeface="Calibri" panose="020F0502020204030204" pitchFamily="34" charset="0"/>
              <a:cs typeface="Calibri" panose="020F0502020204030204" pitchFamily="34" charset="0"/>
            </a:endParaRPr>
          </a:p>
          <a:p>
            <a:pPr marL="0" indent="0">
              <a:buNone/>
            </a:pPr>
            <a:endParaRPr lang="en-US" sz="2800" u="sng" dirty="0" smtClean="0">
              <a:hlinkClick r:id="rId9"/>
            </a:endParaRPr>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pic>
        <p:nvPicPr>
          <p:cNvPr id="5" name="Picture Placeholder 4" descr="This image shows a street sign with the following descriptions: Help, Tips, Assistance, Guidance, Support, Advice." title="Resources"/>
          <p:cNvPicPr>
            <a:picLocks noGrp="1" noChangeAspect="1"/>
          </p:cNvPicPr>
          <p:nvPr>
            <p:ph type="pic" sz="quarter" idx="13"/>
          </p:nvPr>
        </p:nvPicPr>
        <p:blipFill>
          <a:blip r:embed="rId10">
            <a:extLst>
              <a:ext uri="{28A0092B-C50C-407E-A947-70E740481C1C}">
                <a14:useLocalDpi xmlns:a14="http://schemas.microsoft.com/office/drawing/2010/main" val="0"/>
              </a:ext>
            </a:extLst>
          </a:blip>
          <a:srcRect t="3742" b="3742"/>
          <a:stretch>
            <a:fillRect/>
          </a:stretch>
        </p:blipFill>
        <p:spPr>
          <a:xfrm>
            <a:off x="206018" y="2885762"/>
            <a:ext cx="4572000" cy="2320925"/>
          </a:xfrm>
        </p:spPr>
      </p:pic>
    </p:spTree>
    <p:extLst>
      <p:ext uri="{BB962C8B-B14F-4D97-AF65-F5344CB8AC3E}">
        <p14:creationId xmlns:p14="http://schemas.microsoft.com/office/powerpoint/2010/main" val="11732467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10000"/>
              </a:lnSpc>
              <a:buClr>
                <a:schemeClr val="dk1"/>
              </a:buClr>
              <a:buSzPts val="2400"/>
            </a:pPr>
            <a:r>
              <a:rPr lang="nb-NO" sz="3200" dirty="0" smtClean="0"/>
              <a:t>Jen </a:t>
            </a:r>
            <a:r>
              <a:rPr lang="nb-NO" sz="3200" dirty="0"/>
              <a:t>Engberg</a:t>
            </a:r>
            <a:br>
              <a:rPr lang="nb-NO" sz="3200" dirty="0"/>
            </a:br>
            <a:r>
              <a:rPr lang="nb-NO" sz="3200" u="sng" dirty="0" smtClean="0">
                <a:solidFill>
                  <a:schemeClr val="hlink"/>
                </a:solidFill>
                <a:hlinkClick r:id="rId3"/>
              </a:rPr>
              <a:t>jennifer.engberg@ode.oregon.gov</a:t>
            </a:r>
            <a:endParaRPr lang="en-US" dirty="0"/>
          </a:p>
          <a:p>
            <a:pPr>
              <a:lnSpc>
                <a:spcPct val="110000"/>
              </a:lnSpc>
              <a:buClr>
                <a:schemeClr val="dk1"/>
              </a:buClr>
              <a:buSzPts val="2400"/>
            </a:pPr>
            <a:r>
              <a:rPr lang="en-US" sz="3200" dirty="0" smtClean="0"/>
              <a:t>Kyle Walker</a:t>
            </a:r>
          </a:p>
          <a:p>
            <a:pPr marL="0" indent="0">
              <a:lnSpc>
                <a:spcPct val="110000"/>
              </a:lnSpc>
              <a:buClr>
                <a:schemeClr val="dk1"/>
              </a:buClr>
              <a:buSzPts val="2400"/>
              <a:buNone/>
            </a:pPr>
            <a:r>
              <a:rPr lang="en-US" sz="3200" dirty="0"/>
              <a:t> </a:t>
            </a:r>
            <a:r>
              <a:rPr lang="en-US" sz="3200" dirty="0" smtClean="0"/>
              <a:t> </a:t>
            </a:r>
            <a:r>
              <a:rPr lang="en-US" sz="3200" dirty="0" smtClean="0">
                <a:hlinkClick r:id="rId4"/>
              </a:rPr>
              <a:t>kyle.walker@ode.oregon.gov</a:t>
            </a:r>
            <a:endParaRPr lang="en-US" sz="3200" dirty="0" smtClean="0"/>
          </a:p>
          <a:p>
            <a:pPr marL="0" indent="0">
              <a:lnSpc>
                <a:spcPct val="110000"/>
              </a:lnSpc>
              <a:buClr>
                <a:schemeClr val="dk1"/>
              </a:buClr>
              <a:buSzPts val="2400"/>
              <a:buNone/>
            </a:pPr>
            <a:endParaRPr lang="nb-NO" sz="3200"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12</a:t>
            </a:fld>
            <a:endParaRPr lang="en-US" dirty="0"/>
          </a:p>
        </p:txBody>
      </p:sp>
      <p:sp>
        <p:nvSpPr>
          <p:cNvPr id="5" name="Title 4"/>
          <p:cNvSpPr>
            <a:spLocks noGrp="1"/>
          </p:cNvSpPr>
          <p:nvPr>
            <p:ph type="title"/>
          </p:nvPr>
        </p:nvSpPr>
        <p:spPr/>
        <p:txBody>
          <a:bodyPr/>
          <a:lstStyle/>
          <a:p>
            <a:r>
              <a:rPr lang="en-US" dirty="0" smtClean="0"/>
              <a:t>Please reach out!</a:t>
            </a:r>
            <a:endParaRPr lang="en-US" dirty="0"/>
          </a:p>
        </p:txBody>
      </p:sp>
      <p:pic>
        <p:nvPicPr>
          <p:cNvPr id="3074" name="Picture 2" descr="DFA :: Questions? Contact u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76661" y="4176393"/>
            <a:ext cx="4527870" cy="1572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222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Footer Placeholder 2"/>
          <p:cNvSpPr>
            <a:spLocks noGrp="1"/>
          </p:cNvSpPr>
          <p:nvPr>
            <p:ph type="ftr" sz="quarter" idx="11"/>
          </p:nvPr>
        </p:nvSpPr>
        <p:spPr/>
        <p:txBody>
          <a:bodyPr/>
          <a:lstStyle/>
          <a:p>
            <a:r>
              <a:rPr lang="en-US" dirty="0"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13</a:t>
            </a:fld>
            <a:endParaRPr lang="en-US" dirty="0"/>
          </a:p>
        </p:txBody>
      </p:sp>
      <p:sp>
        <p:nvSpPr>
          <p:cNvPr id="6" name="Subtitle 5"/>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76420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smtClean="0">
                <a:latin typeface="Calibri" panose="020F0502020204030204" pitchFamily="34" charset="0"/>
                <a:cs typeface="Calibri" panose="020F0502020204030204" pitchFamily="34" charset="0"/>
              </a:rPr>
              <a:t>Welcome &amp; Introductions</a:t>
            </a:r>
          </a:p>
          <a:p>
            <a:r>
              <a:rPr lang="en-US" sz="3200" dirty="0" smtClean="0">
                <a:latin typeface="Calibri" panose="020F0502020204030204" pitchFamily="34" charset="0"/>
                <a:cs typeface="Calibri" panose="020F0502020204030204" pitchFamily="34" charset="0"/>
              </a:rPr>
              <a:t>Brief overview of Title I-D</a:t>
            </a:r>
          </a:p>
          <a:p>
            <a:r>
              <a:rPr lang="en-US" sz="3200" dirty="0" smtClean="0">
                <a:latin typeface="Calibri" panose="020F0502020204030204" pitchFamily="34" charset="0"/>
                <a:cs typeface="Calibri" panose="020F0502020204030204" pitchFamily="34" charset="0"/>
              </a:rPr>
              <a:t>Data Collections Check In</a:t>
            </a:r>
          </a:p>
          <a:p>
            <a:r>
              <a:rPr lang="en-US" sz="3200" dirty="0" smtClean="0">
                <a:latin typeface="Calibri" panose="020F0502020204030204" pitchFamily="34" charset="0"/>
                <a:cs typeface="Calibri" panose="020F0502020204030204" pitchFamily="34" charset="0"/>
              </a:rPr>
              <a:t>Planning for 2022-23</a:t>
            </a:r>
            <a:endParaRPr lang="en-US" sz="3200" dirty="0">
              <a:latin typeface="Calibri" panose="020F0502020204030204" pitchFamily="34" charset="0"/>
              <a:cs typeface="Calibri" panose="020F0502020204030204" pitchFamily="34" charset="0"/>
            </a:endParaRPr>
          </a:p>
        </p:txBody>
      </p:sp>
      <p:sp>
        <p:nvSpPr>
          <p:cNvPr id="2" name="Title 1"/>
          <p:cNvSpPr>
            <a:spLocks noGrp="1"/>
          </p:cNvSpPr>
          <p:nvPr>
            <p:ph type="title"/>
          </p:nvPr>
        </p:nvSpPr>
        <p:spPr/>
        <p:txBody>
          <a:bodyPr/>
          <a:lstStyle/>
          <a:p>
            <a:r>
              <a:rPr lang="en-US" dirty="0" smtClean="0"/>
              <a:t>Outcomes for Today</a:t>
            </a:r>
            <a:endParaRPr lang="en-US" dirty="0">
              <a:solidFill>
                <a:schemeClr val="tx1"/>
              </a:solidFill>
            </a:endParaRPr>
          </a:p>
        </p:txBody>
      </p:sp>
      <p:sp>
        <p:nvSpPr>
          <p:cNvPr id="4" name="Footer Placeholder 3"/>
          <p:cNvSpPr>
            <a:spLocks noGrp="1"/>
          </p:cNvSpPr>
          <p:nvPr>
            <p:ph type="ftr" sz="quarter" idx="11"/>
          </p:nvPr>
        </p:nvSpPr>
        <p:spPr>
          <a:xfrm>
            <a:off x="717176" y="6139793"/>
            <a:ext cx="2864224" cy="365125"/>
          </a:xfrm>
        </p:spPr>
        <p:txBody>
          <a:bodyPr/>
          <a:lstStyle/>
          <a:p>
            <a:r>
              <a:rPr lang="en-US" dirty="0" smtClean="0"/>
              <a:t>Oregon Department of Education</a:t>
            </a:r>
            <a:endParaRPr lang="en-US" dirty="0"/>
          </a:p>
        </p:txBody>
      </p:sp>
      <p:pic>
        <p:nvPicPr>
          <p:cNvPr id="5" name="Picture 4" descr="This is a colorful picture of the word agenda" title="Agenda"/>
          <p:cNvPicPr>
            <a:picLocks noChangeAspect="1"/>
          </p:cNvPicPr>
          <p:nvPr/>
        </p:nvPicPr>
        <p:blipFill rotWithShape="1">
          <a:blip r:embed="rId3">
            <a:extLst>
              <a:ext uri="{28A0092B-C50C-407E-A947-70E740481C1C}">
                <a14:useLocalDpi xmlns:a14="http://schemas.microsoft.com/office/drawing/2010/main" val="0"/>
              </a:ext>
            </a:extLst>
          </a:blip>
          <a:srcRect b="8932"/>
          <a:stretch/>
        </p:blipFill>
        <p:spPr>
          <a:xfrm>
            <a:off x="7090595" y="5251170"/>
            <a:ext cx="4613267" cy="1131091"/>
          </a:xfrm>
          <a:prstGeom prst="rect">
            <a:avLst/>
          </a:prstGeom>
        </p:spPr>
      </p:pic>
    </p:spTree>
    <p:extLst>
      <p:ext uri="{BB962C8B-B14F-4D97-AF65-F5344CB8AC3E}">
        <p14:creationId xmlns:p14="http://schemas.microsoft.com/office/powerpoint/2010/main" val="3650507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Title I-D, Subpart 2</a:t>
            </a:r>
            <a:endParaRPr lang="en-US" dirty="0">
              <a:solidFill>
                <a:schemeClr val="tx1"/>
              </a:solidFill>
            </a:endParaRPr>
          </a:p>
        </p:txBody>
      </p:sp>
      <p:sp>
        <p:nvSpPr>
          <p:cNvPr id="3" name="Content Placeholder 2"/>
          <p:cNvSpPr>
            <a:spLocks noGrp="1"/>
          </p:cNvSpPr>
          <p:nvPr>
            <p:ph idx="1"/>
          </p:nvPr>
        </p:nvSpPr>
        <p:spPr>
          <a:xfrm>
            <a:off x="5183188" y="779646"/>
            <a:ext cx="6172200" cy="5676571"/>
          </a:xfrm>
        </p:spPr>
        <p:txBody>
          <a:bodyPr>
            <a:normAutofit/>
          </a:bodyPr>
          <a:lstStyle/>
          <a:p>
            <a:r>
              <a:rPr lang="en-US" sz="3200" dirty="0">
                <a:latin typeface="Calibri" panose="020F0502020204030204" pitchFamily="34" charset="0"/>
                <a:cs typeface="Calibri" panose="020F0502020204030204" pitchFamily="34" charset="0"/>
              </a:rPr>
              <a:t>The purpose of Title </a:t>
            </a:r>
            <a:r>
              <a:rPr lang="en-US" sz="3200" dirty="0" smtClean="0">
                <a:latin typeface="Calibri" panose="020F0502020204030204" pitchFamily="34" charset="0"/>
                <a:cs typeface="Calibri" panose="020F0502020204030204" pitchFamily="34" charset="0"/>
              </a:rPr>
              <a:t>I-D, Subpart 2 </a:t>
            </a:r>
            <a:r>
              <a:rPr lang="en-US" sz="3200" dirty="0">
                <a:latin typeface="Calibri" panose="020F0502020204030204" pitchFamily="34" charset="0"/>
                <a:cs typeface="Calibri" panose="020F0502020204030204" pitchFamily="34" charset="0"/>
              </a:rPr>
              <a:t>is to improve educational services for students in locally operated facilities for neglected or delinquent students to:</a:t>
            </a:r>
          </a:p>
          <a:p>
            <a:pPr lvl="1"/>
            <a:r>
              <a:rPr lang="en-US" sz="2800" dirty="0">
                <a:latin typeface="Calibri" panose="020F0502020204030204" pitchFamily="34" charset="0"/>
                <a:cs typeface="Calibri" panose="020F0502020204030204" pitchFamily="34" charset="0"/>
              </a:rPr>
              <a:t>Provide opportunity to meet state </a:t>
            </a:r>
            <a:r>
              <a:rPr lang="en-US" sz="2800" dirty="0" smtClean="0">
                <a:latin typeface="Calibri" panose="020F0502020204030204" pitchFamily="34" charset="0"/>
                <a:cs typeface="Calibri" panose="020F0502020204030204" pitchFamily="34" charset="0"/>
              </a:rPr>
              <a:t>standards</a:t>
            </a:r>
          </a:p>
          <a:p>
            <a:pPr lvl="1"/>
            <a:endParaRPr lang="en-US" sz="800" dirty="0">
              <a:latin typeface="Calibri" panose="020F0502020204030204" pitchFamily="34" charset="0"/>
              <a:cs typeface="Calibri" panose="020F0502020204030204" pitchFamily="34" charset="0"/>
            </a:endParaRPr>
          </a:p>
          <a:p>
            <a:pPr lvl="1"/>
            <a:r>
              <a:rPr lang="en-US" sz="2800" dirty="0">
                <a:latin typeface="Calibri" panose="020F0502020204030204" pitchFamily="34" charset="0"/>
                <a:cs typeface="Calibri" panose="020F0502020204030204" pitchFamily="34" charset="0"/>
              </a:rPr>
              <a:t>Improve transitions into </a:t>
            </a:r>
            <a:r>
              <a:rPr lang="en-US" sz="2800" dirty="0" smtClean="0">
                <a:latin typeface="Calibri" panose="020F0502020204030204" pitchFamily="34" charset="0"/>
                <a:cs typeface="Calibri" panose="020F0502020204030204" pitchFamily="34" charset="0"/>
              </a:rPr>
              <a:t>community</a:t>
            </a:r>
          </a:p>
          <a:p>
            <a:pPr lvl="1"/>
            <a:endParaRPr lang="en-US" sz="800" dirty="0">
              <a:latin typeface="Calibri" panose="020F0502020204030204" pitchFamily="34" charset="0"/>
              <a:cs typeface="Calibri" panose="020F0502020204030204" pitchFamily="34" charset="0"/>
            </a:endParaRPr>
          </a:p>
          <a:p>
            <a:pPr lvl="1"/>
            <a:r>
              <a:rPr lang="en-US" sz="2800" dirty="0">
                <a:latin typeface="Calibri" panose="020F0502020204030204" pitchFamily="34" charset="0"/>
                <a:cs typeface="Calibri" panose="020F0502020204030204" pitchFamily="34" charset="0"/>
              </a:rPr>
              <a:t>Prevent drop out and return to facilities</a:t>
            </a:r>
          </a:p>
          <a:p>
            <a:endParaRPr lang="en-US" sz="3200" dirty="0">
              <a:latin typeface="Calibri" panose="020F0502020204030204" pitchFamily="34" charset="0"/>
              <a:cs typeface="Calibri" panose="020F0502020204030204" pitchFamily="34" charset="0"/>
            </a:endParaRPr>
          </a:p>
        </p:txBody>
      </p:sp>
      <p:pic>
        <p:nvPicPr>
          <p:cNvPr id="6" name="Picture Placeholder 5" descr="This picture shows the US Department of Education logo, an oak tree that has grown from an acorn." title="Department of Education Logo"/>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447" b="447"/>
          <a:stretch>
            <a:fillRect/>
          </a:stretch>
        </p:blipFill>
        <p:spPr>
          <a:xfrm>
            <a:off x="642358" y="2230582"/>
            <a:ext cx="4081463" cy="4044950"/>
          </a:xfrm>
        </p:spPr>
      </p:pic>
      <p:sp>
        <p:nvSpPr>
          <p:cNvPr id="5" name="Footer Placeholder 3"/>
          <p:cNvSpPr>
            <a:spLocks noGrp="1"/>
          </p:cNvSpPr>
          <p:nvPr>
            <p:ph type="ftr" sz="quarter" idx="11"/>
          </p:nvPr>
        </p:nvSpPr>
        <p:spPr>
          <a:xfrm>
            <a:off x="481649" y="6275532"/>
            <a:ext cx="2864224" cy="365125"/>
          </a:xfrm>
        </p:spPr>
        <p:txBody>
          <a:bodyPr/>
          <a:lstStyle/>
          <a:p>
            <a:r>
              <a:rPr lang="en-US" dirty="0" smtClean="0"/>
              <a:t>Oregon Department of Education</a:t>
            </a:r>
            <a:endParaRPr lang="en-US" dirty="0"/>
          </a:p>
        </p:txBody>
      </p:sp>
    </p:spTree>
    <p:extLst>
      <p:ext uri="{BB962C8B-B14F-4D97-AF65-F5344CB8AC3E}">
        <p14:creationId xmlns:p14="http://schemas.microsoft.com/office/powerpoint/2010/main" val="3544387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Eligibility and Funding</a:t>
            </a:r>
            <a:endParaRPr lang="en-US" dirty="0"/>
          </a:p>
        </p:txBody>
      </p:sp>
      <p:sp>
        <p:nvSpPr>
          <p:cNvPr id="3" name="Content Placeholder 2"/>
          <p:cNvSpPr>
            <a:spLocks noGrp="1"/>
          </p:cNvSpPr>
          <p:nvPr>
            <p:ph idx="1"/>
          </p:nvPr>
        </p:nvSpPr>
        <p:spPr>
          <a:xfrm>
            <a:off x="5183187" y="779647"/>
            <a:ext cx="6537757" cy="5081404"/>
          </a:xfrm>
        </p:spPr>
        <p:txBody>
          <a:bodyPr>
            <a:normAutofit/>
          </a:bodyPr>
          <a:lstStyle/>
          <a:p>
            <a:r>
              <a:rPr lang="en-US" sz="3200" dirty="0">
                <a:latin typeface="Calibri" panose="020F0502020204030204" pitchFamily="34" charset="0"/>
                <a:cs typeface="Calibri" panose="020F0502020204030204" pitchFamily="34" charset="0"/>
              </a:rPr>
              <a:t>Eligibility:</a:t>
            </a:r>
          </a:p>
          <a:p>
            <a:pPr lvl="1"/>
            <a:r>
              <a:rPr lang="en-US" sz="2800" dirty="0">
                <a:latin typeface="Calibri" panose="020F0502020204030204" pitchFamily="34" charset="0"/>
                <a:cs typeface="Calibri" panose="020F0502020204030204" pitchFamily="34" charset="0"/>
              </a:rPr>
              <a:t>An LEA is eligible to receive funds if there is a </a:t>
            </a:r>
            <a:r>
              <a:rPr lang="en-US" sz="2800" b="1" u="sng" dirty="0">
                <a:latin typeface="Calibri" panose="020F0502020204030204" pitchFamily="34" charset="0"/>
                <a:cs typeface="Calibri" panose="020F0502020204030204" pitchFamily="34" charset="0"/>
              </a:rPr>
              <a:t>locally</a:t>
            </a:r>
            <a:r>
              <a:rPr lang="en-US" sz="2800" b="1" dirty="0">
                <a:latin typeface="Calibri" panose="020F0502020204030204" pitchFamily="34" charset="0"/>
                <a:cs typeface="Calibri" panose="020F0502020204030204" pitchFamily="34" charset="0"/>
              </a:rPr>
              <a:t> </a:t>
            </a:r>
            <a:r>
              <a:rPr lang="en-US" sz="2800" b="1" u="sng" dirty="0">
                <a:latin typeface="Calibri" panose="020F0502020204030204" pitchFamily="34" charset="0"/>
                <a:cs typeface="Calibri" panose="020F0502020204030204" pitchFamily="34" charset="0"/>
              </a:rPr>
              <a:t>operated facility </a:t>
            </a:r>
            <a:r>
              <a:rPr lang="en-US" sz="2800" dirty="0">
                <a:latin typeface="Calibri" panose="020F0502020204030204" pitchFamily="34" charset="0"/>
                <a:cs typeface="Calibri" panose="020F0502020204030204" pitchFamily="34" charset="0"/>
              </a:rPr>
              <a:t>within its geographical </a:t>
            </a:r>
            <a:r>
              <a:rPr lang="en-US" sz="2800" dirty="0" smtClean="0">
                <a:latin typeface="Calibri" panose="020F0502020204030204" pitchFamily="34" charset="0"/>
                <a:cs typeface="Calibri" panose="020F0502020204030204" pitchFamily="34" charset="0"/>
              </a:rPr>
              <a:t>boundaries</a:t>
            </a:r>
          </a:p>
          <a:p>
            <a:pPr marL="457200" lvl="1" indent="0">
              <a:buNone/>
            </a:pPr>
            <a:endParaRPr lang="en-US" sz="28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Funding:</a:t>
            </a:r>
          </a:p>
          <a:p>
            <a:pPr lvl="1"/>
            <a:r>
              <a:rPr lang="en-US" sz="2800" dirty="0">
                <a:latin typeface="Calibri" panose="020F0502020204030204" pitchFamily="34" charset="0"/>
                <a:cs typeface="Calibri" panose="020F0502020204030204" pitchFamily="34" charset="0"/>
              </a:rPr>
              <a:t>Determined by annual </a:t>
            </a:r>
            <a:r>
              <a:rPr lang="en-US" sz="2800" b="1" dirty="0">
                <a:latin typeface="Calibri" panose="020F0502020204030204" pitchFamily="34" charset="0"/>
                <a:cs typeface="Calibri" panose="020F0502020204030204" pitchFamily="34" charset="0"/>
              </a:rPr>
              <a:t>October Caseload Count </a:t>
            </a:r>
          </a:p>
          <a:p>
            <a:pPr lvl="1"/>
            <a:r>
              <a:rPr lang="en-US" sz="2800" dirty="0">
                <a:latin typeface="Calibri" panose="020F0502020204030204" pitchFamily="34" charset="0"/>
                <a:cs typeface="Calibri" panose="020F0502020204030204" pitchFamily="34" charset="0"/>
              </a:rPr>
              <a:t>Neglected funds flow through Title I-A</a:t>
            </a:r>
          </a:p>
          <a:p>
            <a:pPr lvl="1"/>
            <a:r>
              <a:rPr lang="en-US" sz="2800" dirty="0">
                <a:latin typeface="Calibri" panose="020F0502020204030204" pitchFamily="34" charset="0"/>
                <a:cs typeface="Calibri" panose="020F0502020204030204" pitchFamily="34" charset="0"/>
              </a:rPr>
              <a:t>Funds can be </a:t>
            </a:r>
            <a:r>
              <a:rPr lang="en-US" sz="2800" dirty="0" smtClean="0">
                <a:latin typeface="Calibri" panose="020F0502020204030204" pitchFamily="34" charset="0"/>
                <a:cs typeface="Calibri" panose="020F0502020204030204" pitchFamily="34" charset="0"/>
              </a:rPr>
              <a:t>used </a:t>
            </a:r>
            <a:r>
              <a:rPr lang="en-US" sz="2800" dirty="0">
                <a:latin typeface="Calibri" panose="020F0502020204030204" pitchFamily="34" charset="0"/>
                <a:cs typeface="Calibri" panose="020F0502020204030204" pitchFamily="34" charset="0"/>
              </a:rPr>
              <a:t>at facility, district, and school levels</a:t>
            </a:r>
          </a:p>
          <a:p>
            <a:endParaRPr lang="en-US" dirty="0"/>
          </a:p>
        </p:txBody>
      </p:sp>
      <p:sp>
        <p:nvSpPr>
          <p:cNvPr id="4" name="Footer Placeholder 3"/>
          <p:cNvSpPr>
            <a:spLocks noGrp="1"/>
          </p:cNvSpPr>
          <p:nvPr>
            <p:ph type="ftr" sz="quarter" idx="11"/>
          </p:nvPr>
        </p:nvSpPr>
        <p:spPr/>
        <p:txBody>
          <a:bodyPr/>
          <a:lstStyle/>
          <a:p>
            <a:r>
              <a:rPr lang="en-US" dirty="0" smtClean="0"/>
              <a:t>Oregon Department of Education</a:t>
            </a:r>
            <a:endParaRPr lang="en-US" dirty="0"/>
          </a:p>
        </p:txBody>
      </p:sp>
      <p:sp>
        <p:nvSpPr>
          <p:cNvPr id="5" name="Picture Placeholder 4" descr="This image shows the flow of federal funds: Congress passes apropriations to federal education programs, the US Department of Education allocates program funding to states based on US Census poverty data, the Oregon Department of Education for all Oregon school districts." title="Eligibility and Funding"/>
          <p:cNvSpPr>
            <a:spLocks noGrp="1"/>
          </p:cNvSpPr>
          <p:nvPr>
            <p:ph type="pic" sz="quarter" idx="13"/>
          </p:nvPr>
        </p:nvSpPr>
        <p:spPr/>
      </p:sp>
      <p:pic>
        <p:nvPicPr>
          <p:cNvPr id="6" name="Picture 5" descr="This infographic shows the process for federal education funding: Funds originate in Congress and are allocated to the US Department of Education, the US Department of Education calculates state level allocations for each title program, the Oregon Department of Education calculates each district's allocation." title="Federal Funding Graphic"/>
          <p:cNvPicPr/>
          <p:nvPr/>
        </p:nvPicPr>
        <p:blipFill rotWithShape="1">
          <a:blip r:embed="rId3" cstate="hqprint">
            <a:extLst>
              <a:ext uri="{28A0092B-C50C-407E-A947-70E740481C1C}">
                <a14:useLocalDpi xmlns:a14="http://schemas.microsoft.com/office/drawing/2010/main" val="0"/>
              </a:ext>
            </a:extLst>
          </a:blip>
          <a:srcRect t="11685"/>
          <a:stretch/>
        </p:blipFill>
        <p:spPr bwMode="auto">
          <a:xfrm>
            <a:off x="807328" y="2042453"/>
            <a:ext cx="3413468" cy="412582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91556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p:txBody>
          <a:bodyPr/>
          <a:lstStyle/>
          <a:p>
            <a:r>
              <a:rPr lang="en-US" altLang="en-US" dirty="0" smtClean="0"/>
              <a:t>Allowable Uses of Title I-D, Subpart 2</a:t>
            </a:r>
            <a:endParaRPr lang="en-US" altLang="en-US" dirty="0" smtClean="0">
              <a:solidFill>
                <a:srgbClr val="7B9899"/>
              </a:solidFill>
            </a:endParaRPr>
          </a:p>
        </p:txBody>
      </p:sp>
      <p:sp>
        <p:nvSpPr>
          <p:cNvPr id="5" name="Footer Placeholder 3"/>
          <p:cNvSpPr>
            <a:spLocks noGrp="1"/>
          </p:cNvSpPr>
          <p:nvPr>
            <p:ph type="ftr" sz="quarter" idx="11"/>
          </p:nvPr>
        </p:nvSpPr>
        <p:spPr/>
        <p:txBody>
          <a:bodyPr/>
          <a:lstStyle/>
          <a:p>
            <a:r>
              <a:rPr lang="en-US" dirty="0" smtClean="0"/>
              <a:t>Oregon Department of Education</a:t>
            </a:r>
            <a:endParaRPr lang="en-US" dirty="0"/>
          </a:p>
        </p:txBody>
      </p:sp>
      <p:pic>
        <p:nvPicPr>
          <p:cNvPr id="3" name="Picture Placeholder 2" descr="This image shows a pencil checking off boxes. It is included to illustrate allowable costs for the program." title="Allowable Uses of Funds"/>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10073" b="10073"/>
          <a:stretch>
            <a:fillRect/>
          </a:stretch>
        </p:blipFill>
        <p:spPr/>
      </p:pic>
      <p:sp>
        <p:nvSpPr>
          <p:cNvPr id="2" name="Rectangle 1"/>
          <p:cNvSpPr/>
          <p:nvPr/>
        </p:nvSpPr>
        <p:spPr>
          <a:xfrm>
            <a:off x="5259388" y="472497"/>
            <a:ext cx="6096000" cy="5847755"/>
          </a:xfrm>
          <a:prstGeom prst="rect">
            <a:avLst/>
          </a:prstGeom>
        </p:spPr>
        <p:txBody>
          <a:bodyPr>
            <a:spAutoFit/>
          </a:bodyPr>
          <a:lstStyle/>
          <a:p>
            <a:r>
              <a:rPr lang="en-US" sz="3200" dirty="0" smtClean="0"/>
              <a:t>Requirements</a:t>
            </a:r>
          </a:p>
          <a:p>
            <a:pPr marL="914400" lvl="1" indent="-457200">
              <a:buFont typeface="Arial" panose="020B0604020202020204" pitchFamily="34" charset="0"/>
              <a:buChar char="•"/>
            </a:pPr>
            <a:r>
              <a:rPr lang="en-US" sz="2600" dirty="0" smtClean="0"/>
              <a:t>Prepare students to complete high school, enter training or employment programs, or further education</a:t>
            </a:r>
          </a:p>
          <a:p>
            <a:pPr marL="914400" lvl="1" indent="-457200">
              <a:buFont typeface="Arial" panose="020B0604020202020204" pitchFamily="34" charset="0"/>
              <a:buChar char="•"/>
            </a:pPr>
            <a:r>
              <a:rPr lang="en-US" sz="2600" dirty="0" smtClean="0"/>
              <a:t>Facilitate transition</a:t>
            </a:r>
          </a:p>
          <a:p>
            <a:pPr marL="914400" lvl="1" indent="-457200">
              <a:buFont typeface="Arial" panose="020B0604020202020204" pitchFamily="34" charset="0"/>
              <a:buChar char="•"/>
            </a:pPr>
            <a:r>
              <a:rPr lang="en-US" sz="2600" dirty="0" smtClean="0"/>
              <a:t>Dropout prevention programs</a:t>
            </a:r>
          </a:p>
          <a:p>
            <a:pPr marL="914400" lvl="1" indent="-457200">
              <a:buFont typeface="Arial" panose="020B0604020202020204" pitchFamily="34" charset="0"/>
              <a:buChar char="•"/>
            </a:pPr>
            <a:endParaRPr lang="en-US" sz="2400" dirty="0" smtClean="0"/>
          </a:p>
          <a:p>
            <a:r>
              <a:rPr lang="en-US" sz="3200" dirty="0" smtClean="0"/>
              <a:t>Suggestions</a:t>
            </a:r>
            <a:endParaRPr lang="en-US" sz="3200" dirty="0"/>
          </a:p>
          <a:p>
            <a:pPr marL="914400" lvl="1" indent="-457200">
              <a:buFont typeface="Arial" panose="020B0604020202020204" pitchFamily="34" charset="0"/>
              <a:buChar char="•"/>
            </a:pPr>
            <a:r>
              <a:rPr lang="en-US" sz="2600" dirty="0"/>
              <a:t>Serve “at-risk” youth</a:t>
            </a:r>
          </a:p>
          <a:p>
            <a:pPr marL="914400" lvl="1" indent="-457200">
              <a:buFont typeface="Arial" panose="020B0604020202020204" pitchFamily="34" charset="0"/>
              <a:buChar char="•"/>
            </a:pPr>
            <a:r>
              <a:rPr lang="en-US" sz="2600" dirty="0"/>
              <a:t>Coordinate health and social services</a:t>
            </a:r>
          </a:p>
          <a:p>
            <a:pPr marL="914400" lvl="1" indent="-457200">
              <a:buFont typeface="Arial" panose="020B0604020202020204" pitchFamily="34" charset="0"/>
              <a:buChar char="•"/>
            </a:pPr>
            <a:r>
              <a:rPr lang="en-US" sz="2600" dirty="0"/>
              <a:t>Mentoring &amp; peer mediation</a:t>
            </a:r>
          </a:p>
          <a:p>
            <a:pPr marL="914400" lvl="1" indent="-457200">
              <a:buFont typeface="Arial" panose="020B0604020202020204" pitchFamily="34" charset="0"/>
              <a:buChar char="•"/>
            </a:pPr>
            <a:r>
              <a:rPr lang="en-US" sz="2600" dirty="0"/>
              <a:t>CTE, special education, career </a:t>
            </a:r>
            <a:r>
              <a:rPr lang="en-US" sz="2600" dirty="0" smtClean="0"/>
              <a:t>counseling</a:t>
            </a:r>
            <a:endParaRPr lang="en-US" sz="2600" dirty="0"/>
          </a:p>
        </p:txBody>
      </p:sp>
    </p:spTree>
    <p:extLst>
      <p:ext uri="{BB962C8B-B14F-4D97-AF65-F5344CB8AC3E}">
        <p14:creationId xmlns:p14="http://schemas.microsoft.com/office/powerpoint/2010/main" val="3944953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buNone/>
            </a:pPr>
            <a:r>
              <a:rPr lang="en-US" b="1" dirty="0" smtClean="0"/>
              <a:t>What implications are there for this data?</a:t>
            </a:r>
          </a:p>
          <a:p>
            <a:r>
              <a:rPr lang="en-US" dirty="0" smtClean="0"/>
              <a:t>CDPR (Consolidated District Performance Report) is collected and then sent to U.S Department of Education in the CSPR (Consolidated State Performance Report) in December.</a:t>
            </a:r>
          </a:p>
          <a:p>
            <a:r>
              <a:rPr lang="en-US" dirty="0" smtClean="0"/>
              <a:t>CDPR is how we as a state report the students served with Title I-A and Title I-D funds in the previous school</a:t>
            </a:r>
          </a:p>
          <a:p>
            <a:r>
              <a:rPr lang="en-US" dirty="0" smtClean="0"/>
              <a:t>CDPR data doesn’t directly affect funding but is a requirement of districts that receive Title I-A &amp; Title I-D funds. We as a state are also responsible for addressing any missing or incorrect data. Consistent incorrect/missing data could potentially lead to monitoring.</a:t>
            </a:r>
          </a:p>
          <a:p>
            <a:r>
              <a:rPr lang="en-US" dirty="0"/>
              <a:t>Data is reviewed and validated by USDE before it is eventually published publically</a:t>
            </a:r>
            <a:r>
              <a:rPr lang="en-US" dirty="0" smtClean="0"/>
              <a:t>. Inaccurate data will be suppressed.</a:t>
            </a:r>
            <a:endParaRPr lang="en-US" dirty="0"/>
          </a:p>
          <a:p>
            <a:endParaRPr lang="en-US" dirty="0" smtClean="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sp>
        <p:nvSpPr>
          <p:cNvPr id="5" name="Title 4"/>
          <p:cNvSpPr>
            <a:spLocks noGrp="1"/>
          </p:cNvSpPr>
          <p:nvPr>
            <p:ph type="title"/>
          </p:nvPr>
        </p:nvSpPr>
        <p:spPr/>
        <p:txBody>
          <a:bodyPr>
            <a:normAutofit/>
          </a:bodyPr>
          <a:lstStyle/>
          <a:p>
            <a:r>
              <a:rPr lang="en-US" sz="3600" dirty="0" smtClean="0"/>
              <a:t>Data Collections: CDPR - </a:t>
            </a:r>
            <a:r>
              <a:rPr lang="en-US" sz="3600" dirty="0">
                <a:solidFill>
                  <a:srgbClr val="FF0000"/>
                </a:solidFill>
              </a:rPr>
              <a:t>Closes Friday, September </a:t>
            </a:r>
            <a:r>
              <a:rPr lang="en-US" sz="3600" dirty="0" smtClean="0">
                <a:solidFill>
                  <a:srgbClr val="FF0000"/>
                </a:solidFill>
              </a:rPr>
              <a:t>23</a:t>
            </a:r>
            <a:r>
              <a:rPr lang="en-US" sz="3600" baseline="30000" dirty="0" smtClean="0">
                <a:solidFill>
                  <a:srgbClr val="FF0000"/>
                </a:solidFill>
              </a:rPr>
              <a:t>rd</a:t>
            </a:r>
            <a:endParaRPr lang="en-US" sz="3600" dirty="0"/>
          </a:p>
        </p:txBody>
      </p:sp>
    </p:spTree>
    <p:extLst>
      <p:ext uri="{BB962C8B-B14F-4D97-AF65-F5344CB8AC3E}">
        <p14:creationId xmlns:p14="http://schemas.microsoft.com/office/powerpoint/2010/main" val="3445173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en-US" b="1" dirty="0" smtClean="0"/>
              <a:t>How do we handle pre/post data?</a:t>
            </a:r>
          </a:p>
          <a:p>
            <a:pPr marL="171450" indent="-171450"/>
            <a:r>
              <a:rPr lang="en-US" dirty="0"/>
              <a:t>You will need pre- and post- test Reading/Math data for all Long-Term students or: “Students who spent 90+ consecutive days in the facility”</a:t>
            </a:r>
          </a:p>
          <a:p>
            <a:pPr marL="171450" indent="-171450"/>
            <a:r>
              <a:rPr lang="en-US" dirty="0"/>
              <a:t>The documenting and reporting for Pre- and Post- test data for Reading and Math is a nationwide issue when it comes to Title I-D. Reporting as accurately as possible shows that we are at least doing our due diligence.</a:t>
            </a:r>
          </a:p>
          <a:p>
            <a:pPr marL="171450" indent="-171450"/>
            <a:r>
              <a:rPr lang="en-US" dirty="0"/>
              <a:t>In conversations with a few of our Title I-D districts, we spoke about recording those students who refused to complete the tests as either “Negative Grade Level Change” or “No Grade Level Change” depending on if previous grade data information existed. </a:t>
            </a:r>
          </a:p>
          <a:p>
            <a:pPr marL="628650" lvl="1" indent="-171450"/>
            <a:r>
              <a:rPr lang="en-US" dirty="0"/>
              <a:t>For example if a student completed the pre-test but refused to complete the post-test, counting them as “Negative Grade Level Change” might be the best way to show that within the parameters of the data collection; even if it doesn’t tell the whole story of that student’s experience.</a:t>
            </a:r>
          </a:p>
          <a:p>
            <a:pPr marL="171450" indent="-171450"/>
            <a:r>
              <a:rPr lang="en-US" dirty="0"/>
              <a:t>If a program is unable to account for all Long-Term Students in the pre- and post- test Reading Math counts, </a:t>
            </a:r>
            <a:r>
              <a:rPr lang="en-US" b="1" u="sng" dirty="0"/>
              <a:t>please provide us with an email explaining the context around the discrepancy in counts. </a:t>
            </a:r>
            <a:r>
              <a:rPr lang="en-US" dirty="0"/>
              <a:t>That way we will be able to forward this information to U.S. Department of Education </a:t>
            </a:r>
            <a:r>
              <a:rPr lang="en-US" dirty="0" smtClean="0"/>
              <a:t>when </a:t>
            </a:r>
            <a:r>
              <a:rPr lang="en-US" dirty="0"/>
              <a:t>they reach out during their review of the CDPR </a:t>
            </a:r>
            <a:r>
              <a:rPr lang="en-US" dirty="0" smtClean="0"/>
              <a:t>data</a:t>
            </a:r>
            <a:r>
              <a:rPr lang="en-US" dirty="0"/>
              <a:t> </a:t>
            </a:r>
            <a:r>
              <a:rPr lang="en-US" dirty="0" smtClean="0"/>
              <a:t>in January.</a:t>
            </a:r>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7</a:t>
            </a:fld>
            <a:endParaRPr lang="en-US" dirty="0"/>
          </a:p>
        </p:txBody>
      </p:sp>
      <p:sp>
        <p:nvSpPr>
          <p:cNvPr id="5" name="Title 4"/>
          <p:cNvSpPr>
            <a:spLocks noGrp="1"/>
          </p:cNvSpPr>
          <p:nvPr>
            <p:ph type="title"/>
          </p:nvPr>
        </p:nvSpPr>
        <p:spPr/>
        <p:txBody>
          <a:bodyPr>
            <a:normAutofit/>
          </a:bodyPr>
          <a:lstStyle/>
          <a:p>
            <a:r>
              <a:rPr lang="en-US" sz="3600" dirty="0" smtClean="0"/>
              <a:t>Data Collections: CDPR - </a:t>
            </a:r>
            <a:r>
              <a:rPr lang="en-US" sz="3600" dirty="0">
                <a:solidFill>
                  <a:srgbClr val="FF0000"/>
                </a:solidFill>
              </a:rPr>
              <a:t>Closes Friday, September </a:t>
            </a:r>
            <a:r>
              <a:rPr lang="en-US" sz="3600" dirty="0" smtClean="0">
                <a:solidFill>
                  <a:srgbClr val="FF0000"/>
                </a:solidFill>
              </a:rPr>
              <a:t>23</a:t>
            </a:r>
            <a:r>
              <a:rPr lang="en-US" sz="3600" baseline="30000" dirty="0" smtClean="0">
                <a:solidFill>
                  <a:srgbClr val="FF0000"/>
                </a:solidFill>
              </a:rPr>
              <a:t>rd</a:t>
            </a:r>
            <a:endParaRPr lang="en-US" sz="3600" dirty="0"/>
          </a:p>
        </p:txBody>
      </p:sp>
    </p:spTree>
    <p:extLst>
      <p:ext uri="{BB962C8B-B14F-4D97-AF65-F5344CB8AC3E}">
        <p14:creationId xmlns:p14="http://schemas.microsoft.com/office/powerpoint/2010/main" val="28264145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en-US" sz="2800" dirty="0"/>
              <a:t>The </a:t>
            </a:r>
            <a:r>
              <a:rPr lang="en-US" sz="2800" dirty="0" smtClean="0"/>
              <a:t>2022-2023 October </a:t>
            </a:r>
            <a:r>
              <a:rPr lang="en-US" sz="2800" dirty="0"/>
              <a:t>Caseload Data Collection determines the </a:t>
            </a:r>
            <a:r>
              <a:rPr lang="en-US" sz="2800" dirty="0" smtClean="0"/>
              <a:t>2023-2024 allocations </a:t>
            </a:r>
            <a:r>
              <a:rPr lang="en-US" sz="2800" dirty="0"/>
              <a:t>for districts with eligible Neglected and Delinquent Facilities</a:t>
            </a:r>
            <a:r>
              <a:rPr lang="en-US" sz="2800" dirty="0" smtClean="0"/>
              <a:t>:</a:t>
            </a:r>
            <a:endParaRPr lang="en-US" sz="2800" dirty="0"/>
          </a:p>
          <a:p>
            <a:r>
              <a:rPr lang="en-US" sz="2800" dirty="0"/>
              <a:t>Neglected (funded through Title I-A</a:t>
            </a:r>
            <a:r>
              <a:rPr lang="en-US" sz="2800" dirty="0" smtClean="0"/>
              <a:t>)</a:t>
            </a:r>
            <a:endParaRPr lang="en-US" sz="2800" dirty="0"/>
          </a:p>
          <a:p>
            <a:r>
              <a:rPr lang="en-US" sz="2800" dirty="0"/>
              <a:t>Delinquent (funded through Title I-D Subpart 2</a:t>
            </a:r>
            <a:r>
              <a:rPr lang="en-US" sz="2800" dirty="0" smtClean="0"/>
              <a:t>)</a:t>
            </a:r>
          </a:p>
          <a:p>
            <a:pPr marL="0" indent="0">
              <a:buNone/>
            </a:pPr>
            <a:endParaRPr lang="en-US" sz="1600" b="1" u="sng" dirty="0" smtClean="0"/>
          </a:p>
          <a:p>
            <a:pPr marL="0" indent="0" algn="ctr">
              <a:buNone/>
            </a:pPr>
            <a:r>
              <a:rPr lang="en-US" sz="2800" b="1" u="sng" dirty="0" smtClean="0"/>
              <a:t>OPENS:</a:t>
            </a:r>
            <a:r>
              <a:rPr lang="en-US" sz="2800" b="1" dirty="0" smtClean="0"/>
              <a:t> </a:t>
            </a:r>
            <a:r>
              <a:rPr lang="en-US" sz="2800" dirty="0" smtClean="0"/>
              <a:t>October 27, 2022 </a:t>
            </a:r>
          </a:p>
          <a:p>
            <a:pPr marL="0" indent="0" algn="ctr">
              <a:buNone/>
            </a:pPr>
            <a:endParaRPr lang="en-US" sz="1400" b="1" u="sng" dirty="0" smtClean="0"/>
          </a:p>
          <a:p>
            <a:pPr marL="0" indent="0" algn="ctr">
              <a:buNone/>
            </a:pPr>
            <a:r>
              <a:rPr lang="en-US" sz="2800" b="1" u="sng" dirty="0" smtClean="0"/>
              <a:t>CLOSES:</a:t>
            </a:r>
            <a:r>
              <a:rPr lang="en-US" sz="2800" b="1" dirty="0" smtClean="0"/>
              <a:t> </a:t>
            </a:r>
            <a:r>
              <a:rPr lang="en-US" sz="2800" dirty="0" smtClean="0"/>
              <a:t>December 2, 2022</a:t>
            </a:r>
            <a:endParaRPr lang="en-US" sz="2800"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sp>
        <p:nvSpPr>
          <p:cNvPr id="5" name="Title 4"/>
          <p:cNvSpPr>
            <a:spLocks noGrp="1"/>
          </p:cNvSpPr>
          <p:nvPr>
            <p:ph type="title"/>
          </p:nvPr>
        </p:nvSpPr>
        <p:spPr/>
        <p:txBody>
          <a:bodyPr/>
          <a:lstStyle/>
          <a:p>
            <a:r>
              <a:rPr lang="en-US" dirty="0" smtClean="0"/>
              <a:t>Data Collections: October Caseload Count</a:t>
            </a:r>
            <a:endParaRPr lang="en-US" dirty="0"/>
          </a:p>
        </p:txBody>
      </p:sp>
    </p:spTree>
    <p:extLst>
      <p:ext uri="{BB962C8B-B14F-4D97-AF65-F5344CB8AC3E}">
        <p14:creationId xmlns:p14="http://schemas.microsoft.com/office/powerpoint/2010/main" val="17044712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800" b="1" u="sng" dirty="0" smtClean="0"/>
              <a:t>Training:</a:t>
            </a:r>
            <a:r>
              <a:rPr lang="en-US" sz="2800" b="1" dirty="0" smtClean="0"/>
              <a:t> </a:t>
            </a:r>
            <a:r>
              <a:rPr lang="en-US" sz="2800" dirty="0" smtClean="0"/>
              <a:t>Aiming to schedule for Friday, October 28. Will set in stone after IT testing occurs next week. Will also be conducting Office Hours through November for support. Will send out a communication with registration links and resources in the next few weeks.</a:t>
            </a:r>
            <a:endParaRPr lang="en-US" sz="2800" dirty="0"/>
          </a:p>
          <a:p>
            <a:pPr marL="0" indent="0">
              <a:buNone/>
            </a:pPr>
            <a:endParaRPr lang="en-US" sz="2800" b="1" u="sng" dirty="0" smtClean="0"/>
          </a:p>
          <a:p>
            <a:pPr marL="0" indent="0">
              <a:buNone/>
            </a:pPr>
            <a:r>
              <a:rPr lang="en-US" sz="2800" b="1" u="sng" dirty="0" smtClean="0"/>
              <a:t>New Facilities:</a:t>
            </a:r>
            <a:r>
              <a:rPr lang="en-US" sz="2800" dirty="0" smtClean="0"/>
              <a:t> Please review the </a:t>
            </a:r>
            <a:r>
              <a:rPr lang="en-US" sz="2800" dirty="0" smtClean="0">
                <a:hlinkClick r:id="rId3"/>
              </a:rPr>
              <a:t>list of facilities reported in the 21-22 October Caseload Collection</a:t>
            </a:r>
            <a:r>
              <a:rPr lang="en-US" sz="2800" dirty="0" smtClean="0"/>
              <a:t>. </a:t>
            </a:r>
          </a:p>
          <a:p>
            <a:pPr marL="0" indent="0">
              <a:buNone/>
            </a:pPr>
            <a:r>
              <a:rPr lang="en-US" sz="2800" dirty="0" smtClean="0"/>
              <a:t>Please </a:t>
            </a:r>
            <a:r>
              <a:rPr lang="en-US" sz="2800" dirty="0"/>
              <a:t>l</a:t>
            </a:r>
            <a:r>
              <a:rPr lang="en-US" sz="2800" dirty="0" smtClean="0"/>
              <a:t>et us know if any new facilities opened since the last collection or if any of these facilities have since closed </a:t>
            </a:r>
            <a:r>
              <a:rPr lang="en-US" sz="2800" i="1" u="sng" dirty="0" smtClean="0"/>
              <a:t>before September 23</a:t>
            </a:r>
            <a:r>
              <a:rPr lang="en-US" sz="2800" i="1" u="sng" baseline="30000" dirty="0" smtClean="0"/>
              <a:t>rd</a:t>
            </a:r>
            <a:r>
              <a:rPr lang="en-US" sz="2800" dirty="0" smtClean="0"/>
              <a:t>.</a:t>
            </a:r>
            <a:endParaRPr lang="en-US" sz="2800" b="1" u="sng"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
        <p:nvSpPr>
          <p:cNvPr id="5" name="Title 4"/>
          <p:cNvSpPr>
            <a:spLocks noGrp="1"/>
          </p:cNvSpPr>
          <p:nvPr>
            <p:ph type="title"/>
          </p:nvPr>
        </p:nvSpPr>
        <p:spPr/>
        <p:txBody>
          <a:bodyPr/>
          <a:lstStyle/>
          <a:p>
            <a:r>
              <a:rPr lang="en-US" dirty="0" smtClean="0"/>
              <a:t>Data Collections: October Caseload Count</a:t>
            </a:r>
            <a:endParaRPr lang="en-US" dirty="0"/>
          </a:p>
        </p:txBody>
      </p:sp>
    </p:spTree>
    <p:extLst>
      <p:ext uri="{BB962C8B-B14F-4D97-AF65-F5344CB8AC3E}">
        <p14:creationId xmlns:p14="http://schemas.microsoft.com/office/powerpoint/2010/main" val="3182483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mediation_x0020_Date xmlns="e5f8bd3d-4b6e-4ed3-b034-e40bfb46edc2">2022-09-16T21:31:18+00:00</Remediation_x0020_Date>
    <PublishingExpirationDate xmlns="http://schemas.microsoft.com/sharepoint/v3" xsi:nil="true"/>
    <PublishingStartDate xmlns="http://schemas.microsoft.com/sharepoint/v3" xsi:nil="true"/>
    <Estimated_x0020_Creation_x0020_Date xmlns="e5f8bd3d-4b6e-4ed3-b034-e40bfb46edc2" xsi:nil="true"/>
    <Priority xmlns="e5f8bd3d-4b6e-4ed3-b034-e40bfb46edc2">New</Priorit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CF27EBFD0ABEE4A9FAF3DE40F72D97B" ma:contentTypeVersion="7" ma:contentTypeDescription="Create a new document." ma:contentTypeScope="" ma:versionID="734c3ca7ac6bc8e364a28f6148e85d10">
  <xsd:schema xmlns:xsd="http://www.w3.org/2001/XMLSchema" xmlns:xs="http://www.w3.org/2001/XMLSchema" xmlns:p="http://schemas.microsoft.com/office/2006/metadata/properties" xmlns:ns1="http://schemas.microsoft.com/sharepoint/v3" xmlns:ns2="e5f8bd3d-4b6e-4ed3-b034-e40bfb46edc2" xmlns:ns3="54031767-dd6d-417c-ab73-583408f47564" targetNamespace="http://schemas.microsoft.com/office/2006/metadata/properties" ma:root="true" ma:fieldsID="0f5e8015c0cbc036467c8b31b9eef084" ns1:_="" ns2:_="" ns3:_="">
    <xsd:import namespace="http://schemas.microsoft.com/sharepoint/v3"/>
    <xsd:import namespace="e5f8bd3d-4b6e-4ed3-b034-e40bfb46edc2"/>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5f8bd3d-4b6e-4ed3-b034-e40bfb46edc2"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2AA772-8C0A-480C-9E0C-84C76C73C71D}">
  <ds:schemaRefs>
    <ds:schemaRef ds:uri="http://schemas.microsoft.com/office/infopath/2007/PartnerControls"/>
    <ds:schemaRef ds:uri="ded391c6-298c-4d80-b5b1-ff32f9779621"/>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547ed97a-188f-4e75-98a3-ee6136232f7e"/>
    <ds:schemaRef ds:uri="http://www.w3.org/XML/1998/namespace"/>
    <ds:schemaRef ds:uri="http://purl.org/dc/dcmitype/"/>
  </ds:schemaRefs>
</ds:datastoreItem>
</file>

<file path=customXml/itemProps2.xml><?xml version="1.0" encoding="utf-8"?>
<ds:datastoreItem xmlns:ds="http://schemas.openxmlformats.org/officeDocument/2006/customXml" ds:itemID="{4F715541-362D-404C-B89B-58956B6E3BA8}"/>
</file>

<file path=customXml/itemProps3.xml><?xml version="1.0" encoding="utf-8"?>
<ds:datastoreItem xmlns:ds="http://schemas.openxmlformats.org/officeDocument/2006/customXml" ds:itemID="{FA537A3C-07AB-4ED3-ABE5-8FDAADAD9E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ODE-PowerPoint-Template</Template>
  <TotalTime>2357</TotalTime>
  <Words>1346</Words>
  <Application>Microsoft Office PowerPoint</Application>
  <PresentationFormat>Widescreen</PresentationFormat>
  <Paragraphs>136</Paragraphs>
  <Slides>13</Slides>
  <Notes>11</Notes>
  <HiddenSlides>0</HiddenSlides>
  <MMClips>0</MMClips>
  <ScaleCrop>false</ScaleCrop>
  <HeadingPairs>
    <vt:vector size="6" baseType="variant">
      <vt:variant>
        <vt:lpstr>Fonts Used</vt:lpstr>
      </vt:variant>
      <vt:variant>
        <vt:i4>2</vt:i4>
      </vt:variant>
      <vt:variant>
        <vt:lpstr>Theme</vt:lpstr>
      </vt:variant>
      <vt:variant>
        <vt:i4>6</vt:i4>
      </vt:variant>
      <vt:variant>
        <vt:lpstr>Slide Titles</vt:lpstr>
      </vt:variant>
      <vt:variant>
        <vt:i4>13</vt:i4>
      </vt:variant>
    </vt:vector>
  </HeadingPairs>
  <TitlesOfParts>
    <vt:vector size="21" baseType="lpstr">
      <vt:lpstr>Arial</vt:lpstr>
      <vt:lpstr>Calibri</vt:lpstr>
      <vt:lpstr>2021ODE</vt:lpstr>
      <vt:lpstr>Green_2021ODE</vt:lpstr>
      <vt:lpstr>Gold_2021ODE</vt:lpstr>
      <vt:lpstr>Orange_2021ODE</vt:lpstr>
      <vt:lpstr>Red_2021ODE</vt:lpstr>
      <vt:lpstr>Teal_2021ODE</vt:lpstr>
      <vt:lpstr>Title I-D, Subpart 2</vt:lpstr>
      <vt:lpstr>Outcomes for Today</vt:lpstr>
      <vt:lpstr>Purpose of Title I-D, Subpart 2</vt:lpstr>
      <vt:lpstr>Eligibility and Funding</vt:lpstr>
      <vt:lpstr>Allowable Uses of Title I-D, Subpart 2</vt:lpstr>
      <vt:lpstr>Data Collections: CDPR - Closes Friday, September 23rd</vt:lpstr>
      <vt:lpstr>Data Collections: CDPR - Closes Friday, September 23rd</vt:lpstr>
      <vt:lpstr>Data Collections: October Caseload Count</vt:lpstr>
      <vt:lpstr>Data Collections: October Caseload Count</vt:lpstr>
      <vt:lpstr>Discussion &amp; Hot Topics</vt:lpstr>
      <vt:lpstr>Resources</vt:lpstr>
      <vt:lpstr>Please reach out!</vt:lpstr>
      <vt:lpstr>Questions?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I-Title I-D Quarterly Webinar - Fall 2022Basics</dc:title>
  <dc:creator>MARTIN Sarah * ODE</dc:creator>
  <cp:lastModifiedBy>WALKER Kyle * ODE</cp:lastModifiedBy>
  <cp:revision>172</cp:revision>
  <dcterms:created xsi:type="dcterms:W3CDTF">2021-11-08T23:34:50Z</dcterms:created>
  <dcterms:modified xsi:type="dcterms:W3CDTF">2022-09-16T21:30:47Z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0x0101004CF27EBFD0ABEE4A9FAF3DE40F72D97B</vt:lpwstr>
  </property>
</Properties>
</file>