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notesSlides/notesSlide1.xml" ContentType="application/vnd.openxmlformats-officedocument.presentationml.notesSlide+xml"/>
  <Override PartName="/ppt/slideLayouts/slideLayout20.xml" ContentType="application/vnd.openxmlformats-officedocument.presentationml.slideLayout+xml"/>
  <Override PartName="/ppt/slideMasters/slideMaster2.xml" ContentType="application/vnd.openxmlformats-officedocument.presentationml.slideMaster+xml"/>
  <Override PartName="/ppt/slideLayouts/slideLayout19.xml" ContentType="application/vnd.openxmlformats-officedocument.presentationml.slideLayout+xml"/>
  <Override PartName="/ppt/slideLayouts/slideLayout17.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1.xml" ContentType="application/vnd.openxmlformats-officedocument.presentationml.slideLayout+xml"/>
  <Override PartName="/ppt/slideLayouts/slideLayout18.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 id="2147483710" r:id="rId2"/>
  </p:sldMasterIdLst>
  <p:notesMasterIdLst>
    <p:notesMasterId r:id="rId18"/>
  </p:notesMasterIdLst>
  <p:sldIdLst>
    <p:sldId id="257" r:id="rId3"/>
    <p:sldId id="258" r:id="rId4"/>
    <p:sldId id="266" r:id="rId5"/>
    <p:sldId id="259" r:id="rId6"/>
    <p:sldId id="260" r:id="rId7"/>
    <p:sldId id="264" r:id="rId8"/>
    <p:sldId id="267" r:id="rId9"/>
    <p:sldId id="265" r:id="rId10"/>
    <p:sldId id="263" r:id="rId11"/>
    <p:sldId id="271" r:id="rId12"/>
    <p:sldId id="269" r:id="rId13"/>
    <p:sldId id="268" r:id="rId14"/>
    <p:sldId id="262" r:id="rId15"/>
    <p:sldId id="261" r:id="rId16"/>
    <p:sldId id="270" r:id="rId1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830"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ustomXml" Target="../customXml/item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ustomXml" Target="../customXml/item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16E269B5-A450-40E7-A292-22517D9C251B}" type="datetimeFigureOut">
              <a:rPr lang="en-US" smtClean="0"/>
              <a:t>1/25/2019</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E2B63952-BBA8-4838-A0CF-80F9272645AB}" type="slidenum">
              <a:rPr lang="en-US" smtClean="0"/>
              <a:t>‹#›</a:t>
            </a:fld>
            <a:endParaRPr lang="en-US"/>
          </a:p>
        </p:txBody>
      </p:sp>
    </p:spTree>
    <p:extLst>
      <p:ext uri="{BB962C8B-B14F-4D97-AF65-F5344CB8AC3E}">
        <p14:creationId xmlns:p14="http://schemas.microsoft.com/office/powerpoint/2010/main" val="4115451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B63952-BBA8-4838-A0CF-80F9272645AB}" type="slidenum">
              <a:rPr lang="en-US" smtClean="0"/>
              <a:t>1</a:t>
            </a:fld>
            <a:endParaRPr lang="en-US"/>
          </a:p>
        </p:txBody>
      </p:sp>
    </p:spTree>
    <p:extLst>
      <p:ext uri="{BB962C8B-B14F-4D97-AF65-F5344CB8AC3E}">
        <p14:creationId xmlns:p14="http://schemas.microsoft.com/office/powerpoint/2010/main" val="5778523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Logo only">
    <p:bg>
      <p:bgPr>
        <a:solidFill>
          <a:schemeClr val="bg1"/>
        </a:solidFill>
        <a:effectLst/>
      </p:bgPr>
    </p:bg>
    <p:spTree>
      <p:nvGrpSpPr>
        <p:cNvPr id="1" name=""/>
        <p:cNvGrpSpPr/>
        <p:nvPr/>
      </p:nvGrpSpPr>
      <p:grpSpPr>
        <a:xfrm>
          <a:off x="0" y="0"/>
          <a:ext cx="0" cy="0"/>
          <a:chOff x="0" y="0"/>
          <a:chExt cx="0" cy="0"/>
        </a:xfrm>
      </p:grpSpPr>
      <p:pic>
        <p:nvPicPr>
          <p:cNvPr id="12" name="Picture 11"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13" name="Picture 12"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5" name="Picture 4"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739081" y="615148"/>
            <a:ext cx="4296302" cy="2136580"/>
          </a:xfrm>
          <a:prstGeom prst="rect">
            <a:avLst/>
          </a:prstGeom>
        </p:spPr>
      </p:pic>
      <p:sp>
        <p:nvSpPr>
          <p:cNvPr id="6" name="Title 1"/>
          <p:cNvSpPr>
            <a:spLocks noGrp="1"/>
          </p:cNvSpPr>
          <p:nvPr>
            <p:ph type="title" hasCustomPrompt="1"/>
          </p:nvPr>
        </p:nvSpPr>
        <p:spPr>
          <a:xfrm>
            <a:off x="619597" y="2935982"/>
            <a:ext cx="7886700" cy="1325563"/>
          </a:xfrm>
        </p:spPr>
        <p:txBody>
          <a:bodyPr/>
          <a:lstStyle>
            <a:lvl1pPr algn="ctr">
              <a:defRPr>
                <a:solidFill>
                  <a:schemeClr val="tx1"/>
                </a:solidFill>
              </a:defRPr>
            </a:lvl1pPr>
          </a:lstStyle>
          <a:p>
            <a:r>
              <a:rPr lang="en-US" dirty="0" smtClean="0"/>
              <a:t>CLICK TO EDIT MASTER TITLE</a:t>
            </a:r>
            <a:endParaRPr lang="en-US" dirty="0"/>
          </a:p>
        </p:txBody>
      </p:sp>
      <p:pic>
        <p:nvPicPr>
          <p:cNvPr id="9" name="Picture 8" descr="Decorative blue swoosh"/>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400138"/>
            <a:ext cx="9144000" cy="2103535"/>
          </a:xfrm>
          <a:prstGeom prst="rect">
            <a:avLst/>
          </a:prstGeom>
        </p:spPr>
      </p:pic>
    </p:spTree>
    <p:extLst>
      <p:ext uri="{BB962C8B-B14F-4D97-AF65-F5344CB8AC3E}">
        <p14:creationId xmlns:p14="http://schemas.microsoft.com/office/powerpoint/2010/main" val="26848146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7391" y="1999818"/>
            <a:ext cx="4629150" cy="386123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29841" y="3613978"/>
            <a:ext cx="2949178" cy="224707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Edit Master text styles</a:t>
            </a:r>
          </a:p>
        </p:txBody>
      </p:sp>
      <p:sp>
        <p:nvSpPr>
          <p:cNvPr id="5"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Tree>
    <p:extLst>
      <p:ext uri="{BB962C8B-B14F-4D97-AF65-F5344CB8AC3E}">
        <p14:creationId xmlns:p14="http://schemas.microsoft.com/office/powerpoint/2010/main" val="222400804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no pattern_Logo only">
    <p:bg>
      <p:bgPr>
        <a:solidFill>
          <a:schemeClr val="bg1"/>
        </a:solidFill>
        <a:effectLst/>
      </p:bgPr>
    </p:bg>
    <p:spTree>
      <p:nvGrpSpPr>
        <p:cNvPr id="1" name=""/>
        <p:cNvGrpSpPr/>
        <p:nvPr/>
      </p:nvGrpSpPr>
      <p:grpSpPr>
        <a:xfrm>
          <a:off x="0" y="0"/>
          <a:ext cx="0" cy="0"/>
          <a:chOff x="0" y="0"/>
          <a:chExt cx="0" cy="0"/>
        </a:xfrm>
      </p:grpSpPr>
      <p:pic>
        <p:nvPicPr>
          <p:cNvPr id="13" name="Picture 12"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5" name="Picture 4"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39081" y="615148"/>
            <a:ext cx="4296302" cy="2136580"/>
          </a:xfrm>
          <a:prstGeom prst="rect">
            <a:avLst/>
          </a:prstGeom>
        </p:spPr>
      </p:pic>
      <p:sp>
        <p:nvSpPr>
          <p:cNvPr id="6" name="Title 1"/>
          <p:cNvSpPr>
            <a:spLocks noGrp="1"/>
          </p:cNvSpPr>
          <p:nvPr>
            <p:ph type="title" hasCustomPrompt="1"/>
          </p:nvPr>
        </p:nvSpPr>
        <p:spPr>
          <a:xfrm>
            <a:off x="619597" y="2935982"/>
            <a:ext cx="7886700" cy="1325563"/>
          </a:xfrm>
        </p:spPr>
        <p:txBody>
          <a:bodyPr/>
          <a:lstStyle>
            <a:lvl1pPr algn="ctr">
              <a:defRPr>
                <a:solidFill>
                  <a:schemeClr val="tx1"/>
                </a:solidFill>
              </a:defRPr>
            </a:lvl1pPr>
          </a:lstStyle>
          <a:p>
            <a:r>
              <a:rPr lang="en-US" dirty="0" smtClean="0"/>
              <a:t>CLICK TO EDIT MASTER TITLE</a:t>
            </a:r>
            <a:endParaRPr lang="en-US" dirty="0"/>
          </a:p>
        </p:txBody>
      </p:sp>
      <p:pic>
        <p:nvPicPr>
          <p:cNvPr id="9" name="Picture 8" descr="Decorative blue swoosh"/>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00138"/>
            <a:ext cx="9144000" cy="2103535"/>
          </a:xfrm>
          <a:prstGeom prst="rect">
            <a:avLst/>
          </a:prstGeom>
        </p:spPr>
      </p:pic>
    </p:spTree>
    <p:extLst>
      <p:ext uri="{BB962C8B-B14F-4D97-AF65-F5344CB8AC3E}">
        <p14:creationId xmlns:p14="http://schemas.microsoft.com/office/powerpoint/2010/main" val="256234503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 pattern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79953959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 pattern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024" y="2748246"/>
            <a:ext cx="78867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554236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 pattern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55811" y="2558123"/>
            <a:ext cx="38862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6311" y="2558123"/>
            <a:ext cx="38862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445886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 pattern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84574" y="2471440"/>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4574" y="3372933"/>
            <a:ext cx="3868340" cy="224021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583884" y="2471440"/>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83884" y="3372934"/>
            <a:ext cx="3887391" cy="224021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30106236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no pattern_Blank">
    <p:bg>
      <p:bgPr>
        <a:solidFill>
          <a:schemeClr val="bg1"/>
        </a:solidFill>
        <a:effectLst/>
      </p:bgPr>
    </p:bg>
    <p:spTree>
      <p:nvGrpSpPr>
        <p:cNvPr id="1" name=""/>
        <p:cNvGrpSpPr/>
        <p:nvPr/>
      </p:nvGrpSpPr>
      <p:grpSpPr>
        <a:xfrm>
          <a:off x="0" y="0"/>
          <a:ext cx="0" cy="0"/>
          <a:chOff x="0" y="0"/>
          <a:chExt cx="0" cy="0"/>
        </a:xfrm>
      </p:grpSpPr>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881838" y="111581"/>
            <a:ext cx="7152434" cy="1013398"/>
          </a:xfrm>
        </p:spPr>
        <p:txBody>
          <a:bodyPr>
            <a:normAutofit/>
          </a:bodyPr>
          <a:lstStyle>
            <a:lvl1pPr algn="r">
              <a:defRPr sz="3600">
                <a:solidFill>
                  <a:schemeClr val="tx1"/>
                </a:solidFill>
              </a:defRPr>
            </a:lvl1pPr>
          </a:lstStyle>
          <a:p>
            <a:r>
              <a:rPr lang="en-US" dirty="0" smtClean="0"/>
              <a:t>CLICK TO EDIT MASTER TITLE STYLE</a:t>
            </a:r>
            <a:endParaRPr lang="en-US" dirty="0"/>
          </a:p>
        </p:txBody>
      </p:sp>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Tree>
    <p:extLst>
      <p:ext uri="{BB962C8B-B14F-4D97-AF65-F5344CB8AC3E}">
        <p14:creationId xmlns:p14="http://schemas.microsoft.com/office/powerpoint/2010/main" val="131530889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no pattern_3_Blank">
    <p:bg>
      <p:bgPr>
        <a:solidFill>
          <a:schemeClr val="bg1"/>
        </a:solidFill>
        <a:effectLst/>
      </p:bgPr>
    </p:bg>
    <p:spTree>
      <p:nvGrpSpPr>
        <p:cNvPr id="1" name=""/>
        <p:cNvGrpSpPr/>
        <p:nvPr/>
      </p:nvGrpSpPr>
      <p:grpSpPr>
        <a:xfrm>
          <a:off x="0" y="0"/>
          <a:ext cx="0" cy="0"/>
          <a:chOff x="0" y="0"/>
          <a:chExt cx="0" cy="0"/>
        </a:xfrm>
      </p:grpSpPr>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20178" y="138546"/>
            <a:ext cx="8924544" cy="793583"/>
          </a:xfrm>
        </p:spPr>
        <p:txBody>
          <a:bodyPr>
            <a:normAutofit/>
          </a:bodyPr>
          <a:lstStyle>
            <a:lvl1pPr algn="l">
              <a:defRPr sz="3600">
                <a:solidFill>
                  <a:schemeClr val="tx1"/>
                </a:solidFill>
              </a:defRPr>
            </a:lvl1pPr>
          </a:lstStyle>
          <a:p>
            <a:r>
              <a:rPr lang="en-US" dirty="0" smtClean="0"/>
              <a:t>CLICK TO EDIT MASTER TITLE STYLE</a:t>
            </a:r>
            <a:endParaRPr lang="en-US" dirty="0"/>
          </a:p>
        </p:txBody>
      </p:sp>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71552" y="5594283"/>
            <a:ext cx="1972448" cy="980912"/>
          </a:xfrm>
          <a:prstGeom prst="rect">
            <a:avLst/>
          </a:prstGeom>
        </p:spPr>
      </p:pic>
    </p:spTree>
    <p:extLst>
      <p:ext uri="{BB962C8B-B14F-4D97-AF65-F5344CB8AC3E}">
        <p14:creationId xmlns:p14="http://schemas.microsoft.com/office/powerpoint/2010/main" val="101014779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no pattern_1_Blank">
    <p:bg>
      <p:bgPr>
        <a:solidFill>
          <a:schemeClr val="accent1"/>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1881838" y="111581"/>
            <a:ext cx="7152434" cy="1013398"/>
          </a:xfrm>
        </p:spPr>
        <p:txBody>
          <a:bodyPr>
            <a:normAutofit/>
          </a:bodyPr>
          <a:lstStyle>
            <a:lvl1pPr algn="r">
              <a:defRPr sz="3600">
                <a:solidFill>
                  <a:schemeClr val="bg1"/>
                </a:solidFill>
              </a:defRPr>
            </a:lvl1pPr>
          </a:lstStyle>
          <a:p>
            <a:r>
              <a:rPr lang="en-US" dirty="0" smtClean="0"/>
              <a:t>CLICK TO EDIT MASTER 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11" y="53562"/>
            <a:ext cx="1972448" cy="980911"/>
          </a:xfrm>
          <a:prstGeom prst="rect">
            <a:avLst/>
          </a:prstGeom>
        </p:spPr>
      </p:pic>
    </p:spTree>
    <p:extLst>
      <p:ext uri="{BB962C8B-B14F-4D97-AF65-F5344CB8AC3E}">
        <p14:creationId xmlns:p14="http://schemas.microsoft.com/office/powerpoint/2010/main" val="389284416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o pattern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1" y="1992834"/>
            <a:ext cx="4629150" cy="38682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629841" y="3593039"/>
            <a:ext cx="2949178" cy="2275953"/>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6"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Tree>
    <p:extLst>
      <p:ext uri="{BB962C8B-B14F-4D97-AF65-F5344CB8AC3E}">
        <p14:creationId xmlns:p14="http://schemas.microsoft.com/office/powerpoint/2010/main" val="114197628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95682450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o pattern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7391" y="1999818"/>
            <a:ext cx="4629150" cy="386123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29841" y="3613978"/>
            <a:ext cx="2949178" cy="224707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Tree>
    <p:extLst>
      <p:ext uri="{BB962C8B-B14F-4D97-AF65-F5344CB8AC3E}">
        <p14:creationId xmlns:p14="http://schemas.microsoft.com/office/powerpoint/2010/main" val="13017136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024" y="2748246"/>
            <a:ext cx="78867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1476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55811" y="2558123"/>
            <a:ext cx="38862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6311" y="2558123"/>
            <a:ext cx="38862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473910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84574" y="2471440"/>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Edit Master text styles</a:t>
            </a:r>
          </a:p>
        </p:txBody>
      </p:sp>
      <p:sp>
        <p:nvSpPr>
          <p:cNvPr id="4" name="Content Placeholder 3"/>
          <p:cNvSpPr>
            <a:spLocks noGrp="1"/>
          </p:cNvSpPr>
          <p:nvPr>
            <p:ph sz="half" idx="2"/>
          </p:nvPr>
        </p:nvSpPr>
        <p:spPr>
          <a:xfrm>
            <a:off x="584574" y="3372933"/>
            <a:ext cx="3868340" cy="224021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83884" y="2471440"/>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583884" y="3372934"/>
            <a:ext cx="3887391" cy="22402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21008166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lank">
    <p:bg>
      <p:bgPr>
        <a:solidFill>
          <a:schemeClr val="bg1"/>
        </a:solidFill>
        <a:effectLst/>
      </p:bgPr>
    </p:bg>
    <p:spTree>
      <p:nvGrpSpPr>
        <p:cNvPr id="1" name=""/>
        <p:cNvGrpSpPr/>
        <p:nvPr/>
      </p:nvGrpSpPr>
      <p:grpSpPr>
        <a:xfrm>
          <a:off x="0" y="0"/>
          <a:ext cx="0" cy="0"/>
          <a:chOff x="0" y="0"/>
          <a:chExt cx="0" cy="0"/>
        </a:xfrm>
      </p:grpSpPr>
      <p:pic>
        <p:nvPicPr>
          <p:cNvPr id="6" name="Picture 5"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881838" y="111581"/>
            <a:ext cx="7152434" cy="1013398"/>
          </a:xfrm>
        </p:spPr>
        <p:txBody>
          <a:bodyPr>
            <a:normAutofit/>
          </a:bodyPr>
          <a:lstStyle>
            <a:lvl1pPr algn="r">
              <a:defRPr sz="3600">
                <a:solidFill>
                  <a:schemeClr val="tx1"/>
                </a:solidFill>
              </a:defRPr>
            </a:lvl1pPr>
          </a:lstStyle>
          <a:p>
            <a:r>
              <a:rPr lang="en-US" dirty="0" smtClean="0"/>
              <a:t>CLICK TO EDIT MASTER TITLE STYLE</a:t>
            </a:r>
            <a:endParaRPr lang="en-US" dirty="0"/>
          </a:p>
        </p:txBody>
      </p:sp>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Tree>
    <p:extLst>
      <p:ext uri="{BB962C8B-B14F-4D97-AF65-F5344CB8AC3E}">
        <p14:creationId xmlns:p14="http://schemas.microsoft.com/office/powerpoint/2010/main" val="293217716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3_Blank">
    <p:bg>
      <p:bgPr>
        <a:solidFill>
          <a:schemeClr val="bg1"/>
        </a:solidFill>
        <a:effectLst/>
      </p:bgPr>
    </p:bg>
    <p:spTree>
      <p:nvGrpSpPr>
        <p:cNvPr id="1" name=""/>
        <p:cNvGrpSpPr/>
        <p:nvPr/>
      </p:nvGrpSpPr>
      <p:grpSpPr>
        <a:xfrm>
          <a:off x="0" y="0"/>
          <a:ext cx="0" cy="0"/>
          <a:chOff x="0" y="0"/>
          <a:chExt cx="0" cy="0"/>
        </a:xfrm>
      </p:grpSpPr>
      <p:pic>
        <p:nvPicPr>
          <p:cNvPr id="8" name="Picture 7"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20178" y="138546"/>
            <a:ext cx="8924544" cy="793583"/>
          </a:xfrm>
        </p:spPr>
        <p:txBody>
          <a:bodyPr>
            <a:normAutofit/>
          </a:bodyPr>
          <a:lstStyle>
            <a:lvl1pPr algn="l">
              <a:defRPr sz="3600">
                <a:solidFill>
                  <a:schemeClr val="tx1"/>
                </a:solidFill>
              </a:defRPr>
            </a:lvl1pPr>
          </a:lstStyle>
          <a:p>
            <a:r>
              <a:rPr lang="en-US" dirty="0" smtClean="0"/>
              <a:t>CLICK TO EDIT MASTER TITLE STYLE</a:t>
            </a:r>
            <a:endParaRPr lang="en-US" dirty="0"/>
          </a:p>
        </p:txBody>
      </p:sp>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171552" y="5594283"/>
            <a:ext cx="1972448" cy="980912"/>
          </a:xfrm>
          <a:prstGeom prst="rect">
            <a:avLst/>
          </a:prstGeom>
        </p:spPr>
      </p:pic>
    </p:spTree>
    <p:extLst>
      <p:ext uri="{BB962C8B-B14F-4D97-AF65-F5344CB8AC3E}">
        <p14:creationId xmlns:p14="http://schemas.microsoft.com/office/powerpoint/2010/main" val="323809184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bg>
      <p:bgPr>
        <a:solidFill>
          <a:schemeClr val="accent1"/>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1881838" y="111581"/>
            <a:ext cx="7152434" cy="1013398"/>
          </a:xfrm>
        </p:spPr>
        <p:txBody>
          <a:bodyPr>
            <a:normAutofit/>
          </a:bodyPr>
          <a:lstStyle>
            <a:lvl1pPr algn="r">
              <a:defRPr sz="3600">
                <a:solidFill>
                  <a:schemeClr val="bg1"/>
                </a:solidFill>
              </a:defRPr>
            </a:lvl1pPr>
          </a:lstStyle>
          <a:p>
            <a:r>
              <a:rPr lang="en-US" dirty="0" smtClean="0"/>
              <a:t>CLICK TO EDIT MASTER 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11" y="53562"/>
            <a:ext cx="1972448" cy="980911"/>
          </a:xfrm>
          <a:prstGeom prst="rect">
            <a:avLst/>
          </a:prstGeom>
        </p:spPr>
      </p:pic>
    </p:spTree>
    <p:extLst>
      <p:ext uri="{BB962C8B-B14F-4D97-AF65-F5344CB8AC3E}">
        <p14:creationId xmlns:p14="http://schemas.microsoft.com/office/powerpoint/2010/main" val="151187915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1" y="1992834"/>
            <a:ext cx="4629150" cy="38682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3593039"/>
            <a:ext cx="2949178" cy="2275953"/>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Edit Master text styles</a:t>
            </a:r>
          </a:p>
        </p:txBody>
      </p:sp>
      <p:sp>
        <p:nvSpPr>
          <p:cNvPr id="6"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Tree>
    <p:extLst>
      <p:ext uri="{BB962C8B-B14F-4D97-AF65-F5344CB8AC3E}">
        <p14:creationId xmlns:p14="http://schemas.microsoft.com/office/powerpoint/2010/main" val="203180133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3.jp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2.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descr="Decorative geometric pattern"/>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0" y="1"/>
            <a:ext cx="9144000" cy="6494854"/>
          </a:xfrm>
          <a:prstGeom prst="rect">
            <a:avLst/>
          </a:prstGeom>
          <a:noFill/>
        </p:spPr>
      </p:pic>
      <p:pic>
        <p:nvPicPr>
          <p:cNvPr id="11" name="Picture 10" descr="Decorative blue swoosh"/>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 y="-902"/>
            <a:ext cx="9144001" cy="2075283"/>
          </a:xfrm>
          <a:prstGeom prst="rect">
            <a:avLst/>
          </a:prstGeom>
        </p:spPr>
      </p:pic>
      <p:pic>
        <p:nvPicPr>
          <p:cNvPr id="12" name="Picture 11" descr="Decorative blue ba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2" name="Title Placeholder 1"/>
          <p:cNvSpPr>
            <a:spLocks noGrp="1"/>
          </p:cNvSpPr>
          <p:nvPr>
            <p:ph type="title"/>
          </p:nvPr>
        </p:nvSpPr>
        <p:spPr>
          <a:xfrm>
            <a:off x="628650" y="199848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3427255"/>
            <a:ext cx="7886700" cy="274970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5" name="Picture 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6" name="Picture 5" descr="Oregon Department of Education Logo"/>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spTree>
    <p:extLst>
      <p:ext uri="{BB962C8B-B14F-4D97-AF65-F5344CB8AC3E}">
        <p14:creationId xmlns:p14="http://schemas.microsoft.com/office/powerpoint/2010/main" val="260407740"/>
      </p:ext>
    </p:extLst>
  </p:cSld>
  <p:clrMap bg1="lt1" tx1="dk1" bg2="lt2" tx2="dk2" accent1="accent1" accent2="accent2" accent3="accent3" accent4="accent4" accent5="accent5" accent6="accent6" hlink="hlink" folHlink="folHlink"/>
  <p:sldLayoutIdLst>
    <p:sldLayoutId id="2147483696" r:id="rId1"/>
    <p:sldLayoutId id="2147483698" r:id="rId2"/>
    <p:sldLayoutId id="2147483699" r:id="rId3"/>
    <p:sldLayoutId id="2147483701" r:id="rId4"/>
    <p:sldLayoutId id="2147483702" r:id="rId5"/>
    <p:sldLayoutId id="2147483704" r:id="rId6"/>
    <p:sldLayoutId id="2147483709" r:id="rId7"/>
    <p:sldLayoutId id="2147483707" r:id="rId8"/>
    <p:sldLayoutId id="2147483705" r:id="rId9"/>
    <p:sldLayoutId id="2147483706" r:id="rId10"/>
  </p:sldLayoutIdLst>
  <p:timing>
    <p:tnLst>
      <p:par>
        <p:cTn id="1" dur="indefinite" restart="never" nodeType="tmRoot"/>
      </p:par>
    </p:tnLst>
  </p:timing>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 name="Picture 10" descr="Decorative blue swoosh"/>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 y="-902"/>
            <a:ext cx="9144001" cy="2075283"/>
          </a:xfrm>
          <a:prstGeom prst="rect">
            <a:avLst/>
          </a:prstGeom>
        </p:spPr>
      </p:pic>
      <p:pic>
        <p:nvPicPr>
          <p:cNvPr id="12" name="Picture 11" descr="Decorative blue ba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2" name="Title Placeholder 1"/>
          <p:cNvSpPr>
            <a:spLocks noGrp="1"/>
          </p:cNvSpPr>
          <p:nvPr>
            <p:ph type="title"/>
          </p:nvPr>
        </p:nvSpPr>
        <p:spPr>
          <a:xfrm>
            <a:off x="628650" y="199848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3427255"/>
            <a:ext cx="7886700" cy="27497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5" name="Picture 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6" name="Picture 5" descr="Oregon Department of Education Logo"/>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spTree>
    <p:extLst>
      <p:ext uri="{BB962C8B-B14F-4D97-AF65-F5344CB8AC3E}">
        <p14:creationId xmlns:p14="http://schemas.microsoft.com/office/powerpoint/2010/main" val="2991520618"/>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Lst>
  <p:timing>
    <p:tnLst>
      <p:par>
        <p:cTn id="1" dur="indefinite" restart="never" nodeType="tmRoot"/>
      </p:par>
    </p:tnLst>
  </p:timing>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hyperlink" Target="https://neglected-delinquent.ed.gov/"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npjs.org/for-educators/" TargetMode="External"/><Relationship Id="rId2" Type="http://schemas.openxmlformats.org/officeDocument/2006/relationships/hyperlink" Target="https://www.jjeducationblueprint.org/" TargetMode="External"/><Relationship Id="rId1" Type="http://schemas.openxmlformats.org/officeDocument/2006/relationships/slideLayout" Target="../slideLayouts/slideLayout3.xml"/><Relationship Id="rId4" Type="http://schemas.openxmlformats.org/officeDocument/2006/relationships/hyperlink" Target="https://www.ojjdp.gov/"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education.asu.edu/projects-and-impact/rise-it-reentry-intervention-and-support-engagement-integrating-technology-1" TargetMode="External"/><Relationship Id="rId2" Type="http://schemas.openxmlformats.org/officeDocument/2006/relationships/image" Target="../media/image12.gi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Title I-D Topical Webinar: Spending Title I-D Funds</a:t>
            </a:r>
            <a:endParaRPr lang="en-US" dirty="0"/>
          </a:p>
        </p:txBody>
      </p:sp>
    </p:spTree>
    <p:extLst>
      <p:ext uri="{BB962C8B-B14F-4D97-AF65-F5344CB8AC3E}">
        <p14:creationId xmlns:p14="http://schemas.microsoft.com/office/powerpoint/2010/main" val="36757791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Your Questions</a:t>
            </a:r>
            <a:endParaRPr lang="en-US" dirty="0"/>
          </a:p>
        </p:txBody>
      </p:sp>
      <p:pic>
        <p:nvPicPr>
          <p:cNvPr id="4" name="Content Placeholder 5" descr="Cluster of colorful questions" title="Question Marks"/>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29336" y="2019300"/>
            <a:ext cx="4806990" cy="3602038"/>
          </a:xfrm>
        </p:spPr>
      </p:pic>
    </p:spTree>
    <p:extLst>
      <p:ext uri="{BB962C8B-B14F-4D97-AF65-F5344CB8AC3E}">
        <p14:creationId xmlns:p14="http://schemas.microsoft.com/office/powerpoint/2010/main" val="1372724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National Resources</a:t>
            </a:r>
            <a:endParaRPr lang="en-US" dirty="0"/>
          </a:p>
        </p:txBody>
      </p:sp>
    </p:spTree>
    <p:extLst>
      <p:ext uri="{BB962C8B-B14F-4D97-AF65-F5344CB8AC3E}">
        <p14:creationId xmlns:p14="http://schemas.microsoft.com/office/powerpoint/2010/main" val="1919727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smtClean="0">
              <a:hlinkClick r:id="rId2"/>
            </a:endParaRPr>
          </a:p>
          <a:p>
            <a:pPr marL="0" indent="0">
              <a:buNone/>
            </a:pPr>
            <a:endParaRPr lang="en-US" dirty="0">
              <a:hlinkClick r:id="rId2"/>
            </a:endParaRPr>
          </a:p>
          <a:p>
            <a:pPr marL="0" indent="0">
              <a:buNone/>
            </a:pPr>
            <a:endParaRPr lang="en-US" dirty="0" smtClean="0">
              <a:hlinkClick r:id="rId2"/>
            </a:endParaRPr>
          </a:p>
          <a:p>
            <a:pPr marL="0" indent="0">
              <a:buNone/>
            </a:pPr>
            <a:endParaRPr lang="en-US" dirty="0">
              <a:hlinkClick r:id="rId2"/>
            </a:endParaRPr>
          </a:p>
          <a:p>
            <a:pPr marL="0" indent="0" algn="ctr">
              <a:buNone/>
            </a:pPr>
            <a:r>
              <a:rPr lang="en-US" dirty="0" smtClean="0">
                <a:hlinkClick r:id="rId2"/>
              </a:rPr>
              <a:t>https</a:t>
            </a:r>
            <a:r>
              <a:rPr lang="en-US" dirty="0">
                <a:hlinkClick r:id="rId2"/>
              </a:rPr>
              <a:t>://neglected-delinquent.ed.gov</a:t>
            </a:r>
            <a:r>
              <a:rPr lang="en-US" dirty="0" smtClean="0">
                <a:hlinkClick r:id="rId2"/>
              </a:rPr>
              <a:t>/</a:t>
            </a:r>
            <a:endParaRPr lang="en-US" dirty="0" smtClean="0"/>
          </a:p>
          <a:p>
            <a:endParaRPr lang="en-US" dirty="0"/>
          </a:p>
          <a:p>
            <a:endParaRPr lang="en-US" dirty="0"/>
          </a:p>
        </p:txBody>
      </p:sp>
      <p:sp>
        <p:nvSpPr>
          <p:cNvPr id="3" name="Title 2"/>
          <p:cNvSpPr>
            <a:spLocks noGrp="1"/>
          </p:cNvSpPr>
          <p:nvPr>
            <p:ph type="title"/>
          </p:nvPr>
        </p:nvSpPr>
        <p:spPr/>
        <p:txBody>
          <a:bodyPr/>
          <a:lstStyle/>
          <a:p>
            <a:r>
              <a:rPr lang="en-US" dirty="0" smtClean="0"/>
              <a:t>Neglected &amp; Delinquent Technical Assistance Center  (NDTAC)</a:t>
            </a:r>
            <a:endParaRPr lang="en-US" dirty="0"/>
          </a:p>
        </p:txBody>
      </p:sp>
      <p:pic>
        <p:nvPicPr>
          <p:cNvPr id="4" name="Picture 3" descr="National Technical Assistance Center for the Education of Neglected or Delinquent Children and Youth" title="NDTAC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774" y="2886075"/>
            <a:ext cx="8213851" cy="1076325"/>
          </a:xfrm>
          <a:prstGeom prst="rect">
            <a:avLst/>
          </a:prstGeom>
        </p:spPr>
      </p:pic>
    </p:spTree>
    <p:extLst>
      <p:ext uri="{BB962C8B-B14F-4D97-AF65-F5344CB8AC3E}">
        <p14:creationId xmlns:p14="http://schemas.microsoft.com/office/powerpoint/2010/main" val="458023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hlinkClick r:id="rId2"/>
              </a:rPr>
              <a:t>Blueprint for Change</a:t>
            </a:r>
            <a:endParaRPr lang="en-US" dirty="0" smtClean="0"/>
          </a:p>
          <a:p>
            <a:r>
              <a:rPr lang="en-US" dirty="0" smtClean="0">
                <a:hlinkClick r:id="rId3"/>
              </a:rPr>
              <a:t>National Partnership for Juvenile Services</a:t>
            </a:r>
            <a:endParaRPr lang="en-US" dirty="0" smtClean="0"/>
          </a:p>
          <a:p>
            <a:r>
              <a:rPr lang="en-US" dirty="0" smtClean="0">
                <a:hlinkClick r:id="rId4"/>
              </a:rPr>
              <a:t>Office of Juvenile Justice and Delinquency Prevention</a:t>
            </a:r>
            <a:endParaRPr lang="en-US" dirty="0"/>
          </a:p>
        </p:txBody>
      </p:sp>
      <p:sp>
        <p:nvSpPr>
          <p:cNvPr id="3" name="Title 2"/>
          <p:cNvSpPr>
            <a:spLocks noGrp="1"/>
          </p:cNvSpPr>
          <p:nvPr>
            <p:ph type="title"/>
          </p:nvPr>
        </p:nvSpPr>
        <p:spPr/>
        <p:txBody>
          <a:bodyPr/>
          <a:lstStyle/>
          <a:p>
            <a:r>
              <a:rPr lang="en-US" dirty="0" smtClean="0"/>
              <a:t>Additional Resources</a:t>
            </a:r>
            <a:endParaRPr lang="en-US" dirty="0"/>
          </a:p>
        </p:txBody>
      </p:sp>
    </p:spTree>
    <p:extLst>
      <p:ext uri="{BB962C8B-B14F-4D97-AF65-F5344CB8AC3E}">
        <p14:creationId xmlns:p14="http://schemas.microsoft.com/office/powerpoint/2010/main" val="1657040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Steal from your neighbors! (ideas)</a:t>
            </a:r>
          </a:p>
          <a:p>
            <a:r>
              <a:rPr lang="en-US" dirty="0" smtClean="0"/>
              <a:t>Have cross program meetings at least once per year to coordinate strategies.</a:t>
            </a:r>
          </a:p>
          <a:p>
            <a:r>
              <a:rPr lang="en-US" dirty="0" smtClean="0"/>
              <a:t>Include student voice.</a:t>
            </a:r>
          </a:p>
          <a:p>
            <a:r>
              <a:rPr lang="en-US" dirty="0" smtClean="0"/>
              <a:t>Reach out to the community: People love to help these students.</a:t>
            </a:r>
          </a:p>
        </p:txBody>
      </p:sp>
      <p:sp>
        <p:nvSpPr>
          <p:cNvPr id="3" name="Title 2"/>
          <p:cNvSpPr>
            <a:spLocks noGrp="1"/>
          </p:cNvSpPr>
          <p:nvPr>
            <p:ph type="title"/>
          </p:nvPr>
        </p:nvSpPr>
        <p:spPr/>
        <p:txBody>
          <a:bodyPr/>
          <a:lstStyle/>
          <a:p>
            <a:r>
              <a:rPr lang="en-US" dirty="0" smtClean="0"/>
              <a:t>Suggested best practices</a:t>
            </a:r>
            <a:endParaRPr lang="en-US" dirty="0"/>
          </a:p>
        </p:txBody>
      </p:sp>
    </p:spTree>
    <p:extLst>
      <p:ext uri="{BB962C8B-B14F-4D97-AF65-F5344CB8AC3E}">
        <p14:creationId xmlns:p14="http://schemas.microsoft.com/office/powerpoint/2010/main" val="1648561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TextBox 2"/>
          <p:cNvSpPr txBox="1"/>
          <p:nvPr/>
        </p:nvSpPr>
        <p:spPr>
          <a:xfrm>
            <a:off x="2171699" y="1892697"/>
            <a:ext cx="4676775" cy="1231106"/>
          </a:xfrm>
          <a:prstGeom prst="rect">
            <a:avLst/>
          </a:prstGeom>
          <a:noFill/>
        </p:spPr>
        <p:txBody>
          <a:bodyPr wrap="square" rtlCol="0">
            <a:spAutoFit/>
          </a:bodyPr>
          <a:lstStyle/>
          <a:p>
            <a:pPr algn="ctr"/>
            <a:r>
              <a:rPr lang="en-US" sz="2800" dirty="0"/>
              <a:t>Jen Engberg</a:t>
            </a:r>
            <a:br>
              <a:rPr lang="en-US" sz="2800" dirty="0"/>
            </a:br>
            <a:r>
              <a:rPr lang="en-US" sz="2800" dirty="0"/>
              <a:t>Title I-D Coordinator</a:t>
            </a:r>
            <a:r>
              <a:rPr lang="en-US" dirty="0"/>
              <a:t/>
            </a:r>
            <a:br>
              <a:rPr lang="en-US" dirty="0"/>
            </a:br>
            <a:endParaRPr lang="en-US" dirty="0"/>
          </a:p>
        </p:txBody>
      </p:sp>
      <p:pic>
        <p:nvPicPr>
          <p:cNvPr id="4" name="Picture 3" descr="post it note saying &quot;Contact me!&quot;" title="Contact m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4167" y="4060825"/>
            <a:ext cx="2860105" cy="2353628"/>
          </a:xfrm>
          <a:prstGeom prst="rect">
            <a:avLst/>
          </a:prstGeom>
        </p:spPr>
      </p:pic>
      <p:sp>
        <p:nvSpPr>
          <p:cNvPr id="5" name="Subtitle 6"/>
          <p:cNvSpPr txBox="1">
            <a:spLocks/>
          </p:cNvSpPr>
          <p:nvPr/>
        </p:nvSpPr>
        <p:spPr>
          <a:xfrm>
            <a:off x="2257655" y="3260725"/>
            <a:ext cx="6400800" cy="1752600"/>
          </a:xfrm>
          <a:prstGeom prst="rect">
            <a:avLst/>
          </a:prstGeom>
        </p:spPr>
        <p:txBody>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smtClean="0"/>
              <a:t>Phone: 503-947-0339</a:t>
            </a:r>
          </a:p>
          <a:p>
            <a:pPr marL="0" indent="0">
              <a:buNone/>
            </a:pPr>
            <a:r>
              <a:rPr lang="en-US" dirty="0" smtClean="0"/>
              <a:t>Email: jennifer.engberg@state.or.us</a:t>
            </a:r>
            <a:endParaRPr lang="en-US" dirty="0"/>
          </a:p>
        </p:txBody>
      </p:sp>
    </p:spTree>
    <p:extLst>
      <p:ext uri="{BB962C8B-B14F-4D97-AF65-F5344CB8AC3E}">
        <p14:creationId xmlns:p14="http://schemas.microsoft.com/office/powerpoint/2010/main" val="575288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AutoNum type="arabicPeriod"/>
            </a:pPr>
            <a:r>
              <a:rPr lang="en-US" dirty="0" smtClean="0"/>
              <a:t>Provide new resources for expenditure decision making.</a:t>
            </a:r>
          </a:p>
          <a:p>
            <a:pPr marL="514350" indent="-514350">
              <a:buAutoNum type="arabicPeriod"/>
            </a:pPr>
            <a:r>
              <a:rPr lang="en-US" dirty="0" smtClean="0"/>
              <a:t>Discuss student voice and how to incorporate it.</a:t>
            </a:r>
          </a:p>
          <a:p>
            <a:pPr marL="514350" indent="-514350">
              <a:buAutoNum type="arabicPeriod"/>
            </a:pPr>
            <a:r>
              <a:rPr lang="en-US" dirty="0" smtClean="0"/>
              <a:t>Explore new ideas for Title I-D programs</a:t>
            </a:r>
          </a:p>
          <a:p>
            <a:pPr marL="514350" indent="-514350">
              <a:buAutoNum type="arabicPeriod"/>
            </a:pPr>
            <a:r>
              <a:rPr lang="en-US" dirty="0" smtClean="0"/>
              <a:t>Questions from around the country</a:t>
            </a:r>
            <a:endParaRPr lang="en-US" dirty="0"/>
          </a:p>
        </p:txBody>
      </p:sp>
      <p:sp>
        <p:nvSpPr>
          <p:cNvPr id="3" name="Title 2"/>
          <p:cNvSpPr>
            <a:spLocks noGrp="1"/>
          </p:cNvSpPr>
          <p:nvPr>
            <p:ph type="title"/>
          </p:nvPr>
        </p:nvSpPr>
        <p:spPr/>
        <p:txBody>
          <a:bodyPr/>
          <a:lstStyle/>
          <a:p>
            <a:r>
              <a:rPr lang="en-US" dirty="0" smtClean="0"/>
              <a:t>Today’s Goals</a:t>
            </a:r>
            <a:endParaRPr lang="en-US" dirty="0"/>
          </a:p>
        </p:txBody>
      </p:sp>
    </p:spTree>
    <p:extLst>
      <p:ext uri="{BB962C8B-B14F-4D97-AF65-F5344CB8AC3E}">
        <p14:creationId xmlns:p14="http://schemas.microsoft.com/office/powerpoint/2010/main" val="2224705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01549" y="2124075"/>
            <a:ext cx="7861426" cy="4019550"/>
          </a:xfrm>
        </p:spPr>
        <p:txBody>
          <a:bodyPr>
            <a:normAutofit fontScale="47500" lnSpcReduction="20000"/>
          </a:bodyPr>
          <a:lstStyle/>
          <a:p>
            <a:pPr marL="0" indent="0">
              <a:buNone/>
            </a:pPr>
            <a:r>
              <a:rPr lang="en-US" dirty="0" smtClean="0"/>
              <a:t>SEC 1424: Use of Funds (Subpart 2)</a:t>
            </a:r>
          </a:p>
          <a:p>
            <a:r>
              <a:rPr lang="en-US" dirty="0"/>
              <a:t>a. IN GENERAL—</a:t>
            </a:r>
          </a:p>
          <a:p>
            <a:r>
              <a:rPr lang="en-US" dirty="0"/>
              <a:t>programs that serve children and youth returning to local schools from correctional facilities, to assist in the transition of such children and youth to the school environment and help them remain in school in order to complete their education;</a:t>
            </a:r>
          </a:p>
          <a:p>
            <a:r>
              <a:rPr lang="en-US" b="1" dirty="0"/>
              <a:t>dropout prevention </a:t>
            </a:r>
            <a:r>
              <a:rPr lang="en-US" dirty="0"/>
              <a:t>programs which serve at-risk children and youth;</a:t>
            </a:r>
          </a:p>
          <a:p>
            <a:r>
              <a:rPr lang="en-US" dirty="0"/>
              <a:t>the coordination of health and social services for such individuals if there is a likelihood that the provision of such services, including</a:t>
            </a:r>
            <a:r>
              <a:rPr lang="en-US" b="1" dirty="0"/>
              <a:t> day care, drug and alcohol counseling, and mental health services</a:t>
            </a:r>
            <a:r>
              <a:rPr lang="en-US" dirty="0"/>
              <a:t>, will improve the likelihood such individuals will complete their education;</a:t>
            </a:r>
          </a:p>
          <a:p>
            <a:r>
              <a:rPr lang="en-US" dirty="0"/>
              <a:t>special programs to meet the unique academic needs of participating children and youth, </a:t>
            </a:r>
            <a:r>
              <a:rPr lang="en-US" b="1" dirty="0"/>
              <a:t>including career and technical education, special education, career counseling, curriculum-based youth entrepreneurship education, and assistance in securing student loans or grants for postsecondary education;</a:t>
            </a:r>
          </a:p>
          <a:p>
            <a:r>
              <a:rPr lang="en-US" dirty="0"/>
              <a:t>programs </a:t>
            </a:r>
            <a:r>
              <a:rPr lang="en-US" b="1" dirty="0"/>
              <a:t>providing mentoring and peer mediation</a:t>
            </a:r>
            <a:r>
              <a:rPr lang="en-US" dirty="0"/>
              <a:t>;</a:t>
            </a:r>
          </a:p>
          <a:p>
            <a:r>
              <a:rPr lang="en-US" dirty="0"/>
              <a:t>programs for at-risk Indian children and youth, including such children and youth in correctional facilities in the area served by the local educational agency that are operated by the Secretary of the Interior or Indian tribes; and</a:t>
            </a:r>
          </a:p>
          <a:p>
            <a:r>
              <a:rPr lang="en-US" dirty="0"/>
              <a:t>pay for success initiatives.</a:t>
            </a:r>
          </a:p>
          <a:p>
            <a:r>
              <a:rPr lang="en-US" dirty="0"/>
              <a:t>b. CONTRACTS AND GRANTS.—A local educational agency may use a </a:t>
            </a:r>
            <a:r>
              <a:rPr lang="en-US" dirty="0" err="1"/>
              <a:t>subgrant</a:t>
            </a:r>
            <a:r>
              <a:rPr lang="en-US" dirty="0"/>
              <a:t> received under this subpart to carry out the activities described under paragraphs (1) through (7) of subsection (a) directly or through </a:t>
            </a:r>
            <a:r>
              <a:rPr lang="en-US" dirty="0" err="1"/>
              <a:t>subgrants</a:t>
            </a:r>
            <a:r>
              <a:rPr lang="en-US" dirty="0"/>
              <a:t>, contracts, or cooperative agreements.</a:t>
            </a:r>
          </a:p>
          <a:p>
            <a:pPr lvl="1"/>
            <a:endParaRPr lang="en-US" dirty="0"/>
          </a:p>
        </p:txBody>
      </p:sp>
      <p:sp>
        <p:nvSpPr>
          <p:cNvPr id="3" name="Title 2"/>
          <p:cNvSpPr>
            <a:spLocks noGrp="1"/>
          </p:cNvSpPr>
          <p:nvPr>
            <p:ph type="title"/>
          </p:nvPr>
        </p:nvSpPr>
        <p:spPr/>
        <p:txBody>
          <a:bodyPr/>
          <a:lstStyle/>
          <a:p>
            <a:r>
              <a:rPr lang="en-US" dirty="0" smtClean="0"/>
              <a:t>Recap: What does the law say?</a:t>
            </a:r>
            <a:endParaRPr lang="en-US" dirty="0"/>
          </a:p>
        </p:txBody>
      </p:sp>
      <p:pic>
        <p:nvPicPr>
          <p:cNvPr id="4" name="Picture 3" descr="File:Law3.jpg - Wikimedia Common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8109" y="1201674"/>
            <a:ext cx="1777666" cy="1351026"/>
          </a:xfrm>
          <a:prstGeom prst="rect">
            <a:avLst/>
          </a:prstGeom>
        </p:spPr>
      </p:pic>
    </p:spTree>
    <p:extLst>
      <p:ext uri="{BB962C8B-B14F-4D97-AF65-F5344CB8AC3E}">
        <p14:creationId xmlns:p14="http://schemas.microsoft.com/office/powerpoint/2010/main" val="3247265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Oregon Marijuana: Retail Sales of Edibles, Topicals and ..."/>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20574" y="2359094"/>
            <a:ext cx="3064700" cy="2283586"/>
          </a:xfrm>
        </p:spPr>
      </p:pic>
      <p:sp>
        <p:nvSpPr>
          <p:cNvPr id="3" name="Title 2"/>
          <p:cNvSpPr>
            <a:spLocks noGrp="1"/>
          </p:cNvSpPr>
          <p:nvPr>
            <p:ph type="title"/>
          </p:nvPr>
        </p:nvSpPr>
        <p:spPr/>
        <p:txBody>
          <a:bodyPr/>
          <a:lstStyle/>
          <a:p>
            <a:r>
              <a:rPr lang="en-US" dirty="0" smtClean="0"/>
              <a:t>How are we spending our funds?</a:t>
            </a:r>
            <a:endParaRPr lang="en-US" dirty="0"/>
          </a:p>
        </p:txBody>
      </p:sp>
      <p:sp>
        <p:nvSpPr>
          <p:cNvPr id="5" name="TextBox 4"/>
          <p:cNvSpPr txBox="1"/>
          <p:nvPr/>
        </p:nvSpPr>
        <p:spPr>
          <a:xfrm>
            <a:off x="527175" y="2911959"/>
            <a:ext cx="2152650" cy="923330"/>
          </a:xfrm>
          <a:prstGeom prst="rect">
            <a:avLst/>
          </a:prstGeom>
          <a:noFill/>
        </p:spPr>
        <p:txBody>
          <a:bodyPr wrap="square" rtlCol="0">
            <a:spAutoFit/>
          </a:bodyPr>
          <a:lstStyle/>
          <a:p>
            <a:r>
              <a:rPr lang="en-US" dirty="0" smtClean="0"/>
              <a:t>21 Districts receive Title I-D funds under Subpart 2</a:t>
            </a:r>
            <a:endParaRPr lang="en-US" dirty="0"/>
          </a:p>
        </p:txBody>
      </p:sp>
      <p:sp>
        <p:nvSpPr>
          <p:cNvPr id="6" name="TextBox 5"/>
          <p:cNvSpPr txBox="1"/>
          <p:nvPr/>
        </p:nvSpPr>
        <p:spPr>
          <a:xfrm>
            <a:off x="6674128" y="2703237"/>
            <a:ext cx="2191578" cy="1754326"/>
          </a:xfrm>
          <a:prstGeom prst="rect">
            <a:avLst/>
          </a:prstGeom>
          <a:noFill/>
        </p:spPr>
        <p:txBody>
          <a:bodyPr wrap="square" rtlCol="0">
            <a:spAutoFit/>
          </a:bodyPr>
          <a:lstStyle/>
          <a:p>
            <a:r>
              <a:rPr lang="en-US" dirty="0" smtClean="0"/>
              <a:t>Approximately 50% of these districts subcontract with the local Juvenile Detention Program or ESD</a:t>
            </a:r>
            <a:endParaRPr lang="en-US" dirty="0"/>
          </a:p>
        </p:txBody>
      </p:sp>
      <p:sp>
        <p:nvSpPr>
          <p:cNvPr id="8" name="TextBox 7"/>
          <p:cNvSpPr txBox="1"/>
          <p:nvPr/>
        </p:nvSpPr>
        <p:spPr>
          <a:xfrm>
            <a:off x="3231032" y="5128177"/>
            <a:ext cx="2443784" cy="1200329"/>
          </a:xfrm>
          <a:prstGeom prst="rect">
            <a:avLst/>
          </a:prstGeom>
          <a:noFill/>
        </p:spPr>
        <p:txBody>
          <a:bodyPr wrap="square" rtlCol="0">
            <a:spAutoFit/>
          </a:bodyPr>
          <a:lstStyle/>
          <a:p>
            <a:pPr algn="ctr"/>
            <a:r>
              <a:rPr lang="en-US" dirty="0" smtClean="0"/>
              <a:t>Staffing and transition activities make up the majority of expenditures</a:t>
            </a:r>
            <a:endParaRPr lang="en-US" dirty="0"/>
          </a:p>
        </p:txBody>
      </p:sp>
    </p:spTree>
    <p:extLst>
      <p:ext uri="{BB962C8B-B14F-4D97-AF65-F5344CB8AC3E}">
        <p14:creationId xmlns:p14="http://schemas.microsoft.com/office/powerpoint/2010/main" val="995363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Improve students transition</a:t>
            </a:r>
          </a:p>
          <a:p>
            <a:r>
              <a:rPr lang="en-US" dirty="0" smtClean="0"/>
              <a:t>Increase Family and Community Engagement</a:t>
            </a:r>
          </a:p>
          <a:p>
            <a:r>
              <a:rPr lang="en-US" dirty="0" smtClean="0"/>
              <a:t>Offer a variety of college and career opportunities for students</a:t>
            </a:r>
            <a:endParaRPr lang="en-US" dirty="0"/>
          </a:p>
        </p:txBody>
      </p:sp>
      <p:sp>
        <p:nvSpPr>
          <p:cNvPr id="3" name="Title 2"/>
          <p:cNvSpPr>
            <a:spLocks noGrp="1"/>
          </p:cNvSpPr>
          <p:nvPr>
            <p:ph type="title"/>
          </p:nvPr>
        </p:nvSpPr>
        <p:spPr/>
        <p:txBody>
          <a:bodyPr/>
          <a:lstStyle/>
          <a:p>
            <a:r>
              <a:rPr lang="en-US" dirty="0" smtClean="0"/>
              <a:t>Oregon’s ESSA Plan for Title ID</a:t>
            </a:r>
            <a:endParaRPr lang="en-US" dirty="0"/>
          </a:p>
        </p:txBody>
      </p:sp>
    </p:spTree>
    <p:extLst>
      <p:ext uri="{BB962C8B-B14F-4D97-AF65-F5344CB8AC3E}">
        <p14:creationId xmlns:p14="http://schemas.microsoft.com/office/powerpoint/2010/main" val="497499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o You Do Blog Challenges? | Basic Blog Ti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1431" y="4533900"/>
            <a:ext cx="4572134" cy="1866955"/>
          </a:xfrm>
          <a:prstGeom prst="rect">
            <a:avLst/>
          </a:prstGeom>
        </p:spPr>
      </p:pic>
      <p:sp>
        <p:nvSpPr>
          <p:cNvPr id="2" name="Content Placeholder 1"/>
          <p:cNvSpPr>
            <a:spLocks noGrp="1"/>
          </p:cNvSpPr>
          <p:nvPr>
            <p:ph idx="1"/>
          </p:nvPr>
        </p:nvSpPr>
        <p:spPr>
          <a:xfrm>
            <a:off x="1396873" y="2100545"/>
            <a:ext cx="6461251" cy="2433355"/>
          </a:xfrm>
        </p:spPr>
        <p:txBody>
          <a:bodyPr>
            <a:normAutofit/>
          </a:bodyPr>
          <a:lstStyle/>
          <a:p>
            <a:pPr lvl="1"/>
            <a:r>
              <a:rPr lang="en-US" dirty="0" smtClean="0"/>
              <a:t>General lack of parental involvement</a:t>
            </a:r>
          </a:p>
          <a:p>
            <a:pPr lvl="1"/>
            <a:r>
              <a:rPr lang="en-US" dirty="0" smtClean="0"/>
              <a:t>Transient population</a:t>
            </a:r>
          </a:p>
          <a:p>
            <a:pPr lvl="1"/>
            <a:r>
              <a:rPr lang="en-US" dirty="0" smtClean="0"/>
              <a:t>Some students are hesitant to engage</a:t>
            </a:r>
            <a:endParaRPr lang="en-US" dirty="0"/>
          </a:p>
          <a:p>
            <a:pPr lvl="1"/>
            <a:r>
              <a:rPr lang="en-US" dirty="0" smtClean="0"/>
              <a:t>Not enough time &amp; money</a:t>
            </a:r>
          </a:p>
          <a:p>
            <a:pPr lvl="1"/>
            <a:r>
              <a:rPr lang="en-US" dirty="0" smtClean="0"/>
              <a:t>Attendance</a:t>
            </a:r>
          </a:p>
          <a:p>
            <a:pPr lvl="1"/>
            <a:r>
              <a:rPr lang="en-US" dirty="0" smtClean="0"/>
              <a:t>Others?</a:t>
            </a:r>
            <a:endParaRPr lang="en-US" dirty="0"/>
          </a:p>
        </p:txBody>
      </p:sp>
      <p:sp>
        <p:nvSpPr>
          <p:cNvPr id="3" name="Title 2"/>
          <p:cNvSpPr>
            <a:spLocks noGrp="1"/>
          </p:cNvSpPr>
          <p:nvPr>
            <p:ph type="title"/>
          </p:nvPr>
        </p:nvSpPr>
        <p:spPr/>
        <p:txBody>
          <a:bodyPr/>
          <a:lstStyle/>
          <a:p>
            <a:r>
              <a:rPr lang="en-US" dirty="0" smtClean="0"/>
              <a:t>Student &amp; Family Engagement</a:t>
            </a:r>
            <a:endParaRPr lang="en-US" dirty="0"/>
          </a:p>
        </p:txBody>
      </p:sp>
    </p:spTree>
    <p:extLst>
      <p:ext uri="{BB962C8B-B14F-4D97-AF65-F5344CB8AC3E}">
        <p14:creationId xmlns:p14="http://schemas.microsoft.com/office/powerpoint/2010/main" val="1275511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amwork and Team Building Semina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71950" y="3499212"/>
            <a:ext cx="4991100" cy="1247775"/>
          </a:xfrm>
          <a:prstGeom prst="rect">
            <a:avLst/>
          </a:prstGeom>
        </p:spPr>
      </p:pic>
      <p:sp>
        <p:nvSpPr>
          <p:cNvPr id="2" name="Content Placeholder 1"/>
          <p:cNvSpPr>
            <a:spLocks noGrp="1"/>
          </p:cNvSpPr>
          <p:nvPr>
            <p:ph idx="1"/>
          </p:nvPr>
        </p:nvSpPr>
        <p:spPr/>
        <p:txBody>
          <a:bodyPr>
            <a:normAutofit lnSpcReduction="10000"/>
          </a:bodyPr>
          <a:lstStyle/>
          <a:p>
            <a:r>
              <a:rPr lang="en-US" dirty="0" smtClean="0"/>
              <a:t>Involve students</a:t>
            </a:r>
          </a:p>
          <a:p>
            <a:pPr lvl="1"/>
            <a:r>
              <a:rPr lang="en-US" dirty="0" smtClean="0">
                <a:hlinkClick r:id="rId3"/>
              </a:rPr>
              <a:t>Project Rise-IT (Arizona)</a:t>
            </a:r>
            <a:endParaRPr lang="en-US" dirty="0" smtClean="0"/>
          </a:p>
          <a:p>
            <a:pPr lvl="1"/>
            <a:r>
              <a:rPr lang="en-US" dirty="0" smtClean="0"/>
              <a:t>Surveys, discussions, etc.</a:t>
            </a:r>
          </a:p>
          <a:p>
            <a:pPr marL="457189" lvl="1" indent="0">
              <a:buNone/>
            </a:pPr>
            <a:endParaRPr lang="en-US" dirty="0" smtClean="0"/>
          </a:p>
          <a:p>
            <a:r>
              <a:rPr lang="en-US" dirty="0" smtClean="0"/>
              <a:t>Community</a:t>
            </a:r>
          </a:p>
          <a:p>
            <a:pPr lvl="1"/>
            <a:r>
              <a:rPr lang="en-US" dirty="0" smtClean="0"/>
              <a:t>Volunteers &amp; Mentors</a:t>
            </a:r>
          </a:p>
          <a:p>
            <a:pPr lvl="1"/>
            <a:r>
              <a:rPr lang="en-US" dirty="0" smtClean="0"/>
              <a:t>Collaborate with parole &amp; probation officers</a:t>
            </a:r>
          </a:p>
        </p:txBody>
      </p:sp>
      <p:sp>
        <p:nvSpPr>
          <p:cNvPr id="3" name="Title 2"/>
          <p:cNvSpPr>
            <a:spLocks noGrp="1"/>
          </p:cNvSpPr>
          <p:nvPr>
            <p:ph type="title"/>
          </p:nvPr>
        </p:nvSpPr>
        <p:spPr/>
        <p:txBody>
          <a:bodyPr/>
          <a:lstStyle/>
          <a:p>
            <a:r>
              <a:rPr lang="en-US" dirty="0" smtClean="0"/>
              <a:t>Engagement Ideas</a:t>
            </a:r>
            <a:endParaRPr lang="en-US" dirty="0"/>
          </a:p>
        </p:txBody>
      </p:sp>
    </p:spTree>
    <p:extLst>
      <p:ext uri="{BB962C8B-B14F-4D97-AF65-F5344CB8AC3E}">
        <p14:creationId xmlns:p14="http://schemas.microsoft.com/office/powerpoint/2010/main" val="3055868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type="body" idx="1"/>
          </p:nvPr>
        </p:nvSpPr>
        <p:spPr>
          <a:xfrm>
            <a:off x="611342" y="2063949"/>
            <a:ext cx="3868340" cy="823912"/>
          </a:xfrm>
        </p:spPr>
        <p:txBody>
          <a:bodyPr/>
          <a:lstStyle/>
          <a:p>
            <a:r>
              <a:rPr lang="en-US" dirty="0" smtClean="0"/>
              <a:t>Certifications</a:t>
            </a:r>
          </a:p>
        </p:txBody>
      </p:sp>
      <p:sp>
        <p:nvSpPr>
          <p:cNvPr id="8" name="Content Placeholder 7"/>
          <p:cNvSpPr>
            <a:spLocks noGrp="1"/>
          </p:cNvSpPr>
          <p:nvPr>
            <p:ph sz="half" idx="2"/>
          </p:nvPr>
        </p:nvSpPr>
        <p:spPr>
          <a:xfrm>
            <a:off x="611342" y="3020509"/>
            <a:ext cx="3868340" cy="2240215"/>
          </a:xfrm>
        </p:spPr>
        <p:txBody>
          <a:bodyPr/>
          <a:lstStyle/>
          <a:p>
            <a:r>
              <a:rPr lang="en-US" dirty="0" smtClean="0"/>
              <a:t>CPR/First Aid</a:t>
            </a:r>
          </a:p>
          <a:p>
            <a:r>
              <a:rPr lang="en-US" dirty="0" smtClean="0"/>
              <a:t>Food Handler’s Cards</a:t>
            </a:r>
          </a:p>
          <a:p>
            <a:r>
              <a:rPr lang="en-US" dirty="0" smtClean="0"/>
              <a:t>Technology certifications</a:t>
            </a:r>
          </a:p>
          <a:p>
            <a:endParaRPr lang="en-US" dirty="0"/>
          </a:p>
        </p:txBody>
      </p:sp>
      <p:sp>
        <p:nvSpPr>
          <p:cNvPr id="9" name="Text Placeholder 8"/>
          <p:cNvSpPr>
            <a:spLocks noGrp="1"/>
          </p:cNvSpPr>
          <p:nvPr>
            <p:ph type="body" sz="quarter" idx="3"/>
          </p:nvPr>
        </p:nvSpPr>
        <p:spPr>
          <a:xfrm>
            <a:off x="4583883" y="2063949"/>
            <a:ext cx="3887391" cy="823912"/>
          </a:xfrm>
        </p:spPr>
        <p:txBody>
          <a:bodyPr/>
          <a:lstStyle/>
          <a:p>
            <a:r>
              <a:rPr lang="en-US" dirty="0" smtClean="0"/>
              <a:t>Project-Based Learning</a:t>
            </a:r>
            <a:endParaRPr lang="en-US" dirty="0"/>
          </a:p>
        </p:txBody>
      </p:sp>
      <p:sp>
        <p:nvSpPr>
          <p:cNvPr id="10" name="Content Placeholder 9"/>
          <p:cNvSpPr>
            <a:spLocks noGrp="1"/>
          </p:cNvSpPr>
          <p:nvPr>
            <p:ph sz="quarter" idx="4"/>
          </p:nvPr>
        </p:nvSpPr>
        <p:spPr>
          <a:xfrm>
            <a:off x="4583883" y="3020509"/>
            <a:ext cx="3887391" cy="2240214"/>
          </a:xfrm>
        </p:spPr>
        <p:txBody>
          <a:bodyPr/>
          <a:lstStyle/>
          <a:p>
            <a:r>
              <a:rPr lang="en-US" dirty="0" smtClean="0"/>
              <a:t>CTE Courses</a:t>
            </a:r>
          </a:p>
          <a:p>
            <a:r>
              <a:rPr lang="en-US" dirty="0" smtClean="0"/>
              <a:t>Job field </a:t>
            </a:r>
            <a:r>
              <a:rPr lang="en-US" dirty="0"/>
              <a:t>o</a:t>
            </a:r>
            <a:r>
              <a:rPr lang="en-US" dirty="0" smtClean="0"/>
              <a:t>pportunities</a:t>
            </a:r>
          </a:p>
          <a:p>
            <a:r>
              <a:rPr lang="en-US" dirty="0" smtClean="0"/>
              <a:t>Driver’s Education</a:t>
            </a:r>
          </a:p>
        </p:txBody>
      </p:sp>
      <p:sp>
        <p:nvSpPr>
          <p:cNvPr id="7" name="Title 6"/>
          <p:cNvSpPr>
            <a:spLocks noGrp="1"/>
          </p:cNvSpPr>
          <p:nvPr>
            <p:ph type="title"/>
          </p:nvPr>
        </p:nvSpPr>
        <p:spPr/>
        <p:txBody>
          <a:bodyPr/>
          <a:lstStyle/>
          <a:p>
            <a:r>
              <a:rPr lang="en-US" dirty="0" smtClean="0"/>
              <a:t>Opportunities</a:t>
            </a:r>
            <a:endParaRPr lang="en-US" dirty="0"/>
          </a:p>
        </p:txBody>
      </p:sp>
      <p:sp>
        <p:nvSpPr>
          <p:cNvPr id="11" name="TextBox 10"/>
          <p:cNvSpPr txBox="1"/>
          <p:nvPr/>
        </p:nvSpPr>
        <p:spPr>
          <a:xfrm>
            <a:off x="1333500" y="5895975"/>
            <a:ext cx="6292364" cy="369332"/>
          </a:xfrm>
          <a:prstGeom prst="rect">
            <a:avLst/>
          </a:prstGeom>
          <a:noFill/>
        </p:spPr>
        <p:txBody>
          <a:bodyPr wrap="none" rtlCol="0">
            <a:spAutoFit/>
          </a:bodyPr>
          <a:lstStyle/>
          <a:p>
            <a:r>
              <a:rPr lang="en-US" dirty="0" smtClean="0"/>
              <a:t>Remember: All at-risk students can benefit from these programs</a:t>
            </a:r>
            <a:endParaRPr lang="en-US" dirty="0"/>
          </a:p>
        </p:txBody>
      </p:sp>
    </p:spTree>
    <p:extLst>
      <p:ext uri="{BB962C8B-B14F-4D97-AF65-F5344CB8AC3E}">
        <p14:creationId xmlns:p14="http://schemas.microsoft.com/office/powerpoint/2010/main" val="1271811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514350" indent="-514350">
              <a:buAutoNum type="arabicPeriod"/>
            </a:pPr>
            <a:r>
              <a:rPr lang="en-US" dirty="0" smtClean="0"/>
              <a:t>Is the cost reasonable and necessary for the program?</a:t>
            </a:r>
          </a:p>
          <a:p>
            <a:pPr marL="514350" indent="-514350">
              <a:buAutoNum type="arabicPeriod"/>
            </a:pPr>
            <a:r>
              <a:rPr lang="en-US" dirty="0" smtClean="0"/>
              <a:t>Is the expense in compliance with laws, regulations and grant terms?</a:t>
            </a:r>
          </a:p>
          <a:p>
            <a:pPr marL="514350" indent="-514350">
              <a:buAutoNum type="arabicPeriod"/>
            </a:pPr>
            <a:r>
              <a:rPr lang="en-US" dirty="0" smtClean="0"/>
              <a:t>Is the cost adequately documented?</a:t>
            </a:r>
          </a:p>
          <a:p>
            <a:pPr marL="514350" indent="-514350">
              <a:buAutoNum type="arabicPeriod"/>
            </a:pPr>
            <a:r>
              <a:rPr lang="en-US" dirty="0" smtClean="0"/>
              <a:t>Does the expense meet an identified need?</a:t>
            </a:r>
          </a:p>
          <a:p>
            <a:pPr marL="514350" indent="-514350">
              <a:buAutoNum type="arabicPeriod"/>
            </a:pPr>
            <a:r>
              <a:rPr lang="en-US" dirty="0" smtClean="0"/>
              <a:t>Supplement not supplant</a:t>
            </a:r>
            <a:endParaRPr lang="en-US" dirty="0"/>
          </a:p>
        </p:txBody>
      </p:sp>
      <p:sp>
        <p:nvSpPr>
          <p:cNvPr id="3" name="Title 2"/>
          <p:cNvSpPr>
            <a:spLocks noGrp="1"/>
          </p:cNvSpPr>
          <p:nvPr>
            <p:ph type="title"/>
          </p:nvPr>
        </p:nvSpPr>
        <p:spPr/>
        <p:txBody>
          <a:bodyPr/>
          <a:lstStyle/>
          <a:p>
            <a:r>
              <a:rPr lang="en-US" dirty="0" smtClean="0"/>
              <a:t>Questions to ask:</a:t>
            </a:r>
            <a:endParaRPr lang="en-US" dirty="0"/>
          </a:p>
        </p:txBody>
      </p:sp>
    </p:spTree>
    <p:extLst>
      <p:ext uri="{BB962C8B-B14F-4D97-AF65-F5344CB8AC3E}">
        <p14:creationId xmlns:p14="http://schemas.microsoft.com/office/powerpoint/2010/main" val="754534774"/>
      </p:ext>
    </p:extLst>
  </p:cSld>
  <p:clrMapOvr>
    <a:masterClrMapping/>
  </p:clrMapOvr>
</p:sld>
</file>

<file path=ppt/theme/theme1.xml><?xml version="1.0" encoding="utf-8"?>
<a:theme xmlns:a="http://schemas.openxmlformats.org/drawingml/2006/main" name="ODE_Powerpoint - pattern background">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Powerpoint Template.potx" id="{3CB9A774-05A0-42BA-8A55-330E91B52484}" vid="{A376E97C-8183-4253-87D0-FC539D24B1FB}"/>
    </a:ext>
  </a:extLst>
</a:theme>
</file>

<file path=ppt/theme/theme2.xml><?xml version="1.0" encoding="utf-8"?>
<a:theme xmlns:a="http://schemas.openxmlformats.org/drawingml/2006/main" name="ODE_Powerpoint">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Powerpoint Template.potx" id="{3CB9A774-05A0-42BA-8A55-330E91B52484}" vid="{C2578A5E-9F6A-42DB-8636-395491A4ECA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CF27EBFD0ABEE4A9FAF3DE40F72D97B" ma:contentTypeVersion="7" ma:contentTypeDescription="Create a new document." ma:contentTypeScope="" ma:versionID="734c3ca7ac6bc8e364a28f6148e85d10">
  <xsd:schema xmlns:xsd="http://www.w3.org/2001/XMLSchema" xmlns:xs="http://www.w3.org/2001/XMLSchema" xmlns:p="http://schemas.microsoft.com/office/2006/metadata/properties" xmlns:ns1="http://schemas.microsoft.com/sharepoint/v3" xmlns:ns2="e5f8bd3d-4b6e-4ed3-b034-e40bfb46edc2" xmlns:ns3="54031767-dd6d-417c-ab73-583408f47564" targetNamespace="http://schemas.microsoft.com/office/2006/metadata/properties" ma:root="true" ma:fieldsID="0f5e8015c0cbc036467c8b31b9eef084" ns1:_="" ns2:_="" ns3:_="">
    <xsd:import namespace="http://schemas.microsoft.com/sharepoint/v3"/>
    <xsd:import namespace="e5f8bd3d-4b6e-4ed3-b034-e40bfb46edc2"/>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5f8bd3d-4b6e-4ed3-b034-e40bfb46edc2"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e5f8bd3d-4b6e-4ed3-b034-e40bfb46edc2">2019-01-28T08:00:00+00:00</Remediation_x0020_Date>
    <Estimated_x0020_Creation_x0020_Date xmlns="e5f8bd3d-4b6e-4ed3-b034-e40bfb46edc2" xsi:nil="true"/>
    <Priority xmlns="e5f8bd3d-4b6e-4ed3-b034-e40bfb46edc2">New</Priority>
  </documentManagement>
</p:properties>
</file>

<file path=customXml/itemProps1.xml><?xml version="1.0" encoding="utf-8"?>
<ds:datastoreItem xmlns:ds="http://schemas.openxmlformats.org/officeDocument/2006/customXml" ds:itemID="{8EE71BA5-D296-403B-87B7-620C32B3CF24}"/>
</file>

<file path=customXml/itemProps2.xml><?xml version="1.0" encoding="utf-8"?>
<ds:datastoreItem xmlns:ds="http://schemas.openxmlformats.org/officeDocument/2006/customXml" ds:itemID="{A7124503-F1C2-4778-A5EC-F3E40B4006A1}"/>
</file>

<file path=customXml/itemProps3.xml><?xml version="1.0" encoding="utf-8"?>
<ds:datastoreItem xmlns:ds="http://schemas.openxmlformats.org/officeDocument/2006/customXml" ds:itemID="{F0A898AF-E2DE-4F4D-8D88-3D6E2192566C}"/>
</file>

<file path=docProps/app.xml><?xml version="1.0" encoding="utf-8"?>
<Properties xmlns="http://schemas.openxmlformats.org/officeDocument/2006/extended-properties" xmlns:vt="http://schemas.openxmlformats.org/officeDocument/2006/docPropsVTypes">
  <Template>ODE Powerpoint Template</Template>
  <TotalTime>93</TotalTime>
  <Words>530</Words>
  <Application>Microsoft Office PowerPoint</Application>
  <PresentationFormat>On-screen Show (4:3)</PresentationFormat>
  <Paragraphs>78</Paragraphs>
  <Slides>15</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15</vt:i4>
      </vt:variant>
    </vt:vector>
  </HeadingPairs>
  <TitlesOfParts>
    <vt:vector size="19" baseType="lpstr">
      <vt:lpstr>Arial</vt:lpstr>
      <vt:lpstr>Calibri</vt:lpstr>
      <vt:lpstr>ODE_Powerpoint - pattern background</vt:lpstr>
      <vt:lpstr>ODE_Powerpoint</vt:lpstr>
      <vt:lpstr>Title I-D Topical Webinar: Spending Title I-D Funds</vt:lpstr>
      <vt:lpstr>Today’s Goals</vt:lpstr>
      <vt:lpstr>Recap: What does the law say?</vt:lpstr>
      <vt:lpstr>How are we spending our funds?</vt:lpstr>
      <vt:lpstr>Oregon’s ESSA Plan for Title ID</vt:lpstr>
      <vt:lpstr>Student &amp; Family Engagement</vt:lpstr>
      <vt:lpstr>Engagement Ideas</vt:lpstr>
      <vt:lpstr>Opportunities</vt:lpstr>
      <vt:lpstr>Questions to ask:</vt:lpstr>
      <vt:lpstr>Your Questions</vt:lpstr>
      <vt:lpstr>National Resources</vt:lpstr>
      <vt:lpstr>Neglected &amp; Delinquent Technical Assistance Center  (NDTAC)</vt:lpstr>
      <vt:lpstr>Additional Resources</vt:lpstr>
      <vt:lpstr>Suggested best practices</vt:lpstr>
      <vt:lpstr>Contact Information</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I-D Topical Webinar: Spending Title I-D Funds</dc:title>
  <dc:creator>ENGBERG Jennifer - ODE</dc:creator>
  <cp:lastModifiedBy>ENGBERG Jennifer - ODE</cp:lastModifiedBy>
  <cp:revision>11</cp:revision>
  <cp:lastPrinted>2017-08-28T18:38:33Z</cp:lastPrinted>
  <dcterms:created xsi:type="dcterms:W3CDTF">2019-01-22T15:30:46Z</dcterms:created>
  <dcterms:modified xsi:type="dcterms:W3CDTF">2019-01-25T19:02:31Z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0x0101004CF27EBFD0ABEE4A9FAF3DE40F72D97B</vt:lpwstr>
  </property>
</Properties>
</file>