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29.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21.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6.xml" ContentType="application/vnd.openxmlformats-officedocument.presentationml.slideLayout+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slideLayouts/slideLayout3.xml" ContentType="application/vnd.openxmlformats-officedocument.presentationml.slideLayout+xml"/>
  <Override PartName="/ppt/notesSlides/notesSlide37.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29.xml" ContentType="application/vnd.openxmlformats-officedocument.presentationml.notesSlide+xml"/>
  <Override PartName="/ppt/notesSlides/notesSlide22.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30.xml" ContentType="application/vnd.openxmlformats-officedocument.presentationml.notesSlide+xml"/>
  <Override PartName="/ppt/notesSlides/notesSlide23.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271" r:id="rId1"/>
  </p:sldMasterIdLst>
  <p:notesMasterIdLst>
    <p:notesMasterId r:id="rId39"/>
  </p:notesMasterIdLst>
  <p:sldIdLst>
    <p:sldId id="378" r:id="rId2"/>
    <p:sldId id="416" r:id="rId3"/>
    <p:sldId id="383" r:id="rId4"/>
    <p:sldId id="373" r:id="rId5"/>
    <p:sldId id="495" r:id="rId6"/>
    <p:sldId id="498" r:id="rId7"/>
    <p:sldId id="494" r:id="rId8"/>
    <p:sldId id="496" r:id="rId9"/>
    <p:sldId id="466" r:id="rId10"/>
    <p:sldId id="493" r:id="rId11"/>
    <p:sldId id="499" r:id="rId12"/>
    <p:sldId id="488" r:id="rId13"/>
    <p:sldId id="500" r:id="rId14"/>
    <p:sldId id="468" r:id="rId15"/>
    <p:sldId id="448" r:id="rId16"/>
    <p:sldId id="484" r:id="rId17"/>
    <p:sldId id="501" r:id="rId18"/>
    <p:sldId id="467" r:id="rId19"/>
    <p:sldId id="507" r:id="rId20"/>
    <p:sldId id="505" r:id="rId21"/>
    <p:sldId id="508" r:id="rId22"/>
    <p:sldId id="490" r:id="rId23"/>
    <p:sldId id="445" r:id="rId24"/>
    <p:sldId id="474" r:id="rId25"/>
    <p:sldId id="475" r:id="rId26"/>
    <p:sldId id="476" r:id="rId27"/>
    <p:sldId id="504" r:id="rId28"/>
    <p:sldId id="503" r:id="rId29"/>
    <p:sldId id="478" r:id="rId30"/>
    <p:sldId id="479" r:id="rId31"/>
    <p:sldId id="482" r:id="rId32"/>
    <p:sldId id="470" r:id="rId33"/>
    <p:sldId id="441" r:id="rId34"/>
    <p:sldId id="485" r:id="rId35"/>
    <p:sldId id="395" r:id="rId36"/>
    <p:sldId id="379" r:id="rId37"/>
    <p:sldId id="437" r:id="rId3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Century Schoolbook" panose="020406040505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entury Schoolbook" panose="020406040505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entury Schoolbook" panose="020406040505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entury Schoolbook" panose="020406040505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entury Schoolbook" panose="020406040505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Century Schoolbook" panose="020406040505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Century Schoolbook" panose="020406040505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Century Schoolbook" panose="020406040505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Century Schoolbook" panose="020406040505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0" autoAdjust="0"/>
    <p:restoredTop sz="74025" autoAdjust="0"/>
  </p:normalViewPr>
  <p:slideViewPr>
    <p:cSldViewPr>
      <p:cViewPr varScale="1">
        <p:scale>
          <a:sx n="85" d="100"/>
          <a:sy n="85" d="100"/>
        </p:scale>
        <p:origin x="237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100" d="100"/>
          <a:sy n="100" d="100"/>
        </p:scale>
        <p:origin x="-1632" y="45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888" cy="465138"/>
          </a:xfrm>
          <a:prstGeom prst="rect">
            <a:avLst/>
          </a:prstGeom>
        </p:spPr>
        <p:txBody>
          <a:bodyPr vert="horz" lIns="93799" tIns="46900" rIns="93799" bIns="46900"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3971925" y="0"/>
            <a:ext cx="3036888" cy="465138"/>
          </a:xfrm>
          <a:prstGeom prst="rect">
            <a:avLst/>
          </a:prstGeom>
        </p:spPr>
        <p:txBody>
          <a:bodyPr vert="horz" lIns="93799" tIns="46900" rIns="93799" bIns="46900" rtlCol="0"/>
          <a:lstStyle>
            <a:lvl1pPr algn="r" eaLnBrk="1" fontAlgn="auto" hangingPunct="1">
              <a:spcBef>
                <a:spcPts val="0"/>
              </a:spcBef>
              <a:spcAft>
                <a:spcPts val="0"/>
              </a:spcAft>
              <a:defRPr sz="1300">
                <a:latin typeface="+mn-lt"/>
                <a:cs typeface="+mn-cs"/>
              </a:defRPr>
            </a:lvl1pPr>
          </a:lstStyle>
          <a:p>
            <a:pPr>
              <a:defRPr/>
            </a:pPr>
            <a:fld id="{7E68E104-3F84-49DD-BDD6-A4B88FB1CB13}" type="datetimeFigureOut">
              <a:rPr lang="en-US"/>
              <a:pPr>
                <a:defRPr/>
              </a:pPr>
              <a:t>5/23/2019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799" tIns="46900" rIns="93799" bIns="46900" rtlCol="0" anchor="ctr"/>
          <a:lstStyle/>
          <a:p>
            <a:pPr lvl="0"/>
            <a:endParaRPr lang="en-US" noProof="0" smtClean="0"/>
          </a:p>
        </p:txBody>
      </p:sp>
      <p:sp>
        <p:nvSpPr>
          <p:cNvPr id="5" name="Notes Placeholder 4"/>
          <p:cNvSpPr>
            <a:spLocks noGrp="1"/>
          </p:cNvSpPr>
          <p:nvPr>
            <p:ph type="body" sz="quarter" idx="3"/>
          </p:nvPr>
        </p:nvSpPr>
        <p:spPr>
          <a:xfrm>
            <a:off x="701675" y="4414838"/>
            <a:ext cx="5607050" cy="4184650"/>
          </a:xfrm>
          <a:prstGeom prst="rect">
            <a:avLst/>
          </a:prstGeom>
        </p:spPr>
        <p:txBody>
          <a:bodyPr vert="horz" lIns="93799" tIns="46900" rIns="93799" bIns="4690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6888" cy="465138"/>
          </a:xfrm>
          <a:prstGeom prst="rect">
            <a:avLst/>
          </a:prstGeom>
        </p:spPr>
        <p:txBody>
          <a:bodyPr vert="horz" lIns="93799" tIns="46900" rIns="93799" bIns="46900"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1925" y="8829675"/>
            <a:ext cx="3036888" cy="465138"/>
          </a:xfrm>
          <a:prstGeom prst="rect">
            <a:avLst/>
          </a:prstGeom>
        </p:spPr>
        <p:txBody>
          <a:bodyPr vert="horz" wrap="square" lIns="93799" tIns="46900" rIns="93799" bIns="46900"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6C82BD09-C7C9-4970-9706-581E9D2AE36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Introductions</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BBF42F-6BE6-4C80-8C6B-41C8C6604D00}" type="slidenum">
              <a:rPr lang="en-US" altLang="en-US" sz="1300" smtClean="0"/>
              <a:pPr>
                <a:spcBef>
                  <a:spcPct val="0"/>
                </a:spcBef>
              </a:pPr>
              <a:t>1</a:t>
            </a:fld>
            <a:endParaRPr lang="en-US" altLang="en-US" sz="13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It is important to keep in mind that district-sponsored charter schools are a part of the district. The needs of their teachers and students must be included as part of the data that is analyzed when determining prioritized needs. </a:t>
            </a:r>
          </a:p>
          <a:p>
            <a:endParaRPr lang="en-US" altLang="en-US" smtClean="0"/>
          </a:p>
          <a:p>
            <a:r>
              <a:rPr lang="en-US" altLang="en-US" smtClean="0"/>
              <a:t>Once priority needs are determined it is always possible that the strategies identified will not directly impact all teachers (.e.g., focus on K-3 reading and HS teachers).</a:t>
            </a:r>
          </a:p>
          <a:p>
            <a:endParaRPr lang="en-US" altLang="en-US" smtClean="0"/>
          </a:p>
          <a:p>
            <a:r>
              <a:rPr lang="en-US" altLang="en-US" smtClean="0"/>
              <a:t>While charter schools do not get an “allocation” like private schools, they do have unique needs that should be considered. There are several different approaches to supporting charter schools that districts have taken. Ultimately it comes down to good communication between districts and charters.</a:t>
            </a:r>
          </a:p>
          <a:p>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B932ABA8-4BAB-4B87-BAA5-B4EA72D4187F}" type="slidenum">
              <a:rPr lang="en-US" altLang="en-US" smtClean="0">
                <a:latin typeface="Calibri" panose="020F0502020204030204" pitchFamily="34" charset="0"/>
              </a:rPr>
              <a:pPr/>
              <a:t>10</a:t>
            </a:fld>
            <a:endParaRPr lang="en-US" altLang="en-US" smtClean="0">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 are going to shift to step 3 in the Continuous Improvement Process, creating a plan. As I mentioned at the start of the webinar, ideally the district’s “plan” for IIA is just the part of the larger district plan for improvement that is being funded through IIA.</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2CF4F3-0287-41AF-86D4-7330DC9071C7}" type="slidenum">
              <a:rPr lang="en-US" altLang="en-US" sz="1300" smtClean="0"/>
              <a:pPr>
                <a:spcBef>
                  <a:spcPct val="0"/>
                </a:spcBef>
              </a:pPr>
              <a:t>11</a:t>
            </a:fld>
            <a:endParaRPr lang="en-US" altLang="en-US" sz="13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Often in IIA applications priorities are written as strategies or even actions  (e.g., Fully implement AVID, send teachers to constructed meaning training). Priorities identify where we want to go, but don’t say how we will get there. That is because there are multiple efforts or strategies we can undertake to get there (improve outcomes for English learners). </a:t>
            </a:r>
          </a:p>
          <a:p>
            <a:endParaRPr lang="en-US" altLang="en-US" dirty="0" smtClean="0"/>
          </a:p>
          <a:p>
            <a:r>
              <a:rPr lang="en-US" altLang="en-US" dirty="0" smtClean="0"/>
              <a:t>With each layer (priority/ goal/strategy), we are getting more specific about how we are going to get where we are going. </a:t>
            </a:r>
          </a:p>
          <a:p>
            <a:endParaRPr lang="en-US" altLang="en-US" dirty="0" smtClean="0"/>
          </a:p>
          <a:p>
            <a:r>
              <a:rPr lang="en-US" altLang="en-US" dirty="0" smtClean="0"/>
              <a:t>Goals articulate outcomes for students and are written to be measureable. Those goals may take several years to achieve. Consider how this can inform the way you will measure (HOW) the strategies</a:t>
            </a:r>
            <a:r>
              <a:rPr lang="en-US" altLang="en-US" baseline="0" dirty="0" smtClean="0"/>
              <a:t> you are undertaking.</a:t>
            </a:r>
            <a:endParaRPr lang="en-US" altLang="en-US" dirty="0" smtClean="0"/>
          </a:p>
          <a:p>
            <a:endParaRPr lang="en-US" altLang="en-US" dirty="0" smtClean="0"/>
          </a:p>
          <a:p>
            <a:r>
              <a:rPr lang="en-US" altLang="en-US" dirty="0" smtClean="0"/>
              <a:t>Strategies describe the work we are going to do THIS YEAR to move us toward our goals.  Strategies are different from actions which are the nuts and bolts. </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9A99A727-F653-4D63-859A-8F9608D459C4}" type="slidenum">
              <a:rPr lang="en-US" altLang="en-US" smtClean="0">
                <a:latin typeface="Calibri" panose="020F0502020204030204" pitchFamily="34" charset="0"/>
              </a:rPr>
              <a:pPr/>
              <a:t>12</a:t>
            </a:fld>
            <a:endParaRPr lang="en-US" altLang="en-US" smtClean="0">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In our support to districts around continuous improvement planning we have shared the concept of writing strategies as a theory of action. </a:t>
            </a:r>
          </a:p>
          <a:p>
            <a:endParaRPr lang="en-US" altLang="en-US" dirty="0" smtClean="0"/>
          </a:p>
          <a:p>
            <a:r>
              <a:rPr lang="en-US" altLang="en-US" dirty="0" smtClean="0"/>
              <a:t>If we…  The “If” part of the statement describes or is aligned to the evidence-based practice that will be implemented </a:t>
            </a:r>
          </a:p>
          <a:p>
            <a:r>
              <a:rPr lang="en-US" altLang="en-US" dirty="0" smtClean="0"/>
              <a:t>Then… what changes we will see in adult behavior/practice</a:t>
            </a:r>
          </a:p>
          <a:p>
            <a:r>
              <a:rPr lang="en-US" altLang="en-US" dirty="0" smtClean="0"/>
              <a:t>And…outcomes we are seeking for students.</a:t>
            </a:r>
          </a:p>
          <a:p>
            <a:endParaRPr lang="en-US" altLang="en-US" dirty="0" smtClean="0"/>
          </a:p>
          <a:p>
            <a:r>
              <a:rPr lang="en-US" altLang="en-US" dirty="0" smtClean="0"/>
              <a:t>As we think about what we are trying to achieve, the TOA model allows us to communicate what evidence-based practice we are implementing, what change we will see in educator practice and the ultimate impact we expect it to have on student learning. This can then help identify the actions to take to implement that strategy as well as the measures needed to determine progress.</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8F59BF0D-CC42-49B1-B44F-ABAFE6734E24}" type="slidenum">
              <a:rPr lang="en-US" altLang="en-US" smtClean="0">
                <a:latin typeface="Calibri" panose="020F0502020204030204" pitchFamily="34" charset="0"/>
              </a:rPr>
              <a:pPr/>
              <a:t>13</a:t>
            </a:fld>
            <a:endParaRPr lang="en-US" altLang="en-US" smtClean="0">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The “Create a plan” part of the IIA application is “Budget Narrative” section. The format that we have asked districts to use when describing strategies for use of IIA funds is “WHO, WHAT and HOW”. </a:t>
            </a:r>
            <a:r>
              <a:rPr lang="en-US" altLang="en-US" baseline="0" dirty="0" smtClean="0"/>
              <a:t> </a:t>
            </a:r>
          </a:p>
          <a:p>
            <a:pPr eaLnBrk="1" hangingPunct="1">
              <a:spcBef>
                <a:spcPct val="0"/>
              </a:spcBef>
            </a:pPr>
            <a:endParaRPr lang="en-US" altLang="en-US" b="1" dirty="0" smtClean="0"/>
          </a:p>
          <a:p>
            <a:pPr eaLnBrk="1" hangingPunct="1">
              <a:spcBef>
                <a:spcPct val="0"/>
              </a:spcBef>
            </a:pPr>
            <a:r>
              <a:rPr lang="en-US" altLang="en-US" b="1" dirty="0" smtClean="0"/>
              <a:t>WHAT</a:t>
            </a:r>
          </a:p>
          <a:p>
            <a:pPr eaLnBrk="1" hangingPunct="1">
              <a:spcBef>
                <a:spcPct val="0"/>
              </a:spcBef>
            </a:pPr>
            <a:r>
              <a:rPr lang="en-US" altLang="en-US" dirty="0" smtClean="0"/>
              <a:t>Thinking about the Theory of Action we just discussed, the WHAT is describing the actions we are planning to take this year to implement our strategy. All actions must tie back to a prioritized need listed in the Needs Assessment. The description needs to provide reviewers with a picture of what knowledge and skills participants will walk away with. Specificity helps:</a:t>
            </a:r>
          </a:p>
          <a:p>
            <a:pPr eaLnBrk="1" hangingPunct="1">
              <a:spcBef>
                <a:spcPct val="0"/>
              </a:spcBef>
            </a:pPr>
            <a:endParaRPr lang="en-US" altLang="en-US" dirty="0" smtClean="0"/>
          </a:p>
          <a:p>
            <a:pPr eaLnBrk="1" hangingPunct="1">
              <a:spcBef>
                <a:spcPct val="0"/>
              </a:spcBef>
            </a:pPr>
            <a:r>
              <a:rPr lang="en-US" altLang="en-US" dirty="0" smtClean="0"/>
              <a:t>“Teachers will learn how to improve their use of academic vocabulary in elementary math classes” vs. “Teachers will learn best practices in math”.</a:t>
            </a:r>
          </a:p>
          <a:p>
            <a:pPr eaLnBrk="1" hangingPunct="1">
              <a:spcBef>
                <a:spcPct val="0"/>
              </a:spcBef>
            </a:pPr>
            <a:endParaRPr lang="en-US" altLang="en-US" dirty="0" smtClean="0"/>
          </a:p>
          <a:p>
            <a:pPr eaLnBrk="1" hangingPunct="1">
              <a:spcBef>
                <a:spcPct val="0"/>
              </a:spcBef>
            </a:pPr>
            <a:r>
              <a:rPr lang="en-US" altLang="en-US" dirty="0" smtClean="0"/>
              <a:t>The description should also give some idea of how the strategy or activity meets the USED definition of PL which we will talk about in a minute.</a:t>
            </a:r>
          </a:p>
          <a:p>
            <a:pPr eaLnBrk="1" hangingPunct="1">
              <a:spcBef>
                <a:spcPct val="0"/>
              </a:spcBef>
            </a:pPr>
            <a:endParaRPr lang="en-US" altLang="en-US" dirty="0" smtClean="0"/>
          </a:p>
          <a:p>
            <a:pPr eaLnBrk="1" hangingPunct="1">
              <a:spcBef>
                <a:spcPct val="0"/>
              </a:spcBef>
            </a:pPr>
            <a:r>
              <a:rPr lang="en-US" altLang="en-US" b="1" dirty="0" smtClean="0"/>
              <a:t>WHO</a:t>
            </a:r>
          </a:p>
          <a:p>
            <a:pPr eaLnBrk="1" hangingPunct="1">
              <a:spcBef>
                <a:spcPct val="0"/>
              </a:spcBef>
            </a:pPr>
            <a:r>
              <a:rPr lang="en-US" altLang="en-US" dirty="0" smtClean="0"/>
              <a:t>Indicate the type of staff and their numbers. If it is all staff, please include a number to provide context to reviewers. This helps in our determination of “reasonable and necessary”.</a:t>
            </a:r>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endParaRPr lang="en-US" altLang="en-US" b="1" dirty="0" smtClean="0"/>
          </a:p>
        </p:txBody>
      </p:sp>
      <p:sp>
        <p:nvSpPr>
          <p:cNvPr id="41988" name="Slide Number Placeholder 3"/>
          <p:cNvSpPr txBox="1">
            <a:spLocks noGrp="1"/>
          </p:cNvSpPr>
          <p:nvPr/>
        </p:nvSpPr>
        <p:spPr bwMode="auto">
          <a:xfrm>
            <a:off x="3724275" y="8548688"/>
            <a:ext cx="28463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580" tIns="44790" rIns="89580" bIns="44790"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20DEFE16-24DB-44E6-B2A0-E151272513E3}" type="slidenum">
              <a:rPr lang="en-US" altLang="en-US"/>
              <a:pPr algn="r" eaLnBrk="1" hangingPunct="1">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There are many ways to think about professional learning. PL is not just sitting in a class or a training. Professional learning is most effective when it is ongoing, job-embedded, differentiated, and collaborative. As part of the reauthorization of ESEA under ESSA the USED reemphasized the definition of PL, reminding states and districts that one-day conferences and workshops, when done in isolation, do not meet this requirement.</a:t>
            </a:r>
          </a:p>
          <a:p>
            <a:endParaRPr lang="en-US" altLang="en-US" dirty="0" smtClean="0"/>
          </a:p>
          <a:p>
            <a:r>
              <a:rPr lang="en-US" altLang="en-US" dirty="0" smtClean="0"/>
              <a:t>In terms of meeting the definition of professional learning, consider addressing the frequency and how the strategy is part of a sustained, job-embedded plan for professional learning in your description</a:t>
            </a:r>
            <a:r>
              <a:rPr lang="en-US" altLang="en-US" baseline="0" dirty="0" smtClean="0"/>
              <a:t> of WHAT.</a:t>
            </a:r>
            <a:endParaRPr lang="en-US" altLang="en-US" dirty="0" smtClean="0"/>
          </a:p>
          <a:p>
            <a:endParaRPr lang="en-US" altLang="en-US" dirty="0"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15963" indent="-274638">
              <a:defRPr>
                <a:solidFill>
                  <a:schemeClr val="tx1"/>
                </a:solidFill>
                <a:latin typeface="Century Schoolbook" panose="02040604050505020304" pitchFamily="18" charset="0"/>
                <a:cs typeface="Arial" panose="020B0604020202020204" pitchFamily="34" charset="0"/>
              </a:defRPr>
            </a:lvl2pPr>
            <a:lvl3pPr marL="1101725" indent="-219075">
              <a:defRPr>
                <a:solidFill>
                  <a:schemeClr val="tx1"/>
                </a:solidFill>
                <a:latin typeface="Century Schoolbook" panose="02040604050505020304" pitchFamily="18" charset="0"/>
                <a:cs typeface="Arial" panose="020B0604020202020204" pitchFamily="34" charset="0"/>
              </a:defRPr>
            </a:lvl3pPr>
            <a:lvl4pPr marL="1541463" indent="-219075">
              <a:defRPr>
                <a:solidFill>
                  <a:schemeClr val="tx1"/>
                </a:solidFill>
                <a:latin typeface="Century Schoolbook" panose="02040604050505020304" pitchFamily="18" charset="0"/>
                <a:cs typeface="Arial" panose="020B0604020202020204" pitchFamily="34" charset="0"/>
              </a:defRPr>
            </a:lvl4pPr>
            <a:lvl5pPr marL="1982788" indent="-219075">
              <a:defRPr>
                <a:solidFill>
                  <a:schemeClr val="tx1"/>
                </a:solidFill>
                <a:latin typeface="Century Schoolbook" panose="02040604050505020304" pitchFamily="18" charset="0"/>
                <a:cs typeface="Arial" panose="020B0604020202020204" pitchFamily="34" charset="0"/>
              </a:defRPr>
            </a:lvl5pPr>
            <a:lvl6pPr marL="24399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8971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3543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115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E400125E-B7BC-4BF1-BB28-99A2E01CAB7D}" type="slidenum">
              <a:rPr lang="en-US" altLang="en-US" smtClean="0">
                <a:latin typeface="Calibri" panose="020F0502020204030204" pitchFamily="34" charset="0"/>
              </a:rPr>
              <a:pPr/>
              <a:t>15</a:t>
            </a:fld>
            <a:endParaRPr lang="en-US" altLang="en-US" smtClean="0">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This USED definition brings up the issue of conferences and workshops. Sending individuals to conferences is a common practice and can be a valuable one when it is part of a larger strategy. Many districts use a “train the trainer” approach sending a few individuals to bring back information. </a:t>
            </a:r>
          </a:p>
          <a:p>
            <a:endParaRPr lang="en-US" altLang="en-US" dirty="0" smtClean="0"/>
          </a:p>
          <a:p>
            <a:r>
              <a:rPr lang="en-US" altLang="en-US" dirty="0" smtClean="0"/>
              <a:t>Some questions to consider when thinking about conference attendance include:</a:t>
            </a:r>
          </a:p>
          <a:p>
            <a:r>
              <a:rPr lang="en-US" altLang="en-US" dirty="0" smtClean="0"/>
              <a:t>What is the role of the conference in meeting the prioritized need? How is it part of a sustained, job-embedded plan for professional learning?</a:t>
            </a:r>
          </a:p>
          <a:p>
            <a:r>
              <a:rPr lang="en-US" altLang="en-US" dirty="0" smtClean="0">
                <a:cs typeface="Calibri" panose="020F0502020204030204" pitchFamily="34" charset="0"/>
              </a:rPr>
              <a:t>What is the plan for delivering the content so that the learning extends beyond those who attended?</a:t>
            </a:r>
          </a:p>
          <a:p>
            <a:endParaRPr lang="en-US" altLang="en-US" dirty="0" smtClean="0">
              <a:cs typeface="Calibri" panose="020F0502020204030204" pitchFamily="34" charset="0"/>
            </a:endParaRPr>
          </a:p>
          <a:p>
            <a:r>
              <a:rPr lang="en-US" altLang="en-US" dirty="0" smtClean="0">
                <a:cs typeface="Calibri" panose="020F0502020204030204" pitchFamily="34" charset="0"/>
              </a:rPr>
              <a:t>If you include conference attendance as an activity</a:t>
            </a:r>
            <a:r>
              <a:rPr lang="en-US" altLang="en-US" baseline="0" dirty="0" smtClean="0">
                <a:cs typeface="Calibri" panose="020F0502020204030204" pitchFamily="34" charset="0"/>
              </a:rPr>
              <a:t> </a:t>
            </a:r>
            <a:r>
              <a:rPr lang="en-US" altLang="en-US" dirty="0" smtClean="0">
                <a:cs typeface="Calibri" panose="020F0502020204030204" pitchFamily="34" charset="0"/>
              </a:rPr>
              <a:t>and do not articulate how it will be part of a larger strategy (what will the follow up be?) your reviewer will ask you. </a:t>
            </a:r>
            <a:r>
              <a:rPr lang="en-US" altLang="en-US" dirty="0" smtClean="0">
                <a:cs typeface="Calibri" panose="020F0502020204030204" pitchFamily="34" charset="0"/>
                <a:sym typeface="Wingdings" panose="05000000000000000000" pitchFamily="2" charset="2"/>
              </a:rPr>
              <a:t> </a:t>
            </a:r>
            <a:endParaRPr lang="en-US" altLang="en-US" dirty="0" smtClean="0">
              <a:cs typeface="Calibri" panose="020F0502020204030204" pitchFamily="34" charset="0"/>
            </a:endParaRPr>
          </a:p>
          <a:p>
            <a:endParaRPr lang="en-US" altLang="en-US" dirty="0"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C1B20A-7BFA-4122-BACC-3904EC95491D}" type="slidenum">
              <a:rPr lang="en-US" altLang="en-US" sz="1300" smtClean="0"/>
              <a:pPr>
                <a:spcBef>
                  <a:spcPct val="0"/>
                </a:spcBef>
              </a:pPr>
              <a:t>16</a:t>
            </a:fld>
            <a:endParaRPr lang="en-US" altLang="en-US" sz="13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last step in the continuous improvement cycle is monitoring and adjusting. Evaluating the effectiveness of professional learning is arguably the most critical step. We usually have a clear vision and plan for implementation, but evaluation of PL is often overlooked. Treating evaluation as an afterthought or ignoring it altogether means there is no way of knowing whether the investment in that PL paid off. Knowing what we expect the impact/outcome of the PL to be helps in monitoring progress and ultimately deciding whether or not to continue that practice in the future. </a:t>
            </a:r>
          </a:p>
          <a:p>
            <a:endParaRPr lang="en-US" alt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643AAD-C7ED-47CA-82E9-72D1F7B1BD7F}" type="slidenum">
              <a:rPr lang="en-US" altLang="en-US" sz="1300" smtClean="0"/>
              <a:pPr>
                <a:spcBef>
                  <a:spcPct val="0"/>
                </a:spcBef>
              </a:pPr>
              <a:t>17</a:t>
            </a:fld>
            <a:endParaRPr lang="en-US" altLang="en-US" sz="13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In terms of the IIA application, we call this the HOW. The </a:t>
            </a:r>
            <a:r>
              <a:rPr lang="en-US" altLang="en-US" b="1" dirty="0" smtClean="0"/>
              <a:t>HOW</a:t>
            </a:r>
            <a:r>
              <a:rPr lang="en-US" altLang="en-US" dirty="0" smtClean="0"/>
              <a:t> is about identifying the measure(s)/process you are planning to use to determine whether the strategy is generating the results you expect. </a:t>
            </a:r>
          </a:p>
          <a:p>
            <a:endParaRPr lang="en-US" altLang="en-US" dirty="0" smtClean="0"/>
          </a:p>
          <a:p>
            <a:r>
              <a:rPr lang="en-US" altLang="en-US" dirty="0" smtClean="0"/>
              <a:t>Just as we would not give students a multiple choice test to measure their demonstration of a performance-based skill, we need to make sure we have the right fit of the measure of our strategy for improving educator</a:t>
            </a:r>
            <a:r>
              <a:rPr lang="en-US" altLang="en-US" baseline="0" dirty="0" smtClean="0"/>
              <a:t> practice</a:t>
            </a:r>
            <a:r>
              <a:rPr lang="en-US" altLang="en-US" dirty="0" smtClean="0"/>
              <a:t>. What are we trying to change and how can we measure that change? Thinking back to our IF, THEN, AND conversation, student performance is always the ultimate goal. But change in educator practice is needed before we will see student results. What measures can we use to determine that change in practice?</a:t>
            </a:r>
          </a:p>
          <a:p>
            <a:endParaRPr lang="en-US" altLang="en-US" dirty="0" smtClean="0"/>
          </a:p>
          <a:p>
            <a:r>
              <a:rPr lang="en-US" altLang="en-US" dirty="0" smtClean="0">
                <a:cs typeface="Calibri" panose="020F0502020204030204" pitchFamily="34" charset="0"/>
              </a:rPr>
              <a:t>It is important to note that impact is not restricted to student achievement, and can include impact on educator practice</a:t>
            </a:r>
            <a:r>
              <a:rPr lang="en-US" altLang="en-US" i="1" dirty="0" smtClean="0">
                <a:cs typeface="Calibri" panose="020F0502020204030204" pitchFamily="34" charset="0"/>
              </a:rPr>
              <a:t>. Evidence of impact could include surveys, educator evaluation data, attendance, behavior, graduation rate, course participation, etc.</a:t>
            </a:r>
            <a:endParaRPr lang="en-US" altLang="en-US" dirty="0" smtClean="0">
              <a:cs typeface="Calibri" panose="020F0502020204030204" pitchFamily="34" charset="0"/>
            </a:endParaRPr>
          </a:p>
          <a:p>
            <a:endParaRPr lang="en-US" altLang="en-US" dirty="0"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15963" indent="-274638">
              <a:defRPr>
                <a:solidFill>
                  <a:schemeClr val="tx1"/>
                </a:solidFill>
                <a:latin typeface="Century Schoolbook" panose="02040604050505020304" pitchFamily="18" charset="0"/>
                <a:cs typeface="Arial" panose="020B0604020202020204" pitchFamily="34" charset="0"/>
              </a:defRPr>
            </a:lvl2pPr>
            <a:lvl3pPr marL="1101725" indent="-219075">
              <a:defRPr>
                <a:solidFill>
                  <a:schemeClr val="tx1"/>
                </a:solidFill>
                <a:latin typeface="Century Schoolbook" panose="02040604050505020304" pitchFamily="18" charset="0"/>
                <a:cs typeface="Arial" panose="020B0604020202020204" pitchFamily="34" charset="0"/>
              </a:defRPr>
            </a:lvl3pPr>
            <a:lvl4pPr marL="1541463" indent="-219075">
              <a:defRPr>
                <a:solidFill>
                  <a:schemeClr val="tx1"/>
                </a:solidFill>
                <a:latin typeface="Century Schoolbook" panose="02040604050505020304" pitchFamily="18" charset="0"/>
                <a:cs typeface="Arial" panose="020B0604020202020204" pitchFamily="34" charset="0"/>
              </a:defRPr>
            </a:lvl4pPr>
            <a:lvl5pPr marL="1982788" indent="-219075">
              <a:defRPr>
                <a:solidFill>
                  <a:schemeClr val="tx1"/>
                </a:solidFill>
                <a:latin typeface="Century Schoolbook" panose="02040604050505020304" pitchFamily="18" charset="0"/>
                <a:cs typeface="Arial" panose="020B0604020202020204" pitchFamily="34" charset="0"/>
              </a:defRPr>
            </a:lvl5pPr>
            <a:lvl6pPr marL="24399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8971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3543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115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BBC8F109-7596-43A3-8F96-FEE818EAFE3E}" type="slidenum">
              <a:rPr lang="en-US" altLang="en-US" smtClean="0">
                <a:latin typeface="Calibri" panose="020F0502020204030204" pitchFamily="34" charset="0"/>
              </a:rPr>
              <a:pPr/>
              <a:t>18</a:t>
            </a:fld>
            <a:endParaRPr lang="en-US" altLang="en-US" smtClean="0">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example training is being provided to staff in TIP.</a:t>
            </a:r>
            <a:r>
              <a:rPr lang="en-US" baseline="0" dirty="0" smtClean="0"/>
              <a:t> Multiple measures have been identified, which is great, and appear to address both student outcomes and changes in educator practice. However, it has some pieces that are incomplete. How often will training and support be provided? Are the climate surveys for students and what do you expect them to show? What change in discipline data to you expect to see? What is the expected outcome of the focus walks?</a:t>
            </a:r>
            <a:endParaRPr lang="en-US" dirty="0"/>
          </a:p>
        </p:txBody>
      </p:sp>
      <p:sp>
        <p:nvSpPr>
          <p:cNvPr id="4" name="Slide Number Placeholder 3"/>
          <p:cNvSpPr>
            <a:spLocks noGrp="1"/>
          </p:cNvSpPr>
          <p:nvPr>
            <p:ph type="sldNum" sz="quarter" idx="10"/>
          </p:nvPr>
        </p:nvSpPr>
        <p:spPr/>
        <p:txBody>
          <a:bodyPr/>
          <a:lstStyle/>
          <a:p>
            <a:pPr>
              <a:defRPr/>
            </a:pPr>
            <a:fld id="{6C82BD09-C7C9-4970-9706-581E9D2AE360}" type="slidenum">
              <a:rPr lang="en-US" altLang="en-US" smtClean="0"/>
              <a:pPr>
                <a:defRPr/>
              </a:pPr>
              <a:t>19</a:t>
            </a:fld>
            <a:endParaRPr lang="en-US" altLang="en-US"/>
          </a:p>
        </p:txBody>
      </p:sp>
    </p:spTree>
    <p:extLst>
      <p:ext uri="{BB962C8B-B14F-4D97-AF65-F5344CB8AC3E}">
        <p14:creationId xmlns:p14="http://schemas.microsoft.com/office/powerpoint/2010/main" val="358390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primary goal today is to draw connections between the continuous improvement efforts that all districts are engaged in and the use of Title IIA funds. </a:t>
            </a:r>
          </a:p>
          <a:p>
            <a:endParaRPr lang="en-US" altLang="en-US" smtClean="0"/>
          </a:p>
          <a:p>
            <a:r>
              <a:rPr lang="en-US" altLang="en-US" smtClean="0"/>
              <a:t>We have had questions this year regarding requirements for private schools so I want to make sure we are calibrated on the roles and responsibilities of districts and PS relative to IIA</a:t>
            </a:r>
          </a:p>
          <a:p>
            <a:endParaRPr lang="en-US" altLang="en-US" smtClean="0"/>
          </a:p>
          <a:p>
            <a:r>
              <a:rPr lang="en-US" altLang="en-US" smtClean="0"/>
              <a:t>Answer questions</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EC08C4-195D-490B-A876-7907E7FDDC0D}" type="slidenum">
              <a:rPr lang="en-US" altLang="en-US" sz="1300" smtClean="0"/>
              <a:pPr>
                <a:spcBef>
                  <a:spcPct val="0"/>
                </a:spcBef>
              </a:pPr>
              <a:t>2</a:t>
            </a:fld>
            <a:endParaRPr lang="en-US" altLang="en-US" sz="13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activity</a:t>
            </a:r>
            <a:r>
              <a:rPr lang="en-US" baseline="0" dirty="0" smtClean="0"/>
              <a:t> is focused on improving teacher knowledge and use of intervention strategies in reading as well as use interpret data to monitor student progress. </a:t>
            </a:r>
            <a:endParaRPr lang="en-US" dirty="0"/>
          </a:p>
        </p:txBody>
      </p:sp>
      <p:sp>
        <p:nvSpPr>
          <p:cNvPr id="4" name="Slide Number Placeholder 3"/>
          <p:cNvSpPr>
            <a:spLocks noGrp="1"/>
          </p:cNvSpPr>
          <p:nvPr>
            <p:ph type="sldNum" sz="quarter" idx="10"/>
          </p:nvPr>
        </p:nvSpPr>
        <p:spPr/>
        <p:txBody>
          <a:bodyPr/>
          <a:lstStyle/>
          <a:p>
            <a:pPr>
              <a:defRPr/>
            </a:pPr>
            <a:fld id="{6C82BD09-C7C9-4970-9706-581E9D2AE360}" type="slidenum">
              <a:rPr lang="en-US" altLang="en-US" smtClean="0"/>
              <a:pPr>
                <a:defRPr/>
              </a:pPr>
              <a:t>20</a:t>
            </a:fld>
            <a:endParaRPr lang="en-US" altLang="en-US"/>
          </a:p>
        </p:txBody>
      </p:sp>
    </p:spTree>
    <p:extLst>
      <p:ext uri="{BB962C8B-B14F-4D97-AF65-F5344CB8AC3E}">
        <p14:creationId xmlns:p14="http://schemas.microsoft.com/office/powerpoint/2010/main" val="980600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description of impact in this example also includes multiple data sources, but includes specificity that articulates the target that you are shooting for. The more specific you are in describing evidence of success, the better able you’ll be to determine whether the strategy is working and whether you want to modify it or try something else.</a:t>
            </a:r>
            <a:endParaRPr lang="en-US" dirty="0"/>
          </a:p>
        </p:txBody>
      </p:sp>
      <p:sp>
        <p:nvSpPr>
          <p:cNvPr id="4" name="Slide Number Placeholder 3"/>
          <p:cNvSpPr>
            <a:spLocks noGrp="1"/>
          </p:cNvSpPr>
          <p:nvPr>
            <p:ph type="sldNum" sz="quarter" idx="10"/>
          </p:nvPr>
        </p:nvSpPr>
        <p:spPr/>
        <p:txBody>
          <a:bodyPr/>
          <a:lstStyle/>
          <a:p>
            <a:pPr>
              <a:defRPr/>
            </a:pPr>
            <a:fld id="{6C82BD09-C7C9-4970-9706-581E9D2AE360}" type="slidenum">
              <a:rPr lang="en-US" altLang="en-US" smtClean="0"/>
              <a:pPr>
                <a:defRPr/>
              </a:pPr>
              <a:t>21</a:t>
            </a:fld>
            <a:endParaRPr lang="en-US" altLang="en-US"/>
          </a:p>
        </p:txBody>
      </p:sp>
    </p:spTree>
    <p:extLst>
      <p:ext uri="{BB962C8B-B14F-4D97-AF65-F5344CB8AC3E}">
        <p14:creationId xmlns:p14="http://schemas.microsoft.com/office/powerpoint/2010/main" val="28426328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Here is an example we shared last year that illustrates the components that we’ve outlined – WHAT, WHO, HOW and how it meets USED definition of PL</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D25CAED2-7233-4283-8C91-9B1E713F8D76}" type="slidenum">
              <a:rPr lang="en-US" altLang="en-US" smtClean="0">
                <a:latin typeface="Calibri" panose="020F0502020204030204" pitchFamily="34" charset="0"/>
              </a:rPr>
              <a:pPr/>
              <a:t>22</a:t>
            </a:fld>
            <a:endParaRPr lang="en-US" altLang="en-US" smtClean="0">
              <a:latin typeface="Calibri" panose="020F0502020204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Materials</a:t>
            </a:r>
            <a:r>
              <a:rPr lang="en-US" altLang="en-US" baseline="0" dirty="0" smtClean="0"/>
              <a:t> and supplies should be articulated in the narrative.</a:t>
            </a:r>
            <a:endParaRPr lang="en-US" altLang="en-US" dirty="0" smtClean="0"/>
          </a:p>
          <a:p>
            <a:endParaRPr lang="en-US" altLang="en-US" dirty="0" smtClean="0"/>
          </a:p>
          <a:p>
            <a:r>
              <a:rPr lang="en-US" altLang="en-US" dirty="0" smtClean="0"/>
              <a:t>We know that the impact of strategies may take several years of implementation to show significant results. Districts are encouraged to continue implementing effective strategies. When carrying over strategies from year to year please include evidence of how you know the strategy is working.</a:t>
            </a:r>
          </a:p>
          <a:p>
            <a:endParaRPr lang="en-US" altLang="en-US" dirty="0" smtClean="0"/>
          </a:p>
          <a:p>
            <a:r>
              <a:rPr lang="en-US" altLang="en-US" dirty="0" smtClean="0"/>
              <a:t>We recognize that the application submitted represents the district’s plan, but that there are many reasons those plans can change. The only cases in which changes to the plan should be resubmitted to ODE are when a planned activity was not conducted and something new is proposed in its place, or when the district is seeking to shift a significant amount of funds between approved items. </a:t>
            </a:r>
          </a:p>
          <a:p>
            <a:endParaRPr lang="en-US" altLang="en-US" dirty="0" smtClean="0"/>
          </a:p>
          <a:p>
            <a:r>
              <a:rPr lang="en-US" altLang="en-US" dirty="0" smtClean="0"/>
              <a:t>Due to technical issues on ODE’s end, once a carryover application is approved it cannot be resubmitted. If you need to make changes to your carryover application please contact your reviewer.</a:t>
            </a:r>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15963" indent="-274638">
              <a:defRPr>
                <a:solidFill>
                  <a:schemeClr val="tx1"/>
                </a:solidFill>
                <a:latin typeface="Century Schoolbook" panose="02040604050505020304" pitchFamily="18" charset="0"/>
                <a:cs typeface="Arial" panose="020B0604020202020204" pitchFamily="34" charset="0"/>
              </a:defRPr>
            </a:lvl2pPr>
            <a:lvl3pPr marL="1101725" indent="-219075">
              <a:defRPr>
                <a:solidFill>
                  <a:schemeClr val="tx1"/>
                </a:solidFill>
                <a:latin typeface="Century Schoolbook" panose="02040604050505020304" pitchFamily="18" charset="0"/>
                <a:cs typeface="Arial" panose="020B0604020202020204" pitchFamily="34" charset="0"/>
              </a:defRPr>
            </a:lvl3pPr>
            <a:lvl4pPr marL="1541463" indent="-219075">
              <a:defRPr>
                <a:solidFill>
                  <a:schemeClr val="tx1"/>
                </a:solidFill>
                <a:latin typeface="Century Schoolbook" panose="02040604050505020304" pitchFamily="18" charset="0"/>
                <a:cs typeface="Arial" panose="020B0604020202020204" pitchFamily="34" charset="0"/>
              </a:defRPr>
            </a:lvl4pPr>
            <a:lvl5pPr marL="1982788" indent="-219075">
              <a:defRPr>
                <a:solidFill>
                  <a:schemeClr val="tx1"/>
                </a:solidFill>
                <a:latin typeface="Century Schoolbook" panose="02040604050505020304" pitchFamily="18" charset="0"/>
                <a:cs typeface="Arial" panose="020B0604020202020204" pitchFamily="34" charset="0"/>
              </a:defRPr>
            </a:lvl5pPr>
            <a:lvl6pPr marL="24399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8971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3543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115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B2481C3F-E782-43C9-B1C7-C6748989ED6F}" type="slidenum">
              <a:rPr lang="en-US" altLang="en-US" smtClean="0">
                <a:latin typeface="Calibri" panose="020F0502020204030204" pitchFamily="34" charset="0"/>
              </a:rPr>
              <a:pPr/>
              <a:t>23</a:t>
            </a:fld>
            <a:endParaRPr lang="en-US" altLang="en-US" smtClean="0">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399EB4-4A36-4C38-B16D-1B484024BCDA}" type="slidenum">
              <a:rPr lang="en-US" altLang="en-US" sz="1300" smtClean="0"/>
              <a:pPr>
                <a:spcBef>
                  <a:spcPct val="0"/>
                </a:spcBef>
              </a:pPr>
              <a:t>24</a:t>
            </a:fld>
            <a:endParaRPr lang="en-US" altLang="en-US" sz="13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724275" y="8548688"/>
            <a:ext cx="28463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573" tIns="44786" rIns="89573" bIns="44786"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CD73EC53-0CD3-4CDD-8D6A-CD3F5FDB0BB0}" type="slidenum">
              <a:rPr lang="en-US" altLang="en-US"/>
              <a:pPr algn="r" eaLnBrk="1" hangingPunct="1">
                <a:spcBef>
                  <a:spcPct val="0"/>
                </a:spcBef>
              </a:pPr>
              <a:t>25</a:t>
            </a:fld>
            <a:endParaRPr lang="en-US" altLang="en-US"/>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9573" tIns="44786" rIns="89573" bIns="44786" numCol="1" anchor="t" anchorCtr="0" compatLnSpc="1">
            <a:prstTxWarp prst="textNoShape">
              <a:avLst/>
            </a:prstTxWarp>
          </a:bodyPr>
          <a:lstStyle/>
          <a:p>
            <a:r>
              <a:rPr lang="en-US" altLang="en-US" smtClean="0"/>
              <a:t>Districts must annually notify private schools of their eligibility to participate. Districts are responsible for calculating the equitable service amounts for private schools and submitting that calculation as a part of the online submission.</a:t>
            </a:r>
          </a:p>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724275" y="8548688"/>
            <a:ext cx="28463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573" tIns="44786" rIns="89573" bIns="44786"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56E51A1-3055-4FBB-A66C-7FD32FE481EA}" type="slidenum">
              <a:rPr lang="en-US" altLang="en-US"/>
              <a:pPr algn="r" eaLnBrk="1" hangingPunct="1">
                <a:spcBef>
                  <a:spcPct val="0"/>
                </a:spcBef>
              </a:pPr>
              <a:t>26</a:t>
            </a:fld>
            <a:endParaRPr lang="en-US" altLang="en-US"/>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9573" tIns="44786" rIns="89573" bIns="44786" numCol="1" anchor="t" anchorCtr="0" compatLnSpc="1">
            <a:prstTxWarp prst="textNoShape">
              <a:avLst/>
            </a:prstTxWarp>
          </a:bodyPr>
          <a:lstStyle/>
          <a:p>
            <a:r>
              <a:rPr lang="en-US" altLang="en-US" smtClean="0"/>
              <a:t>Districts must annually notify private schools of their eligibility to participate. Districts are responsible for calculating the equitable service amounts for private schools and submitting that calculation as a part of the online submission. Many resources are provided on the Private School Participation Under ESSA webpage which is linked of the Title IIA main page.</a:t>
            </a:r>
          </a:p>
          <a:p>
            <a:endParaRPr lang="en-US" altLang="en-US" smtClean="0"/>
          </a:p>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 private school’s primary responsibility is to be in communication with the district regarding the school’s needs and plan for use of its equitable share.</a:t>
            </a:r>
          </a:p>
          <a:p>
            <a:endParaRPr lang="en-US" altLang="en-US" dirty="0" smtClean="0"/>
          </a:p>
          <a:p>
            <a:r>
              <a:rPr lang="en-US" altLang="en-US" dirty="0" smtClean="0"/>
              <a:t>Private school line items should mirror those of the district. As we discussed</a:t>
            </a:r>
            <a:r>
              <a:rPr lang="en-US" altLang="en-US" baseline="0" dirty="0" smtClean="0"/>
              <a:t> on slides 14 and 18</a:t>
            </a:r>
            <a:r>
              <a:rPr lang="en-US" altLang="en-US" dirty="0" smtClean="0"/>
              <a:t>, each strategy should be tied to an identified need and articulate what knowledge and skills will be obtained, who is participating and how effectiveness of the strategy will be measured. </a:t>
            </a:r>
          </a:p>
          <a:p>
            <a:endParaRPr lang="en-US" altLang="en-US" dirty="0" smtClean="0">
              <a:cs typeface="Calibri" panose="020F0502020204030204" pitchFamily="34" charset="0"/>
            </a:endParaRPr>
          </a:p>
          <a:p>
            <a:r>
              <a:rPr lang="en-US" altLang="en-US" dirty="0" smtClean="0">
                <a:cs typeface="Calibri" panose="020F0502020204030204" pitchFamily="34" charset="0"/>
              </a:rPr>
              <a:t>The district serves as the fiscal agent for the school. Schools cannot be reimbursed for costs. Costs for registering for conferences, travel, materials, etc. should be coordinated through the district.</a:t>
            </a:r>
          </a:p>
          <a:p>
            <a:endParaRPr lang="en-US" altLang="en-US" dirty="0"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752E0DDF-8266-49C1-A0EA-270D81121562}" type="slidenum">
              <a:rPr lang="en-US" altLang="en-US" smtClean="0">
                <a:latin typeface="Calibri" panose="020F0502020204030204" pitchFamily="34" charset="0"/>
              </a:rPr>
              <a:pPr/>
              <a:t>27</a:t>
            </a:fld>
            <a:endParaRPr lang="en-US" altLang="en-US" smtClean="0">
              <a:latin typeface="Calibri" panose="020F0502020204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smtClean="0"/>
              <a:t>The primary role of the district is to serve as the guide and resource for the school regarding Title IIA, much like ODE does for districts. This means that the district should review and</a:t>
            </a:r>
            <a:r>
              <a:rPr lang="en-US" baseline="0" dirty="0" smtClean="0"/>
              <a:t> work with the PS to adjust any activities to ensure they meet IIA requirements.</a:t>
            </a:r>
            <a:endParaRPr lang="en-US" dirty="0" smtClean="0"/>
          </a:p>
          <a:p>
            <a:pPr>
              <a:defRPr/>
            </a:pPr>
            <a:endParaRPr lang="en-US" dirty="0" smtClean="0"/>
          </a:p>
          <a:p>
            <a:pPr>
              <a:defRPr/>
            </a:pPr>
            <a:r>
              <a:rPr lang="en-US" dirty="0" smtClean="0"/>
              <a:t>Every private school should have its own line in the district’s budget narrative that includes school name, the date of initial contact, and in the information provided by the school regarding their chosen strategies/activities. Please</a:t>
            </a:r>
            <a:r>
              <a:rPr lang="en-US" baseline="0" dirty="0" smtClean="0"/>
              <a:t> do not include the information about the needs assessment process of data. The name of the identified need, WHO,WHAT HOW</a:t>
            </a:r>
            <a:r>
              <a:rPr lang="en-US" altLang="en-US" baseline="0" dirty="0" smtClean="0"/>
              <a:t> is the only information needed by reviewers. Please be as concise as possible.</a:t>
            </a:r>
            <a:endParaRPr lang="en-US" dirty="0" smtClean="0"/>
          </a:p>
          <a:p>
            <a:pPr>
              <a:defRPr/>
            </a:pPr>
            <a:endParaRPr lang="en-US" dirty="0" smtClean="0"/>
          </a:p>
          <a:p>
            <a:pPr>
              <a:defRPr/>
            </a:pPr>
            <a:r>
              <a:rPr lang="en-US" dirty="0" smtClean="0"/>
              <a:t> Submit district application when district is ready, regardless of submission from private school</a:t>
            </a:r>
          </a:p>
          <a:p>
            <a:pPr marL="457200" indent="-228600">
              <a:spcBef>
                <a:spcPts val="0"/>
              </a:spcBef>
              <a:spcAft>
                <a:spcPts val="0"/>
              </a:spcAft>
              <a:defRPr/>
            </a:pPr>
            <a:r>
              <a:rPr lang="en-US" dirty="0" smtClean="0"/>
              <a:t>·      If private school plans are provided after district submission, revise district IIA submission to reflect private school strategies once received</a:t>
            </a:r>
          </a:p>
          <a:p>
            <a:pPr marL="457200" indent="-228600">
              <a:spcBef>
                <a:spcPts val="0"/>
              </a:spcBef>
              <a:spcAft>
                <a:spcPts val="0"/>
              </a:spcAft>
              <a:defRPr/>
            </a:pPr>
            <a:endParaRPr lang="en-US" dirty="0" smtClean="0"/>
          </a:p>
          <a:p>
            <a:pPr marL="457200" indent="-228600">
              <a:spcBef>
                <a:spcPts val="0"/>
              </a:spcBef>
              <a:spcAft>
                <a:spcPts val="0"/>
              </a:spcAft>
              <a:defRPr/>
            </a:pPr>
            <a:r>
              <a:rPr lang="en-US" dirty="0" smtClean="0"/>
              <a:t>The district serves as the fiscal agent for the school and cannot reimburse the school directly. If a private school does not use its funds during the 15 months of allocation (July 1 through September 30 of the following year) equitable service funds become part of the district’s carryover funds. </a:t>
            </a:r>
            <a:endParaRPr lang="en-US" dirty="0" smtClean="0">
              <a:ea typeface="Calibri" panose="020F0502020204030204" pitchFamily="34" charset="0"/>
            </a:endParaRPr>
          </a:p>
          <a:p>
            <a:pPr>
              <a:defRPr/>
            </a:pPr>
            <a:endParaRPr 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63129AAE-28DA-4A86-9B3F-BB689F975B4A}" type="slidenum">
              <a:rPr lang="en-US" altLang="en-US" smtClean="0">
                <a:latin typeface="Calibri" panose="020F0502020204030204" pitchFamily="34" charset="0"/>
              </a:rPr>
              <a:pPr/>
              <a:t>28</a:t>
            </a:fld>
            <a:endParaRPr lang="en-US" altLang="en-US" smtClean="0">
              <a:latin typeface="Calibri" panose="020F0502020204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solidFill>
                  <a:srgbClr val="FF0000"/>
                </a:solidFill>
              </a:rPr>
              <a:t>The amount an LEA must reserve to provide equitable services for private school teachers and other educational personnel for Title II, Part A services is based on the LEA’s </a:t>
            </a:r>
            <a:r>
              <a:rPr lang="en-US" altLang="en-US" b="1" smtClean="0">
                <a:solidFill>
                  <a:srgbClr val="FF0000"/>
                </a:solidFill>
              </a:rPr>
              <a:t>total </a:t>
            </a:r>
            <a:r>
              <a:rPr lang="en-US" altLang="en-US" smtClean="0">
                <a:solidFill>
                  <a:srgbClr val="FF0000"/>
                </a:solidFill>
              </a:rPr>
              <a:t>Title II, Part A allocation less administrative costs. </a:t>
            </a:r>
          </a:p>
          <a:p>
            <a:endParaRPr lang="en-US" altLang="en-US" smtClean="0"/>
          </a:p>
          <a:p>
            <a:r>
              <a:rPr lang="en-US" altLang="en-US" smtClean="0"/>
              <a:t>The district can deduct administrative costs for administering IIA in private school programs.  In Oregon that means only the costs that are incurred in operating the grant. This includes things like conducting meetings, negotiating contracts, processing purchase orders, accounting activities, file maintenance, conference registration, etc.</a:t>
            </a:r>
          </a:p>
          <a:p>
            <a:endParaRPr lang="en-US" altLang="en-US" smtClean="0"/>
          </a:p>
          <a:p>
            <a:r>
              <a:rPr lang="en-US" altLang="en-US" smtClean="0"/>
              <a:t>Any additional costs to manage the grant that exceed the indirect rate are taken out of the district’s allocation.</a:t>
            </a:r>
          </a:p>
          <a:p>
            <a:endParaRPr lang="en-US" altLang="en-US" smtClean="0"/>
          </a:p>
          <a:p>
            <a:r>
              <a:rPr lang="en-US" altLang="en-US" smtClean="0"/>
              <a:t>It is important to keep in mind that when calculating total enrollment on the ES worksheet – all students in the district and PS are included which is different from Title IA.</a:t>
            </a:r>
          </a:p>
          <a:p>
            <a:endParaRPr lang="en-US" altLang="en-US" smtClean="0"/>
          </a:p>
          <a:p>
            <a:endParaRPr lang="en-US" altLang="en-US" smtClean="0"/>
          </a:p>
          <a:p>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734507-439F-4137-AF23-DBE1D40877DF}" type="slidenum">
              <a:rPr lang="en-US" altLang="en-US" sz="1300" smtClean="0"/>
              <a:pPr>
                <a:spcBef>
                  <a:spcPct val="0"/>
                </a:spcBef>
              </a:pPr>
              <a:t>29</a:t>
            </a:fld>
            <a:endParaRPr lang="en-US" altLang="en-US" sz="13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 start our webinar each year with this reminder about the purpose of Title IIA. The goal of IIA is to improve outcomes for students – making sure that they are prepared for success beyond K-12. The focus is on supporting educators so that they can support students. And most importantly, how are we ensuring that </a:t>
            </a:r>
            <a:r>
              <a:rPr lang="en-US" altLang="en-US" b="1" smtClean="0"/>
              <a:t>all</a:t>
            </a:r>
            <a:r>
              <a:rPr lang="en-US" altLang="en-US" smtClean="0"/>
              <a:t> students have access to excellent educators? </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2828CD-D8CC-495D-B3C3-19409D43D34D}" type="slidenum">
              <a:rPr lang="en-US" altLang="en-US" sz="1300" smtClean="0"/>
              <a:pPr>
                <a:spcBef>
                  <a:spcPct val="0"/>
                </a:spcBef>
              </a:pPr>
              <a:t>3</a:t>
            </a:fld>
            <a:endParaRPr lang="en-US" altLang="en-US" sz="13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 few reminders that we get questions about every year:</a:t>
            </a:r>
          </a:p>
          <a:p>
            <a:pPr>
              <a:buFontTx/>
              <a:buAutoNum type="arabicPeriod"/>
            </a:pPr>
            <a:endParaRPr lang="en-US" altLang="en-US" dirty="0" smtClean="0"/>
          </a:p>
          <a:p>
            <a:pPr>
              <a:buFontTx/>
              <a:buAutoNum type="arabicPeriod"/>
            </a:pPr>
            <a:r>
              <a:rPr lang="en-US" altLang="en-US" dirty="0" smtClean="0"/>
              <a:t>The school determines their activities based on their needs. Districts are welcome to invite PS to attend district PL, but that cannot be the only option for PS use of IIA funds.</a:t>
            </a:r>
          </a:p>
          <a:p>
            <a:pPr>
              <a:buFontTx/>
              <a:buAutoNum type="arabicPeriod"/>
            </a:pPr>
            <a:endParaRPr lang="en-US" altLang="en-US" dirty="0" smtClean="0"/>
          </a:p>
          <a:p>
            <a:pPr>
              <a:buFontTx/>
              <a:buAutoNum type="arabicPeriod"/>
            </a:pPr>
            <a:r>
              <a:rPr lang="en-US" altLang="en-US" dirty="0" smtClean="0"/>
              <a:t>Private schools can engage in all the same strategies and activities that districts can with two large exceptions: salaries and substitutes. Additionally, they must ensure that any IIA funds allocated for attendance at religious conferences are only used to support attendance for secular content.</a:t>
            </a:r>
          </a:p>
          <a:p>
            <a:pPr>
              <a:buFontTx/>
              <a:buAutoNum type="arabicPeriod"/>
            </a:pPr>
            <a:endParaRPr lang="en-US" altLang="en-US" dirty="0" smtClean="0"/>
          </a:p>
          <a:p>
            <a:pPr>
              <a:buFontTx/>
              <a:buAutoNum type="arabicPeriod"/>
            </a:pPr>
            <a:r>
              <a:rPr lang="en-US" altLang="en-US" dirty="0" smtClean="0"/>
              <a:t>Districts must ensure that private schools have access to their equitable share. If the district chooses to transfer funds between federal programs, private schools must be made aware of their eligibility to participate and the impact the transfer of funds will have on their equitable share. Private schools should not expect their allocations to change mid-year due to a district decision to transfer funds.</a:t>
            </a:r>
          </a:p>
          <a:p>
            <a:pPr>
              <a:buFontTx/>
              <a:buAutoNum type="arabicPeriod"/>
            </a:pPr>
            <a:endParaRPr lang="en-US" altLang="en-US" dirty="0" smtClean="0"/>
          </a:p>
          <a:p>
            <a:pPr>
              <a:buFontTx/>
              <a:buAutoNum type="arabicPeriod"/>
            </a:pPr>
            <a:r>
              <a:rPr lang="en-US" altLang="en-US" dirty="0" smtClean="0"/>
              <a:t>The district is the fiscal agent for the school. The district should be purchasing materials, paying contractors, etc. You do not reimburse the school for costs.</a:t>
            </a:r>
          </a:p>
          <a:p>
            <a:pPr>
              <a:buFontTx/>
              <a:buAutoNum type="arabicPeriod"/>
            </a:pPr>
            <a:endParaRPr lang="en-US" altLang="en-US" dirty="0" smtClean="0"/>
          </a:p>
          <a:p>
            <a:pPr>
              <a:buFontTx/>
              <a:buAutoNum type="arabicPeriod"/>
            </a:pPr>
            <a:endParaRPr lang="en-US" altLang="en-US" dirty="0"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17956E9-028A-4370-A7F9-7CA6A37AAB02}" type="slidenum">
              <a:rPr lang="en-US" altLang="en-US" sz="1300" smtClean="0"/>
              <a:pPr>
                <a:spcBef>
                  <a:spcPct val="0"/>
                </a:spcBef>
              </a:pPr>
              <a:t>30</a:t>
            </a:fld>
            <a:endParaRPr lang="en-US" altLang="en-US" sz="13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To help ensure equitable services and other benefits for eligible private school children, teachers and other educational personnel, and families, an SEA must designate an ombudsman to monitor and enforce ESEA equitable services requirements under both Title I and Title VIII.  The role of the Ombudsman is to serve as an SEA’s primary point of contact for addressing questions and concerns from private school officials and LEAs regarding the provision of equitable services under Titles I and VIII. In addition, the ombudsman is required to monitor and enforce the equitable services requirements. Joni Gilles has been hired by ODE in this capacity and is available to work with districts and schools as questions or concerns arise.</a:t>
            </a:r>
          </a:p>
          <a:p>
            <a:endParaRPr lang="en-US" altLang="en-US" smtClean="0"/>
          </a:p>
          <a:p>
            <a:endParaRPr lang="en-US" alt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F9B53F-1CD7-4F76-A01B-2E34CB9FE7E5}" type="slidenum">
              <a:rPr lang="en-US" altLang="en-US" sz="1300" smtClean="0"/>
              <a:pPr>
                <a:spcBef>
                  <a:spcPct val="0"/>
                </a:spcBef>
              </a:pPr>
              <a:t>31</a:t>
            </a:fld>
            <a:endParaRPr lang="en-US" altLang="en-US" sz="13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a:p>
            <a:r>
              <a:rPr lang="en-US" altLang="en-US" smtClean="0"/>
              <a:t>ODE will receive information on the final state IIA allocation in late June or early July. Based on those figures district allocations will be determined and communicated as quickly as possible. Amounts will be posted on the Allocations and Budget Narrative page as well a link provide through the listserv. </a:t>
            </a:r>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99902284-9B94-401D-B767-162DD773DC72}" type="slidenum">
              <a:rPr lang="en-US" altLang="en-US" smtClean="0">
                <a:latin typeface="Calibri" panose="020F0502020204030204" pitchFamily="34" charset="0"/>
              </a:rPr>
              <a:pPr/>
              <a:t>32</a:t>
            </a:fld>
            <a:endParaRPr lang="en-US" altLang="en-US" smtClean="0">
              <a:latin typeface="Calibri" panose="020F0502020204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txBox="1">
            <a:spLocks noGrp="1" noChangeArrowheads="1"/>
          </p:cNvSpPr>
          <p:nvPr/>
        </p:nvSpPr>
        <p:spPr bwMode="auto">
          <a:xfrm>
            <a:off x="3971925" y="8829675"/>
            <a:ext cx="303688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2" tIns="46895" rIns="93792" bIns="4689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8B2DD00-1FDB-44B6-B26A-A68BB76802B7}" type="slidenum">
              <a:rPr lang="en-US" altLang="en-US"/>
              <a:pPr algn="r" eaLnBrk="1" hangingPunct="1">
                <a:spcBef>
                  <a:spcPct val="0"/>
                </a:spcBef>
              </a:pPr>
              <a:t>33</a:t>
            </a:fld>
            <a:endParaRPr lang="en-US" altLang="en-US"/>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792" tIns="46895" rIns="93792" bIns="46895" numCol="1" anchor="t" anchorCtr="0" compatLnSpc="1">
            <a:prstTxWarp prst="textNoShape">
              <a:avLst/>
            </a:prstTxWarp>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txBox="1">
            <a:spLocks noGrp="1" noChangeArrowheads="1"/>
          </p:cNvSpPr>
          <p:nvPr/>
        </p:nvSpPr>
        <p:spPr bwMode="auto">
          <a:xfrm>
            <a:off x="3971925" y="8829675"/>
            <a:ext cx="303688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92" tIns="46895" rIns="93792" bIns="46895"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D83A36E-1243-400C-85C0-4E02739A9175}" type="slidenum">
              <a:rPr lang="en-US" altLang="en-US"/>
              <a:pPr algn="r" eaLnBrk="1" hangingPunct="1">
                <a:spcBef>
                  <a:spcPct val="0"/>
                </a:spcBef>
              </a:pPr>
              <a:t>34</a:t>
            </a:fld>
            <a:endParaRPr lang="en-US" altLang="en-US"/>
          </a:p>
        </p:txBody>
      </p:sp>
      <p:sp>
        <p:nvSpPr>
          <p:cNvPr id="788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792" tIns="46895" rIns="93792" bIns="46895" numCol="1" anchor="t" anchorCtr="0" compatLnSpc="1">
            <a:prstTxWarp prst="textNoShape">
              <a:avLst/>
            </a:prstTxWarp>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There are a number of resources available on the ODE Title IIA website. We are working to update the guidance documents to align them with changes from ESSA. A consolidated guidance document of all federal programs has been drafted and is anticipated to be available by the end of May.</a:t>
            </a:r>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8C7554-BD8C-47E1-9942-F755361F8497}" type="slidenum">
              <a:rPr lang="en-US" altLang="en-US" sz="1300" smtClean="0"/>
              <a:pPr>
                <a:spcBef>
                  <a:spcPct val="0"/>
                </a:spcBef>
              </a:pPr>
              <a:t>35</a:t>
            </a:fld>
            <a:endParaRPr lang="en-US" altLang="en-US" sz="13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6A36D9-DEA9-4673-96A3-36F728DE1670}" type="slidenum">
              <a:rPr lang="en-US" altLang="en-US" sz="1300" smtClean="0"/>
              <a:pPr>
                <a:spcBef>
                  <a:spcPct val="0"/>
                </a:spcBef>
              </a:pPr>
              <a:t>36</a:t>
            </a:fld>
            <a:endParaRPr lang="en-US" altLang="en-US" sz="13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10C39E-1699-4B71-8CB0-C573872CA3F2}" type="slidenum">
              <a:rPr lang="en-US" altLang="en-US" sz="1300" smtClean="0"/>
              <a:pPr>
                <a:spcBef>
                  <a:spcPct val="0"/>
                </a:spcBef>
              </a:pPr>
              <a:t>37</a:t>
            </a:fld>
            <a:endParaRPr lang="en-US" altLang="en-US" sz="13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As the IIA guidance released in September 2016 illustrates, the focus is on systems - systems designed to support educators, systems designed to support students in accessing effective educators and systems to maximize the use of funds. </a:t>
            </a:r>
          </a:p>
          <a:p>
            <a:endParaRPr lang="en-US"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B36043-785E-45C6-B904-489BF95CAA63}" type="slidenum">
              <a:rPr lang="en-US" altLang="en-US" sz="1300" smtClean="0"/>
              <a:pPr>
                <a:spcBef>
                  <a:spcPct val="0"/>
                </a:spcBef>
              </a:pPr>
              <a:t>4</a:t>
            </a:fld>
            <a:endParaRPr lang="en-US" altLang="en-US" sz="13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To that end, as we go through the components of the Title IIA application today, we’ll be highlighting the connections to the continuous improvement process. This graphic is one I am sure you are all familiar with illustrating the continuous improvement cycle. One of the shifts ODE wants to support districts in is thinking about how all of the initiatives at play in a district, including title programs, can be used to support the priorities and goals that are identified as part of the district’s continuous improvement planning process. What are the priorities of the district? How can our Title IIA resources support those priorities? Instead of planning for funds, how can we fund a plan? </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881CA3FC-C28F-457B-88A9-711A1109409A}" type="slidenum">
              <a:rPr lang="en-US" altLang="en-US" smtClean="0">
                <a:latin typeface="Calibri" panose="020F0502020204030204" pitchFamily="34" charset="0"/>
              </a:rPr>
              <a:pPr/>
              <a:t>5</a:t>
            </a:fld>
            <a:endParaRPr lang="en-US" altLang="en-US" smtClean="0">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 are going to start with the second step in the continuous improvement process, Assessing Needs.</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15963" indent="-274638">
              <a:spcBef>
                <a:spcPct val="30000"/>
              </a:spcBef>
              <a:defRPr sz="1200">
                <a:solidFill>
                  <a:schemeClr val="tx1"/>
                </a:solidFill>
                <a:latin typeface="Calibri" panose="020F0502020204030204" pitchFamily="34" charset="0"/>
              </a:defRPr>
            </a:lvl2pPr>
            <a:lvl3pPr marL="1101725" indent="-219075">
              <a:spcBef>
                <a:spcPct val="30000"/>
              </a:spcBef>
              <a:defRPr sz="1200">
                <a:solidFill>
                  <a:schemeClr val="tx1"/>
                </a:solidFill>
                <a:latin typeface="Calibri" panose="020F0502020204030204" pitchFamily="34" charset="0"/>
              </a:defRPr>
            </a:lvl3pPr>
            <a:lvl4pPr marL="1541463" indent="-219075">
              <a:spcBef>
                <a:spcPct val="30000"/>
              </a:spcBef>
              <a:defRPr sz="1200">
                <a:solidFill>
                  <a:schemeClr val="tx1"/>
                </a:solidFill>
                <a:latin typeface="Calibri" panose="020F0502020204030204" pitchFamily="34" charset="0"/>
              </a:defRPr>
            </a:lvl4pPr>
            <a:lvl5pPr marL="1982788" indent="-219075">
              <a:spcBef>
                <a:spcPct val="30000"/>
              </a:spcBef>
              <a:defRPr sz="1200">
                <a:solidFill>
                  <a:schemeClr val="tx1"/>
                </a:solidFill>
                <a:latin typeface="Calibri" panose="020F0502020204030204" pitchFamily="34" charset="0"/>
              </a:defRPr>
            </a:lvl5pPr>
            <a:lvl6pPr marL="2439988" indent="-219075" eaLnBrk="0" fontAlgn="base" hangingPunct="0">
              <a:spcBef>
                <a:spcPct val="30000"/>
              </a:spcBef>
              <a:spcAft>
                <a:spcPct val="0"/>
              </a:spcAft>
              <a:defRPr sz="1200">
                <a:solidFill>
                  <a:schemeClr val="tx1"/>
                </a:solidFill>
                <a:latin typeface="Calibri" panose="020F0502020204030204" pitchFamily="34" charset="0"/>
              </a:defRPr>
            </a:lvl6pPr>
            <a:lvl7pPr marL="2897188" indent="-219075" eaLnBrk="0" fontAlgn="base" hangingPunct="0">
              <a:spcBef>
                <a:spcPct val="30000"/>
              </a:spcBef>
              <a:spcAft>
                <a:spcPct val="0"/>
              </a:spcAft>
              <a:defRPr sz="1200">
                <a:solidFill>
                  <a:schemeClr val="tx1"/>
                </a:solidFill>
                <a:latin typeface="Calibri" panose="020F0502020204030204" pitchFamily="34" charset="0"/>
              </a:defRPr>
            </a:lvl7pPr>
            <a:lvl8pPr marL="3354388" indent="-219075" eaLnBrk="0" fontAlgn="base" hangingPunct="0">
              <a:spcBef>
                <a:spcPct val="30000"/>
              </a:spcBef>
              <a:spcAft>
                <a:spcPct val="0"/>
              </a:spcAft>
              <a:defRPr sz="1200">
                <a:solidFill>
                  <a:schemeClr val="tx1"/>
                </a:solidFill>
                <a:latin typeface="Calibri" panose="020F0502020204030204" pitchFamily="34" charset="0"/>
              </a:defRPr>
            </a:lvl8pPr>
            <a:lvl9pPr marL="3811588" indent="-2190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D8AE48-C530-4C09-9657-8F92DFBCDAC7}" type="slidenum">
              <a:rPr lang="en-US" altLang="en-US" sz="1300" smtClean="0"/>
              <a:pPr>
                <a:spcBef>
                  <a:spcPct val="0"/>
                </a:spcBef>
              </a:pPr>
              <a:t>6</a:t>
            </a:fld>
            <a:endParaRPr lang="en-US" altLang="en-US" sz="13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Title IIA is one of several federal programs that requires a needs assessment as part of the application. As we have shared every year in this technical assistance webinar, the application does not require its own NA. Whatever comprehensive needs assessment process the district uses, the IIA application is asking for a summary of that process.</a:t>
            </a:r>
          </a:p>
          <a:p>
            <a:endParaRPr lang="en-US" alt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127FE5BD-9E1D-40D7-A183-D76A3B0AE4A3}" type="slidenum">
              <a:rPr lang="en-US" altLang="en-US" smtClean="0">
                <a:latin typeface="Calibri" panose="020F0502020204030204" pitchFamily="34" charset="0"/>
              </a:rPr>
              <a:pPr/>
              <a:t>7</a:t>
            </a:fld>
            <a:endParaRPr lang="en-US" altLang="en-US" smtClean="0">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dirty="0" smtClean="0"/>
              <a:t>Multiple sources of data are key to a comprehensive needs assessment. Surveys, while providing valuable information, are not what is meant by “needs assessment” in the context of IIA. </a:t>
            </a:r>
          </a:p>
          <a:p>
            <a:endParaRPr lang="en-US" altLang="en-US" sz="1100" dirty="0" smtClean="0"/>
          </a:p>
          <a:p>
            <a:r>
              <a:rPr lang="en-US" altLang="en-US" sz="1100" dirty="0" smtClean="0"/>
              <a:t>Student learning data is only one source of data about students. In addition to statewide and local assessment data, demographic data, perception data and process data are all valuable sources of data that provide a more complete picture of student needs.</a:t>
            </a:r>
          </a:p>
          <a:p>
            <a:endParaRPr lang="en-US" altLang="en-US" sz="1100" dirty="0" smtClean="0"/>
          </a:p>
          <a:p>
            <a:r>
              <a:rPr lang="en-US" altLang="en-US" sz="1100" dirty="0" smtClean="0"/>
              <a:t>Student level data encompasses more than just academic information -  </a:t>
            </a:r>
            <a:r>
              <a:rPr lang="en-US" altLang="en-US" sz="1100" dirty="0" err="1" smtClean="0"/>
              <a:t>PreK</a:t>
            </a:r>
            <a:r>
              <a:rPr lang="en-US" altLang="en-US" sz="1100" dirty="0" smtClean="0"/>
              <a:t>/early learning experiences children have had before arriving in kindergarten  Academic outcomes (state level data and local assessment data)  Discipline rates  Attendance and mobility  Rates of participation in academic, social-emotional supports  Graduation rates  9 </a:t>
            </a:r>
            <a:r>
              <a:rPr lang="en-US" altLang="en-US" sz="1100" dirty="0" err="1" smtClean="0"/>
              <a:t>th</a:t>
            </a:r>
            <a:r>
              <a:rPr lang="en-US" altLang="en-US" sz="1100" dirty="0" smtClean="0"/>
              <a:t> Grade on track  Course grades Oregon Department of Education, Fall 2018  Credits earned  Rates of participation and success in college level courses  Rates of participation</a:t>
            </a:r>
          </a:p>
          <a:p>
            <a:endParaRPr lang="en-US" altLang="en-US" sz="1100" dirty="0" smtClean="0"/>
          </a:p>
          <a:p>
            <a:r>
              <a:rPr lang="en-US" altLang="en-US" sz="1100" dirty="0" smtClean="0"/>
              <a:t>Perception data is a valuable source, but should not be the only source. Think about who your stakeholders are (including parents and students) and how you are collecting data from them. The TELL survey is one source that many districts tap in addition to district-created surveys for students, staff and parents.</a:t>
            </a:r>
          </a:p>
          <a:p>
            <a:endParaRPr lang="en-US" altLang="en-US" sz="1100" dirty="0" smtClean="0"/>
          </a:p>
          <a:p>
            <a:r>
              <a:rPr lang="en-US" altLang="en-US" sz="1100" dirty="0" smtClean="0"/>
              <a:t>System health – This is data gathered about the systems within the district. This includes your educator</a:t>
            </a:r>
            <a:r>
              <a:rPr lang="en-US" altLang="en-US" sz="1100" baseline="0" dirty="0" smtClean="0"/>
              <a:t> evaluation data. </a:t>
            </a:r>
            <a:r>
              <a:rPr lang="en-US" altLang="en-US" sz="1100" dirty="0" smtClean="0"/>
              <a:t>You may have heard of ORIS – the Oregon Integrated Systems Framework. The ORIS framework elevates 5 evidence-based domains that are important in healthy systems. Leadership, Talent Development, Coordinated Learning, Stakeholder Engagement and Inclusive Policies and Practices are the five domains described in ORIS. </a:t>
            </a:r>
          </a:p>
          <a:p>
            <a:endParaRPr lang="en-US" altLang="en-US" sz="1100" dirty="0" smtClean="0"/>
          </a:p>
          <a:p>
            <a:r>
              <a:rPr lang="en-US" altLang="en-US" sz="1100" dirty="0" smtClean="0"/>
              <a:t>ODE has developed a number of tools aligned to ORIS including a school level and district level needs assessment tool. These can be accessed on the Continuous Improvement page of the ODE web site.</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42950" indent="-285750">
              <a:defRPr>
                <a:solidFill>
                  <a:schemeClr val="tx1"/>
                </a:solidFill>
                <a:latin typeface="Century Schoolbook" panose="02040604050505020304" pitchFamily="18" charset="0"/>
                <a:cs typeface="Arial" panose="020B0604020202020204" pitchFamily="34" charset="0"/>
              </a:defRPr>
            </a:lvl2pPr>
            <a:lvl3pPr marL="1143000" indent="-228600">
              <a:defRPr>
                <a:solidFill>
                  <a:schemeClr val="tx1"/>
                </a:solidFill>
                <a:latin typeface="Century Schoolbook" panose="02040604050505020304" pitchFamily="18" charset="0"/>
                <a:cs typeface="Arial" panose="020B0604020202020204" pitchFamily="34" charset="0"/>
              </a:defRPr>
            </a:lvl3pPr>
            <a:lvl4pPr marL="1600200" indent="-228600">
              <a:defRPr>
                <a:solidFill>
                  <a:schemeClr val="tx1"/>
                </a:solidFill>
                <a:latin typeface="Century Schoolbook" panose="02040604050505020304" pitchFamily="18" charset="0"/>
                <a:cs typeface="Arial" panose="020B0604020202020204" pitchFamily="34" charset="0"/>
              </a:defRPr>
            </a:lvl4pPr>
            <a:lvl5pPr marL="2057400" indent="-228600">
              <a:defRPr>
                <a:solidFill>
                  <a:schemeClr val="tx1"/>
                </a:solidFill>
                <a:latin typeface="Century Schoolbook" panose="020406040505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77199AA3-49A6-4CC2-A7ED-707912C436B7}" type="slidenum">
              <a:rPr lang="en-US" altLang="en-US" smtClean="0">
                <a:latin typeface="Calibri" panose="020F0502020204030204" pitchFamily="34" charset="0"/>
              </a:rPr>
              <a:pPr/>
              <a:t>8</a:t>
            </a:fld>
            <a:endParaRPr lang="en-US" altLang="en-US" smtClean="0">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000" dirty="0" smtClean="0"/>
              <a:t>This is the place in the application where you summarize the needs assessment your district has completed. You are simply sharing the highlights in these four categories. </a:t>
            </a:r>
          </a:p>
          <a:p>
            <a:pPr eaLnBrk="1" hangingPunct="1">
              <a:spcBef>
                <a:spcPct val="0"/>
              </a:spcBef>
            </a:pPr>
            <a:endParaRPr lang="en-US" altLang="en-US" sz="1000" dirty="0" smtClean="0"/>
          </a:p>
          <a:p>
            <a:pPr eaLnBrk="1" hangingPunct="1">
              <a:spcBef>
                <a:spcPct val="0"/>
              </a:spcBef>
            </a:pPr>
            <a:r>
              <a:rPr lang="en-US" altLang="en-US" sz="1000" dirty="0" smtClean="0"/>
              <a:t>DATA SOURCES – This is a list of what data you looked at, both statewide and local data.</a:t>
            </a:r>
          </a:p>
          <a:p>
            <a:pPr eaLnBrk="1" hangingPunct="1">
              <a:spcBef>
                <a:spcPct val="0"/>
              </a:spcBef>
            </a:pPr>
            <a:endParaRPr lang="en-US" altLang="en-US" sz="1000" dirty="0" smtClean="0"/>
          </a:p>
          <a:p>
            <a:pPr eaLnBrk="1" hangingPunct="1">
              <a:spcBef>
                <a:spcPct val="0"/>
              </a:spcBef>
            </a:pPr>
            <a:r>
              <a:rPr lang="en-US" altLang="en-US" sz="1000" dirty="0" smtClean="0"/>
              <a:t>ANALYSIS</a:t>
            </a:r>
          </a:p>
          <a:p>
            <a:pPr eaLnBrk="1" hangingPunct="1">
              <a:spcBef>
                <a:spcPct val="0"/>
              </a:spcBef>
            </a:pPr>
            <a:r>
              <a:rPr lang="en-US" altLang="en-US" sz="1000" dirty="0" smtClean="0"/>
              <a:t>In this section you are creating a clear connection between the activities/strategies you plan to undertake and how they relate to what the data show about needs. Remember, achievement data is only one source. Any data that tells you about the students can be used (behavior, attendance, surveys, etc.) If you conducted the ORIS Needs Assessment, you can identify what was elevated as a result of that process in the Data Analysis section. </a:t>
            </a:r>
          </a:p>
          <a:p>
            <a:pPr eaLnBrk="1" hangingPunct="1">
              <a:spcBef>
                <a:spcPct val="0"/>
              </a:spcBef>
            </a:pPr>
            <a:endParaRPr lang="en-US" altLang="en-US" sz="1000" dirty="0" smtClean="0"/>
          </a:p>
          <a:p>
            <a:pPr eaLnBrk="1" hangingPunct="1">
              <a:spcBef>
                <a:spcPct val="0"/>
              </a:spcBef>
            </a:pPr>
            <a:endParaRPr lang="en-US" altLang="en-US" sz="800" dirty="0" smtClean="0"/>
          </a:p>
          <a:p>
            <a:pPr marL="0" lvl="1" eaLnBrk="1" hangingPunct="1">
              <a:spcBef>
                <a:spcPct val="0"/>
              </a:spcBef>
            </a:pPr>
            <a:r>
              <a:rPr lang="en-US" altLang="en-US" sz="1000" dirty="0" smtClean="0"/>
              <a:t>PRIORITIZED NEEDS</a:t>
            </a:r>
          </a:p>
          <a:p>
            <a:pPr marL="0" lvl="1" eaLnBrk="1" hangingPunct="1">
              <a:spcBef>
                <a:spcPct val="0"/>
              </a:spcBef>
            </a:pPr>
            <a:r>
              <a:rPr lang="en-US" altLang="en-US" sz="1000" dirty="0" smtClean="0"/>
              <a:t>Trying to address every identified need may result in no need being addressed well, so “prioritized” is the operative word.</a:t>
            </a:r>
          </a:p>
          <a:p>
            <a:pPr eaLnBrk="1" hangingPunct="1">
              <a:spcBef>
                <a:spcPct val="0"/>
              </a:spcBef>
            </a:pPr>
            <a:r>
              <a:rPr lang="en-US" altLang="en-US" sz="1000" dirty="0" smtClean="0"/>
              <a:t>All strategies/activities that are included in the budget narrative must be tied back to a prioritized need. Needs should be numbered to make reference to them in the narrative easier.</a:t>
            </a:r>
          </a:p>
          <a:p>
            <a:pPr eaLnBrk="1" hangingPunct="1">
              <a:spcBef>
                <a:spcPct val="0"/>
              </a:spcBef>
            </a:pPr>
            <a:endParaRPr lang="en-US" altLang="en-US" sz="800" dirty="0" smtClean="0"/>
          </a:p>
          <a:p>
            <a:pPr eaLnBrk="1" hangingPunct="1">
              <a:spcBef>
                <a:spcPct val="0"/>
              </a:spcBef>
            </a:pPr>
            <a:r>
              <a:rPr lang="en-US" altLang="en-US" sz="1000" dirty="0" smtClean="0"/>
              <a:t>PROCESS</a:t>
            </a:r>
          </a:p>
          <a:p>
            <a:pPr marL="0" lvl="1" eaLnBrk="1" hangingPunct="1">
              <a:spcBef>
                <a:spcPct val="0"/>
              </a:spcBef>
            </a:pPr>
            <a:r>
              <a:rPr lang="en-US" altLang="en-US" sz="1000" dirty="0" smtClean="0"/>
              <a:t>Districts are asked to describe their process for developing the plan and including the necessary stakeholders (How </a:t>
            </a:r>
            <a:r>
              <a:rPr lang="en-US" altLang="en-US" sz="1000" b="1" dirty="0" smtClean="0"/>
              <a:t>parents and other relevant school personnel</a:t>
            </a:r>
            <a:r>
              <a:rPr lang="en-US" altLang="en-US" sz="1000" dirty="0" smtClean="0"/>
              <a:t>, including paraprofessionals where appropriate, were engaged in this process). Many districts already include this as part of their description of the data analysis in section 2. If this is the case, you can reference that information or repeat it. </a:t>
            </a:r>
          </a:p>
          <a:p>
            <a:endParaRPr lang="en-US" altLang="en-US"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anose="02040604050505020304" pitchFamily="18" charset="0"/>
                <a:cs typeface="Arial" panose="020B0604020202020204" pitchFamily="34" charset="0"/>
              </a:defRPr>
            </a:lvl1pPr>
            <a:lvl2pPr marL="715963" indent="-274638">
              <a:defRPr>
                <a:solidFill>
                  <a:schemeClr val="tx1"/>
                </a:solidFill>
                <a:latin typeface="Century Schoolbook" panose="02040604050505020304" pitchFamily="18" charset="0"/>
                <a:cs typeface="Arial" panose="020B0604020202020204" pitchFamily="34" charset="0"/>
              </a:defRPr>
            </a:lvl2pPr>
            <a:lvl3pPr marL="1101725" indent="-219075">
              <a:defRPr>
                <a:solidFill>
                  <a:schemeClr val="tx1"/>
                </a:solidFill>
                <a:latin typeface="Century Schoolbook" panose="02040604050505020304" pitchFamily="18" charset="0"/>
                <a:cs typeface="Arial" panose="020B0604020202020204" pitchFamily="34" charset="0"/>
              </a:defRPr>
            </a:lvl3pPr>
            <a:lvl4pPr marL="1541463" indent="-219075">
              <a:defRPr>
                <a:solidFill>
                  <a:schemeClr val="tx1"/>
                </a:solidFill>
                <a:latin typeface="Century Schoolbook" panose="02040604050505020304" pitchFamily="18" charset="0"/>
                <a:cs typeface="Arial" panose="020B0604020202020204" pitchFamily="34" charset="0"/>
              </a:defRPr>
            </a:lvl4pPr>
            <a:lvl5pPr marL="1982788" indent="-219075">
              <a:defRPr>
                <a:solidFill>
                  <a:schemeClr val="tx1"/>
                </a:solidFill>
                <a:latin typeface="Century Schoolbook" panose="02040604050505020304" pitchFamily="18" charset="0"/>
                <a:cs typeface="Arial" panose="020B0604020202020204" pitchFamily="34" charset="0"/>
              </a:defRPr>
            </a:lvl5pPr>
            <a:lvl6pPr marL="24399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6pPr>
            <a:lvl7pPr marL="28971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7pPr>
            <a:lvl8pPr marL="33543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8pPr>
            <a:lvl9pPr marL="3811588" indent="-219075" eaLnBrk="0" fontAlgn="base" hangingPunct="0">
              <a:spcBef>
                <a:spcPct val="0"/>
              </a:spcBef>
              <a:spcAft>
                <a:spcPct val="0"/>
              </a:spcAft>
              <a:defRPr>
                <a:solidFill>
                  <a:schemeClr val="tx1"/>
                </a:solidFill>
                <a:latin typeface="Century Schoolbook" panose="02040604050505020304" pitchFamily="18" charset="0"/>
                <a:cs typeface="Arial" panose="020B0604020202020204" pitchFamily="34" charset="0"/>
              </a:defRPr>
            </a:lvl9pPr>
          </a:lstStyle>
          <a:p>
            <a:fld id="{C7AC7CBD-3F5A-491A-A92A-B2E8AF1BD291}" type="slidenum">
              <a:rPr lang="en-US" altLang="en-US" smtClean="0">
                <a:latin typeface="Calibri" panose="020F0502020204030204" pitchFamily="34" charset="0"/>
              </a:rPr>
              <a:pPr/>
              <a:t>9</a:t>
            </a:fld>
            <a:endParaRPr lang="en-US" altLang="en-US" smtClean="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406727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pPr>
              <a:defRPr/>
            </a:pPr>
            <a:fld id="{916078AD-ABB6-4611-B690-35861FCCBF7E}" type="slidenum">
              <a:rPr lang="en-US" altLang="en-US"/>
              <a:pPr>
                <a:defRPr/>
              </a:pPr>
              <a:t>‹#›</a:t>
            </a:fld>
            <a:endParaRPr lang="en-US" altLang="en-US"/>
          </a:p>
        </p:txBody>
      </p:sp>
    </p:spTree>
    <p:extLst>
      <p:ext uri="{BB962C8B-B14F-4D97-AF65-F5344CB8AC3E}">
        <p14:creationId xmlns:p14="http://schemas.microsoft.com/office/powerpoint/2010/main" val="2587228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pPr>
              <a:defRPr/>
            </a:pPr>
            <a:fld id="{5EC3509B-7A7F-47C7-B0FF-84D824B4E0BB}" type="slidenum">
              <a:rPr lang="en-US" altLang="en-US"/>
              <a:pPr>
                <a:defRPr/>
              </a:pPr>
              <a:t>‹#›</a:t>
            </a:fld>
            <a:endParaRPr lang="en-US" altLang="en-US"/>
          </a:p>
        </p:txBody>
      </p:sp>
    </p:spTree>
    <p:extLst>
      <p:ext uri="{BB962C8B-B14F-4D97-AF65-F5344CB8AC3E}">
        <p14:creationId xmlns:p14="http://schemas.microsoft.com/office/powerpoint/2010/main" val="1233370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a:lvl1pPr>
          </a:lstStyle>
          <a:p>
            <a:pPr>
              <a:defRPr/>
            </a:pPr>
            <a:fld id="{BF65F231-489E-4187-B21B-E0F1CABB031B}" type="slidenum">
              <a:rPr lang="en-US" altLang="en-US"/>
              <a:pPr>
                <a:defRPr/>
              </a:pPr>
              <a:t>‹#›</a:t>
            </a:fld>
            <a:endParaRPr lang="en-US" altLang="en-US"/>
          </a:p>
        </p:txBody>
      </p:sp>
    </p:spTree>
    <p:extLst>
      <p:ext uri="{BB962C8B-B14F-4D97-AF65-F5344CB8AC3E}">
        <p14:creationId xmlns:p14="http://schemas.microsoft.com/office/powerpoint/2010/main" val="415499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307865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pPr>
              <a:defRPr/>
            </a:pPr>
            <a:fld id="{736005A0-FA64-4DFD-A65D-46BB33EE15DF}" type="slidenum">
              <a:rPr lang="en-US" altLang="en-US"/>
              <a:pPr>
                <a:defRPr/>
              </a:pPr>
              <a:t>‹#›</a:t>
            </a:fld>
            <a:endParaRPr lang="en-US" altLang="en-US"/>
          </a:p>
        </p:txBody>
      </p:sp>
    </p:spTree>
    <p:extLst>
      <p:ext uri="{BB962C8B-B14F-4D97-AF65-F5344CB8AC3E}">
        <p14:creationId xmlns:p14="http://schemas.microsoft.com/office/powerpoint/2010/main" val="2723093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8"/>
          <p:cNvSpPr>
            <a:spLocks noGrp="1"/>
          </p:cNvSpPr>
          <p:nvPr>
            <p:ph type="sldNum" sz="quarter" idx="11"/>
          </p:nvPr>
        </p:nvSpPr>
        <p:spPr>
          <a:xfrm>
            <a:off x="6096000" y="6245225"/>
            <a:ext cx="2133600" cy="476250"/>
          </a:xfrm>
        </p:spPr>
        <p:txBody>
          <a:bodyPr/>
          <a:lstStyle>
            <a:lvl1pPr>
              <a:defRPr/>
            </a:lvl1pPr>
          </a:lstStyle>
          <a:p>
            <a:pPr>
              <a:defRPr/>
            </a:pPr>
            <a:fld id="{FC34DFFE-1192-46E2-BAC9-840011F8F849}" type="slidenum">
              <a:rPr lang="en-US" altLang="en-US"/>
              <a:pPr>
                <a:defRPr/>
              </a:pPr>
              <a:t>‹#›</a:t>
            </a:fld>
            <a:endParaRPr lang="en-US" altLang="en-US"/>
          </a:p>
        </p:txBody>
      </p:sp>
    </p:spTree>
    <p:extLst>
      <p:ext uri="{BB962C8B-B14F-4D97-AF65-F5344CB8AC3E}">
        <p14:creationId xmlns:p14="http://schemas.microsoft.com/office/powerpoint/2010/main" val="470988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a:lvl1pPr>
          </a:lstStyle>
          <a:p>
            <a:pPr>
              <a:defRPr/>
            </a:pPr>
            <a:fld id="{8CB98C06-D326-4C18-BBF9-4C71BDB9E731}" type="slidenum">
              <a:rPr lang="en-US" altLang="en-US"/>
              <a:pPr>
                <a:defRPr/>
              </a:pPr>
              <a:t>‹#›</a:t>
            </a:fld>
            <a:endParaRPr lang="en-US" altLang="en-US"/>
          </a:p>
        </p:txBody>
      </p:sp>
    </p:spTree>
    <p:extLst>
      <p:ext uri="{BB962C8B-B14F-4D97-AF65-F5344CB8AC3E}">
        <p14:creationId xmlns:p14="http://schemas.microsoft.com/office/powerpoint/2010/main" val="103096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en-US"/>
          </a:p>
        </p:txBody>
      </p:sp>
      <p:sp>
        <p:nvSpPr>
          <p:cNvPr id="4" name="Slide Number Placeholder 3"/>
          <p:cNvSpPr>
            <a:spLocks noGrp="1"/>
          </p:cNvSpPr>
          <p:nvPr>
            <p:ph type="sldNum" sz="quarter" idx="11"/>
          </p:nvPr>
        </p:nvSpPr>
        <p:spPr>
          <a:xfrm>
            <a:off x="6096000" y="6245225"/>
            <a:ext cx="2133600" cy="476250"/>
          </a:xfrm>
        </p:spPr>
        <p:txBody>
          <a:bodyPr/>
          <a:lstStyle>
            <a:lvl1pPr>
              <a:defRPr/>
            </a:lvl1pPr>
          </a:lstStyle>
          <a:p>
            <a:pPr>
              <a:defRPr/>
            </a:pPr>
            <a:fld id="{C65FE450-5F7D-4DC2-98AD-35B9E58B598E}" type="slidenum">
              <a:rPr lang="en-US" altLang="en-US"/>
              <a:pPr>
                <a:defRPr/>
              </a:pPr>
              <a:t>‹#›</a:t>
            </a:fld>
            <a:endParaRPr lang="en-US" altLang="en-US"/>
          </a:p>
        </p:txBody>
      </p:sp>
    </p:spTree>
    <p:extLst>
      <p:ext uri="{BB962C8B-B14F-4D97-AF65-F5344CB8AC3E}">
        <p14:creationId xmlns:p14="http://schemas.microsoft.com/office/powerpoint/2010/main" val="229129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pPr>
              <a:defRPr/>
            </a:pPr>
            <a:fld id="{B7801D24-419D-4227-9A87-FBD9645CA4FD}" type="slidenum">
              <a:rPr lang="en-US" altLang="en-US"/>
              <a:pPr>
                <a:defRPr/>
              </a:pPr>
              <a:t>‹#›</a:t>
            </a:fld>
            <a:endParaRPr lang="en-US" altLang="en-US"/>
          </a:p>
        </p:txBody>
      </p:sp>
    </p:spTree>
    <p:extLst>
      <p:ext uri="{BB962C8B-B14F-4D97-AF65-F5344CB8AC3E}">
        <p14:creationId xmlns:p14="http://schemas.microsoft.com/office/powerpoint/2010/main" val="417525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a:lvl1pPr>
          </a:lstStyle>
          <a:p>
            <a:pPr>
              <a:defRPr/>
            </a:pPr>
            <a:fld id="{EC5ED706-F20C-49D9-A7B0-A641D84BB60A}" type="slidenum">
              <a:rPr lang="en-US" altLang="en-US"/>
              <a:pPr>
                <a:defRPr/>
              </a:pPr>
              <a:t>‹#›</a:t>
            </a:fld>
            <a:endParaRPr lang="en-US" altLang="en-US"/>
          </a:p>
        </p:txBody>
      </p:sp>
    </p:spTree>
    <p:extLst>
      <p:ext uri="{BB962C8B-B14F-4D97-AF65-F5344CB8AC3E}">
        <p14:creationId xmlns:p14="http://schemas.microsoft.com/office/powerpoint/2010/main" val="118384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panose="020B0604020202020204" pitchFamily="34" charset="0"/>
                <a:cs typeface="Arial" panose="020B0604020202020204" pitchFamily="34" charset="0"/>
              </a:defRPr>
            </a:lvl1pPr>
          </a:lstStyle>
          <a:p>
            <a:pPr>
              <a:defRPr/>
            </a:pPr>
            <a:endParaRPr lang="en-US" alt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panose="020B0604020202020204" pitchFamily="34" charset="0"/>
              </a:defRPr>
            </a:lvl1pPr>
          </a:lstStyle>
          <a:p>
            <a:pPr>
              <a:defRPr/>
            </a:pPr>
            <a:fld id="{C58EAD34-A2BB-43DA-88F3-FB83E191B79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5986" r:id="rId1"/>
    <p:sldLayoutId id="2147485987" r:id="rId2"/>
    <p:sldLayoutId id="2147485988" r:id="rId3"/>
    <p:sldLayoutId id="2147485989" r:id="rId4"/>
    <p:sldLayoutId id="2147485990" r:id="rId5"/>
    <p:sldLayoutId id="2147485991" r:id="rId6"/>
    <p:sldLayoutId id="2147485992" r:id="rId7"/>
    <p:sldLayoutId id="2147485993" r:id="rId8"/>
    <p:sldLayoutId id="2147485994" r:id="rId9"/>
    <p:sldLayoutId id="2147485995" r:id="rId10"/>
    <p:sldLayoutId id="214748599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www.oregon.gov/ode/schools-and-districts/grants/ESEA/Pages/Private-Schools.aspx"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joni.gilles@state.or.us"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oregon.gov/ode/schools-and-districts/grants/ESEA/Pages/ESEA-Allocations.aspx"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8" Type="http://schemas.openxmlformats.org/officeDocument/2006/relationships/hyperlink" Target="https://learningforward.org/standards" TargetMode="External"/><Relationship Id="rId3" Type="http://schemas.openxmlformats.org/officeDocument/2006/relationships/hyperlink" Target="http://www.oregon.gov/ode/schools-and-districts/grants/ESEA/IIA/Pages/default.aspx" TargetMode="External"/><Relationship Id="rId7" Type="http://schemas.openxmlformats.org/officeDocument/2006/relationships/hyperlink" Target="http://www.oregon.gov/ode/educator-resources/Pages/Teacher-Licensure.aspx"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hyperlink" Target="http://www.oregon.gov/ode/schools-and-districts/grants/ESEA/Documents/ESSA%20Oregon%20Guide.pdf" TargetMode="External"/><Relationship Id="rId5" Type="http://schemas.openxmlformats.org/officeDocument/2006/relationships/hyperlink" Target="http://www.oregon.gov/ode/schools-and-districts/grants/ESEA/IIA/Documents/essatitleiipartaguidance.pdf" TargetMode="External"/><Relationship Id="rId4" Type="http://schemas.openxmlformats.org/officeDocument/2006/relationships/hyperlink" Target="http://listsmart.osl.state.or.us/mailman/listinfo/title_iia_listserv" TargetMode="External"/><Relationship Id="rId9" Type="http://schemas.openxmlformats.org/officeDocument/2006/relationships/hyperlink" Target="https://www.oregon.gov/ode/schools-and-districts/Pages/CIP.aspx"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hyperlink" Target="mailto:Sarah.martin@state.or.us" TargetMode="External"/><Relationship Id="rId2" Type="http://schemas.openxmlformats.org/officeDocument/2006/relationships/notesSlide" Target="../notesSlides/notesSlide37.xml"/><Relationship Id="rId1" Type="http://schemas.openxmlformats.org/officeDocument/2006/relationships/slideLayout" Target="../slideLayouts/slideLayout6.xml"/><Relationship Id="rId5" Type="http://schemas.openxmlformats.org/officeDocument/2006/relationships/hyperlink" Target="mailto:Rendy.jantz@state.or.us" TargetMode="External"/><Relationship Id="rId4" Type="http://schemas.openxmlformats.org/officeDocument/2006/relationships/hyperlink" Target="mailto:Susanne.daggett@state.or.u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2.ed.gov/policy/elsec/leg/essa/essatitleiipartaguidance.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oregon.gov/ode/schools-and-districts/Pages/CIP.asp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ctrTitle"/>
          </p:nvPr>
        </p:nvSpPr>
        <p:spPr>
          <a:xfrm>
            <a:off x="990600" y="4648200"/>
            <a:ext cx="7772400" cy="1470025"/>
          </a:xfrm>
        </p:spPr>
        <p:txBody>
          <a:bodyPr/>
          <a:lstStyle/>
          <a:p>
            <a:r>
              <a:rPr lang="en-US" altLang="en-US" sz="2800" smtClean="0">
                <a:latin typeface="Calibri" panose="020F0502020204030204" pitchFamily="34" charset="0"/>
                <a:cs typeface="Calibri" panose="020F0502020204030204" pitchFamily="34" charset="0"/>
              </a:rPr>
              <a:t>Good Morning! We will begin shortly. Please mute yourself as you enter the webinar.</a:t>
            </a:r>
          </a:p>
        </p:txBody>
      </p:sp>
      <p:sp>
        <p:nvSpPr>
          <p:cNvPr id="8195" name="Subtitle 2"/>
          <p:cNvSpPr>
            <a:spLocks noGrp="1"/>
          </p:cNvSpPr>
          <p:nvPr>
            <p:ph type="subTitle" idx="1"/>
          </p:nvPr>
        </p:nvSpPr>
        <p:spPr>
          <a:xfrm>
            <a:off x="1371600" y="2438400"/>
            <a:ext cx="7010400" cy="2438400"/>
          </a:xfrm>
        </p:spPr>
        <p:txBody>
          <a:bodyPr>
            <a:normAutofit lnSpcReduction="10000"/>
          </a:bodyPr>
          <a:lstStyle/>
          <a:p>
            <a:pPr eaLnBrk="1" fontAlgn="auto" hangingPunct="1">
              <a:spcAft>
                <a:spcPts val="0"/>
              </a:spcAft>
              <a:defRPr/>
            </a:pPr>
            <a:r>
              <a:rPr lang="en-US" altLang="en-US" sz="6600" dirty="0" smtClean="0">
                <a:latin typeface="Calibri" panose="020F0502020204030204" pitchFamily="34" charset="0"/>
                <a:cs typeface="Calibri" panose="020F0502020204030204" pitchFamily="34" charset="0"/>
              </a:rPr>
              <a:t>Title IIA Technical Assistance Webinar  </a:t>
            </a:r>
            <a:r>
              <a:rPr lang="en-US" altLang="en-US" sz="3500" dirty="0" smtClean="0">
                <a:latin typeface="Calibri" panose="020F0502020204030204" pitchFamily="34" charset="0"/>
                <a:cs typeface="Calibri" panose="020F0502020204030204" pitchFamily="34" charset="0"/>
              </a:rPr>
              <a:t>May 22, 2019</a:t>
            </a:r>
            <a:endParaRPr lang="en-US" altLang="en-US" sz="35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295400" y="274638"/>
            <a:ext cx="7772400" cy="1143000"/>
          </a:xfrm>
        </p:spPr>
        <p:txBody>
          <a:bodyPr/>
          <a:lstStyle/>
          <a:p>
            <a:pPr algn="l">
              <a:defRPr/>
            </a:pPr>
            <a:r>
              <a:rPr lang="en-US" altLang="en-US" dirty="0" smtClean="0">
                <a:solidFill>
                  <a:schemeClr val="bg2">
                    <a:lumMod val="60000"/>
                    <a:lumOff val="40000"/>
                  </a:schemeClr>
                </a:solidFill>
              </a:rPr>
              <a:t>Charter Schools</a:t>
            </a:r>
            <a:endParaRPr lang="en-US" altLang="en-US" dirty="0" smtClean="0"/>
          </a:p>
        </p:txBody>
      </p:sp>
      <p:sp>
        <p:nvSpPr>
          <p:cNvPr id="32771" name="Content Placeholder 2"/>
          <p:cNvSpPr>
            <a:spLocks noGrp="1"/>
          </p:cNvSpPr>
          <p:nvPr>
            <p:ph idx="1"/>
          </p:nvPr>
        </p:nvSpPr>
        <p:spPr>
          <a:xfrm>
            <a:off x="985838" y="1417638"/>
            <a:ext cx="7548562" cy="4267200"/>
          </a:xfrm>
        </p:spPr>
        <p:txBody>
          <a:bodyPr/>
          <a:lstStyle/>
          <a:p>
            <a:pPr>
              <a:defRPr/>
            </a:pPr>
            <a:r>
              <a:rPr lang="en-US" altLang="en-US" dirty="0" smtClean="0">
                <a:latin typeface="Calibri" panose="020F0502020204030204" pitchFamily="34" charset="0"/>
                <a:cs typeface="Calibri" panose="020F0502020204030204" pitchFamily="34" charset="0"/>
              </a:rPr>
              <a:t>District-sponsored charters are </a:t>
            </a:r>
          </a:p>
          <a:p>
            <a:pPr marL="0" indent="0">
              <a:buFontTx/>
              <a:buNone/>
              <a:defRPr/>
            </a:pPr>
            <a:r>
              <a:rPr lang="en-US" altLang="en-US" dirty="0" smtClean="0">
                <a:latin typeface="Calibri" panose="020F0502020204030204" pitchFamily="34" charset="0"/>
                <a:cs typeface="Calibri" panose="020F0502020204030204" pitchFamily="34" charset="0"/>
              </a:rPr>
              <a:t>    district schools</a:t>
            </a:r>
          </a:p>
          <a:p>
            <a:pPr lvl="1">
              <a:defRPr/>
            </a:pPr>
            <a:r>
              <a:rPr lang="en-US" altLang="en-US" dirty="0" smtClean="0">
                <a:latin typeface="Calibri" panose="020F0502020204030204" pitchFamily="34" charset="0"/>
                <a:cs typeface="Calibri" panose="020F0502020204030204" pitchFamily="34" charset="0"/>
              </a:rPr>
              <a:t>Data must be considered as part of CNA</a:t>
            </a:r>
          </a:p>
          <a:p>
            <a:pPr lvl="1">
              <a:defRPr/>
            </a:pPr>
            <a:r>
              <a:rPr lang="en-US" altLang="en-US" dirty="0" smtClean="0">
                <a:latin typeface="Calibri" panose="020F0502020204030204" pitchFamily="34" charset="0"/>
                <a:cs typeface="Calibri" panose="020F0502020204030204" pitchFamily="34" charset="0"/>
              </a:rPr>
              <a:t>Consider ways to meet their unique needs</a:t>
            </a:r>
          </a:p>
          <a:p>
            <a:pPr lvl="2">
              <a:defRPr/>
            </a:pPr>
            <a:r>
              <a:rPr lang="en-US" altLang="en-US" sz="2600" dirty="0" smtClean="0">
                <a:latin typeface="Calibri" panose="020F0502020204030204" pitchFamily="34" charset="0"/>
                <a:cs typeface="Calibri" panose="020F0502020204030204" pitchFamily="34" charset="0"/>
              </a:rPr>
              <a:t>Creating a line item for each charter</a:t>
            </a:r>
          </a:p>
          <a:p>
            <a:pPr lvl="2">
              <a:defRPr/>
            </a:pPr>
            <a:r>
              <a:rPr lang="en-US" altLang="en-US" sz="2600" dirty="0" smtClean="0">
                <a:latin typeface="Calibri" panose="020F0502020204030204" pitchFamily="34" charset="0"/>
                <a:cs typeface="Calibri" panose="020F0502020204030204" pitchFamily="34" charset="0"/>
              </a:rPr>
              <a:t>District line item specifically calling out charter school participation</a:t>
            </a:r>
          </a:p>
          <a:p>
            <a:pPr lvl="1">
              <a:defRPr/>
            </a:pPr>
            <a:endParaRPr lang="en-US" altLang="en-US" dirty="0" smtClean="0"/>
          </a:p>
        </p:txBody>
      </p:sp>
      <p:pic>
        <p:nvPicPr>
          <p:cNvPr id="6" name="Picture 5" descr="Assess Needs" title="Step 2 in continuous improvement process"/>
          <p:cNvPicPr>
            <a:picLocks noChangeAspect="1"/>
          </p:cNvPicPr>
          <p:nvPr/>
        </p:nvPicPr>
        <p:blipFill rotWithShape="1">
          <a:blip r:embed="rId3"/>
          <a:srcRect t="9471" b="16651"/>
          <a:stretch/>
        </p:blipFill>
        <p:spPr>
          <a:xfrm>
            <a:off x="6858000" y="233363"/>
            <a:ext cx="2057400" cy="195421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reate strategic plan" title="Step 3 in Continuous improvement planning"/>
          <p:cNvPicPr>
            <a:picLocks noChangeAspect="1"/>
          </p:cNvPicPr>
          <p:nvPr/>
        </p:nvPicPr>
        <p:blipFill rotWithShape="1">
          <a:blip r:embed="rId3"/>
          <a:srcRect t="8767" b="17354"/>
          <a:stretch/>
        </p:blipFill>
        <p:spPr>
          <a:xfrm>
            <a:off x="2590800" y="1447800"/>
            <a:ext cx="4648200" cy="4414838"/>
          </a:xfrm>
          <a:prstGeom prst="rect">
            <a:avLst/>
          </a:prstGeom>
        </p:spPr>
      </p:pic>
      <p:sp>
        <p:nvSpPr>
          <p:cNvPr id="2" name="Title 1"/>
          <p:cNvSpPr>
            <a:spLocks noGrp="1"/>
          </p:cNvSpPr>
          <p:nvPr>
            <p:ph type="title"/>
          </p:nvPr>
        </p:nvSpPr>
        <p:spPr/>
        <p:txBody>
          <a:bodyPr/>
          <a:lstStyle/>
          <a:p>
            <a:r>
              <a:rPr lang="en-US" altLang="en-US" sz="7200" dirty="0">
                <a:latin typeface="Calibri" panose="020F0502020204030204" pitchFamily="34" charset="0"/>
                <a:cs typeface="Calibri" panose="020F0502020204030204" pitchFamily="34" charset="0"/>
              </a:rPr>
              <a:t>Creating a </a:t>
            </a:r>
            <a:r>
              <a:rPr lang="en-US" altLang="en-US" sz="7200" dirty="0" smtClean="0">
                <a:latin typeface="Calibri" panose="020F0502020204030204" pitchFamily="34" charset="0"/>
                <a:cs typeface="Calibri" panose="020F0502020204030204" pitchFamily="34" charset="0"/>
              </a:rPr>
              <a:t>Plan</a:t>
            </a:r>
            <a:endParaRPr lang="en-US" sz="72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219200" y="274638"/>
            <a:ext cx="7848600" cy="1143000"/>
          </a:xfrm>
        </p:spPr>
        <p:txBody>
          <a:bodyPr/>
          <a:lstStyle/>
          <a:p>
            <a:pPr algn="l">
              <a:defRPr/>
            </a:pPr>
            <a:r>
              <a:rPr lang="en-US" altLang="en-US" dirty="0" smtClean="0">
                <a:solidFill>
                  <a:schemeClr val="bg2">
                    <a:lumMod val="60000"/>
                    <a:lumOff val="40000"/>
                  </a:schemeClr>
                </a:solidFill>
              </a:rPr>
              <a:t>Priorities vs. Goals vs.</a:t>
            </a:r>
            <a:br>
              <a:rPr lang="en-US" altLang="en-US" dirty="0" smtClean="0">
                <a:solidFill>
                  <a:schemeClr val="bg2">
                    <a:lumMod val="60000"/>
                    <a:lumOff val="40000"/>
                  </a:schemeClr>
                </a:solidFill>
              </a:rPr>
            </a:br>
            <a:r>
              <a:rPr lang="en-US" altLang="en-US" dirty="0" smtClean="0">
                <a:solidFill>
                  <a:schemeClr val="bg2">
                    <a:lumMod val="60000"/>
                    <a:lumOff val="40000"/>
                  </a:schemeClr>
                </a:solidFill>
              </a:rPr>
              <a:t>Strategies</a:t>
            </a:r>
            <a:endParaRPr lang="en-US" altLang="en-US" dirty="0" smtClean="0"/>
          </a:p>
        </p:txBody>
      </p:sp>
      <p:sp>
        <p:nvSpPr>
          <p:cNvPr id="34819" name="Content Placeholder 2"/>
          <p:cNvSpPr>
            <a:spLocks noGrp="1"/>
          </p:cNvSpPr>
          <p:nvPr>
            <p:ph idx="1"/>
          </p:nvPr>
        </p:nvSpPr>
        <p:spPr>
          <a:xfrm>
            <a:off x="838200" y="1600200"/>
            <a:ext cx="8229600" cy="4572000"/>
          </a:xfrm>
        </p:spPr>
        <p:txBody>
          <a:bodyPr/>
          <a:lstStyle/>
          <a:p>
            <a:pPr>
              <a:defRPr/>
            </a:pPr>
            <a:r>
              <a:rPr lang="en-US" sz="2400" b="1" dirty="0">
                <a:latin typeface="Calibri" panose="020F0502020204030204" pitchFamily="34" charset="0"/>
                <a:cs typeface="Calibri" panose="020F0502020204030204" pitchFamily="34" charset="0"/>
              </a:rPr>
              <a:t>Priorities</a:t>
            </a:r>
            <a:r>
              <a:rPr lang="en-US" sz="2400" dirty="0">
                <a:latin typeface="Calibri" panose="020F0502020204030204" pitchFamily="34" charset="0"/>
                <a:cs typeface="Calibri" panose="020F0502020204030204" pitchFamily="34" charset="0"/>
              </a:rPr>
              <a:t> should describe where we </a:t>
            </a:r>
            <a:r>
              <a:rPr lang="en-US" sz="2400" dirty="0" smtClean="0">
                <a:latin typeface="Calibri" panose="020F0502020204030204" pitchFamily="34" charset="0"/>
                <a:cs typeface="Calibri" panose="020F0502020204030204" pitchFamily="34" charset="0"/>
              </a:rPr>
              <a:t>aim to go, </a:t>
            </a:r>
          </a:p>
          <a:p>
            <a:pPr marL="0" indent="0">
              <a:buFontTx/>
              <a:buNone/>
              <a:defRPr/>
            </a:pPr>
            <a:r>
              <a:rPr lang="en-US" sz="2400" dirty="0" smtClean="0">
                <a:latin typeface="Calibri" panose="020F0502020204030204" pitchFamily="34" charset="0"/>
                <a:cs typeface="Calibri" panose="020F0502020204030204" pitchFamily="34" charset="0"/>
              </a:rPr>
              <a:t>    but don’t </a:t>
            </a:r>
            <a:r>
              <a:rPr lang="en-US" sz="2400" dirty="0">
                <a:latin typeface="Calibri" panose="020F0502020204030204" pitchFamily="34" charset="0"/>
                <a:cs typeface="Calibri" panose="020F0502020204030204" pitchFamily="34" charset="0"/>
              </a:rPr>
              <a:t>tell us how we’ll get there. </a:t>
            </a:r>
            <a:r>
              <a:rPr lang="en-US" sz="2400" dirty="0" smtClean="0">
                <a:latin typeface="Calibri" panose="020F0502020204030204" pitchFamily="34" charset="0"/>
                <a:cs typeface="Calibri" panose="020F0502020204030204" pitchFamily="34" charset="0"/>
              </a:rPr>
              <a:t> </a:t>
            </a:r>
            <a:r>
              <a:rPr lang="en-US" sz="2000" dirty="0" smtClean="0">
                <a:solidFill>
                  <a:srgbClr val="FF0000"/>
                </a:solidFill>
                <a:latin typeface="Calibri" panose="020F0502020204030204" pitchFamily="34" charset="0"/>
                <a:cs typeface="Calibri" panose="020F0502020204030204" pitchFamily="34" charset="0"/>
              </a:rPr>
              <a:t>(Needs Assessment)</a:t>
            </a:r>
          </a:p>
          <a:p>
            <a:pPr>
              <a:defRPr/>
            </a:pPr>
            <a:endParaRPr lang="en-US" sz="1200" dirty="0" smtClean="0">
              <a:latin typeface="Calibri" panose="020F0502020204030204" pitchFamily="34" charset="0"/>
              <a:cs typeface="Calibri" panose="020F0502020204030204" pitchFamily="34" charset="0"/>
            </a:endParaRPr>
          </a:p>
          <a:p>
            <a:pPr>
              <a:defRPr/>
            </a:pPr>
            <a:r>
              <a:rPr lang="en-US" sz="2400" b="1" dirty="0" smtClean="0">
                <a:latin typeface="Calibri" panose="020F0502020204030204" pitchFamily="34" charset="0"/>
                <a:cs typeface="Calibri" panose="020F0502020204030204" pitchFamily="34" charset="0"/>
              </a:rPr>
              <a:t>Goals</a:t>
            </a:r>
            <a:r>
              <a:rPr lang="en-US" sz="2400" dirty="0" smtClean="0">
                <a:latin typeface="Calibri" panose="020F0502020204030204" pitchFamily="34" charset="0"/>
                <a:cs typeface="Calibri" panose="020F0502020204030204" pitchFamily="34" charset="0"/>
              </a:rPr>
              <a:t> should be ambitious (rigorous) and aspirational (may take several years). They are student focused, measureable and supported </a:t>
            </a:r>
            <a:r>
              <a:rPr lang="en-US" sz="2400" dirty="0">
                <a:latin typeface="Calibri" panose="020F0502020204030204" pitchFamily="34" charset="0"/>
                <a:cs typeface="Calibri" panose="020F0502020204030204" pitchFamily="34" charset="0"/>
              </a:rPr>
              <a:t>by strategies.  </a:t>
            </a:r>
            <a:endParaRPr lang="en-US" sz="2400" dirty="0" smtClean="0">
              <a:latin typeface="Calibri" panose="020F0502020204030204" pitchFamily="34" charset="0"/>
              <a:cs typeface="Calibri" panose="020F0502020204030204" pitchFamily="34" charset="0"/>
            </a:endParaRPr>
          </a:p>
          <a:p>
            <a:pPr>
              <a:defRPr/>
            </a:pPr>
            <a:endParaRPr lang="en-US" sz="1200" dirty="0" smtClean="0">
              <a:latin typeface="Calibri" panose="020F0502020204030204" pitchFamily="34" charset="0"/>
              <a:cs typeface="Calibri" panose="020F0502020204030204" pitchFamily="34" charset="0"/>
            </a:endParaRPr>
          </a:p>
          <a:p>
            <a:pPr>
              <a:defRPr/>
            </a:pPr>
            <a:r>
              <a:rPr lang="en-US" sz="2400" b="1" dirty="0" smtClean="0">
                <a:latin typeface="Calibri" panose="020F0502020204030204" pitchFamily="34" charset="0"/>
                <a:cs typeface="Calibri" panose="020F0502020204030204" pitchFamily="34" charset="0"/>
              </a:rPr>
              <a:t>Strategies</a:t>
            </a:r>
            <a:r>
              <a:rPr lang="en-US" sz="2400" dirty="0" smtClean="0">
                <a:latin typeface="Calibri" panose="020F0502020204030204" pitchFamily="34" charset="0"/>
                <a:cs typeface="Calibri" panose="020F0502020204030204" pitchFamily="34" charset="0"/>
              </a:rPr>
              <a:t> should describe the work we will undertake in pursuit of our goals. Strategies are powerful, high leverage work that </a:t>
            </a:r>
            <a:r>
              <a:rPr lang="en-US" sz="2400" b="1" dirty="0" smtClean="0">
                <a:latin typeface="Calibri" panose="020F0502020204030204" pitchFamily="34" charset="0"/>
                <a:cs typeface="Calibri" panose="020F0502020204030204" pitchFamily="34" charset="0"/>
              </a:rPr>
              <a:t>build capacity </a:t>
            </a:r>
            <a:r>
              <a:rPr lang="en-US" sz="2400" dirty="0" smtClean="0">
                <a:latin typeface="Calibri" panose="020F0502020204030204" pitchFamily="34" charset="0"/>
                <a:cs typeface="Calibri" panose="020F0502020204030204" pitchFamily="34" charset="0"/>
              </a:rPr>
              <a:t>and </a:t>
            </a:r>
            <a:r>
              <a:rPr lang="en-US" sz="2400" b="1" dirty="0" smtClean="0">
                <a:latin typeface="Calibri" panose="020F0502020204030204" pitchFamily="34" charset="0"/>
                <a:cs typeface="Calibri" panose="020F0502020204030204" pitchFamily="34" charset="0"/>
              </a:rPr>
              <a:t>change practice</a:t>
            </a:r>
            <a:r>
              <a:rPr lang="en-US" sz="2400" dirty="0" smtClean="0">
                <a:latin typeface="Calibri" panose="020F0502020204030204" pitchFamily="34" charset="0"/>
                <a:cs typeface="Calibri" panose="020F0502020204030204" pitchFamily="34" charset="0"/>
              </a:rPr>
              <a:t>, </a:t>
            </a:r>
            <a:r>
              <a:rPr lang="en-US" sz="2400" b="1" dirty="0" smtClean="0">
                <a:latin typeface="Calibri" panose="020F0502020204030204" pitchFamily="34" charset="0"/>
                <a:cs typeface="Calibri" panose="020F0502020204030204" pitchFamily="34" charset="0"/>
              </a:rPr>
              <a:t>behavior and belief </a:t>
            </a:r>
            <a:r>
              <a:rPr lang="en-US" sz="2400" dirty="0" smtClean="0">
                <a:latin typeface="Calibri" panose="020F0502020204030204" pitchFamily="34" charset="0"/>
                <a:cs typeface="Calibri" panose="020F0502020204030204" pitchFamily="34" charset="0"/>
              </a:rPr>
              <a:t>so students are more successful. </a:t>
            </a:r>
            <a:r>
              <a:rPr lang="en-US" sz="2000" dirty="0" smtClean="0">
                <a:solidFill>
                  <a:srgbClr val="FF0000"/>
                </a:solidFill>
                <a:latin typeface="Calibri" panose="020F0502020204030204" pitchFamily="34" charset="0"/>
                <a:cs typeface="Calibri" panose="020F0502020204030204" pitchFamily="34" charset="0"/>
              </a:rPr>
              <a:t>(Budget Narrative)</a:t>
            </a:r>
            <a:endParaRPr lang="en-US" altLang="en-US" sz="2000" dirty="0" smtClean="0">
              <a:solidFill>
                <a:srgbClr val="FF0000"/>
              </a:solidFill>
              <a:latin typeface="Calibri" panose="020F0502020204030204" pitchFamily="34" charset="0"/>
              <a:cs typeface="Calibri" panose="020F0502020204030204" pitchFamily="34" charset="0"/>
            </a:endParaRPr>
          </a:p>
        </p:txBody>
      </p:sp>
      <p:pic>
        <p:nvPicPr>
          <p:cNvPr id="2" name="Picture 1" descr="Create strategic plan" title="Step 3 in Continuous improvement planning"/>
          <p:cNvPicPr>
            <a:picLocks noChangeAspect="1"/>
          </p:cNvPicPr>
          <p:nvPr/>
        </p:nvPicPr>
        <p:blipFill rotWithShape="1">
          <a:blip r:embed="rId3"/>
          <a:srcRect t="8767" b="17354"/>
          <a:stretch/>
        </p:blipFill>
        <p:spPr>
          <a:xfrm>
            <a:off x="7239000" y="274638"/>
            <a:ext cx="1524000" cy="14478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43000" y="274638"/>
            <a:ext cx="7924800" cy="1143000"/>
          </a:xfrm>
        </p:spPr>
        <p:txBody>
          <a:bodyPr/>
          <a:lstStyle/>
          <a:p>
            <a:pPr algn="l">
              <a:defRPr/>
            </a:pPr>
            <a:r>
              <a:rPr lang="en-US" altLang="en-US" dirty="0" smtClean="0">
                <a:solidFill>
                  <a:schemeClr val="bg2">
                    <a:lumMod val="60000"/>
                    <a:lumOff val="40000"/>
                  </a:schemeClr>
                </a:solidFill>
              </a:rPr>
              <a:t>Strategies as a Theory</a:t>
            </a:r>
            <a:br>
              <a:rPr lang="en-US" altLang="en-US" dirty="0" smtClean="0">
                <a:solidFill>
                  <a:schemeClr val="bg2">
                    <a:lumMod val="60000"/>
                    <a:lumOff val="40000"/>
                  </a:schemeClr>
                </a:solidFill>
              </a:rPr>
            </a:br>
            <a:r>
              <a:rPr lang="en-US" altLang="en-US" dirty="0" smtClean="0">
                <a:solidFill>
                  <a:schemeClr val="bg2">
                    <a:lumMod val="60000"/>
                    <a:lumOff val="40000"/>
                  </a:schemeClr>
                </a:solidFill>
              </a:rPr>
              <a:t>of Action</a:t>
            </a:r>
            <a:endParaRPr lang="en-US" altLang="en-US" dirty="0" smtClean="0"/>
          </a:p>
        </p:txBody>
      </p:sp>
      <p:sp>
        <p:nvSpPr>
          <p:cNvPr id="38915" name="Content Placeholder 2"/>
          <p:cNvSpPr>
            <a:spLocks noGrp="1"/>
          </p:cNvSpPr>
          <p:nvPr>
            <p:ph idx="1"/>
          </p:nvPr>
        </p:nvSpPr>
        <p:spPr>
          <a:xfrm>
            <a:off x="838200" y="1600200"/>
            <a:ext cx="8229600" cy="4267200"/>
          </a:xfrm>
        </p:spPr>
        <p:txBody>
          <a:bodyPr/>
          <a:lstStyle/>
          <a:p>
            <a:r>
              <a:rPr lang="en-US" altLang="en-US" sz="2800" b="1" dirty="0" smtClean="0">
                <a:latin typeface="Calibri" panose="020F0502020204030204" pitchFamily="34" charset="0"/>
                <a:cs typeface="Calibri" panose="020F0502020204030204" pitchFamily="34" charset="0"/>
              </a:rPr>
              <a:t>If we </a:t>
            </a:r>
            <a:r>
              <a:rPr lang="en-US" altLang="en-US" sz="2800" dirty="0" smtClean="0">
                <a:latin typeface="Calibri" panose="020F0502020204030204" pitchFamily="34" charset="0"/>
                <a:cs typeface="Calibri" panose="020F0502020204030204" pitchFamily="34" charset="0"/>
              </a:rPr>
              <a:t>(evidence-based </a:t>
            </a:r>
            <a:r>
              <a:rPr lang="en-US" altLang="en-US" sz="2800" smtClean="0">
                <a:latin typeface="Calibri" panose="020F0502020204030204" pitchFamily="34" charset="0"/>
                <a:cs typeface="Calibri" panose="020F0502020204030204" pitchFamily="34" charset="0"/>
              </a:rPr>
              <a:t>practice - the </a:t>
            </a:r>
            <a:r>
              <a:rPr lang="en-US" altLang="en-US" sz="2800" dirty="0" smtClean="0">
                <a:latin typeface="Calibri" panose="020F0502020204030204" pitchFamily="34" charset="0"/>
                <a:cs typeface="Calibri" panose="020F0502020204030204" pitchFamily="34" charset="0"/>
              </a:rPr>
              <a:t>work we will do)</a:t>
            </a:r>
          </a:p>
          <a:p>
            <a:r>
              <a:rPr lang="en-US" altLang="en-US" sz="2800" b="1" dirty="0" smtClean="0">
                <a:latin typeface="Calibri" panose="020F0502020204030204" pitchFamily="34" charset="0"/>
                <a:cs typeface="Calibri" panose="020F0502020204030204" pitchFamily="34" charset="0"/>
              </a:rPr>
              <a:t>then</a:t>
            </a:r>
            <a:r>
              <a:rPr lang="en-US" altLang="en-US" sz="2800" dirty="0" smtClean="0">
                <a:latin typeface="Calibri" panose="020F0502020204030204" pitchFamily="34" charset="0"/>
                <a:cs typeface="Calibri" panose="020F0502020204030204" pitchFamily="34" charset="0"/>
              </a:rPr>
              <a:t> (direct short term impact – what change adults will make)</a:t>
            </a:r>
          </a:p>
          <a:p>
            <a:r>
              <a:rPr lang="en-US" altLang="en-US" sz="2800" b="1" dirty="0" smtClean="0">
                <a:latin typeface="Calibri" panose="020F0502020204030204" pitchFamily="34" charset="0"/>
                <a:cs typeface="Calibri" panose="020F0502020204030204" pitchFamily="34" charset="0"/>
              </a:rPr>
              <a:t>and</a:t>
            </a:r>
            <a:r>
              <a:rPr lang="en-US" altLang="en-US" sz="2800" dirty="0" smtClean="0">
                <a:latin typeface="Calibri" panose="020F0502020204030204" pitchFamily="34" charset="0"/>
                <a:cs typeface="Calibri" panose="020F0502020204030204" pitchFamily="34" charset="0"/>
              </a:rPr>
              <a:t> (the longer term impact - for students)</a:t>
            </a:r>
          </a:p>
          <a:p>
            <a:pPr lvl="1"/>
            <a:r>
              <a:rPr lang="en-US" altLang="en-US" sz="2200" b="1" i="1" dirty="0" smtClean="0">
                <a:latin typeface="Calibri" panose="020F0502020204030204" pitchFamily="34" charset="0"/>
                <a:cs typeface="Calibri" panose="020F0502020204030204" pitchFamily="34" charset="0"/>
              </a:rPr>
              <a:t>IF</a:t>
            </a:r>
            <a:r>
              <a:rPr lang="en-US" altLang="en-US" sz="2200" i="1" dirty="0" smtClean="0">
                <a:latin typeface="Calibri" panose="020F0502020204030204" pitchFamily="34" charset="0"/>
                <a:cs typeface="Calibri" panose="020F0502020204030204" pitchFamily="34" charset="0"/>
              </a:rPr>
              <a:t> we support teachers with professional learning in the role academic language plays in content learning,</a:t>
            </a:r>
          </a:p>
          <a:p>
            <a:pPr lvl="1"/>
            <a:r>
              <a:rPr lang="en-US" altLang="en-US" sz="2200" b="1" i="1" dirty="0" smtClean="0">
                <a:latin typeface="Calibri" panose="020F0502020204030204" pitchFamily="34" charset="0"/>
                <a:cs typeface="Calibri" panose="020F0502020204030204" pitchFamily="34" charset="0"/>
              </a:rPr>
              <a:t>THEN</a:t>
            </a:r>
            <a:r>
              <a:rPr lang="en-US" altLang="en-US" sz="2200" i="1" dirty="0" smtClean="0">
                <a:latin typeface="Calibri" panose="020F0502020204030204" pitchFamily="34" charset="0"/>
                <a:cs typeface="Calibri" panose="020F0502020204030204" pitchFamily="34" charset="0"/>
              </a:rPr>
              <a:t> teachers will implement appropriate, explicit oral and written language instruction and practice,</a:t>
            </a:r>
          </a:p>
          <a:p>
            <a:pPr lvl="1"/>
            <a:r>
              <a:rPr lang="en-US" altLang="en-US" sz="2200" b="1" i="1" dirty="0" smtClean="0">
                <a:latin typeface="Calibri" panose="020F0502020204030204" pitchFamily="34" charset="0"/>
                <a:cs typeface="Calibri" panose="020F0502020204030204" pitchFamily="34" charset="0"/>
              </a:rPr>
              <a:t>AND</a:t>
            </a:r>
            <a:r>
              <a:rPr lang="en-US" altLang="en-US" sz="2200" i="1" dirty="0" smtClean="0">
                <a:latin typeface="Calibri" panose="020F0502020204030204" pitchFamily="34" charset="0"/>
                <a:cs typeface="Calibri" panose="020F0502020204030204" pitchFamily="34" charset="0"/>
              </a:rPr>
              <a:t> academic achievement of English learners will improve.</a:t>
            </a:r>
          </a:p>
          <a:p>
            <a:endParaRPr lang="en-US" altLang="en-US" dirty="0" smtClean="0"/>
          </a:p>
        </p:txBody>
      </p:sp>
      <p:pic>
        <p:nvPicPr>
          <p:cNvPr id="8" name="Picture 7" descr="Create strategic plan" title="Step 3 in Continuous improvement planning"/>
          <p:cNvPicPr>
            <a:picLocks noChangeAspect="1"/>
          </p:cNvPicPr>
          <p:nvPr/>
        </p:nvPicPr>
        <p:blipFill rotWithShape="1">
          <a:blip r:embed="rId3"/>
          <a:srcRect t="8767" b="17354"/>
          <a:stretch/>
        </p:blipFill>
        <p:spPr>
          <a:xfrm>
            <a:off x="7239000" y="274638"/>
            <a:ext cx="1524000" cy="1447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a:xfrm>
            <a:off x="1143000" y="157163"/>
            <a:ext cx="7848600" cy="990600"/>
          </a:xfrm>
        </p:spPr>
        <p:txBody>
          <a:bodyPr/>
          <a:lstStyle/>
          <a:p>
            <a:pPr algn="l" eaLnBrk="1" hangingPunct="1">
              <a:defRPr/>
            </a:pPr>
            <a:r>
              <a:rPr lang="en-US" altLang="en-US" sz="3600" dirty="0" smtClean="0">
                <a:solidFill>
                  <a:schemeClr val="bg2">
                    <a:lumMod val="60000"/>
                    <a:lumOff val="40000"/>
                  </a:schemeClr>
                </a:solidFill>
              </a:rPr>
              <a:t>Connecting to the application…</a:t>
            </a:r>
          </a:p>
        </p:txBody>
      </p:sp>
      <p:sp>
        <p:nvSpPr>
          <p:cNvPr id="40963" name="Content Placeholder 2"/>
          <p:cNvSpPr>
            <a:spLocks noGrp="1"/>
          </p:cNvSpPr>
          <p:nvPr>
            <p:ph idx="4294967295"/>
          </p:nvPr>
        </p:nvSpPr>
        <p:spPr>
          <a:xfrm>
            <a:off x="762000" y="1524000"/>
            <a:ext cx="8229600" cy="3849688"/>
          </a:xfrm>
        </p:spPr>
        <p:txBody>
          <a:bodyPr/>
          <a:lstStyle/>
          <a:p>
            <a:pPr eaLnBrk="1" hangingPunct="1"/>
            <a:r>
              <a:rPr lang="en-US" altLang="en-US" dirty="0" smtClean="0">
                <a:latin typeface="Calibri" panose="020F0502020204030204" pitchFamily="34" charset="0"/>
                <a:cs typeface="Calibri" panose="020F0502020204030204" pitchFamily="34" charset="0"/>
              </a:rPr>
              <a:t>WHAT is the intended objective?</a:t>
            </a:r>
          </a:p>
          <a:p>
            <a:pPr lvl="1" eaLnBrk="1" hangingPunct="1">
              <a:buFont typeface="Arial" panose="020B0604020202020204" pitchFamily="34" charset="0"/>
              <a:buChar char="•"/>
            </a:pPr>
            <a:r>
              <a:rPr lang="en-US" altLang="en-US" dirty="0" smtClean="0">
                <a:latin typeface="Calibri" panose="020F0502020204030204" pitchFamily="34" charset="0"/>
                <a:cs typeface="Calibri" panose="020F0502020204030204" pitchFamily="34" charset="0"/>
              </a:rPr>
              <a:t>List the prioritized need the activity addresses</a:t>
            </a:r>
          </a:p>
          <a:p>
            <a:pPr lvl="1" eaLnBrk="1" hangingPunct="1">
              <a:buFont typeface="Arial" panose="020B0604020202020204" pitchFamily="34" charset="0"/>
              <a:buChar char="•"/>
            </a:pPr>
            <a:r>
              <a:rPr lang="en-US" altLang="en-US" dirty="0" smtClean="0">
                <a:latin typeface="Calibri" panose="020F0502020204030204" pitchFamily="34" charset="0"/>
                <a:cs typeface="Calibri" panose="020F0502020204030204" pitchFamily="34" charset="0"/>
              </a:rPr>
              <a:t>Briefly describe the activity including the knowledge and skills staff will receive </a:t>
            </a:r>
          </a:p>
          <a:p>
            <a:pPr lvl="1" eaLnBrk="1" hangingPunct="1">
              <a:buFont typeface="Arial" panose="020B0604020202020204" pitchFamily="34" charset="0"/>
              <a:buChar char="•"/>
            </a:pPr>
            <a:r>
              <a:rPr lang="en-US" altLang="en-US" dirty="0" smtClean="0">
                <a:latin typeface="Calibri" panose="020F0502020204030204" pitchFamily="34" charset="0"/>
                <a:cs typeface="Calibri" panose="020F0502020204030204" pitchFamily="34" charset="0"/>
              </a:rPr>
              <a:t>Indicate how the strategy meets the USED definition of professional learning</a:t>
            </a:r>
          </a:p>
          <a:p>
            <a:pPr eaLnBrk="1" hangingPunct="1"/>
            <a:r>
              <a:rPr lang="en-US" altLang="en-US" dirty="0" smtClean="0">
                <a:latin typeface="Calibri" panose="020F0502020204030204" pitchFamily="34" charset="0"/>
                <a:cs typeface="Calibri" panose="020F0502020204030204" pitchFamily="34" charset="0"/>
              </a:rPr>
              <a:t>WHO will participate?</a:t>
            </a:r>
          </a:p>
          <a:p>
            <a:pPr lvl="1" eaLnBrk="1" hangingPunct="1">
              <a:buFont typeface="Arial" panose="020B0604020202020204" pitchFamily="34" charset="0"/>
              <a:buChar char="•"/>
            </a:pPr>
            <a:r>
              <a:rPr lang="en-US" altLang="en-US" dirty="0" smtClean="0">
                <a:latin typeface="Calibri" panose="020F0502020204030204" pitchFamily="34" charset="0"/>
                <a:cs typeface="Calibri" panose="020F0502020204030204" pitchFamily="34" charset="0"/>
              </a:rPr>
              <a:t>List the type and number of staff participating (e.g., 10 teachers, 1 principal)</a:t>
            </a:r>
          </a:p>
          <a:p>
            <a:pPr lvl="1" eaLnBrk="1" hangingPunct="1">
              <a:buFont typeface="Arial" panose="020B0604020202020204" pitchFamily="34" charset="0"/>
              <a:buChar char="•"/>
            </a:pPr>
            <a:endParaRPr lang="en-US" altLang="en-US" dirty="0" smtClean="0">
              <a:latin typeface="Calibri" panose="020F0502020204030204" pitchFamily="34" charset="0"/>
              <a:cs typeface="Calibri" panose="020F0502020204030204" pitchFamily="34" charset="0"/>
            </a:endParaRPr>
          </a:p>
        </p:txBody>
      </p:sp>
      <p:sp>
        <p:nvSpPr>
          <p:cNvPr id="40964" name="Slide Number Placeholder 5"/>
          <p:cNvSpPr>
            <a:spLocks noGrp="1"/>
          </p:cNvSpPr>
          <p:nvPr>
            <p:ph type="sldNum" sz="quarter" idx="11"/>
          </p:nvPr>
        </p:nvSpPr>
        <p:spPr>
          <a:xfrm>
            <a:off x="63246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AFFC0DA-86D6-47B3-AE67-95EC02833FDB}" type="slidenum">
              <a:rPr lang="en-US" altLang="en-US" sz="1400" smtClean="0">
                <a:solidFill>
                  <a:srgbClr val="FFFFFF"/>
                </a:solidFill>
                <a:latin typeface="Century Schoolbook" panose="02040604050505020304" pitchFamily="18" charset="0"/>
              </a:rPr>
              <a:pPr>
                <a:spcBef>
                  <a:spcPct val="0"/>
                </a:spcBef>
                <a:buFontTx/>
                <a:buNone/>
              </a:pPr>
              <a:t>14</a:t>
            </a:fld>
            <a:endParaRPr lang="en-US" altLang="en-US" sz="1400" smtClean="0">
              <a:solidFill>
                <a:srgbClr val="FFFFFF"/>
              </a:solidFill>
              <a:latin typeface="Century Schoolbook" panose="02040604050505020304" pitchFamily="18" charset="0"/>
            </a:endParaRPr>
          </a:p>
        </p:txBody>
      </p:sp>
      <p:pic>
        <p:nvPicPr>
          <p:cNvPr id="6" name="Picture 5" descr="Tab title: Budget Narrative" title="Title IIA Budget Narrative Tabs"/>
          <p:cNvPicPr/>
          <p:nvPr/>
        </p:nvPicPr>
        <p:blipFill rotWithShape="1">
          <a:blip r:embed="rId3"/>
          <a:srcRect l="21770" r="7402" b="43743"/>
          <a:stretch/>
        </p:blipFill>
        <p:spPr bwMode="auto">
          <a:xfrm>
            <a:off x="1524000" y="966788"/>
            <a:ext cx="6248400" cy="533400"/>
          </a:xfrm>
          <a:prstGeom prst="rect">
            <a:avLst/>
          </a:prstGeom>
          <a:ln>
            <a:noFill/>
          </a:ln>
          <a:extLst>
            <a:ext uri="{53640926-AAD7-44D8-BBD7-CCE9431645EC}">
              <a14:shadowObscured xmlns:a14="http://schemas.microsoft.com/office/drawing/2010/main"/>
            </a:ext>
          </a:extLst>
        </p:spPr>
      </p:pic>
      <p:sp>
        <p:nvSpPr>
          <p:cNvPr id="7" name="Oval 6" descr="To provide emphasis on Equitable Services Worksheet tab" title="Circle 1"/>
          <p:cNvSpPr/>
          <p:nvPr/>
        </p:nvSpPr>
        <p:spPr>
          <a:xfrm>
            <a:off x="4997450" y="1039813"/>
            <a:ext cx="1555750" cy="4349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defRPr/>
            </a:pPr>
            <a:r>
              <a:rPr lang="en-US" altLang="en-US" dirty="0" smtClean="0">
                <a:solidFill>
                  <a:schemeClr val="bg2">
                    <a:lumMod val="60000"/>
                    <a:lumOff val="40000"/>
                  </a:schemeClr>
                </a:solidFill>
              </a:rPr>
              <a:t>Defining Professional Learning</a:t>
            </a:r>
          </a:p>
        </p:txBody>
      </p:sp>
      <p:sp>
        <p:nvSpPr>
          <p:cNvPr id="43011" name="Content Placeholder 2"/>
          <p:cNvSpPr>
            <a:spLocks noGrp="1"/>
          </p:cNvSpPr>
          <p:nvPr>
            <p:ph idx="1"/>
          </p:nvPr>
        </p:nvSpPr>
        <p:spPr>
          <a:xfrm>
            <a:off x="1219200" y="1417638"/>
            <a:ext cx="7010400" cy="4267200"/>
          </a:xfrm>
        </p:spPr>
        <p:txBody>
          <a:bodyPr/>
          <a:lstStyle/>
          <a:p>
            <a:pPr marL="0" indent="0">
              <a:buFontTx/>
              <a:buNone/>
            </a:pPr>
            <a:r>
              <a:rPr lang="en-US" altLang="en-US" smtClean="0">
                <a:latin typeface="Calibri" panose="020F0502020204030204" pitchFamily="34" charset="0"/>
                <a:cs typeface="Calibri" panose="020F0502020204030204" pitchFamily="34" charset="0"/>
              </a:rPr>
              <a:t>ESSA defines professional learning as:</a:t>
            </a:r>
          </a:p>
          <a:p>
            <a:pPr marL="0" indent="0">
              <a:buFontTx/>
              <a:buNone/>
            </a:pPr>
            <a:r>
              <a:rPr lang="en-US" altLang="en-US" sz="2800" i="1" smtClean="0">
                <a:latin typeface="Calibri" panose="020F0502020204030204" pitchFamily="34" charset="0"/>
                <a:cs typeface="Calibri" panose="020F0502020204030204" pitchFamily="34" charset="0"/>
              </a:rPr>
              <a:t>“… high quality, sustained, intensive, and classroom-focused in order to have a positive and lasting impact on classroom instruction and the teacher’s performance in the classroom and not 1-day or short-term workshops or conferences.” [ESEA Section 8101(42)] ”</a:t>
            </a:r>
          </a:p>
          <a:p>
            <a:pPr marL="0" indent="0">
              <a:buFontTx/>
              <a:buNone/>
            </a:pPr>
            <a:endParaRPr lang="en-US" alt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143000" y="274638"/>
            <a:ext cx="7924800" cy="1143000"/>
          </a:xfrm>
        </p:spPr>
        <p:txBody>
          <a:bodyPr/>
          <a:lstStyle/>
          <a:p>
            <a:pPr algn="l" eaLnBrk="1" hangingPunct="1">
              <a:defRPr/>
            </a:pPr>
            <a:r>
              <a:rPr lang="en-US" altLang="en-US" dirty="0" smtClean="0">
                <a:solidFill>
                  <a:schemeClr val="bg2">
                    <a:lumMod val="60000"/>
                    <a:lumOff val="40000"/>
                  </a:schemeClr>
                </a:solidFill>
              </a:rPr>
              <a:t>Conferences and Workshops</a:t>
            </a:r>
          </a:p>
        </p:txBody>
      </p:sp>
      <p:sp>
        <p:nvSpPr>
          <p:cNvPr id="27651" name="Content Placeholder 2"/>
          <p:cNvSpPr>
            <a:spLocks noGrp="1"/>
          </p:cNvSpPr>
          <p:nvPr>
            <p:ph idx="1"/>
          </p:nvPr>
        </p:nvSpPr>
        <p:spPr>
          <a:xfrm>
            <a:off x="952500" y="1066800"/>
            <a:ext cx="8001000" cy="4800600"/>
          </a:xfrm>
        </p:spPr>
        <p:txBody>
          <a:bodyPr/>
          <a:lstStyle/>
          <a:p>
            <a:pPr marL="0" indent="0" eaLnBrk="1" hangingPunct="1">
              <a:buFontTx/>
              <a:buNone/>
              <a:defRPr/>
            </a:pPr>
            <a:endParaRPr lang="en-US" altLang="en-US" sz="1000" dirty="0" smtClean="0"/>
          </a:p>
          <a:p>
            <a:pPr marL="457200" lvl="1" indent="0">
              <a:buFontTx/>
              <a:buNone/>
              <a:defRPr/>
            </a:pPr>
            <a:endParaRPr lang="en-US" altLang="en-US" sz="2400" dirty="0" smtClean="0">
              <a:latin typeface="Calibri" panose="020F0502020204030204" pitchFamily="34" charset="0"/>
              <a:cs typeface="Calibri" panose="020F0502020204030204" pitchFamily="34" charset="0"/>
            </a:endParaRPr>
          </a:p>
          <a:p>
            <a:pPr>
              <a:defRPr/>
            </a:pPr>
            <a:r>
              <a:rPr lang="en-US" sz="2800" dirty="0">
                <a:latin typeface="Calibri" panose="020F0502020204030204" pitchFamily="34" charset="0"/>
                <a:cs typeface="Calibri" panose="020F0502020204030204" pitchFamily="34" charset="0"/>
              </a:rPr>
              <a:t>C</a:t>
            </a:r>
            <a:r>
              <a:rPr lang="en-US" sz="2800" dirty="0" smtClean="0">
                <a:latin typeface="Calibri" panose="020F0502020204030204" pitchFamily="34" charset="0"/>
                <a:cs typeface="Calibri" panose="020F0502020204030204" pitchFamily="34" charset="0"/>
              </a:rPr>
              <a:t>onferences </a:t>
            </a:r>
            <a:r>
              <a:rPr lang="en-US" sz="2800" dirty="0">
                <a:latin typeface="Calibri" panose="020F0502020204030204" pitchFamily="34" charset="0"/>
                <a:cs typeface="Calibri" panose="020F0502020204030204" pitchFamily="34" charset="0"/>
              </a:rPr>
              <a:t>and workshops are approvable when they are </a:t>
            </a:r>
            <a:r>
              <a:rPr lang="en-US" sz="2800" b="1" dirty="0">
                <a:latin typeface="Calibri" panose="020F0502020204030204" pitchFamily="34" charset="0"/>
                <a:cs typeface="Calibri" panose="020F0502020204030204" pitchFamily="34" charset="0"/>
              </a:rPr>
              <a:t>included as part of larger strategy</a:t>
            </a:r>
            <a:r>
              <a:rPr lang="en-US" sz="2800" dirty="0">
                <a:latin typeface="Calibri" panose="020F0502020204030204" pitchFamily="34" charset="0"/>
                <a:cs typeface="Calibri" panose="020F0502020204030204" pitchFamily="34" charset="0"/>
              </a:rPr>
              <a:t>, not as an end in </a:t>
            </a:r>
            <a:r>
              <a:rPr lang="en-US" sz="2800" dirty="0" smtClean="0">
                <a:latin typeface="Calibri" panose="020F0502020204030204" pitchFamily="34" charset="0"/>
                <a:cs typeface="Calibri" panose="020F0502020204030204" pitchFamily="34" charset="0"/>
              </a:rPr>
              <a:t>themselves</a:t>
            </a:r>
          </a:p>
          <a:p>
            <a:pPr lvl="1">
              <a:defRPr/>
            </a:pPr>
            <a:r>
              <a:rPr lang="en-US" altLang="en-US" sz="2400" dirty="0" smtClean="0">
                <a:latin typeface="Calibri" panose="020F0502020204030204" pitchFamily="34" charset="0"/>
                <a:cs typeface="Calibri" panose="020F0502020204030204" pitchFamily="34" charset="0"/>
              </a:rPr>
              <a:t>How is the conference part of a sustained, job-embedded plan for professional learning?</a:t>
            </a:r>
          </a:p>
          <a:p>
            <a:pPr lvl="1">
              <a:defRPr/>
            </a:pPr>
            <a:endParaRPr lang="en-US" altLang="en-US" sz="2400" dirty="0" smtClean="0">
              <a:latin typeface="Calibri" panose="020F0502020204030204" pitchFamily="34" charset="0"/>
              <a:cs typeface="Calibri" panose="020F0502020204030204" pitchFamily="34" charset="0"/>
            </a:endParaRPr>
          </a:p>
          <a:p>
            <a:pPr lvl="1">
              <a:defRPr/>
            </a:pPr>
            <a:r>
              <a:rPr lang="en-US" altLang="en-US" sz="2400" dirty="0" smtClean="0">
                <a:latin typeface="Calibri" panose="020F0502020204030204" pitchFamily="34" charset="0"/>
                <a:cs typeface="Calibri" panose="020F0502020204030204" pitchFamily="34" charset="0"/>
              </a:rPr>
              <a:t>What is the plan for delivering the content so that the learning extends beyond those who attended?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2" descr="Monitor and Adjust" title="Step 5 in the Continuous Improvement Process"/>
          <p:cNvPicPr>
            <a:picLocks noChangeAspect="1"/>
          </p:cNvPicPr>
          <p:nvPr/>
        </p:nvPicPr>
        <p:blipFill rotWithShape="1">
          <a:blip r:embed="rId3"/>
          <a:srcRect t="10376" b="16933"/>
          <a:stretch/>
        </p:blipFill>
        <p:spPr>
          <a:xfrm>
            <a:off x="2590800" y="1524000"/>
            <a:ext cx="4648200" cy="4343400"/>
          </a:xfrm>
          <a:prstGeom prst="rect">
            <a:avLst/>
          </a:prstGeom>
        </p:spPr>
      </p:pic>
      <p:sp>
        <p:nvSpPr>
          <p:cNvPr id="2" name="Title 1"/>
          <p:cNvSpPr>
            <a:spLocks noGrp="1"/>
          </p:cNvSpPr>
          <p:nvPr>
            <p:ph type="title"/>
          </p:nvPr>
        </p:nvSpPr>
        <p:spPr/>
        <p:txBody>
          <a:bodyPr/>
          <a:lstStyle/>
          <a:p>
            <a:r>
              <a:rPr lang="en-US" sz="7200" dirty="0" smtClean="0">
                <a:latin typeface="Calibri" panose="020F0502020204030204" pitchFamily="34" charset="0"/>
                <a:cs typeface="Calibri" panose="020F0502020204030204" pitchFamily="34" charset="0"/>
              </a:rPr>
              <a:t>Measuring Impact</a:t>
            </a:r>
            <a:endParaRPr lang="en-US" sz="72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143000" y="274638"/>
            <a:ext cx="7924800" cy="1143000"/>
          </a:xfrm>
        </p:spPr>
        <p:txBody>
          <a:bodyPr/>
          <a:lstStyle/>
          <a:p>
            <a:pPr algn="l">
              <a:defRPr/>
            </a:pPr>
            <a:r>
              <a:rPr lang="en-US" altLang="en-US" dirty="0" smtClean="0">
                <a:solidFill>
                  <a:schemeClr val="bg2">
                    <a:lumMod val="60000"/>
                    <a:lumOff val="40000"/>
                  </a:schemeClr>
                </a:solidFill>
              </a:rPr>
              <a:t>Connecting to the application….</a:t>
            </a:r>
          </a:p>
        </p:txBody>
      </p:sp>
      <p:sp>
        <p:nvSpPr>
          <p:cNvPr id="33795" name="Content Placeholder 2"/>
          <p:cNvSpPr>
            <a:spLocks noGrp="1"/>
          </p:cNvSpPr>
          <p:nvPr>
            <p:ph idx="1"/>
          </p:nvPr>
        </p:nvSpPr>
        <p:spPr>
          <a:xfrm>
            <a:off x="814388" y="1417638"/>
            <a:ext cx="8229600" cy="4267200"/>
          </a:xfrm>
        </p:spPr>
        <p:txBody>
          <a:bodyPr/>
          <a:lstStyle/>
          <a:p>
            <a:pPr marL="457200" lvl="1" indent="0" eaLnBrk="1" hangingPunct="1">
              <a:buFontTx/>
              <a:buNone/>
              <a:defRPr/>
            </a:pPr>
            <a:endParaRPr lang="en-US" altLang="en-US" sz="3000" dirty="0" smtClean="0">
              <a:latin typeface="Calibri" panose="020F0502020204030204" pitchFamily="34" charset="0"/>
              <a:cs typeface="Calibri" panose="020F0502020204030204" pitchFamily="34" charset="0"/>
            </a:endParaRPr>
          </a:p>
          <a:p>
            <a:pPr eaLnBrk="1" hangingPunct="1">
              <a:defRPr/>
            </a:pPr>
            <a:r>
              <a:rPr lang="en-US" altLang="en-US" dirty="0" smtClean="0">
                <a:latin typeface="Calibri" panose="020F0502020204030204" pitchFamily="34" charset="0"/>
                <a:cs typeface="Calibri" panose="020F0502020204030204" pitchFamily="34" charset="0"/>
              </a:rPr>
              <a:t>HOW is impact being measured?</a:t>
            </a:r>
          </a:p>
          <a:p>
            <a:pPr lvl="1" eaLnBrk="1" hangingPunct="1">
              <a:buFont typeface="Arial" panose="020B0604020202020204" pitchFamily="34" charset="0"/>
              <a:buChar char="•"/>
              <a:defRPr/>
            </a:pPr>
            <a:r>
              <a:rPr lang="en-US" altLang="en-US" dirty="0" smtClean="0">
                <a:latin typeface="Calibri" panose="020F0502020204030204" pitchFamily="34" charset="0"/>
                <a:cs typeface="Calibri" panose="020F0502020204030204" pitchFamily="34" charset="0"/>
              </a:rPr>
              <a:t>Identify what measures will be used to determine whether the strategy is generating the results you expect</a:t>
            </a:r>
          </a:p>
          <a:p>
            <a:pPr eaLnBrk="1" hangingPunct="1">
              <a:buFont typeface="Arial" panose="020B0604020202020204" pitchFamily="34" charset="0"/>
              <a:buChar char="•"/>
              <a:defRPr/>
            </a:pPr>
            <a:r>
              <a:rPr lang="en-US" altLang="en-US" dirty="0" smtClean="0">
                <a:latin typeface="Calibri" panose="020F0502020204030204" pitchFamily="34" charset="0"/>
                <a:cs typeface="Calibri" panose="020F0502020204030204" pitchFamily="34" charset="0"/>
              </a:rPr>
              <a:t>Matching the measure to the strategy</a:t>
            </a:r>
          </a:p>
          <a:p>
            <a:pPr lvl="1" eaLnBrk="1" hangingPunct="1">
              <a:buFont typeface="Arial" panose="020B0604020202020204" pitchFamily="34" charset="0"/>
              <a:buChar char="•"/>
              <a:defRPr/>
            </a:pPr>
            <a:r>
              <a:rPr lang="en-US" altLang="en-US" dirty="0" smtClean="0">
                <a:latin typeface="Calibri" panose="020F0502020204030204" pitchFamily="34" charset="0"/>
                <a:cs typeface="Calibri" panose="020F0502020204030204" pitchFamily="34" charset="0"/>
              </a:rPr>
              <a:t>What are you trying to change?</a:t>
            </a:r>
          </a:p>
          <a:p>
            <a:pPr lvl="1" eaLnBrk="1" hangingPunct="1">
              <a:buFont typeface="Arial" panose="020B0604020202020204" pitchFamily="34" charset="0"/>
              <a:buChar char="•"/>
              <a:defRPr/>
            </a:pPr>
            <a:r>
              <a:rPr lang="en-US" altLang="en-US" dirty="0" smtClean="0">
                <a:latin typeface="Calibri" panose="020F0502020204030204" pitchFamily="34" charset="0"/>
                <a:cs typeface="Calibri" panose="020F0502020204030204" pitchFamily="34" charset="0"/>
              </a:rPr>
              <a:t>One measure does not fit all strategies</a:t>
            </a:r>
          </a:p>
          <a:p>
            <a:pPr lvl="1" eaLnBrk="1" hangingPunct="1">
              <a:buFont typeface="Arial" panose="020B0604020202020204" pitchFamily="34" charset="0"/>
              <a:buChar char="•"/>
              <a:defRPr/>
            </a:pPr>
            <a:endParaRPr lang="en-US" altLang="en-US" dirty="0" smtClean="0">
              <a:latin typeface="Calibri" panose="020F0502020204030204" pitchFamily="34" charset="0"/>
              <a:cs typeface="Calibri" panose="020F0502020204030204" pitchFamily="34" charset="0"/>
            </a:endParaRPr>
          </a:p>
          <a:p>
            <a:pPr>
              <a:defRPr/>
            </a:pPr>
            <a:endParaRPr lang="en-US" altLang="en-US" dirty="0" smtClean="0"/>
          </a:p>
        </p:txBody>
      </p:sp>
      <p:pic>
        <p:nvPicPr>
          <p:cNvPr id="6" name="Picture 5" descr="Budget Narrative" title="Title IIA Budget Narrative Tabs"/>
          <p:cNvPicPr/>
          <p:nvPr/>
        </p:nvPicPr>
        <p:blipFill rotWithShape="1">
          <a:blip r:embed="rId3"/>
          <a:srcRect l="21770" r="7402" b="43743"/>
          <a:stretch/>
        </p:blipFill>
        <p:spPr bwMode="auto">
          <a:xfrm>
            <a:off x="1524000" y="1216025"/>
            <a:ext cx="6248400" cy="533400"/>
          </a:xfrm>
          <a:prstGeom prst="rect">
            <a:avLst/>
          </a:prstGeom>
          <a:ln>
            <a:noFill/>
          </a:ln>
          <a:extLst>
            <a:ext uri="{53640926-AAD7-44D8-BBD7-CCE9431645EC}">
              <a14:shadowObscured xmlns:a14="http://schemas.microsoft.com/office/drawing/2010/main"/>
            </a:ext>
          </a:extLst>
        </p:spPr>
      </p:pic>
      <p:sp>
        <p:nvSpPr>
          <p:cNvPr id="7" name="Oval 6" descr="To provide emphasis on Equitable Services Worksheet tab" title="Circle 1"/>
          <p:cNvSpPr/>
          <p:nvPr/>
        </p:nvSpPr>
        <p:spPr>
          <a:xfrm>
            <a:off x="4983163" y="1312863"/>
            <a:ext cx="1555750" cy="4365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106" y="304800"/>
            <a:ext cx="8153400" cy="1143000"/>
          </a:xfrm>
        </p:spPr>
        <p:txBody>
          <a:bodyPr/>
          <a:lstStyle/>
          <a:p>
            <a:pPr algn="l"/>
            <a:r>
              <a:rPr lang="en-US" dirty="0" smtClean="0">
                <a:solidFill>
                  <a:schemeClr val="bg2">
                    <a:lumMod val="60000"/>
                    <a:lumOff val="40000"/>
                  </a:schemeClr>
                </a:solidFill>
              </a:rPr>
              <a:t>HOW: Measuring Impact</a:t>
            </a:r>
            <a:endParaRPr lang="en-US" dirty="0"/>
          </a:p>
        </p:txBody>
      </p:sp>
      <p:sp>
        <p:nvSpPr>
          <p:cNvPr id="3" name="Content Placeholder 2"/>
          <p:cNvSpPr>
            <a:spLocks noGrp="1"/>
          </p:cNvSpPr>
          <p:nvPr>
            <p:ph idx="1"/>
          </p:nvPr>
        </p:nvSpPr>
        <p:spPr>
          <a:xfrm>
            <a:off x="1143000" y="1600200"/>
            <a:ext cx="7848600" cy="4267199"/>
          </a:xfrm>
        </p:spPr>
        <p:txBody>
          <a:bodyPr/>
          <a:lstStyle/>
          <a:p>
            <a:pPr marL="0" indent="0">
              <a:buNone/>
            </a:pPr>
            <a:r>
              <a:rPr lang="en-US" sz="2800" dirty="0" smtClean="0">
                <a:latin typeface="Calibri" panose="020F0502020204030204" pitchFamily="34" charset="0"/>
                <a:cs typeface="Calibri" panose="020F0502020204030204" pitchFamily="34" charset="0"/>
              </a:rPr>
              <a:t>Strategy: Provide training to staff in trauma informed practices</a:t>
            </a:r>
          </a:p>
          <a:p>
            <a:r>
              <a:rPr lang="en-US" sz="2400" dirty="0" smtClean="0">
                <a:latin typeface="Calibri" panose="020F0502020204030204" pitchFamily="34" charset="0"/>
                <a:cs typeface="Calibri" panose="020F0502020204030204" pitchFamily="34" charset="0"/>
              </a:rPr>
              <a:t>Train staff </a:t>
            </a:r>
            <a:r>
              <a:rPr lang="en-US" sz="2400" dirty="0">
                <a:latin typeface="Calibri" panose="020F0502020204030204" pitchFamily="34" charset="0"/>
                <a:cs typeface="Calibri" panose="020F0502020204030204" pitchFamily="34" charset="0"/>
              </a:rPr>
              <a:t>to understand trauma informed practices and how these things impact learning, attention, and student behavior. T</a:t>
            </a:r>
            <a:r>
              <a:rPr lang="en-US" sz="2400" dirty="0" smtClean="0">
                <a:latin typeface="Calibri" panose="020F0502020204030204" pitchFamily="34" charset="0"/>
                <a:cs typeface="Calibri" panose="020F0502020204030204" pitchFamily="34" charset="0"/>
              </a:rPr>
              <a:t>raining/support </a:t>
            </a:r>
            <a:r>
              <a:rPr lang="en-US" sz="2400" dirty="0">
                <a:latin typeface="Calibri" panose="020F0502020204030204" pitchFamily="34" charset="0"/>
                <a:cs typeface="Calibri" panose="020F0502020204030204" pitchFamily="34" charset="0"/>
              </a:rPr>
              <a:t>will be provided to 40 teachers throughout the school year. </a:t>
            </a:r>
          </a:p>
          <a:p>
            <a:pPr marL="0" indent="0">
              <a:buNone/>
            </a:pPr>
            <a:r>
              <a:rPr lang="en-US" sz="2800" dirty="0" smtClean="0">
                <a:latin typeface="Calibri" panose="020F0502020204030204" pitchFamily="34" charset="0"/>
                <a:cs typeface="Calibri" panose="020F0502020204030204" pitchFamily="34" charset="0"/>
              </a:rPr>
              <a:t>Impact:</a:t>
            </a:r>
          </a:p>
          <a:p>
            <a:r>
              <a:rPr lang="en-US" sz="2400" dirty="0" smtClean="0">
                <a:latin typeface="Calibri" panose="020F0502020204030204" pitchFamily="34" charset="0"/>
                <a:cs typeface="Calibri" panose="020F0502020204030204" pitchFamily="34" charset="0"/>
              </a:rPr>
              <a:t>climate surveys</a:t>
            </a:r>
          </a:p>
          <a:p>
            <a:r>
              <a:rPr lang="en-US" sz="2400" dirty="0" smtClean="0">
                <a:latin typeface="Calibri" panose="020F0502020204030204" pitchFamily="34" charset="0"/>
                <a:cs typeface="Calibri" panose="020F0502020204030204" pitchFamily="34" charset="0"/>
              </a:rPr>
              <a:t>student </a:t>
            </a:r>
            <a:r>
              <a:rPr lang="en-US" sz="2400" dirty="0">
                <a:latin typeface="Calibri" panose="020F0502020204030204" pitchFamily="34" charset="0"/>
                <a:cs typeface="Calibri" panose="020F0502020204030204" pitchFamily="34" charset="0"/>
              </a:rPr>
              <a:t>discipline </a:t>
            </a:r>
            <a:r>
              <a:rPr lang="en-US" sz="2400" dirty="0" smtClean="0">
                <a:latin typeface="Calibri" panose="020F0502020204030204" pitchFamily="34" charset="0"/>
                <a:cs typeface="Calibri" panose="020F0502020204030204" pitchFamily="34" charset="0"/>
              </a:rPr>
              <a:t>data</a:t>
            </a:r>
          </a:p>
          <a:p>
            <a:r>
              <a:rPr lang="en-US" sz="2400" dirty="0" smtClean="0">
                <a:latin typeface="Calibri" panose="020F0502020204030204" pitchFamily="34" charset="0"/>
                <a:cs typeface="Calibri" panose="020F0502020204030204" pitchFamily="34" charset="0"/>
              </a:rPr>
              <a:t>focus </a:t>
            </a:r>
            <a:r>
              <a:rPr lang="en-US" sz="2400" dirty="0">
                <a:latin typeface="Calibri" panose="020F0502020204030204" pitchFamily="34" charset="0"/>
                <a:cs typeface="Calibri" panose="020F0502020204030204" pitchFamily="34" charset="0"/>
              </a:rPr>
              <a:t>walks</a:t>
            </a:r>
          </a:p>
        </p:txBody>
      </p:sp>
    </p:spTree>
    <p:extLst>
      <p:ext uri="{BB962C8B-B14F-4D97-AF65-F5344CB8AC3E}">
        <p14:creationId xmlns:p14="http://schemas.microsoft.com/office/powerpoint/2010/main" val="2955006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229600" cy="1143000"/>
          </a:xfrm>
        </p:spPr>
        <p:txBody>
          <a:bodyPr/>
          <a:lstStyle/>
          <a:p>
            <a:pPr>
              <a:defRPr/>
            </a:pPr>
            <a:r>
              <a:rPr lang="en-US" sz="4400" dirty="0" smtClean="0">
                <a:solidFill>
                  <a:schemeClr val="bg2">
                    <a:lumMod val="60000"/>
                    <a:lumOff val="40000"/>
                  </a:schemeClr>
                </a:solidFill>
              </a:rPr>
              <a:t>Outcomes for Today</a:t>
            </a:r>
            <a:endParaRPr lang="en-US" sz="4400" dirty="0">
              <a:solidFill>
                <a:schemeClr val="bg2">
                  <a:lumMod val="60000"/>
                  <a:lumOff val="40000"/>
                </a:schemeClr>
              </a:solidFill>
            </a:endParaRPr>
          </a:p>
        </p:txBody>
      </p:sp>
      <p:sp>
        <p:nvSpPr>
          <p:cNvPr id="16387" name="Content Placeholder 2"/>
          <p:cNvSpPr>
            <a:spLocks noGrp="1"/>
          </p:cNvSpPr>
          <p:nvPr>
            <p:ph idx="1"/>
          </p:nvPr>
        </p:nvSpPr>
        <p:spPr>
          <a:xfrm>
            <a:off x="838200" y="1600200"/>
            <a:ext cx="8001000" cy="4267200"/>
          </a:xfrm>
        </p:spPr>
        <p:txBody>
          <a:bodyPr/>
          <a:lstStyle/>
          <a:p>
            <a:pPr>
              <a:defRPr/>
            </a:pPr>
            <a:r>
              <a:rPr lang="en-US" altLang="en-US" dirty="0" smtClean="0">
                <a:latin typeface="Calibri" pitchFamily="34" charset="0"/>
              </a:rPr>
              <a:t>Review IIA application requirements through the lens of continuous improvement </a:t>
            </a:r>
          </a:p>
          <a:p>
            <a:pPr>
              <a:defRPr/>
            </a:pPr>
            <a:endParaRPr lang="en-US" altLang="en-US" sz="700" dirty="0">
              <a:latin typeface="Calibri" pitchFamily="34" charset="0"/>
            </a:endParaRPr>
          </a:p>
          <a:p>
            <a:pPr>
              <a:defRPr/>
            </a:pPr>
            <a:r>
              <a:rPr lang="en-US" altLang="en-US" dirty="0" smtClean="0">
                <a:latin typeface="Calibri" pitchFamily="34" charset="0"/>
              </a:rPr>
              <a:t>Share requirements for Private Schools</a:t>
            </a:r>
          </a:p>
          <a:p>
            <a:pPr>
              <a:defRPr/>
            </a:pPr>
            <a:r>
              <a:rPr lang="en-US" altLang="en-US" dirty="0" smtClean="0">
                <a:latin typeface="Calibri" pitchFamily="34" charset="0"/>
              </a:rPr>
              <a:t>Provide update on allocations</a:t>
            </a:r>
          </a:p>
          <a:p>
            <a:pPr marL="0" indent="0">
              <a:buFont typeface="Wingdings" panose="05000000000000000000" pitchFamily="2" charset="2"/>
              <a:buNone/>
              <a:defRPr/>
            </a:pPr>
            <a:endParaRPr lang="en-US" altLang="en-US" sz="700" dirty="0" smtClean="0">
              <a:latin typeface="Calibri" pitchFamily="34" charset="0"/>
            </a:endParaRPr>
          </a:p>
          <a:p>
            <a:pPr>
              <a:defRPr/>
            </a:pPr>
            <a:r>
              <a:rPr lang="en-US" altLang="en-US" dirty="0">
                <a:latin typeface="Calibri" pitchFamily="34" charset="0"/>
              </a:rPr>
              <a:t>A</a:t>
            </a:r>
            <a:r>
              <a:rPr lang="en-US" altLang="en-US" dirty="0" smtClean="0">
                <a:latin typeface="Calibri" pitchFamily="34" charset="0"/>
              </a:rPr>
              <a:t>nswer questions</a:t>
            </a:r>
            <a:endParaRPr lang="en-US" altLang="en-US" dirty="0">
              <a:latin typeface="Calibri" pitchFamily="34" charset="0"/>
            </a:endParaRPr>
          </a:p>
        </p:txBody>
      </p:sp>
      <p:pic>
        <p:nvPicPr>
          <p:cNvPr id="16388" name="Content Placeholder 3" descr="Set the vision, assess needs, create a strategic plan, implement strategic plan, moitor and adjust" title="Continuous improvement cycle"/>
          <p:cNvPicPr>
            <a:picLocks noChangeAspect="1"/>
          </p:cNvPicPr>
          <p:nvPr/>
        </p:nvPicPr>
        <p:blipFill>
          <a:blip r:embed="rId3">
            <a:extLst>
              <a:ext uri="{28A0092B-C50C-407E-A947-70E740481C1C}">
                <a14:useLocalDpi xmlns:a14="http://schemas.microsoft.com/office/drawing/2010/main" val="0"/>
              </a:ext>
            </a:extLst>
          </a:blip>
          <a:srcRect t="11777" b="16698"/>
          <a:stretch>
            <a:fillRect/>
          </a:stretch>
        </p:blipFill>
        <p:spPr bwMode="auto">
          <a:xfrm>
            <a:off x="6324600" y="4267200"/>
            <a:ext cx="2133600" cy="2030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274638"/>
            <a:ext cx="8039100" cy="1143000"/>
          </a:xfrm>
        </p:spPr>
        <p:txBody>
          <a:bodyPr/>
          <a:lstStyle/>
          <a:p>
            <a:pPr algn="l"/>
            <a:r>
              <a:rPr lang="en-US" dirty="0" smtClean="0">
                <a:solidFill>
                  <a:schemeClr val="bg2">
                    <a:lumMod val="60000"/>
                    <a:lumOff val="40000"/>
                  </a:schemeClr>
                </a:solidFill>
              </a:rPr>
              <a:t>HOW: Measuring Impact</a:t>
            </a:r>
            <a:endParaRPr lang="en-US" dirty="0"/>
          </a:p>
        </p:txBody>
      </p:sp>
      <p:sp>
        <p:nvSpPr>
          <p:cNvPr id="3" name="Content Placeholder 2"/>
          <p:cNvSpPr>
            <a:spLocks noGrp="1"/>
          </p:cNvSpPr>
          <p:nvPr>
            <p:ph idx="1"/>
          </p:nvPr>
        </p:nvSpPr>
        <p:spPr>
          <a:xfrm>
            <a:off x="1028700" y="1219200"/>
            <a:ext cx="7848600" cy="4800600"/>
          </a:xfrm>
        </p:spPr>
        <p:txBody>
          <a:bodyPr/>
          <a:lstStyle/>
          <a:p>
            <a:pPr marL="0" indent="0">
              <a:buNone/>
            </a:pPr>
            <a:r>
              <a:rPr lang="en-US" sz="2800" dirty="0" smtClean="0">
                <a:latin typeface="Calibri" panose="020F0502020204030204" pitchFamily="34" charset="0"/>
                <a:cs typeface="Calibri" panose="020F0502020204030204" pitchFamily="34" charset="0"/>
              </a:rPr>
              <a:t>Strategy: PD on Foundational Reading and Intervention Strategies</a:t>
            </a:r>
          </a:p>
          <a:p>
            <a:pPr marL="0" indent="0">
              <a:buNone/>
            </a:pPr>
            <a:r>
              <a:rPr lang="en-US" sz="2400" dirty="0">
                <a:latin typeface="Calibri" panose="020F0502020204030204" pitchFamily="34" charset="0"/>
                <a:cs typeface="Calibri" panose="020F0502020204030204" pitchFamily="34" charset="0"/>
              </a:rPr>
              <a:t>This </a:t>
            </a:r>
            <a:r>
              <a:rPr lang="en-US" sz="2400" dirty="0" smtClean="0">
                <a:latin typeface="Calibri" panose="020F0502020204030204" pitchFamily="34" charset="0"/>
                <a:cs typeface="Calibri" panose="020F0502020204030204" pitchFamily="34" charset="0"/>
              </a:rPr>
              <a:t>training will provide 20 teachers of K-1 </a:t>
            </a:r>
            <a:r>
              <a:rPr lang="en-US" sz="2400" dirty="0">
                <a:latin typeface="Calibri" panose="020F0502020204030204" pitchFamily="34" charset="0"/>
                <a:cs typeface="Calibri" panose="020F0502020204030204" pitchFamily="34" charset="0"/>
              </a:rPr>
              <a:t>students (general </a:t>
            </a:r>
            <a:r>
              <a:rPr lang="en-US" sz="2400" dirty="0" err="1">
                <a:latin typeface="Calibri" panose="020F0502020204030204" pitchFamily="34" charset="0"/>
                <a:cs typeface="Calibri" panose="020F0502020204030204" pitchFamily="34" charset="0"/>
              </a:rPr>
              <a:t>ed</a:t>
            </a:r>
            <a:r>
              <a:rPr lang="en-US" sz="2400" dirty="0">
                <a:latin typeface="Calibri" panose="020F0502020204030204" pitchFamily="34" charset="0"/>
                <a:cs typeface="Calibri" panose="020F0502020204030204" pitchFamily="34" charset="0"/>
              </a:rPr>
              <a:t>, Title I, and Learning Specialists</a:t>
            </a:r>
            <a:r>
              <a:rPr lang="en-US" sz="2400" dirty="0" smtClean="0">
                <a:latin typeface="Calibri" panose="020F0502020204030204" pitchFamily="34" charset="0"/>
                <a:cs typeface="Calibri" panose="020F0502020204030204" pitchFamily="34" charset="0"/>
              </a:rPr>
              <a:t>), with increased knowledge </a:t>
            </a:r>
            <a:r>
              <a:rPr lang="en-US" sz="2400" dirty="0">
                <a:latin typeface="Calibri" panose="020F0502020204030204" pitchFamily="34" charset="0"/>
                <a:cs typeface="Calibri" panose="020F0502020204030204" pitchFamily="34" charset="0"/>
              </a:rPr>
              <a:t>and skills around foundational reading skills and intervention strategies based on the district's universal literacy screener and diagnostic assessments. </a:t>
            </a:r>
            <a:r>
              <a:rPr lang="en-US" sz="2400" dirty="0" smtClean="0">
                <a:latin typeface="Calibri" panose="020F0502020204030204" pitchFamily="34" charset="0"/>
                <a:cs typeface="Calibri" panose="020F0502020204030204" pitchFamily="34" charset="0"/>
              </a:rPr>
              <a:t>This activity will </a:t>
            </a:r>
            <a:r>
              <a:rPr lang="en-US" sz="2400" dirty="0">
                <a:latin typeface="Calibri" panose="020F0502020204030204" pitchFamily="34" charset="0"/>
                <a:cs typeface="Calibri" panose="020F0502020204030204" pitchFamily="34" charset="0"/>
              </a:rPr>
              <a:t>build capacity in understanding how to accurately interpret student assessment data, progress monitor students' development of early literacy skills</a:t>
            </a:r>
            <a:r>
              <a:rPr lang="en-US" sz="2400" dirty="0" smtClean="0">
                <a:latin typeface="Calibri" panose="020F0502020204030204" pitchFamily="34" charset="0"/>
                <a:cs typeface="Calibri" panose="020F0502020204030204" pitchFamily="34" charset="0"/>
              </a:rPr>
              <a:t>. Teachers will meet weekly within PLCs to analyze data.</a:t>
            </a:r>
          </a:p>
        </p:txBody>
      </p:sp>
    </p:spTree>
    <p:extLst>
      <p:ext uri="{BB962C8B-B14F-4D97-AF65-F5344CB8AC3E}">
        <p14:creationId xmlns:p14="http://schemas.microsoft.com/office/powerpoint/2010/main" val="3560565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848600" cy="1143000"/>
          </a:xfrm>
        </p:spPr>
        <p:txBody>
          <a:bodyPr/>
          <a:lstStyle/>
          <a:p>
            <a:pPr algn="l"/>
            <a:r>
              <a:rPr lang="en-US" dirty="0" smtClean="0">
                <a:solidFill>
                  <a:schemeClr val="bg2">
                    <a:lumMod val="60000"/>
                    <a:lumOff val="40000"/>
                  </a:schemeClr>
                </a:solidFill>
              </a:rPr>
              <a:t>HOW: Measuring Impact</a:t>
            </a:r>
            <a:endParaRPr lang="en-US" dirty="0"/>
          </a:p>
        </p:txBody>
      </p:sp>
      <p:sp>
        <p:nvSpPr>
          <p:cNvPr id="3" name="Content Placeholder 2"/>
          <p:cNvSpPr>
            <a:spLocks noGrp="1"/>
          </p:cNvSpPr>
          <p:nvPr>
            <p:ph idx="1"/>
          </p:nvPr>
        </p:nvSpPr>
        <p:spPr>
          <a:xfrm>
            <a:off x="838200" y="1219200"/>
            <a:ext cx="7848600" cy="4267199"/>
          </a:xfrm>
        </p:spPr>
        <p:txBody>
          <a:bodyPr/>
          <a:lstStyle/>
          <a:p>
            <a:pPr marL="0" indent="0">
              <a:buNone/>
            </a:pPr>
            <a:r>
              <a:rPr lang="en-US" sz="2800" dirty="0" smtClean="0">
                <a:latin typeface="Calibri" panose="020F0502020204030204" pitchFamily="34" charset="0"/>
                <a:cs typeface="Calibri" panose="020F0502020204030204" pitchFamily="34" charset="0"/>
              </a:rPr>
              <a:t>Impact:</a:t>
            </a:r>
          </a:p>
          <a:p>
            <a:pPr lvl="1"/>
            <a:r>
              <a:rPr lang="en-US" sz="2400" dirty="0" smtClean="0">
                <a:latin typeface="Calibri" panose="020F0502020204030204" pitchFamily="34" charset="0"/>
                <a:cs typeface="Calibri" panose="020F0502020204030204" pitchFamily="34" charset="0"/>
              </a:rPr>
              <a:t>DIBELS </a:t>
            </a:r>
            <a:r>
              <a:rPr lang="en-US" sz="2400" dirty="0">
                <a:latin typeface="Calibri" panose="020F0502020204030204" pitchFamily="34" charset="0"/>
                <a:cs typeface="Calibri" panose="020F0502020204030204" pitchFamily="34" charset="0"/>
              </a:rPr>
              <a:t>progress monitoring and Benchmark data will show </a:t>
            </a:r>
            <a:r>
              <a:rPr lang="en-US" sz="2400" dirty="0" smtClean="0">
                <a:latin typeface="Calibri" panose="020F0502020204030204" pitchFamily="34" charset="0"/>
                <a:cs typeface="Calibri" panose="020F0502020204030204" pitchFamily="34" charset="0"/>
              </a:rPr>
              <a:t>an increase in percentage of students </a:t>
            </a:r>
            <a:r>
              <a:rPr lang="en-US" sz="2400" dirty="0">
                <a:latin typeface="Calibri" panose="020F0502020204030204" pitchFamily="34" charset="0"/>
                <a:cs typeface="Calibri" panose="020F0502020204030204" pitchFamily="34" charset="0"/>
              </a:rPr>
              <a:t>progressing towards mastery of skills. </a:t>
            </a:r>
            <a:endParaRPr lang="en-US" sz="2400" dirty="0" smtClean="0">
              <a:latin typeface="Calibri" panose="020F0502020204030204" pitchFamily="34" charset="0"/>
              <a:cs typeface="Calibri" panose="020F0502020204030204" pitchFamily="34" charset="0"/>
            </a:endParaRPr>
          </a:p>
          <a:p>
            <a:pPr lvl="1"/>
            <a:r>
              <a:rPr lang="en-US" sz="2400" dirty="0" smtClean="0">
                <a:latin typeface="Calibri" panose="020F0502020204030204" pitchFamily="34" charset="0"/>
                <a:cs typeface="Calibri" panose="020F0502020204030204" pitchFamily="34" charset="0"/>
              </a:rPr>
              <a:t>Principal </a:t>
            </a:r>
            <a:r>
              <a:rPr lang="en-US" sz="2400" dirty="0">
                <a:latin typeface="Calibri" panose="020F0502020204030204" pitchFamily="34" charset="0"/>
                <a:cs typeface="Calibri" panose="020F0502020204030204" pitchFamily="34" charset="0"/>
              </a:rPr>
              <a:t>and coach observation data will show teachers are shifting core instruction to meet their students' needs. </a:t>
            </a:r>
            <a:endParaRPr lang="en-US" sz="2400" dirty="0" smtClean="0">
              <a:latin typeface="Calibri" panose="020F0502020204030204" pitchFamily="34" charset="0"/>
              <a:cs typeface="Calibri" panose="020F0502020204030204" pitchFamily="34" charset="0"/>
            </a:endParaRPr>
          </a:p>
          <a:p>
            <a:pPr lvl="1"/>
            <a:r>
              <a:rPr lang="en-US" sz="2400" dirty="0">
                <a:latin typeface="Calibri" panose="020F0502020204030204" pitchFamily="34" charset="0"/>
                <a:cs typeface="Calibri" panose="020F0502020204030204" pitchFamily="34" charset="0"/>
              </a:rPr>
              <a:t>PLC notes </a:t>
            </a:r>
            <a:r>
              <a:rPr lang="en-US" sz="2400" dirty="0" smtClean="0">
                <a:latin typeface="Calibri" panose="020F0502020204030204" pitchFamily="34" charset="0"/>
                <a:cs typeface="Calibri" panose="020F0502020204030204" pitchFamily="34" charset="0"/>
              </a:rPr>
              <a:t>will show </a:t>
            </a:r>
            <a:r>
              <a:rPr lang="en-US" sz="2400" dirty="0">
                <a:latin typeface="Calibri" panose="020F0502020204030204" pitchFamily="34" charset="0"/>
                <a:cs typeface="Calibri" panose="020F0502020204030204" pitchFamily="34" charset="0"/>
              </a:rPr>
              <a:t>that teachers/teams are analyzing DIBELS data to inform planning and instruction.</a:t>
            </a:r>
            <a:endParaRPr lang="en-US" sz="2400" dirty="0" smtClean="0">
              <a:latin typeface="Calibri" panose="020F0502020204030204" pitchFamily="34" charset="0"/>
              <a:cs typeface="Calibri" panose="020F0502020204030204" pitchFamily="34" charset="0"/>
            </a:endParaRPr>
          </a:p>
          <a:p>
            <a:pPr lvl="1"/>
            <a:endParaRPr lang="en-US" dirty="0"/>
          </a:p>
        </p:txBody>
      </p:sp>
    </p:spTree>
    <p:extLst>
      <p:ext uri="{BB962C8B-B14F-4D97-AF65-F5344CB8AC3E}">
        <p14:creationId xmlns:p14="http://schemas.microsoft.com/office/powerpoint/2010/main" val="2325405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10;Need 1) Closing the Opportunity/Achievement Gap for our sub-groups, and 2) Using Data to Inform Instruction&#10;&#10;We will fund a .80 TOSA position, a K-12 Math Instructional Coach. One of the primary responsibilities of this position is to oversee the design and implementation of responsive professional development in math instructional strategies as well as providing instructional coaching at all buildings. Teams will meet for a full day every six weeks at the district office to receive the PD that is differentiated to meet the needs of the team. The Math Instructional Coach will also provide professional development sessions to the admin and lead the admin team in guided learning walks every six weeks to support their understanding and recognition of what they should be seeing in the delivery of math lessons. &#10;&#10;The impact of this professional development will be evident in the increased use of math instructional strategies observed during administrator walkthroughs from fall to spring, higher levels of student proficiency on math assessments, and surveys of staff regarding usefulness of professional development ,coaching and administrator feedback.&#10;&#10;Certified staff impacted:&#10;6 Building administrators&#10;45 Elementary certified staff (K-6 classroom teachers)&#10;7 Math teachers (7-12 content specialists)&#10;" title="Example of IIA activity"/>
          <p:cNvPicPr>
            <a:picLocks noChangeAspect="1"/>
          </p:cNvPicPr>
          <p:nvPr/>
        </p:nvPicPr>
        <p:blipFill rotWithShape="1">
          <a:blip r:embed="rId3"/>
          <a:srcRect l="22807" t="30209" r="24561" b="11458"/>
          <a:stretch/>
        </p:blipFill>
        <p:spPr>
          <a:xfrm>
            <a:off x="0" y="0"/>
            <a:ext cx="9184821" cy="6858000"/>
          </a:xfrm>
          <a:prstGeom prst="rect">
            <a:avLst/>
          </a:prstGeom>
        </p:spPr>
      </p:pic>
      <p:sp>
        <p:nvSpPr>
          <p:cNvPr id="10" name="Title 9"/>
          <p:cNvSpPr>
            <a:spLocks noGrp="1"/>
          </p:cNvSpPr>
          <p:nvPr>
            <p:ph type="title"/>
          </p:nvPr>
        </p:nvSpPr>
        <p:spPr>
          <a:xfrm>
            <a:off x="762000" y="0"/>
            <a:ext cx="8229600" cy="1143000"/>
          </a:xfrm>
        </p:spPr>
        <p:txBody>
          <a:bodyPr/>
          <a:lstStyle/>
          <a:p>
            <a:pPr algn="r"/>
            <a:r>
              <a:rPr lang="en-US" dirty="0" smtClean="0"/>
              <a:t>Example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066800" y="304800"/>
            <a:ext cx="8229600" cy="1143000"/>
          </a:xfrm>
        </p:spPr>
        <p:txBody>
          <a:bodyPr/>
          <a:lstStyle/>
          <a:p>
            <a:pPr algn="l">
              <a:defRPr/>
            </a:pPr>
            <a:r>
              <a:rPr lang="en-US" altLang="en-US" dirty="0" smtClean="0">
                <a:solidFill>
                  <a:schemeClr val="bg2">
                    <a:lumMod val="60000"/>
                    <a:lumOff val="40000"/>
                  </a:schemeClr>
                </a:solidFill>
              </a:rPr>
              <a:t>Reminders</a:t>
            </a:r>
            <a:r>
              <a:rPr lang="en-US" altLang="en-US" dirty="0" smtClean="0"/>
              <a:t> </a:t>
            </a:r>
          </a:p>
        </p:txBody>
      </p:sp>
      <p:sp>
        <p:nvSpPr>
          <p:cNvPr id="53251" name="Content Placeholder 2"/>
          <p:cNvSpPr>
            <a:spLocks noGrp="1"/>
          </p:cNvSpPr>
          <p:nvPr>
            <p:ph idx="1"/>
          </p:nvPr>
        </p:nvSpPr>
        <p:spPr>
          <a:xfrm>
            <a:off x="685800" y="1143000"/>
            <a:ext cx="8229600" cy="4953000"/>
          </a:xfrm>
        </p:spPr>
        <p:txBody>
          <a:bodyPr/>
          <a:lstStyle/>
          <a:p>
            <a:r>
              <a:rPr lang="en-US" altLang="en-US" dirty="0" smtClean="0">
                <a:latin typeface="Calibri" panose="020F0502020204030204" pitchFamily="34" charset="0"/>
                <a:cs typeface="Calibri" panose="020F0502020204030204" pitchFamily="34" charset="0"/>
              </a:rPr>
              <a:t>Ensure the narrative reflects the </a:t>
            </a:r>
            <a:r>
              <a:rPr lang="en-US" altLang="en-US" dirty="0">
                <a:latin typeface="Calibri" panose="020F0502020204030204" pitchFamily="34" charset="0"/>
                <a:cs typeface="Calibri" panose="020F0502020204030204" pitchFamily="34" charset="0"/>
              </a:rPr>
              <a:t>object codes selected</a:t>
            </a:r>
          </a:p>
          <a:p>
            <a:r>
              <a:rPr lang="en-US" altLang="en-US" dirty="0" smtClean="0">
                <a:latin typeface="Calibri" panose="020F0502020204030204" pitchFamily="34" charset="0"/>
                <a:cs typeface="Calibri" panose="020F0502020204030204" pitchFamily="34" charset="0"/>
              </a:rPr>
              <a:t>Activities repeated from year to year</a:t>
            </a:r>
          </a:p>
          <a:p>
            <a:endParaRPr lang="en-US" altLang="en-US" sz="800" dirty="0" smtClean="0">
              <a:latin typeface="Calibri" panose="020F0502020204030204" pitchFamily="34" charset="0"/>
              <a:cs typeface="Calibri" panose="020F0502020204030204" pitchFamily="34" charset="0"/>
            </a:endParaRPr>
          </a:p>
          <a:p>
            <a:endParaRPr lang="en-US" altLang="en-US" sz="800" dirty="0" smtClean="0">
              <a:latin typeface="Calibri" panose="020F0502020204030204" pitchFamily="34" charset="0"/>
              <a:cs typeface="Calibri" panose="020F0502020204030204" pitchFamily="34" charset="0"/>
            </a:endParaRPr>
          </a:p>
          <a:p>
            <a:r>
              <a:rPr lang="en-US" altLang="en-US" dirty="0" smtClean="0">
                <a:latin typeface="Calibri" panose="020F0502020204030204" pitchFamily="34" charset="0"/>
                <a:cs typeface="Calibri" panose="020F0502020204030204" pitchFamily="34" charset="0"/>
              </a:rPr>
              <a:t>Reconciling applications</a:t>
            </a:r>
          </a:p>
          <a:p>
            <a:pPr lvl="1"/>
            <a:r>
              <a:rPr lang="en-US" altLang="en-US" dirty="0" smtClean="0">
                <a:latin typeface="Calibri" panose="020F0502020204030204" pitchFamily="34" charset="0"/>
                <a:cs typeface="Calibri" panose="020F0502020204030204" pitchFamily="34" charset="0"/>
              </a:rPr>
              <a:t>New activities</a:t>
            </a:r>
          </a:p>
          <a:p>
            <a:pPr lvl="1"/>
            <a:r>
              <a:rPr lang="en-US" altLang="en-US" dirty="0" smtClean="0">
                <a:latin typeface="Calibri" panose="020F0502020204030204" pitchFamily="34" charset="0"/>
                <a:cs typeface="Calibri" panose="020F0502020204030204" pitchFamily="34" charset="0"/>
              </a:rPr>
              <a:t>Large changes in funding approved items</a:t>
            </a:r>
          </a:p>
          <a:p>
            <a:pPr lvl="1"/>
            <a:r>
              <a:rPr lang="en-US" altLang="en-US" dirty="0" smtClean="0">
                <a:latin typeface="Calibri" panose="020F0502020204030204" pitchFamily="34" charset="0"/>
                <a:cs typeface="Calibri" panose="020F0502020204030204" pitchFamily="34" charset="0"/>
              </a:rPr>
              <a:t>DO NOT resubmit Carryover applications once approved</a:t>
            </a:r>
          </a:p>
          <a:p>
            <a:pPr lvl="2"/>
            <a:r>
              <a:rPr lang="en-US" altLang="en-US" dirty="0" smtClean="0">
                <a:latin typeface="Calibri" panose="020F0502020204030204" pitchFamily="34" charset="0"/>
                <a:cs typeface="Calibri" panose="020F0502020204030204" pitchFamily="34" charset="0"/>
              </a:rPr>
              <a:t>Email Sarah regarding changes to Carryover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sz="7200" dirty="0">
                <a:latin typeface="Calibri" panose="020F0502020204030204" pitchFamily="34" charset="0"/>
                <a:cs typeface="Calibri" panose="020F0502020204030204" pitchFamily="34" charset="0"/>
              </a:rPr>
              <a:t>Private </a:t>
            </a:r>
            <a:r>
              <a:rPr lang="en-US" altLang="en-US" sz="7200" dirty="0" smtClean="0">
                <a:latin typeface="Calibri" panose="020F0502020204030204" pitchFamily="34" charset="0"/>
                <a:cs typeface="Calibri" panose="020F0502020204030204" pitchFamily="34" charset="0"/>
              </a:rPr>
              <a:t>Schools</a:t>
            </a:r>
          </a:p>
        </p:txBody>
      </p:sp>
      <p:sp>
        <p:nvSpPr>
          <p:cNvPr id="55299" name="Content Placeholder 2"/>
          <p:cNvSpPr>
            <a:spLocks noGrp="1"/>
          </p:cNvSpPr>
          <p:nvPr>
            <p:ph idx="1"/>
          </p:nvPr>
        </p:nvSpPr>
        <p:spPr>
          <a:xfrm>
            <a:off x="838200" y="2057400"/>
            <a:ext cx="8229600" cy="4267200"/>
          </a:xfrm>
        </p:spPr>
        <p:txBody>
          <a:bodyPr/>
          <a:lstStyle/>
          <a:p>
            <a:pPr marL="0" indent="0" algn="ctr">
              <a:buFontTx/>
              <a:buNone/>
            </a:pPr>
            <a:r>
              <a:rPr lang="en-US" altLang="en-US" sz="4400" dirty="0" smtClean="0">
                <a:latin typeface="Calibri" panose="020F0502020204030204" pitchFamily="34" charset="0"/>
                <a:cs typeface="Calibri" panose="020F0502020204030204" pitchFamily="34" charset="0"/>
              </a:rPr>
              <a:t>Equitable Services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solidFill>
                  <a:schemeClr val="bg2">
                    <a:lumMod val="60000"/>
                    <a:lumOff val="40000"/>
                  </a:schemeClr>
                </a:solidFill>
              </a:rPr>
              <a:t>Consultation</a:t>
            </a:r>
            <a:endParaRPr lang="en-US" dirty="0"/>
          </a:p>
        </p:txBody>
      </p:sp>
      <p:sp>
        <p:nvSpPr>
          <p:cNvPr id="57346" name="Slide Number Placeholder 5"/>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3C21A62-353D-4280-832D-30DA45824323}" type="slidenum">
              <a:rPr lang="en-US" altLang="en-US" sz="1400" smtClean="0">
                <a:solidFill>
                  <a:srgbClr val="FFFFFF"/>
                </a:solidFill>
                <a:latin typeface="Century Schoolbook" panose="02040604050505020304" pitchFamily="18" charset="0"/>
              </a:rPr>
              <a:pPr>
                <a:spcBef>
                  <a:spcPct val="0"/>
                </a:spcBef>
                <a:buFontTx/>
                <a:buNone/>
              </a:pPr>
              <a:t>25</a:t>
            </a:fld>
            <a:endParaRPr lang="en-US" altLang="en-US" sz="1400" smtClean="0">
              <a:solidFill>
                <a:srgbClr val="FFFFFF"/>
              </a:solidFill>
              <a:latin typeface="Century Schoolbook" panose="02040604050505020304" pitchFamily="18" charset="0"/>
            </a:endParaRPr>
          </a:p>
        </p:txBody>
      </p:sp>
      <p:sp>
        <p:nvSpPr>
          <p:cNvPr id="57347" name="Rectangle 3"/>
          <p:cNvSpPr>
            <a:spLocks noGrp="1" noChangeArrowheads="1"/>
          </p:cNvSpPr>
          <p:nvPr>
            <p:ph type="body" idx="4294967295"/>
          </p:nvPr>
        </p:nvSpPr>
        <p:spPr>
          <a:xfrm>
            <a:off x="1260764" y="1445347"/>
            <a:ext cx="6968836" cy="3888653"/>
          </a:xfrm>
        </p:spPr>
        <p:txBody>
          <a:bodyPr/>
          <a:lstStyle/>
          <a:p>
            <a:pPr marL="546100" indent="-457200">
              <a:spcBef>
                <a:spcPct val="50000"/>
              </a:spcBef>
            </a:pPr>
            <a:r>
              <a:rPr lang="en-US" altLang="en-US" dirty="0" smtClean="0">
                <a:latin typeface="Calibri" panose="020F0502020204030204" pitchFamily="34" charset="0"/>
                <a:cs typeface="Calibri" panose="020F0502020204030204" pitchFamily="34" charset="0"/>
              </a:rPr>
              <a:t>The goal of consultation is agreement between the LEA and appropriate private school officials on how to provide equitable and effective programs for eligible private school children.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solidFill>
                  <a:schemeClr val="bg2">
                    <a:lumMod val="60000"/>
                    <a:lumOff val="40000"/>
                  </a:schemeClr>
                </a:solidFill>
              </a:rPr>
              <a:t>Consultation</a:t>
            </a:r>
            <a:endParaRPr lang="en-US" dirty="0"/>
          </a:p>
        </p:txBody>
      </p:sp>
      <p:sp>
        <p:nvSpPr>
          <p:cNvPr id="59394" name="Slide Number Placeholder 5"/>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13FAC0F-AF33-4EA2-955C-07879D270C82}" type="slidenum">
              <a:rPr lang="en-US" altLang="en-US" sz="1400" smtClean="0">
                <a:solidFill>
                  <a:srgbClr val="FFFFFF"/>
                </a:solidFill>
                <a:latin typeface="Century Schoolbook" panose="02040604050505020304" pitchFamily="18" charset="0"/>
              </a:rPr>
              <a:pPr>
                <a:spcBef>
                  <a:spcPct val="0"/>
                </a:spcBef>
                <a:buFontTx/>
                <a:buNone/>
              </a:pPr>
              <a:t>26</a:t>
            </a:fld>
            <a:endParaRPr lang="en-US" altLang="en-US" sz="1400" smtClean="0">
              <a:solidFill>
                <a:srgbClr val="FFFFFF"/>
              </a:solidFill>
              <a:latin typeface="Century Schoolbook" panose="02040604050505020304" pitchFamily="18" charset="0"/>
            </a:endParaRPr>
          </a:p>
        </p:txBody>
      </p:sp>
      <p:sp>
        <p:nvSpPr>
          <p:cNvPr id="59395" name="Rectangle 3"/>
          <p:cNvSpPr>
            <a:spLocks noGrp="1" noChangeArrowheads="1"/>
          </p:cNvSpPr>
          <p:nvPr>
            <p:ph type="body" idx="4294967295"/>
          </p:nvPr>
        </p:nvSpPr>
        <p:spPr>
          <a:xfrm>
            <a:off x="1371600" y="1219200"/>
            <a:ext cx="7315200" cy="4495800"/>
          </a:xfrm>
        </p:spPr>
        <p:txBody>
          <a:bodyPr/>
          <a:lstStyle/>
          <a:p>
            <a:pPr marL="546100" lvl="1" indent="-457200" eaLnBrk="1" hangingPunct="1">
              <a:spcBef>
                <a:spcPct val="50000"/>
              </a:spcBef>
              <a:buFont typeface="Arial" panose="020B0604020202020204" pitchFamily="34" charset="0"/>
              <a:buChar char="•"/>
            </a:pPr>
            <a:r>
              <a:rPr lang="en-US" altLang="en-US" dirty="0">
                <a:latin typeface="Calibri" panose="020F0502020204030204" pitchFamily="34" charset="0"/>
                <a:ea typeface="+mn-ea"/>
                <a:cs typeface="Calibri" panose="020F0502020204030204" pitchFamily="34" charset="0"/>
              </a:rPr>
              <a:t>Annual consultation that is “timely and meaningful”    </a:t>
            </a:r>
            <a:endParaRPr lang="en-US" altLang="en-US" dirty="0" smtClean="0">
              <a:latin typeface="Calibri" panose="020F0502020204030204" pitchFamily="34" charset="0"/>
              <a:ea typeface="+mn-ea"/>
              <a:cs typeface="Calibri" panose="020F0502020204030204" pitchFamily="34" charset="0"/>
            </a:endParaRPr>
          </a:p>
          <a:p>
            <a:pPr marL="546100" lvl="1" indent="-457200" eaLnBrk="1" hangingPunct="1">
              <a:spcBef>
                <a:spcPct val="50000"/>
              </a:spcBef>
              <a:buFont typeface="Arial" panose="020B0604020202020204" pitchFamily="34" charset="0"/>
              <a:buChar char="•"/>
            </a:pPr>
            <a:endParaRPr lang="en-US" altLang="en-US" sz="800" dirty="0">
              <a:latin typeface="Calibri" panose="020F0502020204030204" pitchFamily="34" charset="0"/>
              <a:ea typeface="+mn-ea"/>
              <a:cs typeface="Calibri" panose="020F0502020204030204" pitchFamily="34" charset="0"/>
            </a:endParaRPr>
          </a:p>
          <a:p>
            <a:pPr marL="546100" lvl="1" indent="-457200" eaLnBrk="1" hangingPunct="1">
              <a:spcBef>
                <a:spcPct val="50000"/>
              </a:spcBef>
              <a:buFont typeface="Arial" panose="020B0604020202020204" pitchFamily="34" charset="0"/>
              <a:buChar char="•"/>
            </a:pPr>
            <a:r>
              <a:rPr lang="en-US" altLang="en-US" dirty="0">
                <a:latin typeface="Calibri" panose="020F0502020204030204" pitchFamily="34" charset="0"/>
                <a:ea typeface="+mn-ea"/>
                <a:cs typeface="Calibri" panose="020F0502020204030204" pitchFamily="34" charset="0"/>
              </a:rPr>
              <a:t>Recommend late February/early </a:t>
            </a:r>
            <a:r>
              <a:rPr lang="en-US" altLang="en-US" dirty="0" smtClean="0">
                <a:latin typeface="Calibri" panose="020F0502020204030204" pitchFamily="34" charset="0"/>
                <a:ea typeface="+mn-ea"/>
                <a:cs typeface="Calibri" panose="020F0502020204030204" pitchFamily="34" charset="0"/>
              </a:rPr>
              <a:t>March</a:t>
            </a:r>
          </a:p>
          <a:p>
            <a:pPr marL="546100" lvl="1" indent="-457200" eaLnBrk="1" hangingPunct="1">
              <a:spcBef>
                <a:spcPct val="50000"/>
              </a:spcBef>
              <a:buFont typeface="Arial" panose="020B0604020202020204" pitchFamily="34" charset="0"/>
              <a:buChar char="•"/>
            </a:pPr>
            <a:endParaRPr lang="en-US" altLang="en-US" sz="800" dirty="0">
              <a:latin typeface="Calibri" panose="020F0502020204030204" pitchFamily="34" charset="0"/>
              <a:ea typeface="+mn-ea"/>
              <a:cs typeface="Calibri" panose="020F0502020204030204" pitchFamily="34" charset="0"/>
            </a:endParaRPr>
          </a:p>
          <a:p>
            <a:pPr marL="546100" lvl="1" indent="-457200" eaLnBrk="1" hangingPunct="1">
              <a:spcBef>
                <a:spcPct val="50000"/>
              </a:spcBef>
              <a:buFont typeface="Arial" panose="020B0604020202020204" pitchFamily="34" charset="0"/>
              <a:buChar char="•"/>
            </a:pPr>
            <a:r>
              <a:rPr lang="en-US" altLang="en-US" dirty="0">
                <a:latin typeface="Calibri" panose="020F0502020204030204" pitchFamily="34" charset="0"/>
                <a:ea typeface="+mn-ea"/>
                <a:cs typeface="Calibri" panose="020F0502020204030204" pitchFamily="34" charset="0"/>
              </a:rPr>
              <a:t>Ensure the topics on the Verification of Annual Private School Consultation </a:t>
            </a:r>
            <a:r>
              <a:rPr lang="en-US" altLang="en-US" dirty="0" err="1">
                <a:latin typeface="Calibri" panose="020F0502020204030204" pitchFamily="34" charset="0"/>
                <a:ea typeface="+mn-ea"/>
                <a:cs typeface="Calibri" panose="020F0502020204030204" pitchFamily="34" charset="0"/>
              </a:rPr>
              <a:t>TransAct</a:t>
            </a:r>
            <a:r>
              <a:rPr lang="en-US" altLang="en-US" dirty="0">
                <a:latin typeface="Calibri" panose="020F0502020204030204" pitchFamily="34" charset="0"/>
                <a:ea typeface="+mn-ea"/>
                <a:cs typeface="Calibri" panose="020F0502020204030204" pitchFamily="34" charset="0"/>
              </a:rPr>
              <a:t>® form are </a:t>
            </a:r>
            <a:r>
              <a:rPr lang="en-US" altLang="en-US" dirty="0" smtClean="0">
                <a:latin typeface="Calibri" panose="020F0502020204030204" pitchFamily="34" charset="0"/>
                <a:ea typeface="+mn-ea"/>
                <a:cs typeface="Calibri" panose="020F0502020204030204" pitchFamily="34" charset="0"/>
              </a:rPr>
              <a:t>covered</a:t>
            </a:r>
          </a:p>
          <a:p>
            <a:pPr marL="546100" lvl="1" indent="-457200" eaLnBrk="1" hangingPunct="1">
              <a:spcBef>
                <a:spcPct val="50000"/>
              </a:spcBef>
              <a:buFont typeface="Arial" panose="020B0604020202020204" pitchFamily="34" charset="0"/>
              <a:buChar char="•"/>
            </a:pPr>
            <a:endParaRPr lang="en-US" altLang="en-US" sz="800" dirty="0">
              <a:latin typeface="Calibri" panose="020F0502020204030204" pitchFamily="34" charset="0"/>
              <a:ea typeface="+mn-ea"/>
              <a:cs typeface="Calibri" panose="020F0502020204030204" pitchFamily="34" charset="0"/>
            </a:endParaRPr>
          </a:p>
          <a:p>
            <a:pPr marL="546100" lvl="1" indent="-457200" eaLnBrk="1" hangingPunct="1">
              <a:spcBef>
                <a:spcPct val="50000"/>
              </a:spcBef>
              <a:buChar char="•"/>
            </a:pPr>
            <a:r>
              <a:rPr lang="en-US" altLang="en-US" dirty="0">
                <a:latin typeface="Calibri" panose="020F0502020204030204" pitchFamily="34" charset="0"/>
                <a:ea typeface="+mn-ea"/>
                <a:cs typeface="Calibri" panose="020F0502020204030204" pitchFamily="34" charset="0"/>
                <a:hlinkClick r:id="rId3"/>
              </a:rPr>
              <a:t>Private School Participation webpage</a:t>
            </a:r>
            <a:endParaRPr lang="en-US" altLang="en-US" dirty="0">
              <a:latin typeface="Calibri" panose="020F0502020204030204" pitchFamily="34" charset="0"/>
              <a:ea typeface="+mn-ea"/>
              <a:cs typeface="Calibri" panose="020F0502020204030204" pitchFamily="34" charset="0"/>
            </a:endParaRPr>
          </a:p>
          <a:p>
            <a:pPr eaLnBrk="1" hangingPunct="1">
              <a:buFontTx/>
              <a:buNone/>
            </a:pPr>
            <a:endParaRPr lang="en-US" alt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bg2">
                    <a:lumMod val="60000"/>
                    <a:lumOff val="40000"/>
                  </a:schemeClr>
                </a:solidFill>
              </a:rPr>
              <a:t>PS </a:t>
            </a:r>
            <a:r>
              <a:rPr lang="en-US" dirty="0">
                <a:solidFill>
                  <a:schemeClr val="bg2">
                    <a:lumMod val="60000"/>
                    <a:lumOff val="40000"/>
                  </a:schemeClr>
                </a:solidFill>
              </a:rPr>
              <a:t>Roles and Responsibilities</a:t>
            </a:r>
            <a:endParaRPr lang="en-US" dirty="0"/>
          </a:p>
        </p:txBody>
      </p:sp>
      <p:sp>
        <p:nvSpPr>
          <p:cNvPr id="63491" name="Content Placeholder 2"/>
          <p:cNvSpPr>
            <a:spLocks noGrp="1"/>
          </p:cNvSpPr>
          <p:nvPr>
            <p:ph idx="1"/>
          </p:nvPr>
        </p:nvSpPr>
        <p:spPr>
          <a:xfrm>
            <a:off x="838200" y="1417638"/>
            <a:ext cx="8229600" cy="4449762"/>
          </a:xfrm>
        </p:spPr>
        <p:txBody>
          <a:bodyPr/>
          <a:lstStyle/>
          <a:p>
            <a:r>
              <a:rPr lang="en-US" altLang="en-US" sz="2800" smtClean="0">
                <a:latin typeface="Calibri" panose="020F0502020204030204" pitchFamily="34" charset="0"/>
                <a:cs typeface="Calibri" panose="020F0502020204030204" pitchFamily="34" charset="0"/>
              </a:rPr>
              <a:t>Conduct a needs assessment and identify prioritized needs</a:t>
            </a:r>
          </a:p>
          <a:p>
            <a:endParaRPr lang="en-US" altLang="en-US" sz="10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rPr>
              <a:t>Provide district with plan for IIA funds that includes WHAT, WHO, HOW and how the strategy meets the USED definition of “professional development” </a:t>
            </a:r>
          </a:p>
          <a:p>
            <a:endParaRPr lang="en-US" altLang="en-US" sz="10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rPr>
              <a:t>Work with district contact to arrange for billing  and payment </a:t>
            </a:r>
            <a:r>
              <a:rPr lang="en-US" altLang="en-US" sz="2000" smtClean="0">
                <a:latin typeface="Calibri" panose="020F0502020204030204" pitchFamily="34" charset="0"/>
                <a:cs typeface="Calibri" panose="020F0502020204030204" pitchFamily="34" charset="0"/>
              </a:rPr>
              <a:t> </a:t>
            </a:r>
            <a:r>
              <a:rPr lang="en-US" altLang="en-US" sz="2000" smtClean="0"/>
              <a:t>    </a:t>
            </a:r>
          </a:p>
          <a:p>
            <a:endParaRPr lang="en-US" altLang="en-US" sz="2000" smtClean="0"/>
          </a:p>
        </p:txBody>
      </p:sp>
      <p:pic>
        <p:nvPicPr>
          <p:cNvPr id="4" name="Picture 3" descr="Tab title: Equitable Services Worksheet" title="Title IIA Budget Narrative Tabs"/>
          <p:cNvPicPr/>
          <p:nvPr/>
        </p:nvPicPr>
        <p:blipFill rotWithShape="1">
          <a:blip r:embed="rId3"/>
          <a:srcRect l="21770" r="7402" b="43743"/>
          <a:stretch/>
        </p:blipFill>
        <p:spPr bwMode="auto">
          <a:xfrm>
            <a:off x="1676400" y="5181600"/>
            <a:ext cx="6248400" cy="515938"/>
          </a:xfrm>
          <a:prstGeom prst="rect">
            <a:avLst/>
          </a:prstGeom>
          <a:ln>
            <a:noFill/>
          </a:ln>
          <a:extLst>
            <a:ext uri="{53640926-AAD7-44D8-BBD7-CCE9431645EC}">
              <a14:shadowObscured xmlns:a14="http://schemas.microsoft.com/office/drawing/2010/main"/>
            </a:ext>
          </a:extLst>
        </p:spPr>
      </p:pic>
      <p:sp>
        <p:nvSpPr>
          <p:cNvPr id="5" name="Oval 4" descr="To provide emphasis on Equitable Services Worksheet tab" title="Circle 1"/>
          <p:cNvSpPr/>
          <p:nvPr/>
        </p:nvSpPr>
        <p:spPr>
          <a:xfrm>
            <a:off x="3733800" y="5181600"/>
            <a:ext cx="1555750" cy="4222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bg2">
                    <a:lumMod val="60000"/>
                    <a:lumOff val="40000"/>
                  </a:schemeClr>
                </a:solidFill>
              </a:rPr>
              <a:t>District Roles and Responsibilities</a:t>
            </a:r>
            <a:endParaRPr lang="en-US" dirty="0"/>
          </a:p>
        </p:txBody>
      </p:sp>
      <p:sp>
        <p:nvSpPr>
          <p:cNvPr id="67587" name="Content Placeholder 2"/>
          <p:cNvSpPr>
            <a:spLocks noGrp="1"/>
          </p:cNvSpPr>
          <p:nvPr>
            <p:ph idx="1"/>
          </p:nvPr>
        </p:nvSpPr>
        <p:spPr>
          <a:xfrm>
            <a:off x="1219200" y="1329205"/>
            <a:ext cx="7848600" cy="4114800"/>
          </a:xfrm>
        </p:spPr>
        <p:txBody>
          <a:bodyPr/>
          <a:lstStyle/>
          <a:p>
            <a:pPr>
              <a:defRPr/>
            </a:pPr>
            <a:r>
              <a:rPr lang="en-US" altLang="en-US" sz="2800" dirty="0" smtClean="0">
                <a:latin typeface="Calibri" panose="020F0502020204030204" pitchFamily="34" charset="0"/>
                <a:cs typeface="Calibri" panose="020F0502020204030204" pitchFamily="34" charset="0"/>
              </a:rPr>
              <a:t>Contact all eligible private schools within district for consultation </a:t>
            </a:r>
          </a:p>
          <a:p>
            <a:pPr>
              <a:defRPr/>
            </a:pPr>
            <a:r>
              <a:rPr lang="en-US" altLang="en-US" sz="2800" dirty="0" smtClean="0">
                <a:latin typeface="Calibri" panose="020F0502020204030204" pitchFamily="34" charset="0"/>
                <a:cs typeface="Calibri" panose="020F0502020204030204" pitchFamily="34" charset="0"/>
              </a:rPr>
              <a:t>Calculate equitable share for each participating private school </a:t>
            </a:r>
          </a:p>
          <a:p>
            <a:pPr>
              <a:defRPr/>
            </a:pPr>
            <a:r>
              <a:rPr lang="en-US" altLang="en-US" sz="2800" dirty="0" smtClean="0">
                <a:latin typeface="Calibri" panose="020F0502020204030204" pitchFamily="34" charset="0"/>
                <a:cs typeface="Calibri" panose="020F0502020204030204" pitchFamily="34" charset="0"/>
              </a:rPr>
              <a:t>Review PS requested activities to assure alignment with IIA requirements</a:t>
            </a:r>
          </a:p>
          <a:p>
            <a:pPr>
              <a:defRPr/>
            </a:pPr>
            <a:r>
              <a:rPr lang="en-US" altLang="en-US" sz="2800" dirty="0" smtClean="0">
                <a:latin typeface="Calibri" panose="020F0502020204030204" pitchFamily="34" charset="0"/>
                <a:cs typeface="Calibri" panose="020F0502020204030204" pitchFamily="34" charset="0"/>
              </a:rPr>
              <a:t>Create a unique line item in district narrative for each school’s selected activities  </a:t>
            </a:r>
            <a:r>
              <a:rPr lang="en-US" altLang="en-US" sz="2000" dirty="0" smtClean="0">
                <a:latin typeface="Calibri" panose="020F0502020204030204" pitchFamily="34" charset="0"/>
                <a:cs typeface="Calibri" panose="020F0502020204030204" pitchFamily="34" charset="0"/>
              </a:rPr>
              <a:t>   </a:t>
            </a:r>
          </a:p>
          <a:p>
            <a:pPr>
              <a:defRPr/>
            </a:pPr>
            <a:r>
              <a:rPr lang="en-US" altLang="en-US" sz="2800" dirty="0" smtClean="0">
                <a:latin typeface="Calibri" panose="020F0502020204030204" pitchFamily="34" charset="0"/>
                <a:cs typeface="Calibri" panose="020F0502020204030204" pitchFamily="34" charset="0"/>
              </a:rPr>
              <a:t>Act </a:t>
            </a:r>
            <a:r>
              <a:rPr lang="en-US" altLang="en-US" sz="2800" dirty="0">
                <a:latin typeface="Calibri" panose="020F0502020204030204" pitchFamily="34" charset="0"/>
                <a:cs typeface="Calibri" panose="020F0502020204030204" pitchFamily="34" charset="0"/>
              </a:rPr>
              <a:t>as the fiscal agent for the school</a:t>
            </a:r>
          </a:p>
          <a:p>
            <a:pPr marL="0" indent="0">
              <a:buFontTx/>
              <a:buNone/>
              <a:defRPr/>
            </a:pPr>
            <a:endParaRPr lang="en-US" altLang="en-US" sz="2800" dirty="0">
              <a:latin typeface="Calibri" panose="020F0502020204030204" pitchFamily="34" charset="0"/>
              <a:cs typeface="Calibri" panose="020F0502020204030204" pitchFamily="34" charset="0"/>
            </a:endParaRPr>
          </a:p>
          <a:p>
            <a:pPr>
              <a:defRPr/>
            </a:pPr>
            <a:endParaRPr lang="en-US" altLang="en-US" sz="20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914400" y="304800"/>
            <a:ext cx="8229600" cy="1143000"/>
          </a:xfrm>
        </p:spPr>
        <p:txBody>
          <a:bodyPr/>
          <a:lstStyle/>
          <a:p>
            <a:pPr eaLnBrk="1" hangingPunct="1">
              <a:defRPr/>
            </a:pPr>
            <a:r>
              <a:rPr lang="en-US" altLang="en-US" dirty="0" smtClean="0">
                <a:solidFill>
                  <a:schemeClr val="bg2">
                    <a:lumMod val="60000"/>
                    <a:lumOff val="40000"/>
                  </a:schemeClr>
                </a:solidFill>
              </a:rPr>
              <a:t>Calculating Equitable Services</a:t>
            </a:r>
          </a:p>
        </p:txBody>
      </p:sp>
      <p:sp>
        <p:nvSpPr>
          <p:cNvPr id="3" name="Content Placeholder 2"/>
          <p:cNvSpPr>
            <a:spLocks noGrp="1"/>
          </p:cNvSpPr>
          <p:nvPr>
            <p:ph idx="1"/>
          </p:nvPr>
        </p:nvSpPr>
        <p:spPr>
          <a:xfrm>
            <a:off x="914400" y="1527175"/>
            <a:ext cx="7891463" cy="4721225"/>
          </a:xfrm>
        </p:spPr>
        <p:txBody>
          <a:bodyPr/>
          <a:lstStyle/>
          <a:p>
            <a:pPr eaLnBrk="1" hangingPunct="1">
              <a:defRPr/>
            </a:pPr>
            <a:r>
              <a:rPr lang="en-US" sz="2800" dirty="0">
                <a:latin typeface="Calibri" panose="020F0502020204030204" pitchFamily="34" charset="0"/>
                <a:cs typeface="Calibri" panose="020F0502020204030204" pitchFamily="34" charset="0"/>
              </a:rPr>
              <a:t>E</a:t>
            </a:r>
            <a:r>
              <a:rPr lang="en-US" sz="2800" dirty="0" smtClean="0">
                <a:latin typeface="Calibri" panose="020F0502020204030204" pitchFamily="34" charset="0"/>
                <a:cs typeface="Calibri" panose="020F0502020204030204" pitchFamily="34" charset="0"/>
              </a:rPr>
              <a:t>quitable service amounts are based on the LEA’s total allocation less administrative costs</a:t>
            </a:r>
          </a:p>
          <a:p>
            <a:pPr marL="0" indent="0" eaLnBrk="1" hangingPunct="1">
              <a:buFontTx/>
              <a:buNone/>
              <a:defRPr/>
            </a:pPr>
            <a:endParaRPr lang="en-US" sz="800" dirty="0" smtClean="0">
              <a:latin typeface="Calibri" panose="020F0502020204030204" pitchFamily="34" charset="0"/>
              <a:cs typeface="Calibri" panose="020F0502020204030204" pitchFamily="34" charset="0"/>
            </a:endParaRPr>
          </a:p>
          <a:p>
            <a:pPr lvl="1">
              <a:defRPr/>
            </a:pPr>
            <a:r>
              <a:rPr lang="en-US" sz="2400" dirty="0" smtClean="0">
                <a:latin typeface="Calibri" panose="020F0502020204030204" pitchFamily="34" charset="0"/>
                <a:cs typeface="Calibri" panose="020F0502020204030204" pitchFamily="34" charset="0"/>
              </a:rPr>
              <a:t>Costs to operate the grant at both the district and private school (e.g.; conducting meetings, negotiating contracts, accounting activities, etc.)</a:t>
            </a:r>
          </a:p>
          <a:p>
            <a:pPr lvl="1">
              <a:defRPr/>
            </a:pPr>
            <a:r>
              <a:rPr lang="en-US" sz="2400" b="1" dirty="0" smtClean="0">
                <a:latin typeface="Calibri" panose="020F0502020204030204" pitchFamily="34" charset="0"/>
                <a:cs typeface="Calibri" panose="020F0502020204030204" pitchFamily="34" charset="0"/>
              </a:rPr>
              <a:t>Total for administrative costs deducted for the purpose of calculating equitable share cannot exceed the district’s indirect rate</a:t>
            </a:r>
          </a:p>
          <a:p>
            <a:pPr lvl="1">
              <a:defRPr/>
            </a:pPr>
            <a:endParaRPr lang="en-US" sz="800" i="1" dirty="0" smtClean="0">
              <a:latin typeface="Calibri" panose="020F0502020204030204" pitchFamily="34" charset="0"/>
              <a:cs typeface="Calibri" panose="020F0502020204030204" pitchFamily="34" charset="0"/>
            </a:endParaRPr>
          </a:p>
          <a:p>
            <a:pPr>
              <a:defRPr/>
            </a:pPr>
            <a:r>
              <a:rPr lang="en-US" sz="2800" b="1" dirty="0" smtClean="0">
                <a:latin typeface="Calibri" panose="020F0502020204030204" pitchFamily="34" charset="0"/>
                <a:cs typeface="Calibri" panose="020F0502020204030204" pitchFamily="34" charset="0"/>
              </a:rPr>
              <a:t>Note: </a:t>
            </a:r>
            <a:r>
              <a:rPr lang="en-US" sz="2800" dirty="0" smtClean="0">
                <a:latin typeface="Calibri" panose="020F0502020204030204" pitchFamily="34" charset="0"/>
                <a:cs typeface="Calibri" panose="020F0502020204030204" pitchFamily="34" charset="0"/>
              </a:rPr>
              <a:t>Total enrollment for IIA is all students in district and private school, not the same as IA</a:t>
            </a:r>
            <a:endParaRPr lang="en-US" sz="28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defRPr/>
            </a:pPr>
            <a:r>
              <a:rPr lang="en-US" altLang="en-US" sz="4400" dirty="0">
                <a:solidFill>
                  <a:schemeClr val="bg2">
                    <a:lumMod val="60000"/>
                    <a:lumOff val="40000"/>
                  </a:schemeClr>
                </a:solidFill>
              </a:rPr>
              <a:t>Goal of Title IIA</a:t>
            </a:r>
          </a:p>
        </p:txBody>
      </p:sp>
      <p:sp>
        <p:nvSpPr>
          <p:cNvPr id="18435" name="Content Placeholder 2"/>
          <p:cNvSpPr>
            <a:spLocks noGrp="1"/>
          </p:cNvSpPr>
          <p:nvPr>
            <p:ph idx="1"/>
          </p:nvPr>
        </p:nvSpPr>
        <p:spPr>
          <a:xfrm>
            <a:off x="914400" y="1219200"/>
            <a:ext cx="7543800" cy="4267200"/>
          </a:xfrm>
        </p:spPr>
        <p:txBody>
          <a:bodyPr/>
          <a:lstStyle/>
          <a:p>
            <a:pPr eaLnBrk="1" hangingPunct="1"/>
            <a:r>
              <a:rPr lang="en-US" altLang="en-US" smtClean="0">
                <a:latin typeface="Calibri" panose="020F0502020204030204" pitchFamily="34" charset="0"/>
                <a:cs typeface="Calibri" panose="020F0502020204030204" pitchFamily="34" charset="0"/>
              </a:rPr>
              <a:t>Ensure equity of educational opportunity</a:t>
            </a:r>
          </a:p>
          <a:p>
            <a:pPr lvl="1" eaLnBrk="1" hangingPunct="1"/>
            <a:endParaRPr lang="en-US" altLang="en-US" sz="800" smtClean="0">
              <a:latin typeface="Calibri" panose="020F0502020204030204" pitchFamily="34" charset="0"/>
              <a:cs typeface="Calibri" panose="020F0502020204030204" pitchFamily="34" charset="0"/>
            </a:endParaRPr>
          </a:p>
          <a:p>
            <a:pPr lvl="1" eaLnBrk="1" hangingPunct="1"/>
            <a:r>
              <a:rPr lang="en-US" altLang="en-US" smtClean="0">
                <a:latin typeface="Calibri" panose="020F0502020204030204" pitchFamily="34" charset="0"/>
                <a:cs typeface="Calibri" panose="020F0502020204030204" pitchFamily="34" charset="0"/>
              </a:rPr>
              <a:t>Attract, select, place, support and retain excellent educators</a:t>
            </a:r>
          </a:p>
          <a:p>
            <a:pPr lvl="1" eaLnBrk="1" hangingPunct="1"/>
            <a:endParaRPr lang="en-US" altLang="en-US" sz="800" smtClean="0">
              <a:latin typeface="Calibri" panose="020F0502020204030204" pitchFamily="34" charset="0"/>
              <a:cs typeface="Calibri" panose="020F0502020204030204" pitchFamily="34" charset="0"/>
            </a:endParaRPr>
          </a:p>
          <a:p>
            <a:pPr lvl="1" eaLnBrk="1" hangingPunct="1"/>
            <a:r>
              <a:rPr lang="en-US" altLang="en-US" smtClean="0">
                <a:latin typeface="Calibri" panose="020F0502020204030204" pitchFamily="34" charset="0"/>
                <a:cs typeface="Calibri" panose="020F0502020204030204" pitchFamily="34" charset="0"/>
              </a:rPr>
              <a:t>Provide greater access to effective educators to students of low-income families  and minority students</a:t>
            </a:r>
          </a:p>
          <a:p>
            <a:pPr lvl="1" eaLnBrk="1" hangingPunct="1"/>
            <a:endParaRPr lang="en-US" altLang="en-US" sz="800" smtClean="0">
              <a:latin typeface="Calibri" panose="020F0502020204030204" pitchFamily="34" charset="0"/>
              <a:cs typeface="Calibri" panose="020F0502020204030204" pitchFamily="34" charset="0"/>
            </a:endParaRPr>
          </a:p>
          <a:p>
            <a:pPr lvl="1" eaLnBrk="1" hangingPunct="1"/>
            <a:endParaRPr lang="en-US" altLang="en-US" sz="800" smtClean="0">
              <a:latin typeface="Calibri" panose="020F0502020204030204" pitchFamily="34" charset="0"/>
              <a:cs typeface="Calibri" panose="020F0502020204030204" pitchFamily="34" charset="0"/>
            </a:endParaRPr>
          </a:p>
          <a:p>
            <a:pPr lvl="1" eaLnBrk="1" hangingPunct="1"/>
            <a:r>
              <a:rPr lang="en-US" altLang="en-US" smtClean="0">
                <a:latin typeface="Calibri" panose="020F0502020204030204" pitchFamily="34" charset="0"/>
                <a:cs typeface="Calibri" panose="020F0502020204030204" pitchFamily="34" charset="0"/>
              </a:rPr>
              <a:t>Prepare students to succeed in college and career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defRPr/>
            </a:pPr>
            <a:r>
              <a:rPr lang="en-US" altLang="en-US" dirty="0" smtClean="0">
                <a:solidFill>
                  <a:schemeClr val="bg2">
                    <a:lumMod val="60000"/>
                    <a:lumOff val="40000"/>
                  </a:schemeClr>
                </a:solidFill>
              </a:rPr>
              <a:t>Reminders</a:t>
            </a:r>
          </a:p>
        </p:txBody>
      </p:sp>
      <p:sp>
        <p:nvSpPr>
          <p:cNvPr id="27651" name="Content Placeholder 2"/>
          <p:cNvSpPr>
            <a:spLocks noGrp="1"/>
          </p:cNvSpPr>
          <p:nvPr>
            <p:ph idx="1"/>
          </p:nvPr>
        </p:nvSpPr>
        <p:spPr>
          <a:xfrm>
            <a:off x="1143000" y="1219200"/>
            <a:ext cx="7848600" cy="5486400"/>
          </a:xfrm>
        </p:spPr>
        <p:txBody>
          <a:bodyPr/>
          <a:lstStyle/>
          <a:p>
            <a:pPr marL="514350" indent="-457200">
              <a:spcBef>
                <a:spcPts val="1200"/>
              </a:spcBef>
              <a:buSzPct val="100000"/>
              <a:buFont typeface="Arial" charset="0"/>
              <a:buChar char="•"/>
              <a:defRPr/>
            </a:pPr>
            <a:r>
              <a:rPr lang="en-US" altLang="en-US" sz="2800" dirty="0" smtClean="0">
                <a:latin typeface="Calibri" panose="020F0502020204030204" pitchFamily="34" charset="0"/>
                <a:cs typeface="Calibri" panose="020F0502020204030204" pitchFamily="34" charset="0"/>
              </a:rPr>
              <a:t>PS activities are based on </a:t>
            </a:r>
            <a:r>
              <a:rPr lang="en-US" altLang="en-US" sz="2800" b="1" dirty="0" smtClean="0">
                <a:latin typeface="Calibri" panose="020F0502020204030204" pitchFamily="34" charset="0"/>
                <a:cs typeface="Calibri" panose="020F0502020204030204" pitchFamily="34" charset="0"/>
              </a:rPr>
              <a:t>the school’s needs assessment</a:t>
            </a:r>
          </a:p>
          <a:p>
            <a:pPr marL="546100" indent="-457200">
              <a:spcBef>
                <a:spcPct val="50000"/>
              </a:spcBef>
              <a:buSzPct val="100000"/>
              <a:buFont typeface="Arial" charset="0"/>
              <a:buChar char="•"/>
              <a:defRPr/>
            </a:pPr>
            <a:r>
              <a:rPr lang="en-US" sz="2800" dirty="0" smtClean="0">
                <a:latin typeface="Calibri" pitchFamily="34" charset="0"/>
                <a:cs typeface="Calibri" pitchFamily="34" charset="0"/>
              </a:rPr>
              <a:t>Non-Allowable</a:t>
            </a:r>
            <a:endParaRPr lang="en-US" sz="2800" dirty="0">
              <a:latin typeface="Calibri" pitchFamily="34" charset="0"/>
              <a:cs typeface="Calibri" pitchFamily="34" charset="0"/>
            </a:endParaRPr>
          </a:p>
          <a:p>
            <a:pPr marL="914400" lvl="1" indent="-457200">
              <a:spcBef>
                <a:spcPts val="1200"/>
              </a:spcBef>
              <a:buSzPct val="100000"/>
              <a:buFont typeface="Arial" charset="0"/>
              <a:buChar char="•"/>
              <a:defRPr/>
            </a:pPr>
            <a:r>
              <a:rPr lang="en-US" sz="2400" dirty="0" smtClean="0">
                <a:latin typeface="Calibri" pitchFamily="34" charset="0"/>
                <a:cs typeface="Calibri" pitchFamily="34" charset="0"/>
              </a:rPr>
              <a:t>Salaries/benefits, substitutes</a:t>
            </a:r>
            <a:endParaRPr lang="en-US" sz="2400" dirty="0">
              <a:latin typeface="Calibri" pitchFamily="34" charset="0"/>
              <a:cs typeface="Calibri" pitchFamily="34" charset="0"/>
            </a:endParaRPr>
          </a:p>
          <a:p>
            <a:pPr marL="914400" lvl="1" indent="-457200">
              <a:spcBef>
                <a:spcPts val="1200"/>
              </a:spcBef>
              <a:buSzPct val="100000"/>
              <a:buFont typeface="Arial" charset="0"/>
              <a:buChar char="•"/>
              <a:defRPr/>
            </a:pPr>
            <a:r>
              <a:rPr lang="en-US" sz="2400" dirty="0" smtClean="0">
                <a:latin typeface="Calibri" pitchFamily="34" charset="0"/>
                <a:cs typeface="Calibri" pitchFamily="34" charset="0"/>
              </a:rPr>
              <a:t>Secular content only </a:t>
            </a:r>
          </a:p>
          <a:p>
            <a:pPr marL="514350" lvl="1" indent="-457200">
              <a:spcBef>
                <a:spcPts val="1200"/>
              </a:spcBef>
              <a:buSzPct val="100000"/>
              <a:buFont typeface="Arial" charset="0"/>
              <a:buChar char="•"/>
              <a:defRPr/>
            </a:pPr>
            <a:r>
              <a:rPr lang="en-US" altLang="en-US" dirty="0" smtClean="0">
                <a:latin typeface="Calibri" panose="020F0502020204030204" pitchFamily="34" charset="0"/>
                <a:ea typeface="+mn-ea"/>
                <a:cs typeface="Calibri" panose="020F0502020204030204" pitchFamily="34" charset="0"/>
              </a:rPr>
              <a:t>Districts may transfer </a:t>
            </a:r>
            <a:r>
              <a:rPr lang="en-US" altLang="en-US" dirty="0">
                <a:latin typeface="Calibri" panose="020F0502020204030204" pitchFamily="34" charset="0"/>
                <a:ea typeface="+mn-ea"/>
                <a:cs typeface="Calibri" panose="020F0502020204030204" pitchFamily="34" charset="0"/>
              </a:rPr>
              <a:t>funds </a:t>
            </a:r>
            <a:r>
              <a:rPr lang="en-US" altLang="en-US" dirty="0" smtClean="0">
                <a:latin typeface="Calibri" panose="020F0502020204030204" pitchFamily="34" charset="0"/>
                <a:ea typeface="+mn-ea"/>
                <a:cs typeface="Calibri" panose="020F0502020204030204" pitchFamily="34" charset="0"/>
              </a:rPr>
              <a:t>between federal programs</a:t>
            </a:r>
          </a:p>
          <a:p>
            <a:pPr marL="914400" lvl="2" indent="-457200">
              <a:spcBef>
                <a:spcPts val="1200"/>
              </a:spcBef>
              <a:buSzPct val="100000"/>
              <a:buFont typeface="Arial" charset="0"/>
              <a:buChar char="•"/>
              <a:defRPr/>
            </a:pPr>
            <a:r>
              <a:rPr lang="en-US" altLang="en-US" dirty="0" smtClean="0">
                <a:latin typeface="Calibri" panose="020F0502020204030204" pitchFamily="34" charset="0"/>
                <a:cs typeface="Calibri" panose="020F0502020204030204" pitchFamily="34" charset="0"/>
              </a:rPr>
              <a:t>Must be part of annual consultation</a:t>
            </a:r>
          </a:p>
          <a:p>
            <a:pPr marL="514350" lvl="1" indent="-457200">
              <a:spcBef>
                <a:spcPts val="1200"/>
              </a:spcBef>
              <a:buSzPct val="100000"/>
              <a:buFont typeface="Arial" charset="0"/>
              <a:buChar char="•"/>
              <a:defRPr/>
            </a:pPr>
            <a:r>
              <a:rPr lang="en-US" altLang="en-US" b="1" dirty="0">
                <a:latin typeface="Calibri" panose="020F0502020204030204" pitchFamily="34" charset="0"/>
                <a:cs typeface="Calibri" panose="020F0502020204030204" pitchFamily="34" charset="0"/>
              </a:rPr>
              <a:t>Schools may not be </a:t>
            </a:r>
            <a:r>
              <a:rPr lang="en-US" altLang="en-US" b="1" dirty="0" smtClean="0">
                <a:latin typeface="Calibri" panose="020F0502020204030204" pitchFamily="34" charset="0"/>
                <a:cs typeface="Calibri" panose="020F0502020204030204" pitchFamily="34" charset="0"/>
              </a:rPr>
              <a:t>reimbursed</a:t>
            </a:r>
            <a:endParaRPr lang="en-US" altLang="en-US" dirty="0">
              <a:latin typeface="Calibri" panose="020F0502020204030204" pitchFamily="34" charset="0"/>
              <a:cs typeface="Calibri" panose="020F0502020204030204" pitchFamily="34" charset="0"/>
            </a:endParaRPr>
          </a:p>
          <a:p>
            <a:pPr marL="914400" lvl="1" indent="-457200">
              <a:spcBef>
                <a:spcPts val="1200"/>
              </a:spcBef>
              <a:buSzPct val="100000"/>
              <a:buFont typeface="Arial" charset="0"/>
              <a:buChar char="•"/>
              <a:defRPr/>
            </a:pPr>
            <a:endParaRPr lang="en-US" sz="2400" dirty="0">
              <a:latin typeface="Calibri" pitchFamily="34" charset="0"/>
              <a:cs typeface="Calibri" pitchFamily="34" charset="0"/>
            </a:endParaRPr>
          </a:p>
          <a:p>
            <a:pPr marL="514350" indent="-457200">
              <a:spcBef>
                <a:spcPts val="1200"/>
              </a:spcBef>
              <a:buSzPct val="100000"/>
              <a:buFont typeface="Arial" charset="0"/>
              <a:buChar char="•"/>
              <a:defRPr/>
            </a:pPr>
            <a:endParaRPr lang="en-US" altLang="en-US" sz="2800" dirty="0" smtClean="0">
              <a:latin typeface="Calibri" panose="020F0502020204030204" pitchFamily="34" charset="0"/>
              <a:cs typeface="Calibri" panose="020F0502020204030204" pitchFamily="34" charset="0"/>
            </a:endParaRPr>
          </a:p>
          <a:p>
            <a:pPr eaLnBrk="1" hangingPunct="1">
              <a:defRPr/>
            </a:pPr>
            <a:endParaRPr lang="en-US" altLang="en-US" sz="1000" dirty="0" smtClean="0"/>
          </a:p>
          <a:p>
            <a:pPr lvl="1" eaLnBrk="1" hangingPunct="1">
              <a:defRPr/>
            </a:pPr>
            <a:endParaRPr lang="en-US" altLang="en-US" dirty="0" smtClean="0"/>
          </a:p>
          <a:p>
            <a:pPr eaLnBrk="1" hangingPunct="1">
              <a:defRPr/>
            </a:pPr>
            <a:endParaRPr lang="en-US" alt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914400" y="304800"/>
            <a:ext cx="8229600" cy="1143000"/>
          </a:xfrm>
        </p:spPr>
        <p:txBody>
          <a:bodyPr/>
          <a:lstStyle/>
          <a:p>
            <a:pPr eaLnBrk="1" hangingPunct="1">
              <a:defRPr/>
            </a:pPr>
            <a:r>
              <a:rPr lang="en-US" altLang="en-US" dirty="0" smtClean="0">
                <a:solidFill>
                  <a:schemeClr val="bg2">
                    <a:lumMod val="60000"/>
                    <a:lumOff val="40000"/>
                  </a:schemeClr>
                </a:solidFill>
              </a:rPr>
              <a:t>Ombudsman</a:t>
            </a:r>
          </a:p>
        </p:txBody>
      </p:sp>
      <p:sp>
        <p:nvSpPr>
          <p:cNvPr id="55299" name="Content Placeholder 2"/>
          <p:cNvSpPr>
            <a:spLocks noGrp="1"/>
          </p:cNvSpPr>
          <p:nvPr>
            <p:ph idx="1"/>
          </p:nvPr>
        </p:nvSpPr>
        <p:spPr>
          <a:xfrm>
            <a:off x="1311275" y="1219200"/>
            <a:ext cx="7434263" cy="4721225"/>
          </a:xfrm>
        </p:spPr>
        <p:txBody>
          <a:bodyPr/>
          <a:lstStyle/>
          <a:p>
            <a:pPr eaLnBrk="1" hangingPunct="1">
              <a:defRPr/>
            </a:pPr>
            <a:r>
              <a:rPr lang="en-US" altLang="en-US" dirty="0" smtClean="0">
                <a:latin typeface="Calibri" panose="020F0502020204030204" pitchFamily="34" charset="0"/>
                <a:cs typeface="Calibri" panose="020F0502020204030204" pitchFamily="34" charset="0"/>
              </a:rPr>
              <a:t>May attend consultations </a:t>
            </a:r>
          </a:p>
          <a:p>
            <a:pPr eaLnBrk="1" hangingPunct="1">
              <a:defRPr/>
            </a:pPr>
            <a:endParaRPr lang="en-US" altLang="en-US" sz="1000" dirty="0" smtClean="0">
              <a:latin typeface="Calibri" panose="020F0502020204030204" pitchFamily="34" charset="0"/>
              <a:cs typeface="Calibri" panose="020F0502020204030204" pitchFamily="34" charset="0"/>
            </a:endParaRPr>
          </a:p>
          <a:p>
            <a:pPr eaLnBrk="1" hangingPunct="1">
              <a:defRPr/>
            </a:pPr>
            <a:r>
              <a:rPr lang="en-US" altLang="en-US" dirty="0" smtClean="0">
                <a:latin typeface="Calibri" panose="020F0502020204030204" pitchFamily="34" charset="0"/>
                <a:cs typeface="Calibri" panose="020F0502020204030204" pitchFamily="34" charset="0"/>
              </a:rPr>
              <a:t>Ensures compliance with ESSA</a:t>
            </a:r>
          </a:p>
          <a:p>
            <a:pPr eaLnBrk="1" hangingPunct="1">
              <a:defRPr/>
            </a:pPr>
            <a:endParaRPr lang="en-US" altLang="en-US" sz="1000" dirty="0" smtClean="0">
              <a:latin typeface="Calibri" panose="020F0502020204030204" pitchFamily="34" charset="0"/>
              <a:cs typeface="Calibri" panose="020F0502020204030204" pitchFamily="34" charset="0"/>
            </a:endParaRPr>
          </a:p>
          <a:p>
            <a:pPr eaLnBrk="1" hangingPunct="1">
              <a:defRPr/>
            </a:pPr>
            <a:r>
              <a:rPr lang="en-US" altLang="en-US" dirty="0" smtClean="0">
                <a:latin typeface="Calibri" panose="020F0502020204030204" pitchFamily="34" charset="0"/>
                <a:cs typeface="Calibri" panose="020F0502020204030204" pitchFamily="34" charset="0"/>
              </a:rPr>
              <a:t>Handles complaints for Private School</a:t>
            </a:r>
          </a:p>
          <a:p>
            <a:pPr eaLnBrk="1" hangingPunct="1">
              <a:defRPr/>
            </a:pPr>
            <a:endParaRPr lang="en-US" altLang="en-US" sz="1000" dirty="0" smtClean="0">
              <a:latin typeface="Calibri" panose="020F0502020204030204" pitchFamily="34" charset="0"/>
              <a:cs typeface="Calibri" panose="020F0502020204030204" pitchFamily="34" charset="0"/>
            </a:endParaRPr>
          </a:p>
          <a:p>
            <a:pPr eaLnBrk="1" hangingPunct="1">
              <a:defRPr/>
            </a:pPr>
            <a:r>
              <a:rPr lang="en-US" altLang="en-US" dirty="0" smtClean="0">
                <a:latin typeface="Calibri" panose="020F0502020204030204" pitchFamily="34" charset="0"/>
                <a:cs typeface="Calibri" panose="020F0502020204030204" pitchFamily="34" charset="0"/>
              </a:rPr>
              <a:t>Collects documentation of consultation</a:t>
            </a:r>
          </a:p>
          <a:p>
            <a:pPr eaLnBrk="1" hangingPunct="1">
              <a:defRPr/>
            </a:pPr>
            <a:endParaRPr lang="en-US" altLang="en-US" dirty="0">
              <a:latin typeface="Calibri" panose="020F0502020204030204" pitchFamily="34" charset="0"/>
              <a:cs typeface="Calibri" panose="020F0502020204030204" pitchFamily="34" charset="0"/>
            </a:endParaRPr>
          </a:p>
          <a:p>
            <a:pPr marL="0" indent="0" eaLnBrk="1" hangingPunct="1">
              <a:buFontTx/>
              <a:buNone/>
              <a:defRPr/>
            </a:pPr>
            <a:r>
              <a:rPr lang="en-US" altLang="en-US" dirty="0" smtClean="0">
                <a:latin typeface="Calibri" panose="020F0502020204030204" pitchFamily="34" charset="0"/>
                <a:cs typeface="Calibri" panose="020F0502020204030204" pitchFamily="34" charset="0"/>
              </a:rPr>
              <a:t>Joni Gilles – </a:t>
            </a:r>
            <a:r>
              <a:rPr lang="en-US" altLang="en-US" dirty="0" smtClean="0">
                <a:latin typeface="Calibri" panose="020F0502020204030204" pitchFamily="34" charset="0"/>
                <a:cs typeface="Calibri" panose="020F0502020204030204" pitchFamily="34" charset="0"/>
                <a:hlinkClick r:id="rId3"/>
              </a:rPr>
              <a:t>joni.gilles@state.or.us</a:t>
            </a:r>
            <a:r>
              <a:rPr lang="en-US" altLang="en-US" dirty="0" smtClean="0">
                <a:latin typeface="Calibri" panose="020F0502020204030204" pitchFamily="34" charset="0"/>
                <a:cs typeface="Calibri" panose="020F0502020204030204" pitchFamily="34" charset="0"/>
              </a:rPr>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762000" y="152400"/>
            <a:ext cx="8229600" cy="1143000"/>
          </a:xfrm>
        </p:spPr>
        <p:txBody>
          <a:bodyPr/>
          <a:lstStyle/>
          <a:p>
            <a:pPr>
              <a:defRPr/>
            </a:pPr>
            <a:r>
              <a:rPr lang="en-US" altLang="en-US" dirty="0" smtClean="0">
                <a:solidFill>
                  <a:schemeClr val="bg2">
                    <a:lumMod val="60000"/>
                    <a:lumOff val="40000"/>
                  </a:schemeClr>
                </a:solidFill>
              </a:rPr>
              <a:t>Funding Update</a:t>
            </a:r>
          </a:p>
        </p:txBody>
      </p:sp>
      <p:sp>
        <p:nvSpPr>
          <p:cNvPr id="75779" name="Content Placeholder 2"/>
          <p:cNvSpPr>
            <a:spLocks noGrp="1"/>
          </p:cNvSpPr>
          <p:nvPr>
            <p:ph idx="1"/>
          </p:nvPr>
        </p:nvSpPr>
        <p:spPr>
          <a:xfrm>
            <a:off x="1143000" y="1600200"/>
            <a:ext cx="7391400" cy="4267200"/>
          </a:xfrm>
        </p:spPr>
        <p:txBody>
          <a:bodyPr/>
          <a:lstStyle/>
          <a:p>
            <a:pPr>
              <a:defRPr/>
            </a:pPr>
            <a:r>
              <a:rPr lang="en-US" altLang="en-US" dirty="0" smtClean="0">
                <a:latin typeface="Calibri" panose="020F0502020204030204" pitchFamily="34" charset="0"/>
                <a:cs typeface="Calibri" panose="020F0502020204030204" pitchFamily="34" charset="0"/>
              </a:rPr>
              <a:t>States will receive IIA funding for 2019-2020</a:t>
            </a:r>
          </a:p>
          <a:p>
            <a:pPr lvl="1">
              <a:defRPr/>
            </a:pPr>
            <a:r>
              <a:rPr lang="en-US" altLang="en-US" dirty="0" smtClean="0">
                <a:latin typeface="Calibri" panose="020F0502020204030204" pitchFamily="34" charset="0"/>
                <a:cs typeface="Calibri" panose="020F0502020204030204" pitchFamily="34" charset="0"/>
              </a:rPr>
              <a:t>Oregon’s preliminary allocation from USED very similar to last year</a:t>
            </a:r>
          </a:p>
          <a:p>
            <a:pPr lvl="1">
              <a:defRPr/>
            </a:pPr>
            <a:r>
              <a:rPr lang="en-US" altLang="en-US" dirty="0" smtClean="0">
                <a:latin typeface="Calibri" panose="020F0502020204030204" pitchFamily="34" charset="0"/>
                <a:cs typeface="Calibri" panose="020F0502020204030204" pitchFamily="34" charset="0"/>
              </a:rPr>
              <a:t>Changes to district allocations for 2019-20 will be the result of changes in district census poverty numbers</a:t>
            </a:r>
          </a:p>
          <a:p>
            <a:pPr>
              <a:defRPr/>
            </a:pPr>
            <a:r>
              <a:rPr lang="en-US" altLang="en-US" dirty="0" smtClean="0">
                <a:solidFill>
                  <a:srgbClr val="FF0000"/>
                </a:solidFill>
                <a:hlinkClick r:id="rId3"/>
              </a:rPr>
              <a:t>ESSA Allocations</a:t>
            </a:r>
            <a:endParaRPr lang="en-US" altLang="en-US" dirty="0" smtClean="0">
              <a:solidFill>
                <a:srgbClr val="FF0000"/>
              </a:solidFill>
            </a:endParaRPr>
          </a:p>
          <a:p>
            <a:pPr>
              <a:defRPr/>
            </a:pPr>
            <a:endParaRPr lang="en-US" altLang="en-US" dirty="0" smtClean="0"/>
          </a:p>
          <a:p>
            <a:pPr>
              <a:defRPr/>
            </a:pPr>
            <a:endParaRPr lang="en-US" alt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5"/>
          <p:cNvSpPr>
            <a:spLocks noGrp="1"/>
          </p:cNvSpPr>
          <p:nvPr>
            <p:ph type="sldNum" sz="quarter" idx="11"/>
          </p:nvPr>
        </p:nvSpPr>
        <p:spPr>
          <a:xfrm>
            <a:off x="8129588" y="5734050"/>
            <a:ext cx="609600" cy="520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0AF2A51-808F-499B-B1F2-D0417B541CBB}" type="slidenum">
              <a:rPr lang="en-US" altLang="en-US" sz="1400" smtClean="0">
                <a:solidFill>
                  <a:srgbClr val="FFFFFF"/>
                </a:solidFill>
                <a:latin typeface="Century Schoolbook" panose="02040604050505020304" pitchFamily="18" charset="0"/>
              </a:rPr>
              <a:pPr>
                <a:spcBef>
                  <a:spcPct val="0"/>
                </a:spcBef>
                <a:buFontTx/>
                <a:buNone/>
              </a:pPr>
              <a:t>33</a:t>
            </a:fld>
            <a:endParaRPr lang="en-US" altLang="en-US" sz="1400" smtClean="0">
              <a:solidFill>
                <a:srgbClr val="FFFFFF"/>
              </a:solidFill>
              <a:latin typeface="Century Schoolbook" panose="02040604050505020304" pitchFamily="18" charset="0"/>
            </a:endParaRPr>
          </a:p>
        </p:txBody>
      </p:sp>
      <p:sp>
        <p:nvSpPr>
          <p:cNvPr id="300036" name="Rectangle 2"/>
          <p:cNvSpPr>
            <a:spLocks noGrp="1" noChangeArrowheads="1"/>
          </p:cNvSpPr>
          <p:nvPr>
            <p:ph type="title" idx="4294967295"/>
          </p:nvPr>
        </p:nvSpPr>
        <p:spPr>
          <a:xfrm>
            <a:off x="685800" y="274638"/>
            <a:ext cx="7543800" cy="1143000"/>
          </a:xfrm>
        </p:spPr>
        <p:txBody>
          <a:bodyPr/>
          <a:lstStyle/>
          <a:p>
            <a:pPr>
              <a:defRPr/>
            </a:pPr>
            <a:r>
              <a:rPr lang="en-US" dirty="0">
                <a:solidFill>
                  <a:schemeClr val="bg2">
                    <a:lumMod val="60000"/>
                    <a:lumOff val="40000"/>
                  </a:schemeClr>
                </a:solidFill>
                <a:cs typeface="Arial" panose="020B0604020202020204" pitchFamily="34" charset="0"/>
              </a:rPr>
              <a:t>Timeline For Funds</a:t>
            </a:r>
          </a:p>
        </p:txBody>
      </p:sp>
      <p:sp>
        <p:nvSpPr>
          <p:cNvPr id="75780" name="Rectangle 3"/>
          <p:cNvSpPr>
            <a:spLocks noGrp="1" noChangeArrowheads="1"/>
          </p:cNvSpPr>
          <p:nvPr>
            <p:ph type="body" idx="4294967295"/>
          </p:nvPr>
        </p:nvSpPr>
        <p:spPr>
          <a:xfrm>
            <a:off x="1295400" y="1385888"/>
            <a:ext cx="7369175" cy="4876800"/>
          </a:xfrm>
        </p:spPr>
        <p:txBody>
          <a:bodyPr/>
          <a:lstStyle/>
          <a:p>
            <a:pPr marL="546100" indent="-457200" eaLnBrk="1" hangingPunct="1">
              <a:spcBef>
                <a:spcPct val="50000"/>
              </a:spcBef>
            </a:pPr>
            <a:r>
              <a:rPr lang="en-US" altLang="en-US" smtClean="0">
                <a:latin typeface="Calibri" panose="020F0502020204030204" pitchFamily="34" charset="0"/>
                <a:cs typeface="Calibri" panose="020F0502020204030204" pitchFamily="34" charset="0"/>
              </a:rPr>
              <a:t>Grant funds available for 27 months</a:t>
            </a:r>
          </a:p>
          <a:p>
            <a:pPr marL="946150" lvl="1" indent="-457200" eaLnBrk="1" hangingPunct="1">
              <a:spcBef>
                <a:spcPct val="50000"/>
              </a:spcBef>
              <a:buFont typeface="Arial" panose="020B0604020202020204" pitchFamily="34" charset="0"/>
              <a:buChar char="•"/>
            </a:pPr>
            <a:r>
              <a:rPr lang="en-US" altLang="en-US" smtClean="0">
                <a:latin typeface="Calibri" panose="020F0502020204030204" pitchFamily="34" charset="0"/>
                <a:cs typeface="Calibri" panose="020F0502020204030204" pitchFamily="34" charset="0"/>
              </a:rPr>
              <a:t>July 1, 2019 until September 30, 2021</a:t>
            </a:r>
          </a:p>
          <a:p>
            <a:pPr marL="546100" indent="-457200" eaLnBrk="1" hangingPunct="1">
              <a:spcBef>
                <a:spcPct val="50000"/>
              </a:spcBef>
            </a:pPr>
            <a:r>
              <a:rPr lang="en-US" altLang="en-US" smtClean="0">
                <a:latin typeface="Calibri" panose="020F0502020204030204" pitchFamily="34" charset="0"/>
                <a:cs typeface="Calibri" panose="020F0502020204030204" pitchFamily="34" charset="0"/>
              </a:rPr>
              <a:t>Funds not obligated by September 30, 2020 become “Carryover” funds</a:t>
            </a:r>
          </a:p>
          <a:p>
            <a:pPr marL="546100" indent="-457200" eaLnBrk="1" hangingPunct="1">
              <a:spcBef>
                <a:spcPct val="50000"/>
              </a:spcBef>
            </a:pPr>
            <a:r>
              <a:rPr lang="en-US" altLang="en-US" smtClean="0">
                <a:latin typeface="Calibri" panose="020F0502020204030204" pitchFamily="34" charset="0"/>
                <a:cs typeface="Calibri" panose="020F0502020204030204" pitchFamily="34" charset="0"/>
              </a:rPr>
              <a:t>All activities funded through Carryover must be completed by September 30, 2021</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5"/>
          <p:cNvSpPr>
            <a:spLocks noGrp="1"/>
          </p:cNvSpPr>
          <p:nvPr>
            <p:ph type="sldNum" sz="quarter" idx="11"/>
          </p:nvPr>
        </p:nvSpPr>
        <p:spPr>
          <a:xfrm>
            <a:off x="8129588" y="5734050"/>
            <a:ext cx="609600" cy="520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DCC0427-5CB6-44C8-941D-46AE3696F0D1}" type="slidenum">
              <a:rPr lang="en-US" altLang="en-US" sz="1400" smtClean="0">
                <a:solidFill>
                  <a:srgbClr val="FFFFFF"/>
                </a:solidFill>
                <a:latin typeface="Century Schoolbook" panose="02040604050505020304" pitchFamily="18" charset="0"/>
              </a:rPr>
              <a:pPr>
                <a:spcBef>
                  <a:spcPct val="0"/>
                </a:spcBef>
                <a:buFontTx/>
                <a:buNone/>
              </a:pPr>
              <a:t>34</a:t>
            </a:fld>
            <a:endParaRPr lang="en-US" altLang="en-US" sz="1400" smtClean="0">
              <a:solidFill>
                <a:srgbClr val="FFFFFF"/>
              </a:solidFill>
              <a:latin typeface="Century Schoolbook" panose="02040604050505020304" pitchFamily="18" charset="0"/>
            </a:endParaRPr>
          </a:p>
        </p:txBody>
      </p:sp>
      <p:sp>
        <p:nvSpPr>
          <p:cNvPr id="300036" name="Rectangle 2"/>
          <p:cNvSpPr>
            <a:spLocks noGrp="1" noChangeArrowheads="1"/>
          </p:cNvSpPr>
          <p:nvPr>
            <p:ph type="title" idx="4294967295"/>
          </p:nvPr>
        </p:nvSpPr>
        <p:spPr>
          <a:xfrm>
            <a:off x="685800" y="274638"/>
            <a:ext cx="7543800" cy="1143000"/>
          </a:xfrm>
        </p:spPr>
        <p:txBody>
          <a:bodyPr/>
          <a:lstStyle/>
          <a:p>
            <a:pPr>
              <a:defRPr/>
            </a:pPr>
            <a:r>
              <a:rPr lang="en-US" dirty="0" smtClean="0">
                <a:solidFill>
                  <a:schemeClr val="bg2">
                    <a:lumMod val="60000"/>
                    <a:lumOff val="40000"/>
                  </a:schemeClr>
                </a:solidFill>
                <a:cs typeface="Arial" panose="020B0604020202020204" pitchFamily="34" charset="0"/>
              </a:rPr>
              <a:t>Dates to Remember</a:t>
            </a:r>
            <a:endParaRPr lang="en-US" dirty="0">
              <a:solidFill>
                <a:schemeClr val="bg2">
                  <a:lumMod val="60000"/>
                  <a:lumOff val="40000"/>
                </a:schemeClr>
              </a:solidFill>
              <a:cs typeface="Arial" panose="020B0604020202020204" pitchFamily="34" charset="0"/>
            </a:endParaRPr>
          </a:p>
        </p:txBody>
      </p:sp>
      <p:sp>
        <p:nvSpPr>
          <p:cNvPr id="77828" name="Rectangle 3"/>
          <p:cNvSpPr>
            <a:spLocks noGrp="1" noChangeArrowheads="1"/>
          </p:cNvSpPr>
          <p:nvPr>
            <p:ph type="body" idx="4294967295"/>
          </p:nvPr>
        </p:nvSpPr>
        <p:spPr>
          <a:xfrm>
            <a:off x="1295400" y="1165225"/>
            <a:ext cx="7848600" cy="4876800"/>
          </a:xfrm>
        </p:spPr>
        <p:txBody>
          <a:bodyPr/>
          <a:lstStyle/>
          <a:p>
            <a:pPr marL="546100" indent="-457200" eaLnBrk="1" hangingPunct="1">
              <a:spcBef>
                <a:spcPct val="50000"/>
              </a:spcBef>
            </a:pPr>
            <a:r>
              <a:rPr lang="en-US" altLang="en-US" sz="2800" b="1" dirty="0" smtClean="0">
                <a:latin typeface="Calibri" panose="020F0502020204030204" pitchFamily="34" charset="0"/>
                <a:cs typeface="Calibri" panose="020F0502020204030204" pitchFamily="34" charset="0"/>
              </a:rPr>
              <a:t>August 15 – </a:t>
            </a:r>
            <a:r>
              <a:rPr lang="en-US" altLang="en-US" sz="2800" dirty="0" smtClean="0">
                <a:latin typeface="Calibri" panose="020F0502020204030204" pitchFamily="34" charset="0"/>
                <a:cs typeface="Calibri" panose="020F0502020204030204" pitchFamily="34" charset="0"/>
              </a:rPr>
              <a:t>2019-20 application opens (approximate date)</a:t>
            </a:r>
          </a:p>
          <a:p>
            <a:pPr marL="546100" indent="-457200" eaLnBrk="1" hangingPunct="1">
              <a:spcBef>
                <a:spcPct val="50000"/>
              </a:spcBef>
            </a:pPr>
            <a:r>
              <a:rPr lang="en-US" altLang="en-US" sz="2800" b="1" dirty="0" smtClean="0">
                <a:latin typeface="Calibri" panose="020F0502020204030204" pitchFamily="34" charset="0"/>
                <a:cs typeface="Calibri" panose="020F0502020204030204" pitchFamily="34" charset="0"/>
              </a:rPr>
              <a:t>September 30 </a:t>
            </a:r>
            <a:r>
              <a:rPr lang="en-US" altLang="en-US" sz="2800" dirty="0" smtClean="0">
                <a:latin typeface="Calibri" panose="020F0502020204030204" pitchFamily="34" charset="0"/>
                <a:cs typeface="Calibri" panose="020F0502020204030204" pitchFamily="34" charset="0"/>
              </a:rPr>
              <a:t>– End of initial period of 2018-19 allocation</a:t>
            </a:r>
          </a:p>
          <a:p>
            <a:pPr marL="546100" indent="-457200" eaLnBrk="1" hangingPunct="1">
              <a:spcBef>
                <a:spcPct val="50000"/>
              </a:spcBef>
            </a:pPr>
            <a:r>
              <a:rPr lang="en-US" altLang="en-US" sz="2800" b="1" dirty="0" smtClean="0">
                <a:latin typeface="Calibri" panose="020F0502020204030204" pitchFamily="34" charset="0"/>
                <a:cs typeface="Calibri" panose="020F0502020204030204" pitchFamily="34" charset="0"/>
              </a:rPr>
              <a:t>November 1 </a:t>
            </a:r>
            <a:r>
              <a:rPr lang="en-US" altLang="en-US" sz="2800" dirty="0" smtClean="0">
                <a:latin typeface="Calibri" panose="020F0502020204030204" pitchFamily="34" charset="0"/>
                <a:cs typeface="Calibri" panose="020F0502020204030204" pitchFamily="34" charset="0"/>
              </a:rPr>
              <a:t>– Due date for 2019-20 applications</a:t>
            </a:r>
          </a:p>
          <a:p>
            <a:pPr marL="546100" indent="-457200" eaLnBrk="1" hangingPunct="1">
              <a:spcBef>
                <a:spcPct val="50000"/>
              </a:spcBef>
            </a:pPr>
            <a:r>
              <a:rPr lang="en-US" altLang="en-US" sz="2800" b="1" dirty="0" smtClean="0">
                <a:latin typeface="Calibri" panose="020F0502020204030204" pitchFamily="34" charset="0"/>
                <a:cs typeface="Calibri" panose="020F0502020204030204" pitchFamily="34" charset="0"/>
              </a:rPr>
              <a:t>November 15 – </a:t>
            </a:r>
            <a:r>
              <a:rPr lang="en-US" altLang="en-US" sz="2800" dirty="0" smtClean="0">
                <a:latin typeface="Calibri" panose="020F0502020204030204" pitchFamily="34" charset="0"/>
                <a:cs typeface="Calibri" panose="020F0502020204030204" pitchFamily="34" charset="0"/>
              </a:rPr>
              <a:t>Carryover application opens (approximate date) for remaining 2018-19 funds</a:t>
            </a:r>
          </a:p>
          <a:p>
            <a:pPr marL="546100" indent="-457200" eaLnBrk="1" hangingPunct="1">
              <a:spcBef>
                <a:spcPct val="50000"/>
              </a:spcBef>
            </a:pPr>
            <a:r>
              <a:rPr lang="en-US" altLang="en-US" sz="2800" b="1" dirty="0" smtClean="0">
                <a:latin typeface="Calibri" panose="020F0502020204030204" pitchFamily="34" charset="0"/>
                <a:cs typeface="Calibri" panose="020F0502020204030204" pitchFamily="34" charset="0"/>
              </a:rPr>
              <a:t>February/March – </a:t>
            </a:r>
            <a:r>
              <a:rPr lang="en-US" altLang="en-US" sz="2800" dirty="0" smtClean="0">
                <a:latin typeface="Calibri" panose="020F0502020204030204" pitchFamily="34" charset="0"/>
                <a:cs typeface="Calibri" panose="020F0502020204030204" pitchFamily="34" charset="0"/>
              </a:rPr>
              <a:t>Consultations with PS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2"/>
          <p:cNvSpPr>
            <a:spLocks noGrp="1"/>
          </p:cNvSpPr>
          <p:nvPr>
            <p:ph type="title"/>
          </p:nvPr>
        </p:nvSpPr>
        <p:spPr>
          <a:xfrm>
            <a:off x="762000" y="228600"/>
            <a:ext cx="8229600" cy="1143000"/>
          </a:xfrm>
        </p:spPr>
        <p:txBody>
          <a:bodyPr/>
          <a:lstStyle/>
          <a:p>
            <a:r>
              <a:rPr lang="en-US" altLang="en-US" sz="4400" smtClean="0">
                <a:solidFill>
                  <a:srgbClr val="7B9899"/>
                </a:solidFill>
              </a:rPr>
              <a:t>Resources</a:t>
            </a:r>
          </a:p>
        </p:txBody>
      </p:sp>
      <p:sp>
        <p:nvSpPr>
          <p:cNvPr id="79875" name="Content Placeholder 3"/>
          <p:cNvSpPr>
            <a:spLocks noGrp="1"/>
          </p:cNvSpPr>
          <p:nvPr>
            <p:ph idx="1"/>
          </p:nvPr>
        </p:nvSpPr>
        <p:spPr>
          <a:xfrm>
            <a:off x="1066800" y="1295400"/>
            <a:ext cx="8077200" cy="4803775"/>
          </a:xfrm>
        </p:spPr>
        <p:txBody>
          <a:bodyPr/>
          <a:lstStyle/>
          <a:p>
            <a:r>
              <a:rPr lang="en-US" altLang="en-US" sz="2800" smtClean="0">
                <a:latin typeface="Calibri" panose="020F0502020204030204" pitchFamily="34" charset="0"/>
                <a:cs typeface="Calibri" panose="020F0502020204030204" pitchFamily="34" charset="0"/>
                <a:hlinkClick r:id="rId3"/>
              </a:rPr>
              <a:t>Title IIA web page</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4"/>
              </a:rPr>
              <a:t>Title IIA Listserv</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5"/>
              </a:rPr>
              <a:t>Federal Non-Regulatory Guidance </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6"/>
              </a:rPr>
              <a:t>Oregon Federal Funds Guide</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7"/>
              </a:rPr>
              <a:t>Course to Endorsement Catalogue</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8"/>
              </a:rPr>
              <a:t>Standards for Professional Learning (Learning Forward standards)</a:t>
            </a:r>
            <a:endParaRPr lang="en-US" altLang="en-US" sz="2800" smtClean="0">
              <a:latin typeface="Calibri" panose="020F0502020204030204" pitchFamily="34" charset="0"/>
              <a:cs typeface="Calibri" panose="020F0502020204030204" pitchFamily="34" charset="0"/>
            </a:endParaRPr>
          </a:p>
          <a:p>
            <a:r>
              <a:rPr lang="en-US" altLang="en-US" sz="2800" smtClean="0">
                <a:latin typeface="Calibri" panose="020F0502020204030204" pitchFamily="34" charset="0"/>
                <a:cs typeface="Calibri" panose="020F0502020204030204" pitchFamily="34" charset="0"/>
                <a:hlinkClick r:id="rId9"/>
              </a:rPr>
              <a:t>Continuous Improvement Planning Guidance </a:t>
            </a:r>
            <a:endParaRPr lang="en-US" altLang="en-US" sz="2800" smtClean="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en-US" sz="4400" smtClean="0">
                <a:solidFill>
                  <a:srgbClr val="7B9899"/>
                </a:solidFill>
              </a:rPr>
              <a:t>Questions?</a:t>
            </a:r>
          </a:p>
        </p:txBody>
      </p:sp>
      <p:pic>
        <p:nvPicPr>
          <p:cNvPr id="44035" name="Content Placeholder 3" descr="questions" title="graphic 4"/>
          <p:cNvPicPr>
            <a:picLocks noChangeAspect="1"/>
          </p:cNvPicPr>
          <p:nvPr/>
        </p:nvPicPr>
        <p:blipFill>
          <a:blip r:embed="rId3"/>
          <a:srcRect/>
          <a:stretch>
            <a:fillRect/>
          </a:stretch>
        </p:blipFill>
        <p:spPr bwMode="auto">
          <a:xfrm>
            <a:off x="1600200" y="1371600"/>
            <a:ext cx="64770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sz="4400" smtClean="0">
                <a:solidFill>
                  <a:srgbClr val="7B9899"/>
                </a:solidFill>
              </a:rPr>
              <a:t>Contacts</a:t>
            </a:r>
          </a:p>
        </p:txBody>
      </p:sp>
      <p:sp>
        <p:nvSpPr>
          <p:cNvPr id="3" name="Content Placeholder 2"/>
          <p:cNvSpPr txBox="1">
            <a:spLocks/>
          </p:cNvSpPr>
          <p:nvPr/>
        </p:nvSpPr>
        <p:spPr>
          <a:xfrm>
            <a:off x="1447800" y="1219200"/>
            <a:ext cx="7239000" cy="4267200"/>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defRPr/>
            </a:pPr>
            <a:r>
              <a:rPr lang="en-US" altLang="en-US" kern="0" dirty="0" smtClean="0">
                <a:latin typeface="Calibri" panose="020F0502020204030204" pitchFamily="34" charset="0"/>
                <a:cs typeface="Calibri" panose="020F0502020204030204" pitchFamily="34" charset="0"/>
              </a:rPr>
              <a:t>Sarah Martin</a:t>
            </a:r>
          </a:p>
          <a:p>
            <a:pPr marL="0" indent="0" eaLnBrk="1" hangingPunct="1">
              <a:buFontTx/>
              <a:buNone/>
              <a:defRPr/>
            </a:pPr>
            <a:r>
              <a:rPr lang="en-US" altLang="en-US" kern="0" dirty="0" smtClean="0">
                <a:latin typeface="Calibri" panose="020F0502020204030204" pitchFamily="34" charset="0"/>
                <a:cs typeface="Calibri" panose="020F0502020204030204" pitchFamily="34" charset="0"/>
                <a:hlinkClick r:id="rId3"/>
              </a:rPr>
              <a:t>Sarah.martin@state.or.us</a:t>
            </a:r>
            <a:endParaRPr lang="en-US" altLang="en-US" kern="0" dirty="0" smtClean="0">
              <a:latin typeface="Calibri" panose="020F0502020204030204" pitchFamily="34" charset="0"/>
              <a:cs typeface="Calibri" panose="020F0502020204030204" pitchFamily="34" charset="0"/>
            </a:endParaRPr>
          </a:p>
          <a:p>
            <a:pPr eaLnBrk="1" hangingPunct="1">
              <a:defRPr/>
            </a:pPr>
            <a:endParaRPr lang="en-US" altLang="en-US" kern="0" dirty="0">
              <a:latin typeface="Calibri" panose="020F0502020204030204" pitchFamily="34" charset="0"/>
              <a:cs typeface="Calibri" panose="020F0502020204030204" pitchFamily="34" charset="0"/>
            </a:endParaRPr>
          </a:p>
          <a:p>
            <a:pPr eaLnBrk="1" hangingPunct="1">
              <a:defRPr/>
            </a:pPr>
            <a:r>
              <a:rPr lang="en-US" altLang="en-US" kern="0" dirty="0" smtClean="0">
                <a:latin typeface="Calibri" panose="020F0502020204030204" pitchFamily="34" charset="0"/>
                <a:cs typeface="Calibri" panose="020F0502020204030204" pitchFamily="34" charset="0"/>
              </a:rPr>
              <a:t>Susanne Daggett</a:t>
            </a:r>
          </a:p>
          <a:p>
            <a:pPr marL="0" indent="0" eaLnBrk="1" hangingPunct="1">
              <a:buFontTx/>
              <a:buNone/>
              <a:defRPr/>
            </a:pPr>
            <a:r>
              <a:rPr lang="en-US" altLang="en-US" kern="0" dirty="0" smtClean="0">
                <a:latin typeface="Calibri" panose="020F0502020204030204" pitchFamily="34" charset="0"/>
                <a:cs typeface="Calibri" panose="020F0502020204030204" pitchFamily="34" charset="0"/>
                <a:hlinkClick r:id="rId4"/>
              </a:rPr>
              <a:t>Susanne.daggett@state.or.us</a:t>
            </a:r>
            <a:r>
              <a:rPr lang="en-US" altLang="en-US" kern="0" dirty="0" smtClean="0">
                <a:latin typeface="Calibri" panose="020F0502020204030204" pitchFamily="34" charset="0"/>
                <a:cs typeface="Calibri" panose="020F0502020204030204" pitchFamily="34" charset="0"/>
              </a:rPr>
              <a:t> </a:t>
            </a:r>
          </a:p>
          <a:p>
            <a:pPr eaLnBrk="1" hangingPunct="1">
              <a:defRPr/>
            </a:pPr>
            <a:endParaRPr lang="en-US" altLang="en-US" kern="0" dirty="0">
              <a:latin typeface="Calibri" panose="020F0502020204030204" pitchFamily="34" charset="0"/>
              <a:cs typeface="Calibri" panose="020F0502020204030204" pitchFamily="34" charset="0"/>
            </a:endParaRPr>
          </a:p>
          <a:p>
            <a:pPr eaLnBrk="1" hangingPunct="1">
              <a:defRPr/>
            </a:pPr>
            <a:r>
              <a:rPr lang="en-US" altLang="en-US" kern="0" dirty="0" smtClean="0">
                <a:latin typeface="Calibri" panose="020F0502020204030204" pitchFamily="34" charset="0"/>
                <a:cs typeface="Calibri" panose="020F0502020204030204" pitchFamily="34" charset="0"/>
              </a:rPr>
              <a:t>Rendy Jantz</a:t>
            </a:r>
          </a:p>
          <a:p>
            <a:pPr marL="0" indent="0" eaLnBrk="1" hangingPunct="1">
              <a:buFontTx/>
              <a:buNone/>
              <a:defRPr/>
            </a:pPr>
            <a:r>
              <a:rPr lang="en-US" altLang="en-US" kern="0" dirty="0" smtClean="0">
                <a:latin typeface="Calibri" panose="020F0502020204030204" pitchFamily="34" charset="0"/>
                <a:cs typeface="Calibri" panose="020F0502020204030204" pitchFamily="34" charset="0"/>
                <a:hlinkClick r:id="rId5"/>
              </a:rPr>
              <a:t>Rendy.jantz@state.or.us</a:t>
            </a:r>
            <a:r>
              <a:rPr lang="en-US" altLang="en-US" kern="0" dirty="0" smtClean="0">
                <a:latin typeface="Calibri" panose="020F0502020204030204" pitchFamily="34" charset="0"/>
                <a:cs typeface="Calibri" panose="020F0502020204030204"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defRPr/>
            </a:pPr>
            <a:r>
              <a:rPr lang="en-US" altLang="en-US" sz="4400" dirty="0" smtClean="0">
                <a:solidFill>
                  <a:schemeClr val="bg2">
                    <a:lumMod val="60000"/>
                    <a:lumOff val="40000"/>
                  </a:schemeClr>
                </a:solidFill>
              </a:rPr>
              <a:t>Creating Systems of Support</a:t>
            </a:r>
          </a:p>
        </p:txBody>
      </p:sp>
      <p:sp>
        <p:nvSpPr>
          <p:cNvPr id="20483" name="Content Placeholder 2"/>
          <p:cNvSpPr>
            <a:spLocks noGrp="1"/>
          </p:cNvSpPr>
          <p:nvPr>
            <p:ph idx="1"/>
          </p:nvPr>
        </p:nvSpPr>
        <p:spPr>
          <a:xfrm>
            <a:off x="1371600" y="1219200"/>
            <a:ext cx="7239000" cy="5178425"/>
          </a:xfrm>
        </p:spPr>
        <p:txBody>
          <a:bodyPr/>
          <a:lstStyle/>
          <a:p>
            <a:pPr marL="273050" indent="-273050" eaLnBrk="1" hangingPunct="1">
              <a:buFont typeface="Wingdings 2" panose="05020102010507070707" pitchFamily="18" charset="2"/>
              <a:buChar char=""/>
            </a:pPr>
            <a:r>
              <a:rPr lang="en-US" altLang="en-US" smtClean="0">
                <a:latin typeface="Calibri" panose="020F0502020204030204" pitchFamily="34" charset="0"/>
                <a:cs typeface="Calibri" panose="020F0502020204030204" pitchFamily="34" charset="0"/>
                <a:hlinkClick r:id="rId3"/>
              </a:rPr>
              <a:t>Building Systems of Support for Excellent Teaching and Leading</a:t>
            </a:r>
            <a:endParaRPr lang="en-US" altLang="en-US" smtClean="0">
              <a:latin typeface="Calibri" panose="020F0502020204030204" pitchFamily="34" charset="0"/>
              <a:cs typeface="Calibri" panose="020F0502020204030204" pitchFamily="34" charset="0"/>
            </a:endParaRPr>
          </a:p>
          <a:p>
            <a:pPr marL="273050" indent="-273050" eaLnBrk="1" hangingPunct="1">
              <a:buFont typeface="Wingdings 2" panose="05020102010507070707" pitchFamily="18" charset="2"/>
              <a:buChar char=""/>
            </a:pPr>
            <a:endParaRPr lang="en-US" altLang="en-US" sz="1000" smtClean="0">
              <a:latin typeface="Calibri" panose="020F0502020204030204" pitchFamily="34" charset="0"/>
              <a:cs typeface="Calibri" panose="020F0502020204030204" pitchFamily="34" charset="0"/>
            </a:endParaRPr>
          </a:p>
          <a:p>
            <a:pPr marL="273050" indent="-273050" eaLnBrk="1" hangingPunct="1">
              <a:buFont typeface="Wingdings 2" panose="05020102010507070707" pitchFamily="18" charset="2"/>
              <a:buChar char=""/>
            </a:pPr>
            <a:r>
              <a:rPr lang="en-US" altLang="en-US" smtClean="0">
                <a:latin typeface="Calibri" panose="020F0502020204030204" pitchFamily="34" charset="0"/>
                <a:cs typeface="Calibri" panose="020F0502020204030204" pitchFamily="34" charset="0"/>
              </a:rPr>
              <a:t>Guidance highlights ways Title IIA funds can be used “more strategically and for greater impact”</a:t>
            </a:r>
          </a:p>
          <a:p>
            <a:pPr marL="1016000" lvl="2" indent="-342900" eaLnBrk="1" hangingPunct="1">
              <a:buFont typeface="Courier New" panose="02070309020205020404" pitchFamily="49" charset="0"/>
              <a:buChar char="o"/>
            </a:pPr>
            <a:r>
              <a:rPr lang="en-US" altLang="en-US" smtClean="0">
                <a:latin typeface="Calibri" panose="020F0502020204030204" pitchFamily="34" charset="0"/>
                <a:cs typeface="Calibri" panose="020F0502020204030204" pitchFamily="34" charset="0"/>
              </a:rPr>
              <a:t>Support for Educators</a:t>
            </a:r>
          </a:p>
          <a:p>
            <a:pPr marL="1016000" lvl="2" indent="-342900" eaLnBrk="1" hangingPunct="1">
              <a:buFont typeface="Courier New" panose="02070309020205020404" pitchFamily="49" charset="0"/>
              <a:buChar char="o"/>
            </a:pPr>
            <a:r>
              <a:rPr lang="en-US" altLang="en-US" smtClean="0">
                <a:latin typeface="Calibri" panose="020F0502020204030204" pitchFamily="34" charset="0"/>
                <a:cs typeface="Calibri" panose="020F0502020204030204" pitchFamily="34" charset="0"/>
              </a:rPr>
              <a:t>Equitable Access to Excellent Educators</a:t>
            </a:r>
          </a:p>
          <a:p>
            <a:pPr marL="1016000" lvl="2" indent="-342900" eaLnBrk="1" hangingPunct="1">
              <a:buFont typeface="Courier New" panose="02070309020205020404" pitchFamily="49" charset="0"/>
              <a:buChar char="o"/>
            </a:pPr>
            <a:r>
              <a:rPr lang="en-US" altLang="en-US" smtClean="0">
                <a:latin typeface="Calibri" panose="020F0502020204030204" pitchFamily="34" charset="0"/>
                <a:cs typeface="Calibri" panose="020F0502020204030204" pitchFamily="34" charset="0"/>
              </a:rPr>
              <a:t>Strengthening Title IIA Investments</a:t>
            </a:r>
          </a:p>
          <a:p>
            <a:pPr marL="273050" lvl="1" indent="0" eaLnBrk="1" hangingPunct="1">
              <a:buFontTx/>
              <a:buNone/>
            </a:pPr>
            <a:endParaRPr lang="en-US"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defRPr/>
            </a:pPr>
            <a:r>
              <a:rPr lang="en-US" altLang="en-US" dirty="0" smtClean="0">
                <a:solidFill>
                  <a:schemeClr val="bg2">
                    <a:lumMod val="60000"/>
                    <a:lumOff val="40000"/>
                  </a:schemeClr>
                </a:solidFill>
              </a:rPr>
              <a:t>Continuous Improvement Cycle</a:t>
            </a:r>
            <a:endParaRPr lang="en-US" altLang="en-US" dirty="0" smtClean="0"/>
          </a:p>
        </p:txBody>
      </p:sp>
      <p:pic>
        <p:nvPicPr>
          <p:cNvPr id="22531" name="Content Placeholder 3" descr="Set the vision, assess needs, create a strategic plan, implement strategic plan, moitor and adjust" title="Continuous improvement process"/>
          <p:cNvPicPr>
            <a:picLocks noGrp="1" noChangeAspect="1"/>
          </p:cNvPicPr>
          <p:nvPr>
            <p:ph idx="1"/>
          </p:nvPr>
        </p:nvPicPr>
        <p:blipFill>
          <a:blip r:embed="rId3"/>
          <a:srcRect t="11777" b="16698"/>
          <a:stretch>
            <a:fillRect/>
          </a:stretch>
        </p:blipFill>
        <p:spPr>
          <a:xfrm>
            <a:off x="2438400" y="1219200"/>
            <a:ext cx="4953000" cy="471487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ssess needs" title="Step 2 in continuous improvement process"/>
          <p:cNvPicPr>
            <a:picLocks noChangeAspect="1"/>
          </p:cNvPicPr>
          <p:nvPr/>
        </p:nvPicPr>
        <p:blipFill rotWithShape="1">
          <a:blip r:embed="rId3"/>
          <a:srcRect t="9471" b="16651"/>
          <a:stretch/>
        </p:blipFill>
        <p:spPr>
          <a:xfrm>
            <a:off x="2705100" y="1527175"/>
            <a:ext cx="4495800" cy="4268788"/>
          </a:xfrm>
          <a:prstGeom prst="rect">
            <a:avLst/>
          </a:prstGeom>
        </p:spPr>
      </p:pic>
      <p:sp>
        <p:nvSpPr>
          <p:cNvPr id="3" name="Title 2"/>
          <p:cNvSpPr>
            <a:spLocks noGrp="1"/>
          </p:cNvSpPr>
          <p:nvPr>
            <p:ph type="title"/>
          </p:nvPr>
        </p:nvSpPr>
        <p:spPr/>
        <p:txBody>
          <a:bodyPr/>
          <a:lstStyle/>
          <a:p>
            <a:r>
              <a:rPr lang="en-US" altLang="en-US" sz="7200" dirty="0">
                <a:latin typeface="Calibri" panose="020F0502020204030204" pitchFamily="34" charset="0"/>
                <a:cs typeface="Calibri" panose="020F0502020204030204" pitchFamily="34" charset="0"/>
              </a:rPr>
              <a:t>Assessing </a:t>
            </a:r>
            <a:r>
              <a:rPr lang="en-US" altLang="en-US" sz="7200" dirty="0" smtClean="0">
                <a:latin typeface="Calibri" panose="020F0502020204030204" pitchFamily="34" charset="0"/>
                <a:cs typeface="Calibri" panose="020F0502020204030204" pitchFamily="34" charset="0"/>
              </a:rPr>
              <a:t>Needs</a:t>
            </a:r>
            <a:endParaRPr lang="en-US" sz="72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066800" y="274638"/>
            <a:ext cx="8001000" cy="1143000"/>
          </a:xfrm>
        </p:spPr>
        <p:txBody>
          <a:bodyPr/>
          <a:lstStyle/>
          <a:p>
            <a:pPr algn="l">
              <a:defRPr/>
            </a:pPr>
            <a:r>
              <a:rPr lang="en-US" altLang="en-US" dirty="0" smtClean="0">
                <a:solidFill>
                  <a:schemeClr val="bg2">
                    <a:lumMod val="60000"/>
                    <a:lumOff val="40000"/>
                  </a:schemeClr>
                </a:solidFill>
              </a:rPr>
              <a:t>Comprehensive Needs</a:t>
            </a:r>
            <a:br>
              <a:rPr lang="en-US" altLang="en-US" dirty="0" smtClean="0">
                <a:solidFill>
                  <a:schemeClr val="bg2">
                    <a:lumMod val="60000"/>
                    <a:lumOff val="40000"/>
                  </a:schemeClr>
                </a:solidFill>
              </a:rPr>
            </a:br>
            <a:r>
              <a:rPr lang="en-US" altLang="en-US" dirty="0" smtClean="0">
                <a:solidFill>
                  <a:schemeClr val="bg2">
                    <a:lumMod val="60000"/>
                    <a:lumOff val="40000"/>
                  </a:schemeClr>
                </a:solidFill>
              </a:rPr>
              <a:t>Assessment</a:t>
            </a:r>
            <a:endParaRPr lang="en-US" altLang="en-US" dirty="0" smtClean="0"/>
          </a:p>
        </p:txBody>
      </p:sp>
      <p:sp>
        <p:nvSpPr>
          <p:cNvPr id="26627" name="Content Placeholder 2"/>
          <p:cNvSpPr>
            <a:spLocks noGrp="1"/>
          </p:cNvSpPr>
          <p:nvPr>
            <p:ph idx="1"/>
          </p:nvPr>
        </p:nvSpPr>
        <p:spPr>
          <a:xfrm>
            <a:off x="1066800" y="1543050"/>
            <a:ext cx="7996238" cy="4267200"/>
          </a:xfrm>
        </p:spPr>
        <p:txBody>
          <a:bodyPr/>
          <a:lstStyle/>
          <a:p>
            <a:r>
              <a:rPr lang="en-US" altLang="en-US" smtClean="0">
                <a:latin typeface="Calibri" panose="020F0502020204030204" pitchFamily="34" charset="0"/>
                <a:cs typeface="Calibri" panose="020F0502020204030204" pitchFamily="34" charset="0"/>
              </a:rPr>
              <a:t>WHAT</a:t>
            </a:r>
          </a:p>
          <a:p>
            <a:pPr lvl="1"/>
            <a:r>
              <a:rPr lang="en-US" altLang="en-US" smtClean="0">
                <a:latin typeface="Calibri" panose="020F0502020204030204" pitchFamily="34" charset="0"/>
                <a:cs typeface="Calibri" panose="020F0502020204030204" pitchFamily="34" charset="0"/>
              </a:rPr>
              <a:t>A systematic process that assists district and school teams in identifying systemic inequities, strengths and opportunities </a:t>
            </a:r>
          </a:p>
          <a:p>
            <a:r>
              <a:rPr lang="en-US" altLang="en-US" smtClean="0">
                <a:latin typeface="Calibri" panose="020F0502020204030204" pitchFamily="34" charset="0"/>
                <a:cs typeface="Calibri" panose="020F0502020204030204" pitchFamily="34" charset="0"/>
              </a:rPr>
              <a:t>WHY</a:t>
            </a:r>
          </a:p>
          <a:p>
            <a:pPr lvl="1"/>
            <a:r>
              <a:rPr lang="en-US" altLang="en-US" smtClean="0">
                <a:latin typeface="Calibri" panose="020F0502020204030204" pitchFamily="34" charset="0"/>
                <a:cs typeface="Calibri" panose="020F0502020204030204" pitchFamily="34" charset="0"/>
              </a:rPr>
              <a:t>To select priorities and goals based on needs and strengths </a:t>
            </a:r>
          </a:p>
          <a:p>
            <a:r>
              <a:rPr lang="en-US" altLang="en-US" smtClean="0">
                <a:latin typeface="Calibri" panose="020F0502020204030204" pitchFamily="34" charset="0"/>
                <a:cs typeface="Calibri" panose="020F0502020204030204" pitchFamily="34" charset="0"/>
              </a:rPr>
              <a:t>HOW</a:t>
            </a:r>
          </a:p>
          <a:p>
            <a:pPr lvl="1"/>
            <a:r>
              <a:rPr lang="en-US" altLang="en-US" smtClean="0">
                <a:latin typeface="Calibri" panose="020F0502020204030204" pitchFamily="34" charset="0"/>
                <a:cs typeface="Calibri" panose="020F0502020204030204" pitchFamily="34" charset="0"/>
              </a:rPr>
              <a:t>Examination of multiple sources of data</a:t>
            </a:r>
          </a:p>
        </p:txBody>
      </p:sp>
      <p:pic>
        <p:nvPicPr>
          <p:cNvPr id="3" name="Picture 2" descr="Assess Needs" title="Step 2 in continuous improvement process"/>
          <p:cNvPicPr>
            <a:picLocks noChangeAspect="1"/>
          </p:cNvPicPr>
          <p:nvPr/>
        </p:nvPicPr>
        <p:blipFill rotWithShape="1">
          <a:blip r:embed="rId3"/>
          <a:srcRect t="9471" b="16651"/>
          <a:stretch/>
        </p:blipFill>
        <p:spPr>
          <a:xfrm>
            <a:off x="6858000" y="233363"/>
            <a:ext cx="2057400" cy="195421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143000" y="274638"/>
            <a:ext cx="7924800" cy="1143000"/>
          </a:xfrm>
        </p:spPr>
        <p:txBody>
          <a:bodyPr/>
          <a:lstStyle/>
          <a:p>
            <a:pPr algn="l">
              <a:defRPr/>
            </a:pPr>
            <a:r>
              <a:rPr lang="en-US" altLang="en-US" dirty="0" smtClean="0">
                <a:solidFill>
                  <a:schemeClr val="bg2">
                    <a:lumMod val="60000"/>
                    <a:lumOff val="40000"/>
                  </a:schemeClr>
                </a:solidFill>
              </a:rPr>
              <a:t>Data Sources</a:t>
            </a:r>
            <a:endParaRPr lang="en-US" altLang="en-US" dirty="0" smtClean="0"/>
          </a:p>
        </p:txBody>
      </p:sp>
      <p:sp>
        <p:nvSpPr>
          <p:cNvPr id="27651" name="Content Placeholder 2"/>
          <p:cNvSpPr>
            <a:spLocks noGrp="1"/>
          </p:cNvSpPr>
          <p:nvPr>
            <p:ph idx="1"/>
          </p:nvPr>
        </p:nvSpPr>
        <p:spPr>
          <a:xfrm>
            <a:off x="838200" y="1600200"/>
            <a:ext cx="8229600" cy="4267200"/>
          </a:xfrm>
        </p:spPr>
        <p:txBody>
          <a:bodyPr/>
          <a:lstStyle/>
          <a:p>
            <a:pPr>
              <a:defRPr/>
            </a:pPr>
            <a:r>
              <a:rPr lang="en-US" altLang="en-US" dirty="0" smtClean="0">
                <a:latin typeface="Calibri" panose="020F0502020204030204" pitchFamily="34" charset="0"/>
                <a:cs typeface="Calibri" panose="020F0502020204030204" pitchFamily="34" charset="0"/>
              </a:rPr>
              <a:t>Student data</a:t>
            </a:r>
          </a:p>
          <a:p>
            <a:pPr lvl="1">
              <a:defRPr/>
            </a:pPr>
            <a:r>
              <a:rPr lang="en-US" altLang="en-US" sz="2600" dirty="0">
                <a:latin typeface="Calibri" panose="020F0502020204030204" pitchFamily="34" charset="0"/>
                <a:cs typeface="Calibri" panose="020F0502020204030204" pitchFamily="34" charset="0"/>
              </a:rPr>
              <a:t>e</a:t>
            </a:r>
            <a:r>
              <a:rPr lang="en-US" altLang="en-US" sz="2600" dirty="0" smtClean="0">
                <a:latin typeface="Calibri" panose="020F0502020204030204" pitchFamily="34" charset="0"/>
                <a:cs typeface="Calibri" panose="020F0502020204030204" pitchFamily="34" charset="0"/>
              </a:rPr>
              <a:t>.g.; Achievement, growth, graduation, discipline</a:t>
            </a:r>
          </a:p>
          <a:p>
            <a:pPr lvl="1">
              <a:defRPr/>
            </a:pPr>
            <a:endParaRPr lang="en-US" altLang="en-US" sz="1000" dirty="0" smtClean="0">
              <a:latin typeface="Calibri" panose="020F0502020204030204" pitchFamily="34" charset="0"/>
              <a:cs typeface="Calibri" panose="020F0502020204030204" pitchFamily="34" charset="0"/>
            </a:endParaRPr>
          </a:p>
          <a:p>
            <a:pPr>
              <a:defRPr/>
            </a:pPr>
            <a:r>
              <a:rPr lang="en-US" altLang="en-US" dirty="0" smtClean="0">
                <a:latin typeface="Calibri" panose="020F0502020204030204" pitchFamily="34" charset="0"/>
                <a:cs typeface="Calibri" panose="020F0502020204030204" pitchFamily="34" charset="0"/>
              </a:rPr>
              <a:t>Perception data</a:t>
            </a:r>
          </a:p>
          <a:p>
            <a:pPr lvl="1">
              <a:defRPr/>
            </a:pPr>
            <a:r>
              <a:rPr lang="en-US" altLang="en-US" sz="2600" dirty="0" smtClean="0">
                <a:latin typeface="Calibri" panose="020F0502020204030204" pitchFamily="34" charset="0"/>
                <a:cs typeface="Calibri" panose="020F0502020204030204" pitchFamily="34" charset="0"/>
              </a:rPr>
              <a:t>e.g.; Surveys, interviews, focus groups, TELL</a:t>
            </a:r>
          </a:p>
          <a:p>
            <a:pPr lvl="1">
              <a:defRPr/>
            </a:pPr>
            <a:endParaRPr lang="en-US" altLang="en-US" sz="1000" dirty="0" smtClean="0">
              <a:latin typeface="Calibri" panose="020F0502020204030204" pitchFamily="34" charset="0"/>
              <a:cs typeface="Calibri" panose="020F0502020204030204" pitchFamily="34" charset="0"/>
            </a:endParaRPr>
          </a:p>
          <a:p>
            <a:pPr>
              <a:defRPr/>
            </a:pPr>
            <a:r>
              <a:rPr lang="en-US" altLang="en-US" dirty="0" smtClean="0">
                <a:latin typeface="Calibri" panose="020F0502020204030204" pitchFamily="34" charset="0"/>
                <a:cs typeface="Calibri" panose="020F0502020204030204" pitchFamily="34" charset="0"/>
              </a:rPr>
              <a:t>System health data</a:t>
            </a:r>
          </a:p>
          <a:p>
            <a:pPr lvl="1">
              <a:defRPr/>
            </a:pPr>
            <a:r>
              <a:rPr lang="en-US" altLang="en-US" sz="2600" dirty="0" smtClean="0">
                <a:latin typeface="Calibri" panose="020F0502020204030204" pitchFamily="34" charset="0"/>
                <a:cs typeface="Calibri" panose="020F0502020204030204" pitchFamily="34" charset="0"/>
                <a:hlinkClick r:id="rId3"/>
              </a:rPr>
              <a:t>ORIS Systems Health Assessment</a:t>
            </a:r>
            <a:endParaRPr lang="en-US" altLang="en-US" sz="2600" dirty="0" smtClean="0">
              <a:latin typeface="Calibri" panose="020F0502020204030204" pitchFamily="34" charset="0"/>
              <a:cs typeface="Calibri" panose="020F0502020204030204" pitchFamily="34" charset="0"/>
            </a:endParaRPr>
          </a:p>
          <a:p>
            <a:pPr>
              <a:defRPr/>
            </a:pPr>
            <a:endParaRPr lang="en-US" altLang="en-US" dirty="0" smtClean="0"/>
          </a:p>
        </p:txBody>
      </p:sp>
      <p:pic>
        <p:nvPicPr>
          <p:cNvPr id="5" name="Content Placeholder 3" descr="This framework has 5 domains, Leadership, Talent Development, Coordinated Learning, Stakeholder Engagement and Inclusive Policy and Practices" title="Oregon Integrated Systems (ORIS)"/>
          <p:cNvPicPr>
            <a:picLocks noChangeAspect="1"/>
          </p:cNvPicPr>
          <p:nvPr/>
        </p:nvPicPr>
        <p:blipFill>
          <a:blip r:embed="rId4">
            <a:clrChange>
              <a:clrFrom>
                <a:srgbClr val="FFFFFF"/>
              </a:clrFrom>
              <a:clrTo>
                <a:srgbClr val="FFFFFF">
                  <a:alpha val="0"/>
                </a:srgbClr>
              </a:clrTo>
            </a:clrChange>
          </a:blip>
          <a:stretch>
            <a:fillRect/>
          </a:stretch>
        </p:blipFill>
        <p:spPr>
          <a:xfrm>
            <a:off x="7143750" y="3352800"/>
            <a:ext cx="1844675" cy="1787525"/>
          </a:xfrm>
          <a:prstGeom prst="rect">
            <a:avLst/>
          </a:prstGeom>
        </p:spPr>
      </p:pic>
      <p:pic>
        <p:nvPicPr>
          <p:cNvPr id="8" name="Picture 7" descr="Assess Needs" title="Step 2 in continuous improvement process"/>
          <p:cNvPicPr>
            <a:picLocks noChangeAspect="1"/>
          </p:cNvPicPr>
          <p:nvPr/>
        </p:nvPicPr>
        <p:blipFill rotWithShape="1">
          <a:blip r:embed="rId5"/>
          <a:srcRect t="9471" b="16651"/>
          <a:stretch/>
        </p:blipFill>
        <p:spPr>
          <a:xfrm>
            <a:off x="6858000" y="233363"/>
            <a:ext cx="2057400" cy="195421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219200" y="201613"/>
            <a:ext cx="7848600" cy="1143000"/>
          </a:xfrm>
        </p:spPr>
        <p:txBody>
          <a:bodyPr/>
          <a:lstStyle/>
          <a:p>
            <a:pPr algn="l">
              <a:defRPr/>
            </a:pPr>
            <a:r>
              <a:rPr lang="en-US" altLang="en-US" dirty="0" smtClean="0">
                <a:solidFill>
                  <a:schemeClr val="bg2">
                    <a:lumMod val="60000"/>
                    <a:lumOff val="40000"/>
                  </a:schemeClr>
                </a:solidFill>
              </a:rPr>
              <a:t>Connecting to the application…</a:t>
            </a:r>
          </a:p>
        </p:txBody>
      </p:sp>
      <p:sp>
        <p:nvSpPr>
          <p:cNvPr id="30723" name="Content Placeholder 2"/>
          <p:cNvSpPr>
            <a:spLocks noGrp="1"/>
          </p:cNvSpPr>
          <p:nvPr>
            <p:ph idx="1"/>
          </p:nvPr>
        </p:nvSpPr>
        <p:spPr>
          <a:xfrm>
            <a:off x="1219200" y="1417638"/>
            <a:ext cx="7848600" cy="4267200"/>
          </a:xfrm>
        </p:spPr>
        <p:txBody>
          <a:bodyPr/>
          <a:lstStyle/>
          <a:p>
            <a:pPr eaLnBrk="1" hangingPunct="1">
              <a:spcBef>
                <a:spcPct val="50000"/>
              </a:spcBef>
              <a:buFont typeface="Wingdings" panose="05000000000000000000" pitchFamily="2" charset="2"/>
              <a:buAutoNum type="arabicPeriod"/>
            </a:pPr>
            <a:endParaRPr lang="en-US" altLang="en-US" sz="800" smtClean="0">
              <a:latin typeface="Calibri" panose="020F0502020204030204" pitchFamily="34" charset="0"/>
            </a:endParaRPr>
          </a:p>
          <a:p>
            <a:pPr eaLnBrk="1" hangingPunct="1">
              <a:spcBef>
                <a:spcPct val="50000"/>
              </a:spcBef>
              <a:buFont typeface="Wingdings" panose="05000000000000000000" pitchFamily="2" charset="2"/>
              <a:buAutoNum type="arabicPeriod"/>
            </a:pPr>
            <a:r>
              <a:rPr lang="en-US" altLang="en-US" sz="2800" smtClean="0">
                <a:latin typeface="Calibri" panose="020F0502020204030204" pitchFamily="34" charset="0"/>
              </a:rPr>
              <a:t>Data Sources</a:t>
            </a:r>
          </a:p>
          <a:p>
            <a:pPr lvl="1" eaLnBrk="1" hangingPunct="1">
              <a:buFont typeface="Arial" panose="020B0604020202020204" pitchFamily="34" charset="0"/>
              <a:buChar char="•"/>
            </a:pPr>
            <a:r>
              <a:rPr lang="en-US" altLang="en-US" sz="2400" smtClean="0">
                <a:latin typeface="Calibri" panose="020F0502020204030204" pitchFamily="34" charset="0"/>
                <a:cs typeface="Calibri" panose="020F0502020204030204" pitchFamily="34" charset="0"/>
              </a:rPr>
              <a:t>List data sources analyzed to determine need</a:t>
            </a:r>
          </a:p>
          <a:p>
            <a:pPr eaLnBrk="1" hangingPunct="1">
              <a:spcBef>
                <a:spcPct val="50000"/>
              </a:spcBef>
              <a:buFont typeface="Wingdings" panose="05000000000000000000" pitchFamily="2" charset="2"/>
              <a:buAutoNum type="arabicPeriod"/>
            </a:pPr>
            <a:r>
              <a:rPr lang="en-US" altLang="en-US" sz="2800" smtClean="0">
                <a:latin typeface="Calibri" panose="020F0502020204030204" pitchFamily="34" charset="0"/>
              </a:rPr>
              <a:t>Data Analysis</a:t>
            </a:r>
          </a:p>
          <a:p>
            <a:pPr lvl="1" eaLnBrk="1" hangingPunct="1">
              <a:buFont typeface="Arial" panose="020B0604020202020204" pitchFamily="34" charset="0"/>
              <a:buChar char="•"/>
            </a:pPr>
            <a:r>
              <a:rPr lang="en-US" altLang="en-US" sz="2400" smtClean="0">
                <a:latin typeface="Calibri" panose="020F0502020204030204" pitchFamily="34" charset="0"/>
                <a:cs typeface="Calibri" panose="020F0502020204030204" pitchFamily="34" charset="0"/>
              </a:rPr>
              <a:t>Summarize trends or gaps in performance</a:t>
            </a:r>
          </a:p>
          <a:p>
            <a:pPr eaLnBrk="1" hangingPunct="1">
              <a:spcBef>
                <a:spcPct val="50000"/>
              </a:spcBef>
              <a:buFont typeface="Wingdings" panose="05000000000000000000" pitchFamily="2" charset="2"/>
              <a:buAutoNum type="arabicPeriod"/>
            </a:pPr>
            <a:r>
              <a:rPr lang="en-US" altLang="en-US" sz="2800" smtClean="0">
                <a:latin typeface="Calibri" panose="020F0502020204030204" pitchFamily="34" charset="0"/>
              </a:rPr>
              <a:t>Prioritized Needs (please number)</a:t>
            </a:r>
          </a:p>
          <a:p>
            <a:pPr lvl="1" eaLnBrk="1" hangingPunct="1">
              <a:buFont typeface="Arial" panose="020B0604020202020204" pitchFamily="34" charset="0"/>
              <a:buChar char="•"/>
            </a:pPr>
            <a:r>
              <a:rPr lang="en-US" altLang="en-US" sz="2400" smtClean="0">
                <a:latin typeface="Calibri" panose="020F0502020204030204" pitchFamily="34" charset="0"/>
                <a:cs typeface="Calibri" panose="020F0502020204030204" pitchFamily="34" charset="0"/>
              </a:rPr>
              <a:t>Identify support educators need</a:t>
            </a:r>
          </a:p>
          <a:p>
            <a:pPr eaLnBrk="1" hangingPunct="1">
              <a:spcBef>
                <a:spcPct val="50000"/>
              </a:spcBef>
              <a:buFont typeface="Wingdings" panose="05000000000000000000" pitchFamily="2" charset="2"/>
              <a:buAutoNum type="arabicPeriod"/>
            </a:pPr>
            <a:r>
              <a:rPr lang="en-US" altLang="en-US" sz="2800" smtClean="0">
                <a:latin typeface="Calibri" panose="020F0502020204030204" pitchFamily="34" charset="0"/>
              </a:rPr>
              <a:t>Plan Development</a:t>
            </a:r>
          </a:p>
          <a:p>
            <a:pPr lvl="1" eaLnBrk="1" hangingPunct="1">
              <a:buFont typeface="Arial" panose="020B0604020202020204" pitchFamily="34" charset="0"/>
              <a:buChar char="•"/>
            </a:pPr>
            <a:r>
              <a:rPr lang="en-US" altLang="en-US" sz="2400" smtClean="0">
                <a:latin typeface="Calibri" panose="020F0502020204030204" pitchFamily="34" charset="0"/>
                <a:cs typeface="Calibri" panose="020F0502020204030204" pitchFamily="34" charset="0"/>
              </a:rPr>
              <a:t>Describe process for developing plan</a:t>
            </a:r>
          </a:p>
          <a:p>
            <a:endParaRPr lang="en-US" altLang="en-US" smtClean="0"/>
          </a:p>
        </p:txBody>
      </p:sp>
      <p:pic>
        <p:nvPicPr>
          <p:cNvPr id="5" name="Picture 4" descr="Tab Title: Needs Assessment" title="Title IIA Budget Narrative Tabs"/>
          <p:cNvPicPr/>
          <p:nvPr/>
        </p:nvPicPr>
        <p:blipFill rotWithShape="1">
          <a:blip r:embed="rId3"/>
          <a:srcRect l="21770" r="7402" b="43743"/>
          <a:stretch/>
        </p:blipFill>
        <p:spPr bwMode="auto">
          <a:xfrm>
            <a:off x="1676400" y="1093788"/>
            <a:ext cx="6248400" cy="533400"/>
          </a:xfrm>
          <a:prstGeom prst="rect">
            <a:avLst/>
          </a:prstGeom>
          <a:ln>
            <a:noFill/>
          </a:ln>
          <a:extLst>
            <a:ext uri="{53640926-AAD7-44D8-BBD7-CCE9431645EC}">
              <a14:shadowObscured xmlns:a14="http://schemas.microsoft.com/office/drawing/2010/main"/>
            </a:ext>
          </a:extLst>
        </p:spPr>
      </p:pic>
      <p:sp>
        <p:nvSpPr>
          <p:cNvPr id="6" name="Oval 5" descr="To provide emphasis on Equitable Services Worksheet tab" title="Circle 1"/>
          <p:cNvSpPr/>
          <p:nvPr/>
        </p:nvSpPr>
        <p:spPr>
          <a:xfrm>
            <a:off x="2362200" y="1163638"/>
            <a:ext cx="1555750" cy="4349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cSld>
  <p:clrMapOvr>
    <a:masterClrMapping/>
  </p:clrMapOvr>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31D024BD8BD840B696753DFAF4EC14" ma:contentTypeVersion="7" ma:contentTypeDescription="Create a new document." ma:contentTypeScope="" ma:versionID="7030f9f96b05376b6c7973003ab960d4">
  <xsd:schema xmlns:xsd="http://www.w3.org/2001/XMLSchema" xmlns:xs="http://www.w3.org/2001/XMLSchema" xmlns:p="http://schemas.microsoft.com/office/2006/metadata/properties" xmlns:ns1="http://schemas.microsoft.com/sharepoint/v3" xmlns:ns2="4e5ab5bc-d9a0-46ff-9862-57e853e9360a" xmlns:ns3="54031767-dd6d-417c-ab73-583408f47564" targetNamespace="http://schemas.microsoft.com/office/2006/metadata/properties" ma:root="true" ma:fieldsID="762935fa0f8ca7d10654cf17b22c8764" ns1:_="" ns2:_="" ns3:_="">
    <xsd:import namespace="http://schemas.microsoft.com/sharepoint/v3"/>
    <xsd:import namespace="4e5ab5bc-d9a0-46ff-9862-57e853e9360a"/>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5ab5bc-d9a0-46ff-9862-57e853e9360a"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Priority xmlns="4e5ab5bc-d9a0-46ff-9862-57e853e9360a">New</Priority>
    <Estimated_x0020_Creation_x0020_Date xmlns="4e5ab5bc-d9a0-46ff-9862-57e853e9360a" xsi:nil="true"/>
    <Remediation_x0020_Date xmlns="4e5ab5bc-d9a0-46ff-9862-57e853e9360a">2019-05-23T07:00:00+00:00</Remediation_x0020_Date>
  </documentManagement>
</p:properties>
</file>

<file path=customXml/itemProps1.xml><?xml version="1.0" encoding="utf-8"?>
<ds:datastoreItem xmlns:ds="http://schemas.openxmlformats.org/officeDocument/2006/customXml" ds:itemID="{348F6E8D-4C9F-4703-A9F3-C48CF8E305A0}"/>
</file>

<file path=customXml/itemProps2.xml><?xml version="1.0" encoding="utf-8"?>
<ds:datastoreItem xmlns:ds="http://schemas.openxmlformats.org/officeDocument/2006/customXml" ds:itemID="{CE4B6BCA-8D17-493A-ACCA-DA4C14B4BF35}"/>
</file>

<file path=customXml/itemProps3.xml><?xml version="1.0" encoding="utf-8"?>
<ds:datastoreItem xmlns:ds="http://schemas.openxmlformats.org/officeDocument/2006/customXml" ds:itemID="{6E1662E5-9F31-49C0-8C79-63459AAA07A4}"/>
</file>

<file path=docProps/app.xml><?xml version="1.0" encoding="utf-8"?>
<Properties xmlns="http://schemas.openxmlformats.org/officeDocument/2006/extended-properties" xmlns:vt="http://schemas.openxmlformats.org/officeDocument/2006/docPropsVTypes">
  <Template/>
  <TotalTime>34863</TotalTime>
  <Words>4775</Words>
  <Application>Microsoft Office PowerPoint</Application>
  <PresentationFormat>On-screen Show (4:3)</PresentationFormat>
  <Paragraphs>385</Paragraphs>
  <Slides>37</Slides>
  <Notes>37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Bookman Old Style</vt:lpstr>
      <vt:lpstr>Calibri</vt:lpstr>
      <vt:lpstr>Century Schoolbook</vt:lpstr>
      <vt:lpstr>Courier New</vt:lpstr>
      <vt:lpstr>Wingdings</vt:lpstr>
      <vt:lpstr>Wingdings 2</vt:lpstr>
      <vt:lpstr>1_simple</vt:lpstr>
      <vt:lpstr>Good Morning! We will begin shortly. Please mute yourself as you enter the webinar.</vt:lpstr>
      <vt:lpstr>Outcomes for Today</vt:lpstr>
      <vt:lpstr>Goal of Title IIA</vt:lpstr>
      <vt:lpstr>Creating Systems of Support</vt:lpstr>
      <vt:lpstr>Continuous Improvement Cycle</vt:lpstr>
      <vt:lpstr>Assessing Needs</vt:lpstr>
      <vt:lpstr>Comprehensive Needs Assessment</vt:lpstr>
      <vt:lpstr>Data Sources</vt:lpstr>
      <vt:lpstr>Connecting to the application…</vt:lpstr>
      <vt:lpstr>Charter Schools</vt:lpstr>
      <vt:lpstr>Creating a Plan</vt:lpstr>
      <vt:lpstr>Priorities vs. Goals vs. Strategies</vt:lpstr>
      <vt:lpstr>Strategies as a Theory of Action</vt:lpstr>
      <vt:lpstr>Connecting to the application…</vt:lpstr>
      <vt:lpstr>Defining Professional Learning</vt:lpstr>
      <vt:lpstr>Conferences and Workshops</vt:lpstr>
      <vt:lpstr>Measuring Impact</vt:lpstr>
      <vt:lpstr>Connecting to the application….</vt:lpstr>
      <vt:lpstr>HOW: Measuring Impact</vt:lpstr>
      <vt:lpstr>HOW: Measuring Impact</vt:lpstr>
      <vt:lpstr>HOW: Measuring Impact</vt:lpstr>
      <vt:lpstr>Example</vt:lpstr>
      <vt:lpstr>Reminders </vt:lpstr>
      <vt:lpstr>Private Schools</vt:lpstr>
      <vt:lpstr>Consultation</vt:lpstr>
      <vt:lpstr>Consultation</vt:lpstr>
      <vt:lpstr>PS Roles and Responsibilities</vt:lpstr>
      <vt:lpstr>District Roles and Responsibilities</vt:lpstr>
      <vt:lpstr>Calculating Equitable Services</vt:lpstr>
      <vt:lpstr>Reminders</vt:lpstr>
      <vt:lpstr>Ombudsman</vt:lpstr>
      <vt:lpstr>Funding Update</vt:lpstr>
      <vt:lpstr>Timeline For Funds</vt:lpstr>
      <vt:lpstr>Dates to Remember</vt:lpstr>
      <vt:lpstr>Resources</vt:lpstr>
      <vt:lpstr>Questions?</vt:lpstr>
      <vt:lpstr>Contacts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IIA TA Webinar</dc:title>
  <dc:creator>Sarah Martin</dc:creator>
  <cp:lastModifiedBy>DUMAS Sheli - ODE</cp:lastModifiedBy>
  <cp:revision>629</cp:revision>
  <cp:lastPrinted>2018-05-21T22:38:29Z</cp:lastPrinted>
  <dcterms:created xsi:type="dcterms:W3CDTF">2013-04-23T19:56:04Z</dcterms:created>
  <dcterms:modified xsi:type="dcterms:W3CDTF">2019-05-23T19:56:30Z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0x0101005531D024BD8BD840B696753DFAF4EC14</vt:lpwstr>
  </property>
</Properties>
</file>