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varScale="1">
        <p:scale>
          <a:sx n="21" d="100"/>
          <a:sy n="21" d="100"/>
        </p:scale>
        <p:origin x="96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B1CD6-A36B-4C61-A6B9-0DB5326CD13F}" type="datetimeFigureOut">
              <a:rPr lang="en-US" smtClean="0"/>
              <a:t>8/15/2025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C7961-E423-46DF-B5A6-295CB933CE1B}" type="slidenum">
              <a:rPr lang="en-US" smtClean="0"/>
              <a:t>‹#›</a:t>
            </a:fld>
            <a:endParaRPr lang="en-US"/>
          </a:p>
        </p:txBody>
      </p:sp>
    </p:spTree>
    <p:extLst>
      <p:ext uri="{BB962C8B-B14F-4D97-AF65-F5344CB8AC3E}">
        <p14:creationId xmlns:p14="http://schemas.microsoft.com/office/powerpoint/2010/main" val="488148492"/>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BF7F-47DC-7431-C6B9-B2BADA3B6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BA9A1-B642-A4A0-5C43-DE77D9E72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61AB8-B093-A7F2-D535-D0C5F666DE52}"/>
              </a:ext>
            </a:extLst>
          </p:cNvPr>
          <p:cNvSpPr>
            <a:spLocks noGrp="1"/>
          </p:cNvSpPr>
          <p:nvPr>
            <p:ph type="body" idx="1"/>
          </p:nvPr>
        </p:nvSpPr>
        <p:spPr/>
        <p:txBody>
          <a:bodyPr/>
          <a:lstStyle/>
          <a:p>
            <a:r>
              <a:rPr lang="en-US" dirty="0"/>
              <a:t>https://docs.google.com/document/d/1hVieZ5dHz7GJVKIUN9S9m4V6XRcoC51T_WK5H9-x54g/edit?usp=sharing</a:t>
            </a:r>
          </a:p>
          <a:p>
            <a:endParaRPr lang="en-US" dirty="0"/>
          </a:p>
          <a:p>
            <a:r>
              <a:rPr lang="en-US" dirty="0"/>
              <a:t>Use ODE theme colors; limit to as few colors as possible to effectively communicate the point.</a:t>
            </a:r>
          </a:p>
          <a:p>
            <a:r>
              <a:rPr lang="en-US" dirty="0"/>
              <a:t>Keep descriptions simple.</a:t>
            </a:r>
          </a:p>
          <a:p>
            <a:r>
              <a:rPr lang="en-US" dirty="0"/>
              <a:t>Use QR codes for any embedded links – these will be printed.</a:t>
            </a:r>
          </a:p>
          <a:p>
            <a:r>
              <a:rPr lang="en-US" dirty="0"/>
              <a:t>Do not change text size or move/resize text boxes.</a:t>
            </a:r>
          </a:p>
          <a:p>
            <a:r>
              <a:rPr lang="en-US" dirty="0"/>
              <a:t>Embed excel graphics or very high-quality image files for charts. </a:t>
            </a:r>
          </a:p>
          <a:p>
            <a:r>
              <a:rPr lang="en-US" dirty="0"/>
              <a:t>Check the poster at 100% size to confirm that image quality is sufficient.</a:t>
            </a:r>
          </a:p>
          <a:p>
            <a:r>
              <a:rPr lang="en-US" dirty="0"/>
              <a:t>Refer to the Data Visualization Style Guide (https://docs.google.com/document/d/1HecFNfdyPniXMmWbd0v_mHZtwNpEBedGH-ScpQqS98A/edit?tab=t.0#heading=h.zehm87wadbo1)</a:t>
            </a:r>
          </a:p>
          <a:p>
            <a:endParaRPr lang="en-US" dirty="0"/>
          </a:p>
        </p:txBody>
      </p:sp>
      <p:sp>
        <p:nvSpPr>
          <p:cNvPr id="4" name="Slide Number Placeholder 3">
            <a:extLst>
              <a:ext uri="{FF2B5EF4-FFF2-40B4-BE49-F238E27FC236}">
                <a16:creationId xmlns:a16="http://schemas.microsoft.com/office/drawing/2014/main" id="{12152B94-0703-9F10-7CC4-322D8D570A07}"/>
              </a:ext>
            </a:extLst>
          </p:cNvPr>
          <p:cNvSpPr>
            <a:spLocks noGrp="1"/>
          </p:cNvSpPr>
          <p:nvPr>
            <p:ph type="sldNum" sz="quarter" idx="5"/>
          </p:nvPr>
        </p:nvSpPr>
        <p:spPr/>
        <p:txBody>
          <a:bodyPr/>
          <a:lstStyle/>
          <a:p>
            <a:fld id="{CA04B64A-24E6-4830-BDC6-AC13E40FAEAB}" type="slidenum">
              <a:rPr lang="en-US" smtClean="0"/>
              <a:t>1</a:t>
            </a:fld>
            <a:endParaRPr lang="en-US"/>
          </a:p>
        </p:txBody>
      </p:sp>
    </p:spTree>
    <p:extLst>
      <p:ext uri="{BB962C8B-B14F-4D97-AF65-F5344CB8AC3E}">
        <p14:creationId xmlns:p14="http://schemas.microsoft.com/office/powerpoint/2010/main" val="150001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F876C0-783E-4532-93AD-E31C0BE5C45A}"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4099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876C0-783E-4532-93AD-E31C0BE5C45A}"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7987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876C0-783E-4532-93AD-E31C0BE5C45A}"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408083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876C0-783E-4532-93AD-E31C0BE5C45A}"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44608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876C0-783E-4532-93AD-E31C0BE5C45A}"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1383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F876C0-783E-4532-93AD-E31C0BE5C45A}"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16906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F876C0-783E-4532-93AD-E31C0BE5C45A}" type="datetimeFigureOut">
              <a:rPr lang="en-US" smtClean="0"/>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60342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F876C0-783E-4532-93AD-E31C0BE5C45A}" type="datetimeFigureOut">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90970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876C0-783E-4532-93AD-E31C0BE5C45A}" type="datetimeFigureOut">
              <a:rPr lang="en-US" smtClean="0"/>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163196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2F876C0-783E-4532-93AD-E31C0BE5C45A}"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46896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2F876C0-783E-4532-93AD-E31C0BE5C45A}"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E4D7-B8A1-4633-858C-ABCAA07F56E8}" type="slidenum">
              <a:rPr lang="en-US" smtClean="0"/>
              <a:t>‹#›</a:t>
            </a:fld>
            <a:endParaRPr lang="en-US"/>
          </a:p>
        </p:txBody>
      </p:sp>
    </p:spTree>
    <p:extLst>
      <p:ext uri="{BB962C8B-B14F-4D97-AF65-F5344CB8AC3E}">
        <p14:creationId xmlns:p14="http://schemas.microsoft.com/office/powerpoint/2010/main" val="67783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02F876C0-783E-4532-93AD-E31C0BE5C45A}" type="datetimeFigureOut">
              <a:rPr lang="en-US" smtClean="0"/>
              <a:t>8/15/2025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B1A0E4D7-B8A1-4633-858C-ABCAA07F56E8}" type="slidenum">
              <a:rPr lang="en-US" smtClean="0"/>
              <a:t>‹#›</a:t>
            </a:fld>
            <a:endParaRPr lang="en-US"/>
          </a:p>
        </p:txBody>
      </p:sp>
    </p:spTree>
    <p:extLst>
      <p:ext uri="{BB962C8B-B14F-4D97-AF65-F5344CB8AC3E}">
        <p14:creationId xmlns:p14="http://schemas.microsoft.com/office/powerpoint/2010/main" val="2915373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OR-MV@ode.Oregon.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9B48-C738-B4A1-C2B1-42253F724C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C4B474-AD6A-E0C3-6DAF-EA9AF248D98B}"/>
              </a:ext>
            </a:extLst>
          </p:cNvPr>
          <p:cNvSpPr>
            <a:spLocks noGrp="1"/>
          </p:cNvSpPr>
          <p:nvPr>
            <p:ph type="ctrTitle"/>
          </p:nvPr>
        </p:nvSpPr>
        <p:spPr>
          <a:xfrm>
            <a:off x="1310569" y="1153076"/>
            <a:ext cx="41840400" cy="1915482"/>
          </a:xfrm>
          <a:solidFill>
            <a:schemeClr val="accent1"/>
          </a:solidFill>
        </p:spPr>
        <p:txBody>
          <a:bodyPr anchor="ctr">
            <a:normAutofit/>
          </a:bodyPr>
          <a:lstStyle/>
          <a:p>
            <a:r>
              <a:rPr lang="en-US" sz="8500">
                <a:solidFill>
                  <a:schemeClr val="bg1"/>
                </a:solidFill>
                <a:latin typeface="Calibri"/>
                <a:ea typeface="Calibri"/>
                <a:cs typeface="Calibri"/>
              </a:rPr>
              <a:t>McKinney-Vento Act</a:t>
            </a:r>
            <a:endParaRPr lang="en-US">
              <a:solidFill>
                <a:schemeClr val="bg1"/>
              </a:solidFill>
            </a:endParaRPr>
          </a:p>
        </p:txBody>
      </p:sp>
      <p:pic>
        <p:nvPicPr>
          <p:cNvPr id="7" name="Picture 6">
            <a:extLst>
              <a:ext uri="{FF2B5EF4-FFF2-40B4-BE49-F238E27FC236}">
                <a16:creationId xmlns:a16="http://schemas.microsoft.com/office/drawing/2014/main" id="{ABB0EB32-0660-B9A2-8A45-463834046BD6}"/>
              </a:ext>
            </a:extLst>
          </p:cNvPr>
          <p:cNvPicPr>
            <a:picLocks noChangeAspect="1"/>
          </p:cNvPicPr>
          <p:nvPr/>
        </p:nvPicPr>
        <p:blipFill>
          <a:blip r:embed="rId3"/>
          <a:stretch>
            <a:fillRect/>
          </a:stretch>
        </p:blipFill>
        <p:spPr>
          <a:xfrm>
            <a:off x="740231" y="494876"/>
            <a:ext cx="6498770" cy="3231883"/>
          </a:xfrm>
          <a:prstGeom prst="rect">
            <a:avLst/>
          </a:prstGeom>
        </p:spPr>
      </p:pic>
      <p:sp>
        <p:nvSpPr>
          <p:cNvPr id="8" name="TextBox 7">
            <a:extLst>
              <a:ext uri="{FF2B5EF4-FFF2-40B4-BE49-F238E27FC236}">
                <a16:creationId xmlns:a16="http://schemas.microsoft.com/office/drawing/2014/main" id="{F61B64FB-122F-36C7-51EB-C961C8091240}"/>
              </a:ext>
            </a:extLst>
          </p:cNvPr>
          <p:cNvSpPr txBox="1"/>
          <p:nvPr/>
        </p:nvSpPr>
        <p:spPr>
          <a:xfrm>
            <a:off x="34650947" y="3726758"/>
            <a:ext cx="8500022" cy="11164899"/>
          </a:xfrm>
          <a:prstGeom prst="rect">
            <a:avLst/>
          </a:prstGeom>
          <a:noFill/>
          <a:ln>
            <a:solidFill>
              <a:schemeClr val="tx1"/>
            </a:solidFill>
          </a:ln>
        </p:spPr>
        <p:txBody>
          <a:bodyPr wrap="square" lIns="274320" tIns="274320" rIns="274320" bIns="274320" rtlCol="0" anchor="t">
            <a:noAutofit/>
          </a:bodyPr>
          <a:lstStyle/>
          <a:p>
            <a:r>
              <a:rPr lang="en-US" sz="4600" dirty="0">
                <a:latin typeface="Calibri" panose="020F0502020204030204" pitchFamily="34" charset="0"/>
                <a:cs typeface="Calibri" panose="020F0502020204030204" pitchFamily="34" charset="0"/>
              </a:rPr>
              <a:t>Eligibility under McKinney-Vento is defined as:</a:t>
            </a:r>
          </a:p>
          <a:p>
            <a:r>
              <a:rPr lang="en-US" sz="4400" dirty="0">
                <a:latin typeface="Calibri" panose="020F0502020204030204" pitchFamily="34" charset="0"/>
                <a:cs typeface="Calibri" panose="020F0502020204030204" pitchFamily="34" charset="0"/>
              </a:rPr>
              <a:t>Any individual who lacks a fixed, regular, and adequate nighttime residence. </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The four main categories include:</a:t>
            </a:r>
          </a:p>
          <a:p>
            <a:pPr marL="742950" indent="-742950">
              <a:buFont typeface="+mj-lt"/>
              <a:buAutoNum type="arabicPeriod"/>
            </a:pPr>
            <a:r>
              <a:rPr lang="en-US" sz="4400" dirty="0">
                <a:latin typeface="Calibri" panose="020F0502020204030204" pitchFamily="34" charset="0"/>
                <a:cs typeface="Calibri" panose="020F0502020204030204" pitchFamily="34" charset="0"/>
              </a:rPr>
              <a:t>Doubled up (also referred to as shared housing or couch surfing)</a:t>
            </a:r>
          </a:p>
          <a:p>
            <a:pPr marL="742950" indent="-742950">
              <a:buFont typeface="+mj-lt"/>
              <a:buAutoNum type="arabicPeriod"/>
            </a:pPr>
            <a:r>
              <a:rPr lang="en-US" sz="4400" dirty="0">
                <a:latin typeface="Calibri" panose="020F0502020204030204" pitchFamily="34" charset="0"/>
                <a:cs typeface="Calibri" panose="020F0502020204030204" pitchFamily="34" charset="0"/>
              </a:rPr>
              <a:t>Hotel/Motel </a:t>
            </a:r>
          </a:p>
          <a:p>
            <a:pPr marL="742950" indent="-742950">
              <a:buFont typeface="+mj-lt"/>
              <a:buAutoNum type="arabicPeriod"/>
            </a:pPr>
            <a:r>
              <a:rPr lang="en-US" sz="4400" dirty="0">
                <a:latin typeface="Calibri" panose="020F0502020204030204" pitchFamily="34" charset="0"/>
                <a:cs typeface="Calibri" panose="020F0502020204030204" pitchFamily="34" charset="0"/>
              </a:rPr>
              <a:t>Unsheltered (</a:t>
            </a:r>
            <a:r>
              <a:rPr lang="en-US" sz="4400" dirty="0"/>
              <a:t>cars, parks, public spaces, abandoned buildings, etc.)</a:t>
            </a:r>
          </a:p>
          <a:p>
            <a:pPr marL="742950" indent="-742950">
              <a:buFont typeface="+mj-lt"/>
              <a:buAutoNum type="arabicPeriod"/>
            </a:pPr>
            <a:r>
              <a:rPr lang="en-US" sz="4400" dirty="0">
                <a:latin typeface="Calibri" panose="020F0502020204030204" pitchFamily="34" charset="0"/>
                <a:cs typeface="Calibri" panose="020F0502020204030204" pitchFamily="34" charset="0"/>
              </a:rPr>
              <a:t>Sheltered (Campgrounds, transitional housing, etc.)</a:t>
            </a:r>
          </a:p>
          <a:p>
            <a:pPr marL="742950" indent="-742950">
              <a:buFont typeface="+mj-lt"/>
              <a:buAutoNum type="arabicPeriod"/>
            </a:pPr>
            <a:endParaRPr lang="en-US" sz="4400" dirty="0">
              <a:latin typeface="Calibri" panose="020F0502020204030204" pitchFamily="34" charset="0"/>
              <a:cs typeface="Calibri" panose="020F0502020204030204" pitchFamily="34" charset="0"/>
            </a:endParaRPr>
          </a:p>
          <a:p>
            <a:pPr marL="914400" indent="-914400">
              <a:buAutoNum type="arabicPeriod"/>
            </a:pPr>
            <a:endParaRPr lang="en-US" sz="4600" dirty="0">
              <a:latin typeface="Calibri" panose="020F0502020204030204" pitchFamily="34" charset="0"/>
              <a:cs typeface="Calibri" panose="020F0502020204030204" pitchFamily="34" charset="0"/>
            </a:endParaRPr>
          </a:p>
          <a:p>
            <a:endParaRPr lang="en-US" sz="4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1114B50-1909-12C5-579D-B1326C3F7EA0}"/>
              </a:ext>
            </a:extLst>
          </p:cNvPr>
          <p:cNvSpPr txBox="1"/>
          <p:nvPr/>
        </p:nvSpPr>
        <p:spPr>
          <a:xfrm>
            <a:off x="1344619" y="3726759"/>
            <a:ext cx="32654435" cy="3386816"/>
          </a:xfrm>
          <a:prstGeom prst="rect">
            <a:avLst/>
          </a:prstGeom>
          <a:noFill/>
          <a:ln>
            <a:solidFill>
              <a:schemeClr val="tx1"/>
            </a:solidFill>
          </a:ln>
        </p:spPr>
        <p:txBody>
          <a:bodyPr wrap="square" lIns="274320" tIns="274320" rIns="274320" bIns="274320" rtlCol="0" anchor="t">
            <a:noAutofit/>
          </a:bodyPr>
          <a:lstStyle>
            <a:defPPr>
              <a:defRPr lang="en-US"/>
            </a:defPPr>
            <a:lvl1pPr>
              <a:defRPr sz="4600">
                <a:latin typeface="Calibri"/>
                <a:ea typeface="Calibri"/>
                <a:cs typeface="Calibri"/>
              </a:defRPr>
            </a:lvl1pPr>
          </a:lstStyle>
          <a:p>
            <a:pPr algn="ctr"/>
            <a:r>
              <a:rPr lang="en-US" dirty="0"/>
              <a:t>The McKinney-Vento Act ensures that children and youth experiencing houselessness have access to a free, appropriate public education, regardless of their housing situation. Under this program, students identified by district liaisons are entitled to key supports, including immediate enrollment, free school meals, and transportation to and from their school of origin. As a designated focus group, McKinney-Vento students are closely monitored to promote equitable access to educational opportunities.</a:t>
            </a:r>
          </a:p>
        </p:txBody>
      </p:sp>
      <p:sp>
        <p:nvSpPr>
          <p:cNvPr id="10" name="TextBox 9">
            <a:extLst>
              <a:ext uri="{FF2B5EF4-FFF2-40B4-BE49-F238E27FC236}">
                <a16:creationId xmlns:a16="http://schemas.microsoft.com/office/drawing/2014/main" id="{A55C22EE-B3B9-9D42-A318-824D2F3CDD15}"/>
              </a:ext>
            </a:extLst>
          </p:cNvPr>
          <p:cNvSpPr txBox="1"/>
          <p:nvPr/>
        </p:nvSpPr>
        <p:spPr>
          <a:xfrm>
            <a:off x="1400765" y="19327090"/>
            <a:ext cx="15973198" cy="3838217"/>
          </a:xfrm>
          <a:prstGeom prst="rect">
            <a:avLst/>
          </a:prstGeom>
          <a:noFill/>
          <a:ln>
            <a:solidFill>
              <a:schemeClr val="tx1"/>
            </a:solidFill>
          </a:ln>
        </p:spPr>
        <p:txBody>
          <a:bodyPr wrap="square" lIns="274320" tIns="274320" rIns="274320" bIns="274320" rtlCol="0" anchor="t">
            <a:noAutofit/>
          </a:bodyPr>
          <a:lstStyle>
            <a:defPPr>
              <a:defRPr lang="en-US"/>
            </a:defPPr>
            <a:lvl1pPr>
              <a:defRPr sz="4600">
                <a:latin typeface="Calibri"/>
                <a:ea typeface="Calibri"/>
                <a:cs typeface="Calibri"/>
              </a:defRPr>
            </a:lvl1pPr>
          </a:lstStyle>
          <a:p>
            <a:pPr algn="ctr"/>
            <a:r>
              <a:rPr lang="en-US" dirty="0"/>
              <a:t>This map displays the percentage of total enrollment identified for McKinney-Vento services by county, illustrating that student homelessness affects every region of the state. Gilliam and Lincoln counties report the highest rates of McKinney-Vento students, with 12.7% and 13%.</a:t>
            </a:r>
          </a:p>
        </p:txBody>
      </p:sp>
      <p:sp>
        <p:nvSpPr>
          <p:cNvPr id="11" name="TextBox 10">
            <a:extLst>
              <a:ext uri="{FF2B5EF4-FFF2-40B4-BE49-F238E27FC236}">
                <a16:creationId xmlns:a16="http://schemas.microsoft.com/office/drawing/2014/main" id="{B889461C-72BA-7CFC-68C6-1DBB863965FF}"/>
              </a:ext>
            </a:extLst>
          </p:cNvPr>
          <p:cNvSpPr txBox="1"/>
          <p:nvPr/>
        </p:nvSpPr>
        <p:spPr>
          <a:xfrm>
            <a:off x="18020019" y="19327091"/>
            <a:ext cx="15973198" cy="3838216"/>
          </a:xfrm>
          <a:prstGeom prst="rect">
            <a:avLst/>
          </a:prstGeom>
          <a:noFill/>
          <a:ln>
            <a:solidFill>
              <a:schemeClr val="tx1"/>
            </a:solidFill>
          </a:ln>
        </p:spPr>
        <p:txBody>
          <a:bodyPr wrap="square" lIns="274320" tIns="274320" rIns="274320" bIns="274320" rtlCol="0" anchor="t">
            <a:noAutofit/>
          </a:bodyPr>
          <a:lstStyle>
            <a:defPPr>
              <a:defRPr lang="en-US"/>
            </a:defPPr>
            <a:lvl1pPr>
              <a:defRPr sz="4600">
                <a:latin typeface="Calibri"/>
                <a:ea typeface="Calibri"/>
                <a:cs typeface="Calibri"/>
              </a:defRPr>
            </a:lvl1pPr>
          </a:lstStyle>
          <a:p>
            <a:pPr algn="ctr"/>
            <a:r>
              <a:rPr lang="en-US" dirty="0"/>
              <a:t>This bar chart shows the percentage of total student enrollment receiving McKinney-Vento services, broken down by race/ethnicity. American Indian/Alaska Native and Native Hawaiian/Pacific Islander students are disproportionately represented among those experiencing homelessness.</a:t>
            </a:r>
          </a:p>
        </p:txBody>
      </p:sp>
      <p:sp>
        <p:nvSpPr>
          <p:cNvPr id="12" name="TextBox 11">
            <a:extLst>
              <a:ext uri="{FF2B5EF4-FFF2-40B4-BE49-F238E27FC236}">
                <a16:creationId xmlns:a16="http://schemas.microsoft.com/office/drawing/2014/main" id="{5110E97F-489E-49D7-58E7-47C50A712214}"/>
              </a:ext>
            </a:extLst>
          </p:cNvPr>
          <p:cNvSpPr txBox="1"/>
          <p:nvPr/>
        </p:nvSpPr>
        <p:spPr>
          <a:xfrm>
            <a:off x="34650947" y="23165307"/>
            <a:ext cx="8500022" cy="7508504"/>
          </a:xfrm>
          <a:prstGeom prst="rect">
            <a:avLst/>
          </a:prstGeom>
          <a:noFill/>
          <a:ln>
            <a:solidFill>
              <a:schemeClr val="tx1"/>
            </a:solidFill>
          </a:ln>
        </p:spPr>
        <p:txBody>
          <a:bodyPr wrap="square" lIns="274320" tIns="274320" rIns="274320" bIns="274320" rtlCol="0" anchor="t">
            <a:noAutofit/>
          </a:bodyPr>
          <a:lstStyle>
            <a:defPPr>
              <a:defRPr lang="en-US"/>
            </a:defPPr>
            <a:lvl1pPr>
              <a:defRPr sz="4600">
                <a:latin typeface="Calibri"/>
                <a:ea typeface="Calibri"/>
                <a:cs typeface="Calibri"/>
              </a:defRPr>
            </a:lvl1pPr>
          </a:lstStyle>
          <a:p>
            <a:r>
              <a:rPr lang="en-US" dirty="0"/>
              <a:t>This area chart shows unduplicated counts of McKinney-Vento students by nighttime residence from SY2012–13 to SY2023–24. The drop during the COVID-19 pandemic likely reflects identification challenges rather than a true decline in student houselessness.</a:t>
            </a:r>
          </a:p>
        </p:txBody>
      </p:sp>
      <p:sp>
        <p:nvSpPr>
          <p:cNvPr id="3" name="TextBox 2">
            <a:extLst>
              <a:ext uri="{FF2B5EF4-FFF2-40B4-BE49-F238E27FC236}">
                <a16:creationId xmlns:a16="http://schemas.microsoft.com/office/drawing/2014/main" id="{FE531D78-B8A1-293D-E31E-42494D7878F8}"/>
              </a:ext>
            </a:extLst>
          </p:cNvPr>
          <p:cNvSpPr txBox="1"/>
          <p:nvPr/>
        </p:nvSpPr>
        <p:spPr>
          <a:xfrm>
            <a:off x="1407300" y="7099661"/>
            <a:ext cx="15967361" cy="1569660"/>
          </a:xfrm>
          <a:prstGeom prst="rect">
            <a:avLst/>
          </a:prstGeom>
          <a:noFill/>
        </p:spPr>
        <p:txBody>
          <a:bodyPr wrap="square" lIns="91440" tIns="45720" rIns="91440" bIns="45720" anchor="t">
            <a:spAutoFit/>
          </a:bodyPr>
          <a:lstStyle/>
          <a:p>
            <a:r>
              <a:rPr lang="en-US" sz="4800" b="1">
                <a:latin typeface="Calibri"/>
                <a:ea typeface="Calibri"/>
                <a:cs typeface="Calibri"/>
              </a:rPr>
              <a:t>Figure 1: McKinney-Vento Percent of Total Enrollment</a:t>
            </a:r>
          </a:p>
          <a:p>
            <a:r>
              <a:rPr lang="en-US" sz="4800">
                <a:latin typeface="Calibri"/>
                <a:ea typeface="Calibri"/>
                <a:cs typeface="Calibri"/>
              </a:rPr>
              <a:t>School Year 2023-2024, by County</a:t>
            </a:r>
          </a:p>
        </p:txBody>
      </p:sp>
      <p:sp>
        <p:nvSpPr>
          <p:cNvPr id="14" name="TextBox 13">
            <a:extLst>
              <a:ext uri="{FF2B5EF4-FFF2-40B4-BE49-F238E27FC236}">
                <a16:creationId xmlns:a16="http://schemas.microsoft.com/office/drawing/2014/main" id="{714B88C5-A363-D797-B804-2B547BC6D045}"/>
              </a:ext>
            </a:extLst>
          </p:cNvPr>
          <p:cNvSpPr txBox="1"/>
          <p:nvPr/>
        </p:nvSpPr>
        <p:spPr>
          <a:xfrm>
            <a:off x="18162446" y="7099660"/>
            <a:ext cx="15967361" cy="1569660"/>
          </a:xfrm>
          <a:prstGeom prst="rect">
            <a:avLst/>
          </a:prstGeom>
          <a:noFill/>
        </p:spPr>
        <p:txBody>
          <a:bodyPr wrap="square" lIns="91440" tIns="45720" rIns="91440" bIns="45720" anchor="t">
            <a:spAutoFit/>
          </a:bodyPr>
          <a:lstStyle/>
          <a:p>
            <a:r>
              <a:rPr lang="en-US" sz="4800" b="1">
                <a:latin typeface="Calibri"/>
                <a:ea typeface="Calibri"/>
                <a:cs typeface="Calibri"/>
              </a:rPr>
              <a:t>Figure 2: Percent McKinney-Vento of Total Enrollment </a:t>
            </a:r>
          </a:p>
          <a:p>
            <a:r>
              <a:rPr lang="en-US" sz="4800">
                <a:latin typeface="Calibri"/>
                <a:ea typeface="Calibri"/>
                <a:cs typeface="Calibri"/>
              </a:rPr>
              <a:t>School Year 2023 – 2024, by Race/Ethnicity</a:t>
            </a:r>
          </a:p>
        </p:txBody>
      </p:sp>
      <p:sp>
        <p:nvSpPr>
          <p:cNvPr id="23" name="TextBox 22">
            <a:extLst>
              <a:ext uri="{FF2B5EF4-FFF2-40B4-BE49-F238E27FC236}">
                <a16:creationId xmlns:a16="http://schemas.microsoft.com/office/drawing/2014/main" id="{F6B8A165-5FD8-88FE-232F-8E02F3A03091}"/>
              </a:ext>
            </a:extLst>
          </p:cNvPr>
          <p:cNvSpPr txBox="1"/>
          <p:nvPr/>
        </p:nvSpPr>
        <p:spPr>
          <a:xfrm>
            <a:off x="1443998" y="23650607"/>
            <a:ext cx="32665099" cy="1569660"/>
          </a:xfrm>
          <a:prstGeom prst="rect">
            <a:avLst/>
          </a:prstGeom>
          <a:noFill/>
        </p:spPr>
        <p:txBody>
          <a:bodyPr wrap="square" lIns="91440" tIns="45720" rIns="91440" bIns="45720" anchor="t">
            <a:spAutoFit/>
          </a:bodyPr>
          <a:lstStyle/>
          <a:p>
            <a:r>
              <a:rPr lang="en-US" sz="4800" b="1">
                <a:latin typeface="Calibri"/>
                <a:ea typeface="Calibri"/>
                <a:cs typeface="Calibri"/>
              </a:rPr>
              <a:t>Figure 3: Unduplicated Count of McKinney-Vento Students</a:t>
            </a:r>
          </a:p>
          <a:p>
            <a:r>
              <a:rPr lang="en-US" sz="4800">
                <a:latin typeface="Calibri"/>
                <a:ea typeface="Calibri"/>
                <a:cs typeface="Calibri"/>
              </a:rPr>
              <a:t>School Year 2013-2024, by Night Residence Type</a:t>
            </a:r>
          </a:p>
        </p:txBody>
      </p:sp>
      <p:pic>
        <p:nvPicPr>
          <p:cNvPr id="16" name="Picture 15" descr="Figure 1 is a map of Oregon reflecting the &#10;McKinney-Vento Percent of Total Enrollment &#10;School Year 2023-24, by County ">
            <a:extLst>
              <a:ext uri="{FF2B5EF4-FFF2-40B4-BE49-F238E27FC236}">
                <a16:creationId xmlns:a16="http://schemas.microsoft.com/office/drawing/2014/main" id="{30F5A909-D507-6E3D-0163-5036FFDD7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667" y="8669320"/>
            <a:ext cx="16063394" cy="9903471"/>
          </a:xfrm>
          <a:prstGeom prst="rect">
            <a:avLst/>
          </a:prstGeom>
        </p:spPr>
      </p:pic>
      <p:pic>
        <p:nvPicPr>
          <p:cNvPr id="25" name="Picture 24" descr="Figure 2 is a bar graph reflecting the percentage of McKinney-Vento students from Total Enrollment &#10;School Year 2023-24, by Race/Ethnicity&#10;&#10;All: 4.07%&#10;American Indian/Alaskan Native: 7.78%&#10;Asian: 1.52%&#10;Black/African American: 6.42%&#10;Hispanic/Latinx: 6.21%&#10;Multi-Racial: 3.75%&#10;Native Hawaiian/Pacific Islander: 9.86%&#10;White: 3.05%">
            <a:extLst>
              <a:ext uri="{FF2B5EF4-FFF2-40B4-BE49-F238E27FC236}">
                <a16:creationId xmlns:a16="http://schemas.microsoft.com/office/drawing/2014/main" id="{6096C0FF-80AA-4869-C743-4B7863568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0201" y="9051301"/>
            <a:ext cx="16047720" cy="9893808"/>
          </a:xfrm>
          <a:prstGeom prst="rect">
            <a:avLst/>
          </a:prstGeom>
        </p:spPr>
      </p:pic>
      <p:pic>
        <p:nvPicPr>
          <p:cNvPr id="30" name="Picture 29" descr="Figure 3 is a chart indicating the Unduplicated counts of McKinney-Vento students by Night Residence Type&#10;School year 2013-2014&#10;&#10;">
            <a:extLst>
              <a:ext uri="{FF2B5EF4-FFF2-40B4-BE49-F238E27FC236}">
                <a16:creationId xmlns:a16="http://schemas.microsoft.com/office/drawing/2014/main" id="{DADF23C4-9D53-6835-7ECB-42E2DF45BA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7439" y="25236507"/>
            <a:ext cx="32662368" cy="6528816"/>
          </a:xfrm>
          <a:prstGeom prst="rect">
            <a:avLst/>
          </a:prstGeom>
          <a:ln>
            <a:solidFill>
              <a:schemeClr val="bg1"/>
            </a:solidFill>
          </a:ln>
        </p:spPr>
      </p:pic>
      <p:sp>
        <p:nvSpPr>
          <p:cNvPr id="5" name="TextBox 4">
            <a:extLst>
              <a:ext uri="{FF2B5EF4-FFF2-40B4-BE49-F238E27FC236}">
                <a16:creationId xmlns:a16="http://schemas.microsoft.com/office/drawing/2014/main" id="{3FAEB2FB-1F94-FC0B-E2A4-CCF4B9365EE9}"/>
              </a:ext>
            </a:extLst>
          </p:cNvPr>
          <p:cNvSpPr txBox="1"/>
          <p:nvPr/>
        </p:nvSpPr>
        <p:spPr>
          <a:xfrm>
            <a:off x="35051999" y="15228968"/>
            <a:ext cx="8098969" cy="7171194"/>
          </a:xfrm>
          <a:prstGeom prst="rect">
            <a:avLst/>
          </a:prstGeom>
          <a:noFill/>
        </p:spPr>
        <p:txBody>
          <a:bodyPr wrap="square" rtlCol="0">
            <a:spAutoFit/>
          </a:bodyPr>
          <a:lstStyle/>
          <a:p>
            <a:r>
              <a:rPr lang="en-US" sz="4600" dirty="0">
                <a:latin typeface="Calibri" panose="020F0502020204030204" pitchFamily="34" charset="0"/>
                <a:cs typeface="Calibri" panose="020F0502020204030204" pitchFamily="34" charset="0"/>
              </a:rPr>
              <a:t>Youth who are not enrolled in an Oregon public school or who have not yet been identified by school staff will not be reflected in these data charts. </a:t>
            </a:r>
          </a:p>
          <a:p>
            <a:endParaRPr lang="en-US" sz="4600" dirty="0">
              <a:latin typeface="Calibri" panose="020F0502020204030204" pitchFamily="34" charset="0"/>
              <a:cs typeface="Calibri" panose="020F0502020204030204" pitchFamily="34" charset="0"/>
            </a:endParaRPr>
          </a:p>
          <a:p>
            <a:r>
              <a:rPr lang="en-US" sz="4600" dirty="0">
                <a:latin typeface="Calibri" panose="020F0502020204030204" pitchFamily="34" charset="0"/>
                <a:cs typeface="Calibri" panose="020F0502020204030204" pitchFamily="34" charset="0"/>
              </a:rPr>
              <a:t>For questions on McKinney- Vento please contact the State Coordinator at </a:t>
            </a:r>
            <a:r>
              <a:rPr lang="en-US" sz="4600" dirty="0">
                <a:latin typeface="Calibri" panose="020F0502020204030204" pitchFamily="34" charset="0"/>
                <a:cs typeface="Calibri" panose="020F0502020204030204" pitchFamily="34" charset="0"/>
                <a:hlinkClick r:id="rId7"/>
              </a:rPr>
              <a:t>OR-MV@ode.Oregon.gov</a:t>
            </a:r>
            <a:r>
              <a:rPr lang="en-US" sz="4600" dirty="0">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2ABAC4BC-D677-0CC8-1EC8-C315B64BF7A8}"/>
              </a:ext>
            </a:extLst>
          </p:cNvPr>
          <p:cNvSpPr/>
          <p:nvPr/>
        </p:nvSpPr>
        <p:spPr>
          <a:xfrm>
            <a:off x="34650947" y="15228969"/>
            <a:ext cx="8483052" cy="75085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4681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4086F55FA9D4EBC26F07BC715F759" ma:contentTypeVersion="7" ma:contentTypeDescription="Create a new document." ma:contentTypeScope="" ma:versionID="59ca4870397f40fdb3dff6bbd39c2db8">
  <xsd:schema xmlns:xsd="http://www.w3.org/2001/XMLSchema" xmlns:xs="http://www.w3.org/2001/XMLSchema" xmlns:p="http://schemas.microsoft.com/office/2006/metadata/properties" xmlns:ns1="http://schemas.microsoft.com/sharepoint/v3" xmlns:ns2="3728c118-24f1-458a-8f37-d50515104f04" xmlns:ns3="54031767-dd6d-417c-ab73-583408f47564" targetNamespace="http://schemas.microsoft.com/office/2006/metadata/properties" ma:root="true" ma:fieldsID="a460b76a168c21ca24ec812b022b805e" ns1:_="" ns2:_="" ns3:_="">
    <xsd:import namespace="http://schemas.microsoft.com/sharepoint/v3"/>
    <xsd:import namespace="3728c118-24f1-458a-8f37-d50515104f0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28c118-24f1-458a-8f37-d50515104f0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728c118-24f1-458a-8f37-d50515104f04">2025-08-15T15:12:06+00:00</Remediation_x0020_Date>
    <Priority xmlns="3728c118-24f1-458a-8f37-d50515104f04">New</Priority>
    <PublishingExpirationDate xmlns="http://schemas.microsoft.com/sharepoint/v3" xsi:nil="true"/>
    <Estimated_x0020_Creation_x0020_Date xmlns="3728c118-24f1-458a-8f37-d50515104f04" xsi:nil="true"/>
    <PublishingStartDate xmlns="http://schemas.microsoft.com/sharepoint/v3" xsi:nil="true"/>
  </documentManagement>
</p:properties>
</file>

<file path=customXml/itemProps1.xml><?xml version="1.0" encoding="utf-8"?>
<ds:datastoreItem xmlns:ds="http://schemas.openxmlformats.org/officeDocument/2006/customXml" ds:itemID="{9A72C085-AA46-4A5D-B639-42F8D2DD5497}"/>
</file>

<file path=customXml/itemProps2.xml><?xml version="1.0" encoding="utf-8"?>
<ds:datastoreItem xmlns:ds="http://schemas.openxmlformats.org/officeDocument/2006/customXml" ds:itemID="{D0828C5A-55FD-48CA-8D2B-6BE7944BA007}"/>
</file>

<file path=customXml/itemProps3.xml><?xml version="1.0" encoding="utf-8"?>
<ds:datastoreItem xmlns:ds="http://schemas.openxmlformats.org/officeDocument/2006/customXml" ds:itemID="{64E0E925-6A00-48EC-9B74-FF29CBA3D9EE}"/>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Office Theme</Template>
  <TotalTime>55</TotalTime>
  <Words>495</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McKinney-Vento 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Act Data Poster</dc:title>
  <dc:creator>DYNE Zachary * ODE</dc:creator>
  <cp:lastModifiedBy>SAPPINGTON Jennifer * ODE</cp:lastModifiedBy>
  <cp:revision>6</cp:revision>
  <dcterms:created xsi:type="dcterms:W3CDTF">2025-08-04T18:01:28Z</dcterms:created>
  <dcterms:modified xsi:type="dcterms:W3CDTF">2025-08-15T15:00:25Z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0x0101002A04086F55FA9D4EBC26F07BC715F759</vt:lpwstr>
  </property>
</Properties>
</file>