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66"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regon.gov/ode/schools-and-districts/grants/ESEA/21stCCLC/Pages/Grants-Guidance.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pp.smartsheet.com/b/publish?EQBCT=e6093a63816949ea864f943f2db1e8b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regon.gov/ode/schools-and-districts/grants/Pages/Summer%20Learning/Summer-Learning-Resources.aspx"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oregon.gov/ode/schools-and-districts/grants/Documents/ODE_Summer_Learning_Best%20Practice%20Toolkit.pdf" TargetMode="External"/><Relationship Id="rId4" Type="http://schemas.openxmlformats.org/officeDocument/2006/relationships/hyperlink" Target="https://www.oregon.gov/ode/schools-and-districts/grants/Documents/ODE%202022%20Summer%20Learning%20Best%20Practice%20Guide.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regon.gov/ode/schools-and-districts/grants/Documents/ODE_Summer_Learning_One_Sheet_2023.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2d5088eca8_0_8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2d5088eca8_0_8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22d5088eca8_0_8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2d5088eca8_0_8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2d5088eca8_0_8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g22d5088eca8_0_8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2d5088eca8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g22d5088eca8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2d5088eca8_0_8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2d5088eca8_0_8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g22d5088eca8_0_8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2e110ffa6c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2e110ffa6c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g22e110ffa6c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2d5088eca8_0_1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2d5088eca8_0_13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22d5088eca8_0_13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2d5088eca8_0_1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2d5088eca8_0_13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1400"/>
              </a:spcAft>
              <a:buClr>
                <a:schemeClr val="dk1"/>
              </a:buClr>
              <a:buSzPts val="1100"/>
              <a:buFont typeface="Arial"/>
              <a:buNone/>
            </a:pPr>
            <a:r>
              <a:rPr lang="en-US" sz="1700"/>
              <a:t>Applicants for 21st CCLC grants may be schools, youth-serving agencies, faith-based organizations, public agencies, private agencies, and other organizations who can demonstrate they have the expertise and capacity to reach grant goals. </a:t>
            </a:r>
            <a:endParaRPr/>
          </a:p>
        </p:txBody>
      </p:sp>
      <p:sp>
        <p:nvSpPr>
          <p:cNvPr id="637" name="Google Shape;637;g22d5088eca8_0_13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2d5088eca8_0_1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2d5088eca8_0_1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22d5088eca8_0_13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2e110ffa6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2e110ffa6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g22e110ffa6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028f21664e_0_3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028f21664e_0_37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significant partnership and create the partnership together-all partners had to sign off are there other ways to support and ensure this</a:t>
            </a:r>
            <a:endParaRPr/>
          </a:p>
        </p:txBody>
      </p:sp>
      <p:sp>
        <p:nvSpPr>
          <p:cNvPr id="663" name="Google Shape;663;g2028f21664e_0_37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028f21664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028f21664e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https://www.oregon.gov/ode/schools-and-districts/grants/ESEA/21stCCLC/Pages/Grants-Guidance.aspx</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3" name="Google Shape;503;g2028f21664e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2d5088eca8_0_14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22d5088eca8_0_14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contingent upon federal funding</a:t>
            </a:r>
            <a:r>
              <a:rPr lang="en-US" sz="1100" i="1"/>
              <a:t> </a:t>
            </a:r>
            <a:r>
              <a:rPr lang="en-US" sz="1100"/>
              <a:t>for a 5-year grant cycle</a:t>
            </a:r>
            <a:r>
              <a:rPr lang="en-US" sz="1100" i="1"/>
              <a:t>. </a:t>
            </a:r>
            <a:r>
              <a:rPr lang="en-US" sz="1100"/>
              <a:t>Annual renewal is based on grantee compliance with federal statute, program requirements, and evidence of progress towards grant goals and objectives as documented in Local Evaluation Reports, Program Quality Reflections, and Action Plans.</a:t>
            </a:r>
            <a:endParaRPr sz="1100"/>
          </a:p>
          <a:p>
            <a:pPr marL="0" lvl="0" indent="0" algn="l" rtl="0">
              <a:spcBef>
                <a:spcPts val="1200"/>
              </a:spcBef>
              <a:spcAft>
                <a:spcPts val="0"/>
              </a:spcAft>
              <a:buNone/>
            </a:pPr>
            <a:endParaRPr/>
          </a:p>
        </p:txBody>
      </p:sp>
      <p:sp>
        <p:nvSpPr>
          <p:cNvPr id="671" name="Google Shape;671;g22d5088eca8_0_14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2d5088eca8_0_14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2d5088eca8_0_14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g22d5088eca8_0_14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2d5088eca8_0_1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22d5088eca8_0_14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g22d5088eca8_0_14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2d5088eca8_0_1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2d5088eca8_0_14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g22d5088eca8_0_14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2d5088eca8_0_14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2d5088eca8_0_14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g22d5088eca8_0_14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2d5088eca8_0_14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2d5088eca8_0_14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g22d5088eca8_0_14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ebc6b5c2f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ebc6b5c2f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 can see these in previous grant-</a:t>
            </a:r>
            <a:endParaRPr/>
          </a:p>
        </p:txBody>
      </p:sp>
      <p:sp>
        <p:nvSpPr>
          <p:cNvPr id="718" name="Google Shape;718;g1ebc6b5c2f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2d5088eca8_0_15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2d5088eca8_0_15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g22d5088eca8_0_15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2d5088eca8_0_1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22d5088eca8_0_15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Application Portal: </a:t>
            </a:r>
            <a:r>
              <a:rPr lang="en-US" u="sng">
                <a:solidFill>
                  <a:schemeClr val="hlink"/>
                </a:solidFill>
                <a:hlinkClick r:id="rId3"/>
              </a:rPr>
              <a:t>https://app.smartsheet.com/b/publish?EQBCT=e6093a63816949ea864f943f2db1e8b4</a:t>
            </a:r>
            <a:endParaRPr/>
          </a:p>
          <a:p>
            <a:pPr marL="0" lvl="0" indent="0" algn="l" rtl="0">
              <a:spcBef>
                <a:spcPts val="0"/>
              </a:spcBef>
              <a:spcAft>
                <a:spcPts val="0"/>
              </a:spcAft>
              <a:buNone/>
            </a:pPr>
            <a:endParaRPr/>
          </a:p>
        </p:txBody>
      </p:sp>
      <p:sp>
        <p:nvSpPr>
          <p:cNvPr id="734" name="Google Shape;734;g22d5088eca8_0_15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2d5088eca8_0_15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22d5088eca8_0_15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g22d5088eca8_0_15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ebc6b5c2f6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ebc6b5c2f6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1ebc6b5c2f6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2d5088eca8_0_20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22d5088eca8_0_20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Summer learning website: </a:t>
            </a:r>
            <a:r>
              <a:rPr lang="en-US" u="sng">
                <a:solidFill>
                  <a:schemeClr val="hlink"/>
                </a:solidFill>
                <a:hlinkClick r:id="rId3"/>
              </a:rPr>
              <a:t>https://www.oregon.gov/ode/schools-and-districts/grants/Pages/Summer%20Learning/Summer-Learning-Resources.aspx</a:t>
            </a:r>
            <a:endParaRPr/>
          </a:p>
          <a:p>
            <a:pPr marL="0" lvl="0" indent="0" algn="l" rtl="0">
              <a:spcBef>
                <a:spcPts val="0"/>
              </a:spcBef>
              <a:spcAft>
                <a:spcPts val="0"/>
              </a:spcAft>
              <a:buNone/>
            </a:pPr>
            <a:endParaRPr/>
          </a:p>
          <a:p>
            <a:pPr marL="0" lvl="0" indent="0" algn="l" rtl="0">
              <a:spcBef>
                <a:spcPts val="0"/>
              </a:spcBef>
              <a:spcAft>
                <a:spcPts val="0"/>
              </a:spcAft>
              <a:buNone/>
            </a:pPr>
            <a:r>
              <a:rPr lang="en-US"/>
              <a:t>Summer Learning Best Practice Guide: </a:t>
            </a:r>
            <a:r>
              <a:rPr lang="en-US" sz="110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https://www.oregon.gov/ode/schools-and-districts/grants/Documents/ODE%202022%20Summer%20Learning%20Best%20Practice%20Guide.pdf</a:t>
            </a:r>
            <a:r>
              <a:rPr lang="en-US" sz="1100"/>
              <a:t>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Summer Learning Toolkit </a:t>
            </a:r>
            <a:endParaRPr sz="1100"/>
          </a:p>
          <a:p>
            <a:pPr marL="0" lvl="0" indent="0" algn="l" rtl="0">
              <a:lnSpc>
                <a:spcPct val="115000"/>
              </a:lnSpc>
              <a:spcBef>
                <a:spcPts val="0"/>
              </a:spcBef>
              <a:spcAft>
                <a:spcPts val="0"/>
              </a:spcAft>
              <a:buClr>
                <a:schemeClr val="dk1"/>
              </a:buClr>
              <a:buSzPts val="1100"/>
              <a:buFont typeface="Arial"/>
              <a:buNone/>
            </a:pPr>
            <a:r>
              <a:rPr lang="en-US" sz="1100"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https://www.oregon.gov/ode/schools-and-districts/grants/Documents/ODE_Summer_Learning_Best%20Practice%20Toolkit.pdf</a:t>
            </a:r>
            <a:r>
              <a:rPr lang="en-US" sz="1100"/>
              <a:t> </a:t>
            </a:r>
            <a:endParaRPr sz="1100"/>
          </a:p>
          <a:p>
            <a:pPr marL="0" lvl="0" indent="0" algn="l" rtl="0">
              <a:spcBef>
                <a:spcPts val="0"/>
              </a:spcBef>
              <a:spcAft>
                <a:spcPts val="0"/>
              </a:spcAft>
              <a:buNone/>
            </a:pPr>
            <a:endParaRPr sz="1100"/>
          </a:p>
        </p:txBody>
      </p:sp>
      <p:sp>
        <p:nvSpPr>
          <p:cNvPr id="750" name="Google Shape;750;g22d5088eca8_0_20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2d5088eca8_0_15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2d5088eca8_0_15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https://www.oregon.gov/ode/schools-and-districts/grants/Documents/ODE_Summer%20Learning-One_Sheet_2023.pdf</a:t>
            </a:r>
            <a:endParaRPr/>
          </a:p>
          <a:p>
            <a:pPr marL="0" lvl="0" indent="0" algn="l" rtl="0">
              <a:spcBef>
                <a:spcPts val="0"/>
              </a:spcBef>
              <a:spcAft>
                <a:spcPts val="0"/>
              </a:spcAft>
              <a:buNone/>
            </a:pPr>
            <a:endParaRPr/>
          </a:p>
        </p:txBody>
      </p:sp>
      <p:sp>
        <p:nvSpPr>
          <p:cNvPr id="760" name="Google Shape;760;g22d5088eca8_0_15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eeae220ea1_9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eeae220ea1_9_5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g1eeae220ea1_9_5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eeae220ea1_9_10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1eeae220ea1_9_10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0" name="Google Shape;780;g1eeae220ea1_9_10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148f35aa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148f35aa7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mtClean="0"/>
              <a:t>put slide deck in chat</a:t>
            </a:r>
            <a:endParaRPr dirty="0"/>
          </a:p>
        </p:txBody>
      </p:sp>
      <p:sp>
        <p:nvSpPr>
          <p:cNvPr id="522" name="Google Shape;522;g1148f35aa7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2d5088eca8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2d5088eca8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We’ve </a:t>
            </a:r>
            <a:r>
              <a:rPr lang="en-US" dirty="0"/>
              <a:t>provided a lot of information on slides because it is very important you closely read application and this document can be a resource for you.</a:t>
            </a:r>
            <a:endParaRPr dirty="0"/>
          </a:p>
        </p:txBody>
      </p:sp>
      <p:sp>
        <p:nvSpPr>
          <p:cNvPr id="531" name="Google Shape;531;g22d5088eca8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2d5088eca8_0_1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2d5088eca8_0_13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g22d5088eca8_0_13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2d5088eca8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2d5088eca8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g22d5088eca8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2d5088eca8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2d5088eca8_0_2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Tenneal</a:t>
            </a:r>
            <a:endParaRPr/>
          </a:p>
        </p:txBody>
      </p:sp>
      <p:sp>
        <p:nvSpPr>
          <p:cNvPr id="555" name="Google Shape;555;g22d5088eca8_0_2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2d5088eca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2d5088eca8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9" name="Google Shape;19;p2"/>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22" name="Google Shape;22;p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a:p>
        </p:txBody>
      </p:sp>
      <p:sp>
        <p:nvSpPr>
          <p:cNvPr id="23" name="Google Shape;23;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5"/>
        <p:cNvGrpSpPr/>
        <p:nvPr/>
      </p:nvGrpSpPr>
      <p:grpSpPr>
        <a:xfrm>
          <a:off x="0" y="0"/>
          <a:ext cx="0" cy="0"/>
          <a:chOff x="0" y="0"/>
          <a:chExt cx="0" cy="0"/>
        </a:xfrm>
      </p:grpSpPr>
      <p:sp>
        <p:nvSpPr>
          <p:cNvPr id="76" name="Google Shape;76;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7" name="Google Shape;77;p1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 name="Google Shape;78;p11"/>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1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1" name="Google Shape;81;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
        <p:cNvGrpSpPr/>
        <p:nvPr/>
      </p:nvGrpSpPr>
      <p:grpSpPr>
        <a:xfrm>
          <a:off x="0" y="0"/>
          <a:ext cx="0" cy="0"/>
          <a:chOff x="0" y="0"/>
          <a:chExt cx="0" cy="0"/>
        </a:xfrm>
      </p:grpSpPr>
      <p:sp>
        <p:nvSpPr>
          <p:cNvPr id="83" name="Google Shape;83;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 name="Google Shape;85;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 name="Google Shape;86;p1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7" name="Google Shape;87;p1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8" name="Google Shape;88;p12"/>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9" name="Google Shape;89;p1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 name="Google Shape;90;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91"/>
        <p:cNvGrpSpPr/>
        <p:nvPr/>
      </p:nvGrpSpPr>
      <p:grpSpPr>
        <a:xfrm>
          <a:off x="0" y="0"/>
          <a:ext cx="0" cy="0"/>
          <a:chOff x="0" y="0"/>
          <a:chExt cx="0" cy="0"/>
        </a:xfrm>
      </p:grpSpPr>
      <p:sp>
        <p:nvSpPr>
          <p:cNvPr id="92" name="Google Shape;92;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p:nvPr/>
        </p:nvSpPr>
        <p:spPr>
          <a:xfrm>
            <a:off x="206188" y="5948082"/>
            <a:ext cx="11775141" cy="699247"/>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95" name="Google Shape;95;p13"/>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13"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98" name="Google Shape;98;p1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9" name="Google Shape;99;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0"/>
        <p:cNvGrpSpPr/>
        <p:nvPr/>
      </p:nvGrpSpPr>
      <p:grpSpPr>
        <a:xfrm>
          <a:off x="0" y="0"/>
          <a:ext cx="0" cy="0"/>
          <a:chOff x="0" y="0"/>
          <a:chExt cx="0" cy="0"/>
        </a:xfrm>
      </p:grpSpPr>
      <p:sp>
        <p:nvSpPr>
          <p:cNvPr id="101" name="Google Shape;101;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4"/>
          <p:cNvSpPr/>
          <p:nvPr/>
        </p:nvSpPr>
        <p:spPr>
          <a:xfrm>
            <a:off x="206187" y="2488757"/>
            <a:ext cx="11775141" cy="1900363"/>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03" name="Google Shape;103;p14"/>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14"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105" name="Google Shape;105;p1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06" name="Google Shape;106;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7"/>
        <p:cNvGrpSpPr/>
        <p:nvPr/>
      </p:nvGrpSpPr>
      <p:grpSpPr>
        <a:xfrm>
          <a:off x="0" y="0"/>
          <a:ext cx="0" cy="0"/>
          <a:chOff x="0" y="0"/>
          <a:chExt cx="0" cy="0"/>
        </a:xfrm>
      </p:grpSpPr>
      <p:sp>
        <p:nvSpPr>
          <p:cNvPr id="108" name="Google Shape;108;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5"/>
          <p:cNvSpPr/>
          <p:nvPr/>
        </p:nvSpPr>
        <p:spPr>
          <a:xfrm>
            <a:off x="206188" y="215153"/>
            <a:ext cx="11775141" cy="1397364"/>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3" name="Google Shape;113;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4"/>
        <p:cNvGrpSpPr/>
        <p:nvPr/>
      </p:nvGrpSpPr>
      <p:grpSpPr>
        <a:xfrm>
          <a:off x="0" y="0"/>
          <a:ext cx="0" cy="0"/>
          <a:chOff x="0" y="0"/>
          <a:chExt cx="0" cy="0"/>
        </a:xfrm>
      </p:grpSpPr>
      <p:sp>
        <p:nvSpPr>
          <p:cNvPr id="115" name="Google Shape;115;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6"/>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16"/>
          <p:cNvSpPr>
            <a:spLocks noGrp="1"/>
          </p:cNvSpPr>
          <p:nvPr>
            <p:ph type="pic" idx="2"/>
          </p:nvPr>
        </p:nvSpPr>
        <p:spPr>
          <a:xfrm>
            <a:off x="717177" y="3540125"/>
            <a:ext cx="3931826" cy="2320926"/>
          </a:xfrm>
          <a:prstGeom prst="rect">
            <a:avLst/>
          </a:prstGeom>
          <a:noFill/>
          <a:ln>
            <a:noFill/>
          </a:ln>
        </p:spPr>
      </p:sp>
      <p:sp>
        <p:nvSpPr>
          <p:cNvPr id="120" name="Google Shape;120;p1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1" name="Google Shape;121;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6" name="Google Shape;126;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8"/>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8"/>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2" name="Google Shape;132;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1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1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0" name="Google Shape;140;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1"/>
        <p:cNvGrpSpPr/>
        <p:nvPr/>
      </p:nvGrpSpPr>
      <p:grpSpPr>
        <a:xfrm>
          <a:off x="0" y="0"/>
          <a:ext cx="0" cy="0"/>
          <a:chOff x="0" y="0"/>
          <a:chExt cx="0" cy="0"/>
        </a:xfrm>
      </p:grpSpPr>
      <p:sp>
        <p:nvSpPr>
          <p:cNvPr id="142" name="Google Shape;142;p2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5" name="Google Shape;145;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4"/>
        <p:cNvGrpSpPr/>
        <p:nvPr/>
      </p:nvGrpSpPr>
      <p:grpSpPr>
        <a:xfrm>
          <a:off x="0" y="0"/>
          <a:ext cx="0" cy="0"/>
          <a:chOff x="0" y="0"/>
          <a:chExt cx="0" cy="0"/>
        </a:xfrm>
      </p:grpSpPr>
      <p:sp>
        <p:nvSpPr>
          <p:cNvPr id="25" name="Google Shape;25;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7" name="Google Shape;27;p3"/>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3"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29" name="Google Shape;29;p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 name="Google Shape;30;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
        <p:cNvGrpSpPr/>
        <p:nvPr/>
      </p:nvGrpSpPr>
      <p:grpSpPr>
        <a:xfrm>
          <a:off x="0" y="0"/>
          <a:ext cx="0" cy="0"/>
          <a:chOff x="0" y="0"/>
          <a:chExt cx="0" cy="0"/>
        </a:xfrm>
      </p:grpSpPr>
      <p:sp>
        <p:nvSpPr>
          <p:cNvPr id="147" name="Google Shape;147;p2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48" name="Google Shape;148;p2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0" name="Google Shape;150;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51"/>
        <p:cNvGrpSpPr/>
        <p:nvPr/>
      </p:nvGrpSpPr>
      <p:grpSpPr>
        <a:xfrm>
          <a:off x="0" y="0"/>
          <a:ext cx="0" cy="0"/>
          <a:chOff x="0" y="0"/>
          <a:chExt cx="0" cy="0"/>
        </a:xfrm>
      </p:grpSpPr>
      <p:sp>
        <p:nvSpPr>
          <p:cNvPr id="152" name="Google Shape;152;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2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54" name="Google Shape;154;p2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6" name="Google Shape;156;p2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7" name="Google Shape;157;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8"/>
        <p:cNvGrpSpPr/>
        <p:nvPr/>
      </p:nvGrpSpPr>
      <p:grpSpPr>
        <a:xfrm>
          <a:off x="0" y="0"/>
          <a:ext cx="0" cy="0"/>
          <a:chOff x="0" y="0"/>
          <a:chExt cx="0" cy="0"/>
        </a:xfrm>
      </p:grpSpPr>
      <p:sp>
        <p:nvSpPr>
          <p:cNvPr id="159" name="Google Shape;159;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2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1" name="Google Shape;161;p2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2" name="Google Shape;162;p2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63" name="Google Shape;163;p2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64" name="Google Shape;164;p2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65" name="Google Shape;165;p2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66" name="Google Shape;16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7"/>
        <p:cNvGrpSpPr/>
        <p:nvPr/>
      </p:nvGrpSpPr>
      <p:grpSpPr>
        <a:xfrm>
          <a:off x="0" y="0"/>
          <a:ext cx="0" cy="0"/>
          <a:chOff x="0" y="0"/>
          <a:chExt cx="0" cy="0"/>
        </a:xfrm>
      </p:grpSpPr>
      <p:sp>
        <p:nvSpPr>
          <p:cNvPr id="168" name="Google Shape;168;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4"/>
          <p:cNvSpPr/>
          <p:nvPr/>
        </p:nvSpPr>
        <p:spPr>
          <a:xfrm>
            <a:off x="206188" y="5948082"/>
            <a:ext cx="11775141" cy="699247"/>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2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71" name="Google Shape;171;p24"/>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3" name="Google Shape;173;p24"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174" name="Google Shape;174;p2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75" name="Google Shape;175;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6"/>
        <p:cNvGrpSpPr/>
        <p:nvPr/>
      </p:nvGrpSpPr>
      <p:grpSpPr>
        <a:xfrm>
          <a:off x="0" y="0"/>
          <a:ext cx="0" cy="0"/>
          <a:chOff x="0" y="0"/>
          <a:chExt cx="0" cy="0"/>
        </a:xfrm>
      </p:grpSpPr>
      <p:sp>
        <p:nvSpPr>
          <p:cNvPr id="177" name="Google Shape;177;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5"/>
          <p:cNvSpPr/>
          <p:nvPr/>
        </p:nvSpPr>
        <p:spPr>
          <a:xfrm>
            <a:off x="206187" y="2488757"/>
            <a:ext cx="11775141" cy="1900363"/>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9" name="Google Shape;179;p25"/>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5"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184" name="Google Shape;184;p2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5"/>
        <p:cNvGrpSpPr/>
        <p:nvPr/>
      </p:nvGrpSpPr>
      <p:grpSpPr>
        <a:xfrm>
          <a:off x="0" y="0"/>
          <a:ext cx="0" cy="0"/>
          <a:chOff x="0" y="0"/>
          <a:chExt cx="0" cy="0"/>
        </a:xfrm>
      </p:grpSpPr>
      <p:sp>
        <p:nvSpPr>
          <p:cNvPr id="186" name="Google Shape;186;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6"/>
          <p:cNvSpPr/>
          <p:nvPr/>
        </p:nvSpPr>
        <p:spPr>
          <a:xfrm>
            <a:off x="206188" y="215153"/>
            <a:ext cx="11775141" cy="1397364"/>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1" name="Google Shape;191;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92"/>
        <p:cNvGrpSpPr/>
        <p:nvPr/>
      </p:nvGrpSpPr>
      <p:grpSpPr>
        <a:xfrm>
          <a:off x="0" y="0"/>
          <a:ext cx="0" cy="0"/>
          <a:chOff x="0" y="0"/>
          <a:chExt cx="0" cy="0"/>
        </a:xfrm>
      </p:grpSpPr>
      <p:sp>
        <p:nvSpPr>
          <p:cNvPr id="193" name="Google Shape;193;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27"/>
          <p:cNvSpPr/>
          <p:nvPr/>
        </p:nvSpPr>
        <p:spPr>
          <a:xfrm>
            <a:off x="206189" y="215153"/>
            <a:ext cx="4730470" cy="6432176"/>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7"/>
          <p:cNvSpPr txBox="1">
            <a:spLocks noGrp="1"/>
          </p:cNvSpPr>
          <p:nvPr>
            <p:ph type="title"/>
          </p:nvPr>
        </p:nvSpPr>
        <p:spPr>
          <a:xfrm>
            <a:off x="717177" y="779645"/>
            <a:ext cx="3931826" cy="25382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7"/>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7" name="Google Shape;197;p27"/>
          <p:cNvSpPr>
            <a:spLocks noGrp="1"/>
          </p:cNvSpPr>
          <p:nvPr>
            <p:ph type="pic" idx="2"/>
          </p:nvPr>
        </p:nvSpPr>
        <p:spPr>
          <a:xfrm>
            <a:off x="717177" y="3540125"/>
            <a:ext cx="3931826" cy="2320926"/>
          </a:xfrm>
          <a:prstGeom prst="rect">
            <a:avLst/>
          </a:prstGeom>
          <a:noFill/>
          <a:ln>
            <a:noFill/>
          </a:ln>
        </p:spPr>
      </p:sp>
      <p:sp>
        <p:nvSpPr>
          <p:cNvPr id="198" name="Google Shape;198;p2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9" name="Google Shape;199;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4" name="Google Shape;204;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9"/>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9"/>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0" name="Google Shape;210;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30"/>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0"/>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30"/>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8" name="Google Shape;218;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4"/>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 name="Google Shape;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9"/>
        <p:cNvGrpSpPr/>
        <p:nvPr/>
      </p:nvGrpSpPr>
      <p:grpSpPr>
        <a:xfrm>
          <a:off x="0" y="0"/>
          <a:ext cx="0" cy="0"/>
          <a:chOff x="0" y="0"/>
          <a:chExt cx="0" cy="0"/>
        </a:xfrm>
      </p:grpSpPr>
      <p:sp>
        <p:nvSpPr>
          <p:cNvPr id="220" name="Google Shape;220;p3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3" name="Google Shape;223;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4"/>
        <p:cNvGrpSpPr/>
        <p:nvPr/>
      </p:nvGrpSpPr>
      <p:grpSpPr>
        <a:xfrm>
          <a:off x="0" y="0"/>
          <a:ext cx="0" cy="0"/>
          <a:chOff x="0" y="0"/>
          <a:chExt cx="0" cy="0"/>
        </a:xfrm>
      </p:grpSpPr>
      <p:sp>
        <p:nvSpPr>
          <p:cNvPr id="225" name="Google Shape;225;p3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26" name="Google Shape;226;p32"/>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8" name="Google Shape;228;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9"/>
        <p:cNvGrpSpPr/>
        <p:nvPr/>
      </p:nvGrpSpPr>
      <p:grpSpPr>
        <a:xfrm>
          <a:off x="0" y="0"/>
          <a:ext cx="0" cy="0"/>
          <a:chOff x="0" y="0"/>
          <a:chExt cx="0" cy="0"/>
        </a:xfrm>
      </p:grpSpPr>
      <p:sp>
        <p:nvSpPr>
          <p:cNvPr id="230" name="Google Shape;230;p3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3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2" name="Google Shape;232;p3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3"/>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4" name="Google Shape;234;p3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35" name="Google Shape;235;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6"/>
        <p:cNvGrpSpPr/>
        <p:nvPr/>
      </p:nvGrpSpPr>
      <p:grpSpPr>
        <a:xfrm>
          <a:off x="0" y="0"/>
          <a:ext cx="0" cy="0"/>
          <a:chOff x="0" y="0"/>
          <a:chExt cx="0" cy="0"/>
        </a:xfrm>
      </p:grpSpPr>
      <p:sp>
        <p:nvSpPr>
          <p:cNvPr id="237" name="Google Shape;237;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3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9" name="Google Shape;239;p3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0" name="Google Shape;240;p3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41" name="Google Shape;241;p3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42" name="Google Shape;242;p3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243" name="Google Shape;243;p3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4" name="Google Shape;244;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5"/>
        <p:cNvGrpSpPr/>
        <p:nvPr/>
      </p:nvGrpSpPr>
      <p:grpSpPr>
        <a:xfrm>
          <a:off x="0" y="0"/>
          <a:ext cx="0" cy="0"/>
          <a:chOff x="0" y="0"/>
          <a:chExt cx="0" cy="0"/>
        </a:xfrm>
      </p:grpSpPr>
      <p:sp>
        <p:nvSpPr>
          <p:cNvPr id="246" name="Google Shape;246;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5"/>
          <p:cNvSpPr/>
          <p:nvPr/>
        </p:nvSpPr>
        <p:spPr>
          <a:xfrm>
            <a:off x="206188" y="5948082"/>
            <a:ext cx="11775141" cy="699247"/>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49" name="Google Shape;249;p3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1" name="Google Shape;251;p3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252" name="Google Shape;252;p3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53" name="Google Shape;253;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4"/>
        <p:cNvGrpSpPr/>
        <p:nvPr/>
      </p:nvGrpSpPr>
      <p:grpSpPr>
        <a:xfrm>
          <a:off x="0" y="0"/>
          <a:ext cx="0" cy="0"/>
          <a:chOff x="0" y="0"/>
          <a:chExt cx="0" cy="0"/>
        </a:xfrm>
      </p:grpSpPr>
      <p:sp>
        <p:nvSpPr>
          <p:cNvPr id="255" name="Google Shape;255;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6"/>
          <p:cNvSpPr/>
          <p:nvPr/>
        </p:nvSpPr>
        <p:spPr>
          <a:xfrm>
            <a:off x="206187" y="2488757"/>
            <a:ext cx="11775141" cy="1900363"/>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7" name="Google Shape;257;p3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8" name="Google Shape;258;p3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259" name="Google Shape;259;p3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0" name="Google Shape;260;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61"/>
        <p:cNvGrpSpPr/>
        <p:nvPr/>
      </p:nvGrpSpPr>
      <p:grpSpPr>
        <a:xfrm>
          <a:off x="0" y="0"/>
          <a:ext cx="0" cy="0"/>
          <a:chOff x="0" y="0"/>
          <a:chExt cx="0" cy="0"/>
        </a:xfrm>
      </p:grpSpPr>
      <p:sp>
        <p:nvSpPr>
          <p:cNvPr id="262" name="Google Shape;262;p3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7"/>
          <p:cNvSpPr/>
          <p:nvPr/>
        </p:nvSpPr>
        <p:spPr>
          <a:xfrm>
            <a:off x="206188" y="215153"/>
            <a:ext cx="11775141" cy="1397364"/>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7" name="Google Shape;267;p3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8"/>
        <p:cNvGrpSpPr/>
        <p:nvPr/>
      </p:nvGrpSpPr>
      <p:grpSpPr>
        <a:xfrm>
          <a:off x="0" y="0"/>
          <a:ext cx="0" cy="0"/>
          <a:chOff x="0" y="0"/>
          <a:chExt cx="0" cy="0"/>
        </a:xfrm>
      </p:grpSpPr>
      <p:sp>
        <p:nvSpPr>
          <p:cNvPr id="269" name="Google Shape;269;p3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8"/>
          <p:cNvSpPr/>
          <p:nvPr/>
        </p:nvSpPr>
        <p:spPr>
          <a:xfrm>
            <a:off x="206189" y="215153"/>
            <a:ext cx="4730470" cy="6432176"/>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8"/>
          <p:cNvSpPr txBox="1">
            <a:spLocks noGrp="1"/>
          </p:cNvSpPr>
          <p:nvPr>
            <p:ph type="title"/>
          </p:nvPr>
        </p:nvSpPr>
        <p:spPr>
          <a:xfrm>
            <a:off x="717177" y="779646"/>
            <a:ext cx="3931826" cy="253400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3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3" name="Google Shape;273;p38"/>
          <p:cNvSpPr>
            <a:spLocks noGrp="1"/>
          </p:cNvSpPr>
          <p:nvPr>
            <p:ph type="pic" idx="2"/>
          </p:nvPr>
        </p:nvSpPr>
        <p:spPr>
          <a:xfrm>
            <a:off x="717177" y="3540125"/>
            <a:ext cx="3931826" cy="2320926"/>
          </a:xfrm>
          <a:prstGeom prst="rect">
            <a:avLst/>
          </a:prstGeom>
          <a:noFill/>
          <a:ln>
            <a:noFill/>
          </a:ln>
        </p:spPr>
      </p:sp>
      <p:sp>
        <p:nvSpPr>
          <p:cNvPr id="274" name="Google Shape;274;p3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75" name="Google Shape;275;p3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3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3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0" name="Google Shape;280;p3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4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6" name="Google Shape;286;p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8"/>
        <p:cNvGrpSpPr/>
        <p:nvPr/>
      </p:nvGrpSpPr>
      <p:grpSpPr>
        <a:xfrm>
          <a:off x="0" y="0"/>
          <a:ext cx="0" cy="0"/>
          <a:chOff x="0" y="0"/>
          <a:chExt cx="0" cy="0"/>
        </a:xfrm>
      </p:grpSpPr>
      <p:sp>
        <p:nvSpPr>
          <p:cNvPr id="39" name="Google Shape;39;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5"/>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5"/>
          <p:cNvSpPr>
            <a:spLocks noGrp="1"/>
          </p:cNvSpPr>
          <p:nvPr>
            <p:ph type="pic" idx="2"/>
          </p:nvPr>
        </p:nvSpPr>
        <p:spPr>
          <a:xfrm>
            <a:off x="717177" y="3540125"/>
            <a:ext cx="3931826" cy="2320926"/>
          </a:xfrm>
          <a:prstGeom prst="rect">
            <a:avLst/>
          </a:prstGeom>
          <a:noFill/>
          <a:ln>
            <a:noFill/>
          </a:ln>
        </p:spPr>
      </p:sp>
      <p:sp>
        <p:nvSpPr>
          <p:cNvPr id="44" name="Google Shape;44;p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 name="Google Shape;45;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9" name="Google Shape;289;p4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4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1" name="Google Shape;291;p4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4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4" name="Google Shape;294;p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5"/>
        <p:cNvGrpSpPr/>
        <p:nvPr/>
      </p:nvGrpSpPr>
      <p:grpSpPr>
        <a:xfrm>
          <a:off x="0" y="0"/>
          <a:ext cx="0" cy="0"/>
          <a:chOff x="0" y="0"/>
          <a:chExt cx="0" cy="0"/>
        </a:xfrm>
      </p:grpSpPr>
      <p:sp>
        <p:nvSpPr>
          <p:cNvPr id="296" name="Google Shape;296;p4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4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9" name="Google Shape;299;p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0"/>
        <p:cNvGrpSpPr/>
        <p:nvPr/>
      </p:nvGrpSpPr>
      <p:grpSpPr>
        <a:xfrm>
          <a:off x="0" y="0"/>
          <a:ext cx="0" cy="0"/>
          <a:chOff x="0" y="0"/>
          <a:chExt cx="0" cy="0"/>
        </a:xfrm>
      </p:grpSpPr>
      <p:sp>
        <p:nvSpPr>
          <p:cNvPr id="301" name="Google Shape;301;p4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02" name="Google Shape;302;p4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4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4" name="Google Shape;304;p4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5"/>
        <p:cNvGrpSpPr/>
        <p:nvPr/>
      </p:nvGrpSpPr>
      <p:grpSpPr>
        <a:xfrm>
          <a:off x="0" y="0"/>
          <a:ext cx="0" cy="0"/>
          <a:chOff x="0" y="0"/>
          <a:chExt cx="0" cy="0"/>
        </a:xfrm>
      </p:grpSpPr>
      <p:sp>
        <p:nvSpPr>
          <p:cNvPr id="306" name="Google Shape;306;p4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4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8" name="Google Shape;308;p4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0" name="Google Shape;310;p4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2"/>
        <p:cNvGrpSpPr/>
        <p:nvPr/>
      </p:nvGrpSpPr>
      <p:grpSpPr>
        <a:xfrm>
          <a:off x="0" y="0"/>
          <a:ext cx="0" cy="0"/>
          <a:chOff x="0" y="0"/>
          <a:chExt cx="0" cy="0"/>
        </a:xfrm>
      </p:grpSpPr>
      <p:sp>
        <p:nvSpPr>
          <p:cNvPr id="313" name="Google Shape;313;p4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4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5" name="Google Shape;315;p4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6" name="Google Shape;316;p4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7" name="Google Shape;317;p4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18" name="Google Shape;318;p45"/>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19" name="Google Shape;319;p4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0" name="Google Shape;320;p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21"/>
        <p:cNvGrpSpPr/>
        <p:nvPr/>
      </p:nvGrpSpPr>
      <p:grpSpPr>
        <a:xfrm>
          <a:off x="0" y="0"/>
          <a:ext cx="0" cy="0"/>
          <a:chOff x="0" y="0"/>
          <a:chExt cx="0" cy="0"/>
        </a:xfrm>
      </p:grpSpPr>
      <p:sp>
        <p:nvSpPr>
          <p:cNvPr id="322" name="Google Shape;322;p4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46"/>
          <p:cNvSpPr/>
          <p:nvPr/>
        </p:nvSpPr>
        <p:spPr>
          <a:xfrm>
            <a:off x="206188" y="5948082"/>
            <a:ext cx="11775141" cy="699247"/>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25" name="Google Shape;325;p46"/>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7" name="Google Shape;327;p46"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328" name="Google Shape;328;p4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9" name="Google Shape;329;p4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0"/>
        <p:cNvGrpSpPr/>
        <p:nvPr/>
      </p:nvGrpSpPr>
      <p:grpSpPr>
        <a:xfrm>
          <a:off x="0" y="0"/>
          <a:ext cx="0" cy="0"/>
          <a:chOff x="0" y="0"/>
          <a:chExt cx="0" cy="0"/>
        </a:xfrm>
      </p:grpSpPr>
      <p:sp>
        <p:nvSpPr>
          <p:cNvPr id="331" name="Google Shape;331;p4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47"/>
          <p:cNvSpPr/>
          <p:nvPr/>
        </p:nvSpPr>
        <p:spPr>
          <a:xfrm>
            <a:off x="206187" y="2488757"/>
            <a:ext cx="11775141" cy="1900363"/>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33" name="Google Shape;333;p47"/>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47"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335" name="Google Shape;335;p4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36" name="Google Shape;336;p4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7"/>
        <p:cNvGrpSpPr/>
        <p:nvPr/>
      </p:nvGrpSpPr>
      <p:grpSpPr>
        <a:xfrm>
          <a:off x="0" y="0"/>
          <a:ext cx="0" cy="0"/>
          <a:chOff x="0" y="0"/>
          <a:chExt cx="0" cy="0"/>
        </a:xfrm>
      </p:grpSpPr>
      <p:sp>
        <p:nvSpPr>
          <p:cNvPr id="338" name="Google Shape;338;p4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48"/>
          <p:cNvSpPr/>
          <p:nvPr/>
        </p:nvSpPr>
        <p:spPr>
          <a:xfrm>
            <a:off x="206188" y="215153"/>
            <a:ext cx="11775141" cy="1397364"/>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4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4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4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43" name="Google Shape;343;p4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4"/>
        <p:cNvGrpSpPr/>
        <p:nvPr/>
      </p:nvGrpSpPr>
      <p:grpSpPr>
        <a:xfrm>
          <a:off x="0" y="0"/>
          <a:ext cx="0" cy="0"/>
          <a:chOff x="0" y="0"/>
          <a:chExt cx="0" cy="0"/>
        </a:xfrm>
      </p:grpSpPr>
      <p:sp>
        <p:nvSpPr>
          <p:cNvPr id="345" name="Google Shape;345;p4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49"/>
          <p:cNvSpPr/>
          <p:nvPr/>
        </p:nvSpPr>
        <p:spPr>
          <a:xfrm>
            <a:off x="206189" y="215153"/>
            <a:ext cx="4730470" cy="6432176"/>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49"/>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49"/>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9" name="Google Shape;349;p49"/>
          <p:cNvSpPr>
            <a:spLocks noGrp="1"/>
          </p:cNvSpPr>
          <p:nvPr>
            <p:ph type="pic" idx="2"/>
          </p:nvPr>
        </p:nvSpPr>
        <p:spPr>
          <a:xfrm>
            <a:off x="717177" y="3540125"/>
            <a:ext cx="3931826" cy="2320926"/>
          </a:xfrm>
          <a:prstGeom prst="rect">
            <a:avLst/>
          </a:prstGeom>
          <a:noFill/>
          <a:ln>
            <a:noFill/>
          </a:ln>
        </p:spPr>
      </p:sp>
      <p:sp>
        <p:nvSpPr>
          <p:cNvPr id="350" name="Google Shape;350;p4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1" name="Google Shape;351;p4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50"/>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5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6" name="Google Shape;356;p5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0" name="Google Shape;50;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51"/>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1"/>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2" name="Google Shape;362;p5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5" name="Google Shape;365;p52"/>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2"/>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7" name="Google Shape;367;p52"/>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5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0" name="Google Shape;370;p5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71"/>
        <p:cNvGrpSpPr/>
        <p:nvPr/>
      </p:nvGrpSpPr>
      <p:grpSpPr>
        <a:xfrm>
          <a:off x="0" y="0"/>
          <a:ext cx="0" cy="0"/>
          <a:chOff x="0" y="0"/>
          <a:chExt cx="0" cy="0"/>
        </a:xfrm>
      </p:grpSpPr>
      <p:sp>
        <p:nvSpPr>
          <p:cNvPr id="372" name="Google Shape;372;p5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5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5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5" name="Google Shape;375;p5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6"/>
        <p:cNvGrpSpPr/>
        <p:nvPr/>
      </p:nvGrpSpPr>
      <p:grpSpPr>
        <a:xfrm>
          <a:off x="0" y="0"/>
          <a:ext cx="0" cy="0"/>
          <a:chOff x="0" y="0"/>
          <a:chExt cx="0" cy="0"/>
        </a:xfrm>
      </p:grpSpPr>
      <p:sp>
        <p:nvSpPr>
          <p:cNvPr id="377" name="Google Shape;377;p5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78" name="Google Shape;378;p54"/>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0" name="Google Shape;380;p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1"/>
        <p:cNvGrpSpPr/>
        <p:nvPr/>
      </p:nvGrpSpPr>
      <p:grpSpPr>
        <a:xfrm>
          <a:off x="0" y="0"/>
          <a:ext cx="0" cy="0"/>
          <a:chOff x="0" y="0"/>
          <a:chExt cx="0" cy="0"/>
        </a:xfrm>
      </p:grpSpPr>
      <p:sp>
        <p:nvSpPr>
          <p:cNvPr id="382" name="Google Shape;382;p5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5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4" name="Google Shape;384;p5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55"/>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6" name="Google Shape;386;p5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7" name="Google Shape;387;p5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8"/>
        <p:cNvGrpSpPr/>
        <p:nvPr/>
      </p:nvGrpSpPr>
      <p:grpSpPr>
        <a:xfrm>
          <a:off x="0" y="0"/>
          <a:ext cx="0" cy="0"/>
          <a:chOff x="0" y="0"/>
          <a:chExt cx="0" cy="0"/>
        </a:xfrm>
      </p:grpSpPr>
      <p:sp>
        <p:nvSpPr>
          <p:cNvPr id="389" name="Google Shape;389;p5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5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p5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2" name="Google Shape;392;p5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93" name="Google Shape;393;p5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94" name="Google Shape;394;p5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95" name="Google Shape;395;p5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96" name="Google Shape;396;p5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7"/>
        <p:cNvGrpSpPr/>
        <p:nvPr/>
      </p:nvGrpSpPr>
      <p:grpSpPr>
        <a:xfrm>
          <a:off x="0" y="0"/>
          <a:ext cx="0" cy="0"/>
          <a:chOff x="0" y="0"/>
          <a:chExt cx="0" cy="0"/>
        </a:xfrm>
      </p:grpSpPr>
      <p:sp>
        <p:nvSpPr>
          <p:cNvPr id="398" name="Google Shape;398;p5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5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0" name="Google Shape;400;p5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1" name="Google Shape;401;p5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3" name="Google Shape;403;p5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404" name="Google Shape;404;p5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05" name="Google Shape;405;p5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5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09" name="Google Shape;409;p5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0" name="Google Shape;410;p5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411" name="Google Shape;411;p5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2" name="Google Shape;412;p5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13"/>
        <p:cNvGrpSpPr/>
        <p:nvPr/>
      </p:nvGrpSpPr>
      <p:grpSpPr>
        <a:xfrm>
          <a:off x="0" y="0"/>
          <a:ext cx="0" cy="0"/>
          <a:chOff x="0" y="0"/>
          <a:chExt cx="0" cy="0"/>
        </a:xfrm>
      </p:grpSpPr>
      <p:sp>
        <p:nvSpPr>
          <p:cNvPr id="414" name="Google Shape;414;p5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5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5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5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9" name="Google Shape;419;p5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0"/>
        <p:cNvGrpSpPr/>
        <p:nvPr/>
      </p:nvGrpSpPr>
      <p:grpSpPr>
        <a:xfrm>
          <a:off x="0" y="0"/>
          <a:ext cx="0" cy="0"/>
          <a:chOff x="0" y="0"/>
          <a:chExt cx="0" cy="0"/>
        </a:xfrm>
      </p:grpSpPr>
      <p:sp>
        <p:nvSpPr>
          <p:cNvPr id="421" name="Google Shape;421;p6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6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6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 name="Google Shape;424;p6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5" name="Google Shape;425;p60"/>
          <p:cNvSpPr>
            <a:spLocks noGrp="1"/>
          </p:cNvSpPr>
          <p:nvPr>
            <p:ph type="pic" idx="2"/>
          </p:nvPr>
        </p:nvSpPr>
        <p:spPr>
          <a:xfrm>
            <a:off x="717177" y="3540125"/>
            <a:ext cx="3931826" cy="2320926"/>
          </a:xfrm>
          <a:prstGeom prst="rect">
            <a:avLst/>
          </a:prstGeom>
          <a:noFill/>
          <a:ln>
            <a:noFill/>
          </a:ln>
        </p:spPr>
      </p:sp>
      <p:sp>
        <p:nvSpPr>
          <p:cNvPr id="426" name="Google Shape;426;p6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27" name="Google Shape;427;p6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6" name="Google Shape;56;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6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6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2" name="Google Shape;432;p6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3"/>
        <p:cNvGrpSpPr/>
        <p:nvPr/>
      </p:nvGrpSpPr>
      <p:grpSpPr>
        <a:xfrm>
          <a:off x="0" y="0"/>
          <a:ext cx="0" cy="0"/>
          <a:chOff x="0" y="0"/>
          <a:chExt cx="0" cy="0"/>
        </a:xfrm>
      </p:grpSpPr>
      <p:sp>
        <p:nvSpPr>
          <p:cNvPr id="434" name="Google Shape;434;p6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6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6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8" name="Google Shape;438;p6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9"/>
        <p:cNvGrpSpPr/>
        <p:nvPr/>
      </p:nvGrpSpPr>
      <p:grpSpPr>
        <a:xfrm>
          <a:off x="0" y="0"/>
          <a:ext cx="0" cy="0"/>
          <a:chOff x="0" y="0"/>
          <a:chExt cx="0" cy="0"/>
        </a:xfrm>
      </p:grpSpPr>
      <p:sp>
        <p:nvSpPr>
          <p:cNvPr id="440" name="Google Shape;440;p6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1" name="Google Shape;441;p6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6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3" name="Google Shape;443;p6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6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6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46" name="Google Shape;446;p6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7"/>
        <p:cNvGrpSpPr/>
        <p:nvPr/>
      </p:nvGrpSpPr>
      <p:grpSpPr>
        <a:xfrm>
          <a:off x="0" y="0"/>
          <a:ext cx="0" cy="0"/>
          <a:chOff x="0" y="0"/>
          <a:chExt cx="0" cy="0"/>
        </a:xfrm>
      </p:grpSpPr>
      <p:sp>
        <p:nvSpPr>
          <p:cNvPr id="448" name="Google Shape;448;p6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6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6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1" name="Google Shape;451;p6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2"/>
        <p:cNvGrpSpPr/>
        <p:nvPr/>
      </p:nvGrpSpPr>
      <p:grpSpPr>
        <a:xfrm>
          <a:off x="0" y="0"/>
          <a:ext cx="0" cy="0"/>
          <a:chOff x="0" y="0"/>
          <a:chExt cx="0" cy="0"/>
        </a:xfrm>
      </p:grpSpPr>
      <p:sp>
        <p:nvSpPr>
          <p:cNvPr id="453" name="Google Shape;453;p6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454" name="Google Shape;454;p6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6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6" name="Google Shape;456;p6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
        <p:cNvGrpSpPr/>
        <p:nvPr/>
      </p:nvGrpSpPr>
      <p:grpSpPr>
        <a:xfrm>
          <a:off x="0" y="0"/>
          <a:ext cx="0" cy="0"/>
          <a:chOff x="0" y="0"/>
          <a:chExt cx="0" cy="0"/>
        </a:xfrm>
      </p:grpSpPr>
      <p:sp>
        <p:nvSpPr>
          <p:cNvPr id="458" name="Google Shape;458;p6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9" name="Google Shape;459;p6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0" name="Google Shape;460;p6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6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2" name="Google Shape;462;p6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63" name="Google Shape;463;p6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4"/>
        <p:cNvGrpSpPr/>
        <p:nvPr/>
      </p:nvGrpSpPr>
      <p:grpSpPr>
        <a:xfrm>
          <a:off x="0" y="0"/>
          <a:ext cx="0" cy="0"/>
          <a:chOff x="0" y="0"/>
          <a:chExt cx="0" cy="0"/>
        </a:xfrm>
      </p:grpSpPr>
      <p:sp>
        <p:nvSpPr>
          <p:cNvPr id="465" name="Google Shape;465;p6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6" name="Google Shape;466;p6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7" name="Google Shape;467;p67"/>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8" name="Google Shape;468;p6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69" name="Google Shape;469;p6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0" name="Google Shape;470;p67"/>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1" name="Google Shape;471;p6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2" name="Google Shape;472;p6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3"/>
        <p:cNvGrpSpPr/>
        <p:nvPr/>
      </p:nvGrpSpPr>
      <p:grpSpPr>
        <a:xfrm>
          <a:off x="0" y="0"/>
          <a:ext cx="0" cy="0"/>
          <a:chOff x="0" y="0"/>
          <a:chExt cx="0" cy="0"/>
        </a:xfrm>
      </p:grpSpPr>
      <p:sp>
        <p:nvSpPr>
          <p:cNvPr id="474" name="Google Shape;474;p68"/>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75" name="Google Shape;475;p68"/>
          <p:cNvSpPr txBox="1">
            <a:spLocks noGrp="1"/>
          </p:cNvSpPr>
          <p:nvPr>
            <p:ph type="title"/>
          </p:nvPr>
        </p:nvSpPr>
        <p:spPr>
          <a:xfrm>
            <a:off x="3573100" y="93196"/>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2400"/>
              <a:buFont typeface="Calibri"/>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6"/>
        <p:cNvGrpSpPr/>
        <p:nvPr/>
      </p:nvGrpSpPr>
      <p:grpSpPr>
        <a:xfrm>
          <a:off x="0" y="0"/>
          <a:ext cx="0" cy="0"/>
          <a:chOff x="0" y="0"/>
          <a:chExt cx="0" cy="0"/>
        </a:xfrm>
      </p:grpSpPr>
      <p:sp>
        <p:nvSpPr>
          <p:cNvPr id="477" name="Google Shape;477;p69"/>
          <p:cNvSpPr txBox="1">
            <a:spLocks noGrp="1"/>
          </p:cNvSpPr>
          <p:nvPr>
            <p:ph type="body" idx="1"/>
          </p:nvPr>
        </p:nvSpPr>
        <p:spPr>
          <a:xfrm>
            <a:off x="874415" y="2558123"/>
            <a:ext cx="5181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78" name="Google Shape;478;p69"/>
          <p:cNvSpPr txBox="1">
            <a:spLocks noGrp="1"/>
          </p:cNvSpPr>
          <p:nvPr>
            <p:ph type="body" idx="2"/>
          </p:nvPr>
        </p:nvSpPr>
        <p:spPr>
          <a:xfrm>
            <a:off x="6208415" y="2558123"/>
            <a:ext cx="5181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79" name="Google Shape;479;p69"/>
          <p:cNvSpPr txBox="1">
            <a:spLocks noGrp="1"/>
          </p:cNvSpPr>
          <p:nvPr>
            <p:ph type="title"/>
          </p:nvPr>
        </p:nvSpPr>
        <p:spPr>
          <a:xfrm>
            <a:off x="3573100" y="93196"/>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2400"/>
              <a:buFont typeface="Calibri"/>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0"/>
        <p:cNvGrpSpPr/>
        <p:nvPr/>
      </p:nvGrpSpPr>
      <p:grpSpPr>
        <a:xfrm>
          <a:off x="0" y="0"/>
          <a:ext cx="0" cy="0"/>
          <a:chOff x="0" y="0"/>
          <a:chExt cx="0" cy="0"/>
        </a:xfrm>
      </p:grpSpPr>
      <p:sp>
        <p:nvSpPr>
          <p:cNvPr id="481" name="Google Shape;481;p70"/>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70"/>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81000" rtl="0">
              <a:spcBef>
                <a:spcPts val="1000"/>
              </a:spcBef>
              <a:spcAft>
                <a:spcPts val="0"/>
              </a:spcAft>
              <a:buSzPts val="2400"/>
              <a:buChar char="•"/>
              <a:defRPr/>
            </a:lvl1pPr>
            <a:lvl2pPr marL="914400" lvl="1" indent="-381000" rtl="0">
              <a:spcBef>
                <a:spcPts val="500"/>
              </a:spcBef>
              <a:spcAft>
                <a:spcPts val="0"/>
              </a:spcAft>
              <a:buSzPts val="2400"/>
              <a:buChar char="•"/>
              <a:defRPr/>
            </a:lvl2pPr>
            <a:lvl3pPr marL="1371600" lvl="2" indent="-381000" rtl="0">
              <a:spcBef>
                <a:spcPts val="500"/>
              </a:spcBef>
              <a:spcAft>
                <a:spcPts val="0"/>
              </a:spcAft>
              <a:buSzPts val="2400"/>
              <a:buChar char="•"/>
              <a:defRPr/>
            </a:lvl3pPr>
            <a:lvl4pPr marL="1828800" lvl="3" indent="-381000" rtl="0">
              <a:spcBef>
                <a:spcPts val="500"/>
              </a:spcBef>
              <a:spcAft>
                <a:spcPts val="0"/>
              </a:spcAft>
              <a:buSzPts val="2400"/>
              <a:buChar char="•"/>
              <a:defRPr/>
            </a:lvl4pPr>
            <a:lvl5pPr marL="2286000" lvl="4" indent="-381000" rtl="0">
              <a:spcBef>
                <a:spcPts val="500"/>
              </a:spcBef>
              <a:spcAft>
                <a:spcPts val="0"/>
              </a:spcAft>
              <a:buSzPts val="24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483" name="Google Shape;483;p7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4" name="Google Shape;64;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484"/>
        <p:cNvGrpSpPr/>
        <p:nvPr/>
      </p:nvGrpSpPr>
      <p:grpSpPr>
        <a:xfrm>
          <a:off x="0" y="0"/>
          <a:ext cx="0" cy="0"/>
          <a:chOff x="0" y="0"/>
          <a:chExt cx="0" cy="0"/>
        </a:xfrm>
      </p:grpSpPr>
      <p:sp>
        <p:nvSpPr>
          <p:cNvPr id="485" name="Google Shape;485;p7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6" name="Google Shape;486;p7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7" name="Google Shape;487;p7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8" name="Google Shape;488;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9" name="Google Shape;489;p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0"/>
        <p:cNvGrpSpPr/>
        <p:nvPr/>
      </p:nvGrpSpPr>
      <p:grpSpPr>
        <a:xfrm>
          <a:off x="0" y="0"/>
          <a:ext cx="0" cy="0"/>
          <a:chOff x="0" y="0"/>
          <a:chExt cx="0" cy="0"/>
        </a:xfrm>
      </p:grpSpPr>
      <p:sp>
        <p:nvSpPr>
          <p:cNvPr id="491" name="Google Shape;491;p72"/>
          <p:cNvSpPr txBox="1">
            <a:spLocks noGrp="1"/>
          </p:cNvSpPr>
          <p:nvPr>
            <p:ph type="body" idx="1"/>
          </p:nvPr>
        </p:nvSpPr>
        <p:spPr>
          <a:xfrm>
            <a:off x="951800" y="1815400"/>
            <a:ext cx="10287900" cy="4161300"/>
          </a:xfrm>
          <a:prstGeom prst="rect">
            <a:avLst/>
          </a:prstGeom>
        </p:spPr>
        <p:txBody>
          <a:bodyPr spcFirstLastPara="1" wrap="square" lIns="91425" tIns="45700" rIns="91425" bIns="45700" anchor="t" anchorCtr="0">
            <a:normAutofit/>
          </a:bodyPr>
          <a:lstStyle>
            <a:lvl1pPr marL="457200" lvl="0" indent="-381000" rtl="0">
              <a:spcBef>
                <a:spcPts val="1000"/>
              </a:spcBef>
              <a:spcAft>
                <a:spcPts val="0"/>
              </a:spcAft>
              <a:buSzPts val="2400"/>
              <a:buChar char="•"/>
              <a:defRPr/>
            </a:lvl1pPr>
            <a:lvl2pPr marL="914400" lvl="1" indent="-381000" rtl="0">
              <a:spcBef>
                <a:spcPts val="500"/>
              </a:spcBef>
              <a:spcAft>
                <a:spcPts val="0"/>
              </a:spcAft>
              <a:buSzPts val="2400"/>
              <a:buChar char="•"/>
              <a:defRPr/>
            </a:lvl2pPr>
            <a:lvl3pPr marL="1371600" lvl="2" indent="-381000" rtl="0">
              <a:spcBef>
                <a:spcPts val="500"/>
              </a:spcBef>
              <a:spcAft>
                <a:spcPts val="0"/>
              </a:spcAft>
              <a:buSzPts val="2400"/>
              <a:buChar char="•"/>
              <a:defRPr/>
            </a:lvl3pPr>
            <a:lvl4pPr marL="1828800" lvl="3" indent="-381000" rtl="0">
              <a:spcBef>
                <a:spcPts val="500"/>
              </a:spcBef>
              <a:spcAft>
                <a:spcPts val="0"/>
              </a:spcAft>
              <a:buSzPts val="2400"/>
              <a:buChar char="•"/>
              <a:defRPr/>
            </a:lvl4pPr>
            <a:lvl5pPr marL="2286000" lvl="4" indent="-381000" rtl="0">
              <a:spcBef>
                <a:spcPts val="500"/>
              </a:spcBef>
              <a:spcAft>
                <a:spcPts val="0"/>
              </a:spcAft>
              <a:buSzPts val="24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492" name="Google Shape;492;p72"/>
          <p:cNvSpPr txBox="1">
            <a:spLocks noGrp="1"/>
          </p:cNvSpPr>
          <p:nvPr>
            <p:ph type="title"/>
          </p:nvPr>
        </p:nvSpPr>
        <p:spPr>
          <a:xfrm>
            <a:off x="951800" y="593367"/>
            <a:ext cx="9052500" cy="763500"/>
          </a:xfrm>
          <a:prstGeom prst="rect">
            <a:avLst/>
          </a:prstGeom>
        </p:spPr>
        <p:txBody>
          <a:bodyPr spcFirstLastPara="1" wrap="square" lIns="91425" tIns="45700" rIns="91425" bIns="45700" anchor="b"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5"/>
        <p:cNvGrpSpPr/>
        <p:nvPr/>
      </p:nvGrpSpPr>
      <p:grpSpPr>
        <a:xfrm>
          <a:off x="0" y="0"/>
          <a:ext cx="0" cy="0"/>
          <a:chOff x="0" y="0"/>
          <a:chExt cx="0" cy="0"/>
        </a:xfrm>
      </p:grpSpPr>
      <p:sp>
        <p:nvSpPr>
          <p:cNvPr id="66" name="Google Shape;66;p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9" name="Google Shape;69;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0"/>
        <p:cNvGrpSpPr/>
        <p:nvPr/>
      </p:nvGrpSpPr>
      <p:grpSpPr>
        <a:xfrm>
          <a:off x="0" y="0"/>
          <a:ext cx="0" cy="0"/>
          <a:chOff x="0" y="0"/>
          <a:chExt cx="0" cy="0"/>
        </a:xfrm>
      </p:grpSpPr>
      <p:sp>
        <p:nvSpPr>
          <p:cNvPr id="71" name="Google Shape;71;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72" name="Google Shape;72;p10"/>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4" name="Google Shape;74;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7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9g7DGUjM4CMKKcaqn1ITwKpElcR_1EWC8ugbkVfOn24/edi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schools-and-districts/grants/ESEA/21stCCLC/Pages/Grants-Guidance.aspx"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app.smartsheet.com/b/publish?EQBCT=e6093a63816949ea864f943f2db1e8b4"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app.smartsheet.com/b/publish?EQBCT=e6093a63816949ea864f943f2db1e8b4"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hyperlink" Target="https://www.zoomgov.com/meeting/register/vJItd-upqTsrGDDj7WIWzpPDG0zxBKC2lvg" TargetMode="External"/><Relationship Id="rId3" Type="http://schemas.openxmlformats.org/officeDocument/2006/relationships/hyperlink" Target="https://www.oregon.gov/ode/schools-and-districts/grants/Documents/ODE_Summer_Learning_One_Sheet_2023.pdf" TargetMode="External"/><Relationship Id="rId7" Type="http://schemas.openxmlformats.org/officeDocument/2006/relationships/hyperlink" Target="https://www.zoomgov.com/meeting/register/vJIsde6rrT0jHiKmn7LcYsqy2IyE1s9NEOE"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hyperlink" Target="https://www.zoomgov.com/meeting/register/vJItd-mhpzoiEnSdMLUm-AtG8n51FR6Y64w" TargetMode="External"/><Relationship Id="rId5" Type="http://schemas.openxmlformats.org/officeDocument/2006/relationships/hyperlink" Target="https://www.zoomgov.com/meeting/register/vJItduupqjIuHLzJ5eVyueH2ypUyxeBU19I" TargetMode="External"/><Relationship Id="rId4" Type="http://schemas.openxmlformats.org/officeDocument/2006/relationships/image" Target="../media/image26.png"/><Relationship Id="rId9" Type="http://schemas.openxmlformats.org/officeDocument/2006/relationships/hyperlink" Target="https://www.zoomgov.com/j/1608828195?pwd=WGVNdVE2MVBDdktlbG9KbVNjd3Fudz0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ODE.OR21stCCLC@ode.oregon.gov" TargetMode="External"/><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mailto:raquel.gwynn@ode.oregon.gov" TargetMode="External"/><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hyperlink" Target="mailto:ellie.wright@ode.oregon.gov" TargetMode="External"/><Relationship Id="rId4" Type="http://schemas.openxmlformats.org/officeDocument/2006/relationships/hyperlink" Target="mailto:ron.speck@ode.oregon.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schools-and-districts/grants/ESEA/21stCCLC/Pages/Grants-Guidance.aspx"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odemail-my.sharepoint.com/:w:/g/personal/rainl_ode_oregon_gov/Eaera8Evtd5Kuk47lLk3xXcBdBUDAU47bB8wzm6nEsXLBw?e=9uvZxG&amp;wdOrigin=TEAMS-ELECTRON.p2p.bim&amp;wdExp=TEAMS-CONTROL&amp;wdhostclicktime=1680883859933&amp;web=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860"/>
              <a:buFont typeface="Calibri"/>
              <a:buNone/>
            </a:pPr>
            <a:r>
              <a:rPr lang="en-US" sz="2860"/>
              <a:t>21st Century Community Learning Centers (21st CCLC)</a:t>
            </a:r>
            <a:endParaRPr sz="2860"/>
          </a:p>
          <a:p>
            <a:pPr marL="0" lvl="0" indent="0" algn="ctr" rtl="0">
              <a:lnSpc>
                <a:spcPct val="90000"/>
              </a:lnSpc>
              <a:spcBef>
                <a:spcPts val="0"/>
              </a:spcBef>
              <a:spcAft>
                <a:spcPts val="0"/>
              </a:spcAft>
              <a:buClr>
                <a:schemeClr val="accent1"/>
              </a:buClr>
              <a:buSzPts val="4860"/>
              <a:buFont typeface="Calibri"/>
              <a:buNone/>
            </a:pPr>
            <a:r>
              <a:rPr lang="en-US" sz="2860"/>
              <a:t>2023 RFA Technical Assistance Webinar </a:t>
            </a:r>
            <a:endParaRPr sz="2860"/>
          </a:p>
        </p:txBody>
      </p:sp>
      <p:sp>
        <p:nvSpPr>
          <p:cNvPr id="498" name="Google Shape;498;p73"/>
          <p:cNvSpPr txBox="1">
            <a:spLocks noGrp="1"/>
          </p:cNvSpPr>
          <p:nvPr>
            <p:ph type="subTitle" idx="1"/>
          </p:nvPr>
        </p:nvSpPr>
        <p:spPr>
          <a:xfrm>
            <a:off x="1524000" y="3602050"/>
            <a:ext cx="9144000" cy="141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ct val="100000"/>
              <a:buNone/>
            </a:pPr>
            <a:r>
              <a:rPr lang="en-US"/>
              <a:t>April 14, 2023</a:t>
            </a:r>
            <a:endParaRPr/>
          </a:p>
          <a:p>
            <a:pPr marL="0" lvl="0" indent="0" algn="ctr"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100000"/>
              <a:buNone/>
            </a:pPr>
            <a:r>
              <a:rPr lang="en-US"/>
              <a:t>10:00-11:00 AM</a:t>
            </a:r>
            <a:endParaRPr/>
          </a:p>
          <a:p>
            <a:pPr marL="3657600" lvl="0" indent="457200" algn="l"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100000"/>
              <a:buNone/>
            </a:pPr>
            <a:endParaRPr/>
          </a:p>
        </p:txBody>
      </p:sp>
      <p:sp>
        <p:nvSpPr>
          <p:cNvPr id="499" name="Google Shape;499;p7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2"/>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Comprehensive Programming</a:t>
            </a:r>
            <a:endParaRPr/>
          </a:p>
        </p:txBody>
      </p:sp>
      <p:sp>
        <p:nvSpPr>
          <p:cNvPr id="572" name="Google Shape;572;p82"/>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573" name="Google Shape;573;p82" descr="Puzzle pieces:&#10;- Youth-led learning and social-emotional learning&#10;- Support for working families and wrap-around services&#10;- Academic enrichment and support&#10;- Culturally-relevant&#10;- Trusted, responsive community resource&#10;- STEM, arts and music&#10;- Service learning and community projects&#10;- Job opportunities for older youth&#10;- Planning and preparing for college&#10;- Hands-on, project-based learning&#10;- Outdoor experiences, physical activities, and healthy food&#10;" title="What Do Aftershool and Summer Programs Look Like Graphic"/>
          <p:cNvPicPr preferRelativeResize="0"/>
          <p:nvPr/>
        </p:nvPicPr>
        <p:blipFill>
          <a:blip r:embed="rId3">
            <a:alphaModFix/>
          </a:blip>
          <a:stretch>
            <a:fillRect/>
          </a:stretch>
        </p:blipFill>
        <p:spPr>
          <a:xfrm>
            <a:off x="2041679" y="1775250"/>
            <a:ext cx="7496025" cy="4242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3"/>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Oregon 21st CCLC Program Goals</a:t>
            </a:r>
            <a:endParaRPr/>
          </a:p>
        </p:txBody>
      </p:sp>
      <p:sp>
        <p:nvSpPr>
          <p:cNvPr id="580" name="Google Shape;580;p8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581" name="Google Shape;581;p83" title="&quot;"/>
          <p:cNvPicPr preferRelativeResize="0"/>
          <p:nvPr/>
        </p:nvPicPr>
        <p:blipFill>
          <a:blip r:embed="rId3">
            <a:alphaModFix/>
          </a:blip>
          <a:stretch>
            <a:fillRect/>
          </a:stretch>
        </p:blipFill>
        <p:spPr>
          <a:xfrm>
            <a:off x="7516525" y="2672627"/>
            <a:ext cx="4259775" cy="2839850"/>
          </a:xfrm>
          <a:prstGeom prst="rect">
            <a:avLst/>
          </a:prstGeom>
          <a:noFill/>
          <a:ln>
            <a:noFill/>
          </a:ln>
        </p:spPr>
      </p:pic>
      <p:sp>
        <p:nvSpPr>
          <p:cNvPr id="582" name="Google Shape;582;p83"/>
          <p:cNvSpPr txBox="1">
            <a:spLocks noGrp="1"/>
          </p:cNvSpPr>
          <p:nvPr>
            <p:ph type="body" idx="1"/>
          </p:nvPr>
        </p:nvSpPr>
        <p:spPr>
          <a:xfrm>
            <a:off x="693675" y="1667500"/>
            <a:ext cx="7285200" cy="4850100"/>
          </a:xfrm>
          <a:prstGeom prst="rect">
            <a:avLst/>
          </a:prstGeom>
        </p:spPr>
        <p:txBody>
          <a:bodyPr spcFirstLastPara="1" wrap="square" lIns="91425" tIns="45700" rIns="91425" bIns="45700" anchor="t" anchorCtr="0">
            <a:normAutofit fontScale="85000" lnSpcReduction="20000"/>
          </a:bodyPr>
          <a:lstStyle/>
          <a:p>
            <a:pPr marL="0" lvl="0" indent="0" algn="l" rtl="0">
              <a:lnSpc>
                <a:spcPct val="115000"/>
              </a:lnSpc>
              <a:spcBef>
                <a:spcPts val="1200"/>
              </a:spcBef>
              <a:spcAft>
                <a:spcPts val="0"/>
              </a:spcAft>
              <a:buNone/>
            </a:pPr>
            <a:r>
              <a:rPr lang="en-US" sz="1924" b="1"/>
              <a:t>Goal 1: Equitable Programming </a:t>
            </a:r>
            <a:endParaRPr sz="1924" b="1"/>
          </a:p>
          <a:p>
            <a:pPr marL="0" lvl="0" indent="0" algn="l" rtl="0">
              <a:lnSpc>
                <a:spcPct val="115000"/>
              </a:lnSpc>
              <a:spcBef>
                <a:spcPts val="1200"/>
              </a:spcBef>
              <a:spcAft>
                <a:spcPts val="0"/>
              </a:spcAft>
              <a:buNone/>
            </a:pPr>
            <a:r>
              <a:rPr lang="en-US" sz="1600"/>
              <a:t>21st CCLC Programs provide equity-driven expanded learning opportunities that support every child with equitable access to safe, inclusive, and welcoming learning environments.</a:t>
            </a:r>
            <a:endParaRPr sz="1600"/>
          </a:p>
          <a:p>
            <a:pPr marL="0" lvl="0" indent="0" algn="l" rtl="0">
              <a:lnSpc>
                <a:spcPct val="115000"/>
              </a:lnSpc>
              <a:spcBef>
                <a:spcPts val="1200"/>
              </a:spcBef>
              <a:spcAft>
                <a:spcPts val="0"/>
              </a:spcAft>
              <a:buNone/>
            </a:pPr>
            <a:r>
              <a:rPr lang="en-US" sz="1924" b="1"/>
              <a:t>Goal 2: Academic Enrichment </a:t>
            </a:r>
            <a:endParaRPr sz="1924" b="1"/>
          </a:p>
          <a:p>
            <a:pPr marL="0" lvl="0" indent="0" algn="l" rtl="0">
              <a:lnSpc>
                <a:spcPct val="115000"/>
              </a:lnSpc>
              <a:spcBef>
                <a:spcPts val="1200"/>
              </a:spcBef>
              <a:spcAft>
                <a:spcPts val="0"/>
              </a:spcAft>
              <a:buNone/>
            </a:pPr>
            <a:r>
              <a:rPr lang="en-US" sz="1600"/>
              <a:t>21st CCLC programs provide expanded learning opportunities for academic enrichment that explore and build on concepts from the school day to help students meet state and local student performance standards in core academic subjects including reading/language arts, math and science.</a:t>
            </a:r>
            <a:endParaRPr sz="1600"/>
          </a:p>
          <a:p>
            <a:pPr marL="0" lvl="0" indent="0" algn="l" rtl="0">
              <a:lnSpc>
                <a:spcPct val="115000"/>
              </a:lnSpc>
              <a:spcBef>
                <a:spcPts val="1200"/>
              </a:spcBef>
              <a:spcAft>
                <a:spcPts val="0"/>
              </a:spcAft>
              <a:buNone/>
            </a:pPr>
            <a:r>
              <a:rPr lang="en-US" sz="1924" b="1"/>
              <a:t>Goal 3: Youth Development </a:t>
            </a:r>
            <a:endParaRPr sz="1924" b="1"/>
          </a:p>
          <a:p>
            <a:pPr marL="0" lvl="0" indent="0" algn="l" rtl="0">
              <a:lnSpc>
                <a:spcPct val="115000"/>
              </a:lnSpc>
              <a:spcBef>
                <a:spcPts val="1200"/>
              </a:spcBef>
              <a:spcAft>
                <a:spcPts val="0"/>
              </a:spcAft>
              <a:buClr>
                <a:schemeClr val="dk1"/>
              </a:buClr>
              <a:buSzPct val="68750"/>
              <a:buFont typeface="Arial"/>
              <a:buNone/>
            </a:pPr>
            <a:r>
              <a:rPr lang="en-US" sz="1600"/>
              <a:t>21st CCLC programs provide a broad array of student-centered, well-rounded enrichment opportunities that spark joy, connection and curiosity to deepen learning and promote positive youth development.</a:t>
            </a:r>
            <a:endParaRPr sz="1600"/>
          </a:p>
          <a:p>
            <a:pPr marL="0" lvl="0" indent="0" algn="l" rtl="0">
              <a:lnSpc>
                <a:spcPct val="115000"/>
              </a:lnSpc>
              <a:spcBef>
                <a:spcPts val="1200"/>
              </a:spcBef>
              <a:spcAft>
                <a:spcPts val="0"/>
              </a:spcAft>
              <a:buNone/>
            </a:pPr>
            <a:r>
              <a:rPr lang="en-US" sz="1924" b="1"/>
              <a:t>Goal 4: Family Engagement </a:t>
            </a:r>
            <a:endParaRPr sz="1924" b="1"/>
          </a:p>
          <a:p>
            <a:pPr marL="0" lvl="0" indent="0" algn="l" rtl="0">
              <a:lnSpc>
                <a:spcPct val="115000"/>
              </a:lnSpc>
              <a:spcBef>
                <a:spcPts val="1200"/>
              </a:spcBef>
              <a:spcAft>
                <a:spcPts val="1200"/>
              </a:spcAft>
              <a:buNone/>
            </a:pPr>
            <a:r>
              <a:rPr lang="en-US" sz="1600"/>
              <a:t>21st CCLC programs engage caregivers and families at the individual and community level to co-create meaningful learning experiences and promote active engagement in students’ education.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8" name="Google Shape;588;p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589" name="Google Shape;589;p84"/>
          <p:cNvSpPr txBox="1">
            <a:spLocks noGrp="1"/>
          </p:cNvSpPr>
          <p:nvPr>
            <p:ph type="title"/>
          </p:nvPr>
        </p:nvSpPr>
        <p:spPr>
          <a:xfrm>
            <a:off x="613307" y="370348"/>
            <a:ext cx="10965300" cy="529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2400"/>
              <a:buFont typeface="Calibri"/>
              <a:buNone/>
            </a:pPr>
            <a:r>
              <a:rPr lang="en-US" sz="2400" b="1"/>
              <a:t>Foundational Components to Equity-Driven, High-Quality Summer Learning Programs </a:t>
            </a:r>
            <a:endParaRPr/>
          </a:p>
        </p:txBody>
      </p:sp>
      <p:grpSp>
        <p:nvGrpSpPr>
          <p:cNvPr id="590" name="Google Shape;590;p84" title="'"/>
          <p:cNvGrpSpPr/>
          <p:nvPr/>
        </p:nvGrpSpPr>
        <p:grpSpPr>
          <a:xfrm>
            <a:off x="641415" y="1341517"/>
            <a:ext cx="10909220" cy="4356681"/>
            <a:chOff x="544807" y="1345907"/>
            <a:chExt cx="10909220" cy="4356681"/>
          </a:xfrm>
        </p:grpSpPr>
        <p:pic>
          <p:nvPicPr>
            <p:cNvPr id="591" name="Google Shape;591;p84" descr="Hnads around a target"/>
            <p:cNvPicPr preferRelativeResize="0"/>
            <p:nvPr/>
          </p:nvPicPr>
          <p:blipFill rotWithShape="1">
            <a:blip r:embed="rId3">
              <a:alphaModFix/>
            </a:blip>
            <a:srcRect/>
            <a:stretch/>
          </p:blipFill>
          <p:spPr>
            <a:xfrm>
              <a:off x="4488036" y="3406901"/>
              <a:ext cx="1096625" cy="1096651"/>
            </a:xfrm>
            <a:prstGeom prst="rect">
              <a:avLst/>
            </a:prstGeom>
            <a:noFill/>
            <a:ln>
              <a:noFill/>
            </a:ln>
          </p:spPr>
        </p:pic>
        <p:pic>
          <p:nvPicPr>
            <p:cNvPr id="592" name="Google Shape;592;p84" title="'"/>
            <p:cNvPicPr preferRelativeResize="0"/>
            <p:nvPr/>
          </p:nvPicPr>
          <p:blipFill rotWithShape="1">
            <a:blip r:embed="rId4">
              <a:alphaModFix/>
            </a:blip>
            <a:srcRect/>
            <a:stretch/>
          </p:blipFill>
          <p:spPr>
            <a:xfrm>
              <a:off x="8419193" y="3491126"/>
              <a:ext cx="928200" cy="928200"/>
            </a:xfrm>
            <a:prstGeom prst="rect">
              <a:avLst/>
            </a:prstGeom>
            <a:noFill/>
            <a:ln>
              <a:noFill/>
            </a:ln>
          </p:spPr>
        </p:pic>
        <p:pic>
          <p:nvPicPr>
            <p:cNvPr id="593" name="Google Shape;593;p84" descr="Title image" title="Access &amp; Opportunity Title"/>
            <p:cNvPicPr preferRelativeResize="0"/>
            <p:nvPr/>
          </p:nvPicPr>
          <p:blipFill rotWithShape="1">
            <a:blip r:embed="rId5">
              <a:alphaModFix/>
            </a:blip>
            <a:srcRect r="527"/>
            <a:stretch/>
          </p:blipFill>
          <p:spPr>
            <a:xfrm>
              <a:off x="632319" y="1345907"/>
              <a:ext cx="10727344" cy="999317"/>
            </a:xfrm>
            <a:prstGeom prst="rect">
              <a:avLst/>
            </a:prstGeom>
            <a:noFill/>
            <a:ln>
              <a:noFill/>
            </a:ln>
          </p:spPr>
        </p:pic>
        <p:pic>
          <p:nvPicPr>
            <p:cNvPr id="594" name="Google Shape;594;p84" descr="Two puzzle pieces connected"/>
            <p:cNvPicPr preferRelativeResize="0"/>
            <p:nvPr/>
          </p:nvPicPr>
          <p:blipFill rotWithShape="1">
            <a:blip r:embed="rId6">
              <a:alphaModFix/>
            </a:blip>
            <a:srcRect t="14000" b="14129"/>
            <a:stretch/>
          </p:blipFill>
          <p:spPr>
            <a:xfrm>
              <a:off x="544807" y="3498026"/>
              <a:ext cx="1272300" cy="914400"/>
            </a:xfrm>
            <a:prstGeom prst="rect">
              <a:avLst/>
            </a:prstGeom>
            <a:noFill/>
            <a:ln>
              <a:noFill/>
            </a:ln>
          </p:spPr>
        </p:pic>
        <p:pic>
          <p:nvPicPr>
            <p:cNvPr id="595" name="Google Shape;595;p84" descr="Colorful people icons in front of a chart with upward trend"/>
            <p:cNvPicPr preferRelativeResize="0"/>
            <p:nvPr/>
          </p:nvPicPr>
          <p:blipFill rotWithShape="1">
            <a:blip r:embed="rId7">
              <a:alphaModFix/>
            </a:blip>
            <a:srcRect/>
            <a:stretch/>
          </p:blipFill>
          <p:spPr>
            <a:xfrm>
              <a:off x="6434654" y="3431889"/>
              <a:ext cx="1046675" cy="1046675"/>
            </a:xfrm>
            <a:prstGeom prst="rect">
              <a:avLst/>
            </a:prstGeom>
            <a:noFill/>
            <a:ln>
              <a:noFill/>
            </a:ln>
          </p:spPr>
        </p:pic>
        <p:pic>
          <p:nvPicPr>
            <p:cNvPr id="596" name="Google Shape;596;p84" descr="Two people icons below a clock"/>
            <p:cNvPicPr preferRelativeResize="0"/>
            <p:nvPr/>
          </p:nvPicPr>
          <p:blipFill rotWithShape="1">
            <a:blip r:embed="rId8">
              <a:alphaModFix/>
            </a:blip>
            <a:srcRect l="5979" r="5829"/>
            <a:stretch/>
          </p:blipFill>
          <p:spPr>
            <a:xfrm>
              <a:off x="2628875" y="3406914"/>
              <a:ext cx="967155" cy="1096625"/>
            </a:xfrm>
            <a:prstGeom prst="rect">
              <a:avLst/>
            </a:prstGeom>
            <a:noFill/>
            <a:ln>
              <a:noFill/>
            </a:ln>
          </p:spPr>
        </p:pic>
        <p:sp>
          <p:nvSpPr>
            <p:cNvPr id="597" name="Google Shape;597;p84"/>
            <p:cNvSpPr txBox="1"/>
            <p:nvPr/>
          </p:nvSpPr>
          <p:spPr>
            <a:xfrm>
              <a:off x="552594" y="4440488"/>
              <a:ext cx="1256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Programs Intentionally built with both </a:t>
              </a:r>
              <a:r>
                <a:rPr lang="en-US" sz="1400" b="1" i="0" u="none" strike="noStrike" cap="none">
                  <a:solidFill>
                    <a:schemeClr val="dk1"/>
                  </a:solidFill>
                  <a:latin typeface="Calibri"/>
                  <a:ea typeface="Calibri"/>
                  <a:cs typeface="Calibri"/>
                  <a:sym typeface="Calibri"/>
                </a:rPr>
                <a:t>academics &amp; enrichment</a:t>
              </a:r>
              <a:endParaRPr sz="1400" b="1" i="0" u="none" strike="noStrike" cap="none">
                <a:solidFill>
                  <a:schemeClr val="dk1"/>
                </a:solidFill>
                <a:latin typeface="Calibri"/>
                <a:ea typeface="Calibri"/>
                <a:cs typeface="Calibri"/>
                <a:sym typeface="Calibri"/>
              </a:endParaRPr>
            </a:p>
          </p:txBody>
        </p:sp>
        <p:cxnSp>
          <p:nvCxnSpPr>
            <p:cNvPr id="598" name="Google Shape;598;p84"/>
            <p:cNvCxnSpPr>
              <a:endCxn id="594" idx="0"/>
            </p:cNvCxnSpPr>
            <p:nvPr/>
          </p:nvCxnSpPr>
          <p:spPr>
            <a:xfrm flipH="1">
              <a:off x="1180957" y="2275226"/>
              <a:ext cx="712200" cy="1222800"/>
            </a:xfrm>
            <a:prstGeom prst="straightConnector1">
              <a:avLst/>
            </a:prstGeom>
            <a:noFill/>
            <a:ln w="28575" cap="flat" cmpd="sng">
              <a:solidFill>
                <a:schemeClr val="accent1"/>
              </a:solidFill>
              <a:prstDash val="solid"/>
              <a:round/>
              <a:headEnd type="none" w="sm" len="sm"/>
              <a:tailEnd type="triangle" w="med" len="med"/>
            </a:ln>
          </p:spPr>
        </p:cxnSp>
        <p:cxnSp>
          <p:nvCxnSpPr>
            <p:cNvPr id="599" name="Google Shape;599;p84"/>
            <p:cNvCxnSpPr>
              <a:endCxn id="596" idx="0"/>
            </p:cNvCxnSpPr>
            <p:nvPr/>
          </p:nvCxnSpPr>
          <p:spPr>
            <a:xfrm>
              <a:off x="3112452" y="2275314"/>
              <a:ext cx="0" cy="1131600"/>
            </a:xfrm>
            <a:prstGeom prst="straightConnector1">
              <a:avLst/>
            </a:prstGeom>
            <a:noFill/>
            <a:ln w="28575" cap="flat" cmpd="sng">
              <a:solidFill>
                <a:schemeClr val="accent1"/>
              </a:solidFill>
              <a:prstDash val="solid"/>
              <a:round/>
              <a:headEnd type="none" w="sm" len="sm"/>
              <a:tailEnd type="triangle" w="med" len="med"/>
            </a:ln>
          </p:spPr>
        </p:cxnSp>
        <p:cxnSp>
          <p:nvCxnSpPr>
            <p:cNvPr id="600" name="Google Shape;600;p84"/>
            <p:cNvCxnSpPr>
              <a:endCxn id="591" idx="0"/>
            </p:cNvCxnSpPr>
            <p:nvPr/>
          </p:nvCxnSpPr>
          <p:spPr>
            <a:xfrm>
              <a:off x="5036348" y="2282501"/>
              <a:ext cx="0" cy="1124400"/>
            </a:xfrm>
            <a:prstGeom prst="straightConnector1">
              <a:avLst/>
            </a:prstGeom>
            <a:noFill/>
            <a:ln w="28575" cap="flat" cmpd="sng">
              <a:solidFill>
                <a:schemeClr val="accent1"/>
              </a:solidFill>
              <a:prstDash val="solid"/>
              <a:round/>
              <a:headEnd type="none" w="sm" len="sm"/>
              <a:tailEnd type="triangle" w="med" len="med"/>
            </a:ln>
          </p:spPr>
        </p:cxnSp>
        <p:cxnSp>
          <p:nvCxnSpPr>
            <p:cNvPr id="601" name="Google Shape;601;p84"/>
            <p:cNvCxnSpPr>
              <a:endCxn id="595" idx="0"/>
            </p:cNvCxnSpPr>
            <p:nvPr/>
          </p:nvCxnSpPr>
          <p:spPr>
            <a:xfrm>
              <a:off x="6957991" y="2251689"/>
              <a:ext cx="0" cy="1180200"/>
            </a:xfrm>
            <a:prstGeom prst="straightConnector1">
              <a:avLst/>
            </a:prstGeom>
            <a:noFill/>
            <a:ln w="28575" cap="flat" cmpd="sng">
              <a:solidFill>
                <a:schemeClr val="accent1"/>
              </a:solidFill>
              <a:prstDash val="solid"/>
              <a:round/>
              <a:headEnd type="none" w="sm" len="sm"/>
              <a:tailEnd type="triangle" w="med" len="med"/>
            </a:ln>
          </p:spPr>
        </p:cxnSp>
        <p:cxnSp>
          <p:nvCxnSpPr>
            <p:cNvPr id="602" name="Google Shape;602;p84"/>
            <p:cNvCxnSpPr>
              <a:endCxn id="592" idx="0"/>
            </p:cNvCxnSpPr>
            <p:nvPr/>
          </p:nvCxnSpPr>
          <p:spPr>
            <a:xfrm>
              <a:off x="8883293" y="2258126"/>
              <a:ext cx="0" cy="1233000"/>
            </a:xfrm>
            <a:prstGeom prst="straightConnector1">
              <a:avLst/>
            </a:prstGeom>
            <a:noFill/>
            <a:ln w="28575" cap="flat" cmpd="sng">
              <a:solidFill>
                <a:schemeClr val="accent1"/>
              </a:solidFill>
              <a:prstDash val="solid"/>
              <a:round/>
              <a:headEnd type="none" w="sm" len="sm"/>
              <a:tailEnd type="triangle" w="med" len="med"/>
            </a:ln>
          </p:spPr>
        </p:cxnSp>
        <p:cxnSp>
          <p:nvCxnSpPr>
            <p:cNvPr id="603" name="Google Shape;603;p84"/>
            <p:cNvCxnSpPr>
              <a:endCxn id="604" idx="0"/>
            </p:cNvCxnSpPr>
            <p:nvPr/>
          </p:nvCxnSpPr>
          <p:spPr>
            <a:xfrm>
              <a:off x="10132052" y="2282518"/>
              <a:ext cx="648900" cy="1124400"/>
            </a:xfrm>
            <a:prstGeom prst="straightConnector1">
              <a:avLst/>
            </a:prstGeom>
            <a:noFill/>
            <a:ln w="28575" cap="flat" cmpd="sng">
              <a:solidFill>
                <a:schemeClr val="accent1"/>
              </a:solidFill>
              <a:prstDash val="solid"/>
              <a:round/>
              <a:headEnd type="none" w="sm" len="sm"/>
              <a:tailEnd type="triangle" w="med" len="med"/>
            </a:ln>
          </p:spPr>
        </p:cxnSp>
        <p:sp>
          <p:nvSpPr>
            <p:cNvPr id="605" name="Google Shape;605;p84"/>
            <p:cNvSpPr txBox="1"/>
            <p:nvPr/>
          </p:nvSpPr>
          <p:spPr>
            <a:xfrm>
              <a:off x="4391824" y="4440488"/>
              <a:ext cx="12723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Programs provide </a:t>
              </a:r>
              <a:r>
                <a:rPr lang="en-US" sz="1400" b="1" i="0" u="none" strike="noStrike" cap="none">
                  <a:solidFill>
                    <a:schemeClr val="dk1"/>
                  </a:solidFill>
                  <a:latin typeface="Calibri"/>
                  <a:ea typeface="Calibri"/>
                  <a:cs typeface="Calibri"/>
                  <a:sym typeface="Calibri"/>
                </a:rPr>
                <a:t>free meals </a:t>
              </a:r>
              <a:r>
                <a:rPr lang="en-US" sz="1400" b="0" i="0" u="none" strike="noStrike" cap="none">
                  <a:solidFill>
                    <a:schemeClr val="dk1"/>
                  </a:solidFill>
                  <a:latin typeface="Calibri"/>
                  <a:ea typeface="Calibri"/>
                  <a:cs typeface="Calibri"/>
                  <a:sym typeface="Calibri"/>
                </a:rPr>
                <a:t>and </a:t>
              </a:r>
              <a:r>
                <a:rPr lang="en-US" sz="1400" b="1" i="0" u="none" strike="noStrike" cap="none">
                  <a:solidFill>
                    <a:schemeClr val="dk1"/>
                  </a:solidFill>
                  <a:latin typeface="Calibri"/>
                  <a:ea typeface="Calibri"/>
                  <a:cs typeface="Calibri"/>
                  <a:sym typeface="Calibri"/>
                </a:rPr>
                <a:t>transportation</a:t>
              </a:r>
              <a:r>
                <a:rPr lang="en-US" sz="1400" b="0" i="0" u="none" strike="noStrike" cap="none">
                  <a:solidFill>
                    <a:schemeClr val="dk1"/>
                  </a:solidFill>
                  <a:latin typeface="Calibri"/>
                  <a:ea typeface="Calibri"/>
                  <a:cs typeface="Calibri"/>
                  <a:sym typeface="Calibri"/>
                </a:rPr>
                <a:t> to all students</a:t>
              </a:r>
              <a:endParaRPr sz="1400" b="1" i="0" u="none" strike="noStrike" cap="none">
                <a:solidFill>
                  <a:schemeClr val="dk1"/>
                </a:solidFill>
                <a:latin typeface="Calibri"/>
                <a:ea typeface="Calibri"/>
                <a:cs typeface="Calibri"/>
                <a:sym typeface="Calibri"/>
              </a:endParaRPr>
            </a:p>
          </p:txBody>
        </p:sp>
        <p:sp>
          <p:nvSpPr>
            <p:cNvPr id="606" name="Google Shape;606;p84"/>
            <p:cNvSpPr txBox="1"/>
            <p:nvPr/>
          </p:nvSpPr>
          <p:spPr>
            <a:xfrm>
              <a:off x="8246629" y="4440488"/>
              <a:ext cx="1272300" cy="615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400"/>
                <a:buFont typeface="Calibri"/>
                <a:buNone/>
              </a:pPr>
              <a:r>
                <a:rPr lang="en-US" sz="1400" b="1" i="0" u="none" strike="noStrike" cap="none" dirty="0">
                  <a:solidFill>
                    <a:schemeClr val="dk1"/>
                  </a:solidFill>
                  <a:latin typeface="Calibri"/>
                  <a:ea typeface="Calibri"/>
                  <a:cs typeface="Calibri"/>
                  <a:sym typeface="Calibri"/>
                </a:rPr>
                <a:t>No costs</a:t>
              </a:r>
              <a:r>
                <a:rPr lang="en-US" sz="1400" b="0" i="0" u="none" strike="noStrike" cap="none" dirty="0">
                  <a:solidFill>
                    <a:schemeClr val="dk1"/>
                  </a:solidFill>
                  <a:latin typeface="Calibri"/>
                  <a:ea typeface="Calibri"/>
                  <a:cs typeface="Calibri"/>
                  <a:sym typeface="Calibri"/>
                </a:rPr>
                <a:t> or fees to families </a:t>
              </a:r>
              <a:endParaRPr sz="1400" b="1" i="0" u="none" strike="noStrike" cap="none" dirty="0">
                <a:solidFill>
                  <a:schemeClr val="dk1"/>
                </a:solidFill>
                <a:latin typeface="Calibri"/>
                <a:ea typeface="Calibri"/>
                <a:cs typeface="Calibri"/>
                <a:sym typeface="Calibri"/>
              </a:endParaRPr>
            </a:p>
          </p:txBody>
        </p:sp>
        <p:sp>
          <p:nvSpPr>
            <p:cNvPr id="607" name="Google Shape;607;p84"/>
            <p:cNvSpPr txBox="1"/>
            <p:nvPr/>
          </p:nvSpPr>
          <p:spPr>
            <a:xfrm>
              <a:off x="6060541" y="4440488"/>
              <a:ext cx="1794900" cy="8313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Participation matters! </a:t>
              </a:r>
              <a:endParaRPr sz="1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Students </a:t>
              </a:r>
              <a:r>
                <a:rPr lang="en-US" sz="1400" b="1" i="0" u="none" strike="noStrike" cap="none">
                  <a:solidFill>
                    <a:schemeClr val="dk1"/>
                  </a:solidFill>
                  <a:latin typeface="Calibri"/>
                  <a:ea typeface="Calibri"/>
                  <a:cs typeface="Calibri"/>
                  <a:sym typeface="Calibri"/>
                </a:rPr>
                <a:t>regularly attend </a:t>
              </a:r>
              <a:r>
                <a:rPr lang="en-US" sz="1400" b="0" i="0" u="none" strike="noStrike" cap="none">
                  <a:solidFill>
                    <a:schemeClr val="dk1"/>
                  </a:solidFill>
                  <a:latin typeface="Calibri"/>
                  <a:ea typeface="Calibri"/>
                  <a:cs typeface="Calibri"/>
                  <a:sym typeface="Calibri"/>
                </a:rPr>
                <a:t>program</a:t>
              </a:r>
              <a:endParaRPr/>
            </a:p>
          </p:txBody>
        </p:sp>
        <p:pic>
          <p:nvPicPr>
            <p:cNvPr id="604" name="Google Shape;604;p84" descr="Three people icons communicating"/>
            <p:cNvPicPr preferRelativeResize="0"/>
            <p:nvPr/>
          </p:nvPicPr>
          <p:blipFill rotWithShape="1">
            <a:blip r:embed="rId9">
              <a:alphaModFix/>
            </a:blip>
            <a:srcRect/>
            <a:stretch/>
          </p:blipFill>
          <p:spPr>
            <a:xfrm>
              <a:off x="10232643" y="3406918"/>
              <a:ext cx="1096617" cy="1096617"/>
            </a:xfrm>
            <a:prstGeom prst="rect">
              <a:avLst/>
            </a:prstGeom>
            <a:noFill/>
            <a:ln>
              <a:noFill/>
            </a:ln>
          </p:spPr>
        </p:pic>
        <p:sp>
          <p:nvSpPr>
            <p:cNvPr id="608" name="Google Shape;608;p84"/>
            <p:cNvSpPr txBox="1"/>
            <p:nvPr/>
          </p:nvSpPr>
          <p:spPr>
            <a:xfrm>
              <a:off x="10107927" y="4440488"/>
              <a:ext cx="1346100" cy="1046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Dedicated </a:t>
              </a:r>
              <a:r>
                <a:rPr lang="en-US" sz="1400" b="1" i="0" u="none" strike="noStrike" cap="none">
                  <a:solidFill>
                    <a:schemeClr val="dk1"/>
                  </a:solidFill>
                  <a:latin typeface="Calibri"/>
                  <a:ea typeface="Calibri"/>
                  <a:cs typeface="Calibri"/>
                  <a:sym typeface="Calibri"/>
                </a:rPr>
                <a:t>professional learning</a:t>
              </a:r>
              <a:r>
                <a:rPr lang="en-US" sz="1400" b="0" i="0" u="none" strike="noStrike" cap="none">
                  <a:solidFill>
                    <a:schemeClr val="dk1"/>
                  </a:solidFill>
                  <a:latin typeface="Calibri"/>
                  <a:ea typeface="Calibri"/>
                  <a:cs typeface="Calibri"/>
                  <a:sym typeface="Calibri"/>
                </a:rPr>
                <a:t> for program staff </a:t>
              </a:r>
              <a:endParaRPr sz="1400" b="1" i="0" u="none" strike="noStrike" cap="none">
                <a:solidFill>
                  <a:schemeClr val="dk1"/>
                </a:solidFill>
                <a:latin typeface="Calibri"/>
                <a:ea typeface="Calibri"/>
                <a:cs typeface="Calibri"/>
                <a:sym typeface="Calibri"/>
              </a:endParaRPr>
            </a:p>
          </p:txBody>
        </p:sp>
        <p:sp>
          <p:nvSpPr>
            <p:cNvPr id="609" name="Google Shape;609;p84"/>
            <p:cNvSpPr txBox="1"/>
            <p:nvPr/>
          </p:nvSpPr>
          <p:spPr>
            <a:xfrm>
              <a:off x="2285200" y="4440488"/>
              <a:ext cx="15873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400"/>
                <a:buFont typeface="Calibri"/>
                <a:buNone/>
              </a:pPr>
              <a:r>
                <a:rPr lang="en-US" b="1">
                  <a:solidFill>
                    <a:schemeClr val="dk1"/>
                  </a:solidFill>
                  <a:latin typeface="Calibri"/>
                  <a:ea typeface="Calibri"/>
                  <a:cs typeface="Calibri"/>
                  <a:sym typeface="Calibri"/>
                </a:rPr>
                <a:t>The length and duration </a:t>
              </a:r>
              <a:r>
                <a:rPr lang="en-US">
                  <a:solidFill>
                    <a:schemeClr val="dk1"/>
                  </a:solidFill>
                  <a:latin typeface="Calibri"/>
                  <a:ea typeface="Calibri"/>
                  <a:cs typeface="Calibri"/>
                  <a:sym typeface="Calibri"/>
                </a:rPr>
                <a:t>of program supports likeness to reach goals</a:t>
              </a:r>
              <a:endParaRPr sz="1400" b="1" i="0" u="none" strike="noStrike" cap="non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Quality Matters </a:t>
            </a:r>
            <a:endParaRPr/>
          </a:p>
        </p:txBody>
      </p:sp>
      <p:sp>
        <p:nvSpPr>
          <p:cNvPr id="616" name="Google Shape;616;p8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617" name="Google Shape;617;p85"/>
          <p:cNvSpPr txBox="1"/>
          <p:nvPr/>
        </p:nvSpPr>
        <p:spPr>
          <a:xfrm>
            <a:off x="7088850" y="1892750"/>
            <a:ext cx="4618500" cy="383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Access alone is not enough: </a:t>
            </a:r>
            <a:r>
              <a:rPr lang="en-US" sz="1900" b="1">
                <a:latin typeface="Calibri"/>
                <a:ea typeface="Calibri"/>
                <a:cs typeface="Calibri"/>
                <a:sym typeface="Calibri"/>
              </a:rPr>
              <a:t>quality matters.</a:t>
            </a:r>
            <a:r>
              <a:rPr lang="en-US" sz="1900">
                <a:latin typeface="Calibri"/>
                <a:ea typeface="Calibri"/>
                <a:cs typeface="Calibri"/>
                <a:sym typeface="Calibri"/>
              </a:rPr>
              <a:t> These equity-driven </a:t>
            </a:r>
            <a:r>
              <a:rPr lang="en-US" sz="1900" u="sng">
                <a:solidFill>
                  <a:schemeClr val="hlink"/>
                </a:solidFill>
                <a:latin typeface="Calibri"/>
                <a:ea typeface="Calibri"/>
                <a:cs typeface="Calibri"/>
                <a:sym typeface="Calibri"/>
                <a:hlinkClick r:id="rId3"/>
              </a:rPr>
              <a:t>key elements</a:t>
            </a:r>
            <a:r>
              <a:rPr lang="en-US" sz="1900">
                <a:latin typeface="Calibri"/>
                <a:ea typeface="Calibri"/>
                <a:cs typeface="Calibri"/>
                <a:sym typeface="Calibri"/>
              </a:rPr>
              <a:t> grounded in the science of learning and development can serve as a north star for 21st CCLC programs.  </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When we say High-Quality, we mean all of the high-leverage practices that are included in this concept system aligned to purpose and goals of the grant.</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618" name="Google Shape;618;p85" descr="Strength-Based Student Voice &amp; Choice&#10;1. Elevate Relationships &amp; Enrichment&#10;2. Deepen Community Partnerships&#10;3. Integrate Well Rounded Learning &amp; Work That Matters&#10;4. Ensure Mental Health &amp; Well-Being&#10;5. Engage Students &amp; Families&#10;6. Purposeful Planning &amp; Quality Programs" title="ODE Access &amp; Opportunity Graphic"/>
          <p:cNvPicPr preferRelativeResize="0"/>
          <p:nvPr/>
        </p:nvPicPr>
        <p:blipFill>
          <a:blip r:embed="rId4">
            <a:alphaModFix/>
          </a:blip>
          <a:stretch>
            <a:fillRect/>
          </a:stretch>
        </p:blipFill>
        <p:spPr>
          <a:xfrm>
            <a:off x="487000" y="1892750"/>
            <a:ext cx="6410951" cy="4247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Dream Big!</a:t>
            </a:r>
            <a:endParaRPr/>
          </a:p>
        </p:txBody>
      </p:sp>
      <p:sp>
        <p:nvSpPr>
          <p:cNvPr id="625" name="Google Shape;625;p8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626" name="Google Shape;626;p86" title="&quot;"/>
          <p:cNvPicPr preferRelativeResize="0"/>
          <p:nvPr/>
        </p:nvPicPr>
        <p:blipFill>
          <a:blip r:embed="rId3">
            <a:alphaModFix/>
          </a:blip>
          <a:stretch>
            <a:fillRect/>
          </a:stretch>
        </p:blipFill>
        <p:spPr>
          <a:xfrm>
            <a:off x="2792150" y="1943774"/>
            <a:ext cx="6785375" cy="3877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7"/>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Eligibility &amp; Funding</a:t>
            </a:r>
            <a:endParaRPr/>
          </a:p>
        </p:txBody>
      </p:sp>
      <p:sp>
        <p:nvSpPr>
          <p:cNvPr id="633" name="Google Shape;633;p8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8"/>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Eligible Applicants</a:t>
            </a:r>
            <a:endParaRPr/>
          </a:p>
        </p:txBody>
      </p:sp>
      <p:sp>
        <p:nvSpPr>
          <p:cNvPr id="640" name="Google Shape;640;p8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641" name="Google Shape;641;p88"/>
          <p:cNvSpPr txBox="1">
            <a:spLocks noGrp="1"/>
          </p:cNvSpPr>
          <p:nvPr>
            <p:ph type="body" idx="1"/>
          </p:nvPr>
        </p:nvSpPr>
        <p:spPr>
          <a:xfrm>
            <a:off x="651725" y="1963175"/>
            <a:ext cx="5643600" cy="4176600"/>
          </a:xfrm>
          <a:prstGeom prst="rect">
            <a:avLst/>
          </a:prstGeom>
          <a:solidFill>
            <a:srgbClr val="F0F4E6"/>
          </a:solidFill>
          <a:ln w="1905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900" b="1"/>
              <a:t>Eligible entities include, but are not limited to the following:</a:t>
            </a:r>
            <a:endParaRPr sz="1900" b="1"/>
          </a:p>
          <a:p>
            <a:pPr marL="457200" lvl="0" indent="-349250" algn="l" rtl="0">
              <a:lnSpc>
                <a:spcPct val="100000"/>
              </a:lnSpc>
              <a:spcBef>
                <a:spcPts val="1400"/>
              </a:spcBef>
              <a:spcAft>
                <a:spcPts val="0"/>
              </a:spcAft>
              <a:buSzPts val="1900"/>
              <a:buChar char="•"/>
            </a:pPr>
            <a:r>
              <a:rPr lang="en-US" sz="1900"/>
              <a:t>Local school districts, Local Education Agencies (LEAs), </a:t>
            </a:r>
            <a:endParaRPr sz="1900"/>
          </a:p>
          <a:p>
            <a:pPr marL="457200" lvl="0" indent="-349250" algn="l" rtl="0">
              <a:lnSpc>
                <a:spcPct val="100000"/>
              </a:lnSpc>
              <a:spcBef>
                <a:spcPts val="0"/>
              </a:spcBef>
              <a:spcAft>
                <a:spcPts val="0"/>
              </a:spcAft>
              <a:buSzPts val="1900"/>
              <a:buChar char="•"/>
            </a:pPr>
            <a:r>
              <a:rPr lang="en-US" sz="1900"/>
              <a:t>Charter schools,</a:t>
            </a:r>
            <a:endParaRPr sz="1900"/>
          </a:p>
          <a:p>
            <a:pPr marL="457200" lvl="0" indent="-349250" algn="l" rtl="0">
              <a:lnSpc>
                <a:spcPct val="100000"/>
              </a:lnSpc>
              <a:spcBef>
                <a:spcPts val="0"/>
              </a:spcBef>
              <a:spcAft>
                <a:spcPts val="0"/>
              </a:spcAft>
              <a:buSzPts val="1900"/>
              <a:buChar char="•"/>
            </a:pPr>
            <a:r>
              <a:rPr lang="en-US" sz="1900"/>
              <a:t>Education Service Districts (ESDs), </a:t>
            </a:r>
            <a:endParaRPr sz="1900"/>
          </a:p>
          <a:p>
            <a:pPr marL="457200" lvl="0" indent="-349250" algn="l" rtl="0">
              <a:lnSpc>
                <a:spcPct val="100000"/>
              </a:lnSpc>
              <a:spcBef>
                <a:spcPts val="0"/>
              </a:spcBef>
              <a:spcAft>
                <a:spcPts val="0"/>
              </a:spcAft>
              <a:buSzPts val="1900"/>
              <a:buChar char="•"/>
            </a:pPr>
            <a:r>
              <a:rPr lang="en-US" sz="1900"/>
              <a:t>Tribes or tribal organization,</a:t>
            </a:r>
            <a:endParaRPr sz="1900"/>
          </a:p>
          <a:p>
            <a:pPr marL="457200" lvl="0" indent="-349250" algn="l" rtl="0">
              <a:lnSpc>
                <a:spcPct val="100000"/>
              </a:lnSpc>
              <a:spcBef>
                <a:spcPts val="0"/>
              </a:spcBef>
              <a:spcAft>
                <a:spcPts val="0"/>
              </a:spcAft>
              <a:buSzPts val="1900"/>
              <a:buChar char="•"/>
            </a:pPr>
            <a:r>
              <a:rPr lang="en-US" sz="1900"/>
              <a:t>Educational consortia, </a:t>
            </a:r>
            <a:endParaRPr sz="1900"/>
          </a:p>
          <a:p>
            <a:pPr marL="457200" lvl="0" indent="-349250" algn="l" rtl="0">
              <a:lnSpc>
                <a:spcPct val="100000"/>
              </a:lnSpc>
              <a:spcBef>
                <a:spcPts val="0"/>
              </a:spcBef>
              <a:spcAft>
                <a:spcPts val="0"/>
              </a:spcAft>
              <a:buSzPts val="1900"/>
              <a:buChar char="•"/>
            </a:pPr>
            <a:r>
              <a:rPr lang="en-US" sz="1900"/>
              <a:t>Non-profit agencies, </a:t>
            </a:r>
            <a:endParaRPr sz="1900"/>
          </a:p>
          <a:p>
            <a:pPr marL="457200" lvl="0" indent="-349250" algn="l" rtl="0">
              <a:lnSpc>
                <a:spcPct val="100000"/>
              </a:lnSpc>
              <a:spcBef>
                <a:spcPts val="0"/>
              </a:spcBef>
              <a:spcAft>
                <a:spcPts val="0"/>
              </a:spcAft>
              <a:buSzPts val="1900"/>
              <a:buChar char="•"/>
            </a:pPr>
            <a:r>
              <a:rPr lang="en-US" sz="1900"/>
              <a:t>City or county government agencies, </a:t>
            </a:r>
            <a:endParaRPr sz="1900"/>
          </a:p>
          <a:p>
            <a:pPr marL="457200" lvl="0" indent="-349250" algn="l" rtl="0">
              <a:lnSpc>
                <a:spcPct val="100000"/>
              </a:lnSpc>
              <a:spcBef>
                <a:spcPts val="0"/>
              </a:spcBef>
              <a:spcAft>
                <a:spcPts val="0"/>
              </a:spcAft>
              <a:buSzPts val="1900"/>
              <a:buChar char="•"/>
            </a:pPr>
            <a:r>
              <a:rPr lang="en-US" sz="1900"/>
              <a:t>Faith and community-based organizations,</a:t>
            </a:r>
            <a:endParaRPr sz="1900"/>
          </a:p>
          <a:p>
            <a:pPr marL="457200" lvl="0" indent="-349250" algn="l" rtl="0">
              <a:lnSpc>
                <a:spcPct val="100000"/>
              </a:lnSpc>
              <a:spcBef>
                <a:spcPts val="0"/>
              </a:spcBef>
              <a:spcAft>
                <a:spcPts val="0"/>
              </a:spcAft>
              <a:buSzPts val="1900"/>
              <a:buChar char="•"/>
            </a:pPr>
            <a:r>
              <a:rPr lang="en-US" sz="1900"/>
              <a:t>Institutions of higher education, and </a:t>
            </a:r>
            <a:endParaRPr sz="1900"/>
          </a:p>
          <a:p>
            <a:pPr marL="457200" lvl="0" indent="-349250" algn="l" rtl="0">
              <a:lnSpc>
                <a:spcPct val="100000"/>
              </a:lnSpc>
              <a:spcBef>
                <a:spcPts val="0"/>
              </a:spcBef>
              <a:spcAft>
                <a:spcPts val="0"/>
              </a:spcAft>
              <a:buSzPts val="1900"/>
              <a:buChar char="•"/>
            </a:pPr>
            <a:r>
              <a:rPr lang="en-US" sz="1900"/>
              <a:t>For-profit corporations.</a:t>
            </a:r>
            <a:endParaRPr sz="1900"/>
          </a:p>
          <a:p>
            <a:pPr marL="0" lvl="0" indent="0" algn="l" rtl="0">
              <a:spcBef>
                <a:spcPts val="1400"/>
              </a:spcBef>
              <a:spcAft>
                <a:spcPts val="0"/>
              </a:spcAft>
              <a:buNone/>
            </a:pPr>
            <a:endParaRPr/>
          </a:p>
        </p:txBody>
      </p:sp>
      <p:sp>
        <p:nvSpPr>
          <p:cNvPr id="642" name="Google Shape;642;p88"/>
          <p:cNvSpPr txBox="1">
            <a:spLocks noGrp="1"/>
          </p:cNvSpPr>
          <p:nvPr>
            <p:ph type="body" idx="1"/>
          </p:nvPr>
        </p:nvSpPr>
        <p:spPr>
          <a:xfrm>
            <a:off x="6583150" y="1963175"/>
            <a:ext cx="5038800" cy="4176600"/>
          </a:xfrm>
          <a:prstGeom prst="rect">
            <a:avLst/>
          </a:prstGeom>
          <a:solidFill>
            <a:srgbClr val="FCF4F8"/>
          </a:solidFill>
          <a:ln w="190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900" b="1"/>
              <a:t>Eligible entities must be able to demonstrate in the application that they have:</a:t>
            </a:r>
            <a:endParaRPr sz="1900" b="1"/>
          </a:p>
          <a:p>
            <a:pPr marL="457200" lvl="0" indent="-349250" algn="l" rtl="0">
              <a:lnSpc>
                <a:spcPct val="115000"/>
              </a:lnSpc>
              <a:spcBef>
                <a:spcPts val="400"/>
              </a:spcBef>
              <a:spcAft>
                <a:spcPts val="0"/>
              </a:spcAft>
              <a:buSzPts val="1900"/>
              <a:buFont typeface="Calibri"/>
              <a:buChar char="•"/>
            </a:pPr>
            <a:r>
              <a:rPr lang="en-US" sz="1900"/>
              <a:t>The expertise and capacity to reach the program requirements and  grant goals,</a:t>
            </a:r>
            <a:endParaRPr sz="1900"/>
          </a:p>
          <a:p>
            <a:pPr marL="457200" lvl="0" indent="-349250" algn="l" rtl="0">
              <a:lnSpc>
                <a:spcPct val="115000"/>
              </a:lnSpc>
              <a:spcBef>
                <a:spcPts val="0"/>
              </a:spcBef>
              <a:spcAft>
                <a:spcPts val="0"/>
              </a:spcAft>
              <a:buSzPts val="1900"/>
              <a:buFont typeface="Calibri"/>
              <a:buChar char="•"/>
            </a:pPr>
            <a:r>
              <a:rPr lang="en-US" sz="1900"/>
              <a:t>Demonstrate a significant partnership between an LEA with one or more Title I-A eligible school and/or CSI/TSI School(s),</a:t>
            </a:r>
            <a:endParaRPr sz="1900"/>
          </a:p>
          <a:p>
            <a:pPr marL="457200" lvl="0" indent="-349250" algn="l" rtl="0">
              <a:lnSpc>
                <a:spcPct val="115000"/>
              </a:lnSpc>
              <a:spcBef>
                <a:spcPts val="0"/>
              </a:spcBef>
              <a:spcAft>
                <a:spcPts val="0"/>
              </a:spcAft>
              <a:buSzPts val="1900"/>
              <a:buFont typeface="Calibri"/>
              <a:buChar char="•"/>
            </a:pPr>
            <a:r>
              <a:rPr lang="en-US" sz="1900"/>
              <a:t>At least one entity that is not primarily a contracted service,</a:t>
            </a:r>
            <a:endParaRPr sz="1900"/>
          </a:p>
          <a:p>
            <a:pPr marL="457200" lvl="0" indent="-349250" algn="l" rtl="0">
              <a:lnSpc>
                <a:spcPct val="115000"/>
              </a:lnSpc>
              <a:spcBef>
                <a:spcPts val="0"/>
              </a:spcBef>
              <a:spcAft>
                <a:spcPts val="0"/>
              </a:spcAft>
              <a:buSzPts val="1900"/>
              <a:buChar char="•"/>
            </a:pPr>
            <a:r>
              <a:rPr lang="en-US" sz="1900"/>
              <a:t>and prioritizes focal student groups.</a:t>
            </a:r>
            <a:endParaRPr sz="1900"/>
          </a:p>
          <a:p>
            <a:pPr marL="0" lvl="0" indent="0" algn="l" rtl="0">
              <a:lnSpc>
                <a:spcPct val="100000"/>
              </a:lnSpc>
              <a:spcBef>
                <a:spcPts val="0"/>
              </a:spcBef>
              <a:spcAft>
                <a:spcPts val="0"/>
              </a:spcAft>
              <a:buNone/>
            </a:pPr>
            <a:endParaRPr sz="1900" b="1"/>
          </a:p>
          <a:p>
            <a:pPr marL="0" lvl="0" indent="0" algn="l" rtl="0">
              <a:spcBef>
                <a:spcPts val="10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9"/>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800"/>
              <a:t>Absolute priority is a requirement, and any application not meeting the absolute priority will not be considered for funding. Entities receiving absolute priority in this application are those that propose to serve students and the families of students who primarily attend:</a:t>
            </a:r>
            <a:endParaRPr sz="1800"/>
          </a:p>
          <a:p>
            <a:pPr marL="457200" lvl="0" indent="-368300" algn="l" rtl="0">
              <a:lnSpc>
                <a:spcPct val="115000"/>
              </a:lnSpc>
              <a:spcBef>
                <a:spcPts val="1200"/>
              </a:spcBef>
              <a:spcAft>
                <a:spcPts val="0"/>
              </a:spcAft>
              <a:buSzPts val="2200"/>
              <a:buChar char="•"/>
            </a:pPr>
            <a:r>
              <a:rPr lang="en-US" sz="2200"/>
              <a:t>Title I-A eligible schools; </a:t>
            </a:r>
            <a:r>
              <a:rPr lang="en-US" sz="2200" b="1">
                <a:solidFill>
                  <a:srgbClr val="FF0000"/>
                </a:solidFill>
              </a:rPr>
              <a:t>and/or</a:t>
            </a:r>
            <a:endParaRPr sz="2200" b="1">
              <a:solidFill>
                <a:srgbClr val="FF0000"/>
              </a:solidFill>
            </a:endParaRPr>
          </a:p>
          <a:p>
            <a:pPr marL="457200" lvl="0" indent="-342900" algn="l" rtl="0">
              <a:lnSpc>
                <a:spcPct val="115000"/>
              </a:lnSpc>
              <a:spcBef>
                <a:spcPts val="0"/>
              </a:spcBef>
              <a:spcAft>
                <a:spcPts val="0"/>
              </a:spcAft>
              <a:buSzPts val="1800"/>
              <a:buChar char="•"/>
            </a:pPr>
            <a:r>
              <a:rPr lang="en-US" sz="1800"/>
              <a:t> </a:t>
            </a:r>
            <a:r>
              <a:rPr lang="en-US" sz="2200"/>
              <a:t>Schools implementing</a:t>
            </a:r>
            <a:r>
              <a:rPr lang="en-US" sz="2200">
                <a:highlight>
                  <a:schemeClr val="lt1"/>
                </a:highlight>
              </a:rPr>
              <a:t> Comprehensive Support and Improvement (CSI) or Targeted Support and Improvement (TSI) under section 1111(d)(1) in ESSA; and</a:t>
            </a:r>
            <a:endParaRPr sz="2200">
              <a:highlight>
                <a:schemeClr val="lt1"/>
              </a:highlight>
            </a:endParaRPr>
          </a:p>
          <a:p>
            <a:pPr marL="457200" lvl="0" indent="-368300" algn="l" rtl="0">
              <a:lnSpc>
                <a:spcPct val="115000"/>
              </a:lnSpc>
              <a:spcBef>
                <a:spcPts val="0"/>
              </a:spcBef>
              <a:spcAft>
                <a:spcPts val="0"/>
              </a:spcAft>
              <a:buSzPts val="2200"/>
              <a:buChar char="•"/>
            </a:pPr>
            <a:r>
              <a:rPr lang="en-US" sz="2200"/>
              <a:t>The program prioritizes focal student groups*; and</a:t>
            </a:r>
            <a:endParaRPr sz="2200"/>
          </a:p>
          <a:p>
            <a:pPr marL="457200" lvl="0" indent="-368300" algn="l" rtl="0">
              <a:lnSpc>
                <a:spcPct val="115000"/>
              </a:lnSpc>
              <a:spcBef>
                <a:spcPts val="0"/>
              </a:spcBef>
              <a:spcAft>
                <a:spcPts val="0"/>
              </a:spcAft>
              <a:buSzPts val="2200"/>
              <a:buChar char="•"/>
            </a:pPr>
            <a:r>
              <a:rPr lang="en-US" sz="2200"/>
              <a:t>The program has formed a partnership* between at least one LEA receiving funds under Title I-A, and at least one public or private community organization. </a:t>
            </a:r>
            <a:endParaRPr sz="2200"/>
          </a:p>
          <a:p>
            <a:pPr marL="0" lvl="0" indent="0" algn="l" rtl="0">
              <a:lnSpc>
                <a:spcPct val="115000"/>
              </a:lnSpc>
              <a:spcBef>
                <a:spcPts val="0"/>
              </a:spcBef>
              <a:spcAft>
                <a:spcPts val="0"/>
              </a:spcAft>
              <a:buNone/>
            </a:pPr>
            <a:endParaRPr sz="1800"/>
          </a:p>
          <a:p>
            <a:pPr marL="0" lvl="0" indent="0" algn="r" rtl="0">
              <a:lnSpc>
                <a:spcPct val="115000"/>
              </a:lnSpc>
              <a:spcBef>
                <a:spcPts val="1200"/>
              </a:spcBef>
              <a:spcAft>
                <a:spcPts val="1200"/>
              </a:spcAft>
              <a:buClr>
                <a:schemeClr val="dk1"/>
              </a:buClr>
              <a:buSzPts val="1100"/>
              <a:buFont typeface="Arial"/>
              <a:buNone/>
            </a:pPr>
            <a:r>
              <a:rPr lang="en-US" sz="1600" b="1" i="1"/>
              <a:t>*See definitions in RFA Glossary</a:t>
            </a:r>
            <a:endParaRPr sz="1800"/>
          </a:p>
        </p:txBody>
      </p:sp>
      <p:sp>
        <p:nvSpPr>
          <p:cNvPr id="649" name="Google Shape;649;p89"/>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Absolute Priority</a:t>
            </a:r>
            <a:endParaRPr/>
          </a:p>
        </p:txBody>
      </p:sp>
      <p:sp>
        <p:nvSpPr>
          <p:cNvPr id="650" name="Google Shape;650;p8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0"/>
          <p:cNvSpPr txBox="1">
            <a:spLocks noGrp="1"/>
          </p:cNvSpPr>
          <p:nvPr>
            <p:ph type="body" idx="1"/>
          </p:nvPr>
        </p:nvSpPr>
        <p:spPr>
          <a:xfrm>
            <a:off x="717175" y="1825625"/>
            <a:ext cx="10636500" cy="41091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200"/>
              <a:t>One organization must be designated as the lead applicant. This can be a LEA (local educational agencies), CBO, or other public or private entity. If awarded, the single lead applicant will be the official grantee and the designated fiscal agent.</a:t>
            </a:r>
            <a:endParaRPr sz="2200"/>
          </a:p>
          <a:p>
            <a:pPr marL="457200" lvl="0" indent="-355600" algn="l" rtl="0">
              <a:lnSpc>
                <a:spcPct val="100000"/>
              </a:lnSpc>
              <a:spcBef>
                <a:spcPts val="1000"/>
              </a:spcBef>
              <a:spcAft>
                <a:spcPts val="0"/>
              </a:spcAft>
              <a:buSzPts val="2000"/>
              <a:buChar char="•"/>
            </a:pPr>
            <a:r>
              <a:rPr lang="en-US" sz="2000"/>
              <a:t>Contracted Services- up to 90% of grant</a:t>
            </a:r>
            <a:endParaRPr sz="2000"/>
          </a:p>
          <a:p>
            <a:pPr marL="457200" lvl="0" indent="-355600" algn="l" rtl="0">
              <a:lnSpc>
                <a:spcPct val="100000"/>
              </a:lnSpc>
              <a:spcBef>
                <a:spcPts val="0"/>
              </a:spcBef>
              <a:spcAft>
                <a:spcPts val="0"/>
              </a:spcAft>
              <a:buSzPts val="2000"/>
              <a:buChar char="•"/>
            </a:pPr>
            <a:r>
              <a:rPr lang="en-US" sz="2000"/>
              <a:t>A lead applicant may submit only </a:t>
            </a:r>
            <a:r>
              <a:rPr lang="en-US" sz="2000" u="sng"/>
              <a:t>one</a:t>
            </a:r>
            <a:r>
              <a:rPr lang="en-US" sz="2000"/>
              <a:t> application.</a:t>
            </a:r>
            <a:endParaRPr sz="2200"/>
          </a:p>
          <a:p>
            <a:pPr marL="0" lvl="0" indent="0" algn="ctr" rtl="0">
              <a:spcBef>
                <a:spcPts val="1000"/>
              </a:spcBef>
              <a:spcAft>
                <a:spcPts val="0"/>
              </a:spcAft>
              <a:buNone/>
            </a:pPr>
            <a:endParaRPr sz="2200"/>
          </a:p>
          <a:p>
            <a:pPr marL="0" lvl="0" indent="0" algn="ctr" rtl="0">
              <a:spcBef>
                <a:spcPts val="1000"/>
              </a:spcBef>
              <a:spcAft>
                <a:spcPts val="0"/>
              </a:spcAft>
              <a:buNone/>
            </a:pPr>
            <a:endParaRPr sz="2200"/>
          </a:p>
          <a:p>
            <a:pPr marL="0" lvl="0" indent="0" algn="ctr" rtl="0">
              <a:spcBef>
                <a:spcPts val="1000"/>
              </a:spcBef>
              <a:spcAft>
                <a:spcPts val="0"/>
              </a:spcAft>
              <a:buNone/>
            </a:pPr>
            <a:endParaRPr sz="2500" b="1"/>
          </a:p>
          <a:p>
            <a:pPr marL="0" lvl="0" indent="0" algn="l" rtl="0">
              <a:spcBef>
                <a:spcPts val="1000"/>
              </a:spcBef>
              <a:spcAft>
                <a:spcPts val="0"/>
              </a:spcAft>
              <a:buNone/>
            </a:pPr>
            <a:endParaRPr sz="1300"/>
          </a:p>
          <a:p>
            <a:pPr marL="0" lvl="0" indent="0" algn="l" rtl="0">
              <a:spcBef>
                <a:spcPts val="1000"/>
              </a:spcBef>
              <a:spcAft>
                <a:spcPts val="0"/>
              </a:spcAft>
              <a:buNone/>
            </a:pPr>
            <a:endParaRPr sz="1100"/>
          </a:p>
        </p:txBody>
      </p:sp>
      <p:sp>
        <p:nvSpPr>
          <p:cNvPr id="657" name="Google Shape;657;p9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Lead Applicant</a:t>
            </a:r>
            <a:endParaRPr/>
          </a:p>
        </p:txBody>
      </p:sp>
      <p:sp>
        <p:nvSpPr>
          <p:cNvPr id="658" name="Google Shape;658;p9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659" name="Google Shape;659;p90" title="&quot;"/>
          <p:cNvPicPr preferRelativeResize="0"/>
          <p:nvPr/>
        </p:nvPicPr>
        <p:blipFill>
          <a:blip r:embed="rId3">
            <a:alphaModFix/>
          </a:blip>
          <a:stretch>
            <a:fillRect/>
          </a:stretch>
        </p:blipFill>
        <p:spPr>
          <a:xfrm>
            <a:off x="5138288" y="3960650"/>
            <a:ext cx="5324475"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1"/>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sz="2700"/>
          </a:p>
          <a:p>
            <a:pPr marL="0" lvl="0" indent="0" algn="ctr" rtl="0">
              <a:spcBef>
                <a:spcPts val="1000"/>
              </a:spcBef>
              <a:spcAft>
                <a:spcPts val="0"/>
              </a:spcAft>
              <a:buClr>
                <a:schemeClr val="dk1"/>
              </a:buClr>
              <a:buSzPts val="1100"/>
              <a:buFont typeface="Arial"/>
              <a:buNone/>
            </a:pPr>
            <a:r>
              <a:rPr lang="en-US" sz="2700"/>
              <a:t>"Partnership” means a group of organizations, Tribes, districts or individuals who agree to work together with a common interest and shared vision. In a partnership, there is a high level of trust and two-way communication, and differences in power and privilege are addressed. Roles and responsibilities on all sides are well-defined and developed with shared authority in decision making. There might be shared space and staff, with expectations and agreements in writing.</a:t>
            </a:r>
            <a:endParaRPr sz="2700"/>
          </a:p>
          <a:p>
            <a:pPr marL="0" lvl="0" indent="0" algn="l" rtl="0">
              <a:spcBef>
                <a:spcPts val="1000"/>
              </a:spcBef>
              <a:spcAft>
                <a:spcPts val="0"/>
              </a:spcAft>
              <a:buNone/>
            </a:pPr>
            <a:endParaRPr/>
          </a:p>
        </p:txBody>
      </p:sp>
      <p:sp>
        <p:nvSpPr>
          <p:cNvPr id="666" name="Google Shape;666;p9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Partnership</a:t>
            </a:r>
            <a:endParaRPr/>
          </a:p>
        </p:txBody>
      </p:sp>
      <p:sp>
        <p:nvSpPr>
          <p:cNvPr id="667" name="Google Shape;667;p9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Introductions</a:t>
            </a:r>
            <a:endParaRPr/>
          </a:p>
        </p:txBody>
      </p:sp>
      <p:sp>
        <p:nvSpPr>
          <p:cNvPr id="506" name="Google Shape;506;p74"/>
          <p:cNvSpPr txBox="1">
            <a:spLocks noGrp="1"/>
          </p:cNvSpPr>
          <p:nvPr>
            <p:ph type="body" idx="1"/>
          </p:nvPr>
        </p:nvSpPr>
        <p:spPr>
          <a:xfrm>
            <a:off x="717175" y="1825625"/>
            <a:ext cx="5630400" cy="41061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b="1"/>
              <a:t>1. Please Update your Zoom Name </a:t>
            </a:r>
            <a:endParaRPr b="1"/>
          </a:p>
          <a:p>
            <a:pPr marL="457200" lvl="0" indent="-334327" algn="l" rtl="0">
              <a:spcBef>
                <a:spcPts val="1000"/>
              </a:spcBef>
              <a:spcAft>
                <a:spcPts val="0"/>
              </a:spcAft>
              <a:buSzPct val="75000"/>
              <a:buChar char="•"/>
            </a:pPr>
            <a:r>
              <a:rPr lang="en-US"/>
              <a:t>First &amp; Last (Pronouns) Organization, Title </a:t>
            </a:r>
            <a:endParaRPr/>
          </a:p>
          <a:p>
            <a:pPr marL="457200" lvl="0" indent="-334327" algn="l" rtl="0">
              <a:spcBef>
                <a:spcPts val="0"/>
              </a:spcBef>
              <a:spcAft>
                <a:spcPts val="0"/>
              </a:spcAft>
              <a:buSzPct val="75000"/>
              <a:buChar char="•"/>
            </a:pPr>
            <a:r>
              <a:rPr lang="en-US" i="1"/>
              <a:t>Example: Jenn Smith (she/they) Oregon Academy, Principal </a:t>
            </a:r>
            <a:endParaRPr i="1"/>
          </a:p>
          <a:p>
            <a:pPr marL="0" lvl="0" indent="0" algn="l" rtl="0">
              <a:spcBef>
                <a:spcPts val="1000"/>
              </a:spcBef>
              <a:spcAft>
                <a:spcPts val="0"/>
              </a:spcAft>
              <a:buNone/>
            </a:pPr>
            <a:endParaRPr sz="1201"/>
          </a:p>
          <a:p>
            <a:pPr marL="0" lvl="0" indent="0" algn="l" rtl="0">
              <a:spcBef>
                <a:spcPts val="1000"/>
              </a:spcBef>
              <a:spcAft>
                <a:spcPts val="0"/>
              </a:spcAft>
              <a:buNone/>
            </a:pPr>
            <a:r>
              <a:rPr lang="en-US" b="1"/>
              <a:t>2. Introduce Yourself in the Chat,</a:t>
            </a:r>
            <a:r>
              <a:rPr lang="en-US"/>
              <a:t> </a:t>
            </a:r>
            <a:endParaRPr/>
          </a:p>
          <a:p>
            <a:pPr marL="0" lvl="0" indent="0" algn="l" rtl="0">
              <a:spcBef>
                <a:spcPts val="1000"/>
              </a:spcBef>
              <a:spcAft>
                <a:spcPts val="0"/>
              </a:spcAft>
              <a:buNone/>
            </a:pPr>
            <a:r>
              <a:rPr lang="en-US"/>
              <a:t>Share your name and what you are hoping to learn today.</a:t>
            </a:r>
            <a:endParaRPr/>
          </a:p>
          <a:p>
            <a:pPr marL="0" lvl="0" indent="0" algn="l" rtl="0">
              <a:spcBef>
                <a:spcPts val="1000"/>
              </a:spcBef>
              <a:spcAft>
                <a:spcPts val="0"/>
              </a:spcAft>
              <a:buNone/>
            </a:pPr>
            <a:endParaRPr sz="1150"/>
          </a:p>
          <a:p>
            <a:pPr marL="0" lvl="0" indent="0" algn="l" rtl="0">
              <a:spcBef>
                <a:spcPts val="1000"/>
              </a:spcBef>
              <a:spcAft>
                <a:spcPts val="0"/>
              </a:spcAft>
              <a:buNone/>
            </a:pPr>
            <a:r>
              <a:rPr lang="en-US" b="1"/>
              <a:t>3</a:t>
            </a:r>
            <a:r>
              <a:rPr lang="en-US"/>
              <a:t>.</a:t>
            </a:r>
            <a:r>
              <a:rPr lang="en-US" b="1"/>
              <a:t> Please utilize the chat to ask questions </a:t>
            </a:r>
            <a:r>
              <a:rPr lang="en-US"/>
              <a:t>throughout the session. We will address as many as we can at the end. A FAQ will be created posted on the </a:t>
            </a:r>
            <a:r>
              <a:rPr lang="en-US" u="sng">
                <a:solidFill>
                  <a:schemeClr val="hlink"/>
                </a:solidFill>
                <a:hlinkClick r:id="rId3"/>
              </a:rPr>
              <a:t>21st CCLC website</a:t>
            </a:r>
            <a:r>
              <a:rPr lang="en-US"/>
              <a:t>.</a:t>
            </a:r>
            <a:endParaRPr/>
          </a:p>
        </p:txBody>
      </p:sp>
      <p:sp>
        <p:nvSpPr>
          <p:cNvPr id="507" name="Google Shape;507;p7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508" name="Google Shape;508;p74" descr="Word bubble" title="It's my pleasure!"/>
          <p:cNvPicPr preferRelativeResize="0"/>
          <p:nvPr/>
        </p:nvPicPr>
        <p:blipFill>
          <a:blip r:embed="rId4">
            <a:alphaModFix/>
          </a:blip>
          <a:stretch>
            <a:fillRect/>
          </a:stretch>
        </p:blipFill>
        <p:spPr>
          <a:xfrm>
            <a:off x="9305525" y="457200"/>
            <a:ext cx="2286000" cy="2286000"/>
          </a:xfrm>
          <a:prstGeom prst="rect">
            <a:avLst/>
          </a:prstGeom>
          <a:noFill/>
          <a:ln>
            <a:noFill/>
          </a:ln>
        </p:spPr>
      </p:pic>
      <p:pic>
        <p:nvPicPr>
          <p:cNvPr id="509" name="Google Shape;509;p74" descr="Image of group " title="Group of people "/>
          <p:cNvPicPr preferRelativeResize="0"/>
          <p:nvPr/>
        </p:nvPicPr>
        <p:blipFill>
          <a:blip r:embed="rId5">
            <a:alphaModFix/>
          </a:blip>
          <a:stretch>
            <a:fillRect/>
          </a:stretch>
        </p:blipFill>
        <p:spPr>
          <a:xfrm>
            <a:off x="6523400" y="2589375"/>
            <a:ext cx="4378350" cy="2918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92"/>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457200" lvl="0" indent="-400050" algn="l" rtl="0">
              <a:lnSpc>
                <a:spcPct val="115000"/>
              </a:lnSpc>
              <a:spcBef>
                <a:spcPts val="0"/>
              </a:spcBef>
              <a:spcAft>
                <a:spcPts val="0"/>
              </a:spcAft>
              <a:buSzPts val="2700"/>
              <a:buFont typeface="Calibri"/>
              <a:buChar char="•"/>
            </a:pPr>
            <a:r>
              <a:rPr lang="en-US" sz="2700"/>
              <a:t>5 year grant cycle (2023-2028)</a:t>
            </a:r>
            <a:endParaRPr sz="2700"/>
          </a:p>
          <a:p>
            <a:pPr marL="457200" lvl="0" indent="-400050" algn="l" rtl="0">
              <a:lnSpc>
                <a:spcPct val="115000"/>
              </a:lnSpc>
              <a:spcBef>
                <a:spcPts val="0"/>
              </a:spcBef>
              <a:spcAft>
                <a:spcPts val="0"/>
              </a:spcAft>
              <a:buSzPts val="2700"/>
              <a:buFont typeface="Calibri"/>
              <a:buChar char="•"/>
            </a:pPr>
            <a:r>
              <a:rPr lang="en-US" sz="2700"/>
              <a:t>Renewed annually</a:t>
            </a:r>
            <a:endParaRPr sz="2700"/>
          </a:p>
          <a:p>
            <a:pPr marL="457200" lvl="0" indent="-400050" algn="l" rtl="0">
              <a:lnSpc>
                <a:spcPct val="115000"/>
              </a:lnSpc>
              <a:spcBef>
                <a:spcPts val="0"/>
              </a:spcBef>
              <a:spcAft>
                <a:spcPts val="0"/>
              </a:spcAft>
              <a:buSzPts val="2700"/>
              <a:buFont typeface="Calibri"/>
              <a:buChar char="•"/>
            </a:pPr>
            <a:r>
              <a:rPr lang="en-US" sz="2700"/>
              <a:t>$50,000 to $500,000 per year</a:t>
            </a:r>
            <a:endParaRPr sz="2700"/>
          </a:p>
          <a:p>
            <a:pPr marL="457200" lvl="0" indent="-400050" algn="l" rtl="0">
              <a:lnSpc>
                <a:spcPct val="115000"/>
              </a:lnSpc>
              <a:spcBef>
                <a:spcPts val="0"/>
              </a:spcBef>
              <a:spcAft>
                <a:spcPts val="0"/>
              </a:spcAft>
              <a:buSzPts val="2700"/>
              <a:buFont typeface="Calibri"/>
              <a:buChar char="•"/>
            </a:pPr>
            <a:r>
              <a:rPr lang="en-US" sz="2700"/>
              <a:t>Expect to fund 20 to 30 grants</a:t>
            </a:r>
            <a:endParaRPr sz="2700"/>
          </a:p>
          <a:p>
            <a:pPr marL="457200" lvl="0" indent="-400050" algn="l" rtl="0">
              <a:lnSpc>
                <a:spcPct val="115000"/>
              </a:lnSpc>
              <a:spcBef>
                <a:spcPts val="0"/>
              </a:spcBef>
              <a:spcAft>
                <a:spcPts val="0"/>
              </a:spcAft>
              <a:buSzPts val="2700"/>
              <a:buFont typeface="Calibri"/>
              <a:buChar char="•"/>
            </a:pPr>
            <a:r>
              <a:rPr lang="en-US" sz="2700"/>
              <a:t>100% funding years 1-3, 90% funding in year 4, 80% in year 5. No program will receive less than $50,000 per year </a:t>
            </a:r>
            <a:endParaRPr sz="2700"/>
          </a:p>
        </p:txBody>
      </p:sp>
      <p:sp>
        <p:nvSpPr>
          <p:cNvPr id="674" name="Google Shape;674;p9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Grant Size and Duration</a:t>
            </a:r>
            <a:endParaRPr/>
          </a:p>
        </p:txBody>
      </p:sp>
      <p:sp>
        <p:nvSpPr>
          <p:cNvPr id="675" name="Google Shape;675;p9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3"/>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Key Requirements</a:t>
            </a:r>
            <a:endParaRPr/>
          </a:p>
        </p:txBody>
      </p:sp>
      <p:sp>
        <p:nvSpPr>
          <p:cNvPr id="682" name="Google Shape;682;p9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9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School Year Service Options</a:t>
            </a:r>
            <a:endParaRPr/>
          </a:p>
        </p:txBody>
      </p:sp>
      <p:sp>
        <p:nvSpPr>
          <p:cNvPr id="689" name="Google Shape;689;p9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690" name="Google Shape;690;p94"/>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200"/>
              <a:t>All programs are expected to operate from September through June and up to the last week of the regular school year.</a:t>
            </a:r>
            <a:endParaRPr sz="2200"/>
          </a:p>
          <a:p>
            <a:pPr marL="914400" lvl="0" indent="-368300" algn="l" rtl="0">
              <a:lnSpc>
                <a:spcPct val="100000"/>
              </a:lnSpc>
              <a:spcBef>
                <a:spcPts val="0"/>
              </a:spcBef>
              <a:spcAft>
                <a:spcPts val="0"/>
              </a:spcAft>
              <a:buSzPts val="2200"/>
              <a:buFont typeface="Calibri"/>
              <a:buChar char="•"/>
            </a:pPr>
            <a:r>
              <a:rPr lang="en-US" sz="2200"/>
              <a:t>Centers must be open 4 days per week during a typical school week</a:t>
            </a:r>
            <a:endParaRPr sz="2200"/>
          </a:p>
          <a:p>
            <a:pPr marL="914400" lvl="0" indent="-368300" algn="l" rtl="0">
              <a:lnSpc>
                <a:spcPct val="100000"/>
              </a:lnSpc>
              <a:spcBef>
                <a:spcPts val="0"/>
              </a:spcBef>
              <a:spcAft>
                <a:spcPts val="0"/>
              </a:spcAft>
              <a:buSzPts val="2200"/>
              <a:buFont typeface="Calibri"/>
              <a:buChar char="•"/>
            </a:pPr>
            <a:r>
              <a:rPr lang="en-US" sz="2200"/>
              <a:t>Centers are required to be open and offer at least 12 hours of programming per week</a:t>
            </a:r>
            <a:endParaRPr sz="2200"/>
          </a:p>
          <a:p>
            <a:pPr marL="914400" lvl="0" indent="-368300" algn="l" rtl="0">
              <a:lnSpc>
                <a:spcPct val="100000"/>
              </a:lnSpc>
              <a:spcBef>
                <a:spcPts val="0"/>
              </a:spcBef>
              <a:spcAft>
                <a:spcPts val="0"/>
              </a:spcAft>
              <a:buSzPts val="2200"/>
              <a:buFont typeface="Calibri"/>
              <a:buChar char="•"/>
            </a:pPr>
            <a:r>
              <a:rPr lang="en-US" sz="2200"/>
              <a:t>Centers must be open a minimum of 300 program hours per school year.</a:t>
            </a:r>
            <a:endParaRPr sz="2200"/>
          </a:p>
          <a:p>
            <a:pPr marL="91440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US" sz="2200"/>
              <a:t>Services may be offered:</a:t>
            </a:r>
            <a:endParaRPr sz="2200"/>
          </a:p>
          <a:p>
            <a:pPr marL="914400" lvl="0" indent="-368300" algn="l" rtl="0">
              <a:lnSpc>
                <a:spcPct val="100000"/>
              </a:lnSpc>
              <a:spcBef>
                <a:spcPts val="0"/>
              </a:spcBef>
              <a:spcAft>
                <a:spcPts val="0"/>
              </a:spcAft>
              <a:buSzPts val="2200"/>
              <a:buFont typeface="Calibri"/>
              <a:buChar char="•"/>
            </a:pPr>
            <a:r>
              <a:rPr lang="en-US" sz="2200"/>
              <a:t>Afterschool (beginning when school dismisses)</a:t>
            </a:r>
            <a:endParaRPr sz="2200"/>
          </a:p>
          <a:p>
            <a:pPr marL="914400" lvl="0" indent="-368300" algn="l" rtl="0">
              <a:lnSpc>
                <a:spcPct val="100000"/>
              </a:lnSpc>
              <a:spcBef>
                <a:spcPts val="0"/>
              </a:spcBef>
              <a:spcAft>
                <a:spcPts val="0"/>
              </a:spcAft>
              <a:buSzPts val="2200"/>
              <a:buFont typeface="Calibri"/>
              <a:buChar char="•"/>
            </a:pPr>
            <a:r>
              <a:rPr lang="en-US" sz="2200"/>
              <a:t>Weekdays during the typical school year when school is not in session or afterschool after early dismissal (at least 4 hours per day),</a:t>
            </a:r>
            <a:endParaRPr sz="2200"/>
          </a:p>
          <a:p>
            <a:pPr marL="914400" lvl="0" indent="-368300" algn="l" rtl="0">
              <a:lnSpc>
                <a:spcPct val="100000"/>
              </a:lnSpc>
              <a:spcBef>
                <a:spcPts val="0"/>
              </a:spcBef>
              <a:spcAft>
                <a:spcPts val="0"/>
              </a:spcAft>
              <a:buSzPts val="2200"/>
              <a:buFont typeface="Calibri"/>
              <a:buChar char="•"/>
            </a:pPr>
            <a:r>
              <a:rPr lang="en-US" sz="2200"/>
              <a:t>Holidays and on weekends if centers are open for at least four hours per day. </a:t>
            </a:r>
            <a:endParaRPr sz="2200"/>
          </a:p>
          <a:p>
            <a:pPr marL="0" lvl="0" indent="0" algn="l" rtl="0">
              <a:lnSpc>
                <a:spcPct val="100000"/>
              </a:lnSpc>
              <a:spcBef>
                <a:spcPts val="0"/>
              </a:spcBef>
              <a:spcAft>
                <a:spcPts val="0"/>
              </a:spcAft>
              <a:buNone/>
            </a:pPr>
            <a:endParaRPr sz="600" i="1"/>
          </a:p>
          <a:p>
            <a:pPr marL="0" lvl="0" indent="0" algn="l" rtl="0">
              <a:lnSpc>
                <a:spcPct val="100000"/>
              </a:lnSpc>
              <a:spcBef>
                <a:spcPts val="0"/>
              </a:spcBef>
              <a:spcAft>
                <a:spcPts val="0"/>
              </a:spcAft>
              <a:buNone/>
            </a:pPr>
            <a:r>
              <a:rPr lang="en-US" sz="1700" i="1"/>
              <a:t>NOTE: </a:t>
            </a:r>
            <a:r>
              <a:rPr lang="en-US" sz="1700"/>
              <a:t>The requirements listed above must be applied to </a:t>
            </a:r>
            <a:r>
              <a:rPr lang="en-US" sz="1700" u="sng"/>
              <a:t>each</a:t>
            </a:r>
            <a:r>
              <a:rPr lang="en-US" sz="1700"/>
              <a:t> program center for those operating multiple centers.</a:t>
            </a:r>
            <a:endParaRPr sz="1700">
              <a:solidFill>
                <a:srgbClr val="595959"/>
              </a:solidFill>
            </a:endParaRPr>
          </a:p>
          <a:p>
            <a:pPr marL="0" lvl="0" indent="0" algn="l" rtl="0">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5"/>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a:t>Programs that desire to implement a summer learning program must develop a program that operates a minimum of:</a:t>
            </a:r>
            <a:endParaRPr sz="2000"/>
          </a:p>
          <a:p>
            <a:pPr marL="914400" lvl="0" indent="-355600" algn="l" rtl="0">
              <a:lnSpc>
                <a:spcPct val="100000"/>
              </a:lnSpc>
              <a:spcBef>
                <a:spcPts val="0"/>
              </a:spcBef>
              <a:spcAft>
                <a:spcPts val="0"/>
              </a:spcAft>
              <a:buSzPts val="2000"/>
              <a:buFont typeface="Calibri"/>
              <a:buChar char="•"/>
            </a:pPr>
            <a:r>
              <a:rPr lang="en-US" sz="2000"/>
              <a:t>four days per week </a:t>
            </a:r>
            <a:endParaRPr sz="2000"/>
          </a:p>
          <a:p>
            <a:pPr marL="914400" lvl="0" indent="-355600" algn="l" rtl="0">
              <a:lnSpc>
                <a:spcPct val="100000"/>
              </a:lnSpc>
              <a:spcBef>
                <a:spcPts val="0"/>
              </a:spcBef>
              <a:spcAft>
                <a:spcPts val="0"/>
              </a:spcAft>
              <a:buSzPts val="2000"/>
              <a:buFont typeface="Calibri"/>
              <a:buChar char="•"/>
            </a:pPr>
            <a:r>
              <a:rPr lang="en-US" sz="2000"/>
              <a:t>four hours per day</a:t>
            </a:r>
            <a:endParaRPr sz="2000"/>
          </a:p>
          <a:p>
            <a:pPr marL="914400" lvl="0" indent="-355600" algn="l" rtl="0">
              <a:lnSpc>
                <a:spcPct val="100000"/>
              </a:lnSpc>
              <a:spcBef>
                <a:spcPts val="0"/>
              </a:spcBef>
              <a:spcAft>
                <a:spcPts val="0"/>
              </a:spcAft>
              <a:buSzPts val="2000"/>
              <a:buFont typeface="Calibri"/>
              <a:buChar char="•"/>
            </a:pPr>
            <a:r>
              <a:rPr lang="en-US" sz="2000"/>
              <a:t>80 total hours of programming</a:t>
            </a:r>
            <a:endParaRPr sz="2000"/>
          </a:p>
          <a:p>
            <a:pPr marL="45720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Clr>
                <a:schemeClr val="dk1"/>
              </a:buClr>
              <a:buSzPts val="1100"/>
              <a:buFont typeface="Arial"/>
              <a:buNone/>
            </a:pPr>
            <a:r>
              <a:rPr lang="en-US" sz="2000"/>
              <a:t>Grant funds may be used to provide summer programming, but funds may not be used to fund </a:t>
            </a:r>
            <a:r>
              <a:rPr lang="en-US" sz="2000" u="sng"/>
              <a:t>only</a:t>
            </a:r>
            <a:r>
              <a:rPr lang="en-US" sz="2000"/>
              <a:t> summer programs. Summer programs are expected to provide the full scope of programming aligned to 21st CCLC goals, objectives, and quality programming. Summer programs should collaborate with other programs providing summer services to coordinate and enhance programming for 21st CCLC students. </a:t>
            </a:r>
            <a:endParaRPr sz="2000"/>
          </a:p>
          <a:p>
            <a:pPr marL="0" lvl="0" indent="0" algn="l" rtl="0">
              <a:lnSpc>
                <a:spcPct val="100000"/>
              </a:lnSpc>
              <a:spcBef>
                <a:spcPts val="0"/>
              </a:spcBef>
              <a:spcAft>
                <a:spcPts val="0"/>
              </a:spcAft>
              <a:buNone/>
            </a:pPr>
            <a:endParaRPr sz="2000" i="1"/>
          </a:p>
          <a:p>
            <a:pPr marL="0" lvl="0" indent="0" algn="l" rtl="0">
              <a:lnSpc>
                <a:spcPct val="100000"/>
              </a:lnSpc>
              <a:spcBef>
                <a:spcPts val="0"/>
              </a:spcBef>
              <a:spcAft>
                <a:spcPts val="0"/>
              </a:spcAft>
              <a:buNone/>
            </a:pPr>
            <a:r>
              <a:rPr lang="en-US" sz="1700" i="1"/>
              <a:t>NOTE: </a:t>
            </a:r>
            <a:r>
              <a:rPr lang="en-US" sz="1700"/>
              <a:t>The requirements listed above must be applied to </a:t>
            </a:r>
            <a:r>
              <a:rPr lang="en-US" sz="1700" u="sng"/>
              <a:t>each</a:t>
            </a:r>
            <a:r>
              <a:rPr lang="en-US" sz="1700"/>
              <a:t> program center for those operating multiple centers.</a:t>
            </a:r>
            <a:endParaRPr sz="1700"/>
          </a:p>
        </p:txBody>
      </p:sp>
      <p:sp>
        <p:nvSpPr>
          <p:cNvPr id="697" name="Google Shape;697;p9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Optional Summer Service Options</a:t>
            </a:r>
            <a:endParaRPr/>
          </a:p>
        </p:txBody>
      </p:sp>
      <p:sp>
        <p:nvSpPr>
          <p:cNvPr id="698" name="Google Shape;698;p9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96"/>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a:solidFill>
                  <a:srgbClr val="000000"/>
                </a:solidFill>
              </a:rPr>
              <a:t>21st CCLC programs are </a:t>
            </a:r>
            <a:r>
              <a:rPr lang="en-US" sz="2200" b="1">
                <a:solidFill>
                  <a:srgbClr val="000000"/>
                </a:solidFill>
              </a:rPr>
              <a:t>not drop-in </a:t>
            </a:r>
            <a:r>
              <a:rPr lang="en-US" sz="2200">
                <a:solidFill>
                  <a:srgbClr val="000000"/>
                </a:solidFill>
              </a:rPr>
              <a:t>programs and should prioritize regular attendance for the duration of the program. </a:t>
            </a:r>
            <a:endParaRPr sz="2200">
              <a:solidFill>
                <a:srgbClr val="000000"/>
              </a:solidFill>
            </a:endParaRPr>
          </a:p>
          <a:p>
            <a:pPr marL="914400" lvl="0" indent="-368300" algn="l" rtl="0">
              <a:lnSpc>
                <a:spcPct val="115000"/>
              </a:lnSpc>
              <a:spcBef>
                <a:spcPts val="1200"/>
              </a:spcBef>
              <a:spcAft>
                <a:spcPts val="0"/>
              </a:spcAft>
              <a:buClr>
                <a:srgbClr val="000000"/>
              </a:buClr>
              <a:buSzPts val="2200"/>
              <a:buFont typeface="Calibri"/>
              <a:buChar char="●"/>
            </a:pPr>
            <a:r>
              <a:rPr lang="en-US" sz="2200">
                <a:solidFill>
                  <a:srgbClr val="000000"/>
                </a:solidFill>
              </a:rPr>
              <a:t>To be considered a regular attendee a student must attend a minimum of 90 program hours during the school year. </a:t>
            </a:r>
            <a:endParaRPr sz="2200">
              <a:solidFill>
                <a:srgbClr val="000000"/>
              </a:solidFill>
            </a:endParaRPr>
          </a:p>
          <a:p>
            <a:pPr marL="914400" lvl="0" indent="-368300" algn="l" rtl="0">
              <a:lnSpc>
                <a:spcPct val="115000"/>
              </a:lnSpc>
              <a:spcBef>
                <a:spcPts val="0"/>
              </a:spcBef>
              <a:spcAft>
                <a:spcPts val="0"/>
              </a:spcAft>
              <a:buClr>
                <a:srgbClr val="000000"/>
              </a:buClr>
              <a:buSzPts val="2200"/>
              <a:buFont typeface="Calibri"/>
              <a:buChar char="●"/>
            </a:pPr>
            <a:r>
              <a:rPr lang="en-US" sz="2200">
                <a:solidFill>
                  <a:srgbClr val="000000"/>
                </a:solidFill>
              </a:rPr>
              <a:t>It is expected that 80 percent of participants in elementary and 60 percent of middle and high school participants will be regular attendees.</a:t>
            </a:r>
            <a:endParaRPr sz="3100"/>
          </a:p>
        </p:txBody>
      </p:sp>
      <p:sp>
        <p:nvSpPr>
          <p:cNvPr id="705" name="Google Shape;705;p9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Attendance</a:t>
            </a:r>
            <a:endParaRPr/>
          </a:p>
        </p:txBody>
      </p:sp>
      <p:sp>
        <p:nvSpPr>
          <p:cNvPr id="706" name="Google Shape;706;p9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7"/>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a:t>Meals and Snacks</a:t>
            </a:r>
            <a:endParaRPr b="1"/>
          </a:p>
          <a:p>
            <a:pPr marL="0" lvl="0" indent="0" algn="l" rtl="0">
              <a:lnSpc>
                <a:spcPct val="115000"/>
              </a:lnSpc>
              <a:spcBef>
                <a:spcPts val="0"/>
              </a:spcBef>
              <a:spcAft>
                <a:spcPts val="0"/>
              </a:spcAft>
              <a:buNone/>
            </a:pPr>
            <a:r>
              <a:rPr lang="en-US" sz="2300"/>
              <a:t>21st CCLC programs are expected to provide snacks/meals during typical program operations through the US Department of Agriculture (USDA) Child Nutrition Programs for which they qualify.</a:t>
            </a:r>
            <a:endParaRPr sz="2300"/>
          </a:p>
          <a:p>
            <a:pPr marL="0" lvl="0" indent="0" algn="l" rtl="0">
              <a:lnSpc>
                <a:spcPct val="100000"/>
              </a:lnSpc>
              <a:spcBef>
                <a:spcPts val="0"/>
              </a:spcBef>
              <a:spcAft>
                <a:spcPts val="0"/>
              </a:spcAft>
              <a:buNone/>
            </a:pPr>
            <a:endParaRPr sz="2300"/>
          </a:p>
          <a:p>
            <a:pPr marL="0" lvl="0" indent="0" algn="l" rtl="0">
              <a:lnSpc>
                <a:spcPct val="100000"/>
              </a:lnSpc>
              <a:spcBef>
                <a:spcPts val="0"/>
              </a:spcBef>
              <a:spcAft>
                <a:spcPts val="0"/>
              </a:spcAft>
              <a:buNone/>
            </a:pPr>
            <a:r>
              <a:rPr lang="en-US" b="1"/>
              <a:t>Transportation</a:t>
            </a:r>
            <a:endParaRPr b="1"/>
          </a:p>
          <a:p>
            <a:pPr marL="0" lvl="0" indent="0" algn="l" rtl="0">
              <a:lnSpc>
                <a:spcPct val="115000"/>
              </a:lnSpc>
              <a:spcBef>
                <a:spcPts val="0"/>
              </a:spcBef>
              <a:spcAft>
                <a:spcPts val="0"/>
              </a:spcAft>
              <a:buNone/>
            </a:pPr>
            <a:r>
              <a:rPr lang="en-US" sz="2300"/>
              <a:t>Federal guidance advises that there can be no barriers preventing students’ participation in 21st CCLC. Programs must offer students a means of transport if they qualify for afterschool and are unable to walk to community centers.  This includes students who are eligible for McKinney-Vento services and students who are in the Foster Care.</a:t>
            </a:r>
            <a:endParaRPr sz="2300"/>
          </a:p>
          <a:p>
            <a:pPr marL="0" lvl="0" indent="0" algn="l" rtl="0">
              <a:lnSpc>
                <a:spcPct val="100000"/>
              </a:lnSpc>
              <a:spcBef>
                <a:spcPts val="0"/>
              </a:spcBef>
              <a:spcAft>
                <a:spcPts val="0"/>
              </a:spcAft>
              <a:buNone/>
            </a:pPr>
            <a:endParaRPr sz="1800"/>
          </a:p>
          <a:p>
            <a:pPr marL="0" lvl="0" indent="0" algn="l" rtl="0">
              <a:lnSpc>
                <a:spcPct val="115000"/>
              </a:lnSpc>
              <a:spcBef>
                <a:spcPts val="0"/>
              </a:spcBef>
              <a:spcAft>
                <a:spcPts val="1200"/>
              </a:spcAft>
              <a:buClr>
                <a:schemeClr val="dk1"/>
              </a:buClr>
              <a:buSzPts val="1100"/>
              <a:buFont typeface="Arial"/>
              <a:buNone/>
            </a:pPr>
            <a:endParaRPr sz="1100"/>
          </a:p>
        </p:txBody>
      </p:sp>
      <p:sp>
        <p:nvSpPr>
          <p:cNvPr id="713" name="Google Shape;713;p9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Meals &amp; Transportation</a:t>
            </a:r>
            <a:endParaRPr/>
          </a:p>
        </p:txBody>
      </p:sp>
      <p:sp>
        <p:nvSpPr>
          <p:cNvPr id="714" name="Google Shape;714;p9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98"/>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Optional State Competitive Priority Points</a:t>
            </a:r>
            <a:endParaRPr/>
          </a:p>
        </p:txBody>
      </p:sp>
      <p:sp>
        <p:nvSpPr>
          <p:cNvPr id="721" name="Google Shape;721;p98"/>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1200" b="1">
              <a:latin typeface="Arial"/>
              <a:ea typeface="Arial"/>
              <a:cs typeface="Arial"/>
              <a:sym typeface="Arial"/>
            </a:endParaRPr>
          </a:p>
          <a:p>
            <a:pPr marL="457200" lvl="0" indent="-374650" algn="l" rtl="0">
              <a:lnSpc>
                <a:spcPct val="115000"/>
              </a:lnSpc>
              <a:spcBef>
                <a:spcPts val="0"/>
              </a:spcBef>
              <a:spcAft>
                <a:spcPts val="0"/>
              </a:spcAft>
              <a:buSzPts val="2300"/>
              <a:buChar char="•"/>
            </a:pPr>
            <a:r>
              <a:rPr lang="en-US" sz="2300"/>
              <a:t>Mental Health &amp; Well-Being (up to 10 points)</a:t>
            </a:r>
            <a:endParaRPr sz="2300"/>
          </a:p>
          <a:p>
            <a:pPr marL="457200" lvl="0" indent="-374650" algn="l" rtl="0">
              <a:lnSpc>
                <a:spcPct val="115000"/>
              </a:lnSpc>
              <a:spcBef>
                <a:spcPts val="0"/>
              </a:spcBef>
              <a:spcAft>
                <a:spcPts val="0"/>
              </a:spcAft>
              <a:buSzPts val="2300"/>
              <a:buChar char="•"/>
            </a:pPr>
            <a:r>
              <a:rPr lang="en-US" sz="2300"/>
              <a:t>K-5 Literacy (up to 10 points)</a:t>
            </a:r>
            <a:endParaRPr sz="2300"/>
          </a:p>
          <a:p>
            <a:pPr marL="457200" lvl="0" indent="-374650" algn="l" rtl="0">
              <a:lnSpc>
                <a:spcPct val="115000"/>
              </a:lnSpc>
              <a:spcBef>
                <a:spcPts val="0"/>
              </a:spcBef>
              <a:spcAft>
                <a:spcPts val="0"/>
              </a:spcAft>
              <a:buSzPts val="2300"/>
              <a:buChar char="•"/>
            </a:pPr>
            <a:r>
              <a:rPr lang="en-US" sz="2300"/>
              <a:t>Middle &amp; High School Career and Technical Education (CTE) (up to 10 points)</a:t>
            </a:r>
            <a:endParaRPr sz="2300"/>
          </a:p>
          <a:p>
            <a:pPr marL="457200" lvl="0" indent="0" algn="l" rtl="0">
              <a:lnSpc>
                <a:spcPct val="115000"/>
              </a:lnSpc>
              <a:spcBef>
                <a:spcPts val="0"/>
              </a:spcBef>
              <a:spcAft>
                <a:spcPts val="0"/>
              </a:spcAft>
              <a:buNone/>
            </a:pPr>
            <a:endParaRPr sz="1200">
              <a:latin typeface="Arial"/>
              <a:ea typeface="Arial"/>
              <a:cs typeface="Arial"/>
              <a:sym typeface="Arial"/>
            </a:endParaRPr>
          </a:p>
          <a:p>
            <a:pPr marL="0" lvl="0" indent="0" algn="l" rtl="0">
              <a:spcBef>
                <a:spcPts val="1000"/>
              </a:spcBef>
              <a:spcAft>
                <a:spcPts val="0"/>
              </a:spcAft>
              <a:buNone/>
            </a:pPr>
            <a:endParaRPr/>
          </a:p>
        </p:txBody>
      </p:sp>
      <p:sp>
        <p:nvSpPr>
          <p:cNvPr id="722" name="Google Shape;722;p9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723" name="Google Shape;723;p98" title="&quot;"/>
          <p:cNvPicPr preferRelativeResize="0"/>
          <p:nvPr/>
        </p:nvPicPr>
        <p:blipFill>
          <a:blip r:embed="rId3">
            <a:alphaModFix/>
          </a:blip>
          <a:stretch>
            <a:fillRect/>
          </a:stretch>
        </p:blipFill>
        <p:spPr>
          <a:xfrm>
            <a:off x="6885225" y="3853800"/>
            <a:ext cx="3429000" cy="2286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99"/>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Application Instructions</a:t>
            </a:r>
            <a:endParaRPr/>
          </a:p>
        </p:txBody>
      </p:sp>
      <p:sp>
        <p:nvSpPr>
          <p:cNvPr id="730" name="Google Shape;730;p9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00"/>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000"/>
              <a:t>The application template located in Part 3 of the RFA is </a:t>
            </a:r>
            <a:r>
              <a:rPr lang="en-US" sz="2000" b="1" u="sng"/>
              <a:t>NOT</a:t>
            </a:r>
            <a:r>
              <a:rPr lang="en-US" sz="2000"/>
              <a:t> the official submission application and is only meant to be used as template to work in prior to the submission through the</a:t>
            </a:r>
            <a:r>
              <a:rPr lang="en-US" sz="2000">
                <a:uFill>
                  <a:noFill/>
                </a:uFill>
                <a:hlinkClick r:id="rId3"/>
              </a:rPr>
              <a:t> </a:t>
            </a:r>
            <a:r>
              <a:rPr lang="en-US" sz="2000" u="sng">
                <a:solidFill>
                  <a:srgbClr val="0097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Smartsheet 21st CCLC Application Portal</a:t>
            </a:r>
            <a:r>
              <a:rPr lang="en-US" sz="2000"/>
              <a:t>. </a:t>
            </a:r>
            <a:endParaRPr sz="2000"/>
          </a:p>
          <a:p>
            <a:pPr marL="0" lvl="0" indent="0" algn="l" rtl="0">
              <a:lnSpc>
                <a:spcPct val="115000"/>
              </a:lnSpc>
              <a:spcBef>
                <a:spcPts val="1200"/>
              </a:spcBef>
              <a:spcAft>
                <a:spcPts val="0"/>
              </a:spcAft>
              <a:buClr>
                <a:schemeClr val="dk1"/>
              </a:buClr>
              <a:buSzPts val="1100"/>
              <a:buFont typeface="Arial"/>
              <a:buNone/>
            </a:pPr>
            <a:r>
              <a:rPr lang="en-US" sz="2000"/>
              <a:t>It is strongly recommended that you work in the Word application template in the RFA and copy/paste your work into the</a:t>
            </a:r>
            <a:r>
              <a:rPr lang="en-US" sz="2000">
                <a:uFill>
                  <a:noFill/>
                </a:uFill>
                <a:hlinkClick r:id="rId3"/>
              </a:rPr>
              <a:t> </a:t>
            </a:r>
            <a:r>
              <a:rPr lang="en-US" sz="2000" u="sng">
                <a:solidFill>
                  <a:srgbClr val="0097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Smartsheet 21st CCLC Application Portal</a:t>
            </a:r>
            <a:r>
              <a:rPr lang="en-US" sz="2000"/>
              <a:t> as a last step in the grant writing process. </a:t>
            </a:r>
            <a:endParaRPr sz="2000"/>
          </a:p>
          <a:p>
            <a:pPr marL="0" lvl="0" indent="0" algn="l" rtl="0">
              <a:spcBef>
                <a:spcPts val="1200"/>
              </a:spcBef>
              <a:spcAft>
                <a:spcPts val="0"/>
              </a:spcAft>
              <a:buNone/>
            </a:pPr>
            <a:endParaRPr/>
          </a:p>
        </p:txBody>
      </p:sp>
      <p:sp>
        <p:nvSpPr>
          <p:cNvPr id="737" name="Google Shape;737;p10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Application Electronic Submission</a:t>
            </a:r>
            <a:endParaRPr/>
          </a:p>
        </p:txBody>
      </p:sp>
      <p:sp>
        <p:nvSpPr>
          <p:cNvPr id="738" name="Google Shape;738;p10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0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Application Timeline</a:t>
            </a:r>
            <a:endParaRPr/>
          </a:p>
        </p:txBody>
      </p:sp>
      <p:sp>
        <p:nvSpPr>
          <p:cNvPr id="745" name="Google Shape;745;p10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746" name="Google Shape;746;p101"/>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0"/>
              </a:spcBef>
              <a:spcAft>
                <a:spcPts val="0"/>
              </a:spcAft>
              <a:buSzPts val="2100"/>
              <a:buAutoNum type="arabicPeriod"/>
            </a:pPr>
            <a:r>
              <a:rPr lang="en-US" sz="2100"/>
              <a:t>A completed application must be submitted via the</a:t>
            </a:r>
            <a:r>
              <a:rPr lang="en-US" sz="2100">
                <a:uFill>
                  <a:noFill/>
                </a:uFill>
                <a:hlinkClick r:id="rId3"/>
              </a:rPr>
              <a:t> </a:t>
            </a:r>
            <a:r>
              <a:rPr lang="en-US" sz="2100" u="sng">
                <a:solidFill>
                  <a:srgbClr val="0097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Smartsheet 21st CCLC Application Portal</a:t>
            </a:r>
            <a:r>
              <a:rPr lang="en-US" sz="2100"/>
              <a:t> by:</a:t>
            </a:r>
            <a:r>
              <a:rPr lang="en-US" sz="2100" i="1"/>
              <a:t> May 26, 2023 by 11:59 PM, PT</a:t>
            </a:r>
            <a:r>
              <a:rPr lang="en-US" sz="2100"/>
              <a:t> (</a:t>
            </a:r>
            <a:r>
              <a:rPr lang="en-US" sz="2100" i="1"/>
              <a:t>Note: Any application after this deadline will not be accepted.)</a:t>
            </a:r>
            <a:endParaRPr sz="2100" i="1"/>
          </a:p>
          <a:p>
            <a:pPr marL="457200" lvl="0" indent="-361950" algn="l" rtl="0">
              <a:lnSpc>
                <a:spcPct val="115000"/>
              </a:lnSpc>
              <a:spcBef>
                <a:spcPts val="0"/>
              </a:spcBef>
              <a:spcAft>
                <a:spcPts val="0"/>
              </a:spcAft>
              <a:buSzPts val="2100"/>
              <a:buAutoNum type="arabicPeriod"/>
            </a:pPr>
            <a:r>
              <a:rPr lang="en-US" sz="2100"/>
              <a:t>Award notification emailed: July 2023</a:t>
            </a:r>
            <a:endParaRPr sz="2100"/>
          </a:p>
          <a:p>
            <a:pPr marL="457200" lvl="0" indent="-361950" algn="l" rtl="0">
              <a:lnSpc>
                <a:spcPct val="115000"/>
              </a:lnSpc>
              <a:spcBef>
                <a:spcPts val="0"/>
              </a:spcBef>
              <a:spcAft>
                <a:spcPts val="0"/>
              </a:spcAft>
              <a:buSzPts val="2100"/>
              <a:buAutoNum type="arabicPeriod"/>
            </a:pPr>
            <a:r>
              <a:rPr lang="en-US" sz="2100"/>
              <a:t>Program implementation may begin: September of 2023</a:t>
            </a:r>
            <a:endParaRPr sz="2100"/>
          </a:p>
          <a:p>
            <a:pPr marL="457200" lvl="0" indent="-361950" algn="l" rtl="0">
              <a:lnSpc>
                <a:spcPct val="115000"/>
              </a:lnSpc>
              <a:spcBef>
                <a:spcPts val="0"/>
              </a:spcBef>
              <a:spcAft>
                <a:spcPts val="0"/>
              </a:spcAft>
              <a:buSzPts val="2100"/>
              <a:buAutoNum type="arabicPeriod"/>
            </a:pPr>
            <a:r>
              <a:rPr lang="en-US" sz="2100"/>
              <a:t>New Grantee/21st CCLC Program Director Meeting: August 2023</a:t>
            </a:r>
            <a:endParaRPr sz="2100"/>
          </a:p>
          <a:p>
            <a:pPr marL="457200" lvl="0" indent="-361950" algn="l" rtl="0">
              <a:lnSpc>
                <a:spcPct val="115000"/>
              </a:lnSpc>
              <a:spcBef>
                <a:spcPts val="0"/>
              </a:spcBef>
              <a:spcAft>
                <a:spcPts val="0"/>
              </a:spcAft>
              <a:buSzPts val="2100"/>
              <a:buAutoNum type="arabicPeriod"/>
            </a:pPr>
            <a:r>
              <a:rPr lang="en-US" sz="2100"/>
              <a:t>New afterschool programs must start no later than: November 13, 2023</a:t>
            </a:r>
            <a:endParaRPr sz="2100"/>
          </a:p>
          <a:p>
            <a:pPr marL="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100"/>
              <a:t>Welcome!</a:t>
            </a:r>
            <a:endParaRPr sz="4100"/>
          </a:p>
        </p:txBody>
      </p:sp>
      <p:sp>
        <p:nvSpPr>
          <p:cNvPr id="516" name="Google Shape;516;p75"/>
          <p:cNvSpPr txBox="1">
            <a:spLocks noGrp="1"/>
          </p:cNvSpPr>
          <p:nvPr>
            <p:ph type="body" idx="1"/>
          </p:nvPr>
        </p:nvSpPr>
        <p:spPr>
          <a:xfrm>
            <a:off x="717176" y="1825625"/>
            <a:ext cx="5302500" cy="4106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3021" b="1">
                <a:solidFill>
                  <a:srgbClr val="0B5394"/>
                </a:solidFill>
              </a:rPr>
              <a:t>Purpose:</a:t>
            </a:r>
            <a:endParaRPr sz="3021" b="1">
              <a:solidFill>
                <a:srgbClr val="0B5394"/>
              </a:solidFill>
            </a:endParaRPr>
          </a:p>
          <a:p>
            <a:pPr marL="0" lvl="0" indent="0" algn="l" rtl="0">
              <a:lnSpc>
                <a:spcPct val="115000"/>
              </a:lnSpc>
              <a:spcBef>
                <a:spcPts val="0"/>
              </a:spcBef>
              <a:spcAft>
                <a:spcPts val="0"/>
              </a:spcAft>
              <a:buClr>
                <a:schemeClr val="dk1"/>
              </a:buClr>
              <a:buSzPts val="1100"/>
              <a:buFont typeface="Arial"/>
              <a:buNone/>
            </a:pPr>
            <a:r>
              <a:rPr lang="en-US" sz="2321"/>
              <a:t>The purpose of this session is to:</a:t>
            </a:r>
            <a:endParaRPr sz="2321"/>
          </a:p>
          <a:p>
            <a:pPr marL="457200" lvl="0" indent="-361950" algn="l" rtl="0">
              <a:lnSpc>
                <a:spcPct val="115000"/>
              </a:lnSpc>
              <a:spcBef>
                <a:spcPts val="0"/>
              </a:spcBef>
              <a:spcAft>
                <a:spcPts val="0"/>
              </a:spcAft>
              <a:buSzPts val="2100"/>
              <a:buAutoNum type="arabicPeriod"/>
            </a:pPr>
            <a:r>
              <a:rPr lang="en-US" sz="2100"/>
              <a:t>Ground prospective grant applicants in the purpose and goals of a 21st Century Community Learning Center Grant; </a:t>
            </a:r>
            <a:endParaRPr sz="2100"/>
          </a:p>
          <a:p>
            <a:pPr marL="457200" lvl="0" indent="-361950" algn="l" rtl="0">
              <a:lnSpc>
                <a:spcPct val="115000"/>
              </a:lnSpc>
              <a:spcBef>
                <a:spcPts val="0"/>
              </a:spcBef>
              <a:spcAft>
                <a:spcPts val="0"/>
              </a:spcAft>
              <a:buSzPts val="2100"/>
              <a:buAutoNum type="arabicPeriod"/>
            </a:pPr>
            <a:r>
              <a:rPr lang="en-US" sz="2100"/>
              <a:t>Review the Request for Application (RFA) ODE released last week;</a:t>
            </a:r>
            <a:endParaRPr sz="2100"/>
          </a:p>
          <a:p>
            <a:pPr marL="457200" lvl="0" indent="-361950" algn="l" rtl="0">
              <a:lnSpc>
                <a:spcPct val="115000"/>
              </a:lnSpc>
              <a:spcBef>
                <a:spcPts val="0"/>
              </a:spcBef>
              <a:spcAft>
                <a:spcPts val="0"/>
              </a:spcAft>
              <a:buSzPts val="2100"/>
              <a:buAutoNum type="arabicPeriod"/>
            </a:pPr>
            <a:r>
              <a:rPr lang="en-US" sz="2100"/>
              <a:t>Provide clarity on the key requirements of this federal grant.</a:t>
            </a:r>
            <a:endParaRPr sz="2100"/>
          </a:p>
        </p:txBody>
      </p:sp>
      <p:sp>
        <p:nvSpPr>
          <p:cNvPr id="517" name="Google Shape;517;p7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518" name="Google Shape;518;p75" title="&quot;"/>
          <p:cNvPicPr preferRelativeResize="0"/>
          <p:nvPr/>
        </p:nvPicPr>
        <p:blipFill>
          <a:blip r:embed="rId3">
            <a:alphaModFix/>
          </a:blip>
          <a:stretch>
            <a:fillRect/>
          </a:stretch>
        </p:blipFill>
        <p:spPr>
          <a:xfrm>
            <a:off x="6641900" y="2188675"/>
            <a:ext cx="4057800" cy="3246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0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Resources </a:t>
            </a:r>
            <a:endParaRPr/>
          </a:p>
        </p:txBody>
      </p:sp>
      <p:sp>
        <p:nvSpPr>
          <p:cNvPr id="753" name="Google Shape;753;p10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754" name="Google Shape;754;p102"/>
          <p:cNvSpPr txBox="1">
            <a:spLocks noGrp="1"/>
          </p:cNvSpPr>
          <p:nvPr>
            <p:ph type="body" idx="1"/>
          </p:nvPr>
        </p:nvSpPr>
        <p:spPr>
          <a:xfrm>
            <a:off x="717175" y="3114900"/>
            <a:ext cx="3052200" cy="2819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b="1"/>
              <a:t>Releasing Soon! </a:t>
            </a:r>
            <a:endParaRPr b="1"/>
          </a:p>
          <a:p>
            <a:pPr marL="0" lvl="0" indent="0" algn="ctr" rtl="0">
              <a:spcBef>
                <a:spcPts val="1000"/>
              </a:spcBef>
              <a:spcAft>
                <a:spcPts val="0"/>
              </a:spcAft>
              <a:buNone/>
            </a:pPr>
            <a:r>
              <a:rPr lang="en-US"/>
              <a:t>2023 version of the Summer Learning Best Practice Guide and Toolkit.   	</a:t>
            </a:r>
            <a:endParaRPr/>
          </a:p>
        </p:txBody>
      </p:sp>
      <p:pic>
        <p:nvPicPr>
          <p:cNvPr id="755" name="Google Shape;755;p102" descr="Summer Learninng Best Practice Guide cover" title="Summer Learninng Best Practice Guide cover"/>
          <p:cNvPicPr preferRelativeResize="0"/>
          <p:nvPr/>
        </p:nvPicPr>
        <p:blipFill>
          <a:blip r:embed="rId3">
            <a:alphaModFix/>
          </a:blip>
          <a:stretch>
            <a:fillRect/>
          </a:stretch>
        </p:blipFill>
        <p:spPr>
          <a:xfrm>
            <a:off x="4452850" y="2192624"/>
            <a:ext cx="2891100" cy="3551913"/>
          </a:xfrm>
          <a:prstGeom prst="rect">
            <a:avLst/>
          </a:prstGeom>
          <a:noFill/>
          <a:ln>
            <a:noFill/>
          </a:ln>
        </p:spPr>
      </p:pic>
      <p:pic>
        <p:nvPicPr>
          <p:cNvPr id="756" name="Google Shape;756;p102" descr="Summer learning toolkit cover" title="Summer learning toolkit cover"/>
          <p:cNvPicPr preferRelativeResize="0"/>
          <p:nvPr/>
        </p:nvPicPr>
        <p:blipFill>
          <a:blip r:embed="rId4">
            <a:alphaModFix/>
          </a:blip>
          <a:stretch>
            <a:fillRect/>
          </a:stretch>
        </p:blipFill>
        <p:spPr>
          <a:xfrm>
            <a:off x="7644900" y="2563650"/>
            <a:ext cx="3856674" cy="29669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03"/>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Upcoming Events </a:t>
            </a:r>
            <a:endParaRPr/>
          </a:p>
        </p:txBody>
      </p:sp>
      <p:sp>
        <p:nvSpPr>
          <p:cNvPr id="763" name="Google Shape;763;p10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pic>
        <p:nvPicPr>
          <p:cNvPr id="764" name="Google Shape;764;p103" descr="Photo reference" title="Picture of Summer Learning Info Flyer">
            <a:hlinkClick r:id="rId3"/>
          </p:cNvPr>
          <p:cNvPicPr preferRelativeResize="0"/>
          <p:nvPr/>
        </p:nvPicPr>
        <p:blipFill>
          <a:blip r:embed="rId4">
            <a:alphaModFix/>
          </a:blip>
          <a:stretch>
            <a:fillRect/>
          </a:stretch>
        </p:blipFill>
        <p:spPr>
          <a:xfrm>
            <a:off x="7849025" y="1270350"/>
            <a:ext cx="3375659" cy="4351193"/>
          </a:xfrm>
          <a:prstGeom prst="rect">
            <a:avLst/>
          </a:prstGeom>
          <a:noFill/>
          <a:ln>
            <a:noFill/>
          </a:ln>
        </p:spPr>
      </p:pic>
      <p:sp>
        <p:nvSpPr>
          <p:cNvPr id="765" name="Google Shape;765;p103"/>
          <p:cNvSpPr txBox="1"/>
          <p:nvPr/>
        </p:nvSpPr>
        <p:spPr>
          <a:xfrm>
            <a:off x="848025" y="1718850"/>
            <a:ext cx="6588000" cy="390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900" b="1">
                <a:solidFill>
                  <a:srgbClr val="1A75BC"/>
                </a:solidFill>
                <a:latin typeface="Calibri"/>
                <a:ea typeface="Calibri"/>
                <a:cs typeface="Calibri"/>
                <a:sym typeface="Calibri"/>
              </a:rPr>
              <a:t>Mark Your Calendars for the Following Events: </a:t>
            </a:r>
            <a:endParaRPr sz="1900" b="1">
              <a:solidFill>
                <a:srgbClr val="1A75BC"/>
              </a:solidFill>
              <a:latin typeface="Calibri"/>
              <a:ea typeface="Calibri"/>
              <a:cs typeface="Calibri"/>
              <a:sym typeface="Calibri"/>
            </a:endParaRPr>
          </a:p>
          <a:p>
            <a:pPr marL="0" lvl="0" indent="0" algn="l" rtl="0">
              <a:lnSpc>
                <a:spcPct val="115000"/>
              </a:lnSpc>
              <a:spcBef>
                <a:spcPts val="0"/>
              </a:spcBef>
              <a:spcAft>
                <a:spcPts val="0"/>
              </a:spcAft>
              <a:buNone/>
            </a:pPr>
            <a:endParaRPr sz="1300" u="sng">
              <a:solidFill>
                <a:srgbClr val="1155CC"/>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US" sz="1500" b="1">
                <a:solidFill>
                  <a:schemeClr val="dk1"/>
                </a:solidFill>
                <a:latin typeface="Calibri"/>
                <a:ea typeface="Calibri"/>
                <a:cs typeface="Calibri"/>
                <a:sym typeface="Calibri"/>
              </a:rPr>
              <a:t>Wednesday, April 12 &amp; 14</a:t>
            </a:r>
            <a:r>
              <a:rPr lang="en-US" sz="1500">
                <a:solidFill>
                  <a:schemeClr val="dk1"/>
                </a:solidFill>
                <a:latin typeface="Calibri"/>
                <a:ea typeface="Calibri"/>
                <a:cs typeface="Calibri"/>
                <a:sym typeface="Calibri"/>
              </a:rPr>
              <a:t>, 3:30 - 4:30 pm</a:t>
            </a:r>
            <a:endParaRPr sz="1500">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21st CCLC Grant Competition Virtual Technical Assistance - April 12th - </a:t>
            </a:r>
            <a:r>
              <a:rPr lang="en-US" sz="1500" u="sng">
                <a:solidFill>
                  <a:srgbClr val="1155CC"/>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Registration Link</a:t>
            </a:r>
            <a:endParaRPr sz="1500">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21st CCLC Grant Competition Virtual Technical Assistance -  April 14th - </a:t>
            </a:r>
            <a:r>
              <a:rPr lang="en-US" sz="1500" u="sng">
                <a:solidFill>
                  <a:srgbClr val="1155CC"/>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Registration Link</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US" sz="1500" b="1">
                <a:solidFill>
                  <a:schemeClr val="dk1"/>
                </a:solidFill>
                <a:latin typeface="Calibri"/>
                <a:ea typeface="Calibri"/>
                <a:cs typeface="Calibri"/>
                <a:sym typeface="Calibri"/>
              </a:rPr>
              <a:t>Thursday, April 13th</a:t>
            </a:r>
            <a:r>
              <a:rPr lang="en-US" sz="1500">
                <a:solidFill>
                  <a:schemeClr val="dk1"/>
                </a:solidFill>
                <a:latin typeface="Calibri"/>
                <a:ea typeface="Calibri"/>
                <a:cs typeface="Calibri"/>
                <a:sym typeface="Calibri"/>
              </a:rPr>
              <a:t>, 1:00 - 2:00 pm</a:t>
            </a:r>
            <a:endParaRPr sz="1500">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Child Care: A critical link to supporting families in summer programs - </a:t>
            </a:r>
            <a:r>
              <a:rPr lang="en-US" sz="1500" u="sng">
                <a:solidFill>
                  <a:srgbClr val="1155CC"/>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Registration Link</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US" sz="1500" b="1">
                <a:solidFill>
                  <a:schemeClr val="dk1"/>
                </a:solidFill>
                <a:latin typeface="Calibri"/>
                <a:ea typeface="Calibri"/>
                <a:cs typeface="Calibri"/>
                <a:sym typeface="Calibri"/>
              </a:rPr>
              <a:t>Tuesday, April 18th</a:t>
            </a:r>
            <a:r>
              <a:rPr lang="en-US" sz="1500">
                <a:solidFill>
                  <a:schemeClr val="dk1"/>
                </a:solidFill>
                <a:latin typeface="Calibri"/>
                <a:ea typeface="Calibri"/>
                <a:cs typeface="Calibri"/>
                <a:sym typeface="Calibri"/>
              </a:rPr>
              <a:t>, 11:00 am - 12:00 pm </a:t>
            </a:r>
            <a:endParaRPr sz="1500">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Effectively Braiding Funds for Summer 2023 - </a:t>
            </a:r>
            <a:r>
              <a:rPr lang="en-US" sz="1500" u="sng">
                <a:solidFill>
                  <a:srgbClr val="1155CC"/>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Registration Link</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Char char="●"/>
            </a:pPr>
            <a:r>
              <a:rPr lang="en-US" sz="1500" b="1">
                <a:solidFill>
                  <a:schemeClr val="dk1"/>
                </a:solidFill>
                <a:latin typeface="Calibri"/>
                <a:ea typeface="Calibri"/>
                <a:cs typeface="Calibri"/>
                <a:sym typeface="Calibri"/>
              </a:rPr>
              <a:t>Wednesdays, April 19 - May 17</a:t>
            </a:r>
            <a:r>
              <a:rPr lang="en-US" sz="1500">
                <a:solidFill>
                  <a:schemeClr val="dk1"/>
                </a:solidFill>
                <a:latin typeface="Calibri"/>
                <a:ea typeface="Calibri"/>
                <a:cs typeface="Calibri"/>
                <a:sym typeface="Calibri"/>
              </a:rPr>
              <a:t>, 3:00 - 4:00 pm</a:t>
            </a:r>
            <a:r>
              <a:rPr lang="en-US" sz="1500" u="sng">
                <a:solidFill>
                  <a:schemeClr val="dk1"/>
                </a:solidFill>
                <a:latin typeface="Calibri"/>
                <a:ea typeface="Calibri"/>
                <a:cs typeface="Calibri"/>
                <a:sym typeface="Calibri"/>
              </a:rPr>
              <a:t> </a:t>
            </a:r>
            <a:endParaRPr sz="1500" u="sng">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21st CCLC Grant Competition Weekly Office Hours </a:t>
            </a:r>
            <a:r>
              <a:rPr lang="en-US" sz="1500" u="sng">
                <a:solidFill>
                  <a:srgbClr val="1155CC"/>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Link to Join</a:t>
            </a:r>
            <a:endParaRPr sz="1900">
              <a:latin typeface="Calibri"/>
              <a:ea typeface="Calibri"/>
              <a:cs typeface="Calibri"/>
              <a:sym typeface="Calibri"/>
            </a:endParaRPr>
          </a:p>
        </p:txBody>
      </p:sp>
      <p:sp>
        <p:nvSpPr>
          <p:cNvPr id="766" name="Google Shape;766;p103"/>
          <p:cNvSpPr txBox="1"/>
          <p:nvPr/>
        </p:nvSpPr>
        <p:spPr>
          <a:xfrm>
            <a:off x="8167950" y="5830575"/>
            <a:ext cx="27483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u="sng">
                <a:solidFill>
                  <a:schemeClr val="hlink"/>
                </a:solidFill>
                <a:latin typeface="Calibri"/>
                <a:ea typeface="Calibri"/>
                <a:cs typeface="Calibri"/>
                <a:sym typeface="Calibri"/>
                <a:hlinkClick r:id="rId3"/>
              </a:rPr>
              <a:t>Informational Flyer</a:t>
            </a:r>
            <a:endParaRPr sz="1700" b="1">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04"/>
          <p:cNvSpPr txBox="1">
            <a:spLocks noGrp="1"/>
          </p:cNvSpPr>
          <p:nvPr>
            <p:ph type="body" idx="1"/>
          </p:nvPr>
        </p:nvSpPr>
        <p:spPr>
          <a:xfrm>
            <a:off x="5183188" y="779647"/>
            <a:ext cx="6172200" cy="5081400"/>
          </a:xfrm>
          <a:prstGeom prst="rect">
            <a:avLst/>
          </a:prstGeom>
        </p:spPr>
        <p:txBody>
          <a:bodyPr spcFirstLastPara="1" wrap="square" lIns="91425" tIns="45700" rIns="91425" bIns="45700" anchor="t" anchorCtr="0">
            <a:normAutofit lnSpcReduction="10000"/>
          </a:bodyPr>
          <a:lstStyle/>
          <a:p>
            <a:pPr marL="0" lvl="0" indent="0" algn="ctr" rtl="0">
              <a:spcBef>
                <a:spcPts val="1000"/>
              </a:spcBef>
              <a:spcAft>
                <a:spcPts val="0"/>
              </a:spcAft>
              <a:buNone/>
            </a:pPr>
            <a:endParaRPr sz="3500" i="1"/>
          </a:p>
          <a:p>
            <a:pPr marL="0" lvl="0" indent="0" algn="ctr" rtl="0">
              <a:spcBef>
                <a:spcPts val="1000"/>
              </a:spcBef>
              <a:spcAft>
                <a:spcPts val="0"/>
              </a:spcAft>
              <a:buNone/>
            </a:pPr>
            <a:r>
              <a:rPr lang="en-US" sz="3200" i="1"/>
              <a:t>There is no power for change greater than a community discovering what it cares about.</a:t>
            </a:r>
            <a:endParaRPr sz="3200" i="1"/>
          </a:p>
          <a:p>
            <a:pPr marL="0" lvl="0" indent="0" algn="r" rtl="0">
              <a:spcBef>
                <a:spcPts val="1000"/>
              </a:spcBef>
              <a:spcAft>
                <a:spcPts val="0"/>
              </a:spcAft>
              <a:buNone/>
            </a:pPr>
            <a:r>
              <a:rPr lang="en-US" sz="2200" i="1"/>
              <a:t>-Margaret J. Wheatley</a:t>
            </a:r>
            <a:endParaRPr sz="2200" i="1"/>
          </a:p>
          <a:p>
            <a:pPr marL="0" lvl="0" indent="0" algn="ctr" rtl="0">
              <a:spcBef>
                <a:spcPts val="1000"/>
              </a:spcBef>
              <a:spcAft>
                <a:spcPts val="0"/>
              </a:spcAft>
              <a:buNone/>
            </a:pPr>
            <a:endParaRPr/>
          </a:p>
          <a:p>
            <a:pPr marL="0" lvl="0" indent="0" algn="ctr" rtl="0">
              <a:spcBef>
                <a:spcPts val="1000"/>
              </a:spcBef>
              <a:spcAft>
                <a:spcPts val="0"/>
              </a:spcAft>
              <a:buNone/>
            </a:pPr>
            <a:endParaRPr/>
          </a:p>
          <a:p>
            <a:pPr marL="0" lvl="0" indent="0" algn="ctr" rtl="0">
              <a:spcBef>
                <a:spcPts val="1000"/>
              </a:spcBef>
              <a:spcAft>
                <a:spcPts val="0"/>
              </a:spcAft>
              <a:buNone/>
            </a:pPr>
            <a:r>
              <a:rPr lang="en-US" sz="2800" b="1">
                <a:solidFill>
                  <a:schemeClr val="accent5"/>
                </a:solidFill>
              </a:rPr>
              <a:t>Our gratitude for your time and participation today</a:t>
            </a:r>
            <a:endParaRPr sz="2800" b="1">
              <a:solidFill>
                <a:schemeClr val="accent5"/>
              </a:solidFill>
            </a:endParaRPr>
          </a:p>
          <a:p>
            <a:pPr marL="0" lvl="0" indent="0" algn="ctr" rtl="0">
              <a:spcBef>
                <a:spcPts val="1000"/>
              </a:spcBef>
              <a:spcAft>
                <a:spcPts val="0"/>
              </a:spcAft>
              <a:buNone/>
            </a:pPr>
            <a:endParaRPr sz="2800" b="1">
              <a:solidFill>
                <a:schemeClr val="accent5"/>
              </a:solidFill>
            </a:endParaRPr>
          </a:p>
          <a:p>
            <a:pPr marL="0" lvl="0" indent="0" algn="ctr" rtl="0">
              <a:spcBef>
                <a:spcPts val="1000"/>
              </a:spcBef>
              <a:spcAft>
                <a:spcPts val="0"/>
              </a:spcAft>
              <a:buNone/>
            </a:pPr>
            <a:r>
              <a:rPr lang="en-US" sz="1500" b="1">
                <a:solidFill>
                  <a:schemeClr val="accent5"/>
                </a:solidFill>
              </a:rPr>
              <a:t>Please email us at </a:t>
            </a:r>
            <a:r>
              <a:rPr lang="en-US" sz="1500" b="1" u="sng">
                <a:solidFill>
                  <a:schemeClr val="hlink"/>
                </a:solidFill>
                <a:hlinkClick r:id="rId3"/>
              </a:rPr>
              <a:t>ODE.OR21stCCLC@ode.oregon.gov</a:t>
            </a:r>
            <a:r>
              <a:rPr lang="en-US" sz="1500" b="1">
                <a:solidFill>
                  <a:schemeClr val="accent5"/>
                </a:solidFill>
              </a:rPr>
              <a:t> for any questions</a:t>
            </a:r>
            <a:endParaRPr sz="1500" b="1">
              <a:solidFill>
                <a:schemeClr val="accent5"/>
              </a:solidFill>
            </a:endParaRPr>
          </a:p>
        </p:txBody>
      </p:sp>
      <p:sp>
        <p:nvSpPr>
          <p:cNvPr id="773" name="Google Shape;773;p104"/>
          <p:cNvSpPr txBox="1">
            <a:spLocks noGrp="1"/>
          </p:cNvSpPr>
          <p:nvPr>
            <p:ph type="title"/>
          </p:nvPr>
        </p:nvSpPr>
        <p:spPr>
          <a:xfrm>
            <a:off x="717177" y="779645"/>
            <a:ext cx="3931800" cy="2538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Closing</a:t>
            </a:r>
            <a:endParaRPr/>
          </a:p>
        </p:txBody>
      </p:sp>
      <p:sp>
        <p:nvSpPr>
          <p:cNvPr id="774" name="Google Shape;774;p10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pic>
        <p:nvPicPr>
          <p:cNvPr id="776" name="Google Shape;776;p104" descr="Note image" title="Thank you "/>
          <p:cNvPicPr preferRelativeResize="0"/>
          <p:nvPr/>
        </p:nvPicPr>
        <p:blipFill>
          <a:blip r:embed="rId4">
            <a:alphaModFix/>
          </a:blip>
          <a:stretch>
            <a:fillRect/>
          </a:stretch>
        </p:blipFill>
        <p:spPr>
          <a:xfrm>
            <a:off x="537957" y="2793066"/>
            <a:ext cx="4027275" cy="29924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0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Thank you!</a:t>
            </a:r>
            <a:endParaRPr/>
          </a:p>
        </p:txBody>
      </p:sp>
      <p:sp>
        <p:nvSpPr>
          <p:cNvPr id="783" name="Google Shape;783;p105"/>
          <p:cNvSpPr txBox="1">
            <a:spLocks noGrp="1"/>
          </p:cNvSpPr>
          <p:nvPr>
            <p:ph type="body" idx="4294967295"/>
          </p:nvPr>
        </p:nvSpPr>
        <p:spPr>
          <a:xfrm>
            <a:off x="717175" y="1696927"/>
            <a:ext cx="10784400" cy="4361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Raquel Gwynn, ODE, 21st CCLC Education Specialist</a:t>
            </a:r>
            <a:endParaRPr b="1"/>
          </a:p>
          <a:p>
            <a:pPr marL="0" lvl="0" indent="0" algn="l" rtl="0">
              <a:spcBef>
                <a:spcPts val="1000"/>
              </a:spcBef>
              <a:spcAft>
                <a:spcPts val="0"/>
              </a:spcAft>
              <a:buNone/>
            </a:pPr>
            <a:r>
              <a:rPr lang="en-US"/>
              <a:t>Email: </a:t>
            </a:r>
            <a:r>
              <a:rPr lang="en-US" u="sng">
                <a:solidFill>
                  <a:schemeClr val="hlink"/>
                </a:solidFill>
                <a:hlinkClick r:id="rId3"/>
              </a:rPr>
              <a:t>raquel.gwynn@ode.oregon.gov</a:t>
            </a:r>
            <a:endParaRPr/>
          </a:p>
          <a:p>
            <a:pPr marL="0" lvl="0" indent="0" algn="l" rtl="0">
              <a:spcBef>
                <a:spcPts val="1000"/>
              </a:spcBef>
              <a:spcAft>
                <a:spcPts val="0"/>
              </a:spcAft>
              <a:buNone/>
            </a:pPr>
            <a:endParaRPr/>
          </a:p>
          <a:p>
            <a:pPr marL="0" lvl="0" indent="0" algn="l" rtl="0">
              <a:spcBef>
                <a:spcPts val="1000"/>
              </a:spcBef>
              <a:spcAft>
                <a:spcPts val="0"/>
              </a:spcAft>
              <a:buNone/>
            </a:pPr>
            <a:r>
              <a:rPr lang="en-US" b="1"/>
              <a:t>Ron Speck, ODE, 21st CCLC Education Specialist</a:t>
            </a:r>
            <a:endParaRPr b="1"/>
          </a:p>
          <a:p>
            <a:pPr marL="0" lvl="0" indent="0" algn="l" rtl="0">
              <a:spcBef>
                <a:spcPts val="1000"/>
              </a:spcBef>
              <a:spcAft>
                <a:spcPts val="0"/>
              </a:spcAft>
              <a:buNone/>
            </a:pPr>
            <a:r>
              <a:rPr lang="en-US"/>
              <a:t>Email: </a:t>
            </a:r>
            <a:r>
              <a:rPr lang="en-US" u="sng">
                <a:solidFill>
                  <a:schemeClr val="hlink"/>
                </a:solidFill>
                <a:hlinkClick r:id="rId4"/>
              </a:rPr>
              <a:t>ron.speck@ode.oregon.gov</a:t>
            </a: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r>
              <a:rPr lang="en-US" b="1"/>
              <a:t>Ellie Wright, ODE, 21st CCLC Office Specialist</a:t>
            </a:r>
            <a:endParaRPr b="1"/>
          </a:p>
          <a:p>
            <a:pPr marL="0" lvl="0" indent="0" algn="l" rtl="0">
              <a:spcBef>
                <a:spcPts val="1000"/>
              </a:spcBef>
              <a:spcAft>
                <a:spcPts val="0"/>
              </a:spcAft>
              <a:buNone/>
            </a:pPr>
            <a:r>
              <a:rPr lang="en-US"/>
              <a:t>Email: </a:t>
            </a:r>
            <a:r>
              <a:rPr lang="en-US" u="sng">
                <a:solidFill>
                  <a:schemeClr val="hlink"/>
                </a:solidFill>
                <a:hlinkClick r:id="rId5"/>
              </a:rPr>
              <a:t>ellie.wright@ode.oregon.gov</a:t>
            </a:r>
            <a:endParaRPr/>
          </a:p>
        </p:txBody>
      </p:sp>
      <p:sp>
        <p:nvSpPr>
          <p:cNvPr id="784" name="Google Shape;784;p10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pic>
        <p:nvPicPr>
          <p:cNvPr id="785" name="Google Shape;785;p105" descr="Word box" title="Thank you"/>
          <p:cNvPicPr preferRelativeResize="0"/>
          <p:nvPr/>
        </p:nvPicPr>
        <p:blipFill>
          <a:blip r:embed="rId6">
            <a:alphaModFix/>
          </a:blip>
          <a:stretch>
            <a:fillRect/>
          </a:stretch>
        </p:blipFill>
        <p:spPr>
          <a:xfrm>
            <a:off x="7211900" y="5009950"/>
            <a:ext cx="4235700" cy="149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Agenda </a:t>
            </a:r>
            <a:endParaRPr/>
          </a:p>
        </p:txBody>
      </p:sp>
      <p:sp>
        <p:nvSpPr>
          <p:cNvPr id="525" name="Google Shape;525;p76"/>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3:30- Welcome, Agenda, Grounding in RFA</a:t>
            </a:r>
            <a:endParaRPr/>
          </a:p>
          <a:p>
            <a:pPr marL="0" lvl="0" indent="0" algn="l" rtl="0">
              <a:spcBef>
                <a:spcPts val="1000"/>
              </a:spcBef>
              <a:spcAft>
                <a:spcPts val="0"/>
              </a:spcAft>
              <a:buClr>
                <a:schemeClr val="dk1"/>
              </a:buClr>
              <a:buSzPts val="1100"/>
              <a:buFont typeface="Arial"/>
              <a:buNone/>
            </a:pPr>
            <a:r>
              <a:rPr lang="en-US"/>
              <a:t>3:40- Purpose, Goals and Vision of 21st CCLC Programs</a:t>
            </a:r>
            <a:endParaRPr/>
          </a:p>
          <a:p>
            <a:pPr marL="0" lvl="0" indent="0" algn="l" rtl="0">
              <a:spcBef>
                <a:spcPts val="1000"/>
              </a:spcBef>
              <a:spcAft>
                <a:spcPts val="0"/>
              </a:spcAft>
              <a:buClr>
                <a:schemeClr val="dk1"/>
              </a:buClr>
              <a:buSzPts val="1100"/>
              <a:buFont typeface="Arial"/>
              <a:buNone/>
            </a:pPr>
            <a:r>
              <a:rPr lang="en-US"/>
              <a:t>3:55- Eligibility &amp; Funding</a:t>
            </a:r>
            <a:endParaRPr/>
          </a:p>
          <a:p>
            <a:pPr marL="0" lvl="0" indent="0" algn="l" rtl="0">
              <a:spcBef>
                <a:spcPts val="1000"/>
              </a:spcBef>
              <a:spcAft>
                <a:spcPts val="0"/>
              </a:spcAft>
              <a:buClr>
                <a:schemeClr val="dk1"/>
              </a:buClr>
              <a:buSzPts val="1100"/>
              <a:buFont typeface="Arial"/>
              <a:buNone/>
            </a:pPr>
            <a:r>
              <a:rPr lang="en-US"/>
              <a:t>4:05- Key Requirements</a:t>
            </a:r>
            <a:endParaRPr i="1"/>
          </a:p>
          <a:p>
            <a:pPr marL="0" lvl="0" indent="0" algn="l" rtl="0">
              <a:spcBef>
                <a:spcPts val="1000"/>
              </a:spcBef>
              <a:spcAft>
                <a:spcPts val="0"/>
              </a:spcAft>
              <a:buClr>
                <a:schemeClr val="dk1"/>
              </a:buClr>
              <a:buSzPts val="1100"/>
              <a:buFont typeface="Arial"/>
              <a:buNone/>
            </a:pPr>
            <a:r>
              <a:rPr lang="en-US"/>
              <a:t>4:15- Application Instructions</a:t>
            </a:r>
            <a:endParaRPr/>
          </a:p>
          <a:p>
            <a:pPr marL="0" lvl="0" indent="0" algn="l" rtl="0">
              <a:spcBef>
                <a:spcPts val="1000"/>
              </a:spcBef>
              <a:spcAft>
                <a:spcPts val="0"/>
              </a:spcAft>
              <a:buClr>
                <a:schemeClr val="dk1"/>
              </a:buClr>
              <a:buSzPts val="1100"/>
              <a:buFont typeface="Arial"/>
              <a:buNone/>
            </a:pPr>
            <a:r>
              <a:rPr lang="en-US"/>
              <a:t>4:20- Resources &amp; Q &amp; A</a:t>
            </a:r>
            <a:endParaRPr/>
          </a:p>
          <a:p>
            <a:pPr marL="0" lvl="0" indent="0" algn="l" rtl="0">
              <a:spcBef>
                <a:spcPts val="1000"/>
              </a:spcBef>
              <a:spcAft>
                <a:spcPts val="0"/>
              </a:spcAft>
              <a:buClr>
                <a:schemeClr val="dk1"/>
              </a:buClr>
              <a:buSzPts val="1100"/>
              <a:buFont typeface="Arial"/>
              <a:buNone/>
            </a:pPr>
            <a:r>
              <a:rPr lang="en-US"/>
              <a:t>4:30- Thank you!</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
        <p:nvSpPr>
          <p:cNvPr id="526" name="Google Shape;526;p7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527" name="Google Shape;527;p76" title="&quot;"/>
          <p:cNvPicPr preferRelativeResize="0"/>
          <p:nvPr/>
        </p:nvPicPr>
        <p:blipFill>
          <a:blip r:embed="rId3">
            <a:alphaModFix/>
          </a:blip>
          <a:stretch>
            <a:fillRect/>
          </a:stretch>
        </p:blipFill>
        <p:spPr>
          <a:xfrm>
            <a:off x="6350213" y="3795450"/>
            <a:ext cx="4467225" cy="228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Grounding </a:t>
            </a:r>
            <a:endParaRPr/>
          </a:p>
        </p:txBody>
      </p:sp>
      <p:sp>
        <p:nvSpPr>
          <p:cNvPr id="534" name="Google Shape;534;p77"/>
          <p:cNvSpPr txBox="1">
            <a:spLocks noGrp="1"/>
          </p:cNvSpPr>
          <p:nvPr>
            <p:ph type="body" idx="1"/>
          </p:nvPr>
        </p:nvSpPr>
        <p:spPr>
          <a:xfrm>
            <a:off x="717175" y="1825625"/>
            <a:ext cx="6023100" cy="412920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None/>
            </a:pPr>
            <a:r>
              <a:rPr lang="en-US"/>
              <a:t>Federal Grant- Title IV-B Celebrating 25 years!</a:t>
            </a:r>
            <a:endParaRPr/>
          </a:p>
          <a:p>
            <a:pPr marL="0" lvl="0" indent="0" algn="l" rtl="0">
              <a:lnSpc>
                <a:spcPct val="70000"/>
              </a:lnSpc>
              <a:spcBef>
                <a:spcPts val="1000"/>
              </a:spcBef>
              <a:spcAft>
                <a:spcPts val="0"/>
              </a:spcAft>
              <a:buNone/>
            </a:pPr>
            <a:r>
              <a:rPr lang="en-US" sz="1900" b="1" u="sng">
                <a:solidFill>
                  <a:schemeClr val="hlink"/>
                </a:solidFill>
                <a:hlinkClick r:id="rId3"/>
              </a:rPr>
              <a:t>21st CCLC Website</a:t>
            </a:r>
            <a:endParaRPr sz="1900" b="1"/>
          </a:p>
          <a:p>
            <a:pPr marL="0" lvl="0" indent="0" algn="l" rtl="0">
              <a:lnSpc>
                <a:spcPct val="70000"/>
              </a:lnSpc>
              <a:spcBef>
                <a:spcPts val="1000"/>
              </a:spcBef>
              <a:spcAft>
                <a:spcPts val="0"/>
              </a:spcAft>
              <a:buNone/>
            </a:pPr>
            <a:r>
              <a:rPr lang="en-US" sz="1900" b="1" u="sng">
                <a:solidFill>
                  <a:schemeClr val="hlink"/>
                </a:solidFill>
                <a:hlinkClick r:id="rId4"/>
              </a:rPr>
              <a:t>Request For Application </a:t>
            </a:r>
            <a:endParaRPr sz="1900" b="1"/>
          </a:p>
          <a:p>
            <a:pPr marL="457200" lvl="0" indent="0" algn="l" rtl="0">
              <a:lnSpc>
                <a:spcPct val="70000"/>
              </a:lnSpc>
              <a:spcBef>
                <a:spcPts val="1000"/>
              </a:spcBef>
              <a:spcAft>
                <a:spcPts val="0"/>
              </a:spcAft>
              <a:buNone/>
            </a:pPr>
            <a:r>
              <a:rPr lang="en-US" sz="1900">
                <a:solidFill>
                  <a:schemeClr val="accent1"/>
                </a:solidFill>
              </a:rPr>
              <a:t>Part 1: General Information (dark blue)</a:t>
            </a:r>
            <a:endParaRPr sz="1900">
              <a:solidFill>
                <a:schemeClr val="accent1"/>
              </a:solidFill>
            </a:endParaRPr>
          </a:p>
          <a:p>
            <a:pPr marL="457200" lvl="0" indent="0" algn="l" rtl="0">
              <a:lnSpc>
                <a:spcPct val="70000"/>
              </a:lnSpc>
              <a:spcBef>
                <a:spcPts val="1000"/>
              </a:spcBef>
              <a:spcAft>
                <a:spcPts val="0"/>
              </a:spcAft>
              <a:buNone/>
            </a:pPr>
            <a:r>
              <a:rPr lang="en-US" sz="1900">
                <a:solidFill>
                  <a:schemeClr val="dk2"/>
                </a:solidFill>
              </a:rPr>
              <a:t>Part 2: Application Instructions (Teal)</a:t>
            </a:r>
            <a:endParaRPr sz="1900">
              <a:solidFill>
                <a:schemeClr val="dk2"/>
              </a:solidFill>
            </a:endParaRPr>
          </a:p>
          <a:p>
            <a:pPr marL="457200" lvl="0" indent="0" algn="l" rtl="0">
              <a:lnSpc>
                <a:spcPct val="70000"/>
              </a:lnSpc>
              <a:spcBef>
                <a:spcPts val="1000"/>
              </a:spcBef>
              <a:spcAft>
                <a:spcPts val="0"/>
              </a:spcAft>
              <a:buNone/>
            </a:pPr>
            <a:r>
              <a:rPr lang="en-US" sz="1900">
                <a:solidFill>
                  <a:schemeClr val="accent5"/>
                </a:solidFill>
              </a:rPr>
              <a:t>Part 3: Application Template (light green)</a:t>
            </a:r>
            <a:endParaRPr sz="1900">
              <a:solidFill>
                <a:schemeClr val="accent5"/>
              </a:solidFill>
            </a:endParaRPr>
          </a:p>
          <a:p>
            <a:pPr marL="457200" lvl="0" indent="0" algn="l" rtl="0">
              <a:lnSpc>
                <a:spcPct val="70000"/>
              </a:lnSpc>
              <a:spcBef>
                <a:spcPts val="1000"/>
              </a:spcBef>
              <a:spcAft>
                <a:spcPts val="0"/>
              </a:spcAft>
              <a:buNone/>
            </a:pPr>
            <a:r>
              <a:rPr lang="en-US" sz="1900">
                <a:solidFill>
                  <a:schemeClr val="accent1"/>
                </a:solidFill>
              </a:rPr>
              <a:t>Appendices (dark blue)</a:t>
            </a:r>
            <a:endParaRPr sz="1900">
              <a:solidFill>
                <a:schemeClr val="accent1"/>
              </a:solidFill>
            </a:endParaRPr>
          </a:p>
          <a:p>
            <a:pPr marL="914400" lvl="0" indent="-349250" algn="l" rtl="0">
              <a:lnSpc>
                <a:spcPct val="100000"/>
              </a:lnSpc>
              <a:spcBef>
                <a:spcPts val="0"/>
              </a:spcBef>
              <a:spcAft>
                <a:spcPts val="0"/>
              </a:spcAft>
              <a:buClr>
                <a:schemeClr val="accent1"/>
              </a:buClr>
              <a:buSzPts val="1900"/>
              <a:buChar char="•"/>
            </a:pPr>
            <a:r>
              <a:rPr lang="en-US" sz="1900">
                <a:solidFill>
                  <a:schemeClr val="accent1"/>
                </a:solidFill>
              </a:rPr>
              <a:t>Glossary</a:t>
            </a:r>
            <a:endParaRPr sz="1900">
              <a:solidFill>
                <a:schemeClr val="accent1"/>
              </a:solidFill>
            </a:endParaRPr>
          </a:p>
          <a:p>
            <a:pPr marL="914400" lvl="0" indent="-349250" algn="l" rtl="0">
              <a:lnSpc>
                <a:spcPct val="100000"/>
              </a:lnSpc>
              <a:spcBef>
                <a:spcPts val="0"/>
              </a:spcBef>
              <a:spcAft>
                <a:spcPts val="0"/>
              </a:spcAft>
              <a:buClr>
                <a:schemeClr val="accent1"/>
              </a:buClr>
              <a:buSzPts val="1900"/>
              <a:buChar char="•"/>
            </a:pPr>
            <a:r>
              <a:rPr lang="en-US" sz="1900">
                <a:solidFill>
                  <a:schemeClr val="accent1"/>
                </a:solidFill>
              </a:rPr>
              <a:t>Selection Criteria &amp; Rubrics</a:t>
            </a:r>
            <a:endParaRPr sz="1900">
              <a:solidFill>
                <a:schemeClr val="accent1"/>
              </a:solidFill>
            </a:endParaRPr>
          </a:p>
          <a:p>
            <a:pPr marL="914400" lvl="0" indent="-349250" algn="l" rtl="0">
              <a:lnSpc>
                <a:spcPct val="100000"/>
              </a:lnSpc>
              <a:spcBef>
                <a:spcPts val="0"/>
              </a:spcBef>
              <a:spcAft>
                <a:spcPts val="0"/>
              </a:spcAft>
              <a:buClr>
                <a:schemeClr val="accent1"/>
              </a:buClr>
              <a:buSzPts val="1900"/>
              <a:buChar char="•"/>
            </a:pPr>
            <a:r>
              <a:rPr lang="en-US" sz="1900">
                <a:solidFill>
                  <a:schemeClr val="accent1"/>
                </a:solidFill>
              </a:rPr>
              <a:t>Copy of Attachment 1- Cover Page</a:t>
            </a:r>
            <a:endParaRPr sz="1900">
              <a:solidFill>
                <a:schemeClr val="accent1"/>
              </a:solidFill>
            </a:endParaRPr>
          </a:p>
          <a:p>
            <a:pPr marL="914400" lvl="0" indent="-349250" algn="l" rtl="0">
              <a:lnSpc>
                <a:spcPct val="100000"/>
              </a:lnSpc>
              <a:spcBef>
                <a:spcPts val="0"/>
              </a:spcBef>
              <a:spcAft>
                <a:spcPts val="0"/>
              </a:spcAft>
              <a:buClr>
                <a:schemeClr val="accent1"/>
              </a:buClr>
              <a:buSzPts val="1900"/>
              <a:buChar char="•"/>
            </a:pPr>
            <a:r>
              <a:rPr lang="en-US" sz="1900">
                <a:solidFill>
                  <a:schemeClr val="accent1"/>
                </a:solidFill>
              </a:rPr>
              <a:t>Copy of Attachment 3- Lead Applicant/Partner Form</a:t>
            </a:r>
            <a:endParaRPr sz="1900">
              <a:solidFill>
                <a:schemeClr val="accent1"/>
              </a:solidFill>
            </a:endParaRPr>
          </a:p>
          <a:p>
            <a:pPr marL="457200" lvl="0" indent="0" algn="l" rtl="0">
              <a:lnSpc>
                <a:spcPct val="70000"/>
              </a:lnSpc>
              <a:spcBef>
                <a:spcPts val="1000"/>
              </a:spcBef>
              <a:spcAft>
                <a:spcPts val="0"/>
              </a:spcAft>
              <a:buNone/>
            </a:pPr>
            <a:endParaRPr sz="1900"/>
          </a:p>
        </p:txBody>
      </p:sp>
      <p:sp>
        <p:nvSpPr>
          <p:cNvPr id="535" name="Google Shape;535;p7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536" name="Google Shape;536;p77" title="&quot;"/>
          <p:cNvPicPr preferRelativeResize="0"/>
          <p:nvPr/>
        </p:nvPicPr>
        <p:blipFill>
          <a:blip r:embed="rId5">
            <a:alphaModFix/>
          </a:blip>
          <a:stretch>
            <a:fillRect/>
          </a:stretch>
        </p:blipFill>
        <p:spPr>
          <a:xfrm>
            <a:off x="6590775" y="2312437"/>
            <a:ext cx="4536700" cy="261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8"/>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t>Purpose, Goals, and Vision of 21st CCLC Programs</a:t>
            </a:r>
            <a:endParaRPr sz="4000"/>
          </a:p>
        </p:txBody>
      </p:sp>
      <p:sp>
        <p:nvSpPr>
          <p:cNvPr id="543" name="Google Shape;543;p7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9"/>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is a Community Learning Center?</a:t>
            </a:r>
            <a:endParaRPr/>
          </a:p>
        </p:txBody>
      </p:sp>
      <p:sp>
        <p:nvSpPr>
          <p:cNvPr id="550" name="Google Shape;550;p79"/>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551" name="Google Shape;551;p79"/>
          <p:cNvSpPr txBox="1">
            <a:spLocks noGrp="1"/>
          </p:cNvSpPr>
          <p:nvPr>
            <p:ph type="body" idx="1"/>
          </p:nvPr>
        </p:nvSpPr>
        <p:spPr>
          <a:xfrm>
            <a:off x="498750" y="1785825"/>
            <a:ext cx="11194500" cy="3436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500"/>
              <a:buFont typeface="Arial"/>
              <a:buNone/>
            </a:pPr>
            <a:r>
              <a:rPr lang="en-US" sz="2200" b="1">
                <a:solidFill>
                  <a:schemeClr val="dk1"/>
                </a:solidFill>
              </a:rPr>
              <a:t>According to ESSA the term “community learning center” refers to an entity that:</a:t>
            </a:r>
            <a:r>
              <a:rPr lang="en-US" sz="2200">
                <a:solidFill>
                  <a:schemeClr val="dk1"/>
                </a:solidFill>
                <a:latin typeface="Calibri"/>
                <a:ea typeface="Calibri"/>
                <a:cs typeface="Calibri"/>
                <a:sym typeface="Calibri"/>
              </a:rPr>
              <a:t> </a:t>
            </a:r>
            <a:endParaRPr sz="2200"/>
          </a:p>
          <a:p>
            <a:pPr marL="457200" lvl="0" indent="-368300" algn="l" rtl="0">
              <a:spcBef>
                <a:spcPts val="100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Assists students to meet the </a:t>
            </a:r>
            <a:r>
              <a:rPr lang="en-US" sz="2200">
                <a:solidFill>
                  <a:srgbClr val="404040"/>
                </a:solidFill>
              </a:rPr>
              <a:t>challenging State academic standards</a:t>
            </a:r>
            <a:r>
              <a:rPr lang="en-US" sz="2200">
                <a:solidFill>
                  <a:srgbClr val="404040"/>
                </a:solidFill>
                <a:latin typeface="Calibri"/>
                <a:ea typeface="Calibri"/>
                <a:cs typeface="Calibri"/>
                <a:sym typeface="Calibri"/>
              </a:rPr>
              <a:t> </a:t>
            </a:r>
            <a:r>
              <a:rPr lang="en-US" sz="2200">
                <a:solidFill>
                  <a:schemeClr val="dk1"/>
                </a:solidFill>
                <a:latin typeface="Calibri"/>
                <a:ea typeface="Calibri"/>
                <a:cs typeface="Calibri"/>
                <a:sym typeface="Calibri"/>
              </a:rPr>
              <a:t>by providing the students with </a:t>
            </a:r>
            <a:r>
              <a:rPr lang="en-US" sz="2200" b="1">
                <a:solidFill>
                  <a:srgbClr val="0000FF"/>
                </a:solidFill>
              </a:rPr>
              <a:t>academic enrichment activities and a broad array of other activities during non-school hours or periods when school is not in session (such as before and after school or during summer recess)</a:t>
            </a:r>
            <a:r>
              <a:rPr lang="en-US" sz="2200">
                <a:solidFill>
                  <a:schemeClr val="dk1"/>
                </a:solidFill>
                <a:latin typeface="Calibri"/>
                <a:ea typeface="Calibri"/>
                <a:cs typeface="Calibri"/>
                <a:sym typeface="Calibri"/>
              </a:rPr>
              <a:t> that:</a:t>
            </a:r>
            <a:endParaRPr sz="2200"/>
          </a:p>
          <a:p>
            <a:pPr marL="914400" lvl="1" indent="-368300" algn="l" rtl="0">
              <a:spcBef>
                <a:spcPts val="0"/>
              </a:spcBef>
              <a:spcAft>
                <a:spcPts val="0"/>
              </a:spcAft>
              <a:buClr>
                <a:schemeClr val="dk1"/>
              </a:buClr>
              <a:buSzPts val="2200"/>
              <a:buFont typeface="Calibri"/>
              <a:buAutoNum type="alphaLcPeriod"/>
            </a:pPr>
            <a:r>
              <a:rPr lang="en-US" sz="2200">
                <a:solidFill>
                  <a:schemeClr val="dk1"/>
                </a:solidFill>
                <a:latin typeface="Calibri"/>
                <a:ea typeface="Calibri"/>
                <a:cs typeface="Calibri"/>
                <a:sym typeface="Calibri"/>
              </a:rPr>
              <a:t>Reinforce and complement the regular academic programs of the schools attended by the students served; and</a:t>
            </a:r>
            <a:endParaRPr sz="2200"/>
          </a:p>
          <a:p>
            <a:pPr marL="914400" lvl="1" indent="-368300" algn="l" rtl="0">
              <a:spcBef>
                <a:spcPts val="0"/>
              </a:spcBef>
              <a:spcAft>
                <a:spcPts val="0"/>
              </a:spcAft>
              <a:buClr>
                <a:schemeClr val="dk1"/>
              </a:buClr>
              <a:buSzPts val="2200"/>
              <a:buFont typeface="Calibri"/>
              <a:buAutoNum type="alphaLcPeriod"/>
            </a:pPr>
            <a:r>
              <a:rPr lang="en-US" sz="2200">
                <a:solidFill>
                  <a:schemeClr val="dk1"/>
                </a:solidFill>
                <a:latin typeface="Calibri"/>
                <a:ea typeface="Calibri"/>
                <a:cs typeface="Calibri"/>
                <a:sym typeface="Calibri"/>
              </a:rPr>
              <a:t>Are targeted to the students’ academic needs and aligned with the instruction students receive during the school day; and</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Offers families of students served by such centers opportunities for active and meaningful engagement in their children’s education, including opportunities for literacy and related educational development.</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0"/>
          <p:cNvSpPr txBox="1">
            <a:spLocks noGrp="1"/>
          </p:cNvSpPr>
          <p:nvPr>
            <p:ph type="body" idx="1"/>
          </p:nvPr>
        </p:nvSpPr>
        <p:spPr>
          <a:xfrm>
            <a:off x="951800" y="1815400"/>
            <a:ext cx="6010800" cy="445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21st CCLC programs are also considered Expanded Learning programs. T</a:t>
            </a:r>
            <a:r>
              <a:rPr lang="en-US" sz="2400"/>
              <a:t>he following terms may be used interchangeably for before school, afterschool, summer learning</a:t>
            </a:r>
            <a:r>
              <a:rPr lang="en-US"/>
              <a:t>, </a:t>
            </a:r>
            <a:r>
              <a:rPr lang="en-US">
                <a:highlight>
                  <a:schemeClr val="lt1"/>
                </a:highlight>
              </a:rPr>
              <a:t>and periods when school is not in session</a:t>
            </a:r>
            <a:r>
              <a:rPr lang="en-US" sz="2400">
                <a:highlight>
                  <a:schemeClr val="lt1"/>
                </a:highlight>
              </a:rPr>
              <a:t>.</a:t>
            </a:r>
            <a:endParaRPr sz="2400">
              <a:highlight>
                <a:schemeClr val="lt1"/>
              </a:highlight>
            </a:endParaRPr>
          </a:p>
          <a:p>
            <a:pPr marL="457200" lvl="0" indent="-381000" algn="l" rtl="0">
              <a:spcBef>
                <a:spcPts val="1000"/>
              </a:spcBef>
              <a:spcAft>
                <a:spcPts val="0"/>
              </a:spcAft>
              <a:buSzPts val="2400"/>
              <a:buFont typeface="Calibri"/>
              <a:buChar char="•"/>
            </a:pPr>
            <a:r>
              <a:rPr lang="en-US" sz="2400"/>
              <a:t>Out-of-School Time</a:t>
            </a:r>
            <a:endParaRPr sz="2400"/>
          </a:p>
          <a:p>
            <a:pPr marL="457200" lvl="0" indent="-381000" algn="l" rtl="0">
              <a:spcBef>
                <a:spcPts val="0"/>
              </a:spcBef>
              <a:spcAft>
                <a:spcPts val="0"/>
              </a:spcAft>
              <a:buSzPts val="2400"/>
              <a:buFont typeface="Calibri"/>
              <a:buChar char="•"/>
            </a:pPr>
            <a:r>
              <a:rPr lang="en-US" sz="2400"/>
              <a:t>Expanded Learning</a:t>
            </a:r>
            <a:endParaRPr sz="2400"/>
          </a:p>
          <a:p>
            <a:pPr marL="457200" lvl="0" indent="-381000" algn="l" rtl="0">
              <a:spcBef>
                <a:spcPts val="0"/>
              </a:spcBef>
              <a:spcAft>
                <a:spcPts val="0"/>
              </a:spcAft>
              <a:buSzPts val="2400"/>
              <a:buFont typeface="Calibri"/>
              <a:buChar char="•"/>
            </a:pPr>
            <a:r>
              <a:rPr lang="en-US" sz="2400"/>
              <a:t>Summer Learning Programs</a:t>
            </a:r>
            <a:endParaRPr sz="2400"/>
          </a:p>
          <a:p>
            <a:pPr marL="457200" lvl="0" indent="-381000" algn="l" rtl="0">
              <a:spcBef>
                <a:spcPts val="0"/>
              </a:spcBef>
              <a:spcAft>
                <a:spcPts val="0"/>
              </a:spcAft>
              <a:buSzPts val="2400"/>
              <a:buFont typeface="Calibri"/>
              <a:buChar char="•"/>
            </a:pPr>
            <a:r>
              <a:rPr lang="en-US" sz="2400"/>
              <a:t>Afterschool (one word)</a:t>
            </a:r>
            <a:endParaRPr sz="2400"/>
          </a:p>
          <a:p>
            <a:pPr marL="0" lvl="0" indent="0" algn="l" rtl="0">
              <a:spcBef>
                <a:spcPts val="1000"/>
              </a:spcBef>
              <a:spcAft>
                <a:spcPts val="0"/>
              </a:spcAft>
              <a:buNone/>
            </a:pPr>
            <a:endParaRPr/>
          </a:p>
          <a:p>
            <a:pPr marL="0" lvl="0" indent="0" algn="l" rtl="0">
              <a:spcBef>
                <a:spcPts val="1000"/>
              </a:spcBef>
              <a:spcAft>
                <a:spcPts val="0"/>
              </a:spcAft>
              <a:buNone/>
            </a:pPr>
            <a:r>
              <a:rPr lang="en-US" sz="1900"/>
              <a:t>*We will talk about service options and requirements for 21st CCLC programs shortly.</a:t>
            </a:r>
            <a:endParaRPr sz="1900"/>
          </a:p>
        </p:txBody>
      </p:sp>
      <p:sp>
        <p:nvSpPr>
          <p:cNvPr id="558" name="Google Shape;558;p80"/>
          <p:cNvSpPr txBox="1">
            <a:spLocks noGrp="1"/>
          </p:cNvSpPr>
          <p:nvPr>
            <p:ph type="title"/>
          </p:nvPr>
        </p:nvSpPr>
        <p:spPr>
          <a:xfrm>
            <a:off x="951800" y="696117"/>
            <a:ext cx="9052500" cy="763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is Expanded Learning?</a:t>
            </a:r>
            <a:endParaRPr/>
          </a:p>
        </p:txBody>
      </p:sp>
      <p:pic>
        <p:nvPicPr>
          <p:cNvPr id="559" name="Google Shape;559;p80" title="'"/>
          <p:cNvPicPr preferRelativeResize="0"/>
          <p:nvPr/>
        </p:nvPicPr>
        <p:blipFill>
          <a:blip r:embed="rId3">
            <a:alphaModFix/>
          </a:blip>
          <a:stretch>
            <a:fillRect/>
          </a:stretch>
        </p:blipFill>
        <p:spPr>
          <a:xfrm>
            <a:off x="7106675" y="2605438"/>
            <a:ext cx="3871850" cy="2581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1"/>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Purpose of the 21st CCLC Grant (ESSA)</a:t>
            </a:r>
            <a:endParaRPr/>
          </a:p>
        </p:txBody>
      </p:sp>
      <p:sp>
        <p:nvSpPr>
          <p:cNvPr id="565" name="Google Shape;565;p81"/>
          <p:cNvSpPr txBox="1">
            <a:spLocks noGrp="1"/>
          </p:cNvSpPr>
          <p:nvPr>
            <p:ph type="body" idx="1"/>
          </p:nvPr>
        </p:nvSpPr>
        <p:spPr>
          <a:xfrm>
            <a:off x="900025" y="1602050"/>
            <a:ext cx="10234800" cy="4719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500"/>
              <a:buFont typeface="Arial"/>
              <a:buNone/>
            </a:pPr>
            <a:r>
              <a:rPr lang="en-US" sz="1800">
                <a:solidFill>
                  <a:schemeClr val="dk1"/>
                </a:solidFill>
                <a:latin typeface="Calibri"/>
                <a:ea typeface="Calibri"/>
                <a:cs typeface="Calibri"/>
                <a:sym typeface="Calibri"/>
              </a:rPr>
              <a:t>The purpose of the 21st CCLC program is to establish or expand activities in community learning centers [§4201(a)]. 21st CCLC services focus on helping children in schools who serve a </a:t>
            </a:r>
            <a:r>
              <a:rPr lang="en-US" sz="1800" b="1">
                <a:solidFill>
                  <a:srgbClr val="0000FF"/>
                </a:solidFill>
              </a:rPr>
              <a:t>large portion of students navigating poverty succeed academically</a:t>
            </a:r>
            <a:r>
              <a:rPr lang="en-US" sz="1800">
                <a:solidFill>
                  <a:schemeClr val="dk1"/>
                </a:solidFill>
                <a:latin typeface="Calibri"/>
                <a:ea typeface="Calibri"/>
                <a:cs typeface="Calibri"/>
                <a:sym typeface="Calibri"/>
              </a:rPr>
              <a:t> through the application of evidence-based practice by: </a:t>
            </a:r>
            <a:endParaRPr sz="1800">
              <a:solidFill>
                <a:schemeClr val="dk1"/>
              </a:solidFill>
              <a:latin typeface="Calibri"/>
              <a:ea typeface="Calibri"/>
              <a:cs typeface="Calibri"/>
              <a:sym typeface="Calibri"/>
            </a:endParaRPr>
          </a:p>
          <a:p>
            <a:pPr marL="457200" lvl="0" indent="-342900" algn="l" rtl="0">
              <a:spcBef>
                <a:spcPts val="10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Providing opportunities for </a:t>
            </a:r>
            <a:r>
              <a:rPr lang="en-US" sz="1800" b="1">
                <a:solidFill>
                  <a:srgbClr val="1155CC"/>
                </a:solidFill>
                <a:latin typeface="Calibri"/>
                <a:ea typeface="Calibri"/>
                <a:cs typeface="Calibri"/>
                <a:sym typeface="Calibri"/>
              </a:rPr>
              <a:t>academic enrichment</a:t>
            </a:r>
            <a:r>
              <a:rPr lang="en-US" sz="1800">
                <a:solidFill>
                  <a:schemeClr val="dk1"/>
                </a:solidFill>
                <a:latin typeface="Calibri"/>
                <a:ea typeface="Calibri"/>
                <a:cs typeface="Calibri"/>
                <a:sym typeface="Calibri"/>
              </a:rPr>
              <a:t>, including providing tutorial services to help students, particularly students who attend low-performing schools, to meet the challenging </a:t>
            </a:r>
            <a:r>
              <a:rPr lang="en-US" sz="1800"/>
              <a:t>s</a:t>
            </a:r>
            <a:r>
              <a:rPr lang="en-US" sz="1800">
                <a:solidFill>
                  <a:schemeClr val="dk1"/>
                </a:solidFill>
                <a:latin typeface="Calibri"/>
                <a:ea typeface="Calibri"/>
                <a:cs typeface="Calibri"/>
                <a:sym typeface="Calibri"/>
              </a:rPr>
              <a:t>tate academic standards in core academic subject such as reading, writing, and mathematics;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Offering students a</a:t>
            </a:r>
            <a:r>
              <a:rPr lang="en-US" sz="1800">
                <a:solidFill>
                  <a:srgbClr val="0000FF"/>
                </a:solidFill>
                <a:latin typeface="Calibri"/>
                <a:ea typeface="Calibri"/>
                <a:cs typeface="Calibri"/>
                <a:sym typeface="Calibri"/>
              </a:rPr>
              <a:t> </a:t>
            </a:r>
            <a:r>
              <a:rPr lang="en-US" sz="1800" b="1">
                <a:solidFill>
                  <a:srgbClr val="0000FF"/>
                </a:solidFill>
                <a:latin typeface="Calibri"/>
                <a:ea typeface="Calibri"/>
                <a:cs typeface="Calibri"/>
                <a:sym typeface="Calibri"/>
              </a:rPr>
              <a:t>broad array of additional services</a:t>
            </a:r>
            <a:r>
              <a:rPr lang="en-US" sz="1800">
                <a:solidFill>
                  <a:srgbClr val="0000FF"/>
                </a:solidFill>
                <a:latin typeface="Calibri"/>
                <a:ea typeface="Calibri"/>
                <a:cs typeface="Calibri"/>
                <a:sym typeface="Calibri"/>
              </a:rPr>
              <a:t>,</a:t>
            </a:r>
            <a:r>
              <a:rPr lang="en-US" sz="1800">
                <a:solidFill>
                  <a:schemeClr val="dk1"/>
                </a:solidFill>
                <a:latin typeface="Calibri"/>
                <a:ea typeface="Calibri"/>
                <a:cs typeface="Calibri"/>
                <a:sym typeface="Calibri"/>
              </a:rPr>
              <a:t> programs, and activities, such as youth development activities, service learning, nutrition and health education, drug and violence prevention programs, counseling programs, arts, music, physical fitness and wellness programs, technology education programs, financial literacy programs, environmental literacy programs, mathematics, science, career and technical programs, internship or apprenticeship programs, and other ties to an in-demand industry sector or occupation for high school students that are designed to reinforce and complement the regular academic program of participating students; and </a:t>
            </a:r>
            <a:endParaRPr sz="1800"/>
          </a:p>
          <a:p>
            <a:pPr marL="45720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Offering</a:t>
            </a:r>
            <a:r>
              <a:rPr lang="en-US" sz="1800" b="1">
                <a:solidFill>
                  <a:schemeClr val="dk1"/>
                </a:solidFill>
                <a:latin typeface="Calibri"/>
                <a:ea typeface="Calibri"/>
                <a:cs typeface="Calibri"/>
                <a:sym typeface="Calibri"/>
              </a:rPr>
              <a:t> </a:t>
            </a:r>
            <a:r>
              <a:rPr lang="en-US" sz="1800" b="1">
                <a:solidFill>
                  <a:srgbClr val="0000FF"/>
                </a:solidFill>
                <a:latin typeface="Calibri"/>
                <a:ea typeface="Calibri"/>
                <a:cs typeface="Calibri"/>
                <a:sym typeface="Calibri"/>
              </a:rPr>
              <a:t>families </a:t>
            </a:r>
            <a:r>
              <a:rPr lang="en-US" sz="1800">
                <a:solidFill>
                  <a:schemeClr val="dk1"/>
                </a:solidFill>
                <a:latin typeface="Calibri"/>
                <a:ea typeface="Calibri"/>
                <a:cs typeface="Calibri"/>
                <a:sym typeface="Calibri"/>
              </a:rPr>
              <a:t>of students served by community learning centers opportunities for active and meaningful engagement in their children’s education, including opportunities for literacy and related educational development.</a:t>
            </a:r>
            <a:endParaRPr sz="2700"/>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0466C235040E49B855E1FA35FD7436" ma:contentTypeVersion="7" ma:contentTypeDescription="Create a new document." ma:contentTypeScope="" ma:versionID="c5497f59d62c6d90f04f0cbf354a2229">
  <xsd:schema xmlns:xsd="http://www.w3.org/2001/XMLSchema" xmlns:xs="http://www.w3.org/2001/XMLSchema" xmlns:p="http://schemas.microsoft.com/office/2006/metadata/properties" xmlns:ns1="http://schemas.microsoft.com/sharepoint/v3" xmlns:ns2="e3ae8067-7289-4b32-b7f2-51b79028773a" xmlns:ns3="54031767-dd6d-417c-ab73-583408f47564" targetNamespace="http://schemas.microsoft.com/office/2006/metadata/properties" ma:root="true" ma:fieldsID="ff7a1ce96b63ea9e740d26ec8f86a44f" ns1:_="" ns2:_="" ns3:_="">
    <xsd:import namespace="http://schemas.microsoft.com/sharepoint/v3"/>
    <xsd:import namespace="e3ae8067-7289-4b32-b7f2-51b79028773a"/>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ae8067-7289-4b32-b7f2-51b79028773a"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3ae8067-7289-4b32-b7f2-51b79028773a" xsi:nil="true"/>
    <PublishingExpirationDate xmlns="http://schemas.microsoft.com/sharepoint/v3" xsi:nil="true"/>
    <PublishingStartDate xmlns="http://schemas.microsoft.com/sharepoint/v3" xsi:nil="true"/>
    <Remediation_x0020_Date xmlns="e3ae8067-7289-4b32-b7f2-51b79028773a">2023-04-19T07:00:00+00:00</Remediation_x0020_Date>
    <Priority xmlns="e3ae8067-7289-4b32-b7f2-51b79028773a">New</Priority>
  </documentManagement>
</p:properties>
</file>

<file path=customXml/itemProps1.xml><?xml version="1.0" encoding="utf-8"?>
<ds:datastoreItem xmlns:ds="http://schemas.openxmlformats.org/officeDocument/2006/customXml" ds:itemID="{74A6C657-01D3-458C-BAB7-B6621E1F5AA2}"/>
</file>

<file path=customXml/itemProps2.xml><?xml version="1.0" encoding="utf-8"?>
<ds:datastoreItem xmlns:ds="http://schemas.openxmlformats.org/officeDocument/2006/customXml" ds:itemID="{788AE7E4-0466-49B7-BDE4-93C90AACFF5E}"/>
</file>

<file path=customXml/itemProps3.xml><?xml version="1.0" encoding="utf-8"?>
<ds:datastoreItem xmlns:ds="http://schemas.openxmlformats.org/officeDocument/2006/customXml" ds:itemID="{310EDBA6-3D96-44AD-84B5-1456A6525DD0}"/>
</file>

<file path=docProps/app.xml><?xml version="1.0" encoding="utf-8"?>
<Properties xmlns="http://schemas.openxmlformats.org/officeDocument/2006/extended-properties" xmlns:vt="http://schemas.openxmlformats.org/officeDocument/2006/docPropsVTypes">
  <TotalTime>12</TotalTime>
  <Words>2510</Words>
  <Application>Microsoft Office PowerPoint</Application>
  <PresentationFormat>Widescreen</PresentationFormat>
  <Paragraphs>286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Blue_2021ODE</vt:lpstr>
      <vt:lpstr>21st Century Community Learning Centers (21st CCLC) 2023 RFA Technical Assistance Webinar </vt:lpstr>
      <vt:lpstr>Introductions</vt:lpstr>
      <vt:lpstr>Welcome!</vt:lpstr>
      <vt:lpstr>Agenda </vt:lpstr>
      <vt:lpstr>Grounding </vt:lpstr>
      <vt:lpstr>Purpose, Goals, and Vision of 21st CCLC Programs</vt:lpstr>
      <vt:lpstr>What is a Community Learning Center?</vt:lpstr>
      <vt:lpstr>What is Expanded Learning?</vt:lpstr>
      <vt:lpstr>Purpose of the 21st CCLC Grant (ESSA)</vt:lpstr>
      <vt:lpstr>Comprehensive Programming</vt:lpstr>
      <vt:lpstr>Oregon 21st CCLC Program Goals</vt:lpstr>
      <vt:lpstr>Foundational Components to Equity-Driven, High-Quality Summer Learning Programs </vt:lpstr>
      <vt:lpstr>Quality Matters </vt:lpstr>
      <vt:lpstr>Dream Big!</vt:lpstr>
      <vt:lpstr>Eligibility &amp; Funding</vt:lpstr>
      <vt:lpstr>Eligible Applicants</vt:lpstr>
      <vt:lpstr>Absolute Priority</vt:lpstr>
      <vt:lpstr>Lead Applicant</vt:lpstr>
      <vt:lpstr>Partnership</vt:lpstr>
      <vt:lpstr>Grant Size and Duration</vt:lpstr>
      <vt:lpstr>Key Requirements</vt:lpstr>
      <vt:lpstr>School Year Service Options</vt:lpstr>
      <vt:lpstr>Optional Summer Service Options</vt:lpstr>
      <vt:lpstr>Attendance</vt:lpstr>
      <vt:lpstr>Meals &amp; Transportation</vt:lpstr>
      <vt:lpstr>Optional State Competitive Priority Points</vt:lpstr>
      <vt:lpstr>Application Instructions</vt:lpstr>
      <vt:lpstr>Application Electronic Submission</vt:lpstr>
      <vt:lpstr>Application Timeline</vt:lpstr>
      <vt:lpstr>Summer Learning Resources </vt:lpstr>
      <vt:lpstr>Upcoming Events </vt:lpstr>
      <vt:lpstr>Closing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Community Learning Centers (21st CCLC) 2023 RFA Technical Assistance Webinar</dc:title>
  <dc:creator>SAPPINGTON Jennifer * ODE</dc:creator>
  <cp:lastModifiedBy>SAPPINGTON Jennifer - ODE</cp:lastModifiedBy>
  <cp:revision>3</cp:revision>
  <dcterms:modified xsi:type="dcterms:W3CDTF">2023-04-17T20:39:35Z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0x0101004A0466C235040E49B855E1FA35FD7436</vt:lpwstr>
  </property>
</Properties>
</file>