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25"/>
  </p:notesMasterIdLst>
  <p:sldIdLst>
    <p:sldId id="297" r:id="rId7"/>
    <p:sldId id="312" r:id="rId8"/>
    <p:sldId id="313" r:id="rId9"/>
    <p:sldId id="314" r:id="rId10"/>
    <p:sldId id="315" r:id="rId11"/>
    <p:sldId id="316" r:id="rId12"/>
    <p:sldId id="327" r:id="rId13"/>
    <p:sldId id="317" r:id="rId14"/>
    <p:sldId id="318" r:id="rId15"/>
    <p:sldId id="319" r:id="rId16"/>
    <p:sldId id="320" r:id="rId17"/>
    <p:sldId id="321" r:id="rId18"/>
    <p:sldId id="322" r:id="rId19"/>
    <p:sldId id="323" r:id="rId20"/>
    <p:sldId id="324" r:id="rId21"/>
    <p:sldId id="295" r:id="rId22"/>
    <p:sldId id="325"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6052" autoAdjust="0"/>
  </p:normalViewPr>
  <p:slideViewPr>
    <p:cSldViewPr snapToGrid="0">
      <p:cViewPr varScale="1">
        <p:scale>
          <a:sx n="77" d="100"/>
          <a:sy n="77" d="100"/>
        </p:scale>
        <p:origin x="88"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programs-surveys/saip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209266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Title I-A is comprised of 4 separate formulas: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Basic Grant  (10 formula children </a:t>
            </a:r>
            <a:r>
              <a:rPr lang="en-US" sz="1800" u="sng" dirty="0">
                <a:effectLst/>
                <a:latin typeface="Calibri" panose="020F0502020204030204" pitchFamily="34" charset="0"/>
                <a:ea typeface="Calibri" panose="020F0502020204030204" pitchFamily="34" charset="0"/>
              </a:rPr>
              <a:t>and</a:t>
            </a:r>
            <a:r>
              <a:rPr lang="en-US" sz="1800" dirty="0">
                <a:effectLst/>
                <a:latin typeface="Calibri" panose="020F0502020204030204" pitchFamily="34" charset="0"/>
                <a:ea typeface="Calibri" panose="020F0502020204030204" pitchFamily="34" charset="0"/>
              </a:rPr>
              <a:t> 2% poverty)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Concentrated Grant (6500 children </a:t>
            </a:r>
            <a:r>
              <a:rPr lang="en-US" sz="1800" u="sng" dirty="0">
                <a:effectLst/>
                <a:latin typeface="Calibri" panose="020F0502020204030204" pitchFamily="34" charset="0"/>
                <a:ea typeface="Calibri" panose="020F0502020204030204" pitchFamily="34" charset="0"/>
              </a:rPr>
              <a:t>or</a:t>
            </a:r>
            <a:r>
              <a:rPr lang="en-US" sz="1800" dirty="0">
                <a:effectLst/>
                <a:latin typeface="Calibri" panose="020F0502020204030204" pitchFamily="34" charset="0"/>
                <a:ea typeface="Calibri" panose="020F0502020204030204" pitchFamily="34" charset="0"/>
              </a:rPr>
              <a:t> 15% poverty)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Targeted Grant (at least 5% poverty)</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Education Finance Incentive Grant (EFIG) (at least 5% poverty)</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districts receiving funding in all 4 areas, while others receive funding in only a few.  There are different criteria for these formulas, all based on census poverty. Each year, the Census Bureau determines the number of children in each public school district that are experiencing poverty.  Information about this data can be found at the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Small Area Income and Poverty Estimates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(SAIPE) website.  The measure used to determine poverty for SAIPE is separate from the Free and Reduced Lunch Program.  SAIPE data uses census information, in combination with other federal program data, such as Temporary Assistance to Needy Families (TANF).  </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completing the Targeting page of the Title I-A CIP Budget Narrative districts are asked to enter the number of students experiencing poverty. While it is true that 100% of children are receiving free meals, not all of those children are experiencing poverty. The number of students experiencing poverty is related to the school’s ISP and is the number that should be used.</a:t>
            </a: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51180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endParaRPr lang="en-US" dirty="0"/>
          </a:p>
          <a:p>
            <a:r>
              <a:rPr lang="en-US" dirty="0"/>
              <a:t>If all schools in the district participate in CEP, there are two options:</a:t>
            </a:r>
          </a:p>
          <a:p>
            <a:endParaRPr lang="en-US" dirty="0"/>
          </a:p>
          <a:p>
            <a:r>
              <a:rPr lang="en-US" dirty="0"/>
              <a:t>Option</a:t>
            </a:r>
            <a:r>
              <a:rPr lang="en-US" baseline="0" dirty="0"/>
              <a:t> 1: </a:t>
            </a:r>
            <a:r>
              <a:rPr lang="en-US" dirty="0"/>
              <a:t>All school</a:t>
            </a:r>
            <a:r>
              <a:rPr lang="en-US" baseline="0" dirty="0"/>
              <a:t> poverty numbers are determined based on the number of “identified students” in that school.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count of identified students is divided by the site's total enrollment to calculate the percentage of poverty.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In this method, all schools use the same process</a:t>
            </a:r>
            <a:r>
              <a:rPr lang="en-US" baseline="0" dirty="0"/>
              <a:t> as in Option 1, but apply the 1.6 multiplier. </a:t>
            </a:r>
            <a:r>
              <a:rPr lang="en-US" sz="1200" kern="1200" baseline="0" dirty="0">
                <a:solidFill>
                  <a:schemeClr val="tx1"/>
                </a:solidFill>
                <a:effectLst/>
                <a:latin typeface="+mn-lt"/>
                <a:ea typeface="+mn-ea"/>
                <a:cs typeface="+mn-cs"/>
              </a:rPr>
              <a:t>NOTE: T</a:t>
            </a:r>
            <a:r>
              <a:rPr lang="en-US" sz="1200" kern="1200" dirty="0">
                <a:solidFill>
                  <a:schemeClr val="tx1"/>
                </a:solidFill>
                <a:effectLst/>
                <a:latin typeface="+mn-lt"/>
                <a:ea typeface="+mn-ea"/>
                <a:cs typeface="+mn-cs"/>
              </a:rPr>
              <a:t>he use of </a:t>
            </a:r>
            <a:r>
              <a:rPr lang="en-US" dirty="0"/>
              <a:t>the multiplier will increase the poverty</a:t>
            </a:r>
            <a:r>
              <a:rPr lang="en-US" baseline="0" dirty="0"/>
              <a:t> percentage in all schools. When using this option keep in mind the requirement that s</a:t>
            </a:r>
            <a:r>
              <a:rPr lang="en-US" dirty="0"/>
              <a:t>chools with a poverty level of 75% or above must be served in rank order, regardless of grade span.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70403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district has a combination of CEP and non-CEP schools, there are three options for using CEP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Option 3: </a:t>
            </a:r>
            <a:r>
              <a:rPr lang="en-US" dirty="0"/>
              <a:t>In this method different</a:t>
            </a:r>
            <a:r>
              <a:rPr lang="en-US" baseline="0" dirty="0"/>
              <a:t> data is used for CEP and non-CEP schools. </a:t>
            </a:r>
            <a:r>
              <a:rPr lang="en-US" dirty="0"/>
              <a:t>To account for the difference in poverty rates when using free and reduced-price meals data for non-CEP schools and eligible student</a:t>
            </a:r>
            <a:r>
              <a:rPr lang="en-US" baseline="0" dirty="0"/>
              <a:t> </a:t>
            </a:r>
            <a:r>
              <a:rPr lang="en-US" dirty="0"/>
              <a:t>data for CEP schools, the multiplier of 1.6 is intended to approximate the free and reduced-price meals count for a CEP school. </a:t>
            </a:r>
            <a:r>
              <a:rPr lang="en-US" sz="1200" kern="1200" dirty="0">
                <a:solidFill>
                  <a:schemeClr val="tx1"/>
                </a:solidFill>
                <a:effectLst/>
                <a:latin typeface="+mn-lt"/>
                <a:ea typeface="+mn-ea"/>
                <a:cs typeface="+mn-cs"/>
              </a:rPr>
              <a:t>With</a:t>
            </a:r>
            <a:r>
              <a:rPr lang="en-US" sz="1200" kern="1200" baseline="0" dirty="0">
                <a:solidFill>
                  <a:schemeClr val="tx1"/>
                </a:solidFill>
                <a:effectLst/>
                <a:latin typeface="+mn-lt"/>
                <a:ea typeface="+mn-ea"/>
                <a:cs typeface="+mn-cs"/>
              </a:rPr>
              <a:t> this option, </a:t>
            </a:r>
            <a:r>
              <a:rPr lang="en-US" sz="1200" kern="1200" dirty="0">
                <a:solidFill>
                  <a:schemeClr val="tx1"/>
                </a:solidFill>
                <a:effectLst/>
                <a:latin typeface="+mn-lt"/>
                <a:ea typeface="+mn-ea"/>
                <a:cs typeface="+mn-cs"/>
              </a:rPr>
              <a:t>CEP schools may rank higher as compared to non-CEP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55659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Long-term goal is to make this data available to districts to use as an option for Rank and Serve. At this time ODE is not able to provide all this information to districts in one place. Districts can certainly take the data components listed and use them to identify the number of students experiencing poverty, but if you are all CEP it might easier to use your ISP and the multiplier to capture the students who are not included in the </a:t>
            </a:r>
            <a:r>
              <a:rPr lang="en-US" sz="1200">
                <a:solidFill>
                  <a:schemeClr val="accent1"/>
                </a:solidFill>
              </a:rPr>
              <a:t>direct cert numbers.</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35290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72725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this topic.</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91888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228875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406442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a:t>
            </a:r>
            <a:r>
              <a:rPr lang="en-US" baseline="0" dirty="0"/>
              <a:t> Eligibility Provision </a:t>
            </a:r>
            <a:r>
              <a:rPr lang="en-US" dirty="0"/>
              <a:t>is a</a:t>
            </a:r>
            <a:r>
              <a:rPr lang="en-US" baseline="0" dirty="0"/>
              <a:t> </a:t>
            </a:r>
            <a:r>
              <a:rPr lang="en-US" dirty="0"/>
              <a:t>meal service option that allows schools and school districts to serve breakfast and lunch at no cost to </a:t>
            </a:r>
            <a:r>
              <a:rPr lang="en-US" b="1" dirty="0"/>
              <a:t>all</a:t>
            </a:r>
            <a:r>
              <a:rPr lang="en-US" dirty="0"/>
              <a:t> enrolled students without the burden of certifying students for meal benefits.</a:t>
            </a:r>
          </a:p>
          <a:p>
            <a:endParaRPr lang="en-US" dirty="0"/>
          </a:p>
          <a:p>
            <a:r>
              <a:rPr lang="en-US" sz="1200" b="0" i="0" kern="1200" dirty="0">
                <a:solidFill>
                  <a:schemeClr val="tx1"/>
                </a:solidFill>
                <a:effectLst/>
                <a:latin typeface="+mn-lt"/>
                <a:ea typeface="+mn-ea"/>
                <a:cs typeface="+mn-cs"/>
              </a:rPr>
              <a:t>Schools that adopt the CEP, are reimbursed using a formula, based on the </a:t>
            </a:r>
            <a:r>
              <a:rPr lang="en-US" sz="1200" b="1" i="0" kern="1200" dirty="0">
                <a:solidFill>
                  <a:schemeClr val="tx1"/>
                </a:solidFill>
                <a:effectLst/>
                <a:latin typeface="+mn-lt"/>
                <a:ea typeface="+mn-ea"/>
                <a:cs typeface="+mn-cs"/>
              </a:rPr>
              <a:t>percentage</a:t>
            </a:r>
            <a:r>
              <a:rPr lang="en-US" sz="1200" b="0" i="0" kern="1200" dirty="0">
                <a:solidFill>
                  <a:schemeClr val="tx1"/>
                </a:solidFill>
                <a:effectLst/>
                <a:latin typeface="+mn-lt"/>
                <a:ea typeface="+mn-ea"/>
                <a:cs typeface="+mn-cs"/>
              </a:rPr>
              <a:t> of students, who are normally certified for free school meals, without an application.</a:t>
            </a:r>
            <a:r>
              <a:rPr lang="en-US" sz="1200" b="0" i="0" kern="1200" baseline="0" dirty="0">
                <a:solidFill>
                  <a:schemeClr val="tx1"/>
                </a:solidFill>
                <a:effectLst/>
                <a:latin typeface="+mn-lt"/>
                <a:ea typeface="+mn-ea"/>
                <a:cs typeface="+mn-cs"/>
              </a:rPr>
              <a:t>  Students </a:t>
            </a:r>
            <a:r>
              <a:rPr lang="en-US" sz="1200" b="0" i="0" kern="1200" dirty="0">
                <a:solidFill>
                  <a:schemeClr val="tx1"/>
                </a:solidFill>
                <a:effectLst/>
                <a:latin typeface="+mn-lt"/>
                <a:ea typeface="+mn-ea"/>
                <a:cs typeface="+mn-cs"/>
              </a:rPr>
              <a:t>who participate in the Supplemental Nutrition Assistance Program (also known as</a:t>
            </a:r>
            <a:r>
              <a:rPr lang="en-US" sz="1200" b="0" i="0" kern="1200" baseline="0" dirty="0">
                <a:solidFill>
                  <a:schemeClr val="tx1"/>
                </a:solidFill>
                <a:effectLst/>
                <a:latin typeface="+mn-lt"/>
                <a:ea typeface="+mn-ea"/>
                <a:cs typeface="+mn-cs"/>
              </a:rPr>
              <a:t> SNAP)</a:t>
            </a:r>
            <a:r>
              <a:rPr lang="en-US" sz="1200" b="0" i="0" kern="1200" dirty="0">
                <a:solidFill>
                  <a:schemeClr val="tx1"/>
                </a:solidFill>
                <a:effectLst/>
                <a:latin typeface="+mn-lt"/>
                <a:ea typeface="+mn-ea"/>
                <a:cs typeface="+mn-cs"/>
              </a:rPr>
              <a:t>, or who are designated as Foster, Migrant, or McKinney-Vento, are examples</a:t>
            </a:r>
            <a:r>
              <a:rPr lang="en-US" sz="1200" b="0" i="0" kern="1200" baseline="0" dirty="0">
                <a:solidFill>
                  <a:schemeClr val="tx1"/>
                </a:solidFill>
                <a:effectLst/>
                <a:latin typeface="+mn-lt"/>
                <a:ea typeface="+mn-ea"/>
                <a:cs typeface="+mn-cs"/>
              </a:rPr>
              <a:t> of </a:t>
            </a:r>
            <a:r>
              <a:rPr lang="en-US" sz="1200" b="0" i="0" kern="1200" dirty="0">
                <a:solidFill>
                  <a:schemeClr val="tx1"/>
                </a:solidFill>
                <a:effectLst/>
                <a:latin typeface="+mn-lt"/>
                <a:ea typeface="+mn-ea"/>
                <a:cs typeface="+mn-cs"/>
              </a:rPr>
              <a:t>eligible students.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Benefits</a:t>
            </a:r>
            <a:r>
              <a:rPr lang="en-US" sz="1200" b="0" i="0" kern="1200" baseline="0" dirty="0">
                <a:solidFill>
                  <a:schemeClr val="tx1"/>
                </a:solidFill>
                <a:effectLst/>
                <a:latin typeface="+mn-lt"/>
                <a:ea typeface="+mn-ea"/>
                <a:cs typeface="+mn-cs"/>
              </a:rPr>
              <a:t> of the CEP, includes:</a:t>
            </a:r>
          </a:p>
          <a:p>
            <a:pPr marL="457200" lvl="0" indent="-182880">
              <a:buFont typeface="Arial" panose="020B0604020202020204" pitchFamily="34" charset="0"/>
              <a:buChar char="•"/>
            </a:pPr>
            <a:r>
              <a:rPr lang="en-US" sz="2800" dirty="0"/>
              <a:t>Elimination of</a:t>
            </a:r>
            <a:r>
              <a:rPr lang="en-US" sz="2800" baseline="0" dirty="0"/>
              <a:t> household free and reduced meal applications.  The election of CEP is approved for a four-year cycle.  Both of these factors significantly reduce administrative burden.  </a:t>
            </a:r>
            <a:endParaRPr lang="en-US" sz="2800" dirty="0"/>
          </a:p>
          <a:p>
            <a:pPr marL="457200" lvl="1" indent="-182880" fontAlgn="base">
              <a:buFont typeface="Arial" panose="020B0604020202020204" pitchFamily="34" charset="0"/>
              <a:buChar char="•"/>
            </a:pPr>
            <a:r>
              <a:rPr lang="en-US" sz="2800" dirty="0"/>
              <a:t>Increases student participation, </a:t>
            </a:r>
          </a:p>
          <a:p>
            <a:pPr marL="457200" lvl="1" indent="-182880" fontAlgn="base">
              <a:buFont typeface="Arial" panose="020B0604020202020204" pitchFamily="34" charset="0"/>
              <a:buChar char="•"/>
            </a:pPr>
            <a:r>
              <a:rPr lang="en-US" sz="2800" dirty="0"/>
              <a:t>Reduces stigma, and </a:t>
            </a:r>
          </a:p>
          <a:p>
            <a:pPr marL="457200" lvl="1" indent="-182880" fontAlgn="base">
              <a:buFont typeface="Arial" panose="020B0604020202020204" pitchFamily="34" charset="0"/>
              <a:buChar char="•"/>
            </a:pPr>
            <a:r>
              <a:rPr lang="en-US" sz="2800" dirty="0"/>
              <a:t>Improves program efficiency.</a:t>
            </a:r>
          </a:p>
          <a:p>
            <a:pPr lvl="1" fontAlgn="base">
              <a:buFont typeface="Wingdings" panose="05000000000000000000" pitchFamily="2" charset="2"/>
              <a:buNone/>
            </a:pPr>
            <a:endParaRPr lang="en-US" sz="1200" dirty="0"/>
          </a:p>
          <a:p>
            <a:pPr lvl="0" fontAlgn="base">
              <a:buFont typeface="Wingdings" panose="05000000000000000000" pitchFamily="2" charset="2"/>
              <a:buNone/>
            </a:pPr>
            <a:r>
              <a:rPr lang="en-US" sz="2800" dirty="0"/>
              <a:t>The CEP Planning and Implementation</a:t>
            </a:r>
            <a:r>
              <a:rPr lang="en-US" sz="2800" baseline="0" dirty="0"/>
              <a:t> Guidance link and other resources identified in this webinar, will be provided separately later.</a:t>
            </a:r>
          </a:p>
          <a:p>
            <a:pPr lvl="0" fontAlgn="base">
              <a:buFont typeface="Wingdings" panose="05000000000000000000" pitchFamily="2" charset="2"/>
              <a:buNone/>
            </a:pPr>
            <a:endParaRPr lang="en-US" sz="2800" dirty="0"/>
          </a:p>
          <a:p>
            <a:pPr lvl="1" fontAlgn="base">
              <a:buFont typeface="Wingdings" panose="05000000000000000000" pitchFamily="2" charset="2"/>
              <a:buNone/>
            </a:pPr>
            <a:r>
              <a:rPr lang="en-US" sz="2800" dirty="0"/>
              <a:t>(Resource: CEP Planning and Implementation Guidance link</a:t>
            </a:r>
            <a:r>
              <a:rPr lang="en-US" sz="2800" baseline="0" dirty="0"/>
              <a:t>)</a:t>
            </a:r>
            <a:endParaRPr lang="en-US" sz="2800"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03235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eligible for the </a:t>
            </a:r>
            <a:r>
              <a:rPr lang="en-US" baseline="0" dirty="0"/>
              <a:t>CEP, each </a:t>
            </a:r>
            <a:r>
              <a:rPr lang="en-US" dirty="0"/>
              <a:t>individual</a:t>
            </a:r>
            <a:r>
              <a:rPr lang="en-US" baseline="0" dirty="0"/>
              <a:t> school must participate in both the NSLP, the National School Lunch Program, and the SBP, the School Breakfast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Enrollment data, as of April 1</a:t>
            </a:r>
            <a:r>
              <a:rPr lang="en-US" sz="1200" baseline="30000" dirty="0"/>
              <a:t>st</a:t>
            </a:r>
            <a:r>
              <a:rPr lang="en-US" sz="1200" baseline="0" dirty="0"/>
              <a:t> of the school year prior to starting the CEP, must be submitted.</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qualify for the CEP,</a:t>
            </a:r>
            <a:r>
              <a:rPr lang="en-US" baseline="0" dirty="0"/>
              <a:t> </a:t>
            </a:r>
            <a:r>
              <a:rPr lang="en-US" dirty="0"/>
              <a:t>a district, group of schools, or an individual school, must have at least forty percent or more “identified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lvl="1">
              <a:lnSpc>
                <a:spcPct val="90000"/>
              </a:lnSpc>
              <a:spcBef>
                <a:spcPts val="1000"/>
              </a:spcBef>
            </a:pPr>
            <a:r>
              <a:rPr lang="en-US" baseline="0" dirty="0"/>
              <a:t>Identified students, are those students who are:</a:t>
            </a:r>
          </a:p>
          <a:p>
            <a:pPr marL="0" lvl="1">
              <a:lnSpc>
                <a:spcPct val="90000"/>
              </a:lnSpc>
              <a:spcBef>
                <a:spcPts val="1000"/>
              </a:spcBef>
            </a:pPr>
            <a:endParaRPr lang="en-US" baseline="0" dirty="0"/>
          </a:p>
          <a:p>
            <a:pPr marL="0" lvl="1">
              <a:lnSpc>
                <a:spcPct val="90000"/>
              </a:lnSpc>
              <a:spcBef>
                <a:spcPts val="1000"/>
              </a:spcBef>
            </a:pPr>
            <a:r>
              <a:rPr lang="en-US" sz="2800" b="1" dirty="0">
                <a:solidFill>
                  <a:schemeClr val="accent2"/>
                </a:solidFill>
              </a:rPr>
              <a:t>“Directly Certified” </a:t>
            </a:r>
            <a:r>
              <a:rPr lang="en-US" sz="2800" b="0" dirty="0">
                <a:solidFill>
                  <a:schemeClr val="accent2"/>
                </a:solidFill>
              </a:rPr>
              <a:t>using</a:t>
            </a:r>
            <a:r>
              <a:rPr lang="en-US" sz="2800" b="0" baseline="0" dirty="0">
                <a:solidFill>
                  <a:schemeClr val="accent2"/>
                </a:solidFill>
              </a:rPr>
              <a:t> Oregon’s secure online direct certification system, identifying</a:t>
            </a:r>
            <a:r>
              <a:rPr lang="en-US" sz="2800" b="1" dirty="0">
                <a:solidFill>
                  <a:schemeClr val="accent2"/>
                </a:solidFill>
              </a:rPr>
              <a:t>:</a:t>
            </a:r>
          </a:p>
          <a:p>
            <a:pPr marL="457200" lvl="3" indent="0">
              <a:lnSpc>
                <a:spcPct val="90000"/>
              </a:lnSpc>
              <a:spcBef>
                <a:spcPts val="1000"/>
              </a:spcBef>
              <a:buFont typeface="Arial" panose="020B0604020202020204" pitchFamily="34" charset="0"/>
              <a:buNone/>
            </a:pPr>
            <a:r>
              <a:rPr lang="en-US" sz="2800" dirty="0"/>
              <a:t>SNAP, TANF, Medicaid (Free), Foster</a:t>
            </a:r>
          </a:p>
          <a:p>
            <a:pPr marL="457200" lvl="3" indent="0">
              <a:lnSpc>
                <a:spcPct val="90000"/>
              </a:lnSpc>
              <a:spcBef>
                <a:spcPts val="1000"/>
              </a:spcBef>
              <a:buFont typeface="Arial" panose="020B0604020202020204" pitchFamily="34" charset="0"/>
              <a:buNone/>
            </a:pPr>
            <a:endParaRPr lang="en-US" sz="2800" b="1" dirty="0">
              <a:solidFill>
                <a:schemeClr val="accent2"/>
              </a:solidFill>
            </a:endParaRPr>
          </a:p>
          <a:p>
            <a:pPr marL="0" lvl="1">
              <a:lnSpc>
                <a:spcPct val="90000"/>
              </a:lnSpc>
              <a:spcBef>
                <a:spcPts val="1000"/>
              </a:spcBef>
            </a:pPr>
            <a:r>
              <a:rPr lang="en-US" sz="2800" b="1" dirty="0">
                <a:solidFill>
                  <a:schemeClr val="accent2"/>
                </a:solidFill>
              </a:rPr>
              <a:t>Participate in:</a:t>
            </a:r>
          </a:p>
          <a:p>
            <a:pPr lvl="1"/>
            <a:r>
              <a:rPr lang="en-US" sz="2800" dirty="0"/>
              <a:t>Head Start or Early Head Start</a:t>
            </a:r>
            <a:endParaRPr lang="en-US" sz="2800" b="1" dirty="0">
              <a:solidFill>
                <a:schemeClr val="accent2"/>
              </a:solidFill>
            </a:endParaRPr>
          </a:p>
          <a:p>
            <a:pPr marL="0" lvl="1">
              <a:lnSpc>
                <a:spcPct val="90000"/>
              </a:lnSpc>
              <a:spcBef>
                <a:spcPts val="1000"/>
              </a:spcBef>
            </a:pPr>
            <a:endParaRPr lang="en-US" sz="2800" b="1" dirty="0">
              <a:solidFill>
                <a:schemeClr val="accent2"/>
              </a:solidFill>
            </a:endParaRPr>
          </a:p>
          <a:p>
            <a:pPr lvl="0"/>
            <a:r>
              <a:rPr lang="en-US" sz="2800" b="1" dirty="0">
                <a:solidFill>
                  <a:schemeClr val="accent2"/>
                </a:solidFill>
              </a:rPr>
              <a:t>Qualify in:</a:t>
            </a:r>
            <a:endParaRPr lang="en-US" sz="2800" dirty="0"/>
          </a:p>
          <a:p>
            <a:pPr marL="457200" lvl="2">
              <a:lnSpc>
                <a:spcPct val="90000"/>
              </a:lnSpc>
              <a:spcBef>
                <a:spcPts val="1000"/>
              </a:spcBef>
            </a:pPr>
            <a:r>
              <a:rPr lang="en-US" sz="2800" dirty="0"/>
              <a:t>Oregon Pre-Kindergarten Program, or the Preschool Promise Program</a:t>
            </a:r>
          </a:p>
          <a:p>
            <a:pPr marL="457200" lvl="2">
              <a:lnSpc>
                <a:spcPct val="90000"/>
              </a:lnSpc>
              <a:spcBef>
                <a:spcPts val="1000"/>
              </a:spcBef>
            </a:pPr>
            <a:endParaRPr lang="en-US" sz="2800" b="1" dirty="0">
              <a:solidFill>
                <a:schemeClr val="accent2"/>
              </a:solidFill>
            </a:endParaRPr>
          </a:p>
          <a:p>
            <a:pPr marL="0" lvl="1">
              <a:lnSpc>
                <a:spcPct val="90000"/>
              </a:lnSpc>
              <a:spcBef>
                <a:spcPts val="1000"/>
              </a:spcBef>
            </a:pPr>
            <a:r>
              <a:rPr lang="en-US" sz="2800" b="0" dirty="0">
                <a:solidFill>
                  <a:schemeClr val="accent2"/>
                </a:solidFill>
              </a:rPr>
              <a:t>Or, are </a:t>
            </a:r>
            <a:r>
              <a:rPr lang="en-US" sz="2800" b="1" dirty="0">
                <a:solidFill>
                  <a:schemeClr val="accent2"/>
                </a:solidFill>
              </a:rPr>
              <a:t>Other Source Categorically Eligible</a:t>
            </a:r>
            <a:r>
              <a:rPr lang="en-US" sz="2800" b="1" baseline="0" dirty="0">
                <a:solidFill>
                  <a:schemeClr val="accent2"/>
                </a:solidFill>
              </a:rPr>
              <a:t> </a:t>
            </a:r>
            <a:r>
              <a:rPr lang="en-US" sz="2800" b="0" baseline="0" dirty="0">
                <a:solidFill>
                  <a:schemeClr val="accent2"/>
                </a:solidFill>
              </a:rPr>
              <a:t>students, such as:</a:t>
            </a:r>
            <a:endParaRPr lang="en-US" sz="2800" dirty="0"/>
          </a:p>
          <a:p>
            <a:pPr lvl="1"/>
            <a:r>
              <a:rPr lang="en-US" sz="2800" dirty="0"/>
              <a:t>Homeless, Runaway, Migrant, Foster children not captured in the DC system, </a:t>
            </a:r>
            <a:r>
              <a:rPr lang="en-US" sz="4000" dirty="0"/>
              <a:t>Food Distribution Program on Indian Reservations (</a:t>
            </a:r>
            <a:r>
              <a:rPr lang="en-US" sz="2800" dirty="0"/>
              <a:t>FDPIR), or in special situations where meal applications are completed by local school officials.</a:t>
            </a:r>
          </a:p>
          <a:p>
            <a:pPr lvl="1"/>
            <a:r>
              <a:rPr lang="en-US" sz="28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t>Please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 </a:t>
            </a:r>
            <a:r>
              <a:rPr lang="en-US" sz="1200" i="1" baseline="0" dirty="0"/>
              <a:t>All children in Head Start, Oregon Pre-Kindergarten, and certain qualifying children in Preschool Promise are considered “Identified Eligible Students” for the CEP.</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t>* The Non-applicant students approved by local education officials, are applications submitted on behalf of a child by a school official such as a principal, based on available information.</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312587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Now,</a:t>
            </a:r>
            <a:r>
              <a:rPr lang="en-US" b="0" baseline="0" dirty="0"/>
              <a:t> we’ll review the </a:t>
            </a:r>
            <a:r>
              <a:rPr lang="en-US" b="0" dirty="0"/>
              <a:t>Identified Student Percentage,</a:t>
            </a:r>
            <a:r>
              <a:rPr lang="en-US" b="0" baseline="0" dirty="0"/>
              <a:t> the </a:t>
            </a:r>
            <a:r>
              <a:rPr lang="en-US" b="0" dirty="0"/>
              <a:t>ISP, calculation.</a:t>
            </a:r>
          </a:p>
          <a:p>
            <a:pPr marL="0" indent="0">
              <a:buFontTx/>
              <a:buNone/>
            </a:pPr>
            <a:endParaRPr lang="en-US" b="1" dirty="0"/>
          </a:p>
          <a:p>
            <a:pPr marL="0" indent="0">
              <a:buFontTx/>
              <a:buNone/>
            </a:pPr>
            <a:r>
              <a:rPr lang="en-US" b="1" dirty="0"/>
              <a:t>Identified Eligible Students</a:t>
            </a:r>
            <a:r>
              <a:rPr lang="en-US" b="0" dirty="0"/>
              <a:t>,</a:t>
            </a:r>
            <a:r>
              <a:rPr lang="en-US" b="0" baseline="0" dirty="0"/>
              <a:t> the number on the top, the numerator,</a:t>
            </a:r>
            <a:r>
              <a:rPr lang="en-US" b="1" dirty="0"/>
              <a:t> </a:t>
            </a:r>
            <a:r>
              <a:rPr lang="en-US" b="0" dirty="0"/>
              <a:t>is t</a:t>
            </a:r>
            <a:r>
              <a:rPr lang="en-US" dirty="0"/>
              <a:t>he sum of the</a:t>
            </a:r>
            <a:r>
              <a:rPr lang="en-US" baseline="0" dirty="0"/>
              <a:t> students in the categories mentioned in the previous slide..</a:t>
            </a:r>
          </a:p>
          <a:p>
            <a:pPr marL="0" indent="0">
              <a:buFontTx/>
              <a:buNone/>
            </a:pPr>
            <a:endParaRPr lang="en-US" dirty="0"/>
          </a:p>
          <a:p>
            <a:r>
              <a:rPr lang="en-US" b="1" dirty="0"/>
              <a:t>Total Students</a:t>
            </a:r>
            <a:r>
              <a:rPr lang="en-US" b="0" dirty="0"/>
              <a:t>,</a:t>
            </a:r>
            <a:r>
              <a:rPr lang="en-US" b="0" baseline="0" dirty="0"/>
              <a:t> the denominator on the bottom,</a:t>
            </a:r>
            <a:r>
              <a:rPr lang="en-US" b="1" dirty="0"/>
              <a:t> </a:t>
            </a:r>
            <a:r>
              <a:rPr lang="en-US" dirty="0"/>
              <a:t>are all enrolled students, including Pre-K children, with access to at least one meal.</a:t>
            </a:r>
          </a:p>
          <a:p>
            <a:endParaRPr lang="en-US" dirty="0"/>
          </a:p>
          <a:p>
            <a:r>
              <a:rPr lang="en-US" dirty="0"/>
              <a:t>The ratio</a:t>
            </a:r>
            <a:r>
              <a:rPr lang="en-US" baseline="0" dirty="0"/>
              <a:t> of the Identified Eligible Students, to the Total number of Students, is the ISP.</a:t>
            </a: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400101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dirty="0">
                <a:solidFill>
                  <a:schemeClr val="tx1"/>
                </a:solidFill>
                <a:effectLst/>
                <a:latin typeface="+mn-lt"/>
                <a:ea typeface="+mn-ea"/>
                <a:cs typeface="+mn-cs"/>
              </a:rPr>
              <a:t>The Identified Student</a:t>
            </a:r>
            <a:r>
              <a:rPr lang="en-US" b="0" i="0" kern="1200" baseline="0" dirty="0">
                <a:solidFill>
                  <a:schemeClr val="tx1"/>
                </a:solidFill>
                <a:effectLst/>
                <a:latin typeface="+mn-lt"/>
                <a:ea typeface="+mn-ea"/>
                <a:cs typeface="+mn-cs"/>
              </a:rPr>
              <a:t> Percentage,</a:t>
            </a:r>
            <a:r>
              <a:rPr lang="en-US" b="0" i="0" kern="1200" dirty="0">
                <a:solidFill>
                  <a:schemeClr val="tx1"/>
                </a:solidFill>
                <a:effectLst/>
                <a:latin typeface="+mn-lt"/>
                <a:ea typeface="+mn-ea"/>
                <a:cs typeface="+mn-cs"/>
              </a:rPr>
              <a:t> is extended to the school population, through a multiplier of 1.6,</a:t>
            </a:r>
            <a:r>
              <a:rPr lang="en-US" b="0" i="0" kern="1200" baseline="0" dirty="0">
                <a:solidFill>
                  <a:schemeClr val="tx1"/>
                </a:solidFill>
                <a:effectLst/>
                <a:latin typeface="+mn-lt"/>
                <a:ea typeface="+mn-ea"/>
                <a:cs typeface="+mn-cs"/>
              </a:rPr>
              <a:t> to determine the federal free claiming rate.</a:t>
            </a:r>
          </a:p>
          <a:p>
            <a:endParaRPr lang="en-US" b="0" i="0" kern="1200" baseline="0" dirty="0">
              <a:solidFill>
                <a:schemeClr val="tx1"/>
              </a:solidFill>
              <a:effectLst/>
              <a:latin typeface="+mn-lt"/>
              <a:ea typeface="+mn-ea"/>
              <a:cs typeface="+mn-cs"/>
            </a:endParaRPr>
          </a:p>
          <a:p>
            <a:r>
              <a:rPr lang="en-US" b="0" i="0" kern="1200" dirty="0">
                <a:solidFill>
                  <a:schemeClr val="tx1"/>
                </a:solidFill>
                <a:effectLst/>
                <a:latin typeface="+mn-lt"/>
                <a:ea typeface="+mn-ea"/>
                <a:cs typeface="+mn-cs"/>
              </a:rPr>
              <a:t>The multiplier was established by the USDA</a:t>
            </a:r>
            <a:r>
              <a:rPr lang="en-US" b="0" i="0" kern="1200" baseline="0" dirty="0">
                <a:solidFill>
                  <a:schemeClr val="tx1"/>
                </a:solidFill>
                <a:effectLst/>
                <a:latin typeface="+mn-lt"/>
                <a:ea typeface="+mn-ea"/>
                <a:cs typeface="+mn-cs"/>
              </a:rPr>
              <a:t> and i</a:t>
            </a:r>
            <a:r>
              <a:rPr lang="en-US" b="0" i="0" kern="1200" dirty="0">
                <a:solidFill>
                  <a:schemeClr val="tx1"/>
                </a:solidFill>
                <a:effectLst/>
                <a:latin typeface="+mn-lt"/>
                <a:ea typeface="+mn-ea"/>
                <a:cs typeface="+mn-cs"/>
              </a:rPr>
              <a:t>t represents,</a:t>
            </a:r>
            <a:r>
              <a:rPr lang="en-US" b="0" i="0" kern="1200" baseline="0" dirty="0">
                <a:solidFill>
                  <a:schemeClr val="tx1"/>
                </a:solidFill>
                <a:effectLst/>
                <a:latin typeface="+mn-lt"/>
                <a:ea typeface="+mn-ea"/>
                <a:cs typeface="+mn-cs"/>
              </a:rPr>
              <a:t> </a:t>
            </a:r>
            <a:r>
              <a:rPr lang="en-US" b="0" i="0" kern="1200" dirty="0">
                <a:solidFill>
                  <a:schemeClr val="tx1"/>
                </a:solidFill>
                <a:effectLst/>
                <a:latin typeface="+mn-lt"/>
                <a:ea typeface="+mn-ea"/>
                <a:cs typeface="+mn-cs"/>
              </a:rPr>
              <a:t>for every 10 children identified as eligible, there are 6 more eligible,</a:t>
            </a:r>
            <a:r>
              <a:rPr lang="en-US" b="0" i="0" kern="1200" baseline="0" dirty="0">
                <a:solidFill>
                  <a:schemeClr val="tx1"/>
                </a:solidFill>
                <a:effectLst/>
                <a:latin typeface="+mn-lt"/>
                <a:ea typeface="+mn-ea"/>
                <a:cs typeface="+mn-cs"/>
              </a:rPr>
              <a:t> based on income application alone. This is the reason income applications are not considered in qualifying for the CEP. </a:t>
            </a:r>
            <a:endParaRPr lang="en-US"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77458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JEN</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8</a:t>
            </a:fld>
            <a:endParaRPr lang="en-US" altLang="en-US" sz="1300"/>
          </a:p>
        </p:txBody>
      </p:sp>
    </p:spTree>
    <p:extLst>
      <p:ext uri="{BB962C8B-B14F-4D97-AF65-F5344CB8AC3E}">
        <p14:creationId xmlns:p14="http://schemas.microsoft.com/office/powerpoint/2010/main" val="359353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Title I-A</a:t>
            </a:r>
            <a:r>
              <a:rPr lang="en-US" baseline="0" dirty="0"/>
              <a:t> </a:t>
            </a:r>
            <a:r>
              <a:rPr lang="en-US" dirty="0"/>
              <a:t>is to concentrate the funds in schools with the highest percentages of children from families experiencing poverty and to provide sufficient funds to make a difference in the academic performance of these students. In order to determine which schools will receive Title I-A funds, each district must put its schools in rank order from highest to lowest concentrations of children from families experiencing poverty. </a:t>
            </a:r>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83072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dirty="0"/>
              <a:t>Before the rank and serve process can begin, districts receiving Title I-A funds must determine the level of poverty at all schools in the district. As</a:t>
            </a:r>
            <a:r>
              <a:rPr lang="en-US" sz="1100" baseline="0" dirty="0"/>
              <a:t> outlined in ESSA, d</a:t>
            </a:r>
            <a:r>
              <a:rPr lang="en-US" sz="1100" dirty="0"/>
              <a:t>istricts must select one of five measures to determine relative percentages of children from economically disadvantaged families residing in their attendance areas. CEP data is one method</a:t>
            </a:r>
            <a:r>
              <a:rPr lang="en-US" sz="1100" baseline="0" dirty="0"/>
              <a:t> the district could use for this purpose.</a:t>
            </a:r>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72587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grants/ESEA/IA/Documents/cep-title-i-guidance-from-used-3-2015.docx"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tudents-and-family/childnutrition/snp/pages/special-provisions.aspx"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oregon.gov/ode/students-and-family/childnutrition/SNP/Pages/Special-Provisions.aspx" TargetMode="External"/><Relationship Id="rId3" Type="http://schemas.openxmlformats.org/officeDocument/2006/relationships/hyperlink" Target="https://www.fns.usda.gov/sites/default/files/cn/CEPfactsheet.pdf" TargetMode="External"/><Relationship Id="rId7" Type="http://schemas.openxmlformats.org/officeDocument/2006/relationships/hyperlink" Target="https://www.fns.usda.gov/cn/community-eligibility-provision-resource-center"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fns-prod.azureedge.us/sites/default/files/cn/SP61-2016-CEP_Guidance.pdf" TargetMode="External"/><Relationship Id="rId11" Type="http://schemas.openxmlformats.org/officeDocument/2006/relationships/image" Target="../media/image12.png"/><Relationship Id="rId5" Type="http://schemas.openxmlformats.org/officeDocument/2006/relationships/hyperlink" Target="https://fns-prod.azureedge.us/sites/default/files/cn/SP35-2015av2.pdf" TargetMode="External"/><Relationship Id="rId10" Type="http://schemas.openxmlformats.org/officeDocument/2006/relationships/hyperlink" Target="https://www.oregon.gov/ode/schools-and-districts/grants/ESEA/Documents/CIP%20Budget%20Narrative%20User%20Guide.docx" TargetMode="External"/><Relationship Id="rId4" Type="http://schemas.openxmlformats.org/officeDocument/2006/relationships/hyperlink" Target="https://oese.ed.gov/files/2022/02/Within-district-allocations-FINAL.pdf" TargetMode="External"/><Relationship Id="rId9" Type="http://schemas.openxmlformats.org/officeDocument/2006/relationships/hyperlink" Target="https://www.oregon.gov/ode/schools-and-districts/grants/ESEA/Migrant/Documents/Community%20Eligibility%20Provision.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Jennifer.Engberg@ode.oregon.gov" TargetMode="External"/><Relationship Id="rId7" Type="http://schemas.openxmlformats.org/officeDocument/2006/relationships/hyperlink" Target="mailto:michelle.fleener@ode.oregon.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jon.mabale@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fns-prod.azureedge.us/sites/default/files/cn/SP61-2016-CEP_Guidance.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rmAutofit fontScale="90000"/>
          </a:bodyPr>
          <a:lstStyle/>
          <a:p>
            <a:r>
              <a:rPr lang="en-US" altLang="en-US" sz="4400" dirty="0">
                <a:latin typeface="Arial" charset="0"/>
                <a:cs typeface="Arial" charset="0"/>
              </a:rPr>
              <a:t>Community Eligibility Provision (CEP) </a:t>
            </a:r>
            <a:br>
              <a:rPr lang="en-US" altLang="en-US" sz="4400" dirty="0">
                <a:latin typeface="Arial" charset="0"/>
                <a:cs typeface="Arial" charset="0"/>
              </a:rPr>
            </a:br>
            <a:r>
              <a:rPr lang="en-US" altLang="en-US" sz="4400" dirty="0">
                <a:latin typeface="Arial" charset="0"/>
                <a:cs typeface="Arial" charset="0"/>
              </a:rPr>
              <a:t>&amp; Title I-A</a:t>
            </a:r>
          </a:p>
        </p:txBody>
      </p:sp>
      <p:sp>
        <p:nvSpPr>
          <p:cNvPr id="14339" name="Rectangle 3"/>
          <p:cNvSpPr>
            <a:spLocks noGrp="1" noChangeArrowheads="1"/>
          </p:cNvSpPr>
          <p:nvPr>
            <p:ph type="subTitle" idx="1"/>
          </p:nvPr>
        </p:nvSpPr>
        <p:spPr/>
        <p:txBody>
          <a:bodyPr>
            <a:normAutofit/>
          </a:bodyPr>
          <a:lstStyle/>
          <a:p>
            <a:r>
              <a:rPr lang="en-US" altLang="en-US" dirty="0">
                <a:cs typeface="Arial" charset="0"/>
              </a:rPr>
              <a:t>March 5, 2024</a:t>
            </a:r>
          </a:p>
        </p:txBody>
      </p:sp>
    </p:spTree>
    <p:extLst>
      <p:ext uri="{BB962C8B-B14F-4D97-AF65-F5344CB8AC3E}">
        <p14:creationId xmlns:p14="http://schemas.microsoft.com/office/powerpoint/2010/main" val="87645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Selecting Measures of Poverty</a:t>
            </a:r>
          </a:p>
        </p:txBody>
      </p:sp>
      <p:sp>
        <p:nvSpPr>
          <p:cNvPr id="2" name="Content Placeholder 1"/>
          <p:cNvSpPr>
            <a:spLocks noGrp="1"/>
          </p:cNvSpPr>
          <p:nvPr>
            <p:ph idx="1"/>
          </p:nvPr>
        </p:nvSpPr>
        <p:spPr>
          <a:xfrm>
            <a:off x="717176" y="1825625"/>
            <a:ext cx="10987144" cy="4109010"/>
          </a:xfrm>
        </p:spPr>
        <p:txBody>
          <a:bodyPr>
            <a:normAutofit/>
          </a:bodyPr>
          <a:lstStyle/>
          <a:p>
            <a:pPr marL="514350" marR="0" lvl="0" indent="-514350">
              <a:lnSpc>
                <a:spcPct val="100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Free and reduced-price lunch count or </a:t>
            </a:r>
            <a:r>
              <a:rPr lang="en-US" sz="2800" dirty="0">
                <a:latin typeface="Calibri" panose="020F0502020204030204" pitchFamily="34" charset="0"/>
                <a:ea typeface="Calibri" panose="020F0502020204030204" pitchFamily="34" charset="0"/>
                <a:cs typeface="Times New Roman" panose="02020603050405020304" pitchFamily="18" charset="0"/>
                <a:hlinkClick r:id="rId3"/>
              </a:rPr>
              <a:t>Community Eligibility Provision (CEP)</a:t>
            </a:r>
            <a:r>
              <a:rPr lang="en-US" sz="2800" dirty="0">
                <a:latin typeface="Calibri" panose="020F0502020204030204" pitchFamily="34" charset="0"/>
                <a:ea typeface="Calibri" panose="020F0502020204030204" pitchFamily="34" charset="0"/>
                <a:cs typeface="Times New Roman" panose="02020603050405020304" pitchFamily="18" charset="0"/>
              </a:rPr>
              <a:t> data</a:t>
            </a:r>
          </a:p>
          <a:p>
            <a:pPr marL="514350" marR="0" lvl="0" indent="-514350">
              <a:lnSpc>
                <a:spcPct val="100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Count of students receiving assistance under Temporary Assistance for Needy Families (TANF)</a:t>
            </a:r>
          </a:p>
          <a:p>
            <a:pPr marL="514350" marR="0" lvl="0" indent="-514350">
              <a:lnSpc>
                <a:spcPct val="115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Count of student eligible for Medicaid (Oregon Health Plan)</a:t>
            </a:r>
          </a:p>
          <a:p>
            <a:pPr marL="514350" indent="-514350">
              <a:lnSpc>
                <a:spcPct val="115000"/>
              </a:lnSpc>
              <a:spcBef>
                <a:spcPts val="0"/>
              </a:spcBef>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Census counts of children from families below the poverty level (SAIPE)</a:t>
            </a:r>
          </a:p>
          <a:p>
            <a:pPr marL="514350"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 combination of two or more of these data sources</a:t>
            </a:r>
          </a:p>
          <a:p>
            <a:pPr marL="0" indent="0">
              <a:lnSpc>
                <a:spcPct val="115000"/>
              </a:lnSpc>
              <a:spcBef>
                <a:spcPts val="0"/>
              </a:spcBef>
              <a:spcAft>
                <a:spcPts val="1000"/>
              </a:spcAft>
              <a:buNone/>
            </a:pP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163533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E198D-C1B2-BA74-C111-8D540F7E5552}"/>
              </a:ext>
            </a:extLst>
          </p:cNvPr>
          <p:cNvSpPr>
            <a:spLocks noGrp="1"/>
          </p:cNvSpPr>
          <p:nvPr>
            <p:ph type="title"/>
          </p:nvPr>
        </p:nvSpPr>
        <p:spPr/>
        <p:txBody>
          <a:bodyPr/>
          <a:lstStyle/>
          <a:p>
            <a:r>
              <a:rPr lang="en-US" dirty="0"/>
              <a:t>Did you know…</a:t>
            </a:r>
          </a:p>
        </p:txBody>
      </p:sp>
      <p:sp>
        <p:nvSpPr>
          <p:cNvPr id="2" name="Content Placeholder 1">
            <a:extLst>
              <a:ext uri="{FF2B5EF4-FFF2-40B4-BE49-F238E27FC236}">
                <a16:creationId xmlns:a16="http://schemas.microsoft.com/office/drawing/2014/main" id="{BF0F86F7-DBA4-F8C5-B080-0C8860F6A14A}"/>
              </a:ext>
            </a:extLst>
          </p:cNvPr>
          <p:cNvSpPr>
            <a:spLocks noGrp="1"/>
          </p:cNvSpPr>
          <p:nvPr>
            <p:ph idx="1"/>
          </p:nvPr>
        </p:nvSpPr>
        <p:spPr>
          <a:xfrm>
            <a:off x="717175" y="1825625"/>
            <a:ext cx="11079873" cy="4109010"/>
          </a:xfrm>
        </p:spPr>
        <p:txBody>
          <a:bodyPr>
            <a:normAutofit/>
          </a:bodyPr>
          <a:lstStyle/>
          <a:p>
            <a:r>
              <a:rPr lang="en-US" sz="2800" b="1" dirty="0"/>
              <a:t>participation in CEP does not impact a school district’s Title I-A funding?</a:t>
            </a:r>
          </a:p>
          <a:p>
            <a:pPr lvl="1">
              <a:buFont typeface="Wingdings" panose="05000000000000000000" pitchFamily="2" charset="2"/>
              <a:buChar char="§"/>
            </a:pPr>
            <a:r>
              <a:rPr lang="en-US" dirty="0"/>
              <a:t>I-A allocations are based on census poverty (SAIPE) data and come directly from USED</a:t>
            </a:r>
          </a:p>
          <a:p>
            <a:r>
              <a:rPr lang="en-US" sz="2800" b="1" dirty="0"/>
              <a:t>participation in CEP does not mean that 100% of students are experiencing poverty?</a:t>
            </a:r>
          </a:p>
          <a:p>
            <a:pPr lvl="1">
              <a:buFont typeface="Wingdings" panose="05000000000000000000" pitchFamily="2" charset="2"/>
              <a:buChar char="§"/>
            </a:pPr>
            <a:r>
              <a:rPr lang="en-US" dirty="0"/>
              <a:t>All students receive free meals, but the ISP represents the school’s poverty percentage</a:t>
            </a:r>
          </a:p>
          <a:p>
            <a:r>
              <a:rPr lang="en-US" sz="2800" b="1" dirty="0"/>
              <a:t>district CEP data can be accessed on the </a:t>
            </a:r>
            <a:r>
              <a:rPr lang="en-US" sz="2800" b="1" dirty="0">
                <a:hlinkClick r:id="rId3"/>
              </a:rPr>
              <a:t>Special Provisions </a:t>
            </a:r>
            <a:r>
              <a:rPr lang="en-US" sz="2800" b="1" dirty="0"/>
              <a:t>webpage?</a:t>
            </a:r>
          </a:p>
          <a:p>
            <a:pPr lvl="1">
              <a:buFont typeface="Wingdings" panose="05000000000000000000" pitchFamily="2" charset="2"/>
              <a:buChar char="§"/>
            </a:pPr>
            <a:r>
              <a:rPr lang="en-US" dirty="0"/>
              <a:t>An updated list will be posted in mid-March</a:t>
            </a:r>
          </a:p>
          <a:p>
            <a:pPr lvl="1"/>
            <a:endParaRPr lang="en-US" dirty="0"/>
          </a:p>
          <a:p>
            <a:endParaRPr lang="en-US" dirty="0"/>
          </a:p>
        </p:txBody>
      </p:sp>
      <p:sp>
        <p:nvSpPr>
          <p:cNvPr id="3" name="Footer Placeholder 2">
            <a:extLst>
              <a:ext uri="{FF2B5EF4-FFF2-40B4-BE49-F238E27FC236}">
                <a16:creationId xmlns:a16="http://schemas.microsoft.com/office/drawing/2014/main" id="{3FBFF2E5-C1F7-0025-429A-9FF1785CDFC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95F2523-B5E8-BFC6-28D5-06EEE5608E3A}"/>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8218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When all schools in the district are CEP…</a:t>
            </a:r>
          </a:p>
        </p:txBody>
      </p:sp>
      <p:sp>
        <p:nvSpPr>
          <p:cNvPr id="16" name="Content Placeholder 15"/>
          <p:cNvSpPr>
            <a:spLocks noGrp="1"/>
          </p:cNvSpPr>
          <p:nvPr>
            <p:ph idx="1"/>
          </p:nvPr>
        </p:nvSpPr>
        <p:spPr>
          <a:xfrm>
            <a:off x="5273574" y="1825625"/>
            <a:ext cx="6538811" cy="4109010"/>
          </a:xfrm>
        </p:spPr>
        <p:txBody>
          <a:bodyPr>
            <a:normAutofit/>
          </a:bodyPr>
          <a:lstStyle/>
          <a:p>
            <a:pPr marL="0" indent="0">
              <a:buNone/>
            </a:pPr>
            <a:r>
              <a:rPr lang="en-US" sz="2800" b="1" dirty="0"/>
              <a:t>Option 1:</a:t>
            </a:r>
            <a:r>
              <a:rPr lang="en-US" sz="2800" dirty="0"/>
              <a:t> Use the number of identified eligible students in each school</a:t>
            </a:r>
          </a:p>
          <a:p>
            <a:pPr marL="0" indent="0">
              <a:buNone/>
            </a:pPr>
            <a:endParaRPr lang="en-US" sz="2800" dirty="0"/>
          </a:p>
          <a:p>
            <a:pPr marL="0" indent="0">
              <a:buNone/>
            </a:pPr>
            <a:r>
              <a:rPr lang="en-US" sz="2800" b="1" dirty="0"/>
              <a:t>Option 2: </a:t>
            </a:r>
            <a:r>
              <a:rPr lang="en-US" sz="2800" dirty="0"/>
              <a:t>Use the number of identified eligible students in each school times the multiplier (1.6)</a:t>
            </a:r>
          </a:p>
          <a:p>
            <a:pPr lvl="1"/>
            <a:endParaRPr lang="en-US" sz="2000" dirty="0"/>
          </a:p>
          <a:p>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459" y="3429000"/>
            <a:ext cx="1196788" cy="1196788"/>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59" y="4010972"/>
            <a:ext cx="1196788" cy="11967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557" y="2415948"/>
            <a:ext cx="1196788" cy="1196788"/>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110" y="3939664"/>
            <a:ext cx="1196788" cy="1196788"/>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135" y="2508104"/>
            <a:ext cx="1196788" cy="1196788"/>
          </a:xfrm>
          <a:prstGeom prst="rect">
            <a:avLst/>
          </a:prstGeom>
        </p:spPr>
      </p:pic>
      <p:sp>
        <p:nvSpPr>
          <p:cNvPr id="29" name="Oval 28">
            <a:extLst>
              <a:ext uri="{C183D7F6-B498-43B3-948B-1728B52AA6E4}">
                <adec:decorative xmlns:adec="http://schemas.microsoft.com/office/drawing/2017/decorative" val="1"/>
              </a:ext>
            </a:extLst>
          </p:cNvPr>
          <p:cNvSpPr/>
          <p:nvPr/>
        </p:nvSpPr>
        <p:spPr>
          <a:xfrm>
            <a:off x="1096020" y="2017456"/>
            <a:ext cx="3679180" cy="3588541"/>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5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When only some schools in the district are CEP…</a:t>
            </a:r>
          </a:p>
        </p:txBody>
      </p:sp>
      <p:sp>
        <p:nvSpPr>
          <p:cNvPr id="5" name="Content Placeholder 4"/>
          <p:cNvSpPr>
            <a:spLocks noGrp="1"/>
          </p:cNvSpPr>
          <p:nvPr>
            <p:ph idx="1"/>
          </p:nvPr>
        </p:nvSpPr>
        <p:spPr>
          <a:xfrm>
            <a:off x="4588625" y="1825625"/>
            <a:ext cx="7132319" cy="4314168"/>
          </a:xfrm>
        </p:spPr>
        <p:txBody>
          <a:bodyPr>
            <a:noAutofit/>
          </a:bodyPr>
          <a:lstStyle/>
          <a:p>
            <a:pPr marL="0" indent="0">
              <a:spcAft>
                <a:spcPts val="1200"/>
              </a:spcAft>
              <a:buNone/>
            </a:pPr>
            <a:r>
              <a:rPr lang="en-US" sz="2600" b="1" dirty="0"/>
              <a:t>Option 1: </a:t>
            </a:r>
            <a:r>
              <a:rPr lang="en-US" sz="2600" dirty="0"/>
              <a:t>Use the number of eligible students in </a:t>
            </a:r>
            <a:r>
              <a:rPr lang="en-US" sz="2600" b="1" dirty="0"/>
              <a:t>both </a:t>
            </a:r>
            <a:r>
              <a:rPr lang="en-US" sz="2600" dirty="0"/>
              <a:t>CEP and non-CEP schools</a:t>
            </a:r>
          </a:p>
          <a:p>
            <a:pPr marL="0" indent="0">
              <a:spcAft>
                <a:spcPts val="1200"/>
              </a:spcAft>
              <a:buNone/>
            </a:pPr>
            <a:r>
              <a:rPr lang="en-US" sz="2600" b="1" dirty="0"/>
              <a:t>Option 2: </a:t>
            </a:r>
            <a:r>
              <a:rPr lang="en-US" sz="2600" dirty="0"/>
              <a:t>Apply the 1.6 multiplier to the number of identified eligible students in </a:t>
            </a:r>
            <a:r>
              <a:rPr lang="en-US" sz="2600" b="1" dirty="0"/>
              <a:t>both</a:t>
            </a:r>
            <a:r>
              <a:rPr lang="en-US" sz="2600" dirty="0"/>
              <a:t> CEP and non-CEP schools</a:t>
            </a:r>
          </a:p>
          <a:p>
            <a:pPr marL="0" indent="0">
              <a:spcAft>
                <a:spcPts val="1200"/>
              </a:spcAft>
              <a:buNone/>
            </a:pPr>
            <a:r>
              <a:rPr lang="en-US" sz="2600" b="1" dirty="0"/>
              <a:t>Option 3</a:t>
            </a:r>
            <a:r>
              <a:rPr lang="en-US" sz="2600" dirty="0"/>
              <a:t>: Use the number of identified eligible students times the multiplier (1.6) and use the free and reduced-price meal data for non-CEP schools</a:t>
            </a:r>
          </a:p>
          <a:p>
            <a:pPr>
              <a:spcAft>
                <a:spcPts val="1200"/>
              </a:spcAft>
            </a:pPr>
            <a:endParaRPr lang="en-US" sz="30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778" y="5052686"/>
            <a:ext cx="1196788" cy="1196788"/>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924" y="3302629"/>
            <a:ext cx="1196788" cy="1196788"/>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853" y="2430674"/>
            <a:ext cx="1196788" cy="1196788"/>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5052686"/>
            <a:ext cx="1196788" cy="1196788"/>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336" y="2413958"/>
            <a:ext cx="1196788" cy="1196788"/>
          </a:xfrm>
          <a:prstGeom prst="rect">
            <a:avLst/>
          </a:prstGeom>
        </p:spPr>
      </p:pic>
      <p:sp>
        <p:nvSpPr>
          <p:cNvPr id="15" name="TextBox 14">
            <a:extLst>
              <a:ext uri="{C183D7F6-B498-43B3-948B-1728B52AA6E4}">
                <adec:decorative xmlns:adec="http://schemas.microsoft.com/office/drawing/2017/decorative" val="1"/>
              </a:ext>
            </a:extLst>
          </p:cNvPr>
          <p:cNvSpPr txBox="1"/>
          <p:nvPr/>
        </p:nvSpPr>
        <p:spPr>
          <a:xfrm>
            <a:off x="1104338" y="1951368"/>
            <a:ext cx="3095065" cy="584775"/>
          </a:xfrm>
          <a:prstGeom prst="rect">
            <a:avLst/>
          </a:prstGeom>
          <a:noFill/>
          <a:ln w="25400">
            <a:noFill/>
          </a:ln>
        </p:spPr>
        <p:txBody>
          <a:bodyPr wrap="square" rtlCol="0">
            <a:spAutoFit/>
          </a:bodyPr>
          <a:lstStyle/>
          <a:p>
            <a:r>
              <a:rPr lang="en-US" sz="3200" dirty="0"/>
              <a:t>CEP Schools</a:t>
            </a:r>
          </a:p>
        </p:txBody>
      </p:sp>
      <p:sp>
        <p:nvSpPr>
          <p:cNvPr id="17" name="TextBox 16">
            <a:extLst>
              <a:ext uri="{C183D7F6-B498-43B3-948B-1728B52AA6E4}">
                <adec:decorative xmlns:adec="http://schemas.microsoft.com/office/drawing/2017/decorative" val="1"/>
              </a:ext>
            </a:extLst>
          </p:cNvPr>
          <p:cNvSpPr txBox="1"/>
          <p:nvPr/>
        </p:nvSpPr>
        <p:spPr>
          <a:xfrm>
            <a:off x="941853" y="4484627"/>
            <a:ext cx="3095065" cy="584775"/>
          </a:xfrm>
          <a:prstGeom prst="rect">
            <a:avLst/>
          </a:prstGeom>
          <a:noFill/>
          <a:ln w="25400">
            <a:noFill/>
          </a:ln>
        </p:spPr>
        <p:txBody>
          <a:bodyPr wrap="square" rtlCol="0">
            <a:spAutoFit/>
          </a:bodyPr>
          <a:lstStyle/>
          <a:p>
            <a:r>
              <a:rPr lang="en-US" sz="3200" dirty="0"/>
              <a:t>Non-CEP Schools</a:t>
            </a:r>
          </a:p>
        </p:txBody>
      </p:sp>
    </p:spTree>
    <p:extLst>
      <p:ext uri="{BB962C8B-B14F-4D97-AF65-F5344CB8AC3E}">
        <p14:creationId xmlns:p14="http://schemas.microsoft.com/office/powerpoint/2010/main" val="87544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1FA56C-20CE-273F-9C26-74F8DA583529}"/>
              </a:ext>
            </a:extLst>
          </p:cNvPr>
          <p:cNvSpPr>
            <a:spLocks noGrp="1"/>
          </p:cNvSpPr>
          <p:nvPr>
            <p:ph type="ctrTitle"/>
          </p:nvPr>
        </p:nvSpPr>
        <p:spPr>
          <a:xfrm>
            <a:off x="2240924" y="2488757"/>
            <a:ext cx="8229600" cy="1900363"/>
          </a:xfrm>
        </p:spPr>
        <p:txBody>
          <a:bodyPr anchor="b">
            <a:normAutofit/>
          </a:bodyPr>
          <a:lstStyle/>
          <a:p>
            <a:r>
              <a:rPr lang="en-US" sz="4800" dirty="0"/>
              <a:t>What about Oregon’s new poverty definition?</a:t>
            </a:r>
          </a:p>
        </p:txBody>
      </p:sp>
      <p:sp>
        <p:nvSpPr>
          <p:cNvPr id="3" name="Footer Placeholder 2">
            <a:extLst>
              <a:ext uri="{FF2B5EF4-FFF2-40B4-BE49-F238E27FC236}">
                <a16:creationId xmlns:a16="http://schemas.microsoft.com/office/drawing/2014/main" id="{584E102D-11FD-405D-41EB-0721A55636B3}"/>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spcAft>
                <a:spcPts val="600"/>
              </a:spcAft>
            </a:pPr>
            <a:r>
              <a:rPr lang="en-US"/>
              <a:t>Oregon Department of Education</a:t>
            </a:r>
          </a:p>
        </p:txBody>
      </p:sp>
      <p:sp>
        <p:nvSpPr>
          <p:cNvPr id="4" name="Slide Number Placeholder 3">
            <a:extLst>
              <a:ext uri="{FF2B5EF4-FFF2-40B4-BE49-F238E27FC236}">
                <a16:creationId xmlns:a16="http://schemas.microsoft.com/office/drawing/2014/main" id="{5942AD6A-CEEA-B24D-A156-3060D5651023}"/>
              </a:ext>
            </a:extLst>
          </p:cNvPr>
          <p:cNvSpPr>
            <a:spLocks noGrp="1"/>
          </p:cNvSpPr>
          <p:nvPr>
            <p:ph type="sldNum" sz="quarter" idx="12"/>
          </p:nvPr>
        </p:nvSpPr>
        <p:spPr/>
        <p:txBody>
          <a:bodyPr anchor="ctr">
            <a:normAutofit/>
          </a:bodyPr>
          <a:lstStyle/>
          <a:p>
            <a:pPr>
              <a:spcAft>
                <a:spcPts val="600"/>
              </a:spcAft>
            </a:pPr>
            <a:fld id="{357F5B69-6281-4C1F-8C38-6DA0F56DA430}" type="slidenum">
              <a:rPr lang="en-US" smtClean="0"/>
              <a:pPr>
                <a:spcAft>
                  <a:spcPts val="600"/>
                </a:spcAft>
              </a:pPr>
              <a:t>14</a:t>
            </a:fld>
            <a:endParaRPr lang="en-US"/>
          </a:p>
        </p:txBody>
      </p:sp>
    </p:spTree>
    <p:extLst>
      <p:ext uri="{BB962C8B-B14F-4D97-AF65-F5344CB8AC3E}">
        <p14:creationId xmlns:p14="http://schemas.microsoft.com/office/powerpoint/2010/main" val="118342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8112EF-1172-566D-2A02-E5469395932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Title 4">
            <a:extLst>
              <a:ext uri="{FF2B5EF4-FFF2-40B4-BE49-F238E27FC236}">
                <a16:creationId xmlns:a16="http://schemas.microsoft.com/office/drawing/2014/main" id="{D301AB98-700D-94C8-CF77-2961E89E226C}"/>
              </a:ext>
            </a:extLst>
          </p:cNvPr>
          <p:cNvSpPr>
            <a:spLocks noGrp="1"/>
          </p:cNvSpPr>
          <p:nvPr>
            <p:ph type="title"/>
          </p:nvPr>
        </p:nvSpPr>
        <p:spPr/>
        <p:txBody>
          <a:bodyPr>
            <a:normAutofit/>
          </a:bodyPr>
          <a:lstStyle/>
          <a:p>
            <a:r>
              <a:rPr lang="en-US" sz="4000" dirty="0"/>
              <a:t>Redefining “Economically Disadvantaged”</a:t>
            </a:r>
          </a:p>
        </p:txBody>
      </p:sp>
      <p:sp>
        <p:nvSpPr>
          <p:cNvPr id="6" name="Text Placeholder 5">
            <a:extLst>
              <a:ext uri="{FF2B5EF4-FFF2-40B4-BE49-F238E27FC236}">
                <a16:creationId xmlns:a16="http://schemas.microsoft.com/office/drawing/2014/main" id="{E6F8AE2B-3B0E-76DE-FD78-A0BBB54EF731}"/>
              </a:ext>
            </a:extLst>
          </p:cNvPr>
          <p:cNvSpPr>
            <a:spLocks noGrp="1"/>
          </p:cNvSpPr>
          <p:nvPr>
            <p:ph type="body" idx="4294967295"/>
          </p:nvPr>
        </p:nvSpPr>
        <p:spPr>
          <a:xfrm>
            <a:off x="717176" y="1816660"/>
            <a:ext cx="5152447" cy="659186"/>
          </a:xfrm>
        </p:spPr>
        <p:txBody>
          <a:bodyPr/>
          <a:lstStyle/>
          <a:p>
            <a:pPr marL="0" indent="0">
              <a:buNone/>
            </a:pPr>
            <a:r>
              <a:rPr lang="en-US" sz="3200" b="1" dirty="0">
                <a:solidFill>
                  <a:srgbClr val="FF0000"/>
                </a:solidFill>
              </a:rPr>
              <a:t>The new definition is NOT:</a:t>
            </a:r>
          </a:p>
          <a:p>
            <a:endParaRPr lang="en-US" dirty="0"/>
          </a:p>
        </p:txBody>
      </p:sp>
      <p:sp>
        <p:nvSpPr>
          <p:cNvPr id="2" name="Content Placeholder 1">
            <a:extLst>
              <a:ext uri="{FF2B5EF4-FFF2-40B4-BE49-F238E27FC236}">
                <a16:creationId xmlns:a16="http://schemas.microsoft.com/office/drawing/2014/main" id="{7C381907-1188-958C-3415-CED0C48CE16F}"/>
              </a:ext>
            </a:extLst>
          </p:cNvPr>
          <p:cNvSpPr>
            <a:spLocks noGrp="1"/>
          </p:cNvSpPr>
          <p:nvPr>
            <p:ph idx="1"/>
          </p:nvPr>
        </p:nvSpPr>
        <p:spPr>
          <a:xfrm>
            <a:off x="717176" y="2346324"/>
            <a:ext cx="5152447" cy="2801283"/>
          </a:xfrm>
        </p:spPr>
        <p:txBody>
          <a:bodyPr>
            <a:normAutofit/>
          </a:bodyPr>
          <a:lstStyle/>
          <a:p>
            <a:pPr>
              <a:lnSpc>
                <a:spcPct val="150000"/>
              </a:lnSpc>
            </a:pPr>
            <a:r>
              <a:rPr lang="en-US" dirty="0"/>
              <a:t>Related to CEP eligibility</a:t>
            </a:r>
          </a:p>
          <a:p>
            <a:pPr>
              <a:lnSpc>
                <a:spcPct val="150000"/>
              </a:lnSpc>
            </a:pPr>
            <a:r>
              <a:rPr lang="en-US" dirty="0"/>
              <a:t>Used for SSF determinations</a:t>
            </a:r>
          </a:p>
          <a:p>
            <a:pPr>
              <a:lnSpc>
                <a:spcPct val="100000"/>
              </a:lnSpc>
            </a:pPr>
            <a:r>
              <a:rPr lang="en-US" dirty="0"/>
              <a:t>Used to determine district allocations under Title I-A</a:t>
            </a:r>
          </a:p>
          <a:p>
            <a:endParaRPr lang="en-US" dirty="0"/>
          </a:p>
          <a:p>
            <a:endParaRPr lang="en-US" dirty="0"/>
          </a:p>
        </p:txBody>
      </p:sp>
      <p:sp>
        <p:nvSpPr>
          <p:cNvPr id="7" name="Text Placeholder 6">
            <a:extLst>
              <a:ext uri="{FF2B5EF4-FFF2-40B4-BE49-F238E27FC236}">
                <a16:creationId xmlns:a16="http://schemas.microsoft.com/office/drawing/2014/main" id="{4D45583F-1795-2266-A7AC-B57787D1F047}"/>
              </a:ext>
            </a:extLst>
          </p:cNvPr>
          <p:cNvSpPr>
            <a:spLocks noGrp="1"/>
          </p:cNvSpPr>
          <p:nvPr>
            <p:ph type="body" sz="quarter" idx="4294967295"/>
          </p:nvPr>
        </p:nvSpPr>
        <p:spPr>
          <a:xfrm>
            <a:off x="6109447" y="1816659"/>
            <a:ext cx="4416425" cy="823913"/>
          </a:xfrm>
        </p:spPr>
        <p:txBody>
          <a:bodyPr>
            <a:normAutofit/>
          </a:bodyPr>
          <a:lstStyle/>
          <a:p>
            <a:pPr marL="0" indent="0">
              <a:buNone/>
            </a:pPr>
            <a:r>
              <a:rPr lang="en-US" sz="3200" b="1" dirty="0">
                <a:solidFill>
                  <a:srgbClr val="00B050"/>
                </a:solidFill>
              </a:rPr>
              <a:t>The new definition IS:</a:t>
            </a:r>
          </a:p>
        </p:txBody>
      </p:sp>
      <p:sp>
        <p:nvSpPr>
          <p:cNvPr id="8" name="Content Placeholder 7">
            <a:extLst>
              <a:ext uri="{FF2B5EF4-FFF2-40B4-BE49-F238E27FC236}">
                <a16:creationId xmlns:a16="http://schemas.microsoft.com/office/drawing/2014/main" id="{0914CB32-A039-CF38-EF0B-F99A0872635D}"/>
              </a:ext>
            </a:extLst>
          </p:cNvPr>
          <p:cNvSpPr>
            <a:spLocks noGrp="1"/>
          </p:cNvSpPr>
          <p:nvPr>
            <p:ph sz="quarter" idx="4294967295"/>
          </p:nvPr>
        </p:nvSpPr>
        <p:spPr>
          <a:xfrm>
            <a:off x="6109447" y="2475845"/>
            <a:ext cx="5644749" cy="2671762"/>
          </a:xfrm>
        </p:spPr>
        <p:txBody>
          <a:bodyPr>
            <a:noAutofit/>
          </a:bodyPr>
          <a:lstStyle/>
          <a:p>
            <a:pPr>
              <a:lnSpc>
                <a:spcPct val="100000"/>
              </a:lnSpc>
            </a:pPr>
            <a:r>
              <a:rPr lang="en-US" dirty="0"/>
              <a:t>Used for reporting student outcomes under SSA and ESSA</a:t>
            </a:r>
          </a:p>
          <a:p>
            <a:pPr>
              <a:lnSpc>
                <a:spcPct val="100000"/>
              </a:lnSpc>
            </a:pPr>
            <a:r>
              <a:rPr lang="en-US" dirty="0"/>
              <a:t>A combination of five data components:</a:t>
            </a:r>
          </a:p>
          <a:p>
            <a:pPr lvl="1">
              <a:lnSpc>
                <a:spcPct val="100000"/>
              </a:lnSpc>
              <a:buSzPct val="80000"/>
              <a:buFont typeface="Wingdings" panose="05000000000000000000" pitchFamily="2" charset="2"/>
              <a:buChar char="§"/>
            </a:pPr>
            <a:r>
              <a:rPr lang="en-US" dirty="0"/>
              <a:t>TANF + SNAP + FC + MV + Migrant</a:t>
            </a:r>
          </a:p>
          <a:p>
            <a:pPr>
              <a:lnSpc>
                <a:spcPct val="100000"/>
              </a:lnSpc>
            </a:pPr>
            <a:r>
              <a:rPr lang="en-US" dirty="0"/>
              <a:t>“Students Experiencing Poverty”</a:t>
            </a:r>
          </a:p>
          <a:p>
            <a:endParaRPr lang="en-US" dirty="0"/>
          </a:p>
          <a:p>
            <a:pPr lvl="1"/>
            <a:endParaRPr lang="en-US" dirty="0"/>
          </a:p>
        </p:txBody>
      </p:sp>
      <p:sp>
        <p:nvSpPr>
          <p:cNvPr id="4" name="Slide Number Placeholder 3">
            <a:extLst>
              <a:ext uri="{FF2B5EF4-FFF2-40B4-BE49-F238E27FC236}">
                <a16:creationId xmlns:a16="http://schemas.microsoft.com/office/drawing/2014/main" id="{907E9008-0A02-C8D3-A021-0A4A09B54C4D}"/>
              </a:ext>
            </a:extLst>
          </p:cNvPr>
          <p:cNvSpPr>
            <a:spLocks noGrp="1"/>
          </p:cNvSpPr>
          <p:nvPr>
            <p:ph type="sldNum" sz="quarter" idx="12"/>
          </p:nvPr>
        </p:nvSpPr>
        <p:spPr/>
        <p:txBody>
          <a:bodyPr/>
          <a:lstStyle/>
          <a:p>
            <a:fld id="{357F5B69-6281-4C1F-8C38-6DA0F56DA430}" type="slidenum">
              <a:rPr lang="en-US" smtClean="0"/>
              <a:pPr/>
              <a:t>15</a:t>
            </a:fld>
            <a:endParaRPr lang="en-US" dirty="0"/>
          </a:p>
        </p:txBody>
      </p:sp>
    </p:spTree>
    <p:extLst>
      <p:ext uri="{BB962C8B-B14F-4D97-AF65-F5344CB8AC3E}">
        <p14:creationId xmlns:p14="http://schemas.microsoft.com/office/powerpoint/2010/main" val="330866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Takeaways</a:t>
            </a:r>
          </a:p>
        </p:txBody>
      </p:sp>
      <p:sp>
        <p:nvSpPr>
          <p:cNvPr id="2" name="Content Placeholder 1"/>
          <p:cNvSpPr>
            <a:spLocks noGrp="1"/>
          </p:cNvSpPr>
          <p:nvPr>
            <p:ph idx="1"/>
          </p:nvPr>
        </p:nvSpPr>
        <p:spPr>
          <a:xfrm>
            <a:off x="717176" y="1738647"/>
            <a:ext cx="10924364" cy="4401145"/>
          </a:xfrm>
        </p:spPr>
        <p:txBody>
          <a:bodyPr>
            <a:normAutofit/>
          </a:bodyPr>
          <a:lstStyle/>
          <a:p>
            <a:pPr>
              <a:lnSpc>
                <a:spcPct val="150000"/>
              </a:lnSpc>
            </a:pPr>
            <a:r>
              <a:rPr lang="en-US" sz="2800" dirty="0"/>
              <a:t>CEP removes barriers, decreases burden, and increases participation</a:t>
            </a:r>
          </a:p>
          <a:p>
            <a:pPr>
              <a:lnSpc>
                <a:spcPct val="150000"/>
              </a:lnSpc>
            </a:pPr>
            <a:r>
              <a:rPr lang="en-US" sz="2800" dirty="0"/>
              <a:t>CEP data can be used as part of the rank and serve process for Title I-A</a:t>
            </a:r>
          </a:p>
          <a:p>
            <a:pPr>
              <a:lnSpc>
                <a:spcPct val="150000"/>
              </a:lnSpc>
            </a:pPr>
            <a:r>
              <a:rPr lang="en-US" sz="2800" dirty="0"/>
              <a:t>Participation in CEP does not impact district Title I-A allocations</a:t>
            </a:r>
          </a:p>
          <a:p>
            <a:endParaRPr lang="en-US" sz="28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88583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4809784"/>
          </a:xfrm>
        </p:spPr>
        <p:txBody>
          <a:bodyPr>
            <a:normAutofit fontScale="92500"/>
          </a:bodyPr>
          <a:lstStyle/>
          <a:p>
            <a:pPr>
              <a:lnSpc>
                <a:spcPct val="150000"/>
              </a:lnSpc>
            </a:pPr>
            <a:r>
              <a:rPr lang="en-US" altLang="en-US" dirty="0">
                <a:latin typeface="Calibri" panose="020F0502020204030204" pitchFamily="34" charset="0"/>
                <a:cs typeface="Calibri" panose="020F0502020204030204" pitchFamily="34" charset="0"/>
                <a:hlinkClick r:id="rId3"/>
              </a:rPr>
              <a:t>CEP Fact Sheet</a:t>
            </a:r>
            <a:r>
              <a:rPr lang="en-US" altLang="en-US" dirty="0">
                <a:latin typeface="Calibri" panose="020F0502020204030204" pitchFamily="34" charset="0"/>
                <a:cs typeface="Calibri" panose="020F0502020204030204" pitchFamily="34" charset="0"/>
              </a:rPr>
              <a:t> (USDA)</a:t>
            </a:r>
          </a:p>
          <a:p>
            <a:pPr>
              <a:lnSpc>
                <a:spcPct val="150000"/>
              </a:lnSpc>
            </a:pPr>
            <a:r>
              <a:rPr lang="en-US" altLang="en-US" dirty="0">
                <a:latin typeface="Calibri" panose="020F0502020204030204" pitchFamily="34" charset="0"/>
                <a:cs typeface="Calibri" panose="020F0502020204030204" pitchFamily="34" charset="0"/>
                <a:hlinkClick r:id="rId4"/>
              </a:rPr>
              <a:t>Within District Allocations under Title I-A</a:t>
            </a:r>
            <a:r>
              <a:rPr lang="en-US" altLang="en-US" dirty="0">
                <a:latin typeface="Calibri" panose="020F0502020204030204" pitchFamily="34" charset="0"/>
                <a:cs typeface="Calibri" panose="020F0502020204030204" pitchFamily="34" charset="0"/>
              </a:rPr>
              <a:t> (USED)</a:t>
            </a:r>
          </a:p>
          <a:p>
            <a:pPr>
              <a:lnSpc>
                <a:spcPct val="150000"/>
              </a:lnSpc>
            </a:pPr>
            <a:r>
              <a:rPr lang="en-US" altLang="en-US" dirty="0">
                <a:latin typeface="Calibri" panose="020F0502020204030204" pitchFamily="34" charset="0"/>
                <a:cs typeface="Calibri" panose="020F0502020204030204" pitchFamily="34" charset="0"/>
                <a:hlinkClick r:id="rId5"/>
              </a:rPr>
              <a:t>CEP and Requirements under I-A</a:t>
            </a:r>
            <a:r>
              <a:rPr lang="en-US" altLang="en-US" dirty="0">
                <a:latin typeface="Calibri" panose="020F0502020204030204" pitchFamily="34" charset="0"/>
                <a:cs typeface="Calibri" panose="020F0502020204030204" pitchFamily="34" charset="0"/>
              </a:rPr>
              <a:t> (USED)</a:t>
            </a:r>
          </a:p>
          <a:p>
            <a:pPr>
              <a:lnSpc>
                <a:spcPct val="150000"/>
              </a:lnSpc>
            </a:pPr>
            <a:r>
              <a:rPr lang="en-US" altLang="en-US" dirty="0">
                <a:latin typeface="Calibri" panose="020F0502020204030204" pitchFamily="34" charset="0"/>
                <a:cs typeface="Calibri" panose="020F0502020204030204" pitchFamily="34" charset="0"/>
                <a:hlinkClick r:id="rId6"/>
              </a:rPr>
              <a:t>CEP Planning &amp; Implementation Guidance</a:t>
            </a:r>
            <a:r>
              <a:rPr lang="en-US" altLang="en-US" dirty="0">
                <a:latin typeface="Calibri" panose="020F0502020204030204" pitchFamily="34" charset="0"/>
                <a:cs typeface="Calibri" panose="020F0502020204030204" pitchFamily="34" charset="0"/>
              </a:rPr>
              <a:t> (USDA)</a:t>
            </a:r>
          </a:p>
          <a:p>
            <a:pPr>
              <a:lnSpc>
                <a:spcPct val="150000"/>
              </a:lnSpc>
            </a:pPr>
            <a:r>
              <a:rPr lang="en-US" altLang="en-US" dirty="0">
                <a:latin typeface="Calibri" panose="020F0502020204030204" pitchFamily="34" charset="0"/>
                <a:cs typeface="Calibri" panose="020F0502020204030204" pitchFamily="34" charset="0"/>
                <a:hlinkClick r:id="rId7"/>
              </a:rPr>
              <a:t>Community Eligibility Resource Center</a:t>
            </a:r>
            <a:r>
              <a:rPr lang="en-US" altLang="en-US" dirty="0">
                <a:latin typeface="Calibri" panose="020F0502020204030204" pitchFamily="34" charset="0"/>
                <a:cs typeface="Calibri" panose="020F0502020204030204" pitchFamily="34" charset="0"/>
              </a:rPr>
              <a:t> (USDA)</a:t>
            </a:r>
          </a:p>
          <a:p>
            <a:pPr>
              <a:lnSpc>
                <a:spcPct val="150000"/>
              </a:lnSpc>
            </a:pPr>
            <a:r>
              <a:rPr lang="en-US" dirty="0">
                <a:latin typeface="Calibri" panose="020F0502020204030204" pitchFamily="34" charset="0"/>
                <a:cs typeface="Calibri" panose="020F0502020204030204" pitchFamily="34" charset="0"/>
                <a:hlinkClick r:id="rId8"/>
              </a:rPr>
              <a:t>Special Provisions web page</a:t>
            </a:r>
            <a:r>
              <a:rPr lang="en-US" dirty="0">
                <a:latin typeface="Calibri" panose="020F0502020204030204" pitchFamily="34" charset="0"/>
                <a:cs typeface="Calibri" panose="020F0502020204030204" pitchFamily="34" charset="0"/>
              </a:rPr>
              <a:t> (Child Nutrition)</a:t>
            </a:r>
          </a:p>
          <a:p>
            <a:pPr>
              <a:lnSpc>
                <a:spcPct val="150000"/>
              </a:lnSpc>
            </a:pPr>
            <a:r>
              <a:rPr lang="en-US" dirty="0">
                <a:latin typeface="Calibri" panose="020F0502020204030204" pitchFamily="34" charset="0"/>
                <a:cs typeface="Calibri" panose="020F0502020204030204" pitchFamily="34" charset="0"/>
                <a:hlinkClick r:id="rId9"/>
              </a:rPr>
              <a:t>ESSA Quick Reference Brief: CEP and Title I-A</a:t>
            </a:r>
            <a:r>
              <a:rPr lang="en-US" dirty="0">
                <a:latin typeface="Calibri" panose="020F0502020204030204" pitchFamily="34" charset="0"/>
                <a:cs typeface="Calibri" panose="020F0502020204030204" pitchFamily="34" charset="0"/>
              </a:rPr>
              <a:t> (ODE)</a:t>
            </a:r>
            <a:endParaRPr lang="en-US" sz="3000" dirty="0">
              <a:hlinkClick r:id="rId10"/>
            </a:endParaRPr>
          </a:p>
          <a:p>
            <a:endParaRPr lang="en-US" altLang="en-US" sz="3200" dirty="0">
              <a:latin typeface="Calibri" panose="020F0502020204030204" pitchFamily="34" charset="0"/>
              <a:cs typeface="Calibri" panose="020F0502020204030204" pitchFamily="34" charset="0"/>
              <a:hlinkClick r:id="rId10"/>
            </a:endParaRPr>
          </a:p>
          <a:p>
            <a:pPr marL="0" indent="0">
              <a:buNone/>
            </a:pPr>
            <a:endParaRPr lang="en-US" sz="2800" u="sng" dirty="0">
              <a:hlinkClick r:id="rId10"/>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1">
            <a:extLst>
              <a:ext uri="{28A0092B-C50C-407E-A947-70E740481C1C}">
                <a14:useLocalDpi xmlns:a14="http://schemas.microsoft.com/office/drawing/2010/main" val="0"/>
              </a:ext>
            </a:extLst>
          </a:blip>
          <a:srcRect l="102" r="102"/>
          <a:stretch>
            <a:fillRect/>
          </a:stretch>
        </p:blipFill>
        <p:spPr>
          <a:xfrm>
            <a:off x="428625" y="2722563"/>
            <a:ext cx="4221163" cy="2320925"/>
          </a:xfrm>
        </p:spPr>
      </p:pic>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208411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a:xfrm>
            <a:off x="648741" y="1589894"/>
            <a:ext cx="10784542" cy="4109010"/>
          </a:xfrm>
        </p:spPr>
        <p:txBody>
          <a:bodyPr>
            <a:normAutofit/>
          </a:bodyPr>
          <a:lstStyle/>
          <a:p>
            <a:pPr marL="0" lvl="0" indent="0">
              <a:spcBef>
                <a:spcPts val="600"/>
              </a:spcBef>
              <a:buClr>
                <a:schemeClr val="dk1"/>
              </a:buClr>
              <a:buSzPts val="2400"/>
              <a:buNone/>
            </a:pPr>
            <a:r>
              <a:rPr lang="nb-NO" b="1" u="sng" dirty="0"/>
              <a:t>Federal Systems Team</a:t>
            </a:r>
          </a:p>
          <a:p>
            <a:pPr marL="342900" lvl="0" indent="-342900">
              <a:spcBef>
                <a:spcPts val="60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4"/>
              </a:rPr>
              <a:t>Amy.Tidwell@ode.oregon.gov</a:t>
            </a:r>
            <a:endParaRPr lang="nb-NO" dirty="0"/>
          </a:p>
          <a:p>
            <a:pPr marL="0" lvl="0" indent="0">
              <a:lnSpc>
                <a:spcPct val="110000"/>
              </a:lnSpc>
              <a:buClr>
                <a:schemeClr val="dk1"/>
              </a:buClr>
              <a:buSzPts val="2400"/>
              <a:buNone/>
            </a:pPr>
            <a:endParaRPr lang="nb-NO" dirty="0"/>
          </a:p>
          <a:p>
            <a:endParaRPr lang="en-US" dirty="0"/>
          </a:p>
        </p:txBody>
      </p:sp>
      <p:sp>
        <p:nvSpPr>
          <p:cNvPr id="6" name="Content Placeholder 5"/>
          <p:cNvSpPr>
            <a:spLocks noGrp="1"/>
          </p:cNvSpPr>
          <p:nvPr>
            <p:ph sz="half" idx="4294967295"/>
          </p:nvPr>
        </p:nvSpPr>
        <p:spPr>
          <a:xfrm>
            <a:off x="6214022" y="1593629"/>
            <a:ext cx="5329237" cy="4105275"/>
          </a:xfrm>
        </p:spPr>
        <p:txBody>
          <a:bodyPr/>
          <a:lstStyle/>
          <a:p>
            <a:pPr marL="0" indent="0">
              <a:lnSpc>
                <a:spcPct val="100000"/>
              </a:lnSpc>
              <a:spcBef>
                <a:spcPts val="600"/>
              </a:spcBef>
              <a:buNone/>
            </a:pPr>
            <a:r>
              <a:rPr lang="en-US" b="1" u="sng" dirty="0"/>
              <a:t>Child Nutrition</a:t>
            </a:r>
          </a:p>
          <a:p>
            <a:pPr marL="342900" lvl="0" indent="-342900">
              <a:lnSpc>
                <a:spcPct val="100000"/>
              </a:lnSpc>
              <a:spcBef>
                <a:spcPts val="600"/>
              </a:spcBef>
              <a:buClr>
                <a:schemeClr val="dk1"/>
              </a:buClr>
              <a:buSzPts val="2400"/>
            </a:pPr>
            <a:r>
              <a:rPr lang="nb-NO" dirty="0"/>
              <a:t>Jon Mabale</a:t>
            </a:r>
            <a:br>
              <a:rPr lang="nb-NO" dirty="0"/>
            </a:br>
            <a:r>
              <a:rPr lang="nb-NO" u="sng" dirty="0">
                <a:solidFill>
                  <a:schemeClr val="hlink"/>
                </a:solidFill>
                <a:hlinkClick r:id="rId6"/>
              </a:rPr>
              <a:t>jon.mabale@ode.oregon.gov</a:t>
            </a:r>
            <a:endParaRPr lang="nb-NO" dirty="0"/>
          </a:p>
          <a:p>
            <a:pPr marL="342900" lvl="0" indent="-342900">
              <a:lnSpc>
                <a:spcPct val="100000"/>
              </a:lnSpc>
              <a:spcBef>
                <a:spcPts val="600"/>
              </a:spcBef>
              <a:buClr>
                <a:schemeClr val="dk1"/>
              </a:buClr>
              <a:buSzPts val="2400"/>
            </a:pPr>
            <a:r>
              <a:rPr lang="nb-NO" dirty="0"/>
              <a:t>Michelle Fleener</a:t>
            </a:r>
            <a:br>
              <a:rPr lang="nb-NO" dirty="0"/>
            </a:br>
            <a:r>
              <a:rPr lang="nb-NO" u="sng" dirty="0">
                <a:solidFill>
                  <a:schemeClr val="hlink"/>
                </a:solidFill>
                <a:hlinkClick r:id="rId7"/>
              </a:rPr>
              <a:t>michelle.fleener@ode.oregon.gov</a:t>
            </a: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0695" y="400952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18</a:t>
            </a:fld>
            <a:endParaRPr lang="en-US" dirty="0"/>
          </a:p>
        </p:txBody>
      </p:sp>
    </p:spTree>
    <p:extLst>
      <p:ext uri="{BB962C8B-B14F-4D97-AF65-F5344CB8AC3E}">
        <p14:creationId xmlns:p14="http://schemas.microsoft.com/office/powerpoint/2010/main" val="397569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What is the Community Eligibility Provision (CEP)?</a:t>
            </a:r>
            <a:endParaRPr lang="en-US" sz="3200" dirty="0"/>
          </a:p>
          <a:p>
            <a:pPr>
              <a:spcAft>
                <a:spcPts val="1200"/>
              </a:spcAft>
            </a:pPr>
            <a:r>
              <a:rPr lang="en-US" sz="3200" dirty="0">
                <a:latin typeface="Calibri" panose="020F0502020204030204" pitchFamily="34" charset="0"/>
                <a:cs typeface="Calibri" panose="020F0502020204030204" pitchFamily="34" charset="0"/>
              </a:rPr>
              <a:t>How does CEP connect with Title I-A?</a:t>
            </a:r>
          </a:p>
          <a:p>
            <a:pPr>
              <a:spcAft>
                <a:spcPts val="1200"/>
              </a:spcAft>
            </a:pPr>
            <a:r>
              <a:rPr lang="en-US" sz="3200" dirty="0">
                <a:latin typeface="Calibri" panose="020F0502020204030204" pitchFamily="34" charset="0"/>
                <a:cs typeface="Calibri" panose="020F0502020204030204" pitchFamily="34" charset="0"/>
              </a:rPr>
              <a:t>Ranking and Serving Schools</a:t>
            </a:r>
          </a:p>
          <a:p>
            <a:pPr>
              <a:spcAft>
                <a:spcPts val="1200"/>
              </a:spcAft>
            </a:pPr>
            <a:r>
              <a:rPr lang="en-US" sz="3200" dirty="0">
                <a:latin typeface="Calibri" panose="020F0502020204030204" pitchFamily="34" charset="0"/>
                <a:cs typeface="Calibri" panose="020F0502020204030204" pitchFamily="34" charset="0"/>
              </a:rPr>
              <a:t>Resources</a:t>
            </a:r>
          </a:p>
        </p:txBody>
      </p:sp>
      <p:sp>
        <p:nvSpPr>
          <p:cNvPr id="4" name="Footer Placeholder 2">
            <a:extLst>
              <a:ext uri="{C183D7F6-B498-43B3-948B-1728B52AA6E4}">
                <adec:decorative xmlns:adec="http://schemas.microsoft.com/office/drawing/2017/decorative" val="1"/>
              </a:ext>
            </a:extLst>
          </p:cNvPr>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
        <p:nvSpPr>
          <p:cNvPr id="6" name="Slide Number Placeholder 4"/>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256701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Eligibility Provision</a:t>
            </a:r>
          </a:p>
        </p:txBody>
      </p:sp>
      <p:sp>
        <p:nvSpPr>
          <p:cNvPr id="3" name="Content Placeholder 2"/>
          <p:cNvSpPr>
            <a:spLocks noGrp="1"/>
          </p:cNvSpPr>
          <p:nvPr>
            <p:ph idx="1"/>
          </p:nvPr>
        </p:nvSpPr>
        <p:spPr>
          <a:xfrm>
            <a:off x="5011470" y="812317"/>
            <a:ext cx="7043155" cy="5081404"/>
          </a:xfrm>
        </p:spPr>
        <p:txBody>
          <a:bodyPr>
            <a:normAutofit fontScale="92500"/>
          </a:bodyPr>
          <a:lstStyle/>
          <a:p>
            <a:pPr fontAlgn="base"/>
            <a:r>
              <a:rPr lang="en-US" sz="3200" dirty="0"/>
              <a:t>A meal service option for schools and school districts</a:t>
            </a:r>
          </a:p>
          <a:p>
            <a:pPr fontAlgn="base"/>
            <a:r>
              <a:rPr lang="en-US" sz="3200" dirty="0"/>
              <a:t>CEP:</a:t>
            </a:r>
          </a:p>
          <a:p>
            <a:pPr lvl="1" fontAlgn="base">
              <a:buFont typeface="Wingdings" panose="05000000000000000000" pitchFamily="2" charset="2"/>
              <a:buChar char="§"/>
            </a:pPr>
            <a:r>
              <a:rPr lang="en-US" sz="2800" dirty="0"/>
              <a:t>Eliminates household applications </a:t>
            </a:r>
          </a:p>
          <a:p>
            <a:pPr lvl="1" fontAlgn="base">
              <a:buFont typeface="Wingdings" panose="05000000000000000000" pitchFamily="2" charset="2"/>
              <a:buChar char="§"/>
            </a:pPr>
            <a:r>
              <a:rPr lang="en-US" sz="2800" dirty="0"/>
              <a:t>Decreases administrative burden</a:t>
            </a:r>
          </a:p>
          <a:p>
            <a:pPr lvl="1" fontAlgn="base">
              <a:buFont typeface="Wingdings" panose="05000000000000000000" pitchFamily="2" charset="2"/>
              <a:buChar char="§"/>
            </a:pPr>
            <a:r>
              <a:rPr lang="en-US" sz="2800" dirty="0"/>
              <a:t>Increases student participation</a:t>
            </a:r>
          </a:p>
          <a:p>
            <a:pPr lvl="1" fontAlgn="base">
              <a:buFont typeface="Wingdings" panose="05000000000000000000" pitchFamily="2" charset="2"/>
              <a:buChar char="§"/>
            </a:pPr>
            <a:r>
              <a:rPr lang="en-US" sz="2800" dirty="0"/>
              <a:t>Reduces stigma</a:t>
            </a:r>
          </a:p>
          <a:p>
            <a:pPr lvl="1" fontAlgn="base">
              <a:buFont typeface="Wingdings" panose="05000000000000000000" pitchFamily="2" charset="2"/>
              <a:buChar char="§"/>
            </a:pPr>
            <a:r>
              <a:rPr lang="en-US" sz="2800" dirty="0"/>
              <a:t>Improves program efficiency</a:t>
            </a:r>
            <a:br>
              <a:rPr lang="en-US" sz="2800" dirty="0"/>
            </a:br>
            <a:endParaRPr lang="en-US" sz="2800" dirty="0"/>
          </a:p>
          <a:p>
            <a:pPr marL="0" indent="0">
              <a:buNone/>
            </a:pPr>
            <a:r>
              <a:rPr lang="en-US" sz="2800" b="1" dirty="0">
                <a:solidFill>
                  <a:schemeClr val="accent2"/>
                </a:solidFill>
              </a:rPr>
              <a:t>Source:</a:t>
            </a:r>
          </a:p>
          <a:p>
            <a:pPr marL="0" indent="0">
              <a:lnSpc>
                <a:spcPct val="110000"/>
              </a:lnSpc>
              <a:buNone/>
            </a:pPr>
            <a:r>
              <a:rPr lang="en-US" dirty="0">
                <a:hlinkClick r:id="rId3"/>
              </a:rPr>
              <a:t>Planning &amp; Implementation Guidance</a:t>
            </a:r>
            <a:r>
              <a:rPr lang="en-US" dirty="0"/>
              <a:t>, p.8, </a:t>
            </a:r>
            <a:r>
              <a:rPr lang="en-US" i="1" dirty="0"/>
              <a:t>Benefits of CEP</a:t>
            </a: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36" y="2880113"/>
            <a:ext cx="3123986" cy="298093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21782949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Qualifying Criteria</a:t>
            </a:r>
          </a:p>
        </p:txBody>
      </p:sp>
      <p:sp>
        <p:nvSpPr>
          <p:cNvPr id="3" name="Content Placeholder 2"/>
          <p:cNvSpPr>
            <a:spLocks noGrp="1"/>
          </p:cNvSpPr>
          <p:nvPr>
            <p:ph idx="1"/>
          </p:nvPr>
        </p:nvSpPr>
        <p:spPr/>
        <p:txBody>
          <a:bodyPr/>
          <a:lstStyle/>
          <a:p>
            <a:pPr>
              <a:lnSpc>
                <a:spcPct val="100000"/>
              </a:lnSpc>
            </a:pPr>
            <a:r>
              <a:rPr lang="en-US" sz="2800" dirty="0"/>
              <a:t>Participate in both the NSLP and SBP</a:t>
            </a:r>
          </a:p>
          <a:p>
            <a:pPr>
              <a:lnSpc>
                <a:spcPct val="100000"/>
              </a:lnSpc>
            </a:pPr>
            <a:r>
              <a:rPr lang="en-US" sz="2800" dirty="0"/>
              <a:t>Submit enrollment data </a:t>
            </a:r>
            <a:r>
              <a:rPr lang="en-US" sz="2800" b="1" dirty="0"/>
              <a:t>as of </a:t>
            </a:r>
            <a:r>
              <a:rPr lang="en-US" sz="2800" dirty="0"/>
              <a:t>April 1 of the SY prior to starting CEP</a:t>
            </a:r>
          </a:p>
          <a:p>
            <a:pPr>
              <a:lnSpc>
                <a:spcPct val="100000"/>
              </a:lnSpc>
            </a:pPr>
            <a:r>
              <a:rPr lang="en-US" sz="2800" b="1" dirty="0">
                <a:solidFill>
                  <a:srgbClr val="FF0000"/>
                </a:solidFill>
              </a:rPr>
              <a:t>25% </a:t>
            </a:r>
            <a:r>
              <a:rPr lang="en-US" sz="2800" dirty="0"/>
              <a:t>or more “identified students”: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TextBox 5"/>
          <p:cNvSpPr txBox="1"/>
          <p:nvPr/>
        </p:nvSpPr>
        <p:spPr>
          <a:xfrm>
            <a:off x="1029074" y="3509356"/>
            <a:ext cx="10133852" cy="2425279"/>
          </a:xfrm>
          <a:prstGeom prst="rect">
            <a:avLst/>
          </a:prstGeom>
          <a:noFill/>
        </p:spPr>
        <p:txBody>
          <a:bodyPr wrap="square" numCol="2" rtlCol="0">
            <a:spAutoFit/>
          </a:bodyPr>
          <a:lstStyle/>
          <a:p>
            <a:pPr marL="0" lvl="1"/>
            <a:r>
              <a:rPr lang="en-US" sz="2400" b="1" dirty="0">
                <a:solidFill>
                  <a:schemeClr val="accent2"/>
                </a:solidFill>
              </a:rPr>
              <a:t>Directly Certified for:</a:t>
            </a:r>
          </a:p>
          <a:p>
            <a:pPr marL="0" lvl="2">
              <a:lnSpc>
                <a:spcPct val="90000"/>
              </a:lnSpc>
            </a:pPr>
            <a:r>
              <a:rPr lang="en-US" sz="2400" dirty="0"/>
              <a:t>SNAP, TANF, Medicaid (Free), Foster</a:t>
            </a:r>
          </a:p>
          <a:p>
            <a:pPr marL="0" lvl="1">
              <a:spcBef>
                <a:spcPts val="600"/>
              </a:spcBef>
            </a:pPr>
            <a:r>
              <a:rPr lang="en-US" sz="2400" b="1" dirty="0">
                <a:solidFill>
                  <a:schemeClr val="accent2"/>
                </a:solidFill>
              </a:rPr>
              <a:t>Participating in:</a:t>
            </a:r>
          </a:p>
          <a:p>
            <a:r>
              <a:rPr lang="en-US" sz="2400" dirty="0"/>
              <a:t>Head Start / Early Head Start</a:t>
            </a:r>
            <a:endParaRPr lang="en-US" sz="2400" b="1" dirty="0">
              <a:solidFill>
                <a:schemeClr val="accent2"/>
              </a:solidFill>
            </a:endParaRPr>
          </a:p>
          <a:p>
            <a:pPr>
              <a:spcBef>
                <a:spcPts val="600"/>
              </a:spcBef>
            </a:pPr>
            <a:r>
              <a:rPr lang="en-US" sz="2400" b="1" dirty="0">
                <a:solidFill>
                  <a:schemeClr val="accent2"/>
                </a:solidFill>
              </a:rPr>
              <a:t>Qualifying Children:</a:t>
            </a:r>
            <a:br>
              <a:rPr lang="en-US" sz="2400" b="1" dirty="0">
                <a:solidFill>
                  <a:schemeClr val="accent2"/>
                </a:solidFill>
              </a:rPr>
            </a:br>
            <a:r>
              <a:rPr lang="en-US" sz="2400" dirty="0"/>
              <a:t>Oregon Pre-K, Preschool Promise</a:t>
            </a:r>
          </a:p>
          <a:p>
            <a:pPr marL="0" lvl="1">
              <a:spcBef>
                <a:spcPts val="600"/>
              </a:spcBef>
            </a:pPr>
            <a:r>
              <a:rPr lang="en-US" sz="2400" b="1" dirty="0">
                <a:solidFill>
                  <a:schemeClr val="accent2"/>
                </a:solidFill>
              </a:rPr>
              <a:t>Other Categorically Eligible:</a:t>
            </a:r>
            <a:endParaRPr lang="en-US" sz="2400" dirty="0"/>
          </a:p>
          <a:p>
            <a:r>
              <a:rPr lang="en-US" sz="2400" dirty="0"/>
              <a:t>Homeless, Runaway, Migrant, Foster, FDPIR, Non-applicant students approved by local education officials</a:t>
            </a:r>
          </a:p>
          <a:p>
            <a:pPr lvl="1"/>
            <a:endParaRPr lang="en-US" sz="2800"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2525862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Identified Student Percentage (ISP)</a:t>
            </a:r>
          </a:p>
        </p:txBody>
      </p:sp>
      <p:grpSp>
        <p:nvGrpSpPr>
          <p:cNvPr id="49" name="Group 48" descr="Direct Certification Match">
            <a:extLst>
              <a:ext uri="{FF2B5EF4-FFF2-40B4-BE49-F238E27FC236}">
                <a16:creationId xmlns:a16="http://schemas.microsoft.com/office/drawing/2014/main" id="{6FDD850D-B41D-F816-44B9-2C9E69CEA9EA}"/>
              </a:ext>
            </a:extLst>
          </p:cNvPr>
          <p:cNvGrpSpPr/>
          <p:nvPr/>
        </p:nvGrpSpPr>
        <p:grpSpPr>
          <a:xfrm>
            <a:off x="437882" y="2313231"/>
            <a:ext cx="4096158" cy="577402"/>
            <a:chOff x="500227" y="1986469"/>
            <a:chExt cx="4122713" cy="577402"/>
          </a:xfrm>
        </p:grpSpPr>
        <p:sp>
          <p:nvSpPr>
            <p:cNvPr id="11" name="Rectangle 10"/>
            <p:cNvSpPr/>
            <p:nvPr/>
          </p:nvSpPr>
          <p:spPr>
            <a:xfrm>
              <a:off x="500227" y="1986469"/>
              <a:ext cx="3163896" cy="531604"/>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en-US" sz="2000" dirty="0"/>
                <a:t>Direct Certification Match</a:t>
              </a:r>
            </a:p>
          </p:txBody>
        </p:sp>
        <p:cxnSp>
          <p:nvCxnSpPr>
            <p:cNvPr id="16" name="Straight Arrow Connector 15" descr="Arrow pointing to Identified Eligible Students" title="Arrow"/>
            <p:cNvCxnSpPr>
              <a:cxnSpLocks/>
              <a:stCxn id="11" idx="3"/>
            </p:cNvCxnSpPr>
            <p:nvPr/>
          </p:nvCxnSpPr>
          <p:spPr>
            <a:xfrm>
              <a:off x="3664123" y="2252271"/>
              <a:ext cx="958817" cy="311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descr="Other categorically eligible">
            <a:extLst>
              <a:ext uri="{FF2B5EF4-FFF2-40B4-BE49-F238E27FC236}">
                <a16:creationId xmlns:a16="http://schemas.microsoft.com/office/drawing/2014/main" id="{599BFF52-28EE-8900-01EC-06C43FA80AEC}"/>
              </a:ext>
            </a:extLst>
          </p:cNvPr>
          <p:cNvGrpSpPr/>
          <p:nvPr/>
        </p:nvGrpSpPr>
        <p:grpSpPr>
          <a:xfrm>
            <a:off x="437882" y="3069333"/>
            <a:ext cx="4096158" cy="531604"/>
            <a:chOff x="526781" y="2689690"/>
            <a:chExt cx="4096159" cy="531604"/>
          </a:xfrm>
        </p:grpSpPr>
        <p:cxnSp>
          <p:nvCxnSpPr>
            <p:cNvPr id="21" name="Straight Arrow Connector 20" descr="Arrow pointing to Identified Eligible Students" title="Arrow"/>
            <p:cNvCxnSpPr>
              <a:cxnSpLocks/>
              <a:stCxn id="31" idx="3"/>
            </p:cNvCxnSpPr>
            <p:nvPr/>
          </p:nvCxnSpPr>
          <p:spPr>
            <a:xfrm flipV="1">
              <a:off x="3670300" y="2782657"/>
              <a:ext cx="952640" cy="172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26781" y="2689690"/>
              <a:ext cx="3143519" cy="531604"/>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en-US" sz="2000" dirty="0"/>
                <a:t>Other Categorically Eligible</a:t>
              </a:r>
            </a:p>
          </p:txBody>
        </p:sp>
      </p:grpSp>
      <p:grpSp>
        <p:nvGrpSpPr>
          <p:cNvPr id="50" name="Group 49" descr="All enrolled students">
            <a:extLst>
              <a:ext uri="{FF2B5EF4-FFF2-40B4-BE49-F238E27FC236}">
                <a16:creationId xmlns:a16="http://schemas.microsoft.com/office/drawing/2014/main" id="{356125A7-CDB9-FBD7-A21A-BD8E557CDC46}"/>
              </a:ext>
            </a:extLst>
          </p:cNvPr>
          <p:cNvGrpSpPr/>
          <p:nvPr/>
        </p:nvGrpSpPr>
        <p:grpSpPr>
          <a:xfrm>
            <a:off x="437882" y="4224138"/>
            <a:ext cx="4007118" cy="589306"/>
            <a:chOff x="543656" y="4224138"/>
            <a:chExt cx="3990244" cy="589306"/>
          </a:xfrm>
        </p:grpSpPr>
        <p:cxnSp>
          <p:nvCxnSpPr>
            <p:cNvPr id="32" name="Straight Arrow Connector 31" descr="Arrow pointing to Identified Eligible Students" title="Arrow"/>
            <p:cNvCxnSpPr>
              <a:cxnSpLocks/>
            </p:cNvCxnSpPr>
            <p:nvPr/>
          </p:nvCxnSpPr>
          <p:spPr>
            <a:xfrm>
              <a:off x="3597473" y="4485742"/>
              <a:ext cx="9364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A4C577F-08C7-877A-9C36-B133CDCDD482}"/>
                </a:ext>
              </a:extLst>
            </p:cNvPr>
            <p:cNvSpPr/>
            <p:nvPr/>
          </p:nvSpPr>
          <p:spPr>
            <a:xfrm>
              <a:off x="543656" y="4224138"/>
              <a:ext cx="3053817" cy="58930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en-US" sz="2000" dirty="0"/>
                <a:t>All enrolled students</a:t>
              </a:r>
            </a:p>
          </p:txBody>
        </p:sp>
      </p:grpSp>
      <p:grpSp>
        <p:nvGrpSpPr>
          <p:cNvPr id="58" name="Group 57" descr="Identified students divided by total students equals the identified student percentage">
            <a:extLst>
              <a:ext uri="{FF2B5EF4-FFF2-40B4-BE49-F238E27FC236}">
                <a16:creationId xmlns:a16="http://schemas.microsoft.com/office/drawing/2014/main" id="{EAF88A0D-FFBF-7F5D-3EA3-69EFF62A865C}"/>
              </a:ext>
            </a:extLst>
          </p:cNvPr>
          <p:cNvGrpSpPr/>
          <p:nvPr/>
        </p:nvGrpSpPr>
        <p:grpSpPr>
          <a:xfrm>
            <a:off x="4551597" y="2220875"/>
            <a:ext cx="6024749" cy="3018283"/>
            <a:chOff x="4805597" y="2220875"/>
            <a:chExt cx="6024749" cy="3018283"/>
          </a:xfrm>
        </p:grpSpPr>
        <p:cxnSp>
          <p:nvCxnSpPr>
            <p:cNvPr id="7" name="Straight Connector 6" descr="Denominator Sign" title="Denomintor Sign"/>
            <p:cNvCxnSpPr/>
            <p:nvPr/>
          </p:nvCxnSpPr>
          <p:spPr>
            <a:xfrm>
              <a:off x="5388864" y="3755136"/>
              <a:ext cx="284073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descr="Denominator Sign" title="Denominator  Sign"/>
            <p:cNvSpPr txBox="1"/>
            <p:nvPr/>
          </p:nvSpPr>
          <p:spPr>
            <a:xfrm>
              <a:off x="4901609" y="2346058"/>
              <a:ext cx="4213435" cy="1446550"/>
            </a:xfrm>
            <a:prstGeom prst="rect">
              <a:avLst/>
            </a:prstGeom>
            <a:noFill/>
          </p:spPr>
          <p:txBody>
            <a:bodyPr wrap="square" rtlCol="0">
              <a:spAutoFit/>
            </a:bodyPr>
            <a:lstStyle/>
            <a:p>
              <a:pPr algn="ctr"/>
              <a:r>
                <a:rPr lang="en-US" sz="4400" b="1" dirty="0">
                  <a:solidFill>
                    <a:srgbClr val="0070C0"/>
                  </a:solidFill>
                </a:rPr>
                <a:t>Identified Students</a:t>
              </a:r>
            </a:p>
          </p:txBody>
        </p:sp>
        <p:sp>
          <p:nvSpPr>
            <p:cNvPr id="12" name="TextBox 11"/>
            <p:cNvSpPr txBox="1"/>
            <p:nvPr/>
          </p:nvSpPr>
          <p:spPr>
            <a:xfrm>
              <a:off x="5583919" y="3792608"/>
              <a:ext cx="2840736" cy="1446550"/>
            </a:xfrm>
            <a:prstGeom prst="rect">
              <a:avLst/>
            </a:prstGeom>
            <a:noFill/>
          </p:spPr>
          <p:txBody>
            <a:bodyPr wrap="square" rtlCol="0">
              <a:spAutoFit/>
            </a:bodyPr>
            <a:lstStyle/>
            <a:p>
              <a:pPr algn="ctr"/>
              <a:r>
                <a:rPr lang="en-US" sz="4400" b="1" dirty="0">
                  <a:solidFill>
                    <a:srgbClr val="0070C0"/>
                  </a:solidFill>
                </a:rPr>
                <a:t>Total Students</a:t>
              </a:r>
            </a:p>
          </p:txBody>
        </p:sp>
        <p:sp>
          <p:nvSpPr>
            <p:cNvPr id="10" name="Equal 9" descr="Equal Sign" title="Equal Sign"/>
            <p:cNvSpPr/>
            <p:nvPr/>
          </p:nvSpPr>
          <p:spPr>
            <a:xfrm>
              <a:off x="8383868" y="3469892"/>
              <a:ext cx="667512" cy="42672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TextBox 13"/>
            <p:cNvSpPr txBox="1"/>
            <p:nvPr/>
          </p:nvSpPr>
          <p:spPr>
            <a:xfrm>
              <a:off x="8986396" y="2889626"/>
              <a:ext cx="1843950" cy="1569660"/>
            </a:xfrm>
            <a:prstGeom prst="rect">
              <a:avLst/>
            </a:prstGeom>
            <a:noFill/>
          </p:spPr>
          <p:txBody>
            <a:bodyPr wrap="square" rtlCol="0">
              <a:spAutoFit/>
            </a:bodyPr>
            <a:lstStyle/>
            <a:p>
              <a:pPr algn="ctr"/>
              <a:r>
                <a:rPr lang="en-US" sz="9600" b="1" dirty="0">
                  <a:solidFill>
                    <a:srgbClr val="0070C0"/>
                  </a:solidFill>
                </a:rPr>
                <a:t>ISP</a:t>
              </a:r>
              <a:endParaRPr lang="en-US" sz="8000" b="1" dirty="0">
                <a:solidFill>
                  <a:srgbClr val="0070C0"/>
                </a:solidFill>
              </a:endParaRPr>
            </a:p>
          </p:txBody>
        </p:sp>
        <p:pic>
          <p:nvPicPr>
            <p:cNvPr id="35" name="Picture 34" descr="Three colorful people icons under a magnifying glas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05597" y="2220875"/>
              <a:ext cx="1096617" cy="1096617"/>
            </a:xfrm>
            <a:prstGeom prst="rect">
              <a:avLst/>
            </a:prstGeom>
          </p:spPr>
        </p:pic>
        <p:pic>
          <p:nvPicPr>
            <p:cNvPr id="39" name="Picture 38" descr="Three people icons"/>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41908" y="3755136"/>
              <a:ext cx="1023993" cy="1126920"/>
            </a:xfrm>
            <a:prstGeom prst="rect">
              <a:avLst/>
            </a:prstGeom>
          </p:spPr>
        </p:pic>
      </p:gr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8995293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1.6 “Multiplier”</a:t>
            </a:r>
          </a:p>
        </p:txBody>
      </p:sp>
      <p:sp>
        <p:nvSpPr>
          <p:cNvPr id="3" name="Content Placeholder 2"/>
          <p:cNvSpPr>
            <a:spLocks noGrp="1"/>
          </p:cNvSpPr>
          <p:nvPr>
            <p:ph idx="1"/>
          </p:nvPr>
        </p:nvSpPr>
        <p:spPr/>
        <p:txBody>
          <a:bodyPr>
            <a:normAutofit/>
          </a:bodyPr>
          <a:lstStyle/>
          <a:p>
            <a:pPr>
              <a:lnSpc>
                <a:spcPct val="100000"/>
              </a:lnSpc>
            </a:pPr>
            <a:r>
              <a:rPr lang="en-US" sz="3200" dirty="0"/>
              <a:t>ISP x 1.6 is representative of Free and Reduced Applications</a:t>
            </a:r>
          </a:p>
          <a:p>
            <a:pPr>
              <a:lnSpc>
                <a:spcPct val="100000"/>
              </a:lnSpc>
            </a:pPr>
            <a:r>
              <a:rPr lang="en-US" sz="3200" dirty="0"/>
              <a:t>Federal Free Claiming Percentage</a:t>
            </a:r>
          </a:p>
          <a:p>
            <a:pPr>
              <a:lnSpc>
                <a:spcPct val="100000"/>
              </a:lnSpc>
            </a:pPr>
            <a:r>
              <a:rPr lang="en-US" sz="3200" dirty="0"/>
              <a:t>Applied to the:</a:t>
            </a:r>
          </a:p>
          <a:p>
            <a:pPr lvl="1">
              <a:lnSpc>
                <a:spcPct val="100000"/>
              </a:lnSpc>
              <a:buSzPct val="90000"/>
              <a:buFont typeface="Wingdings" panose="05000000000000000000" pitchFamily="2" charset="2"/>
              <a:buChar char="§"/>
            </a:pPr>
            <a:r>
              <a:rPr lang="en-US" sz="2800" dirty="0"/>
              <a:t>Site ISP</a:t>
            </a:r>
          </a:p>
          <a:p>
            <a:pPr lvl="1">
              <a:lnSpc>
                <a:spcPct val="100000"/>
              </a:lnSpc>
              <a:buSzPct val="90000"/>
              <a:buFont typeface="Wingdings" panose="05000000000000000000" pitchFamily="2" charset="2"/>
              <a:buChar char="§"/>
            </a:pPr>
            <a:r>
              <a:rPr lang="en-US" sz="2800" dirty="0"/>
              <a:t>Group ISP</a:t>
            </a:r>
          </a:p>
          <a:p>
            <a:pPr lvl="1">
              <a:lnSpc>
                <a:spcPct val="100000"/>
              </a:lnSpc>
              <a:buSzPct val="90000"/>
              <a:buFont typeface="Wingdings" panose="05000000000000000000" pitchFamily="2" charset="2"/>
              <a:buChar char="§"/>
            </a:pPr>
            <a:r>
              <a:rPr lang="en-US" sz="2800" dirty="0"/>
              <a:t>District ISP</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40447271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C48F4F-62CC-6F50-F3EB-5305BEF35D6E}"/>
              </a:ext>
            </a:extLst>
          </p:cNvPr>
          <p:cNvSpPr>
            <a:spLocks noGrp="1"/>
          </p:cNvSpPr>
          <p:nvPr>
            <p:ph type="ctrTitle"/>
          </p:nvPr>
        </p:nvSpPr>
        <p:spPr/>
        <p:txBody>
          <a:bodyPr/>
          <a:lstStyle/>
          <a:p>
            <a:r>
              <a:rPr lang="en-US" dirty="0"/>
              <a:t>CEP and Title I-A</a:t>
            </a:r>
          </a:p>
        </p:txBody>
      </p:sp>
      <p:sp>
        <p:nvSpPr>
          <p:cNvPr id="3" name="Footer Placeholder 2">
            <a:extLst>
              <a:ext uri="{FF2B5EF4-FFF2-40B4-BE49-F238E27FC236}">
                <a16:creationId xmlns:a16="http://schemas.microsoft.com/office/drawing/2014/main" id="{D44BCFC3-38DC-07EB-7129-644A871955B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40A0C44C-06BA-DF66-A8DA-2F2BC0600F32}"/>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6446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Purpose of </a:t>
            </a:r>
            <a:br>
              <a:rPr lang="en-US" altLang="en-US" dirty="0"/>
            </a:br>
            <a:r>
              <a:rPr lang="en-US" altLang="en-US" dirty="0"/>
              <a:t>Title I-A</a:t>
            </a:r>
          </a:p>
        </p:txBody>
      </p:sp>
      <p:sp>
        <p:nvSpPr>
          <p:cNvPr id="18435" name="Content Placeholder 2"/>
          <p:cNvSpPr>
            <a:spLocks noGrp="1"/>
          </p:cNvSpPr>
          <p:nvPr>
            <p:ph idx="1"/>
          </p:nvPr>
        </p:nvSpPr>
        <p:spPr>
          <a:xfrm>
            <a:off x="5131101" y="1610670"/>
            <a:ext cx="6370617" cy="3820062"/>
          </a:xfrm>
        </p:spPr>
        <p:txBody>
          <a:bodyPr>
            <a:normAutofit/>
          </a:bodyPr>
          <a:lstStyle/>
          <a:p>
            <a:pPr>
              <a:spcBef>
                <a:spcPts val="0"/>
              </a:spcBef>
              <a:buClr>
                <a:schemeClr val="dk1"/>
              </a:buClr>
              <a:buSzPts val="2400"/>
            </a:pPr>
            <a:r>
              <a:rPr lang="en-US" dirty="0"/>
              <a:t>The purpose of Title I, Part A is a to “provide all children significant opportunity to receive a fair, equitable, and high-quality education, and to close educational achievement gaps.”</a:t>
            </a:r>
          </a:p>
          <a:p>
            <a:pPr>
              <a:spcBef>
                <a:spcPts val="0"/>
              </a:spcBef>
              <a:buClr>
                <a:schemeClr val="dk1"/>
              </a:buClr>
              <a:buSzPts val="2400"/>
            </a:pPr>
            <a:endParaRPr lang="en-US" sz="2800" dirty="0"/>
          </a:p>
          <a:p>
            <a:pPr>
              <a:spcBef>
                <a:spcPts val="0"/>
              </a:spcBef>
              <a:buClr>
                <a:schemeClr val="dk1"/>
              </a:buClr>
              <a:buSzPts val="2400"/>
            </a:pPr>
            <a:r>
              <a:rPr lang="en-US" dirty="0"/>
              <a:t>The goal is to address opportunity gaps that some students experience by providing resources to districts and schools who serve a larger population of children from families experiencing poverty.</a:t>
            </a:r>
            <a:endParaRPr lang="en-US" altLang="en-US" dirty="0">
              <a:latin typeface="Calibri" panose="020F0502020204030204" pitchFamily="34" charset="0"/>
              <a:cs typeface="Calibri" panose="020F0502020204030204" pitchFamily="34" charset="0"/>
            </a:endParaRPr>
          </a:p>
        </p:txBody>
      </p:sp>
      <p:pic>
        <p:nvPicPr>
          <p:cNvPr id="4" name="Picture Placeholder 4">
            <a:extLst>
              <a:ext uri="{FF2B5EF4-FFF2-40B4-BE49-F238E27FC236}">
                <a16:creationId xmlns:a16="http://schemas.microsoft.com/office/drawing/2014/main" id="{12FE56F9-8C3A-2ACA-904D-22612CBE8EEF}"/>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4" b="464"/>
          <a:stretch>
            <a:fillRect/>
          </a:stretch>
        </p:blipFill>
        <p:spPr>
          <a:xfrm>
            <a:off x="1052945" y="2815873"/>
            <a:ext cx="2672833" cy="2648014"/>
          </a:xfrm>
        </p:spPr>
      </p:pic>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7"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218763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4567" y="779646"/>
            <a:ext cx="4754880" cy="1955242"/>
          </a:xfrm>
        </p:spPr>
        <p:txBody>
          <a:bodyPr/>
          <a:lstStyle/>
          <a:p>
            <a:pPr algn="ctr"/>
            <a:r>
              <a:rPr lang="en-US" dirty="0"/>
              <a:t>What does CEP have to do with Title I-A?</a:t>
            </a:r>
          </a:p>
        </p:txBody>
      </p:sp>
      <p:sp>
        <p:nvSpPr>
          <p:cNvPr id="8" name="Content Placeholder 7"/>
          <p:cNvSpPr>
            <a:spLocks noGrp="1"/>
          </p:cNvSpPr>
          <p:nvPr>
            <p:ph idx="1"/>
          </p:nvPr>
        </p:nvSpPr>
        <p:spPr>
          <a:xfrm>
            <a:off x="5299566" y="1272308"/>
            <a:ext cx="6318530" cy="4313383"/>
          </a:xfrm>
        </p:spPr>
        <p:txBody>
          <a:bodyPr>
            <a:normAutofit/>
          </a:bodyPr>
          <a:lstStyle/>
          <a:p>
            <a:pPr marL="0" indent="0">
              <a:spcBef>
                <a:spcPts val="1200"/>
              </a:spcBef>
              <a:buNone/>
            </a:pPr>
            <a:r>
              <a:rPr lang="en-US" sz="2800" dirty="0"/>
              <a:t>“</a:t>
            </a:r>
            <a:r>
              <a:rPr lang="en-US" sz="2800" b="1" dirty="0"/>
              <a:t>Rank and Serve</a:t>
            </a:r>
            <a:r>
              <a:rPr lang="en-US" sz="2800" dirty="0"/>
              <a:t>” is the process used to determine which schools should be served with Title I-A funds</a:t>
            </a:r>
          </a:p>
          <a:p>
            <a:pPr lvl="1">
              <a:spcBef>
                <a:spcPts val="1200"/>
              </a:spcBef>
            </a:pPr>
            <a:r>
              <a:rPr lang="en-US" sz="2600" dirty="0"/>
              <a:t>Districts must identify a consistent measure across schools to determine the number of students experiencing poverty</a:t>
            </a:r>
          </a:p>
          <a:p>
            <a:pPr lvl="1">
              <a:spcBef>
                <a:spcPts val="1200"/>
              </a:spcBef>
            </a:pPr>
            <a:r>
              <a:rPr lang="en-US" sz="2600" dirty="0"/>
              <a:t>CEP can be used as a metric for this purpose</a:t>
            </a:r>
            <a:endParaRPr lang="en-US" sz="3200" dirty="0"/>
          </a:p>
          <a:p>
            <a:pPr lvl="1"/>
            <a:endParaRPr lang="en-US" sz="360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2" name="Picture Placeholder 1">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733" b="5733"/>
          <a:stretch/>
        </p:blipFill>
        <p:spPr/>
      </p:pic>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393462628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0466C235040E49B855E1FA35FD7436" ma:contentTypeVersion="7" ma:contentTypeDescription="Create a new document." ma:contentTypeScope="" ma:versionID="c5497f59d62c6d90f04f0cbf354a2229">
  <xsd:schema xmlns:xsd="http://www.w3.org/2001/XMLSchema" xmlns:xs="http://www.w3.org/2001/XMLSchema" xmlns:p="http://schemas.microsoft.com/office/2006/metadata/properties" xmlns:ns1="http://schemas.microsoft.com/sharepoint/v3" xmlns:ns2="e3ae8067-7289-4b32-b7f2-51b79028773a" xmlns:ns3="54031767-dd6d-417c-ab73-583408f47564" targetNamespace="http://schemas.microsoft.com/office/2006/metadata/properties" ma:root="true" ma:fieldsID="ff7a1ce96b63ea9e740d26ec8f86a44f" ns1:_="" ns2:_="" ns3:_="">
    <xsd:import namespace="http://schemas.microsoft.com/sharepoint/v3"/>
    <xsd:import namespace="e3ae8067-7289-4b32-b7f2-51b79028773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ae8067-7289-4b32-b7f2-51b79028773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e3ae8067-7289-4b32-b7f2-51b79028773a" xsi:nil="true"/>
    <Remediation_x0020_Date xmlns="e3ae8067-7289-4b32-b7f2-51b79028773a" xsi:nil="true"/>
    <Priority xmlns="e3ae8067-7289-4b32-b7f2-51b79028773a" xsi:nil="true"/>
  </documentManagement>
</p:properties>
</file>

<file path=customXml/itemProps1.xml><?xml version="1.0" encoding="utf-8"?>
<ds:datastoreItem xmlns:ds="http://schemas.openxmlformats.org/officeDocument/2006/customXml" ds:itemID="{44D48D45-00F3-47F5-AA98-58771AF56664}"/>
</file>

<file path=customXml/itemProps2.xml><?xml version="1.0" encoding="utf-8"?>
<ds:datastoreItem xmlns:ds="http://schemas.openxmlformats.org/officeDocument/2006/customXml" ds:itemID="{DE022D9D-6C51-49D9-B126-D27C27EB3B9E}"/>
</file>

<file path=customXml/itemProps3.xml><?xml version="1.0" encoding="utf-8"?>
<ds:datastoreItem xmlns:ds="http://schemas.openxmlformats.org/officeDocument/2006/customXml" ds:itemID="{1042D829-2FFC-4A94-93F2-025FA47BA598}"/>
</file>

<file path=docProps/app.xml><?xml version="1.0" encoding="utf-8"?>
<Properties xmlns="http://schemas.openxmlformats.org/officeDocument/2006/extended-properties" xmlns:vt="http://schemas.openxmlformats.org/officeDocument/2006/docPropsVTypes">
  <Template>ODE PowerPoint Template</Template>
  <TotalTime>375</TotalTime>
  <Words>2255</Words>
  <Application>Microsoft Office PowerPoint</Application>
  <PresentationFormat>Widescreen</PresentationFormat>
  <Paragraphs>231</Paragraphs>
  <Slides>18</Slides>
  <Notes>16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18</vt:i4>
      </vt:variant>
    </vt:vector>
  </HeadingPairs>
  <TitlesOfParts>
    <vt:vector size="27" baseType="lpstr">
      <vt:lpstr>Arial</vt:lpstr>
      <vt:lpstr>Calibri</vt:lpstr>
      <vt:lpstr>Wingdings</vt:lpstr>
      <vt:lpstr>2021ODE</vt:lpstr>
      <vt:lpstr>Green_2021ODE</vt:lpstr>
      <vt:lpstr>Gold_2021ODE</vt:lpstr>
      <vt:lpstr>Orange_2021ODE</vt:lpstr>
      <vt:lpstr>Red_2021ODE</vt:lpstr>
      <vt:lpstr>Teal_2021ODE</vt:lpstr>
      <vt:lpstr>Community Eligibility Provision (CEP)  &amp; Title I-A</vt:lpstr>
      <vt:lpstr>Outcomes for Today</vt:lpstr>
      <vt:lpstr>Community Eligibility Provision</vt:lpstr>
      <vt:lpstr>Qualifying Criteria</vt:lpstr>
      <vt:lpstr>Identified Student Percentage (ISP)</vt:lpstr>
      <vt:lpstr>The 1.6 “Multiplier”</vt:lpstr>
      <vt:lpstr>CEP and Title I-A</vt:lpstr>
      <vt:lpstr>Purpose of  Title I-A</vt:lpstr>
      <vt:lpstr>What does CEP have to do with Title I-A?</vt:lpstr>
      <vt:lpstr>Selecting Measures of Poverty</vt:lpstr>
      <vt:lpstr>Did you know…</vt:lpstr>
      <vt:lpstr>When all schools in the district are CEP…</vt:lpstr>
      <vt:lpstr>When only some schools in the district are CEP…</vt:lpstr>
      <vt:lpstr>What about Oregon’s new poverty definition?</vt:lpstr>
      <vt:lpstr>Redefining “Economically Disadvantaged”</vt:lpstr>
      <vt:lpstr>Key Takeaways</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Eligibility Provision (CEP)</dc:title>
  <dc:creator>MARTIN Sarah * ODE</dc:creator>
  <cp:lastModifiedBy>SAPPINGTON Jennifer * ODE</cp:lastModifiedBy>
  <cp:revision>54</cp:revision>
  <dcterms:created xsi:type="dcterms:W3CDTF">2022-07-29T15:20:35Z</dcterms:created>
  <dcterms:modified xsi:type="dcterms:W3CDTF">2024-03-20T23:04:10Z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2024-02-29T18:30:18Z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5045ea11-6ba0-43ef-9569-0c63322a199d</vt:lpwstr>
  </property>
  <property fmtid="{D5CDD505-2E9C-101B-9397-08002B2CF9AE}" pid="8" name="MSIP_Label_7730ea53-6f5e-4160-81a5-992a9105450a_ContentBits">
    <vt:lpwstr>0</vt:lpwstr>
  </property>
  <property fmtid="{D5CDD505-2E9C-101B-9397-08002B2CF9AE}" pid="9" name="ContentTypeId">
    <vt:lpwstr>0x0101004A0466C235040E49B855E1FA35FD7436</vt:lpwstr>
  </property>
</Properties>
</file>