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slides/slide12.xml" ContentType="application/vnd.openxmlformats-officedocument.presentationml.slide+xml"/>
  <Override PartName="/ppt/slides/slide13.xml" ContentType="application/vnd.openxmlformats-officedocument.presentationml.slide+xml"/>
  <Override PartName="/ppt/presentation.xml" ContentType="application/vnd.openxmlformats-officedocument.presentationml.presentation.main+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45.xml" ContentType="application/vnd.openxmlformats-officedocument.presentationml.slideLayout+xml"/>
  <Override PartName="/ppt/slideLayouts/slideLayout39.xml" ContentType="application/vnd.openxmlformats-officedocument.presentationml.slideLayout+xml"/>
  <Override PartName="/ppt/notesSlides/notesSlide7.xml" ContentType="application/vnd.openxmlformats-officedocument.presentationml.notesSlide+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notesSlides/notesSlide6.xml" ContentType="application/vnd.openxmlformats-officedocument.presentationml.notesSlide+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notesSlides/notesSlide4.xml" ContentType="application/vnd.openxmlformats-officedocument.presentationml.notesSlid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notesSlides/notesSlide2.xml" ContentType="application/vnd.openxmlformats-officedocument.presentationml.notesSlide+xml"/>
  <Override PartName="/ppt/slideLayouts/slideLayout46.xml" ContentType="application/vnd.openxmlformats-officedocument.presentationml.slideLayout+xml"/>
  <Override PartName="/ppt/notesSlides/notesSlide1.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58.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9.xml" ContentType="application/vnd.openxmlformats-officedocument.presentationml.slideLayout+xml"/>
  <Override PartName="/ppt/slideLayouts/slideLayout48.xml" ContentType="application/vnd.openxmlformats-officedocument.presentationml.slideLayout+xml"/>
  <Override PartName="/ppt/slideLayouts/slideLayout47.xml" ContentType="application/vnd.openxmlformats-officedocument.presentationml.slideLayout+xml"/>
  <Override PartName="/ppt/slideLayouts/slideLayout52.xml" ContentType="application/vnd.openxmlformats-officedocument.presentationml.slideLayout+xml"/>
  <Override PartName="/ppt/notesSlides/notesSlide3.xml" ContentType="application/vnd.openxmlformats-officedocument.presentationml.notesSlide+xml"/>
  <Override PartName="/ppt/slideLayouts/slideLayout57.xml" ContentType="application/vnd.openxmlformats-officedocument.presentationml.slideLayout+xml"/>
  <Override PartName="/ppt/slideLayouts/slideLayout53.xml" ContentType="application/vnd.openxmlformats-officedocument.presentationml.slideLayout+xml"/>
  <Override PartName="/ppt/slideLayouts/slideLayout56.xml" ContentType="application/vnd.openxmlformats-officedocument.presentationml.slideLayout+xml"/>
  <Override PartName="/ppt/notesSlides/notesSlide5.xml" ContentType="application/vnd.openxmlformats-officedocument.presentationml.notesSlid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4.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5.xml" ContentType="application/vnd.openxmlformats-officedocument.theme+xml"/>
  <Override PartName="/ppt/theme/theme3.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1"/>
    <p:sldMasterId id="2147483815" r:id="rId2"/>
    <p:sldMasterId id="2147483803" r:id="rId3"/>
    <p:sldMasterId id="2147483791" r:id="rId4"/>
    <p:sldMasterId id="2147483779" r:id="rId5"/>
    <p:sldMasterId id="2147483767" r:id="rId6"/>
  </p:sldMasterIdLst>
  <p:notesMasterIdLst>
    <p:notesMasterId r:id="rId20"/>
  </p:notesMasterIdLst>
  <p:sldIdLst>
    <p:sldId id="300" r:id="rId7"/>
    <p:sldId id="258" r:id="rId8"/>
    <p:sldId id="286" r:id="rId9"/>
    <p:sldId id="293" r:id="rId10"/>
    <p:sldId id="294" r:id="rId11"/>
    <p:sldId id="280" r:id="rId12"/>
    <p:sldId id="298" r:id="rId13"/>
    <p:sldId id="295" r:id="rId14"/>
    <p:sldId id="297" r:id="rId15"/>
    <p:sldId id="296" r:id="rId16"/>
    <p:sldId id="292" r:id="rId17"/>
    <p:sldId id="299" r:id="rId18"/>
    <p:sldId id="30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62020" autoAdjust="0"/>
  </p:normalViewPr>
  <p:slideViewPr>
    <p:cSldViewPr snapToGrid="0">
      <p:cViewPr varScale="1">
        <p:scale>
          <a:sx n="64" d="100"/>
          <a:sy n="64" d="100"/>
        </p:scale>
        <p:origin x="108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ustomXml" Target="../customXml/item2.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5/3/2023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207433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4092913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1740263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Oregon, a charter school is a public school that is authorized by a sponsor, typically school districts, and operate as semi-autonomous schools under a contract or "charter" between the members of the charter school governing board and the sponsor’s board. Under Oregon law, a charter school is a separate legal entity operating under a binding agreement with its sponsor. A public charter school must comply with many of the foundational education laws, but has flexibility from some requirements to foster innovation.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3614409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charter schools in Oregon</a:t>
            </a:r>
            <a:r>
              <a:rPr lang="en-US" baseline="0" dirty="0" smtClean="0"/>
              <a:t> are district sponsored. There are only 4 that are sponsored by ODE.</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2257862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When it comes to federal funds, district-sponsored charter schools are like any other school in the district</a:t>
            </a:r>
          </a:p>
          <a:p>
            <a:endParaRPr lang="en-US" alt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smtClean="0"/>
              <a:t>NEEDS ASSESSMENT: Charter school data should be included as</a:t>
            </a:r>
            <a:r>
              <a:rPr lang="en-US" altLang="en-US" sz="1200" baseline="0" dirty="0" smtClean="0"/>
              <a:t> part of the district needs assessment process.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INVENTORY: Charter schools are not private schools.</a:t>
            </a:r>
            <a:r>
              <a:rPr lang="en-US" baseline="0" dirty="0" smtClean="0"/>
              <a:t> </a:t>
            </a:r>
            <a:r>
              <a:rPr lang="en-US" dirty="0" smtClean="0"/>
              <a:t>With the exception of Title I-A, funds are not allocated to charter schools</a:t>
            </a:r>
          </a:p>
          <a:p>
            <a:endParaRPr lang="en-US" dirty="0" smtClean="0"/>
          </a:p>
          <a:p>
            <a:r>
              <a:rPr lang="en-US" altLang="en-US" sz="1200" dirty="0" smtClean="0"/>
              <a:t>While charter schools do not get an “allocation” like private schools, they do have unique needs that should be considered. There are several different approaches to supporting charter schools that districts have taken. Ultimately it comes down to good communication between districts and charters.</a:t>
            </a:r>
          </a:p>
          <a:p>
            <a:endParaRPr lang="en-US" altLang="en-US" sz="1200" dirty="0" smtClean="0"/>
          </a:p>
          <a:p>
            <a:r>
              <a:rPr lang="en-US" altLang="en-US" sz="4000" dirty="0" smtClean="0">
                <a:latin typeface="Calibri" panose="020F0502020204030204" pitchFamily="34" charset="0"/>
                <a:cs typeface="Calibri" panose="020F0502020204030204" pitchFamily="34" charset="0"/>
              </a:rPr>
              <a:t>MEETING UINIQUE NEEDS: Possible options -</a:t>
            </a:r>
          </a:p>
          <a:p>
            <a:r>
              <a:rPr lang="en-US" altLang="en-US" sz="4000" dirty="0" smtClean="0">
                <a:latin typeface="Calibri" panose="020F0502020204030204" pitchFamily="34" charset="0"/>
                <a:cs typeface="Calibri" panose="020F0502020204030204" pitchFamily="34" charset="0"/>
              </a:rPr>
              <a:t>Creating a line item for each charter</a:t>
            </a:r>
          </a:p>
          <a:p>
            <a:r>
              <a:rPr lang="en-US" altLang="en-US" sz="4000" dirty="0" smtClean="0">
                <a:latin typeface="Calibri" panose="020F0502020204030204" pitchFamily="34" charset="0"/>
                <a:cs typeface="Calibri" panose="020F0502020204030204" pitchFamily="34" charset="0"/>
              </a:rPr>
              <a:t>District line item specifically calling out charter school participation</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198260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The intent of Title I-A</a:t>
            </a:r>
            <a:r>
              <a:rPr lang="en-US" baseline="0" dirty="0" smtClean="0"/>
              <a:t> </a:t>
            </a:r>
            <a:r>
              <a:rPr lang="en-US" dirty="0" smtClean="0"/>
              <a:t>is to concentrate the funds in schools with the highest percentages of children from families experiencing poverty and to provide sufficient funds to make a difference in the academic performance of these students. In order to determine which schools will receive Title I-A funds, each district must put its schools in rank order from highest to lowest concentrations of children from families experiencing poverty. </a:t>
            </a:r>
          </a:p>
          <a:p>
            <a:endParaRPr lang="en-US" dirty="0" smtClean="0"/>
          </a:p>
          <a:p>
            <a:r>
              <a:rPr lang="en-US" dirty="0" smtClean="0"/>
              <a:t>Charter schools may qualify for Title I funds and must be included in the rank and serve process in the same manner as all other schools in the district. When 75% or more of the students within a charter school are experiencing poverty the school must be served with Title I-A funds. Charter schools with less than 75% of students experiencing poverty may also be eligible, depending on how the district chooses to rank and serve its remaining schools. </a:t>
            </a:r>
          </a:p>
          <a:p>
            <a:endParaRPr lang="en-US" dirty="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828CD-D8CC-495D-B3C3-19409D43D34D}" type="slidenum">
              <a:rPr lang="en-US" altLang="en-US" sz="1300" smtClean="0"/>
              <a:pPr>
                <a:spcBef>
                  <a:spcPct val="0"/>
                </a:spcBef>
              </a:pPr>
              <a:t>6</a:t>
            </a:fld>
            <a:endParaRPr lang="en-US" altLang="en-US" sz="1300" smtClean="0"/>
          </a:p>
        </p:txBody>
      </p:sp>
    </p:spTree>
    <p:extLst>
      <p:ext uri="{BB962C8B-B14F-4D97-AF65-F5344CB8AC3E}">
        <p14:creationId xmlns:p14="http://schemas.microsoft.com/office/powerpoint/2010/main" val="4002374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Virtual charter schools are district-sponsored schools and as such, all students enrolled in a virtual charter school are considered district students. The students become residents of the sponsor district. This means all students who attend a virtual charter school must be included in the student count when determining total enrollment and the number of students experiencing poverty. </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It is important to note that while districts receive state funds based on the enrollment of students within a virtual charter school, Title I-A funds are allocated based on the number of students experiencing poverty who live within district boundaries.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NOTE: Allocation</a:t>
            </a:r>
            <a:r>
              <a:rPr lang="en-US" sz="1200" dirty="0" smtClean="0"/>
              <a:t> of federal funds is based on the number of </a:t>
            </a:r>
            <a:r>
              <a:rPr lang="en-US" sz="1200" b="1" dirty="0" smtClean="0"/>
              <a:t>students who live within district boundaries, </a:t>
            </a:r>
            <a:r>
              <a:rPr lang="en-US" sz="1200" dirty="0" smtClean="0"/>
              <a:t>not on the number of enrolled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245702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ESEA outlines the required steps for ranking and serving schools under Title I-A , including selecting the measure for determining poverty. Whenever possible, charter schools should use the same measure used by other schools in the district (e.g.; National School Lunch Program data). Charter Schools that do not sponsor or participate in a national school breakfast or lunch program should use the Oregon Family Income Survey. More detailed information about the rank and serve process can be found in this ESSA Quick Reference Brief.</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1109984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RECOMMENDATION:</a:t>
            </a:r>
            <a:r>
              <a:rPr lang="en-US" baseline="0" dirty="0" smtClean="0"/>
              <a:t> </a:t>
            </a:r>
            <a:r>
              <a:rPr lang="en-US" sz="1200" dirty="0" smtClean="0"/>
              <a:t>Invite charter school administrators to school leader meetings</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3687202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Teacher Licensure – Under ESEA, districts are required to ensure that all teachers working in a Title I-A funded schools meet state certification and licensure requirements. In Oregon, this means any person employed as a teacher in a public charter school must be licensed or registered to teach by the Teacher Standards and Practices Commission (TSPC).</a:t>
            </a:r>
          </a:p>
          <a:p>
            <a:endParaRPr lang="en-US" dirty="0" smtClean="0"/>
          </a:p>
          <a:p>
            <a:r>
              <a:rPr lang="en-US" dirty="0" smtClean="0"/>
              <a:t>The requirements for paraprofessionals apply to charter schools in the same manner they apply to other public schools. Paraprofessionals hired to work in programs supported with Title I-A funds must have a high school diploma or its recognized equivalent. They must also have: </a:t>
            </a:r>
          </a:p>
          <a:p>
            <a:r>
              <a:rPr lang="en-US" dirty="0" smtClean="0"/>
              <a:t>• completed at least two years of study at an institution of higher education, or </a:t>
            </a:r>
          </a:p>
          <a:p>
            <a:r>
              <a:rPr lang="en-US" dirty="0" smtClean="0"/>
              <a:t>• possess at least an associate’s degree, or </a:t>
            </a:r>
          </a:p>
          <a:p>
            <a:r>
              <a:rPr lang="en-US" dirty="0" smtClean="0"/>
              <a:t>• demonstrate subject matter competence through a formal State or local assessment. </a:t>
            </a:r>
          </a:p>
          <a:p>
            <a:endParaRPr lang="en-US" dirty="0" smtClean="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8631424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58F17C-49ED-4E2E-934F-7FCACC0893CA}"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BC6691D4-36AC-4F73-9F63-0DFBDB380943}"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5DA28AFE-BFEE-4ACA-AEFA-9622A379D8D7}"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lank">
  <p:cSld name="1_Blank">
    <p:bg>
      <p:bgPr>
        <a:solidFill>
          <a:schemeClr val="lt1"/>
        </a:solidFill>
        <a:effectLst/>
      </p:bgPr>
    </p:bg>
    <p:spTree>
      <p:nvGrpSpPr>
        <p:cNvPr id="1" name="Shape 54"/>
        <p:cNvGrpSpPr/>
        <p:nvPr/>
      </p:nvGrpSpPr>
      <p:grpSpPr>
        <a:xfrm>
          <a:off x="0" y="0"/>
          <a:ext cx="0" cy="0"/>
          <a:chOff x="0" y="0"/>
          <a:chExt cx="0" cy="0"/>
        </a:xfrm>
      </p:grpSpPr>
      <p:sp>
        <p:nvSpPr>
          <p:cNvPr id="55" name="Google Shape;55;p23"/>
          <p:cNvSpPr txBox="1">
            <a:spLocks noGrp="1"/>
          </p:cNvSpPr>
          <p:nvPr>
            <p:ph type="title"/>
          </p:nvPr>
        </p:nvSpPr>
        <p:spPr>
          <a:xfrm>
            <a:off x="2509117" y="111581"/>
            <a:ext cx="9536579" cy="1013398"/>
          </a:xfrm>
          <a:prstGeom prst="rect">
            <a:avLst/>
          </a:prstGeom>
          <a:noFill/>
          <a:ln>
            <a:noFill/>
          </a:ln>
        </p:spPr>
        <p:txBody>
          <a:bodyPr spcFirstLastPara="1" wrap="square" lIns="91425" tIns="45700" rIns="91425" bIns="45700" anchor="ctr" anchorCtr="0">
            <a:normAutofit/>
          </a:bodyPr>
          <a:lstStyle>
            <a:lvl1pPr lvl="0" algn="r">
              <a:lnSpc>
                <a:spcPct val="90000"/>
              </a:lnSpc>
              <a:spcBef>
                <a:spcPts val="0"/>
              </a:spcBef>
              <a:spcAft>
                <a:spcPts val="0"/>
              </a:spcAft>
              <a:buClr>
                <a:schemeClr val="dk1"/>
              </a:buClr>
              <a:buSzPts val="3600"/>
              <a:buFont typeface="Calibri"/>
              <a:buNone/>
              <a:defRPr sz="36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56" name="Google Shape;56;p23" descr="Decorative geometric pattern"/>
          <p:cNvPicPr preferRelativeResize="0"/>
          <p:nvPr/>
        </p:nvPicPr>
        <p:blipFill rotWithShape="1">
          <a:blip r:embed="rId2">
            <a:alphaModFix/>
          </a:blip>
          <a:srcRect/>
          <a:stretch/>
        </p:blipFill>
        <p:spPr>
          <a:xfrm>
            <a:off x="0" y="1"/>
            <a:ext cx="12192000" cy="6494853"/>
          </a:xfrm>
          <a:prstGeom prst="rect">
            <a:avLst/>
          </a:prstGeom>
          <a:noFill/>
          <a:ln>
            <a:noFill/>
          </a:ln>
        </p:spPr>
      </p:pic>
      <p:pic>
        <p:nvPicPr>
          <p:cNvPr id="57" name="Google Shape;57;p23" descr="Decorative blue bar"/>
          <p:cNvPicPr preferRelativeResize="0"/>
          <p:nvPr/>
        </p:nvPicPr>
        <p:blipFill rotWithShape="1">
          <a:blip r:embed="rId3">
            <a:alphaModFix/>
          </a:blip>
          <a:srcRect/>
          <a:stretch/>
        </p:blipFill>
        <p:spPr>
          <a:xfrm>
            <a:off x="0" y="6494854"/>
            <a:ext cx="12192000" cy="368372"/>
          </a:xfrm>
          <a:prstGeom prst="rect">
            <a:avLst/>
          </a:prstGeom>
          <a:noFill/>
          <a:ln>
            <a:noFill/>
          </a:ln>
        </p:spPr>
      </p:pic>
      <p:pic>
        <p:nvPicPr>
          <p:cNvPr id="58" name="Google Shape;58;p23" descr="Oregon Department of Education Logo"/>
          <p:cNvPicPr preferRelativeResize="0"/>
          <p:nvPr/>
        </p:nvPicPr>
        <p:blipFill rotWithShape="1">
          <a:blip r:embed="rId4">
            <a:alphaModFix/>
          </a:blip>
          <a:srcRect/>
          <a:stretch/>
        </p:blipFill>
        <p:spPr>
          <a:xfrm>
            <a:off x="-120815" y="53562"/>
            <a:ext cx="2629931" cy="980912"/>
          </a:xfrm>
          <a:prstGeom prst="rect">
            <a:avLst/>
          </a:prstGeom>
          <a:noFill/>
          <a:ln>
            <a:noFill/>
          </a:ln>
        </p:spPr>
      </p:pic>
      <p:sp>
        <p:nvSpPr>
          <p:cNvPr id="59" name="Google Shape;59;p23"/>
          <p:cNvSpPr txBox="1">
            <a:spLocks noGrp="1"/>
          </p:cNvSpPr>
          <p:nvPr>
            <p:ph type="sldNum" idx="12"/>
          </p:nvPr>
        </p:nvSpPr>
        <p:spPr>
          <a:xfrm>
            <a:off x="8610600" y="6492538"/>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lt1"/>
                </a:solidFill>
                <a:latin typeface="Calibri"/>
                <a:ea typeface="Calibri"/>
                <a:cs typeface="Calibri"/>
                <a:sym typeface="Calibri"/>
              </a:defRPr>
            </a:lvl1pPr>
            <a:lvl2pPr marL="0" lvl="1" indent="0" algn="r">
              <a:spcBef>
                <a:spcPts val="0"/>
              </a:spcBef>
              <a:buNone/>
              <a:defRPr sz="1200">
                <a:solidFill>
                  <a:schemeClr val="lt1"/>
                </a:solidFill>
                <a:latin typeface="Calibri"/>
                <a:ea typeface="Calibri"/>
                <a:cs typeface="Calibri"/>
                <a:sym typeface="Calibri"/>
              </a:defRPr>
            </a:lvl2pPr>
            <a:lvl3pPr marL="0" lvl="2" indent="0" algn="r">
              <a:spcBef>
                <a:spcPts val="0"/>
              </a:spcBef>
              <a:buNone/>
              <a:defRPr sz="1200">
                <a:solidFill>
                  <a:schemeClr val="lt1"/>
                </a:solidFill>
                <a:latin typeface="Calibri"/>
                <a:ea typeface="Calibri"/>
                <a:cs typeface="Calibri"/>
                <a:sym typeface="Calibri"/>
              </a:defRPr>
            </a:lvl3pPr>
            <a:lvl4pPr marL="0" lvl="3" indent="0" algn="r">
              <a:spcBef>
                <a:spcPts val="0"/>
              </a:spcBef>
              <a:buNone/>
              <a:defRPr sz="1200">
                <a:solidFill>
                  <a:schemeClr val="lt1"/>
                </a:solidFill>
                <a:latin typeface="Calibri"/>
                <a:ea typeface="Calibri"/>
                <a:cs typeface="Calibri"/>
                <a:sym typeface="Calibri"/>
              </a:defRPr>
            </a:lvl4pPr>
            <a:lvl5pPr marL="0" lvl="4" indent="0" algn="r">
              <a:spcBef>
                <a:spcPts val="0"/>
              </a:spcBef>
              <a:buNone/>
              <a:defRPr sz="1200">
                <a:solidFill>
                  <a:schemeClr val="lt1"/>
                </a:solidFill>
                <a:latin typeface="Calibri"/>
                <a:ea typeface="Calibri"/>
                <a:cs typeface="Calibri"/>
                <a:sym typeface="Calibri"/>
              </a:defRPr>
            </a:lvl5pPr>
            <a:lvl6pPr marL="0" lvl="5" indent="0" algn="r">
              <a:spcBef>
                <a:spcPts val="0"/>
              </a:spcBef>
              <a:buNone/>
              <a:defRPr sz="1200">
                <a:solidFill>
                  <a:schemeClr val="lt1"/>
                </a:solidFill>
                <a:latin typeface="Calibri"/>
                <a:ea typeface="Calibri"/>
                <a:cs typeface="Calibri"/>
                <a:sym typeface="Calibri"/>
              </a:defRPr>
            </a:lvl6pPr>
            <a:lvl7pPr marL="0" lvl="6" indent="0" algn="r">
              <a:spcBef>
                <a:spcPts val="0"/>
              </a:spcBef>
              <a:buNone/>
              <a:defRPr sz="1200">
                <a:solidFill>
                  <a:schemeClr val="lt1"/>
                </a:solidFill>
                <a:latin typeface="Calibri"/>
                <a:ea typeface="Calibri"/>
                <a:cs typeface="Calibri"/>
                <a:sym typeface="Calibri"/>
              </a:defRPr>
            </a:lvl7pPr>
            <a:lvl8pPr marL="0" lvl="7" indent="0" algn="r">
              <a:spcBef>
                <a:spcPts val="0"/>
              </a:spcBef>
              <a:buNone/>
              <a:defRPr sz="1200">
                <a:solidFill>
                  <a:schemeClr val="lt1"/>
                </a:solidFill>
                <a:latin typeface="Calibri"/>
                <a:ea typeface="Calibri"/>
                <a:cs typeface="Calibri"/>
                <a:sym typeface="Calibri"/>
              </a:defRPr>
            </a:lvl8pPr>
            <a:lvl9pPr marL="0" lvl="8" indent="0" algn="r">
              <a:spcBef>
                <a:spcPts val="0"/>
              </a:spcBef>
              <a:buNone/>
              <a:defRPr sz="1200">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136160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8DE3CC1-2634-401B-8F1C-E6F0AB4A82E6}"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B9D67D5E-C3B9-4D1C-B5F3-5B03E6C89370}" type="datetime1">
              <a:rPr lang="en-US" smtClean="0"/>
              <a:t>5/3/2023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BFCCB8-3028-4A12-BBD7-89EBC7B6B32C}"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85916154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063F67-0767-4D6D-916B-778E23B3DD12}"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71551C-85BD-4373-A0BF-1F41220847C9}"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066F95-D63D-4FC8-B928-12420F7D58C9}"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0998F-C4E7-4C65-B9EA-4F06D571E617}" type="datetime1">
              <a:rPr lang="en-US" smtClean="0"/>
              <a:t>5/3/2023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540EDC9-BFA5-4453-9DD7-4FD4C6709D80}" type="datetime1">
              <a:rPr lang="en-US" smtClean="0"/>
              <a:t>5/3/2023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643BCB1-1208-476B-B179-9C9212E3109A}" type="datetime1">
              <a:rPr lang="en-US" smtClean="0"/>
              <a:t>5/3/2023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735612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34840158-5F1D-4CB2-B5BC-C2DA68BD19B9}" type="datetime1">
              <a:rPr lang="en-US" smtClean="0"/>
              <a:t>5/3/2023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CB4A4B56-5982-47B5-950D-546989B2E28E}"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6DC1B7C4-C42F-434F-A686-7EC6D9F7F687}"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A642F3-27D5-4FED-BD9C-0B29D78CEA36}"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9333B225-BDF0-4AC9-A555-B1E550049543}" type="datetime1">
              <a:rPr lang="en-US" smtClean="0"/>
              <a:t>5/3/2023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B1426E-AA90-49EF-BFE0-492016411638}"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434936730"/>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8DCD4A-2D08-44BC-A947-C20505480448}"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87B5C9-6CE4-4382-A107-FAC8C7278C25}"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911883-D5C2-4DA6-8428-93704C10E211}"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323CFD-B9B1-4C4D-8998-DDA1CB46B57B}"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56DC7D-5BAC-4B30-BEC2-85B643E290B2}" type="datetime1">
              <a:rPr lang="en-US" smtClean="0"/>
              <a:t>5/3/2023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9F0B0D1F-B0D2-447C-95BA-1918E8942526}" type="datetime1">
              <a:rPr lang="en-US" smtClean="0"/>
              <a:t>5/3/2023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7907701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2A8E01F5-B56A-46AF-BB8A-17C7454327D1}" type="datetime1">
              <a:rPr lang="en-US" smtClean="0"/>
              <a:t>5/3/2023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1268B556-6205-4045-B436-F12ECB20E26E}"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BD0D9006-C3D6-472D-B7B4-EB03AE2255E4}"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3A1230A-617E-4F4E-8E30-3084D3D9826F}"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355EDC9C-62AE-4E77-A390-1B090841AA98}" type="datetime1">
              <a:rPr lang="en-US" smtClean="0"/>
              <a:t>5/3/2023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0B0435-A75D-4937-A3A2-B18E7386BC07}"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481282686"/>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56D1C6-B5A0-4A08-A0A3-548A7D0E33FF}"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897C9B-A37B-4A4D-9ACD-4D6949FD2329}"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DFF900-6085-4C3F-8FBA-AACBC97AB850}"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2EFC5E-D45F-4A69-89CE-8ABC32116E35}"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D7A693-C120-47F6-9B5A-DF640F86D117}" type="datetime1">
              <a:rPr lang="en-US" smtClean="0"/>
              <a:t>5/3/2023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CE3CFB74-0809-4B2F-A747-65534D505988}" type="datetime1">
              <a:rPr lang="en-US" smtClean="0"/>
              <a:t>5/3/2023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1107327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C590BBF0-DCAD-49E0-8E54-5C947FA96854}" type="datetime1">
              <a:rPr lang="en-US" smtClean="0"/>
              <a:t>5/3/2023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13131FE-01B7-4381-9155-5C3512B43E6F}"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31B59169-25DB-4A65-AC3F-6A6406117246}"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8FEBCF-48CF-4CE6-9C45-F3BFCF1062FA}"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67A303E6-686F-4C14-8F4F-C9BBDF17441C}" type="datetime1">
              <a:rPr lang="en-US" smtClean="0"/>
              <a:t>5/3/2023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259F93-C41B-4AA7-A007-DB611D21F826}"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44A0C6-BB6A-4C04-A6E3-DB72A8EBFB9C}"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828E32-3C68-4A6E-93A7-187AFF517705}"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958C3C-C6E5-486F-8146-5E2E289AEDCC}"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DE375D-366B-44EF-BA72-A9EF748563F5}"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C873DD-DBF1-436F-B25C-DEB5D409473E}" type="datetime1">
              <a:rPr lang="en-US" smtClean="0"/>
              <a:t>5/3/2023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E1D2CEB-69E0-44E3-8E9D-50A018319435}" type="datetime1">
              <a:rPr lang="en-US" smtClean="0"/>
              <a:t>5/3/2023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597315F7-FE73-4B9F-8C63-9027651F1643}" type="datetime1">
              <a:rPr lang="en-US" smtClean="0"/>
              <a:t>5/3/2023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D0BA0E31-9983-4E18-BE68-F1B2406B0CC4}"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BFC07423-7851-4BFD-AC76-C5736C7DF3DC}"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7CC4554-FF34-47B8-B297-0149DCC07D5B}"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6561311F-30FA-485F-A4CA-ED612BAE40F7}" type="datetime1">
              <a:rPr lang="en-US" smtClean="0"/>
              <a:t>5/3/2023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177758-9B63-4A90-A989-3752C9D0D243}"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7243134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2AEA82-B7DC-4EF4-B220-1E685D8AEE68}"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194A8F-0002-44B3-9786-31E94A06035D}"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A0CA81-D601-4CB9-A0F9-035519A47509}"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8A78F8-9916-4E74-B570-568A5B21704D}" type="datetime1">
              <a:rPr lang="en-US" smtClean="0"/>
              <a:t>5/3/2023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74A972-91F2-4AAB-A483-6BD97D04D247}" type="datetime1">
              <a:rPr lang="en-US" smtClean="0"/>
              <a:t>5/3/2023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C8E4A2B-E8E0-45EB-915E-DBEA9AA1E856}" type="datetime1">
              <a:rPr lang="en-US" smtClean="0"/>
              <a:t>5/3/2023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18820807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D008D81D-F636-4175-A4EA-499D7BCE762A}" type="datetime1">
              <a:rPr lang="en-US" smtClean="0"/>
              <a:t>5/3/2023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3FC0103D-6B7C-4F09-A5E2-7480D3A9D24B}"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F0CB6B60-8DF4-44AF-B86F-343DA7B6A031}" type="datetime1">
              <a:rPr lang="en-US" smtClean="0"/>
              <a:t>5/3/2023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3BADEA-7D4A-4E14-9327-9A5D25BC5CA7}" type="datetime1">
              <a:rPr lang="en-US" smtClean="0"/>
              <a:t>5/3/2023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C1A04BEE-EB34-405F-B4DA-4760DC583C70}" type="datetime1">
              <a:rPr lang="en-US" smtClean="0"/>
              <a:t>5/3/2023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3BB87465-0A4F-4457-A329-B919AF15B54C}" type="datetime1">
              <a:rPr lang="en-US" smtClean="0"/>
              <a:t>5/3/2023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FD8947D5-30B3-4CBE-B6C6-36D67BB55F62}" type="datetime1">
              <a:rPr lang="en-US" smtClean="0"/>
              <a:t>5/3/2023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827" r:id="rId12"/>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8AFC68D5-E86D-429F-B01D-B240338E4408}" type="datetime1">
              <a:rPr lang="en-US" smtClean="0"/>
              <a:t>5/3/2023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4467CD0-E542-4C3E-890D-3F7401EB2610}" type="datetime1">
              <a:rPr lang="en-US" smtClean="0"/>
              <a:t>5/3/2023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4E503C6-7D6C-4F4B-9DEA-A5A2C3ED95CF}" type="datetime1">
              <a:rPr lang="en-US" smtClean="0"/>
              <a:t>5/3/2023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F48BD58-5F7D-462A-9CD0-4033F14999BD}" type="datetime1">
              <a:rPr lang="en-US" smtClean="0"/>
              <a:t>5/3/2023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E28813B-36C3-46E4-9505-D84743A3C397}" type="datetime1">
              <a:rPr lang="en-US" smtClean="0"/>
              <a:t>5/3/2023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oregon.gov/ode/schools-and-districts/grants/ESEA/Documents/Final%20Paraprofessional%20OAR.docx"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s://www.oregon.gov/ode/schools-and-districts/grants/ESEA/Documents/SWP.pdf" TargetMode="External"/><Relationship Id="rId3" Type="http://schemas.openxmlformats.org/officeDocument/2006/relationships/hyperlink" Target="https://www2.ed.gov/policy/elsec/guid/cschools/cguidedec2000.pdf" TargetMode="External"/><Relationship Id="rId7" Type="http://schemas.openxmlformats.org/officeDocument/2006/relationships/hyperlink" Target="https://www.oregon.gov/ode/schools-and-districts/grants/ESEA/Documents/Charter%20Schools%20and%20Title%20IA.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https://www.oregon.gov/ode/schools-and-districts/grants/ESEA/Documents/RANK%20AND%20SERVE%20%28002%29.pdf" TargetMode="External"/><Relationship Id="rId11" Type="http://schemas.openxmlformats.org/officeDocument/2006/relationships/image" Target="../media/image13.png"/><Relationship Id="rId5" Type="http://schemas.openxmlformats.org/officeDocument/2006/relationships/hyperlink" Target="https://oese.ed.gov/files/2022/02/Within-district-allocations-FINAL.pdf" TargetMode="External"/><Relationship Id="rId10" Type="http://schemas.openxmlformats.org/officeDocument/2006/relationships/hyperlink" Target="https://www.oregon.gov/ode/schools-and-districts/grants/ESEA/Documents/Final%20Paraprofessional%20OAR%20%281%29.docx" TargetMode="External"/><Relationship Id="rId4" Type="http://schemas.openxmlformats.org/officeDocument/2006/relationships/hyperlink" Target="https://www2.ed.gov/policy/elsec/guid/charterguidance03.pdf" TargetMode="External"/><Relationship Id="rId9" Type="http://schemas.openxmlformats.org/officeDocument/2006/relationships/hyperlink" Target="https://www.oregon.gov/ode/schools-and-districts/grants/ESEA/Documents/TAS.pdf"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hyperlink" Target="mailto:amy.tidwell@ode.oregon.gov" TargetMode="External"/><Relationship Id="rId7" Type="http://schemas.openxmlformats.org/officeDocument/2006/relationships/hyperlink" Target="mailto:kate.pattison@ode.oregon.gov"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mailto:lisa.plumb@ode.oregon.gov" TargetMode="External"/><Relationship Id="rId5" Type="http://schemas.openxmlformats.org/officeDocument/2006/relationships/hyperlink" Target="mailto:arah.martin@ode.oregon.gov" TargetMode="External"/><Relationship Id="rId4" Type="http://schemas.openxmlformats.org/officeDocument/2006/relationships/hyperlink" Target="mailto:ennifer.engberg@ode.oregon.gov"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oregon.gov/ode/learning-options/schooltypes/charter/Documents/2022-23%20Oregon%20Public%20Charter%20Schools.xlsx"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10.gif"/><Relationship Id="rId4" Type="http://schemas.openxmlformats.org/officeDocument/2006/relationships/hyperlink" Target="https://www.oregon.gov/ode/learning-options/schooltypes/charter/Documents/2022-23%20Oregon%20Virtual%20Public%20Charter%20Schools.xlsx"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students-and-family/childnutrition/SNP/Pages/Special-Provisions.aspx"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hyperlink" Target="https://www.oregon.gov/ode/students-and-family/childnutrition/SNP/Documents/Oregon%20Family%20Income%20Survey_Spanish.docx" TargetMode="External"/><Relationship Id="rId4" Type="http://schemas.openxmlformats.org/officeDocument/2006/relationships/hyperlink" Target="https://www.oregon.gov/ode/students-and-family/childnutrition/SNP/Documents/Oregon%20%20Family%20Income%20Survey_%20English.docx"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Charter Schools and Title I-A</a:t>
            </a:r>
            <a:endParaRPr lang="en-US" dirty="0"/>
          </a:p>
        </p:txBody>
      </p:sp>
      <p:sp>
        <p:nvSpPr>
          <p:cNvPr id="5" name="Subtitle 4"/>
          <p:cNvSpPr>
            <a:spLocks noGrp="1"/>
          </p:cNvSpPr>
          <p:nvPr>
            <p:ph type="subTitle" idx="1"/>
          </p:nvPr>
        </p:nvSpPr>
        <p:spPr/>
        <p:txBody>
          <a:bodyPr/>
          <a:lstStyle/>
          <a:p>
            <a:r>
              <a:rPr lang="en-US" dirty="0" smtClean="0"/>
              <a:t>April 25, 2023</a:t>
            </a:r>
            <a:endParaRPr lang="en-US" dirty="0"/>
          </a:p>
        </p:txBody>
      </p:sp>
    </p:spTree>
    <p:extLst>
      <p:ext uri="{BB962C8B-B14F-4D97-AF65-F5344CB8AC3E}">
        <p14:creationId xmlns:p14="http://schemas.microsoft.com/office/powerpoint/2010/main" val="445648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a:t>Teachers </a:t>
            </a:r>
            <a:r>
              <a:rPr lang="en-US" sz="3200" dirty="0" smtClean="0"/>
              <a:t>must meet </a:t>
            </a:r>
            <a:r>
              <a:rPr lang="en-US" sz="3200" dirty="0"/>
              <a:t>state licensure </a:t>
            </a:r>
            <a:r>
              <a:rPr lang="en-US" sz="3200" dirty="0" smtClean="0"/>
              <a:t>requirements</a:t>
            </a:r>
          </a:p>
          <a:p>
            <a:endParaRPr lang="en-US" sz="1200" dirty="0"/>
          </a:p>
          <a:p>
            <a:r>
              <a:rPr lang="en-US" sz="3200" dirty="0"/>
              <a:t>Paraprofessionals </a:t>
            </a:r>
            <a:r>
              <a:rPr lang="en-US" sz="3200" dirty="0" smtClean="0"/>
              <a:t>must meet </a:t>
            </a:r>
            <a:r>
              <a:rPr lang="en-US" sz="3200" dirty="0">
                <a:hlinkClick r:id="rId3"/>
              </a:rPr>
              <a:t>OAR </a:t>
            </a:r>
            <a:r>
              <a:rPr lang="en-US" sz="3200" dirty="0" smtClean="0">
                <a:hlinkClick r:id="rId3"/>
              </a:rPr>
              <a:t>requirements</a:t>
            </a:r>
            <a:endParaRPr lang="en-US" sz="3200" dirty="0" smtClean="0"/>
          </a:p>
          <a:p>
            <a:endParaRPr lang="en-US" sz="1200" dirty="0"/>
          </a:p>
          <a:p>
            <a:r>
              <a:rPr lang="en-US" sz="3200" dirty="0" smtClean="0"/>
              <a:t>Time and Effort rules apply when staff are paid with federal funds</a:t>
            </a:r>
          </a:p>
          <a:p>
            <a:pPr lvl="1">
              <a:buFont typeface="Courier New" panose="02070309020205020404" pitchFamily="49" charset="0"/>
              <a:buChar char="o"/>
            </a:pPr>
            <a:r>
              <a:rPr lang="en-US" sz="2800" dirty="0" smtClean="0"/>
              <a:t> Contractors </a:t>
            </a:r>
            <a:r>
              <a:rPr lang="en-US" sz="2800" dirty="0" smtClean="0"/>
              <a:t>are exempt from T&amp;E requirements</a:t>
            </a:r>
            <a:endParaRPr lang="en-US" sz="2800"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
        <p:nvSpPr>
          <p:cNvPr id="5" name="Title 4"/>
          <p:cNvSpPr>
            <a:spLocks noGrp="1"/>
          </p:cNvSpPr>
          <p:nvPr>
            <p:ph type="title"/>
          </p:nvPr>
        </p:nvSpPr>
        <p:spPr/>
        <p:txBody>
          <a:bodyPr/>
          <a:lstStyle/>
          <a:p>
            <a:r>
              <a:rPr lang="en-US" dirty="0" smtClean="0"/>
              <a:t>A few other things to keep in mind…</a:t>
            </a:r>
            <a:endParaRPr lang="en-US" dirty="0"/>
          </a:p>
        </p:txBody>
      </p:sp>
    </p:spTree>
    <p:extLst>
      <p:ext uri="{BB962C8B-B14F-4D97-AF65-F5344CB8AC3E}">
        <p14:creationId xmlns:p14="http://schemas.microsoft.com/office/powerpoint/2010/main" val="1093211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Resources</a:t>
            </a:r>
            <a:endParaRPr lang="en-US" dirty="0"/>
          </a:p>
        </p:txBody>
      </p:sp>
      <p:sp>
        <p:nvSpPr>
          <p:cNvPr id="7" name="Content Placeholder 6"/>
          <p:cNvSpPr>
            <a:spLocks noGrp="1"/>
          </p:cNvSpPr>
          <p:nvPr>
            <p:ph idx="1"/>
          </p:nvPr>
        </p:nvSpPr>
        <p:spPr>
          <a:xfrm>
            <a:off x="5183188" y="285750"/>
            <a:ext cx="6172200" cy="6219167"/>
          </a:xfrm>
        </p:spPr>
        <p:txBody>
          <a:bodyPr>
            <a:normAutofit/>
          </a:bodyPr>
          <a:lstStyle/>
          <a:p>
            <a:pPr marL="0" indent="0">
              <a:buNone/>
            </a:pPr>
            <a:endParaRPr lang="en-US" sz="800" dirty="0" smtClean="0"/>
          </a:p>
          <a:p>
            <a:pPr lvl="0"/>
            <a:r>
              <a:rPr lang="en-US" sz="2800" dirty="0" smtClean="0">
                <a:hlinkClick r:id="rId3"/>
              </a:rPr>
              <a:t>Allocating </a:t>
            </a:r>
            <a:r>
              <a:rPr lang="en-US" sz="2800" dirty="0">
                <a:hlinkClick r:id="rId3"/>
              </a:rPr>
              <a:t>Funds to Charter Schools </a:t>
            </a:r>
            <a:r>
              <a:rPr lang="en-US" sz="2800" dirty="0" smtClean="0"/>
              <a:t>(USED)</a:t>
            </a:r>
          </a:p>
          <a:p>
            <a:pPr lvl="0"/>
            <a:r>
              <a:rPr lang="en-US" sz="2800" dirty="0" smtClean="0">
                <a:hlinkClick r:id="rId4"/>
              </a:rPr>
              <a:t>Impact </a:t>
            </a:r>
            <a:r>
              <a:rPr lang="en-US" sz="2800" dirty="0">
                <a:hlinkClick r:id="rId4"/>
              </a:rPr>
              <a:t>of Title I-A on Charter Schools </a:t>
            </a:r>
            <a:r>
              <a:rPr lang="en-US" sz="2800" dirty="0" smtClean="0"/>
              <a:t>(USED)</a:t>
            </a:r>
          </a:p>
          <a:p>
            <a:pPr lvl="0"/>
            <a:r>
              <a:rPr lang="en-US" sz="2800" dirty="0" smtClean="0">
                <a:hlinkClick r:id="rId5"/>
              </a:rPr>
              <a:t>Within </a:t>
            </a:r>
            <a:r>
              <a:rPr lang="en-US" sz="2800" dirty="0">
                <a:hlinkClick r:id="rId5"/>
              </a:rPr>
              <a:t>District Allocations under Title I, Part A </a:t>
            </a:r>
            <a:r>
              <a:rPr lang="en-US" sz="2800" dirty="0" smtClean="0"/>
              <a:t>(USED)</a:t>
            </a:r>
          </a:p>
          <a:p>
            <a:pPr lvl="0"/>
            <a:r>
              <a:rPr lang="en-US" sz="2800" dirty="0" smtClean="0"/>
              <a:t>ESSA Quick Reference Briefs</a:t>
            </a:r>
          </a:p>
          <a:p>
            <a:pPr lvl="1"/>
            <a:r>
              <a:rPr lang="en-US" sz="2800" dirty="0" smtClean="0">
                <a:hlinkClick r:id="rId6"/>
              </a:rPr>
              <a:t>Rank </a:t>
            </a:r>
            <a:r>
              <a:rPr lang="en-US" sz="2800" dirty="0">
                <a:hlinkClick r:id="rId6"/>
              </a:rPr>
              <a:t>and Serve under Title </a:t>
            </a:r>
            <a:r>
              <a:rPr lang="en-US" sz="2800" dirty="0" smtClean="0">
                <a:hlinkClick r:id="rId6"/>
              </a:rPr>
              <a:t>I-A</a:t>
            </a:r>
            <a:endParaRPr lang="en-US" sz="2800" dirty="0" smtClean="0"/>
          </a:p>
          <a:p>
            <a:pPr lvl="1"/>
            <a:r>
              <a:rPr lang="en-US" sz="2800" dirty="0" smtClean="0">
                <a:hlinkClick r:id="rId7"/>
              </a:rPr>
              <a:t>Charter Schools &amp; Title I-A</a:t>
            </a:r>
            <a:endParaRPr lang="en-US" sz="2800" dirty="0" smtClean="0"/>
          </a:p>
          <a:p>
            <a:pPr lvl="1"/>
            <a:r>
              <a:rPr lang="en-US" sz="2800" dirty="0" smtClean="0">
                <a:hlinkClick r:id="rId8"/>
              </a:rPr>
              <a:t>Schoolwide Programs</a:t>
            </a:r>
            <a:endParaRPr lang="en-US" sz="2800" dirty="0" smtClean="0"/>
          </a:p>
          <a:p>
            <a:pPr lvl="1"/>
            <a:r>
              <a:rPr lang="en-US" sz="2800" dirty="0" smtClean="0">
                <a:hlinkClick r:id="rId9"/>
              </a:rPr>
              <a:t>Targeted Assistance Programs</a:t>
            </a:r>
            <a:endParaRPr lang="en-US" sz="2800" dirty="0" smtClean="0"/>
          </a:p>
          <a:p>
            <a:r>
              <a:rPr lang="en-US" sz="2800" dirty="0" smtClean="0">
                <a:hlinkClick r:id="rId10"/>
              </a:rPr>
              <a:t>OAR regarding </a:t>
            </a:r>
            <a:r>
              <a:rPr lang="en-US" sz="2800" dirty="0">
                <a:hlinkClick r:id="rId10"/>
              </a:rPr>
              <a:t>Educational </a:t>
            </a:r>
            <a:r>
              <a:rPr lang="en-US" sz="2800" dirty="0" smtClean="0">
                <a:hlinkClick r:id="rId10"/>
              </a:rPr>
              <a:t>Assistants</a:t>
            </a:r>
            <a:endParaRPr lang="en-US" sz="2800" dirty="0" smtClean="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pic>
        <p:nvPicPr>
          <p:cNvPr id="10" name="Picture Placeholder 9" descr="This is an icon of a post with multiple street signs that say:&#10;Help&#10;Tips&#10;Assistance&#10;Guidacne&#10;Support&#10;Advice&#10;&#10;It is included for aesthetic purposes." title="Resources"/>
          <p:cNvPicPr>
            <a:picLocks noGrp="1" noChangeAspect="1"/>
          </p:cNvPicPr>
          <p:nvPr>
            <p:ph type="pic" sz="quarter" idx="13"/>
          </p:nvPr>
        </p:nvPicPr>
        <p:blipFill>
          <a:blip r:embed="rId11">
            <a:extLst>
              <a:ext uri="{28A0092B-C50C-407E-A947-70E740481C1C}">
                <a14:useLocalDpi xmlns:a14="http://schemas.microsoft.com/office/drawing/2010/main" val="0"/>
              </a:ext>
            </a:extLst>
          </a:blip>
          <a:srcRect l="3517" r="3517"/>
          <a:stretch>
            <a:fillRect/>
          </a:stretch>
        </p:blipFill>
        <p:spPr>
          <a:xfrm>
            <a:off x="0" y="2147455"/>
            <a:ext cx="5066268" cy="2990578"/>
          </a:xfrm>
        </p:spPr>
      </p:pic>
    </p:spTree>
    <p:extLst>
      <p:ext uri="{BB962C8B-B14F-4D97-AF65-F5344CB8AC3E}">
        <p14:creationId xmlns:p14="http://schemas.microsoft.com/office/powerpoint/2010/main" val="1471685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42900" indent="-342900">
              <a:lnSpc>
                <a:spcPct val="110000"/>
              </a:lnSpc>
              <a:buClr>
                <a:schemeClr val="dk1"/>
              </a:buClr>
              <a:buSzPts val="2400"/>
            </a:pPr>
            <a:r>
              <a:rPr lang="nb-NO" dirty="0" smtClean="0"/>
              <a:t>Amy Tidwell</a:t>
            </a:r>
            <a:r>
              <a:rPr lang="nb-NO" dirty="0"/>
              <a:t/>
            </a:r>
            <a:br>
              <a:rPr lang="nb-NO" dirty="0"/>
            </a:br>
            <a:r>
              <a:rPr lang="nb-NO" u="sng" dirty="0" smtClean="0">
                <a:solidFill>
                  <a:schemeClr val="hlink"/>
                </a:solidFill>
                <a:hlinkClick r:id="rId3"/>
              </a:rPr>
              <a:t>amy.tidwell@ode.oregon.gov</a:t>
            </a:r>
            <a:endParaRPr lang="nb-NO" dirty="0" smtClean="0"/>
          </a:p>
          <a:p>
            <a:pPr marL="342900" indent="-342900">
              <a:lnSpc>
                <a:spcPct val="110000"/>
              </a:lnSpc>
              <a:buClr>
                <a:schemeClr val="dk1"/>
              </a:buClr>
              <a:buSzPts val="2400"/>
            </a:pPr>
            <a:r>
              <a:rPr lang="nb-NO" dirty="0" smtClean="0"/>
              <a:t>Jen </a:t>
            </a:r>
            <a:r>
              <a:rPr lang="nb-NO" dirty="0"/>
              <a:t>Engberg</a:t>
            </a:r>
            <a:br>
              <a:rPr lang="nb-NO" dirty="0"/>
            </a:br>
            <a:r>
              <a:rPr lang="nb-NO" u="sng" dirty="0" smtClean="0">
                <a:solidFill>
                  <a:schemeClr val="hlink"/>
                </a:solidFill>
              </a:rPr>
              <a:t>j</a:t>
            </a:r>
            <a:r>
              <a:rPr lang="nb-NO" u="sng" dirty="0" smtClean="0">
                <a:solidFill>
                  <a:schemeClr val="hlink"/>
                </a:solidFill>
                <a:hlinkClick r:id="rId4"/>
              </a:rPr>
              <a:t>ennifer.engberg@ode.oregon.gov</a:t>
            </a:r>
            <a:endParaRPr lang="nb-NO" dirty="0"/>
          </a:p>
          <a:p>
            <a:pPr marL="342900" lvl="0" indent="-342900">
              <a:lnSpc>
                <a:spcPct val="110000"/>
              </a:lnSpc>
              <a:buClr>
                <a:schemeClr val="dk1"/>
              </a:buClr>
              <a:buSzPts val="2400"/>
            </a:pPr>
            <a:r>
              <a:rPr lang="nb-NO" dirty="0" smtClean="0"/>
              <a:t>Sarah Martin</a:t>
            </a:r>
            <a:br>
              <a:rPr lang="nb-NO" dirty="0" smtClean="0"/>
            </a:br>
            <a:r>
              <a:rPr lang="nb-NO" u="sng" dirty="0" smtClean="0">
                <a:solidFill>
                  <a:schemeClr val="hlink"/>
                </a:solidFill>
              </a:rPr>
              <a:t>s</a:t>
            </a:r>
            <a:r>
              <a:rPr lang="nb-NO" u="sng" dirty="0" smtClean="0">
                <a:solidFill>
                  <a:schemeClr val="hlink"/>
                </a:solidFill>
                <a:hlinkClick r:id="rId5"/>
              </a:rPr>
              <a:t>arah.martin@ode.oregon.gov</a:t>
            </a:r>
            <a:endParaRPr lang="nb-NO" dirty="0" smtClean="0"/>
          </a:p>
          <a:p>
            <a:pPr marL="342900" lvl="0" indent="-342900">
              <a:lnSpc>
                <a:spcPct val="110000"/>
              </a:lnSpc>
              <a:buClr>
                <a:schemeClr val="dk1"/>
              </a:buClr>
              <a:buSzPts val="2400"/>
            </a:pPr>
            <a:r>
              <a:rPr lang="nb-NO" dirty="0" smtClean="0"/>
              <a:t>Lisa </a:t>
            </a:r>
            <a:r>
              <a:rPr lang="nb-NO" dirty="0"/>
              <a:t>Plumb</a:t>
            </a:r>
            <a:br>
              <a:rPr lang="nb-NO" dirty="0"/>
            </a:br>
            <a:r>
              <a:rPr lang="nb-NO" u="sng" dirty="0" smtClean="0">
                <a:solidFill>
                  <a:schemeClr val="hlink"/>
                </a:solidFill>
                <a:hlinkClick r:id="rId6"/>
              </a:rPr>
              <a:t>lisa.plumb@ode.oregon.gov</a:t>
            </a:r>
            <a:endParaRPr lang="nb-NO" u="sng" dirty="0" smtClean="0">
              <a:solidFill>
                <a:schemeClr val="hlink"/>
              </a:solidFill>
            </a:endParaRPr>
          </a:p>
          <a:p>
            <a:pPr marL="342900" indent="-342900">
              <a:lnSpc>
                <a:spcPct val="110000"/>
              </a:lnSpc>
              <a:buClr>
                <a:schemeClr val="dk1"/>
              </a:buClr>
              <a:buSzPts val="2400"/>
            </a:pPr>
            <a:r>
              <a:rPr lang="nb-NO" dirty="0"/>
              <a:t>Kate Pattison, Charter School Specialist</a:t>
            </a:r>
            <a:br>
              <a:rPr lang="nb-NO" dirty="0"/>
            </a:br>
            <a:r>
              <a:rPr lang="nb-NO" dirty="0">
                <a:solidFill>
                  <a:srgbClr val="FF0000"/>
                </a:solidFill>
                <a:hlinkClick r:id="rId7"/>
              </a:rPr>
              <a:t>kate.pattison@ode.oregon.gov</a:t>
            </a:r>
            <a:r>
              <a:rPr lang="nb-NO" dirty="0">
                <a:solidFill>
                  <a:srgbClr val="FF0000"/>
                </a:solidFill>
              </a:rPr>
              <a:t> </a:t>
            </a:r>
            <a:endParaRPr lang="nb-NO"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
        <p:nvSpPr>
          <p:cNvPr id="5" name="Title 4"/>
          <p:cNvSpPr>
            <a:spLocks noGrp="1"/>
          </p:cNvSpPr>
          <p:nvPr>
            <p:ph type="title"/>
          </p:nvPr>
        </p:nvSpPr>
        <p:spPr/>
        <p:txBody>
          <a:bodyPr/>
          <a:lstStyle/>
          <a:p>
            <a:r>
              <a:rPr lang="en-US" dirty="0" smtClean="0"/>
              <a:t>Please reach out!</a:t>
            </a:r>
            <a:endParaRPr lang="en-US" dirty="0"/>
          </a:p>
        </p:txBody>
      </p:sp>
      <p:pic>
        <p:nvPicPr>
          <p:cNvPr id="3074" name="Picture 2" descr="DFA :: Questions? Contact u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00543" y="3561814"/>
            <a:ext cx="6132588" cy="2130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5639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Regional Contacts by ESD</a:t>
            </a:r>
            <a:endParaRPr lang="en-US" dirty="0"/>
          </a:p>
        </p:txBody>
      </p:sp>
      <p:sp>
        <p:nvSpPr>
          <p:cNvPr id="6" name="Content Placeholder 5"/>
          <p:cNvSpPr>
            <a:spLocks noGrp="1"/>
          </p:cNvSpPr>
          <p:nvPr>
            <p:ph idx="1"/>
          </p:nvPr>
        </p:nvSpPr>
        <p:spPr>
          <a:xfrm>
            <a:off x="5183188" y="779646"/>
            <a:ext cx="6172200" cy="5495893"/>
          </a:xfrm>
        </p:spPr>
        <p:txBody>
          <a:bodyPr>
            <a:normAutofit fontScale="92500"/>
          </a:bodyPr>
          <a:lstStyle/>
          <a:p>
            <a:pPr marL="457200" lvl="0" indent="-381000">
              <a:lnSpc>
                <a:spcPct val="105000"/>
              </a:lnSpc>
              <a:spcBef>
                <a:spcPts val="1200"/>
              </a:spcBef>
              <a:buSzPts val="2400"/>
              <a:buChar char="●"/>
            </a:pPr>
            <a:r>
              <a:rPr lang="en-US" dirty="0"/>
              <a:t>Jen Engberg</a:t>
            </a:r>
          </a:p>
          <a:p>
            <a:pPr marL="914400" lvl="1" indent="-381000">
              <a:lnSpc>
                <a:spcPct val="105000"/>
              </a:lnSpc>
              <a:spcBef>
                <a:spcPts val="0"/>
              </a:spcBef>
              <a:buSzPts val="2400"/>
              <a:buFont typeface="Arial"/>
              <a:buChar char="○"/>
            </a:pPr>
            <a:r>
              <a:rPr lang="en-US" dirty="0"/>
              <a:t>Clackamas</a:t>
            </a:r>
            <a:r>
              <a:rPr lang="en-US" dirty="0" smtClean="0"/>
              <a:t>, Columbia Gorge, Multnomah and Northwest Regional</a:t>
            </a:r>
            <a:r>
              <a:rPr lang="en-US" dirty="0"/>
              <a:t/>
            </a:r>
            <a:br>
              <a:rPr lang="en-US" dirty="0"/>
            </a:br>
            <a:r>
              <a:rPr lang="en-US" dirty="0"/>
              <a:t> </a:t>
            </a:r>
          </a:p>
          <a:p>
            <a:pPr marL="457200" lvl="0" indent="-381000">
              <a:lnSpc>
                <a:spcPct val="105000"/>
              </a:lnSpc>
              <a:spcBef>
                <a:spcPts val="0"/>
              </a:spcBef>
              <a:buSzPts val="2400"/>
              <a:buChar char="●"/>
            </a:pPr>
            <a:r>
              <a:rPr lang="en-US" dirty="0"/>
              <a:t>Sarah Martin</a:t>
            </a:r>
          </a:p>
          <a:p>
            <a:pPr marL="914400" lvl="1" indent="-381000">
              <a:lnSpc>
                <a:spcPct val="105000"/>
              </a:lnSpc>
              <a:spcBef>
                <a:spcPts val="0"/>
              </a:spcBef>
              <a:buSzPts val="2400"/>
              <a:buFont typeface="Arial"/>
              <a:buChar char="○"/>
            </a:pPr>
            <a:r>
              <a:rPr lang="en-US" dirty="0"/>
              <a:t>Douglas, </a:t>
            </a:r>
            <a:r>
              <a:rPr lang="en-US" dirty="0" smtClean="0"/>
              <a:t>Lake</a:t>
            </a:r>
            <a:r>
              <a:rPr lang="en-US" dirty="0"/>
              <a:t>, Malheur, South Coast and </a:t>
            </a:r>
            <a:r>
              <a:rPr lang="en-US"/>
              <a:t>Southern </a:t>
            </a:r>
            <a:r>
              <a:rPr lang="en-US" smtClean="0"/>
              <a:t>Oregon</a:t>
            </a:r>
            <a:r>
              <a:rPr lang="en-US" dirty="0"/>
              <a:t/>
            </a:r>
            <a:br>
              <a:rPr lang="en-US" dirty="0"/>
            </a:br>
            <a:r>
              <a:rPr lang="en-US" dirty="0"/>
              <a:t> </a:t>
            </a:r>
          </a:p>
          <a:p>
            <a:pPr marL="457200" lvl="0" indent="-381000">
              <a:lnSpc>
                <a:spcPct val="105000"/>
              </a:lnSpc>
              <a:spcBef>
                <a:spcPts val="0"/>
              </a:spcBef>
              <a:buSzPts val="2400"/>
              <a:buChar char="●"/>
            </a:pPr>
            <a:r>
              <a:rPr lang="en-US" dirty="0"/>
              <a:t>Lisa Plumb</a:t>
            </a:r>
          </a:p>
          <a:p>
            <a:pPr marL="914400" lvl="1" indent="-381000">
              <a:lnSpc>
                <a:spcPct val="105000"/>
              </a:lnSpc>
              <a:spcBef>
                <a:spcPts val="0"/>
              </a:spcBef>
              <a:buSzPts val="2400"/>
              <a:buFont typeface="Arial"/>
              <a:buChar char="○"/>
            </a:pPr>
            <a:r>
              <a:rPr lang="en-US" dirty="0" smtClean="0"/>
              <a:t>Lane</a:t>
            </a:r>
            <a:r>
              <a:rPr lang="en-US" dirty="0"/>
              <a:t>, Linn Benton </a:t>
            </a:r>
            <a:r>
              <a:rPr lang="en-US" dirty="0" smtClean="0"/>
              <a:t>Lincoln and Willamette</a:t>
            </a:r>
          </a:p>
          <a:p>
            <a:pPr marL="533400" lvl="1" indent="0">
              <a:lnSpc>
                <a:spcPct val="105000"/>
              </a:lnSpc>
              <a:spcBef>
                <a:spcPts val="0"/>
              </a:spcBef>
              <a:buSzPts val="2400"/>
              <a:buNone/>
            </a:pPr>
            <a:endParaRPr lang="en-US" dirty="0" smtClean="0"/>
          </a:p>
          <a:p>
            <a:pPr marL="457200" indent="-381000">
              <a:lnSpc>
                <a:spcPct val="115000"/>
              </a:lnSpc>
              <a:spcBef>
                <a:spcPts val="0"/>
              </a:spcBef>
              <a:buSzPts val="2400"/>
              <a:buFont typeface="Arial" panose="020B0604020202020204" pitchFamily="34" charset="0"/>
              <a:buChar char="●"/>
            </a:pPr>
            <a:r>
              <a:rPr lang="en-US" dirty="0" smtClean="0"/>
              <a:t>Amy Tidwell</a:t>
            </a:r>
          </a:p>
          <a:p>
            <a:pPr marL="914400" lvl="1" indent="-381000">
              <a:lnSpc>
                <a:spcPct val="115000"/>
              </a:lnSpc>
              <a:spcBef>
                <a:spcPts val="0"/>
              </a:spcBef>
              <a:buSzPts val="2400"/>
              <a:buFont typeface="Courier New" panose="02070309020205020404" pitchFamily="49" charset="0"/>
              <a:buChar char="o"/>
            </a:pPr>
            <a:r>
              <a:rPr lang="en-US" dirty="0" smtClean="0"/>
              <a:t>Grant</a:t>
            </a:r>
            <a:r>
              <a:rPr lang="en-US" dirty="0"/>
              <a:t>, </a:t>
            </a:r>
            <a:r>
              <a:rPr lang="en-US" dirty="0" smtClean="0"/>
              <a:t>Harney, High Desert, </a:t>
            </a:r>
            <a:r>
              <a:rPr lang="en-US" dirty="0" err="1" smtClean="0"/>
              <a:t>InterMountain</a:t>
            </a:r>
            <a:r>
              <a:rPr lang="en-US" dirty="0"/>
              <a:t>, </a:t>
            </a:r>
            <a:r>
              <a:rPr lang="en-US" dirty="0" smtClean="0"/>
              <a:t>Jefferson, North Central and </a:t>
            </a:r>
            <a:r>
              <a:rPr lang="en-US" dirty="0"/>
              <a:t>Region 18</a:t>
            </a:r>
            <a:endParaRPr lang="en-US" dirty="0" smtClean="0">
              <a:solidFill>
                <a:srgbClr val="FF0000"/>
              </a:solidFill>
            </a:endParaRP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3695" b="3695"/>
          <a:stretch>
            <a:fillRect/>
          </a:stretch>
        </p:blipFill>
        <p:spPr/>
      </p:pic>
    </p:spTree>
    <p:extLst>
      <p:ext uri="{BB962C8B-B14F-4D97-AF65-F5344CB8AC3E}">
        <p14:creationId xmlns:p14="http://schemas.microsoft.com/office/powerpoint/2010/main" val="3109897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703729" y="1942416"/>
            <a:ext cx="10784542" cy="4379939"/>
          </a:xfrm>
        </p:spPr>
        <p:txBody>
          <a:bodyPr>
            <a:normAutofit/>
          </a:bodyPr>
          <a:lstStyle/>
          <a:p>
            <a:r>
              <a:rPr lang="en-US" sz="3200" dirty="0" smtClean="0"/>
              <a:t>Charter Schools in Oregon</a:t>
            </a:r>
          </a:p>
          <a:p>
            <a:endParaRPr lang="en-US" sz="1200" dirty="0" smtClean="0"/>
          </a:p>
          <a:p>
            <a:r>
              <a:rPr lang="en-US" sz="3200" dirty="0" smtClean="0"/>
              <a:t>Charter Schools and Federal Funds</a:t>
            </a:r>
          </a:p>
          <a:p>
            <a:endParaRPr lang="en-US" sz="1200" dirty="0"/>
          </a:p>
          <a:p>
            <a:r>
              <a:rPr lang="en-US" sz="3200" dirty="0" smtClean="0"/>
              <a:t>Title I-A Requirements</a:t>
            </a:r>
          </a:p>
          <a:p>
            <a:endParaRPr lang="en-US" sz="1200" dirty="0" smtClean="0"/>
          </a:p>
          <a:p>
            <a:r>
              <a:rPr lang="en-US" sz="3200" dirty="0" smtClean="0"/>
              <a:t>Key Takeaways &amp; Hot Topics</a:t>
            </a:r>
          </a:p>
          <a:p>
            <a:pPr marL="457200" lvl="1" indent="0">
              <a:lnSpc>
                <a:spcPct val="80000"/>
              </a:lnSpc>
              <a:spcBef>
                <a:spcPts val="0"/>
              </a:spcBef>
              <a:buSzPts val="2800"/>
              <a:buNone/>
            </a:pPr>
            <a:endParaRPr lang="en-US" sz="2800"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a:t>
            </a:fld>
            <a:endParaRPr lang="en-US" dirty="0"/>
          </a:p>
        </p:txBody>
      </p:sp>
      <p:sp>
        <p:nvSpPr>
          <p:cNvPr id="5" name="Title 4"/>
          <p:cNvSpPr>
            <a:spLocks noGrp="1"/>
          </p:cNvSpPr>
          <p:nvPr>
            <p:ph type="title"/>
          </p:nvPr>
        </p:nvSpPr>
        <p:spPr/>
        <p:txBody>
          <a:bodyPr/>
          <a:lstStyle/>
          <a:p>
            <a:r>
              <a:rPr lang="en-US" dirty="0" smtClean="0"/>
              <a:t>Agenda for Today’s Session</a:t>
            </a:r>
            <a:endParaRPr lang="en-US" dirty="0"/>
          </a:p>
        </p:txBody>
      </p:sp>
      <p:pic>
        <p:nvPicPr>
          <p:cNvPr id="2" name="Picture 1" descr="This is a colorful picture of the word agenda" title="Agenda"/>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7090595" y="5251170"/>
            <a:ext cx="4613267" cy="1131091"/>
          </a:xfrm>
          <a:prstGeom prst="rect">
            <a:avLst/>
          </a:prstGeom>
        </p:spPr>
      </p:pic>
    </p:spTree>
    <p:extLst>
      <p:ext uri="{BB962C8B-B14F-4D97-AF65-F5344CB8AC3E}">
        <p14:creationId xmlns:p14="http://schemas.microsoft.com/office/powerpoint/2010/main" val="28439617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r>
              <a:rPr lang="en-US" sz="3200" dirty="0" smtClean="0"/>
              <a:t>Is a public</a:t>
            </a:r>
            <a:r>
              <a:rPr lang="en-US" sz="3200" b="1" dirty="0" smtClean="0"/>
              <a:t> </a:t>
            </a:r>
            <a:r>
              <a:rPr lang="en-US" sz="3200" dirty="0" smtClean="0"/>
              <a:t>school </a:t>
            </a:r>
          </a:p>
          <a:p>
            <a:endParaRPr lang="en-US" sz="1200" dirty="0" smtClean="0"/>
          </a:p>
          <a:p>
            <a:r>
              <a:rPr lang="en-US" sz="3200" dirty="0"/>
              <a:t>A</a:t>
            </a:r>
            <a:r>
              <a:rPr lang="en-US" sz="3200" dirty="0" smtClean="0"/>
              <a:t>uthorized by a sponsor</a:t>
            </a:r>
          </a:p>
          <a:p>
            <a:endParaRPr lang="en-US" sz="1200" dirty="0" smtClean="0"/>
          </a:p>
          <a:p>
            <a:r>
              <a:rPr lang="en-US" sz="3200" dirty="0" smtClean="0"/>
              <a:t>Operates under a contract </a:t>
            </a:r>
          </a:p>
          <a:p>
            <a:endParaRPr lang="en-US" sz="1200" dirty="0"/>
          </a:p>
          <a:p>
            <a:r>
              <a:rPr lang="en-US" sz="3200" dirty="0" smtClean="0"/>
              <a:t>Is semi-autonomous</a:t>
            </a:r>
            <a:endParaRPr lang="en-US" sz="3200" dirty="0"/>
          </a:p>
          <a:p>
            <a:endParaRPr lang="en-US" sz="3200" dirty="0" smtClean="0"/>
          </a:p>
          <a:p>
            <a:endParaRPr lang="en-US" sz="3200" dirty="0" smtClean="0"/>
          </a:p>
          <a:p>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
        <p:nvSpPr>
          <p:cNvPr id="7" name="Title 6"/>
          <p:cNvSpPr>
            <a:spLocks noGrp="1"/>
          </p:cNvSpPr>
          <p:nvPr>
            <p:ph type="title"/>
          </p:nvPr>
        </p:nvSpPr>
        <p:spPr/>
        <p:txBody>
          <a:bodyPr/>
          <a:lstStyle/>
          <a:p>
            <a:r>
              <a:rPr lang="en-US" dirty="0" smtClean="0"/>
              <a:t>A charter school…</a:t>
            </a:r>
            <a:endParaRPr lang="en-US" dirty="0"/>
          </a:p>
        </p:txBody>
      </p:sp>
      <p:pic>
        <p:nvPicPr>
          <p:cNvPr id="2" name="Picture 1" descr="Study: Charter Schools Increasing Racial Segregation in Classrooms | Democracy Now!"/>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47211" y="2097088"/>
            <a:ext cx="4338576" cy="3260725"/>
          </a:xfrm>
          <a:prstGeom prst="rect">
            <a:avLst/>
          </a:prstGeom>
        </p:spPr>
      </p:pic>
    </p:spTree>
    <p:extLst>
      <p:ext uri="{BB962C8B-B14F-4D97-AF65-F5344CB8AC3E}">
        <p14:creationId xmlns:p14="http://schemas.microsoft.com/office/powerpoint/2010/main" val="3913836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Charter Schools in Oregon</a:t>
            </a:r>
            <a:endParaRPr lang="en-US" dirty="0"/>
          </a:p>
        </p:txBody>
      </p:sp>
      <p:sp>
        <p:nvSpPr>
          <p:cNvPr id="2" name="Content Placeholder 1"/>
          <p:cNvSpPr>
            <a:spLocks noGrp="1"/>
          </p:cNvSpPr>
          <p:nvPr>
            <p:ph idx="1"/>
          </p:nvPr>
        </p:nvSpPr>
        <p:spPr>
          <a:xfrm>
            <a:off x="5023281" y="1866275"/>
            <a:ext cx="6803958" cy="3994775"/>
          </a:xfrm>
        </p:spPr>
        <p:txBody>
          <a:bodyPr>
            <a:normAutofit/>
          </a:bodyPr>
          <a:lstStyle/>
          <a:p>
            <a:pPr marL="182880">
              <a:lnSpc>
                <a:spcPct val="100000"/>
              </a:lnSpc>
              <a:spcBef>
                <a:spcPts val="600"/>
              </a:spcBef>
            </a:pPr>
            <a:r>
              <a:rPr lang="en-US" sz="3200" dirty="0" smtClean="0">
                <a:hlinkClick r:id="rId3"/>
              </a:rPr>
              <a:t>132 brick and mortar </a:t>
            </a:r>
            <a:r>
              <a:rPr lang="en-US" sz="3200" dirty="0" smtClean="0"/>
              <a:t>charter schools</a:t>
            </a:r>
          </a:p>
          <a:p>
            <a:pPr marL="182880">
              <a:lnSpc>
                <a:spcPct val="100000"/>
              </a:lnSpc>
              <a:spcBef>
                <a:spcPts val="600"/>
              </a:spcBef>
            </a:pPr>
            <a:endParaRPr lang="en-US" sz="3200" dirty="0" smtClean="0">
              <a:hlinkClick r:id="rId4"/>
            </a:endParaRPr>
          </a:p>
          <a:p>
            <a:pPr marL="182880">
              <a:lnSpc>
                <a:spcPct val="100000"/>
              </a:lnSpc>
              <a:spcBef>
                <a:spcPts val="600"/>
              </a:spcBef>
            </a:pPr>
            <a:r>
              <a:rPr lang="en-US" sz="3200" dirty="0" smtClean="0">
                <a:hlinkClick r:id="rId4"/>
              </a:rPr>
              <a:t>20 </a:t>
            </a:r>
            <a:r>
              <a:rPr lang="en-US" sz="3200" dirty="0" smtClean="0">
                <a:hlinkClick r:id="rId4"/>
              </a:rPr>
              <a:t>virtual </a:t>
            </a:r>
            <a:r>
              <a:rPr lang="en-US" sz="3200" dirty="0" smtClean="0"/>
              <a:t>charter schools</a:t>
            </a:r>
          </a:p>
          <a:p>
            <a:pPr marL="182880">
              <a:lnSpc>
                <a:spcPct val="100000"/>
              </a:lnSpc>
              <a:spcBef>
                <a:spcPts val="600"/>
              </a:spcBef>
            </a:pPr>
            <a:endParaRPr lang="en-US" sz="3200" dirty="0" smtClean="0"/>
          </a:p>
          <a:p>
            <a:pPr marL="182880">
              <a:lnSpc>
                <a:spcPct val="100000"/>
              </a:lnSpc>
              <a:spcBef>
                <a:spcPts val="600"/>
              </a:spcBef>
            </a:pPr>
            <a:r>
              <a:rPr lang="en-US" sz="3200" dirty="0" smtClean="0"/>
              <a:t>All </a:t>
            </a:r>
            <a:r>
              <a:rPr lang="en-US" sz="3200" dirty="0" smtClean="0"/>
              <a:t>but four are district-sponsored</a:t>
            </a:r>
          </a:p>
          <a:p>
            <a:endParaRPr lang="en-US" sz="3200"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a:t>
            </a:fld>
            <a:endParaRPr lang="en-US" dirty="0"/>
          </a:p>
        </p:txBody>
      </p:sp>
      <p:pic>
        <p:nvPicPr>
          <p:cNvPr id="8" name="Picture Placeholder 7" descr="Oregon, United States Genealogy Genealogy - FamilySearch Wiki"/>
          <p:cNvPicPr>
            <a:picLocks noGrp="1" noChangeAspect="1"/>
          </p:cNvPicPr>
          <p:nvPr>
            <p:ph type="pic" sz="quarter" idx="13"/>
          </p:nvPr>
        </p:nvPicPr>
        <p:blipFill>
          <a:blip r:embed="rId5">
            <a:extLst>
              <a:ext uri="{28A0092B-C50C-407E-A947-70E740481C1C}">
                <a14:useLocalDpi xmlns:a14="http://schemas.microsoft.com/office/drawing/2010/main" val="0"/>
              </a:ext>
            </a:extLst>
          </a:blip>
          <a:srcRect t="3522" b="3522"/>
          <a:stretch>
            <a:fillRect/>
          </a:stretch>
        </p:blipFill>
        <p:spPr>
          <a:xfrm>
            <a:off x="342900" y="2871788"/>
            <a:ext cx="4306888" cy="2989262"/>
          </a:xfrm>
        </p:spPr>
      </p:pic>
    </p:spTree>
    <p:extLst>
      <p:ext uri="{BB962C8B-B14F-4D97-AF65-F5344CB8AC3E}">
        <p14:creationId xmlns:p14="http://schemas.microsoft.com/office/powerpoint/2010/main" val="225435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717176" y="1825625"/>
            <a:ext cx="10784542" cy="4314168"/>
          </a:xfrm>
        </p:spPr>
        <p:txBody>
          <a:bodyPr>
            <a:normAutofit/>
          </a:bodyPr>
          <a:lstStyle/>
          <a:p>
            <a:r>
              <a:rPr lang="en-US" sz="3200" dirty="0" smtClean="0"/>
              <a:t>Charter data should be included as part of the district needs assessment</a:t>
            </a:r>
          </a:p>
          <a:p>
            <a:pPr marL="0" indent="0">
              <a:buNone/>
            </a:pPr>
            <a:endParaRPr lang="en-US" sz="1200" dirty="0" smtClean="0"/>
          </a:p>
          <a:p>
            <a:r>
              <a:rPr lang="en-US" sz="3200" dirty="0" smtClean="0"/>
              <a:t>Inventory must be tracked</a:t>
            </a:r>
          </a:p>
          <a:p>
            <a:pPr marL="0" indent="0">
              <a:buNone/>
            </a:pPr>
            <a:endParaRPr lang="en-US" sz="1200" dirty="0" smtClean="0">
              <a:solidFill>
                <a:srgbClr val="FF0000"/>
              </a:solidFill>
            </a:endParaRPr>
          </a:p>
          <a:p>
            <a:r>
              <a:rPr lang="en-US" sz="3200" dirty="0" smtClean="0"/>
              <a:t>No “equitable share”</a:t>
            </a:r>
          </a:p>
          <a:p>
            <a:endParaRPr lang="en-US" sz="1300" dirty="0" smtClean="0"/>
          </a:p>
          <a:p>
            <a:r>
              <a:rPr lang="en-US" altLang="en-US" sz="3200" dirty="0">
                <a:latin typeface="Calibri" panose="020F0502020204030204" pitchFamily="34" charset="0"/>
                <a:cs typeface="Calibri" panose="020F0502020204030204" pitchFamily="34" charset="0"/>
              </a:rPr>
              <a:t>Consider ways to </a:t>
            </a:r>
            <a:r>
              <a:rPr lang="en-US" altLang="en-US" sz="3200" dirty="0" smtClean="0">
                <a:latin typeface="Calibri" panose="020F0502020204030204" pitchFamily="34" charset="0"/>
                <a:cs typeface="Calibri" panose="020F0502020204030204" pitchFamily="34" charset="0"/>
              </a:rPr>
              <a:t>meet unique needs under Titles II-A and IV-A</a:t>
            </a:r>
            <a:endParaRPr lang="en-US" altLang="en-US" sz="3200" dirty="0">
              <a:latin typeface="Calibri" panose="020F0502020204030204" pitchFamily="34" charset="0"/>
              <a:cs typeface="Calibri" panose="020F0502020204030204" pitchFamily="34" charset="0"/>
            </a:endParaRPr>
          </a:p>
          <a:p>
            <a:endParaRPr lang="en-US" sz="3200" dirty="0" smtClean="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
        <p:nvSpPr>
          <p:cNvPr id="7" name="Title 6"/>
          <p:cNvSpPr>
            <a:spLocks noGrp="1"/>
          </p:cNvSpPr>
          <p:nvPr>
            <p:ph type="title"/>
          </p:nvPr>
        </p:nvSpPr>
        <p:spPr/>
        <p:txBody>
          <a:bodyPr/>
          <a:lstStyle/>
          <a:p>
            <a:r>
              <a:rPr lang="en-US" dirty="0" smtClean="0"/>
              <a:t>Charter Schools and Federal Programs</a:t>
            </a:r>
            <a:endParaRPr lang="en-US" dirty="0"/>
          </a:p>
        </p:txBody>
      </p:sp>
    </p:spTree>
    <p:extLst>
      <p:ext uri="{BB962C8B-B14F-4D97-AF65-F5344CB8AC3E}">
        <p14:creationId xmlns:p14="http://schemas.microsoft.com/office/powerpoint/2010/main" val="2190511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17177" y="408170"/>
            <a:ext cx="3931826" cy="2525617"/>
          </a:xfrm>
        </p:spPr>
        <p:txBody>
          <a:bodyPr>
            <a:normAutofit/>
          </a:bodyPr>
          <a:lstStyle/>
          <a:p>
            <a:pPr>
              <a:defRPr/>
            </a:pPr>
            <a:r>
              <a:rPr lang="en-US" altLang="en-US" dirty="0" smtClean="0"/>
              <a:t>Title I-A: </a:t>
            </a:r>
            <a:br>
              <a:rPr lang="en-US" altLang="en-US" dirty="0" smtClean="0"/>
            </a:br>
            <a:r>
              <a:rPr lang="en-US" altLang="en-US" dirty="0" smtClean="0"/>
              <a:t>Rank &amp;</a:t>
            </a:r>
            <a:r>
              <a:rPr lang="en-US" altLang="en-US" dirty="0"/>
              <a:t> </a:t>
            </a:r>
            <a:r>
              <a:rPr lang="en-US" altLang="en-US" dirty="0" smtClean="0"/>
              <a:t>Serve Requirements</a:t>
            </a:r>
            <a:endParaRPr lang="en-US" altLang="en-US" dirty="0"/>
          </a:p>
        </p:txBody>
      </p:sp>
      <p:sp>
        <p:nvSpPr>
          <p:cNvPr id="18435" name="Content Placeholder 2"/>
          <p:cNvSpPr>
            <a:spLocks noGrp="1"/>
          </p:cNvSpPr>
          <p:nvPr>
            <p:ph idx="1"/>
          </p:nvPr>
        </p:nvSpPr>
        <p:spPr>
          <a:xfrm>
            <a:off x="5183188" y="779646"/>
            <a:ext cx="6172200" cy="5371771"/>
          </a:xfrm>
        </p:spPr>
        <p:txBody>
          <a:bodyPr>
            <a:normAutofit/>
          </a:bodyPr>
          <a:lstStyle/>
          <a:p>
            <a:pPr>
              <a:spcBef>
                <a:spcPts val="0"/>
              </a:spcBef>
              <a:buClr>
                <a:schemeClr val="dk1"/>
              </a:buClr>
              <a:buSzPts val="2400"/>
            </a:pPr>
            <a:r>
              <a:rPr lang="en-US" sz="3200" dirty="0" smtClean="0"/>
              <a:t>Charter schools must be included in the rank and serve process</a:t>
            </a:r>
          </a:p>
          <a:p>
            <a:pPr marL="0" indent="0">
              <a:spcBef>
                <a:spcPts val="0"/>
              </a:spcBef>
              <a:buClr>
                <a:schemeClr val="dk1"/>
              </a:buClr>
              <a:buSzPts val="2400"/>
              <a:buNone/>
            </a:pPr>
            <a:endParaRPr lang="en-US" sz="3200" dirty="0" smtClean="0"/>
          </a:p>
          <a:p>
            <a:pPr>
              <a:spcBef>
                <a:spcPts val="0"/>
              </a:spcBef>
              <a:buClr>
                <a:schemeClr val="dk1"/>
              </a:buClr>
              <a:buSzPts val="2400"/>
            </a:pPr>
            <a:r>
              <a:rPr lang="en-US" sz="3200" dirty="0" smtClean="0"/>
              <a:t>A charter school </a:t>
            </a:r>
            <a:r>
              <a:rPr lang="en-US" sz="3200" b="1" dirty="0" smtClean="0"/>
              <a:t>must be served </a:t>
            </a:r>
            <a:r>
              <a:rPr lang="en-US" sz="3200" dirty="0" smtClean="0"/>
              <a:t>if 75% or more of its students are experiencing poverty</a:t>
            </a:r>
          </a:p>
          <a:p>
            <a:pPr>
              <a:spcBef>
                <a:spcPts val="0"/>
              </a:spcBef>
              <a:buClr>
                <a:schemeClr val="dk1"/>
              </a:buClr>
              <a:buSzPts val="2400"/>
            </a:pPr>
            <a:endParaRPr lang="en-US" sz="3200" dirty="0"/>
          </a:p>
          <a:p>
            <a:pPr>
              <a:spcBef>
                <a:spcPts val="0"/>
              </a:spcBef>
              <a:buClr>
                <a:schemeClr val="dk1"/>
              </a:buClr>
              <a:buSzPts val="2400"/>
            </a:pPr>
            <a:r>
              <a:rPr lang="en-US" sz="3200" dirty="0"/>
              <a:t>A charter school </a:t>
            </a:r>
            <a:r>
              <a:rPr lang="en-US" sz="3200" b="1" dirty="0" smtClean="0"/>
              <a:t>may </a:t>
            </a:r>
            <a:r>
              <a:rPr lang="en-US" sz="3200" b="1" dirty="0"/>
              <a:t>be eligible to be </a:t>
            </a:r>
            <a:r>
              <a:rPr lang="en-US" sz="3200" b="1" dirty="0" smtClean="0"/>
              <a:t>served, </a:t>
            </a:r>
            <a:r>
              <a:rPr lang="en-US" sz="3200" dirty="0"/>
              <a:t>depending on how the district </a:t>
            </a:r>
            <a:r>
              <a:rPr lang="en-US" sz="3200" dirty="0" smtClean="0"/>
              <a:t>chooses to rank and serve its remaining schools</a:t>
            </a:r>
            <a:endParaRPr lang="en-US" sz="3200" dirty="0"/>
          </a:p>
          <a:p>
            <a:pPr>
              <a:spcBef>
                <a:spcPts val="0"/>
              </a:spcBef>
              <a:buClr>
                <a:schemeClr val="dk1"/>
              </a:buClr>
              <a:buSzPts val="2400"/>
            </a:pPr>
            <a:endParaRPr lang="en-US" sz="3200" dirty="0" smtClean="0"/>
          </a:p>
          <a:p>
            <a:pPr marL="0" indent="0">
              <a:spcBef>
                <a:spcPts val="0"/>
              </a:spcBef>
              <a:buClr>
                <a:schemeClr val="dk1"/>
              </a:buClr>
              <a:buSzPts val="2400"/>
              <a:buNone/>
            </a:pPr>
            <a:endParaRPr lang="en-US" sz="3200" dirty="0" smtClean="0"/>
          </a:p>
        </p:txBody>
      </p:sp>
      <p:pic>
        <p:nvPicPr>
          <p:cNvPr id="5" name="Picture Placeholder 4" descr="This image is the U.S. Department of Education logo which is an oak tree than has grown from an acorn." title="Purpose"/>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40" r="40"/>
          <a:stretch>
            <a:fillRect/>
          </a:stretch>
        </p:blipFill>
        <p:spPr>
          <a:xfrm>
            <a:off x="880350" y="2663965"/>
            <a:ext cx="3215034" cy="3217630"/>
          </a:xfrm>
        </p:spPr>
      </p:pic>
      <p:sp>
        <p:nvSpPr>
          <p:cNvPr id="6" name="Footer Placeholder 2"/>
          <p:cNvSpPr>
            <a:spLocks noGrp="1"/>
          </p:cNvSpPr>
          <p:nvPr/>
        </p:nvSpPr>
        <p:spPr>
          <a:xfrm>
            <a:off x="717177" y="615141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Oregon Department of Education</a:t>
            </a:r>
            <a:endParaRPr lang="en-US" dirty="0"/>
          </a:p>
        </p:txBody>
      </p:sp>
      <p:sp>
        <p:nvSpPr>
          <p:cNvPr id="2" name="Footer Placeholder 1"/>
          <p:cNvSpPr>
            <a:spLocks noGrp="1"/>
          </p:cNvSpPr>
          <p:nvPr>
            <p:ph type="ftr" sz="quarter" idx="11"/>
          </p:nvPr>
        </p:nvSpPr>
        <p:spPr/>
        <p:txBody>
          <a:bodyPr/>
          <a:lstStyle/>
          <a:p>
            <a:r>
              <a:rPr lang="en-US" smtClean="0"/>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6</a:t>
            </a:fld>
            <a:endParaRPr lang="en-US" dirty="0"/>
          </a:p>
        </p:txBody>
      </p:sp>
    </p:spTree>
    <p:extLst>
      <p:ext uri="{BB962C8B-B14F-4D97-AF65-F5344CB8AC3E}">
        <p14:creationId xmlns:p14="http://schemas.microsoft.com/office/powerpoint/2010/main" val="3363870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a:bodyPr>
          <a:lstStyle/>
          <a:p>
            <a:r>
              <a:rPr lang="en-US" sz="3200" dirty="0" smtClean="0"/>
              <a:t>Virtual charter schools may qualify for I-A funds</a:t>
            </a:r>
          </a:p>
          <a:p>
            <a:endParaRPr lang="en-US" sz="3200" dirty="0" smtClean="0"/>
          </a:p>
          <a:p>
            <a:r>
              <a:rPr lang="en-US" sz="3200" b="1" dirty="0" smtClean="0"/>
              <a:t>All enrolled students </a:t>
            </a:r>
            <a:r>
              <a:rPr lang="en-US" sz="3200" dirty="0" smtClean="0"/>
              <a:t>are included when determining rank and serve</a:t>
            </a:r>
          </a:p>
          <a:p>
            <a:endParaRPr lang="en-US" sz="3200" dirty="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7</a:t>
            </a:fld>
            <a:endParaRPr lang="en-US" dirty="0"/>
          </a:p>
        </p:txBody>
      </p:sp>
      <p:sp>
        <p:nvSpPr>
          <p:cNvPr id="7" name="Title 6"/>
          <p:cNvSpPr>
            <a:spLocks noGrp="1"/>
          </p:cNvSpPr>
          <p:nvPr>
            <p:ph type="title"/>
          </p:nvPr>
        </p:nvSpPr>
        <p:spPr/>
        <p:txBody>
          <a:bodyPr/>
          <a:lstStyle/>
          <a:p>
            <a:r>
              <a:rPr lang="en-US" dirty="0" smtClean="0"/>
              <a:t>Considerations for </a:t>
            </a:r>
            <a:r>
              <a:rPr lang="en-US" b="1" dirty="0" smtClean="0"/>
              <a:t>Virtual</a:t>
            </a:r>
            <a:r>
              <a:rPr lang="en-US" dirty="0" smtClean="0"/>
              <a:t> Charter Schools</a:t>
            </a:r>
            <a:endParaRPr lang="en-US" dirty="0"/>
          </a:p>
        </p:txBody>
      </p:sp>
    </p:spTree>
    <p:extLst>
      <p:ext uri="{BB962C8B-B14F-4D97-AF65-F5344CB8AC3E}">
        <p14:creationId xmlns:p14="http://schemas.microsoft.com/office/powerpoint/2010/main" val="3757310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a:bodyPr>
          <a:lstStyle/>
          <a:p>
            <a:r>
              <a:rPr lang="en-US" sz="3200" dirty="0" smtClean="0"/>
              <a:t>Charter schools must provide data to the district about the number of students experiencing poverty </a:t>
            </a:r>
          </a:p>
          <a:p>
            <a:endParaRPr lang="en-US" sz="1200" dirty="0" smtClean="0"/>
          </a:p>
          <a:p>
            <a:r>
              <a:rPr lang="en-US" sz="3200" dirty="0" smtClean="0"/>
              <a:t>Whenever possible, charter schools should use the same measure as other schools in the district</a:t>
            </a:r>
          </a:p>
          <a:p>
            <a:endParaRPr lang="en-US" sz="1200" dirty="0" smtClean="0"/>
          </a:p>
          <a:p>
            <a:r>
              <a:rPr lang="en-US" sz="3200" dirty="0" smtClean="0"/>
              <a:t>Family Income Survey under </a:t>
            </a:r>
            <a:r>
              <a:rPr lang="en-US" sz="3200" dirty="0" smtClean="0">
                <a:hlinkClick r:id="rId3"/>
              </a:rPr>
              <a:t>CEP Resources</a:t>
            </a:r>
            <a:endParaRPr lang="en-US" sz="3200" dirty="0" smtClean="0"/>
          </a:p>
          <a:p>
            <a:pPr lvl="1"/>
            <a:r>
              <a:rPr lang="en-US" sz="2800" dirty="0" smtClean="0">
                <a:hlinkClick r:id="rId4"/>
              </a:rPr>
              <a:t>English</a:t>
            </a:r>
            <a:endParaRPr lang="en-US" sz="2800" dirty="0" smtClean="0"/>
          </a:p>
          <a:p>
            <a:pPr lvl="1"/>
            <a:r>
              <a:rPr lang="en-US" sz="2800" dirty="0" smtClean="0">
                <a:hlinkClick r:id="rId5"/>
              </a:rPr>
              <a:t>Spanish</a:t>
            </a:r>
            <a:endParaRPr lang="en-US" sz="2800"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8</a:t>
            </a:fld>
            <a:endParaRPr lang="en-US" dirty="0"/>
          </a:p>
        </p:txBody>
      </p:sp>
      <p:sp>
        <p:nvSpPr>
          <p:cNvPr id="7" name="Title 6"/>
          <p:cNvSpPr>
            <a:spLocks noGrp="1"/>
          </p:cNvSpPr>
          <p:nvPr>
            <p:ph type="title"/>
          </p:nvPr>
        </p:nvSpPr>
        <p:spPr/>
        <p:txBody>
          <a:bodyPr/>
          <a:lstStyle/>
          <a:p>
            <a:r>
              <a:rPr lang="en-US" dirty="0" smtClean="0"/>
              <a:t>Selecting Measures of Poverty</a:t>
            </a:r>
            <a:endParaRPr lang="en-US" dirty="0"/>
          </a:p>
        </p:txBody>
      </p:sp>
      <p:pic>
        <p:nvPicPr>
          <p:cNvPr id="10" name="Picture 9" descr="Free photo Flow Current Electricity Ammeter Measure - Max Pixel"/>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15375" y="4543425"/>
            <a:ext cx="3200400" cy="2100262"/>
          </a:xfrm>
          <a:prstGeom prst="rect">
            <a:avLst/>
          </a:prstGeom>
        </p:spPr>
      </p:pic>
    </p:spTree>
    <p:extLst>
      <p:ext uri="{BB962C8B-B14F-4D97-AF65-F5344CB8AC3E}">
        <p14:creationId xmlns:p14="http://schemas.microsoft.com/office/powerpoint/2010/main" val="2830707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p:txBody>
          <a:bodyPr/>
          <a:lstStyle/>
          <a:p>
            <a:r>
              <a:rPr lang="en-US" dirty="0" smtClean="0"/>
              <a:t>Charter School</a:t>
            </a:r>
            <a:endParaRPr lang="en-US" dirty="0"/>
          </a:p>
        </p:txBody>
      </p:sp>
      <p:sp>
        <p:nvSpPr>
          <p:cNvPr id="8" name="Content Placeholder 7"/>
          <p:cNvSpPr>
            <a:spLocks noGrp="1"/>
          </p:cNvSpPr>
          <p:nvPr>
            <p:ph sz="half" idx="2"/>
          </p:nvPr>
        </p:nvSpPr>
        <p:spPr>
          <a:xfrm>
            <a:off x="717176" y="2305050"/>
            <a:ext cx="5280399" cy="3834743"/>
          </a:xfrm>
        </p:spPr>
        <p:txBody>
          <a:bodyPr>
            <a:normAutofit/>
          </a:bodyPr>
          <a:lstStyle/>
          <a:p>
            <a:r>
              <a:rPr lang="en-US" sz="2800" dirty="0" smtClean="0"/>
              <a:t>Collect poverty data</a:t>
            </a:r>
          </a:p>
          <a:p>
            <a:r>
              <a:rPr lang="en-US" sz="2800" dirty="0" smtClean="0"/>
              <a:t>Provide </a:t>
            </a:r>
            <a:r>
              <a:rPr lang="en-US" sz="2800" dirty="0"/>
              <a:t>data to </a:t>
            </a:r>
            <a:r>
              <a:rPr lang="en-US" sz="2800" dirty="0" smtClean="0"/>
              <a:t>district</a:t>
            </a:r>
          </a:p>
          <a:p>
            <a:r>
              <a:rPr lang="en-US" sz="2800" dirty="0" smtClean="0"/>
              <a:t>Partner with families</a:t>
            </a:r>
          </a:p>
          <a:p>
            <a:pPr lvl="1">
              <a:buFont typeface="Courier New" panose="02070309020205020404" pitchFamily="49" charset="0"/>
              <a:buChar char="o"/>
            </a:pPr>
            <a:r>
              <a:rPr lang="en-US" dirty="0" smtClean="0"/>
              <a:t> Review </a:t>
            </a:r>
            <a:r>
              <a:rPr lang="en-US" dirty="0" smtClean="0"/>
              <a:t>and evaluate plan annually</a:t>
            </a:r>
            <a:endParaRPr lang="en-US" dirty="0"/>
          </a:p>
          <a:p>
            <a:pPr lvl="1">
              <a:buFont typeface="Courier New" panose="02070309020205020404" pitchFamily="49" charset="0"/>
              <a:buChar char="o"/>
            </a:pPr>
            <a:r>
              <a:rPr lang="en-US" dirty="0" smtClean="0"/>
              <a:t> Conduct </a:t>
            </a:r>
            <a:r>
              <a:rPr lang="en-US" dirty="0" smtClean="0"/>
              <a:t>annual meeting</a:t>
            </a:r>
          </a:p>
          <a:p>
            <a:pPr lvl="1">
              <a:buFont typeface="Courier New" panose="02070309020205020404" pitchFamily="49" charset="0"/>
              <a:buChar char="o"/>
            </a:pPr>
            <a:r>
              <a:rPr lang="en-US" dirty="0" smtClean="0"/>
              <a:t> Compact</a:t>
            </a:r>
            <a:endParaRPr lang="en-US" dirty="0" smtClean="0"/>
          </a:p>
          <a:p>
            <a:pPr lvl="1">
              <a:buFont typeface="Courier New" panose="02070309020205020404" pitchFamily="49" charset="0"/>
              <a:buChar char="o"/>
            </a:pPr>
            <a:r>
              <a:rPr lang="en-US" dirty="0" smtClean="0"/>
              <a:t> Build </a:t>
            </a:r>
            <a:r>
              <a:rPr lang="en-US" dirty="0" smtClean="0"/>
              <a:t>family capacity to support students</a:t>
            </a:r>
          </a:p>
          <a:p>
            <a:pPr lvl="1"/>
            <a:endParaRPr lang="en-US" dirty="0" smtClean="0"/>
          </a:p>
          <a:p>
            <a:endParaRPr lang="en-US" dirty="0"/>
          </a:p>
        </p:txBody>
      </p:sp>
      <p:sp>
        <p:nvSpPr>
          <p:cNvPr id="9" name="Text Placeholder 8"/>
          <p:cNvSpPr>
            <a:spLocks noGrp="1"/>
          </p:cNvSpPr>
          <p:nvPr>
            <p:ph type="body" sz="quarter" idx="3"/>
          </p:nvPr>
        </p:nvSpPr>
        <p:spPr/>
        <p:txBody>
          <a:bodyPr/>
          <a:lstStyle/>
          <a:p>
            <a:r>
              <a:rPr lang="en-US" dirty="0" smtClean="0"/>
              <a:t>District</a:t>
            </a:r>
            <a:endParaRPr lang="en-US" dirty="0"/>
          </a:p>
        </p:txBody>
      </p:sp>
      <p:sp>
        <p:nvSpPr>
          <p:cNvPr id="10" name="Content Placeholder 9"/>
          <p:cNvSpPr>
            <a:spLocks noGrp="1"/>
          </p:cNvSpPr>
          <p:nvPr>
            <p:ph sz="quarter" idx="4"/>
          </p:nvPr>
        </p:nvSpPr>
        <p:spPr>
          <a:xfrm>
            <a:off x="6172200" y="2305050"/>
            <a:ext cx="5504143" cy="3434549"/>
          </a:xfrm>
        </p:spPr>
        <p:txBody>
          <a:bodyPr>
            <a:noAutofit/>
          </a:bodyPr>
          <a:lstStyle/>
          <a:p>
            <a:r>
              <a:rPr lang="en-US" sz="2800" dirty="0" smtClean="0"/>
              <a:t>Consider charter data in decision-making</a:t>
            </a:r>
          </a:p>
          <a:p>
            <a:r>
              <a:rPr lang="en-US" sz="2800" dirty="0" smtClean="0"/>
              <a:t>Include charter schools in rank and serve</a:t>
            </a:r>
          </a:p>
          <a:p>
            <a:r>
              <a:rPr lang="en-US" sz="2800" dirty="0" smtClean="0"/>
              <a:t>Review and post school plan on website</a:t>
            </a: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6" name="Title 5"/>
          <p:cNvSpPr>
            <a:spLocks noGrp="1"/>
          </p:cNvSpPr>
          <p:nvPr>
            <p:ph type="title"/>
          </p:nvPr>
        </p:nvSpPr>
        <p:spPr/>
        <p:txBody>
          <a:bodyPr>
            <a:normAutofit/>
          </a:bodyPr>
          <a:lstStyle/>
          <a:p>
            <a:r>
              <a:rPr lang="en-US" sz="4400" dirty="0" smtClean="0"/>
              <a:t>Collaboration is Key</a:t>
            </a:r>
            <a:endParaRPr lang="en-US" sz="4400" dirty="0"/>
          </a:p>
        </p:txBody>
      </p:sp>
    </p:spTree>
    <p:extLst>
      <p:ext uri="{BB962C8B-B14F-4D97-AF65-F5344CB8AC3E}">
        <p14:creationId xmlns:p14="http://schemas.microsoft.com/office/powerpoint/2010/main" val="2756729507"/>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0466C235040E49B855E1FA35FD7436" ma:contentTypeVersion="7" ma:contentTypeDescription="Create a new document." ma:contentTypeScope="" ma:versionID="c5497f59d62c6d90f04f0cbf354a2229">
  <xsd:schema xmlns:xsd="http://www.w3.org/2001/XMLSchema" xmlns:xs="http://www.w3.org/2001/XMLSchema" xmlns:p="http://schemas.microsoft.com/office/2006/metadata/properties" xmlns:ns1="http://schemas.microsoft.com/sharepoint/v3" xmlns:ns2="e3ae8067-7289-4b32-b7f2-51b79028773a" xmlns:ns3="54031767-dd6d-417c-ab73-583408f47564" targetNamespace="http://schemas.microsoft.com/office/2006/metadata/properties" ma:root="true" ma:fieldsID="ff7a1ce96b63ea9e740d26ec8f86a44f" ns1:_="" ns2:_="" ns3:_="">
    <xsd:import namespace="http://schemas.microsoft.com/sharepoint/v3"/>
    <xsd:import namespace="e3ae8067-7289-4b32-b7f2-51b79028773a"/>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3ae8067-7289-4b32-b7f2-51b79028773a"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iority xmlns="e3ae8067-7289-4b32-b7f2-51b79028773a" xsi:nil="true"/>
    <PublishingStartDate xmlns="http://schemas.microsoft.com/sharepoint/v3" xsi:nil="true"/>
    <PublishingExpirationDate xmlns="http://schemas.microsoft.com/sharepoint/v3" xsi:nil="true"/>
    <Estimated_x0020_Creation_x0020_Date xmlns="e3ae8067-7289-4b32-b7f2-51b79028773a" xsi:nil="true"/>
    <Remediation_x0020_Date xmlns="e3ae8067-7289-4b32-b7f2-51b79028773a" xsi:nil="true"/>
  </documentManagement>
</p:properties>
</file>

<file path=customXml/itemProps1.xml><?xml version="1.0" encoding="utf-8"?>
<ds:datastoreItem xmlns:ds="http://schemas.openxmlformats.org/officeDocument/2006/customXml" ds:itemID="{F01AEA22-6CB1-4BA4-BCD9-06747820B032}"/>
</file>

<file path=customXml/itemProps2.xml><?xml version="1.0" encoding="utf-8"?>
<ds:datastoreItem xmlns:ds="http://schemas.openxmlformats.org/officeDocument/2006/customXml" ds:itemID="{B376AA2A-FCF7-4298-A341-23F4417A98F3}"/>
</file>

<file path=customXml/itemProps3.xml><?xml version="1.0" encoding="utf-8"?>
<ds:datastoreItem xmlns:ds="http://schemas.openxmlformats.org/officeDocument/2006/customXml" ds:itemID="{9CA763CF-EBF0-4F34-869F-3F45F4011F18}"/>
</file>

<file path=docProps/app.xml><?xml version="1.0" encoding="utf-8"?>
<Properties xmlns="http://schemas.openxmlformats.org/officeDocument/2006/extended-properties" xmlns:vt="http://schemas.openxmlformats.org/officeDocument/2006/docPropsVTypes">
  <Template>ODE PowerPoint Template</Template>
  <TotalTime>2664</TotalTime>
  <Words>1314</Words>
  <Application>Microsoft Office PowerPoint</Application>
  <PresentationFormat>Widescreen</PresentationFormat>
  <Paragraphs>165</Paragraphs>
  <Slides>13</Slides>
  <Notes>11</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13</vt:i4>
      </vt:variant>
    </vt:vector>
  </HeadingPairs>
  <TitlesOfParts>
    <vt:vector size="22" baseType="lpstr">
      <vt:lpstr>Arial</vt:lpstr>
      <vt:lpstr>Calibri</vt:lpstr>
      <vt:lpstr>Courier New</vt:lpstr>
      <vt:lpstr>2021ODE</vt:lpstr>
      <vt:lpstr>Green_2021ODE</vt:lpstr>
      <vt:lpstr>Gold_2021ODE</vt:lpstr>
      <vt:lpstr>Orange_2021ODE</vt:lpstr>
      <vt:lpstr>Red_2021ODE</vt:lpstr>
      <vt:lpstr>Teal_2021ODE</vt:lpstr>
      <vt:lpstr>Charter Schools and Title I-A</vt:lpstr>
      <vt:lpstr>Agenda for Today’s Session</vt:lpstr>
      <vt:lpstr>A charter school…</vt:lpstr>
      <vt:lpstr>Charter Schools in Oregon</vt:lpstr>
      <vt:lpstr>Charter Schools and Federal Programs</vt:lpstr>
      <vt:lpstr>Title I-A:  Rank &amp; Serve Requirements</vt:lpstr>
      <vt:lpstr>Considerations for Virtual Charter Schools</vt:lpstr>
      <vt:lpstr>Selecting Measures of Poverty</vt:lpstr>
      <vt:lpstr>Collaboration is Key</vt:lpstr>
      <vt:lpstr>A few other things to keep in mind…</vt:lpstr>
      <vt:lpstr>Resources</vt:lpstr>
      <vt:lpstr>Please reach out!</vt:lpstr>
      <vt:lpstr>Regional Contacts by ESD</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Charter Schools and Title I-A</dc:title>
  <dc:creator>ENGBERG Jennifer * ODE</dc:creator>
  <cp:lastModifiedBy>SAPPINGTON Jennifer - ODE</cp:lastModifiedBy>
  <cp:revision>112</cp:revision>
  <dcterms:created xsi:type="dcterms:W3CDTF">2022-08-22T18:22:50Z</dcterms:created>
  <dcterms:modified xsi:type="dcterms:W3CDTF">2023-05-03T18:40:48Z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0x0101004A0466C235040E49B855E1FA35FD7436</vt:lpwstr>
  </property>
</Properties>
</file>