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37"/>
  </p:notesMasterIdLst>
  <p:sldIdLst>
    <p:sldId id="293" r:id="rId10"/>
    <p:sldId id="365" r:id="rId11"/>
    <p:sldId id="299" r:id="rId12"/>
    <p:sldId id="366" r:id="rId13"/>
    <p:sldId id="367" r:id="rId14"/>
    <p:sldId id="364" r:id="rId15"/>
    <p:sldId id="258" r:id="rId16"/>
    <p:sldId id="373" r:id="rId17"/>
    <p:sldId id="377" r:id="rId18"/>
    <p:sldId id="259" r:id="rId19"/>
    <p:sldId id="368" r:id="rId20"/>
    <p:sldId id="369" r:id="rId21"/>
    <p:sldId id="376" r:id="rId22"/>
    <p:sldId id="374" r:id="rId23"/>
    <p:sldId id="273" r:id="rId24"/>
    <p:sldId id="382" r:id="rId25"/>
    <p:sldId id="270" r:id="rId26"/>
    <p:sldId id="381" r:id="rId27"/>
    <p:sldId id="264" r:id="rId28"/>
    <p:sldId id="383" r:id="rId29"/>
    <p:sldId id="384" r:id="rId30"/>
    <p:sldId id="265" r:id="rId31"/>
    <p:sldId id="385" r:id="rId32"/>
    <p:sldId id="386" r:id="rId33"/>
    <p:sldId id="286" r:id="rId34"/>
    <p:sldId id="277" r:id="rId35"/>
    <p:sldId id="371"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013000-7796-16FB-7212-E0730BC413D7}" name="DONOVAN Thea * ODE" initials="DO" userId="S::thea.donovan@ode.oregon.gov::3aa75057-d22f-4630-b008-7267e259829b" providerId="AD"/>
  <p188:author id="{08CE9830-3BF9-F5AC-69D8-AE059DBE24A3}" name="HENSLEY Tracy * ODE" initials="TH" userId="S::Tracy.Hensley@ode.oregon.gov::930e4931-8e8a-43c9-b185-5c98a8d3e820" providerId="AD"/>
  <p188:author id="{9A21AF3F-12C2-5C36-72E3-73B127FEEC12}" name="DONOVAN Thea * ODE" initials="DO" userId="S::donovant@ode.oregon.gov::3aa75057-d22f-4630-b008-7267e259829b" providerId="AD"/>
  <p188:author id="{A2F4E23F-9D10-B969-5B10-9B7F71FEC2A7}" name="HENSLEY Tracy * ODE" initials="HO" userId="S::tracy.hensley@ode.oregon.gov::930e4931-8e8a-43c9-b185-5c98a8d3e820" providerId="AD"/>
  <p188:author id="{0DE1B9AD-93C5-8829-99EA-C6674891430C}" name="MCNEILL Allyson * ODE" initials="MO" userId="S::mcneilla@ode.oregon.gov::72196276-061a-481e-ae6d-91f5b354d8e4" providerId="AD"/>
  <p188:author id="{D2A788DF-C9DB-3611-8821-F11CA6B48A5A}" name="SHINN Heather * ODE" initials="SO" userId="S::heather.shinn@ode.oregon.gov::9dfe6369-7048-4514-b186-c41e6b49076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CAD"/>
    <a:srgbClr val="FCF4F8"/>
    <a:srgbClr val="FCEDE1"/>
    <a:srgbClr val="FAF5E3"/>
    <a:srgbClr val="F0F4E6"/>
    <a:srgbClr val="E7F5F3"/>
    <a:srgbClr val="20552D"/>
    <a:srgbClr val="AC471A"/>
    <a:srgbClr val="5D0541"/>
    <a:srgbClr val="9267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4515CE-6460-4361-8B8A-52E828D9A693}" v="13" dt="2026-05-08T22:17:34.8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191" autoAdjust="0"/>
  </p:normalViewPr>
  <p:slideViewPr>
    <p:cSldViewPr snapToGrid="0">
      <p:cViewPr varScale="1">
        <p:scale>
          <a:sx n="74" d="100"/>
          <a:sy n="74" d="100"/>
        </p:scale>
        <p:origin x="195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slide" Target="slides/slide25.xml"/><Relationship Id="rId42" Type="http://schemas.microsoft.com/office/2016/11/relationships/changesInfo" Target="changesInfos/changesInfo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SLEY Tracy * ODE" userId="930e4931-8e8a-43c9-b185-5c98a8d3e820" providerId="ADAL" clId="{E1A87658-1994-42FA-A0B0-8E7A12B8C788}"/>
    <pc:docChg chg="undo custSel addSld delSld modSld sldOrd">
      <pc:chgData name="HENSLEY Tracy * ODE" userId="930e4931-8e8a-43c9-b185-5c98a8d3e820" providerId="ADAL" clId="{E1A87658-1994-42FA-A0B0-8E7A12B8C788}" dt="2026-05-08T21:04:07.055" v="13462" actId="962"/>
      <pc:docMkLst>
        <pc:docMk/>
      </pc:docMkLst>
      <pc:sldChg chg="modSp mod modNotesTx">
        <pc:chgData name="HENSLEY Tracy * ODE" userId="930e4931-8e8a-43c9-b185-5c98a8d3e820" providerId="ADAL" clId="{E1A87658-1994-42FA-A0B0-8E7A12B8C788}" dt="2026-05-08T20:49:25.278" v="13448" actId="962"/>
        <pc:sldMkLst>
          <pc:docMk/>
          <pc:sldMk cId="2382512172" sldId="258"/>
        </pc:sldMkLst>
        <pc:spChg chg="mod">
          <ac:chgData name="HENSLEY Tracy * ODE" userId="930e4931-8e8a-43c9-b185-5c98a8d3e820" providerId="ADAL" clId="{E1A87658-1994-42FA-A0B0-8E7A12B8C788}" dt="2026-04-27T21:53:01.980" v="256" actId="20577"/>
          <ac:spMkLst>
            <pc:docMk/>
            <pc:sldMk cId="2382512172" sldId="258"/>
            <ac:spMk id="2" creationId="{E3EE9909-911A-2615-0A09-EB45824B2F6C}"/>
          </ac:spMkLst>
        </pc:spChg>
        <pc:grpChg chg="mod">
          <ac:chgData name="HENSLEY Tracy * ODE" userId="930e4931-8e8a-43c9-b185-5c98a8d3e820" providerId="ADAL" clId="{E1A87658-1994-42FA-A0B0-8E7A12B8C788}" dt="2026-05-08T20:49:25.278" v="13448" actId="962"/>
          <ac:grpSpMkLst>
            <pc:docMk/>
            <pc:sldMk cId="2382512172" sldId="258"/>
            <ac:grpSpMk id="3" creationId="{BC122789-2712-F361-7CEC-050FB5187C09}"/>
          </ac:grpSpMkLst>
        </pc:grpChg>
      </pc:sldChg>
      <pc:sldChg chg="delSp modSp mod modNotesTx">
        <pc:chgData name="HENSLEY Tracy * ODE" userId="930e4931-8e8a-43c9-b185-5c98a8d3e820" providerId="ADAL" clId="{E1A87658-1994-42FA-A0B0-8E7A12B8C788}" dt="2026-05-01T15:17:15.012" v="13147" actId="20577"/>
        <pc:sldMkLst>
          <pc:docMk/>
          <pc:sldMk cId="1336146195" sldId="259"/>
        </pc:sldMkLst>
        <pc:spChg chg="mod">
          <ac:chgData name="HENSLEY Tracy * ODE" userId="930e4931-8e8a-43c9-b185-5c98a8d3e820" providerId="ADAL" clId="{E1A87658-1994-42FA-A0B0-8E7A12B8C788}" dt="2026-04-28T00:55:28.257" v="2440" actId="20577"/>
          <ac:spMkLst>
            <pc:docMk/>
            <pc:sldMk cId="1336146195" sldId="259"/>
            <ac:spMk id="2" creationId="{D54C9840-ADC6-3D26-0B8D-4BDB48EE3610}"/>
          </ac:spMkLst>
        </pc:spChg>
        <pc:spChg chg="mod">
          <ac:chgData name="HENSLEY Tracy * ODE" userId="930e4931-8e8a-43c9-b185-5c98a8d3e820" providerId="ADAL" clId="{E1A87658-1994-42FA-A0B0-8E7A12B8C788}" dt="2026-04-27T22:08:49.061" v="806" actId="5793"/>
          <ac:spMkLst>
            <pc:docMk/>
            <pc:sldMk cId="1336146195" sldId="259"/>
            <ac:spMk id="3" creationId="{6C480C35-9ED8-355C-5A9D-A81C8C61703D}"/>
          </ac:spMkLst>
        </pc:spChg>
      </pc:sldChg>
      <pc:sldChg chg="addSp delSp modSp mod ord modNotesTx">
        <pc:chgData name="HENSLEY Tracy * ODE" userId="930e4931-8e8a-43c9-b185-5c98a8d3e820" providerId="ADAL" clId="{E1A87658-1994-42FA-A0B0-8E7A12B8C788}" dt="2026-05-08T21:04:07.055" v="13462" actId="962"/>
        <pc:sldMkLst>
          <pc:docMk/>
          <pc:sldMk cId="1517596520" sldId="264"/>
        </pc:sldMkLst>
        <pc:spChg chg="mod">
          <ac:chgData name="HENSLEY Tracy * ODE" userId="930e4931-8e8a-43c9-b185-5c98a8d3e820" providerId="ADAL" clId="{E1A87658-1994-42FA-A0B0-8E7A12B8C788}" dt="2026-05-08T20:44:38.891" v="13395" actId="20577"/>
          <ac:spMkLst>
            <pc:docMk/>
            <pc:sldMk cId="1517596520" sldId="264"/>
            <ac:spMk id="2" creationId="{4E097A45-293E-6817-F8B1-906049C60DF7}"/>
          </ac:spMkLst>
        </pc:spChg>
        <pc:spChg chg="mod ord">
          <ac:chgData name="HENSLEY Tracy * ODE" userId="930e4931-8e8a-43c9-b185-5c98a8d3e820" providerId="ADAL" clId="{E1A87658-1994-42FA-A0B0-8E7A12B8C788}" dt="2026-05-08T20:46:53.961" v="13426" actId="13244"/>
          <ac:spMkLst>
            <pc:docMk/>
            <pc:sldMk cId="1517596520" sldId="264"/>
            <ac:spMk id="4" creationId="{40D656D9-4878-850E-9677-FE4EC228DC68}"/>
          </ac:spMkLst>
        </pc:spChg>
        <pc:spChg chg="mod ord">
          <ac:chgData name="HENSLEY Tracy * ODE" userId="930e4931-8e8a-43c9-b185-5c98a8d3e820" providerId="ADAL" clId="{E1A87658-1994-42FA-A0B0-8E7A12B8C788}" dt="2026-05-08T20:46:56.178" v="13428" actId="13244"/>
          <ac:spMkLst>
            <pc:docMk/>
            <pc:sldMk cId="1517596520" sldId="264"/>
            <ac:spMk id="5" creationId="{B8715330-654D-926D-F2F0-1BCFFB516AA8}"/>
          </ac:spMkLst>
        </pc:spChg>
        <pc:picChg chg="add mod">
          <ac:chgData name="HENSLEY Tracy * ODE" userId="930e4931-8e8a-43c9-b185-5c98a8d3e820" providerId="ADAL" clId="{E1A87658-1994-42FA-A0B0-8E7A12B8C788}" dt="2026-05-08T21:00:29.245" v="13460" actId="962"/>
          <ac:picMkLst>
            <pc:docMk/>
            <pc:sldMk cId="1517596520" sldId="264"/>
            <ac:picMk id="10" creationId="{B5001693-D333-9621-CC1C-4C3CFB65D96B}"/>
          </ac:picMkLst>
        </pc:picChg>
        <pc:picChg chg="add mod">
          <ac:chgData name="HENSLEY Tracy * ODE" userId="930e4931-8e8a-43c9-b185-5c98a8d3e820" providerId="ADAL" clId="{E1A87658-1994-42FA-A0B0-8E7A12B8C788}" dt="2026-05-08T21:04:07.055" v="13462" actId="962"/>
          <ac:picMkLst>
            <pc:docMk/>
            <pc:sldMk cId="1517596520" sldId="264"/>
            <ac:picMk id="12" creationId="{5897FF33-D549-C379-F405-80BC09353014}"/>
          </ac:picMkLst>
        </pc:picChg>
      </pc:sldChg>
      <pc:sldChg chg="delSp modSp mod modNotesTx">
        <pc:chgData name="HENSLEY Tracy * ODE" userId="930e4931-8e8a-43c9-b185-5c98a8d3e820" providerId="ADAL" clId="{E1A87658-1994-42FA-A0B0-8E7A12B8C788}" dt="2026-05-08T20:47:52.215" v="13437" actId="13244"/>
        <pc:sldMkLst>
          <pc:docMk/>
          <pc:sldMk cId="2601158216" sldId="265"/>
        </pc:sldMkLst>
        <pc:spChg chg="mod">
          <ac:chgData name="HENSLEY Tracy * ODE" userId="930e4931-8e8a-43c9-b185-5c98a8d3e820" providerId="ADAL" clId="{E1A87658-1994-42FA-A0B0-8E7A12B8C788}" dt="2026-04-30T23:19:19.287" v="12112" actId="20577"/>
          <ac:spMkLst>
            <pc:docMk/>
            <pc:sldMk cId="2601158216" sldId="265"/>
            <ac:spMk id="2" creationId="{A7B243C9-BC39-84AB-EDBD-7ABE36AA5C41}"/>
          </ac:spMkLst>
        </pc:spChg>
        <pc:spChg chg="mod">
          <ac:chgData name="HENSLEY Tracy * ODE" userId="930e4931-8e8a-43c9-b185-5c98a8d3e820" providerId="ADAL" clId="{E1A87658-1994-42FA-A0B0-8E7A12B8C788}" dt="2026-04-30T23:28:00.223" v="12178" actId="20577"/>
          <ac:spMkLst>
            <pc:docMk/>
            <pc:sldMk cId="2601158216" sldId="265"/>
            <ac:spMk id="3" creationId="{D121F058-1ED3-25E1-1FEB-6191A60A0180}"/>
          </ac:spMkLst>
        </pc:spChg>
        <pc:spChg chg="mod">
          <ac:chgData name="HENSLEY Tracy * ODE" userId="930e4931-8e8a-43c9-b185-5c98a8d3e820" providerId="ADAL" clId="{E1A87658-1994-42FA-A0B0-8E7A12B8C788}" dt="2026-05-08T20:47:48.915" v="13435" actId="962"/>
          <ac:spMkLst>
            <pc:docMk/>
            <pc:sldMk cId="2601158216" sldId="265"/>
            <ac:spMk id="4" creationId="{F8361079-ECB1-C1DD-8174-F012ABA7EB16}"/>
          </ac:spMkLst>
        </pc:spChg>
        <pc:spChg chg="mod">
          <ac:chgData name="HENSLEY Tracy * ODE" userId="930e4931-8e8a-43c9-b185-5c98a8d3e820" providerId="ADAL" clId="{E1A87658-1994-42FA-A0B0-8E7A12B8C788}" dt="2026-05-08T20:47:51.019" v="13436" actId="962"/>
          <ac:spMkLst>
            <pc:docMk/>
            <pc:sldMk cId="2601158216" sldId="265"/>
            <ac:spMk id="5" creationId="{24FBC035-07C6-559C-B42E-B3EF90C18274}"/>
          </ac:spMkLst>
        </pc:spChg>
        <pc:spChg chg="ord">
          <ac:chgData name="HENSLEY Tracy * ODE" userId="930e4931-8e8a-43c9-b185-5c98a8d3e820" providerId="ADAL" clId="{E1A87658-1994-42FA-A0B0-8E7A12B8C788}" dt="2026-05-08T20:47:52.215" v="13437" actId="13244"/>
          <ac:spMkLst>
            <pc:docMk/>
            <pc:sldMk cId="2601158216" sldId="265"/>
            <ac:spMk id="7" creationId="{AA31479E-9446-EF0E-A30E-5DFCB02CBD4E}"/>
          </ac:spMkLst>
        </pc:spChg>
      </pc:sldChg>
      <pc:sldChg chg="addSp delSp modSp mod ord modNotesTx">
        <pc:chgData name="HENSLEY Tracy * ODE" userId="930e4931-8e8a-43c9-b185-5c98a8d3e820" providerId="ADAL" clId="{E1A87658-1994-42FA-A0B0-8E7A12B8C788}" dt="2026-05-08T20:59:20.062" v="13458" actId="962"/>
        <pc:sldMkLst>
          <pc:docMk/>
          <pc:sldMk cId="3448363584" sldId="270"/>
        </pc:sldMkLst>
        <pc:spChg chg="mod">
          <ac:chgData name="HENSLEY Tracy * ODE" userId="930e4931-8e8a-43c9-b185-5c98a8d3e820" providerId="ADAL" clId="{E1A87658-1994-42FA-A0B0-8E7A12B8C788}" dt="2026-04-30T20:18:43.525" v="10397" actId="18245"/>
          <ac:spMkLst>
            <pc:docMk/>
            <pc:sldMk cId="3448363584" sldId="270"/>
            <ac:spMk id="6" creationId="{CEE19668-2956-DD81-CFCB-27B7A6F83CAE}"/>
          </ac:spMkLst>
        </pc:spChg>
        <pc:spChg chg="mod">
          <ac:chgData name="HENSLEY Tracy * ODE" userId="930e4931-8e8a-43c9-b185-5c98a8d3e820" providerId="ADAL" clId="{E1A87658-1994-42FA-A0B0-8E7A12B8C788}" dt="2026-04-30T20:18:43.525" v="10397" actId="18245"/>
          <ac:spMkLst>
            <pc:docMk/>
            <pc:sldMk cId="3448363584" sldId="270"/>
            <ac:spMk id="8" creationId="{9C633384-7032-8954-500F-A635765AB234}"/>
          </ac:spMkLst>
        </pc:spChg>
        <pc:spChg chg="mod">
          <ac:chgData name="HENSLEY Tracy * ODE" userId="930e4931-8e8a-43c9-b185-5c98a8d3e820" providerId="ADAL" clId="{E1A87658-1994-42FA-A0B0-8E7A12B8C788}" dt="2026-04-30T20:18:43.525" v="10397" actId="18245"/>
          <ac:spMkLst>
            <pc:docMk/>
            <pc:sldMk cId="3448363584" sldId="270"/>
            <ac:spMk id="9" creationId="{6B41D3BA-FC8E-23A0-68D7-9D4DABED5656}"/>
          </ac:spMkLst>
        </pc:spChg>
        <pc:spChg chg="mod">
          <ac:chgData name="HENSLEY Tracy * ODE" userId="930e4931-8e8a-43c9-b185-5c98a8d3e820" providerId="ADAL" clId="{E1A87658-1994-42FA-A0B0-8E7A12B8C788}" dt="2026-04-30T20:18:43.525" v="10397" actId="18245"/>
          <ac:spMkLst>
            <pc:docMk/>
            <pc:sldMk cId="3448363584" sldId="270"/>
            <ac:spMk id="10" creationId="{D472A662-2BE3-62C1-F8BB-9BD6EE2BEC0C}"/>
          </ac:spMkLst>
        </pc:spChg>
        <pc:spChg chg="mod">
          <ac:chgData name="HENSLEY Tracy * ODE" userId="930e4931-8e8a-43c9-b185-5c98a8d3e820" providerId="ADAL" clId="{E1A87658-1994-42FA-A0B0-8E7A12B8C788}" dt="2026-04-30T20:18:43.525" v="10397" actId="18245"/>
          <ac:spMkLst>
            <pc:docMk/>
            <pc:sldMk cId="3448363584" sldId="270"/>
            <ac:spMk id="11" creationId="{0D7D32F6-5638-0308-D923-8F603303FD67}"/>
          </ac:spMkLst>
        </pc:spChg>
        <pc:spChg chg="mod">
          <ac:chgData name="HENSLEY Tracy * ODE" userId="930e4931-8e8a-43c9-b185-5c98a8d3e820" providerId="ADAL" clId="{E1A87658-1994-42FA-A0B0-8E7A12B8C788}" dt="2026-04-30T20:18:43.525" v="10397" actId="18245"/>
          <ac:spMkLst>
            <pc:docMk/>
            <pc:sldMk cId="3448363584" sldId="270"/>
            <ac:spMk id="12" creationId="{190F478E-D48E-E918-EEF3-5F07FF9030E3}"/>
          </ac:spMkLst>
        </pc:spChg>
        <pc:spChg chg="mod">
          <ac:chgData name="HENSLEY Tracy * ODE" userId="930e4931-8e8a-43c9-b185-5c98a8d3e820" providerId="ADAL" clId="{E1A87658-1994-42FA-A0B0-8E7A12B8C788}" dt="2026-04-30T20:18:43.525" v="10397" actId="18245"/>
          <ac:spMkLst>
            <pc:docMk/>
            <pc:sldMk cId="3448363584" sldId="270"/>
            <ac:spMk id="13" creationId="{E20DE3B5-F617-9A17-87D8-D7FF63451648}"/>
          </ac:spMkLst>
        </pc:spChg>
        <pc:spChg chg="mod">
          <ac:chgData name="HENSLEY Tracy * ODE" userId="930e4931-8e8a-43c9-b185-5c98a8d3e820" providerId="ADAL" clId="{E1A87658-1994-42FA-A0B0-8E7A12B8C788}" dt="2026-04-30T20:18:43.525" v="10397" actId="18245"/>
          <ac:spMkLst>
            <pc:docMk/>
            <pc:sldMk cId="3448363584" sldId="270"/>
            <ac:spMk id="14" creationId="{99ACFD73-86FB-E5F2-B598-7E9B3138B0E2}"/>
          </ac:spMkLst>
        </pc:spChg>
        <pc:spChg chg="mod">
          <ac:chgData name="HENSLEY Tracy * ODE" userId="930e4931-8e8a-43c9-b185-5c98a8d3e820" providerId="ADAL" clId="{E1A87658-1994-42FA-A0B0-8E7A12B8C788}" dt="2026-04-30T20:18:43.525" v="10397" actId="18245"/>
          <ac:spMkLst>
            <pc:docMk/>
            <pc:sldMk cId="3448363584" sldId="270"/>
            <ac:spMk id="15" creationId="{BAE1625F-8233-8D75-5841-D2D72203EB18}"/>
          </ac:spMkLst>
        </pc:spChg>
        <pc:grpChg chg="mod">
          <ac:chgData name="HENSLEY Tracy * ODE" userId="930e4931-8e8a-43c9-b185-5c98a8d3e820" providerId="ADAL" clId="{E1A87658-1994-42FA-A0B0-8E7A12B8C788}" dt="2026-05-08T20:59:20.062" v="13458" actId="962"/>
          <ac:grpSpMkLst>
            <pc:docMk/>
            <pc:sldMk cId="3448363584" sldId="270"/>
            <ac:grpSpMk id="3" creationId="{1853A824-6230-B5AD-DF38-8E03CF4ED506}"/>
          </ac:grpSpMkLst>
        </pc:grpChg>
      </pc:sldChg>
      <pc:sldChg chg="modSp mod modNotesTx">
        <pc:chgData name="HENSLEY Tracy * ODE" userId="930e4931-8e8a-43c9-b185-5c98a8d3e820" providerId="ADAL" clId="{E1A87658-1994-42FA-A0B0-8E7A12B8C788}" dt="2026-05-08T20:46:42.147" v="13424" actId="962"/>
        <pc:sldMkLst>
          <pc:docMk/>
          <pc:sldMk cId="4083243305" sldId="273"/>
        </pc:sldMkLst>
        <pc:spChg chg="mod">
          <ac:chgData name="HENSLEY Tracy * ODE" userId="930e4931-8e8a-43c9-b185-5c98a8d3e820" providerId="ADAL" clId="{E1A87658-1994-42FA-A0B0-8E7A12B8C788}" dt="2026-04-28T00:05:54.981" v="2088" actId="20577"/>
          <ac:spMkLst>
            <pc:docMk/>
            <pc:sldMk cId="4083243305" sldId="273"/>
            <ac:spMk id="2" creationId="{76E84B46-BE50-951D-FF5E-A66305647224}"/>
          </ac:spMkLst>
        </pc:spChg>
        <pc:spChg chg="mod ord">
          <ac:chgData name="HENSLEY Tracy * ODE" userId="930e4931-8e8a-43c9-b185-5c98a8d3e820" providerId="ADAL" clId="{E1A87658-1994-42FA-A0B0-8E7A12B8C788}" dt="2026-05-08T20:46:05.247" v="13406" actId="13244"/>
          <ac:spMkLst>
            <pc:docMk/>
            <pc:sldMk cId="4083243305" sldId="273"/>
            <ac:spMk id="4" creationId="{CEDD886A-6A1B-5C40-761E-AFCB85B5CA33}"/>
          </ac:spMkLst>
        </pc:spChg>
        <pc:spChg chg="mod ord">
          <ac:chgData name="HENSLEY Tracy * ODE" userId="930e4931-8e8a-43c9-b185-5c98a8d3e820" providerId="ADAL" clId="{E1A87658-1994-42FA-A0B0-8E7A12B8C788}" dt="2026-05-08T20:46:08.907" v="13408" actId="13244"/>
          <ac:spMkLst>
            <pc:docMk/>
            <pc:sldMk cId="4083243305" sldId="273"/>
            <ac:spMk id="5" creationId="{72BDF275-2369-A526-DEDB-5713D84B9CB8}"/>
          </ac:spMkLst>
        </pc:spChg>
        <pc:graphicFrameChg chg="mod">
          <ac:chgData name="HENSLEY Tracy * ODE" userId="930e4931-8e8a-43c9-b185-5c98a8d3e820" providerId="ADAL" clId="{E1A87658-1994-42FA-A0B0-8E7A12B8C788}" dt="2026-05-08T20:46:37.329" v="13414" actId="962"/>
          <ac:graphicFrameMkLst>
            <pc:docMk/>
            <pc:sldMk cId="4083243305" sldId="273"/>
            <ac:graphicFrameMk id="7" creationId="{71575C06-324D-BEF2-B451-0E0749E39749}"/>
          </ac:graphicFrameMkLst>
        </pc:graphicFrameChg>
        <pc:graphicFrameChg chg="mod">
          <ac:chgData name="HENSLEY Tracy * ODE" userId="930e4931-8e8a-43c9-b185-5c98a8d3e820" providerId="ADAL" clId="{E1A87658-1994-42FA-A0B0-8E7A12B8C788}" dt="2026-05-08T20:46:37.904" v="13415" actId="962"/>
          <ac:graphicFrameMkLst>
            <pc:docMk/>
            <pc:sldMk cId="4083243305" sldId="273"/>
            <ac:graphicFrameMk id="9" creationId="{C9531483-8AE1-B8C1-0016-E6D1C8EB0AA9}"/>
          </ac:graphicFrameMkLst>
        </pc:graphicFrameChg>
        <pc:graphicFrameChg chg="mod">
          <ac:chgData name="HENSLEY Tracy * ODE" userId="930e4931-8e8a-43c9-b185-5c98a8d3e820" providerId="ADAL" clId="{E1A87658-1994-42FA-A0B0-8E7A12B8C788}" dt="2026-05-08T20:46:38.385" v="13416" actId="962"/>
          <ac:graphicFrameMkLst>
            <pc:docMk/>
            <pc:sldMk cId="4083243305" sldId="273"/>
            <ac:graphicFrameMk id="11" creationId="{C726DAFA-9EEE-CBF7-3824-4251BCA37AB0}"/>
          </ac:graphicFrameMkLst>
        </pc:graphicFrameChg>
        <pc:graphicFrameChg chg="mod">
          <ac:chgData name="HENSLEY Tracy * ODE" userId="930e4931-8e8a-43c9-b185-5c98a8d3e820" providerId="ADAL" clId="{E1A87658-1994-42FA-A0B0-8E7A12B8C788}" dt="2026-05-08T20:46:40.267" v="13421" actId="962"/>
          <ac:graphicFrameMkLst>
            <pc:docMk/>
            <pc:sldMk cId="4083243305" sldId="273"/>
            <ac:graphicFrameMk id="13" creationId="{AC91950B-1D54-8B54-CA18-9E53B3229B85}"/>
          </ac:graphicFrameMkLst>
        </pc:graphicFrameChg>
        <pc:graphicFrameChg chg="mod">
          <ac:chgData name="HENSLEY Tracy * ODE" userId="930e4931-8e8a-43c9-b185-5c98a8d3e820" providerId="ADAL" clId="{E1A87658-1994-42FA-A0B0-8E7A12B8C788}" dt="2026-05-08T20:46:39.848" v="13420" actId="962"/>
          <ac:graphicFrameMkLst>
            <pc:docMk/>
            <pc:sldMk cId="4083243305" sldId="273"/>
            <ac:graphicFrameMk id="15" creationId="{DD6A9611-528D-B573-3261-8A68E4DD7084}"/>
          </ac:graphicFrameMkLst>
        </pc:graphicFrameChg>
        <pc:graphicFrameChg chg="mod">
          <ac:chgData name="HENSLEY Tracy * ODE" userId="930e4931-8e8a-43c9-b185-5c98a8d3e820" providerId="ADAL" clId="{E1A87658-1994-42FA-A0B0-8E7A12B8C788}" dt="2026-05-08T20:46:40.815" v="13422" actId="962"/>
          <ac:graphicFrameMkLst>
            <pc:docMk/>
            <pc:sldMk cId="4083243305" sldId="273"/>
            <ac:graphicFrameMk id="17" creationId="{B63F62E3-7CC1-83B8-93FE-B058F196ABBC}"/>
          </ac:graphicFrameMkLst>
        </pc:graphicFrameChg>
        <pc:graphicFrameChg chg="mod">
          <ac:chgData name="HENSLEY Tracy * ODE" userId="930e4931-8e8a-43c9-b185-5c98a8d3e820" providerId="ADAL" clId="{E1A87658-1994-42FA-A0B0-8E7A12B8C788}" dt="2026-05-08T20:46:35.890" v="13413" actId="962"/>
          <ac:graphicFrameMkLst>
            <pc:docMk/>
            <pc:sldMk cId="4083243305" sldId="273"/>
            <ac:graphicFrameMk id="20" creationId="{177246AF-A3A5-31E6-89D9-E2772DDCD216}"/>
          </ac:graphicFrameMkLst>
        </pc:graphicFrameChg>
        <pc:graphicFrameChg chg="mod">
          <ac:chgData name="HENSLEY Tracy * ODE" userId="930e4931-8e8a-43c9-b185-5c98a8d3e820" providerId="ADAL" clId="{E1A87658-1994-42FA-A0B0-8E7A12B8C788}" dt="2026-05-08T20:46:41.427" v="13423" actId="962"/>
          <ac:graphicFrameMkLst>
            <pc:docMk/>
            <pc:sldMk cId="4083243305" sldId="273"/>
            <ac:graphicFrameMk id="21" creationId="{67D3F5E5-72F8-4E95-7C9D-57D561D223A4}"/>
          </ac:graphicFrameMkLst>
        </pc:graphicFrameChg>
        <pc:graphicFrameChg chg="mod">
          <ac:chgData name="HENSLEY Tracy * ODE" userId="930e4931-8e8a-43c9-b185-5c98a8d3e820" providerId="ADAL" clId="{E1A87658-1994-42FA-A0B0-8E7A12B8C788}" dt="2026-05-08T20:46:42.147" v="13424" actId="962"/>
          <ac:graphicFrameMkLst>
            <pc:docMk/>
            <pc:sldMk cId="4083243305" sldId="273"/>
            <ac:graphicFrameMk id="22" creationId="{00612B67-97D4-8F26-3B6B-CE079F5F5535}"/>
          </ac:graphicFrameMkLst>
        </pc:graphicFrameChg>
      </pc:sldChg>
      <pc:sldChg chg="modSp add mod modNotesTx">
        <pc:chgData name="HENSLEY Tracy * ODE" userId="930e4931-8e8a-43c9-b185-5c98a8d3e820" providerId="ADAL" clId="{E1A87658-1994-42FA-A0B0-8E7A12B8C788}" dt="2026-05-01T17:00:12.170" v="13381" actId="20577"/>
        <pc:sldMkLst>
          <pc:docMk/>
          <pc:sldMk cId="1416416125" sldId="277"/>
        </pc:sldMkLst>
        <pc:spChg chg="mod">
          <ac:chgData name="HENSLEY Tracy * ODE" userId="930e4931-8e8a-43c9-b185-5c98a8d3e820" providerId="ADAL" clId="{E1A87658-1994-42FA-A0B0-8E7A12B8C788}" dt="2026-04-29T21:00:27.618" v="6834"/>
          <ac:spMkLst>
            <pc:docMk/>
            <pc:sldMk cId="1416416125" sldId="277"/>
            <ac:spMk id="626" creationId="{00000000-0000-0000-0000-000000000000}"/>
          </ac:spMkLst>
        </pc:spChg>
        <pc:graphicFrameChg chg="mod modGraphic">
          <ac:chgData name="HENSLEY Tracy * ODE" userId="930e4931-8e8a-43c9-b185-5c98a8d3e820" providerId="ADAL" clId="{E1A87658-1994-42FA-A0B0-8E7A12B8C788}" dt="2026-04-29T20:59:39.339" v="6833" actId="14100"/>
          <ac:graphicFrameMkLst>
            <pc:docMk/>
            <pc:sldMk cId="1416416125" sldId="277"/>
            <ac:graphicFrameMk id="5" creationId="{C6944F74-991B-9473-A197-45D1B88A48E9}"/>
          </ac:graphicFrameMkLst>
        </pc:graphicFrameChg>
      </pc:sldChg>
      <pc:sldChg chg="delSp modSp mod modNotesTx">
        <pc:chgData name="HENSLEY Tracy * ODE" userId="930e4931-8e8a-43c9-b185-5c98a8d3e820" providerId="ADAL" clId="{E1A87658-1994-42FA-A0B0-8E7A12B8C788}" dt="2026-04-30T19:10:58.741" v="10005" actId="20577"/>
        <pc:sldMkLst>
          <pc:docMk/>
          <pc:sldMk cId="3450143371" sldId="286"/>
        </pc:sldMkLst>
      </pc:sldChg>
      <pc:sldChg chg="modSp mod modNotesTx">
        <pc:chgData name="HENSLEY Tracy * ODE" userId="930e4931-8e8a-43c9-b185-5c98a8d3e820" providerId="ADAL" clId="{E1A87658-1994-42FA-A0B0-8E7A12B8C788}" dt="2026-05-01T15:42:08.344" v="13378" actId="20577"/>
        <pc:sldMkLst>
          <pc:docMk/>
          <pc:sldMk cId="3503007342" sldId="293"/>
        </pc:sldMkLst>
        <pc:spChg chg="mod">
          <ac:chgData name="HENSLEY Tracy * ODE" userId="930e4931-8e8a-43c9-b185-5c98a8d3e820" providerId="ADAL" clId="{E1A87658-1994-42FA-A0B0-8E7A12B8C788}" dt="2026-04-30T00:23:43.988" v="6971" actId="20577"/>
          <ac:spMkLst>
            <pc:docMk/>
            <pc:sldMk cId="3503007342" sldId="293"/>
            <ac:spMk id="2" creationId="{00000000-0000-0000-0000-000000000000}"/>
          </ac:spMkLst>
        </pc:spChg>
      </pc:sldChg>
      <pc:sldChg chg="modSp add modNotesTx">
        <pc:chgData name="HENSLEY Tracy * ODE" userId="930e4931-8e8a-43c9-b185-5c98a8d3e820" providerId="ADAL" clId="{E1A87658-1994-42FA-A0B0-8E7A12B8C788}" dt="2026-05-08T20:49:14.010" v="13446" actId="962"/>
        <pc:sldMkLst>
          <pc:docMk/>
          <pc:sldMk cId="1435051964" sldId="299"/>
        </pc:sldMkLst>
        <pc:graphicFrameChg chg="mod">
          <ac:chgData name="HENSLEY Tracy * ODE" userId="930e4931-8e8a-43c9-b185-5c98a8d3e820" providerId="ADAL" clId="{E1A87658-1994-42FA-A0B0-8E7A12B8C788}" dt="2026-05-08T20:49:14.010" v="13446" actId="962"/>
          <ac:graphicFrameMkLst>
            <pc:docMk/>
            <pc:sldMk cId="1435051964" sldId="299"/>
            <ac:graphicFrameMk id="5" creationId="{261384D9-1F45-76CF-129B-61D3B764E261}"/>
          </ac:graphicFrameMkLst>
        </pc:graphicFrameChg>
      </pc:sldChg>
      <pc:sldChg chg="add ord modNotesTx">
        <pc:chgData name="HENSLEY Tracy * ODE" userId="930e4931-8e8a-43c9-b185-5c98a8d3e820" providerId="ADAL" clId="{E1A87658-1994-42FA-A0B0-8E7A12B8C788}" dt="2026-04-30T23:41:26.976" v="12314" actId="20577"/>
        <pc:sldMkLst>
          <pc:docMk/>
          <pc:sldMk cId="4009591296" sldId="364"/>
        </pc:sldMkLst>
      </pc:sldChg>
      <pc:sldChg chg="modSp add mod ord modCm modNotesTx">
        <pc:chgData name="HENSLEY Tracy * ODE" userId="930e4931-8e8a-43c9-b185-5c98a8d3e820" providerId="ADAL" clId="{E1A87658-1994-42FA-A0B0-8E7A12B8C788}" dt="2026-05-01T15:52:07.194" v="13380" actId="27636"/>
        <pc:sldMkLst>
          <pc:docMk/>
          <pc:sldMk cId="213517251" sldId="365"/>
        </pc:sldMkLst>
        <pc:spChg chg="mod">
          <ac:chgData name="HENSLEY Tracy * ODE" userId="930e4931-8e8a-43c9-b185-5c98a8d3e820" providerId="ADAL" clId="{E1A87658-1994-42FA-A0B0-8E7A12B8C788}" dt="2026-05-01T15:52:07.194" v="13380" actId="27636"/>
          <ac:spMkLst>
            <pc:docMk/>
            <pc:sldMk cId="213517251" sldId="365"/>
            <ac:spMk id="626" creationId="{00000000-0000-0000-0000-000000000000}"/>
          </ac:spMkLst>
        </pc:spChg>
        <pc:extLst>
          <p:ext xmlns:p="http://schemas.openxmlformats.org/presentationml/2006/main" uri="{D6D511B9-2390-475A-947B-AFAB55BFBCF1}">
            <pc226:cmChg xmlns:pc226="http://schemas.microsoft.com/office/powerpoint/2022/06/main/command" chg="mod">
              <pc226:chgData name="HENSLEY Tracy * ODE" userId="930e4931-8e8a-43c9-b185-5c98a8d3e820" providerId="ADAL" clId="{E1A87658-1994-42FA-A0B0-8E7A12B8C788}" dt="2026-04-27T21:48:20.350" v="204" actId="20577"/>
              <pc2:cmMkLst xmlns:pc2="http://schemas.microsoft.com/office/powerpoint/2019/9/main/command">
                <pc:docMk/>
                <pc:sldMk cId="213517251" sldId="365"/>
                <pc2:cmMk id="{BD9A0008-577B-4BCC-88E7-FE3E4A0AFF39}"/>
              </pc2:cmMkLst>
            </pc226:cmChg>
          </p:ext>
        </pc:extLst>
      </pc:sldChg>
      <pc:sldChg chg="modSp add mod modShow modNotesTx">
        <pc:chgData name="HENSLEY Tracy * ODE" userId="930e4931-8e8a-43c9-b185-5c98a8d3e820" providerId="ADAL" clId="{E1A87658-1994-42FA-A0B0-8E7A12B8C788}" dt="2026-05-08T20:45:47.466" v="13404" actId="962"/>
        <pc:sldMkLst>
          <pc:docMk/>
          <pc:sldMk cId="1633967040" sldId="366"/>
        </pc:sldMkLst>
        <pc:spChg chg="mod">
          <ac:chgData name="HENSLEY Tracy * ODE" userId="930e4931-8e8a-43c9-b185-5c98a8d3e820" providerId="ADAL" clId="{E1A87658-1994-42FA-A0B0-8E7A12B8C788}" dt="2026-04-28T17:10:42.938" v="5211" actId="27636"/>
          <ac:spMkLst>
            <pc:docMk/>
            <pc:sldMk cId="1633967040" sldId="366"/>
            <ac:spMk id="625" creationId="{AA0104B6-8DF4-7E7C-37F1-677B029DB33A}"/>
          </ac:spMkLst>
        </pc:spChg>
        <pc:spChg chg="mod ord">
          <ac:chgData name="HENSLEY Tracy * ODE" userId="930e4931-8e8a-43c9-b185-5c98a8d3e820" providerId="ADAL" clId="{E1A87658-1994-42FA-A0B0-8E7A12B8C788}" dt="2026-05-08T20:44:51.435" v="13397" actId="13244"/>
          <ac:spMkLst>
            <pc:docMk/>
            <pc:sldMk cId="1633967040" sldId="366"/>
            <ac:spMk id="627" creationId="{5C2D742A-A398-9099-95BA-3B44C2A16A1C}"/>
          </ac:spMkLst>
        </pc:spChg>
        <pc:spChg chg="mod ord">
          <ac:chgData name="HENSLEY Tracy * ODE" userId="930e4931-8e8a-43c9-b185-5c98a8d3e820" providerId="ADAL" clId="{E1A87658-1994-42FA-A0B0-8E7A12B8C788}" dt="2026-05-08T20:44:54.987" v="13399" actId="13244"/>
          <ac:spMkLst>
            <pc:docMk/>
            <pc:sldMk cId="1633967040" sldId="366"/>
            <ac:spMk id="628" creationId="{34600A40-5899-1FC7-938D-11A7F8C6615B}"/>
          </ac:spMkLst>
        </pc:spChg>
        <pc:grpChg chg="mod">
          <ac:chgData name="HENSLEY Tracy * ODE" userId="930e4931-8e8a-43c9-b185-5c98a8d3e820" providerId="ADAL" clId="{E1A87658-1994-42FA-A0B0-8E7A12B8C788}" dt="2026-05-08T20:45:47.466" v="13404" actId="962"/>
          <ac:grpSpMkLst>
            <pc:docMk/>
            <pc:sldMk cId="1633967040" sldId="366"/>
            <ac:grpSpMk id="5" creationId="{62B7A669-4271-BD98-192F-94656DCA57F5}"/>
          </ac:grpSpMkLst>
        </pc:grpChg>
        <pc:graphicFrameChg chg="mod">
          <ac:chgData name="HENSLEY Tracy * ODE" userId="930e4931-8e8a-43c9-b185-5c98a8d3e820" providerId="ADAL" clId="{E1A87658-1994-42FA-A0B0-8E7A12B8C788}" dt="2026-05-08T20:45:05.870" v="13400" actId="962"/>
          <ac:graphicFrameMkLst>
            <pc:docMk/>
            <pc:sldMk cId="1633967040" sldId="366"/>
            <ac:graphicFrameMk id="3" creationId="{4F16A684-AA8F-265B-A51B-00F9D75F7ACD}"/>
          </ac:graphicFrameMkLst>
        </pc:graphicFrameChg>
        <pc:graphicFrameChg chg="mod">
          <ac:chgData name="HENSLEY Tracy * ODE" userId="930e4931-8e8a-43c9-b185-5c98a8d3e820" providerId="ADAL" clId="{E1A87658-1994-42FA-A0B0-8E7A12B8C788}" dt="2026-05-08T20:45:33.785" v="13403" actId="962"/>
          <ac:graphicFrameMkLst>
            <pc:docMk/>
            <pc:sldMk cId="1633967040" sldId="366"/>
            <ac:graphicFrameMk id="4" creationId="{0F87B0B7-6843-9D04-13FC-B499D329C72C}"/>
          </ac:graphicFrameMkLst>
        </pc:graphicFrameChg>
      </pc:sldChg>
      <pc:sldChg chg="addSp delSp modSp add mod ord modShow modNotesTx">
        <pc:chgData name="HENSLEY Tracy * ODE" userId="930e4931-8e8a-43c9-b185-5c98a8d3e820" providerId="ADAL" clId="{E1A87658-1994-42FA-A0B0-8E7A12B8C788}" dt="2026-05-01T15:21:59.597" v="13330" actId="313"/>
        <pc:sldMkLst>
          <pc:docMk/>
          <pc:sldMk cId="2727986974" sldId="367"/>
        </pc:sldMkLst>
        <pc:spChg chg="mod">
          <ac:chgData name="HENSLEY Tracy * ODE" userId="930e4931-8e8a-43c9-b185-5c98a8d3e820" providerId="ADAL" clId="{E1A87658-1994-42FA-A0B0-8E7A12B8C788}" dt="2026-04-28T21:23:54.135" v="6617" actId="20577"/>
          <ac:spMkLst>
            <pc:docMk/>
            <pc:sldMk cId="2727986974" sldId="367"/>
            <ac:spMk id="3" creationId="{C6351E59-E667-87CB-F745-6D7D522DEABF}"/>
          </ac:spMkLst>
        </pc:spChg>
        <pc:spChg chg="mod">
          <ac:chgData name="HENSLEY Tracy * ODE" userId="930e4931-8e8a-43c9-b185-5c98a8d3e820" providerId="ADAL" clId="{E1A87658-1994-42FA-A0B0-8E7A12B8C788}" dt="2026-04-28T01:04:21.579" v="2722" actId="20577"/>
          <ac:spMkLst>
            <pc:docMk/>
            <pc:sldMk cId="2727986974" sldId="367"/>
            <ac:spMk id="625" creationId="{ED587CD1-750E-2A7A-9EF3-E59C09BF2BBB}"/>
          </ac:spMkLst>
        </pc:spChg>
      </pc:sldChg>
      <pc:sldChg chg="addSp delSp modSp add del mod modNotesTx">
        <pc:chgData name="HENSLEY Tracy * ODE" userId="930e4931-8e8a-43c9-b185-5c98a8d3e820" providerId="ADAL" clId="{E1A87658-1994-42FA-A0B0-8E7A12B8C788}" dt="2026-05-08T20:56:10.691" v="13452" actId="962"/>
        <pc:sldMkLst>
          <pc:docMk/>
          <pc:sldMk cId="142149949" sldId="368"/>
        </pc:sldMkLst>
        <pc:spChg chg="mod">
          <ac:chgData name="HENSLEY Tracy * ODE" userId="930e4931-8e8a-43c9-b185-5c98a8d3e820" providerId="ADAL" clId="{E1A87658-1994-42FA-A0B0-8E7A12B8C788}" dt="2026-04-28T00:55:33.674" v="2442" actId="20577"/>
          <ac:spMkLst>
            <pc:docMk/>
            <pc:sldMk cId="142149949" sldId="368"/>
            <ac:spMk id="2" creationId="{7559ACB4-2ADF-248C-97B7-8B7A1BB4A9F8}"/>
          </ac:spMkLst>
        </pc:spChg>
        <pc:picChg chg="add mod">
          <ac:chgData name="HENSLEY Tracy * ODE" userId="930e4931-8e8a-43c9-b185-5c98a8d3e820" providerId="ADAL" clId="{E1A87658-1994-42FA-A0B0-8E7A12B8C788}" dt="2026-05-08T20:56:10.691" v="13452" actId="962"/>
          <ac:picMkLst>
            <pc:docMk/>
            <pc:sldMk cId="142149949" sldId="368"/>
            <ac:picMk id="12" creationId="{77A18B0D-199F-413D-CE22-0A5D24DB2B67}"/>
          </ac:picMkLst>
        </pc:picChg>
      </pc:sldChg>
      <pc:sldChg chg="modSp add mod modNotesTx">
        <pc:chgData name="HENSLEY Tracy * ODE" userId="930e4931-8e8a-43c9-b185-5c98a8d3e820" providerId="ADAL" clId="{E1A87658-1994-42FA-A0B0-8E7A12B8C788}" dt="2026-05-08T20:57:47.699" v="13454" actId="962"/>
        <pc:sldMkLst>
          <pc:docMk/>
          <pc:sldMk cId="1668443195" sldId="369"/>
        </pc:sldMkLst>
        <pc:spChg chg="mod">
          <ac:chgData name="HENSLEY Tracy * ODE" userId="930e4931-8e8a-43c9-b185-5c98a8d3e820" providerId="ADAL" clId="{E1A87658-1994-42FA-A0B0-8E7A12B8C788}" dt="2026-04-28T00:55:38.192" v="2444" actId="20577"/>
          <ac:spMkLst>
            <pc:docMk/>
            <pc:sldMk cId="1668443195" sldId="369"/>
            <ac:spMk id="625" creationId="{6D002A3C-8838-7E6F-94F6-B68CF68CC0F9}"/>
          </ac:spMkLst>
        </pc:spChg>
        <pc:graphicFrameChg chg="mod modGraphic">
          <ac:chgData name="HENSLEY Tracy * ODE" userId="930e4931-8e8a-43c9-b185-5c98a8d3e820" providerId="ADAL" clId="{E1A87658-1994-42FA-A0B0-8E7A12B8C788}" dt="2026-05-08T20:57:47.699" v="13454" actId="962"/>
          <ac:graphicFrameMkLst>
            <pc:docMk/>
            <pc:sldMk cId="1668443195" sldId="369"/>
            <ac:graphicFrameMk id="5" creationId="{E2EB9398-AFFF-3CCD-629E-7422BA66507C}"/>
          </ac:graphicFrameMkLst>
        </pc:graphicFrameChg>
      </pc:sldChg>
      <pc:sldChg chg="modSp add mod ord modNotesTx">
        <pc:chgData name="HENSLEY Tracy * ODE" userId="930e4931-8e8a-43c9-b185-5c98a8d3e820" providerId="ADAL" clId="{E1A87658-1994-42FA-A0B0-8E7A12B8C788}" dt="2026-04-30T19:11:14.238" v="10015" actId="20577"/>
        <pc:sldMkLst>
          <pc:docMk/>
          <pc:sldMk cId="3141095488" sldId="371"/>
        </pc:sldMkLst>
        <pc:spChg chg="mod">
          <ac:chgData name="HENSLEY Tracy * ODE" userId="930e4931-8e8a-43c9-b185-5c98a8d3e820" providerId="ADAL" clId="{E1A87658-1994-42FA-A0B0-8E7A12B8C788}" dt="2026-04-27T23:57:56.380" v="1943" actId="20577"/>
          <ac:spMkLst>
            <pc:docMk/>
            <pc:sldMk cId="3141095488" sldId="371"/>
            <ac:spMk id="2" creationId="{0B015605-13BF-03D1-F37A-0065494C62A3}"/>
          </ac:spMkLst>
        </pc:spChg>
      </pc:sldChg>
      <pc:sldChg chg="addSp delSp modSp add mod modNotesTx">
        <pc:chgData name="HENSLEY Tracy * ODE" userId="930e4931-8e8a-43c9-b185-5c98a8d3e820" providerId="ADAL" clId="{E1A87658-1994-42FA-A0B0-8E7A12B8C788}" dt="2026-05-08T20:49:39.644" v="13450" actId="962"/>
        <pc:sldMkLst>
          <pc:docMk/>
          <pc:sldMk cId="1504434865" sldId="373"/>
        </pc:sldMkLst>
        <pc:spChg chg="mod">
          <ac:chgData name="HENSLEY Tracy * ODE" userId="930e4931-8e8a-43c9-b185-5c98a8d3e820" providerId="ADAL" clId="{E1A87658-1994-42FA-A0B0-8E7A12B8C788}" dt="2026-04-28T00:51:50.882" v="2380" actId="255"/>
          <ac:spMkLst>
            <pc:docMk/>
            <pc:sldMk cId="1504434865" sldId="373"/>
            <ac:spMk id="2" creationId="{4D782EC5-82B3-F2EF-569E-7E9F03DE1392}"/>
          </ac:spMkLst>
        </pc:spChg>
        <pc:graphicFrameChg chg="add mod modGraphic">
          <ac:chgData name="HENSLEY Tracy * ODE" userId="930e4931-8e8a-43c9-b185-5c98a8d3e820" providerId="ADAL" clId="{E1A87658-1994-42FA-A0B0-8E7A12B8C788}" dt="2026-05-08T20:49:39.644" v="13450" actId="962"/>
          <ac:graphicFrameMkLst>
            <pc:docMk/>
            <pc:sldMk cId="1504434865" sldId="373"/>
            <ac:graphicFrameMk id="10" creationId="{E5CD3BE6-ADAE-00D4-CA87-C475835597D5}"/>
          </ac:graphicFrameMkLst>
        </pc:graphicFrameChg>
      </pc:sldChg>
      <pc:sldChg chg="add modNotesTx">
        <pc:chgData name="HENSLEY Tracy * ODE" userId="930e4931-8e8a-43c9-b185-5c98a8d3e820" providerId="ADAL" clId="{E1A87658-1994-42FA-A0B0-8E7A12B8C788}" dt="2026-05-01T15:23:04.672" v="13332" actId="20577"/>
        <pc:sldMkLst>
          <pc:docMk/>
          <pc:sldMk cId="3403868487" sldId="374"/>
        </pc:sldMkLst>
      </pc:sldChg>
      <pc:sldChg chg="modSp add mod ord modNotesTx">
        <pc:chgData name="HENSLEY Tracy * ODE" userId="930e4931-8e8a-43c9-b185-5c98a8d3e820" providerId="ADAL" clId="{E1A87658-1994-42FA-A0B0-8E7A12B8C788}" dt="2026-04-30T00:40:07.435" v="7915" actId="20577"/>
        <pc:sldMkLst>
          <pc:docMk/>
          <pc:sldMk cId="600804767" sldId="376"/>
        </pc:sldMkLst>
        <pc:spChg chg="mod">
          <ac:chgData name="HENSLEY Tracy * ODE" userId="930e4931-8e8a-43c9-b185-5c98a8d3e820" providerId="ADAL" clId="{E1A87658-1994-42FA-A0B0-8E7A12B8C788}" dt="2026-04-28T01:11:37.531" v="2787" actId="20577"/>
          <ac:spMkLst>
            <pc:docMk/>
            <pc:sldMk cId="600804767" sldId="376"/>
            <ac:spMk id="3" creationId="{8CB20286-D24E-A08C-B27E-E2D3A763AC2F}"/>
          </ac:spMkLst>
        </pc:spChg>
      </pc:sldChg>
      <pc:sldChg chg="modSp add mod modNotesTx">
        <pc:chgData name="HENSLEY Tracy * ODE" userId="930e4931-8e8a-43c9-b185-5c98a8d3e820" providerId="ADAL" clId="{E1A87658-1994-42FA-A0B0-8E7A12B8C788}" dt="2026-04-30T00:40:00.875" v="7893" actId="313"/>
        <pc:sldMkLst>
          <pc:docMk/>
          <pc:sldMk cId="2295872375" sldId="377"/>
        </pc:sldMkLst>
        <pc:spChg chg="mod">
          <ac:chgData name="HENSLEY Tracy * ODE" userId="930e4931-8e8a-43c9-b185-5c98a8d3e820" providerId="ADAL" clId="{E1A87658-1994-42FA-A0B0-8E7A12B8C788}" dt="2026-04-28T01:11:59.052" v="2809" actId="20577"/>
          <ac:spMkLst>
            <pc:docMk/>
            <pc:sldMk cId="2295872375" sldId="377"/>
            <ac:spMk id="3" creationId="{38359307-8600-1430-0AA6-B166FEAC7B48}"/>
          </ac:spMkLst>
        </pc:spChg>
      </pc:sldChg>
      <pc:sldChg chg="modSp add mod ord modShow modNotesTx">
        <pc:chgData name="HENSLEY Tracy * ODE" userId="930e4931-8e8a-43c9-b185-5c98a8d3e820" providerId="ADAL" clId="{E1A87658-1994-42FA-A0B0-8E7A12B8C788}" dt="2026-05-01T00:01:42.131" v="12420" actId="20577"/>
        <pc:sldMkLst>
          <pc:docMk/>
          <pc:sldMk cId="3071159124" sldId="381"/>
        </pc:sldMkLst>
        <pc:spChg chg="mod">
          <ac:chgData name="HENSLEY Tracy * ODE" userId="930e4931-8e8a-43c9-b185-5c98a8d3e820" providerId="ADAL" clId="{E1A87658-1994-42FA-A0B0-8E7A12B8C788}" dt="2026-04-30T23:19:44.474" v="12124" actId="20577"/>
          <ac:spMkLst>
            <pc:docMk/>
            <pc:sldMk cId="3071159124" sldId="381"/>
            <ac:spMk id="3" creationId="{FFC840EF-0E46-5F1B-A0BC-21E45E854AE4}"/>
          </ac:spMkLst>
        </pc:spChg>
      </pc:sldChg>
      <pc:sldChg chg="modSp add mod modShow modNotesTx">
        <pc:chgData name="HENSLEY Tracy * ODE" userId="930e4931-8e8a-43c9-b185-5c98a8d3e820" providerId="ADAL" clId="{E1A87658-1994-42FA-A0B0-8E7A12B8C788}" dt="2026-05-08T20:59:08.240" v="13456" actId="962"/>
        <pc:sldMkLst>
          <pc:docMk/>
          <pc:sldMk cId="4271348468" sldId="382"/>
        </pc:sldMkLst>
        <pc:graphicFrameChg chg="mod">
          <ac:chgData name="HENSLEY Tracy * ODE" userId="930e4931-8e8a-43c9-b185-5c98a8d3e820" providerId="ADAL" clId="{E1A87658-1994-42FA-A0B0-8E7A12B8C788}" dt="2026-05-08T20:59:08.240" v="13456" actId="962"/>
          <ac:graphicFrameMkLst>
            <pc:docMk/>
            <pc:sldMk cId="4271348468" sldId="382"/>
            <ac:graphicFrameMk id="2" creationId="{550F5ECA-CFB3-A943-8D32-B732C130820E}"/>
          </ac:graphicFrameMkLst>
        </pc:graphicFrameChg>
      </pc:sldChg>
      <pc:sldChg chg="modSp add mod modNotesTx">
        <pc:chgData name="HENSLEY Tracy * ODE" userId="930e4931-8e8a-43c9-b185-5c98a8d3e820" providerId="ADAL" clId="{E1A87658-1994-42FA-A0B0-8E7A12B8C788}" dt="2026-05-08T20:47:17.061" v="13431" actId="13244"/>
        <pc:sldMkLst>
          <pc:docMk/>
          <pc:sldMk cId="2591718071" sldId="383"/>
        </pc:sldMkLst>
        <pc:spChg chg="mod">
          <ac:chgData name="HENSLEY Tracy * ODE" userId="930e4931-8e8a-43c9-b185-5c98a8d3e820" providerId="ADAL" clId="{E1A87658-1994-42FA-A0B0-8E7A12B8C788}" dt="2026-04-30T23:19:11.753" v="12108" actId="20577"/>
          <ac:spMkLst>
            <pc:docMk/>
            <pc:sldMk cId="2591718071" sldId="383"/>
            <ac:spMk id="2" creationId="{75367B51-6CBE-FC7E-E979-7B0C72E4A1CB}"/>
          </ac:spMkLst>
        </pc:spChg>
        <pc:spChg chg="mod">
          <ac:chgData name="HENSLEY Tracy * ODE" userId="930e4931-8e8a-43c9-b185-5c98a8d3e820" providerId="ADAL" clId="{E1A87658-1994-42FA-A0B0-8E7A12B8C788}" dt="2026-04-30T23:28:13.023" v="12181" actId="20577"/>
          <ac:spMkLst>
            <pc:docMk/>
            <pc:sldMk cId="2591718071" sldId="383"/>
            <ac:spMk id="3" creationId="{27C44489-9B91-A4C0-1543-91B4EA86479A}"/>
          </ac:spMkLst>
        </pc:spChg>
        <pc:spChg chg="mod">
          <ac:chgData name="HENSLEY Tracy * ODE" userId="930e4931-8e8a-43c9-b185-5c98a8d3e820" providerId="ADAL" clId="{E1A87658-1994-42FA-A0B0-8E7A12B8C788}" dt="2026-05-08T20:47:11.562" v="13429" actId="962"/>
          <ac:spMkLst>
            <pc:docMk/>
            <pc:sldMk cId="2591718071" sldId="383"/>
            <ac:spMk id="4" creationId="{85C261B5-67F1-EF6E-32D2-AC32AA5260A7}"/>
          </ac:spMkLst>
        </pc:spChg>
        <pc:spChg chg="mod">
          <ac:chgData name="HENSLEY Tracy * ODE" userId="930e4931-8e8a-43c9-b185-5c98a8d3e820" providerId="ADAL" clId="{E1A87658-1994-42FA-A0B0-8E7A12B8C788}" dt="2026-05-08T20:47:14.303" v="13430" actId="962"/>
          <ac:spMkLst>
            <pc:docMk/>
            <pc:sldMk cId="2591718071" sldId="383"/>
            <ac:spMk id="5" creationId="{09070382-B284-3EE4-8D72-3A695C5957E5}"/>
          </ac:spMkLst>
        </pc:spChg>
        <pc:spChg chg="ord">
          <ac:chgData name="HENSLEY Tracy * ODE" userId="930e4931-8e8a-43c9-b185-5c98a8d3e820" providerId="ADAL" clId="{E1A87658-1994-42FA-A0B0-8E7A12B8C788}" dt="2026-05-08T20:47:17.061" v="13431" actId="13244"/>
          <ac:spMkLst>
            <pc:docMk/>
            <pc:sldMk cId="2591718071" sldId="383"/>
            <ac:spMk id="6" creationId="{C34E0EFD-9FC6-7D9A-6316-F1FFC6B32AFA}"/>
          </ac:spMkLst>
        </pc:spChg>
      </pc:sldChg>
      <pc:sldChg chg="modSp add mod modNotesTx">
        <pc:chgData name="HENSLEY Tracy * ODE" userId="930e4931-8e8a-43c9-b185-5c98a8d3e820" providerId="ADAL" clId="{E1A87658-1994-42FA-A0B0-8E7A12B8C788}" dt="2026-05-08T20:47:32.743" v="13434" actId="13244"/>
        <pc:sldMkLst>
          <pc:docMk/>
          <pc:sldMk cId="1719802901" sldId="384"/>
        </pc:sldMkLst>
        <pc:spChg chg="mod">
          <ac:chgData name="HENSLEY Tracy * ODE" userId="930e4931-8e8a-43c9-b185-5c98a8d3e820" providerId="ADAL" clId="{E1A87658-1994-42FA-A0B0-8E7A12B8C788}" dt="2026-04-30T23:19:15.903" v="12110" actId="20577"/>
          <ac:spMkLst>
            <pc:docMk/>
            <pc:sldMk cId="1719802901" sldId="384"/>
            <ac:spMk id="2" creationId="{A0AA345A-8AA2-089E-D438-F778518EA24D}"/>
          </ac:spMkLst>
        </pc:spChg>
        <pc:spChg chg="mod">
          <ac:chgData name="HENSLEY Tracy * ODE" userId="930e4931-8e8a-43c9-b185-5c98a8d3e820" providerId="ADAL" clId="{E1A87658-1994-42FA-A0B0-8E7A12B8C788}" dt="2026-04-30T23:28:05.607" v="12179" actId="20577"/>
          <ac:spMkLst>
            <pc:docMk/>
            <pc:sldMk cId="1719802901" sldId="384"/>
            <ac:spMk id="3" creationId="{BE1D0CAE-BBA1-C46F-E3CC-A9806BE38A17}"/>
          </ac:spMkLst>
        </pc:spChg>
        <pc:spChg chg="mod">
          <ac:chgData name="HENSLEY Tracy * ODE" userId="930e4931-8e8a-43c9-b185-5c98a8d3e820" providerId="ADAL" clId="{E1A87658-1994-42FA-A0B0-8E7A12B8C788}" dt="2026-05-08T20:47:28.661" v="13432" actId="962"/>
          <ac:spMkLst>
            <pc:docMk/>
            <pc:sldMk cId="1719802901" sldId="384"/>
            <ac:spMk id="4" creationId="{086DC794-FEF7-55AE-ED2B-E46CEC17AC5F}"/>
          </ac:spMkLst>
        </pc:spChg>
        <pc:spChg chg="mod">
          <ac:chgData name="HENSLEY Tracy * ODE" userId="930e4931-8e8a-43c9-b185-5c98a8d3e820" providerId="ADAL" clId="{E1A87658-1994-42FA-A0B0-8E7A12B8C788}" dt="2026-05-08T20:47:30.593" v="13433" actId="962"/>
          <ac:spMkLst>
            <pc:docMk/>
            <pc:sldMk cId="1719802901" sldId="384"/>
            <ac:spMk id="5" creationId="{BCE2657A-F699-EDF6-1811-5799421E9571}"/>
          </ac:spMkLst>
        </pc:spChg>
        <pc:spChg chg="ord">
          <ac:chgData name="HENSLEY Tracy * ODE" userId="930e4931-8e8a-43c9-b185-5c98a8d3e820" providerId="ADAL" clId="{E1A87658-1994-42FA-A0B0-8E7A12B8C788}" dt="2026-05-08T20:47:32.743" v="13434" actId="13244"/>
          <ac:spMkLst>
            <pc:docMk/>
            <pc:sldMk cId="1719802901" sldId="384"/>
            <ac:spMk id="6" creationId="{CC4FE292-B3C8-1585-25C9-8BA9BAD8F9C0}"/>
          </ac:spMkLst>
        </pc:spChg>
      </pc:sldChg>
      <pc:sldChg chg="addSp delSp modSp add mod modNotesTx">
        <pc:chgData name="HENSLEY Tracy * ODE" userId="930e4931-8e8a-43c9-b185-5c98a8d3e820" providerId="ADAL" clId="{E1A87658-1994-42FA-A0B0-8E7A12B8C788}" dt="2026-05-08T20:48:11.033" v="13440" actId="13244"/>
        <pc:sldMkLst>
          <pc:docMk/>
          <pc:sldMk cId="2469023881" sldId="385"/>
        </pc:sldMkLst>
        <pc:spChg chg="mod">
          <ac:chgData name="HENSLEY Tracy * ODE" userId="930e4931-8e8a-43c9-b185-5c98a8d3e820" providerId="ADAL" clId="{E1A87658-1994-42FA-A0B0-8E7A12B8C788}" dt="2026-04-30T23:19:23.910" v="12114" actId="20577"/>
          <ac:spMkLst>
            <pc:docMk/>
            <pc:sldMk cId="2469023881" sldId="385"/>
            <ac:spMk id="2" creationId="{0774246B-7E6F-8F86-FB3A-D9D93248AB7A}"/>
          </ac:spMkLst>
        </pc:spChg>
        <pc:spChg chg="mod">
          <ac:chgData name="HENSLEY Tracy * ODE" userId="930e4931-8e8a-43c9-b185-5c98a8d3e820" providerId="ADAL" clId="{E1A87658-1994-42FA-A0B0-8E7A12B8C788}" dt="2026-05-01T00:09:49.840" v="12433" actId="20577"/>
          <ac:spMkLst>
            <pc:docMk/>
            <pc:sldMk cId="2469023881" sldId="385"/>
            <ac:spMk id="3" creationId="{5A695F19-7BBD-47FF-4F45-4BB791C5D806}"/>
          </ac:spMkLst>
        </pc:spChg>
        <pc:spChg chg="mod">
          <ac:chgData name="HENSLEY Tracy * ODE" userId="930e4931-8e8a-43c9-b185-5c98a8d3e820" providerId="ADAL" clId="{E1A87658-1994-42FA-A0B0-8E7A12B8C788}" dt="2026-05-08T20:48:06.996" v="13438" actId="962"/>
          <ac:spMkLst>
            <pc:docMk/>
            <pc:sldMk cId="2469023881" sldId="385"/>
            <ac:spMk id="4" creationId="{28B41B74-0AF8-3A65-6D05-FCF061190946}"/>
          </ac:spMkLst>
        </pc:spChg>
        <pc:spChg chg="mod">
          <ac:chgData name="HENSLEY Tracy * ODE" userId="930e4931-8e8a-43c9-b185-5c98a8d3e820" providerId="ADAL" clId="{E1A87658-1994-42FA-A0B0-8E7A12B8C788}" dt="2026-05-08T20:48:08.818" v="13439" actId="962"/>
          <ac:spMkLst>
            <pc:docMk/>
            <pc:sldMk cId="2469023881" sldId="385"/>
            <ac:spMk id="5" creationId="{D7980451-3796-E1FF-0803-A07D41CB4E0E}"/>
          </ac:spMkLst>
        </pc:spChg>
        <pc:spChg chg="ord">
          <ac:chgData name="HENSLEY Tracy * ODE" userId="930e4931-8e8a-43c9-b185-5c98a8d3e820" providerId="ADAL" clId="{E1A87658-1994-42FA-A0B0-8E7A12B8C788}" dt="2026-05-08T20:48:11.033" v="13440" actId="13244"/>
          <ac:spMkLst>
            <pc:docMk/>
            <pc:sldMk cId="2469023881" sldId="385"/>
            <ac:spMk id="7" creationId="{39BDD264-A936-89C6-BBD6-F381DD9FAAA0}"/>
          </ac:spMkLst>
        </pc:spChg>
      </pc:sldChg>
      <pc:sldChg chg="modSp add mod">
        <pc:chgData name="HENSLEY Tracy * ODE" userId="930e4931-8e8a-43c9-b185-5c98a8d3e820" providerId="ADAL" clId="{E1A87658-1994-42FA-A0B0-8E7A12B8C788}" dt="2026-05-08T20:48:28.464" v="13444" actId="13244"/>
        <pc:sldMkLst>
          <pc:docMk/>
          <pc:sldMk cId="866856668" sldId="386"/>
        </pc:sldMkLst>
        <pc:spChg chg="mod">
          <ac:chgData name="HENSLEY Tracy * ODE" userId="930e4931-8e8a-43c9-b185-5c98a8d3e820" providerId="ADAL" clId="{E1A87658-1994-42FA-A0B0-8E7A12B8C788}" dt="2026-04-30T23:19:28.886" v="12120" actId="27636"/>
          <ac:spMkLst>
            <pc:docMk/>
            <pc:sldMk cId="866856668" sldId="386"/>
            <ac:spMk id="2" creationId="{E2DB5F62-FEFB-8FA0-FAED-7D603648563D}"/>
          </ac:spMkLst>
        </pc:spChg>
        <pc:spChg chg="mod">
          <ac:chgData name="HENSLEY Tracy * ODE" userId="930e4931-8e8a-43c9-b185-5c98a8d3e820" providerId="ADAL" clId="{E1A87658-1994-42FA-A0B0-8E7A12B8C788}" dt="2026-04-30T20:16:11.835" v="10389" actId="114"/>
          <ac:spMkLst>
            <pc:docMk/>
            <pc:sldMk cId="866856668" sldId="386"/>
            <ac:spMk id="3" creationId="{0F5B2E68-8BE6-B08A-D35F-BFD8355BC7EE}"/>
          </ac:spMkLst>
        </pc:spChg>
        <pc:spChg chg="mod">
          <ac:chgData name="HENSLEY Tracy * ODE" userId="930e4931-8e8a-43c9-b185-5c98a8d3e820" providerId="ADAL" clId="{E1A87658-1994-42FA-A0B0-8E7A12B8C788}" dt="2026-05-08T20:48:20.326" v="13441" actId="962"/>
          <ac:spMkLst>
            <pc:docMk/>
            <pc:sldMk cId="866856668" sldId="386"/>
            <ac:spMk id="4" creationId="{49488C53-9348-1996-6BCA-928E217F8D06}"/>
          </ac:spMkLst>
        </pc:spChg>
        <pc:spChg chg="mod">
          <ac:chgData name="HENSLEY Tracy * ODE" userId="930e4931-8e8a-43c9-b185-5c98a8d3e820" providerId="ADAL" clId="{E1A87658-1994-42FA-A0B0-8E7A12B8C788}" dt="2026-05-08T20:48:21.869" v="13442" actId="962"/>
          <ac:spMkLst>
            <pc:docMk/>
            <pc:sldMk cId="866856668" sldId="386"/>
            <ac:spMk id="5" creationId="{4A0A8BE8-8940-952D-46E7-45949B3373C2}"/>
          </ac:spMkLst>
        </pc:spChg>
        <pc:spChg chg="ord">
          <ac:chgData name="HENSLEY Tracy * ODE" userId="930e4931-8e8a-43c9-b185-5c98a8d3e820" providerId="ADAL" clId="{E1A87658-1994-42FA-A0B0-8E7A12B8C788}" dt="2026-05-08T20:48:24.105" v="13443" actId="13244"/>
          <ac:spMkLst>
            <pc:docMk/>
            <pc:sldMk cId="866856668" sldId="386"/>
            <ac:spMk id="7" creationId="{B4F58424-F75F-A7A5-02E3-06A1820B8A55}"/>
          </ac:spMkLst>
        </pc:spChg>
        <pc:spChg chg="mod ord">
          <ac:chgData name="HENSLEY Tracy * ODE" userId="930e4931-8e8a-43c9-b185-5c98a8d3e820" providerId="ADAL" clId="{E1A87658-1994-42FA-A0B0-8E7A12B8C788}" dt="2026-05-08T20:48:28.464" v="13444" actId="13244"/>
          <ac:spMkLst>
            <pc:docMk/>
            <pc:sldMk cId="866856668" sldId="386"/>
            <ac:spMk id="8" creationId="{BE0CA8E4-A659-339C-03C6-41900B389002}"/>
          </ac:spMkLst>
        </pc:spChg>
      </pc:sldChg>
    </pc:docChg>
  </pc:docChgLst>
  <pc:docChgLst>
    <pc:chgData name="DONOVAN Thea * ODE" userId="S::thea.donovan@ode.oregon.gov::3aa75057-d22f-4630-b008-7267e259829b" providerId="AD" clId="Web-{0E53AF4B-DE1D-028D-A7EA-0C6A895ABD59}"/>
    <pc:docChg chg="modSld">
      <pc:chgData name="DONOVAN Thea * ODE" userId="S::thea.donovan@ode.oregon.gov::3aa75057-d22f-4630-b008-7267e259829b" providerId="AD" clId="Web-{0E53AF4B-DE1D-028D-A7EA-0C6A895ABD59}" dt="2026-04-30T20:25:04.286" v="2188"/>
      <pc:docMkLst>
        <pc:docMk/>
      </pc:docMkLst>
      <pc:sldChg chg="modNotes">
        <pc:chgData name="DONOVAN Thea * ODE" userId="S::thea.donovan@ode.oregon.gov::3aa75057-d22f-4630-b008-7267e259829b" providerId="AD" clId="Web-{0E53AF4B-DE1D-028D-A7EA-0C6A895ABD59}" dt="2026-04-30T20:22:44.830" v="1970"/>
        <pc:sldMkLst>
          <pc:docMk/>
          <pc:sldMk cId="1517596520" sldId="264"/>
        </pc:sldMkLst>
      </pc:sldChg>
      <pc:sldChg chg="modSp modNotes">
        <pc:chgData name="DONOVAN Thea * ODE" userId="S::thea.donovan@ode.oregon.gov::3aa75057-d22f-4630-b008-7267e259829b" providerId="AD" clId="Web-{0E53AF4B-DE1D-028D-A7EA-0C6A895ABD59}" dt="2026-04-30T20:24:57.286" v="2186"/>
        <pc:sldMkLst>
          <pc:docMk/>
          <pc:sldMk cId="2601158216" sldId="265"/>
        </pc:sldMkLst>
        <pc:spChg chg="mod">
          <ac:chgData name="DONOVAN Thea * ODE" userId="S::thea.donovan@ode.oregon.gov::3aa75057-d22f-4630-b008-7267e259829b" providerId="AD" clId="Web-{0E53AF4B-DE1D-028D-A7EA-0C6A895ABD59}" dt="2026-04-30T20:18:48.024" v="1951" actId="20577"/>
          <ac:spMkLst>
            <pc:docMk/>
            <pc:sldMk cId="2601158216" sldId="265"/>
            <ac:spMk id="3" creationId="{D121F058-1ED3-25E1-1FEB-6191A60A0180}"/>
          </ac:spMkLst>
        </pc:spChg>
      </pc:sldChg>
      <pc:sldChg chg="modSp mod modClrScheme modShow chgLayout modNotes">
        <pc:chgData name="DONOVAN Thea * ODE" userId="S::thea.donovan@ode.oregon.gov::3aa75057-d22f-4630-b008-7267e259829b" providerId="AD" clId="Web-{0E53AF4B-DE1D-028D-A7EA-0C6A895ABD59}" dt="2026-04-30T20:24:29.364" v="2185"/>
        <pc:sldMkLst>
          <pc:docMk/>
          <pc:sldMk cId="3448363584" sldId="270"/>
        </pc:sldMkLst>
        <pc:spChg chg="mod ord">
          <ac:chgData name="DONOVAN Thea * ODE" userId="S::thea.donovan@ode.oregon.gov::3aa75057-d22f-4630-b008-7267e259829b" providerId="AD" clId="Web-{0E53AF4B-DE1D-028D-A7EA-0C6A895ABD59}" dt="2026-04-30T20:19:49.121" v="1953"/>
          <ac:spMkLst>
            <pc:docMk/>
            <pc:sldMk cId="3448363584" sldId="270"/>
            <ac:spMk id="2" creationId="{9334012C-9262-82E9-53A7-8756E4336AAE}"/>
          </ac:spMkLst>
        </pc:spChg>
        <pc:spChg chg="mod">
          <ac:chgData name="DONOVAN Thea * ODE" userId="S::thea.donovan@ode.oregon.gov::3aa75057-d22f-4630-b008-7267e259829b" providerId="AD" clId="Web-{0E53AF4B-DE1D-028D-A7EA-0C6A895ABD59}" dt="2026-04-30T20:19:49.121" v="1953"/>
          <ac:spMkLst>
            <pc:docMk/>
            <pc:sldMk cId="3448363584" sldId="270"/>
            <ac:spMk id="4" creationId="{58F1940F-8D18-E088-A0A1-123264BD9329}"/>
          </ac:spMkLst>
        </pc:spChg>
        <pc:spChg chg="mod">
          <ac:chgData name="DONOVAN Thea * ODE" userId="S::thea.donovan@ode.oregon.gov::3aa75057-d22f-4630-b008-7267e259829b" providerId="AD" clId="Web-{0E53AF4B-DE1D-028D-A7EA-0C6A895ABD59}" dt="2026-04-30T20:19:49.121" v="1953"/>
          <ac:spMkLst>
            <pc:docMk/>
            <pc:sldMk cId="3448363584" sldId="270"/>
            <ac:spMk id="5" creationId="{76744246-82B3-2FDC-1F53-0B72A92C29B8}"/>
          </ac:spMkLst>
        </pc:spChg>
        <pc:spChg chg="mod">
          <ac:chgData name="DONOVAN Thea * ODE" userId="S::thea.donovan@ode.oregon.gov::3aa75057-d22f-4630-b008-7267e259829b" providerId="AD" clId="Web-{0E53AF4B-DE1D-028D-A7EA-0C6A895ABD59}" dt="2026-04-30T20:21:08.171" v="1962"/>
          <ac:spMkLst>
            <pc:docMk/>
            <pc:sldMk cId="3448363584" sldId="270"/>
            <ac:spMk id="6" creationId="{CEE19668-2956-DD81-CFCB-27B7A6F83CAE}"/>
          </ac:spMkLst>
        </pc:spChg>
        <pc:spChg chg="mod">
          <ac:chgData name="DONOVAN Thea * ODE" userId="S::thea.donovan@ode.oregon.gov::3aa75057-d22f-4630-b008-7267e259829b" providerId="AD" clId="Web-{0E53AF4B-DE1D-028D-A7EA-0C6A895ABD59}" dt="2026-04-30T20:21:08.171" v="1962"/>
          <ac:spMkLst>
            <pc:docMk/>
            <pc:sldMk cId="3448363584" sldId="270"/>
            <ac:spMk id="8" creationId="{9C633384-7032-8954-500F-A635765AB234}"/>
          </ac:spMkLst>
        </pc:spChg>
        <pc:spChg chg="mod">
          <ac:chgData name="DONOVAN Thea * ODE" userId="S::thea.donovan@ode.oregon.gov::3aa75057-d22f-4630-b008-7267e259829b" providerId="AD" clId="Web-{0E53AF4B-DE1D-028D-A7EA-0C6A895ABD59}" dt="2026-04-30T20:21:08.171" v="1962"/>
          <ac:spMkLst>
            <pc:docMk/>
            <pc:sldMk cId="3448363584" sldId="270"/>
            <ac:spMk id="9" creationId="{6B41D3BA-FC8E-23A0-68D7-9D4DABED5656}"/>
          </ac:spMkLst>
        </pc:spChg>
        <pc:spChg chg="mod">
          <ac:chgData name="DONOVAN Thea * ODE" userId="S::thea.donovan@ode.oregon.gov::3aa75057-d22f-4630-b008-7267e259829b" providerId="AD" clId="Web-{0E53AF4B-DE1D-028D-A7EA-0C6A895ABD59}" dt="2026-04-30T20:21:08.171" v="1962"/>
          <ac:spMkLst>
            <pc:docMk/>
            <pc:sldMk cId="3448363584" sldId="270"/>
            <ac:spMk id="10" creationId="{D472A662-2BE3-62C1-F8BB-9BD6EE2BEC0C}"/>
          </ac:spMkLst>
        </pc:spChg>
        <pc:spChg chg="mod">
          <ac:chgData name="DONOVAN Thea * ODE" userId="S::thea.donovan@ode.oregon.gov::3aa75057-d22f-4630-b008-7267e259829b" providerId="AD" clId="Web-{0E53AF4B-DE1D-028D-A7EA-0C6A895ABD59}" dt="2026-04-30T20:21:08.171" v="1962"/>
          <ac:spMkLst>
            <pc:docMk/>
            <pc:sldMk cId="3448363584" sldId="270"/>
            <ac:spMk id="11" creationId="{0D7D32F6-5638-0308-D923-8F603303FD67}"/>
          </ac:spMkLst>
        </pc:spChg>
        <pc:spChg chg="mod">
          <ac:chgData name="DONOVAN Thea * ODE" userId="S::thea.donovan@ode.oregon.gov::3aa75057-d22f-4630-b008-7267e259829b" providerId="AD" clId="Web-{0E53AF4B-DE1D-028D-A7EA-0C6A895ABD59}" dt="2026-04-30T20:21:08.171" v="1962"/>
          <ac:spMkLst>
            <pc:docMk/>
            <pc:sldMk cId="3448363584" sldId="270"/>
            <ac:spMk id="12" creationId="{190F478E-D48E-E918-EEF3-5F07FF9030E3}"/>
          </ac:spMkLst>
        </pc:spChg>
        <pc:spChg chg="mod">
          <ac:chgData name="DONOVAN Thea * ODE" userId="S::thea.donovan@ode.oregon.gov::3aa75057-d22f-4630-b008-7267e259829b" providerId="AD" clId="Web-{0E53AF4B-DE1D-028D-A7EA-0C6A895ABD59}" dt="2026-04-30T20:21:08.171" v="1962"/>
          <ac:spMkLst>
            <pc:docMk/>
            <pc:sldMk cId="3448363584" sldId="270"/>
            <ac:spMk id="13" creationId="{E20DE3B5-F617-9A17-87D8-D7FF63451648}"/>
          </ac:spMkLst>
        </pc:spChg>
        <pc:spChg chg="mod">
          <ac:chgData name="DONOVAN Thea * ODE" userId="S::thea.donovan@ode.oregon.gov::3aa75057-d22f-4630-b008-7267e259829b" providerId="AD" clId="Web-{0E53AF4B-DE1D-028D-A7EA-0C6A895ABD59}" dt="2026-04-30T20:21:25.484" v="1963"/>
          <ac:spMkLst>
            <pc:docMk/>
            <pc:sldMk cId="3448363584" sldId="270"/>
            <ac:spMk id="14" creationId="{99ACFD73-86FB-E5F2-B598-7E9B3138B0E2}"/>
          </ac:spMkLst>
        </pc:spChg>
        <pc:spChg chg="mod">
          <ac:chgData name="DONOVAN Thea * ODE" userId="S::thea.donovan@ode.oregon.gov::3aa75057-d22f-4630-b008-7267e259829b" providerId="AD" clId="Web-{0E53AF4B-DE1D-028D-A7EA-0C6A895ABD59}" dt="2026-04-30T20:21:42.532" v="1964" actId="20577"/>
          <ac:spMkLst>
            <pc:docMk/>
            <pc:sldMk cId="3448363584" sldId="270"/>
            <ac:spMk id="15" creationId="{BAE1625F-8233-8D75-5841-D2D72203EB18}"/>
          </ac:spMkLst>
        </pc:spChg>
        <pc:grpChg chg="mod">
          <ac:chgData name="DONOVAN Thea * ODE" userId="S::thea.donovan@ode.oregon.gov::3aa75057-d22f-4630-b008-7267e259829b" providerId="AD" clId="Web-{0E53AF4B-DE1D-028D-A7EA-0C6A895ABD59}" dt="2026-04-30T20:19:49.121" v="1953"/>
          <ac:grpSpMkLst>
            <pc:docMk/>
            <pc:sldMk cId="3448363584" sldId="270"/>
            <ac:grpSpMk id="3" creationId="{1853A824-6230-B5AD-DF38-8E03CF4ED506}"/>
          </ac:grpSpMkLst>
        </pc:grpChg>
      </pc:sldChg>
      <pc:sldChg chg="addSp delSp modSp mod modClrScheme chgLayout">
        <pc:chgData name="DONOVAN Thea * ODE" userId="S::thea.donovan@ode.oregon.gov::3aa75057-d22f-4630-b008-7267e259829b" providerId="AD" clId="Web-{0E53AF4B-DE1D-028D-A7EA-0C6A895ABD59}" dt="2026-04-30T20:22:07.595" v="1966"/>
        <pc:sldMkLst>
          <pc:docMk/>
          <pc:sldMk cId="3071159124" sldId="381"/>
        </pc:sldMkLst>
        <pc:spChg chg="mod">
          <ac:chgData name="DONOVAN Thea * ODE" userId="S::thea.donovan@ode.oregon.gov::3aa75057-d22f-4630-b008-7267e259829b" providerId="AD" clId="Web-{0E53AF4B-DE1D-028D-A7EA-0C6A895ABD59}" dt="2026-04-30T20:22:07.595" v="1966"/>
          <ac:spMkLst>
            <pc:docMk/>
            <pc:sldMk cId="3071159124" sldId="381"/>
            <ac:spMk id="3" creationId="{FFC840EF-0E46-5F1B-A0BC-21E45E854AE4}"/>
          </ac:spMkLst>
        </pc:spChg>
        <pc:spChg chg="mod">
          <ac:chgData name="DONOVAN Thea * ODE" userId="S::thea.donovan@ode.oregon.gov::3aa75057-d22f-4630-b008-7267e259829b" providerId="AD" clId="Web-{0E53AF4B-DE1D-028D-A7EA-0C6A895ABD59}" dt="2026-04-30T20:22:07.595" v="1966"/>
          <ac:spMkLst>
            <pc:docMk/>
            <pc:sldMk cId="3071159124" sldId="381"/>
            <ac:spMk id="4" creationId="{0F1DF6D1-B039-C43D-0028-3AEB17E72AA8}"/>
          </ac:spMkLst>
        </pc:spChg>
        <pc:spChg chg="mod">
          <ac:chgData name="DONOVAN Thea * ODE" userId="S::thea.donovan@ode.oregon.gov::3aa75057-d22f-4630-b008-7267e259829b" providerId="AD" clId="Web-{0E53AF4B-DE1D-028D-A7EA-0C6A895ABD59}" dt="2026-04-30T20:22:07.595" v="1966"/>
          <ac:spMkLst>
            <pc:docMk/>
            <pc:sldMk cId="3071159124" sldId="381"/>
            <ac:spMk id="5" creationId="{3CE7ECEE-D2B4-937A-6D26-670E04DE64BD}"/>
          </ac:spMkLst>
        </pc:spChg>
      </pc:sldChg>
      <pc:sldChg chg="addSp delSp modSp modNotes">
        <pc:chgData name="DONOVAN Thea * ODE" userId="S::thea.donovan@ode.oregon.gov::3aa75057-d22f-4630-b008-7267e259829b" providerId="AD" clId="Web-{0E53AF4B-DE1D-028D-A7EA-0C6A895ABD59}" dt="2026-04-30T19:33:59.122" v="500"/>
        <pc:sldMkLst>
          <pc:docMk/>
          <pc:sldMk cId="4271348468" sldId="382"/>
        </pc:sldMkLst>
        <pc:graphicFrameChg chg="add del modGraphic">
          <ac:chgData name="DONOVAN Thea * ODE" userId="S::thea.donovan@ode.oregon.gov::3aa75057-d22f-4630-b008-7267e259829b" providerId="AD" clId="Web-{0E53AF4B-DE1D-028D-A7EA-0C6A895ABD59}" dt="2026-04-30T19:24:22.688" v="3" actId="20577"/>
          <ac:graphicFrameMkLst>
            <pc:docMk/>
            <pc:sldMk cId="4271348468" sldId="382"/>
            <ac:graphicFrameMk id="2" creationId="{550F5ECA-CFB3-A943-8D32-B732C130820E}"/>
          </ac:graphicFrameMkLst>
        </pc:graphicFrameChg>
      </pc:sldChg>
      <pc:sldChg chg="modSp modNotes">
        <pc:chgData name="DONOVAN Thea * ODE" userId="S::thea.donovan@ode.oregon.gov::3aa75057-d22f-4630-b008-7267e259829b" providerId="AD" clId="Web-{0E53AF4B-DE1D-028D-A7EA-0C6A895ABD59}" dt="2026-04-30T20:25:04.286" v="2188"/>
        <pc:sldMkLst>
          <pc:docMk/>
          <pc:sldMk cId="2591718071" sldId="383"/>
        </pc:sldMkLst>
        <pc:spChg chg="mod">
          <ac:chgData name="DONOVAN Thea * ODE" userId="S::thea.donovan@ode.oregon.gov::3aa75057-d22f-4630-b008-7267e259829b" providerId="AD" clId="Web-{0E53AF4B-DE1D-028D-A7EA-0C6A895ABD59}" dt="2026-04-30T20:15:49.835" v="1937" actId="20577"/>
          <ac:spMkLst>
            <pc:docMk/>
            <pc:sldMk cId="2591718071" sldId="383"/>
            <ac:spMk id="3" creationId="{27C44489-9B91-A4C0-1543-91B4EA86479A}"/>
          </ac:spMkLst>
        </pc:spChg>
      </pc:sldChg>
      <pc:sldChg chg="modSp">
        <pc:chgData name="DONOVAN Thea * ODE" userId="S::thea.donovan@ode.oregon.gov::3aa75057-d22f-4630-b008-7267e259829b" providerId="AD" clId="Web-{0E53AF4B-DE1D-028D-A7EA-0C6A895ABD59}" dt="2026-04-30T20:14:44.507" v="1926" actId="20577"/>
        <pc:sldMkLst>
          <pc:docMk/>
          <pc:sldMk cId="1719802901" sldId="384"/>
        </pc:sldMkLst>
        <pc:spChg chg="mod">
          <ac:chgData name="DONOVAN Thea * ODE" userId="S::thea.donovan@ode.oregon.gov::3aa75057-d22f-4630-b008-7267e259829b" providerId="AD" clId="Web-{0E53AF4B-DE1D-028D-A7EA-0C6A895ABD59}" dt="2026-04-30T20:14:44.507" v="1926" actId="20577"/>
          <ac:spMkLst>
            <pc:docMk/>
            <pc:sldMk cId="1719802901" sldId="384"/>
            <ac:spMk id="3" creationId="{BE1D0CAE-BBA1-C46F-E3CC-A9806BE38A17}"/>
          </ac:spMkLst>
        </pc:spChg>
      </pc:sldChg>
      <pc:sldChg chg="modSp modNotes">
        <pc:chgData name="DONOVAN Thea * ODE" userId="S::thea.donovan@ode.oregon.gov::3aa75057-d22f-4630-b008-7267e259829b" providerId="AD" clId="Web-{0E53AF4B-DE1D-028D-A7EA-0C6A895ABD59}" dt="2026-04-30T20:18:59.400" v="1952" actId="20577"/>
        <pc:sldMkLst>
          <pc:docMk/>
          <pc:sldMk cId="2469023881" sldId="385"/>
        </pc:sldMkLst>
        <pc:spChg chg="mod">
          <ac:chgData name="DONOVAN Thea * ODE" userId="S::thea.donovan@ode.oregon.gov::3aa75057-d22f-4630-b008-7267e259829b" providerId="AD" clId="Web-{0E53AF4B-DE1D-028D-A7EA-0C6A895ABD59}" dt="2026-04-30T20:18:59.400" v="1952" actId="20577"/>
          <ac:spMkLst>
            <pc:docMk/>
            <pc:sldMk cId="2469023881" sldId="385"/>
            <ac:spMk id="3" creationId="{5A695F19-7BBD-47FF-4F45-4BB791C5D806}"/>
          </ac:spMkLst>
        </pc:spChg>
      </pc:sldChg>
      <pc:sldChg chg="modNotes">
        <pc:chgData name="DONOVAN Thea * ODE" userId="S::thea.donovan@ode.oregon.gov::3aa75057-d22f-4630-b008-7267e259829b" providerId="AD" clId="Web-{0E53AF4B-DE1D-028D-A7EA-0C6A895ABD59}" dt="2026-04-30T20:13:41.850" v="1872"/>
        <pc:sldMkLst>
          <pc:docMk/>
          <pc:sldMk cId="866856668" sldId="386"/>
        </pc:sldMkLst>
      </pc:sldChg>
    </pc:docChg>
  </pc:docChgLst>
  <pc:docChgLst>
    <pc:chgData name="HENSLEY Tracy * ODE" userId="S::tracy.hensley@ode.oregon.gov::930e4931-8e8a-43c9-b185-5c98a8d3e820" providerId="AD" clId="Web-{27E67D9E-0DF1-9E3A-E64A-70845B38B938}"/>
    <pc:docChg chg="modSld">
      <pc:chgData name="HENSLEY Tracy * ODE" userId="S::tracy.hensley@ode.oregon.gov::930e4931-8e8a-43c9-b185-5c98a8d3e820" providerId="AD" clId="Web-{27E67D9E-0DF1-9E3A-E64A-70845B38B938}" dt="2026-04-28T22:54:33.892" v="84" actId="20577"/>
      <pc:docMkLst>
        <pc:docMk/>
      </pc:docMkLst>
      <pc:sldChg chg="modSp">
        <pc:chgData name="HENSLEY Tracy * ODE" userId="S::tracy.hensley@ode.oregon.gov::930e4931-8e8a-43c9-b185-5c98a8d3e820" providerId="AD" clId="Web-{27E67D9E-0DF1-9E3A-E64A-70845B38B938}" dt="2026-04-28T22:54:33.892" v="84" actId="20577"/>
        <pc:sldMkLst>
          <pc:docMk/>
          <pc:sldMk cId="2727986974" sldId="367"/>
        </pc:sldMkLst>
        <pc:spChg chg="mod">
          <ac:chgData name="HENSLEY Tracy * ODE" userId="S::tracy.hensley@ode.oregon.gov::930e4931-8e8a-43c9-b185-5c98a8d3e820" providerId="AD" clId="Web-{27E67D9E-0DF1-9E3A-E64A-70845B38B938}" dt="2026-04-28T22:54:33.892" v="84" actId="20577"/>
          <ac:spMkLst>
            <pc:docMk/>
            <pc:sldMk cId="2727986974" sldId="367"/>
            <ac:spMk id="3" creationId="{C6351E59-E667-87CB-F745-6D7D522DEABF}"/>
          </ac:spMkLst>
        </pc:spChg>
      </pc:sldChg>
    </pc:docChg>
  </pc:docChgLst>
  <pc:docChgLst>
    <pc:chgData name="SHINN Heather * ODE" userId="9dfe6369-7048-4514-b186-c41e6b490762" providerId="ADAL" clId="{391B1F66-A3F3-49C8-9590-FA9E3B88ACB4}"/>
    <pc:docChg chg="custSel modSld">
      <pc:chgData name="SHINN Heather * ODE" userId="9dfe6369-7048-4514-b186-c41e6b490762" providerId="ADAL" clId="{391B1F66-A3F3-49C8-9590-FA9E3B88ACB4}" dt="2026-04-30T22:51:45.526" v="211" actId="113"/>
      <pc:docMkLst>
        <pc:docMk/>
      </pc:docMkLst>
    </pc:docChg>
  </pc:docChgLst>
  <pc:docChgLst>
    <pc:chgData name="JAGANI Sheel * ODE" userId="9743c055-8e6b-4fd3-a8d5-927f2de22cc7" providerId="ADAL" clId="{CFDD6AE2-CC7F-42FE-A092-01FC7F0EA109}"/>
    <pc:docChg chg="undo custSel modSld">
      <pc:chgData name="JAGANI Sheel * ODE" userId="9743c055-8e6b-4fd3-a8d5-927f2de22cc7" providerId="ADAL" clId="{CFDD6AE2-CC7F-42FE-A092-01FC7F0EA109}" dt="2026-05-01T15:36:40.132" v="99" actId="5793"/>
      <pc:docMkLst>
        <pc:docMk/>
      </pc:docMkLst>
      <pc:sldChg chg="delSp modSp mod">
        <pc:chgData name="JAGANI Sheel * ODE" userId="9743c055-8e6b-4fd3-a8d5-927f2de22cc7" providerId="ADAL" clId="{CFDD6AE2-CC7F-42FE-A092-01FC7F0EA109}" dt="2026-05-01T15:30:26.650" v="31" actId="14100"/>
        <pc:sldMkLst>
          <pc:docMk/>
          <pc:sldMk cId="2382512172" sldId="258"/>
        </pc:sldMkLst>
        <pc:spChg chg="mod">
          <ac:chgData name="JAGANI Sheel * ODE" userId="9743c055-8e6b-4fd3-a8d5-927f2de22cc7" providerId="ADAL" clId="{CFDD6AE2-CC7F-42FE-A092-01FC7F0EA109}" dt="2026-05-01T15:30:14.768" v="28" actId="18245"/>
          <ac:spMkLst>
            <pc:docMk/>
            <pc:sldMk cId="2382512172" sldId="258"/>
            <ac:spMk id="6" creationId="{2B8A516A-8FB9-6F5D-E7EC-FF0BCAD40806}"/>
          </ac:spMkLst>
        </pc:spChg>
        <pc:spChg chg="mod">
          <ac:chgData name="JAGANI Sheel * ODE" userId="9743c055-8e6b-4fd3-a8d5-927f2de22cc7" providerId="ADAL" clId="{CFDD6AE2-CC7F-42FE-A092-01FC7F0EA109}" dt="2026-05-01T15:30:14.768" v="28" actId="18245"/>
          <ac:spMkLst>
            <pc:docMk/>
            <pc:sldMk cId="2382512172" sldId="258"/>
            <ac:spMk id="7" creationId="{85A19B90-4E70-6F50-967C-9F1359CF6F02}"/>
          </ac:spMkLst>
        </pc:spChg>
        <pc:spChg chg="mod">
          <ac:chgData name="JAGANI Sheel * ODE" userId="9743c055-8e6b-4fd3-a8d5-927f2de22cc7" providerId="ADAL" clId="{CFDD6AE2-CC7F-42FE-A092-01FC7F0EA109}" dt="2026-05-01T15:30:14.768" v="28" actId="18245"/>
          <ac:spMkLst>
            <pc:docMk/>
            <pc:sldMk cId="2382512172" sldId="258"/>
            <ac:spMk id="8" creationId="{49BBC419-2DDC-C0A3-74BE-B4CA0AACA788}"/>
          </ac:spMkLst>
        </pc:spChg>
        <pc:spChg chg="mod">
          <ac:chgData name="JAGANI Sheel * ODE" userId="9743c055-8e6b-4fd3-a8d5-927f2de22cc7" providerId="ADAL" clId="{CFDD6AE2-CC7F-42FE-A092-01FC7F0EA109}" dt="2026-05-01T15:30:26.650" v="31" actId="14100"/>
          <ac:spMkLst>
            <pc:docMk/>
            <pc:sldMk cId="2382512172" sldId="258"/>
            <ac:spMk id="9" creationId="{E43A6F9D-8439-8AC6-D94D-2A90CC5895E0}"/>
          </ac:spMkLst>
        </pc:spChg>
        <pc:spChg chg="mod">
          <ac:chgData name="JAGANI Sheel * ODE" userId="9743c055-8e6b-4fd3-a8d5-927f2de22cc7" providerId="ADAL" clId="{CFDD6AE2-CC7F-42FE-A092-01FC7F0EA109}" dt="2026-05-01T15:30:23.270" v="30" actId="14100"/>
          <ac:spMkLst>
            <pc:docMk/>
            <pc:sldMk cId="2382512172" sldId="258"/>
            <ac:spMk id="10" creationId="{E3340A61-6E5A-E038-E83A-043A015A1D77}"/>
          </ac:spMkLst>
        </pc:spChg>
        <pc:spChg chg="mod">
          <ac:chgData name="JAGANI Sheel * ODE" userId="9743c055-8e6b-4fd3-a8d5-927f2de22cc7" providerId="ADAL" clId="{CFDD6AE2-CC7F-42FE-A092-01FC7F0EA109}" dt="2026-05-01T15:30:19.806" v="29" actId="14100"/>
          <ac:spMkLst>
            <pc:docMk/>
            <pc:sldMk cId="2382512172" sldId="258"/>
            <ac:spMk id="12" creationId="{06A04285-032F-E135-A037-36BC1E4E0F01}"/>
          </ac:spMkLst>
        </pc:spChg>
        <pc:grpChg chg="mod">
          <ac:chgData name="JAGANI Sheel * ODE" userId="9743c055-8e6b-4fd3-a8d5-927f2de22cc7" providerId="ADAL" clId="{CFDD6AE2-CC7F-42FE-A092-01FC7F0EA109}" dt="2026-05-01T15:30:14.768" v="28" actId="18245"/>
          <ac:grpSpMkLst>
            <pc:docMk/>
            <pc:sldMk cId="2382512172" sldId="258"/>
            <ac:grpSpMk id="3" creationId="{BC122789-2712-F361-7CEC-050FB5187C09}"/>
          </ac:grpSpMkLst>
        </pc:grpChg>
      </pc:sldChg>
      <pc:sldChg chg="modSp mod">
        <pc:chgData name="JAGANI Sheel * ODE" userId="9743c055-8e6b-4fd3-a8d5-927f2de22cc7" providerId="ADAL" clId="{CFDD6AE2-CC7F-42FE-A092-01FC7F0EA109}" dt="2026-05-01T15:31:26.310" v="38" actId="20577"/>
        <pc:sldMkLst>
          <pc:docMk/>
          <pc:sldMk cId="1336146195" sldId="259"/>
        </pc:sldMkLst>
        <pc:spChg chg="mod">
          <ac:chgData name="JAGANI Sheel * ODE" userId="9743c055-8e6b-4fd3-a8d5-927f2de22cc7" providerId="ADAL" clId="{CFDD6AE2-CC7F-42FE-A092-01FC7F0EA109}" dt="2026-05-01T15:31:26.310" v="38" actId="20577"/>
          <ac:spMkLst>
            <pc:docMk/>
            <pc:sldMk cId="1336146195" sldId="259"/>
            <ac:spMk id="2" creationId="{D54C9840-ADC6-3D26-0B8D-4BDB48EE3610}"/>
          </ac:spMkLst>
        </pc:spChg>
        <pc:spChg chg="mod">
          <ac:chgData name="JAGANI Sheel * ODE" userId="9743c055-8e6b-4fd3-a8d5-927f2de22cc7" providerId="ADAL" clId="{CFDD6AE2-CC7F-42FE-A092-01FC7F0EA109}" dt="2026-05-01T15:31:07.620" v="35" actId="113"/>
          <ac:spMkLst>
            <pc:docMk/>
            <pc:sldMk cId="1336146195" sldId="259"/>
            <ac:spMk id="3" creationId="{6C480C35-9ED8-355C-5A9D-A81C8C61703D}"/>
          </ac:spMkLst>
        </pc:spChg>
      </pc:sldChg>
      <pc:sldChg chg="modSp mod">
        <pc:chgData name="JAGANI Sheel * ODE" userId="9743c055-8e6b-4fd3-a8d5-927f2de22cc7" providerId="ADAL" clId="{CFDD6AE2-CC7F-42FE-A092-01FC7F0EA109}" dt="2026-05-01T15:34:11.672" v="49" actId="20577"/>
        <pc:sldMkLst>
          <pc:docMk/>
          <pc:sldMk cId="1517596520" sldId="264"/>
        </pc:sldMkLst>
        <pc:spChg chg="mod">
          <ac:chgData name="JAGANI Sheel * ODE" userId="9743c055-8e6b-4fd3-a8d5-927f2de22cc7" providerId="ADAL" clId="{CFDD6AE2-CC7F-42FE-A092-01FC7F0EA109}" dt="2026-05-01T15:34:11.672" v="49" actId="20577"/>
          <ac:spMkLst>
            <pc:docMk/>
            <pc:sldMk cId="1517596520" sldId="264"/>
            <ac:spMk id="2" creationId="{4E097A45-293E-6817-F8B1-906049C60DF7}"/>
          </ac:spMkLst>
        </pc:spChg>
      </pc:sldChg>
      <pc:sldChg chg="modSp mod">
        <pc:chgData name="JAGANI Sheel * ODE" userId="9743c055-8e6b-4fd3-a8d5-927f2de22cc7" providerId="ADAL" clId="{CFDD6AE2-CC7F-42FE-A092-01FC7F0EA109}" dt="2026-05-01T15:36:28.216" v="83" actId="5793"/>
        <pc:sldMkLst>
          <pc:docMk/>
          <pc:sldMk cId="2601158216" sldId="265"/>
        </pc:sldMkLst>
        <pc:spChg chg="mod">
          <ac:chgData name="JAGANI Sheel * ODE" userId="9743c055-8e6b-4fd3-a8d5-927f2de22cc7" providerId="ADAL" clId="{CFDD6AE2-CC7F-42FE-A092-01FC7F0EA109}" dt="2026-05-01T15:36:28.216" v="83" actId="5793"/>
          <ac:spMkLst>
            <pc:docMk/>
            <pc:sldMk cId="2601158216" sldId="265"/>
            <ac:spMk id="2" creationId="{A7B243C9-BC39-84AB-EDBD-7ABE36AA5C41}"/>
          </ac:spMkLst>
        </pc:spChg>
        <pc:spChg chg="mod">
          <ac:chgData name="JAGANI Sheel * ODE" userId="9743c055-8e6b-4fd3-a8d5-927f2de22cc7" providerId="ADAL" clId="{CFDD6AE2-CC7F-42FE-A092-01FC7F0EA109}" dt="2026-05-01T15:35:45.673" v="64" actId="5793"/>
          <ac:spMkLst>
            <pc:docMk/>
            <pc:sldMk cId="2601158216" sldId="265"/>
            <ac:spMk id="3" creationId="{D121F058-1ED3-25E1-1FEB-6191A60A0180}"/>
          </ac:spMkLst>
        </pc:spChg>
      </pc:sldChg>
      <pc:sldChg chg="addSp delSp modSp mod">
        <pc:chgData name="JAGANI Sheel * ODE" userId="9743c055-8e6b-4fd3-a8d5-927f2de22cc7" providerId="ADAL" clId="{CFDD6AE2-CC7F-42FE-A092-01FC7F0EA109}" dt="2026-04-30T19:35:41.602" v="3"/>
        <pc:sldMkLst>
          <pc:docMk/>
          <pc:sldMk cId="1633967040" sldId="366"/>
        </pc:sldMkLst>
        <pc:spChg chg="mod">
          <ac:chgData name="JAGANI Sheel * ODE" userId="9743c055-8e6b-4fd3-a8d5-927f2de22cc7" providerId="ADAL" clId="{CFDD6AE2-CC7F-42FE-A092-01FC7F0EA109}" dt="2026-04-30T19:35:41.602" v="3"/>
          <ac:spMkLst>
            <pc:docMk/>
            <pc:sldMk cId="1633967040" sldId="366"/>
            <ac:spMk id="6" creationId="{5AC8E371-D842-7AF4-C913-13F31BF7D5C7}"/>
          </ac:spMkLst>
        </pc:spChg>
        <pc:spChg chg="mod">
          <ac:chgData name="JAGANI Sheel * ODE" userId="9743c055-8e6b-4fd3-a8d5-927f2de22cc7" providerId="ADAL" clId="{CFDD6AE2-CC7F-42FE-A092-01FC7F0EA109}" dt="2026-04-30T19:35:41.602" v="3"/>
          <ac:spMkLst>
            <pc:docMk/>
            <pc:sldMk cId="1633967040" sldId="366"/>
            <ac:spMk id="7" creationId="{C23D710D-F1ED-9627-DA9D-3CFF31E94B13}"/>
          </ac:spMkLst>
        </pc:spChg>
        <pc:spChg chg="mod">
          <ac:chgData name="JAGANI Sheel * ODE" userId="9743c055-8e6b-4fd3-a8d5-927f2de22cc7" providerId="ADAL" clId="{CFDD6AE2-CC7F-42FE-A092-01FC7F0EA109}" dt="2026-04-30T19:35:36.508" v="1" actId="1076"/>
          <ac:spMkLst>
            <pc:docMk/>
            <pc:sldMk cId="1633967040" sldId="366"/>
            <ac:spMk id="628" creationId="{34600A40-5899-1FC7-938D-11A7F8C6615B}"/>
          </ac:spMkLst>
        </pc:spChg>
        <pc:grpChg chg="add mod">
          <ac:chgData name="JAGANI Sheel * ODE" userId="9743c055-8e6b-4fd3-a8d5-927f2de22cc7" providerId="ADAL" clId="{CFDD6AE2-CC7F-42FE-A092-01FC7F0EA109}" dt="2026-04-30T19:35:41.602" v="3"/>
          <ac:grpSpMkLst>
            <pc:docMk/>
            <pc:sldMk cId="1633967040" sldId="366"/>
            <ac:grpSpMk id="5" creationId="{62B7A669-4271-BD98-192F-94656DCA57F5}"/>
          </ac:grpSpMkLst>
        </pc:grpChg>
        <pc:graphicFrameChg chg="add mod">
          <ac:chgData name="JAGANI Sheel * ODE" userId="9743c055-8e6b-4fd3-a8d5-927f2de22cc7" providerId="ADAL" clId="{CFDD6AE2-CC7F-42FE-A092-01FC7F0EA109}" dt="2026-04-30T19:35:41.602" v="3"/>
          <ac:graphicFrameMkLst>
            <pc:docMk/>
            <pc:sldMk cId="1633967040" sldId="366"/>
            <ac:graphicFrameMk id="3" creationId="{4F16A684-AA8F-265B-A51B-00F9D75F7ACD}"/>
          </ac:graphicFrameMkLst>
        </pc:graphicFrameChg>
        <pc:graphicFrameChg chg="add mod">
          <ac:chgData name="JAGANI Sheel * ODE" userId="9743c055-8e6b-4fd3-a8d5-927f2de22cc7" providerId="ADAL" clId="{CFDD6AE2-CC7F-42FE-A092-01FC7F0EA109}" dt="2026-04-30T19:35:41.602" v="3"/>
          <ac:graphicFrameMkLst>
            <pc:docMk/>
            <pc:sldMk cId="1633967040" sldId="366"/>
            <ac:graphicFrameMk id="4" creationId="{0F87B0B7-6843-9D04-13FC-B499D329C72C}"/>
          </ac:graphicFrameMkLst>
        </pc:graphicFrameChg>
      </pc:sldChg>
      <pc:sldChg chg="modSp mod">
        <pc:chgData name="JAGANI Sheel * ODE" userId="9743c055-8e6b-4fd3-a8d5-927f2de22cc7" providerId="ADAL" clId="{CFDD6AE2-CC7F-42FE-A092-01FC7F0EA109}" dt="2026-04-30T19:36:53.697" v="15" actId="20577"/>
        <pc:sldMkLst>
          <pc:docMk/>
          <pc:sldMk cId="2727986974" sldId="367"/>
        </pc:sldMkLst>
        <pc:spChg chg="mod">
          <ac:chgData name="JAGANI Sheel * ODE" userId="9743c055-8e6b-4fd3-a8d5-927f2de22cc7" providerId="ADAL" clId="{CFDD6AE2-CC7F-42FE-A092-01FC7F0EA109}" dt="2026-04-30T19:36:44.690" v="14" actId="20577"/>
          <ac:spMkLst>
            <pc:docMk/>
            <pc:sldMk cId="2727986974" sldId="367"/>
            <ac:spMk id="3" creationId="{C6351E59-E667-87CB-F745-6D7D522DEABF}"/>
          </ac:spMkLst>
        </pc:spChg>
        <pc:spChg chg="mod">
          <ac:chgData name="JAGANI Sheel * ODE" userId="9743c055-8e6b-4fd3-a8d5-927f2de22cc7" providerId="ADAL" clId="{CFDD6AE2-CC7F-42FE-A092-01FC7F0EA109}" dt="2026-04-30T19:36:53.697" v="15" actId="20577"/>
          <ac:spMkLst>
            <pc:docMk/>
            <pc:sldMk cId="2727986974" sldId="367"/>
            <ac:spMk id="625" creationId="{ED587CD1-750E-2A7A-9EF3-E59C09BF2BBB}"/>
          </ac:spMkLst>
        </pc:spChg>
      </pc:sldChg>
      <pc:sldChg chg="modSp mod">
        <pc:chgData name="JAGANI Sheel * ODE" userId="9743c055-8e6b-4fd3-a8d5-927f2de22cc7" providerId="ADAL" clId="{CFDD6AE2-CC7F-42FE-A092-01FC7F0EA109}" dt="2026-05-01T15:31:49.200" v="42" actId="20577"/>
        <pc:sldMkLst>
          <pc:docMk/>
          <pc:sldMk cId="142149949" sldId="368"/>
        </pc:sldMkLst>
        <pc:spChg chg="mod">
          <ac:chgData name="JAGANI Sheel * ODE" userId="9743c055-8e6b-4fd3-a8d5-927f2de22cc7" providerId="ADAL" clId="{CFDD6AE2-CC7F-42FE-A092-01FC7F0EA109}" dt="2026-05-01T15:31:49.200" v="42" actId="20577"/>
          <ac:spMkLst>
            <pc:docMk/>
            <pc:sldMk cId="142149949" sldId="368"/>
            <ac:spMk id="2" creationId="{7559ACB4-2ADF-248C-97B7-8B7A1BB4A9F8}"/>
          </ac:spMkLst>
        </pc:spChg>
      </pc:sldChg>
      <pc:sldChg chg="modSp mod">
        <pc:chgData name="JAGANI Sheel * ODE" userId="9743c055-8e6b-4fd3-a8d5-927f2de22cc7" providerId="ADAL" clId="{CFDD6AE2-CC7F-42FE-A092-01FC7F0EA109}" dt="2026-05-01T15:32:03.889" v="46" actId="27636"/>
        <pc:sldMkLst>
          <pc:docMk/>
          <pc:sldMk cId="1668443195" sldId="369"/>
        </pc:sldMkLst>
        <pc:spChg chg="mod">
          <ac:chgData name="JAGANI Sheel * ODE" userId="9743c055-8e6b-4fd3-a8d5-927f2de22cc7" providerId="ADAL" clId="{CFDD6AE2-CC7F-42FE-A092-01FC7F0EA109}" dt="2026-05-01T15:32:03.889" v="46" actId="27636"/>
          <ac:spMkLst>
            <pc:docMk/>
            <pc:sldMk cId="1668443195" sldId="369"/>
            <ac:spMk id="625" creationId="{6D002A3C-8838-7E6F-94F6-B68CF68CC0F9}"/>
          </ac:spMkLst>
        </pc:spChg>
      </pc:sldChg>
      <pc:sldChg chg="modSp mod">
        <pc:chgData name="JAGANI Sheel * ODE" userId="9743c055-8e6b-4fd3-a8d5-927f2de22cc7" providerId="ADAL" clId="{CFDD6AE2-CC7F-42FE-A092-01FC7F0EA109}" dt="2026-05-01T15:30:43.663" v="33" actId="20577"/>
        <pc:sldMkLst>
          <pc:docMk/>
          <pc:sldMk cId="1504434865" sldId="373"/>
        </pc:sldMkLst>
        <pc:spChg chg="mod">
          <ac:chgData name="JAGANI Sheel * ODE" userId="9743c055-8e6b-4fd3-a8d5-927f2de22cc7" providerId="ADAL" clId="{CFDD6AE2-CC7F-42FE-A092-01FC7F0EA109}" dt="2026-05-01T15:30:43.663" v="33" actId="20577"/>
          <ac:spMkLst>
            <pc:docMk/>
            <pc:sldMk cId="1504434865" sldId="373"/>
            <ac:spMk id="2" creationId="{4D782EC5-82B3-F2EF-569E-7E9F03DE1392}"/>
          </ac:spMkLst>
        </pc:spChg>
      </pc:sldChg>
      <pc:sldChg chg="modSp mod">
        <pc:chgData name="JAGANI Sheel * ODE" userId="9743c055-8e6b-4fd3-a8d5-927f2de22cc7" providerId="ADAL" clId="{CFDD6AE2-CC7F-42FE-A092-01FC7F0EA109}" dt="2026-05-01T15:32:39.490" v="47" actId="113"/>
        <pc:sldMkLst>
          <pc:docMk/>
          <pc:sldMk cId="3403868487" sldId="374"/>
        </pc:sldMkLst>
        <pc:spChg chg="mod">
          <ac:chgData name="JAGANI Sheel * ODE" userId="9743c055-8e6b-4fd3-a8d5-927f2de22cc7" providerId="ADAL" clId="{CFDD6AE2-CC7F-42FE-A092-01FC7F0EA109}" dt="2026-05-01T15:32:39.490" v="47" actId="113"/>
          <ac:spMkLst>
            <pc:docMk/>
            <pc:sldMk cId="3403868487" sldId="374"/>
            <ac:spMk id="3" creationId="{266436AF-8F2D-AE84-1401-F936EE40B677}"/>
          </ac:spMkLst>
        </pc:spChg>
      </pc:sldChg>
      <pc:sldChg chg="modSp">
        <pc:chgData name="JAGANI Sheel * ODE" userId="9743c055-8e6b-4fd3-a8d5-927f2de22cc7" providerId="ADAL" clId="{CFDD6AE2-CC7F-42FE-A092-01FC7F0EA109}" dt="2026-05-01T15:33:39.298" v="48"/>
        <pc:sldMkLst>
          <pc:docMk/>
          <pc:sldMk cId="4271348468" sldId="382"/>
        </pc:sldMkLst>
        <pc:graphicFrameChg chg="mod">
          <ac:chgData name="JAGANI Sheel * ODE" userId="9743c055-8e6b-4fd3-a8d5-927f2de22cc7" providerId="ADAL" clId="{CFDD6AE2-CC7F-42FE-A092-01FC7F0EA109}" dt="2026-05-01T15:33:39.298" v="48"/>
          <ac:graphicFrameMkLst>
            <pc:docMk/>
            <pc:sldMk cId="4271348468" sldId="382"/>
            <ac:graphicFrameMk id="2" creationId="{550F5ECA-CFB3-A943-8D32-B732C130820E}"/>
          </ac:graphicFrameMkLst>
        </pc:graphicFrameChg>
      </pc:sldChg>
      <pc:sldChg chg="modSp mod">
        <pc:chgData name="JAGANI Sheel * ODE" userId="9743c055-8e6b-4fd3-a8d5-927f2de22cc7" providerId="ADAL" clId="{CFDD6AE2-CC7F-42FE-A092-01FC7F0EA109}" dt="2026-05-01T15:36:17.546" v="73" actId="20577"/>
        <pc:sldMkLst>
          <pc:docMk/>
          <pc:sldMk cId="2591718071" sldId="383"/>
        </pc:sldMkLst>
        <pc:spChg chg="mod">
          <ac:chgData name="JAGANI Sheel * ODE" userId="9743c055-8e6b-4fd3-a8d5-927f2de22cc7" providerId="ADAL" clId="{CFDD6AE2-CC7F-42FE-A092-01FC7F0EA109}" dt="2026-05-01T15:36:17.546" v="73" actId="20577"/>
          <ac:spMkLst>
            <pc:docMk/>
            <pc:sldMk cId="2591718071" sldId="383"/>
            <ac:spMk id="2" creationId="{75367B51-6CBE-FC7E-E979-7B0C72E4A1CB}"/>
          </ac:spMkLst>
        </pc:spChg>
        <pc:spChg chg="mod">
          <ac:chgData name="JAGANI Sheel * ODE" userId="9743c055-8e6b-4fd3-a8d5-927f2de22cc7" providerId="ADAL" clId="{CFDD6AE2-CC7F-42FE-A092-01FC7F0EA109}" dt="2026-05-01T15:35:13.764" v="57" actId="207"/>
          <ac:spMkLst>
            <pc:docMk/>
            <pc:sldMk cId="2591718071" sldId="383"/>
            <ac:spMk id="3" creationId="{27C44489-9B91-A4C0-1543-91B4EA86479A}"/>
          </ac:spMkLst>
        </pc:spChg>
      </pc:sldChg>
      <pc:sldChg chg="modSp mod">
        <pc:chgData name="JAGANI Sheel * ODE" userId="9743c055-8e6b-4fd3-a8d5-927f2de22cc7" providerId="ADAL" clId="{CFDD6AE2-CC7F-42FE-A092-01FC7F0EA109}" dt="2026-05-01T15:36:23.203" v="78" actId="20577"/>
        <pc:sldMkLst>
          <pc:docMk/>
          <pc:sldMk cId="1719802901" sldId="384"/>
        </pc:sldMkLst>
        <pc:spChg chg="mod">
          <ac:chgData name="JAGANI Sheel * ODE" userId="9743c055-8e6b-4fd3-a8d5-927f2de22cc7" providerId="ADAL" clId="{CFDD6AE2-CC7F-42FE-A092-01FC7F0EA109}" dt="2026-05-01T15:36:23.203" v="78" actId="20577"/>
          <ac:spMkLst>
            <pc:docMk/>
            <pc:sldMk cId="1719802901" sldId="384"/>
            <ac:spMk id="2" creationId="{A0AA345A-8AA2-089E-D438-F778518EA24D}"/>
          </ac:spMkLst>
        </pc:spChg>
        <pc:spChg chg="mod">
          <ac:chgData name="JAGANI Sheel * ODE" userId="9743c055-8e6b-4fd3-a8d5-927f2de22cc7" providerId="ADAL" clId="{CFDD6AE2-CC7F-42FE-A092-01FC7F0EA109}" dt="2026-05-01T15:35:19.879" v="58" actId="207"/>
          <ac:spMkLst>
            <pc:docMk/>
            <pc:sldMk cId="1719802901" sldId="384"/>
            <ac:spMk id="3" creationId="{BE1D0CAE-BBA1-C46F-E3CC-A9806BE38A17}"/>
          </ac:spMkLst>
        </pc:spChg>
      </pc:sldChg>
      <pc:sldChg chg="modSp mod">
        <pc:chgData name="JAGANI Sheel * ODE" userId="9743c055-8e6b-4fd3-a8d5-927f2de22cc7" providerId="ADAL" clId="{CFDD6AE2-CC7F-42FE-A092-01FC7F0EA109}" dt="2026-05-01T15:36:32.479" v="86" actId="20577"/>
        <pc:sldMkLst>
          <pc:docMk/>
          <pc:sldMk cId="2469023881" sldId="385"/>
        </pc:sldMkLst>
        <pc:spChg chg="mod">
          <ac:chgData name="JAGANI Sheel * ODE" userId="9743c055-8e6b-4fd3-a8d5-927f2de22cc7" providerId="ADAL" clId="{CFDD6AE2-CC7F-42FE-A092-01FC7F0EA109}" dt="2026-05-01T15:36:32.479" v="86" actId="20577"/>
          <ac:spMkLst>
            <pc:docMk/>
            <pc:sldMk cId="2469023881" sldId="385"/>
            <ac:spMk id="2" creationId="{0774246B-7E6F-8F86-FB3A-D9D93248AB7A}"/>
          </ac:spMkLst>
        </pc:spChg>
        <pc:spChg chg="mod">
          <ac:chgData name="JAGANI Sheel * ODE" userId="9743c055-8e6b-4fd3-a8d5-927f2de22cc7" providerId="ADAL" clId="{CFDD6AE2-CC7F-42FE-A092-01FC7F0EA109}" dt="2026-05-01T15:35:59.746" v="68" actId="20577"/>
          <ac:spMkLst>
            <pc:docMk/>
            <pc:sldMk cId="2469023881" sldId="385"/>
            <ac:spMk id="3" creationId="{5A695F19-7BBD-47FF-4F45-4BB791C5D806}"/>
          </ac:spMkLst>
        </pc:spChg>
      </pc:sldChg>
      <pc:sldChg chg="modSp mod">
        <pc:chgData name="JAGANI Sheel * ODE" userId="9743c055-8e6b-4fd3-a8d5-927f2de22cc7" providerId="ADAL" clId="{CFDD6AE2-CC7F-42FE-A092-01FC7F0EA109}" dt="2026-05-01T15:36:40.132" v="99" actId="5793"/>
        <pc:sldMkLst>
          <pc:docMk/>
          <pc:sldMk cId="866856668" sldId="386"/>
        </pc:sldMkLst>
        <pc:spChg chg="mod">
          <ac:chgData name="JAGANI Sheel * ODE" userId="9743c055-8e6b-4fd3-a8d5-927f2de22cc7" providerId="ADAL" clId="{CFDD6AE2-CC7F-42FE-A092-01FC7F0EA109}" dt="2026-05-01T15:36:40.132" v="99" actId="5793"/>
          <ac:spMkLst>
            <pc:docMk/>
            <pc:sldMk cId="866856668" sldId="386"/>
            <ac:spMk id="2" creationId="{E2DB5F62-FEFB-8FA0-FAED-7D603648563D}"/>
          </ac:spMkLst>
        </pc:spChg>
        <pc:spChg chg="mod">
          <ac:chgData name="JAGANI Sheel * ODE" userId="9743c055-8e6b-4fd3-a8d5-927f2de22cc7" providerId="ADAL" clId="{CFDD6AE2-CC7F-42FE-A092-01FC7F0EA109}" dt="2026-05-01T15:36:08.593" v="69" actId="207"/>
          <ac:spMkLst>
            <pc:docMk/>
            <pc:sldMk cId="866856668" sldId="386"/>
            <ac:spMk id="3" creationId="{0F5B2E68-8BE6-B08A-D35F-BFD8355BC7EE}"/>
          </ac:spMkLst>
        </pc:spChg>
      </pc:sldChg>
    </pc:docChg>
  </pc:docChgLst>
  <pc:docChgLst>
    <pc:chgData name="HENSLEY Tracy * ODE" userId="S::tracy.hensley@ode.oregon.gov::930e4931-8e8a-43c9-b185-5c98a8d3e820" providerId="AD" clId="Web-{DEB36817-9973-FD1B-D58A-9B4E3ED93318}"/>
    <pc:docChg chg="addSld delSld modSld">
      <pc:chgData name="HENSLEY Tracy * ODE" userId="S::tracy.hensley@ode.oregon.gov::930e4931-8e8a-43c9-b185-5c98a8d3e820" providerId="AD" clId="Web-{DEB36817-9973-FD1B-D58A-9B4E3ED93318}" dt="2026-04-27T21:30:57.964" v="11" actId="20577"/>
      <pc:docMkLst>
        <pc:docMk/>
      </pc:docMkLst>
      <pc:sldChg chg="modSp add">
        <pc:chgData name="HENSLEY Tracy * ODE" userId="S::tracy.hensley@ode.oregon.gov::930e4931-8e8a-43c9-b185-5c98a8d3e820" providerId="AD" clId="Web-{DEB36817-9973-FD1B-D58A-9B4E3ED93318}" dt="2026-04-27T21:30:57.964" v="11" actId="20577"/>
        <pc:sldMkLst>
          <pc:docMk/>
          <pc:sldMk cId="3503007342" sldId="293"/>
        </pc:sldMkLst>
        <pc:spChg chg="mod">
          <ac:chgData name="HENSLEY Tracy * ODE" userId="S::tracy.hensley@ode.oregon.gov::930e4931-8e8a-43c9-b185-5c98a8d3e820" providerId="AD" clId="Web-{DEB36817-9973-FD1B-D58A-9B4E3ED93318}" dt="2026-04-27T21:30:57.964" v="11" actId="20577"/>
          <ac:spMkLst>
            <pc:docMk/>
            <pc:sldMk cId="3503007342" sldId="293"/>
            <ac:spMk id="3" creationId="{00000000-0000-0000-0000-000000000000}"/>
          </ac:spMkLst>
        </pc:spChg>
      </pc:sldChg>
    </pc:docChg>
  </pc:docChgLst>
  <pc:docChgLst>
    <pc:chgData name="DONOVAN Thea * ODE" userId="S::thea.donovan@ode.oregon.gov::3aa75057-d22f-4630-b008-7267e259829b" providerId="AD" clId="Web-{6D583AB0-121E-8FC4-E2D0-803213AFC60C}"/>
    <pc:docChg chg="mod addSld delSld modSld sldOrd">
      <pc:chgData name="DONOVAN Thea * ODE" userId="S::thea.donovan@ode.oregon.gov::3aa75057-d22f-4630-b008-7267e259829b" providerId="AD" clId="Web-{6D583AB0-121E-8FC4-E2D0-803213AFC60C}" dt="2026-04-29T16:42:16.055" v="5041"/>
      <pc:docMkLst>
        <pc:docMk/>
      </pc:docMkLst>
      <pc:sldChg chg="modNotes">
        <pc:chgData name="DONOVAN Thea * ODE" userId="S::thea.donovan@ode.oregon.gov::3aa75057-d22f-4630-b008-7267e259829b" providerId="AD" clId="Web-{6D583AB0-121E-8FC4-E2D0-803213AFC60C}" dt="2026-04-28T19:53:36.499" v="1111"/>
        <pc:sldMkLst>
          <pc:docMk/>
          <pc:sldMk cId="1517596520" sldId="264"/>
        </pc:sldMkLst>
      </pc:sldChg>
      <pc:sldChg chg="modNotes">
        <pc:chgData name="DONOVAN Thea * ODE" userId="S::thea.donovan@ode.oregon.gov::3aa75057-d22f-4630-b008-7267e259829b" providerId="AD" clId="Web-{6D583AB0-121E-8FC4-E2D0-803213AFC60C}" dt="2026-04-28T19:55:47.374" v="1264"/>
        <pc:sldMkLst>
          <pc:docMk/>
          <pc:sldMk cId="2601158216" sldId="265"/>
        </pc:sldMkLst>
      </pc:sldChg>
      <pc:sldChg chg="modNotes">
        <pc:chgData name="DONOVAN Thea * ODE" userId="S::thea.donovan@ode.oregon.gov::3aa75057-d22f-4630-b008-7267e259829b" providerId="AD" clId="Web-{6D583AB0-121E-8FC4-E2D0-803213AFC60C}" dt="2026-04-28T19:51:08.624" v="836"/>
        <pc:sldMkLst>
          <pc:docMk/>
          <pc:sldMk cId="3448363584" sldId="270"/>
        </pc:sldMkLst>
      </pc:sldChg>
      <pc:sldChg chg="modNotes">
        <pc:chgData name="DONOVAN Thea * ODE" userId="S::thea.donovan@ode.oregon.gov::3aa75057-d22f-4630-b008-7267e259829b" providerId="AD" clId="Web-{6D583AB0-121E-8FC4-E2D0-803213AFC60C}" dt="2026-04-28T19:30:59.594" v="264"/>
        <pc:sldMkLst>
          <pc:docMk/>
          <pc:sldMk cId="4009591296" sldId="364"/>
        </pc:sldMkLst>
      </pc:sldChg>
      <pc:sldChg chg="modNotes">
        <pc:chgData name="DONOVAN Thea * ODE" userId="S::thea.donovan@ode.oregon.gov::3aa75057-d22f-4630-b008-7267e259829b" providerId="AD" clId="Web-{6D583AB0-121E-8FC4-E2D0-803213AFC60C}" dt="2026-04-28T19:35:12.094" v="573"/>
        <pc:sldMkLst>
          <pc:docMk/>
          <pc:sldMk cId="142149949" sldId="368"/>
        </pc:sldMkLst>
      </pc:sldChg>
      <pc:sldChg chg="modNotes">
        <pc:chgData name="DONOVAN Thea * ODE" userId="S::thea.donovan@ode.oregon.gov::3aa75057-d22f-4630-b008-7267e259829b" providerId="AD" clId="Web-{6D583AB0-121E-8FC4-E2D0-803213AFC60C}" dt="2026-04-28T19:33:26.735" v="302"/>
        <pc:sldMkLst>
          <pc:docMk/>
          <pc:sldMk cId="1504434865" sldId="373"/>
        </pc:sldMkLst>
      </pc:sldChg>
    </pc:docChg>
  </pc:docChgLst>
  <pc:docChgLst>
    <pc:chgData name="HENSLEY Tracy * ODE" userId="S::tracy.hensley@ode.oregon.gov::930e4931-8e8a-43c9-b185-5c98a8d3e820" providerId="AD" clId="Web-{E50B0DAD-17EA-204D-6B2C-4DECD4FDBE6C}"/>
    <pc:docChg chg="mod">
      <pc:chgData name="HENSLEY Tracy * ODE" userId="S::tracy.hensley@ode.oregon.gov::930e4931-8e8a-43c9-b185-5c98a8d3e820" providerId="AD" clId="Web-{E50B0DAD-17EA-204D-6B2C-4DECD4FDBE6C}" dt="2026-04-28T21:07:08.085" v="0"/>
      <pc:docMkLst>
        <pc:docMk/>
      </pc:docMkLst>
    </pc:docChg>
  </pc:docChgLst>
</pc:chgInfo>
</file>

<file path=ppt/diagrams/_rels/data6.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image" Target="../media/image6.svg"/></Relationships>
</file>

<file path=ppt/diagrams/_rels/drawing6.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871715-D404-4434-B7ED-D31457F93252}"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720D3A06-57B3-423C-BBCC-4E37525082D4}">
      <dgm:prSet phldrT="[Text]" custT="1"/>
      <dgm:spPr/>
      <dgm:t>
        <a:bodyPr/>
        <a:lstStyle/>
        <a:p>
          <a:r>
            <a:rPr lang="en-US" sz="1800" b="1">
              <a:latin typeface="Calibri" panose="020F0502020204030204" pitchFamily="34" charset="0"/>
              <a:ea typeface="Calibri" panose="020F0502020204030204" pitchFamily="34" charset="0"/>
              <a:cs typeface="Calibri" panose="020F0502020204030204" pitchFamily="34" charset="0"/>
            </a:rPr>
            <a:t>LEAs</a:t>
          </a:r>
          <a:r>
            <a:rPr lang="en-US" sz="1800">
              <a:latin typeface="Calibri" panose="020F0502020204030204" pitchFamily="34" charset="0"/>
              <a:ea typeface="Calibri" panose="020F0502020204030204" pitchFamily="34" charset="0"/>
              <a:cs typeface="Calibri" panose="020F0502020204030204" pitchFamily="34" charset="0"/>
            </a:rPr>
            <a:t> submit IDEA Part B application and MoE Compliance and Assurances to the ODE </a:t>
          </a:r>
          <a:r>
            <a:rPr lang="en-US" sz="1800" b="1">
              <a:latin typeface="Calibri" panose="020F0502020204030204" pitchFamily="34" charset="0"/>
              <a:ea typeface="Calibri" panose="020F0502020204030204" pitchFamily="34" charset="0"/>
              <a:cs typeface="Calibri" panose="020F0502020204030204" pitchFamily="34" charset="0"/>
            </a:rPr>
            <a:t>through Smartsheet, an online software program.</a:t>
          </a:r>
        </a:p>
      </dgm:t>
    </dgm:pt>
    <dgm:pt modelId="{8F164129-5674-49AA-B141-92852CB8FC3E}" type="parTrans" cxnId="{E11A6DEF-7215-44BB-AE84-4D821FD4472E}">
      <dgm:prSet/>
      <dgm:spPr/>
      <dgm:t>
        <a:bodyPr/>
        <a:lstStyle/>
        <a:p>
          <a:endParaRPr lang="en-US"/>
        </a:p>
      </dgm:t>
    </dgm:pt>
    <dgm:pt modelId="{0EFA4190-5432-4608-BA26-FAC32C2F41C4}" type="sibTrans" cxnId="{E11A6DEF-7215-44BB-AE84-4D821FD4472E}">
      <dgm:prSet/>
      <dgm:spPr/>
      <dgm:t>
        <a:bodyPr/>
        <a:lstStyle/>
        <a:p>
          <a:endParaRPr lang="en-US"/>
        </a:p>
      </dgm:t>
    </dgm:pt>
    <dgm:pt modelId="{2A5B399C-5C7F-4302-A960-2EA865A0977E}">
      <dgm:prSet custT="1"/>
      <dgm:spPr/>
      <dgm:t>
        <a:bodyPr/>
        <a:lstStyle/>
        <a:p>
          <a:r>
            <a:rPr lang="en-US" sz="1400">
              <a:latin typeface="Calibri" panose="020F0502020204030204" pitchFamily="34" charset="0"/>
              <a:ea typeface="Calibri" panose="020F0502020204030204" pitchFamily="34" charset="0"/>
              <a:cs typeface="Calibri" panose="020F0502020204030204" pitchFamily="34" charset="0"/>
            </a:rPr>
            <a:t>LEAs are required to review and sign assurances to receive federal funding as well as submit other information required by the state (e.g., to funding elections, MoE budget, GEPA Section 427, and a subrecipient fiscal risk self-assessment.)</a:t>
          </a:r>
          <a:endParaRPr lang="en-US" sz="1400" b="1">
            <a:latin typeface="Calibri" panose="020F0502020204030204" pitchFamily="34" charset="0"/>
            <a:ea typeface="Calibri" panose="020F0502020204030204" pitchFamily="34" charset="0"/>
            <a:cs typeface="Calibri" panose="020F0502020204030204" pitchFamily="34" charset="0"/>
          </a:endParaRPr>
        </a:p>
      </dgm:t>
    </dgm:pt>
    <dgm:pt modelId="{B1C273D9-5F29-4791-ABF5-AC941CDB689B}" type="parTrans" cxnId="{FA4B8302-ADA1-40DB-9F71-3638D49DF9DB}">
      <dgm:prSet/>
      <dgm:spPr/>
      <dgm:t>
        <a:bodyPr/>
        <a:lstStyle/>
        <a:p>
          <a:endParaRPr lang="en-US"/>
        </a:p>
      </dgm:t>
    </dgm:pt>
    <dgm:pt modelId="{0A62FD74-7544-4415-A263-A0108C886E12}" type="sibTrans" cxnId="{FA4B8302-ADA1-40DB-9F71-3638D49DF9DB}">
      <dgm:prSet/>
      <dgm:spPr/>
      <dgm:t>
        <a:bodyPr/>
        <a:lstStyle/>
        <a:p>
          <a:endParaRPr lang="en-US"/>
        </a:p>
      </dgm:t>
    </dgm:pt>
    <dgm:pt modelId="{A361594E-4692-44D3-A2EC-EB006FEA0AE3}">
      <dgm:prSet custT="1"/>
      <dgm:spPr/>
      <dgm:t>
        <a:bodyPr/>
        <a:lstStyle/>
        <a:p>
          <a:r>
            <a:rPr lang="en-US" sz="1800">
              <a:latin typeface="Calibri" panose="020F0502020204030204" pitchFamily="34" charset="0"/>
              <a:ea typeface="Calibri" panose="020F0502020204030204" pitchFamily="34" charset="0"/>
              <a:cs typeface="Calibri" panose="020F0502020204030204" pitchFamily="34" charset="0"/>
            </a:rPr>
            <a:t>The IDEA Fiscal Team </a:t>
          </a:r>
          <a:r>
            <a:rPr lang="en-US" sz="1800" b="1">
              <a:latin typeface="Calibri" panose="020F0502020204030204" pitchFamily="34" charset="0"/>
              <a:ea typeface="Calibri" panose="020F0502020204030204" pitchFamily="34" charset="0"/>
              <a:cs typeface="Calibri" panose="020F0502020204030204" pitchFamily="34" charset="0"/>
            </a:rPr>
            <a:t>reviews and approves the district and issues a grant award notification to the LEA.</a:t>
          </a:r>
        </a:p>
      </dgm:t>
    </dgm:pt>
    <dgm:pt modelId="{F59964A6-4E99-42C2-8669-B3B8D9CFE439}" type="parTrans" cxnId="{0D740FDE-0A98-4207-A8EB-47AFF35664FA}">
      <dgm:prSet/>
      <dgm:spPr/>
      <dgm:t>
        <a:bodyPr/>
        <a:lstStyle/>
        <a:p>
          <a:endParaRPr lang="en-US"/>
        </a:p>
      </dgm:t>
    </dgm:pt>
    <dgm:pt modelId="{807381DE-9554-48F4-A392-C597C388DD77}" type="sibTrans" cxnId="{0D740FDE-0A98-4207-A8EB-47AFF35664FA}">
      <dgm:prSet/>
      <dgm:spPr/>
      <dgm:t>
        <a:bodyPr/>
        <a:lstStyle/>
        <a:p>
          <a:endParaRPr lang="en-US"/>
        </a:p>
      </dgm:t>
    </dgm:pt>
    <dgm:pt modelId="{3823C53D-A38F-49C6-9C40-1A9B1EB86096}" type="pres">
      <dgm:prSet presAssocID="{AF871715-D404-4434-B7ED-D31457F93252}" presName="CompostProcess" presStyleCnt="0">
        <dgm:presLayoutVars>
          <dgm:dir/>
          <dgm:resizeHandles val="exact"/>
        </dgm:presLayoutVars>
      </dgm:prSet>
      <dgm:spPr/>
    </dgm:pt>
    <dgm:pt modelId="{758834A5-A60C-40DC-97B3-BEC94C75A6C6}" type="pres">
      <dgm:prSet presAssocID="{AF871715-D404-4434-B7ED-D31457F93252}" presName="arrow" presStyleLbl="bgShp" presStyleIdx="0" presStyleCnt="1"/>
      <dgm:spPr/>
    </dgm:pt>
    <dgm:pt modelId="{541E17CF-6CDB-4775-9C5F-D739BC929CD9}" type="pres">
      <dgm:prSet presAssocID="{AF871715-D404-4434-B7ED-D31457F93252}" presName="linearProcess" presStyleCnt="0"/>
      <dgm:spPr/>
    </dgm:pt>
    <dgm:pt modelId="{11C774B1-F25A-4091-B8A5-79BE8DA38523}" type="pres">
      <dgm:prSet presAssocID="{720D3A06-57B3-423C-BBCC-4E37525082D4}" presName="textNode" presStyleLbl="node1" presStyleIdx="0" presStyleCnt="3">
        <dgm:presLayoutVars>
          <dgm:bulletEnabled val="1"/>
        </dgm:presLayoutVars>
      </dgm:prSet>
      <dgm:spPr/>
    </dgm:pt>
    <dgm:pt modelId="{89C91C64-44AA-4761-9623-420DE8A4FB6B}" type="pres">
      <dgm:prSet presAssocID="{0EFA4190-5432-4608-BA26-FAC32C2F41C4}" presName="sibTrans" presStyleCnt="0"/>
      <dgm:spPr/>
    </dgm:pt>
    <dgm:pt modelId="{85E8D416-5179-4246-BD6F-F693443DEBE9}" type="pres">
      <dgm:prSet presAssocID="{2A5B399C-5C7F-4302-A960-2EA865A0977E}" presName="textNode" presStyleLbl="node1" presStyleIdx="1" presStyleCnt="3">
        <dgm:presLayoutVars>
          <dgm:bulletEnabled val="1"/>
        </dgm:presLayoutVars>
      </dgm:prSet>
      <dgm:spPr/>
    </dgm:pt>
    <dgm:pt modelId="{877FC551-A6EC-4B19-8A83-8D7F37F8A79E}" type="pres">
      <dgm:prSet presAssocID="{0A62FD74-7544-4415-A263-A0108C886E12}" presName="sibTrans" presStyleCnt="0"/>
      <dgm:spPr/>
    </dgm:pt>
    <dgm:pt modelId="{91375587-CD74-4919-8F65-050ED2C34CE9}" type="pres">
      <dgm:prSet presAssocID="{A361594E-4692-44D3-A2EC-EB006FEA0AE3}" presName="textNode" presStyleLbl="node1" presStyleIdx="2" presStyleCnt="3">
        <dgm:presLayoutVars>
          <dgm:bulletEnabled val="1"/>
        </dgm:presLayoutVars>
      </dgm:prSet>
      <dgm:spPr/>
    </dgm:pt>
  </dgm:ptLst>
  <dgm:cxnLst>
    <dgm:cxn modelId="{FA4B8302-ADA1-40DB-9F71-3638D49DF9DB}" srcId="{AF871715-D404-4434-B7ED-D31457F93252}" destId="{2A5B399C-5C7F-4302-A960-2EA865A0977E}" srcOrd="1" destOrd="0" parTransId="{B1C273D9-5F29-4791-ABF5-AC941CDB689B}" sibTransId="{0A62FD74-7544-4415-A263-A0108C886E12}"/>
    <dgm:cxn modelId="{29AD0646-9ECE-4173-87D3-6D459AEEA8B4}" type="presOf" srcId="{720D3A06-57B3-423C-BBCC-4E37525082D4}" destId="{11C774B1-F25A-4091-B8A5-79BE8DA38523}" srcOrd="0" destOrd="0" presId="urn:microsoft.com/office/officeart/2005/8/layout/hProcess9"/>
    <dgm:cxn modelId="{68FAAEC7-8EDE-4AD4-9906-284D8A0A53CA}" type="presOf" srcId="{A361594E-4692-44D3-A2EC-EB006FEA0AE3}" destId="{91375587-CD74-4919-8F65-050ED2C34CE9}" srcOrd="0" destOrd="0" presId="urn:microsoft.com/office/officeart/2005/8/layout/hProcess9"/>
    <dgm:cxn modelId="{B62D7DD0-771F-4B48-AAD7-FA3644F8A982}" type="presOf" srcId="{AF871715-D404-4434-B7ED-D31457F93252}" destId="{3823C53D-A38F-49C6-9C40-1A9B1EB86096}" srcOrd="0" destOrd="0" presId="urn:microsoft.com/office/officeart/2005/8/layout/hProcess9"/>
    <dgm:cxn modelId="{0D740FDE-0A98-4207-A8EB-47AFF35664FA}" srcId="{AF871715-D404-4434-B7ED-D31457F93252}" destId="{A361594E-4692-44D3-A2EC-EB006FEA0AE3}" srcOrd="2" destOrd="0" parTransId="{F59964A6-4E99-42C2-8669-B3B8D9CFE439}" sibTransId="{807381DE-9554-48F4-A392-C597C388DD77}"/>
    <dgm:cxn modelId="{E11A6DEF-7215-44BB-AE84-4D821FD4472E}" srcId="{AF871715-D404-4434-B7ED-D31457F93252}" destId="{720D3A06-57B3-423C-BBCC-4E37525082D4}" srcOrd="0" destOrd="0" parTransId="{8F164129-5674-49AA-B141-92852CB8FC3E}" sibTransId="{0EFA4190-5432-4608-BA26-FAC32C2F41C4}"/>
    <dgm:cxn modelId="{6CF26CF5-614E-4DD0-92F7-7A2CF4E33397}" type="presOf" srcId="{2A5B399C-5C7F-4302-A960-2EA865A0977E}" destId="{85E8D416-5179-4246-BD6F-F693443DEBE9}" srcOrd="0" destOrd="0" presId="urn:microsoft.com/office/officeart/2005/8/layout/hProcess9"/>
    <dgm:cxn modelId="{77B9F4E1-617B-44C1-BD6A-2A552D7E4610}" type="presParOf" srcId="{3823C53D-A38F-49C6-9C40-1A9B1EB86096}" destId="{758834A5-A60C-40DC-97B3-BEC94C75A6C6}" srcOrd="0" destOrd="0" presId="urn:microsoft.com/office/officeart/2005/8/layout/hProcess9"/>
    <dgm:cxn modelId="{D32B81CC-AA44-46E3-8274-F163B8E79660}" type="presParOf" srcId="{3823C53D-A38F-49C6-9C40-1A9B1EB86096}" destId="{541E17CF-6CDB-4775-9C5F-D739BC929CD9}" srcOrd="1" destOrd="0" presId="urn:microsoft.com/office/officeart/2005/8/layout/hProcess9"/>
    <dgm:cxn modelId="{85E8D028-A9DA-4B0B-B550-6926F6940825}" type="presParOf" srcId="{541E17CF-6CDB-4775-9C5F-D739BC929CD9}" destId="{11C774B1-F25A-4091-B8A5-79BE8DA38523}" srcOrd="0" destOrd="0" presId="urn:microsoft.com/office/officeart/2005/8/layout/hProcess9"/>
    <dgm:cxn modelId="{B0191D98-DE73-4056-8B56-1AE5329675A9}" type="presParOf" srcId="{541E17CF-6CDB-4775-9C5F-D739BC929CD9}" destId="{89C91C64-44AA-4761-9623-420DE8A4FB6B}" srcOrd="1" destOrd="0" presId="urn:microsoft.com/office/officeart/2005/8/layout/hProcess9"/>
    <dgm:cxn modelId="{C43366A3-9DBB-45EA-B934-99B14FFBE38E}" type="presParOf" srcId="{541E17CF-6CDB-4775-9C5F-D739BC929CD9}" destId="{85E8D416-5179-4246-BD6F-F693443DEBE9}" srcOrd="2" destOrd="0" presId="urn:microsoft.com/office/officeart/2005/8/layout/hProcess9"/>
    <dgm:cxn modelId="{8C96D814-6C0E-42F1-9103-FE7F84985F3F}" type="presParOf" srcId="{541E17CF-6CDB-4775-9C5F-D739BC929CD9}" destId="{877FC551-A6EC-4B19-8A83-8D7F37F8A79E}" srcOrd="3" destOrd="0" presId="urn:microsoft.com/office/officeart/2005/8/layout/hProcess9"/>
    <dgm:cxn modelId="{44D532EC-7C6F-422C-BD22-8EDCC1E3098E}" type="presParOf" srcId="{541E17CF-6CDB-4775-9C5F-D739BC929CD9}" destId="{91375587-CD74-4919-8F65-050ED2C34CE9}"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1DA769-1267-4922-8EDB-5F4451D51EA8}"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64C0019B-B0A9-43C6-AEDC-3E3FB81EDE23}">
      <dgm:prSet/>
      <dgm:spPr/>
      <dgm:t>
        <a:bodyPr/>
        <a:lstStyle/>
        <a:p>
          <a:r>
            <a:rPr lang="en-US" b="1">
              <a:latin typeface="Calibri" panose="020F0502020204030204" pitchFamily="34" charset="0"/>
              <a:ea typeface="Calibri" panose="020F0502020204030204" pitchFamily="34" charset="0"/>
              <a:cs typeface="Calibri" panose="020F0502020204030204" pitchFamily="34" charset="0"/>
            </a:rPr>
            <a:t>Collection opened: </a:t>
          </a:r>
        </a:p>
        <a:p>
          <a:r>
            <a:rPr lang="en-US">
              <a:latin typeface="Calibri" panose="020F0502020204030204" pitchFamily="34" charset="0"/>
              <a:ea typeface="Calibri" panose="020F0502020204030204" pitchFamily="34" charset="0"/>
              <a:cs typeface="Calibri" panose="020F0502020204030204" pitchFamily="34" charset="0"/>
            </a:rPr>
            <a:t>Thursday, April 30, 2026</a:t>
          </a:r>
        </a:p>
      </dgm:t>
    </dgm:pt>
    <dgm:pt modelId="{7C89478B-B99B-4F28-A343-047AAD07397C}" type="parTrans" cxnId="{5C4B5A8F-D738-4749-B3D3-82FF694A1B6F}">
      <dgm:prSet/>
      <dgm:spPr/>
      <dgm:t>
        <a:bodyPr/>
        <a:lstStyle/>
        <a:p>
          <a:endParaRPr lang="en-US"/>
        </a:p>
      </dgm:t>
    </dgm:pt>
    <dgm:pt modelId="{C568393D-1704-4FDC-ACA5-B7663FE3E1E9}" type="sibTrans" cxnId="{5C4B5A8F-D738-4749-B3D3-82FF694A1B6F}">
      <dgm:prSet/>
      <dgm:spPr/>
      <dgm:t>
        <a:bodyPr/>
        <a:lstStyle/>
        <a:p>
          <a:endParaRPr lang="en-US"/>
        </a:p>
      </dgm:t>
    </dgm:pt>
    <dgm:pt modelId="{23F55CC8-578C-487C-80A0-DBCA03B4444D}">
      <dgm:prSet/>
      <dgm:spPr/>
      <dgm:t>
        <a:bodyPr/>
        <a:lstStyle/>
        <a:p>
          <a:r>
            <a:rPr lang="en-US" b="1">
              <a:latin typeface="Calibri" panose="020F0502020204030204" pitchFamily="34" charset="0"/>
              <a:ea typeface="Calibri" panose="020F0502020204030204" pitchFamily="34" charset="0"/>
              <a:cs typeface="Calibri" panose="020F0502020204030204" pitchFamily="34" charset="0"/>
            </a:rPr>
            <a:t>Collection closes: </a:t>
          </a:r>
        </a:p>
        <a:p>
          <a:r>
            <a:rPr lang="en-US">
              <a:latin typeface="Calibri" panose="020F0502020204030204" pitchFamily="34" charset="0"/>
              <a:ea typeface="Calibri" panose="020F0502020204030204" pitchFamily="34" charset="0"/>
              <a:cs typeface="Calibri" panose="020F0502020204030204" pitchFamily="34" charset="0"/>
            </a:rPr>
            <a:t>Monday, June 22, 2026</a:t>
          </a:r>
          <a:r>
            <a:rPr lang="en-US"/>
            <a:t>.  </a:t>
          </a:r>
        </a:p>
      </dgm:t>
    </dgm:pt>
    <dgm:pt modelId="{F5B18982-9127-4D4A-98B0-B0DBE039CA6D}" type="parTrans" cxnId="{4D28793D-A064-484C-8D76-EEFB620E8B92}">
      <dgm:prSet/>
      <dgm:spPr/>
      <dgm:t>
        <a:bodyPr/>
        <a:lstStyle/>
        <a:p>
          <a:endParaRPr lang="en-US"/>
        </a:p>
      </dgm:t>
    </dgm:pt>
    <dgm:pt modelId="{6E9B1FF4-19A0-4F1E-8F1F-DE91FE1DBFB9}" type="sibTrans" cxnId="{4D28793D-A064-484C-8D76-EEFB620E8B92}">
      <dgm:prSet/>
      <dgm:spPr/>
      <dgm:t>
        <a:bodyPr/>
        <a:lstStyle/>
        <a:p>
          <a:endParaRPr lang="en-US"/>
        </a:p>
      </dgm:t>
    </dgm:pt>
    <dgm:pt modelId="{3405DDD2-9475-43FF-B7FE-12B8661BB503}" type="pres">
      <dgm:prSet presAssocID="{2A1DA769-1267-4922-8EDB-5F4451D51EA8}" presName="Name0" presStyleCnt="0">
        <dgm:presLayoutVars>
          <dgm:dir/>
          <dgm:resizeHandles val="exact"/>
        </dgm:presLayoutVars>
      </dgm:prSet>
      <dgm:spPr/>
    </dgm:pt>
    <dgm:pt modelId="{6FCF7EED-FE86-41FC-B5F4-4D15107D4FFB}" type="pres">
      <dgm:prSet presAssocID="{64C0019B-B0A9-43C6-AEDC-3E3FB81EDE23}" presName="node" presStyleLbl="node1" presStyleIdx="0" presStyleCnt="2" custLinFactNeighborX="-117" custLinFactNeighborY="-1167">
        <dgm:presLayoutVars>
          <dgm:bulletEnabled val="1"/>
        </dgm:presLayoutVars>
      </dgm:prSet>
      <dgm:spPr/>
    </dgm:pt>
    <dgm:pt modelId="{4E4FE467-E326-422F-B67F-9F9ACD08EF8E}" type="pres">
      <dgm:prSet presAssocID="{C568393D-1704-4FDC-ACA5-B7663FE3E1E9}" presName="sibTrans" presStyleLbl="sibTrans2D1" presStyleIdx="0" presStyleCnt="1"/>
      <dgm:spPr/>
    </dgm:pt>
    <dgm:pt modelId="{007F69D9-C3BC-4CC4-A94B-E6C2193E97FB}" type="pres">
      <dgm:prSet presAssocID="{C568393D-1704-4FDC-ACA5-B7663FE3E1E9}" presName="connectorText" presStyleLbl="sibTrans2D1" presStyleIdx="0" presStyleCnt="1"/>
      <dgm:spPr/>
    </dgm:pt>
    <dgm:pt modelId="{C1480D2F-A62A-4AD8-B39F-0B516839993C}" type="pres">
      <dgm:prSet presAssocID="{23F55CC8-578C-487C-80A0-DBCA03B4444D}" presName="node" presStyleLbl="node1" presStyleIdx="1" presStyleCnt="2" custLinFactNeighborY="-1167">
        <dgm:presLayoutVars>
          <dgm:bulletEnabled val="1"/>
        </dgm:presLayoutVars>
      </dgm:prSet>
      <dgm:spPr/>
    </dgm:pt>
  </dgm:ptLst>
  <dgm:cxnLst>
    <dgm:cxn modelId="{20E4A205-18D5-41AD-8124-4A66509507F4}" type="presOf" srcId="{23F55CC8-578C-487C-80A0-DBCA03B4444D}" destId="{C1480D2F-A62A-4AD8-B39F-0B516839993C}" srcOrd="0" destOrd="0" presId="urn:microsoft.com/office/officeart/2005/8/layout/process1"/>
    <dgm:cxn modelId="{D0A99B0E-7BCF-4B41-B4F3-3D1BA1C19C47}" type="presOf" srcId="{64C0019B-B0A9-43C6-AEDC-3E3FB81EDE23}" destId="{6FCF7EED-FE86-41FC-B5F4-4D15107D4FFB}" srcOrd="0" destOrd="0" presId="urn:microsoft.com/office/officeart/2005/8/layout/process1"/>
    <dgm:cxn modelId="{4D28793D-A064-484C-8D76-EEFB620E8B92}" srcId="{2A1DA769-1267-4922-8EDB-5F4451D51EA8}" destId="{23F55CC8-578C-487C-80A0-DBCA03B4444D}" srcOrd="1" destOrd="0" parTransId="{F5B18982-9127-4D4A-98B0-B0DBE039CA6D}" sibTransId="{6E9B1FF4-19A0-4F1E-8F1F-DE91FE1DBFB9}"/>
    <dgm:cxn modelId="{9641BF4E-EAD8-442D-9C05-83969ADE5EDD}" type="presOf" srcId="{2A1DA769-1267-4922-8EDB-5F4451D51EA8}" destId="{3405DDD2-9475-43FF-B7FE-12B8661BB503}" srcOrd="0" destOrd="0" presId="urn:microsoft.com/office/officeart/2005/8/layout/process1"/>
    <dgm:cxn modelId="{EEE0E772-4A3B-4A0D-94CE-D3AA0DE48299}" type="presOf" srcId="{C568393D-1704-4FDC-ACA5-B7663FE3E1E9}" destId="{4E4FE467-E326-422F-B67F-9F9ACD08EF8E}" srcOrd="0" destOrd="0" presId="urn:microsoft.com/office/officeart/2005/8/layout/process1"/>
    <dgm:cxn modelId="{5C4B5A8F-D738-4749-B3D3-82FF694A1B6F}" srcId="{2A1DA769-1267-4922-8EDB-5F4451D51EA8}" destId="{64C0019B-B0A9-43C6-AEDC-3E3FB81EDE23}" srcOrd="0" destOrd="0" parTransId="{7C89478B-B99B-4F28-A343-047AAD07397C}" sibTransId="{C568393D-1704-4FDC-ACA5-B7663FE3E1E9}"/>
    <dgm:cxn modelId="{62CFE7B1-BBA1-487D-90C4-9C68970D8B96}" type="presOf" srcId="{C568393D-1704-4FDC-ACA5-B7663FE3E1E9}" destId="{007F69D9-C3BC-4CC4-A94B-E6C2193E97FB}" srcOrd="1" destOrd="0" presId="urn:microsoft.com/office/officeart/2005/8/layout/process1"/>
    <dgm:cxn modelId="{EB616616-2AF4-414D-A2AE-97F15329829D}" type="presParOf" srcId="{3405DDD2-9475-43FF-B7FE-12B8661BB503}" destId="{6FCF7EED-FE86-41FC-B5F4-4D15107D4FFB}" srcOrd="0" destOrd="0" presId="urn:microsoft.com/office/officeart/2005/8/layout/process1"/>
    <dgm:cxn modelId="{1F26CE87-74DE-490D-B661-DAFC340B03AF}" type="presParOf" srcId="{3405DDD2-9475-43FF-B7FE-12B8661BB503}" destId="{4E4FE467-E326-422F-B67F-9F9ACD08EF8E}" srcOrd="1" destOrd="0" presId="urn:microsoft.com/office/officeart/2005/8/layout/process1"/>
    <dgm:cxn modelId="{BC02DD05-E060-4250-908B-0F785FC05537}" type="presParOf" srcId="{4E4FE467-E326-422F-B67F-9F9ACD08EF8E}" destId="{007F69D9-C3BC-4CC4-A94B-E6C2193E97FB}" srcOrd="0" destOrd="0" presId="urn:microsoft.com/office/officeart/2005/8/layout/process1"/>
    <dgm:cxn modelId="{BBA2CF0B-2D40-4B11-90F4-FCD9561E1D55}" type="presParOf" srcId="{3405DDD2-9475-43FF-B7FE-12B8661BB503}" destId="{C1480D2F-A62A-4AD8-B39F-0B516839993C}"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B13CA8-FFD2-4DCA-923F-A7CA27DEBCD2}"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4D83D01B-050A-499F-B9DE-4CC9DF0354FD}">
      <dgm:prSet phldrT="[Text]"/>
      <dgm:spPr>
        <a:solidFill>
          <a:schemeClr val="accent5"/>
        </a:solidFill>
      </dgm:spPr>
      <dgm:t>
        <a:bodyPr/>
        <a:lstStyle/>
        <a:p>
          <a:r>
            <a:rPr lang="en-US" dirty="0">
              <a:latin typeface="Calibri" panose="020F0502020204030204" pitchFamily="34" charset="0"/>
              <a:ea typeface="Calibri" panose="020F0502020204030204" pitchFamily="34" charset="0"/>
              <a:cs typeface="Calibri" panose="020F0502020204030204" pitchFamily="34" charset="0"/>
            </a:rPr>
            <a:t>Completing both can be a time-intensive task. Allow time for:</a:t>
          </a:r>
        </a:p>
      </dgm:t>
      <dgm:extLst>
        <a:ext uri="{E40237B7-FDA0-4F09-8148-C483321AD2D9}">
          <dgm14:cNvPr xmlns:dgm14="http://schemas.microsoft.com/office/drawing/2010/diagram" id="0" name="" descr="Completing both can be a time-intensive task. Allow time for:"/>
        </a:ext>
      </dgm:extLst>
    </dgm:pt>
    <dgm:pt modelId="{A590E742-5E3E-4D1F-AE0D-A4BA0E40074B}" type="parTrans" cxnId="{F4E6FF15-FFC9-4F61-A97F-20F39F0CBEC1}">
      <dgm:prSet/>
      <dgm:spPr/>
      <dgm:t>
        <a:bodyPr/>
        <a:lstStyle/>
        <a:p>
          <a:endParaRPr lang="en-US"/>
        </a:p>
      </dgm:t>
    </dgm:pt>
    <dgm:pt modelId="{C8093B4F-A78C-42D0-9308-9B5B0E8838BA}" type="sibTrans" cxnId="{F4E6FF15-FFC9-4F61-A97F-20F39F0CBEC1}">
      <dgm:prSet/>
      <dgm:spPr/>
      <dgm:t>
        <a:bodyPr/>
        <a:lstStyle/>
        <a:p>
          <a:endParaRPr lang="en-US"/>
        </a:p>
      </dgm:t>
    </dgm:pt>
    <dgm:pt modelId="{B25E9A24-90D7-402D-B9A4-5033F7673E95}">
      <dgm:prSet custT="1"/>
      <dgm:spPr>
        <a:solidFill>
          <a:schemeClr val="accent5">
            <a:lumMod val="50000"/>
          </a:schemeClr>
        </a:solidFill>
      </dgm:spPr>
      <dgm:t>
        <a:bodyPr/>
        <a:lstStyle/>
        <a:p>
          <a:r>
            <a:rPr lang="en-US" sz="1800" dirty="0">
              <a:latin typeface="Calibri" panose="020F0502020204030204" pitchFamily="34" charset="0"/>
              <a:ea typeface="Calibri" panose="020F0502020204030204" pitchFamily="34" charset="0"/>
              <a:cs typeface="Calibri" panose="020F0502020204030204" pitchFamily="34" charset="0"/>
            </a:rPr>
            <a:t>Collecting information and determining selections</a:t>
          </a:r>
        </a:p>
      </dgm:t>
    </dgm:pt>
    <dgm:pt modelId="{8F2752F9-5434-4B36-A379-5CE9CAC36429}" type="parTrans" cxnId="{12D2F8CA-F6C5-4BB2-915B-F4D7811CD02B}">
      <dgm:prSet/>
      <dgm:spPr/>
      <dgm:t>
        <a:bodyPr/>
        <a:lstStyle/>
        <a:p>
          <a:endParaRPr lang="en-US"/>
        </a:p>
      </dgm:t>
    </dgm:pt>
    <dgm:pt modelId="{86F0D97F-6B33-4836-A8A1-6FA5EE7AC4FD}" type="sibTrans" cxnId="{12D2F8CA-F6C5-4BB2-915B-F4D7811CD02B}">
      <dgm:prSet/>
      <dgm:spPr/>
      <dgm:t>
        <a:bodyPr/>
        <a:lstStyle/>
        <a:p>
          <a:endParaRPr lang="en-US"/>
        </a:p>
      </dgm:t>
    </dgm:pt>
    <dgm:pt modelId="{101D2D44-EDB6-45DB-94A9-BF5A4F8DA726}">
      <dgm:prSet custT="1"/>
      <dgm:spPr>
        <a:solidFill>
          <a:schemeClr val="accent5">
            <a:lumMod val="50000"/>
          </a:schemeClr>
        </a:solidFill>
      </dgm:spPr>
      <dgm:t>
        <a:bodyPr/>
        <a:lstStyle/>
        <a:p>
          <a:r>
            <a:rPr lang="en-US" sz="1800">
              <a:latin typeface="Calibri" panose="020F0502020204030204" pitchFamily="34" charset="0"/>
              <a:ea typeface="Calibri" panose="020F0502020204030204" pitchFamily="34" charset="0"/>
              <a:cs typeface="Calibri" panose="020F0502020204030204" pitchFamily="34" charset="0"/>
            </a:rPr>
            <a:t>Submitting both forms </a:t>
          </a:r>
        </a:p>
      </dgm:t>
    </dgm:pt>
    <dgm:pt modelId="{809BD6CC-C3DF-46A4-AF78-0B09E7BC6D31}" type="parTrans" cxnId="{594A400F-7BF9-45C3-B645-7FD63E680AD1}">
      <dgm:prSet/>
      <dgm:spPr/>
      <dgm:t>
        <a:bodyPr/>
        <a:lstStyle/>
        <a:p>
          <a:endParaRPr lang="en-US"/>
        </a:p>
      </dgm:t>
    </dgm:pt>
    <dgm:pt modelId="{476A27B1-8172-456A-A8A4-DC71D42812CD}" type="sibTrans" cxnId="{594A400F-7BF9-45C3-B645-7FD63E680AD1}">
      <dgm:prSet/>
      <dgm:spPr/>
      <dgm:t>
        <a:bodyPr/>
        <a:lstStyle/>
        <a:p>
          <a:endParaRPr lang="en-US"/>
        </a:p>
      </dgm:t>
    </dgm:pt>
    <dgm:pt modelId="{6F00BF87-FFF4-447D-88CC-A2C7CE92D7AA}">
      <dgm:prSet custT="1"/>
      <dgm:spPr>
        <a:solidFill>
          <a:schemeClr val="accent5">
            <a:lumMod val="50000"/>
          </a:schemeClr>
        </a:solidFill>
      </dgm:spPr>
      <dgm:t>
        <a:bodyPr/>
        <a:lstStyle/>
        <a:p>
          <a:r>
            <a:rPr lang="en-US" sz="1800">
              <a:latin typeface="Calibri" panose="020F0502020204030204" pitchFamily="34" charset="0"/>
              <a:ea typeface="Calibri" panose="020F0502020204030204" pitchFamily="34" charset="0"/>
              <a:cs typeface="Calibri" panose="020F0502020204030204" pitchFamily="34" charset="0"/>
            </a:rPr>
            <a:t>Contacting ODE for questions </a:t>
          </a:r>
        </a:p>
      </dgm:t>
    </dgm:pt>
    <dgm:pt modelId="{219AAC47-D048-4FF5-940C-09EA41746146}" type="parTrans" cxnId="{7E35A340-C971-462B-B309-5F607E5EB5F8}">
      <dgm:prSet/>
      <dgm:spPr/>
      <dgm:t>
        <a:bodyPr/>
        <a:lstStyle/>
        <a:p>
          <a:endParaRPr lang="en-US"/>
        </a:p>
      </dgm:t>
    </dgm:pt>
    <dgm:pt modelId="{34DDEA5D-A0F0-4440-AA55-4187CA4D7F22}" type="sibTrans" cxnId="{7E35A340-C971-462B-B309-5F607E5EB5F8}">
      <dgm:prSet/>
      <dgm:spPr/>
      <dgm:t>
        <a:bodyPr/>
        <a:lstStyle/>
        <a:p>
          <a:endParaRPr lang="en-US"/>
        </a:p>
      </dgm:t>
    </dgm:pt>
    <dgm:pt modelId="{500F87B7-B3EB-433C-B918-31DFAE3B5476}">
      <dgm:prSet custT="1"/>
      <dgm:spPr>
        <a:solidFill>
          <a:schemeClr val="accent5">
            <a:lumMod val="50000"/>
          </a:schemeClr>
        </a:solidFill>
      </dgm:spPr>
      <dgm:t>
        <a:bodyPr/>
        <a:lstStyle/>
        <a:p>
          <a:r>
            <a:rPr lang="en-US" sz="1800">
              <a:latin typeface="Calibri" panose="020F0502020204030204" pitchFamily="34" charset="0"/>
              <a:ea typeface="Calibri" panose="020F0502020204030204" pitchFamily="34" charset="0"/>
              <a:cs typeface="Calibri" panose="020F0502020204030204" pitchFamily="34" charset="0"/>
            </a:rPr>
            <a:t>Receiving support prior to the submission deadline</a:t>
          </a:r>
        </a:p>
      </dgm:t>
    </dgm:pt>
    <dgm:pt modelId="{22B9E243-6A9C-442A-B837-D8BE8A8A3E3A}" type="parTrans" cxnId="{06813737-204E-4FCB-9D3E-7A8D5A20FC09}">
      <dgm:prSet/>
      <dgm:spPr/>
      <dgm:t>
        <a:bodyPr/>
        <a:lstStyle/>
        <a:p>
          <a:endParaRPr lang="en-US"/>
        </a:p>
      </dgm:t>
    </dgm:pt>
    <dgm:pt modelId="{AEE18D21-00C1-4813-9D1B-FF442B679B67}" type="sibTrans" cxnId="{06813737-204E-4FCB-9D3E-7A8D5A20FC09}">
      <dgm:prSet/>
      <dgm:spPr/>
      <dgm:t>
        <a:bodyPr/>
        <a:lstStyle/>
        <a:p>
          <a:endParaRPr lang="en-US"/>
        </a:p>
      </dgm:t>
    </dgm:pt>
    <dgm:pt modelId="{5923D6A9-921A-4CFE-975A-90A2571A3D75}" type="pres">
      <dgm:prSet presAssocID="{D3B13CA8-FFD2-4DCA-923F-A7CA27DEBCD2}" presName="Name0" presStyleCnt="0">
        <dgm:presLayoutVars>
          <dgm:chPref val="1"/>
          <dgm:dir/>
          <dgm:animOne val="branch"/>
          <dgm:animLvl val="lvl"/>
          <dgm:resizeHandles/>
        </dgm:presLayoutVars>
      </dgm:prSet>
      <dgm:spPr/>
    </dgm:pt>
    <dgm:pt modelId="{AE68A999-3F8E-44C3-92B6-123D8B481BB7}" type="pres">
      <dgm:prSet presAssocID="{4D83D01B-050A-499F-B9DE-4CC9DF0354FD}" presName="vertOne" presStyleCnt="0"/>
      <dgm:spPr/>
    </dgm:pt>
    <dgm:pt modelId="{F1C6C2F8-86A4-4844-AC05-9A2CC59FB716}" type="pres">
      <dgm:prSet presAssocID="{4D83D01B-050A-499F-B9DE-4CC9DF0354FD}" presName="txOne" presStyleLbl="node0" presStyleIdx="0" presStyleCnt="1" custScaleY="85162" custLinFactNeighborX="0" custLinFactNeighborY="-80801">
        <dgm:presLayoutVars>
          <dgm:chPref val="3"/>
        </dgm:presLayoutVars>
      </dgm:prSet>
      <dgm:spPr/>
    </dgm:pt>
    <dgm:pt modelId="{7E18CCC3-7D0A-4C7E-A88E-69D13E7C6813}" type="pres">
      <dgm:prSet presAssocID="{4D83D01B-050A-499F-B9DE-4CC9DF0354FD}" presName="parTransOne" presStyleCnt="0"/>
      <dgm:spPr/>
    </dgm:pt>
    <dgm:pt modelId="{4B74B45B-E7F5-4786-8FA3-2CBE631067AB}" type="pres">
      <dgm:prSet presAssocID="{4D83D01B-050A-499F-B9DE-4CC9DF0354FD}" presName="horzOne" presStyleCnt="0"/>
      <dgm:spPr/>
    </dgm:pt>
    <dgm:pt modelId="{134BD84D-88C3-4ECE-8006-FA6A2F9980CF}" type="pres">
      <dgm:prSet presAssocID="{B25E9A24-90D7-402D-B9A4-5033F7673E95}" presName="vertTwo" presStyleCnt="0"/>
      <dgm:spPr/>
    </dgm:pt>
    <dgm:pt modelId="{3E1893C5-C4BA-4223-A15A-6219FBDD5224}" type="pres">
      <dgm:prSet presAssocID="{B25E9A24-90D7-402D-B9A4-5033F7673E95}" presName="txTwo" presStyleLbl="node2" presStyleIdx="0" presStyleCnt="4" custLinFactNeighborY="-14059">
        <dgm:presLayoutVars>
          <dgm:chPref val="3"/>
        </dgm:presLayoutVars>
      </dgm:prSet>
      <dgm:spPr/>
    </dgm:pt>
    <dgm:pt modelId="{5D69FD02-17D3-4F49-84A2-D02E14830F17}" type="pres">
      <dgm:prSet presAssocID="{B25E9A24-90D7-402D-B9A4-5033F7673E95}" presName="horzTwo" presStyleCnt="0"/>
      <dgm:spPr/>
    </dgm:pt>
    <dgm:pt modelId="{43F52886-341B-42E4-84DF-E48FA1FC2789}" type="pres">
      <dgm:prSet presAssocID="{86F0D97F-6B33-4836-A8A1-6FA5EE7AC4FD}" presName="sibSpaceTwo" presStyleCnt="0"/>
      <dgm:spPr/>
    </dgm:pt>
    <dgm:pt modelId="{1559AE8B-95EB-4EDE-A47C-20FE2C36BEA7}" type="pres">
      <dgm:prSet presAssocID="{101D2D44-EDB6-45DB-94A9-BF5A4F8DA726}" presName="vertTwo" presStyleCnt="0"/>
      <dgm:spPr/>
    </dgm:pt>
    <dgm:pt modelId="{8C883488-0316-4419-A3F6-B0CFEACF67CB}" type="pres">
      <dgm:prSet presAssocID="{101D2D44-EDB6-45DB-94A9-BF5A4F8DA726}" presName="txTwo" presStyleLbl="node2" presStyleIdx="1" presStyleCnt="4" custLinFactNeighborY="-14059">
        <dgm:presLayoutVars>
          <dgm:chPref val="3"/>
        </dgm:presLayoutVars>
      </dgm:prSet>
      <dgm:spPr/>
    </dgm:pt>
    <dgm:pt modelId="{6C532C3E-9263-4002-8C81-BF1BFB7F246B}" type="pres">
      <dgm:prSet presAssocID="{101D2D44-EDB6-45DB-94A9-BF5A4F8DA726}" presName="horzTwo" presStyleCnt="0"/>
      <dgm:spPr/>
    </dgm:pt>
    <dgm:pt modelId="{9A979772-03FE-4792-9E19-5C885C9231AB}" type="pres">
      <dgm:prSet presAssocID="{476A27B1-8172-456A-A8A4-DC71D42812CD}" presName="sibSpaceTwo" presStyleCnt="0"/>
      <dgm:spPr/>
    </dgm:pt>
    <dgm:pt modelId="{E5F21770-68CA-4B1D-8DBA-66CBB8212904}" type="pres">
      <dgm:prSet presAssocID="{6F00BF87-FFF4-447D-88CC-A2C7CE92D7AA}" presName="vertTwo" presStyleCnt="0"/>
      <dgm:spPr/>
    </dgm:pt>
    <dgm:pt modelId="{277D5BCA-BD1B-401D-8F42-C51930FE92EA}" type="pres">
      <dgm:prSet presAssocID="{6F00BF87-FFF4-447D-88CC-A2C7CE92D7AA}" presName="txTwo" presStyleLbl="node2" presStyleIdx="2" presStyleCnt="4" custLinFactNeighborY="-14059">
        <dgm:presLayoutVars>
          <dgm:chPref val="3"/>
        </dgm:presLayoutVars>
      </dgm:prSet>
      <dgm:spPr/>
    </dgm:pt>
    <dgm:pt modelId="{3720A17F-9638-4177-B7B8-FCD1377EB7CD}" type="pres">
      <dgm:prSet presAssocID="{6F00BF87-FFF4-447D-88CC-A2C7CE92D7AA}" presName="horzTwo" presStyleCnt="0"/>
      <dgm:spPr/>
    </dgm:pt>
    <dgm:pt modelId="{EDF43DEA-2020-4B58-8362-DF5EAC9158F1}" type="pres">
      <dgm:prSet presAssocID="{34DDEA5D-A0F0-4440-AA55-4187CA4D7F22}" presName="sibSpaceTwo" presStyleCnt="0"/>
      <dgm:spPr/>
    </dgm:pt>
    <dgm:pt modelId="{3A40272E-2A2F-42B6-9D94-87BD077A9B7B}" type="pres">
      <dgm:prSet presAssocID="{500F87B7-B3EB-433C-B918-31DFAE3B5476}" presName="vertTwo" presStyleCnt="0"/>
      <dgm:spPr/>
    </dgm:pt>
    <dgm:pt modelId="{A4A2DB14-E85A-47C2-980B-218D66232492}" type="pres">
      <dgm:prSet presAssocID="{500F87B7-B3EB-433C-B918-31DFAE3B5476}" presName="txTwo" presStyleLbl="node2" presStyleIdx="3" presStyleCnt="4" custLinFactNeighborY="-14059">
        <dgm:presLayoutVars>
          <dgm:chPref val="3"/>
        </dgm:presLayoutVars>
      </dgm:prSet>
      <dgm:spPr/>
    </dgm:pt>
    <dgm:pt modelId="{2CC21D9F-CD10-4BCD-9E60-A2E1E6F14F06}" type="pres">
      <dgm:prSet presAssocID="{500F87B7-B3EB-433C-B918-31DFAE3B5476}" presName="horzTwo" presStyleCnt="0"/>
      <dgm:spPr/>
    </dgm:pt>
  </dgm:ptLst>
  <dgm:cxnLst>
    <dgm:cxn modelId="{594A400F-7BF9-45C3-B645-7FD63E680AD1}" srcId="{4D83D01B-050A-499F-B9DE-4CC9DF0354FD}" destId="{101D2D44-EDB6-45DB-94A9-BF5A4F8DA726}" srcOrd="1" destOrd="0" parTransId="{809BD6CC-C3DF-46A4-AF78-0B09E7BC6D31}" sibTransId="{476A27B1-8172-456A-A8A4-DC71D42812CD}"/>
    <dgm:cxn modelId="{F4E6FF15-FFC9-4F61-A97F-20F39F0CBEC1}" srcId="{D3B13CA8-FFD2-4DCA-923F-A7CA27DEBCD2}" destId="{4D83D01B-050A-499F-B9DE-4CC9DF0354FD}" srcOrd="0" destOrd="0" parTransId="{A590E742-5E3E-4D1F-AE0D-A4BA0E40074B}" sibTransId="{C8093B4F-A78C-42D0-9308-9B5B0E8838BA}"/>
    <dgm:cxn modelId="{06813737-204E-4FCB-9D3E-7A8D5A20FC09}" srcId="{4D83D01B-050A-499F-B9DE-4CC9DF0354FD}" destId="{500F87B7-B3EB-433C-B918-31DFAE3B5476}" srcOrd="3" destOrd="0" parTransId="{22B9E243-6A9C-442A-B837-D8BE8A8A3E3A}" sibTransId="{AEE18D21-00C1-4813-9D1B-FF442B679B67}"/>
    <dgm:cxn modelId="{C2559B3F-848A-4212-B387-4D5F8D576C8A}" type="presOf" srcId="{6F00BF87-FFF4-447D-88CC-A2C7CE92D7AA}" destId="{277D5BCA-BD1B-401D-8F42-C51930FE92EA}" srcOrd="0" destOrd="0" presId="urn:microsoft.com/office/officeart/2005/8/layout/hierarchy4"/>
    <dgm:cxn modelId="{75C09540-3220-4A59-91DC-C65F177EAB80}" type="presOf" srcId="{500F87B7-B3EB-433C-B918-31DFAE3B5476}" destId="{A4A2DB14-E85A-47C2-980B-218D66232492}" srcOrd="0" destOrd="0" presId="urn:microsoft.com/office/officeart/2005/8/layout/hierarchy4"/>
    <dgm:cxn modelId="{7E35A340-C971-462B-B309-5F607E5EB5F8}" srcId="{4D83D01B-050A-499F-B9DE-4CC9DF0354FD}" destId="{6F00BF87-FFF4-447D-88CC-A2C7CE92D7AA}" srcOrd="2" destOrd="0" parTransId="{219AAC47-D048-4FF5-940C-09EA41746146}" sibTransId="{34DDEA5D-A0F0-4440-AA55-4187CA4D7F22}"/>
    <dgm:cxn modelId="{CC326B5C-2BEB-44FD-98FD-CA8536705B89}" type="presOf" srcId="{B25E9A24-90D7-402D-B9A4-5033F7673E95}" destId="{3E1893C5-C4BA-4223-A15A-6219FBDD5224}" srcOrd="0" destOrd="0" presId="urn:microsoft.com/office/officeart/2005/8/layout/hierarchy4"/>
    <dgm:cxn modelId="{39DE839C-4274-4B3B-8D28-96B4B950A4F8}" type="presOf" srcId="{101D2D44-EDB6-45DB-94A9-BF5A4F8DA726}" destId="{8C883488-0316-4419-A3F6-B0CFEACF67CB}" srcOrd="0" destOrd="0" presId="urn:microsoft.com/office/officeart/2005/8/layout/hierarchy4"/>
    <dgm:cxn modelId="{7F6F97AA-58E2-4CC6-B1AB-3DD946DEDCBF}" type="presOf" srcId="{D3B13CA8-FFD2-4DCA-923F-A7CA27DEBCD2}" destId="{5923D6A9-921A-4CFE-975A-90A2571A3D75}" srcOrd="0" destOrd="0" presId="urn:microsoft.com/office/officeart/2005/8/layout/hierarchy4"/>
    <dgm:cxn modelId="{92863BB5-FBF4-41BA-BA46-9DF06B7BE146}" type="presOf" srcId="{4D83D01B-050A-499F-B9DE-4CC9DF0354FD}" destId="{F1C6C2F8-86A4-4844-AC05-9A2CC59FB716}" srcOrd="0" destOrd="0" presId="urn:microsoft.com/office/officeart/2005/8/layout/hierarchy4"/>
    <dgm:cxn modelId="{12D2F8CA-F6C5-4BB2-915B-F4D7811CD02B}" srcId="{4D83D01B-050A-499F-B9DE-4CC9DF0354FD}" destId="{B25E9A24-90D7-402D-B9A4-5033F7673E95}" srcOrd="0" destOrd="0" parTransId="{8F2752F9-5434-4B36-A379-5CE9CAC36429}" sibTransId="{86F0D97F-6B33-4836-A8A1-6FA5EE7AC4FD}"/>
    <dgm:cxn modelId="{ED665D17-15D8-4BFB-9627-1E0D738A2DC1}" type="presParOf" srcId="{5923D6A9-921A-4CFE-975A-90A2571A3D75}" destId="{AE68A999-3F8E-44C3-92B6-123D8B481BB7}" srcOrd="0" destOrd="0" presId="urn:microsoft.com/office/officeart/2005/8/layout/hierarchy4"/>
    <dgm:cxn modelId="{5E69972D-3B9A-4AA5-AAD5-FB2593BCA013}" type="presParOf" srcId="{AE68A999-3F8E-44C3-92B6-123D8B481BB7}" destId="{F1C6C2F8-86A4-4844-AC05-9A2CC59FB716}" srcOrd="0" destOrd="0" presId="urn:microsoft.com/office/officeart/2005/8/layout/hierarchy4"/>
    <dgm:cxn modelId="{F649C1E6-D300-40E0-9E8E-44D330A5071F}" type="presParOf" srcId="{AE68A999-3F8E-44C3-92B6-123D8B481BB7}" destId="{7E18CCC3-7D0A-4C7E-A88E-69D13E7C6813}" srcOrd="1" destOrd="0" presId="urn:microsoft.com/office/officeart/2005/8/layout/hierarchy4"/>
    <dgm:cxn modelId="{DCFC3CCC-1C25-4691-A6DD-C116380C4117}" type="presParOf" srcId="{AE68A999-3F8E-44C3-92B6-123D8B481BB7}" destId="{4B74B45B-E7F5-4786-8FA3-2CBE631067AB}" srcOrd="2" destOrd="0" presId="urn:microsoft.com/office/officeart/2005/8/layout/hierarchy4"/>
    <dgm:cxn modelId="{8DBE017B-C2DE-4B38-A595-098A1C2951F4}" type="presParOf" srcId="{4B74B45B-E7F5-4786-8FA3-2CBE631067AB}" destId="{134BD84D-88C3-4ECE-8006-FA6A2F9980CF}" srcOrd="0" destOrd="0" presId="urn:microsoft.com/office/officeart/2005/8/layout/hierarchy4"/>
    <dgm:cxn modelId="{9BC053B8-FB55-4807-B2C3-532525DC4A5F}" type="presParOf" srcId="{134BD84D-88C3-4ECE-8006-FA6A2F9980CF}" destId="{3E1893C5-C4BA-4223-A15A-6219FBDD5224}" srcOrd="0" destOrd="0" presId="urn:microsoft.com/office/officeart/2005/8/layout/hierarchy4"/>
    <dgm:cxn modelId="{6A8F9BF9-C5D0-4298-B9F0-332ECC6482B1}" type="presParOf" srcId="{134BD84D-88C3-4ECE-8006-FA6A2F9980CF}" destId="{5D69FD02-17D3-4F49-84A2-D02E14830F17}" srcOrd="1" destOrd="0" presId="urn:microsoft.com/office/officeart/2005/8/layout/hierarchy4"/>
    <dgm:cxn modelId="{E32202DB-A8D0-48BB-97DE-1BE0524CC930}" type="presParOf" srcId="{4B74B45B-E7F5-4786-8FA3-2CBE631067AB}" destId="{43F52886-341B-42E4-84DF-E48FA1FC2789}" srcOrd="1" destOrd="0" presId="urn:microsoft.com/office/officeart/2005/8/layout/hierarchy4"/>
    <dgm:cxn modelId="{54C77339-D5C0-4BA8-B7C0-9162B9DB9042}" type="presParOf" srcId="{4B74B45B-E7F5-4786-8FA3-2CBE631067AB}" destId="{1559AE8B-95EB-4EDE-A47C-20FE2C36BEA7}" srcOrd="2" destOrd="0" presId="urn:microsoft.com/office/officeart/2005/8/layout/hierarchy4"/>
    <dgm:cxn modelId="{CC5A15D0-C567-4B6A-AC83-94F4ED1000DC}" type="presParOf" srcId="{1559AE8B-95EB-4EDE-A47C-20FE2C36BEA7}" destId="{8C883488-0316-4419-A3F6-B0CFEACF67CB}" srcOrd="0" destOrd="0" presId="urn:microsoft.com/office/officeart/2005/8/layout/hierarchy4"/>
    <dgm:cxn modelId="{9C974FA2-113D-4436-80E9-5A77EAA6EA78}" type="presParOf" srcId="{1559AE8B-95EB-4EDE-A47C-20FE2C36BEA7}" destId="{6C532C3E-9263-4002-8C81-BF1BFB7F246B}" srcOrd="1" destOrd="0" presId="urn:microsoft.com/office/officeart/2005/8/layout/hierarchy4"/>
    <dgm:cxn modelId="{A61EDF20-7258-48EA-92AD-4F28BF0EF230}" type="presParOf" srcId="{4B74B45B-E7F5-4786-8FA3-2CBE631067AB}" destId="{9A979772-03FE-4792-9E19-5C885C9231AB}" srcOrd="3" destOrd="0" presId="urn:microsoft.com/office/officeart/2005/8/layout/hierarchy4"/>
    <dgm:cxn modelId="{6D199ED6-59AF-4F99-9877-985A47ABB050}" type="presParOf" srcId="{4B74B45B-E7F5-4786-8FA3-2CBE631067AB}" destId="{E5F21770-68CA-4B1D-8DBA-66CBB8212904}" srcOrd="4" destOrd="0" presId="urn:microsoft.com/office/officeart/2005/8/layout/hierarchy4"/>
    <dgm:cxn modelId="{71A72E2F-D46D-43E1-B4EC-CCE7397F1D1E}" type="presParOf" srcId="{E5F21770-68CA-4B1D-8DBA-66CBB8212904}" destId="{277D5BCA-BD1B-401D-8F42-C51930FE92EA}" srcOrd="0" destOrd="0" presId="urn:microsoft.com/office/officeart/2005/8/layout/hierarchy4"/>
    <dgm:cxn modelId="{C2D9EB92-3755-4824-8133-9B3BC68174AE}" type="presParOf" srcId="{E5F21770-68CA-4B1D-8DBA-66CBB8212904}" destId="{3720A17F-9638-4177-B7B8-FCD1377EB7CD}" srcOrd="1" destOrd="0" presId="urn:microsoft.com/office/officeart/2005/8/layout/hierarchy4"/>
    <dgm:cxn modelId="{F79596B2-33AF-420B-B0B1-5A9C39139730}" type="presParOf" srcId="{4B74B45B-E7F5-4786-8FA3-2CBE631067AB}" destId="{EDF43DEA-2020-4B58-8362-DF5EAC9158F1}" srcOrd="5" destOrd="0" presId="urn:microsoft.com/office/officeart/2005/8/layout/hierarchy4"/>
    <dgm:cxn modelId="{2F0E003F-EA61-4263-83FB-59D212D7578F}" type="presParOf" srcId="{4B74B45B-E7F5-4786-8FA3-2CBE631067AB}" destId="{3A40272E-2A2F-42B6-9D94-87BD077A9B7B}" srcOrd="6" destOrd="0" presId="urn:microsoft.com/office/officeart/2005/8/layout/hierarchy4"/>
    <dgm:cxn modelId="{24019D62-2E93-4A25-9083-13761FE59144}" type="presParOf" srcId="{3A40272E-2A2F-42B6-9D94-87BD077A9B7B}" destId="{A4A2DB14-E85A-47C2-980B-218D66232492}" srcOrd="0" destOrd="0" presId="urn:microsoft.com/office/officeart/2005/8/layout/hierarchy4"/>
    <dgm:cxn modelId="{19E09BC0-1542-4574-ABBF-0383F1F73E69}" type="presParOf" srcId="{3A40272E-2A2F-42B6-9D94-87BD077A9B7B}" destId="{2CC21D9F-CD10-4BCD-9E60-A2E1E6F14F06}" srcOrd="1" destOrd="0" presId="urn:microsoft.com/office/officeart/2005/8/layout/hierarchy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73BB5E0-24C8-4467-9557-32964A9A21B2}" type="doc">
      <dgm:prSet loTypeId="urn:microsoft.com/office/officeart/2005/8/layout/list1" loCatId="list" qsTypeId="urn:microsoft.com/office/officeart/2005/8/quickstyle/simple4" qsCatId="simple" csTypeId="urn:microsoft.com/office/officeart/2005/8/colors/accent2_2" csCatId="accent2" phldr="1"/>
      <dgm:spPr/>
      <dgm:t>
        <a:bodyPr/>
        <a:lstStyle/>
        <a:p>
          <a:endParaRPr lang="en-US"/>
        </a:p>
      </dgm:t>
    </dgm:pt>
    <dgm:pt modelId="{ACAB676E-213A-48C5-9DE4-1FC1761275AD}">
      <dgm:prSet/>
      <dgm:spPr/>
      <dgm:t>
        <a:bodyPr/>
        <a:lstStyle/>
        <a:p>
          <a:r>
            <a:rPr lang="en-US"/>
            <a:t>Eligibility</a:t>
          </a:r>
        </a:p>
      </dgm:t>
    </dgm:pt>
    <dgm:pt modelId="{3916317A-F290-4D9B-BC33-0FEAD767273D}" type="parTrans" cxnId="{897C649D-E371-46EB-9908-F7689552FC38}">
      <dgm:prSet/>
      <dgm:spPr/>
      <dgm:t>
        <a:bodyPr/>
        <a:lstStyle/>
        <a:p>
          <a:endParaRPr lang="en-US"/>
        </a:p>
      </dgm:t>
    </dgm:pt>
    <dgm:pt modelId="{7B756616-9F3F-4D55-9894-B0973857BEBC}" type="sibTrans" cxnId="{897C649D-E371-46EB-9908-F7689552FC38}">
      <dgm:prSet/>
      <dgm:spPr/>
      <dgm:t>
        <a:bodyPr/>
        <a:lstStyle/>
        <a:p>
          <a:endParaRPr lang="en-US"/>
        </a:p>
      </dgm:t>
    </dgm:pt>
    <dgm:pt modelId="{E572F9F2-F1A7-403F-B0D0-CD7F830A862B}">
      <dgm:prSet phldr="0"/>
      <dgm:spPr/>
      <dgm:t>
        <a:bodyPr/>
        <a:lstStyle/>
        <a:p>
          <a:pPr rtl="0"/>
          <a:r>
            <a:rPr lang="en-US">
              <a:latin typeface="Calibri" panose="020F0502020204030204"/>
            </a:rPr>
            <a:t>Compliance</a:t>
          </a:r>
        </a:p>
      </dgm:t>
    </dgm:pt>
    <dgm:pt modelId="{F819BFD5-E6B6-4914-8FA0-9FE925C937AD}" type="parTrans" cxnId="{7E69DF85-F7C8-4CF0-B6B3-2AC36A390054}">
      <dgm:prSet/>
      <dgm:spPr/>
      <dgm:t>
        <a:bodyPr/>
        <a:lstStyle/>
        <a:p>
          <a:endParaRPr lang="en-US"/>
        </a:p>
      </dgm:t>
    </dgm:pt>
    <dgm:pt modelId="{F912E327-575E-4C32-910C-686A8FC99901}" type="sibTrans" cxnId="{7E69DF85-F7C8-4CF0-B6B3-2AC36A390054}">
      <dgm:prSet/>
      <dgm:spPr/>
      <dgm:t>
        <a:bodyPr/>
        <a:lstStyle/>
        <a:p>
          <a:endParaRPr lang="en-US"/>
        </a:p>
      </dgm:t>
    </dgm:pt>
    <dgm:pt modelId="{20B74EAD-A290-4E59-991C-E1ED639BDB78}">
      <dgm:prSet/>
      <dgm:spPr/>
      <dgm:t>
        <a:bodyPr/>
        <a:lstStyle/>
        <a:p>
          <a:pPr>
            <a:buFont typeface="Arial" panose="020B0604020202020204" pitchFamily="34" charset="0"/>
            <a:buNone/>
          </a:pPr>
          <a:r>
            <a:rPr lang="en-US" b="0" i="0" u="none" strike="noStrike">
              <a:solidFill>
                <a:schemeClr val="tx1"/>
              </a:solidFill>
              <a:effectLst/>
              <a:latin typeface="+mn-lt"/>
              <a:ea typeface="+mn-ea"/>
              <a:cs typeface="+mn-cs"/>
            </a:rPr>
            <a:t>The </a:t>
          </a:r>
          <a:r>
            <a:rPr lang="en-US" b="1" i="0" u="none" strike="noStrike">
              <a:solidFill>
                <a:schemeClr val="tx1"/>
              </a:solidFill>
              <a:effectLst/>
              <a:latin typeface="+mn-lt"/>
              <a:ea typeface="+mn-ea"/>
              <a:cs typeface="+mn-cs"/>
            </a:rPr>
            <a:t>Eligibility</a:t>
          </a:r>
          <a:r>
            <a:rPr lang="en-US" b="0" i="0" u="none" strike="noStrike">
              <a:solidFill>
                <a:schemeClr val="tx1"/>
              </a:solidFill>
              <a:effectLst/>
              <a:latin typeface="+mn-lt"/>
              <a:ea typeface="+mn-ea"/>
              <a:cs typeface="+mn-cs"/>
            </a:rPr>
            <a:t> test is met if the LEA </a:t>
          </a:r>
          <a:r>
            <a:rPr lang="en-US" b="1" i="0" u="none" strike="noStrike">
              <a:solidFill>
                <a:schemeClr val="tx1"/>
              </a:solidFill>
              <a:effectLst/>
              <a:latin typeface="+mn-lt"/>
              <a:ea typeface="+mn-ea"/>
              <a:cs typeface="+mn-cs"/>
            </a:rPr>
            <a:t>budgets</a:t>
          </a:r>
          <a:r>
            <a:rPr lang="en-US" b="0" i="0" u="none" strike="noStrike">
              <a:solidFill>
                <a:schemeClr val="tx1"/>
              </a:solidFill>
              <a:effectLst/>
              <a:latin typeface="+mn-lt"/>
              <a:ea typeface="+mn-ea"/>
              <a:cs typeface="+mn-cs"/>
            </a:rPr>
            <a:t> for Special Education and related services the same amount or more as the last year they met the Compliance test, by method.</a:t>
          </a:r>
          <a:r>
            <a:rPr lang="en-US">
              <a:effectLst/>
            </a:rPr>
            <a:t> </a:t>
          </a:r>
          <a:endParaRPr lang="en-US"/>
        </a:p>
      </dgm:t>
    </dgm:pt>
    <dgm:pt modelId="{316CE059-4B94-4F5A-A1AD-BE22CF4EF5AF}" type="parTrans" cxnId="{FB25BD8A-07D8-4169-A561-53EB1E9938BC}">
      <dgm:prSet/>
      <dgm:spPr/>
      <dgm:t>
        <a:bodyPr/>
        <a:lstStyle/>
        <a:p>
          <a:endParaRPr lang="en-US"/>
        </a:p>
      </dgm:t>
    </dgm:pt>
    <dgm:pt modelId="{C54463D4-CA43-4BD0-8872-3031FBFFDE44}" type="sibTrans" cxnId="{FB25BD8A-07D8-4169-A561-53EB1E9938BC}">
      <dgm:prSet/>
      <dgm:spPr/>
      <dgm:t>
        <a:bodyPr/>
        <a:lstStyle/>
        <a:p>
          <a:endParaRPr lang="en-US"/>
        </a:p>
      </dgm:t>
    </dgm:pt>
    <dgm:pt modelId="{01A8DFBD-E478-4DBB-9E86-C2623E9B2633}">
      <dgm:prSet/>
      <dgm:spPr/>
      <dgm:t>
        <a:bodyPr/>
        <a:lstStyle/>
        <a:p>
          <a:pPr>
            <a:buFont typeface="Arial" panose="020B0604020202020204" pitchFamily="34" charset="0"/>
            <a:buNone/>
          </a:pPr>
          <a:r>
            <a:rPr lang="en-US"/>
            <a:t>The </a:t>
          </a:r>
          <a:r>
            <a:rPr lang="en-US" b="1"/>
            <a:t>Compliance</a:t>
          </a:r>
          <a:r>
            <a:rPr lang="en-US"/>
            <a:t> test is met if the LEA </a:t>
          </a:r>
          <a:r>
            <a:rPr lang="en-US" b="1"/>
            <a:t>spends</a:t>
          </a:r>
          <a:r>
            <a:rPr lang="en-US"/>
            <a:t> for Special Education and related services the same amount or more as the last year they met the Compliance test, by method. </a:t>
          </a:r>
        </a:p>
      </dgm:t>
    </dgm:pt>
    <dgm:pt modelId="{E9454D30-0B1C-48CF-979C-1DC090A7CCDC}" type="parTrans" cxnId="{7B1D50C5-3CB2-42B0-9E71-98064EFC181C}">
      <dgm:prSet/>
      <dgm:spPr/>
      <dgm:t>
        <a:bodyPr/>
        <a:lstStyle/>
        <a:p>
          <a:endParaRPr lang="en-US"/>
        </a:p>
      </dgm:t>
    </dgm:pt>
    <dgm:pt modelId="{1DF96A2C-E645-4E1B-BC93-1DCE4B45CD38}" type="sibTrans" cxnId="{7B1D50C5-3CB2-42B0-9E71-98064EFC181C}">
      <dgm:prSet/>
      <dgm:spPr/>
      <dgm:t>
        <a:bodyPr/>
        <a:lstStyle/>
        <a:p>
          <a:endParaRPr lang="en-US"/>
        </a:p>
      </dgm:t>
    </dgm:pt>
    <dgm:pt modelId="{DC2F40EB-6A5D-4D20-B5FD-92164DF63951}" type="pres">
      <dgm:prSet presAssocID="{173BB5E0-24C8-4467-9557-32964A9A21B2}" presName="linear" presStyleCnt="0">
        <dgm:presLayoutVars>
          <dgm:dir/>
          <dgm:animLvl val="lvl"/>
          <dgm:resizeHandles val="exact"/>
        </dgm:presLayoutVars>
      </dgm:prSet>
      <dgm:spPr/>
    </dgm:pt>
    <dgm:pt modelId="{030E4CF5-D61E-4315-94FE-BB9D669A83A9}" type="pres">
      <dgm:prSet presAssocID="{ACAB676E-213A-48C5-9DE4-1FC1761275AD}" presName="parentLin" presStyleCnt="0"/>
      <dgm:spPr/>
    </dgm:pt>
    <dgm:pt modelId="{0D3D66DD-3946-4D98-AD27-46C3B89E5725}" type="pres">
      <dgm:prSet presAssocID="{ACAB676E-213A-48C5-9DE4-1FC1761275AD}" presName="parentLeftMargin" presStyleLbl="node1" presStyleIdx="0" presStyleCnt="2"/>
      <dgm:spPr/>
    </dgm:pt>
    <dgm:pt modelId="{74393735-6008-415F-8A68-FC058DAFAD49}" type="pres">
      <dgm:prSet presAssocID="{ACAB676E-213A-48C5-9DE4-1FC1761275AD}" presName="parentText" presStyleLbl="node1" presStyleIdx="0" presStyleCnt="2">
        <dgm:presLayoutVars>
          <dgm:chMax val="0"/>
          <dgm:bulletEnabled val="1"/>
        </dgm:presLayoutVars>
      </dgm:prSet>
      <dgm:spPr/>
    </dgm:pt>
    <dgm:pt modelId="{EB4640E1-6EDE-4892-8547-FCB2045BDBCB}" type="pres">
      <dgm:prSet presAssocID="{ACAB676E-213A-48C5-9DE4-1FC1761275AD}" presName="negativeSpace" presStyleCnt="0"/>
      <dgm:spPr/>
    </dgm:pt>
    <dgm:pt modelId="{EC54CC83-AFF4-4E99-8165-3E34064517FA}" type="pres">
      <dgm:prSet presAssocID="{ACAB676E-213A-48C5-9DE4-1FC1761275AD}" presName="childText" presStyleLbl="conFgAcc1" presStyleIdx="0" presStyleCnt="2">
        <dgm:presLayoutVars>
          <dgm:bulletEnabled val="1"/>
        </dgm:presLayoutVars>
      </dgm:prSet>
      <dgm:spPr/>
    </dgm:pt>
    <dgm:pt modelId="{7E8F82A6-5F7E-4EF6-80D0-D52D3255A4DD}" type="pres">
      <dgm:prSet presAssocID="{7B756616-9F3F-4D55-9894-B0973857BEBC}" presName="spaceBetweenRectangles" presStyleCnt="0"/>
      <dgm:spPr/>
    </dgm:pt>
    <dgm:pt modelId="{34691B58-DBC6-4D1D-8364-823FD465FE2E}" type="pres">
      <dgm:prSet presAssocID="{E572F9F2-F1A7-403F-B0D0-CD7F830A862B}" presName="parentLin" presStyleCnt="0"/>
      <dgm:spPr/>
    </dgm:pt>
    <dgm:pt modelId="{70829EB0-9AE4-47D3-B2BB-F8BC2B3E1B41}" type="pres">
      <dgm:prSet presAssocID="{E572F9F2-F1A7-403F-B0D0-CD7F830A862B}" presName="parentLeftMargin" presStyleLbl="node1" presStyleIdx="0" presStyleCnt="2"/>
      <dgm:spPr/>
    </dgm:pt>
    <dgm:pt modelId="{320F8854-7AC7-4F45-BA92-AE654797DFC0}" type="pres">
      <dgm:prSet presAssocID="{E572F9F2-F1A7-403F-B0D0-CD7F830A862B}" presName="parentText" presStyleLbl="node1" presStyleIdx="1" presStyleCnt="2">
        <dgm:presLayoutVars>
          <dgm:chMax val="0"/>
          <dgm:bulletEnabled val="1"/>
        </dgm:presLayoutVars>
      </dgm:prSet>
      <dgm:spPr/>
    </dgm:pt>
    <dgm:pt modelId="{1AEBF5CB-BFF0-4E39-93A4-A6974F828041}" type="pres">
      <dgm:prSet presAssocID="{E572F9F2-F1A7-403F-B0D0-CD7F830A862B}" presName="negativeSpace" presStyleCnt="0"/>
      <dgm:spPr/>
    </dgm:pt>
    <dgm:pt modelId="{CA77FF29-E697-42F2-95F0-43BC180E17A7}" type="pres">
      <dgm:prSet presAssocID="{E572F9F2-F1A7-403F-B0D0-CD7F830A862B}" presName="childText" presStyleLbl="conFgAcc1" presStyleIdx="1" presStyleCnt="2">
        <dgm:presLayoutVars>
          <dgm:bulletEnabled val="1"/>
        </dgm:presLayoutVars>
      </dgm:prSet>
      <dgm:spPr/>
    </dgm:pt>
  </dgm:ptLst>
  <dgm:cxnLst>
    <dgm:cxn modelId="{4B3F0F1A-E6C1-4CEB-9878-6C1247E2D029}" type="presOf" srcId="{E572F9F2-F1A7-403F-B0D0-CD7F830A862B}" destId="{70829EB0-9AE4-47D3-B2BB-F8BC2B3E1B41}" srcOrd="0" destOrd="0" presId="urn:microsoft.com/office/officeart/2005/8/layout/list1"/>
    <dgm:cxn modelId="{8A9B4465-8CD1-4811-8E07-3E0AB6DD162E}" type="presOf" srcId="{01A8DFBD-E478-4DBB-9E86-C2623E9B2633}" destId="{CA77FF29-E697-42F2-95F0-43BC180E17A7}" srcOrd="0" destOrd="0" presId="urn:microsoft.com/office/officeart/2005/8/layout/list1"/>
    <dgm:cxn modelId="{67BA096F-58B1-4666-8220-A4B3D1DBA13E}" type="presOf" srcId="{ACAB676E-213A-48C5-9DE4-1FC1761275AD}" destId="{74393735-6008-415F-8A68-FC058DAFAD49}" srcOrd="1" destOrd="0" presId="urn:microsoft.com/office/officeart/2005/8/layout/list1"/>
    <dgm:cxn modelId="{BC3ADB7F-A434-414F-B384-ADEDDA0E095C}" type="presOf" srcId="{20B74EAD-A290-4E59-991C-E1ED639BDB78}" destId="{EC54CC83-AFF4-4E99-8165-3E34064517FA}" srcOrd="0" destOrd="0" presId="urn:microsoft.com/office/officeart/2005/8/layout/list1"/>
    <dgm:cxn modelId="{7E69DF85-F7C8-4CF0-B6B3-2AC36A390054}" srcId="{173BB5E0-24C8-4467-9557-32964A9A21B2}" destId="{E572F9F2-F1A7-403F-B0D0-CD7F830A862B}" srcOrd="1" destOrd="0" parTransId="{F819BFD5-E6B6-4914-8FA0-9FE925C937AD}" sibTransId="{F912E327-575E-4C32-910C-686A8FC99901}"/>
    <dgm:cxn modelId="{FB25BD8A-07D8-4169-A561-53EB1E9938BC}" srcId="{ACAB676E-213A-48C5-9DE4-1FC1761275AD}" destId="{20B74EAD-A290-4E59-991C-E1ED639BDB78}" srcOrd="0" destOrd="0" parTransId="{316CE059-4B94-4F5A-A1AD-BE22CF4EF5AF}" sibTransId="{C54463D4-CA43-4BD0-8872-3031FBFFDE44}"/>
    <dgm:cxn modelId="{897C649D-E371-46EB-9908-F7689552FC38}" srcId="{173BB5E0-24C8-4467-9557-32964A9A21B2}" destId="{ACAB676E-213A-48C5-9DE4-1FC1761275AD}" srcOrd="0" destOrd="0" parTransId="{3916317A-F290-4D9B-BC33-0FEAD767273D}" sibTransId="{7B756616-9F3F-4D55-9894-B0973857BEBC}"/>
    <dgm:cxn modelId="{8080C29F-FE96-4E35-974E-67D8FCD4B4B1}" type="presOf" srcId="{173BB5E0-24C8-4467-9557-32964A9A21B2}" destId="{DC2F40EB-6A5D-4D20-B5FD-92164DF63951}" srcOrd="0" destOrd="0" presId="urn:microsoft.com/office/officeart/2005/8/layout/list1"/>
    <dgm:cxn modelId="{64AA51A1-3C26-4B4B-93C6-499152C5DBAF}" type="presOf" srcId="{E572F9F2-F1A7-403F-B0D0-CD7F830A862B}" destId="{320F8854-7AC7-4F45-BA92-AE654797DFC0}" srcOrd="1" destOrd="0" presId="urn:microsoft.com/office/officeart/2005/8/layout/list1"/>
    <dgm:cxn modelId="{62464DAE-BA3B-4885-894F-481817C8C1CC}" type="presOf" srcId="{ACAB676E-213A-48C5-9DE4-1FC1761275AD}" destId="{0D3D66DD-3946-4D98-AD27-46C3B89E5725}" srcOrd="0" destOrd="0" presId="urn:microsoft.com/office/officeart/2005/8/layout/list1"/>
    <dgm:cxn modelId="{7B1D50C5-3CB2-42B0-9E71-98064EFC181C}" srcId="{E572F9F2-F1A7-403F-B0D0-CD7F830A862B}" destId="{01A8DFBD-E478-4DBB-9E86-C2623E9B2633}" srcOrd="0" destOrd="0" parTransId="{E9454D30-0B1C-48CF-979C-1DC090A7CCDC}" sibTransId="{1DF96A2C-E645-4E1B-BC93-1DCE4B45CD38}"/>
    <dgm:cxn modelId="{D4AAA205-46A0-47C0-8425-B5E22DF77925}" type="presParOf" srcId="{DC2F40EB-6A5D-4D20-B5FD-92164DF63951}" destId="{030E4CF5-D61E-4315-94FE-BB9D669A83A9}" srcOrd="0" destOrd="0" presId="urn:microsoft.com/office/officeart/2005/8/layout/list1"/>
    <dgm:cxn modelId="{42D107CA-4DFC-4D8B-95D2-9D1927F8835E}" type="presParOf" srcId="{030E4CF5-D61E-4315-94FE-BB9D669A83A9}" destId="{0D3D66DD-3946-4D98-AD27-46C3B89E5725}" srcOrd="0" destOrd="0" presId="urn:microsoft.com/office/officeart/2005/8/layout/list1"/>
    <dgm:cxn modelId="{A7F4D616-BE1F-436F-81FC-AF381244C6B1}" type="presParOf" srcId="{030E4CF5-D61E-4315-94FE-BB9D669A83A9}" destId="{74393735-6008-415F-8A68-FC058DAFAD49}" srcOrd="1" destOrd="0" presId="urn:microsoft.com/office/officeart/2005/8/layout/list1"/>
    <dgm:cxn modelId="{D5DE1A31-6874-42BC-B8B2-B2B4C6942BEB}" type="presParOf" srcId="{DC2F40EB-6A5D-4D20-B5FD-92164DF63951}" destId="{EB4640E1-6EDE-4892-8547-FCB2045BDBCB}" srcOrd="1" destOrd="0" presId="urn:microsoft.com/office/officeart/2005/8/layout/list1"/>
    <dgm:cxn modelId="{46C66BE3-255E-4C22-9824-FBEACFB46096}" type="presParOf" srcId="{DC2F40EB-6A5D-4D20-B5FD-92164DF63951}" destId="{EC54CC83-AFF4-4E99-8165-3E34064517FA}" srcOrd="2" destOrd="0" presId="urn:microsoft.com/office/officeart/2005/8/layout/list1"/>
    <dgm:cxn modelId="{69F667D9-191C-4D2B-A4DD-E4EF7A491FA9}" type="presParOf" srcId="{DC2F40EB-6A5D-4D20-B5FD-92164DF63951}" destId="{7E8F82A6-5F7E-4EF6-80D0-D52D3255A4DD}" srcOrd="3" destOrd="0" presId="urn:microsoft.com/office/officeart/2005/8/layout/list1"/>
    <dgm:cxn modelId="{1F9AD360-907B-43D7-96EB-0BC50FFF8A94}" type="presParOf" srcId="{DC2F40EB-6A5D-4D20-B5FD-92164DF63951}" destId="{34691B58-DBC6-4D1D-8364-823FD465FE2E}" srcOrd="4" destOrd="0" presId="urn:microsoft.com/office/officeart/2005/8/layout/list1"/>
    <dgm:cxn modelId="{CB6B6D3A-0F2C-45EC-B0ED-C506388F71B4}" type="presParOf" srcId="{34691B58-DBC6-4D1D-8364-823FD465FE2E}" destId="{70829EB0-9AE4-47D3-B2BB-F8BC2B3E1B41}" srcOrd="0" destOrd="0" presId="urn:microsoft.com/office/officeart/2005/8/layout/list1"/>
    <dgm:cxn modelId="{39A309EE-1D83-4100-933F-FF083358E5FF}" type="presParOf" srcId="{34691B58-DBC6-4D1D-8364-823FD465FE2E}" destId="{320F8854-7AC7-4F45-BA92-AE654797DFC0}" srcOrd="1" destOrd="0" presId="urn:microsoft.com/office/officeart/2005/8/layout/list1"/>
    <dgm:cxn modelId="{D84A7002-FFF2-4724-818E-FA329C8BE3B4}" type="presParOf" srcId="{DC2F40EB-6A5D-4D20-B5FD-92164DF63951}" destId="{1AEBF5CB-BFF0-4E39-93A4-A6974F828041}" srcOrd="5" destOrd="0" presId="urn:microsoft.com/office/officeart/2005/8/layout/list1"/>
    <dgm:cxn modelId="{FBC8AED6-F081-457B-A075-2FFA0B259CA5}" type="presParOf" srcId="{DC2F40EB-6A5D-4D20-B5FD-92164DF63951}" destId="{CA77FF29-E697-42F2-95F0-43BC180E17A7}"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F871715-D404-4434-B7ED-D31457F9325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20D3A06-57B3-423C-BBCC-4E37525082D4}">
      <dgm:prSet phldrT="[Text]" custT="1"/>
      <dgm:spPr/>
      <dgm:t>
        <a:bodyPr/>
        <a:lstStyle/>
        <a:p>
          <a:pPr algn="ctr"/>
          <a:r>
            <a:rPr lang="en-US" sz="2800" b="1">
              <a:latin typeface="Calibri" panose="020F0502020204030204" pitchFamily="34" charset="0"/>
              <a:ea typeface="Calibri" panose="020F0502020204030204" pitchFamily="34" charset="0"/>
              <a:cs typeface="Calibri" panose="020F0502020204030204" pitchFamily="34" charset="0"/>
            </a:rPr>
            <a:t>Assurances</a:t>
          </a:r>
        </a:p>
      </dgm:t>
    </dgm:pt>
    <dgm:pt modelId="{8F164129-5674-49AA-B141-92852CB8FC3E}" type="parTrans" cxnId="{E11A6DEF-7215-44BB-AE84-4D821FD4472E}">
      <dgm:prSet/>
      <dgm:spPr/>
      <dgm:t>
        <a:bodyPr/>
        <a:lstStyle/>
        <a:p>
          <a:endParaRPr lang="en-US"/>
        </a:p>
      </dgm:t>
    </dgm:pt>
    <dgm:pt modelId="{0EFA4190-5432-4608-BA26-FAC32C2F41C4}" type="sibTrans" cxnId="{E11A6DEF-7215-44BB-AE84-4D821FD4472E}">
      <dgm:prSet/>
      <dgm:spPr/>
      <dgm:t>
        <a:bodyPr/>
        <a:lstStyle/>
        <a:p>
          <a:endParaRPr lang="en-US"/>
        </a:p>
      </dgm:t>
    </dgm:pt>
    <dgm:pt modelId="{207E205E-EA13-4378-BE64-F906FA2E678A}">
      <dgm:prSet phldrT="[Text]" custT="1"/>
      <dgm:spPr/>
      <dgm:t>
        <a:bodyPr/>
        <a:lstStyle/>
        <a:p>
          <a:pPr algn="ctr"/>
          <a:r>
            <a:rPr lang="en-US" sz="1800" b="1">
              <a:solidFill>
                <a:schemeClr val="bg1"/>
              </a:solidFill>
            </a:rPr>
            <a:t>Budget Meets </a:t>
          </a:r>
          <a:r>
            <a:rPr lang="en-US" sz="1800" b="1" err="1">
              <a:solidFill>
                <a:schemeClr val="bg1"/>
              </a:solidFill>
            </a:rPr>
            <a:t>MoE</a:t>
          </a:r>
          <a:endParaRPr lang="en-US" sz="1800" b="1">
            <a:solidFill>
              <a:schemeClr val="bg1"/>
            </a:solidFill>
          </a:endParaRPr>
        </a:p>
        <a:p>
          <a:pPr algn="ctr"/>
          <a:r>
            <a:rPr lang="en-US" sz="1800" b="1">
              <a:solidFill>
                <a:schemeClr val="bg1"/>
              </a:solidFill>
            </a:rPr>
            <a:t> </a:t>
          </a:r>
          <a:r>
            <a:rPr lang="en-US" sz="1800">
              <a:solidFill>
                <a:schemeClr val="bg1"/>
              </a:solidFill>
            </a:rPr>
            <a:t>1. The LEA budgets state and/or local funds for special education and related services at least the same amount as the LEA spent when it last met IDEA Maintenance of Effort (</a:t>
          </a:r>
          <a:r>
            <a:rPr lang="en-US" sz="1800" err="1">
              <a:solidFill>
                <a:schemeClr val="bg1"/>
              </a:solidFill>
            </a:rPr>
            <a:t>MoE</a:t>
          </a:r>
          <a:r>
            <a:rPr lang="en-US" sz="1800">
              <a:solidFill>
                <a:schemeClr val="bg1"/>
              </a:solidFill>
            </a:rPr>
            <a:t>) in </a:t>
          </a:r>
          <a:r>
            <a:rPr lang="en-US" sz="1800" b="0" i="0" u="none" strike="noStrike">
              <a:solidFill>
                <a:schemeClr val="bg1"/>
              </a:solidFill>
              <a:effectLst/>
              <a:latin typeface="+mn-lt"/>
              <a:ea typeface="+mn-ea"/>
              <a:cs typeface="+mn-cs"/>
            </a:rPr>
            <a:t>the most recent fiscal year for which final </a:t>
          </a:r>
          <a:r>
            <a:rPr lang="en-US" sz="1800" b="0" i="0" u="none" strike="noStrike" err="1">
              <a:solidFill>
                <a:schemeClr val="bg1"/>
              </a:solidFill>
              <a:effectLst/>
              <a:latin typeface="+mn-lt"/>
              <a:ea typeface="+mn-ea"/>
              <a:cs typeface="+mn-cs"/>
            </a:rPr>
            <a:t>MoE</a:t>
          </a:r>
          <a:r>
            <a:rPr lang="en-US" sz="1800" b="0" i="0" u="none" strike="noStrike">
              <a:solidFill>
                <a:schemeClr val="bg1"/>
              </a:solidFill>
              <a:effectLst/>
              <a:latin typeface="+mn-lt"/>
              <a:ea typeface="+mn-ea"/>
              <a:cs typeface="+mn-cs"/>
            </a:rPr>
            <a:t> information is available. </a:t>
          </a:r>
          <a:endParaRPr lang="en-US" sz="180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3E8AD498-E2F7-48D9-BE6E-E824C1440036}" type="parTrans" cxnId="{6B97AF09-1477-4D78-AD07-4B55DF1E68D0}">
      <dgm:prSet/>
      <dgm:spPr/>
      <dgm:t>
        <a:bodyPr/>
        <a:lstStyle/>
        <a:p>
          <a:endParaRPr lang="en-US"/>
        </a:p>
      </dgm:t>
    </dgm:pt>
    <dgm:pt modelId="{F33BC623-F841-480F-8B63-4D18FE59F86E}" type="sibTrans" cxnId="{6B97AF09-1477-4D78-AD07-4B55DF1E68D0}">
      <dgm:prSet/>
      <dgm:spPr/>
      <dgm:t>
        <a:bodyPr/>
        <a:lstStyle/>
        <a:p>
          <a:endParaRPr lang="en-US"/>
        </a:p>
      </dgm:t>
    </dgm:pt>
    <dgm:pt modelId="{3296F427-E72C-409B-9DFB-1935170F34A1}">
      <dgm:prSet custT="1"/>
      <dgm:spPr/>
      <dgm:t>
        <a:bodyPr/>
        <a:lstStyle/>
        <a:p>
          <a:pPr algn="ctr"/>
          <a:r>
            <a:rPr lang="en-US" sz="1800" b="1" dirty="0">
              <a:solidFill>
                <a:schemeClr val="bg1"/>
              </a:solidFill>
              <a:effectLst/>
            </a:rPr>
            <a:t>Fiscal Controls</a:t>
          </a:r>
        </a:p>
        <a:p>
          <a:pPr algn="ctr"/>
          <a:r>
            <a:rPr lang="en-US" sz="1800" dirty="0">
              <a:solidFill>
                <a:schemeClr val="bg1"/>
              </a:solidFill>
              <a:effectLst/>
            </a:rPr>
            <a:t>2. The LEA does not reduce the level of expenditures for the education of children with disabilities below the level expended from the same source for the preceding year in which it met the federal obligations of </a:t>
          </a:r>
          <a:r>
            <a:rPr lang="en-US" sz="1800" dirty="0" err="1">
              <a:solidFill>
                <a:schemeClr val="bg1"/>
              </a:solidFill>
              <a:effectLst/>
            </a:rPr>
            <a:t>MoE</a:t>
          </a:r>
          <a:r>
            <a:rPr lang="en-US" sz="1800" dirty="0">
              <a:solidFill>
                <a:schemeClr val="bg1"/>
              </a:solidFill>
              <a:effectLst/>
            </a:rPr>
            <a:t> (34 CFR §300.202). The LEA expends amounts provided under IDEA Part B only to (1) pay the excess costs of providing special education and related services to children with disabilities; and (2) to supplement, but not supplant, state, local and other federal funds. These expenditures may not include capital outlay or debt service. (34 CFR §300.202) The LEA uses fiscal control and fund accounting procedures that ensure proper disbursement of, and accounting, for federal funds. (34 CFR §76.702)</a:t>
          </a:r>
          <a:endPar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90793A17-5836-4B31-9A54-3944ABB4A8C3}" type="parTrans" cxnId="{BA9911B9-E787-42B9-AB84-92413FA13BE2}">
      <dgm:prSet/>
      <dgm:spPr/>
      <dgm:t>
        <a:bodyPr/>
        <a:lstStyle/>
        <a:p>
          <a:endParaRPr lang="en-US"/>
        </a:p>
      </dgm:t>
    </dgm:pt>
    <dgm:pt modelId="{EE5EA10F-A364-4E1A-8D59-731B0FE1BF34}" type="sibTrans" cxnId="{BA9911B9-E787-42B9-AB84-92413FA13BE2}">
      <dgm:prSet/>
      <dgm:spPr/>
      <dgm:t>
        <a:bodyPr/>
        <a:lstStyle/>
        <a:p>
          <a:endParaRPr lang="en-US"/>
        </a:p>
      </dgm:t>
    </dgm:pt>
    <dgm:pt modelId="{471AB22F-9EB8-4BC2-BB35-DAC73F7FF5C3}" type="pres">
      <dgm:prSet presAssocID="{AF871715-D404-4434-B7ED-D31457F93252}" presName="linear" presStyleCnt="0">
        <dgm:presLayoutVars>
          <dgm:animLvl val="lvl"/>
          <dgm:resizeHandles val="exact"/>
        </dgm:presLayoutVars>
      </dgm:prSet>
      <dgm:spPr/>
    </dgm:pt>
    <dgm:pt modelId="{C5D01A94-A913-428B-ADFA-7E22A6D67552}" type="pres">
      <dgm:prSet presAssocID="{720D3A06-57B3-423C-BBCC-4E37525082D4}" presName="parentText" presStyleLbl="node1" presStyleIdx="0" presStyleCnt="3" custScaleY="27879" custLinFactY="-43893" custLinFactNeighborX="129" custLinFactNeighborY="-100000">
        <dgm:presLayoutVars>
          <dgm:chMax val="0"/>
          <dgm:bulletEnabled val="1"/>
        </dgm:presLayoutVars>
      </dgm:prSet>
      <dgm:spPr/>
    </dgm:pt>
    <dgm:pt modelId="{664D0DF5-C8BC-4D1E-A732-05DCC5097DA2}" type="pres">
      <dgm:prSet presAssocID="{0EFA4190-5432-4608-BA26-FAC32C2F41C4}" presName="spacer" presStyleCnt="0"/>
      <dgm:spPr/>
    </dgm:pt>
    <dgm:pt modelId="{18A9EB7B-8C50-4136-B03C-1C9DB033CDD0}" type="pres">
      <dgm:prSet presAssocID="{207E205E-EA13-4378-BE64-F906FA2E678A}" presName="parentText" presStyleLbl="node1" presStyleIdx="1" presStyleCnt="3" custScaleY="70708" custLinFactNeighborY="-53270">
        <dgm:presLayoutVars>
          <dgm:chMax val="0"/>
          <dgm:bulletEnabled val="1"/>
        </dgm:presLayoutVars>
      </dgm:prSet>
      <dgm:spPr/>
    </dgm:pt>
    <dgm:pt modelId="{1AA58031-99CC-41B8-A7E5-1FEF21CB2229}" type="pres">
      <dgm:prSet presAssocID="{F33BC623-F841-480F-8B63-4D18FE59F86E}" presName="spacer" presStyleCnt="0"/>
      <dgm:spPr/>
    </dgm:pt>
    <dgm:pt modelId="{1EB17196-DB96-4361-9B1E-998E20C8863F}" type="pres">
      <dgm:prSet presAssocID="{3296F427-E72C-409B-9DFB-1935170F34A1}" presName="parentText" presStyleLbl="node1" presStyleIdx="2" presStyleCnt="3" custScaleY="123379">
        <dgm:presLayoutVars>
          <dgm:chMax val="0"/>
          <dgm:bulletEnabled val="1"/>
        </dgm:presLayoutVars>
      </dgm:prSet>
      <dgm:spPr/>
    </dgm:pt>
  </dgm:ptLst>
  <dgm:cxnLst>
    <dgm:cxn modelId="{6B97AF09-1477-4D78-AD07-4B55DF1E68D0}" srcId="{AF871715-D404-4434-B7ED-D31457F93252}" destId="{207E205E-EA13-4378-BE64-F906FA2E678A}" srcOrd="1" destOrd="0" parTransId="{3E8AD498-E2F7-48D9-BE6E-E824C1440036}" sibTransId="{F33BC623-F841-480F-8B63-4D18FE59F86E}"/>
    <dgm:cxn modelId="{30DEB766-2421-4745-9CC0-E98642528157}" type="presOf" srcId="{720D3A06-57B3-423C-BBCC-4E37525082D4}" destId="{C5D01A94-A913-428B-ADFA-7E22A6D67552}" srcOrd="0" destOrd="0" presId="urn:microsoft.com/office/officeart/2005/8/layout/vList2"/>
    <dgm:cxn modelId="{D1BB4B69-4942-4816-BFAC-25739BE08C08}" type="presOf" srcId="{3296F427-E72C-409B-9DFB-1935170F34A1}" destId="{1EB17196-DB96-4361-9B1E-998E20C8863F}" srcOrd="0" destOrd="0" presId="urn:microsoft.com/office/officeart/2005/8/layout/vList2"/>
    <dgm:cxn modelId="{8FC1D77D-1947-4023-9FA1-08294D9F8B11}" type="presOf" srcId="{AF871715-D404-4434-B7ED-D31457F93252}" destId="{471AB22F-9EB8-4BC2-BB35-DAC73F7FF5C3}" srcOrd="0" destOrd="0" presId="urn:microsoft.com/office/officeart/2005/8/layout/vList2"/>
    <dgm:cxn modelId="{66B60997-F369-4D64-9110-44F6719456CB}" type="presOf" srcId="{207E205E-EA13-4378-BE64-F906FA2E678A}" destId="{18A9EB7B-8C50-4136-B03C-1C9DB033CDD0}" srcOrd="0" destOrd="0" presId="urn:microsoft.com/office/officeart/2005/8/layout/vList2"/>
    <dgm:cxn modelId="{BA9911B9-E787-42B9-AB84-92413FA13BE2}" srcId="{AF871715-D404-4434-B7ED-D31457F93252}" destId="{3296F427-E72C-409B-9DFB-1935170F34A1}" srcOrd="2" destOrd="0" parTransId="{90793A17-5836-4B31-9A54-3944ABB4A8C3}" sibTransId="{EE5EA10F-A364-4E1A-8D59-731B0FE1BF34}"/>
    <dgm:cxn modelId="{E11A6DEF-7215-44BB-AE84-4D821FD4472E}" srcId="{AF871715-D404-4434-B7ED-D31457F93252}" destId="{720D3A06-57B3-423C-BBCC-4E37525082D4}" srcOrd="0" destOrd="0" parTransId="{8F164129-5674-49AA-B141-92852CB8FC3E}" sibTransId="{0EFA4190-5432-4608-BA26-FAC32C2F41C4}"/>
    <dgm:cxn modelId="{2A34CEC5-F052-4224-9A3E-32959145C28F}" type="presParOf" srcId="{471AB22F-9EB8-4BC2-BB35-DAC73F7FF5C3}" destId="{C5D01A94-A913-428B-ADFA-7E22A6D67552}" srcOrd="0" destOrd="0" presId="urn:microsoft.com/office/officeart/2005/8/layout/vList2"/>
    <dgm:cxn modelId="{52F837B0-74D6-4F04-9445-8860D9B539DB}" type="presParOf" srcId="{471AB22F-9EB8-4BC2-BB35-DAC73F7FF5C3}" destId="{664D0DF5-C8BC-4D1E-A732-05DCC5097DA2}" srcOrd="1" destOrd="0" presId="urn:microsoft.com/office/officeart/2005/8/layout/vList2"/>
    <dgm:cxn modelId="{C1386DB4-506A-4BB4-9805-A82B6B486017}" type="presParOf" srcId="{471AB22F-9EB8-4BC2-BB35-DAC73F7FF5C3}" destId="{18A9EB7B-8C50-4136-B03C-1C9DB033CDD0}" srcOrd="2" destOrd="0" presId="urn:microsoft.com/office/officeart/2005/8/layout/vList2"/>
    <dgm:cxn modelId="{7711EEF3-B49C-4D9F-AE76-DB783B137DAC}" type="presParOf" srcId="{471AB22F-9EB8-4BC2-BB35-DAC73F7FF5C3}" destId="{1AA58031-99CC-41B8-A7E5-1FEF21CB2229}" srcOrd="3" destOrd="0" presId="urn:microsoft.com/office/officeart/2005/8/layout/vList2"/>
    <dgm:cxn modelId="{ED26E6E8-31F2-4B66-9AB4-03C395892BCE}" type="presParOf" srcId="{471AB22F-9EB8-4BC2-BB35-DAC73F7FF5C3}" destId="{1EB17196-DB96-4361-9B1E-998E20C8863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3AD8DFC-5616-45F4-89F5-5A25A7AD98A7}"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0EAF8CB6-4473-4A24-8E1A-3C3C5EE4F252}">
      <dgm:prSet/>
      <dgm:spPr/>
      <dgm:t>
        <a:bodyPr/>
        <a:lstStyle/>
        <a:p>
          <a:pPr>
            <a:lnSpc>
              <a:spcPct val="100000"/>
            </a:lnSpc>
          </a:pPr>
          <a:r>
            <a:rPr lang="en-US"/>
            <a:t>Exceptions</a:t>
          </a:r>
        </a:p>
      </dgm:t>
    </dgm:pt>
    <dgm:pt modelId="{E38085C5-B6C2-4D11-B4CD-E925B1176A35}" type="parTrans" cxnId="{C3A9AF81-96F6-49E6-8912-90A8D19A0298}">
      <dgm:prSet/>
      <dgm:spPr/>
      <dgm:t>
        <a:bodyPr/>
        <a:lstStyle/>
        <a:p>
          <a:endParaRPr lang="en-US"/>
        </a:p>
      </dgm:t>
    </dgm:pt>
    <dgm:pt modelId="{89E13ECF-66AB-4FF3-833D-35132459A8A5}" type="sibTrans" cxnId="{C3A9AF81-96F6-49E6-8912-90A8D19A0298}">
      <dgm:prSet/>
      <dgm:spPr/>
      <dgm:t>
        <a:bodyPr/>
        <a:lstStyle/>
        <a:p>
          <a:endParaRPr lang="en-US"/>
        </a:p>
      </dgm:t>
    </dgm:pt>
    <dgm:pt modelId="{0FF07F32-1CB3-4CEC-8A37-B8BC54D92A6F}">
      <dgm:prSet/>
      <dgm:spPr/>
      <dgm:t>
        <a:bodyPr/>
        <a:lstStyle/>
        <a:p>
          <a:pPr>
            <a:lnSpc>
              <a:spcPct val="100000"/>
            </a:lnSpc>
          </a:pPr>
          <a:r>
            <a:rPr lang="en-US"/>
            <a:t>Adjustment</a:t>
          </a:r>
        </a:p>
      </dgm:t>
    </dgm:pt>
    <dgm:pt modelId="{BC6355A8-D6CE-4591-B3BA-6DF6043AEC09}" type="parTrans" cxnId="{4BCBACA5-DEC5-449E-8F2D-A38155E81F41}">
      <dgm:prSet/>
      <dgm:spPr/>
      <dgm:t>
        <a:bodyPr/>
        <a:lstStyle/>
        <a:p>
          <a:endParaRPr lang="en-US"/>
        </a:p>
      </dgm:t>
    </dgm:pt>
    <dgm:pt modelId="{8F347D26-3442-484B-ABB2-E960553AA6EF}" type="sibTrans" cxnId="{4BCBACA5-DEC5-449E-8F2D-A38155E81F41}">
      <dgm:prSet/>
      <dgm:spPr/>
      <dgm:t>
        <a:bodyPr/>
        <a:lstStyle/>
        <a:p>
          <a:endParaRPr lang="en-US"/>
        </a:p>
      </dgm:t>
    </dgm:pt>
    <dgm:pt modelId="{79F6A2F2-B0F8-4758-8E36-B2B53E5A14F6}" type="pres">
      <dgm:prSet presAssocID="{53AD8DFC-5616-45F4-89F5-5A25A7AD98A7}" presName="root" presStyleCnt="0">
        <dgm:presLayoutVars>
          <dgm:dir/>
          <dgm:resizeHandles val="exact"/>
        </dgm:presLayoutVars>
      </dgm:prSet>
      <dgm:spPr/>
    </dgm:pt>
    <dgm:pt modelId="{D3A1D863-29DD-4E93-ABE7-EFF01B642D38}" type="pres">
      <dgm:prSet presAssocID="{0EAF8CB6-4473-4A24-8E1A-3C3C5EE4F252}" presName="compNode" presStyleCnt="0"/>
      <dgm:spPr/>
    </dgm:pt>
    <dgm:pt modelId="{EB0EB7B0-346F-4F1B-BDAB-680E06E63DFA}" type="pres">
      <dgm:prSet presAssocID="{0EAF8CB6-4473-4A24-8E1A-3C3C5EE4F252}"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Warning"/>
        </a:ext>
      </dgm:extLst>
    </dgm:pt>
    <dgm:pt modelId="{35A53CBB-64A4-437B-AA88-08980FA6181C}" type="pres">
      <dgm:prSet presAssocID="{0EAF8CB6-4473-4A24-8E1A-3C3C5EE4F252}" presName="spaceRect" presStyleCnt="0"/>
      <dgm:spPr/>
    </dgm:pt>
    <dgm:pt modelId="{2EAD955B-F14B-4537-8C2F-6FE7EF7C0AC8}" type="pres">
      <dgm:prSet presAssocID="{0EAF8CB6-4473-4A24-8E1A-3C3C5EE4F252}" presName="textRect" presStyleLbl="revTx" presStyleIdx="0" presStyleCnt="2">
        <dgm:presLayoutVars>
          <dgm:chMax val="1"/>
          <dgm:chPref val="1"/>
        </dgm:presLayoutVars>
      </dgm:prSet>
      <dgm:spPr/>
    </dgm:pt>
    <dgm:pt modelId="{B5ED0853-3FB0-4E9C-96F8-828B77471FC7}" type="pres">
      <dgm:prSet presAssocID="{89E13ECF-66AB-4FF3-833D-35132459A8A5}" presName="sibTrans" presStyleCnt="0"/>
      <dgm:spPr/>
    </dgm:pt>
    <dgm:pt modelId="{DCE98720-D4C6-41F4-9622-B1E7C0788C71}" type="pres">
      <dgm:prSet presAssocID="{0FF07F32-1CB3-4CEC-8A37-B8BC54D92A6F}" presName="compNode" presStyleCnt="0"/>
      <dgm:spPr/>
    </dgm:pt>
    <dgm:pt modelId="{BAF30333-19BE-4A60-A6B3-A2731BC71566}" type="pres">
      <dgm:prSet presAssocID="{0FF07F32-1CB3-4CEC-8A37-B8BC54D92A6F}" presName="iconRect" presStyleLbl="node1" presStyleIdx="1" presStyleCnt="2"/>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ettings with solid fill"/>
        </a:ext>
      </dgm:extLst>
    </dgm:pt>
    <dgm:pt modelId="{C6FC8C0E-987D-47AA-9056-726BDF96A261}" type="pres">
      <dgm:prSet presAssocID="{0FF07F32-1CB3-4CEC-8A37-B8BC54D92A6F}" presName="spaceRect" presStyleCnt="0"/>
      <dgm:spPr/>
    </dgm:pt>
    <dgm:pt modelId="{C0DCDEA2-747E-460B-A9DD-C8C07D536BC8}" type="pres">
      <dgm:prSet presAssocID="{0FF07F32-1CB3-4CEC-8A37-B8BC54D92A6F}" presName="textRect" presStyleLbl="revTx" presStyleIdx="1" presStyleCnt="2">
        <dgm:presLayoutVars>
          <dgm:chMax val="1"/>
          <dgm:chPref val="1"/>
        </dgm:presLayoutVars>
      </dgm:prSet>
      <dgm:spPr/>
    </dgm:pt>
  </dgm:ptLst>
  <dgm:cxnLst>
    <dgm:cxn modelId="{49DA0F5B-6B90-4C1A-A3B5-0C5A4BCE744E}" type="presOf" srcId="{0EAF8CB6-4473-4A24-8E1A-3C3C5EE4F252}" destId="{2EAD955B-F14B-4537-8C2F-6FE7EF7C0AC8}" srcOrd="0" destOrd="0" presId="urn:microsoft.com/office/officeart/2018/2/layout/IconLabelList"/>
    <dgm:cxn modelId="{BECCB745-4364-4244-A0C6-5D73ADEA675C}" type="presOf" srcId="{53AD8DFC-5616-45F4-89F5-5A25A7AD98A7}" destId="{79F6A2F2-B0F8-4758-8E36-B2B53E5A14F6}" srcOrd="0" destOrd="0" presId="urn:microsoft.com/office/officeart/2018/2/layout/IconLabelList"/>
    <dgm:cxn modelId="{C3A9AF81-96F6-49E6-8912-90A8D19A0298}" srcId="{53AD8DFC-5616-45F4-89F5-5A25A7AD98A7}" destId="{0EAF8CB6-4473-4A24-8E1A-3C3C5EE4F252}" srcOrd="0" destOrd="0" parTransId="{E38085C5-B6C2-4D11-B4CD-E925B1176A35}" sibTransId="{89E13ECF-66AB-4FF3-833D-35132459A8A5}"/>
    <dgm:cxn modelId="{4BCBACA5-DEC5-449E-8F2D-A38155E81F41}" srcId="{53AD8DFC-5616-45F4-89F5-5A25A7AD98A7}" destId="{0FF07F32-1CB3-4CEC-8A37-B8BC54D92A6F}" srcOrd="1" destOrd="0" parTransId="{BC6355A8-D6CE-4591-B3BA-6DF6043AEC09}" sibTransId="{8F347D26-3442-484B-ABB2-E960553AA6EF}"/>
    <dgm:cxn modelId="{550E24D7-4E1A-4C37-B98A-446416651DC1}" type="presOf" srcId="{0FF07F32-1CB3-4CEC-8A37-B8BC54D92A6F}" destId="{C0DCDEA2-747E-460B-A9DD-C8C07D536BC8}" srcOrd="0" destOrd="0" presId="urn:microsoft.com/office/officeart/2018/2/layout/IconLabelList"/>
    <dgm:cxn modelId="{CEB2641B-1EA2-4EB1-8A7A-4E46E6ED3DAF}" type="presParOf" srcId="{79F6A2F2-B0F8-4758-8E36-B2B53E5A14F6}" destId="{D3A1D863-29DD-4E93-ABE7-EFF01B642D38}" srcOrd="0" destOrd="0" presId="urn:microsoft.com/office/officeart/2018/2/layout/IconLabelList"/>
    <dgm:cxn modelId="{037A6681-1EC5-41C3-947B-8AE65EBC1693}" type="presParOf" srcId="{D3A1D863-29DD-4E93-ABE7-EFF01B642D38}" destId="{EB0EB7B0-346F-4F1B-BDAB-680E06E63DFA}" srcOrd="0" destOrd="0" presId="urn:microsoft.com/office/officeart/2018/2/layout/IconLabelList"/>
    <dgm:cxn modelId="{A23B3FFC-AAAF-491E-BDB3-1EC09A8F6D77}" type="presParOf" srcId="{D3A1D863-29DD-4E93-ABE7-EFF01B642D38}" destId="{35A53CBB-64A4-437B-AA88-08980FA6181C}" srcOrd="1" destOrd="0" presId="urn:microsoft.com/office/officeart/2018/2/layout/IconLabelList"/>
    <dgm:cxn modelId="{C0E1D426-BC63-4E79-9549-CD37B014D590}" type="presParOf" srcId="{D3A1D863-29DD-4E93-ABE7-EFF01B642D38}" destId="{2EAD955B-F14B-4537-8C2F-6FE7EF7C0AC8}" srcOrd="2" destOrd="0" presId="urn:microsoft.com/office/officeart/2018/2/layout/IconLabelList"/>
    <dgm:cxn modelId="{56E25188-797F-435F-BF96-E2A56CCCD41C}" type="presParOf" srcId="{79F6A2F2-B0F8-4758-8E36-B2B53E5A14F6}" destId="{B5ED0853-3FB0-4E9C-96F8-828B77471FC7}" srcOrd="1" destOrd="0" presId="urn:microsoft.com/office/officeart/2018/2/layout/IconLabelList"/>
    <dgm:cxn modelId="{505BFBE4-5145-464D-BBB2-CA855D07726C}" type="presParOf" srcId="{79F6A2F2-B0F8-4758-8E36-B2B53E5A14F6}" destId="{DCE98720-D4C6-41F4-9622-B1E7C0788C71}" srcOrd="2" destOrd="0" presId="urn:microsoft.com/office/officeart/2018/2/layout/IconLabelList"/>
    <dgm:cxn modelId="{F8C6864F-44E4-43CB-8CE6-B61D4760E10A}" type="presParOf" srcId="{DCE98720-D4C6-41F4-9622-B1E7C0788C71}" destId="{BAF30333-19BE-4A60-A6B3-A2731BC71566}" srcOrd="0" destOrd="0" presId="urn:microsoft.com/office/officeart/2018/2/layout/IconLabelList"/>
    <dgm:cxn modelId="{52F079D8-94FD-4CCC-A675-06E37C81EFAA}" type="presParOf" srcId="{DCE98720-D4C6-41F4-9622-B1E7C0788C71}" destId="{C6FC8C0E-987D-47AA-9056-726BDF96A261}" srcOrd="1" destOrd="0" presId="urn:microsoft.com/office/officeart/2018/2/layout/IconLabelList"/>
    <dgm:cxn modelId="{551909BA-2A5C-4991-9087-6B0A2531BD85}" type="presParOf" srcId="{DCE98720-D4C6-41F4-9622-B1E7C0788C71}" destId="{C0DCDEA2-747E-460B-A9DD-C8C07D536BC8}"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8834A5-A60C-40DC-97B3-BEC94C75A6C6}">
      <dsp:nvSpPr>
        <dsp:cNvPr id="0" name=""/>
        <dsp:cNvSpPr/>
      </dsp:nvSpPr>
      <dsp:spPr>
        <a:xfrm>
          <a:off x="843534" y="0"/>
          <a:ext cx="9560052" cy="393401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C774B1-F25A-4091-B8A5-79BE8DA38523}">
      <dsp:nvSpPr>
        <dsp:cNvPr id="0" name=""/>
        <dsp:cNvSpPr/>
      </dsp:nvSpPr>
      <dsp:spPr>
        <a:xfrm>
          <a:off x="0" y="1180204"/>
          <a:ext cx="3374136" cy="15736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a:latin typeface="Calibri" panose="020F0502020204030204" pitchFamily="34" charset="0"/>
              <a:ea typeface="Calibri" panose="020F0502020204030204" pitchFamily="34" charset="0"/>
              <a:cs typeface="Calibri" panose="020F0502020204030204" pitchFamily="34" charset="0"/>
            </a:rPr>
            <a:t>LEAs</a:t>
          </a:r>
          <a:r>
            <a:rPr lang="en-US" sz="1800" kern="1200">
              <a:latin typeface="Calibri" panose="020F0502020204030204" pitchFamily="34" charset="0"/>
              <a:ea typeface="Calibri" panose="020F0502020204030204" pitchFamily="34" charset="0"/>
              <a:cs typeface="Calibri" panose="020F0502020204030204" pitchFamily="34" charset="0"/>
            </a:rPr>
            <a:t> submit IDEA Part B application and MoE Compliance and Assurances to the ODE </a:t>
          </a:r>
          <a:r>
            <a:rPr lang="en-US" sz="1800" b="1" kern="1200">
              <a:latin typeface="Calibri" panose="020F0502020204030204" pitchFamily="34" charset="0"/>
              <a:ea typeface="Calibri" panose="020F0502020204030204" pitchFamily="34" charset="0"/>
              <a:cs typeface="Calibri" panose="020F0502020204030204" pitchFamily="34" charset="0"/>
            </a:rPr>
            <a:t>through Smartsheet, an online software program.</a:t>
          </a:r>
        </a:p>
      </dsp:txBody>
      <dsp:txXfrm>
        <a:off x="76817" y="1257021"/>
        <a:ext cx="3220502" cy="1419972"/>
      </dsp:txXfrm>
    </dsp:sp>
    <dsp:sp modelId="{85E8D416-5179-4246-BD6F-F693443DEBE9}">
      <dsp:nvSpPr>
        <dsp:cNvPr id="0" name=""/>
        <dsp:cNvSpPr/>
      </dsp:nvSpPr>
      <dsp:spPr>
        <a:xfrm>
          <a:off x="3936492" y="1180204"/>
          <a:ext cx="3374136" cy="15736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latin typeface="Calibri" panose="020F0502020204030204" pitchFamily="34" charset="0"/>
              <a:ea typeface="Calibri" panose="020F0502020204030204" pitchFamily="34" charset="0"/>
              <a:cs typeface="Calibri" panose="020F0502020204030204" pitchFamily="34" charset="0"/>
            </a:rPr>
            <a:t>LEAs are required to review and sign assurances to receive federal funding as well as submit other information required by the state (e.g., to funding elections, MoE budget, GEPA Section 427, and a subrecipient fiscal risk self-assessment.)</a:t>
          </a:r>
          <a:endParaRPr lang="en-US" sz="1400" b="1" kern="1200">
            <a:latin typeface="Calibri" panose="020F0502020204030204" pitchFamily="34" charset="0"/>
            <a:ea typeface="Calibri" panose="020F0502020204030204" pitchFamily="34" charset="0"/>
            <a:cs typeface="Calibri" panose="020F0502020204030204" pitchFamily="34" charset="0"/>
          </a:endParaRPr>
        </a:p>
      </dsp:txBody>
      <dsp:txXfrm>
        <a:off x="4013309" y="1257021"/>
        <a:ext cx="3220502" cy="1419972"/>
      </dsp:txXfrm>
    </dsp:sp>
    <dsp:sp modelId="{91375587-CD74-4919-8F65-050ED2C34CE9}">
      <dsp:nvSpPr>
        <dsp:cNvPr id="0" name=""/>
        <dsp:cNvSpPr/>
      </dsp:nvSpPr>
      <dsp:spPr>
        <a:xfrm>
          <a:off x="7872984" y="1180204"/>
          <a:ext cx="3374136" cy="15736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latin typeface="Calibri" panose="020F0502020204030204" pitchFamily="34" charset="0"/>
              <a:ea typeface="Calibri" panose="020F0502020204030204" pitchFamily="34" charset="0"/>
              <a:cs typeface="Calibri" panose="020F0502020204030204" pitchFamily="34" charset="0"/>
            </a:rPr>
            <a:t>The IDEA Fiscal Team </a:t>
          </a:r>
          <a:r>
            <a:rPr lang="en-US" sz="1800" b="1" kern="1200">
              <a:latin typeface="Calibri" panose="020F0502020204030204" pitchFamily="34" charset="0"/>
              <a:ea typeface="Calibri" panose="020F0502020204030204" pitchFamily="34" charset="0"/>
              <a:cs typeface="Calibri" panose="020F0502020204030204" pitchFamily="34" charset="0"/>
            </a:rPr>
            <a:t>reviews and approves the district and issues a grant award notification to the LEA.</a:t>
          </a:r>
        </a:p>
      </dsp:txBody>
      <dsp:txXfrm>
        <a:off x="7949801" y="1257021"/>
        <a:ext cx="3220502" cy="14199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F7EED-FE86-41FC-B5F4-4D15107D4FFB}">
      <dsp:nvSpPr>
        <dsp:cNvPr id="0" name=""/>
        <dsp:cNvSpPr/>
      </dsp:nvSpPr>
      <dsp:spPr>
        <a:xfrm>
          <a:off x="3" y="0"/>
          <a:ext cx="3626323" cy="8162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a:latin typeface="Calibri" panose="020F0502020204030204" pitchFamily="34" charset="0"/>
              <a:ea typeface="Calibri" panose="020F0502020204030204" pitchFamily="34" charset="0"/>
              <a:cs typeface="Calibri" panose="020F0502020204030204" pitchFamily="34" charset="0"/>
            </a:rPr>
            <a:t>Collection opened: </a:t>
          </a:r>
        </a:p>
        <a:p>
          <a:pPr marL="0" lvl="0" indent="0" algn="ctr" defTabSz="800100">
            <a:lnSpc>
              <a:spcPct val="90000"/>
            </a:lnSpc>
            <a:spcBef>
              <a:spcPct val="0"/>
            </a:spcBef>
            <a:spcAft>
              <a:spcPct val="35000"/>
            </a:spcAft>
            <a:buNone/>
          </a:pPr>
          <a:r>
            <a:rPr lang="en-US" sz="1800" kern="1200">
              <a:latin typeface="Calibri" panose="020F0502020204030204" pitchFamily="34" charset="0"/>
              <a:ea typeface="Calibri" panose="020F0502020204030204" pitchFamily="34" charset="0"/>
              <a:cs typeface="Calibri" panose="020F0502020204030204" pitchFamily="34" charset="0"/>
            </a:rPr>
            <a:t>Thursday, April 30, 2026</a:t>
          </a:r>
        </a:p>
      </dsp:txBody>
      <dsp:txXfrm>
        <a:off x="23911" y="23908"/>
        <a:ext cx="3578507" cy="768453"/>
      </dsp:txXfrm>
    </dsp:sp>
    <dsp:sp modelId="{4E4FE467-E326-422F-B67F-9F9ACD08EF8E}">
      <dsp:nvSpPr>
        <dsp:cNvPr id="0" name=""/>
        <dsp:cNvSpPr/>
      </dsp:nvSpPr>
      <dsp:spPr>
        <a:xfrm>
          <a:off x="3989383" y="0"/>
          <a:ext cx="769680" cy="8162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989383" y="163254"/>
        <a:ext cx="538776" cy="489761"/>
      </dsp:txXfrm>
    </dsp:sp>
    <dsp:sp modelId="{C1480D2F-A62A-4AD8-B39F-0B516839993C}">
      <dsp:nvSpPr>
        <dsp:cNvPr id="0" name=""/>
        <dsp:cNvSpPr/>
      </dsp:nvSpPr>
      <dsp:spPr>
        <a:xfrm>
          <a:off x="5078553" y="0"/>
          <a:ext cx="3626323" cy="8162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a:latin typeface="Calibri" panose="020F0502020204030204" pitchFamily="34" charset="0"/>
              <a:ea typeface="Calibri" panose="020F0502020204030204" pitchFamily="34" charset="0"/>
              <a:cs typeface="Calibri" panose="020F0502020204030204" pitchFamily="34" charset="0"/>
            </a:rPr>
            <a:t>Collection closes: </a:t>
          </a:r>
        </a:p>
        <a:p>
          <a:pPr marL="0" lvl="0" indent="0" algn="ctr" defTabSz="800100">
            <a:lnSpc>
              <a:spcPct val="90000"/>
            </a:lnSpc>
            <a:spcBef>
              <a:spcPct val="0"/>
            </a:spcBef>
            <a:spcAft>
              <a:spcPct val="35000"/>
            </a:spcAft>
            <a:buNone/>
          </a:pPr>
          <a:r>
            <a:rPr lang="en-US" sz="1800" kern="1200">
              <a:latin typeface="Calibri" panose="020F0502020204030204" pitchFamily="34" charset="0"/>
              <a:ea typeface="Calibri" panose="020F0502020204030204" pitchFamily="34" charset="0"/>
              <a:cs typeface="Calibri" panose="020F0502020204030204" pitchFamily="34" charset="0"/>
            </a:rPr>
            <a:t>Monday, June 22, 2026</a:t>
          </a:r>
          <a:r>
            <a:rPr lang="en-US" sz="1800" kern="1200"/>
            <a:t>.  </a:t>
          </a:r>
        </a:p>
      </dsp:txBody>
      <dsp:txXfrm>
        <a:off x="5102461" y="23908"/>
        <a:ext cx="3578507" cy="7684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C6C2F8-86A4-4844-AC05-9A2CC59FB716}">
      <dsp:nvSpPr>
        <dsp:cNvPr id="0" name=""/>
        <dsp:cNvSpPr/>
      </dsp:nvSpPr>
      <dsp:spPr>
        <a:xfrm>
          <a:off x="1407" y="0"/>
          <a:ext cx="8703764" cy="980415"/>
        </a:xfrm>
        <a:prstGeom prst="roundRect">
          <a:avLst>
            <a:gd name="adj" fmla="val 10000"/>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latin typeface="Calibri" panose="020F0502020204030204" pitchFamily="34" charset="0"/>
              <a:ea typeface="Calibri" panose="020F0502020204030204" pitchFamily="34" charset="0"/>
              <a:cs typeface="Calibri" panose="020F0502020204030204" pitchFamily="34" charset="0"/>
            </a:rPr>
            <a:t>Completing both can be a time-intensive task. Allow time for:</a:t>
          </a:r>
        </a:p>
      </dsp:txBody>
      <dsp:txXfrm>
        <a:off x="30122" y="28715"/>
        <a:ext cx="8646334" cy="922985"/>
      </dsp:txXfrm>
    </dsp:sp>
    <dsp:sp modelId="{3E1893C5-C4BA-4223-A15A-6219FBDD5224}">
      <dsp:nvSpPr>
        <dsp:cNvPr id="0" name=""/>
        <dsp:cNvSpPr/>
      </dsp:nvSpPr>
      <dsp:spPr>
        <a:xfrm>
          <a:off x="1407" y="1055966"/>
          <a:ext cx="2046981" cy="1151235"/>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Calibri" panose="020F0502020204030204" pitchFamily="34" charset="0"/>
              <a:ea typeface="Calibri" panose="020F0502020204030204" pitchFamily="34" charset="0"/>
              <a:cs typeface="Calibri" panose="020F0502020204030204" pitchFamily="34" charset="0"/>
            </a:rPr>
            <a:t>Collecting information and determining selections</a:t>
          </a:r>
        </a:p>
      </dsp:txBody>
      <dsp:txXfrm>
        <a:off x="35126" y="1089685"/>
        <a:ext cx="1979543" cy="1083797"/>
      </dsp:txXfrm>
    </dsp:sp>
    <dsp:sp modelId="{8C883488-0316-4419-A3F6-B0CFEACF67CB}">
      <dsp:nvSpPr>
        <dsp:cNvPr id="0" name=""/>
        <dsp:cNvSpPr/>
      </dsp:nvSpPr>
      <dsp:spPr>
        <a:xfrm>
          <a:off x="2220334" y="1055966"/>
          <a:ext cx="2046981" cy="1151235"/>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latin typeface="Calibri" panose="020F0502020204030204" pitchFamily="34" charset="0"/>
              <a:ea typeface="Calibri" panose="020F0502020204030204" pitchFamily="34" charset="0"/>
              <a:cs typeface="Calibri" panose="020F0502020204030204" pitchFamily="34" charset="0"/>
            </a:rPr>
            <a:t>Submitting both forms </a:t>
          </a:r>
        </a:p>
      </dsp:txBody>
      <dsp:txXfrm>
        <a:off x="2254053" y="1089685"/>
        <a:ext cx="1979543" cy="1083797"/>
      </dsp:txXfrm>
    </dsp:sp>
    <dsp:sp modelId="{277D5BCA-BD1B-401D-8F42-C51930FE92EA}">
      <dsp:nvSpPr>
        <dsp:cNvPr id="0" name=""/>
        <dsp:cNvSpPr/>
      </dsp:nvSpPr>
      <dsp:spPr>
        <a:xfrm>
          <a:off x="4439262" y="1055966"/>
          <a:ext cx="2046981" cy="1151235"/>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latin typeface="Calibri" panose="020F0502020204030204" pitchFamily="34" charset="0"/>
              <a:ea typeface="Calibri" panose="020F0502020204030204" pitchFamily="34" charset="0"/>
              <a:cs typeface="Calibri" panose="020F0502020204030204" pitchFamily="34" charset="0"/>
            </a:rPr>
            <a:t>Contacting ODE for questions </a:t>
          </a:r>
        </a:p>
      </dsp:txBody>
      <dsp:txXfrm>
        <a:off x="4472981" y="1089685"/>
        <a:ext cx="1979543" cy="1083797"/>
      </dsp:txXfrm>
    </dsp:sp>
    <dsp:sp modelId="{A4A2DB14-E85A-47C2-980B-218D66232492}">
      <dsp:nvSpPr>
        <dsp:cNvPr id="0" name=""/>
        <dsp:cNvSpPr/>
      </dsp:nvSpPr>
      <dsp:spPr>
        <a:xfrm>
          <a:off x="6658190" y="1055966"/>
          <a:ext cx="2046981" cy="1151235"/>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latin typeface="Calibri" panose="020F0502020204030204" pitchFamily="34" charset="0"/>
              <a:ea typeface="Calibri" panose="020F0502020204030204" pitchFamily="34" charset="0"/>
              <a:cs typeface="Calibri" panose="020F0502020204030204" pitchFamily="34" charset="0"/>
            </a:rPr>
            <a:t>Receiving support prior to the submission deadline</a:t>
          </a:r>
        </a:p>
      </dsp:txBody>
      <dsp:txXfrm>
        <a:off x="6691909" y="1089685"/>
        <a:ext cx="1979543" cy="10837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54CC83-AFF4-4E99-8165-3E34064517FA}">
      <dsp:nvSpPr>
        <dsp:cNvPr id="0" name=""/>
        <dsp:cNvSpPr/>
      </dsp:nvSpPr>
      <dsp:spPr>
        <a:xfrm>
          <a:off x="0" y="610201"/>
          <a:ext cx="6172199" cy="18711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79031" tIns="458216" rIns="479031" bIns="156464" numCol="1" spcCol="1270" anchor="t" anchorCtr="0">
          <a:noAutofit/>
        </a:bodyPr>
        <a:lstStyle/>
        <a:p>
          <a:pPr marL="228600" lvl="1" indent="-228600" algn="l" defTabSz="977900">
            <a:lnSpc>
              <a:spcPct val="90000"/>
            </a:lnSpc>
            <a:spcBef>
              <a:spcPct val="0"/>
            </a:spcBef>
            <a:spcAft>
              <a:spcPct val="15000"/>
            </a:spcAft>
            <a:buFont typeface="Arial" panose="020B0604020202020204" pitchFamily="34" charset="0"/>
            <a:buNone/>
          </a:pPr>
          <a:r>
            <a:rPr lang="en-US" sz="2200" b="0" i="0" u="none" strike="noStrike" kern="1200">
              <a:solidFill>
                <a:schemeClr val="tx1"/>
              </a:solidFill>
              <a:effectLst/>
              <a:latin typeface="+mn-lt"/>
              <a:ea typeface="+mn-ea"/>
              <a:cs typeface="+mn-cs"/>
            </a:rPr>
            <a:t>The </a:t>
          </a:r>
          <a:r>
            <a:rPr lang="en-US" sz="2200" b="1" i="0" u="none" strike="noStrike" kern="1200">
              <a:solidFill>
                <a:schemeClr val="tx1"/>
              </a:solidFill>
              <a:effectLst/>
              <a:latin typeface="+mn-lt"/>
              <a:ea typeface="+mn-ea"/>
              <a:cs typeface="+mn-cs"/>
            </a:rPr>
            <a:t>Eligibility</a:t>
          </a:r>
          <a:r>
            <a:rPr lang="en-US" sz="2200" b="0" i="0" u="none" strike="noStrike" kern="1200">
              <a:solidFill>
                <a:schemeClr val="tx1"/>
              </a:solidFill>
              <a:effectLst/>
              <a:latin typeface="+mn-lt"/>
              <a:ea typeface="+mn-ea"/>
              <a:cs typeface="+mn-cs"/>
            </a:rPr>
            <a:t> test is met if the LEA </a:t>
          </a:r>
          <a:r>
            <a:rPr lang="en-US" sz="2200" b="1" i="0" u="none" strike="noStrike" kern="1200">
              <a:solidFill>
                <a:schemeClr val="tx1"/>
              </a:solidFill>
              <a:effectLst/>
              <a:latin typeface="+mn-lt"/>
              <a:ea typeface="+mn-ea"/>
              <a:cs typeface="+mn-cs"/>
            </a:rPr>
            <a:t>budgets</a:t>
          </a:r>
          <a:r>
            <a:rPr lang="en-US" sz="2200" b="0" i="0" u="none" strike="noStrike" kern="1200">
              <a:solidFill>
                <a:schemeClr val="tx1"/>
              </a:solidFill>
              <a:effectLst/>
              <a:latin typeface="+mn-lt"/>
              <a:ea typeface="+mn-ea"/>
              <a:cs typeface="+mn-cs"/>
            </a:rPr>
            <a:t> for Special Education and related services the same amount or more as the last year they met the Compliance test, by method.</a:t>
          </a:r>
          <a:r>
            <a:rPr lang="en-US" sz="2200" kern="1200">
              <a:effectLst/>
            </a:rPr>
            <a:t> </a:t>
          </a:r>
          <a:endParaRPr lang="en-US" sz="2200" kern="1200"/>
        </a:p>
      </dsp:txBody>
      <dsp:txXfrm>
        <a:off x="0" y="610201"/>
        <a:ext cx="6172199" cy="1871100"/>
      </dsp:txXfrm>
    </dsp:sp>
    <dsp:sp modelId="{74393735-6008-415F-8A68-FC058DAFAD49}">
      <dsp:nvSpPr>
        <dsp:cNvPr id="0" name=""/>
        <dsp:cNvSpPr/>
      </dsp:nvSpPr>
      <dsp:spPr>
        <a:xfrm>
          <a:off x="308610" y="285481"/>
          <a:ext cx="4320540" cy="64944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306" tIns="0" rIns="163306" bIns="0" numCol="1" spcCol="1270" anchor="ctr" anchorCtr="0">
          <a:noAutofit/>
        </a:bodyPr>
        <a:lstStyle/>
        <a:p>
          <a:pPr marL="0" lvl="0" indent="0" algn="l" defTabSz="977900">
            <a:lnSpc>
              <a:spcPct val="90000"/>
            </a:lnSpc>
            <a:spcBef>
              <a:spcPct val="0"/>
            </a:spcBef>
            <a:spcAft>
              <a:spcPct val="35000"/>
            </a:spcAft>
            <a:buNone/>
          </a:pPr>
          <a:r>
            <a:rPr lang="en-US" sz="2200" kern="1200"/>
            <a:t>Eligibility</a:t>
          </a:r>
        </a:p>
      </dsp:txBody>
      <dsp:txXfrm>
        <a:off x="340313" y="317184"/>
        <a:ext cx="4257134" cy="586034"/>
      </dsp:txXfrm>
    </dsp:sp>
    <dsp:sp modelId="{CA77FF29-E697-42F2-95F0-43BC180E17A7}">
      <dsp:nvSpPr>
        <dsp:cNvPr id="0" name=""/>
        <dsp:cNvSpPr/>
      </dsp:nvSpPr>
      <dsp:spPr>
        <a:xfrm>
          <a:off x="0" y="2924822"/>
          <a:ext cx="6172199" cy="18711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79031" tIns="458216" rIns="479031" bIns="156464" numCol="1" spcCol="1270" anchor="t" anchorCtr="0">
          <a:noAutofit/>
        </a:bodyPr>
        <a:lstStyle/>
        <a:p>
          <a:pPr marL="228600" lvl="1" indent="-228600" algn="l" defTabSz="977900">
            <a:lnSpc>
              <a:spcPct val="90000"/>
            </a:lnSpc>
            <a:spcBef>
              <a:spcPct val="0"/>
            </a:spcBef>
            <a:spcAft>
              <a:spcPct val="15000"/>
            </a:spcAft>
            <a:buFont typeface="Arial" panose="020B0604020202020204" pitchFamily="34" charset="0"/>
            <a:buNone/>
          </a:pPr>
          <a:r>
            <a:rPr lang="en-US" sz="2200" kern="1200"/>
            <a:t>The </a:t>
          </a:r>
          <a:r>
            <a:rPr lang="en-US" sz="2200" b="1" kern="1200"/>
            <a:t>Compliance</a:t>
          </a:r>
          <a:r>
            <a:rPr lang="en-US" sz="2200" kern="1200"/>
            <a:t> test is met if the LEA </a:t>
          </a:r>
          <a:r>
            <a:rPr lang="en-US" sz="2200" b="1" kern="1200"/>
            <a:t>spends</a:t>
          </a:r>
          <a:r>
            <a:rPr lang="en-US" sz="2200" kern="1200"/>
            <a:t> for Special Education and related services the same amount or more as the last year they met the Compliance test, by method. </a:t>
          </a:r>
        </a:p>
      </dsp:txBody>
      <dsp:txXfrm>
        <a:off x="0" y="2924822"/>
        <a:ext cx="6172199" cy="1871100"/>
      </dsp:txXfrm>
    </dsp:sp>
    <dsp:sp modelId="{320F8854-7AC7-4F45-BA92-AE654797DFC0}">
      <dsp:nvSpPr>
        <dsp:cNvPr id="0" name=""/>
        <dsp:cNvSpPr/>
      </dsp:nvSpPr>
      <dsp:spPr>
        <a:xfrm>
          <a:off x="308610" y="2600101"/>
          <a:ext cx="4320540" cy="64944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3306" tIns="0" rIns="163306" bIns="0" numCol="1" spcCol="1270" anchor="ctr" anchorCtr="0">
          <a:noAutofit/>
        </a:bodyPr>
        <a:lstStyle/>
        <a:p>
          <a:pPr marL="0" lvl="0" indent="0" algn="l" defTabSz="977900" rtl="0">
            <a:lnSpc>
              <a:spcPct val="90000"/>
            </a:lnSpc>
            <a:spcBef>
              <a:spcPct val="0"/>
            </a:spcBef>
            <a:spcAft>
              <a:spcPct val="35000"/>
            </a:spcAft>
            <a:buNone/>
          </a:pPr>
          <a:r>
            <a:rPr lang="en-US" sz="2200" kern="1200">
              <a:latin typeface="Calibri" panose="020F0502020204030204"/>
            </a:rPr>
            <a:t>Compliance</a:t>
          </a:r>
        </a:p>
      </dsp:txBody>
      <dsp:txXfrm>
        <a:off x="340313" y="2631804"/>
        <a:ext cx="4257134" cy="5860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D01A94-A913-428B-ADFA-7E22A6D67552}">
      <dsp:nvSpPr>
        <dsp:cNvPr id="0" name=""/>
        <dsp:cNvSpPr/>
      </dsp:nvSpPr>
      <dsp:spPr>
        <a:xfrm>
          <a:off x="0" y="0"/>
          <a:ext cx="9964800" cy="55294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a:latin typeface="Calibri" panose="020F0502020204030204" pitchFamily="34" charset="0"/>
              <a:ea typeface="Calibri" panose="020F0502020204030204" pitchFamily="34" charset="0"/>
              <a:cs typeface="Calibri" panose="020F0502020204030204" pitchFamily="34" charset="0"/>
            </a:rPr>
            <a:t>Assurances</a:t>
          </a:r>
        </a:p>
      </dsp:txBody>
      <dsp:txXfrm>
        <a:off x="26992" y="26992"/>
        <a:ext cx="9910816" cy="498959"/>
      </dsp:txXfrm>
    </dsp:sp>
    <dsp:sp modelId="{18A9EB7B-8C50-4136-B03C-1C9DB033CDD0}">
      <dsp:nvSpPr>
        <dsp:cNvPr id="0" name=""/>
        <dsp:cNvSpPr/>
      </dsp:nvSpPr>
      <dsp:spPr>
        <a:xfrm>
          <a:off x="0" y="559318"/>
          <a:ext cx="9964800" cy="14024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a:solidFill>
                <a:schemeClr val="bg1"/>
              </a:solidFill>
            </a:rPr>
            <a:t>Budget Meets </a:t>
          </a:r>
          <a:r>
            <a:rPr lang="en-US" sz="1800" b="1" kern="1200" err="1">
              <a:solidFill>
                <a:schemeClr val="bg1"/>
              </a:solidFill>
            </a:rPr>
            <a:t>MoE</a:t>
          </a:r>
          <a:endParaRPr lang="en-US" sz="1800" b="1" kern="1200">
            <a:solidFill>
              <a:schemeClr val="bg1"/>
            </a:solidFill>
          </a:endParaRPr>
        </a:p>
        <a:p>
          <a:pPr marL="0" lvl="0" indent="0" algn="ctr" defTabSz="800100">
            <a:lnSpc>
              <a:spcPct val="90000"/>
            </a:lnSpc>
            <a:spcBef>
              <a:spcPct val="0"/>
            </a:spcBef>
            <a:spcAft>
              <a:spcPct val="35000"/>
            </a:spcAft>
            <a:buNone/>
          </a:pPr>
          <a:r>
            <a:rPr lang="en-US" sz="1800" b="1" kern="1200">
              <a:solidFill>
                <a:schemeClr val="bg1"/>
              </a:solidFill>
            </a:rPr>
            <a:t> </a:t>
          </a:r>
          <a:r>
            <a:rPr lang="en-US" sz="1800" kern="1200">
              <a:solidFill>
                <a:schemeClr val="bg1"/>
              </a:solidFill>
            </a:rPr>
            <a:t>1. The LEA budgets state and/or local funds for special education and related services at least the same amount as the LEA spent when it last met IDEA Maintenance of Effort (</a:t>
          </a:r>
          <a:r>
            <a:rPr lang="en-US" sz="1800" kern="1200" err="1">
              <a:solidFill>
                <a:schemeClr val="bg1"/>
              </a:solidFill>
            </a:rPr>
            <a:t>MoE</a:t>
          </a:r>
          <a:r>
            <a:rPr lang="en-US" sz="1800" kern="1200">
              <a:solidFill>
                <a:schemeClr val="bg1"/>
              </a:solidFill>
            </a:rPr>
            <a:t>) in </a:t>
          </a:r>
          <a:r>
            <a:rPr lang="en-US" sz="1800" b="0" i="0" u="none" strike="noStrike" kern="1200">
              <a:solidFill>
                <a:schemeClr val="bg1"/>
              </a:solidFill>
              <a:effectLst/>
              <a:latin typeface="+mn-lt"/>
              <a:ea typeface="+mn-ea"/>
              <a:cs typeface="+mn-cs"/>
            </a:rPr>
            <a:t>the most recent fiscal year for which final </a:t>
          </a:r>
          <a:r>
            <a:rPr lang="en-US" sz="1800" b="0" i="0" u="none" strike="noStrike" kern="1200" err="1">
              <a:solidFill>
                <a:schemeClr val="bg1"/>
              </a:solidFill>
              <a:effectLst/>
              <a:latin typeface="+mn-lt"/>
              <a:ea typeface="+mn-ea"/>
              <a:cs typeface="+mn-cs"/>
            </a:rPr>
            <a:t>MoE</a:t>
          </a:r>
          <a:r>
            <a:rPr lang="en-US" sz="1800" b="0" i="0" u="none" strike="noStrike" kern="1200">
              <a:solidFill>
                <a:schemeClr val="bg1"/>
              </a:solidFill>
              <a:effectLst/>
              <a:latin typeface="+mn-lt"/>
              <a:ea typeface="+mn-ea"/>
              <a:cs typeface="+mn-cs"/>
            </a:rPr>
            <a:t> information is available. </a:t>
          </a:r>
          <a:endParaRPr lang="en-US" sz="1800" kern="1200">
            <a:solidFill>
              <a:schemeClr val="bg1"/>
            </a:solidFill>
            <a:latin typeface="Calibri" panose="020F0502020204030204" pitchFamily="34" charset="0"/>
            <a:ea typeface="Calibri" panose="020F0502020204030204" pitchFamily="34" charset="0"/>
            <a:cs typeface="Calibri" panose="020F0502020204030204" pitchFamily="34" charset="0"/>
          </a:endParaRPr>
        </a:p>
      </dsp:txBody>
      <dsp:txXfrm>
        <a:off x="68460" y="627778"/>
        <a:ext cx="9827880" cy="1265480"/>
      </dsp:txXfrm>
    </dsp:sp>
    <dsp:sp modelId="{1EB17196-DB96-4361-9B1E-998E20C8863F}">
      <dsp:nvSpPr>
        <dsp:cNvPr id="0" name=""/>
        <dsp:cNvSpPr/>
      </dsp:nvSpPr>
      <dsp:spPr>
        <a:xfrm>
          <a:off x="0" y="1975362"/>
          <a:ext cx="9964800" cy="244706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effectLst/>
            </a:rPr>
            <a:t>Fiscal Controls</a:t>
          </a:r>
        </a:p>
        <a:p>
          <a:pPr marL="0" lvl="0" indent="0" algn="ctr" defTabSz="800100">
            <a:lnSpc>
              <a:spcPct val="90000"/>
            </a:lnSpc>
            <a:spcBef>
              <a:spcPct val="0"/>
            </a:spcBef>
            <a:spcAft>
              <a:spcPct val="35000"/>
            </a:spcAft>
            <a:buNone/>
          </a:pPr>
          <a:r>
            <a:rPr lang="en-US" sz="1800" kern="1200" dirty="0">
              <a:solidFill>
                <a:schemeClr val="bg1"/>
              </a:solidFill>
              <a:effectLst/>
            </a:rPr>
            <a:t>2. The LEA does not reduce the level of expenditures for the education of children with disabilities below the level expended from the same source for the preceding year in which it met the federal obligations of </a:t>
          </a:r>
          <a:r>
            <a:rPr lang="en-US" sz="1800" kern="1200" dirty="0" err="1">
              <a:solidFill>
                <a:schemeClr val="bg1"/>
              </a:solidFill>
              <a:effectLst/>
            </a:rPr>
            <a:t>MoE</a:t>
          </a:r>
          <a:r>
            <a:rPr lang="en-US" sz="1800" kern="1200" dirty="0">
              <a:solidFill>
                <a:schemeClr val="bg1"/>
              </a:solidFill>
              <a:effectLst/>
            </a:rPr>
            <a:t> (34 CFR §300.202). The LEA expends amounts provided under IDEA Part B only to (1) pay the excess costs of providing special education and related services to children with disabilities; and (2) to supplement, but not supplant, state, local and other federal funds. These expenditures may not include capital outlay or debt service. (34 CFR §300.202) The LEA uses fiscal control and fund accounting procedures that ensure proper disbursement of, and accounting, for federal funds. (34 CFR §76.702)</a:t>
          </a:r>
          <a:endParaRPr lang="en-US" sz="18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dsp:txBody>
      <dsp:txXfrm>
        <a:off x="119456" y="2094818"/>
        <a:ext cx="9725888" cy="220814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0EB7B0-346F-4F1B-BDAB-680E06E63DFA}">
      <dsp:nvSpPr>
        <dsp:cNvPr id="0" name=""/>
        <dsp:cNvSpPr/>
      </dsp:nvSpPr>
      <dsp:spPr>
        <a:xfrm>
          <a:off x="3545864" y="94040"/>
          <a:ext cx="1022625" cy="102262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EAD955B-F14B-4537-8C2F-6FE7EF7C0AC8}">
      <dsp:nvSpPr>
        <dsp:cNvPr id="0" name=""/>
        <dsp:cNvSpPr/>
      </dsp:nvSpPr>
      <dsp:spPr>
        <a:xfrm>
          <a:off x="2920927" y="1424357"/>
          <a:ext cx="227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44650">
            <a:lnSpc>
              <a:spcPct val="100000"/>
            </a:lnSpc>
            <a:spcBef>
              <a:spcPct val="0"/>
            </a:spcBef>
            <a:spcAft>
              <a:spcPct val="35000"/>
            </a:spcAft>
            <a:buNone/>
          </a:pPr>
          <a:r>
            <a:rPr lang="en-US" sz="3700" kern="1200"/>
            <a:t>Exceptions</a:t>
          </a:r>
        </a:p>
      </dsp:txBody>
      <dsp:txXfrm>
        <a:off x="2920927" y="1424357"/>
        <a:ext cx="2272500" cy="720000"/>
      </dsp:txXfrm>
    </dsp:sp>
    <dsp:sp modelId="{BAF30333-19BE-4A60-A6B3-A2731BC71566}">
      <dsp:nvSpPr>
        <dsp:cNvPr id="0" name=""/>
        <dsp:cNvSpPr/>
      </dsp:nvSpPr>
      <dsp:spPr>
        <a:xfrm>
          <a:off x="6216052" y="94040"/>
          <a:ext cx="1022625" cy="1022625"/>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0DCDEA2-747E-460B-A9DD-C8C07D536BC8}">
      <dsp:nvSpPr>
        <dsp:cNvPr id="0" name=""/>
        <dsp:cNvSpPr/>
      </dsp:nvSpPr>
      <dsp:spPr>
        <a:xfrm>
          <a:off x="5591114" y="1424357"/>
          <a:ext cx="227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44650">
            <a:lnSpc>
              <a:spcPct val="100000"/>
            </a:lnSpc>
            <a:spcBef>
              <a:spcPct val="0"/>
            </a:spcBef>
            <a:spcAft>
              <a:spcPct val="35000"/>
            </a:spcAft>
            <a:buNone/>
          </a:pPr>
          <a:r>
            <a:rPr lang="en-US" sz="3700" kern="1200"/>
            <a:t>Adjustment</a:t>
          </a:r>
        </a:p>
      </dsp:txBody>
      <dsp:txXfrm>
        <a:off x="5591114" y="1424357"/>
        <a:ext cx="227250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5/8/2026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www.ecfr.gov/on/2021-03-31/title-34/section-300.704"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and welcome to the Office of Enhancing Student Opportunities training on IDEA Part B Maintenance of Effort (</a:t>
            </a:r>
            <a:r>
              <a:rPr lang="en-US" dirty="0" err="1"/>
              <a:t>MoE</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session is intended for staff who are working on Maintenance of Effort requirements and submitting the IDEA Part B </a:t>
            </a:r>
            <a:r>
              <a:rPr lang="en-US" dirty="0" err="1"/>
              <a:t>MoE</a:t>
            </a:r>
            <a:r>
              <a:rPr lang="en-US" dirty="0"/>
              <a:t> Compliance and Assurances. Throughout this presentation the 2026-2027 IDEA Part B </a:t>
            </a:r>
            <a:r>
              <a:rPr lang="en-US" dirty="0" err="1"/>
              <a:t>MoE</a:t>
            </a:r>
            <a:r>
              <a:rPr lang="en-US" dirty="0"/>
              <a:t> Compliance and Assurances Excell workbook will be referred to as the </a:t>
            </a:r>
            <a:r>
              <a:rPr lang="en-US" dirty="0" err="1"/>
              <a:t>MoE</a:t>
            </a:r>
            <a:r>
              <a:rPr lang="en-US" dirty="0"/>
              <a:t> Compliance and Assurances.</a:t>
            </a:r>
          </a:p>
          <a:p>
            <a:endParaRPr lang="en-US" dirty="0"/>
          </a:p>
          <a:p>
            <a:r>
              <a:rPr lang="en-US" dirty="0"/>
              <a:t>My name is Tracy Hensley, I am a Program Analyst and the IDEA Fiscal Team Lead.</a:t>
            </a:r>
          </a:p>
          <a:p>
            <a:r>
              <a:rPr lang="en-US" dirty="0"/>
              <a:t>Thea Donovan and Heather Shinn are here to support answering questions.</a:t>
            </a:r>
          </a:p>
          <a:p>
            <a:r>
              <a:rPr lang="en-US" dirty="0"/>
              <a:t>Monitoring the chat and taking notes is Heather Shinn while Barb O’Neill is operating our </a:t>
            </a:r>
            <a:r>
              <a:rPr lang="en-US" dirty="0" err="1"/>
              <a:t>slidedeck</a:t>
            </a:r>
            <a:r>
              <a:rPr lang="en-US" dirty="0"/>
              <a:t>. </a:t>
            </a:r>
          </a:p>
          <a:p>
            <a:r>
              <a:rPr lang="en-US" dirty="0"/>
              <a:t>We are Program Analysts on the IDEA Fiscal Team within Research, Management and Operations. Sheel </a:t>
            </a:r>
            <a:r>
              <a:rPr lang="en-US" dirty="0" err="1"/>
              <a:t>Jagani</a:t>
            </a:r>
            <a:r>
              <a:rPr lang="en-US" dirty="0"/>
              <a:t> is the Director of Research, Management and Operations within the Oregon Department of Education, Office of Enhancing Student Opportunities.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will drop in the chat the link to the ODE District IDEA Applications and Assurances website with </a:t>
            </a:r>
            <a:r>
              <a:rPr lang="en-US" b="1" dirty="0"/>
              <a:t>the </a:t>
            </a:r>
            <a:r>
              <a:rPr lang="en-US" b="1" dirty="0" err="1"/>
              <a:t>MoE</a:t>
            </a:r>
            <a:r>
              <a:rPr lang="en-US" b="1" dirty="0"/>
              <a:t> Compliance and Assurances: </a:t>
            </a:r>
            <a:r>
              <a:rPr lang="en-US" dirty="0"/>
              <a:t>https://www.oregon.gov/ode/schools-and-districts/grants/spedfunding/pages/district-idea-applications-and-assurances.aspx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and the </a:t>
            </a:r>
            <a:r>
              <a:rPr lang="en-US" dirty="0" err="1"/>
              <a:t>MoE</a:t>
            </a:r>
            <a:r>
              <a:rPr lang="en-US" dirty="0"/>
              <a:t> </a:t>
            </a:r>
            <a:r>
              <a:rPr lang="en-US" b="1" dirty="0"/>
              <a:t>Exception Request Form</a:t>
            </a:r>
            <a:r>
              <a:rPr lang="en-US" dirty="0"/>
              <a:t>: https://www.oregon.gov/ode/schools-and-districts/grants/SPEDFunding/Pages/Fiscal-Monitoring.aspx#idea-moe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Today, we’ll provide an overview of Maintenance of Effort (</a:t>
            </a:r>
            <a:r>
              <a:rPr lang="en-US" dirty="0" err="1"/>
              <a:t>MoE</a:t>
            </a:r>
            <a:r>
              <a:rPr lang="en-US" dirty="0"/>
              <a:t>), walk through the major components and answer your questions. For accessibility reasons, I will be reading the content on each slide as well as providing additional information. There will be some very specific references to tabs and cells in this presentation. You are welcome to pull up the </a:t>
            </a:r>
            <a:r>
              <a:rPr lang="en-US" dirty="0" err="1"/>
              <a:t>MoE</a:t>
            </a:r>
            <a:r>
              <a:rPr lang="en-US" dirty="0"/>
              <a:t> Compliance and Assurances and follow along. This training is for you, so please feel free to ask questions at any time—either by raising your hand or typing them into the chat.</a:t>
            </a:r>
          </a:p>
          <a:p>
            <a:r>
              <a:rPr lang="en-US" dirty="0"/>
              <a:t>Please note that we will not be recording this session due to confidentiality considerations related to FERPA.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information about how to complete the</a:t>
            </a:r>
            <a:r>
              <a:rPr lang="en-US" sz="1200" b="0" i="0" u="none" strike="noStrike" kern="1200" dirty="0">
                <a:solidFill>
                  <a:schemeClr val="tx1"/>
                </a:solidFill>
                <a:effectLst/>
                <a:latin typeface="+mn-lt"/>
                <a:ea typeface="+mn-ea"/>
                <a:cs typeface="+mn-cs"/>
              </a:rPr>
              <a:t> IDEA subgrant application and your </a:t>
            </a:r>
            <a:r>
              <a:rPr lang="en-US" dirty="0" err="1"/>
              <a:t>MoE</a:t>
            </a:r>
            <a:r>
              <a:rPr lang="en-US" dirty="0"/>
              <a:t> Compliance and Assurances </a:t>
            </a:r>
            <a:r>
              <a:rPr lang="en-US" sz="1200" b="0" i="0" u="none" strike="noStrike" kern="1200" dirty="0">
                <a:solidFill>
                  <a:schemeClr val="tx1"/>
                </a:solidFill>
                <a:effectLst/>
                <a:latin typeface="+mn-lt"/>
                <a:ea typeface="+mn-ea"/>
                <a:cs typeface="+mn-cs"/>
              </a:rPr>
              <a:t>we had an application webinar yesterday and will be repeating the webinar on Thursday, June 4</a:t>
            </a:r>
            <a:r>
              <a:rPr lang="en-US" sz="1200" b="0" i="0" u="none" strike="noStrike" kern="1200" baseline="30000" dirty="0">
                <a:solidFill>
                  <a:schemeClr val="tx1"/>
                </a:solidFill>
                <a:effectLst/>
                <a:latin typeface="+mn-lt"/>
                <a:ea typeface="+mn-ea"/>
                <a:cs typeface="+mn-cs"/>
              </a:rPr>
              <a:t>th</a:t>
            </a:r>
            <a:r>
              <a:rPr lang="en-US" sz="1200" b="0" i="0" u="none" strike="noStrike" kern="1200" dirty="0">
                <a:solidFill>
                  <a:schemeClr val="tx1"/>
                </a:solidFill>
                <a:effectLst/>
                <a:latin typeface="+mn-lt"/>
                <a:ea typeface="+mn-ea"/>
                <a:cs typeface="+mn-cs"/>
              </a:rPr>
              <a:t>, 2026 from 1-2 pm. We will also be sending out a follow up GovDelivery announcing office hours and walk throughs Zoom meetings – as well as sending you the link to both the IDEA application and Maintenance of Effort webinar PowerPoints. The PowerPoints will contain in the note section the script I am reading today.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65445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mj-lt"/>
                <a:cs typeface="+mj-lt"/>
              </a:rPr>
              <a:t>Eligibility Regulations</a:t>
            </a:r>
          </a:p>
          <a:p>
            <a:endParaRPr lang="en-US">
              <a:ea typeface="+mj-lt"/>
              <a:cs typeface="+mj-lt"/>
            </a:endParaRPr>
          </a:p>
          <a:p>
            <a:r>
              <a:rPr lang="en-US">
                <a:ea typeface="+mn-lt"/>
                <a:cs typeface="+mn-lt"/>
              </a:rPr>
              <a:t>For purposes of establishing the LEA's eligibility for an award for a fiscal year, the SEA must determine that the LEA</a:t>
            </a:r>
            <a:r>
              <a:rPr lang="en-US" i="1">
                <a:ea typeface="+mn-lt"/>
                <a:cs typeface="+mn-lt"/>
              </a:rPr>
              <a:t> budgets </a:t>
            </a:r>
            <a:r>
              <a:rPr lang="en-US">
                <a:ea typeface="+mn-lt"/>
                <a:cs typeface="+mn-lt"/>
              </a:rPr>
              <a:t>… at least the same amount, from at least one of the following sources, as the LEA</a:t>
            </a:r>
            <a:r>
              <a:rPr lang="en-US" i="1">
                <a:ea typeface="+mn-lt"/>
                <a:cs typeface="+mn-lt"/>
              </a:rPr>
              <a:t> spent </a:t>
            </a:r>
            <a:r>
              <a:rPr lang="en-US">
                <a:ea typeface="+mn-lt"/>
                <a:cs typeface="+mn-lt"/>
              </a:rPr>
              <a:t>for that purpose from the same source for the most recent fiscal year for which information is available: </a:t>
            </a:r>
            <a:endParaRPr lang="en-US">
              <a:cs typeface="Calibri" panose="020F0502020204030204"/>
            </a:endParaRPr>
          </a:p>
          <a:p>
            <a:pPr lvl="1"/>
            <a:r>
              <a:rPr lang="en-US" b="1">
                <a:ea typeface="+mn-lt"/>
                <a:cs typeface="+mn-lt"/>
              </a:rPr>
              <a:t>(</a:t>
            </a:r>
            <a:r>
              <a:rPr lang="en-US" b="1" err="1">
                <a:ea typeface="+mn-lt"/>
                <a:cs typeface="+mn-lt"/>
              </a:rPr>
              <a:t>i</a:t>
            </a:r>
            <a:r>
              <a:rPr lang="en-US" b="1">
                <a:ea typeface="+mn-lt"/>
                <a:cs typeface="+mn-lt"/>
              </a:rPr>
              <a:t>) </a:t>
            </a:r>
            <a:r>
              <a:rPr lang="en-US">
                <a:ea typeface="+mn-lt"/>
                <a:cs typeface="+mn-lt"/>
              </a:rPr>
              <a:t>Local funds only; </a:t>
            </a:r>
            <a:endParaRPr lang="en-US">
              <a:cs typeface="Calibri" panose="020F0502020204030204"/>
            </a:endParaRPr>
          </a:p>
          <a:p>
            <a:pPr lvl="1"/>
            <a:r>
              <a:rPr lang="en-US" b="1">
                <a:ea typeface="+mn-lt"/>
                <a:cs typeface="+mn-lt"/>
              </a:rPr>
              <a:t>(ii) </a:t>
            </a:r>
            <a:r>
              <a:rPr lang="en-US">
                <a:ea typeface="+mn-lt"/>
                <a:cs typeface="+mn-lt"/>
              </a:rPr>
              <a:t>The combination of State and local funds; </a:t>
            </a:r>
            <a:endParaRPr lang="en-US">
              <a:cs typeface="Calibri" panose="020F0502020204030204"/>
            </a:endParaRPr>
          </a:p>
          <a:p>
            <a:pPr lvl="1"/>
            <a:r>
              <a:rPr lang="en-US" b="1">
                <a:ea typeface="+mn-lt"/>
                <a:cs typeface="+mn-lt"/>
              </a:rPr>
              <a:t>(iii) </a:t>
            </a:r>
            <a:r>
              <a:rPr lang="en-US">
                <a:ea typeface="+mn-lt"/>
                <a:cs typeface="+mn-lt"/>
              </a:rPr>
              <a:t>Local funds only on a per capita basis; or </a:t>
            </a:r>
            <a:endParaRPr lang="en-US">
              <a:cs typeface="Calibri" panose="020F0502020204030204"/>
            </a:endParaRPr>
          </a:p>
          <a:p>
            <a:pPr lvl="1"/>
            <a:r>
              <a:rPr lang="en-US" b="1">
                <a:ea typeface="+mn-lt"/>
                <a:cs typeface="+mn-lt"/>
              </a:rPr>
              <a:t>(iv) </a:t>
            </a:r>
            <a:r>
              <a:rPr lang="en-US">
                <a:ea typeface="+mn-lt"/>
                <a:cs typeface="+mn-lt"/>
              </a:rPr>
              <a:t>The combination of State and local funds on a per capita basis.</a:t>
            </a:r>
            <a:endParaRPr lang="en-US">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ea typeface="+mn-lt"/>
              <a:cs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ea typeface="+mn-lt"/>
                <a:cs typeface="+mn-lt"/>
              </a:rPr>
              <a:t>*Most districts do not track state and local funds separately, but it is an option. Please </a:t>
            </a:r>
            <a:r>
              <a:rPr lang="en-US">
                <a:ea typeface="Calibri"/>
                <a:cs typeface="Calibri"/>
              </a:rPr>
              <a:t>reach out to us via the IDEA assurances mailbox </a:t>
            </a:r>
            <a:r>
              <a:rPr lang="en-US">
                <a:ea typeface="+mn-lt"/>
                <a:cs typeface="+mn-lt"/>
              </a:rPr>
              <a:t>and we will happily look into this with you.</a:t>
            </a:r>
            <a:endParaRPr lang="en-US">
              <a:ea typeface="Calibri" panose="020F0502020204030204"/>
              <a:cs typeface="Calibri" panose="020F0502020204030204"/>
            </a:endParaRPr>
          </a:p>
          <a:p>
            <a:endParaRPr lang="en-US"/>
          </a:p>
        </p:txBody>
      </p:sp>
      <p:sp>
        <p:nvSpPr>
          <p:cNvPr id="4" name="Slide Number Placeholder 3"/>
          <p:cNvSpPr>
            <a:spLocks noGrp="1"/>
          </p:cNvSpPr>
          <p:nvPr>
            <p:ph type="sldNum" sz="quarter" idx="5"/>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2474925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57E30-4C8A-0D69-2E21-B5614FEDA8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5CC888-F617-1D4F-8E9C-EFB3942669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CD0931-6A31-4EAA-81AA-D04CF532EEEF}"/>
              </a:ext>
            </a:extLst>
          </p:cNvPr>
          <p:cNvSpPr>
            <a:spLocks noGrp="1"/>
          </p:cNvSpPr>
          <p:nvPr>
            <p:ph type="body" idx="1"/>
          </p:nvPr>
        </p:nvSpPr>
        <p:spPr/>
        <p:txBody>
          <a:bodyPr/>
          <a:lstStyle/>
          <a:p>
            <a:r>
              <a:rPr lang="en-US">
                <a:ea typeface="+mj-lt"/>
                <a:cs typeface="Calibri"/>
              </a:rPr>
              <a:t>Districts establish eligibility in the </a:t>
            </a:r>
            <a:r>
              <a:rPr lang="en-US" err="1"/>
              <a:t>MoE</a:t>
            </a:r>
            <a:r>
              <a:rPr lang="en-US"/>
              <a:t> Compliance and Assurances </a:t>
            </a:r>
            <a:r>
              <a:rPr lang="en-US" sz="1200"/>
              <a:t>on the 2 </a:t>
            </a:r>
            <a:r>
              <a:rPr lang="en-US" sz="1200" err="1"/>
              <a:t>MoE</a:t>
            </a:r>
            <a:r>
              <a:rPr lang="en-US" sz="1200"/>
              <a:t> Eligibility tab.</a:t>
            </a:r>
            <a:endParaRPr lang="en-US">
              <a:ea typeface="+mj-lt"/>
              <a:cs typeface="+mj-lt"/>
            </a:endParaRPr>
          </a:p>
          <a:p>
            <a:endParaRPr lang="en-US">
              <a:ea typeface="+mj-lt"/>
              <a:cs typeface="+mj-lt"/>
            </a:endParaRPr>
          </a:p>
          <a:p>
            <a:r>
              <a:rPr lang="en-US" sz="1200" b="0" i="0" u="none" strike="noStrike" kern="1200">
                <a:solidFill>
                  <a:schemeClr val="tx1"/>
                </a:solidFill>
                <a:effectLst/>
                <a:latin typeface="+mn-lt"/>
                <a:ea typeface="+mn-ea"/>
                <a:cs typeface="+mn-cs"/>
              </a:rPr>
              <a:t>The eligibility standard and format is the same as previous years. Each district must budget at least as much as it spent, by total or per capita, compared to the last year that they met the </a:t>
            </a:r>
            <a:r>
              <a:rPr lang="en-US" sz="1200" b="0" i="0" u="none" strike="noStrike" kern="1200" err="1">
                <a:solidFill>
                  <a:schemeClr val="tx1"/>
                </a:solidFill>
                <a:effectLst/>
                <a:latin typeface="+mn-lt"/>
                <a:ea typeface="+mn-ea"/>
                <a:cs typeface="+mn-cs"/>
              </a:rPr>
              <a:t>MoE</a:t>
            </a:r>
            <a:r>
              <a:rPr lang="en-US" sz="1200" b="0" i="0" u="none" strike="noStrike" kern="1200">
                <a:solidFill>
                  <a:schemeClr val="tx1"/>
                </a:solidFill>
                <a:effectLst/>
                <a:latin typeface="+mn-lt"/>
                <a:ea typeface="+mn-ea"/>
                <a:cs typeface="+mn-cs"/>
              </a:rPr>
              <a:t> compliance standard. Start by selecting your district from the drop down at the top, then, please enter your budget (including the ESD portion)</a:t>
            </a:r>
            <a:r>
              <a:rPr lang="en-US"/>
              <a:t>. When the LEA is considering whether its budget meets their </a:t>
            </a:r>
            <a:r>
              <a:rPr lang="en-US" err="1"/>
              <a:t>MoE</a:t>
            </a:r>
            <a:r>
              <a:rPr lang="en-US"/>
              <a:t> expenditures. The amounts and Fiscal Year Met information above were accurate as of the </a:t>
            </a:r>
            <a:r>
              <a:rPr lang="en-US" err="1"/>
              <a:t>MoE</a:t>
            </a:r>
            <a:r>
              <a:rPr lang="en-US"/>
              <a:t> Compliance and Assurances open date. </a:t>
            </a:r>
            <a:r>
              <a:rPr lang="en-US" err="1"/>
              <a:t>MoE</a:t>
            </a:r>
            <a:r>
              <a:rPr lang="en-US"/>
              <a:t> information for the last five fiscal years is in the 4 </a:t>
            </a:r>
            <a:r>
              <a:rPr lang="en-US" err="1"/>
              <a:t>MoE</a:t>
            </a:r>
            <a:r>
              <a:rPr lang="en-US"/>
              <a:t> Compliance tab.</a:t>
            </a:r>
            <a:endParaRPr lang="en-US">
              <a:ea typeface="Calibri"/>
              <a:cs typeface="Calibri"/>
            </a:endParaRPr>
          </a:p>
          <a:p>
            <a:endParaRPr lang="en-US"/>
          </a:p>
          <a:p>
            <a:r>
              <a:rPr lang="en-US" sz="1200" b="0" i="0" u="none" strike="noStrike" kern="1200">
                <a:solidFill>
                  <a:schemeClr val="tx1"/>
                </a:solidFill>
                <a:effectLst/>
                <a:latin typeface="+mn-lt"/>
                <a:ea typeface="+mn-ea"/>
                <a:cs typeface="+mn-cs"/>
              </a:rPr>
              <a:t>If the 2026-2027 Budget amount does not meet by either criteria, use the Budget Narrative box provided to describe why your budget is lower and how you intend to meet FAPE.  FAPE stands for Free Appropriate Public Education. </a:t>
            </a:r>
            <a:r>
              <a:rPr lang="en-US">
                <a:solidFill>
                  <a:srgbClr val="FF0000"/>
                </a:solidFill>
              </a:rPr>
              <a:t>A district may still be approved for funding if it does not meet the eligibility requirement if it can demonstrate that it will still provide FAPE, and that the reduction in budget is equivalent to an amount that will be claimed in exceptions to still meet the compliance requirement for that year.</a:t>
            </a:r>
            <a:endParaRPr lang="en-US" sz="1200" b="0" i="0" u="none" strike="noStrike" kern="1200">
              <a:solidFill>
                <a:srgbClr val="FF0000"/>
              </a:solidFill>
              <a:effectLst/>
              <a:latin typeface="+mn-lt"/>
              <a:ea typeface="Calibri"/>
              <a:cs typeface="Calibri"/>
            </a:endParaRPr>
          </a:p>
          <a:p>
            <a:endParaRPr lang="en-US"/>
          </a:p>
          <a:p>
            <a:endParaRPr lang="en-US" sz="1200" b="0" i="0" u="none" strike="noStrike"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811D56C-EC89-0750-EB95-7174984504F3}"/>
              </a:ext>
            </a:extLst>
          </p:cNvPr>
          <p:cNvSpPr>
            <a:spLocks noGrp="1"/>
          </p:cNvSpPr>
          <p:nvPr>
            <p:ph type="sldNum" sz="quarter" idx="5"/>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3233474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A202092C-4B5D-99F9-8575-FAD6E52DD7EC}"/>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E2377146-0DDC-EFF6-5631-025DA7A7837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solidFill>
                  <a:schemeClr val="tx1"/>
                </a:solidFill>
              </a:rPr>
              <a:t>After meeting the Maintenance of Effort (</a:t>
            </a:r>
            <a:r>
              <a:rPr lang="en-US" dirty="0" err="1">
                <a:solidFill>
                  <a:schemeClr val="tx1"/>
                </a:solidFill>
              </a:rPr>
              <a:t>MoE</a:t>
            </a:r>
            <a:r>
              <a:rPr lang="en-US" dirty="0">
                <a:solidFill>
                  <a:schemeClr val="tx1"/>
                </a:solidFill>
              </a:rPr>
              <a:t>) Eligibility Standard, each LEA will answer two assurance questions. </a:t>
            </a:r>
            <a:br>
              <a:rPr lang="en-US" dirty="0">
                <a:solidFill>
                  <a:schemeClr val="tx1"/>
                </a:solidFill>
              </a:rPr>
            </a:br>
            <a:endParaRPr lang="en-US" dirty="0">
              <a:solidFill>
                <a:schemeClr val="tx1"/>
              </a:solidFill>
            </a:endParaRPr>
          </a:p>
          <a:p>
            <a:br>
              <a:rPr lang="en-US" dirty="0">
                <a:solidFill>
                  <a:schemeClr val="tx1"/>
                </a:solidFill>
              </a:rPr>
            </a:br>
            <a:r>
              <a:rPr lang="en-US" b="1" dirty="0">
                <a:solidFill>
                  <a:schemeClr val="tx1"/>
                </a:solidFill>
              </a:rPr>
              <a:t>The 1</a:t>
            </a:r>
            <a:r>
              <a:rPr lang="en-US" b="1" baseline="30000" dirty="0">
                <a:solidFill>
                  <a:schemeClr val="tx1"/>
                </a:solidFill>
              </a:rPr>
              <a:t>st</a:t>
            </a:r>
            <a:r>
              <a:rPr lang="en-US" b="1" dirty="0">
                <a:solidFill>
                  <a:schemeClr val="tx1"/>
                </a:solidFill>
              </a:rPr>
              <a:t> question: Budget Meets </a:t>
            </a:r>
            <a:r>
              <a:rPr lang="en-US" b="1" dirty="0" err="1">
                <a:solidFill>
                  <a:schemeClr val="tx1"/>
                </a:solidFill>
              </a:rPr>
              <a:t>MoE</a:t>
            </a:r>
            <a:br>
              <a:rPr lang="en-US" dirty="0">
                <a:solidFill>
                  <a:schemeClr val="tx1"/>
                </a:solidFill>
              </a:rPr>
            </a:br>
            <a:r>
              <a:rPr lang="en-US" dirty="0">
                <a:solidFill>
                  <a:schemeClr val="tx1"/>
                </a:solidFill>
              </a:rPr>
              <a:t>1. The LEA budgets state and/or local funds for special education and related services at least the same amount as the LEA spent when it last met IDEA Maintenance of Effort (</a:t>
            </a:r>
            <a:r>
              <a:rPr lang="en-US" dirty="0" err="1">
                <a:solidFill>
                  <a:schemeClr val="tx1"/>
                </a:solidFill>
              </a:rPr>
              <a:t>MoE</a:t>
            </a:r>
            <a:r>
              <a:rPr lang="en-US" dirty="0">
                <a:solidFill>
                  <a:schemeClr val="tx1"/>
                </a:solidFill>
              </a:rPr>
              <a:t>) in </a:t>
            </a:r>
            <a:r>
              <a:rPr lang="en-US" sz="1200" b="0" i="0" u="none" strike="noStrike" kern="1200" dirty="0">
                <a:solidFill>
                  <a:schemeClr val="tx1"/>
                </a:solidFill>
                <a:effectLst/>
                <a:latin typeface="+mn-lt"/>
                <a:ea typeface="+mn-ea"/>
                <a:cs typeface="+mn-cs"/>
              </a:rPr>
              <a:t>the most recent fiscal year for which final </a:t>
            </a:r>
            <a:r>
              <a:rPr lang="en-US" sz="1200" b="0" i="0" u="none" strike="noStrike" kern="1200" dirty="0" err="1">
                <a:solidFill>
                  <a:schemeClr val="tx1"/>
                </a:solidFill>
                <a:effectLst/>
                <a:latin typeface="+mn-lt"/>
                <a:ea typeface="+mn-ea"/>
                <a:cs typeface="+mn-cs"/>
              </a:rPr>
              <a:t>MoE</a:t>
            </a:r>
            <a:r>
              <a:rPr lang="en-US" sz="1200" b="0" i="0" u="none" strike="noStrike" kern="1200" dirty="0">
                <a:solidFill>
                  <a:schemeClr val="tx1"/>
                </a:solidFill>
                <a:effectLst/>
                <a:latin typeface="+mn-lt"/>
                <a:ea typeface="+mn-ea"/>
                <a:cs typeface="+mn-cs"/>
              </a:rPr>
              <a:t> information is available.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A district answering yes, is confirming they will or currently meet the </a:t>
            </a:r>
            <a:r>
              <a:rPr lang="en-US" sz="1200" b="0" i="0" u="none" strike="noStrike" kern="1200" dirty="0" err="1">
                <a:solidFill>
                  <a:schemeClr val="tx1"/>
                </a:solidFill>
                <a:effectLst/>
                <a:latin typeface="+mn-lt"/>
                <a:ea typeface="+mn-ea"/>
                <a:cs typeface="+mn-cs"/>
              </a:rPr>
              <a:t>MoE</a:t>
            </a:r>
            <a:r>
              <a:rPr lang="en-US" sz="1200" b="0" i="0" u="none" strike="noStrike" kern="1200" dirty="0">
                <a:solidFill>
                  <a:schemeClr val="tx1"/>
                </a:solidFill>
                <a:effectLst/>
                <a:latin typeface="+mn-lt"/>
                <a:ea typeface="+mn-ea"/>
                <a:cs typeface="+mn-cs"/>
              </a:rPr>
              <a:t> Eligibility standard.</a:t>
            </a:r>
          </a:p>
          <a:p>
            <a:r>
              <a:rPr lang="en-US" sz="1200" b="0" i="0" u="none" strike="noStrike" kern="1200" dirty="0">
                <a:solidFill>
                  <a:schemeClr val="tx1"/>
                </a:solidFill>
                <a:effectLst/>
                <a:latin typeface="+mn-lt"/>
                <a:ea typeface="+mn-ea"/>
                <a:cs typeface="+mn-cs"/>
              </a:rPr>
              <a:t>In our Ashland example, the last year the district met both State and Local Total Combined and State and Local Per Capita was 2024-2025.</a:t>
            </a:r>
          </a:p>
          <a:p>
            <a:endParaRPr lang="en-US" sz="1200" b="0" i="0" u="none" strike="noStrike" kern="1200" dirty="0">
              <a:solidFill>
                <a:schemeClr val="tx1"/>
              </a:solidFill>
              <a:effectLst/>
              <a:latin typeface="+mn-lt"/>
              <a:ea typeface="+mn-ea"/>
              <a:cs typeface="+mn-cs"/>
            </a:endParaRPr>
          </a:p>
          <a:p>
            <a:r>
              <a:rPr lang="en-US" sz="1200" b="1" i="1" u="none" strike="noStrike" kern="1200" dirty="0">
                <a:solidFill>
                  <a:schemeClr val="tx1"/>
                </a:solidFill>
                <a:effectLst/>
                <a:latin typeface="+mn-lt"/>
                <a:ea typeface="+mn-ea"/>
                <a:cs typeface="+mn-cs"/>
              </a:rPr>
              <a:t>If the district wishes to meet the Eligibility standard by Local Only or Local Only Per Capita, it must also submit financial records showing the amounts spent from local sources only</a:t>
            </a:r>
            <a:r>
              <a:rPr lang="en-US" dirty="0">
                <a:solidFill>
                  <a:schemeClr val="tx1"/>
                </a:solidFill>
                <a:effectLst/>
              </a:rPr>
              <a:t> </a:t>
            </a:r>
            <a:r>
              <a:rPr lang="en-US" sz="1200" b="1" i="1" u="none" strike="noStrike" kern="1200" dirty="0">
                <a:solidFill>
                  <a:schemeClr val="tx1"/>
                </a:solidFill>
                <a:effectLst/>
                <a:latin typeface="+mn-lt"/>
                <a:ea typeface="+mn-ea"/>
                <a:cs typeface="+mn-cs"/>
              </a:rPr>
              <a:t>towards Area of Responsibility 320 for the last five fiscal years. Including fiscal year 2020-2021 through 2024-2025.</a:t>
            </a:r>
            <a:r>
              <a:rPr lang="en-US" dirty="0">
                <a:solidFill>
                  <a:schemeClr val="tx1"/>
                </a:solidFill>
                <a:effectLst/>
              </a:rPr>
              <a:t> </a:t>
            </a:r>
          </a:p>
          <a:p>
            <a:endParaRPr lang="en-US" dirty="0">
              <a:solidFill>
                <a:schemeClr val="tx1"/>
              </a:solidFill>
              <a:effectLst/>
            </a:endParaRPr>
          </a:p>
          <a:p>
            <a:endParaRPr lang="en-US" dirty="0">
              <a:solidFill>
                <a:schemeClr val="tx1"/>
              </a:solidFill>
              <a:effectLst/>
            </a:endParaRPr>
          </a:p>
          <a:p>
            <a:r>
              <a:rPr lang="en-US" b="1" dirty="0">
                <a:solidFill>
                  <a:schemeClr val="tx1"/>
                </a:solidFill>
                <a:effectLst/>
              </a:rPr>
              <a:t>The 2</a:t>
            </a:r>
            <a:r>
              <a:rPr lang="en-US" b="1" baseline="30000" dirty="0">
                <a:solidFill>
                  <a:schemeClr val="tx1"/>
                </a:solidFill>
                <a:effectLst/>
              </a:rPr>
              <a:t>nd</a:t>
            </a:r>
            <a:r>
              <a:rPr lang="en-US" b="1" dirty="0">
                <a:solidFill>
                  <a:schemeClr val="tx1"/>
                </a:solidFill>
                <a:effectLst/>
              </a:rPr>
              <a:t> question: Fiscal Controls</a:t>
            </a:r>
          </a:p>
          <a:p>
            <a:r>
              <a:rPr lang="en-US" dirty="0">
                <a:solidFill>
                  <a:schemeClr val="tx1"/>
                </a:solidFill>
                <a:effectLst/>
              </a:rPr>
              <a:t>2. The LEA does not reduce the level of expenditures for the education of children with disabilities below the level expended from the same source for the preceding year in which it met the federal obligations of </a:t>
            </a:r>
            <a:r>
              <a:rPr lang="en-US" dirty="0" err="1">
                <a:solidFill>
                  <a:schemeClr val="tx1"/>
                </a:solidFill>
                <a:effectLst/>
              </a:rPr>
              <a:t>MoE</a:t>
            </a:r>
            <a:r>
              <a:rPr lang="en-US" dirty="0">
                <a:solidFill>
                  <a:schemeClr val="tx1"/>
                </a:solidFill>
                <a:effectLst/>
              </a:rPr>
              <a:t> (34 CFR §300.202). The LEA expends amounts provided under IDEA Part B only to (1) pay the excess costs of providing special education and related services to children with disabilities; and (2) to supplement, but not supplant, state, local and other federal funds. These expenditures may not include capital outlay or debt service. (34 CFR §300.202) The LEA uses fiscal control and fund accounting procedures that ensure proper disbursement of, and accounting, for federal funds. </a:t>
            </a:r>
          </a:p>
          <a:p>
            <a:endParaRPr lang="en-US"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A district answering yes, is confirming the LEA’s fiscal controls currently account for funds in a manner consistent with the described requirements.</a:t>
            </a:r>
            <a:r>
              <a:rPr lang="en-US" b="0" dirty="0">
                <a:effectLst/>
              </a:rPr>
              <a:t> </a:t>
            </a:r>
            <a:endParaRPr lang="en-US" b="0" dirty="0">
              <a:solidFill>
                <a:schemeClr val="tx1"/>
              </a:solidFill>
              <a:effectLst/>
            </a:endParaRPr>
          </a:p>
          <a:p>
            <a:endParaRPr lang="en-US" dirty="0">
              <a:solidFill>
                <a:schemeClr val="tx1"/>
              </a:solidFill>
              <a:effectLst/>
            </a:endParaRPr>
          </a:p>
          <a:p>
            <a:r>
              <a:rPr lang="en-US" b="1" dirty="0">
                <a:solidFill>
                  <a:schemeClr val="tx1"/>
                </a:solidFill>
                <a:effectLst/>
              </a:rPr>
              <a:t>Note: This includes maintaining separate documentation for IDEA Part B Section 611 funds and IDEA Part B Section 619 funds. (34 CFR §76.702)</a:t>
            </a:r>
            <a:endParaRPr lang="en-US" b="1" dirty="0">
              <a:solidFill>
                <a:schemeClr val="tx1"/>
              </a:solidFill>
            </a:endParaRPr>
          </a:p>
        </p:txBody>
      </p:sp>
      <p:sp>
        <p:nvSpPr>
          <p:cNvPr id="623" name="Google Shape;623;p3:notes">
            <a:extLst>
              <a:ext uri="{FF2B5EF4-FFF2-40B4-BE49-F238E27FC236}">
                <a16:creationId xmlns:a16="http://schemas.microsoft.com/office/drawing/2014/main" id="{3BF7359B-C902-798F-F8BD-5AF8352214B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65417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Compliance Regulations</a:t>
            </a:r>
          </a:p>
        </p:txBody>
      </p:sp>
      <p:sp>
        <p:nvSpPr>
          <p:cNvPr id="4" name="Slide Number Placeholder 3"/>
          <p:cNvSpPr>
            <a:spLocks noGrp="1"/>
          </p:cNvSpPr>
          <p:nvPr>
            <p:ph type="sldNum" sz="quarter" idx="5"/>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6891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4F4B2-4C47-AAF3-F4A1-683B0A7988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2E3576-7704-B344-D6B6-BB3B1E499B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6CA609-FA50-1311-609B-ED545ED59B88}"/>
              </a:ext>
            </a:extLst>
          </p:cNvPr>
          <p:cNvSpPr>
            <a:spLocks noGrp="1"/>
          </p:cNvSpPr>
          <p:nvPr>
            <p:ph type="body" idx="1"/>
          </p:nvPr>
        </p:nvSpPr>
        <p:spPr/>
        <p:txBody>
          <a:bodyPr/>
          <a:lstStyle/>
          <a:p>
            <a:r>
              <a:rPr lang="en-US">
                <a:ea typeface="+mn-lt"/>
                <a:cs typeface="+mn-lt"/>
              </a:rPr>
              <a:t>Compliance Regulations</a:t>
            </a:r>
          </a:p>
          <a:p>
            <a:r>
              <a:rPr lang="en-US">
                <a:ea typeface="+mn-lt"/>
                <a:cs typeface="+mn-lt"/>
              </a:rPr>
              <a:t>An LEA meets this standard if it does not reduce the level of expenditures for the education of children with disabilities made by the LEA from at least one of the following sources below, the level of those expenditures from the same source for the preceding fiscal year, except as provided in §§ 300.204 and 300.205: </a:t>
            </a:r>
            <a:endParaRPr lang="en-US">
              <a:cs typeface="Calibri" panose="020F0502020204030204"/>
            </a:endParaRPr>
          </a:p>
          <a:p>
            <a:pPr lvl="1"/>
            <a:r>
              <a:rPr lang="en-US" b="1">
                <a:ea typeface="+mn-lt"/>
                <a:cs typeface="+mn-lt"/>
              </a:rPr>
              <a:t>(</a:t>
            </a:r>
            <a:r>
              <a:rPr lang="en-US" b="1" err="1">
                <a:ea typeface="+mn-lt"/>
                <a:cs typeface="+mn-lt"/>
              </a:rPr>
              <a:t>i</a:t>
            </a:r>
            <a:r>
              <a:rPr lang="en-US" b="1">
                <a:ea typeface="+mn-lt"/>
                <a:cs typeface="+mn-lt"/>
              </a:rPr>
              <a:t>) </a:t>
            </a:r>
            <a:r>
              <a:rPr lang="en-US">
                <a:ea typeface="+mn-lt"/>
                <a:cs typeface="+mn-lt"/>
              </a:rPr>
              <a:t>Local funds only; </a:t>
            </a:r>
            <a:endParaRPr lang="en-US">
              <a:cs typeface="Calibri"/>
            </a:endParaRPr>
          </a:p>
          <a:p>
            <a:pPr lvl="1"/>
            <a:r>
              <a:rPr lang="en-US" b="1">
                <a:ea typeface="+mn-lt"/>
                <a:cs typeface="+mn-lt"/>
              </a:rPr>
              <a:t>(ii) </a:t>
            </a:r>
            <a:r>
              <a:rPr lang="en-US">
                <a:ea typeface="+mn-lt"/>
                <a:cs typeface="+mn-lt"/>
              </a:rPr>
              <a:t>The combination of State and local funds; </a:t>
            </a:r>
            <a:endParaRPr lang="en-US">
              <a:cs typeface="Calibri" panose="020F0502020204030204"/>
            </a:endParaRPr>
          </a:p>
          <a:p>
            <a:pPr lvl="1"/>
            <a:r>
              <a:rPr lang="en-US" b="1">
                <a:ea typeface="+mn-lt"/>
                <a:cs typeface="+mn-lt"/>
              </a:rPr>
              <a:t>(iii) </a:t>
            </a:r>
            <a:r>
              <a:rPr lang="en-US">
                <a:ea typeface="+mn-lt"/>
                <a:cs typeface="+mn-lt"/>
              </a:rPr>
              <a:t>Local funds only on a per capita basis; or </a:t>
            </a:r>
            <a:endParaRPr lang="en-US">
              <a:cs typeface="Calibri"/>
            </a:endParaRPr>
          </a:p>
          <a:p>
            <a:pPr lvl="1"/>
            <a:r>
              <a:rPr lang="en-US" b="1">
                <a:ea typeface="+mn-lt"/>
                <a:cs typeface="+mn-lt"/>
              </a:rPr>
              <a:t>(iv) </a:t>
            </a:r>
            <a:r>
              <a:rPr lang="en-US">
                <a:ea typeface="+mn-lt"/>
                <a:cs typeface="+mn-lt"/>
              </a:rPr>
              <a:t>The combination of State and local funds on a per capita basis.</a:t>
            </a:r>
          </a:p>
          <a:p>
            <a:pPr lvl="1"/>
            <a:endParaRPr lang="en-US">
              <a:ea typeface="+mn-lt"/>
              <a:cs typeface="+mn-lt"/>
            </a:endParaRPr>
          </a:p>
          <a:p>
            <a:pPr lvl="1"/>
            <a:r>
              <a:rPr lang="en-US"/>
              <a:t>Please notice these are the same four options as the eligibility regulation. Let us look at an example of this in action on the next slide.</a:t>
            </a:r>
            <a:endParaRPr lang="en-US">
              <a:cs typeface="Calibri"/>
            </a:endParaRPr>
          </a:p>
          <a:p>
            <a:endParaRPr lang="en-US"/>
          </a:p>
          <a:p>
            <a:r>
              <a:rPr lang="en-US"/>
              <a:t>DO NOT READ</a:t>
            </a:r>
          </a:p>
          <a:p>
            <a:pPr marL="171450" lvl="0" indent="-171450">
              <a:buFont typeface="Arial" panose="020B0604020202020204" pitchFamily="34" charset="0"/>
              <a:buChar char="•"/>
            </a:pPr>
            <a:r>
              <a:rPr lang="en-US" sz="1200"/>
              <a:t>In the</a:t>
            </a:r>
            <a:r>
              <a:rPr lang="en-US">
                <a:ea typeface="+mj-lt"/>
                <a:cs typeface="+mj-lt"/>
              </a:rPr>
              <a:t> </a:t>
            </a:r>
            <a:r>
              <a:rPr lang="en-US" err="1"/>
              <a:t>MoE</a:t>
            </a:r>
            <a:r>
              <a:rPr lang="en-US"/>
              <a:t> Compliance and Assurances </a:t>
            </a:r>
            <a:r>
              <a:rPr lang="en-US" sz="1200"/>
              <a:t>on the tab labeled 4 </a:t>
            </a:r>
            <a:r>
              <a:rPr lang="en-US" sz="1200" err="1"/>
              <a:t>MoE</a:t>
            </a:r>
            <a:r>
              <a:rPr lang="en-US" sz="1200"/>
              <a:t> Compliance there is a table that shows the available data for the five most recent fiscal years of </a:t>
            </a:r>
            <a:r>
              <a:rPr lang="en-US" sz="1200" err="1"/>
              <a:t>MoE</a:t>
            </a:r>
            <a:r>
              <a:rPr lang="en-US" sz="1200"/>
              <a:t> data and contains the Actual Expenditure data submitted to the ODE for the Fiscal Year indicated in the Fiscal Year column along with the 11% cap waiver child count for that fiscal year. </a:t>
            </a:r>
          </a:p>
          <a:p>
            <a:pPr marL="171450" lvl="0" indent="-171450">
              <a:buFont typeface="Arial" panose="020B0604020202020204" pitchFamily="34" charset="0"/>
              <a:buChar char="•"/>
            </a:pPr>
            <a:r>
              <a:rPr lang="en-US" sz="1200"/>
              <a:t>The expenditure data contains only the Fund 100 and 251, Area of Responsibility 320 reported for both the LEA and their ESD Direct Support.</a:t>
            </a:r>
          </a:p>
          <a:p>
            <a:pPr marL="171450" lvl="0" indent="-171450">
              <a:buFont typeface="Arial" panose="020B0604020202020204" pitchFamily="34" charset="0"/>
              <a:buChar char="•"/>
            </a:pPr>
            <a:r>
              <a:rPr lang="en-US" sz="1200"/>
              <a:t>Cell suppression rules apply. If the Child Count is less than 6, then no calculated data based on that Child Count information will be viewable. Results will be viewable, but not any calculation. For an LEA that has a Child Count of less than 6: divide the amount by the Child Count for that fiscal year to arrive at the amount per capita.</a:t>
            </a:r>
          </a:p>
          <a:p>
            <a:pPr marL="171450" lvl="0" indent="-171450">
              <a:buFont typeface="Arial" panose="020B0604020202020204" pitchFamily="34" charset="0"/>
              <a:buChar char="•"/>
            </a:pPr>
            <a:r>
              <a:rPr lang="en-US" sz="1200"/>
              <a:t> If your LEA would like an unsuppressed version, please reach out to ODE.IDEAFinance@ode.oregon.gov.</a:t>
            </a:r>
          </a:p>
          <a:p>
            <a:endParaRPr lang="en-US"/>
          </a:p>
        </p:txBody>
      </p:sp>
      <p:sp>
        <p:nvSpPr>
          <p:cNvPr id="4" name="Slide Number Placeholder 3">
            <a:extLst>
              <a:ext uri="{FF2B5EF4-FFF2-40B4-BE49-F238E27FC236}">
                <a16:creationId xmlns:a16="http://schemas.microsoft.com/office/drawing/2014/main" id="{0470DAB2-96AF-E8F7-85DF-D1FCDB83134E}"/>
              </a:ext>
            </a:extLst>
          </p:cNvPr>
          <p:cNvSpPr>
            <a:spLocks noGrp="1"/>
          </p:cNvSpPr>
          <p:nvPr>
            <p:ph type="sldNum" sz="quarter" idx="5"/>
          </p:nvPr>
        </p:nvSpPr>
        <p:spPr/>
        <p:txBody>
          <a:bodyPr/>
          <a:lstStyle/>
          <a:p>
            <a:fld id="{42042C83-F474-4689-992F-134064305DAD}" type="slidenum">
              <a:rPr lang="en-US" smtClean="0"/>
              <a:t>14</a:t>
            </a:fld>
            <a:endParaRPr lang="en-US"/>
          </a:p>
        </p:txBody>
      </p:sp>
    </p:spTree>
    <p:extLst>
      <p:ext uri="{BB962C8B-B14F-4D97-AF65-F5344CB8AC3E}">
        <p14:creationId xmlns:p14="http://schemas.microsoft.com/office/powerpoint/2010/main" val="7944298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MoE</a:t>
            </a:r>
            <a:r>
              <a:rPr lang="en-US"/>
              <a:t> Compliance Total and Per Capita</a:t>
            </a:r>
            <a:br>
              <a:rPr lang="en-US"/>
            </a:br>
            <a:br>
              <a:rPr lang="en-US"/>
            </a:br>
            <a:r>
              <a:rPr lang="en-US"/>
              <a:t>Let us run through an example of how year over year compliance works.  </a:t>
            </a:r>
          </a:p>
          <a:p>
            <a:endParaRPr lang="en-US"/>
          </a:p>
          <a:p>
            <a:r>
              <a:rPr lang="en-US"/>
              <a:t>A district needs to meet the Compliance Standard by either Total or Per Capita or repay the shortfall or total IDEA Part B award for that year, whichever is less. (</a:t>
            </a:r>
            <a:r>
              <a:rPr lang="en-US" sz="1200" b="0" i="0" kern="1200">
                <a:solidFill>
                  <a:schemeClr val="tx1"/>
                </a:solidFill>
                <a:effectLst/>
                <a:latin typeface="+mn-lt"/>
                <a:ea typeface="+mn-ea"/>
                <a:cs typeface="+mn-cs"/>
              </a:rPr>
              <a:t>34 CFR 300.203(d)).</a:t>
            </a:r>
            <a:endParaRPr lang="en-US"/>
          </a:p>
          <a:p>
            <a:pPr marL="171450" indent="-171450">
              <a:buFont typeface="Arial" panose="020B0604020202020204" pitchFamily="34" charset="0"/>
              <a:buChar char="•"/>
            </a:pPr>
            <a:r>
              <a:rPr lang="en-US"/>
              <a:t>Year one is the base year. In the </a:t>
            </a:r>
            <a:r>
              <a:rPr lang="en-US" sz="1200"/>
              <a:t>IDEA Part B </a:t>
            </a:r>
            <a:r>
              <a:rPr lang="en-US" sz="1200" err="1"/>
              <a:t>MoE</a:t>
            </a:r>
            <a:r>
              <a:rPr lang="en-US" sz="1200"/>
              <a:t> Compliance and Assurances </a:t>
            </a:r>
            <a:r>
              <a:rPr lang="en-US"/>
              <a:t>2010-2011 is the baseline, and all districts met </a:t>
            </a:r>
            <a:r>
              <a:rPr lang="en-US" err="1"/>
              <a:t>MoE</a:t>
            </a:r>
            <a:r>
              <a:rPr lang="en-US"/>
              <a:t> in 2010-2011.</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In year 2, the district met by both Total and Per Capita methods.  For Total, expenses increased from $5,000 to $6,000 and, for Per Capita, expenses remained the same $1,000.</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In year 3, the district did not meet by Total but met Per Capita. For Total, expenses decreased from $6,000 to $5,500 and, for Per Capita, expenses remained the same $1,000.</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In year 4, the district did not meet either by Total or Per Capita methods. For Total, expenses were $5,600 which is more than year 3’s $5,500 but still less than $6,000 in year 2, which was the last time the district met the compliance regulation.  For Per Capita, expenses decreased from $1,000 to $900. In year 4 the district would have to repay the shortfall.</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In year 5, the district met by Total but did not meet by Per Capita. For Total, expenses were $7,000 an increase over the previously met in year 2 amount of $6,000. Per Capita continued to decrease to $800 from the previously met in year 3 amount of $1,000.</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In year 6, the district did not meet by Total but met Per Capita.  For Total, expenses decreased to $6,000 from $7,000 the previous year. Per Capita increased to $1,100 from the previously met in year 3 amount of $1,000.</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In year 7, the district met by both Total and Per Capita methods.  For Total, expenses increased from $6,000 to $8,000 and, for Per Capita, expenses increased from $1,100 to $1,500.</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Any questions?</a:t>
            </a:r>
          </a:p>
        </p:txBody>
      </p:sp>
      <p:sp>
        <p:nvSpPr>
          <p:cNvPr id="4" name="Slide Number Placeholder 3"/>
          <p:cNvSpPr>
            <a:spLocks noGrp="1"/>
          </p:cNvSpPr>
          <p:nvPr>
            <p:ph type="sldNum" sz="quarter" idx="5"/>
          </p:nvPr>
        </p:nvSpPr>
        <p:spPr/>
        <p:txBody>
          <a:bodyPr/>
          <a:lstStyle/>
          <a:p>
            <a:fld id="{42042C83-F474-4689-992F-134064305DAD}" type="slidenum">
              <a:rPr lang="en-US" smtClean="0"/>
              <a:t>15</a:t>
            </a:fld>
            <a:endParaRPr lang="en-US"/>
          </a:p>
        </p:txBody>
      </p:sp>
    </p:spTree>
    <p:extLst>
      <p:ext uri="{BB962C8B-B14F-4D97-AF65-F5344CB8AC3E}">
        <p14:creationId xmlns:p14="http://schemas.microsoft.com/office/powerpoint/2010/main" val="9116307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C238F-6A38-2957-EFD8-A0C7568C20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2F0915-AC9D-F9D1-22F3-911F524BA5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8CB5D0-605D-EC27-4BDC-3D7A354D4E78}"/>
              </a:ext>
            </a:extLst>
          </p:cNvPr>
          <p:cNvSpPr>
            <a:spLocks noGrp="1"/>
          </p:cNvSpPr>
          <p:nvPr>
            <p:ph type="body" idx="1"/>
          </p:nvPr>
        </p:nvSpPr>
        <p:spPr/>
        <p:txBody>
          <a:bodyPr/>
          <a:lstStyle/>
          <a:p>
            <a:r>
              <a:rPr lang="en-US"/>
              <a:t>Options When Not Meeting </a:t>
            </a:r>
            <a:r>
              <a:rPr lang="en-US" err="1"/>
              <a:t>MoE</a:t>
            </a:r>
            <a:endParaRPr lang="en-US"/>
          </a:p>
          <a:p>
            <a:r>
              <a:rPr lang="en-US"/>
              <a:t>First, if a district does not meet the Eligibility Standard they will not receive an IDEA Award for that year. </a:t>
            </a:r>
            <a:endParaRPr lang="en-US">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t>Eligibility: A district that does not budget the same or more than the last time they met </a:t>
            </a:r>
            <a:r>
              <a:rPr lang="en-US" err="1"/>
              <a:t>MoE</a:t>
            </a:r>
            <a:r>
              <a:rPr lang="en-US"/>
              <a:t> by either Total or Per Capita, does not use the Budget Narrative box to describe why the district budgeted lower than </a:t>
            </a:r>
            <a:r>
              <a:rPr lang="en-US" err="1"/>
              <a:t>MoE</a:t>
            </a:r>
            <a:r>
              <a:rPr lang="en-US"/>
              <a:t> and how the district intends to meet </a:t>
            </a:r>
            <a:r>
              <a:rPr lang="en-US" sz="1200" b="0" i="0" u="none" strike="noStrike" kern="1200">
                <a:solidFill>
                  <a:schemeClr val="tx1"/>
                </a:solidFill>
                <a:effectLst/>
                <a:latin typeface="+mn-lt"/>
                <a:ea typeface="+mn-ea"/>
                <a:cs typeface="+mn-cs"/>
              </a:rPr>
              <a:t>Free Appropriate Public Education (FAPE), and answers no to both fiscal assurance questions, 1. Budget Meets </a:t>
            </a:r>
            <a:r>
              <a:rPr lang="en-US" sz="1200" b="0" i="0" u="none" strike="noStrike" kern="1200" err="1">
                <a:solidFill>
                  <a:schemeClr val="tx1"/>
                </a:solidFill>
                <a:effectLst/>
                <a:latin typeface="+mn-lt"/>
                <a:ea typeface="+mn-ea"/>
                <a:cs typeface="+mn-cs"/>
              </a:rPr>
              <a:t>MoE</a:t>
            </a:r>
            <a:r>
              <a:rPr lang="en-US" sz="1200" b="0" i="0" u="none" strike="noStrike" kern="1200">
                <a:solidFill>
                  <a:schemeClr val="tx1"/>
                </a:solidFill>
                <a:effectLst/>
                <a:latin typeface="+mn-lt"/>
                <a:ea typeface="+mn-ea"/>
                <a:cs typeface="+mn-cs"/>
              </a:rPr>
              <a:t> and 2. Fiscal Controls, is not eligible for an award. </a:t>
            </a:r>
            <a:endParaRPr lang="en-US" sz="1200" b="0" i="0" u="none" strike="noStrike" kern="1200">
              <a:solidFill>
                <a:schemeClr val="tx1"/>
              </a:solidFill>
              <a:effectLst/>
              <a:latin typeface="+mn-lt"/>
              <a:ea typeface="Calibri"/>
              <a:cs typeface="Calibri"/>
            </a:endParaRPr>
          </a:p>
          <a:p>
            <a:endParaRPr lang="en-US"/>
          </a:p>
          <a:p>
            <a:endParaRPr lang="en-US"/>
          </a:p>
          <a:p>
            <a:endParaRPr lang="en-US"/>
          </a:p>
          <a:p>
            <a:r>
              <a:rPr lang="en-US"/>
              <a:t>Second, if a district does not meet the Compliance Standard, they will need to repay. </a:t>
            </a:r>
          </a:p>
          <a:p>
            <a:r>
              <a:rPr lang="en-US"/>
              <a:t>Compliance: A district needs to meet the Compliance Standard by either Total or Per Capita or repay the shortfall or total IDEA Part B award for that year, whichever is less. (</a:t>
            </a:r>
            <a:r>
              <a:rPr lang="en-US" sz="1200" b="0" i="0" kern="1200">
                <a:solidFill>
                  <a:schemeClr val="tx1"/>
                </a:solidFill>
                <a:effectLst/>
                <a:latin typeface="+mn-lt"/>
                <a:ea typeface="+mn-ea"/>
                <a:cs typeface="+mn-cs"/>
              </a:rPr>
              <a:t>34 CFR 300.203(d)).</a:t>
            </a:r>
          </a:p>
          <a:p>
            <a:endParaRPr lang="en-US" sz="1200" b="0" i="0" kern="1200">
              <a:solidFill>
                <a:schemeClr val="tx1"/>
              </a:solidFill>
              <a:effectLst/>
              <a:latin typeface="+mn-lt"/>
              <a:ea typeface="+mn-ea"/>
              <a:cs typeface="+mn-cs"/>
            </a:endParaRPr>
          </a:p>
          <a:p>
            <a:r>
              <a:rPr lang="en-US"/>
              <a:t>There are some options when a district is not meeting </a:t>
            </a:r>
            <a:r>
              <a:rPr lang="en-US" err="1"/>
              <a:t>MoE</a:t>
            </a:r>
            <a:r>
              <a:rPr lang="en-US"/>
              <a:t>: exceptions or adjustments. </a:t>
            </a:r>
            <a:endParaRPr lang="en-US">
              <a:ea typeface="Calibri"/>
              <a:cs typeface="Calibri"/>
            </a:endParaRPr>
          </a:p>
          <a:p>
            <a:endParaRPr lang="en-US">
              <a:ea typeface="Calibri"/>
              <a:cs typeface="Calibri"/>
            </a:endParaRPr>
          </a:p>
          <a:p>
            <a:r>
              <a:rPr lang="en-US">
                <a:ea typeface="Calibri"/>
                <a:cs typeface="Calibri"/>
              </a:rPr>
              <a:t>An adjustment is available if the district's IDEA award goes up between years. With IDEA being essentially flat-funded and a higher number of students with disabilities in the state, it is unlikely that this option will apply to any LEAs in 2026-2027. If you believe it does and would like to look into it further, please reach out to our team through the IDEA assurances inbox.</a:t>
            </a:r>
          </a:p>
          <a:p>
            <a:endParaRPr lang="en-US">
              <a:ea typeface="Calibri"/>
              <a:cs typeface="Calibri"/>
            </a:endParaRPr>
          </a:p>
          <a:p>
            <a:r>
              <a:rPr lang="en-US">
                <a:ea typeface="Calibri"/>
                <a:cs typeface="Calibri"/>
              </a:rPr>
              <a:t>We will be covering exceptions and their documentation further in the next few slides.</a:t>
            </a:r>
          </a:p>
        </p:txBody>
      </p:sp>
      <p:sp>
        <p:nvSpPr>
          <p:cNvPr id="4" name="Slide Number Placeholder 3">
            <a:extLst>
              <a:ext uri="{FF2B5EF4-FFF2-40B4-BE49-F238E27FC236}">
                <a16:creationId xmlns:a16="http://schemas.microsoft.com/office/drawing/2014/main" id="{EF71599A-0829-D90D-6A19-8B9F8D57C165}"/>
              </a:ext>
            </a:extLst>
          </p:cNvPr>
          <p:cNvSpPr>
            <a:spLocks noGrp="1"/>
          </p:cNvSpPr>
          <p:nvPr>
            <p:ph type="sldNum" sz="quarter" idx="5"/>
          </p:nvPr>
        </p:nvSpPr>
        <p:spPr/>
        <p:txBody>
          <a:bodyPr/>
          <a:lstStyle/>
          <a:p>
            <a:fld id="{42042C83-F474-4689-992F-134064305DAD}" type="slidenum">
              <a:rPr lang="en-US" smtClean="0"/>
              <a:t>16</a:t>
            </a:fld>
            <a:endParaRPr lang="en-US"/>
          </a:p>
        </p:txBody>
      </p:sp>
    </p:spTree>
    <p:extLst>
      <p:ext uri="{BB962C8B-B14F-4D97-AF65-F5344CB8AC3E}">
        <p14:creationId xmlns:p14="http://schemas.microsoft.com/office/powerpoint/2010/main" val="8525137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Exceptions for Compliance</a:t>
            </a:r>
            <a:br>
              <a:rPr lang="en-US" dirty="0">
                <a:ea typeface="Calibri"/>
                <a:cs typeface="+mn-lt"/>
              </a:rPr>
            </a:br>
            <a:r>
              <a:rPr lang="en-US" dirty="0">
                <a:ea typeface="Calibri"/>
                <a:cs typeface="Calibri"/>
              </a:rPr>
              <a:t>If a district is not meeting </a:t>
            </a:r>
            <a:r>
              <a:rPr lang="en-US" dirty="0" err="1">
                <a:ea typeface="Calibri"/>
                <a:cs typeface="Calibri"/>
              </a:rPr>
              <a:t>MoE</a:t>
            </a:r>
            <a:r>
              <a:rPr lang="en-US" dirty="0">
                <a:ea typeface="Calibri"/>
                <a:cs typeface="Calibri"/>
              </a:rPr>
              <a:t>, a district may reduce its expenditure obligation by applying an allowable exception. </a:t>
            </a:r>
          </a:p>
          <a:p>
            <a:r>
              <a:rPr lang="en-US" dirty="0">
                <a:ea typeface="Calibri"/>
                <a:cs typeface="Calibri"/>
              </a:rPr>
              <a:t>They cannot lower the </a:t>
            </a:r>
            <a:r>
              <a:rPr lang="en-US" dirty="0" err="1">
                <a:ea typeface="Calibri"/>
                <a:cs typeface="Calibri"/>
              </a:rPr>
              <a:t>MoE</a:t>
            </a:r>
            <a:r>
              <a:rPr lang="en-US" dirty="0">
                <a:ea typeface="Calibri"/>
                <a:cs typeface="Calibri"/>
              </a:rPr>
              <a:t> threshold below what a district actually expended on students with disabilities.</a:t>
            </a:r>
          </a:p>
          <a:p>
            <a:r>
              <a:rPr lang="en-US" dirty="0">
                <a:ea typeface="Calibri"/>
                <a:cs typeface="Calibri"/>
              </a:rPr>
              <a:t>If a district is not meeting </a:t>
            </a:r>
            <a:r>
              <a:rPr lang="en-US" dirty="0" err="1">
                <a:ea typeface="Calibri"/>
                <a:cs typeface="Calibri"/>
              </a:rPr>
              <a:t>MoE</a:t>
            </a:r>
            <a:r>
              <a:rPr lang="en-US" dirty="0">
                <a:ea typeface="Calibri"/>
                <a:cs typeface="Calibri"/>
              </a:rPr>
              <a:t> and has applicable exceptions, they should attach the filled out </a:t>
            </a:r>
            <a:r>
              <a:rPr lang="en-US" dirty="0" err="1">
                <a:ea typeface="Calibri"/>
                <a:cs typeface="Calibri"/>
              </a:rPr>
              <a:t>MoE</a:t>
            </a:r>
            <a:r>
              <a:rPr lang="en-US" dirty="0">
                <a:ea typeface="Calibri"/>
                <a:cs typeface="Calibri"/>
              </a:rPr>
              <a:t> Exception Request Form along with supporting documentation to their Smartsheet submission.</a:t>
            </a:r>
          </a:p>
        </p:txBody>
      </p:sp>
      <p:sp>
        <p:nvSpPr>
          <p:cNvPr id="4" name="Slide Number Placeholder 3"/>
          <p:cNvSpPr>
            <a:spLocks noGrp="1"/>
          </p:cNvSpPr>
          <p:nvPr>
            <p:ph type="sldNum" sz="quarter" idx="5"/>
          </p:nvPr>
        </p:nvSpPr>
        <p:spPr/>
        <p:txBody>
          <a:bodyPr/>
          <a:lstStyle/>
          <a:p>
            <a:fld id="{42042C83-F474-4689-992F-134064305DAD}" type="slidenum">
              <a:rPr lang="en-US" smtClean="0"/>
              <a:t>17</a:t>
            </a:fld>
            <a:endParaRPr lang="en-US"/>
          </a:p>
        </p:txBody>
      </p:sp>
    </p:spTree>
    <p:extLst>
      <p:ext uri="{BB962C8B-B14F-4D97-AF65-F5344CB8AC3E}">
        <p14:creationId xmlns:p14="http://schemas.microsoft.com/office/powerpoint/2010/main" val="16380611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166EC-D4A4-F57D-A133-77512977B9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1C98B2-94EC-7AC5-C343-23AB932EBF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51EE0E-C9A1-329C-6F3C-9FF6DCE06B5E}"/>
              </a:ext>
            </a:extLst>
          </p:cNvPr>
          <p:cNvSpPr>
            <a:spLocks noGrp="1"/>
          </p:cNvSpPr>
          <p:nvPr>
            <p:ph type="body" idx="1"/>
          </p:nvPr>
        </p:nvSpPr>
        <p:spPr/>
        <p:txBody>
          <a:bodyPr/>
          <a:lstStyle/>
          <a:p>
            <a:r>
              <a:rPr lang="en-US" sz="1200" err="1"/>
              <a:t>MoE</a:t>
            </a:r>
            <a:r>
              <a:rPr lang="en-US" sz="1200"/>
              <a:t> Exception Request Form</a:t>
            </a:r>
            <a:endParaRPr lang="en-US"/>
          </a:p>
        </p:txBody>
      </p:sp>
      <p:sp>
        <p:nvSpPr>
          <p:cNvPr id="4" name="Slide Number Placeholder 3">
            <a:extLst>
              <a:ext uri="{FF2B5EF4-FFF2-40B4-BE49-F238E27FC236}">
                <a16:creationId xmlns:a16="http://schemas.microsoft.com/office/drawing/2014/main" id="{11DD7B66-2E22-4536-8D7F-29124A9B52DD}"/>
              </a:ext>
            </a:extLst>
          </p:cNvPr>
          <p:cNvSpPr>
            <a:spLocks noGrp="1"/>
          </p:cNvSpPr>
          <p:nvPr>
            <p:ph type="sldNum" sz="quarter" idx="5"/>
          </p:nvPr>
        </p:nvSpPr>
        <p:spPr/>
        <p:txBody>
          <a:bodyPr/>
          <a:lstStyle/>
          <a:p>
            <a:fld id="{42042C83-F474-4689-992F-134064305DAD}" type="slidenum">
              <a:rPr lang="en-US" smtClean="0"/>
              <a:t>18</a:t>
            </a:fld>
            <a:endParaRPr lang="en-US"/>
          </a:p>
        </p:txBody>
      </p:sp>
    </p:spTree>
    <p:extLst>
      <p:ext uri="{BB962C8B-B14F-4D97-AF65-F5344CB8AC3E}">
        <p14:creationId xmlns:p14="http://schemas.microsoft.com/office/powerpoint/2010/main" val="34573053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https://www.oregon.gov/ode/schools-and-districts/grants/SPEDFunding/Pages/Fiscal-Monitoring.aspx#idea-moe</a:t>
            </a:r>
          </a:p>
          <a:p>
            <a:pPr marL="0" indent="0">
              <a:buNone/>
            </a:pPr>
            <a:endParaRPr lang="en-US" dirty="0">
              <a:ea typeface="Calibri"/>
              <a:cs typeface="Calibri"/>
            </a:endParaRPr>
          </a:p>
          <a:p>
            <a:r>
              <a:rPr lang="en-US" dirty="0">
                <a:ea typeface="Calibri"/>
                <a:cs typeface="Calibri"/>
              </a:rPr>
              <a:t>This slide shows what the beginning and end of the </a:t>
            </a:r>
            <a:r>
              <a:rPr lang="en-US" dirty="0" err="1">
                <a:ea typeface="Calibri"/>
                <a:cs typeface="Calibri"/>
              </a:rPr>
              <a:t>MoE</a:t>
            </a:r>
            <a:r>
              <a:rPr lang="en-US" dirty="0">
                <a:ea typeface="Calibri"/>
                <a:cs typeface="Calibri"/>
              </a:rPr>
              <a:t> Exception Request Form looks like. When you click on the link on the ODE website, it will automatically download the form. Check the downloads at the top of your browser or your file explorer to open the document and confirm that the header is the same. You will also need to scroll to the very end of the document to sign the form before it can be approved. Please make sure all information is correct before attaching to your Smartsheet.</a:t>
            </a:r>
          </a:p>
        </p:txBody>
      </p:sp>
      <p:sp>
        <p:nvSpPr>
          <p:cNvPr id="4" name="Slide Number Placeholder 3"/>
          <p:cNvSpPr>
            <a:spLocks noGrp="1"/>
          </p:cNvSpPr>
          <p:nvPr>
            <p:ph type="sldNum" sz="quarter" idx="5"/>
          </p:nvPr>
        </p:nvSpPr>
        <p:spPr/>
        <p:txBody>
          <a:bodyPr/>
          <a:lstStyle/>
          <a:p>
            <a:fld id="{42042C83-F474-4689-992F-134064305DAD}" type="slidenum">
              <a:rPr lang="en-US" smtClean="0"/>
              <a:t>19</a:t>
            </a:fld>
            <a:endParaRPr lang="en-US"/>
          </a:p>
        </p:txBody>
      </p:sp>
    </p:spTree>
    <p:extLst>
      <p:ext uri="{BB962C8B-B14F-4D97-AF65-F5344CB8AC3E}">
        <p14:creationId xmlns:p14="http://schemas.microsoft.com/office/powerpoint/2010/main" val="1092794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p:cNvGrpSpPr/>
        <p:nvPr/>
      </p:nvGrpSpPr>
      <p:grpSpPr>
        <a:xfrm>
          <a:off x="0" y="0"/>
          <a:ext cx="0" cy="0"/>
          <a:chOff x="0" y="0"/>
          <a:chExt cx="0" cy="0"/>
        </a:xfrm>
      </p:grpSpPr>
      <p:sp>
        <p:nvSpPr>
          <p:cNvPr id="622" name="Google Shape;62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fontAlgn="t"/>
            <a:r>
              <a:rPr lang="en-US" sz="1200" b="0" i="0" u="none" strike="noStrike" cap="none">
                <a:solidFill>
                  <a:schemeClr val="dk1"/>
                </a:solidFill>
                <a:effectLst/>
                <a:latin typeface="+mn-lt"/>
                <a:ea typeface="Calibri"/>
                <a:cs typeface="Calibri"/>
                <a:sym typeface="Calibri"/>
              </a:rPr>
              <a:t>These are the topics we will be reviewing today during our webinar:</a:t>
            </a:r>
          </a:p>
          <a:p>
            <a:pPr>
              <a:spcBef>
                <a:spcPts val="0"/>
              </a:spcBef>
              <a:buSzPts val="2400"/>
            </a:pPr>
            <a:r>
              <a:rPr lang="en-US" sz="1200"/>
              <a:t>About IDEA Part B Application and </a:t>
            </a:r>
            <a:r>
              <a:rPr lang="en-US" sz="1200" err="1"/>
              <a:t>MoE</a:t>
            </a:r>
            <a:r>
              <a:rPr lang="en-US" sz="1200"/>
              <a:t> Compliance and Assurances</a:t>
            </a:r>
          </a:p>
          <a:p>
            <a:pPr>
              <a:spcBef>
                <a:spcPts val="0"/>
              </a:spcBef>
              <a:buSzPts val="2400"/>
            </a:pPr>
            <a:r>
              <a:rPr lang="en-US" sz="1200"/>
              <a:t>Timeline</a:t>
            </a:r>
          </a:p>
          <a:p>
            <a:pPr>
              <a:spcBef>
                <a:spcPts val="0"/>
              </a:spcBef>
              <a:buSzPts val="2400"/>
            </a:pPr>
            <a:r>
              <a:rPr lang="en-US" sz="1200"/>
              <a:t>Key Updates</a:t>
            </a:r>
          </a:p>
          <a:p>
            <a:pPr>
              <a:spcBef>
                <a:spcPts val="0"/>
              </a:spcBef>
              <a:buSzPts val="2400"/>
            </a:pPr>
            <a:r>
              <a:rPr lang="en-US" sz="1200"/>
              <a:t>Excess Cost vs Maintenance of Effort</a:t>
            </a:r>
          </a:p>
          <a:p>
            <a:pPr>
              <a:spcBef>
                <a:spcPts val="0"/>
              </a:spcBef>
              <a:buSzPts val="2400"/>
            </a:pPr>
            <a:r>
              <a:rPr lang="en-US" sz="1200"/>
              <a:t>What is </a:t>
            </a:r>
            <a:r>
              <a:rPr lang="en-US" sz="1200" err="1"/>
              <a:t>MoE</a:t>
            </a:r>
            <a:r>
              <a:rPr lang="en-US" sz="1200"/>
              <a:t>?</a:t>
            </a:r>
          </a:p>
          <a:p>
            <a:pPr>
              <a:spcBef>
                <a:spcPts val="0"/>
              </a:spcBef>
              <a:buSzPts val="2400"/>
            </a:pPr>
            <a:r>
              <a:rPr lang="en-US" sz="1200"/>
              <a:t>Eligibility Regulations</a:t>
            </a:r>
          </a:p>
          <a:p>
            <a:pPr>
              <a:spcBef>
                <a:spcPts val="0"/>
              </a:spcBef>
              <a:buSzPts val="2400"/>
            </a:pPr>
            <a:r>
              <a:rPr lang="en-US" sz="1200"/>
              <a:t>Compliance Regulations</a:t>
            </a:r>
          </a:p>
          <a:p>
            <a:pPr>
              <a:spcBef>
                <a:spcPts val="0"/>
              </a:spcBef>
              <a:buSzPts val="2400"/>
            </a:pPr>
            <a:r>
              <a:rPr lang="en-US" sz="1200"/>
              <a:t>Options When Not Meeting </a:t>
            </a:r>
            <a:r>
              <a:rPr lang="en-US" sz="1200" err="1"/>
              <a:t>MoE</a:t>
            </a:r>
            <a:endParaRPr lang="en-US" sz="1200"/>
          </a:p>
          <a:p>
            <a:pPr>
              <a:spcBef>
                <a:spcPts val="0"/>
              </a:spcBef>
              <a:buSzPts val="2400"/>
            </a:pPr>
            <a:r>
              <a:rPr lang="en-US" sz="1200"/>
              <a:t>Exception Request Form</a:t>
            </a:r>
          </a:p>
          <a:p>
            <a:pPr>
              <a:spcBef>
                <a:spcPts val="0"/>
              </a:spcBef>
              <a:buSzPts val="2400"/>
            </a:pPr>
            <a:r>
              <a:rPr lang="en-US" sz="1200"/>
              <a:t>Questions</a:t>
            </a:r>
          </a:p>
          <a:p>
            <a:pPr>
              <a:spcBef>
                <a:spcPts val="0"/>
              </a:spcBef>
              <a:buSzPts val="2400"/>
            </a:pPr>
            <a:r>
              <a:rPr lang="en-US" sz="1200"/>
              <a:t>Reminders</a:t>
            </a:r>
          </a:p>
          <a:p>
            <a:pPr fontAlgn="t"/>
            <a:endParaRPr lang="en-US" sz="1200" b="0" i="0" u="none" strike="noStrike" cap="none">
              <a:solidFill>
                <a:schemeClr val="dk1"/>
              </a:solidFill>
              <a:effectLst/>
              <a:latin typeface="+mn-lt"/>
              <a:ea typeface="Calibri"/>
              <a:cs typeface="Calibri"/>
              <a:sym typeface="Calibri"/>
            </a:endParaRPr>
          </a:p>
        </p:txBody>
      </p:sp>
      <p:sp>
        <p:nvSpPr>
          <p:cNvPr id="623" name="Google Shape;62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67696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25FB0-9A37-9E5A-8C22-CCE0D42B4B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F7F303-2472-DD0A-9577-F6B0E00A93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199B33-465F-831A-8E28-7C020FCAE75E}"/>
              </a:ext>
            </a:extLst>
          </p:cNvPr>
          <p:cNvSpPr>
            <a:spLocks noGrp="1"/>
          </p:cNvSpPr>
          <p:nvPr>
            <p:ph type="body" idx="1"/>
          </p:nvPr>
        </p:nvSpPr>
        <p:spPr/>
        <p:txBody>
          <a:bodyPr/>
          <a:lstStyle/>
          <a:p>
            <a:pPr marL="0" indent="0">
              <a:buNone/>
            </a:pPr>
            <a:r>
              <a:rPr lang="en-US">
                <a:ea typeface="+mn-lt"/>
                <a:cs typeface="+mn-lt"/>
              </a:rPr>
              <a:t>Exception Regulations A:</a:t>
            </a:r>
          </a:p>
          <a:p>
            <a:pPr marL="0" indent="0">
              <a:buNone/>
            </a:pPr>
            <a:br>
              <a:rPr lang="en-US">
                <a:ea typeface="+mn-lt"/>
                <a:cs typeface="+mn-lt"/>
              </a:rPr>
            </a:br>
            <a:r>
              <a:rPr lang="en-US">
                <a:ea typeface="+mn-lt"/>
                <a:cs typeface="+mn-lt"/>
              </a:rPr>
              <a:t>[A]n LEA may reduce the level of expenditures … for the preceding fiscal year if the reduction is attributable to any of the following: </a:t>
            </a:r>
            <a:endParaRPr lang="en-US">
              <a:cs typeface="Calibri" panose="020F0502020204030204"/>
            </a:endParaRPr>
          </a:p>
          <a:p>
            <a:pPr marL="0" indent="0">
              <a:buNone/>
            </a:pPr>
            <a:endParaRPr lang="en-US">
              <a:ea typeface="+mn-lt"/>
              <a:cs typeface="+mn-lt"/>
            </a:endParaRPr>
          </a:p>
          <a:p>
            <a:pPr marL="685800" lvl="1" indent="-228600">
              <a:buAutoNum type="alphaLcParenBoth"/>
            </a:pPr>
            <a:r>
              <a:rPr lang="en-US">
                <a:ea typeface="+mn-lt"/>
                <a:cs typeface="+mn-lt"/>
              </a:rPr>
              <a:t>The </a:t>
            </a:r>
            <a:r>
              <a:rPr lang="en-US" b="1">
                <a:ea typeface="+mn-lt"/>
                <a:cs typeface="+mn-lt"/>
              </a:rPr>
              <a:t>voluntary departure</a:t>
            </a:r>
            <a:r>
              <a:rPr lang="en-US">
                <a:ea typeface="+mn-lt"/>
                <a:cs typeface="+mn-lt"/>
              </a:rPr>
              <a:t>, by retirement or otherwise, or departure for just cause, of special education or related services personnel. </a:t>
            </a:r>
            <a:br>
              <a:rPr lang="en-US">
                <a:ea typeface="+mn-lt"/>
                <a:cs typeface="+mn-lt"/>
              </a:rPr>
            </a:br>
            <a:endParaRPr lang="en-US">
              <a:ea typeface="+mn-lt"/>
              <a:cs typeface="+mn-lt"/>
            </a:endParaRPr>
          </a:p>
          <a:p>
            <a:pPr marL="0" lvl="0" indent="0" algn="l">
              <a:buNone/>
            </a:pPr>
            <a:r>
              <a:rPr lang="en-US">
                <a:ea typeface="Calibri"/>
                <a:cs typeface="Calibri"/>
              </a:rPr>
              <a:t>A staff member can still have a voluntary departure and be employed by the district if they applied for and received a position outside of special education. Reductions in force or reassigned duties by the district do not qualify for exceptions. Paying an employee's salary out of a different grant while they remain in the special education setting also does not count as an exception.</a:t>
            </a:r>
          </a:p>
          <a:p>
            <a:endParaRPr lang="en-US">
              <a:ea typeface="Calibri"/>
              <a:cs typeface="Calibri"/>
            </a:endParaRPr>
          </a:p>
          <a:p>
            <a:r>
              <a:rPr lang="en-US">
                <a:ea typeface="Calibri"/>
                <a:cs typeface="Calibri"/>
              </a:rPr>
              <a:t>For the documentation, we need evidence that the departure was voluntary; the salary amount; and payroll distribution journal information. If an employee was only part-time special education, we may ask for additional documentation like a job description or timecard. </a:t>
            </a:r>
          </a:p>
        </p:txBody>
      </p:sp>
      <p:sp>
        <p:nvSpPr>
          <p:cNvPr id="4" name="Slide Number Placeholder 3">
            <a:extLst>
              <a:ext uri="{FF2B5EF4-FFF2-40B4-BE49-F238E27FC236}">
                <a16:creationId xmlns:a16="http://schemas.microsoft.com/office/drawing/2014/main" id="{BF117C49-86E2-12AF-BA94-4DCA80FE209F}"/>
              </a:ext>
            </a:extLst>
          </p:cNvPr>
          <p:cNvSpPr>
            <a:spLocks noGrp="1"/>
          </p:cNvSpPr>
          <p:nvPr>
            <p:ph type="sldNum" sz="quarter" idx="5"/>
          </p:nvPr>
        </p:nvSpPr>
        <p:spPr/>
        <p:txBody>
          <a:bodyPr/>
          <a:lstStyle/>
          <a:p>
            <a:fld id="{42042C83-F474-4689-992F-134064305DAD}" type="slidenum">
              <a:rPr lang="en-US" smtClean="0"/>
              <a:t>20</a:t>
            </a:fld>
            <a:endParaRPr lang="en-US"/>
          </a:p>
        </p:txBody>
      </p:sp>
    </p:spTree>
    <p:extLst>
      <p:ext uri="{BB962C8B-B14F-4D97-AF65-F5344CB8AC3E}">
        <p14:creationId xmlns:p14="http://schemas.microsoft.com/office/powerpoint/2010/main" val="16087971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7AA65-9D0A-6B7D-5706-D3A2AD2575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2E6123-5F46-0766-AE84-69EE8E1A34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33FA96-2C56-9704-CAB2-F03BA1D59581}"/>
              </a:ext>
            </a:extLst>
          </p:cNvPr>
          <p:cNvSpPr>
            <a:spLocks noGrp="1"/>
          </p:cNvSpPr>
          <p:nvPr>
            <p:ph type="body" idx="1"/>
          </p:nvPr>
        </p:nvSpPr>
        <p:spPr/>
        <p:txBody>
          <a:bodyPr/>
          <a:lstStyle/>
          <a:p>
            <a:pPr marL="457200" lvl="1" indent="0">
              <a:buNone/>
            </a:pPr>
            <a:r>
              <a:rPr lang="en-US">
                <a:ea typeface="+mn-ea"/>
                <a:cs typeface="Calibri"/>
              </a:rPr>
              <a:t>Exception B:</a:t>
            </a:r>
            <a:r>
              <a:rPr lang="en-US" b="0">
                <a:ea typeface="+mn-lt"/>
                <a:cs typeface="+mn-lt"/>
              </a:rPr>
              <a:t> </a:t>
            </a:r>
            <a:r>
              <a:rPr lang="en-US" b="1">
                <a:ea typeface="+mn-lt"/>
                <a:cs typeface="+mn-lt"/>
              </a:rPr>
              <a:t>(b) </a:t>
            </a:r>
            <a:r>
              <a:rPr lang="en-US">
                <a:ea typeface="+mn-lt"/>
                <a:cs typeface="+mn-lt"/>
              </a:rPr>
              <a:t>A</a:t>
            </a:r>
            <a:r>
              <a:rPr lang="en-US" b="1">
                <a:ea typeface="+mn-lt"/>
                <a:cs typeface="+mn-lt"/>
              </a:rPr>
              <a:t> decrease in the enrollment</a:t>
            </a:r>
            <a:r>
              <a:rPr lang="en-US">
                <a:ea typeface="+mn-lt"/>
                <a:cs typeface="+mn-lt"/>
              </a:rPr>
              <a:t> of children with disabilities. </a:t>
            </a:r>
            <a:endParaRPr lang="en-US">
              <a:cs typeface="Calibri"/>
            </a:endParaRPr>
          </a:p>
          <a:p>
            <a:endParaRPr lang="en-US">
              <a:ea typeface="Calibri"/>
              <a:cs typeface="Calibri"/>
            </a:endParaRPr>
          </a:p>
          <a:p>
            <a:r>
              <a:rPr lang="en-US">
                <a:ea typeface="Calibri"/>
                <a:cs typeface="Calibri"/>
              </a:rPr>
              <a:t>The decrease in the enrollment of students with disabilities exception is automatically applied to your </a:t>
            </a:r>
            <a:r>
              <a:rPr lang="en-US" err="1"/>
              <a:t>MoE</a:t>
            </a:r>
            <a:r>
              <a:rPr lang="en-US"/>
              <a:t> Summary located inside the </a:t>
            </a:r>
            <a:r>
              <a:rPr lang="en-US" err="1"/>
              <a:t>MoE</a:t>
            </a:r>
            <a:r>
              <a:rPr lang="en-US"/>
              <a:t> Compliance and Assurances </a:t>
            </a:r>
            <a:r>
              <a:rPr lang="en-US">
                <a:ea typeface="Calibri"/>
                <a:cs typeface="Calibri"/>
              </a:rPr>
              <a:t>based on the data submitted in the December 1 child count. You do not need to apply this yourself.</a:t>
            </a:r>
          </a:p>
        </p:txBody>
      </p:sp>
      <p:sp>
        <p:nvSpPr>
          <p:cNvPr id="4" name="Slide Number Placeholder 3">
            <a:extLst>
              <a:ext uri="{FF2B5EF4-FFF2-40B4-BE49-F238E27FC236}">
                <a16:creationId xmlns:a16="http://schemas.microsoft.com/office/drawing/2014/main" id="{B18FD2FD-F96D-3C7F-25A3-4E817D4C8C1E}"/>
              </a:ext>
            </a:extLst>
          </p:cNvPr>
          <p:cNvSpPr>
            <a:spLocks noGrp="1"/>
          </p:cNvSpPr>
          <p:nvPr>
            <p:ph type="sldNum" sz="quarter" idx="5"/>
          </p:nvPr>
        </p:nvSpPr>
        <p:spPr/>
        <p:txBody>
          <a:bodyPr/>
          <a:lstStyle/>
          <a:p>
            <a:fld id="{42042C83-F474-4689-992F-134064305DAD}" type="slidenum">
              <a:rPr lang="en-US" smtClean="0"/>
              <a:t>21</a:t>
            </a:fld>
            <a:endParaRPr lang="en-US"/>
          </a:p>
        </p:txBody>
      </p:sp>
    </p:spTree>
    <p:extLst>
      <p:ext uri="{BB962C8B-B14F-4D97-AF65-F5344CB8AC3E}">
        <p14:creationId xmlns:p14="http://schemas.microsoft.com/office/powerpoint/2010/main" val="8805849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mn-lt"/>
                <a:cs typeface="+mn-lt"/>
              </a:rPr>
              <a:t>Exception Regulations C:</a:t>
            </a:r>
          </a:p>
          <a:p>
            <a:endParaRPr lang="en-US">
              <a:ea typeface="Calibri"/>
              <a:cs typeface="Calibri"/>
            </a:endParaRPr>
          </a:p>
          <a:p>
            <a:pPr marL="457200" lvl="1" indent="0">
              <a:buNone/>
            </a:pPr>
            <a:r>
              <a:rPr lang="en-US" b="1">
                <a:cs typeface="Calibri"/>
              </a:rPr>
              <a:t>(c) </a:t>
            </a:r>
            <a:r>
              <a:rPr lang="en-US">
                <a:cs typeface="Calibri"/>
              </a:rPr>
              <a:t>The </a:t>
            </a:r>
            <a:r>
              <a:rPr lang="en-US" b="1">
                <a:cs typeface="Calibri"/>
              </a:rPr>
              <a:t>termination of</a:t>
            </a:r>
            <a:r>
              <a:rPr lang="en-US">
                <a:cs typeface="Calibri"/>
              </a:rPr>
              <a:t> the obligation of the agency, consistent with this part, to provide a program of special education to a particular child with a disability that is </a:t>
            </a:r>
            <a:r>
              <a:rPr lang="en-US" b="1">
                <a:cs typeface="Calibri"/>
              </a:rPr>
              <a:t>an exceptionally costly program</a:t>
            </a:r>
            <a:r>
              <a:rPr lang="en-US">
                <a:cs typeface="Calibri"/>
              </a:rPr>
              <a:t>, as determined by the SEA, because the child – </a:t>
            </a:r>
            <a:endParaRPr lang="en-US">
              <a:ea typeface="+mn-lt"/>
              <a:cs typeface="+mn-lt"/>
            </a:endParaRPr>
          </a:p>
          <a:p>
            <a:pPr marL="914400" lvl="2" indent="0">
              <a:buNone/>
            </a:pPr>
            <a:r>
              <a:rPr lang="en-US" b="1">
                <a:cs typeface="Calibri"/>
              </a:rPr>
              <a:t>(1) </a:t>
            </a:r>
            <a:r>
              <a:rPr lang="en-US">
                <a:cs typeface="Calibri"/>
              </a:rPr>
              <a:t>Has left the jurisdiction of the agency; </a:t>
            </a:r>
            <a:endParaRPr lang="en-US">
              <a:ea typeface="+mn-lt"/>
              <a:cs typeface="+mn-lt"/>
            </a:endParaRPr>
          </a:p>
          <a:p>
            <a:pPr marL="914400" lvl="2" indent="0">
              <a:buNone/>
            </a:pPr>
            <a:r>
              <a:rPr lang="en-US" b="1">
                <a:cs typeface="Calibri"/>
              </a:rPr>
              <a:t>(2) </a:t>
            </a:r>
            <a:r>
              <a:rPr lang="en-US">
                <a:cs typeface="Calibri"/>
              </a:rPr>
              <a:t>Has reached the age at which the obligation of the agency to provide FAPE to the child has terminated; or </a:t>
            </a:r>
            <a:endParaRPr lang="en-US">
              <a:ea typeface="+mn-lt"/>
              <a:cs typeface="+mn-lt"/>
            </a:endParaRPr>
          </a:p>
          <a:p>
            <a:pPr marL="914400" lvl="2" indent="0">
              <a:buNone/>
            </a:pPr>
            <a:r>
              <a:rPr lang="en-US" b="1">
                <a:cs typeface="Calibri"/>
              </a:rPr>
              <a:t>(3) </a:t>
            </a:r>
            <a:r>
              <a:rPr lang="en-US">
                <a:cs typeface="Calibri"/>
              </a:rPr>
              <a:t>No longer needs the program of special education. </a:t>
            </a:r>
            <a:endParaRPr lang="en-US">
              <a:ea typeface="+mn-lt"/>
              <a:cs typeface="+mn-lt"/>
            </a:endParaRPr>
          </a:p>
          <a:p>
            <a:pPr marL="914400" lvl="2" indent="0">
              <a:buNone/>
            </a:pPr>
            <a:endParaRPr lang="en-US">
              <a:cs typeface="Calibri"/>
            </a:endParaRPr>
          </a:p>
          <a:p>
            <a:pPr>
              <a:defRPr/>
            </a:pPr>
            <a:r>
              <a:rPr lang="en-US">
                <a:ea typeface="Calibri"/>
                <a:cs typeface="Calibri"/>
              </a:rPr>
              <a:t>An exceptionally costly program is the expenses for a single student over $30,000. This can include costs like tuition for day treatment and 1:1 nurses or aides. </a:t>
            </a:r>
          </a:p>
          <a:p>
            <a:pPr marL="0" lvl="0" indent="0">
              <a:buNone/>
            </a:pPr>
            <a:endParaRPr lang="en-US">
              <a:ea typeface="Calibri"/>
              <a:cs typeface="Calibri"/>
            </a:endParaRPr>
          </a:p>
          <a:p>
            <a:r>
              <a:rPr lang="en-US" sz="1200" b="1"/>
              <a:t>For each child claimed in Exception c, please provide the following documentation:</a:t>
            </a:r>
          </a:p>
          <a:p>
            <a:pPr marL="171450" lvl="0" indent="-171450">
              <a:buFont typeface="Arial" panose="020B0604020202020204" pitchFamily="34" charset="0"/>
              <a:buChar char="•"/>
            </a:pPr>
            <a:r>
              <a:rPr lang="en-US" sz="1200"/>
              <a:t>A schedule summarizing the total costs for each special education student that participated in an exceptionally costly program that is being claimed for the exception. The schedule must reconcile to the LEA’s detailed general ledger and source records which must include the fund, function, object, and area of responsibility codes for each cost description. Please note: Currently only costs attributable to Fund 100 and 251 and Area of Responsibility 320 may be claimed for the reduction.</a:t>
            </a:r>
            <a:endParaRPr lang="en-US" sz="1200">
              <a:ea typeface="Calibri"/>
              <a:cs typeface="Calibri"/>
            </a:endParaRPr>
          </a:p>
          <a:p>
            <a:pPr marL="171450" lvl="0" indent="-171450">
              <a:buFont typeface="Arial" panose="020B0604020202020204" pitchFamily="34" charset="0"/>
              <a:buChar char="•"/>
            </a:pPr>
            <a:r>
              <a:rPr lang="en-US" sz="1200"/>
              <a:t>A detailed general ledger and source records supporting costs identified on the summary schedule provided.</a:t>
            </a:r>
            <a:endParaRPr lang="en-US" sz="1200">
              <a:ea typeface="Calibri"/>
              <a:cs typeface="Calibri"/>
            </a:endParaRPr>
          </a:p>
          <a:p>
            <a:pPr marL="171450" lvl="0" indent="-171450">
              <a:buFont typeface="Arial" panose="020B0604020202020204" pitchFamily="34" charset="0"/>
              <a:buChar char="•"/>
            </a:pPr>
            <a:r>
              <a:rPr lang="en-US" sz="1200"/>
              <a:t>If the child left the jurisdiction part of the way through the school year, please also provide the prior school year’s costs for that same child to compare.</a:t>
            </a:r>
            <a:endParaRPr lang="en-US" sz="1200">
              <a:ea typeface="Calibri"/>
              <a:cs typeface="Calibri"/>
            </a:endParaRPr>
          </a:p>
          <a:p>
            <a:pPr marL="171450" lvl="0" indent="-171450">
              <a:buFont typeface="Arial" panose="020B0604020202020204" pitchFamily="34" charset="0"/>
              <a:buChar char="•"/>
            </a:pPr>
            <a:r>
              <a:rPr lang="en-US" sz="1200"/>
              <a:t>The ODE may request a copy of the student’s IEP. </a:t>
            </a:r>
          </a:p>
          <a:p>
            <a:pPr marL="171450" lvl="0" indent="-171450">
              <a:buFont typeface="Arial" panose="020B0604020202020204" pitchFamily="34" charset="0"/>
              <a:buChar char="•"/>
            </a:pPr>
            <a:endParaRPr lang="en-US" sz="1200"/>
          </a:p>
          <a:p>
            <a:r>
              <a:rPr lang="en-US">
                <a:ea typeface="Calibri"/>
                <a:cs typeface="Calibri"/>
              </a:rPr>
              <a:t>It is unlikely that the ODE would request a copy of the student's IEP, so please do not include one with your original documentation submission. If it is required, we will reach out to you with a secure file transfer link. </a:t>
            </a:r>
          </a:p>
          <a:p>
            <a:pPr marL="0" lvl="0" indent="0">
              <a:buFont typeface="Arial" panose="020B0604020202020204" pitchFamily="34" charset="0"/>
              <a:buNone/>
            </a:pPr>
            <a:endParaRPr lang="en-US" sz="1200"/>
          </a:p>
          <a:p>
            <a:pPr indent="0">
              <a:buNone/>
            </a:pPr>
            <a:endParaRPr lang="en-US">
              <a:ea typeface="+mn-lt"/>
              <a:cs typeface="+mn-lt"/>
            </a:endParaRPr>
          </a:p>
        </p:txBody>
      </p:sp>
      <p:sp>
        <p:nvSpPr>
          <p:cNvPr id="4" name="Slide Number Placeholder 3"/>
          <p:cNvSpPr>
            <a:spLocks noGrp="1"/>
          </p:cNvSpPr>
          <p:nvPr>
            <p:ph type="sldNum" sz="quarter" idx="5"/>
          </p:nvPr>
        </p:nvSpPr>
        <p:spPr/>
        <p:txBody>
          <a:bodyPr/>
          <a:lstStyle/>
          <a:p>
            <a:fld id="{42042C83-F474-4689-992F-134064305DAD}" type="slidenum">
              <a:rPr lang="en-US" smtClean="0"/>
              <a:t>22</a:t>
            </a:fld>
            <a:endParaRPr lang="en-US"/>
          </a:p>
        </p:txBody>
      </p:sp>
    </p:spTree>
    <p:extLst>
      <p:ext uri="{BB962C8B-B14F-4D97-AF65-F5344CB8AC3E}">
        <p14:creationId xmlns:p14="http://schemas.microsoft.com/office/powerpoint/2010/main" val="18344747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9F5CC-302A-419A-7E00-289D7BD4A2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774D01-C9E6-35BB-F8F3-BB7ADF0F50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F764DE-4FB6-C331-8B45-0F76F44FFA7C}"/>
              </a:ext>
            </a:extLst>
          </p:cNvPr>
          <p:cNvSpPr>
            <a:spLocks noGrp="1"/>
          </p:cNvSpPr>
          <p:nvPr>
            <p:ph type="body" idx="1"/>
          </p:nvPr>
        </p:nvSpPr>
        <p:spPr/>
        <p:txBody>
          <a:bodyPr/>
          <a:lstStyle/>
          <a:p>
            <a:r>
              <a:rPr lang="en-US">
                <a:ea typeface="+mn-lt"/>
                <a:cs typeface="+mn-lt"/>
              </a:rPr>
              <a:t>Exception Regulation D:</a:t>
            </a:r>
          </a:p>
          <a:p>
            <a:endParaRPr lang="en-US">
              <a:ea typeface="Calibri"/>
              <a:cs typeface="Calibri"/>
            </a:endParaRPr>
          </a:p>
          <a:p>
            <a:pPr lvl="2" indent="0">
              <a:buNone/>
            </a:pPr>
            <a:endParaRPr lang="en-US">
              <a:ea typeface="Calibri"/>
              <a:cs typeface="Calibri"/>
            </a:endParaRPr>
          </a:p>
          <a:p>
            <a:pPr marL="457200" lvl="1" indent="0">
              <a:buNone/>
            </a:pPr>
            <a:r>
              <a:rPr lang="en-US" b="1">
                <a:cs typeface="Calibri"/>
              </a:rPr>
              <a:t>(d) </a:t>
            </a:r>
            <a:r>
              <a:rPr lang="en-US">
                <a:cs typeface="Calibri"/>
              </a:rPr>
              <a:t>The </a:t>
            </a:r>
            <a:r>
              <a:rPr lang="en-US" b="1">
                <a:cs typeface="Calibri"/>
              </a:rPr>
              <a:t>termination of costly expenditures</a:t>
            </a:r>
            <a:r>
              <a:rPr lang="en-US">
                <a:cs typeface="Calibri"/>
              </a:rPr>
              <a:t> for long-term purchases, such as the acquisition of equipment or the construction of school facilities. </a:t>
            </a:r>
          </a:p>
          <a:p>
            <a:pPr lvl="1" indent="0">
              <a:buNone/>
            </a:pPr>
            <a:endParaRPr lang="en-US">
              <a:ea typeface="Calibri"/>
              <a:cs typeface="Calibri"/>
            </a:endParaRPr>
          </a:p>
          <a:p>
            <a:pPr marL="0" indent="0">
              <a:buNone/>
            </a:pPr>
            <a:r>
              <a:rPr lang="en-US" b="1"/>
              <a:t>Documentation for Exception d: </a:t>
            </a:r>
          </a:p>
          <a:p>
            <a:r>
              <a:rPr lang="en-US">
                <a:ea typeface="Calibri"/>
                <a:cs typeface="Calibri"/>
              </a:rPr>
              <a:t>A schedule listing all of the items purchased, description of the items purchased, and the general ledger classification of the purchases, i.e., fund/net asset code, function code, object code, and area of responsibility code. The schedule must agree to the LEA’s detailed general ledger and source records, which must include the fund/net asset code and object code.</a:t>
            </a:r>
          </a:p>
          <a:p>
            <a:endParaRPr lang="en-US">
              <a:ea typeface="Calibri"/>
              <a:cs typeface="Calibri"/>
            </a:endParaRPr>
          </a:p>
          <a:p>
            <a:r>
              <a:rPr lang="en-US">
                <a:ea typeface="Calibri"/>
                <a:cs typeface="Calibri"/>
              </a:rPr>
              <a:t>A detailed general ledger and source records supporting the costs identified on the summary schedule provided.</a:t>
            </a:r>
          </a:p>
          <a:p>
            <a:endParaRPr lang="en-US">
              <a:ea typeface="Calibri"/>
              <a:cs typeface="Calibri"/>
            </a:endParaRPr>
          </a:p>
          <a:p>
            <a:endParaRPr lang="en-US">
              <a:ea typeface="Calibri"/>
              <a:cs typeface="Calibri"/>
            </a:endParaRPr>
          </a:p>
          <a:p>
            <a:r>
              <a:rPr lang="en-US">
                <a:ea typeface="Calibri"/>
                <a:cs typeface="Calibri"/>
              </a:rPr>
              <a:t>If you have any questions about whether or not a purchase qualifies for this exception, or what evidence would be needed, please reach out to us via the IDEA assurances mailbox. </a:t>
            </a:r>
          </a:p>
          <a:p>
            <a:pPr indent="0">
              <a:buNone/>
            </a:pPr>
            <a:endParaRPr lang="en-US">
              <a:ea typeface="Calibri"/>
              <a:cs typeface="Calibri"/>
            </a:endParaRPr>
          </a:p>
          <a:p>
            <a:endParaRPr lang="en-US">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3E568717-FF33-EF32-9C3C-6998A9DEF397}"/>
              </a:ext>
            </a:extLst>
          </p:cNvPr>
          <p:cNvSpPr>
            <a:spLocks noGrp="1"/>
          </p:cNvSpPr>
          <p:nvPr>
            <p:ph type="sldNum" sz="quarter" idx="5"/>
          </p:nvPr>
        </p:nvSpPr>
        <p:spPr/>
        <p:txBody>
          <a:bodyPr/>
          <a:lstStyle/>
          <a:p>
            <a:fld id="{42042C83-F474-4689-992F-134064305DAD}" type="slidenum">
              <a:rPr lang="en-US" smtClean="0"/>
              <a:t>23</a:t>
            </a:fld>
            <a:endParaRPr lang="en-US"/>
          </a:p>
        </p:txBody>
      </p:sp>
    </p:spTree>
    <p:extLst>
      <p:ext uri="{BB962C8B-B14F-4D97-AF65-F5344CB8AC3E}">
        <p14:creationId xmlns:p14="http://schemas.microsoft.com/office/powerpoint/2010/main" val="18702389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568BC-93DA-5038-D8B0-24DFA639BB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50A597-4DB9-E184-B66C-25DA589753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D40AF0-0D4A-DE9B-C08C-DAECE8394AD8}"/>
              </a:ext>
            </a:extLst>
          </p:cNvPr>
          <p:cNvSpPr>
            <a:spLocks noGrp="1"/>
          </p:cNvSpPr>
          <p:nvPr>
            <p:ph type="body" idx="1"/>
          </p:nvPr>
        </p:nvSpPr>
        <p:spPr/>
        <p:txBody>
          <a:bodyPr/>
          <a:lstStyle/>
          <a:p>
            <a:r>
              <a:rPr lang="en-US">
                <a:ea typeface="+mn-lt"/>
                <a:cs typeface="+mn-lt"/>
              </a:rPr>
              <a:t>Exception Regulations E</a:t>
            </a:r>
            <a:endParaRPr lang="en-US"/>
          </a:p>
          <a:p>
            <a:pPr marL="457200" lvl="1" indent="0">
              <a:buNone/>
            </a:pPr>
            <a:endParaRPr lang="en-US">
              <a:cs typeface="Calibri"/>
            </a:endParaRPr>
          </a:p>
          <a:p>
            <a:pPr marL="457200" lvl="1" indent="0">
              <a:buNone/>
            </a:pPr>
            <a:r>
              <a:rPr lang="en-US" b="1">
                <a:cs typeface="Calibri"/>
              </a:rPr>
              <a:t>(e) </a:t>
            </a:r>
            <a:r>
              <a:rPr lang="en-US">
                <a:cs typeface="Calibri"/>
              </a:rPr>
              <a:t>The assumption of cost by the high-cost fund operated by the SEA under </a:t>
            </a:r>
            <a:r>
              <a:rPr lang="en-US">
                <a:cs typeface="Calibri"/>
                <a:hlinkClick r:id="rId3"/>
              </a:rPr>
              <a:t>§ 300.704(c)</a:t>
            </a:r>
            <a:r>
              <a:rPr lang="en-US">
                <a:cs typeface="Calibri"/>
              </a:rPr>
              <a:t>.*</a:t>
            </a:r>
            <a:endParaRPr lang="en-US">
              <a:ea typeface="Calibri"/>
              <a:cs typeface="Calibri"/>
            </a:endParaRPr>
          </a:p>
          <a:p>
            <a:pPr marL="457200" lvl="1" indent="0">
              <a:buNone/>
            </a:pPr>
            <a:endParaRPr lang="en-US">
              <a:ea typeface="+mn-lt"/>
              <a:cs typeface="Calibri"/>
            </a:endParaRPr>
          </a:p>
          <a:p>
            <a:r>
              <a:rPr lang="en-US">
                <a:ea typeface="+mn-lt"/>
                <a:cs typeface="Calibri"/>
              </a:rPr>
              <a:t>Exception (e) is not applicable in Oregon. Oregon does not operate a high-cost fund out of IDEA dollars.</a:t>
            </a:r>
            <a:endParaRPr lang="en-US">
              <a:ea typeface="+mn-lt"/>
              <a:cs typeface="+mn-lt"/>
            </a:endParaRPr>
          </a:p>
          <a:p>
            <a:endParaRPr lang="en-US">
              <a:ea typeface="Calibri"/>
              <a:cs typeface="Calibri"/>
            </a:endParaRPr>
          </a:p>
          <a:p>
            <a:endParaRPr lang="en-US">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194B4B05-7BD6-FD52-8C27-386F149D04FB}"/>
              </a:ext>
            </a:extLst>
          </p:cNvPr>
          <p:cNvSpPr>
            <a:spLocks noGrp="1"/>
          </p:cNvSpPr>
          <p:nvPr>
            <p:ph type="sldNum" sz="quarter" idx="5"/>
          </p:nvPr>
        </p:nvSpPr>
        <p:spPr/>
        <p:txBody>
          <a:bodyPr/>
          <a:lstStyle/>
          <a:p>
            <a:fld id="{42042C83-F474-4689-992F-134064305DAD}" type="slidenum">
              <a:rPr lang="en-US" smtClean="0"/>
              <a:t>24</a:t>
            </a:fld>
            <a:endParaRPr lang="en-US"/>
          </a:p>
        </p:txBody>
      </p:sp>
    </p:spTree>
    <p:extLst>
      <p:ext uri="{BB962C8B-B14F-4D97-AF65-F5344CB8AC3E}">
        <p14:creationId xmlns:p14="http://schemas.microsoft.com/office/powerpoint/2010/main" val="28256227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Questions</a:t>
            </a:r>
          </a:p>
        </p:txBody>
      </p:sp>
      <p:sp>
        <p:nvSpPr>
          <p:cNvPr id="4" name="Slide Number Placeholder 3"/>
          <p:cNvSpPr>
            <a:spLocks noGrp="1"/>
          </p:cNvSpPr>
          <p:nvPr>
            <p:ph type="sldNum" sz="quarter" idx="5"/>
          </p:nvPr>
        </p:nvSpPr>
        <p:spPr/>
        <p:txBody>
          <a:bodyPr/>
          <a:lstStyle/>
          <a:p>
            <a:fld id="{42042C83-F474-4689-992F-134064305DAD}" type="slidenum">
              <a:rPr lang="en-US" smtClean="0"/>
              <a:t>25</a:t>
            </a:fld>
            <a:endParaRPr lang="en-US"/>
          </a:p>
        </p:txBody>
      </p:sp>
    </p:spTree>
    <p:extLst>
      <p:ext uri="{BB962C8B-B14F-4D97-AF65-F5344CB8AC3E}">
        <p14:creationId xmlns:p14="http://schemas.microsoft.com/office/powerpoint/2010/main" val="15668882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p:cNvGrpSpPr/>
        <p:nvPr/>
      </p:nvGrpSpPr>
      <p:grpSpPr>
        <a:xfrm>
          <a:off x="0" y="0"/>
          <a:ext cx="0" cy="0"/>
          <a:chOff x="0" y="0"/>
          <a:chExt cx="0" cy="0"/>
        </a:xfrm>
      </p:grpSpPr>
      <p:sp>
        <p:nvSpPr>
          <p:cNvPr id="622" name="Google Shape;62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Thank you for coming today we have a few reminders on the screen and contact information. We will be staying on the call to answer any questions you may have. We can also pull up </a:t>
            </a:r>
            <a:r>
              <a:rPr lang="en-US" err="1"/>
              <a:t>MoE</a:t>
            </a:r>
            <a:r>
              <a:rPr lang="en-US"/>
              <a:t> Compliance and Assurances if you have a particular question about any of the sections.</a:t>
            </a:r>
            <a:endParaRPr/>
          </a:p>
        </p:txBody>
      </p:sp>
      <p:sp>
        <p:nvSpPr>
          <p:cNvPr id="623" name="Google Shape;62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60061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Thank you!</a:t>
            </a:r>
          </a:p>
        </p:txBody>
      </p:sp>
      <p:sp>
        <p:nvSpPr>
          <p:cNvPr id="4" name="Slide Number Placeholder 3"/>
          <p:cNvSpPr>
            <a:spLocks noGrp="1"/>
          </p:cNvSpPr>
          <p:nvPr>
            <p:ph type="sldNum" sz="quarter" idx="5"/>
          </p:nvPr>
        </p:nvSpPr>
        <p:spPr/>
        <p:txBody>
          <a:bodyPr/>
          <a:lstStyle/>
          <a:p>
            <a:fld id="{42042C83-F474-4689-992F-134064305DAD}" type="slidenum">
              <a:rPr lang="en-US" smtClean="0"/>
              <a:t>27</a:t>
            </a:fld>
            <a:endParaRPr lang="en-US"/>
          </a:p>
        </p:txBody>
      </p:sp>
    </p:spTree>
    <p:extLst>
      <p:ext uri="{BB962C8B-B14F-4D97-AF65-F5344CB8AC3E}">
        <p14:creationId xmlns:p14="http://schemas.microsoft.com/office/powerpoint/2010/main" val="3845858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58EF7B53-F129-9EE3-6DEC-1AC7AC9A310A}"/>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25093E8D-B4B7-3FF1-F373-C81D963811A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Pts val="2400"/>
              <a:buFontTx/>
              <a:buNone/>
              <a:tabLst/>
              <a:defRPr/>
            </a:pPr>
            <a:r>
              <a:rPr lang="en-US" sz="1200" dirty="0"/>
              <a:t>The next two slides are about both the IDEA Part B Application and </a:t>
            </a:r>
            <a:r>
              <a:rPr lang="en-US" sz="1200" dirty="0" err="1"/>
              <a:t>MoE</a:t>
            </a:r>
            <a:r>
              <a:rPr lang="en-US" sz="1200" dirty="0"/>
              <a:t> Compliance and Assurances, before we will switch gears and focus specifically on </a:t>
            </a:r>
            <a:r>
              <a:rPr lang="en-US" sz="1200" dirty="0" err="1"/>
              <a:t>MoE</a:t>
            </a:r>
            <a:r>
              <a:rPr lang="en-US" sz="1200" dirty="0"/>
              <a:t>.</a:t>
            </a:r>
          </a:p>
          <a:p>
            <a:pPr>
              <a:spcBef>
                <a:spcPts val="0"/>
              </a:spcBef>
              <a:buSzPts val="2400"/>
            </a:pPr>
            <a:endParaRPr lang="en-US" sz="1200" dirty="0"/>
          </a:p>
          <a:p>
            <a:r>
              <a:rPr lang="en-US" dirty="0"/>
              <a:t>Local Education Agencies (LEAs)/Districts are required to apply annually to the Oregon Department of Education to receive IDEA Part B Funding. </a:t>
            </a:r>
          </a:p>
          <a:p>
            <a:r>
              <a:rPr lang="en-US" dirty="0"/>
              <a:t>Districts submit their IDEA application to the ODE through a Smartsheet form, which is an online software program.</a:t>
            </a:r>
          </a:p>
          <a:p>
            <a:r>
              <a:rPr lang="en-US" dirty="0"/>
              <a:t>As part of the submission process, Districts are required to review and sign assurances to receive federal funding as well as submit other information required by the state that includes but is not limited to funding elections, </a:t>
            </a:r>
            <a:r>
              <a:rPr lang="en-US" dirty="0" err="1"/>
              <a:t>MoE</a:t>
            </a:r>
            <a:r>
              <a:rPr lang="en-US" dirty="0"/>
              <a:t> budget, GEPA Section 427, and a subrecipient fiscal risk self-assessment.</a:t>
            </a:r>
          </a:p>
          <a:p>
            <a:r>
              <a:rPr lang="en-US" dirty="0"/>
              <a:t>Following receipt of the IDEA Part B application and </a:t>
            </a:r>
            <a:r>
              <a:rPr lang="en-US" dirty="0" err="1"/>
              <a:t>MoE</a:t>
            </a:r>
            <a:r>
              <a:rPr lang="en-US" dirty="0"/>
              <a:t> Compliance and Assurances Forms, the IDEA Fiscal Team reviews and approves the district and issues a subgrant award notification to the LEA.</a:t>
            </a:r>
          </a:p>
          <a:p>
            <a:endParaRPr lang="en-US" dirty="0">
              <a:solidFill>
                <a:srgbClr val="FF0000"/>
              </a:solidFill>
            </a:endParaRPr>
          </a:p>
          <a:p>
            <a:r>
              <a:rPr lang="en-US" dirty="0">
                <a:solidFill>
                  <a:srgbClr val="FF0000"/>
                </a:solidFill>
              </a:rPr>
              <a:t>Receiving a subgrant award notification (SAN) lets you know that your district has met the </a:t>
            </a:r>
            <a:r>
              <a:rPr lang="en-US" dirty="0" err="1">
                <a:solidFill>
                  <a:srgbClr val="FF0000"/>
                </a:solidFill>
              </a:rPr>
              <a:t>MoE</a:t>
            </a:r>
            <a:r>
              <a:rPr lang="en-US" dirty="0">
                <a:solidFill>
                  <a:srgbClr val="FF0000"/>
                </a:solidFill>
              </a:rPr>
              <a:t> eligibility requirement and your funds have been flowed through to you. This is separate from the </a:t>
            </a:r>
            <a:r>
              <a:rPr lang="en-US" dirty="0" err="1">
                <a:solidFill>
                  <a:srgbClr val="FF0000"/>
                </a:solidFill>
              </a:rPr>
              <a:t>MoE</a:t>
            </a:r>
            <a:r>
              <a:rPr lang="en-US" dirty="0">
                <a:solidFill>
                  <a:srgbClr val="FF0000"/>
                </a:solidFill>
              </a:rPr>
              <a:t> compliance requirement notification, which comes as an </a:t>
            </a:r>
            <a:r>
              <a:rPr lang="en-US" dirty="0" err="1">
                <a:solidFill>
                  <a:srgbClr val="FF0000"/>
                </a:solidFill>
              </a:rPr>
              <a:t>MoE</a:t>
            </a:r>
            <a:r>
              <a:rPr lang="en-US" dirty="0">
                <a:solidFill>
                  <a:srgbClr val="FF0000"/>
                </a:solidFill>
              </a:rPr>
              <a:t> determination letter in the fall.</a:t>
            </a:r>
            <a:endParaRPr lang="en-US" dirty="0">
              <a:solidFill>
                <a:srgbClr val="FF0000"/>
              </a:solidFill>
              <a:ea typeface="Calibri"/>
              <a:cs typeface="Calibri"/>
            </a:endParaRPr>
          </a:p>
        </p:txBody>
      </p:sp>
      <p:sp>
        <p:nvSpPr>
          <p:cNvPr id="623" name="Google Shape;623;p3:notes">
            <a:extLst>
              <a:ext uri="{FF2B5EF4-FFF2-40B4-BE49-F238E27FC236}">
                <a16:creationId xmlns:a16="http://schemas.microsoft.com/office/drawing/2014/main" id="{467CDAEE-76E0-BA09-31F1-3DB5514B677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7139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61CC3BD6-FD50-5070-1417-8DC7FFE1FF09}"/>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122B507E-EE53-B9E9-1DAC-1F88FAA0F9E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IDEA Part B Application and </a:t>
            </a:r>
            <a:r>
              <a:rPr lang="en-US" dirty="0" err="1"/>
              <a:t>MoE</a:t>
            </a:r>
            <a:r>
              <a:rPr lang="en-US" dirty="0"/>
              <a:t> Compliance and Assurances open on Thursday, April 30, 2026, and closes on Monday, June 22, 2026.   </a:t>
            </a:r>
          </a:p>
          <a:p>
            <a:endParaRPr lang="en-US" dirty="0"/>
          </a:p>
          <a:p>
            <a:r>
              <a:rPr lang="en-US" dirty="0"/>
              <a:t>We have a few tips:​</a:t>
            </a:r>
          </a:p>
          <a:p>
            <a:pPr marL="171450" indent="-171450">
              <a:buFont typeface="Arial" panose="020B0604020202020204" pitchFamily="34" charset="0"/>
              <a:buChar char="•"/>
            </a:pPr>
            <a:r>
              <a:rPr lang="en-US" dirty="0"/>
              <a:t>It is best not to wait for the last week to work on submitting both forms, completing the IDEA Part B Application and </a:t>
            </a:r>
            <a:r>
              <a:rPr lang="en-US" dirty="0" err="1"/>
              <a:t>MoE</a:t>
            </a:r>
            <a:r>
              <a:rPr lang="en-US" dirty="0"/>
              <a:t> Compliance and Assurances can be a time-intensive task if a district does not have all the information readily available. </a:t>
            </a:r>
          </a:p>
          <a:p>
            <a:pPr marL="171450" indent="-171450">
              <a:buFont typeface="Arial" panose="020B0604020202020204" pitchFamily="34" charset="0"/>
              <a:buChar char="•"/>
            </a:pPr>
            <a:r>
              <a:rPr lang="en-US" dirty="0"/>
              <a:t>Please contact us with any questions early and often, it is important to receive support prior to the submission deadline.</a:t>
            </a:r>
          </a:p>
          <a:p>
            <a:pPr marL="171450" indent="-171450">
              <a:buFont typeface="Arial" panose="020B0604020202020204" pitchFamily="34" charset="0"/>
              <a:buChar char="•"/>
            </a:pPr>
            <a:r>
              <a:rPr lang="en-US" sz="1200" b="1" dirty="0"/>
              <a:t>Districts choosing to waive their IDEA funds must still complete both forms to formally indicate their decision.</a:t>
            </a:r>
          </a:p>
          <a:p>
            <a:pPr marL="171450" indent="-171450">
              <a:buFont typeface="Arial" panose="020B0604020202020204" pitchFamily="34" charset="0"/>
              <a:buChar char="•"/>
            </a:pPr>
            <a:r>
              <a:rPr lang="en-US" dirty="0"/>
              <a:t>Please respond to a call or email from us so we know you are working on completing the forms. We do not want anyone to be late – we do not want to hold up allocating district awards. Before the June 22</a:t>
            </a:r>
            <a:r>
              <a:rPr lang="en-US" baseline="30000" dirty="0"/>
              <a:t>nd</a:t>
            </a:r>
            <a:r>
              <a:rPr lang="en-US" dirty="0"/>
              <a:t>, 2026 deadline we send out email reminders and begin calling districts who are have not submitted. </a:t>
            </a:r>
          </a:p>
          <a:p>
            <a:endParaRPr lang="en-US" dirty="0"/>
          </a:p>
          <a:p>
            <a:endParaRPr lang="en-US" dirty="0"/>
          </a:p>
          <a:p>
            <a:endParaRPr lang="en-US" dirty="0"/>
          </a:p>
        </p:txBody>
      </p:sp>
      <p:sp>
        <p:nvSpPr>
          <p:cNvPr id="623" name="Google Shape;623;p3:notes">
            <a:extLst>
              <a:ext uri="{FF2B5EF4-FFF2-40B4-BE49-F238E27FC236}">
                <a16:creationId xmlns:a16="http://schemas.microsoft.com/office/drawing/2014/main" id="{7C5C08B7-B35B-9DF0-EBB6-46C83D05893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7628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F35E4247-8040-577D-523A-B827E16E28BD}"/>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711C34B4-6AA1-2AAF-BA8B-EB606BE7BA8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a:buFont typeface="Arial" panose="020B0604020202020204" pitchFamily="34" charset="0"/>
              <a:buNone/>
            </a:pPr>
            <a:r>
              <a:rPr lang="en-US"/>
              <a:t>There are three key updates to the </a:t>
            </a:r>
            <a:r>
              <a:rPr lang="en-US" err="1"/>
              <a:t>MoE</a:t>
            </a:r>
            <a:r>
              <a:rPr lang="en-US"/>
              <a:t> Compliance and Assurances this year.</a:t>
            </a:r>
          </a:p>
          <a:p>
            <a:pPr marL="171450" lvl="0" indent="-171450">
              <a:buFont typeface="Arial" panose="020B0604020202020204" pitchFamily="34" charset="0"/>
              <a:buChar char="•"/>
            </a:pPr>
            <a:r>
              <a:rPr lang="en-US"/>
              <a:t>It will continue to be separate from the LEA IDEA Part B Application this year.</a:t>
            </a:r>
          </a:p>
          <a:p>
            <a:pPr marL="171450" lvl="0" indent="-171450">
              <a:buFont typeface="Arial" panose="020B0604020202020204" pitchFamily="34" charset="0"/>
              <a:buChar char="•"/>
            </a:pPr>
            <a:r>
              <a:rPr lang="en-US"/>
              <a:t>As of April 28th, 2026 the ODE has not received the State IDEA Grant. Therefore, the awards amounts displayed in the 4 </a:t>
            </a:r>
            <a:r>
              <a:rPr lang="en-US" err="1"/>
              <a:t>MoE</a:t>
            </a:r>
            <a:r>
              <a:rPr lang="en-US"/>
              <a:t> Compliance tab (cells N22 "Amount of IDEA Part B, Section 611 Award" and O22 "Amount of IDEA Part B, Section 619 Award“) are the 2025-2026 final awards. </a:t>
            </a:r>
          </a:p>
          <a:p>
            <a:pPr marL="171450" lvl="0" indent="-171450">
              <a:buFont typeface="Arial" panose="020B0604020202020204" pitchFamily="34" charset="0"/>
              <a:buChar char="•"/>
            </a:pPr>
            <a:r>
              <a:rPr lang="en-US"/>
              <a:t>Accessibility Features – In compliance with state and federal law, accessibility features have been greatly expanded to aid screen readers and provide more visual support.</a:t>
            </a:r>
            <a:endParaRPr/>
          </a:p>
        </p:txBody>
      </p:sp>
      <p:sp>
        <p:nvSpPr>
          <p:cNvPr id="623" name="Google Shape;623;p3:notes">
            <a:extLst>
              <a:ext uri="{FF2B5EF4-FFF2-40B4-BE49-F238E27FC236}">
                <a16:creationId xmlns:a16="http://schemas.microsoft.com/office/drawing/2014/main" id="{61D825F5-266E-03CE-2A10-B9A678605C8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16895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D80F9783-3742-57E7-0805-535FCBA118F7}"/>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323EF4C5-FDAC-BB28-69B4-D90CD46A905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Let us take a moment to clarify the difference between Excess Cost and Maintenance of Effort, because although they both relate to IDEA fiscal requirements, they serve different purposes.</a:t>
            </a:r>
          </a:p>
          <a:p>
            <a:pPr marL="0" lvl="0" indent="0" algn="l" rtl="0">
              <a:spcBef>
                <a:spcPts val="0"/>
              </a:spcBef>
              <a:spcAft>
                <a:spcPts val="0"/>
              </a:spcAft>
              <a:buNone/>
            </a:pPr>
            <a:endParaRPr lang="en-US"/>
          </a:p>
          <a:p>
            <a:pPr marL="0" lvl="0" indent="0" algn="l" rtl="0">
              <a:spcBef>
                <a:spcPts val="0"/>
              </a:spcBef>
              <a:spcAft>
                <a:spcPts val="0"/>
              </a:spcAft>
              <a:buNone/>
            </a:pPr>
            <a:r>
              <a:rPr lang="en-US"/>
              <a:t>Excess Cost looks at spending within a single year.</a:t>
            </a:r>
          </a:p>
          <a:p>
            <a:pPr marL="0" lvl="0" indent="0" algn="l" rtl="0">
              <a:spcBef>
                <a:spcPts val="0"/>
              </a:spcBef>
              <a:spcAft>
                <a:spcPts val="0"/>
              </a:spcAft>
              <a:buNone/>
            </a:pPr>
            <a:endParaRPr lang="en-US"/>
          </a:p>
          <a:p>
            <a:pPr marL="0" lvl="0" indent="0" algn="l" rtl="0">
              <a:spcBef>
                <a:spcPts val="0"/>
              </a:spcBef>
              <a:spcAft>
                <a:spcPts val="0"/>
              </a:spcAft>
              <a:buNone/>
            </a:pPr>
            <a:r>
              <a:rPr lang="en-US"/>
              <a:t>It compares per‑pupil expenditures for students in general education to per‑pupil expenditures for students with disabilities. The goal is to ensure that IDEA funds are used only for costs above and beyond what is provided to all students through general education funding.</a:t>
            </a:r>
            <a:endParaRPr lang="en-US">
              <a:ea typeface="Calibri"/>
              <a:cs typeface="Calibri"/>
            </a:endParaRPr>
          </a:p>
          <a:p>
            <a:pPr marL="0" lvl="0" indent="0" algn="l" rtl="0">
              <a:spcBef>
                <a:spcPts val="0"/>
              </a:spcBef>
              <a:spcAft>
                <a:spcPts val="0"/>
              </a:spcAft>
              <a:buNone/>
            </a:pPr>
            <a:endParaRPr lang="en-US"/>
          </a:p>
          <a:p>
            <a:pPr marL="0" lvl="0" indent="0" algn="l" rtl="0">
              <a:spcBef>
                <a:spcPts val="0"/>
              </a:spcBef>
              <a:spcAft>
                <a:spcPts val="0"/>
              </a:spcAft>
              <a:buNone/>
            </a:pPr>
            <a:r>
              <a:rPr lang="en-US"/>
              <a:t>In other words, Excess Cost ensures that an LEA spends at least the same amount from state, local, and other federal funds on students with disabilities as it spends on students without disabilities before IDEA funds are used.</a:t>
            </a:r>
          </a:p>
          <a:p>
            <a:pPr marL="0" lvl="0" indent="0" algn="l" rtl="0">
              <a:spcBef>
                <a:spcPts val="0"/>
              </a:spcBef>
              <a:spcAft>
                <a:spcPts val="0"/>
              </a:spcAft>
              <a:buNone/>
            </a:pPr>
            <a:endParaRPr lang="en-US"/>
          </a:p>
          <a:p>
            <a:pPr marL="0" lvl="0" indent="0" algn="l" rtl="0">
              <a:spcBef>
                <a:spcPts val="0"/>
              </a:spcBef>
              <a:spcAft>
                <a:spcPts val="0"/>
              </a:spcAft>
              <a:buNone/>
            </a:pPr>
            <a:r>
              <a:rPr lang="en-US"/>
              <a:t>On the other hand, Maintenance of Effort, or </a:t>
            </a:r>
            <a:r>
              <a:rPr lang="en-US" err="1"/>
              <a:t>MoE</a:t>
            </a:r>
            <a:r>
              <a:rPr lang="en-US"/>
              <a:t>, is a year‑over‑year comparison.</a:t>
            </a:r>
          </a:p>
          <a:p>
            <a:pPr marL="0" lvl="0" indent="0" algn="l" rtl="0">
              <a:spcBef>
                <a:spcPts val="0"/>
              </a:spcBef>
              <a:spcAft>
                <a:spcPts val="0"/>
              </a:spcAft>
              <a:buNone/>
            </a:pPr>
            <a:endParaRPr lang="en-US"/>
          </a:p>
          <a:p>
            <a:r>
              <a:rPr lang="en-US" err="1"/>
              <a:t>MoE</a:t>
            </a:r>
            <a:r>
              <a:rPr lang="en-US"/>
              <a:t> requires LEAs to maintain their level of state and local financial support for special education from one year to the next. Its purpose is to prevent reductions in special education </a:t>
            </a:r>
            <a:r>
              <a:rPr lang="en-US">
                <a:solidFill>
                  <a:srgbClr val="FF0000"/>
                </a:solidFill>
              </a:rPr>
              <a:t>state </a:t>
            </a:r>
            <a:r>
              <a:rPr lang="en-US"/>
              <a:t>funding over time, ensuring stability and consistency in the services provided.</a:t>
            </a:r>
          </a:p>
          <a:p>
            <a:pPr marL="0" lvl="0" indent="0" algn="l" rtl="0">
              <a:spcBef>
                <a:spcPts val="0"/>
              </a:spcBef>
              <a:spcAft>
                <a:spcPts val="0"/>
              </a:spcAft>
              <a:buNone/>
            </a:pPr>
            <a:endParaRPr lang="en-US"/>
          </a:p>
          <a:p>
            <a:pPr marL="0" lvl="0" indent="0" algn="l" rtl="0">
              <a:spcBef>
                <a:spcPts val="0"/>
              </a:spcBef>
              <a:spcAft>
                <a:spcPts val="0"/>
              </a:spcAft>
              <a:buNone/>
            </a:pPr>
            <a:r>
              <a:rPr lang="en-US"/>
              <a:t>In summary:</a:t>
            </a:r>
          </a:p>
          <a:p>
            <a:pPr marL="0" lvl="0" indent="0" algn="l" rtl="0">
              <a:spcBef>
                <a:spcPts val="0"/>
              </a:spcBef>
              <a:spcAft>
                <a:spcPts val="0"/>
              </a:spcAft>
              <a:buNone/>
            </a:pPr>
            <a:endParaRPr lang="en-US"/>
          </a:p>
          <a:p>
            <a:pPr marL="0" lvl="0" indent="0" algn="l" rtl="0">
              <a:spcBef>
                <a:spcPts val="0"/>
              </a:spcBef>
              <a:spcAft>
                <a:spcPts val="0"/>
              </a:spcAft>
              <a:buNone/>
            </a:pPr>
            <a:r>
              <a:rPr lang="en-US"/>
              <a:t>Excess Cost compares within the year.</a:t>
            </a:r>
          </a:p>
          <a:p>
            <a:pPr marL="0" lvl="0" indent="0" algn="l" rtl="0">
              <a:spcBef>
                <a:spcPts val="0"/>
              </a:spcBef>
              <a:spcAft>
                <a:spcPts val="0"/>
              </a:spcAft>
              <a:buNone/>
            </a:pPr>
            <a:r>
              <a:rPr lang="en-US" err="1"/>
              <a:t>MoE</a:t>
            </a:r>
            <a:r>
              <a:rPr lang="en-US"/>
              <a:t> compares across years.</a:t>
            </a:r>
          </a:p>
          <a:p>
            <a:pPr marL="0" lvl="0" indent="0" algn="l" rtl="0">
              <a:spcBef>
                <a:spcPts val="0"/>
              </a:spcBef>
              <a:spcAft>
                <a:spcPts val="0"/>
              </a:spcAft>
              <a:buNone/>
            </a:pPr>
            <a:endParaRPr lang="en-US"/>
          </a:p>
          <a:p>
            <a:pPr marL="0" lvl="0" indent="0" algn="l" rtl="0">
              <a:spcBef>
                <a:spcPts val="0"/>
              </a:spcBef>
              <a:spcAft>
                <a:spcPts val="0"/>
              </a:spcAft>
              <a:buNone/>
            </a:pPr>
            <a:r>
              <a:rPr lang="en-US"/>
              <a:t>Both requirements work together to ensure that IDEA funds are used appropriately and that students with disabilities receive the support they need.</a:t>
            </a:r>
            <a:endParaRPr/>
          </a:p>
        </p:txBody>
      </p:sp>
      <p:sp>
        <p:nvSpPr>
          <p:cNvPr id="623" name="Google Shape;623;p3:notes">
            <a:extLst>
              <a:ext uri="{FF2B5EF4-FFF2-40B4-BE49-F238E27FC236}">
                <a16:creationId xmlns:a16="http://schemas.microsoft.com/office/drawing/2014/main" id="{BD987B77-CB6D-E46E-89F6-510B321DDFA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0792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Maintenance of Effort (</a:t>
            </a:r>
            <a:r>
              <a:rPr lang="en-US" dirty="0" err="1"/>
              <a:t>MoE</a:t>
            </a:r>
            <a:r>
              <a:rPr lang="en-US"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A tool the federal government uses as one way to ensure students with disabilities are receiving adequate services.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mn-lt"/>
              </a:rPr>
              <a:t>Ensure</a:t>
            </a:r>
            <a:r>
              <a:rPr lang="en-US" sz="1200" dirty="0"/>
              <a:t> supplement not supplant. The </a:t>
            </a:r>
            <a:r>
              <a:rPr lang="en-US" sz="1200" dirty="0" err="1"/>
              <a:t>MoE</a:t>
            </a:r>
            <a:r>
              <a:rPr lang="en-US" sz="1200" dirty="0"/>
              <a:t> requirement ensures that federal funds do not replace local or state funding. Supplement not supplant requires states to maintain or increase financial support year over year.</a:t>
            </a:r>
          </a:p>
          <a:p>
            <a:pPr marL="171450" lvl="0" indent="-171450">
              <a:buFont typeface="Arial" panose="020B0604020202020204" pitchFamily="34" charset="0"/>
              <a:buChar char="•"/>
            </a:pPr>
            <a:r>
              <a:rPr lang="en-US" sz="1200" dirty="0" err="1"/>
              <a:t>MoE</a:t>
            </a:r>
            <a:r>
              <a:rPr lang="en-US" sz="1200" dirty="0"/>
              <a:t> is calculated based off General Fund and Student Investment Account budget and expenditures with Area of Responsibility 320.</a:t>
            </a:r>
          </a:p>
          <a:p>
            <a:pPr marL="171450" lvl="0" indent="-171450">
              <a:buFont typeface="Arial" panose="020B0604020202020204" pitchFamily="34" charset="0"/>
              <a:buChar char="•"/>
            </a:pPr>
            <a:r>
              <a:rPr lang="en-US" sz="1200" dirty="0"/>
              <a:t>Lastly, there are two pieces to </a:t>
            </a:r>
            <a:r>
              <a:rPr lang="en-US" sz="1200" dirty="0" err="1"/>
              <a:t>MoE</a:t>
            </a:r>
            <a:r>
              <a:rPr lang="en-US" sz="1200" dirty="0"/>
              <a:t> – eligibility and compliance.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4102425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3EF96-3240-60B8-D53D-625425A7BA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9D95CD-432F-E72B-A7A1-2B8C0824A8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3337C6-E0A5-BDEC-F037-E66A0B22A68E}"/>
              </a:ext>
            </a:extLst>
          </p:cNvPr>
          <p:cNvSpPr>
            <a:spLocks noGrp="1"/>
          </p:cNvSpPr>
          <p:nvPr>
            <p:ph type="body" idx="1"/>
          </p:nvPr>
        </p:nvSpPr>
        <p:spPr/>
        <p:txBody>
          <a:bodyPr/>
          <a:lstStyle/>
          <a:p>
            <a:pPr marL="0" lvl="0" indent="0">
              <a:buFontTx/>
              <a:buNone/>
            </a:pPr>
            <a:r>
              <a:rPr lang="en-US" sz="1200" dirty="0"/>
              <a:t>LEAs are required to maintain their level of financial effort as explained in 34 CFR 300.203. </a:t>
            </a:r>
          </a:p>
          <a:p>
            <a:pPr marL="0" lvl="0" indent="0">
              <a:buFontTx/>
              <a:buNone/>
            </a:pPr>
            <a:endParaRPr lang="en-US" sz="1200" dirty="0"/>
          </a:p>
          <a:p>
            <a:pPr lvl="0"/>
            <a:r>
              <a:rPr lang="en-US" sz="1200" dirty="0"/>
              <a:t>This means that LEAs may not use their Part B funds to reduce the </a:t>
            </a:r>
            <a:r>
              <a:rPr lang="en-US" dirty="0">
                <a:solidFill>
                  <a:srgbClr val="FF0000"/>
                </a:solidFill>
              </a:rPr>
              <a:t>total or per capita</a:t>
            </a:r>
            <a:r>
              <a:rPr lang="en-US" dirty="0"/>
              <a:t> level</a:t>
            </a:r>
            <a:r>
              <a:rPr lang="en-US" sz="1200" dirty="0"/>
              <a:t> of Local or State and Local funds expended by the LEA (or on the LEA's behalf in the case of Education Service District Direct Support) below the level expended in the most recent year the LEA met, by </a:t>
            </a:r>
            <a:r>
              <a:rPr lang="en-US" dirty="0">
                <a:solidFill>
                  <a:srgbClr val="FF0000"/>
                </a:solidFill>
              </a:rPr>
              <a:t>either </a:t>
            </a:r>
            <a:r>
              <a:rPr lang="en-US" dirty="0"/>
              <a:t>method</a:t>
            </a:r>
            <a:r>
              <a:rPr lang="en-US" sz="1200" dirty="0"/>
              <a:t>. </a:t>
            </a:r>
          </a:p>
          <a:p>
            <a:pPr lvl="0"/>
            <a:endParaRPr lang="en-US" sz="1200" dirty="0">
              <a:ea typeface="Calibri"/>
              <a:cs typeface="Calibri"/>
            </a:endParaRPr>
          </a:p>
          <a:p>
            <a:pPr marL="0" lvl="0" indent="0">
              <a:buFontTx/>
              <a:buNone/>
            </a:pPr>
            <a:r>
              <a:rPr lang="en-US" sz="1200" dirty="0"/>
              <a:t>LEAs must meet two separate tests of this requirement: an Eligibility test to determine if the LEA is </a:t>
            </a:r>
            <a:r>
              <a:rPr lang="en-US" sz="1200" b="1" dirty="0"/>
              <a:t>eligible to receive IDEA funds</a:t>
            </a:r>
            <a:r>
              <a:rPr lang="en-US" sz="1200" dirty="0"/>
              <a:t>; and a Compliance test </a:t>
            </a:r>
            <a:r>
              <a:rPr lang="en-US" sz="1200" b="1" dirty="0"/>
              <a:t>to determine if the LEA must repay the state for not meeting their expenditure responsibilities.</a:t>
            </a:r>
          </a:p>
          <a:p>
            <a:pPr marL="0" lvl="0" indent="0">
              <a:buFontTx/>
              <a:buNone/>
            </a:pPr>
            <a:endParaRPr lang="en-US" sz="1200" dirty="0">
              <a:ea typeface="Calibri" panose="020F0502020204030204"/>
              <a:cs typeface="Calibri" panose="020F0502020204030204"/>
            </a:endParaRPr>
          </a:p>
          <a:p>
            <a:pPr lvl="0"/>
            <a:r>
              <a:rPr lang="en-US" sz="1200" b="0" i="0" u="none" strike="noStrike" kern="1200" dirty="0">
                <a:solidFill>
                  <a:schemeClr val="tx1"/>
                </a:solidFill>
                <a:effectLst/>
                <a:latin typeface="+mn-lt"/>
                <a:ea typeface="+mn-ea"/>
                <a:cs typeface="+mn-cs"/>
              </a:rPr>
              <a:t>The </a:t>
            </a:r>
            <a:r>
              <a:rPr lang="en-US" sz="1200" b="1" i="0" u="none" strike="noStrike" kern="1200" dirty="0">
                <a:solidFill>
                  <a:schemeClr val="tx1"/>
                </a:solidFill>
                <a:effectLst/>
                <a:latin typeface="+mn-lt"/>
                <a:ea typeface="+mn-ea"/>
                <a:cs typeface="+mn-cs"/>
              </a:rPr>
              <a:t>Eligibility</a:t>
            </a:r>
            <a:r>
              <a:rPr lang="en-US" sz="1200" b="0" i="0" u="none" strike="noStrike" kern="1200" dirty="0">
                <a:solidFill>
                  <a:schemeClr val="tx1"/>
                </a:solidFill>
                <a:effectLst/>
                <a:latin typeface="+mn-lt"/>
                <a:ea typeface="+mn-ea"/>
                <a:cs typeface="+mn-cs"/>
              </a:rPr>
              <a:t> test is met if the LEA </a:t>
            </a:r>
            <a:r>
              <a:rPr lang="en-US" sz="1200" b="1" i="0" u="none" strike="noStrike" kern="1200" dirty="0">
                <a:solidFill>
                  <a:schemeClr val="tx1"/>
                </a:solidFill>
                <a:effectLst/>
                <a:latin typeface="+mn-lt"/>
                <a:ea typeface="+mn-ea"/>
                <a:cs typeface="+mn-cs"/>
              </a:rPr>
              <a:t>budgets</a:t>
            </a:r>
            <a:r>
              <a:rPr lang="en-US" sz="1200" b="0" i="0" u="none" strike="noStrike" kern="1200" dirty="0">
                <a:solidFill>
                  <a:schemeClr val="tx1"/>
                </a:solidFill>
                <a:effectLst/>
                <a:latin typeface="+mn-lt"/>
                <a:ea typeface="+mn-ea"/>
                <a:cs typeface="+mn-cs"/>
              </a:rPr>
              <a:t> for Special Education and related services the same amount or more as the last year they met the Compliance test, by </a:t>
            </a:r>
            <a:r>
              <a:rPr lang="en-US" dirty="0">
                <a:solidFill>
                  <a:srgbClr val="FF0000"/>
                </a:solidFill>
              </a:rPr>
              <a:t>either </a:t>
            </a:r>
            <a:r>
              <a:rPr lang="en-US" dirty="0"/>
              <a:t>method</a:t>
            </a:r>
            <a:r>
              <a:rPr lang="en-US" sz="1200" b="0" i="0" u="none" strike="noStrike" kern="1200" dirty="0">
                <a:solidFill>
                  <a:schemeClr val="tx1"/>
                </a:solidFill>
                <a:effectLst/>
                <a:latin typeface="+mn-lt"/>
                <a:ea typeface="+mn-ea"/>
                <a:cs typeface="+mn-cs"/>
              </a:rPr>
              <a:t>.</a:t>
            </a:r>
            <a:r>
              <a:rPr lang="en-US" dirty="0">
                <a:effectLst/>
              </a:rPr>
              <a:t> </a:t>
            </a:r>
          </a:p>
          <a:p>
            <a:pPr lvl="0"/>
            <a:r>
              <a:rPr lang="en-US" sz="1200" dirty="0"/>
              <a:t>The </a:t>
            </a:r>
            <a:r>
              <a:rPr lang="en-US" sz="1200" b="1" dirty="0"/>
              <a:t>Compliance</a:t>
            </a:r>
            <a:r>
              <a:rPr lang="en-US" sz="1200" dirty="0"/>
              <a:t> test is met if the LEA </a:t>
            </a:r>
            <a:r>
              <a:rPr lang="en-US" sz="1200" b="1" dirty="0"/>
              <a:t>spends</a:t>
            </a:r>
            <a:r>
              <a:rPr lang="en-US" sz="1200" dirty="0"/>
              <a:t> for Special Education and related services the same amount or more as the last year they met the Compliance test, by </a:t>
            </a:r>
            <a:r>
              <a:rPr lang="en-US" dirty="0">
                <a:solidFill>
                  <a:srgbClr val="FF0000"/>
                </a:solidFill>
              </a:rPr>
              <a:t>either </a:t>
            </a:r>
            <a:r>
              <a:rPr lang="en-US" dirty="0"/>
              <a:t>method</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a:extLst>
              <a:ext uri="{FF2B5EF4-FFF2-40B4-BE49-F238E27FC236}">
                <a16:creationId xmlns:a16="http://schemas.microsoft.com/office/drawing/2014/main" id="{A5ED8079-7867-9DEC-D3D0-67D26E1394F2}"/>
              </a:ext>
            </a:extLst>
          </p:cNvPr>
          <p:cNvSpPr>
            <a:spLocks noGrp="1"/>
          </p:cNvSpPr>
          <p:nvPr>
            <p:ph type="sldNum" sz="quarter" idx="5"/>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2195146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Eligibility Regulations</a:t>
            </a:r>
          </a:p>
        </p:txBody>
      </p:sp>
      <p:sp>
        <p:nvSpPr>
          <p:cNvPr id="4" name="Slide Number Placeholder 3"/>
          <p:cNvSpPr>
            <a:spLocks noGrp="1"/>
          </p:cNvSpPr>
          <p:nvPr>
            <p:ph type="sldNum" sz="quarter" idx="5"/>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39984071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5/8/2026</a:t>
            </a:fld>
            <a:endParaRPr lang="en-US"/>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879103-F9E0-4F46-ADC2-B8CD67C56AE7}" type="datetime1">
              <a:rPr lang="en-US" smtClean="0"/>
              <a:pPr/>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B4264E-747B-4A66-8046-612678D808F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E4CE9B-FC86-4B75-8677-1AF147A5D684}"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5/8/2026</a:t>
            </a:fld>
            <a:endParaRPr lang="en-US"/>
          </a:p>
        </p:txBody>
      </p:sp>
      <p:sp>
        <p:nvSpPr>
          <p:cNvPr id="8" name="Footer Placeholder 7"/>
          <p:cNvSpPr>
            <a:spLocks noGrp="1"/>
          </p:cNvSpPr>
          <p:nvPr>
            <p:ph type="ftr" sz="quarter" idx="11"/>
          </p:nvPr>
        </p:nvSpPr>
        <p:spPr/>
        <p:txBody>
          <a:bodyPr/>
          <a:lstStyle/>
          <a:p>
            <a:r>
              <a:rPr lang="en-US"/>
              <a:t>Oregon Department of Education</a:t>
            </a:r>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5/8/2026</a:t>
            </a:fld>
            <a:endParaRPr lang="en-US"/>
          </a:p>
        </p:txBody>
      </p:sp>
      <p:sp>
        <p:nvSpPr>
          <p:cNvPr id="4" name="Footer Placeholder 3"/>
          <p:cNvSpPr>
            <a:spLocks noGrp="1"/>
          </p:cNvSpPr>
          <p:nvPr>
            <p:ph type="ftr" sz="quarter" idx="11"/>
          </p:nvPr>
        </p:nvSpPr>
        <p:spPr/>
        <p:txBody>
          <a:bodyPr/>
          <a:lstStyle/>
          <a:p>
            <a:r>
              <a:rPr lang="en-US"/>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5/8/2026</a:t>
            </a:fld>
            <a:endParaRPr lang="en-US"/>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2" name="Date Placeholder 1"/>
          <p:cNvSpPr>
            <a:spLocks noGrp="1"/>
          </p:cNvSpPr>
          <p:nvPr>
            <p:ph type="dt" sz="half" idx="10"/>
          </p:nvPr>
        </p:nvSpPr>
        <p:spPr/>
        <p:txBody>
          <a:bodyPr/>
          <a:lstStyle/>
          <a:p>
            <a:fld id="{80DF8147-9298-48DB-8898-31538F48B62E}" type="datetime1">
              <a:rPr lang="en-US" smtClean="0"/>
              <a:t>5/8/2026</a:t>
            </a:fld>
            <a:endParaRPr lang="en-US"/>
          </a:p>
        </p:txBody>
      </p:sp>
      <p:sp>
        <p:nvSpPr>
          <p:cNvPr id="3" name="Footer Placeholder 2"/>
          <p:cNvSpPr>
            <a:spLocks noGrp="1"/>
          </p:cNvSpPr>
          <p:nvPr>
            <p:ph type="ftr" sz="quarter" idx="11"/>
          </p:nvPr>
        </p:nvSpPr>
        <p:spPr/>
        <p:txBody>
          <a:bodyPr/>
          <a:lstStyle/>
          <a:p>
            <a:r>
              <a:rPr lang="en-US"/>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5/8/2026</a:t>
            </a:fld>
            <a:endParaRPr lang="en-US"/>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879103-F9E0-4F46-ADC2-B8CD67C56AE7}" type="datetime1">
              <a:rPr lang="en-US" smtClean="0"/>
              <a:pPr/>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B4264E-747B-4A66-8046-612678D808F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E4CE9B-FC86-4B75-8677-1AF147A5D684}"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5/8/2026</a:t>
            </a:fld>
            <a:endParaRPr lang="en-US"/>
          </a:p>
        </p:txBody>
      </p:sp>
      <p:sp>
        <p:nvSpPr>
          <p:cNvPr id="8" name="Footer Placeholder 7"/>
          <p:cNvSpPr>
            <a:spLocks noGrp="1"/>
          </p:cNvSpPr>
          <p:nvPr>
            <p:ph type="ftr" sz="quarter" idx="11"/>
          </p:nvPr>
        </p:nvSpPr>
        <p:spPr/>
        <p:txBody>
          <a:bodyPr/>
          <a:lstStyle/>
          <a:p>
            <a:r>
              <a:rPr lang="en-US"/>
              <a:t>Oregon Department of Education</a:t>
            </a:r>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879103-F9E0-4F46-ADC2-B8CD67C56AE7}" type="datetime1">
              <a:rPr lang="en-US" smtClean="0"/>
              <a:pPr/>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5/8/2026</a:t>
            </a:fld>
            <a:endParaRPr lang="en-US"/>
          </a:p>
        </p:txBody>
      </p:sp>
      <p:sp>
        <p:nvSpPr>
          <p:cNvPr id="4" name="Footer Placeholder 3"/>
          <p:cNvSpPr>
            <a:spLocks noGrp="1"/>
          </p:cNvSpPr>
          <p:nvPr>
            <p:ph type="ftr" sz="quarter" idx="11"/>
          </p:nvPr>
        </p:nvSpPr>
        <p:spPr/>
        <p:txBody>
          <a:bodyPr/>
          <a:lstStyle/>
          <a:p>
            <a:r>
              <a:rPr lang="en-US"/>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2" name="Date Placeholder 1"/>
          <p:cNvSpPr>
            <a:spLocks noGrp="1"/>
          </p:cNvSpPr>
          <p:nvPr>
            <p:ph type="dt" sz="half" idx="10"/>
          </p:nvPr>
        </p:nvSpPr>
        <p:spPr/>
        <p:txBody>
          <a:bodyPr/>
          <a:lstStyle/>
          <a:p>
            <a:fld id="{80DF8147-9298-48DB-8898-31538F48B62E}" type="datetime1">
              <a:rPr lang="en-US" smtClean="0"/>
              <a:t>5/8/2026</a:t>
            </a:fld>
            <a:endParaRPr lang="en-US"/>
          </a:p>
        </p:txBody>
      </p:sp>
      <p:sp>
        <p:nvSpPr>
          <p:cNvPr id="3" name="Footer Placeholder 2"/>
          <p:cNvSpPr>
            <a:spLocks noGrp="1"/>
          </p:cNvSpPr>
          <p:nvPr>
            <p:ph type="ftr" sz="quarter" idx="11"/>
          </p:nvPr>
        </p:nvSpPr>
        <p:spPr/>
        <p:txBody>
          <a:bodyPr/>
          <a:lstStyle/>
          <a:p>
            <a:r>
              <a:rPr lang="en-US"/>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5/8/2026</a:t>
            </a:fld>
            <a:endParaRPr lang="en-US"/>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879103-F9E0-4F46-ADC2-B8CD67C56AE7}" type="datetime1">
              <a:rPr lang="en-US" smtClean="0"/>
              <a:pPr/>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B4264E-747B-4A66-8046-612678D808F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E4CE9B-FC86-4B75-8677-1AF147A5D684}"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B4264E-747B-4A66-8046-612678D808F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5/8/2026</a:t>
            </a:fld>
            <a:endParaRPr lang="en-US"/>
          </a:p>
        </p:txBody>
      </p:sp>
      <p:sp>
        <p:nvSpPr>
          <p:cNvPr id="8" name="Footer Placeholder 7"/>
          <p:cNvSpPr>
            <a:spLocks noGrp="1"/>
          </p:cNvSpPr>
          <p:nvPr>
            <p:ph type="ftr" sz="quarter" idx="11"/>
          </p:nvPr>
        </p:nvSpPr>
        <p:spPr/>
        <p:txBody>
          <a:bodyPr/>
          <a:lstStyle/>
          <a:p>
            <a:r>
              <a:rPr lang="en-US"/>
              <a:t>Oregon Department of Education</a:t>
            </a:r>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5/8/2026</a:t>
            </a:fld>
            <a:endParaRPr lang="en-US"/>
          </a:p>
        </p:txBody>
      </p:sp>
      <p:sp>
        <p:nvSpPr>
          <p:cNvPr id="4" name="Footer Placeholder 3"/>
          <p:cNvSpPr>
            <a:spLocks noGrp="1"/>
          </p:cNvSpPr>
          <p:nvPr>
            <p:ph type="ftr" sz="quarter" idx="11"/>
          </p:nvPr>
        </p:nvSpPr>
        <p:spPr/>
        <p:txBody>
          <a:bodyPr/>
          <a:lstStyle/>
          <a:p>
            <a:r>
              <a:rPr lang="en-US"/>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2" name="Date Placeholder 1"/>
          <p:cNvSpPr>
            <a:spLocks noGrp="1"/>
          </p:cNvSpPr>
          <p:nvPr>
            <p:ph type="dt" sz="half" idx="10"/>
          </p:nvPr>
        </p:nvSpPr>
        <p:spPr/>
        <p:txBody>
          <a:bodyPr/>
          <a:lstStyle/>
          <a:p>
            <a:fld id="{80DF8147-9298-48DB-8898-31538F48B62E}" type="datetime1">
              <a:rPr lang="en-US" smtClean="0"/>
              <a:t>5/8/2026</a:t>
            </a:fld>
            <a:endParaRPr lang="en-US"/>
          </a:p>
        </p:txBody>
      </p:sp>
      <p:sp>
        <p:nvSpPr>
          <p:cNvPr id="3" name="Footer Placeholder 2"/>
          <p:cNvSpPr>
            <a:spLocks noGrp="1"/>
          </p:cNvSpPr>
          <p:nvPr>
            <p:ph type="ftr" sz="quarter" idx="11"/>
          </p:nvPr>
        </p:nvSpPr>
        <p:spPr/>
        <p:txBody>
          <a:bodyPr/>
          <a:lstStyle/>
          <a:p>
            <a:r>
              <a:rPr lang="en-US"/>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5/8/2026</a:t>
            </a:fld>
            <a:endParaRPr lang="en-US"/>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879103-F9E0-4F46-ADC2-B8CD67C56AE7}" type="datetime1">
              <a:rPr lang="en-US" smtClean="0"/>
              <a:pPr/>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B4264E-747B-4A66-8046-612678D808F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E4CE9B-FC86-4B75-8677-1AF147A5D684}"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E4CE9B-FC86-4B75-8677-1AF147A5D684}"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5/8/2026</a:t>
            </a:fld>
            <a:endParaRPr lang="en-US"/>
          </a:p>
        </p:txBody>
      </p:sp>
      <p:sp>
        <p:nvSpPr>
          <p:cNvPr id="8" name="Footer Placeholder 7"/>
          <p:cNvSpPr>
            <a:spLocks noGrp="1"/>
          </p:cNvSpPr>
          <p:nvPr>
            <p:ph type="ftr" sz="quarter" idx="11"/>
          </p:nvPr>
        </p:nvSpPr>
        <p:spPr/>
        <p:txBody>
          <a:bodyPr/>
          <a:lstStyle/>
          <a:p>
            <a:r>
              <a:rPr lang="en-US"/>
              <a:t>Oregon Department of Education</a:t>
            </a:r>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5/8/2026</a:t>
            </a:fld>
            <a:endParaRPr lang="en-US"/>
          </a:p>
        </p:txBody>
      </p:sp>
      <p:sp>
        <p:nvSpPr>
          <p:cNvPr id="4" name="Footer Placeholder 3"/>
          <p:cNvSpPr>
            <a:spLocks noGrp="1"/>
          </p:cNvSpPr>
          <p:nvPr>
            <p:ph type="ftr" sz="quarter" idx="11"/>
          </p:nvPr>
        </p:nvSpPr>
        <p:spPr/>
        <p:txBody>
          <a:bodyPr/>
          <a:lstStyle/>
          <a:p>
            <a:r>
              <a:rPr lang="en-US"/>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2" name="Date Placeholder 1"/>
          <p:cNvSpPr>
            <a:spLocks noGrp="1"/>
          </p:cNvSpPr>
          <p:nvPr>
            <p:ph type="dt" sz="half" idx="10"/>
          </p:nvPr>
        </p:nvSpPr>
        <p:spPr/>
        <p:txBody>
          <a:bodyPr/>
          <a:lstStyle/>
          <a:p>
            <a:fld id="{80DF8147-9298-48DB-8898-31538F48B62E}" type="datetime1">
              <a:rPr lang="en-US" smtClean="0"/>
              <a:t>5/8/2026</a:t>
            </a:fld>
            <a:endParaRPr lang="en-US"/>
          </a:p>
        </p:txBody>
      </p:sp>
      <p:sp>
        <p:nvSpPr>
          <p:cNvPr id="3" name="Footer Placeholder 2"/>
          <p:cNvSpPr>
            <a:spLocks noGrp="1"/>
          </p:cNvSpPr>
          <p:nvPr>
            <p:ph type="ftr" sz="quarter" idx="11"/>
          </p:nvPr>
        </p:nvSpPr>
        <p:spPr/>
        <p:txBody>
          <a:bodyPr/>
          <a:lstStyle/>
          <a:p>
            <a:r>
              <a:rPr lang="en-US"/>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5/8/2026</a:t>
            </a:fld>
            <a:endParaRPr lang="en-US"/>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879103-F9E0-4F46-ADC2-B8CD67C56AE7}" type="datetime1">
              <a:rPr lang="en-US" smtClean="0"/>
              <a:pPr/>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B4264E-747B-4A66-8046-612678D808F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E4CE9B-FC86-4B75-8677-1AF147A5D684}"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5/8/2026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5/8/2026</a:t>
            </a:fld>
            <a:endParaRPr lang="en-US"/>
          </a:p>
        </p:txBody>
      </p:sp>
      <p:sp>
        <p:nvSpPr>
          <p:cNvPr id="8" name="Footer Placeholder 7"/>
          <p:cNvSpPr>
            <a:spLocks noGrp="1"/>
          </p:cNvSpPr>
          <p:nvPr>
            <p:ph type="ftr" sz="quarter" idx="11"/>
          </p:nvPr>
        </p:nvSpPr>
        <p:spPr/>
        <p:txBody>
          <a:bodyPr/>
          <a:lstStyle/>
          <a:p>
            <a:r>
              <a:rPr lang="en-US"/>
              <a:t>Oregon Department of Education</a:t>
            </a:r>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5/8/2026</a:t>
            </a:fld>
            <a:endParaRPr lang="en-US"/>
          </a:p>
        </p:txBody>
      </p:sp>
      <p:sp>
        <p:nvSpPr>
          <p:cNvPr id="4" name="Footer Placeholder 3"/>
          <p:cNvSpPr>
            <a:spLocks noGrp="1"/>
          </p:cNvSpPr>
          <p:nvPr>
            <p:ph type="ftr" sz="quarter" idx="11"/>
          </p:nvPr>
        </p:nvSpPr>
        <p:spPr/>
        <p:txBody>
          <a:bodyPr/>
          <a:lstStyle/>
          <a:p>
            <a:r>
              <a:rPr lang="en-US"/>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2" name="Date Placeholder 1"/>
          <p:cNvSpPr>
            <a:spLocks noGrp="1"/>
          </p:cNvSpPr>
          <p:nvPr>
            <p:ph type="dt" sz="half" idx="10"/>
          </p:nvPr>
        </p:nvSpPr>
        <p:spPr/>
        <p:txBody>
          <a:bodyPr/>
          <a:lstStyle/>
          <a:p>
            <a:fld id="{80DF8147-9298-48DB-8898-31538F48B62E}" type="datetime1">
              <a:rPr lang="en-US" smtClean="0"/>
              <a:t>5/8/2026</a:t>
            </a:fld>
            <a:endParaRPr lang="en-US"/>
          </a:p>
        </p:txBody>
      </p:sp>
      <p:sp>
        <p:nvSpPr>
          <p:cNvPr id="3" name="Footer Placeholder 2"/>
          <p:cNvSpPr>
            <a:spLocks noGrp="1"/>
          </p:cNvSpPr>
          <p:nvPr>
            <p:ph type="ftr" sz="quarter" idx="11"/>
          </p:nvPr>
        </p:nvSpPr>
        <p:spPr/>
        <p:txBody>
          <a:bodyPr/>
          <a:lstStyle/>
          <a:p>
            <a:r>
              <a:rPr lang="en-US"/>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5/8/2026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5/8/2026</a:t>
            </a:fld>
            <a:endParaRPr lang="en-US"/>
          </a:p>
        </p:txBody>
      </p:sp>
      <p:sp>
        <p:nvSpPr>
          <p:cNvPr id="8" name="Footer Placeholder 7"/>
          <p:cNvSpPr>
            <a:spLocks noGrp="1"/>
          </p:cNvSpPr>
          <p:nvPr>
            <p:ph type="ftr" sz="quarter" idx="11"/>
          </p:nvPr>
        </p:nvSpPr>
        <p:spPr/>
        <p:txBody>
          <a:bodyPr/>
          <a:lstStyle/>
          <a:p>
            <a:r>
              <a:rPr lang="en-US"/>
              <a:t>Oregon Department of Education</a:t>
            </a:r>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5/8/2026</a:t>
            </a:fld>
            <a:endParaRPr lang="en-US"/>
          </a:p>
        </p:txBody>
      </p:sp>
      <p:sp>
        <p:nvSpPr>
          <p:cNvPr id="4" name="Footer Placeholder 3"/>
          <p:cNvSpPr>
            <a:spLocks noGrp="1"/>
          </p:cNvSpPr>
          <p:nvPr>
            <p:ph type="ftr" sz="quarter" idx="11"/>
          </p:nvPr>
        </p:nvSpPr>
        <p:spPr/>
        <p:txBody>
          <a:bodyPr/>
          <a:lstStyle/>
          <a:p>
            <a:r>
              <a:rPr lang="en-US"/>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2" name="Date Placeholder 1"/>
          <p:cNvSpPr>
            <a:spLocks noGrp="1"/>
          </p:cNvSpPr>
          <p:nvPr>
            <p:ph type="dt" sz="half" idx="10"/>
          </p:nvPr>
        </p:nvSpPr>
        <p:spPr/>
        <p:txBody>
          <a:bodyPr/>
          <a:lstStyle/>
          <a:p>
            <a:fld id="{80DF8147-9298-48DB-8898-31538F48B62E}" type="datetime1">
              <a:rPr lang="en-US" smtClean="0"/>
              <a:t>5/8/2026</a:t>
            </a:fld>
            <a:endParaRPr lang="en-US"/>
          </a:p>
        </p:txBody>
      </p:sp>
      <p:sp>
        <p:nvSpPr>
          <p:cNvPr id="3" name="Footer Placeholder 2"/>
          <p:cNvSpPr>
            <a:spLocks noGrp="1"/>
          </p:cNvSpPr>
          <p:nvPr>
            <p:ph type="ftr" sz="quarter" idx="11"/>
          </p:nvPr>
        </p:nvSpPr>
        <p:spPr/>
        <p:txBody>
          <a:bodyPr/>
          <a:lstStyle/>
          <a:p>
            <a:r>
              <a:rPr lang="en-US"/>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5/8/2026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5/8/2026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5/8/2026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5/8/2026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5/8/2026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5/8/2026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17.xml"/><Relationship Id="rId1" Type="http://schemas.openxmlformats.org/officeDocument/2006/relationships/slideLayout" Target="../slideLayouts/slideLayout5.xml"/><Relationship Id="rId4" Type="http://schemas.openxmlformats.org/officeDocument/2006/relationships/image" Target="../media/image9.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hyperlink" Target="https://www.ecfr.gov/on/2021-03-31/title-34/section-300.704" TargetMode="External"/><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outlook.cloud.microsoft/mail/ODE.IDEAAssurances@ode.oregon.gov/" TargetMode="External"/><Relationship Id="rId7" Type="http://schemas.openxmlformats.org/officeDocument/2006/relationships/hyperlink" Target="mailto:Sheel.Jagani@ode.oregon.gov" TargetMode="External"/><Relationship Id="rId2" Type="http://schemas.openxmlformats.org/officeDocument/2006/relationships/notesSlide" Target="../notesSlides/notesSlide26.xml"/><Relationship Id="rId1" Type="http://schemas.openxmlformats.org/officeDocument/2006/relationships/slideLayout" Target="../slideLayouts/slideLayout5.xml"/><Relationship Id="rId6" Type="http://schemas.openxmlformats.org/officeDocument/2006/relationships/hyperlink" Target="mailto:Heather.Shinn@ode.oregon.gov" TargetMode="External"/><Relationship Id="rId5" Type="http://schemas.openxmlformats.org/officeDocument/2006/relationships/hyperlink" Target="mailto:Tracy.Hensley@ode.oregon.gov" TargetMode="External"/><Relationship Id="rId4" Type="http://schemas.openxmlformats.org/officeDocument/2006/relationships/hyperlink" Target="mailto:ODE.IDEAAssurances@ode.Oregon.gov"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t>Maintenance of Effort (</a:t>
            </a:r>
            <a:r>
              <a:rPr lang="en-US" err="1"/>
              <a:t>MoE</a:t>
            </a:r>
            <a:r>
              <a:rPr lang="en-US"/>
              <a:t>) Webinar</a:t>
            </a:r>
          </a:p>
        </p:txBody>
      </p:sp>
      <p:sp>
        <p:nvSpPr>
          <p:cNvPr id="3" name="Subtitle 2"/>
          <p:cNvSpPr>
            <a:spLocks noGrp="1"/>
          </p:cNvSpPr>
          <p:nvPr>
            <p:ph type="subTitle" idx="1"/>
          </p:nvPr>
        </p:nvSpPr>
        <p:spPr/>
        <p:txBody>
          <a:bodyPr vert="horz" lIns="91440" tIns="45720" rIns="91440" bIns="45720" rtlCol="0" anchor="t">
            <a:normAutofit/>
          </a:bodyPr>
          <a:lstStyle/>
          <a:p>
            <a:r>
              <a:rPr lang="en-US">
                <a:ea typeface="Calibri"/>
                <a:cs typeface="Calibri"/>
              </a:rPr>
              <a:t>May 1st and June 9th, 2026</a:t>
            </a:r>
          </a:p>
          <a:p>
            <a:r>
              <a:rPr lang="en-US">
                <a:ea typeface="Calibri"/>
                <a:cs typeface="Calibri"/>
              </a:rPr>
              <a:t>Office of Enhancing Student Opportunities</a:t>
            </a:r>
          </a:p>
          <a:p>
            <a:r>
              <a:rPr lang="en-US">
                <a:ea typeface="Calibri"/>
                <a:cs typeface="Calibri"/>
              </a:rPr>
              <a:t>IDEA Fiscal Team</a:t>
            </a:r>
          </a:p>
        </p:txBody>
      </p:sp>
      <p:sp>
        <p:nvSpPr>
          <p:cNvPr id="4" name="Footer Placeholder 3"/>
          <p:cNvSpPr>
            <a:spLocks noGrp="1"/>
          </p:cNvSpPr>
          <p:nvPr>
            <p:ph type="ftr" sz="quarter" idx="11"/>
          </p:nvPr>
        </p:nvSpPr>
        <p:spPr/>
        <p:txBody>
          <a:bodyPr/>
          <a:lstStyle/>
          <a:p>
            <a:r>
              <a:rPr lang="en-US"/>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a:p>
        </p:txBody>
      </p:sp>
    </p:spTree>
    <p:extLst>
      <p:ext uri="{BB962C8B-B14F-4D97-AF65-F5344CB8AC3E}">
        <p14:creationId xmlns:p14="http://schemas.microsoft.com/office/powerpoint/2010/main" val="350300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C9840-ADC6-3D26-0B8D-4BDB48EE3610}"/>
              </a:ext>
            </a:extLst>
          </p:cNvPr>
          <p:cNvSpPr>
            <a:spLocks noGrp="1"/>
          </p:cNvSpPr>
          <p:nvPr>
            <p:ph type="title"/>
          </p:nvPr>
        </p:nvSpPr>
        <p:spPr/>
        <p:txBody>
          <a:bodyPr>
            <a:normAutofit/>
          </a:bodyPr>
          <a:lstStyle/>
          <a:p>
            <a:r>
              <a:rPr lang="en-US">
                <a:ea typeface="+mj-lt"/>
                <a:cs typeface="+mj-lt"/>
              </a:rPr>
              <a:t>Eligibility Regulations</a:t>
            </a:r>
            <a:br>
              <a:rPr lang="en-US">
                <a:ea typeface="+mj-lt"/>
                <a:cs typeface="+mj-lt"/>
              </a:rPr>
            </a:br>
            <a:r>
              <a:rPr lang="en-US" sz="1400">
                <a:ea typeface="+mj-lt"/>
                <a:cs typeface="+mj-lt"/>
              </a:rPr>
              <a:t>34 CFR 300.203(a)(1)</a:t>
            </a:r>
            <a:endParaRPr lang="en-US" sz="1400">
              <a:cs typeface="Calibri" panose="020F0502020204030204"/>
            </a:endParaRPr>
          </a:p>
        </p:txBody>
      </p:sp>
      <p:sp>
        <p:nvSpPr>
          <p:cNvPr id="3" name="Content Placeholder 2">
            <a:extLst>
              <a:ext uri="{FF2B5EF4-FFF2-40B4-BE49-F238E27FC236}">
                <a16:creationId xmlns:a16="http://schemas.microsoft.com/office/drawing/2014/main" id="{6C480C35-9ED8-355C-5A9D-A81C8C61703D}"/>
              </a:ext>
            </a:extLst>
          </p:cNvPr>
          <p:cNvSpPr>
            <a:spLocks noGrp="1"/>
          </p:cNvSpPr>
          <p:nvPr>
            <p:ph idx="1"/>
          </p:nvPr>
        </p:nvSpPr>
        <p:spPr>
          <a:xfrm>
            <a:off x="717176" y="1825625"/>
            <a:ext cx="10775250" cy="3272669"/>
          </a:xfrm>
        </p:spPr>
        <p:txBody>
          <a:bodyPr vert="horz" lIns="91440" tIns="45720" rIns="91440" bIns="45720" rtlCol="0" anchor="t">
            <a:normAutofit/>
          </a:bodyPr>
          <a:lstStyle/>
          <a:p>
            <a:pPr marL="0" indent="0">
              <a:buNone/>
            </a:pPr>
            <a:r>
              <a:rPr lang="en-US">
                <a:ea typeface="+mn-lt"/>
                <a:cs typeface="+mn-lt"/>
              </a:rPr>
              <a:t>For purposes of establishing the LEA's eligibility for an award for a fiscal year, the SEA must determine that the LEA</a:t>
            </a:r>
            <a:r>
              <a:rPr lang="en-US" i="1">
                <a:ea typeface="+mn-lt"/>
                <a:cs typeface="+mn-lt"/>
              </a:rPr>
              <a:t> </a:t>
            </a:r>
            <a:r>
              <a:rPr lang="en-US" b="1" i="1">
                <a:ea typeface="+mn-lt"/>
                <a:cs typeface="+mn-lt"/>
              </a:rPr>
              <a:t>budgets</a:t>
            </a:r>
            <a:r>
              <a:rPr lang="en-US" i="1">
                <a:ea typeface="+mn-lt"/>
                <a:cs typeface="+mn-lt"/>
              </a:rPr>
              <a:t> </a:t>
            </a:r>
            <a:r>
              <a:rPr lang="en-US">
                <a:ea typeface="+mn-lt"/>
                <a:cs typeface="+mn-lt"/>
              </a:rPr>
              <a:t>… at least the same amount, from at least one of the following sources, as the LEA</a:t>
            </a:r>
            <a:r>
              <a:rPr lang="en-US" i="1">
                <a:ea typeface="+mn-lt"/>
                <a:cs typeface="+mn-lt"/>
              </a:rPr>
              <a:t> </a:t>
            </a:r>
            <a:r>
              <a:rPr lang="en-US" b="1" i="1">
                <a:ea typeface="+mn-lt"/>
                <a:cs typeface="+mn-lt"/>
              </a:rPr>
              <a:t>spent</a:t>
            </a:r>
            <a:r>
              <a:rPr lang="en-US" i="1">
                <a:ea typeface="+mn-lt"/>
                <a:cs typeface="+mn-lt"/>
              </a:rPr>
              <a:t> </a:t>
            </a:r>
            <a:r>
              <a:rPr lang="en-US">
                <a:ea typeface="+mn-lt"/>
                <a:cs typeface="+mn-lt"/>
              </a:rPr>
              <a:t>for that purpose from the same source for the most recent fiscal year for which information is available: </a:t>
            </a:r>
            <a:endParaRPr lang="en-US">
              <a:cs typeface="Calibri" panose="020F0502020204030204"/>
            </a:endParaRPr>
          </a:p>
          <a:p>
            <a:pPr lvl="1"/>
            <a:r>
              <a:rPr lang="en-US" b="1">
                <a:ea typeface="+mn-lt"/>
                <a:cs typeface="+mn-lt"/>
              </a:rPr>
              <a:t>(</a:t>
            </a:r>
            <a:r>
              <a:rPr lang="en-US" b="1" err="1">
                <a:ea typeface="+mn-lt"/>
                <a:cs typeface="+mn-lt"/>
              </a:rPr>
              <a:t>i</a:t>
            </a:r>
            <a:r>
              <a:rPr lang="en-US" b="1">
                <a:ea typeface="+mn-lt"/>
                <a:cs typeface="+mn-lt"/>
              </a:rPr>
              <a:t>) </a:t>
            </a:r>
            <a:r>
              <a:rPr lang="en-US">
                <a:ea typeface="+mn-lt"/>
                <a:cs typeface="+mn-lt"/>
              </a:rPr>
              <a:t>Local funds only; </a:t>
            </a:r>
            <a:endParaRPr lang="en-US">
              <a:cs typeface="Calibri" panose="020F0502020204030204"/>
            </a:endParaRPr>
          </a:p>
          <a:p>
            <a:pPr lvl="1"/>
            <a:r>
              <a:rPr lang="en-US" b="1">
                <a:ea typeface="+mn-lt"/>
                <a:cs typeface="+mn-lt"/>
              </a:rPr>
              <a:t>(ii) </a:t>
            </a:r>
            <a:r>
              <a:rPr lang="en-US">
                <a:ea typeface="+mn-lt"/>
                <a:cs typeface="+mn-lt"/>
              </a:rPr>
              <a:t>The combination of State and local funds; </a:t>
            </a:r>
            <a:endParaRPr lang="en-US">
              <a:cs typeface="Calibri" panose="020F0502020204030204"/>
            </a:endParaRPr>
          </a:p>
          <a:p>
            <a:pPr lvl="1"/>
            <a:r>
              <a:rPr lang="en-US" b="1">
                <a:ea typeface="+mn-lt"/>
                <a:cs typeface="+mn-lt"/>
              </a:rPr>
              <a:t>(iii) </a:t>
            </a:r>
            <a:r>
              <a:rPr lang="en-US">
                <a:ea typeface="+mn-lt"/>
                <a:cs typeface="+mn-lt"/>
              </a:rPr>
              <a:t>Local funds only on a per capita basis; or </a:t>
            </a:r>
            <a:endParaRPr lang="en-US">
              <a:cs typeface="Calibri" panose="020F0502020204030204"/>
            </a:endParaRPr>
          </a:p>
          <a:p>
            <a:pPr lvl="1"/>
            <a:r>
              <a:rPr lang="en-US" b="1">
                <a:ea typeface="+mn-lt"/>
                <a:cs typeface="+mn-lt"/>
              </a:rPr>
              <a:t>(iv) </a:t>
            </a:r>
            <a:r>
              <a:rPr lang="en-US">
                <a:ea typeface="+mn-lt"/>
                <a:cs typeface="+mn-lt"/>
              </a:rPr>
              <a:t>The combination of State and local funds on a per capita basis.</a:t>
            </a:r>
            <a:endParaRPr lang="en-US">
              <a:cs typeface="Calibri"/>
            </a:endParaRPr>
          </a:p>
          <a:p>
            <a:endParaRPr lang="en-US">
              <a:cs typeface="Calibri"/>
            </a:endParaRPr>
          </a:p>
        </p:txBody>
      </p:sp>
      <p:sp>
        <p:nvSpPr>
          <p:cNvPr id="4" name="Footer Placeholder 3">
            <a:extLst>
              <a:ext uri="{FF2B5EF4-FFF2-40B4-BE49-F238E27FC236}">
                <a16:creationId xmlns:a16="http://schemas.microsoft.com/office/drawing/2014/main" id="{DFAA7377-1471-6ACB-EF1A-616E0EE753BE}"/>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B744020A-660D-A288-C4FA-CC01FF323777}"/>
              </a:ext>
            </a:extLst>
          </p:cNvPr>
          <p:cNvSpPr>
            <a:spLocks noGrp="1"/>
          </p:cNvSpPr>
          <p:nvPr>
            <p:ph type="sldNum" sz="quarter" idx="12"/>
          </p:nvPr>
        </p:nvSpPr>
        <p:spPr/>
        <p:txBody>
          <a:bodyPr/>
          <a:lstStyle/>
          <a:p>
            <a:fld id="{357F5B69-6281-4C1F-8C38-6DA0F56DA430}" type="slidenum">
              <a:rPr lang="en-US" smtClean="0"/>
              <a:t>10</a:t>
            </a:fld>
            <a:endParaRPr lang="en-US"/>
          </a:p>
        </p:txBody>
      </p:sp>
    </p:spTree>
    <p:extLst>
      <p:ext uri="{BB962C8B-B14F-4D97-AF65-F5344CB8AC3E}">
        <p14:creationId xmlns:p14="http://schemas.microsoft.com/office/powerpoint/2010/main" val="1336146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F20B5-87CB-5273-884E-12F363AA4D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59ACB4-2ADF-248C-97B7-8B7A1BB4A9F8}"/>
              </a:ext>
            </a:extLst>
          </p:cNvPr>
          <p:cNvSpPr>
            <a:spLocks noGrp="1"/>
          </p:cNvSpPr>
          <p:nvPr>
            <p:ph type="title"/>
          </p:nvPr>
        </p:nvSpPr>
        <p:spPr/>
        <p:txBody>
          <a:bodyPr>
            <a:normAutofit/>
          </a:bodyPr>
          <a:lstStyle/>
          <a:p>
            <a:r>
              <a:rPr lang="en-US">
                <a:ea typeface="+mj-lt"/>
                <a:cs typeface="+mj-lt"/>
              </a:rPr>
              <a:t>Eligibility Regulations: </a:t>
            </a:r>
            <a:r>
              <a:rPr lang="en-US" err="1">
                <a:ea typeface="+mj-lt"/>
                <a:cs typeface="+mj-lt"/>
              </a:rPr>
              <a:t>MoE</a:t>
            </a:r>
            <a:r>
              <a:rPr lang="en-US">
                <a:ea typeface="+mj-lt"/>
                <a:cs typeface="+mj-lt"/>
              </a:rPr>
              <a:t> Eligibility Tab</a:t>
            </a:r>
            <a:br>
              <a:rPr lang="en-US">
                <a:ea typeface="+mj-lt"/>
                <a:cs typeface="+mj-lt"/>
              </a:rPr>
            </a:br>
            <a:r>
              <a:rPr lang="en-US" sz="1400">
                <a:ea typeface="+mj-lt"/>
                <a:cs typeface="+mj-lt"/>
              </a:rPr>
              <a:t>34 CFR 300.203(a)(1)</a:t>
            </a:r>
            <a:endParaRPr lang="en-US" sz="1400">
              <a:cs typeface="Calibri" panose="020F0502020204030204"/>
            </a:endParaRPr>
          </a:p>
        </p:txBody>
      </p:sp>
      <p:sp>
        <p:nvSpPr>
          <p:cNvPr id="4" name="Footer Placeholder 3">
            <a:extLst>
              <a:ext uri="{FF2B5EF4-FFF2-40B4-BE49-F238E27FC236}">
                <a16:creationId xmlns:a16="http://schemas.microsoft.com/office/drawing/2014/main" id="{A1B3B303-2167-5962-019C-32184A974D80}"/>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E847B2C6-861F-EB3A-9A74-AD199A22C5CE}"/>
              </a:ext>
            </a:extLst>
          </p:cNvPr>
          <p:cNvSpPr>
            <a:spLocks noGrp="1"/>
          </p:cNvSpPr>
          <p:nvPr>
            <p:ph type="sldNum" sz="quarter" idx="12"/>
          </p:nvPr>
        </p:nvSpPr>
        <p:spPr/>
        <p:txBody>
          <a:bodyPr/>
          <a:lstStyle/>
          <a:p>
            <a:fld id="{357F5B69-6281-4C1F-8C38-6DA0F56DA430}" type="slidenum">
              <a:rPr lang="en-US" smtClean="0"/>
              <a:t>11</a:t>
            </a:fld>
            <a:endParaRPr lang="en-US"/>
          </a:p>
        </p:txBody>
      </p:sp>
      <p:pic>
        <p:nvPicPr>
          <p:cNvPr id="12" name="Picture 11" descr="Image of the Maintenance of Effort (MoE) Eligibility Standard section of the MoE Compliances and Assurances worksbook. Section is requesting the district's budget amount for the upcoming year in order to establish eligibility for their IDEA Allocation for the upcoming year.">
            <a:extLst>
              <a:ext uri="{FF2B5EF4-FFF2-40B4-BE49-F238E27FC236}">
                <a16:creationId xmlns:a16="http://schemas.microsoft.com/office/drawing/2014/main" id="{77A18B0D-199F-413D-CE22-0A5D24DB2B67}"/>
              </a:ext>
            </a:extLst>
          </p:cNvPr>
          <p:cNvPicPr>
            <a:picLocks noChangeAspect="1"/>
          </p:cNvPicPr>
          <p:nvPr/>
        </p:nvPicPr>
        <p:blipFill>
          <a:blip r:embed="rId3"/>
          <a:stretch>
            <a:fillRect/>
          </a:stretch>
        </p:blipFill>
        <p:spPr>
          <a:xfrm>
            <a:off x="327807" y="1573039"/>
            <a:ext cx="11536385" cy="4477375"/>
          </a:xfrm>
          <a:prstGeom prst="rect">
            <a:avLst/>
          </a:prstGeom>
        </p:spPr>
      </p:pic>
    </p:spTree>
    <p:extLst>
      <p:ext uri="{BB962C8B-B14F-4D97-AF65-F5344CB8AC3E}">
        <p14:creationId xmlns:p14="http://schemas.microsoft.com/office/powerpoint/2010/main" val="142149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435F789C-A5EF-0A18-1C15-3CE41C1B282E}"/>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6D002A3C-8838-7E6F-94F6-B68CF68CC0F9}"/>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indent="-457200">
              <a:buSzPts val="2400"/>
            </a:pPr>
            <a:r>
              <a:rPr lang="en-US">
                <a:ea typeface="+mj-lt"/>
                <a:cs typeface="+mj-lt"/>
              </a:rPr>
              <a:t>Eligibility Regulations: </a:t>
            </a:r>
            <a:r>
              <a:rPr lang="en-US" err="1">
                <a:ea typeface="+mj-lt"/>
                <a:cs typeface="+mj-lt"/>
              </a:rPr>
              <a:t>MoE</a:t>
            </a:r>
            <a:r>
              <a:rPr lang="en-US">
                <a:ea typeface="+mj-lt"/>
                <a:cs typeface="+mj-lt"/>
              </a:rPr>
              <a:t> Eligibility Tab</a:t>
            </a:r>
            <a:endParaRPr lang="en-US"/>
          </a:p>
        </p:txBody>
      </p:sp>
      <p:sp>
        <p:nvSpPr>
          <p:cNvPr id="627" name="Google Shape;627;p76">
            <a:extLst>
              <a:ext uri="{FF2B5EF4-FFF2-40B4-BE49-F238E27FC236}">
                <a16:creationId xmlns:a16="http://schemas.microsoft.com/office/drawing/2014/main" id="{9C324E44-3EE2-5A5E-C94B-CB6CC43F3B0A}"/>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p>
        </p:txBody>
      </p:sp>
      <p:sp>
        <p:nvSpPr>
          <p:cNvPr id="628" name="Google Shape;628;p76">
            <a:extLst>
              <a:ext uri="{FF2B5EF4-FFF2-40B4-BE49-F238E27FC236}">
                <a16:creationId xmlns:a16="http://schemas.microsoft.com/office/drawing/2014/main" id="{F5206AB5-3DBF-FDF1-7433-383FEF41406F}"/>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mtClean="0"/>
              <a:t>12</a:t>
            </a:fld>
            <a:endParaRPr lang="en-US"/>
          </a:p>
        </p:txBody>
      </p:sp>
      <p:graphicFrame>
        <p:nvGraphicFramePr>
          <p:cNvPr id="5" name="Diagram 4" descr="The 1st question: Budget Meets MoE&#10;1. The LEA budgets state and/or local funds for special education and related services at least the same amount as the LEA spent when it last met IDEA Maintenance of Effort (MoE) in the most recent fiscal year for which final MoE information is available. &#10;&#10;The 2nd question: Fiscal Controls&#10;2. The LEA does not reduce the level of expenditures for the education of children with disabilities below the level expended from the same source for the preceding year in which it met the federal obligations of MoE (34 CFR §300.202). The LEA expends amounts provided under IDEA Part B only to (1) pay the excess costs of providing special education and related services to children with disabilities; and (2) to supplement, but not supplant, state, local and other federal funds. These expenditures may not include capital outlay or debt service. (34 CFR §300.202) The LEA uses fiscal control and fund accounting procedures that ensure proper disbursement of, and accounting, for federal funds. &#10;">
            <a:extLst>
              <a:ext uri="{FF2B5EF4-FFF2-40B4-BE49-F238E27FC236}">
                <a16:creationId xmlns:a16="http://schemas.microsoft.com/office/drawing/2014/main" id="{E2EB9398-AFFF-3CCD-629E-7422BA66507C}"/>
              </a:ext>
            </a:extLst>
          </p:cNvPr>
          <p:cNvGraphicFramePr/>
          <p:nvPr>
            <p:extLst>
              <p:ext uri="{D42A27DB-BD31-4B8C-83A1-F6EECF244321}">
                <p14:modId xmlns:p14="http://schemas.microsoft.com/office/powerpoint/2010/main" val="3915018786"/>
              </p:ext>
            </p:extLst>
          </p:nvPr>
        </p:nvGraphicFramePr>
        <p:xfrm>
          <a:off x="940168" y="1715153"/>
          <a:ext cx="9964801" cy="44246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68443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97E58-916E-519C-AB60-660521F080B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B20286-D24E-A08C-B27E-E2D3A763AC2F}"/>
              </a:ext>
            </a:extLst>
          </p:cNvPr>
          <p:cNvSpPr>
            <a:spLocks noGrp="1"/>
          </p:cNvSpPr>
          <p:nvPr>
            <p:ph type="ctrTitle"/>
          </p:nvPr>
        </p:nvSpPr>
        <p:spPr>
          <a:xfrm>
            <a:off x="717177" y="2488757"/>
            <a:ext cx="10784542" cy="1900363"/>
          </a:xfrm>
        </p:spPr>
        <p:txBody>
          <a:bodyPr vert="horz" lIns="91440" tIns="45720" rIns="91440" bIns="45720" rtlCol="0" anchor="ctr">
            <a:normAutofit/>
          </a:bodyPr>
          <a:lstStyle/>
          <a:p>
            <a:r>
              <a:rPr lang="en-US" sz="6300"/>
              <a:t>Compliance Regulations</a:t>
            </a:r>
          </a:p>
        </p:txBody>
      </p:sp>
      <p:sp>
        <p:nvSpPr>
          <p:cNvPr id="4" name="Footer Placeholder 3">
            <a:extLst>
              <a:ext uri="{FF2B5EF4-FFF2-40B4-BE49-F238E27FC236}">
                <a16:creationId xmlns:a16="http://schemas.microsoft.com/office/drawing/2014/main" id="{8C3E2B16-940F-AF5E-D96F-0069D4FE7A52}"/>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949C791D-ECA9-21BA-72BC-3DF723BA4E63}"/>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13</a:t>
            </a:fld>
            <a:endParaRPr lang="en-US"/>
          </a:p>
        </p:txBody>
      </p:sp>
    </p:spTree>
    <p:extLst>
      <p:ext uri="{BB962C8B-B14F-4D97-AF65-F5344CB8AC3E}">
        <p14:creationId xmlns:p14="http://schemas.microsoft.com/office/powerpoint/2010/main" val="600804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74BF7-A9F3-9320-D451-D7BA400544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6CF2CD-9F6D-0B58-359E-20D61FDC355E}"/>
              </a:ext>
            </a:extLst>
          </p:cNvPr>
          <p:cNvSpPr>
            <a:spLocks noGrp="1"/>
          </p:cNvSpPr>
          <p:nvPr>
            <p:ph type="title"/>
          </p:nvPr>
        </p:nvSpPr>
        <p:spPr/>
        <p:txBody>
          <a:bodyPr>
            <a:normAutofit/>
          </a:bodyPr>
          <a:lstStyle/>
          <a:p>
            <a:r>
              <a:rPr lang="en-US">
                <a:ea typeface="+mj-lt"/>
                <a:cs typeface="+mj-lt"/>
              </a:rPr>
              <a:t>Compliance Regulations</a:t>
            </a:r>
            <a:br>
              <a:rPr lang="en-US">
                <a:ea typeface="+mj-lt"/>
                <a:cs typeface="+mj-lt"/>
              </a:rPr>
            </a:br>
            <a:r>
              <a:rPr lang="en-US" sz="1400">
                <a:ea typeface="+mj-lt"/>
                <a:cs typeface="+mj-lt"/>
              </a:rPr>
              <a:t>34 CFR 300.203(b)(2)</a:t>
            </a:r>
            <a:endParaRPr lang="en-US" sz="1400">
              <a:cs typeface="Calibri" panose="020F0502020204030204"/>
            </a:endParaRPr>
          </a:p>
        </p:txBody>
      </p:sp>
      <p:sp>
        <p:nvSpPr>
          <p:cNvPr id="3" name="Content Placeholder 2">
            <a:extLst>
              <a:ext uri="{FF2B5EF4-FFF2-40B4-BE49-F238E27FC236}">
                <a16:creationId xmlns:a16="http://schemas.microsoft.com/office/drawing/2014/main" id="{266436AF-8F2D-AE84-1401-F936EE40B677}"/>
              </a:ext>
            </a:extLst>
          </p:cNvPr>
          <p:cNvSpPr>
            <a:spLocks noGrp="1"/>
          </p:cNvSpPr>
          <p:nvPr>
            <p:ph idx="1"/>
          </p:nvPr>
        </p:nvSpPr>
        <p:spPr/>
        <p:txBody>
          <a:bodyPr vert="horz" lIns="91440" tIns="45720" rIns="91440" bIns="45720" rtlCol="0" anchor="t">
            <a:normAutofit/>
          </a:bodyPr>
          <a:lstStyle/>
          <a:p>
            <a:r>
              <a:rPr lang="en-US">
                <a:ea typeface="+mn-lt"/>
                <a:cs typeface="+mn-lt"/>
              </a:rPr>
              <a:t>An LEA meets this standard if it </a:t>
            </a:r>
            <a:r>
              <a:rPr lang="en-US" b="1">
                <a:ea typeface="+mn-lt"/>
                <a:cs typeface="+mn-lt"/>
              </a:rPr>
              <a:t>does not reduce </a:t>
            </a:r>
            <a:r>
              <a:rPr lang="en-US">
                <a:ea typeface="+mn-lt"/>
                <a:cs typeface="+mn-lt"/>
              </a:rPr>
              <a:t>the level of expenditures for the education of children with disabilities made by the LEA from at least one of the following sources below, the level of those expenditures from the same source for the preceding fiscal year, except as provided in §§ 300.204 and 300.205: </a:t>
            </a:r>
            <a:endParaRPr lang="en-US">
              <a:cs typeface="Calibri" panose="020F0502020204030204"/>
            </a:endParaRPr>
          </a:p>
          <a:p>
            <a:pPr lvl="1"/>
            <a:r>
              <a:rPr lang="en-US" b="1">
                <a:ea typeface="+mn-lt"/>
                <a:cs typeface="+mn-lt"/>
              </a:rPr>
              <a:t>(</a:t>
            </a:r>
            <a:r>
              <a:rPr lang="en-US" b="1" err="1">
                <a:ea typeface="+mn-lt"/>
                <a:cs typeface="+mn-lt"/>
              </a:rPr>
              <a:t>i</a:t>
            </a:r>
            <a:r>
              <a:rPr lang="en-US" b="1">
                <a:ea typeface="+mn-lt"/>
                <a:cs typeface="+mn-lt"/>
              </a:rPr>
              <a:t>) </a:t>
            </a:r>
            <a:r>
              <a:rPr lang="en-US">
                <a:ea typeface="+mn-lt"/>
                <a:cs typeface="+mn-lt"/>
              </a:rPr>
              <a:t>Local funds only; </a:t>
            </a:r>
            <a:endParaRPr lang="en-US">
              <a:cs typeface="Calibri"/>
            </a:endParaRPr>
          </a:p>
          <a:p>
            <a:pPr lvl="1"/>
            <a:r>
              <a:rPr lang="en-US" b="1">
                <a:ea typeface="+mn-lt"/>
                <a:cs typeface="+mn-lt"/>
              </a:rPr>
              <a:t>(ii) </a:t>
            </a:r>
            <a:r>
              <a:rPr lang="en-US">
                <a:ea typeface="+mn-lt"/>
                <a:cs typeface="+mn-lt"/>
              </a:rPr>
              <a:t>The combination of State and local funds; </a:t>
            </a:r>
            <a:endParaRPr lang="en-US">
              <a:cs typeface="Calibri" panose="020F0502020204030204"/>
            </a:endParaRPr>
          </a:p>
          <a:p>
            <a:pPr lvl="1"/>
            <a:r>
              <a:rPr lang="en-US" b="1">
                <a:ea typeface="+mn-lt"/>
                <a:cs typeface="+mn-lt"/>
              </a:rPr>
              <a:t>(iii) </a:t>
            </a:r>
            <a:r>
              <a:rPr lang="en-US">
                <a:ea typeface="+mn-lt"/>
                <a:cs typeface="+mn-lt"/>
              </a:rPr>
              <a:t>Local funds only on a per capita basis; or </a:t>
            </a:r>
            <a:endParaRPr lang="en-US">
              <a:cs typeface="Calibri"/>
            </a:endParaRPr>
          </a:p>
          <a:p>
            <a:pPr lvl="1"/>
            <a:r>
              <a:rPr lang="en-US" b="1">
                <a:ea typeface="+mn-lt"/>
                <a:cs typeface="+mn-lt"/>
              </a:rPr>
              <a:t>(iv) </a:t>
            </a:r>
            <a:r>
              <a:rPr lang="en-US">
                <a:ea typeface="+mn-lt"/>
                <a:cs typeface="+mn-lt"/>
              </a:rPr>
              <a:t>The combination of State and local funds on a per capita basis.</a:t>
            </a:r>
            <a:endParaRPr lang="en-US">
              <a:cs typeface="Calibri"/>
            </a:endParaRPr>
          </a:p>
          <a:p>
            <a:endParaRPr lang="en-US">
              <a:cs typeface="Calibri"/>
            </a:endParaRPr>
          </a:p>
        </p:txBody>
      </p:sp>
      <p:sp>
        <p:nvSpPr>
          <p:cNvPr id="4" name="Footer Placeholder 3">
            <a:extLst>
              <a:ext uri="{FF2B5EF4-FFF2-40B4-BE49-F238E27FC236}">
                <a16:creationId xmlns:a16="http://schemas.microsoft.com/office/drawing/2014/main" id="{C379051E-B623-526A-EF58-870D6F7C49B6}"/>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1F84FBD0-8CB6-A85B-1CC8-2BBBC9B6D3CE}"/>
              </a:ext>
            </a:extLst>
          </p:cNvPr>
          <p:cNvSpPr>
            <a:spLocks noGrp="1"/>
          </p:cNvSpPr>
          <p:nvPr>
            <p:ph type="sldNum" sz="quarter" idx="12"/>
          </p:nvPr>
        </p:nvSpPr>
        <p:spPr/>
        <p:txBody>
          <a:bodyPr/>
          <a:lstStyle/>
          <a:p>
            <a:fld id="{357F5B69-6281-4C1F-8C38-6DA0F56DA430}" type="slidenum">
              <a:rPr lang="en-US" smtClean="0"/>
              <a:t>14</a:t>
            </a:fld>
            <a:endParaRPr lang="en-US"/>
          </a:p>
        </p:txBody>
      </p:sp>
    </p:spTree>
    <p:extLst>
      <p:ext uri="{BB962C8B-B14F-4D97-AF65-F5344CB8AC3E}">
        <p14:creationId xmlns:p14="http://schemas.microsoft.com/office/powerpoint/2010/main" val="3403868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84B46-BE50-951D-FF5E-A66305647224}"/>
              </a:ext>
            </a:extLst>
          </p:cNvPr>
          <p:cNvSpPr>
            <a:spLocks noGrp="1"/>
          </p:cNvSpPr>
          <p:nvPr>
            <p:ph type="title"/>
          </p:nvPr>
        </p:nvSpPr>
        <p:spPr/>
        <p:txBody>
          <a:bodyPr/>
          <a:lstStyle/>
          <a:p>
            <a:r>
              <a:rPr lang="en-US" err="1">
                <a:cs typeface="Calibri"/>
              </a:rPr>
              <a:t>MoE</a:t>
            </a:r>
            <a:r>
              <a:rPr lang="en-US">
                <a:cs typeface="Calibri"/>
              </a:rPr>
              <a:t> Compliance Total and Per Capita</a:t>
            </a:r>
            <a:endParaRPr lang="en-US"/>
          </a:p>
        </p:txBody>
      </p:sp>
      <p:graphicFrame>
        <p:nvGraphicFramePr>
          <p:cNvPr id="20" name="Table 20">
            <a:extLst>
              <a:ext uri="{FF2B5EF4-FFF2-40B4-BE49-F238E27FC236}">
                <a16:creationId xmlns:a16="http://schemas.microsoft.com/office/drawing/2014/main" id="{177246AF-A3A5-31E6-89D9-E2772DDCD216}"/>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107170155"/>
              </p:ext>
            </p:extLst>
          </p:nvPr>
        </p:nvGraphicFramePr>
        <p:xfrm>
          <a:off x="717550" y="1825625"/>
          <a:ext cx="10783888" cy="370840"/>
        </p:xfrm>
        <a:graphic>
          <a:graphicData uri="http://schemas.openxmlformats.org/drawingml/2006/table">
            <a:tbl>
              <a:tblPr firstRow="1" bandRow="1">
                <a:tableStyleId>{5C22544A-7EE6-4342-B048-85BDC9FD1C3A}</a:tableStyleId>
              </a:tblPr>
              <a:tblGrid>
                <a:gridCol w="10783888">
                  <a:extLst>
                    <a:ext uri="{9D8B030D-6E8A-4147-A177-3AD203B41FA5}">
                      <a16:colId xmlns:a16="http://schemas.microsoft.com/office/drawing/2014/main" val="3210975794"/>
                    </a:ext>
                  </a:extLst>
                </a:gridCol>
              </a:tblGrid>
              <a:tr h="370840">
                <a:tc>
                  <a:txBody>
                    <a:bodyPr/>
                    <a:lstStyle/>
                    <a:p>
                      <a:endParaRPr lang="en-US" dirty="0"/>
                    </a:p>
                  </a:txBody>
                  <a:tcPr/>
                </a:tc>
                <a:extLst>
                  <a:ext uri="{0D108BD9-81ED-4DB2-BD59-A6C34878D82A}">
                    <a16:rowId xmlns:a16="http://schemas.microsoft.com/office/drawing/2014/main" val="636245367"/>
                  </a:ext>
                </a:extLst>
              </a:tr>
            </a:tbl>
          </a:graphicData>
        </a:graphic>
      </p:graphicFrame>
      <p:graphicFrame>
        <p:nvGraphicFramePr>
          <p:cNvPr id="7" name="Content Placeholder 6">
            <a:extLst>
              <a:ext uri="{FF2B5EF4-FFF2-40B4-BE49-F238E27FC236}">
                <a16:creationId xmlns:a16="http://schemas.microsoft.com/office/drawing/2014/main" id="{71575C06-324D-BEF2-B451-0E0749E39749}"/>
              </a:ex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163768269"/>
              </p:ext>
            </p:extLst>
          </p:nvPr>
        </p:nvGraphicFramePr>
        <p:xfrm>
          <a:off x="717550" y="1825625"/>
          <a:ext cx="7189254" cy="3885182"/>
        </p:xfrm>
        <a:graphic>
          <a:graphicData uri="http://schemas.openxmlformats.org/drawingml/2006/table">
            <a:tbl>
              <a:tblPr firstRow="1" bandRow="1">
                <a:tableStyleId>{5C22544A-7EE6-4342-B048-85BDC9FD1C3A}</a:tableStyleId>
              </a:tblPr>
              <a:tblGrid>
                <a:gridCol w="2396418">
                  <a:extLst>
                    <a:ext uri="{9D8B030D-6E8A-4147-A177-3AD203B41FA5}">
                      <a16:colId xmlns:a16="http://schemas.microsoft.com/office/drawing/2014/main" val="2366530287"/>
                    </a:ext>
                  </a:extLst>
                </a:gridCol>
                <a:gridCol w="2396418">
                  <a:extLst>
                    <a:ext uri="{9D8B030D-6E8A-4147-A177-3AD203B41FA5}">
                      <a16:colId xmlns:a16="http://schemas.microsoft.com/office/drawing/2014/main" val="10559187"/>
                    </a:ext>
                  </a:extLst>
                </a:gridCol>
                <a:gridCol w="2396418">
                  <a:extLst>
                    <a:ext uri="{9D8B030D-6E8A-4147-A177-3AD203B41FA5}">
                      <a16:colId xmlns:a16="http://schemas.microsoft.com/office/drawing/2014/main" val="3125040316"/>
                    </a:ext>
                  </a:extLst>
                </a:gridCol>
              </a:tblGrid>
              <a:tr h="485648">
                <a:tc>
                  <a:txBody>
                    <a:bodyPr/>
                    <a:lstStyle/>
                    <a:p>
                      <a:pPr marL="0" rtl="0" latinLnBrk="0">
                        <a:spcBef>
                          <a:spcPts val="0"/>
                        </a:spcBef>
                        <a:spcAft>
                          <a:spcPts val="0"/>
                        </a:spcAft>
                      </a:pPr>
                      <a:r>
                        <a:rPr lang="en-US" sz="1800" kern="1200">
                          <a:effectLst/>
                        </a:rPr>
                        <a:t>Year</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Total</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Per Capita</a:t>
                      </a:r>
                      <a:endParaRPr lang="en-US">
                        <a:effectLst/>
                      </a:endParaRPr>
                    </a:p>
                  </a:txBody>
                  <a:tcPr marL="0" marR="0" marT="0" marB="0" anchor="ctr"/>
                </a:tc>
                <a:extLst>
                  <a:ext uri="{0D108BD9-81ED-4DB2-BD59-A6C34878D82A}">
                    <a16:rowId xmlns:a16="http://schemas.microsoft.com/office/drawing/2014/main" val="1028836860"/>
                  </a:ext>
                </a:extLst>
              </a:tr>
              <a:tr h="485648">
                <a:tc>
                  <a:txBody>
                    <a:bodyPr/>
                    <a:lstStyle/>
                    <a:p>
                      <a:pPr marL="0" rtl="0" latinLnBrk="0">
                        <a:spcBef>
                          <a:spcPts val="0"/>
                        </a:spcBef>
                        <a:spcAft>
                          <a:spcPts val="0"/>
                        </a:spcAft>
                      </a:pPr>
                      <a:r>
                        <a:rPr lang="en-US" sz="1800">
                          <a:effectLst/>
                        </a:rPr>
                        <a:t>Year 1</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$5,000</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$1,000</a:t>
                      </a:r>
                      <a:endParaRPr lang="en-US">
                        <a:effectLst/>
                      </a:endParaRPr>
                    </a:p>
                  </a:txBody>
                  <a:tcPr marL="0" marR="0" marT="0" marB="0" anchor="ctr"/>
                </a:tc>
                <a:extLst>
                  <a:ext uri="{0D108BD9-81ED-4DB2-BD59-A6C34878D82A}">
                    <a16:rowId xmlns:a16="http://schemas.microsoft.com/office/drawing/2014/main" val="2478740230"/>
                  </a:ext>
                </a:extLst>
              </a:tr>
              <a:tr h="485648">
                <a:tc>
                  <a:txBody>
                    <a:bodyPr/>
                    <a:lstStyle/>
                    <a:p>
                      <a:pPr marL="0" rtl="0" latinLnBrk="0">
                        <a:spcBef>
                          <a:spcPts val="0"/>
                        </a:spcBef>
                        <a:spcAft>
                          <a:spcPts val="0"/>
                        </a:spcAft>
                      </a:pPr>
                      <a:r>
                        <a:rPr lang="en-US" sz="1800">
                          <a:effectLst/>
                        </a:rPr>
                        <a:t>Year 2</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$6,000</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$1,000</a:t>
                      </a:r>
                      <a:endParaRPr lang="en-US">
                        <a:effectLst/>
                      </a:endParaRPr>
                    </a:p>
                  </a:txBody>
                  <a:tcPr marL="0" marR="0" marT="0" marB="0" anchor="ctr"/>
                </a:tc>
                <a:extLst>
                  <a:ext uri="{0D108BD9-81ED-4DB2-BD59-A6C34878D82A}">
                    <a16:rowId xmlns:a16="http://schemas.microsoft.com/office/drawing/2014/main" val="2336726606"/>
                  </a:ext>
                </a:extLst>
              </a:tr>
              <a:tr h="485648">
                <a:tc>
                  <a:txBody>
                    <a:bodyPr/>
                    <a:lstStyle/>
                    <a:p>
                      <a:pPr marL="0" rtl="0" latinLnBrk="0">
                        <a:spcBef>
                          <a:spcPts val="0"/>
                        </a:spcBef>
                        <a:spcAft>
                          <a:spcPts val="0"/>
                        </a:spcAft>
                      </a:pPr>
                      <a:r>
                        <a:rPr lang="en-US" sz="1800">
                          <a:effectLst/>
                        </a:rPr>
                        <a:t>Year 3</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$5,500</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$1,000</a:t>
                      </a:r>
                      <a:endParaRPr lang="en-US" sz="1800" b="0" i="0" u="none" strike="noStrike" noProof="0">
                        <a:effectLst/>
                        <a:latin typeface="Calibri"/>
                      </a:endParaRPr>
                    </a:p>
                  </a:txBody>
                  <a:tcPr marL="0" marR="0" marT="0" marB="0" anchor="ctr"/>
                </a:tc>
                <a:extLst>
                  <a:ext uri="{0D108BD9-81ED-4DB2-BD59-A6C34878D82A}">
                    <a16:rowId xmlns:a16="http://schemas.microsoft.com/office/drawing/2014/main" val="1009477800"/>
                  </a:ext>
                </a:extLst>
              </a:tr>
              <a:tr h="485648">
                <a:tc>
                  <a:txBody>
                    <a:bodyPr/>
                    <a:lstStyle/>
                    <a:p>
                      <a:pPr marL="0" rtl="0" latinLnBrk="0">
                        <a:spcBef>
                          <a:spcPts val="0"/>
                        </a:spcBef>
                        <a:spcAft>
                          <a:spcPts val="0"/>
                        </a:spcAft>
                      </a:pPr>
                      <a:r>
                        <a:rPr lang="en-US" sz="1800">
                          <a:effectLst/>
                        </a:rPr>
                        <a:t>Year 4</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$5,600</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$900</a:t>
                      </a:r>
                      <a:endParaRPr lang="en-US">
                        <a:effectLst/>
                      </a:endParaRPr>
                    </a:p>
                  </a:txBody>
                  <a:tcPr marL="0" marR="0" marT="0" marB="0" anchor="ctr"/>
                </a:tc>
                <a:extLst>
                  <a:ext uri="{0D108BD9-81ED-4DB2-BD59-A6C34878D82A}">
                    <a16:rowId xmlns:a16="http://schemas.microsoft.com/office/drawing/2014/main" val="1147357995"/>
                  </a:ext>
                </a:extLst>
              </a:tr>
              <a:tr h="485648">
                <a:tc>
                  <a:txBody>
                    <a:bodyPr/>
                    <a:lstStyle/>
                    <a:p>
                      <a:pPr marL="0" rtl="0" latinLnBrk="0">
                        <a:spcBef>
                          <a:spcPts val="0"/>
                        </a:spcBef>
                        <a:spcAft>
                          <a:spcPts val="0"/>
                        </a:spcAft>
                      </a:pPr>
                      <a:r>
                        <a:rPr lang="en-US" sz="1800">
                          <a:effectLst/>
                        </a:rPr>
                        <a:t>Year 5</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$7,000</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$800</a:t>
                      </a:r>
                      <a:endParaRPr lang="en-US">
                        <a:effectLst/>
                      </a:endParaRPr>
                    </a:p>
                  </a:txBody>
                  <a:tcPr marL="0" marR="0" marT="0" marB="0" anchor="ctr"/>
                </a:tc>
                <a:extLst>
                  <a:ext uri="{0D108BD9-81ED-4DB2-BD59-A6C34878D82A}">
                    <a16:rowId xmlns:a16="http://schemas.microsoft.com/office/drawing/2014/main" val="318458514"/>
                  </a:ext>
                </a:extLst>
              </a:tr>
              <a:tr h="485647">
                <a:tc>
                  <a:txBody>
                    <a:bodyPr/>
                    <a:lstStyle/>
                    <a:p>
                      <a:pPr marL="0" lvl="0">
                        <a:spcBef>
                          <a:spcPts val="0"/>
                        </a:spcBef>
                        <a:spcAft>
                          <a:spcPts val="0"/>
                        </a:spcAft>
                        <a:buNone/>
                      </a:pPr>
                      <a:r>
                        <a:rPr lang="en-US" sz="1800">
                          <a:effectLst/>
                        </a:rPr>
                        <a:t>Year 6</a:t>
                      </a:r>
                    </a:p>
                  </a:txBody>
                  <a:tcPr marL="0" marR="0" marT="0" marB="0" anchor="ctr"/>
                </a:tc>
                <a:tc>
                  <a:txBody>
                    <a:bodyPr/>
                    <a:lstStyle/>
                    <a:p>
                      <a:pPr marL="0" lvl="0" algn="l" rtl="0">
                        <a:spcBef>
                          <a:spcPts val="0"/>
                        </a:spcBef>
                        <a:spcAft>
                          <a:spcPts val="0"/>
                        </a:spcAft>
                        <a:buNone/>
                      </a:pPr>
                      <a:r>
                        <a:rPr lang="en-US" sz="1800" kern="1200">
                          <a:effectLst/>
                        </a:rPr>
                        <a:t>$6,000</a:t>
                      </a:r>
                      <a:endParaRPr lang="en-US">
                        <a:effectLst/>
                      </a:endParaRPr>
                    </a:p>
                  </a:txBody>
                  <a:tcPr marL="0" marR="0" marT="0" marB="0" anchor="ctr"/>
                </a:tc>
                <a:tc>
                  <a:txBody>
                    <a:bodyPr/>
                    <a:lstStyle/>
                    <a:p>
                      <a:pPr marL="0" lvl="0" algn="l" rtl="0">
                        <a:spcBef>
                          <a:spcPts val="0"/>
                        </a:spcBef>
                        <a:spcAft>
                          <a:spcPts val="0"/>
                        </a:spcAft>
                        <a:buNone/>
                      </a:pPr>
                      <a:r>
                        <a:rPr lang="en-US" sz="1800" kern="1200">
                          <a:effectLst/>
                        </a:rPr>
                        <a:t>$1,100</a:t>
                      </a:r>
                      <a:endParaRPr lang="en-US">
                        <a:effectLst/>
                      </a:endParaRPr>
                    </a:p>
                  </a:txBody>
                  <a:tcPr marL="0" marR="0" marT="0" marB="0" anchor="ctr"/>
                </a:tc>
                <a:extLst>
                  <a:ext uri="{0D108BD9-81ED-4DB2-BD59-A6C34878D82A}">
                    <a16:rowId xmlns:a16="http://schemas.microsoft.com/office/drawing/2014/main" val="4174089457"/>
                  </a:ext>
                </a:extLst>
              </a:tr>
              <a:tr h="485647">
                <a:tc>
                  <a:txBody>
                    <a:bodyPr/>
                    <a:lstStyle/>
                    <a:p>
                      <a:pPr marL="0" lvl="0">
                        <a:spcBef>
                          <a:spcPts val="0"/>
                        </a:spcBef>
                        <a:spcAft>
                          <a:spcPts val="0"/>
                        </a:spcAft>
                        <a:buNone/>
                      </a:pPr>
                      <a:r>
                        <a:rPr lang="en-US" sz="1800">
                          <a:effectLst/>
                        </a:rPr>
                        <a:t>Year 7</a:t>
                      </a:r>
                    </a:p>
                  </a:txBody>
                  <a:tcPr marL="0" marR="0" marT="0" marB="0" anchor="ctr"/>
                </a:tc>
                <a:tc>
                  <a:txBody>
                    <a:bodyPr/>
                    <a:lstStyle/>
                    <a:p>
                      <a:pPr marL="0" lvl="0" algn="l" rtl="0">
                        <a:spcBef>
                          <a:spcPts val="0"/>
                        </a:spcBef>
                        <a:spcAft>
                          <a:spcPts val="0"/>
                        </a:spcAft>
                        <a:buNone/>
                      </a:pPr>
                      <a:r>
                        <a:rPr lang="en-US" sz="1800" kern="1200">
                          <a:effectLst/>
                        </a:rPr>
                        <a:t>$8,000</a:t>
                      </a:r>
                      <a:endParaRPr lang="en-US">
                        <a:effectLst/>
                      </a:endParaRPr>
                    </a:p>
                  </a:txBody>
                  <a:tcPr marL="0" marR="0" marT="0" marB="0" anchor="ctr"/>
                </a:tc>
                <a:tc>
                  <a:txBody>
                    <a:bodyPr/>
                    <a:lstStyle/>
                    <a:p>
                      <a:pPr marL="0" lvl="0" algn="l" rtl="0">
                        <a:spcBef>
                          <a:spcPts val="0"/>
                        </a:spcBef>
                        <a:spcAft>
                          <a:spcPts val="0"/>
                        </a:spcAft>
                        <a:buNone/>
                      </a:pPr>
                      <a:r>
                        <a:rPr lang="en-US" sz="1800" kern="1200" dirty="0">
                          <a:effectLst/>
                        </a:rPr>
                        <a:t>$1,500</a:t>
                      </a:r>
                      <a:endParaRPr lang="en-US" dirty="0">
                        <a:effectLst/>
                      </a:endParaRPr>
                    </a:p>
                  </a:txBody>
                  <a:tcPr marL="0" marR="0" marT="0" marB="0" anchor="ctr"/>
                </a:tc>
                <a:extLst>
                  <a:ext uri="{0D108BD9-81ED-4DB2-BD59-A6C34878D82A}">
                    <a16:rowId xmlns:a16="http://schemas.microsoft.com/office/drawing/2014/main" val="332546789"/>
                  </a:ext>
                </a:extLst>
              </a:tr>
            </a:tbl>
          </a:graphicData>
        </a:graphic>
      </p:graphicFrame>
      <p:graphicFrame>
        <p:nvGraphicFramePr>
          <p:cNvPr id="9" name="Table 7">
            <a:extLst>
              <a:ext uri="{FF2B5EF4-FFF2-40B4-BE49-F238E27FC236}">
                <a16:creationId xmlns:a16="http://schemas.microsoft.com/office/drawing/2014/main" id="{C9531483-8AE1-B8C1-0016-E6D1C8EB0AA9}"/>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497716222"/>
              </p:ext>
            </p:extLst>
          </p:nvPr>
        </p:nvGraphicFramePr>
        <p:xfrm>
          <a:off x="7935784" y="1832918"/>
          <a:ext cx="3730453" cy="957586"/>
        </p:xfrm>
        <a:graphic>
          <a:graphicData uri="http://schemas.openxmlformats.org/drawingml/2006/table">
            <a:tbl>
              <a:tblPr firstRow="1" bandRow="1">
                <a:tableStyleId>{5C22544A-7EE6-4342-B048-85BDC9FD1C3A}</a:tableStyleId>
              </a:tblPr>
              <a:tblGrid>
                <a:gridCol w="3730453">
                  <a:extLst>
                    <a:ext uri="{9D8B030D-6E8A-4147-A177-3AD203B41FA5}">
                      <a16:colId xmlns:a16="http://schemas.microsoft.com/office/drawing/2014/main" val="1032564811"/>
                    </a:ext>
                  </a:extLst>
                </a:gridCol>
              </a:tblGrid>
              <a:tr h="478793">
                <a:tc>
                  <a:txBody>
                    <a:bodyPr/>
                    <a:lstStyle/>
                    <a:p>
                      <a:r>
                        <a:rPr lang="en-US">
                          <a:solidFill>
                            <a:schemeClr val="tx1"/>
                          </a:solidFill>
                        </a:rPr>
                        <a:t>Status</a:t>
                      </a:r>
                    </a:p>
                  </a:txBody>
                  <a:tcPr>
                    <a:solidFill>
                      <a:schemeClr val="bg1">
                        <a:lumMod val="95000"/>
                      </a:schemeClr>
                    </a:solidFill>
                  </a:tcPr>
                </a:tc>
                <a:extLst>
                  <a:ext uri="{0D108BD9-81ED-4DB2-BD59-A6C34878D82A}">
                    <a16:rowId xmlns:a16="http://schemas.microsoft.com/office/drawing/2014/main" val="3026709994"/>
                  </a:ext>
                </a:extLst>
              </a:tr>
              <a:tr h="478793">
                <a:tc>
                  <a:txBody>
                    <a:bodyPr/>
                    <a:lstStyle/>
                    <a:p>
                      <a:r>
                        <a:rPr lang="en-US" dirty="0"/>
                        <a:t>Base Year</a:t>
                      </a:r>
                    </a:p>
                  </a:txBody>
                  <a:tcPr>
                    <a:solidFill>
                      <a:schemeClr val="bg1">
                        <a:lumMod val="95000"/>
                      </a:schemeClr>
                    </a:solidFill>
                  </a:tcPr>
                </a:tc>
                <a:extLst>
                  <a:ext uri="{0D108BD9-81ED-4DB2-BD59-A6C34878D82A}">
                    <a16:rowId xmlns:a16="http://schemas.microsoft.com/office/drawing/2014/main" val="1431283053"/>
                  </a:ext>
                </a:extLst>
              </a:tr>
            </a:tbl>
          </a:graphicData>
        </a:graphic>
      </p:graphicFrame>
      <p:graphicFrame>
        <p:nvGraphicFramePr>
          <p:cNvPr id="11" name="Table 8">
            <a:extLst>
              <a:ext uri="{FF2B5EF4-FFF2-40B4-BE49-F238E27FC236}">
                <a16:creationId xmlns:a16="http://schemas.microsoft.com/office/drawing/2014/main" id="{C726DAFA-9EEE-CBF7-3824-4251BCA37AB0}"/>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605099232"/>
              </p:ext>
            </p:extLst>
          </p:nvPr>
        </p:nvGraphicFramePr>
        <p:xfrm>
          <a:off x="7928919" y="2814594"/>
          <a:ext cx="3751046" cy="473645"/>
        </p:xfrm>
        <a:graphic>
          <a:graphicData uri="http://schemas.openxmlformats.org/drawingml/2006/table">
            <a:tbl>
              <a:tblPr firstRow="1" bandRow="1">
                <a:tableStyleId>{5C22544A-7EE6-4342-B048-85BDC9FD1C3A}</a:tableStyleId>
              </a:tblPr>
              <a:tblGrid>
                <a:gridCol w="3751046">
                  <a:extLst>
                    <a:ext uri="{9D8B030D-6E8A-4147-A177-3AD203B41FA5}">
                      <a16:colId xmlns:a16="http://schemas.microsoft.com/office/drawing/2014/main" val="3857683100"/>
                    </a:ext>
                  </a:extLst>
                </a:gridCol>
              </a:tblGrid>
              <a:tr h="473645">
                <a:tc>
                  <a:txBody>
                    <a:bodyPr/>
                    <a:lstStyle/>
                    <a:p>
                      <a:pPr marL="0" algn="l" rtl="0" eaLnBrk="1" latinLnBrk="0" hangingPunct="1">
                        <a:spcBef>
                          <a:spcPts val="0"/>
                        </a:spcBef>
                        <a:spcAft>
                          <a:spcPts val="0"/>
                        </a:spcAft>
                      </a:pPr>
                      <a:r>
                        <a:rPr lang="en-US" sz="1800" b="0" kern="1200" dirty="0">
                          <a:solidFill>
                            <a:schemeClr val="dk1"/>
                          </a:solidFill>
                          <a:effectLst/>
                          <a:latin typeface="+mn-lt"/>
                          <a:ea typeface="+mn-ea"/>
                          <a:cs typeface="+mn-cs"/>
                        </a:rPr>
                        <a:t>Met by Both</a:t>
                      </a:r>
                    </a:p>
                  </a:txBody>
                  <a:tcPr>
                    <a:solidFill>
                      <a:schemeClr val="bg1">
                        <a:lumMod val="95000"/>
                      </a:schemeClr>
                    </a:solidFill>
                  </a:tcPr>
                </a:tc>
                <a:extLst>
                  <a:ext uri="{0D108BD9-81ED-4DB2-BD59-A6C34878D82A}">
                    <a16:rowId xmlns:a16="http://schemas.microsoft.com/office/drawing/2014/main" val="4034890365"/>
                  </a:ext>
                </a:extLst>
              </a:tr>
            </a:tbl>
          </a:graphicData>
        </a:graphic>
      </p:graphicFrame>
      <p:graphicFrame>
        <p:nvGraphicFramePr>
          <p:cNvPr id="13" name="Table 9">
            <a:extLst>
              <a:ext uri="{FF2B5EF4-FFF2-40B4-BE49-F238E27FC236}">
                <a16:creationId xmlns:a16="http://schemas.microsoft.com/office/drawing/2014/main" id="{AC91950B-1D54-8B54-CA18-9E53B3229B85}"/>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2204033838"/>
              </p:ext>
            </p:extLst>
          </p:nvPr>
        </p:nvGraphicFramePr>
        <p:xfrm>
          <a:off x="7929193" y="3303565"/>
          <a:ext cx="3740751" cy="473645"/>
        </p:xfrm>
        <a:graphic>
          <a:graphicData uri="http://schemas.openxmlformats.org/drawingml/2006/table">
            <a:tbl>
              <a:tblPr firstRow="1" bandRow="1">
                <a:tableStyleId>{5C22544A-7EE6-4342-B048-85BDC9FD1C3A}</a:tableStyleId>
              </a:tblPr>
              <a:tblGrid>
                <a:gridCol w="3740751">
                  <a:extLst>
                    <a:ext uri="{9D8B030D-6E8A-4147-A177-3AD203B41FA5}">
                      <a16:colId xmlns:a16="http://schemas.microsoft.com/office/drawing/2014/main" val="3135586885"/>
                    </a:ext>
                  </a:extLst>
                </a:gridCol>
              </a:tblGrid>
              <a:tr h="473645">
                <a:tc>
                  <a:txBody>
                    <a:bodyPr/>
                    <a:lstStyle/>
                    <a:p>
                      <a:r>
                        <a:rPr lang="en-US" b="0" dirty="0">
                          <a:solidFill>
                            <a:schemeClr val="tx1"/>
                          </a:solidFill>
                        </a:rPr>
                        <a:t>Did Not Meet by Total, Met Per Capita</a:t>
                      </a:r>
                    </a:p>
                  </a:txBody>
                  <a:tcPr>
                    <a:solidFill>
                      <a:schemeClr val="bg1">
                        <a:lumMod val="95000"/>
                      </a:schemeClr>
                    </a:solidFill>
                  </a:tcPr>
                </a:tc>
                <a:extLst>
                  <a:ext uri="{0D108BD9-81ED-4DB2-BD59-A6C34878D82A}">
                    <a16:rowId xmlns:a16="http://schemas.microsoft.com/office/drawing/2014/main" val="2174716031"/>
                  </a:ext>
                </a:extLst>
              </a:tr>
            </a:tbl>
          </a:graphicData>
        </a:graphic>
      </p:graphicFrame>
      <p:graphicFrame>
        <p:nvGraphicFramePr>
          <p:cNvPr id="15" name="Table 10">
            <a:extLst>
              <a:ext uri="{FF2B5EF4-FFF2-40B4-BE49-F238E27FC236}">
                <a16:creationId xmlns:a16="http://schemas.microsoft.com/office/drawing/2014/main" id="{DD6A9611-528D-B573-3261-8A68E4DD7084}"/>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3347676365"/>
              </p:ext>
            </p:extLst>
          </p:nvPr>
        </p:nvGraphicFramePr>
        <p:xfrm>
          <a:off x="7928918" y="3789405"/>
          <a:ext cx="3751044" cy="453079"/>
        </p:xfrm>
        <a:graphic>
          <a:graphicData uri="http://schemas.openxmlformats.org/drawingml/2006/table">
            <a:tbl>
              <a:tblPr firstRow="1" bandRow="1">
                <a:tableStyleId>{5C22544A-7EE6-4342-B048-85BDC9FD1C3A}</a:tableStyleId>
              </a:tblPr>
              <a:tblGrid>
                <a:gridCol w="3751044">
                  <a:extLst>
                    <a:ext uri="{9D8B030D-6E8A-4147-A177-3AD203B41FA5}">
                      <a16:colId xmlns:a16="http://schemas.microsoft.com/office/drawing/2014/main" val="342143166"/>
                    </a:ext>
                  </a:extLst>
                </a:gridCol>
              </a:tblGrid>
              <a:tr h="453079">
                <a:tc>
                  <a:txBody>
                    <a:bodyPr/>
                    <a:lstStyle/>
                    <a:p>
                      <a:r>
                        <a:rPr lang="en-US" b="0" dirty="0">
                          <a:solidFill>
                            <a:schemeClr val="tx1"/>
                          </a:solidFill>
                        </a:rPr>
                        <a:t>Did Not Meet </a:t>
                      </a:r>
                    </a:p>
                  </a:txBody>
                  <a:tcPr>
                    <a:solidFill>
                      <a:schemeClr val="bg1">
                        <a:lumMod val="95000"/>
                      </a:schemeClr>
                    </a:solidFill>
                  </a:tcPr>
                </a:tc>
                <a:extLst>
                  <a:ext uri="{0D108BD9-81ED-4DB2-BD59-A6C34878D82A}">
                    <a16:rowId xmlns:a16="http://schemas.microsoft.com/office/drawing/2014/main" val="3565899296"/>
                  </a:ext>
                </a:extLst>
              </a:tr>
            </a:tbl>
          </a:graphicData>
        </a:graphic>
      </p:graphicFrame>
      <p:graphicFrame>
        <p:nvGraphicFramePr>
          <p:cNvPr id="17" name="Table 11">
            <a:extLst>
              <a:ext uri="{FF2B5EF4-FFF2-40B4-BE49-F238E27FC236}">
                <a16:creationId xmlns:a16="http://schemas.microsoft.com/office/drawing/2014/main" id="{B63F62E3-7CC1-83B8-93FE-B058F196ABBC}"/>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647606446"/>
              </p:ext>
            </p:extLst>
          </p:nvPr>
        </p:nvGraphicFramePr>
        <p:xfrm>
          <a:off x="7922054" y="4256216"/>
          <a:ext cx="3761344" cy="463374"/>
        </p:xfrm>
        <a:graphic>
          <a:graphicData uri="http://schemas.openxmlformats.org/drawingml/2006/table">
            <a:tbl>
              <a:tblPr firstRow="1" bandRow="1">
                <a:tableStyleId>{5C22544A-7EE6-4342-B048-85BDC9FD1C3A}</a:tableStyleId>
              </a:tblPr>
              <a:tblGrid>
                <a:gridCol w="3761344">
                  <a:extLst>
                    <a:ext uri="{9D8B030D-6E8A-4147-A177-3AD203B41FA5}">
                      <a16:colId xmlns:a16="http://schemas.microsoft.com/office/drawing/2014/main" val="2380897889"/>
                    </a:ext>
                  </a:extLst>
                </a:gridCol>
              </a:tblGrid>
              <a:tr h="463374">
                <a:tc>
                  <a:txBody>
                    <a:bodyPr/>
                    <a:lstStyle/>
                    <a:p>
                      <a:r>
                        <a:rPr lang="en-US" b="0" dirty="0">
                          <a:solidFill>
                            <a:schemeClr val="tx1"/>
                          </a:solidFill>
                          <a:latin typeface="Calibri"/>
                        </a:rPr>
                        <a:t>Met by Total, Did Not Meet Per Capita</a:t>
                      </a:r>
                    </a:p>
                  </a:txBody>
                  <a:tcPr>
                    <a:solidFill>
                      <a:schemeClr val="bg1">
                        <a:lumMod val="95000"/>
                      </a:schemeClr>
                    </a:solidFill>
                  </a:tcPr>
                </a:tc>
                <a:extLst>
                  <a:ext uri="{0D108BD9-81ED-4DB2-BD59-A6C34878D82A}">
                    <a16:rowId xmlns:a16="http://schemas.microsoft.com/office/drawing/2014/main" val="2445141004"/>
                  </a:ext>
                </a:extLst>
              </a:tr>
            </a:tbl>
          </a:graphicData>
        </a:graphic>
      </p:graphicFrame>
      <p:graphicFrame>
        <p:nvGraphicFramePr>
          <p:cNvPr id="21" name="Table 21">
            <a:extLst>
              <a:ext uri="{FF2B5EF4-FFF2-40B4-BE49-F238E27FC236}">
                <a16:creationId xmlns:a16="http://schemas.microsoft.com/office/drawing/2014/main" id="{67D3F5E5-72F8-4E95-7C9D-57D561D223A4}"/>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1378281678"/>
              </p:ext>
            </p:extLst>
          </p:nvPr>
        </p:nvGraphicFramePr>
        <p:xfrm>
          <a:off x="7928919" y="4736756"/>
          <a:ext cx="3761344" cy="494270"/>
        </p:xfrm>
        <a:graphic>
          <a:graphicData uri="http://schemas.openxmlformats.org/drawingml/2006/table">
            <a:tbl>
              <a:tblPr firstRow="1" bandRow="1">
                <a:tableStyleId>{5C22544A-7EE6-4342-B048-85BDC9FD1C3A}</a:tableStyleId>
              </a:tblPr>
              <a:tblGrid>
                <a:gridCol w="3761344">
                  <a:extLst>
                    <a:ext uri="{9D8B030D-6E8A-4147-A177-3AD203B41FA5}">
                      <a16:colId xmlns:a16="http://schemas.microsoft.com/office/drawing/2014/main" val="33530198"/>
                    </a:ext>
                  </a:extLst>
                </a:gridCol>
              </a:tblGrid>
              <a:tr h="494270">
                <a:tc>
                  <a:txBody>
                    <a:bodyPr/>
                    <a:lstStyle/>
                    <a:p>
                      <a:r>
                        <a:rPr lang="en-US" b="0" dirty="0">
                          <a:solidFill>
                            <a:schemeClr val="tx1"/>
                          </a:solidFill>
                        </a:rPr>
                        <a:t>Did Not Meet Total, Met Per Capita</a:t>
                      </a:r>
                    </a:p>
                  </a:txBody>
                  <a:tcPr>
                    <a:solidFill>
                      <a:schemeClr val="bg1">
                        <a:lumMod val="95000"/>
                      </a:schemeClr>
                    </a:solidFill>
                  </a:tcPr>
                </a:tc>
                <a:extLst>
                  <a:ext uri="{0D108BD9-81ED-4DB2-BD59-A6C34878D82A}">
                    <a16:rowId xmlns:a16="http://schemas.microsoft.com/office/drawing/2014/main" val="928431151"/>
                  </a:ext>
                </a:extLst>
              </a:tr>
            </a:tbl>
          </a:graphicData>
        </a:graphic>
      </p:graphicFrame>
      <p:graphicFrame>
        <p:nvGraphicFramePr>
          <p:cNvPr id="22" name="Table 21">
            <a:extLst>
              <a:ext uri="{FF2B5EF4-FFF2-40B4-BE49-F238E27FC236}">
                <a16:creationId xmlns:a16="http://schemas.microsoft.com/office/drawing/2014/main" id="{00612B67-97D4-8F26-3B6B-CE079F5F5535}"/>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760560018"/>
              </p:ext>
            </p:extLst>
          </p:nvPr>
        </p:nvGraphicFramePr>
        <p:xfrm>
          <a:off x="7922328" y="5239457"/>
          <a:ext cx="3761345" cy="463351"/>
        </p:xfrm>
        <a:graphic>
          <a:graphicData uri="http://schemas.openxmlformats.org/drawingml/2006/table">
            <a:tbl>
              <a:tblPr firstRow="1" bandRow="1">
                <a:tableStyleId>{5C22544A-7EE6-4342-B048-85BDC9FD1C3A}</a:tableStyleId>
              </a:tblPr>
              <a:tblGrid>
                <a:gridCol w="3761345">
                  <a:extLst>
                    <a:ext uri="{9D8B030D-6E8A-4147-A177-3AD203B41FA5}">
                      <a16:colId xmlns:a16="http://schemas.microsoft.com/office/drawing/2014/main" val="33530198"/>
                    </a:ext>
                  </a:extLst>
                </a:gridCol>
              </a:tblGrid>
              <a:tr h="463351">
                <a:tc>
                  <a:txBody>
                    <a:bodyPr/>
                    <a:lstStyle/>
                    <a:p>
                      <a:r>
                        <a:rPr lang="en-US" b="0" dirty="0">
                          <a:solidFill>
                            <a:schemeClr val="tx1"/>
                          </a:solidFill>
                        </a:rPr>
                        <a:t>Met by Both</a:t>
                      </a:r>
                    </a:p>
                  </a:txBody>
                  <a:tcPr>
                    <a:solidFill>
                      <a:schemeClr val="bg1">
                        <a:lumMod val="95000"/>
                      </a:schemeClr>
                    </a:solidFill>
                  </a:tcPr>
                </a:tc>
                <a:extLst>
                  <a:ext uri="{0D108BD9-81ED-4DB2-BD59-A6C34878D82A}">
                    <a16:rowId xmlns:a16="http://schemas.microsoft.com/office/drawing/2014/main" val="928431151"/>
                  </a:ext>
                </a:extLst>
              </a:tr>
            </a:tbl>
          </a:graphicData>
        </a:graphic>
      </p:graphicFrame>
      <p:sp>
        <p:nvSpPr>
          <p:cNvPr id="4" name="Footer Placeholder 3">
            <a:extLst>
              <a:ext uri="{FF2B5EF4-FFF2-40B4-BE49-F238E27FC236}">
                <a16:creationId xmlns:a16="http://schemas.microsoft.com/office/drawing/2014/main" id="{CEDD886A-6A1B-5C40-761E-AFCB85B5CA33}"/>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72BDF275-2369-A526-DEDB-5713D84B9CB8}"/>
              </a:ext>
              <a:ext uri="{C183D7F6-B498-43B3-948B-1728B52AA6E4}">
                <adec:decorative xmlns:adec="http://schemas.microsoft.com/office/drawing/2017/decorative" val="1"/>
              </a:ext>
            </a:extLst>
          </p:cNvPr>
          <p:cNvSpPr>
            <a:spLocks noGrp="1"/>
          </p:cNvSpPr>
          <p:nvPr>
            <p:ph type="sldNum" sz="quarter" idx="12"/>
          </p:nvPr>
        </p:nvSpPr>
        <p:spPr/>
        <p:txBody>
          <a:bodyPr/>
          <a:lstStyle/>
          <a:p>
            <a:fld id="{357F5B69-6281-4C1F-8C38-6DA0F56DA430}" type="slidenum">
              <a:rPr lang="en-US" smtClean="0"/>
              <a:t>15</a:t>
            </a:fld>
            <a:endParaRPr lang="en-US"/>
          </a:p>
        </p:txBody>
      </p:sp>
    </p:spTree>
    <p:extLst>
      <p:ext uri="{BB962C8B-B14F-4D97-AF65-F5344CB8AC3E}">
        <p14:creationId xmlns:p14="http://schemas.microsoft.com/office/powerpoint/2010/main" val="4083243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E672-B47A-5E44-C5DF-E65C7CBE00E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BE10DC-F636-EF9A-51AA-A8A02F1A83F9}"/>
              </a:ext>
            </a:extLst>
          </p:cNvPr>
          <p:cNvSpPr>
            <a:spLocks noGrp="1"/>
          </p:cNvSpPr>
          <p:nvPr>
            <p:ph type="ctrTitle"/>
          </p:nvPr>
        </p:nvSpPr>
        <p:spPr>
          <a:xfrm>
            <a:off x="717177" y="2488757"/>
            <a:ext cx="10784542" cy="1900363"/>
          </a:xfrm>
        </p:spPr>
        <p:txBody>
          <a:bodyPr vert="horz" lIns="91440" tIns="45720" rIns="91440" bIns="45720" rtlCol="0" anchor="ctr">
            <a:normAutofit fontScale="90000"/>
          </a:bodyPr>
          <a:lstStyle/>
          <a:p>
            <a:r>
              <a:rPr lang="en-US" sz="6600"/>
              <a:t>Options When Not Meeting </a:t>
            </a:r>
            <a:r>
              <a:rPr lang="en-US" sz="6600" err="1"/>
              <a:t>MoE</a:t>
            </a:r>
            <a:endParaRPr lang="en-US" sz="6300"/>
          </a:p>
        </p:txBody>
      </p:sp>
      <p:sp>
        <p:nvSpPr>
          <p:cNvPr id="4" name="Footer Placeholder 3">
            <a:extLst>
              <a:ext uri="{FF2B5EF4-FFF2-40B4-BE49-F238E27FC236}">
                <a16:creationId xmlns:a16="http://schemas.microsoft.com/office/drawing/2014/main" id="{5F5F7E79-3B05-4135-D023-02AFFA9E6586}"/>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8CE26084-A5D4-9DBD-6733-9D2CEF5C935F}"/>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16</a:t>
            </a:fld>
            <a:endParaRPr lang="en-US"/>
          </a:p>
        </p:txBody>
      </p:sp>
      <p:graphicFrame>
        <p:nvGraphicFramePr>
          <p:cNvPr id="2" name="Content Placeholder 2" descr="Image with the words exceptions and adjustments, describing the two options districts have when not meeting MoE.">
            <a:extLst>
              <a:ext uri="{FF2B5EF4-FFF2-40B4-BE49-F238E27FC236}">
                <a16:creationId xmlns:a16="http://schemas.microsoft.com/office/drawing/2014/main" id="{550F5ECA-CFB3-A943-8D32-B732C130820E}"/>
              </a:ext>
            </a:extLst>
          </p:cNvPr>
          <p:cNvGraphicFramePr>
            <a:graphicFrameLocks/>
          </p:cNvGraphicFramePr>
          <p:nvPr>
            <p:extLst>
              <p:ext uri="{D42A27DB-BD31-4B8C-83A1-F6EECF244321}">
                <p14:modId xmlns:p14="http://schemas.microsoft.com/office/powerpoint/2010/main" val="3859770155"/>
              </p:ext>
            </p:extLst>
          </p:nvPr>
        </p:nvGraphicFramePr>
        <p:xfrm>
          <a:off x="717176" y="4145258"/>
          <a:ext cx="10784542" cy="2238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71348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4012C-9262-82E9-53A7-8756E4336AAE}"/>
              </a:ext>
            </a:extLst>
          </p:cNvPr>
          <p:cNvSpPr>
            <a:spLocks noGrp="1"/>
          </p:cNvSpPr>
          <p:nvPr>
            <p:ph type="title"/>
          </p:nvPr>
        </p:nvSpPr>
        <p:spPr>
          <a:xfrm>
            <a:off x="717176" y="457200"/>
            <a:ext cx="10784542" cy="1026460"/>
          </a:xfrm>
        </p:spPr>
        <p:txBody>
          <a:bodyPr anchor="b">
            <a:normAutofit/>
          </a:bodyPr>
          <a:lstStyle/>
          <a:p>
            <a:r>
              <a:rPr lang="en-US"/>
              <a:t>Exceptions for Compliance</a:t>
            </a:r>
          </a:p>
        </p:txBody>
      </p:sp>
      <p:sp>
        <p:nvSpPr>
          <p:cNvPr id="4" name="Footer Placeholder 3">
            <a:extLst>
              <a:ext uri="{FF2B5EF4-FFF2-40B4-BE49-F238E27FC236}">
                <a16:creationId xmlns:a16="http://schemas.microsoft.com/office/drawing/2014/main" id="{58F1940F-8D18-E088-A0A1-123264BD9329}"/>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76744246-82B3-2FDC-1F53-0B72A92C29B8}"/>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17</a:t>
            </a:fld>
            <a:endParaRPr lang="en-US"/>
          </a:p>
        </p:txBody>
      </p:sp>
      <p:grpSp>
        <p:nvGrpSpPr>
          <p:cNvPr id="3" name="Group 2" descr="Exceptions for Compliance&#10;If a district is not meeting MoE, a district may reduce its expenditure obligation by applying an allowable exception. &#10;They cannot lower the MoE threshold below what a district actually expended on students with disabilities.&#10;If a district is not meeting MoE and has applicable exceptions, they should attach the filled out MoE Exception Request Form along with supporting documentation to their Smartsheet submission.&#10;">
            <a:extLst>
              <a:ext uri="{FF2B5EF4-FFF2-40B4-BE49-F238E27FC236}">
                <a16:creationId xmlns:a16="http://schemas.microsoft.com/office/drawing/2014/main" id="{1853A824-6230-B5AD-DF38-8E03CF4ED506}"/>
              </a:ext>
            </a:extLst>
          </p:cNvPr>
          <p:cNvGrpSpPr/>
          <p:nvPr/>
        </p:nvGrpSpPr>
        <p:grpSpPr>
          <a:xfrm>
            <a:off x="717176" y="1826126"/>
            <a:ext cx="10784542" cy="4108007"/>
            <a:chOff x="717176" y="1826126"/>
            <a:chExt cx="10784542" cy="4108007"/>
          </a:xfrm>
        </p:grpSpPr>
        <p:sp>
          <p:nvSpPr>
            <p:cNvPr id="6" name="Rectangle: Rounded Corners 5">
              <a:extLst>
                <a:ext uri="{FF2B5EF4-FFF2-40B4-BE49-F238E27FC236}">
                  <a16:creationId xmlns:a16="http://schemas.microsoft.com/office/drawing/2014/main" id="{CEE19668-2956-DD81-CFCB-27B7A6F83CAE}"/>
                </a:ext>
              </a:extLst>
            </p:cNvPr>
            <p:cNvSpPr/>
            <p:nvPr/>
          </p:nvSpPr>
          <p:spPr>
            <a:xfrm>
              <a:off x="717176" y="1826126"/>
              <a:ext cx="10784542" cy="1173716"/>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8" name="Rectangle 7" descr="Money">
              <a:extLst>
                <a:ext uri="{FF2B5EF4-FFF2-40B4-BE49-F238E27FC236}">
                  <a16:creationId xmlns:a16="http://schemas.microsoft.com/office/drawing/2014/main" id="{9C633384-7032-8954-500F-A635765AB234}"/>
                </a:ext>
              </a:extLst>
            </p:cNvPr>
            <p:cNvSpPr/>
            <p:nvPr/>
          </p:nvSpPr>
          <p:spPr>
            <a:xfrm>
              <a:off x="1072225" y="2090212"/>
              <a:ext cx="645543" cy="645543"/>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US"/>
            </a:p>
          </p:txBody>
        </p:sp>
        <p:sp>
          <p:nvSpPr>
            <p:cNvPr id="9" name="Freeform: Shape 8">
              <a:extLst>
                <a:ext uri="{FF2B5EF4-FFF2-40B4-BE49-F238E27FC236}">
                  <a16:creationId xmlns:a16="http://schemas.microsoft.com/office/drawing/2014/main" id="{6B41D3BA-FC8E-23A0-68D7-9D4DABED5656}"/>
                </a:ext>
              </a:extLst>
            </p:cNvPr>
            <p:cNvSpPr/>
            <p:nvPr/>
          </p:nvSpPr>
          <p:spPr>
            <a:xfrm>
              <a:off x="2072818" y="1826126"/>
              <a:ext cx="9428899" cy="1173716"/>
            </a:xfrm>
            <a:custGeom>
              <a:avLst/>
              <a:gdLst>
                <a:gd name="csX0" fmla="*/ 0 w 9428899"/>
                <a:gd name="csY0" fmla="*/ 0 h 1173716"/>
                <a:gd name="csX1" fmla="*/ 9428899 w 9428899"/>
                <a:gd name="csY1" fmla="*/ 0 h 1173716"/>
                <a:gd name="csX2" fmla="*/ 9428899 w 9428899"/>
                <a:gd name="csY2" fmla="*/ 1173716 h 1173716"/>
                <a:gd name="csX3" fmla="*/ 0 w 9428899"/>
                <a:gd name="csY3" fmla="*/ 1173716 h 1173716"/>
                <a:gd name="csX4" fmla="*/ 0 w 9428899"/>
                <a:gd name="csY4" fmla="*/ 0 h 1173716"/>
              </a:gdLst>
              <a:ahLst/>
              <a:cxnLst>
                <a:cxn ang="0">
                  <a:pos x="csX0" y="csY0"/>
                </a:cxn>
                <a:cxn ang="0">
                  <a:pos x="csX1" y="csY1"/>
                </a:cxn>
                <a:cxn ang="0">
                  <a:pos x="csX2" y="csY2"/>
                </a:cxn>
                <a:cxn ang="0">
                  <a:pos x="csX3" y="csY3"/>
                </a:cxn>
                <a:cxn ang="0">
                  <a:pos x="csX4" y="csY4"/>
                </a:cxn>
              </a:cxnLst>
              <a:rect l="l" t="t" r="r" b="b"/>
              <a:pathLst>
                <a:path w="9428899" h="1173716">
                  <a:moveTo>
                    <a:pt x="0" y="0"/>
                  </a:moveTo>
                  <a:lnTo>
                    <a:pt x="9428899" y="0"/>
                  </a:lnTo>
                  <a:lnTo>
                    <a:pt x="9428899" y="1173716"/>
                  </a:lnTo>
                  <a:lnTo>
                    <a:pt x="0" y="117371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4218" tIns="124218" rIns="124218" bIns="124218" numCol="1" spcCol="1270" anchor="ctr" anchorCtr="0">
              <a:noAutofit/>
            </a:bodyPr>
            <a:lstStyle/>
            <a:p>
              <a:pPr defTabSz="1111250">
                <a:spcBef>
                  <a:spcPct val="0"/>
                </a:spcBef>
                <a:spcAft>
                  <a:spcPct val="35000"/>
                </a:spcAft>
              </a:pPr>
              <a:r>
                <a:rPr lang="en-US" sz="2500" kern="1200">
                  <a:solidFill>
                    <a:schemeClr val="tx1">
                      <a:hueOff val="0"/>
                      <a:satOff val="0"/>
                      <a:lumOff val="0"/>
                      <a:alphaOff val="0"/>
                    </a:schemeClr>
                  </a:solidFill>
                  <a:latin typeface="+mn-lt"/>
                  <a:ea typeface="+mn-ea"/>
                  <a:cs typeface="+mn-cs"/>
                </a:rPr>
                <a:t>Exceptions are used to fill the gap between the prior and current year's actual expenditures</a:t>
              </a:r>
              <a:endParaRPr lang="en-US" sz="2500" kern="1200"/>
            </a:p>
          </p:txBody>
        </p:sp>
        <p:sp>
          <p:nvSpPr>
            <p:cNvPr id="10" name="Rectangle: Rounded Corners 9">
              <a:extLst>
                <a:ext uri="{FF2B5EF4-FFF2-40B4-BE49-F238E27FC236}">
                  <a16:creationId xmlns:a16="http://schemas.microsoft.com/office/drawing/2014/main" id="{D472A662-2BE3-62C1-F8BB-9BD6EE2BEC0C}"/>
                </a:ext>
              </a:extLst>
            </p:cNvPr>
            <p:cNvSpPr/>
            <p:nvPr/>
          </p:nvSpPr>
          <p:spPr>
            <a:xfrm>
              <a:off x="717176" y="3293271"/>
              <a:ext cx="10784542" cy="1173716"/>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1" name="Rectangle 10" descr="Warning">
              <a:extLst>
                <a:ext uri="{FF2B5EF4-FFF2-40B4-BE49-F238E27FC236}">
                  <a16:creationId xmlns:a16="http://schemas.microsoft.com/office/drawing/2014/main" id="{0D7D32F6-5638-0308-D923-8F603303FD67}"/>
                </a:ext>
              </a:extLst>
            </p:cNvPr>
            <p:cNvSpPr/>
            <p:nvPr/>
          </p:nvSpPr>
          <p:spPr>
            <a:xfrm>
              <a:off x="1072225" y="3557358"/>
              <a:ext cx="645543" cy="645543"/>
            </a:xfrm>
            <a:prstGeom prst="rect">
              <a:avLst/>
            </a:prstGeom>
            <a: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US"/>
            </a:p>
          </p:txBody>
        </p:sp>
        <p:sp>
          <p:nvSpPr>
            <p:cNvPr id="12" name="Freeform: Shape 11">
              <a:extLst>
                <a:ext uri="{FF2B5EF4-FFF2-40B4-BE49-F238E27FC236}">
                  <a16:creationId xmlns:a16="http://schemas.microsoft.com/office/drawing/2014/main" id="{190F478E-D48E-E918-EEF3-5F07FF9030E3}"/>
                </a:ext>
              </a:extLst>
            </p:cNvPr>
            <p:cNvSpPr/>
            <p:nvPr/>
          </p:nvSpPr>
          <p:spPr>
            <a:xfrm>
              <a:off x="2072818" y="3293271"/>
              <a:ext cx="9428899" cy="1173716"/>
            </a:xfrm>
            <a:custGeom>
              <a:avLst/>
              <a:gdLst>
                <a:gd name="csX0" fmla="*/ 0 w 9428899"/>
                <a:gd name="csY0" fmla="*/ 0 h 1173716"/>
                <a:gd name="csX1" fmla="*/ 9428899 w 9428899"/>
                <a:gd name="csY1" fmla="*/ 0 h 1173716"/>
                <a:gd name="csX2" fmla="*/ 9428899 w 9428899"/>
                <a:gd name="csY2" fmla="*/ 1173716 h 1173716"/>
                <a:gd name="csX3" fmla="*/ 0 w 9428899"/>
                <a:gd name="csY3" fmla="*/ 1173716 h 1173716"/>
                <a:gd name="csX4" fmla="*/ 0 w 9428899"/>
                <a:gd name="csY4" fmla="*/ 0 h 1173716"/>
              </a:gdLst>
              <a:ahLst/>
              <a:cxnLst>
                <a:cxn ang="0">
                  <a:pos x="csX0" y="csY0"/>
                </a:cxn>
                <a:cxn ang="0">
                  <a:pos x="csX1" y="csY1"/>
                </a:cxn>
                <a:cxn ang="0">
                  <a:pos x="csX2" y="csY2"/>
                </a:cxn>
                <a:cxn ang="0">
                  <a:pos x="csX3" y="csY3"/>
                </a:cxn>
                <a:cxn ang="0">
                  <a:pos x="csX4" y="csY4"/>
                </a:cxn>
              </a:cxnLst>
              <a:rect l="l" t="t" r="r" b="b"/>
              <a:pathLst>
                <a:path w="9428899" h="1173716">
                  <a:moveTo>
                    <a:pt x="0" y="0"/>
                  </a:moveTo>
                  <a:lnTo>
                    <a:pt x="9428899" y="0"/>
                  </a:lnTo>
                  <a:lnTo>
                    <a:pt x="9428899" y="1173716"/>
                  </a:lnTo>
                  <a:lnTo>
                    <a:pt x="0" y="117371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4218" tIns="124218" rIns="124218" bIns="124218" numCol="1" spcCol="1270" anchor="ctr" anchorCtr="0">
              <a:noAutofit/>
            </a:bodyPr>
            <a:lstStyle/>
            <a:p>
              <a:pPr defTabSz="1111250">
                <a:spcBef>
                  <a:spcPct val="0"/>
                </a:spcBef>
                <a:spcAft>
                  <a:spcPct val="35000"/>
                </a:spcAft>
              </a:pPr>
              <a:r>
                <a:rPr lang="en-US" sz="2500" kern="1200">
                  <a:solidFill>
                    <a:schemeClr val="tx1">
                      <a:hueOff val="0"/>
                      <a:satOff val="0"/>
                      <a:lumOff val="0"/>
                      <a:alphaOff val="0"/>
                    </a:schemeClr>
                  </a:solidFill>
                  <a:latin typeface="+mn-lt"/>
                  <a:ea typeface="+mn-ea"/>
                  <a:cs typeface="+mn-cs"/>
                </a:rPr>
                <a:t>Exceptions cannot lower the </a:t>
              </a:r>
              <a:r>
                <a:rPr lang="en-US" sz="2500" kern="1200" err="1">
                  <a:solidFill>
                    <a:schemeClr val="tx1">
                      <a:hueOff val="0"/>
                      <a:satOff val="0"/>
                      <a:lumOff val="0"/>
                      <a:alphaOff val="0"/>
                    </a:schemeClr>
                  </a:solidFill>
                  <a:latin typeface="+mn-lt"/>
                  <a:ea typeface="+mn-ea"/>
                  <a:cs typeface="+mn-cs"/>
                </a:rPr>
                <a:t>MoE</a:t>
              </a:r>
              <a:r>
                <a:rPr lang="en-US" sz="2500" kern="1200">
                  <a:solidFill>
                    <a:schemeClr val="tx1">
                      <a:hueOff val="0"/>
                      <a:satOff val="0"/>
                      <a:lumOff val="0"/>
                      <a:alphaOff val="0"/>
                    </a:schemeClr>
                  </a:solidFill>
                  <a:latin typeface="+mn-lt"/>
                  <a:ea typeface="+mn-ea"/>
                  <a:cs typeface="+mn-cs"/>
                </a:rPr>
                <a:t> threshold beyond the actual expenditures</a:t>
              </a:r>
              <a:endParaRPr lang="en-US" sz="2500" kern="1200"/>
            </a:p>
          </p:txBody>
        </p:sp>
        <p:sp>
          <p:nvSpPr>
            <p:cNvPr id="13" name="Rectangle: Rounded Corners 12">
              <a:extLst>
                <a:ext uri="{FF2B5EF4-FFF2-40B4-BE49-F238E27FC236}">
                  <a16:creationId xmlns:a16="http://schemas.microsoft.com/office/drawing/2014/main" id="{E20DE3B5-F617-9A17-87D8-D7FF63451648}"/>
                </a:ext>
              </a:extLst>
            </p:cNvPr>
            <p:cNvSpPr/>
            <p:nvPr/>
          </p:nvSpPr>
          <p:spPr>
            <a:xfrm>
              <a:off x="717176" y="4760417"/>
              <a:ext cx="10784542" cy="1173716"/>
            </a:xfrm>
            <a:prstGeom prst="roundRect">
              <a:avLst>
                <a:gd name="adj" fmla="val 10000"/>
              </a:avLst>
            </a:prstGeom>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4" name="Rectangle 13">
              <a:extLst>
                <a:ext uri="{FF2B5EF4-FFF2-40B4-BE49-F238E27FC236}">
                  <a16:creationId xmlns:a16="http://schemas.microsoft.com/office/drawing/2014/main" id="{99ACFD73-86FB-E5F2-B598-7E9B3138B0E2}"/>
                </a:ext>
              </a:extLst>
            </p:cNvPr>
            <p:cNvSpPr/>
            <p:nvPr/>
          </p:nvSpPr>
          <p:spPr>
            <a:xfrm>
              <a:off x="1072225" y="5024503"/>
              <a:ext cx="645543" cy="645543"/>
            </a:xfrm>
            <a:prstGeom prst="noSmoking">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en-US"/>
            </a:p>
          </p:txBody>
        </p:sp>
        <p:sp>
          <p:nvSpPr>
            <p:cNvPr id="15" name="Freeform: Shape 14">
              <a:extLst>
                <a:ext uri="{FF2B5EF4-FFF2-40B4-BE49-F238E27FC236}">
                  <a16:creationId xmlns:a16="http://schemas.microsoft.com/office/drawing/2014/main" id="{BAE1625F-8233-8D75-5841-D2D72203EB18}"/>
                </a:ext>
              </a:extLst>
            </p:cNvPr>
            <p:cNvSpPr/>
            <p:nvPr/>
          </p:nvSpPr>
          <p:spPr>
            <a:xfrm>
              <a:off x="2072818" y="4760417"/>
              <a:ext cx="9428899" cy="1173716"/>
            </a:xfrm>
            <a:custGeom>
              <a:avLst/>
              <a:gdLst>
                <a:gd name="csX0" fmla="*/ 0 w 9428899"/>
                <a:gd name="csY0" fmla="*/ 0 h 1173716"/>
                <a:gd name="csX1" fmla="*/ 9428899 w 9428899"/>
                <a:gd name="csY1" fmla="*/ 0 h 1173716"/>
                <a:gd name="csX2" fmla="*/ 9428899 w 9428899"/>
                <a:gd name="csY2" fmla="*/ 1173716 h 1173716"/>
                <a:gd name="csX3" fmla="*/ 0 w 9428899"/>
                <a:gd name="csY3" fmla="*/ 1173716 h 1173716"/>
                <a:gd name="csX4" fmla="*/ 0 w 9428899"/>
                <a:gd name="csY4" fmla="*/ 0 h 1173716"/>
              </a:gdLst>
              <a:ahLst/>
              <a:cxnLst>
                <a:cxn ang="0">
                  <a:pos x="csX0" y="csY0"/>
                </a:cxn>
                <a:cxn ang="0">
                  <a:pos x="csX1" y="csY1"/>
                </a:cxn>
                <a:cxn ang="0">
                  <a:pos x="csX2" y="csY2"/>
                </a:cxn>
                <a:cxn ang="0">
                  <a:pos x="csX3" y="csY3"/>
                </a:cxn>
                <a:cxn ang="0">
                  <a:pos x="csX4" y="csY4"/>
                </a:cxn>
              </a:cxnLst>
              <a:rect l="l" t="t" r="r" b="b"/>
              <a:pathLst>
                <a:path w="9428899" h="1173716">
                  <a:moveTo>
                    <a:pt x="0" y="0"/>
                  </a:moveTo>
                  <a:lnTo>
                    <a:pt x="9428899" y="0"/>
                  </a:lnTo>
                  <a:lnTo>
                    <a:pt x="9428899" y="1173716"/>
                  </a:lnTo>
                  <a:lnTo>
                    <a:pt x="0" y="117371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4218" tIns="124218" rIns="124218" bIns="124218" numCol="1" spcCol="1270" anchor="ctr" anchorCtr="0">
              <a:noAutofit/>
            </a:bodyPr>
            <a:lstStyle/>
            <a:p>
              <a:pPr defTabSz="1111250">
                <a:spcBef>
                  <a:spcPct val="0"/>
                </a:spcBef>
                <a:spcAft>
                  <a:spcPct val="35000"/>
                </a:spcAft>
              </a:pPr>
              <a:r>
                <a:rPr lang="en-US" sz="2500" kern="1200">
                  <a:latin typeface="Calibri" panose="020F0502020204030204"/>
                  <a:ea typeface="+mn-ea"/>
                  <a:cs typeface="+mn-cs"/>
                </a:rPr>
                <a:t>Only costs attributable to </a:t>
              </a:r>
              <a:r>
                <a:rPr lang="en-US" sz="2500" kern="1200">
                  <a:solidFill>
                    <a:schemeClr val="tx1"/>
                  </a:solidFill>
                  <a:latin typeface="Calibri" panose="020F0502020204030204"/>
                  <a:ea typeface="+mn-ea"/>
                  <a:cs typeface="+mn-cs"/>
                </a:rPr>
                <a:t>Fund 100 and 251 and Area of Responsibility 320 may be claimed for reduction</a:t>
              </a:r>
              <a:endParaRPr lang="en-US" sz="2500" kern="1200">
                <a:solidFill>
                  <a:schemeClr val="tx1"/>
                </a:solidFill>
              </a:endParaRPr>
            </a:p>
          </p:txBody>
        </p:sp>
      </p:grpSp>
    </p:spTree>
    <p:extLst>
      <p:ext uri="{BB962C8B-B14F-4D97-AF65-F5344CB8AC3E}">
        <p14:creationId xmlns:p14="http://schemas.microsoft.com/office/powerpoint/2010/main" val="3448363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D0359-100B-A7F8-D4FE-F43D338F2A7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C840EF-0E46-5F1B-A0BC-21E45E854AE4}"/>
              </a:ext>
            </a:extLst>
          </p:cNvPr>
          <p:cNvSpPr>
            <a:spLocks noGrp="1"/>
          </p:cNvSpPr>
          <p:nvPr>
            <p:ph type="ctrTitle"/>
          </p:nvPr>
        </p:nvSpPr>
        <p:spPr>
          <a:xfrm>
            <a:off x="717177" y="2488757"/>
            <a:ext cx="10784542" cy="1900363"/>
          </a:xfrm>
        </p:spPr>
        <p:txBody>
          <a:bodyPr vert="horz" lIns="91440" tIns="45720" rIns="91440" bIns="45720" rtlCol="0" anchor="ctr">
            <a:normAutofit/>
          </a:bodyPr>
          <a:lstStyle/>
          <a:p>
            <a:r>
              <a:rPr lang="en-US" sz="6300" err="1"/>
              <a:t>MoE</a:t>
            </a:r>
            <a:r>
              <a:rPr lang="en-US" sz="6300"/>
              <a:t> Exception Request Form</a:t>
            </a:r>
          </a:p>
        </p:txBody>
      </p:sp>
      <p:sp>
        <p:nvSpPr>
          <p:cNvPr id="4" name="Footer Placeholder 3">
            <a:extLst>
              <a:ext uri="{FF2B5EF4-FFF2-40B4-BE49-F238E27FC236}">
                <a16:creationId xmlns:a16="http://schemas.microsoft.com/office/drawing/2014/main" id="{0F1DF6D1-B039-C43D-0028-3AEB17E72AA8}"/>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3CE7ECEE-D2B4-937A-6D26-670E04DE64BD}"/>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18</a:t>
            </a:fld>
            <a:endParaRPr lang="en-US"/>
          </a:p>
        </p:txBody>
      </p:sp>
    </p:spTree>
    <p:extLst>
      <p:ext uri="{BB962C8B-B14F-4D97-AF65-F5344CB8AC3E}">
        <p14:creationId xmlns:p14="http://schemas.microsoft.com/office/powerpoint/2010/main" val="3071159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97A45-293E-6817-F8B1-906049C60DF7}"/>
              </a:ext>
            </a:extLst>
          </p:cNvPr>
          <p:cNvSpPr>
            <a:spLocks noGrp="1"/>
          </p:cNvSpPr>
          <p:nvPr>
            <p:ph type="title"/>
          </p:nvPr>
        </p:nvSpPr>
        <p:spPr>
          <a:xfrm>
            <a:off x="717176" y="326768"/>
            <a:ext cx="10784542" cy="1026460"/>
          </a:xfrm>
        </p:spPr>
        <p:txBody>
          <a:bodyPr/>
          <a:lstStyle/>
          <a:p>
            <a:r>
              <a:rPr lang="en-US" dirty="0" err="1"/>
              <a:t>MoE</a:t>
            </a:r>
            <a:r>
              <a:rPr lang="en-US" dirty="0"/>
              <a:t> Exception Request Form </a:t>
            </a:r>
          </a:p>
        </p:txBody>
      </p:sp>
      <p:pic>
        <p:nvPicPr>
          <p:cNvPr id="10" name="Picture 9" descr="Maintenance of Effort (MoE) Exception Requestion Form header on the document.">
            <a:extLst>
              <a:ext uri="{FF2B5EF4-FFF2-40B4-BE49-F238E27FC236}">
                <a16:creationId xmlns:a16="http://schemas.microsoft.com/office/drawing/2014/main" id="{B5001693-D333-9621-CC1C-4C3CFB65D96B}"/>
              </a:ext>
            </a:extLst>
          </p:cNvPr>
          <p:cNvPicPr>
            <a:picLocks noChangeAspect="1"/>
          </p:cNvPicPr>
          <p:nvPr/>
        </p:nvPicPr>
        <p:blipFill>
          <a:blip r:embed="rId3"/>
          <a:stretch>
            <a:fillRect/>
          </a:stretch>
        </p:blipFill>
        <p:spPr>
          <a:xfrm>
            <a:off x="2693194" y="1749187"/>
            <a:ext cx="6805612" cy="1327388"/>
          </a:xfrm>
          <a:prstGeom prst="rect">
            <a:avLst/>
          </a:prstGeom>
        </p:spPr>
      </p:pic>
      <p:pic>
        <p:nvPicPr>
          <p:cNvPr id="12" name="Picture 11" descr="Image shows the last section of the MoE Exception Request Form: the LEA Representative and Assurance section where the LEA representative requesting the exceptions enters details and the signature assure the information submitted is complete and accurate.">
            <a:extLst>
              <a:ext uri="{FF2B5EF4-FFF2-40B4-BE49-F238E27FC236}">
                <a16:creationId xmlns:a16="http://schemas.microsoft.com/office/drawing/2014/main" id="{5897FF33-D549-C379-F405-80BC09353014}"/>
              </a:ext>
            </a:extLst>
          </p:cNvPr>
          <p:cNvPicPr>
            <a:picLocks noChangeAspect="1"/>
          </p:cNvPicPr>
          <p:nvPr/>
        </p:nvPicPr>
        <p:blipFill>
          <a:blip r:embed="rId4"/>
          <a:stretch>
            <a:fillRect/>
          </a:stretch>
        </p:blipFill>
        <p:spPr>
          <a:xfrm>
            <a:off x="1708283" y="3205684"/>
            <a:ext cx="8802328" cy="2934109"/>
          </a:xfrm>
          <a:prstGeom prst="rect">
            <a:avLst/>
          </a:prstGeom>
        </p:spPr>
      </p:pic>
      <p:sp>
        <p:nvSpPr>
          <p:cNvPr id="4" name="Footer Placeholder 3">
            <a:extLst>
              <a:ext uri="{FF2B5EF4-FFF2-40B4-BE49-F238E27FC236}">
                <a16:creationId xmlns:a16="http://schemas.microsoft.com/office/drawing/2014/main" id="{40D656D9-4878-850E-9677-FE4EC228DC6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B8715330-654D-926D-F2F0-1BCFFB516AA8}"/>
              </a:ext>
              <a:ext uri="{C183D7F6-B498-43B3-948B-1728B52AA6E4}">
                <adec:decorative xmlns:adec="http://schemas.microsoft.com/office/drawing/2017/decorative" val="1"/>
              </a:ext>
            </a:extLst>
          </p:cNvPr>
          <p:cNvSpPr>
            <a:spLocks noGrp="1"/>
          </p:cNvSpPr>
          <p:nvPr>
            <p:ph type="sldNum" sz="quarter" idx="12"/>
          </p:nvPr>
        </p:nvSpPr>
        <p:spPr/>
        <p:txBody>
          <a:bodyPr/>
          <a:lstStyle/>
          <a:p>
            <a:fld id="{357F5B69-6281-4C1F-8C38-6DA0F56DA430}" type="slidenum">
              <a:rPr lang="en-US" smtClean="0"/>
              <a:t>19</a:t>
            </a:fld>
            <a:endParaRPr lang="en-US"/>
          </a:p>
        </p:txBody>
      </p:sp>
    </p:spTree>
    <p:extLst>
      <p:ext uri="{BB962C8B-B14F-4D97-AF65-F5344CB8AC3E}">
        <p14:creationId xmlns:p14="http://schemas.microsoft.com/office/powerpoint/2010/main" val="1517596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4"/>
        <p:cNvGrpSpPr/>
        <p:nvPr/>
      </p:nvGrpSpPr>
      <p:grpSpPr>
        <a:xfrm>
          <a:off x="0" y="0"/>
          <a:ext cx="0" cy="0"/>
          <a:chOff x="0" y="0"/>
          <a:chExt cx="0" cy="0"/>
        </a:xfrm>
      </p:grpSpPr>
      <p:sp>
        <p:nvSpPr>
          <p:cNvPr id="625" name="Google Shape;625;p7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Webinar Agenda</a:t>
            </a:r>
            <a:endParaRPr/>
          </a:p>
        </p:txBody>
      </p:sp>
      <p:sp>
        <p:nvSpPr>
          <p:cNvPr id="626" name="Google Shape;626;p7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lnSpcReduction="10000"/>
          </a:bodyPr>
          <a:lstStyle/>
          <a:p>
            <a:pPr>
              <a:spcBef>
                <a:spcPts val="0"/>
              </a:spcBef>
              <a:buSzPts val="2400"/>
            </a:pPr>
            <a:r>
              <a:rPr lang="en-US" sz="2800"/>
              <a:t>About IDEA Part B Application and </a:t>
            </a:r>
            <a:r>
              <a:rPr lang="en-US" sz="2800" err="1"/>
              <a:t>MoE</a:t>
            </a:r>
            <a:r>
              <a:rPr lang="en-US" sz="2800"/>
              <a:t> Compliance and Assurances</a:t>
            </a:r>
          </a:p>
          <a:p>
            <a:pPr>
              <a:spcBef>
                <a:spcPts val="0"/>
              </a:spcBef>
              <a:buSzPts val="2400"/>
            </a:pPr>
            <a:r>
              <a:rPr lang="en-US" sz="2800"/>
              <a:t>Timeline</a:t>
            </a:r>
          </a:p>
          <a:p>
            <a:pPr>
              <a:spcBef>
                <a:spcPts val="0"/>
              </a:spcBef>
              <a:buSzPts val="2400"/>
            </a:pPr>
            <a:r>
              <a:rPr lang="en-US" sz="2800"/>
              <a:t>Key Updates</a:t>
            </a:r>
          </a:p>
          <a:p>
            <a:pPr>
              <a:spcBef>
                <a:spcPts val="0"/>
              </a:spcBef>
              <a:buSzPts val="2400"/>
            </a:pPr>
            <a:r>
              <a:rPr lang="en-US" sz="2800"/>
              <a:t>Excess Cost vs Maintenance of Effort</a:t>
            </a:r>
          </a:p>
          <a:p>
            <a:pPr>
              <a:spcBef>
                <a:spcPts val="0"/>
              </a:spcBef>
              <a:buSzPts val="2400"/>
            </a:pPr>
            <a:r>
              <a:rPr lang="en-US" sz="2800"/>
              <a:t>What is </a:t>
            </a:r>
            <a:r>
              <a:rPr lang="en-US" sz="2800" err="1"/>
              <a:t>MoE</a:t>
            </a:r>
            <a:r>
              <a:rPr lang="en-US" sz="2800"/>
              <a:t>?</a:t>
            </a:r>
          </a:p>
          <a:p>
            <a:pPr>
              <a:spcBef>
                <a:spcPts val="0"/>
              </a:spcBef>
              <a:buSzPts val="2400"/>
            </a:pPr>
            <a:r>
              <a:rPr lang="en-US" sz="2800"/>
              <a:t>Eligibility Regulations</a:t>
            </a:r>
          </a:p>
          <a:p>
            <a:pPr>
              <a:spcBef>
                <a:spcPts val="0"/>
              </a:spcBef>
              <a:buSzPts val="2400"/>
            </a:pPr>
            <a:r>
              <a:rPr lang="en-US" sz="2800"/>
              <a:t>Compliance Regulations</a:t>
            </a:r>
          </a:p>
          <a:p>
            <a:pPr>
              <a:spcBef>
                <a:spcPts val="0"/>
              </a:spcBef>
              <a:buSzPts val="2400"/>
            </a:pPr>
            <a:r>
              <a:rPr lang="en-US" sz="2800"/>
              <a:t>Options When Not Meeting </a:t>
            </a:r>
            <a:r>
              <a:rPr lang="en-US" sz="2800" err="1"/>
              <a:t>MoE</a:t>
            </a:r>
            <a:endParaRPr lang="en-US" sz="2800"/>
          </a:p>
          <a:p>
            <a:pPr>
              <a:spcBef>
                <a:spcPts val="0"/>
              </a:spcBef>
              <a:buSzPts val="2400"/>
            </a:pPr>
            <a:r>
              <a:rPr lang="en-US" sz="2800" err="1"/>
              <a:t>MoE</a:t>
            </a:r>
            <a:r>
              <a:rPr lang="en-US" sz="2800"/>
              <a:t> Exception Request Form</a:t>
            </a:r>
          </a:p>
          <a:p>
            <a:pPr>
              <a:spcBef>
                <a:spcPts val="0"/>
              </a:spcBef>
              <a:buSzPts val="2400"/>
            </a:pPr>
            <a:r>
              <a:rPr lang="en-US" sz="2800"/>
              <a:t>Questions</a:t>
            </a:r>
          </a:p>
          <a:p>
            <a:pPr>
              <a:spcBef>
                <a:spcPts val="0"/>
              </a:spcBef>
              <a:buSzPts val="2400"/>
            </a:pPr>
            <a:r>
              <a:rPr lang="en-US" sz="2800"/>
              <a:t>Reminders</a:t>
            </a:r>
          </a:p>
        </p:txBody>
      </p:sp>
      <p:sp>
        <p:nvSpPr>
          <p:cNvPr id="627" name="Google Shape;627;p7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213517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5EB9E-F105-9C04-10F9-835B0EAF45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367B51-6CBE-FC7E-E979-7B0C72E4A1CB}"/>
              </a:ext>
            </a:extLst>
          </p:cNvPr>
          <p:cNvSpPr>
            <a:spLocks noGrp="1"/>
          </p:cNvSpPr>
          <p:nvPr>
            <p:ph type="title"/>
          </p:nvPr>
        </p:nvSpPr>
        <p:spPr>
          <a:xfrm>
            <a:off x="717176" y="326768"/>
            <a:ext cx="10784542" cy="1026460"/>
          </a:xfrm>
        </p:spPr>
        <p:txBody>
          <a:bodyPr/>
          <a:lstStyle/>
          <a:p>
            <a:r>
              <a:rPr lang="en-US" err="1"/>
              <a:t>MoE</a:t>
            </a:r>
            <a:r>
              <a:rPr lang="en-US"/>
              <a:t> Exception (a)</a:t>
            </a:r>
          </a:p>
        </p:txBody>
      </p:sp>
      <p:sp>
        <p:nvSpPr>
          <p:cNvPr id="6" name="TextBox 5">
            <a:extLst>
              <a:ext uri="{FF2B5EF4-FFF2-40B4-BE49-F238E27FC236}">
                <a16:creationId xmlns:a16="http://schemas.microsoft.com/office/drawing/2014/main" id="{C34E0EFD-9FC6-7D9A-6316-F1FFC6B32AFA}"/>
              </a:ext>
            </a:extLst>
          </p:cNvPr>
          <p:cNvSpPr txBox="1"/>
          <p:nvPr/>
        </p:nvSpPr>
        <p:spPr>
          <a:xfrm>
            <a:off x="765432" y="1276865"/>
            <a:ext cx="215213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solidFill>
                  <a:schemeClr val="accent1"/>
                </a:solidFill>
                <a:ea typeface="+mn-lt"/>
                <a:cs typeface="+mn-lt"/>
              </a:rPr>
              <a:t>34 CFR 300.204(a)</a:t>
            </a:r>
            <a:endParaRPr lang="en-US" sz="1400">
              <a:solidFill>
                <a:schemeClr val="accent1"/>
              </a:solidFill>
            </a:endParaRPr>
          </a:p>
        </p:txBody>
      </p:sp>
      <p:sp>
        <p:nvSpPr>
          <p:cNvPr id="3" name="Content Placeholder 2">
            <a:extLst>
              <a:ext uri="{FF2B5EF4-FFF2-40B4-BE49-F238E27FC236}">
                <a16:creationId xmlns:a16="http://schemas.microsoft.com/office/drawing/2014/main" id="{27C44489-9B91-A4C0-1543-91B4EA86479A}"/>
              </a:ext>
            </a:extLst>
          </p:cNvPr>
          <p:cNvSpPr>
            <a:spLocks noGrp="1"/>
          </p:cNvSpPr>
          <p:nvPr>
            <p:ph idx="1"/>
          </p:nvPr>
        </p:nvSpPr>
        <p:spPr>
          <a:xfrm>
            <a:off x="717176" y="1825625"/>
            <a:ext cx="10784542" cy="4287496"/>
          </a:xfrm>
        </p:spPr>
        <p:txBody>
          <a:bodyPr vert="horz" lIns="91440" tIns="45720" rIns="91440" bIns="45720" rtlCol="0" anchor="t">
            <a:normAutofit fontScale="92500" lnSpcReduction="10000"/>
          </a:bodyPr>
          <a:lstStyle/>
          <a:p>
            <a:pPr marL="0" indent="0">
              <a:buNone/>
            </a:pPr>
            <a:r>
              <a:rPr lang="en-US" i="1">
                <a:ea typeface="+mn-lt"/>
                <a:cs typeface="+mn-lt"/>
              </a:rPr>
              <a:t>[A]n LEA may reduce the level of expenditures … for the preceding fiscal year if the reduction is attributable to any of the following: </a:t>
            </a:r>
            <a:endParaRPr lang="en-US" b="1" i="1">
              <a:ea typeface="+mn-lt"/>
              <a:cs typeface="+mn-lt"/>
            </a:endParaRPr>
          </a:p>
          <a:p>
            <a:pPr marL="0" indent="0">
              <a:buNone/>
            </a:pPr>
            <a:r>
              <a:rPr lang="en-US" b="1" i="1">
                <a:solidFill>
                  <a:srgbClr val="006CAD"/>
                </a:solidFill>
                <a:ea typeface="+mn-lt"/>
                <a:cs typeface="+mn-lt"/>
              </a:rPr>
              <a:t>(a) </a:t>
            </a:r>
            <a:r>
              <a:rPr lang="en-US" i="1">
                <a:solidFill>
                  <a:srgbClr val="006CAD"/>
                </a:solidFill>
                <a:ea typeface="+mn-lt"/>
                <a:cs typeface="+mn-lt"/>
              </a:rPr>
              <a:t>The </a:t>
            </a:r>
            <a:r>
              <a:rPr lang="en-US" b="1" i="1">
                <a:solidFill>
                  <a:srgbClr val="006CAD"/>
                </a:solidFill>
                <a:ea typeface="+mn-lt"/>
                <a:cs typeface="+mn-lt"/>
              </a:rPr>
              <a:t>voluntary departure</a:t>
            </a:r>
            <a:r>
              <a:rPr lang="en-US" i="1">
                <a:solidFill>
                  <a:srgbClr val="006CAD"/>
                </a:solidFill>
                <a:ea typeface="+mn-lt"/>
                <a:cs typeface="+mn-lt"/>
              </a:rPr>
              <a:t>, by retirement or otherwise, or departure for just cause, of special education or related services personnel. </a:t>
            </a:r>
          </a:p>
          <a:p>
            <a:pPr marL="457200" indent="-457200">
              <a:buAutoNum type="alphaLcParenBoth"/>
            </a:pPr>
            <a:endParaRPr lang="en-US">
              <a:cs typeface="Calibri"/>
            </a:endParaRPr>
          </a:p>
          <a:p>
            <a:pPr marL="0" indent="0">
              <a:buNone/>
            </a:pPr>
            <a:r>
              <a:rPr lang="en-US" b="1"/>
              <a:t>Documentation for Exception (a):</a:t>
            </a:r>
            <a:endParaRPr lang="en-US"/>
          </a:p>
          <a:p>
            <a:r>
              <a:rPr lang="en-US"/>
              <a:t>Year-to-date payroll distribution journal</a:t>
            </a:r>
            <a:endParaRPr lang="en-US" sz="1800"/>
          </a:p>
          <a:p>
            <a:pPr marL="0" indent="0">
              <a:buNone/>
            </a:pPr>
            <a:r>
              <a:rPr lang="en-US" b="1"/>
              <a:t>The LEA may be asked to provide the following documentation as well:</a:t>
            </a:r>
            <a:endParaRPr lang="en-US" sz="1800" b="1"/>
          </a:p>
          <a:p>
            <a:pPr lvl="0"/>
            <a:r>
              <a:rPr lang="en-US"/>
              <a:t>Source payroll record (e.g., personnel action form, resignation letter signed and dated by the employee) indicating the reasons why the employee departed the LEA.</a:t>
            </a:r>
            <a:endParaRPr lang="en-US" sz="1800"/>
          </a:p>
          <a:p>
            <a:r>
              <a:rPr lang="en-US"/>
              <a:t>Employee’s signed and dated job description.</a:t>
            </a:r>
            <a:endParaRPr lang="en-US">
              <a:ea typeface="Calibri"/>
              <a:cs typeface="Calibri"/>
            </a:endParaRPr>
          </a:p>
        </p:txBody>
      </p:sp>
      <p:sp>
        <p:nvSpPr>
          <p:cNvPr id="4" name="Footer Placeholder 3">
            <a:extLst>
              <a:ext uri="{FF2B5EF4-FFF2-40B4-BE49-F238E27FC236}">
                <a16:creationId xmlns:a16="http://schemas.microsoft.com/office/drawing/2014/main" id="{85C261B5-67F1-EF6E-32D2-AC32AA5260A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09070382-B284-3EE4-8D72-3A695C5957E5}"/>
              </a:ext>
              <a:ext uri="{C183D7F6-B498-43B3-948B-1728B52AA6E4}">
                <adec:decorative xmlns:adec="http://schemas.microsoft.com/office/drawing/2017/decorative" val="1"/>
              </a:ext>
            </a:extLst>
          </p:cNvPr>
          <p:cNvSpPr>
            <a:spLocks noGrp="1"/>
          </p:cNvSpPr>
          <p:nvPr>
            <p:ph type="sldNum" sz="quarter" idx="12"/>
          </p:nvPr>
        </p:nvSpPr>
        <p:spPr/>
        <p:txBody>
          <a:bodyPr/>
          <a:lstStyle/>
          <a:p>
            <a:fld id="{357F5B69-6281-4C1F-8C38-6DA0F56DA430}" type="slidenum">
              <a:rPr lang="en-US" smtClean="0"/>
              <a:t>20</a:t>
            </a:fld>
            <a:endParaRPr lang="en-US"/>
          </a:p>
        </p:txBody>
      </p:sp>
    </p:spTree>
    <p:extLst>
      <p:ext uri="{BB962C8B-B14F-4D97-AF65-F5344CB8AC3E}">
        <p14:creationId xmlns:p14="http://schemas.microsoft.com/office/powerpoint/2010/main" val="2591718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0A476-F928-C24F-F2CE-2A5BDBEFE6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AA345A-8AA2-089E-D438-F778518EA24D}"/>
              </a:ext>
            </a:extLst>
          </p:cNvPr>
          <p:cNvSpPr>
            <a:spLocks noGrp="1"/>
          </p:cNvSpPr>
          <p:nvPr>
            <p:ph type="title"/>
          </p:nvPr>
        </p:nvSpPr>
        <p:spPr>
          <a:xfrm>
            <a:off x="717176" y="326768"/>
            <a:ext cx="10784542" cy="1026460"/>
          </a:xfrm>
        </p:spPr>
        <p:txBody>
          <a:bodyPr/>
          <a:lstStyle/>
          <a:p>
            <a:r>
              <a:rPr lang="en-US" err="1"/>
              <a:t>MoE</a:t>
            </a:r>
            <a:r>
              <a:rPr lang="en-US"/>
              <a:t> Exception (b)</a:t>
            </a:r>
          </a:p>
        </p:txBody>
      </p:sp>
      <p:sp>
        <p:nvSpPr>
          <p:cNvPr id="6" name="TextBox 5">
            <a:extLst>
              <a:ext uri="{FF2B5EF4-FFF2-40B4-BE49-F238E27FC236}">
                <a16:creationId xmlns:a16="http://schemas.microsoft.com/office/drawing/2014/main" id="{CC4FE292-B3C8-1585-25C9-8BA9BAD8F9C0}"/>
              </a:ext>
            </a:extLst>
          </p:cNvPr>
          <p:cNvSpPr txBox="1"/>
          <p:nvPr/>
        </p:nvSpPr>
        <p:spPr>
          <a:xfrm>
            <a:off x="765432" y="1276865"/>
            <a:ext cx="215213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solidFill>
                  <a:schemeClr val="accent1"/>
                </a:solidFill>
                <a:ea typeface="+mn-lt"/>
                <a:cs typeface="+mn-lt"/>
              </a:rPr>
              <a:t>34 CFR 300.204(a)</a:t>
            </a:r>
            <a:endParaRPr lang="en-US" sz="1400">
              <a:solidFill>
                <a:schemeClr val="accent1"/>
              </a:solidFill>
            </a:endParaRPr>
          </a:p>
        </p:txBody>
      </p:sp>
      <p:sp>
        <p:nvSpPr>
          <p:cNvPr id="3" name="Content Placeholder 2">
            <a:extLst>
              <a:ext uri="{FF2B5EF4-FFF2-40B4-BE49-F238E27FC236}">
                <a16:creationId xmlns:a16="http://schemas.microsoft.com/office/drawing/2014/main" id="{BE1D0CAE-BBA1-C46F-E3CC-A9806BE38A17}"/>
              </a:ext>
            </a:extLst>
          </p:cNvPr>
          <p:cNvSpPr>
            <a:spLocks noGrp="1"/>
          </p:cNvSpPr>
          <p:nvPr>
            <p:ph idx="1"/>
          </p:nvPr>
        </p:nvSpPr>
        <p:spPr>
          <a:xfrm>
            <a:off x="717176" y="1825625"/>
            <a:ext cx="10784542" cy="4287496"/>
          </a:xfrm>
        </p:spPr>
        <p:txBody>
          <a:bodyPr vert="horz" lIns="91440" tIns="45720" rIns="91440" bIns="45720" rtlCol="0" anchor="t">
            <a:normAutofit/>
          </a:bodyPr>
          <a:lstStyle/>
          <a:p>
            <a:pPr marL="0" indent="0">
              <a:buNone/>
            </a:pPr>
            <a:r>
              <a:rPr lang="en-US" i="1">
                <a:ea typeface="+mn-lt"/>
                <a:cs typeface="+mn-lt"/>
              </a:rPr>
              <a:t>[A]n LEA may reduce the level of expenditures … for the preceding fiscal year if the reduction is attributable to any of the following: </a:t>
            </a:r>
          </a:p>
          <a:p>
            <a:pPr marL="0" indent="0">
              <a:buNone/>
            </a:pPr>
            <a:r>
              <a:rPr lang="en-US" b="1" i="1">
                <a:solidFill>
                  <a:srgbClr val="006CAD"/>
                </a:solidFill>
                <a:ea typeface="+mn-lt"/>
                <a:cs typeface="+mn-lt"/>
              </a:rPr>
              <a:t>(b) </a:t>
            </a:r>
            <a:r>
              <a:rPr lang="en-US" i="1">
                <a:solidFill>
                  <a:srgbClr val="006CAD"/>
                </a:solidFill>
                <a:ea typeface="+mn-lt"/>
                <a:cs typeface="+mn-lt"/>
              </a:rPr>
              <a:t>A</a:t>
            </a:r>
            <a:r>
              <a:rPr lang="en-US" b="1" i="1">
                <a:solidFill>
                  <a:srgbClr val="006CAD"/>
                </a:solidFill>
                <a:ea typeface="+mn-lt"/>
                <a:cs typeface="+mn-lt"/>
              </a:rPr>
              <a:t> decrease in the enrollment</a:t>
            </a:r>
            <a:r>
              <a:rPr lang="en-US" i="1">
                <a:solidFill>
                  <a:srgbClr val="006CAD"/>
                </a:solidFill>
                <a:ea typeface="+mn-lt"/>
                <a:cs typeface="+mn-lt"/>
              </a:rPr>
              <a:t> of children with disabilities. </a:t>
            </a:r>
          </a:p>
          <a:p>
            <a:pPr marL="0" indent="0">
              <a:buNone/>
            </a:pPr>
            <a:endParaRPr lang="en-US" i="1">
              <a:ea typeface="Calibri"/>
              <a:cs typeface="Calibri"/>
            </a:endParaRPr>
          </a:p>
          <a:p>
            <a:pPr marL="0" indent="0">
              <a:buNone/>
            </a:pPr>
            <a:r>
              <a:rPr lang="en-US" sz="2200" b="1">
                <a:ea typeface="Calibri"/>
                <a:cs typeface="Calibri"/>
              </a:rPr>
              <a:t>Documentation for Exception (b):</a:t>
            </a:r>
            <a:br>
              <a:rPr lang="en-US" sz="2200" b="1">
                <a:ea typeface="Calibri"/>
                <a:cs typeface="Calibri"/>
              </a:rPr>
            </a:br>
            <a:r>
              <a:rPr lang="en-US" sz="2200">
                <a:ea typeface="Calibri"/>
                <a:cs typeface="Calibri"/>
              </a:rPr>
              <a:t>None required.</a:t>
            </a:r>
          </a:p>
        </p:txBody>
      </p:sp>
      <p:sp>
        <p:nvSpPr>
          <p:cNvPr id="4" name="Footer Placeholder 3">
            <a:extLst>
              <a:ext uri="{FF2B5EF4-FFF2-40B4-BE49-F238E27FC236}">
                <a16:creationId xmlns:a16="http://schemas.microsoft.com/office/drawing/2014/main" id="{086DC794-FEF7-55AE-ED2B-E46CEC17AC5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BCE2657A-F699-EDF6-1811-5799421E9571}"/>
              </a:ext>
              <a:ext uri="{C183D7F6-B498-43B3-948B-1728B52AA6E4}">
                <adec:decorative xmlns:adec="http://schemas.microsoft.com/office/drawing/2017/decorative" val="1"/>
              </a:ext>
            </a:extLst>
          </p:cNvPr>
          <p:cNvSpPr>
            <a:spLocks noGrp="1"/>
          </p:cNvSpPr>
          <p:nvPr>
            <p:ph type="sldNum" sz="quarter" idx="12"/>
          </p:nvPr>
        </p:nvSpPr>
        <p:spPr/>
        <p:txBody>
          <a:bodyPr/>
          <a:lstStyle/>
          <a:p>
            <a:fld id="{357F5B69-6281-4C1F-8C38-6DA0F56DA430}" type="slidenum">
              <a:rPr lang="en-US" smtClean="0"/>
              <a:t>21</a:t>
            </a:fld>
            <a:endParaRPr lang="en-US"/>
          </a:p>
        </p:txBody>
      </p:sp>
    </p:spTree>
    <p:extLst>
      <p:ext uri="{BB962C8B-B14F-4D97-AF65-F5344CB8AC3E}">
        <p14:creationId xmlns:p14="http://schemas.microsoft.com/office/powerpoint/2010/main" val="1719802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243C9-BC39-84AB-EDBD-7ABE36AA5C41}"/>
              </a:ext>
            </a:extLst>
          </p:cNvPr>
          <p:cNvSpPr>
            <a:spLocks noGrp="1"/>
          </p:cNvSpPr>
          <p:nvPr>
            <p:ph type="title"/>
          </p:nvPr>
        </p:nvSpPr>
        <p:spPr>
          <a:xfrm>
            <a:off x="703446" y="409146"/>
            <a:ext cx="10784542" cy="1026460"/>
          </a:xfrm>
        </p:spPr>
        <p:txBody>
          <a:bodyPr/>
          <a:lstStyle/>
          <a:p>
            <a:r>
              <a:rPr lang="en-US" err="1"/>
              <a:t>MoE</a:t>
            </a:r>
            <a:r>
              <a:rPr lang="en-US"/>
              <a:t> Exception (c)</a:t>
            </a:r>
          </a:p>
        </p:txBody>
      </p:sp>
      <p:sp>
        <p:nvSpPr>
          <p:cNvPr id="7" name="TextBox 6">
            <a:extLst>
              <a:ext uri="{FF2B5EF4-FFF2-40B4-BE49-F238E27FC236}">
                <a16:creationId xmlns:a16="http://schemas.microsoft.com/office/drawing/2014/main" id="{AA31479E-9446-EF0E-A30E-5DFCB02CBD4E}"/>
              </a:ext>
            </a:extLst>
          </p:cNvPr>
          <p:cNvSpPr txBox="1"/>
          <p:nvPr/>
        </p:nvSpPr>
        <p:spPr>
          <a:xfrm>
            <a:off x="765432" y="1276865"/>
            <a:ext cx="215213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solidFill>
                  <a:schemeClr val="accent1"/>
                </a:solidFill>
                <a:ea typeface="+mn-lt"/>
                <a:cs typeface="+mn-lt"/>
              </a:rPr>
              <a:t>34 CFR 300.204(a)</a:t>
            </a:r>
            <a:endParaRPr lang="en-US" sz="1400">
              <a:solidFill>
                <a:schemeClr val="accent1"/>
              </a:solidFill>
            </a:endParaRPr>
          </a:p>
        </p:txBody>
      </p:sp>
      <p:sp>
        <p:nvSpPr>
          <p:cNvPr id="3" name="Content Placeholder 2">
            <a:extLst>
              <a:ext uri="{FF2B5EF4-FFF2-40B4-BE49-F238E27FC236}">
                <a16:creationId xmlns:a16="http://schemas.microsoft.com/office/drawing/2014/main" id="{D121F058-1ED3-25E1-1FEB-6191A60A0180}"/>
              </a:ext>
            </a:extLst>
          </p:cNvPr>
          <p:cNvSpPr>
            <a:spLocks noGrp="1"/>
          </p:cNvSpPr>
          <p:nvPr>
            <p:ph idx="1"/>
          </p:nvPr>
        </p:nvSpPr>
        <p:spPr>
          <a:xfrm>
            <a:off x="710312" y="1825625"/>
            <a:ext cx="10914973" cy="4109010"/>
          </a:xfrm>
        </p:spPr>
        <p:txBody>
          <a:bodyPr vert="horz" lIns="91440" tIns="45720" rIns="91440" bIns="45720" rtlCol="0" anchor="t">
            <a:noAutofit/>
          </a:bodyPr>
          <a:lstStyle/>
          <a:p>
            <a:pPr marL="0" indent="0">
              <a:lnSpc>
                <a:spcPct val="100000"/>
              </a:lnSpc>
              <a:spcBef>
                <a:spcPts val="0"/>
              </a:spcBef>
              <a:buNone/>
            </a:pPr>
            <a:r>
              <a:rPr lang="en-US" sz="1700" i="1">
                <a:ea typeface="+mn-lt"/>
                <a:cs typeface="+mn-lt"/>
              </a:rPr>
              <a:t>[A]n LEA may reduce the level of expenditures … for the preceding fiscal year if the reduction is attributable to any of the following: </a:t>
            </a:r>
            <a:endParaRPr lang="en-US" sz="1700" i="1">
              <a:cs typeface="Calibri" panose="020F0502020204030204"/>
            </a:endParaRPr>
          </a:p>
          <a:p>
            <a:pPr marL="0" indent="0">
              <a:lnSpc>
                <a:spcPct val="100000"/>
              </a:lnSpc>
              <a:spcBef>
                <a:spcPts val="0"/>
              </a:spcBef>
              <a:buNone/>
            </a:pPr>
            <a:r>
              <a:rPr lang="en-US" sz="1700" b="1" i="1">
                <a:solidFill>
                  <a:srgbClr val="006CAD"/>
                </a:solidFill>
                <a:cs typeface="Calibri"/>
              </a:rPr>
              <a:t>(c) </a:t>
            </a:r>
            <a:r>
              <a:rPr lang="en-US" sz="1700" i="1">
                <a:solidFill>
                  <a:srgbClr val="006CAD"/>
                </a:solidFill>
                <a:cs typeface="Calibri"/>
              </a:rPr>
              <a:t>The </a:t>
            </a:r>
            <a:r>
              <a:rPr lang="en-US" sz="1700" b="1" i="1">
                <a:solidFill>
                  <a:srgbClr val="006CAD"/>
                </a:solidFill>
                <a:cs typeface="Calibri"/>
              </a:rPr>
              <a:t>termination of</a:t>
            </a:r>
            <a:r>
              <a:rPr lang="en-US" sz="1700" i="1">
                <a:solidFill>
                  <a:srgbClr val="006CAD"/>
                </a:solidFill>
                <a:cs typeface="Calibri"/>
              </a:rPr>
              <a:t> the obligation of the agency, consistent with this part, to provide a program of special education to a particular child with a disability that is </a:t>
            </a:r>
            <a:r>
              <a:rPr lang="en-US" sz="1700" b="1" i="1">
                <a:solidFill>
                  <a:srgbClr val="006CAD"/>
                </a:solidFill>
                <a:cs typeface="Calibri"/>
              </a:rPr>
              <a:t>an exceptionally costly program</a:t>
            </a:r>
            <a:r>
              <a:rPr lang="en-US" sz="1700" i="1">
                <a:solidFill>
                  <a:srgbClr val="006CAD"/>
                </a:solidFill>
                <a:cs typeface="Calibri"/>
              </a:rPr>
              <a:t>, as determined by the SEA, because the child – </a:t>
            </a:r>
            <a:endParaRPr lang="en-US" sz="1700" i="1">
              <a:solidFill>
                <a:srgbClr val="006CAD"/>
              </a:solidFill>
              <a:ea typeface="+mn-lt"/>
              <a:cs typeface="+mn-lt"/>
            </a:endParaRPr>
          </a:p>
          <a:p>
            <a:pPr marL="457200" lvl="1" indent="0">
              <a:lnSpc>
                <a:spcPct val="100000"/>
              </a:lnSpc>
              <a:spcBef>
                <a:spcPts val="0"/>
              </a:spcBef>
              <a:buNone/>
            </a:pPr>
            <a:r>
              <a:rPr lang="en-US" sz="1700" b="1" i="1">
                <a:solidFill>
                  <a:srgbClr val="006CAD"/>
                </a:solidFill>
                <a:cs typeface="Calibri"/>
              </a:rPr>
              <a:t>(1) </a:t>
            </a:r>
            <a:r>
              <a:rPr lang="en-US" sz="1700" i="1">
                <a:solidFill>
                  <a:srgbClr val="006CAD"/>
                </a:solidFill>
                <a:cs typeface="Calibri"/>
              </a:rPr>
              <a:t>Has left the jurisdiction of the agency; </a:t>
            </a:r>
            <a:endParaRPr lang="en-US" sz="1700" i="1">
              <a:solidFill>
                <a:srgbClr val="006CAD"/>
              </a:solidFill>
              <a:ea typeface="+mn-lt"/>
              <a:cs typeface="+mn-lt"/>
            </a:endParaRPr>
          </a:p>
          <a:p>
            <a:pPr marL="457200" lvl="1" indent="0">
              <a:lnSpc>
                <a:spcPct val="100000"/>
              </a:lnSpc>
              <a:spcBef>
                <a:spcPts val="0"/>
              </a:spcBef>
              <a:buNone/>
            </a:pPr>
            <a:r>
              <a:rPr lang="en-US" sz="1700" b="1" i="1">
                <a:solidFill>
                  <a:srgbClr val="006CAD"/>
                </a:solidFill>
                <a:cs typeface="Calibri"/>
              </a:rPr>
              <a:t>(2) </a:t>
            </a:r>
            <a:r>
              <a:rPr lang="en-US" sz="1700" i="1">
                <a:solidFill>
                  <a:srgbClr val="006CAD"/>
                </a:solidFill>
                <a:cs typeface="Calibri"/>
              </a:rPr>
              <a:t>Has reached the age at which the obligation of the agency to provide FAPE to the child has terminated; or </a:t>
            </a:r>
            <a:endParaRPr lang="en-US" sz="1700" i="1">
              <a:solidFill>
                <a:srgbClr val="006CAD"/>
              </a:solidFill>
              <a:ea typeface="+mn-lt"/>
              <a:cs typeface="+mn-lt"/>
            </a:endParaRPr>
          </a:p>
          <a:p>
            <a:pPr marL="457200" lvl="1" indent="0">
              <a:lnSpc>
                <a:spcPct val="100000"/>
              </a:lnSpc>
              <a:spcBef>
                <a:spcPts val="0"/>
              </a:spcBef>
              <a:buNone/>
            </a:pPr>
            <a:r>
              <a:rPr lang="en-US" sz="1700" b="1" i="1">
                <a:solidFill>
                  <a:srgbClr val="006CAD"/>
                </a:solidFill>
                <a:cs typeface="Calibri"/>
              </a:rPr>
              <a:t>(3) </a:t>
            </a:r>
            <a:r>
              <a:rPr lang="en-US" sz="1700" i="1">
                <a:solidFill>
                  <a:srgbClr val="006CAD"/>
                </a:solidFill>
                <a:cs typeface="Calibri"/>
              </a:rPr>
              <a:t>No longer needs the program of special education. </a:t>
            </a:r>
          </a:p>
          <a:p>
            <a:pPr marL="457200" lvl="1" indent="0">
              <a:lnSpc>
                <a:spcPct val="100000"/>
              </a:lnSpc>
              <a:spcBef>
                <a:spcPts val="0"/>
              </a:spcBef>
              <a:buNone/>
            </a:pPr>
            <a:endParaRPr lang="en-US" sz="1700">
              <a:cs typeface="Calibri"/>
            </a:endParaRPr>
          </a:p>
          <a:p>
            <a:pPr marL="0" indent="0">
              <a:lnSpc>
                <a:spcPct val="100000"/>
              </a:lnSpc>
              <a:spcBef>
                <a:spcPts val="0"/>
              </a:spcBef>
              <a:buNone/>
            </a:pPr>
            <a:r>
              <a:rPr lang="en-US" sz="1700" b="1"/>
              <a:t>Documentation for Exception (c):</a:t>
            </a:r>
            <a:endParaRPr lang="en-US" sz="1700" b="1">
              <a:ea typeface="Calibri"/>
              <a:cs typeface="Calibri"/>
            </a:endParaRPr>
          </a:p>
          <a:p>
            <a:pPr lvl="0">
              <a:lnSpc>
                <a:spcPct val="100000"/>
              </a:lnSpc>
              <a:spcBef>
                <a:spcPts val="0"/>
              </a:spcBef>
            </a:pPr>
            <a:r>
              <a:rPr lang="en-US" sz="1700"/>
              <a:t>A schedule summarizing the total costs for each special education student. The schedule must reconcile to the LEA’s detailed general ledger and source records which must include the fund, function, object, and area of responsibility codes for each cost description. </a:t>
            </a:r>
            <a:endParaRPr lang="en-US" sz="1700">
              <a:ea typeface="Calibri"/>
              <a:cs typeface="Calibri"/>
            </a:endParaRPr>
          </a:p>
          <a:p>
            <a:pPr lvl="0">
              <a:lnSpc>
                <a:spcPct val="100000"/>
              </a:lnSpc>
              <a:spcBef>
                <a:spcPts val="0"/>
              </a:spcBef>
            </a:pPr>
            <a:r>
              <a:rPr lang="en-US" sz="1700"/>
              <a:t>A detailed general ledger and source records supporting costs identified on the summary schedule provided.</a:t>
            </a:r>
            <a:endParaRPr lang="en-US" sz="1700">
              <a:ea typeface="Calibri"/>
              <a:cs typeface="Calibri"/>
            </a:endParaRPr>
          </a:p>
          <a:p>
            <a:pPr lvl="0">
              <a:lnSpc>
                <a:spcPct val="100000"/>
              </a:lnSpc>
              <a:spcBef>
                <a:spcPts val="0"/>
              </a:spcBef>
            </a:pPr>
            <a:r>
              <a:rPr lang="en-US" sz="1700"/>
              <a:t>If the child left the jurisdiction part of the way through the school year, please also provide the prior school year’s costs for that same child to compare.</a:t>
            </a:r>
            <a:endParaRPr lang="en-US" sz="1700">
              <a:ea typeface="Calibri"/>
              <a:cs typeface="Calibri"/>
            </a:endParaRPr>
          </a:p>
          <a:p>
            <a:pPr lvl="0">
              <a:lnSpc>
                <a:spcPct val="100000"/>
              </a:lnSpc>
              <a:spcBef>
                <a:spcPts val="0"/>
              </a:spcBef>
            </a:pPr>
            <a:r>
              <a:rPr lang="en-US" sz="1700"/>
              <a:t>The ODE may request a copy of the student’s IEP. </a:t>
            </a:r>
          </a:p>
        </p:txBody>
      </p:sp>
      <p:sp>
        <p:nvSpPr>
          <p:cNvPr id="4" name="Footer Placeholder 3">
            <a:extLst>
              <a:ext uri="{FF2B5EF4-FFF2-40B4-BE49-F238E27FC236}">
                <a16:creationId xmlns:a16="http://schemas.microsoft.com/office/drawing/2014/main" id="{F8361079-ECB1-C1DD-8174-F012ABA7EB16}"/>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24FBC035-07C6-559C-B42E-B3EF90C18274}"/>
              </a:ext>
              <a:ext uri="{C183D7F6-B498-43B3-948B-1728B52AA6E4}">
                <adec:decorative xmlns:adec="http://schemas.microsoft.com/office/drawing/2017/decorative" val="1"/>
              </a:ext>
            </a:extLst>
          </p:cNvPr>
          <p:cNvSpPr>
            <a:spLocks noGrp="1"/>
          </p:cNvSpPr>
          <p:nvPr>
            <p:ph type="sldNum" sz="quarter" idx="12"/>
          </p:nvPr>
        </p:nvSpPr>
        <p:spPr/>
        <p:txBody>
          <a:bodyPr/>
          <a:lstStyle/>
          <a:p>
            <a:fld id="{357F5B69-6281-4C1F-8C38-6DA0F56DA430}" type="slidenum">
              <a:rPr lang="en-US" smtClean="0"/>
              <a:t>22</a:t>
            </a:fld>
            <a:endParaRPr lang="en-US"/>
          </a:p>
        </p:txBody>
      </p:sp>
    </p:spTree>
    <p:extLst>
      <p:ext uri="{BB962C8B-B14F-4D97-AF65-F5344CB8AC3E}">
        <p14:creationId xmlns:p14="http://schemas.microsoft.com/office/powerpoint/2010/main" val="2601158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5B7CD-3163-BEEF-19F2-386D54F3EC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74246B-7E6F-8F86-FB3A-D9D93248AB7A}"/>
              </a:ext>
            </a:extLst>
          </p:cNvPr>
          <p:cNvSpPr>
            <a:spLocks noGrp="1"/>
          </p:cNvSpPr>
          <p:nvPr>
            <p:ph type="title"/>
          </p:nvPr>
        </p:nvSpPr>
        <p:spPr>
          <a:xfrm>
            <a:off x="703446" y="409146"/>
            <a:ext cx="10784542" cy="1026460"/>
          </a:xfrm>
        </p:spPr>
        <p:txBody>
          <a:bodyPr/>
          <a:lstStyle/>
          <a:p>
            <a:r>
              <a:rPr lang="en-US" err="1"/>
              <a:t>MoE</a:t>
            </a:r>
            <a:r>
              <a:rPr lang="en-US"/>
              <a:t> Exception (d)</a:t>
            </a:r>
          </a:p>
        </p:txBody>
      </p:sp>
      <p:sp>
        <p:nvSpPr>
          <p:cNvPr id="7" name="TextBox 6">
            <a:extLst>
              <a:ext uri="{FF2B5EF4-FFF2-40B4-BE49-F238E27FC236}">
                <a16:creationId xmlns:a16="http://schemas.microsoft.com/office/drawing/2014/main" id="{39BDD264-A936-89C6-BBD6-F381DD9FAAA0}"/>
              </a:ext>
            </a:extLst>
          </p:cNvPr>
          <p:cNvSpPr txBox="1"/>
          <p:nvPr/>
        </p:nvSpPr>
        <p:spPr>
          <a:xfrm>
            <a:off x="765432" y="1276865"/>
            <a:ext cx="215213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solidFill>
                  <a:schemeClr val="accent1"/>
                </a:solidFill>
                <a:ea typeface="+mn-lt"/>
                <a:cs typeface="+mn-lt"/>
              </a:rPr>
              <a:t>34 CFR 300.204(a)</a:t>
            </a:r>
            <a:endParaRPr lang="en-US" sz="1400">
              <a:solidFill>
                <a:schemeClr val="accent1"/>
              </a:solidFill>
            </a:endParaRPr>
          </a:p>
        </p:txBody>
      </p:sp>
      <p:sp>
        <p:nvSpPr>
          <p:cNvPr id="3" name="Content Placeholder 2">
            <a:extLst>
              <a:ext uri="{FF2B5EF4-FFF2-40B4-BE49-F238E27FC236}">
                <a16:creationId xmlns:a16="http://schemas.microsoft.com/office/drawing/2014/main" id="{5A695F19-7BBD-47FF-4F45-4BB791C5D806}"/>
              </a:ext>
            </a:extLst>
          </p:cNvPr>
          <p:cNvSpPr>
            <a:spLocks noGrp="1"/>
          </p:cNvSpPr>
          <p:nvPr>
            <p:ph idx="1"/>
          </p:nvPr>
        </p:nvSpPr>
        <p:spPr>
          <a:xfrm>
            <a:off x="710312" y="1825625"/>
            <a:ext cx="10914973" cy="4109010"/>
          </a:xfrm>
        </p:spPr>
        <p:txBody>
          <a:bodyPr vert="horz" lIns="91440" tIns="45720" rIns="91440" bIns="45720" rtlCol="0" anchor="t">
            <a:normAutofit fontScale="92500" lnSpcReduction="20000"/>
          </a:bodyPr>
          <a:lstStyle/>
          <a:p>
            <a:pPr marL="0" indent="0">
              <a:buNone/>
            </a:pPr>
            <a:r>
              <a:rPr lang="en-US" i="1">
                <a:ea typeface="+mn-lt"/>
                <a:cs typeface="+mn-lt"/>
              </a:rPr>
              <a:t>[A]n LEA may reduce the level of expenditures … for the preceding fiscal year if the reduction is attributable to any of the following: </a:t>
            </a:r>
            <a:endParaRPr lang="en-US">
              <a:cs typeface="Calibri"/>
            </a:endParaRPr>
          </a:p>
          <a:p>
            <a:pPr marL="0" marR="0">
              <a:lnSpc>
                <a:spcPct val="110000"/>
              </a:lnSpc>
              <a:spcAft>
                <a:spcPts val="600"/>
              </a:spcAft>
              <a:buNone/>
            </a:pPr>
            <a:r>
              <a:rPr lang="en-US" b="1">
                <a:solidFill>
                  <a:srgbClr val="006CAD"/>
                </a:solidFill>
                <a:cs typeface="Calibri"/>
              </a:rPr>
              <a:t>(d) </a:t>
            </a:r>
            <a:r>
              <a:rPr lang="en-US">
                <a:solidFill>
                  <a:srgbClr val="006CAD"/>
                </a:solidFill>
                <a:cs typeface="Calibri"/>
              </a:rPr>
              <a:t>The </a:t>
            </a:r>
            <a:r>
              <a:rPr lang="en-US" b="1">
                <a:solidFill>
                  <a:srgbClr val="006CAD"/>
                </a:solidFill>
                <a:cs typeface="Calibri"/>
              </a:rPr>
              <a:t>termination of costly expenditures</a:t>
            </a:r>
            <a:r>
              <a:rPr lang="en-US">
                <a:solidFill>
                  <a:srgbClr val="006CAD"/>
                </a:solidFill>
                <a:cs typeface="Calibri"/>
              </a:rPr>
              <a:t> for long-term purchases, such as the acquisition of equipment or the construction of school facilities. </a:t>
            </a:r>
          </a:p>
          <a:p>
            <a:pPr marL="0" indent="0">
              <a:buNone/>
            </a:pPr>
            <a:endParaRPr lang="en-US" b="1">
              <a:ea typeface="Calibri"/>
              <a:cs typeface="Calibri"/>
            </a:endParaRPr>
          </a:p>
          <a:p>
            <a:pPr marL="0" indent="0">
              <a:buNone/>
            </a:pPr>
            <a:r>
              <a:rPr lang="en-US" b="1"/>
              <a:t>Documentation for Exception (d): </a:t>
            </a:r>
          </a:p>
          <a:p>
            <a:r>
              <a:rPr lang="en-US">
                <a:ea typeface="Calibri"/>
                <a:cs typeface="Calibri"/>
              </a:rPr>
              <a:t>A schedule listing all of the items purchased, description of the items purchased, and the general ledger classification of the purchases, i.e., fund/net asset code, function code, object code, and area of responsibility code. The schedule must agree to the LEA’s detailed general ledger and source records, which must include the fund/net asset code and object code.</a:t>
            </a:r>
          </a:p>
          <a:p>
            <a:r>
              <a:rPr lang="en-US">
                <a:ea typeface="Calibri"/>
                <a:cs typeface="Calibri"/>
              </a:rPr>
              <a:t>Detailed general ledger and source records supporting the costs identified on the summary schedule provided.</a:t>
            </a:r>
          </a:p>
        </p:txBody>
      </p:sp>
      <p:sp>
        <p:nvSpPr>
          <p:cNvPr id="4" name="Footer Placeholder 3">
            <a:extLst>
              <a:ext uri="{FF2B5EF4-FFF2-40B4-BE49-F238E27FC236}">
                <a16:creationId xmlns:a16="http://schemas.microsoft.com/office/drawing/2014/main" id="{28B41B74-0AF8-3A65-6D05-FCF061190946}"/>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D7980451-3796-E1FF-0803-A07D41CB4E0E}"/>
              </a:ext>
              <a:ext uri="{C183D7F6-B498-43B3-948B-1728B52AA6E4}">
                <adec:decorative xmlns:adec="http://schemas.microsoft.com/office/drawing/2017/decorative" val="1"/>
              </a:ext>
            </a:extLst>
          </p:cNvPr>
          <p:cNvSpPr>
            <a:spLocks noGrp="1"/>
          </p:cNvSpPr>
          <p:nvPr>
            <p:ph type="sldNum" sz="quarter" idx="12"/>
          </p:nvPr>
        </p:nvSpPr>
        <p:spPr/>
        <p:txBody>
          <a:bodyPr/>
          <a:lstStyle/>
          <a:p>
            <a:fld id="{357F5B69-6281-4C1F-8C38-6DA0F56DA430}" type="slidenum">
              <a:rPr lang="en-US" smtClean="0"/>
              <a:t>23</a:t>
            </a:fld>
            <a:endParaRPr lang="en-US"/>
          </a:p>
        </p:txBody>
      </p:sp>
    </p:spTree>
    <p:extLst>
      <p:ext uri="{BB962C8B-B14F-4D97-AF65-F5344CB8AC3E}">
        <p14:creationId xmlns:p14="http://schemas.microsoft.com/office/powerpoint/2010/main" val="24690238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CD1A9-D610-E6C7-B668-2FE5EEB114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DB5F62-FEFB-8FA0-FAED-7D603648563D}"/>
              </a:ext>
            </a:extLst>
          </p:cNvPr>
          <p:cNvSpPr>
            <a:spLocks noGrp="1"/>
          </p:cNvSpPr>
          <p:nvPr>
            <p:ph type="title"/>
          </p:nvPr>
        </p:nvSpPr>
        <p:spPr>
          <a:xfrm>
            <a:off x="703446" y="409146"/>
            <a:ext cx="10784542" cy="1026460"/>
          </a:xfrm>
        </p:spPr>
        <p:txBody>
          <a:bodyPr>
            <a:normAutofit/>
          </a:bodyPr>
          <a:lstStyle/>
          <a:p>
            <a:r>
              <a:rPr lang="en-US" err="1"/>
              <a:t>MoE</a:t>
            </a:r>
            <a:r>
              <a:rPr lang="en-US"/>
              <a:t> Exception (e)</a:t>
            </a:r>
          </a:p>
        </p:txBody>
      </p:sp>
      <p:sp>
        <p:nvSpPr>
          <p:cNvPr id="7" name="TextBox 6">
            <a:extLst>
              <a:ext uri="{FF2B5EF4-FFF2-40B4-BE49-F238E27FC236}">
                <a16:creationId xmlns:a16="http://schemas.microsoft.com/office/drawing/2014/main" id="{B4F58424-F75F-A7A5-02E3-06A1820B8A55}"/>
              </a:ext>
            </a:extLst>
          </p:cNvPr>
          <p:cNvSpPr txBox="1"/>
          <p:nvPr/>
        </p:nvSpPr>
        <p:spPr>
          <a:xfrm>
            <a:off x="765432" y="1276865"/>
            <a:ext cx="215213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a:solidFill>
                  <a:schemeClr val="accent1"/>
                </a:solidFill>
                <a:ea typeface="+mn-lt"/>
                <a:cs typeface="+mn-lt"/>
              </a:rPr>
              <a:t>34 CFR 300.204(a)</a:t>
            </a:r>
            <a:endParaRPr lang="en-US" sz="1400">
              <a:solidFill>
                <a:schemeClr val="accent1"/>
              </a:solidFill>
            </a:endParaRPr>
          </a:p>
        </p:txBody>
      </p:sp>
      <p:sp>
        <p:nvSpPr>
          <p:cNvPr id="3" name="Content Placeholder 2">
            <a:extLst>
              <a:ext uri="{FF2B5EF4-FFF2-40B4-BE49-F238E27FC236}">
                <a16:creationId xmlns:a16="http://schemas.microsoft.com/office/drawing/2014/main" id="{0F5B2E68-8BE6-B08A-D35F-BFD8355BC7EE}"/>
              </a:ext>
            </a:extLst>
          </p:cNvPr>
          <p:cNvSpPr>
            <a:spLocks noGrp="1"/>
          </p:cNvSpPr>
          <p:nvPr>
            <p:ph idx="1"/>
          </p:nvPr>
        </p:nvSpPr>
        <p:spPr>
          <a:xfrm>
            <a:off x="710312" y="1825625"/>
            <a:ext cx="10914973" cy="4109010"/>
          </a:xfrm>
        </p:spPr>
        <p:txBody>
          <a:bodyPr vert="horz" lIns="91440" tIns="45720" rIns="91440" bIns="45720" rtlCol="0" anchor="t">
            <a:normAutofit/>
          </a:bodyPr>
          <a:lstStyle/>
          <a:p>
            <a:pPr marL="0" indent="0">
              <a:buNone/>
            </a:pPr>
            <a:r>
              <a:rPr lang="en-US" i="1">
                <a:ea typeface="+mn-lt"/>
                <a:cs typeface="+mn-lt"/>
              </a:rPr>
              <a:t>[A]n LEA may reduce the level of expenditures … for the preceding fiscal year if the reduction is attributable to any of the following: </a:t>
            </a:r>
            <a:endParaRPr lang="en-US">
              <a:cs typeface="Calibri"/>
            </a:endParaRPr>
          </a:p>
          <a:p>
            <a:pPr marL="0" indent="0">
              <a:buNone/>
            </a:pPr>
            <a:r>
              <a:rPr lang="en-US" b="1" i="1">
                <a:solidFill>
                  <a:srgbClr val="006CAD"/>
                </a:solidFill>
                <a:cs typeface="Calibri"/>
              </a:rPr>
              <a:t>(e) </a:t>
            </a:r>
            <a:r>
              <a:rPr lang="en-US" i="1">
                <a:solidFill>
                  <a:srgbClr val="006CAD"/>
                </a:solidFill>
                <a:cs typeface="Calibri"/>
              </a:rPr>
              <a:t>The assumption of cost by the high-cost fund operated by the SEA under </a:t>
            </a:r>
            <a:r>
              <a:rPr lang="en-US" i="1">
                <a:solidFill>
                  <a:srgbClr val="006CAD"/>
                </a:solidFill>
                <a:cs typeface="Calibri"/>
                <a:hlinkClick r:id="rId3">
                  <a:extLst>
                    <a:ext uri="{A12FA001-AC4F-418D-AE19-62706E023703}">
                      <ahyp:hlinkClr xmlns:ahyp="http://schemas.microsoft.com/office/drawing/2018/hyperlinkcolor" val="tx"/>
                    </a:ext>
                  </a:extLst>
                </a:hlinkClick>
              </a:rPr>
              <a:t>§ 300.704(c)</a:t>
            </a:r>
            <a:r>
              <a:rPr lang="en-US" i="1">
                <a:solidFill>
                  <a:srgbClr val="006CAD"/>
                </a:solidFill>
                <a:cs typeface="Calibri"/>
              </a:rPr>
              <a:t>.*</a:t>
            </a:r>
            <a:endParaRPr lang="en-US" i="1">
              <a:solidFill>
                <a:srgbClr val="006CAD"/>
              </a:solidFill>
              <a:ea typeface="+mn-lt"/>
              <a:cs typeface="+mn-lt"/>
            </a:endParaRPr>
          </a:p>
          <a:p>
            <a:pPr marL="0" indent="0">
              <a:buNone/>
            </a:pPr>
            <a:endParaRPr lang="en-US">
              <a:cs typeface="Calibri"/>
            </a:endParaRPr>
          </a:p>
        </p:txBody>
      </p:sp>
      <p:sp>
        <p:nvSpPr>
          <p:cNvPr id="8" name="TextBox 7">
            <a:extLst>
              <a:ext uri="{FF2B5EF4-FFF2-40B4-BE49-F238E27FC236}">
                <a16:creationId xmlns:a16="http://schemas.microsoft.com/office/drawing/2014/main" id="{BE0CA8E4-A659-339C-03C6-41900B389002}"/>
              </a:ext>
            </a:extLst>
          </p:cNvPr>
          <p:cNvSpPr txBox="1"/>
          <p:nvPr/>
        </p:nvSpPr>
        <p:spPr>
          <a:xfrm>
            <a:off x="765432" y="5483216"/>
            <a:ext cx="362464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*Not applicable in Oregon</a:t>
            </a:r>
            <a:endParaRPr lang="en-US"/>
          </a:p>
        </p:txBody>
      </p:sp>
      <p:sp>
        <p:nvSpPr>
          <p:cNvPr id="4" name="Footer Placeholder 3">
            <a:extLst>
              <a:ext uri="{FF2B5EF4-FFF2-40B4-BE49-F238E27FC236}">
                <a16:creationId xmlns:a16="http://schemas.microsoft.com/office/drawing/2014/main" id="{49488C53-9348-1996-6BCA-928E217F8D06}"/>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p>
        </p:txBody>
      </p:sp>
      <p:sp>
        <p:nvSpPr>
          <p:cNvPr id="5" name="Slide Number Placeholder 4">
            <a:extLst>
              <a:ext uri="{FF2B5EF4-FFF2-40B4-BE49-F238E27FC236}">
                <a16:creationId xmlns:a16="http://schemas.microsoft.com/office/drawing/2014/main" id="{4A0A8BE8-8940-952D-46E7-45949B3373C2}"/>
              </a:ext>
              <a:ext uri="{C183D7F6-B498-43B3-948B-1728B52AA6E4}">
                <adec:decorative xmlns:adec="http://schemas.microsoft.com/office/drawing/2017/decorative" val="1"/>
              </a:ext>
            </a:extLst>
          </p:cNvPr>
          <p:cNvSpPr>
            <a:spLocks noGrp="1"/>
          </p:cNvSpPr>
          <p:nvPr>
            <p:ph type="sldNum" sz="quarter" idx="12"/>
          </p:nvPr>
        </p:nvSpPr>
        <p:spPr/>
        <p:txBody>
          <a:bodyPr/>
          <a:lstStyle/>
          <a:p>
            <a:fld id="{357F5B69-6281-4C1F-8C38-6DA0F56DA430}" type="slidenum">
              <a:rPr lang="en-US" smtClean="0"/>
              <a:t>24</a:t>
            </a:fld>
            <a:endParaRPr lang="en-US"/>
          </a:p>
        </p:txBody>
      </p:sp>
    </p:spTree>
    <p:extLst>
      <p:ext uri="{BB962C8B-B14F-4D97-AF65-F5344CB8AC3E}">
        <p14:creationId xmlns:p14="http://schemas.microsoft.com/office/powerpoint/2010/main" val="866856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1D11D-FD90-9787-3FA6-48BF7843F702}"/>
              </a:ext>
            </a:extLst>
          </p:cNvPr>
          <p:cNvSpPr>
            <a:spLocks noGrp="1"/>
          </p:cNvSpPr>
          <p:nvPr>
            <p:ph type="ctrTitle"/>
          </p:nvPr>
        </p:nvSpPr>
        <p:spPr/>
        <p:txBody>
          <a:bodyPr/>
          <a:lstStyle/>
          <a:p>
            <a:r>
              <a:rPr lang="en-US">
                <a:cs typeface="Calibri"/>
              </a:rPr>
              <a:t>Questions</a:t>
            </a:r>
            <a:endParaRPr lang="en-US"/>
          </a:p>
        </p:txBody>
      </p:sp>
      <p:sp>
        <p:nvSpPr>
          <p:cNvPr id="3" name="Footer Placeholder 2">
            <a:extLst>
              <a:ext uri="{FF2B5EF4-FFF2-40B4-BE49-F238E27FC236}">
                <a16:creationId xmlns:a16="http://schemas.microsoft.com/office/drawing/2014/main" id="{23162010-D866-4292-F889-06D3B8B82761}"/>
              </a:ext>
            </a:extLst>
          </p:cNvPr>
          <p:cNvSpPr>
            <a:spLocks noGrp="1"/>
          </p:cNvSpPr>
          <p:nvPr>
            <p:ph type="ftr" sz="quarter" idx="11"/>
          </p:nvPr>
        </p:nvSpPr>
        <p:spPr/>
        <p:txBody>
          <a:bodyPr/>
          <a:lstStyle/>
          <a:p>
            <a:r>
              <a:rPr lang="en-US"/>
              <a:t>Oregon Department of Education</a:t>
            </a:r>
          </a:p>
        </p:txBody>
      </p:sp>
      <p:sp>
        <p:nvSpPr>
          <p:cNvPr id="4" name="Slide Number Placeholder 3">
            <a:extLst>
              <a:ext uri="{FF2B5EF4-FFF2-40B4-BE49-F238E27FC236}">
                <a16:creationId xmlns:a16="http://schemas.microsoft.com/office/drawing/2014/main" id="{0B7EFA5A-595D-F287-68F6-FE1AEE765EED}"/>
              </a:ext>
            </a:extLst>
          </p:cNvPr>
          <p:cNvSpPr>
            <a:spLocks noGrp="1"/>
          </p:cNvSpPr>
          <p:nvPr>
            <p:ph type="sldNum" sz="quarter" idx="12"/>
          </p:nvPr>
        </p:nvSpPr>
        <p:spPr/>
        <p:txBody>
          <a:bodyPr/>
          <a:lstStyle/>
          <a:p>
            <a:fld id="{357F5B69-6281-4C1F-8C38-6DA0F56DA430}" type="slidenum">
              <a:rPr lang="en-US" smtClean="0"/>
              <a:t>25</a:t>
            </a:fld>
            <a:endParaRPr lang="en-US"/>
          </a:p>
        </p:txBody>
      </p:sp>
    </p:spTree>
    <p:extLst>
      <p:ext uri="{BB962C8B-B14F-4D97-AF65-F5344CB8AC3E}">
        <p14:creationId xmlns:p14="http://schemas.microsoft.com/office/powerpoint/2010/main" val="3450143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24"/>
        <p:cNvGrpSpPr/>
        <p:nvPr/>
      </p:nvGrpSpPr>
      <p:grpSpPr>
        <a:xfrm>
          <a:off x="0" y="0"/>
          <a:ext cx="0" cy="0"/>
          <a:chOff x="0" y="0"/>
          <a:chExt cx="0" cy="0"/>
        </a:xfrm>
      </p:grpSpPr>
      <p:sp>
        <p:nvSpPr>
          <p:cNvPr id="625" name="Google Shape;625;p7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Reminders</a:t>
            </a:r>
            <a:endParaRPr/>
          </a:p>
        </p:txBody>
      </p:sp>
      <p:sp>
        <p:nvSpPr>
          <p:cNvPr id="626" name="Google Shape;626;p76"/>
          <p:cNvSpPr txBox="1">
            <a:spLocks noGrp="1"/>
          </p:cNvSpPr>
          <p:nvPr>
            <p:ph type="body" idx="1"/>
          </p:nvPr>
        </p:nvSpPr>
        <p:spPr>
          <a:xfrm>
            <a:off x="717177" y="1483660"/>
            <a:ext cx="10757648" cy="1455457"/>
          </a:xfrm>
          <a:prstGeom prst="rect">
            <a:avLst/>
          </a:prstGeom>
          <a:noFill/>
          <a:ln>
            <a:noFill/>
          </a:ln>
        </p:spPr>
        <p:txBody>
          <a:bodyPr spcFirstLastPara="1" wrap="square" lIns="91425" tIns="45700" rIns="91425" bIns="45700" anchor="t" anchorCtr="0">
            <a:noAutofit/>
          </a:bodyPr>
          <a:lstStyle/>
          <a:p>
            <a:pPr marL="228600" indent="-228600">
              <a:lnSpc>
                <a:spcPct val="150000"/>
              </a:lnSpc>
              <a:spcBef>
                <a:spcPts val="0"/>
              </a:spcBef>
              <a:spcAft>
                <a:spcPts val="100"/>
              </a:spcAft>
              <a:buSzPts val="2400"/>
            </a:pPr>
            <a:r>
              <a:rPr lang="en-US" sz="1800"/>
              <a:t>Application and </a:t>
            </a:r>
            <a:r>
              <a:rPr lang="en-US" sz="1800" err="1"/>
              <a:t>MoE</a:t>
            </a:r>
            <a:r>
              <a:rPr lang="en-US" sz="1800"/>
              <a:t> submission window: Thursday, April 30th-Monday, June 22</a:t>
            </a:r>
            <a:r>
              <a:rPr lang="en-US" sz="1800" baseline="30000"/>
              <a:t>nd</a:t>
            </a:r>
            <a:endParaRPr lang="en-US" sz="1800"/>
          </a:p>
          <a:p>
            <a:pPr marL="228600" indent="-228600">
              <a:lnSpc>
                <a:spcPct val="150000"/>
              </a:lnSpc>
              <a:spcBef>
                <a:spcPts val="0"/>
              </a:spcBef>
              <a:spcAft>
                <a:spcPts val="100"/>
              </a:spcAft>
              <a:buSzPts val="2400"/>
            </a:pPr>
            <a:r>
              <a:rPr lang="en-US" sz="1800"/>
              <a:t>If you are experiencing issues with Excel please notify us.</a:t>
            </a:r>
          </a:p>
          <a:p>
            <a:pPr>
              <a:lnSpc>
                <a:spcPct val="150000"/>
              </a:lnSpc>
              <a:spcBef>
                <a:spcPts val="0"/>
              </a:spcBef>
              <a:spcAft>
                <a:spcPts val="100"/>
              </a:spcAft>
              <a:buSzPts val="2400"/>
            </a:pPr>
            <a:r>
              <a:rPr lang="en-US" sz="1800"/>
              <a:t>Send questions to our </a:t>
            </a:r>
            <a:r>
              <a:rPr lang="en-US" sz="1800">
                <a:hlinkClick r:id="rId3"/>
              </a:rPr>
              <a:t>ODE IDEA Assurances Mailbox</a:t>
            </a:r>
            <a:r>
              <a:rPr lang="en-US" sz="1800"/>
              <a:t>: </a:t>
            </a:r>
            <a:r>
              <a:rPr lang="en-US" sz="1800">
                <a:hlinkClick r:id="rId4"/>
              </a:rPr>
              <a:t>ODE.IDEAAssurances@ode.Oregon.gov</a:t>
            </a:r>
            <a:r>
              <a:rPr lang="en-US" sz="1800"/>
              <a:t> </a:t>
            </a:r>
          </a:p>
          <a:p>
            <a:pPr marL="228600" indent="-228600">
              <a:lnSpc>
                <a:spcPct val="150000"/>
              </a:lnSpc>
              <a:spcBef>
                <a:spcPts val="0"/>
              </a:spcBef>
              <a:spcAft>
                <a:spcPts val="100"/>
              </a:spcAft>
              <a:buSzPts val="2400"/>
            </a:pPr>
            <a:r>
              <a:rPr lang="en-US" sz="1800"/>
              <a:t>Please CC the person with the expertise you need:</a:t>
            </a:r>
          </a:p>
          <a:p>
            <a:pPr marL="0" indent="0">
              <a:spcBef>
                <a:spcPts val="0"/>
              </a:spcBef>
              <a:buSzPts val="2400"/>
              <a:buNone/>
            </a:pPr>
            <a:endParaRPr lang="en-US" sz="1600"/>
          </a:p>
          <a:p>
            <a:pPr marL="228600" indent="-228600">
              <a:spcBef>
                <a:spcPts val="0"/>
              </a:spcBef>
              <a:buSzPts val="2400"/>
            </a:pPr>
            <a:endParaRPr lang="en-US" sz="1600"/>
          </a:p>
          <a:p>
            <a:pPr marL="228600" indent="-228600">
              <a:spcBef>
                <a:spcPts val="0"/>
              </a:spcBef>
              <a:buSzPts val="2400"/>
            </a:pPr>
            <a:endParaRPr lang="en-US" sz="2800"/>
          </a:p>
          <a:p>
            <a:pPr marL="0" indent="0">
              <a:spcBef>
                <a:spcPts val="0"/>
              </a:spcBef>
              <a:buSzPts val="2400"/>
              <a:buNone/>
            </a:pPr>
            <a:endParaRPr lang="en-US" sz="2800"/>
          </a:p>
          <a:p>
            <a:pPr marL="0" indent="0">
              <a:spcBef>
                <a:spcPts val="0"/>
              </a:spcBef>
              <a:buSzPts val="2400"/>
              <a:buNone/>
            </a:pPr>
            <a:endParaRPr lang="en-US" sz="2800"/>
          </a:p>
        </p:txBody>
      </p:sp>
      <p:sp>
        <p:nvSpPr>
          <p:cNvPr id="627" name="Google Shape;627;p7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26</a:t>
            </a:fld>
            <a:endParaRPr/>
          </a:p>
        </p:txBody>
      </p:sp>
      <p:graphicFrame>
        <p:nvGraphicFramePr>
          <p:cNvPr id="5" name="Table 4">
            <a:extLst>
              <a:ext uri="{FF2B5EF4-FFF2-40B4-BE49-F238E27FC236}">
                <a16:creationId xmlns:a16="http://schemas.microsoft.com/office/drawing/2014/main" id="{C6944F74-991B-9473-A197-45D1B88A48E9}"/>
              </a:ext>
            </a:extLst>
          </p:cNvPr>
          <p:cNvGraphicFramePr>
            <a:graphicFrameLocks noGrp="1"/>
          </p:cNvGraphicFramePr>
          <p:nvPr>
            <p:extLst>
              <p:ext uri="{D42A27DB-BD31-4B8C-83A1-F6EECF244321}">
                <p14:modId xmlns:p14="http://schemas.microsoft.com/office/powerpoint/2010/main" val="2689820252"/>
              </p:ext>
            </p:extLst>
          </p:nvPr>
        </p:nvGraphicFramePr>
        <p:xfrm>
          <a:off x="717176" y="3429343"/>
          <a:ext cx="10757647" cy="3017520"/>
        </p:xfrm>
        <a:graphic>
          <a:graphicData uri="http://schemas.openxmlformats.org/drawingml/2006/table">
            <a:tbl>
              <a:tblPr firstRow="1" bandRow="1">
                <a:tableStyleId>{2D5ABB26-0587-4C30-8999-92F81FD0307C}</a:tableStyleId>
              </a:tblPr>
              <a:tblGrid>
                <a:gridCol w="2383796">
                  <a:extLst>
                    <a:ext uri="{9D8B030D-6E8A-4147-A177-3AD203B41FA5}">
                      <a16:colId xmlns:a16="http://schemas.microsoft.com/office/drawing/2014/main" val="43179307"/>
                    </a:ext>
                  </a:extLst>
                </a:gridCol>
                <a:gridCol w="3808881">
                  <a:extLst>
                    <a:ext uri="{9D8B030D-6E8A-4147-A177-3AD203B41FA5}">
                      <a16:colId xmlns:a16="http://schemas.microsoft.com/office/drawing/2014/main" val="2034787267"/>
                    </a:ext>
                  </a:extLst>
                </a:gridCol>
                <a:gridCol w="4564970">
                  <a:extLst>
                    <a:ext uri="{9D8B030D-6E8A-4147-A177-3AD203B41FA5}">
                      <a16:colId xmlns:a16="http://schemas.microsoft.com/office/drawing/2014/main" val="2568011649"/>
                    </a:ext>
                  </a:extLst>
                </a:gridCol>
              </a:tblGrid>
              <a:tr h="821348">
                <a:tc>
                  <a:txBody>
                    <a:bodyPr/>
                    <a:lstStyle/>
                    <a:p>
                      <a:pPr algn="r"/>
                      <a:r>
                        <a:rPr lang="en-US" sz="1800">
                          <a:latin typeface="+mn-lt"/>
                        </a:rPr>
                        <a:t>Tracy Hensley</a:t>
                      </a:r>
                    </a:p>
                  </a:txBody>
                  <a:tcPr>
                    <a:lnR w="12700">
                      <a:solidFill>
                        <a:schemeClr val="tx1"/>
                      </a:solidFill>
                    </a:lnR>
                  </a:tcPr>
                </a:tc>
                <a:tc>
                  <a:txBody>
                    <a:bodyPr/>
                    <a:lstStyle/>
                    <a:p>
                      <a:pPr lvl="0">
                        <a:buNone/>
                      </a:pPr>
                      <a:r>
                        <a:rPr lang="en-US" sz="1800" b="0" i="0" u="none" strike="noStrike" noProof="0">
                          <a:latin typeface="+mn-lt"/>
                          <a:cs typeface="Arial"/>
                        </a:rPr>
                        <a:t>IDEA Fiscal Program Analyst (Lead)</a:t>
                      </a:r>
                    </a:p>
                    <a:p>
                      <a:pPr lvl="0">
                        <a:buNone/>
                      </a:pPr>
                      <a:r>
                        <a:rPr lang="en-US" sz="1800" b="0" i="0" u="none" strike="noStrike" noProof="0">
                          <a:latin typeface="+mn-lt"/>
                          <a:cs typeface="Arial"/>
                          <a:hlinkClick r:id="rId5"/>
                        </a:rPr>
                        <a:t>Tracy.Hensley@ode.oregon.gov</a:t>
                      </a:r>
                      <a:endParaRPr lang="en-US" sz="1800" b="0" i="0" u="none" strike="noStrike" noProof="0">
                        <a:latin typeface="+mn-lt"/>
                        <a:cs typeface="Arial"/>
                      </a:endParaRPr>
                    </a:p>
                    <a:p>
                      <a:pPr lvl="0">
                        <a:buNone/>
                      </a:pPr>
                      <a:endParaRPr lang="en-US" sz="1800" b="0" i="0" u="none" strike="noStrike" noProof="0">
                        <a:latin typeface="+mn-lt"/>
                        <a:cs typeface="Arial"/>
                      </a:endParaRPr>
                    </a:p>
                  </a:txBody>
                  <a:tcPr anchor="ctr">
                    <a:lnL w="12700">
                      <a:solidFill>
                        <a:schemeClr val="tx1"/>
                      </a:solidFill>
                    </a:lnL>
                  </a:tcPr>
                </a:tc>
                <a:tc>
                  <a:txBody>
                    <a:bodyPr/>
                    <a:lstStyle/>
                    <a:p>
                      <a:r>
                        <a:rPr lang="en-US" sz="1800">
                          <a:latin typeface="+mn-lt"/>
                        </a:rPr>
                        <a:t>Excel workbook functionality and data tables. Application response, eligibility and approvals.</a:t>
                      </a:r>
                    </a:p>
                  </a:txBody>
                  <a:tcPr/>
                </a:tc>
                <a:extLst>
                  <a:ext uri="{0D108BD9-81ED-4DB2-BD59-A6C34878D82A}">
                    <a16:rowId xmlns:a16="http://schemas.microsoft.com/office/drawing/2014/main" val="2692341620"/>
                  </a:ext>
                </a:extLst>
              </a:tr>
              <a:tr h="821348">
                <a:tc>
                  <a:txBody>
                    <a:bodyPr/>
                    <a:lstStyle/>
                    <a:p>
                      <a:pPr algn="r"/>
                      <a:r>
                        <a:rPr lang="en-US" sz="1800">
                          <a:latin typeface="+mn-lt"/>
                        </a:rPr>
                        <a:t>Heather Shinn</a:t>
                      </a:r>
                    </a:p>
                  </a:txBody>
                  <a:tcPr>
                    <a:lnR w="12700">
                      <a:solidFill>
                        <a:schemeClr val="tx1"/>
                      </a:solidFill>
                    </a:lnR>
                  </a:tcPr>
                </a:tc>
                <a:tc>
                  <a:txBody>
                    <a:bodyPr/>
                    <a:lstStyle/>
                    <a:p>
                      <a:pPr lvl="0">
                        <a:buNone/>
                      </a:pPr>
                      <a:r>
                        <a:rPr lang="en-US" sz="1800" b="0" i="0" u="none" strike="noStrike" noProof="0">
                          <a:latin typeface="+mn-lt"/>
                          <a:cs typeface="Arial"/>
                        </a:rPr>
                        <a:t>IDEA Fiscal Program Analyst</a:t>
                      </a:r>
                    </a:p>
                    <a:p>
                      <a:pPr lvl="0">
                        <a:buNone/>
                      </a:pPr>
                      <a:r>
                        <a:rPr lang="en-US" sz="1800" b="0" i="0" u="none" strike="noStrike" noProof="0">
                          <a:latin typeface="+mn-lt"/>
                          <a:cs typeface="Arial"/>
                          <a:hlinkClick r:id="rId6"/>
                        </a:rPr>
                        <a:t>Heather.Shinn@ode.oregon.gov</a:t>
                      </a:r>
                      <a:endParaRPr lang="en-US" sz="1800" b="0" i="0" u="none" strike="noStrike" noProof="0">
                        <a:latin typeface="+mn-lt"/>
                        <a:cs typeface="Arial"/>
                      </a:endParaRPr>
                    </a:p>
                    <a:p>
                      <a:pPr lvl="0">
                        <a:buNone/>
                      </a:pPr>
                      <a:endParaRPr lang="en-US" sz="1800" b="0" i="0" u="none" strike="noStrike" noProof="0">
                        <a:latin typeface="+mn-lt"/>
                        <a:cs typeface="Arial"/>
                      </a:endParaRPr>
                    </a:p>
                  </a:txBody>
                  <a:tcPr anchor="ctr">
                    <a:lnL w="12700">
                      <a:solidFill>
                        <a:schemeClr val="tx1"/>
                      </a:solidFill>
                    </a:lnL>
                  </a:tcPr>
                </a:tc>
                <a:tc>
                  <a:txBody>
                    <a:bodyPr/>
                    <a:lstStyle/>
                    <a:p>
                      <a:r>
                        <a:rPr lang="en-US" sz="1800">
                          <a:latin typeface="+mn-lt"/>
                        </a:rPr>
                        <a:t>Smartsheet functionality and general questions application questions.</a:t>
                      </a:r>
                    </a:p>
                  </a:txBody>
                  <a:tcPr/>
                </a:tc>
                <a:extLst>
                  <a:ext uri="{0D108BD9-81ED-4DB2-BD59-A6C34878D82A}">
                    <a16:rowId xmlns:a16="http://schemas.microsoft.com/office/drawing/2014/main" val="1121410567"/>
                  </a:ext>
                </a:extLst>
              </a:tr>
              <a:tr h="1067753">
                <a:tc>
                  <a:txBody>
                    <a:bodyPr/>
                    <a:lstStyle/>
                    <a:p>
                      <a:pPr algn="r"/>
                      <a:r>
                        <a:rPr lang="en-US" sz="1800">
                          <a:latin typeface="+mn-lt"/>
                        </a:rPr>
                        <a:t>Sheel </a:t>
                      </a:r>
                      <a:r>
                        <a:rPr lang="en-US" sz="1800" err="1">
                          <a:latin typeface="+mn-lt"/>
                        </a:rPr>
                        <a:t>Jagani</a:t>
                      </a:r>
                      <a:endParaRPr lang="en-US" sz="1800">
                        <a:latin typeface="+mn-lt"/>
                      </a:endParaRPr>
                    </a:p>
                  </a:txBody>
                  <a:tcPr>
                    <a:lnR w="12700">
                      <a:solidFill>
                        <a:schemeClr val="tx1"/>
                      </a:solidFill>
                    </a:lnR>
                  </a:tcPr>
                </a:tc>
                <a:tc>
                  <a:txBody>
                    <a:bodyPr/>
                    <a:lstStyle/>
                    <a:p>
                      <a:r>
                        <a:rPr lang="en-US" sz="1800">
                          <a:latin typeface="+mn-lt"/>
                        </a:rPr>
                        <a:t>Director of Resource Management &amp; Operations</a:t>
                      </a:r>
                    </a:p>
                    <a:p>
                      <a:r>
                        <a:rPr lang="en-US" sz="1800" b="0" i="0" u="none" strike="noStrike" noProof="0">
                          <a:latin typeface="+mn-lt"/>
                          <a:cs typeface="Arial"/>
                          <a:hlinkClick r:id="rId7"/>
                        </a:rPr>
                        <a:t>Sheel.Jagani@ode.oregon.gov</a:t>
                      </a:r>
                      <a:endParaRPr lang="en-US" sz="1800" b="0" i="0" u="none" strike="noStrike" noProof="0">
                        <a:latin typeface="+mn-lt"/>
                        <a:cs typeface="Arial"/>
                      </a:endParaRPr>
                    </a:p>
                    <a:p>
                      <a:pPr lvl="0">
                        <a:buNone/>
                      </a:pPr>
                      <a:endParaRPr lang="en-US" sz="1800" b="0" i="0" u="none" strike="noStrike" noProof="0">
                        <a:latin typeface="+mn-lt"/>
                        <a:cs typeface="Arial"/>
                      </a:endParaRPr>
                    </a:p>
                  </a:txBody>
                  <a:tcPr anchor="ctr">
                    <a:lnL w="12700">
                      <a:solidFill>
                        <a:schemeClr val="tx1"/>
                      </a:solidFill>
                    </a:lnL>
                  </a:tcPr>
                </a:tc>
                <a:tc>
                  <a:txBody>
                    <a:bodyPr/>
                    <a:lstStyle/>
                    <a:p>
                      <a:r>
                        <a:rPr lang="en-US" sz="1800">
                          <a:latin typeface="+mn-lt"/>
                        </a:rPr>
                        <a:t>General OESO fiscal team policy and procedure concerns.</a:t>
                      </a:r>
                    </a:p>
                  </a:txBody>
                  <a:tcPr/>
                </a:tc>
                <a:extLst>
                  <a:ext uri="{0D108BD9-81ED-4DB2-BD59-A6C34878D82A}">
                    <a16:rowId xmlns:a16="http://schemas.microsoft.com/office/drawing/2014/main" val="245016267"/>
                  </a:ext>
                </a:extLst>
              </a:tr>
            </a:tbl>
          </a:graphicData>
        </a:graphic>
      </p:graphicFrame>
    </p:spTree>
    <p:extLst>
      <p:ext uri="{BB962C8B-B14F-4D97-AF65-F5344CB8AC3E}">
        <p14:creationId xmlns:p14="http://schemas.microsoft.com/office/powerpoint/2010/main" val="1416416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25EF2-D6C8-7E45-B6D1-3F5519268F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015605-13BF-03D1-F37A-0065494C62A3}"/>
              </a:ext>
            </a:extLst>
          </p:cNvPr>
          <p:cNvSpPr>
            <a:spLocks noGrp="1"/>
          </p:cNvSpPr>
          <p:nvPr>
            <p:ph type="ctrTitle"/>
          </p:nvPr>
        </p:nvSpPr>
        <p:spPr/>
        <p:txBody>
          <a:bodyPr/>
          <a:lstStyle/>
          <a:p>
            <a:r>
              <a:rPr lang="en-US">
                <a:cs typeface="Calibri"/>
              </a:rPr>
              <a:t>Thank You</a:t>
            </a:r>
            <a:endParaRPr lang="en-US"/>
          </a:p>
        </p:txBody>
      </p:sp>
      <p:sp>
        <p:nvSpPr>
          <p:cNvPr id="3" name="Footer Placeholder 2">
            <a:extLst>
              <a:ext uri="{FF2B5EF4-FFF2-40B4-BE49-F238E27FC236}">
                <a16:creationId xmlns:a16="http://schemas.microsoft.com/office/drawing/2014/main" id="{24DBC7E9-DA1F-E703-DCA6-CE459EC56608}"/>
              </a:ext>
            </a:extLst>
          </p:cNvPr>
          <p:cNvSpPr>
            <a:spLocks noGrp="1"/>
          </p:cNvSpPr>
          <p:nvPr>
            <p:ph type="ftr" sz="quarter" idx="11"/>
          </p:nvPr>
        </p:nvSpPr>
        <p:spPr/>
        <p:txBody>
          <a:bodyPr/>
          <a:lstStyle/>
          <a:p>
            <a:r>
              <a:rPr lang="en-US"/>
              <a:t>Oregon Department of Education</a:t>
            </a:r>
          </a:p>
        </p:txBody>
      </p:sp>
      <p:sp>
        <p:nvSpPr>
          <p:cNvPr id="4" name="Slide Number Placeholder 3">
            <a:extLst>
              <a:ext uri="{FF2B5EF4-FFF2-40B4-BE49-F238E27FC236}">
                <a16:creationId xmlns:a16="http://schemas.microsoft.com/office/drawing/2014/main" id="{92F8BA4A-D4C7-0E32-6E89-0D33D8E001D7}"/>
              </a:ext>
            </a:extLst>
          </p:cNvPr>
          <p:cNvSpPr>
            <a:spLocks noGrp="1"/>
          </p:cNvSpPr>
          <p:nvPr>
            <p:ph type="sldNum" sz="quarter" idx="12"/>
          </p:nvPr>
        </p:nvSpPr>
        <p:spPr/>
        <p:txBody>
          <a:bodyPr/>
          <a:lstStyle/>
          <a:p>
            <a:fld id="{357F5B69-6281-4C1F-8C38-6DA0F56DA430}" type="slidenum">
              <a:rPr lang="en-US" smtClean="0"/>
              <a:t>27</a:t>
            </a:fld>
            <a:endParaRPr lang="en-US"/>
          </a:p>
        </p:txBody>
      </p:sp>
    </p:spTree>
    <p:extLst>
      <p:ext uri="{BB962C8B-B14F-4D97-AF65-F5344CB8AC3E}">
        <p14:creationId xmlns:p14="http://schemas.microsoft.com/office/powerpoint/2010/main" val="3141095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76C16131-4994-FE74-2B3C-233ABB0DF16C}"/>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1F4A4590-620C-650A-9410-CCED91BABF08}"/>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indent="-457200">
              <a:buSzPts val="2400"/>
            </a:pPr>
            <a:r>
              <a:rPr lang="en-US"/>
              <a:t>About IDEA Part B Application and </a:t>
            </a:r>
            <a:r>
              <a:rPr lang="en-US" err="1"/>
              <a:t>MoE</a:t>
            </a:r>
            <a:endParaRPr lang="en-US"/>
          </a:p>
        </p:txBody>
      </p:sp>
      <p:sp>
        <p:nvSpPr>
          <p:cNvPr id="627" name="Google Shape;627;p76">
            <a:extLst>
              <a:ext uri="{FF2B5EF4-FFF2-40B4-BE49-F238E27FC236}">
                <a16:creationId xmlns:a16="http://schemas.microsoft.com/office/drawing/2014/main" id="{93F65BF4-E8DF-6827-01C4-697DB8A8DD45}"/>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p>
        </p:txBody>
      </p:sp>
      <p:sp>
        <p:nvSpPr>
          <p:cNvPr id="628" name="Google Shape;628;p76">
            <a:extLst>
              <a:ext uri="{FF2B5EF4-FFF2-40B4-BE49-F238E27FC236}">
                <a16:creationId xmlns:a16="http://schemas.microsoft.com/office/drawing/2014/main" id="{5A412943-E694-3CC5-D301-1778FE5198A1}"/>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smtClean="0"/>
              <a:t>3</a:t>
            </a:fld>
            <a:endParaRPr lang="en-US"/>
          </a:p>
        </p:txBody>
      </p:sp>
      <p:graphicFrame>
        <p:nvGraphicFramePr>
          <p:cNvPr id="5" name="Diagram 4" descr="Districts submit their IDEA application to the ODE through a Smartsheet form, which is an online software program.&#10;As part of the submission process, Districts are required to review and sign assurances to receive federal funding as well as submit other information required by the state that includes but is not limited to funding elections, MoE budget, GEPA Section 427, and a subrecipient fiscal risk self-assessment.&#10;Following receipt of the IDEA Part B application and MoE Compliance and Assurances Forms, the IDEA Fiscal Team reviews and approves the district and issues a subgrant award notification to the LEA.">
            <a:extLst>
              <a:ext uri="{FF2B5EF4-FFF2-40B4-BE49-F238E27FC236}">
                <a16:creationId xmlns:a16="http://schemas.microsoft.com/office/drawing/2014/main" id="{261384D9-1F45-76CF-129B-61D3B764E261}"/>
              </a:ext>
            </a:extLst>
          </p:cNvPr>
          <p:cNvGraphicFramePr/>
          <p:nvPr>
            <p:extLst>
              <p:ext uri="{D42A27DB-BD31-4B8C-83A1-F6EECF244321}">
                <p14:modId xmlns:p14="http://schemas.microsoft.com/office/powerpoint/2010/main" val="2807673151"/>
              </p:ext>
            </p:extLst>
          </p:nvPr>
        </p:nvGraphicFramePr>
        <p:xfrm>
          <a:off x="523703" y="2342094"/>
          <a:ext cx="11247120" cy="3934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DC0B813A-3DF1-481D-61DD-F8A86E18DE9F}"/>
              </a:ext>
            </a:extLst>
          </p:cNvPr>
          <p:cNvSpPr txBox="1"/>
          <p:nvPr/>
        </p:nvSpPr>
        <p:spPr>
          <a:xfrm>
            <a:off x="779319" y="1818668"/>
            <a:ext cx="10592492" cy="830997"/>
          </a:xfrm>
          <a:prstGeom prst="rect">
            <a:avLst/>
          </a:prstGeom>
          <a:noFill/>
        </p:spPr>
        <p:txBody>
          <a:bodyPr wrap="square">
            <a:spAutoFit/>
          </a:bodyPr>
          <a:lstStyle/>
          <a:p>
            <a:pPr lvl="0"/>
            <a:r>
              <a:rPr lang="en-US" sz="2400">
                <a:latin typeface="Calibri" panose="020F0502020204030204" pitchFamily="34" charset="0"/>
                <a:ea typeface="Calibri" panose="020F0502020204030204" pitchFamily="34" charset="0"/>
                <a:cs typeface="Calibri" panose="020F0502020204030204" pitchFamily="34" charset="0"/>
              </a:rPr>
              <a:t>Local Education Agencies (LEAs) are required to apply annually to the Oregon Department of Education to receive IDEA Part B Funding. </a:t>
            </a:r>
          </a:p>
        </p:txBody>
      </p:sp>
    </p:spTree>
    <p:extLst>
      <p:ext uri="{BB962C8B-B14F-4D97-AF65-F5344CB8AC3E}">
        <p14:creationId xmlns:p14="http://schemas.microsoft.com/office/powerpoint/2010/main" val="1435051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D524273B-9797-0162-F00E-3F65E9D4CCEE}"/>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AA0104B6-8DF4-7E7C-37F1-677B029DB33A}"/>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indent="-457200">
              <a:buSzPts val="2400"/>
            </a:pPr>
            <a:r>
              <a:rPr lang="en-US"/>
              <a:t>Timeline IDEA Part B Application and </a:t>
            </a:r>
            <a:r>
              <a:rPr lang="en-US" err="1"/>
              <a:t>MoE</a:t>
            </a:r>
            <a:endParaRPr lang="en-US"/>
          </a:p>
        </p:txBody>
      </p:sp>
      <p:graphicFrame>
        <p:nvGraphicFramePr>
          <p:cNvPr id="3" name="Diagram 2" descr="IDEA Part B Application and MoE Compliance and Assurances open on Thursday, April 30, 2026, and closes on Monday, June 22, 2026.">
            <a:extLst>
              <a:ext uri="{FF2B5EF4-FFF2-40B4-BE49-F238E27FC236}">
                <a16:creationId xmlns:a16="http://schemas.microsoft.com/office/drawing/2014/main" id="{4F16A684-AA8F-265B-A51B-00F9D75F7ACD}"/>
              </a:ext>
            </a:extLst>
          </p:cNvPr>
          <p:cNvGraphicFramePr/>
          <p:nvPr>
            <p:extLst>
              <p:ext uri="{D42A27DB-BD31-4B8C-83A1-F6EECF244321}">
                <p14:modId xmlns:p14="http://schemas.microsoft.com/office/powerpoint/2010/main" val="4003586546"/>
              </p:ext>
            </p:extLst>
          </p:nvPr>
        </p:nvGraphicFramePr>
        <p:xfrm>
          <a:off x="1756157" y="1784388"/>
          <a:ext cx="8706578" cy="8162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descr="It is best not to wait for the last week to work on submitting both forms, completing the IDEA Part B Application and MoE Compliance and Assurances can be a time-intensive task if a district does not have all the information readily available. &#10;Please contact us with any questions early and often, it is important to receive support prior to the submission deadline.">
            <a:extLst>
              <a:ext uri="{FF2B5EF4-FFF2-40B4-BE49-F238E27FC236}">
                <a16:creationId xmlns:a16="http://schemas.microsoft.com/office/drawing/2014/main" id="{0F87B0B7-6843-9D04-13FC-B499D329C72C}"/>
              </a:ext>
            </a:extLst>
          </p:cNvPr>
          <p:cNvGraphicFramePr/>
          <p:nvPr>
            <p:extLst>
              <p:ext uri="{D42A27DB-BD31-4B8C-83A1-F6EECF244321}">
                <p14:modId xmlns:p14="http://schemas.microsoft.com/office/powerpoint/2010/main" val="2401924722"/>
              </p:ext>
            </p:extLst>
          </p:nvPr>
        </p:nvGraphicFramePr>
        <p:xfrm>
          <a:off x="1742710" y="2834989"/>
          <a:ext cx="8706579" cy="236957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5" name="Group 4" descr="Districts choosing to waive their IDEA funds must still complete both forms to formally indicate their decision.">
            <a:extLst>
              <a:ext uri="{FF2B5EF4-FFF2-40B4-BE49-F238E27FC236}">
                <a16:creationId xmlns:a16="http://schemas.microsoft.com/office/drawing/2014/main" id="{62B7A669-4271-BD98-192F-94656DCA57F5}"/>
              </a:ext>
            </a:extLst>
          </p:cNvPr>
          <p:cNvGrpSpPr/>
          <p:nvPr/>
        </p:nvGrpSpPr>
        <p:grpSpPr>
          <a:xfrm>
            <a:off x="1765114" y="5321733"/>
            <a:ext cx="8697621" cy="700894"/>
            <a:chOff x="2814" y="0"/>
            <a:chExt cx="8703764" cy="1073715"/>
          </a:xfrm>
        </p:grpSpPr>
        <p:sp>
          <p:nvSpPr>
            <p:cNvPr id="6" name="Rectangle: Rounded Corners 5">
              <a:extLst>
                <a:ext uri="{FF2B5EF4-FFF2-40B4-BE49-F238E27FC236}">
                  <a16:creationId xmlns:a16="http://schemas.microsoft.com/office/drawing/2014/main" id="{5AC8E371-D842-7AF4-C913-13F31BF7D5C7}"/>
                </a:ext>
              </a:extLst>
            </p:cNvPr>
            <p:cNvSpPr/>
            <p:nvPr/>
          </p:nvSpPr>
          <p:spPr>
            <a:xfrm>
              <a:off x="2814" y="0"/>
              <a:ext cx="8703764" cy="1073715"/>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7" name="Rectangle: Rounded Corners 4">
              <a:extLst>
                <a:ext uri="{FF2B5EF4-FFF2-40B4-BE49-F238E27FC236}">
                  <a16:creationId xmlns:a16="http://schemas.microsoft.com/office/drawing/2014/main" id="{C23D710D-F1ED-9627-DA9D-3CFF31E94B13}"/>
                </a:ext>
              </a:extLst>
            </p:cNvPr>
            <p:cNvSpPr txBox="1"/>
            <p:nvPr/>
          </p:nvSpPr>
          <p:spPr>
            <a:xfrm>
              <a:off x="34262" y="31448"/>
              <a:ext cx="8640868" cy="10108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490" tIns="110490" rIns="110490" bIns="110490" numCol="1" spcCol="1270" anchor="ctr" anchorCtr="0">
              <a:noAutofit/>
            </a:bodyPr>
            <a:lstStyle/>
            <a:p>
              <a:pPr marL="457200" lvl="0" indent="-228600" algn="ctr">
                <a:buSzPts val="1400"/>
                <a:defRPr/>
              </a:pPr>
              <a:r>
                <a:rPr lang="en-US" sz="1800" b="1" i="1">
                  <a:latin typeface="Calibri" panose="020F0502020204030204" pitchFamily="34" charset="0"/>
                  <a:ea typeface="Calibri" panose="020F0502020204030204" pitchFamily="34" charset="0"/>
                  <a:cs typeface="Calibri" panose="020F0502020204030204" pitchFamily="34" charset="0"/>
                </a:rPr>
                <a:t>Districts choosing to waive their IDEA funds must still complete both forms to formally indicate their decision.</a:t>
              </a:r>
            </a:p>
          </p:txBody>
        </p:sp>
      </p:grpSp>
      <p:sp>
        <p:nvSpPr>
          <p:cNvPr id="627" name="Google Shape;627;p76">
            <a:extLst>
              <a:ext uri="{FF2B5EF4-FFF2-40B4-BE49-F238E27FC236}">
                <a16:creationId xmlns:a16="http://schemas.microsoft.com/office/drawing/2014/main" id="{5C2D742A-A398-9099-95BA-3B44C2A16A1C}"/>
              </a:ext>
              <a:ext uri="{C183D7F6-B498-43B3-948B-1728B52AA6E4}">
                <adec:decorative xmlns:adec="http://schemas.microsoft.com/office/drawing/2017/decorative" val="1"/>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a:extLst>
              <a:ext uri="{FF2B5EF4-FFF2-40B4-BE49-F238E27FC236}">
                <a16:creationId xmlns:a16="http://schemas.microsoft.com/office/drawing/2014/main" id="{34600A40-5899-1FC7-938D-11A7F8C6615B}"/>
              </a:ext>
              <a:ext uri="{C183D7F6-B498-43B3-948B-1728B52AA6E4}">
                <adec:decorative xmlns:adec="http://schemas.microsoft.com/office/drawing/2017/decorative" val="1"/>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1633967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D0F3569B-307F-1C3E-A902-93C08272585B}"/>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ED587CD1-750E-2A7A-9EF3-E59C09BF2BBB}"/>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indent="-457200">
              <a:buSzPts val="2400"/>
            </a:pPr>
            <a:r>
              <a:rPr lang="en-US"/>
              <a:t>Key Updates</a:t>
            </a:r>
          </a:p>
        </p:txBody>
      </p:sp>
      <p:sp>
        <p:nvSpPr>
          <p:cNvPr id="627" name="Google Shape;627;p76">
            <a:extLst>
              <a:ext uri="{FF2B5EF4-FFF2-40B4-BE49-F238E27FC236}">
                <a16:creationId xmlns:a16="http://schemas.microsoft.com/office/drawing/2014/main" id="{B59B375A-E4B3-475D-FC38-83195415116D}"/>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a:extLst>
              <a:ext uri="{FF2B5EF4-FFF2-40B4-BE49-F238E27FC236}">
                <a16:creationId xmlns:a16="http://schemas.microsoft.com/office/drawing/2014/main" id="{19BFE0BE-2329-6EC2-0C1F-64D27FF7B1EB}"/>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
        <p:nvSpPr>
          <p:cNvPr id="3" name="Text Placeholder 2">
            <a:extLst>
              <a:ext uri="{FF2B5EF4-FFF2-40B4-BE49-F238E27FC236}">
                <a16:creationId xmlns:a16="http://schemas.microsoft.com/office/drawing/2014/main" id="{C6351E59-E667-87CB-F745-6D7D522DEABF}"/>
              </a:ext>
            </a:extLst>
          </p:cNvPr>
          <p:cNvSpPr>
            <a:spLocks noGrp="1"/>
          </p:cNvSpPr>
          <p:nvPr>
            <p:ph type="body" idx="1"/>
          </p:nvPr>
        </p:nvSpPr>
        <p:spPr/>
        <p:txBody>
          <a:bodyPr vert="horz" lIns="91440" tIns="45720" rIns="91440" bIns="45720" rtlCol="0" anchor="t">
            <a:normAutofit/>
          </a:bodyPr>
          <a:lstStyle/>
          <a:p>
            <a:r>
              <a:rPr lang="en-US" b="1"/>
              <a:t>IDEA Award: </a:t>
            </a:r>
            <a:r>
              <a:rPr lang="en-US"/>
              <a:t>As of April 28th, 2026, the ODE has not received the State IDEA Grant: IDEA Part B, Section 611 and 619 Award amounts are the 2025-2026 final awards.</a:t>
            </a:r>
          </a:p>
          <a:p>
            <a:r>
              <a:rPr lang="en-US" b="1"/>
              <a:t>Maintenance of Effort (</a:t>
            </a:r>
            <a:r>
              <a:rPr lang="en-US" b="1" err="1"/>
              <a:t>MoE</a:t>
            </a:r>
            <a:r>
              <a:rPr lang="en-US" b="1"/>
              <a:t>) Compliance and Assurances: </a:t>
            </a:r>
            <a:r>
              <a:rPr lang="en-US"/>
              <a:t>Separate </a:t>
            </a:r>
          </a:p>
          <a:p>
            <a:r>
              <a:rPr lang="en-US" b="1"/>
              <a:t>Accessibility Features: </a:t>
            </a:r>
            <a:r>
              <a:rPr lang="en-US"/>
              <a:t>Expanded</a:t>
            </a:r>
          </a:p>
          <a:p>
            <a:pPr marL="0" indent="0">
              <a:buNone/>
            </a:pPr>
            <a:endParaRPr lang="en-US"/>
          </a:p>
        </p:txBody>
      </p:sp>
    </p:spTree>
    <p:extLst>
      <p:ext uri="{BB962C8B-B14F-4D97-AF65-F5344CB8AC3E}">
        <p14:creationId xmlns:p14="http://schemas.microsoft.com/office/powerpoint/2010/main" val="2727986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5FC8BA0D-2A84-9E15-1980-DFB273926F4C}"/>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1C93EDB7-D870-7C87-F16C-13939BD9FC0F}"/>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a:buSzPts val="4400"/>
            </a:pPr>
            <a:r>
              <a:rPr lang="en-US"/>
              <a:t>Excess Cost vs Maintenance of Effort</a:t>
            </a:r>
            <a:endParaRPr/>
          </a:p>
        </p:txBody>
      </p:sp>
      <p:sp>
        <p:nvSpPr>
          <p:cNvPr id="627" name="Google Shape;627;p76">
            <a:extLst>
              <a:ext uri="{FF2B5EF4-FFF2-40B4-BE49-F238E27FC236}">
                <a16:creationId xmlns:a16="http://schemas.microsoft.com/office/drawing/2014/main" id="{CA2AD0B1-BE51-6284-A192-97E03BEDB18D}"/>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a:extLst>
              <a:ext uri="{FF2B5EF4-FFF2-40B4-BE49-F238E27FC236}">
                <a16:creationId xmlns:a16="http://schemas.microsoft.com/office/drawing/2014/main" id="{D64A794F-48A5-F335-A9B0-36CC3A09C235}"/>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graphicFrame>
        <p:nvGraphicFramePr>
          <p:cNvPr id="3" name="Table 2">
            <a:extLst>
              <a:ext uri="{FF2B5EF4-FFF2-40B4-BE49-F238E27FC236}">
                <a16:creationId xmlns:a16="http://schemas.microsoft.com/office/drawing/2014/main" id="{C8E09359-5439-5DC7-9A2E-51605889DC7C}"/>
              </a:ext>
            </a:extLst>
          </p:cNvPr>
          <p:cNvGraphicFramePr>
            <a:graphicFrameLocks noGrp="1"/>
          </p:cNvGraphicFramePr>
          <p:nvPr/>
        </p:nvGraphicFramePr>
        <p:xfrm>
          <a:off x="834966" y="1945639"/>
          <a:ext cx="10666752" cy="3383280"/>
        </p:xfrm>
        <a:graphic>
          <a:graphicData uri="http://schemas.openxmlformats.org/drawingml/2006/table">
            <a:tbl>
              <a:tblPr firstRow="1" bandRow="1">
                <a:tableStyleId>{5C22544A-7EE6-4342-B048-85BDC9FD1C3A}</a:tableStyleId>
              </a:tblPr>
              <a:tblGrid>
                <a:gridCol w="1708729">
                  <a:extLst>
                    <a:ext uri="{9D8B030D-6E8A-4147-A177-3AD203B41FA5}">
                      <a16:colId xmlns:a16="http://schemas.microsoft.com/office/drawing/2014/main" val="3823331241"/>
                    </a:ext>
                  </a:extLst>
                </a:gridCol>
                <a:gridCol w="4796443">
                  <a:extLst>
                    <a:ext uri="{9D8B030D-6E8A-4147-A177-3AD203B41FA5}">
                      <a16:colId xmlns:a16="http://schemas.microsoft.com/office/drawing/2014/main" val="3621621544"/>
                    </a:ext>
                  </a:extLst>
                </a:gridCol>
                <a:gridCol w="4161580">
                  <a:extLst>
                    <a:ext uri="{9D8B030D-6E8A-4147-A177-3AD203B41FA5}">
                      <a16:colId xmlns:a16="http://schemas.microsoft.com/office/drawing/2014/main" val="2784324041"/>
                    </a:ext>
                  </a:extLst>
                </a:gridCol>
              </a:tblGrid>
              <a:tr h="256615">
                <a:tc>
                  <a:txBody>
                    <a:bodyPr/>
                    <a:lstStyle/>
                    <a:p>
                      <a:endParaRPr lang="en-US" sz="1800"/>
                    </a:p>
                  </a:txBody>
                  <a:tcPr/>
                </a:tc>
                <a:tc>
                  <a:txBody>
                    <a:bodyPr/>
                    <a:lstStyle/>
                    <a:p>
                      <a:r>
                        <a:rPr lang="en-US" sz="1800"/>
                        <a:t>Excess Cost</a:t>
                      </a:r>
                    </a:p>
                  </a:txBody>
                  <a:tcPr/>
                </a:tc>
                <a:tc>
                  <a:txBody>
                    <a:bodyPr/>
                    <a:lstStyle/>
                    <a:p>
                      <a:r>
                        <a:rPr lang="en-US" sz="1800"/>
                        <a:t>Maintenance of Effort </a:t>
                      </a:r>
                    </a:p>
                  </a:txBody>
                  <a:tcPr/>
                </a:tc>
                <a:extLst>
                  <a:ext uri="{0D108BD9-81ED-4DB2-BD59-A6C34878D82A}">
                    <a16:rowId xmlns:a16="http://schemas.microsoft.com/office/drawing/2014/main" val="183817673"/>
                  </a:ext>
                </a:extLst>
              </a:tr>
              <a:tr h="256615">
                <a:tc>
                  <a:txBody>
                    <a:bodyPr/>
                    <a:lstStyle/>
                    <a:p>
                      <a:r>
                        <a:rPr lang="en-US" sz="1800" b="1"/>
                        <a:t>Time Span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latin typeface="+mn-lt"/>
                        </a:rPr>
                        <a:t>Comparison is within one year.</a:t>
                      </a:r>
                      <a:endParaRPr lang="en-US" sz="180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Comparison is year over year. </a:t>
                      </a:r>
                    </a:p>
                    <a:p>
                      <a:endParaRPr lang="en-US" sz="1800"/>
                    </a:p>
                  </a:txBody>
                  <a:tcPr/>
                </a:tc>
                <a:extLst>
                  <a:ext uri="{0D108BD9-81ED-4DB2-BD59-A6C34878D82A}">
                    <a16:rowId xmlns:a16="http://schemas.microsoft.com/office/drawing/2014/main" val="3466236025"/>
                  </a:ext>
                </a:extLst>
              </a:tr>
              <a:tr h="256615">
                <a:tc>
                  <a:txBody>
                    <a:bodyPr/>
                    <a:lstStyle/>
                    <a:p>
                      <a:r>
                        <a:rPr lang="en-US" sz="1800" b="1"/>
                        <a:t>Comparison</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Compares per pupil expenditures for general education to per pupil expenditures for students with disabilities to ensure</a:t>
                      </a:r>
                      <a:r>
                        <a:rPr lang="en-US" sz="1800">
                          <a:latin typeface="+mn-lt"/>
                        </a:rPr>
                        <a:t> IDEA</a:t>
                      </a:r>
                      <a:r>
                        <a:rPr lang="en-US" sz="1800"/>
                        <a:t> funds are used for costs above general education expenditures.</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Compares each year’s amount of state and local financial support for special education with the prior year.</a:t>
                      </a:r>
                    </a:p>
                    <a:p>
                      <a:endParaRPr lang="en-US" sz="1800"/>
                    </a:p>
                  </a:txBody>
                  <a:tcPr/>
                </a:tc>
                <a:extLst>
                  <a:ext uri="{0D108BD9-81ED-4DB2-BD59-A6C34878D82A}">
                    <a16:rowId xmlns:a16="http://schemas.microsoft.com/office/drawing/2014/main" val="2020355061"/>
                  </a:ext>
                </a:extLst>
              </a:tr>
              <a:tr h="256615">
                <a:tc>
                  <a:txBody>
                    <a:bodyPr/>
                    <a:lstStyle/>
                    <a:p>
                      <a:r>
                        <a:rPr lang="en-US" sz="1800" b="1"/>
                        <a:t>Function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Ensures LEA spends at least as much from state, local, and other federal funds on children with disabilities as it does on children without disabilities.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Ensures LEA does not have a reduction in funding levels for children with disabilities.</a:t>
                      </a:r>
                    </a:p>
                  </a:txBody>
                  <a:tcPr/>
                </a:tc>
                <a:extLst>
                  <a:ext uri="{0D108BD9-81ED-4DB2-BD59-A6C34878D82A}">
                    <a16:rowId xmlns:a16="http://schemas.microsoft.com/office/drawing/2014/main" val="1132173211"/>
                  </a:ext>
                </a:extLst>
              </a:tr>
            </a:tbl>
          </a:graphicData>
        </a:graphic>
      </p:graphicFrame>
    </p:spTree>
    <p:extLst>
      <p:ext uri="{BB962C8B-B14F-4D97-AF65-F5344CB8AC3E}">
        <p14:creationId xmlns:p14="http://schemas.microsoft.com/office/powerpoint/2010/main" val="4009591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E9909-911A-2615-0A09-EB45824B2F6C}"/>
              </a:ext>
            </a:extLst>
          </p:cNvPr>
          <p:cNvSpPr>
            <a:spLocks noGrp="1"/>
          </p:cNvSpPr>
          <p:nvPr>
            <p:ph type="title"/>
          </p:nvPr>
        </p:nvSpPr>
        <p:spPr>
          <a:xfrm>
            <a:off x="717177" y="779645"/>
            <a:ext cx="3931826" cy="2525617"/>
          </a:xfrm>
        </p:spPr>
        <p:txBody>
          <a:bodyPr anchor="t">
            <a:normAutofit/>
          </a:bodyPr>
          <a:lstStyle/>
          <a:p>
            <a:r>
              <a:rPr lang="en-US"/>
              <a:t>What is Maintenance of Effort (</a:t>
            </a:r>
            <a:r>
              <a:rPr lang="en-US" err="1"/>
              <a:t>MoE</a:t>
            </a:r>
            <a:r>
              <a:rPr lang="en-US"/>
              <a:t>)?</a:t>
            </a:r>
          </a:p>
        </p:txBody>
      </p:sp>
      <p:sp>
        <p:nvSpPr>
          <p:cNvPr id="4" name="Footer Placeholder 3">
            <a:extLst>
              <a:ext uri="{FF2B5EF4-FFF2-40B4-BE49-F238E27FC236}">
                <a16:creationId xmlns:a16="http://schemas.microsoft.com/office/drawing/2014/main" id="{087C879E-482C-7FA9-4D40-1ED9F9D798D6}"/>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864B479B-3AFB-3659-EC60-96A9FB380B31}"/>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7</a:t>
            </a:fld>
            <a:endParaRPr lang="en-US"/>
          </a:p>
        </p:txBody>
      </p:sp>
      <p:grpSp>
        <p:nvGrpSpPr>
          <p:cNvPr id="3" name="Group 2" descr="A tool the federal government uses as one way to ensure students with disabilities are receiving adequate services.&#10;Ensure supplement not supplant. The MoE requirement ensures that federal funds do not replace local or state funding. Supplement not supplant requires states to maintain or increase financial support year over year.&#10;MoE is calculated based off General Fund and Student Investment Account budget and expenditures with Area of Responsibility 320.&#10;Lastly, there are two pieces to MoE – eligibility and compliance.">
            <a:extLst>
              <a:ext uri="{FF2B5EF4-FFF2-40B4-BE49-F238E27FC236}">
                <a16:creationId xmlns:a16="http://schemas.microsoft.com/office/drawing/2014/main" id="{BC122789-2712-F361-7CEC-050FB5187C09}"/>
              </a:ext>
            </a:extLst>
          </p:cNvPr>
          <p:cNvGrpSpPr/>
          <p:nvPr/>
        </p:nvGrpSpPr>
        <p:grpSpPr>
          <a:xfrm>
            <a:off x="5183188" y="781373"/>
            <a:ext cx="6172200" cy="5077950"/>
            <a:chOff x="5183188" y="781373"/>
            <a:chExt cx="6172200" cy="5077950"/>
          </a:xfrm>
        </p:grpSpPr>
        <p:sp>
          <p:nvSpPr>
            <p:cNvPr id="6" name="Freeform: Shape 5">
              <a:extLst>
                <a:ext uri="{FF2B5EF4-FFF2-40B4-BE49-F238E27FC236}">
                  <a16:creationId xmlns:a16="http://schemas.microsoft.com/office/drawing/2014/main" id="{2B8A516A-8FB9-6F5D-E7EC-FF0BCAD40806}"/>
                </a:ext>
              </a:extLst>
            </p:cNvPr>
            <p:cNvSpPr/>
            <p:nvPr/>
          </p:nvSpPr>
          <p:spPr>
            <a:xfrm>
              <a:off x="5183188" y="4947499"/>
              <a:ext cx="6172199" cy="911824"/>
            </a:xfrm>
            <a:custGeom>
              <a:avLst/>
              <a:gdLst>
                <a:gd name="csX0" fmla="*/ 0 w 6172199"/>
                <a:gd name="csY0" fmla="*/ 0 h 911824"/>
                <a:gd name="csX1" fmla="*/ 6172199 w 6172199"/>
                <a:gd name="csY1" fmla="*/ 0 h 911824"/>
                <a:gd name="csX2" fmla="*/ 6172199 w 6172199"/>
                <a:gd name="csY2" fmla="*/ 911824 h 911824"/>
                <a:gd name="csX3" fmla="*/ 0 w 6172199"/>
                <a:gd name="csY3" fmla="*/ 911824 h 911824"/>
                <a:gd name="csX4" fmla="*/ 0 w 6172199"/>
                <a:gd name="csY4" fmla="*/ 0 h 911824"/>
              </a:gdLst>
              <a:ahLst/>
              <a:cxnLst>
                <a:cxn ang="0">
                  <a:pos x="csX0" y="csY0"/>
                </a:cxn>
                <a:cxn ang="0">
                  <a:pos x="csX1" y="csY1"/>
                </a:cxn>
                <a:cxn ang="0">
                  <a:pos x="csX2" y="csY2"/>
                </a:cxn>
                <a:cxn ang="0">
                  <a:pos x="csX3" y="csY3"/>
                </a:cxn>
                <a:cxn ang="0">
                  <a:pos x="csX4" y="csY4"/>
                </a:cxn>
              </a:cxnLst>
              <a:rect l="l" t="t" r="r" b="b"/>
              <a:pathLst>
                <a:path w="6172199" h="911824">
                  <a:moveTo>
                    <a:pt x="0" y="0"/>
                  </a:moveTo>
                  <a:lnTo>
                    <a:pt x="6172199" y="0"/>
                  </a:lnTo>
                  <a:lnTo>
                    <a:pt x="6172199" y="911824"/>
                  </a:lnTo>
                  <a:lnTo>
                    <a:pt x="0" y="911824"/>
                  </a:lnTo>
                  <a:lnTo>
                    <a:pt x="0" y="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28016" tIns="128016" rIns="128016" bIns="547455" numCol="1" spcCol="1270" anchor="ctr" anchorCtr="0">
              <a:noAutofit/>
            </a:bodyPr>
            <a:lstStyle/>
            <a:p>
              <a:pPr marL="0" lvl="0" indent="0" algn="ctr" defTabSz="800100">
                <a:lnSpc>
                  <a:spcPct val="90000"/>
                </a:lnSpc>
                <a:spcBef>
                  <a:spcPct val="0"/>
                </a:spcBef>
                <a:spcAft>
                  <a:spcPct val="35000"/>
                </a:spcAft>
                <a:buNone/>
              </a:pPr>
              <a:r>
                <a:rPr lang="en-US" sz="1800" kern="1200"/>
                <a:t>Two Pieces</a:t>
              </a:r>
            </a:p>
          </p:txBody>
        </p:sp>
        <p:sp>
          <p:nvSpPr>
            <p:cNvPr id="7" name="Freeform: Shape 6">
              <a:extLst>
                <a:ext uri="{FF2B5EF4-FFF2-40B4-BE49-F238E27FC236}">
                  <a16:creationId xmlns:a16="http://schemas.microsoft.com/office/drawing/2014/main" id="{85A19B90-4E70-6F50-967C-9F1359CF6F02}"/>
                </a:ext>
              </a:extLst>
            </p:cNvPr>
            <p:cNvSpPr/>
            <p:nvPr/>
          </p:nvSpPr>
          <p:spPr>
            <a:xfrm>
              <a:off x="5183188" y="5421647"/>
              <a:ext cx="3086099" cy="419439"/>
            </a:xfrm>
            <a:custGeom>
              <a:avLst/>
              <a:gdLst>
                <a:gd name="csX0" fmla="*/ 0 w 3086099"/>
                <a:gd name="csY0" fmla="*/ 0 h 419439"/>
                <a:gd name="csX1" fmla="*/ 3086099 w 3086099"/>
                <a:gd name="csY1" fmla="*/ 0 h 419439"/>
                <a:gd name="csX2" fmla="*/ 3086099 w 3086099"/>
                <a:gd name="csY2" fmla="*/ 419439 h 419439"/>
                <a:gd name="csX3" fmla="*/ 0 w 3086099"/>
                <a:gd name="csY3" fmla="*/ 419439 h 419439"/>
                <a:gd name="csX4" fmla="*/ 0 w 3086099"/>
                <a:gd name="csY4" fmla="*/ 0 h 419439"/>
              </a:gdLst>
              <a:ahLst/>
              <a:cxnLst>
                <a:cxn ang="0">
                  <a:pos x="csX0" y="csY0"/>
                </a:cxn>
                <a:cxn ang="0">
                  <a:pos x="csX1" y="csY1"/>
                </a:cxn>
                <a:cxn ang="0">
                  <a:pos x="csX2" y="csY2"/>
                </a:cxn>
                <a:cxn ang="0">
                  <a:pos x="csX3" y="csY3"/>
                </a:cxn>
                <a:cxn ang="0">
                  <a:pos x="csX4" y="csY4"/>
                </a:cxn>
              </a:cxnLst>
              <a:rect l="l" t="t" r="r" b="b"/>
              <a:pathLst>
                <a:path w="3086099" h="419439">
                  <a:moveTo>
                    <a:pt x="0" y="0"/>
                  </a:moveTo>
                  <a:lnTo>
                    <a:pt x="3086099" y="0"/>
                  </a:lnTo>
                  <a:lnTo>
                    <a:pt x="3086099" y="419439"/>
                  </a:lnTo>
                  <a:lnTo>
                    <a:pt x="0" y="419439"/>
                  </a:lnTo>
                  <a:lnTo>
                    <a:pt x="0" y="0"/>
                  </a:lnTo>
                  <a:close/>
                </a:path>
              </a:pathLst>
            </a:custGeom>
          </p:spPr>
          <p:style>
            <a:lnRef idx="2">
              <a:schemeClr val="accent2">
                <a:alpha val="90000"/>
                <a:tint val="40000"/>
                <a:hueOff val="0"/>
                <a:satOff val="0"/>
                <a:lumOff val="0"/>
                <a:alphaOff val="0"/>
              </a:schemeClr>
            </a:lnRef>
            <a:fillRef idx="1">
              <a:schemeClr val="accent2">
                <a:alpha val="90000"/>
                <a:tint val="40000"/>
                <a:hueOff val="0"/>
                <a:satOff val="0"/>
                <a:lumOff val="0"/>
                <a:alphaOff val="0"/>
              </a:schemeClr>
            </a:fillRef>
            <a:effectRef idx="0">
              <a:schemeClr val="accent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77800" tIns="31750" rIns="177800" bIns="31750" numCol="1" spcCol="1270" anchor="ctr" anchorCtr="0">
              <a:noAutofit/>
            </a:bodyPr>
            <a:lstStyle/>
            <a:p>
              <a:pPr marL="0" lvl="0" indent="0" algn="ctr" defTabSz="1111250">
                <a:lnSpc>
                  <a:spcPct val="90000"/>
                </a:lnSpc>
                <a:spcBef>
                  <a:spcPct val="0"/>
                </a:spcBef>
                <a:spcAft>
                  <a:spcPct val="35000"/>
                </a:spcAft>
                <a:buNone/>
              </a:pPr>
              <a:r>
                <a:rPr lang="en-US" sz="2500" kern="1200"/>
                <a:t>Eligibility</a:t>
              </a:r>
            </a:p>
          </p:txBody>
        </p:sp>
        <p:sp>
          <p:nvSpPr>
            <p:cNvPr id="8" name="Freeform: Shape 7">
              <a:extLst>
                <a:ext uri="{FF2B5EF4-FFF2-40B4-BE49-F238E27FC236}">
                  <a16:creationId xmlns:a16="http://schemas.microsoft.com/office/drawing/2014/main" id="{49BBC419-2DDC-C0A3-74BE-B4CA0AACA788}"/>
                </a:ext>
              </a:extLst>
            </p:cNvPr>
            <p:cNvSpPr/>
            <p:nvPr/>
          </p:nvSpPr>
          <p:spPr>
            <a:xfrm>
              <a:off x="8269287" y="5421647"/>
              <a:ext cx="3086099" cy="419439"/>
            </a:xfrm>
            <a:custGeom>
              <a:avLst/>
              <a:gdLst>
                <a:gd name="csX0" fmla="*/ 0 w 3086099"/>
                <a:gd name="csY0" fmla="*/ 0 h 419439"/>
                <a:gd name="csX1" fmla="*/ 3086099 w 3086099"/>
                <a:gd name="csY1" fmla="*/ 0 h 419439"/>
                <a:gd name="csX2" fmla="*/ 3086099 w 3086099"/>
                <a:gd name="csY2" fmla="*/ 419439 h 419439"/>
                <a:gd name="csX3" fmla="*/ 0 w 3086099"/>
                <a:gd name="csY3" fmla="*/ 419439 h 419439"/>
                <a:gd name="csX4" fmla="*/ 0 w 3086099"/>
                <a:gd name="csY4" fmla="*/ 0 h 419439"/>
              </a:gdLst>
              <a:ahLst/>
              <a:cxnLst>
                <a:cxn ang="0">
                  <a:pos x="csX0" y="csY0"/>
                </a:cxn>
                <a:cxn ang="0">
                  <a:pos x="csX1" y="csY1"/>
                </a:cxn>
                <a:cxn ang="0">
                  <a:pos x="csX2" y="csY2"/>
                </a:cxn>
                <a:cxn ang="0">
                  <a:pos x="csX3" y="csY3"/>
                </a:cxn>
                <a:cxn ang="0">
                  <a:pos x="csX4" y="csY4"/>
                </a:cxn>
              </a:cxnLst>
              <a:rect l="l" t="t" r="r" b="b"/>
              <a:pathLst>
                <a:path w="3086099" h="419439">
                  <a:moveTo>
                    <a:pt x="0" y="0"/>
                  </a:moveTo>
                  <a:lnTo>
                    <a:pt x="3086099" y="0"/>
                  </a:lnTo>
                  <a:lnTo>
                    <a:pt x="3086099" y="419439"/>
                  </a:lnTo>
                  <a:lnTo>
                    <a:pt x="0" y="419439"/>
                  </a:lnTo>
                  <a:lnTo>
                    <a:pt x="0" y="0"/>
                  </a:lnTo>
                  <a:close/>
                </a:path>
              </a:pathLst>
            </a:custGeom>
          </p:spPr>
          <p:style>
            <a:lnRef idx="2">
              <a:schemeClr val="accent2">
                <a:alpha val="90000"/>
                <a:tint val="40000"/>
                <a:hueOff val="0"/>
                <a:satOff val="0"/>
                <a:lumOff val="0"/>
                <a:alphaOff val="0"/>
              </a:schemeClr>
            </a:lnRef>
            <a:fillRef idx="1">
              <a:schemeClr val="accent2">
                <a:alpha val="90000"/>
                <a:tint val="40000"/>
                <a:hueOff val="0"/>
                <a:satOff val="0"/>
                <a:lumOff val="0"/>
                <a:alphaOff val="0"/>
              </a:schemeClr>
            </a:fillRef>
            <a:effectRef idx="0">
              <a:schemeClr val="accent2">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77800" tIns="31750" rIns="177800" bIns="31750" numCol="1" spcCol="1270" anchor="ctr" anchorCtr="0">
              <a:noAutofit/>
            </a:bodyPr>
            <a:lstStyle/>
            <a:p>
              <a:pPr marL="0" lvl="0" indent="0" algn="ctr" defTabSz="1111250">
                <a:lnSpc>
                  <a:spcPct val="90000"/>
                </a:lnSpc>
                <a:spcBef>
                  <a:spcPct val="0"/>
                </a:spcBef>
                <a:spcAft>
                  <a:spcPct val="35000"/>
                </a:spcAft>
                <a:buNone/>
              </a:pPr>
              <a:r>
                <a:rPr lang="en-US" sz="2500" kern="1200"/>
                <a:t>Compliance</a:t>
              </a:r>
            </a:p>
          </p:txBody>
        </p:sp>
        <p:sp>
          <p:nvSpPr>
            <p:cNvPr id="9" name="Freeform: Shape 8">
              <a:extLst>
                <a:ext uri="{FF2B5EF4-FFF2-40B4-BE49-F238E27FC236}">
                  <a16:creationId xmlns:a16="http://schemas.microsoft.com/office/drawing/2014/main" id="{E43A6F9D-8439-8AC6-D94D-2A90CC5895E0}"/>
                </a:ext>
              </a:extLst>
            </p:cNvPr>
            <p:cNvSpPr/>
            <p:nvPr/>
          </p:nvSpPr>
          <p:spPr>
            <a:xfrm>
              <a:off x="5183188" y="3558790"/>
              <a:ext cx="6172200" cy="801719"/>
            </a:xfrm>
            <a:custGeom>
              <a:avLst/>
              <a:gdLst>
                <a:gd name="csX0" fmla="*/ 0 w 6172199"/>
                <a:gd name="csY0" fmla="*/ 0 h 1402385"/>
                <a:gd name="csX1" fmla="*/ 6172199 w 6172199"/>
                <a:gd name="csY1" fmla="*/ 0 h 1402385"/>
                <a:gd name="csX2" fmla="*/ 6172199 w 6172199"/>
                <a:gd name="csY2" fmla="*/ 1402385 h 1402385"/>
                <a:gd name="csX3" fmla="*/ 0 w 6172199"/>
                <a:gd name="csY3" fmla="*/ 1402385 h 1402385"/>
                <a:gd name="csX4" fmla="*/ 0 w 6172199"/>
                <a:gd name="csY4" fmla="*/ 0 h 1402385"/>
              </a:gdLst>
              <a:ahLst/>
              <a:cxnLst>
                <a:cxn ang="0">
                  <a:pos x="csX0" y="csY0"/>
                </a:cxn>
                <a:cxn ang="0">
                  <a:pos x="csX1" y="csY1"/>
                </a:cxn>
                <a:cxn ang="0">
                  <a:pos x="csX2" y="csY2"/>
                </a:cxn>
                <a:cxn ang="0">
                  <a:pos x="csX3" y="csY3"/>
                </a:cxn>
                <a:cxn ang="0">
                  <a:pos x="csX4" y="csY4"/>
                </a:cxn>
              </a:cxnLst>
              <a:rect l="l" t="t" r="r" b="b"/>
              <a:pathLst>
                <a:path w="6172199" h="1402385">
                  <a:moveTo>
                    <a:pt x="6172199" y="1402384"/>
                  </a:moveTo>
                  <a:lnTo>
                    <a:pt x="0" y="1402384"/>
                  </a:lnTo>
                  <a:lnTo>
                    <a:pt x="0" y="1"/>
                  </a:lnTo>
                  <a:lnTo>
                    <a:pt x="6172199" y="1"/>
                  </a:lnTo>
                  <a:lnTo>
                    <a:pt x="6172199" y="1402384"/>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28015" tIns="128017" rIns="128017" bIns="128016" numCol="1" spcCol="1270" anchor="ctr" anchorCtr="0">
              <a:noAutofit/>
            </a:bodyPr>
            <a:lstStyle/>
            <a:p>
              <a:pPr marL="0" lvl="0" indent="0" algn="ctr" defTabSz="800100">
                <a:lnSpc>
                  <a:spcPct val="90000"/>
                </a:lnSpc>
                <a:spcBef>
                  <a:spcPct val="0"/>
                </a:spcBef>
                <a:spcAft>
                  <a:spcPct val="35000"/>
                </a:spcAft>
                <a:buNone/>
              </a:pPr>
              <a:r>
                <a:rPr lang="en-US" sz="1800" kern="1200"/>
                <a:t>Based off General Fund and Student Investment Account budget and expenditures</a:t>
              </a:r>
            </a:p>
          </p:txBody>
        </p:sp>
        <p:sp>
          <p:nvSpPr>
            <p:cNvPr id="10" name="Freeform: Shape 9">
              <a:extLst>
                <a:ext uri="{FF2B5EF4-FFF2-40B4-BE49-F238E27FC236}">
                  <a16:creationId xmlns:a16="http://schemas.microsoft.com/office/drawing/2014/main" id="{E3340A61-6E5A-E038-E83A-043A015A1D77}"/>
                </a:ext>
              </a:extLst>
            </p:cNvPr>
            <p:cNvSpPr/>
            <p:nvPr/>
          </p:nvSpPr>
          <p:spPr>
            <a:xfrm>
              <a:off x="5183188" y="2170081"/>
              <a:ext cx="6172199" cy="801719"/>
            </a:xfrm>
            <a:custGeom>
              <a:avLst/>
              <a:gdLst>
                <a:gd name="csX0" fmla="*/ 0 w 6172199"/>
                <a:gd name="csY0" fmla="*/ 0 h 1402385"/>
                <a:gd name="csX1" fmla="*/ 6172199 w 6172199"/>
                <a:gd name="csY1" fmla="*/ 0 h 1402385"/>
                <a:gd name="csX2" fmla="*/ 6172199 w 6172199"/>
                <a:gd name="csY2" fmla="*/ 1402385 h 1402385"/>
                <a:gd name="csX3" fmla="*/ 0 w 6172199"/>
                <a:gd name="csY3" fmla="*/ 1402385 h 1402385"/>
                <a:gd name="csX4" fmla="*/ 0 w 6172199"/>
                <a:gd name="csY4" fmla="*/ 0 h 1402385"/>
              </a:gdLst>
              <a:ahLst/>
              <a:cxnLst>
                <a:cxn ang="0">
                  <a:pos x="csX0" y="csY0"/>
                </a:cxn>
                <a:cxn ang="0">
                  <a:pos x="csX1" y="csY1"/>
                </a:cxn>
                <a:cxn ang="0">
                  <a:pos x="csX2" y="csY2"/>
                </a:cxn>
                <a:cxn ang="0">
                  <a:pos x="csX3" y="csY3"/>
                </a:cxn>
                <a:cxn ang="0">
                  <a:pos x="csX4" y="csY4"/>
                </a:cxn>
              </a:cxnLst>
              <a:rect l="l" t="t" r="r" b="b"/>
              <a:pathLst>
                <a:path w="6172199" h="1402385">
                  <a:moveTo>
                    <a:pt x="6172199" y="1402384"/>
                  </a:moveTo>
                  <a:lnTo>
                    <a:pt x="0" y="1402384"/>
                  </a:lnTo>
                  <a:lnTo>
                    <a:pt x="0" y="1"/>
                  </a:lnTo>
                  <a:lnTo>
                    <a:pt x="6172199" y="1"/>
                  </a:lnTo>
                  <a:lnTo>
                    <a:pt x="6172199" y="1402384"/>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28015" tIns="128017" rIns="128016" bIns="128017" numCol="1" spcCol="1270" anchor="ctr" anchorCtr="0">
              <a:noAutofit/>
            </a:bodyPr>
            <a:lstStyle/>
            <a:p>
              <a:pPr marL="0" lvl="0" indent="0" algn="ctr" defTabSz="800100">
                <a:lnSpc>
                  <a:spcPct val="90000"/>
                </a:lnSpc>
                <a:spcBef>
                  <a:spcPct val="0"/>
                </a:spcBef>
                <a:spcAft>
                  <a:spcPct val="35000"/>
                </a:spcAft>
                <a:buNone/>
              </a:pPr>
              <a:r>
                <a:rPr lang="en-US" sz="1800" kern="1200">
                  <a:latin typeface="Calibri" panose="020F0502020204030204"/>
                </a:rPr>
                <a:t>Ensure</a:t>
              </a:r>
              <a:r>
                <a:rPr lang="en-US" sz="1800" kern="1200"/>
                <a:t> supplement not supplant</a:t>
              </a:r>
            </a:p>
          </p:txBody>
        </p:sp>
        <p:sp>
          <p:nvSpPr>
            <p:cNvPr id="12" name="Freeform: Shape 11">
              <a:extLst>
                <a:ext uri="{FF2B5EF4-FFF2-40B4-BE49-F238E27FC236}">
                  <a16:creationId xmlns:a16="http://schemas.microsoft.com/office/drawing/2014/main" id="{06A04285-032F-E135-A037-36BC1E4E0F01}"/>
                </a:ext>
              </a:extLst>
            </p:cNvPr>
            <p:cNvSpPr/>
            <p:nvPr/>
          </p:nvSpPr>
          <p:spPr>
            <a:xfrm>
              <a:off x="5183188" y="781373"/>
              <a:ext cx="6172199" cy="928237"/>
            </a:xfrm>
            <a:custGeom>
              <a:avLst/>
              <a:gdLst>
                <a:gd name="csX0" fmla="*/ 0 w 6172199"/>
                <a:gd name="csY0" fmla="*/ 0 h 1402385"/>
                <a:gd name="csX1" fmla="*/ 6172199 w 6172199"/>
                <a:gd name="csY1" fmla="*/ 0 h 1402385"/>
                <a:gd name="csX2" fmla="*/ 6172199 w 6172199"/>
                <a:gd name="csY2" fmla="*/ 1402385 h 1402385"/>
                <a:gd name="csX3" fmla="*/ 0 w 6172199"/>
                <a:gd name="csY3" fmla="*/ 1402385 h 1402385"/>
                <a:gd name="csX4" fmla="*/ 0 w 6172199"/>
                <a:gd name="csY4" fmla="*/ 0 h 1402385"/>
              </a:gdLst>
              <a:ahLst/>
              <a:cxnLst>
                <a:cxn ang="0">
                  <a:pos x="csX0" y="csY0"/>
                </a:cxn>
                <a:cxn ang="0">
                  <a:pos x="csX1" y="csY1"/>
                </a:cxn>
                <a:cxn ang="0">
                  <a:pos x="csX2" y="csY2"/>
                </a:cxn>
                <a:cxn ang="0">
                  <a:pos x="csX3" y="csY3"/>
                </a:cxn>
                <a:cxn ang="0">
                  <a:pos x="csX4" y="csY4"/>
                </a:cxn>
              </a:cxnLst>
              <a:rect l="l" t="t" r="r" b="b"/>
              <a:pathLst>
                <a:path w="6172199" h="1402385">
                  <a:moveTo>
                    <a:pt x="6172199" y="1402384"/>
                  </a:moveTo>
                  <a:lnTo>
                    <a:pt x="0" y="1402384"/>
                  </a:lnTo>
                  <a:lnTo>
                    <a:pt x="0" y="1"/>
                  </a:lnTo>
                  <a:lnTo>
                    <a:pt x="6172199" y="1"/>
                  </a:lnTo>
                  <a:lnTo>
                    <a:pt x="6172199" y="1402384"/>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28015" tIns="128017" rIns="128016" bIns="128017" numCol="1" spcCol="1270" anchor="ctr" anchorCtr="0">
              <a:noAutofit/>
            </a:bodyPr>
            <a:lstStyle/>
            <a:p>
              <a:pPr marL="0" lvl="0" indent="0" algn="ctr" defTabSz="800100">
                <a:lnSpc>
                  <a:spcPct val="90000"/>
                </a:lnSpc>
                <a:spcBef>
                  <a:spcPct val="0"/>
                </a:spcBef>
                <a:spcAft>
                  <a:spcPct val="35000"/>
                </a:spcAft>
                <a:buNone/>
              </a:pPr>
              <a:r>
                <a:rPr lang="en-US" sz="1800" kern="1200"/>
                <a:t>A tool the federal government uses as one way to ensure students with disabilities are receiving adequate services</a:t>
              </a:r>
            </a:p>
          </p:txBody>
        </p:sp>
      </p:grpSp>
    </p:spTree>
    <p:extLst>
      <p:ext uri="{BB962C8B-B14F-4D97-AF65-F5344CB8AC3E}">
        <p14:creationId xmlns:p14="http://schemas.microsoft.com/office/powerpoint/2010/main" val="2382512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CAE6F-8EDB-E21D-018C-C3EBFEC901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782EC5-82B3-F2EF-569E-7E9F03DE1392}"/>
              </a:ext>
            </a:extLst>
          </p:cNvPr>
          <p:cNvSpPr>
            <a:spLocks noGrp="1"/>
          </p:cNvSpPr>
          <p:nvPr>
            <p:ph type="title"/>
          </p:nvPr>
        </p:nvSpPr>
        <p:spPr>
          <a:xfrm>
            <a:off x="717177" y="779645"/>
            <a:ext cx="3931826" cy="4603724"/>
          </a:xfrm>
        </p:spPr>
        <p:txBody>
          <a:bodyPr anchor="t">
            <a:normAutofit/>
          </a:bodyPr>
          <a:lstStyle/>
          <a:p>
            <a:r>
              <a:rPr lang="en-US"/>
              <a:t>What is Maintenance of Effort (</a:t>
            </a:r>
            <a:r>
              <a:rPr lang="en-US" err="1"/>
              <a:t>MoE</a:t>
            </a:r>
            <a:r>
              <a:rPr lang="en-US"/>
              <a:t>) Eligibility and Compliance?</a:t>
            </a:r>
          </a:p>
        </p:txBody>
      </p:sp>
      <p:sp>
        <p:nvSpPr>
          <p:cNvPr id="4" name="Footer Placeholder 3">
            <a:extLst>
              <a:ext uri="{FF2B5EF4-FFF2-40B4-BE49-F238E27FC236}">
                <a16:creationId xmlns:a16="http://schemas.microsoft.com/office/drawing/2014/main" id="{A002BA34-A1A7-9318-9573-80BD625A528B}"/>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06FFD99E-7F96-6376-F164-7FBDEC806C5C}"/>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8</a:t>
            </a:fld>
            <a:endParaRPr lang="en-US"/>
          </a:p>
        </p:txBody>
      </p:sp>
      <p:graphicFrame>
        <p:nvGraphicFramePr>
          <p:cNvPr id="10" name="Content Placeholder 2" descr="The Eligibility test is met if the LEA budgets for Special Education and related services the same amount or more as the last year they met the Compliance test, by either method. &#10;The Compliance test is met if the LEA spends for Special Education and related services the same amount or more as the last year they met the Compliance test, by either method. ">
            <a:extLst>
              <a:ext uri="{FF2B5EF4-FFF2-40B4-BE49-F238E27FC236}">
                <a16:creationId xmlns:a16="http://schemas.microsoft.com/office/drawing/2014/main" id="{E5CD3BE6-ADAE-00D4-CA87-C475835597D5}"/>
              </a:ext>
            </a:extLst>
          </p:cNvPr>
          <p:cNvGraphicFramePr>
            <a:graphicFrameLocks noGrp="1"/>
          </p:cNvGraphicFramePr>
          <p:nvPr>
            <p:ph idx="1"/>
            <p:extLst>
              <p:ext uri="{D42A27DB-BD31-4B8C-83A1-F6EECF244321}">
                <p14:modId xmlns:p14="http://schemas.microsoft.com/office/powerpoint/2010/main" val="3249981643"/>
              </p:ext>
            </p:extLst>
          </p:nvPr>
        </p:nvGraphicFramePr>
        <p:xfrm>
          <a:off x="5318226" y="779647"/>
          <a:ext cx="6172200" cy="5081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4434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009F2-0ABC-E8F6-FFA0-FDCDE89624B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359307-8600-1430-0AA6-B166FEAC7B48}"/>
              </a:ext>
            </a:extLst>
          </p:cNvPr>
          <p:cNvSpPr>
            <a:spLocks noGrp="1"/>
          </p:cNvSpPr>
          <p:nvPr>
            <p:ph type="ctrTitle"/>
          </p:nvPr>
        </p:nvSpPr>
        <p:spPr>
          <a:xfrm>
            <a:off x="717177" y="2488757"/>
            <a:ext cx="10784542" cy="1900363"/>
          </a:xfrm>
        </p:spPr>
        <p:txBody>
          <a:bodyPr vert="horz" lIns="91440" tIns="45720" rIns="91440" bIns="45720" rtlCol="0" anchor="ctr">
            <a:normAutofit/>
          </a:bodyPr>
          <a:lstStyle/>
          <a:p>
            <a:r>
              <a:rPr lang="en-US" sz="6300"/>
              <a:t>Eligibility Regulations</a:t>
            </a:r>
          </a:p>
        </p:txBody>
      </p:sp>
      <p:sp>
        <p:nvSpPr>
          <p:cNvPr id="4" name="Footer Placeholder 3">
            <a:extLst>
              <a:ext uri="{FF2B5EF4-FFF2-40B4-BE49-F238E27FC236}">
                <a16:creationId xmlns:a16="http://schemas.microsoft.com/office/drawing/2014/main" id="{2AC0AC25-467B-98D5-A951-5393D5B4AD3B}"/>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5" name="Slide Number Placeholder 4">
            <a:extLst>
              <a:ext uri="{FF2B5EF4-FFF2-40B4-BE49-F238E27FC236}">
                <a16:creationId xmlns:a16="http://schemas.microsoft.com/office/drawing/2014/main" id="{16472915-2BF8-1EC4-F9D4-1B139D3C3EC9}"/>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9</a:t>
            </a:fld>
            <a:endParaRPr lang="en-US"/>
          </a:p>
        </p:txBody>
      </p:sp>
    </p:spTree>
    <p:extLst>
      <p:ext uri="{BB962C8B-B14F-4D97-AF65-F5344CB8AC3E}">
        <p14:creationId xmlns:p14="http://schemas.microsoft.com/office/powerpoint/2010/main" val="2295872375"/>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CA1779EF-404C-40EC-AE1C-4E7CB1FF3341}"/>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7B5AFE78-9CF7-4712-A484-02177805FB18}"/>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9DB117EC-CCB7-4942-A79F-D67FDA18FDA5}"/>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6EA88DF3-8199-41D3-BD37-41E396ABC7FA}"/>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FD9BC937-E704-4D8E-952C-6E01F47C66D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id="{CEF040AC-A138-4BA3-B6BE-255F68BC4D27}" vid="{453E4EAA-52B1-435D-A402-F7FF7F9E897B}"/>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E6DA7A126F3FC40B3A9837B2983E5A7" ma:contentTypeVersion="2" ma:contentTypeDescription="Create a new document." ma:contentTypeScope="" ma:versionID="0279363fe623c9074cde9ec2ec330fcc">
  <xsd:schema xmlns:xsd="http://www.w3.org/2001/XMLSchema" xmlns:xs="http://www.w3.org/2001/XMLSchema" xmlns:p="http://schemas.microsoft.com/office/2006/metadata/properties" xmlns:ns1="http://schemas.microsoft.com/sharepoint/v3" xmlns:ns2="54031767-dd6d-417c-ab73-583408f47564" targetNamespace="http://schemas.microsoft.com/office/2006/metadata/properties" ma:root="true" ma:fieldsID="d9458e77cf9d198ba6dbaf0b974a459d" ns1:_="" ns2:_="">
    <xsd:import namespace="http://schemas.microsoft.com/sharepoint/v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54031767-dd6d-417c-ab73-583408f47564">
      <UserInfo>
        <DisplayName/>
        <AccountId xsi:nil="true"/>
        <AccountType/>
      </UserInfo>
    </SharedWithUsers>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2.xml><?xml version="1.0" encoding="utf-8"?>
<ds:datastoreItem xmlns:ds="http://schemas.openxmlformats.org/officeDocument/2006/customXml" ds:itemID="{6C1ABF34-DCE4-417F-969E-A7D25D13B5DA}"/>
</file>

<file path=customXml/itemProps3.xml><?xml version="1.0" encoding="utf-8"?>
<ds:datastoreItem xmlns:ds="http://schemas.openxmlformats.org/officeDocument/2006/customXml" ds:itemID="{1C2AA772-8C0A-480C-9E0C-84C76C73C71D}">
  <ds:schemaRefs>
    <ds:schemaRef ds:uri="17361905-01de-4e5a-a230-c580e4f92c49"/>
    <ds:schemaRef ds:uri="678f5ee1-467c-41f2-8d71-fd7aa150f13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7730ea53-6f5e-4160-81a5-992a9105450a}" enabled="1" method="Standard" siteId="{b4f51418-b269-49a2-935a-fa54bf584fc8}" removed="0"/>
</clbl:labelList>
</file>

<file path=docProps/app.xml><?xml version="1.0" encoding="utf-8"?>
<Properties xmlns="http://schemas.openxmlformats.org/officeDocument/2006/extended-properties" xmlns:vt="http://schemas.openxmlformats.org/officeDocument/2006/docPropsVTypes">
  <Template>ODE-PowerPoint-Template</Template>
  <TotalTime>42</TotalTime>
  <Words>6398</Words>
  <Application>Microsoft Office PowerPoint</Application>
  <PresentationFormat>Widescreen</PresentationFormat>
  <Paragraphs>472</Paragraphs>
  <Slides>27</Slides>
  <Notes>27</Notes>
  <HiddenSlides>0</HiddenSlides>
  <MMClips>0</MMClips>
  <ScaleCrop>false</ScaleCrop>
  <HeadingPairs>
    <vt:vector size="6" baseType="variant">
      <vt:variant>
        <vt:lpstr>Fonts Used</vt:lpstr>
      </vt:variant>
      <vt:variant>
        <vt:i4>2</vt:i4>
      </vt:variant>
      <vt:variant>
        <vt:lpstr>Theme</vt:lpstr>
      </vt:variant>
      <vt:variant>
        <vt:i4>6</vt:i4>
      </vt:variant>
      <vt:variant>
        <vt:lpstr>Slide Titles</vt:lpstr>
      </vt:variant>
      <vt:variant>
        <vt:i4>27</vt:i4>
      </vt:variant>
    </vt:vector>
  </HeadingPairs>
  <TitlesOfParts>
    <vt:vector size="35" baseType="lpstr">
      <vt:lpstr>Arial</vt:lpstr>
      <vt:lpstr>Calibri</vt:lpstr>
      <vt:lpstr>2021ODE</vt:lpstr>
      <vt:lpstr>Green_2021ODE</vt:lpstr>
      <vt:lpstr>Gold_2021ODE</vt:lpstr>
      <vt:lpstr>Orange_2021ODE</vt:lpstr>
      <vt:lpstr>Red_2021ODE</vt:lpstr>
      <vt:lpstr>Teal_2021ODE</vt:lpstr>
      <vt:lpstr>Maintenance of Effort (MoE) Webinar</vt:lpstr>
      <vt:lpstr>Webinar Agenda</vt:lpstr>
      <vt:lpstr>About IDEA Part B Application and MoE</vt:lpstr>
      <vt:lpstr>Timeline IDEA Part B Application and MoE</vt:lpstr>
      <vt:lpstr>Key Updates</vt:lpstr>
      <vt:lpstr>Excess Cost vs Maintenance of Effort</vt:lpstr>
      <vt:lpstr>What is Maintenance of Effort (MoE)?</vt:lpstr>
      <vt:lpstr>What is Maintenance of Effort (MoE) Eligibility and Compliance?</vt:lpstr>
      <vt:lpstr>Eligibility Regulations</vt:lpstr>
      <vt:lpstr>Eligibility Regulations 34 CFR 300.203(a)(1)</vt:lpstr>
      <vt:lpstr>Eligibility Regulations: MoE Eligibility Tab 34 CFR 300.203(a)(1)</vt:lpstr>
      <vt:lpstr>Eligibility Regulations: MoE Eligibility Tab</vt:lpstr>
      <vt:lpstr>Compliance Regulations</vt:lpstr>
      <vt:lpstr>Compliance Regulations 34 CFR 300.203(b)(2)</vt:lpstr>
      <vt:lpstr>MoE Compliance Total and Per Capita</vt:lpstr>
      <vt:lpstr>Options When Not Meeting MoE</vt:lpstr>
      <vt:lpstr>Exceptions for Compliance</vt:lpstr>
      <vt:lpstr>MoE Exception Request Form</vt:lpstr>
      <vt:lpstr>MoE Exception Request Form </vt:lpstr>
      <vt:lpstr>MoE Exception (a)</vt:lpstr>
      <vt:lpstr>MoE Exception (b)</vt:lpstr>
      <vt:lpstr>MoE Exception (c)</vt:lpstr>
      <vt:lpstr>MoE Exception (d)</vt:lpstr>
      <vt:lpstr>MoE Exception (e)</vt:lpstr>
      <vt:lpstr>Questions</vt:lpstr>
      <vt:lpstr>Reminders</vt:lpstr>
      <vt:lpstr>Thank You</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DONOVAN Thea * ODE</dc:creator>
  <cp:lastModifiedBy>HENSLEY Tracy * ODE</cp:lastModifiedBy>
  <cp:revision>1</cp:revision>
  <dcterms:created xsi:type="dcterms:W3CDTF">2022-12-08T21:54:51Z</dcterms:created>
  <dcterms:modified xsi:type="dcterms:W3CDTF">2026-05-08T22:17:46Z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0x010100CE6DA7A126F3FC40B3A9837B2983E5A7</vt:lpwstr>
  </property>
  <property fmtid="{D5CDD505-2E9C-101B-9397-08002B2CF9AE}" pid="3" name="MediaServiceImageTags">
    <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SIP_Label_7730ea53-6f5e-4160-81a5-992a9105450a_Enabled">
    <vt:lpwstr>true</vt:lpwstr>
  </property>
  <property fmtid="{D5CDD505-2E9C-101B-9397-08002B2CF9AE}" pid="8" name="MSIP_Label_7730ea53-6f5e-4160-81a5-992a9105450a_SetDate">
    <vt:lpwstr>2024-10-14T15:26:09Z</vt:lpwstr>
  </property>
  <property fmtid="{D5CDD505-2E9C-101B-9397-08002B2CF9AE}" pid="9" name="MSIP_Label_7730ea53-6f5e-4160-81a5-992a9105450a_Method">
    <vt:lpwstr>Standard</vt:lpwstr>
  </property>
  <property fmtid="{D5CDD505-2E9C-101B-9397-08002B2CF9AE}" pid="10" name="MSIP_Label_7730ea53-6f5e-4160-81a5-992a9105450a_Name">
    <vt:lpwstr>Level 2 - Limited (Items)</vt:lpwstr>
  </property>
  <property fmtid="{D5CDD505-2E9C-101B-9397-08002B2CF9AE}" pid="11" name="MSIP_Label_7730ea53-6f5e-4160-81a5-992a9105450a_SiteId">
    <vt:lpwstr>b4f51418-b269-49a2-935a-fa54bf584fc8</vt:lpwstr>
  </property>
  <property fmtid="{D5CDD505-2E9C-101B-9397-08002B2CF9AE}" pid="12" name="MSIP_Label_7730ea53-6f5e-4160-81a5-992a9105450a_ActionId">
    <vt:lpwstr>9f2175ea-3af5-4ec7-9ee0-139d40c8e108</vt:lpwstr>
  </property>
  <property fmtid="{D5CDD505-2E9C-101B-9397-08002B2CF9AE}" pid="13" name="MSIP_Label_7730ea53-6f5e-4160-81a5-992a9105450a_ContentBits">
    <vt:lpwstr>0</vt:lpwstr>
  </property>
</Properties>
</file>