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710" r:id="rId2"/>
  </p:sldMasterIdLst>
  <p:notesMasterIdLst>
    <p:notesMasterId r:id="rId16"/>
  </p:notesMasterIdLst>
  <p:sldIdLst>
    <p:sldId id="260" r:id="rId3"/>
    <p:sldId id="259" r:id="rId4"/>
    <p:sldId id="261" r:id="rId5"/>
    <p:sldId id="269" r:id="rId6"/>
    <p:sldId id="274" r:id="rId7"/>
    <p:sldId id="270" r:id="rId8"/>
    <p:sldId id="276" r:id="rId9"/>
    <p:sldId id="278" r:id="rId10"/>
    <p:sldId id="277" r:id="rId11"/>
    <p:sldId id="271" r:id="rId12"/>
    <p:sldId id="275" r:id="rId13"/>
    <p:sldId id="273" r:id="rId14"/>
    <p:sldId id="267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52" autoAdjust="0"/>
  </p:normalViewPr>
  <p:slideViewPr>
    <p:cSldViewPr snapToGrid="0">
      <p:cViewPr varScale="1">
        <p:scale>
          <a:sx n="105" d="100"/>
          <a:sy n="105" d="100"/>
        </p:scale>
        <p:origin x="14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customXml" Target="../customXml/item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6E269B5-A450-40E7-A292-22517D9C251B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2B63952-BBA8-4838-A0CF-80F9272645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451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63952-BBA8-4838-A0CF-80F9272645A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514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63952-BBA8-4838-A0CF-80F9272645A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147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joke. Let’s plan on not having</a:t>
            </a:r>
            <a:r>
              <a:rPr lang="en-US" baseline="0" dirty="0" smtClean="0"/>
              <a:t> any failures during an emergency response.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63952-BBA8-4838-A0CF-80F9272645A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213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63952-BBA8-4838-A0CF-80F9272645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21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63952-BBA8-4838-A0CF-80F9272645A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80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63952-BBA8-4838-A0CF-80F9272645A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163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63952-BBA8-4838-A0CF-80F9272645A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937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63952-BBA8-4838-A0CF-80F9272645A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789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63952-BBA8-4838-A0CF-80F9272645A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213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63952-BBA8-4838-A0CF-80F9272645A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45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63952-BBA8-4838-A0CF-80F9272645A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10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Decorative geometric patter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94853"/>
          </a:xfrm>
          <a:prstGeom prst="rect">
            <a:avLst/>
          </a:prstGeom>
          <a:noFill/>
        </p:spPr>
      </p:pic>
      <p:pic>
        <p:nvPicPr>
          <p:cNvPr id="13" name="Picture 12" descr="Decorative blue 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pic>
        <p:nvPicPr>
          <p:cNvPr id="5" name="Picture 4" descr="Oregon Department of Education logo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081" y="615148"/>
            <a:ext cx="4296302" cy="213658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19597" y="2935982"/>
            <a:ext cx="7886700" cy="1325563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pic>
        <p:nvPicPr>
          <p:cNvPr id="9" name="Picture 8" descr="Decorative blue swoosh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0138"/>
            <a:ext cx="9144000" cy="2103535"/>
          </a:xfrm>
          <a:prstGeom prst="rect">
            <a:avLst/>
          </a:prstGeom>
        </p:spPr>
      </p:pic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814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999818"/>
            <a:ext cx="4629150" cy="3861237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613978"/>
            <a:ext cx="2949178" cy="224707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11848" y="111581"/>
            <a:ext cx="6322423" cy="1013398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008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pattern_Log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ecorative blue ba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pic>
        <p:nvPicPr>
          <p:cNvPr id="5" name="Picture 4" descr="Oregon Department of Education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081" y="615148"/>
            <a:ext cx="4296302" cy="213658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19597" y="2935982"/>
            <a:ext cx="7886700" cy="1325563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pic>
        <p:nvPicPr>
          <p:cNvPr id="9" name="Picture 8" descr="Decorative blue swoosh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0138"/>
            <a:ext cx="9144000" cy="2103535"/>
          </a:xfrm>
          <a:prstGeom prst="rect">
            <a:avLst/>
          </a:prstGeom>
        </p:spPr>
      </p:pic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45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091" y="2809827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79825" y="93193"/>
            <a:ext cx="64008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539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24" y="2748246"/>
            <a:ext cx="7886700" cy="27497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79825" y="93193"/>
            <a:ext cx="64008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236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811" y="2558123"/>
            <a:ext cx="3886200" cy="27497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311" y="2558123"/>
            <a:ext cx="3886200" cy="27497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679825" y="93193"/>
            <a:ext cx="64008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886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574" y="247144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574" y="3372933"/>
            <a:ext cx="3868340" cy="224021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3884" y="2471440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3884" y="3372934"/>
            <a:ext cx="3887391" cy="224021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679825" y="93193"/>
            <a:ext cx="64008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062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pattern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corative blue ba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881838" y="111581"/>
            <a:ext cx="7152434" cy="1013398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 descr="Oregon Department of Education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1" y="53562"/>
            <a:ext cx="1972448" cy="980912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308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pattern_3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corative blue ba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20178" y="138546"/>
            <a:ext cx="8924544" cy="793583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 descr="Oregon Department of Education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552" y="5594283"/>
            <a:ext cx="1972448" cy="980912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147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pattern_1_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881838" y="111581"/>
            <a:ext cx="7152434" cy="1013398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1" y="53562"/>
            <a:ext cx="1972448" cy="980911"/>
          </a:xfrm>
          <a:prstGeom prst="rect">
            <a:avLst/>
          </a:prstGeom>
        </p:spPr>
      </p:pic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844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92834"/>
            <a:ext cx="4629150" cy="38682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593039"/>
            <a:ext cx="2949178" cy="2275953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711848" y="111581"/>
            <a:ext cx="6322423" cy="1013398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76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091" y="2809827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79825" y="93193"/>
            <a:ext cx="64008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824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999818"/>
            <a:ext cx="4629150" cy="3861237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613978"/>
            <a:ext cx="2949178" cy="224707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11848" y="111581"/>
            <a:ext cx="6322423" cy="1013398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713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24" y="2748246"/>
            <a:ext cx="7886700" cy="27497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79825" y="93193"/>
            <a:ext cx="64008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811" y="2558123"/>
            <a:ext cx="3886200" cy="27497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311" y="2558123"/>
            <a:ext cx="3886200" cy="27497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679825" y="93193"/>
            <a:ext cx="64008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91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574" y="247144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574" y="3372933"/>
            <a:ext cx="3868340" cy="224021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3884" y="2471440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3884" y="3372934"/>
            <a:ext cx="3887391" cy="22402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679825" y="93193"/>
            <a:ext cx="64008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081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ecorative geometric patter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94853"/>
          </a:xfrm>
          <a:prstGeom prst="rect">
            <a:avLst/>
          </a:prstGeom>
          <a:noFill/>
        </p:spPr>
      </p:pic>
      <p:pic>
        <p:nvPicPr>
          <p:cNvPr id="7" name="Picture 6" descr="Decorative blue 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881838" y="111581"/>
            <a:ext cx="7152434" cy="1013398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 descr="Oregon Department of Education Logo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1" y="53562"/>
            <a:ext cx="1972448" cy="980912"/>
          </a:xfrm>
          <a:prstGeom prst="rect">
            <a:avLst/>
          </a:prstGeom>
        </p:spPr>
      </p:pic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177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ecorative geometric patter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94853"/>
          </a:xfrm>
          <a:prstGeom prst="rect">
            <a:avLst/>
          </a:prstGeom>
          <a:noFill/>
        </p:spPr>
      </p:pic>
      <p:pic>
        <p:nvPicPr>
          <p:cNvPr id="7" name="Picture 6" descr="Decorative blue 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20178" y="138546"/>
            <a:ext cx="8924544" cy="793583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 descr="Oregon Department of Education Logo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552" y="5594283"/>
            <a:ext cx="1972448" cy="980912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091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881838" y="111581"/>
            <a:ext cx="7152434" cy="1013398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1" y="53562"/>
            <a:ext cx="1972448" cy="980911"/>
          </a:xfrm>
          <a:prstGeom prst="rect">
            <a:avLst/>
          </a:prstGeom>
        </p:spPr>
      </p:pic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79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92834"/>
            <a:ext cx="4629150" cy="38682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593039"/>
            <a:ext cx="2949178" cy="2275953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711848" y="111581"/>
            <a:ext cx="6322423" cy="1013398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01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ecorative geometric pattern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494854"/>
          </a:xfrm>
          <a:prstGeom prst="rect">
            <a:avLst/>
          </a:prstGeom>
          <a:noFill/>
        </p:spPr>
      </p:pic>
      <p:pic>
        <p:nvPicPr>
          <p:cNvPr id="11" name="Picture 10" descr="Decorative blue swoosh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02"/>
            <a:ext cx="9144001" cy="2075283"/>
          </a:xfrm>
          <a:prstGeom prst="rect">
            <a:avLst/>
          </a:prstGeom>
        </p:spPr>
      </p:pic>
      <p:pic>
        <p:nvPicPr>
          <p:cNvPr id="12" name="Picture 11" descr="Decorative blue bar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99848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427255"/>
            <a:ext cx="7886700" cy="2749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3" y="186164"/>
            <a:ext cx="2710888" cy="13481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3" y="186164"/>
            <a:ext cx="2710888" cy="1348143"/>
          </a:xfrm>
          <a:prstGeom prst="rect">
            <a:avLst/>
          </a:prstGeom>
        </p:spPr>
      </p:pic>
      <p:pic>
        <p:nvPicPr>
          <p:cNvPr id="6" name="Picture 5" descr="Oregon Department of Education Logo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3" y="186164"/>
            <a:ext cx="2710888" cy="134814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8" r:id="rId2"/>
    <p:sldLayoutId id="2147483699" r:id="rId3"/>
    <p:sldLayoutId id="2147483701" r:id="rId4"/>
    <p:sldLayoutId id="2147483702" r:id="rId5"/>
    <p:sldLayoutId id="2147483704" r:id="rId6"/>
    <p:sldLayoutId id="2147483709" r:id="rId7"/>
    <p:sldLayoutId id="2147483707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ecorative blue swoosh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02"/>
            <a:ext cx="9144001" cy="2075283"/>
          </a:xfrm>
          <a:prstGeom prst="rect">
            <a:avLst/>
          </a:prstGeom>
        </p:spPr>
      </p:pic>
      <p:pic>
        <p:nvPicPr>
          <p:cNvPr id="12" name="Picture 11" descr="Decorative blue bar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99848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427255"/>
            <a:ext cx="7886700" cy="2749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3" y="186164"/>
            <a:ext cx="2710888" cy="13481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3" y="186164"/>
            <a:ext cx="2710888" cy="1348143"/>
          </a:xfrm>
          <a:prstGeom prst="rect">
            <a:avLst/>
          </a:prstGeom>
        </p:spPr>
      </p:pic>
      <p:pic>
        <p:nvPicPr>
          <p:cNvPr id="6" name="Picture 5" descr="Oregon Department of Education Logo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3" y="186164"/>
            <a:ext cx="2710888" cy="1348143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52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raining.fema.gov/emiweb/is/is100c/handouts/ics%20for%20schools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training.fema.gov/is/courseoverview.aspx?code=IS-100.c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71600" y="2198914"/>
            <a:ext cx="6400800" cy="1807029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en-US" altLang="en-US" sz="6000" dirty="0" smtClean="0">
                <a:solidFill>
                  <a:prstClr val="black"/>
                </a:solidFill>
                <a:ea typeface="+mn-ea"/>
                <a:cs typeface="+mn-cs"/>
              </a:rPr>
              <a:t>Incident Command System for Schools</a:t>
            </a:r>
            <a:endParaRPr lang="en-US" altLang="en-US" sz="60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239911"/>
            <a:ext cx="6858000" cy="1655762"/>
          </a:xfrm>
        </p:spPr>
        <p:txBody>
          <a:bodyPr>
            <a:normAutofit/>
          </a:bodyPr>
          <a:lstStyle/>
          <a:p>
            <a:r>
              <a:rPr lang="en-US" altLang="en-US" smtClean="0"/>
              <a:t>Presenter</a:t>
            </a:r>
            <a:endParaRPr lang="en-US" altLang="en-US" dirty="0" smtClean="0"/>
          </a:p>
          <a:p>
            <a:r>
              <a:rPr lang="en-US" altLang="en-US" dirty="0" smtClean="0"/>
              <a:t>Date</a:t>
            </a:r>
          </a:p>
          <a:p>
            <a:r>
              <a:rPr lang="en-US" altLang="en-US" dirty="0" smtClean="0"/>
              <a:t>Conference/Meeting Name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pic>
        <p:nvPicPr>
          <p:cNvPr id="4" name="Picture 3" descr="Nothing special at all. Just a graduation cap for detail." title="Graduation Cap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673" y="5334753"/>
            <a:ext cx="1614516" cy="112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26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" y="878038"/>
            <a:ext cx="9143999" cy="101339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lvl="0" algn="l">
              <a:defRPr/>
            </a:pPr>
            <a:r>
              <a:rPr lang="en-US" altLang="en-US" dirty="0" smtClean="0">
                <a:solidFill>
                  <a:prstClr val="white"/>
                </a:solidFill>
                <a:ea typeface="+mn-ea"/>
                <a:cs typeface="+mn-cs"/>
              </a:rPr>
              <a:t>Where You Fit (into the ICS)</a:t>
            </a:r>
            <a:endParaRPr lang="en-US" altLang="en-US" sz="160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0BAB59-E1FB-40DE-BF54-BC3526BEF81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9753" y="2108074"/>
            <a:ext cx="8664493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200" b="1" noProof="0" dirty="0" smtClean="0">
                <a:solidFill>
                  <a:prstClr val="black"/>
                </a:solidFill>
                <a:latin typeface="Calibri"/>
              </a:rPr>
              <a:t>Initial Response:</a:t>
            </a:r>
            <a:endParaRPr kumimoji="0" lang="en-US" altLang="en-US" sz="2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Eventually, police, fire, emergency medical services or another external</a:t>
            </a:r>
            <a:r>
              <a:rPr kumimoji="0" lang="en-US" altLang="en-US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agency will manage response to the incident.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baseline="0" dirty="0" smtClean="0">
                <a:solidFill>
                  <a:prstClr val="black"/>
                </a:solidFill>
                <a:latin typeface="Calibri"/>
              </a:rPr>
              <a:t>First</a:t>
            </a: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 response will be by the people in the building already: you!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You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must act as a bridge from the time of initial response until first-responders arrive.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200" baseline="0" dirty="0">
              <a:solidFill>
                <a:prstClr val="black"/>
              </a:solidFill>
              <a:latin typeface="Calibri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Consider: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baseline="0" dirty="0" smtClean="0">
                <a:solidFill>
                  <a:prstClr val="black"/>
                </a:solidFill>
                <a:latin typeface="Calibri"/>
              </a:rPr>
              <a:t>ICS</a:t>
            </a: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 can also be used as an effective management strategy for non-emergency events.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632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" y="878038"/>
            <a:ext cx="9143999" cy="101339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lvl="0" algn="l">
              <a:defRPr/>
            </a:pPr>
            <a:r>
              <a:rPr lang="en-US" altLang="en-US" dirty="0" smtClean="0">
                <a:solidFill>
                  <a:prstClr val="white"/>
                </a:solidFill>
                <a:ea typeface="+mn-ea"/>
                <a:cs typeface="+mn-cs"/>
              </a:rPr>
              <a:t>ICS in Action (examples)</a:t>
            </a:r>
            <a:endParaRPr lang="en-US" altLang="en-US" sz="160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0BAB59-E1FB-40DE-BF54-BC3526BEF81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9753" y="2108074"/>
            <a:ext cx="8664493" cy="3229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200" b="1" noProof="0" dirty="0" smtClean="0">
                <a:solidFill>
                  <a:prstClr val="black"/>
                </a:solidFill>
                <a:latin typeface="Calibri"/>
              </a:rPr>
              <a:t>Incident Command System: What happens when…?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What happens when</a:t>
            </a:r>
            <a:r>
              <a:rPr kumimoji="0" lang="en-US" altLang="en-US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you have</a:t>
            </a:r>
            <a:r>
              <a:rPr lang="en-US" altLang="en-US" sz="2200" dirty="0" smtClean="0">
                <a:solidFill>
                  <a:prstClr val="black"/>
                </a:solidFill>
                <a:latin typeface="Calibri"/>
              </a:rPr>
              <a:t> a missing student?</a:t>
            </a:r>
          </a:p>
          <a:p>
            <a:pPr marL="742950" lvl="1" indent="-28575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The principal may assume all roles in the ICS structure</a:t>
            </a:r>
            <a:r>
              <a:rPr kumimoji="0" lang="en-US" altLang="en-US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with only a couple jobs delegated to other staff members.</a:t>
            </a:r>
          </a:p>
          <a:p>
            <a:pPr marL="742950" lvl="1" indent="-28575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 baseline="0" dirty="0" smtClean="0">
                <a:solidFill>
                  <a:prstClr val="black"/>
                </a:solidFill>
                <a:latin typeface="Calibri"/>
              </a:rPr>
              <a:t>Probably</a:t>
            </a:r>
            <a:r>
              <a:rPr lang="en-US" altLang="en-US" sz="2200" dirty="0" smtClean="0">
                <a:solidFill>
                  <a:prstClr val="black"/>
                </a:solidFill>
                <a:latin typeface="Calibri"/>
              </a:rPr>
              <a:t> don’t need to involve first responders just yet.</a:t>
            </a: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What happens when you have a fire in the building?</a:t>
            </a:r>
          </a:p>
          <a:p>
            <a:pPr marL="742950" lvl="1" indent="-28575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The principal may initially take command.</a:t>
            </a:r>
          </a:p>
          <a:p>
            <a:pPr marL="742950" lvl="1" indent="-28575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Teaching staff would be the operations section.</a:t>
            </a:r>
          </a:p>
          <a:p>
            <a:pPr marL="742950" lvl="1" indent="-28575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What other roles may be enacted before first responders arrive?</a:t>
            </a:r>
          </a:p>
        </p:txBody>
      </p:sp>
    </p:spTree>
    <p:extLst>
      <p:ext uri="{BB962C8B-B14F-4D97-AF65-F5344CB8AC3E}">
        <p14:creationId xmlns:p14="http://schemas.microsoft.com/office/powerpoint/2010/main" val="397404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" y="878038"/>
            <a:ext cx="9143999" cy="101339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lvl="0" algn="l">
              <a:defRPr/>
            </a:pPr>
            <a:r>
              <a:rPr lang="en-US" altLang="en-US" dirty="0" smtClean="0">
                <a:solidFill>
                  <a:prstClr val="white"/>
                </a:solidFill>
                <a:ea typeface="+mn-ea"/>
                <a:cs typeface="+mn-cs"/>
              </a:rPr>
              <a:t>Conclusion</a:t>
            </a:r>
            <a:endParaRPr lang="en-US" altLang="en-US" sz="160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0BAB59-E1FB-40DE-BF54-BC3526BEF81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9753" y="2108074"/>
            <a:ext cx="8664493" cy="2852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Federal</a:t>
            </a:r>
            <a:r>
              <a:rPr kumimoji="0" lang="en-US" altLang="en-US" sz="2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Emergency Management Agency Resources</a:t>
            </a:r>
            <a:endParaRPr kumimoji="0" lang="en-US" altLang="en-US" sz="2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285750" indent="-28575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A brief (8-page) document that explains ICS in a school environment: </a:t>
            </a:r>
            <a:r>
              <a:rPr lang="en-US" sz="2200" dirty="0">
                <a:hlinkClick r:id="rId3"/>
              </a:rPr>
              <a:t>https://</a:t>
            </a:r>
            <a:r>
              <a:rPr lang="en-US" sz="2200" dirty="0" smtClean="0">
                <a:hlinkClick r:id="rId3"/>
              </a:rPr>
              <a:t>training.fema.gov/emiweb/is/is100c/handouts/ics%20for%20schools.pdf</a:t>
            </a:r>
            <a:endParaRPr lang="en-US" sz="2200" dirty="0" smtClean="0"/>
          </a:p>
          <a:p>
            <a:pPr marL="285750" indent="-28575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endParaRPr lang="en-US" sz="2200" dirty="0" smtClean="0"/>
          </a:p>
          <a:p>
            <a:pPr marL="285750" indent="-28575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Additional training that covers the ICS in greater detail: </a:t>
            </a:r>
            <a:r>
              <a:rPr lang="en-US" sz="2200" dirty="0">
                <a:hlinkClick r:id="rId4"/>
              </a:rPr>
              <a:t>https://</a:t>
            </a:r>
            <a:r>
              <a:rPr lang="en-US" sz="2200" dirty="0" smtClean="0">
                <a:hlinkClick r:id="rId4"/>
              </a:rPr>
              <a:t>training.fema.gov/is/courseoverview.aspx?code=IS-100.c</a:t>
            </a:r>
            <a:endParaRPr lang="en-US" sz="2200" dirty="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381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970851"/>
            <a:ext cx="9144000" cy="101339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lvl="0" algn="l">
              <a:defRPr/>
            </a:pPr>
            <a:r>
              <a:rPr lang="en-US" altLang="en-US" dirty="0" smtClean="0">
                <a:solidFill>
                  <a:prstClr val="white"/>
                </a:solidFill>
                <a:ea typeface="+mn-ea"/>
                <a:cs typeface="+mn-cs"/>
              </a:rPr>
              <a:t>End on a Quote!</a:t>
            </a:r>
            <a:endParaRPr lang="en-US" altLang="en-US" sz="160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0BAB59-E1FB-40DE-BF54-BC3526BEF81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1333" y="2784521"/>
            <a:ext cx="84613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 smtClean="0"/>
              <a:t>“The only way you are going to have success is to have a lot of failures first.”</a:t>
            </a:r>
          </a:p>
          <a:p>
            <a:pPr algn="ctr"/>
            <a:endParaRPr lang="en-US" sz="2400" i="1" dirty="0" smtClean="0"/>
          </a:p>
          <a:p>
            <a:pPr algn="ctr"/>
            <a:r>
              <a:rPr lang="en-US" sz="2400" i="1" dirty="0" smtClean="0"/>
              <a:t>-Sergey </a:t>
            </a:r>
            <a:r>
              <a:rPr lang="en-US" sz="2400" i="1" dirty="0" err="1" smtClean="0"/>
              <a:t>Brin</a:t>
            </a:r>
            <a:r>
              <a:rPr lang="en-US" sz="2400" i="1" dirty="0"/>
              <a:t> </a:t>
            </a:r>
            <a:r>
              <a:rPr lang="en-US" sz="2400" i="1" dirty="0" smtClean="0"/>
              <a:t>(co-founder of Google) (supposedly)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43656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" y="976432"/>
            <a:ext cx="9143999" cy="1013398"/>
          </a:xfrm>
          <a:solidFill>
            <a:schemeClr val="accent1"/>
          </a:solidFill>
        </p:spPr>
        <p:txBody>
          <a:bodyPr/>
          <a:lstStyle/>
          <a:p>
            <a:pPr lvl="0" algn="l">
              <a:defRPr/>
            </a:pPr>
            <a:r>
              <a:rPr lang="en-US" altLang="en-US" dirty="0">
                <a:solidFill>
                  <a:prstClr val="white"/>
                </a:solidFill>
                <a:ea typeface="+mn-ea"/>
                <a:cs typeface="+mn-cs"/>
              </a:rPr>
              <a:t>Presentation Overview</a:t>
            </a:r>
            <a:endParaRPr lang="en-US" altLang="en-US" sz="240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0BAB59-E1FB-40DE-BF54-BC3526BEF81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8096" y="2334887"/>
            <a:ext cx="535852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2800" b="1" dirty="0" smtClean="0">
                <a:solidFill>
                  <a:prstClr val="black"/>
                </a:solidFill>
              </a:rPr>
              <a:t>Today’s Agenda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Before we begin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Purpose of the ICS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Structure of the ICS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ICS: Key Concepts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Where you fit into an ICS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Conclusion</a:t>
            </a:r>
            <a:endParaRPr lang="en-US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21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" y="878038"/>
            <a:ext cx="9143999" cy="101339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lvl="0" algn="l">
              <a:defRPr/>
            </a:pPr>
            <a:r>
              <a:rPr lang="en-US" altLang="en-US" dirty="0" smtClean="0">
                <a:solidFill>
                  <a:prstClr val="white"/>
                </a:solidFill>
                <a:ea typeface="+mn-ea"/>
                <a:cs typeface="+mn-cs"/>
              </a:rPr>
              <a:t>Before we begin…</a:t>
            </a:r>
            <a:endParaRPr lang="en-US" altLang="en-US" sz="160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0BAB59-E1FB-40DE-BF54-BC3526BEF81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9753" y="2108074"/>
            <a:ext cx="8664493" cy="250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200" b="1" noProof="0" dirty="0" smtClean="0">
                <a:solidFill>
                  <a:prstClr val="black"/>
                </a:solidFill>
                <a:latin typeface="Calibri"/>
              </a:rPr>
              <a:t>Coordination With Community Partners</a:t>
            </a:r>
            <a:endParaRPr kumimoji="0" lang="en-US" altLang="en-US" sz="2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Emergency</a:t>
            </a:r>
            <a:r>
              <a:rPr kumimoji="0" lang="en-US" altLang="en-US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management and first responders will be in your schools during an incident.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baseline="0" dirty="0" smtClean="0">
                <a:solidFill>
                  <a:prstClr val="black"/>
                </a:solidFill>
                <a:latin typeface="Calibri"/>
              </a:rPr>
              <a:t>Prior</a:t>
            </a: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 coordination with them will ensure a smooth transition during an emergency.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Coordinate before an emergency happens so that first responders are not surprised by your school’s structure, environment or organization.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026" name="Picture 2" descr="A rainbow with a star at the end. &quot;The More You Know&quot; is printed atop the graphic." title="The More You Kn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549" y="4569431"/>
            <a:ext cx="4622902" cy="178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47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" y="878038"/>
            <a:ext cx="9143999" cy="101339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lvl="0" algn="l">
              <a:defRPr/>
            </a:pPr>
            <a:r>
              <a:rPr lang="en-US" altLang="en-US" dirty="0" smtClean="0">
                <a:solidFill>
                  <a:prstClr val="white"/>
                </a:solidFill>
                <a:ea typeface="+mn-ea"/>
                <a:cs typeface="+mn-cs"/>
              </a:rPr>
              <a:t>Purpose of the ICS</a:t>
            </a:r>
            <a:endParaRPr lang="en-US" altLang="en-US" sz="160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0BAB59-E1FB-40DE-BF54-BC3526BEF81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9754" y="2108074"/>
            <a:ext cx="5679266" cy="3867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200" b="1" noProof="0" dirty="0" smtClean="0">
                <a:solidFill>
                  <a:prstClr val="black"/>
                </a:solidFill>
                <a:latin typeface="Calibri"/>
              </a:rPr>
              <a:t>Incident Command System: Why?</a:t>
            </a:r>
            <a:endParaRPr kumimoji="0" lang="en-US" altLang="en-US" sz="2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200" dirty="0" smtClean="0">
                <a:solidFill>
                  <a:prstClr val="black"/>
                </a:solidFill>
                <a:latin typeface="Calibri"/>
              </a:rPr>
              <a:t>Inadequate management is the leading cause of incident response failures.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200" dirty="0" smtClean="0">
                <a:solidFill>
                  <a:prstClr val="black"/>
                </a:solidFill>
                <a:latin typeface="Calibri"/>
              </a:rPr>
              <a:t>Clear and definable command structure ensures unity of purpose during an incident.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The ICS is part of the</a:t>
            </a:r>
            <a:r>
              <a:rPr kumimoji="0" lang="en-US" altLang="en-US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National Incident Management System—part of a top-down approach.</a:t>
            </a:r>
          </a:p>
          <a:p>
            <a:pPr marL="342900" indent="-34290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solidFill>
                  <a:prstClr val="black"/>
                </a:solidFill>
              </a:rPr>
              <a:t>The use of ICS is a requirement for all schools and school districts receiving emergency preparedness funding</a:t>
            </a:r>
            <a:r>
              <a:rPr lang="en-US" altLang="en-US" sz="2200" dirty="0" smtClean="0">
                <a:solidFill>
                  <a:prstClr val="black"/>
                </a:solidFill>
              </a:rPr>
              <a:t>.</a:t>
            </a:r>
            <a:endParaRPr lang="en-US" altLang="en-US" sz="2200" dirty="0">
              <a:solidFill>
                <a:prstClr val="black"/>
              </a:solidFill>
            </a:endParaRPr>
          </a:p>
        </p:txBody>
      </p:sp>
      <p:pic>
        <p:nvPicPr>
          <p:cNvPr id="2" name="Picture 1" descr="See, these guys just can't wait to help you out!" title="Smiling First Responder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020" y="2920180"/>
            <a:ext cx="3015225" cy="226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35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" y="878038"/>
            <a:ext cx="9143999" cy="101339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lvl="0" algn="l">
              <a:defRPr/>
            </a:pPr>
            <a:r>
              <a:rPr lang="en-US" altLang="en-US" dirty="0" smtClean="0">
                <a:solidFill>
                  <a:prstClr val="white"/>
                </a:solidFill>
                <a:ea typeface="+mn-ea"/>
                <a:cs typeface="+mn-cs"/>
              </a:rPr>
              <a:t>Structure of the ICS</a:t>
            </a:r>
            <a:endParaRPr lang="en-US" altLang="en-US" sz="160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0BAB59-E1FB-40DE-BF54-BC3526BEF81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9753" y="2108074"/>
            <a:ext cx="8664493" cy="782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200" b="1" noProof="0" dirty="0" smtClean="0">
                <a:solidFill>
                  <a:prstClr val="black"/>
                </a:solidFill>
                <a:latin typeface="Calibri"/>
              </a:rPr>
              <a:t>Incident Command System: How it is structured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8" name="Group 27" descr="The incident commander has a command staff that includes the public information officer, the safety officer and the liaison officer. The incident commander will also have an operations section, a planning section, a logistics section, and a finance or administrative section." title="Graphic of the Incident Command Structure"/>
          <p:cNvGrpSpPr/>
          <p:nvPr/>
        </p:nvGrpSpPr>
        <p:grpSpPr>
          <a:xfrm>
            <a:off x="161097" y="2745840"/>
            <a:ext cx="8827540" cy="3177306"/>
            <a:chOff x="239753" y="2853992"/>
            <a:chExt cx="8827540" cy="3177306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4021394" y="3338735"/>
              <a:ext cx="6133" cy="2285317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stCxn id="8" idx="3"/>
              <a:endCxn id="11" idx="1"/>
            </p:cNvCxnSpPr>
            <p:nvPr/>
          </p:nvCxnSpPr>
          <p:spPr>
            <a:xfrm flipV="1">
              <a:off x="2251433" y="5777175"/>
              <a:ext cx="4438420" cy="3008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ctangle 1"/>
            <p:cNvSpPr/>
            <p:nvPr/>
          </p:nvSpPr>
          <p:spPr>
            <a:xfrm>
              <a:off x="3526828" y="2853992"/>
              <a:ext cx="2651760" cy="484743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solidFill>
                    <a:schemeClr val="tx1"/>
                  </a:solidFill>
                </a:rPr>
                <a:t>Incident Commander</a:t>
              </a:r>
              <a:endParaRPr lang="en-US" sz="22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39753" y="5537811"/>
              <a:ext cx="2011680" cy="48474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Operations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379642" y="5537810"/>
              <a:ext cx="2011680" cy="48474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Planning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16913" y="5546555"/>
              <a:ext cx="2011680" cy="48474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Logistics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689853" y="5534803"/>
              <a:ext cx="2377440" cy="48474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Finance/ Admin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12506" y="3589932"/>
              <a:ext cx="2011680" cy="484743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PIO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16913" y="4195671"/>
              <a:ext cx="2011680" cy="484743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Safety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16913" y="4810615"/>
              <a:ext cx="2011680" cy="484743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Liaison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Connector 18"/>
            <p:cNvCxnSpPr>
              <a:endCxn id="12" idx="1"/>
            </p:cNvCxnSpPr>
            <p:nvPr/>
          </p:nvCxnSpPr>
          <p:spPr>
            <a:xfrm>
              <a:off x="4021394" y="3832303"/>
              <a:ext cx="491112" cy="1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13" idx="1"/>
            </p:cNvCxnSpPr>
            <p:nvPr/>
          </p:nvCxnSpPr>
          <p:spPr>
            <a:xfrm>
              <a:off x="4021642" y="4430850"/>
              <a:ext cx="495271" cy="7193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endCxn id="14" idx="1"/>
            </p:cNvCxnSpPr>
            <p:nvPr/>
          </p:nvCxnSpPr>
          <p:spPr>
            <a:xfrm>
              <a:off x="4021394" y="5052986"/>
              <a:ext cx="495519" cy="1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6397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" y="878038"/>
            <a:ext cx="9143999" cy="101339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lvl="0" algn="l">
              <a:defRPr/>
            </a:pPr>
            <a:r>
              <a:rPr lang="en-US" altLang="en-US" dirty="0" smtClean="0">
                <a:solidFill>
                  <a:prstClr val="white"/>
                </a:solidFill>
                <a:ea typeface="+mn-ea"/>
                <a:cs typeface="+mn-cs"/>
              </a:rPr>
              <a:t>Structure of the ICS (explained)</a:t>
            </a:r>
            <a:endParaRPr lang="en-US" altLang="en-US" sz="160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0BAB59-E1FB-40DE-BF54-BC3526BEF81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9753" y="2108074"/>
            <a:ext cx="8664493" cy="3567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200" b="1" noProof="0" dirty="0" smtClean="0">
                <a:solidFill>
                  <a:prstClr val="black"/>
                </a:solidFill>
                <a:latin typeface="Calibri"/>
              </a:rPr>
              <a:t>Incident Command System: How it is structured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The ICS is adaptable and scalable—you</a:t>
            </a:r>
            <a:r>
              <a:rPr kumimoji="0" lang="en-US" altLang="en-US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only activate the sections you need.</a:t>
            </a: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The incident commander is responsible for the work of the sections that are not independently staffed.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The command staff assists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and advises the incident commander.</a:t>
            </a:r>
          </a:p>
          <a:p>
            <a:pPr marL="742950" lvl="1" indent="-28575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baseline="0" dirty="0" smtClean="0">
                <a:solidFill>
                  <a:prstClr val="black"/>
                </a:solidFill>
                <a:latin typeface="Calibri"/>
              </a:rPr>
              <a:t>Public</a:t>
            </a: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 information officer.</a:t>
            </a:r>
          </a:p>
          <a:p>
            <a:pPr marL="742950" lvl="1" indent="-28575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Safety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officer.</a:t>
            </a:r>
          </a:p>
          <a:p>
            <a:pPr marL="742950" lvl="1" indent="-28575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baseline="0" dirty="0" smtClean="0">
                <a:solidFill>
                  <a:prstClr val="black"/>
                </a:solidFill>
                <a:latin typeface="Calibri"/>
              </a:rPr>
              <a:t>Liaison</a:t>
            </a: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 officer.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The departments engage in incident response.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854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" y="878038"/>
            <a:ext cx="9143999" cy="101339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lvl="0" algn="l">
              <a:defRPr/>
            </a:pPr>
            <a:r>
              <a:rPr lang="en-US" altLang="en-US" dirty="0" smtClean="0">
                <a:solidFill>
                  <a:prstClr val="white"/>
                </a:solidFill>
                <a:ea typeface="+mn-ea"/>
                <a:cs typeface="+mn-cs"/>
              </a:rPr>
              <a:t>Structure of the ICS (Sections)</a:t>
            </a:r>
            <a:endParaRPr lang="en-US" altLang="en-US" sz="160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0BAB59-E1FB-40DE-BF54-BC3526BEF81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9753" y="2108074"/>
            <a:ext cx="8664493" cy="4283224"/>
          </a:xfrm>
          <a:prstGeom prst="rect">
            <a:avLst/>
          </a:prstGeom>
        </p:spPr>
        <p:txBody>
          <a:bodyPr wrap="square" numCol="2" spcCol="18288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200" b="1" noProof="0" dirty="0" smtClean="0">
                <a:solidFill>
                  <a:schemeClr val="accent2"/>
                </a:solidFill>
                <a:latin typeface="Calibri"/>
              </a:rPr>
              <a:t>Operations Section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The operations section conducts the response.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200" dirty="0" smtClean="0">
                <a:solidFill>
                  <a:prstClr val="black"/>
                </a:solidFill>
                <a:latin typeface="Calibri"/>
              </a:rPr>
              <a:t>Likely the first section that will be set up during initial response.</a:t>
            </a:r>
            <a:endParaRPr lang="en-US" altLang="en-US" sz="2200" dirty="0">
              <a:solidFill>
                <a:prstClr val="black"/>
              </a:solidFill>
              <a:latin typeface="Calibri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en-US" sz="2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/>
              </a:rPr>
              <a:t>Planning</a:t>
            </a:r>
            <a:r>
              <a:rPr kumimoji="0" lang="en-US" alt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/>
              </a:rPr>
              <a:t> Section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200" baseline="0" dirty="0" smtClean="0">
                <a:solidFill>
                  <a:prstClr val="black"/>
                </a:solidFill>
                <a:latin typeface="Calibri"/>
              </a:rPr>
              <a:t>The</a:t>
            </a:r>
            <a:r>
              <a:rPr lang="en-US" altLang="en-US" sz="2200" dirty="0" smtClean="0">
                <a:solidFill>
                  <a:prstClr val="black"/>
                </a:solidFill>
                <a:latin typeface="Calibri"/>
              </a:rPr>
              <a:t> planning section plans out the response.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Coordinates</a:t>
            </a:r>
            <a:r>
              <a:rPr kumimoji="0" lang="en-US" altLang="en-US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with the other sections for continued response.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lvl="0">
              <a:spcBef>
                <a:spcPts val="100"/>
              </a:spcBef>
              <a:defRPr/>
            </a:pPr>
            <a:r>
              <a:rPr lang="en-US" altLang="en-US" sz="2200" b="1" dirty="0" smtClean="0">
                <a:solidFill>
                  <a:schemeClr val="accent3"/>
                </a:solidFill>
              </a:rPr>
              <a:t>Logistics </a:t>
            </a:r>
            <a:r>
              <a:rPr lang="en-US" altLang="en-US" sz="2200" b="1" dirty="0">
                <a:solidFill>
                  <a:schemeClr val="accent3"/>
                </a:solidFill>
              </a:rPr>
              <a:t>Section</a:t>
            </a:r>
          </a:p>
          <a:p>
            <a:pPr marL="342900" lvl="0" indent="-34290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 noProof="0" dirty="0" smtClean="0">
                <a:solidFill>
                  <a:prstClr val="black"/>
                </a:solidFill>
              </a:rPr>
              <a:t>Responsible for supplying and providing function to the incident response.</a:t>
            </a:r>
          </a:p>
          <a:p>
            <a:pPr marL="342900" lvl="0" indent="-34290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solidFill>
                  <a:prstClr val="black"/>
                </a:solidFill>
                <a:latin typeface="Calibri"/>
              </a:rPr>
              <a:t>Responsible </a:t>
            </a:r>
            <a:r>
              <a:rPr kumimoji="0" lang="en-US" altLang="en-US" sz="2200" b="0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for communications, transportation and supply staging.</a:t>
            </a: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lvl="0">
              <a:spcBef>
                <a:spcPts val="100"/>
              </a:spcBef>
              <a:defRPr/>
            </a:pPr>
            <a:endParaRPr lang="en-US" altLang="en-US" sz="2200" b="1" dirty="0" smtClean="0">
              <a:solidFill>
                <a:prstClr val="black"/>
              </a:solidFill>
            </a:endParaRPr>
          </a:p>
          <a:p>
            <a:pPr lvl="0">
              <a:spcBef>
                <a:spcPts val="100"/>
              </a:spcBef>
              <a:defRPr/>
            </a:pPr>
            <a:r>
              <a:rPr lang="en-US" altLang="en-US" sz="2200" b="1" dirty="0" smtClean="0">
                <a:solidFill>
                  <a:schemeClr val="accent5"/>
                </a:solidFill>
              </a:rPr>
              <a:t>Finance and Administration </a:t>
            </a:r>
            <a:r>
              <a:rPr lang="en-US" altLang="en-US" sz="2200" b="1" dirty="0">
                <a:solidFill>
                  <a:schemeClr val="accent5"/>
                </a:solidFill>
              </a:rPr>
              <a:t>Section</a:t>
            </a:r>
          </a:p>
          <a:p>
            <a:pPr marL="342900" lvl="0" indent="-34290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solidFill>
                  <a:prstClr val="black"/>
                </a:solidFill>
              </a:rPr>
              <a:t>The finance and administration section ensures the bills get paid and people get tracked. </a:t>
            </a:r>
            <a:endParaRPr lang="en-US" altLang="en-US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06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" y="878038"/>
            <a:ext cx="9143999" cy="101339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lvl="0" algn="l">
              <a:defRPr/>
            </a:pPr>
            <a:r>
              <a:rPr lang="en-US" altLang="en-US" dirty="0" smtClean="0">
                <a:solidFill>
                  <a:prstClr val="white"/>
                </a:solidFill>
                <a:ea typeface="+mn-ea"/>
                <a:cs typeface="+mn-cs"/>
              </a:rPr>
              <a:t>ICS: Key Concepts</a:t>
            </a:r>
            <a:endParaRPr lang="en-US" altLang="en-US" sz="160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0BAB59-E1FB-40DE-BF54-BC3526BEF81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9753" y="2108074"/>
            <a:ext cx="4863189" cy="2852063"/>
          </a:xfrm>
          <a:prstGeom prst="rect">
            <a:avLst/>
          </a:prstGeom>
        </p:spPr>
        <p:txBody>
          <a:bodyPr wrap="square" numCol="1" spcCol="18288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200" b="1" noProof="0" dirty="0" smtClean="0">
                <a:solidFill>
                  <a:schemeClr val="accent2"/>
                </a:solidFill>
                <a:latin typeface="Calibri"/>
              </a:rPr>
              <a:t>Unity of Command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Each person should only report to one supervisor to avoid</a:t>
            </a:r>
            <a:r>
              <a:rPr kumimoji="0" lang="en-US" altLang="en-US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confusion.</a:t>
            </a:r>
            <a:endParaRPr lang="en-US" altLang="en-US" sz="2200" dirty="0">
              <a:solidFill>
                <a:prstClr val="black"/>
              </a:solidFill>
              <a:latin typeface="Calibri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en-US" sz="2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/>
              </a:rPr>
              <a:t>Chain of Command</a:t>
            </a:r>
            <a:endParaRPr kumimoji="0" lang="en-US" altLang="en-US" sz="2200" b="1" i="0" u="none" strike="noStrike" kern="1200" cap="none" spc="0" normalizeH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200" baseline="0" dirty="0" smtClean="0">
                <a:solidFill>
                  <a:prstClr val="black"/>
                </a:solidFill>
                <a:latin typeface="Calibri"/>
              </a:rPr>
              <a:t>There should be a clear line of responsibility to avoid</a:t>
            </a:r>
            <a:r>
              <a:rPr lang="en-US" altLang="en-US" sz="2200" dirty="0" smtClean="0">
                <a:solidFill>
                  <a:prstClr val="black"/>
                </a:solidFill>
                <a:latin typeface="Calibri"/>
              </a:rPr>
              <a:t> command overlap.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9754" y="5127281"/>
            <a:ext cx="8707602" cy="1397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00"/>
              </a:spcBef>
              <a:defRPr/>
            </a:pPr>
            <a:r>
              <a:rPr lang="en-US" altLang="en-US" sz="2200" b="1" dirty="0">
                <a:solidFill>
                  <a:srgbClr val="E26B2A"/>
                </a:solidFill>
              </a:rPr>
              <a:t>Unified Command</a:t>
            </a:r>
          </a:p>
          <a:p>
            <a:pPr marL="342900" lvl="0" indent="-34290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solidFill>
                  <a:prstClr val="black"/>
                </a:solidFill>
              </a:rPr>
              <a:t>When multiple organizations work together with independent </a:t>
            </a:r>
            <a:r>
              <a:rPr lang="en-US" altLang="en-US" sz="2200" dirty="0" smtClean="0">
                <a:solidFill>
                  <a:prstClr val="black"/>
                </a:solidFill>
              </a:rPr>
              <a:t>commands </a:t>
            </a:r>
            <a:r>
              <a:rPr lang="en-US" altLang="en-US" sz="2200" dirty="0">
                <a:solidFill>
                  <a:prstClr val="black"/>
                </a:solidFill>
              </a:rPr>
              <a:t>they </a:t>
            </a:r>
            <a:r>
              <a:rPr lang="en-US" altLang="en-US" sz="2200" dirty="0" smtClean="0">
                <a:solidFill>
                  <a:prstClr val="black"/>
                </a:solidFill>
              </a:rPr>
              <a:t>should work together to avoid conflicts of command.</a:t>
            </a:r>
            <a:endParaRPr lang="en-US" altLang="en-US" sz="22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0050166" y="4006645"/>
            <a:ext cx="3450139" cy="1342103"/>
            <a:chOff x="-2153266" y="2679290"/>
            <a:chExt cx="3450139" cy="1342103"/>
          </a:xfrm>
          <a:solidFill>
            <a:schemeClr val="accent3"/>
          </a:solidFill>
        </p:grpSpPr>
        <p:sp>
          <p:nvSpPr>
            <p:cNvPr id="5" name="Up Arrow 4"/>
            <p:cNvSpPr/>
            <p:nvPr/>
          </p:nvSpPr>
          <p:spPr>
            <a:xfrm>
              <a:off x="-733564" y="2679290"/>
              <a:ext cx="599768" cy="1145459"/>
            </a:xfrm>
            <a:prstGeom prst="upArrow">
              <a:avLst>
                <a:gd name="adj1" fmla="val 42381"/>
                <a:gd name="adj2" fmla="val 64286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urved Up Arrow 7"/>
            <p:cNvSpPr/>
            <p:nvPr/>
          </p:nvSpPr>
          <p:spPr>
            <a:xfrm>
              <a:off x="-2153266" y="3106993"/>
              <a:ext cx="1645920" cy="914400"/>
            </a:xfrm>
            <a:prstGeom prst="curvedUpArrow">
              <a:avLst>
                <a:gd name="adj1" fmla="val 25000"/>
                <a:gd name="adj2" fmla="val 57840"/>
                <a:gd name="adj3" fmla="val 48333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Curved Up Arrow 8"/>
            <p:cNvSpPr/>
            <p:nvPr/>
          </p:nvSpPr>
          <p:spPr>
            <a:xfrm flipH="1">
              <a:off x="-349047" y="3106993"/>
              <a:ext cx="1645920" cy="914400"/>
            </a:xfrm>
            <a:prstGeom prst="curvedUpArrow">
              <a:avLst>
                <a:gd name="adj1" fmla="val 25000"/>
                <a:gd name="adj2" fmla="val 57840"/>
                <a:gd name="adj3" fmla="val 48333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5" name="Picture 14" title="Three Arrows Coming Together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24" t="-6558" r="21205" b="2"/>
          <a:stretch/>
        </p:blipFill>
        <p:spPr>
          <a:xfrm>
            <a:off x="5326519" y="2421256"/>
            <a:ext cx="3263481" cy="240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44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" y="878038"/>
            <a:ext cx="9143999" cy="101339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lvl="0" algn="l">
              <a:defRPr/>
            </a:pPr>
            <a:r>
              <a:rPr lang="en-US" altLang="en-US" dirty="0" smtClean="0">
                <a:solidFill>
                  <a:prstClr val="white"/>
                </a:solidFill>
                <a:ea typeface="+mn-ea"/>
                <a:cs typeface="+mn-cs"/>
              </a:rPr>
              <a:t>ICS: Keep in Mind</a:t>
            </a:r>
            <a:endParaRPr lang="en-US" altLang="en-US" sz="160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0BAB59-E1FB-40DE-BF54-BC3526BEF81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9754" y="2108074"/>
            <a:ext cx="5443291" cy="4193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"/>
              </a:spcBef>
              <a:defRPr/>
            </a:pPr>
            <a:r>
              <a:rPr lang="en-US" sz="2200" b="1" dirty="0"/>
              <a:t>W</a:t>
            </a:r>
            <a:r>
              <a:rPr lang="en-US" sz="2200" b="1" dirty="0" smtClean="0"/>
              <a:t>hen </a:t>
            </a:r>
            <a:r>
              <a:rPr lang="en-US" sz="2200" b="1" dirty="0"/>
              <a:t>an ICS </a:t>
            </a:r>
            <a:r>
              <a:rPr lang="en-US" sz="2200" b="1" dirty="0" smtClean="0"/>
              <a:t>is </a:t>
            </a:r>
            <a:r>
              <a:rPr lang="en-US" sz="2200" b="1" dirty="0"/>
              <a:t>established for an incident or event in a school</a:t>
            </a:r>
            <a:r>
              <a:rPr lang="en-US" sz="2200" b="1" dirty="0" smtClean="0"/>
              <a:t>:</a:t>
            </a:r>
          </a:p>
          <a:p>
            <a:pPr marL="342900" lvl="0" indent="-34290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 smtClean="0"/>
              <a:t>There </a:t>
            </a:r>
            <a:r>
              <a:rPr lang="en-US" sz="2200" dirty="0"/>
              <a:t>is no correlation with the school administrative </a:t>
            </a:r>
            <a:r>
              <a:rPr lang="en-US" sz="2200" dirty="0" smtClean="0"/>
              <a:t>structure.</a:t>
            </a:r>
          </a:p>
          <a:p>
            <a:pPr marL="342900" lvl="0" indent="-34290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 smtClean="0"/>
              <a:t>The </a:t>
            </a:r>
            <a:r>
              <a:rPr lang="en-US" sz="2200" dirty="0"/>
              <a:t>ICS structure is different from the daily administrative structure in order to avoid confusion over whom you should take direction </a:t>
            </a:r>
            <a:r>
              <a:rPr lang="en-US" sz="2200" dirty="0" smtClean="0"/>
              <a:t>from.</a:t>
            </a:r>
          </a:p>
          <a:p>
            <a:pPr marL="342900" lvl="0" indent="-34290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 smtClean="0"/>
              <a:t>The </a:t>
            </a:r>
            <a:r>
              <a:rPr lang="en-US" sz="2200" dirty="0"/>
              <a:t>supervisors of the Incident Command should use the correct ICS titles; these will be different from their daily school position titles</a:t>
            </a:r>
            <a:r>
              <a:rPr lang="en-US" sz="2200" dirty="0" smtClean="0"/>
              <a:t>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2" name="Picture 1" descr="Looks like an administrator is organizing providing direction to some students." title="Administrator Speaking With Student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676" y="2855324"/>
            <a:ext cx="3167250" cy="237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76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E_Powerpoint - pattern background">
  <a:themeElements>
    <a:clrScheme name="ODE Color Theme">
      <a:dk1>
        <a:sysClr val="windowText" lastClr="000000"/>
      </a:dk1>
      <a:lt1>
        <a:sysClr val="window" lastClr="FFFFFF"/>
      </a:lt1>
      <a:dk2>
        <a:srgbClr val="344654"/>
      </a:dk2>
      <a:lt2>
        <a:srgbClr val="E2F4FC"/>
      </a:lt2>
      <a:accent1>
        <a:srgbClr val="1B75BC"/>
      </a:accent1>
      <a:accent2>
        <a:srgbClr val="9F2065"/>
      </a:accent2>
      <a:accent3>
        <a:srgbClr val="E26B2A"/>
      </a:accent3>
      <a:accent4>
        <a:srgbClr val="72C9F1"/>
      </a:accent4>
      <a:accent5>
        <a:srgbClr val="408740"/>
      </a:accent5>
      <a:accent6>
        <a:srgbClr val="1B75BC"/>
      </a:accent6>
      <a:hlink>
        <a:srgbClr val="1B75BC"/>
      </a:hlink>
      <a:folHlink>
        <a:srgbClr val="21AAE8"/>
      </a:folHlink>
    </a:clrScheme>
    <a:fontScheme name="OD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DE Powerpoint Template March 2019.potx" id="{8F04E96B-83B4-4B2F-89B2-3150D294CC40}" vid="{7837AEFF-8D99-48F0-9B65-23E66CA0866F}"/>
    </a:ext>
  </a:extLst>
</a:theme>
</file>

<file path=ppt/theme/theme2.xml><?xml version="1.0" encoding="utf-8"?>
<a:theme xmlns:a="http://schemas.openxmlformats.org/drawingml/2006/main" name="ODE_Powerpoint">
  <a:themeElements>
    <a:clrScheme name="ODE Color Theme">
      <a:dk1>
        <a:sysClr val="windowText" lastClr="000000"/>
      </a:dk1>
      <a:lt1>
        <a:sysClr val="window" lastClr="FFFFFF"/>
      </a:lt1>
      <a:dk2>
        <a:srgbClr val="344654"/>
      </a:dk2>
      <a:lt2>
        <a:srgbClr val="E2F4FC"/>
      </a:lt2>
      <a:accent1>
        <a:srgbClr val="1B75BC"/>
      </a:accent1>
      <a:accent2>
        <a:srgbClr val="9F2065"/>
      </a:accent2>
      <a:accent3>
        <a:srgbClr val="E26B2A"/>
      </a:accent3>
      <a:accent4>
        <a:srgbClr val="72C9F1"/>
      </a:accent4>
      <a:accent5>
        <a:srgbClr val="408740"/>
      </a:accent5>
      <a:accent6>
        <a:srgbClr val="1B75BC"/>
      </a:accent6>
      <a:hlink>
        <a:srgbClr val="1B75BC"/>
      </a:hlink>
      <a:folHlink>
        <a:srgbClr val="21AAE8"/>
      </a:folHlink>
    </a:clrScheme>
    <a:fontScheme name="OD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DE Powerpoint Template March 2019.potx" id="{8F04E96B-83B4-4B2F-89B2-3150D294CC40}" vid="{8B20BE8A-E528-4E24-AFBF-70FAB0D74EF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D634F791A68E448BB12BA2A972606E" ma:contentTypeVersion="7" ma:contentTypeDescription="Create a new document." ma:contentTypeScope="" ma:versionID="9bffdee31e18fdf81104fa5e4bfabc35">
  <xsd:schema xmlns:xsd="http://www.w3.org/2001/XMLSchema" xmlns:xs="http://www.w3.org/2001/XMLSchema" xmlns:p="http://schemas.microsoft.com/office/2006/metadata/properties" xmlns:ns1="http://schemas.microsoft.com/sharepoint/v3" xmlns:ns2="edb5ef48-5285-463e-a2b9-308f2d437c3d" xmlns:ns3="54031767-dd6d-417c-ab73-583408f47564" targetNamespace="http://schemas.microsoft.com/office/2006/metadata/properties" ma:root="true" ma:fieldsID="a57ca4d4c7ee822b0ea4fc7d8f545bae" ns1:_="" ns2:_="" ns3:_="">
    <xsd:import namespace="http://schemas.microsoft.com/sharepoint/v3"/>
    <xsd:import namespace="edb5ef48-5285-463e-a2b9-308f2d437c3d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b5ef48-5285-463e-a2b9-308f2d437c3d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Estimated_x0020_Creation_x0020_Date xmlns="edb5ef48-5285-463e-a2b9-308f2d437c3d" xsi:nil="true"/>
    <Remediation_x0020_Date xmlns="edb5ef48-5285-463e-a2b9-308f2d437c3d">2020-08-31T17:06:07+00:00</Remediation_x0020_Date>
    <Priority xmlns="edb5ef48-5285-463e-a2b9-308f2d437c3d">New</Priority>
  </documentManagement>
</p:properties>
</file>

<file path=customXml/itemProps1.xml><?xml version="1.0" encoding="utf-8"?>
<ds:datastoreItem xmlns:ds="http://schemas.openxmlformats.org/officeDocument/2006/customXml" ds:itemID="{B2B6FC62-E619-483D-BA6F-2EB4A03F7604}"/>
</file>

<file path=customXml/itemProps2.xml><?xml version="1.0" encoding="utf-8"?>
<ds:datastoreItem xmlns:ds="http://schemas.openxmlformats.org/officeDocument/2006/customXml" ds:itemID="{1CECD129-BA9D-46E9-939A-2DCE32D9A13A}"/>
</file>

<file path=customXml/itemProps3.xml><?xml version="1.0" encoding="utf-8"?>
<ds:datastoreItem xmlns:ds="http://schemas.openxmlformats.org/officeDocument/2006/customXml" ds:itemID="{686EE619-1453-46AB-9FA2-76EF291C446D}"/>
</file>

<file path=docProps/app.xml><?xml version="1.0" encoding="utf-8"?>
<Properties xmlns="http://schemas.openxmlformats.org/officeDocument/2006/extended-properties" xmlns:vt="http://schemas.openxmlformats.org/officeDocument/2006/docPropsVTypes">
  <Template>ODE Powerpoint Template March 2019</Template>
  <TotalTime>8194</TotalTime>
  <Words>752</Words>
  <Application>Microsoft Office PowerPoint</Application>
  <PresentationFormat>On-screen Show (4:3)</PresentationFormat>
  <Paragraphs>121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ODE_Powerpoint - pattern background</vt:lpstr>
      <vt:lpstr>ODE_Powerpoint</vt:lpstr>
      <vt:lpstr>Incident Command System for Schools</vt:lpstr>
      <vt:lpstr>Presentation Overview</vt:lpstr>
      <vt:lpstr>Before we begin…</vt:lpstr>
      <vt:lpstr>Purpose of the ICS</vt:lpstr>
      <vt:lpstr>Structure of the ICS</vt:lpstr>
      <vt:lpstr>Structure of the ICS (explained)</vt:lpstr>
      <vt:lpstr>Structure of the ICS (Sections)</vt:lpstr>
      <vt:lpstr>ICS: Key Concepts</vt:lpstr>
      <vt:lpstr>ICS: Keep in Mind</vt:lpstr>
      <vt:lpstr>Where You Fit (into the ICS)</vt:lpstr>
      <vt:lpstr>ICS in Action (examples)</vt:lpstr>
      <vt:lpstr>Conclusion</vt:lpstr>
      <vt:lpstr>End on a Quote!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ODE Template Slides</dc:title>
  <dc:creator>BOYD Meg - ODE.</dc:creator>
  <cp:lastModifiedBy>HAISLIP Alex - ODE</cp:lastModifiedBy>
  <cp:revision>52</cp:revision>
  <cp:lastPrinted>2019-07-15T14:37:29Z</cp:lastPrinted>
  <dcterms:created xsi:type="dcterms:W3CDTF">2019-03-28T15:03:22Z</dcterms:created>
  <dcterms:modified xsi:type="dcterms:W3CDTF">2020-03-17T17:52:04Z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0x0101008AD634F791A68E448BB12BA2A972606E</vt:lpwstr>
  </property>
</Properties>
</file>