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Montserrat" panose="020B0604020202020204" charset="0"/>
      <p:regular r:id="rId24"/>
      <p:bold r:id="rId25"/>
      <p:italic r:id="rId26"/>
      <p:boldItalic r:id="rId27"/>
    </p:embeddedFont>
    <p:embeddedFont>
      <p:font typeface="Cambria Math" panose="02040503050406030204" pitchFamily="18"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1" autoAdjust="0"/>
    <p:restoredTop sz="86364" autoAdjust="0"/>
  </p:normalViewPr>
  <p:slideViewPr>
    <p:cSldViewPr snapToGrid="0">
      <p:cViewPr varScale="1">
        <p:scale>
          <a:sx n="124" d="100"/>
          <a:sy n="124" d="100"/>
        </p:scale>
        <p:origin x="846"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Consensogram examples: </a:t>
            </a:r>
            <a:endParaRPr/>
          </a:p>
          <a:p>
            <a:pPr marL="457200" lvl="0" indent="-298450" algn="l" rtl="0">
              <a:spcBef>
                <a:spcPts val="0"/>
              </a:spcBef>
              <a:spcAft>
                <a:spcPts val="0"/>
              </a:spcAft>
              <a:buSzPts val="1100"/>
              <a:buChar char="-"/>
            </a:pPr>
            <a:r>
              <a:rPr lang="en"/>
              <a:t>I have worked in education for… (1-5 years, 6-10 years, 11-20 years, 21-25 years, 26-30 years, 31+ years)</a:t>
            </a:r>
            <a:endParaRPr/>
          </a:p>
          <a:p>
            <a:pPr marL="457200" lvl="0" indent="-298450" algn="l" rtl="0">
              <a:spcBef>
                <a:spcPts val="0"/>
              </a:spcBef>
              <a:spcAft>
                <a:spcPts val="0"/>
              </a:spcAft>
              <a:buSzPts val="1100"/>
              <a:buChar char="-"/>
            </a:pPr>
            <a:r>
              <a:rPr lang="en"/>
              <a:t>I serve students in… (Primary Grades, Elementary School, Middle School, High School)</a:t>
            </a:r>
            <a:endParaRPr/>
          </a:p>
          <a:p>
            <a:pPr marL="457200" lvl="0" indent="-298450" algn="l" rtl="0">
              <a:spcBef>
                <a:spcPts val="0"/>
              </a:spcBef>
              <a:spcAft>
                <a:spcPts val="0"/>
              </a:spcAft>
              <a:buSzPts val="1100"/>
              <a:buChar char="-"/>
            </a:pPr>
            <a:r>
              <a:rPr lang="en"/>
              <a:t>I have supported an educator candidate before (No - this is my first!, Yes - a couple times, Yes - many times!)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e01782176393d4a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e01782176393d4a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f5d1af3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6f5d1af3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f5d1af3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6f5d1af3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6f5d1af3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6f5d1af3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7ca449b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7ca449b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2456a299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2456a299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344bb333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344bb333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008457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7008457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cc5d397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cc5d397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6f71ab88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6f71ab88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endParaRPr sz="1400">
              <a:solidFill>
                <a:schemeClr val="dk1"/>
              </a:solidFill>
              <a:latin typeface="Cambria Math"/>
              <a:ea typeface="Cambria Math"/>
              <a:cs typeface="Cambria Math"/>
              <a:sym typeface="Cambria Math"/>
            </a:endParaRPr>
          </a:p>
          <a:p>
            <a:pPr marL="0" lvl="0" indent="0" algn="l" rtl="0">
              <a:spcBef>
                <a:spcPts val="8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e01782176393d4a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e01782176393d4a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e01782176393d4a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e01782176393d4a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ccb9e8e0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ccb9e8e0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ccb9e8e0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ccb9e8e0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17e7f7c1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17e7f7c1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University representative share what CRT work is being done and what teacher candidates are expected to know/understand before entering a classroom.</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e01782176393d4a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e01782176393d4a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rgbClr val="434343"/>
                </a:solidFill>
                <a:latin typeface="Calibri"/>
                <a:ea typeface="Calibri"/>
                <a:cs typeface="Calibri"/>
                <a:sym typeface="Calibri"/>
              </a:rPr>
              <a:t>Discuss what is meant by the diagram on “A Window onto Teacher’s Thinking.” which is also in their participant packet</a:t>
            </a:r>
            <a:endParaRPr sz="1000"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dirty="0">
                <a:solidFill>
                  <a:srgbClr val="434343"/>
                </a:solidFill>
                <a:latin typeface="Calibri"/>
                <a:ea typeface="Calibri"/>
                <a:cs typeface="Calibri"/>
                <a:sym typeface="Calibri"/>
              </a:rPr>
              <a:t>Remember, a mentor’s or coach’s primary purpose is to help another teacher become more INTENTIONAL in his or her practice.</a:t>
            </a:r>
            <a:endParaRPr sz="1000"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i="1" dirty="0">
                <a:solidFill>
                  <a:srgbClr val="434343"/>
                </a:solidFill>
                <a:latin typeface="Calibri"/>
                <a:ea typeface="Calibri"/>
                <a:cs typeface="Calibri"/>
                <a:sym typeface="Calibri"/>
              </a:rPr>
              <a:t>What is meant by "intentionality?”</a:t>
            </a:r>
            <a:endParaRPr sz="1000" b="1" i="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dirty="0">
                <a:solidFill>
                  <a:srgbClr val="434343"/>
                </a:solidFill>
              </a:rPr>
              <a:t>1.</a:t>
            </a:r>
            <a:r>
              <a:rPr lang="en" sz="1000" dirty="0">
                <a:solidFill>
                  <a:srgbClr val="434343"/>
                </a:solidFill>
                <a:latin typeface="Calibri"/>
                <a:ea typeface="Calibri"/>
                <a:cs typeface="Calibri"/>
                <a:sym typeface="Calibri"/>
              </a:rPr>
              <a:t>When teachers do not understand or have the ability to perform a specific aspect of teaching, it is </a:t>
            </a:r>
            <a:r>
              <a:rPr lang="en" sz="1000" u="sng" dirty="0">
                <a:solidFill>
                  <a:srgbClr val="434343"/>
                </a:solidFill>
                <a:latin typeface="Calibri"/>
                <a:ea typeface="Calibri"/>
                <a:cs typeface="Calibri"/>
                <a:sym typeface="Calibri"/>
              </a:rPr>
              <a:t>mysterious (unknown</a:t>
            </a:r>
            <a:r>
              <a:rPr lang="en" sz="1000" dirty="0">
                <a:solidFill>
                  <a:srgbClr val="434343"/>
                </a:solidFill>
                <a:latin typeface="Calibri"/>
                <a:ea typeface="Calibri"/>
                <a:cs typeface="Calibri"/>
                <a:sym typeface="Calibri"/>
              </a:rPr>
              <a:t>). These teachers are not aware of what contributes to a successful performance.</a:t>
            </a:r>
            <a:endParaRPr sz="1000"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dirty="0">
                <a:solidFill>
                  <a:srgbClr val="434343"/>
                </a:solidFill>
              </a:rPr>
              <a:t>2.</a:t>
            </a:r>
            <a:r>
              <a:rPr lang="en" sz="1000" b="1" dirty="0">
                <a:solidFill>
                  <a:srgbClr val="434343"/>
                </a:solidFill>
                <a:latin typeface="Calibri"/>
                <a:ea typeface="Calibri"/>
                <a:cs typeface="Calibri"/>
                <a:sym typeface="Calibri"/>
              </a:rPr>
              <a:t>When teachers can understand or explain a specific instructional strategy, but lack the ability to perform it, their understanding is </a:t>
            </a:r>
            <a:r>
              <a:rPr lang="en" sz="1000" b="1" u="sng" dirty="0">
                <a:solidFill>
                  <a:srgbClr val="434343"/>
                </a:solidFill>
                <a:latin typeface="Calibri"/>
                <a:ea typeface="Calibri"/>
                <a:cs typeface="Calibri"/>
                <a:sym typeface="Calibri"/>
              </a:rPr>
              <a:t>theoretical (unable to demonstrate</a:t>
            </a:r>
            <a:r>
              <a:rPr lang="en" sz="1000" b="1" dirty="0">
                <a:solidFill>
                  <a:srgbClr val="434343"/>
                </a:solidFill>
                <a:latin typeface="Calibri"/>
                <a:ea typeface="Calibri"/>
                <a:cs typeface="Calibri"/>
                <a:sym typeface="Calibri"/>
              </a:rPr>
              <a:t>). For instance, teachers may be able to explain what an inquiry lesson should be like but cannot implement such a lesson.</a:t>
            </a:r>
            <a:endParaRPr sz="1000" b="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dirty="0">
                <a:solidFill>
                  <a:srgbClr val="434343"/>
                </a:solidFill>
              </a:rPr>
              <a:t>3.</a:t>
            </a:r>
            <a:r>
              <a:rPr lang="en" sz="1000" dirty="0">
                <a:solidFill>
                  <a:srgbClr val="434343"/>
                </a:solidFill>
                <a:latin typeface="Calibri"/>
                <a:ea typeface="Calibri"/>
                <a:cs typeface="Calibri"/>
                <a:sym typeface="Calibri"/>
              </a:rPr>
              <a:t>Conversely, when teachers are able to teach in a particular way (even masterfully), but are unable to articulate their reasons for why they do so, we refer to this situation as </a:t>
            </a:r>
            <a:r>
              <a:rPr lang="en" sz="1000" u="sng" dirty="0">
                <a:solidFill>
                  <a:srgbClr val="434343"/>
                </a:solidFill>
                <a:latin typeface="Calibri"/>
                <a:ea typeface="Calibri"/>
                <a:cs typeface="Calibri"/>
                <a:sym typeface="Calibri"/>
              </a:rPr>
              <a:t>magical (unexplained). </a:t>
            </a:r>
            <a:r>
              <a:rPr lang="en" sz="1000" dirty="0">
                <a:solidFill>
                  <a:srgbClr val="434343"/>
                </a:solidFill>
                <a:latin typeface="Calibri"/>
                <a:ea typeface="Calibri"/>
                <a:cs typeface="Calibri"/>
                <a:sym typeface="Calibri"/>
              </a:rPr>
              <a:t>Such teachers operate on intuition, or may not remember what they figured out a long time ago. They may explain their practice in words such as, "I've been teaching for 25 years. I just teach.”</a:t>
            </a:r>
            <a:endParaRPr sz="1000"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dirty="0">
                <a:solidFill>
                  <a:srgbClr val="434343"/>
                </a:solidFill>
              </a:rPr>
              <a:t>4.</a:t>
            </a:r>
            <a:r>
              <a:rPr lang="en" sz="1000" b="1" dirty="0">
                <a:solidFill>
                  <a:srgbClr val="434343"/>
                </a:solidFill>
                <a:latin typeface="Calibri"/>
                <a:ea typeface="Calibri"/>
                <a:cs typeface="Calibri"/>
                <a:sym typeface="Calibri"/>
              </a:rPr>
              <a:t>When teachers know what they are teaching, why they are teaching it in particular ways for particular groups of students, what they would do differently (or keep) the next time and why, these teachers are </a:t>
            </a:r>
            <a:r>
              <a:rPr lang="en" sz="1000" b="1" u="sng" dirty="0">
                <a:solidFill>
                  <a:srgbClr val="434343"/>
                </a:solidFill>
                <a:latin typeface="Calibri"/>
                <a:ea typeface="Calibri"/>
                <a:cs typeface="Calibri"/>
                <a:sym typeface="Calibri"/>
              </a:rPr>
              <a:t>intentional (deliberate) </a:t>
            </a:r>
            <a:r>
              <a:rPr lang="en" sz="1000" b="1" dirty="0">
                <a:solidFill>
                  <a:srgbClr val="434343"/>
                </a:solidFill>
                <a:latin typeface="Calibri"/>
                <a:ea typeface="Calibri"/>
                <a:cs typeface="Calibri"/>
                <a:sym typeface="Calibri"/>
              </a:rPr>
              <a:t>about their practice.</a:t>
            </a:r>
            <a:endParaRPr sz="1000" b="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b="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dirty="0">
                <a:solidFill>
                  <a:srgbClr val="434343"/>
                </a:solidFill>
                <a:latin typeface="Calibri"/>
                <a:ea typeface="Calibri"/>
                <a:cs typeface="Calibri"/>
                <a:sym typeface="Calibri"/>
              </a:rPr>
              <a:t>**Remind the cooperating teachers to use their weekly meetings with the candidate to share their work</a:t>
            </a:r>
            <a:endParaRPr sz="1000" b="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b="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dirty="0">
                <a:solidFill>
                  <a:srgbClr val="434343"/>
                </a:solidFill>
                <a:latin typeface="Calibri"/>
                <a:ea typeface="Calibri"/>
                <a:cs typeface="Calibri"/>
                <a:sym typeface="Calibri"/>
              </a:rPr>
              <a:t>Second Level:</a:t>
            </a:r>
            <a:endParaRPr sz="1000" b="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dirty="0">
                <a:solidFill>
                  <a:srgbClr val="434343"/>
                </a:solidFill>
                <a:latin typeface="Calibri"/>
                <a:ea typeface="Calibri"/>
                <a:cs typeface="Calibri"/>
                <a:sym typeface="Calibri"/>
              </a:rPr>
              <a:t>Where are the teacher candidates coming from? Will they always be in the same quadrant? How will you mentor them when they are in different quadrants?</a:t>
            </a:r>
            <a:endParaRPr sz="1000" b="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b="1" dirty="0">
              <a:solidFill>
                <a:srgbClr val="434343"/>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0B4UX6d-yLsjcS3VYckhnTjZ0WWM/vie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bit.ly/MAPP-feedbac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763700"/>
            <a:ext cx="9144000" cy="2559000"/>
          </a:xfrm>
          <a:prstGeom prst="rect">
            <a:avLst/>
          </a:prstGeom>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100"/>
              <a:buFont typeface="Arial"/>
              <a:buNone/>
            </a:pPr>
            <a:endParaRPr sz="4800" dirty="0" smtClean="0">
              <a:solidFill>
                <a:srgbClr val="073763"/>
              </a:solidFill>
              <a:highlight>
                <a:srgbClr val="FFFFFF"/>
              </a:highlight>
              <a:latin typeface="Cambria Math"/>
              <a:ea typeface="Cambria Math"/>
              <a:cs typeface="Cambria Math"/>
              <a:sym typeface="Cambria Math"/>
            </a:endParaRPr>
          </a:p>
          <a:p>
            <a:pPr marL="0" lvl="0" indent="0" algn="ctr" rtl="0">
              <a:lnSpc>
                <a:spcPct val="115000"/>
              </a:lnSpc>
              <a:spcBef>
                <a:spcPts val="0"/>
              </a:spcBef>
              <a:spcAft>
                <a:spcPts val="0"/>
              </a:spcAft>
              <a:buNone/>
            </a:pPr>
            <a:endParaRPr sz="4800" b="1" dirty="0">
              <a:solidFill>
                <a:srgbClr val="000000"/>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4800" b="1" dirty="0">
                <a:solidFill>
                  <a:srgbClr val="000000"/>
                </a:solidFill>
                <a:latin typeface="Montserrat"/>
                <a:ea typeface="Montserrat"/>
                <a:cs typeface="Montserrat"/>
                <a:sym typeface="Montserrat"/>
              </a:rPr>
              <a:t>Metro Area </a:t>
            </a:r>
            <a:endParaRPr sz="4800" b="1" dirty="0">
              <a:solidFill>
                <a:srgbClr val="000000"/>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4800" b="1" dirty="0">
                <a:solidFill>
                  <a:srgbClr val="980000"/>
                </a:solidFill>
                <a:latin typeface="Montserrat"/>
                <a:ea typeface="Montserrat"/>
                <a:cs typeface="Montserrat"/>
                <a:sym typeface="Montserrat"/>
              </a:rPr>
              <a:t>Cooperating Educator </a:t>
            </a:r>
            <a:endParaRPr sz="4800" b="1" dirty="0">
              <a:solidFill>
                <a:srgbClr val="98000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 sz="4800" b="1" dirty="0">
                <a:solidFill>
                  <a:srgbClr val="980000"/>
                </a:solidFill>
                <a:latin typeface="Montserrat"/>
                <a:ea typeface="Montserrat"/>
                <a:cs typeface="Montserrat"/>
                <a:sym typeface="Montserrat"/>
              </a:rPr>
              <a:t>Orientation</a:t>
            </a:r>
            <a:endParaRPr sz="3000" b="1" dirty="0">
              <a:solidFill>
                <a:srgbClr val="980000"/>
              </a:solidFill>
              <a:latin typeface="Cambria Math"/>
              <a:ea typeface="Cambria Math"/>
              <a:cs typeface="Cambria Math"/>
              <a:sym typeface="Cambria Math"/>
            </a:endParaRPr>
          </a:p>
          <a:p>
            <a:pPr marL="0" lvl="0" indent="0" algn="ctr" rtl="0">
              <a:lnSpc>
                <a:spcPct val="115000"/>
              </a:lnSpc>
              <a:spcBef>
                <a:spcPts val="0"/>
              </a:spcBef>
              <a:spcAft>
                <a:spcPts val="0"/>
              </a:spcAft>
              <a:buClr>
                <a:schemeClr val="dk1"/>
              </a:buClr>
              <a:buSzPts val="1100"/>
              <a:buFont typeface="Arial"/>
              <a:buNone/>
            </a:pPr>
            <a:endParaRPr sz="3600" dirty="0">
              <a:solidFill>
                <a:srgbClr val="FFFFFF"/>
              </a:solidFill>
              <a:latin typeface="Cambria Math"/>
              <a:ea typeface="Cambria Math"/>
              <a:cs typeface="Cambria Math"/>
              <a:sym typeface="Cambria Math"/>
            </a:endParaRPr>
          </a:p>
          <a:p>
            <a:pPr marL="0" lvl="0" indent="0" algn="ctr" rtl="0">
              <a:spcBef>
                <a:spcPts val="0"/>
              </a:spcBef>
              <a:spcAft>
                <a:spcPts val="0"/>
              </a:spcAft>
              <a:buNone/>
            </a:pPr>
            <a:endParaRPr dirty="0"/>
          </a:p>
        </p:txBody>
      </p:sp>
      <p:sp>
        <p:nvSpPr>
          <p:cNvPr id="55" name="Google Shape;55;p13"/>
          <p:cNvSpPr txBox="1"/>
          <p:nvPr/>
        </p:nvSpPr>
        <p:spPr>
          <a:xfrm>
            <a:off x="1128000" y="3457425"/>
            <a:ext cx="6792600" cy="12819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Montserrat"/>
                <a:ea typeface="Montserrat"/>
                <a:cs typeface="Montserrat"/>
                <a:sym typeface="Montserrat"/>
              </a:rPr>
              <a:t>As you enter, please sign in and take some dots to complete the consensogram charts located around the room.</a:t>
            </a:r>
            <a:endParaRPr sz="2400">
              <a:latin typeface="Montserrat"/>
              <a:ea typeface="Montserrat"/>
              <a:cs typeface="Montserrat"/>
              <a:sym typeface="Montserrat"/>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58" name="Google Shape;58;p13" descr="&quot;&quot;"/>
          <p:cNvPicPr preferRelativeResize="0"/>
          <p:nvPr/>
        </p:nvPicPr>
        <p:blipFill>
          <a:blip r:embed="rId3">
            <a:alphaModFix/>
          </a:blip>
          <a:stretch>
            <a:fillRect/>
          </a:stretch>
        </p:blipFill>
        <p:spPr>
          <a:xfrm>
            <a:off x="0" y="1700"/>
            <a:ext cx="9144000" cy="685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2" descr="Roles and stances of an effective mentor"/>
          <p:cNvPicPr preferRelativeResize="0"/>
          <p:nvPr/>
        </p:nvPicPr>
        <p:blipFill rotWithShape="1">
          <a:blip r:embed="rId3">
            <a:alphaModFix/>
          </a:blip>
          <a:srcRect t="1260" b="4648"/>
          <a:stretch/>
        </p:blipFill>
        <p:spPr>
          <a:xfrm>
            <a:off x="372825" y="141075"/>
            <a:ext cx="3790300" cy="4839976"/>
          </a:xfrm>
          <a:prstGeom prst="rect">
            <a:avLst/>
          </a:prstGeom>
          <a:noFill/>
          <a:ln>
            <a:noFill/>
          </a:ln>
        </p:spPr>
      </p:pic>
      <p:sp>
        <p:nvSpPr>
          <p:cNvPr id="124" name="Google Shape;1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25" name="Google Shape;125;p22" descr="Mentoring moments: roles &amp; stances of an effective mentor"/>
          <p:cNvPicPr preferRelativeResize="0"/>
          <p:nvPr/>
        </p:nvPicPr>
        <p:blipFill rotWithShape="1">
          <a:blip r:embed="rId4">
            <a:alphaModFix/>
          </a:blip>
          <a:srcRect b="7868"/>
          <a:stretch/>
        </p:blipFill>
        <p:spPr>
          <a:xfrm>
            <a:off x="4482975" y="0"/>
            <a:ext cx="3790299" cy="5030181"/>
          </a:xfrm>
          <a:prstGeom prst="rect">
            <a:avLst/>
          </a:prstGeom>
          <a:noFill/>
          <a:ln>
            <a:noFill/>
          </a:ln>
        </p:spPr>
      </p:pic>
      <p:sp>
        <p:nvSpPr>
          <p:cNvPr id="2" name="Title 1" hidden="1"/>
          <p:cNvSpPr>
            <a:spLocks noGrp="1"/>
          </p:cNvSpPr>
          <p:nvPr>
            <p:ph type="title"/>
          </p:nvPr>
        </p:nvSpPr>
        <p:spPr/>
        <p:txBody>
          <a:bodyPr/>
          <a:lstStyle/>
          <a:p>
            <a:r>
              <a:rPr lang="en-US" dirty="0" smtClean="0"/>
              <a:t>Mentoring Moments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4305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latin typeface="Cambria Math"/>
                <a:ea typeface="Cambria Math"/>
                <a:cs typeface="Cambria Math"/>
                <a:sym typeface="Cambria Math"/>
              </a:rPr>
              <a:t>The Three C’s (Consultant/Collaborator/Coach)</a:t>
            </a:r>
            <a:endParaRPr sz="2000" b="1" dirty="0">
              <a:latin typeface="Cambria Math"/>
              <a:ea typeface="Cambria Math"/>
              <a:cs typeface="Cambria Math"/>
              <a:sym typeface="Cambria Math"/>
            </a:endParaRPr>
          </a:p>
          <a:p>
            <a:pPr marL="0" lvl="0" indent="0" algn="ctr" rtl="0">
              <a:spcBef>
                <a:spcPts val="0"/>
              </a:spcBef>
              <a:spcAft>
                <a:spcPts val="0"/>
              </a:spcAft>
              <a:buNone/>
            </a:pPr>
            <a:endParaRPr sz="2000" b="1" dirty="0">
              <a:latin typeface="Cambria Math"/>
              <a:ea typeface="Cambria Math"/>
              <a:cs typeface="Cambria Math"/>
              <a:sym typeface="Cambria Math"/>
            </a:endParaRPr>
          </a:p>
          <a:p>
            <a:pPr marL="0" lvl="0" indent="0" algn="ctr" rtl="0">
              <a:spcBef>
                <a:spcPts val="0"/>
              </a:spcBef>
              <a:spcAft>
                <a:spcPts val="0"/>
              </a:spcAft>
              <a:buNone/>
            </a:pPr>
            <a:r>
              <a:rPr lang="en" sz="2000" b="1" u="sng" dirty="0">
                <a:solidFill>
                  <a:schemeClr val="hlink"/>
                </a:solidFill>
                <a:latin typeface="Cambria Math"/>
                <a:ea typeface="Cambria Math"/>
                <a:cs typeface="Cambria Math"/>
                <a:sym typeface="Cambria Math"/>
                <a:hlinkClick r:id="rId3"/>
              </a:rPr>
              <a:t>Associate Teacher Partnership Project - Lakehead University</a:t>
            </a:r>
            <a:endParaRPr sz="2000" b="1" dirty="0">
              <a:latin typeface="Cambria Math"/>
              <a:ea typeface="Cambria Math"/>
              <a:cs typeface="Cambria Math"/>
              <a:sym typeface="Cambria Math"/>
            </a:endParaRPr>
          </a:p>
        </p:txBody>
      </p:sp>
      <p:pic>
        <p:nvPicPr>
          <p:cNvPr id="131" name="Google Shape;131;p23" descr="Video link&#10;Associate Teacher Partnership Project - Lakehead University">
            <a:hlinkClick r:id="rId3"/>
          </p:cNvPr>
          <p:cNvPicPr preferRelativeResize="0"/>
          <p:nvPr/>
        </p:nvPicPr>
        <p:blipFill>
          <a:blip r:embed="rId4">
            <a:alphaModFix/>
          </a:blip>
          <a:stretch>
            <a:fillRect/>
          </a:stretch>
        </p:blipFill>
        <p:spPr>
          <a:xfrm>
            <a:off x="1791225" y="1709375"/>
            <a:ext cx="5561549" cy="3202900"/>
          </a:xfrm>
          <a:prstGeom prst="rect">
            <a:avLst/>
          </a:prstGeom>
          <a:noFill/>
          <a:ln>
            <a:noFill/>
          </a:ln>
        </p:spPr>
      </p:pic>
      <p:sp>
        <p:nvSpPr>
          <p:cNvPr id="132" name="Google Shape;13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p:nvPr/>
        </p:nvSpPr>
        <p:spPr>
          <a:xfrm>
            <a:off x="0" y="155750"/>
            <a:ext cx="9144000" cy="361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b="1" dirty="0">
                <a:latin typeface="Montserrat"/>
                <a:ea typeface="Montserrat"/>
                <a:cs typeface="Montserrat"/>
                <a:sym typeface="Montserrat"/>
              </a:rPr>
              <a:t>Mentoring Language Chart</a:t>
            </a:r>
            <a:endParaRPr sz="2400" dirty="0">
              <a:latin typeface="Montserrat"/>
              <a:ea typeface="Montserrat"/>
              <a:cs typeface="Montserrat"/>
              <a:sym typeface="Montserrat"/>
            </a:endParaRPr>
          </a:p>
        </p:txBody>
      </p:sp>
      <p:sp>
        <p:nvSpPr>
          <p:cNvPr id="138" name="Google Shape;13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graphicFrame>
        <p:nvGraphicFramePr>
          <p:cNvPr id="2" name="Table 1" descr="Paraphrasing, Clarifying, Mediational Questions"/>
          <p:cNvGraphicFramePr>
            <a:graphicFrameLocks noGrp="1"/>
          </p:cNvGraphicFramePr>
          <p:nvPr>
            <p:extLst>
              <p:ext uri="{D42A27DB-BD31-4B8C-83A1-F6EECF244321}">
                <p14:modId xmlns:p14="http://schemas.microsoft.com/office/powerpoint/2010/main" val="387267786"/>
              </p:ext>
            </p:extLst>
          </p:nvPr>
        </p:nvGraphicFramePr>
        <p:xfrm>
          <a:off x="276225" y="517551"/>
          <a:ext cx="8429625" cy="4539266"/>
        </p:xfrm>
        <a:graphic>
          <a:graphicData uri="http://schemas.openxmlformats.org/drawingml/2006/table">
            <a:tbl>
              <a:tblPr firstRow="1" firstCol="1" lastRow="1" lastCol="1" bandRow="1" bandCol="1"/>
              <a:tblGrid>
                <a:gridCol w="2652960">
                  <a:extLst>
                    <a:ext uri="{9D8B030D-6E8A-4147-A177-3AD203B41FA5}">
                      <a16:colId xmlns:a16="http://schemas.microsoft.com/office/drawing/2014/main" val="2384142531"/>
                    </a:ext>
                  </a:extLst>
                </a:gridCol>
                <a:gridCol w="2966791">
                  <a:extLst>
                    <a:ext uri="{9D8B030D-6E8A-4147-A177-3AD203B41FA5}">
                      <a16:colId xmlns:a16="http://schemas.microsoft.com/office/drawing/2014/main" val="3551823024"/>
                    </a:ext>
                  </a:extLst>
                </a:gridCol>
                <a:gridCol w="2809874">
                  <a:extLst>
                    <a:ext uri="{9D8B030D-6E8A-4147-A177-3AD203B41FA5}">
                      <a16:colId xmlns:a16="http://schemas.microsoft.com/office/drawing/2014/main" val="2102512500"/>
                    </a:ext>
                  </a:extLst>
                </a:gridCol>
              </a:tblGrid>
              <a:tr h="231298">
                <a:tc>
                  <a:txBody>
                    <a:bodyPr/>
                    <a:lstStyle/>
                    <a:p>
                      <a:pPr marL="0" marR="0" algn="ctr">
                        <a:spcBef>
                          <a:spcPts val="0"/>
                        </a:spcBef>
                        <a:spcAft>
                          <a:spcPts val="0"/>
                        </a:spcAft>
                      </a:pPr>
                      <a:r>
                        <a:rPr lang="en-US" sz="1050" b="1" spc="100" dirty="0">
                          <a:solidFill>
                            <a:srgbClr val="FFFFFF"/>
                          </a:solidFill>
                          <a:effectLst/>
                          <a:latin typeface="Calibri" panose="020F0502020204030204" pitchFamily="34" charset="0"/>
                          <a:ea typeface="Times New Roman" panose="02020603050405020304" pitchFamily="18" charset="0"/>
                        </a:rPr>
                        <a:t>Paraphrasing</a:t>
                      </a:r>
                      <a:endParaRPr lang="en-US" sz="1050" dirty="0">
                        <a:effectLst/>
                        <a:latin typeface="Times New Roman" panose="02020603050405020304" pitchFamily="18" charset="0"/>
                        <a:ea typeface="Times New Roman" panose="02020603050405020304" pitchFamily="18" charset="0"/>
                      </a:endParaRPr>
                    </a:p>
                  </a:txBody>
                  <a:tcPr marL="37862" marR="37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7373"/>
                    </a:solidFill>
                  </a:tcPr>
                </a:tc>
                <a:tc>
                  <a:txBody>
                    <a:bodyPr/>
                    <a:lstStyle/>
                    <a:p>
                      <a:pPr marL="0" marR="0" algn="ctr">
                        <a:spcBef>
                          <a:spcPts val="0"/>
                        </a:spcBef>
                        <a:spcAft>
                          <a:spcPts val="0"/>
                        </a:spcAft>
                      </a:pPr>
                      <a:r>
                        <a:rPr lang="en-US" sz="1050" b="1" spc="100" dirty="0">
                          <a:solidFill>
                            <a:srgbClr val="FFFFFF"/>
                          </a:solidFill>
                          <a:effectLst/>
                          <a:latin typeface="Calibri" panose="020F0502020204030204" pitchFamily="34" charset="0"/>
                          <a:ea typeface="Times New Roman" panose="02020603050405020304" pitchFamily="18" charset="0"/>
                        </a:rPr>
                        <a:t>Clarifying</a:t>
                      </a:r>
                      <a:endParaRPr lang="en-US" sz="1050" dirty="0">
                        <a:effectLst/>
                        <a:latin typeface="Times New Roman" panose="02020603050405020304" pitchFamily="18" charset="0"/>
                        <a:ea typeface="Times New Roman" panose="02020603050405020304" pitchFamily="18" charset="0"/>
                      </a:endParaRPr>
                    </a:p>
                  </a:txBody>
                  <a:tcPr marL="37862" marR="37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7373"/>
                    </a:solidFill>
                  </a:tcPr>
                </a:tc>
                <a:tc>
                  <a:txBody>
                    <a:bodyPr/>
                    <a:lstStyle/>
                    <a:p>
                      <a:pPr marL="0" marR="0" algn="ctr">
                        <a:spcBef>
                          <a:spcPts val="0"/>
                        </a:spcBef>
                        <a:spcAft>
                          <a:spcPts val="0"/>
                        </a:spcAft>
                      </a:pPr>
                      <a:r>
                        <a:rPr lang="en-US" sz="1050" b="1" spc="100" dirty="0">
                          <a:solidFill>
                            <a:srgbClr val="FFFFFF"/>
                          </a:solidFill>
                          <a:effectLst/>
                          <a:latin typeface="Calibri" panose="020F0502020204030204" pitchFamily="34" charset="0"/>
                          <a:ea typeface="Times New Roman" panose="02020603050405020304" pitchFamily="18" charset="0"/>
                        </a:rPr>
                        <a:t>Mediational  Questions</a:t>
                      </a:r>
                      <a:endParaRPr lang="en-US" sz="1050" dirty="0">
                        <a:effectLst/>
                        <a:latin typeface="Times New Roman" panose="02020603050405020304" pitchFamily="18" charset="0"/>
                        <a:ea typeface="Times New Roman" panose="02020603050405020304" pitchFamily="18" charset="0"/>
                      </a:endParaRPr>
                    </a:p>
                  </a:txBody>
                  <a:tcPr marL="37862" marR="37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7373"/>
                    </a:solidFill>
                  </a:tcPr>
                </a:tc>
                <a:extLst>
                  <a:ext uri="{0D108BD9-81ED-4DB2-BD59-A6C34878D82A}">
                    <a16:rowId xmlns:a16="http://schemas.microsoft.com/office/drawing/2014/main" val="2813073962"/>
                  </a:ext>
                </a:extLst>
              </a:tr>
              <a:tr h="4307968">
                <a:tc>
                  <a:txBody>
                    <a:bodyPr/>
                    <a:lstStyle/>
                    <a:p>
                      <a:pPr marL="0" marR="0" algn="l">
                        <a:spcBef>
                          <a:spcPts val="0"/>
                        </a:spcBef>
                        <a:spcAft>
                          <a:spcPts val="0"/>
                        </a:spcAft>
                      </a:pPr>
                      <a:r>
                        <a:rPr lang="en-US" sz="1050" b="1" dirty="0">
                          <a:effectLst/>
                          <a:latin typeface="Calibri" panose="020F0502020204030204" pitchFamily="34" charset="0"/>
                          <a:ea typeface="Times New Roman" panose="02020603050405020304" pitchFamily="18" charset="0"/>
                          <a:cs typeface="Calibri" panose="020F0502020204030204" pitchFamily="34" charset="0"/>
                        </a:rPr>
                        <a:t>Paraphrasing communicates that the listener has…</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HEARD what the speaker said</a:t>
                      </a: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UNDERSTOOD what was said</a:t>
                      </a: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CARES</a:t>
                      </a: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Paraphrasing involves either:</a:t>
                      </a:r>
                    </a:p>
                    <a:p>
                      <a:pPr marL="228600" marR="0" algn="l">
                        <a:spcBef>
                          <a:spcPts val="0"/>
                        </a:spcBef>
                        <a:spcAft>
                          <a:spcPts val="0"/>
                        </a:spcAft>
                      </a:pPr>
                      <a:r>
                        <a:rPr lang="en-US" sz="1050" b="1" dirty="0">
                          <a:effectLst/>
                          <a:latin typeface="Calibri" panose="020F0502020204030204" pitchFamily="34" charset="0"/>
                          <a:ea typeface="Times New Roman" panose="02020603050405020304" pitchFamily="18" charset="0"/>
                          <a:cs typeface="Calibri" panose="020F0502020204030204" pitchFamily="34" charset="0"/>
                        </a:rPr>
                        <a:t>RESTATING</a:t>
                      </a:r>
                      <a:r>
                        <a:rPr lang="en-US" sz="1050" dirty="0">
                          <a:effectLst/>
                          <a:latin typeface="Calibri" panose="020F0502020204030204" pitchFamily="34" charset="0"/>
                          <a:ea typeface="Times New Roman" panose="02020603050405020304" pitchFamily="18" charset="0"/>
                          <a:cs typeface="Calibri" panose="020F0502020204030204" pitchFamily="34" charset="0"/>
                        </a:rPr>
                        <a:t> in your own words</a:t>
                      </a:r>
                    </a:p>
                    <a:p>
                      <a:pPr marL="228600" marR="0" algn="l">
                        <a:spcBef>
                          <a:spcPts val="0"/>
                        </a:spcBef>
                        <a:spcAft>
                          <a:spcPts val="0"/>
                        </a:spcAft>
                      </a:pPr>
                      <a:r>
                        <a:rPr lang="en-US" sz="1050" b="1" dirty="0">
                          <a:effectLst/>
                          <a:latin typeface="Calibri" panose="020F0502020204030204" pitchFamily="34" charset="0"/>
                          <a:ea typeface="Times New Roman" panose="02020603050405020304" pitchFamily="18" charset="0"/>
                          <a:cs typeface="Calibri" panose="020F0502020204030204" pitchFamily="34" charset="0"/>
                        </a:rPr>
                        <a:t>SUMMARIZING</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050" b="1" i="1" u="sng" dirty="0">
                          <a:effectLst/>
                          <a:latin typeface="Calibri" panose="020F0502020204030204" pitchFamily="34" charset="0"/>
                          <a:ea typeface="Times New Roman" panose="02020603050405020304" pitchFamily="18" charset="0"/>
                          <a:cs typeface="Calibri" panose="020F0502020204030204" pitchFamily="34" charset="0"/>
                        </a:rPr>
                        <a:t>Some possible paraphrasing stems include the following:</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   So, …</a:t>
                      </a: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In other words, …</a:t>
                      </a:r>
                    </a:p>
                    <a:p>
                      <a:pPr marL="0" marR="0" algn="l">
                        <a:spcBef>
                          <a:spcPts val="0"/>
                        </a:spcBef>
                        <a:spcAft>
                          <a:spcPts val="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What I’m hearing then,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What I hear you saying, …</a:t>
                      </a:r>
                    </a:p>
                    <a:p>
                      <a:pPr marL="0" marR="0" algn="l">
                        <a:spcBef>
                          <a:spcPts val="0"/>
                        </a:spcBef>
                        <a:spcAft>
                          <a:spcPts val="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From what I hear you say,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I’m hearing many things, …</a:t>
                      </a:r>
                    </a:p>
                    <a:p>
                      <a:pPr marL="0" marR="0" algn="l">
                        <a:spcBef>
                          <a:spcPts val="0"/>
                        </a:spcBef>
                        <a:spcAft>
                          <a:spcPts val="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As I listen to you I’m hearing,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 </a:t>
                      </a:r>
                    </a:p>
                  </a:txBody>
                  <a:tcPr marL="37862" marR="378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50" b="1" dirty="0">
                          <a:effectLst/>
                          <a:latin typeface="Calibri" panose="020F0502020204030204" pitchFamily="34" charset="0"/>
                          <a:ea typeface="Times New Roman" panose="02020603050405020304" pitchFamily="18" charset="0"/>
                          <a:cs typeface="Calibri" panose="020F0502020204030204" pitchFamily="34" charset="0"/>
                        </a:rPr>
                        <a:t>NOTE: WHY tends to elicit a defensive response</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 </a:t>
                      </a:r>
                      <a:r>
                        <a:rPr lang="en-US" sz="1050" dirty="0" smtClean="0">
                          <a:effectLst/>
                          <a:latin typeface="Calibri" panose="020F0502020204030204" pitchFamily="34" charset="0"/>
                          <a:ea typeface="Times New Roman" panose="02020603050405020304" pitchFamily="18" charset="0"/>
                          <a:cs typeface="Calibri" panose="020F0502020204030204" pitchFamily="34" charset="0"/>
                        </a:rPr>
                        <a:t>Clarifying </a:t>
                      </a:r>
                      <a:r>
                        <a:rPr lang="en-US" sz="1050" dirty="0">
                          <a:effectLst/>
                          <a:latin typeface="Calibri" panose="020F0502020204030204" pitchFamily="34" charset="0"/>
                          <a:ea typeface="Times New Roman" panose="02020603050405020304" pitchFamily="18" charset="0"/>
                          <a:cs typeface="Calibri" panose="020F0502020204030204" pitchFamily="34" charset="0"/>
                        </a:rPr>
                        <a:t>communicates that the listener has…</a:t>
                      </a: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HEARD what the speaker said</a:t>
                      </a: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BUT does NOT fully UNDERSTAND what was said</a:t>
                      </a:r>
                    </a:p>
                    <a:p>
                      <a:pPr marL="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Clarifying involves ASKING A QUESTION to:</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Gather more information</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Discover the meaning of the language used</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Get clarity about the speaker’s reasoning</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Seek connections between ideas</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Develop or maintain focus</a:t>
                      </a:r>
                    </a:p>
                    <a:p>
                      <a:pPr marL="0" marR="0" algn="l">
                        <a:spcBef>
                          <a:spcPts val="0"/>
                        </a:spcBef>
                        <a:spcAft>
                          <a:spcPts val="0"/>
                        </a:spcAft>
                      </a:pPr>
                      <a:r>
                        <a:rPr lang="en-US" sz="1050" b="1" i="1" u="sng" dirty="0">
                          <a:effectLst/>
                          <a:latin typeface="Calibri" panose="020F0502020204030204" pitchFamily="34" charset="0"/>
                          <a:ea typeface="Times New Roman" panose="02020603050405020304" pitchFamily="18" charset="0"/>
                          <a:cs typeface="Calibri" panose="020F0502020204030204" pitchFamily="34" charset="0"/>
                        </a:rPr>
                        <a:t>Some possible clarifying stems include the following:</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3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Would you tell me a little more about …?</a:t>
                      </a:r>
                    </a:p>
                    <a:p>
                      <a:pPr marL="0" marR="0" algn="l">
                        <a:spcBef>
                          <a:spcPts val="0"/>
                        </a:spcBef>
                        <a:spcAft>
                          <a:spcPts val="30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Let me see if I understand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3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I’d be interested in hearing more about …</a:t>
                      </a:r>
                    </a:p>
                    <a:p>
                      <a:pPr marL="0" marR="0" algn="l">
                        <a:spcBef>
                          <a:spcPts val="0"/>
                        </a:spcBef>
                        <a:spcAft>
                          <a:spcPts val="30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It’d help me understand if you’d give me an example of…</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3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So, are you saying/suggesting …?</a:t>
                      </a:r>
                    </a:p>
                    <a:p>
                      <a:pPr marL="0" marR="0" algn="l">
                        <a:spcBef>
                          <a:spcPts val="0"/>
                        </a:spcBef>
                        <a:spcAft>
                          <a:spcPts val="30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Tell me how that ideas is like (different from)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3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To what extent …?</a:t>
                      </a:r>
                    </a:p>
                    <a:p>
                      <a:pPr marL="0" marR="0" algn="l">
                        <a:spcBef>
                          <a:spcPts val="0"/>
                        </a:spcBef>
                        <a:spcAft>
                          <a:spcPts val="30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I’m curious to know more about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l">
                        <a:spcBef>
                          <a:spcPts val="0"/>
                        </a:spcBef>
                        <a:spcAft>
                          <a:spcPts val="3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I’m intrigued by …/I’m interested in…/I wonder…</a:t>
                      </a:r>
                    </a:p>
                  </a:txBody>
                  <a:tcPr marL="37862" marR="378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050" b="1" dirty="0">
                          <a:effectLst/>
                          <a:latin typeface="Calibri" panose="020F0502020204030204" pitchFamily="34" charset="0"/>
                          <a:ea typeface="Times New Roman" panose="02020603050405020304" pitchFamily="18" charset="0"/>
                          <a:cs typeface="Calibri" panose="020F0502020204030204" pitchFamily="34" charset="0"/>
                        </a:rPr>
                        <a:t>Mediational questions help the colleague:</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HYPOTHESIZE what might happen,</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ANALYZE what worked or didn’t</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IMAGINE possibilities</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COMPARE &amp; CONTRAST what was planned with what ensued</a:t>
                      </a:r>
                    </a:p>
                    <a:p>
                      <a:pPr marL="228600" marR="0" algn="l">
                        <a:spcBef>
                          <a:spcPts val="0"/>
                        </a:spcBef>
                        <a:spcAft>
                          <a:spcPts val="60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 </a:t>
                      </a:r>
                    </a:p>
                    <a:p>
                      <a:pPr marL="0" marR="0" algn="l">
                        <a:spcBef>
                          <a:spcPts val="0"/>
                        </a:spcBef>
                        <a:spcAft>
                          <a:spcPts val="0"/>
                        </a:spcAft>
                      </a:pPr>
                      <a:r>
                        <a:rPr lang="en-US" sz="1050" b="1" i="1" u="sng" dirty="0">
                          <a:effectLst/>
                          <a:latin typeface="Calibri" panose="020F0502020204030204" pitchFamily="34" charset="0"/>
                          <a:ea typeface="Times New Roman" panose="02020603050405020304" pitchFamily="18" charset="0"/>
                          <a:cs typeface="Calibri" panose="020F0502020204030204" pitchFamily="34" charset="0"/>
                        </a:rPr>
                        <a:t>Some Mediational question stems include:</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lgn="l">
                        <a:spcBef>
                          <a:spcPts val="0"/>
                        </a:spcBef>
                        <a:spcAft>
                          <a:spcPts val="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What’s another way you might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What would it look like if …?</a:t>
                      </a:r>
                    </a:p>
                    <a:p>
                      <a:pPr marL="228600" marR="0" algn="l">
                        <a:spcBef>
                          <a:spcPts val="0"/>
                        </a:spcBef>
                        <a:spcAft>
                          <a:spcPts val="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What do you think would happen if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How was…different from (like) …?</a:t>
                      </a:r>
                    </a:p>
                    <a:p>
                      <a:pPr marL="228600" marR="0" algn="l">
                        <a:spcBef>
                          <a:spcPts val="0"/>
                        </a:spcBef>
                        <a:spcAft>
                          <a:spcPts val="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What sort of an impact do you think …?</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What criteria do you use to …?</a:t>
                      </a:r>
                    </a:p>
                    <a:p>
                      <a:pPr marL="228600" marR="0" algn="l">
                        <a:spcBef>
                          <a:spcPts val="0"/>
                        </a:spcBef>
                        <a:spcAft>
                          <a:spcPts val="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When have you done something like … before?</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What do you think …?</a:t>
                      </a:r>
                    </a:p>
                    <a:p>
                      <a:pPr marL="228600" marR="0" algn="l">
                        <a:spcBef>
                          <a:spcPts val="0"/>
                        </a:spcBef>
                        <a:spcAft>
                          <a:spcPts val="0"/>
                        </a:spcAft>
                      </a:pPr>
                      <a:r>
                        <a:rPr lang="en-US" sz="105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How did you decide … (come to that conclusion?)</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lgn="l">
                        <a:spcBef>
                          <a:spcPts val="0"/>
                        </a:spcBef>
                        <a:spcAft>
                          <a:spcPts val="0"/>
                        </a:spcAft>
                      </a:pPr>
                      <a:r>
                        <a:rPr lang="en-US" sz="1050" dirty="0">
                          <a:effectLst/>
                          <a:latin typeface="Calibri" panose="020F0502020204030204" pitchFamily="34" charset="0"/>
                          <a:ea typeface="Times New Roman" panose="02020603050405020304" pitchFamily="18" charset="0"/>
                          <a:cs typeface="Calibri" panose="020F0502020204030204" pitchFamily="34" charset="0"/>
                        </a:rPr>
                        <a:t>What might you see happening in your classroom if …?</a:t>
                      </a:r>
                    </a:p>
                  </a:txBody>
                  <a:tcPr marL="37862" marR="378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214089"/>
                  </a:ext>
                </a:extLst>
              </a:tr>
            </a:tbl>
          </a:graphicData>
        </a:graphic>
      </p:graphicFrame>
      <p:sp>
        <p:nvSpPr>
          <p:cNvPr id="3" name="Title 2" hidden="1"/>
          <p:cNvSpPr>
            <a:spLocks noGrp="1"/>
          </p:cNvSpPr>
          <p:nvPr>
            <p:ph type="title"/>
          </p:nvPr>
        </p:nvSpPr>
        <p:spPr/>
        <p:txBody>
          <a:bodyPr/>
          <a:lstStyle/>
          <a:p>
            <a:r>
              <a:rPr lang="en-US" dirty="0" smtClean="0"/>
              <a:t>Mentoring Language Chart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graphicFrame>
        <p:nvGraphicFramePr>
          <p:cNvPr id="2" name="Table 1" descr="Suggestions, Teachable Moments, Non-Judgmental Responses"/>
          <p:cNvGraphicFramePr>
            <a:graphicFrameLocks noGrp="1"/>
          </p:cNvGraphicFramePr>
          <p:nvPr>
            <p:extLst>
              <p:ext uri="{D42A27DB-BD31-4B8C-83A1-F6EECF244321}">
                <p14:modId xmlns:p14="http://schemas.microsoft.com/office/powerpoint/2010/main" val="1236967700"/>
              </p:ext>
            </p:extLst>
          </p:nvPr>
        </p:nvGraphicFramePr>
        <p:xfrm>
          <a:off x="133352" y="104776"/>
          <a:ext cx="8620122" cy="4848223"/>
        </p:xfrm>
        <a:graphic>
          <a:graphicData uri="http://schemas.openxmlformats.org/drawingml/2006/table">
            <a:tbl>
              <a:tblPr firstRow="1" firstCol="1" lastRow="1" lastCol="1" bandRow="1" bandCol="1"/>
              <a:tblGrid>
                <a:gridCol w="2952748">
                  <a:extLst>
                    <a:ext uri="{9D8B030D-6E8A-4147-A177-3AD203B41FA5}">
                      <a16:colId xmlns:a16="http://schemas.microsoft.com/office/drawing/2014/main" val="3620712104"/>
                    </a:ext>
                  </a:extLst>
                </a:gridCol>
                <a:gridCol w="2794000">
                  <a:extLst>
                    <a:ext uri="{9D8B030D-6E8A-4147-A177-3AD203B41FA5}">
                      <a16:colId xmlns:a16="http://schemas.microsoft.com/office/drawing/2014/main" val="2053101978"/>
                    </a:ext>
                  </a:extLst>
                </a:gridCol>
                <a:gridCol w="2873374">
                  <a:extLst>
                    <a:ext uri="{9D8B030D-6E8A-4147-A177-3AD203B41FA5}">
                      <a16:colId xmlns:a16="http://schemas.microsoft.com/office/drawing/2014/main" val="851579746"/>
                    </a:ext>
                  </a:extLst>
                </a:gridCol>
              </a:tblGrid>
              <a:tr h="185803">
                <a:tc>
                  <a:txBody>
                    <a:bodyPr/>
                    <a:lstStyle/>
                    <a:p>
                      <a:pPr marL="0" marR="0" algn="ctr">
                        <a:spcBef>
                          <a:spcPts val="0"/>
                        </a:spcBef>
                        <a:spcAft>
                          <a:spcPts val="0"/>
                        </a:spcAft>
                      </a:pPr>
                      <a:r>
                        <a:rPr lang="en-US" sz="1050" b="1" spc="1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Suggestions</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36383" marR="36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7373"/>
                    </a:solidFill>
                  </a:tcPr>
                </a:tc>
                <a:tc>
                  <a:txBody>
                    <a:bodyPr/>
                    <a:lstStyle/>
                    <a:p>
                      <a:pPr marL="0" marR="0" algn="ctr">
                        <a:spcBef>
                          <a:spcPts val="0"/>
                        </a:spcBef>
                        <a:spcAft>
                          <a:spcPts val="0"/>
                        </a:spcAft>
                      </a:pPr>
                      <a:r>
                        <a:rPr lang="en-US" sz="1050" b="1" spc="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Teachable Moments</a:t>
                      </a:r>
                      <a:endParaRPr lang="en-US" sz="1050">
                        <a:effectLst/>
                        <a:latin typeface="Calibri" panose="020F0502020204030204" pitchFamily="34" charset="0"/>
                        <a:ea typeface="Times New Roman" panose="02020603050405020304" pitchFamily="18" charset="0"/>
                        <a:cs typeface="Calibri" panose="020F0502020204030204" pitchFamily="34" charset="0"/>
                      </a:endParaRPr>
                    </a:p>
                  </a:txBody>
                  <a:tcPr marL="36383" marR="36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7373"/>
                    </a:solidFill>
                  </a:tcPr>
                </a:tc>
                <a:tc>
                  <a:txBody>
                    <a:bodyPr/>
                    <a:lstStyle/>
                    <a:p>
                      <a:pPr marL="0" marR="0" algn="ctr">
                        <a:spcBef>
                          <a:spcPts val="0"/>
                        </a:spcBef>
                        <a:spcAft>
                          <a:spcPts val="0"/>
                        </a:spcAft>
                      </a:pPr>
                      <a:r>
                        <a:rPr lang="en-US" sz="1050" b="1" spc="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Non-Judgmental Responses</a:t>
                      </a:r>
                      <a:endParaRPr lang="en-US" sz="1050">
                        <a:effectLst/>
                        <a:latin typeface="Calibri" panose="020F0502020204030204" pitchFamily="34" charset="0"/>
                        <a:ea typeface="Times New Roman" panose="02020603050405020304" pitchFamily="18" charset="0"/>
                        <a:cs typeface="Calibri" panose="020F0502020204030204" pitchFamily="34" charset="0"/>
                      </a:endParaRPr>
                    </a:p>
                  </a:txBody>
                  <a:tcPr marL="36383" marR="36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37373"/>
                    </a:solidFill>
                  </a:tcPr>
                </a:tc>
                <a:extLst>
                  <a:ext uri="{0D108BD9-81ED-4DB2-BD59-A6C34878D82A}">
                    <a16:rowId xmlns:a16="http://schemas.microsoft.com/office/drawing/2014/main" val="1388278546"/>
                  </a:ext>
                </a:extLst>
              </a:tr>
              <a:tr h="4662420">
                <a:tc>
                  <a:txBody>
                    <a:bodyPr/>
                    <a:lstStyle/>
                    <a:p>
                      <a:pPr marL="0" marR="0">
                        <a:spcBef>
                          <a:spcPts val="0"/>
                        </a:spcBef>
                        <a:spcAft>
                          <a:spcPts val="0"/>
                        </a:spcAft>
                      </a:pPr>
                      <a:r>
                        <a:rPr lang="en-US" sz="900" b="1" i="1" dirty="0">
                          <a:effectLst/>
                          <a:latin typeface="Calibri" panose="020F0502020204030204" pitchFamily="34" charset="0"/>
                          <a:ea typeface="Times New Roman" panose="02020603050405020304" pitchFamily="18" charset="0"/>
                          <a:cs typeface="Calibri" panose="020F0502020204030204" pitchFamily="34" charset="0"/>
                        </a:rPr>
                        <a:t>“OPEN” suggestions…</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Are expressed with invitational, positive language and voice tone</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Offer choices to encourage ownership</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Are often expressed as a question (or include a “tag question”) to invite further thinking</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Are achievable: enough to encourage, but not to overwhelm</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May provide information about the mentor’s thinking and decision-making</a:t>
                      </a:r>
                    </a:p>
                    <a:p>
                      <a:pPr marL="0" marR="0">
                        <a:spcBef>
                          <a:spcPts val="0"/>
                        </a:spcBef>
                        <a:spcAft>
                          <a:spcPts val="0"/>
                        </a:spcAft>
                      </a:pPr>
                      <a:r>
                        <a:rPr lang="en-US" sz="900" b="1" i="1" u="sng" dirty="0">
                          <a:effectLst/>
                          <a:latin typeface="Calibri" panose="020F0502020204030204" pitchFamily="34" charset="0"/>
                          <a:ea typeface="Times New Roman" panose="02020603050405020304" pitchFamily="18" charset="0"/>
                          <a:cs typeface="Calibri" panose="020F0502020204030204" pitchFamily="34" charset="0"/>
                        </a:rPr>
                        <a:t>Suggestion Stems:</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smtClean="0">
                          <a:effectLst/>
                          <a:latin typeface="Calibri" panose="020F0502020204030204" pitchFamily="34" charset="0"/>
                          <a:ea typeface="Times New Roman" panose="02020603050405020304" pitchFamily="18" charset="0"/>
                          <a:cs typeface="Calibri" panose="020F0502020204030204" pitchFamily="34" charset="0"/>
                        </a:rPr>
                        <a:t>     </a:t>
                      </a:r>
                      <a:r>
                        <a:rPr lang="en-US" sz="900" dirty="0">
                          <a:effectLst/>
                          <a:latin typeface="Calibri" panose="020F0502020204030204" pitchFamily="34" charset="0"/>
                          <a:ea typeface="Times New Roman" panose="02020603050405020304" pitchFamily="18" charset="0"/>
                          <a:cs typeface="Calibri" panose="020F0502020204030204" pitchFamily="34" charset="0"/>
                        </a:rPr>
                        <a:t>One thing I’ve learned/noticed is …</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A couple of things to keep in mind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From our experience, one thing we’ve noticed </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Several/some teachers I know have tried a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         couple of different things in this sort of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         situation and maybe one might work for you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What I know about _______________ is …</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Something/some things to keep in mind when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           dealing with…</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Something you might consider trying is …</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There are a number of approaches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Sometimes it’s helpful if …</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r>
                        <a:rPr lang="en-US" sz="900" b="1" i="1" dirty="0" smtClean="0">
                          <a:effectLst/>
                          <a:latin typeface="Calibri" panose="020F0502020204030204" pitchFamily="34" charset="0"/>
                          <a:ea typeface="Times New Roman" panose="02020603050405020304" pitchFamily="18" charset="0"/>
                          <a:cs typeface="Calibri" panose="020F0502020204030204" pitchFamily="34" charset="0"/>
                        </a:rPr>
                        <a:t>Try </a:t>
                      </a:r>
                      <a:r>
                        <a:rPr lang="en-US" sz="900" b="1" i="1" dirty="0">
                          <a:effectLst/>
                          <a:latin typeface="Calibri" panose="020F0502020204030204" pitchFamily="34" charset="0"/>
                          <a:ea typeface="Times New Roman" panose="02020603050405020304" pitchFamily="18" charset="0"/>
                          <a:cs typeface="Calibri" panose="020F0502020204030204" pitchFamily="34" charset="0"/>
                        </a:rPr>
                        <a:t>following suggestion with a question that invites the teacher to imagine/hypothesize how the idea might work in his/her context.</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smtClean="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How </a:t>
                      </a: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might this look in your classroom?</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To what extent might that work in your situation/with your students?</a:t>
                      </a:r>
                    </a:p>
                    <a:p>
                      <a:pPr marL="228600" marR="0">
                        <a:spcBef>
                          <a:spcPts val="0"/>
                        </a:spcBef>
                        <a:spcAft>
                          <a:spcPts val="0"/>
                        </a:spcAft>
                      </a:pP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What do you imagine might happen if you were to try something like that with your class?</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Which of these ideas might work best in your classroom?</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txBody>
                  <a:tcPr marL="36383" marR="36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i="1" dirty="0">
                          <a:effectLst/>
                          <a:latin typeface="Calibri" panose="020F0502020204030204" pitchFamily="34" charset="0"/>
                          <a:ea typeface="Times New Roman" panose="02020603050405020304" pitchFamily="18" charset="0"/>
                          <a:cs typeface="Calibri" panose="020F0502020204030204" pitchFamily="34" charset="0"/>
                        </a:rPr>
                        <a:t>Teachable moments are spontaneous opportunities that offer the mentor a chance to:</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Fill in instructional gaps</a:t>
                      </a:r>
                    </a:p>
                    <a:p>
                      <a:pPr marL="2286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Help the teacher make good choices/decisions</a:t>
                      </a:r>
                    </a:p>
                    <a:p>
                      <a:pPr marL="2286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Help the teacher to take “the next step”</a:t>
                      </a:r>
                    </a:p>
                    <a:p>
                      <a:pPr marL="0" marR="0">
                        <a:spcBef>
                          <a:spcPts val="0"/>
                        </a:spcBef>
                        <a:spcAft>
                          <a:spcPts val="6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en-US" sz="900" b="1" i="1" dirty="0">
                          <a:effectLst/>
                          <a:latin typeface="Calibri" panose="020F0502020204030204" pitchFamily="34" charset="0"/>
                          <a:ea typeface="Times New Roman" panose="02020603050405020304" pitchFamily="18" charset="0"/>
                          <a:cs typeface="Calibri" panose="020F0502020204030204" pitchFamily="34" charset="0"/>
                        </a:rPr>
                        <a:t>When taking advantage of a teachable moment, it’s important to:</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6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Share in the spirit of support</a:t>
                      </a:r>
                    </a:p>
                    <a:p>
                      <a:pPr marL="228600" marR="0">
                        <a:spcBef>
                          <a:spcPts val="0"/>
                        </a:spcBef>
                        <a:spcAft>
                          <a:spcPts val="6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Be brief: focus on the essential</a:t>
                      </a:r>
                    </a:p>
                    <a:p>
                      <a:pPr marL="228600" marR="0">
                        <a:spcBef>
                          <a:spcPts val="0"/>
                        </a:spcBef>
                        <a:spcAft>
                          <a:spcPts val="6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Be strategic</a:t>
                      </a:r>
                    </a:p>
                    <a:p>
                      <a:pPr marL="228600" marR="0">
                        <a:spcBef>
                          <a:spcPts val="0"/>
                        </a:spcBef>
                        <a:spcAft>
                          <a:spcPts val="6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Avoid using jargon or sounding pedantic (not talking down to them)</a:t>
                      </a:r>
                    </a:p>
                    <a:p>
                      <a:pPr marL="6858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en-US" sz="900" b="1" i="1" u="sng" dirty="0">
                          <a:effectLst/>
                          <a:latin typeface="Calibri" panose="020F0502020204030204" pitchFamily="34" charset="0"/>
                          <a:ea typeface="Times New Roman" panose="02020603050405020304" pitchFamily="18" charset="0"/>
                          <a:cs typeface="Calibri" panose="020F0502020204030204" pitchFamily="34" charset="0"/>
                        </a:rPr>
                        <a:t>Some possible stems include the following:</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600"/>
                        </a:spcAft>
                      </a:pPr>
                      <a:r>
                        <a:rPr lang="en-US" sz="900"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One thing to keep in mind is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6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If you’re interested in _____, it’s important to …</a:t>
                      </a:r>
                    </a:p>
                    <a:p>
                      <a:pPr marL="0" marR="0">
                        <a:spcBef>
                          <a:spcPts val="0"/>
                        </a:spcBef>
                        <a:spcAft>
                          <a:spcPts val="6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What I know about ______ is …</a:t>
                      </a:r>
                    </a:p>
                    <a:p>
                      <a:pPr marL="0" marR="0">
                        <a:spcBef>
                          <a:spcPts val="0"/>
                        </a:spcBef>
                        <a:spcAft>
                          <a:spcPts val="6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It’s sometimes/usually helpful to _____ when …</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txBody>
                  <a:tcPr marL="36383" marR="36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i="1" dirty="0">
                          <a:effectLst/>
                          <a:latin typeface="Calibri" panose="020F0502020204030204" pitchFamily="34" charset="0"/>
                          <a:ea typeface="Times New Roman" panose="02020603050405020304" pitchFamily="18" charset="0"/>
                          <a:cs typeface="Calibri" panose="020F0502020204030204" pitchFamily="34" charset="0"/>
                        </a:rPr>
                        <a:t>Non-Judgmental Responses help to:</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Build trust</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Promote an internal locus of control</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Encourage self-assessment</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Develop beginning teacher autonomy</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Foster risk-taking</a:t>
                      </a: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en-US" sz="900" b="1" i="1" u="sng" dirty="0">
                          <a:effectLst/>
                          <a:latin typeface="Calibri" panose="020F0502020204030204" pitchFamily="34" charset="0"/>
                          <a:ea typeface="Times New Roman" panose="02020603050405020304" pitchFamily="18" charset="0"/>
                          <a:cs typeface="Calibri" panose="020F0502020204030204" pitchFamily="34" charset="0"/>
                        </a:rPr>
                        <a:t>Possible examples:</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60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Identify what worked and why</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685800" marR="0">
                        <a:spcBef>
                          <a:spcPts val="0"/>
                        </a:spcBef>
                        <a:spcAft>
                          <a:spcPts val="600"/>
                        </a:spcAft>
                      </a:pPr>
                      <a:r>
                        <a:rPr lang="en-US" sz="900" i="1" dirty="0">
                          <a:effectLst/>
                          <a:latin typeface="Calibri" panose="020F0502020204030204" pitchFamily="34" charset="0"/>
                          <a:ea typeface="Times New Roman" panose="02020603050405020304" pitchFamily="18" charset="0"/>
                          <a:cs typeface="Calibri" panose="020F0502020204030204" pitchFamily="34" charset="0"/>
                        </a:rPr>
                        <a:t>I noticed how when you _____ the students really _____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600"/>
                        </a:spcAft>
                      </a:pPr>
                      <a:r>
                        <a:rPr lang="en-US" sz="900" b="1"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Encourage</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685800" marR="0">
                        <a:spcBef>
                          <a:spcPts val="0"/>
                        </a:spcBef>
                        <a:spcAft>
                          <a:spcPts val="600"/>
                        </a:spcAft>
                      </a:pPr>
                      <a:r>
                        <a:rPr lang="en-US" sz="900" i="1"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It sounds like you have a number of ideas to try out! It’ll be exciting/interesting/great to see which works best for you!</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Ask the teacher to self-assess</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6858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How do you think the lesson went and why?</a:t>
                      </a:r>
                    </a:p>
                    <a:p>
                      <a:pPr marL="228600" marR="0">
                        <a:spcBef>
                          <a:spcPts val="0"/>
                        </a:spcBef>
                        <a:spcAft>
                          <a:spcPts val="0"/>
                        </a:spcAft>
                      </a:pPr>
                      <a:r>
                        <a:rPr lang="en-US" sz="900" b="1"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Ask the teacher to identify her/his role</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685800" marR="0">
                        <a:spcBef>
                          <a:spcPts val="0"/>
                        </a:spcBef>
                        <a:spcAft>
                          <a:spcPts val="0"/>
                        </a:spcAft>
                      </a:pPr>
                      <a:r>
                        <a:rPr lang="en-US" sz="900" i="1" dirty="0">
                          <a:solidFill>
                            <a:srgbClr val="000080"/>
                          </a:solidFill>
                          <a:effectLst/>
                          <a:latin typeface="Calibri" panose="020F0502020204030204" pitchFamily="34" charset="0"/>
                          <a:ea typeface="Times New Roman" panose="02020603050405020304" pitchFamily="18" charset="0"/>
                          <a:cs typeface="Calibri" panose="020F0502020204030204" pitchFamily="34" charset="0"/>
                        </a:rPr>
                        <a:t>What did you do to make the lesson so successful?</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Listen</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2286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Ask sincere questions</a:t>
                      </a:r>
                    </a:p>
                    <a:p>
                      <a:pPr marL="22860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Show enthusiasm for and interest in the teacher’s work and thinking</a:t>
                      </a:r>
                    </a:p>
                    <a:p>
                      <a:pPr marL="685800" marR="0">
                        <a:spcBef>
                          <a:spcPts val="0"/>
                        </a:spcBef>
                        <a:spcAft>
                          <a:spcPts val="0"/>
                        </a:spcAft>
                      </a:pPr>
                      <a:r>
                        <a:rPr lang="en-US" sz="900" i="1" dirty="0">
                          <a:effectLst/>
                          <a:latin typeface="Calibri" panose="020F0502020204030204" pitchFamily="34" charset="0"/>
                          <a:ea typeface="Times New Roman" panose="02020603050405020304" pitchFamily="18" charset="0"/>
                          <a:cs typeface="Calibri" panose="020F0502020204030204" pitchFamily="34" charset="0"/>
                        </a:rPr>
                        <a:t>I’m interested in learning/hearing more about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685800" marR="0">
                        <a:spcBef>
                          <a:spcPts val="0"/>
                        </a:spcBef>
                        <a:spcAft>
                          <a:spcPts val="0"/>
                        </a:spcAft>
                      </a:pPr>
                      <a:r>
                        <a:rPr lang="en-US" sz="900" i="1" dirty="0">
                          <a:effectLst/>
                          <a:latin typeface="Calibri" panose="020F0502020204030204" pitchFamily="34" charset="0"/>
                          <a:ea typeface="Times New Roman" panose="02020603050405020304" pitchFamily="18" charset="0"/>
                          <a:cs typeface="Calibri" panose="020F0502020204030204" pitchFamily="34" charset="0"/>
                        </a:rPr>
                        <a:t>I’m really looking forward to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i="1" u="none" strike="noStrike" dirty="0">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900" b="1" i="1" u="sng" dirty="0">
                          <a:effectLst/>
                          <a:latin typeface="Calibri" panose="020F0502020204030204" pitchFamily="34" charset="0"/>
                          <a:ea typeface="Times New Roman" panose="02020603050405020304" pitchFamily="18" charset="0"/>
                          <a:cs typeface="Calibri" panose="020F0502020204030204" pitchFamily="34" charset="0"/>
                        </a:rPr>
                        <a:t> DANGER: Too much praise is detrimental </a:t>
                      </a:r>
                      <a:endParaRPr lang="en-US" sz="9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txBody>
                  <a:tcPr marL="36383" marR="36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911264"/>
                  </a:ext>
                </a:extLst>
              </a:tr>
            </a:tbl>
          </a:graphicData>
        </a:graphic>
      </p:graphicFrame>
      <p:sp>
        <p:nvSpPr>
          <p:cNvPr id="3" name="Title 2" hidden="1"/>
          <p:cNvSpPr>
            <a:spLocks noGrp="1"/>
          </p:cNvSpPr>
          <p:nvPr>
            <p:ph type="title"/>
          </p:nvPr>
        </p:nvSpPr>
        <p:spPr/>
        <p:txBody>
          <a:bodyPr/>
          <a:lstStyle/>
          <a:p>
            <a:r>
              <a:rPr lang="en-US" dirty="0" smtClean="0"/>
              <a:t>MLC continued</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1700" y="445025"/>
            <a:ext cx="8520600" cy="572700"/>
          </a:xfrm>
          <a:prstGeom prst="rect">
            <a:avLst/>
          </a:prstGeom>
          <a:ln w="9525"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latin typeface="Montserrat"/>
                <a:ea typeface="Montserrat"/>
                <a:cs typeface="Montserrat"/>
                <a:sym typeface="Montserrat"/>
              </a:rPr>
              <a:t>Making Teaching Transparent</a:t>
            </a:r>
            <a:endParaRPr b="1">
              <a:latin typeface="Montserrat"/>
              <a:ea typeface="Montserrat"/>
              <a:cs typeface="Montserrat"/>
              <a:sym typeface="Montserrat"/>
            </a:endParaRPr>
          </a:p>
          <a:p>
            <a:pPr marL="0" lvl="0" indent="0" algn="l" rtl="0">
              <a:spcBef>
                <a:spcPts val="0"/>
              </a:spcBef>
              <a:spcAft>
                <a:spcPts val="0"/>
              </a:spcAft>
              <a:buNone/>
            </a:pPr>
            <a:endParaRPr/>
          </a:p>
        </p:txBody>
      </p:sp>
      <p:sp>
        <p:nvSpPr>
          <p:cNvPr id="152" name="Google Shape;15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 sz="2400">
                <a:solidFill>
                  <a:srgbClr val="000000"/>
                </a:solidFill>
                <a:latin typeface="Montserrat"/>
                <a:ea typeface="Montserrat"/>
                <a:cs typeface="Montserrat"/>
                <a:sym typeface="Montserrat"/>
              </a:rPr>
              <a:t>Practicing with vignettes</a:t>
            </a:r>
            <a:endParaRPr sz="2400">
              <a:solidFill>
                <a:srgbClr val="000000"/>
              </a:solidFill>
              <a:latin typeface="Montserrat"/>
              <a:ea typeface="Montserrat"/>
              <a:cs typeface="Montserrat"/>
              <a:sym typeface="Montserrat"/>
            </a:endParaRPr>
          </a:p>
          <a:p>
            <a:pPr marL="292100" lvl="0" indent="-381000" algn="l" rtl="0">
              <a:spcBef>
                <a:spcPts val="1600"/>
              </a:spcBef>
              <a:spcAft>
                <a:spcPts val="0"/>
              </a:spcAft>
              <a:buClr>
                <a:srgbClr val="980000"/>
              </a:buClr>
              <a:buSzPts val="2400"/>
              <a:buFont typeface="Montserrat"/>
              <a:buAutoNum type="arabicPeriod"/>
            </a:pPr>
            <a:r>
              <a:rPr lang="en" sz="2400">
                <a:solidFill>
                  <a:srgbClr val="980000"/>
                </a:solidFill>
                <a:latin typeface="Montserrat"/>
                <a:ea typeface="Montserrat"/>
                <a:cs typeface="Montserrat"/>
                <a:sym typeface="Montserrat"/>
              </a:rPr>
              <a:t>Form pairs, assume role of candidate or mentor.</a:t>
            </a:r>
            <a:endParaRPr sz="2400">
              <a:solidFill>
                <a:srgbClr val="980000"/>
              </a:solidFill>
              <a:latin typeface="Montserrat"/>
              <a:ea typeface="Montserrat"/>
              <a:cs typeface="Montserrat"/>
              <a:sym typeface="Montserrat"/>
            </a:endParaRPr>
          </a:p>
          <a:p>
            <a:pPr marL="292100" lvl="0" indent="-381000" algn="l" rtl="0">
              <a:spcBef>
                <a:spcPts val="0"/>
              </a:spcBef>
              <a:spcAft>
                <a:spcPts val="0"/>
              </a:spcAft>
              <a:buClr>
                <a:srgbClr val="980000"/>
              </a:buClr>
              <a:buSzPts val="2400"/>
              <a:buFont typeface="Montserrat"/>
              <a:buAutoNum type="arabicPeriod"/>
            </a:pPr>
            <a:r>
              <a:rPr lang="en" sz="2400">
                <a:solidFill>
                  <a:srgbClr val="980000"/>
                </a:solidFill>
                <a:latin typeface="Montserrat"/>
                <a:ea typeface="Montserrat"/>
                <a:cs typeface="Montserrat"/>
                <a:sym typeface="Montserrat"/>
              </a:rPr>
              <a:t>Read vignette - discuss</a:t>
            </a:r>
            <a:endParaRPr sz="2400">
              <a:solidFill>
                <a:srgbClr val="980000"/>
              </a:solidFill>
              <a:latin typeface="Montserrat"/>
              <a:ea typeface="Montserrat"/>
              <a:cs typeface="Montserrat"/>
              <a:sym typeface="Montserrat"/>
            </a:endParaRPr>
          </a:p>
          <a:p>
            <a:pPr marL="292100" lvl="0" indent="-381000" algn="l" rtl="0">
              <a:spcBef>
                <a:spcPts val="0"/>
              </a:spcBef>
              <a:spcAft>
                <a:spcPts val="0"/>
              </a:spcAft>
              <a:buClr>
                <a:srgbClr val="980000"/>
              </a:buClr>
              <a:buSzPts val="2400"/>
              <a:buFont typeface="Montserrat"/>
              <a:buAutoNum type="arabicPeriod"/>
            </a:pPr>
            <a:r>
              <a:rPr lang="en" sz="2400">
                <a:solidFill>
                  <a:srgbClr val="980000"/>
                </a:solidFill>
                <a:latin typeface="Montserrat"/>
                <a:ea typeface="Montserrat"/>
                <a:cs typeface="Montserrat"/>
                <a:sym typeface="Montserrat"/>
              </a:rPr>
              <a:t>Mentor uses Mentor Language Stems  </a:t>
            </a:r>
            <a:endParaRPr sz="2400">
              <a:solidFill>
                <a:srgbClr val="980000"/>
              </a:solidFill>
              <a:latin typeface="Montserrat"/>
              <a:ea typeface="Montserrat"/>
              <a:cs typeface="Montserrat"/>
              <a:sym typeface="Montserrat"/>
            </a:endParaRPr>
          </a:p>
          <a:p>
            <a:pPr marL="292100" lvl="0" indent="-381000" algn="l" rtl="0">
              <a:spcBef>
                <a:spcPts val="0"/>
              </a:spcBef>
              <a:spcAft>
                <a:spcPts val="0"/>
              </a:spcAft>
              <a:buClr>
                <a:srgbClr val="980000"/>
              </a:buClr>
              <a:buSzPts val="2400"/>
              <a:buFont typeface="Montserrat"/>
              <a:buAutoNum type="arabicPeriod"/>
            </a:pPr>
            <a:r>
              <a:rPr lang="en" sz="2400">
                <a:solidFill>
                  <a:srgbClr val="980000"/>
                </a:solidFill>
                <a:latin typeface="Montserrat"/>
                <a:ea typeface="Montserrat"/>
                <a:cs typeface="Montserrat"/>
                <a:sym typeface="Montserrat"/>
              </a:rPr>
              <a:t>Identify Mentoring Stance &amp; cite evidence</a:t>
            </a:r>
            <a:endParaRPr sz="2400">
              <a:solidFill>
                <a:srgbClr val="98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rgbClr val="000000"/>
              </a:solidFill>
            </a:endParaRPr>
          </a:p>
          <a:p>
            <a:pPr marL="0" lvl="0" indent="0" algn="l" rtl="0">
              <a:lnSpc>
                <a:spcPct val="120000"/>
              </a:lnSpc>
              <a:spcBef>
                <a:spcPts val="0"/>
              </a:spcBef>
              <a:spcAft>
                <a:spcPts val="0"/>
              </a:spcAft>
              <a:buNone/>
            </a:pPr>
            <a:r>
              <a:rPr lang="en" sz="2400">
                <a:solidFill>
                  <a:srgbClr val="000000"/>
                </a:solidFill>
                <a:latin typeface="Montserrat"/>
                <a:ea typeface="Montserrat"/>
                <a:cs typeface="Montserrat"/>
                <a:sym typeface="Montserrat"/>
              </a:rPr>
              <a:t>(10 min. each role, 5 min debrief)</a:t>
            </a:r>
            <a:endParaRPr>
              <a:solidFill>
                <a:srgbClr val="000000"/>
              </a:solidFill>
            </a:endParaRPr>
          </a:p>
        </p:txBody>
      </p:sp>
      <p:sp>
        <p:nvSpPr>
          <p:cNvPr id="153" name="Google Shape;15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159" name="Google Shape;159;p27" descr="Teacher-Mentor Collaborative Discussion Guide"/>
          <p:cNvPicPr preferRelativeResize="0"/>
          <p:nvPr/>
        </p:nvPicPr>
        <p:blipFill>
          <a:blip r:embed="rId3">
            <a:alphaModFix/>
          </a:blip>
          <a:stretch>
            <a:fillRect/>
          </a:stretch>
        </p:blipFill>
        <p:spPr>
          <a:xfrm>
            <a:off x="838200" y="0"/>
            <a:ext cx="7439013" cy="5143500"/>
          </a:xfrm>
          <a:prstGeom prst="rect">
            <a:avLst/>
          </a:prstGeom>
          <a:noFill/>
          <a:ln>
            <a:noFill/>
          </a:ln>
        </p:spPr>
      </p:pic>
      <p:sp>
        <p:nvSpPr>
          <p:cNvPr id="2" name="Title 1" hidden="1"/>
          <p:cNvSpPr>
            <a:spLocks noGrp="1"/>
          </p:cNvSpPr>
          <p:nvPr>
            <p:ph type="title" idx="4294967295"/>
          </p:nvPr>
        </p:nvSpPr>
        <p:spPr/>
        <p:txBody>
          <a:bodyPr/>
          <a:lstStyle/>
          <a:p>
            <a:r>
              <a:rPr lang="en-US" dirty="0" smtClean="0"/>
              <a:t>Teacher Mentor CDG</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165" name="Google Shape;165;p28" descr="Collaborative Conversaztion Guide"/>
          <p:cNvPicPr preferRelativeResize="0"/>
          <p:nvPr/>
        </p:nvPicPr>
        <p:blipFill>
          <a:blip r:embed="rId3">
            <a:alphaModFix/>
          </a:blip>
          <a:stretch>
            <a:fillRect/>
          </a:stretch>
        </p:blipFill>
        <p:spPr>
          <a:xfrm>
            <a:off x="2510325" y="119538"/>
            <a:ext cx="4123357" cy="4904424"/>
          </a:xfrm>
          <a:prstGeom prst="rect">
            <a:avLst/>
          </a:prstGeom>
          <a:noFill/>
          <a:ln>
            <a:noFill/>
          </a:ln>
        </p:spPr>
      </p:pic>
      <p:sp>
        <p:nvSpPr>
          <p:cNvPr id="2" name="Title 1" hidden="1"/>
          <p:cNvSpPr>
            <a:spLocks noGrp="1"/>
          </p:cNvSpPr>
          <p:nvPr>
            <p:ph type="title" idx="4294967295"/>
          </p:nvPr>
        </p:nvSpPr>
        <p:spPr/>
        <p:txBody>
          <a:bodyPr/>
          <a:lstStyle/>
          <a:p>
            <a:r>
              <a:rPr lang="en-US" dirty="0" smtClean="0"/>
              <a:t>CDG continued</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29"/>
          <p:cNvSpPr txBox="1">
            <a:spLocks noGrp="1"/>
          </p:cNvSpPr>
          <p:nvPr>
            <p:ph type="title"/>
          </p:nvPr>
        </p:nvSpPr>
        <p:spPr>
          <a:xfrm>
            <a:off x="311700" y="902225"/>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b="1">
                <a:latin typeface="Montserrat"/>
                <a:ea typeface="Montserrat"/>
                <a:cs typeface="Montserrat"/>
                <a:sym typeface="Montserrat"/>
              </a:rPr>
              <a:t>Feedback &amp; Next Steps</a:t>
            </a:r>
            <a:endParaRPr sz="3600" b="1">
              <a:latin typeface="Montserrat"/>
              <a:ea typeface="Montserrat"/>
              <a:cs typeface="Montserrat"/>
              <a:sym typeface="Montserrat"/>
            </a:endParaRPr>
          </a:p>
        </p:txBody>
      </p:sp>
      <p:pic>
        <p:nvPicPr>
          <p:cNvPr id="172" name="Google Shape;172;p29" descr="&quot;&quot;"/>
          <p:cNvPicPr preferRelativeResize="0"/>
          <p:nvPr/>
        </p:nvPicPr>
        <p:blipFill>
          <a:blip r:embed="rId3">
            <a:alphaModFix/>
          </a:blip>
          <a:stretch>
            <a:fillRect/>
          </a:stretch>
        </p:blipFill>
        <p:spPr>
          <a:xfrm>
            <a:off x="5572225" y="1808425"/>
            <a:ext cx="2476725" cy="2655119"/>
          </a:xfrm>
          <a:prstGeom prst="rect">
            <a:avLst/>
          </a:prstGeom>
          <a:noFill/>
          <a:ln>
            <a:noFill/>
          </a:ln>
        </p:spPr>
      </p:pic>
      <p:sp>
        <p:nvSpPr>
          <p:cNvPr id="173" name="Google Shape;17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174" name="Google Shape;174;p29"/>
          <p:cNvSpPr txBox="1"/>
          <p:nvPr/>
        </p:nvSpPr>
        <p:spPr>
          <a:xfrm>
            <a:off x="539475" y="4131325"/>
            <a:ext cx="4591200" cy="5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u="sng">
                <a:solidFill>
                  <a:schemeClr val="hlink"/>
                </a:solidFill>
                <a:latin typeface="Montserrat"/>
                <a:ea typeface="Montserrat"/>
                <a:cs typeface="Montserrat"/>
                <a:sym typeface="Montserrat"/>
                <a:hlinkClick r:id="rId4"/>
              </a:rPr>
              <a:t>bit.ly/MAPP-feedback</a:t>
            </a:r>
            <a:endParaRPr sz="3000">
              <a:latin typeface="Montserrat"/>
              <a:ea typeface="Montserrat"/>
              <a:cs typeface="Montserrat"/>
              <a:sym typeface="Montserrat"/>
            </a:endParaRPr>
          </a:p>
        </p:txBody>
      </p:sp>
      <p:pic>
        <p:nvPicPr>
          <p:cNvPr id="175" name="Google Shape;175;p29" descr="QR code for feedback"/>
          <p:cNvPicPr preferRelativeResize="0"/>
          <p:nvPr/>
        </p:nvPicPr>
        <p:blipFill>
          <a:blip r:embed="rId5">
            <a:alphaModFix/>
          </a:blip>
          <a:stretch>
            <a:fillRect/>
          </a:stretch>
        </p:blipFill>
        <p:spPr>
          <a:xfrm>
            <a:off x="1391150" y="1772325"/>
            <a:ext cx="2476725" cy="2476725"/>
          </a:xfrm>
          <a:prstGeom prst="rect">
            <a:avLst/>
          </a:prstGeom>
          <a:noFill/>
          <a:ln>
            <a:noFill/>
          </a:ln>
        </p:spPr>
      </p:pic>
      <p:pic>
        <p:nvPicPr>
          <p:cNvPr id="176" name="Google Shape;176;p29" descr="&quot;&quot;"/>
          <p:cNvPicPr preferRelativeResize="0"/>
          <p:nvPr/>
        </p:nvPicPr>
        <p:blipFill>
          <a:blip r:embed="rId6">
            <a:alphaModFix/>
          </a:blip>
          <a:stretch>
            <a:fillRect/>
          </a:stretch>
        </p:blipFill>
        <p:spPr>
          <a:xfrm>
            <a:off x="0" y="1700"/>
            <a:ext cx="9144000" cy="6858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body" idx="1"/>
          </p:nvPr>
        </p:nvSpPr>
        <p:spPr>
          <a:xfrm>
            <a:off x="311700" y="308100"/>
            <a:ext cx="8355000" cy="4326000"/>
          </a:xfrm>
          <a:prstGeom prst="rect">
            <a:avLst/>
          </a:prstGeom>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rgbClr val="000000"/>
              </a:buClr>
              <a:buSzPts val="3600"/>
              <a:buFont typeface="Montserrat"/>
              <a:buChar char="●"/>
            </a:pPr>
            <a:r>
              <a:rPr lang="en" sz="3600" b="1">
                <a:solidFill>
                  <a:srgbClr val="000000"/>
                </a:solidFill>
                <a:latin typeface="Montserrat"/>
                <a:ea typeface="Montserrat"/>
                <a:cs typeface="Montserrat"/>
                <a:sym typeface="Montserrat"/>
              </a:rPr>
              <a:t>Welcome</a:t>
            </a:r>
            <a:endParaRPr sz="3600" b="1">
              <a:solidFill>
                <a:srgbClr val="000000"/>
              </a:solidFill>
              <a:latin typeface="Montserrat"/>
              <a:ea typeface="Montserrat"/>
              <a:cs typeface="Montserrat"/>
              <a:sym typeface="Montserrat"/>
            </a:endParaRPr>
          </a:p>
          <a:p>
            <a:pPr marL="457200" lvl="0" indent="-457200" algn="l" rtl="0">
              <a:lnSpc>
                <a:spcPct val="115000"/>
              </a:lnSpc>
              <a:spcBef>
                <a:spcPts val="0"/>
              </a:spcBef>
              <a:spcAft>
                <a:spcPts val="0"/>
              </a:spcAft>
              <a:buClr>
                <a:srgbClr val="000000"/>
              </a:buClr>
              <a:buSzPts val="3600"/>
              <a:buFont typeface="Montserrat"/>
              <a:buChar char="●"/>
            </a:pPr>
            <a:r>
              <a:rPr lang="en" sz="3600" b="1">
                <a:solidFill>
                  <a:srgbClr val="000000"/>
                </a:solidFill>
                <a:latin typeface="Montserrat"/>
                <a:ea typeface="Montserrat"/>
                <a:cs typeface="Montserrat"/>
                <a:sym typeface="Montserrat"/>
              </a:rPr>
              <a:t>Introductions</a:t>
            </a:r>
            <a:endParaRPr sz="3600">
              <a:solidFill>
                <a:srgbClr val="000000"/>
              </a:solidFill>
              <a:latin typeface="Montserrat"/>
              <a:ea typeface="Montserrat"/>
              <a:cs typeface="Montserrat"/>
              <a:sym typeface="Montserrat"/>
            </a:endParaRPr>
          </a:p>
          <a:p>
            <a:pPr marL="457200" lvl="0" indent="0" algn="l" rtl="0">
              <a:lnSpc>
                <a:spcPct val="115000"/>
              </a:lnSpc>
              <a:spcBef>
                <a:spcPts val="0"/>
              </a:spcBef>
              <a:spcAft>
                <a:spcPts val="0"/>
              </a:spcAft>
              <a:buNone/>
            </a:pPr>
            <a:r>
              <a:rPr lang="en" sz="3600">
                <a:solidFill>
                  <a:schemeClr val="dk1"/>
                </a:solidFill>
                <a:latin typeface="Montserrat"/>
                <a:ea typeface="Montserrat"/>
                <a:cs typeface="Montserrat"/>
                <a:sym typeface="Montserrat"/>
              </a:rPr>
              <a:t>Please share</a:t>
            </a:r>
            <a:r>
              <a:rPr lang="en" sz="3600" b="1">
                <a:solidFill>
                  <a:schemeClr val="dk1"/>
                </a:solidFill>
                <a:latin typeface="Montserrat"/>
                <a:ea typeface="Montserrat"/>
                <a:cs typeface="Montserrat"/>
                <a:sym typeface="Montserrat"/>
              </a:rPr>
              <a:t> </a:t>
            </a:r>
            <a:r>
              <a:rPr lang="en" sz="3600">
                <a:solidFill>
                  <a:srgbClr val="980000"/>
                </a:solidFill>
                <a:latin typeface="Montserrat"/>
                <a:ea typeface="Montserrat"/>
                <a:cs typeface="Montserrat"/>
                <a:sym typeface="Montserrat"/>
              </a:rPr>
              <a:t>your name, where &amp; what you teach,</a:t>
            </a:r>
            <a:endParaRPr sz="3600">
              <a:solidFill>
                <a:srgbClr val="980000"/>
              </a:solidFill>
              <a:latin typeface="Montserrat"/>
              <a:ea typeface="Montserrat"/>
              <a:cs typeface="Montserrat"/>
              <a:sym typeface="Montserrat"/>
            </a:endParaRPr>
          </a:p>
          <a:p>
            <a:pPr marL="457200" lvl="0" indent="0" algn="l" rtl="0">
              <a:lnSpc>
                <a:spcPct val="100000"/>
              </a:lnSpc>
              <a:spcBef>
                <a:spcPts val="0"/>
              </a:spcBef>
              <a:spcAft>
                <a:spcPts val="0"/>
              </a:spcAft>
              <a:buClr>
                <a:srgbClr val="000000"/>
              </a:buClr>
              <a:buSzPts val="1100"/>
              <a:buFont typeface="Arial"/>
              <a:buNone/>
            </a:pPr>
            <a:r>
              <a:rPr lang="en" sz="3600">
                <a:solidFill>
                  <a:srgbClr val="980000"/>
                </a:solidFill>
                <a:latin typeface="Montserrat"/>
                <a:ea typeface="Montserrat"/>
                <a:cs typeface="Montserrat"/>
                <a:sym typeface="Montserrat"/>
              </a:rPr>
              <a:t>if you’ve been a Cooperating        Educator before</a:t>
            </a:r>
            <a:r>
              <a:rPr lang="en" sz="3600" b="1">
                <a:solidFill>
                  <a:srgbClr val="980000"/>
                </a:solidFill>
                <a:latin typeface="Montserrat"/>
                <a:ea typeface="Montserrat"/>
                <a:cs typeface="Montserrat"/>
                <a:sym typeface="Montserrat"/>
              </a:rPr>
              <a:t> </a:t>
            </a:r>
            <a:endParaRPr sz="3600">
              <a:solidFill>
                <a:srgbClr val="000000"/>
              </a:solidFill>
              <a:latin typeface="Montserrat"/>
              <a:ea typeface="Montserrat"/>
              <a:cs typeface="Montserrat"/>
              <a:sym typeface="Montserrat"/>
            </a:endParaRPr>
          </a:p>
          <a:p>
            <a:pPr marL="457200" lvl="0" indent="-457200" algn="l" rtl="0">
              <a:lnSpc>
                <a:spcPct val="115000"/>
              </a:lnSpc>
              <a:spcBef>
                <a:spcPts val="0"/>
              </a:spcBef>
              <a:spcAft>
                <a:spcPts val="0"/>
              </a:spcAft>
              <a:buClr>
                <a:srgbClr val="000000"/>
              </a:buClr>
              <a:buSzPts val="3600"/>
              <a:buFont typeface="Montserrat"/>
              <a:buChar char="●"/>
            </a:pPr>
            <a:r>
              <a:rPr lang="en" sz="3600" b="1">
                <a:solidFill>
                  <a:schemeClr val="dk1"/>
                </a:solidFill>
                <a:latin typeface="Montserrat"/>
                <a:ea typeface="Montserrat"/>
                <a:cs typeface="Montserrat"/>
                <a:sym typeface="Montserrat"/>
              </a:rPr>
              <a:t>Agenda Overview</a:t>
            </a:r>
            <a:endParaRPr b="1"/>
          </a:p>
        </p:txBody>
      </p:sp>
      <p:sp>
        <p:nvSpPr>
          <p:cNvPr id="64" name="Google Shape;6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2" name="Title 1" hidden="1"/>
          <p:cNvSpPr>
            <a:spLocks noGrp="1"/>
          </p:cNvSpPr>
          <p:nvPr>
            <p:ph type="title"/>
          </p:nvPr>
        </p:nvSpPr>
        <p:spPr/>
        <p:txBody>
          <a:bodyPr/>
          <a:lstStyle/>
          <a:p>
            <a:r>
              <a:rPr lang="en-US" dirty="0" smtClean="0"/>
              <a:t>Welcome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p:nvPr/>
        </p:nvSpPr>
        <p:spPr>
          <a:xfrm>
            <a:off x="331850" y="64150"/>
            <a:ext cx="4996200" cy="6273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7916"/>
              </a:lnSpc>
              <a:spcBef>
                <a:spcPts val="0"/>
              </a:spcBef>
              <a:spcAft>
                <a:spcPts val="800"/>
              </a:spcAft>
              <a:buClr>
                <a:schemeClr val="dk1"/>
              </a:buClr>
              <a:buSzPts val="1100"/>
              <a:buFont typeface="Arial"/>
              <a:buNone/>
            </a:pPr>
            <a:r>
              <a:rPr lang="en" sz="2400" b="1">
                <a:latin typeface="Montserrat"/>
                <a:ea typeface="Montserrat"/>
                <a:cs typeface="Montserrat"/>
                <a:sym typeface="Montserrat"/>
              </a:rPr>
              <a:t>Markers Along the Journey</a:t>
            </a:r>
            <a:endParaRPr sz="2400">
              <a:latin typeface="Montserrat"/>
              <a:ea typeface="Montserrat"/>
              <a:cs typeface="Montserrat"/>
              <a:sym typeface="Montserrat"/>
            </a:endParaRPr>
          </a:p>
        </p:txBody>
      </p:sp>
      <p:pic>
        <p:nvPicPr>
          <p:cNvPr id="70" name="Google Shape;70;p15" descr="Image result for mentor clipart"/>
          <p:cNvPicPr preferRelativeResize="0"/>
          <p:nvPr/>
        </p:nvPicPr>
        <p:blipFill>
          <a:blip r:embed="rId3">
            <a:alphaModFix/>
          </a:blip>
          <a:stretch>
            <a:fillRect/>
          </a:stretch>
        </p:blipFill>
        <p:spPr>
          <a:xfrm>
            <a:off x="7551775" y="148725"/>
            <a:ext cx="1469375" cy="1544100"/>
          </a:xfrm>
          <a:prstGeom prst="rect">
            <a:avLst/>
          </a:prstGeom>
          <a:noFill/>
          <a:ln>
            <a:noFill/>
          </a:ln>
        </p:spPr>
      </p:pic>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72" name="Google Shape;72;p15"/>
          <p:cNvSpPr txBox="1"/>
          <p:nvPr/>
        </p:nvSpPr>
        <p:spPr>
          <a:xfrm>
            <a:off x="33525" y="1089300"/>
            <a:ext cx="8172300" cy="4119900"/>
          </a:xfrm>
          <a:prstGeom prst="rect">
            <a:avLst/>
          </a:prstGeom>
          <a:noFill/>
          <a:ln>
            <a:noFill/>
          </a:ln>
        </p:spPr>
        <p:txBody>
          <a:bodyPr spcFirstLastPara="1" wrap="square" lIns="91425" tIns="91425" rIns="91425" bIns="91425" anchor="ctr" anchorCtr="0">
            <a:noAutofit/>
          </a:bodyPr>
          <a:lstStyle/>
          <a:p>
            <a:pPr marL="457200" lvl="0" indent="-342900" algn="l" rtl="0">
              <a:lnSpc>
                <a:spcPct val="129500"/>
              </a:lnSpc>
              <a:spcBef>
                <a:spcPts val="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Think about someone you consider a mentor (or perhaps a composite of mentors) in your own life who made a positive impact on you.</a:t>
            </a:r>
            <a:endParaRPr sz="180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marL="457200" lvl="0" indent="-342900" algn="l" rtl="0">
              <a:lnSpc>
                <a:spcPct val="129500"/>
              </a:lnSpc>
              <a:spcBef>
                <a:spcPts val="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Think about where you were, when the relationship occurred, who the person was, and what attributes made them effective.</a:t>
            </a:r>
            <a:endParaRPr sz="180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marL="457200" lvl="0" indent="-342900" algn="l" rtl="0">
              <a:lnSpc>
                <a:spcPct val="129500"/>
              </a:lnSpc>
              <a:spcBef>
                <a:spcPts val="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Write down your thoughts.</a:t>
            </a:r>
            <a:endParaRPr sz="180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marL="457200" lvl="0" indent="-342900" algn="l" rtl="0">
              <a:lnSpc>
                <a:spcPct val="129500"/>
              </a:lnSpc>
              <a:spcBef>
                <a:spcPts val="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Turn to a partner and share stories.</a:t>
            </a:r>
            <a:endParaRPr sz="1800">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marL="457200" lvl="0" indent="-342900" algn="l" rtl="0">
              <a:lnSpc>
                <a:spcPct val="129500"/>
              </a:lnSpc>
              <a:spcBef>
                <a:spcPts val="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Be ready to share out/identify attributes of your mentors and impacts on you with the whole group.</a:t>
            </a:r>
            <a:endParaRPr sz="1800">
              <a:solidFill>
                <a:schemeClr val="dk1"/>
              </a:solidFill>
              <a:latin typeface="Montserrat"/>
              <a:ea typeface="Montserrat"/>
              <a:cs typeface="Montserrat"/>
              <a:sym typeface="Montserrat"/>
            </a:endParaRPr>
          </a:p>
          <a:p>
            <a:pPr marL="0" lvl="0" indent="0" algn="l" rtl="0">
              <a:lnSpc>
                <a:spcPct val="115000"/>
              </a:lnSpc>
              <a:spcBef>
                <a:spcPts val="800"/>
              </a:spcBef>
              <a:spcAft>
                <a:spcPts val="0"/>
              </a:spcAft>
              <a:buNone/>
            </a:pPr>
            <a:endParaRPr>
              <a:solidFill>
                <a:schemeClr val="dk1"/>
              </a:solidFill>
              <a:latin typeface="Cambria Math"/>
              <a:ea typeface="Cambria Math"/>
              <a:cs typeface="Cambria Math"/>
              <a:sym typeface="Cambria Math"/>
            </a:endParaRPr>
          </a:p>
        </p:txBody>
      </p:sp>
      <p:cxnSp>
        <p:nvCxnSpPr>
          <p:cNvPr id="73" name="Google Shape;73;p15" descr="&quot;&quot;"/>
          <p:cNvCxnSpPr/>
          <p:nvPr/>
        </p:nvCxnSpPr>
        <p:spPr>
          <a:xfrm>
            <a:off x="174725" y="3577825"/>
            <a:ext cx="8761200" cy="0"/>
          </a:xfrm>
          <a:prstGeom prst="straightConnector1">
            <a:avLst/>
          </a:prstGeom>
          <a:noFill/>
          <a:ln w="9525" cap="flat" cmpd="sng">
            <a:solidFill>
              <a:srgbClr val="980000"/>
            </a:solidFill>
            <a:prstDash val="solid"/>
            <a:round/>
            <a:headEnd type="none" w="med" len="med"/>
            <a:tailEnd type="none" w="med" len="med"/>
          </a:ln>
        </p:spPr>
      </p:cxnSp>
      <p:sp>
        <p:nvSpPr>
          <p:cNvPr id="2" name="Title 1" hidden="1"/>
          <p:cNvSpPr>
            <a:spLocks noGrp="1"/>
          </p:cNvSpPr>
          <p:nvPr>
            <p:ph type="ctrTitle"/>
          </p:nvPr>
        </p:nvSpPr>
        <p:spPr/>
        <p:txBody>
          <a:bodyPr/>
          <a:lstStyle/>
          <a:p>
            <a:r>
              <a:rPr lang="en-US" dirty="0" smtClean="0"/>
              <a:t>Markers Along the Journey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4" name="Title 1"/>
          <p:cNvSpPr txBox="1">
            <a:spLocks/>
          </p:cNvSpPr>
          <p:nvPr/>
        </p:nvSpPr>
        <p:spPr>
          <a:xfrm>
            <a:off x="531776" y="1"/>
            <a:ext cx="8215032" cy="4762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smtClean="0"/>
              <a:t>Attributes of Effective Mentors</a:t>
            </a:r>
            <a:endParaRPr lang="en-US" sz="1800" dirty="0"/>
          </a:p>
        </p:txBody>
      </p:sp>
      <p:graphicFrame>
        <p:nvGraphicFramePr>
          <p:cNvPr id="5" name="Table 4" title="Attributes of Effective Mentors"/>
          <p:cNvGraphicFramePr>
            <a:graphicFrameLocks noGrp="1"/>
          </p:cNvGraphicFramePr>
          <p:nvPr>
            <p:extLst>
              <p:ext uri="{D42A27DB-BD31-4B8C-83A1-F6EECF244321}">
                <p14:modId xmlns:p14="http://schemas.microsoft.com/office/powerpoint/2010/main" val="3769468217"/>
              </p:ext>
            </p:extLst>
          </p:nvPr>
        </p:nvGraphicFramePr>
        <p:xfrm>
          <a:off x="157442" y="373380"/>
          <a:ext cx="8656041" cy="4724400"/>
        </p:xfrm>
        <a:graphic>
          <a:graphicData uri="http://schemas.openxmlformats.org/drawingml/2006/table">
            <a:tbl>
              <a:tblPr firstRow="1" bandRow="1"/>
              <a:tblGrid>
                <a:gridCol w="2885347">
                  <a:extLst>
                    <a:ext uri="{9D8B030D-6E8A-4147-A177-3AD203B41FA5}">
                      <a16:colId xmlns:a16="http://schemas.microsoft.com/office/drawing/2014/main" val="3957619339"/>
                    </a:ext>
                  </a:extLst>
                </a:gridCol>
                <a:gridCol w="2885347">
                  <a:extLst>
                    <a:ext uri="{9D8B030D-6E8A-4147-A177-3AD203B41FA5}">
                      <a16:colId xmlns:a16="http://schemas.microsoft.com/office/drawing/2014/main" val="236284848"/>
                    </a:ext>
                  </a:extLst>
                </a:gridCol>
                <a:gridCol w="2885347">
                  <a:extLst>
                    <a:ext uri="{9D8B030D-6E8A-4147-A177-3AD203B41FA5}">
                      <a16:colId xmlns:a16="http://schemas.microsoft.com/office/drawing/2014/main" val="575929876"/>
                    </a:ext>
                  </a:extLst>
                </a:gridCol>
              </a:tblGrid>
              <a:tr h="274768">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1050" b="0" dirty="0" smtClean="0">
                          <a:solidFill>
                            <a:schemeClr val="tx1"/>
                          </a:solidFill>
                        </a:rPr>
                        <a:t>Dispositions: Effective mentors are…</a:t>
                      </a:r>
                      <a:endParaRPr lang="en-US" sz="1050" b="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1050" b="0" dirty="0" smtClean="0">
                          <a:solidFill>
                            <a:schemeClr val="tx1"/>
                          </a:solidFill>
                        </a:rPr>
                        <a:t>Knowledge: Effective mentors know how and understand…</a:t>
                      </a:r>
                      <a:endParaRPr lang="en-US" sz="1050" b="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1050" b="0" dirty="0" smtClean="0">
                          <a:solidFill>
                            <a:schemeClr val="tx1"/>
                          </a:solidFill>
                        </a:rPr>
                        <a:t>Skills: Effective mentors have the ability to…</a:t>
                      </a:r>
                      <a:endParaRPr lang="en-US" sz="1050" b="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881455777"/>
                  </a:ext>
                </a:extLst>
              </a:tr>
              <a:tr h="383922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171450" indent="-171450">
                        <a:spcBef>
                          <a:spcPts val="300"/>
                        </a:spcBef>
                        <a:spcAft>
                          <a:spcPts val="300"/>
                        </a:spcAft>
                        <a:buFont typeface="Wingdings" panose="05000000000000000000" pitchFamily="2" charset="2"/>
                        <a:buChar char="v"/>
                      </a:pPr>
                      <a:r>
                        <a:rPr lang="en-US" sz="900" dirty="0" smtClean="0"/>
                        <a:t>Lifelong learners</a:t>
                      </a:r>
                    </a:p>
                    <a:p>
                      <a:pPr marL="171450" indent="-171450">
                        <a:spcBef>
                          <a:spcPts val="300"/>
                        </a:spcBef>
                        <a:spcAft>
                          <a:spcPts val="300"/>
                        </a:spcAft>
                        <a:buFont typeface="Wingdings" panose="05000000000000000000" pitchFamily="2" charset="2"/>
                        <a:buChar char="v"/>
                      </a:pPr>
                      <a:r>
                        <a:rPr lang="en-US" sz="900" dirty="0" smtClean="0"/>
                        <a:t>Reflective about their own practice</a:t>
                      </a:r>
                    </a:p>
                    <a:p>
                      <a:pPr marL="171450" indent="-171450">
                        <a:spcBef>
                          <a:spcPts val="300"/>
                        </a:spcBef>
                        <a:spcAft>
                          <a:spcPts val="300"/>
                        </a:spcAft>
                        <a:buFont typeface="Wingdings" panose="05000000000000000000" pitchFamily="2" charset="2"/>
                        <a:buChar char="v"/>
                      </a:pPr>
                      <a:r>
                        <a:rPr lang="en-US" sz="900" dirty="0" smtClean="0"/>
                        <a:t>Committed to supporting the learning of others</a:t>
                      </a:r>
                    </a:p>
                    <a:p>
                      <a:pPr marL="171450" indent="-171450">
                        <a:spcBef>
                          <a:spcPts val="300"/>
                        </a:spcBef>
                        <a:spcAft>
                          <a:spcPts val="300"/>
                        </a:spcAft>
                        <a:buFont typeface="Wingdings" panose="05000000000000000000" pitchFamily="2" charset="2"/>
                        <a:buChar char="v"/>
                      </a:pPr>
                      <a:r>
                        <a:rPr lang="en-US" sz="900" dirty="0" smtClean="0"/>
                        <a:t>Respectful of their colleagues</a:t>
                      </a:r>
                    </a:p>
                    <a:p>
                      <a:pPr marL="171450" indent="-171450">
                        <a:spcBef>
                          <a:spcPts val="300"/>
                        </a:spcBef>
                        <a:spcAft>
                          <a:spcPts val="300"/>
                        </a:spcAft>
                        <a:buFont typeface="Wingdings" panose="05000000000000000000" pitchFamily="2" charset="2"/>
                        <a:buChar char="v"/>
                      </a:pPr>
                      <a:r>
                        <a:rPr lang="en-US" sz="900" dirty="0" smtClean="0"/>
                        <a:t>Problem posers and problem solvers</a:t>
                      </a:r>
                    </a:p>
                    <a:p>
                      <a:pPr marL="171450" indent="-171450">
                        <a:spcBef>
                          <a:spcPts val="300"/>
                        </a:spcBef>
                        <a:spcAft>
                          <a:spcPts val="300"/>
                        </a:spcAft>
                        <a:buFont typeface="Wingdings" panose="05000000000000000000" pitchFamily="2" charset="2"/>
                        <a:buChar char="v"/>
                      </a:pPr>
                      <a:r>
                        <a:rPr lang="en-US" sz="900" dirty="0" smtClean="0"/>
                        <a:t>Able to see, seek, and apply humor</a:t>
                      </a:r>
                      <a:r>
                        <a:rPr lang="en-US" sz="900" baseline="0" dirty="0" smtClean="0"/>
                        <a:t> in appropriate ways even in challenging situations</a:t>
                      </a:r>
                    </a:p>
                    <a:p>
                      <a:pPr marL="171450" indent="-171450">
                        <a:spcBef>
                          <a:spcPts val="300"/>
                        </a:spcBef>
                        <a:spcAft>
                          <a:spcPts val="300"/>
                        </a:spcAft>
                        <a:buFont typeface="Wingdings" panose="05000000000000000000" pitchFamily="2" charset="2"/>
                        <a:buChar char="v"/>
                      </a:pPr>
                      <a:r>
                        <a:rPr lang="en-US" sz="900" baseline="0" dirty="0" smtClean="0"/>
                        <a:t>Able to recognize the positive impact of teaching philosophies and strategies that both include and differ from their own</a:t>
                      </a:r>
                      <a:endParaRPr lang="en-US" sz="9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171450" indent="-171450">
                        <a:spcBef>
                          <a:spcPts val="300"/>
                        </a:spcBef>
                        <a:spcAft>
                          <a:spcPts val="300"/>
                        </a:spcAft>
                        <a:buFont typeface="Wingdings" panose="05000000000000000000" pitchFamily="2" charset="2"/>
                        <a:buChar char="v"/>
                      </a:pPr>
                      <a:r>
                        <a:rPr lang="en-US" sz="900" dirty="0" smtClean="0"/>
                        <a:t>Roles and responsibilities of mentoring candidates</a:t>
                      </a:r>
                    </a:p>
                    <a:p>
                      <a:pPr marL="171450" indent="-171450">
                        <a:spcBef>
                          <a:spcPts val="300"/>
                        </a:spcBef>
                        <a:spcAft>
                          <a:spcPts val="300"/>
                        </a:spcAft>
                        <a:buFont typeface="Wingdings" panose="05000000000000000000" pitchFamily="2" charset="2"/>
                        <a:buChar char="v"/>
                      </a:pPr>
                      <a:r>
                        <a:rPr lang="en-US" sz="900" dirty="0" smtClean="0"/>
                        <a:t>Necessary and available resources to support and enhance teaching and learning</a:t>
                      </a:r>
                    </a:p>
                    <a:p>
                      <a:pPr marL="171450" indent="-171450">
                        <a:spcBef>
                          <a:spcPts val="300"/>
                        </a:spcBef>
                        <a:spcAft>
                          <a:spcPts val="300"/>
                        </a:spcAft>
                        <a:buFont typeface="Wingdings" panose="05000000000000000000" pitchFamily="2" charset="2"/>
                        <a:buChar char="v"/>
                      </a:pPr>
                      <a:r>
                        <a:rPr lang="en-US" sz="900" dirty="0" smtClean="0"/>
                        <a:t>Organizational structure, policies, and practices of their school and community contexts</a:t>
                      </a:r>
                    </a:p>
                    <a:p>
                      <a:pPr marL="171450" indent="-171450">
                        <a:spcBef>
                          <a:spcPts val="300"/>
                        </a:spcBef>
                        <a:spcAft>
                          <a:spcPts val="300"/>
                        </a:spcAft>
                        <a:buFont typeface="Wingdings" panose="05000000000000000000" pitchFamily="2" charset="2"/>
                        <a:buChar char="v"/>
                      </a:pPr>
                      <a:r>
                        <a:rPr lang="en-US" sz="900" dirty="0" smtClean="0"/>
                        <a:t>Needs of candidates</a:t>
                      </a:r>
                    </a:p>
                    <a:p>
                      <a:pPr marL="171450" indent="-171450">
                        <a:spcBef>
                          <a:spcPts val="300"/>
                        </a:spcBef>
                        <a:spcAft>
                          <a:spcPts val="300"/>
                        </a:spcAft>
                        <a:buFont typeface="Wingdings" panose="05000000000000000000" pitchFamily="2" charset="2"/>
                        <a:buChar char="v"/>
                      </a:pPr>
                      <a:r>
                        <a:rPr lang="en-US" sz="900" dirty="0" smtClean="0"/>
                        <a:t>Conferencing</a:t>
                      </a:r>
                      <a:r>
                        <a:rPr lang="en-US" sz="900" baseline="0" dirty="0" smtClean="0"/>
                        <a:t> strategies</a:t>
                      </a:r>
                    </a:p>
                    <a:p>
                      <a:pPr marL="171450" indent="-171450">
                        <a:spcBef>
                          <a:spcPts val="300"/>
                        </a:spcBef>
                        <a:spcAft>
                          <a:spcPts val="300"/>
                        </a:spcAft>
                        <a:buFont typeface="Wingdings" panose="05000000000000000000" pitchFamily="2" charset="2"/>
                        <a:buChar char="v"/>
                      </a:pPr>
                      <a:r>
                        <a:rPr lang="en-US" sz="900" baseline="0" dirty="0" smtClean="0"/>
                        <a:t>Coaching observation techniques</a:t>
                      </a:r>
                    </a:p>
                    <a:p>
                      <a:pPr marL="171450" indent="-171450">
                        <a:spcBef>
                          <a:spcPts val="300"/>
                        </a:spcBef>
                        <a:spcAft>
                          <a:spcPts val="300"/>
                        </a:spcAft>
                        <a:buFont typeface="Wingdings" panose="05000000000000000000" pitchFamily="2" charset="2"/>
                        <a:buChar char="v"/>
                      </a:pPr>
                      <a:r>
                        <a:rPr lang="en-US" sz="900" baseline="0" dirty="0" smtClean="0"/>
                        <a:t>Effective teaching strategies for all learners</a:t>
                      </a:r>
                    </a:p>
                    <a:p>
                      <a:pPr marL="171450" indent="-171450">
                        <a:spcBef>
                          <a:spcPts val="300"/>
                        </a:spcBef>
                        <a:spcAft>
                          <a:spcPts val="300"/>
                        </a:spcAft>
                        <a:buFont typeface="Wingdings" panose="05000000000000000000" pitchFamily="2" charset="2"/>
                        <a:buChar char="v"/>
                      </a:pPr>
                      <a:r>
                        <a:rPr lang="en-US" sz="900" baseline="0" dirty="0" smtClean="0"/>
                        <a:t>Curriculum they are responsible for teaching, including the full K-12 scope and sequence</a:t>
                      </a:r>
                    </a:p>
                    <a:p>
                      <a:pPr marL="171450" indent="-171450">
                        <a:spcBef>
                          <a:spcPts val="300"/>
                        </a:spcBef>
                        <a:spcAft>
                          <a:spcPts val="300"/>
                        </a:spcAft>
                        <a:buFont typeface="Wingdings" panose="05000000000000000000" pitchFamily="2" charset="2"/>
                        <a:buChar char="v"/>
                      </a:pPr>
                      <a:r>
                        <a:rPr lang="en-US" sz="900" baseline="0" dirty="0" smtClean="0"/>
                        <a:t>Various formal/informal assessment methods</a:t>
                      </a:r>
                    </a:p>
                    <a:p>
                      <a:pPr marL="171450" indent="-171450">
                        <a:spcBef>
                          <a:spcPts val="300"/>
                        </a:spcBef>
                        <a:spcAft>
                          <a:spcPts val="300"/>
                        </a:spcAft>
                        <a:buFont typeface="Wingdings" panose="05000000000000000000" pitchFamily="2" charset="2"/>
                        <a:buChar char="v"/>
                      </a:pPr>
                      <a:r>
                        <a:rPr lang="en-US" sz="900" baseline="0" dirty="0" smtClean="0"/>
                        <a:t>Ways to promote positive group interactions and communication (e.g., norms)</a:t>
                      </a:r>
                    </a:p>
                    <a:p>
                      <a:pPr marL="171450" indent="-171450">
                        <a:spcBef>
                          <a:spcPts val="300"/>
                        </a:spcBef>
                        <a:spcAft>
                          <a:spcPts val="300"/>
                        </a:spcAft>
                        <a:buFont typeface="Wingdings" panose="05000000000000000000" pitchFamily="2" charset="2"/>
                        <a:buChar char="v"/>
                      </a:pPr>
                      <a:r>
                        <a:rPr lang="en-US" sz="900" baseline="0" dirty="0" smtClean="0"/>
                        <a:t>Adult development</a:t>
                      </a:r>
                    </a:p>
                    <a:p>
                      <a:pPr marL="171450" indent="-171450">
                        <a:spcBef>
                          <a:spcPts val="300"/>
                        </a:spcBef>
                        <a:spcAft>
                          <a:spcPts val="300"/>
                        </a:spcAft>
                        <a:buFont typeface="Wingdings" panose="05000000000000000000" pitchFamily="2" charset="2"/>
                        <a:buChar char="v"/>
                      </a:pPr>
                      <a:r>
                        <a:rPr lang="en-US" sz="900" baseline="0" dirty="0" smtClean="0"/>
                        <a:t>Change process (e.g., Concerns-based Adoption Model)</a:t>
                      </a:r>
                    </a:p>
                    <a:p>
                      <a:pPr marL="171450" indent="-171450">
                        <a:spcBef>
                          <a:spcPts val="300"/>
                        </a:spcBef>
                        <a:spcAft>
                          <a:spcPts val="300"/>
                        </a:spcAft>
                        <a:buFont typeface="Wingdings" panose="05000000000000000000" pitchFamily="2" charset="2"/>
                        <a:buChar char="v"/>
                      </a:pPr>
                      <a:r>
                        <a:rPr lang="en-US" sz="900" baseline="0" dirty="0" smtClean="0"/>
                        <a:t>Cultural proficiency</a:t>
                      </a:r>
                    </a:p>
                    <a:p>
                      <a:pPr marL="171450" indent="-171450">
                        <a:spcBef>
                          <a:spcPts val="300"/>
                        </a:spcBef>
                        <a:spcAft>
                          <a:spcPts val="300"/>
                        </a:spcAft>
                        <a:buFont typeface="Wingdings" panose="05000000000000000000" pitchFamily="2" charset="2"/>
                        <a:buChar char="v"/>
                      </a:pPr>
                      <a:r>
                        <a:rPr lang="en-US" sz="900" baseline="0" dirty="0" smtClean="0"/>
                        <a:t>Various strategies to promote adult learning and reflection</a:t>
                      </a:r>
                    </a:p>
                    <a:p>
                      <a:pPr marL="171450" indent="-171450">
                        <a:spcBef>
                          <a:spcPts val="300"/>
                        </a:spcBef>
                        <a:spcAft>
                          <a:spcPts val="300"/>
                        </a:spcAft>
                        <a:buFont typeface="Wingdings" panose="05000000000000000000" pitchFamily="2" charset="2"/>
                        <a:buChar char="v"/>
                      </a:pPr>
                      <a:r>
                        <a:rPr lang="en-US" sz="900" baseline="0" dirty="0" smtClean="0"/>
                        <a:t>Different ways people process information, make decisions, and communicate thinking (e.g., Myers-Briggs Type Indicator, </a:t>
                      </a:r>
                      <a:r>
                        <a:rPr lang="en-US" sz="900" baseline="0" dirty="0" err="1" smtClean="0"/>
                        <a:t>Keirsey</a:t>
                      </a:r>
                      <a:r>
                        <a:rPr lang="en-US" sz="900" baseline="0" dirty="0" smtClean="0"/>
                        <a:t> Temperament Sorter)</a:t>
                      </a:r>
                      <a:endParaRPr lang="en-US" sz="9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171450" indent="-171450">
                        <a:spcBef>
                          <a:spcPts val="300"/>
                        </a:spcBef>
                        <a:spcAft>
                          <a:spcPts val="300"/>
                        </a:spcAft>
                        <a:buFont typeface="Wingdings" panose="05000000000000000000" pitchFamily="2" charset="2"/>
                        <a:buChar char="v"/>
                      </a:pPr>
                      <a:r>
                        <a:rPr lang="en-US" sz="900" dirty="0" smtClean="0"/>
                        <a:t>Apply knowledge</a:t>
                      </a:r>
                      <a:r>
                        <a:rPr lang="en-US" sz="900" baseline="0" dirty="0" smtClean="0"/>
                        <a:t> in developmentally appropriate ways when working with candidates</a:t>
                      </a:r>
                    </a:p>
                    <a:p>
                      <a:pPr marL="171450" indent="-171450">
                        <a:spcBef>
                          <a:spcPts val="300"/>
                        </a:spcBef>
                        <a:spcAft>
                          <a:spcPts val="300"/>
                        </a:spcAft>
                        <a:buFont typeface="Wingdings" panose="05000000000000000000" pitchFamily="2" charset="2"/>
                        <a:buChar char="v"/>
                      </a:pPr>
                      <a:r>
                        <a:rPr lang="en-US" sz="900" baseline="0" dirty="0" smtClean="0"/>
                        <a:t>Consistently demonstrate effective teaching, learning, and assessment strategies within their own classrooms</a:t>
                      </a:r>
                    </a:p>
                    <a:p>
                      <a:pPr marL="171450" indent="-171450">
                        <a:spcBef>
                          <a:spcPts val="300"/>
                        </a:spcBef>
                        <a:spcAft>
                          <a:spcPts val="300"/>
                        </a:spcAft>
                        <a:buFont typeface="Wingdings" panose="05000000000000000000" pitchFamily="2" charset="2"/>
                        <a:buChar char="v"/>
                      </a:pPr>
                      <a:r>
                        <a:rPr lang="en-US" sz="900" baseline="0" dirty="0" smtClean="0"/>
                        <a:t>Effectively manage and resolve conflict in their interactions with others</a:t>
                      </a:r>
                    </a:p>
                    <a:p>
                      <a:pPr marL="171450" indent="-171450">
                        <a:spcBef>
                          <a:spcPts val="300"/>
                        </a:spcBef>
                        <a:spcAft>
                          <a:spcPts val="300"/>
                        </a:spcAft>
                        <a:buFont typeface="Wingdings" panose="05000000000000000000" pitchFamily="2" charset="2"/>
                        <a:buChar char="v"/>
                      </a:pPr>
                      <a:r>
                        <a:rPr lang="en-US" sz="900" baseline="0" dirty="0" smtClean="0"/>
                        <a:t>Be consistently culturally proficient in their engagements with others whose backgrounds are different from their own</a:t>
                      </a:r>
                    </a:p>
                    <a:p>
                      <a:pPr marL="171450" indent="-171450">
                        <a:spcBef>
                          <a:spcPts val="300"/>
                        </a:spcBef>
                        <a:spcAft>
                          <a:spcPts val="300"/>
                        </a:spcAft>
                        <a:buFont typeface="Wingdings" panose="05000000000000000000" pitchFamily="2" charset="2"/>
                        <a:buChar char="v"/>
                      </a:pPr>
                      <a:r>
                        <a:rPr lang="en-US" sz="900" baseline="0" dirty="0" smtClean="0"/>
                        <a:t>Enroll others to participate in and support the mentor program</a:t>
                      </a:r>
                    </a:p>
                    <a:p>
                      <a:pPr marL="171450" indent="-171450">
                        <a:spcBef>
                          <a:spcPts val="300"/>
                        </a:spcBef>
                        <a:spcAft>
                          <a:spcPts val="300"/>
                        </a:spcAft>
                        <a:buFont typeface="Wingdings" panose="05000000000000000000" pitchFamily="2" charset="2"/>
                        <a:buChar char="v"/>
                      </a:pPr>
                      <a:r>
                        <a:rPr lang="en-US" sz="900" baseline="0" dirty="0" smtClean="0"/>
                        <a:t>Collaborate with and influence decision makers within their settings</a:t>
                      </a:r>
                    </a:p>
                    <a:p>
                      <a:pPr marL="171450" indent="-171450">
                        <a:spcBef>
                          <a:spcPts val="300"/>
                        </a:spcBef>
                        <a:spcAft>
                          <a:spcPts val="300"/>
                        </a:spcAft>
                        <a:buFont typeface="Wingdings" panose="05000000000000000000" pitchFamily="2" charset="2"/>
                        <a:buChar char="v"/>
                      </a:pPr>
                      <a:r>
                        <a:rPr lang="en-US" sz="900" baseline="0" dirty="0" smtClean="0"/>
                        <a:t>Use a variety of data sources to refine their practice – as teachers, mentors, and leaders</a:t>
                      </a:r>
                      <a:endParaRPr lang="en-US" sz="9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18436"/>
                  </a:ext>
                </a:extLst>
              </a:tr>
            </a:tbl>
          </a:graphicData>
        </a:graphic>
      </p:graphicFrame>
      <p:sp>
        <p:nvSpPr>
          <p:cNvPr id="2" name="Title 1" hidden="1"/>
          <p:cNvSpPr>
            <a:spLocks noGrp="1"/>
          </p:cNvSpPr>
          <p:nvPr>
            <p:ph type="title" idx="4294967295"/>
          </p:nvPr>
        </p:nvSpPr>
        <p:spPr/>
        <p:txBody>
          <a:bodyPr/>
          <a:lstStyle/>
          <a:p>
            <a:r>
              <a:rPr lang="en-US" dirty="0" smtClean="0"/>
              <a:t>Attributes of Effective Mentors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p:nvPr/>
        </p:nvSpPr>
        <p:spPr>
          <a:xfrm>
            <a:off x="0" y="-44900"/>
            <a:ext cx="9144000" cy="10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Montserrat"/>
                <a:ea typeface="Montserrat"/>
                <a:cs typeface="Montserrat"/>
                <a:sym typeface="Montserrat"/>
              </a:rPr>
              <a:t>Attributes of Effective Mentors</a:t>
            </a:r>
            <a:endParaRPr sz="4000">
              <a:latin typeface="Montserrat"/>
              <a:ea typeface="Montserrat"/>
              <a:cs typeface="Montserrat"/>
              <a:sym typeface="Montserrat"/>
            </a:endParaRPr>
          </a:p>
        </p:txBody>
      </p:sp>
      <p:sp>
        <p:nvSpPr>
          <p:cNvPr id="85" name="Google Shape;85;p17"/>
          <p:cNvSpPr txBox="1"/>
          <p:nvPr/>
        </p:nvSpPr>
        <p:spPr>
          <a:xfrm>
            <a:off x="3158600" y="908925"/>
            <a:ext cx="5820300" cy="21477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Montserrat"/>
              <a:buAutoNum type="arabicPeriod"/>
            </a:pPr>
            <a:r>
              <a:rPr lang="en" sz="2400">
                <a:solidFill>
                  <a:schemeClr val="dk1"/>
                </a:solidFill>
                <a:highlight>
                  <a:srgbClr val="FFFF00"/>
                </a:highlight>
                <a:latin typeface="Montserrat"/>
                <a:ea typeface="Montserrat"/>
                <a:cs typeface="Montserrat"/>
                <a:sym typeface="Montserrat"/>
              </a:rPr>
              <a:t>Highlight</a:t>
            </a:r>
            <a:r>
              <a:rPr lang="en" sz="2400">
                <a:solidFill>
                  <a:schemeClr val="dk1"/>
                </a:solidFill>
                <a:latin typeface="Montserrat"/>
                <a:ea typeface="Montserrat"/>
                <a:cs typeface="Montserrat"/>
                <a:sym typeface="Montserrat"/>
              </a:rPr>
              <a:t> which attributes on the handout are also on your list.</a:t>
            </a:r>
            <a:endParaRPr sz="2400">
              <a:solidFill>
                <a:schemeClr val="dk1"/>
              </a:solidFill>
              <a:latin typeface="Montserrat"/>
              <a:ea typeface="Montserrat"/>
              <a:cs typeface="Montserrat"/>
              <a:sym typeface="Montserrat"/>
            </a:endParaRPr>
          </a:p>
          <a:p>
            <a:pPr marL="457200" lvl="0" indent="0" algn="l" rtl="0">
              <a:lnSpc>
                <a:spcPct val="100000"/>
              </a:lnSpc>
              <a:spcBef>
                <a:spcPts val="0"/>
              </a:spcBef>
              <a:spcAft>
                <a:spcPts val="0"/>
              </a:spcAft>
              <a:buNone/>
            </a:pPr>
            <a:endParaRPr sz="1500">
              <a:solidFill>
                <a:schemeClr val="dk1"/>
              </a:solidFill>
              <a:latin typeface="Montserrat"/>
              <a:ea typeface="Montserrat"/>
              <a:cs typeface="Montserrat"/>
              <a:sym typeface="Montserrat"/>
            </a:endParaRPr>
          </a:p>
          <a:p>
            <a:pPr marL="457200" lvl="0" indent="-368300" algn="l" rtl="0">
              <a:lnSpc>
                <a:spcPct val="100000"/>
              </a:lnSpc>
              <a:spcBef>
                <a:spcPts val="0"/>
              </a:spcBef>
              <a:spcAft>
                <a:spcPts val="0"/>
              </a:spcAft>
              <a:buClr>
                <a:srgbClr val="980000"/>
              </a:buClr>
              <a:buSzPts val="2200"/>
              <a:buFont typeface="Montserrat"/>
              <a:buChar char="●"/>
            </a:pPr>
            <a:r>
              <a:rPr lang="en" sz="2200">
                <a:solidFill>
                  <a:srgbClr val="980000"/>
                </a:solidFill>
                <a:latin typeface="Montserrat"/>
                <a:ea typeface="Montserrat"/>
                <a:cs typeface="Montserrat"/>
                <a:sym typeface="Montserrat"/>
              </a:rPr>
              <a:t>What’s missing from your list that’s on the handout?</a:t>
            </a:r>
            <a:endParaRPr sz="2200">
              <a:solidFill>
                <a:srgbClr val="980000"/>
              </a:solidFill>
              <a:latin typeface="Montserrat"/>
              <a:ea typeface="Montserrat"/>
              <a:cs typeface="Montserrat"/>
              <a:sym typeface="Montserrat"/>
            </a:endParaRPr>
          </a:p>
          <a:p>
            <a:pPr marL="457200" lvl="0" indent="-368300" algn="l" rtl="0">
              <a:lnSpc>
                <a:spcPct val="100000"/>
              </a:lnSpc>
              <a:spcBef>
                <a:spcPts val="0"/>
              </a:spcBef>
              <a:spcAft>
                <a:spcPts val="0"/>
              </a:spcAft>
              <a:buClr>
                <a:srgbClr val="980000"/>
              </a:buClr>
              <a:buSzPts val="2200"/>
              <a:buFont typeface="Montserrat"/>
              <a:buChar char="●"/>
            </a:pPr>
            <a:r>
              <a:rPr lang="en" sz="2200">
                <a:solidFill>
                  <a:srgbClr val="980000"/>
                </a:solidFill>
                <a:latin typeface="Montserrat"/>
                <a:ea typeface="Montserrat"/>
                <a:cs typeface="Montserrat"/>
                <a:sym typeface="Montserrat"/>
              </a:rPr>
              <a:t>What’s missing from the handout that’s on your list?</a:t>
            </a:r>
            <a:endParaRPr sz="2200">
              <a:solidFill>
                <a:srgbClr val="980000"/>
              </a:solidFill>
              <a:latin typeface="Montserrat"/>
              <a:ea typeface="Montserrat"/>
              <a:cs typeface="Montserrat"/>
              <a:sym typeface="Montserrat"/>
            </a:endParaRPr>
          </a:p>
        </p:txBody>
      </p:sp>
      <p:pic>
        <p:nvPicPr>
          <p:cNvPr id="86" name="Google Shape;86;p17" descr="&quot;&quot;"/>
          <p:cNvPicPr preferRelativeResize="0"/>
          <p:nvPr/>
        </p:nvPicPr>
        <p:blipFill>
          <a:blip r:embed="rId3">
            <a:alphaModFix/>
          </a:blip>
          <a:stretch>
            <a:fillRect/>
          </a:stretch>
        </p:blipFill>
        <p:spPr>
          <a:xfrm>
            <a:off x="217100" y="1389800"/>
            <a:ext cx="2866099" cy="1897301"/>
          </a:xfrm>
          <a:prstGeom prst="rect">
            <a:avLst/>
          </a:prstGeom>
          <a:noFill/>
          <a:ln>
            <a:noFill/>
          </a:ln>
        </p:spPr>
      </p:pic>
      <p:sp>
        <p:nvSpPr>
          <p:cNvPr id="87" name="Google Shape;8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88" name="Google Shape;88;p17"/>
          <p:cNvSpPr txBox="1"/>
          <p:nvPr/>
        </p:nvSpPr>
        <p:spPr>
          <a:xfrm>
            <a:off x="217350" y="3308050"/>
            <a:ext cx="8709300" cy="233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b="1">
                <a:solidFill>
                  <a:schemeClr val="dk1"/>
                </a:solidFill>
                <a:latin typeface="Montserrat"/>
                <a:ea typeface="Montserrat"/>
                <a:cs typeface="Montserrat"/>
                <a:sym typeface="Montserrat"/>
              </a:rPr>
              <a:t>2.</a:t>
            </a:r>
            <a:r>
              <a:rPr lang="en" sz="2400">
                <a:solidFill>
                  <a:schemeClr val="dk1"/>
                </a:solidFill>
                <a:latin typeface="Montserrat"/>
                <a:ea typeface="Montserrat"/>
                <a:cs typeface="Montserrat"/>
                <a:sym typeface="Montserrat"/>
              </a:rPr>
              <a:t>  Self-Reflection:</a:t>
            </a:r>
            <a:endParaRPr sz="24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500">
                <a:solidFill>
                  <a:schemeClr val="dk1"/>
                </a:solidFill>
                <a:latin typeface="Montserrat"/>
                <a:ea typeface="Montserrat"/>
                <a:cs typeface="Montserrat"/>
                <a:sym typeface="Montserrat"/>
              </a:rPr>
              <a:t> </a:t>
            </a:r>
            <a:endParaRPr sz="1500">
              <a:solidFill>
                <a:schemeClr val="dk1"/>
              </a:solidFill>
              <a:latin typeface="Montserrat"/>
              <a:ea typeface="Montserrat"/>
              <a:cs typeface="Montserrat"/>
              <a:sym typeface="Montserrat"/>
            </a:endParaRPr>
          </a:p>
          <a:p>
            <a:pPr marL="457200" lvl="0" indent="-368300" algn="l" rtl="0">
              <a:lnSpc>
                <a:spcPct val="100000"/>
              </a:lnSpc>
              <a:spcBef>
                <a:spcPts val="0"/>
              </a:spcBef>
              <a:spcAft>
                <a:spcPts val="0"/>
              </a:spcAft>
              <a:buClr>
                <a:srgbClr val="980000"/>
              </a:buClr>
              <a:buSzPts val="2200"/>
              <a:buFont typeface="Montserrat"/>
              <a:buChar char="●"/>
            </a:pPr>
            <a:r>
              <a:rPr lang="en" sz="2200">
                <a:solidFill>
                  <a:srgbClr val="980000"/>
                </a:solidFill>
                <a:latin typeface="Montserrat"/>
                <a:ea typeface="Montserrat"/>
                <a:cs typeface="Montserrat"/>
                <a:sym typeface="Montserrat"/>
              </a:rPr>
              <a:t>Plus sign (+) next to attributes you possess/are strengths</a:t>
            </a:r>
            <a:endParaRPr sz="2200">
              <a:solidFill>
                <a:srgbClr val="980000"/>
              </a:solidFill>
              <a:latin typeface="Montserrat"/>
              <a:ea typeface="Montserrat"/>
              <a:cs typeface="Montserrat"/>
              <a:sym typeface="Montserrat"/>
            </a:endParaRPr>
          </a:p>
          <a:p>
            <a:pPr marL="457200" lvl="0" indent="-368300" algn="l" rtl="0">
              <a:lnSpc>
                <a:spcPct val="100000"/>
              </a:lnSpc>
              <a:spcBef>
                <a:spcPts val="0"/>
              </a:spcBef>
              <a:spcAft>
                <a:spcPts val="0"/>
              </a:spcAft>
              <a:buClr>
                <a:srgbClr val="980000"/>
              </a:buClr>
              <a:buSzPts val="2200"/>
              <a:buFont typeface="Montserrat"/>
              <a:buChar char="●"/>
            </a:pPr>
            <a:r>
              <a:rPr lang="en" sz="2200">
                <a:solidFill>
                  <a:srgbClr val="980000"/>
                </a:solidFill>
                <a:latin typeface="Montserrat"/>
                <a:ea typeface="Montserrat"/>
                <a:cs typeface="Montserrat"/>
                <a:sym typeface="Montserrat"/>
              </a:rPr>
              <a:t>Delta (    ) next to attributes you’d like to grow/improve upon</a:t>
            </a:r>
            <a:endParaRPr sz="2200">
              <a:solidFill>
                <a:srgbClr val="980000"/>
              </a:solidFill>
              <a:latin typeface="Montserrat"/>
              <a:ea typeface="Montserrat"/>
              <a:cs typeface="Montserrat"/>
              <a:sym typeface="Montserrat"/>
            </a:endParaRPr>
          </a:p>
        </p:txBody>
      </p:sp>
      <p:sp>
        <p:nvSpPr>
          <p:cNvPr id="89" name="Google Shape;89;p17" descr="Delta shape"/>
          <p:cNvSpPr/>
          <p:nvPr/>
        </p:nvSpPr>
        <p:spPr>
          <a:xfrm>
            <a:off x="1701300" y="4414700"/>
            <a:ext cx="242400" cy="209700"/>
          </a:xfrm>
          <a:prstGeom prst="triangle">
            <a:avLst>
              <a:gd name="adj" fmla="val 50000"/>
            </a:avLst>
          </a:prstGeom>
          <a:solidFill>
            <a:schemeClr val="lt2"/>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80000"/>
              </a:solidFill>
            </a:endParaRPr>
          </a:p>
        </p:txBody>
      </p:sp>
      <p:sp>
        <p:nvSpPr>
          <p:cNvPr id="2" name="Title 1" hidden="1"/>
          <p:cNvSpPr>
            <a:spLocks noGrp="1"/>
          </p:cNvSpPr>
          <p:nvPr>
            <p:ph type="title" idx="4294967295"/>
          </p:nvPr>
        </p:nvSpPr>
        <p:spPr/>
        <p:txBody>
          <a:bodyPr/>
          <a:lstStyle/>
          <a:p>
            <a:r>
              <a:rPr lang="en-US" dirty="0" smtClean="0"/>
              <a:t>Attributes of Effective Mentors continued</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118375" y="-5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Building Trusting </a:t>
            </a:r>
            <a:endParaRPr b="1">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Relationships</a:t>
            </a:r>
            <a:endParaRPr b="1">
              <a:latin typeface="Montserrat"/>
              <a:ea typeface="Montserrat"/>
              <a:cs typeface="Montserrat"/>
              <a:sym typeface="Montserrat"/>
            </a:endParaRPr>
          </a:p>
        </p:txBody>
      </p:sp>
      <p:sp>
        <p:nvSpPr>
          <p:cNvPr id="95" name="Google Shape;95;p18"/>
          <p:cNvSpPr txBox="1">
            <a:spLocks noGrp="1"/>
          </p:cNvSpPr>
          <p:nvPr>
            <p:ph type="body" idx="1"/>
          </p:nvPr>
        </p:nvSpPr>
        <p:spPr>
          <a:xfrm>
            <a:off x="194575" y="771475"/>
            <a:ext cx="4942500" cy="34164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600"/>
              </a:spcBef>
              <a:spcAft>
                <a:spcPts val="0"/>
              </a:spcAft>
              <a:buClr>
                <a:schemeClr val="dk1"/>
              </a:buClr>
              <a:buSzPts val="2400"/>
              <a:buFont typeface="Montserrat"/>
              <a:buChar char="●"/>
            </a:pPr>
            <a:r>
              <a:rPr lang="en" sz="2400">
                <a:solidFill>
                  <a:schemeClr val="dk1"/>
                </a:solidFill>
                <a:latin typeface="Montserrat"/>
                <a:ea typeface="Montserrat"/>
                <a:cs typeface="Montserrat"/>
                <a:sym typeface="Montserrat"/>
              </a:rPr>
              <a:t>Share excitement about your work and the opportunity for growth for you both</a:t>
            </a:r>
            <a:endParaRPr sz="2400">
              <a:solidFill>
                <a:schemeClr val="dk1"/>
              </a:solidFill>
              <a:latin typeface="Montserrat"/>
              <a:ea typeface="Montserrat"/>
              <a:cs typeface="Montserrat"/>
              <a:sym typeface="Montserrat"/>
            </a:endParaRPr>
          </a:p>
          <a:p>
            <a:pPr marL="457200" lvl="0" indent="-381000" algn="l" rtl="0">
              <a:lnSpc>
                <a:spcPct val="115000"/>
              </a:lnSpc>
              <a:spcBef>
                <a:spcPts val="0"/>
              </a:spcBef>
              <a:spcAft>
                <a:spcPts val="0"/>
              </a:spcAft>
              <a:buClr>
                <a:schemeClr val="dk1"/>
              </a:buClr>
              <a:buSzPts val="2400"/>
              <a:buFont typeface="Montserrat"/>
              <a:buChar char="●"/>
            </a:pPr>
            <a:r>
              <a:rPr lang="en" sz="2400">
                <a:solidFill>
                  <a:schemeClr val="dk1"/>
                </a:solidFill>
                <a:latin typeface="Montserrat"/>
                <a:ea typeface="Montserrat"/>
                <a:cs typeface="Montserrat"/>
                <a:sym typeface="Montserrat"/>
              </a:rPr>
              <a:t>Get to know each other (see </a:t>
            </a:r>
            <a:r>
              <a:rPr lang="en" sz="2400" i="1">
                <a:solidFill>
                  <a:srgbClr val="980000"/>
                </a:solidFill>
                <a:latin typeface="Montserrat"/>
                <a:ea typeface="Montserrat"/>
                <a:cs typeface="Montserrat"/>
                <a:sym typeface="Montserrat"/>
              </a:rPr>
              <a:t>Getting to Know You Tool</a:t>
            </a:r>
            <a:r>
              <a:rPr lang="en"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marL="457200" lvl="0" indent="-381000" algn="l" rtl="0">
              <a:lnSpc>
                <a:spcPct val="115000"/>
              </a:lnSpc>
              <a:spcBef>
                <a:spcPts val="0"/>
              </a:spcBef>
              <a:spcAft>
                <a:spcPts val="0"/>
              </a:spcAft>
              <a:buClr>
                <a:schemeClr val="dk1"/>
              </a:buClr>
              <a:buSzPts val="2400"/>
              <a:buFont typeface="Montserrat"/>
              <a:buChar char="●"/>
            </a:pPr>
            <a:r>
              <a:rPr lang="en" sz="2400">
                <a:solidFill>
                  <a:schemeClr val="dk1"/>
                </a:solidFill>
                <a:latin typeface="Montserrat"/>
                <a:ea typeface="Montserrat"/>
                <a:cs typeface="Montserrat"/>
                <a:sym typeface="Montserrat"/>
              </a:rPr>
              <a:t>Listen openly to needs &amp; concerns</a:t>
            </a:r>
            <a:endParaRPr sz="2400">
              <a:solidFill>
                <a:schemeClr val="dk1"/>
              </a:solidFill>
              <a:latin typeface="Montserrat"/>
              <a:ea typeface="Montserrat"/>
              <a:cs typeface="Montserrat"/>
              <a:sym typeface="Montserrat"/>
            </a:endParaRPr>
          </a:p>
          <a:p>
            <a:pPr marL="457200" lvl="0" indent="-381000" algn="l" rtl="0">
              <a:lnSpc>
                <a:spcPct val="115000"/>
              </a:lnSpc>
              <a:spcBef>
                <a:spcPts val="0"/>
              </a:spcBef>
              <a:spcAft>
                <a:spcPts val="0"/>
              </a:spcAft>
              <a:buClr>
                <a:schemeClr val="dk1"/>
              </a:buClr>
              <a:buSzPts val="2400"/>
              <a:buFont typeface="Montserrat"/>
              <a:buChar char="●"/>
            </a:pPr>
            <a:r>
              <a:rPr lang="en" sz="2400">
                <a:solidFill>
                  <a:schemeClr val="dk1"/>
                </a:solidFill>
                <a:latin typeface="Montserrat"/>
                <a:ea typeface="Montserrat"/>
                <a:cs typeface="Montserrat"/>
                <a:sym typeface="Montserrat"/>
              </a:rPr>
              <a:t>Provide assistance</a:t>
            </a:r>
            <a:endParaRPr sz="2400">
              <a:solidFill>
                <a:schemeClr val="dk1"/>
              </a:solidFill>
              <a:latin typeface="Montserrat"/>
              <a:ea typeface="Montserrat"/>
              <a:cs typeface="Montserrat"/>
              <a:sym typeface="Montserrat"/>
            </a:endParaRPr>
          </a:p>
          <a:p>
            <a:pPr marL="457200" lvl="0" indent="-381000" algn="l" rtl="0">
              <a:lnSpc>
                <a:spcPct val="115000"/>
              </a:lnSpc>
              <a:spcBef>
                <a:spcPts val="0"/>
              </a:spcBef>
              <a:spcAft>
                <a:spcPts val="0"/>
              </a:spcAft>
              <a:buClr>
                <a:schemeClr val="dk1"/>
              </a:buClr>
              <a:buSzPts val="2400"/>
              <a:buFont typeface="Montserrat"/>
              <a:buChar char="●"/>
            </a:pPr>
            <a:r>
              <a:rPr lang="en" sz="2400">
                <a:solidFill>
                  <a:schemeClr val="dk1"/>
                </a:solidFill>
                <a:latin typeface="Montserrat"/>
                <a:ea typeface="Montserrat"/>
                <a:cs typeface="Montserrat"/>
                <a:sym typeface="Montserrat"/>
              </a:rPr>
              <a:t>Set goals</a:t>
            </a:r>
            <a:endParaRPr sz="2400">
              <a:solidFill>
                <a:schemeClr val="dk1"/>
              </a:solidFill>
              <a:latin typeface="Montserrat"/>
              <a:ea typeface="Montserrat"/>
              <a:cs typeface="Montserrat"/>
              <a:sym typeface="Montserrat"/>
            </a:endParaRPr>
          </a:p>
          <a:p>
            <a:pPr marL="0" lvl="0" indent="0" algn="l" rtl="0">
              <a:lnSpc>
                <a:spcPct val="115000"/>
              </a:lnSpc>
              <a:spcBef>
                <a:spcPts val="1200"/>
              </a:spcBef>
              <a:spcAft>
                <a:spcPts val="1600"/>
              </a:spcAft>
              <a:buNone/>
            </a:pPr>
            <a:endParaRPr sz="2400"/>
          </a:p>
        </p:txBody>
      </p:sp>
      <p:pic>
        <p:nvPicPr>
          <p:cNvPr id="96" name="Google Shape;96;p18" descr="&quot;&quot;"/>
          <p:cNvPicPr preferRelativeResize="0"/>
          <p:nvPr/>
        </p:nvPicPr>
        <p:blipFill>
          <a:blip r:embed="rId3">
            <a:alphaModFix/>
          </a:blip>
          <a:stretch>
            <a:fillRect/>
          </a:stretch>
        </p:blipFill>
        <p:spPr>
          <a:xfrm>
            <a:off x="5333488" y="0"/>
            <a:ext cx="3857626" cy="5143501"/>
          </a:xfrm>
          <a:prstGeom prst="rect">
            <a:avLst/>
          </a:prstGeom>
          <a:noFill/>
          <a:ln>
            <a:noFill/>
          </a:ln>
        </p:spPr>
      </p:pic>
      <p:sp>
        <p:nvSpPr>
          <p:cNvPr id="97" name="Google Shape;9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83275" y="123550"/>
            <a:ext cx="906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latin typeface="Montserrat"/>
                <a:ea typeface="Montserrat"/>
                <a:cs typeface="Montserrat"/>
                <a:sym typeface="Montserrat"/>
              </a:rPr>
              <a:t>Culturally Relevant Classrooms</a:t>
            </a:r>
            <a:endParaRPr sz="4400">
              <a:latin typeface="Montserrat"/>
              <a:ea typeface="Montserrat"/>
              <a:cs typeface="Montserrat"/>
              <a:sym typeface="Montserrat"/>
            </a:endParaRPr>
          </a:p>
        </p:txBody>
      </p:sp>
      <p:sp>
        <p:nvSpPr>
          <p:cNvPr id="103" name="Google Shape;103;p19"/>
          <p:cNvSpPr txBox="1">
            <a:spLocks noGrp="1"/>
          </p:cNvSpPr>
          <p:nvPr>
            <p:ph type="body" idx="1"/>
          </p:nvPr>
        </p:nvSpPr>
        <p:spPr>
          <a:xfrm>
            <a:off x="4957500" y="1538800"/>
            <a:ext cx="4186500" cy="2459700"/>
          </a:xfrm>
          <a:prstGeom prst="rect">
            <a:avLst/>
          </a:prstGeom>
          <a:ln w="28575"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 sz="3000">
                <a:latin typeface="Montserrat"/>
                <a:ea typeface="Montserrat"/>
                <a:cs typeface="Montserrat"/>
                <a:sym typeface="Montserrat"/>
              </a:rPr>
              <a:t>Environment</a:t>
            </a:r>
            <a:endParaRPr sz="3000">
              <a:latin typeface="Montserrat"/>
              <a:ea typeface="Montserrat"/>
              <a:cs typeface="Montserrat"/>
              <a:sym typeface="Montserrat"/>
            </a:endParaRPr>
          </a:p>
          <a:p>
            <a:pPr marL="0" lvl="0" indent="0" algn="r" rtl="0">
              <a:lnSpc>
                <a:spcPct val="150000"/>
              </a:lnSpc>
              <a:spcBef>
                <a:spcPts val="1600"/>
              </a:spcBef>
              <a:spcAft>
                <a:spcPts val="0"/>
              </a:spcAft>
              <a:buNone/>
            </a:pPr>
            <a:r>
              <a:rPr lang="en" sz="3000">
                <a:latin typeface="Montserrat"/>
                <a:ea typeface="Montserrat"/>
                <a:cs typeface="Montserrat"/>
                <a:sym typeface="Montserrat"/>
              </a:rPr>
              <a:t>Student Interactions</a:t>
            </a:r>
            <a:endParaRPr sz="3000">
              <a:latin typeface="Montserrat"/>
              <a:ea typeface="Montserrat"/>
              <a:cs typeface="Montserrat"/>
              <a:sym typeface="Montserrat"/>
            </a:endParaRPr>
          </a:p>
          <a:p>
            <a:pPr marL="0" lvl="0" indent="0" algn="r" rtl="0">
              <a:lnSpc>
                <a:spcPct val="150000"/>
              </a:lnSpc>
              <a:spcBef>
                <a:spcPts val="1600"/>
              </a:spcBef>
              <a:spcAft>
                <a:spcPts val="1600"/>
              </a:spcAft>
              <a:buNone/>
            </a:pPr>
            <a:r>
              <a:rPr lang="en" sz="3000">
                <a:latin typeface="Montserrat"/>
                <a:ea typeface="Montserrat"/>
                <a:cs typeface="Montserrat"/>
                <a:sym typeface="Montserrat"/>
              </a:rPr>
              <a:t>Instruction</a:t>
            </a:r>
            <a:endParaRPr sz="3000">
              <a:latin typeface="Montserrat"/>
              <a:ea typeface="Montserrat"/>
              <a:cs typeface="Montserrat"/>
              <a:sym typeface="Montserrat"/>
            </a:endParaRPr>
          </a:p>
        </p:txBody>
      </p:sp>
      <p:pic>
        <p:nvPicPr>
          <p:cNvPr id="104" name="Google Shape;104;p19" descr="&quot;&quot;"/>
          <p:cNvPicPr preferRelativeResize="0"/>
          <p:nvPr/>
        </p:nvPicPr>
        <p:blipFill>
          <a:blip r:embed="rId3">
            <a:alphaModFix/>
          </a:blip>
          <a:stretch>
            <a:fillRect/>
          </a:stretch>
        </p:blipFill>
        <p:spPr>
          <a:xfrm>
            <a:off x="0" y="1102250"/>
            <a:ext cx="4957500" cy="3296726"/>
          </a:xfrm>
          <a:prstGeom prst="rect">
            <a:avLst/>
          </a:prstGeom>
          <a:noFill/>
          <a:ln>
            <a:noFill/>
          </a:ln>
        </p:spPr>
      </p:pic>
      <p:sp>
        <p:nvSpPr>
          <p:cNvPr id="105" name="Google Shape;10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11" name="Google Shape;111;p20"/>
          <p:cNvSpPr txBox="1"/>
          <p:nvPr/>
        </p:nvSpPr>
        <p:spPr>
          <a:xfrm>
            <a:off x="217375" y="404750"/>
            <a:ext cx="86772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000">
                <a:solidFill>
                  <a:schemeClr val="dk1"/>
                </a:solidFill>
                <a:latin typeface="Montserrat"/>
                <a:ea typeface="Montserrat"/>
                <a:cs typeface="Montserrat"/>
                <a:sym typeface="Montserrat"/>
              </a:rPr>
              <a:t>EQUALITY is everybody gets a pair of shoes</a:t>
            </a:r>
            <a:endParaRPr sz="300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3000">
                <a:solidFill>
                  <a:schemeClr val="dk1"/>
                </a:solidFill>
                <a:latin typeface="Montserrat"/>
                <a:ea typeface="Montserrat"/>
                <a:cs typeface="Montserrat"/>
                <a:sym typeface="Montserrat"/>
              </a:rPr>
              <a:t>EQUITY means everybody gets shoes that fit</a:t>
            </a:r>
            <a:endParaRPr sz="300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endParaRPr sz="300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4000" b="1">
                <a:solidFill>
                  <a:srgbClr val="980000"/>
                </a:solidFill>
                <a:latin typeface="Montserrat"/>
                <a:ea typeface="Montserrat"/>
                <a:cs typeface="Montserrat"/>
                <a:sym typeface="Montserrat"/>
              </a:rPr>
              <a:t>Culturally Responsive Education</a:t>
            </a:r>
            <a:r>
              <a:rPr lang="en" sz="4000">
                <a:solidFill>
                  <a:schemeClr val="dk1"/>
                </a:solidFill>
                <a:latin typeface="Montserrat"/>
                <a:ea typeface="Montserrat"/>
                <a:cs typeface="Montserrat"/>
                <a:sym typeface="Montserrat"/>
              </a:rPr>
              <a:t> = </a:t>
            </a:r>
            <a:endParaRPr sz="400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4000">
                <a:solidFill>
                  <a:schemeClr val="dk1"/>
                </a:solidFill>
                <a:latin typeface="Montserrat"/>
                <a:ea typeface="Montserrat"/>
                <a:cs typeface="Montserrat"/>
                <a:sym typeface="Montserrat"/>
              </a:rPr>
              <a:t>EVERYBODY gets </a:t>
            </a:r>
            <a:r>
              <a:rPr lang="en" sz="4000" i="1">
                <a:solidFill>
                  <a:schemeClr val="dk1"/>
                </a:solidFill>
                <a:latin typeface="Montserrat"/>
                <a:ea typeface="Montserrat"/>
                <a:cs typeface="Montserrat"/>
                <a:sym typeface="Montserrat"/>
              </a:rPr>
              <a:t>shoes that</a:t>
            </a:r>
            <a:r>
              <a:rPr lang="en" sz="4000">
                <a:solidFill>
                  <a:schemeClr val="dk1"/>
                </a:solidFill>
                <a:latin typeface="Montserrat"/>
                <a:ea typeface="Montserrat"/>
                <a:cs typeface="Montserrat"/>
                <a:sym typeface="Montserrat"/>
              </a:rPr>
              <a:t> </a:t>
            </a:r>
            <a:r>
              <a:rPr lang="en" sz="4000" i="1">
                <a:solidFill>
                  <a:schemeClr val="dk1"/>
                </a:solidFill>
                <a:latin typeface="Montserrat"/>
                <a:ea typeface="Montserrat"/>
                <a:cs typeface="Montserrat"/>
                <a:sym typeface="Montserrat"/>
              </a:rPr>
              <a:t>match their style</a:t>
            </a:r>
            <a:endParaRPr sz="4000">
              <a:solidFill>
                <a:srgbClr val="333333"/>
              </a:solidFill>
              <a:latin typeface="Montserrat"/>
              <a:ea typeface="Montserrat"/>
              <a:cs typeface="Montserrat"/>
              <a:sym typeface="Montserrat"/>
            </a:endParaRPr>
          </a:p>
        </p:txBody>
      </p:sp>
      <p:sp>
        <p:nvSpPr>
          <p:cNvPr id="2" name="Title 1" hidden="1"/>
          <p:cNvSpPr>
            <a:spLocks noGrp="1"/>
          </p:cNvSpPr>
          <p:nvPr>
            <p:ph type="title"/>
          </p:nvPr>
        </p:nvSpPr>
        <p:spPr/>
        <p:txBody>
          <a:bodyPr/>
          <a:lstStyle/>
          <a:p>
            <a:r>
              <a:rPr lang="en-US" dirty="0" smtClean="0"/>
              <a:t>Equality/Equity</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17" name="Google Shape;117;p21"/>
          <p:cNvSpPr txBox="1"/>
          <p:nvPr/>
        </p:nvSpPr>
        <p:spPr>
          <a:xfrm>
            <a:off x="331850" y="64150"/>
            <a:ext cx="8521200" cy="6273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7916"/>
              </a:lnSpc>
              <a:spcBef>
                <a:spcPts val="0"/>
              </a:spcBef>
              <a:spcAft>
                <a:spcPts val="800"/>
              </a:spcAft>
              <a:buClr>
                <a:schemeClr val="dk1"/>
              </a:buClr>
              <a:buSzPts val="1100"/>
              <a:buFont typeface="Arial"/>
              <a:buNone/>
            </a:pPr>
            <a:r>
              <a:rPr lang="en" sz="2800" b="1">
                <a:latin typeface="Montserrat"/>
                <a:ea typeface="Montserrat"/>
                <a:cs typeface="Montserrat"/>
                <a:sym typeface="Montserrat"/>
              </a:rPr>
              <a:t>Window into Teacher Thinking</a:t>
            </a:r>
            <a:endParaRPr sz="2800">
              <a:latin typeface="Montserrat"/>
              <a:ea typeface="Montserrat"/>
              <a:cs typeface="Montserrat"/>
              <a:sym typeface="Montserrat"/>
            </a:endParaRPr>
          </a:p>
        </p:txBody>
      </p:sp>
      <p:pic>
        <p:nvPicPr>
          <p:cNvPr id="118" name="Google Shape;118;p21" descr="Graph Ability to teach vs Ability to explain own teaching practice&#10;Can't Do - Don't know = mysterious (unknown)&#10;Can't do - Know =Theoretical (unable to demonstrate)&#10;Can Do - Don't know = Magical (unexplained)&#10;Can do - Know = Intentional (deliberate practice)"/>
          <p:cNvPicPr preferRelativeResize="0"/>
          <p:nvPr/>
        </p:nvPicPr>
        <p:blipFill rotWithShape="1">
          <a:blip r:embed="rId3">
            <a:alphaModFix/>
          </a:blip>
          <a:srcRect b="9959"/>
          <a:stretch/>
        </p:blipFill>
        <p:spPr>
          <a:xfrm>
            <a:off x="1441263" y="818700"/>
            <a:ext cx="6302370" cy="3734250"/>
          </a:xfrm>
          <a:prstGeom prst="rect">
            <a:avLst/>
          </a:prstGeom>
          <a:noFill/>
          <a:ln>
            <a:noFill/>
          </a:ln>
        </p:spPr>
      </p:pic>
      <p:sp>
        <p:nvSpPr>
          <p:cNvPr id="2" name="TextBox 1"/>
          <p:cNvSpPr txBox="1"/>
          <p:nvPr/>
        </p:nvSpPr>
        <p:spPr>
          <a:xfrm>
            <a:off x="1441263" y="4552950"/>
            <a:ext cx="6693087" cy="430887"/>
          </a:xfrm>
          <a:prstGeom prst="rect">
            <a:avLst/>
          </a:prstGeom>
          <a:noFill/>
        </p:spPr>
        <p:txBody>
          <a:bodyPr wrap="square" rtlCol="0">
            <a:spAutoFit/>
          </a:bodyPr>
          <a:lstStyle/>
          <a:p>
            <a:r>
              <a:rPr lang="en-US" sz="1100" dirty="0"/>
              <a:t>Adapted from Mentoring: A Resource and Training Guide for Educators, by Ann Newton et al. Copyright 1994 by </a:t>
            </a:r>
            <a:r>
              <a:rPr lang="en-US" sz="1100" dirty="0" err="1"/>
              <a:t>WestEd</a:t>
            </a:r>
            <a:r>
              <a:rPr lang="en-US" sz="1100" dirty="0"/>
              <a:t>. Used with permission of the publisher.</a:t>
            </a:r>
          </a:p>
        </p:txBody>
      </p:sp>
      <p:sp>
        <p:nvSpPr>
          <p:cNvPr id="3" name="Title 2" hidden="1"/>
          <p:cNvSpPr>
            <a:spLocks noGrp="1"/>
          </p:cNvSpPr>
          <p:nvPr>
            <p:ph type="title" idx="4294967295"/>
          </p:nvPr>
        </p:nvSpPr>
        <p:spPr/>
        <p:txBody>
          <a:bodyPr/>
          <a:lstStyle/>
          <a:p>
            <a:r>
              <a:rPr lang="en-US" dirty="0" smtClean="0"/>
              <a:t>Window into Teacher Thinking</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63E673E4BBC74AA8623159A1A87A40" ma:contentTypeVersion="6" ma:contentTypeDescription="Create a new document." ma:contentTypeScope="" ma:versionID="60f1e7f8937b1335f560332633e790ab">
  <xsd:schema xmlns:xsd="http://www.w3.org/2001/XMLSchema" xmlns:xs="http://www.w3.org/2001/XMLSchema" xmlns:p="http://schemas.microsoft.com/office/2006/metadata/properties" xmlns:ns1="http://schemas.microsoft.com/sharepoint/v3" xmlns:ns2="28844de8-4efb-41b0-b7a9-63837aa05f4d" targetNamespace="http://schemas.microsoft.com/office/2006/metadata/properties" ma:root="true" ma:fieldsID="7003abda0c10cdfa5520dc51f09a84ab" ns1:_="" ns2:_="">
    <xsd:import namespace="http://schemas.microsoft.com/sharepoint/v3"/>
    <xsd:import namespace="28844de8-4efb-41b0-b7a9-63837aa05f4d"/>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8844de8-4efb-41b0-b7a9-63837aa05f4d"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28844de8-4efb-41b0-b7a9-63837aa05f4d">2019-07-02T07:00:00+00:00</Remediation_x0020_Date>
    <Estimated_x0020_Creation_x0020_Date xmlns="28844de8-4efb-41b0-b7a9-63837aa05f4d" xsi:nil="true"/>
    <Priority xmlns="28844de8-4efb-41b0-b7a9-63837aa05f4d">New</Priority>
  </documentManagement>
</p:properties>
</file>

<file path=customXml/itemProps1.xml><?xml version="1.0" encoding="utf-8"?>
<ds:datastoreItem xmlns:ds="http://schemas.openxmlformats.org/officeDocument/2006/customXml" ds:itemID="{2C2631CD-1D0A-452A-8EDC-7F80EC26830A}"/>
</file>

<file path=customXml/itemProps2.xml><?xml version="1.0" encoding="utf-8"?>
<ds:datastoreItem xmlns:ds="http://schemas.openxmlformats.org/officeDocument/2006/customXml" ds:itemID="{DA319FF1-BAA8-4777-86B1-01C4B1FE280B}"/>
</file>

<file path=customXml/itemProps3.xml><?xml version="1.0" encoding="utf-8"?>
<ds:datastoreItem xmlns:ds="http://schemas.openxmlformats.org/officeDocument/2006/customXml" ds:itemID="{9F7CC54C-8D52-419E-8705-7AEBA8F09CC4}"/>
</file>

<file path=docProps/app.xml><?xml version="1.0" encoding="utf-8"?>
<Properties xmlns="http://schemas.openxmlformats.org/officeDocument/2006/extended-properties" xmlns:vt="http://schemas.openxmlformats.org/officeDocument/2006/docPropsVTypes">
  <TotalTime>191</TotalTime>
  <Words>1359</Words>
  <Application>Microsoft Office PowerPoint</Application>
  <PresentationFormat>On-screen Show (16:9)</PresentationFormat>
  <Paragraphs>270</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Wingdings</vt:lpstr>
      <vt:lpstr>Montserrat</vt:lpstr>
      <vt:lpstr>Cambria Math</vt:lpstr>
      <vt:lpstr>Times New Roman</vt:lpstr>
      <vt:lpstr>Simple Light</vt:lpstr>
      <vt:lpstr>  Metro Area  Cooperating Educator  Orientation  </vt:lpstr>
      <vt:lpstr>Welcome</vt:lpstr>
      <vt:lpstr>Markers Along the Journey</vt:lpstr>
      <vt:lpstr>Attributes of Effective Mentors</vt:lpstr>
      <vt:lpstr>Attributes of Effective Mentors continued</vt:lpstr>
      <vt:lpstr>Building Trusting  Relationships</vt:lpstr>
      <vt:lpstr>Culturally Relevant Classrooms</vt:lpstr>
      <vt:lpstr>Equality/Equity</vt:lpstr>
      <vt:lpstr>Window into Teacher Thinking</vt:lpstr>
      <vt:lpstr>Mentoring Moments</vt:lpstr>
      <vt:lpstr>The Three C’s (Consultant/Collaborator/Coach)  Associate Teacher Partnership Project - Lakehead University</vt:lpstr>
      <vt:lpstr>Mentoring Language Chart</vt:lpstr>
      <vt:lpstr>MLC continued</vt:lpstr>
      <vt:lpstr>Making Teaching Transparent </vt:lpstr>
      <vt:lpstr>Teacher Mentor CDG</vt:lpstr>
      <vt:lpstr>CDG continued</vt:lpstr>
      <vt:lpstr>Feedback &amp;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Metro Area  Cooperating Educator  Orientation</dc:title>
  <dc:creator>FRISENDAHL Tanya - ODE</dc:creator>
  <cp:lastModifiedBy>DUMAS Sheli - ODE</cp:lastModifiedBy>
  <cp:revision>12</cp:revision>
  <dcterms:modified xsi:type="dcterms:W3CDTF">2019-06-25T17:09:18Z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0x010100D463E673E4BBC74AA8623159A1A87A40</vt:lpwstr>
  </property>
</Properties>
</file>