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53" autoAdjust="0"/>
  </p:normalViewPr>
  <p:slideViewPr>
    <p:cSldViewPr snapToGrid="0" snapToObjects="1">
      <p:cViewPr varScale="1">
        <p:scale>
          <a:sx n="74" d="100"/>
          <a:sy n="74" d="100"/>
        </p:scale>
        <p:origin x="26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6DC79-F0EB-43E7-8E92-461FCF6DB028}" type="doc">
      <dgm:prSet loTypeId="urn:microsoft.com/office/officeart/2005/8/layout/pList2#4" loCatId="list" qsTypeId="urn:microsoft.com/office/officeart/2005/8/quickstyle/3d1" qsCatId="3D" csTypeId="urn:microsoft.com/office/officeart/2005/8/colors/accent1_2" csCatId="accent1" phldr="1"/>
      <dgm:spPr>
        <a:scene3d>
          <a:camera prst="orthographicFront">
            <a:rot lat="0" lon="0" rev="0"/>
          </a:camera>
          <a:lightRig rig="contrasting" dir="t">
            <a:rot lat="0" lon="0" rev="1500000"/>
          </a:lightRig>
        </a:scene3d>
      </dgm:spPr>
    </dgm:pt>
    <dgm:pt modelId="{1599D5FB-AAB7-4A32-9507-BB6946D52E5E}">
      <dgm:prSet phldrT="[Text]" custT="1"/>
      <dgm:spPr>
        <a:ln>
          <a:noFill/>
        </a:ln>
        <a:effectLst>
          <a:outerShdw blurRad="149987" dist="250190" dir="8460000" algn="ctr">
            <a:srgbClr val="000000">
              <a:alpha val="28000"/>
            </a:srgbClr>
          </a:outerShdw>
        </a:effectLst>
        <a:sp3d prstMaterial="metal">
          <a:bevelT w="88900" h="88900"/>
        </a:sp3d>
      </dgm:spPr>
      <dgm:t>
        <a:bodyPr/>
        <a:lstStyle/>
        <a:p>
          <a:pPr algn="ctr"/>
          <a:r>
            <a:rPr lang="en-US" sz="2000" b="1" dirty="0" smtClean="0"/>
            <a:t>Focused</a:t>
          </a:r>
        </a:p>
      </dgm:t>
    </dgm:pt>
    <dgm:pt modelId="{D210C184-F6DF-4B5C-92D0-40701217F6EA}" type="parTrans" cxnId="{7CC8D6BE-B83D-455C-BD2D-08415C8C9102}">
      <dgm:prSet/>
      <dgm:spPr/>
      <dgm:t>
        <a:bodyPr/>
        <a:lstStyle/>
        <a:p>
          <a:endParaRPr lang="en-US"/>
        </a:p>
      </dgm:t>
    </dgm:pt>
    <dgm:pt modelId="{7DDBB87F-7DD1-441C-A0E9-5C8BEE488ECC}" type="sibTrans" cxnId="{7CC8D6BE-B83D-455C-BD2D-08415C8C9102}">
      <dgm:prSet/>
      <dgm:spPr>
        <a:ln>
          <a:noFill/>
        </a:ln>
        <a:effectLst>
          <a:outerShdw blurRad="149987" dist="250190" dir="8460000" algn="ctr">
            <a:srgbClr val="000000">
              <a:alpha val="28000"/>
            </a:srgbClr>
          </a:outerShdw>
        </a:effectLst>
        <a:sp3d prstMaterial="metal">
          <a:bevelT w="88900" h="88900"/>
        </a:sp3d>
      </dgm:spPr>
      <dgm:t>
        <a:bodyPr/>
        <a:lstStyle/>
        <a:p>
          <a:endParaRPr lang="en-US"/>
        </a:p>
      </dgm:t>
    </dgm:pt>
    <dgm:pt modelId="{55853C01-236C-4E29-BA08-A21659B14BDE}">
      <dgm:prSet custT="1"/>
      <dgm:spPr>
        <a:ln>
          <a:noFill/>
        </a:ln>
        <a:effectLst>
          <a:outerShdw blurRad="149987" dist="250190" dir="8460000" algn="ctr">
            <a:srgbClr val="000000">
              <a:alpha val="28000"/>
            </a:srgbClr>
          </a:outerShdw>
        </a:effectLst>
        <a:sp3d prstMaterial="metal">
          <a:bevelT w="88900" h="88900"/>
        </a:sp3d>
      </dgm:spPr>
      <dgm:t>
        <a:bodyPr/>
        <a:lstStyle/>
        <a:p>
          <a:pPr algn="l"/>
          <a:r>
            <a:rPr lang="en-US" sz="1800" dirty="0" smtClean="0"/>
            <a:t>Specifically addresses one identified problem</a:t>
          </a:r>
        </a:p>
      </dgm:t>
    </dgm:pt>
    <dgm:pt modelId="{200FDBAD-3352-4C45-AE96-0CF2E339A5EB}" type="parTrans" cxnId="{EE35AA39-4A2F-4788-B1EE-79FD1CB9B578}">
      <dgm:prSet/>
      <dgm:spPr/>
      <dgm:t>
        <a:bodyPr/>
        <a:lstStyle/>
        <a:p>
          <a:endParaRPr lang="en-US"/>
        </a:p>
      </dgm:t>
    </dgm:pt>
    <dgm:pt modelId="{9EFA5B96-01F4-4CAD-86A7-633C67BF8FF2}" type="sibTrans" cxnId="{EE35AA39-4A2F-4788-B1EE-79FD1CB9B578}">
      <dgm:prSet/>
      <dgm:spPr/>
      <dgm:t>
        <a:bodyPr/>
        <a:lstStyle/>
        <a:p>
          <a:endParaRPr lang="en-US"/>
        </a:p>
      </dgm:t>
    </dgm:pt>
    <dgm:pt modelId="{4C33C1FB-9606-4774-B3E4-EDA5A68648C2}">
      <dgm:prSet custT="1"/>
      <dgm:spPr>
        <a:ln>
          <a:noFill/>
        </a:ln>
        <a:effectLst>
          <a:outerShdw blurRad="149987" dist="250190" dir="8460000" algn="ctr">
            <a:srgbClr val="000000">
              <a:alpha val="28000"/>
            </a:srgbClr>
          </a:outerShdw>
        </a:effectLst>
        <a:sp3d prstMaterial="metal">
          <a:bevelT w="88900" h="88900"/>
        </a:sp3d>
      </dgm:spPr>
      <dgm:t>
        <a:bodyPr/>
        <a:lstStyle/>
        <a:p>
          <a:pPr algn="ctr"/>
          <a:r>
            <a:rPr lang="en-US" sz="2000" b="1" dirty="0" smtClean="0"/>
            <a:t>Outcome-oriented</a:t>
          </a:r>
        </a:p>
      </dgm:t>
    </dgm:pt>
    <dgm:pt modelId="{CDB973A0-992A-4A23-ADBF-0A1F43788D98}" type="parTrans" cxnId="{A530BBEB-7CDB-485E-9D30-7C8D090178B9}">
      <dgm:prSet/>
      <dgm:spPr/>
      <dgm:t>
        <a:bodyPr/>
        <a:lstStyle/>
        <a:p>
          <a:endParaRPr lang="en-US"/>
        </a:p>
      </dgm:t>
    </dgm:pt>
    <dgm:pt modelId="{1CD1CC16-29A5-4541-83A6-45F203A73B84}" type="sibTrans" cxnId="{A530BBEB-7CDB-485E-9D30-7C8D090178B9}">
      <dgm:prSet/>
      <dgm:spPr>
        <a:ln>
          <a:noFill/>
        </a:ln>
        <a:effectLst>
          <a:outerShdw blurRad="149987" dist="250190" dir="8460000" algn="ctr">
            <a:srgbClr val="000000">
              <a:alpha val="28000"/>
            </a:srgbClr>
          </a:outerShdw>
        </a:effectLst>
        <a:sp3d prstMaterial="metal">
          <a:bevelT w="88900" h="88900"/>
        </a:sp3d>
      </dgm:spPr>
      <dgm:t>
        <a:bodyPr/>
        <a:lstStyle/>
        <a:p>
          <a:endParaRPr lang="en-US"/>
        </a:p>
      </dgm:t>
    </dgm:pt>
    <dgm:pt modelId="{4D7F92FF-6A23-4560-93A4-24B613E88773}">
      <dgm:prSet custT="1"/>
      <dgm:spPr>
        <a:ln>
          <a:noFill/>
        </a:ln>
        <a:effectLst>
          <a:outerShdw blurRad="149987" dist="250190" dir="8460000" algn="ctr">
            <a:srgbClr val="000000">
              <a:alpha val="28000"/>
            </a:srgbClr>
          </a:outerShdw>
        </a:effectLst>
        <a:sp3d prstMaterial="metal">
          <a:bevelT w="88900" h="88900"/>
        </a:sp3d>
      </dgm:spPr>
      <dgm:t>
        <a:bodyPr/>
        <a:lstStyle/>
        <a:p>
          <a:pPr algn="l"/>
          <a:r>
            <a:rPr lang="en-US" sz="1800" dirty="0" smtClean="0"/>
            <a:t>Rather than what you </a:t>
          </a:r>
          <a:r>
            <a:rPr lang="en-US" sz="1800" i="1" dirty="0" smtClean="0"/>
            <a:t>don’t</a:t>
          </a:r>
          <a:r>
            <a:rPr lang="en-US" sz="1800" dirty="0" smtClean="0"/>
            <a:t> want, state in affirmative language what you </a:t>
          </a:r>
          <a:r>
            <a:rPr lang="en-US" sz="1800" i="1" dirty="0" smtClean="0"/>
            <a:t>do </a:t>
          </a:r>
          <a:r>
            <a:rPr lang="en-US" sz="1800" dirty="0" smtClean="0"/>
            <a:t>want</a:t>
          </a:r>
        </a:p>
      </dgm:t>
    </dgm:pt>
    <dgm:pt modelId="{4869A412-48C5-4B43-8A15-85240745A5E0}" type="parTrans" cxnId="{BBB03A58-61DE-495D-B44C-7C686BFF1348}">
      <dgm:prSet/>
      <dgm:spPr/>
      <dgm:t>
        <a:bodyPr/>
        <a:lstStyle/>
        <a:p>
          <a:endParaRPr lang="en-US"/>
        </a:p>
      </dgm:t>
    </dgm:pt>
    <dgm:pt modelId="{22786821-BD39-44DC-9C5A-D594A1B42706}" type="sibTrans" cxnId="{BBB03A58-61DE-495D-B44C-7C686BFF1348}">
      <dgm:prSet/>
      <dgm:spPr/>
      <dgm:t>
        <a:bodyPr/>
        <a:lstStyle/>
        <a:p>
          <a:endParaRPr lang="en-US"/>
        </a:p>
      </dgm:t>
    </dgm:pt>
    <dgm:pt modelId="{E3787969-EF82-42E6-8342-F6999691D9C6}">
      <dgm:prSet custT="1"/>
      <dgm:spPr>
        <a:ln>
          <a:noFill/>
        </a:ln>
        <a:effectLst>
          <a:outerShdw blurRad="149987" dist="250190" dir="8460000" algn="ctr">
            <a:srgbClr val="000000">
              <a:alpha val="28000"/>
            </a:srgbClr>
          </a:outerShdw>
        </a:effectLst>
        <a:sp3d prstMaterial="metal">
          <a:bevelT w="88900" h="88900"/>
        </a:sp3d>
      </dgm:spPr>
      <dgm:t>
        <a:bodyPr/>
        <a:lstStyle/>
        <a:p>
          <a:pPr algn="ctr"/>
          <a:r>
            <a:rPr lang="en-US" sz="2000" b="1" dirty="0" smtClean="0"/>
            <a:t>Positive</a:t>
          </a:r>
        </a:p>
      </dgm:t>
    </dgm:pt>
    <dgm:pt modelId="{7061C53E-439C-4870-8E9B-5CDEED49686F}" type="parTrans" cxnId="{F1DEA2AA-2FFF-4A49-91A6-E75FA16659AE}">
      <dgm:prSet/>
      <dgm:spPr/>
      <dgm:t>
        <a:bodyPr/>
        <a:lstStyle/>
        <a:p>
          <a:endParaRPr lang="en-US"/>
        </a:p>
      </dgm:t>
    </dgm:pt>
    <dgm:pt modelId="{523CBEAA-39D4-4DB9-A23A-D72FA0D64990}" type="sibTrans" cxnId="{F1DEA2AA-2FFF-4A49-91A6-E75FA16659AE}">
      <dgm:prSet/>
      <dgm:spPr/>
      <dgm:t>
        <a:bodyPr/>
        <a:lstStyle/>
        <a:p>
          <a:endParaRPr lang="en-US"/>
        </a:p>
      </dgm:t>
    </dgm:pt>
    <dgm:pt modelId="{8B4B90BD-33AD-47F7-A6F1-DE1315125844}">
      <dgm:prSet custT="1"/>
      <dgm:spPr>
        <a:ln>
          <a:noFill/>
        </a:ln>
        <a:effectLst>
          <a:outerShdw blurRad="149987" dist="250190" dir="8460000" algn="ctr">
            <a:srgbClr val="000000">
              <a:alpha val="28000"/>
            </a:srgbClr>
          </a:outerShdw>
        </a:effectLst>
        <a:sp3d prstMaterial="metal">
          <a:bevelT w="88900" h="88900"/>
        </a:sp3d>
      </dgm:spPr>
      <dgm:t>
        <a:bodyPr/>
        <a:lstStyle/>
        <a:p>
          <a:pPr algn="l"/>
          <a:r>
            <a:rPr lang="en-US" sz="2000" b="0" dirty="0" smtClean="0"/>
            <a:t>What should be</a:t>
          </a:r>
        </a:p>
      </dgm:t>
    </dgm:pt>
    <dgm:pt modelId="{B47D7397-99C2-4E80-A513-58D712B12118}" type="parTrans" cxnId="{8CE125D1-D2BF-4404-B683-53AD248DBC0E}">
      <dgm:prSet/>
      <dgm:spPr/>
      <dgm:t>
        <a:bodyPr/>
        <a:lstStyle/>
        <a:p>
          <a:endParaRPr lang="en-US"/>
        </a:p>
      </dgm:t>
    </dgm:pt>
    <dgm:pt modelId="{F6B41C53-349F-4CB9-9292-570FE917F1E7}" type="sibTrans" cxnId="{8CE125D1-D2BF-4404-B683-53AD248DBC0E}">
      <dgm:prSet/>
      <dgm:spPr/>
      <dgm:t>
        <a:bodyPr/>
        <a:lstStyle/>
        <a:p>
          <a:endParaRPr lang="en-US"/>
        </a:p>
      </dgm:t>
    </dgm:pt>
    <dgm:pt modelId="{EFE4A334-60D5-4384-B32E-16918A334EB6}" type="pres">
      <dgm:prSet presAssocID="{DE56DC79-F0EB-43E7-8E92-461FCF6DB028}" presName="Name0" presStyleCnt="0">
        <dgm:presLayoutVars>
          <dgm:dir/>
          <dgm:resizeHandles val="exact"/>
        </dgm:presLayoutVars>
      </dgm:prSet>
      <dgm:spPr/>
    </dgm:pt>
    <dgm:pt modelId="{B19A569B-8B86-495A-A049-27268846A003}" type="pres">
      <dgm:prSet presAssocID="{DE56DC79-F0EB-43E7-8E92-461FCF6DB028}" presName="bkgdShp" presStyleLbl="alignAccFollowNode1" presStyleIdx="0" presStyleCnt="1"/>
      <dgm:spPr>
        <a:noFill/>
        <a:ln>
          <a:noFill/>
        </a:ln>
        <a:effectLst>
          <a:outerShdw blurRad="149987" dist="250190" dir="8460000" algn="ctr">
            <a:srgbClr val="000000">
              <a:alpha val="28000"/>
            </a:srgbClr>
          </a:outerShdw>
        </a:effectLst>
        <a:sp3d prstMaterial="metal">
          <a:bevelT w="88900" h="88900"/>
        </a:sp3d>
      </dgm:spPr>
    </dgm:pt>
    <dgm:pt modelId="{5FCFB9FB-F167-4820-97B7-C268C69340F7}" type="pres">
      <dgm:prSet presAssocID="{DE56DC79-F0EB-43E7-8E92-461FCF6DB028}" presName="linComp" presStyleCnt="0"/>
      <dgm:spPr>
        <a:ln>
          <a:noFill/>
        </a:ln>
        <a:effectLst>
          <a:outerShdw blurRad="149987" dist="250190" dir="8460000" algn="ctr">
            <a:srgbClr val="000000">
              <a:alpha val="28000"/>
            </a:srgbClr>
          </a:outerShdw>
        </a:effectLst>
        <a:sp3d prstMaterial="metal">
          <a:bevelT w="88900" h="88900"/>
        </a:sp3d>
      </dgm:spPr>
    </dgm:pt>
    <dgm:pt modelId="{9F1AE9C3-F522-4708-B38E-ED16E1D28F8D}" type="pres">
      <dgm:prSet presAssocID="{1599D5FB-AAB7-4A32-9507-BB6946D52E5E}" presName="compNode" presStyleCnt="0"/>
      <dgm:spPr>
        <a:ln>
          <a:noFill/>
        </a:ln>
        <a:effectLst>
          <a:outerShdw blurRad="149987" dist="250190" dir="8460000" algn="ctr">
            <a:srgbClr val="000000">
              <a:alpha val="28000"/>
            </a:srgbClr>
          </a:outerShdw>
        </a:effectLst>
        <a:sp3d prstMaterial="metal">
          <a:bevelT w="88900" h="88900"/>
        </a:sp3d>
      </dgm:spPr>
    </dgm:pt>
    <dgm:pt modelId="{31A9A47D-2A76-46E5-81BA-4F251C2CCE61}" type="pres">
      <dgm:prSet presAssocID="{1599D5FB-AAB7-4A32-9507-BB6946D52E5E}" presName="node" presStyleLbl="node1" presStyleIdx="0" presStyleCnt="3" custLinFactNeighborY="-3869">
        <dgm:presLayoutVars>
          <dgm:bulletEnabled val="1"/>
        </dgm:presLayoutVars>
      </dgm:prSet>
      <dgm:spPr/>
      <dgm:t>
        <a:bodyPr/>
        <a:lstStyle/>
        <a:p>
          <a:endParaRPr lang="en-US"/>
        </a:p>
      </dgm:t>
    </dgm:pt>
    <dgm:pt modelId="{DCEC9A90-717F-4054-B262-BC97284F3F66}" type="pres">
      <dgm:prSet presAssocID="{1599D5FB-AAB7-4A32-9507-BB6946D52E5E}" presName="invisiNode" presStyleLbl="node1" presStyleIdx="0" presStyleCnt="3"/>
      <dgm:spPr>
        <a:ln>
          <a:noFill/>
        </a:ln>
        <a:effectLst>
          <a:outerShdw blurRad="149987" dist="250190" dir="8460000" algn="ctr">
            <a:srgbClr val="000000">
              <a:alpha val="28000"/>
            </a:srgbClr>
          </a:outerShdw>
        </a:effectLst>
        <a:sp3d prstMaterial="metal">
          <a:bevelT w="88900" h="88900"/>
        </a:sp3d>
      </dgm:spPr>
    </dgm:pt>
    <dgm:pt modelId="{F229DAFA-8FC0-400C-8577-656786A467C5}" type="pres">
      <dgm:prSet presAssocID="{1599D5FB-AAB7-4A32-9507-BB6946D52E5E}" presName="imagNode" presStyleLbl="fgImgPlace1" presStyleIdx="0" presStyleCnt="3"/>
      <dgm:spPr>
        <a:prstGeom prst="roundRect">
          <a:avLst/>
        </a:prstGeom>
        <a:blipFill dpi="0" rotWithShape="0">
          <a:blip xmlns:r="http://schemas.openxmlformats.org/officeDocument/2006/relationships" r:embed="rId1"/>
          <a:srcRect/>
          <a:stretch>
            <a:fillRect l="1000" t="-31000" r="1000" b="-31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extLst>
        <a:ext uri="{E40237B7-FDA0-4F09-8148-C483321AD2D9}">
          <dgm14:cNvPr xmlns:dgm14="http://schemas.microsoft.com/office/drawing/2010/diagram" id="0" name="" descr="Focused" title="Swirl"/>
        </a:ext>
      </dgm:extLst>
    </dgm:pt>
    <dgm:pt modelId="{5A40D5BA-81B1-48E2-9317-7BA43442AC97}" type="pres">
      <dgm:prSet presAssocID="{7DDBB87F-7DD1-441C-A0E9-5C8BEE488ECC}" presName="sibTrans" presStyleLbl="sibTrans2D1" presStyleIdx="0" presStyleCnt="0"/>
      <dgm:spPr/>
      <dgm:t>
        <a:bodyPr/>
        <a:lstStyle/>
        <a:p>
          <a:endParaRPr lang="en-US"/>
        </a:p>
      </dgm:t>
    </dgm:pt>
    <dgm:pt modelId="{99F78773-6FAC-4C9B-A912-3E584C4C3F83}" type="pres">
      <dgm:prSet presAssocID="{4C33C1FB-9606-4774-B3E4-EDA5A68648C2}" presName="compNode" presStyleCnt="0"/>
      <dgm:spPr>
        <a:ln>
          <a:noFill/>
        </a:ln>
        <a:effectLst>
          <a:outerShdw blurRad="149987" dist="250190" dir="8460000" algn="ctr">
            <a:srgbClr val="000000">
              <a:alpha val="28000"/>
            </a:srgbClr>
          </a:outerShdw>
        </a:effectLst>
        <a:sp3d prstMaterial="metal">
          <a:bevelT w="88900" h="88900"/>
        </a:sp3d>
      </dgm:spPr>
    </dgm:pt>
    <dgm:pt modelId="{0B86E7DA-1989-4362-8A16-F88774A4C250}" type="pres">
      <dgm:prSet presAssocID="{4C33C1FB-9606-4774-B3E4-EDA5A68648C2}" presName="node" presStyleLbl="node1" presStyleIdx="1" presStyleCnt="3" custLinFactNeighborY="-3869">
        <dgm:presLayoutVars>
          <dgm:bulletEnabled val="1"/>
        </dgm:presLayoutVars>
      </dgm:prSet>
      <dgm:spPr/>
      <dgm:t>
        <a:bodyPr/>
        <a:lstStyle/>
        <a:p>
          <a:endParaRPr lang="en-US"/>
        </a:p>
      </dgm:t>
    </dgm:pt>
    <dgm:pt modelId="{6FEDBB26-B74C-43C0-B7A1-21F95EC786E9}" type="pres">
      <dgm:prSet presAssocID="{4C33C1FB-9606-4774-B3E4-EDA5A68648C2}" presName="invisiNode" presStyleLbl="node1" presStyleIdx="1" presStyleCnt="3"/>
      <dgm:spPr>
        <a:ln>
          <a:noFill/>
        </a:ln>
        <a:effectLst>
          <a:outerShdw blurRad="149987" dist="250190" dir="8460000" algn="ctr">
            <a:srgbClr val="000000">
              <a:alpha val="28000"/>
            </a:srgbClr>
          </a:outerShdw>
        </a:effectLst>
        <a:sp3d prstMaterial="metal">
          <a:bevelT w="88900" h="88900"/>
        </a:sp3d>
      </dgm:spPr>
    </dgm:pt>
    <dgm:pt modelId="{25A47D7E-660C-4A84-9F86-322A6B147AC8}" type="pres">
      <dgm:prSet presAssocID="{4C33C1FB-9606-4774-B3E4-EDA5A68648C2}" presName="imagNode" presStyleLbl="fgImgPlace1" presStyleIdx="1" presStyleCnt="3"/>
      <dgm:spPr>
        <a:prstGeom prst="roundRect">
          <a:avLst/>
        </a:prstGeom>
        <a:blipFill rotWithShape="0">
          <a:blip xmlns:r="http://schemas.openxmlformats.org/officeDocument/2006/relationships" r:embed="rId2"/>
          <a:stretch>
            <a:fillRect/>
          </a:stretch>
        </a:blipFill>
      </dgm:spPr>
      <dgm:extLst>
        <a:ext uri="{E40237B7-FDA0-4F09-8148-C483321AD2D9}">
          <dgm14:cNvPr xmlns:dgm14="http://schemas.microsoft.com/office/drawing/2010/diagram" id="0" name="" descr="Outcome-oriented" title="Garden path"/>
        </a:ext>
      </dgm:extLst>
    </dgm:pt>
    <dgm:pt modelId="{F29AF246-7C91-4EAF-B666-F0ADBA508A1F}" type="pres">
      <dgm:prSet presAssocID="{1CD1CC16-29A5-4541-83A6-45F203A73B84}" presName="sibTrans" presStyleLbl="sibTrans2D1" presStyleIdx="0" presStyleCnt="0"/>
      <dgm:spPr/>
      <dgm:t>
        <a:bodyPr/>
        <a:lstStyle/>
        <a:p>
          <a:endParaRPr lang="en-US"/>
        </a:p>
      </dgm:t>
    </dgm:pt>
    <dgm:pt modelId="{8A07892A-D609-4E8A-9C9E-77A2B250A80A}" type="pres">
      <dgm:prSet presAssocID="{E3787969-EF82-42E6-8342-F6999691D9C6}" presName="compNode" presStyleCnt="0"/>
      <dgm:spPr/>
    </dgm:pt>
    <dgm:pt modelId="{ABF68A52-533A-4EAC-A749-D04B7476E92F}" type="pres">
      <dgm:prSet presAssocID="{E3787969-EF82-42E6-8342-F6999691D9C6}" presName="node" presStyleLbl="node1" presStyleIdx="2" presStyleCnt="3" custLinFactNeighborY="-4449">
        <dgm:presLayoutVars>
          <dgm:bulletEnabled val="1"/>
        </dgm:presLayoutVars>
      </dgm:prSet>
      <dgm:spPr/>
      <dgm:t>
        <a:bodyPr/>
        <a:lstStyle/>
        <a:p>
          <a:endParaRPr lang="en-US"/>
        </a:p>
      </dgm:t>
    </dgm:pt>
    <dgm:pt modelId="{85BE78C1-FD27-4A4B-85C5-27D03F12B0EA}" type="pres">
      <dgm:prSet presAssocID="{E3787969-EF82-42E6-8342-F6999691D9C6}" presName="invisiNode" presStyleLbl="node1" presStyleIdx="2" presStyleCnt="3"/>
      <dgm:spPr/>
    </dgm:pt>
    <dgm:pt modelId="{9D4E1817-DA2D-4B71-8709-0FFCB3342FCD}" type="pres">
      <dgm:prSet presAssocID="{E3787969-EF82-42E6-8342-F6999691D9C6}" presName="imagNode" presStyleLbl="fgImgPlace1" presStyleIdx="2" presStyleCnt="3"/>
      <dgm:spPr>
        <a:prstGeom prst="roundRect">
          <a:avLst/>
        </a:prstGeom>
        <a:blipFill dpi="0" rotWithShape="0">
          <a:blip xmlns:r="http://schemas.openxmlformats.org/officeDocument/2006/relationships" r:embed="rId3"/>
          <a:srcRect/>
          <a:stretch>
            <a:fillRect l="1000" t="-21000" r="1000" b="-15000"/>
          </a:stretch>
        </a:blipFill>
      </dgm:spPr>
      <dgm:extLst>
        <a:ext uri="{E40237B7-FDA0-4F09-8148-C483321AD2D9}">
          <dgm14:cNvPr xmlns:dgm14="http://schemas.microsoft.com/office/drawing/2010/diagram" id="0" name="" descr="Positive" title="Sunflower"/>
        </a:ext>
      </dgm:extLst>
    </dgm:pt>
  </dgm:ptLst>
  <dgm:cxnLst>
    <dgm:cxn modelId="{7CC8D6BE-B83D-455C-BD2D-08415C8C9102}" srcId="{DE56DC79-F0EB-43E7-8E92-461FCF6DB028}" destId="{1599D5FB-AAB7-4A32-9507-BB6946D52E5E}" srcOrd="0" destOrd="0" parTransId="{D210C184-F6DF-4B5C-92D0-40701217F6EA}" sibTransId="{7DDBB87F-7DD1-441C-A0E9-5C8BEE488ECC}"/>
    <dgm:cxn modelId="{8CE125D1-D2BF-4404-B683-53AD248DBC0E}" srcId="{4C33C1FB-9606-4774-B3E4-EDA5A68648C2}" destId="{8B4B90BD-33AD-47F7-A6F1-DE1315125844}" srcOrd="0" destOrd="0" parTransId="{B47D7397-99C2-4E80-A513-58D712B12118}" sibTransId="{F6B41C53-349F-4CB9-9292-570FE917F1E7}"/>
    <dgm:cxn modelId="{EE35AA39-4A2F-4788-B1EE-79FD1CB9B578}" srcId="{1599D5FB-AAB7-4A32-9507-BB6946D52E5E}" destId="{55853C01-236C-4E29-BA08-A21659B14BDE}" srcOrd="0" destOrd="0" parTransId="{200FDBAD-3352-4C45-AE96-0CF2E339A5EB}" sibTransId="{9EFA5B96-01F4-4CAD-86A7-633C67BF8FF2}"/>
    <dgm:cxn modelId="{C044F6A9-3DFD-7B45-9EC8-862A34A599A7}" type="presOf" srcId="{DE56DC79-F0EB-43E7-8E92-461FCF6DB028}" destId="{EFE4A334-60D5-4384-B32E-16918A334EB6}" srcOrd="0" destOrd="0" presId="urn:microsoft.com/office/officeart/2005/8/layout/pList2#4"/>
    <dgm:cxn modelId="{F1DEA2AA-2FFF-4A49-91A6-E75FA16659AE}" srcId="{DE56DC79-F0EB-43E7-8E92-461FCF6DB028}" destId="{E3787969-EF82-42E6-8342-F6999691D9C6}" srcOrd="2" destOrd="0" parTransId="{7061C53E-439C-4870-8E9B-5CDEED49686F}" sibTransId="{523CBEAA-39D4-4DB9-A23A-D72FA0D64990}"/>
    <dgm:cxn modelId="{1DA07764-2B42-1143-B83C-C8DEB43DD01E}" type="presOf" srcId="{E3787969-EF82-42E6-8342-F6999691D9C6}" destId="{ABF68A52-533A-4EAC-A749-D04B7476E92F}" srcOrd="0" destOrd="0" presId="urn:microsoft.com/office/officeart/2005/8/layout/pList2#4"/>
    <dgm:cxn modelId="{F90DAA64-ABAC-1742-B70D-73820B4B166A}" type="presOf" srcId="{1599D5FB-AAB7-4A32-9507-BB6946D52E5E}" destId="{31A9A47D-2A76-46E5-81BA-4F251C2CCE61}" srcOrd="0" destOrd="0" presId="urn:microsoft.com/office/officeart/2005/8/layout/pList2#4"/>
    <dgm:cxn modelId="{CB7ED53B-DDF7-724C-8229-5C2B05AC5042}" type="presOf" srcId="{4C33C1FB-9606-4774-B3E4-EDA5A68648C2}" destId="{0B86E7DA-1989-4362-8A16-F88774A4C250}" srcOrd="0" destOrd="0" presId="urn:microsoft.com/office/officeart/2005/8/layout/pList2#4"/>
    <dgm:cxn modelId="{A530BBEB-7CDB-485E-9D30-7C8D090178B9}" srcId="{DE56DC79-F0EB-43E7-8E92-461FCF6DB028}" destId="{4C33C1FB-9606-4774-B3E4-EDA5A68648C2}" srcOrd="1" destOrd="0" parTransId="{CDB973A0-992A-4A23-ADBF-0A1F43788D98}" sibTransId="{1CD1CC16-29A5-4541-83A6-45F203A73B84}"/>
    <dgm:cxn modelId="{03D57476-565F-4C4D-A31A-A0D69DA1FD7A}" type="presOf" srcId="{55853C01-236C-4E29-BA08-A21659B14BDE}" destId="{31A9A47D-2A76-46E5-81BA-4F251C2CCE61}" srcOrd="0" destOrd="1" presId="urn:microsoft.com/office/officeart/2005/8/layout/pList2#4"/>
    <dgm:cxn modelId="{8CB7755D-FDDE-2A4A-8A34-A192AD78BB03}" type="presOf" srcId="{8B4B90BD-33AD-47F7-A6F1-DE1315125844}" destId="{0B86E7DA-1989-4362-8A16-F88774A4C250}" srcOrd="0" destOrd="1" presId="urn:microsoft.com/office/officeart/2005/8/layout/pList2#4"/>
    <dgm:cxn modelId="{2B74D2FC-1406-E147-91F2-22FD16B33EAC}" type="presOf" srcId="{7DDBB87F-7DD1-441C-A0E9-5C8BEE488ECC}" destId="{5A40D5BA-81B1-48E2-9317-7BA43442AC97}" srcOrd="0" destOrd="0" presId="urn:microsoft.com/office/officeart/2005/8/layout/pList2#4"/>
    <dgm:cxn modelId="{AC9354B1-4BA8-A445-B2D3-5A9E6A41F588}" type="presOf" srcId="{4D7F92FF-6A23-4560-93A4-24B613E88773}" destId="{ABF68A52-533A-4EAC-A749-D04B7476E92F}" srcOrd="0" destOrd="1" presId="urn:microsoft.com/office/officeart/2005/8/layout/pList2#4"/>
    <dgm:cxn modelId="{C3D319A0-0831-184E-B1B7-D98B0E64C167}" type="presOf" srcId="{1CD1CC16-29A5-4541-83A6-45F203A73B84}" destId="{F29AF246-7C91-4EAF-B666-F0ADBA508A1F}" srcOrd="0" destOrd="0" presId="urn:microsoft.com/office/officeart/2005/8/layout/pList2#4"/>
    <dgm:cxn modelId="{BBB03A58-61DE-495D-B44C-7C686BFF1348}" srcId="{E3787969-EF82-42E6-8342-F6999691D9C6}" destId="{4D7F92FF-6A23-4560-93A4-24B613E88773}" srcOrd="0" destOrd="0" parTransId="{4869A412-48C5-4B43-8A15-85240745A5E0}" sibTransId="{22786821-BD39-44DC-9C5A-D594A1B42706}"/>
    <dgm:cxn modelId="{487A0B0D-2F78-9F43-A0F1-CD638E5E3BAE}" type="presParOf" srcId="{EFE4A334-60D5-4384-B32E-16918A334EB6}" destId="{B19A569B-8B86-495A-A049-27268846A003}" srcOrd="0" destOrd="0" presId="urn:microsoft.com/office/officeart/2005/8/layout/pList2#4"/>
    <dgm:cxn modelId="{29037A56-D5D6-DE41-8364-6D215C03632A}" type="presParOf" srcId="{EFE4A334-60D5-4384-B32E-16918A334EB6}" destId="{5FCFB9FB-F167-4820-97B7-C268C69340F7}" srcOrd="1" destOrd="0" presId="urn:microsoft.com/office/officeart/2005/8/layout/pList2#4"/>
    <dgm:cxn modelId="{3D42DFF2-EC6C-2349-B866-838688B08565}" type="presParOf" srcId="{5FCFB9FB-F167-4820-97B7-C268C69340F7}" destId="{9F1AE9C3-F522-4708-B38E-ED16E1D28F8D}" srcOrd="0" destOrd="0" presId="urn:microsoft.com/office/officeart/2005/8/layout/pList2#4"/>
    <dgm:cxn modelId="{592025CB-A24B-094E-8F89-F991B28DDAA1}" type="presParOf" srcId="{9F1AE9C3-F522-4708-B38E-ED16E1D28F8D}" destId="{31A9A47D-2A76-46E5-81BA-4F251C2CCE61}" srcOrd="0" destOrd="0" presId="urn:microsoft.com/office/officeart/2005/8/layout/pList2#4"/>
    <dgm:cxn modelId="{B9DEEF09-1974-AF4D-9ADD-EFCF38EA0398}" type="presParOf" srcId="{9F1AE9C3-F522-4708-B38E-ED16E1D28F8D}" destId="{DCEC9A90-717F-4054-B262-BC97284F3F66}" srcOrd="1" destOrd="0" presId="urn:microsoft.com/office/officeart/2005/8/layout/pList2#4"/>
    <dgm:cxn modelId="{BBA7B7C5-3F79-954C-ABA1-B9FD5A5DC210}" type="presParOf" srcId="{9F1AE9C3-F522-4708-B38E-ED16E1D28F8D}" destId="{F229DAFA-8FC0-400C-8577-656786A467C5}" srcOrd="2" destOrd="0" presId="urn:microsoft.com/office/officeart/2005/8/layout/pList2#4"/>
    <dgm:cxn modelId="{141A5840-00E2-094F-A7E3-FDF5EBC6F4D8}" type="presParOf" srcId="{5FCFB9FB-F167-4820-97B7-C268C69340F7}" destId="{5A40D5BA-81B1-48E2-9317-7BA43442AC97}" srcOrd="1" destOrd="0" presId="urn:microsoft.com/office/officeart/2005/8/layout/pList2#4"/>
    <dgm:cxn modelId="{EE99503D-1ECC-5340-BBF8-BA4A37B0CB85}" type="presParOf" srcId="{5FCFB9FB-F167-4820-97B7-C268C69340F7}" destId="{99F78773-6FAC-4C9B-A912-3E584C4C3F83}" srcOrd="2" destOrd="0" presId="urn:microsoft.com/office/officeart/2005/8/layout/pList2#4"/>
    <dgm:cxn modelId="{DB47E834-BFF5-194D-90B9-7F39495D9908}" type="presParOf" srcId="{99F78773-6FAC-4C9B-A912-3E584C4C3F83}" destId="{0B86E7DA-1989-4362-8A16-F88774A4C250}" srcOrd="0" destOrd="0" presId="urn:microsoft.com/office/officeart/2005/8/layout/pList2#4"/>
    <dgm:cxn modelId="{90D76063-18BB-784E-8E64-939D92F54FEA}" type="presParOf" srcId="{99F78773-6FAC-4C9B-A912-3E584C4C3F83}" destId="{6FEDBB26-B74C-43C0-B7A1-21F95EC786E9}" srcOrd="1" destOrd="0" presId="urn:microsoft.com/office/officeart/2005/8/layout/pList2#4"/>
    <dgm:cxn modelId="{63B08108-C1DD-0A46-96CA-A70673A3610F}" type="presParOf" srcId="{99F78773-6FAC-4C9B-A912-3E584C4C3F83}" destId="{25A47D7E-660C-4A84-9F86-322A6B147AC8}" srcOrd="2" destOrd="0" presId="urn:microsoft.com/office/officeart/2005/8/layout/pList2#4"/>
    <dgm:cxn modelId="{64F3A11B-51E5-3D41-90BC-2E6922D92921}" type="presParOf" srcId="{5FCFB9FB-F167-4820-97B7-C268C69340F7}" destId="{F29AF246-7C91-4EAF-B666-F0ADBA508A1F}" srcOrd="3" destOrd="0" presId="urn:microsoft.com/office/officeart/2005/8/layout/pList2#4"/>
    <dgm:cxn modelId="{C64A2082-B4E2-B946-B214-95BE4CF44FDD}" type="presParOf" srcId="{5FCFB9FB-F167-4820-97B7-C268C69340F7}" destId="{8A07892A-D609-4E8A-9C9E-77A2B250A80A}" srcOrd="4" destOrd="0" presId="urn:microsoft.com/office/officeart/2005/8/layout/pList2#4"/>
    <dgm:cxn modelId="{45543F10-AC3E-614F-9F7A-750B05719229}" type="presParOf" srcId="{8A07892A-D609-4E8A-9C9E-77A2B250A80A}" destId="{ABF68A52-533A-4EAC-A749-D04B7476E92F}" srcOrd="0" destOrd="0" presId="urn:microsoft.com/office/officeart/2005/8/layout/pList2#4"/>
    <dgm:cxn modelId="{0F891F34-F83F-0447-AAC3-87B9196A7E00}" type="presParOf" srcId="{8A07892A-D609-4E8A-9C9E-77A2B250A80A}" destId="{85BE78C1-FD27-4A4B-85C5-27D03F12B0EA}" srcOrd="1" destOrd="0" presId="urn:microsoft.com/office/officeart/2005/8/layout/pList2#4"/>
    <dgm:cxn modelId="{BDFA9188-CB97-3E4D-83ED-D1AB800F70C7}" type="presParOf" srcId="{8A07892A-D609-4E8A-9C9E-77A2B250A80A}" destId="{9D4E1817-DA2D-4B71-8709-0FFCB3342FCD}"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88106-C029-4833-85D3-EFBF84694ABD}" type="doc">
      <dgm:prSet loTypeId="urn:microsoft.com/office/officeart/2005/8/layout/lProcess2" loCatId="list" qsTypeId="urn:microsoft.com/office/officeart/2005/8/quickstyle/3d1" qsCatId="3D" csTypeId="urn:microsoft.com/office/officeart/2005/8/colors/accent5_5" csCatId="accent5" phldr="1"/>
      <dgm:spPr>
        <a:scene3d>
          <a:camera prst="orthographicFront">
            <a:rot lat="0" lon="0" rev="0"/>
          </a:camera>
          <a:lightRig rig="contrasting" dir="t">
            <a:rot lat="0" lon="0" rev="1500000"/>
          </a:lightRig>
        </a:scene3d>
      </dgm:spPr>
      <dgm:t>
        <a:bodyPr/>
        <a:lstStyle/>
        <a:p>
          <a:endParaRPr lang="en-US"/>
        </a:p>
      </dgm:t>
    </dgm:pt>
    <dgm:pt modelId="{AC7BA9F2-8074-4A3F-912A-018F32CF4B83}">
      <dgm:prSet custT="1"/>
      <dgm:spPr>
        <a:solidFill>
          <a:schemeClr val="bg2">
            <a:lumMod val="75000"/>
          </a:schemeClr>
        </a:solidFill>
        <a:scene3d>
          <a:camera prst="orthographicFront">
            <a:rot lat="0" lon="0" rev="0"/>
          </a:camera>
          <a:lightRig rig="contrasting" dir="t">
            <a:rot lat="0" lon="0" rev="1500000"/>
          </a:lightRig>
        </a:scene3d>
        <a:sp3d prstMaterial="metal">
          <a:bevelT w="88900" h="88900"/>
        </a:sp3d>
      </dgm:spPr>
      <dgm:t>
        <a:bodyPr anchor="ctr"/>
        <a:lstStyle/>
        <a:p>
          <a:endParaRPr lang="en-US" sz="2800" dirty="0" smtClean="0"/>
        </a:p>
        <a:p>
          <a:endParaRPr lang="en-US" sz="2800" dirty="0" smtClean="0"/>
        </a:p>
        <a:p>
          <a:r>
            <a:rPr lang="en-US" sz="2800" dirty="0" smtClean="0"/>
            <a:t>What IS going well</a:t>
          </a:r>
        </a:p>
      </dgm:t>
    </dgm:pt>
    <dgm:pt modelId="{CE36334C-8DAD-4353-8AE8-DECD1493B612}" type="parTrans" cxnId="{41916F48-BE99-4209-A85A-856AFA531EF7}">
      <dgm:prSet/>
      <dgm:spPr/>
      <dgm:t>
        <a:bodyPr/>
        <a:lstStyle/>
        <a:p>
          <a:endParaRPr lang="en-US"/>
        </a:p>
      </dgm:t>
    </dgm:pt>
    <dgm:pt modelId="{46661D08-2898-4E0F-AE7F-853B50E12307}" type="sibTrans" cxnId="{41916F48-BE99-4209-A85A-856AFA531EF7}">
      <dgm:prSet/>
      <dgm:spPr/>
      <dgm:t>
        <a:bodyPr/>
        <a:lstStyle/>
        <a:p>
          <a:endParaRPr lang="en-US"/>
        </a:p>
      </dgm:t>
    </dgm:pt>
    <dgm:pt modelId="{062753F9-868C-47C9-944C-F96C4C2D2866}">
      <dgm:prSet custT="1"/>
      <dgm:spPr>
        <a:solidFill>
          <a:schemeClr val="bg2">
            <a:lumMod val="75000"/>
          </a:schemeClr>
        </a:solidFill>
        <a:scene3d>
          <a:camera prst="orthographicFront">
            <a:rot lat="0" lon="0" rev="0"/>
          </a:camera>
          <a:lightRig rig="contrasting" dir="t">
            <a:rot lat="0" lon="0" rev="1500000"/>
          </a:lightRig>
        </a:scene3d>
        <a:sp3d prstMaterial="metal">
          <a:bevelT w="88900" h="88900"/>
        </a:sp3d>
      </dgm:spPr>
      <dgm:t>
        <a:bodyPr anchor="ctr"/>
        <a:lstStyle/>
        <a:p>
          <a:endParaRPr lang="en-US" sz="2800" dirty="0" smtClean="0"/>
        </a:p>
        <a:p>
          <a:endParaRPr lang="en-US" sz="2800" dirty="0" smtClean="0"/>
        </a:p>
        <a:p>
          <a:r>
            <a:rPr lang="en-US" sz="2800" dirty="0" smtClean="0"/>
            <a:t>Possible root causes</a:t>
          </a:r>
        </a:p>
      </dgm:t>
    </dgm:pt>
    <dgm:pt modelId="{01BAC4E9-CE68-48F3-AAD5-4C527DB25097}" type="parTrans" cxnId="{75A1C072-885A-482E-9CAB-10C517235875}">
      <dgm:prSet/>
      <dgm:spPr/>
      <dgm:t>
        <a:bodyPr/>
        <a:lstStyle/>
        <a:p>
          <a:endParaRPr lang="en-US"/>
        </a:p>
      </dgm:t>
    </dgm:pt>
    <dgm:pt modelId="{A75DC35E-74CA-4402-BAF6-1EB87D23EF9B}" type="sibTrans" cxnId="{75A1C072-885A-482E-9CAB-10C517235875}">
      <dgm:prSet/>
      <dgm:spPr/>
      <dgm:t>
        <a:bodyPr/>
        <a:lstStyle/>
        <a:p>
          <a:endParaRPr lang="en-US"/>
        </a:p>
      </dgm:t>
    </dgm:pt>
    <dgm:pt modelId="{F23D670C-2304-4DAA-9F8F-30BBA3E1E0E3}">
      <dgm:prSet phldrT="[Text]" custT="1"/>
      <dgm:spPr>
        <a:solidFill>
          <a:schemeClr val="bg2">
            <a:lumMod val="75000"/>
          </a:schemeClr>
        </a:solidFill>
        <a:scene3d>
          <a:camera prst="orthographicFront">
            <a:rot lat="0" lon="0" rev="0"/>
          </a:camera>
          <a:lightRig rig="contrasting" dir="t">
            <a:rot lat="0" lon="0" rev="1500000"/>
          </a:lightRig>
        </a:scene3d>
        <a:sp3d prstMaterial="metal">
          <a:bevelT w="88900" h="88900"/>
        </a:sp3d>
      </dgm:spPr>
      <dgm:t>
        <a:bodyPr anchor="ctr"/>
        <a:lstStyle/>
        <a:p>
          <a:endParaRPr lang="en-US" sz="2800" dirty="0" smtClean="0"/>
        </a:p>
        <a:p>
          <a:endParaRPr lang="en-US" sz="2800" dirty="0" smtClean="0"/>
        </a:p>
        <a:p>
          <a:r>
            <a:rPr lang="en-US" sz="2800" dirty="0" smtClean="0"/>
            <a:t>What is NOT going well</a:t>
          </a:r>
          <a:endParaRPr lang="en-US" sz="2800" dirty="0"/>
        </a:p>
      </dgm:t>
    </dgm:pt>
    <dgm:pt modelId="{708E4506-2FB2-4731-AC51-1C965B89F952}" type="sibTrans" cxnId="{18D01749-6D0B-40B0-BC38-2E01CB8417C0}">
      <dgm:prSet/>
      <dgm:spPr/>
      <dgm:t>
        <a:bodyPr/>
        <a:lstStyle/>
        <a:p>
          <a:endParaRPr lang="en-US"/>
        </a:p>
      </dgm:t>
    </dgm:pt>
    <dgm:pt modelId="{61ADBBC7-60A7-4685-AE38-58A81F616DE1}" type="parTrans" cxnId="{18D01749-6D0B-40B0-BC38-2E01CB8417C0}">
      <dgm:prSet/>
      <dgm:spPr/>
      <dgm:t>
        <a:bodyPr/>
        <a:lstStyle/>
        <a:p>
          <a:endParaRPr lang="en-US"/>
        </a:p>
      </dgm:t>
    </dgm:pt>
    <dgm:pt modelId="{FEA80BC0-5951-4283-B2B4-132358D63E61}" type="pres">
      <dgm:prSet presAssocID="{0BB88106-C029-4833-85D3-EFBF84694ABD}" presName="theList" presStyleCnt="0">
        <dgm:presLayoutVars>
          <dgm:dir/>
          <dgm:animLvl val="lvl"/>
          <dgm:resizeHandles val="exact"/>
        </dgm:presLayoutVars>
      </dgm:prSet>
      <dgm:spPr/>
      <dgm:t>
        <a:bodyPr/>
        <a:lstStyle/>
        <a:p>
          <a:endParaRPr lang="en-US"/>
        </a:p>
      </dgm:t>
    </dgm:pt>
    <dgm:pt modelId="{42ADA6C3-1FF3-4D4F-A9E1-837595F5FC72}" type="pres">
      <dgm:prSet presAssocID="{F23D670C-2304-4DAA-9F8F-30BBA3E1E0E3}" presName="compNode" presStyleCnt="0"/>
      <dgm:spPr>
        <a:scene3d>
          <a:camera prst="orthographicFront">
            <a:rot lat="0" lon="0" rev="0"/>
          </a:camera>
          <a:lightRig rig="contrasting" dir="t">
            <a:rot lat="0" lon="0" rev="1500000"/>
          </a:lightRig>
        </a:scene3d>
        <a:sp3d prstMaterial="metal">
          <a:bevelT w="88900" h="88900"/>
        </a:sp3d>
      </dgm:spPr>
    </dgm:pt>
    <dgm:pt modelId="{202C5642-E58C-42E1-8945-FD116CA05A46}" type="pres">
      <dgm:prSet presAssocID="{F23D670C-2304-4DAA-9F8F-30BBA3E1E0E3}" presName="aNode" presStyleLbl="bgShp" presStyleIdx="0" presStyleCnt="3"/>
      <dgm:spPr/>
      <dgm:t>
        <a:bodyPr/>
        <a:lstStyle/>
        <a:p>
          <a:endParaRPr lang="en-US"/>
        </a:p>
      </dgm:t>
    </dgm:pt>
    <dgm:pt modelId="{F1A59678-BB1F-4E30-BFE9-172EF0C5D49D}" type="pres">
      <dgm:prSet presAssocID="{F23D670C-2304-4DAA-9F8F-30BBA3E1E0E3}" presName="textNode" presStyleLbl="bgShp" presStyleIdx="0" presStyleCnt="3"/>
      <dgm:spPr/>
      <dgm:t>
        <a:bodyPr/>
        <a:lstStyle/>
        <a:p>
          <a:endParaRPr lang="en-US"/>
        </a:p>
      </dgm:t>
    </dgm:pt>
    <dgm:pt modelId="{AF456C1B-832D-43D8-A853-F1DD4CC32692}" type="pres">
      <dgm:prSet presAssocID="{F23D670C-2304-4DAA-9F8F-30BBA3E1E0E3}" presName="compChildNode" presStyleCnt="0"/>
      <dgm:spPr>
        <a:scene3d>
          <a:camera prst="orthographicFront">
            <a:rot lat="0" lon="0" rev="0"/>
          </a:camera>
          <a:lightRig rig="contrasting" dir="t">
            <a:rot lat="0" lon="0" rev="1500000"/>
          </a:lightRig>
        </a:scene3d>
        <a:sp3d prstMaterial="metal">
          <a:bevelT w="88900" h="88900"/>
        </a:sp3d>
      </dgm:spPr>
    </dgm:pt>
    <dgm:pt modelId="{542EFCAB-DE96-4E4F-92CA-F83005E70A47}" type="pres">
      <dgm:prSet presAssocID="{F23D670C-2304-4DAA-9F8F-30BBA3E1E0E3}" presName="theInnerList" presStyleCnt="0"/>
      <dgm:spPr>
        <a:scene3d>
          <a:camera prst="orthographicFront">
            <a:rot lat="0" lon="0" rev="0"/>
          </a:camera>
          <a:lightRig rig="contrasting" dir="t">
            <a:rot lat="0" lon="0" rev="1500000"/>
          </a:lightRig>
        </a:scene3d>
        <a:sp3d prstMaterial="metal">
          <a:bevelT w="88900" h="88900"/>
        </a:sp3d>
      </dgm:spPr>
    </dgm:pt>
    <dgm:pt modelId="{78054493-AB24-4C11-9F78-8A813415D6DF}" type="pres">
      <dgm:prSet presAssocID="{F23D670C-2304-4DAA-9F8F-30BBA3E1E0E3}" presName="aSpace" presStyleCnt="0"/>
      <dgm:spPr>
        <a:scene3d>
          <a:camera prst="orthographicFront">
            <a:rot lat="0" lon="0" rev="0"/>
          </a:camera>
          <a:lightRig rig="contrasting" dir="t">
            <a:rot lat="0" lon="0" rev="1500000"/>
          </a:lightRig>
        </a:scene3d>
        <a:sp3d prstMaterial="metal">
          <a:bevelT w="88900" h="88900"/>
        </a:sp3d>
      </dgm:spPr>
    </dgm:pt>
    <dgm:pt modelId="{629A8C4A-8336-49D0-9F15-6405F86787E7}" type="pres">
      <dgm:prSet presAssocID="{AC7BA9F2-8074-4A3F-912A-018F32CF4B83}" presName="compNode" presStyleCnt="0"/>
      <dgm:spPr>
        <a:scene3d>
          <a:camera prst="orthographicFront">
            <a:rot lat="0" lon="0" rev="0"/>
          </a:camera>
          <a:lightRig rig="contrasting" dir="t">
            <a:rot lat="0" lon="0" rev="1500000"/>
          </a:lightRig>
        </a:scene3d>
        <a:sp3d prstMaterial="metal">
          <a:bevelT w="88900" h="88900"/>
        </a:sp3d>
      </dgm:spPr>
    </dgm:pt>
    <dgm:pt modelId="{24DA248F-A360-41AF-9C3E-5364E4D9EA9C}" type="pres">
      <dgm:prSet presAssocID="{AC7BA9F2-8074-4A3F-912A-018F32CF4B83}" presName="aNode" presStyleLbl="bgShp" presStyleIdx="1" presStyleCnt="3"/>
      <dgm:spPr/>
      <dgm:t>
        <a:bodyPr/>
        <a:lstStyle/>
        <a:p>
          <a:endParaRPr lang="en-US"/>
        </a:p>
      </dgm:t>
    </dgm:pt>
    <dgm:pt modelId="{E280D58D-AACD-4D91-93AF-D06D647C31C9}" type="pres">
      <dgm:prSet presAssocID="{AC7BA9F2-8074-4A3F-912A-018F32CF4B83}" presName="textNode" presStyleLbl="bgShp" presStyleIdx="1" presStyleCnt="3"/>
      <dgm:spPr/>
      <dgm:t>
        <a:bodyPr/>
        <a:lstStyle/>
        <a:p>
          <a:endParaRPr lang="en-US"/>
        </a:p>
      </dgm:t>
    </dgm:pt>
    <dgm:pt modelId="{23FBFD67-00DC-4F38-9124-DFE299F22FD4}" type="pres">
      <dgm:prSet presAssocID="{AC7BA9F2-8074-4A3F-912A-018F32CF4B83}" presName="compChildNode" presStyleCnt="0"/>
      <dgm:spPr>
        <a:scene3d>
          <a:camera prst="orthographicFront">
            <a:rot lat="0" lon="0" rev="0"/>
          </a:camera>
          <a:lightRig rig="contrasting" dir="t">
            <a:rot lat="0" lon="0" rev="1500000"/>
          </a:lightRig>
        </a:scene3d>
        <a:sp3d prstMaterial="metal">
          <a:bevelT w="88900" h="88900"/>
        </a:sp3d>
      </dgm:spPr>
    </dgm:pt>
    <dgm:pt modelId="{A5840826-1B86-4D50-A4A6-D4EC6C3952CD}" type="pres">
      <dgm:prSet presAssocID="{AC7BA9F2-8074-4A3F-912A-018F32CF4B83}" presName="theInnerList" presStyleCnt="0"/>
      <dgm:spPr>
        <a:scene3d>
          <a:camera prst="orthographicFront">
            <a:rot lat="0" lon="0" rev="0"/>
          </a:camera>
          <a:lightRig rig="contrasting" dir="t">
            <a:rot lat="0" lon="0" rev="1500000"/>
          </a:lightRig>
        </a:scene3d>
        <a:sp3d prstMaterial="metal">
          <a:bevelT w="88900" h="88900"/>
        </a:sp3d>
      </dgm:spPr>
    </dgm:pt>
    <dgm:pt modelId="{6E2BE9C6-BDA5-4581-AE26-0DB1431D2BF5}" type="pres">
      <dgm:prSet presAssocID="{AC7BA9F2-8074-4A3F-912A-018F32CF4B83}" presName="aSpace" presStyleCnt="0"/>
      <dgm:spPr>
        <a:scene3d>
          <a:camera prst="orthographicFront">
            <a:rot lat="0" lon="0" rev="0"/>
          </a:camera>
          <a:lightRig rig="contrasting" dir="t">
            <a:rot lat="0" lon="0" rev="1500000"/>
          </a:lightRig>
        </a:scene3d>
        <a:sp3d prstMaterial="metal">
          <a:bevelT w="88900" h="88900"/>
        </a:sp3d>
      </dgm:spPr>
    </dgm:pt>
    <dgm:pt modelId="{8A1026C5-02F4-4896-A305-C9FFD5A0EB73}" type="pres">
      <dgm:prSet presAssocID="{062753F9-868C-47C9-944C-F96C4C2D2866}" presName="compNode" presStyleCnt="0"/>
      <dgm:spPr>
        <a:scene3d>
          <a:camera prst="orthographicFront">
            <a:rot lat="0" lon="0" rev="0"/>
          </a:camera>
          <a:lightRig rig="contrasting" dir="t">
            <a:rot lat="0" lon="0" rev="1500000"/>
          </a:lightRig>
        </a:scene3d>
        <a:sp3d prstMaterial="metal">
          <a:bevelT w="88900" h="88900"/>
        </a:sp3d>
      </dgm:spPr>
    </dgm:pt>
    <dgm:pt modelId="{A7308591-6B2F-4378-B247-E495236152B3}" type="pres">
      <dgm:prSet presAssocID="{062753F9-868C-47C9-944C-F96C4C2D2866}" presName="aNode" presStyleLbl="bgShp" presStyleIdx="2" presStyleCnt="3"/>
      <dgm:spPr/>
      <dgm:t>
        <a:bodyPr/>
        <a:lstStyle/>
        <a:p>
          <a:endParaRPr lang="en-US"/>
        </a:p>
      </dgm:t>
    </dgm:pt>
    <dgm:pt modelId="{BD29A77B-A9FB-43DF-90C0-B76B8A904B8D}" type="pres">
      <dgm:prSet presAssocID="{062753F9-868C-47C9-944C-F96C4C2D2866}" presName="textNode" presStyleLbl="bgShp" presStyleIdx="2" presStyleCnt="3"/>
      <dgm:spPr/>
      <dgm:t>
        <a:bodyPr/>
        <a:lstStyle/>
        <a:p>
          <a:endParaRPr lang="en-US"/>
        </a:p>
      </dgm:t>
    </dgm:pt>
    <dgm:pt modelId="{09DA15E9-44EC-4816-A022-20A8827F8684}" type="pres">
      <dgm:prSet presAssocID="{062753F9-868C-47C9-944C-F96C4C2D2866}" presName="compChildNode" presStyleCnt="0"/>
      <dgm:spPr>
        <a:scene3d>
          <a:camera prst="orthographicFront">
            <a:rot lat="0" lon="0" rev="0"/>
          </a:camera>
          <a:lightRig rig="contrasting" dir="t">
            <a:rot lat="0" lon="0" rev="1500000"/>
          </a:lightRig>
        </a:scene3d>
        <a:sp3d prstMaterial="metal">
          <a:bevelT w="88900" h="88900"/>
        </a:sp3d>
      </dgm:spPr>
    </dgm:pt>
    <dgm:pt modelId="{5BB88254-CB11-4E73-A048-49E306414BBE}" type="pres">
      <dgm:prSet presAssocID="{062753F9-868C-47C9-944C-F96C4C2D2866}" presName="theInnerList" presStyleCnt="0"/>
      <dgm:spPr>
        <a:scene3d>
          <a:camera prst="orthographicFront">
            <a:rot lat="0" lon="0" rev="0"/>
          </a:camera>
          <a:lightRig rig="contrasting" dir="t">
            <a:rot lat="0" lon="0" rev="1500000"/>
          </a:lightRig>
        </a:scene3d>
        <a:sp3d prstMaterial="metal">
          <a:bevelT w="88900" h="88900"/>
        </a:sp3d>
      </dgm:spPr>
    </dgm:pt>
  </dgm:ptLst>
  <dgm:cxnLst>
    <dgm:cxn modelId="{41916F48-BE99-4209-A85A-856AFA531EF7}" srcId="{0BB88106-C029-4833-85D3-EFBF84694ABD}" destId="{AC7BA9F2-8074-4A3F-912A-018F32CF4B83}" srcOrd="1" destOrd="0" parTransId="{CE36334C-8DAD-4353-8AE8-DECD1493B612}" sibTransId="{46661D08-2898-4E0F-AE7F-853B50E12307}"/>
    <dgm:cxn modelId="{4077CB6B-44D3-2149-9D85-F2B96E41976F}" type="presOf" srcId="{0BB88106-C029-4833-85D3-EFBF84694ABD}" destId="{FEA80BC0-5951-4283-B2B4-132358D63E61}" srcOrd="0" destOrd="0" presId="urn:microsoft.com/office/officeart/2005/8/layout/lProcess2"/>
    <dgm:cxn modelId="{18D01749-6D0B-40B0-BC38-2E01CB8417C0}" srcId="{0BB88106-C029-4833-85D3-EFBF84694ABD}" destId="{F23D670C-2304-4DAA-9F8F-30BBA3E1E0E3}" srcOrd="0" destOrd="0" parTransId="{61ADBBC7-60A7-4685-AE38-58A81F616DE1}" sibTransId="{708E4506-2FB2-4731-AC51-1C965B89F952}"/>
    <dgm:cxn modelId="{75A1C072-885A-482E-9CAB-10C517235875}" srcId="{0BB88106-C029-4833-85D3-EFBF84694ABD}" destId="{062753F9-868C-47C9-944C-F96C4C2D2866}" srcOrd="2" destOrd="0" parTransId="{01BAC4E9-CE68-48F3-AAD5-4C527DB25097}" sibTransId="{A75DC35E-74CA-4402-BAF6-1EB87D23EF9B}"/>
    <dgm:cxn modelId="{18EBB649-561E-2740-97E0-4D736CA6A474}" type="presOf" srcId="{AC7BA9F2-8074-4A3F-912A-018F32CF4B83}" destId="{E280D58D-AACD-4D91-93AF-D06D647C31C9}" srcOrd="1" destOrd="0" presId="urn:microsoft.com/office/officeart/2005/8/layout/lProcess2"/>
    <dgm:cxn modelId="{1D80BC95-E94C-FF4B-B5EC-EBAA9E2193E5}" type="presOf" srcId="{F23D670C-2304-4DAA-9F8F-30BBA3E1E0E3}" destId="{202C5642-E58C-42E1-8945-FD116CA05A46}" srcOrd="0" destOrd="0" presId="urn:microsoft.com/office/officeart/2005/8/layout/lProcess2"/>
    <dgm:cxn modelId="{A1A3367B-7808-1340-8518-0A23E05ED6E7}" type="presOf" srcId="{AC7BA9F2-8074-4A3F-912A-018F32CF4B83}" destId="{24DA248F-A360-41AF-9C3E-5364E4D9EA9C}" srcOrd="0" destOrd="0" presId="urn:microsoft.com/office/officeart/2005/8/layout/lProcess2"/>
    <dgm:cxn modelId="{F84598E4-0779-DD44-B2BC-F1192A5514DD}" type="presOf" srcId="{062753F9-868C-47C9-944C-F96C4C2D2866}" destId="{BD29A77B-A9FB-43DF-90C0-B76B8A904B8D}" srcOrd="1" destOrd="0" presId="urn:microsoft.com/office/officeart/2005/8/layout/lProcess2"/>
    <dgm:cxn modelId="{1C9314FD-EC7A-5345-A12E-551C6ABCD0A9}" type="presOf" srcId="{F23D670C-2304-4DAA-9F8F-30BBA3E1E0E3}" destId="{F1A59678-BB1F-4E30-BFE9-172EF0C5D49D}" srcOrd="1" destOrd="0" presId="urn:microsoft.com/office/officeart/2005/8/layout/lProcess2"/>
    <dgm:cxn modelId="{BB9817C3-4E40-4D42-A4CE-D013EF3BCC3D}" type="presOf" srcId="{062753F9-868C-47C9-944C-F96C4C2D2866}" destId="{A7308591-6B2F-4378-B247-E495236152B3}" srcOrd="0" destOrd="0" presId="urn:microsoft.com/office/officeart/2005/8/layout/lProcess2"/>
    <dgm:cxn modelId="{DAE58B6E-C574-A042-927A-80917CB784CE}" type="presParOf" srcId="{FEA80BC0-5951-4283-B2B4-132358D63E61}" destId="{42ADA6C3-1FF3-4D4F-A9E1-837595F5FC72}" srcOrd="0" destOrd="0" presId="urn:microsoft.com/office/officeart/2005/8/layout/lProcess2"/>
    <dgm:cxn modelId="{7F29FF6E-5235-0A43-B410-6A409DF81369}" type="presParOf" srcId="{42ADA6C3-1FF3-4D4F-A9E1-837595F5FC72}" destId="{202C5642-E58C-42E1-8945-FD116CA05A46}" srcOrd="0" destOrd="0" presId="urn:microsoft.com/office/officeart/2005/8/layout/lProcess2"/>
    <dgm:cxn modelId="{824C6078-C11F-3242-BD40-B8468CD07342}" type="presParOf" srcId="{42ADA6C3-1FF3-4D4F-A9E1-837595F5FC72}" destId="{F1A59678-BB1F-4E30-BFE9-172EF0C5D49D}" srcOrd="1" destOrd="0" presId="urn:microsoft.com/office/officeart/2005/8/layout/lProcess2"/>
    <dgm:cxn modelId="{CF7C0999-CF29-1D44-A908-DBA543CF20C8}" type="presParOf" srcId="{42ADA6C3-1FF3-4D4F-A9E1-837595F5FC72}" destId="{AF456C1B-832D-43D8-A853-F1DD4CC32692}" srcOrd="2" destOrd="0" presId="urn:microsoft.com/office/officeart/2005/8/layout/lProcess2"/>
    <dgm:cxn modelId="{4FCB8FA2-BC2B-424F-AB52-D61EA3C0EC3E}" type="presParOf" srcId="{AF456C1B-832D-43D8-A853-F1DD4CC32692}" destId="{542EFCAB-DE96-4E4F-92CA-F83005E70A47}" srcOrd="0" destOrd="0" presId="urn:microsoft.com/office/officeart/2005/8/layout/lProcess2"/>
    <dgm:cxn modelId="{EE147ABD-D987-334D-B1C5-316BCB7ABB28}" type="presParOf" srcId="{FEA80BC0-5951-4283-B2B4-132358D63E61}" destId="{78054493-AB24-4C11-9F78-8A813415D6DF}" srcOrd="1" destOrd="0" presId="urn:microsoft.com/office/officeart/2005/8/layout/lProcess2"/>
    <dgm:cxn modelId="{C4D49506-E274-5844-9C99-0238EE254306}" type="presParOf" srcId="{FEA80BC0-5951-4283-B2B4-132358D63E61}" destId="{629A8C4A-8336-49D0-9F15-6405F86787E7}" srcOrd="2" destOrd="0" presId="urn:microsoft.com/office/officeart/2005/8/layout/lProcess2"/>
    <dgm:cxn modelId="{059DF5F9-2D59-684D-AFD2-AA81319F43DC}" type="presParOf" srcId="{629A8C4A-8336-49D0-9F15-6405F86787E7}" destId="{24DA248F-A360-41AF-9C3E-5364E4D9EA9C}" srcOrd="0" destOrd="0" presId="urn:microsoft.com/office/officeart/2005/8/layout/lProcess2"/>
    <dgm:cxn modelId="{4E638404-AB77-8749-98C1-1469D1E7C6B6}" type="presParOf" srcId="{629A8C4A-8336-49D0-9F15-6405F86787E7}" destId="{E280D58D-AACD-4D91-93AF-D06D647C31C9}" srcOrd="1" destOrd="0" presId="urn:microsoft.com/office/officeart/2005/8/layout/lProcess2"/>
    <dgm:cxn modelId="{E090530F-DFCA-3540-B618-1E28C6B025D7}" type="presParOf" srcId="{629A8C4A-8336-49D0-9F15-6405F86787E7}" destId="{23FBFD67-00DC-4F38-9124-DFE299F22FD4}" srcOrd="2" destOrd="0" presId="urn:microsoft.com/office/officeart/2005/8/layout/lProcess2"/>
    <dgm:cxn modelId="{F2BB63AD-7494-1549-95CC-B466E6D985BD}" type="presParOf" srcId="{23FBFD67-00DC-4F38-9124-DFE299F22FD4}" destId="{A5840826-1B86-4D50-A4A6-D4EC6C3952CD}" srcOrd="0" destOrd="0" presId="urn:microsoft.com/office/officeart/2005/8/layout/lProcess2"/>
    <dgm:cxn modelId="{3B4288B3-B30C-844F-A8EB-70A57AD3D046}" type="presParOf" srcId="{FEA80BC0-5951-4283-B2B4-132358D63E61}" destId="{6E2BE9C6-BDA5-4581-AE26-0DB1431D2BF5}" srcOrd="3" destOrd="0" presId="urn:microsoft.com/office/officeart/2005/8/layout/lProcess2"/>
    <dgm:cxn modelId="{6E326F12-3950-3843-B984-354FD3141914}" type="presParOf" srcId="{FEA80BC0-5951-4283-B2B4-132358D63E61}" destId="{8A1026C5-02F4-4896-A305-C9FFD5A0EB73}" srcOrd="4" destOrd="0" presId="urn:microsoft.com/office/officeart/2005/8/layout/lProcess2"/>
    <dgm:cxn modelId="{A5E04757-2E1A-F84A-AF07-8BB0FA890AC2}" type="presParOf" srcId="{8A1026C5-02F4-4896-A305-C9FFD5A0EB73}" destId="{A7308591-6B2F-4378-B247-E495236152B3}" srcOrd="0" destOrd="0" presId="urn:microsoft.com/office/officeart/2005/8/layout/lProcess2"/>
    <dgm:cxn modelId="{BB4CC7EF-A2E0-2447-82F1-B4365C548F85}" type="presParOf" srcId="{8A1026C5-02F4-4896-A305-C9FFD5A0EB73}" destId="{BD29A77B-A9FB-43DF-90C0-B76B8A904B8D}" srcOrd="1" destOrd="0" presId="urn:microsoft.com/office/officeart/2005/8/layout/lProcess2"/>
    <dgm:cxn modelId="{6891C239-FABF-114B-9CB4-C04086E7C44D}" type="presParOf" srcId="{8A1026C5-02F4-4896-A305-C9FFD5A0EB73}" destId="{09DA15E9-44EC-4816-A022-20A8827F8684}" srcOrd="2" destOrd="0" presId="urn:microsoft.com/office/officeart/2005/8/layout/lProcess2"/>
    <dgm:cxn modelId="{0E4C9248-F3D4-CD4A-97A6-FA4AF7B39D0A}" type="presParOf" srcId="{09DA15E9-44EC-4816-A022-20A8827F8684}" destId="{5BB88254-CB11-4E73-A048-49E306414BBE}"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08C81-EFF0-42A7-ACCE-25F576374DF0}" type="doc">
      <dgm:prSet loTypeId="urn:microsoft.com/office/officeart/2005/8/layout/vList3#15" loCatId="list" qsTypeId="urn:microsoft.com/office/officeart/2005/8/quickstyle/simple1" qsCatId="simple" csTypeId="urn:microsoft.com/office/officeart/2005/8/colors/colorful4" csCatId="colorful" phldr="1"/>
      <dgm:spPr>
        <a:scene3d>
          <a:camera prst="orthographicFront">
            <a:rot lat="0" lon="0" rev="0"/>
          </a:camera>
          <a:lightRig rig="contrasting" dir="t">
            <a:rot lat="0" lon="0" rev="1500000"/>
          </a:lightRig>
        </a:scene3d>
      </dgm:spPr>
    </dgm:pt>
    <dgm:pt modelId="{4811B1E1-3284-4234-9725-96D8480606BC}">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Goal</a:t>
          </a:r>
          <a:endParaRPr lang="en-US" dirty="0"/>
        </a:p>
      </dgm:t>
      <dgm:extLst>
        <a:ext uri="{E40237B7-FDA0-4F09-8148-C483321AD2D9}">
          <dgm14:cNvPr xmlns:dgm14="http://schemas.microsoft.com/office/drawing/2010/diagram" id="0" name="" title="Goal"/>
        </a:ext>
      </dgm:extLst>
    </dgm:pt>
    <dgm:pt modelId="{913233E8-895F-4982-9E89-187921D0D95F}" type="parTrans" cxnId="{A923BAEE-FB12-4236-BDB6-E98C3674EC2B}">
      <dgm:prSet/>
      <dgm:spPr/>
      <dgm:t>
        <a:bodyPr/>
        <a:lstStyle/>
        <a:p>
          <a:endParaRPr lang="en-US"/>
        </a:p>
      </dgm:t>
    </dgm:pt>
    <dgm:pt modelId="{A2675E27-6BEA-4021-B335-D2BD93D4A897}" type="sibTrans" cxnId="{A923BAEE-FB12-4236-BDB6-E98C3674EC2B}">
      <dgm:prSet/>
      <dgm:spPr/>
      <dgm:t>
        <a:bodyPr/>
        <a:lstStyle/>
        <a:p>
          <a:endParaRPr lang="en-US"/>
        </a:p>
      </dgm:t>
    </dgm:pt>
    <dgm:pt modelId="{B4C5CC68-CC5E-4988-A4C4-CA7558208AC6}">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Reality</a:t>
          </a:r>
          <a:endParaRPr lang="en-US" dirty="0"/>
        </a:p>
      </dgm:t>
    </dgm:pt>
    <dgm:pt modelId="{39B8D4CB-ABBA-438F-BB4C-6B2D31FA79C1}" type="parTrans" cxnId="{BE7072F4-1D8F-4C37-A184-F7F3170DE85D}">
      <dgm:prSet/>
      <dgm:spPr/>
      <dgm:t>
        <a:bodyPr/>
        <a:lstStyle/>
        <a:p>
          <a:endParaRPr lang="en-US"/>
        </a:p>
      </dgm:t>
    </dgm:pt>
    <dgm:pt modelId="{E0A5CE86-92C7-4AEB-804A-CF66440528B3}" type="sibTrans" cxnId="{BE7072F4-1D8F-4C37-A184-F7F3170DE85D}">
      <dgm:prSet/>
      <dgm:spPr/>
      <dgm:t>
        <a:bodyPr/>
        <a:lstStyle/>
        <a:p>
          <a:endParaRPr lang="en-US"/>
        </a:p>
      </dgm:t>
    </dgm:pt>
    <dgm:pt modelId="{F9A11DBA-0F1C-480C-BD96-B5DD79A9BE2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Options</a:t>
          </a:r>
          <a:endParaRPr lang="en-US" dirty="0"/>
        </a:p>
      </dgm:t>
    </dgm:pt>
    <dgm:pt modelId="{A5DAD158-FC04-4255-B472-1D6BB63F38D1}" type="parTrans" cxnId="{0CA469D6-CA0E-4862-8B4F-C32F232FF5E8}">
      <dgm:prSet/>
      <dgm:spPr/>
      <dgm:t>
        <a:bodyPr/>
        <a:lstStyle/>
        <a:p>
          <a:endParaRPr lang="en-US"/>
        </a:p>
      </dgm:t>
    </dgm:pt>
    <dgm:pt modelId="{EA842C7C-C91D-46EC-BCE8-BC0FEE7F737D}" type="sibTrans" cxnId="{0CA469D6-CA0E-4862-8B4F-C32F232FF5E8}">
      <dgm:prSet/>
      <dgm:spPr/>
      <dgm:t>
        <a:bodyPr/>
        <a:lstStyle/>
        <a:p>
          <a:endParaRPr lang="en-US"/>
        </a:p>
      </dgm:t>
    </dgm:pt>
    <dgm:pt modelId="{13ABA034-FEE5-4652-91A2-662617B746B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Way Forward</a:t>
          </a:r>
          <a:endParaRPr lang="en-US" dirty="0"/>
        </a:p>
      </dgm:t>
    </dgm:pt>
    <dgm:pt modelId="{FABB3715-66B1-4D22-8C01-E5D60C249575}" type="parTrans" cxnId="{5297533A-EAC1-4222-8653-308D083E0D0E}">
      <dgm:prSet/>
      <dgm:spPr/>
      <dgm:t>
        <a:bodyPr/>
        <a:lstStyle/>
        <a:p>
          <a:endParaRPr lang="en-US"/>
        </a:p>
      </dgm:t>
    </dgm:pt>
    <dgm:pt modelId="{BDCFBA3C-2BC7-40B7-ADD6-2C6F60F021F3}" type="sibTrans" cxnId="{5297533A-EAC1-4222-8653-308D083E0D0E}">
      <dgm:prSet/>
      <dgm:spPr/>
      <dgm:t>
        <a:bodyPr/>
        <a:lstStyle/>
        <a:p>
          <a:endParaRPr lang="en-US"/>
        </a:p>
      </dgm:t>
    </dgm:pt>
    <dgm:pt modelId="{B8ED378D-08CF-486C-935A-E18A1688B46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Summary</a:t>
          </a:r>
          <a:endParaRPr lang="en-US" dirty="0"/>
        </a:p>
      </dgm:t>
    </dgm:pt>
    <dgm:pt modelId="{7A5050F7-24F8-413C-8025-3F5632374032}" type="parTrans" cxnId="{60794D3B-16BC-4546-B28F-E21B18E27799}">
      <dgm:prSet/>
      <dgm:spPr/>
      <dgm:t>
        <a:bodyPr/>
        <a:lstStyle/>
        <a:p>
          <a:endParaRPr lang="en-US"/>
        </a:p>
      </dgm:t>
    </dgm:pt>
    <dgm:pt modelId="{677D7B79-B850-4BBB-8B57-9BF65EA435E0}" type="sibTrans" cxnId="{60794D3B-16BC-4546-B28F-E21B18E27799}">
      <dgm:prSet/>
      <dgm:spPr/>
      <dgm:t>
        <a:bodyPr/>
        <a:lstStyle/>
        <a:p>
          <a:endParaRPr lang="en-US"/>
        </a:p>
      </dgm:t>
    </dgm:pt>
    <dgm:pt modelId="{965029C2-FB97-497C-AD6D-AA413545A206}" type="pres">
      <dgm:prSet presAssocID="{7DC08C81-EFF0-42A7-ACCE-25F576374DF0}" presName="linearFlow" presStyleCnt="0">
        <dgm:presLayoutVars>
          <dgm:dir/>
          <dgm:resizeHandles val="exact"/>
        </dgm:presLayoutVars>
      </dgm:prSet>
      <dgm:spPr/>
    </dgm:pt>
    <dgm:pt modelId="{1FC75B29-6346-4C81-85CB-3B41809B105B}" type="pres">
      <dgm:prSet presAssocID="{4811B1E1-3284-4234-9725-96D8480606BC}"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04662F2-9A60-43F7-B017-79A29B645D02}" type="pres">
      <dgm:prSet presAssocID="{4811B1E1-3284-4234-9725-96D8480606BC}" presName="imgShp" presStyleLbl="fgImgPlace1" presStyleIdx="0" presStyleCnt="5"/>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for Goal" title="Letter G"/>
        </a:ext>
      </dgm:extLst>
    </dgm:pt>
    <dgm:pt modelId="{F57EBBFD-CC43-4E41-8058-697BAE153549}" type="pres">
      <dgm:prSet presAssocID="{4811B1E1-3284-4234-9725-96D8480606BC}" presName="txShp" presStyleLbl="node1" presStyleIdx="0" presStyleCnt="5" custLinFactNeighborX="8963">
        <dgm:presLayoutVars>
          <dgm:bulletEnabled val="1"/>
        </dgm:presLayoutVars>
      </dgm:prSet>
      <dgm:spPr/>
      <dgm:t>
        <a:bodyPr/>
        <a:lstStyle/>
        <a:p>
          <a:endParaRPr lang="en-US"/>
        </a:p>
      </dgm:t>
    </dgm:pt>
    <dgm:pt modelId="{A2E8FDBA-3C66-4422-9C25-E79C753CB19E}" type="pres">
      <dgm:prSet presAssocID="{A2675E27-6BEA-4021-B335-D2BD93D4A897}"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B01E6C8-5B0B-4D67-B3A9-B576796E9A37}" type="pres">
      <dgm:prSet presAssocID="{B4C5CC68-CC5E-4988-A4C4-CA7558208AC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82C3340-9C59-4B1A-8ED1-B8D670B57095}" type="pres">
      <dgm:prSet presAssocID="{B4C5CC68-CC5E-4988-A4C4-CA7558208AC6}" presName="imgShp" presStyleLbl="fgImgPlace1" presStyleIdx="1" presStyleCnt="5"/>
      <dgm:spPr>
        <a:blipFill rotWithShape="0">
          <a:blip xmlns:r="http://schemas.openxmlformats.org/officeDocument/2006/relationships"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for Reality" title="Letter R"/>
        </a:ext>
      </dgm:extLst>
    </dgm:pt>
    <dgm:pt modelId="{6DA9AD34-6E1E-4E78-A6EA-F3FEF66DFB86}" type="pres">
      <dgm:prSet presAssocID="{B4C5CC68-CC5E-4988-A4C4-CA7558208AC6}" presName="txShp" presStyleLbl="node1" presStyleIdx="1" presStyleCnt="5" custLinFactNeighborX="8963">
        <dgm:presLayoutVars>
          <dgm:bulletEnabled val="1"/>
        </dgm:presLayoutVars>
      </dgm:prSet>
      <dgm:spPr/>
      <dgm:t>
        <a:bodyPr/>
        <a:lstStyle/>
        <a:p>
          <a:endParaRPr lang="en-US"/>
        </a:p>
      </dgm:t>
    </dgm:pt>
    <dgm:pt modelId="{95F47FE4-E49C-4B85-A39A-D8CD71ABA5E0}" type="pres">
      <dgm:prSet presAssocID="{E0A5CE86-92C7-4AEB-804A-CF66440528B3}"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D8E7AEB-143F-45EC-B938-F4B65F0A24C4}" type="pres">
      <dgm:prSet presAssocID="{F9A11DBA-0F1C-480C-BD96-B5DD79A9BE20}"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2E45CCE-1E9F-49B9-BA25-607BC9FC0485}" type="pres">
      <dgm:prSet presAssocID="{F9A11DBA-0F1C-480C-BD96-B5DD79A9BE20}" presName="imgShp" presStyleLbl="fgImgPlace1" presStyleIdx="2" presStyleCnt="5"/>
      <dgm:spPr>
        <a:blipFill rotWithShape="0">
          <a:blip xmlns:r="http://schemas.openxmlformats.org/officeDocument/2006/relationships" r:embed="rId3"/>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for Options" title="Symbol for letter O"/>
        </a:ext>
      </dgm:extLst>
    </dgm:pt>
    <dgm:pt modelId="{3A5ED6E2-4F64-4E94-801B-68ADEE9461F8}" type="pres">
      <dgm:prSet presAssocID="{F9A11DBA-0F1C-480C-BD96-B5DD79A9BE20}" presName="txShp" presStyleLbl="node1" presStyleIdx="2" presStyleCnt="5" custLinFactNeighborX="8963">
        <dgm:presLayoutVars>
          <dgm:bulletEnabled val="1"/>
        </dgm:presLayoutVars>
      </dgm:prSet>
      <dgm:spPr/>
      <dgm:t>
        <a:bodyPr/>
        <a:lstStyle/>
        <a:p>
          <a:endParaRPr lang="en-US"/>
        </a:p>
      </dgm:t>
    </dgm:pt>
    <dgm:pt modelId="{228E2FEE-388F-47B3-87E1-A55F2ADFF956}" type="pres">
      <dgm:prSet presAssocID="{EA842C7C-C91D-46EC-BCE8-BC0FEE7F737D}"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380E04F-3A64-408B-8FC9-03BE1AE8A80C}" type="pres">
      <dgm:prSet presAssocID="{13ABA034-FEE5-4652-91A2-662617B746B2}"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1AC3265-E2AE-49BA-8175-79AA37BCF13B}" type="pres">
      <dgm:prSet presAssocID="{13ABA034-FEE5-4652-91A2-662617B746B2}" presName="imgShp" presStyleLbl="fgImgPlace1" presStyleIdx="3" presStyleCnt="5"/>
      <dgm:spPr>
        <a:blipFill rotWithShape="0">
          <a:blip xmlns:r="http://schemas.openxmlformats.org/officeDocument/2006/relationships"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for Way Forward" title="Letter W"/>
        </a:ext>
      </dgm:extLst>
    </dgm:pt>
    <dgm:pt modelId="{319D5655-AE9E-4903-AB7E-1ACA5574CAB6}" type="pres">
      <dgm:prSet presAssocID="{13ABA034-FEE5-4652-91A2-662617B746B2}" presName="txShp" presStyleLbl="node1" presStyleIdx="3" presStyleCnt="5" custLinFactNeighborX="8963">
        <dgm:presLayoutVars>
          <dgm:bulletEnabled val="1"/>
        </dgm:presLayoutVars>
      </dgm:prSet>
      <dgm:spPr/>
      <dgm:t>
        <a:bodyPr/>
        <a:lstStyle/>
        <a:p>
          <a:endParaRPr lang="en-US"/>
        </a:p>
      </dgm:t>
    </dgm:pt>
    <dgm:pt modelId="{FC7BFE8F-E91F-4218-A39E-D67F712AAFD6}" type="pres">
      <dgm:prSet presAssocID="{BDCFBA3C-2BC7-40B7-ADD6-2C6F60F021F3}"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3BADEB4-C8D0-45DA-9A8A-AF51E7464972}" type="pres">
      <dgm:prSet presAssocID="{B8ED378D-08CF-486C-935A-E18A1688B462}"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32ECF93-6D08-451E-AAB1-B1B26422F8A9}" type="pres">
      <dgm:prSet presAssocID="{B8ED378D-08CF-486C-935A-E18A1688B462}" presName="imgShp" presStyleLbl="fgImgPlace1" presStyleIdx="4" presStyleCnt="5"/>
      <dgm:spPr>
        <a:blipFill rotWithShape="0">
          <a:blip xmlns:r="http://schemas.openxmlformats.org/officeDocument/2006/relationships" r:embed="rId5"/>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for Summary" title="Letter S"/>
        </a:ext>
      </dgm:extLst>
    </dgm:pt>
    <dgm:pt modelId="{A5FD5A75-0A1E-4026-82E5-DB9477921D72}" type="pres">
      <dgm:prSet presAssocID="{B8ED378D-08CF-486C-935A-E18A1688B462}" presName="txShp" presStyleLbl="node1" presStyleIdx="4" presStyleCnt="5" custLinFactNeighborX="11556">
        <dgm:presLayoutVars>
          <dgm:bulletEnabled val="1"/>
        </dgm:presLayoutVars>
      </dgm:prSet>
      <dgm:spPr/>
      <dgm:t>
        <a:bodyPr/>
        <a:lstStyle/>
        <a:p>
          <a:endParaRPr lang="en-US"/>
        </a:p>
      </dgm:t>
    </dgm:pt>
  </dgm:ptLst>
  <dgm:cxnLst>
    <dgm:cxn modelId="{0CA469D6-CA0E-4862-8B4F-C32F232FF5E8}" srcId="{7DC08C81-EFF0-42A7-ACCE-25F576374DF0}" destId="{F9A11DBA-0F1C-480C-BD96-B5DD79A9BE20}" srcOrd="2" destOrd="0" parTransId="{A5DAD158-FC04-4255-B472-1D6BB63F38D1}" sibTransId="{EA842C7C-C91D-46EC-BCE8-BC0FEE7F737D}"/>
    <dgm:cxn modelId="{60794D3B-16BC-4546-B28F-E21B18E27799}" srcId="{7DC08C81-EFF0-42A7-ACCE-25F576374DF0}" destId="{B8ED378D-08CF-486C-935A-E18A1688B462}" srcOrd="4" destOrd="0" parTransId="{7A5050F7-24F8-413C-8025-3F5632374032}" sibTransId="{677D7B79-B850-4BBB-8B57-9BF65EA435E0}"/>
    <dgm:cxn modelId="{5297533A-EAC1-4222-8653-308D083E0D0E}" srcId="{7DC08C81-EFF0-42A7-ACCE-25F576374DF0}" destId="{13ABA034-FEE5-4652-91A2-662617B746B2}" srcOrd="3" destOrd="0" parTransId="{FABB3715-66B1-4D22-8C01-E5D60C249575}" sibTransId="{BDCFBA3C-2BC7-40B7-ADD6-2C6F60F021F3}"/>
    <dgm:cxn modelId="{2970A7E8-0B97-0F43-A830-19CA109E48B5}" type="presOf" srcId="{13ABA034-FEE5-4652-91A2-662617B746B2}" destId="{319D5655-AE9E-4903-AB7E-1ACA5574CAB6}" srcOrd="0" destOrd="0" presId="urn:microsoft.com/office/officeart/2005/8/layout/vList3#15"/>
    <dgm:cxn modelId="{BE7072F4-1D8F-4C37-A184-F7F3170DE85D}" srcId="{7DC08C81-EFF0-42A7-ACCE-25F576374DF0}" destId="{B4C5CC68-CC5E-4988-A4C4-CA7558208AC6}" srcOrd="1" destOrd="0" parTransId="{39B8D4CB-ABBA-438F-BB4C-6B2D31FA79C1}" sibTransId="{E0A5CE86-92C7-4AEB-804A-CF66440528B3}"/>
    <dgm:cxn modelId="{28FCA8B8-417D-5F47-8172-1139E4991E69}" type="presOf" srcId="{4811B1E1-3284-4234-9725-96D8480606BC}" destId="{F57EBBFD-CC43-4E41-8058-697BAE153549}" srcOrd="0" destOrd="0" presId="urn:microsoft.com/office/officeart/2005/8/layout/vList3#15"/>
    <dgm:cxn modelId="{9D7EF20A-284B-4E4C-9FCA-F93F74933466}" type="presOf" srcId="{F9A11DBA-0F1C-480C-BD96-B5DD79A9BE20}" destId="{3A5ED6E2-4F64-4E94-801B-68ADEE9461F8}" srcOrd="0" destOrd="0" presId="urn:microsoft.com/office/officeart/2005/8/layout/vList3#15"/>
    <dgm:cxn modelId="{F023E8FD-8B57-C143-8A31-D1C7E15AFC63}" type="presOf" srcId="{B4C5CC68-CC5E-4988-A4C4-CA7558208AC6}" destId="{6DA9AD34-6E1E-4E78-A6EA-F3FEF66DFB86}" srcOrd="0" destOrd="0" presId="urn:microsoft.com/office/officeart/2005/8/layout/vList3#15"/>
    <dgm:cxn modelId="{A923BAEE-FB12-4236-BDB6-E98C3674EC2B}" srcId="{7DC08C81-EFF0-42A7-ACCE-25F576374DF0}" destId="{4811B1E1-3284-4234-9725-96D8480606BC}" srcOrd="0" destOrd="0" parTransId="{913233E8-895F-4982-9E89-187921D0D95F}" sibTransId="{A2675E27-6BEA-4021-B335-D2BD93D4A897}"/>
    <dgm:cxn modelId="{F5CEE756-675C-FA46-95A9-09F4DCC17E91}" type="presOf" srcId="{7DC08C81-EFF0-42A7-ACCE-25F576374DF0}" destId="{965029C2-FB97-497C-AD6D-AA413545A206}" srcOrd="0" destOrd="0" presId="urn:microsoft.com/office/officeart/2005/8/layout/vList3#15"/>
    <dgm:cxn modelId="{AE04796F-8F1C-6444-A7A6-C38345E7BCEF}" type="presOf" srcId="{B8ED378D-08CF-486C-935A-E18A1688B462}" destId="{A5FD5A75-0A1E-4026-82E5-DB9477921D72}" srcOrd="0" destOrd="0" presId="urn:microsoft.com/office/officeart/2005/8/layout/vList3#15"/>
    <dgm:cxn modelId="{002C6AFB-9C8F-EA49-9BD9-D843BCCE43DF}" type="presParOf" srcId="{965029C2-FB97-497C-AD6D-AA413545A206}" destId="{1FC75B29-6346-4C81-85CB-3B41809B105B}" srcOrd="0" destOrd="0" presId="urn:microsoft.com/office/officeart/2005/8/layout/vList3#15"/>
    <dgm:cxn modelId="{74EF6E6B-2CAC-434B-875E-7F5207A7B2F5}" type="presParOf" srcId="{1FC75B29-6346-4C81-85CB-3B41809B105B}" destId="{604662F2-9A60-43F7-B017-79A29B645D02}" srcOrd="0" destOrd="0" presId="urn:microsoft.com/office/officeart/2005/8/layout/vList3#15"/>
    <dgm:cxn modelId="{2584ABA7-82FE-2C42-9ECB-CF0320DA39BA}" type="presParOf" srcId="{1FC75B29-6346-4C81-85CB-3B41809B105B}" destId="{F57EBBFD-CC43-4E41-8058-697BAE153549}" srcOrd="1" destOrd="0" presId="urn:microsoft.com/office/officeart/2005/8/layout/vList3#15"/>
    <dgm:cxn modelId="{14AA123C-4334-5A4B-BA6A-E8CA1314222A}" type="presParOf" srcId="{965029C2-FB97-497C-AD6D-AA413545A206}" destId="{A2E8FDBA-3C66-4422-9C25-E79C753CB19E}" srcOrd="1" destOrd="0" presId="urn:microsoft.com/office/officeart/2005/8/layout/vList3#15"/>
    <dgm:cxn modelId="{C5B02286-1A17-1145-895C-AD8FFF7691DE}" type="presParOf" srcId="{965029C2-FB97-497C-AD6D-AA413545A206}" destId="{AB01E6C8-5B0B-4D67-B3A9-B576796E9A37}" srcOrd="2" destOrd="0" presId="urn:microsoft.com/office/officeart/2005/8/layout/vList3#15"/>
    <dgm:cxn modelId="{FB51D8F3-5E4B-DA42-9882-56AF6DC2FD58}" type="presParOf" srcId="{AB01E6C8-5B0B-4D67-B3A9-B576796E9A37}" destId="{D82C3340-9C59-4B1A-8ED1-B8D670B57095}" srcOrd="0" destOrd="0" presId="urn:microsoft.com/office/officeart/2005/8/layout/vList3#15"/>
    <dgm:cxn modelId="{BD018752-93CE-354B-9B8E-D88B1C0D790C}" type="presParOf" srcId="{AB01E6C8-5B0B-4D67-B3A9-B576796E9A37}" destId="{6DA9AD34-6E1E-4E78-A6EA-F3FEF66DFB86}" srcOrd="1" destOrd="0" presId="urn:microsoft.com/office/officeart/2005/8/layout/vList3#15"/>
    <dgm:cxn modelId="{94872101-B41E-6541-8303-04F84D00B230}" type="presParOf" srcId="{965029C2-FB97-497C-AD6D-AA413545A206}" destId="{95F47FE4-E49C-4B85-A39A-D8CD71ABA5E0}" srcOrd="3" destOrd="0" presId="urn:microsoft.com/office/officeart/2005/8/layout/vList3#15"/>
    <dgm:cxn modelId="{A964DCE3-4600-7241-994D-7AF5F9AC1A9E}" type="presParOf" srcId="{965029C2-FB97-497C-AD6D-AA413545A206}" destId="{FD8E7AEB-143F-45EC-B938-F4B65F0A24C4}" srcOrd="4" destOrd="0" presId="urn:microsoft.com/office/officeart/2005/8/layout/vList3#15"/>
    <dgm:cxn modelId="{99029C8C-19D2-A14C-AD0F-D511DA8BAA46}" type="presParOf" srcId="{FD8E7AEB-143F-45EC-B938-F4B65F0A24C4}" destId="{62E45CCE-1E9F-49B9-BA25-607BC9FC0485}" srcOrd="0" destOrd="0" presId="urn:microsoft.com/office/officeart/2005/8/layout/vList3#15"/>
    <dgm:cxn modelId="{579AFA56-D27D-D947-A3D7-7801C0F479B1}" type="presParOf" srcId="{FD8E7AEB-143F-45EC-B938-F4B65F0A24C4}" destId="{3A5ED6E2-4F64-4E94-801B-68ADEE9461F8}" srcOrd="1" destOrd="0" presId="urn:microsoft.com/office/officeart/2005/8/layout/vList3#15"/>
    <dgm:cxn modelId="{7CCF7CEF-D667-BF4D-9D75-2419D92D8403}" type="presParOf" srcId="{965029C2-FB97-497C-AD6D-AA413545A206}" destId="{228E2FEE-388F-47B3-87E1-A55F2ADFF956}" srcOrd="5" destOrd="0" presId="urn:microsoft.com/office/officeart/2005/8/layout/vList3#15"/>
    <dgm:cxn modelId="{2F17751B-642F-DD4E-9509-BA3110F0E203}" type="presParOf" srcId="{965029C2-FB97-497C-AD6D-AA413545A206}" destId="{8380E04F-3A64-408B-8FC9-03BE1AE8A80C}" srcOrd="6" destOrd="0" presId="urn:microsoft.com/office/officeart/2005/8/layout/vList3#15"/>
    <dgm:cxn modelId="{F64973D8-0467-EB4F-B77D-9F1296A869DC}" type="presParOf" srcId="{8380E04F-3A64-408B-8FC9-03BE1AE8A80C}" destId="{F1AC3265-E2AE-49BA-8175-79AA37BCF13B}" srcOrd="0" destOrd="0" presId="urn:microsoft.com/office/officeart/2005/8/layout/vList3#15"/>
    <dgm:cxn modelId="{95881C74-4565-5449-A083-4EE426B74A63}" type="presParOf" srcId="{8380E04F-3A64-408B-8FC9-03BE1AE8A80C}" destId="{319D5655-AE9E-4903-AB7E-1ACA5574CAB6}" srcOrd="1" destOrd="0" presId="urn:microsoft.com/office/officeart/2005/8/layout/vList3#15"/>
    <dgm:cxn modelId="{342491DA-9A8C-B041-A751-E0B33C1528E2}" type="presParOf" srcId="{965029C2-FB97-497C-AD6D-AA413545A206}" destId="{FC7BFE8F-E91F-4218-A39E-D67F712AAFD6}" srcOrd="7" destOrd="0" presId="urn:microsoft.com/office/officeart/2005/8/layout/vList3#15"/>
    <dgm:cxn modelId="{E7E4D59E-6B4A-464E-905F-F2BBCA96638B}" type="presParOf" srcId="{965029C2-FB97-497C-AD6D-AA413545A206}" destId="{33BADEB4-C8D0-45DA-9A8A-AF51E7464972}" srcOrd="8" destOrd="0" presId="urn:microsoft.com/office/officeart/2005/8/layout/vList3#15"/>
    <dgm:cxn modelId="{14BEE95F-3814-5941-AD6F-4159EFD155B2}" type="presParOf" srcId="{33BADEB4-C8D0-45DA-9A8A-AF51E7464972}" destId="{832ECF93-6D08-451E-AAB1-B1B26422F8A9}" srcOrd="0" destOrd="0" presId="urn:microsoft.com/office/officeart/2005/8/layout/vList3#15"/>
    <dgm:cxn modelId="{A1F54869-E67E-7441-B814-7960068ACE7D}" type="presParOf" srcId="{33BADEB4-C8D0-45DA-9A8A-AF51E7464972}" destId="{A5FD5A75-0A1E-4026-82E5-DB9477921D72}" srcOrd="1" destOrd="0" presId="urn:microsoft.com/office/officeart/2005/8/layout/vList3#1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A569B-8B86-495A-A049-27268846A003}">
      <dsp:nvSpPr>
        <dsp:cNvPr id="0" name=""/>
        <dsp:cNvSpPr/>
      </dsp:nvSpPr>
      <dsp:spPr>
        <a:xfrm>
          <a:off x="0" y="0"/>
          <a:ext cx="8077200" cy="1611630"/>
        </a:xfrm>
        <a:prstGeom prst="roundRect">
          <a:avLst>
            <a:gd name="adj" fmla="val 10000"/>
          </a:avLst>
        </a:prstGeom>
        <a:noFill/>
        <a:ln w="9525" cap="flat" cmpd="sng" algn="ctr">
          <a:noFill/>
          <a:prstDash val="solid"/>
        </a:ln>
        <a:effectLst>
          <a:outerShdw blurRad="149987" dist="250190" dir="8460000" algn="ctr" rotWithShape="0">
            <a:srgbClr val="000000">
              <a:alpha val="28000"/>
            </a:srgbClr>
          </a:outerShdw>
        </a:effectLst>
        <a:scene3d>
          <a:camera prst="orthographicFront"/>
          <a:lightRig rig="flat" dir="t"/>
        </a:scene3d>
        <a:sp3d prstMaterial="metal">
          <a:bevelT w="88900" h="88900"/>
        </a:sp3d>
      </dsp:spPr>
      <dsp:style>
        <a:lnRef idx="1">
          <a:scrgbClr r="0" g="0" b="0"/>
        </a:lnRef>
        <a:fillRef idx="1">
          <a:scrgbClr r="0" g="0" b="0"/>
        </a:fillRef>
        <a:effectRef idx="2">
          <a:scrgbClr r="0" g="0" b="0"/>
        </a:effectRef>
        <a:fontRef idx="minor"/>
      </dsp:style>
    </dsp:sp>
    <dsp:sp modelId="{F229DAFA-8FC0-400C-8577-656786A467C5}">
      <dsp:nvSpPr>
        <dsp:cNvPr id="0" name=""/>
        <dsp:cNvSpPr/>
      </dsp:nvSpPr>
      <dsp:spPr>
        <a:xfrm>
          <a:off x="242315" y="214884"/>
          <a:ext cx="2372677" cy="1181862"/>
        </a:xfrm>
        <a:prstGeom prst="roundRect">
          <a:avLst/>
        </a:prstGeom>
        <a:blipFill dpi="0" rotWithShape="0">
          <a:blip xmlns:r="http://schemas.openxmlformats.org/officeDocument/2006/relationships" r:embed="rId1"/>
          <a:srcRect/>
          <a:stretch>
            <a:fillRect l="1000" t="-31000" r="1000" b="-31000"/>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 modelId="{31A9A47D-2A76-46E5-81BA-4F251C2CCE61}">
      <dsp:nvSpPr>
        <dsp:cNvPr id="0" name=""/>
        <dsp:cNvSpPr/>
      </dsp:nvSpPr>
      <dsp:spPr>
        <a:xfrm rot="10800000">
          <a:off x="242315" y="1535419"/>
          <a:ext cx="2372677" cy="1969770"/>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Focused</a:t>
          </a:r>
        </a:p>
        <a:p>
          <a:pPr marL="171450" lvl="1" indent="-171450" algn="l" defTabSz="800100">
            <a:lnSpc>
              <a:spcPct val="90000"/>
            </a:lnSpc>
            <a:spcBef>
              <a:spcPct val="0"/>
            </a:spcBef>
            <a:spcAft>
              <a:spcPct val="15000"/>
            </a:spcAft>
            <a:buChar char="••"/>
          </a:pPr>
          <a:r>
            <a:rPr lang="en-US" sz="1800" kern="1200" dirty="0" smtClean="0"/>
            <a:t>Specifically addresses one identified problem</a:t>
          </a:r>
        </a:p>
      </dsp:txBody>
      <dsp:txXfrm rot="10800000">
        <a:off x="302892" y="1535419"/>
        <a:ext cx="2251523" cy="1909193"/>
      </dsp:txXfrm>
    </dsp:sp>
    <dsp:sp modelId="{25A47D7E-660C-4A84-9F86-322A6B147AC8}">
      <dsp:nvSpPr>
        <dsp:cNvPr id="0" name=""/>
        <dsp:cNvSpPr/>
      </dsp:nvSpPr>
      <dsp:spPr>
        <a:xfrm>
          <a:off x="2852261" y="214884"/>
          <a:ext cx="2372677" cy="118186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B86E7DA-1989-4362-8A16-F88774A4C250}">
      <dsp:nvSpPr>
        <dsp:cNvPr id="0" name=""/>
        <dsp:cNvSpPr/>
      </dsp:nvSpPr>
      <dsp:spPr>
        <a:xfrm rot="10800000">
          <a:off x="2852261" y="1535419"/>
          <a:ext cx="2372677" cy="1969770"/>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Outcome-oriented</a:t>
          </a:r>
        </a:p>
        <a:p>
          <a:pPr marL="228600" lvl="1" indent="-228600" algn="l" defTabSz="889000">
            <a:lnSpc>
              <a:spcPct val="90000"/>
            </a:lnSpc>
            <a:spcBef>
              <a:spcPct val="0"/>
            </a:spcBef>
            <a:spcAft>
              <a:spcPct val="15000"/>
            </a:spcAft>
            <a:buChar char="••"/>
          </a:pPr>
          <a:r>
            <a:rPr lang="en-US" sz="2000" b="0" kern="1200" dirty="0" smtClean="0"/>
            <a:t>What should be</a:t>
          </a:r>
        </a:p>
      </dsp:txBody>
      <dsp:txXfrm rot="10800000">
        <a:off x="2912838" y="1535419"/>
        <a:ext cx="2251523" cy="1909193"/>
      </dsp:txXfrm>
    </dsp:sp>
    <dsp:sp modelId="{9D4E1817-DA2D-4B71-8709-0FFCB3342FCD}">
      <dsp:nvSpPr>
        <dsp:cNvPr id="0" name=""/>
        <dsp:cNvSpPr/>
      </dsp:nvSpPr>
      <dsp:spPr>
        <a:xfrm>
          <a:off x="5462206" y="214884"/>
          <a:ext cx="2372677" cy="1181862"/>
        </a:xfrm>
        <a:prstGeom prst="roundRect">
          <a:avLst/>
        </a:prstGeom>
        <a:blipFill dpi="0" rotWithShape="0">
          <a:blip xmlns:r="http://schemas.openxmlformats.org/officeDocument/2006/relationships" r:embed="rId3"/>
          <a:srcRect/>
          <a:stretch>
            <a:fillRect l="1000" t="-21000" r="1000" b="-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BF68A52-533A-4EAC-A749-D04B7476E92F}">
      <dsp:nvSpPr>
        <dsp:cNvPr id="0" name=""/>
        <dsp:cNvSpPr/>
      </dsp:nvSpPr>
      <dsp:spPr>
        <a:xfrm rot="10800000">
          <a:off x="5462206" y="1523994"/>
          <a:ext cx="2372677" cy="1969770"/>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Positive</a:t>
          </a:r>
        </a:p>
        <a:p>
          <a:pPr marL="171450" lvl="1" indent="-171450" algn="l" defTabSz="800100">
            <a:lnSpc>
              <a:spcPct val="90000"/>
            </a:lnSpc>
            <a:spcBef>
              <a:spcPct val="0"/>
            </a:spcBef>
            <a:spcAft>
              <a:spcPct val="15000"/>
            </a:spcAft>
            <a:buChar char="••"/>
          </a:pPr>
          <a:r>
            <a:rPr lang="en-US" sz="1800" kern="1200" dirty="0" smtClean="0"/>
            <a:t>Rather than what you </a:t>
          </a:r>
          <a:r>
            <a:rPr lang="en-US" sz="1800" i="1" kern="1200" dirty="0" smtClean="0"/>
            <a:t>don’t</a:t>
          </a:r>
          <a:r>
            <a:rPr lang="en-US" sz="1800" kern="1200" dirty="0" smtClean="0"/>
            <a:t> want, state in affirmative language what you </a:t>
          </a:r>
          <a:r>
            <a:rPr lang="en-US" sz="1800" i="1" kern="1200" dirty="0" smtClean="0"/>
            <a:t>do </a:t>
          </a:r>
          <a:r>
            <a:rPr lang="en-US" sz="1800" kern="1200" dirty="0" smtClean="0"/>
            <a:t>want</a:t>
          </a:r>
        </a:p>
      </dsp:txBody>
      <dsp:txXfrm rot="10800000">
        <a:off x="5522783" y="1523994"/>
        <a:ext cx="2251523" cy="190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C5642-E58C-42E1-8945-FD116CA05A46}">
      <dsp:nvSpPr>
        <dsp:cNvPr id="0" name=""/>
        <dsp:cNvSpPr/>
      </dsp:nvSpPr>
      <dsp:spPr>
        <a:xfrm>
          <a:off x="920" y="0"/>
          <a:ext cx="2394272" cy="1752600"/>
        </a:xfrm>
        <a:prstGeom prst="roundRect">
          <a:avLst>
            <a:gd name="adj" fmla="val 10000"/>
          </a:avLst>
        </a:prstGeom>
        <a:solidFill>
          <a:schemeClr val="bg2">
            <a:lumMod val="7500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What is NOT going well</a:t>
          </a:r>
          <a:endParaRPr lang="en-US" sz="2800" kern="1200" dirty="0"/>
        </a:p>
      </dsp:txBody>
      <dsp:txXfrm>
        <a:off x="920" y="0"/>
        <a:ext cx="2394272" cy="525780"/>
      </dsp:txXfrm>
    </dsp:sp>
    <dsp:sp modelId="{24DA248F-A360-41AF-9C3E-5364E4D9EA9C}">
      <dsp:nvSpPr>
        <dsp:cNvPr id="0" name=""/>
        <dsp:cNvSpPr/>
      </dsp:nvSpPr>
      <dsp:spPr>
        <a:xfrm>
          <a:off x="2574763" y="0"/>
          <a:ext cx="2394272" cy="1752600"/>
        </a:xfrm>
        <a:prstGeom prst="roundRect">
          <a:avLst>
            <a:gd name="adj" fmla="val 10000"/>
          </a:avLst>
        </a:prstGeom>
        <a:solidFill>
          <a:schemeClr val="bg2">
            <a:lumMod val="7500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What IS going well</a:t>
          </a:r>
        </a:p>
      </dsp:txBody>
      <dsp:txXfrm>
        <a:off x="2574763" y="0"/>
        <a:ext cx="2394272" cy="525780"/>
      </dsp:txXfrm>
    </dsp:sp>
    <dsp:sp modelId="{A7308591-6B2F-4378-B247-E495236152B3}">
      <dsp:nvSpPr>
        <dsp:cNvPr id="0" name=""/>
        <dsp:cNvSpPr/>
      </dsp:nvSpPr>
      <dsp:spPr>
        <a:xfrm>
          <a:off x="5148606" y="0"/>
          <a:ext cx="2394272" cy="1752600"/>
        </a:xfrm>
        <a:prstGeom prst="roundRect">
          <a:avLst>
            <a:gd name="adj" fmla="val 10000"/>
          </a:avLst>
        </a:prstGeom>
        <a:solidFill>
          <a:schemeClr val="bg2">
            <a:lumMod val="7500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Possible root causes</a:t>
          </a:r>
        </a:p>
      </dsp:txBody>
      <dsp:txXfrm>
        <a:off x="5148606" y="0"/>
        <a:ext cx="2394272" cy="525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EBBFD-CC43-4E41-8058-697BAE153549}">
      <dsp:nvSpPr>
        <dsp:cNvPr id="0" name=""/>
        <dsp:cNvSpPr/>
      </dsp:nvSpPr>
      <dsp:spPr>
        <a:xfrm rot="10800000">
          <a:off x="1028795" y="1868"/>
          <a:ext cx="2571654" cy="602202"/>
        </a:xfrm>
        <a:prstGeom prst="homePlate">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5555"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t>Goal</a:t>
          </a:r>
          <a:endParaRPr lang="en-US" sz="2700" kern="1200" dirty="0"/>
        </a:p>
      </dsp:txBody>
      <dsp:txXfrm rot="10800000">
        <a:off x="1179345" y="1868"/>
        <a:ext cx="2421104" cy="602202"/>
      </dsp:txXfrm>
    </dsp:sp>
    <dsp:sp modelId="{604662F2-9A60-43F7-B017-79A29B645D02}">
      <dsp:nvSpPr>
        <dsp:cNvPr id="0" name=""/>
        <dsp:cNvSpPr/>
      </dsp:nvSpPr>
      <dsp:spPr>
        <a:xfrm>
          <a:off x="497196" y="1868"/>
          <a:ext cx="602202" cy="602202"/>
        </a:xfrm>
        <a:prstGeom prst="ellipse">
          <a:avLst/>
        </a:prstGeom>
        <a:blipFill rotWithShape="0">
          <a:blip xmlns:r="http://schemas.openxmlformats.org/officeDocument/2006/relationships" r:embed="rId1"/>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DA9AD34-6E1E-4E78-A6EA-F3FEF66DFB86}">
      <dsp:nvSpPr>
        <dsp:cNvPr id="0" name=""/>
        <dsp:cNvSpPr/>
      </dsp:nvSpPr>
      <dsp:spPr>
        <a:xfrm rot="10800000">
          <a:off x="1028795" y="783833"/>
          <a:ext cx="2571654" cy="602202"/>
        </a:xfrm>
        <a:prstGeom prst="homePlate">
          <a:avLst/>
        </a:prstGeom>
        <a:solidFill>
          <a:schemeClr val="accent4">
            <a:hueOff val="-1116192"/>
            <a:satOff val="6725"/>
            <a:lumOff val="539"/>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5555"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t>Reality</a:t>
          </a:r>
          <a:endParaRPr lang="en-US" sz="2700" kern="1200" dirty="0"/>
        </a:p>
      </dsp:txBody>
      <dsp:txXfrm rot="10800000">
        <a:off x="1179345" y="783833"/>
        <a:ext cx="2421104" cy="602202"/>
      </dsp:txXfrm>
    </dsp:sp>
    <dsp:sp modelId="{D82C3340-9C59-4B1A-8ED1-B8D670B57095}">
      <dsp:nvSpPr>
        <dsp:cNvPr id="0" name=""/>
        <dsp:cNvSpPr/>
      </dsp:nvSpPr>
      <dsp:spPr>
        <a:xfrm>
          <a:off x="497196" y="783833"/>
          <a:ext cx="602202" cy="602202"/>
        </a:xfrm>
        <a:prstGeom prst="ellipse">
          <a:avLst/>
        </a:prstGeom>
        <a:blipFill rotWithShape="0">
          <a:blip xmlns:r="http://schemas.openxmlformats.org/officeDocument/2006/relationships" r:embed="rId2"/>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A5ED6E2-4F64-4E94-801B-68ADEE9461F8}">
      <dsp:nvSpPr>
        <dsp:cNvPr id="0" name=""/>
        <dsp:cNvSpPr/>
      </dsp:nvSpPr>
      <dsp:spPr>
        <a:xfrm rot="10800000">
          <a:off x="1028795" y="1565798"/>
          <a:ext cx="2571654" cy="602202"/>
        </a:xfrm>
        <a:prstGeom prst="homePlate">
          <a:avLst/>
        </a:prstGeom>
        <a:solidFill>
          <a:schemeClr val="accent4">
            <a:hueOff val="-2232385"/>
            <a:satOff val="13449"/>
            <a:lumOff val="1078"/>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5555"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t>Options</a:t>
          </a:r>
          <a:endParaRPr lang="en-US" sz="2700" kern="1200" dirty="0"/>
        </a:p>
      </dsp:txBody>
      <dsp:txXfrm rot="10800000">
        <a:off x="1179345" y="1565798"/>
        <a:ext cx="2421104" cy="602202"/>
      </dsp:txXfrm>
    </dsp:sp>
    <dsp:sp modelId="{62E45CCE-1E9F-49B9-BA25-607BC9FC0485}">
      <dsp:nvSpPr>
        <dsp:cNvPr id="0" name=""/>
        <dsp:cNvSpPr/>
      </dsp:nvSpPr>
      <dsp:spPr>
        <a:xfrm>
          <a:off x="497196" y="1565798"/>
          <a:ext cx="602202" cy="602202"/>
        </a:xfrm>
        <a:prstGeom prst="ellipse">
          <a:avLst/>
        </a:prstGeom>
        <a:blipFill rotWithShape="0">
          <a:blip xmlns:r="http://schemas.openxmlformats.org/officeDocument/2006/relationships" r:embed="rId3"/>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19D5655-AE9E-4903-AB7E-1ACA5574CAB6}">
      <dsp:nvSpPr>
        <dsp:cNvPr id="0" name=""/>
        <dsp:cNvSpPr/>
      </dsp:nvSpPr>
      <dsp:spPr>
        <a:xfrm rot="10800000">
          <a:off x="1028795" y="2347763"/>
          <a:ext cx="2571654" cy="602202"/>
        </a:xfrm>
        <a:prstGeom prst="homePlate">
          <a:avLst/>
        </a:prstGeom>
        <a:solidFill>
          <a:schemeClr val="accent4">
            <a:hueOff val="-3348577"/>
            <a:satOff val="20174"/>
            <a:lumOff val="1617"/>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5555"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t>Way Forward</a:t>
          </a:r>
          <a:endParaRPr lang="en-US" sz="2700" kern="1200" dirty="0"/>
        </a:p>
      </dsp:txBody>
      <dsp:txXfrm rot="10800000">
        <a:off x="1179345" y="2347763"/>
        <a:ext cx="2421104" cy="602202"/>
      </dsp:txXfrm>
    </dsp:sp>
    <dsp:sp modelId="{F1AC3265-E2AE-49BA-8175-79AA37BCF13B}">
      <dsp:nvSpPr>
        <dsp:cNvPr id="0" name=""/>
        <dsp:cNvSpPr/>
      </dsp:nvSpPr>
      <dsp:spPr>
        <a:xfrm>
          <a:off x="497196" y="2347763"/>
          <a:ext cx="602202" cy="602202"/>
        </a:xfrm>
        <a:prstGeom prst="ellipse">
          <a:avLst/>
        </a:prstGeom>
        <a:blipFill rotWithShape="0">
          <a:blip xmlns:r="http://schemas.openxmlformats.org/officeDocument/2006/relationships" r:embed="rId4"/>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5FD5A75-0A1E-4026-82E5-DB9477921D72}">
      <dsp:nvSpPr>
        <dsp:cNvPr id="0" name=""/>
        <dsp:cNvSpPr/>
      </dsp:nvSpPr>
      <dsp:spPr>
        <a:xfrm rot="10800000">
          <a:off x="1095478" y="3129728"/>
          <a:ext cx="2571654" cy="602202"/>
        </a:xfrm>
        <a:prstGeom prst="homePlate">
          <a:avLst/>
        </a:prstGeom>
        <a:solidFill>
          <a:schemeClr val="accent4">
            <a:hueOff val="-4464770"/>
            <a:satOff val="26899"/>
            <a:lumOff val="2156"/>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5555"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t>Summary</a:t>
          </a:r>
          <a:endParaRPr lang="en-US" sz="2700" kern="1200" dirty="0"/>
        </a:p>
      </dsp:txBody>
      <dsp:txXfrm rot="10800000">
        <a:off x="1246028" y="3129728"/>
        <a:ext cx="2421104" cy="602202"/>
      </dsp:txXfrm>
    </dsp:sp>
    <dsp:sp modelId="{832ECF93-6D08-451E-AAB1-B1B26422F8A9}">
      <dsp:nvSpPr>
        <dsp:cNvPr id="0" name=""/>
        <dsp:cNvSpPr/>
      </dsp:nvSpPr>
      <dsp:spPr>
        <a:xfrm>
          <a:off x="497196" y="3129728"/>
          <a:ext cx="602202" cy="602202"/>
        </a:xfrm>
        <a:prstGeom prst="ellipse">
          <a:avLst/>
        </a:prstGeom>
        <a:blipFill rotWithShape="0">
          <a:blip xmlns:r="http://schemas.openxmlformats.org/officeDocument/2006/relationships" r:embed="rId5"/>
          <a:stretch>
            <a:fillRect/>
          </a:stretch>
        </a:blip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A4F22-6827-BB40-9083-3757A6F54BEB}" type="datetimeFigureOut">
              <a:rPr lang="en-US" smtClean="0"/>
              <a:t>6/29/2018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E7892-0EAA-6D4E-BE05-F71A29FBB5F3}" type="slidenum">
              <a:rPr lang="en-US" smtClean="0"/>
              <a:t>‹#›</a:t>
            </a:fld>
            <a:endParaRPr lang="en-US"/>
          </a:p>
        </p:txBody>
      </p:sp>
    </p:spTree>
    <p:extLst>
      <p:ext uri="{BB962C8B-B14F-4D97-AF65-F5344CB8AC3E}">
        <p14:creationId xmlns:p14="http://schemas.microsoft.com/office/powerpoint/2010/main" val="2980124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r>
              <a:rPr lang="en-US" b="1" dirty="0" smtClean="0"/>
              <a:t>Introduce</a:t>
            </a:r>
            <a:r>
              <a:rPr lang="en-US" b="1" baseline="0" dirty="0" smtClean="0"/>
              <a:t> </a:t>
            </a:r>
            <a:r>
              <a:rPr lang="en-US" b="0" baseline="0" dirty="0" smtClean="0"/>
              <a:t>the GROWS model: The GROWS model is a </a:t>
            </a:r>
            <a:r>
              <a:rPr lang="en-US" dirty="0" smtClean="0"/>
              <a:t>way to shape every conversation with your Admin.</a:t>
            </a:r>
            <a:r>
              <a:rPr lang="en-US" baseline="0" dirty="0" smtClean="0"/>
              <a:t> Mentee</a:t>
            </a:r>
            <a:r>
              <a:rPr lang="en-US" dirty="0" smtClean="0"/>
              <a:t>. </a:t>
            </a:r>
            <a:endParaRPr lang="en-US" b="1" dirty="0" smtClean="0"/>
          </a:p>
          <a:p>
            <a:pPr lvl="0"/>
            <a:endParaRPr lang="en-US" b="1" dirty="0" smtClean="0"/>
          </a:p>
          <a:p>
            <a:pPr lvl="0"/>
            <a:r>
              <a:rPr lang="en-US" b="1" dirty="0" smtClean="0"/>
              <a:t>Refer</a:t>
            </a:r>
            <a:r>
              <a:rPr lang="en-US" dirty="0" smtClean="0"/>
              <a:t> to the </a:t>
            </a:r>
            <a:r>
              <a:rPr lang="en-US" i="1" dirty="0" smtClean="0"/>
              <a:t>Handout: Mentor</a:t>
            </a:r>
            <a:r>
              <a:rPr lang="en-US" i="1" baseline="0" dirty="0" smtClean="0"/>
              <a:t>ing Performance Checklist </a:t>
            </a:r>
            <a:r>
              <a:rPr lang="en-US" baseline="0" dirty="0" smtClean="0"/>
              <a:t>(</a:t>
            </a:r>
            <a:r>
              <a:rPr lang="en-US" dirty="0" smtClean="0"/>
              <a:t>GROWS Model section). </a:t>
            </a:r>
          </a:p>
          <a:p>
            <a:pPr lvl="0"/>
            <a:endParaRPr lang="en-US" dirty="0" smtClean="0"/>
          </a:p>
          <a:p>
            <a:pPr lvl="0"/>
            <a:r>
              <a:rPr lang="en-US" b="1" dirty="0" smtClean="0"/>
              <a:t>Explain</a:t>
            </a:r>
            <a:r>
              <a:rPr lang="en-US" dirty="0" smtClean="0"/>
              <a:t> that we will go over each letter in a moment.</a:t>
            </a:r>
          </a:p>
        </p:txBody>
      </p:sp>
      <p:sp>
        <p:nvSpPr>
          <p:cNvPr id="4" name="Slide Number Placeholder 3"/>
          <p:cNvSpPr>
            <a:spLocks noGrp="1"/>
          </p:cNvSpPr>
          <p:nvPr>
            <p:ph type="sldNum" sz="quarter" idx="10"/>
          </p:nvPr>
        </p:nvSpPr>
        <p:spPr/>
        <p:txBody>
          <a:bodyPr/>
          <a:lstStyle/>
          <a:p>
            <a:fld id="{2FDDD2C0-3192-4715-9CB8-2C2A8A57B584}" type="slidenum">
              <a:rPr lang="en-US" smtClean="0"/>
              <a:pPr/>
              <a:t>2</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1" dirty="0" smtClean="0"/>
              <a:t>Present</a:t>
            </a:r>
            <a:r>
              <a:rPr lang="en-US" dirty="0" smtClean="0"/>
              <a:t>: Finalize the meeting by identifying next steps and putting a timeline on them. This could be a full blow action plan. Or, it could just be the very next thing you’re going to do to work toward goal achievement, such as:</a:t>
            </a:r>
          </a:p>
          <a:p>
            <a:pPr lvl="1"/>
            <a:r>
              <a:rPr lang="en-US" noProof="0" dirty="0" smtClean="0"/>
              <a:t>When can you send me your action plan so we both know what you’re working on?</a:t>
            </a:r>
          </a:p>
          <a:p>
            <a:pPr lvl="1"/>
            <a:r>
              <a:rPr lang="en-US" noProof="0" dirty="0" smtClean="0"/>
              <a:t>When can we touch base again?</a:t>
            </a:r>
          </a:p>
          <a:p>
            <a:pPr lvl="1"/>
            <a:r>
              <a:rPr lang="en-US" noProof="0" dirty="0" smtClean="0"/>
              <a:t>What is your next step?</a:t>
            </a:r>
          </a:p>
          <a:p>
            <a:pPr lvl="1"/>
            <a:r>
              <a:rPr lang="en-US" noProof="0" dirty="0" smtClean="0"/>
              <a:t>Can you summarize where you are right now and what you want to do next?</a:t>
            </a:r>
          </a:p>
          <a:p>
            <a:pPr lvl="1"/>
            <a:r>
              <a:rPr lang="en-US" noProof="0" dirty="0" smtClean="0"/>
              <a:t>How can I help you connect with the individuals and resources you need?</a:t>
            </a:r>
            <a:endParaRPr lang="en-US" dirty="0" smtClean="0"/>
          </a:p>
          <a:p>
            <a:endParaRPr lang="en-US" dirty="0" smtClean="0"/>
          </a:p>
          <a:p>
            <a:pPr fontAlgn="t"/>
            <a:r>
              <a:rPr lang="en-US" b="1" dirty="0"/>
              <a:t>Facilitate </a:t>
            </a:r>
            <a:r>
              <a:rPr lang="en-US" dirty="0"/>
              <a:t>the large group to action plan the “best” option they chose in the last step for achieving the goal. Ensure the plan includes steps, dates, and needed resources.</a:t>
            </a:r>
          </a:p>
          <a:p>
            <a:pPr fontAlgn="t"/>
            <a:endParaRPr lang="en-US" dirty="0"/>
          </a:p>
          <a:p>
            <a:pPr fontAlgn="t"/>
            <a:r>
              <a:rPr lang="en-US" b="1" dirty="0"/>
              <a:t>Record </a:t>
            </a:r>
            <a:r>
              <a:rPr lang="en-US" dirty="0"/>
              <a:t>the action plan on a flipchart. </a:t>
            </a:r>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11</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Refer </a:t>
            </a:r>
            <a:r>
              <a:rPr lang="en-US" b="0" dirty="0" smtClean="0"/>
              <a:t>to the issue</a:t>
            </a:r>
            <a:r>
              <a:rPr lang="en-US" b="0" baseline="0" dirty="0" smtClean="0"/>
              <a:t> of individuals and resources the mentee may need to connect with: This is an important part of your role as mentor.</a:t>
            </a:r>
          </a:p>
          <a:p>
            <a:endParaRPr lang="en-US" b="0" baseline="0" dirty="0" smtClean="0"/>
          </a:p>
          <a:p>
            <a:r>
              <a:rPr lang="en-US" b="1" baseline="0" dirty="0" smtClean="0"/>
              <a:t>Explain </a:t>
            </a:r>
            <a:r>
              <a:rPr lang="en-US" b="0" baseline="0" dirty="0" smtClean="0"/>
              <a:t>further</a:t>
            </a:r>
            <a:r>
              <a:rPr lang="en-US" b="1" baseline="0" dirty="0" smtClean="0"/>
              <a:t> </a:t>
            </a:r>
            <a:r>
              <a:rPr lang="en-US" b="0" baseline="0" dirty="0" smtClean="0"/>
              <a:t>on next slide.</a:t>
            </a:r>
            <a:endParaRPr lang="en-US" b="1" dirty="0" smtClean="0"/>
          </a:p>
          <a:p>
            <a:endParaRPr lang="en-US" b="0" dirty="0" smtClean="0"/>
          </a:p>
          <a:p>
            <a:endParaRPr lang="en-US" b="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US" b="1" dirty="0" smtClean="0"/>
              <a:t>Present:</a:t>
            </a:r>
          </a:p>
          <a:p>
            <a:pPr lvl="1"/>
            <a:r>
              <a:rPr lang="en-US" dirty="0" smtClean="0"/>
              <a:t>Partnerships are key.</a:t>
            </a:r>
          </a:p>
          <a:p>
            <a:pPr lvl="1"/>
            <a:r>
              <a:rPr lang="en-US" dirty="0" smtClean="0"/>
              <a:t>Tied to </a:t>
            </a:r>
            <a:r>
              <a:rPr lang="en-US" dirty="0"/>
              <a:t>Leader Assessment of Performance Standards (LAPS) </a:t>
            </a:r>
            <a:r>
              <a:rPr lang="en-US" dirty="0" smtClean="0"/>
              <a:t>.</a:t>
            </a:r>
          </a:p>
          <a:p>
            <a:pPr lvl="1"/>
            <a:r>
              <a:rPr lang="en-US" dirty="0" smtClean="0"/>
              <a:t>Invite the IPP to events and groups that you are in. Take them with you to businesses and business groups so they understand their communities better.</a:t>
            </a:r>
          </a:p>
          <a:p>
            <a:pPr lvl="1"/>
            <a:r>
              <a:rPr lang="en-US" dirty="0" smtClean="0"/>
              <a:t>Encourage IPP to reach out to others and not get isolated.</a:t>
            </a:r>
          </a:p>
          <a:p>
            <a:pPr lvl="2"/>
            <a:r>
              <a:rPr lang="en-US" dirty="0" smtClean="0"/>
              <a:t>You need internal resources to “get things done here.”</a:t>
            </a:r>
          </a:p>
          <a:p>
            <a:pPr lvl="2"/>
            <a:r>
              <a:rPr lang="en-US" dirty="0" smtClean="0"/>
              <a:t>You need external resources to explore and learn from diverse experiences.</a:t>
            </a:r>
          </a:p>
          <a:p>
            <a:pPr lvl="1"/>
            <a:r>
              <a:rPr lang="en-US" dirty="0" smtClean="0"/>
              <a:t>A resource might be an expert or just somebody else who is in the same boat.</a:t>
            </a:r>
          </a:p>
          <a:p>
            <a:pPr lvl="1"/>
            <a:r>
              <a:rPr lang="en-US" dirty="0" smtClean="0"/>
              <a:t>This can be tied into trust building—when you trust someone with a valued connection or resource, they in turn will trust you more</a:t>
            </a:r>
            <a:endParaRPr lang="en-US" b="1"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1" dirty="0" smtClean="0"/>
              <a:t>Ask</a:t>
            </a:r>
            <a:r>
              <a:rPr lang="en-US" dirty="0" smtClean="0"/>
              <a:t> the large group the question on the slide.</a:t>
            </a:r>
          </a:p>
          <a:p>
            <a:endParaRPr lang="en-US" dirty="0" smtClean="0"/>
          </a:p>
          <a:p>
            <a:r>
              <a:rPr lang="en-US" b="1" dirty="0" smtClean="0"/>
              <a:t>Suggested Response</a:t>
            </a:r>
            <a:r>
              <a:rPr lang="en-US" dirty="0" smtClean="0"/>
              <a:t>: When you share resources—or anything of value—with others, this </a:t>
            </a:r>
            <a:r>
              <a:rPr lang="en-US" b="1" u="sng" dirty="0" smtClean="0"/>
              <a:t>requires trust</a:t>
            </a:r>
            <a:r>
              <a:rPr lang="en-US" dirty="0" smtClean="0"/>
              <a:t>. When you entrust another person, this creates a bond in which the trust becomes mutual. So, when you trust an mentee with a valued connection or resource, they in turn will trust you more.</a:t>
            </a:r>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14</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Time: </a:t>
            </a:r>
            <a:r>
              <a:rPr lang="en-US" b="0" dirty="0" smtClean="0"/>
              <a:t>3 minutes</a:t>
            </a:r>
          </a:p>
          <a:p>
            <a:endParaRPr lang="en-US" b="0" dirty="0" smtClean="0"/>
          </a:p>
          <a:p>
            <a:r>
              <a:rPr lang="en-US" b="1" dirty="0" smtClean="0"/>
              <a:t>Tell</a:t>
            </a:r>
            <a:r>
              <a:rPr lang="en-US" b="0" dirty="0" smtClean="0"/>
              <a:t> </a:t>
            </a:r>
            <a:r>
              <a:rPr lang="en-US" dirty="0" smtClean="0"/>
              <a:t>participants to choose a partner from the SAME school system and share about the questions on the slide.</a:t>
            </a:r>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
            </a:r>
            <a:r>
              <a:rPr lang="en-US" dirty="0"/>
              <a:t>: </a:t>
            </a:r>
          </a:p>
          <a:p>
            <a:pPr lvl="1">
              <a:buFont typeface="Arial" pitchFamily="34" charset="0"/>
              <a:buChar char="•"/>
            </a:pPr>
            <a:r>
              <a:rPr lang="en-US" dirty="0"/>
              <a:t>Finalize the meeting by eliciting feedback from the </a:t>
            </a:r>
            <a:r>
              <a:rPr lang="en-US" dirty="0" smtClean="0"/>
              <a:t>mentee. </a:t>
            </a:r>
            <a:endParaRPr lang="en-US" dirty="0"/>
          </a:p>
          <a:p>
            <a:pPr lvl="1">
              <a:buFont typeface="Arial" pitchFamily="34" charset="0"/>
              <a:buChar char="•"/>
            </a:pPr>
            <a:r>
              <a:rPr lang="en-US" dirty="0"/>
              <a:t>The slide lists the types of questions you might want feedback about from the </a:t>
            </a:r>
            <a:r>
              <a:rPr lang="en-US" dirty="0" smtClean="0"/>
              <a:t>mentee.</a:t>
            </a:r>
            <a:endParaRPr lang="en-US" dirty="0"/>
          </a:p>
          <a:p>
            <a:endParaRPr lang="en-US" dirty="0"/>
          </a:p>
          <a:p>
            <a:r>
              <a:rPr lang="en-US" b="1" dirty="0"/>
              <a:t>Ask </a:t>
            </a:r>
            <a:r>
              <a:rPr lang="en-US" dirty="0"/>
              <a:t>participants. </a:t>
            </a:r>
          </a:p>
          <a:p>
            <a:pPr lvl="1">
              <a:buFont typeface="Arial" pitchFamily="34" charset="0"/>
              <a:buChar char="•"/>
            </a:pPr>
            <a:r>
              <a:rPr lang="en-US" dirty="0"/>
              <a:t>So, did our large group discussion regarding your goals help? </a:t>
            </a:r>
          </a:p>
          <a:p>
            <a:pPr lvl="1">
              <a:buFont typeface="Arial" pitchFamily="34" charset="0"/>
              <a:buChar char="•"/>
            </a:pPr>
            <a:r>
              <a:rPr lang="en-US" dirty="0"/>
              <a:t>Was the facilitated thought process we went through helpful for you?</a:t>
            </a:r>
          </a:p>
          <a:p>
            <a:pPr lvl="1">
              <a:buFont typeface="Arial" pitchFamily="34" charset="0"/>
              <a:buChar char="•"/>
            </a:pPr>
            <a:r>
              <a:rPr lang="en-US" dirty="0"/>
              <a:t>What other help do you need now? </a:t>
            </a:r>
          </a:p>
          <a:p>
            <a:pPr lvl="1">
              <a:buFont typeface="Arial" pitchFamily="34" charset="0"/>
              <a:buChar char="•"/>
            </a:pPr>
            <a:r>
              <a:rPr lang="en-US" dirty="0"/>
              <a:t>How can I help?</a:t>
            </a:r>
          </a:p>
          <a:p>
            <a:endParaRPr lang="en-US" dirty="0"/>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Point out </a:t>
            </a:r>
            <a:r>
              <a:rPr lang="en-US" b="0" dirty="0" smtClean="0"/>
              <a:t>that GROWS is a model for structuring each interaction you have with mentees,</a:t>
            </a:r>
            <a:r>
              <a:rPr lang="en-US" b="0" baseline="0" dirty="0" smtClean="0"/>
              <a:t> but it also represents change over time. Both you and </a:t>
            </a:r>
            <a:r>
              <a:rPr lang="en-US" b="0" baseline="0" smtClean="0"/>
              <a:t>the mentee </a:t>
            </a:r>
            <a:r>
              <a:rPr lang="en-US" b="0" baseline="0" dirty="0" smtClean="0"/>
              <a:t>will be developing as you proceed along your mentoring journey together.</a:t>
            </a:r>
            <a:endParaRPr lang="en-US" b="1"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Present:</a:t>
            </a:r>
          </a:p>
          <a:p>
            <a:pPr marL="222496" lvl="1" indent="-222496" defTabSz="889986">
              <a:buFont typeface="Arial" pitchFamily="34" charset="0"/>
              <a:buChar char="•"/>
              <a:tabLst>
                <a:tab pos="222496" algn="l"/>
              </a:tabLst>
              <a:defRPr/>
            </a:pPr>
            <a:r>
              <a:rPr lang="en-US" b="0" dirty="0" smtClean="0"/>
              <a:t>Systematic structure </a:t>
            </a:r>
            <a:r>
              <a:rPr lang="en-US" b="0" baseline="0" dirty="0" smtClean="0"/>
              <a:t>- </a:t>
            </a:r>
            <a:r>
              <a:rPr lang="en-US" dirty="0" smtClean="0"/>
              <a:t>This is a model you can use in almost EVERY SINGLE one of your mentoring conversations. It provides you with a context and structure to help focus your discussion toward outcomes. </a:t>
            </a:r>
          </a:p>
          <a:p>
            <a:pPr lvl="2">
              <a:tabLst>
                <a:tab pos="222496" algn="l"/>
              </a:tabLst>
              <a:defRPr/>
            </a:pPr>
            <a:r>
              <a:rPr lang="en-US" dirty="0" smtClean="0"/>
              <a:t>Each letter in the acronym represents part of your conversation. </a:t>
            </a:r>
          </a:p>
          <a:p>
            <a:pPr lvl="2">
              <a:tabLst>
                <a:tab pos="222496" algn="l"/>
              </a:tabLst>
              <a:defRPr/>
            </a:pPr>
            <a:r>
              <a:rPr lang="en-US" b="0" baseline="0" dirty="0" smtClean="0"/>
              <a:t>Because it “systematically structures” mentoring conversations, this means that mentors should move through each letter in sequence, and all letters should be covered to a greater or lesser extent in each conversation.</a:t>
            </a:r>
            <a:r>
              <a:rPr lang="en-US" b="1" baseline="0" dirty="0" smtClean="0"/>
              <a:t> </a:t>
            </a:r>
            <a:r>
              <a:rPr lang="en-US" dirty="0" smtClean="0"/>
              <a:t>For example, you may spend the first 45 min of an hour-long</a:t>
            </a:r>
            <a:r>
              <a:rPr lang="en-US" baseline="0" dirty="0" smtClean="0"/>
              <a:t> </a:t>
            </a:r>
            <a:r>
              <a:rPr lang="en-US" dirty="0" smtClean="0"/>
              <a:t>conversation just defining a clear, useful “goal.” That’s ok and you should bring as much clarity to the “”G” portion of your conversation</a:t>
            </a:r>
            <a:r>
              <a:rPr lang="en-US" baseline="0" dirty="0" smtClean="0"/>
              <a:t> before moving on and sharpening the focus of the conversation even </a:t>
            </a:r>
            <a:r>
              <a:rPr lang="en-US" dirty="0" smtClean="0"/>
              <a:t>further by discussing “R” for the reality of the problem at hand, “O” for your available options, “W” for your chosen way forward, and “S” to action step and summarize—even if the R-O-W-S parts of the discussion must take place in your few remaining 15 minutes. </a:t>
            </a:r>
          </a:p>
          <a:p>
            <a:pPr lvl="1">
              <a:buFont typeface="Arial" pitchFamily="34" charset="0"/>
              <a:buChar char="•"/>
            </a:pPr>
            <a:r>
              <a:rPr lang="en-US" b="0" baseline="0" dirty="0" smtClean="0"/>
              <a:t>Guides </a:t>
            </a:r>
            <a:r>
              <a:rPr lang="en-US" dirty="0" smtClean="0"/>
              <a:t>problem-solving and decision-making – Support the mentoring role</a:t>
            </a:r>
            <a:r>
              <a:rPr lang="en-US" baseline="0" dirty="0" smtClean="0"/>
              <a:t> as “facilitator” and helps avoid advice-giving, talking about what you once did in a similar situation, or solving problems for the new principal. All of that is fine in some instances, but your main objective in mentoring is to develop </a:t>
            </a:r>
            <a:r>
              <a:rPr lang="en-US" i="1" baseline="0" dirty="0" smtClean="0"/>
              <a:t>THE NEW PRINCIPAL’S ABILITY </a:t>
            </a:r>
            <a:r>
              <a:rPr lang="en-US" baseline="0" dirty="0" smtClean="0"/>
              <a:t>to arrive at sound conclusions by carefully processing the options and gaining a sense of wisdom.</a:t>
            </a:r>
          </a:p>
          <a:p>
            <a:pPr lvl="1">
              <a:buFont typeface="Arial" pitchFamily="34" charset="0"/>
              <a:buChar char="•"/>
            </a:pPr>
            <a:r>
              <a:rPr lang="en-US" dirty="0" smtClean="0"/>
              <a:t>Growth and independence – By</a:t>
            </a:r>
            <a:r>
              <a:rPr lang="en-US" baseline="0" dirty="0" smtClean="0"/>
              <a:t> mentoring using this model, the mentor helps the new principal learn new skills and work toward career metrics, including learning the skills and tapping into the internal guidance needed to make independent decisions and solve problems.</a:t>
            </a:r>
          </a:p>
        </p:txBody>
      </p:sp>
      <p:sp>
        <p:nvSpPr>
          <p:cNvPr id="4" name="Slide Number Placeholder 3"/>
          <p:cNvSpPr>
            <a:spLocks noGrp="1"/>
          </p:cNvSpPr>
          <p:nvPr>
            <p:ph type="sldNum" sz="quarter" idx="10"/>
          </p:nvPr>
        </p:nvSpPr>
        <p:spPr/>
        <p:txBody>
          <a:bodyPr/>
          <a:lstStyle/>
          <a:p>
            <a:fld id="{2FDDD2C0-3192-4715-9CB8-2C2A8A57B58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Present</a:t>
            </a:r>
            <a:r>
              <a:rPr lang="en-US" baseline="0" dirty="0" smtClean="0"/>
              <a:t> the slide. </a:t>
            </a:r>
          </a:p>
          <a:p>
            <a:endParaRPr lang="en-US" baseline="0" dirty="0" smtClean="0"/>
          </a:p>
          <a:p>
            <a:r>
              <a:rPr lang="en-US" b="1" baseline="0" dirty="0" smtClean="0"/>
              <a:t>Revisit</a:t>
            </a:r>
            <a:r>
              <a:rPr lang="en-US" baseline="0" dirty="0" smtClean="0"/>
              <a:t> one of the mentee’s problem situations that volunteers have already shared in previous </a:t>
            </a:r>
            <a:r>
              <a:rPr lang="en-US" b="1" i="1" baseline="0" dirty="0" smtClean="0"/>
              <a:t>Needs of Beginning Principal’s (Topic 2)</a:t>
            </a:r>
            <a:r>
              <a:rPr lang="en-US" baseline="0" dirty="0" smtClean="0"/>
              <a:t> exercises. </a:t>
            </a:r>
          </a:p>
          <a:p>
            <a:pPr lvl="1">
              <a:buFont typeface="Arial" pitchFamily="34" charset="0"/>
              <a:buChar char="•"/>
            </a:pPr>
            <a:r>
              <a:rPr lang="en-US" baseline="0" dirty="0" smtClean="0"/>
              <a:t>Option: Ask another mentor to provide a new mentee’s problem situation.</a:t>
            </a:r>
          </a:p>
          <a:p>
            <a:pPr lvl="1">
              <a:buFont typeface="Arial" pitchFamily="34" charset="0"/>
              <a:buChar char="•"/>
            </a:pPr>
            <a:r>
              <a:rPr lang="en-US" baseline="0" dirty="0" smtClean="0"/>
              <a:t>Option: Prepare some problem situations ahead of time to present as options for this exercise.  </a:t>
            </a:r>
          </a:p>
          <a:p>
            <a:endParaRPr lang="en-US" baseline="0" dirty="0" smtClean="0"/>
          </a:p>
          <a:p>
            <a:r>
              <a:rPr lang="en-US" b="1" baseline="0" dirty="0" smtClean="0"/>
              <a:t>Facilitate</a:t>
            </a:r>
            <a:r>
              <a:rPr lang="en-US" baseline="0" dirty="0" smtClean="0"/>
              <a:t> the person or partners to formulate a goal that is focused, outcome-oriented, and positive. </a:t>
            </a:r>
          </a:p>
          <a:p>
            <a:endParaRPr lang="en-US" baseline="0" dirty="0" smtClean="0"/>
          </a:p>
          <a:p>
            <a:r>
              <a:rPr lang="en-US" b="1" baseline="0" dirty="0" smtClean="0"/>
              <a:t>Bring out </a:t>
            </a:r>
            <a:r>
              <a:rPr lang="en-US" baseline="0" dirty="0" smtClean="0"/>
              <a:t>these points as you facilitate</a:t>
            </a:r>
            <a:r>
              <a:rPr lang="en-US" dirty="0" smtClean="0"/>
              <a:t> the</a:t>
            </a:r>
            <a:r>
              <a:rPr lang="en-US" baseline="0" dirty="0" smtClean="0"/>
              <a:t> goal statement:</a:t>
            </a:r>
          </a:p>
          <a:p>
            <a:pPr lvl="1">
              <a:buFont typeface="Arial" pitchFamily="34" charset="0"/>
              <a:buChar char="•"/>
            </a:pPr>
            <a:r>
              <a:rPr lang="en-US" baseline="0" dirty="0" smtClean="0"/>
              <a:t>Asking simple questions helps the mentee to figure out the main problem and a goal that will specifically address it. Mentees will start out with a whole bunch of problems. They will need help sorting them out in order to “sift out” the main problem and a goal to address it. The key is to get the person to FOCUS and to facilitate them out of drowning in the details of several different, related problems. </a:t>
            </a:r>
          </a:p>
          <a:p>
            <a:pPr marL="222496" lvl="1" indent="-222496" defTabSz="889986">
              <a:buFont typeface="Arial" pitchFamily="34" charset="0"/>
              <a:buChar char="•"/>
              <a:tabLst>
                <a:tab pos="222496" algn="l"/>
              </a:tabLst>
              <a:defRPr/>
            </a:pPr>
            <a:r>
              <a:rPr lang="en-US" baseline="0" dirty="0" smtClean="0"/>
              <a:t>You’re final goal statement should describe “What should be—what you wish was happening now, but isn’t.”</a:t>
            </a:r>
          </a:p>
          <a:p>
            <a:pPr marL="222496" lvl="1" indent="-222496" defTabSz="889986">
              <a:buFont typeface="Arial" pitchFamily="34" charset="0"/>
              <a:buChar char="•"/>
              <a:tabLst>
                <a:tab pos="222496" algn="l"/>
              </a:tabLst>
              <a:defRPr/>
            </a:pPr>
            <a:r>
              <a:rPr lang="en-US" baseline="0" dirty="0" smtClean="0"/>
              <a:t>It should always be stated in positive, affirmative language.</a:t>
            </a:r>
          </a:p>
          <a:p>
            <a:pPr lvl="1">
              <a:buFont typeface="Arial" pitchFamily="34" charset="0"/>
              <a:buChar char="•"/>
            </a:pPr>
            <a:r>
              <a:rPr lang="en-US" baseline="0" dirty="0" smtClean="0"/>
              <a:t>The mentee will tend to vent about the various issues surrounding the problem. That’s ok. But once they’ve communicated the details, it’s time to help them get focused and results-oriented about the main problem and the desired goal. So, goal definition is a collaborative, results-oriented process.</a:t>
            </a:r>
          </a:p>
          <a:p>
            <a:pPr lvl="1">
              <a:buFont typeface="Arial" pitchFamily="34" charset="0"/>
              <a:buChar char="•"/>
            </a:pPr>
            <a:endParaRPr lang="en-US" baseline="0" dirty="0" smtClean="0"/>
          </a:p>
          <a:p>
            <a:pPr lvl="1">
              <a:buFont typeface="Arial" pitchFamily="34" charset="0"/>
              <a:buNone/>
            </a:pPr>
            <a:r>
              <a:rPr lang="en-US" b="1" baseline="0" dirty="0" smtClean="0"/>
              <a:t>Record </a:t>
            </a:r>
            <a:r>
              <a:rPr lang="en-US" b="0" baseline="0" dirty="0" smtClean="0"/>
              <a:t>the participant’s or pairs goal statement  or statements (volunteers)  on the flipchart.  </a:t>
            </a:r>
          </a:p>
          <a:p>
            <a:pPr lvl="1">
              <a:buFont typeface="Arial" pitchFamily="34" charset="0"/>
              <a:buNone/>
            </a:pPr>
            <a:endParaRPr lang="en-US" b="0" baseline="0" dirty="0" smtClean="0"/>
          </a:p>
          <a:p>
            <a:pPr lvl="1">
              <a:buNone/>
            </a:pPr>
            <a:r>
              <a:rPr lang="en-US" b="1" baseline="0" dirty="0" smtClean="0"/>
              <a:t>Ask: </a:t>
            </a:r>
            <a:r>
              <a:rPr lang="en-US" b="0" baseline="0" dirty="0" smtClean="0"/>
              <a:t>Is this goal focused? Is it </a:t>
            </a:r>
            <a:r>
              <a:rPr lang="en-US" dirty="0" smtClean="0"/>
              <a:t>outcome-oriented, </a:t>
            </a:r>
            <a:r>
              <a:rPr lang="en-US" b="0" baseline="0" dirty="0" smtClean="0"/>
              <a:t>describing what should be? Is it stated in positive language? </a:t>
            </a:r>
            <a:endParaRPr lang="en-US" b="1" baseline="0" dirty="0" smtClean="0"/>
          </a:p>
          <a:p>
            <a:pPr lvl="1">
              <a:buFont typeface="Arial" pitchFamily="34" charset="0"/>
              <a:buChar char="•"/>
            </a:pPr>
            <a:endParaRPr lang="en-US" baseline="0" dirty="0" smtClean="0"/>
          </a:p>
          <a:p>
            <a:endParaRPr lang="en-US"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b="1" baseline="0" dirty="0" smtClean="0"/>
              <a:t>Present </a:t>
            </a:r>
            <a:r>
              <a:rPr lang="en-US" b="0" baseline="0" dirty="0" smtClean="0"/>
              <a:t>examples: </a:t>
            </a:r>
            <a:endParaRPr lang="en-US" b="1" baseline="0" dirty="0" smtClean="0"/>
          </a:p>
          <a:p>
            <a:pPr lvl="1">
              <a:defRPr/>
            </a:pPr>
            <a:r>
              <a:rPr lang="en-US" dirty="0"/>
              <a:t>The </a:t>
            </a:r>
            <a:r>
              <a:rPr lang="en-US" dirty="0" smtClean="0"/>
              <a:t>mentee</a:t>
            </a:r>
            <a:r>
              <a:rPr lang="en-US" baseline="0" dirty="0" smtClean="0"/>
              <a:t> </a:t>
            </a:r>
            <a:r>
              <a:rPr lang="en-US" dirty="0" smtClean="0"/>
              <a:t>says </a:t>
            </a:r>
            <a:r>
              <a:rPr lang="en-US" dirty="0"/>
              <a:t>that she needs to discipline a teacher that everyone loves. The </a:t>
            </a:r>
            <a:r>
              <a:rPr lang="en-US" dirty="0" smtClean="0"/>
              <a:t>mentee, </a:t>
            </a:r>
            <a:r>
              <a:rPr lang="en-US" dirty="0"/>
              <a:t>in an almost obsessive manner, talks on and on about her conflicted feelings with regard to this matter. </a:t>
            </a:r>
          </a:p>
          <a:p>
            <a:pPr lvl="1">
              <a:defRPr/>
            </a:pPr>
            <a:r>
              <a:rPr lang="en-US" dirty="0"/>
              <a:t>The mentor might use some reflective questions to begin directing her into a focus, such as, “Sounds like you’re really conflicted. Is that accurate?” Followed by the question, “Could there be some ‘fear’ on your part about being the bad guy?” </a:t>
            </a:r>
          </a:p>
          <a:p>
            <a:pPr lvl="1">
              <a:defRPr/>
            </a:pPr>
            <a:r>
              <a:rPr lang="en-US" dirty="0"/>
              <a:t>Additional questioning would continue to drive the conversation toward a constructive focus: “Well, what would you like this situation to look like in the end?” Ultimately, what is your goal here?” </a:t>
            </a:r>
          </a:p>
          <a:p>
            <a:pPr lvl="1">
              <a:defRPr/>
            </a:pPr>
            <a:r>
              <a:rPr lang="en-US" dirty="0"/>
              <a:t>The </a:t>
            </a:r>
            <a:r>
              <a:rPr lang="en-US" dirty="0" smtClean="0"/>
              <a:t>mentee </a:t>
            </a:r>
            <a:r>
              <a:rPr lang="en-US" dirty="0"/>
              <a:t>might say, “To have her stop doing XYZ!” </a:t>
            </a:r>
          </a:p>
          <a:p>
            <a:pPr lvl="1">
              <a:defRPr/>
            </a:pPr>
            <a:r>
              <a:rPr lang="en-US" dirty="0"/>
              <a:t>You would then guide the goal statement in a more positive direction and encourage the </a:t>
            </a:r>
            <a:r>
              <a:rPr lang="en-US" dirty="0" smtClean="0"/>
              <a:t>mentee </a:t>
            </a:r>
            <a:r>
              <a:rPr lang="en-US" dirty="0"/>
              <a:t>to state what she </a:t>
            </a:r>
            <a:r>
              <a:rPr lang="en-US" i="1" dirty="0"/>
              <a:t>does </a:t>
            </a:r>
            <a:r>
              <a:rPr lang="en-US" dirty="0"/>
              <a:t>want to have happen. The </a:t>
            </a:r>
            <a:r>
              <a:rPr lang="en-US" dirty="0" smtClean="0"/>
              <a:t>mentee </a:t>
            </a:r>
            <a:r>
              <a:rPr lang="en-US" dirty="0"/>
              <a:t>might say then, “To have her do ABC.” </a:t>
            </a:r>
          </a:p>
          <a:p>
            <a:pPr lvl="1">
              <a:defRPr/>
            </a:pPr>
            <a:r>
              <a:rPr lang="en-US" dirty="0"/>
              <a:t>You might then probe to find out what the </a:t>
            </a:r>
            <a:r>
              <a:rPr lang="en-US" dirty="0" smtClean="0"/>
              <a:t>mentee </a:t>
            </a:r>
            <a:r>
              <a:rPr lang="en-US" dirty="0"/>
              <a:t>can do to that end. The </a:t>
            </a:r>
            <a:r>
              <a:rPr lang="en-US" dirty="0" smtClean="0"/>
              <a:t>mentee </a:t>
            </a:r>
            <a:r>
              <a:rPr lang="en-US" dirty="0"/>
              <a:t>might say: “To develop the teacher.” </a:t>
            </a:r>
          </a:p>
          <a:p>
            <a:pPr lvl="1">
              <a:defRPr/>
            </a:pPr>
            <a:r>
              <a:rPr lang="en-US" dirty="0"/>
              <a:t>You might continue using strategic questions to get to the goal, “Developing the teacher is pretty general, but I think we may be heading in the right direction. What would you do, </a:t>
            </a:r>
            <a:r>
              <a:rPr lang="en-US" i="1" dirty="0"/>
              <a:t>specifically</a:t>
            </a:r>
            <a:r>
              <a:rPr lang="en-US" dirty="0"/>
              <a:t>, to develop the teacher?” </a:t>
            </a:r>
          </a:p>
        </p:txBody>
      </p:sp>
      <p:sp>
        <p:nvSpPr>
          <p:cNvPr id="4" name="Slide Number Placeholder 3"/>
          <p:cNvSpPr>
            <a:spLocks noGrp="1"/>
          </p:cNvSpPr>
          <p:nvPr>
            <p:ph type="sldNum" sz="quarter" idx="10"/>
          </p:nvPr>
        </p:nvSpPr>
        <p:spPr/>
        <p:txBody>
          <a:bodyPr/>
          <a:lstStyle/>
          <a:p>
            <a:fld id="{2FDDD2C0-3192-4715-9CB8-2C2A8A57B58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Emphasize</a:t>
            </a:r>
            <a:r>
              <a:rPr lang="en-US" b="0" baseline="0" dirty="0" smtClean="0"/>
              <a:t>: Clarifying goals in a mentoring session could take the entire session, before you even get a chance to move on to the next stage of the GROWS model. That’s ok. You should not move on before getting as far as you can with the previous stage/letter first.</a:t>
            </a:r>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Present</a:t>
            </a:r>
            <a:r>
              <a:rPr lang="en-US" b="0" baseline="0" dirty="0" smtClean="0"/>
              <a:t>: Reality refers to defining the key parts of the problem, plus looking at situations in which the goal has been met, to any degree. Then you can look at both parts to the reality and ask: What is causing the undesired outcome(s), and what is causing the better outcome(s)?   </a:t>
            </a:r>
          </a:p>
          <a:p>
            <a:endParaRPr lang="en-US" b="0" baseline="0" dirty="0" smtClean="0"/>
          </a:p>
          <a:p>
            <a:r>
              <a:rPr lang="en-US" b="1" baseline="0" dirty="0" smtClean="0"/>
              <a:t>Present </a:t>
            </a:r>
            <a:r>
              <a:rPr lang="en-US" b="0" baseline="0" dirty="0" smtClean="0"/>
              <a:t>example:</a:t>
            </a:r>
          </a:p>
          <a:p>
            <a:pPr lvl="1">
              <a:buFont typeface="Arial" pitchFamily="34" charset="0"/>
              <a:buChar char="•"/>
            </a:pPr>
            <a:r>
              <a:rPr lang="en-US" b="0" baseline="0" dirty="0" smtClean="0"/>
              <a:t>Perhaps there are too many referrals overall each month. That is what is NOT going well. </a:t>
            </a:r>
          </a:p>
          <a:p>
            <a:pPr lvl="1">
              <a:buFont typeface="Arial" pitchFamily="34" charset="0"/>
              <a:buChar char="•"/>
            </a:pPr>
            <a:r>
              <a:rPr lang="en-US" b="0" baseline="0" dirty="0" smtClean="0"/>
              <a:t>But then look at what IS going well: Are there teachers who hand out very few referrals? Were there months in which referrals were lower?</a:t>
            </a:r>
          </a:p>
          <a:p>
            <a:pPr lvl="1">
              <a:buFont typeface="Arial" pitchFamily="34" charset="0"/>
              <a:buChar char="•"/>
            </a:pPr>
            <a:r>
              <a:rPr lang="en-US" b="0" baseline="0" dirty="0" smtClean="0"/>
              <a:t>Take some time to look at both situation and ask: Why? What is causing the undesired outcomes and what is causing the better outcomes? What can we learn from this type of consideration?</a:t>
            </a:r>
            <a:endParaRPr lang="en-US" b="1" baseline="0" dirty="0" smtClean="0"/>
          </a:p>
          <a:p>
            <a:endParaRPr lang="en-US" b="0" baseline="0" dirty="0" smtClean="0"/>
          </a:p>
          <a:p>
            <a:pPr defTabSz="889986">
              <a:defRPr/>
            </a:pPr>
            <a:r>
              <a:rPr lang="en-US" b="1" dirty="0" smtClean="0"/>
              <a:t>Facilitate </a:t>
            </a:r>
            <a:r>
              <a:rPr lang="en-US" dirty="0" smtClean="0"/>
              <a:t>participants or pairs  to describe the</a:t>
            </a:r>
            <a:r>
              <a:rPr lang="en-US" baseline="0" dirty="0" smtClean="0"/>
              <a:t> current reality of the problem  they described earlier, when talking about Goals. </a:t>
            </a:r>
          </a:p>
          <a:p>
            <a:pPr defTabSz="889986">
              <a:defRPr/>
            </a:pPr>
            <a:endParaRPr lang="en-US" b="1" baseline="0" dirty="0" smtClean="0"/>
          </a:p>
          <a:p>
            <a:pPr defTabSz="889986">
              <a:defRPr/>
            </a:pPr>
            <a:r>
              <a:rPr lang="en-US" b="1" baseline="0" dirty="0" smtClean="0"/>
              <a:t>Record </a:t>
            </a:r>
            <a:r>
              <a:rPr lang="en-US" b="0" baseline="0" dirty="0" smtClean="0"/>
              <a:t>what is not going well, what is going well, and some possible causes of both. </a:t>
            </a:r>
          </a:p>
          <a:p>
            <a:endParaRPr lang="en-US" b="0"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889986">
              <a:defRPr/>
            </a:pPr>
            <a:r>
              <a:rPr lang="en-US" b="1" dirty="0"/>
              <a:t>Present </a:t>
            </a:r>
            <a:r>
              <a:rPr lang="en-US" dirty="0"/>
              <a:t>the slide.</a:t>
            </a:r>
            <a:endParaRPr lang="en-US" b="1" dirty="0"/>
          </a:p>
          <a:p>
            <a:pPr defTabSz="889986">
              <a:defRPr/>
            </a:pPr>
            <a:endParaRPr lang="en-US" b="1" dirty="0"/>
          </a:p>
          <a:p>
            <a:pPr defTabSz="889986">
              <a:defRPr/>
            </a:pPr>
            <a:r>
              <a:rPr lang="en-US" b="1" dirty="0"/>
              <a:t>Facilitate </a:t>
            </a:r>
            <a:r>
              <a:rPr lang="en-US" dirty="0"/>
              <a:t>the large group to develop some optional ways to achieve the goal recorded on the flipchart.</a:t>
            </a:r>
          </a:p>
          <a:p>
            <a:pPr defTabSz="889986">
              <a:defRPr/>
            </a:pPr>
            <a:endParaRPr lang="en-US" dirty="0"/>
          </a:p>
          <a:p>
            <a:pPr defTabSz="889986">
              <a:defRPr/>
            </a:pPr>
            <a:r>
              <a:rPr lang="en-US" b="1" baseline="0" dirty="0" smtClean="0"/>
              <a:t>Record </a:t>
            </a:r>
            <a:r>
              <a:rPr lang="en-US" b="0" baseline="0" dirty="0" smtClean="0"/>
              <a:t>the list</a:t>
            </a:r>
            <a:r>
              <a:rPr lang="en-US" baseline="0" dirty="0" smtClean="0"/>
              <a:t> of options on a flipchart. </a:t>
            </a:r>
            <a:endParaRPr lang="en-US" dirty="0"/>
          </a:p>
          <a:p>
            <a:pPr defTabSz="889986">
              <a:defRPr/>
            </a:pPr>
            <a:endParaRPr lang="en-US" dirty="0"/>
          </a:p>
          <a:p>
            <a:r>
              <a:rPr lang="en-US" b="1" baseline="0" dirty="0" smtClean="0"/>
              <a:t>Discuss </a:t>
            </a:r>
            <a:r>
              <a:rPr lang="en-US" b="0" baseline="0" dirty="0" smtClean="0"/>
              <a:t>the various considerations for each option </a:t>
            </a:r>
            <a:r>
              <a:rPr lang="en-US" baseline="0" dirty="0" smtClean="0"/>
              <a:t>as a large group. </a:t>
            </a:r>
          </a:p>
          <a:p>
            <a:endParaRPr lang="en-US" baseline="0" dirty="0" smtClean="0"/>
          </a:p>
          <a:p>
            <a:r>
              <a:rPr lang="en-US" b="1" baseline="0" dirty="0" smtClean="0"/>
              <a:t>Record</a:t>
            </a:r>
            <a:r>
              <a:rPr lang="en-US" baseline="0" dirty="0" smtClean="0"/>
              <a:t> notes on the flipchart beside each.</a:t>
            </a:r>
          </a:p>
          <a:p>
            <a:endParaRPr lang="en-US" baseline="0" dirty="0" smtClean="0"/>
          </a:p>
          <a:p>
            <a:pPr defTabSz="88998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8</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b="1" dirty="0"/>
              <a:t>Present: </a:t>
            </a:r>
            <a:r>
              <a:rPr lang="en-US" dirty="0"/>
              <a:t>By examining your current reality and systematically exploring the various options, your </a:t>
            </a:r>
            <a:r>
              <a:rPr lang="en-US" dirty="0" smtClean="0"/>
              <a:t>mentee </a:t>
            </a:r>
            <a:r>
              <a:rPr lang="en-US" dirty="0"/>
              <a:t>will now have a good idea of how he or she can achieve the goal.  Now it’s time to pick the best option, or most workable way forward.</a:t>
            </a:r>
          </a:p>
          <a:p>
            <a:pPr fontAlgn="t"/>
            <a:endParaRPr lang="en-US" dirty="0"/>
          </a:p>
          <a:p>
            <a:pPr defTabSz="889986" fontAlgn="t">
              <a:defRPr/>
            </a:pPr>
            <a:r>
              <a:rPr lang="en-US" b="1" dirty="0"/>
              <a:t>Facilitate </a:t>
            </a:r>
            <a:r>
              <a:rPr lang="en-US" dirty="0" smtClean="0"/>
              <a:t>the large group to identify the “best” option(s) for achieving the goal you recorded earlier on</a:t>
            </a:r>
            <a:r>
              <a:rPr lang="en-US" baseline="0" dirty="0" smtClean="0"/>
              <a:t> the flipchart</a:t>
            </a:r>
            <a:r>
              <a:rPr lang="en-US" dirty="0" smtClean="0"/>
              <a:t>. </a:t>
            </a:r>
          </a:p>
          <a:p>
            <a:pPr fontAlgn="t"/>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
            </a:r>
            <a:r>
              <a:rPr lang="en-US" dirty="0"/>
              <a:t>: Finalize the meeting by recapping everything you talked about in the conversation.</a:t>
            </a:r>
          </a:p>
          <a:p>
            <a:endParaRPr lang="en-US" dirty="0"/>
          </a:p>
          <a:p>
            <a:r>
              <a:rPr lang="en-US" b="1" dirty="0"/>
              <a:t>Summarize </a:t>
            </a:r>
            <a:r>
              <a:rPr lang="en-US" dirty="0"/>
              <a:t>what you and the large group have worked on through the GROWS process. For example: </a:t>
            </a:r>
          </a:p>
          <a:p>
            <a:pPr lvl="1">
              <a:buFont typeface="Arial" pitchFamily="34" charset="0"/>
              <a:buChar char="•"/>
            </a:pPr>
            <a:r>
              <a:rPr lang="en-US" dirty="0"/>
              <a:t>So far, </a:t>
            </a:r>
            <a:endParaRPr lang="en-US" dirty="0" smtClean="0"/>
          </a:p>
          <a:p>
            <a:pPr lvl="2">
              <a:buFont typeface="Arial" pitchFamily="34" charset="0"/>
              <a:buChar char="•"/>
            </a:pPr>
            <a:r>
              <a:rPr lang="en-US" dirty="0" smtClean="0"/>
              <a:t>we’ve </a:t>
            </a:r>
            <a:r>
              <a:rPr lang="en-US" dirty="0"/>
              <a:t>identified a goal, talked about the reality and context of the problem, </a:t>
            </a:r>
            <a:endParaRPr lang="en-US" dirty="0" smtClean="0"/>
          </a:p>
          <a:p>
            <a:pPr lvl="2">
              <a:buFont typeface="Arial" pitchFamily="34" charset="0"/>
              <a:buChar char="•"/>
            </a:pPr>
            <a:r>
              <a:rPr lang="en-US" dirty="0" smtClean="0"/>
              <a:t>generated </a:t>
            </a:r>
            <a:r>
              <a:rPr lang="en-US" dirty="0"/>
              <a:t>some optional ways to approach the goal, </a:t>
            </a:r>
            <a:endParaRPr lang="en-US" dirty="0" smtClean="0"/>
          </a:p>
          <a:p>
            <a:pPr lvl="2">
              <a:buFont typeface="Arial" pitchFamily="34" charset="0"/>
              <a:buChar char="•"/>
            </a:pPr>
            <a:r>
              <a:rPr lang="en-US" dirty="0" smtClean="0"/>
              <a:t> </a:t>
            </a:r>
            <a:r>
              <a:rPr lang="en-US" dirty="0"/>
              <a:t>chose the best option.</a:t>
            </a:r>
          </a:p>
          <a:p>
            <a:pPr lvl="1" fontAlgn="t"/>
            <a:r>
              <a:rPr lang="en-US" dirty="0"/>
              <a:t>Now it’s time to put together an action plan, or at least discuss next steps.  </a:t>
            </a:r>
          </a:p>
          <a:p>
            <a:pPr lvl="1" fontAlgn="t">
              <a:buFont typeface="Arial" pitchFamily="34" charset="0"/>
              <a:buNone/>
            </a:pPr>
            <a:endParaRPr lang="en-US" dirty="0"/>
          </a:p>
          <a:p>
            <a:pPr fontAlgn="t"/>
            <a:endParaRPr lang="en-US" dirty="0"/>
          </a:p>
          <a:p>
            <a:pPr fontAlgn="t"/>
            <a:endParaRPr lang="en-US" dirty="0"/>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2FDDD2C0-3192-4715-9CB8-2C2A8A57B58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2059F-F8A4-1145-AAD6-9703280B9ACA}"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233126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059F-F8A4-1145-AAD6-9703280B9ACA}"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339759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059F-F8A4-1145-AAD6-9703280B9ACA}"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225641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 Graphic R">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74837"/>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4572000" y="1874837"/>
            <a:ext cx="3886200" cy="4343400"/>
          </a:xfrm>
        </p:spPr>
        <p:txBody>
          <a:bodyPr/>
          <a:lstStyle>
            <a:lvl1pPr>
              <a:buNone/>
              <a:defRPr/>
            </a:lvl1pPr>
          </a:lstStyle>
          <a:p>
            <a:endParaRPr lang="en-US" dirty="0"/>
          </a:p>
        </p:txBody>
      </p:sp>
    </p:spTree>
    <p:extLst>
      <p:ext uri="{BB962C8B-B14F-4D97-AF65-F5344CB8AC3E}">
        <p14:creationId xmlns:p14="http://schemas.microsoft.com/office/powerpoint/2010/main" val="3551431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758952" y="571500"/>
            <a:ext cx="762304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758952" y="1897063"/>
            <a:ext cx="7623048" cy="4351338"/>
          </a:xfrm>
        </p:spPr>
        <p:txBody>
          <a:bodyPr/>
          <a:lstStyle>
            <a:lvl1pPr marL="0" indent="0">
              <a:buFontTx/>
              <a:buNone/>
              <a:defRPr/>
            </a:lvl1pPr>
            <a:lvl2pPr marL="365760" indent="-365760">
              <a:buClr>
                <a:schemeClr val="accent2">
                  <a:lumMod val="50000"/>
                </a:schemeClr>
              </a:buClr>
              <a:buFont typeface="Wingdings" pitchFamily="2" charset="2"/>
              <a:buChar char="X"/>
              <a:defRPr/>
            </a:lvl2pPr>
            <a:lvl3pPr marL="685800">
              <a:buFont typeface="Wingdings 2" pitchFamily="18" charset="2"/>
              <a:buChar char=""/>
              <a:defRPr/>
            </a:lvl3pPr>
            <a:lvl4pPr marL="1143000">
              <a:buFont typeface="Wingdings 2" pitchFamily="18" charset="2"/>
              <a:buChar char=""/>
              <a:defRPr/>
            </a:lvl4pPr>
            <a:lvl5pPr marL="1600200">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3037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 Graphic L">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48200" y="1874837"/>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685800" y="1874837"/>
            <a:ext cx="3886200" cy="4343400"/>
          </a:xfrm>
        </p:spPr>
        <p:txBody>
          <a:bodyPr/>
          <a:lstStyle>
            <a:lvl1pPr>
              <a:buNone/>
              <a:defRPr/>
            </a:lvl1pPr>
          </a:lstStyle>
          <a:p>
            <a:endParaRPr lang="en-US" dirty="0"/>
          </a:p>
        </p:txBody>
      </p:sp>
    </p:spTree>
    <p:extLst>
      <p:ext uri="{BB962C8B-B14F-4D97-AF65-F5344CB8AC3E}">
        <p14:creationId xmlns:p14="http://schemas.microsoft.com/office/powerpoint/2010/main" val="2511914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cussion Questions">
    <p:spTree>
      <p:nvGrpSpPr>
        <p:cNvPr id="1" name=""/>
        <p:cNvGrpSpPr/>
        <p:nvPr/>
      </p:nvGrpSpPr>
      <p:grpSpPr>
        <a:xfrm>
          <a:off x="0" y="0"/>
          <a:ext cx="0" cy="0"/>
          <a:chOff x="0" y="0"/>
          <a:chExt cx="0" cy="0"/>
        </a:xfrm>
      </p:grpSpPr>
      <p:sp>
        <p:nvSpPr>
          <p:cNvPr id="3" name="Rectangle 2"/>
          <p:cNvSpPr/>
          <p:nvPr userDrawn="1"/>
        </p:nvSpPr>
        <p:spPr>
          <a:xfrm>
            <a:off x="-304800" y="-152400"/>
            <a:ext cx="9829800" cy="7391400"/>
          </a:xfrm>
          <a:prstGeom prst="rect">
            <a:avLst/>
          </a:prstGeom>
          <a:solidFill>
            <a:schemeClr val="bg2">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userDrawn="1"/>
        </p:nvSpPr>
        <p:spPr>
          <a:xfrm>
            <a:off x="381000" y="457200"/>
            <a:ext cx="8382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381000" y="576072"/>
            <a:ext cx="8382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198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ctivity">
    <p:spTree>
      <p:nvGrpSpPr>
        <p:cNvPr id="1" name=""/>
        <p:cNvGrpSpPr/>
        <p:nvPr/>
      </p:nvGrpSpPr>
      <p:grpSpPr>
        <a:xfrm>
          <a:off x="0" y="0"/>
          <a:ext cx="0" cy="0"/>
          <a:chOff x="0" y="0"/>
          <a:chExt cx="0" cy="0"/>
        </a:xfrm>
      </p:grpSpPr>
      <p:sp>
        <p:nvSpPr>
          <p:cNvPr id="3" name="Rectangle 2"/>
          <p:cNvSpPr/>
          <p:nvPr userDrawn="1"/>
        </p:nvSpPr>
        <p:spPr>
          <a:xfrm>
            <a:off x="-304800" y="-152400"/>
            <a:ext cx="9829800" cy="7391400"/>
          </a:xfrm>
          <a:prstGeom prst="rect">
            <a:avLst/>
          </a:prstGeom>
          <a:solidFill>
            <a:schemeClr val="accent5"/>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userDrawn="1"/>
        </p:nvSpPr>
        <p:spPr>
          <a:xfrm>
            <a:off x="381000" y="457200"/>
            <a:ext cx="8382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758952" y="576072"/>
            <a:ext cx="7699248" cy="1143000"/>
          </a:xfrm>
        </p:spPr>
        <p:txBody>
          <a:bodyPr/>
          <a:lstStyle/>
          <a:p>
            <a:r>
              <a:rPr lang="en-US" smtClean="0"/>
              <a:t>Click to edit Master title style</a:t>
            </a:r>
            <a:endParaRPr lang="en-US"/>
          </a:p>
        </p:txBody>
      </p:sp>
      <p:sp>
        <p:nvSpPr>
          <p:cNvPr id="8" name="SmartArt Placeholder 7"/>
          <p:cNvSpPr>
            <a:spLocks noGrp="1"/>
          </p:cNvSpPr>
          <p:nvPr>
            <p:ph type="dgm" sz="quarter" idx="10"/>
          </p:nvPr>
        </p:nvSpPr>
        <p:spPr>
          <a:xfrm>
            <a:off x="758952" y="1901952"/>
            <a:ext cx="7699248" cy="4343400"/>
          </a:xfrm>
        </p:spPr>
        <p:txBody>
          <a:bodyPr/>
          <a:lstStyle>
            <a:lvl1pPr>
              <a:buNone/>
              <a:defRPr/>
            </a:lvl1pPr>
          </a:lstStyle>
          <a:p>
            <a:endParaRPr lang="en-US" dirty="0"/>
          </a:p>
        </p:txBody>
      </p:sp>
    </p:spTree>
    <p:extLst>
      <p:ext uri="{BB962C8B-B14F-4D97-AF65-F5344CB8AC3E}">
        <p14:creationId xmlns:p14="http://schemas.microsoft.com/office/powerpoint/2010/main" val="30489436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2059F-F8A4-1145-AAD6-9703280B9ACA}"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354948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2059F-F8A4-1145-AAD6-9703280B9ACA}"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9700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2059F-F8A4-1145-AAD6-9703280B9ACA}"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380419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2059F-F8A4-1145-AAD6-9703280B9ACA}" type="datetimeFigureOut">
              <a:rPr lang="en-US" smtClean="0"/>
              <a:t>6/29/2018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134171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2059F-F8A4-1145-AAD6-9703280B9ACA}" type="datetimeFigureOut">
              <a:rPr lang="en-US" smtClean="0"/>
              <a:t>6/29/2018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415849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059F-F8A4-1145-AAD6-9703280B9ACA}" type="datetimeFigureOut">
              <a:rPr lang="en-US" smtClean="0"/>
              <a:t>6/29/2018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98534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2059F-F8A4-1145-AAD6-9703280B9ACA}"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394082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2059F-F8A4-1145-AAD6-9703280B9ACA}"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7BA7-1989-9841-85F4-50119D7CCA94}" type="slidenum">
              <a:rPr lang="en-US" smtClean="0"/>
              <a:t>‹#›</a:t>
            </a:fld>
            <a:endParaRPr lang="en-US"/>
          </a:p>
        </p:txBody>
      </p:sp>
    </p:spTree>
    <p:extLst>
      <p:ext uri="{BB962C8B-B14F-4D97-AF65-F5344CB8AC3E}">
        <p14:creationId xmlns:p14="http://schemas.microsoft.com/office/powerpoint/2010/main" val="99099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2059F-F8A4-1145-AAD6-9703280B9ACA}" type="datetimeFigureOut">
              <a:rPr lang="en-US" smtClean="0"/>
              <a:t>6/29/2018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77BA7-1989-9841-85F4-50119D7CCA94}" type="slidenum">
              <a:rPr lang="en-US" smtClean="0"/>
              <a:t>‹#›</a:t>
            </a:fld>
            <a:endParaRPr lang="en-US"/>
          </a:p>
        </p:txBody>
      </p:sp>
    </p:spTree>
    <p:extLst>
      <p:ext uri="{BB962C8B-B14F-4D97-AF65-F5344CB8AC3E}">
        <p14:creationId xmlns:p14="http://schemas.microsoft.com/office/powerpoint/2010/main" val="4257472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2.jpeg"/><Relationship Id="rId11" Type="http://schemas.openxmlformats.org/officeDocument/2006/relationships/diagramQuickStyle" Target="../diagrams/quickStyle3.xml"/><Relationship Id="rId5" Type="http://schemas.openxmlformats.org/officeDocument/2006/relationships/image" Target="../media/image21.jpeg"/><Relationship Id="rId10" Type="http://schemas.openxmlformats.org/officeDocument/2006/relationships/diagramLayout" Target="../diagrams/layout3.xml"/><Relationship Id="rId4" Type="http://schemas.openxmlformats.org/officeDocument/2006/relationships/image" Target="../media/image20.jpeg"/><Relationship Id="rId9"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em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GROWS MODEL </a:t>
            </a:r>
            <a:br>
              <a:rPr lang="en-US" dirty="0" smtClean="0"/>
            </a:br>
            <a:r>
              <a:rPr lang="en-US" sz="2400" dirty="0" smtClean="0"/>
              <a:t>FOR MENTORING PROBLEM SOLVING</a:t>
            </a:r>
            <a:endParaRPr lang="en-US" sz="2400" dirty="0"/>
          </a:p>
        </p:txBody>
      </p:sp>
      <p:sp>
        <p:nvSpPr>
          <p:cNvPr id="3" name="Subtitle 2"/>
          <p:cNvSpPr>
            <a:spLocks noGrp="1"/>
          </p:cNvSpPr>
          <p:nvPr>
            <p:ph type="subTitle" idx="1"/>
          </p:nvPr>
        </p:nvSpPr>
        <p:spPr>
          <a:xfrm>
            <a:off x="1371600" y="3886200"/>
            <a:ext cx="6400800" cy="1752600"/>
          </a:xfrm>
        </p:spPr>
        <p:txBody>
          <a:bodyPr/>
          <a:lstStyle/>
          <a:p>
            <a:r>
              <a:rPr lang="en-US" sz="1800" dirty="0" smtClean="0"/>
              <a:t>Adapted  with permission </a:t>
            </a:r>
          </a:p>
          <a:p>
            <a:r>
              <a:rPr lang="en-US" sz="1800" dirty="0" smtClean="0"/>
              <a:t>from </a:t>
            </a:r>
          </a:p>
          <a:p>
            <a:r>
              <a:rPr lang="en-US" sz="1800" dirty="0" smtClean="0"/>
              <a:t>Ohio Education Dept</a:t>
            </a:r>
            <a:r>
              <a:rPr lang="en-US" dirty="0" smtClean="0"/>
              <a:t>. </a:t>
            </a:r>
            <a:endParaRPr lang="en-US" dirty="0"/>
          </a:p>
        </p:txBody>
      </p:sp>
    </p:spTree>
    <p:extLst>
      <p:ext uri="{BB962C8B-B14F-4D97-AF65-F5344CB8AC3E}">
        <p14:creationId xmlns:p14="http://schemas.microsoft.com/office/powerpoint/2010/main" val="209595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2" title="background graphic pg 10"/>
          <p:cNvPicPr>
            <a:picLocks noGrp="1" noChangeAspect="1" noChangeArrowheads="1"/>
          </p:cNvPicPr>
          <p:nvPr>
            <p:ph type="pic" sz="quarter" idx="10"/>
          </p:nvPr>
        </p:nvPicPr>
        <p:blipFill>
          <a:blip r:embed="rId3" cstate="print"/>
          <a:srcRect l="5610" r="49129" b="50183"/>
          <a:stretch>
            <a:fillRect/>
          </a:stretch>
        </p:blipFill>
        <p:spPr bwMode="auto">
          <a:xfrm>
            <a:off x="4800600" y="2108382"/>
            <a:ext cx="3657600" cy="3994640"/>
          </a:xfrm>
          <a:prstGeom prst="rect">
            <a:avLst/>
          </a:prstGeom>
          <a:ln>
            <a:noFill/>
          </a:ln>
          <a:effectLst>
            <a:outerShdw blurRad="292100" dist="139700" dir="2700000" algn="tl" rotWithShape="0">
              <a:srgbClr val="333333">
                <a:alpha val="65000"/>
              </a:srgbClr>
            </a:outerShdw>
          </a:effectLst>
        </p:spPr>
      </p:pic>
      <p:sp>
        <p:nvSpPr>
          <p:cNvPr id="22" name="Title 21" hidden="1"/>
          <p:cNvSpPr>
            <a:spLocks noGrp="1"/>
          </p:cNvSpPr>
          <p:nvPr>
            <p:ph type="title"/>
          </p:nvPr>
        </p:nvSpPr>
        <p:spPr>
          <a:xfrm>
            <a:off x="457200" y="571500"/>
            <a:ext cx="714777" cy="226990"/>
          </a:xfrm>
        </p:spPr>
        <p:txBody>
          <a:bodyPr>
            <a:normAutofit/>
          </a:bodyPr>
          <a:lstStyle/>
          <a:p>
            <a:pPr algn="l"/>
            <a:r>
              <a:rPr lang="en-US" sz="800" dirty="0" smtClean="0">
                <a:solidFill>
                  <a:schemeClr val="bg1"/>
                </a:solidFill>
              </a:rPr>
              <a:t>Slide 10</a:t>
            </a:r>
            <a:endParaRPr lang="en-US" sz="800" dirty="0">
              <a:solidFill>
                <a:schemeClr val="bg1"/>
              </a:solidFill>
            </a:endParaRPr>
          </a:p>
        </p:txBody>
      </p:sp>
      <p:sp>
        <p:nvSpPr>
          <p:cNvPr id="3" name="Content Placeholder 2"/>
          <p:cNvSpPr>
            <a:spLocks noGrp="1"/>
          </p:cNvSpPr>
          <p:nvPr>
            <p:ph sz="half" idx="1"/>
          </p:nvPr>
        </p:nvSpPr>
        <p:spPr/>
        <p:txBody>
          <a:bodyPr/>
          <a:lstStyle/>
          <a:p>
            <a:pPr marL="742950" indent="-742950">
              <a:buFont typeface="+mj-lt"/>
              <a:buAutoNum type="arabicPeriod"/>
            </a:pPr>
            <a:endParaRPr lang="en-US" sz="4000" dirty="0" smtClean="0"/>
          </a:p>
          <a:p>
            <a:pPr>
              <a:buFont typeface="+mj-lt"/>
              <a:buAutoNum type="arabicPeriod"/>
            </a:pPr>
            <a:r>
              <a:rPr lang="en-US" sz="4400" dirty="0" smtClean="0"/>
              <a:t>Recap the conversation.</a:t>
            </a:r>
            <a:endParaRPr lang="en-US" sz="3600" dirty="0" smtClean="0"/>
          </a:p>
          <a:p>
            <a:endParaRPr lang="en-US" dirty="0"/>
          </a:p>
        </p:txBody>
      </p:sp>
      <p:grpSp>
        <p:nvGrpSpPr>
          <p:cNvPr id="12" name="Group 11" title="S for Summary"/>
          <p:cNvGrpSpPr/>
          <p:nvPr/>
        </p:nvGrpSpPr>
        <p:grpSpPr>
          <a:xfrm>
            <a:off x="2016192" y="609600"/>
            <a:ext cx="5089077" cy="1066800"/>
            <a:chOff x="2016192" y="609600"/>
            <a:chExt cx="5089077" cy="1066800"/>
          </a:xfrm>
        </p:grpSpPr>
        <p:grpSp>
          <p:nvGrpSpPr>
            <p:cNvPr id="6"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Summary</a:t>
                </a:r>
                <a:endParaRPr lang="en-US" sz="3100" kern="1200" dirty="0"/>
              </a:p>
            </p:txBody>
          </p:sp>
        </p:grpSp>
        <p:sp>
          <p:nvSpPr>
            <p:cNvPr id="7" name="Oval 6" title="Letter S"/>
            <p:cNvSpPr/>
            <p:nvPr/>
          </p:nvSpPr>
          <p:spPr>
            <a:xfrm>
              <a:off x="2016192" y="609600"/>
              <a:ext cx="1066799" cy="1066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73285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title="Treed walkway"/>
          <p:cNvPicPr>
            <a:picLocks noChangeAspect="1" noChangeArrowheads="1"/>
          </p:cNvPicPr>
          <p:nvPr/>
        </p:nvPicPr>
        <p:blipFill>
          <a:blip r:embed="rId3" cstate="print"/>
          <a:srcRect/>
          <a:stretch>
            <a:fillRect/>
          </a:stretch>
        </p:blipFill>
        <p:spPr bwMode="auto">
          <a:xfrm>
            <a:off x="6953250" y="4267200"/>
            <a:ext cx="1428750" cy="1828800"/>
          </a:xfrm>
          <a:prstGeom prst="rect">
            <a:avLst/>
          </a:prstGeom>
          <a:ln>
            <a:noFill/>
          </a:ln>
          <a:effectLst>
            <a:outerShdw blurRad="292100" dist="139700" dir="2700000" algn="tl" rotWithShape="0">
              <a:srgbClr val="333333">
                <a:alpha val="65000"/>
              </a:srgbClr>
            </a:outerShdw>
          </a:effectLst>
        </p:spPr>
      </p:pic>
      <p:sp>
        <p:nvSpPr>
          <p:cNvPr id="5" name="Title 4" hidden="1"/>
          <p:cNvSpPr>
            <a:spLocks noGrp="1"/>
          </p:cNvSpPr>
          <p:nvPr>
            <p:ph type="title"/>
          </p:nvPr>
        </p:nvSpPr>
        <p:spPr>
          <a:xfrm>
            <a:off x="457200" y="274638"/>
            <a:ext cx="650383" cy="283446"/>
          </a:xfrm>
        </p:spPr>
        <p:txBody>
          <a:bodyPr>
            <a:normAutofit/>
          </a:bodyPr>
          <a:lstStyle/>
          <a:p>
            <a:pPr algn="l"/>
            <a:r>
              <a:rPr lang="en-US" sz="800" dirty="0" smtClean="0">
                <a:solidFill>
                  <a:schemeClr val="bg1"/>
                </a:solidFill>
              </a:rPr>
              <a:t>Slide 11</a:t>
            </a:r>
            <a:endParaRPr lang="en-US" sz="800"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457200" indent="-457200">
              <a:buAutoNum type="arabicPeriod" startAt="2"/>
            </a:pPr>
            <a:r>
              <a:rPr lang="en-US" dirty="0" smtClean="0"/>
              <a:t>Identify next steps/checkpoints and put dates to them.*</a:t>
            </a:r>
          </a:p>
          <a:p>
            <a:pPr lvl="1"/>
            <a:r>
              <a:rPr lang="en-US" dirty="0" smtClean="0"/>
              <a:t>List the steps from here to your goal</a:t>
            </a:r>
          </a:p>
          <a:p>
            <a:pPr lvl="1"/>
            <a:r>
              <a:rPr lang="en-US" dirty="0" smtClean="0"/>
              <a:t>Add end dates/date ranges for each step, if it makes sense</a:t>
            </a:r>
          </a:p>
          <a:p>
            <a:pPr lvl="1"/>
            <a:r>
              <a:rPr lang="en-US" dirty="0" smtClean="0"/>
              <a:t>Include strategies and a list of individuals or resources the IPP may need to connect with, in or out of the school system, to </a:t>
            </a:r>
            <a:br>
              <a:rPr lang="en-US" dirty="0" smtClean="0"/>
            </a:br>
            <a:r>
              <a:rPr lang="en-US" dirty="0" smtClean="0"/>
              <a:t>carry out the action plan and achieve the</a:t>
            </a:r>
            <a:br>
              <a:rPr lang="en-US" dirty="0" smtClean="0"/>
            </a:br>
            <a:r>
              <a:rPr lang="en-US" dirty="0" smtClean="0"/>
              <a:t>outcomes</a:t>
            </a:r>
          </a:p>
          <a:p>
            <a:pPr lvl="1"/>
            <a:endParaRPr lang="en-US" dirty="0" smtClean="0"/>
          </a:p>
          <a:p>
            <a:pPr>
              <a:buNone/>
            </a:pPr>
            <a:r>
              <a:rPr lang="en-US" sz="2000" b="0" dirty="0" smtClean="0"/>
              <a:t>*Could be full plan OR just next steps</a:t>
            </a:r>
          </a:p>
          <a:p>
            <a:pPr lvl="1"/>
            <a:endParaRPr lang="en-US" dirty="0" smtClean="0"/>
          </a:p>
        </p:txBody>
      </p:sp>
      <p:grpSp>
        <p:nvGrpSpPr>
          <p:cNvPr id="2" name="Group 11" title="S for Summary continued"/>
          <p:cNvGrpSpPr/>
          <p:nvPr/>
        </p:nvGrpSpPr>
        <p:grpSpPr>
          <a:xfrm>
            <a:off x="2016192" y="558084"/>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Summary cont.</a:t>
                </a:r>
                <a:endParaRPr lang="en-US" sz="3100" kern="1200" dirty="0"/>
              </a:p>
            </p:txBody>
          </p:sp>
        </p:grpSp>
        <p:sp>
          <p:nvSpPr>
            <p:cNvPr id="7" name="Oval 6" title="letter S slide 11"/>
            <p:cNvSpPr/>
            <p:nvPr/>
          </p:nvSpPr>
          <p:spPr>
            <a:xfrm>
              <a:off x="2016192" y="609600"/>
              <a:ext cx="1066799" cy="1066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071539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title="background graphic pg12"/>
          <p:cNvPicPr>
            <a:picLocks noChangeAspect="1" noChangeArrowheads="1"/>
          </p:cNvPicPr>
          <p:nvPr/>
        </p:nvPicPr>
        <p:blipFill>
          <a:blip r:embed="rId3" cstate="print"/>
          <a:srcRect/>
          <a:stretch>
            <a:fillRect/>
          </a:stretch>
        </p:blipFill>
        <p:spPr bwMode="auto">
          <a:xfrm>
            <a:off x="6953250" y="4267200"/>
            <a:ext cx="1428750" cy="1828800"/>
          </a:xfrm>
          <a:prstGeom prst="rect">
            <a:avLst/>
          </a:prstGeom>
          <a:ln>
            <a:noFill/>
          </a:ln>
          <a:effectLst>
            <a:outerShdw blurRad="292100" dist="139700" dir="2700000" algn="tl" rotWithShape="0">
              <a:srgbClr val="333333">
                <a:alpha val="65000"/>
              </a:srgbClr>
            </a:outerShdw>
          </a:effectLst>
        </p:spPr>
      </p:pic>
      <p:sp>
        <p:nvSpPr>
          <p:cNvPr id="33" name="Title 32" hidden="1"/>
          <p:cNvSpPr>
            <a:spLocks noGrp="1"/>
          </p:cNvSpPr>
          <p:nvPr>
            <p:ph type="title"/>
          </p:nvPr>
        </p:nvSpPr>
        <p:spPr>
          <a:xfrm>
            <a:off x="457200" y="274638"/>
            <a:ext cx="547352" cy="214759"/>
          </a:xfrm>
        </p:spPr>
        <p:txBody>
          <a:bodyPr>
            <a:normAutofit/>
          </a:bodyPr>
          <a:lstStyle/>
          <a:p>
            <a:pPr algn="l"/>
            <a:r>
              <a:rPr lang="en-US" sz="800" dirty="0" smtClean="0">
                <a:solidFill>
                  <a:schemeClr val="bg1"/>
                </a:solidFill>
              </a:rPr>
              <a:t>Slide 12</a:t>
            </a:r>
            <a:endParaRPr lang="en-US" sz="800" dirty="0">
              <a:solidFill>
                <a:schemeClr val="bg1"/>
              </a:solidFill>
            </a:endParaRPr>
          </a:p>
        </p:txBody>
      </p:sp>
      <p:sp>
        <p:nvSpPr>
          <p:cNvPr id="11" name="Oval 10" descr="and a list of individuals or" title="oval for emphasis"/>
          <p:cNvSpPr/>
          <p:nvPr/>
        </p:nvSpPr>
        <p:spPr>
          <a:xfrm>
            <a:off x="3657600" y="3276600"/>
            <a:ext cx="3581400" cy="762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AutoNum type="arabicPeriod" startAt="2"/>
            </a:pPr>
            <a:r>
              <a:rPr lang="en-US" dirty="0" smtClean="0"/>
              <a:t>Identify next steps/checkpoints and put dates to them.*</a:t>
            </a:r>
          </a:p>
          <a:p>
            <a:pPr lvl="1"/>
            <a:r>
              <a:rPr lang="en-US" dirty="0" smtClean="0"/>
              <a:t>List the steps from here to your goal</a:t>
            </a:r>
          </a:p>
          <a:p>
            <a:pPr lvl="1"/>
            <a:r>
              <a:rPr lang="en-US" dirty="0" smtClean="0"/>
              <a:t>Add end dates/date ranges for each step </a:t>
            </a:r>
          </a:p>
          <a:p>
            <a:pPr lvl="1"/>
            <a:r>
              <a:rPr lang="en-US" dirty="0" smtClean="0"/>
              <a:t>Include strategies and a list of individuals or resources the mentee may need to connect with, in or out of the school system, to </a:t>
            </a:r>
            <a:br>
              <a:rPr lang="en-US" dirty="0" smtClean="0"/>
            </a:br>
            <a:r>
              <a:rPr lang="en-US" dirty="0" smtClean="0"/>
              <a:t>carry out the action plan and achieve the</a:t>
            </a:r>
            <a:br>
              <a:rPr lang="en-US" dirty="0" smtClean="0"/>
            </a:br>
            <a:r>
              <a:rPr lang="en-US" dirty="0" smtClean="0"/>
              <a:t>outcomes</a:t>
            </a:r>
          </a:p>
          <a:p>
            <a:pPr lvl="1"/>
            <a:endParaRPr lang="en-US" dirty="0" smtClean="0"/>
          </a:p>
          <a:p>
            <a:pPr>
              <a:buNone/>
            </a:pPr>
            <a:r>
              <a:rPr lang="en-US" sz="2000" b="0" dirty="0" smtClean="0"/>
              <a:t>*Could be full plan OR just next steps</a:t>
            </a:r>
          </a:p>
          <a:p>
            <a:pPr lvl="1"/>
            <a:endParaRPr lang="en-US" dirty="0" smtClean="0"/>
          </a:p>
        </p:txBody>
      </p:sp>
      <p:grpSp>
        <p:nvGrpSpPr>
          <p:cNvPr id="2" name="Group 11" title="S for summary continued slide 12"/>
          <p:cNvGrpSpPr/>
          <p:nvPr/>
        </p:nvGrpSpPr>
        <p:grpSpPr>
          <a:xfrm>
            <a:off x="2016192" y="609600"/>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Summary cont.</a:t>
                </a:r>
                <a:endParaRPr lang="en-US" sz="3100" kern="1200" dirty="0"/>
              </a:p>
            </p:txBody>
          </p:sp>
        </p:grpSp>
        <p:sp>
          <p:nvSpPr>
            <p:cNvPr id="7" name="Oval 6" title="letter S slide 12"/>
            <p:cNvSpPr/>
            <p:nvPr/>
          </p:nvSpPr>
          <p:spPr>
            <a:xfrm>
              <a:off x="2016192" y="609600"/>
              <a:ext cx="1066799" cy="1066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148915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a:xfrm>
            <a:off x="457200" y="274638"/>
            <a:ext cx="510859" cy="334961"/>
          </a:xfrm>
        </p:spPr>
        <p:txBody>
          <a:bodyPr>
            <a:normAutofit/>
          </a:bodyPr>
          <a:lstStyle/>
          <a:p>
            <a:pPr algn="l"/>
            <a:r>
              <a:rPr lang="en-US" sz="800" dirty="0" smtClean="0">
                <a:solidFill>
                  <a:schemeClr val="bg1"/>
                </a:solidFill>
              </a:rPr>
              <a:t>Slide 13</a:t>
            </a:r>
            <a:endParaRPr lang="en-US" sz="8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Partnerships are key.</a:t>
            </a:r>
          </a:p>
          <a:p>
            <a:r>
              <a:rPr lang="en-US" dirty="0" smtClean="0"/>
              <a:t>Tied to Oregon State Leadership Standards.</a:t>
            </a:r>
          </a:p>
          <a:p>
            <a:r>
              <a:rPr lang="en-US" dirty="0" smtClean="0"/>
              <a:t>Invite the mentee to events and groups that you are in. </a:t>
            </a:r>
          </a:p>
          <a:p>
            <a:r>
              <a:rPr lang="en-US" dirty="0" smtClean="0"/>
              <a:t>Encourage mentee to reach out to others and not get isolated.</a:t>
            </a:r>
          </a:p>
          <a:p>
            <a:pPr lvl="1"/>
            <a:r>
              <a:rPr lang="en-US" dirty="0" smtClean="0"/>
              <a:t>You need internal resources* to “get things done around here.”</a:t>
            </a:r>
          </a:p>
          <a:p>
            <a:pPr lvl="1"/>
            <a:r>
              <a:rPr lang="en-US" dirty="0" smtClean="0"/>
              <a:t>You need external resources* to explore and learn from diverse experiences.</a:t>
            </a:r>
          </a:p>
          <a:p>
            <a:pPr lvl="1"/>
            <a:endParaRPr lang="en-US" dirty="0" smtClean="0"/>
          </a:p>
          <a:p>
            <a:pPr marL="0" indent="0">
              <a:buNone/>
            </a:pPr>
            <a:r>
              <a:rPr lang="en-US" dirty="0" smtClean="0"/>
              <a:t>*Resource: Could be an expert or peer; could be person or other type of resource.</a:t>
            </a:r>
          </a:p>
        </p:txBody>
      </p:sp>
      <p:grpSp>
        <p:nvGrpSpPr>
          <p:cNvPr id="2" name="Group 11" title="Key Ideas about Resources"/>
          <p:cNvGrpSpPr/>
          <p:nvPr/>
        </p:nvGrpSpPr>
        <p:grpSpPr>
          <a:xfrm>
            <a:off x="2016192" y="609600"/>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Key Ideas About Resources</a:t>
                </a:r>
                <a:endParaRPr lang="en-US" sz="3100" kern="1200" dirty="0"/>
              </a:p>
            </p:txBody>
          </p:sp>
        </p:grpSp>
        <p:sp>
          <p:nvSpPr>
            <p:cNvPr id="7" name="Oval 6" title="Oval for hands graphic"/>
            <p:cNvSpPr/>
            <p:nvPr/>
          </p:nvSpPr>
          <p:spPr>
            <a:xfrm>
              <a:off x="2016192" y="609600"/>
              <a:ext cx="1066799" cy="106680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pic>
        <p:nvPicPr>
          <p:cNvPr id="202765" name="Picture 13" title="Multiple hands graphic"/>
          <p:cNvPicPr>
            <a:picLocks noChangeAspect="1" noChangeArrowheads="1"/>
          </p:cNvPicPr>
          <p:nvPr/>
        </p:nvPicPr>
        <p:blipFill>
          <a:blip r:embed="rId4" cstate="print"/>
          <a:srcRect/>
          <a:stretch>
            <a:fillRect/>
          </a:stretch>
        </p:blipFill>
        <p:spPr bwMode="auto">
          <a:xfrm>
            <a:off x="1642717" y="609600"/>
            <a:ext cx="1481483" cy="1290637"/>
          </a:xfrm>
          <a:prstGeom prst="rect">
            <a:avLst/>
          </a:prstGeom>
          <a:noFill/>
        </p:spPr>
      </p:pic>
    </p:spTree>
    <p:extLst>
      <p:ext uri="{BB962C8B-B14F-4D97-AF65-F5344CB8AC3E}">
        <p14:creationId xmlns:p14="http://schemas.microsoft.com/office/powerpoint/2010/main" val="2658759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2179637" y="2209800"/>
            <a:ext cx="4983163" cy="3276600"/>
          </a:xfrm>
          <a:prstGeom prst="wedgeEllipseCallout">
            <a:avLst/>
          </a:prstGeom>
          <a:solidFill>
            <a:schemeClr val="tx1">
              <a:lumMod val="75000"/>
              <a:lumOff val="25000"/>
            </a:schemeClr>
          </a:solidFill>
          <a:ln>
            <a:solidFill>
              <a:schemeClr val="tx1">
                <a:lumMod val="75000"/>
                <a:lumOff val="25000"/>
              </a:schemeClr>
            </a:solidFill>
          </a:ln>
          <a:effectLst>
            <a:outerShdw blurRad="266700" dist="101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How can</a:t>
            </a:r>
            <a:br>
              <a:rPr lang="en-US" sz="3600" dirty="0" smtClean="0"/>
            </a:br>
            <a:r>
              <a:rPr lang="en-US" sz="3600" dirty="0" smtClean="0"/>
              <a:t>resource-sharing build trust between you and the mentee? </a:t>
            </a:r>
            <a:endParaRPr lang="en-US" sz="3600" dirty="0"/>
          </a:p>
        </p:txBody>
      </p:sp>
      <p:sp>
        <p:nvSpPr>
          <p:cNvPr id="12" name="Title 11" hidden="1"/>
          <p:cNvSpPr>
            <a:spLocks noGrp="1"/>
          </p:cNvSpPr>
          <p:nvPr>
            <p:ph type="title"/>
          </p:nvPr>
        </p:nvSpPr>
        <p:spPr>
          <a:xfrm>
            <a:off x="381000" y="576072"/>
            <a:ext cx="610673" cy="170903"/>
          </a:xfrm>
        </p:spPr>
        <p:txBody>
          <a:bodyPr>
            <a:normAutofit fontScale="90000"/>
          </a:bodyPr>
          <a:lstStyle/>
          <a:p>
            <a:pPr algn="l"/>
            <a:r>
              <a:rPr lang="en-US" sz="800" dirty="0" smtClean="0">
                <a:solidFill>
                  <a:schemeClr val="bg1"/>
                </a:solidFill>
              </a:rPr>
              <a:t>Slide 14</a:t>
            </a:r>
            <a:endParaRPr lang="en-US" sz="800" dirty="0">
              <a:solidFill>
                <a:schemeClr val="bg1"/>
              </a:solidFill>
            </a:endParaRPr>
          </a:p>
        </p:txBody>
      </p:sp>
      <p:grpSp>
        <p:nvGrpSpPr>
          <p:cNvPr id="2" name="Group 11" title="Key ideas about resources"/>
          <p:cNvGrpSpPr/>
          <p:nvPr/>
        </p:nvGrpSpPr>
        <p:grpSpPr>
          <a:xfrm>
            <a:off x="2016192" y="609600"/>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Key Ideas About Resources</a:t>
                </a:r>
                <a:endParaRPr lang="en-US" sz="3100" kern="1200" dirty="0"/>
              </a:p>
            </p:txBody>
          </p:sp>
        </p:grpSp>
        <p:sp>
          <p:nvSpPr>
            <p:cNvPr id="7" name="Oval 6" title="oval for hands graphic pg 14"/>
            <p:cNvSpPr/>
            <p:nvPr/>
          </p:nvSpPr>
          <p:spPr>
            <a:xfrm>
              <a:off x="2016192" y="609600"/>
              <a:ext cx="1066799" cy="106680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pic>
        <p:nvPicPr>
          <p:cNvPr id="202765" name="Picture 13" title="background graphic pg 14"/>
          <p:cNvPicPr>
            <a:picLocks noChangeAspect="1" noChangeArrowheads="1"/>
          </p:cNvPicPr>
          <p:nvPr/>
        </p:nvPicPr>
        <p:blipFill>
          <a:blip r:embed="rId4" cstate="print"/>
          <a:srcRect/>
          <a:stretch>
            <a:fillRect/>
          </a:stretch>
        </p:blipFill>
        <p:spPr bwMode="auto">
          <a:xfrm>
            <a:off x="1642717" y="609600"/>
            <a:ext cx="1481483" cy="1290637"/>
          </a:xfrm>
          <a:prstGeom prst="rect">
            <a:avLst/>
          </a:prstGeom>
          <a:noFill/>
        </p:spPr>
      </p:pic>
    </p:spTree>
    <p:extLst>
      <p:ext uri="{BB962C8B-B14F-4D97-AF65-F5344CB8AC3E}">
        <p14:creationId xmlns:p14="http://schemas.microsoft.com/office/powerpoint/2010/main" val="380684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63" name="Picture 11" title="people graphic"/>
          <p:cNvPicPr>
            <a:picLocks noChangeAspect="1" noChangeArrowheads="1"/>
          </p:cNvPicPr>
          <p:nvPr/>
        </p:nvPicPr>
        <p:blipFill>
          <a:blip r:embed="rId3" cstate="print"/>
          <a:stretch>
            <a:fillRect/>
          </a:stretch>
        </p:blipFill>
        <p:spPr bwMode="auto">
          <a:xfrm>
            <a:off x="3276601" y="3943292"/>
            <a:ext cx="2743200" cy="2335542"/>
          </a:xfrm>
          <a:prstGeom prst="rect">
            <a:avLst/>
          </a:prstGeom>
          <a:ln>
            <a:noFill/>
          </a:ln>
          <a:effectLst>
            <a:outerShdw blurRad="292100" dist="139700" dir="2700000" algn="tl" rotWithShape="0">
              <a:srgbClr val="333333">
                <a:alpha val="65000"/>
              </a:srgbClr>
            </a:outerShdw>
          </a:effectLst>
        </p:spPr>
      </p:pic>
      <p:sp>
        <p:nvSpPr>
          <p:cNvPr id="17" name="Title 16" hidden="1"/>
          <p:cNvSpPr>
            <a:spLocks noGrp="1"/>
          </p:cNvSpPr>
          <p:nvPr>
            <p:ph type="title"/>
          </p:nvPr>
        </p:nvSpPr>
        <p:spPr>
          <a:xfrm>
            <a:off x="496909" y="576072"/>
            <a:ext cx="575917" cy="235297"/>
          </a:xfrm>
        </p:spPr>
        <p:txBody>
          <a:bodyPr>
            <a:normAutofit/>
          </a:bodyPr>
          <a:lstStyle/>
          <a:p>
            <a:pPr algn="l"/>
            <a:r>
              <a:rPr lang="en-US" sz="800" dirty="0" smtClean="0">
                <a:solidFill>
                  <a:schemeClr val="bg1"/>
                </a:solidFill>
              </a:rPr>
              <a:t>Slide 15</a:t>
            </a:r>
            <a:endParaRPr lang="en-US" sz="800" dirty="0">
              <a:solidFill>
                <a:schemeClr val="bg1"/>
              </a:solidFill>
            </a:endParaRPr>
          </a:p>
        </p:txBody>
      </p:sp>
      <p:sp>
        <p:nvSpPr>
          <p:cNvPr id="14" name="Rectangular Callout 13"/>
          <p:cNvSpPr/>
          <p:nvPr/>
        </p:nvSpPr>
        <p:spPr>
          <a:xfrm>
            <a:off x="6337005" y="2438400"/>
            <a:ext cx="1968795" cy="1981200"/>
          </a:xfrm>
          <a:prstGeom prst="wedgeRectCallout">
            <a:avLst>
              <a:gd name="adj1" fmla="val -73310"/>
              <a:gd name="adj2" fmla="val 108054"/>
            </a:avLst>
          </a:prstGeom>
          <a:solidFill>
            <a:schemeClr val="bg2">
              <a:lumMod val="25000"/>
            </a:schemeClr>
          </a:solidFill>
          <a:ln>
            <a:solidFill>
              <a:schemeClr val="bg2">
                <a:lumMod val="25000"/>
              </a:schemeClr>
            </a:solidFill>
          </a:ln>
          <a:effectLst>
            <a:outerShdw blurRad="266700" dist="101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steps will you take to connect mentee to other </a:t>
            </a:r>
            <a:br>
              <a:rPr lang="en-US" sz="2000" dirty="0" smtClean="0"/>
            </a:br>
            <a:r>
              <a:rPr lang="en-US" sz="2000" dirty="0" smtClean="0"/>
              <a:t>people and resources?</a:t>
            </a:r>
            <a:endParaRPr lang="en-US" sz="2000" dirty="0"/>
          </a:p>
        </p:txBody>
      </p:sp>
      <p:sp>
        <p:nvSpPr>
          <p:cNvPr id="12" name="Rounded Rectangular Callout 11"/>
          <p:cNvSpPr/>
          <p:nvPr/>
        </p:nvSpPr>
        <p:spPr>
          <a:xfrm>
            <a:off x="3810000" y="1828800"/>
            <a:ext cx="2286000" cy="1828800"/>
          </a:xfrm>
          <a:prstGeom prst="wedgeRoundRectCallout">
            <a:avLst>
              <a:gd name="adj1" fmla="val -20314"/>
              <a:gd name="adj2" fmla="val 68994"/>
              <a:gd name="adj3" fmla="val 16667"/>
            </a:avLst>
          </a:prstGeom>
          <a:solidFill>
            <a:schemeClr val="accent1"/>
          </a:solidFill>
          <a:ln>
            <a:solidFill>
              <a:schemeClr val="accent1"/>
            </a:solidFill>
          </a:ln>
          <a:effectLst>
            <a:outerShdw blurRad="266700" dist="101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connections do you currently have that would be helpful to the new mentee?</a:t>
            </a:r>
          </a:p>
        </p:txBody>
      </p:sp>
      <p:sp>
        <p:nvSpPr>
          <p:cNvPr id="13" name="Oval Callout 12"/>
          <p:cNvSpPr/>
          <p:nvPr/>
        </p:nvSpPr>
        <p:spPr>
          <a:xfrm>
            <a:off x="685801" y="1981200"/>
            <a:ext cx="2743199" cy="2743200"/>
          </a:xfrm>
          <a:prstGeom prst="wedgeEllipseCallout">
            <a:avLst>
              <a:gd name="adj1" fmla="val 40235"/>
              <a:gd name="adj2" fmla="val 68743"/>
            </a:avLst>
          </a:prstGeom>
          <a:solidFill>
            <a:schemeClr val="tx1">
              <a:lumMod val="75000"/>
              <a:lumOff val="25000"/>
            </a:schemeClr>
          </a:solidFill>
          <a:ln>
            <a:solidFill>
              <a:schemeClr val="tx1">
                <a:lumMod val="75000"/>
                <a:lumOff val="25000"/>
              </a:schemeClr>
            </a:solidFill>
          </a:ln>
          <a:effectLst>
            <a:outerShdw blurRad="266700" dist="101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types of resources did you find helpful, or would you have found helpful, as a new principal?</a:t>
            </a:r>
            <a:endParaRPr lang="en-US" sz="2400" dirty="0" smtClean="0"/>
          </a:p>
        </p:txBody>
      </p:sp>
      <p:grpSp>
        <p:nvGrpSpPr>
          <p:cNvPr id="2" name="Group 11" title="Pair &amp; share about resources "/>
          <p:cNvGrpSpPr/>
          <p:nvPr/>
        </p:nvGrpSpPr>
        <p:grpSpPr>
          <a:xfrm>
            <a:off x="2016192" y="609600"/>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Pair and Share About Resources</a:t>
                </a:r>
                <a:endParaRPr lang="en-US" sz="3100" kern="1200" dirty="0"/>
              </a:p>
            </p:txBody>
          </p:sp>
        </p:grpSp>
        <p:sp>
          <p:nvSpPr>
            <p:cNvPr id="7" name="Oval 6" title="background graphic pg 15"/>
            <p:cNvSpPr/>
            <p:nvPr/>
          </p:nvSpPr>
          <p:spPr>
            <a:xfrm>
              <a:off x="2016192" y="609600"/>
              <a:ext cx="1066799" cy="1066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pic>
        <p:nvPicPr>
          <p:cNvPr id="11" name="Picture 13" title="hands graphic pg 15"/>
          <p:cNvPicPr>
            <a:picLocks noChangeAspect="1" noChangeArrowheads="1"/>
          </p:cNvPicPr>
          <p:nvPr/>
        </p:nvPicPr>
        <p:blipFill>
          <a:blip r:embed="rId5" cstate="print"/>
          <a:srcRect/>
          <a:stretch>
            <a:fillRect/>
          </a:stretch>
        </p:blipFill>
        <p:spPr bwMode="auto">
          <a:xfrm>
            <a:off x="1642717" y="609600"/>
            <a:ext cx="1481483" cy="1290637"/>
          </a:xfrm>
          <a:prstGeom prst="rect">
            <a:avLst/>
          </a:prstGeom>
          <a:noFill/>
        </p:spPr>
      </p:pic>
    </p:spTree>
    <p:extLst>
      <p:ext uri="{BB962C8B-B14F-4D97-AF65-F5344CB8AC3E}">
        <p14:creationId xmlns:p14="http://schemas.microsoft.com/office/powerpoint/2010/main" val="1387146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title="background graphic pg16"/>
          <p:cNvPicPr>
            <a:picLocks noGrp="1" noChangeAspect="1" noChangeArrowheads="1"/>
          </p:cNvPicPr>
          <p:nvPr>
            <p:ph type="pic" sz="quarter" idx="10"/>
          </p:nvPr>
        </p:nvPicPr>
        <p:blipFill>
          <a:blip r:embed="rId3" cstate="print"/>
          <a:srcRect l="20548" r="20548"/>
          <a:stretch>
            <a:fillRect/>
          </a:stretch>
        </p:blipFill>
        <p:spPr bwMode="auto">
          <a:prstGeom prst="rect">
            <a:avLst/>
          </a:prstGeom>
          <a:ln>
            <a:noFill/>
          </a:ln>
          <a:effectLst>
            <a:outerShdw blurRad="292100" dist="139700" dir="2700000" algn="tl" rotWithShape="0">
              <a:srgbClr val="333333">
                <a:alpha val="65000"/>
              </a:srgbClr>
            </a:outerShdw>
          </a:effectLst>
        </p:spPr>
      </p:pic>
      <p:sp>
        <p:nvSpPr>
          <p:cNvPr id="17" name="Title 16"/>
          <p:cNvSpPr>
            <a:spLocks noGrp="1"/>
          </p:cNvSpPr>
          <p:nvPr>
            <p:ph type="title"/>
          </p:nvPr>
        </p:nvSpPr>
        <p:spPr/>
        <p:txBody>
          <a:bodyPr/>
          <a:lstStyle/>
          <a:p>
            <a:r>
              <a:rPr lang="en-US" dirty="0" smtClean="0"/>
              <a:t>help</a:t>
            </a:r>
            <a:endParaRPr lang="en-US" dirty="0"/>
          </a:p>
        </p:txBody>
      </p:sp>
      <p:sp>
        <p:nvSpPr>
          <p:cNvPr id="3" name="Content Placeholder 2"/>
          <p:cNvSpPr>
            <a:spLocks noGrp="1"/>
          </p:cNvSpPr>
          <p:nvPr>
            <p:ph sz="half" idx="1"/>
          </p:nvPr>
        </p:nvSpPr>
        <p:spPr/>
        <p:txBody>
          <a:bodyPr/>
          <a:lstStyle/>
          <a:p>
            <a:pPr>
              <a:buNone/>
            </a:pPr>
            <a:r>
              <a:rPr lang="en-US" sz="2400" dirty="0" smtClean="0"/>
              <a:t>3.	Elicit feedback from the mentee. Examples:</a:t>
            </a:r>
            <a:endParaRPr lang="en-US" dirty="0" smtClean="0"/>
          </a:p>
          <a:p>
            <a:pPr lvl="1"/>
            <a:r>
              <a:rPr lang="en-US" dirty="0" smtClean="0"/>
              <a:t>Did this conversation help? </a:t>
            </a:r>
          </a:p>
          <a:p>
            <a:pPr lvl="1"/>
            <a:r>
              <a:rPr lang="en-US" dirty="0" smtClean="0"/>
              <a:t>Has this mentoring process been helpful for you?</a:t>
            </a:r>
          </a:p>
          <a:p>
            <a:pPr lvl="1"/>
            <a:r>
              <a:rPr lang="en-US" dirty="0" smtClean="0"/>
              <a:t>What can I do to help you?</a:t>
            </a:r>
          </a:p>
          <a:p>
            <a:endParaRPr lang="en-US" dirty="0" smtClean="0"/>
          </a:p>
          <a:p>
            <a:endParaRPr lang="en-US" dirty="0"/>
          </a:p>
        </p:txBody>
      </p:sp>
      <p:grpSp>
        <p:nvGrpSpPr>
          <p:cNvPr id="2" name="Group 11" title="summary continued"/>
          <p:cNvGrpSpPr/>
          <p:nvPr/>
        </p:nvGrpSpPr>
        <p:grpSpPr>
          <a:xfrm>
            <a:off x="2016192" y="609600"/>
            <a:ext cx="5089077" cy="1066800"/>
            <a:chOff x="2016192" y="609600"/>
            <a:chExt cx="5089077" cy="1066800"/>
          </a:xfrm>
        </p:grpSpPr>
        <p:grpSp>
          <p:nvGrpSpPr>
            <p:cNvPr id="4" name="Group 9"/>
            <p:cNvGrpSpPr/>
            <p:nvPr/>
          </p:nvGrpSpPr>
          <p:grpSpPr>
            <a:xfrm>
              <a:off x="2549590" y="609600"/>
              <a:ext cx="4555679" cy="1066800"/>
              <a:chOff x="912340" y="3576832"/>
              <a:chExt cx="2939034" cy="688231"/>
            </a:xfrm>
          </p:grpSpPr>
          <p:sp>
            <p:nvSpPr>
              <p:cNvPr id="8" name="Pentagon 7"/>
              <p:cNvSpPr/>
              <p:nvPr/>
            </p:nvSpPr>
            <p:spPr>
              <a:xfrm rot="10800000">
                <a:off x="912340" y="3576832"/>
                <a:ext cx="2939034" cy="688231"/>
              </a:xfrm>
              <a:prstGeom prst="homePlate">
                <a:avLst/>
              </a:prstGeom>
            </p:spPr>
            <p:style>
              <a:lnRef idx="2">
                <a:schemeClr val="lt1">
                  <a:hueOff val="0"/>
                  <a:satOff val="0"/>
                  <a:lumOff val="0"/>
                  <a:alphaOff val="0"/>
                </a:schemeClr>
              </a:lnRef>
              <a:fillRef idx="1">
                <a:schemeClr val="accent4">
                  <a:hueOff val="-3210336"/>
                  <a:satOff val="39690"/>
                  <a:lumOff val="-12939"/>
                  <a:alphaOff val="0"/>
                </a:schemeClr>
              </a:fillRef>
              <a:effectRef idx="0">
                <a:schemeClr val="accent4">
                  <a:hueOff val="-3210336"/>
                  <a:satOff val="39690"/>
                  <a:lumOff val="-12939"/>
                  <a:alphaOff val="0"/>
                </a:schemeClr>
              </a:effectRef>
              <a:fontRef idx="minor">
                <a:schemeClr val="lt1"/>
              </a:fontRef>
            </p:style>
          </p:sp>
          <p:sp>
            <p:nvSpPr>
              <p:cNvPr id="9" name="Pentagon 4"/>
              <p:cNvSpPr/>
              <p:nvPr/>
            </p:nvSpPr>
            <p:spPr>
              <a:xfrm rot="21600000">
                <a:off x="1084399" y="3576832"/>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dirty="0" smtClean="0"/>
                  <a:t>Summary cont.</a:t>
                </a:r>
                <a:endParaRPr lang="en-US" sz="3100" kern="1200" dirty="0"/>
              </a:p>
            </p:txBody>
          </p:sp>
        </p:grpSp>
        <p:sp>
          <p:nvSpPr>
            <p:cNvPr id="7" name="Oval 6" title="letter S pg 16"/>
            <p:cNvSpPr/>
            <p:nvPr/>
          </p:nvSpPr>
          <p:spPr>
            <a:xfrm>
              <a:off x="2016192" y="609600"/>
              <a:ext cx="1066799" cy="1066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4501406"/>
                <a:satOff val="-6094"/>
                <a:lumOff val="-1854"/>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87144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background graphic2 pg17"/>
          <p:cNvSpPr/>
          <p:nvPr/>
        </p:nvSpPr>
        <p:spPr>
          <a:xfrm>
            <a:off x="4572000" y="1828800"/>
            <a:ext cx="3657600" cy="3962400"/>
          </a:xfrm>
          <a:prstGeom prst="rect">
            <a:avLst/>
          </a:prstGeom>
          <a:solidFill>
            <a:schemeClr val="tx1">
              <a:lumMod val="50000"/>
              <a:lumOff val="50000"/>
            </a:schemeClr>
          </a:solidFill>
          <a:ln>
            <a:solidFill>
              <a:schemeClr val="tx1">
                <a:lumMod val="50000"/>
                <a:lumOff val="50000"/>
              </a:schemeClr>
            </a:solidFill>
          </a:ln>
          <a:effectLst>
            <a:outerShdw blurRad="266700" dist="228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title="background graphic3 pg 17"/>
          <p:cNvGrpSpPr/>
          <p:nvPr/>
        </p:nvGrpSpPr>
        <p:grpSpPr>
          <a:xfrm>
            <a:off x="4876800" y="2057400"/>
            <a:ext cx="3124200" cy="3505200"/>
            <a:chOff x="4876800" y="2057400"/>
            <a:chExt cx="3124200" cy="3505200"/>
          </a:xfrm>
        </p:grpSpPr>
        <p:pic>
          <p:nvPicPr>
            <p:cNvPr id="4" name="Picture 3" title="background graphic 6"/>
            <p:cNvPicPr/>
            <p:nvPr/>
          </p:nvPicPr>
          <p:blipFill>
            <a:blip r:embed="rId3" cstate="print"/>
            <a:srcRect/>
            <a:stretch>
              <a:fillRect/>
            </a:stretch>
          </p:blipFill>
          <p:spPr bwMode="auto">
            <a:xfrm>
              <a:off x="4876800" y="2057400"/>
              <a:ext cx="1371600" cy="1066800"/>
            </a:xfrm>
            <a:prstGeom prst="rect">
              <a:avLst/>
            </a:prstGeom>
            <a:ln>
              <a:noFill/>
            </a:ln>
            <a:effectLst>
              <a:outerShdw blurRad="292100" dist="139700" dir="2700000" algn="tl" rotWithShape="0">
                <a:srgbClr val="333333">
                  <a:alpha val="65000"/>
                </a:srgbClr>
              </a:outerShdw>
            </a:effectLst>
          </p:spPr>
        </p:pic>
        <p:pic>
          <p:nvPicPr>
            <p:cNvPr id="5" name="Picture 4" descr="C:\Users\Denise\AppData\Local\Microsoft\Windows\Temporary Internet Files\Content.IE5\RRD11KLJ\MP900401479[1].jpg" title="background graphic 7"/>
            <p:cNvPicPr/>
            <p:nvPr/>
          </p:nvPicPr>
          <p:blipFill>
            <a:blip r:embed="rId4" cstate="print"/>
            <a:srcRect/>
            <a:stretch>
              <a:fillRect/>
            </a:stretch>
          </p:blipFill>
          <p:spPr bwMode="auto">
            <a:xfrm>
              <a:off x="6618515" y="2133600"/>
              <a:ext cx="1153885" cy="897466"/>
            </a:xfrm>
            <a:prstGeom prst="rect">
              <a:avLst/>
            </a:prstGeom>
            <a:ln>
              <a:noFill/>
            </a:ln>
            <a:effectLst>
              <a:outerShdw blurRad="292100" dist="139700" dir="2700000" algn="tl" rotWithShape="0">
                <a:srgbClr val="333333">
                  <a:alpha val="65000"/>
                </a:srgbClr>
              </a:outerShdw>
            </a:effectLst>
          </p:spPr>
        </p:pic>
        <p:pic>
          <p:nvPicPr>
            <p:cNvPr id="7" name="Picture 6" title="background graphic 8"/>
            <p:cNvPicPr/>
            <p:nvPr/>
          </p:nvPicPr>
          <p:blipFill>
            <a:blip r:embed="rId5" cstate="print"/>
            <a:srcRect t="50000"/>
            <a:stretch>
              <a:fillRect/>
            </a:stretch>
          </p:blipFill>
          <p:spPr bwMode="auto">
            <a:xfrm>
              <a:off x="6629400" y="3352800"/>
              <a:ext cx="1322813" cy="990600"/>
            </a:xfrm>
            <a:prstGeom prst="rect">
              <a:avLst/>
            </a:prstGeom>
            <a:ln>
              <a:noFill/>
            </a:ln>
            <a:effectLst>
              <a:outerShdw blurRad="292100" dist="139700" dir="2700000" algn="tl" rotWithShape="0">
                <a:srgbClr val="333333">
                  <a:alpha val="65000"/>
                </a:srgbClr>
              </a:outerShdw>
            </a:effectLst>
          </p:spPr>
        </p:pic>
        <p:pic>
          <p:nvPicPr>
            <p:cNvPr id="8" name="Picture 7" title="background graphic 9"/>
            <p:cNvPicPr/>
            <p:nvPr/>
          </p:nvPicPr>
          <p:blipFill>
            <a:blip r:embed="rId6" cstate="print"/>
            <a:srcRect/>
            <a:stretch>
              <a:fillRect/>
            </a:stretch>
          </p:blipFill>
          <p:spPr bwMode="auto">
            <a:xfrm>
              <a:off x="6629400" y="4648200"/>
              <a:ext cx="1371600" cy="914400"/>
            </a:xfrm>
            <a:prstGeom prst="rect">
              <a:avLst/>
            </a:prstGeom>
            <a:ln>
              <a:noFill/>
            </a:ln>
            <a:effectLst>
              <a:outerShdw blurRad="292100" dist="139700" dir="2700000" algn="tl" rotWithShape="0">
                <a:srgbClr val="333333">
                  <a:alpha val="65000"/>
                </a:srgbClr>
              </a:outerShdw>
            </a:effectLst>
          </p:spPr>
        </p:pic>
        <p:pic>
          <p:nvPicPr>
            <p:cNvPr id="9" name="Picture 8" title="background graphic 10"/>
            <p:cNvPicPr/>
            <p:nvPr/>
          </p:nvPicPr>
          <p:blipFill>
            <a:blip r:embed="rId7" cstate="print"/>
            <a:srcRect/>
            <a:stretch>
              <a:fillRect/>
            </a:stretch>
          </p:blipFill>
          <p:spPr bwMode="auto">
            <a:xfrm>
              <a:off x="5029200" y="4648200"/>
              <a:ext cx="1188322" cy="909863"/>
            </a:xfrm>
            <a:prstGeom prst="rect">
              <a:avLst/>
            </a:prstGeom>
            <a:ln>
              <a:noFill/>
            </a:ln>
            <a:effectLst>
              <a:outerShdw blurRad="292100" dist="139700" dir="2700000" algn="tl" rotWithShape="0">
                <a:srgbClr val="333333">
                  <a:alpha val="65000"/>
                </a:srgbClr>
              </a:outerShdw>
            </a:effectLst>
          </p:spPr>
        </p:pic>
        <p:pic>
          <p:nvPicPr>
            <p:cNvPr id="203778" name="Picture 2" title="background graphic 11"/>
            <p:cNvPicPr>
              <a:picLocks noChangeAspect="1" noChangeArrowheads="1"/>
            </p:cNvPicPr>
            <p:nvPr/>
          </p:nvPicPr>
          <p:blipFill>
            <a:blip r:embed="rId8" cstate="print"/>
            <a:srcRect/>
            <a:stretch>
              <a:fillRect/>
            </a:stretch>
          </p:blipFill>
          <p:spPr bwMode="auto">
            <a:xfrm>
              <a:off x="4876800" y="3352800"/>
              <a:ext cx="1447800" cy="953135"/>
            </a:xfrm>
            <a:prstGeom prst="rect">
              <a:avLst/>
            </a:prstGeom>
            <a:ln>
              <a:noFill/>
            </a:ln>
            <a:effectLst>
              <a:outerShdw blurRad="292100" dist="139700" dir="2700000" algn="tl" rotWithShape="0">
                <a:srgbClr val="333333">
                  <a:alpha val="65000"/>
                </a:srgbClr>
              </a:outerShdw>
            </a:effectLst>
          </p:spPr>
        </p:pic>
      </p:grpSp>
      <p:sp>
        <p:nvSpPr>
          <p:cNvPr id="13" name="Rectangle 12" title="background graphic pg17"/>
          <p:cNvSpPr/>
          <p:nvPr/>
        </p:nvSpPr>
        <p:spPr>
          <a:xfrm>
            <a:off x="914400" y="1828800"/>
            <a:ext cx="3657600" cy="3962400"/>
          </a:xfrm>
          <a:prstGeom prst="rect">
            <a:avLst/>
          </a:prstGeom>
          <a:solidFill>
            <a:schemeClr val="accent4">
              <a:lumMod val="75000"/>
            </a:schemeClr>
          </a:solidFill>
          <a:ln>
            <a:solidFill>
              <a:schemeClr val="accent4">
                <a:lumMod val="75000"/>
              </a:schemeClr>
            </a:solidFill>
          </a:ln>
          <a:effectLst>
            <a:outerShdw blurRad="266700" dist="2286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GROWing as You Go</a:t>
            </a:r>
            <a:endParaRPr lang="en-US" dirty="0"/>
          </a:p>
        </p:txBody>
      </p:sp>
      <p:graphicFrame>
        <p:nvGraphicFramePr>
          <p:cNvPr id="10" name="Diagram 9" title="background graphic 5 pg17"/>
          <p:cNvGraphicFramePr/>
          <p:nvPr>
            <p:extLst>
              <p:ext uri="{D42A27DB-BD31-4B8C-83A1-F6EECF244321}">
                <p14:modId xmlns:p14="http://schemas.microsoft.com/office/powerpoint/2010/main" val="1788626140"/>
              </p:ext>
            </p:extLst>
          </p:nvPr>
        </p:nvGraphicFramePr>
        <p:xfrm>
          <a:off x="628650" y="1981200"/>
          <a:ext cx="3867150" cy="373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87222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title="Large Tree picture"/>
          <p:cNvPicPr>
            <a:picLocks noGrp="1" noChangeAspect="1" noChangeArrowheads="1"/>
          </p:cNvPicPr>
          <p:nvPr>
            <p:ph type="pic" sz="quarter" idx="10"/>
          </p:nvPr>
        </p:nvPicPr>
        <p:blipFill>
          <a:blip r:embed="rId3" cstate="print"/>
          <a:srcRect t="4650" b="4650"/>
          <a:stretch>
            <a:fillRect/>
          </a:stretch>
        </p:blipFill>
        <p:spPr bwMode="auto">
          <a:prstGeom prst="rect">
            <a:avLst/>
          </a:prstGeom>
          <a:ln>
            <a:noFill/>
          </a:ln>
          <a:effectLst>
            <a:outerShdw blurRad="292100" dist="139700" dir="2700000" algn="tl" rotWithShape="0">
              <a:srgbClr val="333333">
                <a:alpha val="65000"/>
              </a:srgbClr>
            </a:outerShdw>
          </a:effectLst>
        </p:spPr>
      </p:pic>
      <p:grpSp>
        <p:nvGrpSpPr>
          <p:cNvPr id="16" name="Group 15" descr="Goal&#10;Reality&#10;Options&#10;WAy Forwad&#10;Summary" title="GROWS Model Descriptor"/>
          <p:cNvGrpSpPr/>
          <p:nvPr/>
        </p:nvGrpSpPr>
        <p:grpSpPr>
          <a:xfrm>
            <a:off x="644425" y="1754734"/>
            <a:ext cx="3622785" cy="4262929"/>
            <a:chOff x="644425" y="1754734"/>
            <a:chExt cx="3622785" cy="4262929"/>
          </a:xfrm>
        </p:grpSpPr>
        <p:sp>
          <p:nvSpPr>
            <p:cNvPr id="14" name="Freeform 13"/>
            <p:cNvSpPr/>
            <p:nvPr/>
          </p:nvSpPr>
          <p:spPr>
            <a:xfrm>
              <a:off x="1328175" y="5329431"/>
              <a:ext cx="2939035" cy="688232"/>
            </a:xfrm>
            <a:custGeom>
              <a:avLst/>
              <a:gdLst>
                <a:gd name="connsiteX0" fmla="*/ 0 w 2939034"/>
                <a:gd name="connsiteY0" fmla="*/ 0 h 688231"/>
                <a:gd name="connsiteX1" fmla="*/ 2594919 w 2939034"/>
                <a:gd name="connsiteY1" fmla="*/ 0 h 688231"/>
                <a:gd name="connsiteX2" fmla="*/ 2939034 w 2939034"/>
                <a:gd name="connsiteY2" fmla="*/ 344116 h 688231"/>
                <a:gd name="connsiteX3" fmla="*/ 2594919 w 2939034"/>
                <a:gd name="connsiteY3" fmla="*/ 688231 h 688231"/>
                <a:gd name="connsiteX4" fmla="*/ 0 w 2939034"/>
                <a:gd name="connsiteY4" fmla="*/ 688231 h 688231"/>
                <a:gd name="connsiteX5" fmla="*/ 0 w 2939034"/>
                <a:gd name="connsiteY5" fmla="*/ 0 h 6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034" h="688231">
                  <a:moveTo>
                    <a:pt x="2939034" y="688230"/>
                  </a:moveTo>
                  <a:lnTo>
                    <a:pt x="344115" y="688230"/>
                  </a:lnTo>
                  <a:lnTo>
                    <a:pt x="0" y="344115"/>
                  </a:lnTo>
                  <a:lnTo>
                    <a:pt x="344115" y="1"/>
                  </a:lnTo>
                  <a:lnTo>
                    <a:pt x="2939034" y="1"/>
                  </a:lnTo>
                  <a:lnTo>
                    <a:pt x="2939034" y="6882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4">
                <a:hueOff val="-4464770"/>
                <a:satOff val="26899"/>
                <a:lumOff val="2156"/>
                <a:alphaOff val="0"/>
              </a:schemeClr>
            </a:fillRef>
            <a:effectRef idx="0">
              <a:scrgbClr r="0" g="0" b="0"/>
            </a:effectRef>
            <a:fontRef idx="minor">
              <a:schemeClr val="lt1"/>
            </a:fontRef>
          </p:style>
          <p:txBody>
            <a:bodyPr spcFirstLastPara="0" vert="horz" wrap="square" lIns="475549" tIns="118111" rIns="220473" bIns="118110" numCol="1" spcCol="1270" anchor="ctr" anchorCtr="0">
              <a:noAutofit/>
            </a:bodyPr>
            <a:lstStyle/>
            <a:p>
              <a:pPr lvl="0" algn="ctr" defTabSz="1377950">
                <a:lnSpc>
                  <a:spcPct val="90000"/>
                </a:lnSpc>
                <a:spcBef>
                  <a:spcPct val="0"/>
                </a:spcBef>
                <a:spcAft>
                  <a:spcPct val="35000"/>
                </a:spcAft>
              </a:pPr>
              <a:r>
                <a:rPr lang="en-US" sz="3100" kern="1200" dirty="0" smtClean="0"/>
                <a:t>Summary</a:t>
              </a:r>
              <a:endParaRPr lang="en-US" sz="3100" kern="1200" dirty="0"/>
            </a:p>
          </p:txBody>
        </p:sp>
        <p:sp>
          <p:nvSpPr>
            <p:cNvPr id="15" name="Oval 14" title="S in Grows"/>
            <p:cNvSpPr/>
            <p:nvPr/>
          </p:nvSpPr>
          <p:spPr>
            <a:xfrm>
              <a:off x="644425" y="5329432"/>
              <a:ext cx="688231" cy="688231"/>
            </a:xfrm>
            <a:prstGeom prst="ellipse">
              <a:avLst/>
            </a:prstGeom>
            <a:blipFill rotWithShape="0">
              <a:blip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Freeform 11"/>
            <p:cNvSpPr/>
            <p:nvPr/>
          </p:nvSpPr>
          <p:spPr>
            <a:xfrm>
              <a:off x="1251966" y="4435757"/>
              <a:ext cx="2939035" cy="688232"/>
            </a:xfrm>
            <a:custGeom>
              <a:avLst/>
              <a:gdLst>
                <a:gd name="connsiteX0" fmla="*/ 0 w 2939034"/>
                <a:gd name="connsiteY0" fmla="*/ 0 h 688231"/>
                <a:gd name="connsiteX1" fmla="*/ 2594919 w 2939034"/>
                <a:gd name="connsiteY1" fmla="*/ 0 h 688231"/>
                <a:gd name="connsiteX2" fmla="*/ 2939034 w 2939034"/>
                <a:gd name="connsiteY2" fmla="*/ 344116 h 688231"/>
                <a:gd name="connsiteX3" fmla="*/ 2594919 w 2939034"/>
                <a:gd name="connsiteY3" fmla="*/ 688231 h 688231"/>
                <a:gd name="connsiteX4" fmla="*/ 0 w 2939034"/>
                <a:gd name="connsiteY4" fmla="*/ 688231 h 688231"/>
                <a:gd name="connsiteX5" fmla="*/ 0 w 2939034"/>
                <a:gd name="connsiteY5" fmla="*/ 0 h 6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034" h="688231">
                  <a:moveTo>
                    <a:pt x="2939034" y="688230"/>
                  </a:moveTo>
                  <a:lnTo>
                    <a:pt x="344115" y="688230"/>
                  </a:lnTo>
                  <a:lnTo>
                    <a:pt x="0" y="344115"/>
                  </a:lnTo>
                  <a:lnTo>
                    <a:pt x="344115" y="1"/>
                  </a:lnTo>
                  <a:lnTo>
                    <a:pt x="2939034" y="1"/>
                  </a:lnTo>
                  <a:lnTo>
                    <a:pt x="2939034" y="6882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4">
                <a:hueOff val="-3348577"/>
                <a:satOff val="20174"/>
                <a:lumOff val="1617"/>
                <a:alphaOff val="0"/>
              </a:schemeClr>
            </a:fillRef>
            <a:effectRef idx="0">
              <a:scrgbClr r="0" g="0" b="0"/>
            </a:effectRef>
            <a:fontRef idx="minor">
              <a:schemeClr val="lt1"/>
            </a:fontRef>
          </p:style>
          <p:txBody>
            <a:bodyPr spcFirstLastPara="0" vert="horz" wrap="square" lIns="475549" tIns="118111" rIns="220473" bIns="118110" numCol="1" spcCol="1270" anchor="ctr" anchorCtr="0">
              <a:noAutofit/>
            </a:bodyPr>
            <a:lstStyle/>
            <a:p>
              <a:pPr lvl="0" algn="ctr" defTabSz="1377950">
                <a:lnSpc>
                  <a:spcPct val="90000"/>
                </a:lnSpc>
                <a:spcBef>
                  <a:spcPct val="0"/>
                </a:spcBef>
                <a:spcAft>
                  <a:spcPct val="35000"/>
                </a:spcAft>
              </a:pPr>
              <a:r>
                <a:rPr lang="en-US" sz="3100" kern="1200" dirty="0" smtClean="0"/>
                <a:t>Way Forward</a:t>
              </a:r>
              <a:endParaRPr lang="en-US" sz="3100" kern="1200" dirty="0"/>
            </a:p>
          </p:txBody>
        </p:sp>
        <p:sp>
          <p:nvSpPr>
            <p:cNvPr id="13" name="Oval 12" title="W in Grows"/>
            <p:cNvSpPr/>
            <p:nvPr/>
          </p:nvSpPr>
          <p:spPr>
            <a:xfrm>
              <a:off x="644425" y="4435758"/>
              <a:ext cx="688231" cy="688231"/>
            </a:xfrm>
            <a:prstGeom prst="ellipse">
              <a:avLst/>
            </a:prstGeom>
            <a:blipFill rotWithShape="0">
              <a:blip r:embed="rId5"/>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Freeform 8"/>
            <p:cNvSpPr/>
            <p:nvPr/>
          </p:nvSpPr>
          <p:spPr>
            <a:xfrm>
              <a:off x="1251966" y="3542083"/>
              <a:ext cx="2939034" cy="688232"/>
            </a:xfrm>
            <a:custGeom>
              <a:avLst/>
              <a:gdLst>
                <a:gd name="connsiteX0" fmla="*/ 0 w 2939034"/>
                <a:gd name="connsiteY0" fmla="*/ 0 h 688231"/>
                <a:gd name="connsiteX1" fmla="*/ 2594919 w 2939034"/>
                <a:gd name="connsiteY1" fmla="*/ 0 h 688231"/>
                <a:gd name="connsiteX2" fmla="*/ 2939034 w 2939034"/>
                <a:gd name="connsiteY2" fmla="*/ 344116 h 688231"/>
                <a:gd name="connsiteX3" fmla="*/ 2594919 w 2939034"/>
                <a:gd name="connsiteY3" fmla="*/ 688231 h 688231"/>
                <a:gd name="connsiteX4" fmla="*/ 0 w 2939034"/>
                <a:gd name="connsiteY4" fmla="*/ 688231 h 688231"/>
                <a:gd name="connsiteX5" fmla="*/ 0 w 2939034"/>
                <a:gd name="connsiteY5" fmla="*/ 0 h 6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034" h="688231">
                  <a:moveTo>
                    <a:pt x="2939034" y="688230"/>
                  </a:moveTo>
                  <a:lnTo>
                    <a:pt x="344115" y="688230"/>
                  </a:lnTo>
                  <a:lnTo>
                    <a:pt x="0" y="344115"/>
                  </a:lnTo>
                  <a:lnTo>
                    <a:pt x="344115" y="1"/>
                  </a:lnTo>
                  <a:lnTo>
                    <a:pt x="2939034" y="1"/>
                  </a:lnTo>
                  <a:lnTo>
                    <a:pt x="2939034" y="6882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4">
                <a:hueOff val="-2232385"/>
                <a:satOff val="13449"/>
                <a:lumOff val="1078"/>
                <a:alphaOff val="0"/>
              </a:schemeClr>
            </a:fillRef>
            <a:effectRef idx="0">
              <a:scrgbClr r="0" g="0" b="0"/>
            </a:effectRef>
            <a:fontRef idx="minor">
              <a:schemeClr val="lt1"/>
            </a:fontRef>
          </p:style>
          <p:txBody>
            <a:bodyPr spcFirstLastPara="0" vert="horz" wrap="square" lIns="475549" tIns="118111" rIns="220472" bIns="118110" numCol="1" spcCol="1270" anchor="ctr" anchorCtr="0">
              <a:noAutofit/>
            </a:bodyPr>
            <a:lstStyle/>
            <a:p>
              <a:pPr lvl="0" algn="ctr" defTabSz="1377950">
                <a:lnSpc>
                  <a:spcPct val="90000"/>
                </a:lnSpc>
                <a:spcBef>
                  <a:spcPct val="0"/>
                </a:spcBef>
                <a:spcAft>
                  <a:spcPct val="35000"/>
                </a:spcAft>
              </a:pPr>
              <a:r>
                <a:rPr lang="en-US" sz="3100" kern="1200" dirty="0" smtClean="0"/>
                <a:t>Options</a:t>
              </a:r>
              <a:endParaRPr lang="en-US" sz="3100" kern="1200" dirty="0"/>
            </a:p>
          </p:txBody>
        </p:sp>
        <p:sp>
          <p:nvSpPr>
            <p:cNvPr id="10" name="Oval 9" title="O in Grows"/>
            <p:cNvSpPr/>
            <p:nvPr/>
          </p:nvSpPr>
          <p:spPr>
            <a:xfrm>
              <a:off x="644425" y="3542084"/>
              <a:ext cx="688231" cy="688231"/>
            </a:xfrm>
            <a:prstGeom prst="ellipse">
              <a:avLst/>
            </a:prstGeom>
            <a:blipFill rotWithShape="0">
              <a:blip r:embed="rId6"/>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 name="Freeform 5"/>
            <p:cNvSpPr/>
            <p:nvPr/>
          </p:nvSpPr>
          <p:spPr>
            <a:xfrm>
              <a:off x="1251966" y="2648408"/>
              <a:ext cx="2939034" cy="688232"/>
            </a:xfrm>
            <a:custGeom>
              <a:avLst/>
              <a:gdLst>
                <a:gd name="connsiteX0" fmla="*/ 0 w 2939034"/>
                <a:gd name="connsiteY0" fmla="*/ 0 h 688231"/>
                <a:gd name="connsiteX1" fmla="*/ 2594919 w 2939034"/>
                <a:gd name="connsiteY1" fmla="*/ 0 h 688231"/>
                <a:gd name="connsiteX2" fmla="*/ 2939034 w 2939034"/>
                <a:gd name="connsiteY2" fmla="*/ 344116 h 688231"/>
                <a:gd name="connsiteX3" fmla="*/ 2594919 w 2939034"/>
                <a:gd name="connsiteY3" fmla="*/ 688231 h 688231"/>
                <a:gd name="connsiteX4" fmla="*/ 0 w 2939034"/>
                <a:gd name="connsiteY4" fmla="*/ 688231 h 688231"/>
                <a:gd name="connsiteX5" fmla="*/ 0 w 2939034"/>
                <a:gd name="connsiteY5" fmla="*/ 0 h 6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034" h="688231">
                  <a:moveTo>
                    <a:pt x="2939034" y="688230"/>
                  </a:moveTo>
                  <a:lnTo>
                    <a:pt x="344115" y="688230"/>
                  </a:lnTo>
                  <a:lnTo>
                    <a:pt x="0" y="344115"/>
                  </a:lnTo>
                  <a:lnTo>
                    <a:pt x="344115" y="1"/>
                  </a:lnTo>
                  <a:lnTo>
                    <a:pt x="2939034" y="1"/>
                  </a:lnTo>
                  <a:lnTo>
                    <a:pt x="2939034" y="6882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4">
                <a:hueOff val="-1116192"/>
                <a:satOff val="6725"/>
                <a:lumOff val="539"/>
                <a:alphaOff val="0"/>
              </a:schemeClr>
            </a:fillRef>
            <a:effectRef idx="0">
              <a:scrgbClr r="0" g="0" b="0"/>
            </a:effectRef>
            <a:fontRef idx="minor">
              <a:schemeClr val="lt1"/>
            </a:fontRef>
          </p:style>
          <p:txBody>
            <a:bodyPr spcFirstLastPara="0" vert="horz" wrap="square" lIns="475549" tIns="118111" rIns="220472" bIns="118110" numCol="1" spcCol="1270" anchor="ctr" anchorCtr="0">
              <a:noAutofit/>
            </a:bodyPr>
            <a:lstStyle/>
            <a:p>
              <a:pPr lvl="0" algn="ctr" defTabSz="1377950">
                <a:lnSpc>
                  <a:spcPct val="90000"/>
                </a:lnSpc>
                <a:spcBef>
                  <a:spcPct val="0"/>
                </a:spcBef>
                <a:spcAft>
                  <a:spcPct val="35000"/>
                </a:spcAft>
              </a:pPr>
              <a:r>
                <a:rPr lang="en-US" sz="3100" kern="1200" dirty="0" smtClean="0"/>
                <a:t>Reality</a:t>
              </a:r>
              <a:endParaRPr lang="en-US" sz="3100" kern="1200" dirty="0"/>
            </a:p>
          </p:txBody>
        </p:sp>
        <p:sp>
          <p:nvSpPr>
            <p:cNvPr id="8" name="Oval 7" title="R in Grows"/>
            <p:cNvSpPr/>
            <p:nvPr/>
          </p:nvSpPr>
          <p:spPr>
            <a:xfrm>
              <a:off x="644425" y="2648409"/>
              <a:ext cx="688231" cy="688231"/>
            </a:xfrm>
            <a:prstGeom prst="ellipse">
              <a:avLst/>
            </a:prstGeom>
            <a:blipFill rotWithShape="0">
              <a:blip r:embed="rId7"/>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4" name="Freeform 3"/>
            <p:cNvSpPr/>
            <p:nvPr/>
          </p:nvSpPr>
          <p:spPr>
            <a:xfrm>
              <a:off x="1251966" y="1754734"/>
              <a:ext cx="2939034" cy="688233"/>
            </a:xfrm>
            <a:custGeom>
              <a:avLst/>
              <a:gdLst>
                <a:gd name="connsiteX0" fmla="*/ 0 w 2939034"/>
                <a:gd name="connsiteY0" fmla="*/ 0 h 688231"/>
                <a:gd name="connsiteX1" fmla="*/ 2594919 w 2939034"/>
                <a:gd name="connsiteY1" fmla="*/ 0 h 688231"/>
                <a:gd name="connsiteX2" fmla="*/ 2939034 w 2939034"/>
                <a:gd name="connsiteY2" fmla="*/ 344116 h 688231"/>
                <a:gd name="connsiteX3" fmla="*/ 2594919 w 2939034"/>
                <a:gd name="connsiteY3" fmla="*/ 688231 h 688231"/>
                <a:gd name="connsiteX4" fmla="*/ 0 w 2939034"/>
                <a:gd name="connsiteY4" fmla="*/ 688231 h 688231"/>
                <a:gd name="connsiteX5" fmla="*/ 0 w 2939034"/>
                <a:gd name="connsiteY5" fmla="*/ 0 h 6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034" h="688231">
                  <a:moveTo>
                    <a:pt x="2939034" y="688230"/>
                  </a:moveTo>
                  <a:lnTo>
                    <a:pt x="344115" y="688230"/>
                  </a:lnTo>
                  <a:lnTo>
                    <a:pt x="0" y="344115"/>
                  </a:lnTo>
                  <a:lnTo>
                    <a:pt x="344115" y="1"/>
                  </a:lnTo>
                  <a:lnTo>
                    <a:pt x="2939034" y="1"/>
                  </a:lnTo>
                  <a:lnTo>
                    <a:pt x="2939034" y="6882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475549" tIns="118111" rIns="220472" bIns="118111" numCol="1" spcCol="1270" anchor="ctr" anchorCtr="0">
              <a:noAutofit/>
            </a:bodyPr>
            <a:lstStyle/>
            <a:p>
              <a:pPr lvl="0" algn="ctr" defTabSz="1377950">
                <a:lnSpc>
                  <a:spcPct val="90000"/>
                </a:lnSpc>
                <a:spcBef>
                  <a:spcPct val="0"/>
                </a:spcBef>
                <a:spcAft>
                  <a:spcPct val="35000"/>
                </a:spcAft>
              </a:pPr>
              <a:r>
                <a:rPr lang="en-US" sz="3100" kern="1200" dirty="0" smtClean="0"/>
                <a:t>Goal</a:t>
              </a:r>
              <a:endParaRPr lang="en-US" sz="3100" kern="1200" dirty="0"/>
            </a:p>
          </p:txBody>
        </p:sp>
        <p:sp>
          <p:nvSpPr>
            <p:cNvPr id="5" name="Oval 4" title="G in Grows"/>
            <p:cNvSpPr/>
            <p:nvPr/>
          </p:nvSpPr>
          <p:spPr>
            <a:xfrm>
              <a:off x="644425" y="1754735"/>
              <a:ext cx="688231" cy="688231"/>
            </a:xfrm>
            <a:prstGeom prst="ellipse">
              <a:avLst/>
            </a:prstGeom>
            <a:blipFill rotWithShape="0">
              <a:blip r:embed="rId8"/>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2" name="Title 1"/>
          <p:cNvSpPr>
            <a:spLocks noGrp="1"/>
          </p:cNvSpPr>
          <p:nvPr>
            <p:ph type="title"/>
          </p:nvPr>
        </p:nvSpPr>
        <p:spPr/>
        <p:txBody>
          <a:bodyPr/>
          <a:lstStyle/>
          <a:p>
            <a:r>
              <a:rPr lang="en-US" dirty="0" smtClean="0"/>
              <a:t>The GROWS Model</a:t>
            </a:r>
            <a:endParaRPr lang="en-US" dirty="0"/>
          </a:p>
        </p:txBody>
      </p:sp>
    </p:spTree>
    <p:extLst>
      <p:ext uri="{BB962C8B-B14F-4D97-AF65-F5344CB8AC3E}">
        <p14:creationId xmlns:p14="http://schemas.microsoft.com/office/powerpoint/2010/main" val="183308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733800"/>
            <a:ext cx="8001000" cy="2438400"/>
          </a:xfrm>
        </p:spPr>
        <p:txBody>
          <a:bodyPr>
            <a:normAutofit fontScale="77500" lnSpcReduction="20000"/>
          </a:bodyPr>
          <a:lstStyle/>
          <a:p>
            <a:r>
              <a:rPr lang="en-US" dirty="0" smtClean="0"/>
              <a:t>Provides a “systematic” structure for mentoring conversations</a:t>
            </a:r>
          </a:p>
          <a:p>
            <a:pPr lvl="1"/>
            <a:r>
              <a:rPr lang="en-US" b="0" dirty="0" smtClean="0"/>
              <a:t>Each letter in sequence</a:t>
            </a:r>
          </a:p>
          <a:p>
            <a:pPr lvl="1"/>
            <a:r>
              <a:rPr lang="en-US" b="0" dirty="0" smtClean="0"/>
              <a:t>All letters in each conversation</a:t>
            </a:r>
            <a:endParaRPr lang="en-US" dirty="0" smtClean="0"/>
          </a:p>
          <a:p>
            <a:r>
              <a:rPr lang="en-US" dirty="0" smtClean="0"/>
              <a:t>Helps mentors guide </a:t>
            </a:r>
            <a:r>
              <a:rPr lang="en-US" dirty="0"/>
              <a:t>m</a:t>
            </a:r>
            <a:r>
              <a:rPr lang="en-US" dirty="0" smtClean="0"/>
              <a:t>entee’s own problem-solving and decision-making</a:t>
            </a:r>
          </a:p>
          <a:p>
            <a:r>
              <a:rPr lang="en-US" dirty="0" smtClean="0"/>
              <a:t>Help IPPs GROW as independent leaders!</a:t>
            </a:r>
            <a:endParaRPr lang="en-US" dirty="0"/>
          </a:p>
        </p:txBody>
      </p:sp>
      <p:pic>
        <p:nvPicPr>
          <p:cNvPr id="1026" name="Picture 2" title="Cor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6" y="1417638"/>
            <a:ext cx="7360925" cy="2135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en-US" dirty="0" smtClean="0"/>
              <a:t>Purpose of the GROWS Model</a:t>
            </a:r>
            <a:endParaRPr lang="en-US" dirty="0"/>
          </a:p>
        </p:txBody>
      </p:sp>
    </p:spTree>
    <p:extLst>
      <p:ext uri="{BB962C8B-B14F-4D97-AF65-F5344CB8AC3E}">
        <p14:creationId xmlns:p14="http://schemas.microsoft.com/office/powerpoint/2010/main" val="8688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descr="Swirl, Flowers, Sunflowers" title="Goals graphic"/>
          <p:cNvGraphicFramePr/>
          <p:nvPr>
            <p:extLst>
              <p:ext uri="{D42A27DB-BD31-4B8C-83A1-F6EECF244321}">
                <p14:modId xmlns:p14="http://schemas.microsoft.com/office/powerpoint/2010/main" val="1461391098"/>
              </p:ext>
            </p:extLst>
          </p:nvPr>
        </p:nvGraphicFramePr>
        <p:xfrm>
          <a:off x="533400" y="2819400"/>
          <a:ext cx="8077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758952" y="1897063"/>
            <a:ext cx="7623048" cy="998537"/>
          </a:xfrm>
        </p:spPr>
        <p:txBody>
          <a:bodyPr>
            <a:normAutofit lnSpcReduction="10000"/>
          </a:bodyPr>
          <a:lstStyle/>
          <a:p>
            <a:pPr fontAlgn="t"/>
            <a:r>
              <a:rPr lang="en-US" dirty="0" smtClean="0"/>
              <a:t>Agree on a goal that addresses the basic problem.</a:t>
            </a:r>
          </a:p>
          <a:p>
            <a:pPr lvl="1" fontAlgn="t">
              <a:buFont typeface="Arial" pitchFamily="34" charset="0"/>
              <a:buChar char="•"/>
            </a:pPr>
            <a:endParaRPr lang="en-US" dirty="0" smtClean="0"/>
          </a:p>
          <a:p>
            <a:endParaRPr lang="en-US" dirty="0"/>
          </a:p>
        </p:txBody>
      </p:sp>
      <p:grpSp>
        <p:nvGrpSpPr>
          <p:cNvPr id="8" name="Group 7" title="G for Goal"/>
          <p:cNvGrpSpPr/>
          <p:nvPr/>
        </p:nvGrpSpPr>
        <p:grpSpPr>
          <a:xfrm>
            <a:off x="2027460" y="609600"/>
            <a:ext cx="5089081" cy="1066800"/>
            <a:chOff x="3084885" y="838200"/>
            <a:chExt cx="3283149" cy="688231"/>
          </a:xfrm>
        </p:grpSpPr>
        <p:grpSp>
          <p:nvGrpSpPr>
            <p:cNvPr id="4" name="Group 3"/>
            <p:cNvGrpSpPr/>
            <p:nvPr/>
          </p:nvGrpSpPr>
          <p:grpSpPr>
            <a:xfrm>
              <a:off x="3429000" y="838200"/>
              <a:ext cx="2939034" cy="688231"/>
              <a:chOff x="912340" y="2135"/>
              <a:chExt cx="2939034" cy="688231"/>
            </a:xfrm>
          </p:grpSpPr>
          <p:sp>
            <p:nvSpPr>
              <p:cNvPr id="6" name="Pentagon 5"/>
              <p:cNvSpPr/>
              <p:nvPr/>
            </p:nvSpPr>
            <p:spPr>
              <a:xfrm rot="10800000">
                <a:off x="912340" y="2135"/>
                <a:ext cx="2939034" cy="688231"/>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Pentagon 4"/>
              <p:cNvSpPr/>
              <p:nvPr/>
            </p:nvSpPr>
            <p:spPr>
              <a:xfrm>
                <a:off x="1084399" y="2135"/>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Goal</a:t>
                </a:r>
                <a:endParaRPr lang="en-US" sz="3100" kern="1200" dirty="0"/>
              </a:p>
            </p:txBody>
          </p:sp>
        </p:grpSp>
        <p:sp>
          <p:nvSpPr>
            <p:cNvPr id="5" name="Oval 4" title="Letter G"/>
            <p:cNvSpPr/>
            <p:nvPr/>
          </p:nvSpPr>
          <p:spPr>
            <a:xfrm>
              <a:off x="3084885" y="838200"/>
              <a:ext cx="688231" cy="688231"/>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
        <p:nvSpPr>
          <p:cNvPr id="9" name="Title 8" hidden="1"/>
          <p:cNvSpPr>
            <a:spLocks noGrp="1"/>
          </p:cNvSpPr>
          <p:nvPr>
            <p:ph type="title"/>
          </p:nvPr>
        </p:nvSpPr>
        <p:spPr>
          <a:xfrm>
            <a:off x="758952" y="571500"/>
            <a:ext cx="580451" cy="226990"/>
          </a:xfrm>
        </p:spPr>
        <p:txBody>
          <a:bodyPr>
            <a:normAutofit/>
          </a:bodyPr>
          <a:lstStyle/>
          <a:p>
            <a:r>
              <a:rPr lang="en-US" sz="800" dirty="0" smtClean="0">
                <a:solidFill>
                  <a:schemeClr val="bg1"/>
                </a:solidFill>
              </a:rPr>
              <a:t>Slide 4</a:t>
            </a:r>
            <a:endParaRPr lang="en-US" sz="800" dirty="0">
              <a:solidFill>
                <a:schemeClr val="bg1"/>
              </a:solidFill>
            </a:endParaRPr>
          </a:p>
        </p:txBody>
      </p:sp>
    </p:spTree>
    <p:extLst>
      <p:ext uri="{BB962C8B-B14F-4D97-AF65-F5344CB8AC3E}">
        <p14:creationId xmlns:p14="http://schemas.microsoft.com/office/powerpoint/2010/main" val="112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F229DAFA-8FC0-400C-8577-656786A467C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31A9A47D-2A76-46E5-81BA-4F251C2CCE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graphicEl>
                                              <a:dgm id="{25A47D7E-660C-4A84-9F86-322A6B147AC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graphicEl>
                                              <a:dgm id="{0B86E7DA-1989-4362-8A16-F88774A4C25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9D4E1817-DA2D-4B71-8709-0FFCB3342FC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graphicEl>
                                              <a:dgm id="{ABF68A52-533A-4EAC-A749-D04B7476E9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title="Example text"/>
          <p:cNvGraphicFramePr>
            <a:graphicFrameLocks noGrp="1"/>
          </p:cNvGraphicFramePr>
          <p:nvPr>
            <p:extLst>
              <p:ext uri="{D42A27DB-BD31-4B8C-83A1-F6EECF244321}">
                <p14:modId xmlns:p14="http://schemas.microsoft.com/office/powerpoint/2010/main" val="3354019773"/>
              </p:ext>
            </p:extLst>
          </p:nvPr>
        </p:nvGraphicFramePr>
        <p:xfrm>
          <a:off x="457200" y="1828800"/>
          <a:ext cx="8229600" cy="4572000"/>
        </p:xfrm>
        <a:graphic>
          <a:graphicData uri="http://schemas.openxmlformats.org/drawingml/2006/table">
            <a:tbl>
              <a:tblPr firstRow="1" bandRow="1">
                <a:tableStyleId>{C4B1156A-380E-4F78-BDF5-A606A8083BF9}</a:tableStyleId>
              </a:tblPr>
              <a:tblGrid>
                <a:gridCol w="8229600">
                  <a:extLst>
                    <a:ext uri="{9D8B030D-6E8A-4147-A177-3AD203B41FA5}">
                      <a16:colId xmlns:a16="http://schemas.microsoft.com/office/drawing/2014/main" val="20000"/>
                    </a:ext>
                  </a:extLst>
                </a:gridCol>
              </a:tblGrid>
              <a:tr h="618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Mentee:</a:t>
                      </a:r>
                      <a:r>
                        <a:rPr lang="en-US" sz="1800" dirty="0" smtClean="0"/>
                        <a:t> (obsessively): </a:t>
                      </a:r>
                      <a:r>
                        <a:rPr lang="en-US" sz="1800" b="0" dirty="0" smtClean="0"/>
                        <a:t>I need to discipline a teacher that everyone loves. I don’t want to hurt Mrs. Smith’s feelings and I don’t want others to be mad at me. </a:t>
                      </a:r>
                      <a:endParaRPr lang="en-US" sz="1800" b="0" dirty="0"/>
                    </a:p>
                  </a:txBody>
                  <a:tcPr/>
                </a:tc>
                <a:extLst>
                  <a:ext uri="{0D108BD9-81ED-4DB2-BD59-A6C34878D82A}">
                    <a16:rowId xmlns:a16="http://schemas.microsoft.com/office/drawing/2014/main" val="10000"/>
                  </a:ext>
                </a:extLst>
              </a:tr>
              <a:tr h="618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Mentor</a:t>
                      </a:r>
                      <a:r>
                        <a:rPr lang="en-US" sz="1800" dirty="0" smtClean="0"/>
                        <a:t>: Sounds like you’re really conflicted. Is that accurate? Could there be some fear on your part about being the bad guy?</a:t>
                      </a:r>
                      <a:endParaRPr lang="en-US" sz="1800" dirty="0"/>
                    </a:p>
                  </a:txBody>
                  <a:tcPr/>
                </a:tc>
                <a:extLst>
                  <a:ext uri="{0D108BD9-81ED-4DB2-BD59-A6C34878D82A}">
                    <a16:rowId xmlns:a16="http://schemas.microsoft.com/office/drawing/2014/main" val="10001"/>
                  </a:ext>
                </a:extLst>
              </a:tr>
              <a:tr h="353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Mentee</a:t>
                      </a:r>
                      <a:r>
                        <a:rPr lang="en-US" sz="1800" dirty="0" smtClean="0"/>
                        <a:t>: Yes, definitely.</a:t>
                      </a:r>
                      <a:endParaRPr lang="en-US" sz="1800" dirty="0"/>
                    </a:p>
                  </a:txBody>
                  <a:tcPr/>
                </a:tc>
                <a:extLst>
                  <a:ext uri="{0D108BD9-81ED-4DB2-BD59-A6C34878D82A}">
                    <a16:rowId xmlns:a16="http://schemas.microsoft.com/office/drawing/2014/main" val="10002"/>
                  </a:ext>
                </a:extLst>
              </a:tr>
              <a:tr h="353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Mentor</a:t>
                      </a:r>
                      <a:r>
                        <a:rPr lang="en-US" sz="1800" dirty="0" smtClean="0"/>
                        <a:t>: Well, what would you like this situation to look like in the end? </a:t>
                      </a:r>
                      <a:endParaRPr lang="en-US" sz="1800" dirty="0"/>
                    </a:p>
                  </a:txBody>
                  <a:tcPr/>
                </a:tc>
                <a:extLst>
                  <a:ext uri="{0D108BD9-81ED-4DB2-BD59-A6C34878D82A}">
                    <a16:rowId xmlns:a16="http://schemas.microsoft.com/office/drawing/2014/main" val="10003"/>
                  </a:ext>
                </a:extLst>
              </a:tr>
              <a:tr h="618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Mentee</a:t>
                      </a:r>
                      <a:r>
                        <a:rPr lang="en-US" sz="1800" dirty="0" smtClean="0"/>
                        <a:t>: I guess I have to begin a Professional Development Plan. But also, so many of the teachers…I think there’s a morale problem too.</a:t>
                      </a:r>
                      <a:endParaRPr lang="en-US" sz="1800" dirty="0"/>
                    </a:p>
                  </a:txBody>
                  <a:tcPr/>
                </a:tc>
                <a:extLst>
                  <a:ext uri="{0D108BD9-81ED-4DB2-BD59-A6C34878D82A}">
                    <a16:rowId xmlns:a16="http://schemas.microsoft.com/office/drawing/2014/main" val="10004"/>
                  </a:ext>
                </a:extLst>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Mentor</a:t>
                      </a:r>
                      <a:r>
                        <a:rPr lang="en-US" sz="1800" dirty="0" smtClean="0"/>
                        <a:t>: Maybe there is. But let’s go back to the discipline issue for a moment. By taking those development steps, what will it look like when you know the steps worked? What’s your goal here?</a:t>
                      </a:r>
                      <a:endParaRPr lang="en-US" sz="1800" dirty="0"/>
                    </a:p>
                  </a:txBody>
                  <a:tcPr/>
                </a:tc>
                <a:extLst>
                  <a:ext uri="{0D108BD9-81ED-4DB2-BD59-A6C34878D82A}">
                    <a16:rowId xmlns:a16="http://schemas.microsoft.com/office/drawing/2014/main" val="10005"/>
                  </a:ext>
                </a:extLst>
              </a:tr>
              <a:tr h="353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Mentee</a:t>
                      </a:r>
                      <a:r>
                        <a:rPr lang="en-US" sz="1800" dirty="0" smtClean="0"/>
                        <a:t>: I just want her to stop dropping the ball! </a:t>
                      </a:r>
                      <a:endParaRPr lang="en-US" sz="1800" dirty="0"/>
                    </a:p>
                  </a:txBody>
                  <a:tcPr/>
                </a:tc>
                <a:extLst>
                  <a:ext uri="{0D108BD9-81ED-4DB2-BD59-A6C34878D82A}">
                    <a16:rowId xmlns:a16="http://schemas.microsoft.com/office/drawing/2014/main" val="10006"/>
                  </a:ext>
                </a:extLst>
              </a:tr>
              <a:tr h="618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Mentor</a:t>
                      </a:r>
                      <a:r>
                        <a:rPr lang="en-US" sz="1800" dirty="0" smtClean="0"/>
                        <a:t>: How can you say this more specifically and in positive language? In other words, what exactly should be happening?</a:t>
                      </a:r>
                      <a:endParaRPr lang="en-US" sz="1800" dirty="0" smtClean="0">
                        <a:solidFill>
                          <a:schemeClr val="accent3">
                            <a:lumMod val="75000"/>
                          </a:schemeClr>
                        </a:solidFill>
                      </a:endParaRPr>
                    </a:p>
                  </a:txBody>
                  <a:tcPr/>
                </a:tc>
                <a:extLst>
                  <a:ext uri="{0D108BD9-81ED-4DB2-BD59-A6C34878D82A}">
                    <a16:rowId xmlns:a16="http://schemas.microsoft.com/office/drawing/2014/main" val="10007"/>
                  </a:ext>
                </a:extLst>
              </a:tr>
            </a:tbl>
          </a:graphicData>
        </a:graphic>
      </p:graphicFrame>
      <p:grpSp>
        <p:nvGrpSpPr>
          <p:cNvPr id="7" name="Group 6" title="Goal Example"/>
          <p:cNvGrpSpPr/>
          <p:nvPr/>
        </p:nvGrpSpPr>
        <p:grpSpPr>
          <a:xfrm>
            <a:off x="2027460" y="609600"/>
            <a:ext cx="5089081" cy="1066800"/>
            <a:chOff x="3084885" y="838200"/>
            <a:chExt cx="3283149" cy="688231"/>
          </a:xfrm>
        </p:grpSpPr>
        <p:grpSp>
          <p:nvGrpSpPr>
            <p:cNvPr id="8" name="Group 7"/>
            <p:cNvGrpSpPr/>
            <p:nvPr/>
          </p:nvGrpSpPr>
          <p:grpSpPr>
            <a:xfrm>
              <a:off x="3429000" y="838200"/>
              <a:ext cx="2939034" cy="688231"/>
              <a:chOff x="912340" y="2135"/>
              <a:chExt cx="2939034" cy="688231"/>
            </a:xfrm>
          </p:grpSpPr>
          <p:sp>
            <p:nvSpPr>
              <p:cNvPr id="10" name="Pentagon 9"/>
              <p:cNvSpPr/>
              <p:nvPr/>
            </p:nvSpPr>
            <p:spPr>
              <a:xfrm rot="10800000">
                <a:off x="912340" y="2135"/>
                <a:ext cx="2939034" cy="688231"/>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Pentagon 4"/>
              <p:cNvSpPr/>
              <p:nvPr/>
            </p:nvSpPr>
            <p:spPr>
              <a:xfrm>
                <a:off x="1084399" y="2135"/>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Goal Example</a:t>
                </a:r>
                <a:endParaRPr lang="en-US" sz="3100" kern="1200" dirty="0"/>
              </a:p>
            </p:txBody>
          </p:sp>
        </p:grpSp>
        <p:sp>
          <p:nvSpPr>
            <p:cNvPr id="9" name="Oval 8" title="Letter G slide 5"/>
            <p:cNvSpPr/>
            <p:nvPr/>
          </p:nvSpPr>
          <p:spPr>
            <a:xfrm>
              <a:off x="3084885" y="838200"/>
              <a:ext cx="688231" cy="688231"/>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
        <p:nvSpPr>
          <p:cNvPr id="2" name="Title 1" hidden="1"/>
          <p:cNvSpPr>
            <a:spLocks noGrp="1"/>
          </p:cNvSpPr>
          <p:nvPr>
            <p:ph type="title"/>
          </p:nvPr>
        </p:nvSpPr>
        <p:spPr>
          <a:xfrm>
            <a:off x="457200" y="274638"/>
            <a:ext cx="869324" cy="334961"/>
          </a:xfrm>
        </p:spPr>
        <p:txBody>
          <a:bodyPr>
            <a:normAutofit/>
          </a:bodyPr>
          <a:lstStyle/>
          <a:p>
            <a:pPr algn="l"/>
            <a:r>
              <a:rPr lang="en-US" sz="800" dirty="0" smtClean="0">
                <a:solidFill>
                  <a:schemeClr val="bg1"/>
                </a:solidFill>
              </a:rPr>
              <a:t>Slide 5</a:t>
            </a:r>
            <a:endParaRPr lang="en-US" sz="800" dirty="0">
              <a:solidFill>
                <a:schemeClr val="bg1"/>
              </a:solidFill>
            </a:endParaRPr>
          </a:p>
        </p:txBody>
      </p:sp>
    </p:spTree>
    <p:extLst>
      <p:ext uri="{BB962C8B-B14F-4D97-AF65-F5344CB8AC3E}">
        <p14:creationId xmlns:p14="http://schemas.microsoft.com/office/powerpoint/2010/main" val="1087215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762000" y="1905000"/>
            <a:ext cx="7620000" cy="4275137"/>
          </a:xfrm>
          <a:prstGeom prst="rect">
            <a:avLst/>
          </a:prstGeom>
          <a:solidFill>
            <a:schemeClr val="bg1"/>
          </a:solidFill>
        </p:spPr>
        <p:txBody>
          <a:bodyPr vert="horz" lIns="91440" tIns="45720" rIns="91440" bIns="45720" rtlCol="0">
            <a:normAutofit/>
          </a:bodyPr>
          <a:lstStyle/>
          <a:p>
            <a:pPr lvl="0" algn="ctr">
              <a:spcBef>
                <a:spcPts val="575"/>
              </a:spcBef>
              <a:buClr>
                <a:schemeClr val="accent2">
                  <a:lumMod val="50000"/>
                </a:schemeClr>
              </a:buClr>
            </a:pPr>
            <a:endParaRPr lang="en-US" sz="4400" b="1" dirty="0" smtClean="0">
              <a:solidFill>
                <a:schemeClr val="bg2">
                  <a:lumMod val="50000"/>
                </a:schemeClr>
              </a:solidFill>
            </a:endParaRPr>
          </a:p>
          <a:p>
            <a:pPr lvl="0" algn="ctr">
              <a:spcBef>
                <a:spcPts val="575"/>
              </a:spcBef>
              <a:buClr>
                <a:schemeClr val="accent2">
                  <a:lumMod val="50000"/>
                </a:schemeClr>
              </a:buClr>
            </a:pPr>
            <a:r>
              <a:rPr lang="en-US" sz="4400" dirty="0" smtClean="0">
                <a:solidFill>
                  <a:schemeClr val="bg2">
                    <a:lumMod val="50000"/>
                  </a:schemeClr>
                </a:solidFill>
              </a:rPr>
              <a:t>I think…what </a:t>
            </a:r>
            <a:r>
              <a:rPr lang="en-US" sz="4400" i="1" dirty="0" smtClean="0">
                <a:solidFill>
                  <a:schemeClr val="bg2">
                    <a:lumMod val="50000"/>
                  </a:schemeClr>
                </a:solidFill>
              </a:rPr>
              <a:t>should be </a:t>
            </a:r>
            <a:r>
              <a:rPr lang="en-US" sz="4400" dirty="0" smtClean="0">
                <a:solidFill>
                  <a:schemeClr val="bg2">
                    <a:lumMod val="50000"/>
                  </a:schemeClr>
                </a:solidFill>
              </a:rPr>
              <a:t>happening is…the goal is…</a:t>
            </a:r>
            <a:r>
              <a:rPr lang="en-US" sz="4400" b="1" dirty="0" smtClean="0">
                <a:solidFill>
                  <a:schemeClr val="bg2">
                    <a:lumMod val="50000"/>
                  </a:schemeClr>
                </a:solidFill>
              </a:rPr>
              <a:t>Mrs. Smith will perform at the proficient level on all teacher standards consistently. </a:t>
            </a:r>
            <a:endParaRPr lang="en-US" sz="4400" dirty="0" smtClean="0">
              <a:solidFill>
                <a:schemeClr val="bg2">
                  <a:lumMod val="50000"/>
                </a:schemeClr>
              </a:solidFill>
            </a:endParaRPr>
          </a:p>
          <a:p>
            <a:pPr lvl="0" algn="ctr">
              <a:spcBef>
                <a:spcPts val="575"/>
              </a:spcBef>
              <a:buClr>
                <a:schemeClr val="accent2">
                  <a:lumMod val="50000"/>
                </a:schemeClr>
              </a:buClr>
            </a:pPr>
            <a:endParaRPr lang="en-US" sz="4400" b="1" dirty="0" smtClean="0">
              <a:solidFill>
                <a:schemeClr val="bg2">
                  <a:lumMod val="50000"/>
                </a:schemeClr>
              </a:solidFill>
            </a:endParaRPr>
          </a:p>
          <a:p>
            <a:pPr lvl="0" algn="ctr">
              <a:spcBef>
                <a:spcPts val="575"/>
              </a:spcBef>
              <a:buClr>
                <a:schemeClr val="accent2">
                  <a:lumMod val="50000"/>
                </a:schemeClr>
              </a:buClr>
            </a:pPr>
            <a:endParaRPr lang="en-US" sz="4400" b="1" dirty="0" smtClean="0">
              <a:solidFill>
                <a:schemeClr val="bg2">
                  <a:lumMod val="50000"/>
                </a:schemeClr>
              </a:solidFill>
            </a:endParaRPr>
          </a:p>
          <a:p>
            <a:pPr lvl="0" algn="ctr">
              <a:spcBef>
                <a:spcPts val="575"/>
              </a:spcBef>
              <a:buClr>
                <a:schemeClr val="accent2">
                  <a:lumMod val="50000"/>
                </a:schemeClr>
              </a:buClr>
            </a:pPr>
            <a:endParaRPr kumimoji="0" lang="en-US" sz="4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4" name="Title 3" hidden="1"/>
          <p:cNvSpPr>
            <a:spLocks noGrp="1"/>
          </p:cNvSpPr>
          <p:nvPr>
            <p:ph type="title"/>
          </p:nvPr>
        </p:nvSpPr>
        <p:spPr>
          <a:xfrm>
            <a:off x="457200" y="274638"/>
            <a:ext cx="508715" cy="334961"/>
          </a:xfrm>
        </p:spPr>
        <p:txBody>
          <a:bodyPr>
            <a:normAutofit/>
          </a:bodyPr>
          <a:lstStyle/>
          <a:p>
            <a:pPr algn="l"/>
            <a:r>
              <a:rPr lang="en-US" sz="800" dirty="0" smtClean="0">
                <a:solidFill>
                  <a:schemeClr val="bg1"/>
                </a:solidFill>
              </a:rPr>
              <a:t>Slide 6</a:t>
            </a:r>
            <a:endParaRPr lang="en-US" sz="800" dirty="0">
              <a:solidFill>
                <a:schemeClr val="bg1"/>
              </a:solidFill>
            </a:endParaRPr>
          </a:p>
        </p:txBody>
      </p:sp>
      <p:grpSp>
        <p:nvGrpSpPr>
          <p:cNvPr id="2" name="Group 6" title="Goal example slide 6"/>
          <p:cNvGrpSpPr/>
          <p:nvPr/>
        </p:nvGrpSpPr>
        <p:grpSpPr>
          <a:xfrm>
            <a:off x="2027460" y="609600"/>
            <a:ext cx="5089081" cy="1066800"/>
            <a:chOff x="3084885" y="838200"/>
            <a:chExt cx="3283149" cy="688231"/>
          </a:xfrm>
        </p:grpSpPr>
        <p:grpSp>
          <p:nvGrpSpPr>
            <p:cNvPr id="3" name="Group 7"/>
            <p:cNvGrpSpPr/>
            <p:nvPr/>
          </p:nvGrpSpPr>
          <p:grpSpPr>
            <a:xfrm>
              <a:off x="3429000" y="838200"/>
              <a:ext cx="2939034" cy="688231"/>
              <a:chOff x="912340" y="2135"/>
              <a:chExt cx="2939034" cy="688231"/>
            </a:xfrm>
          </p:grpSpPr>
          <p:sp>
            <p:nvSpPr>
              <p:cNvPr id="10" name="Pentagon 9"/>
              <p:cNvSpPr/>
              <p:nvPr/>
            </p:nvSpPr>
            <p:spPr>
              <a:xfrm rot="10800000">
                <a:off x="912340" y="2135"/>
                <a:ext cx="2939034" cy="688231"/>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Pentagon 4"/>
              <p:cNvSpPr/>
              <p:nvPr/>
            </p:nvSpPr>
            <p:spPr>
              <a:xfrm>
                <a:off x="1084399" y="2135"/>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Goal Example</a:t>
                </a:r>
                <a:endParaRPr lang="en-US" sz="3100" kern="1200" dirty="0"/>
              </a:p>
            </p:txBody>
          </p:sp>
        </p:grpSp>
        <p:sp>
          <p:nvSpPr>
            <p:cNvPr id="9" name="Oval 8" title="letter G slide 6"/>
            <p:cNvSpPr/>
            <p:nvPr/>
          </p:nvSpPr>
          <p:spPr>
            <a:xfrm>
              <a:off x="3084885" y="838200"/>
              <a:ext cx="688231" cy="688231"/>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7215039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background graphic pg 7"/>
          <p:cNvGrpSpPr/>
          <p:nvPr/>
        </p:nvGrpSpPr>
        <p:grpSpPr>
          <a:xfrm>
            <a:off x="7649339" y="440071"/>
            <a:ext cx="1113661" cy="5933020"/>
            <a:chOff x="6934200" y="478726"/>
            <a:chExt cx="1113661" cy="5934204"/>
          </a:xfrm>
          <a:noFill/>
        </p:grpSpPr>
        <p:grpSp>
          <p:nvGrpSpPr>
            <p:cNvPr id="11" name="Group 15"/>
            <p:cNvGrpSpPr/>
            <p:nvPr/>
          </p:nvGrpSpPr>
          <p:grpSpPr>
            <a:xfrm>
              <a:off x="6934200" y="478726"/>
              <a:ext cx="1113661" cy="5693474"/>
              <a:chOff x="6934200" y="478727"/>
              <a:chExt cx="1113661" cy="5693474"/>
            </a:xfrm>
            <a:grpFill/>
          </p:grpSpPr>
          <p:pic>
            <p:nvPicPr>
              <p:cNvPr id="13" name="Picture 2" title="background graphic2 pg7"/>
              <p:cNvPicPr>
                <a:picLocks noChangeAspect="1" noChangeArrowheads="1"/>
              </p:cNvPicPr>
              <p:nvPr/>
            </p:nvPicPr>
            <p:blipFill>
              <a:blip r:embed="rId3" cstate="print"/>
              <a:srcRect t="44934"/>
              <a:stretch>
                <a:fillRect/>
              </a:stretch>
            </p:blipFill>
            <p:spPr bwMode="auto">
              <a:xfrm rot="5400000">
                <a:off x="5471730" y="3596070"/>
                <a:ext cx="4038601" cy="1113661"/>
              </a:xfrm>
              <a:prstGeom prst="rect">
                <a:avLst/>
              </a:prstGeom>
              <a:grpFill/>
              <a:ln w="9525">
                <a:noFill/>
                <a:miter lim="800000"/>
                <a:headEnd/>
                <a:tailEnd/>
              </a:ln>
              <a:effectLst/>
            </p:spPr>
          </p:pic>
          <p:pic>
            <p:nvPicPr>
              <p:cNvPr id="14" name="Picture 2" title="background graphic3 pg 7"/>
              <p:cNvPicPr>
                <a:picLocks noChangeAspect="1" noChangeArrowheads="1"/>
              </p:cNvPicPr>
              <p:nvPr/>
            </p:nvPicPr>
            <p:blipFill>
              <a:blip r:embed="rId3" cstate="print"/>
              <a:srcRect t="19685" r="55228" b="48676"/>
              <a:stretch>
                <a:fillRect/>
              </a:stretch>
            </p:blipFill>
            <p:spPr bwMode="auto">
              <a:xfrm rot="16402584">
                <a:off x="6753179" y="1062894"/>
                <a:ext cx="1808217" cy="639883"/>
              </a:xfrm>
              <a:prstGeom prst="rect">
                <a:avLst/>
              </a:prstGeom>
              <a:grpFill/>
              <a:ln w="9525">
                <a:noFill/>
                <a:miter lim="800000"/>
                <a:headEnd/>
                <a:tailEnd/>
              </a:ln>
              <a:effectLst/>
            </p:spPr>
          </p:pic>
        </p:grpSp>
        <p:pic>
          <p:nvPicPr>
            <p:cNvPr id="12" name="Picture 2" title="background graphic5 pg7"/>
            <p:cNvPicPr>
              <a:picLocks noChangeAspect="1" noChangeArrowheads="1"/>
            </p:cNvPicPr>
            <p:nvPr/>
          </p:nvPicPr>
          <p:blipFill>
            <a:blip r:embed="rId3" cstate="print"/>
            <a:srcRect t="35083" r="90026" b="43847"/>
            <a:stretch>
              <a:fillRect/>
            </a:stretch>
          </p:blipFill>
          <p:spPr bwMode="auto">
            <a:xfrm rot="4682856">
              <a:off x="7596282" y="5998440"/>
              <a:ext cx="402854" cy="426126"/>
            </a:xfrm>
            <a:prstGeom prst="rect">
              <a:avLst/>
            </a:prstGeom>
            <a:grpFill/>
            <a:ln w="9525">
              <a:noFill/>
              <a:miter lim="800000"/>
              <a:headEnd/>
              <a:tailEnd/>
            </a:ln>
            <a:effectLst/>
          </p:spPr>
        </p:pic>
      </p:grpSp>
      <p:sp>
        <p:nvSpPr>
          <p:cNvPr id="2" name="Title 1"/>
          <p:cNvSpPr>
            <a:spLocks noGrp="1"/>
          </p:cNvSpPr>
          <p:nvPr>
            <p:ph type="title"/>
          </p:nvPr>
        </p:nvSpPr>
        <p:spPr>
          <a:xfrm>
            <a:off x="457200" y="274638"/>
            <a:ext cx="534473" cy="195605"/>
          </a:xfrm>
        </p:spPr>
        <p:txBody>
          <a:bodyPr>
            <a:normAutofit fontScale="90000"/>
          </a:bodyPr>
          <a:lstStyle/>
          <a:p>
            <a:pPr algn="l"/>
            <a:r>
              <a:rPr lang="en-US" sz="800" dirty="0" smtClean="0">
                <a:solidFill>
                  <a:schemeClr val="bg1"/>
                </a:solidFill>
              </a:rPr>
              <a:t>Slide 7</a:t>
            </a:r>
            <a:endParaRPr lang="en-US" sz="800" dirty="0">
              <a:solidFill>
                <a:schemeClr val="bg1"/>
              </a:solidFill>
            </a:endParaRPr>
          </a:p>
        </p:txBody>
      </p:sp>
      <p:graphicFrame>
        <p:nvGraphicFramePr>
          <p:cNvPr id="18" name="Diagram 17" title="What is or is not working"/>
          <p:cNvGraphicFramePr/>
          <p:nvPr>
            <p:extLst>
              <p:ext uri="{D42A27DB-BD31-4B8C-83A1-F6EECF244321}">
                <p14:modId xmlns:p14="http://schemas.microsoft.com/office/powerpoint/2010/main" val="2742384726"/>
              </p:ext>
            </p:extLst>
          </p:nvPr>
        </p:nvGraphicFramePr>
        <p:xfrm>
          <a:off x="762000" y="3048000"/>
          <a:ext cx="7543800" cy="175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ontent Placeholder 15"/>
          <p:cNvSpPr>
            <a:spLocks noGrp="1"/>
          </p:cNvSpPr>
          <p:nvPr>
            <p:ph idx="1"/>
          </p:nvPr>
        </p:nvSpPr>
        <p:spPr>
          <a:xfrm>
            <a:off x="457200" y="1754748"/>
            <a:ext cx="8229600" cy="4525963"/>
          </a:xfrm>
          <a:noFill/>
        </p:spPr>
        <p:txBody>
          <a:bodyPr/>
          <a:lstStyle/>
          <a:p>
            <a:r>
              <a:rPr lang="en-US" dirty="0" smtClean="0"/>
              <a:t>Describe the current reality (context) of the problem.</a:t>
            </a:r>
            <a:endParaRPr lang="en-US" dirty="0"/>
          </a:p>
        </p:txBody>
      </p:sp>
      <p:grpSp>
        <p:nvGrpSpPr>
          <p:cNvPr id="5" name="Group 4" title="R for Reality"/>
          <p:cNvGrpSpPr/>
          <p:nvPr/>
        </p:nvGrpSpPr>
        <p:grpSpPr>
          <a:xfrm>
            <a:off x="2027461" y="609600"/>
            <a:ext cx="5089079" cy="1066800"/>
            <a:chOff x="2930425" y="3084884"/>
            <a:chExt cx="3283149" cy="688231"/>
          </a:xfrm>
        </p:grpSpPr>
        <p:grpSp>
          <p:nvGrpSpPr>
            <p:cNvPr id="6" name="Group 10"/>
            <p:cNvGrpSpPr/>
            <p:nvPr/>
          </p:nvGrpSpPr>
          <p:grpSpPr>
            <a:xfrm>
              <a:off x="3274540" y="3084884"/>
              <a:ext cx="2939034" cy="688231"/>
              <a:chOff x="912340" y="895809"/>
              <a:chExt cx="2939034" cy="688231"/>
            </a:xfrm>
          </p:grpSpPr>
          <p:sp>
            <p:nvSpPr>
              <p:cNvPr id="8" name="Pentagon 7"/>
              <p:cNvSpPr/>
              <p:nvPr/>
            </p:nvSpPr>
            <p:spPr>
              <a:xfrm rot="10800000">
                <a:off x="912340" y="895809"/>
                <a:ext cx="2939034" cy="688231"/>
              </a:xfrm>
              <a:prstGeom prst="homePlate">
                <a:avLst/>
              </a:prstGeom>
            </p:spPr>
            <p:style>
              <a:lnRef idx="2">
                <a:schemeClr val="lt1">
                  <a:hueOff val="0"/>
                  <a:satOff val="0"/>
                  <a:lumOff val="0"/>
                  <a:alphaOff val="0"/>
                </a:schemeClr>
              </a:lnRef>
              <a:fillRef idx="1">
                <a:schemeClr val="accent4">
                  <a:hueOff val="-802584"/>
                  <a:satOff val="9922"/>
                  <a:lumOff val="-3235"/>
                  <a:alphaOff val="0"/>
                </a:schemeClr>
              </a:fillRef>
              <a:effectRef idx="0">
                <a:schemeClr val="accent4">
                  <a:hueOff val="-802584"/>
                  <a:satOff val="9922"/>
                  <a:lumOff val="-3235"/>
                  <a:alphaOff val="0"/>
                </a:schemeClr>
              </a:effectRef>
              <a:fontRef idx="minor">
                <a:schemeClr val="lt1"/>
              </a:fontRef>
            </p:style>
          </p:sp>
          <p:sp>
            <p:nvSpPr>
              <p:cNvPr id="9" name="Pentagon 4"/>
              <p:cNvSpPr/>
              <p:nvPr/>
            </p:nvSpPr>
            <p:spPr>
              <a:xfrm rot="21600000">
                <a:off x="1084399" y="895809"/>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Reality</a:t>
                </a:r>
                <a:endParaRPr lang="en-US" sz="3100" kern="1200" dirty="0"/>
              </a:p>
            </p:txBody>
          </p:sp>
        </p:grpSp>
        <p:sp>
          <p:nvSpPr>
            <p:cNvPr id="7" name="Oval 6" title="Letter R"/>
            <p:cNvSpPr/>
            <p:nvPr/>
          </p:nvSpPr>
          <p:spPr>
            <a:xfrm>
              <a:off x="2930425" y="3084884"/>
              <a:ext cx="688231" cy="688231"/>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1125352"/>
                <a:satOff val="-1523"/>
                <a:lumOff val="-463"/>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99523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graphicEl>
                                              <a:dgm id="{202C5642-E58C-42E1-8945-FD116CA05A46}"/>
                                            </p:graphicEl>
                                          </p:spTgt>
                                        </p:tgtEl>
                                        <p:attrNameLst>
                                          <p:attrName>style.visibility</p:attrName>
                                        </p:attrNameLst>
                                      </p:cBhvr>
                                      <p:to>
                                        <p:strVal val="visible"/>
                                      </p:to>
                                    </p:set>
                                    <p:anim calcmode="lin" valueType="num">
                                      <p:cBhvr>
                                        <p:cTn id="7" dur="500" fill="hold"/>
                                        <p:tgtEl>
                                          <p:spTgt spid="18">
                                            <p:graphicEl>
                                              <a:dgm id="{202C5642-E58C-42E1-8945-FD116CA05A46}"/>
                                            </p:graphicEl>
                                          </p:spTgt>
                                        </p:tgtEl>
                                        <p:attrNameLst>
                                          <p:attrName>ppt_w</p:attrName>
                                        </p:attrNameLst>
                                      </p:cBhvr>
                                      <p:tavLst>
                                        <p:tav tm="0">
                                          <p:val>
                                            <p:fltVal val="0"/>
                                          </p:val>
                                        </p:tav>
                                        <p:tav tm="100000">
                                          <p:val>
                                            <p:strVal val="#ppt_w"/>
                                          </p:val>
                                        </p:tav>
                                      </p:tavLst>
                                    </p:anim>
                                    <p:anim calcmode="lin" valueType="num">
                                      <p:cBhvr>
                                        <p:cTn id="8" dur="500" fill="hold"/>
                                        <p:tgtEl>
                                          <p:spTgt spid="18">
                                            <p:graphicEl>
                                              <a:dgm id="{202C5642-E58C-42E1-8945-FD116CA05A46}"/>
                                            </p:graphicEl>
                                          </p:spTgt>
                                        </p:tgtEl>
                                        <p:attrNameLst>
                                          <p:attrName>ppt_h</p:attrName>
                                        </p:attrNameLst>
                                      </p:cBhvr>
                                      <p:tavLst>
                                        <p:tav tm="0">
                                          <p:val>
                                            <p:fltVal val="0"/>
                                          </p:val>
                                        </p:tav>
                                        <p:tav tm="100000">
                                          <p:val>
                                            <p:strVal val="#ppt_h"/>
                                          </p:val>
                                        </p:tav>
                                      </p:tavLst>
                                    </p:anim>
                                    <p:anim calcmode="lin" valueType="num">
                                      <p:cBhvr>
                                        <p:cTn id="9" dur="500" fill="hold"/>
                                        <p:tgtEl>
                                          <p:spTgt spid="18">
                                            <p:graphicEl>
                                              <a:dgm id="{202C5642-E58C-42E1-8945-FD116CA05A46}"/>
                                            </p:graphicEl>
                                          </p:spTgt>
                                        </p:tgtEl>
                                        <p:attrNameLst>
                                          <p:attrName>style.rotation</p:attrName>
                                        </p:attrNameLst>
                                      </p:cBhvr>
                                      <p:tavLst>
                                        <p:tav tm="0">
                                          <p:val>
                                            <p:fltVal val="360"/>
                                          </p:val>
                                        </p:tav>
                                        <p:tav tm="100000">
                                          <p:val>
                                            <p:fltVal val="0"/>
                                          </p:val>
                                        </p:tav>
                                      </p:tavLst>
                                    </p:anim>
                                    <p:animEffect transition="in" filter="fade">
                                      <p:cBhvr>
                                        <p:cTn id="10" dur="500"/>
                                        <p:tgtEl>
                                          <p:spTgt spid="18">
                                            <p:graphicEl>
                                              <a:dgm id="{202C5642-E58C-42E1-8945-FD116CA05A46}"/>
                                            </p:graphic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8">
                                            <p:graphicEl>
                                              <a:dgm id="{24DA248F-A360-41AF-9C3E-5364E4D9EA9C}"/>
                                            </p:graphicEl>
                                          </p:spTgt>
                                        </p:tgtEl>
                                        <p:attrNameLst>
                                          <p:attrName>style.visibility</p:attrName>
                                        </p:attrNameLst>
                                      </p:cBhvr>
                                      <p:to>
                                        <p:strVal val="visible"/>
                                      </p:to>
                                    </p:set>
                                    <p:anim calcmode="lin" valueType="num">
                                      <p:cBhvr>
                                        <p:cTn id="13" dur="500" fill="hold"/>
                                        <p:tgtEl>
                                          <p:spTgt spid="18">
                                            <p:graphicEl>
                                              <a:dgm id="{24DA248F-A360-41AF-9C3E-5364E4D9EA9C}"/>
                                            </p:graphicEl>
                                          </p:spTgt>
                                        </p:tgtEl>
                                        <p:attrNameLst>
                                          <p:attrName>ppt_w</p:attrName>
                                        </p:attrNameLst>
                                      </p:cBhvr>
                                      <p:tavLst>
                                        <p:tav tm="0">
                                          <p:val>
                                            <p:fltVal val="0"/>
                                          </p:val>
                                        </p:tav>
                                        <p:tav tm="100000">
                                          <p:val>
                                            <p:strVal val="#ppt_w"/>
                                          </p:val>
                                        </p:tav>
                                      </p:tavLst>
                                    </p:anim>
                                    <p:anim calcmode="lin" valueType="num">
                                      <p:cBhvr>
                                        <p:cTn id="14" dur="500" fill="hold"/>
                                        <p:tgtEl>
                                          <p:spTgt spid="18">
                                            <p:graphicEl>
                                              <a:dgm id="{24DA248F-A360-41AF-9C3E-5364E4D9EA9C}"/>
                                            </p:graphicEl>
                                          </p:spTgt>
                                        </p:tgtEl>
                                        <p:attrNameLst>
                                          <p:attrName>ppt_h</p:attrName>
                                        </p:attrNameLst>
                                      </p:cBhvr>
                                      <p:tavLst>
                                        <p:tav tm="0">
                                          <p:val>
                                            <p:fltVal val="0"/>
                                          </p:val>
                                        </p:tav>
                                        <p:tav tm="100000">
                                          <p:val>
                                            <p:strVal val="#ppt_h"/>
                                          </p:val>
                                        </p:tav>
                                      </p:tavLst>
                                    </p:anim>
                                    <p:anim calcmode="lin" valueType="num">
                                      <p:cBhvr>
                                        <p:cTn id="15" dur="500" fill="hold"/>
                                        <p:tgtEl>
                                          <p:spTgt spid="18">
                                            <p:graphicEl>
                                              <a:dgm id="{24DA248F-A360-41AF-9C3E-5364E4D9EA9C}"/>
                                            </p:graphicEl>
                                          </p:spTgt>
                                        </p:tgtEl>
                                        <p:attrNameLst>
                                          <p:attrName>style.rotation</p:attrName>
                                        </p:attrNameLst>
                                      </p:cBhvr>
                                      <p:tavLst>
                                        <p:tav tm="0">
                                          <p:val>
                                            <p:fltVal val="360"/>
                                          </p:val>
                                        </p:tav>
                                        <p:tav tm="100000">
                                          <p:val>
                                            <p:fltVal val="0"/>
                                          </p:val>
                                        </p:tav>
                                      </p:tavLst>
                                    </p:anim>
                                    <p:animEffect transition="in" filter="fade">
                                      <p:cBhvr>
                                        <p:cTn id="16" dur="500"/>
                                        <p:tgtEl>
                                          <p:spTgt spid="18">
                                            <p:graphicEl>
                                              <a:dgm id="{24DA248F-A360-41AF-9C3E-5364E4D9EA9C}"/>
                                            </p:graphic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8">
                                            <p:graphicEl>
                                              <a:dgm id="{A7308591-6B2F-4378-B247-E495236152B3}"/>
                                            </p:graphicEl>
                                          </p:spTgt>
                                        </p:tgtEl>
                                        <p:attrNameLst>
                                          <p:attrName>style.visibility</p:attrName>
                                        </p:attrNameLst>
                                      </p:cBhvr>
                                      <p:to>
                                        <p:strVal val="visible"/>
                                      </p:to>
                                    </p:set>
                                    <p:anim calcmode="lin" valueType="num">
                                      <p:cBhvr>
                                        <p:cTn id="19" dur="500" fill="hold"/>
                                        <p:tgtEl>
                                          <p:spTgt spid="18">
                                            <p:graphicEl>
                                              <a:dgm id="{A7308591-6B2F-4378-B247-E495236152B3}"/>
                                            </p:graphicEl>
                                          </p:spTgt>
                                        </p:tgtEl>
                                        <p:attrNameLst>
                                          <p:attrName>ppt_w</p:attrName>
                                        </p:attrNameLst>
                                      </p:cBhvr>
                                      <p:tavLst>
                                        <p:tav tm="0">
                                          <p:val>
                                            <p:fltVal val="0"/>
                                          </p:val>
                                        </p:tav>
                                        <p:tav tm="100000">
                                          <p:val>
                                            <p:strVal val="#ppt_w"/>
                                          </p:val>
                                        </p:tav>
                                      </p:tavLst>
                                    </p:anim>
                                    <p:anim calcmode="lin" valueType="num">
                                      <p:cBhvr>
                                        <p:cTn id="20" dur="500" fill="hold"/>
                                        <p:tgtEl>
                                          <p:spTgt spid="18">
                                            <p:graphicEl>
                                              <a:dgm id="{A7308591-6B2F-4378-B247-E495236152B3}"/>
                                            </p:graphicEl>
                                          </p:spTgt>
                                        </p:tgtEl>
                                        <p:attrNameLst>
                                          <p:attrName>ppt_h</p:attrName>
                                        </p:attrNameLst>
                                      </p:cBhvr>
                                      <p:tavLst>
                                        <p:tav tm="0">
                                          <p:val>
                                            <p:fltVal val="0"/>
                                          </p:val>
                                        </p:tav>
                                        <p:tav tm="100000">
                                          <p:val>
                                            <p:strVal val="#ppt_h"/>
                                          </p:val>
                                        </p:tav>
                                      </p:tavLst>
                                    </p:anim>
                                    <p:anim calcmode="lin" valueType="num">
                                      <p:cBhvr>
                                        <p:cTn id="21" dur="500" fill="hold"/>
                                        <p:tgtEl>
                                          <p:spTgt spid="18">
                                            <p:graphicEl>
                                              <a:dgm id="{A7308591-6B2F-4378-B247-E495236152B3}"/>
                                            </p:graphicEl>
                                          </p:spTgt>
                                        </p:tgtEl>
                                        <p:attrNameLst>
                                          <p:attrName>style.rotation</p:attrName>
                                        </p:attrNameLst>
                                      </p:cBhvr>
                                      <p:tavLst>
                                        <p:tav tm="0">
                                          <p:val>
                                            <p:fltVal val="360"/>
                                          </p:val>
                                        </p:tav>
                                        <p:tav tm="100000">
                                          <p:val>
                                            <p:fltVal val="0"/>
                                          </p:val>
                                        </p:tav>
                                      </p:tavLst>
                                    </p:anim>
                                    <p:animEffect transition="in" filter="fade">
                                      <p:cBhvr>
                                        <p:cTn id="22" dur="500"/>
                                        <p:tgtEl>
                                          <p:spTgt spid="18">
                                            <p:graphicEl>
                                              <a:dgm id="{A7308591-6B2F-4378-B247-E495236152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lvlAtOnc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title="Milk c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4147" r="90460">
                        <a14:foregroundMark x1="23816" y1="63052" x2="32281" y2="61044"/>
                        <a14:foregroundMark x1="22669" y1="62651" x2="27260" y2="49197"/>
                        <a14:foregroundMark x1="22095" y1="60442" x2="25395" y2="50803"/>
                        <a14:foregroundMark x1="26686" y1="66265" x2="31564" y2="64056"/>
                        <a14:foregroundMark x1="53802" y1="58835" x2="61836" y2="58835"/>
                        <a14:foregroundMark x1="51937" y1="42369" x2="60689" y2="42570"/>
                        <a14:foregroundMark x1="46341" y1="83133" x2="54519" y2="86747"/>
                        <a14:foregroundMark x1="57389" y1="86747" x2="60689" y2="85944"/>
                      </a14:backgroundRemoval>
                    </a14:imgEffect>
                  </a14:imgLayer>
                </a14:imgProps>
              </a:ext>
            </a:extLst>
          </a:blip>
          <a:srcRect l="20333" r="19515"/>
          <a:stretch/>
        </p:blipFill>
        <p:spPr bwMode="auto">
          <a:xfrm>
            <a:off x="5950039" y="2514600"/>
            <a:ext cx="3734874" cy="4435061"/>
          </a:xfrm>
          <a:prstGeom prst="ellipse">
            <a:avLst/>
          </a:prstGeom>
          <a:ln>
            <a:noFill/>
          </a:ln>
          <a:effectLst/>
        </p:spPr>
      </p:pic>
      <p:sp>
        <p:nvSpPr>
          <p:cNvPr id="18" name="Title 17" hidden="1"/>
          <p:cNvSpPr>
            <a:spLocks noGrp="1"/>
          </p:cNvSpPr>
          <p:nvPr>
            <p:ph type="title"/>
          </p:nvPr>
        </p:nvSpPr>
        <p:spPr>
          <a:xfrm>
            <a:off x="295312" y="218941"/>
            <a:ext cx="1147121" cy="310602"/>
          </a:xfrm>
        </p:spPr>
        <p:txBody>
          <a:bodyPr>
            <a:normAutofit/>
          </a:bodyPr>
          <a:lstStyle/>
          <a:p>
            <a:r>
              <a:rPr lang="en-US" sz="800" dirty="0" smtClean="0">
                <a:solidFill>
                  <a:schemeClr val="bg1"/>
                </a:solidFill>
              </a:rPr>
              <a:t>Slide 8</a:t>
            </a:r>
            <a:endParaRPr lang="en-US" sz="800" dirty="0">
              <a:solidFill>
                <a:schemeClr val="bg1"/>
              </a:solidFill>
            </a:endParaRPr>
          </a:p>
        </p:txBody>
      </p:sp>
      <p:sp>
        <p:nvSpPr>
          <p:cNvPr id="11" name="Content Placeholder 10"/>
          <p:cNvSpPr>
            <a:spLocks noGrp="1"/>
          </p:cNvSpPr>
          <p:nvPr>
            <p:ph idx="1"/>
          </p:nvPr>
        </p:nvSpPr>
        <p:spPr/>
        <p:txBody>
          <a:bodyPr>
            <a:normAutofit/>
          </a:bodyPr>
          <a:lstStyle/>
          <a:p>
            <a:r>
              <a:rPr lang="en-US" dirty="0" smtClean="0"/>
              <a:t>Identify the possible ways to achieve the goal. </a:t>
            </a:r>
          </a:p>
          <a:p>
            <a:pPr lvl="1"/>
            <a:r>
              <a:rPr lang="en-US" dirty="0" smtClean="0"/>
              <a:t>What you’ve already tried and how each worked</a:t>
            </a:r>
          </a:p>
          <a:p>
            <a:pPr lvl="1"/>
            <a:r>
              <a:rPr lang="en-US" dirty="0" smtClean="0"/>
              <a:t>Various options and what to consider:</a:t>
            </a:r>
          </a:p>
          <a:p>
            <a:pPr lvl="2"/>
            <a:r>
              <a:rPr lang="en-US" dirty="0" smtClean="0"/>
              <a:t>Benefits and downsides of each option</a:t>
            </a:r>
          </a:p>
          <a:p>
            <a:pPr lvl="2"/>
            <a:r>
              <a:rPr lang="en-US" dirty="0" smtClean="0"/>
              <a:t>Likelihood of success for each option</a:t>
            </a:r>
          </a:p>
          <a:p>
            <a:pPr lvl="2"/>
            <a:r>
              <a:rPr lang="en-US" dirty="0" smtClean="0"/>
              <a:t>Factors which would impact the success of </a:t>
            </a:r>
            <a:br>
              <a:rPr lang="en-US" dirty="0" smtClean="0"/>
            </a:br>
            <a:r>
              <a:rPr lang="en-US" dirty="0" smtClean="0"/>
              <a:t>each option</a:t>
            </a:r>
          </a:p>
          <a:p>
            <a:pPr lvl="1"/>
            <a:r>
              <a:rPr lang="en-US" dirty="0" smtClean="0"/>
              <a:t>Additional options if obstacles were removed</a:t>
            </a:r>
          </a:p>
        </p:txBody>
      </p:sp>
      <p:grpSp>
        <p:nvGrpSpPr>
          <p:cNvPr id="5" name="Group 4" title="O for options"/>
          <p:cNvGrpSpPr/>
          <p:nvPr/>
        </p:nvGrpSpPr>
        <p:grpSpPr>
          <a:xfrm>
            <a:off x="2027460" y="609600"/>
            <a:ext cx="5089081" cy="1066800"/>
            <a:chOff x="2930425" y="3084884"/>
            <a:chExt cx="3283149" cy="688231"/>
          </a:xfrm>
        </p:grpSpPr>
        <p:grpSp>
          <p:nvGrpSpPr>
            <p:cNvPr id="6" name="Group 9"/>
            <p:cNvGrpSpPr/>
            <p:nvPr/>
          </p:nvGrpSpPr>
          <p:grpSpPr>
            <a:xfrm>
              <a:off x="3274540" y="3084884"/>
              <a:ext cx="2939034" cy="688231"/>
              <a:chOff x="912340" y="1789484"/>
              <a:chExt cx="2939034" cy="688231"/>
            </a:xfrm>
          </p:grpSpPr>
          <p:sp>
            <p:nvSpPr>
              <p:cNvPr id="8" name="Pentagon 7"/>
              <p:cNvSpPr/>
              <p:nvPr/>
            </p:nvSpPr>
            <p:spPr>
              <a:xfrm rot="10800000">
                <a:off x="912340" y="1789484"/>
                <a:ext cx="2939034" cy="688231"/>
              </a:xfrm>
              <a:prstGeom prst="homePlate">
                <a:avLst/>
              </a:prstGeom>
            </p:spPr>
            <p:style>
              <a:lnRef idx="2">
                <a:schemeClr val="lt1">
                  <a:hueOff val="0"/>
                  <a:satOff val="0"/>
                  <a:lumOff val="0"/>
                  <a:alphaOff val="0"/>
                </a:schemeClr>
              </a:lnRef>
              <a:fillRef idx="1">
                <a:schemeClr val="accent4">
                  <a:hueOff val="-1605168"/>
                  <a:satOff val="19845"/>
                  <a:lumOff val="-6470"/>
                  <a:alphaOff val="0"/>
                </a:schemeClr>
              </a:fillRef>
              <a:effectRef idx="0">
                <a:schemeClr val="accent4">
                  <a:hueOff val="-1605168"/>
                  <a:satOff val="19845"/>
                  <a:lumOff val="-6470"/>
                  <a:alphaOff val="0"/>
                </a:schemeClr>
              </a:effectRef>
              <a:fontRef idx="minor">
                <a:schemeClr val="lt1"/>
              </a:fontRef>
            </p:style>
          </p:sp>
          <p:sp>
            <p:nvSpPr>
              <p:cNvPr id="9" name="Pentagon 4"/>
              <p:cNvSpPr/>
              <p:nvPr/>
            </p:nvSpPr>
            <p:spPr>
              <a:xfrm rot="21600000">
                <a:off x="1084399" y="1789484"/>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Options</a:t>
                </a:r>
                <a:endParaRPr lang="en-US" sz="3100" kern="1200" dirty="0"/>
              </a:p>
            </p:txBody>
          </p:sp>
        </p:grpSp>
        <p:sp>
          <p:nvSpPr>
            <p:cNvPr id="7" name="Oval 6" title="Letter O slide 8"/>
            <p:cNvSpPr/>
            <p:nvPr/>
          </p:nvSpPr>
          <p:spPr>
            <a:xfrm>
              <a:off x="2930425" y="3084884"/>
              <a:ext cx="688231" cy="688231"/>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4">
                <a:tint val="50000"/>
                <a:hueOff val="-2250703"/>
                <a:satOff val="-3047"/>
                <a:lumOff val="-927"/>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6060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p:cNvSpPr>
            <a:spLocks noGrp="1"/>
          </p:cNvSpPr>
          <p:nvPr>
            <p:ph type="title"/>
          </p:nvPr>
        </p:nvSpPr>
        <p:spPr>
          <a:xfrm>
            <a:off x="457200" y="571500"/>
            <a:ext cx="560231" cy="136838"/>
          </a:xfrm>
        </p:spPr>
        <p:txBody>
          <a:bodyPr>
            <a:normAutofit fontScale="90000"/>
          </a:bodyPr>
          <a:lstStyle/>
          <a:p>
            <a:pPr algn="l"/>
            <a:r>
              <a:rPr lang="en-US" sz="800" dirty="0" smtClean="0">
                <a:solidFill>
                  <a:schemeClr val="bg1"/>
                </a:solidFill>
              </a:rPr>
              <a:t>Slide 9</a:t>
            </a:r>
            <a:endParaRPr lang="en-US" sz="800" dirty="0">
              <a:solidFill>
                <a:schemeClr val="bg1"/>
              </a:solidFill>
            </a:endParaRPr>
          </a:p>
        </p:txBody>
      </p:sp>
      <p:sp>
        <p:nvSpPr>
          <p:cNvPr id="12" name="Content Placeholder 11"/>
          <p:cNvSpPr>
            <a:spLocks noGrp="1"/>
          </p:cNvSpPr>
          <p:nvPr>
            <p:ph sz="half" idx="1"/>
          </p:nvPr>
        </p:nvSpPr>
        <p:spPr/>
        <p:txBody>
          <a:bodyPr>
            <a:normAutofit/>
          </a:bodyPr>
          <a:lstStyle/>
          <a:p>
            <a:pPr lvl="0"/>
            <a:r>
              <a:rPr lang="en-US" dirty="0" smtClean="0"/>
              <a:t>Review all factors and considerations.</a:t>
            </a:r>
          </a:p>
          <a:p>
            <a:pPr lvl="0"/>
            <a:r>
              <a:rPr lang="en-US" dirty="0" smtClean="0"/>
              <a:t>Pick the best option for going forward and achieving the goal.</a:t>
            </a:r>
          </a:p>
          <a:p>
            <a:endParaRPr lang="en-US" dirty="0"/>
          </a:p>
        </p:txBody>
      </p:sp>
      <p:pic>
        <p:nvPicPr>
          <p:cNvPr id="18434" name="Picture 2" title="Wood plank walkway"/>
          <p:cNvPicPr>
            <a:picLocks noGrp="1" noChangeAspect="1" noChangeArrowheads="1"/>
          </p:cNvPicPr>
          <p:nvPr>
            <p:ph type="pic" sz="quarter" idx="10"/>
          </p:nvPr>
        </p:nvPicPr>
        <p:blipFill>
          <a:blip r:embed="rId3" cstate="print"/>
          <a:srcRect t="12570" b="12570"/>
          <a:stretch>
            <a:fillRect/>
          </a:stretch>
        </p:blipFill>
        <p:spPr/>
      </p:pic>
      <p:grpSp>
        <p:nvGrpSpPr>
          <p:cNvPr id="5" name="Group 4" title="W for Way forward"/>
          <p:cNvGrpSpPr/>
          <p:nvPr/>
        </p:nvGrpSpPr>
        <p:grpSpPr>
          <a:xfrm>
            <a:off x="1998694" y="609600"/>
            <a:ext cx="5089081" cy="1066800"/>
            <a:chOff x="2930425" y="3084884"/>
            <a:chExt cx="3283149" cy="688231"/>
          </a:xfrm>
        </p:grpSpPr>
        <p:grpSp>
          <p:nvGrpSpPr>
            <p:cNvPr id="6" name="Group 9"/>
            <p:cNvGrpSpPr/>
            <p:nvPr/>
          </p:nvGrpSpPr>
          <p:grpSpPr>
            <a:xfrm>
              <a:off x="3274540" y="3084884"/>
              <a:ext cx="2939034" cy="688231"/>
              <a:chOff x="912340" y="2683158"/>
              <a:chExt cx="2939034" cy="688231"/>
            </a:xfrm>
          </p:grpSpPr>
          <p:sp>
            <p:nvSpPr>
              <p:cNvPr id="8" name="Pentagon 7"/>
              <p:cNvSpPr/>
              <p:nvPr/>
            </p:nvSpPr>
            <p:spPr>
              <a:xfrm rot="10800000">
                <a:off x="912340" y="2683158"/>
                <a:ext cx="2939034" cy="688231"/>
              </a:xfrm>
              <a:prstGeom prst="homePlate">
                <a:avLst/>
              </a:prstGeom>
            </p:spPr>
            <p:style>
              <a:lnRef idx="2">
                <a:schemeClr val="lt1">
                  <a:hueOff val="0"/>
                  <a:satOff val="0"/>
                  <a:lumOff val="0"/>
                  <a:alphaOff val="0"/>
                </a:schemeClr>
              </a:lnRef>
              <a:fillRef idx="1">
                <a:schemeClr val="accent4">
                  <a:hueOff val="-2407752"/>
                  <a:satOff val="29768"/>
                  <a:lumOff val="-9704"/>
                  <a:alphaOff val="0"/>
                </a:schemeClr>
              </a:fillRef>
              <a:effectRef idx="0">
                <a:schemeClr val="accent4">
                  <a:hueOff val="-2407752"/>
                  <a:satOff val="29768"/>
                  <a:lumOff val="-9704"/>
                  <a:alphaOff val="0"/>
                </a:schemeClr>
              </a:effectRef>
              <a:fontRef idx="minor">
                <a:schemeClr val="lt1"/>
              </a:fontRef>
            </p:style>
          </p:sp>
          <p:sp>
            <p:nvSpPr>
              <p:cNvPr id="9" name="Pentagon 4"/>
              <p:cNvSpPr/>
              <p:nvPr/>
            </p:nvSpPr>
            <p:spPr>
              <a:xfrm rot="21600000">
                <a:off x="1084399" y="2683158"/>
                <a:ext cx="2766975" cy="688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91"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Way Forward</a:t>
                </a:r>
                <a:endParaRPr lang="en-US" sz="3100" kern="1200" dirty="0"/>
              </a:p>
            </p:txBody>
          </p:sp>
        </p:grpSp>
        <p:sp>
          <p:nvSpPr>
            <p:cNvPr id="7" name="Oval 6" title="Letter W"/>
            <p:cNvSpPr/>
            <p:nvPr/>
          </p:nvSpPr>
          <p:spPr>
            <a:xfrm>
              <a:off x="2930425" y="3084884"/>
              <a:ext cx="688231" cy="688231"/>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3376055"/>
                <a:satOff val="-4570"/>
                <a:lumOff val="-139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247936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3E673E4BBC74AA8623159A1A87A40" ma:contentTypeVersion="6" ma:contentTypeDescription="Create a new document." ma:contentTypeScope="" ma:versionID="60f1e7f8937b1335f560332633e790ab">
  <xsd:schema xmlns:xsd="http://www.w3.org/2001/XMLSchema" xmlns:xs="http://www.w3.org/2001/XMLSchema" xmlns:p="http://schemas.microsoft.com/office/2006/metadata/properties" xmlns:ns1="http://schemas.microsoft.com/sharepoint/v3" xmlns:ns2="28844de8-4efb-41b0-b7a9-63837aa05f4d" targetNamespace="http://schemas.microsoft.com/office/2006/metadata/properties" ma:root="true" ma:fieldsID="7003abda0c10cdfa5520dc51f09a84ab" ns1:_="" ns2:_="">
    <xsd:import namespace="http://schemas.microsoft.com/sharepoint/v3"/>
    <xsd:import namespace="28844de8-4efb-41b0-b7a9-63837aa05f4d"/>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844de8-4efb-41b0-b7a9-63837aa05f4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28844de8-4efb-41b0-b7a9-63837aa05f4d">2018-06-28T07:00:00+00:00</Remediation_x0020_Date>
    <Estimated_x0020_Creation_x0020_Date xmlns="28844de8-4efb-41b0-b7a9-63837aa05f4d" xsi:nil="true"/>
    <Priority xmlns="28844de8-4efb-41b0-b7a9-63837aa05f4d">New</Priority>
  </documentManagement>
</p:properties>
</file>

<file path=customXml/itemProps1.xml><?xml version="1.0" encoding="utf-8"?>
<ds:datastoreItem xmlns:ds="http://schemas.openxmlformats.org/officeDocument/2006/customXml" ds:itemID="{0C786EF2-7C03-4345-A512-67C3E7D5A214}"/>
</file>

<file path=customXml/itemProps2.xml><?xml version="1.0" encoding="utf-8"?>
<ds:datastoreItem xmlns:ds="http://schemas.openxmlformats.org/officeDocument/2006/customXml" ds:itemID="{EB0F0A8A-83FB-4A4B-B69F-08518DA4872D}"/>
</file>

<file path=customXml/itemProps3.xml><?xml version="1.0" encoding="utf-8"?>
<ds:datastoreItem xmlns:ds="http://schemas.openxmlformats.org/officeDocument/2006/customXml" ds:itemID="{96102C7C-E5FA-408A-9EC9-29AD7713FBDD}"/>
</file>

<file path=docProps/app.xml><?xml version="1.0" encoding="utf-8"?>
<Properties xmlns="http://schemas.openxmlformats.org/officeDocument/2006/extended-properties" xmlns:vt="http://schemas.openxmlformats.org/officeDocument/2006/docPropsVTypes">
  <TotalTime>203</TotalTime>
  <Words>2557</Words>
  <Application>Microsoft Office PowerPoint</Application>
  <PresentationFormat>On-screen Show (4:3)</PresentationFormat>
  <Paragraphs>248</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Wingdings 2</vt:lpstr>
      <vt:lpstr>Office Theme</vt:lpstr>
      <vt:lpstr>GROWS MODEL  FOR MENTORING PROBLEM SOLVING</vt:lpstr>
      <vt:lpstr>The GROWS Model</vt:lpstr>
      <vt:lpstr>Purpose of the GROWS Model</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help</vt:lpstr>
      <vt:lpstr>GROWing as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Dooley</dc:creator>
  <cp:lastModifiedBy>DUMAS Sheli - ODE</cp:lastModifiedBy>
  <cp:revision>20</cp:revision>
  <dcterms:created xsi:type="dcterms:W3CDTF">2014-07-10T13:36:51Z</dcterms:created>
  <dcterms:modified xsi:type="dcterms:W3CDTF">2018-06-29T16:01:17Z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0x010100D463E673E4BBC74AA8623159A1A87A40</vt:lpwstr>
  </property>
</Properties>
</file>