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7.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Lst>
  <p:notesMasterIdLst>
    <p:notesMasterId r:id="rId22"/>
  </p:notesMasterIdLst>
  <p:sldIdLst>
    <p:sldId id="256" r:id="rId2"/>
    <p:sldId id="257" r:id="rId3"/>
    <p:sldId id="261" r:id="rId4"/>
    <p:sldId id="258" r:id="rId5"/>
    <p:sldId id="262" r:id="rId6"/>
    <p:sldId id="263" r:id="rId7"/>
    <p:sldId id="264" r:id="rId8"/>
    <p:sldId id="265" r:id="rId9"/>
    <p:sldId id="266" r:id="rId10"/>
    <p:sldId id="259" r:id="rId11"/>
    <p:sldId id="268" r:id="rId12"/>
    <p:sldId id="269" r:id="rId13"/>
    <p:sldId id="270" r:id="rId14"/>
    <p:sldId id="267" r:id="rId15"/>
    <p:sldId id="271" r:id="rId16"/>
    <p:sldId id="273" r:id="rId17"/>
    <p:sldId id="272" r:id="rId18"/>
    <p:sldId id="274" r:id="rId19"/>
    <p:sldId id="275" r:id="rId20"/>
    <p:sldId id="260"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S PGothic" pitchFamily="34" charset="-128"/>
        <a:cs typeface="+mn-cs"/>
      </a:defRPr>
    </a:lvl1pPr>
    <a:lvl2pPr marL="457200" algn="l" rtl="0" fontAlgn="base">
      <a:spcBef>
        <a:spcPct val="0"/>
      </a:spcBef>
      <a:spcAft>
        <a:spcPct val="0"/>
      </a:spcAft>
      <a:defRPr kern="1200">
        <a:solidFill>
          <a:schemeClr val="tx1"/>
        </a:solidFill>
        <a:latin typeface="Arial" charset="0"/>
        <a:ea typeface="MS PGothic" pitchFamily="34" charset="-128"/>
        <a:cs typeface="+mn-cs"/>
      </a:defRPr>
    </a:lvl2pPr>
    <a:lvl3pPr marL="914400" algn="l" rtl="0" fontAlgn="base">
      <a:spcBef>
        <a:spcPct val="0"/>
      </a:spcBef>
      <a:spcAft>
        <a:spcPct val="0"/>
      </a:spcAft>
      <a:defRPr kern="1200">
        <a:solidFill>
          <a:schemeClr val="tx1"/>
        </a:solidFill>
        <a:latin typeface="Arial" charset="0"/>
        <a:ea typeface="MS PGothic" pitchFamily="34" charset="-128"/>
        <a:cs typeface="+mn-cs"/>
      </a:defRPr>
    </a:lvl3pPr>
    <a:lvl4pPr marL="1371600" algn="l" rtl="0" fontAlgn="base">
      <a:spcBef>
        <a:spcPct val="0"/>
      </a:spcBef>
      <a:spcAft>
        <a:spcPct val="0"/>
      </a:spcAft>
      <a:defRPr kern="1200">
        <a:solidFill>
          <a:schemeClr val="tx1"/>
        </a:solidFill>
        <a:latin typeface="Arial" charset="0"/>
        <a:ea typeface="MS PGothic" pitchFamily="34" charset="-128"/>
        <a:cs typeface="+mn-cs"/>
      </a:defRPr>
    </a:lvl4pPr>
    <a:lvl5pPr marL="1828800" algn="l"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550" autoAdjust="0"/>
  </p:normalViewPr>
  <p:slideViewPr>
    <p:cSldViewPr>
      <p:cViewPr>
        <p:scale>
          <a:sx n="104" d="100"/>
          <a:sy n="104" d="100"/>
        </p:scale>
        <p:origin x="-702" y="28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fld id="{F0664A73-6495-4AFF-A5D0-244C39CE44AB}" type="datetimeFigureOut">
              <a:rPr lang="en-US" altLang="en-US"/>
              <a:pPr>
                <a:defRPr/>
              </a:pPr>
              <a:t>8/18/2017</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EB77D4D7-E345-49FF-8000-CA9BF945904B}" type="slidenum">
              <a:rPr lang="en-US" altLang="en-US"/>
              <a:pPr>
                <a:defRPr/>
              </a:pPr>
              <a:t>‹#›</a:t>
            </a:fld>
            <a:endParaRPr lang="en-US" altLang="en-US"/>
          </a:p>
        </p:txBody>
      </p:sp>
    </p:spTree>
    <p:extLst>
      <p:ext uri="{BB962C8B-B14F-4D97-AF65-F5344CB8AC3E}">
        <p14:creationId xmlns:p14="http://schemas.microsoft.com/office/powerpoint/2010/main" val="21525881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If this is a In Person workshop have participants introduce themselves.  </a:t>
            </a:r>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MS PGothic" pitchFamily="34" charset="-128"/>
              </a:defRPr>
            </a:lvl1pPr>
            <a:lvl2pPr marL="742950" indent="-285750" eaLnBrk="0" hangingPunct="0">
              <a:spcBef>
                <a:spcPct val="30000"/>
              </a:spcBef>
              <a:defRPr sz="1200">
                <a:solidFill>
                  <a:schemeClr val="tx1"/>
                </a:solidFill>
                <a:latin typeface="Calibri" pitchFamily="34" charset="0"/>
                <a:ea typeface="MS PGothic" pitchFamily="34" charset="-128"/>
              </a:defRPr>
            </a:lvl2pPr>
            <a:lvl3pPr marL="1143000" indent="-228600" eaLnBrk="0" hangingPunct="0">
              <a:spcBef>
                <a:spcPct val="30000"/>
              </a:spcBef>
              <a:defRPr sz="1200">
                <a:solidFill>
                  <a:schemeClr val="tx1"/>
                </a:solidFill>
                <a:latin typeface="Calibri" pitchFamily="34" charset="0"/>
                <a:ea typeface="MS PGothic" pitchFamily="34" charset="-128"/>
              </a:defRPr>
            </a:lvl3pPr>
            <a:lvl4pPr marL="1600200" indent="-228600" eaLnBrk="0" hangingPunct="0">
              <a:spcBef>
                <a:spcPct val="30000"/>
              </a:spcBef>
              <a:defRPr sz="1200">
                <a:solidFill>
                  <a:schemeClr val="tx1"/>
                </a:solidFill>
                <a:latin typeface="Calibri" pitchFamily="34" charset="0"/>
                <a:ea typeface="MS PGothic" pitchFamily="34" charset="-128"/>
              </a:defRPr>
            </a:lvl4pPr>
            <a:lvl5pPr marL="2057400" indent="-228600" eaLnBrk="0" hangingPunct="0">
              <a:spcBef>
                <a:spcPct val="30000"/>
              </a:spcBef>
              <a:defRPr sz="1200">
                <a:solidFill>
                  <a:schemeClr val="tx1"/>
                </a:solidFill>
                <a:latin typeface="Calibri" pitchFamily="34" charset="0"/>
                <a:ea typeface="MS PGothic"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MS PGothic"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MS PGothic"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MS PGothic"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MS PGothic" pitchFamily="34" charset="-128"/>
              </a:defRPr>
            </a:lvl9pPr>
          </a:lstStyle>
          <a:p>
            <a:pPr eaLnBrk="1" hangingPunct="1">
              <a:spcBef>
                <a:spcPct val="0"/>
              </a:spcBef>
            </a:pPr>
            <a:fld id="{51436A29-4E69-4ED3-B8D4-D0F0AEAF4035}" type="slidenum">
              <a:rPr lang="en-US" altLang="en-US">
                <a:latin typeface="Arial" charset="0"/>
              </a:rPr>
              <a:pPr eaLnBrk="1" hangingPunct="1">
                <a:spcBef>
                  <a:spcPct val="0"/>
                </a:spcBef>
              </a:pPr>
              <a:t>1</a:t>
            </a:fld>
            <a:endParaRPr lang="en-US" altLang="en-US">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Pass out the two tools. Give participants time to review the two tools before going deeper.</a:t>
            </a:r>
          </a:p>
          <a:p>
            <a:r>
              <a:rPr lang="en-US" altLang="en-US" smtClean="0"/>
              <a:t>Share </a:t>
            </a:r>
            <a:r>
              <a:rPr lang="en-US" altLang="en-US" i="1" smtClean="0"/>
              <a:t>Entry Conversations Protocol- Initial Meeting with Supervisor </a:t>
            </a:r>
            <a:r>
              <a:rPr lang="en-US" altLang="en-US" smtClean="0"/>
              <a:t>(optional)</a:t>
            </a:r>
          </a:p>
          <a:p>
            <a:r>
              <a:rPr lang="en-US" altLang="en-US" smtClean="0"/>
              <a:t>This protocol can be used to guide conversation with the beginning administrator’s supervisor. It is intended to provide information about mentoring and explore how the mentor can best support the beginning administrator.</a:t>
            </a:r>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97560EC1-1522-4A7D-AAA4-D9B7BF1205E1}" type="slidenum">
              <a:rPr lang="en-US" altLang="en-US"/>
              <a:pPr eaLnBrk="1" hangingPunct="1"/>
              <a:t>12</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This tool is used in the first meeting to get to know each other better.  </a:t>
            </a:r>
          </a:p>
          <a:p>
            <a:r>
              <a:rPr lang="en-US" altLang="en-US" smtClean="0"/>
              <a:t>Resources:  </a:t>
            </a:r>
          </a:p>
          <a:p>
            <a:r>
              <a:rPr lang="en-US" altLang="en-US" smtClean="0"/>
              <a:t>		</a:t>
            </a:r>
            <a:r>
              <a:rPr lang="en-US" altLang="en-US" i="1" smtClean="0"/>
              <a:t>Entry Conversations Protocol - Discussions with Beginning Administrator</a:t>
            </a:r>
            <a:endParaRPr lang="en-US" altLang="en-US" smtClean="0"/>
          </a:p>
          <a:p>
            <a:r>
              <a:rPr lang="en-US" altLang="en-US" i="1" smtClean="0"/>
              <a:t>		“Getting to Know You” Tool  </a:t>
            </a:r>
            <a:r>
              <a:rPr lang="en-US" altLang="en-US" smtClean="0"/>
              <a:t>(First Meeting)</a:t>
            </a:r>
          </a:p>
          <a:p>
            <a:r>
              <a:rPr lang="en-US" altLang="en-US" i="1" smtClean="0"/>
              <a:t>		Entry Conversations Protocol - Initial Meeting with Supervisor</a:t>
            </a:r>
            <a:endParaRPr lang="en-US" altLang="en-US" smtClean="0"/>
          </a:p>
          <a:p>
            <a:endParaRPr lang="en-US" alt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E4B38FA9-E5CC-4FEA-9A5C-96D8DDA4F782}" type="slidenum">
              <a:rPr lang="en-US" altLang="en-US"/>
              <a:pPr eaLnBrk="1" hangingPunct="1"/>
              <a:t>13</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Introduce the </a:t>
            </a:r>
            <a:r>
              <a:rPr lang="en-US" altLang="en-US" i="1" smtClean="0"/>
              <a:t>Collaborative Discussion Guide</a:t>
            </a:r>
            <a:r>
              <a:rPr lang="en-US" altLang="en-US" smtClean="0"/>
              <a:t>, its alignment with Oregon Administrator Standards, and how to use with mentee.  </a:t>
            </a:r>
          </a:p>
          <a:p>
            <a:r>
              <a:rPr lang="en-US" altLang="en-US" smtClean="0"/>
              <a:t>Share why the CDG is an important tool-- guides/focuses weekly conversations, tells a story through time, enables reflection for both mentor and mentee, provides accountability and checklist for next steps.  Encourage mentors to start using during their second or third meeting.  We will get lots of practice using this in future training modules.</a:t>
            </a:r>
          </a:p>
          <a:p>
            <a:endParaRPr lang="en-US" altLang="en-US" smtClean="0"/>
          </a:p>
          <a:p>
            <a:r>
              <a:rPr lang="en-US" altLang="en-US" smtClean="0"/>
              <a:t>The CDG is typically used during every collaborative conversation with the mentee. It is comprised of 4 boxes and each is addressed by the mentor.  The mentor prompts the mentee during the conversation as follows:</a:t>
            </a:r>
          </a:p>
          <a:p>
            <a:r>
              <a:rPr lang="en-US" altLang="en-US" smtClean="0"/>
              <a:t>			1. Recent Successes?  (Improvement strategies, building relationships, management, etc.)</a:t>
            </a:r>
          </a:p>
          <a:p>
            <a:r>
              <a:rPr lang="en-US" altLang="en-US" smtClean="0"/>
              <a:t>			2. Today’s Focus?  (Challenge. Concern, collaborative project, etc.)</a:t>
            </a:r>
          </a:p>
          <a:p>
            <a:r>
              <a:rPr lang="en-US" altLang="en-US" smtClean="0"/>
              <a:t>			3. Mentee’s Next Steps?</a:t>
            </a:r>
          </a:p>
          <a:p>
            <a:r>
              <a:rPr lang="en-US" altLang="en-US" smtClean="0"/>
              <a:t>			4. Support Needed From Mentor?</a:t>
            </a:r>
          </a:p>
          <a:p>
            <a:endParaRPr lang="en-US" alt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B7DB85FD-7A57-47C3-8CA4-344717F8F8E8}" type="slidenum">
              <a:rPr lang="en-US" altLang="en-US"/>
              <a:pPr eaLnBrk="1" hangingPunct="1"/>
              <a:t>15</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Give participants time to review the tool and discuss how they might use it, concerns or questions they may have?</a:t>
            </a:r>
          </a:p>
          <a:p>
            <a:endParaRPr lang="en-US" altLang="en-US" smtClean="0"/>
          </a:p>
          <a:p>
            <a:r>
              <a:rPr lang="en-US" altLang="en-US" smtClean="0"/>
              <a:t>Whole group – Any questions?  Additional information needed?</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7BDE375F-59DB-4374-B8BD-2511982888AA}" type="slidenum">
              <a:rPr lang="en-US" altLang="en-US"/>
              <a:pPr eaLnBrk="1" hangingPunct="1"/>
              <a:t>16</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Explain the meaning of facilitative coaching.  </a:t>
            </a:r>
          </a:p>
          <a:p>
            <a:r>
              <a:rPr lang="en-US" altLang="en-US" smtClean="0"/>
              <a:t>Facilitative coaching builds upon the mentee’s current skills and knowledge.  It is the opposite of instructing and aims at building the mentee’s reflective skills and practice. </a:t>
            </a:r>
          </a:p>
          <a:p>
            <a:endParaRPr lang="en-US" alt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F10F57EB-3664-40E9-8F2C-F0BE520F6B48}" type="slidenum">
              <a:rPr lang="en-US" altLang="en-US"/>
              <a:pPr eaLnBrk="1" hangingPunct="1"/>
              <a:t>17</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Examine/Review the </a:t>
            </a:r>
            <a:r>
              <a:rPr lang="en-US" altLang="en-US" i="1" smtClean="0"/>
              <a:t>Five Moves in Facilitative Coaching </a:t>
            </a:r>
            <a:r>
              <a:rPr lang="en-US" altLang="en-US" smtClean="0"/>
              <a:t>handout.</a:t>
            </a:r>
          </a:p>
          <a:p>
            <a:r>
              <a:rPr lang="en-US" altLang="en-US" smtClean="0"/>
              <a:t>Highlight 4-5 question stems you would like to try</a:t>
            </a:r>
          </a:p>
          <a:p>
            <a:r>
              <a:rPr lang="en-US" altLang="en-US" smtClean="0"/>
              <a:t> </a:t>
            </a:r>
          </a:p>
          <a:p>
            <a:r>
              <a:rPr lang="en-US" altLang="en-US" smtClean="0"/>
              <a:t> Practice:  Partner up participants and have partner #1 share a current dilemma they are having in their life.  Partner #2 practices using CDG and facilitative coaching questions (paraphrasing, clarifying, interpretation, etc). Partners switch and repeat.</a:t>
            </a:r>
          </a:p>
          <a:p>
            <a:r>
              <a:rPr lang="en-US" altLang="en-US" smtClean="0"/>
              <a:t> </a:t>
            </a:r>
          </a:p>
          <a:p>
            <a:r>
              <a:rPr lang="en-US" altLang="en-US" smtClean="0"/>
              <a:t>Another option for practicing is a fishbowl activity.  To do this, utilize a pair of experienced mentors (or at least one experienced and one new mentor) and model a mentee dilemma/case study issue. Observers can record paraphrasing, clarifying, and interpretation questions.  </a:t>
            </a:r>
          </a:p>
          <a:p>
            <a:endParaRPr lang="en-US" altLang="en-US"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D223C89A-5A9D-4A0F-93AD-FE9C05AD2CB9}" type="slidenum">
              <a:rPr lang="en-US" altLang="en-US"/>
              <a:pPr eaLnBrk="1" hangingPunct="1"/>
              <a:t>18</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Debrief how the activity went and implications for coaching.  How did using the CDG help guide the conversation?</a:t>
            </a:r>
          </a:p>
          <a:p>
            <a:r>
              <a:rPr lang="en-US" altLang="en-US" smtClean="0"/>
              <a:t>		How did pausing to ask facilitative questions affect your conversation?</a:t>
            </a:r>
          </a:p>
          <a:p>
            <a:r>
              <a:rPr lang="en-US" altLang="en-US" smtClean="0"/>
              <a:t> Resource(s):  </a:t>
            </a:r>
          </a:p>
          <a:p>
            <a:r>
              <a:rPr lang="en-US" altLang="en-US" i="1" smtClean="0"/>
              <a:t>Collaborative Discussion Guide (CDG)</a:t>
            </a:r>
            <a:endParaRPr lang="en-US" altLang="en-US" smtClean="0"/>
          </a:p>
          <a:p>
            <a:r>
              <a:rPr lang="en-US" altLang="en-US" i="1" smtClean="0"/>
              <a:t>Oregon Educational Leadership/Administrator Standards</a:t>
            </a:r>
            <a:endParaRPr lang="en-US" altLang="en-US" smtClean="0"/>
          </a:p>
          <a:p>
            <a:r>
              <a:rPr lang="en-US" altLang="en-US" i="1" smtClean="0"/>
              <a:t>Five Moves in Facilitative Coaching</a:t>
            </a:r>
            <a:endParaRPr lang="en-US" altLang="en-US" smtClean="0"/>
          </a:p>
          <a:p>
            <a:r>
              <a:rPr lang="en-US" altLang="en-US" smtClean="0"/>
              <a:t>		</a:t>
            </a:r>
          </a:p>
          <a:p>
            <a:endParaRPr lang="en-US" alt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2F57B25E-904E-4A1A-BDDA-0C3C3435335A}" type="slidenum">
              <a:rPr lang="en-US" altLang="en-US"/>
              <a:pPr eaLnBrk="1" hangingPunct="1"/>
              <a:t>19</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Part 3:  Summarize and Reflect</a:t>
            </a:r>
          </a:p>
          <a:p>
            <a:r>
              <a:rPr lang="en-US" altLang="en-US" smtClean="0"/>
              <a:t>Summarize new learning and reflect on next steps.  Participants write down responses</a:t>
            </a:r>
          </a:p>
          <a:p>
            <a:r>
              <a:rPr lang="en-US" altLang="en-US" smtClean="0"/>
              <a:t>to prompts below.  Then, turn and talk to neighbor.</a:t>
            </a:r>
          </a:p>
          <a:p>
            <a:r>
              <a:rPr lang="en-US" altLang="en-US" smtClean="0"/>
              <a:t>		</a:t>
            </a:r>
          </a:p>
          <a:p>
            <a:r>
              <a:rPr lang="en-US" altLang="en-US" smtClean="0"/>
              <a:t>What are my 2-3 key “takeaways”/new learnings from today’s session? </a:t>
            </a:r>
          </a:p>
          <a:p>
            <a:r>
              <a:rPr lang="en-US" altLang="en-US" smtClean="0"/>
              <a:t>		</a:t>
            </a:r>
          </a:p>
          <a:p>
            <a:r>
              <a:rPr lang="en-US" altLang="en-US" smtClean="0"/>
              <a:t>What are my next steps in preparing for my first meeting with my mentee?</a:t>
            </a:r>
          </a:p>
          <a:p>
            <a:r>
              <a:rPr lang="en-US" altLang="en-US" smtClean="0"/>
              <a:t>Have a few participants popcorn out what they shared</a:t>
            </a:r>
          </a:p>
          <a:p>
            <a:endParaRPr lang="en-US" altLang="en-US" smtClean="0"/>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C6A7B7A0-B08C-4CED-9159-1C26C2225F74}" type="slidenum">
              <a:rPr lang="en-US" altLang="en-US"/>
              <a:pPr eaLnBrk="1" hangingPunct="1"/>
              <a:t>20</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Introduction:</a:t>
            </a:r>
          </a:p>
          <a:p>
            <a:r>
              <a:rPr lang="en-US" altLang="en-US" i="1" smtClean="0"/>
              <a:t>Kick-Starting the Mentoring Relationship</a:t>
            </a:r>
            <a:r>
              <a:rPr lang="en-US" altLang="en-US" smtClean="0"/>
              <a:t> is designed to provide a mindset and guidance for embarking on the mentoring journey with the beginning administrator.  It sets the stage for all future meetings and provides useful tools for the mentor.</a:t>
            </a:r>
          </a:p>
          <a:p>
            <a:r>
              <a:rPr lang="en-US" altLang="en-US" smtClean="0"/>
              <a:t>.</a:t>
            </a:r>
          </a:p>
          <a:p>
            <a:r>
              <a:rPr lang="en-US" altLang="en-US" smtClean="0"/>
              <a:t>	Objectives:</a:t>
            </a:r>
          </a:p>
          <a:p>
            <a:r>
              <a:rPr lang="en-US" altLang="en-US" smtClean="0"/>
              <a:t>Determine important elements for building and maintaining trust.</a:t>
            </a:r>
          </a:p>
          <a:p>
            <a:r>
              <a:rPr lang="en-US" altLang="en-US" smtClean="0"/>
              <a:t>Understand the role and responsibility of a mentor and how to effectively </a:t>
            </a:r>
          </a:p>
          <a:p>
            <a:r>
              <a:rPr lang="en-US" altLang="en-US" smtClean="0"/>
              <a:t>		launch your first meetings.</a:t>
            </a:r>
          </a:p>
          <a:p>
            <a:r>
              <a:rPr lang="en-US" altLang="en-US" smtClean="0"/>
              <a:t>Familiarize self with the Collaborative Discussion Guide and Facilitative Language.</a:t>
            </a:r>
          </a:p>
          <a:p>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E38E40B8-25F2-4B80-B64B-895F24D4BBC3}" type="slidenum">
              <a:rPr lang="en-US" altLang="en-US"/>
              <a:pPr eaLnBrk="1" hangingPunct="1"/>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Attributes of Trust</a:t>
            </a:r>
          </a:p>
          <a:p>
            <a:r>
              <a:rPr lang="en-US" altLang="en-US" smtClean="0"/>
              <a:t>Read aloud the quote, </a:t>
            </a:r>
            <a:r>
              <a:rPr lang="en-US" altLang="en-US" i="1" smtClean="0"/>
              <a:t>Importance of Trust</a:t>
            </a:r>
            <a:r>
              <a:rPr lang="en-US" altLang="en-US" smtClean="0"/>
              <a:t>. As facilitator reads, participants underline any words or phrases that resonate with them.  Share with elbow partner.</a:t>
            </a:r>
          </a:p>
          <a:p>
            <a:r>
              <a:rPr lang="en-US" altLang="en-US" smtClean="0"/>
              <a:t> </a:t>
            </a:r>
          </a:p>
          <a:p>
            <a:r>
              <a:rPr lang="en-US" altLang="en-US" smtClean="0"/>
              <a:t>Prompt participants,  “Think of someone such as a supervisor, mentor, or colleague that you really trusted.” Jot down the attributes of the individual that supported the establishment of trust.  Facilitator does a whip around and records attributes on chart paper (Attributes of Trust - Our List).</a:t>
            </a:r>
          </a:p>
          <a:p>
            <a:r>
              <a:rPr lang="en-US" altLang="en-US" smtClean="0"/>
              <a:t>  </a:t>
            </a:r>
          </a:p>
          <a:p>
            <a:r>
              <a:rPr lang="en-US" altLang="en-US" smtClean="0"/>
              <a:t>Ask participants to read silently,</a:t>
            </a:r>
            <a:r>
              <a:rPr lang="en-US" altLang="en-US" i="1" smtClean="0"/>
              <a:t>The Four Elements of Trust.  </a:t>
            </a:r>
            <a:r>
              <a:rPr lang="en-US" altLang="en-US" smtClean="0"/>
              <a:t>As they read, highlight key attributes of trust.  On another piece of chart paper, record highlighted attributes (Attributes of Trust- </a:t>
            </a:r>
            <a:r>
              <a:rPr lang="en-US" altLang="en-US" i="1" smtClean="0"/>
              <a:t>Four Elements)</a:t>
            </a:r>
            <a:r>
              <a:rPr lang="en-US" altLang="en-US" smtClean="0"/>
              <a:t>. </a:t>
            </a:r>
          </a:p>
          <a:p>
            <a:r>
              <a:rPr lang="en-US" altLang="en-US" smtClean="0"/>
              <a:t> </a:t>
            </a:r>
          </a:p>
          <a:p>
            <a:r>
              <a:rPr lang="en-US" altLang="en-US" smtClean="0"/>
              <a:t>As a whole group, compare/contrast the list participants generated and the highlighted attributes from </a:t>
            </a:r>
            <a:r>
              <a:rPr lang="en-US" altLang="en-US" i="1" smtClean="0"/>
              <a:t>The Four Elements</a:t>
            </a:r>
            <a:r>
              <a:rPr lang="en-US" altLang="en-US" smtClean="0"/>
              <a:t>.</a:t>
            </a:r>
          </a:p>
          <a:p>
            <a:r>
              <a:rPr lang="en-US" altLang="en-US" smtClean="0"/>
              <a:t> </a:t>
            </a:r>
          </a:p>
          <a:p>
            <a:r>
              <a:rPr lang="en-US" altLang="en-US" smtClean="0"/>
              <a:t> Have participants reflect individually (quick write) and share how they might broach the conversation of trust with their principal and/or use this article.  Find a new sharing partner in room and exchange ideas.</a:t>
            </a:r>
          </a:p>
          <a:p>
            <a:r>
              <a:rPr lang="en-US" altLang="en-US" smtClean="0"/>
              <a:t> </a:t>
            </a:r>
          </a:p>
          <a:p>
            <a:r>
              <a:rPr lang="en-US" altLang="en-US" smtClean="0"/>
              <a:t>		Materials:  Chart paper, highlighters</a:t>
            </a:r>
          </a:p>
          <a:p>
            <a:r>
              <a:rPr lang="en-US" altLang="en-US" smtClean="0"/>
              <a:t>Resource(s): </a:t>
            </a:r>
          </a:p>
          <a:p>
            <a:r>
              <a:rPr lang="en-US" altLang="en-US" smtClean="0"/>
              <a:t>Importance of Trust from </a:t>
            </a:r>
            <a:r>
              <a:rPr lang="en-US" altLang="en-US" i="1" smtClean="0"/>
              <a:t>Mastering the Art of Ontological Coaching</a:t>
            </a:r>
            <a:endParaRPr lang="en-US" altLang="en-US" smtClean="0"/>
          </a:p>
          <a:p>
            <a:r>
              <a:rPr lang="en-US" altLang="en-US" i="1" smtClean="0"/>
              <a:t>Four Elements of Trust </a:t>
            </a:r>
            <a:r>
              <a:rPr lang="en-US" altLang="en-US" smtClean="0"/>
              <a:t>by Devin Vodicka</a:t>
            </a:r>
          </a:p>
          <a:p>
            <a:endParaRPr lang="en-US" alt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6B85D769-65BC-4679-B4A1-5F808E143EDA}" type="slidenum">
              <a:rPr lang="en-US" altLang="en-US"/>
              <a:pPr eaLnBrk="1" hangingPunct="1"/>
              <a:t>4</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Notes Placeholder 2"/>
          <p:cNvSpPr>
            <a:spLocks noGrp="1"/>
          </p:cNvSpPr>
          <p:nvPr>
            <p:ph type="body" idx="1"/>
          </p:nvPr>
        </p:nvSpPr>
        <p:spPr/>
        <p:txBody>
          <a:bodyPr/>
          <a:lstStyle/>
          <a:p>
            <a:pPr>
              <a:defRPr/>
            </a:pPr>
            <a:r>
              <a:rPr lang="en-US" dirty="0" smtClean="0"/>
              <a:t>This quote is from Rafael Echeverria and Julio Olalla,</a:t>
            </a:r>
          </a:p>
          <a:p>
            <a:pPr>
              <a:defRPr/>
            </a:pPr>
            <a:r>
              <a:rPr lang="en-US" dirty="0" smtClean="0"/>
              <a:t>Authors of </a:t>
            </a:r>
            <a:r>
              <a:rPr lang="en-US" i="1" dirty="0" smtClean="0"/>
              <a:t>Ontological Coaching</a:t>
            </a:r>
          </a:p>
          <a:p>
            <a:pPr>
              <a:defRPr/>
            </a:pPr>
            <a:r>
              <a:rPr lang="en-US" dirty="0" smtClean="0"/>
              <a:t>This quote is in their participant packet as well.</a:t>
            </a:r>
          </a:p>
          <a:p>
            <a:pPr>
              <a:defRPr/>
            </a:pPr>
            <a:endParaRPr lang="en-US" dirty="0" smtClean="0"/>
          </a:p>
          <a:p>
            <a:pPr>
              <a:defRPr/>
            </a:pPr>
            <a:r>
              <a:rPr lang="en-US" dirty="0" smtClean="0"/>
              <a:t>1.  Have a participant read aloud the quote, </a:t>
            </a:r>
            <a:r>
              <a:rPr lang="en-US" i="1" dirty="0" smtClean="0"/>
              <a:t>Importance of Trust</a:t>
            </a:r>
            <a:r>
              <a:rPr lang="en-US" dirty="0" smtClean="0"/>
              <a:t>. </a:t>
            </a:r>
          </a:p>
          <a:p>
            <a:pPr marL="228600" indent="-228600">
              <a:buFontTx/>
              <a:buAutoNum type="arabicPeriod" startAt="2"/>
              <a:defRPr/>
            </a:pPr>
            <a:r>
              <a:rPr lang="en-US" dirty="0" smtClean="0"/>
              <a:t>Participants underline any words or phrases that resonate with them.  </a:t>
            </a:r>
          </a:p>
          <a:p>
            <a:pPr marL="228600" indent="-228600">
              <a:buFontTx/>
              <a:buAutoNum type="arabicPeriod" startAt="2"/>
              <a:defRPr/>
            </a:pPr>
            <a:r>
              <a:rPr lang="en-US" dirty="0" smtClean="0"/>
              <a:t>Share with elbow partner.</a:t>
            </a:r>
          </a:p>
          <a:p>
            <a:pPr>
              <a:defRPr/>
            </a:pPr>
            <a:endParaRPr lang="en-US" dirty="0" smtClean="0"/>
          </a:p>
          <a:p>
            <a:pPr>
              <a:defRPr/>
            </a:pPr>
            <a:endParaRPr lang="en-US" dirty="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D63CB27A-EFC4-4DA1-A9DE-91B973DD31FE}" type="slidenum">
              <a:rPr lang="en-US" altLang="en-US"/>
              <a:pPr eaLnBrk="1" hangingPunct="1"/>
              <a:t>5</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Prompt participants,  “Think of someone such as a supervisor, mentor, or colleague that you really trusted.” </a:t>
            </a:r>
          </a:p>
          <a:p>
            <a:endParaRPr lang="en-US" altLang="en-US" smtClean="0"/>
          </a:p>
          <a:p>
            <a:r>
              <a:rPr lang="en-US" altLang="en-US" smtClean="0"/>
              <a:t>Write down the attributes of the individual that supported the establishment of trust.  </a:t>
            </a:r>
          </a:p>
          <a:p>
            <a:r>
              <a:rPr lang="en-US" altLang="en-US" smtClean="0"/>
              <a:t>Facilitator does a whip around and records attributes on chart paper (Attributes of Trust - Our List).</a:t>
            </a:r>
          </a:p>
          <a:p>
            <a:endParaRPr lang="en-US" altLang="en-US"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118955C8-1595-4E03-BB55-1026EC5C86A3}" type="slidenum">
              <a:rPr lang="en-US" altLang="en-US"/>
              <a:pPr eaLnBrk="1" hangingPunct="1"/>
              <a:t>6</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Ask participants to read silently, </a:t>
            </a:r>
            <a:r>
              <a:rPr lang="en-US" altLang="en-US" i="1" smtClean="0"/>
              <a:t>The Four Elements of Trust.  </a:t>
            </a:r>
          </a:p>
          <a:p>
            <a:r>
              <a:rPr lang="en-US" altLang="en-US" smtClean="0"/>
              <a:t>As they read, highlight key attributes of trust.  </a:t>
            </a:r>
          </a:p>
          <a:p>
            <a:r>
              <a:rPr lang="en-US" altLang="en-US" smtClean="0"/>
              <a:t>Have group share out highlighted items from the article.</a:t>
            </a:r>
          </a:p>
          <a:p>
            <a:r>
              <a:rPr lang="en-US" altLang="en-US" smtClean="0"/>
              <a:t>Facilitator records share out on another piece of chart paper, record highlighted attributes (Attributes of Trust- </a:t>
            </a:r>
            <a:r>
              <a:rPr lang="en-US" altLang="en-US" i="1" smtClean="0"/>
              <a:t>Four Elements)</a:t>
            </a:r>
            <a:r>
              <a:rPr lang="en-US" altLang="en-US" smtClean="0"/>
              <a:t>. </a:t>
            </a:r>
          </a:p>
          <a:p>
            <a:endParaRPr lang="en-US" alt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4C4A6243-53CE-4D87-8671-ABC25317E9A9}" type="slidenum">
              <a:rPr lang="en-US" altLang="en-US"/>
              <a:pPr eaLnBrk="1" hangingPunct="1"/>
              <a:t>7</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As a whole group, compare/contrast the list participants generated and the highlighted attributes from </a:t>
            </a:r>
            <a:r>
              <a:rPr lang="en-US" altLang="en-US" i="1" smtClean="0"/>
              <a:t>The Four Elements</a:t>
            </a:r>
            <a:r>
              <a:rPr lang="en-US" altLang="en-US" smtClean="0"/>
              <a:t>.</a:t>
            </a:r>
          </a:p>
          <a:p>
            <a:r>
              <a:rPr lang="en-US" altLang="en-US" smtClean="0"/>
              <a:t>Facilitator records information on the Venn Diagram or could have participants write down 2-3 things they see on postit notes and then come and place them on the group Venn Diagram.  Then have a group discussion.</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61CCD88F-A5ED-4BB5-94A2-327A9763E297}" type="slidenum">
              <a:rPr lang="en-US" altLang="en-US"/>
              <a:pPr eaLnBrk="1" hangingPunct="1"/>
              <a:t>8</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Have participants reflect individually (quick write) and share how they might broach the conversation of trust with their principal and/or use this article.  Find a new sharing partner in room and exchange ideas.</a:t>
            </a:r>
          </a:p>
          <a:p>
            <a:r>
              <a:rPr lang="en-US" altLang="en-US" smtClean="0"/>
              <a:t> </a:t>
            </a:r>
          </a:p>
          <a:p>
            <a:r>
              <a:rPr lang="en-US" altLang="en-US" smtClean="0"/>
              <a:t>		Materials:  Chart paper, highlighters</a:t>
            </a:r>
          </a:p>
          <a:p>
            <a:r>
              <a:rPr lang="en-US" altLang="en-US" smtClean="0"/>
              <a:t>Resource(s): </a:t>
            </a:r>
          </a:p>
          <a:p>
            <a:r>
              <a:rPr lang="en-US" altLang="en-US" smtClean="0"/>
              <a:t>Importance of Trust from </a:t>
            </a:r>
            <a:r>
              <a:rPr lang="en-US" altLang="en-US" i="1" smtClean="0"/>
              <a:t>Mastering the Art of Ontological Coaching</a:t>
            </a:r>
            <a:endParaRPr lang="en-US" altLang="en-US" smtClean="0"/>
          </a:p>
          <a:p>
            <a:r>
              <a:rPr lang="en-US" altLang="en-US" i="1" smtClean="0"/>
              <a:t>Four Elements of Trust </a:t>
            </a:r>
            <a:r>
              <a:rPr lang="en-US" altLang="en-US" smtClean="0"/>
              <a:t>by Devin Vodicka</a:t>
            </a:r>
          </a:p>
          <a:p>
            <a:endParaRPr lang="en-US" alt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5B230AF7-D846-4444-9245-0952669B613A}" type="slidenum">
              <a:rPr lang="en-US" altLang="en-US"/>
              <a:pPr eaLnBrk="1" hangingPunct="1"/>
              <a:t>9</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Discuss the idea of shifting from role of principal to role of mentor.  Ask participants to turn and talk to a neighbor about how the role of principal is different from the role of mentor.</a:t>
            </a:r>
          </a:p>
          <a:p>
            <a:r>
              <a:rPr lang="en-US" altLang="en-US" smtClean="0"/>
              <a:t>Summarize key differences:</a:t>
            </a:r>
          </a:p>
          <a:p>
            <a:r>
              <a:rPr lang="en-US" altLang="en-US" smtClean="0"/>
              <a:t>The principalship is a supervisory role that includes coaching and evaluation.</a:t>
            </a:r>
          </a:p>
          <a:p>
            <a:r>
              <a:rPr lang="en-US" altLang="en-US" smtClean="0"/>
              <a:t>The mentoring role is non-evaluative and will require you to listen, facilitate, and clarify how you and your new colleague will communicate in order to build a trusting, collaborative working relationship. </a:t>
            </a:r>
          </a:p>
          <a:p>
            <a:endParaRPr lang="en-US" altLang="en-US"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ea typeface="MS PGothic" pitchFamily="34" charset="-128"/>
              </a:defRPr>
            </a:lvl1pPr>
            <a:lvl2pPr marL="742950" indent="-285750" eaLnBrk="0" hangingPunct="0">
              <a:defRPr>
                <a:solidFill>
                  <a:schemeClr val="tx1"/>
                </a:solidFill>
                <a:latin typeface="Arial" charset="0"/>
                <a:ea typeface="MS PGothic" pitchFamily="34" charset="-128"/>
              </a:defRPr>
            </a:lvl2pPr>
            <a:lvl3pPr marL="1143000" indent="-228600" eaLnBrk="0" hangingPunct="0">
              <a:defRPr>
                <a:solidFill>
                  <a:schemeClr val="tx1"/>
                </a:solidFill>
                <a:latin typeface="Arial" charset="0"/>
                <a:ea typeface="MS PGothic" pitchFamily="34" charset="-128"/>
              </a:defRPr>
            </a:lvl3pPr>
            <a:lvl4pPr marL="1600200" indent="-228600" eaLnBrk="0" hangingPunct="0">
              <a:defRPr>
                <a:solidFill>
                  <a:schemeClr val="tx1"/>
                </a:solidFill>
                <a:latin typeface="Arial" charset="0"/>
                <a:ea typeface="MS PGothic" pitchFamily="34" charset="-128"/>
              </a:defRPr>
            </a:lvl4pPr>
            <a:lvl5pPr marL="2057400" indent="-228600" eaLnBrk="0" hangingPunct="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fld id="{9B5C0749-B9D3-4F4A-9708-868FB849E7A7}" type="slidenum">
              <a:rPr lang="en-US" altLang="en-US"/>
              <a:pPr eaLnBrk="1" hangingPunct="1"/>
              <a:t>11</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5"/>
            <a:ext cx="7772400" cy="1470025"/>
          </a:xfrm>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atin typeface="Arial" panose="020B0604020202020204" pitchFamily="34" charset="0"/>
                <a:cs typeface="Arial" panose="020B0604020202020204"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2262799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Bookman Old Style" panose="02050604050505020204"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smtClean="0"/>
            </a:lvl1pPr>
          </a:lstStyle>
          <a:p>
            <a:pPr>
              <a:defRPr/>
            </a:pPr>
            <a:fld id="{B6069E65-A4A4-4FC9-9897-4E70E3F7A130}" type="slidenum">
              <a:rPr lang="en-US" altLang="en-US"/>
              <a:pPr>
                <a:defRPr/>
              </a:pPr>
              <a:t>‹#›</a:t>
            </a:fld>
            <a:endParaRPr lang="en-US" altLang="en-US"/>
          </a:p>
        </p:txBody>
      </p:sp>
    </p:spTree>
    <p:extLst>
      <p:ext uri="{BB962C8B-B14F-4D97-AF65-F5344CB8AC3E}">
        <p14:creationId xmlns:p14="http://schemas.microsoft.com/office/powerpoint/2010/main" val="2659481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010400" y="274638"/>
            <a:ext cx="2057400" cy="5851525"/>
          </a:xfrm>
        </p:spPr>
        <p:txBody>
          <a:bodyPr vert="eaVert"/>
          <a:lstStyle>
            <a:lvl1pPr>
              <a:defRPr sz="4000">
                <a:latin typeface="Bookman Old Style" panose="02050604050505020204" pitchFamily="18"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838200" y="274638"/>
            <a:ext cx="6019800" cy="5578705"/>
          </a:xfrm>
        </p:spPr>
        <p:txBody>
          <a:bodyPr vert="eaVert"/>
          <a:lstStyle>
            <a:lvl1pPr>
              <a:defRPr>
                <a:latin typeface="Bookman Old Style" panose="02050604050505020204" pitchFamily="18" charset="0"/>
              </a:defRPr>
            </a:lvl1pPr>
            <a:lvl2pPr>
              <a:defRPr>
                <a:latin typeface="Bookman Old Style" panose="02050604050505020204" pitchFamily="18" charset="0"/>
              </a:defRPr>
            </a:lvl2pPr>
            <a:lvl3pPr>
              <a:defRPr>
                <a:latin typeface="Bookman Old Style" panose="02050604050505020204" pitchFamily="18" charset="0"/>
              </a:defRPr>
            </a:lvl3pPr>
            <a:lvl4pPr>
              <a:defRPr>
                <a:latin typeface="Bookman Old Style" panose="02050604050505020204" pitchFamily="18" charset="0"/>
              </a:defRPr>
            </a:lvl4pPr>
            <a:lvl5pPr marL="2057400" indent="-228600">
              <a:buFont typeface="Arial" panose="020B0604020202020204" pitchFamily="34" charset="0"/>
              <a:buChar char="•"/>
              <a:defRPr>
                <a:latin typeface="Bookman Old Style" panose="020506040505050202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smtClean="0"/>
            </a:lvl1pPr>
          </a:lstStyle>
          <a:p>
            <a:pPr>
              <a:defRPr/>
            </a:pPr>
            <a:fld id="{9DB56172-7E22-4FC3-BAB6-EDD20EDE33B3}" type="slidenum">
              <a:rPr lang="en-US" altLang="en-US"/>
              <a:pPr>
                <a:defRPr/>
              </a:pPr>
              <a:t>‹#›</a:t>
            </a:fld>
            <a:endParaRPr lang="en-US" altLang="en-US"/>
          </a:p>
        </p:txBody>
      </p:sp>
    </p:spTree>
    <p:extLst>
      <p:ext uri="{BB962C8B-B14F-4D97-AF65-F5344CB8AC3E}">
        <p14:creationId xmlns:p14="http://schemas.microsoft.com/office/powerpoint/2010/main" val="3247192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838200" y="1600201"/>
            <a:ext cx="8229600" cy="4267199"/>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a:latin typeface="Arial" panose="020B0604020202020204" pitchFamily="34" charset="0"/>
                <a:cs typeface="Arial" panose="020B0604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6" name="Slide Number Placeholder 5"/>
          <p:cNvSpPr>
            <a:spLocks noGrp="1"/>
          </p:cNvSpPr>
          <p:nvPr>
            <p:ph type="sldNum" sz="quarter" idx="11"/>
          </p:nvPr>
        </p:nvSpPr>
        <p:spPr>
          <a:xfrm>
            <a:off x="6096000" y="6245225"/>
            <a:ext cx="2133600" cy="476250"/>
          </a:xfrm>
        </p:spPr>
        <p:txBody>
          <a:bodyPr/>
          <a:lstStyle>
            <a:lvl1pPr>
              <a:defRPr smtClean="0"/>
            </a:lvl1pPr>
          </a:lstStyle>
          <a:p>
            <a:pPr>
              <a:defRPr/>
            </a:pPr>
            <a:fld id="{94A3C098-DEB4-4D73-945F-3922F4D42381}" type="slidenum">
              <a:rPr lang="en-US" altLang="en-US"/>
              <a:pPr>
                <a:defRPr/>
              </a:pPr>
              <a:t>‹#›</a:t>
            </a:fld>
            <a:endParaRPr lang="en-US" altLang="en-US"/>
          </a:p>
        </p:txBody>
      </p:sp>
    </p:spTree>
    <p:extLst>
      <p:ext uri="{BB962C8B-B14F-4D97-AF65-F5344CB8AC3E}">
        <p14:creationId xmlns:p14="http://schemas.microsoft.com/office/powerpoint/2010/main" val="2685113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16213" y="609600"/>
            <a:ext cx="3711575" cy="166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722313" y="4406900"/>
            <a:ext cx="7772400" cy="1362075"/>
          </a:xfrm>
        </p:spPr>
        <p:txBody>
          <a:bodyPr anchor="t"/>
          <a:lstStyle>
            <a:lvl1pPr algn="l">
              <a:defRPr sz="4000" b="0" cap="all">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anose="020B0604020202020204" pitchFamily="34" charset="0"/>
                <a:cs typeface="Arial" panose="020B0604020202020204"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extLst>
      <p:ext uri="{BB962C8B-B14F-4D97-AF65-F5344CB8AC3E}">
        <p14:creationId xmlns:p14="http://schemas.microsoft.com/office/powerpoint/2010/main" val="600854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29200" y="1600200"/>
            <a:ext cx="4038600" cy="425314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smtClean="0"/>
            </a:lvl1pPr>
          </a:lstStyle>
          <a:p>
            <a:pPr>
              <a:defRPr/>
            </a:pPr>
            <a:fld id="{FE3FCE8A-A7F4-40D2-A7EC-E4D0B24AE3F1}" type="slidenum">
              <a:rPr lang="en-US" altLang="en-US"/>
              <a:pPr>
                <a:defRPr/>
              </a:pPr>
              <a:t>‹#›</a:t>
            </a:fld>
            <a:endParaRPr lang="en-US" altLang="en-US"/>
          </a:p>
        </p:txBody>
      </p:sp>
    </p:spTree>
    <p:extLst>
      <p:ext uri="{BB962C8B-B14F-4D97-AF65-F5344CB8AC3E}">
        <p14:creationId xmlns:p14="http://schemas.microsoft.com/office/powerpoint/2010/main" val="833772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4638"/>
            <a:ext cx="8229600" cy="1143000"/>
          </a:xfrm>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0" u="sng">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768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9" name="Slide Number Placeholder 8"/>
          <p:cNvSpPr>
            <a:spLocks noGrp="1"/>
          </p:cNvSpPr>
          <p:nvPr>
            <p:ph type="sldNum" sz="quarter" idx="11"/>
          </p:nvPr>
        </p:nvSpPr>
        <p:spPr>
          <a:xfrm>
            <a:off x="6096000" y="6245225"/>
            <a:ext cx="2133600" cy="476250"/>
          </a:xfrm>
        </p:spPr>
        <p:txBody>
          <a:bodyPr/>
          <a:lstStyle>
            <a:lvl1pPr>
              <a:defRPr smtClean="0"/>
            </a:lvl1pPr>
          </a:lstStyle>
          <a:p>
            <a:pPr>
              <a:defRPr/>
            </a:pPr>
            <a:fld id="{9E696AB9-C729-433F-A281-9E3BEFE6840F}" type="slidenum">
              <a:rPr lang="en-US" altLang="en-US"/>
              <a:pPr>
                <a:defRPr/>
              </a:pPr>
              <a:t>‹#›</a:t>
            </a:fld>
            <a:endParaRPr lang="en-US" altLang="en-US"/>
          </a:p>
        </p:txBody>
      </p:sp>
    </p:spTree>
    <p:extLst>
      <p:ext uri="{BB962C8B-B14F-4D97-AF65-F5344CB8AC3E}">
        <p14:creationId xmlns:p14="http://schemas.microsoft.com/office/powerpoint/2010/main" val="3925957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4" name="Date Placeholder 2"/>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5" name="Slide Number Placeholder 4"/>
          <p:cNvSpPr>
            <a:spLocks noGrp="1"/>
          </p:cNvSpPr>
          <p:nvPr>
            <p:ph type="sldNum" sz="quarter" idx="11"/>
          </p:nvPr>
        </p:nvSpPr>
        <p:spPr>
          <a:xfrm>
            <a:off x="6096000" y="6245225"/>
            <a:ext cx="2133600" cy="476250"/>
          </a:xfrm>
        </p:spPr>
        <p:txBody>
          <a:bodyPr/>
          <a:lstStyle>
            <a:lvl1pPr>
              <a:defRPr smtClean="0"/>
            </a:lvl1pPr>
          </a:lstStyle>
          <a:p>
            <a:pPr>
              <a:defRPr/>
            </a:pPr>
            <a:fld id="{2520B5E5-C157-4A51-9DE7-8E124E6706EC}" type="slidenum">
              <a:rPr lang="en-US" altLang="en-US"/>
              <a:pPr>
                <a:defRPr/>
              </a:pPr>
              <a:t>‹#›</a:t>
            </a:fld>
            <a:endParaRPr lang="en-US" altLang="en-US"/>
          </a:p>
        </p:txBody>
      </p:sp>
    </p:spTree>
    <p:extLst>
      <p:ext uri="{BB962C8B-B14F-4D97-AF65-F5344CB8AC3E}">
        <p14:creationId xmlns:p14="http://schemas.microsoft.com/office/powerpoint/2010/main" val="3332122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ate Placeholder 1"/>
          <p:cNvSpPr>
            <a:spLocks noGrp="1"/>
          </p:cNvSpPr>
          <p:nvPr>
            <p:ph type="dt" sz="half" idx="10"/>
          </p:nvPr>
        </p:nvSpPr>
        <p:spPr/>
        <p:txBody>
          <a:bodyPr/>
          <a:lstStyle>
            <a:lvl1pPr>
              <a:defRPr/>
            </a:lvl1pPr>
          </a:lstStyle>
          <a:p>
            <a:pPr>
              <a:defRPr/>
            </a:pPr>
            <a:endParaRPr lang="en-US" altLang="en-US"/>
          </a:p>
        </p:txBody>
      </p:sp>
      <p:sp>
        <p:nvSpPr>
          <p:cNvPr id="4" name="Slide Number Placeholder 3"/>
          <p:cNvSpPr>
            <a:spLocks noGrp="1"/>
          </p:cNvSpPr>
          <p:nvPr>
            <p:ph type="sldNum" sz="quarter" idx="11"/>
          </p:nvPr>
        </p:nvSpPr>
        <p:spPr>
          <a:xfrm>
            <a:off x="6096000" y="6245225"/>
            <a:ext cx="2133600" cy="476250"/>
          </a:xfrm>
        </p:spPr>
        <p:txBody>
          <a:bodyPr/>
          <a:lstStyle>
            <a:lvl1pPr>
              <a:defRPr smtClean="0"/>
            </a:lvl1pPr>
          </a:lstStyle>
          <a:p>
            <a:pPr>
              <a:defRPr/>
            </a:pPr>
            <a:fld id="{C7E67F39-4304-4E7C-8CC2-520F7BA962D4}" type="slidenum">
              <a:rPr lang="en-US" altLang="en-US"/>
              <a:pPr>
                <a:defRPr/>
              </a:pPr>
              <a:t>‹#›</a:t>
            </a:fld>
            <a:endParaRPr lang="en-US" altLang="en-US"/>
          </a:p>
        </p:txBody>
      </p:sp>
    </p:spTree>
    <p:extLst>
      <p:ext uri="{BB962C8B-B14F-4D97-AF65-F5344CB8AC3E}">
        <p14:creationId xmlns:p14="http://schemas.microsoft.com/office/powerpoint/2010/main" val="1223835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7200" y="273050"/>
            <a:ext cx="3008313" cy="1162050"/>
          </a:xfrm>
        </p:spPr>
        <p:txBody>
          <a:bodyPr anchor="b"/>
          <a:lstStyle>
            <a:lvl1pPr algn="ctr">
              <a:defRPr sz="2000" b="1">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580293"/>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marL="2057400" indent="-228600">
              <a:buFont typeface="Arial" panose="020B0604020202020204" pitchFamily="34" charset="0"/>
              <a:buChar cha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472407"/>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smtClean="0"/>
            </a:lvl1pPr>
          </a:lstStyle>
          <a:p>
            <a:pPr>
              <a:defRPr/>
            </a:pPr>
            <a:fld id="{B623F549-A7F1-405B-B7A2-9E656F3EC159}" type="slidenum">
              <a:rPr lang="en-US" altLang="en-US"/>
              <a:pPr>
                <a:defRPr/>
              </a:pPr>
              <a:t>‹#›</a:t>
            </a:fld>
            <a:endParaRPr lang="en-US" altLang="en-US"/>
          </a:p>
        </p:txBody>
      </p:sp>
    </p:spTree>
    <p:extLst>
      <p:ext uri="{BB962C8B-B14F-4D97-AF65-F5344CB8AC3E}">
        <p14:creationId xmlns:p14="http://schemas.microsoft.com/office/powerpoint/2010/main" val="2065684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5" descr="I:\aOutsideOffice\Jenni Knaus ODE\Publishing Development ODE\1170823_ODE_HLogo TAG_2016-FINAL-RGB from Illustratorr.jpg"/>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505200" y="5853113"/>
            <a:ext cx="1905000" cy="85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792288" y="4800600"/>
            <a:ext cx="5486400" cy="566738"/>
          </a:xfrm>
        </p:spPr>
        <p:txBody>
          <a:bodyPr anchor="b"/>
          <a:lstStyle>
            <a:lvl1pPr algn="ctr">
              <a:defRPr sz="2000" b="0" u="sng">
                <a:latin typeface="Bookman Old Style" panose="02050604050505020204" pitchFamily="18"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Bookman Old Style" panose="02050604050505020204" pitchFamily="18"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486005"/>
          </a:xfrm>
        </p:spPr>
        <p:txBody>
          <a:bodyPr/>
          <a:lstStyle>
            <a:lvl1pPr marL="0" indent="0" algn="ctr">
              <a:buNone/>
              <a:defRPr sz="1400">
                <a:latin typeface="Bookman Old Style" panose="020506040505050202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endParaRPr lang="en-US" altLang="en-US"/>
          </a:p>
        </p:txBody>
      </p:sp>
      <p:sp>
        <p:nvSpPr>
          <p:cNvPr id="7" name="Slide Number Placeholder 6"/>
          <p:cNvSpPr>
            <a:spLocks noGrp="1"/>
          </p:cNvSpPr>
          <p:nvPr>
            <p:ph type="sldNum" sz="quarter" idx="11"/>
          </p:nvPr>
        </p:nvSpPr>
        <p:spPr>
          <a:xfrm>
            <a:off x="6096000" y="6245225"/>
            <a:ext cx="2133600" cy="476250"/>
          </a:xfrm>
        </p:spPr>
        <p:txBody>
          <a:bodyPr/>
          <a:lstStyle>
            <a:lvl1pPr>
              <a:defRPr smtClean="0"/>
            </a:lvl1pPr>
          </a:lstStyle>
          <a:p>
            <a:pPr>
              <a:defRPr/>
            </a:pPr>
            <a:fld id="{775E83DD-1591-4E9E-BA50-43E1F2005503}" type="slidenum">
              <a:rPr lang="en-US" altLang="en-US"/>
              <a:pPr>
                <a:defRPr/>
              </a:pPr>
              <a:t>‹#›</a:t>
            </a:fld>
            <a:endParaRPr lang="en-US" altLang="en-US"/>
          </a:p>
        </p:txBody>
      </p:sp>
    </p:spTree>
    <p:extLst>
      <p:ext uri="{BB962C8B-B14F-4D97-AF65-F5344CB8AC3E}">
        <p14:creationId xmlns:p14="http://schemas.microsoft.com/office/powerpoint/2010/main" val="3090521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600200"/>
            <a:ext cx="8229600" cy="4311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38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anose="020B0604020202020204" pitchFamily="34" charset="0"/>
                <a:ea typeface="+mn-ea"/>
                <a:cs typeface="Arial" panose="020B0604020202020204" pitchFamily="34" charset="0"/>
              </a:defRPr>
            </a:lvl1pPr>
          </a:lstStyle>
          <a:p>
            <a:pPr>
              <a:defRPr/>
            </a:pPr>
            <a:endParaRPr lang="en-US" altLang="en-US"/>
          </a:p>
        </p:txBody>
      </p:sp>
      <p:sp>
        <p:nvSpPr>
          <p:cNvPr id="16390" name="Rectangle 6"/>
          <p:cNvSpPr>
            <a:spLocks noGrp="1" noChangeArrowheads="1"/>
          </p:cNvSpPr>
          <p:nvPr>
            <p:ph type="sldNum" sz="quarter" idx="4"/>
          </p:nvPr>
        </p:nvSpPr>
        <p:spPr bwMode="auto">
          <a:xfrm>
            <a:off x="63246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Arial" pitchFamily="34" charset="0"/>
                <a:cs typeface="Arial" pitchFamily="34" charset="0"/>
              </a:defRPr>
            </a:lvl1pPr>
          </a:lstStyle>
          <a:p>
            <a:pPr>
              <a:defRPr/>
            </a:pPr>
            <a:fld id="{57883826-DC57-47B7-8956-18368B98AD5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Lst>
  <p:txStyles>
    <p:titleStyle>
      <a:lvl1pPr algn="ctr" rtl="0" eaLnBrk="0" fontAlgn="base" hangingPunct="0">
        <a:spcBef>
          <a:spcPct val="0"/>
        </a:spcBef>
        <a:spcAft>
          <a:spcPct val="0"/>
        </a:spcAft>
        <a:defRPr sz="4400">
          <a:solidFill>
            <a:schemeClr val="tx2"/>
          </a:solidFill>
          <a:latin typeface="+mj-lt"/>
          <a:ea typeface="MS PGothic"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2438400"/>
            <a:ext cx="7772400" cy="1524000"/>
          </a:xfrm>
        </p:spPr>
        <p:txBody>
          <a:bodyPr/>
          <a:lstStyle/>
          <a:p>
            <a:pPr>
              <a:defRPr/>
            </a:pPr>
            <a:r>
              <a:rPr lang="en-US" altLang="en-US" dirty="0" smtClean="0"/>
              <a:t/>
            </a:r>
            <a:br>
              <a:rPr lang="en-US" altLang="en-US" dirty="0" smtClean="0"/>
            </a:br>
            <a:r>
              <a:rPr lang="en-US" altLang="en-US" dirty="0" smtClean="0"/>
              <a:t>Kick-Starting the Mentoring Relationship</a:t>
            </a:r>
          </a:p>
        </p:txBody>
      </p:sp>
      <p:sp>
        <p:nvSpPr>
          <p:cNvPr id="13315" name="Rectangle 3"/>
          <p:cNvSpPr>
            <a:spLocks noGrp="1" noChangeArrowheads="1"/>
          </p:cNvSpPr>
          <p:nvPr>
            <p:ph type="subTitle" idx="1"/>
          </p:nvPr>
        </p:nvSpPr>
        <p:spPr>
          <a:xfrm>
            <a:off x="1371600" y="4267200"/>
            <a:ext cx="6400800" cy="1371600"/>
          </a:xfrm>
        </p:spPr>
        <p:txBody>
          <a:bodyPr/>
          <a:lstStyle/>
          <a:p>
            <a:pPr>
              <a:defRPr/>
            </a:pPr>
            <a:r>
              <a:rPr lang="en-US" dirty="0" smtClean="0">
                <a:latin typeface="Arial" charset="0"/>
                <a:ea typeface="ＭＳ Ｐゴシック" charset="0"/>
                <a:cs typeface="Arial" charset="0"/>
              </a:rPr>
              <a:t>August 2017</a:t>
            </a:r>
            <a:endParaRPr lang="en-US" dirty="0">
              <a:latin typeface="Arial" charset="0"/>
              <a:ea typeface="ＭＳ Ｐゴシック" charset="0"/>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u="sng" dirty="0">
                <a:ea typeface="ＭＳ Ｐゴシック" charset="0"/>
              </a:rPr>
              <a:t>Foundational Skills/Strategies/Tools</a:t>
            </a:r>
          </a:p>
        </p:txBody>
      </p:sp>
      <p:sp>
        <p:nvSpPr>
          <p:cNvPr id="3" name="Content Placeholder 2"/>
          <p:cNvSpPr>
            <a:spLocks noGrp="1"/>
          </p:cNvSpPr>
          <p:nvPr>
            <p:ph idx="1"/>
          </p:nvPr>
        </p:nvSpPr>
        <p:spPr>
          <a:xfrm>
            <a:off x="838200" y="1600200"/>
            <a:ext cx="8229600" cy="4267200"/>
          </a:xfrm>
        </p:spPr>
        <p:txBody>
          <a:bodyPr/>
          <a:lstStyle/>
          <a:p>
            <a:pPr marL="0" indent="0">
              <a:buFontTx/>
              <a:buNone/>
              <a:defRPr/>
            </a:pPr>
            <a:endParaRPr lang="en-US" dirty="0">
              <a:ea typeface="ＭＳ Ｐゴシック" charset="0"/>
            </a:endParaRPr>
          </a:p>
          <a:p>
            <a:pPr marL="0" indent="0" algn="ctr">
              <a:buFontTx/>
              <a:buNone/>
              <a:defRPr/>
            </a:pPr>
            <a:r>
              <a:rPr lang="en-US" sz="4000" dirty="0" smtClean="0">
                <a:ea typeface="ＭＳ Ｐゴシック" charset="0"/>
              </a:rPr>
              <a:t>Entry Conversations</a:t>
            </a:r>
          </a:p>
          <a:p>
            <a:pPr marL="0" indent="0" algn="ctr">
              <a:buFontTx/>
              <a:buNone/>
              <a:defRPr/>
            </a:pPr>
            <a:endParaRPr lang="en-US" dirty="0">
              <a:ea typeface="ＭＳ Ｐゴシック"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Roles</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Think abut how the role of principal is different from the role of a mentor.</a:t>
            </a:r>
          </a:p>
          <a:p>
            <a:pPr>
              <a:defRPr/>
            </a:pPr>
            <a:r>
              <a:rPr lang="en-US" dirty="0" smtClean="0"/>
              <a:t>Turn and talk with a neighbor about the differences in these two roles.</a:t>
            </a:r>
          </a:p>
          <a:p>
            <a:pPr>
              <a:defRPr/>
            </a:pPr>
            <a:r>
              <a:rPr lang="en-US" dirty="0" smtClean="0"/>
              <a:t>Whole group discussion.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Entry Conversations Protocol</a:t>
            </a:r>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Review Entry Conversations Protocol</a:t>
            </a:r>
          </a:p>
          <a:p>
            <a:pPr>
              <a:defRPr/>
            </a:pPr>
            <a:r>
              <a:rPr lang="en-US" dirty="0" smtClean="0"/>
              <a:t>How might this be used with your mentee?</a:t>
            </a:r>
          </a:p>
          <a:p>
            <a:pPr>
              <a:defRPr/>
            </a:pPr>
            <a:r>
              <a:rPr lang="en-US" dirty="0" smtClean="0"/>
              <a:t>Questions</a:t>
            </a:r>
          </a:p>
          <a:p>
            <a:pPr>
              <a:defRPr/>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Getting To Know You Tool</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Review Getting To Know You Tool</a:t>
            </a:r>
          </a:p>
          <a:p>
            <a:pPr>
              <a:defRPr/>
            </a:pPr>
            <a:r>
              <a:rPr lang="en-US" dirty="0" smtClean="0"/>
              <a:t>What other questions might be important to ask?</a:t>
            </a:r>
          </a:p>
          <a:p>
            <a:pPr>
              <a:defRPr/>
            </a:pPr>
            <a:r>
              <a:rPr lang="en-US" dirty="0" smtClean="0"/>
              <a:t>Questions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u="sng" dirty="0">
                <a:ea typeface="ＭＳ Ｐゴシック" charset="0"/>
              </a:rPr>
              <a:t>Foundational Skills/Strategies/Tools</a:t>
            </a:r>
          </a:p>
        </p:txBody>
      </p:sp>
      <p:sp>
        <p:nvSpPr>
          <p:cNvPr id="3" name="Content Placeholder 2"/>
          <p:cNvSpPr>
            <a:spLocks noGrp="1"/>
          </p:cNvSpPr>
          <p:nvPr>
            <p:ph idx="1"/>
          </p:nvPr>
        </p:nvSpPr>
        <p:spPr>
          <a:xfrm>
            <a:off x="838200" y="1600200"/>
            <a:ext cx="8229600" cy="4267200"/>
          </a:xfrm>
        </p:spPr>
        <p:txBody>
          <a:bodyPr/>
          <a:lstStyle/>
          <a:p>
            <a:pPr marL="0" indent="0">
              <a:buFontTx/>
              <a:buNone/>
              <a:defRPr/>
            </a:pPr>
            <a:endParaRPr lang="en-US" dirty="0">
              <a:ea typeface="ＭＳ Ｐゴシック" charset="0"/>
            </a:endParaRPr>
          </a:p>
          <a:p>
            <a:pPr marL="0" indent="0" algn="ctr">
              <a:buFontTx/>
              <a:buNone/>
              <a:defRPr/>
            </a:pPr>
            <a:r>
              <a:rPr lang="en-US" sz="4000" dirty="0" smtClean="0">
                <a:ea typeface="ＭＳ Ｐゴシック" charset="0"/>
              </a:rPr>
              <a:t>Collaborative Discussion Guide (CDG)</a:t>
            </a:r>
          </a:p>
          <a:p>
            <a:pPr marL="0" indent="0" algn="ctr">
              <a:buFontTx/>
              <a:buNone/>
              <a:defRPr/>
            </a:pPr>
            <a:r>
              <a:rPr lang="en-US" sz="4000" dirty="0">
                <a:ea typeface="ＭＳ Ｐゴシック" charset="0"/>
              </a:rPr>
              <a:t>a</a:t>
            </a:r>
            <a:r>
              <a:rPr lang="en-US" sz="4000" dirty="0" smtClean="0">
                <a:ea typeface="ＭＳ Ｐゴシック" charset="0"/>
              </a:rPr>
              <a:t>nd </a:t>
            </a:r>
          </a:p>
          <a:p>
            <a:pPr marL="0" indent="0" algn="ctr">
              <a:buFontTx/>
              <a:buNone/>
              <a:defRPr/>
            </a:pPr>
            <a:r>
              <a:rPr lang="en-US" sz="4000" dirty="0" smtClean="0">
                <a:ea typeface="ＭＳ Ｐゴシック" charset="0"/>
              </a:rPr>
              <a:t>Facilitative Language</a:t>
            </a:r>
          </a:p>
          <a:p>
            <a:pPr marL="0" indent="0" algn="ctr">
              <a:buFontTx/>
              <a:buNone/>
              <a:defRPr/>
            </a:pPr>
            <a:endParaRPr lang="en-US" dirty="0">
              <a:ea typeface="ＭＳ Ｐゴシック"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Collaborative Discussion Guide (CDG)</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Guides/focuses weekly conversations</a:t>
            </a:r>
          </a:p>
          <a:p>
            <a:pPr>
              <a:defRPr/>
            </a:pPr>
            <a:r>
              <a:rPr lang="en-US" dirty="0" smtClean="0"/>
              <a:t>Aligns with Oregon Educational Leadership/Administrator Standards</a:t>
            </a:r>
          </a:p>
          <a:p>
            <a:pPr>
              <a:defRPr/>
            </a:pPr>
            <a:r>
              <a:rPr lang="en-US" dirty="0" smtClean="0"/>
              <a:t>Comprised of 4 boxes</a:t>
            </a:r>
          </a:p>
          <a:p>
            <a:pPr lvl="1">
              <a:defRPr/>
            </a:pPr>
            <a:r>
              <a:rPr lang="en-US" dirty="0" smtClean="0"/>
              <a:t>Recent Successes</a:t>
            </a:r>
          </a:p>
          <a:p>
            <a:pPr lvl="1">
              <a:defRPr/>
            </a:pPr>
            <a:r>
              <a:rPr lang="en-US" dirty="0" smtClean="0"/>
              <a:t>Today’s Focus</a:t>
            </a:r>
          </a:p>
          <a:p>
            <a:pPr lvl="1">
              <a:defRPr/>
            </a:pPr>
            <a:r>
              <a:rPr lang="en-US" dirty="0" smtClean="0"/>
              <a:t>Mentee’s Next Steps</a:t>
            </a:r>
          </a:p>
          <a:p>
            <a:pPr lvl="1">
              <a:defRPr/>
            </a:pPr>
            <a:r>
              <a:rPr lang="en-US" dirty="0" smtClean="0"/>
              <a:t>Support Needed From Mentor</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Collaborative Discussion Guide (CDG)</a:t>
            </a:r>
          </a:p>
        </p:txBody>
      </p:sp>
      <p:sp>
        <p:nvSpPr>
          <p:cNvPr id="3" name="Content Placeholder 2"/>
          <p:cNvSpPr>
            <a:spLocks noGrp="1"/>
          </p:cNvSpPr>
          <p:nvPr>
            <p:ph idx="1"/>
          </p:nvPr>
        </p:nvSpPr>
        <p:spPr>
          <a:xfrm>
            <a:off x="838200" y="1600200"/>
            <a:ext cx="8229600" cy="4267200"/>
          </a:xfrm>
        </p:spPr>
        <p:txBody>
          <a:bodyPr/>
          <a:lstStyle/>
          <a:p>
            <a:pPr>
              <a:defRPr/>
            </a:pPr>
            <a:r>
              <a:rPr lang="en-US" dirty="0"/>
              <a:t>Review Collaborative Discussion Guide (CDG</a:t>
            </a:r>
            <a:r>
              <a:rPr lang="en-US" dirty="0" smtClean="0"/>
              <a:t>)</a:t>
            </a:r>
          </a:p>
          <a:p>
            <a:pPr>
              <a:defRPr/>
            </a:pPr>
            <a:r>
              <a:rPr lang="en-US" dirty="0" smtClean="0"/>
              <a:t>Discuss tool with a elbow partner</a:t>
            </a:r>
          </a:p>
          <a:p>
            <a:pPr>
              <a:defRPr/>
            </a:pPr>
            <a:r>
              <a:rPr lang="en-US" dirty="0" smtClean="0"/>
              <a:t>Questions?</a:t>
            </a:r>
            <a:endParaRPr lang="en-US" dirty="0"/>
          </a:p>
          <a:p>
            <a:pP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Facilitative Coaching</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Builds on mentee’s current skills and knowledge</a:t>
            </a:r>
          </a:p>
          <a:p>
            <a:pPr>
              <a:defRPr/>
            </a:pPr>
            <a:r>
              <a:rPr lang="en-US" dirty="0" smtClean="0"/>
              <a:t>Collaborative in nature</a:t>
            </a:r>
          </a:p>
          <a:p>
            <a:pPr>
              <a:defRPr/>
            </a:pPr>
            <a:r>
              <a:rPr lang="en-US" dirty="0" smtClean="0"/>
              <a:t>Builds mentee’s reflective skills and leadership practices</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a:t>Facilitative Coaching</a:t>
            </a:r>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Review the </a:t>
            </a:r>
            <a:r>
              <a:rPr lang="en-US" i="1" dirty="0" smtClean="0"/>
              <a:t>Five Moves in Facilitative Coaching</a:t>
            </a:r>
          </a:p>
          <a:p>
            <a:pPr>
              <a:defRPr/>
            </a:pPr>
            <a:r>
              <a:rPr lang="en-US" dirty="0" smtClean="0"/>
              <a:t>Highlight 4-5 question stems you would like to try/practice.</a:t>
            </a:r>
          </a:p>
          <a:p>
            <a:pPr>
              <a:defRPr/>
            </a:pPr>
            <a:r>
              <a:rPr lang="en-US" dirty="0" smtClean="0"/>
              <a:t>Practice using the </a:t>
            </a:r>
            <a:r>
              <a:rPr lang="en-US" i="1" dirty="0" smtClean="0"/>
              <a:t>Five Moves in Facilitative Coaching </a:t>
            </a:r>
            <a:r>
              <a:rPr lang="en-US" dirty="0" smtClean="0"/>
              <a:t>with a partner</a:t>
            </a:r>
          </a:p>
          <a:p>
            <a:pPr>
              <a:defRPr/>
            </a:pPr>
            <a:r>
              <a:rPr lang="en-US" dirty="0" smtClean="0"/>
              <a:t>Switch roles and repeat.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Debrief Practice Activity</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How do you feel your facilitative coaching practice went?</a:t>
            </a:r>
          </a:p>
          <a:p>
            <a:pPr>
              <a:defRPr/>
            </a:pPr>
            <a:r>
              <a:rPr lang="en-US" dirty="0" smtClean="0"/>
              <a:t>What are the implications for your mentoring practice as you move forward?</a:t>
            </a:r>
          </a:p>
          <a:p>
            <a:pPr>
              <a:defRPr/>
            </a:pPr>
            <a:r>
              <a:rPr lang="en-US" dirty="0" smtClean="0"/>
              <a:t>How did using the CDG help guide the conversation?</a:t>
            </a:r>
          </a:p>
          <a:p>
            <a:pPr>
              <a:defRPr/>
            </a:pPr>
            <a:r>
              <a:rPr lang="en-US" dirty="0" smtClean="0"/>
              <a:t>How did pausing to ask facilitative questions affect your conversation?</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u="sng" dirty="0" smtClean="0">
                <a:ea typeface="ＭＳ Ｐゴシック" charset="0"/>
              </a:rPr>
              <a:t>Objectives</a:t>
            </a:r>
            <a:endParaRPr lang="en-US" u="sng" dirty="0">
              <a:ea typeface="ＭＳ Ｐゴシック" charset="0"/>
            </a:endParaRPr>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ea typeface="ＭＳ Ｐゴシック" charset="0"/>
              </a:rPr>
              <a:t>Determine important elements for building and maintaining trust.</a:t>
            </a:r>
          </a:p>
          <a:p>
            <a:pPr>
              <a:defRPr/>
            </a:pPr>
            <a:r>
              <a:rPr lang="en-US" dirty="0" smtClean="0">
                <a:ea typeface="ＭＳ Ｐゴシック" charset="0"/>
              </a:rPr>
              <a:t>Understand the role and responsibility of mentor and how to effectively launch your first meetings.</a:t>
            </a:r>
          </a:p>
          <a:p>
            <a:pPr>
              <a:defRPr/>
            </a:pPr>
            <a:r>
              <a:rPr lang="en-US" dirty="0" smtClean="0">
                <a:ea typeface="ＭＳ Ｐゴシック" charset="0"/>
              </a:rPr>
              <a:t>Familiarize yourself with the Collaborative Discussion Guide (CDG)</a:t>
            </a:r>
            <a:endParaRPr lang="en-US" dirty="0">
              <a:ea typeface="ＭＳ Ｐゴシック"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8229600" cy="1143000"/>
          </a:xfrm>
        </p:spPr>
        <p:txBody>
          <a:bodyPr/>
          <a:lstStyle/>
          <a:p>
            <a:pPr>
              <a:defRPr/>
            </a:pPr>
            <a:r>
              <a:rPr lang="en-US" sz="3600" u="sng" dirty="0" smtClean="0">
                <a:ea typeface="ＭＳ Ｐゴシック" charset="0"/>
              </a:rPr>
              <a:t>Summarize and Reflect</a:t>
            </a:r>
            <a:endParaRPr lang="en-US" sz="3600" u="sng" dirty="0">
              <a:ea typeface="ＭＳ Ｐゴシック" charset="0"/>
            </a:endParaRPr>
          </a:p>
        </p:txBody>
      </p:sp>
      <p:sp>
        <p:nvSpPr>
          <p:cNvPr id="3" name="Content Placeholder 2"/>
          <p:cNvSpPr>
            <a:spLocks noGrp="1"/>
          </p:cNvSpPr>
          <p:nvPr>
            <p:ph idx="1"/>
          </p:nvPr>
        </p:nvSpPr>
        <p:spPr>
          <a:xfrm>
            <a:off x="838200" y="1371600"/>
            <a:ext cx="8229600" cy="3505200"/>
          </a:xfrm>
        </p:spPr>
        <p:txBody>
          <a:bodyPr/>
          <a:lstStyle/>
          <a:p>
            <a:pPr>
              <a:defRPr/>
            </a:pPr>
            <a:r>
              <a:rPr lang="en-US" dirty="0" smtClean="0">
                <a:ea typeface="ＭＳ Ｐゴシック" charset="0"/>
              </a:rPr>
              <a:t>Write down 2-3 </a:t>
            </a:r>
            <a:r>
              <a:rPr lang="en-US" dirty="0">
                <a:ea typeface="ＭＳ Ｐゴシック" charset="0"/>
              </a:rPr>
              <a:t>k</a:t>
            </a:r>
            <a:r>
              <a:rPr lang="en-US" dirty="0" smtClean="0">
                <a:ea typeface="ＭＳ Ｐゴシック" charset="0"/>
              </a:rPr>
              <a:t>ey takeaways/new learning </a:t>
            </a:r>
          </a:p>
          <a:p>
            <a:pPr marL="0" indent="0">
              <a:buFontTx/>
              <a:buNone/>
              <a:defRPr/>
            </a:pPr>
            <a:endParaRPr lang="en-US" dirty="0" smtClean="0">
              <a:ea typeface="ＭＳ Ｐゴシック" charset="0"/>
            </a:endParaRPr>
          </a:p>
          <a:p>
            <a:pPr>
              <a:defRPr/>
            </a:pPr>
            <a:r>
              <a:rPr lang="en-US" dirty="0" smtClean="0">
                <a:ea typeface="ＭＳ Ｐゴシック" charset="0"/>
              </a:rPr>
              <a:t>What are my next steps in preparing for my first/next meeting with my mentee?</a:t>
            </a:r>
          </a:p>
          <a:p>
            <a:pPr marL="0" indent="0">
              <a:buFontTx/>
              <a:buNone/>
              <a:defRPr/>
            </a:pPr>
            <a:endParaRPr lang="en-US" dirty="0" smtClean="0">
              <a:ea typeface="ＭＳ Ｐゴシック" charset="0"/>
            </a:endParaRPr>
          </a:p>
          <a:p>
            <a:pPr>
              <a:defRPr/>
            </a:pPr>
            <a:r>
              <a:rPr lang="en-US" dirty="0" smtClean="0">
                <a:ea typeface="ＭＳ Ｐゴシック" charset="0"/>
              </a:rPr>
              <a:t>Turn and talk with your neighbor.</a:t>
            </a:r>
          </a:p>
          <a:p>
            <a:pPr marL="0" indent="0" algn="ctr">
              <a:buFontTx/>
              <a:buNone/>
              <a:defRPr/>
            </a:pPr>
            <a:endParaRPr lang="en-US" dirty="0" smtClean="0">
              <a:ea typeface="ＭＳ Ｐゴシック"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u="sng" dirty="0" smtClean="0">
                <a:ea typeface="ＭＳ Ｐゴシック" charset="0"/>
              </a:rPr>
              <a:t>Agenda</a:t>
            </a:r>
            <a:endParaRPr lang="en-US" sz="3600" u="sng" dirty="0">
              <a:ea typeface="ＭＳ Ｐゴシック" charset="0"/>
            </a:endParaRPr>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ea typeface="ＭＳ Ｐゴシック" charset="0"/>
              </a:rPr>
              <a:t>Introduction, Objectives, and Norms</a:t>
            </a:r>
          </a:p>
          <a:p>
            <a:pPr>
              <a:defRPr/>
            </a:pPr>
            <a:r>
              <a:rPr lang="en-US" dirty="0" smtClean="0">
                <a:ea typeface="ＭＳ Ｐゴシック" charset="0"/>
              </a:rPr>
              <a:t>Foundational Skills/Strategies/Tools</a:t>
            </a:r>
          </a:p>
          <a:p>
            <a:pPr lvl="1">
              <a:defRPr/>
            </a:pPr>
            <a:r>
              <a:rPr lang="en-US" dirty="0">
                <a:ea typeface="ＭＳ Ｐゴシック" charset="0"/>
              </a:rPr>
              <a:t>Attributes of Trust</a:t>
            </a:r>
          </a:p>
          <a:p>
            <a:pPr lvl="1">
              <a:defRPr/>
            </a:pPr>
            <a:r>
              <a:rPr lang="en-US" dirty="0">
                <a:ea typeface="ＭＳ Ｐゴシック" charset="0"/>
              </a:rPr>
              <a:t>Entry Conversations</a:t>
            </a:r>
          </a:p>
          <a:p>
            <a:pPr lvl="1">
              <a:defRPr/>
            </a:pPr>
            <a:r>
              <a:rPr lang="en-US" dirty="0">
                <a:ea typeface="ＭＳ Ｐゴシック" charset="0"/>
              </a:rPr>
              <a:t>Collaborative Discussion Guide and Facilitative </a:t>
            </a:r>
            <a:r>
              <a:rPr lang="en-US" dirty="0" smtClean="0">
                <a:ea typeface="ＭＳ Ｐゴシック" charset="0"/>
              </a:rPr>
              <a:t>Language</a:t>
            </a:r>
          </a:p>
          <a:p>
            <a:pPr>
              <a:defRPr/>
            </a:pPr>
            <a:r>
              <a:rPr lang="en-US" dirty="0" smtClean="0">
                <a:ea typeface="ＭＳ Ｐゴシック" charset="0"/>
              </a:rPr>
              <a:t>Summarize and Reflect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600" u="sng" dirty="0" smtClean="0">
                <a:ea typeface="ＭＳ Ｐゴシック" charset="0"/>
              </a:rPr>
              <a:t>Foundational Skills/Strategies/Tools</a:t>
            </a:r>
            <a:endParaRPr lang="en-US" sz="3600" u="sng" dirty="0">
              <a:ea typeface="ＭＳ Ｐゴシック" charset="0"/>
            </a:endParaRPr>
          </a:p>
        </p:txBody>
      </p:sp>
      <p:sp>
        <p:nvSpPr>
          <p:cNvPr id="3" name="Content Placeholder 2"/>
          <p:cNvSpPr>
            <a:spLocks noGrp="1"/>
          </p:cNvSpPr>
          <p:nvPr>
            <p:ph idx="1"/>
          </p:nvPr>
        </p:nvSpPr>
        <p:spPr>
          <a:xfrm>
            <a:off x="838200" y="1600200"/>
            <a:ext cx="8229600" cy="4267200"/>
          </a:xfrm>
        </p:spPr>
        <p:txBody>
          <a:bodyPr/>
          <a:lstStyle/>
          <a:p>
            <a:pPr marL="0" indent="0" algn="ctr">
              <a:buFontTx/>
              <a:buNone/>
              <a:defRPr/>
            </a:pPr>
            <a:endParaRPr lang="en-US" dirty="0">
              <a:ea typeface="ＭＳ Ｐゴシック" charset="0"/>
            </a:endParaRPr>
          </a:p>
          <a:p>
            <a:pPr marL="0" indent="0" algn="ctr">
              <a:buFontTx/>
              <a:buNone/>
              <a:defRPr/>
            </a:pPr>
            <a:endParaRPr lang="en-US" dirty="0" smtClean="0">
              <a:ea typeface="ＭＳ Ｐゴシック" charset="0"/>
            </a:endParaRPr>
          </a:p>
          <a:p>
            <a:pPr marL="0" indent="0" algn="ctr">
              <a:buFontTx/>
              <a:buNone/>
              <a:defRPr/>
            </a:pPr>
            <a:r>
              <a:rPr lang="en-US" sz="4000" dirty="0" smtClean="0">
                <a:ea typeface="ＭＳ Ｐゴシック" charset="0"/>
              </a:rPr>
              <a:t>Attributes of Trust</a:t>
            </a:r>
            <a:endParaRPr lang="en-US" sz="4000" dirty="0">
              <a:ea typeface="ＭＳ Ｐゴシック"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7038"/>
            <a:ext cx="8229600" cy="639762"/>
          </a:xfrm>
        </p:spPr>
        <p:txBody>
          <a:bodyPr/>
          <a:lstStyle/>
          <a:p>
            <a:pPr>
              <a:defRPr/>
            </a:pPr>
            <a:r>
              <a:rPr lang="en-US" dirty="0"/>
              <a:t>Importance of Trust</a:t>
            </a:r>
            <a:br>
              <a:rPr lang="en-US" dirty="0"/>
            </a:br>
            <a:endParaRPr lang="en-US" dirty="0"/>
          </a:p>
        </p:txBody>
      </p:sp>
      <p:sp>
        <p:nvSpPr>
          <p:cNvPr id="3" name="Content Placeholder 2"/>
          <p:cNvSpPr>
            <a:spLocks noGrp="1"/>
          </p:cNvSpPr>
          <p:nvPr>
            <p:ph idx="1"/>
          </p:nvPr>
        </p:nvSpPr>
        <p:spPr>
          <a:xfrm>
            <a:off x="838200" y="762000"/>
            <a:ext cx="8229600" cy="5105400"/>
          </a:xfrm>
        </p:spPr>
        <p:txBody>
          <a:bodyPr/>
          <a:lstStyle/>
          <a:p>
            <a:pPr marL="0" indent="0">
              <a:buFontTx/>
              <a:buNone/>
              <a:defRPr/>
            </a:pPr>
            <a:r>
              <a:rPr lang="en-US" dirty="0"/>
              <a:t> </a:t>
            </a:r>
            <a:r>
              <a:rPr lang="en-US" sz="3000" dirty="0" smtClean="0"/>
              <a:t>“</a:t>
            </a:r>
            <a:r>
              <a:rPr lang="en-US" sz="3000" dirty="0"/>
              <a:t>The role of a coach is granted by the </a:t>
            </a:r>
            <a:r>
              <a:rPr lang="en-US" sz="3000" dirty="0" err="1"/>
              <a:t>coachee</a:t>
            </a:r>
            <a:r>
              <a:rPr lang="en-US" sz="3000" dirty="0"/>
              <a:t> based on trust.  Without trust there can be no coaching.  Trust will always be at stake during the process of coaching.  The trust can increase and become more solid, and it can be taken away.  It can be initially gained, then lost, and afterwards recovered.  Or it can be lost for good.  The coach always moves along the thin cord of the </a:t>
            </a:r>
            <a:r>
              <a:rPr lang="en-US" sz="3000" dirty="0" err="1"/>
              <a:t>coachee’s</a:t>
            </a:r>
            <a:r>
              <a:rPr lang="en-US" sz="3000" dirty="0"/>
              <a:t> trust.  To take for granted the </a:t>
            </a:r>
            <a:r>
              <a:rPr lang="en-US" sz="3000" dirty="0" err="1"/>
              <a:t>coachee’s</a:t>
            </a:r>
            <a:r>
              <a:rPr lang="en-US" sz="3000" dirty="0"/>
              <a:t> trust is one of the big mistakes a coach can make.”</a:t>
            </a:r>
          </a:p>
          <a:p>
            <a:pPr>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Trust Attributes</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a:t>Think of someone such as a supervisor, mentor, or colleague that you really trusted</a:t>
            </a:r>
            <a:r>
              <a:rPr lang="en-US" dirty="0" smtClean="0"/>
              <a:t>.</a:t>
            </a:r>
          </a:p>
          <a:p>
            <a:pPr>
              <a:defRPr/>
            </a:pPr>
            <a:r>
              <a:rPr lang="en-US" dirty="0" smtClean="0"/>
              <a:t>Individually, write down </a:t>
            </a:r>
            <a:r>
              <a:rPr lang="en-US" dirty="0"/>
              <a:t>attributes of the individual that supported the establishment of trust</a:t>
            </a:r>
            <a:r>
              <a:rPr lang="en-US" dirty="0" smtClean="0"/>
              <a:t>.</a:t>
            </a:r>
          </a:p>
          <a:p>
            <a:pPr>
              <a:defRPr/>
            </a:pPr>
            <a:r>
              <a:rPr lang="en-US" dirty="0" smtClean="0"/>
              <a:t>Group share out.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The Four Elements of Trust</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Read the article The Four Elements of Trust.</a:t>
            </a:r>
          </a:p>
          <a:p>
            <a:pPr lvl="1">
              <a:defRPr/>
            </a:pPr>
            <a:r>
              <a:rPr lang="en-US" dirty="0" smtClean="0"/>
              <a:t>Highlight key attributes outlined in the article.</a:t>
            </a:r>
          </a:p>
          <a:p>
            <a:pPr>
              <a:defRPr/>
            </a:pPr>
            <a:r>
              <a:rPr lang="en-US" dirty="0" smtClean="0"/>
              <a:t>Whole group share attributes from article.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Compare/Contrast Activity</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Whole group</a:t>
            </a:r>
          </a:p>
          <a:p>
            <a:pPr lvl="1">
              <a:defRPr/>
            </a:pPr>
            <a:r>
              <a:rPr lang="en-US" dirty="0" smtClean="0"/>
              <a:t>Compare and contrast on Venn Diagram from:</a:t>
            </a:r>
          </a:p>
          <a:p>
            <a:pPr lvl="2">
              <a:defRPr/>
            </a:pPr>
            <a:r>
              <a:rPr lang="en-US" dirty="0" smtClean="0"/>
              <a:t>The list participants generated from trust attributes discussion.</a:t>
            </a:r>
          </a:p>
          <a:p>
            <a:pPr lvl="2">
              <a:defRPr/>
            </a:pPr>
            <a:r>
              <a:rPr lang="en-US" dirty="0" smtClean="0"/>
              <a:t>The highlighted attributes from The Four Elements article.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Reflection Activity</a:t>
            </a:r>
            <a:endParaRPr lang="en-US" dirty="0"/>
          </a:p>
        </p:txBody>
      </p:sp>
      <p:sp>
        <p:nvSpPr>
          <p:cNvPr id="3" name="Content Placeholder 2"/>
          <p:cNvSpPr>
            <a:spLocks noGrp="1"/>
          </p:cNvSpPr>
          <p:nvPr>
            <p:ph idx="1"/>
          </p:nvPr>
        </p:nvSpPr>
        <p:spPr>
          <a:xfrm>
            <a:off x="838200" y="1600200"/>
            <a:ext cx="8229600" cy="4267200"/>
          </a:xfrm>
        </p:spPr>
        <p:txBody>
          <a:bodyPr/>
          <a:lstStyle/>
          <a:p>
            <a:pPr>
              <a:defRPr/>
            </a:pPr>
            <a:r>
              <a:rPr lang="en-US" dirty="0" smtClean="0"/>
              <a:t>Individually reflect on:</a:t>
            </a:r>
          </a:p>
          <a:p>
            <a:pPr lvl="1">
              <a:defRPr/>
            </a:pPr>
            <a:r>
              <a:rPr lang="en-US" dirty="0" smtClean="0"/>
              <a:t> how you might broach the conversation of trust with your mentee </a:t>
            </a:r>
            <a:r>
              <a:rPr lang="en-US" b="1" dirty="0" smtClean="0"/>
              <a:t>or </a:t>
            </a:r>
          </a:p>
          <a:p>
            <a:pPr lvl="1">
              <a:defRPr/>
            </a:pPr>
            <a:r>
              <a:rPr lang="en-US" dirty="0" smtClean="0"/>
              <a:t>use this article.</a:t>
            </a:r>
          </a:p>
          <a:p>
            <a:pPr>
              <a:defRPr/>
            </a:pPr>
            <a:r>
              <a:rPr lang="en-US" dirty="0" smtClean="0"/>
              <a:t>Write down your thoughts.</a:t>
            </a:r>
          </a:p>
          <a:p>
            <a:pPr>
              <a:defRPr/>
            </a:pPr>
            <a:r>
              <a:rPr lang="en-US" dirty="0"/>
              <a:t>Find a new sharing partner </a:t>
            </a:r>
            <a:r>
              <a:rPr lang="en-US" dirty="0" smtClean="0"/>
              <a:t>in </a:t>
            </a:r>
            <a:r>
              <a:rPr lang="en-US" dirty="0"/>
              <a:t>room and exchange ideas.</a:t>
            </a:r>
          </a:p>
          <a:p>
            <a:pPr>
              <a:defRPr/>
            </a:pPr>
            <a:endParaRPr lang="en-US" dirty="0"/>
          </a:p>
        </p:txBody>
      </p:sp>
    </p:spTree>
  </p:cSld>
  <p:clrMapOvr>
    <a:masterClrMapping/>
  </p:clrMapOvr>
</p:sld>
</file>

<file path=ppt/theme/theme1.xml><?xml version="1.0" encoding="utf-8"?>
<a:theme xmlns:a="http://schemas.openxmlformats.org/drawingml/2006/main" name="1_simple">
  <a:themeElements>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fontScheme name="1_simp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imple 1">
        <a:dk1>
          <a:srgbClr val="C0C0C0"/>
        </a:dk1>
        <a:lt1>
          <a:srgbClr val="FFFFFF"/>
        </a:lt1>
        <a:dk2>
          <a:srgbClr val="000099"/>
        </a:dk2>
        <a:lt2>
          <a:srgbClr val="CCECFF"/>
        </a:lt2>
        <a:accent1>
          <a:srgbClr val="FF3399"/>
        </a:accent1>
        <a:accent2>
          <a:srgbClr val="99CCFF"/>
        </a:accent2>
        <a:accent3>
          <a:srgbClr val="AAAACA"/>
        </a:accent3>
        <a:accent4>
          <a:srgbClr val="DADADA"/>
        </a:accent4>
        <a:accent5>
          <a:srgbClr val="FFADCA"/>
        </a:accent5>
        <a:accent6>
          <a:srgbClr val="8AB9E7"/>
        </a:accent6>
        <a:hlink>
          <a:srgbClr val="FF5050"/>
        </a:hlink>
        <a:folHlink>
          <a:srgbClr val="FFFF99"/>
        </a:folHlink>
      </a:clrScheme>
      <a:clrMap bg1="dk2" tx1="lt1" bg2="dk1" tx2="lt2" accent1="accent1" accent2="accent2" accent3="accent3" accent4="accent4" accent5="accent5" accent6="accent6" hlink="hlink" folHlink="folHlink"/>
    </a:extraClrScheme>
    <a:extraClrScheme>
      <a:clrScheme name="1_simple 2">
        <a:dk1>
          <a:srgbClr val="000000"/>
        </a:dk1>
        <a:lt1>
          <a:srgbClr val="99CCFF"/>
        </a:lt1>
        <a:dk2>
          <a:srgbClr val="1C1C1C"/>
        </a:dk2>
        <a:lt2>
          <a:srgbClr val="4D4D4D"/>
        </a:lt2>
        <a:accent1>
          <a:srgbClr val="CC0066"/>
        </a:accent1>
        <a:accent2>
          <a:srgbClr val="3366FF"/>
        </a:accent2>
        <a:accent3>
          <a:srgbClr val="CAE2FF"/>
        </a:accent3>
        <a:accent4>
          <a:srgbClr val="000000"/>
        </a:accent4>
        <a:accent5>
          <a:srgbClr val="E2AAB8"/>
        </a:accent5>
        <a:accent6>
          <a:srgbClr val="2D5CE7"/>
        </a:accent6>
        <a:hlink>
          <a:srgbClr val="FF0000"/>
        </a:hlink>
        <a:folHlink>
          <a:srgbClr val="FFFF00"/>
        </a:folHlink>
      </a:clrScheme>
      <a:clrMap bg1="lt1" tx1="dk1" bg2="lt2" tx2="dk2" accent1="accent1" accent2="accent2" accent3="accent3" accent4="accent4" accent5="accent5" accent6="accent6" hlink="hlink" folHlink="folHlink"/>
    </a:extraClrScheme>
    <a:extraClrScheme>
      <a:clrScheme name="1_simple 3">
        <a:dk1>
          <a:srgbClr val="C0C0C0"/>
        </a:dk1>
        <a:lt1>
          <a:srgbClr val="FFFFFF"/>
        </a:lt1>
        <a:dk2>
          <a:srgbClr val="800000"/>
        </a:dk2>
        <a:lt2>
          <a:srgbClr val="FFCC99"/>
        </a:lt2>
        <a:accent1>
          <a:srgbClr val="FF9900"/>
        </a:accent1>
        <a:accent2>
          <a:srgbClr val="CC0000"/>
        </a:accent2>
        <a:accent3>
          <a:srgbClr val="C0AAAA"/>
        </a:accent3>
        <a:accent4>
          <a:srgbClr val="DADADA"/>
        </a:accent4>
        <a:accent5>
          <a:srgbClr val="FFCAAA"/>
        </a:accent5>
        <a:accent6>
          <a:srgbClr val="B90000"/>
        </a:accent6>
        <a:hlink>
          <a:srgbClr val="FF33CC"/>
        </a:hlink>
        <a:folHlink>
          <a:srgbClr val="FFCC00"/>
        </a:folHlink>
      </a:clrScheme>
      <a:clrMap bg1="dk2" tx1="lt1" bg2="dk1" tx2="lt2" accent1="accent1" accent2="accent2" accent3="accent3" accent4="accent4" accent5="accent5" accent6="accent6" hlink="hlink" folHlink="folHlink"/>
    </a:extraClrScheme>
    <a:extraClrScheme>
      <a:clrScheme name="1_simple 4">
        <a:dk1>
          <a:srgbClr val="000000"/>
        </a:dk1>
        <a:lt1>
          <a:srgbClr val="FF9966"/>
        </a:lt1>
        <a:dk2>
          <a:srgbClr val="1C1C1C"/>
        </a:dk2>
        <a:lt2>
          <a:srgbClr val="4D4D4D"/>
        </a:lt2>
        <a:accent1>
          <a:srgbClr val="FF0000"/>
        </a:accent1>
        <a:accent2>
          <a:srgbClr val="FF6699"/>
        </a:accent2>
        <a:accent3>
          <a:srgbClr val="FFCAB8"/>
        </a:accent3>
        <a:accent4>
          <a:srgbClr val="000000"/>
        </a:accent4>
        <a:accent5>
          <a:srgbClr val="FFAAAA"/>
        </a:accent5>
        <a:accent6>
          <a:srgbClr val="E75C8A"/>
        </a:accent6>
        <a:hlink>
          <a:srgbClr val="CC00CC"/>
        </a:hlink>
        <a:folHlink>
          <a:srgbClr val="FFCC00"/>
        </a:folHlink>
      </a:clrScheme>
      <a:clrMap bg1="lt1" tx1="dk1" bg2="lt2" tx2="dk2" accent1="accent1" accent2="accent2" accent3="accent3" accent4="accent4" accent5="accent5" accent6="accent6" hlink="hlink" folHlink="folHlink"/>
    </a:extraClrScheme>
    <a:extraClrScheme>
      <a:clrScheme name="1_simple 5">
        <a:dk1>
          <a:srgbClr val="C0C0C0"/>
        </a:dk1>
        <a:lt1>
          <a:srgbClr val="FFFFFF"/>
        </a:lt1>
        <a:dk2>
          <a:srgbClr val="008000"/>
        </a:dk2>
        <a:lt2>
          <a:srgbClr val="CCECFF"/>
        </a:lt2>
        <a:accent1>
          <a:srgbClr val="0066FF"/>
        </a:accent1>
        <a:accent2>
          <a:srgbClr val="00FF00"/>
        </a:accent2>
        <a:accent3>
          <a:srgbClr val="AAC0AA"/>
        </a:accent3>
        <a:accent4>
          <a:srgbClr val="DADADA"/>
        </a:accent4>
        <a:accent5>
          <a:srgbClr val="AAB8FF"/>
        </a:accent5>
        <a:accent6>
          <a:srgbClr val="00E700"/>
        </a:accent6>
        <a:hlink>
          <a:srgbClr val="A29E00"/>
        </a:hlink>
        <a:folHlink>
          <a:srgbClr val="EA8B00"/>
        </a:folHlink>
      </a:clrScheme>
      <a:clrMap bg1="dk2" tx1="lt1" bg2="dk1" tx2="lt2" accent1="accent1" accent2="accent2" accent3="accent3" accent4="accent4" accent5="accent5" accent6="accent6" hlink="hlink" folHlink="folHlink"/>
    </a:extraClrScheme>
    <a:extraClrScheme>
      <a:clrScheme name="1_simple 6">
        <a:dk1>
          <a:srgbClr val="000000"/>
        </a:dk1>
        <a:lt1>
          <a:srgbClr val="97E183"/>
        </a:lt1>
        <a:dk2>
          <a:srgbClr val="1C1C1C"/>
        </a:dk2>
        <a:lt2>
          <a:srgbClr val="4D4D4D"/>
        </a:lt2>
        <a:accent1>
          <a:srgbClr val="0066FF"/>
        </a:accent1>
        <a:accent2>
          <a:srgbClr val="99FF99"/>
        </a:accent2>
        <a:accent3>
          <a:srgbClr val="C9EEC1"/>
        </a:accent3>
        <a:accent4>
          <a:srgbClr val="000000"/>
        </a:accent4>
        <a:accent5>
          <a:srgbClr val="AAB8FF"/>
        </a:accent5>
        <a:accent6>
          <a:srgbClr val="8AE78A"/>
        </a:accent6>
        <a:hlink>
          <a:srgbClr val="CC9900"/>
        </a:hlink>
        <a:folHlink>
          <a:srgbClr val="FFCC66"/>
        </a:folHlink>
      </a:clrScheme>
      <a:clrMap bg1="lt1" tx1="dk1" bg2="lt2" tx2="dk2" accent1="accent1" accent2="accent2" accent3="accent3" accent4="accent4" accent5="accent5" accent6="accent6" hlink="hlink" folHlink="folHlink"/>
    </a:extraClrScheme>
    <a:extraClrScheme>
      <a:clrScheme name="1_simple 7">
        <a:dk1>
          <a:srgbClr val="C0C0C0"/>
        </a:dk1>
        <a:lt1>
          <a:srgbClr val="FFFFFF"/>
        </a:lt1>
        <a:dk2>
          <a:srgbClr val="008080"/>
        </a:dk2>
        <a:lt2>
          <a:srgbClr val="CCECFF"/>
        </a:lt2>
        <a:accent1>
          <a:srgbClr val="29A329"/>
        </a:accent1>
        <a:accent2>
          <a:srgbClr val="00FFFF"/>
        </a:accent2>
        <a:accent3>
          <a:srgbClr val="AAC0C0"/>
        </a:accent3>
        <a:accent4>
          <a:srgbClr val="DADADA"/>
        </a:accent4>
        <a:accent5>
          <a:srgbClr val="ACCEAC"/>
        </a:accent5>
        <a:accent6>
          <a:srgbClr val="00E7E7"/>
        </a:accent6>
        <a:hlink>
          <a:srgbClr val="3B6AFF"/>
        </a:hlink>
        <a:folHlink>
          <a:srgbClr val="FF9900"/>
        </a:folHlink>
      </a:clrScheme>
      <a:clrMap bg1="dk2" tx1="lt1" bg2="dk1" tx2="lt2" accent1="accent1" accent2="accent2" accent3="accent3" accent4="accent4" accent5="accent5" accent6="accent6" hlink="hlink" folHlink="folHlink"/>
    </a:extraClrScheme>
    <a:extraClrScheme>
      <a:clrScheme name="1_simple 8">
        <a:dk1>
          <a:srgbClr val="000000"/>
        </a:dk1>
        <a:lt1>
          <a:srgbClr val="64F0BE"/>
        </a:lt1>
        <a:dk2>
          <a:srgbClr val="1C1C1C"/>
        </a:dk2>
        <a:lt2>
          <a:srgbClr val="4D4D4D"/>
        </a:lt2>
        <a:accent1>
          <a:srgbClr val="008000"/>
        </a:accent1>
        <a:accent2>
          <a:srgbClr val="00FFFF"/>
        </a:accent2>
        <a:accent3>
          <a:srgbClr val="B8F6DB"/>
        </a:accent3>
        <a:accent4>
          <a:srgbClr val="000000"/>
        </a:accent4>
        <a:accent5>
          <a:srgbClr val="AAC0AA"/>
        </a:accent5>
        <a:accent6>
          <a:srgbClr val="00E7E7"/>
        </a:accent6>
        <a:hlink>
          <a:srgbClr val="3366FF"/>
        </a:hlink>
        <a:folHlink>
          <a:srgbClr val="FFCC66"/>
        </a:folHlink>
      </a:clrScheme>
      <a:clrMap bg1="lt1" tx1="dk1" bg2="lt2" tx2="dk2" accent1="accent1" accent2="accent2" accent3="accent3" accent4="accent4" accent5="accent5" accent6="accent6" hlink="hlink" folHlink="folHlink"/>
    </a:extraClrScheme>
    <a:extraClrScheme>
      <a:clrScheme name="1_simple 9">
        <a:dk1>
          <a:srgbClr val="C0C0C0"/>
        </a:dk1>
        <a:lt1>
          <a:srgbClr val="FFFFFF"/>
        </a:lt1>
        <a:dk2>
          <a:srgbClr val="CC9900"/>
        </a:dk2>
        <a:lt2>
          <a:srgbClr val="FFFFCC"/>
        </a:lt2>
        <a:accent1>
          <a:srgbClr val="FF3300"/>
        </a:accent1>
        <a:accent2>
          <a:srgbClr val="FFCC66"/>
        </a:accent2>
        <a:accent3>
          <a:srgbClr val="E2CAAA"/>
        </a:accent3>
        <a:accent4>
          <a:srgbClr val="DADADA"/>
        </a:accent4>
        <a:accent5>
          <a:srgbClr val="FFADAA"/>
        </a:accent5>
        <a:accent6>
          <a:srgbClr val="E7B95C"/>
        </a:accent6>
        <a:hlink>
          <a:srgbClr val="008080"/>
        </a:hlink>
        <a:folHlink>
          <a:srgbClr val="3399FF"/>
        </a:folHlink>
      </a:clrScheme>
      <a:clrMap bg1="dk2" tx1="lt1" bg2="dk1" tx2="lt2" accent1="accent1" accent2="accent2" accent3="accent3" accent4="accent4" accent5="accent5" accent6="accent6" hlink="hlink" folHlink="folHlink"/>
    </a:extraClrScheme>
    <a:extraClrScheme>
      <a:clrScheme name="1_simple 10">
        <a:dk1>
          <a:srgbClr val="000000"/>
        </a:dk1>
        <a:lt1>
          <a:srgbClr val="EFF274"/>
        </a:lt1>
        <a:dk2>
          <a:srgbClr val="1C1C1C"/>
        </a:dk2>
        <a:lt2>
          <a:srgbClr val="4D4D4D"/>
        </a:lt2>
        <a:accent1>
          <a:srgbClr val="9966FF"/>
        </a:accent1>
        <a:accent2>
          <a:srgbClr val="FFFFCC"/>
        </a:accent2>
        <a:accent3>
          <a:srgbClr val="F6F7BC"/>
        </a:accent3>
        <a:accent4>
          <a:srgbClr val="000000"/>
        </a:accent4>
        <a:accent5>
          <a:srgbClr val="CAB8FF"/>
        </a:accent5>
        <a:accent6>
          <a:srgbClr val="E7E7B9"/>
        </a:accent6>
        <a:hlink>
          <a:srgbClr val="6666FF"/>
        </a:hlink>
        <a:folHlink>
          <a:srgbClr val="99CCFF"/>
        </a:folHlink>
      </a:clrScheme>
      <a:clrMap bg1="lt1" tx1="dk1" bg2="lt2" tx2="dk2" accent1="accent1" accent2="accent2" accent3="accent3" accent4="accent4" accent5="accent5" accent6="accent6" hlink="hlink" folHlink="folHlink"/>
    </a:extraClrScheme>
    <a:extraClrScheme>
      <a:clrScheme name="1_simple 11">
        <a:dk1>
          <a:srgbClr val="C0C0C0"/>
        </a:dk1>
        <a:lt1>
          <a:srgbClr val="FFFFFF"/>
        </a:lt1>
        <a:dk2>
          <a:srgbClr val="6600CC"/>
        </a:dk2>
        <a:lt2>
          <a:srgbClr val="CCCCFF"/>
        </a:lt2>
        <a:accent1>
          <a:srgbClr val="D60093"/>
        </a:accent1>
        <a:accent2>
          <a:srgbClr val="9999FF"/>
        </a:accent2>
        <a:accent3>
          <a:srgbClr val="B8AAE2"/>
        </a:accent3>
        <a:accent4>
          <a:srgbClr val="DADADA"/>
        </a:accent4>
        <a:accent5>
          <a:srgbClr val="E8AAC8"/>
        </a:accent5>
        <a:accent6>
          <a:srgbClr val="8A8AE7"/>
        </a:accent6>
        <a:hlink>
          <a:srgbClr val="008000"/>
        </a:hlink>
        <a:folHlink>
          <a:srgbClr val="FF9966"/>
        </a:folHlink>
      </a:clrScheme>
      <a:clrMap bg1="dk2" tx1="lt1" bg2="dk1" tx2="lt2" accent1="accent1" accent2="accent2" accent3="accent3" accent4="accent4" accent5="accent5" accent6="accent6" hlink="hlink" folHlink="folHlink"/>
    </a:extraClrScheme>
    <a:extraClrScheme>
      <a:clrScheme name="1_simple 12">
        <a:dk1>
          <a:srgbClr val="000000"/>
        </a:dk1>
        <a:lt1>
          <a:srgbClr val="CC99FF"/>
        </a:lt1>
        <a:dk2>
          <a:srgbClr val="1C1C1C"/>
        </a:dk2>
        <a:lt2>
          <a:srgbClr val="4D4D4D"/>
        </a:lt2>
        <a:accent1>
          <a:srgbClr val="0066FF"/>
        </a:accent1>
        <a:accent2>
          <a:srgbClr val="CCCCFF"/>
        </a:accent2>
        <a:accent3>
          <a:srgbClr val="E2CAFF"/>
        </a:accent3>
        <a:accent4>
          <a:srgbClr val="000000"/>
        </a:accent4>
        <a:accent5>
          <a:srgbClr val="AAB8FF"/>
        </a:accent5>
        <a:accent6>
          <a:srgbClr val="B9B9E7"/>
        </a:accent6>
        <a:hlink>
          <a:srgbClr val="FF0066"/>
        </a:hlink>
        <a:folHlink>
          <a:srgbClr val="66CCFF"/>
        </a:folHlink>
      </a:clrScheme>
      <a:clrMap bg1="lt1" tx1="dk1" bg2="lt2" tx2="dk2" accent1="accent1" accent2="accent2" accent3="accent3" accent4="accent4" accent5="accent5" accent6="accent6" hlink="hlink" folHlink="folHlink"/>
    </a:extraClrScheme>
    <a:extraClrScheme>
      <a:clrScheme name="1_simple 13">
        <a:dk1>
          <a:srgbClr val="C0C0C0"/>
        </a:dk1>
        <a:lt1>
          <a:srgbClr val="FFFFFF"/>
        </a:lt1>
        <a:dk2>
          <a:srgbClr val="CC0066"/>
        </a:dk2>
        <a:lt2>
          <a:srgbClr val="FFCCCC"/>
        </a:lt2>
        <a:accent1>
          <a:srgbClr val="993366"/>
        </a:accent1>
        <a:accent2>
          <a:srgbClr val="FF9999"/>
        </a:accent2>
        <a:accent3>
          <a:srgbClr val="E2AAB8"/>
        </a:accent3>
        <a:accent4>
          <a:srgbClr val="DADADA"/>
        </a:accent4>
        <a:accent5>
          <a:srgbClr val="CAADB8"/>
        </a:accent5>
        <a:accent6>
          <a:srgbClr val="E78A8A"/>
        </a:accent6>
        <a:hlink>
          <a:srgbClr val="009999"/>
        </a:hlink>
        <a:folHlink>
          <a:srgbClr val="FF9933"/>
        </a:folHlink>
      </a:clrScheme>
      <a:clrMap bg1="dk2" tx1="lt1" bg2="dk1" tx2="lt2" accent1="accent1" accent2="accent2" accent3="accent3" accent4="accent4" accent5="accent5" accent6="accent6" hlink="hlink" folHlink="folHlink"/>
    </a:extraClrScheme>
    <a:extraClrScheme>
      <a:clrScheme name="1_simple 14">
        <a:dk1>
          <a:srgbClr val="000000"/>
        </a:dk1>
        <a:lt1>
          <a:srgbClr val="FF99CC"/>
        </a:lt1>
        <a:dk2>
          <a:srgbClr val="1C1C1C"/>
        </a:dk2>
        <a:lt2>
          <a:srgbClr val="4D4D4D"/>
        </a:lt2>
        <a:accent1>
          <a:srgbClr val="FF0000"/>
        </a:accent1>
        <a:accent2>
          <a:srgbClr val="FF99CC"/>
        </a:accent2>
        <a:accent3>
          <a:srgbClr val="FFCAE2"/>
        </a:accent3>
        <a:accent4>
          <a:srgbClr val="000000"/>
        </a:accent4>
        <a:accent5>
          <a:srgbClr val="FFAAAA"/>
        </a:accent5>
        <a:accent6>
          <a:srgbClr val="E78AB9"/>
        </a:accent6>
        <a:hlink>
          <a:srgbClr val="9933FF"/>
        </a:hlink>
        <a:folHlink>
          <a:srgbClr val="44C63A"/>
        </a:folHlink>
      </a:clrScheme>
      <a:clrMap bg1="lt1" tx1="dk1" bg2="lt2" tx2="dk2" accent1="accent1" accent2="accent2" accent3="accent3" accent4="accent4" accent5="accent5" accent6="accent6" hlink="hlink" folHlink="folHlink"/>
    </a:extraClrScheme>
    <a:extraClrScheme>
      <a:clrScheme name="1_simple 15">
        <a:dk1>
          <a:srgbClr val="C0C0C0"/>
        </a:dk1>
        <a:lt1>
          <a:srgbClr val="FFFFFF"/>
        </a:lt1>
        <a:dk2>
          <a:srgbClr val="000000"/>
        </a:dk2>
        <a:lt2>
          <a:srgbClr val="DDDDDD"/>
        </a:lt2>
        <a:accent1>
          <a:srgbClr val="4D4D4D"/>
        </a:accent1>
        <a:accent2>
          <a:srgbClr val="C0C0C0"/>
        </a:accent2>
        <a:accent3>
          <a:srgbClr val="AAAAAA"/>
        </a:accent3>
        <a:accent4>
          <a:srgbClr val="DADADA"/>
        </a:accent4>
        <a:accent5>
          <a:srgbClr val="B2B2B2"/>
        </a:accent5>
        <a:accent6>
          <a:srgbClr val="AEAEAE"/>
        </a:accent6>
        <a:hlink>
          <a:srgbClr val="777777"/>
        </a:hlink>
        <a:folHlink>
          <a:srgbClr val="FFFFFF"/>
        </a:folHlink>
      </a:clrScheme>
      <a:clrMap bg1="dk2" tx1="lt1" bg2="dk1" tx2="lt2" accent1="accent1" accent2="accent2" accent3="accent3" accent4="accent4" accent5="accent5" accent6="accent6" hlink="hlink" folHlink="folHlink"/>
    </a:extraClrScheme>
    <a:extraClrScheme>
      <a:clrScheme name="1_simple 16">
        <a:dk1>
          <a:srgbClr val="000000"/>
        </a:dk1>
        <a:lt1>
          <a:srgbClr val="FFFFFF"/>
        </a:lt1>
        <a:dk2>
          <a:srgbClr val="1C1C1C"/>
        </a:dk2>
        <a:lt2>
          <a:srgbClr val="4D4D4D"/>
        </a:lt2>
        <a:accent1>
          <a:srgbClr val="4D4D4D"/>
        </a:accent1>
        <a:accent2>
          <a:srgbClr val="DDDDDD"/>
        </a:accent2>
        <a:accent3>
          <a:srgbClr val="FFFFFF"/>
        </a:accent3>
        <a:accent4>
          <a:srgbClr val="000000"/>
        </a:accent4>
        <a:accent5>
          <a:srgbClr val="B2B2B2"/>
        </a:accent5>
        <a:accent6>
          <a:srgbClr val="C8C8C8"/>
        </a:accent6>
        <a:hlink>
          <a:srgbClr val="808080"/>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463E673E4BBC74AA8623159A1A87A40" ma:contentTypeVersion="6" ma:contentTypeDescription="Create a new document." ma:contentTypeScope="" ma:versionID="60f1e7f8937b1335f560332633e790ab">
  <xsd:schema xmlns:xsd="http://www.w3.org/2001/XMLSchema" xmlns:xs="http://www.w3.org/2001/XMLSchema" xmlns:p="http://schemas.microsoft.com/office/2006/metadata/properties" xmlns:ns1="http://schemas.microsoft.com/sharepoint/v3" xmlns:ns2="28844de8-4efb-41b0-b7a9-63837aa05f4d" targetNamespace="http://schemas.microsoft.com/office/2006/metadata/properties" ma:root="true" ma:fieldsID="7003abda0c10cdfa5520dc51f09a84ab" ns1:_="" ns2:_="">
    <xsd:import namespace="http://schemas.microsoft.com/sharepoint/v3"/>
    <xsd:import namespace="28844de8-4efb-41b0-b7a9-63837aa05f4d"/>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8844de8-4efb-41b0-b7a9-63837aa05f4d"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28844de8-4efb-41b0-b7a9-63837aa05f4d">2017-08-18T07:00:00+00:00</Remediation_x0020_Date>
    <Estimated_x0020_Creation_x0020_Date xmlns="28844de8-4efb-41b0-b7a9-63837aa05f4d">2017-08-18T07:00:00+00:00</Estimated_x0020_Creation_x0020_Date>
    <Priority xmlns="28844de8-4efb-41b0-b7a9-63837aa05f4d">New</Priority>
  </documentManagement>
</p:properties>
</file>

<file path=customXml/itemProps1.xml><?xml version="1.0" encoding="utf-8"?>
<ds:datastoreItem xmlns:ds="http://schemas.openxmlformats.org/officeDocument/2006/customXml" ds:itemID="{BDEE5441-16D5-4EB6-A126-F5D834AAA8B0}"/>
</file>

<file path=customXml/itemProps2.xml><?xml version="1.0" encoding="utf-8"?>
<ds:datastoreItem xmlns:ds="http://schemas.openxmlformats.org/officeDocument/2006/customXml" ds:itemID="{4B1D6EAB-6D27-4421-A420-609135B28C0E}"/>
</file>

<file path=customXml/itemProps3.xml><?xml version="1.0" encoding="utf-8"?>
<ds:datastoreItem xmlns:ds="http://schemas.openxmlformats.org/officeDocument/2006/customXml" ds:itemID="{6012306A-2705-4EB2-914F-8F823E6AC4C4}"/>
</file>

<file path=docProps/app.xml><?xml version="1.0" encoding="utf-8"?>
<Properties xmlns="http://schemas.openxmlformats.org/officeDocument/2006/extended-properties" xmlns:vt="http://schemas.openxmlformats.org/officeDocument/2006/docPropsVTypes">
  <Template/>
  <TotalTime>1507</TotalTime>
  <Words>1257</Words>
  <Application>Microsoft Office PowerPoint</Application>
  <PresentationFormat>On-screen Show (4:3)</PresentationFormat>
  <Paragraphs>200</Paragraphs>
  <Slides>20</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MS PGothic</vt:lpstr>
      <vt:lpstr>Calibri</vt:lpstr>
      <vt:lpstr>1_simple</vt:lpstr>
      <vt:lpstr> Kick-Starting the Mentoring Relationship</vt:lpstr>
      <vt:lpstr>Objectives</vt:lpstr>
      <vt:lpstr>Agenda</vt:lpstr>
      <vt:lpstr>Foundational Skills/Strategies/Tools</vt:lpstr>
      <vt:lpstr>Importance of Trust </vt:lpstr>
      <vt:lpstr>Trust Attributes</vt:lpstr>
      <vt:lpstr>The Four Elements of Trust</vt:lpstr>
      <vt:lpstr>Compare/Contrast Activity</vt:lpstr>
      <vt:lpstr>Reflection Activity</vt:lpstr>
      <vt:lpstr>Foundational Skills/Strategies/Tools</vt:lpstr>
      <vt:lpstr>Roles</vt:lpstr>
      <vt:lpstr>Entry Conversations Protocol</vt:lpstr>
      <vt:lpstr>Getting To Know You Tool</vt:lpstr>
      <vt:lpstr>Foundational Skills/Strategies/Tools</vt:lpstr>
      <vt:lpstr>Collaborative Discussion Guide (CDG)</vt:lpstr>
      <vt:lpstr>Collaborative Discussion Guide (CDG)</vt:lpstr>
      <vt:lpstr>Facilitative Coaching</vt:lpstr>
      <vt:lpstr>Facilitative Coaching</vt:lpstr>
      <vt:lpstr>Debrief Practice Activity</vt:lpstr>
      <vt:lpstr>Summarize and Reflect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Sheila Somerville</dc:creator>
  <cp:lastModifiedBy>DUMAS Sheli</cp:lastModifiedBy>
  <cp:revision>30</cp:revision>
  <dcterms:created xsi:type="dcterms:W3CDTF">2017-01-05T16:22:22Z</dcterms:created>
  <dcterms:modified xsi:type="dcterms:W3CDTF">2017-08-18T17:49:03Z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0x010100D463E673E4BBC74AA8623159A1A87A40</vt:lpwstr>
  </property>
</Properties>
</file>