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0.xml" ContentType="application/vnd.openxmlformats-officedocument.presentationml.slide+xml"/>
  <Override PartName="/ppt/slides/slide24.xml" ContentType="application/vnd.openxmlformats-officedocument.presentationml.slide+xml"/>
  <Override PartName="/ppt/slides/slide15.xml" ContentType="application/vnd.openxmlformats-officedocument.presentationml.slide+xml"/>
  <Override PartName="/ppt/slides/slide23.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0.xml" ContentType="application/vnd.openxmlformats-officedocument.presentationml.notesSlide+xml"/>
  <Override PartName="/ppt/notesSlides/notesSlide7.xml" ContentType="application/vnd.openxmlformats-officedocument.presentationml.notesSlide+xml"/>
  <Override PartName="/ppt/notesSlides/notesSlide12.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11.xml" ContentType="application/vnd.openxmlformats-officedocument.presentationml.notesSlide+xml"/>
  <Override PartName="/ppt/notesSlides/notesSlide16.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1" r:id="rId2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84DDB6E-7283-4E37-A3A5-BC3C691B7146}">
  <a:tblStyle styleId="{084DDB6E-7283-4E37-A3A5-BC3C691B7146}"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9525" cap="flat" cmpd="sng">
              <a:solidFill>
                <a:srgbClr val="000000">
                  <a:alpha val="0"/>
                </a:srgbClr>
              </a:solidFill>
              <a:prstDash val="solid"/>
              <a:round/>
              <a:headEnd type="none" w="med" len="med"/>
              <a:tailEnd type="none" w="med" len="med"/>
            </a:ln>
          </a:top>
          <a:bottom>
            <a:ln w="9525" cap="flat" cmpd="sng">
              <a:solidFill>
                <a:srgbClr val="000000">
                  <a:alpha val="0"/>
                </a:srgbClr>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512" autoAdjust="0"/>
  </p:normalViewPr>
  <p:slideViewPr>
    <p:cSldViewPr snapToGrid="0">
      <p:cViewPr varScale="1">
        <p:scale>
          <a:sx n="88" d="100"/>
          <a:sy n="88" d="100"/>
        </p:scale>
        <p:origin x="227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4" name="Shape 4"/>
          <p:cNvSpPr txBox="1">
            <a:spLocks noGrp="1"/>
          </p:cNvSpPr>
          <p:nvPr>
            <p:ph type="dt" idx="10"/>
          </p:nvPr>
        </p:nvSpPr>
        <p:spPr>
          <a:xfrm>
            <a:off x="3884613" y="0"/>
            <a:ext cx="2971800" cy="457200"/>
          </a:xfrm>
          <a:prstGeom prst="rect">
            <a:avLst/>
          </a:prstGeom>
          <a:noFill/>
          <a:ln>
            <a:noFill/>
          </a:ln>
        </p:spPr>
        <p:txBody>
          <a:bodyPr wrap="square" lIns="91425" tIns="91425" rIns="91425" bIns="91425" anchor="t" anchorCtr="0"/>
          <a:lstStyle>
            <a:lvl1pPr marL="0" marR="0" lvl="0" indent="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marL="0" marR="0" lvl="0" indent="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457200" marR="0" lvl="1" indent="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914400" marR="0" lvl="2" indent="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371600" marR="0" lvl="3" indent="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1828800" marR="0" lvl="4" indent="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SzPts val="1400"/>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SzPts val="1400"/>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SzPts val="1400"/>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7200"/>
          </a:xfrm>
          <a:prstGeom prst="rect">
            <a:avLst/>
          </a:prstGeom>
          <a:noFill/>
          <a:ln>
            <a:noFill/>
          </a:ln>
        </p:spPr>
        <p:txBody>
          <a:bodyPr wrap="square" lIns="91425" tIns="91425" rIns="91425" bIns="91425" anchor="b" anchorCtr="0"/>
          <a:lstStyle>
            <a:lvl1pPr marL="0" marR="0" lvl="0" indent="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lang="en-US"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81" name="Shape 81"/>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82" name="Shape 82"/>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46" name="Shape 146"/>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Noted on your Participant’s Agenda at top as well as PPT.</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Read objectives out loud.</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The objectives include content, tools, and, and an opportunity to engage with others online.</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Let’s start with the Time Management Grid</a:t>
            </a:r>
          </a:p>
        </p:txBody>
      </p:sp>
      <p:sp>
        <p:nvSpPr>
          <p:cNvPr id="147" name="Shape 147"/>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10</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53" name="Shape 153"/>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Most of you are familiar with Stephen Covey’s work.  He was an American educator, author, business man and keynote speaker.  His most popular book was </a:t>
            </a:r>
            <a:r>
              <a:rPr lang="en-US" sz="1200" b="0" i="1" u="none" strike="noStrike" cap="none">
                <a:solidFill>
                  <a:schemeClr val="dk1"/>
                </a:solidFill>
                <a:latin typeface="Calibri"/>
                <a:ea typeface="Calibri"/>
                <a:cs typeface="Calibri"/>
                <a:sym typeface="Calibri"/>
              </a:rPr>
              <a:t>The Seven Habits of Highly Effective People.  </a:t>
            </a:r>
            <a:r>
              <a:rPr lang="en-US" sz="1200" b="0" i="0" u="none" strike="noStrike" cap="none">
                <a:solidFill>
                  <a:schemeClr val="dk1"/>
                </a:solidFill>
                <a:latin typeface="Calibri"/>
                <a:ea typeface="Calibri"/>
                <a:cs typeface="Calibri"/>
                <a:sym typeface="Calibri"/>
              </a:rPr>
              <a:t>Habit #3 in this book is Put First Things First.  Meaning, if you put first things first, you are managing time and events according to your priorities.</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Covey developed a Time Management Grid to assist people in developing this habit.</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Read slide.</a:t>
            </a:r>
          </a:p>
        </p:txBody>
      </p:sp>
      <p:sp>
        <p:nvSpPr>
          <p:cNvPr id="154" name="Shape 154"/>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11</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60" name="Shape 160"/>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Let’s take a look at the Grid more carefully</a:t>
            </a:r>
          </a:p>
        </p:txBody>
      </p:sp>
      <p:sp>
        <p:nvSpPr>
          <p:cNvPr id="161" name="Shape 161"/>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12</a:t>
            </a:fld>
            <a:endParaRPr lang="en-US" sz="1200">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68" name="Shape 168"/>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Go over each quadrant. Covey noted that most of us spend our time in Quadrant I and Quadrant III activities. </a:t>
            </a:r>
          </a:p>
        </p:txBody>
      </p:sp>
      <p:sp>
        <p:nvSpPr>
          <p:cNvPr id="169" name="Shape 169"/>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13</a:t>
            </a:fld>
            <a:endParaRPr lang="en-US" sz="1200">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76" name="Shape 176"/>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Now we would like you to reflect on your mentee and what you have observed about their use of time to date.</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On your blank template, fill in the types of activities you have observed your mentee demonstrating/discussing. </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Example Quad I  Serious behavior issues, Quad II Planning PD</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Give  you about 3 minutes to do this.  Hoping that you started as part of your homework assignment.</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Any questions?</a:t>
            </a:r>
          </a:p>
        </p:txBody>
      </p:sp>
      <p:sp>
        <p:nvSpPr>
          <p:cNvPr id="177" name="Shape 177"/>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14</a:t>
            </a:fld>
            <a:endParaRPr lang="en-US" sz="1200">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85" name="Shape 185"/>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Pair up mentors.  Take a total of 3 minutes to pair share.  When we get back together, we will p</a:t>
            </a:r>
            <a:r>
              <a:rPr lang="en-US" sz="1200" b="0" i="1" u="none" strike="noStrike" cap="none">
                <a:solidFill>
                  <a:schemeClr val="dk1"/>
                </a:solidFill>
                <a:latin typeface="Calibri"/>
                <a:ea typeface="Calibri"/>
                <a:cs typeface="Calibri"/>
                <a:sym typeface="Calibri"/>
              </a:rPr>
              <a:t>opcorn out </a:t>
            </a:r>
            <a:r>
              <a:rPr lang="en-US" sz="1200" b="0" i="0" u="none" strike="noStrike" cap="none">
                <a:solidFill>
                  <a:schemeClr val="dk1"/>
                </a:solidFill>
                <a:latin typeface="Calibri"/>
                <a:ea typeface="Calibri"/>
                <a:cs typeface="Calibri"/>
                <a:sym typeface="Calibri"/>
              </a:rPr>
              <a:t>a few responses</a:t>
            </a:r>
          </a:p>
        </p:txBody>
      </p:sp>
      <p:sp>
        <p:nvSpPr>
          <p:cNvPr id="186" name="Shape 186"/>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15</a:t>
            </a:fld>
            <a:endParaRPr lang="en-US" sz="1200">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93" name="Shape 193"/>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The connection between time management and systems change piece that we are going to examine if you would like to take out your book or PDF.</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It  comes out of Chapter 12.  It is captured in this quote on pg. 106.</a:t>
            </a:r>
          </a:p>
        </p:txBody>
      </p:sp>
      <p:sp>
        <p:nvSpPr>
          <p:cNvPr id="194" name="Shape 194"/>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16</a:t>
            </a:fld>
            <a:endParaRPr lang="en-US" sz="1200">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1" name="Shape 201"/>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Pages 103-104 provides in depth explanation of systems.  </a:t>
            </a:r>
          </a:p>
        </p:txBody>
      </p:sp>
      <p:sp>
        <p:nvSpPr>
          <p:cNvPr id="202" name="Shape 202"/>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17</a:t>
            </a:fld>
            <a:endParaRPr lang="en-US" sz="1200">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9" name="Shape 209"/>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Several potential systemic causes are possible here.</a:t>
            </a:r>
          </a:p>
          <a:p>
            <a:pPr marL="0" marR="0" lvl="0" indent="0" algn="l" rtl="0">
              <a:spcBef>
                <a:spcPts val="360"/>
              </a:spcBef>
              <a:spcAft>
                <a:spcPts val="0"/>
              </a:spcAft>
              <a:buNone/>
            </a:pPr>
            <a:endParaRPr sz="1200" b="0" i="0" u="none" strike="noStrike" cap="none">
              <a:solidFill>
                <a:schemeClr val="dk1"/>
              </a:solidFill>
              <a:latin typeface="Calibri"/>
              <a:ea typeface="Calibri"/>
              <a:cs typeface="Calibri"/>
              <a:sym typeface="Calibri"/>
            </a:endParaRPr>
          </a:p>
        </p:txBody>
      </p:sp>
      <p:sp>
        <p:nvSpPr>
          <p:cNvPr id="210" name="Shape 210"/>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18</a:t>
            </a:fld>
            <a:endParaRPr lang="en-US" sz="1200">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7" name="Shape 217"/>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“Read aloud.</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Take a minute to reflect on the presenting problem, individually.  We will share out as a whole group.</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Raise hand, unmute, remember to mute after sharing.”</a:t>
            </a:r>
          </a:p>
          <a:p>
            <a:pPr marL="0" marR="0" lvl="0" indent="0" algn="l" rtl="0">
              <a:spcBef>
                <a:spcPts val="360"/>
              </a:spcBef>
              <a:spcAft>
                <a:spcPts val="0"/>
              </a:spcAft>
              <a:buNone/>
            </a:pP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For facilitator only --Possible systemic causes (answers) could include:</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 Outdated school discipline plan that has no clear system for office referrals</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 No system in place for substitute yard supervision, except default to the principal</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 Principal does not practice scheduling and prioritizing tasks</a:t>
            </a:r>
          </a:p>
          <a:p>
            <a:pPr marL="0" marR="0" lvl="0" indent="0" algn="l" rtl="0">
              <a:spcBef>
                <a:spcPts val="360"/>
              </a:spcBef>
              <a:spcAft>
                <a:spcPts val="0"/>
              </a:spcAft>
              <a:buNone/>
            </a:pP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“Can you think of ways in which the failure to address the systemic issue might produce problems that are urgent?”</a:t>
            </a:r>
          </a:p>
          <a:p>
            <a:pPr marL="0" marR="0" lvl="0" indent="0" algn="l" rtl="0">
              <a:spcBef>
                <a:spcPts val="360"/>
              </a:spcBef>
              <a:spcAft>
                <a:spcPts val="0"/>
              </a:spcAft>
              <a:buNone/>
            </a:pP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“Thank you for sharing.”</a:t>
            </a:r>
          </a:p>
          <a:p>
            <a:pPr marL="0" marR="0" lvl="0" indent="0" algn="l" rtl="0">
              <a:spcBef>
                <a:spcPts val="360"/>
              </a:spcBef>
              <a:spcAft>
                <a:spcPts val="0"/>
              </a:spcAft>
              <a:buNone/>
            </a:pPr>
            <a:endParaRPr sz="1200" b="0" i="0" u="none" strike="noStrike" cap="none">
              <a:solidFill>
                <a:schemeClr val="dk1"/>
              </a:solidFill>
              <a:latin typeface="Calibri"/>
              <a:ea typeface="Calibri"/>
              <a:cs typeface="Calibri"/>
              <a:sym typeface="Calibri"/>
            </a:endParaRPr>
          </a:p>
        </p:txBody>
      </p:sp>
      <p:sp>
        <p:nvSpPr>
          <p:cNvPr id="218" name="Shape 218"/>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19</a:t>
            </a:fld>
            <a:endParaRPr lang="en-US" sz="1200">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8" name="Shape 88"/>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dirty="0" smtClean="0">
                <a:solidFill>
                  <a:schemeClr val="dk1"/>
                </a:solidFill>
                <a:latin typeface="Calibri"/>
                <a:ea typeface="Calibri"/>
                <a:cs typeface="Calibri"/>
                <a:sym typeface="Calibri"/>
              </a:rPr>
              <a:t>1</a:t>
            </a:r>
            <a:r>
              <a:rPr lang="en-US" sz="1200" b="0" i="0" u="none" strike="noStrike" cap="none" dirty="0">
                <a:solidFill>
                  <a:schemeClr val="dk1"/>
                </a:solidFill>
                <a:latin typeface="Calibri"/>
                <a:ea typeface="Calibri"/>
                <a:cs typeface="Calibri"/>
                <a:sym typeface="Calibri"/>
              </a:rPr>
              <a:t>)  Welcomes participants to Administrator Roundtable I.   2). Introduces herself, thanks Ruth McDonald and shares that she will be the Technology facilitator for the meeting. 3)  Introduce </a:t>
            </a:r>
            <a:r>
              <a:rPr lang="en-US" sz="1200" b="0" i="0" u="none" strike="noStrike" cap="none" dirty="0" err="1" smtClean="0">
                <a:solidFill>
                  <a:schemeClr val="dk1"/>
                </a:solidFill>
                <a:latin typeface="Calibri"/>
                <a:ea typeface="Calibri"/>
                <a:cs typeface="Calibri"/>
                <a:sym typeface="Calibri"/>
              </a:rPr>
              <a:t>faciltators</a:t>
            </a:r>
            <a:r>
              <a:rPr lang="en-US" sz="1200" b="0" i="0" u="none" strike="noStrike" cap="none" dirty="0" smtClean="0">
                <a:solidFill>
                  <a:schemeClr val="dk1"/>
                </a:solidFill>
                <a:latin typeface="Calibri"/>
                <a:ea typeface="Calibri"/>
                <a:cs typeface="Calibri"/>
                <a:sym typeface="Calibri"/>
              </a:rPr>
              <a:t> </a:t>
            </a:r>
            <a:r>
              <a:rPr lang="en-US" sz="1200" b="0" i="0" u="none" strike="noStrike" cap="none" dirty="0">
                <a:solidFill>
                  <a:schemeClr val="dk1"/>
                </a:solidFill>
                <a:latin typeface="Calibri"/>
                <a:ea typeface="Calibri"/>
                <a:cs typeface="Calibri"/>
                <a:sym typeface="Calibri"/>
              </a:rPr>
              <a:t>for the Roundtables 4) Ask </a:t>
            </a:r>
            <a:r>
              <a:rPr lang="en-US" sz="1200" b="0" i="0" u="none" strike="noStrike" cap="none" dirty="0" smtClean="0">
                <a:solidFill>
                  <a:schemeClr val="dk1"/>
                </a:solidFill>
                <a:latin typeface="Calibri"/>
                <a:ea typeface="Calibri"/>
                <a:cs typeface="Calibri"/>
                <a:sym typeface="Calibri"/>
              </a:rPr>
              <a:t>participants </a:t>
            </a:r>
            <a:r>
              <a:rPr lang="en-US" sz="1200" b="0" i="0" u="none" strike="noStrike" cap="none" dirty="0">
                <a:solidFill>
                  <a:schemeClr val="dk1"/>
                </a:solidFill>
                <a:latin typeface="Calibri"/>
                <a:ea typeface="Calibri"/>
                <a:cs typeface="Calibri"/>
                <a:sym typeface="Calibri"/>
              </a:rPr>
              <a:t>to put their first and last name in the chat box,  If there are only 5-6 participants, you can optionally ask them to share out -verbally their name and where they are from.  NEXT SLIDE: OVERVIEW </a:t>
            </a:r>
          </a:p>
          <a:p>
            <a:pPr marL="0" marR="0" lvl="0" indent="0" algn="l" rtl="0">
              <a:spcBef>
                <a:spcPts val="360"/>
              </a:spcBef>
              <a:spcAft>
                <a:spcPts val="0"/>
              </a:spcAft>
              <a:buNone/>
            </a:pPr>
            <a:endParaRPr sz="1200" b="0" i="0" u="none" strike="noStrike" cap="none" dirty="0">
              <a:solidFill>
                <a:schemeClr val="dk1"/>
              </a:solidFill>
              <a:latin typeface="Calibri"/>
              <a:ea typeface="Calibri"/>
              <a:cs typeface="Calibri"/>
              <a:sym typeface="Calibri"/>
            </a:endParaRPr>
          </a:p>
          <a:p>
            <a:pPr marL="0" marR="0" lvl="0" indent="0" algn="l" rtl="0">
              <a:spcBef>
                <a:spcPts val="36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89" name="Shape 89"/>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2</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24" name="Shape 224"/>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In other words:</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We want to help the mentee get out of the habit of “putting out fires” and instead invest time and energy installing automatic sprinkler systems and removing fuel for ignition!!</a:t>
            </a:r>
          </a:p>
        </p:txBody>
      </p:sp>
      <p:sp>
        <p:nvSpPr>
          <p:cNvPr id="225" name="Shape 225"/>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20</a:t>
            </a:fld>
            <a:endParaRPr lang="en-US" sz="1200">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31" name="Shape 231"/>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Give you a minute to do this.</a:t>
            </a:r>
          </a:p>
        </p:txBody>
      </p:sp>
      <p:sp>
        <p:nvSpPr>
          <p:cNvPr id="232" name="Shape 232"/>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21</a:t>
            </a:fld>
            <a:endParaRPr lang="en-US" sz="1200">
              <a:solidFill>
                <a:schemeClr val="dk1"/>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39" name="Shape 239"/>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Leave you with one final thought on time management.</a:t>
            </a:r>
          </a:p>
        </p:txBody>
      </p:sp>
      <p:sp>
        <p:nvSpPr>
          <p:cNvPr id="240" name="Shape 240"/>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22</a:t>
            </a:fld>
            <a:endParaRPr lang="en-US" sz="1200">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Shape 2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47" name="Shape 247"/>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Article</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Focuses on zeroing in on highest-priority activities for bringing all students to high levels of achievement.  Great follow up to time management grid. Contains a time management rubric.</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Book</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ASCD publication that is an easy read and includes practical time management suggestions a principal can implement immediately.</a:t>
            </a:r>
          </a:p>
        </p:txBody>
      </p:sp>
      <p:sp>
        <p:nvSpPr>
          <p:cNvPr id="248" name="Shape 248"/>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23</a:t>
            </a:fld>
            <a:endParaRPr lang="en-US" sz="1200">
              <a:solidFill>
                <a:schemeClr val="dk1"/>
              </a:solidFill>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68" name="Shape 268"/>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dirty="0" smtClean="0">
                <a:solidFill>
                  <a:schemeClr val="dk1"/>
                </a:solidFill>
                <a:latin typeface="Calibri"/>
                <a:ea typeface="Calibri"/>
                <a:cs typeface="Calibri"/>
                <a:sym typeface="Calibri"/>
              </a:rPr>
              <a:t>business </a:t>
            </a:r>
            <a:r>
              <a:rPr lang="en-US" sz="1200" b="0" i="0" u="none" strike="noStrike" cap="none" dirty="0">
                <a:solidFill>
                  <a:schemeClr val="dk1"/>
                </a:solidFill>
                <a:latin typeface="Calibri"/>
                <a:ea typeface="Calibri"/>
                <a:cs typeface="Calibri"/>
                <a:sym typeface="Calibri"/>
              </a:rPr>
              <a:t>meeting with Mentor Grant Managers/Leaders </a:t>
            </a:r>
          </a:p>
        </p:txBody>
      </p:sp>
      <p:sp>
        <p:nvSpPr>
          <p:cNvPr id="269" name="Shape 269"/>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24</a:t>
            </a:fld>
            <a:endParaRPr lang="en-US" sz="120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95" name="Shape 95"/>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dirty="0" smtClean="0">
                <a:solidFill>
                  <a:schemeClr val="dk1"/>
                </a:solidFill>
                <a:latin typeface="Calibri"/>
                <a:ea typeface="Calibri"/>
                <a:cs typeface="Calibri"/>
                <a:sym typeface="Calibri"/>
              </a:rPr>
              <a:t>1</a:t>
            </a:r>
            <a:r>
              <a:rPr lang="en-US" sz="1200" b="0" i="0" u="none" strike="noStrike" cap="none" dirty="0">
                <a:solidFill>
                  <a:schemeClr val="dk1"/>
                </a:solidFill>
                <a:latin typeface="Calibri"/>
                <a:ea typeface="Calibri"/>
                <a:cs typeface="Calibri"/>
                <a:sym typeface="Calibri"/>
              </a:rPr>
              <a:t>) brief overview of Oregon Grown model  - Oct. day and a half In Person,  two online Roundtables – today, 12.4.17 and 1.18.18, next In Person full day on 2.27.18 in Salem – details to come.  2) plans to put all materials on the ODE website. </a:t>
            </a:r>
          </a:p>
          <a:p>
            <a:pPr marL="0" marR="0" lvl="0" indent="0" algn="l" rtl="0">
              <a:spcBef>
                <a:spcPts val="360"/>
              </a:spcBef>
              <a:spcAft>
                <a:spcPts val="0"/>
              </a:spcAft>
              <a:buNone/>
            </a:pPr>
            <a:r>
              <a:rPr lang="en-US" sz="1200" b="0" i="0" u="none" strike="noStrike" cap="none" dirty="0">
                <a:solidFill>
                  <a:schemeClr val="dk1"/>
                </a:solidFill>
                <a:latin typeface="Calibri"/>
                <a:ea typeface="Calibri"/>
                <a:cs typeface="Calibri"/>
                <a:sym typeface="Calibri"/>
              </a:rPr>
              <a:t>3) Turn the meeting over to Janis Duer to continue to Sharpen the Saw in our learning community. </a:t>
            </a:r>
          </a:p>
        </p:txBody>
      </p:sp>
      <p:sp>
        <p:nvSpPr>
          <p:cNvPr id="96" name="Shape 96"/>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3</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2" name="Shape 10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lang="en-US" dirty="0"/>
          </a:p>
        </p:txBody>
      </p:sp>
      <p:sp>
        <p:nvSpPr>
          <p:cNvPr id="103" name="Shape 103"/>
          <p:cNvSpPr txBox="1">
            <a:spLocks noGrp="1"/>
          </p:cNvSpPr>
          <p:nvPr>
            <p:ph type="sldNum" idx="12"/>
          </p:nvPr>
        </p:nvSpPr>
        <p:spPr>
          <a:xfrm>
            <a:off x="3884613" y="8685213"/>
            <a:ext cx="2971800" cy="457200"/>
          </a:xfrm>
          <a:prstGeom prst="rect">
            <a:avLst/>
          </a:prstGeom>
        </p:spPr>
        <p:txBody>
          <a:bodyPr wrap="square" lIns="91425" tIns="45700" rIns="91425" bIns="45700" anchor="b" anchorCtr="0">
            <a:noAutofit/>
          </a:bodyPr>
          <a:lstStyle/>
          <a:p>
            <a:pPr marL="0" lvl="0" indent="0">
              <a:spcBef>
                <a:spcPts val="0"/>
              </a:spcBef>
              <a:buClr>
                <a:srgbClr val="000000"/>
              </a:buClr>
              <a:buFont typeface="Arial"/>
              <a:buNone/>
            </a:pPr>
            <a:fld id="{00000000-1234-1234-1234-123412341234}" type="slidenum">
              <a:rPr lang="en-US"/>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09" name="Shape 109"/>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0" name="Shape 110"/>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5</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16" name="Shape 116"/>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Our topic for this first Roundtable is Coaching For Time Management and Systems Change.</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Why this topic was selected:</a:t>
            </a:r>
          </a:p>
          <a:p>
            <a:pPr marL="0" marR="0" lvl="0" indent="0" algn="l" rtl="0">
              <a:spcBef>
                <a:spcPts val="360"/>
              </a:spcBef>
              <a:spcAft>
                <a:spcPts val="0"/>
              </a:spcAft>
              <a:buNone/>
            </a:pPr>
            <a:r>
              <a:rPr lang="en-US" sz="1200" b="0" i="0" u="none" strike="noStrike" cap="none">
                <a:solidFill>
                  <a:schemeClr val="dk1"/>
                </a:solidFill>
                <a:latin typeface="Calibri"/>
                <a:ea typeface="Calibri"/>
                <a:cs typeface="Calibri"/>
                <a:sym typeface="Calibri"/>
              </a:rPr>
              <a:t>  Area of concern for beginning administrators as the work becomes more of a reality by this time of year.</a:t>
            </a:r>
          </a:p>
        </p:txBody>
      </p:sp>
      <p:sp>
        <p:nvSpPr>
          <p:cNvPr id="117" name="Shape 117"/>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6</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24" name="Shape 124"/>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Think to self for 30 seconds.  </a:t>
            </a:r>
          </a:p>
          <a:p>
            <a:pPr marL="0" marR="0" lvl="0" indent="0" algn="l" rtl="0">
              <a:spcBef>
                <a:spcPts val="360"/>
              </a:spcBef>
              <a:spcAft>
                <a:spcPts val="0"/>
              </a:spcAft>
              <a:buNone/>
            </a:pPr>
            <a:r>
              <a:rPr lang="en-US" sz="1200" b="0" i="0" u="none" strike="noStrike" cap="none" dirty="0">
                <a:solidFill>
                  <a:schemeClr val="dk1"/>
                </a:solidFill>
                <a:latin typeface="Calibri"/>
                <a:ea typeface="Calibri"/>
                <a:cs typeface="Calibri"/>
                <a:sym typeface="Calibri"/>
              </a:rPr>
              <a:t>Ok, Get ready to take a poll.  Pick your 3 top choices.</a:t>
            </a:r>
          </a:p>
        </p:txBody>
      </p:sp>
      <p:sp>
        <p:nvSpPr>
          <p:cNvPr id="125" name="Shape 125"/>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7</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32" name="Shape 132"/>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After taking poll, briefly discuss “How did these time management issues affect your ability to focus on student learning?” </a:t>
            </a:r>
          </a:p>
          <a:p>
            <a:pPr marL="0" marR="0" lvl="0" indent="0" algn="l" rtl="0">
              <a:spcBef>
                <a:spcPts val="360"/>
              </a:spcBef>
              <a:spcAft>
                <a:spcPts val="0"/>
              </a:spcAft>
              <a:buNone/>
            </a:pPr>
            <a:r>
              <a:rPr lang="en-US" sz="1200" b="0" i="0" u="none" strike="noStrike" cap="none" dirty="0">
                <a:solidFill>
                  <a:schemeClr val="dk1"/>
                </a:solidFill>
                <a:latin typeface="Calibri"/>
                <a:ea typeface="Calibri"/>
                <a:cs typeface="Calibri"/>
                <a:sym typeface="Calibri"/>
              </a:rPr>
              <a:t>Keep yourself muted, raise hand to share, unmute.</a:t>
            </a:r>
          </a:p>
          <a:p>
            <a:pPr marL="0" marR="0" lvl="0" indent="0" algn="l" rtl="0">
              <a:spcBef>
                <a:spcPts val="360"/>
              </a:spcBef>
              <a:spcAft>
                <a:spcPts val="0"/>
              </a:spcAft>
              <a:buNone/>
            </a:pPr>
            <a:r>
              <a:rPr lang="en-US" sz="1200" b="0" i="0" u="none" strike="noStrike" cap="none" dirty="0">
                <a:solidFill>
                  <a:schemeClr val="dk1"/>
                </a:solidFill>
                <a:latin typeface="Calibri"/>
                <a:ea typeface="Calibri"/>
                <a:cs typeface="Calibri"/>
                <a:sym typeface="Calibri"/>
              </a:rPr>
              <a:t>As mentors, we recognize the issues around time management because we have lived them.  Today we are going to take a closer look at the issues we identified and relationship to systems change.</a:t>
            </a:r>
          </a:p>
        </p:txBody>
      </p:sp>
      <p:sp>
        <p:nvSpPr>
          <p:cNvPr id="133" name="Shape 133"/>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8</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39" name="Shape 139"/>
          <p:cNvSpPr txBox="1">
            <a:spLocks noGrp="1"/>
          </p:cNvSpPr>
          <p:nvPr>
            <p:ph type="body" idx="1"/>
          </p:nvPr>
        </p:nvSpPr>
        <p:spPr>
          <a:xfrm>
            <a:off x="685800" y="4343400"/>
            <a:ext cx="5486400" cy="4114800"/>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Let’s begin with an overview to set the stage for our learning.  Please read the slide to yourself.</a:t>
            </a:r>
          </a:p>
          <a:p>
            <a:pPr marL="0" marR="0" lvl="0" indent="-76200" algn="l" rtl="0">
              <a:lnSpc>
                <a:spcPct val="100000"/>
              </a:lnSpc>
              <a:spcBef>
                <a:spcPts val="360"/>
              </a:spcBef>
              <a:spcAft>
                <a:spcPts val="0"/>
              </a:spcAft>
              <a:buClr>
                <a:schemeClr val="dk1"/>
              </a:buClr>
              <a:buSzPts val="1200"/>
              <a:buFont typeface="Calibri"/>
              <a:buNone/>
            </a:pPr>
            <a:r>
              <a:rPr lang="en-US" sz="1200" b="0" i="0" u="none" strike="noStrike" cap="none">
                <a:solidFill>
                  <a:schemeClr val="dk1"/>
                </a:solidFill>
                <a:latin typeface="Calibri"/>
                <a:ea typeface="Calibri"/>
                <a:cs typeface="Calibri"/>
                <a:sym typeface="Calibri"/>
              </a:rPr>
              <a:t>One of our tasks as a mentor is to help our mentee get out of the game and up on the balcony to look at the “bigger picture.”  In this case, the bigger picture is how use of time impacts the mentee’s ability to focus on student learning.</a:t>
            </a:r>
          </a:p>
          <a:p>
            <a:pPr marL="0" marR="0" lvl="0" indent="0" algn="l" rtl="0">
              <a:spcBef>
                <a:spcPts val="360"/>
              </a:spcBef>
              <a:spcAft>
                <a:spcPts val="0"/>
              </a:spcAft>
              <a:buNone/>
            </a:pPr>
            <a:endParaRPr sz="1200" b="0" i="0" u="none" strike="noStrike" cap="none">
              <a:solidFill>
                <a:schemeClr val="dk1"/>
              </a:solidFill>
              <a:latin typeface="Calibri"/>
              <a:ea typeface="Calibri"/>
              <a:cs typeface="Calibri"/>
              <a:sym typeface="Calibri"/>
            </a:endParaRPr>
          </a:p>
        </p:txBody>
      </p:sp>
      <p:sp>
        <p:nvSpPr>
          <p:cNvPr id="140" name="Shape 140"/>
          <p:cNvSpPr txBox="1">
            <a:spLocks noGrp="1"/>
          </p:cNvSpPr>
          <p:nvPr>
            <p:ph type="sldNum" idx="12"/>
          </p:nvPr>
        </p:nvSpPr>
        <p:spPr>
          <a:xfrm>
            <a:off x="3884613" y="8685213"/>
            <a:ext cx="2971800" cy="457200"/>
          </a:xfrm>
          <a:prstGeom prst="rect">
            <a:avLst/>
          </a:prstGeom>
          <a:noFill/>
          <a:ln>
            <a:noFill/>
          </a:ln>
        </p:spPr>
        <p:txBody>
          <a:bodyPr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9</a:t>
            </a:fld>
            <a:endParaRPr lang="en-US" sz="1200" b="0" i="0" u="none" strike="noStrike" cap="non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4"/>
        <p:cNvGrpSpPr/>
        <p:nvPr/>
      </p:nvGrpSpPr>
      <p:grpSpPr>
        <a:xfrm>
          <a:off x="0" y="0"/>
          <a:ext cx="0" cy="0"/>
          <a:chOff x="0" y="0"/>
          <a:chExt cx="0" cy="0"/>
        </a:xfrm>
      </p:grpSpPr>
      <p:pic>
        <p:nvPicPr>
          <p:cNvPr id="15" name="Shape 15" descr="I:\aOutsideOffice\Jenni Knaus ODE\Publishing Development ODE\1170823_ODE_HLogo TAG_2016-FINAL-RGB from Illustratorr.jpg"/>
          <p:cNvPicPr preferRelativeResize="0"/>
          <p:nvPr/>
        </p:nvPicPr>
        <p:blipFill rotWithShape="1">
          <a:blip r:embed="rId2">
            <a:alphaModFix/>
          </a:blip>
          <a:srcRect/>
          <a:stretch/>
        </p:blipFill>
        <p:spPr>
          <a:xfrm>
            <a:off x="2716213" y="609600"/>
            <a:ext cx="3711575" cy="1660525"/>
          </a:xfrm>
          <a:prstGeom prst="rect">
            <a:avLst/>
          </a:prstGeom>
          <a:noFill/>
          <a:ln>
            <a:noFill/>
          </a:ln>
        </p:spPr>
      </p:pic>
      <p:sp>
        <p:nvSpPr>
          <p:cNvPr id="16" name="Shape 16"/>
          <p:cNvSpPr txBox="1">
            <a:spLocks noGrp="1"/>
          </p:cNvSpPr>
          <p:nvPr>
            <p:ph type="ctrTitle"/>
          </p:nvPr>
        </p:nvSpPr>
        <p:spPr>
          <a:xfrm>
            <a:off x="685800" y="2130425"/>
            <a:ext cx="7772400" cy="1470025"/>
          </a:xfrm>
          <a:prstGeom prst="rect">
            <a:avLst/>
          </a:prstGeom>
          <a:noFill/>
          <a:ln>
            <a:noFill/>
          </a:ln>
        </p:spPr>
        <p:txBody>
          <a:bodyPr wrap="square" lIns="91425" tIns="91425" rIns="91425" bIns="91425" anchor="ctr" anchorCtr="0"/>
          <a:lstStyle>
            <a:lvl1pPr marL="0" marR="0" lvl="0" indent="0" algn="ctr" rtl="0">
              <a:spcBef>
                <a:spcPts val="0"/>
              </a:spcBef>
              <a:spcAft>
                <a:spcPts val="0"/>
              </a:spcAft>
              <a:buSzPts val="1400"/>
              <a:buNone/>
              <a:defRPr sz="40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7" name="Shape 17"/>
          <p:cNvSpPr txBox="1">
            <a:spLocks noGrp="1"/>
          </p:cNvSpPr>
          <p:nvPr>
            <p:ph type="subTitle" idx="1"/>
          </p:nvPr>
        </p:nvSpPr>
        <p:spPr>
          <a:xfrm>
            <a:off x="1371600" y="3886200"/>
            <a:ext cx="6400800" cy="1752600"/>
          </a:xfrm>
          <a:prstGeom prst="rect">
            <a:avLst/>
          </a:prstGeom>
          <a:noFill/>
          <a:ln>
            <a:noFill/>
          </a:ln>
        </p:spPr>
        <p:txBody>
          <a:bodyPr wrap="square" lIns="91425" tIns="91425" rIns="91425" bIns="91425" anchor="t" anchorCtr="0"/>
          <a:lstStyle>
            <a:lvl1pPr marL="0" marR="0" lvl="0" indent="0" algn="ctr" rtl="0">
              <a:spcBef>
                <a:spcPts val="600"/>
              </a:spcBef>
              <a:spcAft>
                <a:spcPts val="0"/>
              </a:spcAft>
              <a:buClr>
                <a:schemeClr val="dk1"/>
              </a:buClr>
              <a:buSzPts val="3000"/>
              <a:buFont typeface="Arial"/>
              <a:buNone/>
              <a:defRPr sz="3000" b="0" i="0" u="none" strike="noStrike" cap="none">
                <a:solidFill>
                  <a:schemeClr val="dk1"/>
                </a:solidFill>
                <a:latin typeface="Arial"/>
                <a:ea typeface="Arial"/>
                <a:cs typeface="Arial"/>
                <a:sym typeface="Arial"/>
              </a:defRPr>
            </a:lvl1pPr>
            <a:lvl2pPr marL="457200" marR="0" lvl="1" indent="0" algn="ctr"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L="914400" marR="0" lvl="2" indent="0" algn="ctr"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L="1371600" marR="0" lvl="3"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L="1828800" marR="0" lvl="4"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L="2286000" marR="0" lvl="5"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L="2743200" marR="0" lvl="6"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L="3200400" marR="0" lvl="7"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L="3657600" marR="0" lvl="8"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7"/>
        <p:cNvGrpSpPr/>
        <p:nvPr/>
      </p:nvGrpSpPr>
      <p:grpSpPr>
        <a:xfrm>
          <a:off x="0" y="0"/>
          <a:ext cx="0" cy="0"/>
          <a:chOff x="0" y="0"/>
          <a:chExt cx="0" cy="0"/>
        </a:xfrm>
      </p:grpSpPr>
      <p:pic>
        <p:nvPicPr>
          <p:cNvPr id="68" name="Shape 68" descr="I:\aOutsideOffice\Jenni Knaus ODE\Publishing Development ODE\1170823_ODE_HLogo TAG_2016-FINAL-RGB from Illustratorr.jpg"/>
          <p:cNvPicPr preferRelativeResize="0"/>
          <p:nvPr/>
        </p:nvPicPr>
        <p:blipFill rotWithShape="1">
          <a:blip r:embed="rId2">
            <a:alphaModFix/>
          </a:blip>
          <a:srcRect/>
          <a:stretch/>
        </p:blipFill>
        <p:spPr>
          <a:xfrm>
            <a:off x="3505200" y="5853113"/>
            <a:ext cx="1905000" cy="852487"/>
          </a:xfrm>
          <a:prstGeom prst="rect">
            <a:avLst/>
          </a:prstGeom>
          <a:noFill/>
          <a:ln>
            <a:noFill/>
          </a:ln>
        </p:spPr>
      </p:pic>
      <p:sp>
        <p:nvSpPr>
          <p:cNvPr id="69" name="Shape 69"/>
          <p:cNvSpPr txBox="1">
            <a:spLocks noGrp="1"/>
          </p:cNvSpPr>
          <p:nvPr>
            <p:ph type="title"/>
          </p:nvPr>
        </p:nvSpPr>
        <p:spPr>
          <a:xfrm>
            <a:off x="838200" y="274638"/>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SzPts val="1400"/>
              <a:buNone/>
              <a:defRPr sz="4000" b="0" i="0" u="none" strike="noStrike" cap="none">
                <a:solidFill>
                  <a:schemeClr val="dk2"/>
                </a:solidFill>
                <a:latin typeface="Bookman Old Style"/>
                <a:ea typeface="Bookman Old Style"/>
                <a:cs typeface="Bookman Old Style"/>
                <a:sym typeface="Bookman Old Style"/>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70" name="Shape 70"/>
          <p:cNvSpPr txBox="1">
            <a:spLocks noGrp="1"/>
          </p:cNvSpPr>
          <p:nvPr>
            <p:ph type="body" idx="1"/>
          </p:nvPr>
        </p:nvSpPr>
        <p:spPr>
          <a:xfrm rot="5400000">
            <a:off x="2797175" y="-358775"/>
            <a:ext cx="4311650" cy="8229600"/>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ts val="3200"/>
              <a:buFont typeface="Bookman Old Style"/>
              <a:buChar char="•"/>
              <a:defRPr sz="3200" b="0" i="0" u="none" strike="noStrike" cap="none">
                <a:solidFill>
                  <a:schemeClr val="dk1"/>
                </a:solidFill>
                <a:latin typeface="Bookman Old Style"/>
                <a:ea typeface="Bookman Old Style"/>
                <a:cs typeface="Bookman Old Style"/>
                <a:sym typeface="Bookman Old Style"/>
              </a:defRPr>
            </a:lvl1pPr>
            <a:lvl2pPr marL="742950" marR="0" lvl="1" indent="-107950" algn="l" rtl="0">
              <a:spcBef>
                <a:spcPts val="560"/>
              </a:spcBef>
              <a:spcAft>
                <a:spcPts val="0"/>
              </a:spcAft>
              <a:buClr>
                <a:schemeClr val="dk1"/>
              </a:buClr>
              <a:buSzPts val="2800"/>
              <a:buFont typeface="Bookman Old Style"/>
              <a:buChar char="–"/>
              <a:defRPr sz="2800" b="0" i="0" u="none" strike="noStrike" cap="none">
                <a:solidFill>
                  <a:schemeClr val="dk1"/>
                </a:solidFill>
                <a:latin typeface="Bookman Old Style"/>
                <a:ea typeface="Bookman Old Style"/>
                <a:cs typeface="Bookman Old Style"/>
                <a:sym typeface="Bookman Old Style"/>
              </a:defRPr>
            </a:lvl2pPr>
            <a:lvl3pPr marL="1143000" marR="0" lvl="2" indent="-76200" algn="l" rtl="0">
              <a:spcBef>
                <a:spcPts val="480"/>
              </a:spcBef>
              <a:spcAft>
                <a:spcPts val="0"/>
              </a:spcAft>
              <a:buClr>
                <a:schemeClr val="dk1"/>
              </a:buClr>
              <a:buSzPts val="2400"/>
              <a:buFont typeface="Bookman Old Style"/>
              <a:buChar char="•"/>
              <a:defRPr sz="2400" b="0" i="0" u="none" strike="noStrike" cap="none">
                <a:solidFill>
                  <a:schemeClr val="dk1"/>
                </a:solidFill>
                <a:latin typeface="Bookman Old Style"/>
                <a:ea typeface="Bookman Old Style"/>
                <a:cs typeface="Bookman Old Style"/>
                <a:sym typeface="Bookman Old Style"/>
              </a:defRPr>
            </a:lvl3pPr>
            <a:lvl4pPr marL="1600200" marR="0" lvl="3" indent="-101600" algn="l" rtl="0">
              <a:spcBef>
                <a:spcPts val="400"/>
              </a:spcBef>
              <a:spcAft>
                <a:spcPts val="0"/>
              </a:spcAft>
              <a:buClr>
                <a:schemeClr val="dk1"/>
              </a:buClr>
              <a:buSzPts val="2000"/>
              <a:buFont typeface="Bookman Old Style"/>
              <a:buChar char="–"/>
              <a:defRPr sz="2000" b="0" i="0" u="none" strike="noStrike" cap="none">
                <a:solidFill>
                  <a:schemeClr val="dk1"/>
                </a:solidFill>
                <a:latin typeface="Bookman Old Style"/>
                <a:ea typeface="Bookman Old Style"/>
                <a:cs typeface="Bookman Old Style"/>
                <a:sym typeface="Bookman Old Style"/>
              </a:defRPr>
            </a:lvl4pPr>
            <a:lvl5pPr marL="2057400" marR="0" lvl="4" indent="-101600" algn="l" rtl="0">
              <a:spcBef>
                <a:spcPts val="400"/>
              </a:spcBef>
              <a:spcAft>
                <a:spcPts val="0"/>
              </a:spcAft>
              <a:buClr>
                <a:schemeClr val="dk1"/>
              </a:buClr>
              <a:buSzPts val="2000"/>
              <a:buFont typeface="Arial"/>
              <a:buChar char="•"/>
              <a:defRPr sz="2000" b="0" i="0" u="none" strike="noStrike" cap="none">
                <a:solidFill>
                  <a:schemeClr val="dk1"/>
                </a:solidFill>
                <a:latin typeface="Bookman Old Style"/>
                <a:ea typeface="Bookman Old Style"/>
                <a:cs typeface="Bookman Old Style"/>
                <a:sym typeface="Bookman Old Style"/>
              </a:defRPr>
            </a:lvl5pPr>
            <a:lvl6pPr marL="2514600" marR="0" lvl="5"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Shape 71"/>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72" name="Shape 72"/>
          <p:cNvSpPr txBox="1">
            <a:spLocks noGrp="1"/>
          </p:cNvSpPr>
          <p:nvPr>
            <p:ph type="sldNum" idx="12"/>
          </p:nvPr>
        </p:nvSpPr>
        <p:spPr>
          <a:xfrm>
            <a:off x="60960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a:solidFill>
                  <a:schemeClr val="dk1"/>
                </a:solidFill>
                <a:latin typeface="Arial"/>
                <a:ea typeface="Arial"/>
                <a:cs typeface="Arial"/>
                <a:sym typeface="Arial"/>
              </a:rPr>
              <a:t>‹#›</a:t>
            </a:fld>
            <a:endParaRPr lang="en-US" sz="1400">
              <a:solidFill>
                <a:schemeClr val="dk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3"/>
        <p:cNvGrpSpPr/>
        <p:nvPr/>
      </p:nvGrpSpPr>
      <p:grpSpPr>
        <a:xfrm>
          <a:off x="0" y="0"/>
          <a:ext cx="0" cy="0"/>
          <a:chOff x="0" y="0"/>
          <a:chExt cx="0" cy="0"/>
        </a:xfrm>
      </p:grpSpPr>
      <p:pic>
        <p:nvPicPr>
          <p:cNvPr id="74" name="Shape 74" descr="I:\aOutsideOffice\Jenni Knaus ODE\Publishing Development ODE\1170823_ODE_HLogo TAG_2016-FINAL-RGB from Illustratorr.jpg"/>
          <p:cNvPicPr preferRelativeResize="0"/>
          <p:nvPr/>
        </p:nvPicPr>
        <p:blipFill rotWithShape="1">
          <a:blip r:embed="rId2">
            <a:alphaModFix/>
          </a:blip>
          <a:srcRect/>
          <a:stretch/>
        </p:blipFill>
        <p:spPr>
          <a:xfrm>
            <a:off x="3505200" y="5853113"/>
            <a:ext cx="1905000" cy="852487"/>
          </a:xfrm>
          <a:prstGeom prst="rect">
            <a:avLst/>
          </a:prstGeom>
          <a:noFill/>
          <a:ln>
            <a:noFill/>
          </a:ln>
        </p:spPr>
      </p:pic>
      <p:sp>
        <p:nvSpPr>
          <p:cNvPr id="75" name="Shape 75"/>
          <p:cNvSpPr txBox="1">
            <a:spLocks noGrp="1"/>
          </p:cNvSpPr>
          <p:nvPr>
            <p:ph type="title"/>
          </p:nvPr>
        </p:nvSpPr>
        <p:spPr>
          <a:xfrm rot="5400000">
            <a:off x="5113337" y="2171700"/>
            <a:ext cx="5851525" cy="20574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SzPts val="1400"/>
              <a:buNone/>
              <a:defRPr sz="4000" b="0" i="0" u="none" strike="noStrike" cap="none">
                <a:solidFill>
                  <a:schemeClr val="dk2"/>
                </a:solidFill>
                <a:latin typeface="Bookman Old Style"/>
                <a:ea typeface="Bookman Old Style"/>
                <a:cs typeface="Bookman Old Style"/>
                <a:sym typeface="Bookman Old Style"/>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76" name="Shape 76"/>
          <p:cNvSpPr txBox="1">
            <a:spLocks noGrp="1"/>
          </p:cNvSpPr>
          <p:nvPr>
            <p:ph type="body" idx="1"/>
          </p:nvPr>
        </p:nvSpPr>
        <p:spPr>
          <a:xfrm rot="5400000">
            <a:off x="1058748" y="54091"/>
            <a:ext cx="5578705" cy="6019800"/>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ts val="3200"/>
              <a:buFont typeface="Bookman Old Style"/>
              <a:buChar char="•"/>
              <a:defRPr sz="3200" b="0" i="0" u="none" strike="noStrike" cap="none">
                <a:solidFill>
                  <a:schemeClr val="dk1"/>
                </a:solidFill>
                <a:latin typeface="Bookman Old Style"/>
                <a:ea typeface="Bookman Old Style"/>
                <a:cs typeface="Bookman Old Style"/>
                <a:sym typeface="Bookman Old Style"/>
              </a:defRPr>
            </a:lvl1pPr>
            <a:lvl2pPr marL="742950" marR="0" lvl="1" indent="-107950" algn="l" rtl="0">
              <a:spcBef>
                <a:spcPts val="560"/>
              </a:spcBef>
              <a:spcAft>
                <a:spcPts val="0"/>
              </a:spcAft>
              <a:buClr>
                <a:schemeClr val="dk1"/>
              </a:buClr>
              <a:buSzPts val="2800"/>
              <a:buFont typeface="Bookman Old Style"/>
              <a:buChar char="–"/>
              <a:defRPr sz="2800" b="0" i="0" u="none" strike="noStrike" cap="none">
                <a:solidFill>
                  <a:schemeClr val="dk1"/>
                </a:solidFill>
                <a:latin typeface="Bookman Old Style"/>
                <a:ea typeface="Bookman Old Style"/>
                <a:cs typeface="Bookman Old Style"/>
                <a:sym typeface="Bookman Old Style"/>
              </a:defRPr>
            </a:lvl2pPr>
            <a:lvl3pPr marL="1143000" marR="0" lvl="2" indent="-76200" algn="l" rtl="0">
              <a:spcBef>
                <a:spcPts val="480"/>
              </a:spcBef>
              <a:spcAft>
                <a:spcPts val="0"/>
              </a:spcAft>
              <a:buClr>
                <a:schemeClr val="dk1"/>
              </a:buClr>
              <a:buSzPts val="2400"/>
              <a:buFont typeface="Bookman Old Style"/>
              <a:buChar char="•"/>
              <a:defRPr sz="2400" b="0" i="0" u="none" strike="noStrike" cap="none">
                <a:solidFill>
                  <a:schemeClr val="dk1"/>
                </a:solidFill>
                <a:latin typeface="Bookman Old Style"/>
                <a:ea typeface="Bookman Old Style"/>
                <a:cs typeface="Bookman Old Style"/>
                <a:sym typeface="Bookman Old Style"/>
              </a:defRPr>
            </a:lvl3pPr>
            <a:lvl4pPr marL="1600200" marR="0" lvl="3" indent="-101600" algn="l" rtl="0">
              <a:spcBef>
                <a:spcPts val="400"/>
              </a:spcBef>
              <a:spcAft>
                <a:spcPts val="0"/>
              </a:spcAft>
              <a:buClr>
                <a:schemeClr val="dk1"/>
              </a:buClr>
              <a:buSzPts val="2000"/>
              <a:buFont typeface="Bookman Old Style"/>
              <a:buChar char="–"/>
              <a:defRPr sz="2000" b="0" i="0" u="none" strike="noStrike" cap="none">
                <a:solidFill>
                  <a:schemeClr val="dk1"/>
                </a:solidFill>
                <a:latin typeface="Bookman Old Style"/>
                <a:ea typeface="Bookman Old Style"/>
                <a:cs typeface="Bookman Old Style"/>
                <a:sym typeface="Bookman Old Style"/>
              </a:defRPr>
            </a:lvl4pPr>
            <a:lvl5pPr marL="2057400" marR="0" lvl="4" indent="-101600" algn="l" rtl="0">
              <a:spcBef>
                <a:spcPts val="400"/>
              </a:spcBef>
              <a:spcAft>
                <a:spcPts val="0"/>
              </a:spcAft>
              <a:buClr>
                <a:schemeClr val="dk1"/>
              </a:buClr>
              <a:buSzPts val="2000"/>
              <a:buFont typeface="Arial"/>
              <a:buChar char="•"/>
              <a:defRPr sz="2000" b="0" i="0" u="none" strike="noStrike" cap="none">
                <a:solidFill>
                  <a:schemeClr val="dk1"/>
                </a:solidFill>
                <a:latin typeface="Bookman Old Style"/>
                <a:ea typeface="Bookman Old Style"/>
                <a:cs typeface="Bookman Old Style"/>
                <a:sym typeface="Bookman Old Style"/>
              </a:defRPr>
            </a:lvl5pPr>
            <a:lvl6pPr marL="2514600" marR="0" lvl="5"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7" name="Shape 77"/>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78" name="Shape 78"/>
          <p:cNvSpPr txBox="1">
            <a:spLocks noGrp="1"/>
          </p:cNvSpPr>
          <p:nvPr>
            <p:ph type="sldNum" idx="12"/>
          </p:nvPr>
        </p:nvSpPr>
        <p:spPr>
          <a:xfrm>
            <a:off x="60960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a:solidFill>
                  <a:schemeClr val="dk1"/>
                </a:solidFill>
                <a:latin typeface="Arial"/>
                <a:ea typeface="Arial"/>
                <a:cs typeface="Arial"/>
                <a:sym typeface="Arial"/>
              </a:rPr>
              <a:t>‹#›</a:t>
            </a:fld>
            <a:endParaRPr lang="en-US" sz="1400">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8"/>
        <p:cNvGrpSpPr/>
        <p:nvPr/>
      </p:nvGrpSpPr>
      <p:grpSpPr>
        <a:xfrm>
          <a:off x="0" y="0"/>
          <a:ext cx="0" cy="0"/>
          <a:chOff x="0" y="0"/>
          <a:chExt cx="0" cy="0"/>
        </a:xfrm>
      </p:grpSpPr>
      <p:pic>
        <p:nvPicPr>
          <p:cNvPr id="19" name="Shape 19" descr="I:\aOutsideOffice\Jenni Knaus ODE\Publishing Development ODE\1170823_ODE_HLogo TAG_2016-FINAL-RGB from Illustratorr.jpg"/>
          <p:cNvPicPr preferRelativeResize="0"/>
          <p:nvPr/>
        </p:nvPicPr>
        <p:blipFill rotWithShape="1">
          <a:blip r:embed="rId2">
            <a:alphaModFix/>
          </a:blip>
          <a:srcRect/>
          <a:stretch/>
        </p:blipFill>
        <p:spPr>
          <a:xfrm>
            <a:off x="3505200" y="5853113"/>
            <a:ext cx="1905000" cy="852487"/>
          </a:xfrm>
          <a:prstGeom prst="rect">
            <a:avLst/>
          </a:prstGeom>
          <a:noFill/>
          <a:ln>
            <a:noFill/>
          </a:ln>
        </p:spPr>
      </p:pic>
      <p:sp>
        <p:nvSpPr>
          <p:cNvPr id="20" name="Shape 20"/>
          <p:cNvSpPr txBox="1">
            <a:spLocks noGrp="1"/>
          </p:cNvSpPr>
          <p:nvPr>
            <p:ph type="title"/>
          </p:nvPr>
        </p:nvSpPr>
        <p:spPr>
          <a:xfrm>
            <a:off x="838200" y="274638"/>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SzPts val="1400"/>
              <a:buNone/>
              <a:defRPr sz="40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1" name="Shape 21"/>
          <p:cNvSpPr txBox="1">
            <a:spLocks noGrp="1"/>
          </p:cNvSpPr>
          <p:nvPr>
            <p:ph type="body" idx="1"/>
          </p:nvPr>
        </p:nvSpPr>
        <p:spPr>
          <a:xfrm>
            <a:off x="838200" y="1600201"/>
            <a:ext cx="8229600" cy="4267199"/>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2" name="Shape 22"/>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23" name="Shape 23"/>
          <p:cNvSpPr txBox="1">
            <a:spLocks noGrp="1"/>
          </p:cNvSpPr>
          <p:nvPr>
            <p:ph type="sldNum" idx="12"/>
          </p:nvPr>
        </p:nvSpPr>
        <p:spPr>
          <a:xfrm>
            <a:off x="60960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b="0" i="0" u="none" strike="noStrike" cap="none">
                <a:solidFill>
                  <a:schemeClr val="dk1"/>
                </a:solidFill>
                <a:latin typeface="Arial"/>
                <a:ea typeface="Arial"/>
                <a:cs typeface="Arial"/>
                <a:sym typeface="Arial"/>
              </a:rPr>
              <a:t>‹#›</a:t>
            </a:fld>
            <a:endParaRPr lang="en-US" sz="14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4"/>
        <p:cNvGrpSpPr/>
        <p:nvPr/>
      </p:nvGrpSpPr>
      <p:grpSpPr>
        <a:xfrm>
          <a:off x="0" y="0"/>
          <a:ext cx="0" cy="0"/>
          <a:chOff x="0" y="0"/>
          <a:chExt cx="0" cy="0"/>
        </a:xfrm>
      </p:grpSpPr>
      <p:pic>
        <p:nvPicPr>
          <p:cNvPr id="25" name="Shape 25" descr="I:\aOutsideOffice\Jenni Knaus ODE\Publishing Development ODE\1170823_ODE_HLogo TAG_2016-FINAL-RGB from Illustratorr.jpg"/>
          <p:cNvPicPr preferRelativeResize="0"/>
          <p:nvPr/>
        </p:nvPicPr>
        <p:blipFill rotWithShape="1">
          <a:blip r:embed="rId2">
            <a:alphaModFix/>
          </a:blip>
          <a:srcRect/>
          <a:stretch/>
        </p:blipFill>
        <p:spPr>
          <a:xfrm>
            <a:off x="2716213" y="609600"/>
            <a:ext cx="3711575" cy="1660525"/>
          </a:xfrm>
          <a:prstGeom prst="rect">
            <a:avLst/>
          </a:prstGeom>
          <a:noFill/>
          <a:ln>
            <a:noFill/>
          </a:ln>
        </p:spPr>
      </p:pic>
      <p:sp>
        <p:nvSpPr>
          <p:cNvPr id="26" name="Shape 26"/>
          <p:cNvSpPr txBox="1">
            <a:spLocks noGrp="1"/>
          </p:cNvSpPr>
          <p:nvPr>
            <p:ph type="title"/>
          </p:nvPr>
        </p:nvSpPr>
        <p:spPr>
          <a:xfrm>
            <a:off x="722313" y="4406900"/>
            <a:ext cx="7772400" cy="1362075"/>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40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7" name="Shape 27"/>
          <p:cNvSpPr txBox="1">
            <a:spLocks noGrp="1"/>
          </p:cNvSpPr>
          <p:nvPr>
            <p:ph type="body" idx="1"/>
          </p:nvPr>
        </p:nvSpPr>
        <p:spPr>
          <a:xfrm>
            <a:off x="722313" y="2906713"/>
            <a:ext cx="7772400" cy="1500187"/>
          </a:xfrm>
          <a:prstGeom prst="rect">
            <a:avLst/>
          </a:prstGeom>
          <a:noFill/>
          <a:ln>
            <a:noFill/>
          </a:ln>
        </p:spPr>
        <p:txBody>
          <a:bodyPr wrap="square" lIns="91425" tIns="91425" rIns="91425" bIns="91425" anchor="b" anchorCtr="0"/>
          <a:lstStyle>
            <a:lvl1pPr marL="0" marR="0" lvl="0"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457200" marR="0" lvl="1" indent="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L="914400" marR="0" lvl="2" indent="0" algn="l" rtl="0">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371600" marR="0" lvl="3" indent="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1828800" marR="0" lvl="4" indent="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2286000" marR="0" lvl="5" indent="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2743200" marR="0" lvl="6" indent="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3200400" marR="0" lvl="7" indent="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3657600" marR="0" lvl="8" indent="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8"/>
        <p:cNvGrpSpPr/>
        <p:nvPr/>
      </p:nvGrpSpPr>
      <p:grpSpPr>
        <a:xfrm>
          <a:off x="0" y="0"/>
          <a:ext cx="0" cy="0"/>
          <a:chOff x="0" y="0"/>
          <a:chExt cx="0" cy="0"/>
        </a:xfrm>
      </p:grpSpPr>
      <p:pic>
        <p:nvPicPr>
          <p:cNvPr id="29" name="Shape 29" descr="I:\aOutsideOffice\Jenni Knaus ODE\Publishing Development ODE\1170823_ODE_HLogo TAG_2016-FINAL-RGB from Illustratorr.jpg"/>
          <p:cNvPicPr preferRelativeResize="0"/>
          <p:nvPr/>
        </p:nvPicPr>
        <p:blipFill rotWithShape="1">
          <a:blip r:embed="rId2">
            <a:alphaModFix/>
          </a:blip>
          <a:srcRect/>
          <a:stretch/>
        </p:blipFill>
        <p:spPr>
          <a:xfrm>
            <a:off x="3505200" y="5853113"/>
            <a:ext cx="1905000" cy="852487"/>
          </a:xfrm>
          <a:prstGeom prst="rect">
            <a:avLst/>
          </a:prstGeom>
          <a:noFill/>
          <a:ln>
            <a:noFill/>
          </a:ln>
        </p:spPr>
      </p:pic>
      <p:sp>
        <p:nvSpPr>
          <p:cNvPr id="30" name="Shape 30"/>
          <p:cNvSpPr txBox="1">
            <a:spLocks noGrp="1"/>
          </p:cNvSpPr>
          <p:nvPr>
            <p:ph type="title"/>
          </p:nvPr>
        </p:nvSpPr>
        <p:spPr>
          <a:xfrm>
            <a:off x="838200" y="274638"/>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31" name="Shape 31"/>
          <p:cNvSpPr txBox="1">
            <a:spLocks noGrp="1"/>
          </p:cNvSpPr>
          <p:nvPr>
            <p:ph type="body" idx="1"/>
          </p:nvPr>
        </p:nvSpPr>
        <p:spPr>
          <a:xfrm>
            <a:off x="838200" y="1600200"/>
            <a:ext cx="4038600" cy="4253143"/>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742950" marR="0" lvl="1" indent="-13335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143000" marR="0" lvl="2"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600200" marR="0" lvl="3"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057400" marR="0" lvl="4"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514600" marR="0" lvl="5"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2971800" marR="0" lvl="6"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429000" marR="0" lvl="7"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3886200" marR="0" lvl="8"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2" name="Shape 32"/>
          <p:cNvSpPr txBox="1">
            <a:spLocks noGrp="1"/>
          </p:cNvSpPr>
          <p:nvPr>
            <p:ph type="body" idx="2"/>
          </p:nvPr>
        </p:nvSpPr>
        <p:spPr>
          <a:xfrm>
            <a:off x="5029200" y="1600200"/>
            <a:ext cx="4038600" cy="4253143"/>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742950" marR="0" lvl="1" indent="-13335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143000" marR="0" lvl="2"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600200" marR="0" lvl="3"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057400" marR="0" lvl="4"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514600" marR="0" lvl="5"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2971800" marR="0" lvl="6"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429000" marR="0" lvl="7"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3886200" marR="0" lvl="8"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3" name="Shape 33"/>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34" name="Shape 34"/>
          <p:cNvSpPr txBox="1">
            <a:spLocks noGrp="1"/>
          </p:cNvSpPr>
          <p:nvPr>
            <p:ph type="sldNum" idx="12"/>
          </p:nvPr>
        </p:nvSpPr>
        <p:spPr>
          <a:xfrm>
            <a:off x="60960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a:solidFill>
                  <a:schemeClr val="dk1"/>
                </a:solidFill>
                <a:latin typeface="Arial"/>
                <a:ea typeface="Arial"/>
                <a:cs typeface="Arial"/>
                <a:sym typeface="Arial"/>
              </a:rPr>
              <a:t>‹#›</a:t>
            </a:fld>
            <a:endParaRPr lang="en-US" sz="140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5"/>
        <p:cNvGrpSpPr/>
        <p:nvPr/>
      </p:nvGrpSpPr>
      <p:grpSpPr>
        <a:xfrm>
          <a:off x="0" y="0"/>
          <a:ext cx="0" cy="0"/>
          <a:chOff x="0" y="0"/>
          <a:chExt cx="0" cy="0"/>
        </a:xfrm>
      </p:grpSpPr>
      <p:pic>
        <p:nvPicPr>
          <p:cNvPr id="36" name="Shape 36" descr="I:\aOutsideOffice\Jenni Knaus ODE\Publishing Development ODE\1170823_ODE_HLogo TAG_2016-FINAL-RGB from Illustratorr.jpg"/>
          <p:cNvPicPr preferRelativeResize="0"/>
          <p:nvPr/>
        </p:nvPicPr>
        <p:blipFill rotWithShape="1">
          <a:blip r:embed="rId2">
            <a:alphaModFix/>
          </a:blip>
          <a:srcRect/>
          <a:stretch/>
        </p:blipFill>
        <p:spPr>
          <a:xfrm>
            <a:off x="3505200" y="5853113"/>
            <a:ext cx="1905000" cy="852487"/>
          </a:xfrm>
          <a:prstGeom prst="rect">
            <a:avLst/>
          </a:prstGeom>
          <a:noFill/>
          <a:ln>
            <a:noFill/>
          </a:ln>
        </p:spPr>
      </p:pic>
      <p:sp>
        <p:nvSpPr>
          <p:cNvPr id="37" name="Shape 37"/>
          <p:cNvSpPr txBox="1">
            <a:spLocks noGrp="1"/>
          </p:cNvSpPr>
          <p:nvPr>
            <p:ph type="title"/>
          </p:nvPr>
        </p:nvSpPr>
        <p:spPr>
          <a:xfrm>
            <a:off x="457200" y="274638"/>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SzPts val="1400"/>
              <a:buNone/>
              <a:defRPr sz="40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38" name="Shape 38"/>
          <p:cNvSpPr txBox="1">
            <a:spLocks noGrp="1"/>
          </p:cNvSpPr>
          <p:nvPr>
            <p:ph type="body" idx="1"/>
          </p:nvPr>
        </p:nvSpPr>
        <p:spPr>
          <a:xfrm>
            <a:off x="457200" y="1535113"/>
            <a:ext cx="4040188" cy="639762"/>
          </a:xfrm>
          <a:prstGeom prst="rect">
            <a:avLst/>
          </a:prstGeom>
          <a:noFill/>
          <a:ln>
            <a:noFill/>
          </a:ln>
        </p:spPr>
        <p:txBody>
          <a:bodyPr wrap="square" lIns="91425" tIns="91425" rIns="91425" bIns="91425" anchor="b" anchorCtr="0"/>
          <a:lstStyle>
            <a:lvl1pPr marL="0" marR="0" lvl="0" indent="0" algn="ctr" rtl="0">
              <a:spcBef>
                <a:spcPts val="480"/>
              </a:spcBef>
              <a:spcAft>
                <a:spcPts val="0"/>
              </a:spcAft>
              <a:buClr>
                <a:schemeClr val="dk1"/>
              </a:buClr>
              <a:buSzPts val="2400"/>
              <a:buFont typeface="Arial"/>
              <a:buNone/>
              <a:defRPr sz="2400" b="0" i="0" u="sng" strike="noStrike" cap="none">
                <a:solidFill>
                  <a:schemeClr val="dk1"/>
                </a:solidFill>
                <a:latin typeface="Arial"/>
                <a:ea typeface="Arial"/>
                <a:cs typeface="Arial"/>
                <a:sym typeface="Arial"/>
              </a:defRPr>
            </a:lvl1pPr>
            <a:lvl2pPr marL="457200" marR="0" lvl="1" indent="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914400" marR="0" lvl="2" indent="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371600" marR="0" lvl="3"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1828800" marR="0" lvl="4"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286000" marR="0" lvl="5"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2743200" marR="0" lvl="6"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200400" marR="0" lvl="7"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3657600" marR="0" lvl="8"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39" name="Shape 39"/>
          <p:cNvSpPr txBox="1">
            <a:spLocks noGrp="1"/>
          </p:cNvSpPr>
          <p:nvPr>
            <p:ph type="body" idx="2"/>
          </p:nvPr>
        </p:nvSpPr>
        <p:spPr>
          <a:xfrm>
            <a:off x="457200" y="2174875"/>
            <a:ext cx="4040188" cy="3768725"/>
          </a:xfrm>
          <a:prstGeom prst="rect">
            <a:avLst/>
          </a:prstGeom>
          <a:noFill/>
          <a:ln>
            <a:noFill/>
          </a:ln>
        </p:spPr>
        <p:txBody>
          <a:bodyPr wrap="square" lIns="91425" tIns="91425" rIns="91425" bIns="91425" anchor="t" anchorCtr="0"/>
          <a:lstStyle>
            <a:lvl1pPr marL="342900" marR="0" lvl="0" indent="-1905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742950" marR="0" lvl="1" indent="-15875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143000" marR="0" lvl="2"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600200" marR="0" lvl="3"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40" name="Shape 40"/>
          <p:cNvSpPr txBox="1">
            <a:spLocks noGrp="1"/>
          </p:cNvSpPr>
          <p:nvPr>
            <p:ph type="body" idx="3"/>
          </p:nvPr>
        </p:nvSpPr>
        <p:spPr>
          <a:xfrm>
            <a:off x="4645025" y="1535113"/>
            <a:ext cx="4041775" cy="639762"/>
          </a:xfrm>
          <a:prstGeom prst="rect">
            <a:avLst/>
          </a:prstGeom>
          <a:noFill/>
          <a:ln>
            <a:noFill/>
          </a:ln>
        </p:spPr>
        <p:txBody>
          <a:bodyPr wrap="square" lIns="91425" tIns="91425" rIns="91425" bIns="91425" anchor="b" anchorCtr="0"/>
          <a:lstStyle>
            <a:lvl1pPr marL="0" marR="0" lvl="0" indent="0" algn="ctr" rtl="0">
              <a:spcBef>
                <a:spcPts val="480"/>
              </a:spcBef>
              <a:spcAft>
                <a:spcPts val="0"/>
              </a:spcAft>
              <a:buClr>
                <a:schemeClr val="dk1"/>
              </a:buClr>
              <a:buSzPts val="2400"/>
              <a:buFont typeface="Arial"/>
              <a:buNone/>
              <a:defRPr sz="2400" b="0" i="0" u="sng" strike="noStrike" cap="none">
                <a:solidFill>
                  <a:schemeClr val="dk1"/>
                </a:solidFill>
                <a:latin typeface="Arial"/>
                <a:ea typeface="Arial"/>
                <a:cs typeface="Arial"/>
                <a:sym typeface="Arial"/>
              </a:defRPr>
            </a:lvl1pPr>
            <a:lvl2pPr marL="457200" marR="0" lvl="1" indent="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914400" marR="0" lvl="2" indent="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371600" marR="0" lvl="3"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1828800" marR="0" lvl="4"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286000" marR="0" lvl="5"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2743200" marR="0" lvl="6"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200400" marR="0" lvl="7"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3657600" marR="0" lvl="8" indent="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4"/>
          </p:nvPr>
        </p:nvSpPr>
        <p:spPr>
          <a:xfrm>
            <a:off x="4645025" y="2174875"/>
            <a:ext cx="4041775" cy="3768725"/>
          </a:xfrm>
          <a:prstGeom prst="rect">
            <a:avLst/>
          </a:prstGeom>
          <a:noFill/>
          <a:ln>
            <a:noFill/>
          </a:ln>
        </p:spPr>
        <p:txBody>
          <a:bodyPr wrap="square" lIns="91425" tIns="91425" rIns="91425" bIns="91425" anchor="t" anchorCtr="0"/>
          <a:lstStyle>
            <a:lvl1pPr marL="342900" marR="0" lvl="0" indent="-1905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742950" marR="0" lvl="1" indent="-15875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143000" marR="0" lvl="2" indent="-1143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600200" marR="0" lvl="3"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43" name="Shape 43"/>
          <p:cNvSpPr txBox="1">
            <a:spLocks noGrp="1"/>
          </p:cNvSpPr>
          <p:nvPr>
            <p:ph type="sldNum" idx="12"/>
          </p:nvPr>
        </p:nvSpPr>
        <p:spPr>
          <a:xfrm>
            <a:off x="60960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a:solidFill>
                  <a:schemeClr val="dk1"/>
                </a:solidFill>
                <a:latin typeface="Arial"/>
                <a:ea typeface="Arial"/>
                <a:cs typeface="Arial"/>
                <a:sym typeface="Arial"/>
              </a:rPr>
              <a:t>‹#›</a:t>
            </a:fld>
            <a:endParaRPr lang="en-US" sz="1400">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4"/>
        <p:cNvGrpSpPr/>
        <p:nvPr/>
      </p:nvGrpSpPr>
      <p:grpSpPr>
        <a:xfrm>
          <a:off x="0" y="0"/>
          <a:ext cx="0" cy="0"/>
          <a:chOff x="0" y="0"/>
          <a:chExt cx="0" cy="0"/>
        </a:xfrm>
      </p:grpSpPr>
      <p:pic>
        <p:nvPicPr>
          <p:cNvPr id="45" name="Shape 45" descr="I:\aOutsideOffice\Jenni Knaus ODE\Publishing Development ODE\1170823_ODE_HLogo TAG_2016-FINAL-RGB from Illustratorr.jpg"/>
          <p:cNvPicPr preferRelativeResize="0"/>
          <p:nvPr/>
        </p:nvPicPr>
        <p:blipFill rotWithShape="1">
          <a:blip r:embed="rId2">
            <a:alphaModFix/>
          </a:blip>
          <a:srcRect/>
          <a:stretch/>
        </p:blipFill>
        <p:spPr>
          <a:xfrm>
            <a:off x="3505200" y="5853113"/>
            <a:ext cx="1905000" cy="852487"/>
          </a:xfrm>
          <a:prstGeom prst="rect">
            <a:avLst/>
          </a:prstGeom>
          <a:noFill/>
          <a:ln>
            <a:noFill/>
          </a:ln>
        </p:spPr>
      </p:pic>
      <p:sp>
        <p:nvSpPr>
          <p:cNvPr id="46" name="Shape 46"/>
          <p:cNvSpPr txBox="1">
            <a:spLocks noGrp="1"/>
          </p:cNvSpPr>
          <p:nvPr>
            <p:ph type="title"/>
          </p:nvPr>
        </p:nvSpPr>
        <p:spPr>
          <a:xfrm>
            <a:off x="838200" y="274638"/>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SzPts val="1400"/>
              <a:buNone/>
              <a:defRPr sz="40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47" name="Shape 47"/>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48" name="Shape 48"/>
          <p:cNvSpPr txBox="1">
            <a:spLocks noGrp="1"/>
          </p:cNvSpPr>
          <p:nvPr>
            <p:ph type="sldNum" idx="12"/>
          </p:nvPr>
        </p:nvSpPr>
        <p:spPr>
          <a:xfrm>
            <a:off x="60960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a:solidFill>
                  <a:schemeClr val="dk1"/>
                </a:solidFill>
                <a:latin typeface="Arial"/>
                <a:ea typeface="Arial"/>
                <a:cs typeface="Arial"/>
                <a:sym typeface="Arial"/>
              </a:rPr>
              <a:t>‹#›</a:t>
            </a:fld>
            <a:endParaRPr lang="en-US" sz="1400">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9"/>
        <p:cNvGrpSpPr/>
        <p:nvPr/>
      </p:nvGrpSpPr>
      <p:grpSpPr>
        <a:xfrm>
          <a:off x="0" y="0"/>
          <a:ext cx="0" cy="0"/>
          <a:chOff x="0" y="0"/>
          <a:chExt cx="0" cy="0"/>
        </a:xfrm>
      </p:grpSpPr>
      <p:pic>
        <p:nvPicPr>
          <p:cNvPr id="50" name="Shape 50" descr="I:\aOutsideOffice\Jenni Knaus ODE\Publishing Development ODE\1170823_ODE_HLogo TAG_2016-FINAL-RGB from Illustratorr.jpg"/>
          <p:cNvPicPr preferRelativeResize="0"/>
          <p:nvPr/>
        </p:nvPicPr>
        <p:blipFill rotWithShape="1">
          <a:blip r:embed="rId2">
            <a:alphaModFix/>
          </a:blip>
          <a:srcRect/>
          <a:stretch/>
        </p:blipFill>
        <p:spPr>
          <a:xfrm>
            <a:off x="3505200" y="5853113"/>
            <a:ext cx="1905000" cy="852487"/>
          </a:xfrm>
          <a:prstGeom prst="rect">
            <a:avLst/>
          </a:prstGeom>
          <a:noFill/>
          <a:ln>
            <a:noFill/>
          </a:ln>
        </p:spPr>
      </p:pic>
      <p:sp>
        <p:nvSpPr>
          <p:cNvPr id="51" name="Shape 51"/>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52" name="Shape 52"/>
          <p:cNvSpPr txBox="1">
            <a:spLocks noGrp="1"/>
          </p:cNvSpPr>
          <p:nvPr>
            <p:ph type="sldNum" idx="12"/>
          </p:nvPr>
        </p:nvSpPr>
        <p:spPr>
          <a:xfrm>
            <a:off x="60960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a:solidFill>
                  <a:schemeClr val="dk1"/>
                </a:solidFill>
                <a:latin typeface="Arial"/>
                <a:ea typeface="Arial"/>
                <a:cs typeface="Arial"/>
                <a:sym typeface="Arial"/>
              </a:rPr>
              <a:t>‹#›</a:t>
            </a:fld>
            <a:endParaRPr lang="en-US" sz="1400">
              <a:solidFill>
                <a:schemeClr val="dk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3"/>
        <p:cNvGrpSpPr/>
        <p:nvPr/>
      </p:nvGrpSpPr>
      <p:grpSpPr>
        <a:xfrm>
          <a:off x="0" y="0"/>
          <a:ext cx="0" cy="0"/>
          <a:chOff x="0" y="0"/>
          <a:chExt cx="0" cy="0"/>
        </a:xfrm>
      </p:grpSpPr>
      <p:pic>
        <p:nvPicPr>
          <p:cNvPr id="54" name="Shape 54" descr="I:\aOutsideOffice\Jenni Knaus ODE\Publishing Development ODE\1170823_ODE_HLogo TAG_2016-FINAL-RGB from Illustratorr.jpg"/>
          <p:cNvPicPr preferRelativeResize="0"/>
          <p:nvPr/>
        </p:nvPicPr>
        <p:blipFill rotWithShape="1">
          <a:blip r:embed="rId2">
            <a:alphaModFix/>
          </a:blip>
          <a:srcRect/>
          <a:stretch/>
        </p:blipFill>
        <p:spPr>
          <a:xfrm>
            <a:off x="3505200" y="5853113"/>
            <a:ext cx="1905000" cy="852487"/>
          </a:xfrm>
          <a:prstGeom prst="rect">
            <a:avLst/>
          </a:prstGeom>
          <a:noFill/>
          <a:ln>
            <a:noFill/>
          </a:ln>
        </p:spPr>
      </p:pic>
      <p:sp>
        <p:nvSpPr>
          <p:cNvPr id="55" name="Shape 55"/>
          <p:cNvSpPr txBox="1">
            <a:spLocks noGrp="1"/>
          </p:cNvSpPr>
          <p:nvPr>
            <p:ph type="title"/>
          </p:nvPr>
        </p:nvSpPr>
        <p:spPr>
          <a:xfrm>
            <a:off x="457200" y="273050"/>
            <a:ext cx="3008313" cy="1162050"/>
          </a:xfrm>
          <a:prstGeom prst="rect">
            <a:avLst/>
          </a:prstGeom>
          <a:noFill/>
          <a:ln>
            <a:noFill/>
          </a:ln>
        </p:spPr>
        <p:txBody>
          <a:bodyPr wrap="square" lIns="91425" tIns="91425" rIns="91425" bIns="91425" anchor="b" anchorCtr="0"/>
          <a:lstStyle>
            <a:lvl1pPr marL="0" marR="0" lvl="0" indent="0" algn="ctr"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56" name="Shape 56"/>
          <p:cNvSpPr txBox="1">
            <a:spLocks noGrp="1"/>
          </p:cNvSpPr>
          <p:nvPr>
            <p:ph type="body" idx="1"/>
          </p:nvPr>
        </p:nvSpPr>
        <p:spPr>
          <a:xfrm>
            <a:off x="3575050" y="273050"/>
            <a:ext cx="5111750" cy="5580293"/>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7" name="Shape 57"/>
          <p:cNvSpPr txBox="1">
            <a:spLocks noGrp="1"/>
          </p:cNvSpPr>
          <p:nvPr>
            <p:ph type="body" idx="2"/>
          </p:nvPr>
        </p:nvSpPr>
        <p:spPr>
          <a:xfrm>
            <a:off x="457200" y="1435100"/>
            <a:ext cx="3008313" cy="4472407"/>
          </a:xfrm>
          <a:prstGeom prst="rect">
            <a:avLst/>
          </a:prstGeom>
          <a:noFill/>
          <a:ln>
            <a:noFill/>
          </a:ln>
        </p:spPr>
        <p:txBody>
          <a:bodyPr wrap="square" lIns="91425" tIns="91425" rIns="91425" bIns="91425" anchor="t" anchorCtr="0"/>
          <a:lstStyle>
            <a:lvl1pPr marL="0" marR="0" lvl="0" indent="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457200" marR="0" lvl="1" indent="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914400" marR="0" lvl="2" indent="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371600" marR="0" lvl="3"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1828800" marR="0" lvl="4"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286000" marR="0" lvl="5"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2743200" marR="0" lvl="6"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200400" marR="0" lvl="7"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3657600" marR="0" lvl="8"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58" name="Shape 58"/>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59" name="Shape 59"/>
          <p:cNvSpPr txBox="1">
            <a:spLocks noGrp="1"/>
          </p:cNvSpPr>
          <p:nvPr>
            <p:ph type="sldNum" idx="12"/>
          </p:nvPr>
        </p:nvSpPr>
        <p:spPr>
          <a:xfrm>
            <a:off x="60960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a:solidFill>
                  <a:schemeClr val="dk1"/>
                </a:solidFill>
                <a:latin typeface="Arial"/>
                <a:ea typeface="Arial"/>
                <a:cs typeface="Arial"/>
                <a:sym typeface="Arial"/>
              </a:rPr>
              <a:t>‹#›</a:t>
            </a:fld>
            <a:endParaRPr lang="en-US" sz="1400">
              <a:solidFill>
                <a:schemeClr val="dk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0"/>
        <p:cNvGrpSpPr/>
        <p:nvPr/>
      </p:nvGrpSpPr>
      <p:grpSpPr>
        <a:xfrm>
          <a:off x="0" y="0"/>
          <a:ext cx="0" cy="0"/>
          <a:chOff x="0" y="0"/>
          <a:chExt cx="0" cy="0"/>
        </a:xfrm>
      </p:grpSpPr>
      <p:pic>
        <p:nvPicPr>
          <p:cNvPr id="61" name="Shape 61" descr="I:\aOutsideOffice\Jenni Knaus ODE\Publishing Development ODE\1170823_ODE_HLogo TAG_2016-FINAL-RGB from Illustratorr.jpg"/>
          <p:cNvPicPr preferRelativeResize="0"/>
          <p:nvPr/>
        </p:nvPicPr>
        <p:blipFill rotWithShape="1">
          <a:blip r:embed="rId2">
            <a:alphaModFix/>
          </a:blip>
          <a:srcRect/>
          <a:stretch/>
        </p:blipFill>
        <p:spPr>
          <a:xfrm>
            <a:off x="3505200" y="5853113"/>
            <a:ext cx="1905000" cy="852487"/>
          </a:xfrm>
          <a:prstGeom prst="rect">
            <a:avLst/>
          </a:prstGeom>
          <a:noFill/>
          <a:ln>
            <a:noFill/>
          </a:ln>
        </p:spPr>
      </p:pic>
      <p:sp>
        <p:nvSpPr>
          <p:cNvPr id="62" name="Shape 62"/>
          <p:cNvSpPr txBox="1">
            <a:spLocks noGrp="1"/>
          </p:cNvSpPr>
          <p:nvPr>
            <p:ph type="title"/>
          </p:nvPr>
        </p:nvSpPr>
        <p:spPr>
          <a:xfrm>
            <a:off x="1792288" y="4800600"/>
            <a:ext cx="5486400" cy="566738"/>
          </a:xfrm>
          <a:prstGeom prst="rect">
            <a:avLst/>
          </a:prstGeom>
          <a:noFill/>
          <a:ln>
            <a:noFill/>
          </a:ln>
        </p:spPr>
        <p:txBody>
          <a:bodyPr wrap="square" lIns="91425" tIns="91425" rIns="91425" bIns="91425" anchor="b" anchorCtr="0"/>
          <a:lstStyle>
            <a:lvl1pPr marL="0" marR="0" lvl="0" indent="0" algn="ctr" rtl="0">
              <a:spcBef>
                <a:spcPts val="0"/>
              </a:spcBef>
              <a:spcAft>
                <a:spcPts val="0"/>
              </a:spcAft>
              <a:buSzPts val="1400"/>
              <a:buNone/>
              <a:defRPr sz="2000" b="0" i="0" u="sng" strike="noStrike" cap="none">
                <a:solidFill>
                  <a:schemeClr val="dk2"/>
                </a:solidFill>
                <a:latin typeface="Bookman Old Style"/>
                <a:ea typeface="Bookman Old Style"/>
                <a:cs typeface="Bookman Old Style"/>
                <a:sym typeface="Bookman Old Style"/>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63" name="Shape 63"/>
          <p:cNvSpPr>
            <a:spLocks noGrp="1"/>
          </p:cNvSpPr>
          <p:nvPr>
            <p:ph type="pic" idx="2"/>
          </p:nvPr>
        </p:nvSpPr>
        <p:spPr>
          <a:xfrm>
            <a:off x="1792288" y="612775"/>
            <a:ext cx="5486400" cy="4114800"/>
          </a:xfrm>
          <a:prstGeom prst="rect">
            <a:avLst/>
          </a:prstGeom>
          <a:noFill/>
          <a:ln>
            <a:noFill/>
          </a:ln>
        </p:spPr>
        <p:txBody>
          <a:bodyPr wrap="square" lIns="91425" tIns="91425" rIns="91425" bIns="91425" anchor="t" anchorCtr="0"/>
          <a:lstStyle>
            <a:lvl1pPr marL="0" marR="0" lvl="0" indent="0" algn="l" rtl="0">
              <a:spcBef>
                <a:spcPts val="640"/>
              </a:spcBef>
              <a:spcAft>
                <a:spcPts val="0"/>
              </a:spcAft>
              <a:buClr>
                <a:schemeClr val="dk1"/>
              </a:buClr>
              <a:buSzPts val="3200"/>
              <a:buFont typeface="Bookman Old Style"/>
              <a:buNone/>
              <a:defRPr sz="3200" b="0" i="0" u="none" strike="noStrike" cap="none">
                <a:solidFill>
                  <a:schemeClr val="dk1"/>
                </a:solidFill>
                <a:latin typeface="Bookman Old Style"/>
                <a:ea typeface="Bookman Old Style"/>
                <a:cs typeface="Bookman Old Style"/>
                <a:sym typeface="Bookman Old Style"/>
              </a:defRPr>
            </a:lvl1pPr>
            <a:lvl2pPr marL="457200" marR="0" lvl="1" indent="0"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L="914400" marR="0" lvl="2" indent="0"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L="1371600" marR="0" lvl="3"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L="1828800" marR="0" lvl="4"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L="2286000" marR="0" lvl="5"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L="2743200" marR="0" lvl="6"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L="3200400" marR="0" lvl="7"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L="3657600" marR="0" lvl="8"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64" name="Shape 64"/>
          <p:cNvSpPr txBox="1">
            <a:spLocks noGrp="1"/>
          </p:cNvSpPr>
          <p:nvPr>
            <p:ph type="body" idx="1"/>
          </p:nvPr>
        </p:nvSpPr>
        <p:spPr>
          <a:xfrm>
            <a:off x="1792288" y="5367338"/>
            <a:ext cx="5486400" cy="486005"/>
          </a:xfrm>
          <a:prstGeom prst="rect">
            <a:avLst/>
          </a:prstGeom>
          <a:noFill/>
          <a:ln>
            <a:noFill/>
          </a:ln>
        </p:spPr>
        <p:txBody>
          <a:bodyPr wrap="square" lIns="91425" tIns="91425" rIns="91425" bIns="91425" anchor="t" anchorCtr="0"/>
          <a:lstStyle>
            <a:lvl1pPr marL="0" marR="0" lvl="0" indent="0" algn="ctr" rtl="0">
              <a:spcBef>
                <a:spcPts val="280"/>
              </a:spcBef>
              <a:spcAft>
                <a:spcPts val="0"/>
              </a:spcAft>
              <a:buClr>
                <a:schemeClr val="dk1"/>
              </a:buClr>
              <a:buSzPts val="1400"/>
              <a:buFont typeface="Bookman Old Style"/>
              <a:buNone/>
              <a:defRPr sz="1400" b="0" i="0" u="none" strike="noStrike" cap="none">
                <a:solidFill>
                  <a:schemeClr val="dk1"/>
                </a:solidFill>
                <a:latin typeface="Bookman Old Style"/>
                <a:ea typeface="Bookman Old Style"/>
                <a:cs typeface="Bookman Old Style"/>
                <a:sym typeface="Bookman Old Style"/>
              </a:defRPr>
            </a:lvl1pPr>
            <a:lvl2pPr marL="457200" marR="0" lvl="1" indent="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914400" marR="0" lvl="2" indent="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371600" marR="0" lvl="3"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1828800" marR="0" lvl="4"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286000" marR="0" lvl="5"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2743200" marR="0" lvl="6"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200400" marR="0" lvl="7"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3657600" marR="0" lvl="8" indent="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65" name="Shape 65"/>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66" name="Shape 66"/>
          <p:cNvSpPr txBox="1">
            <a:spLocks noGrp="1"/>
          </p:cNvSpPr>
          <p:nvPr>
            <p:ph type="sldNum" idx="12"/>
          </p:nvPr>
        </p:nvSpPr>
        <p:spPr>
          <a:xfrm>
            <a:off x="60960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a:solidFill>
                  <a:schemeClr val="dk1"/>
                </a:solidFill>
                <a:latin typeface="Arial"/>
                <a:ea typeface="Arial"/>
                <a:cs typeface="Arial"/>
                <a:sym typeface="Arial"/>
              </a:rPr>
              <a:t>‹#›</a:t>
            </a:fld>
            <a:endParaRPr lang="en-US" sz="1400">
              <a:solidFill>
                <a:schemeClr val="dk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838200" y="274638"/>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1" name="Shape 11"/>
          <p:cNvSpPr txBox="1">
            <a:spLocks noGrp="1"/>
          </p:cNvSpPr>
          <p:nvPr>
            <p:ph type="body" idx="1"/>
          </p:nvPr>
        </p:nvSpPr>
        <p:spPr>
          <a:xfrm>
            <a:off x="838200" y="1600200"/>
            <a:ext cx="8229600" cy="4311650"/>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2971800" marR="0" lvl="6"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429000" marR="0" lvl="7"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3886200" marR="0" lvl="8" indent="-101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Shape 12"/>
          <p:cNvSpPr txBox="1">
            <a:spLocks noGrp="1"/>
          </p:cNvSpPr>
          <p:nvPr>
            <p:ph type="dt" idx="10"/>
          </p:nvPr>
        </p:nvSpPr>
        <p:spPr>
          <a:xfrm>
            <a:off x="457200" y="6245225"/>
            <a:ext cx="2133600" cy="476250"/>
          </a:xfrm>
          <a:prstGeom prst="rect">
            <a:avLst/>
          </a:prstGeom>
          <a:noFill/>
          <a:ln>
            <a:noFill/>
          </a:ln>
        </p:spPr>
        <p:txBody>
          <a:bodyPr wrap="square" lIns="91425" tIns="91425" rIns="91425" bIns="91425" anchor="t" anchorCtr="0"/>
          <a:lstStyle>
            <a:lvl1pPr marL="0" marR="0" lvl="0" indent="0" algn="l" rtl="0">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spcBef>
                <a:spcPts val="0"/>
              </a:spcBef>
              <a:buSzPts val="1400"/>
              <a:buNone/>
              <a:defRPr sz="1800" b="0" i="0" u="none" strike="noStrike" cap="none">
                <a:solidFill>
                  <a:schemeClr val="dk1"/>
                </a:solidFill>
                <a:latin typeface="Arial"/>
                <a:ea typeface="Arial"/>
                <a:cs typeface="Arial"/>
                <a:sym typeface="Arial"/>
              </a:defRPr>
            </a:lvl6pPr>
            <a:lvl7pPr marL="2743200" marR="0" lvl="6" indent="0" algn="l" rtl="0">
              <a:spcBef>
                <a:spcPts val="0"/>
              </a:spcBef>
              <a:buSzPts val="1400"/>
              <a:buNone/>
              <a:defRPr sz="1800" b="0" i="0" u="none" strike="noStrike" cap="none">
                <a:solidFill>
                  <a:schemeClr val="dk1"/>
                </a:solidFill>
                <a:latin typeface="Arial"/>
                <a:ea typeface="Arial"/>
                <a:cs typeface="Arial"/>
                <a:sym typeface="Arial"/>
              </a:defRPr>
            </a:lvl7pPr>
            <a:lvl8pPr marL="3200400" marR="0" lvl="7" indent="0" algn="l" rtl="0">
              <a:spcBef>
                <a:spcPts val="0"/>
              </a:spcBef>
              <a:buSzPts val="1400"/>
              <a:buNone/>
              <a:defRPr sz="1800" b="0" i="0" u="none" strike="noStrike" cap="none">
                <a:solidFill>
                  <a:schemeClr val="dk1"/>
                </a:solidFill>
                <a:latin typeface="Arial"/>
                <a:ea typeface="Arial"/>
                <a:cs typeface="Arial"/>
                <a:sym typeface="Arial"/>
              </a:defRPr>
            </a:lvl8pPr>
            <a:lvl9pPr marL="3657600" marR="0" lvl="8" indent="0" algn="l" rtl="0">
              <a:spcBef>
                <a:spcPts val="0"/>
              </a:spcBef>
              <a:buSzPts val="1400"/>
              <a:buNone/>
              <a:defRPr sz="1800" b="0" i="0" u="none" strike="noStrike" cap="none">
                <a:solidFill>
                  <a:schemeClr val="dk1"/>
                </a:solidFill>
                <a:latin typeface="Arial"/>
                <a:ea typeface="Arial"/>
                <a:cs typeface="Arial"/>
                <a:sym typeface="Arial"/>
              </a:defRPr>
            </a:lvl9pPr>
          </a:lstStyle>
          <a:p>
            <a:endParaRPr/>
          </a:p>
        </p:txBody>
      </p:sp>
      <p:sp>
        <p:nvSpPr>
          <p:cNvPr id="13" name="Shape 13"/>
          <p:cNvSpPr txBox="1">
            <a:spLocks noGrp="1"/>
          </p:cNvSpPr>
          <p:nvPr>
            <p:ph type="sldNum" idx="12"/>
          </p:nvPr>
        </p:nvSpPr>
        <p:spPr>
          <a:xfrm>
            <a:off x="6324600" y="6245225"/>
            <a:ext cx="2133600" cy="476250"/>
          </a:xfrm>
          <a:prstGeom prst="rect">
            <a:avLst/>
          </a:prstGeom>
          <a:noFill/>
          <a:ln>
            <a:noFill/>
          </a:ln>
        </p:spPr>
        <p:txBody>
          <a:bodyPr wrap="square" lIns="91425" tIns="45700" rIns="91425" bIns="45700" anchor="t" anchorCtr="0">
            <a:noAutofit/>
          </a:bodyPr>
          <a:lstStyle/>
          <a:p>
            <a:pPr marL="0" marR="0" lvl="0" indent="0" algn="r" rtl="0">
              <a:spcBef>
                <a:spcPts val="0"/>
              </a:spcBef>
              <a:spcAft>
                <a:spcPts val="0"/>
              </a:spcAft>
              <a:buNone/>
            </a:pPr>
            <a:fld id="{00000000-1234-1234-1234-123412341234}" type="slidenum">
              <a:rPr lang="en-US" sz="1400" b="0" i="0" u="none" strike="noStrike" cap="none">
                <a:solidFill>
                  <a:schemeClr val="dk1"/>
                </a:solidFill>
                <a:latin typeface="Arial"/>
                <a:ea typeface="Arial"/>
                <a:cs typeface="Arial"/>
                <a:sym typeface="Arial"/>
              </a:rPr>
              <a:t>‹#›</a:t>
            </a:fld>
            <a:endParaRPr lang="en-US" sz="14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marshallmemo.com/articles/Time%20Management%20PL%20Mar%2008.pdf"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www.ascd.org/Publications/Books/Overview/Short-on-Time.aspx"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oregon.gov/ode/schools-and-districts/grants/mentoring/Pages/default.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ctrTitle"/>
          </p:nvPr>
        </p:nvSpPr>
        <p:spPr>
          <a:xfrm>
            <a:off x="990600" y="2286000"/>
            <a:ext cx="7696200" cy="24384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3600" b="0" i="0" u="none" strike="noStrike" cap="none" dirty="0">
                <a:solidFill>
                  <a:schemeClr val="dk2"/>
                </a:solidFill>
                <a:latin typeface="Arial"/>
                <a:ea typeface="Arial"/>
                <a:cs typeface="Arial"/>
                <a:sym typeface="Arial"/>
              </a:rPr>
              <a:t>Welcome! </a:t>
            </a:r>
            <a:br>
              <a:rPr lang="en-US" sz="3600" b="0" i="0" u="none" strike="noStrike" cap="none" dirty="0">
                <a:solidFill>
                  <a:schemeClr val="dk2"/>
                </a:solidFill>
                <a:latin typeface="Arial"/>
                <a:ea typeface="Arial"/>
                <a:cs typeface="Arial"/>
                <a:sym typeface="Arial"/>
              </a:rPr>
            </a:br>
            <a:r>
              <a:rPr lang="en-US" sz="2800" b="0" i="0" u="none" strike="noStrike" cap="none" dirty="0" smtClean="0">
                <a:solidFill>
                  <a:schemeClr val="dk2"/>
                </a:solidFill>
                <a:latin typeface="Arial"/>
                <a:ea typeface="Arial"/>
                <a:cs typeface="Arial"/>
                <a:sym typeface="Arial"/>
              </a:rPr>
              <a:t>Administrator Mentor Roundtable 1</a:t>
            </a:r>
            <a:br>
              <a:rPr lang="en-US" sz="2800" b="0" i="0" u="none" strike="noStrike" cap="none" dirty="0" smtClean="0">
                <a:solidFill>
                  <a:schemeClr val="dk2"/>
                </a:solidFill>
                <a:latin typeface="Arial"/>
                <a:ea typeface="Arial"/>
                <a:cs typeface="Arial"/>
                <a:sym typeface="Arial"/>
              </a:rPr>
            </a:br>
            <a:r>
              <a:rPr lang="en-US" sz="800" b="0" i="0" u="none" strike="noStrike" cap="none" dirty="0" smtClean="0">
                <a:solidFill>
                  <a:schemeClr val="dk2"/>
                </a:solidFill>
                <a:latin typeface="Arial"/>
                <a:ea typeface="Arial"/>
                <a:cs typeface="Arial"/>
                <a:sym typeface="Arial"/>
              </a:rPr>
              <a:t/>
            </a:r>
            <a:br>
              <a:rPr lang="en-US" sz="800" b="0" i="0" u="none" strike="noStrike" cap="none" dirty="0" smtClean="0">
                <a:solidFill>
                  <a:schemeClr val="dk2"/>
                </a:solidFill>
                <a:latin typeface="Arial"/>
                <a:ea typeface="Arial"/>
                <a:cs typeface="Arial"/>
                <a:sym typeface="Arial"/>
              </a:rPr>
            </a:br>
            <a:r>
              <a:rPr lang="en-US" sz="800" b="0" i="0" u="none" strike="noStrike" cap="none" dirty="0" smtClean="0">
                <a:solidFill>
                  <a:schemeClr val="dk2"/>
                </a:solidFill>
                <a:latin typeface="Arial"/>
                <a:ea typeface="Arial"/>
                <a:cs typeface="Arial"/>
                <a:sym typeface="Arial"/>
              </a:rPr>
              <a:t/>
            </a:r>
            <a:br>
              <a:rPr lang="en-US" sz="800" b="0" i="0" u="none" strike="noStrike" cap="none" dirty="0" smtClean="0">
                <a:solidFill>
                  <a:schemeClr val="dk2"/>
                </a:solidFill>
                <a:latin typeface="Arial"/>
                <a:ea typeface="Arial"/>
                <a:cs typeface="Arial"/>
                <a:sym typeface="Arial"/>
              </a:rPr>
            </a:br>
            <a:r>
              <a:rPr lang="en-US" sz="2800" b="0" i="0" u="none" strike="noStrike" cap="none" dirty="0" smtClean="0">
                <a:solidFill>
                  <a:schemeClr val="dk2"/>
                </a:solidFill>
                <a:latin typeface="Arial"/>
                <a:ea typeface="Arial"/>
                <a:cs typeface="Arial"/>
                <a:sym typeface="Arial"/>
              </a:rPr>
              <a:t>We look forward to our time together!</a:t>
            </a:r>
            <a:endParaRPr lang="en-US" sz="2800" b="0" i="0" u="none" strike="noStrike" cap="none" dirty="0">
              <a:solidFill>
                <a:schemeClr val="dk2"/>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Today’s Objectives</a:t>
            </a:r>
          </a:p>
        </p:txBody>
      </p:sp>
      <p:sp>
        <p:nvSpPr>
          <p:cNvPr id="150" name="Shape 150"/>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Become knowledgeable in the basic principles of </a:t>
            </a:r>
            <a:r>
              <a:rPr lang="en-US" sz="2800" b="0" i="1" u="none" strike="noStrike" cap="none">
                <a:solidFill>
                  <a:schemeClr val="dk1"/>
                </a:solidFill>
                <a:latin typeface="Arial"/>
                <a:ea typeface="Arial"/>
                <a:cs typeface="Arial"/>
                <a:sym typeface="Arial"/>
              </a:rPr>
              <a:t>Covey’s</a:t>
            </a:r>
            <a:r>
              <a:rPr lang="en-US" sz="2800" b="0" i="0" u="none" strike="noStrike" cap="none">
                <a:solidFill>
                  <a:schemeClr val="dk1"/>
                </a:solidFill>
                <a:latin typeface="Arial"/>
                <a:ea typeface="Arial"/>
                <a:cs typeface="Arial"/>
                <a:sym typeface="Arial"/>
              </a:rPr>
              <a:t> </a:t>
            </a:r>
            <a:r>
              <a:rPr lang="en-US" sz="2800" b="0" i="1" u="none" strike="noStrike" cap="none">
                <a:solidFill>
                  <a:schemeClr val="dk1"/>
                </a:solidFill>
                <a:latin typeface="Arial"/>
                <a:ea typeface="Arial"/>
                <a:cs typeface="Arial"/>
                <a:sym typeface="Arial"/>
              </a:rPr>
              <a:t>Time Management Grid </a:t>
            </a:r>
            <a:r>
              <a:rPr lang="en-US" sz="2800" b="0" i="0" u="none" strike="noStrike" cap="none">
                <a:solidFill>
                  <a:schemeClr val="dk1"/>
                </a:solidFill>
                <a:latin typeface="Arial"/>
                <a:ea typeface="Arial"/>
                <a:cs typeface="Arial"/>
                <a:sym typeface="Arial"/>
              </a:rPr>
              <a:t>and its implications for systems change.</a:t>
            </a:r>
          </a:p>
          <a:p>
            <a:pPr marL="342900" marR="0" lvl="0" indent="-342900" algn="l" rtl="0">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Examine a time management issue that your mentee may be experiencing and its systemic cause.</a:t>
            </a:r>
          </a:p>
          <a:p>
            <a:pPr marL="342900" marR="0" lvl="0" indent="-342900" algn="l" rtl="0">
              <a:spcBef>
                <a:spcPts val="560"/>
              </a:spcBef>
              <a:spcAft>
                <a:spcPts val="0"/>
              </a:spcAft>
              <a:buClr>
                <a:schemeClr val="dk1"/>
              </a:buClr>
              <a:buSzPts val="2800"/>
              <a:buFont typeface="Arial"/>
              <a:buChar char="•"/>
            </a:pPr>
            <a:r>
              <a:rPr lang="en-US" sz="2800" b="0" i="0" u="none" strike="noStrike" cap="none">
                <a:solidFill>
                  <a:schemeClr val="dk1"/>
                </a:solidFill>
                <a:latin typeface="Arial"/>
                <a:ea typeface="Arial"/>
                <a:cs typeface="Arial"/>
                <a:sym typeface="Arial"/>
              </a:rPr>
              <a:t>Develop strength in participating in an online </a:t>
            </a:r>
            <a:r>
              <a:rPr lang="en-US" sz="2800" b="1" i="0" u="none" strike="noStrike" cap="none">
                <a:solidFill>
                  <a:schemeClr val="dk1"/>
                </a:solidFill>
                <a:latin typeface="Arial"/>
                <a:ea typeface="Arial"/>
                <a:cs typeface="Arial"/>
                <a:sym typeface="Arial"/>
              </a:rPr>
              <a:t>professional learning community.</a:t>
            </a:r>
          </a:p>
          <a:p>
            <a:pPr marL="342900" marR="0" lvl="0" indent="-3429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342900" marR="0" lvl="0" indent="-3429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342900" marR="0" lvl="0" indent="-3429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 Covey’s Time Management Grid</a:t>
            </a:r>
          </a:p>
        </p:txBody>
      </p:sp>
      <p:sp>
        <p:nvSpPr>
          <p:cNvPr id="157" name="Shape 157"/>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0" marR="0" lvl="0" indent="-203200" algn="l" rtl="0">
              <a:spcBef>
                <a:spcPts val="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Stephen Covey suggests that our time is spent in four kinds of activities, as illustrated in his Four Quadrants. The Four Quadrants are organized by </a:t>
            </a:r>
            <a:r>
              <a:rPr lang="en-US" sz="3200" b="1" i="0" u="none" strike="noStrike" cap="none">
                <a:solidFill>
                  <a:schemeClr val="dk1"/>
                </a:solidFill>
                <a:latin typeface="Arial"/>
                <a:ea typeface="Arial"/>
                <a:cs typeface="Arial"/>
                <a:sym typeface="Arial"/>
              </a:rPr>
              <a:t>urgency</a:t>
            </a:r>
            <a:r>
              <a:rPr lang="en-US" sz="3200" b="0" i="0" u="none" strike="noStrike" cap="none">
                <a:solidFill>
                  <a:schemeClr val="dk1"/>
                </a:solidFill>
                <a:latin typeface="Arial"/>
                <a:ea typeface="Arial"/>
                <a:cs typeface="Arial"/>
                <a:sym typeface="Arial"/>
              </a:rPr>
              <a:t> and </a:t>
            </a:r>
            <a:r>
              <a:rPr lang="en-US" sz="3200" b="1" i="0" u="none" strike="noStrike" cap="none">
                <a:solidFill>
                  <a:schemeClr val="dk1"/>
                </a:solidFill>
                <a:latin typeface="Arial"/>
                <a:ea typeface="Arial"/>
                <a:cs typeface="Arial"/>
                <a:sym typeface="Arial"/>
              </a:rPr>
              <a:t>importance</a:t>
            </a:r>
            <a:r>
              <a:rPr lang="en-US" sz="3200" b="0" i="0" u="none" strike="noStrike" cap="none">
                <a:solidFill>
                  <a:schemeClr val="dk1"/>
                </a:solidFill>
                <a:latin typeface="Arial"/>
                <a:ea typeface="Arial"/>
                <a:cs typeface="Arial"/>
                <a:sym typeface="Aria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Covey’s Time Management Grid</a:t>
            </a:r>
          </a:p>
        </p:txBody>
      </p:sp>
      <p:sp>
        <p:nvSpPr>
          <p:cNvPr id="164" name="Shape 164"/>
          <p:cNvSpPr txBox="1">
            <a:spLocks noGrp="1"/>
          </p:cNvSpPr>
          <p:nvPr>
            <p:ph type="body" idx="1"/>
          </p:nvPr>
        </p:nvSpPr>
        <p:spPr>
          <a:xfrm>
            <a:off x="838200" y="1600201"/>
            <a:ext cx="8229600" cy="3047999"/>
          </a:xfrm>
          <a:prstGeom prst="rect">
            <a:avLst/>
          </a:prstGeom>
          <a:noFill/>
          <a:ln>
            <a:noFill/>
          </a:ln>
        </p:spPr>
        <p:txBody>
          <a:bodyPr wrap="square" lIns="91425" tIns="45700" rIns="91425" bIns="45700" anchor="t" anchorCtr="0">
            <a:noAutofit/>
          </a:bodyPr>
          <a:lstStyle/>
          <a:p>
            <a:pPr marL="0" marR="0" lvl="0" indent="-203200" algn="l" rtl="0">
              <a:spcBef>
                <a:spcPts val="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And…</a:t>
            </a: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“Most of us spend too much time on what is </a:t>
            </a: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urgent and </a:t>
            </a:r>
            <a:r>
              <a:rPr lang="en-US" sz="3200" b="1" i="0" u="none" strike="noStrike" cap="none">
                <a:solidFill>
                  <a:schemeClr val="dk1"/>
                </a:solidFill>
                <a:latin typeface="Arial"/>
                <a:ea typeface="Arial"/>
                <a:cs typeface="Arial"/>
                <a:sym typeface="Arial"/>
              </a:rPr>
              <a:t>not enough time on what is important.”				</a:t>
            </a:r>
          </a:p>
          <a:p>
            <a:pPr marL="0" marR="0" lvl="0" indent="-203200" algn="l" rtl="0">
              <a:spcBef>
                <a:spcPts val="640"/>
              </a:spcBef>
              <a:spcAft>
                <a:spcPts val="0"/>
              </a:spcAft>
              <a:buClr>
                <a:schemeClr val="dk1"/>
              </a:buClr>
              <a:buSzPts val="3200"/>
              <a:buFont typeface="Arial"/>
              <a:buNone/>
            </a:pPr>
            <a:r>
              <a:rPr lang="en-US" sz="3200" b="1" i="0" u="none" strike="noStrike" cap="none">
                <a:solidFill>
                  <a:schemeClr val="dk1"/>
                </a:solidFill>
                <a:latin typeface="Arial"/>
                <a:ea typeface="Arial"/>
                <a:cs typeface="Arial"/>
                <a:sym typeface="Arial"/>
              </a:rPr>
              <a:t>						</a:t>
            </a:r>
          </a:p>
        </p:txBody>
      </p:sp>
      <p:sp>
        <p:nvSpPr>
          <p:cNvPr id="165" name="Shape 165"/>
          <p:cNvSpPr txBox="1"/>
          <p:nvPr/>
        </p:nvSpPr>
        <p:spPr>
          <a:xfrm>
            <a:off x="5486400" y="5105400"/>
            <a:ext cx="2514600" cy="246221"/>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000" b="0" i="0" u="none" strike="noStrike" cap="none">
                <a:solidFill>
                  <a:schemeClr val="dk1"/>
                </a:solidFill>
                <a:latin typeface="Arial"/>
                <a:ea typeface="Arial"/>
                <a:cs typeface="Arial"/>
                <a:sym typeface="Arial"/>
              </a:rPr>
              <a:t>Stephen Covey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838200" y="274638"/>
            <a:ext cx="8229600" cy="944562"/>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3600" b="0" i="0" u="none" strike="noStrike" cap="none">
                <a:solidFill>
                  <a:schemeClr val="dk2"/>
                </a:solidFill>
                <a:latin typeface="Arial"/>
                <a:ea typeface="Arial"/>
                <a:cs typeface="Arial"/>
                <a:sym typeface="Arial"/>
              </a:rPr>
              <a:t>Covey’s Time Management Grid</a:t>
            </a:r>
          </a:p>
        </p:txBody>
      </p:sp>
      <p:graphicFrame>
        <p:nvGraphicFramePr>
          <p:cNvPr id="172" name="Shape 172" descr="Important, Not important, urgent, not urgent" title="Time Management Grid"/>
          <p:cNvGraphicFramePr/>
          <p:nvPr>
            <p:extLst>
              <p:ext uri="{D42A27DB-BD31-4B8C-83A1-F6EECF244321}">
                <p14:modId xmlns:p14="http://schemas.microsoft.com/office/powerpoint/2010/main" val="3525979548"/>
              </p:ext>
            </p:extLst>
          </p:nvPr>
        </p:nvGraphicFramePr>
        <p:xfrm>
          <a:off x="1143000" y="1143000"/>
          <a:ext cx="7774075" cy="4711705"/>
        </p:xfrm>
        <a:graphic>
          <a:graphicData uri="http://schemas.openxmlformats.org/drawingml/2006/table">
            <a:tbl>
              <a:tblPr firstRow="1" bandRow="1">
                <a:noFill/>
                <a:tableStyleId>{084DDB6E-7283-4E37-A3A5-BC3C691B7146}</a:tableStyleId>
              </a:tblPr>
              <a:tblGrid>
                <a:gridCol w="1601875">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2971800">
                  <a:extLst>
                    <a:ext uri="{9D8B030D-6E8A-4147-A177-3AD203B41FA5}">
                      <a16:colId xmlns:a16="http://schemas.microsoft.com/office/drawing/2014/main" val="20002"/>
                    </a:ext>
                  </a:extLst>
                </a:gridCol>
              </a:tblGrid>
              <a:tr h="383525">
                <a:tc>
                  <a:txBody>
                    <a:bodyPr/>
                    <a:lstStyle/>
                    <a:p>
                      <a:pPr marL="0" marR="0" lvl="0" indent="0" algn="l" rtl="0">
                        <a:spcBef>
                          <a:spcPts val="0"/>
                        </a:spcBef>
                        <a:buNone/>
                      </a:pPr>
                      <a:endParaRPr sz="1800"/>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D5DEFA"/>
                    </a:solidFill>
                  </a:tcPr>
                </a:tc>
                <a:tc>
                  <a:txBody>
                    <a:bodyPr/>
                    <a:lstStyle/>
                    <a:p>
                      <a:pPr marL="0" marR="0" lvl="0" indent="0" algn="ctr" rtl="0">
                        <a:spcBef>
                          <a:spcPts val="0"/>
                        </a:spcBef>
                        <a:buNone/>
                      </a:pPr>
                      <a:r>
                        <a:rPr lang="en-US" sz="1800" dirty="0"/>
                        <a:t>URGENT</a:t>
                      </a:r>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D3DDFA"/>
                    </a:solidFill>
                  </a:tcPr>
                </a:tc>
                <a:tc>
                  <a:txBody>
                    <a:bodyPr/>
                    <a:lstStyle/>
                    <a:p>
                      <a:pPr marL="0" marR="0" lvl="0" indent="0" algn="ctr" rtl="0">
                        <a:spcBef>
                          <a:spcPts val="0"/>
                        </a:spcBef>
                        <a:buNone/>
                      </a:pPr>
                      <a:r>
                        <a:rPr lang="en-US" sz="1800"/>
                        <a:t>NOT URGENT</a:t>
                      </a:r>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D3DDFA"/>
                    </a:solidFill>
                  </a:tcPr>
                </a:tc>
                <a:extLst>
                  <a:ext uri="{0D108BD9-81ED-4DB2-BD59-A6C34878D82A}">
                    <a16:rowId xmlns:a16="http://schemas.microsoft.com/office/drawing/2014/main" val="10000"/>
                  </a:ext>
                </a:extLst>
              </a:tr>
              <a:tr h="1765275">
                <a:tc>
                  <a:txBody>
                    <a:bodyPr/>
                    <a:lstStyle/>
                    <a:p>
                      <a:pPr marL="0" marR="0" lvl="0" indent="0" algn="ctr" rtl="0">
                        <a:spcBef>
                          <a:spcPts val="0"/>
                        </a:spcBef>
                        <a:buNone/>
                      </a:pPr>
                      <a:r>
                        <a:rPr lang="en-US" sz="1800"/>
                        <a:t>IMPORTANT</a:t>
                      </a:r>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D5DEFA"/>
                    </a:solidFill>
                  </a:tcPr>
                </a:tc>
                <a:tc>
                  <a:txBody>
                    <a:bodyPr/>
                    <a:lstStyle/>
                    <a:p>
                      <a:pPr marL="0" marR="0" lvl="0" indent="0" algn="ctr" rtl="0">
                        <a:spcBef>
                          <a:spcPts val="0"/>
                        </a:spcBef>
                        <a:buNone/>
                      </a:pPr>
                      <a:r>
                        <a:rPr lang="en-US" sz="1600" b="1"/>
                        <a:t>Quadrant I:</a:t>
                      </a:r>
                    </a:p>
                    <a:p>
                      <a:pPr marL="0" marR="0" lvl="0" indent="0" algn="ctr" rtl="0">
                        <a:spcBef>
                          <a:spcPts val="0"/>
                        </a:spcBef>
                        <a:buNone/>
                      </a:pPr>
                      <a:r>
                        <a:rPr lang="en-US" sz="1600"/>
                        <a:t>Urgent &amp; Important</a:t>
                      </a:r>
                    </a:p>
                    <a:p>
                      <a:pPr marL="0" marR="0" lvl="0" indent="0" algn="ctr" rtl="0">
                        <a:spcBef>
                          <a:spcPts val="0"/>
                        </a:spcBef>
                        <a:buNone/>
                      </a:pPr>
                      <a:r>
                        <a:rPr lang="en-US" sz="1400">
                          <a:solidFill>
                            <a:schemeClr val="accent2"/>
                          </a:solidFill>
                        </a:rPr>
                        <a:t>Immediate and important deadlines</a:t>
                      </a:r>
                    </a:p>
                    <a:p>
                      <a:pPr marL="285750" marR="0" lvl="0" indent="-285750" algn="l" rtl="0">
                        <a:spcBef>
                          <a:spcPts val="0"/>
                        </a:spcBef>
                        <a:buClr>
                          <a:schemeClr val="accent2"/>
                        </a:buClr>
                        <a:buSzPts val="1200"/>
                        <a:buFont typeface="Arial"/>
                        <a:buChar char="•"/>
                      </a:pPr>
                      <a:r>
                        <a:rPr lang="en-US" sz="1200">
                          <a:solidFill>
                            <a:schemeClr val="accent2"/>
                          </a:solidFill>
                        </a:rPr>
                        <a:t>Crisis</a:t>
                      </a:r>
                    </a:p>
                    <a:p>
                      <a:pPr marL="285750" marR="0" lvl="0" indent="-285750" algn="l" rtl="0">
                        <a:spcBef>
                          <a:spcPts val="0"/>
                        </a:spcBef>
                        <a:buClr>
                          <a:schemeClr val="accent2"/>
                        </a:buClr>
                        <a:buSzPts val="1200"/>
                        <a:buFont typeface="Arial"/>
                        <a:buChar char="•"/>
                      </a:pPr>
                      <a:r>
                        <a:rPr lang="en-US" sz="1200">
                          <a:solidFill>
                            <a:schemeClr val="accent2"/>
                          </a:solidFill>
                        </a:rPr>
                        <a:t>Pressing problems</a:t>
                      </a:r>
                    </a:p>
                    <a:p>
                      <a:pPr marL="285750" marR="0" lvl="0" indent="-285750" algn="l" rtl="0">
                        <a:spcBef>
                          <a:spcPts val="0"/>
                        </a:spcBef>
                        <a:buClr>
                          <a:schemeClr val="accent2"/>
                        </a:buClr>
                        <a:buSzPts val="1200"/>
                        <a:buFont typeface="Arial"/>
                        <a:buChar char="•"/>
                      </a:pPr>
                      <a:r>
                        <a:rPr lang="en-US" sz="1200">
                          <a:solidFill>
                            <a:schemeClr val="accent2"/>
                          </a:solidFill>
                        </a:rPr>
                        <a:t>Deadline driven</a:t>
                      </a:r>
                    </a:p>
                    <a:p>
                      <a:pPr marL="0" marR="0" lvl="0" indent="0" algn="l" rtl="0">
                        <a:spcBef>
                          <a:spcPts val="0"/>
                        </a:spcBef>
                        <a:buNone/>
                      </a:pPr>
                      <a:endParaRPr sz="1400">
                        <a:solidFill>
                          <a:schemeClr val="dk1"/>
                        </a:solidFill>
                      </a:endParaRPr>
                    </a:p>
                    <a:p>
                      <a:pPr marL="0" marR="0" lvl="0" indent="0" algn="l" rtl="0">
                        <a:spcBef>
                          <a:spcPts val="0"/>
                        </a:spcBef>
                        <a:buNone/>
                      </a:pPr>
                      <a:endParaRPr sz="1800"/>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buNone/>
                      </a:pPr>
                      <a:r>
                        <a:rPr lang="en-US" sz="1600" b="1"/>
                        <a:t>Quadrant II:</a:t>
                      </a:r>
                    </a:p>
                    <a:p>
                      <a:pPr marL="0" marR="0" lvl="0" indent="0" algn="ctr" rtl="0">
                        <a:spcBef>
                          <a:spcPts val="0"/>
                        </a:spcBef>
                        <a:buNone/>
                      </a:pPr>
                      <a:r>
                        <a:rPr lang="en-US" sz="1600" b="0"/>
                        <a:t>Not Urgent &amp; Important</a:t>
                      </a:r>
                    </a:p>
                    <a:p>
                      <a:pPr marL="0" marR="0" lvl="0" indent="0" algn="ctr" rtl="0">
                        <a:spcBef>
                          <a:spcPts val="0"/>
                        </a:spcBef>
                        <a:buNone/>
                      </a:pPr>
                      <a:r>
                        <a:rPr lang="en-US" sz="1400" b="0">
                          <a:solidFill>
                            <a:srgbClr val="3366FF"/>
                          </a:solidFill>
                        </a:rPr>
                        <a:t>Long-term strategizing and development</a:t>
                      </a:r>
                    </a:p>
                    <a:p>
                      <a:pPr marL="285750" marR="0" lvl="0" indent="-285750" algn="l" rtl="0">
                        <a:spcBef>
                          <a:spcPts val="0"/>
                        </a:spcBef>
                        <a:buClr>
                          <a:srgbClr val="3366FF"/>
                        </a:buClr>
                        <a:buSzPts val="1200"/>
                        <a:buFont typeface="Arial"/>
                        <a:buChar char="•"/>
                      </a:pPr>
                      <a:r>
                        <a:rPr lang="en-US" sz="1200" b="0">
                          <a:solidFill>
                            <a:srgbClr val="3366FF"/>
                          </a:solidFill>
                        </a:rPr>
                        <a:t>Prevention</a:t>
                      </a:r>
                    </a:p>
                    <a:p>
                      <a:pPr marL="285750" marR="0" lvl="0" indent="-285750" algn="l" rtl="0">
                        <a:spcBef>
                          <a:spcPts val="0"/>
                        </a:spcBef>
                        <a:buClr>
                          <a:srgbClr val="3366FF"/>
                        </a:buClr>
                        <a:buSzPts val="1200"/>
                        <a:buFont typeface="Arial"/>
                        <a:buChar char="•"/>
                      </a:pPr>
                      <a:r>
                        <a:rPr lang="en-US" sz="1200" b="0">
                          <a:solidFill>
                            <a:srgbClr val="3366FF"/>
                          </a:solidFill>
                        </a:rPr>
                        <a:t>Relationship building</a:t>
                      </a:r>
                    </a:p>
                    <a:p>
                      <a:pPr marL="285750" marR="0" lvl="0" indent="-285750" algn="l" rtl="0">
                        <a:spcBef>
                          <a:spcPts val="0"/>
                        </a:spcBef>
                        <a:buClr>
                          <a:srgbClr val="3366FF"/>
                        </a:buClr>
                        <a:buSzPts val="1200"/>
                        <a:buFont typeface="Arial"/>
                        <a:buChar char="•"/>
                      </a:pPr>
                      <a:r>
                        <a:rPr lang="en-US" sz="1200" b="0">
                          <a:solidFill>
                            <a:srgbClr val="3366FF"/>
                          </a:solidFill>
                        </a:rPr>
                        <a:t>Planning</a:t>
                      </a:r>
                    </a:p>
                    <a:p>
                      <a:pPr marL="285750" marR="0" lvl="0" indent="-285750" algn="l" rtl="0">
                        <a:spcBef>
                          <a:spcPts val="0"/>
                        </a:spcBef>
                        <a:buClr>
                          <a:srgbClr val="3366FF"/>
                        </a:buClr>
                        <a:buSzPts val="1200"/>
                        <a:buFont typeface="Arial"/>
                        <a:buChar char="•"/>
                      </a:pPr>
                      <a:r>
                        <a:rPr lang="en-US" sz="1200" b="0">
                          <a:solidFill>
                            <a:srgbClr val="3366FF"/>
                          </a:solidFill>
                        </a:rPr>
                        <a:t>Recognizing new opportunities</a:t>
                      </a:r>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58775">
                <a:tc>
                  <a:txBody>
                    <a:bodyPr/>
                    <a:lstStyle/>
                    <a:p>
                      <a:pPr marL="0" marR="0" lvl="0" indent="0" algn="ctr" rtl="0">
                        <a:spcBef>
                          <a:spcPts val="0"/>
                        </a:spcBef>
                        <a:buNone/>
                      </a:pPr>
                      <a:r>
                        <a:rPr lang="en-US" sz="1800"/>
                        <a:t>NOT </a:t>
                      </a:r>
                    </a:p>
                    <a:p>
                      <a:pPr marL="0" marR="0" lvl="0" indent="0" algn="ctr" rtl="0">
                        <a:spcBef>
                          <a:spcPts val="0"/>
                        </a:spcBef>
                        <a:buNone/>
                      </a:pPr>
                      <a:r>
                        <a:rPr lang="en-US" sz="1800"/>
                        <a:t>IMPORTANT</a:t>
                      </a:r>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solidFill>
                      <a:srgbClr val="D5DEFA"/>
                    </a:solidFill>
                  </a:tcPr>
                </a:tc>
                <a:tc>
                  <a:txBody>
                    <a:bodyPr/>
                    <a:lstStyle/>
                    <a:p>
                      <a:pPr marL="0" marR="0" lvl="0" indent="0" algn="ctr" rtl="0">
                        <a:spcBef>
                          <a:spcPts val="0"/>
                        </a:spcBef>
                        <a:buNone/>
                      </a:pPr>
                      <a:r>
                        <a:rPr lang="en-US" sz="1600" b="1"/>
                        <a:t>Quadrant III:</a:t>
                      </a:r>
                    </a:p>
                    <a:p>
                      <a:pPr marL="0" marR="0" lvl="0" indent="0" algn="ctr" rtl="0">
                        <a:spcBef>
                          <a:spcPts val="0"/>
                        </a:spcBef>
                        <a:buNone/>
                      </a:pPr>
                      <a:r>
                        <a:rPr lang="en-US" sz="1600" b="0"/>
                        <a:t>Urgent &amp; Not Important</a:t>
                      </a:r>
                    </a:p>
                    <a:p>
                      <a:pPr marL="0" marR="0" lvl="0" indent="0" algn="l" rtl="0">
                        <a:spcBef>
                          <a:spcPts val="0"/>
                        </a:spcBef>
                        <a:buNone/>
                      </a:pPr>
                      <a:r>
                        <a:rPr lang="en-US" sz="1400">
                          <a:solidFill>
                            <a:srgbClr val="3366FF"/>
                          </a:solidFill>
                        </a:rPr>
                        <a:t>Time pressured distractions; not really important, but someone wants it now</a:t>
                      </a:r>
                    </a:p>
                    <a:p>
                      <a:pPr marL="171450" marR="0" lvl="0" indent="-171450" algn="l" rtl="0">
                        <a:spcBef>
                          <a:spcPts val="0"/>
                        </a:spcBef>
                        <a:buClr>
                          <a:srgbClr val="3366FF"/>
                        </a:buClr>
                        <a:buSzPts val="1200"/>
                        <a:buFont typeface="Arial"/>
                        <a:buChar char="•"/>
                      </a:pPr>
                      <a:r>
                        <a:rPr lang="en-US" sz="1200">
                          <a:solidFill>
                            <a:srgbClr val="3366FF"/>
                          </a:solidFill>
                        </a:rPr>
                        <a:t>Interruptions</a:t>
                      </a:r>
                    </a:p>
                    <a:p>
                      <a:pPr marL="171450" marR="0" lvl="0" indent="-171450" algn="l" rtl="0">
                        <a:spcBef>
                          <a:spcPts val="0"/>
                        </a:spcBef>
                        <a:buClr>
                          <a:srgbClr val="3366FF"/>
                        </a:buClr>
                        <a:buSzPts val="1200"/>
                        <a:buFont typeface="Arial"/>
                        <a:buChar char="•"/>
                      </a:pPr>
                      <a:r>
                        <a:rPr lang="en-US" sz="1200">
                          <a:solidFill>
                            <a:srgbClr val="3366FF"/>
                          </a:solidFill>
                        </a:rPr>
                        <a:t>Some email, reports, and meetings</a:t>
                      </a:r>
                    </a:p>
                    <a:p>
                      <a:pPr marL="171450" marR="0" lvl="0" indent="-171450" algn="l" rtl="0">
                        <a:spcBef>
                          <a:spcPts val="0"/>
                        </a:spcBef>
                        <a:buClr>
                          <a:srgbClr val="3366FF"/>
                        </a:buClr>
                        <a:buSzPts val="1200"/>
                        <a:buFont typeface="Arial"/>
                        <a:buChar char="•"/>
                      </a:pPr>
                      <a:r>
                        <a:rPr lang="en-US" sz="1200">
                          <a:solidFill>
                            <a:srgbClr val="3366FF"/>
                          </a:solidFill>
                        </a:rPr>
                        <a:t>Proximate, pressing matters</a:t>
                      </a:r>
                    </a:p>
                    <a:p>
                      <a:pPr marL="0" marR="0" lvl="0" indent="-76200" algn="l" rtl="0">
                        <a:spcBef>
                          <a:spcPts val="0"/>
                        </a:spcBef>
                        <a:buClr>
                          <a:schemeClr val="dk1"/>
                        </a:buClr>
                        <a:buSzPts val="1200"/>
                        <a:buFont typeface="Arial"/>
                        <a:buNone/>
                      </a:pPr>
                      <a:endParaRPr sz="1200">
                        <a:solidFill>
                          <a:srgbClr val="3366FF"/>
                        </a:solidFill>
                      </a:endParaRPr>
                    </a:p>
                    <a:p>
                      <a:pPr marL="0" marR="0" lvl="0" indent="0" algn="l" rtl="0">
                        <a:spcBef>
                          <a:spcPts val="0"/>
                        </a:spcBef>
                        <a:buNone/>
                      </a:pPr>
                      <a:endParaRPr sz="1400">
                        <a:solidFill>
                          <a:srgbClr val="3366FF"/>
                        </a:solidFill>
                      </a:endParaRPr>
                    </a:p>
                    <a:p>
                      <a:pPr marL="0" marR="0" lvl="0" indent="0" algn="l" rtl="0">
                        <a:spcBef>
                          <a:spcPts val="0"/>
                        </a:spcBef>
                        <a:buNone/>
                      </a:pPr>
                      <a:endParaRPr sz="1800"/>
                    </a:p>
                    <a:p>
                      <a:pPr marL="0" marR="0" lvl="0" indent="0" algn="l" rtl="0">
                        <a:spcBef>
                          <a:spcPts val="0"/>
                        </a:spcBef>
                        <a:buNone/>
                      </a:pPr>
                      <a:endParaRPr sz="1800"/>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ctr" rtl="0">
                        <a:spcBef>
                          <a:spcPts val="0"/>
                        </a:spcBef>
                        <a:buNone/>
                      </a:pPr>
                      <a:r>
                        <a:rPr lang="en-US" sz="1600" b="1" dirty="0"/>
                        <a:t>Quadrant IV:</a:t>
                      </a:r>
                    </a:p>
                    <a:p>
                      <a:pPr marL="0" marR="0" lvl="0" indent="0" algn="ctr" rtl="0">
                        <a:spcBef>
                          <a:spcPts val="0"/>
                        </a:spcBef>
                        <a:buNone/>
                      </a:pPr>
                      <a:r>
                        <a:rPr lang="en-US" sz="1600" b="0" dirty="0"/>
                        <a:t>Not Urgent &amp; Not Import</a:t>
                      </a:r>
                      <a:r>
                        <a:rPr lang="en-US" sz="1800" b="0" dirty="0"/>
                        <a:t>ant</a:t>
                      </a:r>
                    </a:p>
                    <a:p>
                      <a:pPr marL="0" marR="0" lvl="0" indent="0" algn="ctr" rtl="0">
                        <a:spcBef>
                          <a:spcPts val="0"/>
                        </a:spcBef>
                        <a:buNone/>
                      </a:pPr>
                      <a:r>
                        <a:rPr lang="en-US" sz="1400" b="0" dirty="0">
                          <a:solidFill>
                            <a:srgbClr val="3366FF"/>
                          </a:solidFill>
                        </a:rPr>
                        <a:t>Activities that yield little if any value </a:t>
                      </a:r>
                    </a:p>
                    <a:p>
                      <a:pPr marL="285750" marR="0" lvl="0" indent="-285750" algn="l" rtl="0">
                        <a:spcBef>
                          <a:spcPts val="0"/>
                        </a:spcBef>
                        <a:buClr>
                          <a:srgbClr val="3366FF"/>
                        </a:buClr>
                        <a:buSzPts val="1200"/>
                        <a:buFont typeface="Arial"/>
                        <a:buChar char="•"/>
                      </a:pPr>
                      <a:r>
                        <a:rPr lang="en-US" sz="1200" b="0" dirty="0">
                          <a:solidFill>
                            <a:srgbClr val="3366FF"/>
                          </a:solidFill>
                        </a:rPr>
                        <a:t>Trivia, busy work</a:t>
                      </a:r>
                    </a:p>
                    <a:p>
                      <a:pPr marL="285750" marR="0" lvl="0" indent="-285750" algn="l" rtl="0">
                        <a:spcBef>
                          <a:spcPts val="0"/>
                        </a:spcBef>
                        <a:buClr>
                          <a:srgbClr val="3366FF"/>
                        </a:buClr>
                        <a:buSzPts val="1200"/>
                        <a:buFont typeface="Arial"/>
                        <a:buChar char="•"/>
                      </a:pPr>
                      <a:r>
                        <a:rPr lang="en-US" sz="1200" b="0" dirty="0">
                          <a:solidFill>
                            <a:srgbClr val="3366FF"/>
                          </a:solidFill>
                        </a:rPr>
                        <a:t>Personal social media</a:t>
                      </a:r>
                    </a:p>
                    <a:p>
                      <a:pPr marL="285750" marR="0" lvl="0" indent="-285750" algn="l" rtl="0">
                        <a:spcBef>
                          <a:spcPts val="0"/>
                        </a:spcBef>
                        <a:buClr>
                          <a:srgbClr val="3366FF"/>
                        </a:buClr>
                        <a:buSzPts val="1200"/>
                        <a:buFont typeface="Arial"/>
                        <a:buChar char="•"/>
                      </a:pPr>
                      <a:r>
                        <a:rPr lang="en-US" sz="1200" b="0" dirty="0">
                          <a:solidFill>
                            <a:srgbClr val="3366FF"/>
                          </a:solidFill>
                        </a:rPr>
                        <a:t>Some phone calls</a:t>
                      </a:r>
                    </a:p>
                    <a:p>
                      <a:pPr marL="285750" marR="0" lvl="0" indent="-285750" algn="l" rtl="0">
                        <a:spcBef>
                          <a:spcPts val="0"/>
                        </a:spcBef>
                        <a:buClr>
                          <a:srgbClr val="3366FF"/>
                        </a:buClr>
                        <a:buSzPts val="1200"/>
                        <a:buFont typeface="Arial"/>
                        <a:buChar char="•"/>
                      </a:pPr>
                      <a:r>
                        <a:rPr lang="en-US" sz="1200" b="0" dirty="0">
                          <a:solidFill>
                            <a:srgbClr val="3366FF"/>
                          </a:solidFill>
                        </a:rPr>
                        <a:t>Time wasters</a:t>
                      </a:r>
                    </a:p>
                    <a:p>
                      <a:pPr marL="0" marR="0" lvl="0" indent="-76200" algn="l" rtl="0">
                        <a:spcBef>
                          <a:spcPts val="0"/>
                        </a:spcBef>
                        <a:buClr>
                          <a:schemeClr val="dk1"/>
                        </a:buClr>
                        <a:buSzPts val="1200"/>
                        <a:buFont typeface="Arial"/>
                        <a:buNone/>
                      </a:pPr>
                      <a:endParaRPr sz="1200" b="0" dirty="0">
                        <a:solidFill>
                          <a:srgbClr val="3366FF"/>
                        </a:solidFill>
                      </a:endParaRPr>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73" name="Shape 173"/>
          <p:cNvSpPr txBox="1"/>
          <p:nvPr/>
        </p:nvSpPr>
        <p:spPr>
          <a:xfrm>
            <a:off x="5715000" y="5486400"/>
            <a:ext cx="2133600" cy="861774"/>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endParaRPr sz="1000">
              <a:solidFill>
                <a:schemeClr val="dk1"/>
              </a:solidFill>
              <a:latin typeface="Arial"/>
              <a:ea typeface="Arial"/>
              <a:cs typeface="Arial"/>
              <a:sym typeface="Arial"/>
            </a:endParaRPr>
          </a:p>
          <a:p>
            <a:pPr marL="0" marR="0" lvl="0" indent="0" algn="l" rtl="0">
              <a:spcBef>
                <a:spcPts val="0"/>
              </a:spcBef>
              <a:spcAft>
                <a:spcPts val="0"/>
              </a:spcAft>
              <a:buNone/>
            </a:pPr>
            <a:endParaRPr sz="1000">
              <a:solidFill>
                <a:schemeClr val="dk1"/>
              </a:solidFill>
              <a:latin typeface="Arial"/>
              <a:ea typeface="Arial"/>
              <a:cs typeface="Arial"/>
              <a:sym typeface="Arial"/>
            </a:endParaRPr>
          </a:p>
          <a:p>
            <a:pPr marL="0" marR="0" lvl="0" indent="0" algn="l" rtl="0">
              <a:spcBef>
                <a:spcPts val="0"/>
              </a:spcBef>
              <a:spcAft>
                <a:spcPts val="0"/>
              </a:spcAft>
              <a:buNone/>
            </a:pPr>
            <a:endParaRPr sz="1000">
              <a:solidFill>
                <a:schemeClr val="dk1"/>
              </a:solidFill>
              <a:latin typeface="Arial"/>
              <a:ea typeface="Arial"/>
              <a:cs typeface="Arial"/>
              <a:sym typeface="Arial"/>
            </a:endParaRPr>
          </a:p>
          <a:p>
            <a:pPr marL="0" marR="0" lvl="0" indent="0" algn="l" rtl="0">
              <a:spcBef>
                <a:spcPts val="0"/>
              </a:spcBef>
              <a:spcAft>
                <a:spcPts val="0"/>
              </a:spcAft>
              <a:buNone/>
            </a:pPr>
            <a:r>
              <a:rPr lang="en-US" sz="1000">
                <a:solidFill>
                  <a:schemeClr val="dk1"/>
                </a:solidFill>
                <a:latin typeface="Arial"/>
                <a:ea typeface="Arial"/>
                <a:cs typeface="Arial"/>
                <a:sym typeface="Arial"/>
              </a:rPr>
              <a:t>Source:  Stephen Covey</a:t>
            </a:r>
            <a:r>
              <a:rPr lang="en-US" sz="1000" i="1">
                <a:solidFill>
                  <a:schemeClr val="dk1"/>
                </a:solidFill>
                <a:latin typeface="Arial"/>
                <a:ea typeface="Arial"/>
                <a:cs typeface="Arial"/>
                <a:sym typeface="Arial"/>
              </a:rPr>
              <a:t>, 7 Habits of Highly Effective People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838200" y="274638"/>
            <a:ext cx="8229600" cy="868362"/>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3600" b="0" i="0" u="none" strike="noStrike" cap="none">
                <a:solidFill>
                  <a:schemeClr val="dk2"/>
                </a:solidFill>
                <a:latin typeface="Arial"/>
                <a:ea typeface="Arial"/>
                <a:cs typeface="Arial"/>
                <a:sym typeface="Arial"/>
              </a:rPr>
              <a:t>Reflect on your mentee…</a:t>
            </a:r>
          </a:p>
        </p:txBody>
      </p:sp>
      <p:sp>
        <p:nvSpPr>
          <p:cNvPr id="180" name="Shape 180"/>
          <p:cNvSpPr txBox="1">
            <a:spLocks noGrp="1"/>
          </p:cNvSpPr>
          <p:nvPr>
            <p:ph type="body" idx="1"/>
          </p:nvPr>
        </p:nvSpPr>
        <p:spPr>
          <a:xfrm>
            <a:off x="838200" y="1066801"/>
            <a:ext cx="8229600" cy="4800600"/>
          </a:xfrm>
          <a:prstGeom prst="rect">
            <a:avLst/>
          </a:prstGeom>
          <a:noFill/>
          <a:ln>
            <a:noFill/>
          </a:ln>
        </p:spPr>
        <p:txBody>
          <a:bodyPr wrap="square" lIns="91425" tIns="45700" rIns="91425" bIns="45700" anchor="t" anchorCtr="0">
            <a:noAutofit/>
          </a:bodyPr>
          <a:lstStyle/>
          <a:p>
            <a:pPr marL="0" marR="0" lvl="0" indent="-203200" algn="l" rtl="0">
              <a:spcBef>
                <a:spcPts val="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 </a:t>
            </a:r>
          </a:p>
        </p:txBody>
      </p:sp>
      <p:graphicFrame>
        <p:nvGraphicFramePr>
          <p:cNvPr id="181" name="Shape 181" title="Quadrant reflection"/>
          <p:cNvGraphicFramePr/>
          <p:nvPr>
            <p:extLst>
              <p:ext uri="{D42A27DB-BD31-4B8C-83A1-F6EECF244321}">
                <p14:modId xmlns:p14="http://schemas.microsoft.com/office/powerpoint/2010/main" val="1955580432"/>
              </p:ext>
            </p:extLst>
          </p:nvPr>
        </p:nvGraphicFramePr>
        <p:xfrm>
          <a:off x="1524000" y="1397000"/>
          <a:ext cx="6172200" cy="3840500"/>
        </p:xfrm>
        <a:graphic>
          <a:graphicData uri="http://schemas.openxmlformats.org/drawingml/2006/table">
            <a:tbl>
              <a:tblPr firstRow="1" bandRow="1">
                <a:noFill/>
                <a:tableStyleId>{084DDB6E-7283-4E37-A3A5-BC3C691B7146}</a:tableStyleId>
              </a:tblPr>
              <a:tblGrid>
                <a:gridCol w="30480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tblGrid>
              <a:tr h="370850">
                <a:tc>
                  <a:txBody>
                    <a:bodyPr/>
                    <a:lstStyle/>
                    <a:p>
                      <a:pPr marL="0" marR="0" lvl="0" indent="0" algn="l" rtl="0">
                        <a:spcBef>
                          <a:spcPts val="0"/>
                        </a:spcBef>
                        <a:buNone/>
                      </a:pPr>
                      <a:r>
                        <a:rPr lang="en-US" sz="1600"/>
                        <a:t>Quadrant I: Urgent &amp; Important</a:t>
                      </a:r>
                    </a:p>
                    <a:p>
                      <a:pPr marL="0" marR="0" lvl="0" indent="0" algn="l" rtl="0">
                        <a:spcBef>
                          <a:spcPts val="0"/>
                        </a:spcBef>
                        <a:buNone/>
                      </a:pPr>
                      <a:endParaRPr sz="1600"/>
                    </a:p>
                    <a:p>
                      <a:pPr marL="0" marR="0" lvl="0" indent="0" algn="l" rtl="0">
                        <a:spcBef>
                          <a:spcPts val="0"/>
                        </a:spcBef>
                        <a:buNone/>
                      </a:pPr>
                      <a:endParaRPr sz="1600"/>
                    </a:p>
                    <a:p>
                      <a:pPr marL="0" marR="0" lvl="0" indent="0" algn="l" rtl="0">
                        <a:spcBef>
                          <a:spcPts val="0"/>
                        </a:spcBef>
                        <a:buNone/>
                      </a:pPr>
                      <a:endParaRPr sz="1600"/>
                    </a:p>
                    <a:p>
                      <a:pPr marL="0" marR="0" lvl="0" indent="0" algn="l" rtl="0">
                        <a:spcBef>
                          <a:spcPts val="0"/>
                        </a:spcBef>
                        <a:buNone/>
                      </a:pPr>
                      <a:endParaRPr sz="1600"/>
                    </a:p>
                    <a:p>
                      <a:pPr marL="0" marR="0" lvl="0" indent="0" algn="l" rtl="0">
                        <a:spcBef>
                          <a:spcPts val="0"/>
                        </a:spcBef>
                        <a:buNone/>
                      </a:pPr>
                      <a:endParaRPr sz="1600"/>
                    </a:p>
                    <a:p>
                      <a:pPr marL="0" marR="0" lvl="0" indent="0" algn="l" rtl="0">
                        <a:spcBef>
                          <a:spcPts val="0"/>
                        </a:spcBef>
                        <a:buNone/>
                      </a:pPr>
                      <a:endParaRPr sz="1600"/>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spcBef>
                          <a:spcPts val="0"/>
                        </a:spcBef>
                        <a:buNone/>
                      </a:pPr>
                      <a:r>
                        <a:rPr lang="en-US" sz="1600"/>
                        <a:t>Quadrant II: Not Urgent &amp;</a:t>
                      </a:r>
                    </a:p>
                    <a:p>
                      <a:pPr marL="0" marR="0" lvl="0" indent="0" algn="l" rtl="0">
                        <a:spcBef>
                          <a:spcPts val="0"/>
                        </a:spcBef>
                        <a:buNone/>
                      </a:pPr>
                      <a:r>
                        <a:rPr lang="en-US" sz="1600"/>
                        <a:t>Important</a:t>
                      </a:r>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70850">
                <a:tc>
                  <a:txBody>
                    <a:bodyPr/>
                    <a:lstStyle/>
                    <a:p>
                      <a:pPr marL="0" marR="0" lvl="0" indent="0" algn="l" rtl="0">
                        <a:spcBef>
                          <a:spcPts val="0"/>
                        </a:spcBef>
                        <a:buNone/>
                      </a:pPr>
                      <a:r>
                        <a:rPr lang="en-US" sz="1600"/>
                        <a:t>Quadrant III: Urgent &amp; Not Important</a:t>
                      </a:r>
                    </a:p>
                    <a:p>
                      <a:pPr marL="0" marR="0" lvl="0" indent="0" algn="l" rtl="0">
                        <a:spcBef>
                          <a:spcPts val="0"/>
                        </a:spcBef>
                        <a:buNone/>
                      </a:pPr>
                      <a:endParaRPr sz="1600"/>
                    </a:p>
                    <a:p>
                      <a:pPr marL="0" marR="0" lvl="0" indent="0" algn="l" rtl="0">
                        <a:spcBef>
                          <a:spcPts val="0"/>
                        </a:spcBef>
                        <a:buNone/>
                      </a:pPr>
                      <a:endParaRPr sz="1600"/>
                    </a:p>
                    <a:p>
                      <a:pPr marL="0" marR="0" lvl="0" indent="0" algn="l" rtl="0">
                        <a:spcBef>
                          <a:spcPts val="0"/>
                        </a:spcBef>
                        <a:buNone/>
                      </a:pPr>
                      <a:endParaRPr sz="1600"/>
                    </a:p>
                    <a:p>
                      <a:pPr marL="0" marR="0" lvl="0" indent="0" algn="l" rtl="0">
                        <a:spcBef>
                          <a:spcPts val="0"/>
                        </a:spcBef>
                        <a:buNone/>
                      </a:pPr>
                      <a:endParaRPr sz="1600"/>
                    </a:p>
                    <a:p>
                      <a:pPr marL="0" marR="0" lvl="0" indent="0" algn="l" rtl="0">
                        <a:spcBef>
                          <a:spcPts val="0"/>
                        </a:spcBef>
                        <a:buNone/>
                      </a:pPr>
                      <a:endParaRPr sz="1600"/>
                    </a:p>
                    <a:p>
                      <a:pPr marL="0" marR="0" lvl="0" indent="0" algn="l" rtl="0">
                        <a:spcBef>
                          <a:spcPts val="0"/>
                        </a:spcBef>
                        <a:buNone/>
                      </a:pPr>
                      <a:endParaRPr sz="1600"/>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tc>
                  <a:txBody>
                    <a:bodyPr/>
                    <a:lstStyle/>
                    <a:p>
                      <a:pPr marL="0" marR="0" lvl="0" indent="0" algn="l" rtl="0">
                        <a:spcBef>
                          <a:spcPts val="0"/>
                        </a:spcBef>
                        <a:buNone/>
                      </a:pPr>
                      <a:r>
                        <a:rPr lang="en-US" sz="1600" dirty="0"/>
                        <a:t>Quadrant IV: Not Urgent &amp; Not Important</a:t>
                      </a:r>
                    </a:p>
                  </a:txBody>
                  <a:tcPr marL="91450" marR="91450" marT="45725" marB="45725">
                    <a:lnL w="12700" cap="flat" cmpd="sng">
                      <a:solidFill>
                        <a:srgbClr val="000000"/>
                      </a:solidFill>
                      <a:prstDash val="solid"/>
                      <a:round/>
                      <a:headEnd type="none" w="med" len="med"/>
                      <a:tailEnd type="none" w="med" len="med"/>
                    </a:lnL>
                    <a:lnR w="12700" cap="flat" cmpd="sng">
                      <a:solidFill>
                        <a:srgbClr val="000000"/>
                      </a:solidFill>
                      <a:prstDash val="solid"/>
                      <a:round/>
                      <a:headEnd type="none" w="med" len="med"/>
                      <a:tailEnd type="none" w="med" len="med"/>
                    </a:lnR>
                    <a:lnT w="12700" cap="flat" cmpd="sng">
                      <a:solidFill>
                        <a:srgbClr val="000000"/>
                      </a:solidFill>
                      <a:prstDash val="solid"/>
                      <a:round/>
                      <a:headEnd type="none" w="med" len="med"/>
                      <a:tailEnd type="none" w="med" len="med"/>
                    </a:lnT>
                    <a:lnB w="12700" cap="flat" cmpd="sng">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82" name="Shape 182"/>
          <p:cNvSpPr txBox="1"/>
          <p:nvPr/>
        </p:nvSpPr>
        <p:spPr>
          <a:xfrm>
            <a:off x="5410200" y="5410200"/>
            <a:ext cx="2438400" cy="677108"/>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Source:  Stephen Covey</a:t>
            </a:r>
            <a:r>
              <a:rPr lang="en-US" sz="1000" i="1">
                <a:solidFill>
                  <a:schemeClr val="dk1"/>
                </a:solidFill>
                <a:latin typeface="Arial"/>
                <a:ea typeface="Arial"/>
                <a:cs typeface="Arial"/>
                <a:sym typeface="Arial"/>
              </a:rPr>
              <a:t>, 7 Habits of Highly Effective People</a:t>
            </a:r>
          </a:p>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Reflecting on your mentee…</a:t>
            </a:r>
          </a:p>
        </p:txBody>
      </p:sp>
      <p:sp>
        <p:nvSpPr>
          <p:cNvPr id="189" name="Shape 189"/>
          <p:cNvSpPr txBox="1">
            <a:spLocks noGrp="1"/>
          </p:cNvSpPr>
          <p:nvPr>
            <p:ph type="body" idx="1"/>
          </p:nvPr>
        </p:nvSpPr>
        <p:spPr>
          <a:xfrm>
            <a:off x="1143000" y="1524001"/>
            <a:ext cx="7696200" cy="4114800"/>
          </a:xfrm>
          <a:prstGeom prst="rect">
            <a:avLst/>
          </a:prstGeom>
          <a:noFill/>
          <a:ln>
            <a:noFill/>
          </a:ln>
        </p:spPr>
        <p:txBody>
          <a:bodyPr wrap="square" lIns="91425" tIns="45700" rIns="91425" bIns="45700" anchor="t" anchorCtr="0">
            <a:noAutofit/>
          </a:bodyPr>
          <a:lstStyle/>
          <a:p>
            <a:pPr marL="0" marR="0" lvl="0" indent="-203200" algn="l" rtl="0">
              <a:spcBef>
                <a:spcPts val="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What have you noticed about the amount of time, and types of activities, that are in each quadrant? </a:t>
            </a: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Jot down your observations</a:t>
            </a: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and get ready to pair share.</a:t>
            </a: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						</a:t>
            </a:r>
          </a:p>
        </p:txBody>
      </p:sp>
      <p:pic>
        <p:nvPicPr>
          <p:cNvPr id="190" name="Shape 190" title="Tablet &amp; pencil graphic"/>
          <p:cNvPicPr preferRelativeResize="0"/>
          <p:nvPr/>
        </p:nvPicPr>
        <p:blipFill rotWithShape="1">
          <a:blip r:embed="rId3">
            <a:alphaModFix/>
          </a:blip>
          <a:srcRect/>
          <a:stretch/>
        </p:blipFill>
        <p:spPr>
          <a:xfrm>
            <a:off x="6629400" y="3657600"/>
            <a:ext cx="1905000" cy="19050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Time Management and Systems Change</a:t>
            </a:r>
          </a:p>
        </p:txBody>
      </p:sp>
      <p:sp>
        <p:nvSpPr>
          <p:cNvPr id="197" name="Shape 197"/>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0" marR="0" lvl="0" indent="-152400" algn="l" rtl="0">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“School leaders often become stuck in a cycle of responding to urgent issues, both important and not important. Systems solutions, on the other hand, are almost never urgent and are almost always important.  A critical role for the coach, then, is to help the coachee carve out the time and the psychological space in which to do the </a:t>
            </a:r>
            <a:r>
              <a:rPr lang="en-US" sz="2400" b="1" i="0" u="none" strike="noStrike" cap="none">
                <a:solidFill>
                  <a:schemeClr val="dk1"/>
                </a:solidFill>
                <a:latin typeface="Arial"/>
                <a:ea typeface="Arial"/>
                <a:cs typeface="Arial"/>
                <a:sym typeface="Arial"/>
              </a:rPr>
              <a:t>important but not urgent work (Quadrant II)</a:t>
            </a:r>
            <a:r>
              <a:rPr lang="en-US" sz="2400" b="0" i="0" u="none" strike="noStrike" cap="none">
                <a:solidFill>
                  <a:schemeClr val="dk1"/>
                </a:solidFill>
                <a:latin typeface="Arial"/>
                <a:ea typeface="Arial"/>
                <a:cs typeface="Arial"/>
                <a:sym typeface="Arial"/>
              </a:rPr>
              <a:t> of identifying and implementing the structural interventions that will make a true and lasting difference for students.”</a:t>
            </a:r>
          </a:p>
        </p:txBody>
      </p:sp>
      <p:sp>
        <p:nvSpPr>
          <p:cNvPr id="198" name="Shape 198"/>
          <p:cNvSpPr txBox="1"/>
          <p:nvPr/>
        </p:nvSpPr>
        <p:spPr>
          <a:xfrm>
            <a:off x="5638800" y="5410201"/>
            <a:ext cx="2438400" cy="707886"/>
          </a:xfrm>
          <a:prstGeom prst="rect">
            <a:avLst/>
          </a:prstGeom>
          <a:noFill/>
          <a:ln>
            <a:noFill/>
          </a:ln>
        </p:spPr>
        <p:txBody>
          <a:bodyPr wrap="square" lIns="91425" tIns="45700" rIns="91425" bIns="45700" anchor="t" anchorCtr="0">
            <a:noAutofit/>
          </a:bodyPr>
          <a:lstStyle/>
          <a:p>
            <a:pPr marL="0" marR="0" lvl="0" indent="-63500" algn="l" rtl="0">
              <a:spcBef>
                <a:spcPts val="0"/>
              </a:spcBef>
              <a:spcAft>
                <a:spcPts val="0"/>
              </a:spcAft>
              <a:buClr>
                <a:schemeClr val="dk1"/>
              </a:buClr>
              <a:buSzPts val="1000"/>
              <a:buFont typeface="Arial"/>
              <a:buNone/>
            </a:pPr>
            <a:r>
              <a:rPr lang="en-US" sz="1000">
                <a:solidFill>
                  <a:schemeClr val="dk1"/>
                </a:solidFill>
                <a:latin typeface="Arial"/>
                <a:ea typeface="Arial"/>
                <a:cs typeface="Arial"/>
                <a:sym typeface="Arial"/>
              </a:rPr>
              <a:t>Adapted from </a:t>
            </a:r>
            <a:r>
              <a:rPr lang="en-US" sz="1000" i="1">
                <a:solidFill>
                  <a:schemeClr val="dk1"/>
                </a:solidFill>
                <a:latin typeface="Arial"/>
                <a:ea typeface="Arial"/>
                <a:cs typeface="Arial"/>
                <a:sym typeface="Arial"/>
              </a:rPr>
              <a:t>Blended Coaching, </a:t>
            </a:r>
            <a:r>
              <a:rPr lang="en-US" sz="1000">
                <a:solidFill>
                  <a:schemeClr val="dk1"/>
                </a:solidFill>
                <a:latin typeface="Arial"/>
                <a:ea typeface="Arial"/>
                <a:cs typeface="Arial"/>
                <a:sym typeface="Arial"/>
              </a:rPr>
              <a:t>Chapter 12,  Coaching for Systems Change</a:t>
            </a:r>
          </a:p>
          <a:p>
            <a:pPr marL="0" marR="0" lvl="0" indent="0" algn="l" rtl="0">
              <a:spcBef>
                <a:spcPts val="0"/>
              </a:spcBef>
              <a:spcAft>
                <a:spcPts val="0"/>
              </a:spcAft>
              <a:buNone/>
            </a:pPr>
            <a:endParaRPr sz="1000">
              <a:solidFill>
                <a:schemeClr val="dk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What are systems?</a:t>
            </a:r>
          </a:p>
        </p:txBody>
      </p:sp>
      <p:sp>
        <p:nvSpPr>
          <p:cNvPr id="205" name="Shape 205"/>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0" marR="0" lvl="0" indent="-203200" algn="l" rtl="0">
              <a:spcBef>
                <a:spcPts val="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177800" algn="l"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“When a school has planned, communicated, and implemented the specific ways processes will  work, we can say that a proactive systemic approach is taken.”</a:t>
            </a: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					</a:t>
            </a: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p:txBody>
      </p:sp>
      <p:sp>
        <p:nvSpPr>
          <p:cNvPr id="206" name="Shape 206"/>
          <p:cNvSpPr txBox="1"/>
          <p:nvPr/>
        </p:nvSpPr>
        <p:spPr>
          <a:xfrm>
            <a:off x="5334000" y="5105400"/>
            <a:ext cx="2546866" cy="461665"/>
          </a:xfrm>
          <a:prstGeom prst="rect">
            <a:avLst/>
          </a:prstGeom>
          <a:noFill/>
          <a:ln>
            <a:noFill/>
          </a:ln>
        </p:spPr>
        <p:txBody>
          <a:bodyPr wrap="square" lIns="91425" tIns="45700" rIns="91425" bIns="45700" anchor="t" anchorCtr="0">
            <a:noAutofit/>
          </a:bodyPr>
          <a:lstStyle/>
          <a:p>
            <a:pPr marL="0" marR="0" lvl="0" indent="-76200" algn="l" rtl="0">
              <a:spcBef>
                <a:spcPts val="0"/>
              </a:spcBef>
              <a:spcAft>
                <a:spcPts val="0"/>
              </a:spcAft>
              <a:buClr>
                <a:schemeClr val="dk1"/>
              </a:buClr>
              <a:buSzPts val="1200"/>
              <a:buFont typeface="Arial"/>
              <a:buNone/>
            </a:pPr>
            <a:r>
              <a:rPr lang="en-US" sz="1200">
                <a:solidFill>
                  <a:schemeClr val="dk1"/>
                </a:solidFill>
                <a:latin typeface="Arial"/>
                <a:ea typeface="Arial"/>
                <a:cs typeface="Arial"/>
                <a:sym typeface="Arial"/>
              </a:rPr>
              <a:t> </a:t>
            </a:r>
            <a:r>
              <a:rPr lang="en-US" sz="1200" i="1">
                <a:solidFill>
                  <a:schemeClr val="dk1"/>
                </a:solidFill>
                <a:latin typeface="Arial"/>
                <a:ea typeface="Arial"/>
                <a:cs typeface="Arial"/>
                <a:sym typeface="Arial"/>
              </a:rPr>
              <a:t>Blended Coaching, </a:t>
            </a:r>
            <a:r>
              <a:rPr lang="en-US" sz="1200">
                <a:solidFill>
                  <a:schemeClr val="dk1"/>
                </a:solidFill>
                <a:latin typeface="Arial"/>
                <a:ea typeface="Arial"/>
                <a:cs typeface="Arial"/>
                <a:sym typeface="Arial"/>
              </a:rPr>
              <a:t>Chapter 12,  Coaching for Systems Change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Systemic Factors</a:t>
            </a:r>
          </a:p>
        </p:txBody>
      </p:sp>
      <p:sp>
        <p:nvSpPr>
          <p:cNvPr id="213" name="Shape 213"/>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0" marR="0" lvl="0" indent="-177800" algn="l" rtl="0">
              <a:spcBef>
                <a:spcPts val="0"/>
              </a:spcBef>
              <a:spcAft>
                <a:spcPts val="0"/>
              </a:spcAft>
              <a:buClr>
                <a:schemeClr val="dk1"/>
              </a:buClr>
              <a:buSzPts val="2800"/>
              <a:buFont typeface="Arial"/>
              <a:buNone/>
            </a:pPr>
            <a:endParaRPr sz="2800" b="0" i="0" u="none" strike="noStrike" cap="none">
              <a:solidFill>
                <a:schemeClr val="dk1"/>
              </a:solidFill>
              <a:latin typeface="Arial"/>
              <a:ea typeface="Arial"/>
              <a:cs typeface="Arial"/>
              <a:sym typeface="Arial"/>
            </a:endParaRPr>
          </a:p>
          <a:p>
            <a:pPr marL="0" marR="0" lvl="0" indent="-177800" algn="l" rtl="0">
              <a:spcBef>
                <a:spcPts val="560"/>
              </a:spcBef>
              <a:spcAft>
                <a:spcPts val="0"/>
              </a:spcAft>
              <a:buClr>
                <a:schemeClr val="dk1"/>
              </a:buClr>
              <a:buSzPts val="2800"/>
              <a:buFont typeface="Arial"/>
              <a:buNone/>
            </a:pPr>
            <a:endParaRPr sz="2800" b="0" i="0" u="none" strike="noStrike" cap="none">
              <a:solidFill>
                <a:schemeClr val="dk1"/>
              </a:solidFill>
              <a:latin typeface="Arial"/>
              <a:ea typeface="Arial"/>
              <a:cs typeface="Arial"/>
              <a:sym typeface="Arial"/>
            </a:endParaRPr>
          </a:p>
          <a:p>
            <a:pPr marL="0" marR="0" lvl="0" indent="-177800" algn="l" rtl="0">
              <a:spcBef>
                <a:spcPts val="560"/>
              </a:spcBef>
              <a:spcAft>
                <a:spcPts val="0"/>
              </a:spcAft>
              <a:buClr>
                <a:schemeClr val="dk1"/>
              </a:buClr>
              <a:buSzPts val="2800"/>
              <a:buFont typeface="Arial"/>
              <a:buNone/>
            </a:pPr>
            <a:endParaRPr sz="2800" b="0" i="0" u="none" strike="noStrike" cap="none">
              <a:solidFill>
                <a:schemeClr val="dk1"/>
              </a:solidFill>
              <a:latin typeface="Arial"/>
              <a:ea typeface="Arial"/>
              <a:cs typeface="Arial"/>
              <a:sym typeface="Arial"/>
            </a:endParaRPr>
          </a:p>
          <a:p>
            <a:pPr marL="0" marR="0" lvl="0" indent="-177800" algn="l"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Review the presenting problem on the next slide.  What might be a systemic cause that could be contributing to the time management issue</a:t>
            </a:r>
            <a:r>
              <a:rPr lang="en-US" sz="2800"/>
              <a:t>?</a:t>
            </a:r>
            <a:r>
              <a:rPr lang="en-US" sz="2800" b="0" i="0" u="none" strike="noStrike" cap="none">
                <a:solidFill>
                  <a:schemeClr val="dk1"/>
                </a:solidFill>
                <a:latin typeface="Arial"/>
                <a:ea typeface="Arial"/>
                <a:cs typeface="Arial"/>
                <a:sym typeface="Arial"/>
              </a:rPr>
              <a:t>						</a:t>
            </a:r>
          </a:p>
          <a:p>
            <a:pPr marL="0" marR="0" lvl="0" indent="-177800" algn="l"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						</a:t>
            </a:r>
          </a:p>
          <a:p>
            <a:pPr marL="0" marR="0" lvl="0" indent="-177800" algn="l" rtl="0">
              <a:spcBef>
                <a:spcPts val="560"/>
              </a:spcBef>
              <a:spcAft>
                <a:spcPts val="0"/>
              </a:spcAft>
              <a:buClr>
                <a:schemeClr val="dk1"/>
              </a:buClr>
              <a:buSzPts val="2800"/>
              <a:buFont typeface="Arial"/>
              <a:buNone/>
            </a:pPr>
            <a:endParaRPr sz="2800" b="0" i="0" u="none" strike="noStrike" cap="none">
              <a:solidFill>
                <a:schemeClr val="dk1"/>
              </a:solidFill>
              <a:latin typeface="Arial"/>
              <a:ea typeface="Arial"/>
              <a:cs typeface="Arial"/>
              <a:sym typeface="Arial"/>
            </a:endParaRPr>
          </a:p>
          <a:p>
            <a:pPr marL="0" marR="0" lvl="0" indent="-177800" algn="l"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					</a:t>
            </a:r>
          </a:p>
          <a:p>
            <a:pPr marL="0" marR="0" lvl="0" indent="-177800" algn="l" rtl="0">
              <a:spcBef>
                <a:spcPts val="560"/>
              </a:spcBef>
              <a:spcAft>
                <a:spcPts val="0"/>
              </a:spcAft>
              <a:buClr>
                <a:schemeClr val="dk1"/>
              </a:buClr>
              <a:buSzPts val="2800"/>
              <a:buFont typeface="Arial"/>
              <a:buNone/>
            </a:pPr>
            <a:endParaRPr sz="2800" b="0" i="0" u="none" strike="noStrike" cap="none">
              <a:solidFill>
                <a:schemeClr val="dk1"/>
              </a:solidFill>
              <a:latin typeface="Arial"/>
              <a:ea typeface="Arial"/>
              <a:cs typeface="Arial"/>
              <a:sym typeface="Arial"/>
            </a:endParaRPr>
          </a:p>
          <a:p>
            <a:pPr marL="0" marR="0" lvl="0" indent="-177800" algn="l"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						</a:t>
            </a: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p:txBody>
      </p:sp>
      <p:pic>
        <p:nvPicPr>
          <p:cNvPr id="214" name="Shape 214" title="Think, Pair, Share lightbulb graphic"/>
          <p:cNvPicPr preferRelativeResize="0"/>
          <p:nvPr/>
        </p:nvPicPr>
        <p:blipFill rotWithShape="1">
          <a:blip r:embed="rId3">
            <a:alphaModFix/>
          </a:blip>
          <a:srcRect/>
          <a:stretch/>
        </p:blipFill>
        <p:spPr>
          <a:xfrm>
            <a:off x="990600" y="1600200"/>
            <a:ext cx="1384300" cy="14478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838200" y="274638"/>
            <a:ext cx="8229600" cy="792162"/>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3600" b="0" i="0" u="none" strike="noStrike" cap="none">
                <a:solidFill>
                  <a:schemeClr val="dk2"/>
                </a:solidFill>
                <a:latin typeface="Arial"/>
                <a:ea typeface="Arial"/>
                <a:cs typeface="Arial"/>
                <a:sym typeface="Arial"/>
              </a:rPr>
              <a:t>Presenting Problem</a:t>
            </a:r>
          </a:p>
        </p:txBody>
      </p:sp>
      <p:sp>
        <p:nvSpPr>
          <p:cNvPr id="221" name="Shape 221"/>
          <p:cNvSpPr txBox="1">
            <a:spLocks noGrp="1"/>
          </p:cNvSpPr>
          <p:nvPr>
            <p:ph type="body" idx="1"/>
          </p:nvPr>
        </p:nvSpPr>
        <p:spPr>
          <a:xfrm>
            <a:off x="1219200" y="1066800"/>
            <a:ext cx="7543800" cy="4800600"/>
          </a:xfrm>
          <a:prstGeom prst="rect">
            <a:avLst/>
          </a:prstGeom>
          <a:noFill/>
          <a:ln>
            <a:noFill/>
          </a:ln>
        </p:spPr>
        <p:txBody>
          <a:bodyPr wrap="square" lIns="91425" tIns="45700" rIns="91425" bIns="45700" anchor="t" anchorCtr="0">
            <a:noAutofit/>
          </a:bodyPr>
          <a:lstStyle/>
          <a:p>
            <a:pPr marL="0" marR="0" lvl="0" indent="-127000" algn="l" rtl="0">
              <a:spcBef>
                <a:spcPts val="0"/>
              </a:spcBef>
              <a:spcAft>
                <a:spcPts val="0"/>
              </a:spcAft>
              <a:buClr>
                <a:schemeClr val="dk1"/>
              </a:buClr>
              <a:buSzPts val="2000"/>
              <a:buFont typeface="Arial"/>
              <a:buNone/>
            </a:pPr>
            <a:endParaRPr sz="2000" b="0" i="0" u="sng" strike="noStrike" cap="none" dirty="0">
              <a:solidFill>
                <a:schemeClr val="dk1"/>
              </a:solidFill>
              <a:latin typeface="Arial"/>
              <a:ea typeface="Arial"/>
              <a:cs typeface="Arial"/>
              <a:sym typeface="Arial"/>
            </a:endParaRPr>
          </a:p>
          <a:p>
            <a:pPr marL="0" marR="0" lvl="0" indent="-127000" algn="l" rtl="0">
              <a:spcBef>
                <a:spcPts val="400"/>
              </a:spcBef>
              <a:spcAft>
                <a:spcPts val="0"/>
              </a:spcAft>
              <a:buClr>
                <a:schemeClr val="dk1"/>
              </a:buClr>
              <a:buSzPts val="2000"/>
              <a:buFont typeface="Arial"/>
              <a:buNone/>
            </a:pPr>
            <a:r>
              <a:rPr lang="en-US" sz="2000" b="0" i="0" u="sng" strike="noStrike" cap="none" dirty="0">
                <a:solidFill>
                  <a:schemeClr val="dk1"/>
                </a:solidFill>
                <a:latin typeface="Arial"/>
                <a:ea typeface="Arial"/>
                <a:cs typeface="Arial"/>
                <a:sym typeface="Arial"/>
              </a:rPr>
              <a:t>Issue</a:t>
            </a:r>
          </a:p>
          <a:p>
            <a:pPr marL="0" marR="0" lvl="0" indent="-127000" algn="l" rtl="0">
              <a:spcBef>
                <a:spcPts val="400"/>
              </a:spcBef>
              <a:spcAft>
                <a:spcPts val="0"/>
              </a:spcAft>
              <a:buClr>
                <a:schemeClr val="dk1"/>
              </a:buClr>
              <a:buSzPts val="2000"/>
              <a:buFont typeface="Arial"/>
              <a:buNone/>
            </a:pPr>
            <a:r>
              <a:rPr lang="en-US" sz="2000" b="0" i="0" u="none" strike="noStrike" cap="none" dirty="0">
                <a:solidFill>
                  <a:schemeClr val="dk1"/>
                </a:solidFill>
                <a:latin typeface="Arial"/>
                <a:ea typeface="Arial"/>
                <a:cs typeface="Arial"/>
                <a:sym typeface="Arial"/>
              </a:rPr>
              <a:t>The principal is stressed about never having enough time to complete tasks or projects.</a:t>
            </a:r>
          </a:p>
          <a:p>
            <a:pPr marL="0" marR="0" lvl="0" indent="-127000" algn="l" rtl="0">
              <a:spcBef>
                <a:spcPts val="400"/>
              </a:spcBef>
              <a:spcAft>
                <a:spcPts val="0"/>
              </a:spcAft>
              <a:buClr>
                <a:schemeClr val="dk1"/>
              </a:buClr>
              <a:buSzPts val="2000"/>
              <a:buFont typeface="Arial"/>
              <a:buNone/>
            </a:pPr>
            <a:endParaRPr sz="2000" b="0" i="0" u="none" strike="noStrike" cap="none" dirty="0">
              <a:solidFill>
                <a:schemeClr val="dk1"/>
              </a:solidFill>
              <a:latin typeface="Arial"/>
              <a:ea typeface="Arial"/>
              <a:cs typeface="Arial"/>
              <a:sym typeface="Arial"/>
            </a:endParaRPr>
          </a:p>
          <a:p>
            <a:pPr marL="0" marR="0" lvl="0" indent="-127000" algn="l" rtl="0">
              <a:spcBef>
                <a:spcPts val="400"/>
              </a:spcBef>
              <a:spcAft>
                <a:spcPts val="0"/>
              </a:spcAft>
              <a:buClr>
                <a:schemeClr val="dk1"/>
              </a:buClr>
              <a:buSzPts val="2000"/>
              <a:buFont typeface="Arial"/>
              <a:buNone/>
            </a:pPr>
            <a:r>
              <a:rPr lang="en-US" sz="2000" b="0" i="0" u="sng" strike="noStrike" cap="none" dirty="0">
                <a:solidFill>
                  <a:schemeClr val="dk1"/>
                </a:solidFill>
                <a:latin typeface="Arial"/>
                <a:ea typeface="Arial"/>
                <a:cs typeface="Arial"/>
                <a:sym typeface="Arial"/>
              </a:rPr>
              <a:t>Superficial Cause</a:t>
            </a:r>
          </a:p>
          <a:p>
            <a:pPr marL="0" marR="0" lvl="0" indent="-127000" algn="l" rtl="0">
              <a:spcBef>
                <a:spcPts val="400"/>
              </a:spcBef>
              <a:spcAft>
                <a:spcPts val="0"/>
              </a:spcAft>
              <a:buClr>
                <a:schemeClr val="dk1"/>
              </a:buClr>
              <a:buSzPts val="2000"/>
              <a:buFont typeface="Arial"/>
              <a:buNone/>
            </a:pPr>
            <a:r>
              <a:rPr lang="en-US" sz="2000" b="0" i="0" u="none" strike="noStrike" cap="none" dirty="0">
                <a:solidFill>
                  <a:schemeClr val="dk1"/>
                </a:solidFill>
                <a:latin typeface="Arial"/>
                <a:ea typeface="Arial"/>
                <a:cs typeface="Arial"/>
                <a:sym typeface="Arial"/>
              </a:rPr>
              <a:t>She is currently spending 60 minutes a day supervising lunch recess.  She is also processing several discipline referrals each day which involves speaking with students and parents.</a:t>
            </a:r>
          </a:p>
          <a:p>
            <a:pPr marL="0" marR="0" lvl="0" indent="-127000" algn="l" rtl="0">
              <a:spcBef>
                <a:spcPts val="400"/>
              </a:spcBef>
              <a:spcAft>
                <a:spcPts val="0"/>
              </a:spcAft>
              <a:buClr>
                <a:schemeClr val="dk1"/>
              </a:buClr>
              <a:buSzPts val="2000"/>
              <a:buFont typeface="Arial"/>
              <a:buNone/>
            </a:pPr>
            <a:endParaRPr sz="2000" b="0" i="0" u="none" strike="noStrike" cap="none" dirty="0">
              <a:solidFill>
                <a:schemeClr val="dk1"/>
              </a:solidFill>
              <a:latin typeface="Arial"/>
              <a:ea typeface="Arial"/>
              <a:cs typeface="Arial"/>
              <a:sym typeface="Arial"/>
            </a:endParaRPr>
          </a:p>
          <a:p>
            <a:pPr marL="0" marR="0" lvl="0" indent="-127000" algn="l" rtl="0">
              <a:spcBef>
                <a:spcPts val="400"/>
              </a:spcBef>
              <a:spcAft>
                <a:spcPts val="0"/>
              </a:spcAft>
              <a:buClr>
                <a:schemeClr val="dk1"/>
              </a:buClr>
              <a:buSzPts val="2000"/>
              <a:buFont typeface="Arial"/>
              <a:buNone/>
            </a:pPr>
            <a:r>
              <a:rPr lang="en-US" sz="2000" b="0" i="0" u="sng" strike="noStrike" cap="none" dirty="0">
                <a:solidFill>
                  <a:schemeClr val="dk1"/>
                </a:solidFill>
                <a:latin typeface="Arial"/>
                <a:ea typeface="Arial"/>
                <a:cs typeface="Arial"/>
                <a:sym typeface="Arial"/>
              </a:rPr>
              <a:t>Systemic Cause ?</a:t>
            </a:r>
          </a:p>
          <a:p>
            <a:pPr marL="0" marR="0" lvl="0" indent="-127000" algn="l" rtl="0">
              <a:spcBef>
                <a:spcPts val="480"/>
              </a:spcBef>
              <a:spcAft>
                <a:spcPts val="0"/>
              </a:spcAft>
              <a:buClr>
                <a:schemeClr val="dk1"/>
              </a:buClr>
              <a:buSzPts val="2000"/>
              <a:buFont typeface="Arial"/>
              <a:buNone/>
            </a:pPr>
            <a:r>
              <a:rPr lang="en-US" sz="2000" b="0" i="0" u="none" strike="noStrike" cap="none" dirty="0">
                <a:solidFill>
                  <a:schemeClr val="dk1"/>
                </a:solidFill>
                <a:latin typeface="Arial"/>
                <a:ea typeface="Arial"/>
                <a:cs typeface="Arial"/>
                <a:sym typeface="Arial"/>
              </a:rPr>
              <a:t>			 </a:t>
            </a:r>
            <a:r>
              <a:rPr lang="en-US" sz="2400" b="0" i="0" u="none" strike="noStrike" cap="none" dirty="0">
                <a:solidFill>
                  <a:schemeClr val="dk1"/>
                </a:solidFill>
                <a:latin typeface="Arial"/>
                <a:ea typeface="Arial"/>
                <a:cs typeface="Arial"/>
                <a:sym typeface="Arial"/>
              </a:rPr>
              <a:t>    	</a:t>
            </a:r>
            <a:r>
              <a:rPr lang="en-US" sz="1200" b="0" i="1" u="none" strike="noStrike" cap="none" dirty="0">
                <a:solidFill>
                  <a:schemeClr val="dk1"/>
                </a:solidFill>
                <a:latin typeface="Arial"/>
                <a:ea typeface="Arial"/>
                <a:cs typeface="Arial"/>
                <a:sym typeface="Arial"/>
              </a:rPr>
              <a:t>Blended Coaching, </a:t>
            </a:r>
            <a:r>
              <a:rPr lang="en-US" sz="1200" b="0" i="0" u="none" strike="noStrike" cap="none" dirty="0">
                <a:solidFill>
                  <a:schemeClr val="dk1"/>
                </a:solidFill>
                <a:latin typeface="Arial"/>
                <a:ea typeface="Arial"/>
                <a:cs typeface="Arial"/>
                <a:sym typeface="Arial"/>
              </a:rPr>
              <a:t>Chapter 12, Coaching for Systems Change</a:t>
            </a:r>
          </a:p>
          <a:p>
            <a:pPr marL="0" marR="0" lvl="0" indent="-152400" algn="l" rtl="0">
              <a:spcBef>
                <a:spcPts val="480"/>
              </a:spcBef>
              <a:spcAft>
                <a:spcPts val="0"/>
              </a:spcAft>
              <a:buClr>
                <a:schemeClr val="dk1"/>
              </a:buClr>
              <a:buSzPts val="2400"/>
              <a:buFont typeface="Arial"/>
              <a:buNone/>
            </a:pPr>
            <a:endParaRPr sz="2400" b="0" i="0" u="none" strike="noStrike" cap="none" dirty="0">
              <a:solidFill>
                <a:schemeClr val="dk1"/>
              </a:solidFill>
              <a:latin typeface="Arial"/>
              <a:ea typeface="Arial"/>
              <a:cs typeface="Arial"/>
              <a:sym typeface="Arial"/>
            </a:endParaRPr>
          </a:p>
          <a:p>
            <a:pPr marL="0" marR="0" lvl="0" indent="-152400" algn="l" rtl="0">
              <a:spcBef>
                <a:spcPts val="480"/>
              </a:spcBef>
              <a:spcAft>
                <a:spcPts val="0"/>
              </a:spcAft>
              <a:buClr>
                <a:schemeClr val="dk1"/>
              </a:buClr>
              <a:buSzPts val="2400"/>
              <a:buFont typeface="Arial"/>
              <a:buNone/>
            </a:pPr>
            <a:r>
              <a:rPr lang="en-US" sz="2400" b="0" i="0" u="none" strike="noStrike" cap="none" dirty="0">
                <a:solidFill>
                  <a:schemeClr val="dk1"/>
                </a:solidFill>
                <a:latin typeface="Arial"/>
                <a:ea typeface="Arial"/>
                <a:cs typeface="Arial"/>
                <a:sym typeface="Arial"/>
              </a:rPr>
              <a:t>					</a:t>
            </a:r>
          </a:p>
          <a:p>
            <a:pPr marL="0" marR="0" lvl="0" indent="-152400" algn="l" rtl="0">
              <a:spcBef>
                <a:spcPts val="480"/>
              </a:spcBef>
              <a:spcAft>
                <a:spcPts val="0"/>
              </a:spcAft>
              <a:buClr>
                <a:schemeClr val="dk1"/>
              </a:buClr>
              <a:buSzPts val="2400"/>
              <a:buFont typeface="Arial"/>
              <a:buNone/>
            </a:pPr>
            <a:r>
              <a:rPr lang="en-US" sz="2400" b="0" i="0" u="none" strike="noStrike" cap="none" dirty="0">
                <a:solidFill>
                  <a:schemeClr val="dk1"/>
                </a:solidFill>
                <a:latin typeface="Arial"/>
                <a:ea typeface="Arial"/>
                <a:cs typeface="Arial"/>
                <a:sym typeface="Arial"/>
              </a:rPr>
              <a:t>						</a:t>
            </a:r>
          </a:p>
          <a:p>
            <a:pPr marL="0" marR="0" lvl="0" indent="-152400" algn="l" rtl="0">
              <a:spcBef>
                <a:spcPts val="480"/>
              </a:spcBef>
              <a:spcAft>
                <a:spcPts val="0"/>
              </a:spcAft>
              <a:buClr>
                <a:schemeClr val="dk1"/>
              </a:buClr>
              <a:buSzPts val="2400"/>
              <a:buFont typeface="Arial"/>
              <a:buNone/>
            </a:pPr>
            <a:r>
              <a:rPr lang="en-US" sz="2400" b="0" i="0" u="none" strike="noStrike" cap="none" dirty="0">
                <a:solidFill>
                  <a:schemeClr val="dk1"/>
                </a:solidFill>
                <a:latin typeface="Arial"/>
                <a:ea typeface="Arial"/>
                <a:cs typeface="Arial"/>
                <a:sym typeface="Arial"/>
              </a:rPr>
              <a:t>									</a:t>
            </a:r>
          </a:p>
          <a:p>
            <a:pPr marL="0" marR="0" lvl="0" indent="-152400" algn="l" rtl="0">
              <a:spcBef>
                <a:spcPts val="480"/>
              </a:spcBef>
              <a:spcAft>
                <a:spcPts val="0"/>
              </a:spcAft>
              <a:buClr>
                <a:schemeClr val="dk1"/>
              </a:buClr>
              <a:buSzPts val="2400"/>
              <a:buFont typeface="Arial"/>
              <a:buNone/>
            </a:pPr>
            <a:endParaRPr sz="2400" b="0" i="0" u="none" strike="noStrike" cap="none" dirty="0">
              <a:solidFill>
                <a:schemeClr val="dk1"/>
              </a:solidFill>
              <a:latin typeface="Arial"/>
              <a:ea typeface="Arial"/>
              <a:cs typeface="Arial"/>
              <a:sym typeface="Arial"/>
            </a:endParaRPr>
          </a:p>
          <a:p>
            <a:pPr marL="0" marR="0" lvl="0" indent="-152400" algn="l" rtl="0">
              <a:spcBef>
                <a:spcPts val="480"/>
              </a:spcBef>
              <a:spcAft>
                <a:spcPts val="0"/>
              </a:spcAft>
              <a:buClr>
                <a:schemeClr val="dk1"/>
              </a:buClr>
              <a:buSzPts val="2400"/>
              <a:buFont typeface="Arial"/>
              <a:buNone/>
            </a:pPr>
            <a:endParaRPr sz="2400" b="0" i="0" u="none" strike="noStrike" cap="none" dirty="0">
              <a:solidFill>
                <a:schemeClr val="dk1"/>
              </a:solidFill>
              <a:latin typeface="Arial"/>
              <a:ea typeface="Arial"/>
              <a:cs typeface="Arial"/>
              <a:sym typeface="Arial"/>
            </a:endParaRPr>
          </a:p>
          <a:p>
            <a:pPr marL="0" marR="0" lvl="0" indent="-152400" algn="l" rtl="0">
              <a:spcBef>
                <a:spcPts val="480"/>
              </a:spcBef>
              <a:spcAft>
                <a:spcPts val="0"/>
              </a:spcAft>
              <a:buClr>
                <a:schemeClr val="dk1"/>
              </a:buClr>
              <a:buSzPts val="2400"/>
              <a:buFont typeface="Arial"/>
              <a:buNone/>
            </a:pPr>
            <a:endParaRPr sz="2400" b="0" i="0" u="none" strike="noStrike" cap="none" dirty="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838200" y="304800"/>
            <a:ext cx="8229600" cy="14478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3600" b="0" i="0" u="none" strike="noStrike" cap="none">
                <a:solidFill>
                  <a:schemeClr val="dk2"/>
                </a:solidFill>
                <a:latin typeface="Arial"/>
                <a:ea typeface="Arial"/>
                <a:cs typeface="Arial"/>
                <a:sym typeface="Arial"/>
              </a:rPr>
              <a:t>Let’s Begin</a:t>
            </a:r>
            <a:r>
              <a:rPr lang="en-US" sz="4000" b="0" i="0" u="none" strike="noStrike" cap="none">
                <a:solidFill>
                  <a:schemeClr val="dk2"/>
                </a:solidFill>
                <a:latin typeface="Arial"/>
                <a:ea typeface="Arial"/>
                <a:cs typeface="Arial"/>
                <a:sym typeface="Arial"/>
              </a:rPr>
              <a:t/>
            </a:r>
            <a:br>
              <a:rPr lang="en-US" sz="4000" b="0" i="0" u="none" strike="noStrike" cap="none">
                <a:solidFill>
                  <a:schemeClr val="dk2"/>
                </a:solidFill>
                <a:latin typeface="Arial"/>
                <a:ea typeface="Arial"/>
                <a:cs typeface="Arial"/>
                <a:sym typeface="Arial"/>
              </a:rPr>
            </a:br>
            <a:r>
              <a:rPr lang="en-US" sz="3200" b="0" i="0" u="none" strike="noStrike" cap="none">
                <a:solidFill>
                  <a:schemeClr val="dk2"/>
                </a:solidFill>
                <a:latin typeface="Arial"/>
                <a:ea typeface="Arial"/>
                <a:cs typeface="Arial"/>
                <a:sym typeface="Arial"/>
              </a:rPr>
              <a:t>Administrator Mentor Roundtable 1 </a:t>
            </a:r>
          </a:p>
        </p:txBody>
      </p:sp>
      <p:sp>
        <p:nvSpPr>
          <p:cNvPr id="92" name="Shape 92"/>
          <p:cNvSpPr txBox="1">
            <a:spLocks noGrp="1"/>
          </p:cNvSpPr>
          <p:nvPr>
            <p:ph type="body" idx="1"/>
          </p:nvPr>
        </p:nvSpPr>
        <p:spPr>
          <a:xfrm>
            <a:off x="1143000" y="1905000"/>
            <a:ext cx="7543800" cy="3886200"/>
          </a:xfrm>
          <a:prstGeom prst="rect">
            <a:avLst/>
          </a:prstGeom>
          <a:noFill/>
          <a:ln>
            <a:noFill/>
          </a:ln>
        </p:spPr>
        <p:txBody>
          <a:bodyPr wrap="square" lIns="91425" tIns="45700" rIns="91425" bIns="45700" anchor="t" anchorCtr="0">
            <a:noAutofit/>
          </a:bodyPr>
          <a:lstStyle/>
          <a:p>
            <a:pPr marL="0" marR="0" lvl="0" indent="-177800" algn="l" rtl="0">
              <a:spcBef>
                <a:spcPts val="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Welcome and Introductions</a:t>
            </a:r>
          </a:p>
          <a:p>
            <a:pPr marL="742950" marR="0" lvl="1" indent="-285750" algn="l" rtl="0">
              <a:spcBef>
                <a:spcPts val="320"/>
              </a:spcBef>
              <a:spcAft>
                <a:spcPts val="0"/>
              </a:spcAft>
              <a:buClr>
                <a:schemeClr val="dk1"/>
              </a:buClr>
              <a:buSzPts val="1600"/>
              <a:buFont typeface="Noto Sans Symbols"/>
              <a:buChar char="❖"/>
            </a:pPr>
            <a:r>
              <a:rPr lang="en-US" sz="1600" b="0" i="0" u="none" strike="noStrike" cap="none">
                <a:solidFill>
                  <a:schemeClr val="dk1"/>
                </a:solidFill>
                <a:latin typeface="Arial"/>
                <a:ea typeface="Arial"/>
                <a:cs typeface="Arial"/>
                <a:sym typeface="Arial"/>
              </a:rPr>
              <a:t>Tanya Frisendahl,ODE </a:t>
            </a:r>
          </a:p>
          <a:p>
            <a:pPr marL="742950" marR="0" lvl="1" indent="-285750" algn="l" rtl="0">
              <a:spcBef>
                <a:spcPts val="320"/>
              </a:spcBef>
              <a:spcAft>
                <a:spcPts val="0"/>
              </a:spcAft>
              <a:buClr>
                <a:schemeClr val="dk1"/>
              </a:buClr>
              <a:buSzPts val="1600"/>
              <a:buFont typeface="Noto Sans Symbols"/>
              <a:buChar char="❖"/>
            </a:pPr>
            <a:r>
              <a:rPr lang="en-US" sz="1600" b="0" i="0" u="none" strike="noStrike" cap="none">
                <a:solidFill>
                  <a:schemeClr val="dk1"/>
                </a:solidFill>
                <a:latin typeface="Arial"/>
                <a:ea typeface="Arial"/>
                <a:cs typeface="Arial"/>
                <a:sym typeface="Arial"/>
              </a:rPr>
              <a:t>Ruth McDonald, Online Technology Facilitator </a:t>
            </a:r>
          </a:p>
          <a:p>
            <a:pPr marL="742950" marR="0" lvl="1" indent="-285750" algn="l" rtl="0">
              <a:spcBef>
                <a:spcPts val="320"/>
              </a:spcBef>
              <a:spcAft>
                <a:spcPts val="0"/>
              </a:spcAft>
              <a:buClr>
                <a:schemeClr val="dk1"/>
              </a:buClr>
              <a:buSzPts val="1600"/>
              <a:buFont typeface="Noto Sans Symbols"/>
              <a:buChar char="❖"/>
            </a:pPr>
            <a:r>
              <a:rPr lang="en-US" sz="1600" b="0" i="0" u="none" strike="noStrike" cap="none">
                <a:solidFill>
                  <a:schemeClr val="dk1"/>
                </a:solidFill>
                <a:latin typeface="Arial"/>
                <a:ea typeface="Arial"/>
                <a:cs typeface="Arial"/>
                <a:sym typeface="Arial"/>
              </a:rPr>
              <a:t>Janis Duer, Facilitator</a:t>
            </a:r>
          </a:p>
          <a:p>
            <a:pPr marL="742950" marR="0" lvl="1" indent="-285750" algn="l" rtl="0">
              <a:spcBef>
                <a:spcPts val="320"/>
              </a:spcBef>
              <a:spcAft>
                <a:spcPts val="0"/>
              </a:spcAft>
              <a:buClr>
                <a:schemeClr val="dk1"/>
              </a:buClr>
              <a:buSzPts val="1600"/>
              <a:buFont typeface="Noto Sans Symbols"/>
              <a:buChar char="❖"/>
            </a:pPr>
            <a:r>
              <a:rPr lang="en-US" sz="1600" b="0" i="0" u="none" strike="noStrike" cap="none">
                <a:solidFill>
                  <a:schemeClr val="dk1"/>
                </a:solidFill>
                <a:latin typeface="Arial"/>
                <a:ea typeface="Arial"/>
                <a:cs typeface="Arial"/>
                <a:sym typeface="Arial"/>
              </a:rPr>
              <a:t>Carol Middleton, Facilitator </a:t>
            </a:r>
          </a:p>
          <a:p>
            <a:pPr marL="742950" marR="0" lvl="1" indent="-285750" algn="l" rtl="0">
              <a:spcBef>
                <a:spcPts val="320"/>
              </a:spcBef>
              <a:spcAft>
                <a:spcPts val="0"/>
              </a:spcAft>
              <a:buClr>
                <a:schemeClr val="dk1"/>
              </a:buClr>
              <a:buSzPts val="1600"/>
              <a:buFont typeface="Noto Sans Symbols"/>
              <a:buChar char="❖"/>
            </a:pPr>
            <a:r>
              <a:rPr lang="en-US" sz="1600" b="0" i="0" u="none" strike="noStrike" cap="none">
                <a:solidFill>
                  <a:schemeClr val="dk1"/>
                </a:solidFill>
                <a:latin typeface="Arial"/>
                <a:ea typeface="Arial"/>
                <a:cs typeface="Arial"/>
                <a:sym typeface="Arial"/>
              </a:rPr>
              <a:t>Roll Call, Participants – Please put first and last name in Chat Box </a:t>
            </a:r>
          </a:p>
          <a:p>
            <a:pPr marL="0" marR="0" lvl="0" indent="-177800" algn="l" rtl="0">
              <a:spcBef>
                <a:spcPts val="64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Connector: Celebrating Successes! </a:t>
            </a:r>
            <a:r>
              <a:rPr lang="en-US" sz="3200" b="0" i="0" u="none" strike="noStrike" cap="none">
                <a:solidFill>
                  <a:schemeClr val="dk1"/>
                </a:solidFill>
                <a:latin typeface="Arial"/>
                <a:ea typeface="Arial"/>
                <a:cs typeface="Arial"/>
                <a:sym typeface="Arial"/>
              </a:rPr>
              <a:t>🎉</a:t>
            </a:r>
            <a:r>
              <a:rPr lang="en-US" sz="2800" b="0" i="0" u="none" strike="noStrike" cap="none">
                <a:solidFill>
                  <a:srgbClr val="000000"/>
                </a:solidFill>
                <a:latin typeface="Arial"/>
                <a:ea typeface="Arial"/>
                <a:cs typeface="Arial"/>
                <a:sym typeface="Arial"/>
              </a:rPr>
              <a:t>		</a:t>
            </a:r>
            <a:r>
              <a:rPr lang="en-US" sz="2800" b="0" i="0" u="none" strike="noStrike" cap="none">
                <a:solidFill>
                  <a:schemeClr val="dk1"/>
                </a:solidFill>
                <a:latin typeface="Arial"/>
                <a:ea typeface="Arial"/>
                <a:cs typeface="Arial"/>
                <a:sym typeface="Arial"/>
              </a:rPr>
              <a:t> </a:t>
            </a:r>
          </a:p>
          <a:p>
            <a:pPr marL="742950" marR="0" lvl="1" indent="-285750" algn="l" rtl="0">
              <a:spcBef>
                <a:spcPts val="400"/>
              </a:spcBef>
              <a:spcAft>
                <a:spcPts val="0"/>
              </a:spcAft>
              <a:buClr>
                <a:schemeClr val="dk1"/>
              </a:buClr>
              <a:buSzPts val="2000"/>
              <a:buFont typeface="Noto Sans Symbols"/>
              <a:buChar char="❖"/>
            </a:pPr>
            <a:r>
              <a:rPr lang="en-US" sz="2000" b="0" i="0" u="none" strike="noStrike" cap="none">
                <a:solidFill>
                  <a:schemeClr val="dk1"/>
                </a:solidFill>
                <a:latin typeface="Arial"/>
                <a:ea typeface="Arial"/>
                <a:cs typeface="Arial"/>
                <a:sym typeface="Arial"/>
              </a:rPr>
              <a:t>Think about and be ready to share out in a word or   phrase  you grateful for in your  Administrator Mentor work? 						</a:t>
            </a:r>
          </a:p>
          <a:p>
            <a:pPr marL="3886200" marR="0" lvl="8" indent="-228600" algn="l" rtl="0">
              <a:spcBef>
                <a:spcPts val="240"/>
              </a:spcBef>
              <a:spcAft>
                <a:spcPts val="0"/>
              </a:spcAft>
              <a:buClr>
                <a:schemeClr val="dk1"/>
              </a:buClr>
              <a:buSzPts val="1200"/>
              <a:buFont typeface="Noto Sans Symbols"/>
              <a:buNone/>
            </a:pPr>
            <a:endParaRPr sz="1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Summary</a:t>
            </a:r>
          </a:p>
        </p:txBody>
      </p:sp>
      <p:sp>
        <p:nvSpPr>
          <p:cNvPr id="228" name="Shape 228"/>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0" marR="0" lvl="0" indent="-152400" algn="l" rtl="0">
              <a:spcBef>
                <a:spcPts val="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The mentor can help the mentee with time management and systems solutions by carving out more time in Quadrant II and by…</a:t>
            </a:r>
          </a:p>
          <a:p>
            <a:pPr marL="0" marR="0" lvl="0" indent="-152400" algn="l" rtl="0">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342900" marR="0" lvl="0" indent="-342900" algn="l" rtl="0">
              <a:spcBef>
                <a:spcPts val="40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Sharing the </a:t>
            </a:r>
            <a:r>
              <a:rPr lang="en-US" sz="2000" b="0" i="1" u="none" strike="noStrike" cap="none">
                <a:solidFill>
                  <a:schemeClr val="dk1"/>
                </a:solidFill>
                <a:latin typeface="Arial"/>
                <a:ea typeface="Arial"/>
                <a:cs typeface="Arial"/>
                <a:sym typeface="Arial"/>
              </a:rPr>
              <a:t>Time Management Grid </a:t>
            </a:r>
            <a:r>
              <a:rPr lang="en-US" sz="2000" b="0" i="0" u="none" strike="noStrike" cap="none">
                <a:solidFill>
                  <a:schemeClr val="dk1"/>
                </a:solidFill>
                <a:latin typeface="Arial"/>
                <a:ea typeface="Arial"/>
                <a:cs typeface="Arial"/>
                <a:sym typeface="Arial"/>
              </a:rPr>
              <a:t>to help the mentee become more aware of how he/she is using time and the value of Quadrant II activities. </a:t>
            </a:r>
          </a:p>
          <a:p>
            <a:pPr marL="342900" marR="0" lvl="0" indent="-342900" algn="l" rtl="0">
              <a:spcBef>
                <a:spcPts val="40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Asking facilitative questions to help your mentee look behind any presenting problems (issues) to the underlying or systemic cause.</a:t>
            </a:r>
          </a:p>
          <a:p>
            <a:pPr marL="342900" marR="0" lvl="0" indent="-342900" algn="l" rtl="0">
              <a:spcBef>
                <a:spcPts val="400"/>
              </a:spcBef>
              <a:spcAft>
                <a:spcPts val="0"/>
              </a:spcAft>
              <a:buClr>
                <a:schemeClr val="dk1"/>
              </a:buClr>
              <a:buSzPts val="2000"/>
              <a:buFont typeface="Arial"/>
              <a:buChar char="•"/>
            </a:pPr>
            <a:r>
              <a:rPr lang="en-US" sz="2000" b="0" i="0" u="none" strike="noStrike" cap="none">
                <a:solidFill>
                  <a:schemeClr val="dk1"/>
                </a:solidFill>
                <a:latin typeface="Arial"/>
                <a:ea typeface="Arial"/>
                <a:cs typeface="Arial"/>
                <a:sym typeface="Arial"/>
              </a:rPr>
              <a:t>Investing in systems improvement rather than staying stuck in short term solutions. </a:t>
            </a:r>
          </a:p>
          <a:p>
            <a:pPr marL="0" marR="0" lvl="0" indent="-177800" algn="l" rtl="0">
              <a:spcBef>
                <a:spcPts val="560"/>
              </a:spcBef>
              <a:spcAft>
                <a:spcPts val="0"/>
              </a:spcAft>
              <a:buClr>
                <a:schemeClr val="dk1"/>
              </a:buClr>
              <a:buSzPts val="2800"/>
              <a:buFont typeface="Arial"/>
              <a:buNone/>
            </a:pPr>
            <a:endParaRPr sz="2800" b="0" i="0" u="none" strike="noStrike" cap="none">
              <a:solidFill>
                <a:schemeClr val="dk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Shape 234"/>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Reflect &amp; Apply</a:t>
            </a:r>
          </a:p>
        </p:txBody>
      </p:sp>
      <p:sp>
        <p:nvSpPr>
          <p:cNvPr id="235" name="Shape 235"/>
          <p:cNvSpPr txBox="1">
            <a:spLocks noGrp="1"/>
          </p:cNvSpPr>
          <p:nvPr>
            <p:ph type="body" idx="1"/>
          </p:nvPr>
        </p:nvSpPr>
        <p:spPr>
          <a:xfrm>
            <a:off x="838200" y="1600201"/>
            <a:ext cx="8229600" cy="4343399"/>
          </a:xfrm>
          <a:prstGeom prst="rect">
            <a:avLst/>
          </a:prstGeom>
          <a:noFill/>
          <a:ln>
            <a:noFill/>
          </a:ln>
        </p:spPr>
        <p:txBody>
          <a:bodyPr wrap="square" lIns="91425" tIns="45700" rIns="91425" bIns="45700" anchor="t" anchorCtr="0">
            <a:noAutofit/>
          </a:bodyPr>
          <a:lstStyle/>
          <a:p>
            <a:pPr marL="0" marR="0" lvl="0" indent="-127000" algn="l" rtl="0">
              <a:spcBef>
                <a:spcPts val="0"/>
              </a:spcBef>
              <a:spcAft>
                <a:spcPts val="0"/>
              </a:spcAft>
              <a:buClr>
                <a:schemeClr val="dk1"/>
              </a:buClr>
              <a:buSzPts val="2000"/>
              <a:buFont typeface="Arial"/>
              <a:buNone/>
            </a:pPr>
            <a:r>
              <a:rPr lang="en-US" sz="2000" b="0" i="0" u="none" strike="noStrike" cap="none">
                <a:solidFill>
                  <a:schemeClr val="dk1"/>
                </a:solidFill>
                <a:latin typeface="Arial"/>
                <a:ea typeface="Arial"/>
                <a:cs typeface="Arial"/>
                <a:sym typeface="Arial"/>
              </a:rPr>
              <a:t>Think back about the reflection you did earlier on your mentee’s activities, using the </a:t>
            </a:r>
            <a:r>
              <a:rPr lang="en-US" sz="2000" b="0" i="1" u="none" strike="noStrike" cap="none">
                <a:solidFill>
                  <a:schemeClr val="dk1"/>
                </a:solidFill>
                <a:latin typeface="Arial"/>
                <a:ea typeface="Arial"/>
                <a:cs typeface="Arial"/>
                <a:sym typeface="Arial"/>
              </a:rPr>
              <a:t>Time Management Grid.</a:t>
            </a:r>
          </a:p>
          <a:p>
            <a:pPr marL="0" marR="0" lvl="0" indent="-127000" algn="l" rtl="0">
              <a:spcBef>
                <a:spcPts val="400"/>
              </a:spcBef>
              <a:spcAft>
                <a:spcPts val="0"/>
              </a:spcAft>
              <a:buClr>
                <a:schemeClr val="dk1"/>
              </a:buClr>
              <a:buSzPts val="2000"/>
              <a:buFont typeface="Arial"/>
              <a:buNone/>
            </a:pPr>
            <a:endParaRPr sz="2000" b="0" i="1" u="none" strike="noStrike" cap="none">
              <a:solidFill>
                <a:schemeClr val="dk1"/>
              </a:solidFill>
              <a:latin typeface="Arial"/>
              <a:ea typeface="Arial"/>
              <a:cs typeface="Arial"/>
              <a:sym typeface="Arial"/>
            </a:endParaRPr>
          </a:p>
          <a:p>
            <a:pPr marL="0" marR="0" lvl="0" indent="-127000" algn="l" rtl="0">
              <a:spcBef>
                <a:spcPts val="400"/>
              </a:spcBef>
              <a:spcAft>
                <a:spcPts val="0"/>
              </a:spcAft>
              <a:buClr>
                <a:schemeClr val="dk1"/>
              </a:buClr>
              <a:buSzPts val="2000"/>
              <a:buFont typeface="Arial"/>
              <a:buNone/>
            </a:pPr>
            <a:r>
              <a:rPr lang="en-US" sz="2000" b="0" i="0" u="none" strike="noStrike" cap="none">
                <a:solidFill>
                  <a:schemeClr val="dk1"/>
                </a:solidFill>
                <a:latin typeface="Arial"/>
                <a:ea typeface="Arial"/>
                <a:cs typeface="Arial"/>
                <a:sym typeface="Arial"/>
              </a:rPr>
              <a:t>What might be one time management issue that you could explore more deeply with your mentee in terms of a systems change? </a:t>
            </a:r>
          </a:p>
          <a:p>
            <a:pPr marL="0" marR="0" lvl="0" indent="-127000" algn="l" rtl="0">
              <a:spcBef>
                <a:spcPts val="400"/>
              </a:spcBef>
              <a:spcAft>
                <a:spcPts val="0"/>
              </a:spcAft>
              <a:buClr>
                <a:schemeClr val="dk1"/>
              </a:buClr>
              <a:buSzPts val="2000"/>
              <a:buFont typeface="Arial"/>
              <a:buNone/>
            </a:pPr>
            <a:r>
              <a:rPr lang="en-US" sz="2000" b="0" i="0" u="none" strike="noStrike" cap="none">
                <a:solidFill>
                  <a:schemeClr val="dk1"/>
                </a:solidFill>
                <a:latin typeface="Arial"/>
                <a:ea typeface="Arial"/>
                <a:cs typeface="Arial"/>
                <a:sym typeface="Arial"/>
              </a:rPr>
              <a:t>What might be an entry point for this conversation?</a:t>
            </a:r>
          </a:p>
          <a:p>
            <a:pPr marL="0" marR="0" lvl="0" indent="-127000" algn="l" rtl="0">
              <a:spcBef>
                <a:spcPts val="400"/>
              </a:spcBef>
              <a:spcAft>
                <a:spcPts val="0"/>
              </a:spcAft>
              <a:buClr>
                <a:schemeClr val="dk1"/>
              </a:buClr>
              <a:buSzPts val="2000"/>
              <a:buFont typeface="Arial"/>
              <a:buNone/>
            </a:pPr>
            <a:endParaRPr sz="2000" b="0" i="0" u="none" strike="noStrike" cap="none">
              <a:solidFill>
                <a:schemeClr val="dk1"/>
              </a:solidFill>
              <a:latin typeface="Arial"/>
              <a:ea typeface="Arial"/>
              <a:cs typeface="Arial"/>
              <a:sym typeface="Arial"/>
            </a:endParaRPr>
          </a:p>
          <a:p>
            <a:pPr marL="0" marR="0" lvl="0" indent="-127000" algn="l" rtl="0">
              <a:spcBef>
                <a:spcPts val="400"/>
              </a:spcBef>
              <a:spcAft>
                <a:spcPts val="0"/>
              </a:spcAft>
              <a:buClr>
                <a:schemeClr val="dk1"/>
              </a:buClr>
              <a:buSzPts val="2000"/>
              <a:buFont typeface="Arial"/>
              <a:buNone/>
            </a:pPr>
            <a:r>
              <a:rPr lang="en-US" sz="2000" b="0" i="0" u="none" strike="noStrike" cap="none">
                <a:solidFill>
                  <a:schemeClr val="dk1"/>
                </a:solidFill>
                <a:latin typeface="Arial"/>
                <a:ea typeface="Arial"/>
                <a:cs typeface="Arial"/>
                <a:sym typeface="Arial"/>
              </a:rPr>
              <a:t>Jot down your ideas on on the Participant Agenda.</a:t>
            </a:r>
          </a:p>
          <a:p>
            <a:pPr marL="0" marR="0" lvl="0" indent="-152400" algn="l" rtl="0">
              <a:spcBef>
                <a:spcPts val="480"/>
              </a:spcBef>
              <a:spcAft>
                <a:spcPts val="0"/>
              </a:spcAft>
              <a:buClr>
                <a:schemeClr val="dk1"/>
              </a:buClr>
              <a:buSzPts val="2400"/>
              <a:buFont typeface="Arial"/>
              <a:buNone/>
            </a:pPr>
            <a:r>
              <a:rPr lang="en-US" sz="2400" b="0" i="0" u="none" strike="noStrike" cap="none">
                <a:solidFill>
                  <a:schemeClr val="dk1"/>
                </a:solidFill>
                <a:latin typeface="Arial"/>
                <a:ea typeface="Arial"/>
                <a:cs typeface="Arial"/>
                <a:sym typeface="Arial"/>
              </a:rPr>
              <a:t>					</a:t>
            </a:r>
          </a:p>
          <a:p>
            <a:pPr marL="0" marR="0" lvl="0" indent="-152400" algn="l" rtl="0">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177800" algn="l"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					</a:t>
            </a: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p:txBody>
      </p:sp>
      <p:pic>
        <p:nvPicPr>
          <p:cNvPr id="236" name="Shape 236" title="Pen poised to write"/>
          <p:cNvPicPr preferRelativeResize="0"/>
          <p:nvPr/>
        </p:nvPicPr>
        <p:blipFill rotWithShape="1">
          <a:blip r:embed="rId3">
            <a:alphaModFix/>
          </a:blip>
          <a:srcRect/>
          <a:stretch/>
        </p:blipFill>
        <p:spPr>
          <a:xfrm>
            <a:off x="6553200" y="4648200"/>
            <a:ext cx="1447800" cy="11430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Shape 242"/>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a:t>Remember...</a:t>
            </a:r>
          </a:p>
        </p:txBody>
      </p:sp>
      <p:sp>
        <p:nvSpPr>
          <p:cNvPr id="243" name="Shape 243"/>
          <p:cNvSpPr txBox="1">
            <a:spLocks noGrp="1"/>
          </p:cNvSpPr>
          <p:nvPr>
            <p:ph type="body" idx="1"/>
          </p:nvPr>
        </p:nvSpPr>
        <p:spPr>
          <a:xfrm>
            <a:off x="806116" y="1447800"/>
            <a:ext cx="8305800" cy="2971799"/>
          </a:xfrm>
          <a:prstGeom prst="rect">
            <a:avLst/>
          </a:prstGeom>
          <a:noFill/>
          <a:ln>
            <a:noFill/>
          </a:ln>
        </p:spPr>
        <p:txBody>
          <a:bodyPr wrap="square" lIns="91425" tIns="45700" rIns="91425" bIns="45700" anchor="t" anchorCtr="0">
            <a:noAutofit/>
          </a:bodyPr>
          <a:lstStyle/>
          <a:p>
            <a:pPr marL="0" marR="0" lvl="0" indent="-203200" algn="l" rtl="0">
              <a:spcBef>
                <a:spcPts val="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“The key is not to prioritize what’s on your schedule, but to schedule your priorities.”</a:t>
            </a:r>
          </a:p>
        </p:txBody>
      </p:sp>
      <p:sp>
        <p:nvSpPr>
          <p:cNvPr id="244" name="Shape 244"/>
          <p:cNvSpPr txBox="1"/>
          <p:nvPr/>
        </p:nvSpPr>
        <p:spPr>
          <a:xfrm>
            <a:off x="5257800" y="5029200"/>
            <a:ext cx="2209800" cy="246221"/>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Stephen Covey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Additional Resources</a:t>
            </a:r>
          </a:p>
        </p:txBody>
      </p:sp>
      <p:sp>
        <p:nvSpPr>
          <p:cNvPr id="251" name="Shape 251"/>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0" marR="0" lvl="0" indent="-114300" algn="l" rtl="0">
              <a:spcBef>
                <a:spcPts val="0"/>
              </a:spcBef>
              <a:spcAft>
                <a:spcPts val="0"/>
              </a:spcAft>
              <a:buClr>
                <a:schemeClr val="dk1"/>
              </a:buClr>
              <a:buSzPts val="1800"/>
              <a:buFont typeface="Arial"/>
              <a:buNone/>
            </a:pPr>
            <a:r>
              <a:rPr lang="en-US" sz="1800" b="0" i="0" u="none" strike="noStrike" cap="none" dirty="0">
                <a:solidFill>
                  <a:schemeClr val="dk1"/>
                </a:solidFill>
                <a:latin typeface="Arial"/>
                <a:ea typeface="Arial"/>
                <a:cs typeface="Arial"/>
                <a:sym typeface="Arial"/>
              </a:rPr>
              <a:t>Article </a:t>
            </a:r>
          </a:p>
          <a:p>
            <a:pPr marL="0" marR="0" lvl="0" indent="-114300" algn="l" rtl="0">
              <a:spcBef>
                <a:spcPts val="360"/>
              </a:spcBef>
              <a:spcAft>
                <a:spcPts val="0"/>
              </a:spcAft>
              <a:buClr>
                <a:schemeClr val="dk1"/>
              </a:buClr>
              <a:buSzPts val="1800"/>
              <a:buFont typeface="Arial"/>
              <a:buNone/>
            </a:pPr>
            <a:r>
              <a:rPr lang="en-US" sz="1800" b="0" i="0" u="none" strike="noStrike" cap="none" dirty="0">
                <a:solidFill>
                  <a:schemeClr val="dk1"/>
                </a:solidFill>
                <a:latin typeface="Arial"/>
                <a:ea typeface="Arial"/>
                <a:cs typeface="Arial"/>
                <a:sym typeface="Arial"/>
              </a:rPr>
              <a:t>Marshall, K. (2008) The Big Rocks:  Priority Management for Principals</a:t>
            </a:r>
          </a:p>
          <a:p>
            <a:pPr marL="0" marR="0" lvl="0" indent="-114300" algn="l" rtl="0">
              <a:spcBef>
                <a:spcPts val="360"/>
              </a:spcBef>
              <a:spcAft>
                <a:spcPts val="0"/>
              </a:spcAft>
              <a:buClr>
                <a:schemeClr val="dk1"/>
              </a:buClr>
              <a:buSzPts val="1800"/>
              <a:buFont typeface="Arial"/>
              <a:buNone/>
            </a:pPr>
            <a:r>
              <a:rPr lang="en-US" sz="1800" b="0" i="1" u="sng" strike="noStrike" cap="none" dirty="0">
                <a:solidFill>
                  <a:schemeClr val="hlink"/>
                </a:solidFill>
                <a:latin typeface="Arial"/>
                <a:ea typeface="Arial"/>
                <a:cs typeface="Arial"/>
                <a:sym typeface="Arial"/>
                <a:hlinkClick r:id="rId3"/>
              </a:rPr>
              <a:t>https://www.marshallmemo.com/articles/Time%20Management%20PL%20Mar%2008.pdf</a:t>
            </a:r>
          </a:p>
          <a:p>
            <a:pPr marL="0" marR="0" lvl="0" indent="-114300" algn="l" rtl="0">
              <a:spcBef>
                <a:spcPts val="360"/>
              </a:spcBef>
              <a:spcAft>
                <a:spcPts val="0"/>
              </a:spcAft>
              <a:buClr>
                <a:schemeClr val="dk1"/>
              </a:buClr>
              <a:buSzPts val="1800"/>
              <a:buFont typeface="Arial"/>
              <a:buNone/>
            </a:pPr>
            <a:endParaRPr sz="1800" b="0" i="1" u="none" strike="noStrike" cap="none" dirty="0">
              <a:solidFill>
                <a:schemeClr val="dk1"/>
              </a:solidFill>
              <a:latin typeface="Arial"/>
              <a:ea typeface="Arial"/>
              <a:cs typeface="Arial"/>
              <a:sym typeface="Arial"/>
            </a:endParaRPr>
          </a:p>
          <a:p>
            <a:pPr marL="0" marR="0" lvl="0" indent="-114300" algn="l" rtl="0">
              <a:spcBef>
                <a:spcPts val="360"/>
              </a:spcBef>
              <a:spcAft>
                <a:spcPts val="0"/>
              </a:spcAft>
              <a:buClr>
                <a:schemeClr val="dk1"/>
              </a:buClr>
              <a:buSzPts val="1800"/>
              <a:buFont typeface="Arial"/>
              <a:buNone/>
            </a:pPr>
            <a:r>
              <a:rPr lang="en-US" sz="1800" b="0" i="0" u="none" strike="noStrike" cap="none" dirty="0">
                <a:solidFill>
                  <a:schemeClr val="dk1"/>
                </a:solidFill>
                <a:latin typeface="Arial"/>
                <a:ea typeface="Arial"/>
                <a:cs typeface="Arial"/>
                <a:sym typeface="Arial"/>
              </a:rPr>
              <a:t>e-Book</a:t>
            </a:r>
          </a:p>
          <a:p>
            <a:pPr marL="0" marR="0" lvl="0" indent="-114300" algn="l" rtl="0">
              <a:spcBef>
                <a:spcPts val="360"/>
              </a:spcBef>
              <a:spcAft>
                <a:spcPts val="0"/>
              </a:spcAft>
              <a:buClr>
                <a:schemeClr val="dk1"/>
              </a:buClr>
              <a:buSzPts val="1800"/>
              <a:buFont typeface="Arial"/>
              <a:buNone/>
            </a:pPr>
            <a:r>
              <a:rPr lang="en-US" sz="1800" b="0" i="1" u="none" strike="noStrike" cap="none" dirty="0">
                <a:solidFill>
                  <a:schemeClr val="dk1"/>
                </a:solidFill>
                <a:latin typeface="Arial"/>
                <a:ea typeface="Arial"/>
                <a:cs typeface="Arial"/>
                <a:sym typeface="Arial"/>
              </a:rPr>
              <a:t>Short on Time:  How Do I Make Time to Lead and Learn as a Principal?</a:t>
            </a:r>
          </a:p>
          <a:p>
            <a:pPr marL="0" marR="0" lvl="0" indent="-114300" algn="l" rtl="0">
              <a:spcBef>
                <a:spcPts val="360"/>
              </a:spcBef>
              <a:spcAft>
                <a:spcPts val="0"/>
              </a:spcAft>
              <a:buClr>
                <a:schemeClr val="dk1"/>
              </a:buClr>
              <a:buSzPts val="1800"/>
              <a:buFont typeface="Arial"/>
              <a:buNone/>
            </a:pPr>
            <a:r>
              <a:rPr lang="en-US" sz="1800" b="0" i="0" u="sng" strike="noStrike" cap="none" dirty="0">
                <a:solidFill>
                  <a:schemeClr val="hlink"/>
                </a:solidFill>
                <a:latin typeface="Arial"/>
                <a:ea typeface="Arial"/>
                <a:cs typeface="Arial"/>
                <a:sym typeface="Arial"/>
                <a:hlinkClick r:id="rId4"/>
              </a:rPr>
              <a:t>http://www.ascd.org/Publications/Books/Overview/Short-on-Time.aspx</a:t>
            </a:r>
          </a:p>
          <a:p>
            <a:pPr marL="0" marR="0" lvl="0" indent="-114300" algn="l" rtl="0">
              <a:spcBef>
                <a:spcPts val="36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114300" algn="l" rtl="0">
              <a:spcBef>
                <a:spcPts val="36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114300" algn="l" rtl="0">
              <a:spcBef>
                <a:spcPts val="36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114300" algn="l" rtl="0">
              <a:spcBef>
                <a:spcPts val="36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114300" algn="l" rtl="0">
              <a:spcBef>
                <a:spcPts val="36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114300" algn="l" rtl="0">
              <a:spcBef>
                <a:spcPts val="360"/>
              </a:spcBef>
              <a:spcAft>
                <a:spcPts val="0"/>
              </a:spcAft>
              <a:buClr>
                <a:schemeClr val="dk1"/>
              </a:buClr>
              <a:buSzPts val="1800"/>
              <a:buFont typeface="Arial"/>
              <a:buNone/>
            </a:pPr>
            <a:endParaRPr sz="1800" b="0" i="1" u="none" strike="noStrike" cap="none" dirty="0">
              <a:solidFill>
                <a:schemeClr val="dk1"/>
              </a:solidFill>
              <a:latin typeface="Arial"/>
              <a:ea typeface="Arial"/>
              <a:cs typeface="Arial"/>
              <a:sym typeface="Arial"/>
            </a:endParaRPr>
          </a:p>
          <a:p>
            <a:pPr marL="0" marR="0" lvl="0" indent="-114300" algn="l" rtl="0">
              <a:spcBef>
                <a:spcPts val="360"/>
              </a:spcBef>
              <a:spcAft>
                <a:spcPts val="0"/>
              </a:spcAft>
              <a:buClr>
                <a:schemeClr val="dk1"/>
              </a:buClr>
              <a:buSzPts val="1800"/>
              <a:buFont typeface="Arial"/>
              <a:buNone/>
            </a:pPr>
            <a:endParaRPr sz="1800" b="0" i="1" u="none" strike="noStrike" cap="none" dirty="0">
              <a:solidFill>
                <a:schemeClr val="dk1"/>
              </a:solidFill>
              <a:latin typeface="Arial"/>
              <a:ea typeface="Arial"/>
              <a:cs typeface="Arial"/>
              <a:sym typeface="Arial"/>
            </a:endParaRPr>
          </a:p>
          <a:p>
            <a:pPr marL="0" marR="0" lvl="0" indent="-114300" algn="l" rtl="0">
              <a:spcBef>
                <a:spcPts val="36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114300" algn="l" rtl="0">
              <a:spcBef>
                <a:spcPts val="36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a:spLocks noGrp="1"/>
          </p:cNvSpPr>
          <p:nvPr>
            <p:ph type="title"/>
          </p:nvPr>
        </p:nvSpPr>
        <p:spPr>
          <a:xfrm>
            <a:off x="1219200" y="609600"/>
            <a:ext cx="7543800" cy="9906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3600" b="0" i="0" u="none" strike="noStrike" cap="none">
                <a:solidFill>
                  <a:schemeClr val="dk2"/>
                </a:solidFill>
                <a:latin typeface="Arial"/>
                <a:ea typeface="Arial"/>
                <a:cs typeface="Arial"/>
                <a:sym typeface="Arial"/>
              </a:rPr>
              <a:t>Admin. Mentor Grant </a:t>
            </a:r>
            <a:br>
              <a:rPr lang="en-US" sz="3600" b="0" i="0" u="none" strike="noStrike" cap="none">
                <a:solidFill>
                  <a:schemeClr val="dk2"/>
                </a:solidFill>
                <a:latin typeface="Arial"/>
                <a:ea typeface="Arial"/>
                <a:cs typeface="Arial"/>
                <a:sym typeface="Arial"/>
              </a:rPr>
            </a:br>
            <a:r>
              <a:rPr lang="en-US" sz="3600" b="0" i="0" u="none" strike="noStrike" cap="none">
                <a:solidFill>
                  <a:schemeClr val="dk2"/>
                </a:solidFill>
                <a:latin typeface="Arial"/>
                <a:ea typeface="Arial"/>
                <a:cs typeface="Arial"/>
                <a:sym typeface="Arial"/>
              </a:rPr>
              <a:t>Business Check-In</a:t>
            </a:r>
          </a:p>
        </p:txBody>
      </p:sp>
      <p:sp>
        <p:nvSpPr>
          <p:cNvPr id="272" name="Shape 272"/>
          <p:cNvSpPr txBox="1">
            <a:spLocks noGrp="1"/>
          </p:cNvSpPr>
          <p:nvPr>
            <p:ph type="body" idx="1"/>
          </p:nvPr>
        </p:nvSpPr>
        <p:spPr>
          <a:xfrm>
            <a:off x="1295400" y="2133600"/>
            <a:ext cx="6934200" cy="3276600"/>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ts val="2800"/>
              <a:buFont typeface="Noto Sans Symbols"/>
              <a:buChar char="❖"/>
            </a:pPr>
            <a:r>
              <a:rPr lang="en-US" sz="2800" b="0" i="0" u="none" strike="noStrike" cap="none">
                <a:solidFill>
                  <a:schemeClr val="dk1"/>
                </a:solidFill>
                <a:latin typeface="Arial"/>
                <a:ea typeface="Arial"/>
                <a:cs typeface="Arial"/>
                <a:sym typeface="Arial"/>
              </a:rPr>
              <a:t>Program Updates</a:t>
            </a:r>
          </a:p>
          <a:p>
            <a:pPr marL="0" marR="0" lvl="0" indent="-76200" algn="l" rtl="0">
              <a:spcBef>
                <a:spcPts val="240"/>
              </a:spcBef>
              <a:spcAft>
                <a:spcPts val="0"/>
              </a:spcAft>
              <a:buClr>
                <a:schemeClr val="dk1"/>
              </a:buClr>
              <a:buSzPts val="1200"/>
              <a:buFont typeface="Arial"/>
              <a:buNone/>
            </a:pPr>
            <a:endParaRPr sz="1200" b="0" i="0" u="none" strike="noStrike" cap="none">
              <a:solidFill>
                <a:schemeClr val="dk1"/>
              </a:solidFill>
              <a:latin typeface="Arial"/>
              <a:ea typeface="Arial"/>
              <a:cs typeface="Arial"/>
              <a:sym typeface="Arial"/>
            </a:endParaRPr>
          </a:p>
          <a:p>
            <a:pPr marL="342900" marR="0" lvl="0" indent="-342900" algn="l" rtl="0">
              <a:spcBef>
                <a:spcPts val="560"/>
              </a:spcBef>
              <a:spcAft>
                <a:spcPts val="0"/>
              </a:spcAft>
              <a:buClr>
                <a:schemeClr val="dk1"/>
              </a:buClr>
              <a:buSzPts val="2800"/>
              <a:buFont typeface="Noto Sans Symbols"/>
              <a:buChar char="❖"/>
            </a:pPr>
            <a:r>
              <a:rPr lang="en-US" sz="2800" b="0" i="0" u="none" strike="noStrike" cap="none">
                <a:solidFill>
                  <a:schemeClr val="dk1"/>
                </a:solidFill>
                <a:latin typeface="Arial"/>
                <a:ea typeface="Arial"/>
                <a:cs typeface="Arial"/>
                <a:sym typeface="Arial"/>
              </a:rPr>
              <a:t>Mentor logs/hour and analysis of logs</a:t>
            </a:r>
          </a:p>
          <a:p>
            <a:pPr marL="0" marR="0" lvl="0" indent="-76200" algn="l" rtl="0">
              <a:spcBef>
                <a:spcPts val="240"/>
              </a:spcBef>
              <a:spcAft>
                <a:spcPts val="0"/>
              </a:spcAft>
              <a:buClr>
                <a:schemeClr val="dk1"/>
              </a:buClr>
              <a:buSzPts val="1200"/>
              <a:buFont typeface="Arial"/>
              <a:buNone/>
            </a:pPr>
            <a:endParaRPr sz="1200" b="0" i="0" u="none" strike="noStrike" cap="none">
              <a:solidFill>
                <a:schemeClr val="dk1"/>
              </a:solidFill>
              <a:latin typeface="Arial"/>
              <a:ea typeface="Arial"/>
              <a:cs typeface="Arial"/>
              <a:sym typeface="Arial"/>
            </a:endParaRPr>
          </a:p>
          <a:p>
            <a:pPr marL="0" marR="0" lvl="0" indent="0" algn="l" rtl="0">
              <a:spcBef>
                <a:spcPts val="560"/>
              </a:spcBef>
              <a:spcAft>
                <a:spcPts val="0"/>
              </a:spcAft>
              <a:buClr>
                <a:schemeClr val="dk1"/>
              </a:buClr>
              <a:buSzPts val="2800"/>
              <a:buFont typeface="Noto Sans Symbols"/>
              <a:buChar char="❖"/>
            </a:pPr>
            <a:r>
              <a:rPr lang="en-US" sz="2800" b="0" i="0" u="none" strike="noStrike" cap="none">
                <a:solidFill>
                  <a:schemeClr val="dk1"/>
                </a:solidFill>
                <a:latin typeface="Arial"/>
                <a:ea typeface="Arial"/>
                <a:cs typeface="Arial"/>
                <a:sym typeface="Arial"/>
              </a:rPr>
              <a:t>Local Business </a:t>
            </a:r>
          </a:p>
          <a:p>
            <a:pPr marL="0" marR="0" lvl="0" indent="0" algn="l" rtl="0">
              <a:spcBef>
                <a:spcPts val="240"/>
              </a:spcBef>
              <a:spcAft>
                <a:spcPts val="0"/>
              </a:spcAft>
              <a:buClr>
                <a:schemeClr val="dk1"/>
              </a:buClr>
              <a:buSzPts val="1200"/>
              <a:buFont typeface="Noto Sans Symbols"/>
              <a:buNone/>
            </a:pPr>
            <a:endParaRPr sz="1200" b="0" i="0" u="none" strike="noStrike" cap="none">
              <a:solidFill>
                <a:schemeClr val="dk1"/>
              </a:solidFill>
              <a:latin typeface="Arial"/>
              <a:ea typeface="Arial"/>
              <a:cs typeface="Arial"/>
              <a:sym typeface="Arial"/>
            </a:endParaRPr>
          </a:p>
          <a:p>
            <a:pPr marL="0" marR="0" lvl="0" indent="0" algn="l" rtl="0">
              <a:spcBef>
                <a:spcPts val="640"/>
              </a:spcBef>
              <a:spcAft>
                <a:spcPts val="0"/>
              </a:spcAft>
              <a:buClr>
                <a:schemeClr val="dk1"/>
              </a:buClr>
              <a:buSzPts val="3200"/>
              <a:buFont typeface="Noto Sans Symbols"/>
              <a:buChar char="❖"/>
            </a:pPr>
            <a:r>
              <a:rPr lang="en-US" sz="3200" b="0" i="0" u="none" strike="noStrike" cap="none">
                <a:solidFill>
                  <a:schemeClr val="dk1"/>
                </a:solidFill>
                <a:latin typeface="Arial"/>
                <a:ea typeface="Arial"/>
                <a:cs typeface="Arial"/>
                <a:sym typeface="Arial"/>
              </a:rPr>
              <a:t> </a:t>
            </a:r>
            <a:r>
              <a:rPr lang="en-US" sz="2800" b="0" i="0" u="none" strike="noStrike" cap="none">
                <a:solidFill>
                  <a:schemeClr val="dk1"/>
                </a:solidFill>
                <a:latin typeface="Arial"/>
                <a:ea typeface="Arial"/>
                <a:cs typeface="Arial"/>
                <a:sym typeface="Arial"/>
              </a:rPr>
              <a:t>Closure and gratitude         </a:t>
            </a:r>
          </a:p>
          <a:p>
            <a:pPr marL="342900" marR="0" lvl="0" indent="-342900" algn="l" rtl="0">
              <a:spcBef>
                <a:spcPts val="640"/>
              </a:spcBef>
              <a:spcAft>
                <a:spcPts val="0"/>
              </a:spcAft>
              <a:buClr>
                <a:schemeClr val="dk1"/>
              </a:buClr>
              <a:buSzPts val="3200"/>
              <a:buFont typeface="Noto Sans Symbols"/>
              <a:buNone/>
            </a:pPr>
            <a:endParaRPr sz="3200" b="0" i="0" u="none" strike="noStrike" cap="none">
              <a:solidFill>
                <a:schemeClr val="dk1"/>
              </a:solidFill>
              <a:latin typeface="Arial"/>
              <a:ea typeface="Arial"/>
              <a:cs typeface="Arial"/>
              <a:sym typeface="Arial"/>
            </a:endParaRPr>
          </a:p>
          <a:p>
            <a:pPr marL="0" marR="0" lvl="0" indent="-76200" algn="l" rtl="0">
              <a:spcBef>
                <a:spcPts val="240"/>
              </a:spcBef>
              <a:spcAft>
                <a:spcPts val="0"/>
              </a:spcAft>
              <a:buClr>
                <a:schemeClr val="dk1"/>
              </a:buClr>
              <a:buSzPts val="1200"/>
              <a:buFont typeface="Arial"/>
              <a:buNone/>
            </a:pPr>
            <a:endParaRPr sz="1200" b="0" i="0" u="none" strike="noStrike" cap="non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a:spLocks noGrp="1"/>
          </p:cNvSpPr>
          <p:nvPr>
            <p:ph type="title"/>
          </p:nvPr>
        </p:nvSpPr>
        <p:spPr>
          <a:xfrm>
            <a:off x="838200" y="381000"/>
            <a:ext cx="8229600" cy="14478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3200" b="0" i="0" u="none" strike="noStrike" cap="none">
                <a:solidFill>
                  <a:schemeClr val="dk2"/>
                </a:solidFill>
                <a:latin typeface="Arial"/>
                <a:ea typeface="Arial"/>
                <a:cs typeface="Arial"/>
                <a:sym typeface="Arial"/>
              </a:rPr>
              <a:t>Oregon Grown </a:t>
            </a:r>
            <a:br>
              <a:rPr lang="en-US" sz="3200" b="0" i="0" u="none" strike="noStrike" cap="none">
                <a:solidFill>
                  <a:schemeClr val="dk2"/>
                </a:solidFill>
                <a:latin typeface="Arial"/>
                <a:ea typeface="Arial"/>
                <a:cs typeface="Arial"/>
                <a:sym typeface="Arial"/>
              </a:rPr>
            </a:br>
            <a:r>
              <a:rPr lang="en-US" sz="3200" b="0" i="0" u="none" strike="noStrike" cap="none">
                <a:solidFill>
                  <a:schemeClr val="dk2"/>
                </a:solidFill>
                <a:latin typeface="Arial"/>
                <a:ea typeface="Arial"/>
                <a:cs typeface="Arial"/>
                <a:sym typeface="Arial"/>
              </a:rPr>
              <a:t>Administrator Mentor </a:t>
            </a:r>
            <a:br>
              <a:rPr lang="en-US" sz="3200" b="0" i="0" u="none" strike="noStrike" cap="none">
                <a:solidFill>
                  <a:schemeClr val="dk2"/>
                </a:solidFill>
                <a:latin typeface="Arial"/>
                <a:ea typeface="Arial"/>
                <a:cs typeface="Arial"/>
                <a:sym typeface="Arial"/>
              </a:rPr>
            </a:br>
            <a:r>
              <a:rPr lang="en-US" sz="3200" b="0" i="0" u="none" strike="noStrike" cap="none">
                <a:solidFill>
                  <a:schemeClr val="dk2"/>
                </a:solidFill>
                <a:latin typeface="Arial"/>
                <a:ea typeface="Arial"/>
                <a:cs typeface="Arial"/>
                <a:sym typeface="Arial"/>
              </a:rPr>
              <a:t>Professional Learning Community </a:t>
            </a:r>
          </a:p>
        </p:txBody>
      </p:sp>
      <p:sp>
        <p:nvSpPr>
          <p:cNvPr id="99" name="Shape 99"/>
          <p:cNvSpPr txBox="1">
            <a:spLocks noGrp="1"/>
          </p:cNvSpPr>
          <p:nvPr>
            <p:ph type="body" idx="1"/>
          </p:nvPr>
        </p:nvSpPr>
        <p:spPr>
          <a:xfrm>
            <a:off x="1295400" y="2209800"/>
            <a:ext cx="7620000" cy="3810000"/>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ts val="2400"/>
              <a:buFont typeface="Noto Sans Symbols"/>
              <a:buChar char="❖"/>
            </a:pPr>
            <a:r>
              <a:rPr lang="en-US" sz="2400" b="0" i="0" u="none" strike="noStrike" cap="none">
                <a:solidFill>
                  <a:schemeClr val="dk1"/>
                </a:solidFill>
                <a:latin typeface="Arial"/>
                <a:ea typeface="Arial"/>
                <a:cs typeface="Arial"/>
                <a:sym typeface="Arial"/>
              </a:rPr>
              <a:t>New format – In Person and Online Learning Roundtables </a:t>
            </a:r>
          </a:p>
          <a:p>
            <a:pPr marL="0" marR="0" lvl="0" indent="-76200" algn="l" rtl="0">
              <a:spcBef>
                <a:spcPts val="240"/>
              </a:spcBef>
              <a:spcAft>
                <a:spcPts val="0"/>
              </a:spcAft>
              <a:buClr>
                <a:schemeClr val="dk1"/>
              </a:buClr>
              <a:buSzPts val="1200"/>
              <a:buFont typeface="Arial"/>
              <a:buNone/>
            </a:pPr>
            <a:endParaRPr sz="1200" b="0" i="0" u="none" strike="noStrike" cap="none">
              <a:solidFill>
                <a:schemeClr val="dk1"/>
              </a:solidFill>
              <a:latin typeface="Arial"/>
              <a:ea typeface="Arial"/>
              <a:cs typeface="Arial"/>
              <a:sym typeface="Arial"/>
            </a:endParaRPr>
          </a:p>
          <a:p>
            <a:pPr marL="342900" marR="0" lvl="0" indent="-342900" algn="l" rtl="0">
              <a:spcBef>
                <a:spcPts val="480"/>
              </a:spcBef>
              <a:spcAft>
                <a:spcPts val="0"/>
              </a:spcAft>
              <a:buClr>
                <a:schemeClr val="dk1"/>
              </a:buClr>
              <a:buSzPts val="2400"/>
              <a:buFont typeface="Noto Sans Symbols"/>
              <a:buChar char="❖"/>
            </a:pPr>
            <a:r>
              <a:rPr lang="en-US" sz="2400" b="0" i="0" u="none" strike="noStrike" cap="none">
                <a:solidFill>
                  <a:schemeClr val="dk1"/>
                </a:solidFill>
                <a:latin typeface="Arial"/>
                <a:ea typeface="Arial"/>
                <a:cs typeface="Arial"/>
                <a:sym typeface="Arial"/>
              </a:rPr>
              <a:t>Participant Agenda and Time Management Grid sent via email for today’s session </a:t>
            </a:r>
          </a:p>
          <a:p>
            <a:pPr marL="0" marR="0" lvl="0" indent="-76200" algn="l" rtl="0">
              <a:spcBef>
                <a:spcPts val="240"/>
              </a:spcBef>
              <a:spcAft>
                <a:spcPts val="0"/>
              </a:spcAft>
              <a:buClr>
                <a:schemeClr val="dk1"/>
              </a:buClr>
              <a:buSzPts val="1200"/>
              <a:buFont typeface="Arial"/>
              <a:buNone/>
            </a:pPr>
            <a:endParaRPr sz="1200" b="0" i="0" u="none" strike="noStrike" cap="none">
              <a:solidFill>
                <a:schemeClr val="dk1"/>
              </a:solidFill>
              <a:latin typeface="Arial"/>
              <a:ea typeface="Arial"/>
              <a:cs typeface="Arial"/>
              <a:sym typeface="Arial"/>
            </a:endParaRPr>
          </a:p>
          <a:p>
            <a:pPr marL="342900" marR="0" lvl="0" indent="-342900" algn="l" rtl="0">
              <a:spcBef>
                <a:spcPts val="480"/>
              </a:spcBef>
              <a:spcAft>
                <a:spcPts val="0"/>
              </a:spcAft>
              <a:buClr>
                <a:schemeClr val="dk1"/>
              </a:buClr>
              <a:buSzPts val="2400"/>
              <a:buFont typeface="Noto Sans Symbols"/>
              <a:buChar char="❖"/>
            </a:pPr>
            <a:r>
              <a:rPr lang="en-US" sz="2400" b="0" i="0" u="none" strike="noStrike" cap="none">
                <a:solidFill>
                  <a:schemeClr val="dk1"/>
                </a:solidFill>
                <a:latin typeface="Arial"/>
                <a:ea typeface="Arial"/>
                <a:cs typeface="Arial"/>
                <a:sym typeface="Arial"/>
              </a:rPr>
              <a:t>Materials will be posted on the ODE Website:</a:t>
            </a:r>
          </a:p>
          <a:p>
            <a:pPr marL="400050" marR="0" lvl="1" indent="-152400" algn="l" rtl="0">
              <a:spcBef>
                <a:spcPts val="480"/>
              </a:spcBef>
              <a:spcAft>
                <a:spcPts val="0"/>
              </a:spcAft>
              <a:buClr>
                <a:schemeClr val="dk1"/>
              </a:buClr>
              <a:buSzPts val="2400"/>
              <a:buFont typeface="Arial"/>
              <a:buNone/>
            </a:pPr>
            <a:r>
              <a:rPr lang="en-US" sz="2400" b="0" i="0" u="sng" strike="noStrike" cap="none">
                <a:solidFill>
                  <a:schemeClr val="hlink"/>
                </a:solidFill>
                <a:latin typeface="Arial"/>
                <a:ea typeface="Arial"/>
                <a:cs typeface="Arial"/>
                <a:sym typeface="Arial"/>
                <a:hlinkClick r:id="rId3"/>
              </a:rPr>
              <a:t>http://www.oregon.gov/ode/schools-and-districts/grants/mentoring/Pages/default.aspx</a:t>
            </a:r>
          </a:p>
          <a:p>
            <a:pPr marL="400050" marR="0" lvl="1" indent="-152400" algn="l" rtl="0">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400050" marR="0" lvl="1" indent="-152400" algn="l" rtl="0">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820100" y="-12"/>
            <a:ext cx="8229600" cy="1143000"/>
          </a:xfrm>
          <a:prstGeom prst="rect">
            <a:avLst/>
          </a:prstGeom>
        </p:spPr>
        <p:txBody>
          <a:bodyPr wrap="square" lIns="91425" tIns="91425" rIns="91425" bIns="91425" anchor="ctr" anchorCtr="0">
            <a:noAutofit/>
          </a:bodyPr>
          <a:lstStyle/>
          <a:p>
            <a:pPr marL="0" lvl="0" indent="-69850" rtl="0">
              <a:lnSpc>
                <a:spcPct val="115000"/>
              </a:lnSpc>
              <a:spcBef>
                <a:spcPts val="0"/>
              </a:spcBef>
              <a:buClr>
                <a:schemeClr val="dk1"/>
              </a:buClr>
              <a:buSzPts val="1100"/>
              <a:buFont typeface="Arial"/>
              <a:buNone/>
            </a:pPr>
            <a:r>
              <a:rPr lang="en-US" sz="2400">
                <a:solidFill>
                  <a:schemeClr val="dk1"/>
                </a:solidFill>
              </a:rPr>
              <a:t>Norms for Collaboration for Online Professional Learning</a:t>
            </a:r>
          </a:p>
        </p:txBody>
      </p:sp>
      <p:sp>
        <p:nvSpPr>
          <p:cNvPr id="106" name="Shape 106"/>
          <p:cNvSpPr txBox="1">
            <a:spLocks noGrp="1"/>
          </p:cNvSpPr>
          <p:nvPr>
            <p:ph type="body" idx="1"/>
          </p:nvPr>
        </p:nvSpPr>
        <p:spPr>
          <a:xfrm>
            <a:off x="968000" y="1047150"/>
            <a:ext cx="7933800" cy="5610300"/>
          </a:xfrm>
          <a:prstGeom prst="rect">
            <a:avLst/>
          </a:prstGeom>
        </p:spPr>
        <p:txBody>
          <a:bodyPr wrap="square" lIns="91425" tIns="91425" rIns="91425" bIns="91425" anchor="t" anchorCtr="0">
            <a:noAutofit/>
          </a:bodyPr>
          <a:lstStyle/>
          <a:p>
            <a:pPr marL="0" lvl="0" indent="-69850" algn="l" rtl="0">
              <a:lnSpc>
                <a:spcPct val="115000"/>
              </a:lnSpc>
              <a:spcBef>
                <a:spcPts val="0"/>
              </a:spcBef>
              <a:buClr>
                <a:schemeClr val="dk1"/>
              </a:buClr>
              <a:buSzPts val="1100"/>
              <a:buFont typeface="Arial"/>
              <a:buNone/>
            </a:pPr>
            <a:r>
              <a:rPr lang="en-US" sz="1400"/>
              <a:t> In an online environment, facilitators and participants create a unique social world and virtual network that decentralizes and enriches the process of learning. While everyone has varying levels of comfort and ease with using technology, online professional learning requires some of the same collaborative norms as in-person learning. It also requires some norms specific to our online environment.</a:t>
            </a:r>
          </a:p>
          <a:p>
            <a:pPr marL="342900" lvl="0" indent="-209550">
              <a:spcBef>
                <a:spcPts val="0"/>
              </a:spcBef>
              <a:buClr>
                <a:schemeClr val="dk1"/>
              </a:buClr>
              <a:buSzPts val="1100"/>
              <a:buFont typeface="Arial"/>
              <a:buNone/>
            </a:pPr>
            <a:r>
              <a:rPr lang="en-US" sz="1400"/>
              <a:t> ·</a:t>
            </a:r>
            <a:r>
              <a:rPr lang="en-US" sz="1400">
                <a:latin typeface="Times New Roman"/>
                <a:ea typeface="Times New Roman"/>
                <a:cs typeface="Times New Roman"/>
                <a:sym typeface="Times New Roman"/>
              </a:rPr>
              <a:t> </a:t>
            </a:r>
            <a:r>
              <a:rPr lang="en-US" sz="1400" b="1"/>
              <a:t>Honor online meeting commitments</a:t>
            </a:r>
            <a:r>
              <a:rPr lang="en-US" sz="1400"/>
              <a:t>: Arrive on time and participate fully until the meeting is over.</a:t>
            </a:r>
          </a:p>
          <a:p>
            <a:pPr marL="342900" lvl="0" indent="-209550">
              <a:spcBef>
                <a:spcPts val="0"/>
              </a:spcBef>
              <a:buClr>
                <a:schemeClr val="dk1"/>
              </a:buClr>
              <a:buSzPts val="1100"/>
              <a:buFont typeface="Arial"/>
              <a:buNone/>
            </a:pPr>
            <a:r>
              <a:rPr lang="en-US" sz="1400"/>
              <a:t>·</a:t>
            </a:r>
            <a:r>
              <a:rPr lang="en-US" sz="1400">
                <a:latin typeface="Times New Roman"/>
                <a:ea typeface="Times New Roman"/>
                <a:cs typeface="Times New Roman"/>
                <a:sym typeface="Times New Roman"/>
              </a:rPr>
              <a:t>   </a:t>
            </a:r>
            <a:r>
              <a:rPr lang="en-US" sz="1400" b="1"/>
              <a:t>Respectful Use of Electronics:  </a:t>
            </a:r>
            <a:r>
              <a:rPr lang="en-US" sz="1400"/>
              <a:t>Make an effort to learn to use the technology for online collaboration, and to ask for help if needed. Use computer/tablet for note taking, if you’d like, but please disconnect from email so you can better connect with colleagues and content during our meeting.</a:t>
            </a:r>
          </a:p>
          <a:p>
            <a:pPr marL="342900" lvl="0" indent="-209550">
              <a:spcBef>
                <a:spcPts val="0"/>
              </a:spcBef>
              <a:buClr>
                <a:schemeClr val="dk1"/>
              </a:buClr>
              <a:buSzPts val="1100"/>
              <a:buFont typeface="Arial"/>
              <a:buNone/>
            </a:pPr>
            <a:r>
              <a:rPr lang="en-US" sz="1400"/>
              <a:t>·</a:t>
            </a:r>
            <a:r>
              <a:rPr lang="en-US" sz="1400">
                <a:latin typeface="Times New Roman"/>
                <a:ea typeface="Times New Roman"/>
                <a:cs typeface="Times New Roman"/>
                <a:sym typeface="Times New Roman"/>
              </a:rPr>
              <a:t>   </a:t>
            </a:r>
            <a:r>
              <a:rPr lang="en-US" sz="1400" b="1"/>
              <a:t>Equity of Voice:  </a:t>
            </a:r>
            <a:r>
              <a:rPr lang="en-US" sz="1400"/>
              <a:t>Hear all voices.  Provide opportunities for others to speak</a:t>
            </a:r>
          </a:p>
          <a:p>
            <a:pPr marL="342900" lvl="0" indent="-209550">
              <a:spcBef>
                <a:spcPts val="0"/>
              </a:spcBef>
              <a:buClr>
                <a:schemeClr val="dk1"/>
              </a:buClr>
              <a:buSzPts val="1100"/>
              <a:buFont typeface="Arial"/>
              <a:buNone/>
            </a:pPr>
            <a:r>
              <a:rPr lang="en-US" sz="1400"/>
              <a:t>·</a:t>
            </a:r>
            <a:r>
              <a:rPr lang="en-US" sz="1400">
                <a:latin typeface="Times New Roman"/>
                <a:ea typeface="Times New Roman"/>
                <a:cs typeface="Times New Roman"/>
                <a:sym typeface="Times New Roman"/>
              </a:rPr>
              <a:t>   </a:t>
            </a:r>
            <a:r>
              <a:rPr lang="en-US" sz="1400" b="1"/>
              <a:t>Active Listening:</a:t>
            </a:r>
            <a:r>
              <a:rPr lang="en-US" sz="1400"/>
              <a:t>  Truly listen to what people are saying, rather than thinking about how you will respond. Fully engage in online conversations, practice active listening, and respond verbally and/or in the chat box when asked.</a:t>
            </a:r>
          </a:p>
          <a:p>
            <a:pPr marL="342900" lvl="0" indent="-209550">
              <a:spcBef>
                <a:spcPts val="0"/>
              </a:spcBef>
              <a:buClr>
                <a:schemeClr val="dk1"/>
              </a:buClr>
              <a:buSzPts val="1100"/>
              <a:buFont typeface="Arial"/>
              <a:buNone/>
            </a:pPr>
            <a:r>
              <a:rPr lang="en-US" sz="1400"/>
              <a:t>·</a:t>
            </a:r>
            <a:r>
              <a:rPr lang="en-US" sz="1400">
                <a:latin typeface="Times New Roman"/>
                <a:ea typeface="Times New Roman"/>
                <a:cs typeface="Times New Roman"/>
                <a:sym typeface="Times New Roman"/>
              </a:rPr>
              <a:t>   </a:t>
            </a:r>
            <a:r>
              <a:rPr lang="en-US" sz="1400" b="1"/>
              <a:t>Respect for all perspectives:</a:t>
            </a:r>
            <a:r>
              <a:rPr lang="en-US" sz="1400"/>
              <a:t>  We all have different experiences and come with different perspectives</a:t>
            </a:r>
          </a:p>
          <a:p>
            <a:pPr marL="342900" lvl="0" indent="-209550">
              <a:spcBef>
                <a:spcPts val="0"/>
              </a:spcBef>
              <a:buClr>
                <a:schemeClr val="dk1"/>
              </a:buClr>
              <a:buSzPts val="1100"/>
              <a:buFont typeface="Arial"/>
              <a:buNone/>
            </a:pPr>
            <a:r>
              <a:rPr lang="en-US" sz="1400"/>
              <a:t>·</a:t>
            </a:r>
            <a:r>
              <a:rPr lang="en-US" sz="1400">
                <a:latin typeface="Times New Roman"/>
                <a:ea typeface="Times New Roman"/>
                <a:cs typeface="Times New Roman"/>
                <a:sym typeface="Times New Roman"/>
              </a:rPr>
              <a:t>   </a:t>
            </a:r>
            <a:r>
              <a:rPr lang="en-US" sz="1400" b="1"/>
              <a:t>Safety and Confidentiality:</a:t>
            </a:r>
            <a:r>
              <a:rPr lang="en-US" sz="1400"/>
              <a:t>  Our purpose is to learn how to support each other and maintain professionalism. This sets a context of safety share ideas and grow.  Confidentiality honors those who are not in the room.</a:t>
            </a:r>
          </a:p>
          <a:p>
            <a:pPr marL="342900" lvl="0" indent="-139700">
              <a:spcBef>
                <a:spcPts val="0"/>
              </a:spcBef>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ctrTitle"/>
          </p:nvPr>
        </p:nvSpPr>
        <p:spPr>
          <a:xfrm>
            <a:off x="838200" y="2362200"/>
            <a:ext cx="7924800" cy="20574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dirty="0">
                <a:solidFill>
                  <a:schemeClr val="dk2"/>
                </a:solidFill>
                <a:latin typeface="Arial"/>
                <a:ea typeface="Arial"/>
                <a:cs typeface="Arial"/>
                <a:sym typeface="Arial"/>
              </a:rPr>
              <a:t/>
            </a:r>
            <a:br>
              <a:rPr lang="en-US" sz="4000" b="0" i="0" u="none" strike="noStrike" cap="none" dirty="0">
                <a:solidFill>
                  <a:schemeClr val="dk2"/>
                </a:solidFill>
                <a:latin typeface="Arial"/>
                <a:ea typeface="Arial"/>
                <a:cs typeface="Arial"/>
                <a:sym typeface="Arial"/>
              </a:rPr>
            </a:br>
            <a:r>
              <a:rPr lang="en-US" sz="3600" b="1" i="0" u="none" strike="noStrike" cap="none" dirty="0">
                <a:solidFill>
                  <a:schemeClr val="dk2"/>
                </a:solidFill>
                <a:latin typeface="Arial"/>
                <a:ea typeface="Arial"/>
                <a:cs typeface="Arial"/>
                <a:sym typeface="Arial"/>
              </a:rPr>
              <a:t>Online Administrator Mentor Roundtable #1</a:t>
            </a:r>
            <a:r>
              <a:rPr lang="en-US" sz="2000" b="1" i="0" u="none" strike="noStrike" cap="none" dirty="0">
                <a:solidFill>
                  <a:schemeClr val="dk2"/>
                </a:solidFill>
                <a:latin typeface="Arial"/>
                <a:ea typeface="Arial"/>
                <a:cs typeface="Arial"/>
                <a:sym typeface="Arial"/>
              </a:rPr>
              <a:t/>
            </a:r>
            <a:br>
              <a:rPr lang="en-US" sz="2000" b="1" i="0" u="none" strike="noStrike" cap="none" dirty="0">
                <a:solidFill>
                  <a:schemeClr val="dk2"/>
                </a:solidFill>
                <a:latin typeface="Arial"/>
                <a:ea typeface="Arial"/>
                <a:cs typeface="Arial"/>
                <a:sym typeface="Arial"/>
              </a:rPr>
            </a:br>
            <a:r>
              <a:rPr lang="en-US" sz="2000" b="1" i="0" u="none" strike="noStrike" cap="none" dirty="0">
                <a:solidFill>
                  <a:schemeClr val="dk2"/>
                </a:solidFill>
                <a:latin typeface="Arial"/>
                <a:ea typeface="Arial"/>
                <a:cs typeface="Arial"/>
                <a:sym typeface="Arial"/>
              </a:rPr>
              <a:t/>
            </a:r>
            <a:br>
              <a:rPr lang="en-US" sz="2000" b="1" i="0" u="none" strike="noStrike" cap="none" dirty="0">
                <a:solidFill>
                  <a:schemeClr val="dk2"/>
                </a:solidFill>
                <a:latin typeface="Arial"/>
                <a:ea typeface="Arial"/>
                <a:cs typeface="Arial"/>
                <a:sym typeface="Arial"/>
              </a:rPr>
            </a:br>
            <a:endParaRPr lang="en-US" sz="2800" b="0" i="0" u="none" strike="noStrike" cap="none" dirty="0">
              <a:solidFill>
                <a:schemeClr val="dk2"/>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3200" b="0" i="0" u="none" strike="noStrike" cap="none">
                <a:solidFill>
                  <a:schemeClr val="dk2"/>
                </a:solidFill>
                <a:latin typeface="Arial"/>
                <a:ea typeface="Arial"/>
                <a:cs typeface="Arial"/>
                <a:sym typeface="Arial"/>
              </a:rPr>
              <a:t>Roundtable #1</a:t>
            </a:r>
          </a:p>
        </p:txBody>
      </p:sp>
      <p:sp>
        <p:nvSpPr>
          <p:cNvPr id="120" name="Shape 120"/>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0" marR="0" lvl="0" indent="-228600" algn="ctr" rtl="0">
              <a:spcBef>
                <a:spcPts val="0"/>
              </a:spcBef>
              <a:spcAft>
                <a:spcPts val="0"/>
              </a:spcAft>
              <a:buClr>
                <a:schemeClr val="dk1"/>
              </a:buClr>
              <a:buSzPts val="3600"/>
              <a:buFont typeface="Arial"/>
              <a:buNone/>
            </a:pPr>
            <a:endParaRPr sz="3600" b="0" i="0" u="none" strike="noStrike" cap="none">
              <a:solidFill>
                <a:schemeClr val="dk1"/>
              </a:solidFill>
              <a:latin typeface="Arial"/>
              <a:ea typeface="Arial"/>
              <a:cs typeface="Arial"/>
              <a:sym typeface="Arial"/>
            </a:endParaRPr>
          </a:p>
          <a:p>
            <a:pPr marL="0" marR="0" lvl="0" indent="-203200" algn="ctr"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177800" algn="ctr" rtl="0">
              <a:spcBef>
                <a:spcPts val="560"/>
              </a:spcBef>
              <a:spcAft>
                <a:spcPts val="0"/>
              </a:spcAft>
              <a:buClr>
                <a:schemeClr val="dk1"/>
              </a:buClr>
              <a:buSzPts val="2800"/>
              <a:buFont typeface="Arial"/>
              <a:buNone/>
            </a:pPr>
            <a:endParaRPr sz="2800" b="0" i="0" u="none" strike="noStrike" cap="none">
              <a:solidFill>
                <a:schemeClr val="dk1"/>
              </a:solidFill>
              <a:latin typeface="Arial"/>
              <a:ea typeface="Arial"/>
              <a:cs typeface="Arial"/>
              <a:sym typeface="Arial"/>
            </a:endParaRPr>
          </a:p>
          <a:p>
            <a:pPr marL="0" marR="0" lvl="0" indent="-177800" algn="ctr"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Coaching For</a:t>
            </a:r>
          </a:p>
          <a:p>
            <a:pPr marL="0" marR="0" lvl="0" indent="-177800" algn="ctr"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Time Management &amp;</a:t>
            </a:r>
          </a:p>
          <a:p>
            <a:pPr marL="0" marR="0" lvl="0" indent="-177800" algn="ctr" rtl="0">
              <a:spcBef>
                <a:spcPts val="560"/>
              </a:spcBef>
              <a:spcAft>
                <a:spcPts val="0"/>
              </a:spcAft>
              <a:buClr>
                <a:schemeClr val="dk1"/>
              </a:buClr>
              <a:buSzPts val="2800"/>
              <a:buFont typeface="Arial"/>
              <a:buNone/>
            </a:pPr>
            <a:r>
              <a:rPr lang="en-US" sz="2800" b="0" i="0" u="none" strike="noStrike" cap="none">
                <a:solidFill>
                  <a:schemeClr val="dk1"/>
                </a:solidFill>
                <a:latin typeface="Arial"/>
                <a:ea typeface="Arial"/>
                <a:cs typeface="Arial"/>
                <a:sym typeface="Arial"/>
              </a:rPr>
              <a:t>Systems Change</a:t>
            </a:r>
          </a:p>
        </p:txBody>
      </p:sp>
      <p:pic>
        <p:nvPicPr>
          <p:cNvPr id="121" name="Shape 121" title="Clock"/>
          <p:cNvPicPr preferRelativeResize="0"/>
          <p:nvPr/>
        </p:nvPicPr>
        <p:blipFill rotWithShape="1">
          <a:blip r:embed="rId3">
            <a:alphaModFix/>
          </a:blip>
          <a:srcRect/>
          <a:stretch/>
        </p:blipFill>
        <p:spPr>
          <a:xfrm>
            <a:off x="4267200" y="1752600"/>
            <a:ext cx="1384300" cy="13716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Shape 127"/>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Prior Knowledge…</a:t>
            </a:r>
          </a:p>
        </p:txBody>
      </p:sp>
      <p:sp>
        <p:nvSpPr>
          <p:cNvPr id="128" name="Shape 128"/>
          <p:cNvSpPr txBox="1">
            <a:spLocks noGrp="1"/>
          </p:cNvSpPr>
          <p:nvPr>
            <p:ph type="body" idx="1"/>
          </p:nvPr>
        </p:nvSpPr>
        <p:spPr>
          <a:xfrm>
            <a:off x="1219200" y="1371601"/>
            <a:ext cx="7543800" cy="4267199"/>
          </a:xfrm>
          <a:prstGeom prst="rect">
            <a:avLst/>
          </a:prstGeom>
          <a:noFill/>
          <a:ln>
            <a:noFill/>
          </a:ln>
        </p:spPr>
        <p:txBody>
          <a:bodyPr wrap="square" lIns="91425" tIns="45700" rIns="91425" bIns="45700" anchor="t" anchorCtr="0">
            <a:noAutofit/>
          </a:bodyPr>
          <a:lstStyle/>
          <a:p>
            <a:pPr marL="0" marR="0" lvl="0" indent="-203200" algn="ctr" rtl="0">
              <a:spcBef>
                <a:spcPts val="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Reflect on your first job as an administrator. What were your some of your biggest time management issues? </a:t>
            </a: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p:txBody>
      </p:sp>
      <p:pic>
        <p:nvPicPr>
          <p:cNvPr id="129" name="Shape 129" title="Thinking figure"/>
          <p:cNvPicPr preferRelativeResize="0"/>
          <p:nvPr/>
        </p:nvPicPr>
        <p:blipFill rotWithShape="1">
          <a:blip r:embed="rId3">
            <a:alphaModFix/>
          </a:blip>
          <a:srcRect/>
          <a:stretch/>
        </p:blipFill>
        <p:spPr>
          <a:xfrm>
            <a:off x="1219200" y="1524000"/>
            <a:ext cx="1295400" cy="12192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dk2"/>
                </a:solidFill>
                <a:latin typeface="Arial"/>
                <a:ea typeface="Arial"/>
                <a:cs typeface="Arial"/>
                <a:sym typeface="Arial"/>
              </a:rPr>
              <a:t>Top Time Management Issues</a:t>
            </a:r>
          </a:p>
        </p:txBody>
      </p:sp>
      <p:sp>
        <p:nvSpPr>
          <p:cNvPr id="136" name="Shape 136"/>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0" marR="0" lvl="0" indent="-203200" algn="l" rtl="0">
              <a:spcBef>
                <a:spcPts val="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Let’s take a poll:</a:t>
            </a:r>
          </a:p>
          <a:p>
            <a:pPr marL="0" marR="0" lvl="0" indent="-203200" algn="l" rtl="0">
              <a:spcBef>
                <a:spcPts val="640"/>
              </a:spcBef>
              <a:spcAft>
                <a:spcPts val="0"/>
              </a:spcAft>
              <a:buClr>
                <a:schemeClr val="dk1"/>
              </a:buClr>
              <a:buSzPts val="3200"/>
              <a:buFont typeface="Arial"/>
              <a:buNone/>
            </a:pPr>
            <a:endParaRPr sz="3200" b="0" i="0" u="none" strike="noStrike" cap="none">
              <a:solidFill>
                <a:schemeClr val="dk1"/>
              </a:solidFill>
              <a:latin typeface="Arial"/>
              <a:ea typeface="Arial"/>
              <a:cs typeface="Arial"/>
              <a:sym typeface="Arial"/>
            </a:endParaRPr>
          </a:p>
          <a:p>
            <a:pPr marL="0" marR="0" lvl="0" indent="-203200" algn="l" rtl="0">
              <a:spcBef>
                <a:spcPts val="640"/>
              </a:spcBef>
              <a:spcAft>
                <a:spcPts val="0"/>
              </a:spcAft>
              <a:buClr>
                <a:schemeClr val="dk1"/>
              </a:buClr>
              <a:buSzPts val="3200"/>
              <a:buFont typeface="Arial"/>
              <a:buNone/>
            </a:pPr>
            <a:r>
              <a:rPr lang="en-US" sz="3200" b="0" i="0" u="none" strike="noStrike" cap="none">
                <a:solidFill>
                  <a:schemeClr val="dk1"/>
                </a:solidFill>
                <a:latin typeface="Arial"/>
                <a:ea typeface="Arial"/>
                <a:cs typeface="Arial"/>
                <a:sym typeface="Arial"/>
              </a:rPr>
              <a:t>Select </a:t>
            </a:r>
            <a:r>
              <a:rPr lang="en-US" sz="3200" b="0" i="0" u="sng" strike="noStrike" cap="none">
                <a:solidFill>
                  <a:schemeClr val="dk1"/>
                </a:solidFill>
                <a:latin typeface="Arial"/>
                <a:ea typeface="Arial"/>
                <a:cs typeface="Arial"/>
                <a:sym typeface="Arial"/>
              </a:rPr>
              <a:t>your</a:t>
            </a:r>
            <a:r>
              <a:rPr lang="en-US" sz="3200" b="0" i="0" u="none" strike="noStrike" cap="none">
                <a:solidFill>
                  <a:schemeClr val="dk1"/>
                </a:solidFill>
                <a:latin typeface="Arial"/>
                <a:ea typeface="Arial"/>
                <a:cs typeface="Arial"/>
                <a:sym typeface="Arial"/>
              </a:rPr>
              <a:t> top 3 time management issues on the Time Management Poll.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p:cNvSpPr txBox="1">
            <a:spLocks noGrp="1"/>
          </p:cNvSpPr>
          <p:nvPr>
            <p:ph type="title"/>
          </p:nvPr>
        </p:nvSpPr>
        <p:spPr>
          <a:xfrm>
            <a:off x="838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spcAft>
                <a:spcPts val="0"/>
              </a:spcAft>
              <a:buNone/>
            </a:pPr>
            <a:r>
              <a:rPr lang="en-US" sz="3600" b="0" i="0" u="none" strike="noStrike" cap="none">
                <a:solidFill>
                  <a:schemeClr val="dk2"/>
                </a:solidFill>
                <a:latin typeface="Arial"/>
                <a:ea typeface="Arial"/>
                <a:cs typeface="Arial"/>
                <a:sym typeface="Arial"/>
              </a:rPr>
              <a:t>Time Management and Systems Change</a:t>
            </a:r>
          </a:p>
        </p:txBody>
      </p:sp>
      <p:sp>
        <p:nvSpPr>
          <p:cNvPr id="143" name="Shape 143"/>
          <p:cNvSpPr txBox="1">
            <a:spLocks noGrp="1"/>
          </p:cNvSpPr>
          <p:nvPr>
            <p:ph type="body" idx="1"/>
          </p:nvPr>
        </p:nvSpPr>
        <p:spPr>
          <a:xfrm>
            <a:off x="838200" y="1600201"/>
            <a:ext cx="8229600" cy="4267199"/>
          </a:xfrm>
          <a:prstGeom prst="rect">
            <a:avLst/>
          </a:prstGeom>
          <a:noFill/>
          <a:ln>
            <a:noFill/>
          </a:ln>
        </p:spPr>
        <p:txBody>
          <a:bodyPr wrap="square" lIns="91425" tIns="45700" rIns="91425" bIns="45700" anchor="t" anchorCtr="0">
            <a:noAutofit/>
          </a:bodyPr>
          <a:lstStyle/>
          <a:p>
            <a:pPr marL="0" marR="0" lvl="0" indent="-127000" algn="l" rtl="0">
              <a:spcBef>
                <a:spcPts val="0"/>
              </a:spcBef>
              <a:spcAft>
                <a:spcPts val="0"/>
              </a:spcAft>
              <a:buClr>
                <a:schemeClr val="dk1"/>
              </a:buClr>
              <a:buSzPts val="2000"/>
              <a:buFont typeface="Arial"/>
              <a:buNone/>
            </a:pPr>
            <a:endParaRPr sz="2000" b="0" i="0" u="none" strike="noStrike" cap="none">
              <a:solidFill>
                <a:schemeClr val="dk1"/>
              </a:solidFill>
              <a:latin typeface="Arial"/>
              <a:ea typeface="Arial"/>
              <a:cs typeface="Arial"/>
              <a:sym typeface="Arial"/>
            </a:endParaRPr>
          </a:p>
          <a:p>
            <a:pPr marL="0" marR="0" lvl="0" indent="-127000" algn="l" rtl="0">
              <a:spcBef>
                <a:spcPts val="400"/>
              </a:spcBef>
              <a:spcAft>
                <a:spcPts val="0"/>
              </a:spcAft>
              <a:buClr>
                <a:schemeClr val="dk1"/>
              </a:buClr>
              <a:buSzPts val="2000"/>
              <a:buFont typeface="Arial"/>
              <a:buNone/>
            </a:pPr>
            <a:r>
              <a:rPr lang="en-US" sz="2000" b="0" i="0" u="none" strike="noStrike" cap="none">
                <a:solidFill>
                  <a:schemeClr val="dk1"/>
                </a:solidFill>
                <a:latin typeface="Arial"/>
                <a:ea typeface="Arial"/>
                <a:cs typeface="Arial"/>
                <a:sym typeface="Arial"/>
              </a:rPr>
              <a:t>Many beginning school leaders struggle with time management.  The daily demands of a principal are overwhelming and can inhibit focusing on the bigger picture – making a difference for students.  Stephen Covey, author of </a:t>
            </a:r>
            <a:r>
              <a:rPr lang="en-US" sz="2000" b="0" i="1" u="none" strike="noStrike" cap="none">
                <a:solidFill>
                  <a:schemeClr val="dk1"/>
                </a:solidFill>
                <a:latin typeface="Arial"/>
                <a:ea typeface="Arial"/>
                <a:cs typeface="Arial"/>
                <a:sym typeface="Arial"/>
              </a:rPr>
              <a:t>Seven Habits of Highly Effective People, </a:t>
            </a:r>
            <a:r>
              <a:rPr lang="en-US" sz="2000" b="0" i="0" u="none" strike="noStrike" cap="none">
                <a:solidFill>
                  <a:schemeClr val="dk1"/>
                </a:solidFill>
                <a:latin typeface="Arial"/>
                <a:ea typeface="Arial"/>
                <a:cs typeface="Arial"/>
                <a:sym typeface="Arial"/>
              </a:rPr>
              <a:t>provides a useful framework to help leaders analyze their use of time and organize priorities.  The framework can also be used to think about the relationship between leading systems change and managing time.  The role of the mentor is to try and move coaching conversations beyond immediate problems to those underlying opportunities for systems improvement that are likely to have the greatest impact on students.</a:t>
            </a:r>
          </a:p>
          <a:p>
            <a:pPr marL="0" marR="0" lvl="0" indent="-127000" algn="l" rtl="0">
              <a:spcBef>
                <a:spcPts val="400"/>
              </a:spcBef>
              <a:spcAft>
                <a:spcPts val="0"/>
              </a:spcAft>
              <a:buClr>
                <a:schemeClr val="dk1"/>
              </a:buClr>
              <a:buSzPts val="2000"/>
              <a:buFont typeface="Arial"/>
              <a:buNone/>
            </a:pPr>
            <a:r>
              <a:rPr lang="en-US" sz="2000" b="0" i="0" u="none" strike="noStrike" cap="none">
                <a:solidFill>
                  <a:schemeClr val="dk1"/>
                </a:solidFill>
                <a:latin typeface="Arial"/>
                <a:ea typeface="Arial"/>
                <a:cs typeface="Arial"/>
                <a:sym typeface="Arial"/>
              </a:rPr>
              <a:t>					</a:t>
            </a:r>
            <a:r>
              <a:rPr lang="en-US" sz="1200" b="0" i="0" u="none" strike="noStrike" cap="none">
                <a:solidFill>
                  <a:schemeClr val="dk1"/>
                </a:solidFill>
                <a:latin typeface="Arial"/>
                <a:ea typeface="Arial"/>
                <a:cs typeface="Arial"/>
                <a:sym typeface="Arial"/>
              </a:rPr>
              <a:t>Adapted from </a:t>
            </a:r>
            <a:r>
              <a:rPr lang="en-US" sz="1200" b="0" i="1" u="none" strike="noStrike" cap="none">
                <a:solidFill>
                  <a:schemeClr val="dk1"/>
                </a:solidFill>
                <a:latin typeface="Arial"/>
                <a:ea typeface="Arial"/>
                <a:cs typeface="Arial"/>
                <a:sym typeface="Arial"/>
              </a:rPr>
              <a:t>Blended Coaching, </a:t>
            </a:r>
            <a:r>
              <a:rPr lang="en-US" sz="1200" b="0" i="0" u="none" strike="noStrike" cap="none">
                <a:solidFill>
                  <a:schemeClr val="dk1"/>
                </a:solidFill>
                <a:latin typeface="Arial"/>
                <a:ea typeface="Arial"/>
                <a:cs typeface="Arial"/>
                <a:sym typeface="Arial"/>
              </a:rPr>
              <a:t>Chapter 12, </a:t>
            </a:r>
          </a:p>
          <a:p>
            <a:pPr marL="0" marR="0" lvl="0" indent="-76200" algn="l" rtl="0">
              <a:spcBef>
                <a:spcPts val="240"/>
              </a:spcBef>
              <a:spcAft>
                <a:spcPts val="0"/>
              </a:spcAft>
              <a:buClr>
                <a:schemeClr val="dk1"/>
              </a:buClr>
              <a:buSzPts val="1200"/>
              <a:buFont typeface="Arial"/>
              <a:buNone/>
            </a:pPr>
            <a:r>
              <a:rPr lang="en-US" sz="1200" b="0" i="0" u="none" strike="noStrike" cap="none">
                <a:solidFill>
                  <a:schemeClr val="dk1"/>
                </a:solidFill>
                <a:latin typeface="Arial"/>
                <a:ea typeface="Arial"/>
                <a:cs typeface="Arial"/>
                <a:sym typeface="Arial"/>
              </a:rPr>
              <a:t>					Coaching for Systems Change</a:t>
            </a:r>
          </a:p>
        </p:txBody>
      </p:sp>
    </p:spTree>
  </p:cSld>
  <p:clrMapOvr>
    <a:masterClrMapping/>
  </p:clrMapOvr>
</p:sld>
</file>

<file path=ppt/theme/theme1.xml><?xml version="1.0" encoding="utf-8"?>
<a:theme xmlns:a="http://schemas.openxmlformats.org/drawingml/2006/main" name="1_simple">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63E673E4BBC74AA8623159A1A87A40" ma:contentTypeVersion="6" ma:contentTypeDescription="Create a new document." ma:contentTypeScope="" ma:versionID="60f1e7f8937b1335f560332633e790ab">
  <xsd:schema xmlns:xsd="http://www.w3.org/2001/XMLSchema" xmlns:xs="http://www.w3.org/2001/XMLSchema" xmlns:p="http://schemas.microsoft.com/office/2006/metadata/properties" xmlns:ns1="http://schemas.microsoft.com/sharepoint/v3" xmlns:ns2="28844de8-4efb-41b0-b7a9-63837aa05f4d" targetNamespace="http://schemas.microsoft.com/office/2006/metadata/properties" ma:root="true" ma:fieldsID="7003abda0c10cdfa5520dc51f09a84ab" ns1:_="" ns2:_="">
    <xsd:import namespace="http://schemas.microsoft.com/sharepoint/v3"/>
    <xsd:import namespace="28844de8-4efb-41b0-b7a9-63837aa05f4d"/>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8844de8-4efb-41b0-b7a9-63837aa05f4d"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28844de8-4efb-41b0-b7a9-63837aa05f4d">2018-05-30T07:00:00+00:00</Remediation_x0020_Date>
    <Estimated_x0020_Creation_x0020_Date xmlns="28844de8-4efb-41b0-b7a9-63837aa05f4d">2018-05-30T07:00:00+00:00</Estimated_x0020_Creation_x0020_Date>
    <Priority xmlns="28844de8-4efb-41b0-b7a9-63837aa05f4d">New</Priority>
  </documentManagement>
</p:properties>
</file>

<file path=customXml/itemProps1.xml><?xml version="1.0" encoding="utf-8"?>
<ds:datastoreItem xmlns:ds="http://schemas.openxmlformats.org/officeDocument/2006/customXml" ds:itemID="{CAB5E7F5-F1D0-43A7-BCAA-26909217E553}"/>
</file>

<file path=customXml/itemProps2.xml><?xml version="1.0" encoding="utf-8"?>
<ds:datastoreItem xmlns:ds="http://schemas.openxmlformats.org/officeDocument/2006/customXml" ds:itemID="{CB16DA60-DE2A-4B0F-AFA4-25577AE81E69}"/>
</file>

<file path=customXml/itemProps3.xml><?xml version="1.0" encoding="utf-8"?>
<ds:datastoreItem xmlns:ds="http://schemas.openxmlformats.org/officeDocument/2006/customXml" ds:itemID="{79DB0BEE-930E-42CA-AE74-EEA2123F6674}"/>
</file>

<file path=docProps/app.xml><?xml version="1.0" encoding="utf-8"?>
<Properties xmlns="http://schemas.openxmlformats.org/officeDocument/2006/extended-properties" xmlns:vt="http://schemas.openxmlformats.org/officeDocument/2006/docPropsVTypes">
  <TotalTime>8</TotalTime>
  <Words>2215</Words>
  <Application>Microsoft Office PowerPoint</Application>
  <PresentationFormat>On-screen Show (4:3)</PresentationFormat>
  <Paragraphs>281</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Bookman Old Style</vt:lpstr>
      <vt:lpstr>Calibri</vt:lpstr>
      <vt:lpstr>Noto Sans Symbols</vt:lpstr>
      <vt:lpstr>Times New Roman</vt:lpstr>
      <vt:lpstr>1_simple</vt:lpstr>
      <vt:lpstr>Welcome!  Administrator Mentor Roundtable 1   We look forward to our time together!</vt:lpstr>
      <vt:lpstr>Let’s Begin Administrator Mentor Roundtable 1 </vt:lpstr>
      <vt:lpstr>Oregon Grown  Administrator Mentor  Professional Learning Community </vt:lpstr>
      <vt:lpstr>Norms for Collaboration for Online Professional Learning</vt:lpstr>
      <vt:lpstr> Online Administrator Mentor Roundtable #1  </vt:lpstr>
      <vt:lpstr>Roundtable #1</vt:lpstr>
      <vt:lpstr>Prior Knowledge…</vt:lpstr>
      <vt:lpstr>Top Time Management Issues</vt:lpstr>
      <vt:lpstr>Time Management and Systems Change</vt:lpstr>
      <vt:lpstr>Today’s Objectives</vt:lpstr>
      <vt:lpstr> Covey’s Time Management Grid</vt:lpstr>
      <vt:lpstr>Covey’s Time Management Grid</vt:lpstr>
      <vt:lpstr>Covey’s Time Management Grid</vt:lpstr>
      <vt:lpstr>Reflect on your mentee…</vt:lpstr>
      <vt:lpstr>Reflecting on your mentee…</vt:lpstr>
      <vt:lpstr>Time Management and Systems Change</vt:lpstr>
      <vt:lpstr>What are systems?</vt:lpstr>
      <vt:lpstr>Systemic Factors</vt:lpstr>
      <vt:lpstr>Presenting Problem</vt:lpstr>
      <vt:lpstr>Summary</vt:lpstr>
      <vt:lpstr>Reflect &amp; Apply</vt:lpstr>
      <vt:lpstr>Remember...</vt:lpstr>
      <vt:lpstr>Additional Resources</vt:lpstr>
      <vt:lpstr>Admin. Mentor Grant  Business Check-In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Online Administrator Mentor Roundtable 1 will begin in a few minutes.    We look forward to our time together!</dc:title>
  <dc:creator>FRISENDAHL Tanya - ODE</dc:creator>
  <cp:lastModifiedBy>DUMAS Sheli - ODE</cp:lastModifiedBy>
  <cp:revision>4</cp:revision>
  <dcterms:modified xsi:type="dcterms:W3CDTF">2018-05-23T22:28:22Z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0x010100D463E673E4BBC74AA8623159A1A87A40</vt:lpwstr>
  </property>
</Properties>
</file>