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23.xml" ContentType="application/vnd.openxmlformats-officedocument.presentationml.slide+xml"/>
  <Override PartName="/ppt/slides/slide21.xml" ContentType="application/vnd.openxmlformats-officedocument.presentationml.slide+xml"/>
  <Override PartName="/ppt/slides/slide25.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6.xml" ContentType="application/vnd.openxmlformats-officedocument.presentationml.slideLayout+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slideLayouts/slideLayout4.xml" ContentType="application/vnd.openxmlformats-officedocument.presentationml.slideLayout+xml"/>
  <Override PartName="/ppt/notesSlides/notesSlide21.xml" ContentType="application/vnd.openxmlformats-officedocument.presentationml.notesSlide+xml"/>
  <Override PartName="/ppt/slideLayouts/slideLayout5.xml" ContentType="application/vnd.openxmlformats-officedocument.presentationml.slideLayout+xml"/>
  <Override PartName="/ppt/notesSlides/notesSlide16.xml" ContentType="application/vnd.openxmlformats-officedocument.presentationml.notesSlide+xml"/>
  <Override PartName="/ppt/notesSlides/notesSlide22.xml" ContentType="application/vnd.openxmlformats-officedocument.presentationml.notesSlide+xml"/>
  <Override PartName="/ppt/notesSlides/notesSlide17.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18.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27"/>
  </p:notesMasterIdLst>
  <p:handoutMasterIdLst>
    <p:handoutMasterId r:id="rId28"/>
  </p:handoutMasterIdLst>
  <p:sldIdLst>
    <p:sldId id="274" r:id="rId2"/>
    <p:sldId id="275" r:id="rId3"/>
    <p:sldId id="287" r:id="rId4"/>
    <p:sldId id="276" r:id="rId5"/>
    <p:sldId id="277" r:id="rId6"/>
    <p:sldId id="257" r:id="rId7"/>
    <p:sldId id="278" r:id="rId8"/>
    <p:sldId id="272" r:id="rId9"/>
    <p:sldId id="286" r:id="rId10"/>
    <p:sldId id="259" r:id="rId11"/>
    <p:sldId id="260" r:id="rId12"/>
    <p:sldId id="261" r:id="rId13"/>
    <p:sldId id="262" r:id="rId14"/>
    <p:sldId id="263" r:id="rId15"/>
    <p:sldId id="264" r:id="rId16"/>
    <p:sldId id="267" r:id="rId17"/>
    <p:sldId id="266" r:id="rId18"/>
    <p:sldId id="268" r:id="rId19"/>
    <p:sldId id="283" r:id="rId20"/>
    <p:sldId id="269" r:id="rId21"/>
    <p:sldId id="279" r:id="rId22"/>
    <p:sldId id="270" r:id="rId23"/>
    <p:sldId id="284" r:id="rId24"/>
    <p:sldId id="280" r:id="rId25"/>
    <p:sldId id="281"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130" autoAdjust="0"/>
  </p:normalViewPr>
  <p:slideViewPr>
    <p:cSldViewPr>
      <p:cViewPr varScale="1">
        <p:scale>
          <a:sx n="77" d="100"/>
          <a:sy n="77" d="100"/>
        </p:scale>
        <p:origin x="1962" y="96"/>
      </p:cViewPr>
      <p:guideLst>
        <p:guide orient="horz" pos="2160"/>
        <p:guide pos="2880"/>
      </p:guideLst>
    </p:cSldViewPr>
  </p:slideViewPr>
  <p:outlineViewPr>
    <p:cViewPr>
      <p:scale>
        <a:sx n="33" d="100"/>
        <a:sy n="33" d="100"/>
      </p:scale>
      <p:origin x="344" y="26432"/>
    </p:cViewPr>
  </p:outlineViewPr>
  <p:notesTextViewPr>
    <p:cViewPr>
      <p:scale>
        <a:sx n="1" d="1"/>
        <a:sy n="1" d="1"/>
      </p:scale>
      <p:origin x="0" y="0"/>
    </p:cViewPr>
  </p:notesTextViewPr>
  <p:sorterViewPr>
    <p:cViewPr>
      <p:scale>
        <a:sx n="66" d="100"/>
        <a:sy n="66" d="100"/>
      </p:scale>
      <p:origin x="0" y="15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ＭＳ Ｐゴシック" charset="0"/>
                <a:cs typeface="ＭＳ Ｐゴシック"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fld id="{744B752B-65E9-4770-B214-3919877378DB}" type="datetimeFigureOut">
              <a:rPr lang="en-US" altLang="en-US"/>
              <a:pPr>
                <a:defRPr/>
              </a:pPr>
              <a:t>7/2/2019</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038D4829-1755-4897-9935-7B4ED665548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fld id="{E2C76ED1-D060-4FD0-A11B-1B128977B158}" type="datetimeFigureOut">
              <a:rPr lang="en-US" altLang="en-US"/>
              <a:pPr>
                <a:defRPr/>
              </a:pPr>
              <a:t>7/2/2019</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E0D4BA95-08A6-4A17-9DD4-6E9D9803577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Slide can be up before starting.</a:t>
            </a:r>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45B6666F-2844-445C-BFFB-5FE540073EE9}" type="slidenum">
              <a:rPr lang="en-US" altLang="en-US">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1" smtClean="0"/>
              <a:t>Perhaps one of your ideas is reflected in this slide</a:t>
            </a:r>
            <a:r>
              <a:rPr lang="en-US" altLang="en-US" smtClean="0"/>
              <a:t>. Take a moment and read these three quotes that address the “why” aspect of our session today.</a:t>
            </a:r>
          </a:p>
          <a:p>
            <a:r>
              <a:rPr lang="en-US" altLang="en-US" smtClean="0"/>
              <a:t>Participants read.</a:t>
            </a:r>
          </a:p>
          <a:p>
            <a:r>
              <a:rPr lang="en-US" altLang="en-US" smtClean="0"/>
              <a:t>Follow up statements.</a:t>
            </a:r>
          </a:p>
          <a:p>
            <a:r>
              <a:rPr lang="en-US" altLang="en-US" smtClean="0"/>
              <a:t>First quote- “</a:t>
            </a:r>
            <a:r>
              <a:rPr lang="en-US" altLang="ja-JP" smtClean="0"/>
              <a:t>Collaborative culture</a:t>
            </a:r>
            <a:r>
              <a:rPr lang="en-US" altLang="en-US" smtClean="0"/>
              <a:t>”</a:t>
            </a:r>
            <a:r>
              <a:rPr lang="en-US" altLang="ja-JP" smtClean="0"/>
              <a:t> denotes all the good things schools should be doing such as help, support, trust, openness, collective reflection, and collective efficacy.  Gruenert noted this in 2005 work on school culture and again in is book published 2015.  This body of research is still relevant.</a:t>
            </a:r>
          </a:p>
          <a:p>
            <a:r>
              <a:rPr lang="en-US" altLang="ja-JP" smtClean="0"/>
              <a:t>Second quote- In study after study, where the culture did not support and encourage reform, the improvement did not occur.</a:t>
            </a:r>
          </a:p>
          <a:p>
            <a:r>
              <a:rPr lang="en-US" altLang="en-US" smtClean="0"/>
              <a:t>Third quote from researcher who did a small study of three principals at high performing schools of low socioeconomic status who were achieving great academic success despite society’s obstacles.( Other components such as designing instruction for academic success)  These 3 principals knew that school culture was the heart of improvement and growth. Included her article in Additional Resources </a:t>
            </a:r>
            <a:r>
              <a:rPr lang="en-US" altLang="en-US" i="1" smtClean="0"/>
              <a:t>The Principal’s Role in Successful Schools: Creating a Positive School Culture.</a:t>
            </a:r>
            <a:endParaRPr lang="en-US" altLang="en-US" smtClean="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EAEE3E2A-9D34-4B03-BD8B-B44F550B2933}" type="slidenum">
              <a:rPr lang="en-US" altLang="en-US">
                <a:latin typeface="Arial" panose="020B0604020202020204" pitchFamily="34" charset="0"/>
              </a:rPr>
              <a:pPr>
                <a:spcBef>
                  <a:spcPct val="0"/>
                </a:spcBef>
              </a:pPr>
              <a:t>10</a:t>
            </a:fld>
            <a:endParaRPr lang="en-US"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Take </a:t>
            </a:r>
            <a:r>
              <a:rPr lang="en-US" altLang="en-US" dirty="0" smtClean="0"/>
              <a:t>a moment to consider.  We recognize that this is a complex question. So jot down on agenda whatever comes to mind without being too analytical. (1 min quick write)  Thanks for taking the time to reflect.</a:t>
            </a:r>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BA699AF7-67C0-4E4C-84E7-E4B9C85A0F01}" type="slidenum">
              <a:rPr lang="en-US" altLang="en-US">
                <a:latin typeface="Arial" panose="020B0604020202020204" pitchFamily="34" charset="0"/>
              </a:rPr>
              <a:pPr>
                <a:spcBef>
                  <a:spcPct val="0"/>
                </a:spcBef>
              </a:pPr>
              <a:t>11</a:t>
            </a:fld>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While there are several approaches to transforming or shaping school culture, today we are going to look at the work of Gruenert and Whitaker in </a:t>
            </a:r>
            <a:r>
              <a:rPr lang="en-US" altLang="en-US" i="1" smtClean="0"/>
              <a:t>School Culture Rewired. </a:t>
            </a:r>
            <a:r>
              <a:rPr lang="en-US" altLang="en-US" smtClean="0"/>
              <a:t>Raise your hand if you are familiar with this body of work.</a:t>
            </a:r>
            <a:endParaRPr lang="en-US" altLang="en-US" i="1" smtClean="0"/>
          </a:p>
          <a:p>
            <a:r>
              <a:rPr lang="en-US" altLang="en-US" smtClean="0"/>
              <a:t>Fig. 1.1 p 3</a:t>
            </a:r>
          </a:p>
          <a:p>
            <a:r>
              <a:rPr lang="en-US" altLang="en-US" smtClean="0"/>
              <a:t>Help BAM to understand 3 keys</a:t>
            </a:r>
          </a:p>
          <a:p>
            <a:r>
              <a:rPr lang="en-US" altLang="en-US" smtClean="0"/>
              <a:t>Let’s walk through the keys as coaches to develop this framework as a BAM PLC</a:t>
            </a:r>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C85ADB26-6ED2-4443-A059-E24D5B6A35C9}" type="slidenum">
              <a:rPr lang="en-US" altLang="en-US">
                <a:latin typeface="Arial" panose="020B0604020202020204" pitchFamily="34" charset="0"/>
              </a:rPr>
              <a:pPr>
                <a:spcBef>
                  <a:spcPct val="0"/>
                </a:spcBef>
              </a:pPr>
              <a:t>12</a:t>
            </a:fld>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Let’s </a:t>
            </a:r>
            <a:r>
              <a:rPr lang="en-US" altLang="en-US" dirty="0" smtClean="0"/>
              <a:t>define “culture” so we share a common understanding.</a:t>
            </a:r>
          </a:p>
          <a:p>
            <a:r>
              <a:rPr lang="en-US" altLang="en-US" dirty="0" smtClean="0"/>
              <a:t>Experts define culture as</a:t>
            </a:r>
            <a:r>
              <a:rPr lang="mr-IN" altLang="en-US" dirty="0" smtClean="0"/>
              <a:t>…</a:t>
            </a:r>
            <a:r>
              <a:rPr lang="en-US" altLang="en-US" dirty="0" smtClean="0"/>
              <a:t> (</a:t>
            </a:r>
            <a:r>
              <a:rPr lang="en-US" altLang="en-US" dirty="0" err="1" smtClean="0"/>
              <a:t>p.6</a:t>
            </a:r>
            <a:r>
              <a:rPr lang="en-US" altLang="en-US" dirty="0" smtClean="0"/>
              <a:t> </a:t>
            </a:r>
            <a:r>
              <a:rPr lang="en-US" altLang="en-US" i="1" dirty="0" smtClean="0"/>
              <a:t>Culture Rewired) </a:t>
            </a:r>
            <a:r>
              <a:rPr lang="en-US" altLang="en-US" dirty="0" smtClean="0"/>
              <a:t>Site earlier examples brainstormed by participants and note similarities in definition above.</a:t>
            </a:r>
          </a:p>
          <a:p>
            <a:r>
              <a:rPr lang="en-US" altLang="en-US" dirty="0" smtClean="0"/>
              <a:t> One way to look at difference between culture and climate (</a:t>
            </a:r>
            <a:r>
              <a:rPr lang="en-US" altLang="en-US" dirty="0" err="1" smtClean="0"/>
              <a:t>p.10</a:t>
            </a:r>
            <a:r>
              <a:rPr lang="en-US" altLang="en-US" dirty="0" smtClean="0"/>
              <a:t> </a:t>
            </a:r>
            <a:r>
              <a:rPr lang="en-US" altLang="en-US" i="1" dirty="0" smtClean="0"/>
              <a:t>Culture Rewired)</a:t>
            </a:r>
            <a:endParaRPr lang="en-US" altLang="en-US" dirty="0" smtClean="0"/>
          </a:p>
          <a:p>
            <a:r>
              <a:rPr lang="en-US" altLang="en-US" dirty="0" smtClean="0"/>
              <a:t>School culture is its personality; School climate is its attitude</a:t>
            </a:r>
          </a:p>
          <a:p>
            <a:r>
              <a:rPr lang="en-US" altLang="en-US" dirty="0" smtClean="0"/>
              <a:t>The biggest difference between the two is that an attitude is far easier to change than a personality.</a:t>
            </a:r>
          </a:p>
          <a:p>
            <a:r>
              <a:rPr lang="en-US" altLang="en-US" dirty="0" smtClean="0"/>
              <a:t>Snow day analogy </a:t>
            </a:r>
            <a:r>
              <a:rPr lang="mr-IN" altLang="en-US" dirty="0" smtClean="0"/>
              <a:t>–</a:t>
            </a:r>
            <a:r>
              <a:rPr lang="en-US" altLang="en-US" dirty="0" smtClean="0"/>
              <a:t> The promise of a snow day doesn’t change the school’s personality (culture) but the collective shift in attitude (climate) allows the school to reveal what it values.</a:t>
            </a:r>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53FDC88D-C2C6-4C01-85AC-0E26BB59B6C4}" type="slidenum">
              <a:rPr lang="en-US" altLang="en-US">
                <a:latin typeface="Arial" panose="020B0604020202020204" pitchFamily="34" charset="0"/>
              </a:rPr>
              <a:pPr>
                <a:spcBef>
                  <a:spcPct val="0"/>
                </a:spcBef>
              </a:pPr>
              <a:t>13</a:t>
            </a:fld>
            <a:endParaRPr lang="en-US"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1" smtClean="0"/>
              <a:t>Get 6 </a:t>
            </a:r>
            <a:r>
              <a:rPr lang="en-US" altLang="en-US" b="1" i="1" smtClean="0"/>
              <a:t>Types of Cultures </a:t>
            </a:r>
            <a:r>
              <a:rPr lang="en-US" altLang="en-US" b="1" smtClean="0"/>
              <a:t>Handout as we review this slide.</a:t>
            </a:r>
          </a:p>
          <a:p>
            <a:r>
              <a:rPr lang="en-US" altLang="en-US" i="1" smtClean="0"/>
              <a:t>Culture Rewired authors share 6 types of </a:t>
            </a:r>
            <a:r>
              <a:rPr lang="en-US" altLang="en-US" smtClean="0"/>
              <a:t>cultures introduced in the mid-late 90”s. First five introduced by Fullan and Hargreaves and sixth by Deal and Kennedy.  Collaborative culture is #1 as it is the goal, the nirvana of school culture. #6 Toxic is the least desirable.</a:t>
            </a:r>
          </a:p>
          <a:p>
            <a:r>
              <a:rPr lang="en-US" altLang="en-US" smtClean="0"/>
              <a:t>Chances are that an school fits one or more of the school-culture types, though one type is likely to predominate. P.63 </a:t>
            </a:r>
            <a:r>
              <a:rPr lang="en-US" altLang="en-US" i="1" smtClean="0"/>
              <a:t>Culture Rewired</a:t>
            </a:r>
          </a:p>
          <a:p>
            <a:r>
              <a:rPr lang="en-US" altLang="en-US" b="1" smtClean="0"/>
              <a:t>The work of these experts is the foundation for the Sc</a:t>
            </a:r>
            <a:r>
              <a:rPr lang="en-US" altLang="en-US" b="1" i="1" smtClean="0"/>
              <a:t>hool Culture Typology Worksheet/Activity.</a:t>
            </a:r>
            <a:r>
              <a:rPr lang="en-US" altLang="en-US" b="1" smtClean="0"/>
              <a:t> </a:t>
            </a:r>
          </a:p>
          <a:p>
            <a:endParaRPr lang="en-US" altLang="en-US" smtClean="0"/>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138839A2-53C4-4E18-8C35-7182E03E79A0}" type="slidenum">
              <a:rPr lang="en-US" altLang="en-US">
                <a:latin typeface="Arial" panose="020B0604020202020204" pitchFamily="34" charset="0"/>
              </a:rPr>
              <a:pPr>
                <a:spcBef>
                  <a:spcPct val="0"/>
                </a:spcBef>
              </a:pPr>
              <a:t>14</a:t>
            </a:fld>
            <a:endParaRPr lang="en-US"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1" smtClean="0"/>
              <a:t>Ask participants to get out their </a:t>
            </a:r>
            <a:r>
              <a:rPr lang="en-US" altLang="en-US" b="1" i="1" smtClean="0"/>
              <a:t>School Culture Typology </a:t>
            </a:r>
            <a:r>
              <a:rPr lang="en-US" altLang="en-US" b="1" smtClean="0"/>
              <a:t>worksheet</a:t>
            </a:r>
            <a:r>
              <a:rPr lang="en-US" altLang="en-US" smtClean="0"/>
              <a:t>. This is an activity you could use with your mentee to help assess the school’s culture. Explain the goal and structure of the worksheet /activity. </a:t>
            </a:r>
          </a:p>
          <a:p>
            <a:r>
              <a:rPr lang="en-US" altLang="en-US" b="1" smtClean="0"/>
              <a:t>Goal</a:t>
            </a:r>
            <a:r>
              <a:rPr lang="en-US" altLang="en-US" smtClean="0"/>
              <a:t> </a:t>
            </a:r>
            <a:r>
              <a:rPr lang="mr-IN" altLang="en-US" smtClean="0"/>
              <a:t>–</a:t>
            </a:r>
            <a:r>
              <a:rPr lang="en-US" altLang="en-US" smtClean="0"/>
              <a:t> Determine type of culture your mentee’s school has and how far it is from the most desirable-Collaborative (or the one he/she wants). This is really intended to be a “conversation starter” with your mentee.</a:t>
            </a:r>
          </a:p>
          <a:p>
            <a:r>
              <a:rPr lang="en-US" altLang="en-US" b="1" smtClean="0"/>
              <a:t>Structure</a:t>
            </a:r>
            <a:r>
              <a:rPr lang="en-US" altLang="en-US" smtClean="0"/>
              <a:t>- First column are the 12 aspects of school culture (only 5 listed on slide); The other 6 columns are the Types of School Culture discussed in last slide.</a:t>
            </a:r>
          </a:p>
          <a:p>
            <a:r>
              <a:rPr lang="en-US" altLang="en-US" smtClean="0"/>
              <a:t>Our directions are abbreviated from the original worksheet (You may have 1 or 2 pager-same content, different font size)</a:t>
            </a:r>
          </a:p>
          <a:p>
            <a:r>
              <a:rPr lang="en-US" altLang="en-US" b="1" smtClean="0"/>
              <a:t>Step 1-Circle the statement that best describes your school in each row.</a:t>
            </a:r>
          </a:p>
          <a:p>
            <a:r>
              <a:rPr lang="en-US" altLang="en-US" b="1" smtClean="0"/>
              <a:t>After completing: </a:t>
            </a:r>
          </a:p>
          <a:p>
            <a:r>
              <a:rPr lang="en-US" altLang="en-US" b="1" smtClean="0"/>
              <a:t>Step 2- Look across rows and pick 1- 2 areas you think are a relative strength and 1-2 for potential growth. </a:t>
            </a:r>
            <a:r>
              <a:rPr lang="en-US" altLang="en-US" smtClean="0"/>
              <a:t>Collaborative culture is the goal (provides the setting for ideal student learning).</a:t>
            </a:r>
          </a:p>
          <a:p>
            <a:r>
              <a:rPr lang="en-US" altLang="en-US" smtClean="0"/>
              <a:t>Model/think aloud as you demonstrate Step 1 --how to respond for each row. Ask participants to try it on their own. (approx. 3-5) to complete Rows 2 and 3. </a:t>
            </a:r>
          </a:p>
          <a:p>
            <a:r>
              <a:rPr lang="en-US" altLang="en-US" b="1" smtClean="0"/>
              <a:t>Remind that after doing this, complete Step 2.</a:t>
            </a:r>
          </a:p>
          <a:p>
            <a:r>
              <a:rPr lang="en-US" altLang="en-US" smtClean="0"/>
              <a:t>Take a couple of minutes to answer any clarifying questions on this activity. Additional/detailed instructions in </a:t>
            </a:r>
            <a:r>
              <a:rPr lang="en-US" altLang="en-US" i="1" smtClean="0"/>
              <a:t>School Culture Rewired </a:t>
            </a:r>
            <a:r>
              <a:rPr lang="en-US" altLang="en-US" smtClean="0"/>
              <a:t>or online.</a:t>
            </a:r>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0C2C9CF7-E54F-4EE0-A7E7-BB4E7ADB05BD}" type="slidenum">
              <a:rPr lang="en-US" altLang="en-US">
                <a:latin typeface="Arial" panose="020B0604020202020204" pitchFamily="34" charset="0"/>
              </a:rPr>
              <a:pPr>
                <a:spcBef>
                  <a:spcPct val="0"/>
                </a:spcBef>
              </a:pPr>
              <a:t>15</a:t>
            </a:fld>
            <a:endParaRPr lang="en-US" altLang="en-US">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Gave you an instructional piece- the tool.  Now we want you to think about potential entry point and/or facilitative coaching strategies.</a:t>
            </a:r>
          </a:p>
          <a:p>
            <a:r>
              <a:rPr lang="en-US" altLang="en-US" smtClean="0"/>
              <a:t>Jot down in your Participant Agenda.  If time, can share out one or two ideas.</a:t>
            </a:r>
          </a:p>
          <a:p>
            <a:r>
              <a:rPr lang="en-US" altLang="en-US" smtClean="0"/>
              <a:t>Additional idea</a:t>
            </a:r>
            <a:r>
              <a:rPr lang="mr-IN" altLang="en-US" smtClean="0"/>
              <a:t>…</a:t>
            </a:r>
            <a:endParaRPr lang="en-US" altLang="en-US" smtClean="0"/>
          </a:p>
          <a:p>
            <a:r>
              <a:rPr lang="en-US" altLang="en-US" smtClean="0"/>
              <a:t>Use of CDG to guide next steps for transforming culture.</a:t>
            </a:r>
          </a:p>
          <a:p>
            <a:r>
              <a:rPr lang="en-US" altLang="en-US" smtClean="0"/>
              <a:t>Transition to Guiding Question 3</a:t>
            </a:r>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CA6763B6-CAD8-49B8-A1DC-3267BF0A9B9C}" type="slidenum">
              <a:rPr lang="en-US" altLang="en-US">
                <a:latin typeface="Arial" panose="020B0604020202020204" pitchFamily="34" charset="0"/>
              </a:rPr>
              <a:pPr>
                <a:spcBef>
                  <a:spcPct val="0"/>
                </a:spcBef>
              </a:pPr>
              <a:t>16</a:t>
            </a:fld>
            <a:endParaRPr lang="en-US"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a:p>
            <a:r>
              <a:rPr lang="en-US" altLang="en-US" smtClean="0"/>
              <a:t>Refer to p.84 in Blended Coaching</a:t>
            </a:r>
          </a:p>
          <a:p>
            <a:r>
              <a:rPr lang="en-US" altLang="en-US" smtClean="0"/>
              <a:t>   According to </a:t>
            </a:r>
            <a:r>
              <a:rPr lang="en-US" altLang="en-US" i="1" smtClean="0"/>
              <a:t>Blended Coaching </a:t>
            </a:r>
            <a:r>
              <a:rPr lang="en-US" altLang="en-US" smtClean="0"/>
              <a:t>authors, yes! “</a:t>
            </a:r>
            <a:r>
              <a:rPr lang="en-US" altLang="ja-JP" b="1" smtClean="0"/>
              <a:t>Effective coaches believe firmly that people are capable of making fundamental internal changes</a:t>
            </a:r>
            <a:r>
              <a:rPr lang="en-US" altLang="ja-JP" smtClean="0"/>
              <a:t>.</a:t>
            </a:r>
            <a:r>
              <a:rPr lang="en-US" altLang="en-US" smtClean="0"/>
              <a:t>”</a:t>
            </a:r>
            <a:r>
              <a:rPr lang="en-US" altLang="ja-JP" smtClean="0"/>
              <a:t>  Research is consistent with common sense; Studies on nature/nurture theory.  Genetics plays a role (nature) as does environment and experience (nurture).</a:t>
            </a:r>
          </a:p>
          <a:p>
            <a:endParaRPr lang="en-US" altLang="en-US" smtClean="0"/>
          </a:p>
          <a:p>
            <a:endParaRPr lang="en-US" altLang="en-US" smtClean="0"/>
          </a:p>
          <a:p>
            <a:endParaRPr lang="en-US" altLang="en-US" smtClean="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1478AEF5-6A8A-46AB-80F0-AA7DD23C2262}" type="slidenum">
              <a:rPr lang="en-US" altLang="en-US">
                <a:latin typeface="Arial" panose="020B0604020202020204" pitchFamily="34" charset="0"/>
              </a:rPr>
              <a:pPr>
                <a:spcBef>
                  <a:spcPct val="0"/>
                </a:spcBef>
              </a:pPr>
              <a:t>17</a:t>
            </a:fld>
            <a:endParaRPr lang="en-US" altLang="en-US">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Authors of </a:t>
            </a:r>
            <a:r>
              <a:rPr lang="en-US" altLang="en-US" i="1" smtClean="0"/>
              <a:t>Blended Coaching </a:t>
            </a:r>
            <a:r>
              <a:rPr lang="en-US" altLang="en-US" smtClean="0"/>
              <a:t>share one model or strategy for facilitating transformational change and new ways of being.</a:t>
            </a:r>
          </a:p>
          <a:p>
            <a:r>
              <a:rPr lang="en-US" altLang="en-US" smtClean="0"/>
              <a:t>Refer to pg. 85 in Blended Coaching (homework)</a:t>
            </a:r>
          </a:p>
          <a:p>
            <a:r>
              <a:rPr lang="en-US" altLang="en-US" smtClean="0"/>
              <a:t>   This is Triple Loop Learning </a:t>
            </a:r>
            <a:r>
              <a:rPr lang="mr-IN" altLang="en-US" smtClean="0"/>
              <a:t>–</a:t>
            </a:r>
            <a:r>
              <a:rPr lang="en-US" altLang="en-US" smtClean="0"/>
              <a:t> Read slide silently or aloud.</a:t>
            </a:r>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743B4E7E-2B9C-46D6-A356-9747237C1DDF}" type="slidenum">
              <a:rPr lang="en-US" altLang="en-US">
                <a:latin typeface="Arial" panose="020B0604020202020204" pitchFamily="34" charset="0"/>
              </a:rPr>
              <a:pPr>
                <a:spcBef>
                  <a:spcPct val="0"/>
                </a:spcBef>
              </a:pPr>
              <a:t>18</a:t>
            </a:fld>
            <a:endParaRPr lang="en-US"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Technical (tool) + adaptive (way of being, Triple Loop Learning) </a:t>
            </a:r>
          </a:p>
          <a:p>
            <a:r>
              <a:rPr lang="en-US" altLang="en-US" smtClean="0"/>
              <a:t>Blended Coaching, Chapter 12 Transformational Coaching p. 85-87 Great examples of triple-loop learning as it might apply to school principals.</a:t>
            </a:r>
          </a:p>
          <a:p>
            <a:r>
              <a:rPr lang="en-US" altLang="en-US" b="1" smtClean="0"/>
              <a:t>How this might look for the School Culture Typology activity:</a:t>
            </a:r>
          </a:p>
          <a:p>
            <a:r>
              <a:rPr lang="en-US" altLang="en-US" smtClean="0"/>
              <a:t>Loop 1- Coach uses typology activity to help the principal understand the culture. Loop 2- Coach and principal strategize next steps; could go on for months  Loop 3- Principal begins to shape more positive school culture through increased use of collaborative activities.</a:t>
            </a:r>
          </a:p>
          <a:p>
            <a:endParaRPr lang="en-US" altLang="en-US" smtClean="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E25CD498-AFB0-44D1-86E3-C4F9AD7ACE45}" type="slidenum">
              <a:rPr lang="en-US" altLang="en-US">
                <a:latin typeface="Arial" panose="020B0604020202020204" pitchFamily="34" charset="0"/>
              </a:rPr>
              <a:pPr>
                <a:spcBef>
                  <a:spcPct val="0"/>
                </a:spcBef>
              </a:pPr>
              <a:t>19</a:t>
            </a:fld>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94FE6085-8210-4B71-A44A-AB52CFC43821}" type="slidenum">
              <a:rPr lang="en-US" altLang="en-US">
                <a:latin typeface="Arial" panose="020B0604020202020204" pitchFamily="34" charset="0"/>
              </a:rPr>
              <a:pPr>
                <a:spcBef>
                  <a:spcPct val="0"/>
                </a:spcBef>
              </a:pPr>
              <a:t>2</a:t>
            </a:fld>
            <a:endParaRPr lang="en-US" altLang="en-US">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In break outs (dyads or triads); scenario is written out on Participant Agenda.</a:t>
            </a:r>
          </a:p>
          <a:p>
            <a:r>
              <a:rPr lang="en-US" altLang="en-US" smtClean="0"/>
              <a:t>Determine how you might approach this scenario as the coach.  Think about how you might incorporate the School Culture Typology Activity and move towards reframing or strategizing with the coachee. Check out row 5 on Risk-Taking. (15 min)</a:t>
            </a:r>
          </a:p>
          <a:p>
            <a:r>
              <a:rPr lang="en-US" altLang="en-US" smtClean="0"/>
              <a:t>After returning- Hope this was helpful to use the “collective wisdom” in your break out session. We hope this will better prepare you to try out some new facilitative moves for reshaping school culture with your coachee.</a:t>
            </a:r>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F433544D-9095-485B-8C30-B7CF1DD0B01F}" type="slidenum">
              <a:rPr lang="en-US" altLang="en-US">
                <a:latin typeface="Arial" panose="020B0604020202020204" pitchFamily="34" charset="0"/>
              </a:rPr>
              <a:pPr>
                <a:spcBef>
                  <a:spcPct val="0"/>
                </a:spcBef>
              </a:pPr>
              <a:t>20</a:t>
            </a:fld>
            <a:endParaRPr lang="en-US" altLang="en-US">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Recap </a:t>
            </a:r>
            <a:r>
              <a:rPr lang="en-US" altLang="en-US" dirty="0" smtClean="0"/>
              <a:t>our learning for the session</a:t>
            </a:r>
            <a:r>
              <a:rPr lang="mr-IN" altLang="en-US" dirty="0" smtClean="0">
                <a:latin typeface="Mangal" charset="0"/>
              </a:rPr>
              <a:t>…</a:t>
            </a:r>
            <a:endParaRPr lang="en-US" altLang="en-US" dirty="0" smtClean="0"/>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44087ACB-8117-4410-860C-F9601AE68AF0}" type="slidenum">
              <a:rPr lang="en-US" altLang="en-US">
                <a:latin typeface="Arial" panose="020B0604020202020204" pitchFamily="34" charset="0"/>
              </a:rPr>
              <a:pPr>
                <a:spcBef>
                  <a:spcPct val="0"/>
                </a:spcBef>
              </a:pPr>
              <a:t>21</a:t>
            </a:fld>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Take out participant agenda once again to reflect and apply. (1 min.)</a:t>
            </a:r>
          </a:p>
        </p:txBody>
      </p:sp>
      <p:sp>
        <p:nvSpPr>
          <p:cNvPr id="59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56DCE47C-CACE-462D-97FC-8327AD17533F}" type="slidenum">
              <a:rPr lang="en-US" altLang="en-US">
                <a:latin typeface="Arial" panose="020B0604020202020204" pitchFamily="34" charset="0"/>
              </a:rPr>
              <a:pPr>
                <a:spcBef>
                  <a:spcPct val="0"/>
                </a:spcBef>
              </a:pPr>
              <a:t>22</a:t>
            </a:fld>
            <a:endParaRPr lang="en-US" altLang="en-US">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Books-</a:t>
            </a:r>
          </a:p>
          <a:p>
            <a:r>
              <a:rPr lang="en-US" altLang="en-US" smtClean="0"/>
              <a:t> School Culture Rewired has lots strategies for starting the conversation and reshaping culture.</a:t>
            </a:r>
          </a:p>
          <a:p>
            <a:r>
              <a:rPr lang="en-US" altLang="en-US" smtClean="0"/>
              <a:t> Professional Capital ((Human capital + social capital + decisional capital); keys in on the importance of collaborative culture, professional learning communities, and how to enact change.</a:t>
            </a:r>
          </a:p>
          <a:p>
            <a:r>
              <a:rPr lang="en-US" altLang="en-US" smtClean="0"/>
              <a:t>Light, positive article mentioned earlier under literature.</a:t>
            </a:r>
          </a:p>
        </p:txBody>
      </p:sp>
      <p:sp>
        <p:nvSpPr>
          <p:cNvPr id="61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31D97BA1-C25D-4F63-9480-927AC4007D4B}" type="slidenum">
              <a:rPr lang="en-US" altLang="en-US">
                <a:latin typeface="Arial" panose="020B0604020202020204" pitchFamily="34" charset="0"/>
              </a:rPr>
              <a:pPr>
                <a:spcBef>
                  <a:spcPct val="0"/>
                </a:spcBef>
              </a:pPr>
              <a:t>23</a:t>
            </a:fld>
            <a:endParaRPr lang="en-US" altLang="en-US">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15E17801-D291-4E51-BD76-81A1B282FF71}" type="slidenum">
              <a:rPr lang="en-US" altLang="en-US">
                <a:latin typeface="Arial" panose="020B0604020202020204" pitchFamily="34" charset="0"/>
              </a:rPr>
              <a:pPr>
                <a:spcBef>
                  <a:spcPct val="0"/>
                </a:spcBef>
              </a:pPr>
              <a:t>24</a:t>
            </a:fld>
            <a:endParaRPr lang="en-US" altLang="en-US">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1</a:t>
            </a:r>
            <a:r>
              <a:rPr lang="en-US" altLang="en-US" dirty="0" smtClean="0"/>
              <a:t>) Before we close today, we are asking that each of you complete the online evaluation  We are grateful for all of you and need your help evaluating today’s session </a:t>
            </a:r>
            <a:r>
              <a:rPr lang="mr-IN" altLang="en-US" dirty="0" smtClean="0">
                <a:latin typeface="Mangal" charset="0"/>
              </a:rPr>
              <a:t>–</a:t>
            </a:r>
            <a:r>
              <a:rPr lang="en-US" altLang="en-US" dirty="0" smtClean="0"/>
              <a:t> both the content and the online  format. Please take a couple minutes to complete the We truly appreciate and value all you do. Materials for this session will be posted on the ODE Mentoring website. This concludes our Roundtable for today.  </a:t>
            </a:r>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D4C34227-633F-4BC4-BADB-9D8074713982}" type="slidenum">
              <a:rPr lang="en-US" altLang="en-US">
                <a:latin typeface="Arial" panose="020B0604020202020204" pitchFamily="34" charset="0"/>
              </a:rPr>
              <a:pPr>
                <a:spcBef>
                  <a:spcPct val="0"/>
                </a:spcBef>
              </a:pPr>
              <a:t>25</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B6BEDC97-5656-437D-B9B9-C31F1EE48860}" type="slidenum">
              <a:rPr lang="en-US" altLang="en-US">
                <a:latin typeface="Arial" panose="020B0604020202020204" pitchFamily="34" charset="0"/>
              </a:rPr>
              <a:pPr>
                <a:spcBef>
                  <a:spcPct val="0"/>
                </a:spcBef>
              </a:pPr>
              <a:t>3</a:t>
            </a:fld>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Share </a:t>
            </a:r>
            <a:r>
              <a:rPr lang="en-US" altLang="en-US" dirty="0" smtClean="0"/>
              <a:t>norms on slide. Share online etiquette, accessing chat box, mute, raising hand, and availability throughout session.</a:t>
            </a:r>
          </a:p>
          <a:p>
            <a:r>
              <a:rPr lang="en-US" altLang="en-US" dirty="0" smtClean="0"/>
              <a:t>Additional explanation:</a:t>
            </a:r>
          </a:p>
          <a:p>
            <a:r>
              <a:rPr lang="en-US" altLang="en-US" dirty="0" smtClean="0"/>
              <a:t>Overview: While everyone has varying levels of comfort and ease with using technology, online professional  learning requires some of the same collaborative norms as in-person learning. It also requires some norms specific to our online environment.</a:t>
            </a:r>
          </a:p>
          <a:p>
            <a:pPr eaLnBrk="1" hangingPunct="1"/>
            <a:r>
              <a:rPr lang="en-US" altLang="en-US" b="1" dirty="0" smtClean="0"/>
              <a:t>Honor online meeting commitments  </a:t>
            </a:r>
            <a:r>
              <a:rPr lang="en-US" altLang="en-US" dirty="0" smtClean="0"/>
              <a:t>Arrive on time and participate fully until meeting is over. </a:t>
            </a:r>
          </a:p>
          <a:p>
            <a:pPr eaLnBrk="1" hangingPunct="1"/>
            <a:r>
              <a:rPr lang="en-US" altLang="en-US" b="1" dirty="0" smtClean="0"/>
              <a:t>Respectful Use of Electronics  </a:t>
            </a:r>
          </a:p>
          <a:p>
            <a:pPr eaLnBrk="1" hangingPunct="1"/>
            <a:r>
              <a:rPr lang="en-US" altLang="en-US" dirty="0" smtClean="0"/>
              <a:t>Make an effort to learn to use the technology for online collaboration, and ask for help if needed.  Use computer/tablet for note taking, if you like, but please disconnect from email so you can better connect with colleagues and content during our meeting. </a:t>
            </a:r>
          </a:p>
          <a:p>
            <a:pPr eaLnBrk="1" hangingPunct="1"/>
            <a:r>
              <a:rPr lang="en-US" altLang="en-US" b="1" dirty="0" smtClean="0"/>
              <a:t>Equity of Voice</a:t>
            </a:r>
          </a:p>
          <a:p>
            <a:pPr eaLnBrk="1" hangingPunct="1"/>
            <a:r>
              <a:rPr lang="en-US" altLang="en-US" b="1" dirty="0" smtClean="0"/>
              <a:t>  </a:t>
            </a:r>
            <a:r>
              <a:rPr lang="en-US" altLang="en-US" dirty="0" smtClean="0"/>
              <a:t>Hear all voices. Provide opportunities for others to speak. </a:t>
            </a:r>
          </a:p>
          <a:p>
            <a:pPr eaLnBrk="1" hangingPunct="1"/>
            <a:r>
              <a:rPr lang="en-US" altLang="en-US" b="1" dirty="0" smtClean="0"/>
              <a:t>Active Listening</a:t>
            </a:r>
          </a:p>
          <a:p>
            <a:pPr eaLnBrk="1" hangingPunct="1"/>
            <a:r>
              <a:rPr lang="en-US" altLang="en-US" b="1" dirty="0" smtClean="0"/>
              <a:t> </a:t>
            </a:r>
            <a:r>
              <a:rPr lang="en-US" altLang="en-US" dirty="0" smtClean="0"/>
              <a:t>Truly listen to what people are saying, rather than thinking about how you will respond. Fully engage in online conversations, practice active listening, and respond verbally and/or in the chat box when asked. </a:t>
            </a:r>
          </a:p>
          <a:p>
            <a:pPr eaLnBrk="1" hangingPunct="1"/>
            <a:r>
              <a:rPr lang="en-US" altLang="en-US" b="1" dirty="0" smtClean="0"/>
              <a:t>Respect for all perspectives </a:t>
            </a:r>
            <a:r>
              <a:rPr lang="en-US" altLang="en-US" dirty="0" smtClean="0"/>
              <a:t>We all have different experiences and come with different perspectives   </a:t>
            </a:r>
          </a:p>
          <a:p>
            <a:pPr eaLnBrk="1" hangingPunct="1"/>
            <a:r>
              <a:rPr lang="en-US" altLang="en-US" b="1" dirty="0" smtClean="0"/>
              <a:t>Safety and Confidentiality </a:t>
            </a:r>
            <a:r>
              <a:rPr lang="en-US" altLang="en-US" dirty="0" smtClean="0"/>
              <a:t>Our purpose is to learn how to support each other and maintain professionalism. This sets a context of safety to share ideas and grow. Confidentiality honors those who are in the room. </a:t>
            </a:r>
          </a:p>
          <a:p>
            <a:endParaRPr lang="en-US" altLang="en-US" dirty="0" smtClean="0"/>
          </a:p>
          <a:p>
            <a:endParaRPr lang="en-US" altLang="en-US" dirty="0" smtClean="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5B985AE3-FB0E-4923-BE45-520FC48EEDC8}" type="slidenum">
              <a:rPr lang="en-US" altLang="en-US">
                <a:latin typeface="Arial" panose="020B0604020202020204" pitchFamily="34" charset="0"/>
              </a:rPr>
              <a:pPr>
                <a:spcBef>
                  <a:spcPct val="0"/>
                </a:spcBef>
              </a:pPr>
              <a:t>4</a:t>
            </a:fld>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We </a:t>
            </a:r>
            <a:r>
              <a:rPr lang="en-US" altLang="en-US" dirty="0" smtClean="0"/>
              <a:t>will move into break out rooms for a quick connector, about 5 minutes.  Each person in the dyad introduces self and shares why they are attending and how it relates to current work with mentoring.  I.e., for example, your mentee may me experiencing a school culture issue. You are hoping to gain some strategies. (5 minutes in breakout rooms)</a:t>
            </a:r>
          </a:p>
          <a:p>
            <a:endParaRPr lang="en-US" altLang="en-US" dirty="0"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3F451EB2-DF69-47E9-9066-4A488F0F0A6B}" type="slidenum">
              <a:rPr lang="en-US" altLang="en-US">
                <a:latin typeface="Arial" panose="020B0604020202020204" pitchFamily="34" charset="0"/>
              </a:rPr>
              <a:pPr>
                <a:spcBef>
                  <a:spcPct val="0"/>
                </a:spcBef>
              </a:pPr>
              <a:t>5</a:t>
            </a:fld>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Why we chose topic </a:t>
            </a:r>
            <a:r>
              <a:rPr lang="mr-IN" altLang="en-US" dirty="0" smtClean="0"/>
              <a:t>–</a:t>
            </a:r>
            <a:r>
              <a:rPr lang="en-US" altLang="en-US" dirty="0" smtClean="0"/>
              <a:t> input from group members (spring)</a:t>
            </a:r>
          </a:p>
          <a:p>
            <a:r>
              <a:rPr lang="en-US" altLang="en-US" dirty="0" smtClean="0"/>
              <a:t>Setting the context- School culture and iceberg metaphor</a:t>
            </a:r>
          </a:p>
          <a:p>
            <a:r>
              <a:rPr lang="en-US" altLang="en-US" dirty="0" smtClean="0"/>
              <a:t>The external, or conscious, part of culture is what we see and is the tip. This includes behaviors and some beliefs (artifacts, symbols, </a:t>
            </a:r>
            <a:r>
              <a:rPr lang="en-US" altLang="en-US" dirty="0" err="1" smtClean="0"/>
              <a:t>etc</a:t>
            </a:r>
            <a:r>
              <a:rPr lang="en-US" altLang="en-US" dirty="0" smtClean="0"/>
              <a:t>).</a:t>
            </a:r>
          </a:p>
          <a:p>
            <a:r>
              <a:rPr lang="en-US" altLang="en-US" dirty="0" smtClean="0"/>
              <a:t>The internal, or subconscious, part of culture below the surface includes some beliefs </a:t>
            </a:r>
            <a:r>
              <a:rPr lang="en-US" altLang="en-US" b="1" dirty="0" smtClean="0"/>
              <a:t>and </a:t>
            </a:r>
            <a:r>
              <a:rPr lang="en-US" altLang="en-US" dirty="0" smtClean="0"/>
              <a:t>the values and thought patterns that underlie the behaviors; reason for being </a:t>
            </a:r>
          </a:p>
          <a:p>
            <a:r>
              <a:rPr lang="en-US" altLang="en-US" dirty="0" smtClean="0"/>
              <a:t>Values and beliefs work together in this way:</a:t>
            </a:r>
          </a:p>
          <a:p>
            <a:r>
              <a:rPr lang="en-US" altLang="en-US" b="1" dirty="0" smtClean="0"/>
              <a:t>Values</a:t>
            </a:r>
            <a:r>
              <a:rPr lang="en-US" altLang="en-US" dirty="0" smtClean="0"/>
              <a:t> are simply the things we believe to be most important. i.e., Putting the child first. </a:t>
            </a:r>
          </a:p>
          <a:p>
            <a:r>
              <a:rPr lang="en-US" altLang="en-US" dirty="0" smtClean="0"/>
              <a:t>Values provide a system of beliefs i.e., We believe all students can learn. </a:t>
            </a:r>
          </a:p>
          <a:p>
            <a:r>
              <a:rPr lang="en-US" altLang="en-US" b="1" dirty="0" smtClean="0"/>
              <a:t>Beliefs </a:t>
            </a:r>
            <a:r>
              <a:rPr lang="en-US" altLang="en-US" dirty="0" smtClean="0"/>
              <a:t>can be hard to explain and often concrete examples such as artifacts, stories or symbols represent beliefs. A culture is built around values. </a:t>
            </a:r>
          </a:p>
          <a:p>
            <a:r>
              <a:rPr lang="en-US" altLang="en-US" dirty="0" smtClean="0"/>
              <a:t> A change in</a:t>
            </a:r>
            <a:r>
              <a:rPr lang="en-US" altLang="en-US" b="1" dirty="0" smtClean="0"/>
              <a:t> behaviors </a:t>
            </a:r>
            <a:r>
              <a:rPr lang="en-US" altLang="en-US" dirty="0" smtClean="0"/>
              <a:t>might be attributable to a change in the culture if it is a behavior that persists over time and if it occurs regardless of who is watching. </a:t>
            </a:r>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99D6CC4D-E4BD-4A1C-94C0-DBACFEB00D8C}" type="slidenum">
              <a:rPr lang="en-US" altLang="en-US">
                <a:latin typeface="Arial" panose="020B0604020202020204" pitchFamily="34" charset="0"/>
              </a:rPr>
              <a:pPr>
                <a:spcBef>
                  <a:spcPct val="0"/>
                </a:spcBef>
              </a:pPr>
              <a:t>6</a:t>
            </a:fld>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Think </a:t>
            </a:r>
            <a:r>
              <a:rPr lang="en-US" altLang="en-US" dirty="0" smtClean="0"/>
              <a:t>for a minute about this prompt. Connect with your background knowledge as a principal or mentor.  Locate your chat box and jot down one or two important ideas that relate to the development of school culture. Thank group for sharing ideas.</a:t>
            </a:r>
          </a:p>
          <a:p>
            <a:r>
              <a:rPr lang="en-US" altLang="en-US" dirty="0" smtClean="0"/>
              <a:t>Today, we are going to dive into the topic of school culture more deeply as well as how to transform it.</a:t>
            </a:r>
          </a:p>
          <a:p>
            <a:endParaRPr lang="en-US" altLang="en-US" b="1" dirty="0" smtClean="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62450FC0-78E0-48FB-8FDE-AF430A6E66C0}" type="slidenum">
              <a:rPr lang="en-US" altLang="en-US">
                <a:latin typeface="Arial" panose="020B0604020202020204" pitchFamily="34" charset="0"/>
              </a:rPr>
              <a:pPr>
                <a:spcBef>
                  <a:spcPct val="0"/>
                </a:spcBef>
              </a:pPr>
              <a:t>7</a:t>
            </a:fld>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We are attempting to marry two deep content areas:  school culture and transformational change.  While we have these outcomes, our processes and discussions in helping one another as a PLC is paramount.</a:t>
            </a:r>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2ECD821F-E638-4873-A45F-6B0D9E75641F}" type="slidenum">
              <a:rPr lang="en-US" altLang="en-US">
                <a:latin typeface="Arial" panose="020B0604020202020204" pitchFamily="34" charset="0"/>
              </a:rPr>
              <a:pPr>
                <a:spcBef>
                  <a:spcPct val="0"/>
                </a:spcBef>
              </a:pPr>
              <a:t>8</a:t>
            </a:fld>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We will be posing some guiding questions today, to prime the pump. Get your pencil and agenda ready!</a:t>
            </a:r>
          </a:p>
          <a:p>
            <a:r>
              <a:rPr lang="en-US" altLang="en-US" dirty="0" smtClean="0"/>
              <a:t>Take </a:t>
            </a:r>
            <a:r>
              <a:rPr lang="en-US" altLang="en-US" dirty="0" smtClean="0"/>
              <a:t>a moment and consider to yourself. Jot down idea or two on your participant agenda.</a:t>
            </a:r>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60E4DF35-C0C7-44A3-89B1-ECF4B1904184}" type="slidenum">
              <a:rPr lang="en-US" altLang="en-US">
                <a:latin typeface="Arial" panose="020B0604020202020204" pitchFamily="34" charset="0"/>
              </a:rPr>
              <a:pPr>
                <a:spcBef>
                  <a:spcPct val="0"/>
                </a:spcBef>
              </a:pPr>
              <a:t>9</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16213" y="609600"/>
            <a:ext cx="3711575"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130425"/>
            <a:ext cx="7772400" cy="1470025"/>
          </a:xfrm>
        </p:spPr>
        <p:txBody>
          <a:bodyPr/>
          <a:lstStyle>
            <a:lvl1pPr>
              <a:defRPr sz="4000">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000">
                <a:latin typeface="Arial" panose="020B0604020202020204" pitchFamily="34" charset="0"/>
                <a:cs typeface="Arial" panose="020B0604020202020204"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43929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Bookman Old Style" panose="02050604050505020204" pitchFamily="18"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Slide Number Placeholder 5"/>
          <p:cNvSpPr>
            <a:spLocks noGrp="1"/>
          </p:cNvSpPr>
          <p:nvPr>
            <p:ph type="sldNum" sz="quarter" idx="11"/>
          </p:nvPr>
        </p:nvSpPr>
        <p:spPr>
          <a:xfrm>
            <a:off x="6096000" y="6245225"/>
            <a:ext cx="2133600" cy="476250"/>
          </a:xfrm>
        </p:spPr>
        <p:txBody>
          <a:bodyPr/>
          <a:lstStyle>
            <a:lvl1pPr>
              <a:defRPr smtClean="0"/>
            </a:lvl1pPr>
          </a:lstStyle>
          <a:p>
            <a:pPr>
              <a:defRPr/>
            </a:pPr>
            <a:fld id="{77E27309-3140-4F59-BAE0-85F106001B2C}" type="slidenum">
              <a:rPr lang="en-US" altLang="en-US"/>
              <a:pPr>
                <a:defRPr/>
              </a:pPr>
              <a:t>‹#›</a:t>
            </a:fld>
            <a:endParaRPr lang="en-US" altLang="en-US"/>
          </a:p>
        </p:txBody>
      </p:sp>
    </p:spTree>
    <p:extLst>
      <p:ext uri="{BB962C8B-B14F-4D97-AF65-F5344CB8AC3E}">
        <p14:creationId xmlns:p14="http://schemas.microsoft.com/office/powerpoint/2010/main" val="1857147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7010400" y="274638"/>
            <a:ext cx="2057400" cy="5851525"/>
          </a:xfrm>
        </p:spPr>
        <p:txBody>
          <a:bodyPr vert="eaVert"/>
          <a:lstStyle>
            <a:lvl1pPr>
              <a:defRPr sz="4000">
                <a:latin typeface="Bookman Old Style" panose="02050604050505020204" pitchFamily="18"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838200" y="274638"/>
            <a:ext cx="6019800" cy="5578705"/>
          </a:xfrm>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Slide Number Placeholder 5"/>
          <p:cNvSpPr>
            <a:spLocks noGrp="1"/>
          </p:cNvSpPr>
          <p:nvPr>
            <p:ph type="sldNum" sz="quarter" idx="11"/>
          </p:nvPr>
        </p:nvSpPr>
        <p:spPr>
          <a:xfrm>
            <a:off x="6096000" y="6245225"/>
            <a:ext cx="2133600" cy="476250"/>
          </a:xfrm>
        </p:spPr>
        <p:txBody>
          <a:bodyPr/>
          <a:lstStyle>
            <a:lvl1pPr>
              <a:defRPr smtClean="0"/>
            </a:lvl1pPr>
          </a:lstStyle>
          <a:p>
            <a:pPr>
              <a:defRPr/>
            </a:pPr>
            <a:fld id="{38C4538F-43B2-4438-84D1-9890FAE5E7F7}" type="slidenum">
              <a:rPr lang="en-US" altLang="en-US"/>
              <a:pPr>
                <a:defRPr/>
              </a:pPr>
              <a:t>‹#›</a:t>
            </a:fld>
            <a:endParaRPr lang="en-US" altLang="en-US"/>
          </a:p>
        </p:txBody>
      </p:sp>
    </p:spTree>
    <p:extLst>
      <p:ext uri="{BB962C8B-B14F-4D97-AF65-F5344CB8AC3E}">
        <p14:creationId xmlns:p14="http://schemas.microsoft.com/office/powerpoint/2010/main" val="1202126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838200" y="1600201"/>
            <a:ext cx="8229600" cy="4267199"/>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6" name="Slide Number Placeholder 5"/>
          <p:cNvSpPr>
            <a:spLocks noGrp="1"/>
          </p:cNvSpPr>
          <p:nvPr>
            <p:ph type="sldNum" sz="quarter" idx="11"/>
          </p:nvPr>
        </p:nvSpPr>
        <p:spPr>
          <a:xfrm>
            <a:off x="6096000" y="6245225"/>
            <a:ext cx="2133600" cy="476250"/>
          </a:xfrm>
        </p:spPr>
        <p:txBody>
          <a:bodyPr/>
          <a:lstStyle>
            <a:lvl1pPr>
              <a:defRPr smtClean="0"/>
            </a:lvl1pPr>
          </a:lstStyle>
          <a:p>
            <a:pPr>
              <a:defRPr/>
            </a:pPr>
            <a:fld id="{84E730C1-A6B5-414B-B22D-525C00905639}" type="slidenum">
              <a:rPr lang="en-US" altLang="en-US"/>
              <a:pPr>
                <a:defRPr/>
              </a:pPr>
              <a:t>‹#›</a:t>
            </a:fld>
            <a:endParaRPr lang="en-US" altLang="en-US"/>
          </a:p>
        </p:txBody>
      </p:sp>
    </p:spTree>
    <p:extLst>
      <p:ext uri="{BB962C8B-B14F-4D97-AF65-F5344CB8AC3E}">
        <p14:creationId xmlns:p14="http://schemas.microsoft.com/office/powerpoint/2010/main" val="2885223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16213" y="609600"/>
            <a:ext cx="3711575"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7772400" cy="1362075"/>
          </a:xfrm>
        </p:spPr>
        <p:txBody>
          <a:bodyPr anchor="t"/>
          <a:lstStyle>
            <a:lvl1pPr algn="l">
              <a:defRPr sz="4000" b="0" cap="a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Arial" panose="020B0604020202020204" pitchFamily="34" charset="0"/>
                <a:cs typeface="Arial" panose="020B0604020202020204"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extLst>
      <p:ext uri="{BB962C8B-B14F-4D97-AF65-F5344CB8AC3E}">
        <p14:creationId xmlns:p14="http://schemas.microsoft.com/office/powerpoint/2010/main" val="417134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600200"/>
            <a:ext cx="40386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600200"/>
            <a:ext cx="40386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7" name="Slide Number Placeholder 6"/>
          <p:cNvSpPr>
            <a:spLocks noGrp="1"/>
          </p:cNvSpPr>
          <p:nvPr>
            <p:ph type="sldNum" sz="quarter" idx="11"/>
          </p:nvPr>
        </p:nvSpPr>
        <p:spPr>
          <a:xfrm>
            <a:off x="6096000" y="6245225"/>
            <a:ext cx="2133600" cy="476250"/>
          </a:xfrm>
        </p:spPr>
        <p:txBody>
          <a:bodyPr/>
          <a:lstStyle>
            <a:lvl1pPr>
              <a:defRPr smtClean="0"/>
            </a:lvl1pPr>
          </a:lstStyle>
          <a:p>
            <a:pPr>
              <a:defRPr/>
            </a:pPr>
            <a:fld id="{E88FABD5-5023-4DB3-99A8-8EF1135AAB81}" type="slidenum">
              <a:rPr lang="en-US" altLang="en-US"/>
              <a:pPr>
                <a:defRPr/>
              </a:pPr>
              <a:t>‹#›</a:t>
            </a:fld>
            <a:endParaRPr lang="en-US" altLang="en-US"/>
          </a:p>
        </p:txBody>
      </p:sp>
    </p:spTree>
    <p:extLst>
      <p:ext uri="{BB962C8B-B14F-4D97-AF65-F5344CB8AC3E}">
        <p14:creationId xmlns:p14="http://schemas.microsoft.com/office/powerpoint/2010/main" val="2692484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8229600" cy="1143000"/>
          </a:xfrm>
        </p:spPr>
        <p:txBody>
          <a:bodyPr/>
          <a:lstStyle>
            <a:lvl1pPr>
              <a:defRPr sz="4000">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6"/>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9" name="Slide Number Placeholder 8"/>
          <p:cNvSpPr>
            <a:spLocks noGrp="1"/>
          </p:cNvSpPr>
          <p:nvPr>
            <p:ph type="sldNum" sz="quarter" idx="11"/>
          </p:nvPr>
        </p:nvSpPr>
        <p:spPr>
          <a:xfrm>
            <a:off x="6096000" y="6245225"/>
            <a:ext cx="2133600" cy="476250"/>
          </a:xfrm>
        </p:spPr>
        <p:txBody>
          <a:bodyPr/>
          <a:lstStyle>
            <a:lvl1pPr>
              <a:defRPr smtClean="0"/>
            </a:lvl1pPr>
          </a:lstStyle>
          <a:p>
            <a:pPr>
              <a:defRPr/>
            </a:pPr>
            <a:fld id="{3D578D32-BE2C-494E-B75F-50A123D5FB7A}" type="slidenum">
              <a:rPr lang="en-US" altLang="en-US"/>
              <a:pPr>
                <a:defRPr/>
              </a:pPr>
              <a:t>‹#›</a:t>
            </a:fld>
            <a:endParaRPr lang="en-US" altLang="en-US"/>
          </a:p>
        </p:txBody>
      </p:sp>
    </p:spTree>
    <p:extLst>
      <p:ext uri="{BB962C8B-B14F-4D97-AF65-F5344CB8AC3E}">
        <p14:creationId xmlns:p14="http://schemas.microsoft.com/office/powerpoint/2010/main" val="1690827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4" name="Date Placeholder 2"/>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5" name="Slide Number Placeholder 4"/>
          <p:cNvSpPr>
            <a:spLocks noGrp="1"/>
          </p:cNvSpPr>
          <p:nvPr>
            <p:ph type="sldNum" sz="quarter" idx="11"/>
          </p:nvPr>
        </p:nvSpPr>
        <p:spPr>
          <a:xfrm>
            <a:off x="6096000" y="6245225"/>
            <a:ext cx="2133600" cy="476250"/>
          </a:xfrm>
        </p:spPr>
        <p:txBody>
          <a:bodyPr/>
          <a:lstStyle>
            <a:lvl1pPr>
              <a:defRPr smtClean="0"/>
            </a:lvl1pPr>
          </a:lstStyle>
          <a:p>
            <a:pPr>
              <a:defRPr/>
            </a:pPr>
            <a:fld id="{428204EB-17BA-40D2-AF96-BB59AD53DF22}" type="slidenum">
              <a:rPr lang="en-US" altLang="en-US"/>
              <a:pPr>
                <a:defRPr/>
              </a:pPr>
              <a:t>‹#›</a:t>
            </a:fld>
            <a:endParaRPr lang="en-US" altLang="en-US"/>
          </a:p>
        </p:txBody>
      </p:sp>
    </p:spTree>
    <p:extLst>
      <p:ext uri="{BB962C8B-B14F-4D97-AF65-F5344CB8AC3E}">
        <p14:creationId xmlns:p14="http://schemas.microsoft.com/office/powerpoint/2010/main" val="894359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ate Placeholder 1"/>
          <p:cNvSpPr>
            <a:spLocks noGrp="1"/>
          </p:cNvSpPr>
          <p:nvPr>
            <p:ph type="dt" sz="half" idx="10"/>
          </p:nvPr>
        </p:nvSpPr>
        <p:spPr/>
        <p:txBody>
          <a:bodyPr/>
          <a:lstStyle>
            <a:lvl1pPr>
              <a:defRPr/>
            </a:lvl1pPr>
          </a:lstStyle>
          <a:p>
            <a:pPr>
              <a:defRPr/>
            </a:pPr>
            <a:endParaRPr lang="en-US" altLang="en-US"/>
          </a:p>
        </p:txBody>
      </p:sp>
      <p:sp>
        <p:nvSpPr>
          <p:cNvPr id="4" name="Slide Number Placeholder 3"/>
          <p:cNvSpPr>
            <a:spLocks noGrp="1"/>
          </p:cNvSpPr>
          <p:nvPr>
            <p:ph type="sldNum" sz="quarter" idx="11"/>
          </p:nvPr>
        </p:nvSpPr>
        <p:spPr>
          <a:xfrm>
            <a:off x="6096000" y="6245225"/>
            <a:ext cx="2133600" cy="476250"/>
          </a:xfrm>
        </p:spPr>
        <p:txBody>
          <a:bodyPr/>
          <a:lstStyle>
            <a:lvl1pPr>
              <a:defRPr smtClean="0"/>
            </a:lvl1pPr>
          </a:lstStyle>
          <a:p>
            <a:pPr>
              <a:defRPr/>
            </a:pPr>
            <a:fld id="{FF37433D-F661-4A14-AE8A-5D596541DBF7}" type="slidenum">
              <a:rPr lang="en-US" altLang="en-US"/>
              <a:pPr>
                <a:defRPr/>
              </a:pPr>
              <a:t>‹#›</a:t>
            </a:fld>
            <a:endParaRPr lang="en-US" altLang="en-US"/>
          </a:p>
        </p:txBody>
      </p:sp>
    </p:spTree>
    <p:extLst>
      <p:ext uri="{BB962C8B-B14F-4D97-AF65-F5344CB8AC3E}">
        <p14:creationId xmlns:p14="http://schemas.microsoft.com/office/powerpoint/2010/main" val="5216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3050"/>
            <a:ext cx="3008313" cy="1162050"/>
          </a:xfrm>
        </p:spPr>
        <p:txBody>
          <a:bodyPr anchor="b"/>
          <a:lstStyle>
            <a:lvl1pPr algn="ctr">
              <a:defRPr sz="2000" b="1">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580293"/>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472407"/>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6"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7" name="Slide Number Placeholder 6"/>
          <p:cNvSpPr>
            <a:spLocks noGrp="1"/>
          </p:cNvSpPr>
          <p:nvPr>
            <p:ph type="sldNum" sz="quarter" idx="11"/>
          </p:nvPr>
        </p:nvSpPr>
        <p:spPr>
          <a:xfrm>
            <a:off x="6096000" y="6245225"/>
            <a:ext cx="2133600" cy="476250"/>
          </a:xfrm>
        </p:spPr>
        <p:txBody>
          <a:bodyPr/>
          <a:lstStyle>
            <a:lvl1pPr>
              <a:defRPr smtClean="0"/>
            </a:lvl1pPr>
          </a:lstStyle>
          <a:p>
            <a:pPr>
              <a:defRPr/>
            </a:pPr>
            <a:fld id="{E70659F5-273E-4987-B1D7-224A8E83C332}" type="slidenum">
              <a:rPr lang="en-US" altLang="en-US"/>
              <a:pPr>
                <a:defRPr/>
              </a:pPr>
              <a:t>‹#›</a:t>
            </a:fld>
            <a:endParaRPr lang="en-US" altLang="en-US"/>
          </a:p>
        </p:txBody>
      </p:sp>
    </p:spTree>
    <p:extLst>
      <p:ext uri="{BB962C8B-B14F-4D97-AF65-F5344CB8AC3E}">
        <p14:creationId xmlns:p14="http://schemas.microsoft.com/office/powerpoint/2010/main" val="1975419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ctr">
              <a:defRPr sz="2000" b="0" u="sng">
                <a:latin typeface="Bookman Old Style" panose="02050604050505020204" pitchFamily="18"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Bookman Old Style" panose="02050604050505020204" pitchFamily="18"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486005"/>
          </a:xfrm>
        </p:spPr>
        <p:txBody>
          <a:bodyPr/>
          <a:lstStyle>
            <a:lvl1pPr marL="0" indent="0" algn="ctr">
              <a:buNone/>
              <a:defRPr sz="1400">
                <a:latin typeface="Bookman Old Style" panose="020506040505050202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endParaRPr lang="en-US" altLang="en-US"/>
          </a:p>
        </p:txBody>
      </p:sp>
      <p:sp>
        <p:nvSpPr>
          <p:cNvPr id="7" name="Slide Number Placeholder 6"/>
          <p:cNvSpPr>
            <a:spLocks noGrp="1"/>
          </p:cNvSpPr>
          <p:nvPr>
            <p:ph type="sldNum" sz="quarter" idx="11"/>
          </p:nvPr>
        </p:nvSpPr>
        <p:spPr>
          <a:xfrm>
            <a:off x="6096000" y="6245225"/>
            <a:ext cx="2133600" cy="476250"/>
          </a:xfrm>
        </p:spPr>
        <p:txBody>
          <a:bodyPr/>
          <a:lstStyle>
            <a:lvl1pPr>
              <a:defRPr smtClean="0"/>
            </a:lvl1pPr>
          </a:lstStyle>
          <a:p>
            <a:pPr>
              <a:defRPr/>
            </a:pPr>
            <a:fld id="{50FB2042-A606-487F-9272-EEDC8A609AA7}" type="slidenum">
              <a:rPr lang="en-US" altLang="en-US"/>
              <a:pPr>
                <a:defRPr/>
              </a:pPr>
              <a:t>‹#›</a:t>
            </a:fld>
            <a:endParaRPr lang="en-US" altLang="en-US"/>
          </a:p>
        </p:txBody>
      </p:sp>
    </p:spTree>
    <p:extLst>
      <p:ext uri="{BB962C8B-B14F-4D97-AF65-F5344CB8AC3E}">
        <p14:creationId xmlns:p14="http://schemas.microsoft.com/office/powerpoint/2010/main" val="1188337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38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38200" y="1600200"/>
            <a:ext cx="8229600" cy="431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638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panose="020B0604020202020204" pitchFamily="34" charset="0"/>
                <a:ea typeface="+mn-ea"/>
                <a:cs typeface="Arial" panose="020B0604020202020204" pitchFamily="34" charset="0"/>
              </a:defRPr>
            </a:lvl1pPr>
          </a:lstStyle>
          <a:p>
            <a:pPr>
              <a:defRPr/>
            </a:pPr>
            <a:endParaRPr lang="en-US" altLang="en-US"/>
          </a:p>
        </p:txBody>
      </p:sp>
      <p:sp>
        <p:nvSpPr>
          <p:cNvPr id="16390" name="Rectangle 6"/>
          <p:cNvSpPr>
            <a:spLocks noGrp="1" noChangeArrowheads="1"/>
          </p:cNvSpPr>
          <p:nvPr>
            <p:ph type="sldNum" sz="quarter" idx="4"/>
          </p:nvPr>
        </p:nvSpPr>
        <p:spPr bwMode="auto">
          <a:xfrm>
            <a:off x="63246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cs typeface="Arial" panose="020B0604020202020204" pitchFamily="34" charset="0"/>
              </a:defRPr>
            </a:lvl1pPr>
          </a:lstStyle>
          <a:p>
            <a:pPr>
              <a:defRPr/>
            </a:pPr>
            <a:fld id="{706A615F-0AB5-45F3-AA47-2EB0B32B9C6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467" r:id="rId1"/>
    <p:sldLayoutId id="2147484468" r:id="rId2"/>
    <p:sldLayoutId id="2147484469" r:id="rId3"/>
    <p:sldLayoutId id="2147484470" r:id="rId4"/>
    <p:sldLayoutId id="2147484471" r:id="rId5"/>
    <p:sldLayoutId id="2147484472" r:id="rId6"/>
    <p:sldLayoutId id="2147484473" r:id="rId7"/>
    <p:sldLayoutId id="2147484474" r:id="rId8"/>
    <p:sldLayoutId id="2147484475" r:id="rId9"/>
    <p:sldLayoutId id="2147484476" r:id="rId10"/>
    <p:sldLayoutId id="2147484477" r:id="rId11"/>
  </p:sldLayoutIdLst>
  <p:txStyles>
    <p:titleStyle>
      <a:lvl1pPr algn="ctr" rtl="0" eaLnBrk="0" fontAlgn="base" hangingPunct="0">
        <a:spcBef>
          <a:spcPct val="0"/>
        </a:spcBef>
        <a:spcAft>
          <a:spcPct val="0"/>
        </a:spcAft>
        <a:defRPr sz="4400">
          <a:solidFill>
            <a:schemeClr val="tx2"/>
          </a:solidFill>
          <a:latin typeface="+mj-lt"/>
          <a:ea typeface="MS PGothic" panose="020B0600070205080204" pitchFamily="34" charset="-128"/>
          <a:cs typeface="ＭＳ Ｐゴシック" charset="0"/>
        </a:defRPr>
      </a:lvl1pPr>
      <a:lvl2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2pPr>
      <a:lvl3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3pPr>
      <a:lvl4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4pPr>
      <a:lvl5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Char char="•"/>
        <a:defRPr sz="24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naesp.org/sites/default/files/resources/1/Principal/2008/S-O_p42.pdf"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oregon.gov/ode/schools-and-districts/grants/mentoring/Pages/Mentoring-PD.aspx"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685800" y="2130425"/>
            <a:ext cx="7772400" cy="917575"/>
          </a:xfrm>
        </p:spPr>
        <p:txBody>
          <a:bodyPr/>
          <a:lstStyle/>
          <a:p>
            <a:r>
              <a:rPr lang="en-US" altLang="en-US" smtClean="0"/>
              <a:t>Welcome!</a:t>
            </a:r>
          </a:p>
        </p:txBody>
      </p:sp>
      <p:sp>
        <p:nvSpPr>
          <p:cNvPr id="15363" name="Subtitle 2"/>
          <p:cNvSpPr>
            <a:spLocks noGrp="1"/>
          </p:cNvSpPr>
          <p:nvPr>
            <p:ph type="subTitle" idx="1"/>
          </p:nvPr>
        </p:nvSpPr>
        <p:spPr>
          <a:xfrm>
            <a:off x="1219200" y="2819400"/>
            <a:ext cx="7467600" cy="3657600"/>
          </a:xfrm>
        </p:spPr>
        <p:txBody>
          <a:bodyPr/>
          <a:lstStyle/>
          <a:p>
            <a:r>
              <a:rPr lang="en-US" altLang="en-US" sz="2800" dirty="0" smtClean="0"/>
              <a:t>Online Administrator Mentor Roundtable #4</a:t>
            </a:r>
            <a:endParaRPr lang="en-US" altLang="en-US" sz="1600" dirty="0" smtClean="0"/>
          </a:p>
          <a:p>
            <a:endParaRPr lang="en-US" altLang="en-US" sz="1200" i="1" dirty="0" smtClean="0"/>
          </a:p>
          <a:p>
            <a:r>
              <a:rPr lang="en-US" altLang="en-US" sz="3200" i="1" dirty="0" smtClean="0"/>
              <a:t>School Culture and Transformational Change </a:t>
            </a:r>
          </a:p>
          <a:p>
            <a:endParaRPr lang="en-US" altLang="en-US" sz="1600" dirty="0" smtClean="0"/>
          </a:p>
          <a:p>
            <a:r>
              <a:rPr lang="en-US" altLang="en-US" sz="2800" dirty="0" smtClean="0"/>
              <a:t>Will begin in a few minutes!</a:t>
            </a:r>
          </a:p>
          <a:p>
            <a:endParaRPr lang="en-US" altLang="en-US" dirty="0" smtClean="0"/>
          </a:p>
          <a:p>
            <a:endParaRPr lang="en-US" alt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altLang="en-US" smtClean="0"/>
              <a:t>Research/Literature  </a:t>
            </a:r>
          </a:p>
        </p:txBody>
      </p:sp>
      <p:sp>
        <p:nvSpPr>
          <p:cNvPr id="3" name="Content Placeholder 2"/>
          <p:cNvSpPr>
            <a:spLocks noGrp="1"/>
          </p:cNvSpPr>
          <p:nvPr>
            <p:ph idx="1"/>
          </p:nvPr>
        </p:nvSpPr>
        <p:spPr>
          <a:xfrm>
            <a:off x="838200" y="1600200"/>
            <a:ext cx="8229600" cy="4267200"/>
          </a:xfrm>
          <a:extLst>
            <a:ext uri="{909E8E84-426E-40dd-AFC4-6F175D3DCCD1}"/>
            <a:ext uri="{91240B29-F687-4f45-9708-019B960494DF}"/>
            <a:ext uri="{AF507438-7753-43e0-B8FC-AC1667EBCBE1}"/>
            <a:ext uri="{FAA26D3D-D897-4be2-8F04-BA451C77F1D7}"/>
          </a:extLst>
        </p:spPr>
        <p:txBody>
          <a:bodyPr/>
          <a:lstStyle/>
          <a:p>
            <a:pPr>
              <a:defRPr/>
            </a:pPr>
            <a:r>
              <a:rPr lang="en-US" sz="2400" dirty="0" smtClean="0">
                <a:ea typeface="ＭＳ Ｐゴシック" charset="0"/>
              </a:rPr>
              <a:t>Research confirms that a collaborative school culture </a:t>
            </a:r>
            <a:r>
              <a:rPr lang="en-US" sz="2400" b="1" dirty="0" smtClean="0">
                <a:ea typeface="ＭＳ Ｐゴシック" charset="0"/>
              </a:rPr>
              <a:t>correlates positively with student achievement </a:t>
            </a:r>
            <a:r>
              <a:rPr lang="en-US" sz="2400" dirty="0" smtClean="0">
                <a:ea typeface="ＭＳ Ｐゴシック" charset="0"/>
              </a:rPr>
              <a:t>(Gruenert 2005, 2015)</a:t>
            </a:r>
          </a:p>
          <a:p>
            <a:pPr>
              <a:defRPr/>
            </a:pPr>
            <a:r>
              <a:rPr lang="en-US" sz="2400" dirty="0" smtClean="0">
                <a:ea typeface="ＭＳ Ｐゴシック" charset="0"/>
              </a:rPr>
              <a:t>Numerous studies of school change have identified the </a:t>
            </a:r>
            <a:r>
              <a:rPr lang="en-US" sz="2400" dirty="0" smtClean="0">
                <a:solidFill>
                  <a:srgbClr val="000000"/>
                </a:solidFill>
                <a:ea typeface="ＭＳ Ｐゴシック" charset="0"/>
              </a:rPr>
              <a:t>organizational culture </a:t>
            </a:r>
            <a:r>
              <a:rPr lang="en-US" sz="2400" dirty="0" smtClean="0">
                <a:ea typeface="ＭＳ Ｐゴシック" charset="0"/>
              </a:rPr>
              <a:t>as </a:t>
            </a:r>
            <a:r>
              <a:rPr lang="en-US" sz="2400" b="1" dirty="0" smtClean="0">
                <a:solidFill>
                  <a:srgbClr val="000000"/>
                </a:solidFill>
                <a:ea typeface="ＭＳ Ｐゴシック" charset="0"/>
              </a:rPr>
              <a:t>critical to the successful improvement of teaching and learning</a:t>
            </a:r>
            <a:r>
              <a:rPr lang="en-US" sz="2400" dirty="0" smtClean="0">
                <a:ea typeface="ＭＳ Ｐゴシック" charset="0"/>
              </a:rPr>
              <a:t>. (Fullan,1998, Rossman, Corbett, and Firestone, 1998)</a:t>
            </a:r>
          </a:p>
          <a:p>
            <a:pPr>
              <a:defRPr/>
            </a:pPr>
            <a:r>
              <a:rPr lang="en-US" sz="2400" dirty="0" smtClean="0">
                <a:ea typeface="ＭＳ Ｐゴシック" charset="0"/>
              </a:rPr>
              <a:t>A </a:t>
            </a:r>
            <a:r>
              <a:rPr lang="en-US" sz="2400" dirty="0" smtClean="0">
                <a:solidFill>
                  <a:srgbClr val="000000"/>
                </a:solidFill>
                <a:ea typeface="ＭＳ Ｐゴシック" charset="0"/>
              </a:rPr>
              <a:t>positive school culture </a:t>
            </a:r>
            <a:r>
              <a:rPr lang="en-US" sz="2400" dirty="0" smtClean="0">
                <a:ea typeface="ＭＳ Ｐゴシック" charset="0"/>
              </a:rPr>
              <a:t>is the </a:t>
            </a:r>
            <a:r>
              <a:rPr lang="en-US" sz="2400" b="1" dirty="0" smtClean="0">
                <a:ea typeface="ＭＳ Ｐゴシック" charset="0"/>
              </a:rPr>
              <a:t>underlying reason why the other components of successful schools are able to flourish</a:t>
            </a:r>
            <a:r>
              <a:rPr lang="en-US" sz="2400" dirty="0" smtClean="0">
                <a:ea typeface="ＭＳ Ｐゴシック" charset="0"/>
              </a:rPr>
              <a:t> (Habegger, 2008)</a:t>
            </a:r>
          </a:p>
          <a:p>
            <a:pPr>
              <a:defRPr/>
            </a:pPr>
            <a:endParaRPr lang="en-US" sz="2400" dirty="0" smtClean="0">
              <a:ea typeface="ＭＳ Ｐゴシック" charset="0"/>
            </a:endParaRPr>
          </a:p>
          <a:p>
            <a:pPr marL="0" indent="0">
              <a:buFontTx/>
              <a:buNone/>
              <a:defRPr/>
            </a:pPr>
            <a:endParaRPr lang="en-US" sz="2400" dirty="0">
              <a:ea typeface="ＭＳ Ｐゴシック" charset="0"/>
            </a:endParaRPr>
          </a:p>
          <a:p>
            <a:pPr>
              <a:defRPr/>
            </a:pPr>
            <a:endParaRPr lang="en-US" dirty="0" smtClean="0">
              <a:ea typeface="ＭＳ Ｐゴシック" charset="0"/>
            </a:endParaRPr>
          </a:p>
          <a:p>
            <a:pPr marL="0" indent="0">
              <a:buFontTx/>
              <a:buNone/>
              <a:defRPr/>
            </a:pPr>
            <a:endParaRPr lang="en-US" dirty="0">
              <a:ea typeface="ＭＳ Ｐゴシック" charset="0"/>
            </a:endParaRPr>
          </a:p>
          <a:p>
            <a:pPr marL="0" indent="0">
              <a:buFontTx/>
              <a:buNone/>
              <a:defRPr/>
            </a:pPr>
            <a:r>
              <a:rPr lang="en-US" dirty="0" smtClean="0">
                <a:ea typeface="ＭＳ Ｐゴシック" charset="0"/>
              </a:rPr>
              <a:t>					</a:t>
            </a:r>
            <a:endParaRPr lang="en-US" dirty="0">
              <a:ea typeface="ＭＳ Ｐゴシック"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altLang="en-US" smtClean="0">
                <a:solidFill>
                  <a:srgbClr val="0066CC"/>
                </a:solidFill>
              </a:rPr>
              <a:t>Guiding Question #2</a:t>
            </a:r>
          </a:p>
        </p:txBody>
      </p:sp>
      <p:sp>
        <p:nvSpPr>
          <p:cNvPr id="35843" name="Content Placeholder 2"/>
          <p:cNvSpPr>
            <a:spLocks noGrp="1"/>
          </p:cNvSpPr>
          <p:nvPr>
            <p:ph idx="1"/>
          </p:nvPr>
        </p:nvSpPr>
        <p:spPr>
          <a:xfrm>
            <a:off x="838200" y="1600200"/>
            <a:ext cx="8229600" cy="4267200"/>
          </a:xfrm>
        </p:spPr>
        <p:txBody>
          <a:bodyPr anchorCtr="1"/>
          <a:lstStyle/>
          <a:p>
            <a:pPr marL="0" indent="0">
              <a:buFontTx/>
              <a:buNone/>
            </a:pPr>
            <a:endParaRPr lang="en-US" altLang="en-US" smtClean="0"/>
          </a:p>
          <a:p>
            <a:pPr marL="0" indent="0">
              <a:buFontTx/>
              <a:buNone/>
            </a:pPr>
            <a:endParaRPr lang="en-US" altLang="en-US" smtClean="0"/>
          </a:p>
          <a:p>
            <a:pPr marL="0" indent="0">
              <a:buFontTx/>
              <a:buNone/>
            </a:pPr>
            <a:r>
              <a:rPr lang="en-US" altLang="en-US" smtClean="0"/>
              <a:t>How can we help beginning principals to be more intentional in reshaping school culture?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altLang="en-US" smtClean="0"/>
              <a:t>3 Keys to Shaping a New Culture</a:t>
            </a:r>
          </a:p>
        </p:txBody>
      </p:sp>
      <p:sp>
        <p:nvSpPr>
          <p:cNvPr id="3" name="Content Placeholder 2"/>
          <p:cNvSpPr>
            <a:spLocks noGrp="1"/>
          </p:cNvSpPr>
          <p:nvPr>
            <p:ph idx="1"/>
          </p:nvPr>
        </p:nvSpPr>
        <p:spPr>
          <a:xfrm>
            <a:off x="838200" y="1600200"/>
            <a:ext cx="8229600" cy="4267200"/>
          </a:xfrm>
          <a:extLst>
            <a:ext uri="{909E8E84-426E-40dd-AFC4-6F175D3DCCD1}"/>
            <a:ext uri="{91240B29-F687-4f45-9708-019B960494DF}"/>
            <a:ext uri="{AF507438-7753-43e0-B8FC-AC1667EBCBE1}"/>
            <a:ext uri="{FAA26D3D-D897-4be2-8F04-BA451C77F1D7}"/>
          </a:extLst>
        </p:spPr>
        <p:txBody>
          <a:bodyPr/>
          <a:lstStyle/>
          <a:p>
            <a:pPr marL="514350" indent="-514350">
              <a:buFontTx/>
              <a:buAutoNum type="arabicPeriod"/>
              <a:defRPr/>
            </a:pPr>
            <a:r>
              <a:rPr lang="en-US" dirty="0">
                <a:latin typeface="Arial" charset="0"/>
                <a:ea typeface="ＭＳ Ｐゴシック" charset="0"/>
                <a:cs typeface="Arial" charset="0"/>
              </a:rPr>
              <a:t>Understand the concept of school culture</a:t>
            </a:r>
          </a:p>
          <a:p>
            <a:pPr marL="514350" indent="-514350">
              <a:buFontTx/>
              <a:buAutoNum type="arabicPeriod"/>
              <a:defRPr/>
            </a:pPr>
            <a:r>
              <a:rPr lang="en-US" dirty="0">
                <a:latin typeface="Arial" charset="0"/>
                <a:ea typeface="ＭＳ Ｐゴシック" charset="0"/>
                <a:cs typeface="Arial" charset="0"/>
              </a:rPr>
              <a:t>Learn the strengths and weaknesses of your specific school culture</a:t>
            </a:r>
          </a:p>
          <a:p>
            <a:pPr marL="514350" indent="-514350">
              <a:buFontTx/>
              <a:buAutoNum type="arabicPeriod"/>
              <a:defRPr/>
            </a:pPr>
            <a:r>
              <a:rPr lang="en-US" dirty="0">
                <a:latin typeface="Arial" charset="0"/>
                <a:ea typeface="ＭＳ Ｐゴシック" charset="0"/>
                <a:cs typeface="Arial" charset="0"/>
              </a:rPr>
              <a:t>Learn how to influence your school culture, or if necessary, how to transform </a:t>
            </a:r>
            <a:r>
              <a:rPr lang="en-US" dirty="0" smtClean="0">
                <a:latin typeface="Arial" charset="0"/>
                <a:ea typeface="ＭＳ Ｐゴシック" charset="0"/>
                <a:cs typeface="Arial" charset="0"/>
              </a:rPr>
              <a:t>it</a:t>
            </a:r>
            <a:endParaRPr lang="en-US" dirty="0">
              <a:latin typeface="Arial" charset="0"/>
              <a:ea typeface="ＭＳ Ｐゴシック" charset="0"/>
              <a:cs typeface="Arial" charset="0"/>
            </a:endParaRPr>
          </a:p>
          <a:p>
            <a:pPr marL="0" indent="0">
              <a:buFontTx/>
              <a:buNone/>
              <a:defRPr/>
            </a:pPr>
            <a:r>
              <a:rPr lang="en-US" dirty="0" smtClean="0">
                <a:latin typeface="Arial" charset="0"/>
                <a:ea typeface="ＭＳ Ｐゴシック" charset="0"/>
                <a:cs typeface="Arial" charset="0"/>
              </a:rPr>
              <a:t>						</a:t>
            </a:r>
            <a:endParaRPr lang="en-US" dirty="0">
              <a:latin typeface="Arial" charset="0"/>
              <a:ea typeface="ＭＳ Ｐゴシック" charset="0"/>
              <a:cs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altLang="en-US" smtClean="0"/>
              <a:t>Defining School Culture</a:t>
            </a:r>
          </a:p>
        </p:txBody>
      </p:sp>
      <p:sp>
        <p:nvSpPr>
          <p:cNvPr id="39939" name="Content Placeholder 2"/>
          <p:cNvSpPr>
            <a:spLocks noGrp="1"/>
          </p:cNvSpPr>
          <p:nvPr>
            <p:ph idx="1"/>
          </p:nvPr>
        </p:nvSpPr>
        <p:spPr>
          <a:xfrm>
            <a:off x="838200" y="1219200"/>
            <a:ext cx="8229600" cy="4648200"/>
          </a:xfrm>
        </p:spPr>
        <p:txBody>
          <a:bodyPr/>
          <a:lstStyle/>
          <a:p>
            <a:pPr marL="0" indent="0">
              <a:buFontTx/>
              <a:buNone/>
            </a:pPr>
            <a:r>
              <a:rPr lang="en-US" altLang="en-US" sz="2400" i="1" smtClean="0"/>
              <a:t>“School culture can be defined as the guiding beliefs and values evident in the way a school culture operates.”</a:t>
            </a:r>
            <a:r>
              <a:rPr lang="en-US" altLang="ja-JP" sz="1200" smtClean="0"/>
              <a:t>							</a:t>
            </a:r>
            <a:r>
              <a:rPr lang="en-US" altLang="ja-JP" sz="1800" smtClean="0"/>
              <a:t>Fullan, 2007</a:t>
            </a:r>
            <a:endParaRPr lang="en-US" altLang="ja-JP" sz="2400" smtClean="0"/>
          </a:p>
          <a:p>
            <a:pPr marL="0" indent="0">
              <a:buFontTx/>
              <a:buNone/>
            </a:pPr>
            <a:r>
              <a:rPr lang="en-US" altLang="en-US" sz="2400" smtClean="0"/>
              <a:t>“</a:t>
            </a:r>
            <a:r>
              <a:rPr lang="en-US" altLang="ja-JP" sz="2400" i="1" smtClean="0"/>
              <a:t>Culture is essentially a social indoctrination of unwritten rules that people learn as they try to fit in a particular group.</a:t>
            </a:r>
            <a:r>
              <a:rPr lang="en-US" altLang="en-US" sz="2400" i="1" smtClean="0"/>
              <a:t>”</a:t>
            </a:r>
            <a:r>
              <a:rPr lang="en-US" altLang="ja-JP" sz="2400" i="1" smtClean="0"/>
              <a:t>					</a:t>
            </a:r>
            <a:r>
              <a:rPr lang="en-US" altLang="ja-JP" sz="1800" i="1" smtClean="0"/>
              <a:t>-Schein, 1992</a:t>
            </a:r>
          </a:p>
          <a:p>
            <a:pPr marL="0" indent="0">
              <a:buFontTx/>
              <a:buNone/>
            </a:pPr>
            <a:endParaRPr lang="en-US" altLang="en-US" sz="1800" i="1" smtClean="0"/>
          </a:p>
          <a:p>
            <a:pPr marL="0" indent="0">
              <a:buFontTx/>
              <a:buNone/>
            </a:pPr>
            <a:r>
              <a:rPr lang="en-US" altLang="en-US" sz="1800" i="1" smtClean="0"/>
              <a:t>“</a:t>
            </a:r>
            <a:r>
              <a:rPr lang="en-US" altLang="ja-JP" sz="2400" i="1" smtClean="0"/>
              <a:t>Members of a culture will help to shape one another, and the culture in turn will evolve into a unique group of individuals who share certain characteristics and take some pride in being set apart from those outside the group.</a:t>
            </a:r>
            <a:r>
              <a:rPr lang="en-US" altLang="en-US" sz="2400" i="1" smtClean="0"/>
              <a:t>”</a:t>
            </a:r>
            <a:endParaRPr lang="en-US" altLang="ja-JP" sz="2400" i="1" smtClean="0"/>
          </a:p>
          <a:p>
            <a:pPr marL="0" indent="0">
              <a:buFontTx/>
              <a:buNone/>
            </a:pPr>
            <a:r>
              <a:rPr lang="en-US" altLang="en-US" sz="2400" i="1" smtClean="0"/>
              <a:t>						</a:t>
            </a:r>
            <a:r>
              <a:rPr lang="en-US" altLang="en-US" sz="1800" i="1" smtClean="0"/>
              <a:t>-Hofstede, 1997</a:t>
            </a:r>
            <a:r>
              <a:rPr lang="en-US" altLang="en-US" sz="2400" i="1" smtClean="0"/>
              <a:t> </a:t>
            </a:r>
            <a:endParaRPr lang="en-US" altLang="en-US" sz="24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altLang="en-US" smtClean="0"/>
              <a:t>Types of School Cultures</a:t>
            </a:r>
          </a:p>
        </p:txBody>
      </p:sp>
      <p:sp>
        <p:nvSpPr>
          <p:cNvPr id="3" name="Content Placeholder 2"/>
          <p:cNvSpPr>
            <a:spLocks noGrp="1"/>
          </p:cNvSpPr>
          <p:nvPr>
            <p:ph idx="1"/>
          </p:nvPr>
        </p:nvSpPr>
        <p:spPr>
          <a:xfrm>
            <a:off x="838200" y="1600200"/>
            <a:ext cx="8229600" cy="4267200"/>
          </a:xfrm>
          <a:extLst>
            <a:ext uri="{909E8E84-426E-40dd-AFC4-6F175D3DCCD1}"/>
            <a:ext uri="{91240B29-F687-4f45-9708-019B960494DF}"/>
            <a:ext uri="{AF507438-7753-43e0-B8FC-AC1667EBCBE1}"/>
            <a:ext uri="{FAA26D3D-D897-4be2-8F04-BA451C77F1D7}"/>
          </a:extLst>
        </p:spPr>
        <p:txBody>
          <a:bodyPr/>
          <a:lstStyle/>
          <a:p>
            <a:pPr marL="514350" indent="-514350">
              <a:buFontTx/>
              <a:buAutoNum type="arabicPeriod"/>
              <a:defRPr/>
            </a:pPr>
            <a:r>
              <a:rPr lang="en-US" dirty="0">
                <a:latin typeface="Arial" charset="0"/>
                <a:ea typeface="ＭＳ Ｐゴシック" charset="0"/>
                <a:cs typeface="Arial" charset="0"/>
              </a:rPr>
              <a:t>Collaborative</a:t>
            </a:r>
          </a:p>
          <a:p>
            <a:pPr marL="514350" indent="-514350">
              <a:buFontTx/>
              <a:buAutoNum type="arabicPeriod"/>
              <a:defRPr/>
            </a:pPr>
            <a:r>
              <a:rPr lang="en-US" dirty="0">
                <a:latin typeface="Arial" charset="0"/>
                <a:ea typeface="ＭＳ Ｐゴシック" charset="0"/>
                <a:cs typeface="Arial" charset="0"/>
              </a:rPr>
              <a:t>Comfortable-Collaborative</a:t>
            </a:r>
          </a:p>
          <a:p>
            <a:pPr marL="514350" indent="-514350">
              <a:buFontTx/>
              <a:buAutoNum type="arabicPeriod"/>
              <a:defRPr/>
            </a:pPr>
            <a:r>
              <a:rPr lang="en-US" dirty="0">
                <a:latin typeface="Arial" charset="0"/>
                <a:ea typeface="ＭＳ Ｐゴシック" charset="0"/>
                <a:cs typeface="Arial" charset="0"/>
              </a:rPr>
              <a:t>Contrived-Collegial</a:t>
            </a:r>
          </a:p>
          <a:p>
            <a:pPr marL="514350" indent="-514350">
              <a:buFontTx/>
              <a:buAutoNum type="arabicPeriod"/>
              <a:defRPr/>
            </a:pPr>
            <a:r>
              <a:rPr lang="en-US" dirty="0">
                <a:latin typeface="Arial" charset="0"/>
                <a:ea typeface="ＭＳ Ｐゴシック" charset="0"/>
                <a:cs typeface="Arial" charset="0"/>
              </a:rPr>
              <a:t>Balkanized</a:t>
            </a:r>
          </a:p>
          <a:p>
            <a:pPr marL="514350" indent="-514350">
              <a:buFontTx/>
              <a:buAutoNum type="arabicPeriod"/>
              <a:defRPr/>
            </a:pPr>
            <a:r>
              <a:rPr lang="en-US" dirty="0" smtClean="0">
                <a:latin typeface="Arial" charset="0"/>
                <a:ea typeface="ＭＳ Ｐゴシック" charset="0"/>
                <a:cs typeface="Arial" charset="0"/>
              </a:rPr>
              <a:t>Fragmented </a:t>
            </a:r>
            <a:endParaRPr lang="en-US" dirty="0">
              <a:latin typeface="Arial" charset="0"/>
              <a:ea typeface="ＭＳ Ｐゴシック" charset="0"/>
              <a:cs typeface="Arial" charset="0"/>
            </a:endParaRPr>
          </a:p>
          <a:p>
            <a:pPr marL="514350" indent="-514350">
              <a:buFontTx/>
              <a:buAutoNum type="arabicPeriod"/>
              <a:defRPr/>
            </a:pPr>
            <a:r>
              <a:rPr lang="en-US" dirty="0" smtClean="0">
                <a:latin typeface="Arial" charset="0"/>
                <a:ea typeface="ＭＳ Ｐゴシック" charset="0"/>
                <a:cs typeface="Arial" charset="0"/>
              </a:rPr>
              <a:t>Toxic</a:t>
            </a:r>
          </a:p>
          <a:p>
            <a:pPr marL="1714500" lvl="4" indent="0">
              <a:buFont typeface="Arial" panose="020B0604020202020204" pitchFamily="34" charset="0"/>
              <a:buNone/>
              <a:defRPr/>
            </a:pPr>
            <a:r>
              <a:rPr lang="en-US" sz="1800" dirty="0">
                <a:latin typeface="Arial" charset="0"/>
                <a:ea typeface="ＭＳ Ｐゴシック" charset="0"/>
                <a:cs typeface="Arial" charset="0"/>
              </a:rPr>
              <a:t>	</a:t>
            </a:r>
            <a:r>
              <a:rPr lang="en-US" sz="1800" dirty="0" smtClean="0">
                <a:latin typeface="Arial" charset="0"/>
                <a:ea typeface="ＭＳ Ｐゴシック" charset="0"/>
                <a:cs typeface="Arial" charset="0"/>
              </a:rPr>
              <a:t>			Fullan and Hargreaves (#1-5)</a:t>
            </a:r>
          </a:p>
          <a:p>
            <a:pPr marL="1714500" lvl="4" indent="0">
              <a:buFont typeface="Arial" panose="020B0604020202020204" pitchFamily="34" charset="0"/>
              <a:buNone/>
              <a:defRPr/>
            </a:pPr>
            <a:r>
              <a:rPr lang="en-US" sz="1800" dirty="0">
                <a:latin typeface="Arial" charset="0"/>
                <a:ea typeface="ＭＳ Ｐゴシック" charset="0"/>
                <a:cs typeface="Arial" charset="0"/>
              </a:rPr>
              <a:t>	</a:t>
            </a:r>
            <a:r>
              <a:rPr lang="en-US" sz="1800" dirty="0" smtClean="0">
                <a:latin typeface="Arial" charset="0"/>
                <a:ea typeface="ＭＳ Ｐゴシック" charset="0"/>
                <a:cs typeface="Arial" charset="0"/>
              </a:rPr>
              <a:t>			Deal and Kennedy (#6)</a:t>
            </a:r>
          </a:p>
          <a:p>
            <a:pPr marL="1714500" lvl="4" indent="0">
              <a:buFont typeface="Arial" panose="020B0604020202020204" pitchFamily="34" charset="0"/>
              <a:buNone/>
              <a:defRPr/>
            </a:pPr>
            <a:r>
              <a:rPr lang="en-US" sz="1800" dirty="0">
                <a:latin typeface="Arial" charset="0"/>
                <a:ea typeface="ＭＳ Ｐゴシック" charset="0"/>
                <a:cs typeface="Arial" charset="0"/>
              </a:rPr>
              <a:t>	</a:t>
            </a:r>
            <a:r>
              <a:rPr lang="en-US" sz="1800" dirty="0" smtClean="0">
                <a:latin typeface="Arial" charset="0"/>
                <a:ea typeface="ＭＳ Ｐゴシック" charset="0"/>
                <a:cs typeface="Arial" charset="0"/>
              </a:rPr>
              <a:t>			</a:t>
            </a:r>
          </a:p>
          <a:p>
            <a:pPr marL="0" indent="0">
              <a:buFontTx/>
              <a:buNone/>
              <a:defRPr/>
            </a:pPr>
            <a:r>
              <a:rPr lang="en-US" dirty="0">
                <a:latin typeface="Arial" charset="0"/>
                <a:ea typeface="ＭＳ Ｐゴシック" charset="0"/>
                <a:cs typeface="Arial" charset="0"/>
              </a:rPr>
              <a:t>	</a:t>
            </a:r>
            <a:r>
              <a:rPr lang="en-US" dirty="0" smtClean="0">
                <a:latin typeface="Arial" charset="0"/>
                <a:ea typeface="ＭＳ Ｐゴシック" charset="0"/>
                <a:cs typeface="Arial" charset="0"/>
              </a:rPr>
              <a:t>				</a:t>
            </a:r>
          </a:p>
          <a:p>
            <a:pPr marL="0" indent="0">
              <a:buFontTx/>
              <a:buNone/>
              <a:defRPr/>
            </a:pPr>
            <a:r>
              <a:rPr lang="en-US" sz="1800" dirty="0">
                <a:latin typeface="Arial" charset="0"/>
                <a:ea typeface="ＭＳ Ｐゴシック" charset="0"/>
                <a:cs typeface="Arial" charset="0"/>
              </a:rPr>
              <a:t>	</a:t>
            </a:r>
            <a:r>
              <a:rPr lang="en-US" sz="1800" dirty="0" smtClean="0">
                <a:latin typeface="Arial" charset="0"/>
                <a:ea typeface="ＭＳ Ｐゴシック" charset="0"/>
                <a:cs typeface="Arial" charset="0"/>
              </a:rPr>
              <a:t>			</a:t>
            </a:r>
            <a:endParaRPr lang="en-US" dirty="0">
              <a:latin typeface="Arial" charset="0"/>
              <a:ea typeface="ＭＳ Ｐゴシック" charset="0"/>
              <a:cs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838200" y="274638"/>
            <a:ext cx="8229600" cy="334962"/>
          </a:xfrm>
        </p:spPr>
        <p:txBody>
          <a:bodyPr/>
          <a:lstStyle/>
          <a:p>
            <a:r>
              <a:rPr lang="en-US" altLang="en-US" sz="1800" smtClean="0"/>
              <a:t> School Culture Typology Worksheet</a:t>
            </a:r>
          </a:p>
        </p:txBody>
      </p:sp>
      <p:sp>
        <p:nvSpPr>
          <p:cNvPr id="44035" name="Content Placeholder 2"/>
          <p:cNvSpPr>
            <a:spLocks noGrp="1"/>
          </p:cNvSpPr>
          <p:nvPr>
            <p:ph idx="1"/>
          </p:nvPr>
        </p:nvSpPr>
        <p:spPr>
          <a:xfrm>
            <a:off x="838200" y="1219200"/>
            <a:ext cx="8229600" cy="4648200"/>
          </a:xfrm>
        </p:spPr>
        <p:txBody>
          <a:bodyPr/>
          <a:lstStyle/>
          <a:p>
            <a:pPr marL="0" indent="0">
              <a:buFontTx/>
              <a:buNone/>
            </a:pPr>
            <a:r>
              <a:rPr lang="en-US" altLang="en-US" smtClean="0"/>
              <a:t>         </a:t>
            </a:r>
          </a:p>
          <a:p>
            <a:pPr marL="0" indent="0">
              <a:buFontTx/>
              <a:buNone/>
            </a:pPr>
            <a:endParaRPr lang="en-US" altLang="en-US" smtClean="0"/>
          </a:p>
          <a:p>
            <a:pPr marL="0" indent="0">
              <a:buFontTx/>
              <a:buNone/>
            </a:pPr>
            <a:r>
              <a:rPr lang="en-US" altLang="en-US" smtClean="0"/>
              <a:t>     </a:t>
            </a:r>
          </a:p>
          <a:p>
            <a:pPr marL="0" indent="0">
              <a:buFontTx/>
              <a:buNone/>
            </a:pPr>
            <a:r>
              <a:rPr lang="en-US" altLang="en-US" smtClean="0"/>
              <a:t>				</a:t>
            </a:r>
          </a:p>
          <a:p>
            <a:pPr marL="0" indent="0">
              <a:buFontTx/>
              <a:buNone/>
            </a:pPr>
            <a:endParaRPr lang="en-US" altLang="en-US" smtClean="0"/>
          </a:p>
          <a:p>
            <a:pPr marL="0" indent="0">
              <a:buFontTx/>
              <a:buNone/>
            </a:pPr>
            <a:r>
              <a:rPr lang="en-US" altLang="en-US" smtClean="0"/>
              <a:t>                                </a:t>
            </a:r>
          </a:p>
          <a:p>
            <a:pPr marL="0" indent="0">
              <a:buFontTx/>
              <a:buNone/>
            </a:pPr>
            <a:r>
              <a:rPr lang="en-US" altLang="en-US" smtClean="0"/>
              <a:t>				</a:t>
            </a:r>
          </a:p>
          <a:p>
            <a:pPr marL="0" indent="0">
              <a:buFontTx/>
              <a:buNone/>
            </a:pPr>
            <a:endParaRPr lang="en-US" altLang="en-US" smtClean="0"/>
          </a:p>
          <a:p>
            <a:pPr marL="0" indent="0">
              <a:buFontTx/>
              <a:buNone/>
            </a:pPr>
            <a:r>
              <a:rPr lang="en-US" altLang="en-US" smtClean="0"/>
              <a:t>				</a:t>
            </a:r>
          </a:p>
          <a:p>
            <a:pPr marL="0" indent="0">
              <a:buFontTx/>
              <a:buNone/>
            </a:pPr>
            <a:endParaRPr lang="en-US" altLang="en-US" smtClean="0"/>
          </a:p>
          <a:p>
            <a:pPr marL="0" indent="0">
              <a:buFontTx/>
              <a:buNone/>
            </a:pPr>
            <a:r>
              <a:rPr lang="en-US" altLang="en-US" smtClean="0"/>
              <a:t>				 </a:t>
            </a:r>
          </a:p>
        </p:txBody>
      </p:sp>
      <p:graphicFrame>
        <p:nvGraphicFramePr>
          <p:cNvPr id="8" name="Table 7" descr="School Culture Typology Worksheet. "/>
          <p:cNvGraphicFramePr>
            <a:graphicFrameLocks noGrp="1"/>
          </p:cNvGraphicFramePr>
          <p:nvPr>
            <p:extLst>
              <p:ext uri="{D42A27DB-BD31-4B8C-83A1-F6EECF244321}">
                <p14:modId xmlns:p14="http://schemas.microsoft.com/office/powerpoint/2010/main" val="3974587578"/>
              </p:ext>
            </p:extLst>
          </p:nvPr>
        </p:nvGraphicFramePr>
        <p:xfrm>
          <a:off x="762000" y="685800"/>
          <a:ext cx="8153400" cy="6034088"/>
        </p:xfrm>
        <a:graphic>
          <a:graphicData uri="http://schemas.openxmlformats.org/drawingml/2006/table">
            <a:tbl>
              <a:tblPr firstRow="1"/>
              <a:tblGrid>
                <a:gridCol w="1143000">
                  <a:extLst>
                    <a:ext uri="{9D8B030D-6E8A-4147-A177-3AD203B41FA5}">
                      <a16:colId xmlns:a16="http://schemas.microsoft.com/office/drawing/2014/main" val="4273563715"/>
                    </a:ext>
                  </a:extLst>
                </a:gridCol>
                <a:gridCol w="1143000">
                  <a:extLst>
                    <a:ext uri="{9D8B030D-6E8A-4147-A177-3AD203B41FA5}">
                      <a16:colId xmlns:a16="http://schemas.microsoft.com/office/drawing/2014/main" val="913194340"/>
                    </a:ext>
                  </a:extLst>
                </a:gridCol>
                <a:gridCol w="1143000">
                  <a:extLst>
                    <a:ext uri="{9D8B030D-6E8A-4147-A177-3AD203B41FA5}">
                      <a16:colId xmlns:a16="http://schemas.microsoft.com/office/drawing/2014/main" val="1294520435"/>
                    </a:ext>
                  </a:extLst>
                </a:gridCol>
                <a:gridCol w="1143000">
                  <a:extLst>
                    <a:ext uri="{9D8B030D-6E8A-4147-A177-3AD203B41FA5}">
                      <a16:colId xmlns:a16="http://schemas.microsoft.com/office/drawing/2014/main" val="4235968709"/>
                    </a:ext>
                  </a:extLst>
                </a:gridCol>
                <a:gridCol w="1066800">
                  <a:extLst>
                    <a:ext uri="{9D8B030D-6E8A-4147-A177-3AD203B41FA5}">
                      <a16:colId xmlns:a16="http://schemas.microsoft.com/office/drawing/2014/main" val="1625103507"/>
                    </a:ext>
                  </a:extLst>
                </a:gridCol>
                <a:gridCol w="1219200">
                  <a:extLst>
                    <a:ext uri="{9D8B030D-6E8A-4147-A177-3AD203B41FA5}">
                      <a16:colId xmlns:a16="http://schemas.microsoft.com/office/drawing/2014/main" val="552113272"/>
                    </a:ext>
                  </a:extLst>
                </a:gridCol>
                <a:gridCol w="1295400">
                  <a:extLst>
                    <a:ext uri="{9D8B030D-6E8A-4147-A177-3AD203B41FA5}">
                      <a16:colId xmlns:a16="http://schemas.microsoft.com/office/drawing/2014/main" val="2551439643"/>
                    </a:ext>
                  </a:extLst>
                </a:gridCol>
              </a:tblGrid>
              <a:tr h="442913">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200" b="1" i="0" u="none" strike="noStrike" cap="none" normalizeH="0" baseline="0" dirty="0" smtClean="0">
                        <a:ln>
                          <a:noFill/>
                        </a:ln>
                        <a:solidFill>
                          <a:srgbClr val="99CCFF"/>
                        </a:solidFill>
                        <a:effectLst/>
                        <a:latin typeface="Arial" panose="020B0604020202020204" pitchFamily="34" charset="0"/>
                        <a:ea typeface="MS PGothic" panose="020B0600070205080204" pitchFamily="34" charset="-128"/>
                      </a:endParaRP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AE2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chemeClr val="tx1"/>
                          </a:solidFill>
                          <a:effectLst/>
                          <a:latin typeface="Arial" panose="020B0604020202020204" pitchFamily="34" charset="0"/>
                          <a:ea typeface="MS PGothic" panose="020B0600070205080204" pitchFamily="34" charset="-128"/>
                        </a:rPr>
                        <a:t>Toxic</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AE2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dirty="0" smtClean="0">
                          <a:ln>
                            <a:noFill/>
                          </a:ln>
                          <a:solidFill>
                            <a:schemeClr val="tx1"/>
                          </a:solidFill>
                          <a:effectLst/>
                          <a:latin typeface="Arial" panose="020B0604020202020204" pitchFamily="34" charset="0"/>
                          <a:ea typeface="MS PGothic" panose="020B0600070205080204" pitchFamily="34" charset="-128"/>
                        </a:rPr>
                        <a:t>Fragmented</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AE2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dirty="0" smtClean="0">
                          <a:ln>
                            <a:noFill/>
                          </a:ln>
                          <a:solidFill>
                            <a:schemeClr val="tx1"/>
                          </a:solidFill>
                          <a:effectLst/>
                          <a:latin typeface="Arial" panose="020B0604020202020204" pitchFamily="34" charset="0"/>
                          <a:ea typeface="MS PGothic" panose="020B0600070205080204" pitchFamily="34" charset="-128"/>
                        </a:rPr>
                        <a:t>Balkanized</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AE2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dirty="0" smtClean="0">
                          <a:ln>
                            <a:noFill/>
                          </a:ln>
                          <a:solidFill>
                            <a:schemeClr val="tx1"/>
                          </a:solidFill>
                          <a:effectLst/>
                          <a:latin typeface="Arial" panose="020B0604020202020204" pitchFamily="34" charset="0"/>
                          <a:ea typeface="MS PGothic" panose="020B0600070205080204" pitchFamily="34" charset="-128"/>
                        </a:rPr>
                        <a:t>Contrived</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dirty="0" smtClean="0">
                          <a:ln>
                            <a:noFill/>
                          </a:ln>
                          <a:solidFill>
                            <a:schemeClr val="tx1"/>
                          </a:solidFill>
                          <a:effectLst/>
                          <a:latin typeface="Arial" panose="020B0604020202020204" pitchFamily="34" charset="0"/>
                          <a:ea typeface="MS PGothic" panose="020B0600070205080204" pitchFamily="34" charset="-128"/>
                        </a:rPr>
                        <a:t>Collegial</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AE2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dirty="0" smtClean="0">
                          <a:ln>
                            <a:noFill/>
                          </a:ln>
                          <a:solidFill>
                            <a:schemeClr val="tx1"/>
                          </a:solidFill>
                          <a:effectLst/>
                          <a:latin typeface="Arial" panose="020B0604020202020204" pitchFamily="34" charset="0"/>
                          <a:ea typeface="MS PGothic" panose="020B0600070205080204" pitchFamily="34" charset="-128"/>
                        </a:rPr>
                        <a:t>Comfortable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dirty="0" smtClean="0">
                          <a:ln>
                            <a:noFill/>
                          </a:ln>
                          <a:solidFill>
                            <a:schemeClr val="tx1"/>
                          </a:solidFill>
                          <a:effectLst/>
                          <a:latin typeface="Arial" panose="020B0604020202020204" pitchFamily="34" charset="0"/>
                          <a:ea typeface="MS PGothic" panose="020B0600070205080204" pitchFamily="34" charset="-128"/>
                        </a:rPr>
                        <a:t>Collaborative</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AE2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dirty="0" smtClean="0">
                          <a:ln>
                            <a:noFill/>
                          </a:ln>
                          <a:solidFill>
                            <a:schemeClr val="tx1"/>
                          </a:solidFill>
                          <a:effectLst/>
                          <a:latin typeface="Arial" panose="020B0604020202020204" pitchFamily="34" charset="0"/>
                          <a:ea typeface="MS PGothic" panose="020B0600070205080204" pitchFamily="34" charset="-128"/>
                        </a:rPr>
                        <a:t>Collaborative</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AE2FF"/>
                    </a:solidFill>
                  </a:tcPr>
                </a:tc>
                <a:extLst>
                  <a:ext uri="{0D108BD9-81ED-4DB2-BD59-A6C34878D82A}">
                    <a16:rowId xmlns:a16="http://schemas.microsoft.com/office/drawing/2014/main" val="2960939585"/>
                  </a:ext>
                </a:extLst>
              </a:tr>
              <a:tr h="1463675">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chemeClr val="tx1"/>
                          </a:solidFill>
                          <a:effectLst/>
                          <a:latin typeface="Arial" panose="020B0604020202020204" pitchFamily="34" charset="0"/>
                          <a:ea typeface="MS PGothic" panose="020B0600070205080204" pitchFamily="34" charset="-128"/>
                        </a:rPr>
                        <a:t>Row 1</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chemeClr val="tx1"/>
                          </a:solidFill>
                          <a:effectLst/>
                          <a:latin typeface="Arial" panose="020B0604020202020204" pitchFamily="34" charset="0"/>
                          <a:ea typeface="MS PGothic" panose="020B0600070205080204" pitchFamily="34" charset="-128"/>
                        </a:rPr>
                        <a:t>Student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chemeClr val="tx1"/>
                          </a:solidFill>
                          <a:effectLst/>
                          <a:latin typeface="Arial" panose="020B0604020202020204" pitchFamily="34" charset="0"/>
                          <a:ea typeface="MS PGothic" panose="020B0600070205080204" pitchFamily="34" charset="-128"/>
                        </a:rPr>
                        <a:t>Achievement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2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endParaRP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4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Many teachers believe if students fail it is students’ fault</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4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Teachers usually don’t discuss issues related to student achievement</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4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Most teacher discussions related to student achievement are restricted to departments, cliques or close friends</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4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Teachers are given time to discuss student achievement and are expected to do that during this time</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4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Teachers are given time to discuss student achievement, most of this time is spent on giving advise or trick-trading</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endParaRP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4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Teachers are given time to discuss student achievement and this time is spent critically analyzing each others’ practice</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4FF"/>
                    </a:solidFill>
                  </a:tcPr>
                </a:tc>
                <a:extLst>
                  <a:ext uri="{0D108BD9-81ED-4DB2-BD59-A6C34878D82A}">
                    <a16:rowId xmlns:a16="http://schemas.microsoft.com/office/drawing/2014/main" val="2015123655"/>
                  </a:ext>
                </a:extLst>
              </a:tr>
              <a:tr h="1203325">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Row 2</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Collegial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Awareness</a:t>
                      </a:r>
                      <a:endParaRPr kumimoji="0" lang="en-US" altLang="en-US" sz="11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200" b="1"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endParaRP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A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Many teachers do not care about the effectiveness of other teachers</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A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Most of the teachers are unaware of what other teachers are teaching</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A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Most teachers are aware of only what their friends in the school are teaching</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A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Arial" panose="020B0604020202020204" pitchFamily="34" charset="0"/>
                          <a:ea typeface="MS PGothic" panose="020B0600070205080204" pitchFamily="34" charset="-128"/>
                        </a:rPr>
                        <a:t>The school leadership expects teachers to know what other teachers are teaching</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A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Teachers occasionally observe and discuss what other teachers are teaching</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A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Teachers seek out opportunities to observe and discuss what other teachers are teaching</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AFF"/>
                    </a:solidFill>
                  </a:tcPr>
                </a:tc>
                <a:extLst>
                  <a:ext uri="{0D108BD9-81ED-4DB2-BD59-A6C34878D82A}">
                    <a16:rowId xmlns:a16="http://schemas.microsoft.com/office/drawing/2014/main" val="1659447269"/>
                  </a:ext>
                </a:extLst>
              </a:tr>
              <a:tr h="1044575">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Row 3</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Shared Values</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4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Values shared by many teachers are contradictory with student needs</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4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There is not much agreement among teachers concerning educational values</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4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There are small groups of teachers that share educational values</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4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The school leadership provides teachers a list of school values</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4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There is general agreement among teachers concerning educational values</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4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There is strong agreement among teachers concerning educational values</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4FF"/>
                    </a:solidFill>
                  </a:tcPr>
                </a:tc>
                <a:extLst>
                  <a:ext uri="{0D108BD9-81ED-4DB2-BD59-A6C34878D82A}">
                    <a16:rowId xmlns:a16="http://schemas.microsoft.com/office/drawing/2014/main" val="1586986419"/>
                  </a:ext>
                </a:extLst>
              </a:tr>
              <a:tr h="1177925">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chemeClr val="tx1"/>
                          </a:solidFill>
                          <a:effectLst/>
                          <a:latin typeface="Arial" panose="020B0604020202020204" pitchFamily="34" charset="0"/>
                          <a:ea typeface="MS PGothic" panose="020B0600070205080204" pitchFamily="34" charset="-128"/>
                        </a:rPr>
                        <a:t>Row 4</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chemeClr val="tx1"/>
                          </a:solidFill>
                          <a:effectLst/>
                          <a:latin typeface="Arial" panose="020B0604020202020204" pitchFamily="34" charset="0"/>
                          <a:ea typeface="MS PGothic" panose="020B0600070205080204" pitchFamily="34" charset="-128"/>
                        </a:rPr>
                        <a:t>Decision Making</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A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Decisions are easily made because many teachers do not care</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A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Teachers are usually not interested in participating in decisions that concern students</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A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Small groups of teachers attempt to control the decisions made concerning students</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A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School leaders expect teachers to participate in all decisions concerning students</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A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Teachers occasionally show an interest in the decisions made concerning students</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A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There is an expectation among teachers to participate in decisions concerning students</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AFF"/>
                    </a:solidFill>
                  </a:tcPr>
                </a:tc>
                <a:extLst>
                  <a:ext uri="{0D108BD9-81ED-4DB2-BD59-A6C34878D82A}">
                    <a16:rowId xmlns:a16="http://schemas.microsoft.com/office/drawing/2014/main" val="1389914033"/>
                  </a:ext>
                </a:extLst>
              </a:tr>
              <a:tr h="701675">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chemeClr val="tx1"/>
                          </a:solidFill>
                          <a:effectLst/>
                          <a:latin typeface="Arial" panose="020B0604020202020204" pitchFamily="34" charset="0"/>
                          <a:ea typeface="MS PGothic" panose="020B0600070205080204" pitchFamily="34" charset="-128"/>
                        </a:rPr>
                        <a:t>Row 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chemeClr val="tx1"/>
                          </a:solidFill>
                          <a:effectLst/>
                          <a:latin typeface="Arial" panose="020B0604020202020204" pitchFamily="34" charset="0"/>
                          <a:ea typeface="MS PGothic" panose="020B0600070205080204" pitchFamily="34" charset="-128"/>
                        </a:rPr>
                        <a:t>Risk Taking</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4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Many teachers protect their teaching style from “innovation”</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4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Most teachers typically do not experiment with new ideas</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4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Innovations are usually initiated within a single grade or dept.</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4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School leaders mandate teachers to try new ideas</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4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smtClean="0">
                          <a:ln>
                            <a:noFill/>
                          </a:ln>
                          <a:solidFill>
                            <a:srgbClr val="000000"/>
                          </a:solidFill>
                          <a:effectLst/>
                          <a:latin typeface="Arial" panose="020B0604020202020204" pitchFamily="34" charset="0"/>
                          <a:ea typeface="MS PGothic" panose="020B0600070205080204" pitchFamily="34" charset="-128"/>
                        </a:rPr>
                        <a:t>Teachers occasionally like to experiment with new ideas</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4FF"/>
                    </a:solidFill>
                  </a:tcPr>
                </a:tc>
                <a:tc>
                  <a:txBody>
                    <a:bodyPr/>
                    <a:lstStyle>
                      <a:lvl1pPr eaLnBrk="0" hangingPunct="0">
                        <a:spcBef>
                          <a:spcPct val="20000"/>
                        </a:spcBef>
                        <a:defRPr sz="2800">
                          <a:solidFill>
                            <a:schemeClr val="tx1"/>
                          </a:solidFill>
                          <a:latin typeface="Arial" panose="020B0604020202020204" pitchFamily="34" charset="0"/>
                          <a:ea typeface="MS PGothic" panose="020B0600070205080204" pitchFamily="34" charset="-128"/>
                        </a:defRPr>
                      </a:lvl1pPr>
                      <a:lvl2pPr marL="742950" indent="-285750" eaLnBrk="0" hangingPunct="0">
                        <a:spcBef>
                          <a:spcPct val="20000"/>
                        </a:spcBef>
                        <a:defRPr sz="2400">
                          <a:solidFill>
                            <a:schemeClr val="tx1"/>
                          </a:solidFill>
                          <a:latin typeface="Arial" panose="020B0604020202020204" pitchFamily="34" charset="0"/>
                          <a:ea typeface="MS PGothic" panose="020B0600070205080204" pitchFamily="34" charset="-128"/>
                        </a:defRPr>
                      </a:lvl2pPr>
                      <a:lvl3pPr marL="1143000" indent="-228600" eaLnBrk="0" hangingPunct="0">
                        <a:spcBef>
                          <a:spcPct val="20000"/>
                        </a:spcBef>
                        <a:defRPr sz="2000">
                          <a:solidFill>
                            <a:schemeClr val="tx1"/>
                          </a:solidFill>
                          <a:latin typeface="Arial" panose="020B0604020202020204" pitchFamily="34" charset="0"/>
                          <a:ea typeface="MS PGothic" panose="020B0600070205080204" pitchFamily="34" charset="-128"/>
                        </a:defRPr>
                      </a:lvl3pPr>
                      <a:lvl4pPr marL="1600200" indent="-228600" eaLnBrk="0" hangingPunct="0">
                        <a:spcBef>
                          <a:spcPct val="20000"/>
                        </a:spcBef>
                        <a:defRPr>
                          <a:solidFill>
                            <a:schemeClr val="tx1"/>
                          </a:solidFill>
                          <a:latin typeface="Arial" panose="020B0604020202020204" pitchFamily="34" charset="0"/>
                          <a:ea typeface="MS PGothic" panose="020B0600070205080204" pitchFamily="34" charset="-128"/>
                        </a:defRPr>
                      </a:lvl4pPr>
                      <a:lvl5pPr marL="2057400" indent="-228600" eaLnBrk="0" hangingPunct="0">
                        <a:spcBef>
                          <a:spcPct val="20000"/>
                        </a:spcBef>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Arial" panose="020B0604020202020204" pitchFamily="34" charset="0"/>
                          <a:ea typeface="MS PGothic" panose="020B0600070205080204" pitchFamily="34" charset="-128"/>
                        </a:rPr>
                        <a:t>Teachers are constantly looking for new ideas</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4FF"/>
                    </a:solidFill>
                  </a:tcPr>
                </a:tc>
                <a:extLst>
                  <a:ext uri="{0D108BD9-81ED-4DB2-BD59-A6C34878D82A}">
                    <a16:rowId xmlns:a16="http://schemas.microsoft.com/office/drawing/2014/main" val="269276598"/>
                  </a:ext>
                </a:extLst>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en-US" altLang="en-US" smtClean="0"/>
              <a:t>What are our next steps?</a:t>
            </a:r>
          </a:p>
        </p:txBody>
      </p:sp>
      <p:sp>
        <p:nvSpPr>
          <p:cNvPr id="46083" name="Content Placeholder 2"/>
          <p:cNvSpPr>
            <a:spLocks noGrp="1"/>
          </p:cNvSpPr>
          <p:nvPr>
            <p:ph idx="1"/>
          </p:nvPr>
        </p:nvSpPr>
        <p:spPr>
          <a:xfrm>
            <a:off x="838200" y="1600200"/>
            <a:ext cx="8229600" cy="4267200"/>
          </a:xfrm>
        </p:spPr>
        <p:txBody>
          <a:bodyPr/>
          <a:lstStyle/>
          <a:p>
            <a:pPr marL="0" indent="0">
              <a:buFontTx/>
              <a:buNone/>
            </a:pPr>
            <a:endParaRPr lang="en-US" altLang="en-US" smtClean="0"/>
          </a:p>
          <a:p>
            <a:pPr marL="0" indent="0">
              <a:buFontTx/>
              <a:buNone/>
            </a:pPr>
            <a:endParaRPr lang="en-US" altLang="en-US" smtClean="0"/>
          </a:p>
          <a:p>
            <a:pPr marL="0" indent="0">
              <a:buFontTx/>
              <a:buNone/>
            </a:pPr>
            <a:r>
              <a:rPr lang="en-US" altLang="en-US" smtClean="0"/>
              <a:t>Think about how you might </a:t>
            </a:r>
            <a:r>
              <a:rPr lang="en-US" altLang="en-US" b="1" smtClean="0"/>
              <a:t>facilitate</a:t>
            </a:r>
            <a:r>
              <a:rPr lang="en-US" altLang="en-US" smtClean="0"/>
              <a:t> using this tool with your beginning administrator.</a:t>
            </a:r>
          </a:p>
          <a:p>
            <a:pPr marL="0" indent="0">
              <a:buFontTx/>
              <a:buNone/>
            </a:pPr>
            <a:endParaRPr lang="en-US" altLang="en-US" smtClean="0"/>
          </a:p>
          <a:p>
            <a:pPr marL="0" indent="0">
              <a:buFontTx/>
              <a:buNone/>
            </a:pPr>
            <a:endParaRPr lang="en-US" altLang="en-U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altLang="en-US" smtClean="0">
                <a:solidFill>
                  <a:srgbClr val="0066CC"/>
                </a:solidFill>
              </a:rPr>
              <a:t>Guiding Question #3</a:t>
            </a:r>
          </a:p>
        </p:txBody>
      </p:sp>
      <p:sp>
        <p:nvSpPr>
          <p:cNvPr id="48131" name="Content Placeholder 2"/>
          <p:cNvSpPr>
            <a:spLocks noGrp="1"/>
          </p:cNvSpPr>
          <p:nvPr>
            <p:ph idx="1"/>
          </p:nvPr>
        </p:nvSpPr>
        <p:spPr>
          <a:xfrm>
            <a:off x="838200" y="1600200"/>
            <a:ext cx="8229600" cy="4267200"/>
          </a:xfrm>
        </p:spPr>
        <p:txBody>
          <a:bodyPr/>
          <a:lstStyle/>
          <a:p>
            <a:pPr marL="0" indent="0">
              <a:buFontTx/>
              <a:buNone/>
            </a:pPr>
            <a:endParaRPr lang="en-US" altLang="en-US" smtClean="0"/>
          </a:p>
          <a:p>
            <a:pPr marL="0" indent="0">
              <a:buFontTx/>
              <a:buNone/>
            </a:pPr>
            <a:endParaRPr lang="en-US" altLang="en-US" smtClean="0"/>
          </a:p>
          <a:p>
            <a:pPr marL="0" indent="0">
              <a:buFontTx/>
              <a:buNone/>
            </a:pPr>
            <a:r>
              <a:rPr lang="en-US" altLang="en-US" smtClean="0"/>
              <a:t>Can people learn </a:t>
            </a:r>
            <a:r>
              <a:rPr lang="en-US" altLang="en-US" b="1" smtClean="0"/>
              <a:t>new ways of being</a:t>
            </a:r>
            <a:r>
              <a:rPr lang="en-US" altLang="en-US" smtClean="0"/>
              <a:t>, or are our personalities, dispositions, and interpersonal skills fixed?</a:t>
            </a:r>
          </a:p>
          <a:p>
            <a:pPr marL="0" indent="0">
              <a:buFontTx/>
              <a:buNone/>
            </a:pPr>
            <a:endParaRPr lang="en-US" alt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altLang="en-US" smtClean="0"/>
              <a:t>Transformation and Triple-Loop Learning</a:t>
            </a:r>
          </a:p>
        </p:txBody>
      </p:sp>
      <p:sp>
        <p:nvSpPr>
          <p:cNvPr id="50179" name="Content Placeholder 2"/>
          <p:cNvSpPr>
            <a:spLocks noGrp="1"/>
          </p:cNvSpPr>
          <p:nvPr>
            <p:ph idx="1"/>
          </p:nvPr>
        </p:nvSpPr>
        <p:spPr>
          <a:xfrm>
            <a:off x="914400" y="1295400"/>
            <a:ext cx="8153400" cy="4572000"/>
          </a:xfrm>
        </p:spPr>
        <p:txBody>
          <a:bodyPr/>
          <a:lstStyle/>
          <a:p>
            <a:pPr marL="0" indent="0">
              <a:buFontTx/>
              <a:buNone/>
            </a:pPr>
            <a:endParaRPr lang="en-US" altLang="en-US" sz="2000" smtClean="0"/>
          </a:p>
          <a:p>
            <a:pPr marL="0" indent="0">
              <a:buFontTx/>
              <a:buNone/>
            </a:pPr>
            <a:r>
              <a:rPr lang="en-US" altLang="en-US" sz="2000" smtClean="0"/>
              <a:t>The process of transformation typically progresses through three stages:</a:t>
            </a:r>
          </a:p>
          <a:p>
            <a:pPr marL="0" indent="0">
              <a:buFontTx/>
              <a:buAutoNum type="arabicPeriod"/>
            </a:pPr>
            <a:r>
              <a:rPr lang="en-US" altLang="en-US" sz="2000" smtClean="0"/>
              <a:t> We gain new knowledge, skills, or ways of acting, </a:t>
            </a:r>
            <a:r>
              <a:rPr lang="en-US" altLang="en-US" sz="2000" b="1" smtClean="0"/>
              <a:t>in incremental steps.</a:t>
            </a:r>
          </a:p>
          <a:p>
            <a:pPr marL="0" indent="0">
              <a:buFontTx/>
              <a:buAutoNum type="arabicPeriod"/>
            </a:pPr>
            <a:r>
              <a:rPr lang="en-US" altLang="en-US" sz="2000" smtClean="0"/>
              <a:t> As we experience success with these new ways of doing things, we begin to change our way of thinking; we imagine a new context for these incremental changes; and we begin </a:t>
            </a:r>
            <a:r>
              <a:rPr lang="en-US" altLang="en-US" sz="2000" b="1" smtClean="0"/>
              <a:t>to reframe our sense of possibilities.</a:t>
            </a:r>
          </a:p>
          <a:p>
            <a:pPr marL="0" indent="0">
              <a:buFontTx/>
              <a:buAutoNum type="arabicPeriod"/>
            </a:pPr>
            <a:r>
              <a:rPr lang="en-US" altLang="en-US" sz="2000" smtClean="0"/>
              <a:t> As our new knowledge, skills, and ways of acting become transparent to us - integral to who we are - and we see the world differently, our learning is full integrated.  </a:t>
            </a:r>
            <a:r>
              <a:rPr lang="en-US" altLang="en-US" sz="2000" b="1" smtClean="0"/>
              <a:t>We are transformed.</a:t>
            </a:r>
          </a:p>
          <a:p>
            <a:pPr marL="400050" lvl="1" indent="0">
              <a:buFontTx/>
              <a:buNone/>
            </a:pPr>
            <a:r>
              <a:rPr lang="en-US" altLang="en-US" sz="1200" b="1" i="1" smtClean="0"/>
              <a:t>						Blended Coaching, </a:t>
            </a:r>
            <a:r>
              <a:rPr lang="en-US" altLang="en-US" sz="1200" smtClean="0"/>
              <a:t>p. 85</a:t>
            </a:r>
            <a:endParaRPr lang="en-US" altLang="en-US" sz="1200" b="1" i="1" smtClean="0"/>
          </a:p>
          <a:p>
            <a:pPr marL="0" indent="0">
              <a:buFontTx/>
              <a:buAutoNum type="arabicPeriod"/>
            </a:pPr>
            <a:endParaRPr lang="en-US" altLang="en-US" sz="2000" smtClean="0"/>
          </a:p>
          <a:p>
            <a:pPr marL="0" indent="0">
              <a:buFontTx/>
              <a:buNone/>
            </a:pPr>
            <a:endParaRPr lang="en-US" altLang="en-US" sz="2000" smtClean="0"/>
          </a:p>
          <a:p>
            <a:pPr marL="0" indent="0">
              <a:buFontTx/>
              <a:buNone/>
            </a:pPr>
            <a:endParaRPr lang="en-US" altLang="en-US" smtClean="0"/>
          </a:p>
          <a:p>
            <a:pPr marL="0" indent="0">
              <a:buFontTx/>
              <a:buNone/>
            </a:pPr>
            <a:endParaRPr lang="en-US" altLang="en-US" smtClean="0"/>
          </a:p>
          <a:p>
            <a:pPr marL="0" indent="0">
              <a:buFontTx/>
              <a:buNone/>
            </a:pPr>
            <a:endParaRPr lang="en-US" altLang="en-US" smtClean="0"/>
          </a:p>
          <a:p>
            <a:pPr marL="0" indent="0">
              <a:buFontTx/>
              <a:buNone/>
            </a:pPr>
            <a:endParaRPr lang="en-US" altLang="en-US" smtClean="0"/>
          </a:p>
          <a:p>
            <a:pPr marL="0" indent="0">
              <a:buFontTx/>
              <a:buNone/>
            </a:pPr>
            <a:endParaRPr lang="en-US" altLang="en-US" smtClean="0"/>
          </a:p>
          <a:p>
            <a:pPr marL="0" indent="0">
              <a:buFontTx/>
              <a:buNone/>
            </a:pPr>
            <a:endParaRPr lang="en-US" altLang="en-US" smtClean="0"/>
          </a:p>
          <a:p>
            <a:pPr marL="0" indent="0">
              <a:buFontTx/>
              <a:buNone/>
            </a:pPr>
            <a:endParaRPr lang="en-US" alt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r>
              <a:rPr lang="en-US" altLang="en-US" smtClean="0"/>
              <a:t>Transformational Coaching</a:t>
            </a:r>
          </a:p>
        </p:txBody>
      </p:sp>
      <p:sp>
        <p:nvSpPr>
          <p:cNvPr id="52227" name="Content Placeholder 2"/>
          <p:cNvSpPr>
            <a:spLocks noGrp="1"/>
          </p:cNvSpPr>
          <p:nvPr>
            <p:ph idx="1"/>
          </p:nvPr>
        </p:nvSpPr>
        <p:spPr>
          <a:xfrm>
            <a:off x="838200" y="1600200"/>
            <a:ext cx="8229600" cy="4267200"/>
          </a:xfrm>
        </p:spPr>
        <p:txBody>
          <a:bodyPr/>
          <a:lstStyle/>
          <a:p>
            <a:pPr marL="0" indent="0">
              <a:buFontTx/>
              <a:buNone/>
            </a:pPr>
            <a:endParaRPr lang="en-US" altLang="en-US" smtClean="0"/>
          </a:p>
          <a:p>
            <a:pPr marL="0" indent="0">
              <a:buFontTx/>
              <a:buNone/>
            </a:pPr>
            <a:r>
              <a:rPr lang="en-US" altLang="en-US" smtClean="0"/>
              <a:t>One way the coach can facilitate this transformational process is through the construct of </a:t>
            </a:r>
            <a:r>
              <a:rPr lang="en-US" altLang="en-US" b="1" smtClean="0"/>
              <a:t>Triple-Loop Learning</a:t>
            </a:r>
            <a:r>
              <a:rPr lang="en-US" altLang="en-US" smtClean="0"/>
              <a:t>.  In turn, the coachee can apply this process to reshaping culture.  </a:t>
            </a:r>
          </a:p>
          <a:p>
            <a:pPr marL="0" indent="0">
              <a:buFontTx/>
              <a:buNone/>
            </a:pPr>
            <a:endParaRPr lang="en-US" altLang="en-US" smtClean="0"/>
          </a:p>
          <a:p>
            <a:pPr marL="0" indent="0">
              <a:buFontTx/>
              <a:buNone/>
            </a:pPr>
            <a:endParaRPr lang="en-US" altLang="en-US" smtClean="0"/>
          </a:p>
          <a:p>
            <a:pPr marL="0" indent="0">
              <a:buFontTx/>
              <a:buNone/>
            </a:pPr>
            <a:endParaRPr lang="en-US" altLang="en-US" smtClean="0"/>
          </a:p>
          <a:p>
            <a:pPr marL="0" indent="0">
              <a:buFontTx/>
              <a:buNone/>
            </a:pPr>
            <a:endParaRPr lang="en-US" alt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en-US" smtClean="0"/>
              <a:t>Let’s Begin</a:t>
            </a:r>
            <a:br>
              <a:rPr lang="en-US" altLang="en-US" smtClean="0"/>
            </a:br>
            <a:r>
              <a:rPr lang="en-US" altLang="en-US" sz="3600" smtClean="0"/>
              <a:t>Administrator Mentor Roundtable 4</a:t>
            </a:r>
          </a:p>
        </p:txBody>
      </p:sp>
      <p:sp>
        <p:nvSpPr>
          <p:cNvPr id="17411" name="Content Placeholder 2"/>
          <p:cNvSpPr>
            <a:spLocks noGrp="1"/>
          </p:cNvSpPr>
          <p:nvPr>
            <p:ph idx="1"/>
          </p:nvPr>
        </p:nvSpPr>
        <p:spPr>
          <a:xfrm>
            <a:off x="838200" y="1600200"/>
            <a:ext cx="8229600" cy="4267200"/>
          </a:xfrm>
        </p:spPr>
        <p:txBody>
          <a:bodyPr/>
          <a:lstStyle/>
          <a:p>
            <a:pPr marL="0" indent="0">
              <a:buFontTx/>
              <a:buNone/>
            </a:pPr>
            <a:endParaRPr lang="en-US" altLang="en-US" dirty="0" smtClean="0"/>
          </a:p>
          <a:p>
            <a:pPr marL="0" indent="0">
              <a:buFontTx/>
              <a:buNone/>
            </a:pPr>
            <a:r>
              <a:rPr lang="en-US" altLang="en-US" dirty="0" smtClean="0"/>
              <a:t>Welcome and Introductions</a:t>
            </a:r>
          </a:p>
          <a:p>
            <a:pPr marL="0" indent="0">
              <a:buFont typeface="Wingdings" panose="05000000000000000000" pitchFamily="2" charset="2"/>
              <a:buChar char="v"/>
            </a:pPr>
            <a:r>
              <a:rPr lang="en-US" altLang="en-US" sz="2400" dirty="0" smtClean="0"/>
              <a:t>Roll </a:t>
            </a:r>
            <a:r>
              <a:rPr lang="en-US" altLang="en-US" sz="2400" dirty="0" smtClean="0"/>
              <a:t>Call, Participants </a:t>
            </a:r>
            <a:r>
              <a:rPr lang="mr-IN" altLang="en-US" sz="2400" dirty="0" smtClean="0"/>
              <a:t>–</a:t>
            </a:r>
            <a:r>
              <a:rPr lang="en-US" altLang="en-US" sz="2400" dirty="0" smtClean="0"/>
              <a:t> Please put your full name and email in Chat Box </a:t>
            </a:r>
          </a:p>
          <a:p>
            <a:pPr marL="0" indent="0">
              <a:buFont typeface="Wingdings" panose="05000000000000000000" pitchFamily="2" charset="2"/>
              <a:buChar char="v"/>
            </a:pPr>
            <a:endParaRPr lang="en-US" alt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r>
              <a:rPr lang="en-US" altLang="en-US" smtClean="0"/>
              <a:t>School Culture Scenario</a:t>
            </a:r>
          </a:p>
        </p:txBody>
      </p:sp>
      <p:sp>
        <p:nvSpPr>
          <p:cNvPr id="54275" name="Content Placeholder 2"/>
          <p:cNvSpPr>
            <a:spLocks noGrp="1"/>
          </p:cNvSpPr>
          <p:nvPr>
            <p:ph idx="1"/>
          </p:nvPr>
        </p:nvSpPr>
        <p:spPr>
          <a:xfrm>
            <a:off x="1143000" y="1600200"/>
            <a:ext cx="7924800" cy="4267200"/>
          </a:xfrm>
        </p:spPr>
        <p:txBody>
          <a:bodyPr/>
          <a:lstStyle/>
          <a:p>
            <a:pPr marL="0" indent="0">
              <a:buFontTx/>
              <a:buNone/>
            </a:pPr>
            <a:r>
              <a:rPr lang="en-US" altLang="en-US" sz="2800" smtClean="0"/>
              <a:t>Your new principal is excited about bringing some new changes to his school.  However, the principal is following someone else who was at the school for several years and had created a culture that didn’t require much change or risk-taking.  Portions of the staff are resistant to his new ideas and begin to express their discontent openly as well as talk behind his back. The principal is not sure how to proceed as student performance is showing a downward trend.</a:t>
            </a:r>
          </a:p>
          <a:p>
            <a:pPr marL="0" indent="0">
              <a:buFontTx/>
              <a:buNone/>
            </a:pPr>
            <a:endParaRPr lang="en-US" altLang="en-US" smtClean="0"/>
          </a:p>
          <a:p>
            <a:pPr marL="0" indent="0">
              <a:buFontTx/>
              <a:buNone/>
            </a:pPr>
            <a:endParaRPr lang="en-US" alt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r>
              <a:rPr lang="en-US" altLang="en-US" smtClean="0"/>
              <a:t>Summarize</a:t>
            </a:r>
          </a:p>
        </p:txBody>
      </p:sp>
      <p:sp>
        <p:nvSpPr>
          <p:cNvPr id="56323" name="Content Placeholder 2"/>
          <p:cNvSpPr>
            <a:spLocks noGrp="1"/>
          </p:cNvSpPr>
          <p:nvPr>
            <p:ph idx="1"/>
          </p:nvPr>
        </p:nvSpPr>
        <p:spPr>
          <a:xfrm>
            <a:off x="1066800" y="1600200"/>
            <a:ext cx="8001000" cy="4267200"/>
          </a:xfrm>
        </p:spPr>
        <p:txBody>
          <a:bodyPr/>
          <a:lstStyle/>
          <a:p>
            <a:pPr marL="0" indent="0">
              <a:buFontTx/>
              <a:buNone/>
            </a:pPr>
            <a:r>
              <a:rPr lang="en-US" altLang="en-US" smtClean="0"/>
              <a:t>Today we took a deep dive into school culture, examining the definition of culture and various types of school cultures.  We also learned how to use the School Culture Typology Worksheet, including next steps.  Finally, we explored Triple-Loop Learning as a way of facilitating transformational change.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US" altLang="en-US" smtClean="0"/>
              <a:t>Reflect and Apply</a:t>
            </a:r>
          </a:p>
        </p:txBody>
      </p:sp>
      <p:sp>
        <p:nvSpPr>
          <p:cNvPr id="3" name="Content Placeholder 2"/>
          <p:cNvSpPr>
            <a:spLocks noGrp="1"/>
          </p:cNvSpPr>
          <p:nvPr>
            <p:ph idx="1"/>
          </p:nvPr>
        </p:nvSpPr>
        <p:spPr>
          <a:xfrm>
            <a:off x="838200" y="1600200"/>
            <a:ext cx="8229600" cy="4267200"/>
          </a:xfrm>
          <a:extLst>
            <a:ext uri="{909E8E84-426E-40dd-AFC4-6F175D3DCCD1}"/>
            <a:ext uri="{91240B29-F687-4f45-9708-019B960494DF}"/>
            <a:ext uri="{AF507438-7753-43e0-B8FC-AC1667EBCBE1}"/>
            <a:ext uri="{FAA26D3D-D897-4be2-8F04-BA451C77F1D7}"/>
          </a:extLst>
        </p:spPr>
        <p:txBody>
          <a:bodyPr/>
          <a:lstStyle/>
          <a:p>
            <a:pPr>
              <a:defRPr/>
            </a:pPr>
            <a:r>
              <a:rPr lang="en-US" dirty="0" smtClean="0">
                <a:ea typeface="ＭＳ Ｐゴシック" charset="0"/>
              </a:rPr>
              <a:t>Share any insights or ahas</a:t>
            </a:r>
          </a:p>
          <a:p>
            <a:pPr>
              <a:defRPr/>
            </a:pPr>
            <a:endParaRPr lang="en-US" dirty="0" smtClean="0">
              <a:ea typeface="ＭＳ Ｐゴシック" charset="0"/>
            </a:endParaRPr>
          </a:p>
          <a:p>
            <a:pPr>
              <a:defRPr/>
            </a:pPr>
            <a:r>
              <a:rPr lang="en-US" dirty="0" smtClean="0">
                <a:ea typeface="ＭＳ Ｐゴシック" charset="0"/>
              </a:rPr>
              <a:t>Jot down your next step(s) to begin the process of examining school culture and transformational change with your mentee.</a:t>
            </a:r>
          </a:p>
          <a:p>
            <a:pPr marL="0" indent="0">
              <a:buFontTx/>
              <a:buNone/>
              <a:defRPr/>
            </a:pPr>
            <a:r>
              <a:rPr lang="en-US" dirty="0">
                <a:ea typeface="ＭＳ Ｐゴシック" charset="0"/>
              </a:rPr>
              <a:t>	</a:t>
            </a:r>
            <a:r>
              <a:rPr lang="en-US" dirty="0" smtClean="0">
                <a:ea typeface="ＭＳ Ｐゴシック" charset="0"/>
              </a:rPr>
              <a:t>					</a:t>
            </a:r>
          </a:p>
          <a:p>
            <a:pPr marL="0" indent="0">
              <a:buFontTx/>
              <a:buNone/>
              <a:defRPr/>
            </a:pPr>
            <a:r>
              <a:rPr lang="en-US" dirty="0">
                <a:ea typeface="ＭＳ Ｐゴシック" charset="0"/>
              </a:rPr>
              <a:t>	</a:t>
            </a:r>
            <a:r>
              <a:rPr lang="en-US" dirty="0" smtClean="0">
                <a:ea typeface="ＭＳ Ｐゴシック" charset="0"/>
              </a:rPr>
              <a:t>				</a:t>
            </a:r>
            <a:endParaRPr lang="en-US" dirty="0">
              <a:ea typeface="ＭＳ Ｐゴシック" charset="0"/>
            </a:endParaRPr>
          </a:p>
        </p:txBody>
      </p:sp>
      <p:pic>
        <p:nvPicPr>
          <p:cNvPr id="58372" name="Picture 3" descr="&quot;&quot;"/>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4648200"/>
            <a:ext cx="1143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p:txBody>
          <a:bodyPr/>
          <a:lstStyle/>
          <a:p>
            <a:r>
              <a:rPr lang="en-US" altLang="en-US" smtClean="0"/>
              <a:t>Additional Resources</a:t>
            </a:r>
          </a:p>
        </p:txBody>
      </p:sp>
      <p:sp>
        <p:nvSpPr>
          <p:cNvPr id="60419" name="Content Placeholder 2"/>
          <p:cNvSpPr>
            <a:spLocks noGrp="1"/>
          </p:cNvSpPr>
          <p:nvPr>
            <p:ph idx="1"/>
          </p:nvPr>
        </p:nvSpPr>
        <p:spPr>
          <a:xfrm>
            <a:off x="914400" y="1600200"/>
            <a:ext cx="8153400" cy="4267200"/>
          </a:xfrm>
        </p:spPr>
        <p:txBody>
          <a:bodyPr/>
          <a:lstStyle/>
          <a:p>
            <a:pPr marL="0" indent="0">
              <a:buFontTx/>
              <a:buNone/>
            </a:pPr>
            <a:r>
              <a:rPr lang="en-US" altLang="en-US" sz="1800" b="1" dirty="0" smtClean="0"/>
              <a:t>Books</a:t>
            </a:r>
          </a:p>
          <a:p>
            <a:pPr marL="0" indent="0">
              <a:buFontTx/>
              <a:buNone/>
            </a:pPr>
            <a:r>
              <a:rPr lang="en-US" altLang="en-US" sz="1800" dirty="0" err="1" smtClean="0"/>
              <a:t>Gruenert</a:t>
            </a:r>
            <a:r>
              <a:rPr lang="en-US" altLang="en-US" sz="1800" dirty="0" smtClean="0"/>
              <a:t>, Steve and Whitaker, Todd (2015). </a:t>
            </a:r>
            <a:r>
              <a:rPr lang="en-US" altLang="en-US" sz="1800" i="1" dirty="0" smtClean="0"/>
              <a:t>School Culture Rewired:  How to Define, Assess, and Transform It.</a:t>
            </a:r>
          </a:p>
          <a:p>
            <a:pPr marL="0" indent="0">
              <a:buFontTx/>
              <a:buNone/>
            </a:pPr>
            <a:endParaRPr lang="en-US" altLang="en-US" sz="1800" i="1" dirty="0" smtClean="0"/>
          </a:p>
          <a:p>
            <a:pPr marL="0" indent="0">
              <a:buFontTx/>
              <a:buNone/>
            </a:pPr>
            <a:r>
              <a:rPr lang="en-US" altLang="en-US" sz="1800" i="1" dirty="0" smtClean="0"/>
              <a:t>Hargreaves, Andy and </a:t>
            </a:r>
            <a:r>
              <a:rPr lang="en-US" altLang="en-US" sz="1800" i="1" dirty="0" err="1" smtClean="0"/>
              <a:t>Fullan</a:t>
            </a:r>
            <a:r>
              <a:rPr lang="en-US" altLang="en-US" sz="1800" i="1" dirty="0" smtClean="0"/>
              <a:t>, Michael </a:t>
            </a:r>
            <a:r>
              <a:rPr lang="en-US" altLang="en-US" sz="1800" dirty="0" smtClean="0"/>
              <a:t>(2012). </a:t>
            </a:r>
            <a:r>
              <a:rPr lang="en-US" altLang="en-US" sz="1800" i="1" dirty="0" smtClean="0"/>
              <a:t>Professional Capital: Transforming Teaching in Every School.</a:t>
            </a:r>
          </a:p>
          <a:p>
            <a:pPr marL="0" indent="0">
              <a:buFontTx/>
              <a:buNone/>
            </a:pPr>
            <a:endParaRPr lang="en-US" altLang="en-US" sz="1800" i="1" dirty="0" smtClean="0"/>
          </a:p>
          <a:p>
            <a:pPr marL="0" indent="0">
              <a:buFontTx/>
              <a:buNone/>
            </a:pPr>
            <a:r>
              <a:rPr lang="en-US" altLang="en-US" sz="1800" b="1" dirty="0" smtClean="0"/>
              <a:t>Article</a:t>
            </a:r>
          </a:p>
          <a:p>
            <a:pPr marL="0" indent="0">
              <a:buFontTx/>
              <a:buNone/>
            </a:pPr>
            <a:r>
              <a:rPr lang="en-US" altLang="en-US" sz="1800" dirty="0" err="1" smtClean="0"/>
              <a:t>Habegger</a:t>
            </a:r>
            <a:r>
              <a:rPr lang="en-US" altLang="en-US" sz="1800" dirty="0" smtClean="0"/>
              <a:t>, S. (2008).  </a:t>
            </a:r>
            <a:r>
              <a:rPr lang="en-US" altLang="en-US" sz="1800" i="1" dirty="0" smtClean="0"/>
              <a:t>The Principal’s Role in Successful Schools:  </a:t>
            </a:r>
            <a:r>
              <a:rPr lang="en-US" altLang="en-US" sz="1800" i="1" dirty="0" smtClean="0">
                <a:hlinkClick r:id="rId3"/>
              </a:rPr>
              <a:t>Creating a Positive School Culture</a:t>
            </a:r>
            <a:r>
              <a:rPr lang="en-US" altLang="en-US" sz="1800" i="1" dirty="0" smtClean="0"/>
              <a:t>.</a:t>
            </a:r>
            <a:endParaRPr lang="en-US" altLang="en-US" sz="1800" i="1" dirty="0" smtClean="0"/>
          </a:p>
          <a:p>
            <a:pPr marL="0" indent="0">
              <a:buFontTx/>
              <a:buNone/>
            </a:pPr>
            <a:endParaRPr lang="en-US" altLang="en-US" sz="1800" i="1" dirty="0" smtClean="0"/>
          </a:p>
          <a:p>
            <a:pPr marL="0" indent="0">
              <a:buFontTx/>
              <a:buNone/>
            </a:pPr>
            <a:endParaRPr lang="en-US" altLang="en-US" sz="1800" i="1" dirty="0" smtClean="0"/>
          </a:p>
          <a:p>
            <a:pPr marL="0" indent="0">
              <a:buFontTx/>
              <a:buNone/>
            </a:pPr>
            <a:endParaRPr lang="en-US" altLang="en-US" sz="1800" dirty="0" smtClean="0"/>
          </a:p>
          <a:p>
            <a:pPr marL="0" indent="0">
              <a:buFontTx/>
              <a:buNone/>
            </a:pPr>
            <a:endParaRPr lang="en-US" altLang="en-US" sz="18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r>
              <a:rPr lang="en-US" altLang="en-US" smtClean="0"/>
              <a:t>Final Thought!</a:t>
            </a:r>
          </a:p>
        </p:txBody>
      </p:sp>
      <p:sp>
        <p:nvSpPr>
          <p:cNvPr id="62467" name="Content Placeholder 2"/>
          <p:cNvSpPr>
            <a:spLocks noGrp="1"/>
          </p:cNvSpPr>
          <p:nvPr>
            <p:ph idx="1"/>
          </p:nvPr>
        </p:nvSpPr>
        <p:spPr>
          <a:xfrm>
            <a:off x="762000" y="1295400"/>
            <a:ext cx="8229600" cy="4572000"/>
          </a:xfrm>
        </p:spPr>
        <p:txBody>
          <a:bodyPr/>
          <a:lstStyle/>
          <a:p>
            <a:pPr marL="0" indent="0">
              <a:buFontTx/>
              <a:buNone/>
            </a:pPr>
            <a:endParaRPr lang="en-US" altLang="en-US" sz="2800" smtClean="0"/>
          </a:p>
          <a:p>
            <a:pPr marL="0" indent="0">
              <a:buFontTx/>
              <a:buNone/>
            </a:pPr>
            <a:r>
              <a:rPr lang="en-US" altLang="en-US" sz="2800" smtClean="0"/>
              <a:t>“ Schools need transformational leaders at every level. These leaders are determined to lead people to better behavior. They do not stop at criticizing current behavior. Rather, they use their resources and influence to help people improve.”</a:t>
            </a:r>
          </a:p>
          <a:p>
            <a:pPr marL="0" indent="0">
              <a:buFontTx/>
              <a:buNone/>
            </a:pPr>
            <a:endParaRPr lang="en-US" altLang="en-US" sz="2800" smtClean="0"/>
          </a:p>
          <a:p>
            <a:pPr marL="0" indent="0">
              <a:buFontTx/>
              <a:buNone/>
            </a:pPr>
            <a:r>
              <a:rPr lang="en-US" altLang="en-US" sz="1800" smtClean="0"/>
              <a:t>		-Muhammad and Hollie, </a:t>
            </a:r>
            <a:r>
              <a:rPr lang="en-US" altLang="en-US" sz="1800" i="1" smtClean="0"/>
              <a:t>The Will to Lead, The Skill to Teach:</a:t>
            </a:r>
          </a:p>
          <a:p>
            <a:pPr marL="0" indent="0">
              <a:buFontTx/>
              <a:buNone/>
            </a:pPr>
            <a:r>
              <a:rPr lang="en-US" altLang="en-US" sz="1800" i="1" smtClean="0"/>
              <a:t>			Transforming Schools at Every Level </a:t>
            </a:r>
            <a:r>
              <a:rPr lang="en-US" altLang="en-US" sz="1800" smtClean="0"/>
              <a:t>(2011)</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a:xfrm>
            <a:off x="838200" y="274638"/>
            <a:ext cx="8229600" cy="944562"/>
          </a:xfrm>
        </p:spPr>
        <p:txBody>
          <a:bodyPr/>
          <a:lstStyle/>
          <a:p>
            <a:r>
              <a:rPr lang="en-US" altLang="en-US" sz="3600" smtClean="0"/>
              <a:t/>
            </a:r>
            <a:br>
              <a:rPr lang="en-US" altLang="en-US" sz="3600" smtClean="0"/>
            </a:br>
            <a:r>
              <a:rPr lang="en-US" altLang="en-US" sz="3200" smtClean="0"/>
              <a:t>Closure &amp; Appreciation  </a:t>
            </a:r>
            <a:r>
              <a:rPr lang="en-US" altLang="en-US" sz="3600" smtClean="0"/>
              <a:t/>
            </a:r>
            <a:br>
              <a:rPr lang="en-US" altLang="en-US" sz="3600" smtClean="0"/>
            </a:br>
            <a:endParaRPr lang="en-US" altLang="en-US" sz="3600" smtClean="0"/>
          </a:p>
        </p:txBody>
      </p:sp>
      <p:sp>
        <p:nvSpPr>
          <p:cNvPr id="66563" name="Content Placeholder 2"/>
          <p:cNvSpPr>
            <a:spLocks noGrp="1"/>
          </p:cNvSpPr>
          <p:nvPr>
            <p:ph idx="1"/>
          </p:nvPr>
        </p:nvSpPr>
        <p:spPr>
          <a:xfrm>
            <a:off x="1143000" y="1600200"/>
            <a:ext cx="7467600" cy="4114800"/>
          </a:xfrm>
        </p:spPr>
        <p:txBody>
          <a:bodyPr/>
          <a:lstStyle/>
          <a:p>
            <a:pPr marL="57150" indent="0">
              <a:buFontTx/>
              <a:buNone/>
            </a:pPr>
            <a:r>
              <a:rPr lang="en-US" altLang="en-US" sz="2800" smtClean="0"/>
              <a:t>Please help us improve</a:t>
            </a:r>
            <a:r>
              <a:rPr lang="mr-IN" altLang="en-US" sz="2800" smtClean="0"/>
              <a:t>…</a:t>
            </a:r>
            <a:endParaRPr lang="en-US" altLang="en-US" sz="2800" smtClean="0"/>
          </a:p>
          <a:p>
            <a:pPr marL="57150" indent="0">
              <a:buFontTx/>
              <a:buNone/>
            </a:pPr>
            <a:r>
              <a:rPr lang="en-US" altLang="en-US" sz="2400" smtClean="0"/>
              <a:t>	Evaluate the content and online format:</a:t>
            </a:r>
          </a:p>
          <a:p>
            <a:pPr marL="457200" lvl="1" indent="0">
              <a:buFontTx/>
              <a:buNone/>
            </a:pPr>
            <a:r>
              <a:rPr lang="en-US" altLang="en-US" smtClean="0">
                <a:solidFill>
                  <a:srgbClr val="3399FF"/>
                </a:solidFill>
              </a:rPr>
              <a:t>	 </a:t>
            </a:r>
          </a:p>
          <a:p>
            <a:pPr marL="457200" lvl="1" indent="0">
              <a:buFontTx/>
              <a:buNone/>
            </a:pPr>
            <a:endParaRPr lang="en-US" altLang="en-US" sz="1200" smtClean="0">
              <a:solidFill>
                <a:srgbClr val="3399FF"/>
              </a:solidFill>
            </a:endParaRPr>
          </a:p>
          <a:p>
            <a:pPr marL="457200" lvl="1" indent="0" algn="ctr">
              <a:buFontTx/>
              <a:buNone/>
            </a:pPr>
            <a:r>
              <a:rPr lang="en-US" altLang="en-US" smtClean="0"/>
              <a:t>We  appreciate all you do and truly value your feedback. </a:t>
            </a:r>
          </a:p>
          <a:p>
            <a:pPr marL="457200" lvl="1" indent="0" algn="ctr">
              <a:buFontTx/>
              <a:buNone/>
            </a:pPr>
            <a:endParaRPr lang="en-US" altLang="en-US" sz="1200" smtClean="0"/>
          </a:p>
          <a:p>
            <a:pPr marL="457200" lvl="1" indent="0" algn="ctr">
              <a:buFontTx/>
              <a:buNone/>
            </a:pPr>
            <a:r>
              <a:rPr lang="en-US" altLang="en-US" smtClean="0"/>
              <a:t>Thank you for joining us today!</a:t>
            </a:r>
          </a:p>
          <a:p>
            <a:pPr marL="457200" lvl="1" indent="0" algn="ctr">
              <a:buFontTx/>
              <a:buNone/>
            </a:pPr>
            <a:r>
              <a:rPr lang="en-US" altLang="en-US" smtClean="0"/>
              <a:t>💐</a:t>
            </a:r>
          </a:p>
          <a:p>
            <a:pPr marL="457200" lvl="1" indent="0" algn="ctr">
              <a:buFontTx/>
              <a:buNone/>
            </a:pPr>
            <a:endParaRPr lang="en-US" altLang="en-US" smtClean="0"/>
          </a:p>
          <a:p>
            <a:pPr marL="457200" lvl="1" indent="0" algn="ctr">
              <a:buFontTx/>
              <a:buNone/>
            </a:pPr>
            <a:endParaRPr lang="en-US" alt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838200" y="381000"/>
            <a:ext cx="8229600" cy="1447800"/>
          </a:xfrm>
        </p:spPr>
        <p:txBody>
          <a:bodyPr/>
          <a:lstStyle/>
          <a:p>
            <a:r>
              <a:rPr lang="en-US" altLang="en-US" sz="3200" smtClean="0"/>
              <a:t>Oregon Grown </a:t>
            </a:r>
            <a:br>
              <a:rPr lang="en-US" altLang="en-US" sz="3200" smtClean="0"/>
            </a:br>
            <a:r>
              <a:rPr lang="en-US" altLang="en-US" sz="3200" smtClean="0"/>
              <a:t>Administrator Mentor </a:t>
            </a:r>
            <a:br>
              <a:rPr lang="en-US" altLang="en-US" sz="3200" smtClean="0"/>
            </a:br>
            <a:r>
              <a:rPr lang="en-US" altLang="en-US" sz="3200" smtClean="0"/>
              <a:t>Professional Learning Community </a:t>
            </a:r>
          </a:p>
        </p:txBody>
      </p:sp>
      <p:sp>
        <p:nvSpPr>
          <p:cNvPr id="19459" name="Content Placeholder 2"/>
          <p:cNvSpPr>
            <a:spLocks noGrp="1"/>
          </p:cNvSpPr>
          <p:nvPr>
            <p:ph idx="1"/>
          </p:nvPr>
        </p:nvSpPr>
        <p:spPr>
          <a:xfrm>
            <a:off x="1295400" y="2209800"/>
            <a:ext cx="7620000" cy="3810000"/>
          </a:xfrm>
        </p:spPr>
        <p:txBody>
          <a:bodyPr/>
          <a:lstStyle/>
          <a:p>
            <a:pPr>
              <a:buFont typeface="Wingdings" panose="05000000000000000000" pitchFamily="2" charset="2"/>
              <a:buChar char="v"/>
            </a:pPr>
            <a:r>
              <a:rPr lang="en-US" altLang="en-US" sz="2400" dirty="0" smtClean="0"/>
              <a:t>Oregon Mentoring Program Format </a:t>
            </a:r>
            <a:r>
              <a:rPr lang="mr-IN" altLang="en-US" sz="2400" dirty="0" smtClean="0"/>
              <a:t>–</a:t>
            </a:r>
            <a:r>
              <a:rPr lang="en-US" altLang="en-US" sz="2400" dirty="0" smtClean="0"/>
              <a:t> In Person and Online Learning Roundtables </a:t>
            </a:r>
          </a:p>
          <a:p>
            <a:pPr>
              <a:buFontTx/>
              <a:buNone/>
            </a:pPr>
            <a:endParaRPr lang="en-US" altLang="en-US" sz="1200" dirty="0" smtClean="0"/>
          </a:p>
          <a:p>
            <a:pPr>
              <a:buFont typeface="Wingdings" panose="05000000000000000000" pitchFamily="2" charset="2"/>
              <a:buChar char="v"/>
            </a:pPr>
            <a:r>
              <a:rPr lang="en-US" altLang="en-US" sz="2400" dirty="0" smtClean="0"/>
              <a:t>Materials sent via email for today’s session </a:t>
            </a:r>
          </a:p>
          <a:p>
            <a:pPr>
              <a:buFontTx/>
              <a:buNone/>
            </a:pPr>
            <a:endParaRPr lang="en-US" altLang="en-US" sz="1200" dirty="0" smtClean="0"/>
          </a:p>
          <a:p>
            <a:pPr>
              <a:buFont typeface="Wingdings" panose="05000000000000000000" pitchFamily="2" charset="2"/>
              <a:buChar char="v"/>
            </a:pPr>
            <a:r>
              <a:rPr lang="en-US" altLang="en-US" sz="2400" dirty="0" smtClean="0"/>
              <a:t>Materials will be posted on the </a:t>
            </a:r>
            <a:r>
              <a:rPr lang="en-US" altLang="en-US" sz="2400" dirty="0" smtClean="0"/>
              <a:t>ODE </a:t>
            </a:r>
            <a:r>
              <a:rPr lang="en-US" altLang="en-US" sz="2400" dirty="0" smtClean="0">
                <a:hlinkClick r:id="rId3"/>
              </a:rPr>
              <a:t>Mentoring Professional Learning Website</a:t>
            </a:r>
            <a:endParaRPr lang="en-US" altLang="en-US" sz="2400" dirty="0" smtClean="0"/>
          </a:p>
          <a:p>
            <a:pPr marL="400050" lvl="1" indent="0">
              <a:buFontTx/>
              <a:buNone/>
            </a:pPr>
            <a:endParaRPr lang="en-US" altLang="en-US" sz="2400" dirty="0" smtClean="0"/>
          </a:p>
          <a:p>
            <a:pPr marL="400050" lvl="1" indent="0">
              <a:buFontTx/>
              <a:buNone/>
            </a:pPr>
            <a:endParaRPr lang="en-US" altLang="en-US" sz="24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990600" y="304800"/>
            <a:ext cx="8001000" cy="914400"/>
          </a:xfrm>
        </p:spPr>
        <p:txBody>
          <a:bodyPr/>
          <a:lstStyle/>
          <a:p>
            <a:r>
              <a:rPr lang="en-US" altLang="en-US" sz="3200" smtClean="0"/>
              <a:t>Online Professional Learning</a:t>
            </a:r>
            <a:br>
              <a:rPr lang="en-US" altLang="en-US" sz="3200" smtClean="0"/>
            </a:br>
            <a:r>
              <a:rPr lang="en-US" altLang="en-US" sz="3200" b="1" smtClean="0"/>
              <a:t>Norms for Collaboration</a:t>
            </a:r>
          </a:p>
        </p:txBody>
      </p:sp>
      <p:sp>
        <p:nvSpPr>
          <p:cNvPr id="2" name="TextBox 4"/>
          <p:cNvSpPr txBox="1">
            <a:spLocks noChangeArrowheads="1"/>
          </p:cNvSpPr>
          <p:nvPr/>
        </p:nvSpPr>
        <p:spPr bwMode="auto">
          <a:xfrm>
            <a:off x="1082675" y="1447800"/>
            <a:ext cx="8061325" cy="4154488"/>
          </a:xfrm>
          <a:prstGeom prst="rect">
            <a:avLst/>
          </a:prstGeom>
          <a:noFill/>
          <a:ln>
            <a:noFill/>
          </a:ln>
          <a:extLst>
            <a:ext uri="{909E8E84-426E-40dd-AFC4-6F175D3DCCD1}"/>
            <a:ext uri="{91240B29-F687-4f45-9708-019B960494DF}"/>
          </a:extLst>
        </p:spPr>
        <p:txBody>
          <a:bodyPr>
            <a:spAutoFit/>
          </a:bodyPr>
          <a:lstStyle>
            <a:lvl1pPr marL="457200" indent="-45720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342900" indent="-342900" eaLnBrk="1" hangingPunct="1">
              <a:buFont typeface="Wingdings" charset="2"/>
              <a:buChar char="q"/>
              <a:defRPr/>
            </a:pPr>
            <a:r>
              <a:rPr lang="en-US" dirty="0" smtClean="0"/>
              <a:t>Honor Online Meeting Commitments</a:t>
            </a:r>
          </a:p>
          <a:p>
            <a:pPr marL="0" indent="0" eaLnBrk="1" hangingPunct="1">
              <a:defRPr/>
            </a:pPr>
            <a:endParaRPr lang="en-US" dirty="0" smtClean="0"/>
          </a:p>
          <a:p>
            <a:pPr marL="342900" indent="-342900" eaLnBrk="1" hangingPunct="1">
              <a:buFont typeface="Wingdings" charset="2"/>
              <a:buChar char="q"/>
              <a:defRPr/>
            </a:pPr>
            <a:r>
              <a:rPr lang="en-US" dirty="0" smtClean="0"/>
              <a:t>Respectful Use of Electronics</a:t>
            </a:r>
          </a:p>
          <a:p>
            <a:pPr marL="0" indent="0" eaLnBrk="1" hangingPunct="1">
              <a:defRPr/>
            </a:pPr>
            <a:endParaRPr lang="en-US" dirty="0" smtClean="0"/>
          </a:p>
          <a:p>
            <a:pPr marL="342900" indent="-342900" eaLnBrk="1" hangingPunct="1">
              <a:buFont typeface="Wingdings" charset="2"/>
              <a:buChar char="q"/>
              <a:defRPr/>
            </a:pPr>
            <a:r>
              <a:rPr lang="en-US" dirty="0" smtClean="0"/>
              <a:t>Equity of Voice</a:t>
            </a:r>
          </a:p>
          <a:p>
            <a:pPr marL="342900" indent="-342900" eaLnBrk="1" hangingPunct="1">
              <a:buFont typeface="Wingdings" charset="2"/>
              <a:buChar char="q"/>
              <a:defRPr/>
            </a:pPr>
            <a:endParaRPr lang="en-US" dirty="0" smtClean="0"/>
          </a:p>
          <a:p>
            <a:pPr marL="342900" indent="-342900" eaLnBrk="1" hangingPunct="1">
              <a:buFont typeface="Wingdings" charset="2"/>
              <a:buChar char="q"/>
              <a:defRPr/>
            </a:pPr>
            <a:r>
              <a:rPr lang="en-US" dirty="0" smtClean="0"/>
              <a:t>Active Listening</a:t>
            </a:r>
          </a:p>
          <a:p>
            <a:pPr marL="342900" indent="-342900" eaLnBrk="1" hangingPunct="1">
              <a:buFont typeface="Wingdings" charset="2"/>
              <a:buChar char="q"/>
              <a:defRPr/>
            </a:pPr>
            <a:endParaRPr lang="en-US" dirty="0" smtClean="0"/>
          </a:p>
          <a:p>
            <a:pPr marL="342900" indent="-342900" eaLnBrk="1" hangingPunct="1">
              <a:buFont typeface="Wingdings" charset="2"/>
              <a:buChar char="q"/>
              <a:defRPr/>
            </a:pPr>
            <a:r>
              <a:rPr lang="en-US" dirty="0" smtClean="0"/>
              <a:t>Respect for all Perspectives</a:t>
            </a:r>
          </a:p>
          <a:p>
            <a:pPr marL="342900" indent="-342900" eaLnBrk="1" hangingPunct="1">
              <a:buFont typeface="Wingdings" charset="2"/>
              <a:buChar char="q"/>
              <a:defRPr/>
            </a:pPr>
            <a:endParaRPr lang="en-US" dirty="0" smtClean="0"/>
          </a:p>
          <a:p>
            <a:pPr marL="342900" indent="-342900" eaLnBrk="1" hangingPunct="1">
              <a:buFont typeface="Wingdings" charset="2"/>
              <a:buChar char="q"/>
              <a:defRPr/>
            </a:pPr>
            <a:r>
              <a:rPr lang="en-US" dirty="0" smtClean="0"/>
              <a:t>Safety and Confidentiality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smtClean="0"/>
              <a:t>Connector: Current Role</a:t>
            </a:r>
          </a:p>
        </p:txBody>
      </p:sp>
      <p:sp>
        <p:nvSpPr>
          <p:cNvPr id="23555" name="Content Placeholder 2"/>
          <p:cNvSpPr>
            <a:spLocks noGrp="1"/>
          </p:cNvSpPr>
          <p:nvPr>
            <p:ph idx="1"/>
          </p:nvPr>
        </p:nvSpPr>
        <p:spPr>
          <a:xfrm>
            <a:off x="838200" y="1600200"/>
            <a:ext cx="8229600" cy="4267200"/>
          </a:xfrm>
        </p:spPr>
        <p:txBody>
          <a:bodyPr/>
          <a:lstStyle/>
          <a:p>
            <a:pPr marL="0" indent="0">
              <a:buFontTx/>
              <a:buNone/>
            </a:pPr>
            <a:r>
              <a:rPr lang="en-US" altLang="en-US" smtClean="0"/>
              <a:t>Get ready to discuss the following with a partner:</a:t>
            </a:r>
          </a:p>
          <a:p>
            <a:pPr marL="0" indent="0">
              <a:buFontTx/>
              <a:buNone/>
            </a:pPr>
            <a:endParaRPr lang="en-US" altLang="en-US" smtClean="0"/>
          </a:p>
          <a:p>
            <a:pPr marL="0" indent="0">
              <a:buFontTx/>
              <a:buNone/>
            </a:pPr>
            <a:r>
              <a:rPr lang="en-US" altLang="en-US" smtClean="0"/>
              <a:t>How does today’s topic, </a:t>
            </a:r>
            <a:r>
              <a:rPr lang="en-US" altLang="en-US" i="1" smtClean="0"/>
              <a:t>School Culture and Transformational Change, </a:t>
            </a:r>
            <a:r>
              <a:rPr lang="en-US" altLang="en-US" smtClean="0"/>
              <a:t>relate to what you are currently doing?       </a:t>
            </a:r>
          </a:p>
          <a:p>
            <a:pPr marL="0" indent="0">
              <a:buFontTx/>
              <a:buNone/>
            </a:pPr>
            <a:r>
              <a:rPr lang="en-US" altLang="en-US" smtClean="0"/>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type="body" sz="half" idx="4294967295"/>
          </p:nvPr>
        </p:nvSpPr>
        <p:spPr>
          <a:xfrm>
            <a:off x="0" y="5367338"/>
            <a:ext cx="5486400" cy="485775"/>
          </a:xfrm>
        </p:spPr>
        <p:txBody>
          <a:bodyPr/>
          <a:lstStyle/>
          <a:p>
            <a:pPr marL="0" indent="0">
              <a:buFontTx/>
              <a:buNone/>
            </a:pPr>
            <a:r>
              <a:rPr lang="en-US" altLang="en-US" smtClean="0"/>
              <a:t>				</a:t>
            </a:r>
          </a:p>
          <a:p>
            <a:pPr marL="0" indent="0">
              <a:buFontTx/>
              <a:buNone/>
            </a:pPr>
            <a:endParaRPr lang="en-US" altLang="en-US" smtClean="0"/>
          </a:p>
          <a:p>
            <a:pPr marL="0" indent="0">
              <a:buFontTx/>
              <a:buNone/>
            </a:pPr>
            <a:r>
              <a:rPr lang="en-US" altLang="en-US" smtClean="0"/>
              <a:t>   </a:t>
            </a:r>
            <a:endParaRPr lang="en-US" altLang="en-US" sz="2800" smtClean="0"/>
          </a:p>
        </p:txBody>
      </p:sp>
      <p:sp>
        <p:nvSpPr>
          <p:cNvPr id="25603" name="Title 5"/>
          <p:cNvSpPr>
            <a:spLocks noGrp="1"/>
          </p:cNvSpPr>
          <p:nvPr>
            <p:ph type="title" idx="4294967295"/>
          </p:nvPr>
        </p:nvSpPr>
        <p:spPr>
          <a:xfrm>
            <a:off x="1295400" y="381000"/>
            <a:ext cx="7543800" cy="1100138"/>
          </a:xfrm>
        </p:spPr>
        <p:txBody>
          <a:bodyPr/>
          <a:lstStyle/>
          <a:p>
            <a:r>
              <a:rPr lang="en-US" altLang="en-US" sz="2800" smtClean="0"/>
              <a:t>School Culture and Transformational Change</a:t>
            </a:r>
          </a:p>
        </p:txBody>
      </p:sp>
      <p:pic>
        <p:nvPicPr>
          <p:cNvPr id="25604" name="Picture Placeholder 7" descr="iceberg with School Culture written on it"/>
          <p:cNvPicPr>
            <a:picLocks noGrp="1" noChangeAspect="1"/>
          </p:cNvPicPr>
          <p:nvPr>
            <p:ph type="pic" idx="4294967295"/>
          </p:nvPr>
        </p:nvPicPr>
        <p:blipFill>
          <a:blip r:embed="rId3">
            <a:extLst>
              <a:ext uri="{28A0092B-C50C-407E-A947-70E740481C1C}">
                <a14:useLocalDpi xmlns:a14="http://schemas.microsoft.com/office/drawing/2010/main" val="0"/>
              </a:ext>
            </a:extLst>
          </a:blip>
          <a:srcRect l="64" r="64"/>
          <a:stretch>
            <a:fillRect/>
          </a:stretch>
        </p:blipFill>
        <p:spPr>
          <a:xfrm>
            <a:off x="2438400" y="1752600"/>
            <a:ext cx="4876800" cy="327660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altLang="en-US" smtClean="0"/>
              <a:t>Prior Knowledge</a:t>
            </a:r>
          </a:p>
        </p:txBody>
      </p:sp>
      <p:sp>
        <p:nvSpPr>
          <p:cNvPr id="27651" name="Content Placeholder 2"/>
          <p:cNvSpPr>
            <a:spLocks noGrp="1"/>
          </p:cNvSpPr>
          <p:nvPr>
            <p:ph idx="1"/>
          </p:nvPr>
        </p:nvSpPr>
        <p:spPr>
          <a:xfrm>
            <a:off x="838200" y="1600200"/>
            <a:ext cx="8229600" cy="4267200"/>
          </a:xfrm>
        </p:spPr>
        <p:txBody>
          <a:bodyPr/>
          <a:lstStyle/>
          <a:p>
            <a:pPr marL="0" indent="0">
              <a:buFontTx/>
              <a:buNone/>
            </a:pPr>
            <a:endParaRPr lang="en-US" altLang="en-US" smtClean="0"/>
          </a:p>
          <a:p>
            <a:pPr marL="0" indent="0">
              <a:buFontTx/>
              <a:buNone/>
            </a:pPr>
            <a:endParaRPr lang="en-US" altLang="en-US" smtClean="0"/>
          </a:p>
          <a:p>
            <a:pPr marL="0" indent="0">
              <a:buFontTx/>
              <a:buNone/>
            </a:pPr>
            <a:r>
              <a:rPr lang="en-US" altLang="en-US" smtClean="0"/>
              <a:t>What do you know about school culture and its impact on staff, students, and/or parents?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ltLang="en-US" smtClean="0"/>
              <a:t>Today’s Objectives</a:t>
            </a:r>
          </a:p>
        </p:txBody>
      </p:sp>
      <p:sp>
        <p:nvSpPr>
          <p:cNvPr id="3" name="Content Placeholder 2"/>
          <p:cNvSpPr>
            <a:spLocks noGrp="1"/>
          </p:cNvSpPr>
          <p:nvPr>
            <p:ph idx="1"/>
          </p:nvPr>
        </p:nvSpPr>
        <p:spPr>
          <a:xfrm>
            <a:off x="838200" y="1600200"/>
            <a:ext cx="8229600" cy="4267200"/>
          </a:xfrm>
          <a:extLst>
            <a:ext uri="{909E8E84-426E-40dd-AFC4-6F175D3DCCD1}"/>
            <a:ext uri="{91240B29-F687-4f45-9708-019B960494DF}"/>
            <a:ext uri="{AF507438-7753-43e0-B8FC-AC1667EBCBE1}"/>
            <a:ext uri="{FAA26D3D-D897-4be2-8F04-BA451C77F1D7}"/>
          </a:extLst>
        </p:spPr>
        <p:txBody>
          <a:bodyPr/>
          <a:lstStyle/>
          <a:p>
            <a:pPr marL="0" indent="0">
              <a:buFontTx/>
              <a:buNone/>
              <a:defRPr/>
            </a:pPr>
            <a:r>
              <a:rPr lang="en-US" sz="2800" dirty="0" smtClean="0">
                <a:ea typeface="ＭＳ Ｐゴシック" charset="0"/>
              </a:rPr>
              <a:t>Each participant will:</a:t>
            </a:r>
          </a:p>
          <a:p>
            <a:pPr>
              <a:defRPr/>
            </a:pPr>
            <a:r>
              <a:rPr lang="en-US" sz="2800" dirty="0" smtClean="0">
                <a:ea typeface="ＭＳ Ｐゴシック" charset="0"/>
              </a:rPr>
              <a:t>Examine the definition of school culture and types of school cultures.</a:t>
            </a:r>
          </a:p>
          <a:p>
            <a:pPr>
              <a:defRPr/>
            </a:pPr>
            <a:r>
              <a:rPr lang="en-US" sz="2800" dirty="0" smtClean="0">
                <a:ea typeface="ＭＳ Ｐゴシック" charset="0"/>
              </a:rPr>
              <a:t>Learn how to use and interpret the </a:t>
            </a:r>
            <a:r>
              <a:rPr lang="en-US" sz="2800" i="1" dirty="0" smtClean="0">
                <a:ea typeface="ＭＳ Ｐゴシック" charset="0"/>
              </a:rPr>
              <a:t>School Culture Typology Worksheet </a:t>
            </a:r>
            <a:r>
              <a:rPr lang="en-US" sz="2800" dirty="0" smtClean="0">
                <a:ea typeface="ＭＳ Ｐゴシック" charset="0"/>
              </a:rPr>
              <a:t>in order to reshape a culture.</a:t>
            </a:r>
          </a:p>
          <a:p>
            <a:pPr>
              <a:defRPr/>
            </a:pPr>
            <a:r>
              <a:rPr lang="en-US" sz="2800" dirty="0" smtClean="0">
                <a:ea typeface="ＭＳ Ｐゴシック" charset="0"/>
              </a:rPr>
              <a:t>Explore transformational coaching moves</a:t>
            </a:r>
            <a:r>
              <a:rPr lang="en-US" sz="2800" b="1" dirty="0" smtClean="0">
                <a:ea typeface="ＭＳ Ｐゴシック" charset="0"/>
              </a:rPr>
              <a:t> </a:t>
            </a:r>
            <a:r>
              <a:rPr lang="en-US" sz="2800" dirty="0" smtClean="0">
                <a:ea typeface="ＭＳ Ｐゴシック" charset="0"/>
              </a:rPr>
              <a:t>to address a school culture issue or dilemma.</a:t>
            </a:r>
          </a:p>
          <a:p>
            <a:pPr>
              <a:defRPr/>
            </a:pPr>
            <a:endParaRPr lang="en-US" dirty="0" smtClean="0">
              <a:ea typeface="ＭＳ Ｐゴシック" charset="0"/>
            </a:endParaRPr>
          </a:p>
          <a:p>
            <a:pPr>
              <a:defRPr/>
            </a:pPr>
            <a:endParaRPr lang="en-US" dirty="0">
              <a:ea typeface="ＭＳ Ｐゴシック"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xtLst>
            <a:ext uri="{909E8E84-426E-40dd-AFC4-6F175D3DCCD1}"/>
            <a:ext uri="{91240B29-F687-4f45-9708-019B960494DF}"/>
            <a:ext uri="{AF507438-7753-43e0-B8FC-AC1667EBCBE1}"/>
            <a:ext uri="{FAA26D3D-D897-4be2-8F04-BA451C77F1D7}"/>
          </a:extLst>
        </p:spPr>
        <p:txBody>
          <a:bodyPr/>
          <a:lstStyle/>
          <a:p>
            <a:pPr>
              <a:defRPr/>
            </a:pPr>
            <a:r>
              <a:rPr lang="en-US" dirty="0" smtClean="0">
                <a:solidFill>
                  <a:schemeClr val="bg1">
                    <a:lumMod val="50000"/>
                  </a:schemeClr>
                </a:solidFill>
                <a:ea typeface="ＭＳ Ｐゴシック" charset="0"/>
              </a:rPr>
              <a:t>Guiding Question #1</a:t>
            </a:r>
            <a:endParaRPr lang="en-US" dirty="0">
              <a:solidFill>
                <a:schemeClr val="bg1">
                  <a:lumMod val="50000"/>
                </a:schemeClr>
              </a:solidFill>
              <a:ea typeface="ＭＳ Ｐゴシック" charset="0"/>
            </a:endParaRPr>
          </a:p>
        </p:txBody>
      </p:sp>
      <p:sp>
        <p:nvSpPr>
          <p:cNvPr id="31747" name="Content Placeholder 2"/>
          <p:cNvSpPr>
            <a:spLocks noGrp="1"/>
          </p:cNvSpPr>
          <p:nvPr>
            <p:ph idx="1"/>
          </p:nvPr>
        </p:nvSpPr>
        <p:spPr>
          <a:xfrm>
            <a:off x="838200" y="1600200"/>
            <a:ext cx="8229600" cy="4267200"/>
          </a:xfrm>
        </p:spPr>
        <p:txBody>
          <a:bodyPr/>
          <a:lstStyle/>
          <a:p>
            <a:pPr marL="0" indent="0" algn="ctr">
              <a:buFontTx/>
              <a:buNone/>
            </a:pPr>
            <a:endParaRPr lang="en-US" altLang="en-US" smtClean="0"/>
          </a:p>
          <a:p>
            <a:pPr marL="0" indent="0" algn="ctr">
              <a:buFontTx/>
              <a:buNone/>
            </a:pPr>
            <a:endParaRPr lang="en-US" altLang="en-US" smtClean="0"/>
          </a:p>
          <a:p>
            <a:pPr marL="0" indent="0" algn="ctr">
              <a:buFontTx/>
              <a:buNone/>
            </a:pPr>
            <a:r>
              <a:rPr lang="en-US" altLang="en-US" smtClean="0"/>
              <a:t>Why is it important to have a positive,</a:t>
            </a:r>
          </a:p>
          <a:p>
            <a:pPr marL="0" indent="0" algn="ctr">
              <a:buFontTx/>
              <a:buNone/>
            </a:pPr>
            <a:r>
              <a:rPr lang="en-US" altLang="en-US" smtClean="0"/>
              <a:t>healthy school culture?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simple">
  <a:themeElements>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fontScheme name="1_sim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imple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1_simple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1_simple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1_simple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1_simple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1_simple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1_simple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1_simple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1_simple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1_simple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1_simple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1_simple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1_simple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1_simple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1_simple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463E673E4BBC74AA8623159A1A87A40" ma:contentTypeVersion="6" ma:contentTypeDescription="Create a new document." ma:contentTypeScope="" ma:versionID="60f1e7f8937b1335f560332633e790ab">
  <xsd:schema xmlns:xsd="http://www.w3.org/2001/XMLSchema" xmlns:xs="http://www.w3.org/2001/XMLSchema" xmlns:p="http://schemas.microsoft.com/office/2006/metadata/properties" xmlns:ns1="http://schemas.microsoft.com/sharepoint/v3" xmlns:ns2="28844de8-4efb-41b0-b7a9-63837aa05f4d" targetNamespace="http://schemas.microsoft.com/office/2006/metadata/properties" ma:root="true" ma:fieldsID="7003abda0c10cdfa5520dc51f09a84ab" ns1:_="" ns2:_="">
    <xsd:import namespace="http://schemas.microsoft.com/sharepoint/v3"/>
    <xsd:import namespace="28844de8-4efb-41b0-b7a9-63837aa05f4d"/>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8844de8-4efb-41b0-b7a9-63837aa05f4d"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Remediation_x0020_Date xmlns="28844de8-4efb-41b0-b7a9-63837aa05f4d">2019-07-02T07:00:00+00:00</Remediation_x0020_Date>
    <Estimated_x0020_Creation_x0020_Date xmlns="28844de8-4efb-41b0-b7a9-63837aa05f4d" xsi:nil="true"/>
    <Priority xmlns="28844de8-4efb-41b0-b7a9-63837aa05f4d">New</Priority>
  </documentManagement>
</p:properties>
</file>

<file path=customXml/itemProps1.xml><?xml version="1.0" encoding="utf-8"?>
<ds:datastoreItem xmlns:ds="http://schemas.openxmlformats.org/officeDocument/2006/customXml" ds:itemID="{84239E96-ADBB-4FEC-A3F8-EFB7BAEA613F}"/>
</file>

<file path=customXml/itemProps2.xml><?xml version="1.0" encoding="utf-8"?>
<ds:datastoreItem xmlns:ds="http://schemas.openxmlformats.org/officeDocument/2006/customXml" ds:itemID="{B433DDD1-373A-4F96-B139-296BA70BF2DB}"/>
</file>

<file path=customXml/itemProps3.xml><?xml version="1.0" encoding="utf-8"?>
<ds:datastoreItem xmlns:ds="http://schemas.openxmlformats.org/officeDocument/2006/customXml" ds:itemID="{0E28B207-30BB-4C47-A490-12014C2B2568}"/>
</file>

<file path=docProps/app.xml><?xml version="1.0" encoding="utf-8"?>
<Properties xmlns="http://schemas.openxmlformats.org/officeDocument/2006/extended-properties" xmlns:vt="http://schemas.openxmlformats.org/officeDocument/2006/docPropsVTypes">
  <Template/>
  <TotalTime>1206</TotalTime>
  <Words>3202</Words>
  <Application>Microsoft Office PowerPoint</Application>
  <PresentationFormat>On-screen Show (4:3)</PresentationFormat>
  <Paragraphs>321</Paragraphs>
  <Slides>25</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MS PGothic</vt:lpstr>
      <vt:lpstr>Calibri</vt:lpstr>
      <vt:lpstr>Wingdings</vt:lpstr>
      <vt:lpstr>Mangal</vt:lpstr>
      <vt:lpstr>1_simple</vt:lpstr>
      <vt:lpstr>Welcome!</vt:lpstr>
      <vt:lpstr>Let’s Begin Administrator Mentor Roundtable 4</vt:lpstr>
      <vt:lpstr>Oregon Grown  Administrator Mentor  Professional Learning Community </vt:lpstr>
      <vt:lpstr>Online Professional Learning Norms for Collaboration</vt:lpstr>
      <vt:lpstr>Connector: Current Role</vt:lpstr>
      <vt:lpstr>School Culture and Transformational Change</vt:lpstr>
      <vt:lpstr>Prior Knowledge</vt:lpstr>
      <vt:lpstr>Today’s Objectives</vt:lpstr>
      <vt:lpstr>Guiding Question #1</vt:lpstr>
      <vt:lpstr>Research/Literature  </vt:lpstr>
      <vt:lpstr>Guiding Question #2</vt:lpstr>
      <vt:lpstr>3 Keys to Shaping a New Culture</vt:lpstr>
      <vt:lpstr>Defining School Culture</vt:lpstr>
      <vt:lpstr>Types of School Cultures</vt:lpstr>
      <vt:lpstr> School Culture Typology Worksheet</vt:lpstr>
      <vt:lpstr>What are our next steps?</vt:lpstr>
      <vt:lpstr>Guiding Question #3</vt:lpstr>
      <vt:lpstr>Transformation and Triple-Loop Learning</vt:lpstr>
      <vt:lpstr>Transformational Coaching</vt:lpstr>
      <vt:lpstr>School Culture Scenario</vt:lpstr>
      <vt:lpstr>Summarize</vt:lpstr>
      <vt:lpstr>Reflect and Apply</vt:lpstr>
      <vt:lpstr>Additional Resources</vt:lpstr>
      <vt:lpstr>Final Thought!</vt:lpstr>
      <vt:lpstr> Closure &amp; Appreciation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Sheila Somerville</dc:creator>
  <cp:lastModifiedBy>DUMAS Sheli - ODE</cp:lastModifiedBy>
  <cp:revision>280</cp:revision>
  <cp:lastPrinted>2018-10-16T16:29:15Z</cp:lastPrinted>
  <dcterms:created xsi:type="dcterms:W3CDTF">2017-01-05T16:22:22Z</dcterms:created>
  <dcterms:modified xsi:type="dcterms:W3CDTF">2019-07-02T22:28:34Z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0x010100D463E673E4BBC74AA8623159A1A87A40</vt:lpwstr>
  </property>
</Properties>
</file>