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4.xml" ContentType="application/vnd.openxmlformats-officedocument.presentationml.slide+xml"/>
  <Override PartName="/ppt/slides/slide12.xml" ContentType="application/vnd.openxmlformats-officedocument.presentationml.slide+xml"/>
  <Override PartName="/ppt/slides/slide17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9"/>
  </p:notesMasterIdLst>
  <p:sldIdLst>
    <p:sldId id="256" r:id="rId2"/>
    <p:sldId id="258" r:id="rId3"/>
    <p:sldId id="266" r:id="rId4"/>
    <p:sldId id="267" r:id="rId5"/>
    <p:sldId id="265" r:id="rId6"/>
    <p:sldId id="261" r:id="rId7"/>
    <p:sldId id="268" r:id="rId8"/>
    <p:sldId id="275" r:id="rId9"/>
    <p:sldId id="274" r:id="rId10"/>
    <p:sldId id="276" r:id="rId11"/>
    <p:sldId id="269" r:id="rId12"/>
    <p:sldId id="277" r:id="rId13"/>
    <p:sldId id="278" r:id="rId14"/>
    <p:sldId id="279" r:id="rId15"/>
    <p:sldId id="280" r:id="rId16"/>
    <p:sldId id="281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1429" autoAdjust="0"/>
  </p:normalViewPr>
  <p:slideViewPr>
    <p:cSldViewPr>
      <p:cViewPr>
        <p:scale>
          <a:sx n="82" d="100"/>
          <a:sy n="82" d="100"/>
        </p:scale>
        <p:origin x="-80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3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3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604D0F-2838-44D0-9E6D-417A89EE8004}" type="datetimeFigureOut">
              <a:rPr lang="en-US" smtClean="0"/>
              <a:t>11/18/2016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22F47B-996C-4AC5-BF89-3C0645A13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766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22F47B-996C-4AC5-BF89-3C0645A13AA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8424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50A919F-8D0E-4EC2-8534-17D6B42F46D0}" type="slidenum">
              <a:rPr lang="en-US" altLang="en-US" sz="1200" smtClean="0"/>
              <a:pPr eaLnBrk="1" hangingPunct="1"/>
              <a:t>10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 smtClean="0"/>
              <a:t>Local GOs – levies are outside of Measure 5 and 50 limits,</a:t>
            </a:r>
            <a:r>
              <a:rPr lang="en-US" altLang="en-US" baseline="0" dirty="0" smtClean="0"/>
              <a:t> but are limited to total of 7.95% of district MV</a:t>
            </a:r>
          </a:p>
          <a:p>
            <a:pPr eaLnBrk="1" hangingPunct="1"/>
            <a:endParaRPr lang="en-US" altLang="en-US" baseline="0" dirty="0" smtClean="0"/>
          </a:p>
          <a:p>
            <a:pPr eaLnBrk="1" hangingPunct="1"/>
            <a:r>
              <a:rPr lang="en-US" altLang="en-US" baseline="0" dirty="0" smtClean="0"/>
              <a:t>State bond guarantee program – initiated in 1998</a:t>
            </a:r>
          </a:p>
          <a:p>
            <a:pPr eaLnBrk="1" hangingPunct="1"/>
            <a:endParaRPr lang="en-US" altLang="en-US" baseline="0" dirty="0" smtClean="0"/>
          </a:p>
          <a:p>
            <a:pPr eaLnBrk="1" hangingPunct="1"/>
            <a:r>
              <a:rPr lang="en-US" altLang="en-US" baseline="0" dirty="0" smtClean="0"/>
              <a:t>Measure 68 – passed 2010, allows state to issue GO bonds on behalf of SDs, similar to way state finances higher </a:t>
            </a:r>
            <a:r>
              <a:rPr lang="en-US" altLang="en-US" baseline="0" dirty="0" err="1" smtClean="0"/>
              <a:t>ed</a:t>
            </a:r>
            <a:r>
              <a:rPr lang="en-US" altLang="en-US" baseline="0" dirty="0" smtClean="0"/>
              <a:t> and other state capital projects. Requires 1 to 1 match by SDs</a:t>
            </a:r>
          </a:p>
          <a:p>
            <a:pPr eaLnBrk="1" hangingPunct="1"/>
            <a:endParaRPr lang="en-US" altLang="en-US" baseline="0" dirty="0" smtClean="0"/>
          </a:p>
          <a:p>
            <a:pPr eaLnBrk="1" hangingPunct="1"/>
            <a:r>
              <a:rPr lang="en-US" altLang="en-US" dirty="0" smtClean="0"/>
              <a:t>Had ARRA programs – Qualified School</a:t>
            </a:r>
            <a:r>
              <a:rPr lang="en-US" altLang="en-US" baseline="0" dirty="0" smtClean="0"/>
              <a:t> Construction Bonds (QSCBs) &amp; Qualified Zone Academy Bonds (QZABs) – Total of 51 OR districts took advantage of these. QSCBs expired, QZABs still exist in small amount – about $4 million/</a:t>
            </a:r>
            <a:r>
              <a:rPr lang="en-US" altLang="en-US" baseline="0" dirty="0" err="1" smtClean="0"/>
              <a:t>yr</a:t>
            </a:r>
            <a:endParaRPr lang="en-US" altLang="en-US" baseline="0" dirty="0" smtClean="0"/>
          </a:p>
          <a:p>
            <a:pPr eaLnBrk="1" hangingPunct="1"/>
            <a:endParaRPr lang="en-US" altLang="en-US" baseline="0" dirty="0" smtClean="0"/>
          </a:p>
          <a:p>
            <a:pPr eaLnBrk="1" hangingPunct="1"/>
            <a:r>
              <a:rPr lang="en-US" altLang="en-US" baseline="0" dirty="0" smtClean="0"/>
              <a:t>Full faith and credit obligations – don’t require vote, but don’t have dedicated source for repayment either, repaid via existing funds</a:t>
            </a:r>
          </a:p>
          <a:p>
            <a:pPr eaLnBrk="1" hangingPunct="1"/>
            <a:endParaRPr lang="en-US" altLang="en-US" baseline="0" dirty="0" smtClean="0"/>
          </a:p>
          <a:p>
            <a:pPr eaLnBrk="1" hangingPunct="1"/>
            <a:r>
              <a:rPr lang="en-US" altLang="en-US" baseline="0" dirty="0" smtClean="0"/>
              <a:t>Local option levies – limited by measures 5 &amp; 50, some equalization</a:t>
            </a:r>
          </a:p>
          <a:p>
            <a:pPr eaLnBrk="1" hangingPunct="1"/>
            <a:endParaRPr lang="en-US" altLang="en-US" baseline="0" dirty="0" smtClean="0"/>
          </a:p>
          <a:p>
            <a:pPr eaLnBrk="1" hangingPunct="1"/>
            <a:r>
              <a:rPr lang="en-US" altLang="en-US" baseline="0" dirty="0" smtClean="0"/>
              <a:t>Construction excise tax – tax based on new construction square footage. Must adopt long-range facilities plan</a:t>
            </a:r>
          </a:p>
          <a:p>
            <a:pPr eaLnBrk="1" hangingPunct="1"/>
            <a:endParaRPr lang="en-US" altLang="en-US" baseline="0" dirty="0" smtClean="0"/>
          </a:p>
          <a:p>
            <a:pPr eaLnBrk="1" hangingPunct="1"/>
            <a:r>
              <a:rPr lang="en-US" altLang="en-US" baseline="0" dirty="0" smtClean="0"/>
              <a:t>SB 1149 – electricity surcharge, 10% for funding energy efficiency projects in public schools</a:t>
            </a:r>
          </a:p>
          <a:p>
            <a:pPr eaLnBrk="1" hangingPunct="1"/>
            <a:endParaRPr lang="en-US" altLang="en-US" baseline="0" dirty="0" smtClean="0"/>
          </a:p>
          <a:p>
            <a:pPr eaLnBrk="1" hangingPunct="1"/>
            <a:endParaRPr lang="en-US" altLang="en-US" baseline="0" dirty="0" smtClean="0"/>
          </a:p>
          <a:p>
            <a:pPr eaLnBrk="1" hangingPunct="1"/>
            <a:endParaRPr lang="en-US" altLang="en-US" baseline="0" dirty="0" smtClean="0"/>
          </a:p>
          <a:p>
            <a:pPr eaLnBrk="1" hangingPunct="1"/>
            <a:endParaRPr lang="en-US" altLang="en-US" baseline="0" dirty="0" smtClean="0"/>
          </a:p>
          <a:p>
            <a:pPr eaLnBrk="1" hangingPunct="1"/>
            <a:endParaRPr lang="en-US" altLang="en-US" baseline="0" dirty="0" smtClean="0"/>
          </a:p>
          <a:p>
            <a:pPr eaLnBrk="1" hangingPunct="1"/>
            <a:endParaRPr lang="en-US" altLang="en-US" baseline="0" dirty="0" smtClean="0"/>
          </a:p>
          <a:p>
            <a:pPr eaLnBrk="1" hangingPunct="1"/>
            <a:endParaRPr lang="en-US" altLang="en-US" baseline="0" dirty="0" smtClean="0"/>
          </a:p>
          <a:p>
            <a:pPr eaLnBrk="1" hangingPunct="1"/>
            <a:endParaRPr lang="en-US" altLang="en-US" dirty="0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50A919F-8D0E-4EC2-8534-17D6B42F46D0}" type="slidenum">
              <a:rPr lang="en-US" altLang="en-US" sz="1200" smtClean="0"/>
              <a:pPr eaLnBrk="1" hangingPunct="1"/>
              <a:t>11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baseline="0" dirty="0" smtClean="0"/>
          </a:p>
          <a:p>
            <a:pPr eaLnBrk="1" hangingPunct="1"/>
            <a:endParaRPr lang="en-US" altLang="en-US" baseline="0" dirty="0" smtClean="0"/>
          </a:p>
          <a:p>
            <a:pPr eaLnBrk="1" hangingPunct="1"/>
            <a:endParaRPr lang="en-US" altLang="en-US" baseline="0" dirty="0" smtClean="0"/>
          </a:p>
          <a:p>
            <a:pPr eaLnBrk="1" hangingPunct="1"/>
            <a:endParaRPr lang="en-US" altLang="en-US" baseline="0" dirty="0" smtClean="0"/>
          </a:p>
          <a:p>
            <a:pPr eaLnBrk="1" hangingPunct="1"/>
            <a:endParaRPr lang="en-US" altLang="en-US" baseline="0" dirty="0" smtClean="0"/>
          </a:p>
          <a:p>
            <a:pPr eaLnBrk="1" hangingPunct="1"/>
            <a:endParaRPr lang="en-US" altLang="en-US" baseline="0" dirty="0" smtClean="0"/>
          </a:p>
          <a:p>
            <a:pPr eaLnBrk="1" hangingPunct="1"/>
            <a:endParaRPr lang="en-US" altLang="en-US" baseline="0" dirty="0" smtClean="0"/>
          </a:p>
          <a:p>
            <a:pPr eaLnBrk="1" hangingPunct="1"/>
            <a:endParaRPr lang="en-US" altLang="en-US" baseline="0" dirty="0" smtClean="0"/>
          </a:p>
          <a:p>
            <a:pPr eaLnBrk="1" hangingPunct="1"/>
            <a:endParaRPr lang="en-US" altLang="en-US" dirty="0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50A919F-8D0E-4EC2-8534-17D6B42F46D0}" type="slidenum">
              <a:rPr lang="en-US" altLang="en-US" sz="1200" smtClean="0"/>
              <a:pPr eaLnBrk="1" hangingPunct="1"/>
              <a:t>12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baseline="0" dirty="0" smtClean="0"/>
          </a:p>
          <a:p>
            <a:pPr eaLnBrk="1" hangingPunct="1"/>
            <a:endParaRPr lang="en-US" altLang="en-US" baseline="0" dirty="0" smtClean="0"/>
          </a:p>
          <a:p>
            <a:pPr eaLnBrk="1" hangingPunct="1"/>
            <a:endParaRPr lang="en-US" altLang="en-US" baseline="0" dirty="0" smtClean="0"/>
          </a:p>
          <a:p>
            <a:pPr eaLnBrk="1" hangingPunct="1"/>
            <a:endParaRPr lang="en-US" altLang="en-US" baseline="0" dirty="0" smtClean="0"/>
          </a:p>
          <a:p>
            <a:pPr eaLnBrk="1" hangingPunct="1"/>
            <a:endParaRPr lang="en-US" altLang="en-US" baseline="0" dirty="0" smtClean="0"/>
          </a:p>
          <a:p>
            <a:pPr eaLnBrk="1" hangingPunct="1"/>
            <a:endParaRPr lang="en-US" altLang="en-US" baseline="0" dirty="0" smtClean="0"/>
          </a:p>
          <a:p>
            <a:pPr eaLnBrk="1" hangingPunct="1"/>
            <a:endParaRPr lang="en-US" altLang="en-US" baseline="0" dirty="0" smtClean="0"/>
          </a:p>
          <a:p>
            <a:pPr eaLnBrk="1" hangingPunct="1"/>
            <a:endParaRPr lang="en-US" altLang="en-US" baseline="0" dirty="0" smtClean="0"/>
          </a:p>
          <a:p>
            <a:pPr eaLnBrk="1" hangingPunct="1"/>
            <a:endParaRPr lang="en-US" altLang="en-US" dirty="0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50A919F-8D0E-4EC2-8534-17D6B42F46D0}" type="slidenum">
              <a:rPr lang="en-US" altLang="en-US" sz="1200" smtClean="0"/>
              <a:pPr eaLnBrk="1" hangingPunct="1"/>
              <a:t>13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baseline="0" dirty="0" smtClean="0"/>
          </a:p>
          <a:p>
            <a:pPr eaLnBrk="1" hangingPunct="1"/>
            <a:endParaRPr lang="en-US" altLang="en-US" baseline="0" dirty="0" smtClean="0"/>
          </a:p>
          <a:p>
            <a:pPr eaLnBrk="1" hangingPunct="1"/>
            <a:endParaRPr lang="en-US" altLang="en-US" baseline="0" dirty="0" smtClean="0"/>
          </a:p>
          <a:p>
            <a:pPr eaLnBrk="1" hangingPunct="1"/>
            <a:endParaRPr lang="en-US" altLang="en-US" baseline="0" dirty="0" smtClean="0"/>
          </a:p>
          <a:p>
            <a:pPr eaLnBrk="1" hangingPunct="1"/>
            <a:endParaRPr lang="en-US" altLang="en-US" baseline="0" dirty="0" smtClean="0"/>
          </a:p>
          <a:p>
            <a:pPr eaLnBrk="1" hangingPunct="1"/>
            <a:endParaRPr lang="en-US" altLang="en-US" baseline="0" dirty="0" smtClean="0"/>
          </a:p>
          <a:p>
            <a:pPr eaLnBrk="1" hangingPunct="1"/>
            <a:endParaRPr lang="en-US" altLang="en-US" baseline="0" dirty="0" smtClean="0"/>
          </a:p>
          <a:p>
            <a:pPr eaLnBrk="1" hangingPunct="1"/>
            <a:endParaRPr lang="en-US" altLang="en-US" baseline="0" dirty="0" smtClean="0"/>
          </a:p>
          <a:p>
            <a:pPr eaLnBrk="1" hangingPunct="1"/>
            <a:endParaRPr lang="en-US" altLang="en-US" dirty="0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50A919F-8D0E-4EC2-8534-17D6B42F46D0}" type="slidenum">
              <a:rPr lang="en-US" altLang="en-US" sz="1200" smtClean="0"/>
              <a:pPr eaLnBrk="1" hangingPunct="1"/>
              <a:t>14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baseline="0" dirty="0" smtClean="0"/>
          </a:p>
          <a:p>
            <a:pPr eaLnBrk="1" hangingPunct="1"/>
            <a:endParaRPr lang="en-US" altLang="en-US" baseline="0" dirty="0" smtClean="0"/>
          </a:p>
          <a:p>
            <a:pPr eaLnBrk="1" hangingPunct="1"/>
            <a:endParaRPr lang="en-US" altLang="en-US" baseline="0" dirty="0" smtClean="0"/>
          </a:p>
          <a:p>
            <a:pPr eaLnBrk="1" hangingPunct="1"/>
            <a:endParaRPr lang="en-US" altLang="en-US" baseline="0" dirty="0" smtClean="0"/>
          </a:p>
          <a:p>
            <a:pPr eaLnBrk="1" hangingPunct="1"/>
            <a:endParaRPr lang="en-US" altLang="en-US" baseline="0" dirty="0" smtClean="0"/>
          </a:p>
          <a:p>
            <a:pPr eaLnBrk="1" hangingPunct="1"/>
            <a:endParaRPr lang="en-US" altLang="en-US" baseline="0" dirty="0" smtClean="0"/>
          </a:p>
          <a:p>
            <a:pPr eaLnBrk="1" hangingPunct="1"/>
            <a:endParaRPr lang="en-US" altLang="en-US" baseline="0" dirty="0" smtClean="0"/>
          </a:p>
          <a:p>
            <a:pPr eaLnBrk="1" hangingPunct="1"/>
            <a:endParaRPr lang="en-US" altLang="en-US" baseline="0" dirty="0" smtClean="0"/>
          </a:p>
          <a:p>
            <a:pPr eaLnBrk="1" hangingPunct="1"/>
            <a:endParaRPr lang="en-US" altLang="en-US" dirty="0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50A919F-8D0E-4EC2-8534-17D6B42F46D0}" type="slidenum">
              <a:rPr lang="en-US" altLang="en-US" sz="1200" smtClean="0"/>
              <a:pPr eaLnBrk="1" hangingPunct="1"/>
              <a:t>15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baseline="0" dirty="0" smtClean="0"/>
          </a:p>
          <a:p>
            <a:pPr eaLnBrk="1" hangingPunct="1"/>
            <a:endParaRPr lang="en-US" altLang="en-US" baseline="0" dirty="0" smtClean="0"/>
          </a:p>
          <a:p>
            <a:pPr eaLnBrk="1" hangingPunct="1"/>
            <a:endParaRPr lang="en-US" altLang="en-US" baseline="0" dirty="0" smtClean="0"/>
          </a:p>
          <a:p>
            <a:pPr eaLnBrk="1" hangingPunct="1"/>
            <a:endParaRPr lang="en-US" altLang="en-US" baseline="0" dirty="0" smtClean="0"/>
          </a:p>
          <a:p>
            <a:pPr eaLnBrk="1" hangingPunct="1"/>
            <a:endParaRPr lang="en-US" altLang="en-US" baseline="0" dirty="0" smtClean="0"/>
          </a:p>
          <a:p>
            <a:pPr eaLnBrk="1" hangingPunct="1"/>
            <a:endParaRPr lang="en-US" altLang="en-US" baseline="0" dirty="0" smtClean="0"/>
          </a:p>
          <a:p>
            <a:pPr eaLnBrk="1" hangingPunct="1"/>
            <a:endParaRPr lang="en-US" altLang="en-US" baseline="0" dirty="0" smtClean="0"/>
          </a:p>
          <a:p>
            <a:pPr eaLnBrk="1" hangingPunct="1"/>
            <a:endParaRPr lang="en-US" altLang="en-US" baseline="0" dirty="0" smtClean="0"/>
          </a:p>
          <a:p>
            <a:pPr eaLnBrk="1" hangingPunct="1"/>
            <a:endParaRPr lang="en-US" altLang="en-US" dirty="0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50A919F-8D0E-4EC2-8534-17D6B42F46D0}" type="slidenum">
              <a:rPr lang="en-US" altLang="en-US" sz="1200" smtClean="0"/>
              <a:pPr eaLnBrk="1" hangingPunct="1"/>
              <a:t>16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5C181ED-3771-4100-B003-F4F8B7148512}" type="slidenum">
              <a:rPr lang="en-US" altLang="en-US" sz="1200" smtClean="0"/>
              <a:pPr eaLnBrk="1" hangingPunct="1"/>
              <a:t>17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22F47B-996C-4AC5-BF89-3C0645A13AA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7441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22F47B-996C-4AC5-BF89-3C0645A13AA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6361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22F47B-996C-4AC5-BF89-3C0645A13AA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9936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22F47B-996C-4AC5-BF89-3C0645A13AA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5120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22F47B-996C-4AC5-BF89-3C0645A13AA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5162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82355F0-0D9F-4DF9-876B-788FBDBCF7C7}" type="slidenum">
              <a:rPr lang="en-US" altLang="en-US" sz="1200" smtClean="0"/>
              <a:pPr eaLnBrk="1" hangingPunct="1"/>
              <a:t>7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 smtClean="0"/>
              <a:t>AFT study done by Faith </a:t>
            </a:r>
            <a:r>
              <a:rPr lang="en-US" altLang="en-US" dirty="0" err="1" smtClean="0"/>
              <a:t>Crampton</a:t>
            </a:r>
            <a:r>
              <a:rPr lang="en-US" altLang="en-US" dirty="0" smtClean="0"/>
              <a:t>, facilities research at UW </a:t>
            </a:r>
            <a:r>
              <a:rPr lang="en-US" altLang="en-US" dirty="0" err="1" smtClean="0"/>
              <a:t>Milw</a:t>
            </a:r>
            <a:r>
              <a:rPr lang="en-US" altLang="en-US" dirty="0" smtClean="0"/>
              <a:t> and David Thompson is prof at Kansas State U.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Oregon was a “benchmarking” state – because</a:t>
            </a:r>
            <a:r>
              <a:rPr lang="en-US" altLang="en-US" baseline="0" dirty="0" smtClean="0"/>
              <a:t> did not have reliable data on facility conditions or values, authors’ used median state per pupil need to estimate state need.</a:t>
            </a:r>
            <a:endParaRPr lang="en-US" altLang="en-US" dirty="0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82355F0-0D9F-4DF9-876B-788FBDBCF7C7}" type="slidenum">
              <a:rPr lang="en-US" altLang="en-US" sz="1200" smtClean="0"/>
              <a:pPr eaLnBrk="1" hangingPunct="1"/>
              <a:t>8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50A919F-8D0E-4EC2-8534-17D6B42F46D0}" type="slidenum">
              <a:rPr lang="en-US" altLang="en-US" sz="1200" smtClean="0"/>
              <a:pPr eaLnBrk="1" hangingPunct="1"/>
              <a:t>9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DBCEC-0EAF-400E-A057-EEA6004C4821}" type="datetime1">
              <a:rPr lang="en-US" smtClean="0"/>
              <a:t>11/18/2016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6CD38-F071-4F8C-8B22-FF886C83FF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2E715-4582-4C50-9A6D-D0F9FF4A073A}" type="datetime1">
              <a:rPr lang="en-US" smtClean="0"/>
              <a:t>11/18/2016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6CD38-F071-4F8C-8B22-FF886C83FF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E624C-8F2E-4526-8ACD-1D0DF11AF3B2}" type="datetime1">
              <a:rPr lang="en-US" smtClean="0"/>
              <a:t>11/18/2016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6CD38-F071-4F8C-8B22-FF886C83FF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F72F3-2CED-4FD1-A495-8F2735C40523}" type="datetime1">
              <a:rPr lang="en-US" smtClean="0"/>
              <a:t>11/18/2016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6CD38-F071-4F8C-8B22-FF886C83FF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047-D41F-4FA8-941D-38627F6BC279}" type="datetime1">
              <a:rPr lang="en-US" smtClean="0"/>
              <a:t>11/18/2016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6CD38-F071-4F8C-8B22-FF886C83FF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EBA9C-9EC9-4B62-AD6C-5B5D9352476B}" type="datetime1">
              <a:rPr lang="en-US" smtClean="0"/>
              <a:t>11/18/2016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6CD38-F071-4F8C-8B22-FF886C83FF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84B3D-7660-46C7-9489-07CF19DFB758}" type="datetime1">
              <a:rPr lang="en-US" smtClean="0"/>
              <a:t>11/18/2016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6CD38-F071-4F8C-8B22-FF886C83FF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456B7-23D5-4E0A-816E-07C469FDB4E6}" type="datetime1">
              <a:rPr lang="en-US" smtClean="0"/>
              <a:t>11/18/2016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6CD38-F071-4F8C-8B22-FF886C83FF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F3F4A-8E14-4CFB-AEA9-BC85BAFBEE47}" type="datetime1">
              <a:rPr lang="en-US" smtClean="0"/>
              <a:t>11/18/2016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6CD38-F071-4F8C-8B22-FF886C83FF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39CF-8C26-4BAE-A59E-F86B1580AFC5}" type="datetime1">
              <a:rPr lang="en-US" smtClean="0"/>
              <a:t>11/18/2016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6CD38-F071-4F8C-8B22-FF886C83FFE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25A3A-9481-4D4A-B93C-B0342F8FCD49}" type="datetime1">
              <a:rPr lang="en-US" smtClean="0"/>
              <a:t>11/18/2016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626CD38-F071-4F8C-8B22-FF886C83FFE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7626CD38-F071-4F8C-8B22-FF886C83FFE5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651EB4E-24FA-4D6F-A5E9-FAD36B738C54}" type="datetime1">
              <a:rPr lang="en-US" smtClean="0"/>
              <a:t>11/18/2016</a:t>
            </a:fld>
            <a:endParaRPr lang="en-US"/>
          </a:p>
        </p:txBody>
      </p:sp>
      <p:pic>
        <p:nvPicPr>
          <p:cNvPr id="9" name="Picture 2" descr="C:\MyFiles\Mark2\APA\Employment Stuff\Forms &amp; Templates\APA new logo- without full name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400800"/>
            <a:ext cx="3810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cef.org/pubs/outcomes.pdf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543800" cy="2593975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4800" dirty="0" smtClean="0"/>
              <a:t>Funding School Capital Improvements: </a:t>
            </a:r>
            <a:br>
              <a:rPr lang="en-US" sz="4800" dirty="0" smtClean="0"/>
            </a:br>
            <a:r>
              <a:rPr lang="en-US" sz="4800" dirty="0" smtClean="0"/>
              <a:t>A National Perspective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Presentation to the Oregon School Capital Improvement Planning Task Force</a:t>
            </a:r>
          </a:p>
          <a:p>
            <a:r>
              <a:rPr lang="en-US" dirty="0" smtClean="0"/>
              <a:t>John Myers &amp; Mark Fermanich, APA Consulting</a:t>
            </a:r>
          </a:p>
          <a:p>
            <a:r>
              <a:rPr lang="en-US" dirty="0" smtClean="0"/>
              <a:t>Portland, Oregon</a:t>
            </a:r>
          </a:p>
          <a:p>
            <a:r>
              <a:rPr lang="en-US" dirty="0" smtClean="0"/>
              <a:t>May 13, 2014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59838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smtClean="0"/>
              <a:t>© Augenblick, Palaich and Associates, Inc.</a:t>
            </a:r>
          </a:p>
        </p:txBody>
      </p:sp>
      <p:sp>
        <p:nvSpPr>
          <p:cNvPr id="819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FA43424-FD5F-4128-8969-09CD13E18411}" type="slidenum">
              <a:rPr lang="en-US" altLang="en-US" sz="1000" smtClean="0"/>
              <a:pPr eaLnBrk="1" hangingPunct="1"/>
              <a:t>10</a:t>
            </a:fld>
            <a:endParaRPr lang="en-US" altLang="en-US" sz="1000" smtClean="0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400" dirty="0"/>
              <a:t>Revenues</a:t>
            </a:r>
            <a:endParaRPr lang="en-US" altLang="en-US" sz="4400" dirty="0" smtClean="0"/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82625" indent="-334963" eaLnBrk="1" hangingPunct="1"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 smtClean="0"/>
              <a:t>Federal Dollars</a:t>
            </a:r>
          </a:p>
          <a:p>
            <a:pPr marL="1030288" lvl="1" indent="-334963" eaLnBrk="1" hangingPunct="1">
              <a:buSzPct val="85000"/>
              <a:buFont typeface="Wingdings" panose="05000000000000000000" pitchFamily="2" charset="2"/>
              <a:buChar char="q"/>
            </a:pPr>
            <a:r>
              <a:rPr lang="en-US" altLang="en-US" sz="2400" dirty="0" smtClean="0"/>
              <a:t>Primarily for program specific activities</a:t>
            </a:r>
          </a:p>
          <a:p>
            <a:pPr marL="682625" indent="-334963" eaLnBrk="1" hangingPunct="1"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 smtClean="0"/>
              <a:t>State Dollars</a:t>
            </a:r>
          </a:p>
          <a:p>
            <a:pPr marL="1030288" lvl="1" indent="-334963" eaLnBrk="1" hangingPunct="1">
              <a:buSzPct val="85000"/>
              <a:buFont typeface="Wingdings" panose="05000000000000000000" pitchFamily="2" charset="2"/>
              <a:buChar char="q"/>
            </a:pPr>
            <a:r>
              <a:rPr lang="en-US" altLang="en-US" sz="2400" dirty="0" smtClean="0"/>
              <a:t>Equalizing local variation</a:t>
            </a:r>
            <a:r>
              <a:rPr lang="en-US" altLang="en-US" dirty="0" smtClean="0"/>
              <a:t>	</a:t>
            </a:r>
          </a:p>
          <a:p>
            <a:pPr marL="682625" indent="-334963" eaLnBrk="1" hangingPunct="1"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 smtClean="0"/>
              <a:t>Local Taxes</a:t>
            </a:r>
          </a:p>
          <a:p>
            <a:pPr marL="1030288" lvl="1" indent="-334963" eaLnBrk="1" hangingPunct="1">
              <a:buSzPct val="85000"/>
              <a:buFont typeface="Wingdings" panose="05000000000000000000" pitchFamily="2" charset="2"/>
              <a:buChar char="q"/>
            </a:pPr>
            <a:r>
              <a:rPr lang="en-US" altLang="en-US" sz="2400" dirty="0" smtClean="0"/>
              <a:t>Uniform contribution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dirty="0" smtClean="0"/>
              <a:t> </a:t>
            </a:r>
          </a:p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1356470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smtClean="0"/>
              <a:t>© Augenblick, Palaich and Associates, Inc.</a:t>
            </a:r>
          </a:p>
        </p:txBody>
      </p:sp>
      <p:sp>
        <p:nvSpPr>
          <p:cNvPr id="819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FA43424-FD5F-4128-8969-09CD13E18411}" type="slidenum">
              <a:rPr lang="en-US" altLang="en-US" sz="1000" smtClean="0"/>
              <a:pPr eaLnBrk="1" hangingPunct="1"/>
              <a:t>11</a:t>
            </a:fld>
            <a:endParaRPr lang="en-US" altLang="en-US" sz="1000" smtClean="0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400" dirty="0" smtClean="0"/>
              <a:t>Facilities </a:t>
            </a:r>
            <a:r>
              <a:rPr lang="en-US" altLang="en-US" sz="4400" dirty="0"/>
              <a:t>Financing Options in Oregon</a:t>
            </a:r>
            <a:endParaRPr lang="en-US" altLang="en-US" sz="4400" dirty="0" smtClean="0"/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682625" indent="-334963" eaLnBrk="1" hangingPunct="1"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 smtClean="0"/>
              <a:t>Local Sources:</a:t>
            </a:r>
          </a:p>
          <a:p>
            <a:pPr marL="979805" lvl="1" indent="-334963">
              <a:buSzPct val="85000"/>
              <a:buFont typeface="Wingdings" panose="05000000000000000000" pitchFamily="2" charset="2"/>
              <a:buChar char="q"/>
            </a:pPr>
            <a:r>
              <a:rPr lang="en-US" altLang="en-US" sz="2600" dirty="0" smtClean="0"/>
              <a:t>Local General Obligation bonds</a:t>
            </a:r>
          </a:p>
          <a:p>
            <a:pPr marL="979805" lvl="1" indent="-334963">
              <a:buSzPct val="85000"/>
              <a:buFont typeface="Wingdings" panose="05000000000000000000" pitchFamily="2" charset="2"/>
              <a:buChar char="q"/>
            </a:pPr>
            <a:r>
              <a:rPr lang="en-US" altLang="en-US" sz="2600" dirty="0" smtClean="0"/>
              <a:t>Full faith and credit obligations</a:t>
            </a:r>
          </a:p>
          <a:p>
            <a:pPr marL="979805" lvl="1" indent="-334963">
              <a:buSzPct val="85000"/>
              <a:buFont typeface="Wingdings" panose="05000000000000000000" pitchFamily="2" charset="2"/>
              <a:buChar char="q"/>
            </a:pPr>
            <a:r>
              <a:rPr lang="en-US" altLang="en-US" sz="2600" dirty="0" smtClean="0"/>
              <a:t>Local option levies</a:t>
            </a:r>
          </a:p>
          <a:p>
            <a:pPr marL="979805" lvl="1" indent="-334963">
              <a:buSzPct val="85000"/>
              <a:buFont typeface="Wingdings" panose="05000000000000000000" pitchFamily="2" charset="2"/>
              <a:buChar char="q"/>
            </a:pPr>
            <a:r>
              <a:rPr lang="en-US" altLang="en-US" sz="2600" dirty="0" smtClean="0"/>
              <a:t>Construction excise tax</a:t>
            </a:r>
          </a:p>
          <a:p>
            <a:pPr marL="682625" indent="-334963" eaLnBrk="1" hangingPunct="1"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 smtClean="0"/>
              <a:t>State Sources:</a:t>
            </a:r>
          </a:p>
          <a:p>
            <a:pPr marL="979805" lvl="1" indent="-334963">
              <a:buSzPct val="85000"/>
              <a:buFont typeface="Wingdings" panose="05000000000000000000" pitchFamily="2" charset="2"/>
              <a:buChar char="q"/>
            </a:pPr>
            <a:r>
              <a:rPr lang="en-US" altLang="en-US" sz="2600" dirty="0" smtClean="0"/>
              <a:t>State facilities grants</a:t>
            </a:r>
          </a:p>
          <a:p>
            <a:pPr marL="979805" lvl="1" indent="-334963">
              <a:buSzPct val="85000"/>
              <a:buFont typeface="Wingdings" panose="05000000000000000000" pitchFamily="2" charset="2"/>
              <a:buChar char="q"/>
            </a:pPr>
            <a:r>
              <a:rPr lang="en-US" altLang="en-US" sz="2600" dirty="0" smtClean="0"/>
              <a:t>State bond guarantee program</a:t>
            </a:r>
          </a:p>
          <a:p>
            <a:pPr marL="979805" lvl="1" indent="-334963">
              <a:buSzPct val="85000"/>
              <a:buFont typeface="Wingdings" panose="05000000000000000000" pitchFamily="2" charset="2"/>
              <a:buChar char="q"/>
            </a:pPr>
            <a:r>
              <a:rPr lang="en-US" altLang="en-US" sz="2600" dirty="0" smtClean="0"/>
              <a:t>Measure 68 state bonds</a:t>
            </a:r>
          </a:p>
          <a:p>
            <a:pPr marL="979805" lvl="1" indent="-334963">
              <a:buSzPct val="85000"/>
              <a:buFont typeface="Wingdings" panose="05000000000000000000" pitchFamily="2" charset="2"/>
              <a:buChar char="q"/>
            </a:pPr>
            <a:r>
              <a:rPr lang="en-US" altLang="en-US" sz="2600" dirty="0" smtClean="0"/>
              <a:t>SB 1149 funds</a:t>
            </a:r>
          </a:p>
          <a:p>
            <a:pPr marL="682625" indent="-334963" eaLnBrk="1" hangingPunct="1">
              <a:buSzPct val="85000"/>
              <a:buFont typeface="Wingdings" panose="05000000000000000000" pitchFamily="2" charset="2"/>
              <a:buChar char="q"/>
            </a:pPr>
            <a:endParaRPr lang="en-US" altLang="en-US" sz="2400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altLang="en-US" dirty="0" smtClean="0"/>
              <a:t> </a:t>
            </a:r>
          </a:p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2363885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smtClean="0"/>
              <a:t>© Augenblick, Palaich and Associates, Inc.</a:t>
            </a:r>
          </a:p>
        </p:txBody>
      </p:sp>
      <p:sp>
        <p:nvSpPr>
          <p:cNvPr id="819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FA43424-FD5F-4128-8969-09CD13E18411}" type="slidenum">
              <a:rPr lang="en-US" altLang="en-US" sz="1000" smtClean="0"/>
              <a:pPr eaLnBrk="1" hangingPunct="1"/>
              <a:t>12</a:t>
            </a:fld>
            <a:endParaRPr lang="en-US" altLang="en-US" sz="1000" smtClean="0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400" dirty="0" smtClean="0"/>
              <a:t>National Examples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690562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 smtClean="0"/>
              <a:t>State level funding strategies</a:t>
            </a:r>
          </a:p>
          <a:p>
            <a:pPr marL="987742" lvl="1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2600" dirty="0" smtClean="0"/>
              <a:t>State bond issues: multiple states, including California, New Jersey, New York. Some require districts to have long-term facilities plans </a:t>
            </a:r>
          </a:p>
          <a:p>
            <a:pPr marL="987742" lvl="1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2600" dirty="0" smtClean="0"/>
              <a:t>Dedicated revenue: Arizona FIRST program has had multiple funding sources</a:t>
            </a:r>
          </a:p>
          <a:p>
            <a:pPr marL="1353502" lvl="2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2400" dirty="0" smtClean="0"/>
              <a:t>Portion of 0.6% sales tax, lease to own, pay as go</a:t>
            </a:r>
          </a:p>
          <a:p>
            <a:pPr marL="644842" lvl="1" indent="0">
              <a:buSzPct val="85000"/>
              <a:buNone/>
            </a:pPr>
            <a:r>
              <a:rPr lang="en-US" altLang="en-US" dirty="0" smtClean="0"/>
              <a:t> </a:t>
            </a:r>
          </a:p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4935172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smtClean="0"/>
              <a:t>© Augenblick, Palaich and Associates, Inc.</a:t>
            </a:r>
          </a:p>
        </p:txBody>
      </p:sp>
      <p:sp>
        <p:nvSpPr>
          <p:cNvPr id="819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FA43424-FD5F-4128-8969-09CD13E18411}" type="slidenum">
              <a:rPr lang="en-US" altLang="en-US" sz="1000" smtClean="0"/>
              <a:pPr eaLnBrk="1" hangingPunct="1"/>
              <a:t>13</a:t>
            </a:fld>
            <a:endParaRPr lang="en-US" altLang="en-US" sz="1000" smtClean="0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400" dirty="0" smtClean="0"/>
              <a:t>National Examples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7620000" cy="5105400"/>
          </a:xfrm>
        </p:spPr>
        <p:txBody>
          <a:bodyPr>
            <a:normAutofit/>
          </a:bodyPr>
          <a:lstStyle/>
          <a:p>
            <a:pPr marL="690562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 smtClean="0"/>
              <a:t>Shared funding strategies</a:t>
            </a:r>
          </a:p>
          <a:p>
            <a:pPr marL="987742" lvl="1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2600" dirty="0" smtClean="0"/>
              <a:t>State equalization aid for debt service levies, for example Minnesota</a:t>
            </a:r>
          </a:p>
          <a:p>
            <a:pPr marL="987742" lvl="1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2600" dirty="0" smtClean="0"/>
              <a:t>Maryland Public School Construction program: State bond funded, requires 20%-50% local match</a:t>
            </a:r>
          </a:p>
          <a:p>
            <a:pPr marL="987742" lvl="1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2600" dirty="0" smtClean="0"/>
              <a:t>Connecticut: state funding provides matching grants to cover 20%-80% of project costs depending on local wealth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dirty="0" smtClean="0"/>
              <a:t> </a:t>
            </a:r>
          </a:p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7752292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smtClean="0"/>
              <a:t>© Augenblick, Palaich and Associates, Inc.</a:t>
            </a:r>
          </a:p>
        </p:txBody>
      </p:sp>
      <p:sp>
        <p:nvSpPr>
          <p:cNvPr id="819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FA43424-FD5F-4128-8969-09CD13E18411}" type="slidenum">
              <a:rPr lang="en-US" altLang="en-US" sz="1000" smtClean="0"/>
              <a:pPr eaLnBrk="1" hangingPunct="1"/>
              <a:t>14</a:t>
            </a:fld>
            <a:endParaRPr lang="en-US" altLang="en-US" sz="1000" smtClean="0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400" dirty="0" smtClean="0"/>
              <a:t>National Examples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7620000" cy="5181600"/>
          </a:xfrm>
        </p:spPr>
        <p:txBody>
          <a:bodyPr>
            <a:normAutofit lnSpcReduction="10000"/>
          </a:bodyPr>
          <a:lstStyle/>
          <a:p>
            <a:pPr marL="690562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 smtClean="0"/>
              <a:t>Shared funding strategies</a:t>
            </a:r>
          </a:p>
          <a:p>
            <a:pPr marL="987742" lvl="1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2600" dirty="0" smtClean="0"/>
              <a:t>Vermont</a:t>
            </a:r>
            <a:r>
              <a:rPr lang="en-US" altLang="en-US" sz="2600" dirty="0"/>
              <a:t>: state funding for 30% of cost of approved projects, eligibility based on enrollment growth, available space and facilities condition</a:t>
            </a:r>
          </a:p>
          <a:p>
            <a:pPr marL="987742" lvl="1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2600" dirty="0" smtClean="0"/>
              <a:t>Maine: revolving loan fund includes loan forgiveness for between 30%-50% of project costs, repayment of balance required within 5-10 years</a:t>
            </a:r>
          </a:p>
          <a:p>
            <a:pPr marL="987742" lvl="1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2600" dirty="0" smtClean="0"/>
              <a:t>Ohio: Financial Hardship Loan program provides low cost loans to address critical issues, repayment within 5-10 years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dirty="0" smtClean="0"/>
              <a:t> </a:t>
            </a:r>
          </a:p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1749855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smtClean="0"/>
              <a:t>© Augenblick, Palaich and Associates, Inc.</a:t>
            </a:r>
          </a:p>
        </p:txBody>
      </p:sp>
      <p:sp>
        <p:nvSpPr>
          <p:cNvPr id="819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FA43424-FD5F-4128-8969-09CD13E18411}" type="slidenum">
              <a:rPr lang="en-US" altLang="en-US" sz="1000" smtClean="0"/>
              <a:pPr eaLnBrk="1" hangingPunct="1"/>
              <a:t>15</a:t>
            </a:fld>
            <a:endParaRPr lang="en-US" altLang="en-US" sz="1000" smtClean="0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400" dirty="0" smtClean="0"/>
              <a:t>National Examples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7620000" cy="5181600"/>
          </a:xfrm>
        </p:spPr>
        <p:txBody>
          <a:bodyPr>
            <a:normAutofit/>
          </a:bodyPr>
          <a:lstStyle/>
          <a:p>
            <a:pPr marL="690562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 smtClean="0"/>
              <a:t>Shared funding strategies</a:t>
            </a:r>
          </a:p>
          <a:p>
            <a:pPr marL="987742" lvl="1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2600" dirty="0" smtClean="0"/>
              <a:t>Minnesota: Maximum Effort School Aid program provides low interest loans to low wealth districts  </a:t>
            </a:r>
          </a:p>
          <a:p>
            <a:pPr marL="987742" lvl="1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2600" dirty="0" smtClean="0"/>
              <a:t>Colorado: BEST program provides matching facilities grants, funded through multiple source including public land income, lottery revenues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dirty="0" smtClean="0"/>
              <a:t> </a:t>
            </a:r>
          </a:p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6747758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smtClean="0"/>
              <a:t>© Augenblick, Palaich and Associates, Inc.</a:t>
            </a:r>
          </a:p>
        </p:txBody>
      </p:sp>
      <p:sp>
        <p:nvSpPr>
          <p:cNvPr id="819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FA43424-FD5F-4128-8969-09CD13E18411}" type="slidenum">
              <a:rPr lang="en-US" altLang="en-US" sz="1000" smtClean="0"/>
              <a:pPr eaLnBrk="1" hangingPunct="1"/>
              <a:t>16</a:t>
            </a:fld>
            <a:endParaRPr lang="en-US" altLang="en-US" sz="1000" smtClean="0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400" dirty="0" smtClean="0"/>
              <a:t>National Examples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7620000" cy="5181600"/>
          </a:xfrm>
        </p:spPr>
        <p:txBody>
          <a:bodyPr>
            <a:normAutofit/>
          </a:bodyPr>
          <a:lstStyle/>
          <a:p>
            <a:pPr marL="690562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 smtClean="0"/>
              <a:t>Other strategies</a:t>
            </a:r>
          </a:p>
          <a:p>
            <a:pPr marL="987742" lvl="1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2600" dirty="0" smtClean="0"/>
              <a:t>Dedicate portion of formula base amount for operating capital, facilities (charters), for example Minnesota, until recently Colorado</a:t>
            </a:r>
          </a:p>
          <a:p>
            <a:pPr marL="987742" lvl="1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2600" dirty="0" smtClean="0"/>
              <a:t>Multi-jurisdiction shared facilities, public-private partnerships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dirty="0" smtClean="0"/>
              <a:t> </a:t>
            </a:r>
          </a:p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7127080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 smtClean="0"/>
              <a:t>Questions?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dirty="0" smtClean="0"/>
          </a:p>
        </p:txBody>
      </p:sp>
      <p:sp>
        <p:nvSpPr>
          <p:cNvPr id="16388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smtClean="0"/>
              <a:t>© Augenblick, Palaich and Associates, Inc.</a:t>
            </a:r>
          </a:p>
        </p:txBody>
      </p:sp>
      <p:sp>
        <p:nvSpPr>
          <p:cNvPr id="1638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0082C91-BB3F-4748-8B2F-8CFB1F583554}" type="slidenum">
              <a:rPr lang="en-US" altLang="en-US" sz="1000" smtClean="0"/>
              <a:pPr eaLnBrk="1" hangingPunct="1"/>
              <a:t>17</a:t>
            </a:fld>
            <a:endParaRPr lang="en-US" altLang="en-US" sz="1000" smtClean="0"/>
          </a:p>
        </p:txBody>
      </p:sp>
    </p:spTree>
    <p:extLst>
      <p:ext uri="{BB962C8B-B14F-4D97-AF65-F5344CB8AC3E}">
        <p14:creationId xmlns:p14="http://schemas.microsoft.com/office/powerpoint/2010/main" val="818363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020762"/>
          </a:xfrm>
        </p:spPr>
        <p:txBody>
          <a:bodyPr/>
          <a:lstStyle/>
          <a:p>
            <a:r>
              <a:rPr lang="en-US" sz="4400" dirty="0" smtClean="0"/>
              <a:t>APA Background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342900">
              <a:lnSpc>
                <a:spcPct val="80000"/>
              </a:lnSpc>
              <a:spcBef>
                <a:spcPct val="0"/>
              </a:spcBef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 smtClean="0"/>
              <a:t>APA is a Denver-based consulting firm, founded in 1983, that works primarily with state-level policymakers on education finance and governance issues. </a:t>
            </a:r>
          </a:p>
          <a:p>
            <a:pPr marL="457200" indent="-342900">
              <a:lnSpc>
                <a:spcPct val="80000"/>
              </a:lnSpc>
              <a:spcBef>
                <a:spcPct val="0"/>
              </a:spcBef>
              <a:buSzPct val="85000"/>
              <a:buFont typeface="Wingdings" panose="05000000000000000000" pitchFamily="2" charset="2"/>
              <a:buChar char="q"/>
            </a:pPr>
            <a:endParaRPr lang="en-US" altLang="en-US" sz="2800" dirty="0"/>
          </a:p>
          <a:p>
            <a:pPr marL="457200" indent="-342900">
              <a:lnSpc>
                <a:spcPct val="80000"/>
              </a:lnSpc>
              <a:buSzPct val="85000"/>
              <a:buFont typeface="Wingdings" pitchFamily="2" charset="2"/>
              <a:buChar char="q"/>
            </a:pPr>
            <a:r>
              <a:rPr lang="en-US" altLang="en-US" sz="2800" dirty="0"/>
              <a:t>APA has worked extensively with states on the procedures used to allocate state aid to districts and schools.</a:t>
            </a:r>
          </a:p>
          <a:p>
            <a:pPr marL="457200" indent="-342900">
              <a:lnSpc>
                <a:spcPct val="80000"/>
              </a:lnSpc>
              <a:buSzPct val="85000"/>
              <a:buFont typeface="Wingdings" pitchFamily="2" charset="2"/>
              <a:buChar char="q"/>
            </a:pPr>
            <a:endParaRPr lang="en-US" altLang="en-US" sz="2800" dirty="0"/>
          </a:p>
          <a:p>
            <a:pPr marL="457200" indent="-342900">
              <a:lnSpc>
                <a:spcPct val="80000"/>
              </a:lnSpc>
              <a:buSzPct val="85000"/>
              <a:buFont typeface="Wingdings" pitchFamily="2" charset="2"/>
              <a:buChar char="q"/>
            </a:pPr>
            <a:r>
              <a:rPr lang="en-US" altLang="en-US" sz="2800" dirty="0" smtClean="0"/>
              <a:t>APA  has worked for the Oregon Legislature: 1991 and 2000.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pPr lvl="1"/>
            <a:endParaRPr lang="en-US" sz="2600" dirty="0" smtClean="0"/>
          </a:p>
          <a:p>
            <a:pPr lvl="1"/>
            <a:endParaRPr lang="en-US" sz="3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38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020762"/>
          </a:xfrm>
        </p:spPr>
        <p:txBody>
          <a:bodyPr/>
          <a:lstStyle/>
          <a:p>
            <a:r>
              <a:rPr lang="en-US" sz="4400" dirty="0" smtClean="0"/>
              <a:t>APA Experience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7620000" cy="4648200"/>
          </a:xfrm>
        </p:spPr>
        <p:txBody>
          <a:bodyPr>
            <a:normAutofit/>
          </a:bodyPr>
          <a:lstStyle/>
          <a:p>
            <a:pPr marL="457200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3000" dirty="0"/>
              <a:t>School finance equity &amp; adequacy</a:t>
            </a:r>
          </a:p>
          <a:p>
            <a:pPr marL="457200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3000" dirty="0" smtClean="0"/>
              <a:t>State work on facility funding</a:t>
            </a:r>
          </a:p>
          <a:p>
            <a:pPr marL="457200" indent="-336550">
              <a:buSzPct val="85000"/>
              <a:buFont typeface="Wingdings" panose="05000000000000000000" pitchFamily="2" charset="2"/>
              <a:buChar char="q"/>
            </a:pPr>
            <a:r>
              <a:rPr lang="en-US" altLang="en-US" sz="3200" dirty="0"/>
              <a:t>ECS look at state capital funding formulas</a:t>
            </a:r>
          </a:p>
          <a:p>
            <a:pPr marL="457200" indent="-336550">
              <a:buSzPct val="85000"/>
              <a:buFont typeface="Wingdings" panose="05000000000000000000" pitchFamily="2" charset="2"/>
              <a:buChar char="q"/>
            </a:pPr>
            <a:r>
              <a:rPr lang="en-US" altLang="en-US" sz="3200" dirty="0"/>
              <a:t>Survey of school district facility needs  </a:t>
            </a:r>
          </a:p>
          <a:p>
            <a:pPr marL="457200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3000" dirty="0" smtClean="0"/>
              <a:t>Bi-partisan </a:t>
            </a:r>
            <a:r>
              <a:rPr lang="en-US" altLang="en-US" sz="3000" dirty="0"/>
              <a:t>work for policymakers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pPr lvl="1"/>
            <a:endParaRPr lang="en-US" sz="2600" dirty="0" smtClean="0"/>
          </a:p>
          <a:p>
            <a:pPr lvl="1"/>
            <a:endParaRPr lang="en-US" sz="3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079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020762"/>
          </a:xfrm>
        </p:spPr>
        <p:txBody>
          <a:bodyPr/>
          <a:lstStyle/>
          <a:p>
            <a:r>
              <a:rPr lang="en-US" sz="4400" dirty="0" smtClean="0"/>
              <a:t>Presenters’ Experience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7620000" cy="4876800"/>
          </a:xfrm>
        </p:spPr>
        <p:txBody>
          <a:bodyPr>
            <a:normAutofit fontScale="92500" lnSpcReduction="20000"/>
          </a:bodyPr>
          <a:lstStyle/>
          <a:p>
            <a:pPr marL="457200" indent="-336550">
              <a:buSzPct val="85000"/>
              <a:buFont typeface="Wingdings" panose="05000000000000000000" pitchFamily="2" charset="2"/>
              <a:buChar char="q"/>
            </a:pPr>
            <a:r>
              <a:rPr lang="en-US" altLang="en-US" sz="3000" dirty="0"/>
              <a:t>John</a:t>
            </a:r>
          </a:p>
          <a:p>
            <a:pPr marL="806450" lvl="2" indent="-334963"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</a:pPr>
            <a:r>
              <a:rPr lang="en-US" altLang="en-US" sz="2600" dirty="0"/>
              <a:t>Former Legislator and NCSL Education Program Director</a:t>
            </a:r>
          </a:p>
          <a:p>
            <a:pPr marL="806450" lvl="2" indent="-334963"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</a:pPr>
            <a:r>
              <a:rPr lang="en-US" altLang="en-US" sz="2600" dirty="0"/>
              <a:t>Consultant to the </a:t>
            </a:r>
            <a:r>
              <a:rPr lang="en-US" altLang="en-US" sz="2600" dirty="0" smtClean="0"/>
              <a:t>National Board for Professional Teaching Standards</a:t>
            </a:r>
          </a:p>
          <a:p>
            <a:pPr marL="806450" lvl="2" indent="-334963"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</a:pPr>
            <a:r>
              <a:rPr lang="en-US" altLang="en-US" sz="2600" dirty="0">
                <a:latin typeface="Arial" charset="0"/>
              </a:rPr>
              <a:t>Helped create the National Association of Charter School Authorizers</a:t>
            </a:r>
          </a:p>
          <a:p>
            <a:pPr marL="806450" lvl="2" indent="-334963"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</a:pPr>
            <a:r>
              <a:rPr lang="en-US" altLang="en-US" sz="2600" dirty="0" smtClean="0"/>
              <a:t>37 </a:t>
            </a:r>
            <a:r>
              <a:rPr lang="en-US" altLang="en-US" sz="2600" dirty="0"/>
              <a:t>years of school finance formula work</a:t>
            </a:r>
          </a:p>
          <a:p>
            <a:pPr marL="457200" indent="-336550">
              <a:buSzPct val="85000"/>
              <a:buFont typeface="Wingdings" panose="05000000000000000000" pitchFamily="2" charset="2"/>
              <a:buChar char="q"/>
            </a:pPr>
            <a:r>
              <a:rPr lang="en-US" altLang="en-US" sz="3000" dirty="0"/>
              <a:t>Mark</a:t>
            </a:r>
          </a:p>
          <a:p>
            <a:pPr marL="804863" lvl="1" indent="-347663">
              <a:buSzPct val="85000"/>
              <a:buFont typeface="Wingdings" panose="05000000000000000000" pitchFamily="2" charset="2"/>
              <a:buChar char="q"/>
            </a:pPr>
            <a:r>
              <a:rPr lang="en-US" altLang="en-US" sz="2600" dirty="0"/>
              <a:t>Former legislative and school district staff</a:t>
            </a:r>
          </a:p>
          <a:p>
            <a:pPr marL="804863" lvl="1" indent="-347663">
              <a:buSzPct val="85000"/>
              <a:buFont typeface="Wingdings" panose="05000000000000000000" pitchFamily="2" charset="2"/>
              <a:buChar char="q"/>
            </a:pPr>
            <a:r>
              <a:rPr lang="en-US" altLang="en-US" sz="2600" dirty="0"/>
              <a:t>School finance researcher</a:t>
            </a:r>
          </a:p>
          <a:p>
            <a:pPr marL="804863" lvl="1" indent="-347663">
              <a:buSzPct val="85000"/>
              <a:buFont typeface="Wingdings" panose="05000000000000000000" pitchFamily="2" charset="2"/>
              <a:buChar char="q"/>
            </a:pPr>
            <a:r>
              <a:rPr lang="en-US" altLang="en-US" sz="2600" dirty="0"/>
              <a:t>University faculty member </a:t>
            </a:r>
          </a:p>
          <a:p>
            <a:pPr marL="804863" lvl="1" indent="-347663">
              <a:buSzPct val="85000"/>
              <a:buFont typeface="Wingdings" panose="05000000000000000000" pitchFamily="2" charset="2"/>
              <a:buChar char="q"/>
            </a:pPr>
            <a:r>
              <a:rPr lang="en-US" altLang="en-US" sz="2600" dirty="0"/>
              <a:t>29 years of education policy work</a:t>
            </a:r>
            <a:endParaRPr lang="en-US" sz="2600" dirty="0" smtClean="0"/>
          </a:p>
          <a:p>
            <a:endParaRPr lang="en-US" sz="2800" dirty="0" smtClean="0"/>
          </a:p>
          <a:p>
            <a:pPr lvl="1"/>
            <a:endParaRPr lang="en-US" sz="2600" dirty="0" smtClean="0"/>
          </a:p>
          <a:p>
            <a:pPr lvl="1"/>
            <a:endParaRPr lang="en-US" sz="3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615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020762"/>
          </a:xfrm>
        </p:spPr>
        <p:txBody>
          <a:bodyPr/>
          <a:lstStyle/>
          <a:p>
            <a:r>
              <a:rPr lang="en-US" altLang="en-US" sz="4400" dirty="0"/>
              <a:t>School Facilities Formulas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7620000" cy="4724400"/>
          </a:xfrm>
        </p:spPr>
        <p:txBody>
          <a:bodyPr>
            <a:normAutofit/>
          </a:bodyPr>
          <a:lstStyle/>
          <a:p>
            <a:pPr marL="457200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/>
              <a:t>Flat Grants</a:t>
            </a:r>
          </a:p>
          <a:p>
            <a:pPr marL="457200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/>
              <a:t>Equalized Funding</a:t>
            </a:r>
          </a:p>
          <a:p>
            <a:pPr marL="457200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/>
              <a:t>Need based grants</a:t>
            </a:r>
          </a:p>
          <a:p>
            <a:pPr marL="457200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/>
              <a:t>Basic support</a:t>
            </a:r>
          </a:p>
          <a:p>
            <a:pPr marL="457200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/>
              <a:t>Full </a:t>
            </a:r>
            <a:r>
              <a:rPr lang="en-US" altLang="en-US" sz="2800" dirty="0" smtClean="0"/>
              <a:t>state</a:t>
            </a:r>
          </a:p>
          <a:p>
            <a:pPr marL="457200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 smtClean="0"/>
              <a:t>Revolving Funds</a:t>
            </a:r>
            <a:endParaRPr lang="en-US" altLang="en-US" sz="2800" dirty="0"/>
          </a:p>
          <a:p>
            <a:endParaRPr lang="en-US" sz="2800" dirty="0" smtClean="0"/>
          </a:p>
          <a:p>
            <a:endParaRPr lang="en-US" sz="2800" dirty="0" smtClean="0"/>
          </a:p>
          <a:p>
            <a:pPr lvl="1"/>
            <a:endParaRPr lang="en-US" sz="2600" dirty="0" smtClean="0"/>
          </a:p>
          <a:p>
            <a:pPr lvl="1"/>
            <a:endParaRPr lang="en-US" sz="3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8660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020762"/>
          </a:xfrm>
        </p:spPr>
        <p:txBody>
          <a:bodyPr/>
          <a:lstStyle/>
          <a:p>
            <a:r>
              <a:rPr lang="en-US" altLang="en-US" sz="4400" dirty="0"/>
              <a:t>APA work on Facilities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7620000" cy="4495800"/>
          </a:xfrm>
        </p:spPr>
        <p:txBody>
          <a:bodyPr>
            <a:normAutofit/>
          </a:bodyPr>
          <a:lstStyle/>
          <a:p>
            <a:pPr marL="457200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 smtClean="0"/>
              <a:t>Idaho</a:t>
            </a:r>
            <a:endParaRPr lang="en-US" altLang="en-US" sz="2800" dirty="0"/>
          </a:p>
          <a:p>
            <a:pPr marL="806450" lvl="1" indent="-457200">
              <a:buSzPct val="85000"/>
              <a:buFont typeface="Wingdings" panose="05000000000000000000" pitchFamily="2" charset="2"/>
              <a:buChar char="q"/>
            </a:pPr>
            <a:r>
              <a:rPr lang="en-US" altLang="en-US" sz="2400" dirty="0"/>
              <a:t>Trends in bond election success</a:t>
            </a:r>
          </a:p>
          <a:p>
            <a:pPr marL="457200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/>
              <a:t>Arizona</a:t>
            </a:r>
          </a:p>
          <a:p>
            <a:pPr marL="806450" lvl="1" indent="-457200">
              <a:buSzPct val="85000"/>
              <a:buFont typeface="Wingdings" panose="05000000000000000000" pitchFamily="2" charset="2"/>
              <a:buChar char="q"/>
            </a:pPr>
            <a:r>
              <a:rPr lang="en-US" altLang="en-US" sz="2400" dirty="0"/>
              <a:t>Analysis of Changes in funding for facilities</a:t>
            </a:r>
          </a:p>
          <a:p>
            <a:pPr marL="457200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/>
              <a:t>Colorado</a:t>
            </a:r>
          </a:p>
          <a:p>
            <a:pPr marL="806450" lvl="1" indent="-457200">
              <a:buSzPct val="85000"/>
              <a:buFont typeface="Wingdings" panose="05000000000000000000" pitchFamily="2" charset="2"/>
              <a:buChar char="q"/>
            </a:pPr>
            <a:r>
              <a:rPr lang="en-US" altLang="en-US" sz="2400" dirty="0"/>
              <a:t>Survey of School District facility needs</a:t>
            </a:r>
          </a:p>
          <a:p>
            <a:pPr marL="457200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/>
              <a:t>Education Commission of the States</a:t>
            </a:r>
          </a:p>
          <a:p>
            <a:pPr marL="806450" lvl="1" indent="-457200">
              <a:buSzPct val="85000"/>
              <a:buFont typeface="Wingdings" panose="05000000000000000000" pitchFamily="2" charset="2"/>
              <a:buChar char="q"/>
            </a:pPr>
            <a:r>
              <a:rPr lang="en-US" altLang="en-US" sz="2400" dirty="0"/>
              <a:t>Review of all State facility funding formulas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pPr lvl="1"/>
            <a:endParaRPr lang="en-US" sz="2600" dirty="0" smtClean="0"/>
          </a:p>
          <a:p>
            <a:pPr lvl="1"/>
            <a:endParaRPr lang="en-US" sz="3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143000" y="6477000"/>
            <a:ext cx="2971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Oregon Education Investment Board, 2012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007693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620000" cy="1143000"/>
          </a:xfrm>
        </p:spPr>
        <p:txBody>
          <a:bodyPr/>
          <a:lstStyle/>
          <a:p>
            <a:r>
              <a:rPr lang="en-US" altLang="en-US" sz="4400" dirty="0"/>
              <a:t>Current Challenges to </a:t>
            </a:r>
            <a:r>
              <a:rPr lang="en-US" altLang="en-US" sz="4400" dirty="0" smtClean="0"/>
              <a:t/>
            </a:r>
            <a:br>
              <a:rPr lang="en-US" altLang="en-US" sz="4400" dirty="0" smtClean="0"/>
            </a:br>
            <a:r>
              <a:rPr lang="en-US" altLang="en-US" sz="4400" dirty="0" smtClean="0"/>
              <a:t>Facility </a:t>
            </a:r>
            <a:r>
              <a:rPr lang="en-US" altLang="en-US" sz="4400" dirty="0"/>
              <a:t>Funding</a:t>
            </a:r>
            <a:endParaRPr lang="en-US" altLang="en-US" sz="4400" dirty="0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7848600" cy="3997325"/>
          </a:xfrm>
        </p:spPr>
        <p:txBody>
          <a:bodyPr>
            <a:normAutofit fontScale="92500"/>
          </a:bodyPr>
          <a:lstStyle/>
          <a:p>
            <a:pPr marL="457200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/>
              <a:t>Local elections</a:t>
            </a:r>
          </a:p>
          <a:p>
            <a:pPr marL="806450" lvl="1" indent="-349250"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/>
              <a:t>Equal access to facility </a:t>
            </a:r>
            <a:r>
              <a:rPr lang="en-US" altLang="en-US" sz="2800" dirty="0" smtClean="0"/>
              <a:t>funding</a:t>
            </a:r>
          </a:p>
          <a:p>
            <a:pPr marL="806450" lvl="1" indent="-349250"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 smtClean="0"/>
              <a:t>Equalization</a:t>
            </a:r>
            <a:endParaRPr lang="en-US" altLang="en-US" sz="2800" dirty="0"/>
          </a:p>
          <a:p>
            <a:pPr marL="457200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/>
              <a:t>Governance changes</a:t>
            </a:r>
          </a:p>
          <a:p>
            <a:pPr marL="806450" lvl="1" indent="-349250"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/>
              <a:t>Charter Schools</a:t>
            </a:r>
          </a:p>
          <a:p>
            <a:pPr marL="806450" lvl="1" indent="-349250"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/>
              <a:t>Virtual and Blended learning</a:t>
            </a:r>
          </a:p>
          <a:p>
            <a:pPr marL="457200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/>
              <a:t>Age and condition of </a:t>
            </a:r>
            <a:r>
              <a:rPr lang="en-US" altLang="en-US" sz="2800" dirty="0" smtClean="0"/>
              <a:t>facilities/deferred maintenance</a:t>
            </a:r>
          </a:p>
          <a:p>
            <a:pPr marL="457200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 smtClean="0"/>
              <a:t>Green schools/healthy schools</a:t>
            </a:r>
          </a:p>
        </p:txBody>
      </p:sp>
      <p:sp>
        <p:nvSpPr>
          <p:cNvPr id="7172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smtClean="0"/>
              <a:t>© Augenblick, Palaich and Associates, Inc.</a:t>
            </a:r>
          </a:p>
        </p:txBody>
      </p:sp>
      <p:sp>
        <p:nvSpPr>
          <p:cNvPr id="717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20D23DA-CBD1-4E8A-A658-348B11479895}" type="slidenum">
              <a:rPr lang="en-US" altLang="en-US" sz="1000" smtClean="0"/>
              <a:pPr eaLnBrk="1" hangingPunct="1"/>
              <a:t>7</a:t>
            </a:fld>
            <a:endParaRPr lang="en-US" altLang="en-US" sz="1000" smtClean="0"/>
          </a:p>
        </p:txBody>
      </p:sp>
    </p:spTree>
    <p:extLst>
      <p:ext uri="{BB962C8B-B14F-4D97-AF65-F5344CB8AC3E}">
        <p14:creationId xmlns:p14="http://schemas.microsoft.com/office/powerpoint/2010/main" val="36881778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620000" cy="1143000"/>
          </a:xfrm>
        </p:spPr>
        <p:txBody>
          <a:bodyPr/>
          <a:lstStyle/>
          <a:p>
            <a:r>
              <a:rPr lang="en-US" altLang="en-US" sz="4400" dirty="0" smtClean="0"/>
              <a:t>The Funding Challenge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7848600" cy="3997325"/>
          </a:xfrm>
        </p:spPr>
        <p:txBody>
          <a:bodyPr>
            <a:normAutofit/>
          </a:bodyPr>
          <a:lstStyle/>
          <a:p>
            <a:pPr marL="457200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 smtClean="0"/>
              <a:t>2010 estimate puts value of deferred maintenance nationwide at $271 billion, or $4,883 per student</a:t>
            </a:r>
          </a:p>
          <a:p>
            <a:pPr marL="457200" indent="-342900"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 smtClean="0"/>
              <a:t>In state by state estimates, 2008 study estimated Oregon’s total PK-12 infrastructure needs totaled $2.5 billion</a:t>
            </a:r>
          </a:p>
        </p:txBody>
      </p:sp>
      <p:sp>
        <p:nvSpPr>
          <p:cNvPr id="7172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smtClean="0"/>
              <a:t>© Augenblick, Palaich and Associates, Inc.</a:t>
            </a:r>
          </a:p>
        </p:txBody>
      </p:sp>
      <p:sp>
        <p:nvSpPr>
          <p:cNvPr id="717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20D23DA-CBD1-4E8A-A658-348B11479895}" type="slidenum">
              <a:rPr lang="en-US" altLang="en-US" sz="1000" smtClean="0"/>
              <a:pPr eaLnBrk="1" hangingPunct="1"/>
              <a:t>8</a:t>
            </a:fld>
            <a:endParaRPr lang="en-US" altLang="en-US" sz="1000" smtClean="0"/>
          </a:p>
        </p:txBody>
      </p:sp>
      <p:sp>
        <p:nvSpPr>
          <p:cNvPr id="2" name="TextBox 1"/>
          <p:cNvSpPr txBox="1"/>
          <p:nvPr/>
        </p:nvSpPr>
        <p:spPr>
          <a:xfrm>
            <a:off x="1219200" y="6324600"/>
            <a:ext cx="419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Sources: 21</a:t>
            </a:r>
            <a:r>
              <a:rPr lang="en-US" baseline="30000" dirty="0" smtClean="0"/>
              <a:t>st</a:t>
            </a:r>
            <a:r>
              <a:rPr lang="en-US" dirty="0" smtClean="0"/>
              <a:t> Century School Fund &amp; AFT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4101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smtClean="0"/>
              <a:t>© Augenblick, Palaich and Associates, Inc.</a:t>
            </a:r>
          </a:p>
        </p:txBody>
      </p:sp>
      <p:sp>
        <p:nvSpPr>
          <p:cNvPr id="819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FA43424-FD5F-4128-8969-09CD13E18411}" type="slidenum">
              <a:rPr lang="en-US" altLang="en-US" sz="1000" smtClean="0"/>
              <a:pPr eaLnBrk="1" hangingPunct="1"/>
              <a:t>9</a:t>
            </a:fld>
            <a:endParaRPr lang="en-US" altLang="en-US" sz="1000" smtClean="0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 smtClean="0"/>
              <a:t>Do Facilities Impact Student Performance?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7620000" cy="4572000"/>
          </a:xfrm>
        </p:spPr>
        <p:txBody>
          <a:bodyPr>
            <a:normAutofit/>
          </a:bodyPr>
          <a:lstStyle/>
          <a:p>
            <a:pPr marL="682625" indent="-334963" eaLnBrk="1" hangingPunct="1">
              <a:buSzPct val="85000"/>
              <a:buFont typeface="Wingdings" panose="05000000000000000000" pitchFamily="2" charset="2"/>
              <a:buChar char="q"/>
            </a:pPr>
            <a:r>
              <a:rPr lang="en-US" altLang="en-US" sz="2800" dirty="0" smtClean="0"/>
              <a:t>Research shows that facility conditions – general upkeep, lighting, acoustics/mechanical noise, air quality, and size affect:</a:t>
            </a:r>
          </a:p>
          <a:p>
            <a:pPr marL="979805" lvl="1" indent="-334963">
              <a:buSzPct val="85000"/>
              <a:buFont typeface="Wingdings" panose="05000000000000000000" pitchFamily="2" charset="2"/>
              <a:buChar char="q"/>
            </a:pPr>
            <a:r>
              <a:rPr lang="en-US" altLang="en-US" sz="2400" dirty="0" smtClean="0"/>
              <a:t>Student performance on assessments</a:t>
            </a:r>
          </a:p>
          <a:p>
            <a:pPr marL="979805" lvl="1" indent="-334963">
              <a:buSzPct val="85000"/>
              <a:buFont typeface="Wingdings" panose="05000000000000000000" pitchFamily="2" charset="2"/>
              <a:buChar char="q"/>
            </a:pPr>
            <a:r>
              <a:rPr lang="en-US" altLang="en-US" sz="2400" dirty="0" smtClean="0"/>
              <a:t>Student attendance</a:t>
            </a:r>
          </a:p>
          <a:p>
            <a:pPr marL="979805" lvl="1" indent="-334963">
              <a:buSzPct val="85000"/>
              <a:buFont typeface="Wingdings" panose="05000000000000000000" pitchFamily="2" charset="2"/>
              <a:buChar char="q"/>
            </a:pPr>
            <a:r>
              <a:rPr lang="en-US" altLang="en-US" sz="2400" dirty="0" smtClean="0"/>
              <a:t>Teacher attendance</a:t>
            </a:r>
          </a:p>
          <a:p>
            <a:pPr marL="979805" lvl="1" indent="-334963">
              <a:buSzPct val="85000"/>
              <a:buFont typeface="Wingdings" panose="05000000000000000000" pitchFamily="2" charset="2"/>
              <a:buChar char="q"/>
            </a:pPr>
            <a:r>
              <a:rPr lang="en-US" altLang="en-US" sz="2400" dirty="0" smtClean="0"/>
              <a:t>Teacher retention</a:t>
            </a:r>
            <a:endParaRPr lang="en-US" altLang="en-US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altLang="en-US" dirty="0" smtClean="0"/>
              <a:t> </a:t>
            </a:r>
          </a:p>
          <a:p>
            <a:pPr marL="120650" indent="-6350" eaLnBrk="1" hangingPunct="1">
              <a:buFont typeface="Wingdings" pitchFamily="2" charset="2"/>
              <a:buNone/>
            </a:pPr>
            <a:r>
              <a:rPr lang="en-US" altLang="en-US" sz="2000" dirty="0" smtClean="0"/>
              <a:t>For extensive bibliography see National Clearinghouse for Educational Facilities:</a:t>
            </a:r>
          </a:p>
          <a:p>
            <a:pPr marL="114300" indent="0">
              <a:buNone/>
            </a:pPr>
            <a:r>
              <a:rPr lang="en-US" altLang="en-US" sz="2000" dirty="0">
                <a:hlinkClick r:id="rId3"/>
              </a:rPr>
              <a:t>http://</a:t>
            </a:r>
            <a:r>
              <a:rPr lang="en-US" altLang="en-US" sz="2000" dirty="0" smtClean="0">
                <a:hlinkClick r:id="rId3"/>
              </a:rPr>
              <a:t>www.ncef.org/pubs/outcomes.pdf</a:t>
            </a:r>
            <a:endParaRPr lang="en-US" altLang="en-US" sz="2000" dirty="0" smtClean="0"/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2021719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A Logo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293E77D60249E469562ED1CD5CDB1C0" ma:contentTypeVersion="7" ma:contentTypeDescription="Create a new document." ma:contentTypeScope="" ma:versionID="4baadb4db10d22cd451f52651de6cda1">
  <xsd:schema xmlns:xsd="http://www.w3.org/2001/XMLSchema" xmlns:xs="http://www.w3.org/2001/XMLSchema" xmlns:p="http://schemas.microsoft.com/office/2006/metadata/properties" xmlns:ns1="http://schemas.microsoft.com/sharepoint/v3" xmlns:ns2="dceb54a2-6bc0-46d9-8171-fc809c33842c" xmlns:ns3="54031767-dd6d-417c-ab73-583408f47564" targetNamespace="http://schemas.microsoft.com/office/2006/metadata/properties" ma:root="true" ma:fieldsID="b274229266bf9ec3469abb95ba9d8d61" ns1:_="" ns2:_="" ns3:_="">
    <xsd:import namespace="http://schemas.microsoft.com/sharepoint/v3"/>
    <xsd:import namespace="dceb54a2-6bc0-46d9-8171-fc809c33842c"/>
    <xsd:import namespace="54031767-dd6d-417c-ab73-583408f47564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Estimated_x0020_Creation_x0020_Date" minOccurs="0"/>
                <xsd:element ref="ns2:Remediation_x0020_Date" minOccurs="0"/>
                <xsd:element ref="ns2:Priorit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eb54a2-6bc0-46d9-8171-fc809c33842c" elementFormDefault="qualified">
    <xsd:import namespace="http://schemas.microsoft.com/office/2006/documentManagement/types"/>
    <xsd:import namespace="http://schemas.microsoft.com/office/infopath/2007/PartnerControls"/>
    <xsd:element name="Estimated_x0020_Creation_x0020_Date" ma:index="6" nillable="true" ma:displayName="Estimated Creation Date" ma:format="DateOnly" ma:internalName="Estimated_x0020_Creation_x0020_Date" ma:readOnly="false">
      <xsd:simpleType>
        <xsd:restriction base="dms:DateTime"/>
      </xsd:simpleType>
    </xsd:element>
    <xsd:element name="Remediation_x0020_Date" ma:index="7" nillable="true" ma:displayName="Remediation Date" ma:default="[today]" ma:format="DateOnly" ma:internalName="Remediation_x0020_Date" ma:readOnly="false">
      <xsd:simpleType>
        <xsd:restriction base="dms:DateTime"/>
      </xsd:simpleType>
    </xsd:element>
    <xsd:element name="Priority" ma:index="8" nillable="true" ma:displayName="Priority" ma:default="New" ma:description="What Priority Level Is This Document?" ma:format="RadioButtons" ma:internalName="Priority" ma:readOnly="false">
      <xsd:simpleType>
        <xsd:restriction base="dms:Choice">
          <xsd:enumeration value="New"/>
          <xsd:enumeration value="Legacy"/>
          <xsd:enumeration value="Tier 1"/>
          <xsd:enumeration value="Tier 2"/>
          <xsd:enumeration value="Tier 3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031767-dd6d-417c-ab73-583408f4756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Priority xmlns="dceb54a2-6bc0-46d9-8171-fc809c33842c">Legacy</Priority>
    <Remediation_x0020_Date xmlns="dceb54a2-6bc0-46d9-8171-fc809c33842c" xsi:nil="true"/>
    <Estimated_x0020_Creation_x0020_Date xmlns="dceb54a2-6bc0-46d9-8171-fc809c33842c">2014-05-01T07:00:00+00:00</Estimated_x0020_Creation_x0020_Date>
  </documentManagement>
</p:properties>
</file>

<file path=customXml/itemProps1.xml><?xml version="1.0" encoding="utf-8"?>
<ds:datastoreItem xmlns:ds="http://schemas.openxmlformats.org/officeDocument/2006/customXml" ds:itemID="{E654CB47-60E0-415C-8E29-18AC91EBA2F0}"/>
</file>

<file path=customXml/itemProps2.xml><?xml version="1.0" encoding="utf-8"?>
<ds:datastoreItem xmlns:ds="http://schemas.openxmlformats.org/officeDocument/2006/customXml" ds:itemID="{FACCA9B9-89D3-4AED-91D1-E92637A8714D}"/>
</file>

<file path=customXml/itemProps3.xml><?xml version="1.0" encoding="utf-8"?>
<ds:datastoreItem xmlns:ds="http://schemas.openxmlformats.org/officeDocument/2006/customXml" ds:itemID="{AC475EBE-AC2E-4B08-B3DE-8F16D3D879D8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1172</TotalTime>
  <Words>1028</Words>
  <Application>Microsoft Office PowerPoint</Application>
  <PresentationFormat>On-screen Show (4:3)</PresentationFormat>
  <Paragraphs>224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APA Logo</vt:lpstr>
      <vt:lpstr> Funding School Capital Improvements:  A National Perspective</vt:lpstr>
      <vt:lpstr>APA Background</vt:lpstr>
      <vt:lpstr>APA Experience</vt:lpstr>
      <vt:lpstr>Presenters’ Experience</vt:lpstr>
      <vt:lpstr>School Facilities Formulas</vt:lpstr>
      <vt:lpstr>APA work on Facilities</vt:lpstr>
      <vt:lpstr>Current Challenges to  Facility Funding</vt:lpstr>
      <vt:lpstr>The Funding Challenge</vt:lpstr>
      <vt:lpstr>Do Facilities Impact Student Performance?</vt:lpstr>
      <vt:lpstr>Revenues</vt:lpstr>
      <vt:lpstr>Facilities Financing Options in Oregon</vt:lpstr>
      <vt:lpstr>National Examples</vt:lpstr>
      <vt:lpstr>National Examples</vt:lpstr>
      <vt:lpstr>National Examples</vt:lpstr>
      <vt:lpstr>National Examples</vt:lpstr>
      <vt:lpstr>National Examples</vt:lpstr>
      <vt:lpstr>Questions?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Fermanich</dc:creator>
  <cp:lastModifiedBy>KNAUS Jenni - ODE</cp:lastModifiedBy>
  <cp:revision>46</cp:revision>
  <dcterms:created xsi:type="dcterms:W3CDTF">2014-05-07T20:45:20Z</dcterms:created>
  <dcterms:modified xsi:type="dcterms:W3CDTF">2016-11-18T23:31:08Z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0x0101001293E77D60249E469562ED1CD5CDB1C0</vt:lpwstr>
  </property>
</Properties>
</file>