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8" r:id="rId3"/>
    <p:sldId id="266" r:id="rId4"/>
    <p:sldId id="267" r:id="rId5"/>
    <p:sldId id="265" r:id="rId6"/>
    <p:sldId id="261" r:id="rId7"/>
    <p:sldId id="268" r:id="rId8"/>
    <p:sldId id="275" r:id="rId9"/>
    <p:sldId id="274" r:id="rId10"/>
    <p:sldId id="276" r:id="rId11"/>
    <p:sldId id="269" r:id="rId12"/>
    <p:sldId id="277" r:id="rId13"/>
    <p:sldId id="278" r:id="rId14"/>
    <p:sldId id="279" r:id="rId15"/>
    <p:sldId id="280" r:id="rId16"/>
    <p:sldId id="28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4D0F-2838-44D0-9E6D-417A89EE8004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F47B-996C-4AC5-BF89-3C0645A1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2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Local GOs – levies are outside of Measure 5 and 50 limits,</a:t>
            </a:r>
            <a:r>
              <a:rPr lang="en-US" altLang="en-US" baseline="0" dirty="0" smtClean="0"/>
              <a:t> but are limited to total of 7.95% of district MV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State bond guarantee program – initiated in 1998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Measure 68 – passed 2010, allows state to issue GO bonds on behalf of SDs, similar to way state finances higher </a:t>
            </a:r>
            <a:r>
              <a:rPr lang="en-US" altLang="en-US" baseline="0" dirty="0" err="1" smtClean="0"/>
              <a:t>ed</a:t>
            </a:r>
            <a:r>
              <a:rPr lang="en-US" altLang="en-US" baseline="0" dirty="0" smtClean="0"/>
              <a:t> and other state capital projects. Requires 1 to 1 match by SDs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dirty="0" smtClean="0"/>
              <a:t>Had ARRA programs – Qualified School</a:t>
            </a:r>
            <a:r>
              <a:rPr lang="en-US" altLang="en-US" baseline="0" dirty="0" smtClean="0"/>
              <a:t> Construction Bonds (QSCBs) &amp; Qualified Zone Academy Bonds (QZABs) – Total of 51 OR districts took advantage of these. QSCBs expired, QZABs still exist in small amount – about $4 million/</a:t>
            </a:r>
            <a:r>
              <a:rPr lang="en-US" altLang="en-US" baseline="0" dirty="0" err="1" smtClean="0"/>
              <a:t>yr</a:t>
            </a:r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Full faith and credit obligations – don’t require vote, but don’t have dedicated source for repayment either, repaid via existing funds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Local option levies – limited by measures 5 &amp; 50, some equalization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Construction excise tax – tax based on new construction square footage. Must adopt long-range facilities plan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SB 1149 – electricity surcharge, 10% for funding energy efficiency projects in public schools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baseline="0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181ED-3771-4100-B003-F4F8B7148512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12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16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2355F0-0D9F-4DF9-876B-788FBDBCF7C7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AFT study done by Faith </a:t>
            </a:r>
            <a:r>
              <a:rPr lang="en-US" altLang="en-US" dirty="0" err="1" smtClean="0"/>
              <a:t>Crampton</a:t>
            </a:r>
            <a:r>
              <a:rPr lang="en-US" altLang="en-US" dirty="0" smtClean="0"/>
              <a:t>, facilities research at UW </a:t>
            </a:r>
            <a:r>
              <a:rPr lang="en-US" altLang="en-US" dirty="0" err="1" smtClean="0"/>
              <a:t>Milw</a:t>
            </a:r>
            <a:r>
              <a:rPr lang="en-US" altLang="en-US" dirty="0" smtClean="0"/>
              <a:t> and David Thompson is prof at Kansas State U.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Oregon was a “benchmarking” state – because</a:t>
            </a:r>
            <a:r>
              <a:rPr lang="en-US" altLang="en-US" baseline="0" dirty="0" smtClean="0"/>
              <a:t> did not have reliable data on facility conditions or values, authors’ used median state per pupil need to estimate state need.</a:t>
            </a: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2355F0-0D9F-4DF9-876B-788FBDBCF7C7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CEC-0EAF-400E-A057-EEA6004C4821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E715-4582-4C50-9A6D-D0F9FF4A073A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24C-8F2E-4526-8ACD-1D0DF11AF3B2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72F3-2CED-4FD1-A495-8F2735C40523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047-D41F-4FA8-941D-38627F6BC279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BA9C-9EC9-4B62-AD6C-5B5D9352476B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84B3D-7660-46C7-9489-07CF19DFB758}" type="datetime1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56B7-23D5-4E0A-816E-07C469FDB4E6}" type="datetime1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3F4A-8E14-4CFB-AEA9-BC85BAFBEE47}" type="datetime1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39CF-8C26-4BAE-A59E-F86B1580AFC5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5A3A-9481-4D4A-B93C-B0342F8FCD49}" type="datetime1">
              <a:rPr lang="en-US" smtClean="0"/>
              <a:t>11/18/2016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51EB4E-24FA-4D6F-A5E9-FAD36B738C54}" type="datetime1">
              <a:rPr lang="en-US" smtClean="0"/>
              <a:t>11/18/2016</a:t>
            </a:fld>
            <a:endParaRPr lang="en-US"/>
          </a:p>
        </p:txBody>
      </p:sp>
      <p:pic>
        <p:nvPicPr>
          <p:cNvPr id="9" name="Picture 2" descr="C:\MyFiles\Mark2\APA\Employment Stuff\Forms &amp; Templates\APA new logo- without full nam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f.org/pubs/outcome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25939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Funding School Capital Improvements: </a:t>
            </a:r>
            <a:br>
              <a:rPr lang="en-US" sz="4800" dirty="0" smtClean="0"/>
            </a:br>
            <a:r>
              <a:rPr lang="en-US" sz="4800" dirty="0" smtClean="0"/>
              <a:t>A National Perspective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Presentation to the Oregon School Capital Improvement Planning Task Force</a:t>
            </a:r>
          </a:p>
          <a:p>
            <a:r>
              <a:rPr lang="en-US" dirty="0" smtClean="0"/>
              <a:t>John Myers &amp; Mark Fermanich, APA Consulting</a:t>
            </a:r>
          </a:p>
          <a:p>
            <a:r>
              <a:rPr lang="en-US" dirty="0" smtClean="0"/>
              <a:t>Portland, Oregon</a:t>
            </a:r>
          </a:p>
          <a:p>
            <a:r>
              <a:rPr lang="en-US" dirty="0" smtClean="0"/>
              <a:t>May 13,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8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10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Revenues</a:t>
            </a:r>
            <a:endParaRPr lang="en-US" altLang="en-US" sz="4400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Federal Dollars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Primarily for program specific activities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State Dollars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Equalizing local variation</a:t>
            </a:r>
            <a:r>
              <a:rPr lang="en-US" altLang="en-US" dirty="0" smtClean="0"/>
              <a:t>	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Local Taxes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Uniform contribution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64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11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Facilities </a:t>
            </a:r>
            <a:r>
              <a:rPr lang="en-US" altLang="en-US" sz="4400" dirty="0"/>
              <a:t>Financing Options in Oregon</a:t>
            </a:r>
            <a:endParaRPr lang="en-US" altLang="en-US" sz="4400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Local Sources: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Local General Obligation bonds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Full faith and credit obligations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Local option levies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Construction excise tax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State Sources: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State facilities grants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State bond guarantee program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Measure 68 state bonds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SB 1149 funds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38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12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National 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9056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State level funding strategies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State bond issues: multiple states, including California, New Jersey, New York. Some require districts to have long-term facilities plans 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Dedicated revenue: Arizona FIRST program has had multiple funding sources</a:t>
            </a:r>
          </a:p>
          <a:p>
            <a:pPr marL="1353502" lvl="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Portion of 0.6% sales tax, lease to own, pay as go</a:t>
            </a:r>
          </a:p>
          <a:p>
            <a:pPr marL="644842" lvl="1" indent="0">
              <a:buSzPct val="85000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51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13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National 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/>
          </a:bodyPr>
          <a:lstStyle/>
          <a:p>
            <a:pPr marL="69056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Shared funding strategies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State equalization aid for debt service levies, for example Minnesota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Maryland Public School Construction program: State bond funded, requires 20%-50% local match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Connecticut: state funding provides matching grants to cover 20%-80% of project costs depending on local wealth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22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14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National 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 lnSpcReduction="10000"/>
          </a:bodyPr>
          <a:lstStyle/>
          <a:p>
            <a:pPr marL="69056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Shared funding strategies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Vermont</a:t>
            </a:r>
            <a:r>
              <a:rPr lang="en-US" altLang="en-US" sz="2600" dirty="0"/>
              <a:t>: state funding for 30% of cost of approved projects, eligibility based on enrollment growth, available space and facilities condition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Maine: revolving loan fund includes loan forgiveness for between 30%-50% of project costs, repayment of balance required within 5-10 years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Ohio: Financial Hardship Loan program provides low cost loans to address critical issues, repayment within 5-10 years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98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15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National 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/>
          </a:bodyPr>
          <a:lstStyle/>
          <a:p>
            <a:pPr marL="69056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Shared funding strategies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Minnesota: Maximum Effort School Aid program provides low interest loans to low wealth districts  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Colorado: BEST program provides matching facilities grants, funded through multiple source including public land income, lottery revenues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4775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16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National Examples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/>
          </a:bodyPr>
          <a:lstStyle/>
          <a:p>
            <a:pPr marL="690562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Other strategies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Dedicate portion of formula base amount for operating capital, facilities (charters), for example Minnesota, until recently Colorado</a:t>
            </a:r>
          </a:p>
          <a:p>
            <a:pPr marL="987742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Multi-jurisdiction shared facilities, public-private partnerships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70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Questions?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82C91-BB3F-4748-8B2F-8CFB1F583554}" type="slidenum">
              <a:rPr lang="en-US" altLang="en-US" sz="1000" smtClean="0"/>
              <a:pPr eaLnBrk="1" hangingPunct="1"/>
              <a:t>17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81836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APA Background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lnSpc>
                <a:spcPct val="80000"/>
              </a:lnSpc>
              <a:spcBef>
                <a:spcPct val="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APA is a Denver-based consulting firm, founded in 1983, that works primarily with state-level policymakers on education finance and governance issues. </a:t>
            </a:r>
          </a:p>
          <a:p>
            <a:pPr marL="457200" indent="-342900">
              <a:lnSpc>
                <a:spcPct val="80000"/>
              </a:lnSpc>
              <a:spcBef>
                <a:spcPct val="0"/>
              </a:spcBef>
              <a:buSzPct val="85000"/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r>
              <a:rPr lang="en-US" altLang="en-US" sz="2800" dirty="0"/>
              <a:t>APA has worked extensively with states on the procedures used to allocate state aid to districts and schools.</a:t>
            </a:r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endParaRPr lang="en-US" altLang="en-US" sz="2800" dirty="0"/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r>
              <a:rPr lang="en-US" altLang="en-US" sz="2800" dirty="0" smtClean="0"/>
              <a:t>APA  has worked for the Oregon Legislature: 1991 and 2000.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APA Experience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School finance equity &amp; adequacy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 smtClean="0"/>
              <a:t>State work on facility funding</a:t>
            </a:r>
          </a:p>
          <a:p>
            <a:pPr marL="457200" indent="-336550"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/>
              <a:t>ECS look at state capital funding formulas</a:t>
            </a:r>
          </a:p>
          <a:p>
            <a:pPr marL="457200" indent="-336550"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/>
              <a:t>Survey of school district facility needs  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 smtClean="0"/>
              <a:t>Bi-partisan </a:t>
            </a:r>
            <a:r>
              <a:rPr lang="en-US" altLang="en-US" sz="3000" dirty="0"/>
              <a:t>work for policymakers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Presenters’ Experience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 fontScale="92500" lnSpcReduction="20000"/>
          </a:bodyPr>
          <a:lstStyle/>
          <a:p>
            <a:pPr marL="457200" indent="-33655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John</a:t>
            </a:r>
          </a:p>
          <a:p>
            <a:pPr marL="806450" lvl="2" indent="-334963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Former Legislator and NCSL Education Program Director</a:t>
            </a:r>
          </a:p>
          <a:p>
            <a:pPr marL="806450" lvl="2" indent="-334963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Consultant to the </a:t>
            </a:r>
            <a:r>
              <a:rPr lang="en-US" altLang="en-US" sz="2600" dirty="0" smtClean="0"/>
              <a:t>National Board for Professional Teaching Standards</a:t>
            </a:r>
          </a:p>
          <a:p>
            <a:pPr marL="806450" lvl="2" indent="-334963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>
                <a:latin typeface="Arial" charset="0"/>
              </a:rPr>
              <a:t>Helped create the National Association of Charter School Authorizers</a:t>
            </a:r>
          </a:p>
          <a:p>
            <a:pPr marL="806450" lvl="2" indent="-334963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 smtClean="0"/>
              <a:t>37 </a:t>
            </a:r>
            <a:r>
              <a:rPr lang="en-US" altLang="en-US" sz="2600" dirty="0"/>
              <a:t>years of school finance formula work</a:t>
            </a:r>
          </a:p>
          <a:p>
            <a:pPr marL="457200" indent="-33655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Mark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Former legislative and school district staff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School finance researcher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University faculty member 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600" dirty="0"/>
              <a:t>29 years of education policy work</a:t>
            </a:r>
            <a:endParaRPr lang="en-US" sz="26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altLang="en-US" sz="4400" dirty="0"/>
              <a:t>School Facilities Formulas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Flat Grants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Equalized Funding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Need based grants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Basic support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Full </a:t>
            </a:r>
            <a:r>
              <a:rPr lang="en-US" altLang="en-US" sz="2800" dirty="0" smtClean="0"/>
              <a:t>state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Revolving Funds</a:t>
            </a:r>
            <a:endParaRPr lang="en-US" alt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altLang="en-US" sz="4400" dirty="0"/>
              <a:t>APA work on Facilities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Idaho</a:t>
            </a:r>
            <a:endParaRPr lang="en-US" altLang="en-US" sz="2800" dirty="0"/>
          </a:p>
          <a:p>
            <a:pPr marL="806450" lvl="1" indent="-457200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Trends in bond election success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Arizona</a:t>
            </a:r>
          </a:p>
          <a:p>
            <a:pPr marL="806450" lvl="1" indent="-457200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Analysis of Changes in funding for facilities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Colorado</a:t>
            </a:r>
          </a:p>
          <a:p>
            <a:pPr marL="806450" lvl="1" indent="-457200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Survey of School District facility needs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Education Commission of the States</a:t>
            </a:r>
          </a:p>
          <a:p>
            <a:pPr marL="806450" lvl="1" indent="-457200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Review of all State facility funding formulas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64770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Oregon Education Investment Board,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769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altLang="en-US" sz="4400" dirty="0"/>
              <a:t>Current Challenges to 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Facility </a:t>
            </a:r>
            <a:r>
              <a:rPr lang="en-US" altLang="en-US" sz="4400" dirty="0"/>
              <a:t>Funding</a:t>
            </a:r>
            <a:endParaRPr lang="en-US" altLang="en-US" sz="4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3997325"/>
          </a:xfrm>
        </p:spPr>
        <p:txBody>
          <a:bodyPr>
            <a:normAutofit fontScale="92500"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Local elections</a:t>
            </a:r>
          </a:p>
          <a:p>
            <a:pPr marL="806450" lvl="1" indent="-34925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Equal access to facility </a:t>
            </a:r>
            <a:r>
              <a:rPr lang="en-US" altLang="en-US" sz="2800" dirty="0" smtClean="0"/>
              <a:t>funding</a:t>
            </a:r>
          </a:p>
          <a:p>
            <a:pPr marL="806450" lvl="1" indent="-34925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Equalization</a:t>
            </a:r>
            <a:endParaRPr lang="en-US" altLang="en-US" sz="2800" dirty="0"/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Governance changes</a:t>
            </a:r>
          </a:p>
          <a:p>
            <a:pPr marL="806450" lvl="1" indent="-34925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Charter Schools</a:t>
            </a:r>
          </a:p>
          <a:p>
            <a:pPr marL="806450" lvl="1" indent="-34925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Virtual and Blended learning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Age and condition of </a:t>
            </a:r>
            <a:r>
              <a:rPr lang="en-US" altLang="en-US" sz="2800" dirty="0" smtClean="0"/>
              <a:t>facilities/deferred maintenance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Green schools/healthy schools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0D23DA-CBD1-4E8A-A658-348B11479895}" type="slidenum">
              <a:rPr lang="en-US" altLang="en-US" sz="1000" smtClean="0"/>
              <a:pPr eaLnBrk="1" hangingPunct="1"/>
              <a:t>7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68817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altLang="en-US" sz="4400" dirty="0" smtClean="0"/>
              <a:t>The Funding Challenge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3997325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2010 estimate puts value of deferred maintenance nationwide at $271 billion, or $4,883 per student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In state by state estimates, 2008 study estimated Oregon’s total PK-12 infrastructure needs totaled $2.5 billion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0D23DA-CBD1-4E8A-A658-348B11479895}" type="slidenum">
              <a:rPr lang="en-US" altLang="en-US" sz="1000" smtClean="0"/>
              <a:pPr eaLnBrk="1" hangingPunct="1"/>
              <a:t>8</a:t>
            </a:fld>
            <a:endParaRPr lang="en-US" altLang="en-US" sz="1000" smtClean="0"/>
          </a:p>
        </p:txBody>
      </p:sp>
      <p:sp>
        <p:nvSpPr>
          <p:cNvPr id="2" name="TextBox 1"/>
          <p:cNvSpPr txBox="1"/>
          <p:nvPr/>
        </p:nvSpPr>
        <p:spPr>
          <a:xfrm>
            <a:off x="1219200" y="632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21</a:t>
            </a:r>
            <a:r>
              <a:rPr lang="en-US" baseline="30000" dirty="0" smtClean="0"/>
              <a:t>st</a:t>
            </a:r>
            <a:r>
              <a:rPr lang="en-US" dirty="0" smtClean="0"/>
              <a:t> Century School Fund &amp; 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1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9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Do Facilities Impact Student Performance?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Research shows that facility conditions – general upkeep, lighting, acoustics/mechanical noise, air quality, and size affect: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Student performance on assessments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Student attendance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Teacher attendance</a:t>
            </a:r>
          </a:p>
          <a:p>
            <a:pPr marL="979805" lvl="1" indent="-3349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Teacher retention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marL="120650" indent="-6350" eaLnBrk="1" hangingPunct="1">
              <a:buFont typeface="Wingdings" pitchFamily="2" charset="2"/>
              <a:buNone/>
            </a:pPr>
            <a:r>
              <a:rPr lang="en-US" altLang="en-US" sz="2000" dirty="0" smtClean="0"/>
              <a:t>For extensive bibliography see National Clearinghouse for Educational Facilities:</a:t>
            </a:r>
          </a:p>
          <a:p>
            <a:pPr marL="114300" indent="0">
              <a:buNone/>
            </a:pPr>
            <a:r>
              <a:rPr lang="en-US" altLang="en-US" sz="2000" dirty="0">
                <a:hlinkClick r:id="rId3"/>
              </a:rPr>
              <a:t>http://</a:t>
            </a:r>
            <a:r>
              <a:rPr lang="en-US" altLang="en-US" sz="2000" dirty="0" smtClean="0">
                <a:hlinkClick r:id="rId3"/>
              </a:rPr>
              <a:t>www.ncef.org/pubs/outcomes.pdf</a:t>
            </a:r>
            <a:endParaRPr lang="en-US" altLang="en-US" sz="20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171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A Logo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3E77D60249E469562ED1CD5CDB1C0" ma:contentTypeVersion="6" ma:contentTypeDescription="Create a new document." ma:contentTypeScope="" ma:versionID="9c0270f3013c03c7a95ba9b351a9deef">
  <xsd:schema xmlns:xsd="http://www.w3.org/2001/XMLSchema" xmlns:xs="http://www.w3.org/2001/XMLSchema" xmlns:p="http://schemas.microsoft.com/office/2006/metadata/properties" xmlns:ns1="http://schemas.microsoft.com/sharepoint/v3" xmlns:ns2="dceb54a2-6bc0-46d9-8171-fc809c33842c" targetNamespace="http://schemas.microsoft.com/office/2006/metadata/properties" ma:root="true" ma:fieldsID="eae95d223aa7494ba09cbad869c9967c" ns1:_="" ns2:_="">
    <xsd:import namespace="http://schemas.microsoft.com/sharepoint/v3"/>
    <xsd:import namespace="dceb54a2-6bc0-46d9-8171-fc809c33842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b54a2-6bc0-46d9-8171-fc809c33842c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riority xmlns="dceb54a2-6bc0-46d9-8171-fc809c33842c">Legacy</Priority>
    <Remediation_x0020_Date xmlns="dceb54a2-6bc0-46d9-8171-fc809c33842c" xsi:nil="true"/>
    <Estimated_x0020_Creation_x0020_Date xmlns="dceb54a2-6bc0-46d9-8171-fc809c33842c">2014-05-01T07:00:00+00:00</Estimated_x0020_Creation_x0020_Date>
  </documentManagement>
</p:properties>
</file>

<file path=customXml/itemProps1.xml><?xml version="1.0" encoding="utf-8"?>
<ds:datastoreItem xmlns:ds="http://schemas.openxmlformats.org/officeDocument/2006/customXml" ds:itemID="{F11A071C-57A3-4F15-8D1E-C7556071FE2C}"/>
</file>

<file path=customXml/itemProps2.xml><?xml version="1.0" encoding="utf-8"?>
<ds:datastoreItem xmlns:ds="http://schemas.openxmlformats.org/officeDocument/2006/customXml" ds:itemID="{FACCA9B9-89D3-4AED-91D1-E92637A8714D}"/>
</file>

<file path=customXml/itemProps3.xml><?xml version="1.0" encoding="utf-8"?>
<ds:datastoreItem xmlns:ds="http://schemas.openxmlformats.org/officeDocument/2006/customXml" ds:itemID="{AC475EBE-AC2E-4B08-B3DE-8F16D3D879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1028</Words>
  <Application>Microsoft Office PowerPoint</Application>
  <PresentationFormat>On-screen Show (4:3)</PresentationFormat>
  <Paragraphs>224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APA Logo</vt:lpstr>
      <vt:lpstr> Funding School Capital Improvements:  A National Perspective</vt:lpstr>
      <vt:lpstr>APA Background</vt:lpstr>
      <vt:lpstr>APA Experience</vt:lpstr>
      <vt:lpstr>Presenters’ Experience</vt:lpstr>
      <vt:lpstr>School Facilities Formulas</vt:lpstr>
      <vt:lpstr>APA work on Facilities</vt:lpstr>
      <vt:lpstr>Current Challenges to  Facility Funding</vt:lpstr>
      <vt:lpstr>The Funding Challenge</vt:lpstr>
      <vt:lpstr>Do Facilities Impact Student Performance?</vt:lpstr>
      <vt:lpstr>Revenues</vt:lpstr>
      <vt:lpstr>Facilities Financing Options in Oregon</vt:lpstr>
      <vt:lpstr>National Examples</vt:lpstr>
      <vt:lpstr>National Examples</vt:lpstr>
      <vt:lpstr>National Examples</vt:lpstr>
      <vt:lpstr>National Examples</vt:lpstr>
      <vt:lpstr>National Examples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Fermanich</dc:creator>
  <cp:lastModifiedBy>KNAUS Jenni - ODE</cp:lastModifiedBy>
  <cp:revision>46</cp:revision>
  <dcterms:created xsi:type="dcterms:W3CDTF">2014-05-07T20:45:20Z</dcterms:created>
  <dcterms:modified xsi:type="dcterms:W3CDTF">2016-11-18T23:31:08Z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0x0101001293E77D60249E469562ED1CD5CDB1C0</vt:lpwstr>
  </property>
</Properties>
</file>