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Masters/slideMaster2.xml" ContentType="application/vnd.openxmlformats-officedocument.presentationml.slideMaster+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3.xml" ContentType="application/vnd.openxmlformats-officedocument.presentationml.notesSlid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slideLayouts/slideLayout20.xml" ContentType="application/vnd.openxmlformats-officedocument.presentationml.slideLayout+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 id="2147483669"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1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1727"/>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1727"/>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1726"/>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1:notes"/>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12" name="Google Shape;112;p1:notes"/>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5f80a5094e_1_15: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5f80a5094e_1_15: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72" name="Google Shape;172;g5f80a5094e_1_15: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5f80a5094e_2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5f80a5094e_2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79" name="Google Shape;179;g5f80a5094e_2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5f80a5094e_3_1: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5f80a5094e_3_1: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87" name="Google Shape;187;g5f80a5094e_3_1: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5f9c15c018_0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5f9c15c018_0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93" name="Google Shape;193;g5f9c15c018_0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5f9c15c018_2_1: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5f9c15c018_2_1: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99" name="Google Shape;199;g5f9c15c018_2_1: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5f7a562226_0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5f7a562226_0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18" name="Google Shape;118;g5f7a562226_0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5f7a562226_1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5f7a562226_1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25" name="Google Shape;125;g5f7a562226_1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5f7a562226_1_5: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5f7a562226_1_5: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32" name="Google Shape;132;g5f7a562226_1_5: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5f7a562226_0_13: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5f7a562226_0_13: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41" name="Google Shape;141;g5f7a562226_0_13: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5f80a5094e_1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5f80a5094e_1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47" name="Google Shape;147;g5f80a5094e_1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5f80a5094e_8_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5f80a5094e_8_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53" name="Google Shape;153;g5f80a5094e_8_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5f80a5094e_1_5: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5f80a5094e_1_5: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59" name="Google Shape;159;g5f80a5094e_1_5: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5f80a5094e_1_10: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5f80a5094e_1_10: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65" name="Google Shape;165;g5f80a5094e_1_10: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Logo only">
  <p:cSld name="Logo only">
    <p:bg>
      <p:bgPr>
        <a:solidFill>
          <a:schemeClr val="lt1"/>
        </a:solidFill>
        <a:effectLst/>
      </p:bgPr>
    </p:bg>
    <p:spTree>
      <p:nvGrpSpPr>
        <p:cNvPr id="1" name="Shape 18"/>
        <p:cNvGrpSpPr/>
        <p:nvPr/>
      </p:nvGrpSpPr>
      <p:grpSpPr>
        <a:xfrm>
          <a:off x="0" y="0"/>
          <a:ext cx="0" cy="0"/>
          <a:chOff x="0" y="0"/>
          <a:chExt cx="0" cy="0"/>
        </a:xfrm>
      </p:grpSpPr>
      <p:pic>
        <p:nvPicPr>
          <p:cNvPr id="19" name="Google Shape;19;p2" descr="Decorative geometric pattern"/>
          <p:cNvPicPr preferRelativeResize="0"/>
          <p:nvPr/>
        </p:nvPicPr>
        <p:blipFill rotWithShape="1">
          <a:blip r:embed="rId2">
            <a:alphaModFix/>
          </a:blip>
          <a:srcRect/>
          <a:stretch/>
        </p:blipFill>
        <p:spPr>
          <a:xfrm>
            <a:off x="0" y="0"/>
            <a:ext cx="9144000" cy="6494853"/>
          </a:xfrm>
          <a:prstGeom prst="rect">
            <a:avLst/>
          </a:prstGeom>
          <a:noFill/>
          <a:ln>
            <a:noFill/>
          </a:ln>
        </p:spPr>
      </p:pic>
      <p:pic>
        <p:nvPicPr>
          <p:cNvPr id="20" name="Google Shape;20;p2" descr="Decorative blue bar"/>
          <p:cNvPicPr preferRelativeResize="0"/>
          <p:nvPr/>
        </p:nvPicPr>
        <p:blipFill rotWithShape="1">
          <a:blip r:embed="rId3">
            <a:alphaModFix/>
          </a:blip>
          <a:srcRect/>
          <a:stretch/>
        </p:blipFill>
        <p:spPr>
          <a:xfrm>
            <a:off x="0" y="6494854"/>
            <a:ext cx="9144000" cy="368372"/>
          </a:xfrm>
          <a:prstGeom prst="rect">
            <a:avLst/>
          </a:prstGeom>
          <a:noFill/>
          <a:ln>
            <a:noFill/>
          </a:ln>
        </p:spPr>
      </p:pic>
      <p:pic>
        <p:nvPicPr>
          <p:cNvPr id="21" name="Google Shape;21;p2" descr="Oregon Department of Education logo"/>
          <p:cNvPicPr preferRelativeResize="0"/>
          <p:nvPr/>
        </p:nvPicPr>
        <p:blipFill rotWithShape="1">
          <a:blip r:embed="rId4">
            <a:alphaModFix/>
          </a:blip>
          <a:srcRect/>
          <a:stretch/>
        </p:blipFill>
        <p:spPr>
          <a:xfrm>
            <a:off x="3739081" y="615148"/>
            <a:ext cx="4296302" cy="2136580"/>
          </a:xfrm>
          <a:prstGeom prst="rect">
            <a:avLst/>
          </a:prstGeom>
          <a:noFill/>
          <a:ln>
            <a:noFill/>
          </a:ln>
        </p:spPr>
      </p:pic>
      <p:sp>
        <p:nvSpPr>
          <p:cNvPr id="22" name="Google Shape;22;p2"/>
          <p:cNvSpPr txBox="1">
            <a:spLocks noGrp="1"/>
          </p:cNvSpPr>
          <p:nvPr>
            <p:ph type="title"/>
          </p:nvPr>
        </p:nvSpPr>
        <p:spPr>
          <a:xfrm>
            <a:off x="619597" y="2935982"/>
            <a:ext cx="7886700" cy="1325563"/>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400"/>
              <a:buFont typeface="Calibri"/>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3" name="Google Shape;23;p2" descr="Decorative blue swoosh"/>
          <p:cNvPicPr preferRelativeResize="0"/>
          <p:nvPr/>
        </p:nvPicPr>
        <p:blipFill rotWithShape="1">
          <a:blip r:embed="rId5">
            <a:alphaModFix/>
          </a:blip>
          <a:srcRect/>
          <a:stretch/>
        </p:blipFill>
        <p:spPr>
          <a:xfrm>
            <a:off x="0" y="-400138"/>
            <a:ext cx="9144000" cy="210353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57"/>
        <p:cNvGrpSpPr/>
        <p:nvPr/>
      </p:nvGrpSpPr>
      <p:grpSpPr>
        <a:xfrm>
          <a:off x="0" y="0"/>
          <a:ext cx="0" cy="0"/>
          <a:chOff x="0" y="0"/>
          <a:chExt cx="0" cy="0"/>
        </a:xfrm>
      </p:grpSpPr>
      <p:sp>
        <p:nvSpPr>
          <p:cNvPr id="58" name="Google Shape;58;p11"/>
          <p:cNvSpPr>
            <a:spLocks noGrp="1"/>
          </p:cNvSpPr>
          <p:nvPr>
            <p:ph type="pic" idx="2"/>
          </p:nvPr>
        </p:nvSpPr>
        <p:spPr>
          <a:xfrm>
            <a:off x="3887391" y="1999818"/>
            <a:ext cx="4629150" cy="38612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9" name="Google Shape;59;p11"/>
          <p:cNvSpPr txBox="1">
            <a:spLocks noGrp="1"/>
          </p:cNvSpPr>
          <p:nvPr>
            <p:ph type="body" idx="1"/>
          </p:nvPr>
        </p:nvSpPr>
        <p:spPr>
          <a:xfrm>
            <a:off x="629841" y="3613978"/>
            <a:ext cx="2949178" cy="224707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11"/>
          <p:cNvSpPr txBox="1">
            <a:spLocks noGrp="1"/>
          </p:cNvSpPr>
          <p:nvPr>
            <p:ph type="title"/>
          </p:nvPr>
        </p:nvSpPr>
        <p:spPr>
          <a:xfrm>
            <a:off x="2711848" y="111581"/>
            <a:ext cx="6322423" cy="1013398"/>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no pattern_Logo only">
  <p:cSld name="no pattern_Logo only">
    <p:bg>
      <p:bgPr>
        <a:solidFill>
          <a:schemeClr val="lt1"/>
        </a:solidFill>
        <a:effectLst/>
      </p:bgPr>
    </p:bg>
    <p:spTree>
      <p:nvGrpSpPr>
        <p:cNvPr id="1" name="Shape 69"/>
        <p:cNvGrpSpPr/>
        <p:nvPr/>
      </p:nvGrpSpPr>
      <p:grpSpPr>
        <a:xfrm>
          <a:off x="0" y="0"/>
          <a:ext cx="0" cy="0"/>
          <a:chOff x="0" y="0"/>
          <a:chExt cx="0" cy="0"/>
        </a:xfrm>
      </p:grpSpPr>
      <p:pic>
        <p:nvPicPr>
          <p:cNvPr id="70" name="Google Shape;70;p13" descr="Decorative blue bar"/>
          <p:cNvPicPr preferRelativeResize="0"/>
          <p:nvPr/>
        </p:nvPicPr>
        <p:blipFill rotWithShape="1">
          <a:blip r:embed="rId2">
            <a:alphaModFix/>
          </a:blip>
          <a:srcRect/>
          <a:stretch/>
        </p:blipFill>
        <p:spPr>
          <a:xfrm>
            <a:off x="0" y="6494854"/>
            <a:ext cx="9144000" cy="368372"/>
          </a:xfrm>
          <a:prstGeom prst="rect">
            <a:avLst/>
          </a:prstGeom>
          <a:noFill/>
          <a:ln>
            <a:noFill/>
          </a:ln>
        </p:spPr>
      </p:pic>
      <p:pic>
        <p:nvPicPr>
          <p:cNvPr id="71" name="Google Shape;71;p13" descr="Oregon Department of Education logo"/>
          <p:cNvPicPr preferRelativeResize="0"/>
          <p:nvPr/>
        </p:nvPicPr>
        <p:blipFill rotWithShape="1">
          <a:blip r:embed="rId3">
            <a:alphaModFix/>
          </a:blip>
          <a:srcRect/>
          <a:stretch/>
        </p:blipFill>
        <p:spPr>
          <a:xfrm>
            <a:off x="3739081" y="615148"/>
            <a:ext cx="4296302" cy="2136580"/>
          </a:xfrm>
          <a:prstGeom prst="rect">
            <a:avLst/>
          </a:prstGeom>
          <a:noFill/>
          <a:ln>
            <a:noFill/>
          </a:ln>
        </p:spPr>
      </p:pic>
      <p:sp>
        <p:nvSpPr>
          <p:cNvPr id="72" name="Google Shape;72;p13"/>
          <p:cNvSpPr txBox="1">
            <a:spLocks noGrp="1"/>
          </p:cNvSpPr>
          <p:nvPr>
            <p:ph type="title"/>
          </p:nvPr>
        </p:nvSpPr>
        <p:spPr>
          <a:xfrm>
            <a:off x="619597" y="2935982"/>
            <a:ext cx="7886700" cy="1325563"/>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400"/>
              <a:buFont typeface="Calibri"/>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73" name="Google Shape;73;p13" descr="Decorative blue swoosh"/>
          <p:cNvPicPr preferRelativeResize="0"/>
          <p:nvPr/>
        </p:nvPicPr>
        <p:blipFill rotWithShape="1">
          <a:blip r:embed="rId4">
            <a:alphaModFix/>
          </a:blip>
          <a:srcRect/>
          <a:stretch/>
        </p:blipFill>
        <p:spPr>
          <a:xfrm>
            <a:off x="0" y="-400138"/>
            <a:ext cx="9144000" cy="210353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o pattern_Title Slide">
  <p:cSld name="no pattern_Title Slide">
    <p:spTree>
      <p:nvGrpSpPr>
        <p:cNvPr id="1" name="Shape 74"/>
        <p:cNvGrpSpPr/>
        <p:nvPr/>
      </p:nvGrpSpPr>
      <p:grpSpPr>
        <a:xfrm>
          <a:off x="0" y="0"/>
          <a:ext cx="0" cy="0"/>
          <a:chOff x="0" y="0"/>
          <a:chExt cx="0" cy="0"/>
        </a:xfrm>
      </p:grpSpPr>
      <p:sp>
        <p:nvSpPr>
          <p:cNvPr id="75" name="Google Shape;75;p14"/>
          <p:cNvSpPr txBox="1">
            <a:spLocks noGrp="1"/>
          </p:cNvSpPr>
          <p:nvPr>
            <p:ph type="subTitle" idx="1"/>
          </p:nvPr>
        </p:nvSpPr>
        <p:spPr>
          <a:xfrm>
            <a:off x="989091" y="2809827"/>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6" name="Google Shape;76;p14"/>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o pattern_Title and Content">
  <p:cSld name="no pattern_Title and Content">
    <p:spTree>
      <p:nvGrpSpPr>
        <p:cNvPr id="1" name="Shape 77"/>
        <p:cNvGrpSpPr/>
        <p:nvPr/>
      </p:nvGrpSpPr>
      <p:grpSpPr>
        <a:xfrm>
          <a:off x="0" y="0"/>
          <a:ext cx="0" cy="0"/>
          <a:chOff x="0" y="0"/>
          <a:chExt cx="0" cy="0"/>
        </a:xfrm>
      </p:grpSpPr>
      <p:sp>
        <p:nvSpPr>
          <p:cNvPr id="78" name="Google Shape;78;p15"/>
          <p:cNvSpPr txBox="1">
            <a:spLocks noGrp="1"/>
          </p:cNvSpPr>
          <p:nvPr>
            <p:ph type="body" idx="1"/>
          </p:nvPr>
        </p:nvSpPr>
        <p:spPr>
          <a:xfrm>
            <a:off x="692024" y="2748246"/>
            <a:ext cx="78867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5"/>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no pattern_Two Content">
  <p:cSld name="no pattern_Two Content">
    <p:spTree>
      <p:nvGrpSpPr>
        <p:cNvPr id="1" name="Shape 80"/>
        <p:cNvGrpSpPr/>
        <p:nvPr/>
      </p:nvGrpSpPr>
      <p:grpSpPr>
        <a:xfrm>
          <a:off x="0" y="0"/>
          <a:ext cx="0" cy="0"/>
          <a:chOff x="0" y="0"/>
          <a:chExt cx="0" cy="0"/>
        </a:xfrm>
      </p:grpSpPr>
      <p:sp>
        <p:nvSpPr>
          <p:cNvPr id="81" name="Google Shape;81;p16"/>
          <p:cNvSpPr txBox="1">
            <a:spLocks noGrp="1"/>
          </p:cNvSpPr>
          <p:nvPr>
            <p:ph type="body" idx="1"/>
          </p:nvPr>
        </p:nvSpPr>
        <p:spPr>
          <a:xfrm>
            <a:off x="655811" y="2558123"/>
            <a:ext cx="38862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6"/>
          <p:cNvSpPr txBox="1">
            <a:spLocks noGrp="1"/>
          </p:cNvSpPr>
          <p:nvPr>
            <p:ph type="body" idx="2"/>
          </p:nvPr>
        </p:nvSpPr>
        <p:spPr>
          <a:xfrm>
            <a:off x="4656311" y="2558123"/>
            <a:ext cx="38862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6"/>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no pattern_Comparison">
  <p:cSld name="no pattern_Comparison">
    <p:spTree>
      <p:nvGrpSpPr>
        <p:cNvPr id="1" name="Shape 84"/>
        <p:cNvGrpSpPr/>
        <p:nvPr/>
      </p:nvGrpSpPr>
      <p:grpSpPr>
        <a:xfrm>
          <a:off x="0" y="0"/>
          <a:ext cx="0" cy="0"/>
          <a:chOff x="0" y="0"/>
          <a:chExt cx="0" cy="0"/>
        </a:xfrm>
      </p:grpSpPr>
      <p:sp>
        <p:nvSpPr>
          <p:cNvPr id="85" name="Google Shape;85;p17"/>
          <p:cNvSpPr txBox="1">
            <a:spLocks noGrp="1"/>
          </p:cNvSpPr>
          <p:nvPr>
            <p:ph type="body" idx="1"/>
          </p:nvPr>
        </p:nvSpPr>
        <p:spPr>
          <a:xfrm>
            <a:off x="584574" y="2471440"/>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6" name="Google Shape;86;p17"/>
          <p:cNvSpPr txBox="1">
            <a:spLocks noGrp="1"/>
          </p:cNvSpPr>
          <p:nvPr>
            <p:ph type="body" idx="2"/>
          </p:nvPr>
        </p:nvSpPr>
        <p:spPr>
          <a:xfrm>
            <a:off x="584574" y="3372933"/>
            <a:ext cx="3868340" cy="224021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7"/>
          <p:cNvSpPr txBox="1">
            <a:spLocks noGrp="1"/>
          </p:cNvSpPr>
          <p:nvPr>
            <p:ph type="body" idx="3"/>
          </p:nvPr>
        </p:nvSpPr>
        <p:spPr>
          <a:xfrm>
            <a:off x="4583884" y="2471440"/>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8" name="Google Shape;88;p17"/>
          <p:cNvSpPr txBox="1">
            <a:spLocks noGrp="1"/>
          </p:cNvSpPr>
          <p:nvPr>
            <p:ph type="body" idx="4"/>
          </p:nvPr>
        </p:nvSpPr>
        <p:spPr>
          <a:xfrm>
            <a:off x="4583884" y="3372934"/>
            <a:ext cx="3887391" cy="224021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7"/>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no pattern_Blank">
  <p:cSld name="no pattern_Blank">
    <p:bg>
      <p:bgPr>
        <a:solidFill>
          <a:schemeClr val="lt1"/>
        </a:solidFill>
        <a:effectLst/>
      </p:bgPr>
    </p:bg>
    <p:spTree>
      <p:nvGrpSpPr>
        <p:cNvPr id="1" name="Shape 90"/>
        <p:cNvGrpSpPr/>
        <p:nvPr/>
      </p:nvGrpSpPr>
      <p:grpSpPr>
        <a:xfrm>
          <a:off x="0" y="0"/>
          <a:ext cx="0" cy="0"/>
          <a:chOff x="0" y="0"/>
          <a:chExt cx="0" cy="0"/>
        </a:xfrm>
      </p:grpSpPr>
      <p:pic>
        <p:nvPicPr>
          <p:cNvPr id="91" name="Google Shape;91;p18" descr="Decorative blue bar"/>
          <p:cNvPicPr preferRelativeResize="0"/>
          <p:nvPr/>
        </p:nvPicPr>
        <p:blipFill rotWithShape="1">
          <a:blip r:embed="rId2">
            <a:alphaModFix/>
          </a:blip>
          <a:srcRect/>
          <a:stretch/>
        </p:blipFill>
        <p:spPr>
          <a:xfrm>
            <a:off x="0" y="6494854"/>
            <a:ext cx="9144000" cy="368372"/>
          </a:xfrm>
          <a:prstGeom prst="rect">
            <a:avLst/>
          </a:prstGeom>
          <a:noFill/>
          <a:ln>
            <a:noFill/>
          </a:ln>
        </p:spPr>
      </p:pic>
      <p:sp>
        <p:nvSpPr>
          <p:cNvPr id="92" name="Google Shape;92;p18"/>
          <p:cNvSpPr txBox="1">
            <a:spLocks noGrp="1"/>
          </p:cNvSpPr>
          <p:nvPr>
            <p:ph type="title"/>
          </p:nvPr>
        </p:nvSpPr>
        <p:spPr>
          <a:xfrm>
            <a:off x="1881838" y="111581"/>
            <a:ext cx="7152434" cy="1013398"/>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dk1"/>
              </a:buClr>
              <a:buSzPts val="3600"/>
              <a:buFont typeface="Calibri"/>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3" name="Google Shape;93;p18" descr="Oregon Department of Education Logo"/>
          <p:cNvPicPr preferRelativeResize="0"/>
          <p:nvPr/>
        </p:nvPicPr>
        <p:blipFill rotWithShape="1">
          <a:blip r:embed="rId3">
            <a:alphaModFix/>
          </a:blip>
          <a:srcRect/>
          <a:stretch/>
        </p:blipFill>
        <p:spPr>
          <a:xfrm>
            <a:off x="-90611" y="53562"/>
            <a:ext cx="1972448" cy="980912"/>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no pattern_3_Blank">
  <p:cSld name="no pattern_3_Blank">
    <p:bg>
      <p:bgPr>
        <a:solidFill>
          <a:schemeClr val="lt1"/>
        </a:solidFill>
        <a:effectLst/>
      </p:bgPr>
    </p:bg>
    <p:spTree>
      <p:nvGrpSpPr>
        <p:cNvPr id="1" name="Shape 94"/>
        <p:cNvGrpSpPr/>
        <p:nvPr/>
      </p:nvGrpSpPr>
      <p:grpSpPr>
        <a:xfrm>
          <a:off x="0" y="0"/>
          <a:ext cx="0" cy="0"/>
          <a:chOff x="0" y="0"/>
          <a:chExt cx="0" cy="0"/>
        </a:xfrm>
      </p:grpSpPr>
      <p:pic>
        <p:nvPicPr>
          <p:cNvPr id="95" name="Google Shape;95;p19" descr="Decorative blue bar"/>
          <p:cNvPicPr preferRelativeResize="0"/>
          <p:nvPr/>
        </p:nvPicPr>
        <p:blipFill rotWithShape="1">
          <a:blip r:embed="rId2">
            <a:alphaModFix/>
          </a:blip>
          <a:srcRect/>
          <a:stretch/>
        </p:blipFill>
        <p:spPr>
          <a:xfrm>
            <a:off x="0" y="6494854"/>
            <a:ext cx="9144000" cy="368372"/>
          </a:xfrm>
          <a:prstGeom prst="rect">
            <a:avLst/>
          </a:prstGeom>
          <a:noFill/>
          <a:ln>
            <a:noFill/>
          </a:ln>
        </p:spPr>
      </p:pic>
      <p:sp>
        <p:nvSpPr>
          <p:cNvPr id="96" name="Google Shape;96;p19"/>
          <p:cNvSpPr txBox="1">
            <a:spLocks noGrp="1"/>
          </p:cNvSpPr>
          <p:nvPr>
            <p:ph type="title"/>
          </p:nvPr>
        </p:nvSpPr>
        <p:spPr>
          <a:xfrm>
            <a:off x="120178" y="138546"/>
            <a:ext cx="8924544" cy="79358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3600"/>
              <a:buFont typeface="Calibri"/>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7" name="Google Shape;97;p19" descr="Oregon Department of Education Logo"/>
          <p:cNvPicPr preferRelativeResize="0"/>
          <p:nvPr/>
        </p:nvPicPr>
        <p:blipFill rotWithShape="1">
          <a:blip r:embed="rId3">
            <a:alphaModFix/>
          </a:blip>
          <a:srcRect/>
          <a:stretch/>
        </p:blipFill>
        <p:spPr>
          <a:xfrm>
            <a:off x="7171552" y="5594283"/>
            <a:ext cx="1972448" cy="980912"/>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no pattern_1_Blank">
  <p:cSld name="no pattern_1_Blank">
    <p:bg>
      <p:bgPr>
        <a:solidFill>
          <a:schemeClr val="accent1"/>
        </a:solidFill>
        <a:effectLst/>
      </p:bgPr>
    </p:bg>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1881838" y="111581"/>
            <a:ext cx="7152434" cy="1013398"/>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00" name="Google Shape;100;p20"/>
          <p:cNvPicPr preferRelativeResize="0"/>
          <p:nvPr/>
        </p:nvPicPr>
        <p:blipFill rotWithShape="1">
          <a:blip r:embed="rId2">
            <a:alphaModFix/>
          </a:blip>
          <a:srcRect/>
          <a:stretch/>
        </p:blipFill>
        <p:spPr>
          <a:xfrm>
            <a:off x="-90611" y="53562"/>
            <a:ext cx="1972448" cy="980911"/>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no pattern_Content with Caption">
  <p:cSld name="no pattern_Content with Caption">
    <p:spTree>
      <p:nvGrpSpPr>
        <p:cNvPr id="1" name="Shape 101"/>
        <p:cNvGrpSpPr/>
        <p:nvPr/>
      </p:nvGrpSpPr>
      <p:grpSpPr>
        <a:xfrm>
          <a:off x="0" y="0"/>
          <a:ext cx="0" cy="0"/>
          <a:chOff x="0" y="0"/>
          <a:chExt cx="0" cy="0"/>
        </a:xfrm>
      </p:grpSpPr>
      <p:sp>
        <p:nvSpPr>
          <p:cNvPr id="102" name="Google Shape;102;p21"/>
          <p:cNvSpPr txBox="1">
            <a:spLocks noGrp="1"/>
          </p:cNvSpPr>
          <p:nvPr>
            <p:ph type="body" idx="1"/>
          </p:nvPr>
        </p:nvSpPr>
        <p:spPr>
          <a:xfrm>
            <a:off x="3887391" y="1992834"/>
            <a:ext cx="4629150" cy="3868216"/>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03" name="Google Shape;103;p21"/>
          <p:cNvSpPr txBox="1">
            <a:spLocks noGrp="1"/>
          </p:cNvSpPr>
          <p:nvPr>
            <p:ph type="body" idx="2"/>
          </p:nvPr>
        </p:nvSpPr>
        <p:spPr>
          <a:xfrm>
            <a:off x="629841" y="3593039"/>
            <a:ext cx="2949178" cy="227595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4" name="Google Shape;104;p21"/>
          <p:cNvSpPr txBox="1">
            <a:spLocks noGrp="1"/>
          </p:cNvSpPr>
          <p:nvPr>
            <p:ph type="title"/>
          </p:nvPr>
        </p:nvSpPr>
        <p:spPr>
          <a:xfrm>
            <a:off x="2711848" y="111581"/>
            <a:ext cx="6322423" cy="1013398"/>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4"/>
        <p:cNvGrpSpPr/>
        <p:nvPr/>
      </p:nvGrpSpPr>
      <p:grpSpPr>
        <a:xfrm>
          <a:off x="0" y="0"/>
          <a:ext cx="0" cy="0"/>
          <a:chOff x="0" y="0"/>
          <a:chExt cx="0" cy="0"/>
        </a:xfrm>
      </p:grpSpPr>
      <p:sp>
        <p:nvSpPr>
          <p:cNvPr id="25" name="Google Shape;25;p3"/>
          <p:cNvSpPr txBox="1">
            <a:spLocks noGrp="1"/>
          </p:cNvSpPr>
          <p:nvPr>
            <p:ph type="subTitle" idx="1"/>
          </p:nvPr>
        </p:nvSpPr>
        <p:spPr>
          <a:xfrm>
            <a:off x="989091" y="2809827"/>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6" name="Google Shape;26;p3"/>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no pattern_Picture with Caption">
  <p:cSld name="no pattern_Picture with Caption">
    <p:spTree>
      <p:nvGrpSpPr>
        <p:cNvPr id="1" name="Shape 105"/>
        <p:cNvGrpSpPr/>
        <p:nvPr/>
      </p:nvGrpSpPr>
      <p:grpSpPr>
        <a:xfrm>
          <a:off x="0" y="0"/>
          <a:ext cx="0" cy="0"/>
          <a:chOff x="0" y="0"/>
          <a:chExt cx="0" cy="0"/>
        </a:xfrm>
      </p:grpSpPr>
      <p:sp>
        <p:nvSpPr>
          <p:cNvPr id="106" name="Google Shape;106;p22"/>
          <p:cNvSpPr>
            <a:spLocks noGrp="1"/>
          </p:cNvSpPr>
          <p:nvPr>
            <p:ph type="pic" idx="2"/>
          </p:nvPr>
        </p:nvSpPr>
        <p:spPr>
          <a:xfrm>
            <a:off x="3887391" y="1999818"/>
            <a:ext cx="4629150" cy="38612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7" name="Google Shape;107;p22"/>
          <p:cNvSpPr txBox="1">
            <a:spLocks noGrp="1"/>
          </p:cNvSpPr>
          <p:nvPr>
            <p:ph type="body" idx="1"/>
          </p:nvPr>
        </p:nvSpPr>
        <p:spPr>
          <a:xfrm>
            <a:off x="629841" y="3613978"/>
            <a:ext cx="2949178" cy="224707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8" name="Google Shape;108;p22"/>
          <p:cNvSpPr txBox="1">
            <a:spLocks noGrp="1"/>
          </p:cNvSpPr>
          <p:nvPr>
            <p:ph type="title"/>
          </p:nvPr>
        </p:nvSpPr>
        <p:spPr>
          <a:xfrm>
            <a:off x="2711848" y="111581"/>
            <a:ext cx="6322423" cy="1013398"/>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7"/>
        <p:cNvGrpSpPr/>
        <p:nvPr/>
      </p:nvGrpSpPr>
      <p:grpSpPr>
        <a:xfrm>
          <a:off x="0" y="0"/>
          <a:ext cx="0" cy="0"/>
          <a:chOff x="0" y="0"/>
          <a:chExt cx="0" cy="0"/>
        </a:xfrm>
      </p:grpSpPr>
      <p:sp>
        <p:nvSpPr>
          <p:cNvPr id="28" name="Google Shape;28;p4"/>
          <p:cNvSpPr txBox="1">
            <a:spLocks noGrp="1"/>
          </p:cNvSpPr>
          <p:nvPr>
            <p:ph type="body" idx="1"/>
          </p:nvPr>
        </p:nvSpPr>
        <p:spPr>
          <a:xfrm>
            <a:off x="692024" y="2748246"/>
            <a:ext cx="78867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4"/>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0"/>
        <p:cNvGrpSpPr/>
        <p:nvPr/>
      </p:nvGrpSpPr>
      <p:grpSpPr>
        <a:xfrm>
          <a:off x="0" y="0"/>
          <a:ext cx="0" cy="0"/>
          <a:chOff x="0" y="0"/>
          <a:chExt cx="0" cy="0"/>
        </a:xfrm>
      </p:grpSpPr>
      <p:sp>
        <p:nvSpPr>
          <p:cNvPr id="31" name="Google Shape;31;p5"/>
          <p:cNvSpPr txBox="1">
            <a:spLocks noGrp="1"/>
          </p:cNvSpPr>
          <p:nvPr>
            <p:ph type="body" idx="1"/>
          </p:nvPr>
        </p:nvSpPr>
        <p:spPr>
          <a:xfrm>
            <a:off x="655811" y="2558123"/>
            <a:ext cx="38862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4656311" y="2558123"/>
            <a:ext cx="3886200" cy="274970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4"/>
        <p:cNvGrpSpPr/>
        <p:nvPr/>
      </p:nvGrpSpPr>
      <p:grpSpPr>
        <a:xfrm>
          <a:off x="0" y="0"/>
          <a:ext cx="0" cy="0"/>
          <a:chOff x="0" y="0"/>
          <a:chExt cx="0" cy="0"/>
        </a:xfrm>
      </p:grpSpPr>
      <p:sp>
        <p:nvSpPr>
          <p:cNvPr id="35" name="Google Shape;35;p6"/>
          <p:cNvSpPr txBox="1">
            <a:spLocks noGrp="1"/>
          </p:cNvSpPr>
          <p:nvPr>
            <p:ph type="body" idx="1"/>
          </p:nvPr>
        </p:nvSpPr>
        <p:spPr>
          <a:xfrm>
            <a:off x="584574" y="2471440"/>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6"/>
          <p:cNvSpPr txBox="1">
            <a:spLocks noGrp="1"/>
          </p:cNvSpPr>
          <p:nvPr>
            <p:ph type="body" idx="2"/>
          </p:nvPr>
        </p:nvSpPr>
        <p:spPr>
          <a:xfrm>
            <a:off x="584574" y="3372933"/>
            <a:ext cx="3868340" cy="224021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3"/>
          </p:nvPr>
        </p:nvSpPr>
        <p:spPr>
          <a:xfrm>
            <a:off x="4583884" y="2471440"/>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 name="Google Shape;38;p6"/>
          <p:cNvSpPr txBox="1">
            <a:spLocks noGrp="1"/>
          </p:cNvSpPr>
          <p:nvPr>
            <p:ph type="body" idx="4"/>
          </p:nvPr>
        </p:nvSpPr>
        <p:spPr>
          <a:xfrm>
            <a:off x="4583884" y="3372934"/>
            <a:ext cx="3887391" cy="224021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a:spLocks noGrp="1"/>
          </p:cNvSpPr>
          <p:nvPr>
            <p:ph type="title"/>
          </p:nvPr>
        </p:nvSpPr>
        <p:spPr>
          <a:xfrm>
            <a:off x="2679825" y="93193"/>
            <a:ext cx="6400800" cy="857421"/>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Blank">
  <p:cSld name="Blank">
    <p:bg>
      <p:bgPr>
        <a:solidFill>
          <a:schemeClr val="lt1"/>
        </a:solidFill>
        <a:effectLst/>
      </p:bgPr>
    </p:bg>
    <p:spTree>
      <p:nvGrpSpPr>
        <p:cNvPr id="1" name="Shape 40"/>
        <p:cNvGrpSpPr/>
        <p:nvPr/>
      </p:nvGrpSpPr>
      <p:grpSpPr>
        <a:xfrm>
          <a:off x="0" y="0"/>
          <a:ext cx="0" cy="0"/>
          <a:chOff x="0" y="0"/>
          <a:chExt cx="0" cy="0"/>
        </a:xfrm>
      </p:grpSpPr>
      <p:pic>
        <p:nvPicPr>
          <p:cNvPr id="41" name="Google Shape;41;p7" descr="Decorative geometric pattern"/>
          <p:cNvPicPr preferRelativeResize="0"/>
          <p:nvPr/>
        </p:nvPicPr>
        <p:blipFill rotWithShape="1">
          <a:blip r:embed="rId2">
            <a:alphaModFix/>
          </a:blip>
          <a:srcRect/>
          <a:stretch/>
        </p:blipFill>
        <p:spPr>
          <a:xfrm>
            <a:off x="0" y="0"/>
            <a:ext cx="9144000" cy="6494853"/>
          </a:xfrm>
          <a:prstGeom prst="rect">
            <a:avLst/>
          </a:prstGeom>
          <a:noFill/>
          <a:ln>
            <a:noFill/>
          </a:ln>
        </p:spPr>
      </p:pic>
      <p:pic>
        <p:nvPicPr>
          <p:cNvPr id="42" name="Google Shape;42;p7" descr="Decorative blue bar"/>
          <p:cNvPicPr preferRelativeResize="0"/>
          <p:nvPr/>
        </p:nvPicPr>
        <p:blipFill rotWithShape="1">
          <a:blip r:embed="rId3">
            <a:alphaModFix/>
          </a:blip>
          <a:srcRect/>
          <a:stretch/>
        </p:blipFill>
        <p:spPr>
          <a:xfrm>
            <a:off x="0" y="6494854"/>
            <a:ext cx="9144000" cy="368372"/>
          </a:xfrm>
          <a:prstGeom prst="rect">
            <a:avLst/>
          </a:prstGeom>
          <a:noFill/>
          <a:ln>
            <a:noFill/>
          </a:ln>
        </p:spPr>
      </p:pic>
      <p:sp>
        <p:nvSpPr>
          <p:cNvPr id="43" name="Google Shape;43;p7"/>
          <p:cNvSpPr txBox="1">
            <a:spLocks noGrp="1"/>
          </p:cNvSpPr>
          <p:nvPr>
            <p:ph type="title"/>
          </p:nvPr>
        </p:nvSpPr>
        <p:spPr>
          <a:xfrm>
            <a:off x="1881838" y="111581"/>
            <a:ext cx="7152434" cy="1013398"/>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dk1"/>
              </a:buClr>
              <a:buSzPts val="3600"/>
              <a:buFont typeface="Calibri"/>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4" name="Google Shape;44;p7" descr="Oregon Department of Education Logo"/>
          <p:cNvPicPr preferRelativeResize="0"/>
          <p:nvPr/>
        </p:nvPicPr>
        <p:blipFill rotWithShape="1">
          <a:blip r:embed="rId4">
            <a:alphaModFix/>
          </a:blip>
          <a:srcRect/>
          <a:stretch/>
        </p:blipFill>
        <p:spPr>
          <a:xfrm>
            <a:off x="-90611" y="53562"/>
            <a:ext cx="1972448" cy="98091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3_Blank">
  <p:cSld name="3_Blank">
    <p:bg>
      <p:bgPr>
        <a:solidFill>
          <a:schemeClr val="lt1"/>
        </a:solidFill>
        <a:effectLst/>
      </p:bgPr>
    </p:bg>
    <p:spTree>
      <p:nvGrpSpPr>
        <p:cNvPr id="1" name="Shape 45"/>
        <p:cNvGrpSpPr/>
        <p:nvPr/>
      </p:nvGrpSpPr>
      <p:grpSpPr>
        <a:xfrm>
          <a:off x="0" y="0"/>
          <a:ext cx="0" cy="0"/>
          <a:chOff x="0" y="0"/>
          <a:chExt cx="0" cy="0"/>
        </a:xfrm>
      </p:grpSpPr>
      <p:pic>
        <p:nvPicPr>
          <p:cNvPr id="46" name="Google Shape;46;p8" descr="Decorative geometric pattern"/>
          <p:cNvPicPr preferRelativeResize="0"/>
          <p:nvPr/>
        </p:nvPicPr>
        <p:blipFill rotWithShape="1">
          <a:blip r:embed="rId2">
            <a:alphaModFix/>
          </a:blip>
          <a:srcRect/>
          <a:stretch/>
        </p:blipFill>
        <p:spPr>
          <a:xfrm>
            <a:off x="0" y="0"/>
            <a:ext cx="9144000" cy="6494853"/>
          </a:xfrm>
          <a:prstGeom prst="rect">
            <a:avLst/>
          </a:prstGeom>
          <a:noFill/>
          <a:ln>
            <a:noFill/>
          </a:ln>
        </p:spPr>
      </p:pic>
      <p:pic>
        <p:nvPicPr>
          <p:cNvPr id="47" name="Google Shape;47;p8" descr="Decorative blue bar"/>
          <p:cNvPicPr preferRelativeResize="0"/>
          <p:nvPr/>
        </p:nvPicPr>
        <p:blipFill rotWithShape="1">
          <a:blip r:embed="rId3">
            <a:alphaModFix/>
          </a:blip>
          <a:srcRect/>
          <a:stretch/>
        </p:blipFill>
        <p:spPr>
          <a:xfrm>
            <a:off x="0" y="6494854"/>
            <a:ext cx="9144000" cy="368372"/>
          </a:xfrm>
          <a:prstGeom prst="rect">
            <a:avLst/>
          </a:prstGeom>
          <a:noFill/>
          <a:ln>
            <a:noFill/>
          </a:ln>
        </p:spPr>
      </p:pic>
      <p:sp>
        <p:nvSpPr>
          <p:cNvPr id="48" name="Google Shape;48;p8"/>
          <p:cNvSpPr txBox="1">
            <a:spLocks noGrp="1"/>
          </p:cNvSpPr>
          <p:nvPr>
            <p:ph type="title"/>
          </p:nvPr>
        </p:nvSpPr>
        <p:spPr>
          <a:xfrm>
            <a:off x="120178" y="138546"/>
            <a:ext cx="8924544" cy="79358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3600"/>
              <a:buFont typeface="Calibri"/>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9" name="Google Shape;49;p8" descr="Oregon Department of Education Logo"/>
          <p:cNvPicPr preferRelativeResize="0"/>
          <p:nvPr/>
        </p:nvPicPr>
        <p:blipFill rotWithShape="1">
          <a:blip r:embed="rId4">
            <a:alphaModFix/>
          </a:blip>
          <a:srcRect/>
          <a:stretch/>
        </p:blipFill>
        <p:spPr>
          <a:xfrm>
            <a:off x="7171552" y="5594283"/>
            <a:ext cx="1972448" cy="98091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1_Blank">
  <p:cSld name="1_Blank">
    <p:bg>
      <p:bgPr>
        <a:solidFill>
          <a:schemeClr val="accent1"/>
        </a:solidFill>
        <a:effectLst/>
      </p:bgPr>
    </p:bg>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1881838" y="111581"/>
            <a:ext cx="7152434" cy="1013398"/>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52" name="Google Shape;52;p9"/>
          <p:cNvPicPr preferRelativeResize="0"/>
          <p:nvPr/>
        </p:nvPicPr>
        <p:blipFill rotWithShape="1">
          <a:blip r:embed="rId2">
            <a:alphaModFix/>
          </a:blip>
          <a:srcRect/>
          <a:stretch/>
        </p:blipFill>
        <p:spPr>
          <a:xfrm>
            <a:off x="-90611" y="53562"/>
            <a:ext cx="1972448" cy="980911"/>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887391" y="1992834"/>
            <a:ext cx="4629150" cy="3868216"/>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5" name="Google Shape;55;p10"/>
          <p:cNvSpPr txBox="1">
            <a:spLocks noGrp="1"/>
          </p:cNvSpPr>
          <p:nvPr>
            <p:ph type="body" idx="2"/>
          </p:nvPr>
        </p:nvSpPr>
        <p:spPr>
          <a:xfrm>
            <a:off x="629841" y="3593039"/>
            <a:ext cx="2949178" cy="227595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6" name="Google Shape;56;p10"/>
          <p:cNvSpPr txBox="1">
            <a:spLocks noGrp="1"/>
          </p:cNvSpPr>
          <p:nvPr>
            <p:ph type="title"/>
          </p:nvPr>
        </p:nvSpPr>
        <p:spPr>
          <a:xfrm>
            <a:off x="2711848" y="111581"/>
            <a:ext cx="6322423" cy="1013398"/>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lt1"/>
              </a:buClr>
              <a:buSzPts val="3600"/>
              <a:buFont typeface="Calibri"/>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3.jp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Decorative geometric pattern"/>
          <p:cNvPicPr preferRelativeResize="0"/>
          <p:nvPr/>
        </p:nvPicPr>
        <p:blipFill rotWithShape="1">
          <a:blip r:embed="rId12">
            <a:alphaModFix/>
          </a:blip>
          <a:srcRect/>
          <a:stretch/>
        </p:blipFill>
        <p:spPr>
          <a:xfrm>
            <a:off x="0" y="1"/>
            <a:ext cx="9144000" cy="6494854"/>
          </a:xfrm>
          <a:prstGeom prst="rect">
            <a:avLst/>
          </a:prstGeom>
          <a:noFill/>
          <a:ln>
            <a:noFill/>
          </a:ln>
        </p:spPr>
      </p:pic>
      <p:pic>
        <p:nvPicPr>
          <p:cNvPr id="11" name="Google Shape;11;p1" descr="Decorative blue swoosh"/>
          <p:cNvPicPr preferRelativeResize="0"/>
          <p:nvPr/>
        </p:nvPicPr>
        <p:blipFill rotWithShape="1">
          <a:blip r:embed="rId13">
            <a:alphaModFix/>
          </a:blip>
          <a:srcRect/>
          <a:stretch/>
        </p:blipFill>
        <p:spPr>
          <a:xfrm>
            <a:off x="-1" y="-902"/>
            <a:ext cx="9144001" cy="2075283"/>
          </a:xfrm>
          <a:prstGeom prst="rect">
            <a:avLst/>
          </a:prstGeom>
          <a:noFill/>
          <a:ln>
            <a:noFill/>
          </a:ln>
        </p:spPr>
      </p:pic>
      <p:pic>
        <p:nvPicPr>
          <p:cNvPr id="12" name="Google Shape;12;p1" descr="Decorative blue bar"/>
          <p:cNvPicPr preferRelativeResize="0"/>
          <p:nvPr/>
        </p:nvPicPr>
        <p:blipFill rotWithShape="1">
          <a:blip r:embed="rId14">
            <a:alphaModFix/>
          </a:blip>
          <a:srcRect/>
          <a:stretch/>
        </p:blipFill>
        <p:spPr>
          <a:xfrm>
            <a:off x="0" y="6494854"/>
            <a:ext cx="9144000" cy="368372"/>
          </a:xfrm>
          <a:prstGeom prst="rect">
            <a:avLst/>
          </a:prstGeom>
          <a:noFill/>
          <a:ln>
            <a:noFill/>
          </a:ln>
        </p:spPr>
      </p:pic>
      <p:sp>
        <p:nvSpPr>
          <p:cNvPr id="13" name="Google Shape;13;p1"/>
          <p:cNvSpPr txBox="1">
            <a:spLocks noGrp="1"/>
          </p:cNvSpPr>
          <p:nvPr>
            <p:ph type="title"/>
          </p:nvPr>
        </p:nvSpPr>
        <p:spPr>
          <a:xfrm>
            <a:off x="628650" y="199848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1"/>
          <p:cNvSpPr txBox="1">
            <a:spLocks noGrp="1"/>
          </p:cNvSpPr>
          <p:nvPr>
            <p:ph type="body" idx="1"/>
          </p:nvPr>
        </p:nvSpPr>
        <p:spPr>
          <a:xfrm>
            <a:off x="628650" y="3427255"/>
            <a:ext cx="7886700" cy="274970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5" name="Google Shape;15;p1"/>
          <p:cNvPicPr preferRelativeResize="0"/>
          <p:nvPr/>
        </p:nvPicPr>
        <p:blipFill rotWithShape="1">
          <a:blip r:embed="rId15">
            <a:alphaModFix/>
          </a:blip>
          <a:srcRect/>
          <a:stretch/>
        </p:blipFill>
        <p:spPr>
          <a:xfrm>
            <a:off x="115173" y="186164"/>
            <a:ext cx="2710888" cy="1348143"/>
          </a:xfrm>
          <a:prstGeom prst="rect">
            <a:avLst/>
          </a:prstGeom>
          <a:noFill/>
          <a:ln>
            <a:noFill/>
          </a:ln>
        </p:spPr>
      </p:pic>
      <p:pic>
        <p:nvPicPr>
          <p:cNvPr id="16" name="Google Shape;16;p1"/>
          <p:cNvPicPr preferRelativeResize="0"/>
          <p:nvPr/>
        </p:nvPicPr>
        <p:blipFill rotWithShape="1">
          <a:blip r:embed="rId15">
            <a:alphaModFix/>
          </a:blip>
          <a:srcRect/>
          <a:stretch/>
        </p:blipFill>
        <p:spPr>
          <a:xfrm>
            <a:off x="115173" y="186164"/>
            <a:ext cx="2710888" cy="1348143"/>
          </a:xfrm>
          <a:prstGeom prst="rect">
            <a:avLst/>
          </a:prstGeom>
          <a:noFill/>
          <a:ln>
            <a:noFill/>
          </a:ln>
        </p:spPr>
      </p:pic>
      <p:pic>
        <p:nvPicPr>
          <p:cNvPr id="17" name="Google Shape;17;p1" descr="Oregon Department of Education Logo"/>
          <p:cNvPicPr preferRelativeResize="0"/>
          <p:nvPr/>
        </p:nvPicPr>
        <p:blipFill rotWithShape="1">
          <a:blip r:embed="rId15">
            <a:alphaModFix/>
          </a:blip>
          <a:srcRect/>
          <a:stretch/>
        </p:blipFill>
        <p:spPr>
          <a:xfrm>
            <a:off x="115173" y="186164"/>
            <a:ext cx="2710888" cy="134814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
        <p:cNvGrpSpPr/>
        <p:nvPr/>
      </p:nvGrpSpPr>
      <p:grpSpPr>
        <a:xfrm>
          <a:off x="0" y="0"/>
          <a:ext cx="0" cy="0"/>
          <a:chOff x="0" y="0"/>
          <a:chExt cx="0" cy="0"/>
        </a:xfrm>
      </p:grpSpPr>
      <p:pic>
        <p:nvPicPr>
          <p:cNvPr id="62" name="Google Shape;62;p12" descr="Decorative blue swoosh"/>
          <p:cNvPicPr preferRelativeResize="0"/>
          <p:nvPr/>
        </p:nvPicPr>
        <p:blipFill rotWithShape="1">
          <a:blip r:embed="rId12">
            <a:alphaModFix/>
          </a:blip>
          <a:srcRect/>
          <a:stretch/>
        </p:blipFill>
        <p:spPr>
          <a:xfrm>
            <a:off x="-1" y="-902"/>
            <a:ext cx="9144001" cy="2075283"/>
          </a:xfrm>
          <a:prstGeom prst="rect">
            <a:avLst/>
          </a:prstGeom>
          <a:noFill/>
          <a:ln>
            <a:noFill/>
          </a:ln>
        </p:spPr>
      </p:pic>
      <p:pic>
        <p:nvPicPr>
          <p:cNvPr id="63" name="Google Shape;63;p12" descr="Decorative blue bar"/>
          <p:cNvPicPr preferRelativeResize="0"/>
          <p:nvPr/>
        </p:nvPicPr>
        <p:blipFill rotWithShape="1">
          <a:blip r:embed="rId13">
            <a:alphaModFix/>
          </a:blip>
          <a:srcRect/>
          <a:stretch/>
        </p:blipFill>
        <p:spPr>
          <a:xfrm>
            <a:off x="0" y="6494854"/>
            <a:ext cx="9144000" cy="368372"/>
          </a:xfrm>
          <a:prstGeom prst="rect">
            <a:avLst/>
          </a:prstGeom>
          <a:noFill/>
          <a:ln>
            <a:noFill/>
          </a:ln>
        </p:spPr>
      </p:pic>
      <p:sp>
        <p:nvSpPr>
          <p:cNvPr id="64" name="Google Shape;64;p12"/>
          <p:cNvSpPr txBox="1">
            <a:spLocks noGrp="1"/>
          </p:cNvSpPr>
          <p:nvPr>
            <p:ph type="title"/>
          </p:nvPr>
        </p:nvSpPr>
        <p:spPr>
          <a:xfrm>
            <a:off x="628650" y="199848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12"/>
          <p:cNvSpPr txBox="1">
            <a:spLocks noGrp="1"/>
          </p:cNvSpPr>
          <p:nvPr>
            <p:ph type="body" idx="1"/>
          </p:nvPr>
        </p:nvSpPr>
        <p:spPr>
          <a:xfrm>
            <a:off x="628650" y="3427255"/>
            <a:ext cx="7886700" cy="274970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66" name="Google Shape;66;p12"/>
          <p:cNvPicPr preferRelativeResize="0"/>
          <p:nvPr/>
        </p:nvPicPr>
        <p:blipFill rotWithShape="1">
          <a:blip r:embed="rId14">
            <a:alphaModFix/>
          </a:blip>
          <a:srcRect/>
          <a:stretch/>
        </p:blipFill>
        <p:spPr>
          <a:xfrm>
            <a:off x="115173" y="186164"/>
            <a:ext cx="2710888" cy="1348143"/>
          </a:xfrm>
          <a:prstGeom prst="rect">
            <a:avLst/>
          </a:prstGeom>
          <a:noFill/>
          <a:ln>
            <a:noFill/>
          </a:ln>
        </p:spPr>
      </p:pic>
      <p:pic>
        <p:nvPicPr>
          <p:cNvPr id="67" name="Google Shape;67;p12"/>
          <p:cNvPicPr preferRelativeResize="0"/>
          <p:nvPr/>
        </p:nvPicPr>
        <p:blipFill rotWithShape="1">
          <a:blip r:embed="rId14">
            <a:alphaModFix/>
          </a:blip>
          <a:srcRect/>
          <a:stretch/>
        </p:blipFill>
        <p:spPr>
          <a:xfrm>
            <a:off x="115173" y="186164"/>
            <a:ext cx="2710888" cy="1348143"/>
          </a:xfrm>
          <a:prstGeom prst="rect">
            <a:avLst/>
          </a:prstGeom>
          <a:noFill/>
          <a:ln>
            <a:noFill/>
          </a:ln>
        </p:spPr>
      </p:pic>
      <p:pic>
        <p:nvPicPr>
          <p:cNvPr id="68" name="Google Shape;68;p12" descr="Oregon Department of Education Logo"/>
          <p:cNvPicPr preferRelativeResize="0"/>
          <p:nvPr/>
        </p:nvPicPr>
        <p:blipFill rotWithShape="1">
          <a:blip r:embed="rId14">
            <a:alphaModFix/>
          </a:blip>
          <a:srcRect/>
          <a:stretch/>
        </p:blipFill>
        <p:spPr>
          <a:xfrm>
            <a:off x="115173" y="186164"/>
            <a:ext cx="2710888" cy="134814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ndie.anderson@state.or.u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lillian.white@state.or.u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blogs.ibo.org/blog/2019/06/20/mathematics-subject-breakdow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hyperlink" Target="https://www.ibo.org/contentassets/5f6eabdb3a0a4959964f2f9fe836e0d2/language-and-literature-faq-en.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apcentral.collegeboard.org/about-ap/news-changes/ap-2019/support-students-new-online-tool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ibo.org/university-admission/recognition-of-the-ib-diploma-by-countries-and-universities/latest-curriculum-updat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pandie.anderson@state.or.u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mailto:lillian.white@state.or.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apcentral.collegeboard.org/about-ap/news-changes/ap-2019/new-ap-school-year"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collegeboard.org/releases/2018/student-participation-and-performance-in-ap-rise-in-tande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619597" y="2935982"/>
            <a:ext cx="78867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endParaRPr dirty="0"/>
          </a:p>
          <a:p>
            <a:pPr marL="0" lvl="0" indent="0" algn="ctr" rtl="0">
              <a:lnSpc>
                <a:spcPct val="90000"/>
              </a:lnSpc>
              <a:spcBef>
                <a:spcPts val="0"/>
              </a:spcBef>
              <a:spcAft>
                <a:spcPts val="0"/>
              </a:spcAft>
              <a:buClr>
                <a:schemeClr val="dk1"/>
              </a:buClr>
              <a:buSzPts val="4400"/>
              <a:buFont typeface="Calibri"/>
              <a:buNone/>
            </a:pPr>
            <a:r>
              <a:rPr lang="en-US" dirty="0"/>
              <a:t>AP/IB Upcoming Changes</a:t>
            </a:r>
            <a:endParaRPr dirty="0"/>
          </a:p>
          <a:p>
            <a:pPr marL="0" lvl="0" indent="0" algn="ctr" rtl="0">
              <a:lnSpc>
                <a:spcPct val="90000"/>
              </a:lnSpc>
              <a:spcBef>
                <a:spcPts val="0"/>
              </a:spcBef>
              <a:spcAft>
                <a:spcPts val="0"/>
              </a:spcAft>
              <a:buClr>
                <a:schemeClr val="dk1"/>
              </a:buClr>
              <a:buSzPts val="4400"/>
              <a:buFont typeface="Calibri"/>
              <a:buNone/>
            </a:pPr>
            <a:r>
              <a:rPr lang="en-US" dirty="0"/>
              <a:t>for 2019-2020</a:t>
            </a:r>
            <a:endParaRPr dirty="0"/>
          </a:p>
          <a:p>
            <a:pPr marL="0" lvl="0" indent="0" algn="ctr" rtl="0">
              <a:lnSpc>
                <a:spcPct val="90000"/>
              </a:lnSpc>
              <a:spcBef>
                <a:spcPts val="0"/>
              </a:spcBef>
              <a:spcAft>
                <a:spcPts val="0"/>
              </a:spcAft>
              <a:buClr>
                <a:schemeClr val="dk1"/>
              </a:buClr>
              <a:buSzPts val="4400"/>
              <a:buFont typeface="Calibri"/>
              <a:buNone/>
            </a:pPr>
            <a:endParaRPr dirty="0"/>
          </a:p>
          <a:p>
            <a:pPr marL="0" lvl="0" indent="0" algn="ctr" rtl="0">
              <a:lnSpc>
                <a:spcPct val="90000"/>
              </a:lnSpc>
              <a:spcBef>
                <a:spcPts val="0"/>
              </a:spcBef>
              <a:spcAft>
                <a:spcPts val="0"/>
              </a:spcAft>
              <a:buClr>
                <a:schemeClr val="dk1"/>
              </a:buClr>
              <a:buSzPts val="4400"/>
              <a:buFont typeface="Calibri"/>
              <a:buNone/>
            </a:pPr>
            <a:r>
              <a:rPr lang="en-US" sz="3000" dirty="0"/>
              <a:t>Pandie Anderson/</a:t>
            </a:r>
            <a:r>
              <a:rPr lang="en-US" sz="3000" u="sng" dirty="0">
                <a:solidFill>
                  <a:schemeClr val="hlink"/>
                </a:solidFill>
                <a:hlinkClick r:id="rId3"/>
              </a:rPr>
              <a:t>pandie.anderson@state.or.us</a:t>
            </a:r>
            <a:r>
              <a:rPr lang="en-US" sz="3000" dirty="0"/>
              <a:t> </a:t>
            </a:r>
            <a:endParaRPr sz="3000" dirty="0"/>
          </a:p>
          <a:p>
            <a:pPr marL="0" lvl="0" indent="0" algn="ctr" rtl="0">
              <a:lnSpc>
                <a:spcPct val="90000"/>
              </a:lnSpc>
              <a:spcBef>
                <a:spcPts val="0"/>
              </a:spcBef>
              <a:spcAft>
                <a:spcPts val="0"/>
              </a:spcAft>
              <a:buClr>
                <a:schemeClr val="dk1"/>
              </a:buClr>
              <a:buSzPts val="4400"/>
              <a:buFont typeface="Calibri"/>
              <a:buNone/>
            </a:pPr>
            <a:r>
              <a:rPr lang="en-US" sz="3000" dirty="0"/>
              <a:t>Lillian White/</a:t>
            </a:r>
            <a:r>
              <a:rPr lang="en-US" sz="3000" u="sng" dirty="0">
                <a:solidFill>
                  <a:schemeClr val="hlink"/>
                </a:solidFill>
                <a:hlinkClick r:id="rId4"/>
              </a:rPr>
              <a:t>lillian.white@state.or.us</a:t>
            </a:r>
            <a:r>
              <a:rPr lang="en-US" sz="3000" dirty="0"/>
              <a:t> </a:t>
            </a:r>
            <a:endParaRPr sz="3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2"/>
          <p:cNvSpPr txBox="1">
            <a:spLocks noGrp="1"/>
          </p:cNvSpPr>
          <p:nvPr>
            <p:ph type="title"/>
          </p:nvPr>
        </p:nvSpPr>
        <p:spPr>
          <a:xfrm>
            <a:off x="307725" y="2527675"/>
            <a:ext cx="8198700" cy="36408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endParaRPr dirty="0">
              <a:solidFill>
                <a:srgbClr val="0000FF"/>
              </a:solidFill>
            </a:endParaRPr>
          </a:p>
          <a:p>
            <a:pPr marL="0" lvl="0" indent="0" algn="l" rtl="0">
              <a:spcBef>
                <a:spcPts val="0"/>
              </a:spcBef>
              <a:spcAft>
                <a:spcPts val="0"/>
              </a:spcAft>
              <a:buNone/>
            </a:pPr>
            <a:endParaRPr sz="3000" dirty="0">
              <a:solidFill>
                <a:srgbClr val="0000FF"/>
              </a:solidFill>
            </a:endParaRPr>
          </a:p>
          <a:p>
            <a:pPr marL="0" lvl="0" indent="0" algn="l" rtl="0">
              <a:spcBef>
                <a:spcPts val="0"/>
              </a:spcBef>
              <a:spcAft>
                <a:spcPts val="0"/>
              </a:spcAft>
              <a:buNone/>
            </a:pPr>
            <a:r>
              <a:rPr lang="en-US" sz="3000" dirty="0">
                <a:solidFill>
                  <a:srgbClr val="0000FF"/>
                </a:solidFill>
              </a:rPr>
              <a:t>No IB Registration Fee!</a:t>
            </a:r>
            <a:endParaRPr sz="3000" dirty="0">
              <a:solidFill>
                <a:srgbClr val="0000FF"/>
              </a:solidFill>
            </a:endParaRPr>
          </a:p>
          <a:p>
            <a:pPr marL="0" lvl="0" indent="0" algn="l" rtl="0">
              <a:spcBef>
                <a:spcPts val="0"/>
              </a:spcBef>
              <a:spcAft>
                <a:spcPts val="0"/>
              </a:spcAft>
              <a:buNone/>
            </a:pPr>
            <a:endParaRPr sz="3000" dirty="0">
              <a:solidFill>
                <a:srgbClr val="0000FF"/>
              </a:solidFill>
            </a:endParaRPr>
          </a:p>
          <a:p>
            <a:pPr marL="0" lvl="0" indent="0" algn="l" rtl="0">
              <a:spcBef>
                <a:spcPts val="0"/>
              </a:spcBef>
              <a:spcAft>
                <a:spcPts val="0"/>
              </a:spcAft>
              <a:buNone/>
            </a:pPr>
            <a:r>
              <a:rPr lang="en-US" sz="3000" dirty="0"/>
              <a:t>Effective starting with the Nov. 2019 exam session</a:t>
            </a:r>
            <a:endParaRPr sz="3000" dirty="0"/>
          </a:p>
          <a:p>
            <a:pPr marL="457200" lvl="0" indent="0" algn="l" rtl="0">
              <a:spcBef>
                <a:spcPts val="0"/>
              </a:spcBef>
              <a:spcAft>
                <a:spcPts val="0"/>
              </a:spcAft>
              <a:buNone/>
            </a:pPr>
            <a:endParaRPr sz="2400" dirty="0"/>
          </a:p>
          <a:p>
            <a:pPr marL="0" lvl="0" indent="0" algn="l" rtl="0">
              <a:spcBef>
                <a:spcPts val="0"/>
              </a:spcBef>
              <a:spcAft>
                <a:spcPts val="0"/>
              </a:spcAft>
              <a:buNone/>
            </a:pPr>
            <a:r>
              <a:rPr lang="en-US" sz="2400" dirty="0"/>
              <a:t>Exam fees (ODE </a:t>
            </a:r>
            <a:r>
              <a:rPr lang="en-US" sz="2400" dirty="0" smtClean="0"/>
              <a:t>Test Fee Program is in the process of being finalized):</a:t>
            </a:r>
            <a:endParaRPr sz="2400" dirty="0"/>
          </a:p>
          <a:p>
            <a:pPr marL="0" lvl="0" indent="0" algn="l" rtl="0">
              <a:spcBef>
                <a:spcPts val="0"/>
              </a:spcBef>
              <a:spcAft>
                <a:spcPts val="0"/>
              </a:spcAft>
              <a:buNone/>
            </a:pPr>
            <a:endParaRPr sz="2400" dirty="0"/>
          </a:p>
          <a:p>
            <a:pPr marL="457200" lvl="0" indent="-381000" algn="l" rtl="0">
              <a:spcBef>
                <a:spcPts val="0"/>
              </a:spcBef>
              <a:spcAft>
                <a:spcPts val="0"/>
              </a:spcAft>
              <a:buSzPts val="2400"/>
              <a:buChar char="●"/>
            </a:pPr>
            <a:r>
              <a:rPr lang="en-US" sz="2400" dirty="0"/>
              <a:t>Middle Years </a:t>
            </a:r>
            <a:r>
              <a:rPr lang="en-US" sz="2400" dirty="0" err="1"/>
              <a:t>Programme</a:t>
            </a:r>
            <a:r>
              <a:rPr lang="en-US" sz="2400" dirty="0"/>
              <a:t> (MYP) subject fee: $76</a:t>
            </a:r>
            <a:endParaRPr sz="2400" dirty="0"/>
          </a:p>
          <a:p>
            <a:pPr marL="914400" lvl="0" indent="0" algn="l" rtl="0">
              <a:spcBef>
                <a:spcPts val="0"/>
              </a:spcBef>
              <a:spcAft>
                <a:spcPts val="0"/>
              </a:spcAft>
              <a:buNone/>
            </a:pPr>
            <a:endParaRPr sz="2400" dirty="0"/>
          </a:p>
          <a:p>
            <a:pPr marL="457200" lvl="0" indent="-381000" algn="l" rtl="0">
              <a:spcBef>
                <a:spcPts val="0"/>
              </a:spcBef>
              <a:spcAft>
                <a:spcPts val="0"/>
              </a:spcAft>
              <a:buSzPts val="2400"/>
              <a:buChar char="●"/>
            </a:pPr>
            <a:r>
              <a:rPr lang="en-US" sz="2400" dirty="0"/>
              <a:t>Diploma </a:t>
            </a:r>
            <a:r>
              <a:rPr lang="en-US" sz="2400" dirty="0" err="1"/>
              <a:t>Programme</a:t>
            </a:r>
            <a:r>
              <a:rPr lang="en-US" sz="2400" dirty="0"/>
              <a:t> (DP) subject fee: $119</a:t>
            </a:r>
            <a:endParaRPr sz="2400" dirty="0"/>
          </a:p>
          <a:p>
            <a:pPr marL="914400" lvl="0" indent="0" algn="l" rtl="0">
              <a:spcBef>
                <a:spcPts val="0"/>
              </a:spcBef>
              <a:spcAft>
                <a:spcPts val="0"/>
              </a:spcAft>
              <a:buNone/>
            </a:pPr>
            <a:endParaRPr sz="2400" dirty="0"/>
          </a:p>
          <a:p>
            <a:pPr marL="0" lvl="0" indent="0" algn="ctr" rtl="0">
              <a:spcBef>
                <a:spcPts val="0"/>
              </a:spcBef>
              <a:spcAft>
                <a:spcPts val="0"/>
              </a:spcAft>
              <a:buNone/>
            </a:pPr>
            <a:endParaRPr dirty="0"/>
          </a:p>
          <a:p>
            <a:pPr marL="0" lvl="0" indent="0" algn="ctr" rtl="0">
              <a:spcBef>
                <a:spcPts val="0"/>
              </a:spcBef>
              <a:spcAft>
                <a:spcPts val="0"/>
              </a:spcAft>
              <a:buNone/>
            </a:pPr>
            <a:endParaRPr dirty="0"/>
          </a:p>
          <a:p>
            <a:pPr marL="0" lvl="0" indent="0" algn="ctr" rtl="0">
              <a:spcBef>
                <a:spcPts val="0"/>
              </a:spcBef>
              <a:spcAft>
                <a:spcPts val="0"/>
              </a:spcAft>
              <a:buNone/>
            </a:pPr>
            <a:endParaRPr dirty="0"/>
          </a:p>
        </p:txBody>
      </p:sp>
      <p:pic>
        <p:nvPicPr>
          <p:cNvPr id="175" name="Google Shape;175;p32" descr="&quot;&quot;"/>
          <p:cNvPicPr preferRelativeResize="0"/>
          <p:nvPr/>
        </p:nvPicPr>
        <p:blipFill>
          <a:blip r:embed="rId3">
            <a:alphaModFix/>
          </a:blip>
          <a:stretch>
            <a:fillRect/>
          </a:stretch>
        </p:blipFill>
        <p:spPr>
          <a:xfrm>
            <a:off x="7459175" y="4143850"/>
            <a:ext cx="1507249" cy="2024674"/>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3"/>
          <p:cNvSpPr txBox="1">
            <a:spLocks noGrp="1"/>
          </p:cNvSpPr>
          <p:nvPr>
            <p:ph type="title"/>
          </p:nvPr>
        </p:nvSpPr>
        <p:spPr>
          <a:xfrm>
            <a:off x="619600" y="2935965"/>
            <a:ext cx="7886700" cy="31392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dirty="0">
                <a:solidFill>
                  <a:srgbClr val="0000FF"/>
                </a:solidFill>
              </a:rPr>
              <a:t>DP Math Changes</a:t>
            </a:r>
            <a:endParaRPr sz="3000" dirty="0">
              <a:solidFill>
                <a:srgbClr val="0000FF"/>
              </a:solidFill>
            </a:endParaRPr>
          </a:p>
          <a:p>
            <a:pPr marL="0" lvl="0" indent="0" algn="l" rtl="0">
              <a:spcBef>
                <a:spcPts val="0"/>
              </a:spcBef>
              <a:spcAft>
                <a:spcPts val="0"/>
              </a:spcAft>
              <a:buNone/>
            </a:pPr>
            <a:endParaRPr dirty="0">
              <a:solidFill>
                <a:srgbClr val="0000FF"/>
              </a:solidFill>
            </a:endParaRPr>
          </a:p>
          <a:p>
            <a:pPr marL="457200" lvl="0" indent="-381000" algn="l" rtl="0">
              <a:spcBef>
                <a:spcPts val="0"/>
              </a:spcBef>
              <a:spcAft>
                <a:spcPts val="0"/>
              </a:spcAft>
              <a:buSzPts val="2400"/>
              <a:buChar char="●"/>
            </a:pPr>
            <a:r>
              <a:rPr lang="en-US" sz="2400" dirty="0"/>
              <a:t>Math Studies, Math SL and Math HL courses are now offered as 2 options: “Analysis and Approaches” and “Applications and Interpretation”</a:t>
            </a:r>
            <a:endParaRPr sz="2400" dirty="0"/>
          </a:p>
          <a:p>
            <a:pPr marL="457200" lvl="0" indent="-381000" algn="l" rtl="0">
              <a:spcBef>
                <a:spcPts val="0"/>
              </a:spcBef>
              <a:spcAft>
                <a:spcPts val="0"/>
              </a:spcAft>
              <a:buSzPts val="2400"/>
              <a:buChar char="●"/>
            </a:pPr>
            <a:r>
              <a:rPr lang="en-US" sz="2400" dirty="0"/>
              <a:t>Both courses are offered at the Standard (SL) and Higher (HL) levels</a:t>
            </a:r>
            <a:endParaRPr sz="2400" dirty="0"/>
          </a:p>
          <a:p>
            <a:pPr marL="457200" lvl="0" indent="-381000" algn="l" rtl="0">
              <a:spcBef>
                <a:spcPts val="0"/>
              </a:spcBef>
              <a:spcAft>
                <a:spcPts val="0"/>
              </a:spcAft>
              <a:buSzPts val="2400"/>
              <a:buChar char="●"/>
            </a:pPr>
            <a:r>
              <a:rPr lang="en-US" sz="2400" dirty="0"/>
              <a:t>For more details about the courses and matches to previous math </a:t>
            </a:r>
            <a:r>
              <a:rPr lang="en-US" sz="2400" dirty="0" smtClean="0"/>
              <a:t>courses explore the </a:t>
            </a:r>
            <a:r>
              <a:rPr lang="en-US" sz="2400" dirty="0" smtClean="0">
                <a:hlinkClick r:id="rId3"/>
              </a:rPr>
              <a:t>IB Community Blog.</a:t>
            </a:r>
            <a:endParaRPr sz="2400" dirty="0"/>
          </a:p>
          <a:p>
            <a:pPr marL="0" lvl="0" indent="0" algn="l" rtl="0">
              <a:spcBef>
                <a:spcPts val="0"/>
              </a:spcBef>
              <a:spcAft>
                <a:spcPts val="0"/>
              </a:spcAft>
              <a:buNone/>
            </a:pPr>
            <a:endParaRPr dirty="0"/>
          </a:p>
        </p:txBody>
      </p:sp>
      <p:pic>
        <p:nvPicPr>
          <p:cNvPr id="183" name="Google Shape;183;p33" descr="&quot;&quot;"/>
          <p:cNvPicPr preferRelativeResize="0"/>
          <p:nvPr/>
        </p:nvPicPr>
        <p:blipFill>
          <a:blip r:embed="rId4">
            <a:alphaModFix/>
          </a:blip>
          <a:stretch>
            <a:fillRect/>
          </a:stretch>
        </p:blipFill>
        <p:spPr>
          <a:xfrm>
            <a:off x="619600" y="545665"/>
            <a:ext cx="1666026" cy="1761449"/>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4"/>
          <p:cNvSpPr txBox="1">
            <a:spLocks noGrp="1"/>
          </p:cNvSpPr>
          <p:nvPr>
            <p:ph type="title"/>
          </p:nvPr>
        </p:nvSpPr>
        <p:spPr>
          <a:xfrm>
            <a:off x="179050" y="2228000"/>
            <a:ext cx="8774100" cy="42438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dirty="0">
                <a:solidFill>
                  <a:srgbClr val="0000FF"/>
                </a:solidFill>
              </a:rPr>
              <a:t>DP Language and Literature Changes</a:t>
            </a:r>
            <a:endParaRPr sz="3000" dirty="0">
              <a:solidFill>
                <a:srgbClr val="0000FF"/>
              </a:solidFill>
            </a:endParaRPr>
          </a:p>
          <a:p>
            <a:pPr marL="0" lvl="0" indent="0" algn="ctr" rtl="0">
              <a:spcBef>
                <a:spcPts val="0"/>
              </a:spcBef>
              <a:spcAft>
                <a:spcPts val="0"/>
              </a:spcAft>
              <a:buNone/>
            </a:pPr>
            <a:endParaRPr dirty="0">
              <a:solidFill>
                <a:srgbClr val="0000FF"/>
              </a:solidFill>
            </a:endParaRPr>
          </a:p>
          <a:p>
            <a:pPr marL="457200" lvl="0" indent="-381000" algn="l" rtl="0">
              <a:spcBef>
                <a:spcPts val="0"/>
              </a:spcBef>
              <a:spcAft>
                <a:spcPts val="0"/>
              </a:spcAft>
              <a:buClr>
                <a:srgbClr val="000000"/>
              </a:buClr>
              <a:buSzPts val="2400"/>
              <a:buChar char="●"/>
            </a:pPr>
            <a:r>
              <a:rPr lang="en-US" sz="2400" dirty="0">
                <a:solidFill>
                  <a:srgbClr val="000000"/>
                </a:solidFill>
              </a:rPr>
              <a:t>There is no longer a 1:1 correspondence between parts of the syllabus and assessment components</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rPr>
              <a:t>Increased emphasis in conceptual understanding</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rPr>
              <a:t>Internal assessment requires connections between texts and global issues</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hlinkClick r:id="rId3"/>
              </a:rPr>
              <a:t>FRQs</a:t>
            </a:r>
            <a:r>
              <a:rPr lang="en-US" sz="2400" dirty="0">
                <a:solidFill>
                  <a:srgbClr val="000000"/>
                </a:solidFill>
              </a:rPr>
              <a:t> about changes to lang. and lit. </a:t>
            </a:r>
            <a:endParaRPr sz="2400" dirty="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5"/>
          <p:cNvSpPr txBox="1">
            <a:spLocks noGrp="1"/>
          </p:cNvSpPr>
          <p:nvPr>
            <p:ph type="title"/>
          </p:nvPr>
        </p:nvSpPr>
        <p:spPr>
          <a:xfrm>
            <a:off x="739900" y="1644300"/>
            <a:ext cx="7886700" cy="4451700"/>
          </a:xfrm>
          <a:prstGeom prst="rect">
            <a:avLst/>
          </a:prstGeom>
        </p:spPr>
        <p:txBody>
          <a:bodyPr spcFirstLastPara="1" wrap="square" lIns="91425" tIns="45700" rIns="91425" bIns="45700" anchor="ctr" anchorCtr="0">
            <a:noAutofit/>
          </a:bodyPr>
          <a:lstStyle/>
          <a:p>
            <a:pPr marL="457200" lvl="0" indent="0" algn="l" rtl="0">
              <a:spcBef>
                <a:spcPts val="0"/>
              </a:spcBef>
              <a:spcAft>
                <a:spcPts val="0"/>
              </a:spcAft>
              <a:buNone/>
            </a:pPr>
            <a:endParaRPr sz="3000" dirty="0">
              <a:solidFill>
                <a:srgbClr val="1155CC"/>
              </a:solidFill>
            </a:endParaRPr>
          </a:p>
          <a:p>
            <a:pPr marL="457200" lvl="0" indent="0" algn="l" rtl="0">
              <a:spcBef>
                <a:spcPts val="0"/>
              </a:spcBef>
              <a:spcAft>
                <a:spcPts val="0"/>
              </a:spcAft>
              <a:buNone/>
            </a:pPr>
            <a:endParaRPr sz="3000" dirty="0">
              <a:solidFill>
                <a:srgbClr val="1155CC"/>
              </a:solidFill>
            </a:endParaRPr>
          </a:p>
          <a:p>
            <a:pPr marL="457200" lvl="0" indent="0" algn="l" rtl="0">
              <a:spcBef>
                <a:spcPts val="0"/>
              </a:spcBef>
              <a:spcAft>
                <a:spcPts val="0"/>
              </a:spcAft>
              <a:buNone/>
            </a:pPr>
            <a:endParaRPr sz="3000" dirty="0">
              <a:solidFill>
                <a:srgbClr val="1155CC"/>
              </a:solidFill>
            </a:endParaRPr>
          </a:p>
          <a:p>
            <a:pPr marL="457200" lvl="0" indent="0" algn="l" rtl="0">
              <a:spcBef>
                <a:spcPts val="0"/>
              </a:spcBef>
              <a:spcAft>
                <a:spcPts val="0"/>
              </a:spcAft>
              <a:buNone/>
            </a:pPr>
            <a:endParaRPr sz="3000" dirty="0">
              <a:solidFill>
                <a:srgbClr val="1155CC"/>
              </a:solidFill>
            </a:endParaRPr>
          </a:p>
          <a:p>
            <a:pPr marL="457200" lvl="0" indent="0" algn="l" rtl="0">
              <a:spcBef>
                <a:spcPts val="0"/>
              </a:spcBef>
              <a:spcAft>
                <a:spcPts val="0"/>
              </a:spcAft>
              <a:buNone/>
            </a:pPr>
            <a:r>
              <a:rPr lang="en-US" sz="3000" dirty="0">
                <a:solidFill>
                  <a:srgbClr val="1155CC"/>
                </a:solidFill>
              </a:rPr>
              <a:t>Final Thoughts</a:t>
            </a:r>
            <a:endParaRPr sz="3000" dirty="0">
              <a:solidFill>
                <a:srgbClr val="1155CC"/>
              </a:solidFill>
            </a:endParaRPr>
          </a:p>
          <a:p>
            <a:pPr marL="457200" lvl="0" indent="0" algn="l" rtl="0">
              <a:spcBef>
                <a:spcPts val="0"/>
              </a:spcBef>
              <a:spcAft>
                <a:spcPts val="0"/>
              </a:spcAft>
              <a:buNone/>
            </a:pPr>
            <a:endParaRPr sz="3000" dirty="0">
              <a:solidFill>
                <a:srgbClr val="1155CC"/>
              </a:solidFill>
            </a:endParaRPr>
          </a:p>
          <a:p>
            <a:pPr marL="457200" lvl="0" indent="-381000" algn="l" rtl="0">
              <a:spcBef>
                <a:spcPts val="0"/>
              </a:spcBef>
              <a:spcAft>
                <a:spcPts val="0"/>
              </a:spcAft>
              <a:buSzPts val="2400"/>
              <a:buChar char="●"/>
            </a:pPr>
            <a:r>
              <a:rPr lang="en-US" sz="2400" dirty="0"/>
              <a:t>Change is difficult for all of us. Please make sure that AP/IB Teachers, Counselors and Coordinators are well informed and </a:t>
            </a:r>
            <a:r>
              <a:rPr lang="en-US" sz="2400" dirty="0">
                <a:solidFill>
                  <a:srgbClr val="000000"/>
                </a:solidFill>
              </a:rPr>
              <a:t>prepared to facilitate these changes effectively.</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rPr>
              <a:t>Communicate these changes early and often to both parents and students</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hlinkClick r:id="rId3"/>
              </a:rPr>
              <a:t>Tools are available </a:t>
            </a:r>
            <a:r>
              <a:rPr lang="en-US" sz="2400" dirty="0">
                <a:solidFill>
                  <a:srgbClr val="000000"/>
                </a:solidFill>
              </a:rPr>
              <a:t>to facilitate AP </a:t>
            </a:r>
            <a:r>
              <a:rPr lang="en-US" sz="2400" dirty="0" smtClean="0">
                <a:solidFill>
                  <a:srgbClr val="000000"/>
                </a:solidFill>
              </a:rPr>
              <a:t>changes</a:t>
            </a:r>
            <a:endParaRPr sz="2400" dirty="0">
              <a:solidFill>
                <a:srgbClr val="000000"/>
              </a:solidFill>
            </a:endParaRPr>
          </a:p>
          <a:p>
            <a:pPr marL="457200" lvl="0" indent="-381000" algn="l" rtl="0">
              <a:spcBef>
                <a:spcPts val="0"/>
              </a:spcBef>
              <a:spcAft>
                <a:spcPts val="0"/>
              </a:spcAft>
              <a:buClr>
                <a:srgbClr val="000000"/>
              </a:buClr>
              <a:buSzPts val="2400"/>
              <a:buChar char="●"/>
            </a:pPr>
            <a:r>
              <a:rPr lang="en-US" sz="2400" dirty="0">
                <a:solidFill>
                  <a:srgbClr val="000000"/>
                </a:solidFill>
                <a:hlinkClick r:id="rId4"/>
              </a:rPr>
              <a:t>News about IB curriculum changes </a:t>
            </a:r>
            <a:endParaRPr sz="2400" dirty="0">
              <a:solidFill>
                <a:srgbClr val="000000"/>
              </a:solidFill>
            </a:endParaRPr>
          </a:p>
          <a:p>
            <a:pPr marL="1371600" lvl="0" indent="0" algn="l" rtl="0">
              <a:spcBef>
                <a:spcPts val="0"/>
              </a:spcBef>
              <a:spcAft>
                <a:spcPts val="0"/>
              </a:spcAft>
              <a:buNone/>
            </a:pPr>
            <a:endParaRPr sz="2400" dirty="0">
              <a:solidFill>
                <a:srgbClr val="000000"/>
              </a:solidFill>
            </a:endParaRPr>
          </a:p>
          <a:p>
            <a:pPr marL="0" lvl="0" indent="0" algn="ctr" rtl="0">
              <a:spcBef>
                <a:spcPts val="0"/>
              </a:spcBef>
              <a:spcAft>
                <a:spcPts val="0"/>
              </a:spcAft>
              <a:buNone/>
            </a:pPr>
            <a:endParaRPr dirty="0">
              <a:solidFill>
                <a:srgbClr val="1155CC"/>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6"/>
          <p:cNvSpPr txBox="1">
            <a:spLocks noGrp="1"/>
          </p:cNvSpPr>
          <p:nvPr>
            <p:ph type="title"/>
          </p:nvPr>
        </p:nvSpPr>
        <p:spPr>
          <a:xfrm>
            <a:off x="619600" y="2935976"/>
            <a:ext cx="7886700" cy="3471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a:solidFill>
                  <a:srgbClr val="0000FF"/>
                </a:solidFill>
              </a:rPr>
              <a:t>Support from Your ODE Partners</a:t>
            </a:r>
            <a:endParaRPr sz="3000">
              <a:solidFill>
                <a:srgbClr val="0000FF"/>
              </a:solidFill>
            </a:endParaRPr>
          </a:p>
          <a:p>
            <a:pPr marL="0" lvl="0" indent="0" algn="l" rtl="0">
              <a:spcBef>
                <a:spcPts val="0"/>
              </a:spcBef>
              <a:spcAft>
                <a:spcPts val="0"/>
              </a:spcAft>
              <a:buNone/>
            </a:pPr>
            <a:endParaRPr sz="2400">
              <a:solidFill>
                <a:srgbClr val="0000FF"/>
              </a:solidFill>
            </a:endParaRPr>
          </a:p>
          <a:p>
            <a:pPr marL="457200" lvl="0" indent="-381000" algn="l" rtl="0">
              <a:spcBef>
                <a:spcPts val="0"/>
              </a:spcBef>
              <a:spcAft>
                <a:spcPts val="0"/>
              </a:spcAft>
              <a:buSzPts val="2400"/>
              <a:buChar char="●"/>
            </a:pPr>
            <a:r>
              <a:rPr lang="en-US" sz="2400">
                <a:solidFill>
                  <a:srgbClr val="000000"/>
                </a:solidFill>
              </a:rPr>
              <a:t>We are available to help with whatever needs you have with regard to these changes. </a:t>
            </a:r>
            <a:endParaRPr sz="2400">
              <a:solidFill>
                <a:srgbClr val="000000"/>
              </a:solidFill>
            </a:endParaRPr>
          </a:p>
          <a:p>
            <a:pPr marL="457200" lvl="0" indent="0" algn="l" rtl="0">
              <a:spcBef>
                <a:spcPts val="0"/>
              </a:spcBef>
              <a:spcAft>
                <a:spcPts val="0"/>
              </a:spcAft>
              <a:buNone/>
            </a:pPr>
            <a:endParaRPr sz="2400">
              <a:solidFill>
                <a:srgbClr val="000000"/>
              </a:solidFill>
            </a:endParaRPr>
          </a:p>
          <a:p>
            <a:pPr marL="457200" lvl="0" indent="-381000" algn="l" rtl="0">
              <a:spcBef>
                <a:spcPts val="0"/>
              </a:spcBef>
              <a:spcAft>
                <a:spcPts val="0"/>
              </a:spcAft>
              <a:buSzPts val="2400"/>
              <a:buChar char="●"/>
            </a:pPr>
            <a:r>
              <a:rPr lang="en-US" sz="2400">
                <a:solidFill>
                  <a:srgbClr val="000000"/>
                </a:solidFill>
              </a:rPr>
              <a:t>Please contact </a:t>
            </a:r>
            <a:endParaRPr sz="2400">
              <a:solidFill>
                <a:srgbClr val="000000"/>
              </a:solidFill>
            </a:endParaRPr>
          </a:p>
          <a:p>
            <a:pPr marL="457200" lvl="0" indent="0" algn="l" rtl="0">
              <a:spcBef>
                <a:spcPts val="0"/>
              </a:spcBef>
              <a:spcAft>
                <a:spcPts val="0"/>
              </a:spcAft>
              <a:buNone/>
            </a:pPr>
            <a:r>
              <a:rPr lang="en-US" sz="2400">
                <a:solidFill>
                  <a:srgbClr val="000000"/>
                </a:solidFill>
              </a:rPr>
              <a:t>Pandie Anderson (</a:t>
            </a:r>
            <a:r>
              <a:rPr lang="en-US" sz="2400" u="sng">
                <a:solidFill>
                  <a:schemeClr val="hlink"/>
                </a:solidFill>
                <a:hlinkClick r:id="rId3"/>
              </a:rPr>
              <a:t>pandie.anderson@state.or.us</a:t>
            </a:r>
            <a:r>
              <a:rPr lang="en-US" sz="2400">
                <a:solidFill>
                  <a:srgbClr val="000000"/>
                </a:solidFill>
              </a:rPr>
              <a:t>) </a:t>
            </a:r>
            <a:endParaRPr sz="2400">
              <a:solidFill>
                <a:srgbClr val="000000"/>
              </a:solidFill>
            </a:endParaRPr>
          </a:p>
          <a:p>
            <a:pPr marL="457200" lvl="0" indent="0" algn="l" rtl="0">
              <a:spcBef>
                <a:spcPts val="0"/>
              </a:spcBef>
              <a:spcAft>
                <a:spcPts val="0"/>
              </a:spcAft>
              <a:buNone/>
            </a:pPr>
            <a:r>
              <a:rPr lang="en-US" sz="2400">
                <a:solidFill>
                  <a:srgbClr val="000000"/>
                </a:solidFill>
              </a:rPr>
              <a:t>Lillian White (</a:t>
            </a:r>
            <a:r>
              <a:rPr lang="en-US" sz="2400" u="sng">
                <a:solidFill>
                  <a:schemeClr val="hlink"/>
                </a:solidFill>
                <a:hlinkClick r:id="rId4"/>
              </a:rPr>
              <a:t>lillian.white@state.or.us</a:t>
            </a:r>
            <a:r>
              <a:rPr lang="en-US" sz="2400">
                <a:solidFill>
                  <a:srgbClr val="000000"/>
                </a:solidFill>
              </a:rPr>
              <a:t>)</a:t>
            </a:r>
            <a:endParaRPr sz="2400">
              <a:solidFill>
                <a:srgbClr val="000000"/>
              </a:solidFill>
            </a:endParaRPr>
          </a:p>
          <a:p>
            <a:pPr marL="457200" lvl="0" indent="0" algn="l" rtl="0">
              <a:spcBef>
                <a:spcPts val="0"/>
              </a:spcBef>
              <a:spcAft>
                <a:spcPts val="0"/>
              </a:spcAft>
              <a:buNone/>
            </a:pPr>
            <a:endParaRPr sz="2400">
              <a:solidFill>
                <a:srgbClr val="000000"/>
              </a:solidFill>
            </a:endParaRPr>
          </a:p>
          <a:p>
            <a:pPr marL="0" lvl="0" indent="0" algn="l" rtl="0">
              <a:spcBef>
                <a:spcPts val="0"/>
              </a:spcBef>
              <a:spcAft>
                <a:spcPts val="0"/>
              </a:spcAft>
              <a:buNone/>
            </a:pPr>
            <a:endParaRPr sz="3000">
              <a:solidFill>
                <a:srgbClr val="0000FF"/>
              </a:solidFill>
            </a:endParaRPr>
          </a:p>
          <a:p>
            <a:pPr marL="0" lvl="0" indent="0" algn="l" rtl="0">
              <a:spcBef>
                <a:spcPts val="0"/>
              </a:spcBef>
              <a:spcAft>
                <a:spcPts val="0"/>
              </a:spcAft>
              <a:buNone/>
            </a:pPr>
            <a:endParaRPr sz="300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439625" y="2451475"/>
            <a:ext cx="8418600" cy="33996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sz="3000" dirty="0"/>
              <a:t>The following </a:t>
            </a:r>
            <a:r>
              <a:rPr lang="en-US" sz="3000" dirty="0" err="1"/>
              <a:t>powerpoint</a:t>
            </a:r>
            <a:r>
              <a:rPr lang="en-US" sz="3000" dirty="0"/>
              <a:t> is important information about upcoming changes to AP/IB processes.   </a:t>
            </a:r>
            <a:endParaRPr sz="3000" dirty="0"/>
          </a:p>
          <a:p>
            <a:pPr marL="0" lvl="0" indent="0" algn="ctr" rtl="0">
              <a:spcBef>
                <a:spcPts val="0"/>
              </a:spcBef>
              <a:spcAft>
                <a:spcPts val="0"/>
              </a:spcAft>
              <a:buNone/>
            </a:pPr>
            <a:endParaRPr sz="3000" dirty="0"/>
          </a:p>
          <a:p>
            <a:pPr marL="0" lvl="0" indent="0" algn="ctr" rtl="0">
              <a:spcBef>
                <a:spcPts val="0"/>
              </a:spcBef>
              <a:spcAft>
                <a:spcPts val="0"/>
              </a:spcAft>
              <a:buNone/>
            </a:pPr>
            <a:r>
              <a:rPr lang="en-US" sz="3000" dirty="0"/>
              <a:t>District Leaders, Principals, Asst. Principals, Counselors, AP/IB Coordinators and Teachers all need to be aware of these changes.</a:t>
            </a:r>
            <a:endParaRPr sz="3000" dirty="0"/>
          </a:p>
        </p:txBody>
      </p:sp>
      <p:sp>
        <p:nvSpPr>
          <p:cNvPr id="121" name="Google Shape;121;p24" descr="Red arrow pointing to &quot;the following powerpoint&quot;"/>
          <p:cNvSpPr/>
          <p:nvPr/>
        </p:nvSpPr>
        <p:spPr>
          <a:xfrm rot="2911743">
            <a:off x="313789" y="2239846"/>
            <a:ext cx="1202736" cy="366208"/>
          </a:xfrm>
          <a:prstGeom prst="rightArrow">
            <a:avLst>
              <a:gd name="adj1" fmla="val 50000"/>
              <a:gd name="adj2" fmla="val 5000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457200" lvl="0" indent="-317500" algn="l" rtl="0">
              <a:spcBef>
                <a:spcPts val="0"/>
              </a:spcBef>
              <a:spcAft>
                <a:spcPts val="0"/>
              </a:spcAft>
              <a:buSzPts val="1400"/>
              <a:buChar char="●"/>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619600" y="2935965"/>
            <a:ext cx="7886700" cy="3138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endParaRPr dirty="0">
              <a:solidFill>
                <a:srgbClr val="0000FF"/>
              </a:solidFill>
            </a:endParaRPr>
          </a:p>
          <a:p>
            <a:pPr marL="0" lvl="0" indent="0" algn="l" rtl="0">
              <a:spcBef>
                <a:spcPts val="0"/>
              </a:spcBef>
              <a:spcAft>
                <a:spcPts val="0"/>
              </a:spcAft>
              <a:buNone/>
            </a:pPr>
            <a:r>
              <a:rPr lang="en-US" sz="3000" dirty="0">
                <a:solidFill>
                  <a:srgbClr val="0000FF"/>
                </a:solidFill>
              </a:rPr>
              <a:t>AP Changes: The Big  Picture</a:t>
            </a:r>
            <a:endParaRPr sz="3000" dirty="0">
              <a:solidFill>
                <a:srgbClr val="0000FF"/>
              </a:solidFill>
            </a:endParaRPr>
          </a:p>
          <a:p>
            <a:pPr marL="0" lvl="0" indent="0" algn="ctr" rtl="0">
              <a:spcBef>
                <a:spcPts val="0"/>
              </a:spcBef>
              <a:spcAft>
                <a:spcPts val="0"/>
              </a:spcAft>
              <a:buNone/>
            </a:pPr>
            <a:endParaRPr dirty="0"/>
          </a:p>
          <a:p>
            <a:pPr marL="1371600" lvl="0" indent="-419100" algn="l" rtl="0">
              <a:spcBef>
                <a:spcPts val="0"/>
              </a:spcBef>
              <a:spcAft>
                <a:spcPts val="0"/>
              </a:spcAft>
              <a:buSzPts val="3000"/>
              <a:buChar char="●"/>
            </a:pPr>
            <a:r>
              <a:rPr lang="en-US" sz="3000" dirty="0"/>
              <a:t>Registration Timeline </a:t>
            </a:r>
            <a:endParaRPr sz="3000" dirty="0"/>
          </a:p>
          <a:p>
            <a:pPr marL="1371600" lvl="0" indent="-419100" algn="l" rtl="0">
              <a:spcBef>
                <a:spcPts val="0"/>
              </a:spcBef>
              <a:spcAft>
                <a:spcPts val="0"/>
              </a:spcAft>
              <a:buSzPts val="3000"/>
              <a:buChar char="●"/>
            </a:pPr>
            <a:r>
              <a:rPr lang="en-US" sz="3000" dirty="0"/>
              <a:t>AP Classroom and Online Support</a:t>
            </a:r>
            <a:endParaRPr sz="3000" dirty="0"/>
          </a:p>
          <a:p>
            <a:pPr marL="1371600" lvl="0" indent="-419100" algn="l" rtl="0">
              <a:spcBef>
                <a:spcPts val="0"/>
              </a:spcBef>
              <a:spcAft>
                <a:spcPts val="0"/>
              </a:spcAft>
              <a:buSzPts val="3000"/>
              <a:buChar char="●"/>
            </a:pPr>
            <a:r>
              <a:rPr lang="en-US" sz="3000" dirty="0"/>
              <a:t>Ordering and Registration Processes</a:t>
            </a:r>
            <a:endParaRPr sz="3000" dirty="0"/>
          </a:p>
          <a:p>
            <a:pPr marL="0" lvl="0" indent="0" algn="ctr" rtl="0">
              <a:spcBef>
                <a:spcPts val="0"/>
              </a:spcBef>
              <a:spcAft>
                <a:spcPts val="0"/>
              </a:spcAft>
              <a:buNone/>
            </a:pPr>
            <a:endParaRPr dirty="0"/>
          </a:p>
        </p:txBody>
      </p:sp>
      <p:pic>
        <p:nvPicPr>
          <p:cNvPr id="128" name="Google Shape;128;p25" descr="College Board logo"/>
          <p:cNvPicPr preferRelativeResize="0"/>
          <p:nvPr/>
        </p:nvPicPr>
        <p:blipFill>
          <a:blip r:embed="rId3">
            <a:alphaModFix/>
          </a:blip>
          <a:stretch>
            <a:fillRect/>
          </a:stretch>
        </p:blipFill>
        <p:spPr>
          <a:xfrm>
            <a:off x="116675" y="2411025"/>
            <a:ext cx="2562224" cy="599575"/>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a:off x="394400" y="1489925"/>
            <a:ext cx="8749500" cy="2651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dirty="0">
                <a:solidFill>
                  <a:srgbClr val="0000FF"/>
                </a:solidFill>
              </a:rPr>
              <a:t>Registration Timeline</a:t>
            </a:r>
            <a:endParaRPr sz="3000" dirty="0">
              <a:solidFill>
                <a:srgbClr val="0000FF"/>
              </a:solidFill>
            </a:endParaRPr>
          </a:p>
          <a:p>
            <a:pPr marL="0" lvl="0" indent="0" algn="ctr" rtl="0">
              <a:spcBef>
                <a:spcPts val="0"/>
              </a:spcBef>
              <a:spcAft>
                <a:spcPts val="0"/>
              </a:spcAft>
              <a:buNone/>
            </a:pPr>
            <a:endParaRPr dirty="0"/>
          </a:p>
        </p:txBody>
      </p:sp>
      <p:sp>
        <p:nvSpPr>
          <p:cNvPr id="135" name="Google Shape;135;p26"/>
          <p:cNvSpPr txBox="1"/>
          <p:nvPr/>
        </p:nvSpPr>
        <p:spPr>
          <a:xfrm>
            <a:off x="241800" y="3136075"/>
            <a:ext cx="8660400" cy="3319200"/>
          </a:xfrm>
          <a:prstGeom prst="rect">
            <a:avLst/>
          </a:prstGeom>
          <a:noFill/>
          <a:ln>
            <a:noFill/>
          </a:ln>
        </p:spPr>
        <p:txBody>
          <a:bodyPr spcFirstLastPara="1" wrap="square" lIns="91425" tIns="91425" rIns="91425" bIns="91425" anchor="t" anchorCtr="0">
            <a:noAutofit/>
          </a:bodyPr>
          <a:lstStyle/>
          <a:p>
            <a:pPr marL="457200" lvl="0" indent="-381000" algn="l" rtl="0">
              <a:spcBef>
                <a:spcPts val="0"/>
              </a:spcBef>
              <a:spcAft>
                <a:spcPts val="0"/>
              </a:spcAft>
              <a:buSzPts val="2400"/>
              <a:buFont typeface="Calibri"/>
              <a:buChar char="●"/>
            </a:pPr>
            <a:r>
              <a:rPr lang="en-US" sz="2400" dirty="0">
                <a:latin typeface="Calibri"/>
                <a:ea typeface="Calibri"/>
                <a:cs typeface="Calibri"/>
                <a:sym typeface="Calibri"/>
              </a:rPr>
              <a:t>Registration deadline </a:t>
            </a:r>
            <a:r>
              <a:rPr lang="en-US" sz="2400" b="1" u="sng" dirty="0">
                <a:latin typeface="Calibri"/>
                <a:ea typeface="Calibri"/>
                <a:cs typeface="Calibri"/>
                <a:sym typeface="Calibri"/>
              </a:rPr>
              <a:t>changes</a:t>
            </a:r>
            <a:r>
              <a:rPr lang="en-US" sz="2400" dirty="0">
                <a:latin typeface="Calibri"/>
                <a:ea typeface="Calibri"/>
                <a:cs typeface="Calibri"/>
                <a:sym typeface="Calibri"/>
              </a:rPr>
              <a:t> from </a:t>
            </a:r>
            <a:r>
              <a:rPr lang="en-US" sz="2400" b="1" dirty="0">
                <a:latin typeface="Calibri"/>
                <a:ea typeface="Calibri"/>
                <a:cs typeface="Calibri"/>
                <a:sym typeface="Calibri"/>
              </a:rPr>
              <a:t>March </a:t>
            </a:r>
            <a:r>
              <a:rPr lang="en-US" sz="2400" dirty="0">
                <a:latin typeface="Calibri"/>
                <a:ea typeface="Calibri"/>
                <a:cs typeface="Calibri"/>
                <a:sym typeface="Calibri"/>
              </a:rPr>
              <a:t>to </a:t>
            </a:r>
            <a:r>
              <a:rPr lang="en-US" sz="2400" b="1" dirty="0">
                <a:solidFill>
                  <a:srgbClr val="FF0000"/>
                </a:solidFill>
                <a:latin typeface="Calibri"/>
                <a:ea typeface="Calibri"/>
                <a:cs typeface="Calibri"/>
                <a:sym typeface="Calibri"/>
              </a:rPr>
              <a:t>November 15</a:t>
            </a:r>
            <a:endParaRPr sz="2400" dirty="0">
              <a:solidFill>
                <a:srgbClr val="FF0000"/>
              </a:solidFill>
              <a:latin typeface="Calibri"/>
              <a:ea typeface="Calibri"/>
              <a:cs typeface="Calibri"/>
              <a:sym typeface="Calibri"/>
            </a:endParaRPr>
          </a:p>
          <a:p>
            <a:pPr marL="0" lvl="0" indent="0" algn="l" rtl="0">
              <a:spcBef>
                <a:spcPts val="0"/>
              </a:spcBef>
              <a:spcAft>
                <a:spcPts val="0"/>
              </a:spcAft>
              <a:buNone/>
            </a:pPr>
            <a:endParaRPr sz="2400" dirty="0">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sz="2400" b="1" dirty="0">
                <a:latin typeface="Calibri"/>
                <a:ea typeface="Calibri"/>
                <a:cs typeface="Calibri"/>
                <a:sym typeface="Calibri"/>
              </a:rPr>
              <a:t>For classes starting </a:t>
            </a:r>
            <a:r>
              <a:rPr lang="en-US" sz="2400" b="1" u="sng" dirty="0">
                <a:latin typeface="Calibri"/>
                <a:ea typeface="Calibri"/>
                <a:cs typeface="Calibri"/>
                <a:sym typeface="Calibri"/>
              </a:rPr>
              <a:t>after</a:t>
            </a:r>
            <a:r>
              <a:rPr lang="en-US" sz="2400" b="1" dirty="0">
                <a:latin typeface="Calibri"/>
                <a:ea typeface="Calibri"/>
                <a:cs typeface="Calibri"/>
                <a:sym typeface="Calibri"/>
              </a:rPr>
              <a:t> Nov. 15, the registration deadline is March 13, 2020.</a:t>
            </a:r>
            <a:endParaRPr sz="2400" b="1" dirty="0">
              <a:latin typeface="Calibri"/>
              <a:ea typeface="Calibri"/>
              <a:cs typeface="Calibri"/>
              <a:sym typeface="Calibri"/>
            </a:endParaRPr>
          </a:p>
          <a:p>
            <a:pPr marL="0" lvl="0" indent="0" algn="l" rtl="0">
              <a:spcBef>
                <a:spcPts val="0"/>
              </a:spcBef>
              <a:spcAft>
                <a:spcPts val="0"/>
              </a:spcAft>
              <a:buNone/>
            </a:pPr>
            <a:endParaRPr sz="2400" b="1" dirty="0">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sz="2400" b="1" dirty="0" smtClean="0">
                <a:solidFill>
                  <a:schemeClr val="dk1"/>
                </a:solidFill>
                <a:latin typeface="Calibri"/>
                <a:ea typeface="Calibri"/>
                <a:cs typeface="Calibri"/>
                <a:sym typeface="Calibri"/>
              </a:rPr>
              <a:t>Visit the College Board Website to access </a:t>
            </a:r>
            <a:r>
              <a:rPr lang="en-US" sz="2400" b="1" dirty="0" smtClean="0">
                <a:solidFill>
                  <a:schemeClr val="dk1"/>
                </a:solidFill>
                <a:latin typeface="Calibri"/>
                <a:ea typeface="Calibri"/>
                <a:cs typeface="Calibri"/>
                <a:sym typeface="Calibri"/>
                <a:hlinkClick r:id="rId3"/>
              </a:rPr>
              <a:t>timeline </a:t>
            </a:r>
            <a:r>
              <a:rPr lang="en-US" sz="2400" b="1" dirty="0">
                <a:solidFill>
                  <a:schemeClr val="dk1"/>
                </a:solidFill>
                <a:latin typeface="Calibri"/>
                <a:ea typeface="Calibri"/>
                <a:cs typeface="Calibri"/>
                <a:sym typeface="Calibri"/>
                <a:hlinkClick r:id="rId3"/>
              </a:rPr>
              <a:t>details </a:t>
            </a:r>
            <a:endParaRPr sz="2400" b="1"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2000" b="1" dirty="0">
              <a:solidFill>
                <a:schemeClr val="dk1"/>
              </a:solidFill>
              <a:latin typeface="Calibri"/>
              <a:ea typeface="Calibri"/>
              <a:cs typeface="Calibri"/>
              <a:sym typeface="Calibri"/>
            </a:endParaRPr>
          </a:p>
          <a:p>
            <a:pPr marL="0" lvl="0" indent="0" algn="l" rtl="0">
              <a:spcBef>
                <a:spcPts val="0"/>
              </a:spcBef>
              <a:spcAft>
                <a:spcPts val="0"/>
              </a:spcAft>
              <a:buNone/>
            </a:pPr>
            <a:r>
              <a:rPr lang="en-US" sz="1800" dirty="0">
                <a:solidFill>
                  <a:schemeClr val="dk1"/>
                </a:solidFill>
                <a:latin typeface="Calibri"/>
                <a:ea typeface="Calibri"/>
                <a:cs typeface="Calibri"/>
                <a:sym typeface="Calibri"/>
              </a:rPr>
              <a:t>According to the College Board, </a:t>
            </a:r>
            <a:r>
              <a:rPr lang="en-US" sz="1800" u="sng" dirty="0">
                <a:solidFill>
                  <a:schemeClr val="hlink"/>
                </a:solidFill>
                <a:latin typeface="Calibri"/>
                <a:ea typeface="Calibri"/>
                <a:cs typeface="Calibri"/>
                <a:sym typeface="Calibri"/>
                <a:hlinkClick r:id="rId4"/>
              </a:rPr>
              <a:t>2018 Pilot schools showed improved performance </a:t>
            </a:r>
            <a:r>
              <a:rPr lang="en-US" sz="1800" dirty="0">
                <a:solidFill>
                  <a:schemeClr val="dk1"/>
                </a:solidFill>
                <a:latin typeface="Calibri"/>
                <a:ea typeface="Calibri"/>
                <a:cs typeface="Calibri"/>
                <a:sym typeface="Calibri"/>
              </a:rPr>
              <a:t>for all student groups when the earlier registration deadline was implemented.</a:t>
            </a:r>
            <a:r>
              <a:rPr lang="en-US" sz="2000" dirty="0">
                <a:solidFill>
                  <a:schemeClr val="dk1"/>
                </a:solidFill>
                <a:latin typeface="Calibri"/>
                <a:ea typeface="Calibri"/>
                <a:cs typeface="Calibri"/>
                <a:sym typeface="Calibri"/>
              </a:rPr>
              <a:t> </a:t>
            </a:r>
            <a:endParaRPr sz="2000" dirty="0">
              <a:solidFill>
                <a:schemeClr val="dk1"/>
              </a:solidFill>
              <a:latin typeface="Calibri"/>
              <a:ea typeface="Calibri"/>
              <a:cs typeface="Calibri"/>
              <a:sym typeface="Calibri"/>
            </a:endParaRPr>
          </a:p>
          <a:p>
            <a:pPr marL="0" lvl="0" indent="0" algn="l" rtl="0">
              <a:spcBef>
                <a:spcPts val="0"/>
              </a:spcBef>
              <a:spcAft>
                <a:spcPts val="0"/>
              </a:spcAft>
              <a:buNone/>
            </a:pPr>
            <a:endParaRPr sz="2000" b="1" dirty="0">
              <a:solidFill>
                <a:schemeClr val="dk1"/>
              </a:solidFill>
              <a:latin typeface="Calibri"/>
              <a:ea typeface="Calibri"/>
              <a:cs typeface="Calibri"/>
              <a:sym typeface="Calibri"/>
            </a:endParaRPr>
          </a:p>
          <a:p>
            <a:pPr marL="0" lvl="0" indent="0" algn="l" rtl="0">
              <a:spcBef>
                <a:spcPts val="0"/>
              </a:spcBef>
              <a:spcAft>
                <a:spcPts val="0"/>
              </a:spcAft>
              <a:buNone/>
            </a:pPr>
            <a:endParaRPr sz="2000" b="1" dirty="0">
              <a:solidFill>
                <a:schemeClr val="dk1"/>
              </a:solidFill>
              <a:latin typeface="Calibri"/>
              <a:ea typeface="Calibri"/>
              <a:cs typeface="Calibri"/>
              <a:sym typeface="Calibri"/>
            </a:endParaRPr>
          </a:p>
        </p:txBody>
      </p:sp>
      <p:cxnSp>
        <p:nvCxnSpPr>
          <p:cNvPr id="136" name="Google Shape;136;p26" descr="&quot;&quot;"/>
          <p:cNvCxnSpPr/>
          <p:nvPr/>
        </p:nvCxnSpPr>
        <p:spPr>
          <a:xfrm>
            <a:off x="5107050" y="3233550"/>
            <a:ext cx="1067400" cy="343500"/>
          </a:xfrm>
          <a:prstGeom prst="straightConnector1">
            <a:avLst/>
          </a:prstGeom>
          <a:noFill/>
          <a:ln w="9525" cap="flat" cmpd="sng">
            <a:solidFill>
              <a:schemeClr val="dk2"/>
            </a:solidFill>
            <a:prstDash val="solid"/>
            <a:round/>
            <a:headEnd type="none" w="med" len="med"/>
            <a:tailEnd type="none" w="med" len="med"/>
          </a:ln>
        </p:spPr>
      </p:cxnSp>
      <p:cxnSp>
        <p:nvCxnSpPr>
          <p:cNvPr id="137" name="Google Shape;137;p26" descr="&quot;&quot;"/>
          <p:cNvCxnSpPr/>
          <p:nvPr/>
        </p:nvCxnSpPr>
        <p:spPr>
          <a:xfrm rot="10800000" flipH="1">
            <a:off x="5146050" y="3212400"/>
            <a:ext cx="982800" cy="4218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343925" y="2262275"/>
            <a:ext cx="8282700" cy="35409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a:solidFill>
                  <a:srgbClr val="0000FF"/>
                </a:solidFill>
              </a:rPr>
              <a:t>AP Classroom and Online Support</a:t>
            </a:r>
            <a:endParaRPr sz="3000">
              <a:solidFill>
                <a:srgbClr val="0000FF"/>
              </a:solidFill>
            </a:endParaRPr>
          </a:p>
          <a:p>
            <a:pPr marL="0" lvl="0" indent="0" algn="ctr" rtl="0">
              <a:spcBef>
                <a:spcPts val="0"/>
              </a:spcBef>
              <a:spcAft>
                <a:spcPts val="0"/>
              </a:spcAft>
              <a:buNone/>
            </a:pPr>
            <a:endParaRPr/>
          </a:p>
          <a:p>
            <a:pPr marL="457200" lvl="0" indent="-381000" algn="l" rtl="0">
              <a:spcBef>
                <a:spcPts val="0"/>
              </a:spcBef>
              <a:spcAft>
                <a:spcPts val="0"/>
              </a:spcAft>
              <a:buSzPts val="2400"/>
              <a:buChar char="●"/>
            </a:pPr>
            <a:r>
              <a:rPr lang="en-US" sz="2400"/>
              <a:t>AP Classroom allows teachers and students to access unit plans, formative assessments, practice tests, and progress dashboard</a:t>
            </a:r>
            <a:endParaRPr sz="2400"/>
          </a:p>
          <a:p>
            <a:pPr marL="457200" lvl="0" indent="-381000" algn="l" rtl="0">
              <a:spcBef>
                <a:spcPts val="0"/>
              </a:spcBef>
              <a:spcAft>
                <a:spcPts val="0"/>
              </a:spcAft>
              <a:buSzPts val="2400"/>
              <a:buChar char="●"/>
            </a:pPr>
            <a:r>
              <a:rPr lang="en-US" sz="2400"/>
              <a:t>Teachers can customize test banks that contain multiple choice and free response questions</a:t>
            </a:r>
            <a:endParaRPr sz="2400"/>
          </a:p>
          <a:p>
            <a:pPr marL="457200" lvl="0" indent="-381000" algn="l" rtl="0">
              <a:spcBef>
                <a:spcPts val="0"/>
              </a:spcBef>
              <a:spcAft>
                <a:spcPts val="0"/>
              </a:spcAft>
              <a:buSzPts val="2400"/>
              <a:buChar char="●"/>
            </a:pPr>
            <a:r>
              <a:rPr lang="en-US" sz="2400"/>
              <a:t>Teachers and coordinators have 24/7 access to online support.</a:t>
            </a:r>
            <a:endParaRPr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title"/>
          </p:nvPr>
        </p:nvSpPr>
        <p:spPr>
          <a:xfrm>
            <a:off x="93175" y="2214575"/>
            <a:ext cx="8870700" cy="4214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dirty="0">
                <a:solidFill>
                  <a:srgbClr val="0000FF"/>
                </a:solidFill>
              </a:rPr>
              <a:t>Registration and Ordering </a:t>
            </a:r>
            <a:endParaRPr sz="3000" dirty="0">
              <a:solidFill>
                <a:srgbClr val="0000FF"/>
              </a:solidFill>
            </a:endParaRPr>
          </a:p>
          <a:p>
            <a:pPr marL="0" lvl="0" indent="0" algn="l" rtl="0">
              <a:spcBef>
                <a:spcPts val="0"/>
              </a:spcBef>
              <a:spcAft>
                <a:spcPts val="0"/>
              </a:spcAft>
              <a:buNone/>
            </a:pPr>
            <a:endParaRPr sz="3000" dirty="0">
              <a:solidFill>
                <a:srgbClr val="0000FF"/>
              </a:solidFill>
            </a:endParaRPr>
          </a:p>
          <a:p>
            <a:pPr marL="457200" lvl="0" indent="-381000" algn="l" rtl="0">
              <a:spcBef>
                <a:spcPts val="0"/>
              </a:spcBef>
              <a:spcAft>
                <a:spcPts val="0"/>
              </a:spcAft>
              <a:buSzPts val="2400"/>
              <a:buChar char="●"/>
            </a:pPr>
            <a:r>
              <a:rPr lang="en-US" sz="2400" u="sng" dirty="0">
                <a:solidFill>
                  <a:srgbClr val="0000FF"/>
                </a:solidFill>
              </a:rPr>
              <a:t>Teachers </a:t>
            </a:r>
            <a:r>
              <a:rPr lang="en-US" sz="2400" dirty="0"/>
              <a:t>who have at least </a:t>
            </a:r>
            <a:r>
              <a:rPr lang="en-US" sz="2400" u="sng" dirty="0"/>
              <a:t>started</a:t>
            </a:r>
            <a:r>
              <a:rPr lang="en-US" sz="2400" dirty="0"/>
              <a:t> the course audit process have full access to </a:t>
            </a:r>
            <a:r>
              <a:rPr lang="en-US" sz="2400" dirty="0" err="1"/>
              <a:t>MyAP</a:t>
            </a:r>
            <a:r>
              <a:rPr lang="en-US" sz="2400" dirty="0"/>
              <a:t> and AP Classroom.</a:t>
            </a:r>
            <a:endParaRPr sz="2400" dirty="0"/>
          </a:p>
          <a:p>
            <a:pPr marL="0" lvl="0" indent="0" algn="l" rtl="0">
              <a:spcBef>
                <a:spcPts val="0"/>
              </a:spcBef>
              <a:spcAft>
                <a:spcPts val="0"/>
              </a:spcAft>
              <a:buNone/>
            </a:pPr>
            <a:endParaRPr sz="2400" dirty="0"/>
          </a:p>
          <a:p>
            <a:pPr marL="457200" lvl="0" indent="-381000" algn="l" rtl="0">
              <a:spcBef>
                <a:spcPts val="0"/>
              </a:spcBef>
              <a:spcAft>
                <a:spcPts val="0"/>
              </a:spcAft>
              <a:buSzPts val="2400"/>
              <a:buChar char="●"/>
            </a:pPr>
            <a:r>
              <a:rPr lang="en-US" sz="2400" u="sng" dirty="0" smtClean="0">
                <a:solidFill>
                  <a:srgbClr val="0000FF"/>
                </a:solidFill>
              </a:rPr>
              <a:t>The Coordinator </a:t>
            </a:r>
            <a:r>
              <a:rPr lang="en-US" sz="2400" u="sng" dirty="0">
                <a:solidFill>
                  <a:srgbClr val="0000FF"/>
                </a:solidFill>
              </a:rPr>
              <a:t>or Teacher </a:t>
            </a:r>
            <a:r>
              <a:rPr lang="en-US" sz="2400" dirty="0"/>
              <a:t>creates a classroom join code and shares it with students.</a:t>
            </a:r>
            <a:endParaRPr sz="2400" dirty="0"/>
          </a:p>
          <a:p>
            <a:pPr marL="457200" lvl="0" indent="0" algn="l" rtl="0">
              <a:spcBef>
                <a:spcPts val="0"/>
              </a:spcBef>
              <a:spcAft>
                <a:spcPts val="0"/>
              </a:spcAft>
              <a:buNone/>
            </a:pPr>
            <a:endParaRP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628650" y="1325650"/>
            <a:ext cx="7886700" cy="47883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l" rtl="0">
              <a:spcBef>
                <a:spcPts val="0"/>
              </a:spcBef>
              <a:spcAft>
                <a:spcPts val="0"/>
              </a:spcAft>
              <a:buNone/>
            </a:pPr>
            <a:r>
              <a:rPr lang="en-US" sz="3000">
                <a:solidFill>
                  <a:srgbClr val="0000FF"/>
                </a:solidFill>
              </a:rPr>
              <a:t>Student Registration </a:t>
            </a:r>
            <a:endParaRPr sz="3000">
              <a:solidFill>
                <a:srgbClr val="0000FF"/>
              </a:solidFill>
            </a:endParaRPr>
          </a:p>
          <a:p>
            <a:pPr marL="0" lvl="0" indent="0" algn="ctr" rtl="0">
              <a:spcBef>
                <a:spcPts val="0"/>
              </a:spcBef>
              <a:spcAft>
                <a:spcPts val="0"/>
              </a:spcAft>
              <a:buNone/>
            </a:pPr>
            <a:endParaRPr>
              <a:solidFill>
                <a:srgbClr val="0000FF"/>
              </a:solidFill>
            </a:endParaRPr>
          </a:p>
          <a:p>
            <a:pPr marL="457200" lvl="0" indent="-381000" algn="l" rtl="0">
              <a:spcBef>
                <a:spcPts val="0"/>
              </a:spcBef>
              <a:spcAft>
                <a:spcPts val="0"/>
              </a:spcAft>
              <a:buSzPts val="2400"/>
              <a:buChar char="●"/>
            </a:pPr>
            <a:r>
              <a:rPr lang="en-US" sz="2400"/>
              <a:t>Students will have access to MyAP and AP Classroom once given the join code</a:t>
            </a:r>
            <a:endParaRPr sz="2400"/>
          </a:p>
          <a:p>
            <a:pPr marL="457200" lvl="0" indent="-381000" algn="l" rtl="0">
              <a:spcBef>
                <a:spcPts val="0"/>
              </a:spcBef>
              <a:spcAft>
                <a:spcPts val="0"/>
              </a:spcAft>
              <a:buSzPts val="2400"/>
              <a:buChar char="●"/>
            </a:pPr>
            <a:r>
              <a:rPr lang="en-US" sz="2400"/>
              <a:t>Students need to create their own account, using a non-school email address</a:t>
            </a:r>
            <a:endParaRPr sz="2400"/>
          </a:p>
          <a:p>
            <a:pPr marL="457200" lvl="0" indent="-381000" algn="l" rtl="0">
              <a:spcBef>
                <a:spcPts val="0"/>
              </a:spcBef>
              <a:spcAft>
                <a:spcPts val="0"/>
              </a:spcAft>
              <a:buSzPts val="2400"/>
              <a:buChar char="●"/>
            </a:pPr>
            <a:r>
              <a:rPr lang="en-US" sz="2400"/>
              <a:t>Students enter their decision whether to take exam(s)</a:t>
            </a:r>
            <a:endParaRPr sz="2400"/>
          </a:p>
          <a:p>
            <a:pPr marL="457200" lvl="0" indent="-381000" algn="l" rtl="0">
              <a:spcBef>
                <a:spcPts val="0"/>
              </a:spcBef>
              <a:spcAft>
                <a:spcPts val="0"/>
              </a:spcAft>
              <a:buSzPts val="2400"/>
              <a:buChar char="●"/>
            </a:pPr>
            <a:r>
              <a:rPr lang="en-US" sz="2400"/>
              <a:t>AP Coordinator finalizes registration by Nov. 15, 2019.</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628650" y="1482325"/>
            <a:ext cx="7886700" cy="5058900"/>
          </a:xfrm>
          <a:prstGeom prst="rect">
            <a:avLst/>
          </a:prstGeom>
        </p:spPr>
        <p:txBody>
          <a:bodyPr spcFirstLastPara="1" wrap="square" lIns="91425" tIns="45700" rIns="91425" bIns="45700" anchor="ctr" anchorCtr="0">
            <a:noAutofit/>
          </a:bodyPr>
          <a:lstStyle/>
          <a:p>
            <a:pPr marL="457200" lvl="0" indent="0" algn="l" rtl="0">
              <a:spcBef>
                <a:spcPts val="0"/>
              </a:spcBef>
              <a:spcAft>
                <a:spcPts val="0"/>
              </a:spcAft>
              <a:buNone/>
            </a:pPr>
            <a:r>
              <a:rPr lang="en-US" sz="3000" dirty="0">
                <a:solidFill>
                  <a:srgbClr val="0000FF"/>
                </a:solidFill>
              </a:rPr>
              <a:t>Fees</a:t>
            </a:r>
            <a:endParaRPr sz="3000" dirty="0">
              <a:solidFill>
                <a:srgbClr val="0000FF"/>
              </a:solidFill>
            </a:endParaRPr>
          </a:p>
          <a:p>
            <a:pPr marL="0" lvl="0" indent="0" algn="l" rtl="0">
              <a:spcBef>
                <a:spcPts val="0"/>
              </a:spcBef>
              <a:spcAft>
                <a:spcPts val="0"/>
              </a:spcAft>
              <a:buNone/>
            </a:pPr>
            <a:r>
              <a:rPr lang="en-US" sz="2400" dirty="0"/>
              <a:t>Same as last year:</a:t>
            </a:r>
            <a:endParaRPr sz="2400" dirty="0"/>
          </a:p>
          <a:p>
            <a:pPr marL="457200" lvl="0" indent="-381000" algn="l" rtl="0">
              <a:spcBef>
                <a:spcPts val="0"/>
              </a:spcBef>
              <a:spcAft>
                <a:spcPts val="0"/>
              </a:spcAft>
              <a:buSzPts val="2400"/>
              <a:buChar char="●"/>
            </a:pPr>
            <a:r>
              <a:rPr lang="en-US" sz="2400" dirty="0"/>
              <a:t>$94/exam; $32 subsidy from College Board for free/reduced lunch (</a:t>
            </a:r>
            <a:r>
              <a:rPr lang="en-US" sz="2400" dirty="0" smtClean="0"/>
              <a:t>ODE Test Fee Program is in the process of being finalized)</a:t>
            </a:r>
            <a:endParaRPr sz="2400" dirty="0"/>
          </a:p>
          <a:p>
            <a:pPr marL="914400" lvl="0" indent="0" algn="l" rtl="0">
              <a:spcBef>
                <a:spcPts val="0"/>
              </a:spcBef>
              <a:spcAft>
                <a:spcPts val="0"/>
              </a:spcAft>
              <a:buNone/>
            </a:pPr>
            <a:endParaRPr sz="2400" dirty="0"/>
          </a:p>
          <a:p>
            <a:pPr marL="457200" lvl="0" indent="-381000" algn="l" rtl="0">
              <a:spcBef>
                <a:spcPts val="0"/>
              </a:spcBef>
              <a:spcAft>
                <a:spcPts val="0"/>
              </a:spcAft>
              <a:buSzPts val="2400"/>
              <a:buChar char="●"/>
            </a:pPr>
            <a:r>
              <a:rPr lang="en-US" sz="2400" dirty="0"/>
              <a:t>$40 late/cancellation exam fee for any student registered after Nov. 15 deadline or who doesn’t sit for an exam</a:t>
            </a:r>
            <a:endParaRPr sz="2400" dirty="0"/>
          </a:p>
          <a:p>
            <a:pPr marL="0" lvl="0" indent="0" algn="l" rtl="0">
              <a:spcBef>
                <a:spcPts val="0"/>
              </a:spcBef>
              <a:spcAft>
                <a:spcPts val="0"/>
              </a:spcAft>
              <a:buNone/>
            </a:pPr>
            <a:endParaRPr sz="2400" dirty="0"/>
          </a:p>
          <a:p>
            <a:pPr marL="457200" lvl="0" indent="-381000" algn="l" rtl="0">
              <a:spcBef>
                <a:spcPts val="0"/>
              </a:spcBef>
              <a:spcAft>
                <a:spcPts val="0"/>
              </a:spcAft>
              <a:buSzPts val="2400"/>
              <a:buChar char="●"/>
            </a:pPr>
            <a:r>
              <a:rPr lang="en-US" sz="2400" dirty="0"/>
              <a:t>No fee for students who test at a later date for authorized reasons </a:t>
            </a:r>
            <a:endParaRPr sz="2400" dirty="0"/>
          </a:p>
          <a:p>
            <a:pPr marL="457200" lvl="0" indent="-381000" algn="l" rtl="0">
              <a:spcBef>
                <a:spcPts val="0"/>
              </a:spcBef>
              <a:spcAft>
                <a:spcPts val="0"/>
              </a:spcAft>
              <a:buSzPts val="2400"/>
              <a:buChar char="●"/>
            </a:pPr>
            <a:r>
              <a:rPr lang="en-US" sz="2400" dirty="0"/>
              <a:t>Last day to change fee status is April 30, 2020.</a:t>
            </a:r>
            <a:endParaRP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619600" y="2935965"/>
            <a:ext cx="7886700" cy="31578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000">
                <a:solidFill>
                  <a:srgbClr val="0000FF"/>
                </a:solidFill>
              </a:rPr>
              <a:t>IB Changes: The Big Picture</a:t>
            </a:r>
            <a:endParaRPr sz="3000">
              <a:solidFill>
                <a:srgbClr val="0000FF"/>
              </a:solidFill>
            </a:endParaRPr>
          </a:p>
          <a:p>
            <a:pPr marL="0" lvl="0" indent="0" algn="ctr" rtl="0">
              <a:spcBef>
                <a:spcPts val="0"/>
              </a:spcBef>
              <a:spcAft>
                <a:spcPts val="0"/>
              </a:spcAft>
              <a:buNone/>
            </a:pPr>
            <a:endParaRPr>
              <a:solidFill>
                <a:srgbClr val="0000FF"/>
              </a:solidFill>
            </a:endParaRPr>
          </a:p>
          <a:p>
            <a:pPr marL="1371600" lvl="0" indent="-419100" algn="l" rtl="0">
              <a:spcBef>
                <a:spcPts val="0"/>
              </a:spcBef>
              <a:spcAft>
                <a:spcPts val="0"/>
              </a:spcAft>
              <a:buSzPts val="3000"/>
              <a:buChar char="●"/>
            </a:pPr>
            <a:r>
              <a:rPr lang="en-US" sz="3000"/>
              <a:t>No registration fee </a:t>
            </a:r>
            <a:endParaRPr sz="3000"/>
          </a:p>
          <a:p>
            <a:pPr marL="1371600" lvl="0" indent="-419100" algn="l" rtl="0">
              <a:spcBef>
                <a:spcPts val="0"/>
              </a:spcBef>
              <a:spcAft>
                <a:spcPts val="0"/>
              </a:spcAft>
              <a:buSzPts val="3000"/>
              <a:buChar char="●"/>
            </a:pPr>
            <a:r>
              <a:rPr lang="en-US" sz="3000"/>
              <a:t>Math Curriculum</a:t>
            </a:r>
            <a:endParaRPr sz="3000"/>
          </a:p>
          <a:p>
            <a:pPr marL="1371600" lvl="0" indent="-419100" algn="l" rtl="0">
              <a:spcBef>
                <a:spcPts val="0"/>
              </a:spcBef>
              <a:spcAft>
                <a:spcPts val="0"/>
              </a:spcAft>
              <a:buSzPts val="3000"/>
              <a:buChar char="●"/>
            </a:pPr>
            <a:r>
              <a:rPr lang="en-US" sz="3000"/>
              <a:t>Language and Literature Curriculum</a:t>
            </a:r>
            <a:endParaRPr sz="3000"/>
          </a:p>
          <a:p>
            <a:pPr marL="0" lvl="0" indent="0" algn="ctr" rtl="0">
              <a:spcBef>
                <a:spcPts val="0"/>
              </a:spcBef>
              <a:spcAft>
                <a:spcPts val="0"/>
              </a:spcAft>
              <a:buNone/>
            </a:pPr>
            <a:endParaRPr/>
          </a:p>
        </p:txBody>
      </p:sp>
      <p:pic>
        <p:nvPicPr>
          <p:cNvPr id="168" name="Google Shape;168;p31" descr="International Baccalaureate logo"/>
          <p:cNvPicPr preferRelativeResize="0"/>
          <p:nvPr/>
        </p:nvPicPr>
        <p:blipFill>
          <a:blip r:embed="rId3">
            <a:alphaModFix/>
          </a:blip>
          <a:stretch>
            <a:fillRect/>
          </a:stretch>
        </p:blipFill>
        <p:spPr>
          <a:xfrm>
            <a:off x="5814800" y="2738772"/>
            <a:ext cx="1838825" cy="18013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DE_Powerpoint - pattern background">
  <a:themeElements>
    <a:clrScheme name="ODE Color Theme">
      <a:dk1>
        <a:srgbClr val="000000"/>
      </a:dk1>
      <a:lt1>
        <a:srgbClr val="FFFFFF"/>
      </a:lt1>
      <a:dk2>
        <a:srgbClr val="344654"/>
      </a:dk2>
      <a:lt2>
        <a:srgbClr val="E2F4FC"/>
      </a:lt2>
      <a:accent1>
        <a:srgbClr val="1B75BC"/>
      </a:accent1>
      <a:accent2>
        <a:srgbClr val="9F2065"/>
      </a:accent2>
      <a:accent3>
        <a:srgbClr val="E26B2A"/>
      </a:accent3>
      <a:accent4>
        <a:srgbClr val="72C9F1"/>
      </a:accent4>
      <a:accent5>
        <a:srgbClr val="408740"/>
      </a:accent5>
      <a:accent6>
        <a:srgbClr val="1B75BC"/>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DE_Powerpoint">
  <a:themeElements>
    <a:clrScheme name="ODE Color Theme">
      <a:dk1>
        <a:srgbClr val="000000"/>
      </a:dk1>
      <a:lt1>
        <a:srgbClr val="FFFFFF"/>
      </a:lt1>
      <a:dk2>
        <a:srgbClr val="344654"/>
      </a:dk2>
      <a:lt2>
        <a:srgbClr val="E2F4FC"/>
      </a:lt2>
      <a:accent1>
        <a:srgbClr val="1B75BC"/>
      </a:accent1>
      <a:accent2>
        <a:srgbClr val="9F2065"/>
      </a:accent2>
      <a:accent3>
        <a:srgbClr val="E26B2A"/>
      </a:accent3>
      <a:accent4>
        <a:srgbClr val="72C9F1"/>
      </a:accent4>
      <a:accent5>
        <a:srgbClr val="408740"/>
      </a:accent5>
      <a:accent6>
        <a:srgbClr val="1B75BC"/>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D55F63A288394FA550B54C3958B74A" ma:contentTypeVersion="7" ma:contentTypeDescription="Create a new document." ma:contentTypeScope="" ma:versionID="3814f2b9a875e4edc314138da1ebd91d">
  <xsd:schema xmlns:xsd="http://www.w3.org/2001/XMLSchema" xmlns:xs="http://www.w3.org/2001/XMLSchema" xmlns:p="http://schemas.microsoft.com/office/2006/metadata/properties" xmlns:ns1="http://schemas.microsoft.com/sharepoint/v3" xmlns:ns2="55fc30f9-d5bd-415c-af96-7ba3b557234d" xmlns:ns3="54031767-dd6d-417c-ab73-583408f47564" targetNamespace="http://schemas.microsoft.com/office/2006/metadata/properties" ma:root="true" ma:fieldsID="75e693bc9d61d2c237e79cf597c43635" ns1:_="" ns2:_="" ns3:_="">
    <xsd:import namespace="http://schemas.microsoft.com/sharepoint/v3"/>
    <xsd:import namespace="55fc30f9-d5bd-415c-af96-7ba3b557234d"/>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5fc30f9-d5bd-415c-af96-7ba3b557234d"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Estimated_x0020_Creation_x0020_Date xmlns="55fc30f9-d5bd-415c-af96-7ba3b557234d">2019-09-06T07:00:00+00:00</Estimated_x0020_Creation_x0020_Date>
    <Priority xmlns="55fc30f9-d5bd-415c-af96-7ba3b557234d">New</Priority>
    <Remediation_x0020_Date xmlns="55fc30f9-d5bd-415c-af96-7ba3b557234d">2019-09-06T07:00:00+00:00</Remediation_x0020_Date>
  </documentManagement>
</p:properties>
</file>

<file path=customXml/itemProps1.xml><?xml version="1.0" encoding="utf-8"?>
<ds:datastoreItem xmlns:ds="http://schemas.openxmlformats.org/officeDocument/2006/customXml" ds:itemID="{16E7E3AD-B8BC-4181-AA3D-05B376C25F31}"/>
</file>

<file path=customXml/itemProps2.xml><?xml version="1.0" encoding="utf-8"?>
<ds:datastoreItem xmlns:ds="http://schemas.openxmlformats.org/officeDocument/2006/customXml" ds:itemID="{DA1F9E11-3DC1-4198-804E-3573E5FCA553}"/>
</file>

<file path=customXml/itemProps3.xml><?xml version="1.0" encoding="utf-8"?>
<ds:datastoreItem xmlns:ds="http://schemas.openxmlformats.org/officeDocument/2006/customXml" ds:itemID="{27208360-6F48-4734-B539-54C1C1CF3C41}"/>
</file>

<file path=docProps/app.xml><?xml version="1.0" encoding="utf-8"?>
<Properties xmlns="http://schemas.openxmlformats.org/officeDocument/2006/extended-properties" xmlns:vt="http://schemas.openxmlformats.org/officeDocument/2006/docPropsVTypes">
  <TotalTime>184</TotalTime>
  <Words>607</Words>
  <Application>Microsoft Office PowerPoint</Application>
  <PresentationFormat>On-screen Show (4:3)</PresentationFormat>
  <Paragraphs>110</Paragraphs>
  <Slides>14</Slides>
  <Notes>14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ODE_Powerpoint - pattern background</vt:lpstr>
      <vt:lpstr>ODE_Powerpoint</vt:lpstr>
      <vt:lpstr> AP/IB Upcoming Changes for 2019-2020  Pandie Anderson/pandie.anderson@state.or.us  Lillian White/lillian.white@state.or.us </vt:lpstr>
      <vt:lpstr>The following powerpoint is important information about upcoming changes to AP/IB processes.     District Leaders, Principals, Asst. Principals, Counselors, AP/IB Coordinators and Teachers all need to be aware of these changes.</vt:lpstr>
      <vt:lpstr> AP Changes: The Big  Picture  Registration Timeline  AP Classroom and Online Support Ordering and Registration Processes </vt:lpstr>
      <vt:lpstr>Registration Timeline </vt:lpstr>
      <vt:lpstr>AP Classroom and Online Support  AP Classroom allows teachers and students to access unit plans, formative assessments, practice tests, and progress dashboard Teachers can customize test banks that contain multiple choice and free response questions Teachers and coordinators have 24/7 access to online support.</vt:lpstr>
      <vt:lpstr>Registration and Ordering   Teachers who have at least started the course audit process have full access to MyAP and AP Classroom.  The Coordinator or Teacher creates a classroom join code and shares it with students. </vt:lpstr>
      <vt:lpstr>  Student Registration   Students will have access to MyAP and AP Classroom once given the join code Students need to create their own account, using a non-school email address Students enter their decision whether to take exam(s) AP Coordinator finalizes registration by Nov. 15, 2019.</vt:lpstr>
      <vt:lpstr>Fees Same as last year: $94/exam; $32 subsidy from College Board for free/reduced lunch (ODE Test Fee Program is in the process of being finalized)  $40 late/cancellation exam fee for any student registered after Nov. 15 deadline or who doesn’t sit for an exam  No fee for students who test at a later date for authorized reasons  Last day to change fee status is April 30, 2020.</vt:lpstr>
      <vt:lpstr>IB Changes: The Big Picture  No registration fee  Math Curriculum Language and Literature Curriculum </vt:lpstr>
      <vt:lpstr>  No IB Registration Fee!  Effective starting with the Nov. 2019 exam session  Exam fees (ODE Test Fee Program is in the process of being finalized):  Middle Years Programme (MYP) subject fee: $76  Diploma Programme (DP) subject fee: $119    </vt:lpstr>
      <vt:lpstr>DP Math Changes  Math Studies, Math SL and Math HL courses are now offered as 2 options: “Analysis and Approaches” and “Applications and Interpretation” Both courses are offered at the Standard (SL) and Higher (HL) levels For more details about the courses and matches to previous math courses explore the IB Community Blog. </vt:lpstr>
      <vt:lpstr>DP Language and Literature Changes  There is no longer a 1:1 correspondence between parts of the syllabus and assessment components Increased emphasis in conceptual understanding Internal assessment requires connections between texts and global issues FRQs about changes to lang. and lit. </vt:lpstr>
      <vt:lpstr>    Final Thoughts  Change is difficult for all of us. Please make sure that AP/IB Teachers, Counselors and Coordinators are well informed and prepared to facilitate these changes effectively. Communicate these changes early and often to both parents and students Tools are available to facilitate AP changes News about IB curriculum changes   </vt:lpstr>
      <vt:lpstr>Support from Your ODE Partners  We are available to help with whatever needs you have with regard to these changes.   Please contact  Pandie Anderson (pandie.anderson@state.or.us)  Lillian White (lillian.white@state.or.us)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Slide Deck_AP and IB Changes 2019-2020</dc:title>
  <dc:creator>ANDERSON Pandie - ODE</dc:creator>
  <cp:lastModifiedBy>SIMEONE Linda - ODE</cp:lastModifiedBy>
  <cp:revision>8</cp:revision>
  <dcterms:modified xsi:type="dcterms:W3CDTF">2019-09-06T17:34:27Z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0x01010021D55F63A288394FA550B54C3958B74A</vt:lpwstr>
  </property>
</Properties>
</file>