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0" r:id="rId2"/>
  </p:sldMasterIdLst>
  <p:notesMasterIdLst>
    <p:notesMasterId r:id="rId3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1034505"/>
            <a:ext cx="9144000" cy="94974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1028295"/>
            <a:ext cx="7152434" cy="10133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1028295"/>
            <a:ext cx="7152434" cy="10133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1034505"/>
            <a:ext cx="9144000" cy="94974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0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1" r:id="rId2"/>
    <p:sldLayoutId id="2147483698" r:id="rId3"/>
    <p:sldLayoutId id="2147483699" r:id="rId4"/>
    <p:sldLayoutId id="2147483701" r:id="rId5"/>
    <p:sldLayoutId id="2147483702" r:id="rId6"/>
    <p:sldLayoutId id="2147483704" r:id="rId7"/>
    <p:sldLayoutId id="2147483709" r:id="rId8"/>
    <p:sldLayoutId id="2147483707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2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www.oregon.gov/ode/reports-and-data/students/Pages/default.aspx" TargetMode="External"/><Relationship Id="rId7" Type="http://schemas.openxmlformats.org/officeDocument/2006/relationships/hyperlink" Target="https://www.oregon.gov/oha/PH/BirthDeathCertificates/Surveys/OregonHealthyTeens/Pages/index.aspx" TargetMode="External"/><Relationship Id="rId2" Type="http://schemas.openxmlformats.org/officeDocument/2006/relationships/hyperlink" Target="https://www.oregon.gov/ode/schools-and-districts/reportcards/Pages/default.asp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lloregon.org/" TargetMode="External"/><Relationship Id="rId5" Type="http://schemas.openxmlformats.org/officeDocument/2006/relationships/hyperlink" Target="https://www.ode.state.or.us/data/ReportCard/sped/" TargetMode="External"/><Relationship Id="rId4" Type="http://schemas.openxmlformats.org/officeDocument/2006/relationships/hyperlink" Target="https://www.oregon.gov/ode/educator-resources/assessment/Pages/Assessment-Results.asp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demail-my.sharepoint.com/:u:/g/personal/thorpl_ode_state_or_us/EUQLqb0sKDNMtssZomQIDkIB3UUvTVynjDENL1aBW-LLjA?e=OZQB59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every1graduates.org/team-playbook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every1graduates.org/team-playbook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ngie.gunter@state.or.us" TargetMode="External"/><Relationship Id="rId7" Type="http://schemas.openxmlformats.org/officeDocument/2006/relationships/hyperlink" Target="mailto:jennifer.bevers@state.or.us" TargetMode="External"/><Relationship Id="rId2" Type="http://schemas.openxmlformats.org/officeDocument/2006/relationships/hyperlink" Target="mailto:cassie.medina@state.or.u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avid.jamieson@state.or.us" TargetMode="External"/><Relationship Id="rId5" Type="http://schemas.openxmlformats.org/officeDocument/2006/relationships/hyperlink" Target="mailto:lillian.white@state.or.us" TargetMode="External"/><Relationship Id="rId4" Type="http://schemas.openxmlformats.org/officeDocument/2006/relationships/hyperlink" Target="mailto:michael.lindblad@state.or.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highschoolsuccess.org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ncs.uchicago.edu/freshman-on-track-toolki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hyperlink" Target="http://bettertogethercentraloregon.org/outcomes/bridges/grade9-on-trac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597" y="2935982"/>
            <a:ext cx="7886700" cy="2792243"/>
          </a:xfrm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on Track &amp; Data Literacy</a:t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b="0" dirty="0" smtClean="0"/>
              <a:t>Oregon Department of Education</a:t>
            </a:r>
            <a:br>
              <a:rPr lang="en-US" sz="2400" b="0" dirty="0" smtClean="0"/>
            </a:br>
            <a:r>
              <a:rPr lang="en-US" sz="2400" b="0" dirty="0" smtClean="0"/>
              <a:t>August 29, 2019</a:t>
            </a:r>
            <a:endParaRPr lang="en-US" sz="2400" b="0" dirty="0"/>
          </a:p>
        </p:txBody>
      </p:sp>
      <p:pic>
        <p:nvPicPr>
          <p:cNvPr id="3" name="Picture 2" descr="Black Graduation Cap" title="Graduation Ca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73" y="5334753"/>
            <a:ext cx="1614516" cy="11218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630" y="93193"/>
            <a:ext cx="6736995" cy="857421"/>
          </a:xfrm>
        </p:spPr>
        <p:txBody>
          <a:bodyPr/>
          <a:lstStyle/>
          <a:p>
            <a:r>
              <a:rPr lang="en-US" sz="2600" dirty="0" smtClean="0"/>
              <a:t>High School Success – How Does Data Fit In?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2024" y="2243738"/>
            <a:ext cx="7886700" cy="3254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High School Success requires the evaluation of middle and high school data on student attendance, participation, and outcomes to increase student retention and graduation rates.</a:t>
            </a:r>
          </a:p>
          <a:p>
            <a:pPr lvl="1"/>
            <a:r>
              <a:rPr lang="en-US" dirty="0" smtClean="0"/>
              <a:t>Chronic Absenteeism</a:t>
            </a:r>
          </a:p>
          <a:p>
            <a:pPr lvl="1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on-Track</a:t>
            </a:r>
          </a:p>
          <a:p>
            <a:pPr lvl="1"/>
            <a:r>
              <a:rPr lang="en-US" dirty="0" smtClean="0"/>
              <a:t>Four and Five Year Cohort Graduation and Completion Rates</a:t>
            </a:r>
          </a:p>
          <a:p>
            <a:pPr lvl="1"/>
            <a:r>
              <a:rPr lang="en-US" dirty="0" smtClean="0"/>
              <a:t>Dropout Rates</a:t>
            </a:r>
          </a:p>
          <a:p>
            <a:pPr lvl="1"/>
            <a:r>
              <a:rPr lang="en-US" dirty="0" smtClean="0"/>
              <a:t>CTE Participation/Concentration</a:t>
            </a:r>
          </a:p>
          <a:p>
            <a:pPr lvl="1"/>
            <a:r>
              <a:rPr lang="en-US" dirty="0" smtClean="0"/>
              <a:t>Dual Credit Participation</a:t>
            </a:r>
          </a:p>
          <a:p>
            <a:pPr marL="0" indent="0">
              <a:buNone/>
            </a:pPr>
            <a:r>
              <a:rPr lang="en-US" dirty="0" smtClean="0"/>
              <a:t>All data points are disaggregated by student population to determine if there are groups that are disproportionately affected.</a:t>
            </a:r>
            <a:endParaRPr lang="en-US" dirty="0"/>
          </a:p>
        </p:txBody>
      </p:sp>
      <p:pic>
        <p:nvPicPr>
          <p:cNvPr id="5" name="Picture 4" descr="Colored pencils in a row." title="Colored Pencil Border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6"/>
          <a:stretch/>
        </p:blipFill>
        <p:spPr>
          <a:xfrm>
            <a:off x="-2" y="4976556"/>
            <a:ext cx="9143999" cy="18964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9</a:t>
            </a:r>
            <a:r>
              <a:rPr lang="en-US" baseline="30000" dirty="0" smtClean="0"/>
              <a:t>th</a:t>
            </a:r>
            <a:r>
              <a:rPr lang="en-US" dirty="0" smtClean="0"/>
              <a:t> Grade on-Track with High School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07" y="2338047"/>
            <a:ext cx="7828134" cy="2638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Eligibility Requirement to be </a:t>
            </a:r>
            <a:r>
              <a:rPr lang="en-US" dirty="0" smtClean="0"/>
              <a:t>“fully </a:t>
            </a:r>
            <a:r>
              <a:rPr lang="en-US" dirty="0"/>
              <a:t>in </a:t>
            </a:r>
            <a:r>
              <a:rPr lang="en-US" dirty="0" smtClean="0"/>
              <a:t>place” </a:t>
            </a:r>
            <a:r>
              <a:rPr lang="en-US" dirty="0"/>
              <a:t>by the end of the 2021 school year</a:t>
            </a:r>
          </a:p>
          <a:p>
            <a:r>
              <a:rPr lang="en-US" dirty="0"/>
              <a:t>Fully in </a:t>
            </a:r>
            <a:r>
              <a:rPr lang="en-US" dirty="0" smtClean="0"/>
              <a:t>place = </a:t>
            </a:r>
            <a:r>
              <a:rPr lang="en-US" dirty="0"/>
              <a:t>meeting quarterly, monthly, every other week, or weekly</a:t>
            </a:r>
          </a:p>
          <a:p>
            <a:pPr marL="6159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 to High School Success Law– a school district or charter will “provide sufficient time for teachers and staff of students in grade 9 to review data on students’ grades, absences and discipline by school and by course and to develop strategies to ensure at-risk students stay on track to graduate.”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lored pencils in a row." title="Colored Pencil Border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6"/>
          <a:stretch/>
        </p:blipFill>
        <p:spPr>
          <a:xfrm>
            <a:off x="-2" y="4976556"/>
            <a:ext cx="9143999" cy="1896474"/>
          </a:xfrm>
          <a:prstGeom prst="rect">
            <a:avLst/>
          </a:prstGeom>
        </p:spPr>
      </p:pic>
      <p:pic>
        <p:nvPicPr>
          <p:cNvPr id="5" name="Picture 4" descr="Quote from Judith Bilings, &quot;Children are the Priority. Change is the Reality. Collaboratoin is the Strategy.&quot;" title="Quo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56" y="4725592"/>
            <a:ext cx="2543175" cy="1800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97" y="2935982"/>
            <a:ext cx="7886700" cy="2405139"/>
          </a:xfrm>
        </p:spPr>
        <p:txBody>
          <a:bodyPr>
            <a:normAutofit/>
          </a:bodyPr>
          <a:lstStyle/>
          <a:p>
            <a:r>
              <a:rPr lang="en-US" dirty="0" smtClean="0"/>
              <a:t>What Data are Available to Districts</a:t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200" b="0" dirty="0" smtClean="0"/>
              <a:t>Using data to help identify gaps and inequities in our system</a:t>
            </a:r>
            <a:endParaRPr lang="en-US" sz="2200" b="0" dirty="0"/>
          </a:p>
        </p:txBody>
      </p:sp>
      <p:pic>
        <p:nvPicPr>
          <p:cNvPr id="3" name="Picture 2" descr="Black Graduation Cap" title="Graduation C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73" y="5334753"/>
            <a:ext cx="1614516" cy="11218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Data Available to Districts via the Achievement Data Insight Application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119357"/>
            <a:ext cx="7886700" cy="4281443"/>
          </a:xfrm>
        </p:spPr>
        <p:txBody>
          <a:bodyPr>
            <a:normAutofit fontScale="70000" lnSpcReduction="20000"/>
          </a:bodyPr>
          <a:lstStyle/>
          <a:p>
            <a:endParaRPr lang="en-US" alt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When developing plans to implement initiatives or improve schools, there are a number of different data that can be looked at. </a:t>
            </a: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All </a:t>
            </a:r>
            <a:r>
              <a:rPr lang="en-US" dirty="0"/>
              <a:t>data that are submitted to the ODE by the district/school, including: </a:t>
            </a: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Attendance/Membership (Cumulative ADM Collection)</a:t>
            </a:r>
          </a:p>
          <a:p>
            <a:pPr marL="914412" lvl="1" indent="-298450">
              <a:spcBef>
                <a:spcPts val="0"/>
              </a:spcBef>
              <a:buSzPts val="1100"/>
              <a:buChar char="■"/>
            </a:pPr>
            <a:r>
              <a:rPr lang="en-US" dirty="0"/>
              <a:t>Includes demographic variables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Class Size/Enrollment (Class Roster Collection)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Graduation/Dropout Status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Teacher/Staff turnover (Staff Position collection)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Special Education student count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English Learners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Discipline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Teacher Experience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CTE student participation/completion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Ninth Grade On Track</a:t>
            </a:r>
          </a:p>
          <a:p>
            <a:pPr marL="457211" indent="-298450">
              <a:spcBef>
                <a:spcPts val="0"/>
              </a:spcBef>
              <a:buSzPts val="1100"/>
              <a:buChar char="○"/>
            </a:pPr>
            <a:r>
              <a:rPr lang="en-US" dirty="0"/>
              <a:t>Student Mobility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lack Graduation Cap" title="Graduation C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73" y="5334753"/>
            <a:ext cx="1614516" cy="11218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Data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311150">
              <a:spcBef>
                <a:spcPts val="1600"/>
              </a:spcBef>
              <a:buSzPts val="1300"/>
              <a:buChar char="●"/>
            </a:pPr>
            <a:r>
              <a:rPr lang="en-US" dirty="0">
                <a:hlinkClick r:id="rId2"/>
              </a:rPr>
              <a:t>Report Card Data produced by ODE </a:t>
            </a:r>
            <a:endParaRPr lang="en-US" dirty="0"/>
          </a:p>
          <a:p>
            <a:pPr marL="457200" lvl="0" indent="-311150">
              <a:spcBef>
                <a:spcPts val="1600"/>
              </a:spcBef>
              <a:buSzPts val="1300"/>
              <a:buChar char="●"/>
            </a:pPr>
            <a:r>
              <a:rPr lang="en-US" dirty="0">
                <a:hlinkClick r:id="rId3"/>
              </a:rPr>
              <a:t>Individual Reports produced by ODE </a:t>
            </a:r>
            <a:endParaRPr lang="en-US" dirty="0"/>
          </a:p>
          <a:p>
            <a:pPr marL="457200" lvl="0" indent="-311150">
              <a:spcBef>
                <a:spcPts val="1600"/>
              </a:spcBef>
              <a:buSzPts val="1300"/>
              <a:buChar char="●"/>
            </a:pPr>
            <a:r>
              <a:rPr lang="en-US" dirty="0">
                <a:hlinkClick r:id="rId4"/>
              </a:rPr>
              <a:t>Assessment Data </a:t>
            </a:r>
            <a:endParaRPr lang="en-US" dirty="0"/>
          </a:p>
          <a:p>
            <a:pPr marL="457200" lvl="0" indent="-311150">
              <a:spcBef>
                <a:spcPts val="1600"/>
              </a:spcBef>
              <a:buSzPts val="1300"/>
              <a:buChar char="●"/>
            </a:pPr>
            <a:r>
              <a:rPr lang="en-US" dirty="0">
                <a:hlinkClick r:id="rId5"/>
              </a:rPr>
              <a:t>Special Education Report Card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0180" y="3273292"/>
            <a:ext cx="3886200" cy="2749708"/>
          </a:xfrm>
        </p:spPr>
        <p:txBody>
          <a:bodyPr/>
          <a:lstStyle/>
          <a:p>
            <a:pPr marL="457200" lvl="0" indent="-311150">
              <a:spcBef>
                <a:spcPts val="1600"/>
              </a:spcBef>
              <a:buSzPts val="1300"/>
              <a:buChar char="●"/>
            </a:pPr>
            <a:r>
              <a:rPr lang="en-US" dirty="0">
                <a:hlinkClick r:id="rId6"/>
              </a:rPr>
              <a:t>TELL Survey Results</a:t>
            </a:r>
            <a:endParaRPr lang="en-US" dirty="0"/>
          </a:p>
          <a:p>
            <a:pPr marL="457200" lvl="0" indent="-311150">
              <a:spcBef>
                <a:spcPts val="1600"/>
              </a:spcBef>
              <a:buSzPts val="1300"/>
              <a:buChar char="●"/>
            </a:pPr>
            <a:r>
              <a:rPr lang="en-US" dirty="0"/>
              <a:t>School Climate Surveys</a:t>
            </a:r>
          </a:p>
          <a:p>
            <a:pPr marL="457200" lvl="0" indent="-311150">
              <a:spcBef>
                <a:spcPts val="1600"/>
              </a:spcBef>
              <a:buSzPts val="1300"/>
              <a:buChar char="●"/>
            </a:pPr>
            <a:r>
              <a:rPr lang="en-US" dirty="0">
                <a:hlinkClick r:id="rId7"/>
              </a:rPr>
              <a:t>Oregon Healthy Teens Survey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mage of a piece of paper with the text &quot;Report Card&quot; written on it." title="Report Ca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25" y="1406681"/>
            <a:ext cx="2546230" cy="1633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Success Data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244436"/>
            <a:ext cx="3886200" cy="365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Data sheets with information specific to High School Success plans have been created. Each district has its own sheet, with information such as graduation rates, 9</a:t>
            </a:r>
            <a:r>
              <a:rPr lang="en-US" baseline="30000" dirty="0" smtClean="0"/>
              <a:t>th</a:t>
            </a:r>
            <a:r>
              <a:rPr lang="en-US" dirty="0" smtClean="0"/>
              <a:t> grade on-track, absenteeism, SBAC results, AP/Dual Credit enrollment, HSS funding,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sheets can be made publicly available.</a:t>
            </a:r>
            <a:endParaRPr lang="en-US" dirty="0"/>
          </a:p>
        </p:txBody>
      </p:sp>
      <p:pic>
        <p:nvPicPr>
          <p:cNvPr id="5" name="Google Shape;344;p24" descr="Sample image of a High School Success Data Sheet" title="High School Success Data Sheet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 rot="719423">
            <a:off x="4659511" y="2300304"/>
            <a:ext cx="3951349" cy="35468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Chronic Absenteeism Data Dashboard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803" y="2244436"/>
            <a:ext cx="3058422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Data dashboards focusing on Chronic Absenteeism, with individual student populations over a three-year span have been created.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dashboard can be downloaded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Google Shape;351;p25" descr="Sample image of the Chronic Absenteeism Data Dashboard." title="Chronic Absenteeism Data Dashboard"/>
          <p:cNvPicPr preferRelativeResize="0"/>
          <p:nvPr/>
        </p:nvPicPr>
        <p:blipFill rotWithShape="1">
          <a:blip r:embed="rId3">
            <a:alphaModFix/>
          </a:blip>
          <a:srcRect l="1078" t="3446"/>
          <a:stretch/>
        </p:blipFill>
        <p:spPr>
          <a:xfrm>
            <a:off x="3639423" y="2186981"/>
            <a:ext cx="5291575" cy="3772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17" y="1855328"/>
            <a:ext cx="7886700" cy="2591982"/>
          </a:xfrm>
        </p:spPr>
        <p:txBody>
          <a:bodyPr>
            <a:normAutofit/>
          </a:bodyPr>
          <a:lstStyle/>
          <a:p>
            <a:r>
              <a:rPr lang="en-US" dirty="0" smtClean="0"/>
              <a:t>How Data Can be Used to Support Student Success</a:t>
            </a:r>
            <a:endParaRPr lang="en-US" sz="2200" b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31025" y="3578832"/>
            <a:ext cx="7140633" cy="259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 smtClean="0"/>
              <a:t>Questions to Consider:</a:t>
            </a:r>
          </a:p>
          <a:p>
            <a:pPr algn="l"/>
            <a:endParaRPr lang="en-US" sz="2000" b="0" dirty="0"/>
          </a:p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Data Quality </a:t>
            </a:r>
            <a:r>
              <a:rPr lang="en-US" sz="2000" b="0" dirty="0" smtClean="0"/>
              <a:t>– How reliable is the data in your systems?</a:t>
            </a:r>
            <a:br>
              <a:rPr lang="en-US" sz="2000" b="0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Data Capacity </a:t>
            </a:r>
            <a:r>
              <a:rPr lang="en-US" sz="2000" b="0" dirty="0" smtClean="0"/>
              <a:t>– Does your staff know how to effectively utilize data?</a:t>
            </a:r>
            <a:br>
              <a:rPr lang="en-US" sz="2000" b="0" dirty="0" smtClean="0"/>
            </a:br>
            <a:r>
              <a:rPr lang="en-US" sz="2000" dirty="0" smtClean="0">
                <a:solidFill>
                  <a:schemeClr val="accent5"/>
                </a:solidFill>
              </a:rPr>
              <a:t>Data Culture </a:t>
            </a:r>
            <a:r>
              <a:rPr lang="en-US" sz="2000" b="0" dirty="0" smtClean="0"/>
              <a:t>– Is there buy-in amongst staff to use data for decision making?</a:t>
            </a:r>
            <a:endParaRPr lang="en-US" sz="2000" b="0" dirty="0"/>
          </a:p>
        </p:txBody>
      </p:sp>
      <p:pic>
        <p:nvPicPr>
          <p:cNvPr id="4" name="Picture 3" descr="Black Graduation Cap" title="Graduation C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73" y="5334753"/>
            <a:ext cx="1614516" cy="11218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49" y="3205446"/>
            <a:ext cx="7886700" cy="27497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Provide historical trends to assist in establishing goals</a:t>
            </a:r>
          </a:p>
          <a:p>
            <a:r>
              <a:rPr lang="en-US" dirty="0" smtClean="0"/>
              <a:t>Highlight what is working well within a system</a:t>
            </a:r>
          </a:p>
          <a:p>
            <a:r>
              <a:rPr lang="en-US" dirty="0" smtClean="0"/>
              <a:t>Reveal areas of need</a:t>
            </a:r>
          </a:p>
          <a:p>
            <a:r>
              <a:rPr lang="en-US" dirty="0" smtClean="0"/>
              <a:t>Move schools &amp; districts from anecdotal to explicit evidence</a:t>
            </a:r>
          </a:p>
          <a:p>
            <a:r>
              <a:rPr lang="en-US" dirty="0" smtClean="0"/>
              <a:t>Detect students at risk for being off-track</a:t>
            </a:r>
            <a:endParaRPr lang="en-US" dirty="0"/>
          </a:p>
        </p:txBody>
      </p:sp>
      <p:pic>
        <p:nvPicPr>
          <p:cNvPr id="4" name="Picture 3" descr="Image of a definition of data analysis from BusinessDirectory. The definition reads, &quot;The process of evaluating data using analytical and logical reasoning to examine each component of the data provided...&quot;" title="Data Analys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70" y="1363693"/>
            <a:ext cx="2857500" cy="1600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Great! Where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teacher collaboration round data, beginning at the 9</a:t>
            </a:r>
            <a:r>
              <a:rPr lang="en-US" baseline="30000" dirty="0" smtClean="0"/>
              <a:t>th</a:t>
            </a:r>
            <a:r>
              <a:rPr lang="en-US" dirty="0" smtClean="0"/>
              <a:t> grade level</a:t>
            </a:r>
          </a:p>
          <a:p>
            <a:pPr lvl="1"/>
            <a:r>
              <a:rPr lang="en-US" dirty="0" smtClean="0"/>
              <a:t>Administration, Counselor, Teachers, Instructional Aides, Others</a:t>
            </a:r>
          </a:p>
          <a:p>
            <a:pPr lvl="1"/>
            <a:r>
              <a:rPr lang="en-US" dirty="0" smtClean="0"/>
              <a:t>Representative of Skill Sets</a:t>
            </a:r>
          </a:p>
          <a:p>
            <a:pPr lvl="2"/>
            <a:r>
              <a:rPr lang="en-US" dirty="0" smtClean="0"/>
              <a:t>Technical, organizational, interpersonal,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</a:p>
          <a:p>
            <a:pPr lvl="1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on-Track Support</a:t>
            </a:r>
          </a:p>
          <a:p>
            <a:pPr lvl="1"/>
            <a:r>
              <a:rPr lang="en-US" dirty="0" smtClean="0"/>
              <a:t>Why Data?</a:t>
            </a:r>
          </a:p>
          <a:p>
            <a:pPr lvl="1"/>
            <a:r>
              <a:rPr lang="en-US" dirty="0" smtClean="0"/>
              <a:t>What Data?</a:t>
            </a:r>
          </a:p>
          <a:p>
            <a:pPr lvl="1"/>
            <a:r>
              <a:rPr lang="en-US" dirty="0" smtClean="0"/>
              <a:t>Using Data?</a:t>
            </a:r>
            <a:endParaRPr lang="en-US" dirty="0"/>
          </a:p>
        </p:txBody>
      </p:sp>
      <p:pic>
        <p:nvPicPr>
          <p:cNvPr id="4" name="Picture 3" descr="Colored pencils in a row." title="Colored Pencil Border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6"/>
          <a:stretch/>
        </p:blipFill>
        <p:spPr>
          <a:xfrm>
            <a:off x="-2" y="4961188"/>
            <a:ext cx="9143999" cy="18964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Inventory</a:t>
            </a:r>
          </a:p>
          <a:p>
            <a:pPr lvl="1"/>
            <a:r>
              <a:rPr lang="en-US" dirty="0" smtClean="0"/>
              <a:t>What data do we have, need and want?</a:t>
            </a:r>
          </a:p>
          <a:p>
            <a:pPr lvl="1"/>
            <a:r>
              <a:rPr lang="en-US" dirty="0" smtClean="0"/>
              <a:t>Where does the data live?</a:t>
            </a:r>
          </a:p>
          <a:p>
            <a:pPr lvl="1"/>
            <a:r>
              <a:rPr lang="en-US" dirty="0" smtClean="0"/>
              <a:t>How often is it gathered?</a:t>
            </a:r>
          </a:p>
          <a:p>
            <a:pPr lvl="1"/>
            <a:r>
              <a:rPr lang="en-US" dirty="0" smtClean="0"/>
              <a:t>Who has access to the data?</a:t>
            </a:r>
          </a:p>
          <a:p>
            <a:pPr lvl="1"/>
            <a:r>
              <a:rPr lang="en-US" dirty="0" smtClean="0"/>
              <a:t>What tools are available to report the data?</a:t>
            </a:r>
            <a:endParaRPr lang="en-US" dirty="0"/>
          </a:p>
        </p:txBody>
      </p:sp>
      <p:pic>
        <p:nvPicPr>
          <p:cNvPr id="4" name="Picture 3" descr="Image of five cartoon people looking at a long list of terms and conditions with the text, &quot;Your Data,&quot; at the top." title="Your D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40" y="1541972"/>
            <a:ext cx="2857500" cy="1600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Data –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33782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your data tell you?</a:t>
            </a:r>
          </a:p>
          <a:p>
            <a:pPr lvl="1"/>
            <a:r>
              <a:rPr lang="en-US" dirty="0" smtClean="0"/>
              <a:t>How do student outcomes differ by demographics, programs (processes), and schools?</a:t>
            </a:r>
          </a:p>
          <a:p>
            <a:pPr lvl="1"/>
            <a:r>
              <a:rPr lang="en-US" dirty="0" smtClean="0"/>
              <a:t>Have specific programs (processes), interventions, or systems improved outcomes?</a:t>
            </a:r>
          </a:p>
          <a:p>
            <a:pPr lvl="1"/>
            <a:r>
              <a:rPr lang="en-US" dirty="0" smtClean="0"/>
              <a:t>How do absences and mobility affect outcomes?</a:t>
            </a:r>
          </a:p>
          <a:p>
            <a:pPr lvl="1"/>
            <a:r>
              <a:rPr lang="en-US" dirty="0" smtClean="0"/>
              <a:t>What are the characteristics of students who are achieving? Of students who are not?</a:t>
            </a:r>
          </a:p>
          <a:p>
            <a:pPr lvl="1"/>
            <a:r>
              <a:rPr lang="en-US" dirty="0" smtClean="0"/>
              <a:t>Are there achievement or equity gaps?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97" y="2935982"/>
            <a:ext cx="7886700" cy="2405139"/>
          </a:xfrm>
        </p:spPr>
        <p:txBody>
          <a:bodyPr>
            <a:normAutofit/>
          </a:bodyPr>
          <a:lstStyle/>
          <a:p>
            <a:r>
              <a:rPr lang="en-US" dirty="0" smtClean="0"/>
              <a:t>Indicators and Interventions</a:t>
            </a:r>
            <a:br>
              <a:rPr lang="en-US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200" b="0" dirty="0" smtClean="0"/>
              <a:t>Using data to help identify gaps and inequities in our system</a:t>
            </a:r>
            <a:endParaRPr lang="en-US" sz="2200" b="0" dirty="0"/>
          </a:p>
        </p:txBody>
      </p:sp>
      <p:pic>
        <p:nvPicPr>
          <p:cNvPr id="3" name="Picture 2" descr="Black Graduation Cap" title="Graduation C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73" y="5334753"/>
            <a:ext cx="1614516" cy="11218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Focus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15" y="3188820"/>
            <a:ext cx="6556674" cy="27497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Teams have been formed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They’ve looked at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They’ve determined broad areas of need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How do we identify at-risk students and what they need?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" name="Picture 3" descr="Image of a group of adults sitting around a table having a meeting." title="Team Mee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53" y="1931655"/>
            <a:ext cx="2930690" cy="1955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Off Track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current, local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indicators which are easily understood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indicators which are meaningful for your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indicators which are actionable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indicators which will identify an appropriate number of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Says…</a:t>
            </a:r>
            <a:endParaRPr lang="en-US" dirty="0"/>
          </a:p>
        </p:txBody>
      </p:sp>
      <p:pic>
        <p:nvPicPr>
          <p:cNvPr id="4" name="Google Shape;483;p45" descr="Image of data describing how attendance impacts behavior, which impacts academics, which impacts a student's abliity to stay on track." title="Johns Hopkins Team Playbook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1943" y="2442141"/>
            <a:ext cx="8717076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378" y="5727469"/>
            <a:ext cx="4222866" cy="6483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Johns Hopkins University, School of Education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Team Playbook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630" y="93193"/>
            <a:ext cx="6736995" cy="857421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2024" y="2243738"/>
            <a:ext cx="7886700" cy="325421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Determine which interventions address specific indicators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Attendance vs. Behavior vs. Credit vs. Multiple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students can each intervention serve?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Ensure each student can receive adequate support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Are more resources needed?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Personnel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Space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Curriculum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Are there community, business, or high education partners who can assist?</a:t>
            </a:r>
          </a:p>
        </p:txBody>
      </p:sp>
      <p:pic>
        <p:nvPicPr>
          <p:cNvPr id="5" name="Picture 4" descr="Colored pencils in a row." title="Colored Pencil Border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6"/>
          <a:stretch/>
        </p:blipFill>
        <p:spPr>
          <a:xfrm>
            <a:off x="-2" y="4976556"/>
            <a:ext cx="9143999" cy="18964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pic>
        <p:nvPicPr>
          <p:cNvPr id="5" name="Google Shape;496;p47" descr="Image of samples of interventions for attendance, behavior, and course performance." title="Intervention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713" y="2182537"/>
            <a:ext cx="7373389" cy="347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378" y="5727469"/>
            <a:ext cx="4222866" cy="6483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Johns Hopkins University, School of Education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Team Playbook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Know if What We are Doing is Workings?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502131"/>
            <a:ext cx="7886700" cy="354122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Collect before and after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Collect intervention participation information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Did fully participating students drop out?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Are equity gaps expanding?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Are certain interventions providing better results?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Should some interventions be disbanded? Expanded?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Are there still student needs that aren’t being met?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Team’s Work is Never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344189"/>
            <a:ext cx="3886200" cy="379060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Collecting data sets the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Analyzing data establishes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Soliciting input from stakeholders develops strategies &amp;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action plan, including steps each individual needs to take and how the team will determine effectiveness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calendar – when will the team re-convene for evaluation of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ACTION!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</a:t>
            </a:r>
            <a:endParaRPr lang="en-US" dirty="0"/>
          </a:p>
        </p:txBody>
      </p:sp>
      <p:pic>
        <p:nvPicPr>
          <p:cNvPr id="5" name="Google Shape;509;p49" descr="Image displaying the cycle of the continuous improvement process: Set the Direction/Vision, Assess Needs, Create Strategic Plan, Implement Strategic Plan, Monitor Work, Adjust, &amp; Feedback Loops" title="Continuous Improvement Process"/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684643" y="2032017"/>
            <a:ext cx="4160779" cy="39217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Why is 9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Grade on-Track Important?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17" y="2393066"/>
            <a:ext cx="7031255" cy="2749708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r>
              <a:rPr lang="en-US" dirty="0"/>
              <a:t>A 9</a:t>
            </a:r>
            <a:r>
              <a:rPr lang="en-US" baseline="30000" dirty="0"/>
              <a:t>th</a:t>
            </a:r>
            <a:r>
              <a:rPr lang="en-US" dirty="0"/>
              <a:t> grader’s chances of graduating on time decreases by 30% for every full-year course failed.</a:t>
            </a:r>
          </a:p>
          <a:p>
            <a:pPr marL="342900" indent="-342900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graders on-track are 4x more likely to graduate on time.</a:t>
            </a:r>
          </a:p>
          <a:p>
            <a:pPr marL="342900" indent="-342900"/>
            <a:r>
              <a:rPr lang="en-US" dirty="0"/>
              <a:t>“Those who fail just one or two classes in 9</a:t>
            </a:r>
            <a:r>
              <a:rPr lang="en-US" baseline="30000" dirty="0"/>
              <a:t>th</a:t>
            </a:r>
            <a:r>
              <a:rPr lang="en-US" dirty="0"/>
              <a:t> grade are at higher risk of never graduating. In fact, 9</a:t>
            </a:r>
            <a:r>
              <a:rPr lang="en-US" baseline="30000" dirty="0"/>
              <a:t>th</a:t>
            </a:r>
            <a:r>
              <a:rPr lang="en-US" dirty="0"/>
              <a:t> grade performance is a better predictor of who eventually will graduate from </a:t>
            </a:r>
            <a:r>
              <a:rPr lang="en-US" dirty="0" smtClean="0"/>
              <a:t>high school </a:t>
            </a:r>
            <a:r>
              <a:rPr lang="en-US" dirty="0"/>
              <a:t>than either 8</a:t>
            </a:r>
            <a:r>
              <a:rPr lang="en-US" baseline="30000" dirty="0"/>
              <a:t>th</a:t>
            </a:r>
            <a:r>
              <a:rPr lang="en-US" dirty="0"/>
              <a:t> grade test scores or background </a:t>
            </a:r>
            <a:r>
              <a:rPr lang="en-US" dirty="0" smtClean="0"/>
              <a:t>characteristics </a:t>
            </a:r>
            <a:r>
              <a:rPr lang="en-US" dirty="0"/>
              <a:t>such as gender, race, and economic </a:t>
            </a:r>
            <a:r>
              <a:rPr lang="en-US" dirty="0" smtClean="0"/>
              <a:t>status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– </a:t>
            </a:r>
            <a:r>
              <a:rPr lang="en-US" i="1" dirty="0"/>
              <a:t>The University of Chicago Research Brief, April 2014 </a:t>
            </a:r>
          </a:p>
          <a:p>
            <a:endParaRPr lang="en-US" dirty="0"/>
          </a:p>
        </p:txBody>
      </p:sp>
      <p:pic>
        <p:nvPicPr>
          <p:cNvPr id="4" name="Picture 3" descr="Books stacked with a graduation cap on top. The caption reads, &quot;All that hard work paid off!&quot;" title="All That Hard Work Paid O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42" y="4227837"/>
            <a:ext cx="2343418" cy="22646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2"/>
            <a:ext cx="3886200" cy="36348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Contact Information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Cassie Medina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</a:t>
            </a:r>
            <a:r>
              <a:rPr lang="en-US" dirty="0" smtClean="0">
                <a:hlinkClick r:id="rId2"/>
              </a:rPr>
              <a:t>assie.medina@state.or.us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Angie Gunter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a</a:t>
            </a:r>
            <a:r>
              <a:rPr lang="en-US" dirty="0" smtClean="0">
                <a:hlinkClick r:id="rId3"/>
              </a:rPr>
              <a:t>ngie.gunter@state.or.us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Michael </a:t>
            </a:r>
            <a:r>
              <a:rPr lang="en-US" dirty="0" err="1" smtClean="0"/>
              <a:t>Lindblad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m</a:t>
            </a:r>
            <a:r>
              <a:rPr lang="en-US" dirty="0" smtClean="0">
                <a:hlinkClick r:id="rId4"/>
              </a:rPr>
              <a:t>ichael.lindblad@state.or.us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5" y="3258590"/>
            <a:ext cx="3886200" cy="2934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Lillian White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l</a:t>
            </a:r>
            <a:r>
              <a:rPr lang="en-US" dirty="0" smtClean="0">
                <a:hlinkClick r:id="rId5"/>
              </a:rPr>
              <a:t>illian.white@state.or.us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David Jamieson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d</a:t>
            </a:r>
            <a:r>
              <a:rPr lang="en-US" dirty="0" smtClean="0">
                <a:hlinkClick r:id="rId6"/>
              </a:rPr>
              <a:t>avid.jamieson@state.or.us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Jennifer </a:t>
            </a:r>
            <a:r>
              <a:rPr lang="en-US" dirty="0" err="1" smtClean="0"/>
              <a:t>Bevers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7"/>
              </a:rPr>
              <a:t>j</a:t>
            </a:r>
            <a:r>
              <a:rPr lang="en-US" dirty="0" smtClean="0">
                <a:hlinkClick r:id="rId7"/>
              </a:rPr>
              <a:t>ennifer.bevers@state.or.us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Can We Support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Students?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984" y="2325053"/>
            <a:ext cx="4023559" cy="13249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Develop relationships with students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Interests, family life, hobbies, connect with other adults to determine what has worked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Dedicated time for teachers to discuss data and create intervention strategies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The end of the semester is too late.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11543" y="2325053"/>
            <a:ext cx="4023559" cy="1324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Create a system that involves parents and gives them access to grades and attendance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Check grades every 6 weeks at a minimum and devise immediate interventions for those falling behind.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 dirty="0"/>
              <a:t>Think: What will be done differently in the 1</a:t>
            </a:r>
            <a:r>
              <a:rPr lang="en-US" sz="1400" baseline="30000" dirty="0"/>
              <a:t>st</a:t>
            </a:r>
            <a:r>
              <a:rPr lang="en-US" sz="1400" dirty="0"/>
              <a:t> 6 weeks of school to ensure success?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97527" y="3997666"/>
            <a:ext cx="7043148" cy="85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Track daily attendance and intervene as soon as students are below your targeted %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Students with out-of-school suspensions are at a greater risk of not graduating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Look for ways to give authentic praise and encouragement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7984" y="5034239"/>
            <a:ext cx="4023559" cy="85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Schedule flexibility, students failing may need support class built in their schedule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Assign a mentor to those most at-risk</a:t>
            </a:r>
          </a:p>
          <a:p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11543" y="5034239"/>
            <a:ext cx="4023559" cy="85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Examine your equity practices, looking </a:t>
            </a:r>
            <a:r>
              <a:rPr lang="en-US" sz="1400" dirty="0" smtClean="0"/>
              <a:t>for barriers </a:t>
            </a:r>
            <a:r>
              <a:rPr lang="en-US" sz="1400" dirty="0"/>
              <a:t>for underrepresented students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dirty="0"/>
              <a:t>After school tutoring</a:t>
            </a:r>
          </a:p>
          <a:p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87983" y="6000278"/>
            <a:ext cx="8047119" cy="66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Don’t Give Up</a:t>
            </a:r>
            <a:r>
              <a:rPr lang="en-US" dirty="0"/>
              <a:t>— kids want to know that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dirty="0"/>
              <a:t> care      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What Resources Are Available to Support the Implementation of your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 on-Track Work?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68" y="2196583"/>
            <a:ext cx="7886700" cy="274970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University of Chicago’s </a:t>
            </a:r>
            <a:r>
              <a:rPr lang="en-US" dirty="0" smtClean="0">
                <a:hlinkClick r:id="rId2"/>
              </a:rPr>
              <a:t>9</a:t>
            </a:r>
            <a:r>
              <a:rPr lang="en-US" baseline="30000" dirty="0" smtClean="0">
                <a:hlinkClick r:id="rId2"/>
              </a:rPr>
              <a:t>th</a:t>
            </a:r>
            <a:r>
              <a:rPr lang="en-US" dirty="0" smtClean="0">
                <a:hlinkClick r:id="rId2"/>
              </a:rPr>
              <a:t> Grade on-Track </a:t>
            </a:r>
            <a:r>
              <a:rPr lang="en-US" dirty="0" smtClean="0"/>
              <a:t>Toolkit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Includes tools, model videos, and many additional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The Make-or-Break Year</a:t>
            </a:r>
            <a:r>
              <a:rPr lang="en-US" dirty="0" smtClean="0"/>
              <a:t> by Emily Krone Phillips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hlinkClick r:id="rId3"/>
              </a:rPr>
              <a:t>The Center for High School Success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hlinkClick r:id="rId4"/>
              </a:rPr>
              <a:t>Better Together</a:t>
            </a:r>
            <a:endParaRPr lang="en-US" dirty="0" smtClean="0"/>
          </a:p>
        </p:txBody>
      </p:sp>
      <p:pic>
        <p:nvPicPr>
          <p:cNvPr id="4" name="Picture 3" descr="Image of the book The Make-or-Break Year by Emily Krone Phillips" title="The Make-or-Break Yea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0" y="4508743"/>
            <a:ext cx="1408742" cy="2116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go for Better Together" title="Better Togeth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34" y="4909803"/>
            <a:ext cx="1791913" cy="1186050"/>
          </a:xfrm>
          <a:prstGeom prst="rect">
            <a:avLst/>
          </a:prstGeom>
        </p:spPr>
      </p:pic>
      <p:pic>
        <p:nvPicPr>
          <p:cNvPr id="6" name="Picture 5" descr="Logo for Chicago Public Schools" title="Chicago Public School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02" y="4015261"/>
            <a:ext cx="2743200" cy="1457325"/>
          </a:xfrm>
          <a:prstGeom prst="rect">
            <a:avLst/>
          </a:prstGeom>
        </p:spPr>
      </p:pic>
      <p:pic>
        <p:nvPicPr>
          <p:cNvPr id="7" name="Picture 6" descr="Logo for Center for High School Success" title="Center for High School Succes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941" y="4858033"/>
            <a:ext cx="1477080" cy="14770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How Can We Get Creative with the School Schedule so Teams Can Meet Consistently?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Advisory Time</a:t>
            </a:r>
          </a:p>
          <a:p>
            <a:r>
              <a:rPr lang="en-US" dirty="0" smtClean="0"/>
              <a:t>Late Start</a:t>
            </a:r>
          </a:p>
          <a:p>
            <a:r>
              <a:rPr lang="en-US" dirty="0" smtClean="0"/>
              <a:t>Early Release</a:t>
            </a:r>
          </a:p>
        </p:txBody>
      </p:sp>
      <p:pic>
        <p:nvPicPr>
          <p:cNvPr id="4" name="Picture 3" descr="Image of six children standing in a circle looking down at the camera and smiling." title="Children Smil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52" y="3641022"/>
            <a:ext cx="4652513" cy="27022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Else is Doing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25" y="2006220"/>
            <a:ext cx="6027182" cy="27497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Multiple districts are working with the Center for High School Success and using the Chicago model</a:t>
            </a:r>
          </a:p>
          <a:p>
            <a:r>
              <a:rPr lang="en-US" dirty="0" smtClean="0"/>
              <a:t>Centennial School District has given 9</a:t>
            </a:r>
            <a:r>
              <a:rPr lang="en-US" baseline="30000" dirty="0" smtClean="0"/>
              <a:t>th</a:t>
            </a:r>
            <a:r>
              <a:rPr lang="en-US" dirty="0" smtClean="0"/>
              <a:t> grade teachers extra prep periods to conduct 9</a:t>
            </a:r>
            <a:r>
              <a:rPr lang="en-US" baseline="30000" dirty="0" smtClean="0"/>
              <a:t>th</a:t>
            </a:r>
            <a:r>
              <a:rPr lang="en-US" dirty="0" smtClean="0"/>
              <a:t> Grade on-Track meetings</a:t>
            </a:r>
          </a:p>
          <a:p>
            <a:r>
              <a:rPr lang="en-US" dirty="0" smtClean="0"/>
              <a:t>Multiple districts have found success with 9</a:t>
            </a:r>
            <a:r>
              <a:rPr lang="en-US" baseline="30000" dirty="0" smtClean="0"/>
              <a:t>th</a:t>
            </a:r>
            <a:r>
              <a:rPr lang="en-US" dirty="0" smtClean="0"/>
              <a:t> Grade on-Track and are expanding their efforts to 10</a:t>
            </a:r>
            <a:r>
              <a:rPr lang="en-US" baseline="30000" dirty="0" smtClean="0"/>
              <a:t>th</a:t>
            </a:r>
            <a:r>
              <a:rPr lang="en-US" dirty="0" smtClean="0"/>
              <a:t>-12 grades</a:t>
            </a:r>
          </a:p>
          <a:p>
            <a:r>
              <a:rPr lang="en-US" dirty="0" smtClean="0"/>
              <a:t>Look for Districts and Charter Schools highlighted in the High School Success Newsletter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759" y="5391817"/>
            <a:ext cx="6209519" cy="764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If you are having success and want to share your strategies, please share your experience with us so we can highlight your school/district in an upcoming newsletter!</a:t>
            </a:r>
          </a:p>
        </p:txBody>
      </p:sp>
      <p:pic>
        <p:nvPicPr>
          <p:cNvPr id="5" name="Picture 4" descr="Image of students tossing their graduation caps in the air." title="Gradua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02" y="4336211"/>
            <a:ext cx="2478655" cy="20013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97" y="2935982"/>
            <a:ext cx="7886700" cy="2427954"/>
          </a:xfrm>
        </p:spPr>
        <p:txBody>
          <a:bodyPr>
            <a:normAutofit/>
          </a:bodyPr>
          <a:lstStyle/>
          <a:p>
            <a:r>
              <a:rPr lang="en-US" dirty="0" smtClean="0"/>
              <a:t>High School Success Data Use</a:t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200" b="0" dirty="0" smtClean="0"/>
              <a:t>Using data to help identify gaps and inequities in our system</a:t>
            </a:r>
            <a:endParaRPr lang="en-US" sz="2200" b="0" dirty="0"/>
          </a:p>
        </p:txBody>
      </p:sp>
      <p:pic>
        <p:nvPicPr>
          <p:cNvPr id="3" name="Picture 2" descr="Black Graduation Cap" title="Graduation C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73" y="5334753"/>
            <a:ext cx="1614516" cy="11218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393" y="4742553"/>
            <a:ext cx="7866957" cy="17499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use of data in district and school improvement efforts overlap the High School Success initiative, other initiatives such as Every Day Matters, Perkins/CTE, the Oregon Integrated Systems (ORIS) Framework Needs Assessment, and the Student Success Act (SSA). All highlight the need to have teams review data on a regular basis, both aggregated and by student population, to ensure the most underserved and vulnerable populations receive the supports needed to succeed.</a:t>
            </a:r>
            <a:endParaRPr lang="en-US" dirty="0"/>
          </a:p>
        </p:txBody>
      </p:sp>
      <p:pic>
        <p:nvPicPr>
          <p:cNvPr id="6" name="Google Shape;383;p29" descr="Image from the ORIS Needs Assessment Framework highlighting the need for teams to review data on a regular basis." title="ORIS Framwork Needs Assessment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641" y="2018247"/>
            <a:ext cx="3593152" cy="266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85;p29" descr="Image from the Chronic Absenteeism Diagnostic highlighting the need for teams to review data on a regular basis." title="Chronic Absenteeism Diagnost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541" y="1215057"/>
            <a:ext cx="4384473" cy="1756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384;p29" descr="Image from the High School Success Self-Assessment highlighting the need for teams to review data on a regular basis." title="High School Success Self- Assessm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637" y="3185534"/>
            <a:ext cx="5038626" cy="1525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- pattern background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72BCB2-EAC7-46E4-A670-3ED36BA53CEC}" vid="{7F503C52-12B9-4EA8-9F89-165746C6E469}"/>
    </a:ext>
  </a:extLst>
</a:theme>
</file>

<file path=ppt/theme/theme2.xml><?xml version="1.0" encoding="utf-8"?>
<a:theme xmlns:a="http://schemas.openxmlformats.org/drawingml/2006/main" name="ODE_Powerpoint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72BCB2-EAC7-46E4-A670-3ED36BA53CEC}" vid="{45A6DAF1-5290-4CB7-877E-E266750732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55F63A288394FA550B54C3958B74A" ma:contentTypeVersion="7" ma:contentTypeDescription="Create a new document." ma:contentTypeScope="" ma:versionID="3814f2b9a875e4edc314138da1ebd91d">
  <xsd:schema xmlns:xsd="http://www.w3.org/2001/XMLSchema" xmlns:xs="http://www.w3.org/2001/XMLSchema" xmlns:p="http://schemas.microsoft.com/office/2006/metadata/properties" xmlns:ns1="http://schemas.microsoft.com/sharepoint/v3" xmlns:ns2="55fc30f9-d5bd-415c-af96-7ba3b557234d" xmlns:ns3="54031767-dd6d-417c-ab73-583408f47564" targetNamespace="http://schemas.microsoft.com/office/2006/metadata/properties" ma:root="true" ma:fieldsID="75e693bc9d61d2c237e79cf597c43635" ns1:_="" ns2:_="" ns3:_="">
    <xsd:import namespace="http://schemas.microsoft.com/sharepoint/v3"/>
    <xsd:import namespace="55fc30f9-d5bd-415c-af96-7ba3b557234d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c30f9-d5bd-415c-af96-7ba3b557234d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55fc30f9-d5bd-415c-af96-7ba3b557234d">2019-09-06T07:00:00+00:00</Estimated_x0020_Creation_x0020_Date>
    <Priority xmlns="55fc30f9-d5bd-415c-af96-7ba3b557234d">New</Priority>
    <Remediation_x0020_Date xmlns="55fc30f9-d5bd-415c-af96-7ba3b557234d">2019-09-06T07:00:00+00:00</Remediation_x0020_Date>
  </documentManagement>
</p:properties>
</file>

<file path=customXml/itemProps1.xml><?xml version="1.0" encoding="utf-8"?>
<ds:datastoreItem xmlns:ds="http://schemas.openxmlformats.org/officeDocument/2006/customXml" ds:itemID="{16680B2D-1D60-49AF-A70E-6573B1E4E967}"/>
</file>

<file path=customXml/itemProps2.xml><?xml version="1.0" encoding="utf-8"?>
<ds:datastoreItem xmlns:ds="http://schemas.openxmlformats.org/officeDocument/2006/customXml" ds:itemID="{F6B2B361-EF60-49E0-A728-93BF88995C4E}"/>
</file>

<file path=customXml/itemProps3.xml><?xml version="1.0" encoding="utf-8"?>
<ds:datastoreItem xmlns:ds="http://schemas.openxmlformats.org/officeDocument/2006/customXml" ds:itemID="{F1F90EB8-8C72-4421-8C3C-1F4A5A3D4D52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142</TotalTime>
  <Words>1479</Words>
  <Application>Microsoft Office PowerPoint</Application>
  <PresentationFormat>On-screen Show (4:3)</PresentationFormat>
  <Paragraphs>220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ODE_Powerpoint - pattern background</vt:lpstr>
      <vt:lpstr>ODE_Powerpoint</vt:lpstr>
      <vt:lpstr>9th Grade on Track &amp; Data Literacy  Oregon Department of Education August 29, 2019</vt:lpstr>
      <vt:lpstr>Presentation Overview</vt:lpstr>
      <vt:lpstr>Why is 9th Grade on-Track Important?</vt:lpstr>
      <vt:lpstr>How Can We Support 9th Grade Students?</vt:lpstr>
      <vt:lpstr>What Resources Are Available to Support the Implementation of your 9th Grade on-Track Work?</vt:lpstr>
      <vt:lpstr>How Can We Get Creative with the School Schedule so Teams Can Meet Consistently?</vt:lpstr>
      <vt:lpstr>Who Else is Doing this Work?</vt:lpstr>
      <vt:lpstr>High School Success Data Use  Using data to help identify gaps and inequities in our system</vt:lpstr>
      <vt:lpstr>Initiatives</vt:lpstr>
      <vt:lpstr>High School Success – How Does Data Fit In?</vt:lpstr>
      <vt:lpstr>Connecting 9th Grade on-Track with High School Success</vt:lpstr>
      <vt:lpstr>What Data are Available to Districts  Using data to help identify gaps and inequities in our system</vt:lpstr>
      <vt:lpstr>Data Available to Districts via the Achievement Data Insight Application</vt:lpstr>
      <vt:lpstr>Available Data Reports</vt:lpstr>
      <vt:lpstr>High School Success Data Sheets</vt:lpstr>
      <vt:lpstr>Chronic Absenteeism Data Dashboard</vt:lpstr>
      <vt:lpstr>How Data Can be Used to Support Student Success</vt:lpstr>
      <vt:lpstr>Data Can…</vt:lpstr>
      <vt:lpstr>Data is Great! Where do we Start?</vt:lpstr>
      <vt:lpstr>First Steps</vt:lpstr>
      <vt:lpstr>We Have Data – What’s Next?</vt:lpstr>
      <vt:lpstr>Indicators and Interventions  Using data to help identify gaps and inequities in our system</vt:lpstr>
      <vt:lpstr>Student Focus – Next Steps</vt:lpstr>
      <vt:lpstr>District Off Track Indicators</vt:lpstr>
      <vt:lpstr>Research Says…</vt:lpstr>
      <vt:lpstr>Putting it All Together</vt:lpstr>
      <vt:lpstr>Interventions</vt:lpstr>
      <vt:lpstr>How Will We Know if What We are Doing is Workings?</vt:lpstr>
      <vt:lpstr>A Team’s Work is Never Done</vt:lpstr>
      <vt:lpstr>Questions?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on Track &amp; Data Literacy Oregon Department of Education August 29, 2019</dc:title>
  <dc:creator>MEDINA Cassie - ODE</dc:creator>
  <cp:lastModifiedBy>SIMEONE Linda - ODE</cp:lastModifiedBy>
  <cp:revision>22</cp:revision>
  <cp:lastPrinted>2017-08-28T18:38:33Z</cp:lastPrinted>
  <dcterms:created xsi:type="dcterms:W3CDTF">2019-08-28T22:40:36Z</dcterms:created>
  <dcterms:modified xsi:type="dcterms:W3CDTF">2019-09-06T18:16:25Z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0x01010021D55F63A288394FA550B54C3958B74A</vt:lpwstr>
  </property>
</Properties>
</file>