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entation.xml" ContentType="application/vnd.openxmlformats-officedocument.presentationml.presentation.main+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slideLayouts/slideLayout54.xml" ContentType="application/vnd.openxmlformats-officedocument.presentationml.slideLayout+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notesSlides/notesSlide26.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3.xml" ContentType="application/vnd.openxmlformats-officedocument.theme+xml"/>
  <Override PartName="/ppt/theme/theme2.xml" ContentType="application/vnd.openxmlformats-officedocument.theme+xml"/>
  <Override PartName="/ppt/theme/theme1.xml" ContentType="application/vnd.openxmlformats-officedocument.theme+xml"/>
  <Override PartName="/ppt/notesMasters/notesMaster1.xml" ContentType="application/vnd.openxmlformats-officedocument.presentationml.notesMaster+xml"/>
  <Override PartName="/ppt/theme/theme6.xml" ContentType="application/vnd.openxmlformats-officedocument.theme+xml"/>
  <Override PartName="/ppt/theme/theme5.xml" ContentType="application/vnd.openxmlformats-officedocument.theme+xml"/>
  <Override PartName="/ppt/theme/theme4.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ppt/metadata" ContentType="application/binary"/>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 id="2147483660" r:id="rId2"/>
    <p:sldMasterId id="2147483672" r:id="rId3"/>
    <p:sldMasterId id="2147483687" r:id="rId4"/>
    <p:sldMasterId id="2147483700" r:id="rId5"/>
  </p:sldMasterIdLst>
  <p:notesMasterIdLst>
    <p:notesMasterId r:id="rId36"/>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40" roundtripDataSignature="AMtx7mhdEB3LHVpUjL2U5YPiB8yydaC5M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94953555-3EAD-4C7E-8F48-5AA614EAE569}">
  <a:tblStyle styleId="{94953555-3EAD-4C7E-8F48-5AA614EAE569}" styleName="Table_0">
    <a:wholeTbl>
      <a:tcTxStyle b="off" i="off">
        <a:font>
          <a:latin typeface="Calibri"/>
          <a:ea typeface="Calibri"/>
          <a:cs typeface="Calibri"/>
        </a:font>
        <a:schemeClr val="dk1"/>
      </a:tcTxStyle>
      <a:tcStyle>
        <a:tcBdr>
          <a:left>
            <a:ln w="12700" cap="flat" cmpd="sng">
              <a:solidFill>
                <a:schemeClr val="accent4"/>
              </a:solidFill>
              <a:prstDash val="solid"/>
              <a:round/>
              <a:headEnd type="none" w="sm" len="sm"/>
              <a:tailEnd type="none" w="sm" len="sm"/>
            </a:ln>
          </a:left>
          <a:right>
            <a:ln w="12700" cap="flat" cmpd="sng">
              <a:solidFill>
                <a:schemeClr val="accent4"/>
              </a:solidFill>
              <a:prstDash val="solid"/>
              <a:round/>
              <a:headEnd type="none" w="sm" len="sm"/>
              <a:tailEnd type="none" w="sm" len="sm"/>
            </a:ln>
          </a:right>
          <a:top>
            <a:ln w="12700" cap="flat" cmpd="sng">
              <a:solidFill>
                <a:schemeClr val="accent4"/>
              </a:solidFill>
              <a:prstDash val="solid"/>
              <a:round/>
              <a:headEnd type="none" w="sm" len="sm"/>
              <a:tailEnd type="none" w="sm" len="sm"/>
            </a:ln>
          </a:top>
          <a:bottom>
            <a:ln w="12700" cap="flat" cmpd="sng">
              <a:solidFill>
                <a:schemeClr val="accent4"/>
              </a:solidFill>
              <a:prstDash val="solid"/>
              <a:round/>
              <a:headEnd type="none" w="sm" len="sm"/>
              <a:tailEnd type="none" w="sm" len="sm"/>
            </a:ln>
          </a:bottom>
          <a:insideH>
            <a:ln w="12700" cap="flat" cmpd="sng">
              <a:solidFill>
                <a:schemeClr val="accent4"/>
              </a:solidFill>
              <a:prstDash val="solid"/>
              <a:round/>
              <a:headEnd type="none" w="sm" len="sm"/>
              <a:tailEnd type="none" w="sm" len="sm"/>
            </a:ln>
          </a:insideH>
          <a:insideV>
            <a:ln w="12700" cap="flat" cmpd="sng">
              <a:solidFill>
                <a:schemeClr val="accent4"/>
              </a:solidFill>
              <a:prstDash val="solid"/>
              <a:round/>
              <a:headEnd type="none" w="sm" len="sm"/>
              <a:tailEnd type="none" w="sm" len="sm"/>
            </a:ln>
          </a:insideV>
        </a:tcBdr>
        <a:fill>
          <a:solidFill>
            <a:srgbClr val="F3EDE6"/>
          </a:solidFill>
        </a:fill>
      </a:tcStyle>
    </a:wholeTbl>
    <a:band1H>
      <a:tcTxStyle/>
      <a:tcStyle>
        <a:tcBdr/>
        <a:fill>
          <a:solidFill>
            <a:srgbClr val="E7D9CA"/>
          </a:solidFill>
        </a:fill>
      </a:tcStyle>
    </a:band1H>
    <a:band2H>
      <a:tcTxStyle/>
      <a:tcStyle>
        <a:tcBdr/>
      </a:tcStyle>
    </a:band2H>
    <a:band1V>
      <a:tcTxStyle/>
      <a:tcStyle>
        <a:tcBdr/>
        <a:fill>
          <a:solidFill>
            <a:srgbClr val="E7D9CA"/>
          </a:solidFill>
        </a:fill>
      </a:tcStyle>
    </a:band1V>
    <a:band2V>
      <a:tcTxStyle/>
      <a:tcStyle>
        <a:tcBdr/>
      </a:tcStyle>
    </a:band2V>
    <a:lastCol>
      <a:tcTxStyle b="on" i="off"/>
      <a:tcStyle>
        <a:tcBdr/>
      </a:tcStyle>
    </a:lastCol>
    <a:firstCol>
      <a:tcTxStyle b="on" i="off"/>
      <a:tcStyle>
        <a:tcBdr/>
      </a:tcStyle>
    </a:firstCol>
    <a:lastRow>
      <a:tcTxStyle b="on" i="off"/>
      <a:tcStyle>
        <a:tcBdr>
          <a:top>
            <a:ln w="25400" cap="flat" cmpd="sng">
              <a:solidFill>
                <a:schemeClr val="accent4"/>
              </a:solidFill>
              <a:prstDash val="solid"/>
              <a:round/>
              <a:headEnd type="none" w="sm" len="sm"/>
              <a:tailEnd type="none" w="sm" len="sm"/>
            </a:ln>
          </a:top>
        </a:tcBdr>
        <a:fill>
          <a:solidFill>
            <a:srgbClr val="F3EDE6"/>
          </a:solidFill>
        </a:fill>
      </a:tcStyle>
    </a:lastRow>
    <a:seCell>
      <a:tcTxStyle/>
      <a:tcStyle>
        <a:tcBdr/>
      </a:tcStyle>
    </a:seCell>
    <a:swCell>
      <a:tcTxStyle/>
      <a:tcStyle>
        <a:tcBdr/>
      </a:tcStyle>
    </a:swCell>
    <a:firstRow>
      <a:tcTxStyle b="on" i="off"/>
      <a:tcStyle>
        <a:tcBdr/>
        <a:fill>
          <a:solidFill>
            <a:srgbClr val="F3EDE6"/>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2" autoAdjust="0"/>
    <p:restoredTop sz="57814" autoAdjust="0"/>
  </p:normalViewPr>
  <p:slideViewPr>
    <p:cSldViewPr snapToGrid="0">
      <p:cViewPr varScale="1">
        <p:scale>
          <a:sx n="66" d="100"/>
          <a:sy n="66" d="100"/>
        </p:scale>
        <p:origin x="2274" y="60"/>
      </p:cViewPr>
      <p:guideLst/>
    </p:cSldViewPr>
  </p:slideViewPr>
  <p:outlineViewPr>
    <p:cViewPr>
      <p:scale>
        <a:sx n="33" d="100"/>
        <a:sy n="33" d="100"/>
      </p:scale>
      <p:origin x="0" y="-16632"/>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viewProps" Target="viewProps.xml"/><Relationship Id="rId47" Type="http://schemas.openxmlformats.org/officeDocument/2006/relationships/customXml" Target="../customXml/item3.xml"/><Relationship Id="rId7" Type="http://schemas.openxmlformats.org/officeDocument/2006/relationships/slide" Target="slides/slide2.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40" Type="http://customschemas.google.com/relationships/presentationmetadata" Target="metadata"/><Relationship Id="rId45" Type="http://schemas.openxmlformats.org/officeDocument/2006/relationships/customXml" Target="../customXml/item1.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notesMaster" Target="notesMasters/notesMaster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tableStyles" Target="tableStyles.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theme" Target="theme/theme1.xml"/><Relationship Id="rId8" Type="http://schemas.openxmlformats.org/officeDocument/2006/relationships/slide" Target="slides/slide3.xml"/><Relationship Id="rId3" Type="http://schemas.openxmlformats.org/officeDocument/2006/relationships/slideMaster" Target="slideMasters/slideMaster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46" Type="http://schemas.openxmlformats.org/officeDocument/2006/relationships/customXml" Target="../customXml/item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3" Type="http://schemas.openxmlformats.org/officeDocument/2006/relationships/hyperlink" Target="https://www.oregon.gov/ode/students-and-family/SpecialEducation/Documents/abbreviatedday/Information%20to%20Consider%20About%20Possible%20Initial%20Placement%20on%20an%20Abbreviated%20School%20Day%20Program%20Sample%20Form.docx" TargetMode="External"/><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3" Type="http://schemas.openxmlformats.org/officeDocument/2006/relationships/hyperlink" Target="https://www.oregon.gov/ode/students-and-family/SpecialEducation/Documents/abbreviatedday/Informed%20and%20Written%20Consent%20for%20Placement%20on%20an%20Abbreviated%20School%20Day%20Program%20Sample%20Form.docx" TargetMode="External"/><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3" Type="http://schemas.openxmlformats.org/officeDocument/2006/relationships/hyperlink" Target="https://www.oregon.gov/ode/students-and-family/SpecialEducation/Documents/abbreviatedday/Notice%20of%20Required%20Information%20Prior%20to%20Required%20Meetings%20to%20Review%20Placement%20Sample%20Form.docx" TargetMode="External"/><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3" Type="http://schemas.openxmlformats.org/officeDocument/2006/relationships/hyperlink" Target="https://www.oregon.gov/ode/students-and-family/SpecialEducation/Documents/abbreviatedday/Notice%20of%20Required%20Information%20Prior%20to%20Required%20Meetings%20to%20Review%20Placement%20Sample%20Form.docx" TargetMode="External"/><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3" Type="http://schemas.openxmlformats.org/officeDocument/2006/relationships/hyperlink" Target="https://www.oregon.gov/ode/students-and-family/SpecialEducation/Documents/abbreviatedday/Notice%20of%20Required%20Information%20Prior%20to%20Required%20Meetings%20to%20Review%20Placement%20Sample%20Form.docx" TargetMode="External"/><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3" Type="http://schemas.openxmlformats.org/officeDocument/2006/relationships/hyperlink" Target="https://www.oregon.gov/ode/students-and-family/SpecialEducation/Documents/abbreviatedday/infoconsidercontinuedsampleform.docx" TargetMode="External"/><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3" Type="http://schemas.openxmlformats.org/officeDocument/2006/relationships/hyperlink" Target="https://www.oregon.gov/ode/students-and-family/SpecialEducation/Documents/abbreviatedday/Written%20Consent%20for%20Extending%20Timeline%20to%20Return%20to%20a%20Full%20School%20Day.docx" TargetMode="External"/><Relationship Id="rId2" Type="http://schemas.openxmlformats.org/officeDocument/2006/relationships/slide" Target="../slides/slide22.xml"/><Relationship Id="rId1" Type="http://schemas.openxmlformats.org/officeDocument/2006/relationships/notesMaster" Target="../notesMasters/notesMaster1.xml"/><Relationship Id="rId4" Type="http://schemas.openxmlformats.org/officeDocument/2006/relationships/hyperlink" Target="https://www.oregon.gov/ode/students-and-family/SpecialEducation/Documents/abbreviatedday/Informed%20and%20Written%20Consent%20for%20Placement%20on%20an%20Abbreviated%20School%20Day%20Program%20Sample%20Form.docx" TargetMode="Externa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3" Type="http://schemas.openxmlformats.org/officeDocument/2006/relationships/hyperlink" Target="https://www.oregon.gov/ode/students-and-family/SpecialEducation/Documents/abbreviatedday/Informed%20and%20Written%20Consent%20for%20Placement%20on%20an%20Abbreviated%20School%20Day%20Program%20Sample%20Form.docx" TargetMode="External"/><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3" Type="http://schemas.openxmlformats.org/officeDocument/2006/relationships/hyperlink" Target="https://www.oregon.gov/ode/students-and-family/SpecialEducation/Documents/abbreviatedday/Informed%20and%20Written%20Consent%20for%20Extending%20Abbreviated%20School%20Day%20Program%20Meeting%20Timeline%20Sample%20Form.docx" TargetMode="External"/><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3" Type="http://schemas.openxmlformats.org/officeDocument/2006/relationships/hyperlink" Target="https://www.oregon.gov/ode/students-and-family/SpecialEducation/Documents/abbreviatedday/Notice%20of%20Required%20Information%20Prior%20to%20Required%20Meetings%20to%20Review%20Placement%20Sample%20Form.docx" TargetMode="External"/><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3" Type="http://schemas.openxmlformats.org/officeDocument/2006/relationships/hyperlink" Target="https://www.oregon.gov/ode/students-and-family/SpecialEducation/Pages/abbreviatedschoolday.aspx" TargetMode="External"/><Relationship Id="rId2" Type="http://schemas.openxmlformats.org/officeDocument/2006/relationships/slide" Target="../slides/slide30.xml"/><Relationship Id="rId1" Type="http://schemas.openxmlformats.org/officeDocument/2006/relationships/notesMaster" Target="../notesMasters/notesMaster1.xml"/><Relationship Id="rId4" Type="http://schemas.openxmlformats.org/officeDocument/2006/relationships/hyperlink" Target="https://www.oregon.gov/ode/students-and-family/SpecialEducation/Documents/abbreviatedday/Implementing%20SB%20819%20-%20Guidance%20for%20School%20Districts%20and%20Programs.pdf" TargetMode="Externa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s://www.oregon.gov/ode/students-and-family/SpecialEducation/Documents/abbreviatedday/AAGFlowChartInitial.pdf" TargetMode="External"/><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s://www.oregon.gov/ode/students-and-family/SpecialEducation/Documents/abbreviatedday/Notice%20and%20Acknowledgement%20of%20Information%20Prior%20to%20Initial%20Consideration%20of%20an%20Abbreviated%20School%20Day%20Program%20Sample%20Form.docx" TargetMode="External"/><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1"/>
        <p:cNvGrpSpPr/>
        <p:nvPr/>
      </p:nvGrpSpPr>
      <p:grpSpPr>
        <a:xfrm>
          <a:off x="0" y="0"/>
          <a:ext cx="0" cy="0"/>
          <a:chOff x="0" y="0"/>
          <a:chExt cx="0" cy="0"/>
        </a:xfrm>
      </p:grpSpPr>
      <p:sp>
        <p:nvSpPr>
          <p:cNvPr id="512" name="Google Shape;512;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513" name="Google Shape;513;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b="1" i="1" dirty="0"/>
              <a:t>Presenter</a:t>
            </a:r>
            <a:r>
              <a:rPr lang="en-US" i="1" dirty="0"/>
              <a:t>: For this presentation, please print out the three “At-a-Glance” flowcharts ODE has created for each of your participants. Participants will then be able to follow along with the presentation and take notes as appropriate.  </a:t>
            </a:r>
            <a:endParaRPr dirty="0"/>
          </a:p>
          <a:p>
            <a:pPr marL="0" lvl="0" indent="0" algn="l" rtl="0">
              <a:spcBef>
                <a:spcPts val="0"/>
              </a:spcBef>
              <a:spcAft>
                <a:spcPts val="0"/>
              </a:spcAft>
              <a:buNone/>
            </a:pPr>
            <a:endParaRPr dirty="0"/>
          </a:p>
          <a:p>
            <a:pPr marL="0" lvl="0" indent="0" algn="l" rtl="0">
              <a:spcBef>
                <a:spcPts val="0"/>
              </a:spcBef>
              <a:spcAft>
                <a:spcPts val="0"/>
              </a:spcAft>
              <a:buNone/>
            </a:pPr>
            <a:endParaRPr dirty="0"/>
          </a:p>
        </p:txBody>
      </p:sp>
      <p:sp>
        <p:nvSpPr>
          <p:cNvPr id="514" name="Google Shape;514;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2"/>
        <p:cNvGrpSpPr/>
        <p:nvPr/>
      </p:nvGrpSpPr>
      <p:grpSpPr>
        <a:xfrm>
          <a:off x="0" y="0"/>
          <a:ext cx="0" cy="0"/>
          <a:chOff x="0" y="0"/>
          <a:chExt cx="0" cy="0"/>
        </a:xfrm>
      </p:grpSpPr>
      <p:sp>
        <p:nvSpPr>
          <p:cNvPr id="633" name="Google Shape;633;p1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34" name="Google Shape;634;p10: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200"/>
              <a:buFont typeface="Calibri"/>
              <a:buNone/>
            </a:pPr>
            <a:r>
              <a:rPr lang="en-US" sz="1200" b="0" i="0" u="none" strike="noStrike">
                <a:solidFill>
                  <a:schemeClr val="dk1"/>
                </a:solidFill>
                <a:latin typeface="Calibri"/>
                <a:ea typeface="Calibri"/>
                <a:cs typeface="Calibri"/>
                <a:sym typeface="Calibri"/>
              </a:rPr>
              <a:t>As stated, the IEP or 504 team must review exclusionary reasons and ensure any recommended placement would not be due to those factors and determine whether to recommend abbreviated school day program placed on the child’s needs as discussed above and not due to any of the prohibited reasons. </a:t>
            </a:r>
            <a:endParaRPr/>
          </a:p>
          <a:p>
            <a:pPr marL="0" marR="0" lvl="0" indent="0" algn="l" rtl="0">
              <a:lnSpc>
                <a:spcPct val="100000"/>
              </a:lnSpc>
              <a:spcBef>
                <a:spcPts val="0"/>
              </a:spcBef>
              <a:spcAft>
                <a:spcPts val="0"/>
              </a:spcAft>
              <a:buClr>
                <a:schemeClr val="dk1"/>
              </a:buClr>
              <a:buSzPts val="1200"/>
              <a:buFont typeface="Calibri"/>
              <a:buNone/>
            </a:pPr>
            <a:endParaRPr/>
          </a:p>
          <a:p>
            <a:pPr marL="0" lvl="0" indent="0" algn="l" rtl="0">
              <a:spcBef>
                <a:spcPts val="0"/>
              </a:spcBef>
              <a:spcAft>
                <a:spcPts val="0"/>
              </a:spcAft>
              <a:buNone/>
            </a:pPr>
            <a:r>
              <a:rPr lang="en-US"/>
              <a:t>Here are the exclusionary factors that SB 819 references:  Exclusionary Factors include lack of:  </a:t>
            </a:r>
            <a:endParaRPr/>
          </a:p>
          <a:p>
            <a:pPr marL="0" lvl="0" indent="0" algn="l" rtl="0">
              <a:spcBef>
                <a:spcPts val="0"/>
              </a:spcBef>
              <a:spcAft>
                <a:spcPts val="0"/>
              </a:spcAft>
              <a:buNone/>
            </a:pPr>
            <a:endParaRPr/>
          </a:p>
          <a:p>
            <a:pPr marL="0" lvl="0" indent="0" algn="l" rtl="0">
              <a:spcBef>
                <a:spcPts val="0"/>
              </a:spcBef>
              <a:spcAft>
                <a:spcPts val="0"/>
              </a:spcAft>
              <a:buNone/>
            </a:pPr>
            <a:r>
              <a:rPr lang="en-US"/>
              <a:t>(i)   Licensed or classified staff;</a:t>
            </a:r>
            <a:endParaRPr/>
          </a:p>
          <a:p>
            <a:pPr marL="0" lvl="0" indent="0" algn="l" rtl="0">
              <a:spcBef>
                <a:spcPts val="0"/>
              </a:spcBef>
              <a:spcAft>
                <a:spcPts val="0"/>
              </a:spcAft>
              <a:buNone/>
            </a:pPr>
            <a:r>
              <a:rPr lang="en-US"/>
              <a:t>(ii)  Availability of training; </a:t>
            </a:r>
            <a:endParaRPr/>
          </a:p>
          <a:p>
            <a:pPr marL="0" lvl="0" indent="0" algn="l" rtl="0">
              <a:spcBef>
                <a:spcPts val="0"/>
              </a:spcBef>
              <a:spcAft>
                <a:spcPts val="0"/>
              </a:spcAft>
              <a:buNone/>
            </a:pPr>
            <a:r>
              <a:rPr lang="en-US"/>
              <a:t>(iii) Accessible facilities; and</a:t>
            </a:r>
            <a:endParaRPr/>
          </a:p>
          <a:p>
            <a:pPr marL="0" lvl="0" indent="0" algn="l" rtl="0">
              <a:spcBef>
                <a:spcPts val="0"/>
              </a:spcBef>
              <a:spcAft>
                <a:spcPts val="0"/>
              </a:spcAft>
              <a:buNone/>
            </a:pPr>
            <a:r>
              <a:rPr lang="en-US"/>
              <a:t>(iv) Related services, including nursing </a:t>
            </a:r>
            <a:endParaRPr/>
          </a:p>
          <a:p>
            <a:pPr marL="0" lvl="0" indent="0" algn="l" rtl="0">
              <a:spcBef>
                <a:spcPts val="0"/>
              </a:spcBef>
              <a:spcAft>
                <a:spcPts val="0"/>
              </a:spcAft>
              <a:buNone/>
            </a:pPr>
            <a:r>
              <a:rPr lang="en-US"/>
              <a:t>      services and transportation services.</a:t>
            </a:r>
            <a:endParaRPr/>
          </a:p>
          <a:p>
            <a:pPr marL="0" lvl="0" indent="0" algn="l" rtl="0">
              <a:spcBef>
                <a:spcPts val="0"/>
              </a:spcBef>
              <a:spcAft>
                <a:spcPts val="0"/>
              </a:spcAft>
              <a:buNone/>
            </a:pPr>
            <a:endParaRPr/>
          </a:p>
          <a:p>
            <a:pPr marL="0" lvl="0" indent="0" algn="l" rtl="0">
              <a:spcBef>
                <a:spcPts val="0"/>
              </a:spcBef>
              <a:spcAft>
                <a:spcPts val="0"/>
              </a:spcAft>
              <a:buNone/>
            </a:pPr>
            <a:r>
              <a:rPr lang="en-US"/>
              <a:t>Again, as a district, we need to ensure each student is NOT being placed on ASDP because of these factors.  </a:t>
            </a:r>
            <a:endParaRPr/>
          </a:p>
        </p:txBody>
      </p:sp>
      <p:sp>
        <p:nvSpPr>
          <p:cNvPr id="635" name="Google Shape;635;p10: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10</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41"/>
        <p:cNvGrpSpPr/>
        <p:nvPr/>
      </p:nvGrpSpPr>
      <p:grpSpPr>
        <a:xfrm>
          <a:off x="0" y="0"/>
          <a:ext cx="0" cy="0"/>
          <a:chOff x="0" y="0"/>
          <a:chExt cx="0" cy="0"/>
        </a:xfrm>
      </p:grpSpPr>
      <p:sp>
        <p:nvSpPr>
          <p:cNvPr id="642" name="Google Shape;642;p1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43" name="Google Shape;643;p1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chemeClr val="dk1"/>
              </a:buClr>
              <a:buSzPts val="1200"/>
              <a:buFont typeface="Arial"/>
              <a:buNone/>
            </a:pPr>
            <a:r>
              <a:rPr lang="en-US" b="1"/>
              <a:t>Presenter</a:t>
            </a:r>
            <a:r>
              <a:rPr lang="en-US"/>
              <a:t> – Prepare to hand out the form </a:t>
            </a:r>
            <a:r>
              <a:rPr lang="en-US" sz="1050" u="sng">
                <a:solidFill>
                  <a:srgbClr val="3344DD"/>
                </a:solidFill>
                <a:highlight>
                  <a:srgbClr val="F5F5F5"/>
                </a:highlight>
                <a:latin typeface="Arial"/>
                <a:ea typeface="Arial"/>
                <a:cs typeface="Arial"/>
                <a:sym typeface="Arial"/>
                <a:hlinkClick r:id="rId3">
                  <a:extLst>
                    <a:ext uri="{A12FA001-AC4F-418D-AE19-62706E023703}">
                      <ahyp:hlinkClr xmlns:ahyp="http://schemas.microsoft.com/office/drawing/2018/hyperlinkcolor" val="tx"/>
                    </a:ext>
                  </a:extLst>
                </a:hlinkClick>
              </a:rPr>
              <a:t>Information to Consider About Possible Initial Placement on an Abbreviated School Day Program</a:t>
            </a:r>
            <a:r>
              <a:rPr lang="en-US"/>
              <a:t> which is used for documenting summary information for Abbreviated School Day Programs.  </a:t>
            </a:r>
            <a:endParaRPr/>
          </a:p>
          <a:p>
            <a:pPr marL="0" lvl="0" indent="0" algn="l" rtl="0">
              <a:spcBef>
                <a:spcPts val="0"/>
              </a:spcBef>
              <a:spcAft>
                <a:spcPts val="0"/>
              </a:spcAft>
              <a:buNone/>
            </a:pPr>
            <a:endParaRPr/>
          </a:p>
          <a:p>
            <a:pPr marL="0" lvl="0" indent="0" algn="l" rtl="0">
              <a:spcBef>
                <a:spcPts val="0"/>
              </a:spcBef>
              <a:spcAft>
                <a:spcPts val="0"/>
              </a:spcAft>
              <a:buNone/>
            </a:pPr>
            <a:r>
              <a:rPr lang="en-US"/>
              <a:t>The next step is the IEP or 504 team having discussion around and documenting specific provisions of the abbreviated school day program on the program summary form and making changes in the student’s IEP and 504 plan as appropriate.  Some of the SB 819 requirements include:  </a:t>
            </a:r>
            <a:endParaRPr/>
          </a:p>
          <a:p>
            <a:pPr marL="0" lvl="0" indent="0" algn="l" rtl="0">
              <a:spcBef>
                <a:spcPts val="0"/>
              </a:spcBef>
              <a:spcAft>
                <a:spcPts val="0"/>
              </a:spcAft>
              <a:buNone/>
            </a:pPr>
            <a:endParaRPr/>
          </a:p>
          <a:p>
            <a:pPr marL="0" lvl="0" indent="0" algn="l" rtl="0">
              <a:spcBef>
                <a:spcPts val="0"/>
              </a:spcBef>
              <a:spcAft>
                <a:spcPts val="0"/>
              </a:spcAft>
              <a:buNone/>
            </a:pPr>
            <a:r>
              <a:rPr lang="en-US" sz="1200" b="0" i="0" u="none" strike="noStrike">
                <a:solidFill>
                  <a:schemeClr val="dk1"/>
                </a:solidFill>
                <a:latin typeface="Calibri"/>
                <a:ea typeface="Calibri"/>
                <a:cs typeface="Calibri"/>
                <a:sym typeface="Calibri"/>
              </a:rPr>
              <a:t>How the program will be designed to support the student’s return to a full-day program.</a:t>
            </a:r>
            <a:endParaRPr/>
          </a:p>
          <a:p>
            <a:pPr marL="0" lvl="0" indent="0" algn="l" rtl="0">
              <a:spcBef>
                <a:spcPts val="0"/>
              </a:spcBef>
              <a:spcAft>
                <a:spcPts val="0"/>
              </a:spcAft>
              <a:buNone/>
            </a:pPr>
            <a:r>
              <a:rPr lang="en-US" sz="1200" b="0" i="0" u="none" strike="noStrike">
                <a:solidFill>
                  <a:schemeClr val="dk1"/>
                </a:solidFill>
                <a:latin typeface="Calibri"/>
                <a:ea typeface="Calibri"/>
                <a:cs typeface="Calibri"/>
                <a:sym typeface="Calibri"/>
              </a:rPr>
              <a:t>How the program will be designed to make progress toward the student’s IEP goals and progress in the curriculum.</a:t>
            </a:r>
            <a:endParaRPr/>
          </a:p>
          <a:p>
            <a:pPr marL="0" lvl="0" indent="0" algn="l" rtl="0">
              <a:spcBef>
                <a:spcPts val="0"/>
              </a:spcBef>
              <a:spcAft>
                <a:spcPts val="0"/>
              </a:spcAft>
              <a:buNone/>
            </a:pPr>
            <a:r>
              <a:rPr lang="en-US" sz="1200" b="0" i="0" u="none" strike="noStrike">
                <a:solidFill>
                  <a:schemeClr val="dk1"/>
                </a:solidFill>
                <a:latin typeface="Calibri"/>
                <a:ea typeface="Calibri"/>
                <a:cs typeface="Calibri"/>
                <a:sym typeface="Calibri"/>
              </a:rPr>
              <a:t>Number of hours of instruction and educational services to be provided to the student on the abbreviated day program.</a:t>
            </a:r>
            <a:endParaRPr/>
          </a:p>
          <a:p>
            <a:pPr marL="0" lvl="0" indent="0" algn="l" rtl="0">
              <a:spcBef>
                <a:spcPts val="0"/>
              </a:spcBef>
              <a:spcAft>
                <a:spcPts val="0"/>
              </a:spcAft>
              <a:buNone/>
            </a:pPr>
            <a:r>
              <a:rPr lang="en-US" sz="1200" b="0" i="0" u="none" strike="noStrike">
                <a:solidFill>
                  <a:schemeClr val="dk1"/>
                </a:solidFill>
                <a:latin typeface="Calibri"/>
                <a:ea typeface="Calibri"/>
                <a:cs typeface="Calibri"/>
                <a:sym typeface="Calibri"/>
              </a:rPr>
              <a:t>How progress toward IEP goals and general curriculum will be measured, and</a:t>
            </a:r>
            <a:endParaRPr/>
          </a:p>
          <a:p>
            <a:pPr marL="0" lvl="0" indent="0" algn="l" rtl="0">
              <a:spcBef>
                <a:spcPts val="0"/>
              </a:spcBef>
              <a:spcAft>
                <a:spcPts val="0"/>
              </a:spcAft>
              <a:buNone/>
            </a:pPr>
            <a:r>
              <a:rPr lang="en-US" sz="1200" b="0" i="0" u="none" strike="noStrike">
                <a:solidFill>
                  <a:schemeClr val="dk1"/>
                </a:solidFill>
                <a:latin typeface="Calibri"/>
                <a:ea typeface="Calibri"/>
                <a:cs typeface="Calibri"/>
                <a:sym typeface="Calibri"/>
              </a:rPr>
              <a:t>Date the student is expected to return to full-day program.</a:t>
            </a:r>
            <a:endParaRPr/>
          </a:p>
          <a:p>
            <a:pPr marL="0" lvl="0" indent="0" algn="l" rtl="0">
              <a:spcBef>
                <a:spcPts val="0"/>
              </a:spcBef>
              <a:spcAft>
                <a:spcPts val="0"/>
              </a:spcAft>
              <a:buNone/>
            </a:pPr>
            <a:endParaRPr sz="1200" b="0" i="0" u="none" strike="noStrike">
              <a:solidFill>
                <a:schemeClr val="dk1"/>
              </a:solidFill>
              <a:latin typeface="Calibri"/>
              <a:ea typeface="Calibri"/>
              <a:cs typeface="Calibri"/>
              <a:sym typeface="Calibri"/>
            </a:endParaRPr>
          </a:p>
          <a:p>
            <a:pPr marL="0" lvl="0" indent="0" algn="l" rtl="0">
              <a:spcBef>
                <a:spcPts val="0"/>
              </a:spcBef>
              <a:spcAft>
                <a:spcPts val="0"/>
              </a:spcAft>
              <a:buNone/>
            </a:pPr>
            <a:r>
              <a:rPr lang="en-US" sz="1200" b="0" i="0" u="none" strike="noStrike">
                <a:solidFill>
                  <a:schemeClr val="dk1"/>
                </a:solidFill>
                <a:latin typeface="Calibri"/>
                <a:ea typeface="Calibri"/>
                <a:cs typeface="Calibri"/>
                <a:sym typeface="Calibri"/>
              </a:rPr>
              <a:t>Let’s take a look at this form. </a:t>
            </a:r>
            <a:endParaRPr sz="1200" b="0" i="0" u="none" strike="noStrike">
              <a:solidFill>
                <a:schemeClr val="dk1"/>
              </a:solidFill>
              <a:latin typeface="Calibri"/>
              <a:ea typeface="Calibri"/>
              <a:cs typeface="Calibri"/>
              <a:sym typeface="Calibri"/>
            </a:endParaRPr>
          </a:p>
          <a:p>
            <a:pPr marL="0" lvl="0" indent="0" algn="l" rtl="0">
              <a:spcBef>
                <a:spcPts val="0"/>
              </a:spcBef>
              <a:spcAft>
                <a:spcPts val="0"/>
              </a:spcAft>
              <a:buNone/>
            </a:pPr>
            <a:endParaRPr/>
          </a:p>
          <a:p>
            <a:pPr marL="0" lvl="0" indent="0" algn="l" rtl="0">
              <a:spcBef>
                <a:spcPts val="0"/>
              </a:spcBef>
              <a:spcAft>
                <a:spcPts val="0"/>
              </a:spcAft>
              <a:buNone/>
            </a:pPr>
            <a:r>
              <a:rPr lang="en-US"/>
              <a:t>Presenter: Give participants to look at the requirements of this form. Give time to answer questions after participants have reviewed the form.  </a:t>
            </a:r>
            <a:endParaRPr/>
          </a:p>
          <a:p>
            <a:pPr marL="0" marR="0" lvl="0" indent="0" algn="l" rtl="0">
              <a:lnSpc>
                <a:spcPct val="100000"/>
              </a:lnSpc>
              <a:spcBef>
                <a:spcPts val="0"/>
              </a:spcBef>
              <a:spcAft>
                <a:spcPts val="0"/>
              </a:spcAft>
              <a:buClr>
                <a:schemeClr val="dk1"/>
              </a:buClr>
              <a:buSzPts val="1200"/>
              <a:buFont typeface="Calibri"/>
              <a:buNone/>
            </a:pPr>
            <a:endParaRPr sz="1200" b="0" i="0" u="none" strike="noStrik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chemeClr val="dk1"/>
              </a:buClr>
              <a:buSzPts val="1200"/>
              <a:buFont typeface="Calibri"/>
              <a:buNone/>
            </a:pPr>
            <a:endParaRPr sz="1200" b="0" i="0" u="none" strike="noStrik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chemeClr val="dk1"/>
              </a:buClr>
              <a:buSzPts val="1200"/>
              <a:buFont typeface="Calibri"/>
              <a:buNone/>
            </a:pPr>
            <a:endParaRPr/>
          </a:p>
          <a:p>
            <a:pPr marL="0" lvl="0" indent="0" algn="l" rtl="0">
              <a:spcBef>
                <a:spcPts val="0"/>
              </a:spcBef>
              <a:spcAft>
                <a:spcPts val="0"/>
              </a:spcAft>
              <a:buNone/>
            </a:pPr>
            <a:endParaRPr/>
          </a:p>
        </p:txBody>
      </p:sp>
      <p:sp>
        <p:nvSpPr>
          <p:cNvPr id="644" name="Google Shape;644;p1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11</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1"/>
        <p:cNvGrpSpPr/>
        <p:nvPr/>
      </p:nvGrpSpPr>
      <p:grpSpPr>
        <a:xfrm>
          <a:off x="0" y="0"/>
          <a:ext cx="0" cy="0"/>
          <a:chOff x="0" y="0"/>
          <a:chExt cx="0" cy="0"/>
        </a:xfrm>
      </p:grpSpPr>
      <p:sp>
        <p:nvSpPr>
          <p:cNvPr id="652" name="Google Shape;652;p1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53" name="Google Shape;653;p1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chemeClr val="dk1"/>
              </a:buClr>
              <a:buSzPts val="1200"/>
              <a:buFont typeface="Calibri"/>
              <a:buNone/>
            </a:pPr>
            <a:r>
              <a:rPr lang="en-US" sz="1400" b="1"/>
              <a:t>Presenter</a:t>
            </a:r>
            <a:r>
              <a:rPr lang="en-US" sz="1400"/>
              <a:t> – Hand out the consent form the district is using or ODE’s sample form </a:t>
            </a:r>
            <a:r>
              <a:rPr lang="en-US" sz="1400" u="sng">
                <a:solidFill>
                  <a:srgbClr val="3344DD"/>
                </a:solidFill>
                <a:highlight>
                  <a:srgbClr val="F5F5F5"/>
                </a:highlight>
                <a:latin typeface="Arial"/>
                <a:ea typeface="Arial"/>
                <a:cs typeface="Arial"/>
                <a:sym typeface="Arial"/>
                <a:hlinkClick r:id="rId3">
                  <a:extLst>
                    <a:ext uri="{A12FA001-AC4F-418D-AE19-62706E023703}">
                      <ahyp:hlinkClr xmlns:ahyp="http://schemas.microsoft.com/office/drawing/2018/hyperlinkcolor" val="tx"/>
                    </a:ext>
                  </a:extLst>
                </a:hlinkClick>
              </a:rPr>
              <a:t>Informed and Written Consent for Placement on an Abbreviated School Day Program</a:t>
            </a:r>
            <a:r>
              <a:rPr lang="en-US" sz="1400"/>
              <a:t>.  </a:t>
            </a:r>
            <a:endParaRPr sz="1400"/>
          </a:p>
          <a:p>
            <a:pPr marL="0" lvl="0" indent="0" algn="l" rtl="0">
              <a:lnSpc>
                <a:spcPct val="100000"/>
              </a:lnSpc>
              <a:spcBef>
                <a:spcPts val="0"/>
              </a:spcBef>
              <a:spcAft>
                <a:spcPts val="0"/>
              </a:spcAft>
              <a:buClr>
                <a:schemeClr val="dk1"/>
              </a:buClr>
              <a:buSzPts val="1200"/>
              <a:buFont typeface="Calibri"/>
              <a:buNone/>
            </a:pPr>
            <a:endParaRPr sz="1400"/>
          </a:p>
          <a:p>
            <a:pPr marL="0" lvl="0" indent="0" algn="l" rtl="0">
              <a:lnSpc>
                <a:spcPct val="100000"/>
              </a:lnSpc>
              <a:spcBef>
                <a:spcPts val="0"/>
              </a:spcBef>
              <a:spcAft>
                <a:spcPts val="0"/>
              </a:spcAft>
              <a:buClr>
                <a:schemeClr val="dk1"/>
              </a:buClr>
              <a:buSzPts val="1200"/>
              <a:buFont typeface="Calibri"/>
              <a:buNone/>
            </a:pPr>
            <a:r>
              <a:rPr lang="en-US" sz="1400"/>
              <a:t>Two of the final steps on the flow chart involve obtaining parent consent for placing a student on an ASDP. </a:t>
            </a:r>
            <a:endParaRPr sz="1400"/>
          </a:p>
          <a:p>
            <a:pPr marL="0" lvl="0" indent="0" algn="l" rtl="0">
              <a:lnSpc>
                <a:spcPct val="100000"/>
              </a:lnSpc>
              <a:spcBef>
                <a:spcPts val="1000"/>
              </a:spcBef>
              <a:spcAft>
                <a:spcPts val="0"/>
              </a:spcAft>
              <a:buClr>
                <a:schemeClr val="dk1"/>
              </a:buClr>
              <a:buSzPts val="1200"/>
              <a:buFont typeface="Calibri"/>
              <a:buNone/>
            </a:pPr>
            <a:r>
              <a:rPr lang="en-US" sz="1400"/>
              <a:t>Informed and written consent means that a student’s parent or foster parent has signed and dated a written consent form affirming that:</a:t>
            </a:r>
            <a:endParaRPr sz="1400"/>
          </a:p>
          <a:p>
            <a:pPr marL="0" lvl="0" indent="0" algn="l" rtl="0">
              <a:spcBef>
                <a:spcPts val="0"/>
              </a:spcBef>
              <a:spcAft>
                <a:spcPts val="0"/>
              </a:spcAft>
              <a:buNone/>
            </a:pPr>
            <a:endParaRPr sz="1400"/>
          </a:p>
          <a:p>
            <a:pPr marL="457200" lvl="0" indent="-317500" algn="l" rtl="0">
              <a:spcBef>
                <a:spcPts val="0"/>
              </a:spcBef>
              <a:spcAft>
                <a:spcPts val="0"/>
              </a:spcAft>
              <a:buSzPts val="1400"/>
              <a:buAutoNum type="arabicParenBoth"/>
            </a:pPr>
            <a:r>
              <a:rPr lang="en-US" sz="1400"/>
              <a:t>The parent or foster parent received the information described in </a:t>
            </a:r>
            <a:r>
              <a:rPr lang="en-US" sz="1400">
                <a:solidFill>
                  <a:schemeClr val="dk1"/>
                </a:solidFill>
                <a:latin typeface="Calibri"/>
                <a:ea typeface="Calibri"/>
                <a:cs typeface="Calibri"/>
                <a:sym typeface="Calibri"/>
              </a:rPr>
              <a:t>in the </a:t>
            </a:r>
            <a:r>
              <a:rPr lang="en-US" sz="1400" i="1" u="sng">
                <a:solidFill>
                  <a:schemeClr val="dk1"/>
                </a:solidFill>
                <a:latin typeface="Calibri"/>
                <a:ea typeface="Calibri"/>
                <a:cs typeface="Calibri"/>
                <a:sym typeface="Calibri"/>
              </a:rPr>
              <a:t>Notice and Acknowledgement of Information Prior to Initial Consideration of an Abbreviated School Day Program</a:t>
            </a:r>
            <a:r>
              <a:rPr lang="en-US" sz="1400">
                <a:solidFill>
                  <a:schemeClr val="dk1"/>
                </a:solidFill>
                <a:latin typeface="Calibri"/>
                <a:ea typeface="Calibri"/>
                <a:cs typeface="Calibri"/>
                <a:sym typeface="Calibri"/>
              </a:rPr>
              <a:t>, including:</a:t>
            </a:r>
            <a:endParaRPr sz="1400"/>
          </a:p>
          <a:p>
            <a:pPr marL="628650" lvl="1" indent="-184150" algn="l" rtl="0">
              <a:spcBef>
                <a:spcPts val="0"/>
              </a:spcBef>
              <a:spcAft>
                <a:spcPts val="0"/>
              </a:spcAft>
              <a:buClr>
                <a:schemeClr val="dk1"/>
              </a:buClr>
              <a:buSzPts val="1400"/>
              <a:buFont typeface="Calibri"/>
              <a:buChar char="-"/>
            </a:pPr>
            <a:r>
              <a:rPr lang="en-US" sz="1400">
                <a:solidFill>
                  <a:schemeClr val="dk1"/>
                </a:solidFill>
                <a:latin typeface="Calibri"/>
                <a:ea typeface="Calibri"/>
                <a:cs typeface="Calibri"/>
                <a:sym typeface="Calibri"/>
              </a:rPr>
              <a:t>My child’s right to access the same number of hours of instruction and educational services as others in the same grade in their resident school </a:t>
            </a:r>
            <a:endParaRPr sz="1400"/>
          </a:p>
          <a:p>
            <a:pPr marL="457200" lvl="1" indent="0" algn="l" rtl="0">
              <a:spcBef>
                <a:spcPts val="0"/>
              </a:spcBef>
              <a:spcAft>
                <a:spcPts val="0"/>
              </a:spcAft>
              <a:buClr>
                <a:schemeClr val="dk1"/>
              </a:buClr>
              <a:buSzPts val="1200"/>
              <a:buFont typeface="Calibri"/>
              <a:buNone/>
            </a:pPr>
            <a:r>
              <a:rPr lang="en-US" sz="1400">
                <a:solidFill>
                  <a:schemeClr val="dk1"/>
                </a:solidFill>
                <a:latin typeface="Calibri"/>
                <a:ea typeface="Calibri"/>
                <a:cs typeface="Calibri"/>
                <a:sym typeface="Calibri"/>
              </a:rPr>
              <a:t>     district.</a:t>
            </a:r>
            <a:endParaRPr sz="1400"/>
          </a:p>
          <a:p>
            <a:pPr marL="628650" lvl="1" indent="-184150" algn="l" rtl="0">
              <a:spcBef>
                <a:spcPts val="0"/>
              </a:spcBef>
              <a:spcAft>
                <a:spcPts val="0"/>
              </a:spcAft>
              <a:buClr>
                <a:schemeClr val="dk1"/>
              </a:buClr>
              <a:buSzPts val="1400"/>
              <a:buFont typeface="Calibri"/>
              <a:buChar char="-"/>
            </a:pPr>
            <a:r>
              <a:rPr lang="en-US" sz="1400">
                <a:solidFill>
                  <a:schemeClr val="dk1"/>
                </a:solidFill>
                <a:latin typeface="Calibri"/>
                <a:ea typeface="Calibri"/>
                <a:cs typeface="Calibri"/>
                <a:sym typeface="Calibri"/>
              </a:rPr>
              <a:t>That districts are not able to unilaterally place students on abbreviated school day programs.</a:t>
            </a:r>
            <a:endParaRPr sz="1400"/>
          </a:p>
          <a:p>
            <a:pPr marL="628650" lvl="1" indent="-184150" algn="l" rtl="0">
              <a:spcBef>
                <a:spcPts val="0"/>
              </a:spcBef>
              <a:spcAft>
                <a:spcPts val="0"/>
              </a:spcAft>
              <a:buClr>
                <a:schemeClr val="dk1"/>
              </a:buClr>
              <a:buSzPts val="1400"/>
              <a:buFont typeface="Calibri"/>
              <a:buChar char="-"/>
            </a:pPr>
            <a:r>
              <a:rPr lang="en-US" sz="1400">
                <a:solidFill>
                  <a:schemeClr val="dk1"/>
                </a:solidFill>
                <a:latin typeface="Calibri"/>
                <a:ea typeface="Calibri"/>
                <a:cs typeface="Calibri"/>
                <a:sym typeface="Calibri"/>
              </a:rPr>
              <a:t>My right as a parent or foster parent to revoke consent at any time;</a:t>
            </a:r>
            <a:endParaRPr sz="1400"/>
          </a:p>
          <a:p>
            <a:pPr marL="457200" lvl="0" indent="-317500" algn="l" rtl="0">
              <a:lnSpc>
                <a:spcPct val="115000"/>
              </a:lnSpc>
              <a:spcBef>
                <a:spcPts val="0"/>
              </a:spcBef>
              <a:spcAft>
                <a:spcPts val="0"/>
              </a:spcAft>
              <a:buSzPts val="1400"/>
              <a:buFont typeface="Arial"/>
              <a:buAutoNum type="arabicParenBoth"/>
            </a:pPr>
            <a:r>
              <a:rPr lang="en-US" sz="1400">
                <a:latin typeface="Arial"/>
                <a:ea typeface="Arial"/>
                <a:cs typeface="Arial"/>
                <a:sym typeface="Arial"/>
              </a:rPr>
              <a:t>The parent was able to meaningfully participate in the IEP or 504 team meeting before consenting to an abbreviated school day program for their child. </a:t>
            </a:r>
            <a:endParaRPr sz="1400">
              <a:latin typeface="Arial"/>
              <a:ea typeface="Arial"/>
              <a:cs typeface="Arial"/>
              <a:sym typeface="Arial"/>
            </a:endParaRPr>
          </a:p>
          <a:p>
            <a:pPr marL="457200" lvl="0" indent="-317500" algn="l" rtl="0">
              <a:lnSpc>
                <a:spcPct val="115000"/>
              </a:lnSpc>
              <a:spcBef>
                <a:spcPts val="0"/>
              </a:spcBef>
              <a:spcAft>
                <a:spcPts val="0"/>
              </a:spcAft>
              <a:buSzPts val="1400"/>
              <a:buFont typeface="Arial"/>
              <a:buAutoNum type="arabicParenBoth"/>
            </a:pPr>
            <a:r>
              <a:rPr lang="en-US" sz="1400">
                <a:latin typeface="Arial"/>
                <a:ea typeface="Arial"/>
                <a:cs typeface="Arial"/>
                <a:sym typeface="Arial"/>
              </a:rPr>
              <a:t>The parent was not asked to provide consent prior to being able to meaningfully participate in the IEP or 504 team meeting.</a:t>
            </a:r>
            <a:endParaRPr sz="1400">
              <a:latin typeface="Arial"/>
              <a:ea typeface="Arial"/>
              <a:cs typeface="Arial"/>
              <a:sym typeface="Arial"/>
            </a:endParaRPr>
          </a:p>
          <a:p>
            <a:pPr marL="457200" lvl="0" indent="-317500" algn="l" rtl="0">
              <a:lnSpc>
                <a:spcPct val="115000"/>
              </a:lnSpc>
              <a:spcBef>
                <a:spcPts val="0"/>
              </a:spcBef>
              <a:spcAft>
                <a:spcPts val="0"/>
              </a:spcAft>
              <a:buSzPts val="1400"/>
              <a:buFont typeface="Arial"/>
              <a:buAutoNum type="arabicParenBoth"/>
            </a:pPr>
            <a:r>
              <a:rPr lang="en-US" sz="1400">
                <a:latin typeface="Arial"/>
                <a:ea typeface="Arial"/>
                <a:cs typeface="Arial"/>
                <a:sym typeface="Arial"/>
              </a:rPr>
              <a:t>The district offered, and the IEP or 504 team considered, at least one reasonable alternative placement prior to requesting the parent’s consent for an abbreviated school day program for their child. Reasonable alternative placements included appropriate supports for the student that could enable the student to have meaningful access to the same number of hours of instruction and educational services that are provided to the majority of other students who are in the same grade within the student’s resident school district (or other appropriate comparison group for specific populations).</a:t>
            </a:r>
            <a:endParaRPr sz="1400">
              <a:latin typeface="Arial"/>
              <a:ea typeface="Arial"/>
              <a:cs typeface="Arial"/>
              <a:sym typeface="Arial"/>
            </a:endParaRPr>
          </a:p>
          <a:p>
            <a:pPr marL="457200" lvl="0" indent="-317500" algn="l" rtl="0">
              <a:lnSpc>
                <a:spcPct val="115000"/>
              </a:lnSpc>
              <a:spcBef>
                <a:spcPts val="0"/>
              </a:spcBef>
              <a:spcAft>
                <a:spcPts val="0"/>
              </a:spcAft>
              <a:buSzPts val="1400"/>
              <a:buFont typeface="Arial"/>
              <a:buAutoNum type="arabicParenBoth"/>
            </a:pPr>
            <a:r>
              <a:rPr lang="en-US" sz="1400">
                <a:latin typeface="Arial"/>
                <a:ea typeface="Arial"/>
                <a:cs typeface="Arial"/>
                <a:sym typeface="Arial"/>
              </a:rPr>
              <a:t>The parent’s acknowledgement that they understand that the IEP or 504 team will meet at least once every 30 calendar days during the school year to review and, if necessary, revise their child’s IEP or 504 and placement, unless they consent to less frequent meetings.</a:t>
            </a:r>
            <a:endParaRPr sz="1400">
              <a:latin typeface="Arial"/>
              <a:ea typeface="Arial"/>
              <a:cs typeface="Arial"/>
              <a:sym typeface="Arial"/>
            </a:endParaRPr>
          </a:p>
          <a:p>
            <a:pPr marL="457200" lvl="0" indent="-317500" algn="l" rtl="0">
              <a:lnSpc>
                <a:spcPct val="115000"/>
              </a:lnSpc>
              <a:spcBef>
                <a:spcPts val="0"/>
              </a:spcBef>
              <a:spcAft>
                <a:spcPts val="0"/>
              </a:spcAft>
              <a:buSzPts val="1400"/>
              <a:buFont typeface="Arial"/>
              <a:buAutoNum type="arabicParenBoth"/>
            </a:pPr>
            <a:r>
              <a:rPr lang="en-US" sz="1400">
                <a:latin typeface="Arial"/>
                <a:ea typeface="Arial"/>
                <a:cs typeface="Arial"/>
                <a:sym typeface="Arial"/>
              </a:rPr>
              <a:t>Acknowledgement that the parent voluntarily signed the consent form for the abbreviated school day program for their child. The school district did not attempt to or actually pressure, harass, or coerce the parent to provide consent.</a:t>
            </a:r>
            <a:br>
              <a:rPr lang="en-US" sz="1400">
                <a:latin typeface="Arial"/>
                <a:ea typeface="Arial"/>
                <a:cs typeface="Arial"/>
                <a:sym typeface="Arial"/>
              </a:rPr>
            </a:br>
            <a:br>
              <a:rPr lang="en-US" sz="1400">
                <a:latin typeface="Arial"/>
                <a:ea typeface="Arial"/>
                <a:cs typeface="Arial"/>
                <a:sym typeface="Arial"/>
              </a:rPr>
            </a:br>
            <a:endParaRPr sz="1400">
              <a:latin typeface="Arial"/>
              <a:ea typeface="Arial"/>
              <a:cs typeface="Arial"/>
              <a:sym typeface="Arial"/>
            </a:endParaRPr>
          </a:p>
          <a:p>
            <a:pPr marL="0" lvl="0" indent="0" algn="l" rtl="0">
              <a:spcBef>
                <a:spcPts val="1200"/>
              </a:spcBef>
              <a:spcAft>
                <a:spcPts val="0"/>
              </a:spcAft>
              <a:buNone/>
            </a:pPr>
            <a:endParaRPr sz="1400"/>
          </a:p>
          <a:p>
            <a:pPr marL="0" marR="0" lvl="0" indent="0" algn="l" rtl="0">
              <a:lnSpc>
                <a:spcPct val="100000"/>
              </a:lnSpc>
              <a:spcBef>
                <a:spcPts val="0"/>
              </a:spcBef>
              <a:spcAft>
                <a:spcPts val="0"/>
              </a:spcAft>
              <a:buClr>
                <a:schemeClr val="dk1"/>
              </a:buClr>
              <a:buSzPts val="1200"/>
              <a:buFont typeface="Calibri"/>
              <a:buNone/>
            </a:pPr>
            <a:endParaRPr sz="1400" b="0" i="0" u="none">
              <a:solidFill>
                <a:schemeClr val="dk1"/>
              </a:solidFill>
              <a:latin typeface="Calibri"/>
              <a:ea typeface="Calibri"/>
              <a:cs typeface="Calibri"/>
              <a:sym typeface="Calibri"/>
            </a:endParaRPr>
          </a:p>
          <a:p>
            <a:pPr marL="171450" lvl="0" indent="-184150" algn="l" rtl="0">
              <a:spcBef>
                <a:spcPts val="0"/>
              </a:spcBef>
              <a:spcAft>
                <a:spcPts val="0"/>
              </a:spcAft>
              <a:buClr>
                <a:schemeClr val="dk1"/>
              </a:buClr>
              <a:buSzPts val="1400"/>
              <a:buFont typeface="Arial"/>
              <a:buChar char="•"/>
            </a:pPr>
            <a:r>
              <a:rPr lang="en-US" sz="1400" b="0" i="0" u="none" strike="noStrike">
                <a:solidFill>
                  <a:schemeClr val="dk1"/>
                </a:solidFill>
                <a:latin typeface="Calibri"/>
                <a:ea typeface="Calibri"/>
                <a:cs typeface="Calibri"/>
                <a:sym typeface="Calibri"/>
              </a:rPr>
              <a:t>If the parent or foster parent provides informed and written consent, the school district </a:t>
            </a:r>
            <a:r>
              <a:rPr lang="en-US" sz="1400" b="1" i="0" u="none" strike="noStrike">
                <a:solidFill>
                  <a:schemeClr val="dk1"/>
                </a:solidFill>
                <a:latin typeface="Calibri"/>
                <a:ea typeface="Calibri"/>
                <a:cs typeface="Calibri"/>
                <a:sym typeface="Calibri"/>
              </a:rPr>
              <a:t>can implement the abbreviated school day program</a:t>
            </a:r>
            <a:r>
              <a:rPr lang="en-US" sz="1400" b="0" i="0" u="none" strike="noStrike">
                <a:solidFill>
                  <a:schemeClr val="dk1"/>
                </a:solidFill>
                <a:latin typeface="Calibri"/>
                <a:ea typeface="Calibri"/>
                <a:cs typeface="Calibri"/>
                <a:sym typeface="Calibri"/>
              </a:rPr>
              <a:t>.  </a:t>
            </a:r>
            <a:endParaRPr sz="1400"/>
          </a:p>
          <a:p>
            <a:pPr marL="171450" lvl="0" indent="-184150" algn="l" rtl="0">
              <a:spcBef>
                <a:spcPts val="0"/>
              </a:spcBef>
              <a:spcAft>
                <a:spcPts val="0"/>
              </a:spcAft>
              <a:buClr>
                <a:schemeClr val="dk1"/>
              </a:buClr>
              <a:buSzPts val="1400"/>
              <a:buFont typeface="Arial"/>
              <a:buChar char="•"/>
            </a:pPr>
            <a:r>
              <a:rPr lang="en-US" sz="1400" b="0" i="0" u="none" strike="noStrike">
                <a:solidFill>
                  <a:schemeClr val="dk1"/>
                </a:solidFill>
                <a:latin typeface="Calibri"/>
                <a:ea typeface="Calibri"/>
                <a:cs typeface="Calibri"/>
                <a:sym typeface="Calibri"/>
              </a:rPr>
              <a:t>If the parent or foster parent </a:t>
            </a:r>
            <a:r>
              <a:rPr lang="en-US" sz="1400" b="1" i="0" u="none" strike="noStrike">
                <a:solidFill>
                  <a:schemeClr val="dk1"/>
                </a:solidFill>
                <a:latin typeface="Calibri"/>
                <a:ea typeface="Calibri"/>
                <a:cs typeface="Calibri"/>
                <a:sym typeface="Calibri"/>
              </a:rPr>
              <a:t>denies consent</a:t>
            </a:r>
            <a:r>
              <a:rPr lang="en-US" sz="1400" b="0" i="0" u="none" strike="noStrike">
                <a:solidFill>
                  <a:schemeClr val="dk1"/>
                </a:solidFill>
                <a:latin typeface="Calibri"/>
                <a:ea typeface="Calibri"/>
                <a:cs typeface="Calibri"/>
                <a:sym typeface="Calibri"/>
              </a:rPr>
              <a:t>, the IEP or 504 Team must develop an IEP or 504 Plan that </a:t>
            </a:r>
            <a:r>
              <a:rPr lang="en-US" sz="1400" b="1" i="0" u="none" strike="noStrike">
                <a:solidFill>
                  <a:schemeClr val="dk1"/>
                </a:solidFill>
                <a:latin typeface="Calibri"/>
                <a:ea typeface="Calibri"/>
                <a:cs typeface="Calibri"/>
                <a:sym typeface="Calibri"/>
              </a:rPr>
              <a:t>enables meaningful access</a:t>
            </a:r>
            <a:r>
              <a:rPr lang="en-US" sz="1400" b="0" i="0" u="none" strike="noStrike">
                <a:solidFill>
                  <a:schemeClr val="dk1"/>
                </a:solidFill>
                <a:latin typeface="Calibri"/>
                <a:ea typeface="Calibri"/>
                <a:cs typeface="Calibri"/>
                <a:sym typeface="Calibri"/>
              </a:rPr>
              <a:t> to the same number of hours of instruction and educational services as the majority of other students who are in the same grade within the resident school district. </a:t>
            </a:r>
            <a:endParaRPr sz="1400" b="0" i="0" u="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chemeClr val="dk1"/>
              </a:buClr>
              <a:buSzPts val="1200"/>
              <a:buFont typeface="Calibri"/>
              <a:buNone/>
            </a:pPr>
            <a:endParaRPr sz="1400" b="0" i="0" u="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chemeClr val="dk1"/>
              </a:buClr>
              <a:buSzPts val="1200"/>
              <a:buFont typeface="Calibri"/>
              <a:buNone/>
            </a:pPr>
            <a:endParaRPr sz="1400" b="0" i="0">
              <a:solidFill>
                <a:schemeClr val="dk1"/>
              </a:solidFill>
              <a:latin typeface="Calibri"/>
              <a:ea typeface="Calibri"/>
              <a:cs typeface="Calibri"/>
              <a:sym typeface="Calibri"/>
            </a:endParaRPr>
          </a:p>
        </p:txBody>
      </p:sp>
      <p:sp>
        <p:nvSpPr>
          <p:cNvPr id="654" name="Google Shape;654;p1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12</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3"/>
        <p:cNvGrpSpPr/>
        <p:nvPr/>
      </p:nvGrpSpPr>
      <p:grpSpPr>
        <a:xfrm>
          <a:off x="0" y="0"/>
          <a:ext cx="0" cy="0"/>
          <a:chOff x="0" y="0"/>
          <a:chExt cx="0" cy="0"/>
        </a:xfrm>
      </p:grpSpPr>
      <p:sp>
        <p:nvSpPr>
          <p:cNvPr id="664" name="Google Shape;664;p1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65" name="Google Shape;665;p1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0"/>
              </a:spcBef>
              <a:spcAft>
                <a:spcPts val="0"/>
              </a:spcAft>
              <a:buClr>
                <a:schemeClr val="dk1"/>
              </a:buClr>
              <a:buSzPts val="1100"/>
              <a:buFont typeface="Arial"/>
              <a:buNone/>
            </a:pPr>
            <a:r>
              <a:rPr lang="en-US" sz="1400"/>
              <a:t>SB 819 requires that the district hold a meeting of the student’s IEP/504 team to review the student’s abbreviated school day program as specific intervals. </a:t>
            </a:r>
            <a:endParaRPr sz="1400"/>
          </a:p>
          <a:p>
            <a:pPr marL="0" lvl="0" indent="0" algn="l" rtl="0">
              <a:lnSpc>
                <a:spcPct val="115000"/>
              </a:lnSpc>
              <a:spcBef>
                <a:spcPts val="1200"/>
              </a:spcBef>
              <a:spcAft>
                <a:spcPts val="0"/>
              </a:spcAft>
              <a:buClr>
                <a:schemeClr val="dk1"/>
              </a:buClr>
              <a:buSzPts val="1100"/>
              <a:buFont typeface="Arial"/>
              <a:buNone/>
            </a:pPr>
            <a:r>
              <a:rPr lang="en-US" sz="1400"/>
              <a:t>First, a meeting must be held no fewer than 25 calendar days and no more than 35 calendar days after the initial placement on an abbreviated school day program.</a:t>
            </a:r>
            <a:endParaRPr sz="1400"/>
          </a:p>
          <a:p>
            <a:pPr marL="0" lvl="0" indent="0" algn="l" rtl="0">
              <a:lnSpc>
                <a:spcPct val="115000"/>
              </a:lnSpc>
              <a:spcBef>
                <a:spcPts val="1200"/>
              </a:spcBef>
              <a:spcAft>
                <a:spcPts val="0"/>
              </a:spcAft>
              <a:buClr>
                <a:schemeClr val="dk1"/>
              </a:buClr>
              <a:buSzPts val="1100"/>
              <a:buFont typeface="Arial"/>
              <a:buNone/>
            </a:pPr>
            <a:r>
              <a:rPr lang="en-US" sz="1400"/>
              <a:t>Thereafter, a meeting must be held no less frequently than once every 30 calendar days, starting after the meeting just described unless the parent or foster parent provides written consent to meet less frequently than once every 30 calendar days. We will talk about this in our next series of slides on 30-day follow-up meetings.  </a:t>
            </a:r>
            <a:endParaRPr sz="1400" b="0" i="0">
              <a:solidFill>
                <a:schemeClr val="dk1"/>
              </a:solidFill>
              <a:latin typeface="Calibri"/>
              <a:ea typeface="Calibri"/>
              <a:cs typeface="Calibri"/>
              <a:sym typeface="Calibri"/>
            </a:endParaRPr>
          </a:p>
          <a:p>
            <a:pPr marL="0" lvl="0" indent="0" algn="l" rtl="0">
              <a:lnSpc>
                <a:spcPct val="100000"/>
              </a:lnSpc>
              <a:spcBef>
                <a:spcPts val="1000"/>
              </a:spcBef>
              <a:spcAft>
                <a:spcPts val="0"/>
              </a:spcAft>
              <a:buClr>
                <a:schemeClr val="dk1"/>
              </a:buClr>
              <a:buSzPts val="1200"/>
              <a:buFont typeface="Calibri"/>
              <a:buNone/>
            </a:pPr>
            <a:r>
              <a:rPr lang="en-US" sz="1400" b="1" i="0">
                <a:solidFill>
                  <a:schemeClr val="dk1"/>
                </a:solidFill>
                <a:latin typeface="Calibri"/>
                <a:ea typeface="Calibri"/>
                <a:cs typeface="Calibri"/>
                <a:sym typeface="Calibri"/>
              </a:rPr>
              <a:t>Presenter </a:t>
            </a:r>
            <a:r>
              <a:rPr lang="en-US" sz="1400" b="0" i="0">
                <a:solidFill>
                  <a:schemeClr val="dk1"/>
                </a:solidFill>
                <a:latin typeface="Calibri"/>
                <a:ea typeface="Calibri"/>
                <a:cs typeface="Calibri"/>
                <a:sym typeface="Calibri"/>
              </a:rPr>
              <a:t>– Talk to your teachers about how you would like them to keep track of follow-up meetings for students on abbreviated school day schedules. Are they each individually responsible, or will you also have a master calendar in the district office keeping track of these meetings?  </a:t>
            </a:r>
            <a:endParaRPr sz="1400" b="0" i="0">
              <a:solidFill>
                <a:schemeClr val="dk1"/>
              </a:solidFill>
              <a:latin typeface="Calibri"/>
              <a:ea typeface="Calibri"/>
              <a:cs typeface="Calibri"/>
              <a:sym typeface="Calibri"/>
            </a:endParaRPr>
          </a:p>
        </p:txBody>
      </p:sp>
      <p:sp>
        <p:nvSpPr>
          <p:cNvPr id="666" name="Google Shape;666;p13: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13</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4"/>
        <p:cNvGrpSpPr/>
        <p:nvPr/>
      </p:nvGrpSpPr>
      <p:grpSpPr>
        <a:xfrm>
          <a:off x="0" y="0"/>
          <a:ext cx="0" cy="0"/>
          <a:chOff x="0" y="0"/>
          <a:chExt cx="0" cy="0"/>
        </a:xfrm>
      </p:grpSpPr>
      <p:sp>
        <p:nvSpPr>
          <p:cNvPr id="675" name="Google Shape;675;p1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76" name="Google Shape;676;p1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200"/>
              <a:buFont typeface="Calibri"/>
              <a:buNone/>
            </a:pPr>
            <a:r>
              <a:rPr lang="en-US" sz="1400"/>
              <a:t>SB 819 requires that the district SB 819 requires that districts submit data to the Department about each student who is on an abbreviated school day program.</a:t>
            </a:r>
            <a:endParaRPr sz="1400"/>
          </a:p>
          <a:p>
            <a:pPr marL="0" lvl="0" indent="0" algn="l" rtl="0">
              <a:lnSpc>
                <a:spcPct val="100000"/>
              </a:lnSpc>
              <a:spcBef>
                <a:spcPts val="1200"/>
              </a:spcBef>
              <a:spcAft>
                <a:spcPts val="0"/>
              </a:spcAft>
              <a:buClr>
                <a:schemeClr val="dk1"/>
              </a:buClr>
              <a:buSzPts val="1200"/>
              <a:buFont typeface="Calibri"/>
              <a:buNone/>
            </a:pPr>
            <a:r>
              <a:rPr lang="en-US" sz="1400"/>
              <a:t>During the 2022-2023 school year, ODE launched an informal abbreviated school day program data collection while it developed a full data collection for the 2023-2024 school year. The new data collection is aligned with SB 819 and has a few additional elements and will also require the district to submit the signed acknowledgement and the consent form.</a:t>
            </a:r>
            <a:endParaRPr sz="1400"/>
          </a:p>
          <a:p>
            <a:pPr marL="0" lvl="0" indent="0" algn="l" rtl="0">
              <a:lnSpc>
                <a:spcPct val="100000"/>
              </a:lnSpc>
              <a:spcBef>
                <a:spcPts val="1200"/>
              </a:spcBef>
              <a:spcAft>
                <a:spcPts val="0"/>
              </a:spcAft>
              <a:buClr>
                <a:schemeClr val="dk1"/>
              </a:buClr>
              <a:buSzPts val="1200"/>
              <a:buFont typeface="Calibri"/>
              <a:buNone/>
            </a:pPr>
            <a:r>
              <a:rPr lang="en-US" sz="1400" b="1"/>
              <a:t>Presente</a:t>
            </a:r>
            <a:r>
              <a:rPr lang="en-US" sz="1400"/>
              <a:t>r – Discuss the process the district will use to submit data to ODE. What will the role be of each relevant special education teacher or 504 lead in this process?</a:t>
            </a:r>
            <a:endParaRPr sz="1400"/>
          </a:p>
          <a:p>
            <a:pPr marL="0" lvl="0" indent="0" algn="l" rtl="0">
              <a:lnSpc>
                <a:spcPct val="115000"/>
              </a:lnSpc>
              <a:spcBef>
                <a:spcPts val="1200"/>
              </a:spcBef>
              <a:spcAft>
                <a:spcPts val="0"/>
              </a:spcAft>
              <a:buClr>
                <a:schemeClr val="dk1"/>
              </a:buClr>
              <a:buSzPts val="1100"/>
              <a:buFont typeface="Arial"/>
              <a:buNone/>
            </a:pPr>
            <a:endParaRPr sz="1200" b="0" i="0">
              <a:solidFill>
                <a:schemeClr val="dk1"/>
              </a:solidFill>
              <a:latin typeface="Calibri"/>
              <a:ea typeface="Calibri"/>
              <a:cs typeface="Calibri"/>
              <a:sym typeface="Calibri"/>
            </a:endParaRPr>
          </a:p>
        </p:txBody>
      </p:sp>
      <p:sp>
        <p:nvSpPr>
          <p:cNvPr id="677" name="Google Shape;677;p1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14</a:t>
            </a:fld>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5"/>
        <p:cNvGrpSpPr/>
        <p:nvPr/>
      </p:nvGrpSpPr>
      <p:grpSpPr>
        <a:xfrm>
          <a:off x="0" y="0"/>
          <a:ext cx="0" cy="0"/>
          <a:chOff x="0" y="0"/>
          <a:chExt cx="0" cy="0"/>
        </a:xfrm>
      </p:grpSpPr>
      <p:sp>
        <p:nvSpPr>
          <p:cNvPr id="686" name="Google Shape;686;p1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87" name="Google Shape;687;p1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688" name="Google Shape;688;p1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15</a:t>
            </a:fld>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5"/>
        <p:cNvGrpSpPr/>
        <p:nvPr/>
      </p:nvGrpSpPr>
      <p:grpSpPr>
        <a:xfrm>
          <a:off x="0" y="0"/>
          <a:ext cx="0" cy="0"/>
          <a:chOff x="0" y="0"/>
          <a:chExt cx="0" cy="0"/>
        </a:xfrm>
      </p:grpSpPr>
      <p:sp>
        <p:nvSpPr>
          <p:cNvPr id="696" name="Google Shape;696;p1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97" name="Google Shape;697;p1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sz="1400"/>
          </a:p>
          <a:p>
            <a:pPr marL="0" lvl="0" indent="0" algn="l" rtl="0">
              <a:spcBef>
                <a:spcPts val="0"/>
              </a:spcBef>
              <a:spcAft>
                <a:spcPts val="0"/>
              </a:spcAft>
              <a:buNone/>
            </a:pPr>
            <a:r>
              <a:rPr lang="en-US" sz="1400"/>
              <a:t>When a child with a disability is placed on an abbreviated school day program, the school district must ensure that a follow‐up meeting to review the placement is held no fewer than 25 calendar days following the initial placement on an abbreviated school day program and no later than 35 calendar days following this placement.</a:t>
            </a:r>
            <a:endParaRPr sz="1400"/>
          </a:p>
          <a:p>
            <a:pPr marL="0" lvl="0" indent="0" algn="l" rtl="0">
              <a:spcBef>
                <a:spcPts val="0"/>
              </a:spcBef>
              <a:spcAft>
                <a:spcPts val="0"/>
              </a:spcAft>
              <a:buNone/>
            </a:pPr>
            <a:endParaRPr sz="1400"/>
          </a:p>
          <a:p>
            <a:pPr marL="0" lvl="0" indent="0" algn="l" rtl="0">
              <a:spcBef>
                <a:spcPts val="0"/>
              </a:spcBef>
              <a:spcAft>
                <a:spcPts val="0"/>
              </a:spcAft>
              <a:buNone/>
            </a:pPr>
            <a:r>
              <a:rPr lang="en-US" sz="1400"/>
              <a:t>The meeting data should be planned for enough in advance that parents can attend the meeting physically if they so desire and also so they can fully participate in the meeting. </a:t>
            </a:r>
            <a:endParaRPr sz="1400"/>
          </a:p>
          <a:p>
            <a:pPr marL="0" lvl="0" indent="0" algn="l" rtl="0">
              <a:spcBef>
                <a:spcPts val="0"/>
              </a:spcBef>
              <a:spcAft>
                <a:spcPts val="0"/>
              </a:spcAft>
              <a:buNone/>
            </a:pPr>
            <a:endParaRPr sz="1400"/>
          </a:p>
          <a:p>
            <a:pPr marL="0" lvl="0" indent="0" algn="l" rtl="0">
              <a:spcBef>
                <a:spcPts val="0"/>
              </a:spcBef>
              <a:spcAft>
                <a:spcPts val="0"/>
              </a:spcAft>
              <a:buNone/>
            </a:pPr>
            <a:r>
              <a:rPr lang="en-US" sz="1400"/>
              <a:t>Keep in mind that prior to this meeting, school districts must provide parents or foster parents with specific information about their rights under SB 819 (including their child’s right to meaningful access to a full school day, the prohibition on unilateral placement on an abbreviated school day program by a school district, and the parent or foster parent’s right to revoke consent or object to a placement on an abbreviated school day program). </a:t>
            </a:r>
            <a:endParaRPr sz="1400"/>
          </a:p>
          <a:p>
            <a:pPr marL="0" lvl="0" indent="0" algn="l" rtl="0">
              <a:spcBef>
                <a:spcPts val="0"/>
              </a:spcBef>
              <a:spcAft>
                <a:spcPts val="0"/>
              </a:spcAft>
              <a:buNone/>
            </a:pPr>
            <a:endParaRPr sz="1400"/>
          </a:p>
          <a:p>
            <a:pPr marL="0" lvl="0" indent="0" algn="l" rtl="0">
              <a:spcBef>
                <a:spcPts val="0"/>
              </a:spcBef>
              <a:spcAft>
                <a:spcPts val="0"/>
              </a:spcAft>
              <a:buNone/>
            </a:pPr>
            <a:r>
              <a:rPr lang="en-US" sz="1400" b="1"/>
              <a:t>Presenter: </a:t>
            </a:r>
            <a:r>
              <a:rPr lang="en-US" sz="1400"/>
              <a:t>Refer to and possible share </a:t>
            </a:r>
            <a:r>
              <a:rPr lang="en-US" sz="1400" u="sng">
                <a:solidFill>
                  <a:srgbClr val="3344DD"/>
                </a:solidFill>
                <a:highlight>
                  <a:srgbClr val="F5F5F5"/>
                </a:highlight>
                <a:latin typeface="Arial"/>
                <a:ea typeface="Arial"/>
                <a:cs typeface="Arial"/>
                <a:sym typeface="Arial"/>
                <a:hlinkClick r:id="rId3">
                  <a:extLst>
                    <a:ext uri="{A12FA001-AC4F-418D-AE19-62706E023703}">
                      <ahyp:hlinkClr xmlns:ahyp="http://schemas.microsoft.com/office/drawing/2018/hyperlinkcolor" val="tx"/>
                    </a:ext>
                  </a:extLst>
                </a:hlinkClick>
              </a:rPr>
              <a:t>Notice of Required Information Prior to Required Meetings to Review Placement on an Abbreviated School Day Program Sample Form</a:t>
            </a:r>
            <a:r>
              <a:rPr lang="en-US" sz="1400" u="sng">
                <a:solidFill>
                  <a:srgbClr val="3344DD"/>
                </a:solidFill>
                <a:highlight>
                  <a:srgbClr val="F5F5F5"/>
                </a:highlight>
                <a:latin typeface="Arial"/>
                <a:ea typeface="Arial"/>
                <a:cs typeface="Arial"/>
                <a:sym typeface="Arial"/>
              </a:rPr>
              <a:t>.</a:t>
            </a:r>
            <a:r>
              <a:rPr lang="en-US" sz="1400">
                <a:highlight>
                  <a:srgbClr val="F5F5F5"/>
                </a:highlight>
                <a:latin typeface="Arial"/>
                <a:ea typeface="Arial"/>
                <a:cs typeface="Arial"/>
                <a:sym typeface="Arial"/>
              </a:rPr>
              <a:t>  Notice that this form is slightly different than the Notice of Required Information used during the initial placement meeting.  </a:t>
            </a:r>
            <a:endParaRPr sz="1400">
              <a:highlight>
                <a:srgbClr val="F5F5F5"/>
              </a:highlight>
              <a:latin typeface="Arial"/>
              <a:ea typeface="Arial"/>
              <a:cs typeface="Arial"/>
              <a:sym typeface="Arial"/>
            </a:endParaRPr>
          </a:p>
          <a:p>
            <a:pPr marL="0" lvl="0" indent="0" algn="l" rtl="0">
              <a:spcBef>
                <a:spcPts val="0"/>
              </a:spcBef>
              <a:spcAft>
                <a:spcPts val="0"/>
              </a:spcAft>
              <a:buNone/>
            </a:pPr>
            <a:r>
              <a:rPr lang="en-US" sz="1400"/>
              <a:t>which is the form that should be used (or similar one if district created) for the purpose of providing this statement along with the meeting invitation.  </a:t>
            </a:r>
            <a:endParaRPr sz="1400"/>
          </a:p>
          <a:p>
            <a:pPr marL="0" lvl="0" indent="0" algn="l" rtl="0">
              <a:spcBef>
                <a:spcPts val="0"/>
              </a:spcBef>
              <a:spcAft>
                <a:spcPts val="0"/>
              </a:spcAft>
              <a:buNone/>
            </a:pPr>
            <a:endParaRPr/>
          </a:p>
          <a:p>
            <a:pPr marL="0" lvl="0" indent="0" algn="l" rtl="0">
              <a:spcBef>
                <a:spcPts val="0"/>
              </a:spcBef>
              <a:spcAft>
                <a:spcPts val="0"/>
              </a:spcAft>
              <a:buNone/>
            </a:pPr>
            <a:endParaRPr/>
          </a:p>
        </p:txBody>
      </p:sp>
      <p:sp>
        <p:nvSpPr>
          <p:cNvPr id="698" name="Google Shape;698;p16: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16</a:t>
            </a:fld>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5"/>
        <p:cNvGrpSpPr/>
        <p:nvPr/>
      </p:nvGrpSpPr>
      <p:grpSpPr>
        <a:xfrm>
          <a:off x="0" y="0"/>
          <a:ext cx="0" cy="0"/>
          <a:chOff x="0" y="0"/>
          <a:chExt cx="0" cy="0"/>
        </a:xfrm>
      </p:grpSpPr>
      <p:sp>
        <p:nvSpPr>
          <p:cNvPr id="706" name="Google Shape;706;p1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707" name="Google Shape;707;p1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sz="1400" b="0"/>
              <a:t>This is a “big picture” slide of th</a:t>
            </a:r>
            <a:r>
              <a:rPr lang="en-US" sz="1400"/>
              <a:t>e first follow-up meeting</a:t>
            </a:r>
            <a:r>
              <a:rPr lang="en-US" sz="1400" b="0"/>
              <a:t>. </a:t>
            </a:r>
            <a:r>
              <a:rPr lang="en-US" sz="1400" b="1"/>
              <a:t>During</a:t>
            </a:r>
            <a:r>
              <a:rPr lang="en-US" sz="1400"/>
              <a:t> the first follow-up meeting after the student has been placed on an ASDP, there are four key required steps that need to take place. We will look at each one of these steps very quickly, and then go into more depth on each step.  </a:t>
            </a:r>
            <a:endParaRPr sz="1400"/>
          </a:p>
          <a:p>
            <a:pPr marL="0" lvl="0" indent="0" algn="l" rtl="0">
              <a:spcBef>
                <a:spcPts val="0"/>
              </a:spcBef>
              <a:spcAft>
                <a:spcPts val="0"/>
              </a:spcAft>
              <a:buNone/>
            </a:pPr>
            <a:endParaRPr sz="1400"/>
          </a:p>
          <a:p>
            <a:pPr marL="0" lvl="0" indent="0" algn="l" rtl="0">
              <a:spcBef>
                <a:spcPts val="0"/>
              </a:spcBef>
              <a:spcAft>
                <a:spcPts val="0"/>
              </a:spcAft>
              <a:buNone/>
            </a:pPr>
            <a:r>
              <a:rPr lang="en-US" sz="1400"/>
              <a:t>At this meeting, the IEP or 504 team is required to: </a:t>
            </a:r>
            <a:endParaRPr sz="1400"/>
          </a:p>
          <a:p>
            <a:pPr marL="228600" lvl="0" indent="-241300" algn="l" rtl="0">
              <a:spcBef>
                <a:spcPts val="0"/>
              </a:spcBef>
              <a:spcAft>
                <a:spcPts val="0"/>
              </a:spcAft>
              <a:buClr>
                <a:schemeClr val="dk1"/>
              </a:buClr>
              <a:buSzPts val="1400"/>
              <a:buFont typeface="Calibri"/>
              <a:buAutoNum type="alphaLcPeriod"/>
            </a:pPr>
            <a:r>
              <a:rPr lang="en-US" sz="1400"/>
              <a:t>Obtain from the parent or foster parent a signed acknowledgement that the parent or foster parent received the information described in the </a:t>
            </a:r>
            <a:r>
              <a:rPr lang="en-US" sz="1400" u="sng">
                <a:solidFill>
                  <a:srgbClr val="3344DD"/>
                </a:solidFill>
                <a:highlight>
                  <a:srgbClr val="F5F5F5"/>
                </a:highlight>
                <a:latin typeface="Arial"/>
                <a:ea typeface="Arial"/>
                <a:cs typeface="Arial"/>
                <a:sym typeface="Arial"/>
                <a:hlinkClick r:id="rId3">
                  <a:extLst>
                    <a:ext uri="{A12FA001-AC4F-418D-AE19-62706E023703}">
                      <ahyp:hlinkClr xmlns:ahyp="http://schemas.microsoft.com/office/drawing/2018/hyperlinkcolor" val="tx"/>
                    </a:ext>
                  </a:extLst>
                </a:hlinkClick>
              </a:rPr>
              <a:t>Notice of Required Information Prior to Required Meetings to Review Placement on an Abbreviated School Day Program Sample Form</a:t>
            </a:r>
            <a:r>
              <a:rPr lang="en-US" sz="1400"/>
              <a:t> for this purpose. </a:t>
            </a:r>
            <a:endParaRPr sz="1400"/>
          </a:p>
          <a:p>
            <a:pPr marL="228600" lvl="0" indent="-241300" algn="l" rtl="0">
              <a:spcBef>
                <a:spcPts val="0"/>
              </a:spcBef>
              <a:spcAft>
                <a:spcPts val="0"/>
              </a:spcAft>
              <a:buClr>
                <a:schemeClr val="dk1"/>
              </a:buClr>
              <a:buSzPts val="1400"/>
              <a:buFont typeface="Calibri"/>
              <a:buAutoNum type="alphaLcPeriod"/>
            </a:pPr>
            <a:r>
              <a:rPr lang="en-US" sz="1400"/>
              <a:t>Review the student’s progress on the abbreviated school day program; </a:t>
            </a:r>
            <a:endParaRPr sz="1400"/>
          </a:p>
          <a:p>
            <a:pPr marL="228600" lvl="0" indent="-241300" algn="l" rtl="0">
              <a:spcBef>
                <a:spcPts val="0"/>
              </a:spcBef>
              <a:spcAft>
                <a:spcPts val="0"/>
              </a:spcAft>
              <a:buClr>
                <a:schemeClr val="dk1"/>
              </a:buClr>
              <a:buSzPts val="1400"/>
              <a:buFont typeface="Calibri"/>
              <a:buAutoNum type="alphaLcPeriod"/>
            </a:pPr>
            <a:r>
              <a:rPr lang="en-US" sz="1400"/>
              <a:t>Consider at least one reasonable alternative placement that includes appropriate supports for the student and that could enable the student to have meaningful access to the same number of hours of instruction and educational services that are provided to the majority of other students who are in the same grade within the student’s resident school district; and </a:t>
            </a:r>
            <a:endParaRPr sz="1400"/>
          </a:p>
          <a:p>
            <a:pPr marL="228600" lvl="0" indent="-241300" algn="l" rtl="0">
              <a:spcBef>
                <a:spcPts val="0"/>
              </a:spcBef>
              <a:spcAft>
                <a:spcPts val="0"/>
              </a:spcAft>
              <a:buClr>
                <a:schemeClr val="dk1"/>
              </a:buClr>
              <a:buSzPts val="1400"/>
              <a:buFont typeface="Calibri"/>
              <a:buAutoNum type="alphaLcPeriod"/>
            </a:pPr>
            <a:r>
              <a:rPr lang="en-US" sz="1400"/>
              <a:t>If the IEP or 504 plan team recommends continuing the abbreviated school day placement, consider whether the number of hours of instruction and educational services should be increased.</a:t>
            </a:r>
            <a:endParaRPr sz="1400"/>
          </a:p>
          <a:p>
            <a:pPr marL="0" lvl="0" indent="0" algn="l" rtl="0">
              <a:spcBef>
                <a:spcPts val="0"/>
              </a:spcBef>
              <a:spcAft>
                <a:spcPts val="0"/>
              </a:spcAft>
              <a:buClr>
                <a:schemeClr val="dk1"/>
              </a:buClr>
              <a:buSzPts val="1200"/>
              <a:buFont typeface="Calibri"/>
              <a:buNone/>
            </a:pPr>
            <a:endParaRPr sz="1400"/>
          </a:p>
          <a:p>
            <a:pPr marL="0" lvl="0" indent="0" algn="l" rtl="0">
              <a:spcBef>
                <a:spcPts val="0"/>
              </a:spcBef>
              <a:spcAft>
                <a:spcPts val="0"/>
              </a:spcAft>
              <a:buClr>
                <a:schemeClr val="dk1"/>
              </a:buClr>
              <a:buSzPts val="1200"/>
              <a:buFont typeface="Calibri"/>
              <a:buNone/>
            </a:pPr>
            <a:r>
              <a:rPr lang="en-US" sz="1400"/>
              <a:t>Let’s look at these a little closer.  </a:t>
            </a:r>
            <a:endParaRPr sz="1400"/>
          </a:p>
        </p:txBody>
      </p:sp>
      <p:sp>
        <p:nvSpPr>
          <p:cNvPr id="708" name="Google Shape;708;p1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17</a:t>
            </a:fld>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4"/>
        <p:cNvGrpSpPr/>
        <p:nvPr/>
      </p:nvGrpSpPr>
      <p:grpSpPr>
        <a:xfrm>
          <a:off x="0" y="0"/>
          <a:ext cx="0" cy="0"/>
          <a:chOff x="0" y="0"/>
          <a:chExt cx="0" cy="0"/>
        </a:xfrm>
      </p:grpSpPr>
      <p:sp>
        <p:nvSpPr>
          <p:cNvPr id="715" name="Google Shape;715;p1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716" name="Google Shape;716;p1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sz="1400"/>
              <a:t>At the start of the 25‐35 day meeting to review the student’s initial placement on an abbreviated school day program, the meeting facilitator should review the </a:t>
            </a:r>
            <a:r>
              <a:rPr lang="en-US" sz="1400" u="sng">
                <a:solidFill>
                  <a:srgbClr val="3344DD"/>
                </a:solidFill>
                <a:highlight>
                  <a:srgbClr val="F5F5F5"/>
                </a:highlight>
                <a:latin typeface="Arial"/>
                <a:ea typeface="Arial"/>
                <a:cs typeface="Arial"/>
                <a:sym typeface="Arial"/>
                <a:hlinkClick r:id="rId3">
                  <a:extLst>
                    <a:ext uri="{A12FA001-AC4F-418D-AE19-62706E023703}">
                      <ahyp:hlinkClr xmlns:ahyp="http://schemas.microsoft.com/office/drawing/2018/hyperlinkcolor" val="tx"/>
                    </a:ext>
                  </a:extLst>
                </a:hlinkClick>
              </a:rPr>
              <a:t>Notice of Required Information Prior to Required Meetings to Review Placement on an Abbreviated School Day Program Sample Form</a:t>
            </a:r>
            <a:r>
              <a:rPr lang="en-US" sz="1400"/>
              <a:t> highlighting parent or foster parent rights and remind the parent or foster parent that these rights apply to their child who is currently placed on an abbreviated school day program. If the parent or foster parent would like, they can revoke consent and the school district will ensure meaningful access to a full school day.</a:t>
            </a:r>
            <a:endParaRPr sz="1400"/>
          </a:p>
        </p:txBody>
      </p:sp>
      <p:sp>
        <p:nvSpPr>
          <p:cNvPr id="717" name="Google Shape;717;p18: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18</a:t>
            </a:fld>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6"/>
        <p:cNvGrpSpPr/>
        <p:nvPr/>
      </p:nvGrpSpPr>
      <p:grpSpPr>
        <a:xfrm>
          <a:off x="0" y="0"/>
          <a:ext cx="0" cy="0"/>
          <a:chOff x="0" y="0"/>
          <a:chExt cx="0" cy="0"/>
        </a:xfrm>
      </p:grpSpPr>
      <p:sp>
        <p:nvSpPr>
          <p:cNvPr id="727" name="Google Shape;727;p1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728" name="Google Shape;728;p19: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sz="1400"/>
              <a:t>Moving along on the flowchart, if we look at the next step, the IEP or 504 team must review the student’s current progress on abbreviated school day. </a:t>
            </a:r>
            <a:endParaRPr sz="1400"/>
          </a:p>
          <a:p>
            <a:pPr marL="0" lvl="0" indent="0" algn="l" rtl="0">
              <a:spcBef>
                <a:spcPts val="0"/>
              </a:spcBef>
              <a:spcAft>
                <a:spcPts val="0"/>
              </a:spcAft>
              <a:buNone/>
            </a:pPr>
            <a:endParaRPr sz="1400"/>
          </a:p>
          <a:p>
            <a:pPr marL="0" lvl="0" indent="0" algn="l" rtl="0">
              <a:spcBef>
                <a:spcPts val="0"/>
              </a:spcBef>
              <a:spcAft>
                <a:spcPts val="0"/>
              </a:spcAft>
              <a:buNone/>
            </a:pPr>
            <a:r>
              <a:rPr lang="en-US" sz="1400"/>
              <a:t>If you remember back to the placement form for ASDP, it required the district to document the methods for which progress on IEP goals and general education curriculum would take place. This is written directly into SB 819. As a result, progress monitoring data is an essential component of this step.  Whoever has been responsible for monitoring progress will need to share this data with the team as well as document the key findings in writing.   </a:t>
            </a:r>
            <a:endParaRPr sz="1400"/>
          </a:p>
          <a:p>
            <a:pPr marL="0" lvl="0" indent="0" algn="l" rtl="0">
              <a:spcBef>
                <a:spcPts val="0"/>
              </a:spcBef>
              <a:spcAft>
                <a:spcPts val="0"/>
              </a:spcAft>
              <a:buNone/>
            </a:pPr>
            <a:endParaRPr sz="1400"/>
          </a:p>
          <a:p>
            <a:pPr marL="0" marR="0" lvl="0" indent="0" algn="l" rtl="0">
              <a:lnSpc>
                <a:spcPct val="100000"/>
              </a:lnSpc>
              <a:spcBef>
                <a:spcPts val="0"/>
              </a:spcBef>
              <a:spcAft>
                <a:spcPts val="0"/>
              </a:spcAft>
              <a:buClr>
                <a:schemeClr val="dk1"/>
              </a:buClr>
              <a:buSzPts val="1200"/>
              <a:buFont typeface="Calibri"/>
              <a:buNone/>
            </a:pPr>
            <a:r>
              <a:rPr lang="en-US" sz="1400"/>
              <a:t>As noted, progress monitoring data is a critical component of the decision-making process for determining if a student should or should not remain on an ASDP. Teachers should use evidence-evidence-based practices for progress monitoring including the collection of quantitative data as well as qualitative information to aid in decision making.  </a:t>
            </a:r>
            <a:endParaRPr sz="1400"/>
          </a:p>
          <a:p>
            <a:pPr marL="0" lvl="0" indent="0" algn="l" rtl="0">
              <a:spcBef>
                <a:spcPts val="0"/>
              </a:spcBef>
              <a:spcAft>
                <a:spcPts val="0"/>
              </a:spcAft>
              <a:buNone/>
            </a:pPr>
            <a:endParaRPr sz="1400"/>
          </a:p>
          <a:p>
            <a:pPr marL="0" lvl="0" indent="0" algn="l" rtl="0">
              <a:spcBef>
                <a:spcPts val="0"/>
              </a:spcBef>
              <a:spcAft>
                <a:spcPts val="0"/>
              </a:spcAft>
              <a:buNone/>
            </a:pPr>
            <a:endParaRPr sz="1400"/>
          </a:p>
        </p:txBody>
      </p:sp>
      <p:sp>
        <p:nvSpPr>
          <p:cNvPr id="729" name="Google Shape;729;p19: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19</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0"/>
        <p:cNvGrpSpPr/>
        <p:nvPr/>
      </p:nvGrpSpPr>
      <p:grpSpPr>
        <a:xfrm>
          <a:off x="0" y="0"/>
          <a:ext cx="0" cy="0"/>
          <a:chOff x="0" y="0"/>
          <a:chExt cx="0" cy="0"/>
        </a:xfrm>
      </p:grpSpPr>
      <p:sp>
        <p:nvSpPr>
          <p:cNvPr id="521" name="Google Shape;521;p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522" name="Google Shape;522;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6"/>
        <p:cNvGrpSpPr/>
        <p:nvPr/>
      </p:nvGrpSpPr>
      <p:grpSpPr>
        <a:xfrm>
          <a:off x="0" y="0"/>
          <a:ext cx="0" cy="0"/>
          <a:chOff x="0" y="0"/>
          <a:chExt cx="0" cy="0"/>
        </a:xfrm>
      </p:grpSpPr>
      <p:sp>
        <p:nvSpPr>
          <p:cNvPr id="737" name="Google Shape;737;p2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738" name="Google Shape;738;p20: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sz="1400"/>
              <a:t>The next step on your flow chart is for the IEP or 504 team to consider at least one reasonable alternative placement that includes appropriate supports for the student and that </a:t>
            </a:r>
            <a:r>
              <a:rPr lang="en-US" sz="1400" i="1"/>
              <a:t>could </a:t>
            </a:r>
            <a:r>
              <a:rPr lang="en-US" sz="1400"/>
              <a:t>enable the student to have meaningful access to the same number of hours of instruction and educational services that are provided to the majority of other students who are in the same grade within the student’s resident school district.  </a:t>
            </a:r>
            <a:endParaRPr sz="1400"/>
          </a:p>
        </p:txBody>
      </p:sp>
      <p:sp>
        <p:nvSpPr>
          <p:cNvPr id="739" name="Google Shape;739;p20: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20</a:t>
            </a:fld>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6"/>
        <p:cNvGrpSpPr/>
        <p:nvPr/>
      </p:nvGrpSpPr>
      <p:grpSpPr>
        <a:xfrm>
          <a:off x="0" y="0"/>
          <a:ext cx="0" cy="0"/>
          <a:chOff x="0" y="0"/>
          <a:chExt cx="0" cy="0"/>
        </a:xfrm>
      </p:grpSpPr>
      <p:sp>
        <p:nvSpPr>
          <p:cNvPr id="747" name="Google Shape;747;p2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748" name="Google Shape;748;p2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chemeClr val="dk1"/>
              </a:buClr>
              <a:buSzPts val="1200"/>
              <a:buFont typeface="Calibri"/>
              <a:buNone/>
            </a:pPr>
            <a:r>
              <a:rPr lang="en-US" sz="1400" b="1"/>
              <a:t>Presenter</a:t>
            </a:r>
            <a:r>
              <a:rPr lang="en-US" sz="1400"/>
              <a:t>: Share the</a:t>
            </a:r>
            <a:r>
              <a:rPr lang="en-US" sz="1400" b="1"/>
              <a:t> </a:t>
            </a:r>
            <a:r>
              <a:rPr lang="en-US" sz="1400" u="sng">
                <a:solidFill>
                  <a:srgbClr val="3344DD"/>
                </a:solidFill>
                <a:highlight>
                  <a:srgbClr val="F5F5F5"/>
                </a:highlight>
                <a:latin typeface="Arial"/>
                <a:ea typeface="Arial"/>
                <a:cs typeface="Arial"/>
                <a:sym typeface="Arial"/>
                <a:hlinkClick r:id="rId3">
                  <a:extLst>
                    <a:ext uri="{A12FA001-AC4F-418D-AE19-62706E023703}">
                      <ahyp:hlinkClr xmlns:ahyp="http://schemas.microsoft.com/office/drawing/2018/hyperlinkcolor" val="tx"/>
                    </a:ext>
                  </a:extLst>
                </a:hlinkClick>
              </a:rPr>
              <a:t>Information to Consider About Possible Continued Placement on an Abbreviated School Day Program</a:t>
            </a:r>
            <a:r>
              <a:rPr lang="en-US" sz="1400"/>
              <a:t> form with participants.  </a:t>
            </a:r>
            <a:endParaRPr sz="1400"/>
          </a:p>
          <a:p>
            <a:pPr marL="0" lvl="0" indent="0" algn="l" rtl="0">
              <a:spcBef>
                <a:spcPts val="0"/>
              </a:spcBef>
              <a:spcAft>
                <a:spcPts val="0"/>
              </a:spcAft>
              <a:buNone/>
            </a:pPr>
            <a:endParaRPr sz="1400"/>
          </a:p>
          <a:p>
            <a:pPr marL="0" lvl="0" indent="0" algn="l" rtl="0">
              <a:spcBef>
                <a:spcPts val="0"/>
              </a:spcBef>
              <a:spcAft>
                <a:spcPts val="0"/>
              </a:spcAft>
              <a:buNone/>
            </a:pPr>
            <a:r>
              <a:rPr lang="en-US" sz="1400">
                <a:solidFill>
                  <a:schemeClr val="dk1"/>
                </a:solidFill>
                <a:latin typeface="Calibri"/>
                <a:ea typeface="Calibri"/>
                <a:cs typeface="Calibri"/>
                <a:sym typeface="Calibri"/>
              </a:rPr>
              <a:t>As information about student progress as well as alternative placement is discussed, it must be documented. If the team decides to continue the current ASDP placement, other information must be documented as well.  The </a:t>
            </a:r>
            <a:r>
              <a:rPr lang="en-US" sz="1400" b="1">
                <a:solidFill>
                  <a:schemeClr val="dk1"/>
                </a:solidFill>
                <a:latin typeface="Calibri"/>
                <a:ea typeface="Calibri"/>
                <a:cs typeface="Calibri"/>
                <a:sym typeface="Calibri"/>
              </a:rPr>
              <a:t>Information to Consider About Possible Continued Placement on an Abbreviated School Day Program</a:t>
            </a:r>
            <a:r>
              <a:rPr lang="en-US" sz="1400">
                <a:solidFill>
                  <a:schemeClr val="dk1"/>
                </a:solidFill>
                <a:latin typeface="Calibri"/>
                <a:ea typeface="Calibri"/>
                <a:cs typeface="Calibri"/>
                <a:sym typeface="Calibri"/>
              </a:rPr>
              <a:t> form should be completed and reviewed prior to seeking informed and written parent consent for placement on an abbreviated school day program. </a:t>
            </a:r>
            <a:endParaRPr sz="1400">
              <a:solidFill>
                <a:schemeClr val="dk1"/>
              </a:solidFill>
              <a:latin typeface="Calibri"/>
              <a:ea typeface="Calibri"/>
              <a:cs typeface="Calibri"/>
              <a:sym typeface="Calibri"/>
            </a:endParaRPr>
          </a:p>
          <a:p>
            <a:pPr marL="0" lvl="0" indent="0" algn="l" rtl="0">
              <a:spcBef>
                <a:spcPts val="0"/>
              </a:spcBef>
              <a:spcAft>
                <a:spcPts val="0"/>
              </a:spcAft>
              <a:buNone/>
            </a:pPr>
            <a:endParaRPr sz="1400"/>
          </a:p>
          <a:p>
            <a:pPr marL="0" lvl="0" indent="0" algn="l" rtl="0">
              <a:spcBef>
                <a:spcPts val="0"/>
              </a:spcBef>
              <a:spcAft>
                <a:spcPts val="0"/>
              </a:spcAft>
              <a:buNone/>
            </a:pPr>
            <a:r>
              <a:rPr lang="en-US" sz="1400">
                <a:solidFill>
                  <a:schemeClr val="dk1"/>
                </a:solidFill>
                <a:latin typeface="Calibri"/>
                <a:ea typeface="Calibri"/>
                <a:cs typeface="Calibri"/>
                <a:sym typeface="Calibri"/>
              </a:rPr>
              <a:t>Let’s take a look at this form now.  </a:t>
            </a:r>
            <a:endParaRPr sz="1400"/>
          </a:p>
          <a:p>
            <a:pPr marL="0" lvl="0" indent="0" algn="l" rtl="0">
              <a:spcBef>
                <a:spcPts val="0"/>
              </a:spcBef>
              <a:spcAft>
                <a:spcPts val="0"/>
              </a:spcAft>
              <a:buNone/>
            </a:pPr>
            <a:r>
              <a:rPr lang="en-US" sz="1400" b="1"/>
              <a:t>Presenter</a:t>
            </a:r>
            <a:r>
              <a:rPr lang="en-US" sz="1400"/>
              <a:t>:  Give participants time to review the form, discuss and then answer any questions that may arise.  </a:t>
            </a:r>
            <a:endParaRPr sz="1400"/>
          </a:p>
          <a:p>
            <a:pPr marL="0" lvl="0" indent="0" algn="l" rtl="0">
              <a:spcBef>
                <a:spcPts val="0"/>
              </a:spcBef>
              <a:spcAft>
                <a:spcPts val="0"/>
              </a:spcAft>
              <a:buNone/>
            </a:pPr>
            <a:endParaRPr sz="1400"/>
          </a:p>
          <a:p>
            <a:pPr marL="0" lvl="0" indent="0" algn="l" rtl="0">
              <a:spcBef>
                <a:spcPts val="0"/>
              </a:spcBef>
              <a:spcAft>
                <a:spcPts val="0"/>
              </a:spcAft>
              <a:buNone/>
            </a:pPr>
            <a:endParaRPr sz="1400"/>
          </a:p>
        </p:txBody>
      </p:sp>
      <p:sp>
        <p:nvSpPr>
          <p:cNvPr id="749" name="Google Shape;749;p2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21</a:t>
            </a:fld>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5"/>
        <p:cNvGrpSpPr/>
        <p:nvPr/>
      </p:nvGrpSpPr>
      <p:grpSpPr>
        <a:xfrm>
          <a:off x="0" y="0"/>
          <a:ext cx="0" cy="0"/>
          <a:chOff x="0" y="0"/>
          <a:chExt cx="0" cy="0"/>
        </a:xfrm>
      </p:grpSpPr>
      <p:sp>
        <p:nvSpPr>
          <p:cNvPr id="756" name="Google Shape;756;p2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757" name="Google Shape;757;p2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200"/>
              <a:buFont typeface="Calibri"/>
              <a:buNone/>
            </a:pPr>
            <a:r>
              <a:rPr lang="en-US" sz="1400"/>
              <a:t>The next step is for the IEP or 504 team to make a recommendation to continue or discontinue the student’s placement on an abbreviated school day information using all of the information just discussed. </a:t>
            </a:r>
            <a:endParaRPr sz="1400"/>
          </a:p>
          <a:p>
            <a:pPr marL="0" lvl="0" indent="0" algn="l" rtl="0">
              <a:lnSpc>
                <a:spcPct val="100000"/>
              </a:lnSpc>
              <a:spcBef>
                <a:spcPts val="1200"/>
              </a:spcBef>
              <a:spcAft>
                <a:spcPts val="0"/>
              </a:spcAft>
              <a:buClr>
                <a:schemeClr val="dk1"/>
              </a:buClr>
              <a:buSzPts val="1200"/>
              <a:buFont typeface="Calibri"/>
              <a:buNone/>
            </a:pPr>
            <a:r>
              <a:rPr lang="en-US" sz="1400"/>
              <a:t>If the team decides NO and/or the parent denies consent, the IEP or 504 team must develop an IEP or 504 plan that enables meaningful access to the same number of hours of instruction and educational services as the majority of other students who are in the same grade within the resident school district. The school district superintendent shall then ensure that, </a:t>
            </a:r>
            <a:endParaRPr sz="1400"/>
          </a:p>
          <a:p>
            <a:pPr marL="457200" lvl="0" indent="-317500" algn="l" rtl="0">
              <a:lnSpc>
                <a:spcPct val="100000"/>
              </a:lnSpc>
              <a:spcBef>
                <a:spcPts val="1200"/>
              </a:spcBef>
              <a:spcAft>
                <a:spcPts val="0"/>
              </a:spcAft>
              <a:buClr>
                <a:schemeClr val="dk1"/>
              </a:buClr>
              <a:buSzPts val="1400"/>
              <a:buFont typeface="Calibri"/>
              <a:buChar char="•"/>
            </a:pPr>
            <a:r>
              <a:rPr lang="en-US" sz="1400"/>
              <a:t>Within </a:t>
            </a:r>
            <a:r>
              <a:rPr lang="en-US" sz="1400" u="sng"/>
              <a:t>five school days or by a later date specified in a written notice</a:t>
            </a:r>
            <a:r>
              <a:rPr lang="en-US" sz="1400"/>
              <a:t> provided by the parent or foster parent, the student has </a:t>
            </a:r>
            <a:r>
              <a:rPr lang="en-US" sz="1400" u="sng"/>
              <a:t>meaningful access</a:t>
            </a:r>
            <a:r>
              <a:rPr lang="en-US" sz="1400"/>
              <a:t> to the same number of hours of instruction and educational services that are provided to the majority of other students who are in the same grade within the student’s resident school district.  These five days can be extended by five additional days with consent from the parent or foster parent and completion of the form titled </a:t>
            </a:r>
            <a:r>
              <a:rPr lang="en-US" sz="1400" u="sng">
                <a:solidFill>
                  <a:srgbClr val="3344DD"/>
                </a:solidFill>
                <a:highlight>
                  <a:srgbClr val="F5F5F5"/>
                </a:highlight>
                <a:latin typeface="Arial"/>
                <a:ea typeface="Arial"/>
                <a:cs typeface="Arial"/>
                <a:sym typeface="Arial"/>
                <a:hlinkClick r:id="rId3">
                  <a:extLst>
                    <a:ext uri="{A12FA001-AC4F-418D-AE19-62706E023703}">
                      <ahyp:hlinkClr xmlns:ahyp="http://schemas.microsoft.com/office/drawing/2018/hyperlinkcolor" val="tx"/>
                    </a:ext>
                  </a:extLst>
                </a:hlinkClick>
              </a:rPr>
              <a:t>Written Consent for Extending Timeline to Return to a Full School Day</a:t>
            </a:r>
            <a:endParaRPr sz="1400"/>
          </a:p>
          <a:p>
            <a:pPr marL="457200" lvl="0" indent="-317500" algn="l" rtl="0">
              <a:lnSpc>
                <a:spcPct val="100000"/>
              </a:lnSpc>
              <a:spcBef>
                <a:spcPts val="1200"/>
              </a:spcBef>
              <a:spcAft>
                <a:spcPts val="0"/>
              </a:spcAft>
              <a:buClr>
                <a:schemeClr val="dk1"/>
              </a:buClr>
              <a:buSzPts val="1400"/>
              <a:buFont typeface="Calibri"/>
              <a:buChar char="•"/>
            </a:pPr>
            <a:r>
              <a:rPr lang="en-US" sz="1400"/>
              <a:t>The parent must also sign the </a:t>
            </a:r>
            <a:r>
              <a:rPr lang="en-US" sz="1400" u="sng">
                <a:solidFill>
                  <a:srgbClr val="3344DD"/>
                </a:solidFill>
                <a:highlight>
                  <a:srgbClr val="F5F5F5"/>
                </a:highlight>
                <a:latin typeface="Arial"/>
                <a:ea typeface="Arial"/>
                <a:cs typeface="Arial"/>
                <a:sym typeface="Arial"/>
                <a:hlinkClick r:id="rId4">
                  <a:extLst>
                    <a:ext uri="{A12FA001-AC4F-418D-AE19-62706E023703}">
                      <ahyp:hlinkClr xmlns:ahyp="http://schemas.microsoft.com/office/drawing/2018/hyperlinkcolor" val="tx"/>
                    </a:ext>
                  </a:extLst>
                </a:hlinkClick>
              </a:rPr>
              <a:t>Informed and Written Consent for Placement on an Abbreviated School Day Program</a:t>
            </a:r>
            <a:r>
              <a:rPr lang="en-US" sz="1400"/>
              <a:t> denying consent. </a:t>
            </a:r>
            <a:endParaRPr sz="1400"/>
          </a:p>
          <a:p>
            <a:pPr marL="0" marR="0" lvl="0" indent="0" algn="l" rtl="0">
              <a:lnSpc>
                <a:spcPct val="100000"/>
              </a:lnSpc>
              <a:spcBef>
                <a:spcPts val="0"/>
              </a:spcBef>
              <a:spcAft>
                <a:spcPts val="0"/>
              </a:spcAft>
              <a:buClr>
                <a:schemeClr val="dk1"/>
              </a:buClr>
              <a:buSzPts val="1200"/>
              <a:buFont typeface="Calibri"/>
              <a:buNone/>
            </a:pPr>
            <a:endParaRPr sz="1400"/>
          </a:p>
          <a:p>
            <a:pPr marL="0" marR="0" lvl="0" indent="0" algn="l" rtl="0">
              <a:lnSpc>
                <a:spcPct val="100000"/>
              </a:lnSpc>
              <a:spcBef>
                <a:spcPts val="0"/>
              </a:spcBef>
              <a:spcAft>
                <a:spcPts val="0"/>
              </a:spcAft>
              <a:buClr>
                <a:schemeClr val="dk1"/>
              </a:buClr>
              <a:buSzPts val="1200"/>
              <a:buFont typeface="Calibri"/>
              <a:buNone/>
            </a:pPr>
            <a:r>
              <a:rPr lang="en-US" sz="1400"/>
              <a:t>The district will then complete a document summarizing these changes and send to the parent or foster parent. Most often, a Prior Written Notice can be completed to meet this requirement for students on an IEP. </a:t>
            </a:r>
            <a:endParaRPr sz="1400"/>
          </a:p>
          <a:p>
            <a:pPr marL="0" lvl="0" indent="0" algn="l" rtl="0">
              <a:spcBef>
                <a:spcPts val="0"/>
              </a:spcBef>
              <a:spcAft>
                <a:spcPts val="0"/>
              </a:spcAft>
              <a:buNone/>
            </a:pPr>
            <a:endParaRPr/>
          </a:p>
        </p:txBody>
      </p:sp>
      <p:sp>
        <p:nvSpPr>
          <p:cNvPr id="758" name="Google Shape;758;p2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22</a:t>
            </a:fld>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2"/>
        <p:cNvGrpSpPr/>
        <p:nvPr/>
      </p:nvGrpSpPr>
      <p:grpSpPr>
        <a:xfrm>
          <a:off x="0" y="0"/>
          <a:ext cx="0" cy="0"/>
          <a:chOff x="0" y="0"/>
          <a:chExt cx="0" cy="0"/>
        </a:xfrm>
      </p:grpSpPr>
      <p:sp>
        <p:nvSpPr>
          <p:cNvPr id="773" name="Google Shape;773;p2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774" name="Google Shape;774;p2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sz="1400"/>
              <a:t>If the IEP or 504 team recommends continuing the ASDP, the team should consider whether the number of hours of instruction and educational services should be increased.  </a:t>
            </a:r>
            <a:endParaRPr sz="1400"/>
          </a:p>
          <a:p>
            <a:pPr marL="0" lvl="0" indent="0" algn="l" rtl="0">
              <a:spcBef>
                <a:spcPts val="0"/>
              </a:spcBef>
              <a:spcAft>
                <a:spcPts val="0"/>
              </a:spcAft>
              <a:buNone/>
            </a:pPr>
            <a:endParaRPr sz="1400"/>
          </a:p>
          <a:p>
            <a:pPr marL="0" lvl="0" indent="0" algn="l" rtl="0">
              <a:spcBef>
                <a:spcPts val="0"/>
              </a:spcBef>
              <a:spcAft>
                <a:spcPts val="0"/>
              </a:spcAft>
              <a:buNone/>
            </a:pPr>
            <a:r>
              <a:rPr lang="en-US" sz="1400"/>
              <a:t>The IEP or 504 team must fully discuss the provisions of that abbreviated school day program with the parent or foster parent and ensure a summary of the related documentation is included in the </a:t>
            </a:r>
            <a:r>
              <a:rPr lang="en-US" sz="1400" i="1"/>
              <a:t>Information to Consider About Possible Continued Placement on an Abbreviated School Day Program</a:t>
            </a:r>
            <a:r>
              <a:rPr lang="en-US" sz="1400"/>
              <a:t> form and in the student’s IEP/504 plan as applicable.</a:t>
            </a:r>
            <a:endParaRPr sz="1400"/>
          </a:p>
        </p:txBody>
      </p:sp>
      <p:sp>
        <p:nvSpPr>
          <p:cNvPr id="775" name="Google Shape;775;p23: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23</a:t>
            </a:fld>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9"/>
        <p:cNvGrpSpPr/>
        <p:nvPr/>
      </p:nvGrpSpPr>
      <p:grpSpPr>
        <a:xfrm>
          <a:off x="0" y="0"/>
          <a:ext cx="0" cy="0"/>
          <a:chOff x="0" y="0"/>
          <a:chExt cx="0" cy="0"/>
        </a:xfrm>
      </p:grpSpPr>
      <p:sp>
        <p:nvSpPr>
          <p:cNvPr id="790" name="Google Shape;790;p2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791" name="Google Shape;791;p2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200"/>
              <a:buFont typeface="Calibri"/>
              <a:buNone/>
            </a:pPr>
            <a:r>
              <a:rPr lang="en-US" sz="1400"/>
              <a:t>Following along on the flowchart, the district must then provide Prior Written Notice documenting the proposal. Once again, for students with IEPs, the requirement for written notice under SB 819 may be able to be met by meeting the requirement for Prior Written Notice under the IDEA.</a:t>
            </a:r>
            <a:endParaRPr sz="1400"/>
          </a:p>
          <a:p>
            <a:pPr marL="0" marR="0" lvl="0" indent="0" algn="l" rtl="0">
              <a:lnSpc>
                <a:spcPct val="100000"/>
              </a:lnSpc>
              <a:spcBef>
                <a:spcPts val="0"/>
              </a:spcBef>
              <a:spcAft>
                <a:spcPts val="0"/>
              </a:spcAft>
              <a:buClr>
                <a:schemeClr val="dk1"/>
              </a:buClr>
              <a:buSzPts val="1200"/>
              <a:buFont typeface="Calibri"/>
              <a:buNone/>
            </a:pPr>
            <a:endParaRPr sz="1400"/>
          </a:p>
          <a:p>
            <a:pPr marL="0" marR="0" lvl="0" indent="0" algn="l" rtl="0">
              <a:lnSpc>
                <a:spcPct val="100000"/>
              </a:lnSpc>
              <a:spcBef>
                <a:spcPts val="0"/>
              </a:spcBef>
              <a:spcAft>
                <a:spcPts val="0"/>
              </a:spcAft>
              <a:buClr>
                <a:schemeClr val="dk1"/>
              </a:buClr>
              <a:buSzPts val="1200"/>
              <a:buFont typeface="Calibri"/>
              <a:buNone/>
            </a:pPr>
            <a:r>
              <a:rPr lang="en-US" sz="1400"/>
              <a:t>The district must also obtain the parent or foster parents informed and written consent for placement on an abbreviated school day program. As during the initial placement, parents will sign</a:t>
            </a:r>
            <a:r>
              <a:rPr lang="en-US" sz="1400" b="0" i="0"/>
              <a:t> a </a:t>
            </a:r>
            <a:r>
              <a:rPr lang="en-US" sz="1400"/>
              <a:t>new </a:t>
            </a:r>
            <a:r>
              <a:rPr lang="en-US" sz="1400" u="sng">
                <a:solidFill>
                  <a:srgbClr val="3344DD"/>
                </a:solidFill>
                <a:highlight>
                  <a:srgbClr val="F5F5F5"/>
                </a:highlight>
                <a:latin typeface="Arial"/>
                <a:ea typeface="Arial"/>
                <a:cs typeface="Arial"/>
                <a:sym typeface="Arial"/>
                <a:hlinkClick r:id="rId3">
                  <a:extLst>
                    <a:ext uri="{A12FA001-AC4F-418D-AE19-62706E023703}">
                      <ahyp:hlinkClr xmlns:ahyp="http://schemas.microsoft.com/office/drawing/2018/hyperlinkcolor" val="tx"/>
                    </a:ext>
                  </a:extLst>
                </a:hlinkClick>
              </a:rPr>
              <a:t>Informed and Written Consent for Placement on an Abbreviated School Day Program</a:t>
            </a:r>
            <a:r>
              <a:rPr lang="en-US" sz="1400"/>
              <a:t>.  </a:t>
            </a:r>
            <a:endParaRPr sz="1400"/>
          </a:p>
          <a:p>
            <a:pPr marL="0" marR="0" lvl="0" indent="0" algn="l" rtl="0">
              <a:lnSpc>
                <a:spcPct val="100000"/>
              </a:lnSpc>
              <a:spcBef>
                <a:spcPts val="0"/>
              </a:spcBef>
              <a:spcAft>
                <a:spcPts val="0"/>
              </a:spcAft>
              <a:buClr>
                <a:schemeClr val="dk1"/>
              </a:buClr>
              <a:buSzPts val="1200"/>
              <a:buFont typeface="Calibri"/>
              <a:buNone/>
            </a:pPr>
            <a:endParaRPr sz="1400"/>
          </a:p>
          <a:p>
            <a:pPr marL="0" marR="0" lvl="0" indent="0" algn="l" rtl="0">
              <a:lnSpc>
                <a:spcPct val="100000"/>
              </a:lnSpc>
              <a:spcBef>
                <a:spcPts val="0"/>
              </a:spcBef>
              <a:spcAft>
                <a:spcPts val="0"/>
              </a:spcAft>
              <a:buClr>
                <a:schemeClr val="dk1"/>
              </a:buClr>
              <a:buSzPts val="1200"/>
              <a:buFont typeface="Calibri"/>
              <a:buNone/>
            </a:pPr>
            <a:r>
              <a:rPr lang="en-US" sz="1400" b="0" i="0" u="none">
                <a:solidFill>
                  <a:schemeClr val="dk1"/>
                </a:solidFill>
                <a:latin typeface="Calibri"/>
                <a:ea typeface="Calibri"/>
                <a:cs typeface="Calibri"/>
                <a:sym typeface="Calibri"/>
              </a:rPr>
              <a:t>Additionally, the </a:t>
            </a:r>
            <a:r>
              <a:rPr lang="en-US" sz="1400" b="0" i="0" u="none" strike="noStrike">
                <a:solidFill>
                  <a:schemeClr val="dk1"/>
                </a:solidFill>
                <a:latin typeface="Calibri"/>
                <a:ea typeface="Calibri"/>
                <a:cs typeface="Calibri"/>
                <a:sym typeface="Calibri"/>
              </a:rPr>
              <a:t>district must update the IEP or 504 Plan. Updates must include: </a:t>
            </a:r>
            <a:endParaRPr sz="1400"/>
          </a:p>
          <a:p>
            <a:pPr marL="171450" lvl="0" indent="-184150" algn="l" rtl="0">
              <a:spcBef>
                <a:spcPts val="0"/>
              </a:spcBef>
              <a:spcAft>
                <a:spcPts val="0"/>
              </a:spcAft>
              <a:buClr>
                <a:schemeClr val="dk1"/>
              </a:buClr>
              <a:buSzPts val="1400"/>
              <a:buFont typeface="Arial"/>
              <a:buChar char="•"/>
            </a:pPr>
            <a:r>
              <a:rPr lang="en-US" sz="1400" b="0" i="0" u="none" strike="noStrike">
                <a:solidFill>
                  <a:schemeClr val="dk1"/>
                </a:solidFill>
                <a:latin typeface="Calibri"/>
                <a:ea typeface="Calibri"/>
                <a:cs typeface="Calibri"/>
                <a:sym typeface="Calibri"/>
              </a:rPr>
              <a:t>An update of reasons the student was placed on abbreviated school day program; and </a:t>
            </a:r>
            <a:endParaRPr sz="1400"/>
          </a:p>
          <a:p>
            <a:pPr marL="171450" lvl="0" indent="-184150" algn="l" rtl="0">
              <a:spcBef>
                <a:spcPts val="0"/>
              </a:spcBef>
              <a:spcAft>
                <a:spcPts val="0"/>
              </a:spcAft>
              <a:buClr>
                <a:schemeClr val="dk1"/>
              </a:buClr>
              <a:buSzPts val="1400"/>
              <a:buFont typeface="Arial"/>
              <a:buChar char="•"/>
            </a:pPr>
            <a:r>
              <a:rPr lang="en-US" sz="1400" b="0" i="0" u="none" strike="noStrike">
                <a:solidFill>
                  <a:schemeClr val="dk1"/>
                </a:solidFill>
                <a:latin typeface="Calibri"/>
                <a:ea typeface="Calibri"/>
                <a:cs typeface="Calibri"/>
                <a:sym typeface="Calibri"/>
              </a:rPr>
              <a:t>A detailed description of other reasonable options that were considered and documentation of why each option considered was not implemented. </a:t>
            </a:r>
            <a:endParaRPr sz="1400" b="0" i="0" u="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chemeClr val="dk1"/>
              </a:buClr>
              <a:buSzPts val="1200"/>
              <a:buFont typeface="Calibri"/>
              <a:buNone/>
            </a:pPr>
            <a:endParaRPr sz="1400" b="0" i="0">
              <a:solidFill>
                <a:schemeClr val="dk1"/>
              </a:solidFill>
              <a:latin typeface="Calibri"/>
              <a:ea typeface="Calibri"/>
              <a:cs typeface="Calibri"/>
              <a:sym typeface="Calibri"/>
            </a:endParaRPr>
          </a:p>
        </p:txBody>
      </p:sp>
      <p:sp>
        <p:nvSpPr>
          <p:cNvPr id="792" name="Google Shape;792;p2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24</a:t>
            </a:fld>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0"/>
        <p:cNvGrpSpPr/>
        <p:nvPr/>
      </p:nvGrpSpPr>
      <p:grpSpPr>
        <a:xfrm>
          <a:off x="0" y="0"/>
          <a:ext cx="0" cy="0"/>
          <a:chOff x="0" y="0"/>
          <a:chExt cx="0" cy="0"/>
        </a:xfrm>
      </p:grpSpPr>
      <p:sp>
        <p:nvSpPr>
          <p:cNvPr id="801" name="Google Shape;801;p2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02" name="Google Shape;802;p2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sz="1400"/>
              <a:t>Before the meeting ends, the district will work with the parent or foster parent to determine the appropriate timeline for the next meeting.  Let’s talk about some of the considerations around this timeline from SB 819.  </a:t>
            </a:r>
            <a:endParaRPr sz="1400"/>
          </a:p>
        </p:txBody>
      </p:sp>
      <p:sp>
        <p:nvSpPr>
          <p:cNvPr id="803" name="Google Shape;803;p2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25</a:t>
            </a:fld>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9"/>
        <p:cNvGrpSpPr/>
        <p:nvPr/>
      </p:nvGrpSpPr>
      <p:grpSpPr>
        <a:xfrm>
          <a:off x="0" y="0"/>
          <a:ext cx="0" cy="0"/>
          <a:chOff x="0" y="0"/>
          <a:chExt cx="0" cy="0"/>
        </a:xfrm>
      </p:grpSpPr>
      <p:sp>
        <p:nvSpPr>
          <p:cNvPr id="810" name="Google Shape;810;p2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11" name="Google Shape;811;p2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sz="1400"/>
              <a:t>When discussing the appropriate timeline for the next meeting, several factors should be kept in mind.  </a:t>
            </a:r>
            <a:endParaRPr sz="1400"/>
          </a:p>
          <a:p>
            <a:pPr marL="0" marR="0" lvl="0" indent="0" algn="l" rtl="0">
              <a:lnSpc>
                <a:spcPct val="100000"/>
              </a:lnSpc>
              <a:spcBef>
                <a:spcPts val="0"/>
              </a:spcBef>
              <a:spcAft>
                <a:spcPts val="0"/>
              </a:spcAft>
              <a:buClr>
                <a:schemeClr val="dk1"/>
              </a:buClr>
              <a:buSzPts val="1200"/>
              <a:buFont typeface="Calibri"/>
              <a:buNone/>
            </a:pPr>
            <a:endParaRPr sz="1400"/>
          </a:p>
          <a:p>
            <a:pPr marL="0" marR="0" lvl="0" indent="0" algn="l" rtl="0">
              <a:lnSpc>
                <a:spcPct val="100000"/>
              </a:lnSpc>
              <a:spcBef>
                <a:spcPts val="0"/>
              </a:spcBef>
              <a:spcAft>
                <a:spcPts val="0"/>
              </a:spcAft>
              <a:buClr>
                <a:schemeClr val="dk1"/>
              </a:buClr>
              <a:buSzPts val="1200"/>
              <a:buFont typeface="Calibri"/>
              <a:buNone/>
            </a:pPr>
            <a:r>
              <a:rPr lang="en-US" sz="1400"/>
              <a:t>First, SB 819 states this meeting should be held “No less frequently than once every 30 calendar days, starting after the meeting described in subparagraph (A) of this paragraph, unless the parent or foster parent provides written consent to meet less frequently than once every 30 calendar days.”  The written consent to meet less frequently than once every 30 calendar days is provided only within certain parameters that we will discuss next.  </a:t>
            </a:r>
            <a:endParaRPr sz="1400"/>
          </a:p>
          <a:p>
            <a:pPr marL="0" marR="0" lvl="0" indent="0" algn="l" rtl="0">
              <a:lnSpc>
                <a:spcPct val="100000"/>
              </a:lnSpc>
              <a:spcBef>
                <a:spcPts val="0"/>
              </a:spcBef>
              <a:spcAft>
                <a:spcPts val="0"/>
              </a:spcAft>
              <a:buClr>
                <a:schemeClr val="dk1"/>
              </a:buClr>
              <a:buSzPts val="1200"/>
              <a:buFont typeface="Calibri"/>
              <a:buNone/>
            </a:pPr>
            <a:endParaRPr sz="1400"/>
          </a:p>
          <a:p>
            <a:pPr marL="0" marR="0" lvl="0" indent="0" algn="l" rtl="0">
              <a:lnSpc>
                <a:spcPct val="100000"/>
              </a:lnSpc>
              <a:spcBef>
                <a:spcPts val="0"/>
              </a:spcBef>
              <a:spcAft>
                <a:spcPts val="0"/>
              </a:spcAft>
              <a:buClr>
                <a:schemeClr val="dk1"/>
              </a:buClr>
              <a:buSzPts val="1200"/>
              <a:buFont typeface="Calibri"/>
              <a:buNone/>
            </a:pPr>
            <a:r>
              <a:rPr lang="en-US" sz="1400"/>
              <a:t>Also, keep in mind that when a parent requests a meeting, it must be held within 14 calendar days of a parent or foster parent request.  </a:t>
            </a:r>
            <a:endParaRPr sz="1400"/>
          </a:p>
          <a:p>
            <a:pPr marL="0" marR="0" lvl="0" indent="0" algn="l" rtl="0">
              <a:lnSpc>
                <a:spcPct val="100000"/>
              </a:lnSpc>
              <a:spcBef>
                <a:spcPts val="0"/>
              </a:spcBef>
              <a:spcAft>
                <a:spcPts val="0"/>
              </a:spcAft>
              <a:buClr>
                <a:schemeClr val="dk1"/>
              </a:buClr>
              <a:buSzPts val="1200"/>
              <a:buFont typeface="Calibri"/>
              <a:buNone/>
            </a:pPr>
            <a:endParaRPr sz="1400"/>
          </a:p>
          <a:p>
            <a:pPr marL="0" lvl="0" indent="0" algn="l" rtl="0">
              <a:spcBef>
                <a:spcPts val="0"/>
              </a:spcBef>
              <a:spcAft>
                <a:spcPts val="0"/>
              </a:spcAft>
              <a:buNone/>
            </a:pPr>
            <a:endParaRPr/>
          </a:p>
        </p:txBody>
      </p:sp>
      <p:sp>
        <p:nvSpPr>
          <p:cNvPr id="812" name="Google Shape;812;p26: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26</a:t>
            </a:fld>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8"/>
        <p:cNvGrpSpPr/>
        <p:nvPr/>
      </p:nvGrpSpPr>
      <p:grpSpPr>
        <a:xfrm>
          <a:off x="0" y="0"/>
          <a:ext cx="0" cy="0"/>
          <a:chOff x="0" y="0"/>
          <a:chExt cx="0" cy="0"/>
        </a:xfrm>
      </p:grpSpPr>
      <p:sp>
        <p:nvSpPr>
          <p:cNvPr id="819" name="Google Shape;819;p2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20" name="Google Shape;820;p2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200"/>
              <a:buFont typeface="Calibri"/>
              <a:buNone/>
            </a:pPr>
            <a:r>
              <a:rPr lang="en-US" sz="1400" b="1"/>
              <a:t>Presenter:</a:t>
            </a:r>
            <a:r>
              <a:rPr lang="en-US" sz="1400"/>
              <a:t>  An option is to print out the form referenced below and on the slide for participants to have individual copies to review.  </a:t>
            </a:r>
            <a:endParaRPr sz="1400"/>
          </a:p>
          <a:p>
            <a:pPr marL="0" marR="0" lvl="0" indent="0" algn="l" rtl="0">
              <a:lnSpc>
                <a:spcPct val="100000"/>
              </a:lnSpc>
              <a:spcBef>
                <a:spcPts val="0"/>
              </a:spcBef>
              <a:spcAft>
                <a:spcPts val="0"/>
              </a:spcAft>
              <a:buClr>
                <a:schemeClr val="dk1"/>
              </a:buClr>
              <a:buSzPts val="1200"/>
              <a:buFont typeface="Calibri"/>
              <a:buNone/>
            </a:pPr>
            <a:endParaRPr sz="1400"/>
          </a:p>
          <a:p>
            <a:pPr marL="0" marR="0" lvl="0" indent="0" algn="l" rtl="0">
              <a:lnSpc>
                <a:spcPct val="100000"/>
              </a:lnSpc>
              <a:spcBef>
                <a:spcPts val="0"/>
              </a:spcBef>
              <a:spcAft>
                <a:spcPts val="0"/>
              </a:spcAft>
              <a:buClr>
                <a:schemeClr val="dk1"/>
              </a:buClr>
              <a:buSzPts val="1200"/>
              <a:buFont typeface="Calibri"/>
              <a:buNone/>
            </a:pPr>
            <a:r>
              <a:rPr lang="en-US" sz="1400"/>
              <a:t>There is, of course, a form to be used when a parent or foster parent consents to meet less frequently than every 30 calendar days.  The form to be used here is </a:t>
            </a:r>
            <a:r>
              <a:rPr lang="en-US" sz="1400" u="sng">
                <a:solidFill>
                  <a:srgbClr val="3344DD"/>
                </a:solidFill>
                <a:highlight>
                  <a:srgbClr val="F5F5F5"/>
                </a:highlight>
                <a:latin typeface="Arial"/>
                <a:ea typeface="Arial"/>
                <a:cs typeface="Arial"/>
                <a:sym typeface="Arial"/>
                <a:hlinkClick r:id="rId3">
                  <a:extLst>
                    <a:ext uri="{A12FA001-AC4F-418D-AE19-62706E023703}">
                      <ahyp:hlinkClr xmlns:ahyp="http://schemas.microsoft.com/office/drawing/2018/hyperlinkcolor" val="tx"/>
                    </a:ext>
                  </a:extLst>
                </a:hlinkClick>
              </a:rPr>
              <a:t>Informed and Written Consent for Extending Abbreviated School Day Program Meeting Timeline</a:t>
            </a:r>
            <a:r>
              <a:rPr lang="en-US" sz="1400" b="0" i="0" u="none">
                <a:solidFill>
                  <a:schemeClr val="dk1"/>
                </a:solidFill>
                <a:latin typeface="Calibri"/>
                <a:ea typeface="Calibri"/>
                <a:cs typeface="Calibri"/>
                <a:sym typeface="Calibri"/>
              </a:rPr>
              <a:t>.  Let’s take a quick look at this timeline.  </a:t>
            </a:r>
            <a:endParaRPr sz="1400"/>
          </a:p>
          <a:p>
            <a:pPr marL="0" marR="0" lvl="0" indent="0" algn="l" rtl="0">
              <a:lnSpc>
                <a:spcPct val="100000"/>
              </a:lnSpc>
              <a:spcBef>
                <a:spcPts val="0"/>
              </a:spcBef>
              <a:spcAft>
                <a:spcPts val="0"/>
              </a:spcAft>
              <a:buClr>
                <a:schemeClr val="dk1"/>
              </a:buClr>
              <a:buSzPts val="1200"/>
              <a:buFont typeface="Calibri"/>
              <a:buNone/>
            </a:pPr>
            <a:endParaRPr sz="1400" b="0" i="0" u="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chemeClr val="dk1"/>
              </a:buClr>
              <a:buSzPts val="1200"/>
              <a:buFont typeface="Calibri"/>
              <a:buNone/>
            </a:pPr>
            <a:r>
              <a:rPr lang="en-US" sz="1400" b="1" i="0" u="none">
                <a:solidFill>
                  <a:schemeClr val="dk1"/>
                </a:solidFill>
                <a:latin typeface="Calibri"/>
                <a:ea typeface="Calibri"/>
                <a:cs typeface="Calibri"/>
                <a:sym typeface="Calibri"/>
              </a:rPr>
              <a:t>Presenter:  </a:t>
            </a:r>
            <a:r>
              <a:rPr lang="en-US" sz="1400" b="0" i="0" u="none">
                <a:solidFill>
                  <a:schemeClr val="dk1"/>
                </a:solidFill>
                <a:latin typeface="Calibri"/>
                <a:ea typeface="Calibri"/>
                <a:cs typeface="Calibri"/>
                <a:sym typeface="Calibri"/>
              </a:rPr>
              <a:t>Briefly review the components of this form.  For discussion: Given the various meeting dates for follow-up meetings, how will teachers and the district keep track of these dates?</a:t>
            </a:r>
            <a:endParaRPr sz="1400" b="0" i="0">
              <a:solidFill>
                <a:schemeClr val="dk1"/>
              </a:solidFill>
              <a:latin typeface="Calibri"/>
              <a:ea typeface="Calibri"/>
              <a:cs typeface="Calibri"/>
              <a:sym typeface="Calibri"/>
            </a:endParaRPr>
          </a:p>
        </p:txBody>
      </p:sp>
      <p:sp>
        <p:nvSpPr>
          <p:cNvPr id="821" name="Google Shape;821;p2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27</a:t>
            </a:fld>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7"/>
        <p:cNvGrpSpPr/>
        <p:nvPr/>
      </p:nvGrpSpPr>
      <p:grpSpPr>
        <a:xfrm>
          <a:off x="0" y="0"/>
          <a:ext cx="0" cy="0"/>
          <a:chOff x="0" y="0"/>
          <a:chExt cx="0" cy="0"/>
        </a:xfrm>
      </p:grpSpPr>
      <p:sp>
        <p:nvSpPr>
          <p:cNvPr id="828" name="Google Shape;828;p2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29" name="Google Shape;829;p2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sz="1400"/>
              <a:t>There is also a flow chart available for the 30-day follow-up meeting for reviewing abbreviated day programs for students.  Note that the flow chart is very similar to the 25-35 day follow-up meeting.  As a reminder, the IEP or 504 team must, at every review meeting: </a:t>
            </a:r>
            <a:endParaRPr sz="1400"/>
          </a:p>
          <a:p>
            <a:pPr marL="971550" lvl="1" indent="-465455" algn="l" rtl="0">
              <a:lnSpc>
                <a:spcPct val="90000"/>
              </a:lnSpc>
              <a:spcBef>
                <a:spcPts val="500"/>
              </a:spcBef>
              <a:spcAft>
                <a:spcPts val="0"/>
              </a:spcAft>
              <a:buClr>
                <a:schemeClr val="dk1"/>
              </a:buClr>
              <a:buSzPts val="1400"/>
              <a:buFont typeface="Calibri"/>
              <a:buAutoNum type="alphaLcPeriod"/>
            </a:pPr>
            <a:r>
              <a:rPr lang="en-US" sz="1400"/>
              <a:t>Obtain from the parent or foster parent a signed acknowledgement that the parent or foster parent received the information described in the </a:t>
            </a:r>
            <a:r>
              <a:rPr lang="en-US" sz="1400" u="sng">
                <a:solidFill>
                  <a:srgbClr val="3344DD"/>
                </a:solidFill>
                <a:highlight>
                  <a:srgbClr val="F5F5F5"/>
                </a:highlight>
                <a:latin typeface="Arial"/>
                <a:ea typeface="Arial"/>
                <a:cs typeface="Arial"/>
                <a:sym typeface="Arial"/>
                <a:hlinkClick r:id="rId3">
                  <a:extLst>
                    <a:ext uri="{A12FA001-AC4F-418D-AE19-62706E023703}">
                      <ahyp:hlinkClr xmlns:ahyp="http://schemas.microsoft.com/office/drawing/2018/hyperlinkcolor" val="tx"/>
                    </a:ext>
                  </a:extLst>
                </a:hlinkClick>
              </a:rPr>
              <a:t>Notice of Required Information Prior to Required Meetings to Review Placement on an Abbreviated School Day Program Sample Form</a:t>
            </a:r>
            <a:r>
              <a:rPr lang="en-US" sz="1400"/>
              <a:t>.</a:t>
            </a:r>
            <a:endParaRPr sz="1400"/>
          </a:p>
          <a:p>
            <a:pPr marL="971550" lvl="1" indent="-465455" algn="l" rtl="0">
              <a:lnSpc>
                <a:spcPct val="90000"/>
              </a:lnSpc>
              <a:spcBef>
                <a:spcPts val="500"/>
              </a:spcBef>
              <a:spcAft>
                <a:spcPts val="0"/>
              </a:spcAft>
              <a:buClr>
                <a:schemeClr val="dk1"/>
              </a:buClr>
              <a:buSzPts val="1400"/>
              <a:buFont typeface="Calibri"/>
              <a:buAutoNum type="alphaLcPeriod"/>
            </a:pPr>
            <a:r>
              <a:rPr lang="en-US" sz="1400"/>
              <a:t>Review the student’s progress on the abbreviated school day program; </a:t>
            </a:r>
            <a:endParaRPr sz="1400"/>
          </a:p>
          <a:p>
            <a:pPr marL="971550" lvl="1" indent="-465455" algn="l" rtl="0">
              <a:lnSpc>
                <a:spcPct val="90000"/>
              </a:lnSpc>
              <a:spcBef>
                <a:spcPts val="500"/>
              </a:spcBef>
              <a:spcAft>
                <a:spcPts val="0"/>
              </a:spcAft>
              <a:buClr>
                <a:schemeClr val="dk1"/>
              </a:buClr>
              <a:buSzPts val="1400"/>
              <a:buFont typeface="Calibri"/>
              <a:buAutoNum type="alphaLcPeriod"/>
            </a:pPr>
            <a:r>
              <a:rPr lang="en-US" sz="1400"/>
              <a:t>Consider at least one reasonable alternative placement that includes appropriate supports for the student and that could enable the student to have meaningful access to the same number of hours of instruction and educational services that are provided to the majority of other students who are in the same grade within the student’s resident school district; and </a:t>
            </a:r>
            <a:endParaRPr sz="1400"/>
          </a:p>
          <a:p>
            <a:pPr marL="971550" lvl="1" indent="-465455" algn="l" rtl="0">
              <a:lnSpc>
                <a:spcPct val="90000"/>
              </a:lnSpc>
              <a:spcBef>
                <a:spcPts val="500"/>
              </a:spcBef>
              <a:spcAft>
                <a:spcPts val="0"/>
              </a:spcAft>
              <a:buClr>
                <a:schemeClr val="dk1"/>
              </a:buClr>
              <a:buSzPts val="1400"/>
              <a:buFont typeface="Calibri"/>
              <a:buAutoNum type="alphaLcPeriod"/>
            </a:pPr>
            <a:r>
              <a:rPr lang="en-US" sz="1400"/>
              <a:t>If the IEP or 504 team recommends continuing the abbreviated school day placement, consider whether the number of hours of instruction and educational services should be increased.</a:t>
            </a:r>
            <a:endParaRPr sz="1400"/>
          </a:p>
          <a:p>
            <a:pPr marL="0" lvl="0" indent="0" algn="l" rtl="0">
              <a:lnSpc>
                <a:spcPct val="90000"/>
              </a:lnSpc>
              <a:spcBef>
                <a:spcPts val="500"/>
              </a:spcBef>
              <a:spcAft>
                <a:spcPts val="0"/>
              </a:spcAft>
              <a:buNone/>
            </a:pPr>
            <a:r>
              <a:rPr lang="en-US" sz="1400"/>
              <a:t>All procedures must be documented as described in the 25-35 day follow-up meetings.  </a:t>
            </a:r>
            <a:endParaRPr sz="1400"/>
          </a:p>
          <a:p>
            <a:pPr marL="0" lvl="0" indent="0" algn="l" rtl="0">
              <a:spcBef>
                <a:spcPts val="0"/>
              </a:spcBef>
              <a:spcAft>
                <a:spcPts val="0"/>
              </a:spcAft>
              <a:buNone/>
            </a:pPr>
            <a:endParaRPr sz="1400"/>
          </a:p>
        </p:txBody>
      </p:sp>
      <p:sp>
        <p:nvSpPr>
          <p:cNvPr id="830" name="Google Shape;830;p28: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28</a:t>
            </a:fld>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36"/>
        <p:cNvGrpSpPr/>
        <p:nvPr/>
      </p:nvGrpSpPr>
      <p:grpSpPr>
        <a:xfrm>
          <a:off x="0" y="0"/>
          <a:ext cx="0" cy="0"/>
          <a:chOff x="0" y="0"/>
          <a:chExt cx="0" cy="0"/>
        </a:xfrm>
      </p:grpSpPr>
      <p:sp>
        <p:nvSpPr>
          <p:cNvPr id="837" name="Google Shape;837;p2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38" name="Google Shape;838;p29: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sz="1400"/>
              <a:t>There are some exceptions to the 30-day meetings (or longer up to 90 days if parents have given written consent).  </a:t>
            </a:r>
            <a:endParaRPr sz="1400"/>
          </a:p>
          <a:p>
            <a:pPr marL="0" lvl="0" indent="0" algn="l" rtl="0">
              <a:spcBef>
                <a:spcPts val="0"/>
              </a:spcBef>
              <a:spcAft>
                <a:spcPts val="0"/>
              </a:spcAft>
              <a:buNone/>
            </a:pPr>
            <a:r>
              <a:rPr lang="en-US" sz="1400"/>
              <a:t>Remember that students on 504 plans can meet one time per year if provided written consent from parents.  Also, other exceptions include:  </a:t>
            </a:r>
            <a:endParaRPr sz="1400"/>
          </a:p>
          <a:p>
            <a:pPr marL="0" lvl="0" indent="0" algn="l" rtl="0">
              <a:spcBef>
                <a:spcPts val="0"/>
              </a:spcBef>
              <a:spcAft>
                <a:spcPts val="0"/>
              </a:spcAft>
              <a:buNone/>
            </a:pPr>
            <a:endParaRPr sz="1400"/>
          </a:p>
          <a:p>
            <a:pPr marL="457200" lvl="0" indent="-317500" algn="l" rtl="0">
              <a:spcBef>
                <a:spcPts val="0"/>
              </a:spcBef>
              <a:spcAft>
                <a:spcPts val="0"/>
              </a:spcAft>
              <a:buClr>
                <a:schemeClr val="dk1"/>
              </a:buClr>
              <a:buSzPts val="1400"/>
              <a:buFont typeface="Calibri"/>
              <a:buChar char="•"/>
            </a:pPr>
            <a:r>
              <a:rPr lang="en-US" sz="1400"/>
              <a:t>Once every year for a student who is enrolled in a virtual public charter school that operates in compliance with ORS chapter 338 and who has meaningful access to the same number of hours of instruction and educational services as the majority of other students who are not disabled students and who are in the same grade within the school, and</a:t>
            </a:r>
            <a:endParaRPr sz="1400"/>
          </a:p>
          <a:p>
            <a:pPr marL="457200" lvl="0" indent="-317500" algn="l" rtl="0">
              <a:spcBef>
                <a:spcPts val="0"/>
              </a:spcBef>
              <a:spcAft>
                <a:spcPts val="0"/>
              </a:spcAft>
              <a:buClr>
                <a:schemeClr val="dk1"/>
              </a:buClr>
              <a:buSzPts val="1400"/>
              <a:buFont typeface="Calibri"/>
              <a:buChar char="•"/>
            </a:pPr>
            <a:r>
              <a:rPr lang="en-US" sz="1400"/>
              <a:t>Once every year for a student receiving educational services in a pediatric nursing facility as provided in ORS 343.941, starting after the meeting described in subparagraph (A) of this paragraph.</a:t>
            </a:r>
            <a:endParaRPr sz="1400"/>
          </a:p>
          <a:p>
            <a:pPr marL="0" lvl="0" indent="0" algn="l" rtl="0">
              <a:spcBef>
                <a:spcPts val="0"/>
              </a:spcBef>
              <a:spcAft>
                <a:spcPts val="0"/>
              </a:spcAft>
              <a:buNone/>
            </a:pPr>
            <a:endParaRPr sz="1400"/>
          </a:p>
          <a:p>
            <a:pPr marL="0" lvl="0" indent="0" algn="l" rtl="0">
              <a:spcBef>
                <a:spcPts val="0"/>
              </a:spcBef>
              <a:spcAft>
                <a:spcPts val="0"/>
              </a:spcAft>
              <a:buNone/>
            </a:pPr>
            <a:r>
              <a:rPr lang="en-US" sz="1400"/>
              <a:t>Again, keep in mind that if a parent or foster parent requests a meeting, that meeting must be held within 14 calendar days.  </a:t>
            </a:r>
            <a:endParaRPr sz="1400"/>
          </a:p>
        </p:txBody>
      </p:sp>
      <p:sp>
        <p:nvSpPr>
          <p:cNvPr id="839" name="Google Shape;839;p29: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29</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8"/>
        <p:cNvGrpSpPr/>
        <p:nvPr/>
      </p:nvGrpSpPr>
      <p:grpSpPr>
        <a:xfrm>
          <a:off x="0" y="0"/>
          <a:ext cx="0" cy="0"/>
          <a:chOff x="0" y="0"/>
          <a:chExt cx="0" cy="0"/>
        </a:xfrm>
      </p:grpSpPr>
      <p:sp>
        <p:nvSpPr>
          <p:cNvPr id="529" name="Google Shape;529;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530" name="Google Shape;530;p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Review the foundations of student protections as they related to IDEA, Section 504, and the American with Disabilities Act.</a:t>
            </a:r>
            <a:endParaRPr/>
          </a:p>
        </p:txBody>
      </p:sp>
      <p:sp>
        <p:nvSpPr>
          <p:cNvPr id="531" name="Google Shape;531;p3: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3</a:t>
            </a:fld>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5"/>
        <p:cNvGrpSpPr/>
        <p:nvPr/>
      </p:nvGrpSpPr>
      <p:grpSpPr>
        <a:xfrm>
          <a:off x="0" y="0"/>
          <a:ext cx="0" cy="0"/>
          <a:chOff x="0" y="0"/>
          <a:chExt cx="0" cy="0"/>
        </a:xfrm>
      </p:grpSpPr>
      <p:sp>
        <p:nvSpPr>
          <p:cNvPr id="846" name="Google Shape;846;p3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47" name="Google Shape;847;p30: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sz="1400" dirty="0"/>
              <a:t>Take this time to answer any questions and concerns that participants may have.  </a:t>
            </a:r>
            <a:endParaRPr sz="1400" dirty="0"/>
          </a:p>
          <a:p>
            <a:pPr marL="0" lvl="0" indent="0" algn="l" rtl="0">
              <a:spcBef>
                <a:spcPts val="0"/>
              </a:spcBef>
              <a:spcAft>
                <a:spcPts val="0"/>
              </a:spcAft>
              <a:buNone/>
            </a:pPr>
            <a:endParaRPr sz="1400" dirty="0"/>
          </a:p>
          <a:p>
            <a:pPr marL="0" lvl="0" indent="0" algn="l" rtl="0">
              <a:spcBef>
                <a:spcPts val="0"/>
              </a:spcBef>
              <a:spcAft>
                <a:spcPts val="0"/>
              </a:spcAft>
              <a:buNone/>
            </a:pPr>
            <a:r>
              <a:rPr lang="en-US" sz="1400" dirty="0"/>
              <a:t>Remember that full guidance can be found on ODE’s Abbreviated Day website at </a:t>
            </a:r>
            <a:r>
              <a:rPr lang="en-US" sz="1400" u="sng" dirty="0">
                <a:solidFill>
                  <a:schemeClr val="hlink"/>
                </a:solidFill>
                <a:latin typeface="Arial"/>
                <a:ea typeface="Arial"/>
                <a:cs typeface="Arial"/>
                <a:sym typeface="Arial"/>
                <a:hlinkClick r:id="rId3"/>
              </a:rPr>
              <a:t>Oregon Department of Education : Abbreviated School Day Program Placements under SB 819 : Special Education : State of Oregon</a:t>
            </a:r>
            <a:r>
              <a:rPr lang="en-US" sz="1400" dirty="0"/>
              <a:t>.  The guidance document </a:t>
            </a:r>
            <a:r>
              <a:rPr lang="en-US" sz="1400" u="sng" dirty="0">
                <a:solidFill>
                  <a:srgbClr val="3344DD"/>
                </a:solidFill>
                <a:highlight>
                  <a:srgbClr val="F5F5F5"/>
                </a:highlight>
                <a:latin typeface="Arial"/>
                <a:ea typeface="Arial"/>
                <a:cs typeface="Arial"/>
                <a:sym typeface="Arial"/>
                <a:hlinkClick r:id="rId4">
                  <a:extLst>
                    <a:ext uri="{A12FA001-AC4F-418D-AE19-62706E023703}">
                      <ahyp:hlinkClr xmlns:ahyp="http://schemas.microsoft.com/office/drawing/2018/hyperlinkcolor" val="tx"/>
                    </a:ext>
                  </a:extLst>
                </a:hlinkClick>
              </a:rPr>
              <a:t>Implementing SB 819 - Guidance for School Districts and Programs</a:t>
            </a:r>
            <a:r>
              <a:rPr lang="en-US" sz="1400" dirty="0">
                <a:highlight>
                  <a:srgbClr val="F5F5F5"/>
                </a:highlight>
                <a:latin typeface="Arial"/>
                <a:ea typeface="Arial"/>
                <a:cs typeface="Arial"/>
                <a:sym typeface="Arial"/>
              </a:rPr>
              <a:t> will be especially helpful in answering questions.  </a:t>
            </a:r>
            <a:endParaRPr sz="1400" dirty="0">
              <a:highlight>
                <a:srgbClr val="F5F5F5"/>
              </a:highlight>
              <a:latin typeface="Arial"/>
              <a:ea typeface="Arial"/>
              <a:cs typeface="Arial"/>
              <a:sym typeface="Arial"/>
            </a:endParaRPr>
          </a:p>
          <a:p>
            <a:pPr marL="0" lvl="0" indent="0" algn="l" rtl="0">
              <a:spcBef>
                <a:spcPts val="0"/>
              </a:spcBef>
              <a:spcAft>
                <a:spcPts val="0"/>
              </a:spcAft>
              <a:buNone/>
            </a:pPr>
            <a:endParaRPr sz="1400" dirty="0"/>
          </a:p>
        </p:txBody>
      </p:sp>
      <p:sp>
        <p:nvSpPr>
          <p:cNvPr id="848" name="Google Shape;848;p30: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30</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5"/>
        <p:cNvGrpSpPr/>
        <p:nvPr/>
      </p:nvGrpSpPr>
      <p:grpSpPr>
        <a:xfrm>
          <a:off x="0" y="0"/>
          <a:ext cx="0" cy="0"/>
          <a:chOff x="0" y="0"/>
          <a:chExt cx="0" cy="0"/>
        </a:xfrm>
      </p:grpSpPr>
      <p:sp>
        <p:nvSpPr>
          <p:cNvPr id="556" name="Google Shape;556;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557" name="Google Shape;557;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Review the reminders of how the protections from Slide 3 are meant to protect students experiencing disabilities who attend our schools. These form the basis for our discussion on abbreviated school day programs day.  </a:t>
            </a:r>
            <a:endParaRPr/>
          </a:p>
        </p:txBody>
      </p:sp>
      <p:sp>
        <p:nvSpPr>
          <p:cNvPr id="558" name="Google Shape;558;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4</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6"/>
        <p:cNvGrpSpPr/>
        <p:nvPr/>
      </p:nvGrpSpPr>
      <p:grpSpPr>
        <a:xfrm>
          <a:off x="0" y="0"/>
          <a:ext cx="0" cy="0"/>
          <a:chOff x="0" y="0"/>
          <a:chExt cx="0" cy="0"/>
        </a:xfrm>
      </p:grpSpPr>
      <p:sp>
        <p:nvSpPr>
          <p:cNvPr id="577" name="Google Shape;577;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578" name="Google Shape;578;p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200"/>
              <a:buFont typeface="Calibri"/>
              <a:buNone/>
            </a:pPr>
            <a:r>
              <a:rPr lang="en-US"/>
              <a:t>SB 819 designates specific steps that must be taken before, during and after the following meeting types.  These meeting types include: </a:t>
            </a:r>
            <a:endParaRPr/>
          </a:p>
          <a:p>
            <a:pPr marL="171450" lvl="0" indent="-171450" algn="l" rtl="0">
              <a:spcBef>
                <a:spcPts val="0"/>
              </a:spcBef>
              <a:spcAft>
                <a:spcPts val="0"/>
              </a:spcAft>
              <a:buClr>
                <a:schemeClr val="dk1"/>
              </a:buClr>
              <a:buSzPts val="1200"/>
              <a:buFont typeface="Arial"/>
              <a:buChar char="•"/>
            </a:pPr>
            <a:r>
              <a:rPr lang="en-US"/>
              <a:t>Initial placement on Abbreviated School Day Program</a:t>
            </a:r>
            <a:endParaRPr/>
          </a:p>
          <a:p>
            <a:pPr marL="171450" lvl="0" indent="-171450" algn="l" rtl="0">
              <a:spcBef>
                <a:spcPts val="0"/>
              </a:spcBef>
              <a:spcAft>
                <a:spcPts val="0"/>
              </a:spcAft>
              <a:buClr>
                <a:schemeClr val="dk1"/>
              </a:buClr>
              <a:buSzPts val="1200"/>
              <a:buFont typeface="Arial"/>
              <a:buChar char="•"/>
            </a:pPr>
            <a:r>
              <a:rPr lang="en-US"/>
              <a:t>The first review meeting held between 25-35 days after initial placement</a:t>
            </a:r>
            <a:endParaRPr/>
          </a:p>
          <a:p>
            <a:pPr marL="171450" lvl="0" indent="-171450" algn="l" rtl="0">
              <a:spcBef>
                <a:spcPts val="0"/>
              </a:spcBef>
              <a:spcAft>
                <a:spcPts val="0"/>
              </a:spcAft>
              <a:buClr>
                <a:schemeClr val="dk1"/>
              </a:buClr>
              <a:buSzPts val="1200"/>
              <a:buFont typeface="Arial"/>
              <a:buChar char="•"/>
            </a:pPr>
            <a:r>
              <a:rPr lang="en-US"/>
              <a:t>Subsequent review meetings at specified intervals</a:t>
            </a:r>
            <a:endParaRPr/>
          </a:p>
          <a:p>
            <a:pPr marL="0" marR="0" lvl="0" indent="0" algn="l" rtl="0">
              <a:lnSpc>
                <a:spcPct val="100000"/>
              </a:lnSpc>
              <a:spcBef>
                <a:spcPts val="0"/>
              </a:spcBef>
              <a:spcAft>
                <a:spcPts val="0"/>
              </a:spcAft>
              <a:buClr>
                <a:schemeClr val="dk1"/>
              </a:buClr>
              <a:buSzPts val="1200"/>
              <a:buFont typeface="Calibri"/>
              <a:buNone/>
            </a:pPr>
            <a:endParaRPr/>
          </a:p>
          <a:p>
            <a:pPr marL="0" marR="0" lvl="0" indent="0" algn="l" rtl="0">
              <a:lnSpc>
                <a:spcPct val="100000"/>
              </a:lnSpc>
              <a:spcBef>
                <a:spcPts val="0"/>
              </a:spcBef>
              <a:spcAft>
                <a:spcPts val="0"/>
              </a:spcAft>
              <a:buClr>
                <a:schemeClr val="dk1"/>
              </a:buClr>
              <a:buSzPts val="1200"/>
              <a:buFont typeface="Calibri"/>
              <a:buNone/>
            </a:pPr>
            <a:r>
              <a:rPr lang="en-US"/>
              <a:t>These requirements are for both IEP and 504 teams.  We all need to pay particular attention to 504 meetings as the processes that need to be used are a significant departure from what has previously taken place.  </a:t>
            </a:r>
            <a:endParaRPr/>
          </a:p>
          <a:p>
            <a:pPr marL="0" marR="0" lvl="0" indent="0" algn="l" rtl="0">
              <a:lnSpc>
                <a:spcPct val="100000"/>
              </a:lnSpc>
              <a:spcBef>
                <a:spcPts val="0"/>
              </a:spcBef>
              <a:spcAft>
                <a:spcPts val="0"/>
              </a:spcAft>
              <a:buClr>
                <a:schemeClr val="dk1"/>
              </a:buClr>
              <a:buSzPts val="1200"/>
              <a:buFont typeface="Calibri"/>
              <a:buNone/>
            </a:pPr>
            <a:endParaRPr/>
          </a:p>
          <a:p>
            <a:pPr marL="0" marR="0" lvl="0" indent="0" algn="l" rtl="0">
              <a:lnSpc>
                <a:spcPct val="100000"/>
              </a:lnSpc>
              <a:spcBef>
                <a:spcPts val="0"/>
              </a:spcBef>
              <a:spcAft>
                <a:spcPts val="0"/>
              </a:spcAft>
              <a:buClr>
                <a:schemeClr val="dk1"/>
              </a:buClr>
              <a:buSzPts val="1200"/>
              <a:buFont typeface="Calibri"/>
              <a:buNone/>
            </a:pPr>
            <a:endParaRPr/>
          </a:p>
          <a:p>
            <a:pPr marL="0" lvl="0" indent="0" algn="l" rtl="0">
              <a:spcBef>
                <a:spcPts val="0"/>
              </a:spcBef>
              <a:spcAft>
                <a:spcPts val="0"/>
              </a:spcAft>
              <a:buNone/>
            </a:pPr>
            <a:endParaRPr/>
          </a:p>
        </p:txBody>
      </p:sp>
      <p:sp>
        <p:nvSpPr>
          <p:cNvPr id="579" name="Google Shape;579;p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5</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5"/>
        <p:cNvGrpSpPr/>
        <p:nvPr/>
      </p:nvGrpSpPr>
      <p:grpSpPr>
        <a:xfrm>
          <a:off x="0" y="0"/>
          <a:ext cx="0" cy="0"/>
          <a:chOff x="0" y="0"/>
          <a:chExt cx="0" cy="0"/>
        </a:xfrm>
      </p:grpSpPr>
      <p:sp>
        <p:nvSpPr>
          <p:cNvPr id="586" name="Google Shape;586;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587" name="Google Shape;587;p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sz="1400" b="1"/>
              <a:t>Presenter Note</a:t>
            </a:r>
            <a:r>
              <a:rPr lang="en-US" sz="1400"/>
              <a:t>: Because of the amount of information on this slide, the presenter may want to print out a copy of this slide for individual participants.  </a:t>
            </a:r>
            <a:endParaRPr sz="1400"/>
          </a:p>
          <a:p>
            <a:pPr marL="0" lvl="0" indent="0" algn="l" rtl="0">
              <a:spcBef>
                <a:spcPts val="0"/>
              </a:spcBef>
              <a:spcAft>
                <a:spcPts val="0"/>
              </a:spcAft>
              <a:buNone/>
            </a:pPr>
            <a:endParaRPr sz="1400"/>
          </a:p>
          <a:p>
            <a:pPr marL="0" lvl="0" indent="0" algn="l" rtl="0">
              <a:spcBef>
                <a:spcPts val="0"/>
              </a:spcBef>
              <a:spcAft>
                <a:spcPts val="0"/>
              </a:spcAft>
              <a:buNone/>
            </a:pPr>
            <a:r>
              <a:rPr lang="en-US" sz="1400"/>
              <a:t>This is a general overview of the steps for conducting the three types of meetings referenced on the previous slide. Please note that there are many nuances to take into consideration with each of these steps, and so that is why we will go over each of these meeting types step by step.  Let’s take a few minutes to preview the general steps in each meeting type to see if you have any general questions before we begin.  </a:t>
            </a:r>
            <a:endParaRPr sz="1400"/>
          </a:p>
        </p:txBody>
      </p:sp>
      <p:sp>
        <p:nvSpPr>
          <p:cNvPr id="588" name="Google Shape;588;p6: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6</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5"/>
        <p:cNvGrpSpPr/>
        <p:nvPr/>
      </p:nvGrpSpPr>
      <p:grpSpPr>
        <a:xfrm>
          <a:off x="0" y="0"/>
          <a:ext cx="0" cy="0"/>
          <a:chOff x="0" y="0"/>
          <a:chExt cx="0" cy="0"/>
        </a:xfrm>
      </p:grpSpPr>
      <p:sp>
        <p:nvSpPr>
          <p:cNvPr id="596" name="Google Shape;596;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597" name="Google Shape;597;p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200"/>
              <a:buFont typeface="Calibri"/>
              <a:buNone/>
            </a:pPr>
            <a:r>
              <a:rPr lang="en-US" sz="1400" b="1"/>
              <a:t>Presenter:</a:t>
            </a:r>
            <a:r>
              <a:rPr lang="en-US" sz="1400"/>
              <a:t>  Hand out the </a:t>
            </a:r>
            <a:r>
              <a:rPr lang="en-US" sz="1400" u="sng">
                <a:solidFill>
                  <a:srgbClr val="3344DD"/>
                </a:solidFill>
                <a:highlight>
                  <a:srgbClr val="F5F5F5"/>
                </a:highlight>
                <a:latin typeface="Arial"/>
                <a:ea typeface="Arial"/>
                <a:cs typeface="Arial"/>
                <a:sym typeface="Arial"/>
                <a:hlinkClick r:id="rId3">
                  <a:extLst>
                    <a:ext uri="{A12FA001-AC4F-418D-AE19-62706E023703}">
                      <ahyp:hlinkClr xmlns:ahyp="http://schemas.microsoft.com/office/drawing/2018/hyperlinkcolor" val="tx"/>
                    </a:ext>
                  </a:extLst>
                </a:hlinkClick>
              </a:rPr>
              <a:t>Initial Meeting Flowchart</a:t>
            </a:r>
            <a:r>
              <a:rPr lang="en-US" sz="1400"/>
              <a:t> for Initial Placement on Abbreviated School Day Programs. The flow chart can be used by participants to follow along with the continuing slides.   </a:t>
            </a:r>
            <a:endParaRPr sz="1400"/>
          </a:p>
          <a:p>
            <a:pPr marL="0" lvl="0" indent="0" algn="l" rtl="0">
              <a:spcBef>
                <a:spcPts val="0"/>
              </a:spcBef>
              <a:spcAft>
                <a:spcPts val="0"/>
              </a:spcAft>
              <a:buNone/>
            </a:pPr>
            <a:endParaRPr sz="1400"/>
          </a:p>
          <a:p>
            <a:pPr marL="0" lvl="0" indent="0" algn="l" rtl="0">
              <a:spcBef>
                <a:spcPts val="0"/>
              </a:spcBef>
              <a:spcAft>
                <a:spcPts val="0"/>
              </a:spcAft>
              <a:buNone/>
            </a:pPr>
            <a:r>
              <a:rPr lang="en-US" sz="1400"/>
              <a:t>First, we will start with initial placement on an abbreviated school day program.  You can follow along with your flowchart for Initial Program Placement.  </a:t>
            </a:r>
            <a:endParaRPr sz="1400"/>
          </a:p>
          <a:p>
            <a:pPr marL="0" lvl="0" indent="0" algn="l" rtl="0">
              <a:spcBef>
                <a:spcPts val="0"/>
              </a:spcBef>
              <a:spcAft>
                <a:spcPts val="0"/>
              </a:spcAft>
              <a:buNone/>
            </a:pPr>
            <a:endParaRPr sz="1400"/>
          </a:p>
          <a:p>
            <a:pPr marL="0" lvl="0" indent="0" algn="l" rtl="0">
              <a:lnSpc>
                <a:spcPct val="100000"/>
              </a:lnSpc>
              <a:spcBef>
                <a:spcPts val="0"/>
              </a:spcBef>
              <a:spcAft>
                <a:spcPts val="0"/>
              </a:spcAft>
              <a:buClr>
                <a:schemeClr val="dk1"/>
              </a:buClr>
              <a:buSzPts val="1200"/>
              <a:buFont typeface="Calibri"/>
              <a:buNone/>
            </a:pPr>
            <a:r>
              <a:rPr lang="en-US" sz="1400"/>
              <a:t>Before considering or recommending a student with a disability for an abbreviated school day program, the school district must document reasonable efforts to provide meaningful access to the same number of hours of instruction and educational services that are provided to the majority of other students who are in the same grade within the student’s resident school district.</a:t>
            </a:r>
            <a:endParaRPr sz="1400"/>
          </a:p>
          <a:p>
            <a:pPr marL="0" lvl="0" indent="0" algn="l" rtl="0">
              <a:lnSpc>
                <a:spcPct val="100000"/>
              </a:lnSpc>
              <a:spcBef>
                <a:spcPts val="0"/>
              </a:spcBef>
              <a:spcAft>
                <a:spcPts val="0"/>
              </a:spcAft>
              <a:buClr>
                <a:schemeClr val="dk1"/>
              </a:buClr>
              <a:buSzPts val="1200"/>
              <a:buFont typeface="Calibri"/>
              <a:buNone/>
            </a:pPr>
            <a:endParaRPr sz="1400"/>
          </a:p>
          <a:p>
            <a:pPr marL="0" lvl="0" indent="0" algn="l" rtl="0">
              <a:lnSpc>
                <a:spcPct val="100000"/>
              </a:lnSpc>
              <a:spcBef>
                <a:spcPts val="0"/>
              </a:spcBef>
              <a:spcAft>
                <a:spcPts val="0"/>
              </a:spcAft>
              <a:buClr>
                <a:schemeClr val="dk1"/>
              </a:buClr>
              <a:buSzPts val="1200"/>
              <a:buFont typeface="Calibri"/>
              <a:buNone/>
            </a:pPr>
            <a:r>
              <a:rPr lang="en-US" sz="1400"/>
              <a:t>This can be shown by:</a:t>
            </a:r>
            <a:endParaRPr sz="1400"/>
          </a:p>
          <a:p>
            <a:pPr marL="457200" lvl="0" indent="-317500" algn="l" rtl="0">
              <a:lnSpc>
                <a:spcPct val="100000"/>
              </a:lnSpc>
              <a:spcBef>
                <a:spcPts val="0"/>
              </a:spcBef>
              <a:spcAft>
                <a:spcPts val="0"/>
              </a:spcAft>
              <a:buClr>
                <a:schemeClr val="dk1"/>
              </a:buClr>
              <a:buSzPts val="1400"/>
              <a:buFont typeface="Calibri"/>
              <a:buChar char="●"/>
            </a:pPr>
            <a:r>
              <a:rPr lang="en-US" sz="1400"/>
              <a:t>Documented reasonable evidence-based efforts to provide meaningful access to the same number of hours of instruction and educational services that are provided to the majority of other students who are in the same grade within the student’s resident school district.</a:t>
            </a:r>
            <a:endParaRPr sz="1400"/>
          </a:p>
          <a:p>
            <a:pPr marL="457200" lvl="0" indent="-317500" algn="l" rtl="0">
              <a:lnSpc>
                <a:spcPct val="100000"/>
              </a:lnSpc>
              <a:spcBef>
                <a:spcPts val="0"/>
              </a:spcBef>
              <a:spcAft>
                <a:spcPts val="0"/>
              </a:spcAft>
              <a:buClr>
                <a:schemeClr val="dk1"/>
              </a:buClr>
              <a:buSzPts val="1400"/>
              <a:buFont typeface="Calibri"/>
              <a:buChar char="●"/>
            </a:pPr>
            <a:r>
              <a:rPr lang="en-US" sz="1400"/>
              <a:t>Monitored the student's progress, with careful and thoughtful adjustments made to enable the student to remain in a full school day program. Data collected from ongoing progress monitoring is a critical part of the decision making process, so data on academic and behavioral goals for IEP students must be available.  </a:t>
            </a:r>
            <a:endParaRPr sz="1400"/>
          </a:p>
          <a:p>
            <a:pPr marL="457200" lvl="0" indent="-317500" algn="l" rtl="0">
              <a:lnSpc>
                <a:spcPct val="100000"/>
              </a:lnSpc>
              <a:spcBef>
                <a:spcPts val="0"/>
              </a:spcBef>
              <a:spcAft>
                <a:spcPts val="0"/>
              </a:spcAft>
              <a:buClr>
                <a:schemeClr val="dk1"/>
              </a:buClr>
              <a:buSzPts val="1400"/>
              <a:buFont typeface="Calibri"/>
              <a:buChar char="●"/>
            </a:pPr>
            <a:r>
              <a:rPr lang="en-US" sz="1400"/>
              <a:t>Informed the parent or foster parent of these ongoing efforts.  </a:t>
            </a:r>
            <a:endParaRPr sz="1400"/>
          </a:p>
          <a:p>
            <a:pPr marL="0" lvl="0" indent="0" algn="l" rtl="0">
              <a:spcBef>
                <a:spcPts val="0"/>
              </a:spcBef>
              <a:spcAft>
                <a:spcPts val="0"/>
              </a:spcAft>
              <a:buNone/>
            </a:pPr>
            <a:endParaRPr sz="1400"/>
          </a:p>
          <a:p>
            <a:pPr marL="0" lvl="0" indent="0" algn="l" rtl="0">
              <a:spcBef>
                <a:spcPts val="0"/>
              </a:spcBef>
              <a:spcAft>
                <a:spcPts val="0"/>
              </a:spcAft>
              <a:buNone/>
            </a:pPr>
            <a:r>
              <a:rPr lang="en-US" sz="1400"/>
              <a:t>Let’s look at the second box.  When an initial meeting is to be held to discuss placement of the students on an abbreviated day program, the meeting invitation should be provided with sufficient enough notice for the parent, or in some cases, foster pa</a:t>
            </a:r>
            <a:r>
              <a:rPr lang="en-US"/>
              <a:t>rent to physically attend and also meaningfully participate in the IEP or 504 team meeting.  </a:t>
            </a:r>
            <a:endParaRPr/>
          </a:p>
        </p:txBody>
      </p:sp>
      <p:sp>
        <p:nvSpPr>
          <p:cNvPr id="598" name="Google Shape;598;p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7</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0"/>
        <p:cNvGrpSpPr/>
        <p:nvPr/>
      </p:nvGrpSpPr>
      <p:grpSpPr>
        <a:xfrm>
          <a:off x="0" y="0"/>
          <a:ext cx="0" cy="0"/>
          <a:chOff x="0" y="0"/>
          <a:chExt cx="0" cy="0"/>
        </a:xfrm>
      </p:grpSpPr>
      <p:sp>
        <p:nvSpPr>
          <p:cNvPr id="611" name="Google Shape;611;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12" name="Google Shape;612;p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sz="1400"/>
              <a:t>Let’s move on to “During the Meeting” portion of initial placement meetings on ASDP. </a:t>
            </a:r>
            <a:endParaRPr sz="1400"/>
          </a:p>
          <a:p>
            <a:pPr marL="0" lvl="0" indent="0" algn="l" rtl="0">
              <a:spcBef>
                <a:spcPts val="0"/>
              </a:spcBef>
              <a:spcAft>
                <a:spcPts val="0"/>
              </a:spcAft>
              <a:buNone/>
            </a:pPr>
            <a:endParaRPr sz="1400"/>
          </a:p>
          <a:p>
            <a:pPr marL="0" lvl="0" indent="0" algn="l" rtl="0">
              <a:lnSpc>
                <a:spcPct val="100000"/>
              </a:lnSpc>
              <a:spcBef>
                <a:spcPts val="0"/>
              </a:spcBef>
              <a:spcAft>
                <a:spcPts val="0"/>
              </a:spcAft>
              <a:buClr>
                <a:schemeClr val="dk1"/>
              </a:buClr>
              <a:buSzPts val="1200"/>
              <a:buFont typeface="Calibri"/>
              <a:buNone/>
            </a:pPr>
            <a:r>
              <a:rPr lang="en-US" sz="1400" u="none"/>
              <a:t>Once the meeting begins, discussion of student progress and prior interventions will take place. However, </a:t>
            </a:r>
            <a:r>
              <a:rPr lang="en-US" sz="1400" u="sng"/>
              <a:t>prior</a:t>
            </a:r>
            <a:r>
              <a:rPr lang="en-US" sz="1400" i="1" u="sng"/>
              <a:t> </a:t>
            </a:r>
            <a:r>
              <a:rPr lang="en-US" sz="1400" u="sng"/>
              <a:t>to any discussion</a:t>
            </a:r>
            <a:r>
              <a:rPr lang="en-US" sz="1400"/>
              <a:t> about abbreviated school day program placement, the school district must provide a written statement to the student’s parent or foster parent in a language and format accessible to the parent or foster parent informing the parent or foster parent of the following information. Our district’s form looks like this:  </a:t>
            </a:r>
            <a:endParaRPr sz="1400"/>
          </a:p>
          <a:p>
            <a:pPr marL="0" marR="0" lvl="0" indent="0" algn="l" rtl="0">
              <a:lnSpc>
                <a:spcPct val="100000"/>
              </a:lnSpc>
              <a:spcBef>
                <a:spcPts val="0"/>
              </a:spcBef>
              <a:spcAft>
                <a:spcPts val="0"/>
              </a:spcAft>
              <a:buClr>
                <a:schemeClr val="dk1"/>
              </a:buClr>
              <a:buSzPts val="1200"/>
              <a:buFont typeface="Calibri"/>
              <a:buNone/>
            </a:pPr>
            <a:endParaRPr sz="1400"/>
          </a:p>
          <a:p>
            <a:pPr marL="0" marR="0" lvl="0" indent="0" algn="l" rtl="0">
              <a:lnSpc>
                <a:spcPct val="100000"/>
              </a:lnSpc>
              <a:spcBef>
                <a:spcPts val="0"/>
              </a:spcBef>
              <a:spcAft>
                <a:spcPts val="0"/>
              </a:spcAft>
              <a:buClr>
                <a:schemeClr val="dk1"/>
              </a:buClr>
              <a:buSzPts val="1200"/>
              <a:buFont typeface="Calibri"/>
              <a:buNone/>
            </a:pPr>
            <a:r>
              <a:rPr lang="en-US" sz="1400"/>
              <a:t>(</a:t>
            </a:r>
            <a:r>
              <a:rPr lang="en-US" sz="1400" b="1"/>
              <a:t>Presenter</a:t>
            </a:r>
            <a:r>
              <a:rPr lang="en-US" sz="1400"/>
              <a:t> – Use either the district-created form to show the notice and acknowledgement form or the ODE sample form (</a:t>
            </a:r>
            <a:r>
              <a:rPr lang="en-US" sz="1400" u="sng">
                <a:solidFill>
                  <a:srgbClr val="B50010"/>
                </a:solidFill>
                <a:highlight>
                  <a:srgbClr val="F5F5F5"/>
                </a:highlight>
                <a:latin typeface="Arial"/>
                <a:ea typeface="Arial"/>
                <a:cs typeface="Arial"/>
                <a:sym typeface="Arial"/>
                <a:hlinkClick r:id="rId3">
                  <a:extLst>
                    <a:ext uri="{A12FA001-AC4F-418D-AE19-62706E023703}">
                      <ahyp:hlinkClr xmlns:ahyp="http://schemas.microsoft.com/office/drawing/2018/hyperlinkcolor" val="tx"/>
                    </a:ext>
                  </a:extLst>
                </a:hlinkClick>
              </a:rPr>
              <a:t>Notice and Acknowledgement of Information Prior to Initial Consideration of an Abbreviated School Day Program</a:t>
            </a:r>
            <a:r>
              <a:rPr lang="en-US" sz="1400" u="sng">
                <a:solidFill>
                  <a:srgbClr val="B50010"/>
                </a:solidFill>
                <a:highlight>
                  <a:srgbClr val="F5F5F5"/>
                </a:highlight>
                <a:latin typeface="Arial"/>
                <a:ea typeface="Arial"/>
                <a:cs typeface="Arial"/>
                <a:sym typeface="Arial"/>
              </a:rPr>
              <a:t>. </a:t>
            </a:r>
            <a:endParaRPr sz="1400" u="sng">
              <a:solidFill>
                <a:srgbClr val="B50010"/>
              </a:solidFill>
              <a:highlight>
                <a:srgbClr val="F5F5F5"/>
              </a:highlight>
              <a:latin typeface="Arial"/>
              <a:ea typeface="Arial"/>
              <a:cs typeface="Arial"/>
              <a:sym typeface="Arial"/>
            </a:endParaRPr>
          </a:p>
          <a:p>
            <a:pPr marL="0" marR="0" lvl="0" indent="0" algn="l" rtl="0">
              <a:lnSpc>
                <a:spcPct val="100000"/>
              </a:lnSpc>
              <a:spcBef>
                <a:spcPts val="0"/>
              </a:spcBef>
              <a:spcAft>
                <a:spcPts val="0"/>
              </a:spcAft>
              <a:buClr>
                <a:schemeClr val="dk1"/>
              </a:buClr>
              <a:buSzPts val="1200"/>
              <a:buFont typeface="Calibri"/>
              <a:buNone/>
            </a:pPr>
            <a:endParaRPr sz="1400"/>
          </a:p>
          <a:p>
            <a:pPr marL="0" lvl="0" indent="0" algn="l" rtl="0">
              <a:lnSpc>
                <a:spcPct val="100000"/>
              </a:lnSpc>
              <a:spcBef>
                <a:spcPts val="0"/>
              </a:spcBef>
              <a:spcAft>
                <a:spcPts val="0"/>
              </a:spcAft>
              <a:buClr>
                <a:schemeClr val="dk1"/>
              </a:buClr>
              <a:buSzPts val="1200"/>
              <a:buFont typeface="Calibri"/>
              <a:buNone/>
            </a:pPr>
            <a:r>
              <a:rPr lang="en-US" sz="1400"/>
              <a:t>The school district must receive a signed acknowledgment from the parent or foster parent that the parent is in receipt of this written form. Within the form, several areas are addressed with the parents: </a:t>
            </a:r>
            <a:endParaRPr sz="1400"/>
          </a:p>
          <a:p>
            <a:pPr marL="457200" lvl="0" indent="-317500" algn="l" rtl="0">
              <a:lnSpc>
                <a:spcPct val="100000"/>
              </a:lnSpc>
              <a:spcBef>
                <a:spcPts val="0"/>
              </a:spcBef>
              <a:spcAft>
                <a:spcPts val="0"/>
              </a:spcAft>
              <a:buClr>
                <a:schemeClr val="dk1"/>
              </a:buClr>
              <a:buSzPts val="1400"/>
              <a:buFont typeface="Calibri"/>
              <a:buChar char="●"/>
            </a:pPr>
            <a:r>
              <a:rPr lang="en-US" sz="1400"/>
              <a:t>The student’s right to have meaningful access to the same number of hours of instruction and educational services as the majority of other students who are in the same grade within the student’s resident school district. When we talk about “Meaningful Access,” this is what we are referring to - the same number of hours of instruction and educational services as the majority of other students who are in the same grade</a:t>
            </a:r>
            <a:endParaRPr sz="1400"/>
          </a:p>
          <a:p>
            <a:pPr marL="457200" lvl="0" indent="-317500" algn="l" rtl="0">
              <a:lnSpc>
                <a:spcPct val="100000"/>
              </a:lnSpc>
              <a:spcBef>
                <a:spcPts val="0"/>
              </a:spcBef>
              <a:spcAft>
                <a:spcPts val="0"/>
              </a:spcAft>
              <a:buClr>
                <a:schemeClr val="dk1"/>
              </a:buClr>
              <a:buSzPts val="1400"/>
              <a:buFont typeface="Calibri"/>
              <a:buChar char="●"/>
            </a:pPr>
            <a:r>
              <a:rPr lang="en-US" sz="1400"/>
              <a:t>The prohibition on the school district to unilaterally place a student with a disability on an abbreviated school day program. This, in essence, means the parent must provide written consent for placement on an ASDP; and,</a:t>
            </a:r>
            <a:endParaRPr sz="1400"/>
          </a:p>
          <a:p>
            <a:pPr marL="457200" lvl="0" indent="-317500" algn="l" rtl="0">
              <a:lnSpc>
                <a:spcPct val="100000"/>
              </a:lnSpc>
              <a:spcBef>
                <a:spcPts val="0"/>
              </a:spcBef>
              <a:spcAft>
                <a:spcPts val="0"/>
              </a:spcAft>
              <a:buClr>
                <a:schemeClr val="dk1"/>
              </a:buClr>
              <a:buSzPts val="1400"/>
              <a:buFont typeface="Calibri"/>
              <a:buChar char="●"/>
            </a:pPr>
            <a:r>
              <a:rPr lang="en-US" sz="1400"/>
              <a:t>The parent or foster parent’s right, any time, to withdraw consent for an abbreviated school day program placement or to request a meeting of the student’s IEP team to discuss whether the student should no longer be placed on an abbreviated school day program.</a:t>
            </a:r>
            <a:endParaRPr sz="1400"/>
          </a:p>
          <a:p>
            <a:pPr marL="139700" lvl="0" indent="0" algn="l" rtl="0">
              <a:lnSpc>
                <a:spcPct val="100000"/>
              </a:lnSpc>
              <a:spcBef>
                <a:spcPts val="0"/>
              </a:spcBef>
              <a:spcAft>
                <a:spcPts val="0"/>
              </a:spcAft>
              <a:buClr>
                <a:schemeClr val="dk1"/>
              </a:buClr>
              <a:buSzPts val="1400"/>
              <a:buFont typeface="Calibri"/>
              <a:buNone/>
            </a:pPr>
            <a:endParaRPr sz="1200"/>
          </a:p>
          <a:p>
            <a:pPr marL="139700" lvl="0" indent="0" algn="l" rtl="0">
              <a:lnSpc>
                <a:spcPct val="100000"/>
              </a:lnSpc>
              <a:spcBef>
                <a:spcPts val="0"/>
              </a:spcBef>
              <a:spcAft>
                <a:spcPts val="0"/>
              </a:spcAft>
              <a:buClr>
                <a:schemeClr val="dk1"/>
              </a:buClr>
              <a:buSzPts val="1400"/>
              <a:buFont typeface="Calibri"/>
              <a:buNone/>
            </a:pPr>
            <a:r>
              <a:rPr lang="en-US" sz="1200" b="1"/>
              <a:t>Presenter: </a:t>
            </a:r>
            <a:r>
              <a:rPr lang="en-US" sz="1200"/>
              <a:t>Talk about the logistics of the form itself within your particular district and once again review when it must be given.</a:t>
            </a:r>
            <a:endParaRPr/>
          </a:p>
          <a:p>
            <a:pPr marL="0" lvl="0" indent="0" algn="l" rtl="0">
              <a:spcBef>
                <a:spcPts val="0"/>
              </a:spcBef>
              <a:spcAft>
                <a:spcPts val="0"/>
              </a:spcAft>
              <a:buNone/>
            </a:pPr>
            <a:endParaRPr/>
          </a:p>
        </p:txBody>
      </p:sp>
      <p:sp>
        <p:nvSpPr>
          <p:cNvPr id="613" name="Google Shape;613;p8: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8</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3"/>
        <p:cNvGrpSpPr/>
        <p:nvPr/>
      </p:nvGrpSpPr>
      <p:grpSpPr>
        <a:xfrm>
          <a:off x="0" y="0"/>
          <a:ext cx="0" cy="0"/>
          <a:chOff x="0" y="0"/>
          <a:chExt cx="0" cy="0"/>
        </a:xfrm>
      </p:grpSpPr>
      <p:sp>
        <p:nvSpPr>
          <p:cNvPr id="624" name="Google Shape;624;p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25" name="Google Shape;625;p9: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sz="1400"/>
              <a:t>This is the next chunk of activities that should take place after the acknowledgement form has been discussed and a written signature has been obtained from the parent that they have received this document.  </a:t>
            </a:r>
            <a:endParaRPr sz="1400"/>
          </a:p>
          <a:p>
            <a:pPr marL="0" lvl="0" indent="0" algn="l" rtl="0">
              <a:spcBef>
                <a:spcPts val="0"/>
              </a:spcBef>
              <a:spcAft>
                <a:spcPts val="0"/>
              </a:spcAft>
              <a:buNone/>
            </a:pPr>
            <a:endParaRPr sz="1400"/>
          </a:p>
          <a:p>
            <a:pPr marL="0" lvl="0" indent="0" algn="l" rtl="0">
              <a:spcBef>
                <a:spcPts val="0"/>
              </a:spcBef>
              <a:spcAft>
                <a:spcPts val="0"/>
              </a:spcAft>
              <a:buNone/>
            </a:pPr>
            <a:r>
              <a:rPr lang="en-US" sz="1400" b="1"/>
              <a:t>Presenter:</a:t>
            </a:r>
            <a:r>
              <a:rPr lang="en-US" sz="1400"/>
              <a:t> Simply Reading throughout the list.</a:t>
            </a:r>
            <a:endParaRPr sz="1400"/>
          </a:p>
          <a:p>
            <a:pPr marL="0" lvl="0" indent="0" algn="l" rtl="0">
              <a:spcBef>
                <a:spcPts val="0"/>
              </a:spcBef>
              <a:spcAft>
                <a:spcPts val="0"/>
              </a:spcAft>
              <a:buNone/>
            </a:pPr>
            <a:endParaRPr sz="1400"/>
          </a:p>
          <a:p>
            <a:pPr marL="0" lvl="0" indent="0" algn="l" rtl="0">
              <a:spcBef>
                <a:spcPts val="0"/>
              </a:spcBef>
              <a:spcAft>
                <a:spcPts val="0"/>
              </a:spcAft>
              <a:buClr>
                <a:schemeClr val="dk1"/>
              </a:buClr>
              <a:buSzPts val="1200"/>
              <a:buFont typeface="Arial"/>
              <a:buNone/>
            </a:pPr>
            <a:r>
              <a:rPr lang="en-US" sz="1400"/>
              <a:t>Notice the first step calls for discussing and completing the </a:t>
            </a:r>
            <a:r>
              <a:rPr lang="en-US" sz="1400" i="1"/>
              <a:t>Information to Consider About Possible Initial Abbreviated School Day Program Placement</a:t>
            </a:r>
            <a:r>
              <a:rPr lang="en-US" sz="1400"/>
              <a:t>. We will talk about this form in just one minute.  </a:t>
            </a:r>
            <a:endParaRPr sz="1400"/>
          </a:p>
          <a:p>
            <a:pPr marL="628650" marR="0" lvl="1" indent="-95250" algn="l" rtl="0">
              <a:lnSpc>
                <a:spcPct val="100000"/>
              </a:lnSpc>
              <a:spcBef>
                <a:spcPts val="0"/>
              </a:spcBef>
              <a:spcAft>
                <a:spcPts val="0"/>
              </a:spcAft>
              <a:buClr>
                <a:schemeClr val="dk1"/>
              </a:buClr>
              <a:buSzPts val="1200"/>
              <a:buFont typeface="Courier New"/>
              <a:buNone/>
            </a:pPr>
            <a:endParaRPr sz="1200" b="0" i="0" u="none" strike="noStrike">
              <a:solidFill>
                <a:schemeClr val="dk1"/>
              </a:solidFill>
              <a:latin typeface="Calibri"/>
              <a:ea typeface="Calibri"/>
              <a:cs typeface="Calibri"/>
              <a:sym typeface="Calibri"/>
            </a:endParaRPr>
          </a:p>
        </p:txBody>
      </p:sp>
      <p:sp>
        <p:nvSpPr>
          <p:cNvPr id="626" name="Google Shape;626;p9: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9</a:t>
            </a:fld>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2.xml"/><Relationship Id="rId4" Type="http://schemas.openxmlformats.org/officeDocument/2006/relationships/image" Target="../media/image4.png"/></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3.xml"/><Relationship Id="rId4" Type="http://schemas.openxmlformats.org/officeDocument/2006/relationships/image" Target="../media/image4.png"/></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4.xml"/><Relationship Id="rId4" Type="http://schemas.openxmlformats.org/officeDocument/2006/relationships/image" Target="../media/image4.png"/></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5.xml"/><Relationship Id="rId4" Type="http://schemas.openxmlformats.org/officeDocument/2006/relationships/image" Target="../media/image4.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Title Slide" type="title">
  <p:cSld name="TITLE">
    <p:bg>
      <p:bgPr>
        <a:solidFill>
          <a:schemeClr val="accent4"/>
        </a:solidFill>
        <a:effectLst/>
      </p:bgPr>
    </p:bg>
    <p:spTree>
      <p:nvGrpSpPr>
        <p:cNvPr id="1" name="Shape 17"/>
        <p:cNvGrpSpPr/>
        <p:nvPr/>
      </p:nvGrpSpPr>
      <p:grpSpPr>
        <a:xfrm>
          <a:off x="0" y="0"/>
          <a:ext cx="0" cy="0"/>
          <a:chOff x="0" y="0"/>
          <a:chExt cx="0" cy="0"/>
        </a:xfrm>
      </p:grpSpPr>
      <p:sp>
        <p:nvSpPr>
          <p:cNvPr id="18" name="Google Shape;18;p32"/>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9" name="Google Shape;19;p32"/>
          <p:cNvSpPr/>
          <p:nvPr/>
        </p:nvSpPr>
        <p:spPr>
          <a:xfrm>
            <a:off x="206188" y="5948082"/>
            <a:ext cx="11775141" cy="699247"/>
          </a:xfrm>
          <a:prstGeom prst="rect">
            <a:avLst/>
          </a:prstGeom>
          <a:solidFill>
            <a:srgbClr val="FAF5E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20" name="Google Shape;20;p32" descr="Decorative line break"/>
          <p:cNvPicPr preferRelativeResize="0"/>
          <p:nvPr/>
        </p:nvPicPr>
        <p:blipFill rotWithShape="1">
          <a:blip r:embed="rId2">
            <a:alphaModFix/>
          </a:blip>
          <a:srcRect/>
          <a:stretch/>
        </p:blipFill>
        <p:spPr>
          <a:xfrm>
            <a:off x="5452870" y="3472133"/>
            <a:ext cx="1286259" cy="24384"/>
          </a:xfrm>
          <a:prstGeom prst="rect">
            <a:avLst/>
          </a:prstGeom>
          <a:noFill/>
          <a:ln>
            <a:noFill/>
          </a:ln>
        </p:spPr>
      </p:pic>
      <p:sp>
        <p:nvSpPr>
          <p:cNvPr id="21" name="Google Shape;21;p32"/>
          <p:cNvSpPr txBox="1">
            <a:spLocks noGrp="1"/>
          </p:cNvSpPr>
          <p:nvPr>
            <p:ph type="ctrTitle"/>
          </p:nvPr>
        </p:nvSpPr>
        <p:spPr>
          <a:xfrm>
            <a:off x="1524000" y="2486701"/>
            <a:ext cx="9144000" cy="1023261"/>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accent4"/>
              </a:buClr>
              <a:buSzPts val="5400"/>
              <a:buFont typeface="Calibri"/>
              <a:buNone/>
              <a:defRPr sz="5400">
                <a:solidFill>
                  <a:schemeClr val="accent4"/>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2" name="Google Shape;22;p32"/>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accent4"/>
              </a:buClr>
              <a:buSzPts val="2400"/>
              <a:buNone/>
              <a:defRPr sz="2400">
                <a:solidFill>
                  <a:schemeClr val="accent4"/>
                </a:solidFill>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23" name="Google Shape;23;p32"/>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4" name="Google Shape;24;p32"/>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32"/>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pic>
        <p:nvPicPr>
          <p:cNvPr id="26" name="Google Shape;26;p32" descr="Oregon Department of Education Logo"/>
          <p:cNvPicPr preferRelativeResize="0"/>
          <p:nvPr/>
        </p:nvPicPr>
        <p:blipFill rotWithShape="1">
          <a:blip r:embed="rId3">
            <a:alphaModFix/>
          </a:blip>
          <a:srcRect/>
          <a:stretch/>
        </p:blipFill>
        <p:spPr>
          <a:xfrm>
            <a:off x="5033770" y="214049"/>
            <a:ext cx="2124460" cy="2167132"/>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matchingName="Large Type">
  <p:cSld name="Large Type">
    <p:bg>
      <p:bgPr>
        <a:solidFill>
          <a:schemeClr val="accent4"/>
        </a:solidFill>
        <a:effectLst/>
      </p:bgPr>
    </p:bg>
    <p:spTree>
      <p:nvGrpSpPr>
        <p:cNvPr id="1" name="Shape 86"/>
        <p:cNvGrpSpPr/>
        <p:nvPr/>
      </p:nvGrpSpPr>
      <p:grpSpPr>
        <a:xfrm>
          <a:off x="0" y="0"/>
          <a:ext cx="0" cy="0"/>
          <a:chOff x="0" y="0"/>
          <a:chExt cx="0" cy="0"/>
        </a:xfrm>
      </p:grpSpPr>
      <p:sp>
        <p:nvSpPr>
          <p:cNvPr id="87" name="Google Shape;87;p41"/>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pic>
        <p:nvPicPr>
          <p:cNvPr id="88" name="Google Shape;88;p41" descr="Decorative line break"/>
          <p:cNvPicPr preferRelativeResize="0"/>
          <p:nvPr/>
        </p:nvPicPr>
        <p:blipFill rotWithShape="1">
          <a:blip r:embed="rId2">
            <a:alphaModFix/>
          </a:blip>
          <a:srcRect/>
          <a:stretch/>
        </p:blipFill>
        <p:spPr>
          <a:xfrm>
            <a:off x="5452870" y="3848895"/>
            <a:ext cx="1286259" cy="24384"/>
          </a:xfrm>
          <a:prstGeom prst="rect">
            <a:avLst/>
          </a:prstGeom>
          <a:noFill/>
          <a:ln>
            <a:noFill/>
          </a:ln>
        </p:spPr>
      </p:pic>
      <p:sp>
        <p:nvSpPr>
          <p:cNvPr id="89" name="Google Shape;89;p41"/>
          <p:cNvSpPr txBox="1">
            <a:spLocks noGrp="1"/>
          </p:cNvSpPr>
          <p:nvPr>
            <p:ph type="ctrTitle"/>
          </p:nvPr>
        </p:nvSpPr>
        <p:spPr>
          <a:xfrm>
            <a:off x="1524000" y="1499125"/>
            <a:ext cx="9144000" cy="2387600"/>
          </a:xfrm>
          <a:prstGeom prst="rect">
            <a:avLst/>
          </a:prstGeom>
          <a:noFill/>
          <a:ln>
            <a:noFill/>
          </a:ln>
        </p:spPr>
        <p:txBody>
          <a:bodyPr spcFirstLastPara="1" wrap="square" lIns="91425" tIns="45700" rIns="91425" bIns="45700" anchor="b" anchorCtr="0">
            <a:noAutofit/>
          </a:bodyPr>
          <a:lstStyle>
            <a:lvl1pPr lvl="0" algn="ctr">
              <a:lnSpc>
                <a:spcPct val="90000"/>
              </a:lnSpc>
              <a:spcBef>
                <a:spcPts val="0"/>
              </a:spcBef>
              <a:spcAft>
                <a:spcPts val="0"/>
              </a:spcAft>
              <a:buClr>
                <a:schemeClr val="accent4"/>
              </a:buClr>
              <a:buSzPts val="12000"/>
              <a:buFont typeface="Calibri"/>
              <a:buNone/>
              <a:defRPr sz="12000">
                <a:solidFill>
                  <a:schemeClr val="accent4"/>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90" name="Google Shape;90;p41"/>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1" name="Google Shape;91;p41"/>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2" name="Google Shape;92;p41"/>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
        <p:nvSpPr>
          <p:cNvPr id="93" name="Google Shape;93;p41"/>
          <p:cNvSpPr txBox="1">
            <a:spLocks noGrp="1"/>
          </p:cNvSpPr>
          <p:nvPr>
            <p:ph type="subTitle" idx="1"/>
          </p:nvPr>
        </p:nvSpPr>
        <p:spPr>
          <a:xfrm>
            <a:off x="1524000" y="4003184"/>
            <a:ext cx="9144000" cy="880607"/>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accent4"/>
              </a:buClr>
              <a:buSzPts val="2400"/>
              <a:buNone/>
              <a:defRPr sz="2400">
                <a:solidFill>
                  <a:schemeClr val="accent4"/>
                </a:solidFill>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matchingName="Follow Us">
  <p:cSld name="Follow Us">
    <p:bg>
      <p:bgPr>
        <a:solidFill>
          <a:schemeClr val="accent4"/>
        </a:solidFill>
        <a:effectLst/>
      </p:bgPr>
    </p:bg>
    <p:spTree>
      <p:nvGrpSpPr>
        <p:cNvPr id="1" name="Shape 94"/>
        <p:cNvGrpSpPr/>
        <p:nvPr/>
      </p:nvGrpSpPr>
      <p:grpSpPr>
        <a:xfrm>
          <a:off x="0" y="0"/>
          <a:ext cx="0" cy="0"/>
          <a:chOff x="0" y="0"/>
          <a:chExt cx="0" cy="0"/>
        </a:xfrm>
      </p:grpSpPr>
      <p:sp>
        <p:nvSpPr>
          <p:cNvPr id="95" name="Google Shape;95;p42"/>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pic>
        <p:nvPicPr>
          <p:cNvPr id="96" name="Google Shape;96;p42" descr="Decorative line break"/>
          <p:cNvPicPr preferRelativeResize="0"/>
          <p:nvPr/>
        </p:nvPicPr>
        <p:blipFill rotWithShape="1">
          <a:blip r:embed="rId2">
            <a:alphaModFix/>
          </a:blip>
          <a:srcRect/>
          <a:stretch/>
        </p:blipFill>
        <p:spPr>
          <a:xfrm>
            <a:off x="5452870" y="3848895"/>
            <a:ext cx="1286259" cy="24384"/>
          </a:xfrm>
          <a:prstGeom prst="rect">
            <a:avLst/>
          </a:prstGeom>
          <a:noFill/>
          <a:ln>
            <a:noFill/>
          </a:ln>
        </p:spPr>
      </p:pic>
      <p:sp>
        <p:nvSpPr>
          <p:cNvPr id="97" name="Google Shape;97;p42"/>
          <p:cNvSpPr txBox="1">
            <a:spLocks noGrp="1"/>
          </p:cNvSpPr>
          <p:nvPr>
            <p:ph type="ctrTitle"/>
          </p:nvPr>
        </p:nvSpPr>
        <p:spPr>
          <a:xfrm>
            <a:off x="1524000" y="1499125"/>
            <a:ext cx="9144000" cy="2387600"/>
          </a:xfrm>
          <a:prstGeom prst="rect">
            <a:avLst/>
          </a:prstGeom>
          <a:noFill/>
          <a:ln>
            <a:noFill/>
          </a:ln>
        </p:spPr>
        <p:txBody>
          <a:bodyPr spcFirstLastPara="1" wrap="square" lIns="91425" tIns="45700" rIns="91425" bIns="45700" anchor="b" anchorCtr="0">
            <a:noAutofit/>
          </a:bodyPr>
          <a:lstStyle>
            <a:lvl1pPr lvl="0" algn="ctr">
              <a:lnSpc>
                <a:spcPct val="90000"/>
              </a:lnSpc>
              <a:spcBef>
                <a:spcPts val="0"/>
              </a:spcBef>
              <a:spcAft>
                <a:spcPts val="0"/>
              </a:spcAft>
              <a:buClr>
                <a:schemeClr val="accent4"/>
              </a:buClr>
              <a:buSzPts val="12000"/>
              <a:buFont typeface="Calibri"/>
              <a:buNone/>
              <a:defRPr sz="12000">
                <a:solidFill>
                  <a:schemeClr val="accent4"/>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98" name="Google Shape;98;p42"/>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9" name="Google Shape;99;p42"/>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0" name="Google Shape;100;p42"/>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pic>
        <p:nvPicPr>
          <p:cNvPr id="101" name="Google Shape;101;p42" descr="Twitter icon"/>
          <p:cNvPicPr preferRelativeResize="0"/>
          <p:nvPr/>
        </p:nvPicPr>
        <p:blipFill rotWithShape="1">
          <a:blip r:embed="rId3">
            <a:alphaModFix/>
          </a:blip>
          <a:srcRect/>
          <a:stretch/>
        </p:blipFill>
        <p:spPr>
          <a:xfrm>
            <a:off x="2718290" y="4043402"/>
            <a:ext cx="500040" cy="500040"/>
          </a:xfrm>
          <a:prstGeom prst="rect">
            <a:avLst/>
          </a:prstGeom>
          <a:noFill/>
          <a:ln>
            <a:noFill/>
          </a:ln>
        </p:spPr>
      </p:pic>
      <p:pic>
        <p:nvPicPr>
          <p:cNvPr id="102" name="Google Shape;102;p42" descr="Facebook icon"/>
          <p:cNvPicPr preferRelativeResize="0"/>
          <p:nvPr/>
        </p:nvPicPr>
        <p:blipFill rotWithShape="1">
          <a:blip r:embed="rId4">
            <a:alphaModFix/>
          </a:blip>
          <a:srcRect/>
          <a:stretch/>
        </p:blipFill>
        <p:spPr>
          <a:xfrm>
            <a:off x="9024960" y="4043402"/>
            <a:ext cx="500040" cy="500040"/>
          </a:xfrm>
          <a:prstGeom prst="rect">
            <a:avLst/>
          </a:prstGeom>
          <a:noFill/>
          <a:ln>
            <a:noFill/>
          </a:ln>
        </p:spPr>
      </p:pic>
      <p:sp>
        <p:nvSpPr>
          <p:cNvPr id="103" name="Google Shape;103;p42"/>
          <p:cNvSpPr txBox="1"/>
          <p:nvPr/>
        </p:nvSpPr>
        <p:spPr>
          <a:xfrm>
            <a:off x="2718290" y="4043402"/>
            <a:ext cx="6806709" cy="461665"/>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accent1"/>
              </a:buClr>
              <a:buSzPts val="2400"/>
              <a:buFont typeface="Calibri"/>
              <a:buNone/>
            </a:pPr>
            <a:r>
              <a:rPr lang="en-US" sz="2400">
                <a:solidFill>
                  <a:schemeClr val="accent1"/>
                </a:solidFill>
                <a:latin typeface="Calibri"/>
                <a:ea typeface="Calibri"/>
                <a:cs typeface="Calibri"/>
                <a:sym typeface="Calibri"/>
              </a:rPr>
              <a:t>twitter.com/ORDeptEd | fb.com/ORDeptEd</a:t>
            </a: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matchingName="Title Slide" type="title">
  <p:cSld name="TITLE">
    <p:bg>
      <p:bgPr>
        <a:solidFill>
          <a:schemeClr val="accent5"/>
        </a:solidFill>
        <a:effectLst/>
      </p:bgPr>
    </p:bg>
    <p:spTree>
      <p:nvGrpSpPr>
        <p:cNvPr id="1" name="Shape 112"/>
        <p:cNvGrpSpPr/>
        <p:nvPr/>
      </p:nvGrpSpPr>
      <p:grpSpPr>
        <a:xfrm>
          <a:off x="0" y="0"/>
          <a:ext cx="0" cy="0"/>
          <a:chOff x="0" y="0"/>
          <a:chExt cx="0" cy="0"/>
        </a:xfrm>
      </p:grpSpPr>
      <p:sp>
        <p:nvSpPr>
          <p:cNvPr id="113" name="Google Shape;113;p44"/>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14" name="Google Shape;114;p44"/>
          <p:cNvSpPr/>
          <p:nvPr/>
        </p:nvSpPr>
        <p:spPr>
          <a:xfrm>
            <a:off x="206188" y="5948082"/>
            <a:ext cx="11775141" cy="699247"/>
          </a:xfrm>
          <a:prstGeom prst="rect">
            <a:avLst/>
          </a:prstGeom>
          <a:solidFill>
            <a:srgbClr val="F0F4E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pic>
        <p:nvPicPr>
          <p:cNvPr id="115" name="Google Shape;115;p44" descr="Decorative line break"/>
          <p:cNvPicPr preferRelativeResize="0"/>
          <p:nvPr/>
        </p:nvPicPr>
        <p:blipFill rotWithShape="1">
          <a:blip r:embed="rId2">
            <a:alphaModFix/>
          </a:blip>
          <a:srcRect/>
          <a:stretch/>
        </p:blipFill>
        <p:spPr>
          <a:xfrm>
            <a:off x="5452870" y="3472133"/>
            <a:ext cx="1286259" cy="24384"/>
          </a:xfrm>
          <a:prstGeom prst="rect">
            <a:avLst/>
          </a:prstGeom>
          <a:noFill/>
          <a:ln>
            <a:noFill/>
          </a:ln>
        </p:spPr>
      </p:pic>
      <p:sp>
        <p:nvSpPr>
          <p:cNvPr id="116" name="Google Shape;116;p44"/>
          <p:cNvSpPr txBox="1">
            <a:spLocks noGrp="1"/>
          </p:cNvSpPr>
          <p:nvPr>
            <p:ph type="ctrTitle"/>
          </p:nvPr>
        </p:nvSpPr>
        <p:spPr>
          <a:xfrm>
            <a:off x="1524000" y="2486701"/>
            <a:ext cx="9144000" cy="1023261"/>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accent5"/>
              </a:buClr>
              <a:buSzPts val="5400"/>
              <a:buFont typeface="Calibri"/>
              <a:buNone/>
              <a:defRPr sz="5400">
                <a:solidFill>
                  <a:schemeClr val="accent5"/>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17" name="Google Shape;117;p44"/>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accent5"/>
              </a:buClr>
              <a:buSzPts val="2400"/>
              <a:buNone/>
              <a:defRPr sz="2400">
                <a:solidFill>
                  <a:schemeClr val="accent5"/>
                </a:solidFill>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18" name="Google Shape;118;p44"/>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9" name="Google Shape;119;p44"/>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20" name="Google Shape;120;p44"/>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pic>
        <p:nvPicPr>
          <p:cNvPr id="121" name="Google Shape;121;p44" descr="Oregon Department of Education Logo"/>
          <p:cNvPicPr preferRelativeResize="0"/>
          <p:nvPr/>
        </p:nvPicPr>
        <p:blipFill rotWithShape="1">
          <a:blip r:embed="rId3">
            <a:alphaModFix/>
          </a:blip>
          <a:srcRect/>
          <a:stretch/>
        </p:blipFill>
        <p:spPr>
          <a:xfrm>
            <a:off x="5033770" y="214049"/>
            <a:ext cx="2124460" cy="2167132"/>
          </a:xfrm>
          <a:prstGeom prst="rect">
            <a:avLst/>
          </a:prstGeom>
          <a:noFill/>
          <a:ln>
            <a:noFill/>
          </a:ln>
        </p:spPr>
      </p:pic>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matchingName="Section Header">
  <p:cSld name="Section Header">
    <p:bg>
      <p:bgPr>
        <a:solidFill>
          <a:schemeClr val="accent5"/>
        </a:solidFill>
        <a:effectLst/>
      </p:bgPr>
    </p:bg>
    <p:spTree>
      <p:nvGrpSpPr>
        <p:cNvPr id="1" name="Shape 122"/>
        <p:cNvGrpSpPr/>
        <p:nvPr/>
      </p:nvGrpSpPr>
      <p:grpSpPr>
        <a:xfrm>
          <a:off x="0" y="0"/>
          <a:ext cx="0" cy="0"/>
          <a:chOff x="0" y="0"/>
          <a:chExt cx="0" cy="0"/>
        </a:xfrm>
      </p:grpSpPr>
      <p:sp>
        <p:nvSpPr>
          <p:cNvPr id="123" name="Google Shape;123;p45"/>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24" name="Google Shape;124;p45"/>
          <p:cNvSpPr/>
          <p:nvPr/>
        </p:nvSpPr>
        <p:spPr>
          <a:xfrm>
            <a:off x="206187" y="2488757"/>
            <a:ext cx="11775141" cy="1900363"/>
          </a:xfrm>
          <a:prstGeom prst="rect">
            <a:avLst/>
          </a:prstGeom>
          <a:solidFill>
            <a:srgbClr val="F0F4E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600">
              <a:solidFill>
                <a:schemeClr val="lt1"/>
              </a:solidFill>
              <a:latin typeface="Calibri"/>
              <a:ea typeface="Calibri"/>
              <a:cs typeface="Calibri"/>
              <a:sym typeface="Calibri"/>
            </a:endParaRPr>
          </a:p>
        </p:txBody>
      </p:sp>
      <p:sp>
        <p:nvSpPr>
          <p:cNvPr id="125" name="Google Shape;125;p45"/>
          <p:cNvSpPr txBox="1">
            <a:spLocks noGrp="1"/>
          </p:cNvSpPr>
          <p:nvPr>
            <p:ph type="ctrTitle"/>
          </p:nvPr>
        </p:nvSpPr>
        <p:spPr>
          <a:xfrm>
            <a:off x="717177" y="2488757"/>
            <a:ext cx="10784542" cy="1900363"/>
          </a:xfrm>
          <a:prstGeom prst="rect">
            <a:avLst/>
          </a:prstGeom>
          <a:noFill/>
          <a:ln>
            <a:noFill/>
          </a:ln>
        </p:spPr>
        <p:txBody>
          <a:bodyPr spcFirstLastPara="1" wrap="square" lIns="91425" tIns="45700" rIns="91425" bIns="45700" anchor="ctr" anchorCtr="0">
            <a:noAutofit/>
          </a:bodyPr>
          <a:lstStyle>
            <a:lvl1pPr lvl="0" algn="ctr">
              <a:lnSpc>
                <a:spcPct val="90000"/>
              </a:lnSpc>
              <a:spcBef>
                <a:spcPts val="0"/>
              </a:spcBef>
              <a:spcAft>
                <a:spcPts val="0"/>
              </a:spcAft>
              <a:buClr>
                <a:schemeClr val="accent5"/>
              </a:buClr>
              <a:buSzPts val="6800"/>
              <a:buFont typeface="Calibri"/>
              <a:buNone/>
              <a:defRPr sz="6800">
                <a:solidFill>
                  <a:schemeClr val="accent5"/>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26" name="Google Shape;126;p45"/>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27" name="Google Shape;127;p45"/>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28" name="Google Shape;128;p45"/>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pic>
        <p:nvPicPr>
          <p:cNvPr id="129" name="Google Shape;129;p45" descr="Oregon Department of Education Logo"/>
          <p:cNvPicPr preferRelativeResize="0"/>
          <p:nvPr/>
        </p:nvPicPr>
        <p:blipFill rotWithShape="1">
          <a:blip r:embed="rId2">
            <a:alphaModFix/>
          </a:blip>
          <a:srcRect/>
          <a:stretch/>
        </p:blipFill>
        <p:spPr>
          <a:xfrm>
            <a:off x="5033770" y="214049"/>
            <a:ext cx="2124460" cy="2167132"/>
          </a:xfrm>
          <a:prstGeom prst="rect">
            <a:avLst/>
          </a:prstGeom>
          <a:noFill/>
          <a:ln>
            <a:noFill/>
          </a:ln>
        </p:spPr>
      </p:pic>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matchingName="Title Bar and Content">
  <p:cSld name="Title Bar and Content">
    <p:bg>
      <p:bgPr>
        <a:solidFill>
          <a:schemeClr val="accent5"/>
        </a:solidFill>
        <a:effectLst/>
      </p:bgPr>
    </p:bg>
    <p:spTree>
      <p:nvGrpSpPr>
        <p:cNvPr id="1" name="Shape 130"/>
        <p:cNvGrpSpPr/>
        <p:nvPr/>
      </p:nvGrpSpPr>
      <p:grpSpPr>
        <a:xfrm>
          <a:off x="0" y="0"/>
          <a:ext cx="0" cy="0"/>
          <a:chOff x="0" y="0"/>
          <a:chExt cx="0" cy="0"/>
        </a:xfrm>
      </p:grpSpPr>
      <p:sp>
        <p:nvSpPr>
          <p:cNvPr id="131" name="Google Shape;131;p46"/>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32" name="Google Shape;132;p46"/>
          <p:cNvSpPr/>
          <p:nvPr/>
        </p:nvSpPr>
        <p:spPr>
          <a:xfrm>
            <a:off x="206188" y="215153"/>
            <a:ext cx="11775141" cy="1397364"/>
          </a:xfrm>
          <a:prstGeom prst="rect">
            <a:avLst/>
          </a:prstGeom>
          <a:solidFill>
            <a:srgbClr val="F0F4E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33" name="Google Shape;133;p46"/>
          <p:cNvSpPr txBox="1">
            <a:spLocks noGrp="1"/>
          </p:cNvSpPr>
          <p:nvPr>
            <p:ph type="body" idx="1"/>
          </p:nvPr>
        </p:nvSpPr>
        <p:spPr>
          <a:xfrm>
            <a:off x="717176" y="1825625"/>
            <a:ext cx="10784542" cy="410901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34" name="Google Shape;134;p46"/>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35" name="Google Shape;135;p46"/>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36" name="Google Shape;136;p46"/>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
        <p:nvSpPr>
          <p:cNvPr id="137" name="Google Shape;137;p46"/>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accent5"/>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matchingName="Content with Caption">
  <p:cSld name="Content with Caption">
    <p:bg>
      <p:bgPr>
        <a:solidFill>
          <a:schemeClr val="accent5"/>
        </a:solidFill>
        <a:effectLst/>
      </p:bgPr>
    </p:bg>
    <p:spTree>
      <p:nvGrpSpPr>
        <p:cNvPr id="1" name="Shape 138"/>
        <p:cNvGrpSpPr/>
        <p:nvPr/>
      </p:nvGrpSpPr>
      <p:grpSpPr>
        <a:xfrm>
          <a:off x="0" y="0"/>
          <a:ext cx="0" cy="0"/>
          <a:chOff x="0" y="0"/>
          <a:chExt cx="0" cy="0"/>
        </a:xfrm>
      </p:grpSpPr>
      <p:sp>
        <p:nvSpPr>
          <p:cNvPr id="139" name="Google Shape;139;p47"/>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40" name="Google Shape;140;p47"/>
          <p:cNvSpPr/>
          <p:nvPr/>
        </p:nvSpPr>
        <p:spPr>
          <a:xfrm>
            <a:off x="206189" y="215153"/>
            <a:ext cx="4730470" cy="6432176"/>
          </a:xfrm>
          <a:prstGeom prst="rect">
            <a:avLst/>
          </a:prstGeom>
          <a:solidFill>
            <a:srgbClr val="F0F4E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41" name="Google Shape;141;p47"/>
          <p:cNvSpPr txBox="1">
            <a:spLocks noGrp="1"/>
          </p:cNvSpPr>
          <p:nvPr>
            <p:ph type="title"/>
          </p:nvPr>
        </p:nvSpPr>
        <p:spPr>
          <a:xfrm>
            <a:off x="717177" y="779645"/>
            <a:ext cx="3931826" cy="2542395"/>
          </a:xfrm>
          <a:prstGeom prst="rect">
            <a:avLst/>
          </a:prstGeom>
          <a:noFill/>
          <a:ln>
            <a:noFill/>
          </a:ln>
        </p:spPr>
        <p:txBody>
          <a:bodyPr spcFirstLastPara="1" wrap="square" lIns="91425" tIns="45700" rIns="91425" bIns="45700" anchor="t" anchorCtr="0">
            <a:normAutofit/>
          </a:bodyPr>
          <a:lstStyle>
            <a:lvl1pPr lvl="0" algn="l">
              <a:lnSpc>
                <a:spcPct val="90000"/>
              </a:lnSpc>
              <a:spcBef>
                <a:spcPts val="0"/>
              </a:spcBef>
              <a:spcAft>
                <a:spcPts val="0"/>
              </a:spcAft>
              <a:buClr>
                <a:schemeClr val="accent5"/>
              </a:buClr>
              <a:buSzPts val="4400"/>
              <a:buFont typeface="Calibri"/>
              <a:buNone/>
              <a:defRPr sz="44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42" name="Google Shape;142;p47"/>
          <p:cNvSpPr txBox="1">
            <a:spLocks noGrp="1"/>
          </p:cNvSpPr>
          <p:nvPr>
            <p:ph type="body" idx="1"/>
          </p:nvPr>
        </p:nvSpPr>
        <p:spPr>
          <a:xfrm>
            <a:off x="5183188" y="779647"/>
            <a:ext cx="6172200" cy="5081404"/>
          </a:xfrm>
          <a:prstGeom prst="rect">
            <a:avLst/>
          </a:prstGeom>
          <a:noFill/>
          <a:ln>
            <a:noFill/>
          </a:ln>
        </p:spPr>
        <p:txBody>
          <a:bodyPr spcFirstLastPara="1" wrap="square" lIns="91425" tIns="45700" rIns="91425" bIns="45700" anchor="t" anchorCtr="0">
            <a:norm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81000" algn="l">
              <a:lnSpc>
                <a:spcPct val="90000"/>
              </a:lnSpc>
              <a:spcBef>
                <a:spcPts val="500"/>
              </a:spcBef>
              <a:spcAft>
                <a:spcPts val="0"/>
              </a:spcAft>
              <a:buClr>
                <a:schemeClr val="dk1"/>
              </a:buClr>
              <a:buSzPts val="2400"/>
              <a:buChar char="•"/>
              <a:defRPr sz="2400"/>
            </a:lvl2pPr>
            <a:lvl3pPr marL="1371600" lvl="2" indent="-381000" algn="l">
              <a:lnSpc>
                <a:spcPct val="90000"/>
              </a:lnSpc>
              <a:spcBef>
                <a:spcPts val="500"/>
              </a:spcBef>
              <a:spcAft>
                <a:spcPts val="0"/>
              </a:spcAft>
              <a:buClr>
                <a:schemeClr val="dk1"/>
              </a:buClr>
              <a:buSzPts val="2400"/>
              <a:buChar char="•"/>
              <a:defRPr sz="2400"/>
            </a:lvl3pPr>
            <a:lvl4pPr marL="1828800" lvl="3" indent="-381000" algn="l">
              <a:lnSpc>
                <a:spcPct val="90000"/>
              </a:lnSpc>
              <a:spcBef>
                <a:spcPts val="500"/>
              </a:spcBef>
              <a:spcAft>
                <a:spcPts val="0"/>
              </a:spcAft>
              <a:buClr>
                <a:schemeClr val="dk1"/>
              </a:buClr>
              <a:buSzPts val="2400"/>
              <a:buChar char="•"/>
              <a:defRPr sz="2400"/>
            </a:lvl4pPr>
            <a:lvl5pPr marL="2286000" lvl="4" indent="-381000" algn="l">
              <a:lnSpc>
                <a:spcPct val="90000"/>
              </a:lnSpc>
              <a:spcBef>
                <a:spcPts val="500"/>
              </a:spcBef>
              <a:spcAft>
                <a:spcPts val="0"/>
              </a:spcAft>
              <a:buClr>
                <a:schemeClr val="dk1"/>
              </a:buClr>
              <a:buSzPts val="2400"/>
              <a:buChar char="•"/>
              <a:defRPr sz="24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143" name="Google Shape;143;p47"/>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44" name="Google Shape;144;p47"/>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45" name="Google Shape;145;p47"/>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
        <p:nvSpPr>
          <p:cNvPr id="146" name="Google Shape;146;p47"/>
          <p:cNvSpPr>
            <a:spLocks noGrp="1"/>
          </p:cNvSpPr>
          <p:nvPr>
            <p:ph type="pic" idx="2"/>
          </p:nvPr>
        </p:nvSpPr>
        <p:spPr>
          <a:xfrm>
            <a:off x="717177" y="3540125"/>
            <a:ext cx="3931826" cy="2320926"/>
          </a:xfrm>
          <a:prstGeom prst="rect">
            <a:avLst/>
          </a:prstGeom>
          <a:noFill/>
          <a:ln>
            <a:noFill/>
          </a:ln>
        </p:spPr>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itle and Content" type="obj">
  <p:cSld name="OBJECT">
    <p:bg>
      <p:bgPr>
        <a:solidFill>
          <a:schemeClr val="accent5"/>
        </a:solidFill>
        <a:effectLst/>
      </p:bgPr>
    </p:bg>
    <p:spTree>
      <p:nvGrpSpPr>
        <p:cNvPr id="1" name="Shape 147"/>
        <p:cNvGrpSpPr/>
        <p:nvPr/>
      </p:nvGrpSpPr>
      <p:grpSpPr>
        <a:xfrm>
          <a:off x="0" y="0"/>
          <a:ext cx="0" cy="0"/>
          <a:chOff x="0" y="0"/>
          <a:chExt cx="0" cy="0"/>
        </a:xfrm>
      </p:grpSpPr>
      <p:sp>
        <p:nvSpPr>
          <p:cNvPr id="148" name="Google Shape;148;p48"/>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accent5"/>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49" name="Google Shape;149;p48"/>
          <p:cNvSpPr txBox="1">
            <a:spLocks noGrp="1"/>
          </p:cNvSpPr>
          <p:nvPr>
            <p:ph type="body" idx="1"/>
          </p:nvPr>
        </p:nvSpPr>
        <p:spPr>
          <a:xfrm>
            <a:off x="717176" y="1825625"/>
            <a:ext cx="10784542" cy="410901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50" name="Google Shape;150;p48"/>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1" name="Google Shape;151;p48"/>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2" name="Google Shape;152;p48"/>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wo Content" type="twoObj">
  <p:cSld name="TWO_OBJECTS">
    <p:bg>
      <p:bgPr>
        <a:solidFill>
          <a:schemeClr val="accent5"/>
        </a:solidFill>
        <a:effectLst/>
      </p:bgPr>
    </p:bg>
    <p:spTree>
      <p:nvGrpSpPr>
        <p:cNvPr id="1" name="Shape 153"/>
        <p:cNvGrpSpPr/>
        <p:nvPr/>
      </p:nvGrpSpPr>
      <p:grpSpPr>
        <a:xfrm>
          <a:off x="0" y="0"/>
          <a:ext cx="0" cy="0"/>
          <a:chOff x="0" y="0"/>
          <a:chExt cx="0" cy="0"/>
        </a:xfrm>
      </p:grpSpPr>
      <p:sp>
        <p:nvSpPr>
          <p:cNvPr id="154" name="Google Shape;154;p49"/>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accent5"/>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55" name="Google Shape;155;p49"/>
          <p:cNvSpPr txBox="1">
            <a:spLocks noGrp="1"/>
          </p:cNvSpPr>
          <p:nvPr>
            <p:ph type="body" idx="1"/>
          </p:nvPr>
        </p:nvSpPr>
        <p:spPr>
          <a:xfrm>
            <a:off x="717176" y="1825625"/>
            <a:ext cx="5302624" cy="410604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56" name="Google Shape;156;p49"/>
          <p:cNvSpPr txBox="1">
            <a:spLocks noGrp="1"/>
          </p:cNvSpPr>
          <p:nvPr>
            <p:ph type="body" idx="2"/>
          </p:nvPr>
        </p:nvSpPr>
        <p:spPr>
          <a:xfrm>
            <a:off x="6172200" y="1825625"/>
            <a:ext cx="5329518" cy="410604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57" name="Google Shape;157;p49"/>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8" name="Google Shape;158;p49"/>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9" name="Google Shape;159;p49"/>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Comparison">
  <p:cSld name="Comparison">
    <p:bg>
      <p:bgPr>
        <a:solidFill>
          <a:schemeClr val="accent5"/>
        </a:solidFill>
        <a:effectLst/>
      </p:bgPr>
    </p:bg>
    <p:spTree>
      <p:nvGrpSpPr>
        <p:cNvPr id="1" name="Shape 160"/>
        <p:cNvGrpSpPr/>
        <p:nvPr/>
      </p:nvGrpSpPr>
      <p:grpSpPr>
        <a:xfrm>
          <a:off x="0" y="0"/>
          <a:ext cx="0" cy="0"/>
          <a:chOff x="0" y="0"/>
          <a:chExt cx="0" cy="0"/>
        </a:xfrm>
      </p:grpSpPr>
      <p:sp>
        <p:nvSpPr>
          <p:cNvPr id="161" name="Google Shape;161;p50"/>
          <p:cNvSpPr txBox="1">
            <a:spLocks noGrp="1"/>
          </p:cNvSpPr>
          <p:nvPr>
            <p:ph type="body" idx="1"/>
          </p:nvPr>
        </p:nvSpPr>
        <p:spPr>
          <a:xfrm>
            <a:off x="717176" y="1681163"/>
            <a:ext cx="5280399" cy="823912"/>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accent5"/>
              </a:buClr>
              <a:buSzPts val="3200"/>
              <a:buNone/>
              <a:defRPr sz="3200" b="0">
                <a:solidFill>
                  <a:schemeClr val="accent5"/>
                </a:solidFill>
              </a:defRPr>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162" name="Google Shape;162;p50"/>
          <p:cNvSpPr txBox="1">
            <a:spLocks noGrp="1"/>
          </p:cNvSpPr>
          <p:nvPr>
            <p:ph type="body" idx="2"/>
          </p:nvPr>
        </p:nvSpPr>
        <p:spPr>
          <a:xfrm>
            <a:off x="717176" y="2505075"/>
            <a:ext cx="5280399" cy="3434549"/>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63" name="Google Shape;163;p50"/>
          <p:cNvSpPr txBox="1">
            <a:spLocks noGrp="1"/>
          </p:cNvSpPr>
          <p:nvPr>
            <p:ph type="body" idx="3"/>
          </p:nvPr>
        </p:nvSpPr>
        <p:spPr>
          <a:xfrm>
            <a:off x="6172200" y="1681163"/>
            <a:ext cx="5329518" cy="823912"/>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accent5"/>
              </a:buClr>
              <a:buSzPts val="3200"/>
              <a:buNone/>
              <a:defRPr sz="3200" b="0">
                <a:solidFill>
                  <a:schemeClr val="accent5"/>
                </a:solidFill>
              </a:defRPr>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164" name="Google Shape;164;p50"/>
          <p:cNvSpPr txBox="1">
            <a:spLocks noGrp="1"/>
          </p:cNvSpPr>
          <p:nvPr>
            <p:ph type="body" idx="4"/>
          </p:nvPr>
        </p:nvSpPr>
        <p:spPr>
          <a:xfrm>
            <a:off x="6172200" y="2505075"/>
            <a:ext cx="5329518" cy="3434549"/>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65" name="Google Shape;165;p50"/>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6" name="Google Shape;166;p50"/>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7" name="Google Shape;167;p50"/>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
        <p:nvSpPr>
          <p:cNvPr id="168" name="Google Shape;168;p50"/>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accent5"/>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matchingName="Title Only">
  <p:cSld name="Title Only">
    <p:bg>
      <p:bgPr>
        <a:solidFill>
          <a:schemeClr val="accent5"/>
        </a:solidFill>
        <a:effectLst/>
      </p:bgPr>
    </p:bg>
    <p:spTree>
      <p:nvGrpSpPr>
        <p:cNvPr id="1" name="Shape 169"/>
        <p:cNvGrpSpPr/>
        <p:nvPr/>
      </p:nvGrpSpPr>
      <p:grpSpPr>
        <a:xfrm>
          <a:off x="0" y="0"/>
          <a:ext cx="0" cy="0"/>
          <a:chOff x="0" y="0"/>
          <a:chExt cx="0" cy="0"/>
        </a:xfrm>
      </p:grpSpPr>
      <p:sp>
        <p:nvSpPr>
          <p:cNvPr id="170" name="Google Shape;170;p51"/>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71" name="Google Shape;171;p51"/>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72" name="Google Shape;172;p51"/>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73" name="Google Shape;173;p51"/>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
        <p:nvSpPr>
          <p:cNvPr id="174" name="Google Shape;174;p51"/>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accent5"/>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matchingName="Title Bar and Content">
  <p:cSld name="Title Bar and Content">
    <p:bg>
      <p:bgPr>
        <a:solidFill>
          <a:schemeClr val="accent4"/>
        </a:solidFill>
        <a:effectLst/>
      </p:bgPr>
    </p:bg>
    <p:spTree>
      <p:nvGrpSpPr>
        <p:cNvPr id="1" name="Shape 27"/>
        <p:cNvGrpSpPr/>
        <p:nvPr/>
      </p:nvGrpSpPr>
      <p:grpSpPr>
        <a:xfrm>
          <a:off x="0" y="0"/>
          <a:ext cx="0" cy="0"/>
          <a:chOff x="0" y="0"/>
          <a:chExt cx="0" cy="0"/>
        </a:xfrm>
      </p:grpSpPr>
      <p:sp>
        <p:nvSpPr>
          <p:cNvPr id="28" name="Google Shape;28;p33"/>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29" name="Google Shape;29;p33"/>
          <p:cNvSpPr/>
          <p:nvPr/>
        </p:nvSpPr>
        <p:spPr>
          <a:xfrm>
            <a:off x="206188" y="215153"/>
            <a:ext cx="11775141" cy="1397364"/>
          </a:xfrm>
          <a:prstGeom prst="rect">
            <a:avLst/>
          </a:prstGeom>
          <a:solidFill>
            <a:srgbClr val="FAF5E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30" name="Google Shape;30;p33"/>
          <p:cNvSpPr txBox="1">
            <a:spLocks noGrp="1"/>
          </p:cNvSpPr>
          <p:nvPr>
            <p:ph type="body" idx="1"/>
          </p:nvPr>
        </p:nvSpPr>
        <p:spPr>
          <a:xfrm>
            <a:off x="717176" y="1825625"/>
            <a:ext cx="10784542" cy="410901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1" name="Google Shape;31;p33"/>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33"/>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3" name="Google Shape;33;p33"/>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
        <p:nvSpPr>
          <p:cNvPr id="34" name="Google Shape;34;p33"/>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accent4"/>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matchingName="Blank">
  <p:cSld name="Blank">
    <p:bg>
      <p:bgPr>
        <a:solidFill>
          <a:schemeClr val="accent5"/>
        </a:solidFill>
        <a:effectLst/>
      </p:bgPr>
    </p:bg>
    <p:spTree>
      <p:nvGrpSpPr>
        <p:cNvPr id="1" name="Shape 175"/>
        <p:cNvGrpSpPr/>
        <p:nvPr/>
      </p:nvGrpSpPr>
      <p:grpSpPr>
        <a:xfrm>
          <a:off x="0" y="0"/>
          <a:ext cx="0" cy="0"/>
          <a:chOff x="0" y="0"/>
          <a:chExt cx="0" cy="0"/>
        </a:xfrm>
      </p:grpSpPr>
      <p:sp>
        <p:nvSpPr>
          <p:cNvPr id="176" name="Google Shape;176;p52"/>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a:solidFill>
                  <a:schemeClr val="lt1"/>
                </a:solidFill>
                <a:latin typeface="Calibri"/>
                <a:ea typeface="Calibri"/>
                <a:cs typeface="Calibri"/>
                <a:sym typeface="Calibri"/>
              </a:rPr>
              <a:t>v</a:t>
            </a:r>
            <a:endParaRPr sz="1800">
              <a:solidFill>
                <a:schemeClr val="lt1"/>
              </a:solidFill>
              <a:latin typeface="Calibri"/>
              <a:ea typeface="Calibri"/>
              <a:cs typeface="Calibri"/>
              <a:sym typeface="Calibri"/>
            </a:endParaRPr>
          </a:p>
        </p:txBody>
      </p:sp>
      <p:sp>
        <p:nvSpPr>
          <p:cNvPr id="177" name="Google Shape;177;p52"/>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78" name="Google Shape;178;p52"/>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79" name="Google Shape;179;p52"/>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
        <p:nvSpPr>
          <p:cNvPr id="180" name="Google Shape;180;p52"/>
          <p:cNvSpPr txBox="1">
            <a:spLocks noGrp="1"/>
          </p:cNvSpPr>
          <p:nvPr>
            <p:ph type="body" idx="1"/>
          </p:nvPr>
        </p:nvSpPr>
        <p:spPr>
          <a:xfrm>
            <a:off x="717176" y="659958"/>
            <a:ext cx="10784542" cy="5398936"/>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matchingName="Large Type">
  <p:cSld name="Large Type">
    <p:bg>
      <p:bgPr>
        <a:solidFill>
          <a:schemeClr val="accent5"/>
        </a:solidFill>
        <a:effectLst/>
      </p:bgPr>
    </p:bg>
    <p:spTree>
      <p:nvGrpSpPr>
        <p:cNvPr id="1" name="Shape 181"/>
        <p:cNvGrpSpPr/>
        <p:nvPr/>
      </p:nvGrpSpPr>
      <p:grpSpPr>
        <a:xfrm>
          <a:off x="0" y="0"/>
          <a:ext cx="0" cy="0"/>
          <a:chOff x="0" y="0"/>
          <a:chExt cx="0" cy="0"/>
        </a:xfrm>
      </p:grpSpPr>
      <p:sp>
        <p:nvSpPr>
          <p:cNvPr id="182" name="Google Shape;182;p53"/>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pic>
        <p:nvPicPr>
          <p:cNvPr id="183" name="Google Shape;183;p53" descr="Decorative line break"/>
          <p:cNvPicPr preferRelativeResize="0"/>
          <p:nvPr/>
        </p:nvPicPr>
        <p:blipFill rotWithShape="1">
          <a:blip r:embed="rId2">
            <a:alphaModFix/>
          </a:blip>
          <a:srcRect/>
          <a:stretch/>
        </p:blipFill>
        <p:spPr>
          <a:xfrm>
            <a:off x="5452870" y="3848895"/>
            <a:ext cx="1286259" cy="24384"/>
          </a:xfrm>
          <a:prstGeom prst="rect">
            <a:avLst/>
          </a:prstGeom>
          <a:noFill/>
          <a:ln>
            <a:noFill/>
          </a:ln>
        </p:spPr>
      </p:pic>
      <p:sp>
        <p:nvSpPr>
          <p:cNvPr id="184" name="Google Shape;184;p53"/>
          <p:cNvSpPr txBox="1">
            <a:spLocks noGrp="1"/>
          </p:cNvSpPr>
          <p:nvPr>
            <p:ph type="ctrTitle"/>
          </p:nvPr>
        </p:nvSpPr>
        <p:spPr>
          <a:xfrm>
            <a:off x="1524000" y="1499125"/>
            <a:ext cx="9144000" cy="2387600"/>
          </a:xfrm>
          <a:prstGeom prst="rect">
            <a:avLst/>
          </a:prstGeom>
          <a:noFill/>
          <a:ln>
            <a:noFill/>
          </a:ln>
        </p:spPr>
        <p:txBody>
          <a:bodyPr spcFirstLastPara="1" wrap="square" lIns="91425" tIns="45700" rIns="91425" bIns="45700" anchor="b" anchorCtr="0">
            <a:noAutofit/>
          </a:bodyPr>
          <a:lstStyle>
            <a:lvl1pPr lvl="0" algn="ctr">
              <a:lnSpc>
                <a:spcPct val="90000"/>
              </a:lnSpc>
              <a:spcBef>
                <a:spcPts val="0"/>
              </a:spcBef>
              <a:spcAft>
                <a:spcPts val="0"/>
              </a:spcAft>
              <a:buClr>
                <a:schemeClr val="accent5"/>
              </a:buClr>
              <a:buSzPts val="12000"/>
              <a:buFont typeface="Calibri"/>
              <a:buNone/>
              <a:defRPr sz="12000">
                <a:solidFill>
                  <a:schemeClr val="accent5"/>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85" name="Google Shape;185;p53"/>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86" name="Google Shape;186;p53"/>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87" name="Google Shape;187;p53"/>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
        <p:nvSpPr>
          <p:cNvPr id="188" name="Google Shape;188;p53"/>
          <p:cNvSpPr txBox="1">
            <a:spLocks noGrp="1"/>
          </p:cNvSpPr>
          <p:nvPr>
            <p:ph type="subTitle" idx="1"/>
          </p:nvPr>
        </p:nvSpPr>
        <p:spPr>
          <a:xfrm>
            <a:off x="1524000" y="4003184"/>
            <a:ext cx="9144000" cy="880607"/>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accent5"/>
              </a:buClr>
              <a:buSzPts val="2400"/>
              <a:buNone/>
              <a:defRPr sz="2400">
                <a:solidFill>
                  <a:schemeClr val="accent5"/>
                </a:solidFill>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matchingName="Follow Us">
  <p:cSld name="Follow Us">
    <p:bg>
      <p:bgPr>
        <a:solidFill>
          <a:schemeClr val="accent5"/>
        </a:solidFill>
        <a:effectLst/>
      </p:bgPr>
    </p:bg>
    <p:spTree>
      <p:nvGrpSpPr>
        <p:cNvPr id="1" name="Shape 189"/>
        <p:cNvGrpSpPr/>
        <p:nvPr/>
      </p:nvGrpSpPr>
      <p:grpSpPr>
        <a:xfrm>
          <a:off x="0" y="0"/>
          <a:ext cx="0" cy="0"/>
          <a:chOff x="0" y="0"/>
          <a:chExt cx="0" cy="0"/>
        </a:xfrm>
      </p:grpSpPr>
      <p:sp>
        <p:nvSpPr>
          <p:cNvPr id="190" name="Google Shape;190;p54"/>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pic>
        <p:nvPicPr>
          <p:cNvPr id="191" name="Google Shape;191;p54" descr="Decorative line break"/>
          <p:cNvPicPr preferRelativeResize="0"/>
          <p:nvPr/>
        </p:nvPicPr>
        <p:blipFill rotWithShape="1">
          <a:blip r:embed="rId2">
            <a:alphaModFix/>
          </a:blip>
          <a:srcRect/>
          <a:stretch/>
        </p:blipFill>
        <p:spPr>
          <a:xfrm>
            <a:off x="5452870" y="3848895"/>
            <a:ext cx="1286259" cy="24384"/>
          </a:xfrm>
          <a:prstGeom prst="rect">
            <a:avLst/>
          </a:prstGeom>
          <a:noFill/>
          <a:ln>
            <a:noFill/>
          </a:ln>
        </p:spPr>
      </p:pic>
      <p:sp>
        <p:nvSpPr>
          <p:cNvPr id="192" name="Google Shape;192;p54"/>
          <p:cNvSpPr txBox="1">
            <a:spLocks noGrp="1"/>
          </p:cNvSpPr>
          <p:nvPr>
            <p:ph type="ctrTitle"/>
          </p:nvPr>
        </p:nvSpPr>
        <p:spPr>
          <a:xfrm>
            <a:off x="1524000" y="1499125"/>
            <a:ext cx="9144000" cy="2387600"/>
          </a:xfrm>
          <a:prstGeom prst="rect">
            <a:avLst/>
          </a:prstGeom>
          <a:noFill/>
          <a:ln>
            <a:noFill/>
          </a:ln>
        </p:spPr>
        <p:txBody>
          <a:bodyPr spcFirstLastPara="1" wrap="square" lIns="91425" tIns="45700" rIns="91425" bIns="45700" anchor="b" anchorCtr="0">
            <a:noAutofit/>
          </a:bodyPr>
          <a:lstStyle>
            <a:lvl1pPr lvl="0" algn="ctr">
              <a:lnSpc>
                <a:spcPct val="90000"/>
              </a:lnSpc>
              <a:spcBef>
                <a:spcPts val="0"/>
              </a:spcBef>
              <a:spcAft>
                <a:spcPts val="0"/>
              </a:spcAft>
              <a:buClr>
                <a:schemeClr val="accent5"/>
              </a:buClr>
              <a:buSzPts val="12000"/>
              <a:buFont typeface="Calibri"/>
              <a:buNone/>
              <a:defRPr sz="12000">
                <a:solidFill>
                  <a:schemeClr val="accent5"/>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3" name="Google Shape;193;p54"/>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4" name="Google Shape;194;p54"/>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5" name="Google Shape;195;p54"/>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pic>
        <p:nvPicPr>
          <p:cNvPr id="196" name="Google Shape;196;p54" descr="Twitter icon"/>
          <p:cNvPicPr preferRelativeResize="0"/>
          <p:nvPr/>
        </p:nvPicPr>
        <p:blipFill rotWithShape="1">
          <a:blip r:embed="rId3">
            <a:alphaModFix/>
          </a:blip>
          <a:srcRect/>
          <a:stretch/>
        </p:blipFill>
        <p:spPr>
          <a:xfrm>
            <a:off x="2718290" y="4043402"/>
            <a:ext cx="500040" cy="500040"/>
          </a:xfrm>
          <a:prstGeom prst="rect">
            <a:avLst/>
          </a:prstGeom>
          <a:noFill/>
          <a:ln>
            <a:noFill/>
          </a:ln>
        </p:spPr>
      </p:pic>
      <p:pic>
        <p:nvPicPr>
          <p:cNvPr id="197" name="Google Shape;197;p54" descr="Facebook icon"/>
          <p:cNvPicPr preferRelativeResize="0"/>
          <p:nvPr/>
        </p:nvPicPr>
        <p:blipFill rotWithShape="1">
          <a:blip r:embed="rId4">
            <a:alphaModFix/>
          </a:blip>
          <a:srcRect/>
          <a:stretch/>
        </p:blipFill>
        <p:spPr>
          <a:xfrm>
            <a:off x="9024960" y="4043402"/>
            <a:ext cx="500040" cy="500040"/>
          </a:xfrm>
          <a:prstGeom prst="rect">
            <a:avLst/>
          </a:prstGeom>
          <a:noFill/>
          <a:ln>
            <a:noFill/>
          </a:ln>
        </p:spPr>
      </p:pic>
      <p:sp>
        <p:nvSpPr>
          <p:cNvPr id="198" name="Google Shape;198;p54"/>
          <p:cNvSpPr txBox="1"/>
          <p:nvPr/>
        </p:nvSpPr>
        <p:spPr>
          <a:xfrm>
            <a:off x="2718290" y="4043402"/>
            <a:ext cx="6806709" cy="461665"/>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accent1"/>
              </a:buClr>
              <a:buSzPts val="2400"/>
              <a:buFont typeface="Calibri"/>
              <a:buNone/>
            </a:pPr>
            <a:r>
              <a:rPr lang="en-US" sz="2400">
                <a:solidFill>
                  <a:schemeClr val="accent1"/>
                </a:solidFill>
                <a:latin typeface="Calibri"/>
                <a:ea typeface="Calibri"/>
                <a:cs typeface="Calibri"/>
                <a:sym typeface="Calibri"/>
              </a:rPr>
              <a:t>twitter.com/ORDeptEd | fb.com/ORDeptEd</a:t>
            </a:r>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matchingName="Title Slide" type="title">
  <p:cSld name="TITLE">
    <p:bg>
      <p:bgPr>
        <a:solidFill>
          <a:schemeClr val="accent3"/>
        </a:solidFill>
        <a:effectLst/>
      </p:bgPr>
    </p:bg>
    <p:spTree>
      <p:nvGrpSpPr>
        <p:cNvPr id="1" name="Shape 207"/>
        <p:cNvGrpSpPr/>
        <p:nvPr/>
      </p:nvGrpSpPr>
      <p:grpSpPr>
        <a:xfrm>
          <a:off x="0" y="0"/>
          <a:ext cx="0" cy="0"/>
          <a:chOff x="0" y="0"/>
          <a:chExt cx="0" cy="0"/>
        </a:xfrm>
      </p:grpSpPr>
      <p:sp>
        <p:nvSpPr>
          <p:cNvPr id="208" name="Google Shape;208;p56"/>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09" name="Google Shape;209;p56"/>
          <p:cNvSpPr/>
          <p:nvPr/>
        </p:nvSpPr>
        <p:spPr>
          <a:xfrm>
            <a:off x="206188" y="5948082"/>
            <a:ext cx="11775141" cy="699247"/>
          </a:xfrm>
          <a:prstGeom prst="rect">
            <a:avLst/>
          </a:prstGeom>
          <a:solidFill>
            <a:srgbClr val="FCEDE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pic>
        <p:nvPicPr>
          <p:cNvPr id="210" name="Google Shape;210;p56" descr="Decorative line break"/>
          <p:cNvPicPr preferRelativeResize="0"/>
          <p:nvPr/>
        </p:nvPicPr>
        <p:blipFill rotWithShape="1">
          <a:blip r:embed="rId2">
            <a:alphaModFix/>
          </a:blip>
          <a:srcRect/>
          <a:stretch/>
        </p:blipFill>
        <p:spPr>
          <a:xfrm>
            <a:off x="5452870" y="3472133"/>
            <a:ext cx="1286259" cy="24384"/>
          </a:xfrm>
          <a:prstGeom prst="rect">
            <a:avLst/>
          </a:prstGeom>
          <a:noFill/>
          <a:ln>
            <a:noFill/>
          </a:ln>
        </p:spPr>
      </p:pic>
      <p:sp>
        <p:nvSpPr>
          <p:cNvPr id="211" name="Google Shape;211;p56"/>
          <p:cNvSpPr txBox="1">
            <a:spLocks noGrp="1"/>
          </p:cNvSpPr>
          <p:nvPr>
            <p:ph type="ctrTitle"/>
          </p:nvPr>
        </p:nvSpPr>
        <p:spPr>
          <a:xfrm>
            <a:off x="1524000" y="2486701"/>
            <a:ext cx="9144000" cy="1023261"/>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accent3"/>
              </a:buClr>
              <a:buSzPts val="5400"/>
              <a:buFont typeface="Calibri"/>
              <a:buNone/>
              <a:defRPr sz="5400">
                <a:solidFill>
                  <a:schemeClr val="accent3"/>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12" name="Google Shape;212;p56"/>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accent3"/>
              </a:buClr>
              <a:buSzPts val="2400"/>
              <a:buNone/>
              <a:defRPr sz="2400">
                <a:solidFill>
                  <a:schemeClr val="accent3"/>
                </a:solidFill>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213" name="Google Shape;213;p56"/>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4" name="Google Shape;214;p56"/>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5" name="Google Shape;215;p56"/>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pic>
        <p:nvPicPr>
          <p:cNvPr id="216" name="Google Shape;216;p56" descr="Oregon Department of Education Logo"/>
          <p:cNvPicPr preferRelativeResize="0"/>
          <p:nvPr/>
        </p:nvPicPr>
        <p:blipFill rotWithShape="1">
          <a:blip r:embed="rId3">
            <a:alphaModFix/>
          </a:blip>
          <a:srcRect/>
          <a:stretch/>
        </p:blipFill>
        <p:spPr>
          <a:xfrm>
            <a:off x="5033770" y="214049"/>
            <a:ext cx="2124460" cy="2167132"/>
          </a:xfrm>
          <a:prstGeom prst="rect">
            <a:avLst/>
          </a:prstGeom>
          <a:noFill/>
          <a:ln>
            <a:noFill/>
          </a:ln>
        </p:spPr>
      </p:pic>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matchingName="Section Header">
  <p:cSld name="Section Header">
    <p:bg>
      <p:bgPr>
        <a:solidFill>
          <a:schemeClr val="accent3"/>
        </a:solidFill>
        <a:effectLst/>
      </p:bgPr>
    </p:bg>
    <p:spTree>
      <p:nvGrpSpPr>
        <p:cNvPr id="1" name="Shape 217"/>
        <p:cNvGrpSpPr/>
        <p:nvPr/>
      </p:nvGrpSpPr>
      <p:grpSpPr>
        <a:xfrm>
          <a:off x="0" y="0"/>
          <a:ext cx="0" cy="0"/>
          <a:chOff x="0" y="0"/>
          <a:chExt cx="0" cy="0"/>
        </a:xfrm>
      </p:grpSpPr>
      <p:sp>
        <p:nvSpPr>
          <p:cNvPr id="218" name="Google Shape;218;p57"/>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19" name="Google Shape;219;p57"/>
          <p:cNvSpPr/>
          <p:nvPr/>
        </p:nvSpPr>
        <p:spPr>
          <a:xfrm>
            <a:off x="206187" y="2488757"/>
            <a:ext cx="11775141" cy="1900363"/>
          </a:xfrm>
          <a:prstGeom prst="rect">
            <a:avLst/>
          </a:prstGeom>
          <a:solidFill>
            <a:srgbClr val="FCEDE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600">
              <a:solidFill>
                <a:schemeClr val="lt1"/>
              </a:solidFill>
              <a:latin typeface="Calibri"/>
              <a:ea typeface="Calibri"/>
              <a:cs typeface="Calibri"/>
              <a:sym typeface="Calibri"/>
            </a:endParaRPr>
          </a:p>
        </p:txBody>
      </p:sp>
      <p:sp>
        <p:nvSpPr>
          <p:cNvPr id="220" name="Google Shape;220;p57"/>
          <p:cNvSpPr txBox="1">
            <a:spLocks noGrp="1"/>
          </p:cNvSpPr>
          <p:nvPr>
            <p:ph type="ctrTitle"/>
          </p:nvPr>
        </p:nvSpPr>
        <p:spPr>
          <a:xfrm>
            <a:off x="717177" y="2488757"/>
            <a:ext cx="10784542" cy="1900363"/>
          </a:xfrm>
          <a:prstGeom prst="rect">
            <a:avLst/>
          </a:prstGeom>
          <a:noFill/>
          <a:ln>
            <a:noFill/>
          </a:ln>
        </p:spPr>
        <p:txBody>
          <a:bodyPr spcFirstLastPara="1" wrap="square" lIns="91425" tIns="45700" rIns="91425" bIns="45700" anchor="ctr" anchorCtr="0">
            <a:noAutofit/>
          </a:bodyPr>
          <a:lstStyle>
            <a:lvl1pPr lvl="0" algn="ctr">
              <a:lnSpc>
                <a:spcPct val="90000"/>
              </a:lnSpc>
              <a:spcBef>
                <a:spcPts val="0"/>
              </a:spcBef>
              <a:spcAft>
                <a:spcPts val="0"/>
              </a:spcAft>
              <a:buClr>
                <a:schemeClr val="accent3"/>
              </a:buClr>
              <a:buSzPts val="6800"/>
              <a:buFont typeface="Calibri"/>
              <a:buNone/>
              <a:defRPr sz="6800">
                <a:solidFill>
                  <a:schemeClr val="accent3"/>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21" name="Google Shape;221;p57"/>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2" name="Google Shape;222;p57"/>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3" name="Google Shape;223;p57"/>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pic>
        <p:nvPicPr>
          <p:cNvPr id="224" name="Google Shape;224;p57" descr="Oregon Department of Education Logo"/>
          <p:cNvPicPr preferRelativeResize="0"/>
          <p:nvPr/>
        </p:nvPicPr>
        <p:blipFill rotWithShape="1">
          <a:blip r:embed="rId2">
            <a:alphaModFix/>
          </a:blip>
          <a:srcRect/>
          <a:stretch/>
        </p:blipFill>
        <p:spPr>
          <a:xfrm>
            <a:off x="5033770" y="214049"/>
            <a:ext cx="2124460" cy="2167132"/>
          </a:xfrm>
          <a:prstGeom prst="rect">
            <a:avLst/>
          </a:prstGeom>
          <a:noFill/>
          <a:ln>
            <a:noFill/>
          </a:ln>
        </p:spPr>
      </p:pic>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matchingName="Title Bar and Content">
  <p:cSld name="Title Bar and Content">
    <p:bg>
      <p:bgPr>
        <a:solidFill>
          <a:schemeClr val="accent3"/>
        </a:solidFill>
        <a:effectLst/>
      </p:bgPr>
    </p:bg>
    <p:spTree>
      <p:nvGrpSpPr>
        <p:cNvPr id="1" name="Shape 225"/>
        <p:cNvGrpSpPr/>
        <p:nvPr/>
      </p:nvGrpSpPr>
      <p:grpSpPr>
        <a:xfrm>
          <a:off x="0" y="0"/>
          <a:ext cx="0" cy="0"/>
          <a:chOff x="0" y="0"/>
          <a:chExt cx="0" cy="0"/>
        </a:xfrm>
      </p:grpSpPr>
      <p:sp>
        <p:nvSpPr>
          <p:cNvPr id="226" name="Google Shape;226;p58"/>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27" name="Google Shape;227;p58"/>
          <p:cNvSpPr/>
          <p:nvPr/>
        </p:nvSpPr>
        <p:spPr>
          <a:xfrm>
            <a:off x="206188" y="215153"/>
            <a:ext cx="11775141" cy="1397364"/>
          </a:xfrm>
          <a:prstGeom prst="rect">
            <a:avLst/>
          </a:prstGeom>
          <a:solidFill>
            <a:srgbClr val="FCEDE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28" name="Google Shape;228;p58"/>
          <p:cNvSpPr txBox="1">
            <a:spLocks noGrp="1"/>
          </p:cNvSpPr>
          <p:nvPr>
            <p:ph type="body" idx="1"/>
          </p:nvPr>
        </p:nvSpPr>
        <p:spPr>
          <a:xfrm>
            <a:off x="717176" y="1825625"/>
            <a:ext cx="10784542" cy="410901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29" name="Google Shape;229;p58"/>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30" name="Google Shape;230;p58"/>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31" name="Google Shape;231;p58"/>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
        <p:nvSpPr>
          <p:cNvPr id="232" name="Google Shape;232;p58"/>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accent3"/>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matchingName="Content with Caption">
  <p:cSld name="Content with Caption">
    <p:bg>
      <p:bgPr>
        <a:solidFill>
          <a:schemeClr val="accent3"/>
        </a:solidFill>
        <a:effectLst/>
      </p:bgPr>
    </p:bg>
    <p:spTree>
      <p:nvGrpSpPr>
        <p:cNvPr id="1" name="Shape 233"/>
        <p:cNvGrpSpPr/>
        <p:nvPr/>
      </p:nvGrpSpPr>
      <p:grpSpPr>
        <a:xfrm>
          <a:off x="0" y="0"/>
          <a:ext cx="0" cy="0"/>
          <a:chOff x="0" y="0"/>
          <a:chExt cx="0" cy="0"/>
        </a:xfrm>
      </p:grpSpPr>
      <p:sp>
        <p:nvSpPr>
          <p:cNvPr id="234" name="Google Shape;234;p59"/>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35" name="Google Shape;235;p59"/>
          <p:cNvSpPr/>
          <p:nvPr/>
        </p:nvSpPr>
        <p:spPr>
          <a:xfrm>
            <a:off x="206189" y="215153"/>
            <a:ext cx="4730470" cy="6432176"/>
          </a:xfrm>
          <a:prstGeom prst="rect">
            <a:avLst/>
          </a:prstGeom>
          <a:solidFill>
            <a:srgbClr val="FCEDE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36" name="Google Shape;236;p59"/>
          <p:cNvSpPr txBox="1">
            <a:spLocks noGrp="1"/>
          </p:cNvSpPr>
          <p:nvPr>
            <p:ph type="title"/>
          </p:nvPr>
        </p:nvSpPr>
        <p:spPr>
          <a:xfrm>
            <a:off x="717177" y="779646"/>
            <a:ext cx="3931826" cy="2534006"/>
          </a:xfrm>
          <a:prstGeom prst="rect">
            <a:avLst/>
          </a:prstGeom>
          <a:noFill/>
          <a:ln>
            <a:noFill/>
          </a:ln>
        </p:spPr>
        <p:txBody>
          <a:bodyPr spcFirstLastPara="1" wrap="square" lIns="91425" tIns="45700" rIns="91425" bIns="45700" anchor="t" anchorCtr="0">
            <a:normAutofit/>
          </a:bodyPr>
          <a:lstStyle>
            <a:lvl1pPr lvl="0" algn="l">
              <a:lnSpc>
                <a:spcPct val="90000"/>
              </a:lnSpc>
              <a:spcBef>
                <a:spcPts val="0"/>
              </a:spcBef>
              <a:spcAft>
                <a:spcPts val="0"/>
              </a:spcAft>
              <a:buClr>
                <a:schemeClr val="accent3"/>
              </a:buClr>
              <a:buSzPts val="4400"/>
              <a:buFont typeface="Calibri"/>
              <a:buNone/>
              <a:defRPr sz="44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7" name="Google Shape;237;p59"/>
          <p:cNvSpPr txBox="1">
            <a:spLocks noGrp="1"/>
          </p:cNvSpPr>
          <p:nvPr>
            <p:ph type="body" idx="1"/>
          </p:nvPr>
        </p:nvSpPr>
        <p:spPr>
          <a:xfrm>
            <a:off x="5183188" y="779647"/>
            <a:ext cx="6172200" cy="5081404"/>
          </a:xfrm>
          <a:prstGeom prst="rect">
            <a:avLst/>
          </a:prstGeom>
          <a:noFill/>
          <a:ln>
            <a:noFill/>
          </a:ln>
        </p:spPr>
        <p:txBody>
          <a:bodyPr spcFirstLastPara="1" wrap="square" lIns="91425" tIns="45700" rIns="91425" bIns="45700" anchor="t" anchorCtr="0">
            <a:norm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81000" algn="l">
              <a:lnSpc>
                <a:spcPct val="90000"/>
              </a:lnSpc>
              <a:spcBef>
                <a:spcPts val="500"/>
              </a:spcBef>
              <a:spcAft>
                <a:spcPts val="0"/>
              </a:spcAft>
              <a:buClr>
                <a:schemeClr val="dk1"/>
              </a:buClr>
              <a:buSzPts val="2400"/>
              <a:buChar char="•"/>
              <a:defRPr sz="2400"/>
            </a:lvl2pPr>
            <a:lvl3pPr marL="1371600" lvl="2" indent="-381000" algn="l">
              <a:lnSpc>
                <a:spcPct val="90000"/>
              </a:lnSpc>
              <a:spcBef>
                <a:spcPts val="500"/>
              </a:spcBef>
              <a:spcAft>
                <a:spcPts val="0"/>
              </a:spcAft>
              <a:buClr>
                <a:schemeClr val="dk1"/>
              </a:buClr>
              <a:buSzPts val="2400"/>
              <a:buChar char="•"/>
              <a:defRPr sz="2400"/>
            </a:lvl3pPr>
            <a:lvl4pPr marL="1828800" lvl="3" indent="-381000" algn="l">
              <a:lnSpc>
                <a:spcPct val="90000"/>
              </a:lnSpc>
              <a:spcBef>
                <a:spcPts val="500"/>
              </a:spcBef>
              <a:spcAft>
                <a:spcPts val="0"/>
              </a:spcAft>
              <a:buClr>
                <a:schemeClr val="dk1"/>
              </a:buClr>
              <a:buSzPts val="2400"/>
              <a:buChar char="•"/>
              <a:defRPr sz="2400"/>
            </a:lvl4pPr>
            <a:lvl5pPr marL="2286000" lvl="4" indent="-381000" algn="l">
              <a:lnSpc>
                <a:spcPct val="90000"/>
              </a:lnSpc>
              <a:spcBef>
                <a:spcPts val="500"/>
              </a:spcBef>
              <a:spcAft>
                <a:spcPts val="0"/>
              </a:spcAft>
              <a:buClr>
                <a:schemeClr val="dk1"/>
              </a:buClr>
              <a:buSzPts val="2400"/>
              <a:buChar char="•"/>
              <a:defRPr sz="24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238" name="Google Shape;238;p59"/>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39" name="Google Shape;239;p59"/>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40" name="Google Shape;240;p59"/>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
        <p:nvSpPr>
          <p:cNvPr id="241" name="Google Shape;241;p59"/>
          <p:cNvSpPr>
            <a:spLocks noGrp="1"/>
          </p:cNvSpPr>
          <p:nvPr>
            <p:ph type="pic" idx="2"/>
          </p:nvPr>
        </p:nvSpPr>
        <p:spPr>
          <a:xfrm>
            <a:off x="717177" y="3540125"/>
            <a:ext cx="3931826" cy="2320926"/>
          </a:xfrm>
          <a:prstGeom prst="rect">
            <a:avLst/>
          </a:prstGeom>
          <a:noFill/>
          <a:ln>
            <a:noFill/>
          </a:ln>
        </p:spPr>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matchingName="Title and Content" type="obj">
  <p:cSld name="OBJECT">
    <p:bg>
      <p:bgPr>
        <a:solidFill>
          <a:schemeClr val="accent3"/>
        </a:solidFill>
        <a:effectLst/>
      </p:bgPr>
    </p:bg>
    <p:spTree>
      <p:nvGrpSpPr>
        <p:cNvPr id="1" name="Shape 242"/>
        <p:cNvGrpSpPr/>
        <p:nvPr/>
      </p:nvGrpSpPr>
      <p:grpSpPr>
        <a:xfrm>
          <a:off x="0" y="0"/>
          <a:ext cx="0" cy="0"/>
          <a:chOff x="0" y="0"/>
          <a:chExt cx="0" cy="0"/>
        </a:xfrm>
      </p:grpSpPr>
      <p:sp>
        <p:nvSpPr>
          <p:cNvPr id="243" name="Google Shape;243;p60"/>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accent3"/>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44" name="Google Shape;244;p60"/>
          <p:cNvSpPr txBox="1">
            <a:spLocks noGrp="1"/>
          </p:cNvSpPr>
          <p:nvPr>
            <p:ph type="body" idx="1"/>
          </p:nvPr>
        </p:nvSpPr>
        <p:spPr>
          <a:xfrm>
            <a:off x="717176" y="1825625"/>
            <a:ext cx="10784542" cy="410901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5" name="Google Shape;245;p60"/>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46" name="Google Shape;246;p60"/>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47" name="Google Shape;247;p60"/>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matchingName="Two Content" type="twoObj">
  <p:cSld name="TWO_OBJECTS">
    <p:bg>
      <p:bgPr>
        <a:solidFill>
          <a:schemeClr val="accent3"/>
        </a:solidFill>
        <a:effectLst/>
      </p:bgPr>
    </p:bg>
    <p:spTree>
      <p:nvGrpSpPr>
        <p:cNvPr id="1" name="Shape 248"/>
        <p:cNvGrpSpPr/>
        <p:nvPr/>
      </p:nvGrpSpPr>
      <p:grpSpPr>
        <a:xfrm>
          <a:off x="0" y="0"/>
          <a:ext cx="0" cy="0"/>
          <a:chOff x="0" y="0"/>
          <a:chExt cx="0" cy="0"/>
        </a:xfrm>
      </p:grpSpPr>
      <p:sp>
        <p:nvSpPr>
          <p:cNvPr id="249" name="Google Shape;249;p61"/>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accent3"/>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50" name="Google Shape;250;p61"/>
          <p:cNvSpPr txBox="1">
            <a:spLocks noGrp="1"/>
          </p:cNvSpPr>
          <p:nvPr>
            <p:ph type="body" idx="1"/>
          </p:nvPr>
        </p:nvSpPr>
        <p:spPr>
          <a:xfrm>
            <a:off x="717176" y="1825625"/>
            <a:ext cx="5302624" cy="410604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51" name="Google Shape;251;p61"/>
          <p:cNvSpPr txBox="1">
            <a:spLocks noGrp="1"/>
          </p:cNvSpPr>
          <p:nvPr>
            <p:ph type="body" idx="2"/>
          </p:nvPr>
        </p:nvSpPr>
        <p:spPr>
          <a:xfrm>
            <a:off x="6172200" y="1825625"/>
            <a:ext cx="5329518" cy="410604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52" name="Google Shape;252;p61"/>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3" name="Google Shape;253;p61"/>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4" name="Google Shape;254;p61"/>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matchingName="Comparison">
  <p:cSld name="Comparison">
    <p:bg>
      <p:bgPr>
        <a:solidFill>
          <a:schemeClr val="accent3"/>
        </a:solidFill>
        <a:effectLst/>
      </p:bgPr>
    </p:bg>
    <p:spTree>
      <p:nvGrpSpPr>
        <p:cNvPr id="1" name="Shape 255"/>
        <p:cNvGrpSpPr/>
        <p:nvPr/>
      </p:nvGrpSpPr>
      <p:grpSpPr>
        <a:xfrm>
          <a:off x="0" y="0"/>
          <a:ext cx="0" cy="0"/>
          <a:chOff x="0" y="0"/>
          <a:chExt cx="0" cy="0"/>
        </a:xfrm>
      </p:grpSpPr>
      <p:sp>
        <p:nvSpPr>
          <p:cNvPr id="256" name="Google Shape;256;p62"/>
          <p:cNvSpPr txBox="1">
            <a:spLocks noGrp="1"/>
          </p:cNvSpPr>
          <p:nvPr>
            <p:ph type="body" idx="1"/>
          </p:nvPr>
        </p:nvSpPr>
        <p:spPr>
          <a:xfrm>
            <a:off x="717176" y="1681163"/>
            <a:ext cx="5280399" cy="823912"/>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accent3"/>
              </a:buClr>
              <a:buSzPts val="3200"/>
              <a:buNone/>
              <a:defRPr sz="3200" b="0">
                <a:solidFill>
                  <a:schemeClr val="accent3"/>
                </a:solidFill>
              </a:defRPr>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257" name="Google Shape;257;p62"/>
          <p:cNvSpPr txBox="1">
            <a:spLocks noGrp="1"/>
          </p:cNvSpPr>
          <p:nvPr>
            <p:ph type="body" idx="2"/>
          </p:nvPr>
        </p:nvSpPr>
        <p:spPr>
          <a:xfrm>
            <a:off x="717176" y="2505075"/>
            <a:ext cx="5280399" cy="3434549"/>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58" name="Google Shape;258;p62"/>
          <p:cNvSpPr txBox="1">
            <a:spLocks noGrp="1"/>
          </p:cNvSpPr>
          <p:nvPr>
            <p:ph type="body" idx="3"/>
          </p:nvPr>
        </p:nvSpPr>
        <p:spPr>
          <a:xfrm>
            <a:off x="6172200" y="1681163"/>
            <a:ext cx="5329518" cy="823912"/>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accent3"/>
              </a:buClr>
              <a:buSzPts val="3200"/>
              <a:buNone/>
              <a:defRPr sz="3200" b="0">
                <a:solidFill>
                  <a:schemeClr val="accent3"/>
                </a:solidFill>
              </a:defRPr>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259" name="Google Shape;259;p62"/>
          <p:cNvSpPr txBox="1">
            <a:spLocks noGrp="1"/>
          </p:cNvSpPr>
          <p:nvPr>
            <p:ph type="body" idx="4"/>
          </p:nvPr>
        </p:nvSpPr>
        <p:spPr>
          <a:xfrm>
            <a:off x="6172200" y="2505075"/>
            <a:ext cx="5329518" cy="3434549"/>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60" name="Google Shape;260;p62"/>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1" name="Google Shape;261;p62"/>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2" name="Google Shape;262;p62"/>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
        <p:nvSpPr>
          <p:cNvPr id="263" name="Google Shape;263;p62"/>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accent3"/>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matchingName="Section Header">
  <p:cSld name="Section Header">
    <p:bg>
      <p:bgPr>
        <a:solidFill>
          <a:schemeClr val="accent4"/>
        </a:solidFill>
        <a:effectLst/>
      </p:bgPr>
    </p:bg>
    <p:spTree>
      <p:nvGrpSpPr>
        <p:cNvPr id="1" name="Shape 35"/>
        <p:cNvGrpSpPr/>
        <p:nvPr/>
      </p:nvGrpSpPr>
      <p:grpSpPr>
        <a:xfrm>
          <a:off x="0" y="0"/>
          <a:ext cx="0" cy="0"/>
          <a:chOff x="0" y="0"/>
          <a:chExt cx="0" cy="0"/>
        </a:xfrm>
      </p:grpSpPr>
      <p:sp>
        <p:nvSpPr>
          <p:cNvPr id="36" name="Google Shape;36;p34"/>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37" name="Google Shape;37;p34"/>
          <p:cNvSpPr/>
          <p:nvPr/>
        </p:nvSpPr>
        <p:spPr>
          <a:xfrm>
            <a:off x="206187" y="2488757"/>
            <a:ext cx="11775141" cy="1900363"/>
          </a:xfrm>
          <a:prstGeom prst="rect">
            <a:avLst/>
          </a:prstGeom>
          <a:solidFill>
            <a:srgbClr val="FAF5E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600">
              <a:solidFill>
                <a:schemeClr val="lt1"/>
              </a:solidFill>
              <a:latin typeface="Calibri"/>
              <a:ea typeface="Calibri"/>
              <a:cs typeface="Calibri"/>
              <a:sym typeface="Calibri"/>
            </a:endParaRPr>
          </a:p>
        </p:txBody>
      </p:sp>
      <p:sp>
        <p:nvSpPr>
          <p:cNvPr id="38" name="Google Shape;38;p34"/>
          <p:cNvSpPr txBox="1">
            <a:spLocks noGrp="1"/>
          </p:cNvSpPr>
          <p:nvPr>
            <p:ph type="ctrTitle"/>
          </p:nvPr>
        </p:nvSpPr>
        <p:spPr>
          <a:xfrm>
            <a:off x="717177" y="2488757"/>
            <a:ext cx="10784542" cy="1900363"/>
          </a:xfrm>
          <a:prstGeom prst="rect">
            <a:avLst/>
          </a:prstGeom>
          <a:noFill/>
          <a:ln>
            <a:noFill/>
          </a:ln>
        </p:spPr>
        <p:txBody>
          <a:bodyPr spcFirstLastPara="1" wrap="square" lIns="91425" tIns="45700" rIns="91425" bIns="45700" anchor="ctr" anchorCtr="0">
            <a:noAutofit/>
          </a:bodyPr>
          <a:lstStyle>
            <a:lvl1pPr lvl="0" algn="ctr">
              <a:lnSpc>
                <a:spcPct val="90000"/>
              </a:lnSpc>
              <a:spcBef>
                <a:spcPts val="0"/>
              </a:spcBef>
              <a:spcAft>
                <a:spcPts val="0"/>
              </a:spcAft>
              <a:buClr>
                <a:schemeClr val="accent4"/>
              </a:buClr>
              <a:buSzPts val="6800"/>
              <a:buFont typeface="Calibri"/>
              <a:buNone/>
              <a:defRPr sz="6800">
                <a:solidFill>
                  <a:schemeClr val="accent4"/>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9" name="Google Shape;39;p34"/>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0" name="Google Shape;40;p34"/>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1" name="Google Shape;41;p34"/>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pic>
        <p:nvPicPr>
          <p:cNvPr id="42" name="Google Shape;42;p34" descr="Oregon Department of Education Logo"/>
          <p:cNvPicPr preferRelativeResize="0"/>
          <p:nvPr/>
        </p:nvPicPr>
        <p:blipFill rotWithShape="1">
          <a:blip r:embed="rId2">
            <a:alphaModFix/>
          </a:blip>
          <a:srcRect/>
          <a:stretch/>
        </p:blipFill>
        <p:spPr>
          <a:xfrm>
            <a:off x="5033770" y="214049"/>
            <a:ext cx="2124460" cy="2167132"/>
          </a:xfrm>
          <a:prstGeom prst="rect">
            <a:avLst/>
          </a:prstGeom>
          <a:noFill/>
          <a:ln>
            <a:noFill/>
          </a:ln>
        </p:spPr>
      </p:pic>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matchingName="Title Only">
  <p:cSld name="Title Only">
    <p:bg>
      <p:bgPr>
        <a:solidFill>
          <a:schemeClr val="accent3"/>
        </a:solidFill>
        <a:effectLst/>
      </p:bgPr>
    </p:bg>
    <p:spTree>
      <p:nvGrpSpPr>
        <p:cNvPr id="1" name="Shape 264"/>
        <p:cNvGrpSpPr/>
        <p:nvPr/>
      </p:nvGrpSpPr>
      <p:grpSpPr>
        <a:xfrm>
          <a:off x="0" y="0"/>
          <a:ext cx="0" cy="0"/>
          <a:chOff x="0" y="0"/>
          <a:chExt cx="0" cy="0"/>
        </a:xfrm>
      </p:grpSpPr>
      <p:sp>
        <p:nvSpPr>
          <p:cNvPr id="265" name="Google Shape;265;p63"/>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66" name="Google Shape;266;p63"/>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7" name="Google Shape;267;p63"/>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8" name="Google Shape;268;p63"/>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
        <p:nvSpPr>
          <p:cNvPr id="269" name="Google Shape;269;p63"/>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accent3"/>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matchingName="Blank">
  <p:cSld name="Blank">
    <p:bg>
      <p:bgPr>
        <a:solidFill>
          <a:schemeClr val="accent3"/>
        </a:solidFill>
        <a:effectLst/>
      </p:bgPr>
    </p:bg>
    <p:spTree>
      <p:nvGrpSpPr>
        <p:cNvPr id="1" name="Shape 270"/>
        <p:cNvGrpSpPr/>
        <p:nvPr/>
      </p:nvGrpSpPr>
      <p:grpSpPr>
        <a:xfrm>
          <a:off x="0" y="0"/>
          <a:ext cx="0" cy="0"/>
          <a:chOff x="0" y="0"/>
          <a:chExt cx="0" cy="0"/>
        </a:xfrm>
      </p:grpSpPr>
      <p:sp>
        <p:nvSpPr>
          <p:cNvPr id="271" name="Google Shape;271;p64"/>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a:solidFill>
                  <a:schemeClr val="lt1"/>
                </a:solidFill>
                <a:latin typeface="Calibri"/>
                <a:ea typeface="Calibri"/>
                <a:cs typeface="Calibri"/>
                <a:sym typeface="Calibri"/>
              </a:rPr>
              <a:t>v</a:t>
            </a:r>
            <a:endParaRPr sz="1800">
              <a:solidFill>
                <a:schemeClr val="lt1"/>
              </a:solidFill>
              <a:latin typeface="Calibri"/>
              <a:ea typeface="Calibri"/>
              <a:cs typeface="Calibri"/>
              <a:sym typeface="Calibri"/>
            </a:endParaRPr>
          </a:p>
        </p:txBody>
      </p:sp>
      <p:sp>
        <p:nvSpPr>
          <p:cNvPr id="272" name="Google Shape;272;p64"/>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3" name="Google Shape;273;p64"/>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4" name="Google Shape;274;p64"/>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
        <p:nvSpPr>
          <p:cNvPr id="275" name="Google Shape;275;p64"/>
          <p:cNvSpPr txBox="1">
            <a:spLocks noGrp="1"/>
          </p:cNvSpPr>
          <p:nvPr>
            <p:ph type="body" idx="1"/>
          </p:nvPr>
        </p:nvSpPr>
        <p:spPr>
          <a:xfrm>
            <a:off x="717176" y="659958"/>
            <a:ext cx="10784542" cy="5398936"/>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matchingName="Large Type">
  <p:cSld name="Large Type">
    <p:bg>
      <p:bgPr>
        <a:solidFill>
          <a:schemeClr val="accent3"/>
        </a:solidFill>
        <a:effectLst/>
      </p:bgPr>
    </p:bg>
    <p:spTree>
      <p:nvGrpSpPr>
        <p:cNvPr id="1" name="Shape 276"/>
        <p:cNvGrpSpPr/>
        <p:nvPr/>
      </p:nvGrpSpPr>
      <p:grpSpPr>
        <a:xfrm>
          <a:off x="0" y="0"/>
          <a:ext cx="0" cy="0"/>
          <a:chOff x="0" y="0"/>
          <a:chExt cx="0" cy="0"/>
        </a:xfrm>
      </p:grpSpPr>
      <p:sp>
        <p:nvSpPr>
          <p:cNvPr id="277" name="Google Shape;277;p65"/>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pic>
        <p:nvPicPr>
          <p:cNvPr id="278" name="Google Shape;278;p65" descr="Decorative line break"/>
          <p:cNvPicPr preferRelativeResize="0"/>
          <p:nvPr/>
        </p:nvPicPr>
        <p:blipFill rotWithShape="1">
          <a:blip r:embed="rId2">
            <a:alphaModFix/>
          </a:blip>
          <a:srcRect/>
          <a:stretch/>
        </p:blipFill>
        <p:spPr>
          <a:xfrm>
            <a:off x="5452870" y="3848895"/>
            <a:ext cx="1286259" cy="24384"/>
          </a:xfrm>
          <a:prstGeom prst="rect">
            <a:avLst/>
          </a:prstGeom>
          <a:noFill/>
          <a:ln>
            <a:noFill/>
          </a:ln>
        </p:spPr>
      </p:pic>
      <p:sp>
        <p:nvSpPr>
          <p:cNvPr id="279" name="Google Shape;279;p65"/>
          <p:cNvSpPr txBox="1">
            <a:spLocks noGrp="1"/>
          </p:cNvSpPr>
          <p:nvPr>
            <p:ph type="ctrTitle"/>
          </p:nvPr>
        </p:nvSpPr>
        <p:spPr>
          <a:xfrm>
            <a:off x="1524000" y="1499125"/>
            <a:ext cx="9144000" cy="2387600"/>
          </a:xfrm>
          <a:prstGeom prst="rect">
            <a:avLst/>
          </a:prstGeom>
          <a:noFill/>
          <a:ln>
            <a:noFill/>
          </a:ln>
        </p:spPr>
        <p:txBody>
          <a:bodyPr spcFirstLastPara="1" wrap="square" lIns="91425" tIns="45700" rIns="91425" bIns="45700" anchor="b" anchorCtr="0">
            <a:noAutofit/>
          </a:bodyPr>
          <a:lstStyle>
            <a:lvl1pPr lvl="0" algn="ctr">
              <a:lnSpc>
                <a:spcPct val="90000"/>
              </a:lnSpc>
              <a:spcBef>
                <a:spcPts val="0"/>
              </a:spcBef>
              <a:spcAft>
                <a:spcPts val="0"/>
              </a:spcAft>
              <a:buClr>
                <a:schemeClr val="accent3"/>
              </a:buClr>
              <a:buSzPts val="12000"/>
              <a:buFont typeface="Calibri"/>
              <a:buNone/>
              <a:defRPr sz="12000">
                <a:solidFill>
                  <a:schemeClr val="accent3"/>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80" name="Google Shape;280;p65"/>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1" name="Google Shape;281;p65"/>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2" name="Google Shape;282;p65"/>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
        <p:nvSpPr>
          <p:cNvPr id="283" name="Google Shape;283;p65"/>
          <p:cNvSpPr txBox="1">
            <a:spLocks noGrp="1"/>
          </p:cNvSpPr>
          <p:nvPr>
            <p:ph type="subTitle" idx="1"/>
          </p:nvPr>
        </p:nvSpPr>
        <p:spPr>
          <a:xfrm>
            <a:off x="1524000" y="4003184"/>
            <a:ext cx="9144000" cy="880607"/>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accent3"/>
              </a:buClr>
              <a:buSzPts val="2400"/>
              <a:buNone/>
              <a:defRPr sz="2400">
                <a:solidFill>
                  <a:schemeClr val="accent3"/>
                </a:solidFill>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matchingName="Follow Us">
  <p:cSld name="Follow Us">
    <p:bg>
      <p:bgPr>
        <a:solidFill>
          <a:schemeClr val="accent3"/>
        </a:solidFill>
        <a:effectLst/>
      </p:bgPr>
    </p:bg>
    <p:spTree>
      <p:nvGrpSpPr>
        <p:cNvPr id="1" name="Shape 284"/>
        <p:cNvGrpSpPr/>
        <p:nvPr/>
      </p:nvGrpSpPr>
      <p:grpSpPr>
        <a:xfrm>
          <a:off x="0" y="0"/>
          <a:ext cx="0" cy="0"/>
          <a:chOff x="0" y="0"/>
          <a:chExt cx="0" cy="0"/>
        </a:xfrm>
      </p:grpSpPr>
      <p:sp>
        <p:nvSpPr>
          <p:cNvPr id="285" name="Google Shape;285;p66"/>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pic>
        <p:nvPicPr>
          <p:cNvPr id="286" name="Google Shape;286;p66" descr="Decorative line break"/>
          <p:cNvPicPr preferRelativeResize="0"/>
          <p:nvPr/>
        </p:nvPicPr>
        <p:blipFill rotWithShape="1">
          <a:blip r:embed="rId2">
            <a:alphaModFix/>
          </a:blip>
          <a:srcRect/>
          <a:stretch/>
        </p:blipFill>
        <p:spPr>
          <a:xfrm>
            <a:off x="5452870" y="3848895"/>
            <a:ext cx="1286259" cy="24384"/>
          </a:xfrm>
          <a:prstGeom prst="rect">
            <a:avLst/>
          </a:prstGeom>
          <a:noFill/>
          <a:ln>
            <a:noFill/>
          </a:ln>
        </p:spPr>
      </p:pic>
      <p:sp>
        <p:nvSpPr>
          <p:cNvPr id="287" name="Google Shape;287;p66"/>
          <p:cNvSpPr txBox="1">
            <a:spLocks noGrp="1"/>
          </p:cNvSpPr>
          <p:nvPr>
            <p:ph type="ctrTitle"/>
          </p:nvPr>
        </p:nvSpPr>
        <p:spPr>
          <a:xfrm>
            <a:off x="1524000" y="1499125"/>
            <a:ext cx="9144000" cy="2387600"/>
          </a:xfrm>
          <a:prstGeom prst="rect">
            <a:avLst/>
          </a:prstGeom>
          <a:noFill/>
          <a:ln>
            <a:noFill/>
          </a:ln>
        </p:spPr>
        <p:txBody>
          <a:bodyPr spcFirstLastPara="1" wrap="square" lIns="91425" tIns="45700" rIns="91425" bIns="45700" anchor="b" anchorCtr="0">
            <a:noAutofit/>
          </a:bodyPr>
          <a:lstStyle>
            <a:lvl1pPr lvl="0" algn="ctr">
              <a:lnSpc>
                <a:spcPct val="90000"/>
              </a:lnSpc>
              <a:spcBef>
                <a:spcPts val="0"/>
              </a:spcBef>
              <a:spcAft>
                <a:spcPts val="0"/>
              </a:spcAft>
              <a:buClr>
                <a:schemeClr val="accent3"/>
              </a:buClr>
              <a:buSzPts val="12000"/>
              <a:buFont typeface="Calibri"/>
              <a:buNone/>
              <a:defRPr sz="12000">
                <a:solidFill>
                  <a:schemeClr val="accent3"/>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88" name="Google Shape;288;p66"/>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9" name="Google Shape;289;p66"/>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90" name="Google Shape;290;p66"/>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pic>
        <p:nvPicPr>
          <p:cNvPr id="291" name="Google Shape;291;p66" descr="Twitter icon"/>
          <p:cNvPicPr preferRelativeResize="0"/>
          <p:nvPr/>
        </p:nvPicPr>
        <p:blipFill rotWithShape="1">
          <a:blip r:embed="rId3">
            <a:alphaModFix/>
          </a:blip>
          <a:srcRect/>
          <a:stretch/>
        </p:blipFill>
        <p:spPr>
          <a:xfrm>
            <a:off x="2718290" y="4043402"/>
            <a:ext cx="500040" cy="500040"/>
          </a:xfrm>
          <a:prstGeom prst="rect">
            <a:avLst/>
          </a:prstGeom>
          <a:noFill/>
          <a:ln>
            <a:noFill/>
          </a:ln>
        </p:spPr>
      </p:pic>
      <p:pic>
        <p:nvPicPr>
          <p:cNvPr id="292" name="Google Shape;292;p66" descr="Facebook icon"/>
          <p:cNvPicPr preferRelativeResize="0"/>
          <p:nvPr/>
        </p:nvPicPr>
        <p:blipFill rotWithShape="1">
          <a:blip r:embed="rId4">
            <a:alphaModFix/>
          </a:blip>
          <a:srcRect/>
          <a:stretch/>
        </p:blipFill>
        <p:spPr>
          <a:xfrm>
            <a:off x="9024960" y="4043402"/>
            <a:ext cx="500040" cy="500040"/>
          </a:xfrm>
          <a:prstGeom prst="rect">
            <a:avLst/>
          </a:prstGeom>
          <a:noFill/>
          <a:ln>
            <a:noFill/>
          </a:ln>
        </p:spPr>
      </p:pic>
      <p:sp>
        <p:nvSpPr>
          <p:cNvPr id="293" name="Google Shape;293;p66"/>
          <p:cNvSpPr txBox="1"/>
          <p:nvPr/>
        </p:nvSpPr>
        <p:spPr>
          <a:xfrm>
            <a:off x="2718290" y="4043402"/>
            <a:ext cx="6806709" cy="461665"/>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accent1"/>
              </a:buClr>
              <a:buSzPts val="2400"/>
              <a:buFont typeface="Calibri"/>
              <a:buNone/>
            </a:pPr>
            <a:r>
              <a:rPr lang="en-US" sz="2400">
                <a:solidFill>
                  <a:schemeClr val="accent1"/>
                </a:solidFill>
                <a:latin typeface="Calibri"/>
                <a:ea typeface="Calibri"/>
                <a:cs typeface="Calibri"/>
                <a:sym typeface="Calibri"/>
              </a:rPr>
              <a:t>twitter.com/ORDeptEd | fb.com/ORDeptEd</a:t>
            </a:r>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matchingName="1_Title Bar and Content">
  <p:cSld name="1_Title Bar and Content">
    <p:bg>
      <p:bgPr>
        <a:solidFill>
          <a:schemeClr val="accent1"/>
        </a:solidFill>
        <a:effectLst/>
      </p:bgPr>
    </p:bg>
    <p:spTree>
      <p:nvGrpSpPr>
        <p:cNvPr id="1" name="Shape 294"/>
        <p:cNvGrpSpPr/>
        <p:nvPr/>
      </p:nvGrpSpPr>
      <p:grpSpPr>
        <a:xfrm>
          <a:off x="0" y="0"/>
          <a:ext cx="0" cy="0"/>
          <a:chOff x="0" y="0"/>
          <a:chExt cx="0" cy="0"/>
        </a:xfrm>
      </p:grpSpPr>
      <p:sp>
        <p:nvSpPr>
          <p:cNvPr id="295" name="Google Shape;295;p67"/>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96" name="Google Shape;296;p67"/>
          <p:cNvSpPr/>
          <p:nvPr/>
        </p:nvSpPr>
        <p:spPr>
          <a:xfrm>
            <a:off x="206188" y="215153"/>
            <a:ext cx="11775141" cy="1397364"/>
          </a:xfrm>
          <a:prstGeom prst="rect">
            <a:avLst/>
          </a:prstGeom>
          <a:solidFill>
            <a:schemeClr val="l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97" name="Google Shape;297;p67"/>
          <p:cNvSpPr txBox="1">
            <a:spLocks noGrp="1"/>
          </p:cNvSpPr>
          <p:nvPr>
            <p:ph type="body" idx="1"/>
          </p:nvPr>
        </p:nvSpPr>
        <p:spPr>
          <a:xfrm>
            <a:off x="717176" y="1825625"/>
            <a:ext cx="10784542" cy="410901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98" name="Google Shape;298;p67"/>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99" name="Google Shape;299;p67"/>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00" name="Google Shape;300;p67"/>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
        <p:nvSpPr>
          <p:cNvPr id="301" name="Google Shape;301;p67"/>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accent3"/>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matchingName="1_Content with Caption">
  <p:cSld name="1_Content with Caption">
    <p:bg>
      <p:bgPr>
        <a:solidFill>
          <a:schemeClr val="accent1"/>
        </a:solidFill>
        <a:effectLst/>
      </p:bgPr>
    </p:bg>
    <p:spTree>
      <p:nvGrpSpPr>
        <p:cNvPr id="1" name="Shape 302"/>
        <p:cNvGrpSpPr/>
        <p:nvPr/>
      </p:nvGrpSpPr>
      <p:grpSpPr>
        <a:xfrm>
          <a:off x="0" y="0"/>
          <a:ext cx="0" cy="0"/>
          <a:chOff x="0" y="0"/>
          <a:chExt cx="0" cy="0"/>
        </a:xfrm>
      </p:grpSpPr>
      <p:sp>
        <p:nvSpPr>
          <p:cNvPr id="303" name="Google Shape;303;p68"/>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304" name="Google Shape;304;p68"/>
          <p:cNvSpPr/>
          <p:nvPr/>
        </p:nvSpPr>
        <p:spPr>
          <a:xfrm>
            <a:off x="206189" y="215153"/>
            <a:ext cx="4730470" cy="6432176"/>
          </a:xfrm>
          <a:prstGeom prst="rect">
            <a:avLst/>
          </a:prstGeom>
          <a:solidFill>
            <a:schemeClr val="l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305" name="Google Shape;305;p68"/>
          <p:cNvSpPr txBox="1">
            <a:spLocks noGrp="1"/>
          </p:cNvSpPr>
          <p:nvPr>
            <p:ph type="title"/>
          </p:nvPr>
        </p:nvSpPr>
        <p:spPr>
          <a:xfrm>
            <a:off x="717177" y="779645"/>
            <a:ext cx="3931826" cy="2525617"/>
          </a:xfrm>
          <a:prstGeom prst="rect">
            <a:avLst/>
          </a:prstGeom>
          <a:noFill/>
          <a:ln>
            <a:noFill/>
          </a:ln>
        </p:spPr>
        <p:txBody>
          <a:bodyPr spcFirstLastPara="1" wrap="square" lIns="91425" tIns="45700" rIns="91425" bIns="45700" anchor="t" anchorCtr="0">
            <a:normAutofit/>
          </a:bodyPr>
          <a:lstStyle>
            <a:lvl1pPr lvl="0" algn="l">
              <a:lnSpc>
                <a:spcPct val="90000"/>
              </a:lnSpc>
              <a:spcBef>
                <a:spcPts val="0"/>
              </a:spcBef>
              <a:spcAft>
                <a:spcPts val="0"/>
              </a:spcAft>
              <a:buClr>
                <a:schemeClr val="accent3"/>
              </a:buClr>
              <a:buSzPts val="4400"/>
              <a:buFont typeface="Calibri"/>
              <a:buNone/>
              <a:defRPr sz="44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06" name="Google Shape;306;p68"/>
          <p:cNvSpPr txBox="1">
            <a:spLocks noGrp="1"/>
          </p:cNvSpPr>
          <p:nvPr>
            <p:ph type="body" idx="1"/>
          </p:nvPr>
        </p:nvSpPr>
        <p:spPr>
          <a:xfrm>
            <a:off x="5183188" y="779647"/>
            <a:ext cx="6172200" cy="5081404"/>
          </a:xfrm>
          <a:prstGeom prst="rect">
            <a:avLst/>
          </a:prstGeom>
          <a:noFill/>
          <a:ln>
            <a:noFill/>
          </a:ln>
        </p:spPr>
        <p:txBody>
          <a:bodyPr spcFirstLastPara="1" wrap="square" lIns="91425" tIns="45700" rIns="91425" bIns="45700" anchor="t" anchorCtr="0">
            <a:norm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81000" algn="l">
              <a:lnSpc>
                <a:spcPct val="90000"/>
              </a:lnSpc>
              <a:spcBef>
                <a:spcPts val="500"/>
              </a:spcBef>
              <a:spcAft>
                <a:spcPts val="0"/>
              </a:spcAft>
              <a:buClr>
                <a:schemeClr val="dk1"/>
              </a:buClr>
              <a:buSzPts val="2400"/>
              <a:buChar char="•"/>
              <a:defRPr sz="2400"/>
            </a:lvl2pPr>
            <a:lvl3pPr marL="1371600" lvl="2" indent="-381000" algn="l">
              <a:lnSpc>
                <a:spcPct val="90000"/>
              </a:lnSpc>
              <a:spcBef>
                <a:spcPts val="500"/>
              </a:spcBef>
              <a:spcAft>
                <a:spcPts val="0"/>
              </a:spcAft>
              <a:buClr>
                <a:schemeClr val="dk1"/>
              </a:buClr>
              <a:buSzPts val="2400"/>
              <a:buChar char="•"/>
              <a:defRPr sz="2400"/>
            </a:lvl3pPr>
            <a:lvl4pPr marL="1828800" lvl="3" indent="-381000" algn="l">
              <a:lnSpc>
                <a:spcPct val="90000"/>
              </a:lnSpc>
              <a:spcBef>
                <a:spcPts val="500"/>
              </a:spcBef>
              <a:spcAft>
                <a:spcPts val="0"/>
              </a:spcAft>
              <a:buClr>
                <a:schemeClr val="dk1"/>
              </a:buClr>
              <a:buSzPts val="2400"/>
              <a:buChar char="•"/>
              <a:defRPr sz="2400"/>
            </a:lvl4pPr>
            <a:lvl5pPr marL="2286000" lvl="4" indent="-381000" algn="l">
              <a:lnSpc>
                <a:spcPct val="90000"/>
              </a:lnSpc>
              <a:spcBef>
                <a:spcPts val="500"/>
              </a:spcBef>
              <a:spcAft>
                <a:spcPts val="0"/>
              </a:spcAft>
              <a:buClr>
                <a:schemeClr val="dk1"/>
              </a:buClr>
              <a:buSzPts val="2400"/>
              <a:buChar char="•"/>
              <a:defRPr sz="24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307" name="Google Shape;307;p68"/>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08" name="Google Shape;308;p68"/>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09" name="Google Shape;309;p68"/>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
        <p:nvSpPr>
          <p:cNvPr id="310" name="Google Shape;310;p68"/>
          <p:cNvSpPr>
            <a:spLocks noGrp="1"/>
          </p:cNvSpPr>
          <p:nvPr>
            <p:ph type="pic" idx="2"/>
          </p:nvPr>
        </p:nvSpPr>
        <p:spPr>
          <a:xfrm>
            <a:off x="717177" y="3540125"/>
            <a:ext cx="3931826" cy="2320926"/>
          </a:xfrm>
          <a:prstGeom prst="rect">
            <a:avLst/>
          </a:prstGeom>
          <a:noFill/>
          <a:ln>
            <a:noFill/>
          </a:ln>
        </p:spPr>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matchingName="1_Title Only">
  <p:cSld name="1_Title Only">
    <p:spTree>
      <p:nvGrpSpPr>
        <p:cNvPr id="1" name="Shape 311"/>
        <p:cNvGrpSpPr/>
        <p:nvPr/>
      </p:nvGrpSpPr>
      <p:grpSpPr>
        <a:xfrm>
          <a:off x="0" y="0"/>
          <a:ext cx="0" cy="0"/>
          <a:chOff x="0" y="0"/>
          <a:chExt cx="0" cy="0"/>
        </a:xfrm>
      </p:grpSpPr>
      <p:sp>
        <p:nvSpPr>
          <p:cNvPr id="312" name="Google Shape;312;p69"/>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313" name="Google Shape;313;p69"/>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4" name="Google Shape;314;p69"/>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5" name="Google Shape;315;p69"/>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
        <p:nvSpPr>
          <p:cNvPr id="316" name="Google Shape;316;p69"/>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accent3"/>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matchingName="Title Slide" type="title">
  <p:cSld name="TITLE">
    <p:bg>
      <p:bgPr>
        <a:solidFill>
          <a:schemeClr val="accent2"/>
        </a:solidFill>
        <a:effectLst/>
      </p:bgPr>
    </p:bg>
    <p:spTree>
      <p:nvGrpSpPr>
        <p:cNvPr id="1" name="Shape 325"/>
        <p:cNvGrpSpPr/>
        <p:nvPr/>
      </p:nvGrpSpPr>
      <p:grpSpPr>
        <a:xfrm>
          <a:off x="0" y="0"/>
          <a:ext cx="0" cy="0"/>
          <a:chOff x="0" y="0"/>
          <a:chExt cx="0" cy="0"/>
        </a:xfrm>
      </p:grpSpPr>
      <p:sp>
        <p:nvSpPr>
          <p:cNvPr id="326" name="Google Shape;326;p71"/>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327" name="Google Shape;327;p71"/>
          <p:cNvSpPr/>
          <p:nvPr/>
        </p:nvSpPr>
        <p:spPr>
          <a:xfrm>
            <a:off x="206188" y="5948082"/>
            <a:ext cx="11775141" cy="699247"/>
          </a:xfrm>
          <a:prstGeom prst="rect">
            <a:avLst/>
          </a:prstGeom>
          <a:solidFill>
            <a:srgbClr val="FCF4F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pic>
        <p:nvPicPr>
          <p:cNvPr id="328" name="Google Shape;328;p71" descr="Decorative line break"/>
          <p:cNvPicPr preferRelativeResize="0"/>
          <p:nvPr/>
        </p:nvPicPr>
        <p:blipFill rotWithShape="1">
          <a:blip r:embed="rId2">
            <a:alphaModFix/>
          </a:blip>
          <a:srcRect/>
          <a:stretch/>
        </p:blipFill>
        <p:spPr>
          <a:xfrm>
            <a:off x="5452870" y="3472133"/>
            <a:ext cx="1286259" cy="24384"/>
          </a:xfrm>
          <a:prstGeom prst="rect">
            <a:avLst/>
          </a:prstGeom>
          <a:noFill/>
          <a:ln>
            <a:noFill/>
          </a:ln>
        </p:spPr>
      </p:pic>
      <p:sp>
        <p:nvSpPr>
          <p:cNvPr id="329" name="Google Shape;329;p71"/>
          <p:cNvSpPr txBox="1">
            <a:spLocks noGrp="1"/>
          </p:cNvSpPr>
          <p:nvPr>
            <p:ph type="ctrTitle"/>
          </p:nvPr>
        </p:nvSpPr>
        <p:spPr>
          <a:xfrm>
            <a:off x="1524000" y="2486701"/>
            <a:ext cx="9144000" cy="1023261"/>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accent2"/>
              </a:buClr>
              <a:buSzPts val="5400"/>
              <a:buFont typeface="Calibri"/>
              <a:buNone/>
              <a:defRPr sz="5400">
                <a:solidFill>
                  <a:schemeClr val="accent2"/>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30" name="Google Shape;330;p71"/>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accent2"/>
              </a:buClr>
              <a:buSzPts val="2400"/>
              <a:buNone/>
              <a:defRPr sz="2400">
                <a:solidFill>
                  <a:schemeClr val="accent2"/>
                </a:solidFill>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331" name="Google Shape;331;p71"/>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32" name="Google Shape;332;p71"/>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33" name="Google Shape;333;p71"/>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pic>
        <p:nvPicPr>
          <p:cNvPr id="334" name="Google Shape;334;p71" descr="Oregon Department of Education Logo"/>
          <p:cNvPicPr preferRelativeResize="0"/>
          <p:nvPr/>
        </p:nvPicPr>
        <p:blipFill rotWithShape="1">
          <a:blip r:embed="rId3">
            <a:alphaModFix/>
          </a:blip>
          <a:srcRect/>
          <a:stretch/>
        </p:blipFill>
        <p:spPr>
          <a:xfrm>
            <a:off x="5033770" y="214049"/>
            <a:ext cx="2124460" cy="2167132"/>
          </a:xfrm>
          <a:prstGeom prst="rect">
            <a:avLst/>
          </a:prstGeom>
          <a:noFill/>
          <a:ln>
            <a:noFill/>
          </a:ln>
        </p:spPr>
      </p:pic>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matchingName="Section Header">
  <p:cSld name="Section Header">
    <p:bg>
      <p:bgPr>
        <a:solidFill>
          <a:schemeClr val="accent2"/>
        </a:solidFill>
        <a:effectLst/>
      </p:bgPr>
    </p:bg>
    <p:spTree>
      <p:nvGrpSpPr>
        <p:cNvPr id="1" name="Shape 335"/>
        <p:cNvGrpSpPr/>
        <p:nvPr/>
      </p:nvGrpSpPr>
      <p:grpSpPr>
        <a:xfrm>
          <a:off x="0" y="0"/>
          <a:ext cx="0" cy="0"/>
          <a:chOff x="0" y="0"/>
          <a:chExt cx="0" cy="0"/>
        </a:xfrm>
      </p:grpSpPr>
      <p:sp>
        <p:nvSpPr>
          <p:cNvPr id="336" name="Google Shape;336;p72"/>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337" name="Google Shape;337;p72"/>
          <p:cNvSpPr/>
          <p:nvPr/>
        </p:nvSpPr>
        <p:spPr>
          <a:xfrm>
            <a:off x="206187" y="2488757"/>
            <a:ext cx="11775141" cy="1900363"/>
          </a:xfrm>
          <a:prstGeom prst="rect">
            <a:avLst/>
          </a:prstGeom>
          <a:solidFill>
            <a:srgbClr val="FCF4F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600">
              <a:solidFill>
                <a:schemeClr val="lt1"/>
              </a:solidFill>
              <a:latin typeface="Calibri"/>
              <a:ea typeface="Calibri"/>
              <a:cs typeface="Calibri"/>
              <a:sym typeface="Calibri"/>
            </a:endParaRPr>
          </a:p>
        </p:txBody>
      </p:sp>
      <p:sp>
        <p:nvSpPr>
          <p:cNvPr id="338" name="Google Shape;338;p72"/>
          <p:cNvSpPr txBox="1">
            <a:spLocks noGrp="1"/>
          </p:cNvSpPr>
          <p:nvPr>
            <p:ph type="ctrTitle"/>
          </p:nvPr>
        </p:nvSpPr>
        <p:spPr>
          <a:xfrm>
            <a:off x="717177" y="2488757"/>
            <a:ext cx="10784542" cy="1900363"/>
          </a:xfrm>
          <a:prstGeom prst="rect">
            <a:avLst/>
          </a:prstGeom>
          <a:noFill/>
          <a:ln>
            <a:noFill/>
          </a:ln>
        </p:spPr>
        <p:txBody>
          <a:bodyPr spcFirstLastPara="1" wrap="square" lIns="91425" tIns="45700" rIns="91425" bIns="45700" anchor="ctr" anchorCtr="0">
            <a:noAutofit/>
          </a:bodyPr>
          <a:lstStyle>
            <a:lvl1pPr lvl="0" algn="ctr">
              <a:lnSpc>
                <a:spcPct val="90000"/>
              </a:lnSpc>
              <a:spcBef>
                <a:spcPts val="0"/>
              </a:spcBef>
              <a:spcAft>
                <a:spcPts val="0"/>
              </a:spcAft>
              <a:buClr>
                <a:schemeClr val="accent2"/>
              </a:buClr>
              <a:buSzPts val="6800"/>
              <a:buFont typeface="Calibri"/>
              <a:buNone/>
              <a:defRPr sz="6800">
                <a:solidFill>
                  <a:schemeClr val="accent2"/>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39" name="Google Shape;339;p72"/>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0" name="Google Shape;340;p72"/>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1" name="Google Shape;341;p72"/>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pic>
        <p:nvPicPr>
          <p:cNvPr id="342" name="Google Shape;342;p72" descr="Oregon Department of Education Logo"/>
          <p:cNvPicPr preferRelativeResize="0"/>
          <p:nvPr/>
        </p:nvPicPr>
        <p:blipFill rotWithShape="1">
          <a:blip r:embed="rId2">
            <a:alphaModFix/>
          </a:blip>
          <a:srcRect/>
          <a:stretch/>
        </p:blipFill>
        <p:spPr>
          <a:xfrm>
            <a:off x="5033770" y="214049"/>
            <a:ext cx="2124460" cy="2167132"/>
          </a:xfrm>
          <a:prstGeom prst="rect">
            <a:avLst/>
          </a:prstGeom>
          <a:noFill/>
          <a:ln>
            <a:noFill/>
          </a:ln>
        </p:spPr>
      </p:pic>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showMasterSp="0" matchingName="Title Bar and Content">
  <p:cSld name="Title Bar and Content">
    <p:bg>
      <p:bgPr>
        <a:solidFill>
          <a:schemeClr val="accent2"/>
        </a:solidFill>
        <a:effectLst/>
      </p:bgPr>
    </p:bg>
    <p:spTree>
      <p:nvGrpSpPr>
        <p:cNvPr id="1" name="Shape 343"/>
        <p:cNvGrpSpPr/>
        <p:nvPr/>
      </p:nvGrpSpPr>
      <p:grpSpPr>
        <a:xfrm>
          <a:off x="0" y="0"/>
          <a:ext cx="0" cy="0"/>
          <a:chOff x="0" y="0"/>
          <a:chExt cx="0" cy="0"/>
        </a:xfrm>
      </p:grpSpPr>
      <p:sp>
        <p:nvSpPr>
          <p:cNvPr id="344" name="Google Shape;344;p73"/>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345" name="Google Shape;345;p73"/>
          <p:cNvSpPr/>
          <p:nvPr/>
        </p:nvSpPr>
        <p:spPr>
          <a:xfrm>
            <a:off x="206188" y="215153"/>
            <a:ext cx="11775141" cy="1397364"/>
          </a:xfrm>
          <a:prstGeom prst="rect">
            <a:avLst/>
          </a:prstGeom>
          <a:solidFill>
            <a:srgbClr val="FCF4F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346" name="Google Shape;346;p73"/>
          <p:cNvSpPr txBox="1">
            <a:spLocks noGrp="1"/>
          </p:cNvSpPr>
          <p:nvPr>
            <p:ph type="body" idx="1"/>
          </p:nvPr>
        </p:nvSpPr>
        <p:spPr>
          <a:xfrm>
            <a:off x="717176" y="1825625"/>
            <a:ext cx="10784542" cy="410901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47" name="Google Shape;347;p73"/>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8" name="Google Shape;348;p73"/>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9" name="Google Shape;349;p73"/>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
        <p:nvSpPr>
          <p:cNvPr id="350" name="Google Shape;350;p73"/>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matchingName="Content with Caption">
  <p:cSld name="Content with Caption">
    <p:bg>
      <p:bgPr>
        <a:solidFill>
          <a:schemeClr val="accent4"/>
        </a:solidFill>
        <a:effectLst/>
      </p:bgPr>
    </p:bg>
    <p:spTree>
      <p:nvGrpSpPr>
        <p:cNvPr id="1" name="Shape 43"/>
        <p:cNvGrpSpPr/>
        <p:nvPr/>
      </p:nvGrpSpPr>
      <p:grpSpPr>
        <a:xfrm>
          <a:off x="0" y="0"/>
          <a:ext cx="0" cy="0"/>
          <a:chOff x="0" y="0"/>
          <a:chExt cx="0" cy="0"/>
        </a:xfrm>
      </p:grpSpPr>
      <p:sp>
        <p:nvSpPr>
          <p:cNvPr id="44" name="Google Shape;44;p35"/>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45" name="Google Shape;45;p35"/>
          <p:cNvSpPr/>
          <p:nvPr/>
        </p:nvSpPr>
        <p:spPr>
          <a:xfrm>
            <a:off x="206189" y="215153"/>
            <a:ext cx="4730470" cy="6432176"/>
          </a:xfrm>
          <a:prstGeom prst="rect">
            <a:avLst/>
          </a:prstGeom>
          <a:solidFill>
            <a:srgbClr val="FAF5E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46" name="Google Shape;46;p35"/>
          <p:cNvSpPr txBox="1">
            <a:spLocks noGrp="1"/>
          </p:cNvSpPr>
          <p:nvPr>
            <p:ph type="title"/>
          </p:nvPr>
        </p:nvSpPr>
        <p:spPr>
          <a:xfrm>
            <a:off x="717177" y="779645"/>
            <a:ext cx="3931826" cy="2538201"/>
          </a:xfrm>
          <a:prstGeom prst="rect">
            <a:avLst/>
          </a:prstGeom>
          <a:noFill/>
          <a:ln>
            <a:noFill/>
          </a:ln>
        </p:spPr>
        <p:txBody>
          <a:bodyPr spcFirstLastPara="1" wrap="square" lIns="91425" tIns="45700" rIns="91425" bIns="45700" anchor="t" anchorCtr="0">
            <a:normAutofit/>
          </a:bodyPr>
          <a:lstStyle>
            <a:lvl1pPr lvl="0" algn="l">
              <a:lnSpc>
                <a:spcPct val="90000"/>
              </a:lnSpc>
              <a:spcBef>
                <a:spcPts val="0"/>
              </a:spcBef>
              <a:spcAft>
                <a:spcPts val="0"/>
              </a:spcAft>
              <a:buClr>
                <a:schemeClr val="accent4"/>
              </a:buClr>
              <a:buSzPts val="4400"/>
              <a:buFont typeface="Calibri"/>
              <a:buNone/>
              <a:defRPr sz="44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7" name="Google Shape;47;p35"/>
          <p:cNvSpPr txBox="1">
            <a:spLocks noGrp="1"/>
          </p:cNvSpPr>
          <p:nvPr>
            <p:ph type="body" idx="1"/>
          </p:nvPr>
        </p:nvSpPr>
        <p:spPr>
          <a:xfrm>
            <a:off x="5183188" y="779647"/>
            <a:ext cx="6172200" cy="5081404"/>
          </a:xfrm>
          <a:prstGeom prst="rect">
            <a:avLst/>
          </a:prstGeom>
          <a:noFill/>
          <a:ln>
            <a:noFill/>
          </a:ln>
        </p:spPr>
        <p:txBody>
          <a:bodyPr spcFirstLastPara="1" wrap="square" lIns="91425" tIns="45700" rIns="91425" bIns="45700" anchor="t" anchorCtr="0">
            <a:norm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81000" algn="l">
              <a:lnSpc>
                <a:spcPct val="90000"/>
              </a:lnSpc>
              <a:spcBef>
                <a:spcPts val="500"/>
              </a:spcBef>
              <a:spcAft>
                <a:spcPts val="0"/>
              </a:spcAft>
              <a:buClr>
                <a:schemeClr val="dk1"/>
              </a:buClr>
              <a:buSzPts val="2400"/>
              <a:buChar char="•"/>
              <a:defRPr sz="2400"/>
            </a:lvl2pPr>
            <a:lvl3pPr marL="1371600" lvl="2" indent="-381000" algn="l">
              <a:lnSpc>
                <a:spcPct val="90000"/>
              </a:lnSpc>
              <a:spcBef>
                <a:spcPts val="500"/>
              </a:spcBef>
              <a:spcAft>
                <a:spcPts val="0"/>
              </a:spcAft>
              <a:buClr>
                <a:schemeClr val="dk1"/>
              </a:buClr>
              <a:buSzPts val="2400"/>
              <a:buChar char="•"/>
              <a:defRPr sz="2400"/>
            </a:lvl3pPr>
            <a:lvl4pPr marL="1828800" lvl="3" indent="-381000" algn="l">
              <a:lnSpc>
                <a:spcPct val="90000"/>
              </a:lnSpc>
              <a:spcBef>
                <a:spcPts val="500"/>
              </a:spcBef>
              <a:spcAft>
                <a:spcPts val="0"/>
              </a:spcAft>
              <a:buClr>
                <a:schemeClr val="dk1"/>
              </a:buClr>
              <a:buSzPts val="2400"/>
              <a:buChar char="•"/>
              <a:defRPr sz="2400"/>
            </a:lvl4pPr>
            <a:lvl5pPr marL="2286000" lvl="4" indent="-381000" algn="l">
              <a:lnSpc>
                <a:spcPct val="90000"/>
              </a:lnSpc>
              <a:spcBef>
                <a:spcPts val="500"/>
              </a:spcBef>
              <a:spcAft>
                <a:spcPts val="0"/>
              </a:spcAft>
              <a:buClr>
                <a:schemeClr val="dk1"/>
              </a:buClr>
              <a:buSzPts val="2400"/>
              <a:buChar char="•"/>
              <a:defRPr sz="24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48" name="Google Shape;48;p35"/>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 name="Google Shape;49;p35"/>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0" name="Google Shape;50;p35"/>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
        <p:nvSpPr>
          <p:cNvPr id="51" name="Google Shape;51;p35"/>
          <p:cNvSpPr>
            <a:spLocks noGrp="1"/>
          </p:cNvSpPr>
          <p:nvPr>
            <p:ph type="pic" idx="2"/>
          </p:nvPr>
        </p:nvSpPr>
        <p:spPr>
          <a:xfrm>
            <a:off x="717177" y="3540125"/>
            <a:ext cx="3931826" cy="2320926"/>
          </a:xfrm>
          <a:prstGeom prst="rect">
            <a:avLst/>
          </a:prstGeom>
          <a:noFill/>
          <a:ln>
            <a:noFill/>
          </a:ln>
        </p:spPr>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matchingName="Content with Caption">
  <p:cSld name="Content with Caption">
    <p:bg>
      <p:bgPr>
        <a:solidFill>
          <a:schemeClr val="accent2"/>
        </a:solidFill>
        <a:effectLst/>
      </p:bgPr>
    </p:bg>
    <p:spTree>
      <p:nvGrpSpPr>
        <p:cNvPr id="1" name="Shape 351"/>
        <p:cNvGrpSpPr/>
        <p:nvPr/>
      </p:nvGrpSpPr>
      <p:grpSpPr>
        <a:xfrm>
          <a:off x="0" y="0"/>
          <a:ext cx="0" cy="0"/>
          <a:chOff x="0" y="0"/>
          <a:chExt cx="0" cy="0"/>
        </a:xfrm>
      </p:grpSpPr>
      <p:sp>
        <p:nvSpPr>
          <p:cNvPr id="352" name="Google Shape;352;p74"/>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353" name="Google Shape;353;p74"/>
          <p:cNvSpPr/>
          <p:nvPr/>
        </p:nvSpPr>
        <p:spPr>
          <a:xfrm>
            <a:off x="206189" y="215153"/>
            <a:ext cx="4730470" cy="6432176"/>
          </a:xfrm>
          <a:prstGeom prst="rect">
            <a:avLst/>
          </a:prstGeom>
          <a:solidFill>
            <a:srgbClr val="FCF4F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354" name="Google Shape;354;p74"/>
          <p:cNvSpPr txBox="1">
            <a:spLocks noGrp="1"/>
          </p:cNvSpPr>
          <p:nvPr>
            <p:ph type="title"/>
          </p:nvPr>
        </p:nvSpPr>
        <p:spPr>
          <a:xfrm>
            <a:off x="717177" y="779646"/>
            <a:ext cx="3931826" cy="2529812"/>
          </a:xfrm>
          <a:prstGeom prst="rect">
            <a:avLst/>
          </a:prstGeom>
          <a:noFill/>
          <a:ln>
            <a:noFill/>
          </a:ln>
        </p:spPr>
        <p:txBody>
          <a:bodyPr spcFirstLastPara="1" wrap="square" lIns="91425" tIns="45700" rIns="91425" bIns="45700" anchor="t" anchorCtr="0">
            <a:normAutofit/>
          </a:bodyPr>
          <a:lstStyle>
            <a:lvl1pPr lvl="0" algn="l">
              <a:lnSpc>
                <a:spcPct val="90000"/>
              </a:lnSpc>
              <a:spcBef>
                <a:spcPts val="0"/>
              </a:spcBef>
              <a:spcAft>
                <a:spcPts val="0"/>
              </a:spcAft>
              <a:buClr>
                <a:schemeClr val="accent2"/>
              </a:buClr>
              <a:buSzPts val="4400"/>
              <a:buFont typeface="Calibri"/>
              <a:buNone/>
              <a:defRPr sz="44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5" name="Google Shape;355;p74"/>
          <p:cNvSpPr txBox="1">
            <a:spLocks noGrp="1"/>
          </p:cNvSpPr>
          <p:nvPr>
            <p:ph type="body" idx="1"/>
          </p:nvPr>
        </p:nvSpPr>
        <p:spPr>
          <a:xfrm>
            <a:off x="5183188" y="779647"/>
            <a:ext cx="6172200" cy="5081404"/>
          </a:xfrm>
          <a:prstGeom prst="rect">
            <a:avLst/>
          </a:prstGeom>
          <a:noFill/>
          <a:ln>
            <a:noFill/>
          </a:ln>
        </p:spPr>
        <p:txBody>
          <a:bodyPr spcFirstLastPara="1" wrap="square" lIns="91425" tIns="45700" rIns="91425" bIns="45700" anchor="t" anchorCtr="0">
            <a:norm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81000" algn="l">
              <a:lnSpc>
                <a:spcPct val="90000"/>
              </a:lnSpc>
              <a:spcBef>
                <a:spcPts val="500"/>
              </a:spcBef>
              <a:spcAft>
                <a:spcPts val="0"/>
              </a:spcAft>
              <a:buClr>
                <a:schemeClr val="dk1"/>
              </a:buClr>
              <a:buSzPts val="2400"/>
              <a:buChar char="•"/>
              <a:defRPr sz="2400"/>
            </a:lvl2pPr>
            <a:lvl3pPr marL="1371600" lvl="2" indent="-381000" algn="l">
              <a:lnSpc>
                <a:spcPct val="90000"/>
              </a:lnSpc>
              <a:spcBef>
                <a:spcPts val="500"/>
              </a:spcBef>
              <a:spcAft>
                <a:spcPts val="0"/>
              </a:spcAft>
              <a:buClr>
                <a:schemeClr val="dk1"/>
              </a:buClr>
              <a:buSzPts val="2400"/>
              <a:buChar char="•"/>
              <a:defRPr sz="2400"/>
            </a:lvl3pPr>
            <a:lvl4pPr marL="1828800" lvl="3" indent="-381000" algn="l">
              <a:lnSpc>
                <a:spcPct val="90000"/>
              </a:lnSpc>
              <a:spcBef>
                <a:spcPts val="500"/>
              </a:spcBef>
              <a:spcAft>
                <a:spcPts val="0"/>
              </a:spcAft>
              <a:buClr>
                <a:schemeClr val="dk1"/>
              </a:buClr>
              <a:buSzPts val="2400"/>
              <a:buChar char="•"/>
              <a:defRPr sz="2400"/>
            </a:lvl4pPr>
            <a:lvl5pPr marL="2286000" lvl="4" indent="-381000" algn="l">
              <a:lnSpc>
                <a:spcPct val="90000"/>
              </a:lnSpc>
              <a:spcBef>
                <a:spcPts val="500"/>
              </a:spcBef>
              <a:spcAft>
                <a:spcPts val="0"/>
              </a:spcAft>
              <a:buClr>
                <a:schemeClr val="dk1"/>
              </a:buClr>
              <a:buSzPts val="2400"/>
              <a:buChar char="•"/>
              <a:defRPr sz="24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356" name="Google Shape;356;p74"/>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7" name="Google Shape;357;p74"/>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8" name="Google Shape;358;p74"/>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
        <p:nvSpPr>
          <p:cNvPr id="359" name="Google Shape;359;p74"/>
          <p:cNvSpPr>
            <a:spLocks noGrp="1"/>
          </p:cNvSpPr>
          <p:nvPr>
            <p:ph type="pic" idx="2"/>
          </p:nvPr>
        </p:nvSpPr>
        <p:spPr>
          <a:xfrm>
            <a:off x="717177" y="3540125"/>
            <a:ext cx="3931826" cy="2320926"/>
          </a:xfrm>
          <a:prstGeom prst="rect">
            <a:avLst/>
          </a:prstGeom>
          <a:noFill/>
          <a:ln>
            <a:noFill/>
          </a:ln>
        </p:spPr>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matchingName="Title and Content" type="obj">
  <p:cSld name="OBJECT">
    <p:bg>
      <p:bgPr>
        <a:solidFill>
          <a:schemeClr val="accent2"/>
        </a:solidFill>
        <a:effectLst/>
      </p:bgPr>
    </p:bg>
    <p:spTree>
      <p:nvGrpSpPr>
        <p:cNvPr id="1" name="Shape 360"/>
        <p:cNvGrpSpPr/>
        <p:nvPr/>
      </p:nvGrpSpPr>
      <p:grpSpPr>
        <a:xfrm>
          <a:off x="0" y="0"/>
          <a:ext cx="0" cy="0"/>
          <a:chOff x="0" y="0"/>
          <a:chExt cx="0" cy="0"/>
        </a:xfrm>
      </p:grpSpPr>
      <p:sp>
        <p:nvSpPr>
          <p:cNvPr id="361" name="Google Shape;361;p75"/>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62" name="Google Shape;362;p75"/>
          <p:cNvSpPr txBox="1">
            <a:spLocks noGrp="1"/>
          </p:cNvSpPr>
          <p:nvPr>
            <p:ph type="body" idx="1"/>
          </p:nvPr>
        </p:nvSpPr>
        <p:spPr>
          <a:xfrm>
            <a:off x="717176" y="1825625"/>
            <a:ext cx="10784542" cy="410901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3" name="Google Shape;363;p75"/>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64" name="Google Shape;364;p75"/>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65" name="Google Shape;365;p75"/>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matchingName="Two Content" type="twoObj">
  <p:cSld name="TWO_OBJECTS">
    <p:bg>
      <p:bgPr>
        <a:solidFill>
          <a:schemeClr val="accent2"/>
        </a:solidFill>
        <a:effectLst/>
      </p:bgPr>
    </p:bg>
    <p:spTree>
      <p:nvGrpSpPr>
        <p:cNvPr id="1" name="Shape 366"/>
        <p:cNvGrpSpPr/>
        <p:nvPr/>
      </p:nvGrpSpPr>
      <p:grpSpPr>
        <a:xfrm>
          <a:off x="0" y="0"/>
          <a:ext cx="0" cy="0"/>
          <a:chOff x="0" y="0"/>
          <a:chExt cx="0" cy="0"/>
        </a:xfrm>
      </p:grpSpPr>
      <p:sp>
        <p:nvSpPr>
          <p:cNvPr id="367" name="Google Shape;367;p76"/>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68" name="Google Shape;368;p76"/>
          <p:cNvSpPr txBox="1">
            <a:spLocks noGrp="1"/>
          </p:cNvSpPr>
          <p:nvPr>
            <p:ph type="body" idx="1"/>
          </p:nvPr>
        </p:nvSpPr>
        <p:spPr>
          <a:xfrm>
            <a:off x="717176" y="1825625"/>
            <a:ext cx="5302624" cy="410604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9" name="Google Shape;369;p76"/>
          <p:cNvSpPr txBox="1">
            <a:spLocks noGrp="1"/>
          </p:cNvSpPr>
          <p:nvPr>
            <p:ph type="body" idx="2"/>
          </p:nvPr>
        </p:nvSpPr>
        <p:spPr>
          <a:xfrm>
            <a:off x="6172200" y="1825625"/>
            <a:ext cx="5329518" cy="410604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0" name="Google Shape;370;p76"/>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71" name="Google Shape;371;p76"/>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72" name="Google Shape;372;p76"/>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matchingName="Comparison">
  <p:cSld name="Comparison">
    <p:bg>
      <p:bgPr>
        <a:solidFill>
          <a:schemeClr val="accent2"/>
        </a:solidFill>
        <a:effectLst/>
      </p:bgPr>
    </p:bg>
    <p:spTree>
      <p:nvGrpSpPr>
        <p:cNvPr id="1" name="Shape 373"/>
        <p:cNvGrpSpPr/>
        <p:nvPr/>
      </p:nvGrpSpPr>
      <p:grpSpPr>
        <a:xfrm>
          <a:off x="0" y="0"/>
          <a:ext cx="0" cy="0"/>
          <a:chOff x="0" y="0"/>
          <a:chExt cx="0" cy="0"/>
        </a:xfrm>
      </p:grpSpPr>
      <p:sp>
        <p:nvSpPr>
          <p:cNvPr id="374" name="Google Shape;374;p77"/>
          <p:cNvSpPr txBox="1">
            <a:spLocks noGrp="1"/>
          </p:cNvSpPr>
          <p:nvPr>
            <p:ph type="body" idx="1"/>
          </p:nvPr>
        </p:nvSpPr>
        <p:spPr>
          <a:xfrm>
            <a:off x="717176" y="1681163"/>
            <a:ext cx="5280399" cy="823912"/>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accent2"/>
              </a:buClr>
              <a:buSzPts val="3200"/>
              <a:buNone/>
              <a:defRPr sz="3200" b="0">
                <a:solidFill>
                  <a:schemeClr val="accent2"/>
                </a:solidFill>
              </a:defRPr>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75" name="Google Shape;375;p77"/>
          <p:cNvSpPr txBox="1">
            <a:spLocks noGrp="1"/>
          </p:cNvSpPr>
          <p:nvPr>
            <p:ph type="body" idx="2"/>
          </p:nvPr>
        </p:nvSpPr>
        <p:spPr>
          <a:xfrm>
            <a:off x="717176" y="2505075"/>
            <a:ext cx="5280399" cy="3434549"/>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6" name="Google Shape;376;p77"/>
          <p:cNvSpPr txBox="1">
            <a:spLocks noGrp="1"/>
          </p:cNvSpPr>
          <p:nvPr>
            <p:ph type="body" idx="3"/>
          </p:nvPr>
        </p:nvSpPr>
        <p:spPr>
          <a:xfrm>
            <a:off x="6172200" y="1681163"/>
            <a:ext cx="5329518" cy="823912"/>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accent2"/>
              </a:buClr>
              <a:buSzPts val="3200"/>
              <a:buNone/>
              <a:defRPr sz="3200" b="0">
                <a:solidFill>
                  <a:schemeClr val="accent2"/>
                </a:solidFill>
              </a:defRPr>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77" name="Google Shape;377;p77"/>
          <p:cNvSpPr txBox="1">
            <a:spLocks noGrp="1"/>
          </p:cNvSpPr>
          <p:nvPr>
            <p:ph type="body" idx="4"/>
          </p:nvPr>
        </p:nvSpPr>
        <p:spPr>
          <a:xfrm>
            <a:off x="6172200" y="2505075"/>
            <a:ext cx="5329518" cy="3434549"/>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8" name="Google Shape;378;p77"/>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79" name="Google Shape;379;p77"/>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0" name="Google Shape;380;p77"/>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
        <p:nvSpPr>
          <p:cNvPr id="381" name="Google Shape;381;p77"/>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accent2"/>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matchingName="Title Only">
  <p:cSld name="Title Only">
    <p:bg>
      <p:bgPr>
        <a:solidFill>
          <a:schemeClr val="accent2"/>
        </a:solidFill>
        <a:effectLst/>
      </p:bgPr>
    </p:bg>
    <p:spTree>
      <p:nvGrpSpPr>
        <p:cNvPr id="1" name="Shape 382"/>
        <p:cNvGrpSpPr/>
        <p:nvPr/>
      </p:nvGrpSpPr>
      <p:grpSpPr>
        <a:xfrm>
          <a:off x="0" y="0"/>
          <a:ext cx="0" cy="0"/>
          <a:chOff x="0" y="0"/>
          <a:chExt cx="0" cy="0"/>
        </a:xfrm>
      </p:grpSpPr>
      <p:sp>
        <p:nvSpPr>
          <p:cNvPr id="383" name="Google Shape;383;p78"/>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384" name="Google Shape;384;p78"/>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5" name="Google Shape;385;p78"/>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6" name="Google Shape;386;p78"/>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
        <p:nvSpPr>
          <p:cNvPr id="387" name="Google Shape;387;p78"/>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matchingName="Blank">
  <p:cSld name="Blank">
    <p:bg>
      <p:bgPr>
        <a:solidFill>
          <a:schemeClr val="accent2"/>
        </a:solidFill>
        <a:effectLst/>
      </p:bgPr>
    </p:bg>
    <p:spTree>
      <p:nvGrpSpPr>
        <p:cNvPr id="1" name="Shape 388"/>
        <p:cNvGrpSpPr/>
        <p:nvPr/>
      </p:nvGrpSpPr>
      <p:grpSpPr>
        <a:xfrm>
          <a:off x="0" y="0"/>
          <a:ext cx="0" cy="0"/>
          <a:chOff x="0" y="0"/>
          <a:chExt cx="0" cy="0"/>
        </a:xfrm>
      </p:grpSpPr>
      <p:sp>
        <p:nvSpPr>
          <p:cNvPr id="389" name="Google Shape;389;p79"/>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a:solidFill>
                  <a:schemeClr val="lt1"/>
                </a:solidFill>
                <a:latin typeface="Calibri"/>
                <a:ea typeface="Calibri"/>
                <a:cs typeface="Calibri"/>
                <a:sym typeface="Calibri"/>
              </a:rPr>
              <a:t>v</a:t>
            </a:r>
            <a:endParaRPr sz="1800">
              <a:solidFill>
                <a:schemeClr val="lt1"/>
              </a:solidFill>
              <a:latin typeface="Calibri"/>
              <a:ea typeface="Calibri"/>
              <a:cs typeface="Calibri"/>
              <a:sym typeface="Calibri"/>
            </a:endParaRPr>
          </a:p>
        </p:txBody>
      </p:sp>
      <p:sp>
        <p:nvSpPr>
          <p:cNvPr id="390" name="Google Shape;390;p79"/>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1" name="Google Shape;391;p79"/>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2" name="Google Shape;392;p79"/>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
        <p:nvSpPr>
          <p:cNvPr id="393" name="Google Shape;393;p79"/>
          <p:cNvSpPr txBox="1">
            <a:spLocks noGrp="1"/>
          </p:cNvSpPr>
          <p:nvPr>
            <p:ph type="body" idx="1"/>
          </p:nvPr>
        </p:nvSpPr>
        <p:spPr>
          <a:xfrm>
            <a:off x="717176" y="659958"/>
            <a:ext cx="10784542" cy="5398936"/>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matchingName="Large Type">
  <p:cSld name="Large Type">
    <p:bg>
      <p:bgPr>
        <a:solidFill>
          <a:schemeClr val="accent2"/>
        </a:solidFill>
        <a:effectLst/>
      </p:bgPr>
    </p:bg>
    <p:spTree>
      <p:nvGrpSpPr>
        <p:cNvPr id="1" name="Shape 394"/>
        <p:cNvGrpSpPr/>
        <p:nvPr/>
      </p:nvGrpSpPr>
      <p:grpSpPr>
        <a:xfrm>
          <a:off x="0" y="0"/>
          <a:ext cx="0" cy="0"/>
          <a:chOff x="0" y="0"/>
          <a:chExt cx="0" cy="0"/>
        </a:xfrm>
      </p:grpSpPr>
      <p:sp>
        <p:nvSpPr>
          <p:cNvPr id="395" name="Google Shape;395;p80"/>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pic>
        <p:nvPicPr>
          <p:cNvPr id="396" name="Google Shape;396;p80" descr="Decorative line break"/>
          <p:cNvPicPr preferRelativeResize="0"/>
          <p:nvPr/>
        </p:nvPicPr>
        <p:blipFill rotWithShape="1">
          <a:blip r:embed="rId2">
            <a:alphaModFix/>
          </a:blip>
          <a:srcRect/>
          <a:stretch/>
        </p:blipFill>
        <p:spPr>
          <a:xfrm>
            <a:off x="5452870" y="3848895"/>
            <a:ext cx="1286259" cy="24384"/>
          </a:xfrm>
          <a:prstGeom prst="rect">
            <a:avLst/>
          </a:prstGeom>
          <a:noFill/>
          <a:ln>
            <a:noFill/>
          </a:ln>
        </p:spPr>
      </p:pic>
      <p:sp>
        <p:nvSpPr>
          <p:cNvPr id="397" name="Google Shape;397;p80"/>
          <p:cNvSpPr txBox="1">
            <a:spLocks noGrp="1"/>
          </p:cNvSpPr>
          <p:nvPr>
            <p:ph type="ctrTitle"/>
          </p:nvPr>
        </p:nvSpPr>
        <p:spPr>
          <a:xfrm>
            <a:off x="1524000" y="1499125"/>
            <a:ext cx="9144000" cy="2387600"/>
          </a:xfrm>
          <a:prstGeom prst="rect">
            <a:avLst/>
          </a:prstGeom>
          <a:noFill/>
          <a:ln>
            <a:noFill/>
          </a:ln>
        </p:spPr>
        <p:txBody>
          <a:bodyPr spcFirstLastPara="1" wrap="square" lIns="91425" tIns="45700" rIns="91425" bIns="45700" anchor="b" anchorCtr="0">
            <a:noAutofit/>
          </a:bodyPr>
          <a:lstStyle>
            <a:lvl1pPr lvl="0" algn="ctr">
              <a:lnSpc>
                <a:spcPct val="90000"/>
              </a:lnSpc>
              <a:spcBef>
                <a:spcPts val="0"/>
              </a:spcBef>
              <a:spcAft>
                <a:spcPts val="0"/>
              </a:spcAft>
              <a:buClr>
                <a:schemeClr val="accent2"/>
              </a:buClr>
              <a:buSzPts val="12000"/>
              <a:buFont typeface="Calibri"/>
              <a:buNone/>
              <a:defRPr sz="12000">
                <a:solidFill>
                  <a:schemeClr val="accent2"/>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98" name="Google Shape;398;p80"/>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9" name="Google Shape;399;p80"/>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00" name="Google Shape;400;p80"/>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
        <p:nvSpPr>
          <p:cNvPr id="401" name="Google Shape;401;p80"/>
          <p:cNvSpPr txBox="1">
            <a:spLocks noGrp="1"/>
          </p:cNvSpPr>
          <p:nvPr>
            <p:ph type="subTitle" idx="1"/>
          </p:nvPr>
        </p:nvSpPr>
        <p:spPr>
          <a:xfrm>
            <a:off x="1524000" y="4003184"/>
            <a:ext cx="9144000" cy="880607"/>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accent2"/>
              </a:buClr>
              <a:buSzPts val="2400"/>
              <a:buNone/>
              <a:defRPr sz="2400">
                <a:solidFill>
                  <a:schemeClr val="accent2"/>
                </a:solidFill>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matchingName="Follow Us">
  <p:cSld name="Follow Us">
    <p:bg>
      <p:bgPr>
        <a:solidFill>
          <a:schemeClr val="accent2"/>
        </a:solidFill>
        <a:effectLst/>
      </p:bgPr>
    </p:bg>
    <p:spTree>
      <p:nvGrpSpPr>
        <p:cNvPr id="1" name="Shape 402"/>
        <p:cNvGrpSpPr/>
        <p:nvPr/>
      </p:nvGrpSpPr>
      <p:grpSpPr>
        <a:xfrm>
          <a:off x="0" y="0"/>
          <a:ext cx="0" cy="0"/>
          <a:chOff x="0" y="0"/>
          <a:chExt cx="0" cy="0"/>
        </a:xfrm>
      </p:grpSpPr>
      <p:sp>
        <p:nvSpPr>
          <p:cNvPr id="403" name="Google Shape;403;p81"/>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pic>
        <p:nvPicPr>
          <p:cNvPr id="404" name="Google Shape;404;p81" descr="Decorative line break"/>
          <p:cNvPicPr preferRelativeResize="0"/>
          <p:nvPr/>
        </p:nvPicPr>
        <p:blipFill rotWithShape="1">
          <a:blip r:embed="rId2">
            <a:alphaModFix/>
          </a:blip>
          <a:srcRect/>
          <a:stretch/>
        </p:blipFill>
        <p:spPr>
          <a:xfrm>
            <a:off x="5452870" y="3848895"/>
            <a:ext cx="1286259" cy="24384"/>
          </a:xfrm>
          <a:prstGeom prst="rect">
            <a:avLst/>
          </a:prstGeom>
          <a:noFill/>
          <a:ln>
            <a:noFill/>
          </a:ln>
        </p:spPr>
      </p:pic>
      <p:sp>
        <p:nvSpPr>
          <p:cNvPr id="405" name="Google Shape;405;p81"/>
          <p:cNvSpPr txBox="1">
            <a:spLocks noGrp="1"/>
          </p:cNvSpPr>
          <p:nvPr>
            <p:ph type="ctrTitle"/>
          </p:nvPr>
        </p:nvSpPr>
        <p:spPr>
          <a:xfrm>
            <a:off x="1524000" y="1499125"/>
            <a:ext cx="9144000" cy="2387600"/>
          </a:xfrm>
          <a:prstGeom prst="rect">
            <a:avLst/>
          </a:prstGeom>
          <a:noFill/>
          <a:ln>
            <a:noFill/>
          </a:ln>
        </p:spPr>
        <p:txBody>
          <a:bodyPr spcFirstLastPara="1" wrap="square" lIns="91425" tIns="45700" rIns="91425" bIns="45700" anchor="b" anchorCtr="0">
            <a:noAutofit/>
          </a:bodyPr>
          <a:lstStyle>
            <a:lvl1pPr lvl="0" algn="ctr">
              <a:lnSpc>
                <a:spcPct val="90000"/>
              </a:lnSpc>
              <a:spcBef>
                <a:spcPts val="0"/>
              </a:spcBef>
              <a:spcAft>
                <a:spcPts val="0"/>
              </a:spcAft>
              <a:buClr>
                <a:schemeClr val="accent2"/>
              </a:buClr>
              <a:buSzPts val="12000"/>
              <a:buFont typeface="Calibri"/>
              <a:buNone/>
              <a:defRPr sz="12000">
                <a:solidFill>
                  <a:schemeClr val="accent2"/>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06" name="Google Shape;406;p81"/>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07" name="Google Shape;407;p81"/>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08" name="Google Shape;408;p81"/>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pic>
        <p:nvPicPr>
          <p:cNvPr id="409" name="Google Shape;409;p81" descr="Twitter icon"/>
          <p:cNvPicPr preferRelativeResize="0"/>
          <p:nvPr/>
        </p:nvPicPr>
        <p:blipFill rotWithShape="1">
          <a:blip r:embed="rId3">
            <a:alphaModFix/>
          </a:blip>
          <a:srcRect/>
          <a:stretch/>
        </p:blipFill>
        <p:spPr>
          <a:xfrm>
            <a:off x="2718290" y="4043402"/>
            <a:ext cx="500040" cy="500040"/>
          </a:xfrm>
          <a:prstGeom prst="rect">
            <a:avLst/>
          </a:prstGeom>
          <a:noFill/>
          <a:ln>
            <a:noFill/>
          </a:ln>
        </p:spPr>
      </p:pic>
      <p:pic>
        <p:nvPicPr>
          <p:cNvPr id="410" name="Google Shape;410;p81" descr="Facebook icon"/>
          <p:cNvPicPr preferRelativeResize="0"/>
          <p:nvPr/>
        </p:nvPicPr>
        <p:blipFill rotWithShape="1">
          <a:blip r:embed="rId4">
            <a:alphaModFix/>
          </a:blip>
          <a:srcRect/>
          <a:stretch/>
        </p:blipFill>
        <p:spPr>
          <a:xfrm>
            <a:off x="9024960" y="4043402"/>
            <a:ext cx="500040" cy="500040"/>
          </a:xfrm>
          <a:prstGeom prst="rect">
            <a:avLst/>
          </a:prstGeom>
          <a:noFill/>
          <a:ln>
            <a:noFill/>
          </a:ln>
        </p:spPr>
      </p:pic>
      <p:sp>
        <p:nvSpPr>
          <p:cNvPr id="411" name="Google Shape;411;p81"/>
          <p:cNvSpPr txBox="1"/>
          <p:nvPr/>
        </p:nvSpPr>
        <p:spPr>
          <a:xfrm>
            <a:off x="2718290" y="4043402"/>
            <a:ext cx="6806709" cy="461665"/>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accent1"/>
              </a:buClr>
              <a:buSzPts val="2400"/>
              <a:buFont typeface="Calibri"/>
              <a:buNone/>
            </a:pPr>
            <a:r>
              <a:rPr lang="en-US" sz="2400">
                <a:solidFill>
                  <a:schemeClr val="accent1"/>
                </a:solidFill>
                <a:latin typeface="Calibri"/>
                <a:ea typeface="Calibri"/>
                <a:cs typeface="Calibri"/>
                <a:sym typeface="Calibri"/>
              </a:rPr>
              <a:t>twitter.com/ORDeptEd | fb.com/ORDeptEd</a:t>
            </a:r>
            <a:endParaRPr/>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matchingName="Gold_3-Title Bar and Content">
  <p:cSld name="Gold_3-Title Bar and Content">
    <p:bg>
      <p:bgPr>
        <a:solidFill>
          <a:schemeClr val="accent4"/>
        </a:solidFill>
        <a:effectLst/>
      </p:bgPr>
    </p:bg>
    <p:spTree>
      <p:nvGrpSpPr>
        <p:cNvPr id="1" name="Shape 412"/>
        <p:cNvGrpSpPr/>
        <p:nvPr/>
      </p:nvGrpSpPr>
      <p:grpSpPr>
        <a:xfrm>
          <a:off x="0" y="0"/>
          <a:ext cx="0" cy="0"/>
          <a:chOff x="0" y="0"/>
          <a:chExt cx="0" cy="0"/>
        </a:xfrm>
      </p:grpSpPr>
      <p:sp>
        <p:nvSpPr>
          <p:cNvPr id="413" name="Google Shape;413;p82"/>
          <p:cNvSpPr txBox="1">
            <a:spLocks noGrp="1"/>
          </p:cNvSpPr>
          <p:nvPr>
            <p:ph type="body" idx="1"/>
          </p:nvPr>
        </p:nvSpPr>
        <p:spPr>
          <a:xfrm>
            <a:off x="717176" y="1825625"/>
            <a:ext cx="10784400" cy="4109200"/>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1067"/>
              </a:spcBef>
              <a:spcAft>
                <a:spcPts val="0"/>
              </a:spcAft>
              <a:buClr>
                <a:schemeClr val="dk1"/>
              </a:buClr>
              <a:buSzPts val="1400"/>
              <a:buChar char="•"/>
              <a:defRPr/>
            </a:lvl1pPr>
            <a:lvl2pPr marL="914400" lvl="1" indent="-317500" algn="l">
              <a:lnSpc>
                <a:spcPct val="90000"/>
              </a:lnSpc>
              <a:spcBef>
                <a:spcPts val="533"/>
              </a:spcBef>
              <a:spcAft>
                <a:spcPts val="0"/>
              </a:spcAft>
              <a:buClr>
                <a:schemeClr val="dk1"/>
              </a:buClr>
              <a:buSzPts val="1400"/>
              <a:buChar char="•"/>
              <a:defRPr/>
            </a:lvl2pPr>
            <a:lvl3pPr marL="1371600" lvl="2" indent="-317500" algn="l">
              <a:lnSpc>
                <a:spcPct val="90000"/>
              </a:lnSpc>
              <a:spcBef>
                <a:spcPts val="533"/>
              </a:spcBef>
              <a:spcAft>
                <a:spcPts val="0"/>
              </a:spcAft>
              <a:buClr>
                <a:schemeClr val="dk1"/>
              </a:buClr>
              <a:buSzPts val="1400"/>
              <a:buChar char="•"/>
              <a:defRPr/>
            </a:lvl3pPr>
            <a:lvl4pPr marL="1828800" lvl="3" indent="-317500" algn="l">
              <a:lnSpc>
                <a:spcPct val="90000"/>
              </a:lnSpc>
              <a:spcBef>
                <a:spcPts val="533"/>
              </a:spcBef>
              <a:spcAft>
                <a:spcPts val="0"/>
              </a:spcAft>
              <a:buClr>
                <a:schemeClr val="dk1"/>
              </a:buClr>
              <a:buSzPts val="1400"/>
              <a:buChar char="•"/>
              <a:defRPr/>
            </a:lvl4pPr>
            <a:lvl5pPr marL="2286000" lvl="4" indent="-317500" algn="l">
              <a:lnSpc>
                <a:spcPct val="90000"/>
              </a:lnSpc>
              <a:spcBef>
                <a:spcPts val="533"/>
              </a:spcBef>
              <a:spcAft>
                <a:spcPts val="0"/>
              </a:spcAft>
              <a:buClr>
                <a:schemeClr val="dk1"/>
              </a:buClr>
              <a:buSzPts val="1400"/>
              <a:buChar char="•"/>
              <a:defRPr/>
            </a:lvl5pPr>
            <a:lvl6pPr marL="2743200" lvl="5" indent="-317500" algn="l">
              <a:lnSpc>
                <a:spcPct val="90000"/>
              </a:lnSpc>
              <a:spcBef>
                <a:spcPts val="533"/>
              </a:spcBef>
              <a:spcAft>
                <a:spcPts val="0"/>
              </a:spcAft>
              <a:buClr>
                <a:schemeClr val="dk1"/>
              </a:buClr>
              <a:buSzPts val="1400"/>
              <a:buChar char="•"/>
              <a:defRPr/>
            </a:lvl6pPr>
            <a:lvl7pPr marL="3200400" lvl="6" indent="-317500" algn="l">
              <a:lnSpc>
                <a:spcPct val="90000"/>
              </a:lnSpc>
              <a:spcBef>
                <a:spcPts val="533"/>
              </a:spcBef>
              <a:spcAft>
                <a:spcPts val="0"/>
              </a:spcAft>
              <a:buClr>
                <a:schemeClr val="dk1"/>
              </a:buClr>
              <a:buSzPts val="1400"/>
              <a:buChar char="•"/>
              <a:defRPr/>
            </a:lvl7pPr>
            <a:lvl8pPr marL="3657600" lvl="7" indent="-317500" algn="l">
              <a:lnSpc>
                <a:spcPct val="90000"/>
              </a:lnSpc>
              <a:spcBef>
                <a:spcPts val="533"/>
              </a:spcBef>
              <a:spcAft>
                <a:spcPts val="0"/>
              </a:spcAft>
              <a:buClr>
                <a:schemeClr val="dk1"/>
              </a:buClr>
              <a:buSzPts val="1400"/>
              <a:buChar char="•"/>
              <a:defRPr/>
            </a:lvl8pPr>
            <a:lvl9pPr marL="4114800" lvl="8" indent="-317500" algn="l">
              <a:lnSpc>
                <a:spcPct val="90000"/>
              </a:lnSpc>
              <a:spcBef>
                <a:spcPts val="533"/>
              </a:spcBef>
              <a:spcAft>
                <a:spcPts val="0"/>
              </a:spcAft>
              <a:buClr>
                <a:schemeClr val="dk1"/>
              </a:buClr>
              <a:buSzPts val="1400"/>
              <a:buChar char="•"/>
              <a:defRPr/>
            </a:lvl9pPr>
          </a:lstStyle>
          <a:p>
            <a:endParaRPr/>
          </a:p>
        </p:txBody>
      </p:sp>
      <p:sp>
        <p:nvSpPr>
          <p:cNvPr id="414" name="Google Shape;414;p82"/>
          <p:cNvSpPr txBox="1">
            <a:spLocks noGrp="1"/>
          </p:cNvSpPr>
          <p:nvPr>
            <p:ph type="title"/>
          </p:nvPr>
        </p:nvSpPr>
        <p:spPr>
          <a:xfrm>
            <a:off x="717176" y="457200"/>
            <a:ext cx="10784400" cy="1026800"/>
          </a:xfrm>
          <a:prstGeom prst="rect">
            <a:avLst/>
          </a:prstGeom>
          <a:noFill/>
          <a:ln>
            <a:noFill/>
          </a:ln>
        </p:spPr>
        <p:txBody>
          <a:bodyPr spcFirstLastPara="1" wrap="square" lIns="68575" tIns="34275" rIns="68575" bIns="34275" anchor="b" anchorCtr="0">
            <a:normAutofit/>
          </a:bodyPr>
          <a:lstStyle>
            <a:lvl1pPr lvl="0" algn="l">
              <a:lnSpc>
                <a:spcPct val="90000"/>
              </a:lnSpc>
              <a:spcBef>
                <a:spcPts val="0"/>
              </a:spcBef>
              <a:spcAft>
                <a:spcPts val="0"/>
              </a:spcAft>
              <a:buClr>
                <a:schemeClr val="accent4"/>
              </a:buClr>
              <a:buSzPts val="3300"/>
              <a:buFont typeface="Calibri"/>
              <a:buNone/>
              <a:defRPr>
                <a:solidFill>
                  <a:schemeClr val="accent4"/>
                </a:solidFill>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a:endParaRPr/>
          </a:p>
        </p:txBody>
      </p:sp>
      <p:sp>
        <p:nvSpPr>
          <p:cNvPr id="415" name="Google Shape;415;p82"/>
          <p:cNvSpPr txBox="1">
            <a:spLocks noGrp="1"/>
          </p:cNvSpPr>
          <p:nvPr>
            <p:ph type="sldNum" idx="12"/>
          </p:nvPr>
        </p:nvSpPr>
        <p:spPr>
          <a:xfrm>
            <a:off x="8610600" y="6139793"/>
            <a:ext cx="2891200" cy="365200"/>
          </a:xfrm>
          <a:prstGeom prst="rect">
            <a:avLst/>
          </a:prstGeom>
          <a:noFill/>
          <a:ln>
            <a:noFill/>
          </a:ln>
        </p:spPr>
        <p:txBody>
          <a:bodyPr spcFirstLastPara="1" wrap="square" lIns="68575" tIns="34275" rIns="68575" bIns="34275" anchor="ctr" anchorCtr="0">
            <a:noAutofit/>
          </a:bodyPr>
          <a:lstStyle>
            <a:lvl1pPr marL="0" lvl="0" indent="0" algn="r">
              <a:spcBef>
                <a:spcPts val="0"/>
              </a:spcBef>
              <a:buClr>
                <a:srgbClr val="595959"/>
              </a:buClr>
              <a:buSzPts val="1200"/>
              <a:buFont typeface="Calibri"/>
              <a:buNone/>
              <a:defRPr sz="1200">
                <a:solidFill>
                  <a:srgbClr val="595959"/>
                </a:solidFill>
                <a:latin typeface="Calibri"/>
                <a:ea typeface="Calibri"/>
                <a:cs typeface="Calibri"/>
                <a:sym typeface="Calibri"/>
              </a:defRPr>
            </a:lvl1pPr>
            <a:lvl2pPr marL="0" lvl="1" indent="0" algn="r">
              <a:spcBef>
                <a:spcPts val="0"/>
              </a:spcBef>
              <a:buClr>
                <a:srgbClr val="595959"/>
              </a:buClr>
              <a:buSzPts val="1200"/>
              <a:buFont typeface="Calibri"/>
              <a:buNone/>
              <a:defRPr sz="1200">
                <a:solidFill>
                  <a:srgbClr val="595959"/>
                </a:solidFill>
                <a:latin typeface="Calibri"/>
                <a:ea typeface="Calibri"/>
                <a:cs typeface="Calibri"/>
                <a:sym typeface="Calibri"/>
              </a:defRPr>
            </a:lvl2pPr>
            <a:lvl3pPr marL="0" lvl="2" indent="0" algn="r">
              <a:spcBef>
                <a:spcPts val="0"/>
              </a:spcBef>
              <a:buClr>
                <a:srgbClr val="595959"/>
              </a:buClr>
              <a:buSzPts val="1200"/>
              <a:buFont typeface="Calibri"/>
              <a:buNone/>
              <a:defRPr sz="1200">
                <a:solidFill>
                  <a:srgbClr val="595959"/>
                </a:solidFill>
                <a:latin typeface="Calibri"/>
                <a:ea typeface="Calibri"/>
                <a:cs typeface="Calibri"/>
                <a:sym typeface="Calibri"/>
              </a:defRPr>
            </a:lvl3pPr>
            <a:lvl4pPr marL="0" lvl="3" indent="0" algn="r">
              <a:spcBef>
                <a:spcPts val="0"/>
              </a:spcBef>
              <a:buClr>
                <a:srgbClr val="595959"/>
              </a:buClr>
              <a:buSzPts val="1200"/>
              <a:buFont typeface="Calibri"/>
              <a:buNone/>
              <a:defRPr sz="1200">
                <a:solidFill>
                  <a:srgbClr val="595959"/>
                </a:solidFill>
                <a:latin typeface="Calibri"/>
                <a:ea typeface="Calibri"/>
                <a:cs typeface="Calibri"/>
                <a:sym typeface="Calibri"/>
              </a:defRPr>
            </a:lvl4pPr>
            <a:lvl5pPr marL="0" lvl="4" indent="0" algn="r">
              <a:spcBef>
                <a:spcPts val="0"/>
              </a:spcBef>
              <a:buClr>
                <a:srgbClr val="595959"/>
              </a:buClr>
              <a:buSzPts val="1200"/>
              <a:buFont typeface="Calibri"/>
              <a:buNone/>
              <a:defRPr sz="1200">
                <a:solidFill>
                  <a:srgbClr val="595959"/>
                </a:solidFill>
                <a:latin typeface="Calibri"/>
                <a:ea typeface="Calibri"/>
                <a:cs typeface="Calibri"/>
                <a:sym typeface="Calibri"/>
              </a:defRPr>
            </a:lvl5pPr>
            <a:lvl6pPr marL="0" lvl="5" indent="0" algn="r">
              <a:spcBef>
                <a:spcPts val="0"/>
              </a:spcBef>
              <a:buClr>
                <a:srgbClr val="595959"/>
              </a:buClr>
              <a:buSzPts val="1200"/>
              <a:buFont typeface="Calibri"/>
              <a:buNone/>
              <a:defRPr sz="1200">
                <a:solidFill>
                  <a:srgbClr val="595959"/>
                </a:solidFill>
                <a:latin typeface="Calibri"/>
                <a:ea typeface="Calibri"/>
                <a:cs typeface="Calibri"/>
                <a:sym typeface="Calibri"/>
              </a:defRPr>
            </a:lvl6pPr>
            <a:lvl7pPr marL="0" lvl="6" indent="0" algn="r">
              <a:spcBef>
                <a:spcPts val="0"/>
              </a:spcBef>
              <a:buClr>
                <a:srgbClr val="595959"/>
              </a:buClr>
              <a:buSzPts val="1200"/>
              <a:buFont typeface="Calibri"/>
              <a:buNone/>
              <a:defRPr sz="1200">
                <a:solidFill>
                  <a:srgbClr val="595959"/>
                </a:solidFill>
                <a:latin typeface="Calibri"/>
                <a:ea typeface="Calibri"/>
                <a:cs typeface="Calibri"/>
                <a:sym typeface="Calibri"/>
              </a:defRPr>
            </a:lvl7pPr>
            <a:lvl8pPr marL="0" lvl="7" indent="0" algn="r">
              <a:spcBef>
                <a:spcPts val="0"/>
              </a:spcBef>
              <a:buClr>
                <a:srgbClr val="595959"/>
              </a:buClr>
              <a:buSzPts val="1200"/>
              <a:buFont typeface="Calibri"/>
              <a:buNone/>
              <a:defRPr sz="1200">
                <a:solidFill>
                  <a:srgbClr val="595959"/>
                </a:solidFill>
                <a:latin typeface="Calibri"/>
                <a:ea typeface="Calibri"/>
                <a:cs typeface="Calibri"/>
                <a:sym typeface="Calibri"/>
              </a:defRPr>
            </a:lvl8pPr>
            <a:lvl9pPr marL="0" lvl="8" indent="0" algn="r">
              <a:spcBef>
                <a:spcPts val="0"/>
              </a:spcBef>
              <a:buClr>
                <a:srgbClr val="595959"/>
              </a:buClr>
              <a:buSzPts val="1200"/>
              <a:buFont typeface="Calibri"/>
              <a:buNone/>
              <a:defRPr sz="1200">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showMasterSp="0" matchingName="Title Slide" type="title">
  <p:cSld name="TITLE">
    <p:bg>
      <p:bgPr>
        <a:solidFill>
          <a:schemeClr val="dk2"/>
        </a:solidFill>
        <a:effectLst/>
      </p:bgPr>
    </p:bg>
    <p:spTree>
      <p:nvGrpSpPr>
        <p:cNvPr id="1" name="Shape 424"/>
        <p:cNvGrpSpPr/>
        <p:nvPr/>
      </p:nvGrpSpPr>
      <p:grpSpPr>
        <a:xfrm>
          <a:off x="0" y="0"/>
          <a:ext cx="0" cy="0"/>
          <a:chOff x="0" y="0"/>
          <a:chExt cx="0" cy="0"/>
        </a:xfrm>
      </p:grpSpPr>
      <p:sp>
        <p:nvSpPr>
          <p:cNvPr id="425" name="Google Shape;425;p84"/>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426" name="Google Shape;426;p84"/>
          <p:cNvSpPr/>
          <p:nvPr/>
        </p:nvSpPr>
        <p:spPr>
          <a:xfrm>
            <a:off x="206188" y="5948082"/>
            <a:ext cx="11775141" cy="699247"/>
          </a:xfrm>
          <a:prstGeom prst="rect">
            <a:avLst/>
          </a:prstGeom>
          <a:solidFill>
            <a:srgbClr val="E7F5F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pic>
        <p:nvPicPr>
          <p:cNvPr id="427" name="Google Shape;427;p84" descr="Decorative line break"/>
          <p:cNvPicPr preferRelativeResize="0"/>
          <p:nvPr/>
        </p:nvPicPr>
        <p:blipFill rotWithShape="1">
          <a:blip r:embed="rId2">
            <a:alphaModFix/>
          </a:blip>
          <a:srcRect/>
          <a:stretch/>
        </p:blipFill>
        <p:spPr>
          <a:xfrm>
            <a:off x="5452870" y="3472133"/>
            <a:ext cx="1286259" cy="24384"/>
          </a:xfrm>
          <a:prstGeom prst="rect">
            <a:avLst/>
          </a:prstGeom>
          <a:noFill/>
          <a:ln>
            <a:noFill/>
          </a:ln>
        </p:spPr>
      </p:pic>
      <p:sp>
        <p:nvSpPr>
          <p:cNvPr id="428" name="Google Shape;428;p84"/>
          <p:cNvSpPr txBox="1">
            <a:spLocks noGrp="1"/>
          </p:cNvSpPr>
          <p:nvPr>
            <p:ph type="ctrTitle"/>
          </p:nvPr>
        </p:nvSpPr>
        <p:spPr>
          <a:xfrm>
            <a:off x="1524000" y="2486701"/>
            <a:ext cx="9144000" cy="1023261"/>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2"/>
              </a:buClr>
              <a:buSzPts val="5400"/>
              <a:buFont typeface="Calibri"/>
              <a:buNone/>
              <a:defRPr sz="5400">
                <a:solidFill>
                  <a:schemeClr val="dk2"/>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9" name="Google Shape;429;p84"/>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2"/>
              </a:buClr>
              <a:buSzPts val="2400"/>
              <a:buNone/>
              <a:defRPr sz="2400">
                <a:solidFill>
                  <a:schemeClr val="dk2"/>
                </a:solidFill>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430" name="Google Shape;430;p84"/>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1" name="Google Shape;431;p84"/>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2" name="Google Shape;432;p84"/>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pic>
        <p:nvPicPr>
          <p:cNvPr id="433" name="Google Shape;433;p84" descr="Oregon Department of Education Logo"/>
          <p:cNvPicPr preferRelativeResize="0"/>
          <p:nvPr/>
        </p:nvPicPr>
        <p:blipFill rotWithShape="1">
          <a:blip r:embed="rId3">
            <a:alphaModFix/>
          </a:blip>
          <a:srcRect/>
          <a:stretch/>
        </p:blipFill>
        <p:spPr>
          <a:xfrm>
            <a:off x="5033770" y="214049"/>
            <a:ext cx="2124460" cy="2167132"/>
          </a:xfrm>
          <a:prstGeom prst="rect">
            <a:avLst/>
          </a:prstGeom>
          <a:noFill/>
          <a:ln>
            <a:noFill/>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and Content" type="obj">
  <p:cSld name="OBJECT">
    <p:bg>
      <p:bgPr>
        <a:solidFill>
          <a:schemeClr val="accent4"/>
        </a:solidFill>
        <a:effectLst/>
      </p:bgPr>
    </p:bg>
    <p:spTree>
      <p:nvGrpSpPr>
        <p:cNvPr id="1" name="Shape 52"/>
        <p:cNvGrpSpPr/>
        <p:nvPr/>
      </p:nvGrpSpPr>
      <p:grpSpPr>
        <a:xfrm>
          <a:off x="0" y="0"/>
          <a:ext cx="0" cy="0"/>
          <a:chOff x="0" y="0"/>
          <a:chExt cx="0" cy="0"/>
        </a:xfrm>
      </p:grpSpPr>
      <p:sp>
        <p:nvSpPr>
          <p:cNvPr id="53" name="Google Shape;53;p36"/>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accent4"/>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4" name="Google Shape;54;p36"/>
          <p:cNvSpPr txBox="1">
            <a:spLocks noGrp="1"/>
          </p:cNvSpPr>
          <p:nvPr>
            <p:ph type="body" idx="1"/>
          </p:nvPr>
        </p:nvSpPr>
        <p:spPr>
          <a:xfrm>
            <a:off x="717176" y="1825625"/>
            <a:ext cx="10784542" cy="410901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5" name="Google Shape;55;p36"/>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36"/>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36"/>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showMasterSp="0" matchingName="Section Header">
  <p:cSld name="Section Header">
    <p:bg>
      <p:bgPr>
        <a:solidFill>
          <a:schemeClr val="dk2"/>
        </a:solidFill>
        <a:effectLst/>
      </p:bgPr>
    </p:bg>
    <p:spTree>
      <p:nvGrpSpPr>
        <p:cNvPr id="1" name="Shape 434"/>
        <p:cNvGrpSpPr/>
        <p:nvPr/>
      </p:nvGrpSpPr>
      <p:grpSpPr>
        <a:xfrm>
          <a:off x="0" y="0"/>
          <a:ext cx="0" cy="0"/>
          <a:chOff x="0" y="0"/>
          <a:chExt cx="0" cy="0"/>
        </a:xfrm>
      </p:grpSpPr>
      <p:sp>
        <p:nvSpPr>
          <p:cNvPr id="435" name="Google Shape;435;p85"/>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436" name="Google Shape;436;p85"/>
          <p:cNvSpPr/>
          <p:nvPr/>
        </p:nvSpPr>
        <p:spPr>
          <a:xfrm>
            <a:off x="206187" y="2488757"/>
            <a:ext cx="11775141" cy="1900363"/>
          </a:xfrm>
          <a:prstGeom prst="rect">
            <a:avLst/>
          </a:prstGeom>
          <a:solidFill>
            <a:srgbClr val="E7F5F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600">
              <a:solidFill>
                <a:schemeClr val="lt1"/>
              </a:solidFill>
              <a:latin typeface="Calibri"/>
              <a:ea typeface="Calibri"/>
              <a:cs typeface="Calibri"/>
              <a:sym typeface="Calibri"/>
            </a:endParaRPr>
          </a:p>
        </p:txBody>
      </p:sp>
      <p:sp>
        <p:nvSpPr>
          <p:cNvPr id="437" name="Google Shape;437;p85"/>
          <p:cNvSpPr txBox="1">
            <a:spLocks noGrp="1"/>
          </p:cNvSpPr>
          <p:nvPr>
            <p:ph type="ctrTitle"/>
          </p:nvPr>
        </p:nvSpPr>
        <p:spPr>
          <a:xfrm>
            <a:off x="717177" y="2488757"/>
            <a:ext cx="10784542" cy="1900363"/>
          </a:xfrm>
          <a:prstGeom prst="rect">
            <a:avLst/>
          </a:prstGeom>
          <a:noFill/>
          <a:ln>
            <a:noFill/>
          </a:ln>
        </p:spPr>
        <p:txBody>
          <a:bodyPr spcFirstLastPara="1" wrap="square" lIns="91425" tIns="45700" rIns="91425" bIns="45700" anchor="ctr" anchorCtr="0">
            <a:noAutofit/>
          </a:bodyPr>
          <a:lstStyle>
            <a:lvl1pPr lvl="0" algn="ctr">
              <a:lnSpc>
                <a:spcPct val="90000"/>
              </a:lnSpc>
              <a:spcBef>
                <a:spcPts val="0"/>
              </a:spcBef>
              <a:spcAft>
                <a:spcPts val="0"/>
              </a:spcAft>
              <a:buClr>
                <a:schemeClr val="dk2"/>
              </a:buClr>
              <a:buSzPts val="6800"/>
              <a:buFont typeface="Calibri"/>
              <a:buNone/>
              <a:defRPr sz="6800">
                <a:solidFill>
                  <a:schemeClr val="dk2"/>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38" name="Google Shape;438;p85"/>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9" name="Google Shape;439;p85"/>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40" name="Google Shape;440;p85"/>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pic>
        <p:nvPicPr>
          <p:cNvPr id="441" name="Google Shape;441;p85" descr="Oregon Department of Education Logo"/>
          <p:cNvPicPr preferRelativeResize="0"/>
          <p:nvPr/>
        </p:nvPicPr>
        <p:blipFill rotWithShape="1">
          <a:blip r:embed="rId2">
            <a:alphaModFix/>
          </a:blip>
          <a:srcRect/>
          <a:stretch/>
        </p:blipFill>
        <p:spPr>
          <a:xfrm>
            <a:off x="5033770" y="214049"/>
            <a:ext cx="2124460" cy="2167132"/>
          </a:xfrm>
          <a:prstGeom prst="rect">
            <a:avLst/>
          </a:prstGeom>
          <a:noFill/>
          <a:ln>
            <a:noFill/>
          </a:ln>
        </p:spPr>
      </p:pic>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showMasterSp="0" matchingName="Title Bar and Content">
  <p:cSld name="Title Bar and Content">
    <p:bg>
      <p:bgPr>
        <a:solidFill>
          <a:schemeClr val="dk2"/>
        </a:solidFill>
        <a:effectLst/>
      </p:bgPr>
    </p:bg>
    <p:spTree>
      <p:nvGrpSpPr>
        <p:cNvPr id="1" name="Shape 442"/>
        <p:cNvGrpSpPr/>
        <p:nvPr/>
      </p:nvGrpSpPr>
      <p:grpSpPr>
        <a:xfrm>
          <a:off x="0" y="0"/>
          <a:ext cx="0" cy="0"/>
          <a:chOff x="0" y="0"/>
          <a:chExt cx="0" cy="0"/>
        </a:xfrm>
      </p:grpSpPr>
      <p:sp>
        <p:nvSpPr>
          <p:cNvPr id="443" name="Google Shape;443;p86"/>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444" name="Google Shape;444;p86"/>
          <p:cNvSpPr/>
          <p:nvPr/>
        </p:nvSpPr>
        <p:spPr>
          <a:xfrm>
            <a:off x="206188" y="215153"/>
            <a:ext cx="11775141" cy="1397364"/>
          </a:xfrm>
          <a:prstGeom prst="rect">
            <a:avLst/>
          </a:prstGeom>
          <a:solidFill>
            <a:srgbClr val="E7F5F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445" name="Google Shape;445;p86"/>
          <p:cNvSpPr txBox="1">
            <a:spLocks noGrp="1"/>
          </p:cNvSpPr>
          <p:nvPr>
            <p:ph type="body" idx="1"/>
          </p:nvPr>
        </p:nvSpPr>
        <p:spPr>
          <a:xfrm>
            <a:off x="717176" y="1825625"/>
            <a:ext cx="10784542" cy="410901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6" name="Google Shape;446;p86"/>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47" name="Google Shape;447;p86"/>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48" name="Google Shape;448;p86"/>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
        <p:nvSpPr>
          <p:cNvPr id="449" name="Google Shape;449;p86"/>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matchingName="Content with Caption">
  <p:cSld name="Content with Caption">
    <p:bg>
      <p:bgPr>
        <a:solidFill>
          <a:schemeClr val="dk2"/>
        </a:solidFill>
        <a:effectLst/>
      </p:bgPr>
    </p:bg>
    <p:spTree>
      <p:nvGrpSpPr>
        <p:cNvPr id="1" name="Shape 450"/>
        <p:cNvGrpSpPr/>
        <p:nvPr/>
      </p:nvGrpSpPr>
      <p:grpSpPr>
        <a:xfrm>
          <a:off x="0" y="0"/>
          <a:ext cx="0" cy="0"/>
          <a:chOff x="0" y="0"/>
          <a:chExt cx="0" cy="0"/>
        </a:xfrm>
      </p:grpSpPr>
      <p:sp>
        <p:nvSpPr>
          <p:cNvPr id="451" name="Google Shape;451;p87"/>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452" name="Google Shape;452;p87"/>
          <p:cNvSpPr/>
          <p:nvPr/>
        </p:nvSpPr>
        <p:spPr>
          <a:xfrm>
            <a:off x="206189" y="215153"/>
            <a:ext cx="4730470" cy="6432176"/>
          </a:xfrm>
          <a:prstGeom prst="rect">
            <a:avLst/>
          </a:prstGeom>
          <a:solidFill>
            <a:srgbClr val="E7F5F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453" name="Google Shape;453;p87"/>
          <p:cNvSpPr txBox="1">
            <a:spLocks noGrp="1"/>
          </p:cNvSpPr>
          <p:nvPr>
            <p:ph type="title"/>
          </p:nvPr>
        </p:nvSpPr>
        <p:spPr>
          <a:xfrm>
            <a:off x="717177" y="779646"/>
            <a:ext cx="3931826" cy="2529812"/>
          </a:xfrm>
          <a:prstGeom prst="rect">
            <a:avLst/>
          </a:prstGeom>
          <a:noFill/>
          <a:ln>
            <a:noFill/>
          </a:ln>
        </p:spPr>
        <p:txBody>
          <a:bodyPr spcFirstLastPara="1" wrap="square" lIns="91425" tIns="45700" rIns="91425" bIns="45700" anchor="t" anchorCtr="0">
            <a:normAutofit/>
          </a:bodyPr>
          <a:lstStyle>
            <a:lvl1pPr lvl="0" algn="l">
              <a:lnSpc>
                <a:spcPct val="90000"/>
              </a:lnSpc>
              <a:spcBef>
                <a:spcPts val="0"/>
              </a:spcBef>
              <a:spcAft>
                <a:spcPts val="0"/>
              </a:spcAft>
              <a:buClr>
                <a:schemeClr val="dk2"/>
              </a:buClr>
              <a:buSzPts val="4400"/>
              <a:buFont typeface="Calibri"/>
              <a:buNone/>
              <a:defRPr sz="44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54" name="Google Shape;454;p87"/>
          <p:cNvSpPr txBox="1">
            <a:spLocks noGrp="1"/>
          </p:cNvSpPr>
          <p:nvPr>
            <p:ph type="body" idx="1"/>
          </p:nvPr>
        </p:nvSpPr>
        <p:spPr>
          <a:xfrm>
            <a:off x="5183188" y="779647"/>
            <a:ext cx="6172200" cy="5081404"/>
          </a:xfrm>
          <a:prstGeom prst="rect">
            <a:avLst/>
          </a:prstGeom>
          <a:noFill/>
          <a:ln>
            <a:noFill/>
          </a:ln>
        </p:spPr>
        <p:txBody>
          <a:bodyPr spcFirstLastPara="1" wrap="square" lIns="91425" tIns="45700" rIns="91425" bIns="45700" anchor="t" anchorCtr="0">
            <a:norm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81000" algn="l">
              <a:lnSpc>
                <a:spcPct val="90000"/>
              </a:lnSpc>
              <a:spcBef>
                <a:spcPts val="500"/>
              </a:spcBef>
              <a:spcAft>
                <a:spcPts val="0"/>
              </a:spcAft>
              <a:buClr>
                <a:schemeClr val="dk1"/>
              </a:buClr>
              <a:buSzPts val="2400"/>
              <a:buChar char="•"/>
              <a:defRPr sz="2400"/>
            </a:lvl2pPr>
            <a:lvl3pPr marL="1371600" lvl="2" indent="-381000" algn="l">
              <a:lnSpc>
                <a:spcPct val="90000"/>
              </a:lnSpc>
              <a:spcBef>
                <a:spcPts val="500"/>
              </a:spcBef>
              <a:spcAft>
                <a:spcPts val="0"/>
              </a:spcAft>
              <a:buClr>
                <a:schemeClr val="dk1"/>
              </a:buClr>
              <a:buSzPts val="2400"/>
              <a:buChar char="•"/>
              <a:defRPr sz="2400"/>
            </a:lvl3pPr>
            <a:lvl4pPr marL="1828800" lvl="3" indent="-381000" algn="l">
              <a:lnSpc>
                <a:spcPct val="90000"/>
              </a:lnSpc>
              <a:spcBef>
                <a:spcPts val="500"/>
              </a:spcBef>
              <a:spcAft>
                <a:spcPts val="0"/>
              </a:spcAft>
              <a:buClr>
                <a:schemeClr val="dk1"/>
              </a:buClr>
              <a:buSzPts val="2400"/>
              <a:buChar char="•"/>
              <a:defRPr sz="2400"/>
            </a:lvl4pPr>
            <a:lvl5pPr marL="2286000" lvl="4" indent="-381000" algn="l">
              <a:lnSpc>
                <a:spcPct val="90000"/>
              </a:lnSpc>
              <a:spcBef>
                <a:spcPts val="500"/>
              </a:spcBef>
              <a:spcAft>
                <a:spcPts val="0"/>
              </a:spcAft>
              <a:buClr>
                <a:schemeClr val="dk1"/>
              </a:buClr>
              <a:buSzPts val="2400"/>
              <a:buChar char="•"/>
              <a:defRPr sz="24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455" name="Google Shape;455;p87"/>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56" name="Google Shape;456;p87"/>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57" name="Google Shape;457;p87"/>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
        <p:nvSpPr>
          <p:cNvPr id="458" name="Google Shape;458;p87"/>
          <p:cNvSpPr>
            <a:spLocks noGrp="1"/>
          </p:cNvSpPr>
          <p:nvPr>
            <p:ph type="pic" idx="2"/>
          </p:nvPr>
        </p:nvSpPr>
        <p:spPr>
          <a:xfrm>
            <a:off x="717177" y="3540125"/>
            <a:ext cx="3931826" cy="2320926"/>
          </a:xfrm>
          <a:prstGeom prst="rect">
            <a:avLst/>
          </a:prstGeom>
          <a:noFill/>
          <a:ln>
            <a:noFill/>
          </a:ln>
        </p:spPr>
      </p:sp>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matchingName="Title and Content" type="obj">
  <p:cSld name="OBJECT">
    <p:bg>
      <p:bgPr>
        <a:solidFill>
          <a:schemeClr val="dk2"/>
        </a:solidFill>
        <a:effectLst/>
      </p:bgPr>
    </p:bg>
    <p:spTree>
      <p:nvGrpSpPr>
        <p:cNvPr id="1" name="Shape 459"/>
        <p:cNvGrpSpPr/>
        <p:nvPr/>
      </p:nvGrpSpPr>
      <p:grpSpPr>
        <a:xfrm>
          <a:off x="0" y="0"/>
          <a:ext cx="0" cy="0"/>
          <a:chOff x="0" y="0"/>
          <a:chExt cx="0" cy="0"/>
        </a:xfrm>
      </p:grpSpPr>
      <p:sp>
        <p:nvSpPr>
          <p:cNvPr id="460" name="Google Shape;460;p88"/>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61" name="Google Shape;461;p88"/>
          <p:cNvSpPr txBox="1">
            <a:spLocks noGrp="1"/>
          </p:cNvSpPr>
          <p:nvPr>
            <p:ph type="body" idx="1"/>
          </p:nvPr>
        </p:nvSpPr>
        <p:spPr>
          <a:xfrm>
            <a:off x="717176" y="1825625"/>
            <a:ext cx="10784542" cy="410901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2" name="Google Shape;462;p88"/>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63" name="Google Shape;463;p88"/>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64" name="Google Shape;464;p88"/>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matchingName="Two Content" type="twoObj">
  <p:cSld name="TWO_OBJECTS">
    <p:bg>
      <p:bgPr>
        <a:solidFill>
          <a:schemeClr val="dk2"/>
        </a:solidFill>
        <a:effectLst/>
      </p:bgPr>
    </p:bg>
    <p:spTree>
      <p:nvGrpSpPr>
        <p:cNvPr id="1" name="Shape 465"/>
        <p:cNvGrpSpPr/>
        <p:nvPr/>
      </p:nvGrpSpPr>
      <p:grpSpPr>
        <a:xfrm>
          <a:off x="0" y="0"/>
          <a:ext cx="0" cy="0"/>
          <a:chOff x="0" y="0"/>
          <a:chExt cx="0" cy="0"/>
        </a:xfrm>
      </p:grpSpPr>
      <p:sp>
        <p:nvSpPr>
          <p:cNvPr id="466" name="Google Shape;466;p89"/>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67" name="Google Shape;467;p89"/>
          <p:cNvSpPr txBox="1">
            <a:spLocks noGrp="1"/>
          </p:cNvSpPr>
          <p:nvPr>
            <p:ph type="body" idx="1"/>
          </p:nvPr>
        </p:nvSpPr>
        <p:spPr>
          <a:xfrm>
            <a:off x="717176" y="1825625"/>
            <a:ext cx="5302624" cy="410604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8" name="Google Shape;468;p89"/>
          <p:cNvSpPr txBox="1">
            <a:spLocks noGrp="1"/>
          </p:cNvSpPr>
          <p:nvPr>
            <p:ph type="body" idx="2"/>
          </p:nvPr>
        </p:nvSpPr>
        <p:spPr>
          <a:xfrm>
            <a:off x="6172200" y="1825625"/>
            <a:ext cx="5329518" cy="410604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9" name="Google Shape;469;p89"/>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0" name="Google Shape;470;p89"/>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1" name="Google Shape;471;p89"/>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matchingName="Comparison">
  <p:cSld name="Comparison">
    <p:bg>
      <p:bgPr>
        <a:solidFill>
          <a:schemeClr val="dk2"/>
        </a:solidFill>
        <a:effectLst/>
      </p:bgPr>
    </p:bg>
    <p:spTree>
      <p:nvGrpSpPr>
        <p:cNvPr id="1" name="Shape 472"/>
        <p:cNvGrpSpPr/>
        <p:nvPr/>
      </p:nvGrpSpPr>
      <p:grpSpPr>
        <a:xfrm>
          <a:off x="0" y="0"/>
          <a:ext cx="0" cy="0"/>
          <a:chOff x="0" y="0"/>
          <a:chExt cx="0" cy="0"/>
        </a:xfrm>
      </p:grpSpPr>
      <p:sp>
        <p:nvSpPr>
          <p:cNvPr id="473" name="Google Shape;473;p90"/>
          <p:cNvSpPr txBox="1">
            <a:spLocks noGrp="1"/>
          </p:cNvSpPr>
          <p:nvPr>
            <p:ph type="body" idx="1"/>
          </p:nvPr>
        </p:nvSpPr>
        <p:spPr>
          <a:xfrm>
            <a:off x="717176" y="1681163"/>
            <a:ext cx="5280399" cy="823912"/>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2"/>
              </a:buClr>
              <a:buSzPts val="3200"/>
              <a:buNone/>
              <a:defRPr sz="3200" b="0">
                <a:solidFill>
                  <a:schemeClr val="dk2"/>
                </a:solidFill>
              </a:defRPr>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74" name="Google Shape;474;p90"/>
          <p:cNvSpPr txBox="1">
            <a:spLocks noGrp="1"/>
          </p:cNvSpPr>
          <p:nvPr>
            <p:ph type="body" idx="2"/>
          </p:nvPr>
        </p:nvSpPr>
        <p:spPr>
          <a:xfrm>
            <a:off x="717176" y="2505075"/>
            <a:ext cx="5280399" cy="3434549"/>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75" name="Google Shape;475;p90"/>
          <p:cNvSpPr txBox="1">
            <a:spLocks noGrp="1"/>
          </p:cNvSpPr>
          <p:nvPr>
            <p:ph type="body" idx="3"/>
          </p:nvPr>
        </p:nvSpPr>
        <p:spPr>
          <a:xfrm>
            <a:off x="6172200" y="1681163"/>
            <a:ext cx="5329518" cy="823912"/>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2"/>
              </a:buClr>
              <a:buSzPts val="3200"/>
              <a:buNone/>
              <a:defRPr sz="3200" b="0">
                <a:solidFill>
                  <a:schemeClr val="dk2"/>
                </a:solidFill>
              </a:defRPr>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76" name="Google Shape;476;p90"/>
          <p:cNvSpPr txBox="1">
            <a:spLocks noGrp="1"/>
          </p:cNvSpPr>
          <p:nvPr>
            <p:ph type="body" idx="4"/>
          </p:nvPr>
        </p:nvSpPr>
        <p:spPr>
          <a:xfrm>
            <a:off x="6172200" y="2505075"/>
            <a:ext cx="5329518" cy="3434549"/>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77" name="Google Shape;477;p90"/>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8" name="Google Shape;478;p90"/>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9" name="Google Shape;479;p90"/>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
        <p:nvSpPr>
          <p:cNvPr id="480" name="Google Shape;480;p90"/>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2"/>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matchingName="Title Only">
  <p:cSld name="Title Only">
    <p:bg>
      <p:bgPr>
        <a:solidFill>
          <a:schemeClr val="dk2"/>
        </a:solidFill>
        <a:effectLst/>
      </p:bgPr>
    </p:bg>
    <p:spTree>
      <p:nvGrpSpPr>
        <p:cNvPr id="1" name="Shape 481"/>
        <p:cNvGrpSpPr/>
        <p:nvPr/>
      </p:nvGrpSpPr>
      <p:grpSpPr>
        <a:xfrm>
          <a:off x="0" y="0"/>
          <a:ext cx="0" cy="0"/>
          <a:chOff x="0" y="0"/>
          <a:chExt cx="0" cy="0"/>
        </a:xfrm>
      </p:grpSpPr>
      <p:sp>
        <p:nvSpPr>
          <p:cNvPr id="482" name="Google Shape;482;p91"/>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483" name="Google Shape;483;p91"/>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4" name="Google Shape;484;p91"/>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5" name="Google Shape;485;p91"/>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
        <p:nvSpPr>
          <p:cNvPr id="486" name="Google Shape;486;p91"/>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showMasterSp="0" matchingName="Blank">
  <p:cSld name="Blank">
    <p:bg>
      <p:bgPr>
        <a:solidFill>
          <a:schemeClr val="dk2"/>
        </a:solidFill>
        <a:effectLst/>
      </p:bgPr>
    </p:bg>
    <p:spTree>
      <p:nvGrpSpPr>
        <p:cNvPr id="1" name="Shape 487"/>
        <p:cNvGrpSpPr/>
        <p:nvPr/>
      </p:nvGrpSpPr>
      <p:grpSpPr>
        <a:xfrm>
          <a:off x="0" y="0"/>
          <a:ext cx="0" cy="0"/>
          <a:chOff x="0" y="0"/>
          <a:chExt cx="0" cy="0"/>
        </a:xfrm>
      </p:grpSpPr>
      <p:sp>
        <p:nvSpPr>
          <p:cNvPr id="488" name="Google Shape;488;p92"/>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a:solidFill>
                  <a:schemeClr val="lt1"/>
                </a:solidFill>
                <a:latin typeface="Calibri"/>
                <a:ea typeface="Calibri"/>
                <a:cs typeface="Calibri"/>
                <a:sym typeface="Calibri"/>
              </a:rPr>
              <a:t>v</a:t>
            </a:r>
            <a:endParaRPr sz="1800">
              <a:solidFill>
                <a:schemeClr val="lt1"/>
              </a:solidFill>
              <a:latin typeface="Calibri"/>
              <a:ea typeface="Calibri"/>
              <a:cs typeface="Calibri"/>
              <a:sym typeface="Calibri"/>
            </a:endParaRPr>
          </a:p>
        </p:txBody>
      </p:sp>
      <p:sp>
        <p:nvSpPr>
          <p:cNvPr id="489" name="Google Shape;489;p92"/>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0" name="Google Shape;490;p92"/>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1" name="Google Shape;491;p92"/>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
        <p:nvSpPr>
          <p:cNvPr id="492" name="Google Shape;492;p92"/>
          <p:cNvSpPr txBox="1">
            <a:spLocks noGrp="1"/>
          </p:cNvSpPr>
          <p:nvPr>
            <p:ph type="body" idx="1"/>
          </p:nvPr>
        </p:nvSpPr>
        <p:spPr>
          <a:xfrm>
            <a:off x="717176" y="659958"/>
            <a:ext cx="10784542" cy="5398936"/>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matchingName="Large Type">
  <p:cSld name="Large Type">
    <p:bg>
      <p:bgPr>
        <a:solidFill>
          <a:schemeClr val="dk2"/>
        </a:solidFill>
        <a:effectLst/>
      </p:bgPr>
    </p:bg>
    <p:spTree>
      <p:nvGrpSpPr>
        <p:cNvPr id="1" name="Shape 493"/>
        <p:cNvGrpSpPr/>
        <p:nvPr/>
      </p:nvGrpSpPr>
      <p:grpSpPr>
        <a:xfrm>
          <a:off x="0" y="0"/>
          <a:ext cx="0" cy="0"/>
          <a:chOff x="0" y="0"/>
          <a:chExt cx="0" cy="0"/>
        </a:xfrm>
      </p:grpSpPr>
      <p:sp>
        <p:nvSpPr>
          <p:cNvPr id="494" name="Google Shape;494;p93"/>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pic>
        <p:nvPicPr>
          <p:cNvPr id="495" name="Google Shape;495;p93" descr="Decorative line break"/>
          <p:cNvPicPr preferRelativeResize="0"/>
          <p:nvPr/>
        </p:nvPicPr>
        <p:blipFill rotWithShape="1">
          <a:blip r:embed="rId2">
            <a:alphaModFix/>
          </a:blip>
          <a:srcRect/>
          <a:stretch/>
        </p:blipFill>
        <p:spPr>
          <a:xfrm>
            <a:off x="5452870" y="3848895"/>
            <a:ext cx="1286259" cy="24384"/>
          </a:xfrm>
          <a:prstGeom prst="rect">
            <a:avLst/>
          </a:prstGeom>
          <a:noFill/>
          <a:ln>
            <a:noFill/>
          </a:ln>
        </p:spPr>
      </p:pic>
      <p:sp>
        <p:nvSpPr>
          <p:cNvPr id="496" name="Google Shape;496;p93"/>
          <p:cNvSpPr txBox="1">
            <a:spLocks noGrp="1"/>
          </p:cNvSpPr>
          <p:nvPr>
            <p:ph type="ctrTitle"/>
          </p:nvPr>
        </p:nvSpPr>
        <p:spPr>
          <a:xfrm>
            <a:off x="1524000" y="1499125"/>
            <a:ext cx="9144000" cy="2387600"/>
          </a:xfrm>
          <a:prstGeom prst="rect">
            <a:avLst/>
          </a:prstGeom>
          <a:noFill/>
          <a:ln>
            <a:noFill/>
          </a:ln>
        </p:spPr>
        <p:txBody>
          <a:bodyPr spcFirstLastPara="1" wrap="square" lIns="91425" tIns="45700" rIns="91425" bIns="45700" anchor="b" anchorCtr="0">
            <a:noAutofit/>
          </a:bodyPr>
          <a:lstStyle>
            <a:lvl1pPr lvl="0" algn="ctr">
              <a:lnSpc>
                <a:spcPct val="90000"/>
              </a:lnSpc>
              <a:spcBef>
                <a:spcPts val="0"/>
              </a:spcBef>
              <a:spcAft>
                <a:spcPts val="0"/>
              </a:spcAft>
              <a:buClr>
                <a:schemeClr val="dk2"/>
              </a:buClr>
              <a:buSzPts val="12000"/>
              <a:buFont typeface="Calibri"/>
              <a:buNone/>
              <a:defRPr sz="12000">
                <a:solidFill>
                  <a:schemeClr val="dk2"/>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97" name="Google Shape;497;p93"/>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8" name="Google Shape;498;p93"/>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9" name="Google Shape;499;p93"/>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
        <p:nvSpPr>
          <p:cNvPr id="500" name="Google Shape;500;p93"/>
          <p:cNvSpPr txBox="1">
            <a:spLocks noGrp="1"/>
          </p:cNvSpPr>
          <p:nvPr>
            <p:ph type="subTitle" idx="1"/>
          </p:nvPr>
        </p:nvSpPr>
        <p:spPr>
          <a:xfrm>
            <a:off x="1524000" y="4003184"/>
            <a:ext cx="9144000" cy="880607"/>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2"/>
              </a:buClr>
              <a:buSzPts val="2400"/>
              <a:buNone/>
              <a:defRPr sz="2400">
                <a:solidFill>
                  <a:schemeClr val="dk2"/>
                </a:solidFill>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Tree>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showMasterSp="0" matchingName="Follow Us">
  <p:cSld name="Follow Us">
    <p:bg>
      <p:bgPr>
        <a:solidFill>
          <a:schemeClr val="dk2"/>
        </a:solidFill>
        <a:effectLst/>
      </p:bgPr>
    </p:bg>
    <p:spTree>
      <p:nvGrpSpPr>
        <p:cNvPr id="1" name="Shape 501"/>
        <p:cNvGrpSpPr/>
        <p:nvPr/>
      </p:nvGrpSpPr>
      <p:grpSpPr>
        <a:xfrm>
          <a:off x="0" y="0"/>
          <a:ext cx="0" cy="0"/>
          <a:chOff x="0" y="0"/>
          <a:chExt cx="0" cy="0"/>
        </a:xfrm>
      </p:grpSpPr>
      <p:sp>
        <p:nvSpPr>
          <p:cNvPr id="502" name="Google Shape;502;p94"/>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pic>
        <p:nvPicPr>
          <p:cNvPr id="503" name="Google Shape;503;p94" descr="Decorative line break"/>
          <p:cNvPicPr preferRelativeResize="0"/>
          <p:nvPr/>
        </p:nvPicPr>
        <p:blipFill rotWithShape="1">
          <a:blip r:embed="rId2">
            <a:alphaModFix/>
          </a:blip>
          <a:srcRect/>
          <a:stretch/>
        </p:blipFill>
        <p:spPr>
          <a:xfrm>
            <a:off x="5452870" y="3848895"/>
            <a:ext cx="1286259" cy="24384"/>
          </a:xfrm>
          <a:prstGeom prst="rect">
            <a:avLst/>
          </a:prstGeom>
          <a:noFill/>
          <a:ln>
            <a:noFill/>
          </a:ln>
        </p:spPr>
      </p:pic>
      <p:sp>
        <p:nvSpPr>
          <p:cNvPr id="504" name="Google Shape;504;p94"/>
          <p:cNvSpPr txBox="1">
            <a:spLocks noGrp="1"/>
          </p:cNvSpPr>
          <p:nvPr>
            <p:ph type="ctrTitle"/>
          </p:nvPr>
        </p:nvSpPr>
        <p:spPr>
          <a:xfrm>
            <a:off x="1524000" y="1499125"/>
            <a:ext cx="9144000" cy="2387600"/>
          </a:xfrm>
          <a:prstGeom prst="rect">
            <a:avLst/>
          </a:prstGeom>
          <a:noFill/>
          <a:ln>
            <a:noFill/>
          </a:ln>
        </p:spPr>
        <p:txBody>
          <a:bodyPr spcFirstLastPara="1" wrap="square" lIns="91425" tIns="45700" rIns="91425" bIns="45700" anchor="b" anchorCtr="0">
            <a:noAutofit/>
          </a:bodyPr>
          <a:lstStyle>
            <a:lvl1pPr lvl="0" algn="ctr">
              <a:lnSpc>
                <a:spcPct val="90000"/>
              </a:lnSpc>
              <a:spcBef>
                <a:spcPts val="0"/>
              </a:spcBef>
              <a:spcAft>
                <a:spcPts val="0"/>
              </a:spcAft>
              <a:buClr>
                <a:schemeClr val="dk2"/>
              </a:buClr>
              <a:buSzPts val="12000"/>
              <a:buFont typeface="Calibri"/>
              <a:buNone/>
              <a:defRPr sz="12000">
                <a:solidFill>
                  <a:schemeClr val="dk2"/>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05" name="Google Shape;505;p94"/>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06" name="Google Shape;506;p94"/>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07" name="Google Shape;507;p94"/>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pic>
        <p:nvPicPr>
          <p:cNvPr id="508" name="Google Shape;508;p94" descr="Twitter icon"/>
          <p:cNvPicPr preferRelativeResize="0"/>
          <p:nvPr/>
        </p:nvPicPr>
        <p:blipFill rotWithShape="1">
          <a:blip r:embed="rId3">
            <a:alphaModFix/>
          </a:blip>
          <a:srcRect/>
          <a:stretch/>
        </p:blipFill>
        <p:spPr>
          <a:xfrm>
            <a:off x="2718290" y="4043402"/>
            <a:ext cx="500040" cy="500040"/>
          </a:xfrm>
          <a:prstGeom prst="rect">
            <a:avLst/>
          </a:prstGeom>
          <a:noFill/>
          <a:ln>
            <a:noFill/>
          </a:ln>
        </p:spPr>
      </p:pic>
      <p:pic>
        <p:nvPicPr>
          <p:cNvPr id="509" name="Google Shape;509;p94" descr="Facebook icon"/>
          <p:cNvPicPr preferRelativeResize="0"/>
          <p:nvPr/>
        </p:nvPicPr>
        <p:blipFill rotWithShape="1">
          <a:blip r:embed="rId4">
            <a:alphaModFix/>
          </a:blip>
          <a:srcRect/>
          <a:stretch/>
        </p:blipFill>
        <p:spPr>
          <a:xfrm>
            <a:off x="9024960" y="4043402"/>
            <a:ext cx="500040" cy="500040"/>
          </a:xfrm>
          <a:prstGeom prst="rect">
            <a:avLst/>
          </a:prstGeom>
          <a:noFill/>
          <a:ln>
            <a:noFill/>
          </a:ln>
        </p:spPr>
      </p:pic>
      <p:sp>
        <p:nvSpPr>
          <p:cNvPr id="510" name="Google Shape;510;p94"/>
          <p:cNvSpPr txBox="1"/>
          <p:nvPr/>
        </p:nvSpPr>
        <p:spPr>
          <a:xfrm>
            <a:off x="2718290" y="4043402"/>
            <a:ext cx="6806709" cy="461665"/>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accent1"/>
              </a:buClr>
              <a:buSzPts val="2400"/>
              <a:buFont typeface="Calibri"/>
              <a:buNone/>
            </a:pPr>
            <a:r>
              <a:rPr lang="en-US" sz="2400">
                <a:solidFill>
                  <a:schemeClr val="accent1"/>
                </a:solidFill>
                <a:latin typeface="Calibri"/>
                <a:ea typeface="Calibri"/>
                <a:cs typeface="Calibri"/>
                <a:sym typeface="Calibri"/>
              </a:rPr>
              <a:t>twitter.com/ORDeptEd | fb.com/ORDeptEd</a:t>
            </a: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wo Content" type="twoObj">
  <p:cSld name="TWO_OBJECTS">
    <p:bg>
      <p:bgPr>
        <a:solidFill>
          <a:schemeClr val="accent4"/>
        </a:solidFill>
        <a:effectLst/>
      </p:bgPr>
    </p:bg>
    <p:spTree>
      <p:nvGrpSpPr>
        <p:cNvPr id="1" name="Shape 58"/>
        <p:cNvGrpSpPr/>
        <p:nvPr/>
      </p:nvGrpSpPr>
      <p:grpSpPr>
        <a:xfrm>
          <a:off x="0" y="0"/>
          <a:ext cx="0" cy="0"/>
          <a:chOff x="0" y="0"/>
          <a:chExt cx="0" cy="0"/>
        </a:xfrm>
      </p:grpSpPr>
      <p:sp>
        <p:nvSpPr>
          <p:cNvPr id="59" name="Google Shape;59;p37"/>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accent4"/>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37"/>
          <p:cNvSpPr txBox="1">
            <a:spLocks noGrp="1"/>
          </p:cNvSpPr>
          <p:nvPr>
            <p:ph type="body" idx="1"/>
          </p:nvPr>
        </p:nvSpPr>
        <p:spPr>
          <a:xfrm>
            <a:off x="717176" y="1825625"/>
            <a:ext cx="5302624" cy="410604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1" name="Google Shape;61;p37"/>
          <p:cNvSpPr txBox="1">
            <a:spLocks noGrp="1"/>
          </p:cNvSpPr>
          <p:nvPr>
            <p:ph type="body" idx="2"/>
          </p:nvPr>
        </p:nvSpPr>
        <p:spPr>
          <a:xfrm>
            <a:off x="6172200" y="1825625"/>
            <a:ext cx="5329518" cy="410604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2" name="Google Shape;62;p37"/>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37"/>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37"/>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omparison">
  <p:cSld name="Comparison">
    <p:bg>
      <p:bgPr>
        <a:solidFill>
          <a:schemeClr val="accent4"/>
        </a:solidFill>
        <a:effectLst/>
      </p:bgPr>
    </p:bg>
    <p:spTree>
      <p:nvGrpSpPr>
        <p:cNvPr id="1" name="Shape 65"/>
        <p:cNvGrpSpPr/>
        <p:nvPr/>
      </p:nvGrpSpPr>
      <p:grpSpPr>
        <a:xfrm>
          <a:off x="0" y="0"/>
          <a:ext cx="0" cy="0"/>
          <a:chOff x="0" y="0"/>
          <a:chExt cx="0" cy="0"/>
        </a:xfrm>
      </p:grpSpPr>
      <p:sp>
        <p:nvSpPr>
          <p:cNvPr id="66" name="Google Shape;66;p38"/>
          <p:cNvSpPr txBox="1">
            <a:spLocks noGrp="1"/>
          </p:cNvSpPr>
          <p:nvPr>
            <p:ph type="body" idx="1"/>
          </p:nvPr>
        </p:nvSpPr>
        <p:spPr>
          <a:xfrm>
            <a:off x="717176" y="1681163"/>
            <a:ext cx="5280399" cy="823912"/>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accent4"/>
              </a:buClr>
              <a:buSzPts val="3200"/>
              <a:buNone/>
              <a:defRPr sz="3200" b="0">
                <a:solidFill>
                  <a:schemeClr val="accent4"/>
                </a:solidFill>
              </a:defRPr>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67" name="Google Shape;67;p38"/>
          <p:cNvSpPr txBox="1">
            <a:spLocks noGrp="1"/>
          </p:cNvSpPr>
          <p:nvPr>
            <p:ph type="body" idx="2"/>
          </p:nvPr>
        </p:nvSpPr>
        <p:spPr>
          <a:xfrm>
            <a:off x="717176" y="2505075"/>
            <a:ext cx="5280399" cy="3434549"/>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8" name="Google Shape;68;p38"/>
          <p:cNvSpPr txBox="1">
            <a:spLocks noGrp="1"/>
          </p:cNvSpPr>
          <p:nvPr>
            <p:ph type="body" idx="3"/>
          </p:nvPr>
        </p:nvSpPr>
        <p:spPr>
          <a:xfrm>
            <a:off x="6172200" y="1681163"/>
            <a:ext cx="5329518" cy="823912"/>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accent4"/>
              </a:buClr>
              <a:buSzPts val="3200"/>
              <a:buNone/>
              <a:defRPr sz="3200" b="0">
                <a:solidFill>
                  <a:schemeClr val="accent4"/>
                </a:solidFill>
              </a:defRPr>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69" name="Google Shape;69;p38"/>
          <p:cNvSpPr txBox="1">
            <a:spLocks noGrp="1"/>
          </p:cNvSpPr>
          <p:nvPr>
            <p:ph type="body" idx="4"/>
          </p:nvPr>
        </p:nvSpPr>
        <p:spPr>
          <a:xfrm>
            <a:off x="6172200" y="2505075"/>
            <a:ext cx="5329518" cy="3434549"/>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0" name="Google Shape;70;p38"/>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38"/>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38"/>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
        <p:nvSpPr>
          <p:cNvPr id="73" name="Google Shape;73;p38"/>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accent4"/>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matchingName="Title Only">
  <p:cSld name="Title Only">
    <p:bg>
      <p:bgPr>
        <a:solidFill>
          <a:schemeClr val="accent4"/>
        </a:solidFill>
        <a:effectLst/>
      </p:bgPr>
    </p:bg>
    <p:spTree>
      <p:nvGrpSpPr>
        <p:cNvPr id="1" name="Shape 74"/>
        <p:cNvGrpSpPr/>
        <p:nvPr/>
      </p:nvGrpSpPr>
      <p:grpSpPr>
        <a:xfrm>
          <a:off x="0" y="0"/>
          <a:ext cx="0" cy="0"/>
          <a:chOff x="0" y="0"/>
          <a:chExt cx="0" cy="0"/>
        </a:xfrm>
      </p:grpSpPr>
      <p:sp>
        <p:nvSpPr>
          <p:cNvPr id="75" name="Google Shape;75;p39"/>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76" name="Google Shape;76;p39"/>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39"/>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39"/>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
        <p:nvSpPr>
          <p:cNvPr id="79" name="Google Shape;79;p39"/>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accent4"/>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matchingName="Blank">
  <p:cSld name="Blank">
    <p:bg>
      <p:bgPr>
        <a:solidFill>
          <a:schemeClr val="accent4"/>
        </a:solidFill>
        <a:effectLst/>
      </p:bgPr>
    </p:bg>
    <p:spTree>
      <p:nvGrpSpPr>
        <p:cNvPr id="1" name="Shape 80"/>
        <p:cNvGrpSpPr/>
        <p:nvPr/>
      </p:nvGrpSpPr>
      <p:grpSpPr>
        <a:xfrm>
          <a:off x="0" y="0"/>
          <a:ext cx="0" cy="0"/>
          <a:chOff x="0" y="0"/>
          <a:chExt cx="0" cy="0"/>
        </a:xfrm>
      </p:grpSpPr>
      <p:sp>
        <p:nvSpPr>
          <p:cNvPr id="81" name="Google Shape;81;p40"/>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a:solidFill>
                  <a:schemeClr val="lt1"/>
                </a:solidFill>
                <a:latin typeface="Calibri"/>
                <a:ea typeface="Calibri"/>
                <a:cs typeface="Calibri"/>
                <a:sym typeface="Calibri"/>
              </a:rPr>
              <a:t>v</a:t>
            </a:r>
            <a:endParaRPr sz="1800">
              <a:solidFill>
                <a:schemeClr val="lt1"/>
              </a:solidFill>
              <a:latin typeface="Calibri"/>
              <a:ea typeface="Calibri"/>
              <a:cs typeface="Calibri"/>
              <a:sym typeface="Calibri"/>
            </a:endParaRPr>
          </a:p>
        </p:txBody>
      </p:sp>
      <p:sp>
        <p:nvSpPr>
          <p:cNvPr id="82" name="Google Shape;82;p40"/>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40"/>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4" name="Google Shape;84;p40"/>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
        <p:nvSpPr>
          <p:cNvPr id="85" name="Google Shape;85;p40"/>
          <p:cNvSpPr txBox="1">
            <a:spLocks noGrp="1"/>
          </p:cNvSpPr>
          <p:nvPr>
            <p:ph type="body" idx="1"/>
          </p:nvPr>
        </p:nvSpPr>
        <p:spPr>
          <a:xfrm>
            <a:off x="717176" y="659958"/>
            <a:ext cx="10784542" cy="5398936"/>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slideLayout" Target="../slideLayouts/slideLayout35.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slideLayout" Target="../slideLayouts/slideLayout34.xml"/><Relationship Id="rId2" Type="http://schemas.openxmlformats.org/officeDocument/2006/relationships/slideLayout" Target="../slideLayouts/slideLayout24.xml"/><Relationship Id="rId16" Type="http://schemas.openxmlformats.org/officeDocument/2006/relationships/image" Target="../media/image1.png"/><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5" Type="http://schemas.openxmlformats.org/officeDocument/2006/relationships/theme" Target="../theme/theme3.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slideLayout" Target="../slideLayouts/slideLayout36.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4.xml"/><Relationship Id="rId13" Type="http://schemas.openxmlformats.org/officeDocument/2006/relationships/theme" Target="../theme/theme4.xml"/><Relationship Id="rId3" Type="http://schemas.openxmlformats.org/officeDocument/2006/relationships/slideLayout" Target="../slideLayouts/slideLayout39.xml"/><Relationship Id="rId7" Type="http://schemas.openxmlformats.org/officeDocument/2006/relationships/slideLayout" Target="../slideLayouts/slideLayout43.xml"/><Relationship Id="rId12" Type="http://schemas.openxmlformats.org/officeDocument/2006/relationships/slideLayout" Target="../slideLayouts/slideLayout48.xml"/><Relationship Id="rId2" Type="http://schemas.openxmlformats.org/officeDocument/2006/relationships/slideLayout" Target="../slideLayouts/slideLayout38.xml"/><Relationship Id="rId1" Type="http://schemas.openxmlformats.org/officeDocument/2006/relationships/slideLayout" Target="../slideLayouts/slideLayout37.xml"/><Relationship Id="rId6" Type="http://schemas.openxmlformats.org/officeDocument/2006/relationships/slideLayout" Target="../slideLayouts/slideLayout42.xml"/><Relationship Id="rId11" Type="http://schemas.openxmlformats.org/officeDocument/2006/relationships/slideLayout" Target="../slideLayouts/slideLayout47.xml"/><Relationship Id="rId5" Type="http://schemas.openxmlformats.org/officeDocument/2006/relationships/slideLayout" Target="../slideLayouts/slideLayout41.xml"/><Relationship Id="rId10" Type="http://schemas.openxmlformats.org/officeDocument/2006/relationships/slideLayout" Target="../slideLayouts/slideLayout46.xml"/><Relationship Id="rId4" Type="http://schemas.openxmlformats.org/officeDocument/2006/relationships/slideLayout" Target="../slideLayouts/slideLayout40.xml"/><Relationship Id="rId9" Type="http://schemas.openxmlformats.org/officeDocument/2006/relationships/slideLayout" Target="../slideLayouts/slideLayout45.xml"/><Relationship Id="rId14" Type="http://schemas.openxmlformats.org/officeDocument/2006/relationships/image" Target="../media/image1.png"/></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6.xml"/><Relationship Id="rId13" Type="http://schemas.openxmlformats.org/officeDocument/2006/relationships/image" Target="../media/image1.png"/><Relationship Id="rId3" Type="http://schemas.openxmlformats.org/officeDocument/2006/relationships/slideLayout" Target="../slideLayouts/slideLayout51.xml"/><Relationship Id="rId7" Type="http://schemas.openxmlformats.org/officeDocument/2006/relationships/slideLayout" Target="../slideLayouts/slideLayout55.xml"/><Relationship Id="rId12" Type="http://schemas.openxmlformats.org/officeDocument/2006/relationships/theme" Target="../theme/theme5.xml"/><Relationship Id="rId2" Type="http://schemas.openxmlformats.org/officeDocument/2006/relationships/slideLayout" Target="../slideLayouts/slideLayout50.xml"/><Relationship Id="rId1" Type="http://schemas.openxmlformats.org/officeDocument/2006/relationships/slideLayout" Target="../slideLayouts/slideLayout49.xml"/><Relationship Id="rId6" Type="http://schemas.openxmlformats.org/officeDocument/2006/relationships/slideLayout" Target="../slideLayouts/slideLayout54.xml"/><Relationship Id="rId11" Type="http://schemas.openxmlformats.org/officeDocument/2006/relationships/slideLayout" Target="../slideLayouts/slideLayout59.xml"/><Relationship Id="rId5" Type="http://schemas.openxmlformats.org/officeDocument/2006/relationships/slideLayout" Target="../slideLayouts/slideLayout53.xml"/><Relationship Id="rId10" Type="http://schemas.openxmlformats.org/officeDocument/2006/relationships/slideLayout" Target="../slideLayouts/slideLayout58.xml"/><Relationship Id="rId4" Type="http://schemas.openxmlformats.org/officeDocument/2006/relationships/slideLayout" Target="../slideLayouts/slideLayout52.xml"/><Relationship Id="rId9" Type="http://schemas.openxmlformats.org/officeDocument/2006/relationships/slideLayout" Target="../slideLayouts/slideLayout5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4"/>
        </a:solidFill>
        <a:effectLst/>
      </p:bgPr>
    </p:bg>
    <p:spTree>
      <p:nvGrpSpPr>
        <p:cNvPr id="1" name="Shape 9"/>
        <p:cNvGrpSpPr/>
        <p:nvPr/>
      </p:nvGrpSpPr>
      <p:grpSpPr>
        <a:xfrm>
          <a:off x="0" y="0"/>
          <a:ext cx="0" cy="0"/>
          <a:chOff x="0" y="0"/>
          <a:chExt cx="0" cy="0"/>
        </a:xfrm>
      </p:grpSpPr>
      <p:sp>
        <p:nvSpPr>
          <p:cNvPr id="10" name="Google Shape;10;p31"/>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1" name="Google Shape;11;p31"/>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lvl1pPr marR="0" lvl="0" algn="l" rtl="0">
              <a:lnSpc>
                <a:spcPct val="90000"/>
              </a:lnSpc>
              <a:spcBef>
                <a:spcPts val="0"/>
              </a:spcBef>
              <a:spcAft>
                <a:spcPts val="0"/>
              </a:spcAft>
              <a:buClr>
                <a:schemeClr val="accent4"/>
              </a:buClr>
              <a:buSzPts val="4400"/>
              <a:buFont typeface="Calibri"/>
              <a:buNone/>
              <a:defRPr sz="4400" b="0" i="0" u="none" strike="noStrike" cap="none">
                <a:solidFill>
                  <a:schemeClr val="accent4"/>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2" name="Google Shape;12;p31"/>
          <p:cNvSpPr txBox="1">
            <a:spLocks noGrp="1"/>
          </p:cNvSpPr>
          <p:nvPr>
            <p:ph type="body" idx="1"/>
          </p:nvPr>
        </p:nvSpPr>
        <p:spPr>
          <a:xfrm>
            <a:off x="717176" y="1825625"/>
            <a:ext cx="10784542" cy="4109010"/>
          </a:xfrm>
          <a:prstGeom prst="rect">
            <a:avLst/>
          </a:prstGeom>
          <a:noFill/>
          <a:ln>
            <a:noFill/>
          </a:ln>
        </p:spPr>
        <p:txBody>
          <a:bodyPr spcFirstLastPara="1" wrap="square" lIns="91425" tIns="45700" rIns="91425" bIns="45700" anchor="t" anchorCtr="0">
            <a:normAutofit/>
          </a:bodyPr>
          <a:lstStyle>
            <a:lvl1pPr marL="457200" marR="0" lvl="0" indent="-381000" algn="l" rtl="0">
              <a:lnSpc>
                <a:spcPct val="90000"/>
              </a:lnSpc>
              <a:spcBef>
                <a:spcPts val="10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4pPr>
            <a:lvl5pPr marL="2286000" marR="0" lvl="4"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3" name="Google Shape;13;p31"/>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595959"/>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31"/>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595959"/>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5" name="Google Shape;15;p31"/>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595959"/>
                </a:solidFill>
                <a:latin typeface="Calibri"/>
                <a:ea typeface="Calibri"/>
                <a:cs typeface="Calibri"/>
                <a:sym typeface="Calibri"/>
              </a:defRPr>
            </a:lvl1pPr>
            <a:lvl2pPr marL="0" marR="0" lvl="1" indent="0" algn="r" rtl="0">
              <a:spcBef>
                <a:spcPts val="0"/>
              </a:spcBef>
              <a:buNone/>
              <a:defRPr sz="1200" b="0" i="0" u="none" strike="noStrike" cap="none">
                <a:solidFill>
                  <a:srgbClr val="595959"/>
                </a:solidFill>
                <a:latin typeface="Calibri"/>
                <a:ea typeface="Calibri"/>
                <a:cs typeface="Calibri"/>
                <a:sym typeface="Calibri"/>
              </a:defRPr>
            </a:lvl2pPr>
            <a:lvl3pPr marL="0" marR="0" lvl="2" indent="0" algn="r" rtl="0">
              <a:spcBef>
                <a:spcPts val="0"/>
              </a:spcBef>
              <a:buNone/>
              <a:defRPr sz="1200" b="0" i="0" u="none" strike="noStrike" cap="none">
                <a:solidFill>
                  <a:srgbClr val="595959"/>
                </a:solidFill>
                <a:latin typeface="Calibri"/>
                <a:ea typeface="Calibri"/>
                <a:cs typeface="Calibri"/>
                <a:sym typeface="Calibri"/>
              </a:defRPr>
            </a:lvl3pPr>
            <a:lvl4pPr marL="0" marR="0" lvl="3" indent="0" algn="r" rtl="0">
              <a:spcBef>
                <a:spcPts val="0"/>
              </a:spcBef>
              <a:buNone/>
              <a:defRPr sz="1200" b="0" i="0" u="none" strike="noStrike" cap="none">
                <a:solidFill>
                  <a:srgbClr val="595959"/>
                </a:solidFill>
                <a:latin typeface="Calibri"/>
                <a:ea typeface="Calibri"/>
                <a:cs typeface="Calibri"/>
                <a:sym typeface="Calibri"/>
              </a:defRPr>
            </a:lvl4pPr>
            <a:lvl5pPr marL="0" marR="0" lvl="4" indent="0" algn="r" rtl="0">
              <a:spcBef>
                <a:spcPts val="0"/>
              </a:spcBef>
              <a:buNone/>
              <a:defRPr sz="1200" b="0" i="0" u="none" strike="noStrike" cap="none">
                <a:solidFill>
                  <a:srgbClr val="595959"/>
                </a:solidFill>
                <a:latin typeface="Calibri"/>
                <a:ea typeface="Calibri"/>
                <a:cs typeface="Calibri"/>
                <a:sym typeface="Calibri"/>
              </a:defRPr>
            </a:lvl5pPr>
            <a:lvl6pPr marL="0" marR="0" lvl="5" indent="0" algn="r" rtl="0">
              <a:spcBef>
                <a:spcPts val="0"/>
              </a:spcBef>
              <a:buNone/>
              <a:defRPr sz="1200" b="0" i="0" u="none" strike="noStrike" cap="none">
                <a:solidFill>
                  <a:srgbClr val="595959"/>
                </a:solidFill>
                <a:latin typeface="Calibri"/>
                <a:ea typeface="Calibri"/>
                <a:cs typeface="Calibri"/>
                <a:sym typeface="Calibri"/>
              </a:defRPr>
            </a:lvl6pPr>
            <a:lvl7pPr marL="0" marR="0" lvl="6" indent="0" algn="r" rtl="0">
              <a:spcBef>
                <a:spcPts val="0"/>
              </a:spcBef>
              <a:buNone/>
              <a:defRPr sz="1200" b="0" i="0" u="none" strike="noStrike" cap="none">
                <a:solidFill>
                  <a:srgbClr val="595959"/>
                </a:solidFill>
                <a:latin typeface="Calibri"/>
                <a:ea typeface="Calibri"/>
                <a:cs typeface="Calibri"/>
                <a:sym typeface="Calibri"/>
              </a:defRPr>
            </a:lvl7pPr>
            <a:lvl8pPr marL="0" marR="0" lvl="7" indent="0" algn="r" rtl="0">
              <a:spcBef>
                <a:spcPts val="0"/>
              </a:spcBef>
              <a:buNone/>
              <a:defRPr sz="1200" b="0" i="0" u="none" strike="noStrike" cap="none">
                <a:solidFill>
                  <a:srgbClr val="595959"/>
                </a:solidFill>
                <a:latin typeface="Calibri"/>
                <a:ea typeface="Calibri"/>
                <a:cs typeface="Calibri"/>
                <a:sym typeface="Calibri"/>
              </a:defRPr>
            </a:lvl8pPr>
            <a:lvl9pPr marL="0" marR="0" lvl="8" indent="0" algn="r" rtl="0">
              <a:spcBef>
                <a:spcPts val="0"/>
              </a:spcBef>
              <a:buNone/>
              <a:defRPr sz="12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pic>
        <p:nvPicPr>
          <p:cNvPr id="16" name="Google Shape;16;p31" descr="Decorative line break"/>
          <p:cNvPicPr preferRelativeResize="0"/>
          <p:nvPr/>
        </p:nvPicPr>
        <p:blipFill rotWithShape="1">
          <a:blip r:embed="rId13">
            <a:alphaModFix/>
          </a:blip>
          <a:srcRect/>
          <a:stretch/>
        </p:blipFill>
        <p:spPr>
          <a:xfrm>
            <a:off x="804670" y="1558360"/>
            <a:ext cx="1286259" cy="24384"/>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accent5"/>
        </a:solidFill>
        <a:effectLst/>
      </p:bgPr>
    </p:bg>
    <p:spTree>
      <p:nvGrpSpPr>
        <p:cNvPr id="1" name="Shape 104"/>
        <p:cNvGrpSpPr/>
        <p:nvPr/>
      </p:nvGrpSpPr>
      <p:grpSpPr>
        <a:xfrm>
          <a:off x="0" y="0"/>
          <a:ext cx="0" cy="0"/>
          <a:chOff x="0" y="0"/>
          <a:chExt cx="0" cy="0"/>
        </a:xfrm>
      </p:grpSpPr>
      <p:sp>
        <p:nvSpPr>
          <p:cNvPr id="105" name="Google Shape;105;p43"/>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06" name="Google Shape;106;p43"/>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lvl1pPr marR="0" lvl="0" algn="l" rtl="0">
              <a:lnSpc>
                <a:spcPct val="90000"/>
              </a:lnSpc>
              <a:spcBef>
                <a:spcPts val="0"/>
              </a:spcBef>
              <a:spcAft>
                <a:spcPts val="0"/>
              </a:spcAft>
              <a:buClr>
                <a:schemeClr val="accent5"/>
              </a:buClr>
              <a:buSzPts val="4400"/>
              <a:buFont typeface="Calibri"/>
              <a:buNone/>
              <a:defRPr sz="4400" b="0" i="0" u="none" strike="noStrike" cap="none">
                <a:solidFill>
                  <a:schemeClr val="accent5"/>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07" name="Google Shape;107;p43"/>
          <p:cNvSpPr txBox="1">
            <a:spLocks noGrp="1"/>
          </p:cNvSpPr>
          <p:nvPr>
            <p:ph type="body" idx="1"/>
          </p:nvPr>
        </p:nvSpPr>
        <p:spPr>
          <a:xfrm>
            <a:off x="717176" y="1825625"/>
            <a:ext cx="10784542" cy="4109010"/>
          </a:xfrm>
          <a:prstGeom prst="rect">
            <a:avLst/>
          </a:prstGeom>
          <a:noFill/>
          <a:ln>
            <a:noFill/>
          </a:ln>
        </p:spPr>
        <p:txBody>
          <a:bodyPr spcFirstLastPara="1" wrap="square" lIns="91425" tIns="45700" rIns="91425" bIns="45700" anchor="t" anchorCtr="0">
            <a:normAutofit/>
          </a:bodyPr>
          <a:lstStyle>
            <a:lvl1pPr marL="457200" marR="0" lvl="0" indent="-381000" algn="l" rtl="0">
              <a:lnSpc>
                <a:spcPct val="90000"/>
              </a:lnSpc>
              <a:spcBef>
                <a:spcPts val="10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4pPr>
            <a:lvl5pPr marL="2286000" marR="0" lvl="4"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08" name="Google Shape;108;p43"/>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a:solidFill>
                  <a:srgbClr val="595959"/>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09" name="Google Shape;109;p43"/>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a:solidFill>
                  <a:srgbClr val="595959"/>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10" name="Google Shape;110;p43"/>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a:solidFill>
                  <a:srgbClr val="595959"/>
                </a:solidFill>
                <a:latin typeface="Calibri"/>
                <a:ea typeface="Calibri"/>
                <a:cs typeface="Calibri"/>
                <a:sym typeface="Calibri"/>
              </a:defRPr>
            </a:lvl1pPr>
            <a:lvl2pPr marL="0" marR="0" lvl="1" indent="0" algn="r" rtl="0">
              <a:spcBef>
                <a:spcPts val="0"/>
              </a:spcBef>
              <a:buNone/>
              <a:defRPr sz="1200">
                <a:solidFill>
                  <a:srgbClr val="595959"/>
                </a:solidFill>
                <a:latin typeface="Calibri"/>
                <a:ea typeface="Calibri"/>
                <a:cs typeface="Calibri"/>
                <a:sym typeface="Calibri"/>
              </a:defRPr>
            </a:lvl2pPr>
            <a:lvl3pPr marL="0" marR="0" lvl="2" indent="0" algn="r" rtl="0">
              <a:spcBef>
                <a:spcPts val="0"/>
              </a:spcBef>
              <a:buNone/>
              <a:defRPr sz="1200">
                <a:solidFill>
                  <a:srgbClr val="595959"/>
                </a:solidFill>
                <a:latin typeface="Calibri"/>
                <a:ea typeface="Calibri"/>
                <a:cs typeface="Calibri"/>
                <a:sym typeface="Calibri"/>
              </a:defRPr>
            </a:lvl3pPr>
            <a:lvl4pPr marL="0" marR="0" lvl="3" indent="0" algn="r" rtl="0">
              <a:spcBef>
                <a:spcPts val="0"/>
              </a:spcBef>
              <a:buNone/>
              <a:defRPr sz="1200">
                <a:solidFill>
                  <a:srgbClr val="595959"/>
                </a:solidFill>
                <a:latin typeface="Calibri"/>
                <a:ea typeface="Calibri"/>
                <a:cs typeface="Calibri"/>
                <a:sym typeface="Calibri"/>
              </a:defRPr>
            </a:lvl4pPr>
            <a:lvl5pPr marL="0" marR="0" lvl="4" indent="0" algn="r" rtl="0">
              <a:spcBef>
                <a:spcPts val="0"/>
              </a:spcBef>
              <a:buNone/>
              <a:defRPr sz="1200">
                <a:solidFill>
                  <a:srgbClr val="595959"/>
                </a:solidFill>
                <a:latin typeface="Calibri"/>
                <a:ea typeface="Calibri"/>
                <a:cs typeface="Calibri"/>
                <a:sym typeface="Calibri"/>
              </a:defRPr>
            </a:lvl5pPr>
            <a:lvl6pPr marL="0" marR="0" lvl="5" indent="0" algn="r" rtl="0">
              <a:spcBef>
                <a:spcPts val="0"/>
              </a:spcBef>
              <a:buNone/>
              <a:defRPr sz="1200">
                <a:solidFill>
                  <a:srgbClr val="595959"/>
                </a:solidFill>
                <a:latin typeface="Calibri"/>
                <a:ea typeface="Calibri"/>
                <a:cs typeface="Calibri"/>
                <a:sym typeface="Calibri"/>
              </a:defRPr>
            </a:lvl6pPr>
            <a:lvl7pPr marL="0" marR="0" lvl="6" indent="0" algn="r" rtl="0">
              <a:spcBef>
                <a:spcPts val="0"/>
              </a:spcBef>
              <a:buNone/>
              <a:defRPr sz="1200">
                <a:solidFill>
                  <a:srgbClr val="595959"/>
                </a:solidFill>
                <a:latin typeface="Calibri"/>
                <a:ea typeface="Calibri"/>
                <a:cs typeface="Calibri"/>
                <a:sym typeface="Calibri"/>
              </a:defRPr>
            </a:lvl7pPr>
            <a:lvl8pPr marL="0" marR="0" lvl="7" indent="0" algn="r" rtl="0">
              <a:spcBef>
                <a:spcPts val="0"/>
              </a:spcBef>
              <a:buNone/>
              <a:defRPr sz="1200">
                <a:solidFill>
                  <a:srgbClr val="595959"/>
                </a:solidFill>
                <a:latin typeface="Calibri"/>
                <a:ea typeface="Calibri"/>
                <a:cs typeface="Calibri"/>
                <a:sym typeface="Calibri"/>
              </a:defRPr>
            </a:lvl8pPr>
            <a:lvl9pPr marL="0" marR="0" lvl="8" indent="0" algn="r" rtl="0">
              <a:spcBef>
                <a:spcPts val="0"/>
              </a:spcBef>
              <a:buNone/>
              <a:defRPr sz="1200">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pic>
        <p:nvPicPr>
          <p:cNvPr id="111" name="Google Shape;111;p43" descr="Decorative line break"/>
          <p:cNvPicPr preferRelativeResize="0"/>
          <p:nvPr/>
        </p:nvPicPr>
        <p:blipFill rotWithShape="1">
          <a:blip r:embed="rId13">
            <a:alphaModFix/>
          </a:blip>
          <a:srcRect/>
          <a:stretch/>
        </p:blipFill>
        <p:spPr>
          <a:xfrm>
            <a:off x="804670" y="1558360"/>
            <a:ext cx="1286259" cy="24384"/>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accent3"/>
        </a:solidFill>
        <a:effectLst/>
      </p:bgPr>
    </p:bg>
    <p:spTree>
      <p:nvGrpSpPr>
        <p:cNvPr id="1" name="Shape 199"/>
        <p:cNvGrpSpPr/>
        <p:nvPr/>
      </p:nvGrpSpPr>
      <p:grpSpPr>
        <a:xfrm>
          <a:off x="0" y="0"/>
          <a:ext cx="0" cy="0"/>
          <a:chOff x="0" y="0"/>
          <a:chExt cx="0" cy="0"/>
        </a:xfrm>
      </p:grpSpPr>
      <p:sp>
        <p:nvSpPr>
          <p:cNvPr id="200" name="Google Shape;200;p55"/>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01" name="Google Shape;201;p55"/>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lvl1pPr marR="0" lvl="0" algn="l" rtl="0">
              <a:lnSpc>
                <a:spcPct val="90000"/>
              </a:lnSpc>
              <a:spcBef>
                <a:spcPts val="0"/>
              </a:spcBef>
              <a:spcAft>
                <a:spcPts val="0"/>
              </a:spcAft>
              <a:buClr>
                <a:schemeClr val="accent3"/>
              </a:buClr>
              <a:buSzPts val="4400"/>
              <a:buFont typeface="Calibri"/>
              <a:buNone/>
              <a:defRPr sz="4400" b="0" i="0" u="none" strike="noStrike" cap="none">
                <a:solidFill>
                  <a:schemeClr val="accent3"/>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02" name="Google Shape;202;p55"/>
          <p:cNvSpPr txBox="1">
            <a:spLocks noGrp="1"/>
          </p:cNvSpPr>
          <p:nvPr>
            <p:ph type="body" idx="1"/>
          </p:nvPr>
        </p:nvSpPr>
        <p:spPr>
          <a:xfrm>
            <a:off x="717176" y="1825625"/>
            <a:ext cx="10784542" cy="4109010"/>
          </a:xfrm>
          <a:prstGeom prst="rect">
            <a:avLst/>
          </a:prstGeom>
          <a:noFill/>
          <a:ln>
            <a:noFill/>
          </a:ln>
        </p:spPr>
        <p:txBody>
          <a:bodyPr spcFirstLastPara="1" wrap="square" lIns="91425" tIns="45700" rIns="91425" bIns="45700" anchor="t" anchorCtr="0">
            <a:normAutofit/>
          </a:bodyPr>
          <a:lstStyle>
            <a:lvl1pPr marL="457200" marR="0" lvl="0" indent="-381000" algn="l" rtl="0">
              <a:lnSpc>
                <a:spcPct val="90000"/>
              </a:lnSpc>
              <a:spcBef>
                <a:spcPts val="10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4pPr>
            <a:lvl5pPr marL="2286000" marR="0" lvl="4"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203" name="Google Shape;203;p55"/>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a:solidFill>
                  <a:srgbClr val="595959"/>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204" name="Google Shape;204;p55"/>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a:solidFill>
                  <a:srgbClr val="595959"/>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205" name="Google Shape;205;p55"/>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a:solidFill>
                  <a:srgbClr val="595959"/>
                </a:solidFill>
                <a:latin typeface="Calibri"/>
                <a:ea typeface="Calibri"/>
                <a:cs typeface="Calibri"/>
                <a:sym typeface="Calibri"/>
              </a:defRPr>
            </a:lvl1pPr>
            <a:lvl2pPr marL="0" marR="0" lvl="1" indent="0" algn="r" rtl="0">
              <a:spcBef>
                <a:spcPts val="0"/>
              </a:spcBef>
              <a:buNone/>
              <a:defRPr sz="1200">
                <a:solidFill>
                  <a:srgbClr val="595959"/>
                </a:solidFill>
                <a:latin typeface="Calibri"/>
                <a:ea typeface="Calibri"/>
                <a:cs typeface="Calibri"/>
                <a:sym typeface="Calibri"/>
              </a:defRPr>
            </a:lvl2pPr>
            <a:lvl3pPr marL="0" marR="0" lvl="2" indent="0" algn="r" rtl="0">
              <a:spcBef>
                <a:spcPts val="0"/>
              </a:spcBef>
              <a:buNone/>
              <a:defRPr sz="1200">
                <a:solidFill>
                  <a:srgbClr val="595959"/>
                </a:solidFill>
                <a:latin typeface="Calibri"/>
                <a:ea typeface="Calibri"/>
                <a:cs typeface="Calibri"/>
                <a:sym typeface="Calibri"/>
              </a:defRPr>
            </a:lvl3pPr>
            <a:lvl4pPr marL="0" marR="0" lvl="3" indent="0" algn="r" rtl="0">
              <a:spcBef>
                <a:spcPts val="0"/>
              </a:spcBef>
              <a:buNone/>
              <a:defRPr sz="1200">
                <a:solidFill>
                  <a:srgbClr val="595959"/>
                </a:solidFill>
                <a:latin typeface="Calibri"/>
                <a:ea typeface="Calibri"/>
                <a:cs typeface="Calibri"/>
                <a:sym typeface="Calibri"/>
              </a:defRPr>
            </a:lvl4pPr>
            <a:lvl5pPr marL="0" marR="0" lvl="4" indent="0" algn="r" rtl="0">
              <a:spcBef>
                <a:spcPts val="0"/>
              </a:spcBef>
              <a:buNone/>
              <a:defRPr sz="1200">
                <a:solidFill>
                  <a:srgbClr val="595959"/>
                </a:solidFill>
                <a:latin typeface="Calibri"/>
                <a:ea typeface="Calibri"/>
                <a:cs typeface="Calibri"/>
                <a:sym typeface="Calibri"/>
              </a:defRPr>
            </a:lvl5pPr>
            <a:lvl6pPr marL="0" marR="0" lvl="5" indent="0" algn="r" rtl="0">
              <a:spcBef>
                <a:spcPts val="0"/>
              </a:spcBef>
              <a:buNone/>
              <a:defRPr sz="1200">
                <a:solidFill>
                  <a:srgbClr val="595959"/>
                </a:solidFill>
                <a:latin typeface="Calibri"/>
                <a:ea typeface="Calibri"/>
                <a:cs typeface="Calibri"/>
                <a:sym typeface="Calibri"/>
              </a:defRPr>
            </a:lvl6pPr>
            <a:lvl7pPr marL="0" marR="0" lvl="6" indent="0" algn="r" rtl="0">
              <a:spcBef>
                <a:spcPts val="0"/>
              </a:spcBef>
              <a:buNone/>
              <a:defRPr sz="1200">
                <a:solidFill>
                  <a:srgbClr val="595959"/>
                </a:solidFill>
                <a:latin typeface="Calibri"/>
                <a:ea typeface="Calibri"/>
                <a:cs typeface="Calibri"/>
                <a:sym typeface="Calibri"/>
              </a:defRPr>
            </a:lvl7pPr>
            <a:lvl8pPr marL="0" marR="0" lvl="7" indent="0" algn="r" rtl="0">
              <a:spcBef>
                <a:spcPts val="0"/>
              </a:spcBef>
              <a:buNone/>
              <a:defRPr sz="1200">
                <a:solidFill>
                  <a:srgbClr val="595959"/>
                </a:solidFill>
                <a:latin typeface="Calibri"/>
                <a:ea typeface="Calibri"/>
                <a:cs typeface="Calibri"/>
                <a:sym typeface="Calibri"/>
              </a:defRPr>
            </a:lvl8pPr>
            <a:lvl9pPr marL="0" marR="0" lvl="8" indent="0" algn="r" rtl="0">
              <a:spcBef>
                <a:spcPts val="0"/>
              </a:spcBef>
              <a:buNone/>
              <a:defRPr sz="1200">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pic>
        <p:nvPicPr>
          <p:cNvPr id="206" name="Google Shape;206;p55" descr="Decorative line break"/>
          <p:cNvPicPr preferRelativeResize="0"/>
          <p:nvPr/>
        </p:nvPicPr>
        <p:blipFill rotWithShape="1">
          <a:blip r:embed="rId16">
            <a:alphaModFix/>
          </a:blip>
          <a:srcRect/>
          <a:stretch/>
        </p:blipFill>
        <p:spPr>
          <a:xfrm>
            <a:off x="804670" y="1558360"/>
            <a:ext cx="1286259" cy="24384"/>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Shape 317"/>
        <p:cNvGrpSpPr/>
        <p:nvPr/>
      </p:nvGrpSpPr>
      <p:grpSpPr>
        <a:xfrm>
          <a:off x="0" y="0"/>
          <a:ext cx="0" cy="0"/>
          <a:chOff x="0" y="0"/>
          <a:chExt cx="0" cy="0"/>
        </a:xfrm>
      </p:grpSpPr>
      <p:sp>
        <p:nvSpPr>
          <p:cNvPr id="318" name="Google Shape;318;p70"/>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319" name="Google Shape;319;p70"/>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lvl1pPr marR="0" lvl="0" algn="l" rtl="0">
              <a:lnSpc>
                <a:spcPct val="90000"/>
              </a:lnSpc>
              <a:spcBef>
                <a:spcPts val="0"/>
              </a:spcBef>
              <a:spcAft>
                <a:spcPts val="0"/>
              </a:spcAft>
              <a:buClr>
                <a:schemeClr val="accent2"/>
              </a:buClr>
              <a:buSzPts val="4400"/>
              <a:buFont typeface="Calibri"/>
              <a:buNone/>
              <a:defRPr sz="4400" b="0" i="0" u="none" strike="noStrike" cap="none">
                <a:solidFill>
                  <a:schemeClr val="accent2"/>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320" name="Google Shape;320;p70"/>
          <p:cNvSpPr txBox="1">
            <a:spLocks noGrp="1"/>
          </p:cNvSpPr>
          <p:nvPr>
            <p:ph type="body" idx="1"/>
          </p:nvPr>
        </p:nvSpPr>
        <p:spPr>
          <a:xfrm>
            <a:off x="717176" y="1825625"/>
            <a:ext cx="10784542" cy="4109010"/>
          </a:xfrm>
          <a:prstGeom prst="rect">
            <a:avLst/>
          </a:prstGeom>
          <a:noFill/>
          <a:ln>
            <a:noFill/>
          </a:ln>
        </p:spPr>
        <p:txBody>
          <a:bodyPr spcFirstLastPara="1" wrap="square" lIns="91425" tIns="45700" rIns="91425" bIns="45700" anchor="t" anchorCtr="0">
            <a:normAutofit/>
          </a:bodyPr>
          <a:lstStyle>
            <a:lvl1pPr marL="457200" marR="0" lvl="0" indent="-381000" algn="l" rtl="0">
              <a:lnSpc>
                <a:spcPct val="90000"/>
              </a:lnSpc>
              <a:spcBef>
                <a:spcPts val="10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4pPr>
            <a:lvl5pPr marL="2286000" marR="0" lvl="4"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321" name="Google Shape;321;p70"/>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a:solidFill>
                  <a:srgbClr val="595959"/>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322" name="Google Shape;322;p70"/>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a:solidFill>
                  <a:srgbClr val="595959"/>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323" name="Google Shape;323;p70"/>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a:solidFill>
                  <a:srgbClr val="595959"/>
                </a:solidFill>
                <a:latin typeface="Calibri"/>
                <a:ea typeface="Calibri"/>
                <a:cs typeface="Calibri"/>
                <a:sym typeface="Calibri"/>
              </a:defRPr>
            </a:lvl1pPr>
            <a:lvl2pPr marL="0" marR="0" lvl="1" indent="0" algn="r" rtl="0">
              <a:spcBef>
                <a:spcPts val="0"/>
              </a:spcBef>
              <a:buNone/>
              <a:defRPr sz="1200">
                <a:solidFill>
                  <a:srgbClr val="595959"/>
                </a:solidFill>
                <a:latin typeface="Calibri"/>
                <a:ea typeface="Calibri"/>
                <a:cs typeface="Calibri"/>
                <a:sym typeface="Calibri"/>
              </a:defRPr>
            </a:lvl2pPr>
            <a:lvl3pPr marL="0" marR="0" lvl="2" indent="0" algn="r" rtl="0">
              <a:spcBef>
                <a:spcPts val="0"/>
              </a:spcBef>
              <a:buNone/>
              <a:defRPr sz="1200">
                <a:solidFill>
                  <a:srgbClr val="595959"/>
                </a:solidFill>
                <a:latin typeface="Calibri"/>
                <a:ea typeface="Calibri"/>
                <a:cs typeface="Calibri"/>
                <a:sym typeface="Calibri"/>
              </a:defRPr>
            </a:lvl3pPr>
            <a:lvl4pPr marL="0" marR="0" lvl="3" indent="0" algn="r" rtl="0">
              <a:spcBef>
                <a:spcPts val="0"/>
              </a:spcBef>
              <a:buNone/>
              <a:defRPr sz="1200">
                <a:solidFill>
                  <a:srgbClr val="595959"/>
                </a:solidFill>
                <a:latin typeface="Calibri"/>
                <a:ea typeface="Calibri"/>
                <a:cs typeface="Calibri"/>
                <a:sym typeface="Calibri"/>
              </a:defRPr>
            </a:lvl4pPr>
            <a:lvl5pPr marL="0" marR="0" lvl="4" indent="0" algn="r" rtl="0">
              <a:spcBef>
                <a:spcPts val="0"/>
              </a:spcBef>
              <a:buNone/>
              <a:defRPr sz="1200">
                <a:solidFill>
                  <a:srgbClr val="595959"/>
                </a:solidFill>
                <a:latin typeface="Calibri"/>
                <a:ea typeface="Calibri"/>
                <a:cs typeface="Calibri"/>
                <a:sym typeface="Calibri"/>
              </a:defRPr>
            </a:lvl5pPr>
            <a:lvl6pPr marL="0" marR="0" lvl="5" indent="0" algn="r" rtl="0">
              <a:spcBef>
                <a:spcPts val="0"/>
              </a:spcBef>
              <a:buNone/>
              <a:defRPr sz="1200">
                <a:solidFill>
                  <a:srgbClr val="595959"/>
                </a:solidFill>
                <a:latin typeface="Calibri"/>
                <a:ea typeface="Calibri"/>
                <a:cs typeface="Calibri"/>
                <a:sym typeface="Calibri"/>
              </a:defRPr>
            </a:lvl6pPr>
            <a:lvl7pPr marL="0" marR="0" lvl="6" indent="0" algn="r" rtl="0">
              <a:spcBef>
                <a:spcPts val="0"/>
              </a:spcBef>
              <a:buNone/>
              <a:defRPr sz="1200">
                <a:solidFill>
                  <a:srgbClr val="595959"/>
                </a:solidFill>
                <a:latin typeface="Calibri"/>
                <a:ea typeface="Calibri"/>
                <a:cs typeface="Calibri"/>
                <a:sym typeface="Calibri"/>
              </a:defRPr>
            </a:lvl7pPr>
            <a:lvl8pPr marL="0" marR="0" lvl="7" indent="0" algn="r" rtl="0">
              <a:spcBef>
                <a:spcPts val="0"/>
              </a:spcBef>
              <a:buNone/>
              <a:defRPr sz="1200">
                <a:solidFill>
                  <a:srgbClr val="595959"/>
                </a:solidFill>
                <a:latin typeface="Calibri"/>
                <a:ea typeface="Calibri"/>
                <a:cs typeface="Calibri"/>
                <a:sym typeface="Calibri"/>
              </a:defRPr>
            </a:lvl8pPr>
            <a:lvl9pPr marL="0" marR="0" lvl="8" indent="0" algn="r" rtl="0">
              <a:spcBef>
                <a:spcPts val="0"/>
              </a:spcBef>
              <a:buNone/>
              <a:defRPr sz="1200">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pic>
        <p:nvPicPr>
          <p:cNvPr id="324" name="Google Shape;324;p70" descr="Decorative line break"/>
          <p:cNvPicPr preferRelativeResize="0"/>
          <p:nvPr/>
        </p:nvPicPr>
        <p:blipFill rotWithShape="1">
          <a:blip r:embed="rId14">
            <a:alphaModFix/>
          </a:blip>
          <a:srcRect/>
          <a:stretch/>
        </p:blipFill>
        <p:spPr>
          <a:xfrm>
            <a:off x="804670" y="1558360"/>
            <a:ext cx="1286259" cy="24384"/>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 id="2147483699" r:id="rId12"/>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dk2"/>
        </a:solidFill>
        <a:effectLst/>
      </p:bgPr>
    </p:bg>
    <p:spTree>
      <p:nvGrpSpPr>
        <p:cNvPr id="1" name="Shape 416"/>
        <p:cNvGrpSpPr/>
        <p:nvPr/>
      </p:nvGrpSpPr>
      <p:grpSpPr>
        <a:xfrm>
          <a:off x="0" y="0"/>
          <a:ext cx="0" cy="0"/>
          <a:chOff x="0" y="0"/>
          <a:chExt cx="0" cy="0"/>
        </a:xfrm>
      </p:grpSpPr>
      <p:sp>
        <p:nvSpPr>
          <p:cNvPr id="417" name="Google Shape;417;p83"/>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418" name="Google Shape;418;p83"/>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lvl1pPr marR="0" lvl="0" algn="l" rtl="0">
              <a:lnSpc>
                <a:spcPct val="90000"/>
              </a:lnSpc>
              <a:spcBef>
                <a:spcPts val="0"/>
              </a:spcBef>
              <a:spcAft>
                <a:spcPts val="0"/>
              </a:spcAft>
              <a:buClr>
                <a:schemeClr val="dk2"/>
              </a:buClr>
              <a:buSzPts val="4400"/>
              <a:buFont typeface="Calibri"/>
              <a:buNone/>
              <a:defRPr sz="4400" b="0" i="0" u="none" strike="noStrike" cap="none">
                <a:solidFill>
                  <a:schemeClr val="dk2"/>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419" name="Google Shape;419;p83"/>
          <p:cNvSpPr txBox="1">
            <a:spLocks noGrp="1"/>
          </p:cNvSpPr>
          <p:nvPr>
            <p:ph type="body" idx="1"/>
          </p:nvPr>
        </p:nvSpPr>
        <p:spPr>
          <a:xfrm>
            <a:off x="717176" y="1825625"/>
            <a:ext cx="10784542" cy="4109010"/>
          </a:xfrm>
          <a:prstGeom prst="rect">
            <a:avLst/>
          </a:prstGeom>
          <a:noFill/>
          <a:ln>
            <a:noFill/>
          </a:ln>
        </p:spPr>
        <p:txBody>
          <a:bodyPr spcFirstLastPara="1" wrap="square" lIns="91425" tIns="45700" rIns="91425" bIns="45700" anchor="t" anchorCtr="0">
            <a:normAutofit/>
          </a:bodyPr>
          <a:lstStyle>
            <a:lvl1pPr marL="457200" marR="0" lvl="0" indent="-381000" algn="l" rtl="0">
              <a:lnSpc>
                <a:spcPct val="90000"/>
              </a:lnSpc>
              <a:spcBef>
                <a:spcPts val="10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4pPr>
            <a:lvl5pPr marL="2286000" marR="0" lvl="4"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420" name="Google Shape;420;p83"/>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a:solidFill>
                  <a:srgbClr val="595959"/>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21" name="Google Shape;421;p83"/>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a:solidFill>
                  <a:srgbClr val="595959"/>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22" name="Google Shape;422;p83"/>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a:solidFill>
                  <a:srgbClr val="595959"/>
                </a:solidFill>
                <a:latin typeface="Calibri"/>
                <a:ea typeface="Calibri"/>
                <a:cs typeface="Calibri"/>
                <a:sym typeface="Calibri"/>
              </a:defRPr>
            </a:lvl1pPr>
            <a:lvl2pPr marL="0" marR="0" lvl="1" indent="0" algn="r" rtl="0">
              <a:spcBef>
                <a:spcPts val="0"/>
              </a:spcBef>
              <a:buNone/>
              <a:defRPr sz="1200">
                <a:solidFill>
                  <a:srgbClr val="595959"/>
                </a:solidFill>
                <a:latin typeface="Calibri"/>
                <a:ea typeface="Calibri"/>
                <a:cs typeface="Calibri"/>
                <a:sym typeface="Calibri"/>
              </a:defRPr>
            </a:lvl2pPr>
            <a:lvl3pPr marL="0" marR="0" lvl="2" indent="0" algn="r" rtl="0">
              <a:spcBef>
                <a:spcPts val="0"/>
              </a:spcBef>
              <a:buNone/>
              <a:defRPr sz="1200">
                <a:solidFill>
                  <a:srgbClr val="595959"/>
                </a:solidFill>
                <a:latin typeface="Calibri"/>
                <a:ea typeface="Calibri"/>
                <a:cs typeface="Calibri"/>
                <a:sym typeface="Calibri"/>
              </a:defRPr>
            </a:lvl3pPr>
            <a:lvl4pPr marL="0" marR="0" lvl="3" indent="0" algn="r" rtl="0">
              <a:spcBef>
                <a:spcPts val="0"/>
              </a:spcBef>
              <a:buNone/>
              <a:defRPr sz="1200">
                <a:solidFill>
                  <a:srgbClr val="595959"/>
                </a:solidFill>
                <a:latin typeface="Calibri"/>
                <a:ea typeface="Calibri"/>
                <a:cs typeface="Calibri"/>
                <a:sym typeface="Calibri"/>
              </a:defRPr>
            </a:lvl4pPr>
            <a:lvl5pPr marL="0" marR="0" lvl="4" indent="0" algn="r" rtl="0">
              <a:spcBef>
                <a:spcPts val="0"/>
              </a:spcBef>
              <a:buNone/>
              <a:defRPr sz="1200">
                <a:solidFill>
                  <a:srgbClr val="595959"/>
                </a:solidFill>
                <a:latin typeface="Calibri"/>
                <a:ea typeface="Calibri"/>
                <a:cs typeface="Calibri"/>
                <a:sym typeface="Calibri"/>
              </a:defRPr>
            </a:lvl5pPr>
            <a:lvl6pPr marL="0" marR="0" lvl="5" indent="0" algn="r" rtl="0">
              <a:spcBef>
                <a:spcPts val="0"/>
              </a:spcBef>
              <a:buNone/>
              <a:defRPr sz="1200">
                <a:solidFill>
                  <a:srgbClr val="595959"/>
                </a:solidFill>
                <a:latin typeface="Calibri"/>
                <a:ea typeface="Calibri"/>
                <a:cs typeface="Calibri"/>
                <a:sym typeface="Calibri"/>
              </a:defRPr>
            </a:lvl6pPr>
            <a:lvl7pPr marL="0" marR="0" lvl="6" indent="0" algn="r" rtl="0">
              <a:spcBef>
                <a:spcPts val="0"/>
              </a:spcBef>
              <a:buNone/>
              <a:defRPr sz="1200">
                <a:solidFill>
                  <a:srgbClr val="595959"/>
                </a:solidFill>
                <a:latin typeface="Calibri"/>
                <a:ea typeface="Calibri"/>
                <a:cs typeface="Calibri"/>
                <a:sym typeface="Calibri"/>
              </a:defRPr>
            </a:lvl7pPr>
            <a:lvl8pPr marL="0" marR="0" lvl="7" indent="0" algn="r" rtl="0">
              <a:spcBef>
                <a:spcPts val="0"/>
              </a:spcBef>
              <a:buNone/>
              <a:defRPr sz="1200">
                <a:solidFill>
                  <a:srgbClr val="595959"/>
                </a:solidFill>
                <a:latin typeface="Calibri"/>
                <a:ea typeface="Calibri"/>
                <a:cs typeface="Calibri"/>
                <a:sym typeface="Calibri"/>
              </a:defRPr>
            </a:lvl8pPr>
            <a:lvl9pPr marL="0" marR="0" lvl="8" indent="0" algn="r" rtl="0">
              <a:spcBef>
                <a:spcPts val="0"/>
              </a:spcBef>
              <a:buNone/>
              <a:defRPr sz="1200">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pic>
        <p:nvPicPr>
          <p:cNvPr id="423" name="Google Shape;423;p83" descr="Decorative line break"/>
          <p:cNvPicPr preferRelativeResize="0"/>
          <p:nvPr/>
        </p:nvPicPr>
        <p:blipFill rotWithShape="1">
          <a:blip r:embed="rId13">
            <a:alphaModFix/>
          </a:blip>
          <a:srcRect/>
          <a:stretch/>
        </p:blipFill>
        <p:spPr>
          <a:xfrm>
            <a:off x="804670" y="1558360"/>
            <a:ext cx="1286259" cy="24384"/>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701" r:id="rId1"/>
    <p:sldLayoutId id="2147483702" r:id="rId2"/>
    <p:sldLayoutId id="2147483703" r:id="rId3"/>
    <p:sldLayoutId id="2147483704" r:id="rId4"/>
    <p:sldLayoutId id="2147483705" r:id="rId5"/>
    <p:sldLayoutId id="2147483706" r:id="rId6"/>
    <p:sldLayoutId id="2147483707" r:id="rId7"/>
    <p:sldLayoutId id="2147483708" r:id="rId8"/>
    <p:sldLayoutId id="2147483709" r:id="rId9"/>
    <p:sldLayoutId id="2147483710" r:id="rId10"/>
    <p:sldLayoutId id="2147483711" r:id="rId1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www.oregon.gov/ode/students-and-family/SpecialEducation/Documents/abbreviatedday/infoconsidercontinuedsampleform.docx" TargetMode="External"/><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s://www.oregon.gov/ode/students-and-family/SpecialEducation/Documents/abbreviatedday/Informed%20and%20Written%20Consent%20for%20Extending%20Abbreviated%20School%20Day%20Program%20Meeting%20Timeline%20Sample%20Form.docx" TargetMode="External"/><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15"/>
        <p:cNvGrpSpPr/>
        <p:nvPr/>
      </p:nvGrpSpPr>
      <p:grpSpPr>
        <a:xfrm>
          <a:off x="0" y="0"/>
          <a:ext cx="0" cy="0"/>
          <a:chOff x="0" y="0"/>
          <a:chExt cx="0" cy="0"/>
        </a:xfrm>
      </p:grpSpPr>
      <p:sp>
        <p:nvSpPr>
          <p:cNvPr id="516" name="Google Shape;516;p1"/>
          <p:cNvSpPr txBox="1">
            <a:spLocks noGrp="1"/>
          </p:cNvSpPr>
          <p:nvPr>
            <p:ph type="ctrTitle"/>
          </p:nvPr>
        </p:nvSpPr>
        <p:spPr>
          <a:xfrm>
            <a:off x="717176" y="2137780"/>
            <a:ext cx="11027664" cy="1023261"/>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chemeClr val="accent4"/>
              </a:buClr>
              <a:buSzPts val="5400"/>
              <a:buFont typeface="Calibri"/>
              <a:buNone/>
            </a:pPr>
            <a:r>
              <a:rPr lang="en-US" dirty="0"/>
              <a:t>SB 819: Abbreviated School Day</a:t>
            </a:r>
            <a:endParaRPr dirty="0"/>
          </a:p>
        </p:txBody>
      </p:sp>
      <p:sp>
        <p:nvSpPr>
          <p:cNvPr id="517" name="Google Shape;517;p1"/>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p>
            <a:pPr marL="0" lvl="0" indent="0" algn="ctr" rtl="0">
              <a:lnSpc>
                <a:spcPct val="90000"/>
              </a:lnSpc>
              <a:spcBef>
                <a:spcPts val="0"/>
              </a:spcBef>
              <a:spcAft>
                <a:spcPts val="0"/>
              </a:spcAft>
              <a:buClr>
                <a:schemeClr val="accent4"/>
              </a:buClr>
              <a:buSzPts val="2400"/>
              <a:buNone/>
            </a:pPr>
            <a:r>
              <a:rPr lang="en-US"/>
              <a:t>Train-the-Trainer Series</a:t>
            </a:r>
            <a:endParaRPr/>
          </a:p>
          <a:p>
            <a:pPr marL="0" lvl="0" indent="0" algn="ctr" rtl="0">
              <a:lnSpc>
                <a:spcPct val="90000"/>
              </a:lnSpc>
              <a:spcBef>
                <a:spcPts val="1000"/>
              </a:spcBef>
              <a:spcAft>
                <a:spcPts val="0"/>
              </a:spcAft>
              <a:buClr>
                <a:schemeClr val="accent4"/>
              </a:buClr>
              <a:buSzPts val="4000"/>
              <a:buNone/>
            </a:pPr>
            <a:r>
              <a:rPr lang="en-US" sz="4000" b="1"/>
              <a:t>Conducting Compliant IEP and 504 Meetings</a:t>
            </a:r>
            <a:endParaRPr sz="4000" b="1"/>
          </a:p>
        </p:txBody>
      </p:sp>
      <p:sp>
        <p:nvSpPr>
          <p:cNvPr id="518" name="Google Shape;518;p1"/>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Oregon Department of Education</a:t>
            </a:r>
            <a:endParaRPr/>
          </a:p>
        </p:txBody>
      </p:sp>
      <p:sp>
        <p:nvSpPr>
          <p:cNvPr id="519" name="Google Shape;519;p1"/>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1</a:t>
            </a:fld>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636"/>
        <p:cNvGrpSpPr/>
        <p:nvPr/>
      </p:nvGrpSpPr>
      <p:grpSpPr>
        <a:xfrm>
          <a:off x="0" y="0"/>
          <a:ext cx="0" cy="0"/>
          <a:chOff x="0" y="0"/>
          <a:chExt cx="0" cy="0"/>
        </a:xfrm>
      </p:grpSpPr>
      <p:sp>
        <p:nvSpPr>
          <p:cNvPr id="637" name="Google Shape;637;p10"/>
          <p:cNvSpPr txBox="1">
            <a:spLocks noGrp="1"/>
          </p:cNvSpPr>
          <p:nvPr>
            <p:ph type="body" idx="1"/>
          </p:nvPr>
        </p:nvSpPr>
        <p:spPr>
          <a:xfrm>
            <a:off x="717176" y="1970774"/>
            <a:ext cx="10784542" cy="4012845"/>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3600"/>
              <a:buNone/>
            </a:pPr>
            <a:r>
              <a:rPr lang="en-US" sz="3600" b="1"/>
              <a:t>Exclusionary Factors include lack of:  </a:t>
            </a:r>
            <a:endParaRPr/>
          </a:p>
          <a:p>
            <a:pPr marL="228600" lvl="0" indent="-228600" algn="l" rtl="0">
              <a:lnSpc>
                <a:spcPct val="90000"/>
              </a:lnSpc>
              <a:spcBef>
                <a:spcPts val="1000"/>
              </a:spcBef>
              <a:spcAft>
                <a:spcPts val="0"/>
              </a:spcAft>
              <a:buClr>
                <a:schemeClr val="dk1"/>
              </a:buClr>
              <a:buSzPts val="3200"/>
              <a:buChar char="•"/>
            </a:pPr>
            <a:r>
              <a:rPr lang="en-US" sz="3200"/>
              <a:t>(i)   Licensed or classified staff;</a:t>
            </a:r>
            <a:endParaRPr/>
          </a:p>
          <a:p>
            <a:pPr marL="228600" lvl="0" indent="-228600" algn="l" rtl="0">
              <a:lnSpc>
                <a:spcPct val="90000"/>
              </a:lnSpc>
              <a:spcBef>
                <a:spcPts val="1000"/>
              </a:spcBef>
              <a:spcAft>
                <a:spcPts val="0"/>
              </a:spcAft>
              <a:buClr>
                <a:schemeClr val="dk1"/>
              </a:buClr>
              <a:buSzPts val="3200"/>
              <a:buChar char="•"/>
            </a:pPr>
            <a:r>
              <a:rPr lang="en-US" sz="3200"/>
              <a:t>(ii)  Availability of training; </a:t>
            </a:r>
            <a:endParaRPr/>
          </a:p>
          <a:p>
            <a:pPr marL="228600" lvl="0" indent="-228600" algn="l" rtl="0">
              <a:lnSpc>
                <a:spcPct val="90000"/>
              </a:lnSpc>
              <a:spcBef>
                <a:spcPts val="1000"/>
              </a:spcBef>
              <a:spcAft>
                <a:spcPts val="0"/>
              </a:spcAft>
              <a:buClr>
                <a:schemeClr val="dk1"/>
              </a:buClr>
              <a:buSzPts val="3200"/>
              <a:buChar char="•"/>
            </a:pPr>
            <a:r>
              <a:rPr lang="en-US" sz="3200"/>
              <a:t>(iii) Accessible facilities; and</a:t>
            </a:r>
            <a:endParaRPr/>
          </a:p>
          <a:p>
            <a:pPr marL="228600" lvl="0" indent="-228600" algn="l" rtl="0">
              <a:lnSpc>
                <a:spcPct val="90000"/>
              </a:lnSpc>
              <a:spcBef>
                <a:spcPts val="1000"/>
              </a:spcBef>
              <a:spcAft>
                <a:spcPts val="0"/>
              </a:spcAft>
              <a:buClr>
                <a:schemeClr val="dk1"/>
              </a:buClr>
              <a:buSzPts val="3200"/>
              <a:buChar char="•"/>
            </a:pPr>
            <a:r>
              <a:rPr lang="en-US" sz="3200"/>
              <a:t>(iv) Related services, including nursing </a:t>
            </a:r>
            <a:endParaRPr/>
          </a:p>
          <a:p>
            <a:pPr marL="0" lvl="0" indent="0" algn="l" rtl="0">
              <a:lnSpc>
                <a:spcPct val="90000"/>
              </a:lnSpc>
              <a:spcBef>
                <a:spcPts val="1000"/>
              </a:spcBef>
              <a:spcAft>
                <a:spcPts val="0"/>
              </a:spcAft>
              <a:buClr>
                <a:schemeClr val="dk1"/>
              </a:buClr>
              <a:buSzPts val="3200"/>
              <a:buNone/>
            </a:pPr>
            <a:r>
              <a:rPr lang="en-US" sz="3200"/>
              <a:t>         services and transportation services.</a:t>
            </a:r>
            <a:endParaRPr/>
          </a:p>
        </p:txBody>
      </p:sp>
      <p:sp>
        <p:nvSpPr>
          <p:cNvPr id="638" name="Google Shape;638;p10"/>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Oregon Department of Education</a:t>
            </a:r>
            <a:endParaRPr/>
          </a:p>
        </p:txBody>
      </p:sp>
      <p:sp>
        <p:nvSpPr>
          <p:cNvPr id="639" name="Google Shape;639;p10"/>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10</a:t>
            </a:fld>
            <a:endParaRPr/>
          </a:p>
        </p:txBody>
      </p:sp>
      <p:sp>
        <p:nvSpPr>
          <p:cNvPr id="640" name="Google Shape;640;p10"/>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fontScale="90000"/>
          </a:bodyPr>
          <a:lstStyle/>
          <a:p>
            <a:pPr marL="0" lvl="0" indent="0" algn="l" rtl="0">
              <a:lnSpc>
                <a:spcPct val="90000"/>
              </a:lnSpc>
              <a:spcBef>
                <a:spcPts val="0"/>
              </a:spcBef>
              <a:spcAft>
                <a:spcPts val="0"/>
              </a:spcAft>
              <a:buClr>
                <a:schemeClr val="accent4"/>
              </a:buClr>
              <a:buSzPct val="141935"/>
              <a:buFont typeface="Calibri"/>
              <a:buNone/>
            </a:pPr>
            <a:br>
              <a:rPr lang="en-US"/>
            </a:br>
            <a:br>
              <a:rPr lang="en-US"/>
            </a:br>
            <a:br>
              <a:rPr lang="en-US"/>
            </a:br>
            <a:r>
              <a:rPr lang="en-US" sz="2700" b="1"/>
              <a:t>SB 819 Abbreviated School Day Program (ASDP) Meeting Requirements</a:t>
            </a:r>
            <a:br>
              <a:rPr lang="en-US" sz="3100" b="1"/>
            </a:br>
            <a:r>
              <a:rPr lang="en-US" sz="3600" b="1"/>
              <a:t>During the Initial Placement Meeting Requirements</a:t>
            </a:r>
            <a:endParaRPr sz="3100" b="1"/>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645"/>
        <p:cNvGrpSpPr/>
        <p:nvPr/>
      </p:nvGrpSpPr>
      <p:grpSpPr>
        <a:xfrm>
          <a:off x="0" y="0"/>
          <a:ext cx="0" cy="0"/>
          <a:chOff x="0" y="0"/>
          <a:chExt cx="0" cy="0"/>
        </a:xfrm>
      </p:grpSpPr>
      <p:sp>
        <p:nvSpPr>
          <p:cNvPr id="646" name="Google Shape;646;p11"/>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Oregon Department of Education</a:t>
            </a:r>
            <a:endParaRPr/>
          </a:p>
        </p:txBody>
      </p:sp>
      <p:sp>
        <p:nvSpPr>
          <p:cNvPr id="647" name="Google Shape;647;p11"/>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11</a:t>
            </a:fld>
            <a:endParaRPr/>
          </a:p>
        </p:txBody>
      </p:sp>
      <p:sp>
        <p:nvSpPr>
          <p:cNvPr id="648" name="Google Shape;648;p11"/>
          <p:cNvSpPr txBox="1">
            <a:spLocks noGrp="1"/>
          </p:cNvSpPr>
          <p:nvPr>
            <p:ph type="title"/>
          </p:nvPr>
        </p:nvSpPr>
        <p:spPr>
          <a:xfrm>
            <a:off x="717176" y="504825"/>
            <a:ext cx="10784542" cy="1026460"/>
          </a:xfrm>
          <a:prstGeom prst="rect">
            <a:avLst/>
          </a:prstGeom>
          <a:noFill/>
          <a:ln>
            <a:noFill/>
          </a:ln>
        </p:spPr>
        <p:txBody>
          <a:bodyPr spcFirstLastPara="1" wrap="square" lIns="91425" tIns="45700" rIns="91425" bIns="45700" anchor="b" anchorCtr="0">
            <a:normAutofit fontScale="90000"/>
          </a:bodyPr>
          <a:lstStyle/>
          <a:p>
            <a:pPr marL="0" lvl="0" indent="0" algn="l" rtl="0">
              <a:lnSpc>
                <a:spcPct val="90000"/>
              </a:lnSpc>
              <a:spcBef>
                <a:spcPts val="0"/>
              </a:spcBef>
              <a:spcAft>
                <a:spcPts val="0"/>
              </a:spcAft>
              <a:buClr>
                <a:schemeClr val="accent4"/>
              </a:buClr>
              <a:buSzPct val="141935"/>
              <a:buFont typeface="Calibri"/>
              <a:buNone/>
            </a:pPr>
            <a:br>
              <a:rPr lang="en-US"/>
            </a:br>
            <a:br>
              <a:rPr lang="en-US"/>
            </a:br>
            <a:br>
              <a:rPr lang="en-US"/>
            </a:br>
            <a:r>
              <a:rPr lang="en-US" sz="2700" b="1"/>
              <a:t>SB 819 Abbreviated School Day Program (ASDP) Meeting Requirements</a:t>
            </a:r>
            <a:br>
              <a:rPr lang="en-US" sz="3100" b="1"/>
            </a:br>
            <a:r>
              <a:rPr lang="en-US" sz="3600" b="1"/>
              <a:t>During the Initial Placement Meeting Requirements</a:t>
            </a:r>
            <a:endParaRPr sz="3100" b="1"/>
          </a:p>
        </p:txBody>
      </p:sp>
      <p:sp>
        <p:nvSpPr>
          <p:cNvPr id="649" name="Google Shape;649;p11"/>
          <p:cNvSpPr txBox="1"/>
          <p:nvPr/>
        </p:nvSpPr>
        <p:spPr>
          <a:xfrm>
            <a:off x="1045028" y="1869354"/>
            <a:ext cx="9811657" cy="646331"/>
          </a:xfrm>
          <a:prstGeom prst="rect">
            <a:avLst/>
          </a:prstGeom>
          <a:solidFill>
            <a:srgbClr val="BBE5FF"/>
          </a:solidFill>
          <a:ln w="9525" cap="flat" cmpd="sng">
            <a:solidFill>
              <a:schemeClr val="dk1"/>
            </a:solidFill>
            <a:prstDash val="solid"/>
            <a:round/>
            <a:headEnd type="none" w="sm" len="sm"/>
            <a:tailEnd type="none" w="sm" len="sm"/>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800" b="1">
                <a:solidFill>
                  <a:schemeClr val="dk1"/>
                </a:solidFill>
                <a:latin typeface="Calibri"/>
                <a:ea typeface="Calibri"/>
                <a:cs typeface="Calibri"/>
                <a:sym typeface="Calibri"/>
              </a:rPr>
              <a:t>IEP or 504 Team discusses and documents specific provisions of abbreviated day school program summary form and in student’s IEP or 504 plan as applicable</a:t>
            </a:r>
            <a:endParaRPr/>
          </a:p>
        </p:txBody>
      </p:sp>
      <p:sp>
        <p:nvSpPr>
          <p:cNvPr id="650" name="Google Shape;650;p11"/>
          <p:cNvSpPr txBox="1">
            <a:spLocks noGrp="1"/>
          </p:cNvSpPr>
          <p:nvPr>
            <p:ph type="body" idx="1"/>
          </p:nvPr>
        </p:nvSpPr>
        <p:spPr>
          <a:xfrm>
            <a:off x="717176" y="2633770"/>
            <a:ext cx="10531395" cy="3506023"/>
          </a:xfrm>
          <a:prstGeom prst="rect">
            <a:avLst/>
          </a:prstGeom>
          <a:noFill/>
          <a:ln>
            <a:noFill/>
          </a:ln>
        </p:spPr>
        <p:txBody>
          <a:bodyPr spcFirstLastPara="1" wrap="square" lIns="91425" tIns="45700" rIns="91425" bIns="45700" anchor="t" anchorCtr="0">
            <a:normAutofit fontScale="77500" lnSpcReduction="20000"/>
          </a:bodyPr>
          <a:lstStyle/>
          <a:p>
            <a:pPr marL="0" lvl="0" indent="0" algn="l" rtl="0">
              <a:lnSpc>
                <a:spcPct val="100000"/>
              </a:lnSpc>
              <a:spcBef>
                <a:spcPts val="0"/>
              </a:spcBef>
              <a:spcAft>
                <a:spcPts val="0"/>
              </a:spcAft>
              <a:buClr>
                <a:schemeClr val="dk1"/>
              </a:buClr>
              <a:buSzPct val="63114"/>
              <a:buNone/>
            </a:pPr>
            <a:r>
              <a:rPr lang="en-US" sz="2800" b="1"/>
              <a:t>A school district may not provide an abbreviated school day program to a student with a disability unless all of the following are satisfied:</a:t>
            </a:r>
            <a:endParaRPr/>
          </a:p>
          <a:p>
            <a:pPr marL="0" lvl="0" indent="0" algn="l" rtl="0">
              <a:lnSpc>
                <a:spcPct val="100000"/>
              </a:lnSpc>
              <a:spcBef>
                <a:spcPts val="0"/>
              </a:spcBef>
              <a:spcAft>
                <a:spcPts val="0"/>
              </a:spcAft>
              <a:buClr>
                <a:schemeClr val="dk1"/>
              </a:buClr>
              <a:buSzPct val="63114"/>
              <a:buNone/>
            </a:pPr>
            <a:endParaRPr/>
          </a:p>
          <a:p>
            <a:pPr marL="457200" lvl="0" indent="-322670" algn="l" rtl="0">
              <a:lnSpc>
                <a:spcPct val="100000"/>
              </a:lnSpc>
              <a:spcBef>
                <a:spcPts val="0"/>
              </a:spcBef>
              <a:spcAft>
                <a:spcPts val="0"/>
              </a:spcAft>
              <a:buClr>
                <a:schemeClr val="dk1"/>
              </a:buClr>
              <a:buSzPct val="100000"/>
              <a:buChar char="•"/>
            </a:pPr>
            <a:r>
              <a:rPr lang="en-US" sz="2600"/>
              <a:t>How the abbreviated school day program will be designed to support the student’s return to a school day program that is not an abbreviated school day program; and</a:t>
            </a:r>
            <a:endParaRPr/>
          </a:p>
          <a:p>
            <a:pPr marL="457200" lvl="0" indent="-322670" algn="l" rtl="0">
              <a:lnSpc>
                <a:spcPct val="100000"/>
              </a:lnSpc>
              <a:spcBef>
                <a:spcPts val="0"/>
              </a:spcBef>
              <a:spcAft>
                <a:spcPts val="0"/>
              </a:spcAft>
              <a:buClr>
                <a:schemeClr val="accent4"/>
              </a:buClr>
              <a:buSzPct val="100000"/>
              <a:buChar char="•"/>
            </a:pPr>
            <a:r>
              <a:rPr lang="en-US" sz="2600" b="1">
                <a:solidFill>
                  <a:schemeClr val="accent4"/>
                </a:solidFill>
              </a:rPr>
              <a:t>How the abbreviated school day program will be designed to make progress toward the student’s individualized learning goals and progress in the general </a:t>
            </a:r>
            <a:r>
              <a:rPr lang="en-US" sz="2600"/>
              <a:t>curriculum;</a:t>
            </a:r>
            <a:endParaRPr/>
          </a:p>
          <a:p>
            <a:pPr marL="457200" lvl="0" indent="-322670" algn="l" rtl="0">
              <a:lnSpc>
                <a:spcPct val="100000"/>
              </a:lnSpc>
              <a:spcBef>
                <a:spcPts val="0"/>
              </a:spcBef>
              <a:spcAft>
                <a:spcPts val="0"/>
              </a:spcAft>
              <a:buClr>
                <a:schemeClr val="dk1"/>
              </a:buClr>
              <a:buSzPct val="100000"/>
              <a:buChar char="•"/>
            </a:pPr>
            <a:r>
              <a:rPr lang="en-US" sz="2600"/>
              <a:t>The number of hours of instruction and educational services to be provided to the student while the student is placed on the abbreviated school day program;</a:t>
            </a:r>
            <a:endParaRPr/>
          </a:p>
          <a:p>
            <a:pPr marL="457200" lvl="0" indent="-322670" algn="l" rtl="0">
              <a:lnSpc>
                <a:spcPct val="100000"/>
              </a:lnSpc>
              <a:spcBef>
                <a:spcPts val="0"/>
              </a:spcBef>
              <a:spcAft>
                <a:spcPts val="0"/>
              </a:spcAft>
              <a:buClr>
                <a:schemeClr val="accent4"/>
              </a:buClr>
              <a:buSzPct val="100000"/>
              <a:buChar char="•"/>
            </a:pPr>
            <a:r>
              <a:rPr lang="en-US" sz="2600" b="1">
                <a:solidFill>
                  <a:schemeClr val="accent4"/>
                </a:solidFill>
              </a:rPr>
              <a:t>How the student’s progress toward the student’s individualized learning goals and progress in the general curriculum will be measured; and</a:t>
            </a:r>
            <a:endParaRPr/>
          </a:p>
          <a:p>
            <a:pPr marL="457200" lvl="0" indent="-322670" algn="l" rtl="0">
              <a:lnSpc>
                <a:spcPct val="100000"/>
              </a:lnSpc>
              <a:spcBef>
                <a:spcPts val="0"/>
              </a:spcBef>
              <a:spcAft>
                <a:spcPts val="0"/>
              </a:spcAft>
              <a:buClr>
                <a:schemeClr val="dk1"/>
              </a:buClr>
              <a:buSzPct val="95845"/>
              <a:buChar char="•"/>
            </a:pPr>
            <a:r>
              <a:rPr lang="en-US" sz="2600"/>
              <a:t>The date by which the student is expected to return to a school day program that is not an abbreviated school day program.</a:t>
            </a:r>
            <a:endParaRPr sz="2600" b="1"/>
          </a:p>
          <a:p>
            <a:pPr marL="0" lvl="0" indent="0" algn="l" rtl="0">
              <a:lnSpc>
                <a:spcPct val="90000"/>
              </a:lnSpc>
              <a:spcBef>
                <a:spcPts val="1000"/>
              </a:spcBef>
              <a:spcAft>
                <a:spcPts val="0"/>
              </a:spcAft>
              <a:buClr>
                <a:schemeClr val="dk1"/>
              </a:buClr>
              <a:buSzPct val="100000"/>
              <a:buNone/>
            </a:pPr>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655"/>
        <p:cNvGrpSpPr/>
        <p:nvPr/>
      </p:nvGrpSpPr>
      <p:grpSpPr>
        <a:xfrm>
          <a:off x="0" y="0"/>
          <a:ext cx="0" cy="0"/>
          <a:chOff x="0" y="0"/>
          <a:chExt cx="0" cy="0"/>
        </a:xfrm>
      </p:grpSpPr>
      <p:sp>
        <p:nvSpPr>
          <p:cNvPr id="656" name="Google Shape;656;p12"/>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Oregon Department of Education</a:t>
            </a:r>
            <a:endParaRPr/>
          </a:p>
        </p:txBody>
      </p:sp>
      <p:sp>
        <p:nvSpPr>
          <p:cNvPr id="657" name="Google Shape;657;p12"/>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12</a:t>
            </a:fld>
            <a:endParaRPr/>
          </a:p>
        </p:txBody>
      </p:sp>
      <p:sp>
        <p:nvSpPr>
          <p:cNvPr id="658" name="Google Shape;658;p12"/>
          <p:cNvSpPr txBox="1">
            <a:spLocks noGrp="1"/>
          </p:cNvSpPr>
          <p:nvPr>
            <p:ph type="title"/>
          </p:nvPr>
        </p:nvSpPr>
        <p:spPr>
          <a:xfrm>
            <a:off x="717176" y="504825"/>
            <a:ext cx="10784542" cy="1026460"/>
          </a:xfrm>
          <a:prstGeom prst="rect">
            <a:avLst/>
          </a:prstGeom>
          <a:noFill/>
          <a:ln>
            <a:noFill/>
          </a:ln>
        </p:spPr>
        <p:txBody>
          <a:bodyPr spcFirstLastPara="1" wrap="square" lIns="91425" tIns="45700" rIns="91425" bIns="45700" anchor="b" anchorCtr="0">
            <a:normAutofit fontScale="90000"/>
          </a:bodyPr>
          <a:lstStyle/>
          <a:p>
            <a:pPr marL="0" lvl="0" indent="0" algn="l" rtl="0">
              <a:lnSpc>
                <a:spcPct val="90000"/>
              </a:lnSpc>
              <a:spcBef>
                <a:spcPts val="0"/>
              </a:spcBef>
              <a:spcAft>
                <a:spcPts val="0"/>
              </a:spcAft>
              <a:buClr>
                <a:schemeClr val="accent4"/>
              </a:buClr>
              <a:buSzPct val="141935"/>
              <a:buFont typeface="Calibri"/>
              <a:buNone/>
            </a:pPr>
            <a:br>
              <a:rPr lang="en-US"/>
            </a:br>
            <a:br>
              <a:rPr lang="en-US"/>
            </a:br>
            <a:br>
              <a:rPr lang="en-US"/>
            </a:br>
            <a:r>
              <a:rPr lang="en-US" sz="2700" b="1"/>
              <a:t>SB 819 Abbreviated School Day Program (ASDP) Meeting Requirements</a:t>
            </a:r>
            <a:br>
              <a:rPr lang="en-US" sz="3100" b="1"/>
            </a:br>
            <a:r>
              <a:rPr lang="en-US" sz="3600" b="1"/>
              <a:t>During the Initial Placement Meeting Requirements</a:t>
            </a:r>
            <a:endParaRPr sz="3100" b="1"/>
          </a:p>
        </p:txBody>
      </p:sp>
      <p:sp>
        <p:nvSpPr>
          <p:cNvPr id="659" name="Google Shape;659;p12"/>
          <p:cNvSpPr txBox="1"/>
          <p:nvPr/>
        </p:nvSpPr>
        <p:spPr>
          <a:xfrm>
            <a:off x="0" y="1531285"/>
            <a:ext cx="11802533" cy="584776"/>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3200" b="1">
                <a:solidFill>
                  <a:schemeClr val="dk1"/>
                </a:solidFill>
                <a:latin typeface="Calibri"/>
                <a:ea typeface="Calibri"/>
                <a:cs typeface="Calibri"/>
                <a:sym typeface="Calibri"/>
              </a:rPr>
              <a:t>Obtaining Consent</a:t>
            </a:r>
            <a:endParaRPr sz="3200" b="1">
              <a:solidFill>
                <a:schemeClr val="dk1"/>
              </a:solidFill>
              <a:latin typeface="Calibri"/>
              <a:ea typeface="Calibri"/>
              <a:cs typeface="Calibri"/>
              <a:sym typeface="Calibri"/>
            </a:endParaRPr>
          </a:p>
        </p:txBody>
      </p:sp>
      <p:sp>
        <p:nvSpPr>
          <p:cNvPr id="660" name="Google Shape;660;p12"/>
          <p:cNvSpPr txBox="1"/>
          <p:nvPr/>
        </p:nvSpPr>
        <p:spPr>
          <a:xfrm>
            <a:off x="995437" y="2281265"/>
            <a:ext cx="9861300" cy="1323600"/>
          </a:xfrm>
          <a:prstGeom prst="rect">
            <a:avLst/>
          </a:prstGeom>
          <a:solidFill>
            <a:srgbClr val="BBE5FF"/>
          </a:solidFill>
          <a:ln w="9525" cap="flat" cmpd="sng">
            <a:solidFill>
              <a:schemeClr val="dk1"/>
            </a:solidFill>
            <a:prstDash val="solid"/>
            <a:round/>
            <a:headEnd type="none" w="sm" len="sm"/>
            <a:tailEnd type="none" w="sm" len="sm"/>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000">
                <a:solidFill>
                  <a:schemeClr val="dk1"/>
                </a:solidFill>
                <a:latin typeface="Calibri"/>
                <a:ea typeface="Calibri"/>
                <a:cs typeface="Calibri"/>
                <a:sym typeface="Calibri"/>
              </a:rPr>
              <a:t>District provides written notice documenting consent or refusal and seeks parent’s informed and written consent for placement on abbreviated school day program. For students with IEPs, requirement for written notice may be able to be met by meeting requirements for Prior Written Notice under IDEA. </a:t>
            </a:r>
            <a:endParaRPr sz="2000" b="1">
              <a:solidFill>
                <a:schemeClr val="dk1"/>
              </a:solidFill>
              <a:latin typeface="Calibri"/>
              <a:ea typeface="Calibri"/>
              <a:cs typeface="Calibri"/>
              <a:sym typeface="Calibri"/>
            </a:endParaRPr>
          </a:p>
        </p:txBody>
      </p:sp>
      <p:sp>
        <p:nvSpPr>
          <p:cNvPr id="661" name="Google Shape;661;p12"/>
          <p:cNvSpPr txBox="1"/>
          <p:nvPr/>
        </p:nvSpPr>
        <p:spPr>
          <a:xfrm>
            <a:off x="995437" y="4008799"/>
            <a:ext cx="9861247" cy="1938992"/>
          </a:xfrm>
          <a:prstGeom prst="rect">
            <a:avLst/>
          </a:prstGeom>
          <a:solidFill>
            <a:srgbClr val="BBE5FF"/>
          </a:solidFill>
          <a:ln w="9525" cap="flat" cmpd="sng">
            <a:solidFill>
              <a:schemeClr val="dk1"/>
            </a:solidFill>
            <a:prstDash val="solid"/>
            <a:round/>
            <a:headEnd type="none" w="sm" len="sm"/>
            <a:tailEnd type="none" w="sm" len="sm"/>
          </a:ln>
        </p:spPr>
        <p:txBody>
          <a:bodyPr spcFirstLastPara="1" wrap="square" lIns="91425" tIns="45700" rIns="91425" bIns="45700" anchor="t" anchorCtr="0">
            <a:spAutoFit/>
          </a:bodyPr>
          <a:lstStyle/>
          <a:p>
            <a:pPr marL="285750" marR="0" lvl="0" indent="-285750" algn="l" rtl="0">
              <a:spcBef>
                <a:spcPts val="0"/>
              </a:spcBef>
              <a:spcAft>
                <a:spcPts val="0"/>
              </a:spcAft>
              <a:buClr>
                <a:schemeClr val="dk1"/>
              </a:buClr>
              <a:buSzPts val="2000"/>
              <a:buFont typeface="Arial"/>
              <a:buChar char="•"/>
            </a:pPr>
            <a:r>
              <a:rPr lang="en-US" sz="2000">
                <a:solidFill>
                  <a:schemeClr val="dk1"/>
                </a:solidFill>
                <a:latin typeface="Calibri"/>
                <a:ea typeface="Calibri"/>
                <a:cs typeface="Calibri"/>
                <a:sym typeface="Calibri"/>
              </a:rPr>
              <a:t>If the parent or foster parent provides informed and written consent, the school district </a:t>
            </a:r>
            <a:r>
              <a:rPr lang="en-US" sz="2000" b="1">
                <a:solidFill>
                  <a:schemeClr val="dk1"/>
                </a:solidFill>
                <a:latin typeface="Calibri"/>
                <a:ea typeface="Calibri"/>
                <a:cs typeface="Calibri"/>
                <a:sym typeface="Calibri"/>
              </a:rPr>
              <a:t>can implement the abbreviated school day program</a:t>
            </a:r>
            <a:r>
              <a:rPr lang="en-US" sz="2000">
                <a:solidFill>
                  <a:schemeClr val="dk1"/>
                </a:solidFill>
                <a:latin typeface="Calibri"/>
                <a:ea typeface="Calibri"/>
                <a:cs typeface="Calibri"/>
                <a:sym typeface="Calibri"/>
              </a:rPr>
              <a:t>.  </a:t>
            </a:r>
            <a:endParaRPr sz="2000">
              <a:solidFill>
                <a:schemeClr val="dk1"/>
              </a:solidFill>
              <a:latin typeface="Calibri"/>
              <a:ea typeface="Calibri"/>
              <a:cs typeface="Calibri"/>
              <a:sym typeface="Calibri"/>
            </a:endParaRPr>
          </a:p>
          <a:p>
            <a:pPr marL="285750" marR="0" lvl="0" indent="-285750" algn="l" rtl="0">
              <a:spcBef>
                <a:spcPts val="0"/>
              </a:spcBef>
              <a:spcAft>
                <a:spcPts val="0"/>
              </a:spcAft>
              <a:buClr>
                <a:schemeClr val="dk1"/>
              </a:buClr>
              <a:buSzPts val="2000"/>
              <a:buFont typeface="Arial"/>
              <a:buChar char="•"/>
            </a:pPr>
            <a:r>
              <a:rPr lang="en-US" sz="2000">
                <a:solidFill>
                  <a:schemeClr val="dk1"/>
                </a:solidFill>
                <a:latin typeface="Calibri"/>
                <a:ea typeface="Calibri"/>
                <a:cs typeface="Calibri"/>
                <a:sym typeface="Calibri"/>
              </a:rPr>
              <a:t>If the parent or foster parent </a:t>
            </a:r>
            <a:r>
              <a:rPr lang="en-US" sz="2000" b="1">
                <a:solidFill>
                  <a:schemeClr val="dk1"/>
                </a:solidFill>
                <a:latin typeface="Calibri"/>
                <a:ea typeface="Calibri"/>
                <a:cs typeface="Calibri"/>
                <a:sym typeface="Calibri"/>
              </a:rPr>
              <a:t>denies consent</a:t>
            </a:r>
            <a:r>
              <a:rPr lang="en-US" sz="2000">
                <a:solidFill>
                  <a:schemeClr val="dk1"/>
                </a:solidFill>
                <a:latin typeface="Calibri"/>
                <a:ea typeface="Calibri"/>
                <a:cs typeface="Calibri"/>
                <a:sym typeface="Calibri"/>
              </a:rPr>
              <a:t>, the IEP or 504 Team must develop an IEP or 504 Plan that </a:t>
            </a:r>
            <a:r>
              <a:rPr lang="en-US" sz="2000" b="1">
                <a:solidFill>
                  <a:schemeClr val="dk1"/>
                </a:solidFill>
                <a:latin typeface="Calibri"/>
                <a:ea typeface="Calibri"/>
                <a:cs typeface="Calibri"/>
                <a:sym typeface="Calibri"/>
              </a:rPr>
              <a:t>enables meaningful access</a:t>
            </a:r>
            <a:r>
              <a:rPr lang="en-US" sz="2000">
                <a:solidFill>
                  <a:schemeClr val="dk1"/>
                </a:solidFill>
                <a:latin typeface="Calibri"/>
                <a:ea typeface="Calibri"/>
                <a:cs typeface="Calibri"/>
                <a:sym typeface="Calibri"/>
              </a:rPr>
              <a:t> to the same number of hours of instruction and educational services as the majority of other students who are in the same grade within the resident school district. </a:t>
            </a:r>
            <a:endParaRPr sz="2000" b="1">
              <a:solidFill>
                <a:schemeClr val="dk1"/>
              </a:solidFill>
              <a:latin typeface="Calibri"/>
              <a:ea typeface="Calibri"/>
              <a:cs typeface="Calibri"/>
              <a:sym typeface="Calibri"/>
            </a:endParaRPr>
          </a:p>
        </p:txBody>
      </p:sp>
      <p:cxnSp>
        <p:nvCxnSpPr>
          <p:cNvPr id="662" name="Google Shape;662;p12">
            <a:extLst>
              <a:ext uri="{C183D7F6-B498-43B3-948B-1728B52AA6E4}">
                <adec:decorative xmlns:adec="http://schemas.microsoft.com/office/drawing/2017/decorative" val="1"/>
              </a:ext>
            </a:extLst>
          </p:cNvPr>
          <p:cNvCxnSpPr>
            <a:stCxn id="660" idx="2"/>
            <a:endCxn id="661" idx="0"/>
          </p:cNvCxnSpPr>
          <p:nvPr/>
        </p:nvCxnSpPr>
        <p:spPr>
          <a:xfrm>
            <a:off x="5926087" y="3604865"/>
            <a:ext cx="0" cy="403800"/>
          </a:xfrm>
          <a:prstGeom prst="straightConnector1">
            <a:avLst/>
          </a:prstGeom>
          <a:noFill/>
          <a:ln w="9525" cap="flat" cmpd="sng">
            <a:solidFill>
              <a:schemeClr val="accent1"/>
            </a:solidFill>
            <a:prstDash val="solid"/>
            <a:miter lim="800000"/>
            <a:headEnd type="none" w="sm" len="sm"/>
            <a:tailEnd type="triangle" w="med" len="med"/>
          </a:ln>
        </p:spPr>
      </p:cxn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667"/>
        <p:cNvGrpSpPr/>
        <p:nvPr/>
      </p:nvGrpSpPr>
      <p:grpSpPr>
        <a:xfrm>
          <a:off x="0" y="0"/>
          <a:ext cx="0" cy="0"/>
          <a:chOff x="0" y="0"/>
          <a:chExt cx="0" cy="0"/>
        </a:xfrm>
      </p:grpSpPr>
      <p:sp>
        <p:nvSpPr>
          <p:cNvPr id="668" name="Google Shape;668;p13"/>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Oregon Department of Education</a:t>
            </a:r>
            <a:endParaRPr/>
          </a:p>
        </p:txBody>
      </p:sp>
      <p:sp>
        <p:nvSpPr>
          <p:cNvPr id="669" name="Google Shape;669;p13"/>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13</a:t>
            </a:fld>
            <a:endParaRPr/>
          </a:p>
        </p:txBody>
      </p:sp>
      <p:sp>
        <p:nvSpPr>
          <p:cNvPr id="670" name="Google Shape;670;p13"/>
          <p:cNvSpPr txBox="1">
            <a:spLocks noGrp="1"/>
          </p:cNvSpPr>
          <p:nvPr>
            <p:ph type="title"/>
          </p:nvPr>
        </p:nvSpPr>
        <p:spPr>
          <a:xfrm>
            <a:off x="717176" y="504825"/>
            <a:ext cx="10784542" cy="1026460"/>
          </a:xfrm>
          <a:prstGeom prst="rect">
            <a:avLst/>
          </a:prstGeom>
          <a:noFill/>
          <a:ln>
            <a:noFill/>
          </a:ln>
        </p:spPr>
        <p:txBody>
          <a:bodyPr spcFirstLastPara="1" wrap="square" lIns="91425" tIns="45700" rIns="91425" bIns="45700" anchor="b" anchorCtr="0">
            <a:normAutofit fontScale="90000"/>
          </a:bodyPr>
          <a:lstStyle/>
          <a:p>
            <a:pPr marL="0" lvl="0" indent="0" algn="l" rtl="0">
              <a:lnSpc>
                <a:spcPct val="90000"/>
              </a:lnSpc>
              <a:spcBef>
                <a:spcPts val="0"/>
              </a:spcBef>
              <a:spcAft>
                <a:spcPts val="0"/>
              </a:spcAft>
              <a:buClr>
                <a:schemeClr val="accent4"/>
              </a:buClr>
              <a:buSzPct val="141935"/>
              <a:buFont typeface="Calibri"/>
              <a:buNone/>
            </a:pPr>
            <a:br>
              <a:rPr lang="en-US"/>
            </a:br>
            <a:br>
              <a:rPr lang="en-US"/>
            </a:br>
            <a:br>
              <a:rPr lang="en-US"/>
            </a:br>
            <a:r>
              <a:rPr lang="en-US" sz="2700" b="1"/>
              <a:t>SB 819 Abbreviated School Day Program (ASDP) Meeting Requirements</a:t>
            </a:r>
            <a:br>
              <a:rPr lang="en-US" sz="3100" b="1"/>
            </a:br>
            <a:r>
              <a:rPr lang="en-US" sz="3600" b="1"/>
              <a:t>After the Initial Placement Meeting Requirements</a:t>
            </a:r>
            <a:endParaRPr sz="3100" b="1"/>
          </a:p>
        </p:txBody>
      </p:sp>
      <p:sp>
        <p:nvSpPr>
          <p:cNvPr id="671" name="Google Shape;671;p13"/>
          <p:cNvSpPr txBox="1"/>
          <p:nvPr/>
        </p:nvSpPr>
        <p:spPr>
          <a:xfrm>
            <a:off x="2268187" y="3050709"/>
            <a:ext cx="6887688" cy="1815882"/>
          </a:xfrm>
          <a:prstGeom prst="rect">
            <a:avLst/>
          </a:prstGeom>
          <a:solidFill>
            <a:srgbClr val="BBE5FF"/>
          </a:solidFill>
          <a:ln w="9525" cap="flat" cmpd="sng">
            <a:solidFill>
              <a:schemeClr val="dk1"/>
            </a:solidFill>
            <a:prstDash val="solid"/>
            <a:round/>
            <a:headEnd type="none" w="sm" len="sm"/>
            <a:tailEnd type="none" w="sm" len="sm"/>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800">
                <a:solidFill>
                  <a:schemeClr val="dk1"/>
                </a:solidFill>
                <a:latin typeface="Calibri"/>
                <a:ea typeface="Calibri"/>
                <a:cs typeface="Calibri"/>
                <a:sym typeface="Calibri"/>
              </a:rPr>
              <a:t>Conduct an IEP team meeting no fewer than 25 and no more than 35 calendar days after the initial placement on an abbreviated school day program.</a:t>
            </a:r>
            <a:endParaRPr/>
          </a:p>
        </p:txBody>
      </p:sp>
      <p:sp>
        <p:nvSpPr>
          <p:cNvPr id="672" name="Google Shape;672;p13"/>
          <p:cNvSpPr/>
          <p:nvPr/>
        </p:nvSpPr>
        <p:spPr>
          <a:xfrm>
            <a:off x="2921000" y="2233968"/>
            <a:ext cx="5689600" cy="464457"/>
          </a:xfrm>
          <a:prstGeom prst="roundRect">
            <a:avLst>
              <a:gd name="adj" fmla="val 16667"/>
            </a:avLst>
          </a:prstGeom>
          <a:solidFill>
            <a:schemeClr val="accent1"/>
          </a:solidFill>
          <a:ln w="12700" cap="flat" cmpd="sng">
            <a:solidFill>
              <a:srgbClr val="004E7E"/>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2400" b="1">
                <a:solidFill>
                  <a:schemeClr val="lt1"/>
                </a:solidFill>
                <a:latin typeface="Calibri"/>
                <a:ea typeface="Calibri"/>
                <a:cs typeface="Calibri"/>
                <a:sym typeface="Calibri"/>
              </a:rPr>
              <a:t>After the Meeting</a:t>
            </a:r>
            <a:endParaRPr sz="2400" b="1">
              <a:solidFill>
                <a:schemeClr val="lt1"/>
              </a:solidFill>
              <a:latin typeface="Calibri"/>
              <a:ea typeface="Calibri"/>
              <a:cs typeface="Calibri"/>
              <a:sym typeface="Calibri"/>
            </a:endParaRPr>
          </a:p>
        </p:txBody>
      </p:sp>
      <p:sp>
        <p:nvSpPr>
          <p:cNvPr id="673" name="Google Shape;673;p13"/>
          <p:cNvSpPr txBox="1"/>
          <p:nvPr/>
        </p:nvSpPr>
        <p:spPr>
          <a:xfrm>
            <a:off x="1517402" y="5026138"/>
            <a:ext cx="8389257" cy="954107"/>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800">
                <a:solidFill>
                  <a:schemeClr val="dk1"/>
                </a:solidFill>
                <a:latin typeface="Calibri"/>
                <a:ea typeface="Calibri"/>
                <a:cs typeface="Calibri"/>
                <a:sym typeface="Calibri"/>
              </a:rPr>
              <a:t>Question: How will our district organize to keep track of these ongoing meetings?</a:t>
            </a:r>
            <a:endParaRPr sz="2800">
              <a:solidFill>
                <a:schemeClr val="dk1"/>
              </a:solidFill>
              <a:latin typeface="Calibri"/>
              <a:ea typeface="Calibri"/>
              <a:cs typeface="Calibri"/>
              <a:sym typeface="Calibri"/>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678"/>
        <p:cNvGrpSpPr/>
        <p:nvPr/>
      </p:nvGrpSpPr>
      <p:grpSpPr>
        <a:xfrm>
          <a:off x="0" y="0"/>
          <a:ext cx="0" cy="0"/>
          <a:chOff x="0" y="0"/>
          <a:chExt cx="0" cy="0"/>
        </a:xfrm>
      </p:grpSpPr>
      <p:sp>
        <p:nvSpPr>
          <p:cNvPr id="679" name="Google Shape;679;p14"/>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Oregon Department of Education</a:t>
            </a:r>
            <a:endParaRPr/>
          </a:p>
        </p:txBody>
      </p:sp>
      <p:sp>
        <p:nvSpPr>
          <p:cNvPr id="680" name="Google Shape;680;p14"/>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14</a:t>
            </a:fld>
            <a:endParaRPr/>
          </a:p>
        </p:txBody>
      </p:sp>
      <p:sp>
        <p:nvSpPr>
          <p:cNvPr id="681" name="Google Shape;681;p14"/>
          <p:cNvSpPr txBox="1">
            <a:spLocks noGrp="1"/>
          </p:cNvSpPr>
          <p:nvPr>
            <p:ph type="title"/>
          </p:nvPr>
        </p:nvSpPr>
        <p:spPr>
          <a:xfrm>
            <a:off x="717176" y="504825"/>
            <a:ext cx="10784542" cy="1026460"/>
          </a:xfrm>
          <a:prstGeom prst="rect">
            <a:avLst/>
          </a:prstGeom>
          <a:noFill/>
          <a:ln>
            <a:noFill/>
          </a:ln>
        </p:spPr>
        <p:txBody>
          <a:bodyPr spcFirstLastPara="1" wrap="square" lIns="91425" tIns="45700" rIns="91425" bIns="45700" anchor="b" anchorCtr="0">
            <a:normAutofit fontScale="90000"/>
          </a:bodyPr>
          <a:lstStyle/>
          <a:p>
            <a:pPr marL="0" lvl="0" indent="0" algn="l" rtl="0">
              <a:lnSpc>
                <a:spcPct val="90000"/>
              </a:lnSpc>
              <a:spcBef>
                <a:spcPts val="0"/>
              </a:spcBef>
              <a:spcAft>
                <a:spcPts val="0"/>
              </a:spcAft>
              <a:buClr>
                <a:schemeClr val="accent4"/>
              </a:buClr>
              <a:buSzPct val="141935"/>
              <a:buFont typeface="Calibri"/>
              <a:buNone/>
            </a:pPr>
            <a:br>
              <a:rPr lang="en-US"/>
            </a:br>
            <a:br>
              <a:rPr lang="en-US"/>
            </a:br>
            <a:br>
              <a:rPr lang="en-US"/>
            </a:br>
            <a:r>
              <a:rPr lang="en-US" sz="2700" b="1"/>
              <a:t>SB 819 Abbreviated School Day Program (ASDP) Meeting Requirements</a:t>
            </a:r>
            <a:br>
              <a:rPr lang="en-US" sz="3100" b="1"/>
            </a:br>
            <a:r>
              <a:rPr lang="en-US" sz="3600" b="1"/>
              <a:t>After the Initial Placement Meeting Requirements</a:t>
            </a:r>
            <a:endParaRPr sz="3100" b="1"/>
          </a:p>
        </p:txBody>
      </p:sp>
      <p:sp>
        <p:nvSpPr>
          <p:cNvPr id="682" name="Google Shape;682;p14"/>
          <p:cNvSpPr txBox="1"/>
          <p:nvPr/>
        </p:nvSpPr>
        <p:spPr>
          <a:xfrm>
            <a:off x="2921000" y="3050709"/>
            <a:ext cx="5695588" cy="1569660"/>
          </a:xfrm>
          <a:prstGeom prst="rect">
            <a:avLst/>
          </a:prstGeom>
          <a:solidFill>
            <a:srgbClr val="BBE5FF"/>
          </a:solidFill>
          <a:ln w="9525" cap="flat" cmpd="sng">
            <a:solidFill>
              <a:schemeClr val="dk1"/>
            </a:solidFill>
            <a:prstDash val="solid"/>
            <a:round/>
            <a:headEnd type="none" w="sm" len="sm"/>
            <a:tailEnd type="none" w="sm" len="sm"/>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400">
                <a:solidFill>
                  <a:schemeClr val="dk1"/>
                </a:solidFill>
                <a:latin typeface="Calibri"/>
                <a:ea typeface="Calibri"/>
                <a:cs typeface="Calibri"/>
                <a:sym typeface="Calibri"/>
              </a:rPr>
              <a:t>Report status of all students on abbreviated school program to the Oregon Department of Education’s Abbreviated Day Data Collection</a:t>
            </a:r>
            <a:endParaRPr sz="2400">
              <a:solidFill>
                <a:schemeClr val="dk1"/>
              </a:solidFill>
              <a:latin typeface="Calibri"/>
              <a:ea typeface="Calibri"/>
              <a:cs typeface="Calibri"/>
              <a:sym typeface="Calibri"/>
            </a:endParaRPr>
          </a:p>
        </p:txBody>
      </p:sp>
      <p:sp>
        <p:nvSpPr>
          <p:cNvPr id="683" name="Google Shape;683;p14"/>
          <p:cNvSpPr/>
          <p:nvPr/>
        </p:nvSpPr>
        <p:spPr>
          <a:xfrm>
            <a:off x="2921000" y="2233968"/>
            <a:ext cx="5689600" cy="464457"/>
          </a:xfrm>
          <a:prstGeom prst="roundRect">
            <a:avLst>
              <a:gd name="adj" fmla="val 16667"/>
            </a:avLst>
          </a:prstGeom>
          <a:solidFill>
            <a:schemeClr val="accent1"/>
          </a:solidFill>
          <a:ln w="12700" cap="flat" cmpd="sng">
            <a:solidFill>
              <a:srgbClr val="004E7E"/>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2400" b="1">
                <a:solidFill>
                  <a:schemeClr val="lt1"/>
                </a:solidFill>
                <a:latin typeface="Calibri"/>
                <a:ea typeface="Calibri"/>
                <a:cs typeface="Calibri"/>
                <a:sym typeface="Calibri"/>
              </a:rPr>
              <a:t>After the Meeting</a:t>
            </a:r>
            <a:endParaRPr sz="2400" b="1">
              <a:solidFill>
                <a:schemeClr val="lt1"/>
              </a:solidFill>
              <a:latin typeface="Calibri"/>
              <a:ea typeface="Calibri"/>
              <a:cs typeface="Calibri"/>
              <a:sym typeface="Calibri"/>
            </a:endParaRPr>
          </a:p>
        </p:txBody>
      </p:sp>
      <p:sp>
        <p:nvSpPr>
          <p:cNvPr id="684" name="Google Shape;684;p14"/>
          <p:cNvSpPr txBox="1"/>
          <p:nvPr/>
        </p:nvSpPr>
        <p:spPr>
          <a:xfrm>
            <a:off x="1666902" y="4972653"/>
            <a:ext cx="8389257" cy="954107"/>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800">
                <a:solidFill>
                  <a:schemeClr val="dk1"/>
                </a:solidFill>
                <a:latin typeface="Calibri"/>
                <a:ea typeface="Calibri"/>
                <a:cs typeface="Calibri"/>
                <a:sym typeface="Calibri"/>
              </a:rPr>
              <a:t>Question: Have we determined who will be responsible to submit this information to ODE?</a:t>
            </a:r>
            <a:endParaRPr sz="2800">
              <a:solidFill>
                <a:schemeClr val="dk1"/>
              </a:solidFill>
              <a:latin typeface="Calibri"/>
              <a:ea typeface="Calibri"/>
              <a:cs typeface="Calibri"/>
              <a:sym typeface="Calibri"/>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689"/>
        <p:cNvGrpSpPr/>
        <p:nvPr/>
      </p:nvGrpSpPr>
      <p:grpSpPr>
        <a:xfrm>
          <a:off x="0" y="0"/>
          <a:ext cx="0" cy="0"/>
          <a:chOff x="0" y="0"/>
          <a:chExt cx="0" cy="0"/>
        </a:xfrm>
      </p:grpSpPr>
      <p:sp>
        <p:nvSpPr>
          <p:cNvPr id="690" name="Google Shape;690;p15"/>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Oregon Department of Education</a:t>
            </a:r>
            <a:endParaRPr/>
          </a:p>
        </p:txBody>
      </p:sp>
      <p:sp>
        <p:nvSpPr>
          <p:cNvPr id="691" name="Google Shape;691;p15"/>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15</a:t>
            </a:fld>
            <a:endParaRPr/>
          </a:p>
        </p:txBody>
      </p:sp>
      <p:sp>
        <p:nvSpPr>
          <p:cNvPr id="692" name="Google Shape;692;p15"/>
          <p:cNvSpPr txBox="1">
            <a:spLocks noGrp="1"/>
          </p:cNvSpPr>
          <p:nvPr>
            <p:ph type="title"/>
          </p:nvPr>
        </p:nvSpPr>
        <p:spPr>
          <a:xfrm>
            <a:off x="717176" y="504825"/>
            <a:ext cx="10784542" cy="1026460"/>
          </a:xfrm>
          <a:prstGeom prst="rect">
            <a:avLst/>
          </a:prstGeom>
          <a:noFill/>
          <a:ln>
            <a:noFill/>
          </a:ln>
        </p:spPr>
        <p:txBody>
          <a:bodyPr spcFirstLastPara="1" wrap="square" lIns="91425" tIns="45700" rIns="91425" bIns="45700" anchor="b" anchorCtr="0">
            <a:normAutofit fontScale="90000"/>
          </a:bodyPr>
          <a:lstStyle/>
          <a:p>
            <a:pPr marL="0" lvl="0" indent="0" algn="l" rtl="0">
              <a:lnSpc>
                <a:spcPct val="90000"/>
              </a:lnSpc>
              <a:spcBef>
                <a:spcPts val="0"/>
              </a:spcBef>
              <a:spcAft>
                <a:spcPts val="0"/>
              </a:spcAft>
              <a:buClr>
                <a:schemeClr val="accent4"/>
              </a:buClr>
              <a:buSzPct val="141935"/>
              <a:buFont typeface="Calibri"/>
              <a:buNone/>
            </a:pPr>
            <a:br>
              <a:rPr lang="en-US"/>
            </a:br>
            <a:br>
              <a:rPr lang="en-US"/>
            </a:br>
            <a:br>
              <a:rPr lang="en-US"/>
            </a:br>
            <a:r>
              <a:rPr lang="en-US" sz="2700" b="1"/>
              <a:t>SB 819 Abbreviated School Day Program (ASDP) Meeting Requirements</a:t>
            </a:r>
            <a:br>
              <a:rPr lang="en-US" sz="3100" b="1"/>
            </a:br>
            <a:r>
              <a:rPr lang="en-US" sz="3600" b="1"/>
              <a:t>Initial Placement Meeting Requirements</a:t>
            </a:r>
            <a:endParaRPr sz="3100" b="1"/>
          </a:p>
        </p:txBody>
      </p:sp>
      <p:pic>
        <p:nvPicPr>
          <p:cNvPr id="693" name="Google Shape;693;p15" descr="Questions"/>
          <p:cNvPicPr preferRelativeResize="0"/>
          <p:nvPr/>
        </p:nvPicPr>
        <p:blipFill rotWithShape="1">
          <a:blip r:embed="rId3">
            <a:alphaModFix/>
          </a:blip>
          <a:srcRect/>
          <a:stretch/>
        </p:blipFill>
        <p:spPr>
          <a:xfrm>
            <a:off x="3768923" y="1906083"/>
            <a:ext cx="3647877" cy="3858911"/>
          </a:xfrm>
          <a:prstGeom prst="rect">
            <a:avLst/>
          </a:prstGeom>
          <a:noFill/>
          <a:ln>
            <a:noFill/>
          </a:ln>
        </p:spPr>
      </p:pic>
      <p:sp>
        <p:nvSpPr>
          <p:cNvPr id="694" name="Google Shape;694;p15"/>
          <p:cNvSpPr txBox="1"/>
          <p:nvPr/>
        </p:nvSpPr>
        <p:spPr>
          <a:xfrm>
            <a:off x="4114800" y="3683000"/>
            <a:ext cx="2946400" cy="584775"/>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3200">
                <a:solidFill>
                  <a:schemeClr val="dk1"/>
                </a:solidFill>
                <a:latin typeface="Calibri"/>
                <a:ea typeface="Calibri"/>
                <a:cs typeface="Calibri"/>
                <a:sym typeface="Calibri"/>
              </a:rPr>
              <a:t>Questions?</a:t>
            </a:r>
            <a:endParaRPr sz="3200">
              <a:solidFill>
                <a:schemeClr val="dk1"/>
              </a:solidFill>
              <a:latin typeface="Calibri"/>
              <a:ea typeface="Calibri"/>
              <a:cs typeface="Calibri"/>
              <a:sym typeface="Calibri"/>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699"/>
        <p:cNvGrpSpPr/>
        <p:nvPr/>
      </p:nvGrpSpPr>
      <p:grpSpPr>
        <a:xfrm>
          <a:off x="0" y="0"/>
          <a:ext cx="0" cy="0"/>
          <a:chOff x="0" y="0"/>
          <a:chExt cx="0" cy="0"/>
        </a:xfrm>
      </p:grpSpPr>
      <p:sp>
        <p:nvSpPr>
          <p:cNvPr id="700" name="Google Shape;700;p16"/>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Oregon Department of Education</a:t>
            </a:r>
            <a:endParaRPr/>
          </a:p>
        </p:txBody>
      </p:sp>
      <p:sp>
        <p:nvSpPr>
          <p:cNvPr id="701" name="Google Shape;701;p16"/>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16</a:t>
            </a:fld>
            <a:endParaRPr/>
          </a:p>
        </p:txBody>
      </p:sp>
      <p:sp>
        <p:nvSpPr>
          <p:cNvPr id="702" name="Google Shape;702;p16"/>
          <p:cNvSpPr txBox="1">
            <a:spLocks noGrp="1"/>
          </p:cNvSpPr>
          <p:nvPr>
            <p:ph type="title"/>
          </p:nvPr>
        </p:nvSpPr>
        <p:spPr>
          <a:xfrm>
            <a:off x="717176" y="504825"/>
            <a:ext cx="10784542" cy="1026460"/>
          </a:xfrm>
          <a:prstGeom prst="rect">
            <a:avLst/>
          </a:prstGeom>
          <a:noFill/>
          <a:ln>
            <a:noFill/>
          </a:ln>
        </p:spPr>
        <p:txBody>
          <a:bodyPr spcFirstLastPara="1" wrap="square" lIns="91425" tIns="45700" rIns="91425" bIns="45700" anchor="b" anchorCtr="0">
            <a:normAutofit fontScale="90000"/>
          </a:bodyPr>
          <a:lstStyle/>
          <a:p>
            <a:pPr marL="0" lvl="0" indent="0" algn="l" rtl="0">
              <a:lnSpc>
                <a:spcPct val="90000"/>
              </a:lnSpc>
              <a:spcBef>
                <a:spcPts val="0"/>
              </a:spcBef>
              <a:spcAft>
                <a:spcPts val="0"/>
              </a:spcAft>
              <a:buClr>
                <a:schemeClr val="accent4"/>
              </a:buClr>
              <a:buSzPct val="122222"/>
              <a:buFont typeface="Calibri"/>
              <a:buNone/>
            </a:pPr>
            <a:br>
              <a:rPr lang="en-US"/>
            </a:br>
            <a:br>
              <a:rPr lang="en-US"/>
            </a:br>
            <a:br>
              <a:rPr lang="en-US"/>
            </a:br>
            <a:r>
              <a:rPr lang="en-US" sz="2700" b="1"/>
              <a:t>SB 819 Abbreviated School Day Program (ASDP) Meeting Requirements</a:t>
            </a:r>
            <a:br>
              <a:rPr lang="en-US" sz="3100" b="1"/>
            </a:br>
            <a:r>
              <a:rPr lang="en-US" sz="3600" b="1"/>
              <a:t>Before the 25-35 Day Follow-Up Meeting Requirements</a:t>
            </a:r>
            <a:endParaRPr sz="3600" b="1"/>
          </a:p>
        </p:txBody>
      </p:sp>
      <p:sp>
        <p:nvSpPr>
          <p:cNvPr id="703" name="Google Shape;703;p16"/>
          <p:cNvSpPr txBox="1"/>
          <p:nvPr/>
        </p:nvSpPr>
        <p:spPr>
          <a:xfrm>
            <a:off x="2149288" y="2656622"/>
            <a:ext cx="8640632" cy="3231654"/>
          </a:xfrm>
          <a:prstGeom prst="rect">
            <a:avLst/>
          </a:prstGeom>
          <a:solidFill>
            <a:srgbClr val="BBE5FF"/>
          </a:solidFill>
          <a:ln w="9525" cap="flat" cmpd="sng">
            <a:solidFill>
              <a:schemeClr val="dk1"/>
            </a:solidFill>
            <a:prstDash val="solid"/>
            <a:round/>
            <a:headEnd type="none" w="sm" len="sm"/>
            <a:tailEnd type="none" w="sm" len="sm"/>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b="1">
                <a:solidFill>
                  <a:schemeClr val="dk1"/>
                </a:solidFill>
                <a:latin typeface="Calibri"/>
                <a:ea typeface="Calibri"/>
                <a:cs typeface="Calibri"/>
                <a:sym typeface="Calibri"/>
              </a:rPr>
              <a:t>District Sends Written Statement Informing the Parent of:</a:t>
            </a:r>
            <a:endParaRPr/>
          </a:p>
          <a:p>
            <a:pPr marL="285750" marR="0" lvl="0" indent="-285750" algn="l" rtl="0">
              <a:spcBef>
                <a:spcPts val="0"/>
              </a:spcBef>
              <a:spcAft>
                <a:spcPts val="0"/>
              </a:spcAft>
              <a:buClr>
                <a:schemeClr val="dk1"/>
              </a:buClr>
              <a:buSzPts val="1800"/>
              <a:buFont typeface="Arial"/>
              <a:buChar char="•"/>
            </a:pPr>
            <a:r>
              <a:rPr lang="en-US" sz="1800">
                <a:solidFill>
                  <a:schemeClr val="dk1"/>
                </a:solidFill>
                <a:latin typeface="Calibri"/>
                <a:ea typeface="Calibri"/>
                <a:cs typeface="Calibri"/>
                <a:sym typeface="Calibri"/>
              </a:rPr>
              <a:t>Right to revoke consent for student’s placement in the abbreviated school day program or to object to the placement. </a:t>
            </a:r>
            <a:endParaRPr sz="1800">
              <a:solidFill>
                <a:schemeClr val="dk1"/>
              </a:solidFill>
              <a:latin typeface="Calibri"/>
              <a:ea typeface="Calibri"/>
              <a:cs typeface="Calibri"/>
              <a:sym typeface="Calibri"/>
            </a:endParaRPr>
          </a:p>
          <a:p>
            <a:pPr marL="285750" marR="0" lvl="0" indent="-285750" algn="l" rtl="0">
              <a:spcBef>
                <a:spcPts val="0"/>
              </a:spcBef>
              <a:spcAft>
                <a:spcPts val="0"/>
              </a:spcAft>
              <a:buClr>
                <a:schemeClr val="dk1"/>
              </a:buClr>
              <a:buSzPts val="1800"/>
              <a:buFont typeface="Arial"/>
              <a:buChar char="•"/>
            </a:pPr>
            <a:r>
              <a:rPr lang="en-US" sz="1800">
                <a:solidFill>
                  <a:schemeClr val="dk1"/>
                </a:solidFill>
                <a:latin typeface="Calibri"/>
                <a:ea typeface="Calibri"/>
                <a:cs typeface="Calibri"/>
                <a:sym typeface="Calibri"/>
              </a:rPr>
              <a:t>The [IEP or 504] team must consider at least one reasonable alternative placement at the meeting that could provide student access to the full hours of instruction and educational services provided to students in general education.</a:t>
            </a:r>
            <a:endParaRPr/>
          </a:p>
          <a:p>
            <a:pPr marL="285750" marR="0" lvl="0" indent="-285750" algn="l" rtl="0">
              <a:spcBef>
                <a:spcPts val="0"/>
              </a:spcBef>
              <a:spcAft>
                <a:spcPts val="0"/>
              </a:spcAft>
              <a:buClr>
                <a:schemeClr val="dk1"/>
              </a:buClr>
              <a:buSzPts val="1800"/>
              <a:buFont typeface="Arial"/>
              <a:buChar char="•"/>
            </a:pPr>
            <a:r>
              <a:rPr lang="en-US" sz="1800">
                <a:solidFill>
                  <a:schemeClr val="dk1"/>
                </a:solidFill>
                <a:latin typeface="Calibri"/>
                <a:ea typeface="Calibri"/>
                <a:cs typeface="Calibri"/>
                <a:sym typeface="Calibri"/>
              </a:rPr>
              <a:t>The [IEP or 504] team must meet at certain minimum intervals, typically at least every 30 calendar days, while student is in the abbreviated school day program placement, unless you consent in writing to meet less frequently.</a:t>
            </a:r>
            <a:endParaRPr/>
          </a:p>
          <a:p>
            <a:pPr marL="285750" marR="0" lvl="0" indent="-285750" algn="l" rtl="0">
              <a:spcBef>
                <a:spcPts val="0"/>
              </a:spcBef>
              <a:spcAft>
                <a:spcPts val="0"/>
              </a:spcAft>
              <a:buClr>
                <a:schemeClr val="dk1"/>
              </a:buClr>
              <a:buSzPts val="1800"/>
              <a:buFont typeface="Arial"/>
              <a:buChar char="•"/>
            </a:pPr>
            <a:r>
              <a:rPr lang="en-US" sz="1800">
                <a:solidFill>
                  <a:schemeClr val="dk1"/>
                </a:solidFill>
                <a:latin typeface="Calibri"/>
                <a:ea typeface="Calibri"/>
                <a:cs typeface="Calibri"/>
                <a:sym typeface="Calibri"/>
              </a:rPr>
              <a:t>Right to request an [IEP or 504] team meeting within 14 calendar days if the team is meeting less frequently than monthly.</a:t>
            </a:r>
            <a:endParaRPr/>
          </a:p>
        </p:txBody>
      </p:sp>
      <p:sp>
        <p:nvSpPr>
          <p:cNvPr id="704" name="Google Shape;704;p16"/>
          <p:cNvSpPr/>
          <p:nvPr/>
        </p:nvSpPr>
        <p:spPr>
          <a:xfrm>
            <a:off x="2761343" y="1777323"/>
            <a:ext cx="6440714" cy="559477"/>
          </a:xfrm>
          <a:prstGeom prst="roundRect">
            <a:avLst>
              <a:gd name="adj" fmla="val 16667"/>
            </a:avLst>
          </a:prstGeom>
          <a:solidFill>
            <a:schemeClr val="accent1"/>
          </a:solidFill>
          <a:ln w="12700" cap="flat" cmpd="sng">
            <a:solidFill>
              <a:srgbClr val="004E7E"/>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2400" b="1">
                <a:solidFill>
                  <a:schemeClr val="lt1"/>
                </a:solidFill>
                <a:latin typeface="Calibri"/>
                <a:ea typeface="Calibri"/>
                <a:cs typeface="Calibri"/>
                <a:sym typeface="Calibri"/>
              </a:rPr>
              <a:t>Prior to Meeting</a:t>
            </a:r>
            <a:endParaRPr sz="2400" b="1">
              <a:solidFill>
                <a:schemeClr val="lt1"/>
              </a:solidFill>
              <a:latin typeface="Calibri"/>
              <a:ea typeface="Calibri"/>
              <a:cs typeface="Calibri"/>
              <a:sym typeface="Calibri"/>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709"/>
        <p:cNvGrpSpPr/>
        <p:nvPr/>
      </p:nvGrpSpPr>
      <p:grpSpPr>
        <a:xfrm>
          <a:off x="0" y="0"/>
          <a:ext cx="0" cy="0"/>
          <a:chOff x="0" y="0"/>
          <a:chExt cx="0" cy="0"/>
        </a:xfrm>
      </p:grpSpPr>
      <p:sp>
        <p:nvSpPr>
          <p:cNvPr id="710" name="Google Shape;710;p17"/>
          <p:cNvSpPr txBox="1">
            <a:spLocks noGrp="1"/>
          </p:cNvSpPr>
          <p:nvPr>
            <p:ph type="body" idx="1"/>
          </p:nvPr>
        </p:nvSpPr>
        <p:spPr>
          <a:xfrm>
            <a:off x="717176" y="1825625"/>
            <a:ext cx="10784542" cy="4471266"/>
          </a:xfrm>
          <a:prstGeom prst="rect">
            <a:avLst/>
          </a:prstGeom>
          <a:noFill/>
          <a:ln>
            <a:noFill/>
          </a:ln>
        </p:spPr>
        <p:txBody>
          <a:bodyPr spcFirstLastPara="1" wrap="square" lIns="91425" tIns="45700" rIns="91425" bIns="45700" anchor="t" anchorCtr="0">
            <a:normAutofit fontScale="85000" lnSpcReduction="20000"/>
          </a:bodyPr>
          <a:lstStyle/>
          <a:p>
            <a:pPr marL="0" lvl="0" indent="0" algn="l" rtl="0">
              <a:lnSpc>
                <a:spcPct val="90000"/>
              </a:lnSpc>
              <a:spcBef>
                <a:spcPts val="0"/>
              </a:spcBef>
              <a:spcAft>
                <a:spcPts val="0"/>
              </a:spcAft>
              <a:buClr>
                <a:schemeClr val="dk1"/>
              </a:buClr>
              <a:buSzPct val="100000"/>
              <a:buNone/>
            </a:pPr>
            <a:r>
              <a:rPr lang="en-US" sz="3200" b="1"/>
              <a:t>Key Required Steps at the 25-35 Day Follow-Up Meeting:  </a:t>
            </a:r>
            <a:endParaRPr/>
          </a:p>
          <a:p>
            <a:pPr marL="514350" lvl="0" indent="-514350" algn="l" rtl="0">
              <a:lnSpc>
                <a:spcPct val="90000"/>
              </a:lnSpc>
              <a:spcBef>
                <a:spcPts val="1000"/>
              </a:spcBef>
              <a:spcAft>
                <a:spcPts val="0"/>
              </a:spcAft>
              <a:buClr>
                <a:schemeClr val="dk1"/>
              </a:buClr>
              <a:buSzPct val="100000"/>
              <a:buFont typeface="Calibri"/>
              <a:buAutoNum type="alphaLcPeriod"/>
            </a:pPr>
            <a:r>
              <a:rPr lang="en-US" sz="3200"/>
              <a:t>Obtain from the parent or foster parent a signed acknowledgement that the parent or foster parent received the information described above.</a:t>
            </a:r>
            <a:endParaRPr/>
          </a:p>
          <a:p>
            <a:pPr marL="514350" lvl="0" indent="-514350" algn="l" rtl="0">
              <a:lnSpc>
                <a:spcPct val="90000"/>
              </a:lnSpc>
              <a:spcBef>
                <a:spcPts val="1000"/>
              </a:spcBef>
              <a:spcAft>
                <a:spcPts val="0"/>
              </a:spcAft>
              <a:buClr>
                <a:schemeClr val="dk1"/>
              </a:buClr>
              <a:buSzPct val="100000"/>
              <a:buFont typeface="Calibri"/>
              <a:buAutoNum type="alphaLcPeriod"/>
            </a:pPr>
            <a:r>
              <a:rPr lang="en-US" sz="3200"/>
              <a:t>Review the student’s progress on the abbreviated school day program;</a:t>
            </a:r>
            <a:endParaRPr/>
          </a:p>
          <a:p>
            <a:pPr marL="514350" lvl="0" indent="-514350" algn="l" rtl="0">
              <a:lnSpc>
                <a:spcPct val="90000"/>
              </a:lnSpc>
              <a:spcBef>
                <a:spcPts val="1000"/>
              </a:spcBef>
              <a:spcAft>
                <a:spcPts val="0"/>
              </a:spcAft>
              <a:buClr>
                <a:schemeClr val="dk1"/>
              </a:buClr>
              <a:buSzPct val="100000"/>
              <a:buFont typeface="Calibri"/>
              <a:buAutoNum type="alphaLcPeriod"/>
            </a:pPr>
            <a:r>
              <a:rPr lang="en-US" sz="3200"/>
              <a:t>Consider at least one reasonable alternative placement that includes appropriate supports for the student and that could enable the student to have meaningful access to the same number of hours of instruction and educational services that are provided to the majority of other students who are in the same grade within the student’s resident school district; and </a:t>
            </a:r>
            <a:endParaRPr/>
          </a:p>
          <a:p>
            <a:pPr marL="514350" lvl="0" indent="-514350" algn="l" rtl="0">
              <a:lnSpc>
                <a:spcPct val="90000"/>
              </a:lnSpc>
              <a:spcBef>
                <a:spcPts val="1000"/>
              </a:spcBef>
              <a:spcAft>
                <a:spcPts val="0"/>
              </a:spcAft>
              <a:buClr>
                <a:schemeClr val="dk1"/>
              </a:buClr>
              <a:buSzPct val="100000"/>
              <a:buFont typeface="Calibri"/>
              <a:buAutoNum type="alphaLcPeriod"/>
            </a:pPr>
            <a:r>
              <a:rPr lang="en-US" sz="3200"/>
              <a:t>If the IEP or 504 plan team recommends continuing the abbreviated school day placement, consider whether the number of hours of instruction and educational services should be increased.</a:t>
            </a:r>
            <a:endParaRPr sz="3200" b="1"/>
          </a:p>
        </p:txBody>
      </p:sp>
      <p:sp>
        <p:nvSpPr>
          <p:cNvPr id="711" name="Google Shape;711;p17"/>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Oregon Department of Education</a:t>
            </a:r>
            <a:endParaRPr/>
          </a:p>
        </p:txBody>
      </p:sp>
      <p:sp>
        <p:nvSpPr>
          <p:cNvPr id="712" name="Google Shape;712;p17"/>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17</a:t>
            </a:fld>
            <a:endParaRPr/>
          </a:p>
        </p:txBody>
      </p:sp>
      <p:sp>
        <p:nvSpPr>
          <p:cNvPr id="713" name="Google Shape;713;p17"/>
          <p:cNvSpPr txBox="1">
            <a:spLocks noGrp="1"/>
          </p:cNvSpPr>
          <p:nvPr>
            <p:ph type="title"/>
          </p:nvPr>
        </p:nvSpPr>
        <p:spPr>
          <a:xfrm>
            <a:off x="717176" y="504825"/>
            <a:ext cx="10784542" cy="1026460"/>
          </a:xfrm>
          <a:prstGeom prst="rect">
            <a:avLst/>
          </a:prstGeom>
          <a:noFill/>
          <a:ln>
            <a:noFill/>
          </a:ln>
        </p:spPr>
        <p:txBody>
          <a:bodyPr spcFirstLastPara="1" wrap="square" lIns="91425" tIns="45700" rIns="91425" bIns="45700" anchor="b" anchorCtr="0">
            <a:normAutofit fontScale="90000"/>
          </a:bodyPr>
          <a:lstStyle/>
          <a:p>
            <a:pPr marL="0" lvl="0" indent="0" algn="l" rtl="0">
              <a:lnSpc>
                <a:spcPct val="90000"/>
              </a:lnSpc>
              <a:spcBef>
                <a:spcPts val="0"/>
              </a:spcBef>
              <a:spcAft>
                <a:spcPts val="0"/>
              </a:spcAft>
              <a:buClr>
                <a:schemeClr val="accent4"/>
              </a:buClr>
              <a:buSzPct val="122222"/>
              <a:buFont typeface="Calibri"/>
              <a:buNone/>
            </a:pPr>
            <a:br>
              <a:rPr lang="en-US"/>
            </a:br>
            <a:br>
              <a:rPr lang="en-US"/>
            </a:br>
            <a:br>
              <a:rPr lang="en-US"/>
            </a:br>
            <a:r>
              <a:rPr lang="en-US" sz="2700" b="1"/>
              <a:t>SB 819 Abbreviated School Day Program (ASDP) Meeting Requirements</a:t>
            </a:r>
            <a:br>
              <a:rPr lang="en-US" sz="3100" b="1"/>
            </a:br>
            <a:r>
              <a:rPr lang="en-US" sz="3600" b="1"/>
              <a:t>During the 25-35 Day Follow-Up Meeting Requirements</a:t>
            </a:r>
            <a:endParaRPr sz="3600" b="1"/>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718"/>
        <p:cNvGrpSpPr/>
        <p:nvPr/>
      </p:nvGrpSpPr>
      <p:grpSpPr>
        <a:xfrm>
          <a:off x="0" y="0"/>
          <a:ext cx="0" cy="0"/>
          <a:chOff x="0" y="0"/>
          <a:chExt cx="0" cy="0"/>
        </a:xfrm>
      </p:grpSpPr>
      <p:sp>
        <p:nvSpPr>
          <p:cNvPr id="719" name="Google Shape;719;p18"/>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Oregon Department of Education</a:t>
            </a:r>
            <a:endParaRPr/>
          </a:p>
        </p:txBody>
      </p:sp>
      <p:sp>
        <p:nvSpPr>
          <p:cNvPr id="720" name="Google Shape;720;p18"/>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18</a:t>
            </a:fld>
            <a:endParaRPr/>
          </a:p>
        </p:txBody>
      </p:sp>
      <p:sp>
        <p:nvSpPr>
          <p:cNvPr id="721" name="Google Shape;721;p18"/>
          <p:cNvSpPr txBox="1">
            <a:spLocks noGrp="1"/>
          </p:cNvSpPr>
          <p:nvPr>
            <p:ph type="title"/>
          </p:nvPr>
        </p:nvSpPr>
        <p:spPr>
          <a:xfrm>
            <a:off x="717176" y="504825"/>
            <a:ext cx="10784542" cy="1026460"/>
          </a:xfrm>
          <a:prstGeom prst="rect">
            <a:avLst/>
          </a:prstGeom>
          <a:noFill/>
          <a:ln>
            <a:noFill/>
          </a:ln>
        </p:spPr>
        <p:txBody>
          <a:bodyPr spcFirstLastPara="1" wrap="square" lIns="91425" tIns="45700" rIns="91425" bIns="45700" anchor="b" anchorCtr="0">
            <a:normAutofit fontScale="90000"/>
          </a:bodyPr>
          <a:lstStyle/>
          <a:p>
            <a:pPr marL="0" lvl="0" indent="0" algn="l" rtl="0">
              <a:lnSpc>
                <a:spcPct val="90000"/>
              </a:lnSpc>
              <a:spcBef>
                <a:spcPts val="0"/>
              </a:spcBef>
              <a:spcAft>
                <a:spcPts val="0"/>
              </a:spcAft>
              <a:buClr>
                <a:schemeClr val="accent4"/>
              </a:buClr>
              <a:buSzPct val="122222"/>
              <a:buFont typeface="Calibri"/>
              <a:buNone/>
            </a:pPr>
            <a:br>
              <a:rPr lang="en-US"/>
            </a:br>
            <a:br>
              <a:rPr lang="en-US"/>
            </a:br>
            <a:br>
              <a:rPr lang="en-US"/>
            </a:br>
            <a:r>
              <a:rPr lang="en-US" sz="2700" b="1"/>
              <a:t>SB 819 Abbreviated School Day Program (ASDP) Meeting Requirements</a:t>
            </a:r>
            <a:br>
              <a:rPr lang="en-US" sz="3100" b="1"/>
            </a:br>
            <a:r>
              <a:rPr lang="en-US" sz="3600" b="1"/>
              <a:t>During the 25-35 Day Follow-Up Meeting Requirements</a:t>
            </a:r>
            <a:endParaRPr sz="3600" b="1"/>
          </a:p>
        </p:txBody>
      </p:sp>
      <p:sp>
        <p:nvSpPr>
          <p:cNvPr id="722" name="Google Shape;722;p18"/>
          <p:cNvSpPr txBox="1"/>
          <p:nvPr/>
        </p:nvSpPr>
        <p:spPr>
          <a:xfrm>
            <a:off x="1091933" y="3699613"/>
            <a:ext cx="10417896" cy="1200329"/>
          </a:xfrm>
          <a:prstGeom prst="rect">
            <a:avLst/>
          </a:prstGeom>
          <a:solidFill>
            <a:srgbClr val="BBE5FF"/>
          </a:solidFill>
          <a:ln w="9525" cap="flat" cmpd="sng">
            <a:solidFill>
              <a:schemeClr val="dk1"/>
            </a:solidFill>
            <a:prstDash val="solid"/>
            <a:round/>
            <a:headEnd type="none" w="sm" len="sm"/>
            <a:tailEnd type="none" w="sm" len="sm"/>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400">
                <a:solidFill>
                  <a:schemeClr val="dk1"/>
                </a:solidFill>
                <a:latin typeface="Calibri"/>
                <a:ea typeface="Calibri"/>
                <a:cs typeface="Calibri"/>
                <a:sym typeface="Calibri"/>
              </a:rPr>
              <a:t>District documents parent receipt of rights under SB 819, reviews these rights and reminds parent or foster parent that these rights all apply to their child who is currently placed on an abbreviated school day program. </a:t>
            </a:r>
            <a:endParaRPr/>
          </a:p>
        </p:txBody>
      </p:sp>
      <p:sp>
        <p:nvSpPr>
          <p:cNvPr id="723" name="Google Shape;723;p18"/>
          <p:cNvSpPr/>
          <p:nvPr/>
        </p:nvSpPr>
        <p:spPr>
          <a:xfrm>
            <a:off x="943428" y="1777324"/>
            <a:ext cx="10558289" cy="511673"/>
          </a:xfrm>
          <a:prstGeom prst="roundRect">
            <a:avLst>
              <a:gd name="adj" fmla="val 16667"/>
            </a:avLst>
          </a:prstGeom>
          <a:solidFill>
            <a:schemeClr val="accent1"/>
          </a:solidFill>
          <a:ln w="12700" cap="flat" cmpd="sng">
            <a:solidFill>
              <a:srgbClr val="004E7E"/>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2400" b="1">
                <a:solidFill>
                  <a:schemeClr val="lt1"/>
                </a:solidFill>
                <a:latin typeface="Calibri"/>
                <a:ea typeface="Calibri"/>
                <a:cs typeface="Calibri"/>
                <a:sym typeface="Calibri"/>
              </a:rPr>
              <a:t>During the Meeting</a:t>
            </a:r>
            <a:endParaRPr sz="2400" b="1">
              <a:solidFill>
                <a:schemeClr val="lt1"/>
              </a:solidFill>
              <a:latin typeface="Calibri"/>
              <a:ea typeface="Calibri"/>
              <a:cs typeface="Calibri"/>
              <a:sym typeface="Calibri"/>
            </a:endParaRPr>
          </a:p>
        </p:txBody>
      </p:sp>
      <p:sp>
        <p:nvSpPr>
          <p:cNvPr id="724" name="Google Shape;724;p18"/>
          <p:cNvSpPr txBox="1"/>
          <p:nvPr/>
        </p:nvSpPr>
        <p:spPr>
          <a:xfrm>
            <a:off x="1091933" y="2663268"/>
            <a:ext cx="10409784" cy="461665"/>
          </a:xfrm>
          <a:prstGeom prst="rect">
            <a:avLst/>
          </a:prstGeom>
          <a:solidFill>
            <a:srgbClr val="BBE5FF"/>
          </a:solidFill>
          <a:ln w="9525" cap="flat" cmpd="sng">
            <a:solidFill>
              <a:schemeClr val="dk1"/>
            </a:solidFill>
            <a:prstDash val="solid"/>
            <a:round/>
            <a:headEnd type="none" w="sm" len="sm"/>
            <a:tailEnd type="none" w="sm" len="sm"/>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400" b="1">
                <a:solidFill>
                  <a:schemeClr val="dk1"/>
                </a:solidFill>
                <a:latin typeface="Calibri"/>
                <a:ea typeface="Calibri"/>
                <a:cs typeface="Calibri"/>
                <a:sym typeface="Calibri"/>
              </a:rPr>
              <a:t>IEP or 504 Team convenes meeting</a:t>
            </a:r>
            <a:endParaRPr sz="2400" b="1">
              <a:solidFill>
                <a:schemeClr val="dk1"/>
              </a:solidFill>
              <a:latin typeface="Calibri"/>
              <a:ea typeface="Calibri"/>
              <a:cs typeface="Calibri"/>
              <a:sym typeface="Calibri"/>
            </a:endParaRPr>
          </a:p>
        </p:txBody>
      </p:sp>
      <p:cxnSp>
        <p:nvCxnSpPr>
          <p:cNvPr id="725" name="Google Shape;725;p18">
            <a:extLst>
              <a:ext uri="{C183D7F6-B498-43B3-948B-1728B52AA6E4}">
                <adec:decorative xmlns:adec="http://schemas.microsoft.com/office/drawing/2017/decorative" val="1"/>
              </a:ext>
            </a:extLst>
          </p:cNvPr>
          <p:cNvCxnSpPr>
            <a:stCxn id="724" idx="2"/>
            <a:endCxn id="722" idx="0"/>
          </p:cNvCxnSpPr>
          <p:nvPr/>
        </p:nvCxnSpPr>
        <p:spPr>
          <a:xfrm>
            <a:off x="6296825" y="3124933"/>
            <a:ext cx="4200" cy="574800"/>
          </a:xfrm>
          <a:prstGeom prst="straightConnector1">
            <a:avLst/>
          </a:prstGeom>
          <a:noFill/>
          <a:ln w="9525" cap="flat" cmpd="sng">
            <a:solidFill>
              <a:schemeClr val="accent1"/>
            </a:solidFill>
            <a:prstDash val="solid"/>
            <a:miter lim="800000"/>
            <a:headEnd type="none" w="sm" len="sm"/>
            <a:tailEnd type="triangle" w="med" len="med"/>
          </a:ln>
        </p:spPr>
      </p:cxn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730"/>
        <p:cNvGrpSpPr/>
        <p:nvPr/>
      </p:nvGrpSpPr>
      <p:grpSpPr>
        <a:xfrm>
          <a:off x="0" y="0"/>
          <a:ext cx="0" cy="0"/>
          <a:chOff x="0" y="0"/>
          <a:chExt cx="0" cy="0"/>
        </a:xfrm>
      </p:grpSpPr>
      <p:sp>
        <p:nvSpPr>
          <p:cNvPr id="731" name="Google Shape;731;p19"/>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Oregon Department of Education</a:t>
            </a:r>
            <a:endParaRPr/>
          </a:p>
        </p:txBody>
      </p:sp>
      <p:sp>
        <p:nvSpPr>
          <p:cNvPr id="732" name="Google Shape;732;p19"/>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19</a:t>
            </a:fld>
            <a:endParaRPr/>
          </a:p>
        </p:txBody>
      </p:sp>
      <p:sp>
        <p:nvSpPr>
          <p:cNvPr id="733" name="Google Shape;733;p19"/>
          <p:cNvSpPr txBox="1">
            <a:spLocks noGrp="1"/>
          </p:cNvSpPr>
          <p:nvPr>
            <p:ph type="title"/>
          </p:nvPr>
        </p:nvSpPr>
        <p:spPr>
          <a:xfrm>
            <a:off x="717176" y="504825"/>
            <a:ext cx="10784542" cy="1026460"/>
          </a:xfrm>
          <a:prstGeom prst="rect">
            <a:avLst/>
          </a:prstGeom>
          <a:noFill/>
          <a:ln>
            <a:noFill/>
          </a:ln>
        </p:spPr>
        <p:txBody>
          <a:bodyPr spcFirstLastPara="1" wrap="square" lIns="91425" tIns="45700" rIns="91425" bIns="45700" anchor="b" anchorCtr="0">
            <a:normAutofit fontScale="90000"/>
          </a:bodyPr>
          <a:lstStyle/>
          <a:p>
            <a:pPr marL="0" lvl="0" indent="0" algn="l" rtl="0">
              <a:lnSpc>
                <a:spcPct val="90000"/>
              </a:lnSpc>
              <a:spcBef>
                <a:spcPts val="0"/>
              </a:spcBef>
              <a:spcAft>
                <a:spcPts val="0"/>
              </a:spcAft>
              <a:buClr>
                <a:schemeClr val="accent4"/>
              </a:buClr>
              <a:buSzPct val="122222"/>
              <a:buFont typeface="Calibri"/>
              <a:buNone/>
            </a:pPr>
            <a:br>
              <a:rPr lang="en-US"/>
            </a:br>
            <a:br>
              <a:rPr lang="en-US"/>
            </a:br>
            <a:br>
              <a:rPr lang="en-US"/>
            </a:br>
            <a:r>
              <a:rPr lang="en-US" sz="2700" b="1"/>
              <a:t>SB 819 Abbreviated School Day Program (ASDP) Meeting Requirements</a:t>
            </a:r>
            <a:br>
              <a:rPr lang="en-US" sz="3100" b="1"/>
            </a:br>
            <a:r>
              <a:rPr lang="en-US" sz="3600" b="1"/>
              <a:t>During the 25-35 Day Follow-Up Meeting Requirements</a:t>
            </a:r>
            <a:endParaRPr sz="3600" b="1"/>
          </a:p>
        </p:txBody>
      </p:sp>
      <p:sp>
        <p:nvSpPr>
          <p:cNvPr id="734" name="Google Shape;734;p19"/>
          <p:cNvSpPr txBox="1"/>
          <p:nvPr/>
        </p:nvSpPr>
        <p:spPr>
          <a:xfrm>
            <a:off x="997527" y="1932709"/>
            <a:ext cx="10203873" cy="830997"/>
          </a:xfrm>
          <a:prstGeom prst="rect">
            <a:avLst/>
          </a:prstGeom>
          <a:solidFill>
            <a:srgbClr val="BBE5FF"/>
          </a:solidFill>
          <a:ln w="9525" cap="flat" cmpd="sng">
            <a:solidFill>
              <a:schemeClr val="dk1"/>
            </a:solidFill>
            <a:prstDash val="solid"/>
            <a:round/>
            <a:headEnd type="none" w="sm" len="sm"/>
            <a:tailEnd type="none" w="sm" len="sm"/>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400" b="1">
                <a:solidFill>
                  <a:schemeClr val="dk1"/>
                </a:solidFill>
                <a:latin typeface="Calibri"/>
                <a:ea typeface="Calibri"/>
                <a:cs typeface="Calibri"/>
                <a:sym typeface="Calibri"/>
              </a:rPr>
              <a:t>IEP team reviews student’s current progress on abbreviated school day program.</a:t>
            </a:r>
            <a:endParaRPr/>
          </a:p>
        </p:txBody>
      </p:sp>
      <p:sp>
        <p:nvSpPr>
          <p:cNvPr id="735" name="Google Shape;735;p19"/>
          <p:cNvSpPr txBox="1"/>
          <p:nvPr/>
        </p:nvSpPr>
        <p:spPr>
          <a:xfrm>
            <a:off x="997528" y="3108089"/>
            <a:ext cx="10203900" cy="2678100"/>
          </a:xfrm>
          <a:prstGeom prst="rect">
            <a:avLst/>
          </a:prstGeom>
          <a:noFill/>
          <a:ln>
            <a:noFill/>
          </a:ln>
        </p:spPr>
        <p:txBody>
          <a:bodyPr spcFirstLastPara="1" wrap="square" lIns="91425" tIns="45700" rIns="91425" bIns="45700" anchor="t" anchorCtr="0">
            <a:spAutoFit/>
          </a:bodyPr>
          <a:lstStyle/>
          <a:p>
            <a:pPr marL="285750" marR="0" lvl="0" indent="-285750" algn="l" rtl="0">
              <a:spcBef>
                <a:spcPts val="0"/>
              </a:spcBef>
              <a:spcAft>
                <a:spcPts val="0"/>
              </a:spcAft>
              <a:buClr>
                <a:schemeClr val="dk1"/>
              </a:buClr>
              <a:buSzPts val="2800"/>
              <a:buFont typeface="Arial"/>
              <a:buChar char="•"/>
            </a:pPr>
            <a:r>
              <a:rPr lang="en-US" sz="2800">
                <a:solidFill>
                  <a:schemeClr val="dk1"/>
                </a:solidFill>
                <a:latin typeface="Calibri"/>
                <a:ea typeface="Calibri"/>
                <a:cs typeface="Calibri"/>
                <a:sym typeface="Calibri"/>
              </a:rPr>
              <a:t>Review </a:t>
            </a:r>
            <a:r>
              <a:rPr lang="en-US" sz="2800" b="1">
                <a:solidFill>
                  <a:schemeClr val="dk1"/>
                </a:solidFill>
                <a:latin typeface="Calibri"/>
                <a:ea typeface="Calibri"/>
                <a:cs typeface="Calibri"/>
                <a:sym typeface="Calibri"/>
              </a:rPr>
              <a:t>progress monitoring data </a:t>
            </a:r>
            <a:r>
              <a:rPr lang="en-US" sz="2800">
                <a:solidFill>
                  <a:schemeClr val="dk1"/>
                </a:solidFill>
                <a:latin typeface="Calibri"/>
                <a:ea typeface="Calibri"/>
                <a:cs typeface="Calibri"/>
                <a:sym typeface="Calibri"/>
              </a:rPr>
              <a:t>on the student’s IEP goals (for students on an IEP) and progress in the general education curriculum is necessary.  </a:t>
            </a:r>
            <a:endParaRPr/>
          </a:p>
          <a:p>
            <a:pPr marL="285750" marR="0" lvl="0" indent="-285750" algn="l" rtl="0">
              <a:spcBef>
                <a:spcPts val="0"/>
              </a:spcBef>
              <a:spcAft>
                <a:spcPts val="0"/>
              </a:spcAft>
              <a:buClr>
                <a:schemeClr val="dk1"/>
              </a:buClr>
              <a:buSzPts val="2800"/>
              <a:buFont typeface="Arial"/>
              <a:buChar char="•"/>
            </a:pPr>
            <a:r>
              <a:rPr lang="en-US" sz="2800">
                <a:solidFill>
                  <a:schemeClr val="dk1"/>
                </a:solidFill>
                <a:latin typeface="Calibri"/>
                <a:ea typeface="Calibri"/>
                <a:cs typeface="Calibri"/>
                <a:sym typeface="Calibri"/>
              </a:rPr>
              <a:t>Follow evidence-based practices for progress monitoring using </a:t>
            </a:r>
            <a:r>
              <a:rPr lang="en-US" sz="2800" b="1">
                <a:solidFill>
                  <a:schemeClr val="dk1"/>
                </a:solidFill>
                <a:latin typeface="Calibri"/>
                <a:ea typeface="Calibri"/>
                <a:cs typeface="Calibri"/>
                <a:sym typeface="Calibri"/>
              </a:rPr>
              <a:t>quantitative data </a:t>
            </a:r>
            <a:r>
              <a:rPr lang="en-US" sz="2800">
                <a:solidFill>
                  <a:schemeClr val="dk1"/>
                </a:solidFill>
                <a:latin typeface="Calibri"/>
                <a:ea typeface="Calibri"/>
                <a:cs typeface="Calibri"/>
                <a:sym typeface="Calibri"/>
              </a:rPr>
              <a:t>as well as qualitative information to aid in decision making.  </a:t>
            </a:r>
            <a:endParaRPr sz="2800">
              <a:solidFill>
                <a:schemeClr val="dk1"/>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23"/>
        <p:cNvGrpSpPr/>
        <p:nvPr/>
      </p:nvGrpSpPr>
      <p:grpSpPr>
        <a:xfrm>
          <a:off x="0" y="0"/>
          <a:ext cx="0" cy="0"/>
          <a:chOff x="0" y="0"/>
          <a:chExt cx="0" cy="0"/>
        </a:xfrm>
      </p:grpSpPr>
      <p:sp>
        <p:nvSpPr>
          <p:cNvPr id="524" name="Google Shape;524;p2"/>
          <p:cNvSpPr txBox="1">
            <a:spLocks noGrp="1"/>
          </p:cNvSpPr>
          <p:nvPr>
            <p:ph type="body" idx="1"/>
          </p:nvPr>
        </p:nvSpPr>
        <p:spPr>
          <a:xfrm>
            <a:off x="717176" y="1825625"/>
            <a:ext cx="10784542" cy="4109010"/>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3200"/>
              <a:buNone/>
            </a:pPr>
            <a:r>
              <a:rPr lang="en-US" sz="3200"/>
              <a:t>These materials constitute the Oregon Department of Education’s interpretation of various state laws and are provided to support public education programs’ understanding of their obligations under these laws. The information in these materials is subject to change based on future legal and policy changes. These materials are intended for informational purposes only and do not constitute legal advice.</a:t>
            </a:r>
            <a:endParaRPr/>
          </a:p>
          <a:p>
            <a:pPr marL="0" lvl="0" indent="0" algn="l" rtl="0">
              <a:lnSpc>
                <a:spcPct val="90000"/>
              </a:lnSpc>
              <a:spcBef>
                <a:spcPts val="1000"/>
              </a:spcBef>
              <a:spcAft>
                <a:spcPts val="0"/>
              </a:spcAft>
              <a:buClr>
                <a:schemeClr val="dk1"/>
              </a:buClr>
              <a:buSzPts val="2400"/>
              <a:buNone/>
            </a:pPr>
            <a:endParaRPr/>
          </a:p>
        </p:txBody>
      </p:sp>
      <p:sp>
        <p:nvSpPr>
          <p:cNvPr id="525" name="Google Shape;525;p2"/>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Oregon Department of Education</a:t>
            </a:r>
            <a:endParaRPr/>
          </a:p>
        </p:txBody>
      </p:sp>
      <p:sp>
        <p:nvSpPr>
          <p:cNvPr id="526" name="Google Shape;526;p2"/>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2</a:t>
            </a:fld>
            <a:endParaRPr/>
          </a:p>
        </p:txBody>
      </p:sp>
      <p:sp>
        <p:nvSpPr>
          <p:cNvPr id="527" name="Google Shape;527;p2"/>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accent4"/>
              </a:buClr>
              <a:buSzPts val="4400"/>
              <a:buFont typeface="Calibri"/>
              <a:buNone/>
            </a:pPr>
            <a:r>
              <a:rPr lang="en-US"/>
              <a:t>Disclaimer</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740"/>
        <p:cNvGrpSpPr/>
        <p:nvPr/>
      </p:nvGrpSpPr>
      <p:grpSpPr>
        <a:xfrm>
          <a:off x="0" y="0"/>
          <a:ext cx="0" cy="0"/>
          <a:chOff x="0" y="0"/>
          <a:chExt cx="0" cy="0"/>
        </a:xfrm>
      </p:grpSpPr>
      <p:sp>
        <p:nvSpPr>
          <p:cNvPr id="741" name="Google Shape;741;p20"/>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Oregon Department of Education</a:t>
            </a:r>
            <a:endParaRPr/>
          </a:p>
        </p:txBody>
      </p:sp>
      <p:sp>
        <p:nvSpPr>
          <p:cNvPr id="742" name="Google Shape;742;p20"/>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20</a:t>
            </a:fld>
            <a:endParaRPr/>
          </a:p>
        </p:txBody>
      </p:sp>
      <p:sp>
        <p:nvSpPr>
          <p:cNvPr id="743" name="Google Shape;743;p20"/>
          <p:cNvSpPr txBox="1">
            <a:spLocks noGrp="1"/>
          </p:cNvSpPr>
          <p:nvPr>
            <p:ph type="title"/>
          </p:nvPr>
        </p:nvSpPr>
        <p:spPr>
          <a:xfrm>
            <a:off x="717176" y="504825"/>
            <a:ext cx="10784542" cy="1026460"/>
          </a:xfrm>
          <a:prstGeom prst="rect">
            <a:avLst/>
          </a:prstGeom>
          <a:noFill/>
          <a:ln>
            <a:noFill/>
          </a:ln>
        </p:spPr>
        <p:txBody>
          <a:bodyPr spcFirstLastPara="1" wrap="square" lIns="91425" tIns="45700" rIns="91425" bIns="45700" anchor="b" anchorCtr="0">
            <a:normAutofit fontScale="90000"/>
          </a:bodyPr>
          <a:lstStyle/>
          <a:p>
            <a:pPr marL="0" lvl="0" indent="0" algn="l" rtl="0">
              <a:lnSpc>
                <a:spcPct val="90000"/>
              </a:lnSpc>
              <a:spcBef>
                <a:spcPts val="0"/>
              </a:spcBef>
              <a:spcAft>
                <a:spcPts val="0"/>
              </a:spcAft>
              <a:buClr>
                <a:schemeClr val="accent4"/>
              </a:buClr>
              <a:buSzPct val="122222"/>
              <a:buFont typeface="Calibri"/>
              <a:buNone/>
            </a:pPr>
            <a:br>
              <a:rPr lang="en-US"/>
            </a:br>
            <a:br>
              <a:rPr lang="en-US"/>
            </a:br>
            <a:br>
              <a:rPr lang="en-US"/>
            </a:br>
            <a:r>
              <a:rPr lang="en-US" sz="2700" b="1"/>
              <a:t>SB 819 Abbreviated School Day Program (ASDP) Meeting Requirements</a:t>
            </a:r>
            <a:br>
              <a:rPr lang="en-US" sz="3100" b="1"/>
            </a:br>
            <a:r>
              <a:rPr lang="en-US" sz="3600" b="1"/>
              <a:t>During the 25-35 Day Follow-Up Meeting Requirements</a:t>
            </a:r>
            <a:endParaRPr sz="3600" b="1"/>
          </a:p>
        </p:txBody>
      </p:sp>
      <p:sp>
        <p:nvSpPr>
          <p:cNvPr id="744" name="Google Shape;744;p20"/>
          <p:cNvSpPr txBox="1"/>
          <p:nvPr/>
        </p:nvSpPr>
        <p:spPr>
          <a:xfrm>
            <a:off x="881485" y="4154715"/>
            <a:ext cx="10439658" cy="1200329"/>
          </a:xfrm>
          <a:prstGeom prst="rect">
            <a:avLst/>
          </a:prstGeom>
          <a:solidFill>
            <a:srgbClr val="FDECC0"/>
          </a:solidFill>
          <a:ln w="9525" cap="flat" cmpd="sng">
            <a:solidFill>
              <a:schemeClr val="dk1"/>
            </a:solidFill>
            <a:prstDash val="solid"/>
            <a:round/>
            <a:headEnd type="none" w="sm" len="sm"/>
            <a:tailEnd type="none" w="sm" len="sm"/>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3600">
                <a:solidFill>
                  <a:schemeClr val="dk1"/>
                </a:solidFill>
                <a:latin typeface="Calibri"/>
                <a:ea typeface="Calibri"/>
                <a:cs typeface="Calibri"/>
                <a:sym typeface="Calibri"/>
              </a:rPr>
              <a:t>Bottom Line: At least one reasonable alternative placement needs to be considered.  </a:t>
            </a:r>
            <a:endParaRPr sz="3600">
              <a:solidFill>
                <a:schemeClr val="dk1"/>
              </a:solidFill>
              <a:latin typeface="Calibri"/>
              <a:ea typeface="Calibri"/>
              <a:cs typeface="Calibri"/>
              <a:sym typeface="Calibri"/>
            </a:endParaRPr>
          </a:p>
        </p:txBody>
      </p:sp>
      <p:sp>
        <p:nvSpPr>
          <p:cNvPr id="745" name="Google Shape;745;p20"/>
          <p:cNvSpPr txBox="1"/>
          <p:nvPr/>
        </p:nvSpPr>
        <p:spPr>
          <a:xfrm>
            <a:off x="881485" y="1808344"/>
            <a:ext cx="10439658" cy="1938992"/>
          </a:xfrm>
          <a:prstGeom prst="rect">
            <a:avLst/>
          </a:prstGeom>
          <a:solidFill>
            <a:srgbClr val="C3E8FA"/>
          </a:solidFill>
          <a:ln w="9525" cap="flat" cmpd="sng">
            <a:solidFill>
              <a:schemeClr val="dk1"/>
            </a:solidFill>
            <a:prstDash val="solid"/>
            <a:round/>
            <a:headEnd type="none" w="sm" len="sm"/>
            <a:tailEnd type="none" w="sm" len="sm"/>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400" b="1">
                <a:solidFill>
                  <a:schemeClr val="dk1"/>
                </a:solidFill>
                <a:latin typeface="Calibri"/>
                <a:ea typeface="Calibri"/>
                <a:cs typeface="Calibri"/>
                <a:sym typeface="Calibri"/>
              </a:rPr>
              <a:t>IEP Team considers at least one reasonable alternative placement that includes appropriate supports for the student that could enable the student to have meaningful access to the same number of hours of instruction and educational services that are provided to the majority of other students who are in the same grade within the student’s resident school district. </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750"/>
        <p:cNvGrpSpPr/>
        <p:nvPr/>
      </p:nvGrpSpPr>
      <p:grpSpPr>
        <a:xfrm>
          <a:off x="0" y="0"/>
          <a:ext cx="0" cy="0"/>
          <a:chOff x="0" y="0"/>
          <a:chExt cx="0" cy="0"/>
        </a:xfrm>
      </p:grpSpPr>
      <p:sp>
        <p:nvSpPr>
          <p:cNvPr id="751" name="Google Shape;751;p21"/>
          <p:cNvSpPr txBox="1">
            <a:spLocks noGrp="1"/>
          </p:cNvSpPr>
          <p:nvPr>
            <p:ph type="body" idx="1"/>
          </p:nvPr>
        </p:nvSpPr>
        <p:spPr>
          <a:xfrm>
            <a:off x="717176" y="1483659"/>
            <a:ext cx="10784542" cy="4656133"/>
          </a:xfrm>
          <a:prstGeom prst="rect">
            <a:avLst/>
          </a:prstGeom>
          <a:noFill/>
          <a:ln>
            <a:noFill/>
          </a:ln>
        </p:spPr>
        <p:txBody>
          <a:bodyPr spcFirstLastPara="1" wrap="square" lIns="91425" tIns="45700" rIns="91425" bIns="45700" anchor="t" anchorCtr="0">
            <a:normAutofit/>
          </a:bodyPr>
          <a:lstStyle/>
          <a:p>
            <a:pPr marL="228600" lvl="0" indent="-50800" algn="l" rtl="0">
              <a:lnSpc>
                <a:spcPct val="90000"/>
              </a:lnSpc>
              <a:spcBef>
                <a:spcPts val="0"/>
              </a:spcBef>
              <a:spcAft>
                <a:spcPts val="0"/>
              </a:spcAft>
              <a:buClr>
                <a:schemeClr val="dk1"/>
              </a:buClr>
              <a:buSzPts val="2800"/>
              <a:buNone/>
            </a:pPr>
            <a:endParaRPr sz="2800"/>
          </a:p>
          <a:p>
            <a:pPr marL="228600" lvl="0" indent="-228600" algn="l" rtl="0">
              <a:lnSpc>
                <a:spcPct val="90000"/>
              </a:lnSpc>
              <a:spcBef>
                <a:spcPts val="1000"/>
              </a:spcBef>
              <a:spcAft>
                <a:spcPts val="0"/>
              </a:spcAft>
              <a:buClr>
                <a:schemeClr val="dk1"/>
              </a:buClr>
              <a:buSzPts val="2800"/>
              <a:buChar char="•"/>
            </a:pPr>
            <a:r>
              <a:rPr lang="en-US" sz="2800"/>
              <a:t>The student’s progress and alternative placement, along with other information must be documented. </a:t>
            </a:r>
            <a:endParaRPr/>
          </a:p>
          <a:p>
            <a:pPr marL="228600" lvl="0" indent="-228600" algn="l" rtl="0">
              <a:lnSpc>
                <a:spcPct val="90000"/>
              </a:lnSpc>
              <a:spcBef>
                <a:spcPts val="1000"/>
              </a:spcBef>
              <a:spcAft>
                <a:spcPts val="0"/>
              </a:spcAft>
              <a:buClr>
                <a:schemeClr val="dk1"/>
              </a:buClr>
              <a:buSzPts val="2800"/>
              <a:buChar char="•"/>
            </a:pPr>
            <a:r>
              <a:rPr lang="en-US" sz="2800"/>
              <a:t>The </a:t>
            </a:r>
            <a:r>
              <a:rPr lang="en-US" sz="2800" b="1"/>
              <a:t>Information to Consider About Possible Continued Placement on an Abbreviated School Day Program</a:t>
            </a:r>
            <a:r>
              <a:rPr lang="en-US" sz="2800"/>
              <a:t> form should be completed and reviewed prior to seeking informed and written parent consent for placement on an abbreviated school day program. </a:t>
            </a:r>
            <a:endParaRPr/>
          </a:p>
          <a:p>
            <a:pPr marL="228600" lvl="0" indent="-228600" algn="l" rtl="0">
              <a:lnSpc>
                <a:spcPct val="90000"/>
              </a:lnSpc>
              <a:spcBef>
                <a:spcPts val="1000"/>
              </a:spcBef>
              <a:spcAft>
                <a:spcPts val="0"/>
              </a:spcAft>
              <a:buClr>
                <a:schemeClr val="dk1"/>
              </a:buClr>
              <a:buSzPts val="2800"/>
              <a:buChar char="•"/>
            </a:pPr>
            <a:r>
              <a:rPr lang="en-US" sz="2800"/>
              <a:t>Let’s take a look: </a:t>
            </a:r>
            <a:endParaRPr/>
          </a:p>
          <a:p>
            <a:pPr marL="0" lvl="0" indent="0" algn="ctr" rtl="0">
              <a:lnSpc>
                <a:spcPct val="90000"/>
              </a:lnSpc>
              <a:spcBef>
                <a:spcPts val="1000"/>
              </a:spcBef>
              <a:spcAft>
                <a:spcPts val="0"/>
              </a:spcAft>
              <a:buClr>
                <a:schemeClr val="dk1"/>
              </a:buClr>
              <a:buSzPts val="2400"/>
              <a:buNone/>
            </a:pPr>
            <a:r>
              <a:rPr lang="en-US" u="sng">
                <a:solidFill>
                  <a:schemeClr val="hlink"/>
                </a:solidFill>
                <a:hlinkClick r:id="rId3"/>
              </a:rPr>
              <a:t>Information to Consider About Possible Continued Placement on an Abbreviated School Day Program</a:t>
            </a:r>
            <a:endParaRPr/>
          </a:p>
          <a:p>
            <a:pPr marL="228600" lvl="0" indent="-50800" algn="l" rtl="0">
              <a:lnSpc>
                <a:spcPct val="90000"/>
              </a:lnSpc>
              <a:spcBef>
                <a:spcPts val="1000"/>
              </a:spcBef>
              <a:spcAft>
                <a:spcPts val="0"/>
              </a:spcAft>
              <a:buClr>
                <a:schemeClr val="dk1"/>
              </a:buClr>
              <a:buSzPts val="2800"/>
              <a:buNone/>
            </a:pPr>
            <a:endParaRPr sz="2800"/>
          </a:p>
          <a:p>
            <a:pPr marL="228600" lvl="0" indent="-50800" algn="l" rtl="0">
              <a:lnSpc>
                <a:spcPct val="90000"/>
              </a:lnSpc>
              <a:spcBef>
                <a:spcPts val="1000"/>
              </a:spcBef>
              <a:spcAft>
                <a:spcPts val="0"/>
              </a:spcAft>
              <a:buClr>
                <a:schemeClr val="dk1"/>
              </a:buClr>
              <a:buSzPts val="2800"/>
              <a:buNone/>
            </a:pPr>
            <a:endParaRPr sz="2800"/>
          </a:p>
        </p:txBody>
      </p:sp>
      <p:sp>
        <p:nvSpPr>
          <p:cNvPr id="752" name="Google Shape;752;p21"/>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Oregon Department of Education</a:t>
            </a:r>
            <a:endParaRPr/>
          </a:p>
        </p:txBody>
      </p:sp>
      <p:sp>
        <p:nvSpPr>
          <p:cNvPr id="753" name="Google Shape;753;p21"/>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21</a:t>
            </a:fld>
            <a:endParaRPr/>
          </a:p>
        </p:txBody>
      </p:sp>
      <p:sp>
        <p:nvSpPr>
          <p:cNvPr id="754" name="Google Shape;754;p21"/>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fontScale="90000"/>
          </a:bodyPr>
          <a:lstStyle/>
          <a:p>
            <a:pPr marL="0" lvl="0" indent="0" algn="l" rtl="0">
              <a:lnSpc>
                <a:spcPct val="90000"/>
              </a:lnSpc>
              <a:spcBef>
                <a:spcPts val="0"/>
              </a:spcBef>
              <a:spcAft>
                <a:spcPts val="0"/>
              </a:spcAft>
              <a:buClr>
                <a:schemeClr val="accent4"/>
              </a:buClr>
              <a:buSzPct val="122222"/>
              <a:buFont typeface="Calibri"/>
              <a:buNone/>
            </a:pPr>
            <a:br>
              <a:rPr lang="en-US"/>
            </a:br>
            <a:br>
              <a:rPr lang="en-US"/>
            </a:br>
            <a:br>
              <a:rPr lang="en-US"/>
            </a:br>
            <a:r>
              <a:rPr lang="en-US" sz="2700" b="1"/>
              <a:t>SB 819 Abbreviated School Day Program (ASDP) Meeting Requirements</a:t>
            </a:r>
            <a:br>
              <a:rPr lang="en-US" sz="3100" b="1"/>
            </a:br>
            <a:r>
              <a:rPr lang="en-US" sz="3600" b="1"/>
              <a:t>During the 25-35 Day Follow-Up Meeting Requirements</a:t>
            </a:r>
            <a:endParaRPr sz="3600" b="1"/>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bg>
      <p:bgPr>
        <a:solidFill>
          <a:schemeClr val="lt1"/>
        </a:solidFill>
        <a:effectLst/>
      </p:bgPr>
    </p:bg>
    <p:spTree>
      <p:nvGrpSpPr>
        <p:cNvPr id="1" name="Shape 759"/>
        <p:cNvGrpSpPr/>
        <p:nvPr/>
      </p:nvGrpSpPr>
      <p:grpSpPr>
        <a:xfrm>
          <a:off x="0" y="0"/>
          <a:ext cx="0" cy="0"/>
          <a:chOff x="0" y="0"/>
          <a:chExt cx="0" cy="0"/>
        </a:xfrm>
      </p:grpSpPr>
      <p:sp>
        <p:nvSpPr>
          <p:cNvPr id="760" name="Google Shape;760;p22"/>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Oregon Department of Education</a:t>
            </a:r>
            <a:endParaRPr/>
          </a:p>
        </p:txBody>
      </p:sp>
      <p:sp>
        <p:nvSpPr>
          <p:cNvPr id="761" name="Google Shape;761;p22"/>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22</a:t>
            </a:fld>
            <a:endParaRPr/>
          </a:p>
        </p:txBody>
      </p:sp>
      <p:sp>
        <p:nvSpPr>
          <p:cNvPr id="762" name="Google Shape;762;p22" descr="Does the IEP or 504 team recommend continuing abbreviated school day placement"/>
          <p:cNvSpPr/>
          <p:nvPr/>
        </p:nvSpPr>
        <p:spPr>
          <a:xfrm>
            <a:off x="1485216" y="1375782"/>
            <a:ext cx="4924492" cy="4796212"/>
          </a:xfrm>
          <a:prstGeom prst="rect">
            <a:avLst/>
          </a:prstGeom>
          <a:noFill/>
          <a:ln w="38100" cap="flat" cmpd="sng">
            <a:solidFill>
              <a:schemeClr val="accent3"/>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sp>
        <p:nvSpPr>
          <p:cNvPr id="763" name="Google Shape;763;p22"/>
          <p:cNvSpPr>
            <a:spLocks noGrp="1"/>
          </p:cNvSpPr>
          <p:nvPr>
            <p:ph type="title" idx="4294967295"/>
          </p:nvPr>
        </p:nvSpPr>
        <p:spPr>
          <a:xfrm>
            <a:off x="1697318" y="297181"/>
            <a:ext cx="9332686" cy="885371"/>
          </a:xfrm>
          <a:prstGeom prst="parallelogram">
            <a:avLst>
              <a:gd name="adj" fmla="val 25000"/>
            </a:avLst>
          </a:prstGeom>
          <a:solidFill>
            <a:srgbClr val="90BF61"/>
          </a:solidFill>
          <a:ln w="12700" cap="flat" cmpd="sng">
            <a:solidFill>
              <a:srgbClr val="004E7E"/>
            </a:solidFill>
            <a:prstDash val="solid"/>
            <a:miter lim="800000"/>
            <a:headEnd type="none" w="sm" len="sm"/>
            <a:tailEnd type="none" w="sm" len="sm"/>
          </a:ln>
          <a:effectLst/>
        </p:spPr>
        <p:txBody>
          <a:bodyPr rot="0" spcFirstLastPara="1" vertOverflow="overflow" horzOverflow="overflow" vert="horz" wrap="square" lIns="91425" tIns="45700" rIns="91425" bIns="4570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400" b="1" i="0" u="none" strike="noStrike" kern="0" cap="none" spc="0" normalizeH="0" baseline="0" noProof="0" dirty="0">
                <a:ln>
                  <a:noFill/>
                </a:ln>
                <a:solidFill>
                  <a:schemeClr val="dk1"/>
                </a:solidFill>
                <a:effectLst/>
                <a:uLnTx/>
                <a:uFillTx/>
                <a:latin typeface="Calibri"/>
                <a:ea typeface="Calibri"/>
                <a:cs typeface="Calibri"/>
                <a:sym typeface="Calibri"/>
              </a:rPr>
              <a:t>Does the IEP or 504 team recommend continuing abbreviated school day placement?</a:t>
            </a:r>
          </a:p>
        </p:txBody>
      </p:sp>
      <p:sp>
        <p:nvSpPr>
          <p:cNvPr id="764" name="Google Shape;764;p22"/>
          <p:cNvSpPr txBox="1"/>
          <p:nvPr/>
        </p:nvSpPr>
        <p:spPr>
          <a:xfrm>
            <a:off x="1697318" y="1834896"/>
            <a:ext cx="4401787" cy="1938992"/>
          </a:xfrm>
          <a:prstGeom prst="rect">
            <a:avLst/>
          </a:prstGeom>
          <a:solidFill>
            <a:srgbClr val="BBE5FF"/>
          </a:solidFill>
          <a:ln w="9525" cap="flat" cmpd="sng">
            <a:solidFill>
              <a:schemeClr val="dk1"/>
            </a:solidFill>
            <a:prstDash val="solid"/>
            <a:round/>
            <a:headEnd type="none" w="sm" len="sm"/>
            <a:tailEnd type="none" w="sm" len="sm"/>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000" b="1">
                <a:solidFill>
                  <a:schemeClr val="dk1"/>
                </a:solidFill>
                <a:latin typeface="Calibri"/>
                <a:ea typeface="Calibri"/>
                <a:cs typeface="Calibri"/>
                <a:sym typeface="Calibri"/>
              </a:rPr>
              <a:t>If NO, or parent consent is not obtained, IEP or 504 team develops IEP or 504 Plan that enables meaningful access and returns the student to full-time placement within five school days after making decision.</a:t>
            </a:r>
            <a:endParaRPr sz="2000" b="1">
              <a:solidFill>
                <a:schemeClr val="dk1"/>
              </a:solidFill>
              <a:latin typeface="Calibri"/>
              <a:ea typeface="Calibri"/>
              <a:cs typeface="Calibri"/>
              <a:sym typeface="Calibri"/>
            </a:endParaRPr>
          </a:p>
        </p:txBody>
      </p:sp>
      <p:sp>
        <p:nvSpPr>
          <p:cNvPr id="765" name="Google Shape;765;p22"/>
          <p:cNvSpPr txBox="1"/>
          <p:nvPr/>
        </p:nvSpPr>
        <p:spPr>
          <a:xfrm>
            <a:off x="6628217" y="3369593"/>
            <a:ext cx="4401787" cy="2862322"/>
          </a:xfrm>
          <a:prstGeom prst="rect">
            <a:avLst/>
          </a:prstGeom>
          <a:solidFill>
            <a:srgbClr val="BBE5FF"/>
          </a:solidFill>
          <a:ln w="9525" cap="flat" cmpd="sng">
            <a:solidFill>
              <a:schemeClr val="dk1"/>
            </a:solidFill>
            <a:prstDash val="solid"/>
            <a:round/>
            <a:headEnd type="none" w="sm" len="sm"/>
            <a:tailEnd type="none" w="sm" len="sm"/>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000">
                <a:solidFill>
                  <a:schemeClr val="dk1"/>
                </a:solidFill>
                <a:latin typeface="Calibri"/>
                <a:ea typeface="Calibri"/>
                <a:cs typeface="Calibri"/>
                <a:sym typeface="Calibri"/>
              </a:rPr>
              <a:t>IEP or 504 team fully discusses provisions of abbreviated school day program with parent or foster parent and ensures summary of related documentation is included in </a:t>
            </a:r>
            <a:r>
              <a:rPr lang="en-US" sz="2000" i="1">
                <a:solidFill>
                  <a:schemeClr val="dk1"/>
                </a:solidFill>
                <a:latin typeface="Calibri"/>
                <a:ea typeface="Calibri"/>
                <a:cs typeface="Calibri"/>
                <a:sym typeface="Calibri"/>
              </a:rPr>
              <a:t>Information to Consider About Possible Continued Placement on an Abbreviated School Day Program</a:t>
            </a:r>
            <a:r>
              <a:rPr lang="en-US" sz="2000">
                <a:solidFill>
                  <a:schemeClr val="dk1"/>
                </a:solidFill>
                <a:latin typeface="Calibri"/>
                <a:ea typeface="Calibri"/>
                <a:cs typeface="Calibri"/>
                <a:sym typeface="Calibri"/>
              </a:rPr>
              <a:t> form and in student’s IEP/504 plan as applicable.</a:t>
            </a:r>
            <a:endParaRPr sz="2000" b="1">
              <a:solidFill>
                <a:schemeClr val="dk1"/>
              </a:solidFill>
              <a:latin typeface="Calibri"/>
              <a:ea typeface="Calibri"/>
              <a:cs typeface="Calibri"/>
              <a:sym typeface="Calibri"/>
            </a:endParaRPr>
          </a:p>
        </p:txBody>
      </p:sp>
      <p:sp>
        <p:nvSpPr>
          <p:cNvPr id="766" name="Google Shape;766;p22"/>
          <p:cNvSpPr txBox="1"/>
          <p:nvPr/>
        </p:nvSpPr>
        <p:spPr>
          <a:xfrm>
            <a:off x="6628217" y="1822731"/>
            <a:ext cx="4401787" cy="1015663"/>
          </a:xfrm>
          <a:prstGeom prst="rect">
            <a:avLst/>
          </a:prstGeom>
          <a:solidFill>
            <a:srgbClr val="BBE5FF"/>
          </a:solidFill>
          <a:ln w="9525" cap="flat" cmpd="sng">
            <a:solidFill>
              <a:schemeClr val="dk1"/>
            </a:solidFill>
            <a:prstDash val="solid"/>
            <a:round/>
            <a:headEnd type="none" w="sm" len="sm"/>
            <a:tailEnd type="none" w="sm" len="sm"/>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000" b="1">
                <a:solidFill>
                  <a:schemeClr val="dk1"/>
                </a:solidFill>
                <a:latin typeface="Calibri"/>
                <a:ea typeface="Calibri"/>
                <a:cs typeface="Calibri"/>
                <a:sym typeface="Calibri"/>
              </a:rPr>
              <a:t>If YES, consider whether number of hours of instruction and educational services should be increased. </a:t>
            </a:r>
            <a:endParaRPr sz="2000" b="1">
              <a:solidFill>
                <a:schemeClr val="dk1"/>
              </a:solidFill>
              <a:latin typeface="Calibri"/>
              <a:ea typeface="Calibri"/>
              <a:cs typeface="Calibri"/>
              <a:sym typeface="Calibri"/>
            </a:endParaRPr>
          </a:p>
        </p:txBody>
      </p:sp>
      <p:sp>
        <p:nvSpPr>
          <p:cNvPr id="767" name="Google Shape;767;p22"/>
          <p:cNvSpPr/>
          <p:nvPr/>
        </p:nvSpPr>
        <p:spPr>
          <a:xfrm>
            <a:off x="1697318" y="4076924"/>
            <a:ext cx="4401787" cy="1875945"/>
          </a:xfrm>
          <a:prstGeom prst="hexagon">
            <a:avLst>
              <a:gd name="adj" fmla="val 25000"/>
              <a:gd name="vf" fmla="val 115470"/>
            </a:avLst>
          </a:prstGeom>
          <a:solidFill>
            <a:srgbClr val="0070C0"/>
          </a:solidFill>
          <a:ln w="12700" cap="flat" cmpd="sng">
            <a:solidFill>
              <a:srgbClr val="004E7E"/>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2000" b="1">
                <a:solidFill>
                  <a:schemeClr val="lt1"/>
                </a:solidFill>
                <a:latin typeface="Calibri"/>
                <a:ea typeface="Calibri"/>
                <a:cs typeface="Calibri"/>
                <a:sym typeface="Calibri"/>
              </a:rPr>
              <a:t>Parent signs form denying consent, and District completes Prior Written Notice summarizing decisions and changes to be made to student’s program. </a:t>
            </a:r>
            <a:endParaRPr sz="2000">
              <a:solidFill>
                <a:schemeClr val="lt1"/>
              </a:solidFill>
              <a:latin typeface="Calibri"/>
              <a:ea typeface="Calibri"/>
              <a:cs typeface="Calibri"/>
              <a:sym typeface="Calibri"/>
            </a:endParaRPr>
          </a:p>
        </p:txBody>
      </p:sp>
      <p:cxnSp>
        <p:nvCxnSpPr>
          <p:cNvPr id="768" name="Google Shape;768;p22">
            <a:extLst>
              <a:ext uri="{C183D7F6-B498-43B3-948B-1728B52AA6E4}">
                <adec:decorative xmlns:adec="http://schemas.microsoft.com/office/drawing/2017/decorative" val="1"/>
              </a:ext>
            </a:extLst>
          </p:cNvPr>
          <p:cNvCxnSpPr>
            <a:stCxn id="764" idx="2"/>
          </p:cNvCxnSpPr>
          <p:nvPr/>
        </p:nvCxnSpPr>
        <p:spPr>
          <a:xfrm>
            <a:off x="3898212" y="3773888"/>
            <a:ext cx="0" cy="361200"/>
          </a:xfrm>
          <a:prstGeom prst="straightConnector1">
            <a:avLst/>
          </a:prstGeom>
          <a:noFill/>
          <a:ln w="9525" cap="flat" cmpd="sng">
            <a:solidFill>
              <a:schemeClr val="accent1"/>
            </a:solidFill>
            <a:prstDash val="solid"/>
            <a:miter lim="800000"/>
            <a:headEnd type="none" w="sm" len="sm"/>
            <a:tailEnd type="triangle" w="med" len="med"/>
          </a:ln>
        </p:spPr>
      </p:cxnSp>
      <p:cxnSp>
        <p:nvCxnSpPr>
          <p:cNvPr id="769" name="Google Shape;769;p22">
            <a:extLst>
              <a:ext uri="{C183D7F6-B498-43B3-948B-1728B52AA6E4}">
                <adec:decorative xmlns:adec="http://schemas.microsoft.com/office/drawing/2017/decorative" val="1"/>
              </a:ext>
            </a:extLst>
          </p:cNvPr>
          <p:cNvCxnSpPr>
            <a:stCxn id="766" idx="2"/>
            <a:endCxn id="765" idx="0"/>
          </p:cNvCxnSpPr>
          <p:nvPr/>
        </p:nvCxnSpPr>
        <p:spPr>
          <a:xfrm>
            <a:off x="8829111" y="2838394"/>
            <a:ext cx="0" cy="531300"/>
          </a:xfrm>
          <a:prstGeom prst="straightConnector1">
            <a:avLst/>
          </a:prstGeom>
          <a:noFill/>
          <a:ln w="9525" cap="flat" cmpd="sng">
            <a:solidFill>
              <a:schemeClr val="accent1"/>
            </a:solidFill>
            <a:prstDash val="solid"/>
            <a:miter lim="800000"/>
            <a:headEnd type="none" w="sm" len="sm"/>
            <a:tailEnd type="triangle" w="med" len="med"/>
          </a:ln>
        </p:spPr>
      </p:cxnSp>
      <p:cxnSp>
        <p:nvCxnSpPr>
          <p:cNvPr id="770" name="Google Shape;770;p22">
            <a:extLst>
              <a:ext uri="{C183D7F6-B498-43B3-948B-1728B52AA6E4}">
                <adec:decorative xmlns:adec="http://schemas.microsoft.com/office/drawing/2017/decorative" val="1"/>
              </a:ext>
            </a:extLst>
          </p:cNvPr>
          <p:cNvCxnSpPr>
            <a:stCxn id="763" idx="4"/>
            <a:endCxn id="764" idx="0"/>
          </p:cNvCxnSpPr>
          <p:nvPr/>
        </p:nvCxnSpPr>
        <p:spPr>
          <a:xfrm rot="5400000">
            <a:off x="4804765" y="276000"/>
            <a:ext cx="652344" cy="2465449"/>
          </a:xfrm>
          <a:prstGeom prst="bentConnector3">
            <a:avLst>
              <a:gd name="adj1" fmla="val 50000"/>
            </a:avLst>
          </a:prstGeom>
          <a:noFill/>
          <a:ln w="9525" cap="flat" cmpd="sng">
            <a:solidFill>
              <a:schemeClr val="accent1"/>
            </a:solidFill>
            <a:prstDash val="solid"/>
            <a:miter lim="800000"/>
            <a:headEnd type="none" w="sm" len="sm"/>
            <a:tailEnd type="triangle" w="med" len="med"/>
          </a:ln>
        </p:spPr>
      </p:cxnSp>
      <p:cxnSp>
        <p:nvCxnSpPr>
          <p:cNvPr id="771" name="Google Shape;771;p22">
            <a:extLst>
              <a:ext uri="{C183D7F6-B498-43B3-948B-1728B52AA6E4}">
                <adec:decorative xmlns:adec="http://schemas.microsoft.com/office/drawing/2017/decorative" val="1"/>
              </a:ext>
            </a:extLst>
          </p:cNvPr>
          <p:cNvCxnSpPr/>
          <p:nvPr/>
        </p:nvCxnSpPr>
        <p:spPr>
          <a:xfrm>
            <a:off x="6363661" y="1168038"/>
            <a:ext cx="2465400" cy="640200"/>
          </a:xfrm>
          <a:prstGeom prst="bentConnector3">
            <a:avLst>
              <a:gd name="adj1" fmla="val 50000"/>
            </a:avLst>
          </a:prstGeom>
          <a:noFill/>
          <a:ln w="9525" cap="flat" cmpd="sng">
            <a:solidFill>
              <a:schemeClr val="accent1"/>
            </a:solidFill>
            <a:prstDash val="solid"/>
            <a:miter lim="800000"/>
            <a:headEnd type="none" w="sm" len="sm"/>
            <a:tailEnd type="triangle" w="med" len="med"/>
          </a:ln>
        </p:spPr>
      </p:cxn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776"/>
        <p:cNvGrpSpPr/>
        <p:nvPr/>
      </p:nvGrpSpPr>
      <p:grpSpPr>
        <a:xfrm>
          <a:off x="0" y="0"/>
          <a:ext cx="0" cy="0"/>
          <a:chOff x="0" y="0"/>
          <a:chExt cx="0" cy="0"/>
        </a:xfrm>
      </p:grpSpPr>
      <p:sp>
        <p:nvSpPr>
          <p:cNvPr id="777" name="Google Shape;777;p23"/>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Oregon Department of Education</a:t>
            </a:r>
            <a:endParaRPr/>
          </a:p>
        </p:txBody>
      </p:sp>
      <p:sp>
        <p:nvSpPr>
          <p:cNvPr id="778" name="Google Shape;778;p23"/>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23</a:t>
            </a:fld>
            <a:endParaRPr/>
          </a:p>
        </p:txBody>
      </p:sp>
      <p:sp>
        <p:nvSpPr>
          <p:cNvPr id="779" name="Google Shape;779;p23" descr="If YES, consider whether number of hours of instruction and educational services should be increased. "/>
          <p:cNvSpPr/>
          <p:nvPr/>
        </p:nvSpPr>
        <p:spPr>
          <a:xfrm>
            <a:off x="6366864" y="1526142"/>
            <a:ext cx="5134854" cy="4978775"/>
          </a:xfrm>
          <a:prstGeom prst="rect">
            <a:avLst/>
          </a:prstGeom>
          <a:noFill/>
          <a:ln w="38100" cap="flat" cmpd="sng">
            <a:solidFill>
              <a:schemeClr val="accent3"/>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sp>
        <p:nvSpPr>
          <p:cNvPr id="780" name="Google Shape;780;p23"/>
          <p:cNvSpPr>
            <a:spLocks noGrp="1"/>
          </p:cNvSpPr>
          <p:nvPr>
            <p:ph type="title" idx="4294967295"/>
          </p:nvPr>
        </p:nvSpPr>
        <p:spPr>
          <a:xfrm>
            <a:off x="1697318" y="297181"/>
            <a:ext cx="9332686" cy="885371"/>
          </a:xfrm>
          <a:prstGeom prst="parallelogram">
            <a:avLst>
              <a:gd name="adj" fmla="val 25000"/>
            </a:avLst>
          </a:prstGeom>
          <a:solidFill>
            <a:srgbClr val="90BF61"/>
          </a:solidFill>
          <a:ln w="12700" cap="flat" cmpd="sng">
            <a:solidFill>
              <a:srgbClr val="004E7E"/>
            </a:solidFill>
            <a:prstDash val="solid"/>
            <a:miter lim="800000"/>
            <a:headEnd type="none" w="sm" len="sm"/>
            <a:tailEnd type="none" w="sm" len="sm"/>
          </a:ln>
          <a:effectLst/>
        </p:spPr>
        <p:txBody>
          <a:bodyPr rot="0" spcFirstLastPara="1" vertOverflow="overflow" horzOverflow="overflow" vert="horz" wrap="square" lIns="91425" tIns="45700" rIns="91425" bIns="4570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400" b="1" i="0" u="none" strike="noStrike" kern="0" cap="none" spc="0" normalizeH="0" baseline="0" noProof="0" dirty="0">
                <a:ln>
                  <a:noFill/>
                </a:ln>
                <a:solidFill>
                  <a:schemeClr val="dk1"/>
                </a:solidFill>
                <a:effectLst/>
                <a:uLnTx/>
                <a:uFillTx/>
                <a:latin typeface="Calibri"/>
                <a:ea typeface="Calibri"/>
                <a:cs typeface="Calibri"/>
                <a:sym typeface="Calibri"/>
              </a:rPr>
              <a:t>Does the IEP or 504 team recommend continuing abbreviated school day placement?</a:t>
            </a:r>
          </a:p>
        </p:txBody>
      </p:sp>
      <p:sp>
        <p:nvSpPr>
          <p:cNvPr id="781" name="Google Shape;781;p23"/>
          <p:cNvSpPr txBox="1"/>
          <p:nvPr/>
        </p:nvSpPr>
        <p:spPr>
          <a:xfrm>
            <a:off x="1697318" y="1834896"/>
            <a:ext cx="4401787" cy="1938992"/>
          </a:xfrm>
          <a:prstGeom prst="rect">
            <a:avLst/>
          </a:prstGeom>
          <a:solidFill>
            <a:srgbClr val="BBE5FF"/>
          </a:solidFill>
          <a:ln w="9525" cap="flat" cmpd="sng">
            <a:solidFill>
              <a:schemeClr val="dk1"/>
            </a:solidFill>
            <a:prstDash val="solid"/>
            <a:round/>
            <a:headEnd type="none" w="sm" len="sm"/>
            <a:tailEnd type="none" w="sm" len="sm"/>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000" b="1">
                <a:solidFill>
                  <a:schemeClr val="dk1"/>
                </a:solidFill>
                <a:latin typeface="Calibri"/>
                <a:ea typeface="Calibri"/>
                <a:cs typeface="Calibri"/>
                <a:sym typeface="Calibri"/>
              </a:rPr>
              <a:t>If NO, or parent consent is not obtained, IEP or 504 team develops IEP or 504 Plan that enables meaningful access and returns the student to full-time placement within five school days after making decision.</a:t>
            </a:r>
            <a:endParaRPr sz="2000" b="1">
              <a:solidFill>
                <a:schemeClr val="dk1"/>
              </a:solidFill>
              <a:latin typeface="Calibri"/>
              <a:ea typeface="Calibri"/>
              <a:cs typeface="Calibri"/>
              <a:sym typeface="Calibri"/>
            </a:endParaRPr>
          </a:p>
        </p:txBody>
      </p:sp>
      <p:sp>
        <p:nvSpPr>
          <p:cNvPr id="782" name="Google Shape;782;p23"/>
          <p:cNvSpPr txBox="1"/>
          <p:nvPr/>
        </p:nvSpPr>
        <p:spPr>
          <a:xfrm>
            <a:off x="6628217" y="3369593"/>
            <a:ext cx="4401787" cy="2862322"/>
          </a:xfrm>
          <a:prstGeom prst="rect">
            <a:avLst/>
          </a:prstGeom>
          <a:solidFill>
            <a:srgbClr val="BBE5FF"/>
          </a:solidFill>
          <a:ln w="9525" cap="flat" cmpd="sng">
            <a:solidFill>
              <a:schemeClr val="dk1"/>
            </a:solidFill>
            <a:prstDash val="solid"/>
            <a:round/>
            <a:headEnd type="none" w="sm" len="sm"/>
            <a:tailEnd type="none" w="sm" len="sm"/>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000">
                <a:solidFill>
                  <a:schemeClr val="dk1"/>
                </a:solidFill>
                <a:latin typeface="Calibri"/>
                <a:ea typeface="Calibri"/>
                <a:cs typeface="Calibri"/>
                <a:sym typeface="Calibri"/>
              </a:rPr>
              <a:t>IEP or 504 team fully discusses provisions of abbreviated school day program with parent or foster parent and ensures summary of related documentation is included in </a:t>
            </a:r>
            <a:r>
              <a:rPr lang="en-US" sz="2000" i="1">
                <a:solidFill>
                  <a:schemeClr val="dk1"/>
                </a:solidFill>
                <a:latin typeface="Calibri"/>
                <a:ea typeface="Calibri"/>
                <a:cs typeface="Calibri"/>
                <a:sym typeface="Calibri"/>
              </a:rPr>
              <a:t>Information to Consider About Possible Continued Placement on an Abbreviated School Day Program</a:t>
            </a:r>
            <a:r>
              <a:rPr lang="en-US" sz="2000">
                <a:solidFill>
                  <a:schemeClr val="dk1"/>
                </a:solidFill>
                <a:latin typeface="Calibri"/>
                <a:ea typeface="Calibri"/>
                <a:cs typeface="Calibri"/>
                <a:sym typeface="Calibri"/>
              </a:rPr>
              <a:t> form and in student’s IEP/504 plan as applicable.</a:t>
            </a:r>
            <a:endParaRPr sz="2000" b="1">
              <a:solidFill>
                <a:schemeClr val="dk1"/>
              </a:solidFill>
              <a:latin typeface="Calibri"/>
              <a:ea typeface="Calibri"/>
              <a:cs typeface="Calibri"/>
              <a:sym typeface="Calibri"/>
            </a:endParaRPr>
          </a:p>
        </p:txBody>
      </p:sp>
      <p:sp>
        <p:nvSpPr>
          <p:cNvPr id="783" name="Google Shape;783;p23"/>
          <p:cNvSpPr txBox="1"/>
          <p:nvPr/>
        </p:nvSpPr>
        <p:spPr>
          <a:xfrm>
            <a:off x="6628217" y="1822731"/>
            <a:ext cx="4401787" cy="1015663"/>
          </a:xfrm>
          <a:prstGeom prst="rect">
            <a:avLst/>
          </a:prstGeom>
          <a:solidFill>
            <a:srgbClr val="BBE5FF"/>
          </a:solidFill>
          <a:ln w="9525" cap="flat" cmpd="sng">
            <a:solidFill>
              <a:schemeClr val="dk1"/>
            </a:solidFill>
            <a:prstDash val="solid"/>
            <a:round/>
            <a:headEnd type="none" w="sm" len="sm"/>
            <a:tailEnd type="none" w="sm" len="sm"/>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000" b="1" dirty="0">
                <a:solidFill>
                  <a:schemeClr val="dk1"/>
                </a:solidFill>
                <a:latin typeface="Calibri"/>
                <a:ea typeface="Calibri"/>
                <a:cs typeface="Calibri"/>
                <a:sym typeface="Calibri"/>
              </a:rPr>
              <a:t>If YES, consider whether number of hours of instruction and educational services should be increased. </a:t>
            </a:r>
            <a:endParaRPr sz="2000" b="1" dirty="0">
              <a:solidFill>
                <a:schemeClr val="dk1"/>
              </a:solidFill>
              <a:latin typeface="Calibri"/>
              <a:ea typeface="Calibri"/>
              <a:cs typeface="Calibri"/>
              <a:sym typeface="Calibri"/>
            </a:endParaRPr>
          </a:p>
        </p:txBody>
      </p:sp>
      <p:sp>
        <p:nvSpPr>
          <p:cNvPr id="784" name="Google Shape;784;p23"/>
          <p:cNvSpPr/>
          <p:nvPr/>
        </p:nvSpPr>
        <p:spPr>
          <a:xfrm>
            <a:off x="1697318" y="4076924"/>
            <a:ext cx="4401787" cy="1875945"/>
          </a:xfrm>
          <a:prstGeom prst="hexagon">
            <a:avLst>
              <a:gd name="adj" fmla="val 25000"/>
              <a:gd name="vf" fmla="val 115470"/>
            </a:avLst>
          </a:prstGeom>
          <a:solidFill>
            <a:srgbClr val="0070C0"/>
          </a:solidFill>
          <a:ln w="12700" cap="flat" cmpd="sng">
            <a:solidFill>
              <a:srgbClr val="004E7E"/>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2000" b="1">
                <a:solidFill>
                  <a:schemeClr val="lt1"/>
                </a:solidFill>
                <a:latin typeface="Calibri"/>
                <a:ea typeface="Calibri"/>
                <a:cs typeface="Calibri"/>
                <a:sym typeface="Calibri"/>
              </a:rPr>
              <a:t>District completes Prior Written Notice summarizing decisions and changes to be made to student’s program. </a:t>
            </a:r>
            <a:endParaRPr sz="2000">
              <a:solidFill>
                <a:schemeClr val="lt1"/>
              </a:solidFill>
              <a:latin typeface="Calibri"/>
              <a:ea typeface="Calibri"/>
              <a:cs typeface="Calibri"/>
              <a:sym typeface="Calibri"/>
            </a:endParaRPr>
          </a:p>
        </p:txBody>
      </p:sp>
      <p:cxnSp>
        <p:nvCxnSpPr>
          <p:cNvPr id="785" name="Google Shape;785;p23">
            <a:extLst>
              <a:ext uri="{C183D7F6-B498-43B3-948B-1728B52AA6E4}">
                <adec:decorative xmlns:adec="http://schemas.microsoft.com/office/drawing/2017/decorative" val="1"/>
              </a:ext>
            </a:extLst>
          </p:cNvPr>
          <p:cNvCxnSpPr>
            <a:stCxn id="781" idx="2"/>
          </p:cNvCxnSpPr>
          <p:nvPr/>
        </p:nvCxnSpPr>
        <p:spPr>
          <a:xfrm>
            <a:off x="3898212" y="3773888"/>
            <a:ext cx="0" cy="361200"/>
          </a:xfrm>
          <a:prstGeom prst="straightConnector1">
            <a:avLst/>
          </a:prstGeom>
          <a:noFill/>
          <a:ln w="9525" cap="flat" cmpd="sng">
            <a:solidFill>
              <a:schemeClr val="accent1"/>
            </a:solidFill>
            <a:prstDash val="solid"/>
            <a:miter lim="800000"/>
            <a:headEnd type="none" w="sm" len="sm"/>
            <a:tailEnd type="triangle" w="med" len="med"/>
          </a:ln>
        </p:spPr>
      </p:cxnSp>
      <p:cxnSp>
        <p:nvCxnSpPr>
          <p:cNvPr id="786" name="Google Shape;786;p23">
            <a:extLst>
              <a:ext uri="{C183D7F6-B498-43B3-948B-1728B52AA6E4}">
                <adec:decorative xmlns:adec="http://schemas.microsoft.com/office/drawing/2017/decorative" val="1"/>
              </a:ext>
            </a:extLst>
          </p:cNvPr>
          <p:cNvCxnSpPr>
            <a:stCxn id="783" idx="2"/>
            <a:endCxn id="782" idx="0"/>
          </p:cNvCxnSpPr>
          <p:nvPr/>
        </p:nvCxnSpPr>
        <p:spPr>
          <a:xfrm>
            <a:off x="8829111" y="2838394"/>
            <a:ext cx="0" cy="531300"/>
          </a:xfrm>
          <a:prstGeom prst="straightConnector1">
            <a:avLst/>
          </a:prstGeom>
          <a:noFill/>
          <a:ln w="9525" cap="flat" cmpd="sng">
            <a:solidFill>
              <a:schemeClr val="accent1"/>
            </a:solidFill>
            <a:prstDash val="solid"/>
            <a:miter lim="800000"/>
            <a:headEnd type="none" w="sm" len="sm"/>
            <a:tailEnd type="triangle" w="med" len="med"/>
          </a:ln>
        </p:spPr>
      </p:cxnSp>
      <p:cxnSp>
        <p:nvCxnSpPr>
          <p:cNvPr id="787" name="Google Shape;787;p23">
            <a:extLst>
              <a:ext uri="{C183D7F6-B498-43B3-948B-1728B52AA6E4}">
                <adec:decorative xmlns:adec="http://schemas.microsoft.com/office/drawing/2017/decorative" val="1"/>
              </a:ext>
            </a:extLst>
          </p:cNvPr>
          <p:cNvCxnSpPr>
            <a:stCxn id="780" idx="4"/>
            <a:endCxn id="781" idx="0"/>
          </p:cNvCxnSpPr>
          <p:nvPr/>
        </p:nvCxnSpPr>
        <p:spPr>
          <a:xfrm rot="5400000">
            <a:off x="4804765" y="276000"/>
            <a:ext cx="652344" cy="2465449"/>
          </a:xfrm>
          <a:prstGeom prst="bentConnector3">
            <a:avLst>
              <a:gd name="adj1" fmla="val 50000"/>
            </a:avLst>
          </a:prstGeom>
          <a:noFill/>
          <a:ln w="9525" cap="flat" cmpd="sng">
            <a:solidFill>
              <a:schemeClr val="accent1"/>
            </a:solidFill>
            <a:prstDash val="solid"/>
            <a:miter lim="800000"/>
            <a:headEnd type="none" w="sm" len="sm"/>
            <a:tailEnd type="triangle" w="med" len="med"/>
          </a:ln>
        </p:spPr>
      </p:cxnSp>
      <p:cxnSp>
        <p:nvCxnSpPr>
          <p:cNvPr id="788" name="Google Shape;788;p23">
            <a:extLst>
              <a:ext uri="{C183D7F6-B498-43B3-948B-1728B52AA6E4}">
                <adec:decorative xmlns:adec="http://schemas.microsoft.com/office/drawing/2017/decorative" val="1"/>
              </a:ext>
            </a:extLst>
          </p:cNvPr>
          <p:cNvCxnSpPr/>
          <p:nvPr/>
        </p:nvCxnSpPr>
        <p:spPr>
          <a:xfrm>
            <a:off x="6363661" y="1168038"/>
            <a:ext cx="2465400" cy="640200"/>
          </a:xfrm>
          <a:prstGeom prst="bentConnector3">
            <a:avLst>
              <a:gd name="adj1" fmla="val 50000"/>
            </a:avLst>
          </a:prstGeom>
          <a:noFill/>
          <a:ln w="9525" cap="flat" cmpd="sng">
            <a:solidFill>
              <a:schemeClr val="accent1"/>
            </a:solidFill>
            <a:prstDash val="solid"/>
            <a:miter lim="800000"/>
            <a:headEnd type="none" w="sm" len="sm"/>
            <a:tailEnd type="triangle" w="med" len="med"/>
          </a:ln>
        </p:spPr>
      </p:cxn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793"/>
        <p:cNvGrpSpPr/>
        <p:nvPr/>
      </p:nvGrpSpPr>
      <p:grpSpPr>
        <a:xfrm>
          <a:off x="0" y="0"/>
          <a:ext cx="0" cy="0"/>
          <a:chOff x="0" y="0"/>
          <a:chExt cx="0" cy="0"/>
        </a:xfrm>
      </p:grpSpPr>
      <p:sp>
        <p:nvSpPr>
          <p:cNvPr id="794" name="Google Shape;794;p24"/>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Oregon Department of Education</a:t>
            </a:r>
            <a:endParaRPr/>
          </a:p>
        </p:txBody>
      </p:sp>
      <p:sp>
        <p:nvSpPr>
          <p:cNvPr id="795" name="Google Shape;795;p24"/>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24</a:t>
            </a:fld>
            <a:endParaRPr/>
          </a:p>
        </p:txBody>
      </p:sp>
      <p:sp>
        <p:nvSpPr>
          <p:cNvPr id="796" name="Google Shape;796;p24"/>
          <p:cNvSpPr txBox="1">
            <a:spLocks noGrp="1"/>
          </p:cNvSpPr>
          <p:nvPr>
            <p:ph type="title"/>
          </p:nvPr>
        </p:nvSpPr>
        <p:spPr>
          <a:xfrm>
            <a:off x="717176" y="504825"/>
            <a:ext cx="10784542" cy="1026460"/>
          </a:xfrm>
          <a:prstGeom prst="rect">
            <a:avLst/>
          </a:prstGeom>
          <a:noFill/>
          <a:ln>
            <a:noFill/>
          </a:ln>
        </p:spPr>
        <p:txBody>
          <a:bodyPr spcFirstLastPara="1" wrap="square" lIns="91425" tIns="45700" rIns="91425" bIns="45700" anchor="b" anchorCtr="0">
            <a:normAutofit fontScale="90000"/>
          </a:bodyPr>
          <a:lstStyle/>
          <a:p>
            <a:pPr marL="0" lvl="0" indent="0" algn="l" rtl="0">
              <a:lnSpc>
                <a:spcPct val="90000"/>
              </a:lnSpc>
              <a:spcBef>
                <a:spcPts val="0"/>
              </a:spcBef>
              <a:spcAft>
                <a:spcPts val="0"/>
              </a:spcAft>
              <a:buClr>
                <a:schemeClr val="accent4"/>
              </a:buClr>
              <a:buSzPct val="122222"/>
              <a:buFont typeface="Calibri"/>
              <a:buNone/>
            </a:pPr>
            <a:br>
              <a:rPr lang="en-US"/>
            </a:br>
            <a:br>
              <a:rPr lang="en-US"/>
            </a:br>
            <a:br>
              <a:rPr lang="en-US"/>
            </a:br>
            <a:r>
              <a:rPr lang="en-US" sz="2700" b="1"/>
              <a:t>SB 819 Abbreviated School Day Program (ASDP) Meeting Requirements</a:t>
            </a:r>
            <a:br>
              <a:rPr lang="en-US" sz="3100" b="1"/>
            </a:br>
            <a:r>
              <a:rPr lang="en-US" sz="3600" b="1"/>
              <a:t>During the 25-35 Day Follow-Up Meeting Requirements</a:t>
            </a:r>
            <a:endParaRPr sz="3600" b="1"/>
          </a:p>
        </p:txBody>
      </p:sp>
      <p:sp>
        <p:nvSpPr>
          <p:cNvPr id="797" name="Google Shape;797;p24"/>
          <p:cNvSpPr txBox="1"/>
          <p:nvPr/>
        </p:nvSpPr>
        <p:spPr>
          <a:xfrm>
            <a:off x="826179" y="1828800"/>
            <a:ext cx="10566536" cy="1200329"/>
          </a:xfrm>
          <a:prstGeom prst="rect">
            <a:avLst/>
          </a:prstGeom>
          <a:solidFill>
            <a:srgbClr val="C3E8FA"/>
          </a:solidFill>
          <a:ln w="9525" cap="flat" cmpd="sng">
            <a:solidFill>
              <a:schemeClr val="dk1"/>
            </a:solidFill>
            <a:prstDash val="solid"/>
            <a:round/>
            <a:headEnd type="none" w="sm" len="sm"/>
            <a:tailEnd type="none" w="sm" len="sm"/>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400">
                <a:solidFill>
                  <a:schemeClr val="dk1"/>
                </a:solidFill>
                <a:latin typeface="Calibri"/>
                <a:ea typeface="Calibri"/>
                <a:cs typeface="Calibri"/>
                <a:sym typeface="Calibri"/>
              </a:rPr>
              <a:t>District provides Prior Written Notice documenting the proposal and District obtains parent or foster parents informed and written consent for placement on an abbreviated school day program</a:t>
            </a:r>
            <a:endParaRPr sz="2400">
              <a:solidFill>
                <a:schemeClr val="dk1"/>
              </a:solidFill>
              <a:latin typeface="Calibri"/>
              <a:ea typeface="Calibri"/>
              <a:cs typeface="Calibri"/>
              <a:sym typeface="Calibri"/>
            </a:endParaRPr>
          </a:p>
        </p:txBody>
      </p:sp>
      <p:sp>
        <p:nvSpPr>
          <p:cNvPr id="798" name="Google Shape;798;p24"/>
          <p:cNvSpPr txBox="1"/>
          <p:nvPr/>
        </p:nvSpPr>
        <p:spPr>
          <a:xfrm>
            <a:off x="826179" y="3538939"/>
            <a:ext cx="10566536" cy="1938992"/>
          </a:xfrm>
          <a:prstGeom prst="rect">
            <a:avLst/>
          </a:prstGeom>
          <a:solidFill>
            <a:srgbClr val="C3E8FA"/>
          </a:solidFill>
          <a:ln w="9525" cap="flat" cmpd="sng">
            <a:solidFill>
              <a:schemeClr val="dk1"/>
            </a:solidFill>
            <a:prstDash val="solid"/>
            <a:round/>
            <a:headEnd type="none" w="sm" len="sm"/>
            <a:tailEnd type="none" w="sm" len="sm"/>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400" b="1">
                <a:solidFill>
                  <a:schemeClr val="dk1"/>
                </a:solidFill>
                <a:latin typeface="Calibri"/>
                <a:ea typeface="Calibri"/>
                <a:cs typeface="Calibri"/>
                <a:sym typeface="Calibri"/>
              </a:rPr>
              <a:t>District Updates the IEP or 504 Plan:</a:t>
            </a:r>
            <a:endParaRPr/>
          </a:p>
          <a:p>
            <a:pPr marL="342900" marR="0" lvl="0" indent="-342900" algn="l" rtl="0">
              <a:spcBef>
                <a:spcPts val="0"/>
              </a:spcBef>
              <a:spcAft>
                <a:spcPts val="0"/>
              </a:spcAft>
              <a:buClr>
                <a:schemeClr val="dk1"/>
              </a:buClr>
              <a:buSzPts val="2400"/>
              <a:buFont typeface="Arial"/>
              <a:buChar char="•"/>
            </a:pPr>
            <a:r>
              <a:rPr lang="en-US" sz="2400">
                <a:solidFill>
                  <a:schemeClr val="dk1"/>
                </a:solidFill>
                <a:latin typeface="Calibri"/>
                <a:ea typeface="Calibri"/>
                <a:cs typeface="Calibri"/>
                <a:sym typeface="Calibri"/>
              </a:rPr>
              <a:t>An update of reasons the student was placed on abbreviated school day program; and </a:t>
            </a:r>
            <a:endParaRPr/>
          </a:p>
          <a:p>
            <a:pPr marL="342900" marR="0" lvl="0" indent="-342900" algn="l" rtl="0">
              <a:spcBef>
                <a:spcPts val="0"/>
              </a:spcBef>
              <a:spcAft>
                <a:spcPts val="0"/>
              </a:spcAft>
              <a:buClr>
                <a:schemeClr val="dk1"/>
              </a:buClr>
              <a:buSzPts val="2400"/>
              <a:buFont typeface="Arial"/>
              <a:buChar char="•"/>
            </a:pPr>
            <a:r>
              <a:rPr lang="en-US" sz="2400">
                <a:solidFill>
                  <a:schemeClr val="dk1"/>
                </a:solidFill>
                <a:latin typeface="Calibri"/>
                <a:ea typeface="Calibri"/>
                <a:cs typeface="Calibri"/>
                <a:sym typeface="Calibri"/>
              </a:rPr>
              <a:t>A detailed description of other reasonable options that were considered and documentation of why each option considered was not implemented.  </a:t>
            </a:r>
            <a:endParaRPr sz="2400">
              <a:solidFill>
                <a:schemeClr val="dk1"/>
              </a:solidFill>
              <a:latin typeface="Calibri"/>
              <a:ea typeface="Calibri"/>
              <a:cs typeface="Calibri"/>
              <a:sym typeface="Calibri"/>
            </a:endParaRPr>
          </a:p>
        </p:txBody>
      </p:sp>
      <p:cxnSp>
        <p:nvCxnSpPr>
          <p:cNvPr id="799" name="Google Shape;799;p24">
            <a:extLst>
              <a:ext uri="{C183D7F6-B498-43B3-948B-1728B52AA6E4}">
                <adec:decorative xmlns:adec="http://schemas.microsoft.com/office/drawing/2017/decorative" val="1"/>
              </a:ext>
            </a:extLst>
          </p:cNvPr>
          <p:cNvCxnSpPr>
            <a:stCxn id="797" idx="2"/>
            <a:endCxn id="798" idx="0"/>
          </p:cNvCxnSpPr>
          <p:nvPr/>
        </p:nvCxnSpPr>
        <p:spPr>
          <a:xfrm>
            <a:off x="6109447" y="3029129"/>
            <a:ext cx="0" cy="509700"/>
          </a:xfrm>
          <a:prstGeom prst="straightConnector1">
            <a:avLst/>
          </a:prstGeom>
          <a:noFill/>
          <a:ln w="9525" cap="flat" cmpd="sng">
            <a:solidFill>
              <a:schemeClr val="dk1"/>
            </a:solidFill>
            <a:prstDash val="solid"/>
            <a:round/>
            <a:headEnd type="none" w="sm" len="sm"/>
            <a:tailEnd type="stealth" w="med" len="med"/>
          </a:ln>
        </p:spPr>
      </p:cxn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804"/>
        <p:cNvGrpSpPr/>
        <p:nvPr/>
      </p:nvGrpSpPr>
      <p:grpSpPr>
        <a:xfrm>
          <a:off x="0" y="0"/>
          <a:ext cx="0" cy="0"/>
          <a:chOff x="0" y="0"/>
          <a:chExt cx="0" cy="0"/>
        </a:xfrm>
      </p:grpSpPr>
      <p:sp>
        <p:nvSpPr>
          <p:cNvPr id="805" name="Google Shape;805;p25"/>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Oregon Department of Education</a:t>
            </a:r>
            <a:endParaRPr/>
          </a:p>
        </p:txBody>
      </p:sp>
      <p:sp>
        <p:nvSpPr>
          <p:cNvPr id="806" name="Google Shape;806;p25"/>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25</a:t>
            </a:fld>
            <a:endParaRPr/>
          </a:p>
        </p:txBody>
      </p:sp>
      <p:sp>
        <p:nvSpPr>
          <p:cNvPr id="807" name="Google Shape;807;p25"/>
          <p:cNvSpPr txBox="1">
            <a:spLocks noGrp="1"/>
          </p:cNvSpPr>
          <p:nvPr>
            <p:ph type="title"/>
          </p:nvPr>
        </p:nvSpPr>
        <p:spPr>
          <a:xfrm>
            <a:off x="717176" y="504825"/>
            <a:ext cx="10784542" cy="1026460"/>
          </a:xfrm>
          <a:prstGeom prst="rect">
            <a:avLst/>
          </a:prstGeom>
          <a:noFill/>
          <a:ln>
            <a:noFill/>
          </a:ln>
        </p:spPr>
        <p:txBody>
          <a:bodyPr spcFirstLastPara="1" wrap="square" lIns="91425" tIns="45700" rIns="91425" bIns="45700" anchor="b" anchorCtr="0">
            <a:normAutofit fontScale="90000"/>
          </a:bodyPr>
          <a:lstStyle/>
          <a:p>
            <a:pPr marL="0" lvl="0" indent="0" algn="l" rtl="0">
              <a:lnSpc>
                <a:spcPct val="90000"/>
              </a:lnSpc>
              <a:spcBef>
                <a:spcPts val="0"/>
              </a:spcBef>
              <a:spcAft>
                <a:spcPts val="0"/>
              </a:spcAft>
              <a:buClr>
                <a:schemeClr val="accent4"/>
              </a:buClr>
              <a:buSzPct val="122222"/>
              <a:buFont typeface="Calibri"/>
              <a:buNone/>
            </a:pPr>
            <a:br>
              <a:rPr lang="en-US"/>
            </a:br>
            <a:br>
              <a:rPr lang="en-US"/>
            </a:br>
            <a:br>
              <a:rPr lang="en-US"/>
            </a:br>
            <a:r>
              <a:rPr lang="en-US" sz="2700" b="1"/>
              <a:t>SB 819 Abbreviated School Day Program (ASDP) Meeting Requirements</a:t>
            </a:r>
            <a:br>
              <a:rPr lang="en-US" sz="3100" b="1"/>
            </a:br>
            <a:r>
              <a:rPr lang="en-US" sz="3600" b="1"/>
              <a:t>During the 25-35 Day Follow-Up Meeting Requirements</a:t>
            </a:r>
            <a:endParaRPr sz="3600" b="1"/>
          </a:p>
        </p:txBody>
      </p:sp>
      <p:sp>
        <p:nvSpPr>
          <p:cNvPr id="808" name="Google Shape;808;p25"/>
          <p:cNvSpPr/>
          <p:nvPr/>
        </p:nvSpPr>
        <p:spPr>
          <a:xfrm>
            <a:off x="2583873" y="1923611"/>
            <a:ext cx="7024254" cy="3823855"/>
          </a:xfrm>
          <a:prstGeom prst="hexagon">
            <a:avLst>
              <a:gd name="adj" fmla="val 25000"/>
              <a:gd name="vf" fmla="val 115470"/>
            </a:avLst>
          </a:prstGeom>
          <a:solidFill>
            <a:schemeClr val="accent1"/>
          </a:solidFill>
          <a:ln w="12700" cap="flat" cmpd="sng">
            <a:solidFill>
              <a:schemeClr val="accent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3200" b="1">
                <a:solidFill>
                  <a:schemeClr val="lt1"/>
                </a:solidFill>
                <a:latin typeface="Calibri"/>
                <a:ea typeface="Calibri"/>
                <a:cs typeface="Calibri"/>
                <a:sym typeface="Calibri"/>
              </a:rPr>
              <a:t>District works with the parent or foster parent  to determine the appropriate timeline for the next meeting. </a:t>
            </a:r>
            <a:endParaRPr sz="3200">
              <a:solidFill>
                <a:schemeClr val="lt1"/>
              </a:solidFill>
              <a:latin typeface="Calibri"/>
              <a:ea typeface="Calibri"/>
              <a:cs typeface="Calibri"/>
              <a:sym typeface="Calibri"/>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813"/>
        <p:cNvGrpSpPr/>
        <p:nvPr/>
      </p:nvGrpSpPr>
      <p:grpSpPr>
        <a:xfrm>
          <a:off x="0" y="0"/>
          <a:ext cx="0" cy="0"/>
          <a:chOff x="0" y="0"/>
          <a:chExt cx="0" cy="0"/>
        </a:xfrm>
      </p:grpSpPr>
      <p:sp>
        <p:nvSpPr>
          <p:cNvPr id="814" name="Google Shape;814;p26"/>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Oregon Department of Education</a:t>
            </a:r>
            <a:endParaRPr/>
          </a:p>
        </p:txBody>
      </p:sp>
      <p:sp>
        <p:nvSpPr>
          <p:cNvPr id="815" name="Google Shape;815;p26"/>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26</a:t>
            </a:fld>
            <a:endParaRPr/>
          </a:p>
        </p:txBody>
      </p:sp>
      <p:sp>
        <p:nvSpPr>
          <p:cNvPr id="816" name="Google Shape;816;p26"/>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fontScale="90000"/>
          </a:bodyPr>
          <a:lstStyle/>
          <a:p>
            <a:pPr marL="0" lvl="0" indent="0" algn="l" rtl="0">
              <a:lnSpc>
                <a:spcPct val="90000"/>
              </a:lnSpc>
              <a:spcBef>
                <a:spcPts val="0"/>
              </a:spcBef>
              <a:spcAft>
                <a:spcPts val="0"/>
              </a:spcAft>
              <a:buClr>
                <a:schemeClr val="accent4"/>
              </a:buClr>
              <a:buSzPct val="122222"/>
              <a:buFont typeface="Calibri"/>
              <a:buNone/>
            </a:pPr>
            <a:br>
              <a:rPr lang="en-US"/>
            </a:br>
            <a:br>
              <a:rPr lang="en-US"/>
            </a:br>
            <a:br>
              <a:rPr lang="en-US"/>
            </a:br>
            <a:r>
              <a:rPr lang="en-US" sz="2700" b="1"/>
              <a:t>SB 819 Abbreviated School Day Program (ASDP) Meeting Requirements</a:t>
            </a:r>
            <a:br>
              <a:rPr lang="en-US" sz="3100" b="1"/>
            </a:br>
            <a:r>
              <a:rPr lang="en-US" sz="3600" b="1"/>
              <a:t>During the 25-35 Day Follow-Up Meeting</a:t>
            </a:r>
            <a:endParaRPr sz="3600" b="1"/>
          </a:p>
        </p:txBody>
      </p:sp>
      <p:sp>
        <p:nvSpPr>
          <p:cNvPr id="817" name="Google Shape;817;p26"/>
          <p:cNvSpPr txBox="1"/>
          <p:nvPr/>
        </p:nvSpPr>
        <p:spPr>
          <a:xfrm>
            <a:off x="547359" y="1703457"/>
            <a:ext cx="10224654" cy="4216539"/>
          </a:xfrm>
          <a:prstGeom prst="rect">
            <a:avLst/>
          </a:prstGeom>
          <a:noFill/>
          <a:ln>
            <a:noFill/>
          </a:ln>
        </p:spPr>
        <p:txBody>
          <a:bodyPr spcFirstLastPara="1" wrap="square" lIns="91425" tIns="45700" rIns="91425" bIns="45700" anchor="t" anchorCtr="0">
            <a:spAutoFit/>
          </a:bodyPr>
          <a:lstStyle/>
          <a:p>
            <a:pPr marL="127000" marR="0" lvl="0" indent="0" algn="l" rtl="0">
              <a:spcBef>
                <a:spcPts val="0"/>
              </a:spcBef>
              <a:spcAft>
                <a:spcPts val="0"/>
              </a:spcAft>
              <a:buNone/>
            </a:pPr>
            <a:r>
              <a:rPr lang="en-US" sz="2800" b="1">
                <a:solidFill>
                  <a:schemeClr val="dk1"/>
                </a:solidFill>
                <a:latin typeface="Calibri"/>
                <a:ea typeface="Calibri"/>
                <a:cs typeface="Calibri"/>
                <a:sym typeface="Calibri"/>
              </a:rPr>
              <a:t>Determine Future Meeting Schedule: </a:t>
            </a:r>
            <a:endParaRPr/>
          </a:p>
          <a:p>
            <a:pPr marL="914400" marR="0" lvl="1" indent="-330200" algn="l" rtl="0">
              <a:spcBef>
                <a:spcPts val="0"/>
              </a:spcBef>
              <a:spcAft>
                <a:spcPts val="0"/>
              </a:spcAft>
              <a:buClr>
                <a:schemeClr val="dk1"/>
              </a:buClr>
              <a:buSzPts val="1600"/>
              <a:buFont typeface="Calibri"/>
              <a:buChar char="•"/>
            </a:pPr>
            <a:r>
              <a:rPr lang="en-US" sz="2400" b="0" i="0" u="none" strike="noStrike" cap="none">
                <a:solidFill>
                  <a:schemeClr val="dk1"/>
                </a:solidFill>
                <a:latin typeface="Calibri"/>
                <a:ea typeface="Calibri"/>
                <a:cs typeface="Calibri"/>
                <a:sym typeface="Calibri"/>
              </a:rPr>
              <a:t>“No less frequently than once every 30 calendar days, starting after the meeting described in subparagraph (A) of this paragraph, unless the parent or foster parent provides written consent to meet less frequently than once every 30 calendar days.” </a:t>
            </a:r>
            <a:r>
              <a:rPr lang="en-US" sz="2400" b="1" i="0" u="none" strike="noStrike" cap="none">
                <a:solidFill>
                  <a:schemeClr val="dk1"/>
                </a:solidFill>
                <a:latin typeface="Calibri"/>
                <a:ea typeface="Calibri"/>
                <a:cs typeface="Calibri"/>
                <a:sym typeface="Calibri"/>
              </a:rPr>
              <a:t>*Unless written consent is provided and only within certain parameters. </a:t>
            </a:r>
            <a:endParaRPr/>
          </a:p>
          <a:p>
            <a:pPr marL="914400" marR="0" lvl="1" indent="-330200" algn="l" rtl="0">
              <a:spcBef>
                <a:spcPts val="0"/>
              </a:spcBef>
              <a:spcAft>
                <a:spcPts val="0"/>
              </a:spcAft>
              <a:buClr>
                <a:schemeClr val="dk1"/>
              </a:buClr>
              <a:buSzPts val="1600"/>
              <a:buFont typeface="Calibri"/>
              <a:buChar char="•"/>
            </a:pPr>
            <a:r>
              <a:rPr lang="en-US" sz="2400" b="0" i="0" u="none" strike="noStrike" cap="none">
                <a:solidFill>
                  <a:schemeClr val="dk1"/>
                </a:solidFill>
                <a:latin typeface="Calibri"/>
                <a:ea typeface="Calibri"/>
                <a:cs typeface="Calibri"/>
                <a:sym typeface="Calibri"/>
              </a:rPr>
              <a:t>Even with written consent, an IEP meeting must be held at least every 90 calendar days.</a:t>
            </a:r>
            <a:endParaRPr/>
          </a:p>
          <a:p>
            <a:pPr marL="914400" marR="0" lvl="1" indent="-330200" algn="l" rtl="0">
              <a:spcBef>
                <a:spcPts val="0"/>
              </a:spcBef>
              <a:spcAft>
                <a:spcPts val="0"/>
              </a:spcAft>
              <a:buClr>
                <a:schemeClr val="dk1"/>
              </a:buClr>
              <a:buSzPts val="1600"/>
              <a:buFont typeface="Calibri"/>
              <a:buChar char="•"/>
            </a:pPr>
            <a:r>
              <a:rPr lang="en-US" sz="2400" b="0" i="0" u="none" strike="noStrike" cap="none">
                <a:solidFill>
                  <a:schemeClr val="dk1"/>
                </a:solidFill>
                <a:latin typeface="Calibri"/>
                <a:ea typeface="Calibri"/>
                <a:cs typeface="Calibri"/>
                <a:sym typeface="Calibri"/>
              </a:rPr>
              <a:t>Additionally, when a parent requests a meeting, it must be held within 14 calendar days of a parent or foster parent request.  </a:t>
            </a:r>
            <a:endParaRPr/>
          </a:p>
          <a:p>
            <a:pPr marL="457200" marR="0" lvl="0" indent="-228600" algn="l" rtl="0">
              <a:spcBef>
                <a:spcPts val="0"/>
              </a:spcBef>
              <a:spcAft>
                <a:spcPts val="0"/>
              </a:spcAft>
              <a:buClr>
                <a:schemeClr val="dk1"/>
              </a:buClr>
              <a:buSzPts val="1600"/>
              <a:buFont typeface="Calibri"/>
              <a:buNone/>
            </a:pPr>
            <a:endParaRPr sz="2400">
              <a:solidFill>
                <a:schemeClr val="dk1"/>
              </a:solidFill>
              <a:latin typeface="Calibri"/>
              <a:ea typeface="Calibri"/>
              <a:cs typeface="Calibri"/>
              <a:sym typeface="Calibri"/>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822"/>
        <p:cNvGrpSpPr/>
        <p:nvPr/>
      </p:nvGrpSpPr>
      <p:grpSpPr>
        <a:xfrm>
          <a:off x="0" y="0"/>
          <a:ext cx="0" cy="0"/>
          <a:chOff x="0" y="0"/>
          <a:chExt cx="0" cy="0"/>
        </a:xfrm>
      </p:grpSpPr>
      <p:sp>
        <p:nvSpPr>
          <p:cNvPr id="823" name="Google Shape;823;p27"/>
          <p:cNvSpPr txBox="1">
            <a:spLocks noGrp="1"/>
          </p:cNvSpPr>
          <p:nvPr>
            <p:ph type="body" idx="1"/>
          </p:nvPr>
        </p:nvSpPr>
        <p:spPr>
          <a:xfrm>
            <a:off x="717176" y="1825625"/>
            <a:ext cx="10784542" cy="4109010"/>
          </a:xfrm>
          <a:prstGeom prst="rect">
            <a:avLst/>
          </a:prstGeom>
          <a:noFill/>
          <a:ln>
            <a:noFill/>
          </a:ln>
        </p:spPr>
        <p:txBody>
          <a:bodyPr spcFirstLastPara="1" wrap="square" lIns="91425" tIns="45700" rIns="91425" bIns="45700" anchor="t" anchorCtr="0">
            <a:normAutofit/>
          </a:bodyPr>
          <a:lstStyle/>
          <a:p>
            <a:pPr marL="228600" lvl="0" indent="-228600" algn="l" rtl="0">
              <a:lnSpc>
                <a:spcPct val="90000"/>
              </a:lnSpc>
              <a:spcBef>
                <a:spcPts val="0"/>
              </a:spcBef>
              <a:spcAft>
                <a:spcPts val="0"/>
              </a:spcAft>
              <a:buClr>
                <a:schemeClr val="dk1"/>
              </a:buClr>
              <a:buSzPts val="3200"/>
              <a:buChar char="•"/>
            </a:pPr>
            <a:r>
              <a:rPr lang="en-US" sz="3200"/>
              <a:t>To document the meeting schedule as well as document the parent’s consent to extended the Abbreviated School Day Program meeting timeline: </a:t>
            </a:r>
            <a:endParaRPr/>
          </a:p>
          <a:p>
            <a:pPr marL="228600" lvl="0" indent="-228600" algn="l" rtl="0">
              <a:lnSpc>
                <a:spcPct val="90000"/>
              </a:lnSpc>
              <a:spcBef>
                <a:spcPts val="1000"/>
              </a:spcBef>
              <a:spcAft>
                <a:spcPts val="0"/>
              </a:spcAft>
              <a:buClr>
                <a:schemeClr val="dk1"/>
              </a:buClr>
              <a:buSzPts val="3200"/>
              <a:buChar char="•"/>
            </a:pPr>
            <a:r>
              <a:rPr lang="en-US" sz="3200" u="sng">
                <a:solidFill>
                  <a:schemeClr val="hlink"/>
                </a:solidFill>
                <a:hlinkClick r:id="rId3"/>
              </a:rPr>
              <a:t>Informed and Written Consent for Extending Abbreviated School Day Program Meeting Timeline</a:t>
            </a:r>
            <a:endParaRPr sz="3200" u="sng"/>
          </a:p>
          <a:p>
            <a:pPr marL="228600" lvl="0" indent="-228600" algn="l" rtl="0">
              <a:lnSpc>
                <a:spcPct val="90000"/>
              </a:lnSpc>
              <a:spcBef>
                <a:spcPts val="1000"/>
              </a:spcBef>
              <a:spcAft>
                <a:spcPts val="0"/>
              </a:spcAft>
              <a:buClr>
                <a:schemeClr val="dk1"/>
              </a:buClr>
              <a:buSzPts val="3200"/>
              <a:buChar char="•"/>
            </a:pPr>
            <a:r>
              <a:rPr lang="en-US" sz="3200"/>
              <a:t>If you have students on an ASDP, how will you organize your calendar to keep track of ongoing meetings and ensure meetings are held by the required dates?  </a:t>
            </a:r>
            <a:endParaRPr sz="3200"/>
          </a:p>
        </p:txBody>
      </p:sp>
      <p:sp>
        <p:nvSpPr>
          <p:cNvPr id="824" name="Google Shape;824;p27"/>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Oregon Department of Education</a:t>
            </a:r>
            <a:endParaRPr/>
          </a:p>
        </p:txBody>
      </p:sp>
      <p:sp>
        <p:nvSpPr>
          <p:cNvPr id="825" name="Google Shape;825;p27"/>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27</a:t>
            </a:fld>
            <a:endParaRPr/>
          </a:p>
        </p:txBody>
      </p:sp>
      <p:sp>
        <p:nvSpPr>
          <p:cNvPr id="826" name="Google Shape;826;p27"/>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fontScale="90000"/>
          </a:bodyPr>
          <a:lstStyle/>
          <a:p>
            <a:pPr marL="0" lvl="0" indent="0" algn="l" rtl="0">
              <a:lnSpc>
                <a:spcPct val="90000"/>
              </a:lnSpc>
              <a:spcBef>
                <a:spcPts val="0"/>
              </a:spcBef>
              <a:spcAft>
                <a:spcPts val="0"/>
              </a:spcAft>
              <a:buClr>
                <a:schemeClr val="accent4"/>
              </a:buClr>
              <a:buSzPct val="122222"/>
              <a:buFont typeface="Calibri"/>
              <a:buNone/>
            </a:pPr>
            <a:br>
              <a:rPr lang="en-US"/>
            </a:br>
            <a:br>
              <a:rPr lang="en-US"/>
            </a:br>
            <a:br>
              <a:rPr lang="en-US"/>
            </a:br>
            <a:r>
              <a:rPr lang="en-US" sz="2700" b="1"/>
              <a:t>SB 819 Abbreviated School Day Program (ASDP) Meeting Requirements</a:t>
            </a:r>
            <a:br>
              <a:rPr lang="en-US" sz="3100" b="1"/>
            </a:br>
            <a:r>
              <a:rPr lang="en-US" sz="3600" b="1"/>
              <a:t>During the 25-35 Day Follow-Up Meeting</a:t>
            </a:r>
            <a:endParaRPr sz="3600" b="1"/>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831"/>
        <p:cNvGrpSpPr/>
        <p:nvPr/>
      </p:nvGrpSpPr>
      <p:grpSpPr>
        <a:xfrm>
          <a:off x="0" y="0"/>
          <a:ext cx="0" cy="0"/>
          <a:chOff x="0" y="0"/>
          <a:chExt cx="0" cy="0"/>
        </a:xfrm>
      </p:grpSpPr>
      <p:sp>
        <p:nvSpPr>
          <p:cNvPr id="832" name="Google Shape;832;p28"/>
          <p:cNvSpPr txBox="1">
            <a:spLocks noGrp="1"/>
          </p:cNvSpPr>
          <p:nvPr>
            <p:ph type="body" idx="1"/>
          </p:nvPr>
        </p:nvSpPr>
        <p:spPr>
          <a:xfrm>
            <a:off x="717176" y="1640115"/>
            <a:ext cx="10784542" cy="4864804"/>
          </a:xfrm>
          <a:prstGeom prst="rect">
            <a:avLst/>
          </a:prstGeom>
          <a:solidFill>
            <a:schemeClr val="lt1"/>
          </a:solidFill>
          <a:ln>
            <a:noFill/>
          </a:ln>
        </p:spPr>
        <p:txBody>
          <a:bodyPr spcFirstLastPara="1" wrap="square" lIns="91425" tIns="45700" rIns="91425" bIns="45700" anchor="t" anchorCtr="0">
            <a:normAutofit fontScale="77500" lnSpcReduction="20000"/>
          </a:bodyPr>
          <a:lstStyle/>
          <a:p>
            <a:pPr marL="228600" lvl="0" indent="-228600" algn="l" rtl="0">
              <a:lnSpc>
                <a:spcPct val="90000"/>
              </a:lnSpc>
              <a:spcBef>
                <a:spcPts val="0"/>
              </a:spcBef>
              <a:spcAft>
                <a:spcPts val="0"/>
              </a:spcAft>
              <a:buClr>
                <a:schemeClr val="dk1"/>
              </a:buClr>
              <a:buSzPct val="100000"/>
              <a:buChar char="•"/>
            </a:pPr>
            <a:r>
              <a:rPr lang="en-US" sz="3400"/>
              <a:t>There is a flow chart available for 30-day follow-up meetings for regular review of a students abbreviated day school program.  </a:t>
            </a:r>
            <a:endParaRPr/>
          </a:p>
          <a:p>
            <a:pPr marL="228600" lvl="0" indent="-228600" algn="l" rtl="0">
              <a:lnSpc>
                <a:spcPct val="90000"/>
              </a:lnSpc>
              <a:spcBef>
                <a:spcPts val="1000"/>
              </a:spcBef>
              <a:spcAft>
                <a:spcPts val="0"/>
              </a:spcAft>
              <a:buClr>
                <a:schemeClr val="accent4"/>
              </a:buClr>
              <a:buSzPct val="100000"/>
              <a:buChar char="•"/>
            </a:pPr>
            <a:r>
              <a:rPr lang="en-US" sz="3400" b="1">
                <a:solidFill>
                  <a:schemeClr val="accent4"/>
                </a:solidFill>
              </a:rPr>
              <a:t>Follows the same basic procedures as 25-35 day follow-up meeting.  </a:t>
            </a:r>
            <a:endParaRPr/>
          </a:p>
          <a:p>
            <a:pPr marL="228600" lvl="0" indent="-228600" algn="l" rtl="0">
              <a:lnSpc>
                <a:spcPct val="90000"/>
              </a:lnSpc>
              <a:spcBef>
                <a:spcPts val="1000"/>
              </a:spcBef>
              <a:spcAft>
                <a:spcPts val="0"/>
              </a:spcAft>
              <a:buClr>
                <a:schemeClr val="dk1"/>
              </a:buClr>
              <a:buSzPct val="100000"/>
              <a:buChar char="•"/>
            </a:pPr>
            <a:r>
              <a:rPr lang="en-US" sz="3400"/>
              <a:t>IEP or 504 team is required to once again to: </a:t>
            </a:r>
            <a:endParaRPr/>
          </a:p>
          <a:p>
            <a:pPr marL="971550" lvl="1" indent="-514350" algn="l" rtl="0">
              <a:lnSpc>
                <a:spcPct val="90000"/>
              </a:lnSpc>
              <a:spcBef>
                <a:spcPts val="500"/>
              </a:spcBef>
              <a:spcAft>
                <a:spcPts val="0"/>
              </a:spcAft>
              <a:buClr>
                <a:schemeClr val="dk1"/>
              </a:buClr>
              <a:buSzPct val="100000"/>
              <a:buFont typeface="Calibri"/>
              <a:buAutoNum type="alphaLcPeriod"/>
            </a:pPr>
            <a:r>
              <a:rPr lang="en-US" sz="2800"/>
              <a:t>Obtain from the parent or foster parent a signed acknowledgement that the parent or foster parent received the information described above;</a:t>
            </a:r>
            <a:endParaRPr/>
          </a:p>
          <a:p>
            <a:pPr marL="971550" lvl="1" indent="-514350" algn="l" rtl="0">
              <a:lnSpc>
                <a:spcPct val="90000"/>
              </a:lnSpc>
              <a:spcBef>
                <a:spcPts val="500"/>
              </a:spcBef>
              <a:spcAft>
                <a:spcPts val="0"/>
              </a:spcAft>
              <a:buClr>
                <a:schemeClr val="dk1"/>
              </a:buClr>
              <a:buSzPct val="100000"/>
              <a:buFont typeface="Calibri"/>
              <a:buAutoNum type="alphaLcPeriod"/>
            </a:pPr>
            <a:r>
              <a:rPr lang="en-US" sz="2800"/>
              <a:t>Review the student’s progress on the abbreviated school day program; </a:t>
            </a:r>
            <a:endParaRPr sz="2800"/>
          </a:p>
          <a:p>
            <a:pPr marL="971550" lvl="1" indent="-514350" algn="l" rtl="0">
              <a:lnSpc>
                <a:spcPct val="90000"/>
              </a:lnSpc>
              <a:spcBef>
                <a:spcPts val="500"/>
              </a:spcBef>
              <a:spcAft>
                <a:spcPts val="0"/>
              </a:spcAft>
              <a:buClr>
                <a:schemeClr val="dk1"/>
              </a:buClr>
              <a:buSzPct val="100000"/>
              <a:buFont typeface="Calibri"/>
              <a:buAutoNum type="alphaLcPeriod"/>
            </a:pPr>
            <a:r>
              <a:rPr lang="en-US" sz="2800"/>
              <a:t>Consider at least one reasonable alternative placement that includes appropriate supports for the student and that could enable the student to have meaningful access to the same number of hours of instruction and educational services that are provided to the majority of other students who are in the same grade within the student’s resident school district; and </a:t>
            </a:r>
            <a:endParaRPr sz="2800"/>
          </a:p>
          <a:p>
            <a:pPr marL="971550" lvl="1" indent="-514350" algn="l" rtl="0">
              <a:lnSpc>
                <a:spcPct val="90000"/>
              </a:lnSpc>
              <a:spcBef>
                <a:spcPts val="500"/>
              </a:spcBef>
              <a:spcAft>
                <a:spcPts val="0"/>
              </a:spcAft>
              <a:buClr>
                <a:schemeClr val="dk1"/>
              </a:buClr>
              <a:buSzPct val="100000"/>
              <a:buFont typeface="Calibri"/>
              <a:buAutoNum type="alphaLcPeriod"/>
            </a:pPr>
            <a:r>
              <a:rPr lang="en-US" sz="2800"/>
              <a:t>If the IEP or 504 team recommends continuing the abbreviated school day placement, consider whether the number of hours of instruction and educational services should be increased.</a:t>
            </a:r>
            <a:endParaRPr/>
          </a:p>
          <a:p>
            <a:pPr marL="228600" lvl="0" indent="-228600" algn="l" rtl="0">
              <a:lnSpc>
                <a:spcPct val="90000"/>
              </a:lnSpc>
              <a:spcBef>
                <a:spcPts val="1000"/>
              </a:spcBef>
              <a:spcAft>
                <a:spcPts val="0"/>
              </a:spcAft>
              <a:buClr>
                <a:schemeClr val="accent4"/>
              </a:buClr>
              <a:buSzPct val="100000"/>
              <a:buChar char="•"/>
            </a:pPr>
            <a:r>
              <a:rPr lang="en-US" sz="3400" b="1">
                <a:solidFill>
                  <a:schemeClr val="accent4"/>
                </a:solidFill>
              </a:rPr>
              <a:t>Document all procedures as noted in 25-35 day follow-up meeting.  </a:t>
            </a:r>
            <a:endParaRPr sz="3400" b="1">
              <a:solidFill>
                <a:schemeClr val="accent4"/>
              </a:solidFill>
            </a:endParaRPr>
          </a:p>
        </p:txBody>
      </p:sp>
      <p:sp>
        <p:nvSpPr>
          <p:cNvPr id="833" name="Google Shape;833;p28"/>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Oregon Department of Education</a:t>
            </a:r>
            <a:endParaRPr/>
          </a:p>
        </p:txBody>
      </p:sp>
      <p:sp>
        <p:nvSpPr>
          <p:cNvPr id="834" name="Google Shape;834;p28"/>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28</a:t>
            </a:fld>
            <a:endParaRPr/>
          </a:p>
        </p:txBody>
      </p:sp>
      <p:sp>
        <p:nvSpPr>
          <p:cNvPr id="835" name="Google Shape;835;p28"/>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fontScale="90000"/>
          </a:bodyPr>
          <a:lstStyle/>
          <a:p>
            <a:pPr marL="0" lvl="0" indent="0" algn="l" rtl="0">
              <a:lnSpc>
                <a:spcPct val="90000"/>
              </a:lnSpc>
              <a:spcBef>
                <a:spcPts val="0"/>
              </a:spcBef>
              <a:spcAft>
                <a:spcPts val="0"/>
              </a:spcAft>
              <a:buClr>
                <a:schemeClr val="accent4"/>
              </a:buClr>
              <a:buSzPct val="122222"/>
              <a:buFont typeface="Calibri"/>
              <a:buNone/>
            </a:pPr>
            <a:br>
              <a:rPr lang="en-US"/>
            </a:br>
            <a:br>
              <a:rPr lang="en-US"/>
            </a:br>
            <a:br>
              <a:rPr lang="en-US"/>
            </a:br>
            <a:r>
              <a:rPr lang="en-US" sz="2700" b="1"/>
              <a:t>SB 819 Abbreviated School Day Program (ASDP) Meeting Requirements</a:t>
            </a:r>
            <a:br>
              <a:rPr lang="en-US" sz="3100" b="1"/>
            </a:br>
            <a:r>
              <a:rPr lang="en-US" sz="3600" b="1"/>
              <a:t>30-Day Follow-Up Meeting for Regular Review of ASDP</a:t>
            </a:r>
            <a:endParaRPr sz="3600" b="1"/>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840"/>
        <p:cNvGrpSpPr/>
        <p:nvPr/>
      </p:nvGrpSpPr>
      <p:grpSpPr>
        <a:xfrm>
          <a:off x="0" y="0"/>
          <a:ext cx="0" cy="0"/>
          <a:chOff x="0" y="0"/>
          <a:chExt cx="0" cy="0"/>
        </a:xfrm>
      </p:grpSpPr>
      <p:sp>
        <p:nvSpPr>
          <p:cNvPr id="841" name="Google Shape;841;p29"/>
          <p:cNvSpPr txBox="1">
            <a:spLocks noGrp="1"/>
          </p:cNvSpPr>
          <p:nvPr>
            <p:ph type="body" idx="1"/>
          </p:nvPr>
        </p:nvSpPr>
        <p:spPr>
          <a:xfrm>
            <a:off x="717176" y="1757221"/>
            <a:ext cx="10784542" cy="4109010"/>
          </a:xfrm>
          <a:prstGeom prst="rect">
            <a:avLst/>
          </a:prstGeom>
          <a:noFill/>
          <a:ln>
            <a:noFill/>
          </a:ln>
        </p:spPr>
        <p:txBody>
          <a:bodyPr spcFirstLastPara="1" wrap="square" lIns="91425" tIns="45700" rIns="91425" bIns="45700" anchor="t" anchorCtr="0">
            <a:normAutofit fontScale="92500"/>
          </a:bodyPr>
          <a:lstStyle/>
          <a:p>
            <a:pPr marL="0" lvl="0" indent="0" algn="l" rtl="0">
              <a:lnSpc>
                <a:spcPct val="100000"/>
              </a:lnSpc>
              <a:spcBef>
                <a:spcPts val="0"/>
              </a:spcBef>
              <a:spcAft>
                <a:spcPts val="0"/>
              </a:spcAft>
              <a:buClr>
                <a:schemeClr val="dk1"/>
              </a:buClr>
              <a:buSzPct val="100000"/>
              <a:buNone/>
            </a:pPr>
            <a:r>
              <a:rPr lang="en-US"/>
              <a:t>With Parent Written Consent </a:t>
            </a:r>
            <a:r>
              <a:rPr lang="en-US" u="sng"/>
              <a:t>and</a:t>
            </a:r>
            <a:r>
              <a:rPr lang="en-US"/>
              <a:t> starting after the first meeting of initial placement that occurs within 25-35 days:</a:t>
            </a:r>
            <a:endParaRPr/>
          </a:p>
          <a:p>
            <a:pPr marL="457200" lvl="0" indent="-336550" algn="l" rtl="0">
              <a:lnSpc>
                <a:spcPct val="100000"/>
              </a:lnSpc>
              <a:spcBef>
                <a:spcPts val="0"/>
              </a:spcBef>
              <a:spcAft>
                <a:spcPts val="0"/>
              </a:spcAft>
              <a:buClr>
                <a:schemeClr val="dk1"/>
              </a:buClr>
              <a:buSzPct val="76576"/>
              <a:buFont typeface="Calibri"/>
              <a:buChar char="•"/>
            </a:pPr>
            <a:r>
              <a:rPr lang="en-US"/>
              <a:t>Once every year for a student who is enrolled in a virtual public charter school that operates in compliance with ORS chapter 338 and who has meaningful access to the same number of hours of instruction and educational services as the majority of other students who are not disabled students and who are in the same grade within the school, </a:t>
            </a:r>
            <a:endParaRPr/>
          </a:p>
          <a:p>
            <a:pPr marL="457200" lvl="0" indent="-336550" algn="l" rtl="0">
              <a:lnSpc>
                <a:spcPct val="100000"/>
              </a:lnSpc>
              <a:spcBef>
                <a:spcPts val="0"/>
              </a:spcBef>
              <a:spcAft>
                <a:spcPts val="0"/>
              </a:spcAft>
              <a:buClr>
                <a:schemeClr val="dk1"/>
              </a:buClr>
              <a:buSzPct val="76576"/>
              <a:buFont typeface="Calibri"/>
              <a:buChar char="•"/>
            </a:pPr>
            <a:r>
              <a:rPr lang="en-US"/>
              <a:t>Once every year for a student receiving educational services in a pediatric nursing facility as provided in ORS 343.941, starting after the meeting described in subparagraph (A) of this paragraph; and</a:t>
            </a:r>
            <a:endParaRPr/>
          </a:p>
          <a:p>
            <a:pPr marL="0" lvl="0" indent="0" algn="l" rtl="0">
              <a:lnSpc>
                <a:spcPct val="100000"/>
              </a:lnSpc>
              <a:spcBef>
                <a:spcPts val="1200"/>
              </a:spcBef>
              <a:spcAft>
                <a:spcPts val="0"/>
              </a:spcAft>
              <a:buClr>
                <a:schemeClr val="dk1"/>
              </a:buClr>
              <a:buSzPct val="100000"/>
              <a:buNone/>
            </a:pPr>
            <a:r>
              <a:rPr lang="en-US"/>
              <a:t>A meeting must be held within 14 calendar days of a parent or foster parent requesting a meeting.</a:t>
            </a:r>
            <a:endParaRPr/>
          </a:p>
          <a:p>
            <a:pPr marL="0" lvl="0" indent="0" algn="l" rtl="0">
              <a:lnSpc>
                <a:spcPct val="90000"/>
              </a:lnSpc>
              <a:spcBef>
                <a:spcPts val="1000"/>
              </a:spcBef>
              <a:spcAft>
                <a:spcPts val="0"/>
              </a:spcAft>
              <a:buClr>
                <a:schemeClr val="dk1"/>
              </a:buClr>
              <a:buSzPct val="100000"/>
              <a:buNone/>
            </a:pPr>
            <a:endParaRPr/>
          </a:p>
        </p:txBody>
      </p:sp>
      <p:sp>
        <p:nvSpPr>
          <p:cNvPr id="842" name="Google Shape;842;p29"/>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Oregon Department of Education</a:t>
            </a:r>
            <a:endParaRPr/>
          </a:p>
        </p:txBody>
      </p:sp>
      <p:sp>
        <p:nvSpPr>
          <p:cNvPr id="843" name="Google Shape;843;p29"/>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29</a:t>
            </a:fld>
            <a:endParaRPr/>
          </a:p>
        </p:txBody>
      </p:sp>
      <p:sp>
        <p:nvSpPr>
          <p:cNvPr id="844" name="Google Shape;844;p29"/>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fontScale="90000"/>
          </a:bodyPr>
          <a:lstStyle/>
          <a:p>
            <a:pPr marL="0" lvl="0" indent="0" algn="l" rtl="0">
              <a:lnSpc>
                <a:spcPct val="90000"/>
              </a:lnSpc>
              <a:spcBef>
                <a:spcPts val="0"/>
              </a:spcBef>
              <a:spcAft>
                <a:spcPts val="0"/>
              </a:spcAft>
              <a:buClr>
                <a:schemeClr val="accent4"/>
              </a:buClr>
              <a:buSzPct val="122222"/>
              <a:buFont typeface="Calibri"/>
              <a:buNone/>
            </a:pPr>
            <a:br>
              <a:rPr lang="en-US"/>
            </a:br>
            <a:br>
              <a:rPr lang="en-US"/>
            </a:br>
            <a:br>
              <a:rPr lang="en-US"/>
            </a:br>
            <a:r>
              <a:rPr lang="en-US" sz="2700" b="1"/>
              <a:t>SB 819 Abbreviated School Day Program (ASDP) Meeting Requirements</a:t>
            </a:r>
            <a:br>
              <a:rPr lang="en-US" sz="3100" b="1"/>
            </a:br>
            <a:r>
              <a:rPr lang="en-US" sz="3600" b="1"/>
              <a:t>Exceptions to the Rules – Exemptions for 30-Day Meetings</a:t>
            </a:r>
            <a:endParaRPr sz="3600" b="1"/>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532"/>
        <p:cNvGrpSpPr/>
        <p:nvPr/>
      </p:nvGrpSpPr>
      <p:grpSpPr>
        <a:xfrm>
          <a:off x="0" y="0"/>
          <a:ext cx="0" cy="0"/>
          <a:chOff x="0" y="0"/>
          <a:chExt cx="0" cy="0"/>
        </a:xfrm>
      </p:grpSpPr>
      <p:grpSp>
        <p:nvGrpSpPr>
          <p:cNvPr id="533" name="Google Shape;533;p3" descr="the foundations of student protections"/>
          <p:cNvGrpSpPr/>
          <p:nvPr/>
        </p:nvGrpSpPr>
        <p:grpSpPr>
          <a:xfrm>
            <a:off x="502415" y="1825625"/>
            <a:ext cx="11258149" cy="4314168"/>
            <a:chOff x="1374" y="0"/>
            <a:chExt cx="11258149" cy="4314168"/>
          </a:xfrm>
        </p:grpSpPr>
        <p:sp>
          <p:nvSpPr>
            <p:cNvPr id="534" name="Google Shape;534;p3"/>
            <p:cNvSpPr/>
            <p:nvPr/>
          </p:nvSpPr>
          <p:spPr>
            <a:xfrm>
              <a:off x="1374" y="0"/>
              <a:ext cx="3574015" cy="4314168"/>
            </a:xfrm>
            <a:prstGeom prst="roundRect">
              <a:avLst>
                <a:gd name="adj" fmla="val 10000"/>
              </a:avLst>
            </a:prstGeom>
            <a:solidFill>
              <a:srgbClr val="CAD3E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5" name="Google Shape;535;p3"/>
            <p:cNvSpPr txBox="1"/>
            <p:nvPr/>
          </p:nvSpPr>
          <p:spPr>
            <a:xfrm>
              <a:off x="1374" y="0"/>
              <a:ext cx="3574015" cy="1294250"/>
            </a:xfrm>
            <a:prstGeom prst="rect">
              <a:avLst/>
            </a:prstGeom>
            <a:noFill/>
            <a:ln>
              <a:noFill/>
            </a:ln>
          </p:spPr>
          <p:txBody>
            <a:bodyPr spcFirstLastPara="1" wrap="square" lIns="198100" tIns="198100" rIns="198100" bIns="198100" anchor="ctr" anchorCtr="0">
              <a:noAutofit/>
            </a:bodyPr>
            <a:lstStyle/>
            <a:p>
              <a:pPr marL="0" marR="0" lvl="0" indent="0" algn="ctr" rtl="0">
                <a:lnSpc>
                  <a:spcPct val="90000"/>
                </a:lnSpc>
                <a:spcBef>
                  <a:spcPts val="0"/>
                </a:spcBef>
                <a:spcAft>
                  <a:spcPts val="0"/>
                </a:spcAft>
                <a:buNone/>
              </a:pPr>
              <a:r>
                <a:rPr lang="en-US" sz="5200" b="0" i="0" u="none" strike="noStrike" cap="none">
                  <a:solidFill>
                    <a:schemeClr val="dk1"/>
                  </a:solidFill>
                  <a:latin typeface="Calibri"/>
                  <a:ea typeface="Calibri"/>
                  <a:cs typeface="Calibri"/>
                  <a:sym typeface="Calibri"/>
                </a:rPr>
                <a:t>IDEA</a:t>
              </a:r>
              <a:endParaRPr sz="5200" b="0" i="0" u="none" strike="noStrike" cap="none">
                <a:solidFill>
                  <a:schemeClr val="dk1"/>
                </a:solidFill>
                <a:latin typeface="Calibri"/>
                <a:ea typeface="Calibri"/>
                <a:cs typeface="Calibri"/>
                <a:sym typeface="Calibri"/>
              </a:endParaRPr>
            </a:p>
          </p:txBody>
        </p:sp>
        <p:sp>
          <p:nvSpPr>
            <p:cNvPr id="536" name="Google Shape;536;p3"/>
            <p:cNvSpPr/>
            <p:nvPr/>
          </p:nvSpPr>
          <p:spPr>
            <a:xfrm>
              <a:off x="358776" y="1295514"/>
              <a:ext cx="2859212" cy="1300780"/>
            </a:xfrm>
            <a:prstGeom prst="roundRect">
              <a:avLst>
                <a:gd name="adj" fmla="val 10000"/>
              </a:avLst>
            </a:prstGeom>
            <a:solidFill>
              <a:schemeClr val="lt1"/>
            </a:solidFill>
            <a:ln w="12700" cap="flat" cmpd="sng">
              <a:solidFill>
                <a:srgbClr val="00619C"/>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7" name="Google Shape;537;p3"/>
            <p:cNvSpPr txBox="1"/>
            <p:nvPr/>
          </p:nvSpPr>
          <p:spPr>
            <a:xfrm>
              <a:off x="396875" y="1333613"/>
              <a:ext cx="2783014" cy="1224582"/>
            </a:xfrm>
            <a:prstGeom prst="rect">
              <a:avLst/>
            </a:prstGeom>
            <a:noFill/>
            <a:ln>
              <a:noFill/>
            </a:ln>
          </p:spPr>
          <p:txBody>
            <a:bodyPr spcFirstLastPara="1" wrap="square" lIns="40625" tIns="30475" rIns="40625" bIns="30475" anchor="ctr" anchorCtr="0">
              <a:noAutofit/>
            </a:bodyPr>
            <a:lstStyle/>
            <a:p>
              <a:pPr marL="0" marR="0" lvl="0" indent="0" algn="ctr" rtl="0">
                <a:lnSpc>
                  <a:spcPct val="90000"/>
                </a:lnSpc>
                <a:spcBef>
                  <a:spcPts val="0"/>
                </a:spcBef>
                <a:spcAft>
                  <a:spcPts val="0"/>
                </a:spcAft>
                <a:buNone/>
              </a:pPr>
              <a:r>
                <a:rPr lang="en-US" sz="1600" b="1">
                  <a:solidFill>
                    <a:schemeClr val="dk1"/>
                  </a:solidFill>
                  <a:latin typeface="Calibri"/>
                  <a:ea typeface="Calibri"/>
                  <a:cs typeface="Calibri"/>
                  <a:sym typeface="Calibri"/>
                </a:rPr>
                <a:t>Requires</a:t>
              </a:r>
              <a:r>
                <a:rPr lang="en-US" sz="1600" b="1" i="0" u="none" strike="noStrike" cap="none">
                  <a:solidFill>
                    <a:schemeClr val="dk1"/>
                  </a:solidFill>
                  <a:latin typeface="Calibri"/>
                  <a:ea typeface="Calibri"/>
                  <a:cs typeface="Calibri"/>
                  <a:sym typeface="Calibri"/>
                </a:rPr>
                <a:t> that eligible students receive a free appropriate public education in the least restrictive environment.  </a:t>
              </a:r>
              <a:endParaRPr sz="1600" b="1" i="0" u="none" strike="noStrike" cap="none">
                <a:solidFill>
                  <a:schemeClr val="dk1"/>
                </a:solidFill>
                <a:latin typeface="Calibri"/>
                <a:ea typeface="Calibri"/>
                <a:cs typeface="Calibri"/>
                <a:sym typeface="Calibri"/>
              </a:endParaRPr>
            </a:p>
          </p:txBody>
        </p:sp>
        <p:sp>
          <p:nvSpPr>
            <p:cNvPr id="538" name="Google Shape;538;p3"/>
            <p:cNvSpPr/>
            <p:nvPr/>
          </p:nvSpPr>
          <p:spPr>
            <a:xfrm>
              <a:off x="358776" y="2796415"/>
              <a:ext cx="2859212" cy="1300780"/>
            </a:xfrm>
            <a:prstGeom prst="roundRect">
              <a:avLst>
                <a:gd name="adj" fmla="val 10000"/>
              </a:avLst>
            </a:prstGeom>
            <a:solidFill>
              <a:schemeClr val="lt1"/>
            </a:solidFill>
            <a:ln w="12700" cap="flat" cmpd="sng">
              <a:solidFill>
                <a:srgbClr val="00619C"/>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9" name="Google Shape;539;p3"/>
            <p:cNvSpPr txBox="1"/>
            <p:nvPr/>
          </p:nvSpPr>
          <p:spPr>
            <a:xfrm>
              <a:off x="396875" y="2834514"/>
              <a:ext cx="2783014" cy="1224582"/>
            </a:xfrm>
            <a:prstGeom prst="rect">
              <a:avLst/>
            </a:prstGeom>
            <a:noFill/>
            <a:ln>
              <a:noFill/>
            </a:ln>
          </p:spPr>
          <p:txBody>
            <a:bodyPr spcFirstLastPara="1" wrap="square" lIns="40625" tIns="30475" rIns="40625" bIns="30475" anchor="ctr" anchorCtr="0">
              <a:noAutofit/>
            </a:bodyPr>
            <a:lstStyle/>
            <a:p>
              <a:pPr marL="0" marR="0" lvl="0" indent="0" algn="ctr" rtl="0">
                <a:lnSpc>
                  <a:spcPct val="90000"/>
                </a:lnSpc>
                <a:spcBef>
                  <a:spcPts val="0"/>
                </a:spcBef>
                <a:spcAft>
                  <a:spcPts val="0"/>
                </a:spcAft>
                <a:buNone/>
              </a:pPr>
              <a:r>
                <a:rPr lang="en-US" sz="1600" b="1" i="0" u="none" strike="noStrike" cap="none">
                  <a:solidFill>
                    <a:schemeClr val="dk1"/>
                  </a:solidFill>
                  <a:latin typeface="Calibri"/>
                  <a:ea typeface="Calibri"/>
                  <a:cs typeface="Calibri"/>
                  <a:sym typeface="Calibri"/>
                </a:rPr>
                <a:t>This means schools must education students with disabilities alongside their non-disabled peers as much as possible.  </a:t>
              </a:r>
              <a:endParaRPr sz="1600" b="1" i="0" u="none" strike="noStrike" cap="none">
                <a:solidFill>
                  <a:schemeClr val="dk1"/>
                </a:solidFill>
                <a:latin typeface="Calibri"/>
                <a:ea typeface="Calibri"/>
                <a:cs typeface="Calibri"/>
                <a:sym typeface="Calibri"/>
              </a:endParaRPr>
            </a:p>
          </p:txBody>
        </p:sp>
        <p:sp>
          <p:nvSpPr>
            <p:cNvPr id="540" name="Google Shape;540;p3"/>
            <p:cNvSpPr/>
            <p:nvPr/>
          </p:nvSpPr>
          <p:spPr>
            <a:xfrm>
              <a:off x="3830360" y="0"/>
              <a:ext cx="3574015" cy="4314168"/>
            </a:xfrm>
            <a:prstGeom prst="roundRect">
              <a:avLst>
                <a:gd name="adj" fmla="val 10000"/>
              </a:avLst>
            </a:prstGeom>
            <a:solidFill>
              <a:srgbClr val="CAD3E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1" name="Google Shape;541;p3"/>
            <p:cNvSpPr txBox="1"/>
            <p:nvPr/>
          </p:nvSpPr>
          <p:spPr>
            <a:xfrm>
              <a:off x="3830360" y="0"/>
              <a:ext cx="3574015" cy="1294250"/>
            </a:xfrm>
            <a:prstGeom prst="rect">
              <a:avLst/>
            </a:prstGeom>
            <a:noFill/>
            <a:ln>
              <a:noFill/>
            </a:ln>
          </p:spPr>
          <p:txBody>
            <a:bodyPr spcFirstLastPara="1" wrap="square" lIns="198100" tIns="198100" rIns="198100" bIns="198100" anchor="ctr" anchorCtr="0">
              <a:noAutofit/>
            </a:bodyPr>
            <a:lstStyle/>
            <a:p>
              <a:pPr marL="0" marR="0" lvl="0" indent="0" algn="ctr" rtl="0">
                <a:lnSpc>
                  <a:spcPct val="90000"/>
                </a:lnSpc>
                <a:spcBef>
                  <a:spcPts val="0"/>
                </a:spcBef>
                <a:spcAft>
                  <a:spcPts val="0"/>
                </a:spcAft>
                <a:buNone/>
              </a:pPr>
              <a:r>
                <a:rPr lang="en-US" sz="5200" b="0" i="0" u="none" strike="noStrike" cap="none">
                  <a:solidFill>
                    <a:schemeClr val="dk1"/>
                  </a:solidFill>
                  <a:latin typeface="Calibri"/>
                  <a:ea typeface="Calibri"/>
                  <a:cs typeface="Calibri"/>
                  <a:sym typeface="Calibri"/>
                </a:rPr>
                <a:t>Section 504</a:t>
              </a:r>
              <a:endParaRPr sz="5200" b="0" i="0" u="none" strike="noStrike" cap="none">
                <a:solidFill>
                  <a:schemeClr val="dk1"/>
                </a:solidFill>
                <a:latin typeface="Calibri"/>
                <a:ea typeface="Calibri"/>
                <a:cs typeface="Calibri"/>
                <a:sym typeface="Calibri"/>
              </a:endParaRPr>
            </a:p>
          </p:txBody>
        </p:sp>
        <p:sp>
          <p:nvSpPr>
            <p:cNvPr id="542" name="Google Shape;542;p3"/>
            <p:cNvSpPr/>
            <p:nvPr/>
          </p:nvSpPr>
          <p:spPr>
            <a:xfrm>
              <a:off x="4200843" y="1295514"/>
              <a:ext cx="2859212" cy="1300780"/>
            </a:xfrm>
            <a:prstGeom prst="roundRect">
              <a:avLst>
                <a:gd name="adj" fmla="val 10000"/>
              </a:avLst>
            </a:prstGeom>
            <a:solidFill>
              <a:schemeClr val="lt1"/>
            </a:solidFill>
            <a:ln w="12700" cap="flat" cmpd="sng">
              <a:solidFill>
                <a:srgbClr val="00619C"/>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3" name="Google Shape;543;p3"/>
            <p:cNvSpPr txBox="1"/>
            <p:nvPr/>
          </p:nvSpPr>
          <p:spPr>
            <a:xfrm>
              <a:off x="4238942" y="1333613"/>
              <a:ext cx="2783014" cy="1224582"/>
            </a:xfrm>
            <a:prstGeom prst="rect">
              <a:avLst/>
            </a:prstGeom>
            <a:noFill/>
            <a:ln>
              <a:noFill/>
            </a:ln>
          </p:spPr>
          <p:txBody>
            <a:bodyPr spcFirstLastPara="1" wrap="square" lIns="40625" tIns="30475" rIns="40625" bIns="30475" anchor="ctr" anchorCtr="0">
              <a:noAutofit/>
            </a:bodyPr>
            <a:lstStyle/>
            <a:p>
              <a:pPr marL="0" marR="0" lvl="0" indent="0" algn="ctr" rtl="0">
                <a:lnSpc>
                  <a:spcPct val="90000"/>
                </a:lnSpc>
                <a:spcBef>
                  <a:spcPts val="0"/>
                </a:spcBef>
                <a:spcAft>
                  <a:spcPts val="0"/>
                </a:spcAft>
                <a:buNone/>
              </a:pPr>
              <a:r>
                <a:rPr lang="en-US" sz="1600" b="1" i="0" u="none" strike="noStrike" cap="none">
                  <a:solidFill>
                    <a:schemeClr val="dk1"/>
                  </a:solidFill>
                  <a:latin typeface="Calibri"/>
                  <a:ea typeface="Calibri"/>
                  <a:cs typeface="Calibri"/>
                  <a:sym typeface="Calibri"/>
                </a:rPr>
                <a:t>Prohibits discrimination against people with disabilities in programs that receive federal funding ,like public K-12 schools.  </a:t>
              </a:r>
              <a:endParaRPr sz="1600" b="1" i="0" u="none" strike="noStrike" cap="none">
                <a:solidFill>
                  <a:schemeClr val="dk1"/>
                </a:solidFill>
                <a:latin typeface="Calibri"/>
                <a:ea typeface="Calibri"/>
                <a:cs typeface="Calibri"/>
                <a:sym typeface="Calibri"/>
              </a:endParaRPr>
            </a:p>
          </p:txBody>
        </p:sp>
        <p:sp>
          <p:nvSpPr>
            <p:cNvPr id="544" name="Google Shape;544;p3"/>
            <p:cNvSpPr/>
            <p:nvPr/>
          </p:nvSpPr>
          <p:spPr>
            <a:xfrm>
              <a:off x="4200843" y="2796415"/>
              <a:ext cx="2859212" cy="1300780"/>
            </a:xfrm>
            <a:prstGeom prst="roundRect">
              <a:avLst>
                <a:gd name="adj" fmla="val 10000"/>
              </a:avLst>
            </a:prstGeom>
            <a:solidFill>
              <a:schemeClr val="lt1"/>
            </a:solidFill>
            <a:ln w="12700" cap="flat" cmpd="sng">
              <a:solidFill>
                <a:srgbClr val="00619C"/>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5" name="Google Shape;545;p3"/>
            <p:cNvSpPr txBox="1"/>
            <p:nvPr/>
          </p:nvSpPr>
          <p:spPr>
            <a:xfrm>
              <a:off x="4238942" y="2834514"/>
              <a:ext cx="2783014" cy="1224582"/>
            </a:xfrm>
            <a:prstGeom prst="rect">
              <a:avLst/>
            </a:prstGeom>
            <a:noFill/>
            <a:ln>
              <a:noFill/>
            </a:ln>
          </p:spPr>
          <p:txBody>
            <a:bodyPr spcFirstLastPara="1" wrap="square" lIns="40625" tIns="30475" rIns="40625" bIns="30475" anchor="ctr" anchorCtr="0">
              <a:noAutofit/>
            </a:bodyPr>
            <a:lstStyle/>
            <a:p>
              <a:pPr marL="0" marR="0" lvl="0" indent="0" algn="ctr" rtl="0">
                <a:lnSpc>
                  <a:spcPct val="90000"/>
                </a:lnSpc>
                <a:spcBef>
                  <a:spcPts val="0"/>
                </a:spcBef>
                <a:spcAft>
                  <a:spcPts val="0"/>
                </a:spcAft>
                <a:buNone/>
              </a:pPr>
              <a:r>
                <a:rPr lang="en-US" sz="1600" b="1" i="0" u="none" strike="noStrike" cap="none">
                  <a:solidFill>
                    <a:schemeClr val="dk1"/>
                  </a:solidFill>
                  <a:latin typeface="Calibri"/>
                  <a:ea typeface="Calibri"/>
                  <a:cs typeface="Calibri"/>
                  <a:sym typeface="Calibri"/>
                </a:rPr>
                <a:t>This means schools must provide accommodations and modifications to allow students with disabilities equitable access.  </a:t>
              </a:r>
              <a:endParaRPr sz="1600" b="1" i="0" u="none" strike="noStrike" cap="none">
                <a:solidFill>
                  <a:schemeClr val="dk1"/>
                </a:solidFill>
                <a:latin typeface="Calibri"/>
                <a:ea typeface="Calibri"/>
                <a:cs typeface="Calibri"/>
                <a:sym typeface="Calibri"/>
              </a:endParaRPr>
            </a:p>
          </p:txBody>
        </p:sp>
        <p:sp>
          <p:nvSpPr>
            <p:cNvPr id="546" name="Google Shape;546;p3"/>
            <p:cNvSpPr/>
            <p:nvPr/>
          </p:nvSpPr>
          <p:spPr>
            <a:xfrm>
              <a:off x="7685508" y="0"/>
              <a:ext cx="3574015" cy="4314168"/>
            </a:xfrm>
            <a:prstGeom prst="roundRect">
              <a:avLst>
                <a:gd name="adj" fmla="val 10000"/>
              </a:avLst>
            </a:prstGeom>
            <a:solidFill>
              <a:srgbClr val="CAD3E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7" name="Google Shape;547;p3"/>
            <p:cNvSpPr txBox="1"/>
            <p:nvPr/>
          </p:nvSpPr>
          <p:spPr>
            <a:xfrm>
              <a:off x="7685508" y="0"/>
              <a:ext cx="3574015" cy="1294250"/>
            </a:xfrm>
            <a:prstGeom prst="rect">
              <a:avLst/>
            </a:prstGeom>
            <a:noFill/>
            <a:ln>
              <a:noFill/>
            </a:ln>
          </p:spPr>
          <p:txBody>
            <a:bodyPr spcFirstLastPara="1" wrap="square" lIns="198100" tIns="198100" rIns="198100" bIns="198100" anchor="ctr" anchorCtr="0">
              <a:noAutofit/>
            </a:bodyPr>
            <a:lstStyle/>
            <a:p>
              <a:pPr marL="0" marR="0" lvl="0" indent="0" algn="ctr" rtl="0">
                <a:lnSpc>
                  <a:spcPct val="90000"/>
                </a:lnSpc>
                <a:spcBef>
                  <a:spcPts val="0"/>
                </a:spcBef>
                <a:spcAft>
                  <a:spcPts val="0"/>
                </a:spcAft>
                <a:buNone/>
              </a:pPr>
              <a:r>
                <a:rPr lang="en-US" sz="5200" b="0" i="0" u="none" strike="noStrike" cap="none">
                  <a:solidFill>
                    <a:schemeClr val="dk1"/>
                  </a:solidFill>
                  <a:latin typeface="Calibri"/>
                  <a:ea typeface="Calibri"/>
                  <a:cs typeface="Calibri"/>
                  <a:sym typeface="Calibri"/>
                </a:rPr>
                <a:t>ADA</a:t>
              </a:r>
              <a:endParaRPr sz="5200" b="0" i="0" u="none" strike="noStrike" cap="none">
                <a:solidFill>
                  <a:schemeClr val="dk1"/>
                </a:solidFill>
                <a:latin typeface="Calibri"/>
                <a:ea typeface="Calibri"/>
                <a:cs typeface="Calibri"/>
                <a:sym typeface="Calibri"/>
              </a:endParaRPr>
            </a:p>
          </p:txBody>
        </p:sp>
        <p:sp>
          <p:nvSpPr>
            <p:cNvPr id="548" name="Google Shape;548;p3"/>
            <p:cNvSpPr/>
            <p:nvPr/>
          </p:nvSpPr>
          <p:spPr>
            <a:xfrm>
              <a:off x="8042910" y="1295514"/>
              <a:ext cx="2859212" cy="1300780"/>
            </a:xfrm>
            <a:prstGeom prst="roundRect">
              <a:avLst>
                <a:gd name="adj" fmla="val 10000"/>
              </a:avLst>
            </a:prstGeom>
            <a:solidFill>
              <a:schemeClr val="lt1"/>
            </a:solidFill>
            <a:ln w="12700" cap="flat" cmpd="sng">
              <a:solidFill>
                <a:srgbClr val="00619C"/>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9" name="Google Shape;549;p3"/>
            <p:cNvSpPr txBox="1"/>
            <p:nvPr/>
          </p:nvSpPr>
          <p:spPr>
            <a:xfrm>
              <a:off x="8081009" y="1333613"/>
              <a:ext cx="2783014" cy="1224582"/>
            </a:xfrm>
            <a:prstGeom prst="rect">
              <a:avLst/>
            </a:prstGeom>
            <a:noFill/>
            <a:ln>
              <a:noFill/>
            </a:ln>
          </p:spPr>
          <p:txBody>
            <a:bodyPr spcFirstLastPara="1" wrap="square" lIns="40625" tIns="30475" rIns="40625" bIns="30475" anchor="ctr" anchorCtr="0">
              <a:noAutofit/>
            </a:bodyPr>
            <a:lstStyle/>
            <a:p>
              <a:pPr marL="0" marR="0" lvl="0" indent="0" algn="ctr" rtl="0">
                <a:lnSpc>
                  <a:spcPct val="90000"/>
                </a:lnSpc>
                <a:spcBef>
                  <a:spcPts val="0"/>
                </a:spcBef>
                <a:spcAft>
                  <a:spcPts val="0"/>
                </a:spcAft>
                <a:buNone/>
              </a:pPr>
              <a:r>
                <a:rPr lang="en-US" sz="1600" b="1" i="0" u="none" strike="noStrike" cap="none">
                  <a:solidFill>
                    <a:schemeClr val="dk1"/>
                  </a:solidFill>
                  <a:latin typeface="Calibri"/>
                  <a:ea typeface="Calibri"/>
                  <a:cs typeface="Calibri"/>
                  <a:sym typeface="Calibri"/>
                </a:rPr>
                <a:t>Prohibits discrimination against people with disabilities in public accommodations, including schools.</a:t>
              </a:r>
              <a:endParaRPr sz="1600" b="1" i="0" u="none" strike="noStrike" cap="none">
                <a:solidFill>
                  <a:schemeClr val="dk1"/>
                </a:solidFill>
                <a:latin typeface="Calibri"/>
                <a:ea typeface="Calibri"/>
                <a:cs typeface="Calibri"/>
                <a:sym typeface="Calibri"/>
              </a:endParaRPr>
            </a:p>
          </p:txBody>
        </p:sp>
        <p:sp>
          <p:nvSpPr>
            <p:cNvPr id="550" name="Google Shape;550;p3"/>
            <p:cNvSpPr/>
            <p:nvPr/>
          </p:nvSpPr>
          <p:spPr>
            <a:xfrm>
              <a:off x="8042910" y="2796415"/>
              <a:ext cx="2859212" cy="1300780"/>
            </a:xfrm>
            <a:prstGeom prst="roundRect">
              <a:avLst>
                <a:gd name="adj" fmla="val 10000"/>
              </a:avLst>
            </a:prstGeom>
            <a:solidFill>
              <a:schemeClr val="lt1"/>
            </a:solidFill>
            <a:ln w="12700" cap="flat" cmpd="sng">
              <a:solidFill>
                <a:srgbClr val="00619C"/>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1" name="Google Shape;551;p3"/>
            <p:cNvSpPr txBox="1"/>
            <p:nvPr/>
          </p:nvSpPr>
          <p:spPr>
            <a:xfrm>
              <a:off x="8081009" y="2834514"/>
              <a:ext cx="2783014" cy="1224582"/>
            </a:xfrm>
            <a:prstGeom prst="rect">
              <a:avLst/>
            </a:prstGeom>
            <a:noFill/>
            <a:ln>
              <a:noFill/>
            </a:ln>
          </p:spPr>
          <p:txBody>
            <a:bodyPr spcFirstLastPara="1" wrap="square" lIns="40625" tIns="30475" rIns="40625" bIns="30475" anchor="ctr" anchorCtr="0">
              <a:noAutofit/>
            </a:bodyPr>
            <a:lstStyle/>
            <a:p>
              <a:pPr marL="0" marR="0" lvl="0" indent="0" algn="ctr" rtl="0">
                <a:lnSpc>
                  <a:spcPct val="90000"/>
                </a:lnSpc>
                <a:spcBef>
                  <a:spcPts val="0"/>
                </a:spcBef>
                <a:spcAft>
                  <a:spcPts val="0"/>
                </a:spcAft>
                <a:buNone/>
              </a:pPr>
              <a:r>
                <a:rPr lang="en-US" sz="1600" b="1" i="0" u="none" strike="noStrike" cap="none">
                  <a:solidFill>
                    <a:schemeClr val="dk1"/>
                  </a:solidFill>
                  <a:latin typeface="Calibri"/>
                  <a:ea typeface="Calibri"/>
                  <a:cs typeface="Calibri"/>
                  <a:sym typeface="Calibri"/>
                </a:rPr>
                <a:t>This means that facilities, programs, and activities, including those in schools, must be accessible for people with disabilities.  </a:t>
              </a:r>
              <a:endParaRPr sz="1600" b="1" i="0" u="none" strike="noStrike" cap="none">
                <a:solidFill>
                  <a:schemeClr val="dk1"/>
                </a:solidFill>
                <a:latin typeface="Calibri"/>
                <a:ea typeface="Calibri"/>
                <a:cs typeface="Calibri"/>
                <a:sym typeface="Calibri"/>
              </a:endParaRPr>
            </a:p>
          </p:txBody>
        </p:sp>
      </p:grpSp>
      <p:sp>
        <p:nvSpPr>
          <p:cNvPr id="552" name="Google Shape;552;p3"/>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Oregon Department of Education</a:t>
            </a:r>
            <a:endParaRPr/>
          </a:p>
        </p:txBody>
      </p:sp>
      <p:sp>
        <p:nvSpPr>
          <p:cNvPr id="553" name="Google Shape;553;p3"/>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3</a:t>
            </a:fld>
            <a:endParaRPr/>
          </a:p>
        </p:txBody>
      </p:sp>
      <p:sp>
        <p:nvSpPr>
          <p:cNvPr id="554" name="Google Shape;554;p3"/>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accent4"/>
              </a:buClr>
              <a:buSzPts val="4400"/>
              <a:buFont typeface="Calibri"/>
              <a:buNone/>
            </a:pPr>
            <a:r>
              <a:rPr lang="en-US"/>
              <a:t>The Foundations of Student Protections</a:t>
            </a:r>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849"/>
        <p:cNvGrpSpPr/>
        <p:nvPr/>
      </p:nvGrpSpPr>
      <p:grpSpPr>
        <a:xfrm>
          <a:off x="0" y="0"/>
          <a:ext cx="0" cy="0"/>
          <a:chOff x="0" y="0"/>
          <a:chExt cx="0" cy="0"/>
        </a:xfrm>
      </p:grpSpPr>
      <p:sp>
        <p:nvSpPr>
          <p:cNvPr id="850" name="Google Shape;850;p30"/>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Oregon Department of Education</a:t>
            </a:r>
            <a:endParaRPr/>
          </a:p>
        </p:txBody>
      </p:sp>
      <p:sp>
        <p:nvSpPr>
          <p:cNvPr id="851" name="Google Shape;851;p30"/>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30</a:t>
            </a:fld>
            <a:endParaRPr/>
          </a:p>
        </p:txBody>
      </p:sp>
      <p:sp>
        <p:nvSpPr>
          <p:cNvPr id="852" name="Google Shape;852;p30"/>
          <p:cNvSpPr txBox="1">
            <a:spLocks noGrp="1"/>
          </p:cNvSpPr>
          <p:nvPr>
            <p:ph type="title"/>
          </p:nvPr>
        </p:nvSpPr>
        <p:spPr>
          <a:xfrm>
            <a:off x="717176" y="504825"/>
            <a:ext cx="10784542" cy="1026460"/>
          </a:xfrm>
          <a:prstGeom prst="rect">
            <a:avLst/>
          </a:prstGeom>
          <a:noFill/>
          <a:ln>
            <a:noFill/>
          </a:ln>
        </p:spPr>
        <p:txBody>
          <a:bodyPr spcFirstLastPara="1" wrap="square" lIns="91425" tIns="45700" rIns="91425" bIns="45700" anchor="b" anchorCtr="0">
            <a:noAutofit/>
          </a:bodyPr>
          <a:lstStyle/>
          <a:p>
            <a:pPr marL="0" lvl="0" indent="0" algn="ctr" rtl="0">
              <a:lnSpc>
                <a:spcPct val="90000"/>
              </a:lnSpc>
              <a:spcBef>
                <a:spcPts val="0"/>
              </a:spcBef>
              <a:spcAft>
                <a:spcPts val="0"/>
              </a:spcAft>
              <a:buClr>
                <a:schemeClr val="accent4"/>
              </a:buClr>
              <a:buSzPts val="2800"/>
              <a:buFont typeface="Calibri"/>
              <a:buNone/>
            </a:pPr>
            <a:br>
              <a:rPr lang="en-US" sz="2800" dirty="0"/>
            </a:br>
            <a:br>
              <a:rPr lang="en-US" sz="2800" dirty="0"/>
            </a:br>
            <a:br>
              <a:rPr lang="en-US" sz="2800" dirty="0"/>
            </a:br>
            <a:r>
              <a:rPr lang="en-US" sz="2800" b="1" dirty="0"/>
              <a:t>SB 819 Abbreviated School Day Program (ASDP) Meeting Requirements</a:t>
            </a:r>
            <a:br>
              <a:rPr lang="en-US" sz="2800" b="1" dirty="0"/>
            </a:br>
            <a:endParaRPr sz="2800" b="1" dirty="0"/>
          </a:p>
        </p:txBody>
      </p:sp>
      <p:sp>
        <p:nvSpPr>
          <p:cNvPr id="853" name="Google Shape;853;p30"/>
          <p:cNvSpPr txBox="1"/>
          <p:nvPr/>
        </p:nvSpPr>
        <p:spPr>
          <a:xfrm>
            <a:off x="4128461" y="2872772"/>
            <a:ext cx="6473371" cy="2123658"/>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4400">
                <a:solidFill>
                  <a:schemeClr val="dk1"/>
                </a:solidFill>
                <a:latin typeface="Calibri"/>
                <a:ea typeface="Calibri"/>
                <a:cs typeface="Calibri"/>
                <a:sym typeface="Calibri"/>
              </a:rPr>
              <a:t>Questions?</a:t>
            </a:r>
            <a:endParaRPr/>
          </a:p>
          <a:p>
            <a:pPr marL="0" marR="0" lvl="0" indent="0" algn="ctr" rtl="0">
              <a:spcBef>
                <a:spcPts val="0"/>
              </a:spcBef>
              <a:spcAft>
                <a:spcPts val="0"/>
              </a:spcAft>
              <a:buNone/>
            </a:pPr>
            <a:r>
              <a:rPr lang="en-US" sz="4400">
                <a:solidFill>
                  <a:schemeClr val="dk1"/>
                </a:solidFill>
                <a:latin typeface="Calibri"/>
                <a:ea typeface="Calibri"/>
                <a:cs typeface="Calibri"/>
                <a:sym typeface="Calibri"/>
              </a:rPr>
              <a:t>Comments . . . </a:t>
            </a:r>
            <a:endParaRPr/>
          </a:p>
          <a:p>
            <a:pPr marL="0" marR="0" lvl="0" indent="0" algn="ctr" rtl="0">
              <a:spcBef>
                <a:spcPts val="0"/>
              </a:spcBef>
              <a:spcAft>
                <a:spcPts val="0"/>
              </a:spcAft>
              <a:buNone/>
            </a:pPr>
            <a:r>
              <a:rPr lang="en-US" sz="4400">
                <a:solidFill>
                  <a:schemeClr val="dk1"/>
                </a:solidFill>
                <a:latin typeface="Calibri"/>
                <a:ea typeface="Calibri"/>
                <a:cs typeface="Calibri"/>
                <a:sym typeface="Calibri"/>
              </a:rPr>
              <a:t>Concerns!</a:t>
            </a:r>
            <a:endParaRPr sz="4400">
              <a:solidFill>
                <a:schemeClr val="dk1"/>
              </a:solidFill>
              <a:latin typeface="Calibri"/>
              <a:ea typeface="Calibri"/>
              <a:cs typeface="Calibri"/>
              <a:sym typeface="Calibri"/>
            </a:endParaRPr>
          </a:p>
        </p:txBody>
      </p:sp>
      <p:pic>
        <p:nvPicPr>
          <p:cNvPr id="854" name="Google Shape;854;p30" descr="questions"/>
          <p:cNvPicPr preferRelativeResize="0"/>
          <p:nvPr/>
        </p:nvPicPr>
        <p:blipFill>
          <a:blip r:embed="rId3">
            <a:alphaModFix/>
          </a:blip>
          <a:stretch>
            <a:fillRect/>
          </a:stretch>
        </p:blipFill>
        <p:spPr>
          <a:xfrm>
            <a:off x="3090172" y="2268452"/>
            <a:ext cx="2220998" cy="3332301"/>
          </a:xfrm>
          <a:prstGeom prst="rect">
            <a:avLst/>
          </a:prstGeom>
          <a:noFill/>
          <a:ln w="9525" cap="flat" cmpd="sng">
            <a:solidFill>
              <a:schemeClr val="dk2"/>
            </a:solidFill>
            <a:prstDash val="dot"/>
            <a:round/>
            <a:headEnd type="none" w="sm" len="sm"/>
            <a:tailEnd type="none" w="sm" len="sm"/>
          </a:ln>
          <a:effectLst>
            <a:reflection endPos="12000" fadeDir="5400012" sy="-100000" algn="bl" rotWithShape="0"/>
          </a:effec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559"/>
        <p:cNvGrpSpPr/>
        <p:nvPr/>
      </p:nvGrpSpPr>
      <p:grpSpPr>
        <a:xfrm>
          <a:off x="0" y="0"/>
          <a:ext cx="0" cy="0"/>
          <a:chOff x="0" y="0"/>
          <a:chExt cx="0" cy="0"/>
        </a:xfrm>
      </p:grpSpPr>
      <p:grpSp>
        <p:nvGrpSpPr>
          <p:cNvPr id="560" name="Google Shape;560;p4" descr="What does this mean"/>
          <p:cNvGrpSpPr/>
          <p:nvPr/>
        </p:nvGrpSpPr>
        <p:grpSpPr>
          <a:xfrm>
            <a:off x="492026" y="1739044"/>
            <a:ext cx="11228824" cy="4463412"/>
            <a:chOff x="3511" y="48030"/>
            <a:chExt cx="11228824" cy="4463412"/>
          </a:xfrm>
        </p:grpSpPr>
        <p:sp>
          <p:nvSpPr>
            <p:cNvPr id="561" name="Google Shape;561;p4"/>
            <p:cNvSpPr/>
            <p:nvPr/>
          </p:nvSpPr>
          <p:spPr>
            <a:xfrm>
              <a:off x="3511" y="48030"/>
              <a:ext cx="3423422" cy="604800"/>
            </a:xfrm>
            <a:prstGeom prst="rect">
              <a:avLst/>
            </a:prstGeom>
            <a:solidFill>
              <a:srgbClr val="9F1D64"/>
            </a:solidFill>
            <a:ln w="12700" cap="flat" cmpd="sng">
              <a:solidFill>
                <a:srgbClr val="9F1D64"/>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2" name="Google Shape;562;p4"/>
            <p:cNvSpPr txBox="1"/>
            <p:nvPr/>
          </p:nvSpPr>
          <p:spPr>
            <a:xfrm>
              <a:off x="3511" y="48030"/>
              <a:ext cx="3423422" cy="604800"/>
            </a:xfrm>
            <a:prstGeom prst="rect">
              <a:avLst/>
            </a:prstGeom>
            <a:noFill/>
            <a:ln>
              <a:noFill/>
            </a:ln>
          </p:spPr>
          <p:txBody>
            <a:bodyPr spcFirstLastPara="1" wrap="square" lIns="170675" tIns="97525" rIns="170675" bIns="97525" anchor="ctr" anchorCtr="0">
              <a:noAutofit/>
            </a:bodyPr>
            <a:lstStyle/>
            <a:p>
              <a:pPr marL="0" marR="0" lvl="0" indent="0" algn="ctr" rtl="0">
                <a:lnSpc>
                  <a:spcPct val="90000"/>
                </a:lnSpc>
                <a:spcBef>
                  <a:spcPts val="0"/>
                </a:spcBef>
                <a:spcAft>
                  <a:spcPts val="0"/>
                </a:spcAft>
                <a:buNone/>
              </a:pPr>
              <a:r>
                <a:rPr lang="en-US" sz="2400" b="1" i="0" u="none" strike="noStrike" cap="none">
                  <a:solidFill>
                    <a:schemeClr val="lt1"/>
                  </a:solidFill>
                  <a:latin typeface="Calibri"/>
                  <a:ea typeface="Calibri"/>
                  <a:cs typeface="Calibri"/>
                  <a:sym typeface="Calibri"/>
                </a:rPr>
                <a:t>IDEA</a:t>
              </a:r>
              <a:endParaRPr sz="2400" b="1" i="0" u="none" strike="noStrike" cap="none">
                <a:solidFill>
                  <a:schemeClr val="lt1"/>
                </a:solidFill>
                <a:latin typeface="Calibri"/>
                <a:ea typeface="Calibri"/>
                <a:cs typeface="Calibri"/>
                <a:sym typeface="Calibri"/>
              </a:endParaRPr>
            </a:p>
          </p:txBody>
        </p:sp>
        <p:sp>
          <p:nvSpPr>
            <p:cNvPr id="563" name="Google Shape;563;p4"/>
            <p:cNvSpPr/>
            <p:nvPr/>
          </p:nvSpPr>
          <p:spPr>
            <a:xfrm>
              <a:off x="3511" y="652830"/>
              <a:ext cx="3423422" cy="3858612"/>
            </a:xfrm>
            <a:prstGeom prst="rect">
              <a:avLst/>
            </a:prstGeom>
            <a:solidFill>
              <a:srgbClr val="DFCAD2">
                <a:alpha val="89803"/>
              </a:srgbClr>
            </a:solidFill>
            <a:ln w="12700" cap="flat" cmpd="sng">
              <a:solidFill>
                <a:srgbClr val="DFCAD2">
                  <a:alpha val="89803"/>
                </a:srgbClr>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4" name="Google Shape;564;p4"/>
            <p:cNvSpPr txBox="1"/>
            <p:nvPr/>
          </p:nvSpPr>
          <p:spPr>
            <a:xfrm>
              <a:off x="3511" y="652830"/>
              <a:ext cx="3423422" cy="3858612"/>
            </a:xfrm>
            <a:prstGeom prst="rect">
              <a:avLst/>
            </a:prstGeom>
            <a:noFill/>
            <a:ln>
              <a:noFill/>
            </a:ln>
          </p:spPr>
          <p:txBody>
            <a:bodyPr spcFirstLastPara="1" wrap="square" lIns="112000" tIns="112000" rIns="149350" bIns="168000" anchor="t" anchorCtr="0">
              <a:noAutofit/>
            </a:bodyPr>
            <a:lstStyle/>
            <a:p>
              <a:pPr marL="228600" marR="0" lvl="1" indent="-228600" algn="l" rtl="0">
                <a:lnSpc>
                  <a:spcPct val="90000"/>
                </a:lnSpc>
                <a:spcBef>
                  <a:spcPts val="0"/>
                </a:spcBef>
                <a:spcAft>
                  <a:spcPts val="0"/>
                </a:spcAft>
                <a:buClr>
                  <a:schemeClr val="dk1"/>
                </a:buClr>
                <a:buSzPts val="2100"/>
                <a:buFont typeface="Calibri"/>
                <a:buChar char="•"/>
              </a:pPr>
              <a:r>
                <a:rPr lang="en-US" sz="2100" b="1" i="0" u="none" strike="noStrike" cap="none">
                  <a:solidFill>
                    <a:schemeClr val="dk1"/>
                  </a:solidFill>
                  <a:latin typeface="Calibri"/>
                  <a:ea typeface="Calibri"/>
                  <a:cs typeface="Calibri"/>
                  <a:sym typeface="Calibri"/>
                </a:rPr>
                <a:t>Schools </a:t>
              </a:r>
              <a:r>
                <a:rPr lang="en-US" sz="2100" b="1" i="1" u="none" strike="noStrike" cap="none">
                  <a:solidFill>
                    <a:schemeClr val="dk1"/>
                  </a:solidFill>
                  <a:latin typeface="Calibri"/>
                  <a:ea typeface="Calibri"/>
                  <a:cs typeface="Calibri"/>
                  <a:sym typeface="Calibri"/>
                </a:rPr>
                <a:t>must provide students with disabilities with specially designed instruction</a:t>
              </a:r>
              <a:r>
                <a:rPr lang="en-US" sz="2100" b="1" i="0" u="none" strike="noStrike" cap="none">
                  <a:solidFill>
                    <a:schemeClr val="dk1"/>
                  </a:solidFill>
                  <a:latin typeface="Calibri"/>
                  <a:ea typeface="Calibri"/>
                  <a:cs typeface="Calibri"/>
                  <a:sym typeface="Calibri"/>
                </a:rPr>
                <a:t> and related services required for them to make appropriately ambitious progress in light of their circumstances, at no cost to families.</a:t>
              </a:r>
              <a:endParaRPr sz="2100" b="1" i="0" u="none" strike="noStrike" cap="none">
                <a:solidFill>
                  <a:schemeClr val="dk1"/>
                </a:solidFill>
                <a:latin typeface="Calibri"/>
                <a:ea typeface="Calibri"/>
                <a:cs typeface="Calibri"/>
                <a:sym typeface="Calibri"/>
              </a:endParaRPr>
            </a:p>
          </p:txBody>
        </p:sp>
        <p:sp>
          <p:nvSpPr>
            <p:cNvPr id="565" name="Google Shape;565;p4"/>
            <p:cNvSpPr/>
            <p:nvPr/>
          </p:nvSpPr>
          <p:spPr>
            <a:xfrm>
              <a:off x="3906212" y="48030"/>
              <a:ext cx="3423422" cy="604800"/>
            </a:xfrm>
            <a:prstGeom prst="rect">
              <a:avLst/>
            </a:prstGeom>
            <a:solidFill>
              <a:schemeClr val="accent3"/>
            </a:solidFill>
            <a:ln w="12700" cap="flat" cmpd="sng">
              <a:solidFill>
                <a:schemeClr val="accent3"/>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6" name="Google Shape;566;p4"/>
            <p:cNvSpPr txBox="1"/>
            <p:nvPr/>
          </p:nvSpPr>
          <p:spPr>
            <a:xfrm>
              <a:off x="3906212" y="48030"/>
              <a:ext cx="3423422" cy="604800"/>
            </a:xfrm>
            <a:prstGeom prst="rect">
              <a:avLst/>
            </a:prstGeom>
            <a:noFill/>
            <a:ln>
              <a:noFill/>
            </a:ln>
          </p:spPr>
          <p:txBody>
            <a:bodyPr spcFirstLastPara="1" wrap="square" lIns="170675" tIns="97525" rIns="170675" bIns="97525" anchor="ctr" anchorCtr="0">
              <a:noAutofit/>
            </a:bodyPr>
            <a:lstStyle/>
            <a:p>
              <a:pPr marL="0" marR="0" lvl="0" indent="0" algn="ctr" rtl="0">
                <a:lnSpc>
                  <a:spcPct val="90000"/>
                </a:lnSpc>
                <a:spcBef>
                  <a:spcPts val="0"/>
                </a:spcBef>
                <a:spcAft>
                  <a:spcPts val="0"/>
                </a:spcAft>
                <a:buNone/>
              </a:pPr>
              <a:r>
                <a:rPr lang="en-US" sz="2400" b="1" i="0" u="none" strike="noStrike" cap="none">
                  <a:solidFill>
                    <a:schemeClr val="lt1"/>
                  </a:solidFill>
                  <a:latin typeface="Calibri"/>
                  <a:ea typeface="Calibri"/>
                  <a:cs typeface="Calibri"/>
                  <a:sym typeface="Calibri"/>
                </a:rPr>
                <a:t>Section 504</a:t>
              </a:r>
              <a:endParaRPr sz="2400" b="1" i="0" u="none" strike="noStrike" cap="none">
                <a:solidFill>
                  <a:schemeClr val="lt1"/>
                </a:solidFill>
                <a:latin typeface="Calibri"/>
                <a:ea typeface="Calibri"/>
                <a:cs typeface="Calibri"/>
                <a:sym typeface="Calibri"/>
              </a:endParaRPr>
            </a:p>
          </p:txBody>
        </p:sp>
        <p:sp>
          <p:nvSpPr>
            <p:cNvPr id="567" name="Google Shape;567;p4"/>
            <p:cNvSpPr/>
            <p:nvPr/>
          </p:nvSpPr>
          <p:spPr>
            <a:xfrm>
              <a:off x="3906212" y="652830"/>
              <a:ext cx="3423422" cy="3858612"/>
            </a:xfrm>
            <a:prstGeom prst="rect">
              <a:avLst/>
            </a:prstGeom>
            <a:solidFill>
              <a:srgbClr val="F2D0CB">
                <a:alpha val="89803"/>
              </a:srgbClr>
            </a:solidFill>
            <a:ln w="12700" cap="flat" cmpd="sng">
              <a:solidFill>
                <a:srgbClr val="F2D0CB">
                  <a:alpha val="89803"/>
                </a:srgbClr>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8" name="Google Shape;568;p4"/>
            <p:cNvSpPr txBox="1"/>
            <p:nvPr/>
          </p:nvSpPr>
          <p:spPr>
            <a:xfrm>
              <a:off x="3906212" y="652830"/>
              <a:ext cx="3423422" cy="3858612"/>
            </a:xfrm>
            <a:prstGeom prst="rect">
              <a:avLst/>
            </a:prstGeom>
            <a:noFill/>
            <a:ln>
              <a:noFill/>
            </a:ln>
          </p:spPr>
          <p:txBody>
            <a:bodyPr spcFirstLastPara="1" wrap="square" lIns="112000" tIns="112000" rIns="149350" bIns="168000" anchor="t" anchorCtr="0">
              <a:noAutofit/>
            </a:bodyPr>
            <a:lstStyle/>
            <a:p>
              <a:pPr marL="228600" marR="0" lvl="1" indent="-228600" algn="l" rtl="0">
                <a:lnSpc>
                  <a:spcPct val="90000"/>
                </a:lnSpc>
                <a:spcBef>
                  <a:spcPts val="0"/>
                </a:spcBef>
                <a:spcAft>
                  <a:spcPts val="0"/>
                </a:spcAft>
                <a:buClr>
                  <a:schemeClr val="dk1"/>
                </a:buClr>
                <a:buSzPts val="2100"/>
                <a:buFont typeface="Calibri"/>
                <a:buChar char="•"/>
              </a:pPr>
              <a:r>
                <a:rPr lang="en-US" sz="2100" b="1" i="0" u="none" strike="noStrike" cap="none">
                  <a:solidFill>
                    <a:schemeClr val="dk1"/>
                  </a:solidFill>
                  <a:latin typeface="Calibri"/>
                  <a:ea typeface="Calibri"/>
                  <a:cs typeface="Calibri"/>
                  <a:sym typeface="Calibri"/>
                </a:rPr>
                <a:t>Outlines the special education, supports and accommodations a school will provide to an individual student to meet their unique needs and enable them to receive FAPE.  </a:t>
              </a:r>
              <a:endParaRPr sz="2100" b="1" i="0" u="none" strike="noStrike" cap="none">
                <a:solidFill>
                  <a:schemeClr val="dk1"/>
                </a:solidFill>
                <a:latin typeface="Calibri"/>
                <a:ea typeface="Calibri"/>
                <a:cs typeface="Calibri"/>
                <a:sym typeface="Calibri"/>
              </a:endParaRPr>
            </a:p>
            <a:p>
              <a:pPr marL="228600" marR="0" lvl="1" indent="-228600" algn="l" rtl="0">
                <a:lnSpc>
                  <a:spcPct val="90000"/>
                </a:lnSpc>
                <a:spcBef>
                  <a:spcPts val="315"/>
                </a:spcBef>
                <a:spcAft>
                  <a:spcPts val="0"/>
                </a:spcAft>
                <a:buClr>
                  <a:schemeClr val="dk1"/>
                </a:buClr>
                <a:buSzPts val="2100"/>
                <a:buFont typeface="Calibri"/>
                <a:buChar char="•"/>
              </a:pPr>
              <a:r>
                <a:rPr lang="en-US" sz="2100" b="1" i="0" u="none" strike="noStrike" cap="none">
                  <a:solidFill>
                    <a:schemeClr val="dk1"/>
                  </a:solidFill>
                  <a:latin typeface="Calibri"/>
                  <a:ea typeface="Calibri"/>
                  <a:cs typeface="Calibri"/>
                  <a:sym typeface="Calibri"/>
                </a:rPr>
                <a:t>Under 819 – </a:t>
              </a:r>
              <a:r>
                <a:rPr lang="en-US" sz="2100" b="1" i="1" u="none" strike="noStrike" cap="none">
                  <a:solidFill>
                    <a:schemeClr val="dk1"/>
                  </a:solidFill>
                  <a:latin typeface="Calibri"/>
                  <a:ea typeface="Calibri"/>
                  <a:cs typeface="Calibri"/>
                  <a:sym typeface="Calibri"/>
                </a:rPr>
                <a:t>and only there</a:t>
              </a:r>
              <a:r>
                <a:rPr lang="en-US" sz="2100" b="1" i="0" u="none" strike="noStrike" cap="none">
                  <a:solidFill>
                    <a:schemeClr val="dk1"/>
                  </a:solidFill>
                  <a:latin typeface="Calibri"/>
                  <a:ea typeface="Calibri"/>
                  <a:cs typeface="Calibri"/>
                  <a:sym typeface="Calibri"/>
                </a:rPr>
                <a:t> – IEP team may also refer to a team that develops a 504 plan.  </a:t>
              </a:r>
              <a:endParaRPr sz="2100" b="1" i="0" u="none" strike="noStrike" cap="none">
                <a:solidFill>
                  <a:schemeClr val="dk1"/>
                </a:solidFill>
                <a:latin typeface="Calibri"/>
                <a:ea typeface="Calibri"/>
                <a:cs typeface="Calibri"/>
                <a:sym typeface="Calibri"/>
              </a:endParaRPr>
            </a:p>
          </p:txBody>
        </p:sp>
        <p:sp>
          <p:nvSpPr>
            <p:cNvPr id="569" name="Google Shape;569;p4"/>
            <p:cNvSpPr/>
            <p:nvPr/>
          </p:nvSpPr>
          <p:spPr>
            <a:xfrm>
              <a:off x="7808913" y="48030"/>
              <a:ext cx="3423422" cy="604800"/>
            </a:xfrm>
            <a:prstGeom prst="rect">
              <a:avLst/>
            </a:prstGeom>
            <a:solidFill>
              <a:srgbClr val="BA8908"/>
            </a:solidFill>
            <a:ln w="12700" cap="flat" cmpd="sng">
              <a:solidFill>
                <a:srgbClr val="BA8908"/>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0" name="Google Shape;570;p4"/>
            <p:cNvSpPr txBox="1"/>
            <p:nvPr/>
          </p:nvSpPr>
          <p:spPr>
            <a:xfrm>
              <a:off x="7808913" y="48030"/>
              <a:ext cx="3423422" cy="604800"/>
            </a:xfrm>
            <a:prstGeom prst="rect">
              <a:avLst/>
            </a:prstGeom>
            <a:noFill/>
            <a:ln>
              <a:noFill/>
            </a:ln>
          </p:spPr>
          <p:txBody>
            <a:bodyPr spcFirstLastPara="1" wrap="square" lIns="170675" tIns="97525" rIns="170675" bIns="97525" anchor="ctr" anchorCtr="0">
              <a:noAutofit/>
            </a:bodyPr>
            <a:lstStyle/>
            <a:p>
              <a:pPr marL="0" marR="0" lvl="0" indent="0" algn="ctr" rtl="0">
                <a:lnSpc>
                  <a:spcPct val="90000"/>
                </a:lnSpc>
                <a:spcBef>
                  <a:spcPts val="0"/>
                </a:spcBef>
                <a:spcAft>
                  <a:spcPts val="0"/>
                </a:spcAft>
                <a:buNone/>
              </a:pPr>
              <a:r>
                <a:rPr lang="en-US" sz="2400" b="1" i="0" u="none" strike="noStrike" cap="none">
                  <a:solidFill>
                    <a:schemeClr val="lt1"/>
                  </a:solidFill>
                  <a:latin typeface="Calibri"/>
                  <a:ea typeface="Calibri"/>
                  <a:cs typeface="Calibri"/>
                  <a:sym typeface="Calibri"/>
                </a:rPr>
                <a:t>ADA</a:t>
              </a:r>
              <a:endParaRPr sz="2400" b="1" i="0" u="none" strike="noStrike" cap="none">
                <a:solidFill>
                  <a:schemeClr val="lt1"/>
                </a:solidFill>
                <a:latin typeface="Calibri"/>
                <a:ea typeface="Calibri"/>
                <a:cs typeface="Calibri"/>
                <a:sym typeface="Calibri"/>
              </a:endParaRPr>
            </a:p>
          </p:txBody>
        </p:sp>
        <p:sp>
          <p:nvSpPr>
            <p:cNvPr id="571" name="Google Shape;571;p4"/>
            <p:cNvSpPr/>
            <p:nvPr/>
          </p:nvSpPr>
          <p:spPr>
            <a:xfrm>
              <a:off x="7808913" y="652830"/>
              <a:ext cx="3423422" cy="3858612"/>
            </a:xfrm>
            <a:prstGeom prst="rect">
              <a:avLst/>
            </a:prstGeom>
            <a:solidFill>
              <a:srgbClr val="E7D9CA">
                <a:alpha val="89803"/>
              </a:srgbClr>
            </a:solidFill>
            <a:ln w="12700" cap="flat" cmpd="sng">
              <a:solidFill>
                <a:srgbClr val="E7D9CA">
                  <a:alpha val="89803"/>
                </a:srgbClr>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2" name="Google Shape;572;p4"/>
            <p:cNvSpPr txBox="1"/>
            <p:nvPr/>
          </p:nvSpPr>
          <p:spPr>
            <a:xfrm>
              <a:off x="7808913" y="652830"/>
              <a:ext cx="3423422" cy="3858612"/>
            </a:xfrm>
            <a:prstGeom prst="rect">
              <a:avLst/>
            </a:prstGeom>
            <a:noFill/>
            <a:ln>
              <a:noFill/>
            </a:ln>
          </p:spPr>
          <p:txBody>
            <a:bodyPr spcFirstLastPara="1" wrap="square" lIns="112000" tIns="112000" rIns="149350" bIns="168000" anchor="t" anchorCtr="0">
              <a:noAutofit/>
            </a:bodyPr>
            <a:lstStyle/>
            <a:p>
              <a:pPr marL="228600" marR="0" lvl="1" indent="-228600" algn="l" rtl="0">
                <a:lnSpc>
                  <a:spcPct val="90000"/>
                </a:lnSpc>
                <a:spcBef>
                  <a:spcPts val="0"/>
                </a:spcBef>
                <a:spcAft>
                  <a:spcPts val="0"/>
                </a:spcAft>
                <a:buClr>
                  <a:schemeClr val="dk1"/>
                </a:buClr>
                <a:buSzPts val="2100"/>
                <a:buFont typeface="Calibri"/>
                <a:buChar char="•"/>
              </a:pPr>
              <a:r>
                <a:rPr lang="en-US" sz="2100" b="1" i="0" u="none" strike="noStrike" cap="none">
                  <a:solidFill>
                    <a:schemeClr val="dk1"/>
                  </a:solidFill>
                  <a:latin typeface="Calibri"/>
                  <a:ea typeface="Calibri"/>
                  <a:cs typeface="Calibri"/>
                  <a:sym typeface="Calibri"/>
                </a:rPr>
                <a:t>Students with disabilities </a:t>
              </a:r>
              <a:r>
                <a:rPr lang="en-US" sz="2100" b="1" i="1" u="none" strike="noStrike" cap="none">
                  <a:solidFill>
                    <a:schemeClr val="dk1"/>
                  </a:solidFill>
                  <a:latin typeface="Calibri"/>
                  <a:ea typeface="Calibri"/>
                  <a:cs typeface="Calibri"/>
                  <a:sym typeface="Calibri"/>
                </a:rPr>
                <a:t>must be educated with their non-disabled peers as much as possible.  </a:t>
              </a:r>
              <a:endParaRPr sz="2100" b="1" i="1" u="none" strike="noStrike" cap="none">
                <a:solidFill>
                  <a:schemeClr val="dk1"/>
                </a:solidFill>
                <a:latin typeface="Calibri"/>
                <a:ea typeface="Calibri"/>
                <a:cs typeface="Calibri"/>
                <a:sym typeface="Calibri"/>
              </a:endParaRPr>
            </a:p>
            <a:p>
              <a:pPr marL="228600" marR="0" lvl="1" indent="-228600" algn="l" rtl="0">
                <a:lnSpc>
                  <a:spcPct val="90000"/>
                </a:lnSpc>
                <a:spcBef>
                  <a:spcPts val="315"/>
                </a:spcBef>
                <a:spcAft>
                  <a:spcPts val="0"/>
                </a:spcAft>
                <a:buClr>
                  <a:schemeClr val="dk1"/>
                </a:buClr>
                <a:buSzPts val="2100"/>
                <a:buFont typeface="Calibri"/>
                <a:buChar char="•"/>
              </a:pPr>
              <a:r>
                <a:rPr lang="en-US" sz="2100" b="1" i="0" u="none" strike="noStrike" cap="none">
                  <a:solidFill>
                    <a:schemeClr val="dk1"/>
                  </a:solidFill>
                  <a:latin typeface="Calibri"/>
                  <a:ea typeface="Calibri"/>
                  <a:cs typeface="Calibri"/>
                  <a:sym typeface="Calibri"/>
                </a:rPr>
                <a:t>Separate, segregated placements </a:t>
              </a:r>
              <a:r>
                <a:rPr lang="en-US" sz="2100" b="1" i="1" u="none" strike="noStrike" cap="none">
                  <a:solidFill>
                    <a:schemeClr val="dk1"/>
                  </a:solidFill>
                  <a:latin typeface="Calibri"/>
                  <a:ea typeface="Calibri"/>
                  <a:cs typeface="Calibri"/>
                  <a:sym typeface="Calibri"/>
                </a:rPr>
                <a:t>should only happen when education in a regular class with accommodations is not possible</a:t>
              </a:r>
              <a:r>
                <a:rPr lang="en-US" sz="2100" b="1" i="0" u="none" strike="noStrike" cap="none">
                  <a:solidFill>
                    <a:schemeClr val="dk1"/>
                  </a:solidFill>
                  <a:latin typeface="Calibri"/>
                  <a:ea typeface="Calibri"/>
                  <a:cs typeface="Calibri"/>
                  <a:sym typeface="Calibri"/>
                </a:rPr>
                <a:t>.  </a:t>
              </a:r>
              <a:endParaRPr sz="2100" b="1" i="0" u="none" strike="noStrike" cap="none">
                <a:solidFill>
                  <a:schemeClr val="dk1"/>
                </a:solidFill>
                <a:latin typeface="Calibri"/>
                <a:ea typeface="Calibri"/>
                <a:cs typeface="Calibri"/>
                <a:sym typeface="Calibri"/>
              </a:endParaRPr>
            </a:p>
          </p:txBody>
        </p:sp>
      </p:grpSp>
      <p:sp>
        <p:nvSpPr>
          <p:cNvPr id="573" name="Google Shape;573;p4"/>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Oregon Department of Education</a:t>
            </a:r>
            <a:endParaRPr/>
          </a:p>
        </p:txBody>
      </p:sp>
      <p:sp>
        <p:nvSpPr>
          <p:cNvPr id="574" name="Google Shape;574;p4"/>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4</a:t>
            </a:fld>
            <a:endParaRPr/>
          </a:p>
        </p:txBody>
      </p:sp>
      <p:sp>
        <p:nvSpPr>
          <p:cNvPr id="575" name="Google Shape;575;p4"/>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accent4"/>
              </a:buClr>
              <a:buSzPts val="4400"/>
              <a:buFont typeface="Calibri"/>
              <a:buNone/>
            </a:pPr>
            <a:r>
              <a:rPr lang="en-US"/>
              <a:t>What Does this Mean?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580"/>
        <p:cNvGrpSpPr/>
        <p:nvPr/>
      </p:nvGrpSpPr>
      <p:grpSpPr>
        <a:xfrm>
          <a:off x="0" y="0"/>
          <a:ext cx="0" cy="0"/>
          <a:chOff x="0" y="0"/>
          <a:chExt cx="0" cy="0"/>
        </a:xfrm>
      </p:grpSpPr>
      <p:sp>
        <p:nvSpPr>
          <p:cNvPr id="581" name="Google Shape;581;p5"/>
          <p:cNvSpPr txBox="1">
            <a:spLocks noGrp="1"/>
          </p:cNvSpPr>
          <p:nvPr>
            <p:ph type="body" idx="1"/>
          </p:nvPr>
        </p:nvSpPr>
        <p:spPr>
          <a:xfrm>
            <a:off x="717176" y="1825624"/>
            <a:ext cx="10784542" cy="4725078"/>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2800"/>
              <a:buNone/>
            </a:pPr>
            <a:r>
              <a:rPr lang="en-US" sz="2800" b="1"/>
              <a:t>Three Meeting Types</a:t>
            </a:r>
            <a:endParaRPr/>
          </a:p>
          <a:p>
            <a:pPr marL="793750" lvl="1" indent="-336550" algn="l" rtl="0">
              <a:lnSpc>
                <a:spcPct val="90000"/>
              </a:lnSpc>
              <a:spcBef>
                <a:spcPts val="500"/>
              </a:spcBef>
              <a:spcAft>
                <a:spcPts val="0"/>
              </a:spcAft>
              <a:buClr>
                <a:schemeClr val="accent4"/>
              </a:buClr>
              <a:buSzPts val="2800"/>
              <a:buFont typeface="Noto Sans Symbols"/>
              <a:buChar char="✔"/>
            </a:pPr>
            <a:r>
              <a:rPr lang="en-US" sz="2800"/>
              <a:t>Initial placement on Abbreviated School Day Program</a:t>
            </a:r>
            <a:endParaRPr/>
          </a:p>
          <a:p>
            <a:pPr marL="793750" lvl="1" indent="-336550" algn="l" rtl="0">
              <a:lnSpc>
                <a:spcPct val="90000"/>
              </a:lnSpc>
              <a:spcBef>
                <a:spcPts val="500"/>
              </a:spcBef>
              <a:spcAft>
                <a:spcPts val="0"/>
              </a:spcAft>
              <a:buClr>
                <a:schemeClr val="accent4"/>
              </a:buClr>
              <a:buSzPts val="2800"/>
              <a:buFont typeface="Noto Sans Symbols"/>
              <a:buChar char="✔"/>
            </a:pPr>
            <a:r>
              <a:rPr lang="en-US" sz="2800"/>
              <a:t>The first review meeting held between 25-35 days after initial placement</a:t>
            </a:r>
            <a:endParaRPr/>
          </a:p>
          <a:p>
            <a:pPr marL="793750" lvl="1" indent="-336550" algn="l" rtl="0">
              <a:lnSpc>
                <a:spcPct val="90000"/>
              </a:lnSpc>
              <a:spcBef>
                <a:spcPts val="500"/>
              </a:spcBef>
              <a:spcAft>
                <a:spcPts val="0"/>
              </a:spcAft>
              <a:buClr>
                <a:schemeClr val="accent4"/>
              </a:buClr>
              <a:buSzPts val="2800"/>
              <a:buFont typeface="Noto Sans Symbols"/>
              <a:buChar char="✔"/>
            </a:pPr>
            <a:r>
              <a:rPr lang="en-US" sz="2800"/>
              <a:t>Subsequent review meetings at specified intervals</a:t>
            </a:r>
            <a:endParaRPr sz="2800"/>
          </a:p>
          <a:p>
            <a:pPr marL="228600" lvl="0" indent="-228600" algn="l" rtl="0">
              <a:lnSpc>
                <a:spcPct val="90000"/>
              </a:lnSpc>
              <a:spcBef>
                <a:spcPts val="1000"/>
              </a:spcBef>
              <a:spcAft>
                <a:spcPts val="0"/>
              </a:spcAft>
              <a:buClr>
                <a:schemeClr val="dk1"/>
              </a:buClr>
              <a:buSzPts val="2400"/>
              <a:buChar char="•"/>
            </a:pPr>
            <a:r>
              <a:rPr lang="en-US"/>
              <a:t>We need to make sure that everyone is trained in the specific requirements of ASDP meetings and how they apply to the different contexts of IDEA, 504 and ADA. </a:t>
            </a:r>
            <a:endParaRPr/>
          </a:p>
          <a:p>
            <a:pPr marL="228600" lvl="0" indent="-228600" algn="l" rtl="0">
              <a:lnSpc>
                <a:spcPct val="90000"/>
              </a:lnSpc>
              <a:spcBef>
                <a:spcPts val="1000"/>
              </a:spcBef>
              <a:spcAft>
                <a:spcPts val="0"/>
              </a:spcAft>
              <a:buClr>
                <a:schemeClr val="dk1"/>
              </a:buClr>
              <a:buSzPts val="2400"/>
              <a:buChar char="•"/>
            </a:pPr>
            <a:r>
              <a:rPr lang="en-US"/>
              <a:t>Special attention should be paid to 504 teams as these processes are a significant departure from their previous processes.</a:t>
            </a:r>
            <a:endParaRPr/>
          </a:p>
        </p:txBody>
      </p:sp>
      <p:sp>
        <p:nvSpPr>
          <p:cNvPr id="582" name="Google Shape;582;p5"/>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Oregon Department of Education</a:t>
            </a:r>
            <a:endParaRPr/>
          </a:p>
        </p:txBody>
      </p:sp>
      <p:sp>
        <p:nvSpPr>
          <p:cNvPr id="583" name="Google Shape;583;p5"/>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5</a:t>
            </a:fld>
            <a:endParaRPr/>
          </a:p>
        </p:txBody>
      </p:sp>
      <p:sp>
        <p:nvSpPr>
          <p:cNvPr id="584" name="Google Shape;584;p5"/>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fontScale="90000"/>
          </a:bodyPr>
          <a:lstStyle/>
          <a:p>
            <a:pPr marL="0" lvl="0" indent="0" algn="l" rtl="0">
              <a:lnSpc>
                <a:spcPct val="90000"/>
              </a:lnSpc>
              <a:spcBef>
                <a:spcPts val="0"/>
              </a:spcBef>
              <a:spcAft>
                <a:spcPts val="0"/>
              </a:spcAft>
              <a:buClr>
                <a:schemeClr val="accent4"/>
              </a:buClr>
              <a:buSzPct val="100000"/>
              <a:buFont typeface="Calibri"/>
              <a:buNone/>
            </a:pPr>
            <a:r>
              <a:rPr lang="en-US"/>
              <a:t>Requirements for Abbreviated School Day IEP and 504 Meetings</a:t>
            </a: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589"/>
        <p:cNvGrpSpPr/>
        <p:nvPr/>
      </p:nvGrpSpPr>
      <p:grpSpPr>
        <a:xfrm>
          <a:off x="0" y="0"/>
          <a:ext cx="0" cy="0"/>
          <a:chOff x="0" y="0"/>
          <a:chExt cx="0" cy="0"/>
        </a:xfrm>
      </p:grpSpPr>
      <p:sp>
        <p:nvSpPr>
          <p:cNvPr id="590" name="Google Shape;590;p6"/>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Oregon Department of Education</a:t>
            </a:r>
            <a:endParaRPr/>
          </a:p>
        </p:txBody>
      </p:sp>
      <p:sp>
        <p:nvSpPr>
          <p:cNvPr id="591" name="Google Shape;591;p6"/>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6</a:t>
            </a:fld>
            <a:endParaRPr/>
          </a:p>
        </p:txBody>
      </p:sp>
      <p:sp>
        <p:nvSpPr>
          <p:cNvPr id="592" name="Google Shape;592;p6"/>
          <p:cNvSpPr txBox="1">
            <a:spLocks noGrp="1"/>
          </p:cNvSpPr>
          <p:nvPr>
            <p:ph type="title"/>
          </p:nvPr>
        </p:nvSpPr>
        <p:spPr>
          <a:xfrm>
            <a:off x="717176" y="504825"/>
            <a:ext cx="10784542" cy="1026460"/>
          </a:xfrm>
          <a:prstGeom prst="rect">
            <a:avLst/>
          </a:prstGeom>
          <a:noFill/>
          <a:ln>
            <a:noFill/>
          </a:ln>
        </p:spPr>
        <p:txBody>
          <a:bodyPr spcFirstLastPara="1" wrap="square" lIns="91425" tIns="45700" rIns="91425" bIns="45700" anchor="b" anchorCtr="0">
            <a:normAutofit fontScale="90000"/>
          </a:bodyPr>
          <a:lstStyle/>
          <a:p>
            <a:pPr marL="0" lvl="0" indent="0" algn="l" rtl="0">
              <a:lnSpc>
                <a:spcPct val="90000"/>
              </a:lnSpc>
              <a:spcBef>
                <a:spcPts val="0"/>
              </a:spcBef>
              <a:spcAft>
                <a:spcPts val="0"/>
              </a:spcAft>
              <a:buClr>
                <a:schemeClr val="accent4"/>
              </a:buClr>
              <a:buSzPct val="100000"/>
              <a:buFont typeface="Calibri"/>
              <a:buNone/>
            </a:pPr>
            <a:br>
              <a:rPr lang="en-US"/>
            </a:br>
            <a:br>
              <a:rPr lang="en-US"/>
            </a:br>
            <a:br>
              <a:rPr lang="en-US"/>
            </a:br>
            <a:r>
              <a:rPr lang="en-US"/>
              <a:t>SB 819 Abbreviated School Day Program (ASDP) Meeting Requirements</a:t>
            </a:r>
            <a:endParaRPr/>
          </a:p>
        </p:txBody>
      </p:sp>
      <p:sp>
        <p:nvSpPr>
          <p:cNvPr id="593" name="Google Shape;593;p6"/>
          <p:cNvSpPr txBox="1">
            <a:spLocks noGrp="1"/>
          </p:cNvSpPr>
          <p:nvPr>
            <p:ph type="body" idx="1"/>
          </p:nvPr>
        </p:nvSpPr>
        <p:spPr>
          <a:xfrm>
            <a:off x="717175" y="1825625"/>
            <a:ext cx="10784400" cy="512400"/>
          </a:xfrm>
          <a:prstGeom prst="rect">
            <a:avLst/>
          </a:prstGeom>
          <a:noFill/>
          <a:ln>
            <a:noFill/>
          </a:ln>
        </p:spPr>
        <p:txBody>
          <a:bodyPr spcFirstLastPara="1" wrap="square" lIns="91425" tIns="45700" rIns="91425" bIns="45700" anchor="t" anchorCtr="0">
            <a:normAutofit fontScale="62500" lnSpcReduction="20000"/>
          </a:bodyPr>
          <a:lstStyle/>
          <a:p>
            <a:pPr marL="0" lvl="0" indent="0" algn="ctr" rtl="0">
              <a:lnSpc>
                <a:spcPct val="90000"/>
              </a:lnSpc>
              <a:spcBef>
                <a:spcPts val="0"/>
              </a:spcBef>
              <a:spcAft>
                <a:spcPts val="0"/>
              </a:spcAft>
              <a:buClr>
                <a:schemeClr val="dk1"/>
              </a:buClr>
              <a:buSzPct val="62337"/>
              <a:buNone/>
            </a:pPr>
            <a:r>
              <a:rPr lang="en-US" sz="3850" b="1"/>
              <a:t>SB 819 Abbreviated School Day Program (ASDP) Program Meeting Requirements</a:t>
            </a:r>
            <a:br>
              <a:rPr lang="en-US"/>
            </a:br>
            <a:endParaRPr/>
          </a:p>
        </p:txBody>
      </p:sp>
      <p:graphicFrame>
        <p:nvGraphicFramePr>
          <p:cNvPr id="594" name="Google Shape;594;p6"/>
          <p:cNvGraphicFramePr/>
          <p:nvPr/>
        </p:nvGraphicFramePr>
        <p:xfrm>
          <a:off x="371476" y="2500841"/>
          <a:ext cx="11372850" cy="3995685"/>
        </p:xfrm>
        <a:graphic>
          <a:graphicData uri="http://schemas.openxmlformats.org/drawingml/2006/table">
            <a:tbl>
              <a:tblPr firstRow="1" bandRow="1">
                <a:noFill/>
                <a:tableStyleId>{94953555-3EAD-4C7E-8F48-5AA614EAE569}</a:tableStyleId>
              </a:tblPr>
              <a:tblGrid>
                <a:gridCol w="3790950">
                  <a:extLst>
                    <a:ext uri="{9D8B030D-6E8A-4147-A177-3AD203B41FA5}">
                      <a16:colId xmlns:a16="http://schemas.microsoft.com/office/drawing/2014/main" val="20000"/>
                    </a:ext>
                  </a:extLst>
                </a:gridCol>
                <a:gridCol w="3790950">
                  <a:extLst>
                    <a:ext uri="{9D8B030D-6E8A-4147-A177-3AD203B41FA5}">
                      <a16:colId xmlns:a16="http://schemas.microsoft.com/office/drawing/2014/main" val="20001"/>
                    </a:ext>
                  </a:extLst>
                </a:gridCol>
                <a:gridCol w="3790950">
                  <a:extLst>
                    <a:ext uri="{9D8B030D-6E8A-4147-A177-3AD203B41FA5}">
                      <a16:colId xmlns:a16="http://schemas.microsoft.com/office/drawing/2014/main" val="20002"/>
                    </a:ext>
                  </a:extLst>
                </a:gridCol>
              </a:tblGrid>
              <a:tr h="897450">
                <a:tc>
                  <a:txBody>
                    <a:bodyPr/>
                    <a:lstStyle/>
                    <a:p>
                      <a:pPr marL="0" marR="0" lvl="0" indent="0" algn="l" rtl="0">
                        <a:spcBef>
                          <a:spcPts val="0"/>
                        </a:spcBef>
                        <a:spcAft>
                          <a:spcPts val="0"/>
                        </a:spcAft>
                        <a:buNone/>
                      </a:pPr>
                      <a:r>
                        <a:rPr lang="en-US" sz="1800" b="1" i="0" u="none" strike="noStrike" cap="none">
                          <a:solidFill>
                            <a:schemeClr val="dk1"/>
                          </a:solidFill>
                          <a:latin typeface="Calibri"/>
                          <a:ea typeface="Calibri"/>
                          <a:cs typeface="Calibri"/>
                          <a:sym typeface="Calibri"/>
                        </a:rPr>
                        <a:t>Initial placement on abbreviated school day program</a:t>
                      </a:r>
                      <a:endParaRPr sz="1800" b="0" u="none" strike="noStrike" cap="none"/>
                    </a:p>
                  </a:txBody>
                  <a:tcPr marL="91450" marR="91450" marT="45725" marB="45725"/>
                </a:tc>
                <a:tc>
                  <a:txBody>
                    <a:bodyPr/>
                    <a:lstStyle/>
                    <a:p>
                      <a:pPr marL="0" marR="0" lvl="0" indent="0" algn="l" rtl="0">
                        <a:spcBef>
                          <a:spcPts val="0"/>
                        </a:spcBef>
                        <a:spcAft>
                          <a:spcPts val="0"/>
                        </a:spcAft>
                        <a:buNone/>
                      </a:pPr>
                      <a:r>
                        <a:rPr lang="en-US" sz="1800" b="1" i="0" u="none" strike="noStrike" cap="none">
                          <a:solidFill>
                            <a:schemeClr val="dk1"/>
                          </a:solidFill>
                          <a:latin typeface="Calibri"/>
                          <a:ea typeface="Calibri"/>
                          <a:cs typeface="Calibri"/>
                          <a:sym typeface="Calibri"/>
                        </a:rPr>
                        <a:t>First review meeting held between 25-35 calendar days after initial placement</a:t>
                      </a:r>
                      <a:endParaRPr sz="1800" b="0" u="none" strike="noStrike" cap="none"/>
                    </a:p>
                  </a:txBody>
                  <a:tcPr marL="91450" marR="91450" marT="45725" marB="45725"/>
                </a:tc>
                <a:tc>
                  <a:txBody>
                    <a:bodyPr/>
                    <a:lstStyle/>
                    <a:p>
                      <a:pPr marL="0" marR="0" lvl="0" indent="0" algn="l" rtl="0">
                        <a:spcBef>
                          <a:spcPts val="0"/>
                        </a:spcBef>
                        <a:spcAft>
                          <a:spcPts val="0"/>
                        </a:spcAft>
                        <a:buNone/>
                      </a:pPr>
                      <a:r>
                        <a:rPr lang="en-US" sz="1800" b="1" i="0" u="none" strike="noStrike" cap="none">
                          <a:solidFill>
                            <a:schemeClr val="dk1"/>
                          </a:solidFill>
                          <a:latin typeface="Calibri"/>
                          <a:ea typeface="Calibri"/>
                          <a:cs typeface="Calibri"/>
                          <a:sym typeface="Calibri"/>
                        </a:rPr>
                        <a:t>Subsequent review meetings no less frequently than 30 calendar days</a:t>
                      </a:r>
                      <a:endParaRPr sz="1800"/>
                    </a:p>
                  </a:txBody>
                  <a:tcPr marL="91450" marR="91450" marT="45725" marB="45725"/>
                </a:tc>
                <a:extLst>
                  <a:ext uri="{0D108BD9-81ED-4DB2-BD59-A6C34878D82A}">
                    <a16:rowId xmlns:a16="http://schemas.microsoft.com/office/drawing/2014/main" val="10000"/>
                  </a:ext>
                </a:extLst>
              </a:tr>
              <a:tr h="3081275">
                <a:tc>
                  <a:txBody>
                    <a:bodyPr/>
                    <a:lstStyle/>
                    <a:p>
                      <a:pPr marL="342900" marR="0" lvl="0" indent="-342900" algn="l" rtl="0">
                        <a:spcBef>
                          <a:spcPts val="0"/>
                        </a:spcBef>
                        <a:spcAft>
                          <a:spcPts val="0"/>
                        </a:spcAft>
                        <a:buClr>
                          <a:schemeClr val="dk1"/>
                        </a:buClr>
                        <a:buSzPts val="1400"/>
                        <a:buFont typeface="Calibri"/>
                        <a:buAutoNum type="arabicPeriod"/>
                      </a:pPr>
                      <a:r>
                        <a:rPr lang="en-US" sz="1400" b="0" i="0" u="none" strike="noStrike">
                          <a:solidFill>
                            <a:schemeClr val="dk1"/>
                          </a:solidFill>
                          <a:latin typeface="Calibri"/>
                          <a:ea typeface="Calibri"/>
                          <a:cs typeface="Calibri"/>
                          <a:sym typeface="Calibri"/>
                        </a:rPr>
                        <a:t>Document reasonable efforts to provide meaningful access to the same number of hours of instruction and educational services</a:t>
                      </a:r>
                      <a:endParaRPr/>
                    </a:p>
                    <a:p>
                      <a:pPr marL="342900" marR="0" lvl="0" indent="-342900" algn="l" rtl="0">
                        <a:spcBef>
                          <a:spcPts val="0"/>
                        </a:spcBef>
                        <a:spcAft>
                          <a:spcPts val="0"/>
                        </a:spcAft>
                        <a:buClr>
                          <a:schemeClr val="dk1"/>
                        </a:buClr>
                        <a:buSzPts val="1400"/>
                        <a:buFont typeface="Calibri"/>
                        <a:buAutoNum type="arabicPeriod"/>
                      </a:pPr>
                      <a:r>
                        <a:rPr lang="en-US" sz="1400" b="0" i="0" u="none" strike="noStrike">
                          <a:solidFill>
                            <a:schemeClr val="dk1"/>
                          </a:solidFill>
                          <a:latin typeface="Calibri"/>
                          <a:ea typeface="Calibri"/>
                          <a:cs typeface="Calibri"/>
                          <a:sym typeface="Calibri"/>
                        </a:rPr>
                        <a:t>Obtain signed acknowledgement prior to discussion of ASDP</a:t>
                      </a:r>
                      <a:endParaRPr/>
                    </a:p>
                    <a:p>
                      <a:pPr marL="342900" marR="0" lvl="0" indent="-342900" algn="l" rtl="0">
                        <a:spcBef>
                          <a:spcPts val="0"/>
                        </a:spcBef>
                        <a:spcAft>
                          <a:spcPts val="0"/>
                        </a:spcAft>
                        <a:buClr>
                          <a:schemeClr val="dk1"/>
                        </a:buClr>
                        <a:buSzPts val="1400"/>
                        <a:buFont typeface="Calibri"/>
                        <a:buAutoNum type="arabicPeriod"/>
                      </a:pPr>
                      <a:r>
                        <a:rPr lang="en-US" sz="1400" b="0" i="0" u="none" strike="noStrike">
                          <a:solidFill>
                            <a:schemeClr val="dk1"/>
                          </a:solidFill>
                          <a:latin typeface="Calibri"/>
                          <a:ea typeface="Calibri"/>
                          <a:cs typeface="Calibri"/>
                          <a:sym typeface="Calibri"/>
                        </a:rPr>
                        <a:t>Ensure required parent participation</a:t>
                      </a:r>
                      <a:endParaRPr/>
                    </a:p>
                    <a:p>
                      <a:pPr marL="342900" marR="0" lvl="0" indent="-342900" algn="l" rtl="0">
                        <a:spcBef>
                          <a:spcPts val="0"/>
                        </a:spcBef>
                        <a:spcAft>
                          <a:spcPts val="0"/>
                        </a:spcAft>
                        <a:buClr>
                          <a:schemeClr val="dk1"/>
                        </a:buClr>
                        <a:buSzPts val="1400"/>
                        <a:buFont typeface="Calibri"/>
                        <a:buAutoNum type="arabicPeriod"/>
                      </a:pPr>
                      <a:r>
                        <a:rPr lang="en-US" sz="1400" b="0" i="0" u="none" strike="noStrike">
                          <a:solidFill>
                            <a:schemeClr val="dk1"/>
                          </a:solidFill>
                          <a:latin typeface="Calibri"/>
                          <a:ea typeface="Calibri"/>
                          <a:cs typeface="Calibri"/>
                          <a:sym typeface="Calibri"/>
                        </a:rPr>
                        <a:t>Hold IEP/504 Meeting</a:t>
                      </a:r>
                      <a:endParaRPr/>
                    </a:p>
                    <a:p>
                      <a:pPr marL="342900" marR="0" lvl="0" indent="-342900" algn="l" rtl="0">
                        <a:spcBef>
                          <a:spcPts val="0"/>
                        </a:spcBef>
                        <a:spcAft>
                          <a:spcPts val="0"/>
                        </a:spcAft>
                        <a:buClr>
                          <a:schemeClr val="dk1"/>
                        </a:buClr>
                        <a:buSzPts val="1400"/>
                        <a:buFont typeface="Calibri"/>
                        <a:buAutoNum type="arabicPeriod"/>
                      </a:pPr>
                      <a:r>
                        <a:rPr lang="en-US" sz="1400" b="0" i="0" u="none" strike="noStrike">
                          <a:solidFill>
                            <a:schemeClr val="dk1"/>
                          </a:solidFill>
                          <a:latin typeface="Calibri"/>
                          <a:ea typeface="Calibri"/>
                          <a:cs typeface="Calibri"/>
                          <a:sym typeface="Calibri"/>
                        </a:rPr>
                        <a:t>IEP/504 Team recommends ASDP</a:t>
                      </a:r>
                      <a:endParaRPr/>
                    </a:p>
                    <a:p>
                      <a:pPr marL="342900" marR="0" lvl="0" indent="-342900" algn="l" rtl="0">
                        <a:spcBef>
                          <a:spcPts val="0"/>
                        </a:spcBef>
                        <a:spcAft>
                          <a:spcPts val="0"/>
                        </a:spcAft>
                        <a:buClr>
                          <a:schemeClr val="dk1"/>
                        </a:buClr>
                        <a:buSzPts val="1400"/>
                        <a:buFont typeface="Calibri"/>
                        <a:buAutoNum type="arabicPeriod"/>
                      </a:pPr>
                      <a:r>
                        <a:rPr lang="en-US" sz="1400" b="0" i="0" u="none" strike="noStrike">
                          <a:solidFill>
                            <a:schemeClr val="dk1"/>
                          </a:solidFill>
                          <a:latin typeface="Calibri"/>
                          <a:ea typeface="Calibri"/>
                          <a:cs typeface="Calibri"/>
                          <a:sym typeface="Calibri"/>
                        </a:rPr>
                        <a:t>Document required elements for initial placement on ASDP</a:t>
                      </a:r>
                      <a:endParaRPr/>
                    </a:p>
                    <a:p>
                      <a:pPr marL="342900" marR="0" lvl="0" indent="-342900" algn="l" rtl="0">
                        <a:spcBef>
                          <a:spcPts val="0"/>
                        </a:spcBef>
                        <a:spcAft>
                          <a:spcPts val="0"/>
                        </a:spcAft>
                        <a:buClr>
                          <a:schemeClr val="dk1"/>
                        </a:buClr>
                        <a:buSzPts val="1400"/>
                        <a:buFont typeface="Calibri"/>
                        <a:buAutoNum type="arabicPeriod"/>
                      </a:pPr>
                      <a:r>
                        <a:rPr lang="en-US" sz="1400" b="0" i="0" u="none" strike="noStrike">
                          <a:solidFill>
                            <a:schemeClr val="dk1"/>
                          </a:solidFill>
                          <a:latin typeface="Calibri"/>
                          <a:ea typeface="Calibri"/>
                          <a:cs typeface="Calibri"/>
                          <a:sym typeface="Calibri"/>
                        </a:rPr>
                        <a:t>Obtain parent consent</a:t>
                      </a:r>
                      <a:endParaRPr/>
                    </a:p>
                    <a:p>
                      <a:pPr marL="0" marR="0" lvl="0" indent="0" algn="l" rtl="0">
                        <a:spcBef>
                          <a:spcPts val="0"/>
                        </a:spcBef>
                        <a:spcAft>
                          <a:spcPts val="0"/>
                        </a:spcAft>
                        <a:buNone/>
                      </a:pPr>
                      <a:endParaRPr sz="1800"/>
                    </a:p>
                  </a:txBody>
                  <a:tcPr marL="91450" marR="91450" marT="45725" marB="45725"/>
                </a:tc>
                <a:tc>
                  <a:txBody>
                    <a:bodyPr/>
                    <a:lstStyle/>
                    <a:p>
                      <a:pPr marL="342900" marR="0" lvl="0" indent="-342900" algn="l" rtl="0">
                        <a:spcBef>
                          <a:spcPts val="0"/>
                        </a:spcBef>
                        <a:spcAft>
                          <a:spcPts val="0"/>
                        </a:spcAft>
                        <a:buClr>
                          <a:schemeClr val="dk1"/>
                        </a:buClr>
                        <a:buSzPts val="1400"/>
                        <a:buFont typeface="Calibri"/>
                        <a:buAutoNum type="arabicPeriod"/>
                      </a:pPr>
                      <a:r>
                        <a:rPr lang="en-US" sz="1400" b="0" i="0" u="none" strike="noStrike">
                          <a:solidFill>
                            <a:schemeClr val="dk1"/>
                          </a:solidFill>
                          <a:latin typeface="Calibri"/>
                          <a:ea typeface="Calibri"/>
                          <a:cs typeface="Calibri"/>
                          <a:sym typeface="Calibri"/>
                        </a:rPr>
                        <a:t>Before the meeting send written notice of students rights as outlined in SB 819 alongside the meeting notice</a:t>
                      </a:r>
                      <a:endParaRPr/>
                    </a:p>
                    <a:p>
                      <a:pPr marL="342900" marR="0" lvl="0" indent="-342900" algn="l" rtl="0">
                        <a:spcBef>
                          <a:spcPts val="0"/>
                        </a:spcBef>
                        <a:spcAft>
                          <a:spcPts val="0"/>
                        </a:spcAft>
                        <a:buClr>
                          <a:schemeClr val="dk1"/>
                        </a:buClr>
                        <a:buSzPts val="1400"/>
                        <a:buFont typeface="Calibri"/>
                        <a:buAutoNum type="arabicPeriod"/>
                      </a:pPr>
                      <a:r>
                        <a:rPr lang="en-US" sz="1400" b="0" i="0" u="none" strike="noStrike">
                          <a:solidFill>
                            <a:schemeClr val="dk1"/>
                          </a:solidFill>
                          <a:latin typeface="Calibri"/>
                          <a:ea typeface="Calibri"/>
                          <a:cs typeface="Calibri"/>
                          <a:sym typeface="Calibri"/>
                        </a:rPr>
                        <a:t>Obtain signed acknowledgement </a:t>
                      </a:r>
                      <a:endParaRPr/>
                    </a:p>
                    <a:p>
                      <a:pPr marL="342900" marR="0" lvl="0" indent="-342900" algn="l" rtl="0">
                        <a:spcBef>
                          <a:spcPts val="0"/>
                        </a:spcBef>
                        <a:spcAft>
                          <a:spcPts val="0"/>
                        </a:spcAft>
                        <a:buClr>
                          <a:schemeClr val="dk1"/>
                        </a:buClr>
                        <a:buSzPts val="1400"/>
                        <a:buFont typeface="Calibri"/>
                        <a:buAutoNum type="arabicPeriod"/>
                      </a:pPr>
                      <a:r>
                        <a:rPr lang="en-US" sz="1400" b="0" i="0" u="none" strike="noStrike">
                          <a:solidFill>
                            <a:schemeClr val="dk1"/>
                          </a:solidFill>
                          <a:latin typeface="Calibri"/>
                          <a:ea typeface="Calibri"/>
                          <a:cs typeface="Calibri"/>
                          <a:sym typeface="Calibri"/>
                        </a:rPr>
                        <a:t>Ensure required parent participation</a:t>
                      </a:r>
                      <a:endParaRPr/>
                    </a:p>
                    <a:p>
                      <a:pPr marL="342900" marR="0" lvl="0" indent="-342900" algn="l" rtl="0">
                        <a:spcBef>
                          <a:spcPts val="0"/>
                        </a:spcBef>
                        <a:spcAft>
                          <a:spcPts val="0"/>
                        </a:spcAft>
                        <a:buClr>
                          <a:schemeClr val="dk1"/>
                        </a:buClr>
                        <a:buSzPts val="1400"/>
                        <a:buFont typeface="Calibri"/>
                        <a:buAutoNum type="arabicPeriod"/>
                      </a:pPr>
                      <a:r>
                        <a:rPr lang="en-US" sz="1400" b="0" i="0" u="none" strike="noStrike">
                          <a:solidFill>
                            <a:schemeClr val="dk1"/>
                          </a:solidFill>
                          <a:latin typeface="Calibri"/>
                          <a:ea typeface="Calibri"/>
                          <a:cs typeface="Calibri"/>
                          <a:sym typeface="Calibri"/>
                        </a:rPr>
                        <a:t>Review the placement including required elements of SB 819</a:t>
                      </a:r>
                      <a:endParaRPr/>
                    </a:p>
                    <a:p>
                      <a:pPr marL="342900" marR="0" lvl="0" indent="-342900" algn="l" rtl="0">
                        <a:spcBef>
                          <a:spcPts val="0"/>
                        </a:spcBef>
                        <a:spcAft>
                          <a:spcPts val="0"/>
                        </a:spcAft>
                        <a:buClr>
                          <a:schemeClr val="dk1"/>
                        </a:buClr>
                        <a:buSzPts val="1400"/>
                        <a:buFont typeface="Calibri"/>
                        <a:buAutoNum type="arabicPeriod"/>
                      </a:pPr>
                      <a:r>
                        <a:rPr lang="en-US" sz="1400" b="0" i="0" u="none" strike="noStrike">
                          <a:solidFill>
                            <a:schemeClr val="dk1"/>
                          </a:solidFill>
                          <a:latin typeface="Calibri"/>
                          <a:ea typeface="Calibri"/>
                          <a:cs typeface="Calibri"/>
                          <a:sym typeface="Calibri"/>
                        </a:rPr>
                        <a:t>Obtain parent consent</a:t>
                      </a:r>
                      <a:endParaRPr/>
                    </a:p>
                    <a:p>
                      <a:pPr marL="342900" marR="0" lvl="0" indent="-342900" algn="l" rtl="0">
                        <a:spcBef>
                          <a:spcPts val="0"/>
                        </a:spcBef>
                        <a:spcAft>
                          <a:spcPts val="0"/>
                        </a:spcAft>
                        <a:buClr>
                          <a:schemeClr val="dk1"/>
                        </a:buClr>
                        <a:buSzPts val="1400"/>
                        <a:buFont typeface="Calibri"/>
                        <a:buAutoNum type="arabicPeriod"/>
                      </a:pPr>
                      <a:r>
                        <a:rPr lang="en-US" sz="1400" b="0" i="0" u="none" strike="noStrike">
                          <a:solidFill>
                            <a:schemeClr val="dk1"/>
                          </a:solidFill>
                          <a:latin typeface="Calibri"/>
                          <a:ea typeface="Calibri"/>
                          <a:cs typeface="Calibri"/>
                          <a:sym typeface="Calibri"/>
                        </a:rPr>
                        <a:t>Document required elements for the ASDP review meeting</a:t>
                      </a:r>
                      <a:endParaRPr/>
                    </a:p>
                    <a:p>
                      <a:pPr marL="342900" marR="0" lvl="0" indent="-342900" algn="l" rtl="0">
                        <a:spcBef>
                          <a:spcPts val="0"/>
                        </a:spcBef>
                        <a:spcAft>
                          <a:spcPts val="0"/>
                        </a:spcAft>
                        <a:buClr>
                          <a:schemeClr val="dk1"/>
                        </a:buClr>
                        <a:buSzPts val="1400"/>
                        <a:buFont typeface="Calibri"/>
                        <a:buAutoNum type="arabicPeriod"/>
                      </a:pPr>
                      <a:r>
                        <a:rPr lang="en-US" sz="1400" b="0" i="0" u="none" strike="noStrike">
                          <a:solidFill>
                            <a:schemeClr val="dk1"/>
                          </a:solidFill>
                          <a:latin typeface="Calibri"/>
                          <a:ea typeface="Calibri"/>
                          <a:cs typeface="Calibri"/>
                          <a:sym typeface="Calibri"/>
                        </a:rPr>
                        <a:t>With parent consent determine the ASDP meeting cadence in alignment with SB 819 requirements</a:t>
                      </a:r>
                      <a:endParaRPr sz="1800"/>
                    </a:p>
                  </a:txBody>
                  <a:tcPr marL="91450" marR="91450" marT="45725" marB="45725"/>
                </a:tc>
                <a:tc>
                  <a:txBody>
                    <a:bodyPr/>
                    <a:lstStyle/>
                    <a:p>
                      <a:pPr marL="228600" marR="0" lvl="0" indent="-228600" algn="l" rtl="0">
                        <a:spcBef>
                          <a:spcPts val="0"/>
                        </a:spcBef>
                        <a:spcAft>
                          <a:spcPts val="0"/>
                        </a:spcAft>
                        <a:buClr>
                          <a:schemeClr val="dk1"/>
                        </a:buClr>
                        <a:buSzPts val="1300"/>
                        <a:buFont typeface="Calibri"/>
                        <a:buAutoNum type="arabicPeriod"/>
                      </a:pPr>
                      <a:r>
                        <a:rPr lang="en-US" sz="1300" b="0" i="0" u="none" strike="noStrike">
                          <a:solidFill>
                            <a:schemeClr val="dk1"/>
                          </a:solidFill>
                          <a:latin typeface="Calibri"/>
                          <a:ea typeface="Calibri"/>
                          <a:cs typeface="Calibri"/>
                          <a:sym typeface="Calibri"/>
                        </a:rPr>
                        <a:t>Schedule the next review meeting no later than the timeframe of which the parent consented</a:t>
                      </a:r>
                      <a:endParaRPr/>
                    </a:p>
                    <a:p>
                      <a:pPr marL="228600" marR="0" lvl="0" indent="-228600" algn="l" rtl="0">
                        <a:spcBef>
                          <a:spcPts val="0"/>
                        </a:spcBef>
                        <a:spcAft>
                          <a:spcPts val="0"/>
                        </a:spcAft>
                        <a:buClr>
                          <a:schemeClr val="dk1"/>
                        </a:buClr>
                        <a:buSzPts val="1300"/>
                        <a:buFont typeface="Calibri"/>
                        <a:buAutoNum type="arabicPeriod"/>
                      </a:pPr>
                      <a:r>
                        <a:rPr lang="en-US" sz="1300" b="0" i="0" u="none" strike="noStrike">
                          <a:solidFill>
                            <a:schemeClr val="dk1"/>
                          </a:solidFill>
                          <a:latin typeface="Calibri"/>
                          <a:ea typeface="Calibri"/>
                          <a:cs typeface="Calibri"/>
                          <a:sym typeface="Calibri"/>
                        </a:rPr>
                        <a:t>Before the meeting send written notice of students rights as outlined in SB 819 alongside the meeting notice</a:t>
                      </a:r>
                      <a:endParaRPr/>
                    </a:p>
                    <a:p>
                      <a:pPr marL="228600" marR="0" lvl="0" indent="-228600" algn="l" rtl="0">
                        <a:spcBef>
                          <a:spcPts val="0"/>
                        </a:spcBef>
                        <a:spcAft>
                          <a:spcPts val="0"/>
                        </a:spcAft>
                        <a:buClr>
                          <a:schemeClr val="dk1"/>
                        </a:buClr>
                        <a:buSzPts val="1300"/>
                        <a:buFont typeface="Calibri"/>
                        <a:buAutoNum type="arabicPeriod"/>
                      </a:pPr>
                      <a:r>
                        <a:rPr lang="en-US" sz="1300" b="0" i="0" u="none" strike="noStrike">
                          <a:solidFill>
                            <a:schemeClr val="dk1"/>
                          </a:solidFill>
                          <a:latin typeface="Calibri"/>
                          <a:ea typeface="Calibri"/>
                          <a:cs typeface="Calibri"/>
                          <a:sym typeface="Calibri"/>
                        </a:rPr>
                        <a:t>Obtain signed acknowledgement</a:t>
                      </a:r>
                      <a:endParaRPr/>
                    </a:p>
                    <a:p>
                      <a:pPr marL="228600" marR="0" lvl="0" indent="-228600" algn="l" rtl="0">
                        <a:spcBef>
                          <a:spcPts val="0"/>
                        </a:spcBef>
                        <a:spcAft>
                          <a:spcPts val="0"/>
                        </a:spcAft>
                        <a:buClr>
                          <a:schemeClr val="dk1"/>
                        </a:buClr>
                        <a:buSzPts val="1300"/>
                        <a:buFont typeface="Calibri"/>
                        <a:buAutoNum type="arabicPeriod"/>
                      </a:pPr>
                      <a:r>
                        <a:rPr lang="en-US" sz="1300" b="0" i="0" u="none" strike="noStrike">
                          <a:solidFill>
                            <a:schemeClr val="dk1"/>
                          </a:solidFill>
                          <a:latin typeface="Calibri"/>
                          <a:ea typeface="Calibri"/>
                          <a:cs typeface="Calibri"/>
                          <a:sym typeface="Calibri"/>
                        </a:rPr>
                        <a:t>Ensure required parent participation</a:t>
                      </a:r>
                      <a:endParaRPr/>
                    </a:p>
                    <a:p>
                      <a:pPr marL="228600" marR="0" lvl="0" indent="-228600" algn="l" rtl="0">
                        <a:spcBef>
                          <a:spcPts val="0"/>
                        </a:spcBef>
                        <a:spcAft>
                          <a:spcPts val="0"/>
                        </a:spcAft>
                        <a:buClr>
                          <a:schemeClr val="dk1"/>
                        </a:buClr>
                        <a:buSzPts val="1300"/>
                        <a:buFont typeface="Calibri"/>
                        <a:buAutoNum type="arabicPeriod"/>
                      </a:pPr>
                      <a:r>
                        <a:rPr lang="en-US" sz="1300" b="0" i="0" u="none" strike="noStrike">
                          <a:solidFill>
                            <a:schemeClr val="dk1"/>
                          </a:solidFill>
                          <a:latin typeface="Calibri"/>
                          <a:ea typeface="Calibri"/>
                          <a:cs typeface="Calibri"/>
                          <a:sym typeface="Calibri"/>
                        </a:rPr>
                        <a:t>Review the placement including required elements of SB 819</a:t>
                      </a:r>
                      <a:endParaRPr/>
                    </a:p>
                    <a:p>
                      <a:pPr marL="228600" marR="0" lvl="0" indent="-228600" algn="l" rtl="0">
                        <a:spcBef>
                          <a:spcPts val="0"/>
                        </a:spcBef>
                        <a:spcAft>
                          <a:spcPts val="0"/>
                        </a:spcAft>
                        <a:buClr>
                          <a:schemeClr val="dk1"/>
                        </a:buClr>
                        <a:buSzPts val="1300"/>
                        <a:buFont typeface="Calibri"/>
                        <a:buAutoNum type="arabicPeriod"/>
                      </a:pPr>
                      <a:r>
                        <a:rPr lang="en-US" sz="1300" b="0" i="0" u="none" strike="noStrike">
                          <a:solidFill>
                            <a:schemeClr val="dk1"/>
                          </a:solidFill>
                          <a:latin typeface="Calibri"/>
                          <a:ea typeface="Calibri"/>
                          <a:cs typeface="Calibri"/>
                          <a:sym typeface="Calibri"/>
                        </a:rPr>
                        <a:t>Obtain parent consent</a:t>
                      </a:r>
                      <a:endParaRPr/>
                    </a:p>
                    <a:p>
                      <a:pPr marL="228600" marR="0" lvl="0" indent="-228600" algn="l" rtl="0">
                        <a:spcBef>
                          <a:spcPts val="0"/>
                        </a:spcBef>
                        <a:spcAft>
                          <a:spcPts val="0"/>
                        </a:spcAft>
                        <a:buClr>
                          <a:schemeClr val="dk1"/>
                        </a:buClr>
                        <a:buSzPts val="1300"/>
                        <a:buFont typeface="Calibri"/>
                        <a:buAutoNum type="arabicPeriod"/>
                      </a:pPr>
                      <a:r>
                        <a:rPr lang="en-US" sz="1300" b="0" i="0" u="none" strike="noStrike">
                          <a:solidFill>
                            <a:schemeClr val="dk1"/>
                          </a:solidFill>
                          <a:latin typeface="Calibri"/>
                          <a:ea typeface="Calibri"/>
                          <a:cs typeface="Calibri"/>
                          <a:sym typeface="Calibri"/>
                        </a:rPr>
                        <a:t>Document required elements for the review meeting</a:t>
                      </a:r>
                      <a:endParaRPr/>
                    </a:p>
                    <a:p>
                      <a:pPr marL="228600" marR="0" lvl="0" indent="-228600" algn="l" rtl="0">
                        <a:spcBef>
                          <a:spcPts val="0"/>
                        </a:spcBef>
                        <a:spcAft>
                          <a:spcPts val="0"/>
                        </a:spcAft>
                        <a:buClr>
                          <a:schemeClr val="dk1"/>
                        </a:buClr>
                        <a:buSzPts val="1300"/>
                        <a:buFont typeface="Calibri"/>
                        <a:buAutoNum type="arabicPeriod"/>
                      </a:pPr>
                      <a:r>
                        <a:rPr lang="en-US" sz="1300" b="0" i="0" u="none" strike="noStrike">
                          <a:solidFill>
                            <a:schemeClr val="dk1"/>
                          </a:solidFill>
                          <a:latin typeface="Calibri"/>
                          <a:ea typeface="Calibri"/>
                          <a:cs typeface="Calibri"/>
                          <a:sym typeface="Calibri"/>
                        </a:rPr>
                        <a:t>With parent consent determine the ASDP meeting cadence in alignment with SB 819 requirements</a:t>
                      </a:r>
                      <a:endParaRPr sz="1800"/>
                    </a:p>
                  </a:txBody>
                  <a:tcPr marL="91450" marR="91450" marT="45725" marB="45725"/>
                </a:tc>
                <a:extLst>
                  <a:ext uri="{0D108BD9-81ED-4DB2-BD59-A6C34878D82A}">
                    <a16:rowId xmlns:a16="http://schemas.microsoft.com/office/drawing/2014/main" val="10001"/>
                  </a:ext>
                </a:extLst>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599"/>
        <p:cNvGrpSpPr/>
        <p:nvPr/>
      </p:nvGrpSpPr>
      <p:grpSpPr>
        <a:xfrm>
          <a:off x="0" y="0"/>
          <a:ext cx="0" cy="0"/>
          <a:chOff x="0" y="0"/>
          <a:chExt cx="0" cy="0"/>
        </a:xfrm>
      </p:grpSpPr>
      <p:sp>
        <p:nvSpPr>
          <p:cNvPr id="600" name="Google Shape;600;p7"/>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Oregon Department of Education</a:t>
            </a:r>
            <a:endParaRPr/>
          </a:p>
        </p:txBody>
      </p:sp>
      <p:sp>
        <p:nvSpPr>
          <p:cNvPr id="601" name="Google Shape;601;p7"/>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7</a:t>
            </a:fld>
            <a:endParaRPr/>
          </a:p>
        </p:txBody>
      </p:sp>
      <p:sp>
        <p:nvSpPr>
          <p:cNvPr id="602" name="Google Shape;602;p7"/>
          <p:cNvSpPr txBox="1">
            <a:spLocks noGrp="1"/>
          </p:cNvSpPr>
          <p:nvPr>
            <p:ph type="title"/>
          </p:nvPr>
        </p:nvSpPr>
        <p:spPr>
          <a:xfrm>
            <a:off x="717176" y="504825"/>
            <a:ext cx="10784542" cy="1026460"/>
          </a:xfrm>
          <a:prstGeom prst="rect">
            <a:avLst/>
          </a:prstGeom>
          <a:noFill/>
          <a:ln>
            <a:noFill/>
          </a:ln>
        </p:spPr>
        <p:txBody>
          <a:bodyPr spcFirstLastPara="1" wrap="square" lIns="91425" tIns="45700" rIns="91425" bIns="45700" anchor="b" anchorCtr="0">
            <a:normAutofit fontScale="90000"/>
          </a:bodyPr>
          <a:lstStyle/>
          <a:p>
            <a:pPr marL="0" lvl="0" indent="0" algn="l" rtl="0">
              <a:lnSpc>
                <a:spcPct val="90000"/>
              </a:lnSpc>
              <a:spcBef>
                <a:spcPts val="0"/>
              </a:spcBef>
              <a:spcAft>
                <a:spcPts val="0"/>
              </a:spcAft>
              <a:buClr>
                <a:schemeClr val="accent4"/>
              </a:buClr>
              <a:buSzPct val="141935"/>
              <a:buFont typeface="Calibri"/>
              <a:buNone/>
            </a:pPr>
            <a:br>
              <a:rPr lang="en-US"/>
            </a:br>
            <a:br>
              <a:rPr lang="en-US"/>
            </a:br>
            <a:br>
              <a:rPr lang="en-US"/>
            </a:br>
            <a:r>
              <a:rPr lang="en-US" sz="2700" b="1"/>
              <a:t>SB 819 Abbreviated School Day Program (ASDP) Meeting Requirements</a:t>
            </a:r>
            <a:br>
              <a:rPr lang="en-US" sz="3100" b="1"/>
            </a:br>
            <a:r>
              <a:rPr lang="en-US" sz="3600" b="1"/>
              <a:t>Before the Initial Placement Meeting Requirements</a:t>
            </a:r>
            <a:endParaRPr sz="3100" b="1"/>
          </a:p>
        </p:txBody>
      </p:sp>
      <p:sp>
        <p:nvSpPr>
          <p:cNvPr id="603" name="Google Shape;603;p7">
            <a:extLst>
              <a:ext uri="{C183D7F6-B498-43B3-948B-1728B52AA6E4}">
                <adec:decorative xmlns:adec="http://schemas.microsoft.com/office/drawing/2017/decorative" val="1"/>
              </a:ext>
            </a:extLst>
          </p:cNvPr>
          <p:cNvSpPr/>
          <p:nvPr/>
        </p:nvSpPr>
        <p:spPr>
          <a:xfrm>
            <a:off x="478970" y="2926079"/>
            <a:ext cx="984069" cy="459243"/>
          </a:xfrm>
          <a:prstGeom prst="rightArrow">
            <a:avLst>
              <a:gd name="adj1" fmla="val 50000"/>
              <a:gd name="adj2" fmla="val 50000"/>
            </a:avLst>
          </a:prstGeom>
          <a:solidFill>
            <a:srgbClr val="C00000"/>
          </a:solidFill>
          <a:ln w="12700" cap="flat" cmpd="sng">
            <a:solidFill>
              <a:srgbClr val="004E7E"/>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604" name="Google Shape;604;p7"/>
          <p:cNvSpPr txBox="1"/>
          <p:nvPr/>
        </p:nvSpPr>
        <p:spPr>
          <a:xfrm>
            <a:off x="6934745" y="2346281"/>
            <a:ext cx="4749255" cy="3046988"/>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b="1" i="0" u="none" strike="noStrike" cap="none">
                <a:solidFill>
                  <a:schemeClr val="dk1"/>
                </a:solidFill>
                <a:latin typeface="Calibri"/>
                <a:ea typeface="Calibri"/>
                <a:cs typeface="Calibri"/>
                <a:sym typeface="Calibri"/>
              </a:rPr>
              <a:t>Evidence can be:</a:t>
            </a:r>
            <a:endParaRPr/>
          </a:p>
          <a:p>
            <a:pPr marL="285750" marR="0" lvl="0" indent="-285750" algn="l" rtl="0">
              <a:spcBef>
                <a:spcPts val="0"/>
              </a:spcBef>
              <a:spcAft>
                <a:spcPts val="0"/>
              </a:spcAft>
              <a:buClr>
                <a:schemeClr val="dk1"/>
              </a:buClr>
              <a:buSzPts val="2400"/>
              <a:buFont typeface="Arial"/>
              <a:buChar char="•"/>
            </a:pPr>
            <a:r>
              <a:rPr lang="en-US" sz="2400">
                <a:solidFill>
                  <a:schemeClr val="dk1"/>
                </a:solidFill>
                <a:latin typeface="Calibri"/>
                <a:ea typeface="Calibri"/>
                <a:cs typeface="Calibri"/>
                <a:sym typeface="Calibri"/>
              </a:rPr>
              <a:t>Progress monitoring data (a key component of this process)</a:t>
            </a:r>
            <a:endParaRPr/>
          </a:p>
          <a:p>
            <a:pPr marL="285750" marR="0" lvl="0" indent="-285750" algn="l" rtl="0">
              <a:spcBef>
                <a:spcPts val="0"/>
              </a:spcBef>
              <a:spcAft>
                <a:spcPts val="0"/>
              </a:spcAft>
              <a:buClr>
                <a:schemeClr val="dk1"/>
              </a:buClr>
              <a:buSzPts val="2400"/>
              <a:buFont typeface="Arial"/>
              <a:buChar char="•"/>
            </a:pPr>
            <a:r>
              <a:rPr lang="en-US" sz="2400">
                <a:solidFill>
                  <a:schemeClr val="dk1"/>
                </a:solidFill>
                <a:latin typeface="Calibri"/>
                <a:ea typeface="Calibri"/>
                <a:cs typeface="Calibri"/>
                <a:sym typeface="Calibri"/>
              </a:rPr>
              <a:t>Careful and thoughtful adjustments to enable the student to remain in a full day program</a:t>
            </a:r>
            <a:endParaRPr/>
          </a:p>
          <a:p>
            <a:pPr marL="285750" marR="0" lvl="0" indent="-285750" algn="l" rtl="0">
              <a:spcBef>
                <a:spcPts val="0"/>
              </a:spcBef>
              <a:spcAft>
                <a:spcPts val="0"/>
              </a:spcAft>
              <a:buClr>
                <a:schemeClr val="dk1"/>
              </a:buClr>
              <a:buSzPts val="2400"/>
              <a:buFont typeface="Arial"/>
              <a:buChar char="•"/>
            </a:pPr>
            <a:r>
              <a:rPr lang="en-US" sz="2400">
                <a:solidFill>
                  <a:schemeClr val="dk1"/>
                </a:solidFill>
                <a:latin typeface="Calibri"/>
                <a:ea typeface="Calibri"/>
                <a:cs typeface="Calibri"/>
                <a:sym typeface="Calibri"/>
              </a:rPr>
              <a:t>Communications informing the parents of ongoing efforts</a:t>
            </a:r>
            <a:endParaRPr sz="2400">
              <a:solidFill>
                <a:schemeClr val="dk1"/>
              </a:solidFill>
              <a:latin typeface="Calibri"/>
              <a:ea typeface="Calibri"/>
              <a:cs typeface="Calibri"/>
              <a:sym typeface="Calibri"/>
            </a:endParaRPr>
          </a:p>
        </p:txBody>
      </p:sp>
      <p:sp>
        <p:nvSpPr>
          <p:cNvPr id="605" name="Google Shape;605;p7"/>
          <p:cNvSpPr txBox="1"/>
          <p:nvPr/>
        </p:nvSpPr>
        <p:spPr>
          <a:xfrm>
            <a:off x="1762941" y="2738992"/>
            <a:ext cx="4223657" cy="646331"/>
          </a:xfrm>
          <a:prstGeom prst="rect">
            <a:avLst/>
          </a:prstGeom>
          <a:solidFill>
            <a:srgbClr val="BBE5FF"/>
          </a:solidFill>
          <a:ln w="9525" cap="flat" cmpd="sng">
            <a:solidFill>
              <a:schemeClr val="dk1"/>
            </a:solidFill>
            <a:prstDash val="solid"/>
            <a:round/>
            <a:headEnd type="none" w="sm" len="sm"/>
            <a:tailEnd type="none" w="sm" len="sm"/>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800">
                <a:solidFill>
                  <a:schemeClr val="dk1"/>
                </a:solidFill>
                <a:latin typeface="Calibri"/>
                <a:ea typeface="Calibri"/>
                <a:cs typeface="Calibri"/>
                <a:sym typeface="Calibri"/>
              </a:rPr>
              <a:t>District documents efforts to maintain the student in a full school day program.</a:t>
            </a:r>
            <a:endParaRPr sz="1800">
              <a:solidFill>
                <a:schemeClr val="dk1"/>
              </a:solidFill>
              <a:latin typeface="Calibri"/>
              <a:ea typeface="Calibri"/>
              <a:cs typeface="Calibri"/>
              <a:sym typeface="Calibri"/>
            </a:endParaRPr>
          </a:p>
        </p:txBody>
      </p:sp>
      <p:sp>
        <p:nvSpPr>
          <p:cNvPr id="606" name="Google Shape;606;p7"/>
          <p:cNvSpPr txBox="1"/>
          <p:nvPr/>
        </p:nvSpPr>
        <p:spPr>
          <a:xfrm>
            <a:off x="1559741" y="3869776"/>
            <a:ext cx="4630058" cy="1754326"/>
          </a:xfrm>
          <a:prstGeom prst="rect">
            <a:avLst/>
          </a:prstGeom>
          <a:solidFill>
            <a:srgbClr val="BBE5FF"/>
          </a:solidFill>
          <a:ln w="9525" cap="flat" cmpd="sng">
            <a:solidFill>
              <a:schemeClr val="dk1"/>
            </a:solidFill>
            <a:prstDash val="solid"/>
            <a:round/>
            <a:headEnd type="none" w="sm" len="sm"/>
            <a:tailEnd type="none" w="sm" len="sm"/>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800">
                <a:solidFill>
                  <a:schemeClr val="dk1"/>
                </a:solidFill>
                <a:latin typeface="Calibri"/>
                <a:ea typeface="Calibri"/>
                <a:cs typeface="Calibri"/>
                <a:sym typeface="Calibri"/>
              </a:rPr>
              <a:t>Meeting invitation is provided with sufficient advance note for the student’s parent or foster parent to physically attend and meaningfully participate in a meeting of the IEP or 504 team at which the abbreviated school day program placement will be discussed.  </a:t>
            </a:r>
            <a:endParaRPr sz="1800">
              <a:solidFill>
                <a:schemeClr val="dk1"/>
              </a:solidFill>
              <a:latin typeface="Calibri"/>
              <a:ea typeface="Calibri"/>
              <a:cs typeface="Calibri"/>
              <a:sym typeface="Calibri"/>
            </a:endParaRPr>
          </a:p>
        </p:txBody>
      </p:sp>
      <p:cxnSp>
        <p:nvCxnSpPr>
          <p:cNvPr id="607" name="Google Shape;607;p7">
            <a:extLst>
              <a:ext uri="{C183D7F6-B498-43B3-948B-1728B52AA6E4}">
                <adec:decorative xmlns:adec="http://schemas.microsoft.com/office/drawing/2017/decorative" val="1"/>
              </a:ext>
            </a:extLst>
          </p:cNvPr>
          <p:cNvCxnSpPr>
            <a:stCxn id="605" idx="2"/>
            <a:endCxn id="606" idx="0"/>
          </p:cNvCxnSpPr>
          <p:nvPr/>
        </p:nvCxnSpPr>
        <p:spPr>
          <a:xfrm>
            <a:off x="3874770" y="3385323"/>
            <a:ext cx="0" cy="484500"/>
          </a:xfrm>
          <a:prstGeom prst="straightConnector1">
            <a:avLst/>
          </a:prstGeom>
          <a:noFill/>
          <a:ln w="9525" cap="flat" cmpd="sng">
            <a:solidFill>
              <a:schemeClr val="accent1"/>
            </a:solidFill>
            <a:prstDash val="solid"/>
            <a:miter lim="800000"/>
            <a:headEnd type="none" w="sm" len="sm"/>
            <a:tailEnd type="triangle" w="med" len="med"/>
          </a:ln>
        </p:spPr>
      </p:cxnSp>
      <p:sp>
        <p:nvSpPr>
          <p:cNvPr id="608" name="Google Shape;608;p7">
            <a:extLst>
              <a:ext uri="{C183D7F6-B498-43B3-948B-1728B52AA6E4}">
                <adec:decorative xmlns:adec="http://schemas.microsoft.com/office/drawing/2017/decorative" val="1"/>
              </a:ext>
            </a:extLst>
          </p:cNvPr>
          <p:cNvSpPr/>
          <p:nvPr/>
        </p:nvSpPr>
        <p:spPr>
          <a:xfrm>
            <a:off x="478970" y="4409244"/>
            <a:ext cx="984069" cy="459243"/>
          </a:xfrm>
          <a:prstGeom prst="rightArrow">
            <a:avLst>
              <a:gd name="adj1" fmla="val 50000"/>
              <a:gd name="adj2" fmla="val 50000"/>
            </a:avLst>
          </a:prstGeom>
          <a:solidFill>
            <a:srgbClr val="C00000"/>
          </a:solidFill>
          <a:ln w="12700" cap="flat" cmpd="sng">
            <a:solidFill>
              <a:srgbClr val="004E7E"/>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609" name="Google Shape;609;p7"/>
          <p:cNvSpPr/>
          <p:nvPr/>
        </p:nvSpPr>
        <p:spPr>
          <a:xfrm>
            <a:off x="945243" y="1871111"/>
            <a:ext cx="5689600" cy="464457"/>
          </a:xfrm>
          <a:prstGeom prst="roundRect">
            <a:avLst>
              <a:gd name="adj" fmla="val 16667"/>
            </a:avLst>
          </a:prstGeom>
          <a:solidFill>
            <a:schemeClr val="accent1"/>
          </a:solidFill>
          <a:ln w="12700" cap="flat" cmpd="sng">
            <a:solidFill>
              <a:srgbClr val="004E7E"/>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b="1">
                <a:solidFill>
                  <a:schemeClr val="lt1"/>
                </a:solidFill>
                <a:latin typeface="Calibri"/>
                <a:ea typeface="Calibri"/>
                <a:cs typeface="Calibri"/>
                <a:sym typeface="Calibri"/>
              </a:rPr>
              <a:t>Prior to the Meeting</a:t>
            </a:r>
            <a:endParaRPr sz="1800" b="1">
              <a:solidFill>
                <a:schemeClr val="lt1"/>
              </a:solidFill>
              <a:latin typeface="Calibri"/>
              <a:ea typeface="Calibri"/>
              <a:cs typeface="Calibri"/>
              <a:sym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14"/>
        <p:cNvGrpSpPr/>
        <p:nvPr/>
      </p:nvGrpSpPr>
      <p:grpSpPr>
        <a:xfrm>
          <a:off x="0" y="0"/>
          <a:ext cx="0" cy="0"/>
          <a:chOff x="0" y="0"/>
          <a:chExt cx="0" cy="0"/>
        </a:xfrm>
      </p:grpSpPr>
      <p:sp>
        <p:nvSpPr>
          <p:cNvPr id="615" name="Google Shape;615;p8"/>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Oregon Department of Education</a:t>
            </a:r>
            <a:endParaRPr/>
          </a:p>
        </p:txBody>
      </p:sp>
      <p:sp>
        <p:nvSpPr>
          <p:cNvPr id="616" name="Google Shape;616;p8"/>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8</a:t>
            </a:fld>
            <a:endParaRPr/>
          </a:p>
        </p:txBody>
      </p:sp>
      <p:sp>
        <p:nvSpPr>
          <p:cNvPr id="617" name="Google Shape;617;p8"/>
          <p:cNvSpPr txBox="1">
            <a:spLocks noGrp="1"/>
          </p:cNvSpPr>
          <p:nvPr>
            <p:ph type="title"/>
          </p:nvPr>
        </p:nvSpPr>
        <p:spPr>
          <a:xfrm>
            <a:off x="717176" y="504825"/>
            <a:ext cx="10784542" cy="1026460"/>
          </a:xfrm>
          <a:prstGeom prst="rect">
            <a:avLst/>
          </a:prstGeom>
          <a:noFill/>
          <a:ln>
            <a:noFill/>
          </a:ln>
        </p:spPr>
        <p:txBody>
          <a:bodyPr spcFirstLastPara="1" wrap="square" lIns="91425" tIns="45700" rIns="91425" bIns="45700" anchor="b" anchorCtr="0">
            <a:normAutofit fontScale="90000"/>
          </a:bodyPr>
          <a:lstStyle/>
          <a:p>
            <a:pPr marL="0" lvl="0" indent="0" algn="l" rtl="0">
              <a:lnSpc>
                <a:spcPct val="90000"/>
              </a:lnSpc>
              <a:spcBef>
                <a:spcPts val="0"/>
              </a:spcBef>
              <a:spcAft>
                <a:spcPts val="0"/>
              </a:spcAft>
              <a:buClr>
                <a:schemeClr val="accent4"/>
              </a:buClr>
              <a:buSzPct val="141935"/>
              <a:buFont typeface="Calibri"/>
              <a:buNone/>
            </a:pPr>
            <a:br>
              <a:rPr lang="en-US"/>
            </a:br>
            <a:br>
              <a:rPr lang="en-US"/>
            </a:br>
            <a:br>
              <a:rPr lang="en-US"/>
            </a:br>
            <a:r>
              <a:rPr lang="en-US" sz="2700" b="1"/>
              <a:t>SB 819 Abbreviated School Day Program (ASDP) Meeting Requirements</a:t>
            </a:r>
            <a:br>
              <a:rPr lang="en-US" sz="3100" b="1"/>
            </a:br>
            <a:r>
              <a:rPr lang="en-US" sz="3600" b="1"/>
              <a:t>During the Initial Placement Meeting Requirements</a:t>
            </a:r>
            <a:endParaRPr sz="3100" b="1"/>
          </a:p>
        </p:txBody>
      </p:sp>
      <p:sp>
        <p:nvSpPr>
          <p:cNvPr id="618" name="Google Shape;618;p8"/>
          <p:cNvSpPr txBox="1"/>
          <p:nvPr/>
        </p:nvSpPr>
        <p:spPr>
          <a:xfrm>
            <a:off x="7281715" y="1715324"/>
            <a:ext cx="3917623" cy="3970318"/>
          </a:xfrm>
          <a:prstGeom prst="rect">
            <a:avLst/>
          </a:prstGeom>
          <a:noFill/>
          <a:ln w="9525" cap="flat" cmpd="sng">
            <a:solidFill>
              <a:srgbClr val="0070C0"/>
            </a:solidFill>
            <a:prstDash val="solid"/>
            <a:round/>
            <a:headEnd type="none" w="sm" len="sm"/>
            <a:tailEnd type="none" w="sm" len="sm"/>
          </a:ln>
        </p:spPr>
        <p:txBody>
          <a:bodyPr spcFirstLastPara="1" wrap="square" lIns="91425" tIns="45700" rIns="91425" bIns="45700" anchor="t" anchorCtr="0">
            <a:spAutoFit/>
          </a:bodyPr>
          <a:lstStyle/>
          <a:p>
            <a:pPr marL="139700" marR="0" lvl="0" indent="0" algn="l" rtl="0">
              <a:spcBef>
                <a:spcPts val="0"/>
              </a:spcBef>
              <a:spcAft>
                <a:spcPts val="0"/>
              </a:spcAft>
              <a:buNone/>
            </a:pPr>
            <a:r>
              <a:rPr lang="en-US" sz="1800" b="1">
                <a:solidFill>
                  <a:schemeClr val="dk1"/>
                </a:solidFill>
                <a:latin typeface="Calibri"/>
                <a:ea typeface="Calibri"/>
                <a:cs typeface="Calibri"/>
                <a:sym typeface="Calibri"/>
              </a:rPr>
              <a:t>Acknowledgement Components:  </a:t>
            </a:r>
            <a:endParaRPr/>
          </a:p>
          <a:p>
            <a:pPr marL="425450" marR="0" lvl="0" indent="-285750" algn="l" rtl="0">
              <a:spcBef>
                <a:spcPts val="0"/>
              </a:spcBef>
              <a:spcAft>
                <a:spcPts val="0"/>
              </a:spcAft>
              <a:buClr>
                <a:schemeClr val="dk1"/>
              </a:buClr>
              <a:buSzPts val="1980"/>
              <a:buFont typeface="Arial"/>
              <a:buChar char="•"/>
            </a:pPr>
            <a:r>
              <a:rPr lang="en-US" sz="1800">
                <a:solidFill>
                  <a:schemeClr val="dk1"/>
                </a:solidFill>
                <a:latin typeface="Calibri"/>
                <a:ea typeface="Calibri"/>
                <a:cs typeface="Calibri"/>
                <a:sym typeface="Calibri"/>
              </a:rPr>
              <a:t>The student’s right to have meaningful access within the student’s resident school district;  </a:t>
            </a:r>
            <a:endParaRPr/>
          </a:p>
          <a:p>
            <a:pPr marL="457200" marR="0" lvl="0" indent="-317500" algn="l" rtl="0">
              <a:spcBef>
                <a:spcPts val="0"/>
              </a:spcBef>
              <a:spcAft>
                <a:spcPts val="0"/>
              </a:spcAft>
              <a:buClr>
                <a:schemeClr val="dk1"/>
              </a:buClr>
              <a:buSzPts val="1400"/>
              <a:buFont typeface="Calibri"/>
              <a:buChar char="●"/>
            </a:pPr>
            <a:r>
              <a:rPr lang="en-US" sz="1800">
                <a:solidFill>
                  <a:schemeClr val="dk1"/>
                </a:solidFill>
                <a:latin typeface="Calibri"/>
                <a:ea typeface="Calibri"/>
                <a:cs typeface="Calibri"/>
                <a:sym typeface="Calibri"/>
              </a:rPr>
              <a:t>The prohibition on the school district to unilaterally place a student with a disability on an abbreviated school day program; and,</a:t>
            </a:r>
            <a:endParaRPr/>
          </a:p>
          <a:p>
            <a:pPr marL="457200" marR="0" lvl="0" indent="-317500" algn="l" rtl="0">
              <a:spcBef>
                <a:spcPts val="0"/>
              </a:spcBef>
              <a:spcAft>
                <a:spcPts val="0"/>
              </a:spcAft>
              <a:buClr>
                <a:schemeClr val="dk1"/>
              </a:buClr>
              <a:buSzPts val="1400"/>
              <a:buFont typeface="Calibri"/>
              <a:buChar char="●"/>
            </a:pPr>
            <a:r>
              <a:rPr lang="en-US" sz="1800">
                <a:solidFill>
                  <a:schemeClr val="dk1"/>
                </a:solidFill>
                <a:latin typeface="Calibri"/>
                <a:ea typeface="Calibri"/>
                <a:cs typeface="Calibri"/>
                <a:sym typeface="Calibri"/>
              </a:rPr>
              <a:t>The parent or foster parent’s right, any time, to withdraw consent for an abbreviated school day program placement or to request a meeting of the student’s IEP team.  </a:t>
            </a:r>
            <a:endParaRPr sz="1800">
              <a:solidFill>
                <a:schemeClr val="dk1"/>
              </a:solidFill>
              <a:latin typeface="Calibri"/>
              <a:ea typeface="Calibri"/>
              <a:cs typeface="Calibri"/>
              <a:sym typeface="Calibri"/>
            </a:endParaRPr>
          </a:p>
        </p:txBody>
      </p:sp>
      <p:sp>
        <p:nvSpPr>
          <p:cNvPr id="619" name="Google Shape;619;p8"/>
          <p:cNvSpPr/>
          <p:nvPr/>
        </p:nvSpPr>
        <p:spPr>
          <a:xfrm>
            <a:off x="1001486" y="1683657"/>
            <a:ext cx="5689600" cy="464457"/>
          </a:xfrm>
          <a:prstGeom prst="roundRect">
            <a:avLst>
              <a:gd name="adj" fmla="val 16667"/>
            </a:avLst>
          </a:prstGeom>
          <a:solidFill>
            <a:schemeClr val="accent1"/>
          </a:solidFill>
          <a:ln w="12700" cap="flat" cmpd="sng">
            <a:solidFill>
              <a:srgbClr val="004E7E"/>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b="1">
                <a:solidFill>
                  <a:schemeClr val="lt1"/>
                </a:solidFill>
                <a:latin typeface="Calibri"/>
                <a:ea typeface="Calibri"/>
                <a:cs typeface="Calibri"/>
                <a:sym typeface="Calibri"/>
              </a:rPr>
              <a:t>During the Meeting</a:t>
            </a:r>
            <a:endParaRPr sz="1800" b="1">
              <a:solidFill>
                <a:schemeClr val="lt1"/>
              </a:solidFill>
              <a:latin typeface="Calibri"/>
              <a:ea typeface="Calibri"/>
              <a:cs typeface="Calibri"/>
              <a:sym typeface="Calibri"/>
            </a:endParaRPr>
          </a:p>
        </p:txBody>
      </p:sp>
      <p:sp>
        <p:nvSpPr>
          <p:cNvPr id="620" name="Google Shape;620;p8"/>
          <p:cNvSpPr txBox="1"/>
          <p:nvPr/>
        </p:nvSpPr>
        <p:spPr>
          <a:xfrm>
            <a:off x="1001486" y="2664330"/>
            <a:ext cx="5689600" cy="369332"/>
          </a:xfrm>
          <a:prstGeom prst="rect">
            <a:avLst/>
          </a:prstGeom>
          <a:solidFill>
            <a:srgbClr val="BBE5FF"/>
          </a:solidFill>
          <a:ln w="9525" cap="flat" cmpd="sng">
            <a:solidFill>
              <a:schemeClr val="dk1"/>
            </a:solidFill>
            <a:prstDash val="solid"/>
            <a:round/>
            <a:headEnd type="none" w="sm" len="sm"/>
            <a:tailEnd type="none" w="sm" len="sm"/>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800" b="1">
                <a:solidFill>
                  <a:schemeClr val="dk1"/>
                </a:solidFill>
                <a:latin typeface="Calibri"/>
                <a:ea typeface="Calibri"/>
                <a:cs typeface="Calibri"/>
                <a:sym typeface="Calibri"/>
              </a:rPr>
              <a:t>IEP or 504 team convenes meeting.</a:t>
            </a:r>
            <a:endParaRPr sz="1800" b="1">
              <a:solidFill>
                <a:schemeClr val="dk1"/>
              </a:solidFill>
              <a:latin typeface="Calibri"/>
              <a:ea typeface="Calibri"/>
              <a:cs typeface="Calibri"/>
              <a:sym typeface="Calibri"/>
            </a:endParaRPr>
          </a:p>
        </p:txBody>
      </p:sp>
      <p:sp>
        <p:nvSpPr>
          <p:cNvPr id="621" name="Google Shape;621;p8"/>
          <p:cNvSpPr txBox="1"/>
          <p:nvPr/>
        </p:nvSpPr>
        <p:spPr>
          <a:xfrm>
            <a:off x="1001486" y="3407586"/>
            <a:ext cx="5689600" cy="2031325"/>
          </a:xfrm>
          <a:prstGeom prst="rect">
            <a:avLst/>
          </a:prstGeom>
          <a:solidFill>
            <a:srgbClr val="BBE5FF"/>
          </a:solidFill>
          <a:ln w="9525" cap="flat" cmpd="sng">
            <a:solidFill>
              <a:schemeClr val="dk1"/>
            </a:solidFill>
            <a:prstDash val="solid"/>
            <a:round/>
            <a:headEnd type="none" w="sm" len="sm"/>
            <a:tailEnd type="none" w="sm" len="sm"/>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800">
                <a:solidFill>
                  <a:schemeClr val="dk1"/>
                </a:solidFill>
                <a:latin typeface="Calibri"/>
                <a:ea typeface="Calibri"/>
                <a:cs typeface="Calibri"/>
                <a:sym typeface="Calibri"/>
              </a:rPr>
              <a:t>Prior to the discussion of possibility of abbreviated school day program placement, district reviews required information about parent or foster parent SB 819 rights as a discussion for all children, not as a discussion about this individual student or their needs. District receives parent or foster parent’s </a:t>
            </a:r>
            <a:r>
              <a:rPr lang="en-US" sz="1800" b="1">
                <a:solidFill>
                  <a:schemeClr val="dk1"/>
                </a:solidFill>
                <a:latin typeface="Calibri"/>
                <a:ea typeface="Calibri"/>
                <a:cs typeface="Calibri"/>
                <a:sym typeface="Calibri"/>
              </a:rPr>
              <a:t>signed acknowledgement </a:t>
            </a:r>
            <a:r>
              <a:rPr lang="en-US" sz="1800">
                <a:solidFill>
                  <a:schemeClr val="dk1"/>
                </a:solidFill>
                <a:latin typeface="Calibri"/>
                <a:ea typeface="Calibri"/>
                <a:cs typeface="Calibri"/>
                <a:sym typeface="Calibri"/>
              </a:rPr>
              <a:t>of this information.  </a:t>
            </a:r>
            <a:endParaRPr sz="1800">
              <a:solidFill>
                <a:schemeClr val="dk1"/>
              </a:solidFill>
              <a:latin typeface="Calibri"/>
              <a:ea typeface="Calibri"/>
              <a:cs typeface="Calibri"/>
              <a:sym typeface="Calibri"/>
            </a:endParaRPr>
          </a:p>
        </p:txBody>
      </p:sp>
      <p:cxnSp>
        <p:nvCxnSpPr>
          <p:cNvPr id="622" name="Google Shape;622;p8">
            <a:extLst>
              <a:ext uri="{C183D7F6-B498-43B3-948B-1728B52AA6E4}">
                <adec:decorative xmlns:adec="http://schemas.microsoft.com/office/drawing/2017/decorative" val="1"/>
              </a:ext>
            </a:extLst>
          </p:cNvPr>
          <p:cNvCxnSpPr>
            <a:stCxn id="620" idx="2"/>
            <a:endCxn id="621" idx="0"/>
          </p:cNvCxnSpPr>
          <p:nvPr/>
        </p:nvCxnSpPr>
        <p:spPr>
          <a:xfrm>
            <a:off x="3846286" y="3033662"/>
            <a:ext cx="0" cy="373800"/>
          </a:xfrm>
          <a:prstGeom prst="straightConnector1">
            <a:avLst/>
          </a:prstGeom>
          <a:noFill/>
          <a:ln w="9525" cap="flat" cmpd="sng">
            <a:solidFill>
              <a:schemeClr val="accent1"/>
            </a:solidFill>
            <a:prstDash val="solid"/>
            <a:miter lim="800000"/>
            <a:headEnd type="none" w="sm" len="sm"/>
            <a:tailEnd type="triangle" w="med" len="med"/>
          </a:ln>
        </p:spPr>
      </p:cxn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627"/>
        <p:cNvGrpSpPr/>
        <p:nvPr/>
      </p:nvGrpSpPr>
      <p:grpSpPr>
        <a:xfrm>
          <a:off x="0" y="0"/>
          <a:ext cx="0" cy="0"/>
          <a:chOff x="0" y="0"/>
          <a:chExt cx="0" cy="0"/>
        </a:xfrm>
      </p:grpSpPr>
      <p:sp>
        <p:nvSpPr>
          <p:cNvPr id="628" name="Google Shape;628;p9"/>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Oregon Department of Education</a:t>
            </a:r>
            <a:endParaRPr/>
          </a:p>
        </p:txBody>
      </p:sp>
      <p:sp>
        <p:nvSpPr>
          <p:cNvPr id="629" name="Google Shape;629;p9"/>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9</a:t>
            </a:fld>
            <a:endParaRPr/>
          </a:p>
        </p:txBody>
      </p:sp>
      <p:sp>
        <p:nvSpPr>
          <p:cNvPr id="630" name="Google Shape;630;p9"/>
          <p:cNvSpPr txBox="1">
            <a:spLocks noGrp="1"/>
          </p:cNvSpPr>
          <p:nvPr>
            <p:ph type="title"/>
          </p:nvPr>
        </p:nvSpPr>
        <p:spPr>
          <a:xfrm>
            <a:off x="717176" y="504825"/>
            <a:ext cx="10784542" cy="1026460"/>
          </a:xfrm>
          <a:prstGeom prst="rect">
            <a:avLst/>
          </a:prstGeom>
          <a:noFill/>
          <a:ln>
            <a:noFill/>
          </a:ln>
        </p:spPr>
        <p:txBody>
          <a:bodyPr spcFirstLastPara="1" wrap="square" lIns="91425" tIns="45700" rIns="91425" bIns="45700" anchor="b" anchorCtr="0">
            <a:normAutofit fontScale="90000"/>
          </a:bodyPr>
          <a:lstStyle/>
          <a:p>
            <a:pPr marL="0" lvl="0" indent="0" algn="l" rtl="0">
              <a:lnSpc>
                <a:spcPct val="90000"/>
              </a:lnSpc>
              <a:spcBef>
                <a:spcPts val="0"/>
              </a:spcBef>
              <a:spcAft>
                <a:spcPts val="0"/>
              </a:spcAft>
              <a:buClr>
                <a:schemeClr val="accent4"/>
              </a:buClr>
              <a:buSzPct val="141935"/>
              <a:buFont typeface="Calibri"/>
              <a:buNone/>
            </a:pPr>
            <a:br>
              <a:rPr lang="en-US"/>
            </a:br>
            <a:br>
              <a:rPr lang="en-US"/>
            </a:br>
            <a:br>
              <a:rPr lang="en-US"/>
            </a:br>
            <a:r>
              <a:rPr lang="en-US" sz="2700" b="1"/>
              <a:t>SB 819 Abbreviated School Day Program (ASDP) Meeting Requirements</a:t>
            </a:r>
            <a:br>
              <a:rPr lang="en-US" sz="3100" b="1"/>
            </a:br>
            <a:r>
              <a:rPr lang="en-US" sz="3600" b="1"/>
              <a:t>During the Initial Placement Meeting Requirements</a:t>
            </a:r>
            <a:endParaRPr sz="3100" b="1"/>
          </a:p>
        </p:txBody>
      </p:sp>
      <p:sp>
        <p:nvSpPr>
          <p:cNvPr id="631" name="Google Shape;631;p9"/>
          <p:cNvSpPr txBox="1"/>
          <p:nvPr/>
        </p:nvSpPr>
        <p:spPr>
          <a:xfrm>
            <a:off x="717176" y="1730349"/>
            <a:ext cx="10645375" cy="4647426"/>
          </a:xfrm>
          <a:prstGeom prst="rect">
            <a:avLst/>
          </a:prstGeom>
          <a:solidFill>
            <a:srgbClr val="BBE5FF"/>
          </a:solidFill>
          <a:ln w="9525" cap="flat" cmpd="sng">
            <a:solidFill>
              <a:schemeClr val="dk1"/>
            </a:solidFill>
            <a:prstDash val="solid"/>
            <a:round/>
            <a:headEnd type="none" w="sm" len="sm"/>
            <a:tailEnd type="none" w="sm" len="sm"/>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b="1">
                <a:solidFill>
                  <a:schemeClr val="dk1"/>
                </a:solidFill>
                <a:latin typeface="Calibri"/>
                <a:ea typeface="Calibri"/>
                <a:cs typeface="Calibri"/>
                <a:sym typeface="Calibri"/>
              </a:rPr>
              <a:t>IEP or 504 team discusses student’s educational program and any appropriate revisions to IEP or 504 plan. If abbreviated school day is recommended, the team considers whether abbreviated school day program is appropriate and should:  </a:t>
            </a:r>
            <a:endParaRPr sz="2400" b="1">
              <a:solidFill>
                <a:schemeClr val="dk1"/>
              </a:solidFill>
              <a:latin typeface="Calibri"/>
              <a:ea typeface="Calibri"/>
              <a:cs typeface="Calibri"/>
              <a:sym typeface="Calibri"/>
            </a:endParaRPr>
          </a:p>
          <a:p>
            <a:pPr marL="0" marR="0" lvl="0" indent="0" algn="l" rtl="0">
              <a:spcBef>
                <a:spcPts val="0"/>
              </a:spcBef>
              <a:spcAft>
                <a:spcPts val="0"/>
              </a:spcAft>
              <a:buNone/>
            </a:pPr>
            <a:r>
              <a:rPr lang="en-US" sz="2400" b="1">
                <a:solidFill>
                  <a:schemeClr val="dk1"/>
                </a:solidFill>
                <a:latin typeface="Calibri"/>
                <a:ea typeface="Calibri"/>
                <a:cs typeface="Calibri"/>
                <a:sym typeface="Calibri"/>
              </a:rPr>
              <a:t> </a:t>
            </a:r>
            <a:endParaRPr sz="2400" b="1">
              <a:solidFill>
                <a:schemeClr val="dk1"/>
              </a:solidFill>
              <a:latin typeface="Calibri"/>
              <a:ea typeface="Calibri"/>
              <a:cs typeface="Calibri"/>
              <a:sym typeface="Calibri"/>
            </a:endParaRPr>
          </a:p>
          <a:p>
            <a:pPr marL="285750" marR="0" lvl="0" indent="-285750" algn="l" rtl="0">
              <a:spcBef>
                <a:spcPts val="0"/>
              </a:spcBef>
              <a:spcAft>
                <a:spcPts val="0"/>
              </a:spcAft>
              <a:buClr>
                <a:schemeClr val="dk1"/>
              </a:buClr>
              <a:buSzPts val="2000"/>
              <a:buFont typeface="Arial"/>
              <a:buChar char="•"/>
            </a:pPr>
            <a:r>
              <a:rPr lang="en-US" sz="2000">
                <a:solidFill>
                  <a:schemeClr val="dk1"/>
                </a:solidFill>
                <a:latin typeface="Calibri"/>
                <a:ea typeface="Calibri"/>
                <a:cs typeface="Calibri"/>
                <a:sym typeface="Calibri"/>
              </a:rPr>
              <a:t>Discuss and complete</a:t>
            </a:r>
            <a:r>
              <a:rPr lang="en-US" sz="2000" i="1">
                <a:solidFill>
                  <a:schemeClr val="dk1"/>
                </a:solidFill>
                <a:latin typeface="Calibri"/>
                <a:ea typeface="Calibri"/>
                <a:cs typeface="Calibri"/>
                <a:sym typeface="Calibri"/>
              </a:rPr>
              <a:t> Information to Consider About Possible Initial Abbreviated School Day Program Placement</a:t>
            </a:r>
            <a:r>
              <a:rPr lang="en-US" sz="2000">
                <a:solidFill>
                  <a:schemeClr val="dk1"/>
                </a:solidFill>
                <a:latin typeface="Calibri"/>
                <a:ea typeface="Calibri"/>
                <a:cs typeface="Calibri"/>
                <a:sym typeface="Calibri"/>
              </a:rPr>
              <a:t>;</a:t>
            </a:r>
            <a:endParaRPr/>
          </a:p>
          <a:p>
            <a:pPr marL="285750" marR="0" lvl="0" indent="-285750" algn="l" rtl="0">
              <a:spcBef>
                <a:spcPts val="0"/>
              </a:spcBef>
              <a:spcAft>
                <a:spcPts val="0"/>
              </a:spcAft>
              <a:buClr>
                <a:schemeClr val="dk1"/>
              </a:buClr>
              <a:buSzPts val="2000"/>
              <a:buFont typeface="Arial"/>
              <a:buChar char="•"/>
            </a:pPr>
            <a:r>
              <a:rPr lang="en-US" sz="2000">
                <a:solidFill>
                  <a:schemeClr val="dk1"/>
                </a:solidFill>
                <a:latin typeface="Calibri"/>
                <a:ea typeface="Calibri"/>
                <a:cs typeface="Calibri"/>
                <a:sym typeface="Calibri"/>
              </a:rPr>
              <a:t>Update student’s IEP or 504 plan, as applicable;</a:t>
            </a:r>
            <a:endParaRPr/>
          </a:p>
          <a:p>
            <a:pPr marL="285750" marR="0" lvl="0" indent="-285750" algn="l" rtl="0">
              <a:spcBef>
                <a:spcPts val="0"/>
              </a:spcBef>
              <a:spcAft>
                <a:spcPts val="0"/>
              </a:spcAft>
              <a:buClr>
                <a:schemeClr val="dk1"/>
              </a:buClr>
              <a:buSzPts val="2000"/>
              <a:buFont typeface="Arial"/>
              <a:buChar char="•"/>
            </a:pPr>
            <a:r>
              <a:rPr lang="en-US" sz="2000">
                <a:solidFill>
                  <a:schemeClr val="dk1"/>
                </a:solidFill>
                <a:latin typeface="Calibri"/>
                <a:ea typeface="Calibri"/>
                <a:cs typeface="Calibri"/>
                <a:sym typeface="Calibri"/>
              </a:rPr>
              <a:t>Discuss information in the form, the IEP/504 plan and any other student or family circumstances relevant to the placement discussion; </a:t>
            </a:r>
            <a:endParaRPr/>
          </a:p>
          <a:p>
            <a:pPr marL="285750" marR="0" lvl="0" indent="-285750" algn="l" rtl="0">
              <a:spcBef>
                <a:spcPts val="0"/>
              </a:spcBef>
              <a:spcAft>
                <a:spcPts val="0"/>
              </a:spcAft>
              <a:buClr>
                <a:schemeClr val="dk1"/>
              </a:buClr>
              <a:buSzPts val="2000"/>
              <a:buFont typeface="Arial"/>
              <a:buChar char="•"/>
            </a:pPr>
            <a:r>
              <a:rPr lang="en-US" sz="2000">
                <a:solidFill>
                  <a:schemeClr val="dk1"/>
                </a:solidFill>
                <a:latin typeface="Calibri"/>
                <a:ea typeface="Calibri"/>
                <a:cs typeface="Calibri"/>
                <a:sym typeface="Calibri"/>
              </a:rPr>
              <a:t>Review exclusionary reasons and ensure any recommended placement would not be due to those factors; </a:t>
            </a:r>
            <a:endParaRPr/>
          </a:p>
          <a:p>
            <a:pPr marL="285750" marR="0" lvl="0" indent="-285750" algn="l" rtl="0">
              <a:spcBef>
                <a:spcPts val="0"/>
              </a:spcBef>
              <a:spcAft>
                <a:spcPts val="0"/>
              </a:spcAft>
              <a:buClr>
                <a:schemeClr val="dk1"/>
              </a:buClr>
              <a:buSzPts val="2000"/>
              <a:buFont typeface="Arial"/>
              <a:buChar char="•"/>
            </a:pPr>
            <a:r>
              <a:rPr lang="en-US" sz="2000">
                <a:solidFill>
                  <a:schemeClr val="dk1"/>
                </a:solidFill>
                <a:latin typeface="Calibri"/>
                <a:ea typeface="Calibri"/>
                <a:cs typeface="Calibri"/>
                <a:sym typeface="Calibri"/>
              </a:rPr>
              <a:t>Determine whether to recommend abbreviated school day program placed on the child’s needs as discussed above and not due to any of the prohibited reasons. </a:t>
            </a:r>
            <a:endParaRPr sz="2000">
              <a:solidFill>
                <a:schemeClr val="dk1"/>
              </a:solidFill>
              <a:latin typeface="Calibri"/>
              <a:ea typeface="Calibri"/>
              <a:cs typeface="Calibri"/>
              <a:sym typeface="Calibri"/>
            </a:endParaRPr>
          </a:p>
          <a:p>
            <a:pPr marL="0" marR="0" lvl="0" indent="0" algn="l" rtl="0">
              <a:spcBef>
                <a:spcPts val="0"/>
              </a:spcBef>
              <a:spcAft>
                <a:spcPts val="0"/>
              </a:spcAft>
              <a:buNone/>
            </a:pPr>
            <a:endParaRPr sz="2000">
              <a:solidFill>
                <a:schemeClr val="dk1"/>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name="Gold_2021ODE">
  <a:themeElements>
    <a:clrScheme name="ODE2021">
      <a:dk1>
        <a:srgbClr val="000000"/>
      </a:dk1>
      <a:lt1>
        <a:srgbClr val="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Green_2021ODE">
  <a:themeElements>
    <a:clrScheme name="ODE2021">
      <a:dk1>
        <a:srgbClr val="000000"/>
      </a:dk1>
      <a:lt1>
        <a:srgbClr val="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range_2021ODE">
  <a:themeElements>
    <a:clrScheme name="ODE2021">
      <a:dk1>
        <a:srgbClr val="000000"/>
      </a:dk1>
      <a:lt1>
        <a:srgbClr val="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Red_2021ODE">
  <a:themeElements>
    <a:clrScheme name="ODE2021">
      <a:dk1>
        <a:srgbClr val="000000"/>
      </a:dk1>
      <a:lt1>
        <a:srgbClr val="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Teal_2021ODE">
  <a:themeElements>
    <a:clrScheme name="ODE2021">
      <a:dk1>
        <a:srgbClr val="000000"/>
      </a:dk1>
      <a:lt1>
        <a:srgbClr val="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1E778F2BB90654EB6B48928A9AB6143" ma:contentTypeVersion="7" ma:contentTypeDescription="Create a new document." ma:contentTypeScope="" ma:versionID="154edd5e1820bb80c5de3ac5a4b38e4b">
  <xsd:schema xmlns:xsd="http://www.w3.org/2001/XMLSchema" xmlns:xs="http://www.w3.org/2001/XMLSchema" xmlns:p="http://schemas.microsoft.com/office/2006/metadata/properties" xmlns:ns1="http://schemas.microsoft.com/sharepoint/v3" xmlns:ns2="ba97f178-6759-4305-b375-637eefd68aa3" xmlns:ns3="54031767-dd6d-417c-ab73-583408f47564" targetNamespace="http://schemas.microsoft.com/office/2006/metadata/properties" ma:root="true" ma:fieldsID="35ae1ad8248d561f156734de25b2aeb2" ns1:_="" ns2:_="" ns3:_="">
    <xsd:import namespace="http://schemas.microsoft.com/sharepoint/v3"/>
    <xsd:import namespace="ba97f178-6759-4305-b375-637eefd68aa3"/>
    <xsd:import namespace="54031767-dd6d-417c-ab73-583408f47564"/>
    <xsd:element name="properties">
      <xsd:complexType>
        <xsd:sequence>
          <xsd:element name="documentManagement">
            <xsd:complexType>
              <xsd:all>
                <xsd:element ref="ns1:PublishingStartDate" minOccurs="0"/>
                <xsd:element ref="ns1:PublishingExpirationDate" minOccurs="0"/>
                <xsd:element ref="ns2:Estimated_x0020_Creation_x0020_Date" minOccurs="0"/>
                <xsd:element ref="ns2:Remediation_x0020_Date" minOccurs="0"/>
                <xsd:element ref="ns2:Priority"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5"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a97f178-6759-4305-b375-637eefd68aa3" elementFormDefault="qualified">
    <xsd:import namespace="http://schemas.microsoft.com/office/2006/documentManagement/types"/>
    <xsd:import namespace="http://schemas.microsoft.com/office/infopath/2007/PartnerControls"/>
    <xsd:element name="Estimated_x0020_Creation_x0020_Date" ma:index="6" nillable="true" ma:displayName="Estimated Creation Date" ma:format="DateOnly" ma:internalName="Estimated_x0020_Creation_x0020_Date" ma:readOnly="false">
      <xsd:simpleType>
        <xsd:restriction base="dms:DateTime"/>
      </xsd:simpleType>
    </xsd:element>
    <xsd:element name="Remediation_x0020_Date" ma:index="7" nillable="true" ma:displayName="Remediation Date" ma:default="[today]" ma:format="DateOnly" ma:internalName="Remediation_x0020_Date" ma:readOnly="false">
      <xsd:simpleType>
        <xsd:restriction base="dms:DateTime"/>
      </xsd:simpleType>
    </xsd:element>
    <xsd:element name="Priority" ma:index="8" nillable="true" ma:displayName="Priority" ma:default="New" ma:description="What Priority Level Is This Document?" ma:format="RadioButtons" ma:internalName="Priority" ma:readOnly="false">
      <xsd:simpleType>
        <xsd:restriction base="dms:Choice">
          <xsd:enumeration value="New"/>
          <xsd:enumeration value="Legacy"/>
          <xsd:enumeration value="Tier 1"/>
          <xsd:enumeration value="Tier 2"/>
          <xsd:enumeration value="Tier 3"/>
        </xsd:restriction>
      </xsd:simpleType>
    </xsd:element>
  </xsd:schema>
  <xsd:schema xmlns:xsd="http://www.w3.org/2001/XMLSchema" xmlns:xs="http://www.w3.org/2001/XMLSchema" xmlns:dms="http://schemas.microsoft.com/office/2006/documentManagement/types" xmlns:pc="http://schemas.microsoft.com/office/infopath/2007/PartnerControls" targetNamespace="54031767-dd6d-417c-ab73-583408f47564"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9"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riority xmlns="ba97f178-6759-4305-b375-637eefd68aa3">New</Priority>
    <PublishingExpirationDate xmlns="http://schemas.microsoft.com/sharepoint/v3" xsi:nil="true"/>
    <PublishingStartDate xmlns="http://schemas.microsoft.com/sharepoint/v3" xsi:nil="true"/>
    <Estimated_x0020_Creation_x0020_Date xmlns="ba97f178-6759-4305-b375-637eefd68aa3" xsi:nil="true"/>
    <Remediation_x0020_Date xmlns="ba97f178-6759-4305-b375-637eefd68aa3">2023-08-17T16:41:19+00:00</Remediation_x0020_Date>
  </documentManagement>
</p:properties>
</file>

<file path=customXml/itemProps1.xml><?xml version="1.0" encoding="utf-8"?>
<ds:datastoreItem xmlns:ds="http://schemas.openxmlformats.org/officeDocument/2006/customXml" ds:itemID="{0211D0F6-C306-4C2A-BBFE-D499836ADA70}"/>
</file>

<file path=customXml/itemProps2.xml><?xml version="1.0" encoding="utf-8"?>
<ds:datastoreItem xmlns:ds="http://schemas.openxmlformats.org/officeDocument/2006/customXml" ds:itemID="{A061FFA3-6935-43A3-8315-98776A902150}"/>
</file>

<file path=customXml/itemProps3.xml><?xml version="1.0" encoding="utf-8"?>
<ds:datastoreItem xmlns:ds="http://schemas.openxmlformats.org/officeDocument/2006/customXml" ds:itemID="{A310EE31-5EEB-45B6-801C-D35003A4B17E}"/>
</file>

<file path=docProps/app.xml><?xml version="1.0" encoding="utf-8"?>
<Properties xmlns="http://schemas.openxmlformats.org/officeDocument/2006/extended-properties" xmlns:vt="http://schemas.openxmlformats.org/officeDocument/2006/docPropsVTypes">
  <TotalTime>5</TotalTime>
  <Words>7707</Words>
  <Application>Microsoft Office PowerPoint</Application>
  <PresentationFormat>Widescreen</PresentationFormat>
  <Paragraphs>444</Paragraphs>
  <Slides>30</Slides>
  <Notes>30</Notes>
  <HiddenSlides>0</HiddenSlides>
  <MMClips>0</MMClips>
  <ScaleCrop>false</ScaleCrop>
  <HeadingPairs>
    <vt:vector size="6" baseType="variant">
      <vt:variant>
        <vt:lpstr>Fonts Used</vt:lpstr>
      </vt:variant>
      <vt:variant>
        <vt:i4>4</vt:i4>
      </vt:variant>
      <vt:variant>
        <vt:lpstr>Theme</vt:lpstr>
      </vt:variant>
      <vt:variant>
        <vt:i4>5</vt:i4>
      </vt:variant>
      <vt:variant>
        <vt:lpstr>Slide Titles</vt:lpstr>
      </vt:variant>
      <vt:variant>
        <vt:i4>30</vt:i4>
      </vt:variant>
    </vt:vector>
  </HeadingPairs>
  <TitlesOfParts>
    <vt:vector size="39" baseType="lpstr">
      <vt:lpstr>Arial</vt:lpstr>
      <vt:lpstr>Calibri</vt:lpstr>
      <vt:lpstr>Courier New</vt:lpstr>
      <vt:lpstr>Noto Sans Symbols</vt:lpstr>
      <vt:lpstr>Gold_2021ODE</vt:lpstr>
      <vt:lpstr>Green_2021ODE</vt:lpstr>
      <vt:lpstr>Orange_2021ODE</vt:lpstr>
      <vt:lpstr>Red_2021ODE</vt:lpstr>
      <vt:lpstr>Teal_2021ODE</vt:lpstr>
      <vt:lpstr>SB 819: Abbreviated School Day</vt:lpstr>
      <vt:lpstr>Disclaimer</vt:lpstr>
      <vt:lpstr>The Foundations of Student Protections</vt:lpstr>
      <vt:lpstr>What Does this Mean? </vt:lpstr>
      <vt:lpstr>Requirements for Abbreviated School Day IEP and 504 Meetings</vt:lpstr>
      <vt:lpstr>   SB 819 Abbreviated School Day Program (ASDP) Meeting Requirements</vt:lpstr>
      <vt:lpstr>   SB 819 Abbreviated School Day Program (ASDP) Meeting Requirements Before the Initial Placement Meeting Requirements</vt:lpstr>
      <vt:lpstr>   SB 819 Abbreviated School Day Program (ASDP) Meeting Requirements During the Initial Placement Meeting Requirements</vt:lpstr>
      <vt:lpstr>   SB 819 Abbreviated School Day Program (ASDP) Meeting Requirements During the Initial Placement Meeting Requirements</vt:lpstr>
      <vt:lpstr>   SB 819 Abbreviated School Day Program (ASDP) Meeting Requirements During the Initial Placement Meeting Requirements</vt:lpstr>
      <vt:lpstr>   SB 819 Abbreviated School Day Program (ASDP) Meeting Requirements During the Initial Placement Meeting Requirements</vt:lpstr>
      <vt:lpstr>   SB 819 Abbreviated School Day Program (ASDP) Meeting Requirements During the Initial Placement Meeting Requirements</vt:lpstr>
      <vt:lpstr>   SB 819 Abbreviated School Day Program (ASDP) Meeting Requirements After the Initial Placement Meeting Requirements</vt:lpstr>
      <vt:lpstr>   SB 819 Abbreviated School Day Program (ASDP) Meeting Requirements After the Initial Placement Meeting Requirements</vt:lpstr>
      <vt:lpstr>   SB 819 Abbreviated School Day Program (ASDP) Meeting Requirements Initial Placement Meeting Requirements</vt:lpstr>
      <vt:lpstr>   SB 819 Abbreviated School Day Program (ASDP) Meeting Requirements Before the 25-35 Day Follow-Up Meeting Requirements</vt:lpstr>
      <vt:lpstr>   SB 819 Abbreviated School Day Program (ASDP) Meeting Requirements During the 25-35 Day Follow-Up Meeting Requirements</vt:lpstr>
      <vt:lpstr>   SB 819 Abbreviated School Day Program (ASDP) Meeting Requirements During the 25-35 Day Follow-Up Meeting Requirements</vt:lpstr>
      <vt:lpstr>   SB 819 Abbreviated School Day Program (ASDP) Meeting Requirements During the 25-35 Day Follow-Up Meeting Requirements</vt:lpstr>
      <vt:lpstr>   SB 819 Abbreviated School Day Program (ASDP) Meeting Requirements During the 25-35 Day Follow-Up Meeting Requirements</vt:lpstr>
      <vt:lpstr>   SB 819 Abbreviated School Day Program (ASDP) Meeting Requirements During the 25-35 Day Follow-Up Meeting Requirements</vt:lpstr>
      <vt:lpstr>Does the IEP or 504 team recommend continuing abbreviated school day placement?</vt:lpstr>
      <vt:lpstr>Does the IEP or 504 team recommend continuing abbreviated school day placement?</vt:lpstr>
      <vt:lpstr>   SB 819 Abbreviated School Day Program (ASDP) Meeting Requirements During the 25-35 Day Follow-Up Meeting Requirements</vt:lpstr>
      <vt:lpstr>   SB 819 Abbreviated School Day Program (ASDP) Meeting Requirements During the 25-35 Day Follow-Up Meeting Requirements</vt:lpstr>
      <vt:lpstr>   SB 819 Abbreviated School Day Program (ASDP) Meeting Requirements During the 25-35 Day Follow-Up Meeting</vt:lpstr>
      <vt:lpstr>   SB 819 Abbreviated School Day Program (ASDP) Meeting Requirements During the 25-35 Day Follow-Up Meeting</vt:lpstr>
      <vt:lpstr>   SB 819 Abbreviated School Day Program (ASDP) Meeting Requirements 30-Day Follow-Up Meeting for Regular Review of ASDP</vt:lpstr>
      <vt:lpstr>   SB 819 Abbreviated School Day Program (ASDP) Meeting Requirements Exceptions to the Rules – Exemptions for 30-Day Meetings</vt:lpstr>
      <vt:lpstr>   SB 819 Abbreviated School Day Program (ASDP) Meeting Requirements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SB 819: Abbreviated School Day</dc:title>
  <dc:creator>JANKOWSKI Elizabeth * ODE</dc:creator>
  <cp:lastModifiedBy>TURNBULL Mariana * ODE</cp:lastModifiedBy>
  <cp:revision>2</cp:revision>
  <dcterms:created xsi:type="dcterms:W3CDTF">2023-07-13T20:03:01Z</dcterms:created>
  <dcterms:modified xsi:type="dcterms:W3CDTF">2023-08-17T16:23:23Z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0x01010021E778F2BB90654EB6B48928A9AB6143</vt:lpwstr>
  </property>
</Properties>
</file>