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1BXZVr0Hd52A8s4Fiu4Ta8mHW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108" d="100"/>
          <a:sy n="108" d="100"/>
        </p:scale>
        <p:origin x="678" y="102"/>
      </p:cViewPr>
      <p:guideLst/>
    </p:cSldViewPr>
  </p:slideViewPr>
  <p:outlineViewPr>
    <p:cViewPr>
      <p:scale>
        <a:sx n="33" d="100"/>
        <a:sy n="33" d="100"/>
      </p:scale>
      <p:origin x="0" y="-91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regon.gov/ode/students-and-family/SpecialEducation/Documents/abbreviatedday/Implementing%20SB%20819%20-%20Guidance%20for%20School%20Districts%20and%20Program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regon.gov/ode/students-and-family/SpecialEducation/Documents/abbreviatedday/Implementing%20SB%20819%20-%20Guidance%20for%20School%20Districts%20and%20Program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Presenter</a:t>
            </a:r>
            <a:r>
              <a:rPr lang="en-US"/>
              <a:t>: </a:t>
            </a:r>
            <a:r>
              <a:rPr lang="en-US" i="1"/>
              <a:t> </a:t>
            </a:r>
            <a:r>
              <a:rPr lang="en-US"/>
              <a:t>This presentation aligns with</a:t>
            </a:r>
            <a:r>
              <a:rPr lang="en-US" i="1" u="sng">
                <a:solidFill>
                  <a:schemeClr val="hlink"/>
                </a:solidFill>
                <a:hlinkClick r:id="rId3"/>
              </a:rPr>
              <a:t> ODE’s Implementing SB 819: Guidance for School Districts and Programs</a:t>
            </a:r>
            <a:r>
              <a:rPr lang="en-US"/>
              <a:t>.  Please refer to this guide for complete information and guidance.  </a:t>
            </a:r>
            <a:endParaRPr/>
          </a:p>
          <a:p>
            <a:pPr marL="0" lvl="0" indent="0" algn="l" rtl="0">
              <a:spcBef>
                <a:spcPts val="0"/>
              </a:spcBef>
              <a:spcAft>
                <a:spcPts val="0"/>
              </a:spcAft>
              <a:buClr>
                <a:schemeClr val="dk1"/>
              </a:buClr>
              <a:buSzPts val="1100"/>
              <a:buFont typeface="Arial"/>
              <a:buNone/>
            </a:pPr>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we use the term “least restrictive environment” in each of these laws, this refers to applying the continuum of alternative placements when considering student placement. </a:t>
            </a:r>
            <a:r>
              <a:rPr lang="en-US" sz="1200"/>
              <a:t>Each local educational agency (LEA) is required to “ensure that a continuum of alternative placements is available to meet the needs of children with disabilities for special education and related services”  As illustrated, the least restrictive placement is instruction in the regular education classroom. While the illustration shows instruction in hospitals and institutions as a much more restrictive setting, abbreviated school would be considered even more restrictive as students do not have the opportunity to even experience a full instructional day.  </a:t>
            </a:r>
            <a:endParaRPr/>
          </a:p>
        </p:txBody>
      </p:sp>
      <p:sp>
        <p:nvSpPr>
          <p:cNvPr id="218" name="Google Shape;21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related to students receiving protections under Section 504, this law affords people with disabilities equal opportunity to obtain the same result, to gain the same benefit, or to reach the same level of achievement in </a:t>
            </a:r>
            <a:r>
              <a:rPr lang="en-US" i="1"/>
              <a:t>the most integrated setting appropriate</a:t>
            </a:r>
            <a:r>
              <a:rPr lang="en-US"/>
              <a:t> to the person’s needs.”</a:t>
            </a:r>
            <a:endParaRPr/>
          </a:p>
          <a:p>
            <a:pPr marL="0" lvl="0" indent="0" algn="l" rtl="0">
              <a:spcBef>
                <a:spcPts val="0"/>
              </a:spcBef>
              <a:spcAft>
                <a:spcPts val="0"/>
              </a:spcAft>
              <a:buNone/>
            </a:pPr>
            <a:endParaRPr/>
          </a:p>
          <a:p>
            <a:pPr marL="0" lvl="0" indent="0" algn="l" rtl="0">
              <a:spcBef>
                <a:spcPts val="0"/>
              </a:spcBef>
              <a:spcAft>
                <a:spcPts val="0"/>
              </a:spcAft>
              <a:buNone/>
            </a:pPr>
            <a:r>
              <a:rPr lang="en-US"/>
              <a:t>As this relates to educational settings Section 504 protections mean a district shall place a student with a disability “in the regular educational environment operated by a district unless it has been demonstrated by that district that the education of the person in the regular environment with the use of supplementary aids and services cannot be achieved satisfactorily.”</a:t>
            </a:r>
            <a:endParaRPr/>
          </a:p>
        </p:txBody>
      </p:sp>
      <p:sp>
        <p:nvSpPr>
          <p:cNvPr id="228" name="Google Shape;22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Presenter: </a:t>
            </a:r>
            <a:r>
              <a:rPr lang="en-US"/>
              <a:t>Read these orally and then discuss with the prompts given on the following slide.  </a:t>
            </a:r>
            <a:endParaRPr/>
          </a:p>
          <a:p>
            <a:pPr marL="0" lvl="0" indent="0" algn="l" rtl="0">
              <a:spcBef>
                <a:spcPts val="0"/>
              </a:spcBef>
              <a:spcAft>
                <a:spcPts val="0"/>
              </a:spcAft>
              <a:buNone/>
            </a:pPr>
            <a:endParaRPr/>
          </a:p>
          <a:p>
            <a:pPr marL="0" lvl="0" indent="0" algn="l" rtl="0">
              <a:spcBef>
                <a:spcPts val="0"/>
              </a:spcBef>
              <a:spcAft>
                <a:spcPts val="0"/>
              </a:spcAft>
              <a:buNone/>
            </a:pPr>
            <a:r>
              <a:rPr lang="en-US"/>
              <a:t>As related to the legislation just discussed: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sz="1200"/>
              <a:t>Students with disabilities have a right to meaningful access to the same number of hours of instruction and educational services as the majority of students without disabilities who are in the same grade within the student’s resident school district.</a:t>
            </a:r>
            <a:endParaRPr/>
          </a:p>
          <a:p>
            <a:pPr marL="171450" lvl="0" indent="-171450" algn="l" rtl="0">
              <a:spcBef>
                <a:spcPts val="0"/>
              </a:spcBef>
              <a:spcAft>
                <a:spcPts val="0"/>
              </a:spcAft>
              <a:buClr>
                <a:schemeClr val="dk1"/>
              </a:buClr>
              <a:buSzPts val="1200"/>
              <a:buFont typeface="Arial"/>
              <a:buChar char="•"/>
            </a:pPr>
            <a:r>
              <a:rPr lang="en-US" sz="1200"/>
              <a:t>Removal from school is neither a service nor support for students with disabilities.</a:t>
            </a:r>
            <a:endParaRPr/>
          </a:p>
          <a:p>
            <a:pPr marL="171450" lvl="0" indent="-171450" algn="l" rtl="0">
              <a:spcBef>
                <a:spcPts val="0"/>
              </a:spcBef>
              <a:spcAft>
                <a:spcPts val="0"/>
              </a:spcAft>
              <a:buClr>
                <a:schemeClr val="dk1"/>
              </a:buClr>
              <a:buSzPts val="1200"/>
              <a:buFont typeface="Arial"/>
              <a:buChar char="•"/>
            </a:pPr>
            <a:r>
              <a:rPr lang="en-US" sz="1200"/>
              <a:t>Use of an abbreviated school day program for students with disabilities should be infrequent and, under most circumstances, should be used for a limited duration.</a:t>
            </a:r>
            <a:endParaRPr/>
          </a:p>
          <a:p>
            <a:pPr marL="0" lvl="0" indent="0" algn="l" rtl="0">
              <a:spcBef>
                <a:spcPts val="0"/>
              </a:spcBef>
              <a:spcAft>
                <a:spcPts val="0"/>
              </a:spcAft>
              <a:buNone/>
            </a:pPr>
            <a:endParaRPr/>
          </a:p>
        </p:txBody>
      </p:sp>
      <p:sp>
        <p:nvSpPr>
          <p:cNvPr id="237" name="Google Shape;23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a school district how do our current beliefs and actions align with these statements?  </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sz="1200"/>
              <a:t>Where is our district’s thinking (general education and special education) with regard to these three statements?  </a:t>
            </a:r>
            <a:endParaRPr/>
          </a:p>
          <a:p>
            <a:pPr marL="171450" lvl="0" indent="-171450" algn="l" rtl="0">
              <a:spcBef>
                <a:spcPts val="0"/>
              </a:spcBef>
              <a:spcAft>
                <a:spcPts val="0"/>
              </a:spcAft>
              <a:buClr>
                <a:schemeClr val="dk1"/>
              </a:buClr>
              <a:buSzPts val="1200"/>
              <a:buFont typeface="Arial"/>
              <a:buChar char="•"/>
            </a:pPr>
            <a:r>
              <a:rPr lang="en-US" sz="1200"/>
              <a:t>Do we have work to do in these areas? </a:t>
            </a:r>
            <a:endParaRPr/>
          </a:p>
          <a:p>
            <a:pPr marL="171450" lvl="0" indent="-171450" algn="l" rtl="0">
              <a:spcBef>
                <a:spcPts val="0"/>
              </a:spcBef>
              <a:spcAft>
                <a:spcPts val="0"/>
              </a:spcAft>
              <a:buClr>
                <a:schemeClr val="dk1"/>
              </a:buClr>
              <a:buSzPts val="1200"/>
              <a:buFont typeface="Arial"/>
              <a:buChar char="•"/>
            </a:pPr>
            <a:r>
              <a:rPr lang="en-US" sz="1200"/>
              <a:t>What could this work look like?</a:t>
            </a:r>
            <a:endParaRPr/>
          </a:p>
          <a:p>
            <a:pPr marL="0" lvl="0" indent="0" algn="l" rtl="0">
              <a:spcBef>
                <a:spcPts val="0"/>
              </a:spcBef>
              <a:spcAft>
                <a:spcPts val="0"/>
              </a:spcAft>
              <a:buNone/>
            </a:pPr>
            <a:endParaRPr/>
          </a:p>
        </p:txBody>
      </p:sp>
      <p:sp>
        <p:nvSpPr>
          <p:cNvPr id="246" name="Google Shape;24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now take a look at some of the key changes to abbreviated school programs rules with the passage of SB 819. This is a big picture look at these changes and should be considered an overview.  </a:t>
            </a:r>
            <a:endParaRPr/>
          </a:p>
        </p:txBody>
      </p:sp>
      <p:sp>
        <p:nvSpPr>
          <p:cNvPr id="256" name="Google Shape;2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3bad507897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3bad507897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These are the five major changes to abbreviated school day programs brought on by the passage with SB 819. They include:</a:t>
            </a:r>
            <a:endParaRPr/>
          </a:p>
          <a:p>
            <a:pPr marL="0" lvl="0" indent="0" algn="l" rtl="0">
              <a:spcBef>
                <a:spcPts val="0"/>
              </a:spcBef>
              <a:spcAft>
                <a:spcPts val="0"/>
              </a:spcAft>
              <a:buClr>
                <a:schemeClr val="dk1"/>
              </a:buClr>
              <a:buFont typeface="Arial"/>
              <a:buNone/>
            </a:pPr>
            <a:endParaRPr/>
          </a:p>
          <a:p>
            <a:pPr marL="228600" lvl="0" indent="-228600" algn="l" rtl="0">
              <a:spcBef>
                <a:spcPts val="0"/>
              </a:spcBef>
              <a:spcAft>
                <a:spcPts val="0"/>
              </a:spcAft>
              <a:buClr>
                <a:schemeClr val="dk1"/>
              </a:buClr>
              <a:buSzPts val="1200"/>
              <a:buFont typeface="Calibri"/>
              <a:buAutoNum type="arabicPeriod"/>
            </a:pPr>
            <a:r>
              <a:rPr lang="en-US"/>
              <a:t>Changes to the definition of abbreviated school day. This has been implications that we will discuss including the involvement of students on Section 504 plans now included in that definition.  </a:t>
            </a:r>
            <a:endParaRPr/>
          </a:p>
          <a:p>
            <a:pPr marL="228600" lvl="0" indent="-228600" algn="l" rtl="0">
              <a:spcBef>
                <a:spcPts val="0"/>
              </a:spcBef>
              <a:spcAft>
                <a:spcPts val="0"/>
              </a:spcAft>
              <a:buClr>
                <a:schemeClr val="dk1"/>
              </a:buClr>
              <a:buSzPts val="1200"/>
              <a:buFont typeface="Calibri"/>
              <a:buAutoNum type="arabicPeriod"/>
            </a:pPr>
            <a:r>
              <a:rPr lang="en-US"/>
              <a:t>SB 819 specifically defines Instruction and Educational Services which constitute bell-to-bell schedule comparisons for students with disabilities. </a:t>
            </a:r>
            <a:endParaRPr/>
          </a:p>
          <a:p>
            <a:pPr marL="228600" lvl="0" indent="-228600" algn="l" rtl="0">
              <a:spcBef>
                <a:spcPts val="0"/>
              </a:spcBef>
              <a:spcAft>
                <a:spcPts val="0"/>
              </a:spcAft>
              <a:buClr>
                <a:schemeClr val="dk1"/>
              </a:buClr>
              <a:buSzPts val="1200"/>
              <a:buFont typeface="Calibri"/>
              <a:buAutoNum type="arabicPeriod"/>
            </a:pPr>
            <a:r>
              <a:rPr lang="en-US"/>
              <a:t>Parent consent is now required for students to be placed on an abbreviated school day program (ASDP). Schools can no longer unilaterally place a student on an ASDP.  </a:t>
            </a:r>
            <a:endParaRPr/>
          </a:p>
          <a:p>
            <a:pPr marL="228600" lvl="0" indent="-228600" algn="l" rtl="0">
              <a:spcBef>
                <a:spcPts val="0"/>
              </a:spcBef>
              <a:spcAft>
                <a:spcPts val="0"/>
              </a:spcAft>
              <a:buClr>
                <a:schemeClr val="dk1"/>
              </a:buClr>
              <a:buSzPts val="1200"/>
              <a:buFont typeface="Calibri"/>
              <a:buAutoNum type="arabicPeriod"/>
            </a:pPr>
            <a:r>
              <a:rPr lang="en-US"/>
              <a:t>There are a number of new forms required for placing and maintaining a student on an ASDP.  There is also documentation required, for example, on what that program looks like and how progress on IEP goals, learning goals (for some 504 students) and progress in the general education curriculum will be measured.  </a:t>
            </a:r>
            <a:endParaRPr/>
          </a:p>
          <a:p>
            <a:pPr marL="228600" lvl="0" indent="-228600" algn="l" rtl="0">
              <a:spcBef>
                <a:spcPts val="0"/>
              </a:spcBef>
              <a:spcAft>
                <a:spcPts val="0"/>
              </a:spcAft>
              <a:buClr>
                <a:schemeClr val="dk1"/>
              </a:buClr>
              <a:buSzPts val="1200"/>
              <a:buFont typeface="Calibri"/>
              <a:buAutoNum type="arabicPeriod"/>
            </a:pPr>
            <a:r>
              <a:rPr lang="en-US"/>
              <a:t>There are now mandatory meetings that must take place once a student is placed on an ASDP. These are held at regular intervals on an ongoing basis.  </a:t>
            </a:r>
            <a:endParaRPr/>
          </a:p>
          <a:p>
            <a:pPr marL="228600" lvl="0" indent="-228600" algn="l" rtl="0">
              <a:spcBef>
                <a:spcPts val="0"/>
              </a:spcBef>
              <a:spcAft>
                <a:spcPts val="0"/>
              </a:spcAft>
              <a:buClr>
                <a:schemeClr val="dk1"/>
              </a:buClr>
              <a:buSzPts val="1200"/>
              <a:buFont typeface="Calibri"/>
              <a:buAutoNum type="arabicPeriod"/>
            </a:pPr>
            <a:r>
              <a:rPr lang="en-US"/>
              <a:t>There are also new procedures and accountability measures written into SB 819.  This includes a review by the district superintendent of each student placed on an ASDP for 90 or more by consecutive days.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Let’s take a bird’s eye look at each of these important components. We are all responsible for its implementation.  </a:t>
            </a:r>
            <a:endParaRPr/>
          </a:p>
          <a:p>
            <a:pPr marL="0" lvl="0" indent="0" algn="l" rtl="0">
              <a:spcBef>
                <a:spcPts val="0"/>
              </a:spcBef>
              <a:spcAft>
                <a:spcPts val="0"/>
              </a:spcAft>
              <a:buNone/>
            </a:pPr>
            <a:endParaRPr/>
          </a:p>
        </p:txBody>
      </p:sp>
      <p:sp>
        <p:nvSpPr>
          <p:cNvPr id="265" name="Google Shape;265;g23bad507897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first major difference with SB 819 is a change in the definition of a student with a disability. As you can see, under ORS 343.161, a “child with a disability” under the prior definition of abbreviated day was a school-age child entitled to a free appropriate public education under IDEA.  </a:t>
            </a:r>
            <a:endParaRPr/>
          </a:p>
          <a:p>
            <a:pPr marL="0" lvl="0" indent="0" algn="l" rtl="0">
              <a:spcBef>
                <a:spcPts val="0"/>
              </a:spcBef>
              <a:spcAft>
                <a:spcPts val="0"/>
              </a:spcAft>
              <a:buNone/>
            </a:pPr>
            <a:endParaRPr/>
          </a:p>
          <a:p>
            <a:pPr marL="0" lvl="0" indent="0" algn="l" rtl="0">
              <a:spcBef>
                <a:spcPts val="0"/>
              </a:spcBef>
              <a:spcAft>
                <a:spcPts val="0"/>
              </a:spcAft>
              <a:buNone/>
            </a:pPr>
            <a:r>
              <a:rPr lang="en-US"/>
              <a:t>Under SB 819, a student with a disability now includes: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A student who is eligible for special education and related services under IDEA, OR</a:t>
            </a:r>
            <a:endParaRPr/>
          </a:p>
          <a:p>
            <a:pPr marL="0" lvl="0" indent="0" algn="l" rtl="0">
              <a:spcBef>
                <a:spcPts val="0"/>
              </a:spcBef>
              <a:spcAft>
                <a:spcPts val="0"/>
              </a:spcAft>
              <a:buClr>
                <a:schemeClr val="dk1"/>
              </a:buClr>
              <a:buSzPts val="1200"/>
              <a:buFont typeface="Arial"/>
              <a:buNone/>
            </a:pPr>
            <a:endParaRPr/>
          </a:p>
          <a:p>
            <a:pPr marL="171450" lvl="0" indent="-171450" algn="l" rtl="0">
              <a:lnSpc>
                <a:spcPct val="100000"/>
              </a:lnSpc>
              <a:spcBef>
                <a:spcPts val="600"/>
              </a:spcBef>
              <a:spcAft>
                <a:spcPts val="0"/>
              </a:spcAft>
              <a:buClr>
                <a:schemeClr val="dk1"/>
              </a:buClr>
              <a:buSzPts val="1200"/>
              <a:buFont typeface="Arial"/>
              <a:buChar char="•"/>
            </a:pPr>
            <a:r>
              <a:rPr lang="en-US"/>
              <a:t>A student who has a disability under </a:t>
            </a:r>
            <a:r>
              <a:rPr lang="en-US" b="1"/>
              <a:t>Section 504 of the Rehabilitation Act </a:t>
            </a:r>
            <a:r>
              <a:rPr lang="en-US"/>
              <a:t>of 1973, 29 U.S.C. 794, and is eligible for a 504 Plan; OR</a:t>
            </a:r>
            <a:endParaRPr/>
          </a:p>
          <a:p>
            <a:pPr marL="0" lvl="0" indent="0" algn="l" rtl="0">
              <a:lnSpc>
                <a:spcPct val="100000"/>
              </a:lnSpc>
              <a:spcBef>
                <a:spcPts val="600"/>
              </a:spcBef>
              <a:spcAft>
                <a:spcPts val="0"/>
              </a:spcAft>
              <a:buClr>
                <a:schemeClr val="dk1"/>
              </a:buClr>
              <a:buSzPts val="1200"/>
              <a:buFont typeface="Arial"/>
              <a:buNone/>
            </a:pPr>
            <a:endParaRPr/>
          </a:p>
          <a:p>
            <a:pPr marL="171450" lvl="0" indent="-171450" algn="l" rtl="0">
              <a:lnSpc>
                <a:spcPct val="100000"/>
              </a:lnSpc>
              <a:spcBef>
                <a:spcPts val="600"/>
              </a:spcBef>
              <a:spcAft>
                <a:spcPts val="0"/>
              </a:spcAft>
              <a:buClr>
                <a:schemeClr val="dk1"/>
              </a:buClr>
              <a:buSzPts val="1200"/>
              <a:buFont typeface="Arial"/>
              <a:buChar char="•"/>
            </a:pPr>
            <a:r>
              <a:rPr lang="en-US"/>
              <a:t>A student who has </a:t>
            </a:r>
            <a:r>
              <a:rPr lang="en-US" b="1"/>
              <a:t>not been determined to be eligible</a:t>
            </a:r>
            <a:r>
              <a:rPr lang="en-US"/>
              <a:t> for special education and related services, as provided by ORS chapter 343, or to be eligible for a 504 Plan, but for whom a </a:t>
            </a:r>
            <a:r>
              <a:rPr lang="en-US" b="1"/>
              <a:t>request or referral for evaluation for eligibility determination has been made but not yet completed</a:t>
            </a:r>
            <a:r>
              <a:rPr lang="en-US"/>
              <a:t>.</a:t>
            </a:r>
            <a:endParaRPr/>
          </a:p>
          <a:p>
            <a:pPr marL="171450" lvl="0" indent="-95250" algn="l" rtl="0">
              <a:lnSpc>
                <a:spcPct val="100000"/>
              </a:lnSpc>
              <a:spcBef>
                <a:spcPts val="600"/>
              </a:spcBef>
              <a:spcAft>
                <a:spcPts val="0"/>
              </a:spcAft>
              <a:buClr>
                <a:schemeClr val="dk1"/>
              </a:buClr>
              <a:buSzPts val="1200"/>
              <a:buFont typeface="Arial"/>
              <a:buNone/>
            </a:pPr>
            <a:endParaRPr/>
          </a:p>
          <a:p>
            <a:pPr marL="0" lvl="0" indent="0" algn="l" rtl="0">
              <a:lnSpc>
                <a:spcPct val="100000"/>
              </a:lnSpc>
              <a:spcBef>
                <a:spcPts val="600"/>
              </a:spcBef>
              <a:spcAft>
                <a:spcPts val="0"/>
              </a:spcAft>
              <a:buClr>
                <a:schemeClr val="dk1"/>
              </a:buClr>
              <a:buSzPts val="1200"/>
              <a:buFont typeface="Arial"/>
              <a:buNone/>
            </a:pPr>
            <a:r>
              <a:rPr lang="en-US"/>
              <a:t>As you may have noticed, a greater number of students experiencing a disability now fall under this definition. Keep in mind this definition of a child with a disability is for SB 819 only. </a:t>
            </a:r>
            <a:endParaRPr/>
          </a:p>
        </p:txBody>
      </p:sp>
      <p:sp>
        <p:nvSpPr>
          <p:cNvPr id="285" name="Google Shape;2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talk about how the definition of an abbreviated school day has changed from its previous definition that was defined in Oregon Revised Statute 343.161. The language of the previous statue read:  “Abbreviated school day means any school day during which a student receives instruction or educational services for fewer hours than other students who are in the </a:t>
            </a:r>
            <a:r>
              <a:rPr lang="en-US" b="1" u="sng"/>
              <a:t>same grade</a:t>
            </a:r>
            <a:r>
              <a:rPr lang="en-US" b="1"/>
              <a:t> within the </a:t>
            </a:r>
            <a:r>
              <a:rPr lang="en-US" b="1" u="sng"/>
              <a:t>same school</a:t>
            </a:r>
            <a:r>
              <a:rPr lang="en-US"/>
              <a:t>.  Notice the language was comparing a students schedule with other students in the same grade within the same school the student was attending.  </a:t>
            </a:r>
            <a:endParaRPr/>
          </a:p>
          <a:p>
            <a:pPr marL="0" lvl="0" indent="0" algn="l" rtl="0">
              <a:spcBef>
                <a:spcPts val="0"/>
              </a:spcBef>
              <a:spcAft>
                <a:spcPts val="0"/>
              </a:spcAft>
              <a:buNone/>
            </a:pPr>
            <a:endParaRPr/>
          </a:p>
          <a:p>
            <a:pPr marL="0" lvl="0" indent="0" algn="l" rtl="0">
              <a:spcBef>
                <a:spcPts val="0"/>
              </a:spcBef>
              <a:spcAft>
                <a:spcPts val="0"/>
              </a:spcAft>
              <a:buNone/>
            </a:pPr>
            <a:r>
              <a:rPr lang="en-US"/>
              <a:t>Further:  ASDP is an education program:</a:t>
            </a:r>
            <a:endParaRPr/>
          </a:p>
          <a:p>
            <a:pPr marL="171450" lvl="0" indent="-171450" algn="l" rtl="0">
              <a:spcBef>
                <a:spcPts val="0"/>
              </a:spcBef>
              <a:spcAft>
                <a:spcPts val="0"/>
              </a:spcAft>
              <a:buClr>
                <a:schemeClr val="dk1"/>
              </a:buClr>
              <a:buSzPts val="1200"/>
              <a:buFont typeface="Arial"/>
              <a:buChar char="•"/>
            </a:pPr>
            <a:r>
              <a:rPr lang="en-US"/>
              <a:t>In which a school district restricts a student’s access to hours of instruction or educational services; and</a:t>
            </a:r>
            <a:endParaRPr/>
          </a:p>
          <a:p>
            <a:pPr marL="171450" lvl="0" indent="-171450" algn="l" rtl="0">
              <a:spcBef>
                <a:spcPts val="0"/>
              </a:spcBef>
              <a:spcAft>
                <a:spcPts val="0"/>
              </a:spcAft>
              <a:buClr>
                <a:schemeClr val="dk1"/>
              </a:buClr>
              <a:buSzPts val="1200"/>
              <a:buFont typeface="Arial"/>
              <a:buChar char="•"/>
            </a:pPr>
            <a:r>
              <a:rPr lang="en-US"/>
              <a:t>That results in a student having an abbreviated school day for more than 10 school days per school year.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4" name="Google Shape;29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new definition of ASDP now means any school day during which a student with a disability receives instruction or educational services for fewer hours than the </a:t>
            </a:r>
            <a:r>
              <a:rPr lang="en-US" b="1"/>
              <a:t>majority of other students who are in the </a:t>
            </a:r>
            <a:r>
              <a:rPr lang="en-US" b="1" u="sng"/>
              <a:t>same grade</a:t>
            </a:r>
            <a:r>
              <a:rPr lang="en-US" b="1"/>
              <a:t> within the student’s </a:t>
            </a:r>
            <a:r>
              <a:rPr lang="en-US" b="1" u="sng"/>
              <a:t>resident school district</a:t>
            </a:r>
            <a:r>
              <a:rPr lang="en-US" b="1"/>
              <a:t>.  </a:t>
            </a:r>
            <a:r>
              <a:rPr lang="en-US" b="0"/>
              <a:t>So, if we have any students placed outside of the district in our ESD or another type of specialized program, the comparison now is a student’s resident district – even though they are not attending the resident districts. There are a few exception that do apply which we will discuss later.  </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US" b="0"/>
              <a:t>By definition, the current definition of ASDP is an education program: </a:t>
            </a:r>
            <a:endParaRPr/>
          </a:p>
          <a:p>
            <a:pPr marL="171450" lvl="0" indent="-171450" algn="l" rtl="0">
              <a:spcBef>
                <a:spcPts val="0"/>
              </a:spcBef>
              <a:spcAft>
                <a:spcPts val="0"/>
              </a:spcAft>
              <a:buClr>
                <a:schemeClr val="dk1"/>
              </a:buClr>
              <a:buSzPts val="1200"/>
              <a:buFont typeface="Arial"/>
              <a:buChar char="•"/>
            </a:pPr>
            <a:r>
              <a:rPr lang="en-US"/>
              <a:t>In which a school district r</a:t>
            </a:r>
            <a:r>
              <a:rPr lang="en-US" b="1"/>
              <a:t>estricts a student’s access</a:t>
            </a:r>
            <a:r>
              <a:rPr lang="en-US"/>
              <a:t> to hours of instruction or educational services to less than the number of hours of instruction or educational services that are provided to the majority of other students who are in the same grade within the student’s resident school district</a:t>
            </a:r>
            <a:endParaRPr/>
          </a:p>
          <a:p>
            <a:pPr marL="171450" lvl="0" indent="-171450" algn="l" rtl="0">
              <a:spcBef>
                <a:spcPts val="0"/>
              </a:spcBef>
              <a:spcAft>
                <a:spcPts val="0"/>
              </a:spcAft>
              <a:buClr>
                <a:schemeClr val="dk1"/>
              </a:buClr>
              <a:buSzPts val="1200"/>
              <a:buFont typeface="Arial"/>
              <a:buChar char="•"/>
            </a:pPr>
            <a:r>
              <a:rPr lang="en-US" b="1"/>
              <a:t>That results in a student having an abbreviated school day for more than 10 school days per school year.</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Explain broadly how the change in definition from the comparison from same program or school to resident district means that the district will now have to look at the number of minutes of students experiencing a disability that have been placed in programs outside the district or in special program to see if they are equitable to students in the resident district.  </a:t>
            </a:r>
            <a:endParaRPr/>
          </a:p>
        </p:txBody>
      </p:sp>
      <p:sp>
        <p:nvSpPr>
          <p:cNvPr id="312" name="Google Shape;31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is a reminder that the materials within this presentation are ODE’s interpretation of SB 819 and are provide to help public school programs’ understanding of their obligations to this law. The materials do not constitute legal advice.  </a:t>
            </a:r>
            <a:endParaRPr/>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the result of this is that r</a:t>
            </a:r>
            <a:r>
              <a:rPr lang="en-US" sz="1200">
                <a:solidFill>
                  <a:srgbClr val="000000"/>
                </a:solidFill>
              </a:rPr>
              <a:t>egardless of a student’s placement on the continuum of alternative placements, their hours of instruction and educational services will need to be compared to a specific population of students as indicated in SB 819.  We can dig in deeper to this is a different presentation, but for all purposes, students in these programs will be compared to students in other settings depending on the program type.  Essentially, our comparisons will involve either: </a:t>
            </a:r>
            <a:endParaRPr/>
          </a:p>
          <a:p>
            <a:pPr marL="0" lvl="0" indent="0" algn="l" rtl="0">
              <a:spcBef>
                <a:spcPts val="0"/>
              </a:spcBef>
              <a:spcAft>
                <a:spcPts val="0"/>
              </a:spcAft>
              <a:buNone/>
            </a:pPr>
            <a:endParaRPr sz="1200">
              <a:solidFill>
                <a:srgbClr val="000000"/>
              </a:solidFill>
            </a:endParaRPr>
          </a:p>
          <a:p>
            <a:pPr marL="171450" lvl="0" indent="-171450" algn="l" rtl="0">
              <a:spcBef>
                <a:spcPts val="0"/>
              </a:spcBef>
              <a:spcAft>
                <a:spcPts val="0"/>
              </a:spcAft>
              <a:buClr>
                <a:srgbClr val="000000"/>
              </a:buClr>
              <a:buSzPts val="1200"/>
              <a:buFont typeface="Calibri"/>
              <a:buChar char="-"/>
            </a:pPr>
            <a:r>
              <a:rPr lang="en-US" sz="1200">
                <a:solidFill>
                  <a:srgbClr val="000000"/>
                </a:solidFill>
              </a:rPr>
              <a:t>Same grade, resident district,</a:t>
            </a:r>
            <a:endParaRPr/>
          </a:p>
          <a:p>
            <a:pPr marL="171450" lvl="0" indent="-171450" algn="l" rtl="0">
              <a:spcBef>
                <a:spcPts val="0"/>
              </a:spcBef>
              <a:spcAft>
                <a:spcPts val="0"/>
              </a:spcAft>
              <a:buClr>
                <a:srgbClr val="000000"/>
              </a:buClr>
              <a:buSzPts val="1200"/>
              <a:buFont typeface="Calibri"/>
              <a:buChar char="-"/>
            </a:pPr>
            <a:r>
              <a:rPr lang="en-US" sz="1200">
                <a:solidFill>
                  <a:srgbClr val="000000"/>
                </a:solidFill>
              </a:rPr>
              <a:t>Same grade, same school, or</a:t>
            </a:r>
            <a:endParaRPr/>
          </a:p>
          <a:p>
            <a:pPr marL="171450" lvl="0" indent="-171450" algn="l" rtl="0">
              <a:spcBef>
                <a:spcPts val="0"/>
              </a:spcBef>
              <a:spcAft>
                <a:spcPts val="0"/>
              </a:spcAft>
              <a:buClr>
                <a:srgbClr val="000000"/>
              </a:buClr>
              <a:buSzPts val="1200"/>
              <a:buFont typeface="Calibri"/>
              <a:buChar char="-"/>
            </a:pPr>
            <a:r>
              <a:rPr lang="en-US" sz="1200">
                <a:solidFill>
                  <a:srgbClr val="000000"/>
                </a:solidFill>
              </a:rPr>
              <a:t>Same program, but not grade specific.  </a:t>
            </a:r>
            <a:endParaRPr/>
          </a:p>
        </p:txBody>
      </p:sp>
      <p:sp>
        <p:nvSpPr>
          <p:cNvPr id="321" name="Google Shape;32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list of schools that give a general indication of how school bell-to-bell comparisons need to be made.  </a:t>
            </a:r>
            <a:endParaRPr/>
          </a:p>
          <a:p>
            <a:pPr marL="0" lvl="0" indent="0" algn="l" rtl="0">
              <a:spcBef>
                <a:spcPts val="0"/>
              </a:spcBef>
              <a:spcAft>
                <a:spcPts val="0"/>
              </a:spcAft>
              <a:buNone/>
            </a:pPr>
            <a:endParaRPr/>
          </a:p>
          <a:p>
            <a:pPr marL="0" lvl="0" indent="0" algn="l" rtl="0">
              <a:spcBef>
                <a:spcPts val="0"/>
              </a:spcBef>
              <a:spcAft>
                <a:spcPts val="0"/>
              </a:spcAft>
              <a:buNone/>
            </a:pPr>
            <a:r>
              <a:rPr lang="en-US" b="1"/>
              <a:t>Presenter:  </a:t>
            </a:r>
            <a:r>
              <a:rPr lang="en-US"/>
              <a:t>Since this is an overview presentation, you have the choice of either: </a:t>
            </a:r>
            <a:endParaRPr/>
          </a:p>
          <a:p>
            <a:pPr marL="228600" lvl="0" indent="-228600" algn="l" rtl="0">
              <a:spcBef>
                <a:spcPts val="0"/>
              </a:spcBef>
              <a:spcAft>
                <a:spcPts val="0"/>
              </a:spcAft>
              <a:buClr>
                <a:schemeClr val="dk1"/>
              </a:buClr>
              <a:buSzPts val="1200"/>
              <a:buFont typeface="Calibri"/>
              <a:buAutoNum type="arabicParenBoth"/>
            </a:pPr>
            <a:r>
              <a:rPr lang="en-US"/>
              <a:t>Stating this slide is meant to show the participants some of the nuances and subtleties of making comparisons based on the type of program the student receives services in and then later work with Slides 21-28 of the “Comprehensive” presentation; or</a:t>
            </a:r>
            <a:endParaRPr/>
          </a:p>
          <a:p>
            <a:pPr marL="228600" lvl="0" indent="-228600" algn="l" rtl="0">
              <a:spcBef>
                <a:spcPts val="0"/>
              </a:spcBef>
              <a:spcAft>
                <a:spcPts val="0"/>
              </a:spcAft>
              <a:buClr>
                <a:schemeClr val="dk1"/>
              </a:buClr>
              <a:buSzPts val="1200"/>
              <a:buFont typeface="Calibri"/>
              <a:buAutoNum type="arabicParenBoth"/>
            </a:pPr>
            <a:r>
              <a:rPr lang="en-US"/>
              <a:t>Going into more depth in each of the four types of categories. Option: Make a handout from this slide that you can hand out to participants to use for this discussion.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0" name="Google Shape;33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time comparisons we just discussed will involve what is termed “Bell-to-Bell comparisons,” meaning comparing </a:t>
            </a:r>
            <a:r>
              <a:rPr lang="en-US" sz="1200" b="0" i="0" u="none" strike="noStrike">
                <a:solidFill>
                  <a:schemeClr val="dk1"/>
                </a:solidFill>
                <a:latin typeface="Calibri"/>
                <a:ea typeface="Calibri"/>
                <a:cs typeface="Calibri"/>
                <a:sym typeface="Calibri"/>
              </a:rPr>
              <a:t>the same number of instructional and educational service hours in a school day. To be able to count as minutes within the child</a:t>
            </a:r>
            <a:r>
              <a:rPr lang="en-US"/>
              <a:t>’s program</a:t>
            </a:r>
            <a:r>
              <a:rPr lang="en-US" sz="1200" b="0" i="0" u="none" strike="noStrike">
                <a:solidFill>
                  <a:schemeClr val="dk1"/>
                </a:solidFill>
                <a:latin typeface="Calibri"/>
                <a:ea typeface="Calibri"/>
                <a:cs typeface="Calibri"/>
                <a:sym typeface="Calibri"/>
              </a:rPr>
              <a:t>, the time must meet the definitions of Instruction and Educational Services.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comparison does not mean all students will have to start and end school at the same time, have the same lunch time, passing times nor that all students need to receive the exact same instruction and educational services. </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a:t> </a:t>
            </a:r>
            <a:endParaRPr/>
          </a:p>
        </p:txBody>
      </p:sp>
      <p:sp>
        <p:nvSpPr>
          <p:cNvPr id="355" name="Google Shape;35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Presenter:  </a:t>
            </a:r>
            <a:r>
              <a:rPr lang="en-US"/>
              <a:t>Project on the screen and/or</a:t>
            </a:r>
            <a:r>
              <a:rPr lang="en-US" b="1"/>
              <a:t> </a:t>
            </a:r>
            <a:r>
              <a:rPr lang="en-US"/>
              <a:t>make a copy of pages 12-13 of ODE’s </a:t>
            </a:r>
            <a:r>
              <a:rPr lang="en-US" sz="1050" u="sng">
                <a:solidFill>
                  <a:srgbClr val="3344DD"/>
                </a:solidFill>
                <a:highlight>
                  <a:srgbClr val="F5F5F5"/>
                </a:highlight>
                <a:latin typeface="Arial"/>
                <a:ea typeface="Arial"/>
                <a:cs typeface="Arial"/>
                <a:sym typeface="Arial"/>
                <a:hlinkClick r:id="rId3">
                  <a:extLst>
                    <a:ext uri="{A12FA001-AC4F-418D-AE19-62706E023703}">
                      <ahyp:hlinkClr xmlns:ahyp="http://schemas.microsoft.com/office/drawing/2018/hyperlinkcolor" val="tx"/>
                    </a:ext>
                  </a:extLst>
                </a:hlinkClick>
              </a:rPr>
              <a:t>Implementing SB 819 - Guidance for School Districts and Programs</a:t>
            </a:r>
            <a:r>
              <a:rPr lang="en-US"/>
              <a:t> which defines Instruction and Educational Services within SB 819.  Read together or ask participants to read each section of these definitions.  Then, hold a discussion on this material using the three bullet points.  </a:t>
            </a:r>
            <a:endParaRPr/>
          </a:p>
        </p:txBody>
      </p:sp>
      <p:sp>
        <p:nvSpPr>
          <p:cNvPr id="364" name="Google Shape;36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Another important point to make around the definition of instruction is that f</a:t>
            </a:r>
            <a:r>
              <a:rPr lang="en-US" sz="1200"/>
              <a:t>or students who are on an IEP or 504 plan, asynchronous instruction and educational services provided during the school day cannot be counted as instruction or educational services and may likely constitute an abbreviated day.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This could include credit recovery, elective offerings and/or other online instruction or educational service offerings typically offered to students.  </a:t>
            </a:r>
            <a:endParaRPr/>
          </a:p>
          <a:p>
            <a:pPr marL="0" lvl="0" indent="0" algn="l" rtl="0">
              <a:spcBef>
                <a:spcPts val="0"/>
              </a:spcBef>
              <a:spcAft>
                <a:spcPts val="0"/>
              </a:spcAft>
              <a:buNone/>
            </a:pPr>
            <a:endParaRPr/>
          </a:p>
        </p:txBody>
      </p:sp>
      <p:sp>
        <p:nvSpPr>
          <p:cNvPr id="373" name="Google Shape;37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Let’s take a look at these definitions.  </a:t>
            </a:r>
            <a:endParaRPr sz="1200"/>
          </a:p>
          <a:p>
            <a:pPr marL="0" lvl="0" indent="0" algn="l" rtl="0">
              <a:spcBef>
                <a:spcPts val="0"/>
              </a:spcBef>
              <a:spcAft>
                <a:spcPts val="0"/>
              </a:spcAft>
              <a:buNone/>
            </a:pPr>
            <a:endParaRPr/>
          </a:p>
          <a:p>
            <a:pPr marL="0" lvl="0" indent="0" algn="l" rtl="0">
              <a:spcBef>
                <a:spcPts val="0"/>
              </a:spcBef>
              <a:spcAft>
                <a:spcPts val="0"/>
              </a:spcAft>
              <a:buNone/>
            </a:pPr>
            <a:r>
              <a:rPr lang="en-US" b="1"/>
              <a:t>Presenter</a:t>
            </a:r>
            <a:r>
              <a:rPr lang="en-US"/>
              <a:t>:  Define each and answer any questions that may arise. </a:t>
            </a:r>
            <a:endParaRPr/>
          </a:p>
        </p:txBody>
      </p:sp>
      <p:sp>
        <p:nvSpPr>
          <p:cNvPr id="382" name="Google Shape;38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each of these bullet points and how they relate to your district. Indicate what plans you have already put in place for these students.  </a:t>
            </a:r>
            <a:endParaRPr/>
          </a:p>
          <a:p>
            <a:pPr marL="0" lvl="0" indent="0" algn="l" rtl="0">
              <a:spcBef>
                <a:spcPts val="0"/>
              </a:spcBef>
              <a:spcAft>
                <a:spcPts val="0"/>
              </a:spcAft>
              <a:buNone/>
            </a:pPr>
            <a:endParaRPr/>
          </a:p>
        </p:txBody>
      </p:sp>
      <p:sp>
        <p:nvSpPr>
          <p:cNvPr id="392" name="Google Shape;39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will talk more about consent when we discuss the types of meetings and procedures that need to occur within those meetings as they relate to abbreviated school day program.  As an overview: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u="sng"/>
              <a:t>Prior</a:t>
            </a:r>
            <a:r>
              <a:rPr lang="en-US" i="1" u="sng"/>
              <a:t> </a:t>
            </a:r>
            <a:r>
              <a:rPr lang="en-US" u="sng"/>
              <a:t>to a discussion</a:t>
            </a:r>
            <a:r>
              <a:rPr lang="en-US"/>
              <a:t> on abbreviated school day program placement, the school district must provide a written statement to the student’s parent or foster parent in a language and format accessible to the parent or foster parent informing the parent or foster parent of the following information. </a:t>
            </a:r>
            <a:endParaRPr/>
          </a:p>
          <a:p>
            <a:pPr marL="0" lvl="0" indent="0" algn="l" rtl="0">
              <a:spcBef>
                <a:spcPts val="0"/>
              </a:spcBef>
              <a:spcAft>
                <a:spcPts val="0"/>
              </a:spcAft>
              <a:buNone/>
            </a:pPr>
            <a:endParaRPr/>
          </a:p>
          <a:p>
            <a:pPr marL="0" lvl="0" indent="0" algn="l" rtl="0">
              <a:spcBef>
                <a:spcPts val="0"/>
              </a:spcBef>
              <a:spcAft>
                <a:spcPts val="0"/>
              </a:spcAft>
              <a:buNone/>
            </a:pPr>
            <a:r>
              <a:rPr lang="en-US"/>
              <a:t>First, the student’s right to have meaningful access to the same number of hours of instruction and educational services as the majority of other students who are in the same grade within the student’s resident school district;   </a:t>
            </a:r>
            <a:endParaRPr/>
          </a:p>
          <a:p>
            <a:pPr marL="0" lvl="0" indent="0" algn="l" rtl="0">
              <a:spcBef>
                <a:spcPts val="0"/>
              </a:spcBef>
              <a:spcAft>
                <a:spcPts val="0"/>
              </a:spcAft>
              <a:buNone/>
            </a:pPr>
            <a:endParaRPr/>
          </a:p>
          <a:p>
            <a:pPr marL="0" lvl="0" indent="0" algn="l" rtl="0">
              <a:spcBef>
                <a:spcPts val="0"/>
              </a:spcBef>
              <a:spcAft>
                <a:spcPts val="0"/>
              </a:spcAft>
              <a:buNone/>
            </a:pPr>
            <a:r>
              <a:rPr lang="en-US"/>
              <a:t>Second, the prohibition on the school district to unilaterally place a student with a disability on an abbreviated school day program. In other words, written parental consent must be obtained before placing a student on an abbreviated school day program.  </a:t>
            </a:r>
            <a:endParaRPr/>
          </a:p>
          <a:p>
            <a:pPr marL="0" lvl="0" indent="0" algn="l" rtl="0">
              <a:spcBef>
                <a:spcPts val="0"/>
              </a:spcBef>
              <a:spcAft>
                <a:spcPts val="0"/>
              </a:spcAft>
              <a:buNone/>
            </a:pPr>
            <a:endParaRPr/>
          </a:p>
          <a:p>
            <a:pPr marL="0" lvl="0" indent="0" algn="l" rtl="0">
              <a:spcBef>
                <a:spcPts val="0"/>
              </a:spcBef>
              <a:spcAft>
                <a:spcPts val="0"/>
              </a:spcAft>
              <a:buNone/>
            </a:pPr>
            <a:r>
              <a:rPr lang="en-US"/>
              <a:t>Third, the parent or foster parent’s right, any time, to withdraw consent for an abbreviated school day program placement or to request a meeting of the student’s IEP team to discuss whether the student should no longer be placed on an abbreviated school day program.</a:t>
            </a:r>
            <a:endParaRPr/>
          </a:p>
          <a:p>
            <a:pPr marL="0" lvl="0" indent="0" algn="l" rtl="0">
              <a:spcBef>
                <a:spcPts val="0"/>
              </a:spcBef>
              <a:spcAft>
                <a:spcPts val="0"/>
              </a:spcAft>
              <a:buNone/>
            </a:pPr>
            <a:endParaRPr/>
          </a:p>
          <a:p>
            <a:pPr marL="0" lvl="0" indent="0" algn="l" rtl="0">
              <a:spcBef>
                <a:spcPts val="0"/>
              </a:spcBef>
              <a:spcAft>
                <a:spcPts val="0"/>
              </a:spcAft>
              <a:buNone/>
            </a:pPr>
            <a:r>
              <a:rPr lang="en-US"/>
              <a:t>The parent must continually contain parent consent at regular intervals as long as the student remains on an abbreviated day program. </a:t>
            </a:r>
            <a:endParaRPr/>
          </a:p>
          <a:p>
            <a:pPr marL="0" lvl="0" indent="0" algn="l" rtl="0">
              <a:spcBef>
                <a:spcPts val="0"/>
              </a:spcBef>
              <a:spcAft>
                <a:spcPts val="0"/>
              </a:spcAft>
              <a:buNone/>
            </a:pPr>
            <a:endParaRPr/>
          </a:p>
        </p:txBody>
      </p:sp>
      <p:sp>
        <p:nvSpPr>
          <p:cNvPr id="401" name="Google Shape;40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many new forms to be completed when the school or program either continues abbreviated day programs for students that are currently placed on abbreviated day programs or being initially placed on abbreviated day programs. These will be discussed more thoroughly when we begin discussing IEP meetings.  For now, know that SB 819 is form heavy and our district personnel will need to become familiar with these forms.  </a:t>
            </a:r>
            <a:endParaRPr/>
          </a:p>
          <a:p>
            <a:pPr marL="0" lvl="0" indent="0" algn="l" rtl="0">
              <a:spcBef>
                <a:spcPts val="0"/>
              </a:spcBef>
              <a:spcAft>
                <a:spcPts val="0"/>
              </a:spcAft>
              <a:buNone/>
            </a:pPr>
            <a:endParaRPr/>
          </a:p>
          <a:p>
            <a:pPr marL="0" lvl="0" indent="0" algn="l" rtl="0">
              <a:spcBef>
                <a:spcPts val="0"/>
              </a:spcBef>
              <a:spcAft>
                <a:spcPts val="0"/>
              </a:spcAft>
              <a:buNone/>
            </a:pPr>
            <a:r>
              <a:rPr lang="en-US"/>
              <a:t>In addition, the Oregon Department of Education now has a new data collection system to keep track of all students placed on abbreviated school day program. We have (or will have) an internal system to make sure all placements and continued placements are submitted correctly to ODE.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0" name="Google Shape;41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also new requirements for follow-up meetings once a student has been placed on an abbreviated school day program. These differ quite significantly from previous requirements.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r>
              <a:rPr lang="en-US"/>
              <a:t>In sum, SB 819 required that the district hold a meeting of the student’s IEP/504 team to review the student’s abbreviated school day program as specific intervals. </a:t>
            </a:r>
            <a:endParaRPr sz="100"/>
          </a:p>
          <a:p>
            <a:pPr marL="0" lvl="0" indent="0" algn="l" rtl="0">
              <a:spcBef>
                <a:spcPts val="0"/>
              </a:spcBef>
              <a:spcAft>
                <a:spcPts val="0"/>
              </a:spcAft>
              <a:buClr>
                <a:schemeClr val="dk1"/>
              </a:buClr>
              <a:buSzPts val="2800"/>
              <a:buFont typeface="Calibri"/>
              <a:buNone/>
            </a:pPr>
            <a:endParaRPr sz="2800"/>
          </a:p>
          <a:p>
            <a:pPr marL="0" lvl="0" indent="0" algn="l" rtl="0">
              <a:spcBef>
                <a:spcPts val="0"/>
              </a:spcBef>
              <a:spcAft>
                <a:spcPts val="0"/>
              </a:spcAft>
              <a:buClr>
                <a:schemeClr val="dk1"/>
              </a:buClr>
              <a:buSzPts val="2800"/>
              <a:buFont typeface="Calibri"/>
              <a:buNone/>
            </a:pPr>
            <a:r>
              <a:rPr lang="en-US" sz="1000" b="1"/>
              <a:t>During the school year, a meeting must be held</a:t>
            </a:r>
            <a:endParaRPr sz="100"/>
          </a:p>
          <a:p>
            <a:pPr marL="457200" lvl="1" indent="0" algn="l" rtl="0">
              <a:spcBef>
                <a:spcPts val="0"/>
              </a:spcBef>
              <a:spcAft>
                <a:spcPts val="0"/>
              </a:spcAft>
              <a:buNone/>
            </a:pPr>
            <a:r>
              <a:rPr lang="en-US"/>
              <a:t>- No fewer than 25 calendar days and no more than 35 calendar days after the initial placement on the abbreviated school day program.</a:t>
            </a:r>
            <a:endParaRPr/>
          </a:p>
          <a:p>
            <a:pPr marL="457200" lvl="0" indent="0" algn="l" rtl="0">
              <a:spcBef>
                <a:spcPts val="0"/>
              </a:spcBef>
              <a:spcAft>
                <a:spcPts val="0"/>
              </a:spcAft>
              <a:buNone/>
            </a:pPr>
            <a:r>
              <a:rPr lang="en-US"/>
              <a:t>- No less frequently than once every 30 calendar days, starting after the meeting described in subparagraph (A) of this paragraph, unless the parent or foster parent provides written consent to meet less frequently than once every 30 calendar days.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There are exceptions to this timeline which we can talk about at a different time in further detail. For example, teams with students on 504 plans may be able to meet one time per year after the initial 25 to 35-day follow-up meetings.  There are other exceptions as well.  </a:t>
            </a:r>
            <a:endParaRPr/>
          </a:p>
        </p:txBody>
      </p:sp>
      <p:sp>
        <p:nvSpPr>
          <p:cNvPr id="419" name="Google Shape;41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Presenter:  </a:t>
            </a:r>
            <a:r>
              <a:rPr lang="en-US"/>
              <a:t>You may want to substitute this slide with your own district’s equity stance rather than the ODE Equity Stance.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the Oregon Department of Education’s Equity Stance. An equity stance includes an organization’s core values, commitments, orientations, principles, strategies, and frameworks that are foundational to what you wish to prioritize in decision making.  ODE chooses to prioritize equity at the heart of all decisions we make with the goal of dismantling systems and institutions of oppression that have created the dichotomy of beneficiaries and those have traditionally oppressed and marginalized.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4" name="Google Shape;12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a number of new accountability procedures related to abbreviated school day programs written into SB 819: </a:t>
            </a:r>
            <a:endParaRPr/>
          </a:p>
          <a:p>
            <a:pPr marL="171450" marR="0" lvl="0" indent="-171450" algn="l" rtl="0">
              <a:lnSpc>
                <a:spcPct val="100000"/>
              </a:lnSpc>
              <a:spcBef>
                <a:spcPts val="0"/>
              </a:spcBef>
              <a:spcAft>
                <a:spcPts val="0"/>
              </a:spcAft>
              <a:buClr>
                <a:schemeClr val="dk1"/>
              </a:buClr>
              <a:buSzPts val="1200"/>
              <a:buFont typeface="Calibri"/>
              <a:buChar char="-"/>
            </a:pPr>
            <a:r>
              <a:rPr lang="en-US"/>
              <a:t>First, </a:t>
            </a:r>
            <a:r>
              <a:rPr lang="en-US" sz="1200" b="0" i="0" u="none" strike="noStrike">
                <a:solidFill>
                  <a:schemeClr val="dk1"/>
                </a:solidFill>
                <a:latin typeface="Calibri"/>
                <a:ea typeface="Calibri"/>
                <a:cs typeface="Calibri"/>
                <a:sym typeface="Calibri"/>
              </a:rPr>
              <a:t>the Superintendent must review each student’s abbreviated school day program placement, at the required intervals stated in SB 819, to determine if it is compliant with state and federal law. In addition, and as detailed in another presentation, as part of this review, the superintendent must document a plan for credit recovery and comprehensive services, including compensatory services, that is being implemented to ensure a student’s on-time graduation with a high school diploma, a modified diploma or an extended diploma if any student in grades 9 through 12 not expected to graduate on time.</a:t>
            </a:r>
            <a:endParaRPr/>
          </a:p>
          <a:p>
            <a:pPr marL="171450" marR="0" lvl="0" indent="-9525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When the Department of Education </a:t>
            </a:r>
            <a:r>
              <a:rPr lang="en-US" sz="1200" b="0" i="0" u="sng">
                <a:solidFill>
                  <a:schemeClr val="dk1"/>
                </a:solidFill>
                <a:latin typeface="Calibri"/>
                <a:ea typeface="Calibri"/>
                <a:cs typeface="Calibri"/>
                <a:sym typeface="Calibri"/>
              </a:rPr>
              <a:t>receives a complaint</a:t>
            </a:r>
            <a:r>
              <a:rPr lang="en-US" sz="1200" b="0" i="0" u="none" strike="noStrike">
                <a:solidFill>
                  <a:schemeClr val="dk1"/>
                </a:solidFill>
                <a:latin typeface="Calibri"/>
                <a:ea typeface="Calibri"/>
                <a:cs typeface="Calibri"/>
                <a:sym typeface="Calibri"/>
              </a:rPr>
              <a:t> or </a:t>
            </a:r>
            <a:r>
              <a:rPr lang="en-US" sz="1200" b="0" i="0" u="sng">
                <a:solidFill>
                  <a:schemeClr val="dk1"/>
                </a:solidFill>
                <a:latin typeface="Calibri"/>
                <a:ea typeface="Calibri"/>
                <a:cs typeface="Calibri"/>
                <a:sym typeface="Calibri"/>
              </a:rPr>
              <a:t>otherwise has cause to believe</a:t>
            </a:r>
            <a:r>
              <a:rPr lang="en-US" sz="1200" b="0" i="0" u="none" strike="noStrike">
                <a:solidFill>
                  <a:schemeClr val="dk1"/>
                </a:solidFill>
                <a:latin typeface="Calibri"/>
                <a:ea typeface="Calibri"/>
                <a:cs typeface="Calibri"/>
                <a:sym typeface="Calibri"/>
              </a:rPr>
              <a:t> a school district is not in compliance with particular sections of SB 819, the department must initiate an investigation and inform the school district of any noncompliance within 30 calendar days of receiving the complaint or having cause to believe the school district is not in compliance. If a complaint relates to a specific student and is submitted by the student’s parent or foster parent, the Superintendent of Public Instruction is not required to conduct an investigation and shall presume that consent for the abbreviated school day program placement has been revoked and immediately, and in no case no more than two business days after receipt of the complaint, order the school district to provide to the student, within five school days, meaningful access to the same number of hours of instruction and educational services that are provided to the majority of other students who are in the same grade within the student’s resident school district. </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Finally, there are also enforcement actions built into SB 819 if a school district is not complying with regulations. The bill itself as well as ODE’s comprehensive guidance document on SB 819 discusses these enforcement actions.  </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b="0"/>
          </a:p>
          <a:p>
            <a:pPr marL="0" lvl="0" indent="0" algn="l" rtl="0">
              <a:spcBef>
                <a:spcPts val="0"/>
              </a:spcBef>
              <a:spcAft>
                <a:spcPts val="0"/>
              </a:spcAft>
              <a:buNone/>
            </a:pPr>
            <a:br>
              <a:rPr lang="en-US"/>
            </a:b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28" name="Google Shape;42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a number of new accountability procedures related to abbreviated school day programs written into SB 819: </a:t>
            </a:r>
            <a:endParaRPr/>
          </a:p>
          <a:p>
            <a:pPr marL="171450" marR="0" lvl="0" indent="-171450" algn="l" rtl="0">
              <a:lnSpc>
                <a:spcPct val="100000"/>
              </a:lnSpc>
              <a:spcBef>
                <a:spcPts val="0"/>
              </a:spcBef>
              <a:spcAft>
                <a:spcPts val="0"/>
              </a:spcAft>
              <a:buClr>
                <a:schemeClr val="dk1"/>
              </a:buClr>
              <a:buSzPts val="1200"/>
              <a:buFont typeface="Calibri"/>
              <a:buChar char="-"/>
            </a:pPr>
            <a:r>
              <a:rPr lang="en-US"/>
              <a:t>First, </a:t>
            </a:r>
            <a:r>
              <a:rPr lang="en-US" sz="1200" b="0" i="0" u="none" strike="noStrike">
                <a:solidFill>
                  <a:schemeClr val="dk1"/>
                </a:solidFill>
                <a:latin typeface="Calibri"/>
                <a:ea typeface="Calibri"/>
                <a:cs typeface="Calibri"/>
                <a:sym typeface="Calibri"/>
              </a:rPr>
              <a:t>the Superintendent must review each student’s abbreviated school day program placement, at the required intervals stated in SB 819, to determine if it is compliant with state and federal law. In addition, and as detailed in another presentation, as part of this review, the superintendent must document a plan for credit recovery and comprehensive services, including compensatory services, that is being implemented to ensure a student’s on-time graduation with a high school diploma, a modified diploma or an extended diploma if any student in grades 9 through 12 not expected to graduate on time.</a:t>
            </a:r>
            <a:endParaRPr/>
          </a:p>
          <a:p>
            <a:pPr marL="171450" marR="0" lvl="0" indent="-9525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When the Department of Education </a:t>
            </a:r>
            <a:r>
              <a:rPr lang="en-US" sz="1200" b="0" i="0" u="sng">
                <a:solidFill>
                  <a:schemeClr val="dk1"/>
                </a:solidFill>
                <a:latin typeface="Calibri"/>
                <a:ea typeface="Calibri"/>
                <a:cs typeface="Calibri"/>
                <a:sym typeface="Calibri"/>
              </a:rPr>
              <a:t>receives a complaint</a:t>
            </a:r>
            <a:r>
              <a:rPr lang="en-US" sz="1200" b="0" i="0" u="none" strike="noStrike">
                <a:solidFill>
                  <a:schemeClr val="dk1"/>
                </a:solidFill>
                <a:latin typeface="Calibri"/>
                <a:ea typeface="Calibri"/>
                <a:cs typeface="Calibri"/>
                <a:sym typeface="Calibri"/>
              </a:rPr>
              <a:t> or </a:t>
            </a:r>
            <a:r>
              <a:rPr lang="en-US" sz="1200" b="0" i="0" u="sng">
                <a:solidFill>
                  <a:schemeClr val="dk1"/>
                </a:solidFill>
                <a:latin typeface="Calibri"/>
                <a:ea typeface="Calibri"/>
                <a:cs typeface="Calibri"/>
                <a:sym typeface="Calibri"/>
              </a:rPr>
              <a:t>otherwise has cause to believe</a:t>
            </a:r>
            <a:r>
              <a:rPr lang="en-US" sz="1200" b="0" i="0" u="none" strike="noStrike">
                <a:solidFill>
                  <a:schemeClr val="dk1"/>
                </a:solidFill>
                <a:latin typeface="Calibri"/>
                <a:ea typeface="Calibri"/>
                <a:cs typeface="Calibri"/>
                <a:sym typeface="Calibri"/>
              </a:rPr>
              <a:t> a school district is not in compliance with particular sections of SB 819, the department must initiate an investigation and inform the school district of any noncompliance within 30 calendar days of receiving the complaint or having cause to believe the school district is not in compliance. If a complaint relates to a specific student and is submitted by the student’s parent or foster parent, the Superintendent of Public Instruction (Dr. Charlene Williams) is not required to conduct an investigation and shall presume that consent for the abbreviated school day program placement has been revoked and immediately, and in no case no more than two business days after receipt of the complaint, order the school district to provide to the student, within five school days, meaningful access to the same number of hours of instruction and educational services that are provided to the majority of other students who are in the same grade within the student’s resident school district.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b="0"/>
          </a:p>
          <a:p>
            <a:pPr marL="0" lvl="0" indent="0" algn="l" rtl="0">
              <a:spcBef>
                <a:spcPts val="0"/>
              </a:spcBef>
              <a:spcAft>
                <a:spcPts val="0"/>
              </a:spcAft>
              <a:buNone/>
            </a:pPr>
            <a:br>
              <a:rPr lang="en-US"/>
            </a:b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38" name="Google Shape;43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has been an overview of the major changes to abbreviated school day with respect to SB 819.  (Presenter quickly reviews each box).  </a:t>
            </a:r>
            <a:endParaRPr/>
          </a:p>
          <a:p>
            <a:pPr marL="0" lvl="0" indent="0" algn="l" rtl="0">
              <a:spcBef>
                <a:spcPts val="0"/>
              </a:spcBef>
              <a:spcAft>
                <a:spcPts val="0"/>
              </a:spcAft>
              <a:buNone/>
            </a:pPr>
            <a:endParaRPr/>
          </a:p>
          <a:p>
            <a:pPr marL="0" lvl="0" indent="0" algn="l" rtl="0">
              <a:spcBef>
                <a:spcPts val="0"/>
              </a:spcBef>
              <a:spcAft>
                <a:spcPts val="0"/>
              </a:spcAft>
              <a:buNone/>
            </a:pPr>
            <a:r>
              <a:rPr lang="en-US" b="1"/>
              <a:t>Presenter</a:t>
            </a:r>
            <a:r>
              <a:rPr lang="en-US"/>
              <a:t>:  This is an overview. Based upon your audience and time, you may want to use “A Comprehensive Look” which goes into more detail in each of these SB 819 components. Additionally, a separate train-the-trainer presentation on holding SB 819 team meetings for the three types of required meetings is also available.  </a:t>
            </a:r>
            <a:endParaRPr/>
          </a:p>
        </p:txBody>
      </p:sp>
      <p:sp>
        <p:nvSpPr>
          <p:cNvPr id="447" name="Google Shape;44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0" i="0">
                <a:solidFill>
                  <a:schemeClr val="dk1"/>
                </a:solidFill>
                <a:latin typeface="Calibri"/>
                <a:ea typeface="Calibri"/>
                <a:cs typeface="Calibri"/>
                <a:sym typeface="Calibri"/>
              </a:rPr>
              <a:t>Ableism, either subtly or directly, portrays individuals who are being defined by their disabilities as inherently inferior to nondisabled people.</a:t>
            </a:r>
            <a:r>
              <a:rPr lang="en-US" sz="1400"/>
              <a:t> </a:t>
            </a:r>
            <a:r>
              <a:rPr lang="en-US" sz="1400" b="0" i="0">
                <a:solidFill>
                  <a:schemeClr val="dk1"/>
                </a:solidFill>
                <a:latin typeface="Calibri"/>
                <a:ea typeface="Calibri"/>
                <a:cs typeface="Calibri"/>
                <a:sym typeface="Calibri"/>
              </a:rPr>
              <a:t>At its heart, ableism is rooted in the assumption that disabled people require ‘fixing’ and defines people by their disability. Like racism and sexism, ableism classifies entire groups of people as “less than”   and includes harmful stereotypes, misconceptions, and generalizations of people with disabilities. </a:t>
            </a:r>
            <a:endParaRPr sz="1400"/>
          </a:p>
          <a:p>
            <a:pPr marL="0" lvl="0" indent="0" algn="l" rtl="0">
              <a:spcBef>
                <a:spcPts val="0"/>
              </a:spcBef>
              <a:spcAft>
                <a:spcPts val="0"/>
              </a:spcAft>
              <a:buNone/>
            </a:pPr>
            <a:endParaRPr sz="1400" b="0" i="0">
              <a:solidFill>
                <a:schemeClr val="dk1"/>
              </a:solidFill>
              <a:latin typeface="Calibri"/>
              <a:ea typeface="Calibri"/>
              <a:cs typeface="Calibri"/>
              <a:sym typeface="Calibri"/>
            </a:endParaRPr>
          </a:p>
          <a:p>
            <a:pPr marL="0" lvl="0" indent="0" algn="l" rtl="0">
              <a:spcBef>
                <a:spcPts val="0"/>
              </a:spcBef>
              <a:spcAft>
                <a:spcPts val="0"/>
              </a:spcAft>
              <a:buNone/>
            </a:pPr>
            <a:r>
              <a:rPr lang="en-US" sz="1400" b="0" i="0">
                <a:solidFill>
                  <a:schemeClr val="dk1"/>
                </a:solidFill>
                <a:latin typeface="Calibri"/>
                <a:ea typeface="Calibri"/>
                <a:cs typeface="Calibri"/>
                <a:sym typeface="Calibri"/>
              </a:rPr>
              <a:t>Ableism can manifest itself in very overt or subtle ways, including: </a:t>
            </a:r>
            <a:endParaRPr sz="1400"/>
          </a:p>
          <a:p>
            <a:pPr marL="457200" lvl="0" indent="-368300" algn="l" rtl="0">
              <a:spcBef>
                <a:spcPts val="0"/>
              </a:spcBef>
              <a:spcAft>
                <a:spcPts val="0"/>
              </a:spcAft>
              <a:buClr>
                <a:schemeClr val="dk1"/>
              </a:buClr>
              <a:buSzPts val="1400"/>
              <a:buFont typeface="Arial"/>
              <a:buChar char="•"/>
            </a:pPr>
            <a:r>
              <a:rPr lang="en-US" sz="1400"/>
              <a:t>Refusing to provide accommodations</a:t>
            </a:r>
            <a:endParaRPr sz="1400"/>
          </a:p>
          <a:p>
            <a:pPr marL="457200" lvl="0" indent="-368300" algn="l" rtl="0">
              <a:spcBef>
                <a:spcPts val="0"/>
              </a:spcBef>
              <a:spcAft>
                <a:spcPts val="0"/>
              </a:spcAft>
              <a:buClr>
                <a:schemeClr val="dk1"/>
              </a:buClr>
              <a:buSzPts val="1400"/>
              <a:buFont typeface="Arial"/>
              <a:buChar char="•"/>
            </a:pPr>
            <a:r>
              <a:rPr lang="en-US" sz="1400"/>
              <a:t>Using ableist language like “lame” or “crazy”</a:t>
            </a:r>
            <a:endParaRPr sz="1400"/>
          </a:p>
          <a:p>
            <a:pPr marL="457200" lvl="0" indent="-368300" algn="l" rtl="0">
              <a:spcBef>
                <a:spcPts val="0"/>
              </a:spcBef>
              <a:spcAft>
                <a:spcPts val="0"/>
              </a:spcAft>
              <a:buClr>
                <a:schemeClr val="dk1"/>
              </a:buClr>
              <a:buSzPts val="1400"/>
              <a:buFont typeface="Arial"/>
              <a:buChar char="•"/>
            </a:pPr>
            <a:r>
              <a:rPr lang="en-US" sz="1400"/>
              <a:t>Segregating or marginalizing students </a:t>
            </a:r>
            <a:endParaRPr sz="1400"/>
          </a:p>
          <a:p>
            <a:pPr marL="457200" lvl="0" indent="-368300" algn="l" rtl="0">
              <a:spcBef>
                <a:spcPts val="0"/>
              </a:spcBef>
              <a:spcAft>
                <a:spcPts val="0"/>
              </a:spcAft>
              <a:buClr>
                <a:schemeClr val="dk1"/>
              </a:buClr>
              <a:buSzPts val="1400"/>
              <a:buFont typeface="Arial"/>
              <a:buChar char="•"/>
            </a:pPr>
            <a:r>
              <a:rPr lang="en-US" sz="1400"/>
              <a:t>Punishing students for disability-related behavior</a:t>
            </a:r>
            <a:endParaRPr sz="1400"/>
          </a:p>
          <a:p>
            <a:pPr marL="457200" lvl="0" indent="-368300" algn="l" rtl="0">
              <a:spcBef>
                <a:spcPts val="0"/>
              </a:spcBef>
              <a:spcAft>
                <a:spcPts val="0"/>
              </a:spcAft>
              <a:buClr>
                <a:schemeClr val="dk1"/>
              </a:buClr>
              <a:buSzPts val="1400"/>
              <a:buFont typeface="Arial"/>
              <a:buChar char="•"/>
            </a:pPr>
            <a:r>
              <a:rPr lang="en-US" sz="1400"/>
              <a:t>Limiting students’ equitable access to education </a:t>
            </a:r>
            <a:endParaRPr sz="1400"/>
          </a:p>
          <a:p>
            <a:pPr marL="0" lvl="0" indent="0" algn="l" rtl="0">
              <a:spcBef>
                <a:spcPts val="0"/>
              </a:spcBef>
              <a:spcAft>
                <a:spcPts val="0"/>
              </a:spcAft>
              <a:buNone/>
            </a:pPr>
            <a:endParaRPr sz="1400">
              <a:solidFill>
                <a:schemeClr val="dk1"/>
              </a:solidFill>
            </a:endParaRPr>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None/>
            </a:pPr>
            <a:r>
              <a:rPr lang="en-US"/>
              <a:t>In addition, </a:t>
            </a:r>
            <a:r>
              <a:rPr lang="en-US" sz="1200"/>
              <a:t>well-intentioned programs can still subtly promote ableism if they do not give students experiencing disability voice, choice, and control over their</a:t>
            </a:r>
            <a:endParaRPr/>
          </a:p>
          <a:p>
            <a:pPr marL="457200" lvl="0" indent="-342900" algn="l" rtl="0">
              <a:lnSpc>
                <a:spcPct val="100000"/>
              </a:lnSpc>
              <a:spcBef>
                <a:spcPts val="800"/>
              </a:spcBef>
              <a:spcAft>
                <a:spcPts val="0"/>
              </a:spcAft>
              <a:buNone/>
            </a:pPr>
            <a:r>
              <a:rPr lang="en-US" sz="1200"/>
              <a:t>Education. </a:t>
            </a:r>
            <a:endParaRPr/>
          </a:p>
          <a:p>
            <a:pPr marL="457200" lvl="0" indent="-342900" algn="l" rtl="0">
              <a:lnSpc>
                <a:spcPct val="100000"/>
              </a:lnSpc>
              <a:spcBef>
                <a:spcPts val="0"/>
              </a:spcBef>
              <a:spcAft>
                <a:spcPts val="0"/>
              </a:spcAft>
              <a:buNone/>
            </a:pPr>
            <a:endParaRPr sz="1200"/>
          </a:p>
          <a:p>
            <a:pPr marL="457200" lvl="0" indent="-342900" algn="l" rtl="0">
              <a:lnSpc>
                <a:spcPct val="100000"/>
              </a:lnSpc>
              <a:spcBef>
                <a:spcPts val="0"/>
              </a:spcBef>
              <a:spcAft>
                <a:spcPts val="0"/>
              </a:spcAft>
              <a:buNone/>
            </a:pPr>
            <a:r>
              <a:rPr lang="en-US" sz="1200"/>
              <a:t>Regarding Abbreviated School Day Programs, most of the time, abbreviated school day program placements do not effectively support student needs and can be</a:t>
            </a:r>
            <a:endParaRPr/>
          </a:p>
          <a:p>
            <a:pPr marL="457200" lvl="0" indent="-342900" algn="l" rtl="0">
              <a:lnSpc>
                <a:spcPct val="100000"/>
              </a:lnSpc>
              <a:spcBef>
                <a:spcPts val="0"/>
              </a:spcBef>
              <a:spcAft>
                <a:spcPts val="0"/>
              </a:spcAft>
              <a:buNone/>
            </a:pPr>
            <a:r>
              <a:rPr lang="en-US" sz="1200"/>
              <a:t>a result of ableism in schools if they are used </a:t>
            </a:r>
            <a:r>
              <a:rPr lang="en-US" sz="1200" i="1"/>
              <a:t>to exclude students experiencing disabilities rather than to support them</a:t>
            </a:r>
            <a:r>
              <a:rPr lang="en-US" sz="1200"/>
              <a:t>.</a:t>
            </a:r>
            <a:endParaRPr/>
          </a:p>
          <a:p>
            <a:pPr marL="0" lvl="0" indent="0" algn="l" rtl="0">
              <a:spcBef>
                <a:spcPts val="0"/>
              </a:spcBef>
              <a:spcAft>
                <a:spcPts val="0"/>
              </a:spcAft>
              <a:buNone/>
            </a:pPr>
            <a:endParaRPr/>
          </a:p>
        </p:txBody>
      </p:sp>
      <p:sp>
        <p:nvSpPr>
          <p:cNvPr id="142" name="Google Shape;14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this leads directly to our discussion today which is creating equitable access to instruction for all students, including students with disabilities.  That is at the heart of SB 819.  Implementation of SB 819 and the path to equitable access will may require a change in the way we currently think about the use of abbreviated school day programs, as well as a change to the past procedures that were used around shortened school day programs including the 2022-23 school year.  </a:t>
            </a:r>
            <a:endParaRPr/>
          </a:p>
        </p:txBody>
      </p:sp>
      <p:sp>
        <p:nvSpPr>
          <p:cNvPr id="151" name="Google Shape;15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leads us to a short discussion on federal and state rules that provide the foundation for equitable access for students with disabilities. This starts with the Individuals with Disabilities Education Act (IDEA), Section 504 of the Rehabilitation Act and the American with Disabilities Act (ADA).  </a:t>
            </a:r>
            <a:endParaRPr/>
          </a:p>
        </p:txBody>
      </p:sp>
      <p:sp>
        <p:nvSpPr>
          <p:cNvPr id="161" name="Google Shape;1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everyone is aware, </a:t>
            </a:r>
            <a:r>
              <a:rPr lang="en-US" sz="1200" b="0" i="0">
                <a:solidFill>
                  <a:schemeClr val="dk1"/>
                </a:solidFill>
                <a:latin typeface="Calibri"/>
                <a:ea typeface="Calibri"/>
                <a:cs typeface="Calibri"/>
                <a:sym typeface="Calibri"/>
              </a:rPr>
              <a:t>(IDEA) is a law that makes available a free appropriate public education to eligible children with disabilities throughout the nation and ensures special education and related services to those children. Congress stated that, “Disability is a natural part of the human experience and in no way diminishes the right of individuals to participate in or contribute to society. Improving educational results for children with disabilities is an essential element of our national policy of ensuring equality of opportunity, full participation, independent living, and economic self-sufficiency for individuals with disabilities.”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As related to shortened school day, IDEA requires that eligible students receive a free appropriate public education in the least restrictive environment, and that schools must educate students with disabilities alongside their non-disabled peers as much as possible.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Section 504 is a federal law designed to protect the rights of individuals with disabilities in programs and activities that receive Federal financial assistance from the U.S. Department of Education (ED). Section 504 provides: "No otherwise qualified individual with a disability in the United States . . . shall, solely by reason of her or his disability, be excluded from the participation in, be denied the benefits of, or be subjected to discrimination under any program or activity receiving Federal financial assistance . . .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Finally, The Americans with Disabilities Act or ADA is a federal civil rights law that prohibits discrimination against people with disabilities in everyday activities. The ADA prohibits discrimination on the basis of disability just as other civil rights laws prohibit discrimination on the basis of race, color, sex, national origin, age, and religion. The ADA </a:t>
            </a:r>
            <a:r>
              <a:rPr lang="en-US" b="0"/>
              <a:t>Prohibits discrimination against people with disabilities in public accommodations, including schools.</a:t>
            </a:r>
            <a:endParaRPr/>
          </a:p>
          <a:p>
            <a:pPr marL="0" lvl="0" indent="0" algn="l" rtl="0">
              <a:spcBef>
                <a:spcPts val="0"/>
              </a:spcBef>
              <a:spcAft>
                <a:spcPts val="0"/>
              </a:spcAft>
              <a:buNone/>
            </a:pPr>
            <a:endParaRPr/>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do these laws specifically apply to students with disabilities in our schools?</a:t>
            </a:r>
            <a:endParaRPr/>
          </a:p>
          <a:p>
            <a:pPr marL="0" lvl="0" indent="0" algn="l" rtl="0">
              <a:spcBef>
                <a:spcPts val="0"/>
              </a:spcBef>
              <a:spcAft>
                <a:spcPts val="0"/>
              </a:spcAft>
              <a:buNone/>
            </a:pPr>
            <a:endParaRPr/>
          </a:p>
          <a:p>
            <a:pPr marL="0" lvl="0" indent="0" algn="l" rtl="0">
              <a:spcBef>
                <a:spcPts val="0"/>
              </a:spcBef>
              <a:spcAft>
                <a:spcPts val="0"/>
              </a:spcAft>
              <a:buNone/>
            </a:pPr>
            <a:r>
              <a:rPr lang="en-US" b="1"/>
              <a:t>Presenter</a:t>
            </a:r>
            <a:r>
              <a:rPr lang="en-US"/>
              <a:t>: Read and discuss (if time is available) application of these laws to students with disabilities in our schools.  </a:t>
            </a:r>
            <a:endParaRPr/>
          </a:p>
        </p:txBody>
      </p:sp>
      <p:sp>
        <p:nvSpPr>
          <p:cNvPr id="197" name="Google Shape;19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5"/>
        </a:solidFill>
        <a:effectLst/>
      </p:bgPr>
    </p:bg>
    <p:spTree>
      <p:nvGrpSpPr>
        <p:cNvPr id="1" name="Shape 17"/>
        <p:cNvGrpSpPr/>
        <p:nvPr/>
      </p:nvGrpSpPr>
      <p:grpSpPr>
        <a:xfrm>
          <a:off x="0" y="0"/>
          <a:ext cx="0" cy="0"/>
          <a:chOff x="0" y="0"/>
          <a:chExt cx="0" cy="0"/>
        </a:xfrm>
      </p:grpSpPr>
      <p:sp>
        <p:nvSpPr>
          <p:cNvPr id="18" name="Google Shape;18;p3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35"/>
          <p:cNvSpPr/>
          <p:nvPr/>
        </p:nvSpPr>
        <p:spPr>
          <a:xfrm>
            <a:off x="206188" y="5948082"/>
            <a:ext cx="11775141" cy="699247"/>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3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1" name="Google Shape;21;p3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3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3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5"/>
        </a:solidFill>
        <a:effectLst/>
      </p:bgPr>
    </p:bg>
    <p:spTree>
      <p:nvGrpSpPr>
        <p:cNvPr id="1" name="Shape 86"/>
        <p:cNvGrpSpPr/>
        <p:nvPr/>
      </p:nvGrpSpPr>
      <p:grpSpPr>
        <a:xfrm>
          <a:off x="0" y="0"/>
          <a:ext cx="0" cy="0"/>
          <a:chOff x="0" y="0"/>
          <a:chExt cx="0" cy="0"/>
        </a:xfrm>
      </p:grpSpPr>
      <p:sp>
        <p:nvSpPr>
          <p:cNvPr id="87" name="Google Shape;87;p4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 name="Google Shape;88;p4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9" name="Google Shape;89;p4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44"/>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5"/>
        </a:solidFill>
        <a:effectLst/>
      </p:bgPr>
    </p:bg>
    <p:spTree>
      <p:nvGrpSpPr>
        <p:cNvPr id="1" name="Shape 94"/>
        <p:cNvGrpSpPr/>
        <p:nvPr/>
      </p:nvGrpSpPr>
      <p:grpSpPr>
        <a:xfrm>
          <a:off x="0" y="0"/>
          <a:ext cx="0" cy="0"/>
          <a:chOff x="0" y="0"/>
          <a:chExt cx="0" cy="0"/>
        </a:xfrm>
      </p:grpSpPr>
      <p:sp>
        <p:nvSpPr>
          <p:cNvPr id="95" name="Google Shape;95;p4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 name="Google Shape;96;p4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7" name="Google Shape;97;p45"/>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p45"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02" name="Google Shape;102;p45"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03" name="Google Shape;103;p45"/>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5"/>
        </a:solidFill>
        <a:effectLst/>
      </p:bgPr>
    </p:bg>
    <p:spTree>
      <p:nvGrpSpPr>
        <p:cNvPr id="1" name="Shape 27"/>
        <p:cNvGrpSpPr/>
        <p:nvPr/>
      </p:nvGrpSpPr>
      <p:grpSpPr>
        <a:xfrm>
          <a:off x="0" y="0"/>
          <a:ext cx="0" cy="0"/>
          <a:chOff x="0" y="0"/>
          <a:chExt cx="0" cy="0"/>
        </a:xfrm>
      </p:grpSpPr>
      <p:sp>
        <p:nvSpPr>
          <p:cNvPr id="28" name="Google Shape;28;p3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6"/>
          <p:cNvSpPr/>
          <p:nvPr/>
        </p:nvSpPr>
        <p:spPr>
          <a:xfrm>
            <a:off x="206188" y="215153"/>
            <a:ext cx="11775141" cy="1397364"/>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3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3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5"/>
        </a:solidFill>
        <a:effectLst/>
      </p:bgPr>
    </p:bg>
    <p:spTree>
      <p:nvGrpSpPr>
        <p:cNvPr id="1" name="Shape 35"/>
        <p:cNvGrpSpPr/>
        <p:nvPr/>
      </p:nvGrpSpPr>
      <p:grpSpPr>
        <a:xfrm>
          <a:off x="0" y="0"/>
          <a:ext cx="0" cy="0"/>
          <a:chOff x="0" y="0"/>
          <a:chExt cx="0" cy="0"/>
        </a:xfrm>
      </p:grpSpPr>
      <p:sp>
        <p:nvSpPr>
          <p:cNvPr id="36" name="Google Shape;36;p3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37"/>
          <p:cNvSpPr/>
          <p:nvPr/>
        </p:nvSpPr>
        <p:spPr>
          <a:xfrm>
            <a:off x="206189" y="215153"/>
            <a:ext cx="4730470" cy="6432176"/>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37"/>
          <p:cNvSpPr txBox="1">
            <a:spLocks noGrp="1"/>
          </p:cNvSpPr>
          <p:nvPr>
            <p:ph type="title"/>
          </p:nvPr>
        </p:nvSpPr>
        <p:spPr>
          <a:xfrm>
            <a:off x="717177" y="779645"/>
            <a:ext cx="3931826" cy="254239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3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37"/>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accent5"/>
        </a:solidFill>
        <a:effectLst/>
      </p:bgPr>
    </p:bg>
    <p:spTree>
      <p:nvGrpSpPr>
        <p:cNvPr id="1" name="Shape 44"/>
        <p:cNvGrpSpPr/>
        <p:nvPr/>
      </p:nvGrpSpPr>
      <p:grpSpPr>
        <a:xfrm>
          <a:off x="0" y="0"/>
          <a:ext cx="0" cy="0"/>
          <a:chOff x="0" y="0"/>
          <a:chExt cx="0" cy="0"/>
        </a:xfrm>
      </p:grpSpPr>
      <p:sp>
        <p:nvSpPr>
          <p:cNvPr id="45" name="Google Shape;45;p3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3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3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accent5"/>
        </a:solidFill>
        <a:effectLst/>
      </p:bgPr>
    </p:bg>
    <p:spTree>
      <p:nvGrpSpPr>
        <p:cNvPr id="1" name="Shape 50"/>
        <p:cNvGrpSpPr/>
        <p:nvPr/>
      </p:nvGrpSpPr>
      <p:grpSpPr>
        <a:xfrm>
          <a:off x="0" y="0"/>
          <a:ext cx="0" cy="0"/>
          <a:chOff x="0" y="0"/>
          <a:chExt cx="0" cy="0"/>
        </a:xfrm>
      </p:grpSpPr>
      <p:sp>
        <p:nvSpPr>
          <p:cNvPr id="51" name="Google Shape;51;p3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9"/>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9"/>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5"/>
        </a:solidFill>
        <a:effectLst/>
      </p:bgPr>
    </p:bg>
    <p:spTree>
      <p:nvGrpSpPr>
        <p:cNvPr id="1" name="Shape 57"/>
        <p:cNvGrpSpPr/>
        <p:nvPr/>
      </p:nvGrpSpPr>
      <p:grpSpPr>
        <a:xfrm>
          <a:off x="0" y="0"/>
          <a:ext cx="0" cy="0"/>
          <a:chOff x="0" y="0"/>
          <a:chExt cx="0" cy="0"/>
        </a:xfrm>
      </p:grpSpPr>
      <p:sp>
        <p:nvSpPr>
          <p:cNvPr id="58" name="Google Shape;58;p4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40"/>
          <p:cNvSpPr/>
          <p:nvPr/>
        </p:nvSpPr>
        <p:spPr>
          <a:xfrm>
            <a:off x="206187" y="2488757"/>
            <a:ext cx="11775141" cy="1900363"/>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0" name="Google Shape;60;p40"/>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40"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accent5"/>
        </a:solidFill>
        <a:effectLst/>
      </p:bgPr>
    </p:bg>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5"/>
        </a:solidFill>
        <a:effectLst/>
      </p:bgPr>
    </p:bg>
    <p:spTree>
      <p:nvGrpSpPr>
        <p:cNvPr id="1" name="Shape 71"/>
        <p:cNvGrpSpPr/>
        <p:nvPr/>
      </p:nvGrpSpPr>
      <p:grpSpPr>
        <a:xfrm>
          <a:off x="0" y="0"/>
          <a:ext cx="0" cy="0"/>
          <a:chOff x="0" y="0"/>
          <a:chExt cx="0" cy="0"/>
        </a:xfrm>
      </p:grpSpPr>
      <p:sp>
        <p:nvSpPr>
          <p:cNvPr id="72" name="Google Shape;72;p42"/>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42"/>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2"/>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42"/>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4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5"/>
        </a:solidFill>
        <a:effectLst/>
      </p:bgPr>
    </p:bg>
    <p:spTree>
      <p:nvGrpSpPr>
        <p:cNvPr id="1" name="Shape 80"/>
        <p:cNvGrpSpPr/>
        <p:nvPr/>
      </p:nvGrpSpPr>
      <p:grpSpPr>
        <a:xfrm>
          <a:off x="0" y="0"/>
          <a:ext cx="0" cy="0"/>
          <a:chOff x="0" y="0"/>
          <a:chExt cx="0" cy="0"/>
        </a:xfrm>
      </p:grpSpPr>
      <p:sp>
        <p:nvSpPr>
          <p:cNvPr id="81" name="Google Shape;81;p4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sz="1800">
              <a:solidFill>
                <a:schemeClr val="lt1"/>
              </a:solidFill>
              <a:latin typeface="Calibri"/>
              <a:ea typeface="Calibri"/>
              <a:cs typeface="Calibri"/>
              <a:sym typeface="Calibri"/>
            </a:endParaRPr>
          </a:p>
        </p:txBody>
      </p:sp>
      <p:sp>
        <p:nvSpPr>
          <p:cNvPr id="82" name="Google Shape;82;p4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43"/>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
        <p:cNvGrpSpPr/>
        <p:nvPr/>
      </p:nvGrpSpPr>
      <p:grpSpPr>
        <a:xfrm>
          <a:off x="0" y="0"/>
          <a:ext cx="0" cy="0"/>
          <a:chOff x="0" y="0"/>
          <a:chExt cx="0" cy="0"/>
        </a:xfrm>
      </p:grpSpPr>
      <p:sp>
        <p:nvSpPr>
          <p:cNvPr id="10" name="Google Shape;10;p3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3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5"/>
              </a:buClr>
              <a:buSzPts val="4400"/>
              <a:buFont typeface="Calibri"/>
              <a:buNone/>
              <a:defRPr sz="4400" b="0" i="0" u="none" strike="noStrike" cap="none">
                <a:solidFill>
                  <a:schemeClr val="accent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34"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5"/>
              </a:buClr>
              <a:buSzPct val="100000"/>
              <a:buFont typeface="Calibri"/>
              <a:buNone/>
            </a:pPr>
            <a:r>
              <a:rPr lang="en-US" dirty="0"/>
              <a:t>SB 819: Abbreviated School Day Program Placement</a:t>
            </a:r>
            <a:endParaRPr dirty="0"/>
          </a:p>
        </p:txBody>
      </p:sp>
      <p:sp>
        <p:nvSpPr>
          <p:cNvPr id="109" name="Google Shape;10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5"/>
              </a:buClr>
              <a:buSzPts val="2400"/>
              <a:buNone/>
            </a:pPr>
            <a:r>
              <a:rPr lang="en-US"/>
              <a:t>Train-the-Trainer Series</a:t>
            </a:r>
            <a:endParaRPr/>
          </a:p>
          <a:p>
            <a:pPr marL="0" lvl="0" indent="0" algn="ctr" rtl="0">
              <a:lnSpc>
                <a:spcPct val="90000"/>
              </a:lnSpc>
              <a:spcBef>
                <a:spcPts val="1000"/>
              </a:spcBef>
              <a:spcAft>
                <a:spcPts val="0"/>
              </a:spcAft>
              <a:buClr>
                <a:schemeClr val="accent5"/>
              </a:buClr>
              <a:buSzPts val="4000"/>
              <a:buNone/>
            </a:pPr>
            <a:r>
              <a:rPr lang="en-US" sz="4000" b="1"/>
              <a:t>Introduction and Overview</a:t>
            </a:r>
            <a:endParaRPr sz="4000" b="1"/>
          </a:p>
        </p:txBody>
      </p:sp>
      <p:sp>
        <p:nvSpPr>
          <p:cNvPr id="110" name="Google Shape;110;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11" name="Google Shape;111;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21" name="Google Shape;221;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22" name="Google Shape;222;p1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5"/>
              </a:buClr>
              <a:buSzPct val="100000"/>
              <a:buFont typeface="Calibri"/>
              <a:buNone/>
            </a:pPr>
            <a:br>
              <a:rPr lang="en-US"/>
            </a:br>
            <a:r>
              <a:rPr lang="en-US"/>
              <a:t>Least Restrictive Environment Requirement</a:t>
            </a:r>
            <a:endParaRPr/>
          </a:p>
        </p:txBody>
      </p:sp>
      <p:pic>
        <p:nvPicPr>
          <p:cNvPr id="223" name="Google Shape;223;p10" descr="A close-up of a sign&#10;&#10;Description automatically generated"/>
          <p:cNvPicPr preferRelativeResize="0"/>
          <p:nvPr/>
        </p:nvPicPr>
        <p:blipFill rotWithShape="1">
          <a:blip r:embed="rId3">
            <a:alphaModFix/>
          </a:blip>
          <a:srcRect/>
          <a:stretch/>
        </p:blipFill>
        <p:spPr>
          <a:xfrm>
            <a:off x="728965" y="1665878"/>
            <a:ext cx="10760963" cy="2843570"/>
          </a:xfrm>
          <a:prstGeom prst="rect">
            <a:avLst/>
          </a:prstGeom>
          <a:noFill/>
          <a:ln>
            <a:noFill/>
          </a:ln>
        </p:spPr>
      </p:pic>
      <p:sp>
        <p:nvSpPr>
          <p:cNvPr id="224" name="Google Shape;224;p10"/>
          <p:cNvSpPr txBox="1"/>
          <p:nvPr/>
        </p:nvSpPr>
        <p:spPr>
          <a:xfrm>
            <a:off x="960977" y="4539266"/>
            <a:ext cx="1029693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Each local educational agency (LEA) is required to “ensure that a continuum of alternative placements is available to meet the needs of children with disabilities for special education and related services” (34 CFR § 300.115).</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body" idx="1"/>
          </p:nvPr>
        </p:nvSpPr>
        <p:spPr>
          <a:xfrm>
            <a:off x="717176" y="2030783"/>
            <a:ext cx="10784542" cy="41090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b="1"/>
              <a:t>General Provision</a:t>
            </a:r>
            <a:endParaRPr/>
          </a:p>
          <a:p>
            <a:pPr marL="0" lvl="0" indent="0" algn="l" rtl="0">
              <a:lnSpc>
                <a:spcPct val="90000"/>
              </a:lnSpc>
              <a:spcBef>
                <a:spcPts val="800"/>
              </a:spcBef>
              <a:spcAft>
                <a:spcPts val="0"/>
              </a:spcAft>
              <a:buClr>
                <a:schemeClr val="dk1"/>
              </a:buClr>
              <a:buSzPts val="2400"/>
              <a:buNone/>
            </a:pPr>
            <a:r>
              <a:rPr lang="en-US"/>
              <a:t>“...afford [people with disabilities] equal opportunity to obtain the same result, to gain the same benefit, or to reach the same level of achievement in </a:t>
            </a:r>
            <a:r>
              <a:rPr lang="en-US" i="1"/>
              <a:t>the most integrated setting appropriate</a:t>
            </a:r>
            <a:r>
              <a:rPr lang="en-US"/>
              <a:t> to the person’s needs” </a:t>
            </a:r>
            <a:r>
              <a:rPr lang="en-US" sz="1800"/>
              <a:t>(</a:t>
            </a:r>
            <a:r>
              <a:rPr lang="en-US" sz="1800">
                <a:solidFill>
                  <a:srgbClr val="333333"/>
                </a:solidFill>
                <a:highlight>
                  <a:srgbClr val="FFFFFF"/>
                </a:highlight>
              </a:rPr>
              <a:t>34 CFR § 104.4(b)(2))</a:t>
            </a:r>
            <a:endParaRPr sz="1800"/>
          </a:p>
          <a:p>
            <a:pPr marL="0" lvl="0" indent="0" algn="l" rtl="0">
              <a:lnSpc>
                <a:spcPct val="90000"/>
              </a:lnSpc>
              <a:spcBef>
                <a:spcPts val="800"/>
              </a:spcBef>
              <a:spcAft>
                <a:spcPts val="0"/>
              </a:spcAft>
              <a:buClr>
                <a:schemeClr val="dk1"/>
              </a:buClr>
              <a:buSzPts val="2400"/>
              <a:buNone/>
            </a:pPr>
            <a:endParaRPr/>
          </a:p>
          <a:p>
            <a:pPr marL="0" lvl="0" indent="0" algn="l" rtl="0">
              <a:lnSpc>
                <a:spcPct val="90000"/>
              </a:lnSpc>
              <a:spcBef>
                <a:spcPts val="800"/>
              </a:spcBef>
              <a:spcAft>
                <a:spcPts val="0"/>
              </a:spcAft>
              <a:buClr>
                <a:srgbClr val="333333"/>
              </a:buClr>
              <a:buSzPts val="2400"/>
              <a:buNone/>
            </a:pPr>
            <a:r>
              <a:rPr lang="en-US" b="1">
                <a:solidFill>
                  <a:srgbClr val="333333"/>
                </a:solidFill>
                <a:highlight>
                  <a:srgbClr val="FFFFFF"/>
                </a:highlight>
              </a:rPr>
              <a:t>Educational Setting</a:t>
            </a:r>
            <a:endParaRPr/>
          </a:p>
          <a:p>
            <a:pPr marL="0" lvl="0" indent="0" algn="l" rtl="0">
              <a:lnSpc>
                <a:spcPct val="90000"/>
              </a:lnSpc>
              <a:spcBef>
                <a:spcPts val="800"/>
              </a:spcBef>
              <a:spcAft>
                <a:spcPts val="0"/>
              </a:spcAft>
              <a:buClr>
                <a:srgbClr val="333333"/>
              </a:buClr>
              <a:buSzPts val="2400"/>
              <a:buNone/>
            </a:pPr>
            <a:r>
              <a:rPr lang="en-US">
                <a:solidFill>
                  <a:srgbClr val="333333"/>
                </a:solidFill>
                <a:highlight>
                  <a:srgbClr val="FFFFFF"/>
                </a:highlight>
              </a:rPr>
              <a:t>A district shall place a student with a disability “in the </a:t>
            </a:r>
            <a:r>
              <a:rPr lang="en-US" i="1">
                <a:solidFill>
                  <a:srgbClr val="333333"/>
                </a:solidFill>
                <a:highlight>
                  <a:srgbClr val="FFFFFF"/>
                </a:highlight>
              </a:rPr>
              <a:t>regular educational environment </a:t>
            </a:r>
            <a:r>
              <a:rPr lang="en-US">
                <a:solidFill>
                  <a:srgbClr val="333333"/>
                </a:solidFill>
                <a:highlight>
                  <a:srgbClr val="FFFFFF"/>
                </a:highlight>
              </a:rPr>
              <a:t>operated by the [district] unless it is demonstrated by the [district] that the education of the person in the regular environment with the use of supplementary aids and services cannot be achieved satisfactorily” </a:t>
            </a:r>
            <a:r>
              <a:rPr lang="en-US" sz="1800">
                <a:solidFill>
                  <a:srgbClr val="333333"/>
                </a:solidFill>
                <a:highlight>
                  <a:srgbClr val="FFFFFF"/>
                </a:highlight>
              </a:rPr>
              <a:t>(34 CFR </a:t>
            </a:r>
            <a:r>
              <a:rPr lang="en-US" sz="1800">
                <a:solidFill>
                  <a:srgbClr val="333333"/>
                </a:solidFill>
                <a:highlight>
                  <a:schemeClr val="lt1"/>
                </a:highlight>
              </a:rPr>
              <a:t>§ </a:t>
            </a:r>
            <a:r>
              <a:rPr lang="en-US" sz="1800">
                <a:solidFill>
                  <a:srgbClr val="333333"/>
                </a:solidFill>
                <a:highlight>
                  <a:srgbClr val="FFFFFF"/>
                </a:highlight>
              </a:rPr>
              <a:t>104.34(a))</a:t>
            </a:r>
            <a:endParaRPr/>
          </a:p>
          <a:p>
            <a:pPr marL="228600" lvl="0" indent="-76200" algn="l" rtl="0">
              <a:lnSpc>
                <a:spcPct val="90000"/>
              </a:lnSpc>
              <a:spcBef>
                <a:spcPts val="1000"/>
              </a:spcBef>
              <a:spcAft>
                <a:spcPts val="0"/>
              </a:spcAft>
              <a:buClr>
                <a:schemeClr val="dk1"/>
              </a:buClr>
              <a:buSzPts val="2400"/>
              <a:buNone/>
            </a:pPr>
            <a:endParaRPr/>
          </a:p>
        </p:txBody>
      </p:sp>
      <p:sp>
        <p:nvSpPr>
          <p:cNvPr id="231" name="Google Shape;231;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32" name="Google Shape;232;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33" name="Google Shape;233;p11"/>
          <p:cNvSpPr txBox="1">
            <a:spLocks noGrp="1"/>
          </p:cNvSpPr>
          <p:nvPr>
            <p:ph type="title"/>
          </p:nvPr>
        </p:nvSpPr>
        <p:spPr>
          <a:xfrm>
            <a:off x="717176" y="639198"/>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5"/>
              </a:buClr>
              <a:buSzPct val="100000"/>
              <a:buFont typeface="Calibri"/>
              <a:buNone/>
            </a:pPr>
            <a:r>
              <a:rPr lang="en-US"/>
              <a:t>Specific to 504 Protections Regarding Student Placements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a:t>Students with disabilities have a right to meaningful access to the same number of hours of instruction and educational services as the majority of students without disabilities who are in the same grade within the student’s resident school district.</a:t>
            </a:r>
            <a:endParaRPr/>
          </a:p>
          <a:p>
            <a:pPr marL="228600" lvl="0" indent="-228600" algn="l" rtl="0">
              <a:lnSpc>
                <a:spcPct val="90000"/>
              </a:lnSpc>
              <a:spcBef>
                <a:spcPts val="1000"/>
              </a:spcBef>
              <a:spcAft>
                <a:spcPts val="0"/>
              </a:spcAft>
              <a:buClr>
                <a:schemeClr val="dk1"/>
              </a:buClr>
              <a:buSzPts val="2800"/>
              <a:buChar char="•"/>
            </a:pPr>
            <a:r>
              <a:rPr lang="en-US" sz="2800"/>
              <a:t>Removal from school is neither a service nor support for students with disabilities.</a:t>
            </a:r>
            <a:endParaRPr/>
          </a:p>
          <a:p>
            <a:pPr marL="228600" lvl="0" indent="-228600" algn="l" rtl="0">
              <a:lnSpc>
                <a:spcPct val="90000"/>
              </a:lnSpc>
              <a:spcBef>
                <a:spcPts val="1000"/>
              </a:spcBef>
              <a:spcAft>
                <a:spcPts val="0"/>
              </a:spcAft>
              <a:buClr>
                <a:schemeClr val="dk1"/>
              </a:buClr>
              <a:buSzPts val="2800"/>
              <a:buChar char="•"/>
            </a:pPr>
            <a:r>
              <a:rPr lang="en-US" sz="2800"/>
              <a:t>Use of an abbreviated school day program for students with disabilities should be infrequent and, under most circumstances, should be used for a limited duration.</a:t>
            </a:r>
            <a:endParaRPr/>
          </a:p>
          <a:p>
            <a:pPr marL="228600" lvl="0" indent="-50800" algn="l" rtl="0">
              <a:lnSpc>
                <a:spcPct val="90000"/>
              </a:lnSpc>
              <a:spcBef>
                <a:spcPts val="1000"/>
              </a:spcBef>
              <a:spcAft>
                <a:spcPts val="0"/>
              </a:spcAft>
              <a:buClr>
                <a:schemeClr val="dk1"/>
              </a:buClr>
              <a:buSzPts val="2800"/>
              <a:buNone/>
            </a:pPr>
            <a:endParaRPr sz="2800"/>
          </a:p>
        </p:txBody>
      </p:sp>
      <p:sp>
        <p:nvSpPr>
          <p:cNvPr id="240" name="Google Shape;240;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41" name="Google Shape;241;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42" name="Google Shape;242;p1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5"/>
              </a:buClr>
              <a:buSzPts val="4400"/>
              <a:buFont typeface="Calibri"/>
              <a:buNone/>
            </a:pPr>
            <a:r>
              <a:rPr lang="en-US"/>
              <a:t>To Think About and Discuss: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US" sz="4000" b="1"/>
              <a:t>Think About the Three Questions on the previous slide. </a:t>
            </a:r>
            <a:endParaRPr/>
          </a:p>
          <a:p>
            <a:pPr marL="228600" lvl="0" indent="-228600" algn="l" rtl="0">
              <a:lnSpc>
                <a:spcPct val="90000"/>
              </a:lnSpc>
              <a:spcBef>
                <a:spcPts val="1000"/>
              </a:spcBef>
              <a:spcAft>
                <a:spcPts val="0"/>
              </a:spcAft>
              <a:buClr>
                <a:schemeClr val="dk1"/>
              </a:buClr>
              <a:buSzPts val="3600"/>
              <a:buChar char="•"/>
            </a:pPr>
            <a:r>
              <a:rPr lang="en-US" sz="3600"/>
              <a:t>Where is our district’s thinking (general education and special education) with regard to these three statements?  </a:t>
            </a:r>
            <a:endParaRPr/>
          </a:p>
          <a:p>
            <a:pPr marL="228600" lvl="0" indent="-228600" algn="l" rtl="0">
              <a:lnSpc>
                <a:spcPct val="90000"/>
              </a:lnSpc>
              <a:spcBef>
                <a:spcPts val="1000"/>
              </a:spcBef>
              <a:spcAft>
                <a:spcPts val="0"/>
              </a:spcAft>
              <a:buClr>
                <a:schemeClr val="dk1"/>
              </a:buClr>
              <a:buSzPts val="3600"/>
              <a:buChar char="•"/>
            </a:pPr>
            <a:r>
              <a:rPr lang="en-US" sz="3600"/>
              <a:t>Do we have work to do in these areas? </a:t>
            </a:r>
            <a:endParaRPr/>
          </a:p>
          <a:p>
            <a:pPr marL="228600" lvl="0" indent="-228600" algn="l" rtl="0">
              <a:lnSpc>
                <a:spcPct val="90000"/>
              </a:lnSpc>
              <a:spcBef>
                <a:spcPts val="1000"/>
              </a:spcBef>
              <a:spcAft>
                <a:spcPts val="0"/>
              </a:spcAft>
              <a:buClr>
                <a:schemeClr val="dk1"/>
              </a:buClr>
              <a:buSzPts val="3600"/>
              <a:buChar char="•"/>
            </a:pPr>
            <a:r>
              <a:rPr lang="en-US" sz="3600"/>
              <a:t>What could this work look like?</a:t>
            </a:r>
            <a:endParaRPr sz="3600"/>
          </a:p>
        </p:txBody>
      </p:sp>
      <p:sp>
        <p:nvSpPr>
          <p:cNvPr id="249" name="Google Shape;249;p1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50" name="Google Shape;250;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51" name="Google Shape;251;p1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5"/>
              </a:buClr>
              <a:buSzPts val="4400"/>
              <a:buFont typeface="Calibri"/>
              <a:buNone/>
            </a:pPr>
            <a:r>
              <a:rPr lang="en-US"/>
              <a:t>Activity</a:t>
            </a:r>
            <a:endParaRPr/>
          </a:p>
        </p:txBody>
      </p:sp>
      <p:pic>
        <p:nvPicPr>
          <p:cNvPr id="252" name="Google Shape;252;p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871674" y="4411362"/>
            <a:ext cx="2286478" cy="20935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endParaRPr sz="4000"/>
          </a:p>
          <a:p>
            <a:pPr marL="0" lvl="0" indent="0" algn="ctr" rtl="0">
              <a:lnSpc>
                <a:spcPct val="90000"/>
              </a:lnSpc>
              <a:spcBef>
                <a:spcPts val="1000"/>
              </a:spcBef>
              <a:spcAft>
                <a:spcPts val="0"/>
              </a:spcAft>
              <a:buClr>
                <a:schemeClr val="dk1"/>
              </a:buClr>
              <a:buSzPts val="4000"/>
              <a:buNone/>
            </a:pPr>
            <a:endParaRPr sz="4000"/>
          </a:p>
          <a:p>
            <a:pPr marL="0" lvl="0" indent="0" algn="ctr" rtl="0">
              <a:lnSpc>
                <a:spcPct val="90000"/>
              </a:lnSpc>
              <a:spcBef>
                <a:spcPts val="1000"/>
              </a:spcBef>
              <a:spcAft>
                <a:spcPts val="0"/>
              </a:spcAft>
              <a:buClr>
                <a:schemeClr val="dk1"/>
              </a:buClr>
              <a:buSzPts val="4000"/>
              <a:buNone/>
            </a:pPr>
            <a:r>
              <a:rPr lang="en-US" sz="4000" b="1"/>
              <a:t>Key Changes to Abbreviated School Day Program with the Passage of SB 819</a:t>
            </a:r>
            <a:endParaRPr/>
          </a:p>
        </p:txBody>
      </p:sp>
      <p:sp>
        <p:nvSpPr>
          <p:cNvPr id="259" name="Google Shape;259;p14"/>
          <p:cNvSpPr txBox="1">
            <a:spLocks noGrp="1"/>
          </p:cNvSpPr>
          <p:nvPr>
            <p:ph type="title" idx="4294967295"/>
          </p:nvPr>
        </p:nvSpPr>
        <p:spPr>
          <a:xfrm>
            <a:off x="717550" y="6140450"/>
            <a:ext cx="2863850" cy="365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595959"/>
                </a:solidFill>
                <a:effectLst/>
                <a:uLnTx/>
                <a:uFillTx/>
                <a:latin typeface="Calibri"/>
                <a:ea typeface="Calibri"/>
                <a:cs typeface="Calibri"/>
                <a:sym typeface="Calibri"/>
              </a:rPr>
              <a:t>Oregon Department of Education</a:t>
            </a:r>
          </a:p>
        </p:txBody>
      </p:sp>
      <p:sp>
        <p:nvSpPr>
          <p:cNvPr id="260" name="Google Shape;260;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61" name="Google Shape;261;p14">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t="5733" b="5732"/>
          <a:stretch/>
        </p:blipFill>
        <p:spPr>
          <a:xfrm>
            <a:off x="370493" y="1839746"/>
            <a:ext cx="4167083" cy="2459538"/>
          </a:xfrm>
          <a:prstGeom prst="rect">
            <a:avLst/>
          </a:prstGeom>
          <a:noFill/>
          <a:ln w="9525" cap="flat" cmpd="sng">
            <a:solidFill>
              <a:srgbClr val="00B05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3bad507897_0_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68" name="Google Shape;268;g23bad507897_0_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69" name="Google Shape;269;g23bad507897_0_9" descr="Major Changes to Abbreviated School Day Programs with the Passage of SB 819"/>
          <p:cNvSpPr txBox="1">
            <a:spLocks noGrp="1"/>
          </p:cNvSpPr>
          <p:nvPr>
            <p:ph type="title"/>
          </p:nvPr>
        </p:nvSpPr>
        <p:spPr>
          <a:xfrm>
            <a:off x="717176" y="430380"/>
            <a:ext cx="10784400" cy="1026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5"/>
              </a:buClr>
              <a:buSzPct val="100000"/>
              <a:buFont typeface="Calibri"/>
              <a:buNone/>
            </a:pPr>
            <a:r>
              <a:rPr lang="en-US" dirty="0"/>
              <a:t>Major Changes to Abbreviated School Day Programs with the Passage of SB 819</a:t>
            </a:r>
            <a:endParaRPr dirty="0"/>
          </a:p>
        </p:txBody>
      </p:sp>
      <p:grpSp>
        <p:nvGrpSpPr>
          <p:cNvPr id="270" name="Google Shape;270;g23bad507897_0_9" descr="Major Changes"/>
          <p:cNvGrpSpPr/>
          <p:nvPr/>
        </p:nvGrpSpPr>
        <p:grpSpPr>
          <a:xfrm>
            <a:off x="1204132" y="1735353"/>
            <a:ext cx="10297593" cy="4194502"/>
            <a:chOff x="0" y="278513"/>
            <a:chExt cx="10297593" cy="4194502"/>
          </a:xfrm>
        </p:grpSpPr>
        <p:sp>
          <p:nvSpPr>
            <p:cNvPr id="271" name="Google Shape;271;g23bad507897_0_9"/>
            <p:cNvSpPr/>
            <p:nvPr/>
          </p:nvSpPr>
          <p:spPr>
            <a:xfrm>
              <a:off x="0" y="278513"/>
              <a:ext cx="3173700" cy="1904400"/>
            </a:xfrm>
            <a:prstGeom prst="rect">
              <a:avLst/>
            </a:prstGeom>
            <a:solidFill>
              <a:srgbClr val="BA8908"/>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g23bad507897_0_9"/>
            <p:cNvSpPr txBox="1"/>
            <p:nvPr/>
          </p:nvSpPr>
          <p:spPr>
            <a:xfrm>
              <a:off x="0" y="278513"/>
              <a:ext cx="3173700" cy="190440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Definition of Abbreviated School Day (many implications)</a:t>
              </a:r>
              <a:endParaRPr sz="2800">
                <a:solidFill>
                  <a:schemeClr val="lt1"/>
                </a:solidFill>
                <a:latin typeface="Calibri"/>
                <a:ea typeface="Calibri"/>
                <a:cs typeface="Calibri"/>
                <a:sym typeface="Calibri"/>
              </a:endParaRPr>
            </a:p>
          </p:txBody>
        </p:sp>
        <p:sp>
          <p:nvSpPr>
            <p:cNvPr id="273" name="Google Shape;273;g23bad507897_0_9"/>
            <p:cNvSpPr/>
            <p:nvPr/>
          </p:nvSpPr>
          <p:spPr>
            <a:xfrm>
              <a:off x="7048268" y="332101"/>
              <a:ext cx="3173700" cy="1904400"/>
            </a:xfrm>
            <a:prstGeom prst="rect">
              <a:avLst/>
            </a:prstGeom>
            <a:solidFill>
              <a:srgbClr val="8EAB06"/>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g23bad507897_0_9"/>
            <p:cNvSpPr txBox="1"/>
            <p:nvPr/>
          </p:nvSpPr>
          <p:spPr>
            <a:xfrm>
              <a:off x="7123893" y="332076"/>
              <a:ext cx="3173700" cy="190440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libri"/>
                  <a:ea typeface="Calibri"/>
                  <a:cs typeface="Calibri"/>
                  <a:sym typeface="Calibri"/>
                </a:rPr>
                <a:t>Parent Consent for Abbreviated School Day Program</a:t>
              </a:r>
              <a:endParaRPr sz="3000">
                <a:solidFill>
                  <a:schemeClr val="lt1"/>
                </a:solidFill>
                <a:latin typeface="Calibri"/>
                <a:ea typeface="Calibri"/>
                <a:cs typeface="Calibri"/>
                <a:sym typeface="Calibri"/>
              </a:endParaRPr>
            </a:p>
          </p:txBody>
        </p:sp>
        <p:sp>
          <p:nvSpPr>
            <p:cNvPr id="275" name="Google Shape;275;g23bad507897_0_9"/>
            <p:cNvSpPr/>
            <p:nvPr/>
          </p:nvSpPr>
          <p:spPr>
            <a:xfrm>
              <a:off x="56036" y="2568526"/>
              <a:ext cx="3173700" cy="1904400"/>
            </a:xfrm>
            <a:prstGeom prst="rect">
              <a:avLst/>
            </a:prstGeom>
            <a:solidFill>
              <a:srgbClr val="3C9B04"/>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g23bad507897_0_9"/>
            <p:cNvSpPr txBox="1"/>
            <p:nvPr/>
          </p:nvSpPr>
          <p:spPr>
            <a:xfrm>
              <a:off x="36" y="2568601"/>
              <a:ext cx="3173700" cy="190440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Documentation of Abbreviated School Day Program</a:t>
              </a:r>
              <a:endParaRPr sz="2800">
                <a:solidFill>
                  <a:schemeClr val="lt1"/>
                </a:solidFill>
                <a:latin typeface="Calibri"/>
                <a:ea typeface="Calibri"/>
                <a:cs typeface="Calibri"/>
                <a:sym typeface="Calibri"/>
              </a:endParaRPr>
            </a:p>
          </p:txBody>
        </p:sp>
        <p:sp>
          <p:nvSpPr>
            <p:cNvPr id="277" name="Google Shape;277;g23bad507897_0_9"/>
            <p:cNvSpPr/>
            <p:nvPr/>
          </p:nvSpPr>
          <p:spPr>
            <a:xfrm>
              <a:off x="3492109" y="2568603"/>
              <a:ext cx="3173700" cy="1904400"/>
            </a:xfrm>
            <a:prstGeom prst="rect">
              <a:avLst/>
            </a:prstGeom>
            <a:solidFill>
              <a:srgbClr val="018D0B"/>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23bad507897_0_9"/>
            <p:cNvSpPr txBox="1"/>
            <p:nvPr/>
          </p:nvSpPr>
          <p:spPr>
            <a:xfrm>
              <a:off x="3529259" y="2568615"/>
              <a:ext cx="3173700" cy="190440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Regularly-Scheduled Mandatory Follow-Up Meetings</a:t>
              </a:r>
              <a:endParaRPr sz="2800">
                <a:solidFill>
                  <a:schemeClr val="lt1"/>
                </a:solidFill>
                <a:latin typeface="Calibri"/>
                <a:ea typeface="Calibri"/>
                <a:cs typeface="Calibri"/>
                <a:sym typeface="Calibri"/>
              </a:endParaRPr>
            </a:p>
          </p:txBody>
        </p:sp>
        <p:sp>
          <p:nvSpPr>
            <p:cNvPr id="279" name="Google Shape;279;g23bad507897_0_9"/>
            <p:cNvSpPr/>
            <p:nvPr/>
          </p:nvSpPr>
          <p:spPr>
            <a:xfrm>
              <a:off x="7058502" y="2568528"/>
              <a:ext cx="3173700" cy="1904400"/>
            </a:xfrm>
            <a:prstGeom prst="rect">
              <a:avLst/>
            </a:prstGeom>
            <a:solidFill>
              <a:srgbClr val="007C42"/>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23bad507897_0_9"/>
            <p:cNvSpPr txBox="1"/>
            <p:nvPr/>
          </p:nvSpPr>
          <p:spPr>
            <a:xfrm>
              <a:off x="7119740" y="2568615"/>
              <a:ext cx="3173700" cy="190440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libri"/>
                  <a:ea typeface="Calibri"/>
                  <a:cs typeface="Calibri"/>
                  <a:sym typeface="Calibri"/>
                </a:rPr>
                <a:t>Accountability Procedures</a:t>
              </a:r>
              <a:endParaRPr sz="3000">
                <a:solidFill>
                  <a:schemeClr val="lt1"/>
                </a:solidFill>
                <a:latin typeface="Calibri"/>
                <a:ea typeface="Calibri"/>
                <a:cs typeface="Calibri"/>
                <a:sym typeface="Calibri"/>
              </a:endParaRPr>
            </a:p>
          </p:txBody>
        </p:sp>
      </p:grpSp>
      <p:sp>
        <p:nvSpPr>
          <p:cNvPr id="281" name="Google Shape;281;g23bad507897_0_9"/>
          <p:cNvSpPr txBox="1"/>
          <p:nvPr/>
        </p:nvSpPr>
        <p:spPr>
          <a:xfrm>
            <a:off x="4749366" y="1735355"/>
            <a:ext cx="3173700" cy="1904400"/>
          </a:xfrm>
          <a:prstGeom prst="rect">
            <a:avLst/>
          </a:prstGeom>
          <a:solidFill>
            <a:srgbClr val="018D0B"/>
          </a:solid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libri"/>
                <a:ea typeface="Calibri"/>
                <a:cs typeface="Calibri"/>
                <a:sym typeface="Calibri"/>
              </a:rPr>
              <a:t>Definition of Instruction and Educational Services</a:t>
            </a:r>
            <a:endParaRPr sz="30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100000"/>
              </a:lnSpc>
              <a:spcBef>
                <a:spcPts val="0"/>
              </a:spcBef>
              <a:spcAft>
                <a:spcPts val="0"/>
              </a:spcAft>
              <a:buClr>
                <a:schemeClr val="dk1"/>
              </a:buClr>
              <a:buSzPct val="100000"/>
              <a:buNone/>
            </a:pPr>
            <a:r>
              <a:rPr lang="en-US" b="1" u="sng"/>
              <a:t>Student with a Disability under ORS 343.161 (Previous)</a:t>
            </a:r>
            <a:endParaRPr/>
          </a:p>
          <a:p>
            <a:pPr marL="0" lvl="0" indent="0" algn="l" rtl="0">
              <a:lnSpc>
                <a:spcPct val="100000"/>
              </a:lnSpc>
              <a:spcBef>
                <a:spcPts val="0"/>
              </a:spcBef>
              <a:spcAft>
                <a:spcPts val="0"/>
              </a:spcAft>
              <a:buClr>
                <a:schemeClr val="dk1"/>
              </a:buClr>
              <a:buSzPct val="100000"/>
              <a:buNone/>
            </a:pPr>
            <a:r>
              <a:rPr lang="en-US"/>
              <a:t>“Child with a disability” means a </a:t>
            </a:r>
            <a:r>
              <a:rPr lang="en-US" b="1">
                <a:solidFill>
                  <a:schemeClr val="accent5"/>
                </a:solidFill>
              </a:rPr>
              <a:t>school-age child who is entitled to a free appropriate public education</a:t>
            </a:r>
            <a:r>
              <a:rPr lang="en-US"/>
              <a:t> as specified by ORS 339.115 and who requires special education because the child has been evaluated as having one of the  conditions as defined by rules established by the State Board of Education.</a:t>
            </a:r>
            <a:endParaRPr/>
          </a:p>
          <a:p>
            <a:pPr marL="0" lvl="0" indent="0" algn="l" rtl="0">
              <a:lnSpc>
                <a:spcPct val="100000"/>
              </a:lnSpc>
              <a:spcBef>
                <a:spcPts val="0"/>
              </a:spcBef>
              <a:spcAft>
                <a:spcPts val="0"/>
              </a:spcAft>
              <a:buClr>
                <a:schemeClr val="dk1"/>
              </a:buClr>
              <a:buSzPct val="100000"/>
              <a:buNone/>
            </a:pPr>
            <a:endParaRPr sz="1800"/>
          </a:p>
          <a:p>
            <a:pPr marL="0" lvl="0" indent="0" algn="ctr" rtl="0">
              <a:lnSpc>
                <a:spcPct val="100000"/>
              </a:lnSpc>
              <a:spcBef>
                <a:spcPts val="0"/>
              </a:spcBef>
              <a:spcAft>
                <a:spcPts val="0"/>
              </a:spcAft>
              <a:buClr>
                <a:schemeClr val="dk1"/>
              </a:buClr>
              <a:buSzPct val="100000"/>
              <a:buNone/>
            </a:pPr>
            <a:r>
              <a:rPr lang="en-US" b="1" u="sng"/>
              <a:t>Student with a Disability under SB 819 (Current)</a:t>
            </a:r>
            <a:endParaRPr/>
          </a:p>
          <a:p>
            <a:pPr marL="0" lvl="0" indent="0" algn="l" rtl="0">
              <a:lnSpc>
                <a:spcPct val="100000"/>
              </a:lnSpc>
              <a:spcBef>
                <a:spcPts val="0"/>
              </a:spcBef>
              <a:spcAft>
                <a:spcPts val="0"/>
              </a:spcAft>
              <a:buClr>
                <a:schemeClr val="dk1"/>
              </a:buClr>
              <a:buSzPct val="100000"/>
              <a:buNone/>
            </a:pPr>
            <a:r>
              <a:rPr lang="en-US"/>
              <a:t>A student who is eligible for </a:t>
            </a:r>
            <a:r>
              <a:rPr lang="en-US" b="1">
                <a:solidFill>
                  <a:schemeClr val="accent5"/>
                </a:solidFill>
              </a:rPr>
              <a:t>special education and related services</a:t>
            </a:r>
            <a:r>
              <a:rPr lang="en-US"/>
              <a:t>, as provided by ORS chapter 343;</a:t>
            </a:r>
            <a:endParaRPr/>
          </a:p>
          <a:p>
            <a:pPr marL="0" lvl="0" indent="0" algn="l" rtl="0">
              <a:lnSpc>
                <a:spcPct val="100000"/>
              </a:lnSpc>
              <a:spcBef>
                <a:spcPts val="600"/>
              </a:spcBef>
              <a:spcAft>
                <a:spcPts val="0"/>
              </a:spcAft>
              <a:buClr>
                <a:schemeClr val="dk1"/>
              </a:buClr>
              <a:buSzPct val="100000"/>
              <a:buNone/>
            </a:pPr>
            <a:r>
              <a:rPr lang="en-US"/>
              <a:t>A student who has a disability under </a:t>
            </a:r>
            <a:r>
              <a:rPr lang="en-US" b="1">
                <a:solidFill>
                  <a:schemeClr val="accent5"/>
                </a:solidFill>
              </a:rPr>
              <a:t>Section 504 of the Rehabilitation Act</a:t>
            </a:r>
            <a:r>
              <a:rPr lang="en-US" b="1"/>
              <a:t> </a:t>
            </a:r>
            <a:r>
              <a:rPr lang="en-US"/>
              <a:t>of 1973, 29 U.S.C. 794, and is eligible for a 504 Plan; or</a:t>
            </a:r>
            <a:endParaRPr/>
          </a:p>
          <a:p>
            <a:pPr marL="0" lvl="0" indent="0" algn="l" rtl="0">
              <a:lnSpc>
                <a:spcPct val="100000"/>
              </a:lnSpc>
              <a:spcBef>
                <a:spcPts val="600"/>
              </a:spcBef>
              <a:spcAft>
                <a:spcPts val="0"/>
              </a:spcAft>
              <a:buClr>
                <a:schemeClr val="dk1"/>
              </a:buClr>
              <a:buSzPct val="100000"/>
              <a:buNone/>
            </a:pPr>
            <a:r>
              <a:rPr lang="en-US"/>
              <a:t>A student who has </a:t>
            </a:r>
            <a:r>
              <a:rPr lang="en-US" b="1">
                <a:solidFill>
                  <a:schemeClr val="accent5"/>
                </a:solidFill>
              </a:rPr>
              <a:t>not been determined to be eligible</a:t>
            </a:r>
            <a:r>
              <a:rPr lang="en-US">
                <a:solidFill>
                  <a:schemeClr val="accent5"/>
                </a:solidFill>
              </a:rPr>
              <a:t> </a:t>
            </a:r>
            <a:r>
              <a:rPr lang="en-US"/>
              <a:t>for special education and related services, as provided by ORS chapter 343, or to be eligible for a 504 Plan, but for whom a </a:t>
            </a:r>
            <a:r>
              <a:rPr lang="en-US" b="1">
                <a:solidFill>
                  <a:schemeClr val="accent5"/>
                </a:solidFill>
              </a:rPr>
              <a:t>request or referral for evaluation for eligibility determination has been made but not yet completed</a:t>
            </a:r>
            <a:r>
              <a:rPr lang="en-US">
                <a:solidFill>
                  <a:schemeClr val="accent5"/>
                </a:solidFill>
              </a:rPr>
              <a:t>.</a:t>
            </a:r>
            <a:endParaRPr/>
          </a:p>
          <a:p>
            <a:pPr marL="0" lvl="0" indent="0" algn="l" rtl="0">
              <a:lnSpc>
                <a:spcPct val="90000"/>
              </a:lnSpc>
              <a:spcBef>
                <a:spcPts val="1000"/>
              </a:spcBef>
              <a:spcAft>
                <a:spcPts val="0"/>
              </a:spcAft>
              <a:buClr>
                <a:schemeClr val="dk1"/>
              </a:buClr>
              <a:buSzPct val="100000"/>
              <a:buNone/>
            </a:pPr>
            <a:endParaRPr/>
          </a:p>
        </p:txBody>
      </p:sp>
      <p:sp>
        <p:nvSpPr>
          <p:cNvPr id="288" name="Google Shape;288;p1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89" name="Google Shape;289;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90" name="Google Shape;290;p1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1. Definition of Abbreviated School Day</a:t>
            </a:r>
            <a:endParaRPr b="1">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C00000"/>
              </a:buClr>
              <a:buSzPts val="2400"/>
              <a:buNone/>
            </a:pPr>
            <a:r>
              <a:rPr lang="en-US" b="1" u="sng">
                <a:solidFill>
                  <a:srgbClr val="C00000"/>
                </a:solidFill>
              </a:rPr>
              <a:t>Prior (ORS 343.161) Definition of Abbreviated School Day </a:t>
            </a:r>
            <a:endParaRPr>
              <a:solidFill>
                <a:srgbClr val="C00000"/>
              </a:solidFill>
            </a:endParaRPr>
          </a:p>
          <a:p>
            <a:pPr marL="228600" lvl="0" indent="-228600" algn="l" rtl="0">
              <a:lnSpc>
                <a:spcPct val="90000"/>
              </a:lnSpc>
              <a:spcBef>
                <a:spcPts val="1000"/>
              </a:spcBef>
              <a:spcAft>
                <a:spcPts val="0"/>
              </a:spcAft>
              <a:buClr>
                <a:schemeClr val="dk1"/>
              </a:buClr>
              <a:buSzPts val="2400"/>
              <a:buChar char="•"/>
            </a:pPr>
            <a:r>
              <a:rPr lang="en-US"/>
              <a:t>Abbreviated school day means any school day during which a student receives instruction or educational services for fewer hours than other students who are in the </a:t>
            </a:r>
            <a:r>
              <a:rPr lang="en-US" b="1" u="sng">
                <a:solidFill>
                  <a:schemeClr val="accent5"/>
                </a:solidFill>
              </a:rPr>
              <a:t>same grade</a:t>
            </a:r>
            <a:r>
              <a:rPr lang="en-US" b="1">
                <a:solidFill>
                  <a:schemeClr val="accent5"/>
                </a:solidFill>
              </a:rPr>
              <a:t> within the </a:t>
            </a:r>
            <a:r>
              <a:rPr lang="en-US" b="1" u="sng">
                <a:solidFill>
                  <a:schemeClr val="accent5"/>
                </a:solidFill>
              </a:rPr>
              <a:t>same school</a:t>
            </a:r>
            <a:r>
              <a:rPr lang="en-US"/>
              <a:t>.</a:t>
            </a:r>
            <a:br>
              <a:rPr lang="en-US"/>
            </a:br>
            <a:endParaRPr/>
          </a:p>
          <a:p>
            <a:pPr marL="0" lvl="0" indent="0" algn="ctr" rtl="0">
              <a:lnSpc>
                <a:spcPct val="90000"/>
              </a:lnSpc>
              <a:spcBef>
                <a:spcPts val="1000"/>
              </a:spcBef>
              <a:spcAft>
                <a:spcPts val="0"/>
              </a:spcAft>
              <a:buClr>
                <a:srgbClr val="C00000"/>
              </a:buClr>
              <a:buSzPts val="2400"/>
              <a:buNone/>
            </a:pPr>
            <a:r>
              <a:rPr lang="en-US" b="1" u="sng">
                <a:solidFill>
                  <a:srgbClr val="C00000"/>
                </a:solidFill>
              </a:rPr>
              <a:t>Abbreviated School Day Program</a:t>
            </a:r>
            <a:r>
              <a:rPr lang="en-US">
                <a:solidFill>
                  <a:srgbClr val="C00000"/>
                </a:solidFill>
              </a:rPr>
              <a:t> </a:t>
            </a:r>
            <a:endParaRPr/>
          </a:p>
          <a:p>
            <a:pPr marL="0" lvl="0" indent="0" algn="l" rtl="0">
              <a:lnSpc>
                <a:spcPct val="90000"/>
              </a:lnSpc>
              <a:spcBef>
                <a:spcPts val="1000"/>
              </a:spcBef>
              <a:spcAft>
                <a:spcPts val="0"/>
              </a:spcAft>
              <a:buClr>
                <a:schemeClr val="dk1"/>
              </a:buClr>
              <a:buSzPts val="2400"/>
              <a:buNone/>
            </a:pPr>
            <a:r>
              <a:rPr lang="en-US"/>
              <a:t>Is an education program:</a:t>
            </a:r>
            <a:endParaRPr/>
          </a:p>
          <a:p>
            <a:pPr marL="228600" lvl="0" indent="-228600" algn="l" rtl="0">
              <a:lnSpc>
                <a:spcPct val="90000"/>
              </a:lnSpc>
              <a:spcBef>
                <a:spcPts val="1000"/>
              </a:spcBef>
              <a:spcAft>
                <a:spcPts val="0"/>
              </a:spcAft>
              <a:buClr>
                <a:schemeClr val="dk1"/>
              </a:buClr>
              <a:buSzPts val="2400"/>
              <a:buChar char="•"/>
            </a:pPr>
            <a:r>
              <a:rPr lang="en-US"/>
              <a:t>In which a school district restricts a student’s access to hours of instruction or educational services; and</a:t>
            </a:r>
            <a:endParaRPr/>
          </a:p>
          <a:p>
            <a:pPr marL="228600" lvl="0" indent="-228600" algn="l" rtl="0">
              <a:lnSpc>
                <a:spcPct val="90000"/>
              </a:lnSpc>
              <a:spcBef>
                <a:spcPts val="1000"/>
              </a:spcBef>
              <a:spcAft>
                <a:spcPts val="0"/>
              </a:spcAft>
              <a:buClr>
                <a:schemeClr val="dk1"/>
              </a:buClr>
              <a:buSzPts val="2400"/>
              <a:buChar char="•"/>
            </a:pPr>
            <a:r>
              <a:rPr lang="en-US"/>
              <a:t>That results in a student having an abbreviated school day for more than 10 school days per school year.</a:t>
            </a:r>
            <a:endParaRPr/>
          </a:p>
          <a:p>
            <a:pPr marL="228600" lvl="0" indent="-76200" algn="l" rtl="0">
              <a:lnSpc>
                <a:spcPct val="90000"/>
              </a:lnSpc>
              <a:spcBef>
                <a:spcPts val="1000"/>
              </a:spcBef>
              <a:spcAft>
                <a:spcPts val="0"/>
              </a:spcAft>
              <a:buClr>
                <a:schemeClr val="dk1"/>
              </a:buClr>
              <a:buSzPts val="2400"/>
              <a:buNone/>
            </a:pPr>
            <a:endParaRPr/>
          </a:p>
        </p:txBody>
      </p:sp>
      <p:sp>
        <p:nvSpPr>
          <p:cNvPr id="297" name="Google Shape;297;p1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98" name="Google Shape;298;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99" name="Google Shape;299;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1. Definition of Abbreviated School Day</a:t>
            </a:r>
            <a:endParaRPr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a:spLocks noGrp="1"/>
          </p:cNvSpPr>
          <p:nvPr>
            <p:ph type="body" idx="1"/>
          </p:nvPr>
        </p:nvSpPr>
        <p:spPr>
          <a:xfrm>
            <a:off x="717176" y="1643062"/>
            <a:ext cx="10784542" cy="4679293"/>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accent1"/>
              </a:buClr>
              <a:buSzPts val="2400"/>
              <a:buNone/>
            </a:pPr>
            <a:r>
              <a:rPr lang="en-US" b="1" u="sng">
                <a:solidFill>
                  <a:schemeClr val="accent1"/>
                </a:solidFill>
              </a:rPr>
              <a:t>Current (SB 819) Definition of Abbreviated School Day </a:t>
            </a:r>
            <a:endParaRPr>
              <a:solidFill>
                <a:schemeClr val="accent1"/>
              </a:solidFill>
            </a:endParaRPr>
          </a:p>
          <a:p>
            <a:pPr marL="0" lvl="0" indent="0" algn="ctr" rtl="0">
              <a:lnSpc>
                <a:spcPct val="90000"/>
              </a:lnSpc>
              <a:spcBef>
                <a:spcPts val="1000"/>
              </a:spcBef>
              <a:spcAft>
                <a:spcPts val="0"/>
              </a:spcAft>
              <a:buClr>
                <a:schemeClr val="dk1"/>
              </a:buClr>
              <a:buSzPts val="2400"/>
              <a:buNone/>
            </a:pPr>
            <a:r>
              <a:rPr lang="en-US"/>
              <a:t>Means any school day during which a student with a disability receives instruction or educational services for fewer hours than the </a:t>
            </a:r>
            <a:r>
              <a:rPr lang="en-US" b="1"/>
              <a:t>majority of other students who are in the </a:t>
            </a:r>
            <a:r>
              <a:rPr lang="en-US" b="1" u="sng">
                <a:solidFill>
                  <a:schemeClr val="accent5"/>
                </a:solidFill>
              </a:rPr>
              <a:t>same grade</a:t>
            </a:r>
            <a:r>
              <a:rPr lang="en-US" b="1">
                <a:solidFill>
                  <a:schemeClr val="accent5"/>
                </a:solidFill>
              </a:rPr>
              <a:t> within the student’s </a:t>
            </a:r>
            <a:r>
              <a:rPr lang="en-US" b="1" u="sng">
                <a:solidFill>
                  <a:schemeClr val="accent5"/>
                </a:solidFill>
              </a:rPr>
              <a:t>resident school district</a:t>
            </a:r>
            <a:r>
              <a:rPr lang="en-US" b="1">
                <a:solidFill>
                  <a:schemeClr val="accent5"/>
                </a:solidFill>
              </a:rPr>
              <a:t>.</a:t>
            </a:r>
            <a:endParaRPr>
              <a:solidFill>
                <a:schemeClr val="accent5"/>
              </a:solidFill>
            </a:endParaRPr>
          </a:p>
          <a:p>
            <a:pPr marL="0" lvl="0" indent="0" algn="ctr" rtl="0">
              <a:lnSpc>
                <a:spcPct val="90000"/>
              </a:lnSpc>
              <a:spcBef>
                <a:spcPts val="1000"/>
              </a:spcBef>
              <a:spcAft>
                <a:spcPts val="0"/>
              </a:spcAft>
              <a:buClr>
                <a:schemeClr val="accent5"/>
              </a:buClr>
              <a:buSzPts val="2400"/>
              <a:buNone/>
            </a:pPr>
            <a:br>
              <a:rPr lang="en-US">
                <a:solidFill>
                  <a:schemeClr val="accent5"/>
                </a:solidFill>
              </a:rPr>
            </a:br>
            <a:r>
              <a:rPr lang="en-US" b="1" u="sng">
                <a:solidFill>
                  <a:schemeClr val="accent1"/>
                </a:solidFill>
              </a:rPr>
              <a:t>Abbreviated School Day Program</a:t>
            </a:r>
            <a:r>
              <a:rPr lang="en-US">
                <a:solidFill>
                  <a:schemeClr val="accent1"/>
                </a:solidFill>
              </a:rPr>
              <a:t> </a:t>
            </a:r>
            <a:endParaRPr>
              <a:solidFill>
                <a:schemeClr val="accent1"/>
              </a:solidFill>
            </a:endParaRPr>
          </a:p>
          <a:p>
            <a:pPr marL="0" lvl="0" indent="0" algn="l" rtl="0">
              <a:lnSpc>
                <a:spcPct val="90000"/>
              </a:lnSpc>
              <a:spcBef>
                <a:spcPts val="1000"/>
              </a:spcBef>
              <a:spcAft>
                <a:spcPts val="0"/>
              </a:spcAft>
              <a:buClr>
                <a:schemeClr val="dk1"/>
              </a:buClr>
              <a:buSzPts val="2400"/>
              <a:buNone/>
            </a:pPr>
            <a:r>
              <a:rPr lang="en-US"/>
              <a:t>Is an education program:</a:t>
            </a:r>
            <a:endParaRPr/>
          </a:p>
          <a:p>
            <a:pPr marL="228600" lvl="0" indent="-228600" algn="l" rtl="0">
              <a:lnSpc>
                <a:spcPct val="90000"/>
              </a:lnSpc>
              <a:spcBef>
                <a:spcPts val="1000"/>
              </a:spcBef>
              <a:spcAft>
                <a:spcPts val="0"/>
              </a:spcAft>
              <a:buClr>
                <a:schemeClr val="dk1"/>
              </a:buClr>
              <a:buSzPts val="2400"/>
              <a:buChar char="•"/>
            </a:pPr>
            <a:r>
              <a:rPr lang="en-US"/>
              <a:t>In which a school district r</a:t>
            </a:r>
            <a:r>
              <a:rPr lang="en-US" b="1"/>
              <a:t>estricts a student’s access</a:t>
            </a:r>
            <a:r>
              <a:rPr lang="en-US"/>
              <a:t> to hours of instruction or educational services to less than the number of hours of instruction or educational services that are provided to the majority of other students who are in the same grade within the student’s resident school district</a:t>
            </a:r>
            <a:endParaRPr/>
          </a:p>
          <a:p>
            <a:pPr marL="228600" lvl="0" indent="-228600" algn="l" rtl="0">
              <a:lnSpc>
                <a:spcPct val="90000"/>
              </a:lnSpc>
              <a:spcBef>
                <a:spcPts val="1000"/>
              </a:spcBef>
              <a:spcAft>
                <a:spcPts val="0"/>
              </a:spcAft>
              <a:buClr>
                <a:schemeClr val="dk1"/>
              </a:buClr>
              <a:buSzPts val="2400"/>
              <a:buChar char="•"/>
            </a:pPr>
            <a:r>
              <a:rPr lang="en-US" b="1"/>
              <a:t>That results in a student having an abbreviated school day for more than 10 school days per school year.</a:t>
            </a:r>
            <a:endParaRPr/>
          </a:p>
          <a:p>
            <a:pPr marL="228600" lvl="0" indent="-76200" algn="l" rtl="0">
              <a:lnSpc>
                <a:spcPct val="90000"/>
              </a:lnSpc>
              <a:spcBef>
                <a:spcPts val="1000"/>
              </a:spcBef>
              <a:spcAft>
                <a:spcPts val="0"/>
              </a:spcAft>
              <a:buClr>
                <a:schemeClr val="dk1"/>
              </a:buClr>
              <a:buSzPts val="2400"/>
              <a:buNone/>
            </a:pPr>
            <a:endParaRPr/>
          </a:p>
        </p:txBody>
      </p:sp>
      <p:sp>
        <p:nvSpPr>
          <p:cNvPr id="306" name="Google Shape;306;p1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07" name="Google Shape;307;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08" name="Google Shape;308;p1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1. Definition of Abbreviated School Day</a:t>
            </a:r>
            <a:endParaRPr b="1">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15" name="Google Shape;315;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16" name="Google Shape;316;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Implications of this Definition</a:t>
            </a:r>
            <a:endParaRPr b="1">
              <a:solidFill>
                <a:schemeClr val="dk1"/>
              </a:solidFill>
            </a:endParaRPr>
          </a:p>
        </p:txBody>
      </p:sp>
      <p:sp>
        <p:nvSpPr>
          <p:cNvPr id="317" name="Google Shape;317;p19"/>
          <p:cNvSpPr/>
          <p:nvPr/>
        </p:nvSpPr>
        <p:spPr>
          <a:xfrm>
            <a:off x="558800" y="1635996"/>
            <a:ext cx="10942918" cy="4524315"/>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3200"/>
              <a:buFont typeface="Courier New"/>
              <a:buChar char="o"/>
            </a:pPr>
            <a:r>
              <a:rPr lang="en-US" sz="3200">
                <a:solidFill>
                  <a:srgbClr val="000000"/>
                </a:solidFill>
                <a:latin typeface="Calibri"/>
                <a:ea typeface="Calibri"/>
                <a:cs typeface="Calibri"/>
                <a:sym typeface="Calibri"/>
              </a:rPr>
              <a:t>The change in comparison from the “same school” to the “resident school district” implicates the entire continuum of alternative placements including:</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b="1">
                <a:solidFill>
                  <a:schemeClr val="accent1"/>
                </a:solidFill>
                <a:latin typeface="Calibri"/>
                <a:ea typeface="Calibri"/>
                <a:cs typeface="Calibri"/>
                <a:sym typeface="Calibri"/>
              </a:rPr>
              <a:t>Comprehensive Schools, Special Schools, Alternative Schools, Virtual Public Charter Schools, Home Instruction,</a:t>
            </a:r>
            <a:endParaRPr sz="3200" b="1">
              <a:solidFill>
                <a:schemeClr val="accent1"/>
              </a:solidFill>
              <a:latin typeface="Calibri"/>
              <a:ea typeface="Calibri"/>
              <a:cs typeface="Calibri"/>
              <a:sym typeface="Calibri"/>
            </a:endParaRPr>
          </a:p>
          <a:p>
            <a:pPr marL="0" marR="0" lvl="0" indent="0" algn="ctr" rtl="0">
              <a:spcBef>
                <a:spcPts val="0"/>
              </a:spcBef>
              <a:spcAft>
                <a:spcPts val="0"/>
              </a:spcAft>
              <a:buNone/>
            </a:pPr>
            <a:r>
              <a:rPr lang="en-US" sz="3200" b="1">
                <a:solidFill>
                  <a:schemeClr val="accent1"/>
                </a:solidFill>
                <a:latin typeface="Calibri"/>
                <a:ea typeface="Calibri"/>
                <a:cs typeface="Calibri"/>
                <a:sym typeface="Calibri"/>
              </a:rPr>
              <a:t>Specialized Programs (Special Ed and Gen Ed)</a:t>
            </a:r>
            <a:endParaRPr b="1"/>
          </a:p>
          <a:p>
            <a:pPr marL="0" marR="0" lvl="0" indent="0" algn="l" rtl="0">
              <a:spcBef>
                <a:spcPts val="0"/>
              </a:spcBef>
              <a:spcAft>
                <a:spcPts val="0"/>
              </a:spcAft>
              <a:buNone/>
            </a:pP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These materials constitute the Oregon Department of Education’s interpretation of various state laws and are provided to support public education programs’ understanding of their obligations under these laws. The information in these materials is subject to change based on future legal and policy changes. These materials are intended for informational purposes only and do not constitute legal advice.</a:t>
            </a:r>
            <a:endParaRPr/>
          </a:p>
          <a:p>
            <a:pPr marL="0" lvl="0" indent="0" algn="l" rtl="0">
              <a:lnSpc>
                <a:spcPct val="90000"/>
              </a:lnSpc>
              <a:spcBef>
                <a:spcPts val="1000"/>
              </a:spcBef>
              <a:spcAft>
                <a:spcPts val="0"/>
              </a:spcAft>
              <a:buClr>
                <a:schemeClr val="dk1"/>
              </a:buClr>
              <a:buSzPts val="2400"/>
              <a:buNone/>
            </a:pPr>
            <a:endParaRPr/>
          </a:p>
        </p:txBody>
      </p:sp>
      <p:sp>
        <p:nvSpPr>
          <p:cNvPr id="118" name="Google Shape;118;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19" name="Google Shape;119;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20" name="Google Shape;120;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5"/>
              </a:buClr>
              <a:buSzPts val="4400"/>
              <a:buFont typeface="Calibri"/>
              <a:buNone/>
            </a:pPr>
            <a:r>
              <a:rPr lang="en-US"/>
              <a:t>Disclaimer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24" name="Google Shape;324;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325" name="Google Shape;325;p2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Implications of this Definition</a:t>
            </a:r>
            <a:endParaRPr b="1">
              <a:solidFill>
                <a:schemeClr val="dk1"/>
              </a:solidFill>
            </a:endParaRPr>
          </a:p>
        </p:txBody>
      </p:sp>
      <p:sp>
        <p:nvSpPr>
          <p:cNvPr id="326" name="Google Shape;326;p20"/>
          <p:cNvSpPr/>
          <p:nvPr/>
        </p:nvSpPr>
        <p:spPr>
          <a:xfrm>
            <a:off x="558800" y="1635996"/>
            <a:ext cx="10942918" cy="4893647"/>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3200"/>
              <a:buFont typeface="Courier New"/>
              <a:buChar char="o"/>
            </a:pPr>
            <a:r>
              <a:rPr lang="en-US" sz="3200">
                <a:solidFill>
                  <a:srgbClr val="000000"/>
                </a:solidFill>
                <a:latin typeface="Calibri"/>
                <a:ea typeface="Calibri"/>
                <a:cs typeface="Calibri"/>
                <a:sym typeface="Calibri"/>
              </a:rPr>
              <a:t>Regardless of a student’s placement on the continuum of alternative placements, their hours of instruction and educational services will need to be compared to a specific population of students as indicated in SB 819. For example, you will see comparison groups called out as:</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457200" marR="0" lvl="0" indent="-196850" algn="ctr" rtl="0">
              <a:spcBef>
                <a:spcPts val="0"/>
              </a:spcBef>
              <a:spcAft>
                <a:spcPts val="0"/>
              </a:spcAft>
              <a:buClr>
                <a:schemeClr val="accent5"/>
              </a:buClr>
              <a:buSzPts val="3100"/>
              <a:buFont typeface="Arial"/>
              <a:buChar char="•"/>
            </a:pPr>
            <a:r>
              <a:rPr lang="en-US" sz="3100" b="1">
                <a:solidFill>
                  <a:schemeClr val="accent5"/>
                </a:solidFill>
                <a:latin typeface="Calibri"/>
                <a:ea typeface="Calibri"/>
                <a:cs typeface="Calibri"/>
                <a:sym typeface="Calibri"/>
              </a:rPr>
              <a:t> Same grade, resident district</a:t>
            </a:r>
            <a:endParaRPr sz="1700"/>
          </a:p>
          <a:p>
            <a:pPr marL="457200" marR="0" lvl="0" indent="-196850" algn="ctr" rtl="0">
              <a:spcBef>
                <a:spcPts val="0"/>
              </a:spcBef>
              <a:spcAft>
                <a:spcPts val="0"/>
              </a:spcAft>
              <a:buClr>
                <a:schemeClr val="accent5"/>
              </a:buClr>
              <a:buSzPts val="3100"/>
              <a:buFont typeface="Arial"/>
              <a:buChar char="•"/>
            </a:pPr>
            <a:r>
              <a:rPr lang="en-US" sz="3100" b="1">
                <a:solidFill>
                  <a:schemeClr val="accent5"/>
                </a:solidFill>
                <a:latin typeface="Calibri"/>
                <a:ea typeface="Calibri"/>
                <a:cs typeface="Calibri"/>
                <a:sym typeface="Calibri"/>
              </a:rPr>
              <a:t> Same grade, same school</a:t>
            </a:r>
            <a:endParaRPr sz="1700"/>
          </a:p>
          <a:p>
            <a:pPr marL="457200" marR="0" lvl="0" indent="-196850" algn="ctr" rtl="0">
              <a:spcBef>
                <a:spcPts val="0"/>
              </a:spcBef>
              <a:spcAft>
                <a:spcPts val="0"/>
              </a:spcAft>
              <a:buClr>
                <a:schemeClr val="accent5"/>
              </a:buClr>
              <a:buSzPts val="3100"/>
              <a:buFont typeface="Arial"/>
              <a:buChar char="•"/>
            </a:pPr>
            <a:r>
              <a:rPr lang="en-US" sz="3100" b="1">
                <a:solidFill>
                  <a:schemeClr val="accent5"/>
                </a:solidFill>
                <a:latin typeface="Calibri"/>
                <a:ea typeface="Calibri"/>
                <a:cs typeface="Calibri"/>
                <a:sym typeface="Calibri"/>
              </a:rPr>
              <a:t> Same program (e.g., LTCT, OSD) - not grade specific</a:t>
            </a:r>
            <a:endParaRPr sz="1700"/>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1" descr="Applicability to Schools and Programs"/>
          <p:cNvSpPr txBox="1">
            <a:spLocks noGrp="1"/>
          </p:cNvSpPr>
          <p:nvPr>
            <p:ph type="title"/>
          </p:nvPr>
        </p:nvSpPr>
        <p:spPr>
          <a:xfrm>
            <a:off x="429356" y="153197"/>
            <a:ext cx="11333287" cy="102646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solidFill>
                  <a:schemeClr val="dk1"/>
                </a:solidFill>
              </a:rPr>
              <a:t>Applicability to Schools and Programs</a:t>
            </a:r>
            <a:endParaRPr b="1" dirty="0">
              <a:solidFill>
                <a:schemeClr val="dk1"/>
              </a:solidFill>
            </a:endParaRPr>
          </a:p>
        </p:txBody>
      </p:sp>
      <p:sp>
        <p:nvSpPr>
          <p:cNvPr id="333" name="Google Shape;333;p21">
            <a:extLst>
              <a:ext uri="{C183D7F6-B498-43B3-948B-1728B52AA6E4}">
                <adec:decorative xmlns:adec="http://schemas.microsoft.com/office/drawing/2017/decorative" val="1"/>
              </a:ext>
            </a:extLst>
          </p:cNvPr>
          <p:cNvSpPr/>
          <p:nvPr/>
        </p:nvSpPr>
        <p:spPr>
          <a:xfrm>
            <a:off x="0" y="619932"/>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34" name="Google Shape;334;p21" descr="Applicability to Schools and Programs"/>
          <p:cNvGrpSpPr/>
          <p:nvPr/>
        </p:nvGrpSpPr>
        <p:grpSpPr>
          <a:xfrm>
            <a:off x="1181763" y="1531008"/>
            <a:ext cx="10345083" cy="4667458"/>
            <a:chOff x="3892" y="248827"/>
            <a:chExt cx="10345083" cy="4667458"/>
          </a:xfrm>
        </p:grpSpPr>
        <p:sp>
          <p:nvSpPr>
            <p:cNvPr id="335" name="Google Shape;335;p21"/>
            <p:cNvSpPr/>
            <p:nvPr/>
          </p:nvSpPr>
          <p:spPr>
            <a:xfrm>
              <a:off x="3892" y="248827"/>
              <a:ext cx="2340516" cy="802498"/>
            </a:xfrm>
            <a:prstGeom prst="rect">
              <a:avLst/>
            </a:prstGeom>
            <a:gradFill>
              <a:gsLst>
                <a:gs pos="0">
                  <a:srgbClr val="E1C19A"/>
                </a:gs>
                <a:gs pos="50000">
                  <a:srgbClr val="D7B68D"/>
                </a:gs>
                <a:gs pos="100000">
                  <a:srgbClr val="D6AD78"/>
                </a:gs>
              </a:gsLst>
              <a:lin ang="5400000" scaled="0"/>
            </a:gradFill>
            <a:ln w="9525" cap="flat" cmpd="sng">
              <a:solidFill>
                <a:srgbClr val="BA890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txBox="1"/>
            <p:nvPr/>
          </p:nvSpPr>
          <p:spPr>
            <a:xfrm>
              <a:off x="3892" y="248827"/>
              <a:ext cx="2340516" cy="802498"/>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None/>
              </a:pPr>
              <a:r>
                <a:rPr lang="en-US" sz="1600" b="1" i="1" u="none">
                  <a:solidFill>
                    <a:schemeClr val="dk1"/>
                  </a:solidFill>
                  <a:latin typeface="Calibri"/>
                  <a:ea typeface="Calibri"/>
                  <a:cs typeface="Calibri"/>
                  <a:sym typeface="Calibri"/>
                </a:rPr>
                <a:t>Schools and Programs Subject to Full Requirements of SB 819</a:t>
              </a:r>
              <a:endParaRPr sz="1600">
                <a:solidFill>
                  <a:schemeClr val="dk1"/>
                </a:solidFill>
                <a:latin typeface="Calibri"/>
                <a:ea typeface="Calibri"/>
                <a:cs typeface="Calibri"/>
                <a:sym typeface="Calibri"/>
              </a:endParaRPr>
            </a:p>
          </p:txBody>
        </p:sp>
        <p:sp>
          <p:nvSpPr>
            <p:cNvPr id="337" name="Google Shape;337;p21"/>
            <p:cNvSpPr/>
            <p:nvPr/>
          </p:nvSpPr>
          <p:spPr>
            <a:xfrm>
              <a:off x="3892" y="1051325"/>
              <a:ext cx="2340516" cy="3864960"/>
            </a:xfrm>
            <a:prstGeom prst="rect">
              <a:avLst/>
            </a:prstGeom>
            <a:solidFill>
              <a:srgbClr val="E7D9CA">
                <a:alpha val="89803"/>
              </a:srgbClr>
            </a:solidFill>
            <a:ln w="9525" cap="flat" cmpd="sng">
              <a:solidFill>
                <a:srgbClr val="E7D9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txBox="1"/>
            <p:nvPr/>
          </p:nvSpPr>
          <p:spPr>
            <a:xfrm>
              <a:off x="3892" y="1051325"/>
              <a:ext cx="2340516" cy="3864960"/>
            </a:xfrm>
            <a:prstGeom prst="rect">
              <a:avLst/>
            </a:prstGeom>
            <a:noFill/>
            <a:ln>
              <a:noFill/>
            </a:ln>
          </p:spPr>
          <p:txBody>
            <a:bodyPr spcFirstLastPara="1" wrap="square" lIns="85325" tIns="85325" rIns="113775" bIns="128000" anchor="t" anchorCtr="0">
              <a:noAutofit/>
            </a:bodyPr>
            <a:lstStyle/>
            <a:p>
              <a:pPr marL="171450" marR="0" lvl="1" indent="-171450" algn="ctr"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Elementary Schools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Middle Schools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High Schools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CTE Programs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Programs</a:t>
              </a:r>
              <a:endParaRPr sz="1600" b="0" i="0" u="none" strike="noStrike" cap="none">
                <a:solidFill>
                  <a:schemeClr val="dk1"/>
                </a:solidFill>
                <a:latin typeface="Calibri"/>
                <a:ea typeface="Calibri"/>
                <a:cs typeface="Calibri"/>
                <a:sym typeface="Calibri"/>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Schools/Programs Combining Tradition Instruction and Asynchronous Instruction</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Special Schools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Homebound Placements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18-21-Year-Old Transition Program</a:t>
              </a:r>
              <a:endParaRPr/>
            </a:p>
          </p:txBody>
        </p:sp>
        <p:sp>
          <p:nvSpPr>
            <p:cNvPr id="339" name="Google Shape;339;p21"/>
            <p:cNvSpPr/>
            <p:nvPr/>
          </p:nvSpPr>
          <p:spPr>
            <a:xfrm>
              <a:off x="2672081" y="248827"/>
              <a:ext cx="2340516" cy="802498"/>
            </a:xfrm>
            <a:prstGeom prst="rect">
              <a:avLst/>
            </a:prstGeom>
            <a:gradFill>
              <a:gsLst>
                <a:gs pos="0">
                  <a:srgbClr val="B5D49A"/>
                </a:gs>
                <a:gs pos="50000">
                  <a:srgbClr val="A9C98D"/>
                </a:gs>
                <a:gs pos="100000">
                  <a:srgbClr val="9EC678"/>
                </a:gs>
              </a:gsLst>
              <a:lin ang="5400000" scaled="0"/>
            </a:gradFill>
            <a:ln w="9525" cap="flat" cmpd="sng">
              <a:solidFill>
                <a:srgbClr val="72A60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txBox="1"/>
            <p:nvPr/>
          </p:nvSpPr>
          <p:spPr>
            <a:xfrm>
              <a:off x="2672081" y="248827"/>
              <a:ext cx="2340516" cy="802498"/>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None/>
              </a:pPr>
              <a:r>
                <a:rPr lang="en-US" sz="1600" b="1" i="1" u="none">
                  <a:solidFill>
                    <a:schemeClr val="dk1"/>
                  </a:solidFill>
                  <a:latin typeface="Calibri"/>
                  <a:ea typeface="Calibri"/>
                  <a:cs typeface="Calibri"/>
                  <a:sym typeface="Calibri"/>
                </a:rPr>
                <a:t>Schools and Programs Subject to Partial Requirements of SB 819</a:t>
              </a:r>
              <a:endParaRPr sz="1600">
                <a:solidFill>
                  <a:schemeClr val="dk1"/>
                </a:solidFill>
                <a:latin typeface="Calibri"/>
                <a:ea typeface="Calibri"/>
                <a:cs typeface="Calibri"/>
                <a:sym typeface="Calibri"/>
              </a:endParaRPr>
            </a:p>
          </p:txBody>
        </p:sp>
        <p:sp>
          <p:nvSpPr>
            <p:cNvPr id="341" name="Google Shape;341;p21"/>
            <p:cNvSpPr/>
            <p:nvPr/>
          </p:nvSpPr>
          <p:spPr>
            <a:xfrm>
              <a:off x="2672081" y="1051325"/>
              <a:ext cx="2340516" cy="3864960"/>
            </a:xfrm>
            <a:prstGeom prst="rect">
              <a:avLst/>
            </a:prstGeom>
            <a:solidFill>
              <a:srgbClr val="DFE2C8">
                <a:alpha val="89803"/>
              </a:srgbClr>
            </a:solidFill>
            <a:ln w="9525" cap="flat" cmpd="sng">
              <a:solidFill>
                <a:srgbClr val="DFE2C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txBox="1"/>
            <p:nvPr/>
          </p:nvSpPr>
          <p:spPr>
            <a:xfrm>
              <a:off x="2672081" y="1051325"/>
              <a:ext cx="2340516" cy="3864960"/>
            </a:xfrm>
            <a:prstGeom prst="rect">
              <a:avLst/>
            </a:prstGeom>
            <a:noFill/>
            <a:ln>
              <a:noFill/>
            </a:ln>
          </p:spPr>
          <p:txBody>
            <a:bodyPr spcFirstLastPara="1" wrap="square" lIns="85325" tIns="85325" rIns="113775" bIns="128000" anchor="t" anchorCtr="0">
              <a:noAutofit/>
            </a:bodyPr>
            <a:lstStyle/>
            <a:p>
              <a:pPr marL="171450" marR="0" lvl="1" indent="-171450" algn="ctr"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Pediatric Nursing Facilities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Virtual Charter Schools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Fulfilled Graduation Requirements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Expanded Options</a:t>
              </a:r>
              <a:endParaRPr sz="1600" b="0" i="0" u="none" strike="noStrike" cap="none">
                <a:solidFill>
                  <a:schemeClr val="dk1"/>
                </a:solidFill>
                <a:latin typeface="Calibri"/>
                <a:ea typeface="Calibri"/>
                <a:cs typeface="Calibri"/>
                <a:sym typeface="Calibri"/>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Credit Recovery </a:t>
              </a:r>
              <a:endParaRPr sz="1600" b="0" i="0" u="none" strike="noStrike" cap="none">
                <a:solidFill>
                  <a:schemeClr val="dk1"/>
                </a:solidFill>
                <a:latin typeface="Calibri"/>
                <a:ea typeface="Calibri"/>
                <a:cs typeface="Calibri"/>
                <a:sym typeface="Calibri"/>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Accelerated College Credit</a:t>
              </a:r>
              <a:endParaRPr sz="1600" b="0" i="0" u="none" strike="noStrike" cap="none">
                <a:solidFill>
                  <a:schemeClr val="dk1"/>
                </a:solidFill>
                <a:latin typeface="Calibri"/>
                <a:ea typeface="Calibri"/>
                <a:cs typeface="Calibri"/>
                <a:sym typeface="Calibri"/>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Alternative School (High School only)</a:t>
              </a:r>
              <a:endParaRPr sz="1600" b="0" i="0" u="none" strike="noStrike" cap="none">
                <a:solidFill>
                  <a:schemeClr val="dk1"/>
                </a:solidFill>
                <a:latin typeface="Calibri"/>
                <a:ea typeface="Calibri"/>
                <a:cs typeface="Calibri"/>
                <a:sym typeface="Calibri"/>
              </a:endParaRPr>
            </a:p>
          </p:txBody>
        </p:sp>
        <p:sp>
          <p:nvSpPr>
            <p:cNvPr id="343" name="Google Shape;343;p21"/>
            <p:cNvSpPr/>
            <p:nvPr/>
          </p:nvSpPr>
          <p:spPr>
            <a:xfrm>
              <a:off x="5340270" y="248827"/>
              <a:ext cx="2340516" cy="802498"/>
            </a:xfrm>
            <a:prstGeom prst="rect">
              <a:avLst/>
            </a:prstGeom>
            <a:gradFill>
              <a:gsLst>
                <a:gs pos="0">
                  <a:srgbClr val="9AC79A"/>
                </a:gs>
                <a:gs pos="50000">
                  <a:srgbClr val="8DBC8D"/>
                </a:gs>
                <a:gs pos="100000">
                  <a:srgbClr val="78B678"/>
                </a:gs>
              </a:gsLst>
              <a:lin ang="5400000" scaled="0"/>
            </a:gradFill>
            <a:ln w="9525" cap="flat" cmpd="sng">
              <a:solidFill>
                <a:srgbClr val="0C920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txBox="1"/>
            <p:nvPr/>
          </p:nvSpPr>
          <p:spPr>
            <a:xfrm>
              <a:off x="5340270" y="248827"/>
              <a:ext cx="2340516" cy="802498"/>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None/>
              </a:pPr>
              <a:r>
                <a:rPr lang="en-US" sz="1600" b="1" i="1">
                  <a:solidFill>
                    <a:schemeClr val="dk1"/>
                  </a:solidFill>
                  <a:latin typeface="Calibri"/>
                  <a:ea typeface="Calibri"/>
                  <a:cs typeface="Calibri"/>
                  <a:sym typeface="Calibri"/>
                </a:rPr>
                <a:t>Students in the Same Comparison Group</a:t>
              </a:r>
              <a:endParaRPr/>
            </a:p>
          </p:txBody>
        </p:sp>
        <p:sp>
          <p:nvSpPr>
            <p:cNvPr id="345" name="Google Shape;345;p21"/>
            <p:cNvSpPr/>
            <p:nvPr/>
          </p:nvSpPr>
          <p:spPr>
            <a:xfrm>
              <a:off x="5340270" y="1051325"/>
              <a:ext cx="2340516" cy="3864960"/>
            </a:xfrm>
            <a:prstGeom prst="rect">
              <a:avLst/>
            </a:prstGeom>
            <a:solidFill>
              <a:srgbClr val="CFDDC8">
                <a:alpha val="89803"/>
              </a:srgbClr>
            </a:solidFill>
            <a:ln w="9525" cap="flat" cmpd="sng">
              <a:solidFill>
                <a:srgbClr val="CFDDC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txBox="1"/>
            <p:nvPr/>
          </p:nvSpPr>
          <p:spPr>
            <a:xfrm>
              <a:off x="5340270" y="1051325"/>
              <a:ext cx="2340516" cy="3864960"/>
            </a:xfrm>
            <a:prstGeom prst="rect">
              <a:avLst/>
            </a:prstGeom>
            <a:noFill/>
            <a:ln>
              <a:noFill/>
            </a:ln>
          </p:spPr>
          <p:txBody>
            <a:bodyPr spcFirstLastPara="1" wrap="square" lIns="85325" tIns="85325" rIns="113775" bIns="128000" anchor="t" anchorCtr="0">
              <a:noAutofit/>
            </a:bodyPr>
            <a:lstStyle/>
            <a:p>
              <a:pPr marL="171450" marR="0" lvl="1" indent="-171450" algn="ctr"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LTCT</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YCEP</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JDEP</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County Jails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Hospital Programs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Oregon School for the Deaf</a:t>
              </a:r>
              <a:endParaRPr/>
            </a:p>
          </p:txBody>
        </p:sp>
        <p:sp>
          <p:nvSpPr>
            <p:cNvPr id="347" name="Google Shape;347;p21"/>
            <p:cNvSpPr/>
            <p:nvPr/>
          </p:nvSpPr>
          <p:spPr>
            <a:xfrm>
              <a:off x="8008459" y="248827"/>
              <a:ext cx="2340516" cy="802498"/>
            </a:xfrm>
            <a:prstGeom prst="rect">
              <a:avLst/>
            </a:prstGeom>
            <a:gradFill>
              <a:gsLst>
                <a:gs pos="0">
                  <a:srgbClr val="9ABBA3"/>
                </a:gs>
                <a:gs pos="50000">
                  <a:srgbClr val="8DAF96"/>
                </a:gs>
                <a:gs pos="100000">
                  <a:srgbClr val="78A684"/>
                </a:gs>
              </a:gsLst>
              <a:lin ang="5400000" scaled="0"/>
            </a:gradFill>
            <a:ln w="9525" cap="flat" cmpd="sng">
              <a:solidFill>
                <a:srgbClr val="007C4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txBox="1"/>
            <p:nvPr/>
          </p:nvSpPr>
          <p:spPr>
            <a:xfrm>
              <a:off x="8008459" y="248827"/>
              <a:ext cx="2340516" cy="802498"/>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None/>
              </a:pPr>
              <a:r>
                <a:rPr lang="en-US" sz="1600" b="1" i="1">
                  <a:solidFill>
                    <a:schemeClr val="dk1"/>
                  </a:solidFill>
                  <a:latin typeface="Calibri"/>
                  <a:ea typeface="Calibri"/>
                  <a:cs typeface="Calibri"/>
                  <a:sym typeface="Calibri"/>
                </a:rPr>
                <a:t>Schools and Programs Excluded From Requirements of SB 819:</a:t>
              </a:r>
              <a:endParaRPr/>
            </a:p>
          </p:txBody>
        </p:sp>
        <p:sp>
          <p:nvSpPr>
            <p:cNvPr id="349" name="Google Shape;349;p21"/>
            <p:cNvSpPr/>
            <p:nvPr/>
          </p:nvSpPr>
          <p:spPr>
            <a:xfrm>
              <a:off x="8008459" y="1051325"/>
              <a:ext cx="2340516" cy="3864960"/>
            </a:xfrm>
            <a:prstGeom prst="rect">
              <a:avLst/>
            </a:prstGeom>
            <a:solidFill>
              <a:srgbClr val="C9D7CC">
                <a:alpha val="89803"/>
              </a:srgbClr>
            </a:solidFill>
            <a:ln w="9525" cap="flat" cmpd="sng">
              <a:solidFill>
                <a:srgbClr val="C9D7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txBox="1"/>
            <p:nvPr/>
          </p:nvSpPr>
          <p:spPr>
            <a:xfrm>
              <a:off x="8008459" y="1051325"/>
              <a:ext cx="2340516" cy="3864960"/>
            </a:xfrm>
            <a:prstGeom prst="rect">
              <a:avLst/>
            </a:prstGeom>
            <a:noFill/>
            <a:ln>
              <a:noFill/>
            </a:ln>
          </p:spPr>
          <p:txBody>
            <a:bodyPr spcFirstLastPara="1" wrap="square" lIns="85325" tIns="85325" rIns="113775" bIns="128000" anchor="t" anchorCtr="0">
              <a:noAutofit/>
            </a:bodyPr>
            <a:lstStyle/>
            <a:p>
              <a:pPr marL="171450" marR="0" lvl="1" indent="-171450" algn="ctr"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Home School</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Private School</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Court Order</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Discipline  (ORS 339.250 or 339.252) </a:t>
              </a:r>
              <a:endParaRPr sz="1600" b="0" i="0" u="none" strike="noStrike" cap="none">
                <a:solidFill>
                  <a:schemeClr val="dk1"/>
                </a:solidFill>
                <a:latin typeface="Calibri"/>
                <a:ea typeface="Calibri"/>
                <a:cs typeface="Calibri"/>
                <a:sym typeface="Calibri"/>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Exposure to Disease (ORS 433.235 to 433.284)  </a:t>
              </a:r>
              <a:endParaRPr sz="1600" b="0" i="0" u="none" strike="noStrike" cap="none">
                <a:solidFill>
                  <a:schemeClr val="dk1"/>
                </a:solidFill>
                <a:latin typeface="Calibri"/>
                <a:ea typeface="Calibri"/>
                <a:cs typeface="Calibri"/>
                <a:sym typeface="Calibri"/>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Public Health Emergency (ORS 433.441 to 433.452)</a:t>
              </a:r>
              <a:endParaRPr sz="1600" b="0" i="0" u="none" strike="noStrike" cap="none">
                <a:solidFill>
                  <a:schemeClr val="dk1"/>
                </a:solidFill>
                <a:latin typeface="Calibri"/>
                <a:ea typeface="Calibri"/>
                <a:cs typeface="Calibri"/>
                <a:sym typeface="Calibri"/>
              </a:endParaRPr>
            </a:p>
          </p:txBody>
        </p:sp>
      </p:grpSp>
      <p:sp>
        <p:nvSpPr>
          <p:cNvPr id="351" name="Google Shape;351;p21">
            <a:extLst>
              <a:ext uri="{C183D7F6-B498-43B3-948B-1728B52AA6E4}">
                <adec:decorative xmlns:adec="http://schemas.microsoft.com/office/drawing/2017/decorative" val="1"/>
              </a:ext>
            </a:extLst>
          </p:cNvPr>
          <p:cNvSpPr/>
          <p:nvPr/>
        </p:nvSpPr>
        <p:spPr>
          <a:xfrm>
            <a:off x="0" y="1077132"/>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200"/>
              <a:buFont typeface="Calibri"/>
              <a:buNone/>
            </a:pPr>
            <a:br>
              <a:rPr lang="en-US" sz="12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2"/>
          <p:cNvSpPr txBox="1">
            <a:spLocks noGrp="1"/>
          </p:cNvSpPr>
          <p:nvPr>
            <p:ph type="body" idx="1"/>
          </p:nvPr>
        </p:nvSpPr>
        <p:spPr>
          <a:xfrm>
            <a:off x="717176" y="1654642"/>
            <a:ext cx="10784542" cy="43141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a:t>Whenever a </a:t>
            </a:r>
            <a:r>
              <a:rPr lang="en-US" sz="3200" b="1"/>
              <a:t>“bell-to-bell” </a:t>
            </a:r>
            <a:r>
              <a:rPr lang="en-US" sz="3200"/>
              <a:t>comparison reveals that a student with a disability is receiving fewer hours of instruction or educational services, unless explicitly exempted by SB 819, it constitutes an abbreviated day.</a:t>
            </a:r>
            <a:endParaRPr/>
          </a:p>
          <a:p>
            <a:pPr marL="0" lvl="0" indent="0" algn="l" rtl="0">
              <a:lnSpc>
                <a:spcPct val="90000"/>
              </a:lnSpc>
              <a:spcBef>
                <a:spcPts val="1000"/>
              </a:spcBef>
              <a:spcAft>
                <a:spcPts val="0"/>
              </a:spcAft>
              <a:buClr>
                <a:schemeClr val="dk1"/>
              </a:buClr>
              <a:buSzPts val="3200"/>
              <a:buNone/>
            </a:pPr>
            <a:r>
              <a:rPr lang="en-US" sz="3200" b="1"/>
              <a:t>What constitutes bell-to-bell services?</a:t>
            </a:r>
            <a:endParaRPr sz="3200" b="1"/>
          </a:p>
          <a:p>
            <a:pPr marL="228600" lvl="0" indent="-228600" algn="l" rtl="0">
              <a:lnSpc>
                <a:spcPct val="90000"/>
              </a:lnSpc>
              <a:spcBef>
                <a:spcPts val="1000"/>
              </a:spcBef>
              <a:spcAft>
                <a:spcPts val="0"/>
              </a:spcAft>
              <a:buClr>
                <a:schemeClr val="dk1"/>
              </a:buClr>
              <a:buSzPts val="3200"/>
              <a:buChar char="•"/>
            </a:pPr>
            <a:r>
              <a:rPr lang="en-US" sz="3200"/>
              <a:t>Instruction + Educational Services = Bell-to-Bell Services</a:t>
            </a:r>
            <a:endParaRPr/>
          </a:p>
          <a:p>
            <a:pPr marL="0" lvl="0" indent="0" algn="l" rtl="0">
              <a:lnSpc>
                <a:spcPct val="90000"/>
              </a:lnSpc>
              <a:spcBef>
                <a:spcPts val="1000"/>
              </a:spcBef>
              <a:spcAft>
                <a:spcPts val="0"/>
              </a:spcAft>
              <a:buClr>
                <a:schemeClr val="dk1"/>
              </a:buClr>
              <a:buSzPts val="3200"/>
              <a:buNone/>
            </a:pPr>
            <a:r>
              <a:rPr lang="en-US" sz="3200" b="1"/>
              <a:t>How are each of these defined?</a:t>
            </a:r>
            <a:endParaRPr/>
          </a:p>
          <a:p>
            <a:pPr marL="228600" lvl="0" indent="-228600" algn="l" rtl="0">
              <a:lnSpc>
                <a:spcPct val="90000"/>
              </a:lnSpc>
              <a:spcBef>
                <a:spcPts val="1000"/>
              </a:spcBef>
              <a:spcAft>
                <a:spcPts val="0"/>
              </a:spcAft>
              <a:buClr>
                <a:schemeClr val="dk1"/>
              </a:buClr>
              <a:buSzPts val="3200"/>
              <a:buChar char="•"/>
            </a:pPr>
            <a:r>
              <a:rPr lang="en-US" sz="3200"/>
              <a:t>Let’s take a look at the handout defining both Instruction and Educational Services.  </a:t>
            </a:r>
            <a:endParaRPr sz="3200"/>
          </a:p>
        </p:txBody>
      </p:sp>
      <p:sp>
        <p:nvSpPr>
          <p:cNvPr id="358" name="Google Shape;358;p2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59" name="Google Shape;359;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60" name="Google Shape;360;p2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marL="571500" lvl="0" indent="-457200" algn="l" rtl="0">
              <a:lnSpc>
                <a:spcPct val="90000"/>
              </a:lnSpc>
              <a:spcBef>
                <a:spcPts val="0"/>
              </a:spcBef>
              <a:spcAft>
                <a:spcPts val="0"/>
              </a:spcAft>
              <a:buClr>
                <a:schemeClr val="dk1"/>
              </a:buClr>
              <a:buSzPct val="100000"/>
              <a:buFont typeface="Calibri"/>
              <a:buNone/>
            </a:pPr>
            <a:r>
              <a:rPr lang="en-US" b="1">
                <a:solidFill>
                  <a:schemeClr val="dk1"/>
                </a:solidFill>
              </a:rPr>
              <a:t>2. Definitions of Instruction and Educational Services and “Bell-to-Bell” Comparisons</a:t>
            </a:r>
            <a:endParaRPr b="1">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Let’s look at pages 12-13 of ODE’s Implementing SB 819 - Guidance for School Districts and Programs</a:t>
            </a:r>
            <a:endParaRPr/>
          </a:p>
          <a:p>
            <a:pPr marL="228600" lvl="0" indent="-228600" algn="l" rtl="0">
              <a:lnSpc>
                <a:spcPct val="90000"/>
              </a:lnSpc>
              <a:spcBef>
                <a:spcPts val="1000"/>
              </a:spcBef>
              <a:spcAft>
                <a:spcPts val="0"/>
              </a:spcAft>
              <a:buClr>
                <a:schemeClr val="dk1"/>
              </a:buClr>
              <a:buSzPts val="3200"/>
              <a:buChar char="•"/>
            </a:pPr>
            <a:r>
              <a:rPr lang="en-US" sz="3200"/>
              <a:t>Take a few minutes to read through the document</a:t>
            </a:r>
            <a:endParaRPr/>
          </a:p>
          <a:p>
            <a:pPr marL="976313" lvl="1" indent="-519113" algn="l" rtl="0">
              <a:lnSpc>
                <a:spcPct val="90000"/>
              </a:lnSpc>
              <a:spcBef>
                <a:spcPts val="500"/>
              </a:spcBef>
              <a:spcAft>
                <a:spcPts val="0"/>
              </a:spcAft>
              <a:buClr>
                <a:schemeClr val="accent5"/>
              </a:buClr>
              <a:buSzPts val="3200"/>
              <a:buFont typeface="Courier New"/>
              <a:buChar char="o"/>
            </a:pPr>
            <a:r>
              <a:rPr lang="en-US" sz="3200"/>
              <a:t>Does anything surprise you?</a:t>
            </a:r>
            <a:endParaRPr/>
          </a:p>
          <a:p>
            <a:pPr marL="976313" lvl="1" indent="-519113" algn="l" rtl="0">
              <a:lnSpc>
                <a:spcPct val="90000"/>
              </a:lnSpc>
              <a:spcBef>
                <a:spcPts val="500"/>
              </a:spcBef>
              <a:spcAft>
                <a:spcPts val="0"/>
              </a:spcAft>
              <a:buClr>
                <a:schemeClr val="accent5"/>
              </a:buClr>
              <a:buSzPts val="3200"/>
              <a:buFont typeface="Courier New"/>
              <a:buChar char="o"/>
            </a:pPr>
            <a:r>
              <a:rPr lang="en-US" sz="3200"/>
              <a:t>Do you have any concerns?</a:t>
            </a:r>
            <a:endParaRPr/>
          </a:p>
          <a:p>
            <a:pPr marL="976313" lvl="1" indent="-519113" algn="l" rtl="0">
              <a:lnSpc>
                <a:spcPct val="90000"/>
              </a:lnSpc>
              <a:spcBef>
                <a:spcPts val="500"/>
              </a:spcBef>
              <a:spcAft>
                <a:spcPts val="0"/>
              </a:spcAft>
              <a:buClr>
                <a:schemeClr val="accent5"/>
              </a:buClr>
              <a:buSzPts val="3200"/>
              <a:buFont typeface="Courier New"/>
              <a:buChar char="o"/>
            </a:pPr>
            <a:r>
              <a:rPr lang="en-US" sz="3200"/>
              <a:t>Do you see any information that may have implications for our district?  </a:t>
            </a:r>
            <a:endParaRPr/>
          </a:p>
        </p:txBody>
      </p:sp>
      <p:sp>
        <p:nvSpPr>
          <p:cNvPr id="367" name="Google Shape;367;p2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68" name="Google Shape;368;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369" name="Google Shape;369;p2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fontScale="90000"/>
          </a:bodyPr>
          <a:lstStyle/>
          <a:p>
            <a:pPr marL="571500" lvl="0" indent="-457200" algn="l" rtl="0">
              <a:lnSpc>
                <a:spcPct val="90000"/>
              </a:lnSpc>
              <a:spcBef>
                <a:spcPts val="0"/>
              </a:spcBef>
              <a:spcAft>
                <a:spcPts val="0"/>
              </a:spcAft>
              <a:buClr>
                <a:schemeClr val="dk1"/>
              </a:buClr>
              <a:buSzPct val="100000"/>
              <a:buFont typeface="Calibri"/>
              <a:buNone/>
            </a:pPr>
            <a:r>
              <a:rPr lang="en-US" b="1">
                <a:solidFill>
                  <a:schemeClr val="dk1"/>
                </a:solidFill>
              </a:rPr>
              <a:t>2. Definitions of Instruction and Educational Services and “Bell-to-Bell” Comparisons</a:t>
            </a:r>
            <a:endParaRPr b="1">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sz="3200" b="1"/>
              <a:t>Implication:  </a:t>
            </a:r>
            <a:endParaRPr/>
          </a:p>
          <a:p>
            <a:pPr marL="0" lvl="0" indent="0" algn="l" rtl="0">
              <a:lnSpc>
                <a:spcPct val="100000"/>
              </a:lnSpc>
              <a:spcBef>
                <a:spcPts val="1000"/>
              </a:spcBef>
              <a:spcAft>
                <a:spcPts val="0"/>
              </a:spcAft>
              <a:buClr>
                <a:schemeClr val="dk1"/>
              </a:buClr>
              <a:buSzPct val="100000"/>
              <a:buNone/>
            </a:pPr>
            <a:r>
              <a:rPr lang="en-US" sz="2800"/>
              <a:t>For students who are on an IEP or 504 plan, asynchronous instruction and educational services provided during the school day cannot be counted as meaningful access to instruction or educational services and may likely constitute an abbreviated day. </a:t>
            </a:r>
            <a:endParaRPr/>
          </a:p>
          <a:p>
            <a:pPr marL="0" lvl="0" indent="0" algn="l" rtl="0">
              <a:lnSpc>
                <a:spcPct val="90000"/>
              </a:lnSpc>
              <a:spcBef>
                <a:spcPts val="1000"/>
              </a:spcBef>
              <a:spcAft>
                <a:spcPts val="0"/>
              </a:spcAft>
              <a:buClr>
                <a:schemeClr val="dk1"/>
              </a:buClr>
              <a:buSzPct val="100000"/>
              <a:buNone/>
            </a:pPr>
            <a:br>
              <a:rPr lang="en-US" sz="3200"/>
            </a:br>
            <a:r>
              <a:rPr lang="en-US" sz="3000" b="1"/>
              <a:t>School districts should note that this could include:</a:t>
            </a:r>
            <a:endParaRPr/>
          </a:p>
          <a:p>
            <a:pPr marL="228600" lvl="0" indent="-217169" algn="l" rtl="0">
              <a:lnSpc>
                <a:spcPct val="90000"/>
              </a:lnSpc>
              <a:spcBef>
                <a:spcPts val="1000"/>
              </a:spcBef>
              <a:spcAft>
                <a:spcPts val="0"/>
              </a:spcAft>
              <a:buClr>
                <a:schemeClr val="dk1"/>
              </a:buClr>
              <a:buSzPct val="100000"/>
              <a:buChar char="•"/>
            </a:pPr>
            <a:r>
              <a:rPr lang="en-US"/>
              <a:t>Credit recovery</a:t>
            </a:r>
            <a:endParaRPr/>
          </a:p>
          <a:p>
            <a:pPr marL="228600" lvl="0" indent="-217169" algn="l" rtl="0">
              <a:lnSpc>
                <a:spcPct val="90000"/>
              </a:lnSpc>
              <a:spcBef>
                <a:spcPts val="1000"/>
              </a:spcBef>
              <a:spcAft>
                <a:spcPts val="0"/>
              </a:spcAft>
              <a:buClr>
                <a:schemeClr val="dk1"/>
              </a:buClr>
              <a:buSzPct val="100000"/>
              <a:buChar char="•"/>
            </a:pPr>
            <a:r>
              <a:rPr lang="en-US"/>
              <a:t>Elective offerings</a:t>
            </a:r>
            <a:endParaRPr/>
          </a:p>
          <a:p>
            <a:pPr marL="228600" lvl="0" indent="-217169" algn="l" rtl="0">
              <a:lnSpc>
                <a:spcPct val="90000"/>
              </a:lnSpc>
              <a:spcBef>
                <a:spcPts val="1000"/>
              </a:spcBef>
              <a:spcAft>
                <a:spcPts val="0"/>
              </a:spcAft>
              <a:buClr>
                <a:schemeClr val="dk1"/>
              </a:buClr>
              <a:buSzPct val="100000"/>
              <a:buChar char="•"/>
            </a:pPr>
            <a:r>
              <a:rPr lang="en-US"/>
              <a:t>Other online instruction or educational service offerings</a:t>
            </a:r>
            <a:endParaRPr/>
          </a:p>
          <a:p>
            <a:pPr marL="0" lvl="0" indent="0" algn="l" rtl="0">
              <a:lnSpc>
                <a:spcPct val="90000"/>
              </a:lnSpc>
              <a:spcBef>
                <a:spcPts val="1000"/>
              </a:spcBef>
              <a:spcAft>
                <a:spcPts val="0"/>
              </a:spcAft>
              <a:buClr>
                <a:schemeClr val="dk1"/>
              </a:buClr>
              <a:buSzPct val="100000"/>
              <a:buNone/>
            </a:pPr>
            <a:endParaRPr sz="3200"/>
          </a:p>
        </p:txBody>
      </p:sp>
      <p:sp>
        <p:nvSpPr>
          <p:cNvPr id="376" name="Google Shape;376;p2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77" name="Google Shape;377;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378" name="Google Shape;378;p2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5"/>
              </a:buClr>
              <a:buSzPct val="100000"/>
              <a:buFont typeface="Calibri"/>
              <a:buNone/>
            </a:pPr>
            <a:r>
              <a:rPr lang="en-US" b="1"/>
              <a:t>Definitions of </a:t>
            </a:r>
            <a:r>
              <a:rPr lang="en-US"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Synchronous and Asynchronous</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5"/>
          <p:cNvSpPr txBox="1">
            <a:spLocks noGrp="1"/>
          </p:cNvSpPr>
          <p:nvPr>
            <p:ph type="body" idx="1"/>
          </p:nvPr>
        </p:nvSpPr>
        <p:spPr>
          <a:xfrm>
            <a:off x="717176" y="1825625"/>
            <a:ext cx="5302624" cy="4106048"/>
          </a:xfrm>
          <a:prstGeom prst="rect">
            <a:avLst/>
          </a:prstGeom>
          <a:solidFill>
            <a:srgbClr val="FDECC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b="1"/>
              <a:t>Synchronous Instruction</a:t>
            </a:r>
            <a:endParaRPr b="1"/>
          </a:p>
          <a:p>
            <a:pPr marL="0" lvl="0" indent="0" algn="ctr" rtl="0">
              <a:lnSpc>
                <a:spcPct val="90000"/>
              </a:lnSpc>
              <a:spcBef>
                <a:spcPts val="0"/>
              </a:spcBef>
              <a:spcAft>
                <a:spcPts val="0"/>
              </a:spcAft>
              <a:buClr>
                <a:schemeClr val="dk1"/>
              </a:buClr>
              <a:buSzPts val="2400"/>
              <a:buNone/>
            </a:pPr>
            <a:endParaRPr b="1"/>
          </a:p>
          <a:p>
            <a:pPr marL="0" lvl="0" indent="0" algn="ctr" rtl="0">
              <a:lnSpc>
                <a:spcPct val="100000"/>
              </a:lnSpc>
              <a:spcBef>
                <a:spcPts val="0"/>
              </a:spcBef>
              <a:spcAft>
                <a:spcPts val="0"/>
              </a:spcAft>
              <a:buClr>
                <a:schemeClr val="dk1"/>
              </a:buClr>
              <a:buSzPts val="1100"/>
              <a:buNone/>
            </a:pPr>
            <a:r>
              <a:rPr lang="en-US" sz="2000" b="1"/>
              <a:t>Synchronous instruction and educational services mean simultaneous interactions between a qualified licensed teacher, or qualified staff under the direct supervision of a qualified licensed teacher, at the same time, either in person or through the use of an interactive technology. This may include audio only, video only, or audio and video. Key to the definition of synchronous is the opportunity for interaction between the staff and the student that occurs in or near real time, allowing for feedback and adjustments.</a:t>
            </a:r>
            <a:endParaRPr/>
          </a:p>
        </p:txBody>
      </p:sp>
      <p:sp>
        <p:nvSpPr>
          <p:cNvPr id="385" name="Google Shape;385;p25"/>
          <p:cNvSpPr txBox="1">
            <a:spLocks noGrp="1"/>
          </p:cNvSpPr>
          <p:nvPr>
            <p:ph type="body" idx="2"/>
          </p:nvPr>
        </p:nvSpPr>
        <p:spPr>
          <a:xfrm>
            <a:off x="6172200" y="1825625"/>
            <a:ext cx="5329518" cy="4106048"/>
          </a:xfrm>
          <a:prstGeom prst="rect">
            <a:avLst/>
          </a:prstGeom>
          <a:solidFill>
            <a:srgbClr val="DAEFC3"/>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5"/>
              </a:buClr>
              <a:buSzPct val="91735"/>
              <a:buNone/>
            </a:pPr>
            <a:r>
              <a:rPr lang="en-US" sz="2616" b="1"/>
              <a:t>Asynchronous Instruction</a:t>
            </a:r>
            <a:endParaRPr sz="2616"/>
          </a:p>
          <a:p>
            <a:pPr marL="0" lvl="0" indent="0" algn="ctr" rtl="0">
              <a:lnSpc>
                <a:spcPct val="100000"/>
              </a:lnSpc>
              <a:spcBef>
                <a:spcPts val="0"/>
              </a:spcBef>
              <a:spcAft>
                <a:spcPts val="0"/>
              </a:spcAft>
              <a:buClr>
                <a:schemeClr val="dk1"/>
              </a:buClr>
              <a:buSzPct val="45833"/>
              <a:buNone/>
            </a:pPr>
            <a:endParaRPr b="1"/>
          </a:p>
          <a:p>
            <a:pPr marL="0" lvl="0" indent="0" algn="ctr" rtl="0">
              <a:lnSpc>
                <a:spcPct val="100000"/>
              </a:lnSpc>
              <a:spcBef>
                <a:spcPts val="0"/>
              </a:spcBef>
              <a:spcAft>
                <a:spcPts val="0"/>
              </a:spcAft>
              <a:buClr>
                <a:schemeClr val="dk1"/>
              </a:buClr>
              <a:buSzPct val="45833"/>
              <a:buFont typeface="Arial"/>
              <a:buNone/>
            </a:pPr>
            <a:r>
              <a:rPr lang="en-US" b="1"/>
              <a:t>Asynchronous instruction and educational services are flexible non-simultaneous approaches using audio, video, and learning platforms. Key to the definition of asynchronous is that there is limited or no opportunity for interaction between the staff and the student that occurs in or near real time. </a:t>
            </a:r>
            <a:endParaRPr b="1"/>
          </a:p>
          <a:p>
            <a:pPr marL="0" lvl="0" indent="0" algn="l" rtl="0">
              <a:lnSpc>
                <a:spcPct val="90000"/>
              </a:lnSpc>
              <a:spcBef>
                <a:spcPts val="1000"/>
              </a:spcBef>
              <a:spcAft>
                <a:spcPts val="0"/>
              </a:spcAft>
              <a:buClr>
                <a:schemeClr val="dk1"/>
              </a:buClr>
              <a:buSzPct val="100000"/>
              <a:buNone/>
            </a:pPr>
            <a:endParaRPr/>
          </a:p>
        </p:txBody>
      </p:sp>
      <p:sp>
        <p:nvSpPr>
          <p:cNvPr id="386" name="Google Shape;386;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87" name="Google Shape;387;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388" name="Google Shape;388;p25"/>
          <p:cNvSpPr txBox="1">
            <a:spLocks noGrp="1"/>
          </p:cNvSpPr>
          <p:nvPr>
            <p:ph type="title"/>
          </p:nvPr>
        </p:nvSpPr>
        <p:spPr>
          <a:xfrm>
            <a:off x="717176" y="304800"/>
            <a:ext cx="10784400" cy="1026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5"/>
              </a:buClr>
              <a:buSzPct val="100000"/>
              <a:buFont typeface="Calibri"/>
              <a:buNone/>
            </a:pPr>
            <a:r>
              <a:rPr lang="en-US" b="1"/>
              <a:t>Definitions of Synchronous and Asynchronous</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6"/>
          <p:cNvSpPr txBox="1">
            <a:spLocks noGrp="1"/>
          </p:cNvSpPr>
          <p:nvPr>
            <p:ph type="body" idx="1"/>
          </p:nvPr>
        </p:nvSpPr>
        <p:spPr>
          <a:xfrm>
            <a:off x="717176" y="2030783"/>
            <a:ext cx="10784542" cy="4109010"/>
          </a:xfrm>
          <a:prstGeom prst="rect">
            <a:avLst/>
          </a:prstGeom>
          <a:noFill/>
          <a:ln>
            <a:noFill/>
          </a:ln>
        </p:spPr>
        <p:txBody>
          <a:bodyPr spcFirstLastPara="1" wrap="square" lIns="91425" tIns="45700" rIns="91425" bIns="45700" anchor="t" anchorCtr="0">
            <a:normAutofit/>
          </a:bodyPr>
          <a:lstStyle/>
          <a:p>
            <a:pPr marL="403225" lvl="0" indent="-403225" algn="l" rtl="0">
              <a:lnSpc>
                <a:spcPct val="90000"/>
              </a:lnSpc>
              <a:spcBef>
                <a:spcPts val="0"/>
              </a:spcBef>
              <a:spcAft>
                <a:spcPts val="0"/>
              </a:spcAft>
              <a:buClr>
                <a:schemeClr val="dk1"/>
              </a:buClr>
              <a:buSzPts val="3200"/>
              <a:buFont typeface="Noto Sans Symbols"/>
              <a:buChar char="✔"/>
            </a:pPr>
            <a:r>
              <a:rPr lang="en-US" sz="3200"/>
              <a:t>We need to identify all students that now fit into the new definition of having abbreviated school day programs. </a:t>
            </a:r>
            <a:endParaRPr sz="3200" i="1"/>
          </a:p>
          <a:p>
            <a:pPr marL="403225" lvl="0" indent="-403225" algn="l" rtl="0">
              <a:lnSpc>
                <a:spcPct val="90000"/>
              </a:lnSpc>
              <a:spcBef>
                <a:spcPts val="1000"/>
              </a:spcBef>
              <a:spcAft>
                <a:spcPts val="0"/>
              </a:spcAft>
              <a:buClr>
                <a:schemeClr val="dk1"/>
              </a:buClr>
              <a:buSzPts val="3200"/>
              <a:buFont typeface="Noto Sans Symbols"/>
              <a:buChar char="✔"/>
            </a:pPr>
            <a:r>
              <a:rPr lang="en-US" sz="3200"/>
              <a:t>We then need to hold IEP and 504 team meetings before or within the first ten school days of the 2023-24 school year for these newly-identified students.  </a:t>
            </a:r>
            <a:endParaRPr sz="3200"/>
          </a:p>
          <a:p>
            <a:pPr marL="403225" lvl="0" indent="-403225" algn="l" rtl="0">
              <a:lnSpc>
                <a:spcPct val="90000"/>
              </a:lnSpc>
              <a:spcBef>
                <a:spcPts val="1000"/>
              </a:spcBef>
              <a:spcAft>
                <a:spcPts val="0"/>
              </a:spcAft>
              <a:buSzPts val="3200"/>
              <a:buChar char="✔"/>
            </a:pPr>
            <a:r>
              <a:rPr lang="en-US" sz="3200"/>
              <a:t>For students continuing on an ASDP from 2022-23 and for whom consent has not been revoked, the new SB 819 rules apply at their next meeting.  </a:t>
            </a:r>
            <a:endParaRPr sz="3200"/>
          </a:p>
        </p:txBody>
      </p:sp>
      <p:sp>
        <p:nvSpPr>
          <p:cNvPr id="395" name="Google Shape;395;p2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96" name="Google Shape;396;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97" name="Google Shape;397;p2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solidFill>
                  <a:schemeClr val="dk1"/>
                </a:solidFill>
              </a:rPr>
              <a:t>So, how does this new definition affect students with an IEP or 504 plan in our district?</a:t>
            </a:r>
            <a:endParaRPr b="1">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8"/>
          <p:cNvSpPr txBox="1">
            <a:spLocks noGrp="1"/>
          </p:cNvSpPr>
          <p:nvPr>
            <p:ph type="body" idx="1"/>
          </p:nvPr>
        </p:nvSpPr>
        <p:spPr>
          <a:xfrm>
            <a:off x="580016" y="1807141"/>
            <a:ext cx="10784542" cy="4515214"/>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3200"/>
              <a:buChar char="•"/>
            </a:pPr>
            <a:r>
              <a:rPr lang="en-US" sz="3200" b="1"/>
              <a:t>Written consent </a:t>
            </a:r>
            <a:r>
              <a:rPr lang="en-US" sz="3200"/>
              <a:t>for abbreviated school day placement from parents </a:t>
            </a:r>
            <a:r>
              <a:rPr lang="en-US" sz="3200" b="1"/>
              <a:t>must be obtained</a:t>
            </a:r>
            <a:r>
              <a:rPr lang="en-US" sz="3200"/>
              <a:t>. </a:t>
            </a:r>
            <a:endParaRPr sz="3200"/>
          </a:p>
          <a:p>
            <a:pPr marL="685800" lvl="1" indent="-228600" algn="l" rtl="0">
              <a:lnSpc>
                <a:spcPct val="90000"/>
              </a:lnSpc>
              <a:spcBef>
                <a:spcPts val="500"/>
              </a:spcBef>
              <a:spcAft>
                <a:spcPts val="0"/>
              </a:spcAft>
              <a:buClr>
                <a:schemeClr val="dk1"/>
              </a:buClr>
              <a:buSzPts val="3200"/>
              <a:buChar char="•"/>
            </a:pPr>
            <a:r>
              <a:rPr lang="en-US" sz="3200"/>
              <a:t>School district cannot unilaterally place a student with a disability on an abbreviated school day program. </a:t>
            </a:r>
            <a:endParaRPr sz="3200"/>
          </a:p>
          <a:p>
            <a:pPr marL="685800" lvl="1" indent="-228600" algn="l" rtl="0">
              <a:lnSpc>
                <a:spcPct val="90000"/>
              </a:lnSpc>
              <a:spcBef>
                <a:spcPts val="500"/>
              </a:spcBef>
              <a:spcAft>
                <a:spcPts val="0"/>
              </a:spcAft>
              <a:buClr>
                <a:schemeClr val="dk1"/>
              </a:buClr>
              <a:buSzPts val="3200"/>
              <a:buChar char="•"/>
            </a:pPr>
            <a:r>
              <a:rPr lang="en-US" sz="3200"/>
              <a:t>Parent or foster parent’s right, any any time, to </a:t>
            </a:r>
            <a:r>
              <a:rPr lang="en-US" sz="3200" b="1"/>
              <a:t>withdraw consent</a:t>
            </a:r>
            <a:r>
              <a:rPr lang="en-US" sz="3200"/>
              <a:t> for an abbreviated school day program placement or ask for meeting to discuss placement.</a:t>
            </a:r>
            <a:endParaRPr sz="3200"/>
          </a:p>
        </p:txBody>
      </p:sp>
      <p:sp>
        <p:nvSpPr>
          <p:cNvPr id="404" name="Google Shape;404;p2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05" name="Google Shape;405;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406" name="Google Shape;406;p28"/>
          <p:cNvSpPr txBox="1">
            <a:spLocks noGrp="1"/>
          </p:cNvSpPr>
          <p:nvPr>
            <p:ph type="title"/>
          </p:nvPr>
        </p:nvSpPr>
        <p:spPr>
          <a:xfrm>
            <a:off x="717185" y="299025"/>
            <a:ext cx="114747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3. Parent or Foster Parent Consent Required</a:t>
            </a:r>
            <a:endParaRPr b="1">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Many new requirements and forms. For example: </a:t>
            </a:r>
            <a:endParaRPr/>
          </a:p>
          <a:p>
            <a:pPr marL="685800" lvl="1" indent="-228600" algn="l" rtl="0">
              <a:lnSpc>
                <a:spcPct val="90000"/>
              </a:lnSpc>
              <a:spcBef>
                <a:spcPts val="500"/>
              </a:spcBef>
              <a:spcAft>
                <a:spcPts val="0"/>
              </a:spcAft>
              <a:buClr>
                <a:schemeClr val="dk1"/>
              </a:buClr>
              <a:buSzPts val="2400"/>
              <a:buChar char="•"/>
            </a:pPr>
            <a:r>
              <a:rPr lang="en-US"/>
              <a:t>Parent Notice of Required Information Prior to Initial Placement on ASDP</a:t>
            </a:r>
            <a:endParaRPr/>
          </a:p>
          <a:p>
            <a:pPr marL="685800" lvl="1" indent="-228600" algn="l" rtl="0">
              <a:lnSpc>
                <a:spcPct val="90000"/>
              </a:lnSpc>
              <a:spcBef>
                <a:spcPts val="500"/>
              </a:spcBef>
              <a:spcAft>
                <a:spcPts val="0"/>
              </a:spcAft>
              <a:buClr>
                <a:schemeClr val="dk1"/>
              </a:buClr>
              <a:buSzPts val="2400"/>
              <a:buChar char="•"/>
            </a:pPr>
            <a:r>
              <a:rPr lang="en-US"/>
              <a:t>Information to Consider About Possible Initial Placement on an ASDP</a:t>
            </a:r>
            <a:endParaRPr/>
          </a:p>
          <a:p>
            <a:pPr marL="685800" lvl="1" indent="-228600" algn="l" rtl="0">
              <a:lnSpc>
                <a:spcPct val="90000"/>
              </a:lnSpc>
              <a:spcBef>
                <a:spcPts val="500"/>
              </a:spcBef>
              <a:spcAft>
                <a:spcPts val="0"/>
              </a:spcAft>
              <a:buClr>
                <a:schemeClr val="dk1"/>
              </a:buClr>
              <a:buSzPts val="2400"/>
              <a:buChar char="•"/>
            </a:pPr>
            <a:r>
              <a:rPr lang="en-US"/>
              <a:t>Information to Consider About Possible Continued Placement on an ASDP</a:t>
            </a:r>
            <a:endParaRPr/>
          </a:p>
          <a:p>
            <a:pPr marL="685800" lvl="1" indent="-228600" algn="l" rtl="0">
              <a:lnSpc>
                <a:spcPct val="90000"/>
              </a:lnSpc>
              <a:spcBef>
                <a:spcPts val="500"/>
              </a:spcBef>
              <a:spcAft>
                <a:spcPts val="0"/>
              </a:spcAft>
              <a:buClr>
                <a:schemeClr val="dk1"/>
              </a:buClr>
              <a:buSzPts val="2400"/>
              <a:buChar char="•"/>
            </a:pPr>
            <a:r>
              <a:rPr lang="en-US"/>
              <a:t>. . . and many more. </a:t>
            </a:r>
            <a:endParaRPr/>
          </a:p>
          <a:p>
            <a:pPr marL="293688" lvl="1" indent="-293688" algn="l" rtl="0">
              <a:lnSpc>
                <a:spcPct val="90000"/>
              </a:lnSpc>
              <a:spcBef>
                <a:spcPts val="500"/>
              </a:spcBef>
              <a:spcAft>
                <a:spcPts val="0"/>
              </a:spcAft>
              <a:buClr>
                <a:schemeClr val="dk1"/>
              </a:buClr>
              <a:buSzPts val="3200"/>
              <a:buChar char="•"/>
            </a:pPr>
            <a:r>
              <a:rPr lang="en-US" sz="3200"/>
              <a:t>ODE also has a new data collection system to keep track of all students on abbreviated school day programs.</a:t>
            </a:r>
            <a:endParaRPr sz="3200"/>
          </a:p>
        </p:txBody>
      </p:sp>
      <p:sp>
        <p:nvSpPr>
          <p:cNvPr id="413" name="Google Shape;413;p2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14" name="Google Shape;414;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415" name="Google Shape;415;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marL="517525" lvl="0" indent="-517525" algn="l" rtl="0">
              <a:lnSpc>
                <a:spcPct val="90000"/>
              </a:lnSpc>
              <a:spcBef>
                <a:spcPts val="0"/>
              </a:spcBef>
              <a:spcAft>
                <a:spcPts val="0"/>
              </a:spcAft>
              <a:buClr>
                <a:schemeClr val="dk1"/>
              </a:buClr>
              <a:buSzPct val="100000"/>
              <a:buFont typeface="Calibri"/>
              <a:buNone/>
            </a:pPr>
            <a:r>
              <a:rPr lang="en-US" b="1">
                <a:solidFill>
                  <a:schemeClr val="dk1"/>
                </a:solidFill>
              </a:rPr>
              <a:t>4. Documentation of Abbreviated School Day Program</a:t>
            </a:r>
            <a:endParaRPr b="1">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0"/>
          <p:cNvSpPr txBox="1">
            <a:spLocks noGrp="1"/>
          </p:cNvSpPr>
          <p:nvPr>
            <p:ph type="body" idx="1"/>
          </p:nvPr>
        </p:nvSpPr>
        <p:spPr>
          <a:xfrm>
            <a:off x="717176" y="1670951"/>
            <a:ext cx="10784542" cy="48339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a:t>SB 819 requires that the district hold a meeting of the student’s IEP/504 team to review the student’s abbreviated school day placement at specific intervals. </a:t>
            </a:r>
            <a:endParaRPr/>
          </a:p>
          <a:p>
            <a:pPr marL="0" lvl="0" indent="0" algn="l" rtl="0">
              <a:lnSpc>
                <a:spcPct val="90000"/>
              </a:lnSpc>
              <a:spcBef>
                <a:spcPts val="1000"/>
              </a:spcBef>
              <a:spcAft>
                <a:spcPts val="0"/>
              </a:spcAft>
              <a:buClr>
                <a:schemeClr val="dk1"/>
              </a:buClr>
              <a:buSzPts val="2800"/>
              <a:buNone/>
            </a:pPr>
            <a:r>
              <a:rPr lang="en-US" sz="2800" b="1"/>
              <a:t>During the school year, a meeting must be held</a:t>
            </a:r>
            <a:endParaRPr/>
          </a:p>
          <a:p>
            <a:pPr marL="685800" lvl="0" indent="0" algn="l" rtl="0">
              <a:lnSpc>
                <a:spcPct val="90000"/>
              </a:lnSpc>
              <a:spcBef>
                <a:spcPts val="500"/>
              </a:spcBef>
              <a:spcAft>
                <a:spcPts val="0"/>
              </a:spcAft>
              <a:buNone/>
            </a:pPr>
            <a:r>
              <a:rPr lang="en-US"/>
              <a:t>(A) No fewer than 25 calendar days and no more than 35 calendar days after the initial placement on the abbreviated school day program.</a:t>
            </a:r>
            <a:endParaRPr/>
          </a:p>
          <a:p>
            <a:pPr marL="685800" lvl="0" indent="0" algn="l" rtl="0">
              <a:lnSpc>
                <a:spcPct val="90000"/>
              </a:lnSpc>
              <a:spcBef>
                <a:spcPts val="500"/>
              </a:spcBef>
              <a:spcAft>
                <a:spcPts val="0"/>
              </a:spcAft>
              <a:buNone/>
            </a:pPr>
            <a:r>
              <a:rPr lang="en-US"/>
              <a:t>(B) No less frequently than once every 30 calendar days, starting after the meeting described in subparagraph (A) of this paragraph, unless the parent or foster parent provides written consent to meet less frequently than once every 30 calendar days. </a:t>
            </a:r>
            <a:endParaRPr/>
          </a:p>
          <a:p>
            <a:pPr marL="1028700" lvl="0" indent="-342900" algn="l" rtl="0">
              <a:lnSpc>
                <a:spcPct val="90000"/>
              </a:lnSpc>
              <a:spcBef>
                <a:spcPts val="500"/>
              </a:spcBef>
              <a:spcAft>
                <a:spcPts val="0"/>
              </a:spcAft>
              <a:buSzPts val="1800"/>
              <a:buChar char="●"/>
            </a:pPr>
            <a:r>
              <a:rPr lang="en-US"/>
              <a:t>There are exceptions.</a:t>
            </a:r>
            <a:endParaRPr/>
          </a:p>
        </p:txBody>
      </p:sp>
      <p:sp>
        <p:nvSpPr>
          <p:cNvPr id="422" name="Google Shape;422;p3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23" name="Google Shape;423;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424" name="Google Shape;424;p3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Autofit/>
          </a:bodyPr>
          <a:lstStyle/>
          <a:p>
            <a:pPr marL="517525" lvl="0" indent="-517525" algn="l" rtl="0">
              <a:lnSpc>
                <a:spcPct val="90000"/>
              </a:lnSpc>
              <a:spcBef>
                <a:spcPts val="0"/>
              </a:spcBef>
              <a:spcAft>
                <a:spcPts val="0"/>
              </a:spcAft>
              <a:buClr>
                <a:schemeClr val="dk1"/>
              </a:buClr>
              <a:buSzPts val="3800"/>
              <a:buFont typeface="Calibri"/>
              <a:buNone/>
            </a:pPr>
            <a:r>
              <a:rPr lang="en-US" sz="3800" b="1">
                <a:solidFill>
                  <a:schemeClr val="dk1"/>
                </a:solidFill>
              </a:rPr>
              <a:t>5. Mandatory Regularly-Scheduled Follow-Up Meetings  </a:t>
            </a:r>
            <a:endParaRPr sz="3800"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00"/>
              <a:buNone/>
            </a:pPr>
            <a:r>
              <a:rPr lang="en-US" sz="2800"/>
              <a:t>Education equity is the equitable and anti-racist implementation of policy, practices, procedures, and legislation that translates into resource allocation, education rigor, and opportunities for historically and currently marginalized youth, students, and families including civil rights protected classes. </a:t>
            </a:r>
            <a:endParaRPr/>
          </a:p>
          <a:p>
            <a:pPr marL="0" lvl="0" indent="0" algn="l" rtl="0">
              <a:lnSpc>
                <a:spcPct val="100000"/>
              </a:lnSpc>
              <a:spcBef>
                <a:spcPts val="800"/>
              </a:spcBef>
              <a:spcAft>
                <a:spcPts val="0"/>
              </a:spcAft>
              <a:buClr>
                <a:schemeClr val="dk1"/>
              </a:buClr>
              <a:buSzPts val="1700"/>
              <a:buNone/>
            </a:pPr>
            <a:r>
              <a:rPr lang="en-US" sz="2800"/>
              <a:t>This means the restructuring and dismantling of systems and institutions that create the dichotomy of beneficiaries and the oppressed and marginalized.</a:t>
            </a:r>
            <a:endParaRPr/>
          </a:p>
          <a:p>
            <a:pPr marL="0" lvl="0" indent="0" algn="l" rtl="0">
              <a:lnSpc>
                <a:spcPct val="100000"/>
              </a:lnSpc>
              <a:spcBef>
                <a:spcPts val="0"/>
              </a:spcBef>
              <a:spcAft>
                <a:spcPts val="0"/>
              </a:spcAft>
              <a:buClr>
                <a:schemeClr val="dk1"/>
              </a:buClr>
              <a:buSzPts val="1700"/>
              <a:buNone/>
            </a:pPr>
            <a:endParaRPr sz="2600"/>
          </a:p>
          <a:p>
            <a:pPr marL="0" lvl="0" indent="0" algn="l" rtl="0">
              <a:lnSpc>
                <a:spcPct val="90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2400"/>
              <a:buNone/>
            </a:pPr>
            <a:endParaRPr/>
          </a:p>
        </p:txBody>
      </p:sp>
      <p:sp>
        <p:nvSpPr>
          <p:cNvPr id="127" name="Google Shape;127;p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28" name="Google Shape;128;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29" name="Google Shape;129;p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5"/>
              </a:buClr>
              <a:buSzPts val="4400"/>
              <a:buFont typeface="Calibri"/>
              <a:buNone/>
            </a:pPr>
            <a:r>
              <a:rPr lang="en-US"/>
              <a:t>Our Equity Stance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1"/>
          <p:cNvSpPr txBox="1">
            <a:spLocks noGrp="1"/>
          </p:cNvSpPr>
          <p:nvPr>
            <p:ph type="body" idx="1"/>
          </p:nvPr>
        </p:nvSpPr>
        <p:spPr>
          <a:xfrm>
            <a:off x="589160" y="2718471"/>
            <a:ext cx="10749400" cy="23652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en-US" sz="3600"/>
              <a:t> Superintendent Review</a:t>
            </a:r>
            <a:endParaRPr sz="3600"/>
          </a:p>
          <a:p>
            <a:pPr marL="228600" lvl="0" indent="-228600" algn="l" rtl="0">
              <a:lnSpc>
                <a:spcPct val="90000"/>
              </a:lnSpc>
              <a:spcBef>
                <a:spcPts val="1000"/>
              </a:spcBef>
              <a:spcAft>
                <a:spcPts val="0"/>
              </a:spcAft>
              <a:buClr>
                <a:schemeClr val="dk1"/>
              </a:buClr>
              <a:buSzPts val="3600"/>
              <a:buChar char="•"/>
            </a:pPr>
            <a:r>
              <a:rPr lang="en-US" sz="3600"/>
              <a:t> Complaint Investigation</a:t>
            </a:r>
            <a:endParaRPr/>
          </a:p>
          <a:p>
            <a:pPr marL="228600" lvl="0" indent="-228600" algn="l" rtl="0">
              <a:lnSpc>
                <a:spcPct val="90000"/>
              </a:lnSpc>
              <a:spcBef>
                <a:spcPts val="1000"/>
              </a:spcBef>
              <a:spcAft>
                <a:spcPts val="0"/>
              </a:spcAft>
              <a:buClr>
                <a:schemeClr val="dk1"/>
              </a:buClr>
              <a:buSzPts val="3600"/>
              <a:buChar char="•"/>
            </a:pPr>
            <a:r>
              <a:rPr lang="en-US" sz="3600"/>
              <a:t> Enforcement Actions</a:t>
            </a:r>
            <a:endParaRPr sz="3600"/>
          </a:p>
        </p:txBody>
      </p:sp>
      <p:sp>
        <p:nvSpPr>
          <p:cNvPr id="431" name="Google Shape;431;p3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32" name="Google Shape;432;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433" name="Google Shape;433;p3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6. Accountability Measures</a:t>
            </a:r>
            <a:endParaRPr b="1">
              <a:solidFill>
                <a:schemeClr val="dk1"/>
              </a:solidFill>
            </a:endParaRPr>
          </a:p>
        </p:txBody>
      </p:sp>
      <p:pic>
        <p:nvPicPr>
          <p:cNvPr id="434" name="Google Shape;434;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292465" y="2222672"/>
            <a:ext cx="4716911" cy="333131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41" name="Google Shape;441;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442" name="Google Shape;442;p3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6. Accountability Measures</a:t>
            </a:r>
            <a:endParaRPr b="1">
              <a:solidFill>
                <a:schemeClr val="dk1"/>
              </a:solidFill>
            </a:endParaRPr>
          </a:p>
        </p:txBody>
      </p:sp>
      <p:sp>
        <p:nvSpPr>
          <p:cNvPr id="443" name="Google Shape;443;p32"/>
          <p:cNvSpPr/>
          <p:nvPr/>
        </p:nvSpPr>
        <p:spPr>
          <a:xfrm>
            <a:off x="513319" y="1679815"/>
            <a:ext cx="11192256" cy="4459978"/>
          </a:xfrm>
          <a:prstGeom prst="roundRect">
            <a:avLst>
              <a:gd name="adj" fmla="val 16667"/>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How can our district ensure that adequate systems are set up to reduce the likelihood of investigation? </a:t>
            </a:r>
            <a:endParaRPr/>
          </a:p>
          <a:p>
            <a:pPr marL="0" marR="0" lvl="0" indent="0" algn="ctr" rtl="0">
              <a:spcBef>
                <a:spcPts val="0"/>
              </a:spcBef>
              <a:spcAft>
                <a:spcPts val="0"/>
              </a:spcAft>
              <a:buNone/>
            </a:pPr>
            <a:endParaRPr sz="2800" b="1">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2400"/>
              <a:buFont typeface="Calibri"/>
              <a:buAutoNum type="arabicPeriod"/>
            </a:pPr>
            <a:r>
              <a:rPr lang="en-US" sz="2400">
                <a:solidFill>
                  <a:schemeClr val="lt1"/>
                </a:solidFill>
                <a:latin typeface="Calibri"/>
                <a:ea typeface="Calibri"/>
                <a:cs typeface="Calibri"/>
                <a:sym typeface="Calibri"/>
              </a:rPr>
              <a:t>Do we have a preventative system within our district to help instructional personnel respond to student behavior with positive behavioral interventions and supports?</a:t>
            </a:r>
            <a:endParaRPr/>
          </a:p>
          <a:p>
            <a:pPr marL="342900" marR="0" lvl="0" indent="-342900" algn="l" rtl="0">
              <a:spcBef>
                <a:spcPts val="0"/>
              </a:spcBef>
              <a:spcAft>
                <a:spcPts val="0"/>
              </a:spcAft>
              <a:buClr>
                <a:schemeClr val="lt1"/>
              </a:buClr>
              <a:buSzPts val="2400"/>
              <a:buFont typeface="Calibri"/>
              <a:buAutoNum type="arabicPeriod"/>
            </a:pPr>
            <a:r>
              <a:rPr lang="en-US" sz="2400">
                <a:solidFill>
                  <a:schemeClr val="lt1"/>
                </a:solidFill>
                <a:latin typeface="Calibri"/>
                <a:ea typeface="Calibri"/>
                <a:cs typeface="Calibri"/>
                <a:sym typeface="Calibri"/>
              </a:rPr>
              <a:t>Have all of the staff members in our district including general education become familiar with the key components SB 819?  If not, how can we help them become informed?  </a:t>
            </a:r>
            <a:endParaRPr/>
          </a:p>
          <a:p>
            <a:pPr marL="342900" marR="0" lvl="0" indent="-342900" algn="l" rtl="0">
              <a:spcBef>
                <a:spcPts val="0"/>
              </a:spcBef>
              <a:spcAft>
                <a:spcPts val="0"/>
              </a:spcAft>
              <a:buClr>
                <a:schemeClr val="lt1"/>
              </a:buClr>
              <a:buSzPts val="2400"/>
              <a:buFont typeface="Calibri"/>
              <a:buAutoNum type="arabicPeriod"/>
            </a:pPr>
            <a:r>
              <a:rPr lang="en-US" sz="2400">
                <a:solidFill>
                  <a:schemeClr val="lt1"/>
                </a:solidFill>
                <a:latin typeface="Calibri"/>
                <a:ea typeface="Calibri"/>
                <a:cs typeface="Calibri"/>
                <a:sym typeface="Calibri"/>
              </a:rPr>
              <a:t>Do we have a system in place for timely superintendent reviews?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50" name="Google Shape;450;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451" name="Google Shape;451;p33"/>
          <p:cNvSpPr txBox="1">
            <a:spLocks noGrp="1"/>
          </p:cNvSpPr>
          <p:nvPr>
            <p:ph type="title"/>
          </p:nvPr>
        </p:nvSpPr>
        <p:spPr>
          <a:xfrm>
            <a:off x="717176" y="430380"/>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5"/>
              </a:buClr>
              <a:buSzPct val="100000"/>
              <a:buFont typeface="Calibri"/>
              <a:buNone/>
            </a:pPr>
            <a:r>
              <a:rPr lang="en-US" dirty="0"/>
              <a:t>Major Changes to Abbreviated School Day Programs with the Passage of SB 819</a:t>
            </a:r>
            <a:endParaRPr dirty="0"/>
          </a:p>
        </p:txBody>
      </p:sp>
      <p:grpSp>
        <p:nvGrpSpPr>
          <p:cNvPr id="452" name="Google Shape;452;p33" descr="Major Changes to Abbreviated School Day Programs with the Passage of SB 819"/>
          <p:cNvGrpSpPr/>
          <p:nvPr/>
        </p:nvGrpSpPr>
        <p:grpSpPr>
          <a:xfrm>
            <a:off x="1204132" y="1735353"/>
            <a:ext cx="10297593" cy="4194502"/>
            <a:chOff x="0" y="278513"/>
            <a:chExt cx="10297593" cy="4194502"/>
          </a:xfrm>
        </p:grpSpPr>
        <p:sp>
          <p:nvSpPr>
            <p:cNvPr id="453" name="Google Shape;453;p33"/>
            <p:cNvSpPr/>
            <p:nvPr/>
          </p:nvSpPr>
          <p:spPr>
            <a:xfrm>
              <a:off x="0" y="278513"/>
              <a:ext cx="3173789" cy="1904273"/>
            </a:xfrm>
            <a:prstGeom prst="rect">
              <a:avLst/>
            </a:prstGeom>
            <a:solidFill>
              <a:srgbClr val="BA8908"/>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txBox="1"/>
            <p:nvPr/>
          </p:nvSpPr>
          <p:spPr>
            <a:xfrm>
              <a:off x="0" y="278513"/>
              <a:ext cx="3173789" cy="19042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Definition of Abbreviated School Day (many implications)</a:t>
              </a:r>
              <a:endParaRPr sz="2800">
                <a:solidFill>
                  <a:schemeClr val="lt1"/>
                </a:solidFill>
                <a:latin typeface="Calibri"/>
                <a:ea typeface="Calibri"/>
                <a:cs typeface="Calibri"/>
                <a:sym typeface="Calibri"/>
              </a:endParaRPr>
            </a:p>
          </p:txBody>
        </p:sp>
        <p:sp>
          <p:nvSpPr>
            <p:cNvPr id="455" name="Google Shape;455;p33"/>
            <p:cNvSpPr/>
            <p:nvPr/>
          </p:nvSpPr>
          <p:spPr>
            <a:xfrm>
              <a:off x="7048268" y="332101"/>
              <a:ext cx="3173700" cy="1904400"/>
            </a:xfrm>
            <a:prstGeom prst="rect">
              <a:avLst/>
            </a:prstGeom>
            <a:solidFill>
              <a:srgbClr val="8EAB06"/>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txBox="1"/>
            <p:nvPr/>
          </p:nvSpPr>
          <p:spPr>
            <a:xfrm>
              <a:off x="7123893" y="332076"/>
              <a:ext cx="3173700" cy="190440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libri"/>
                  <a:ea typeface="Calibri"/>
                  <a:cs typeface="Calibri"/>
                  <a:sym typeface="Calibri"/>
                </a:rPr>
                <a:t>Parent Consent for Abbreviated School Day Program</a:t>
              </a:r>
              <a:endParaRPr sz="3000">
                <a:solidFill>
                  <a:schemeClr val="lt1"/>
                </a:solidFill>
                <a:latin typeface="Calibri"/>
                <a:ea typeface="Calibri"/>
                <a:cs typeface="Calibri"/>
                <a:sym typeface="Calibri"/>
              </a:endParaRPr>
            </a:p>
          </p:txBody>
        </p:sp>
        <p:sp>
          <p:nvSpPr>
            <p:cNvPr id="457" name="Google Shape;457;p33"/>
            <p:cNvSpPr/>
            <p:nvPr/>
          </p:nvSpPr>
          <p:spPr>
            <a:xfrm>
              <a:off x="56036" y="2568526"/>
              <a:ext cx="3173700" cy="1904400"/>
            </a:xfrm>
            <a:prstGeom prst="rect">
              <a:avLst/>
            </a:prstGeom>
            <a:solidFill>
              <a:srgbClr val="3C9B04"/>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txBox="1"/>
            <p:nvPr/>
          </p:nvSpPr>
          <p:spPr>
            <a:xfrm>
              <a:off x="36" y="2568601"/>
              <a:ext cx="3173700" cy="190440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Documentation of Abbreviated School Day Program</a:t>
              </a:r>
              <a:endParaRPr sz="2800">
                <a:solidFill>
                  <a:schemeClr val="lt1"/>
                </a:solidFill>
                <a:latin typeface="Calibri"/>
                <a:ea typeface="Calibri"/>
                <a:cs typeface="Calibri"/>
                <a:sym typeface="Calibri"/>
              </a:endParaRPr>
            </a:p>
          </p:txBody>
        </p:sp>
        <p:sp>
          <p:nvSpPr>
            <p:cNvPr id="459" name="Google Shape;459;p33"/>
            <p:cNvSpPr/>
            <p:nvPr/>
          </p:nvSpPr>
          <p:spPr>
            <a:xfrm>
              <a:off x="3492109" y="2568603"/>
              <a:ext cx="3173700" cy="1904400"/>
            </a:xfrm>
            <a:prstGeom prst="rect">
              <a:avLst/>
            </a:prstGeom>
            <a:solidFill>
              <a:srgbClr val="018D0B"/>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txBox="1"/>
            <p:nvPr/>
          </p:nvSpPr>
          <p:spPr>
            <a:xfrm>
              <a:off x="3529259" y="2568615"/>
              <a:ext cx="3173700" cy="190440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Regularly-Scheduled Mandatory Follow-Up Meetings</a:t>
              </a:r>
              <a:endParaRPr sz="2800">
                <a:solidFill>
                  <a:schemeClr val="lt1"/>
                </a:solidFill>
                <a:latin typeface="Calibri"/>
                <a:ea typeface="Calibri"/>
                <a:cs typeface="Calibri"/>
                <a:sym typeface="Calibri"/>
              </a:endParaRPr>
            </a:p>
          </p:txBody>
        </p:sp>
        <p:sp>
          <p:nvSpPr>
            <p:cNvPr id="461" name="Google Shape;461;p33"/>
            <p:cNvSpPr/>
            <p:nvPr/>
          </p:nvSpPr>
          <p:spPr>
            <a:xfrm>
              <a:off x="7058502" y="2568528"/>
              <a:ext cx="3173700" cy="1904400"/>
            </a:xfrm>
            <a:prstGeom prst="rect">
              <a:avLst/>
            </a:prstGeom>
            <a:solidFill>
              <a:srgbClr val="007C42"/>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txBox="1"/>
            <p:nvPr/>
          </p:nvSpPr>
          <p:spPr>
            <a:xfrm>
              <a:off x="7119740" y="2568615"/>
              <a:ext cx="3173700" cy="190440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libri"/>
                  <a:ea typeface="Calibri"/>
                  <a:cs typeface="Calibri"/>
                  <a:sym typeface="Calibri"/>
                </a:rPr>
                <a:t>Accountability Procedures</a:t>
              </a:r>
              <a:endParaRPr sz="3000">
                <a:solidFill>
                  <a:schemeClr val="lt1"/>
                </a:solidFill>
                <a:latin typeface="Calibri"/>
                <a:ea typeface="Calibri"/>
                <a:cs typeface="Calibri"/>
                <a:sym typeface="Calibri"/>
              </a:endParaRPr>
            </a:p>
          </p:txBody>
        </p:sp>
      </p:grpSp>
      <p:sp>
        <p:nvSpPr>
          <p:cNvPr id="463" name="Google Shape;463;p33"/>
          <p:cNvSpPr txBox="1"/>
          <p:nvPr/>
        </p:nvSpPr>
        <p:spPr>
          <a:xfrm>
            <a:off x="4673166" y="1735355"/>
            <a:ext cx="3173700" cy="1904400"/>
          </a:xfrm>
          <a:prstGeom prst="rect">
            <a:avLst/>
          </a:prstGeom>
          <a:solidFill>
            <a:srgbClr val="018D0B"/>
          </a:solid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libri"/>
                <a:ea typeface="Calibri"/>
                <a:cs typeface="Calibri"/>
                <a:sym typeface="Calibri"/>
              </a:rPr>
              <a:t>Definition of Instruction and Educational Services</a:t>
            </a:r>
            <a:endParaRPr sz="30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body" idx="1"/>
          </p:nvPr>
        </p:nvSpPr>
        <p:spPr>
          <a:xfrm>
            <a:off x="717176" y="1612683"/>
            <a:ext cx="10784542" cy="4109010"/>
          </a:xfrm>
          <a:prstGeom prst="rect">
            <a:avLst/>
          </a:prstGeom>
          <a:noFill/>
          <a:ln>
            <a:noFill/>
          </a:ln>
        </p:spPr>
        <p:txBody>
          <a:bodyPr spcFirstLastPara="1" wrap="square" lIns="91425" tIns="45700" rIns="91425" bIns="45700" anchor="t" anchorCtr="0">
            <a:noAutofit/>
          </a:bodyPr>
          <a:lstStyle/>
          <a:p>
            <a:pPr marL="457200" lvl="0" indent="-317500" algn="l" rtl="0">
              <a:lnSpc>
                <a:spcPct val="90000"/>
              </a:lnSpc>
              <a:spcBef>
                <a:spcPts val="0"/>
              </a:spcBef>
              <a:spcAft>
                <a:spcPts val="0"/>
              </a:spcAft>
              <a:buSzPts val="1400"/>
              <a:buFont typeface="Calibri"/>
              <a:buChar char="•"/>
            </a:pPr>
            <a:r>
              <a:rPr lang="en-US" sz="2700" u="sng" dirty="0">
                <a:solidFill>
                  <a:srgbClr val="0000FF"/>
                </a:solidFill>
              </a:rPr>
              <a:t>Ableism</a:t>
            </a:r>
            <a:r>
              <a:rPr lang="en-US" sz="2700" dirty="0"/>
              <a:t> is a form of systemic oppression that gives advantages to people without disabilities.</a:t>
            </a:r>
            <a:endParaRPr sz="2300" dirty="0"/>
          </a:p>
          <a:p>
            <a:pPr marL="457200" lvl="0" indent="-317500" algn="l" rtl="0">
              <a:lnSpc>
                <a:spcPct val="90000"/>
              </a:lnSpc>
              <a:spcBef>
                <a:spcPts val="0"/>
              </a:spcBef>
              <a:spcAft>
                <a:spcPts val="0"/>
              </a:spcAft>
              <a:buSzPts val="1400"/>
              <a:buFont typeface="Calibri"/>
              <a:buChar char="•"/>
            </a:pPr>
            <a:r>
              <a:rPr lang="en-US" sz="2700" dirty="0"/>
              <a:t>It suggests that some abilities are “normal” or “better,” and ranks people’s worth based on their abilities.</a:t>
            </a:r>
            <a:endParaRPr sz="2300" dirty="0"/>
          </a:p>
          <a:p>
            <a:pPr marL="457200" lvl="0" indent="-317500" algn="l" rtl="0">
              <a:lnSpc>
                <a:spcPct val="90000"/>
              </a:lnSpc>
              <a:spcBef>
                <a:spcPts val="0"/>
              </a:spcBef>
              <a:spcAft>
                <a:spcPts val="0"/>
              </a:spcAft>
              <a:buSzPts val="1400"/>
              <a:buFont typeface="Calibri"/>
              <a:buChar char="•"/>
            </a:pPr>
            <a:r>
              <a:rPr lang="en-US" sz="2700" dirty="0"/>
              <a:t>Ableism results in barriers and discrimination that negatively impact students with disabilities.</a:t>
            </a:r>
            <a:endParaRPr sz="2300" dirty="0"/>
          </a:p>
          <a:p>
            <a:pPr marL="457200" lvl="0" indent="-317500" algn="l" rtl="0">
              <a:lnSpc>
                <a:spcPct val="90000"/>
              </a:lnSpc>
              <a:spcBef>
                <a:spcPts val="0"/>
              </a:spcBef>
              <a:spcAft>
                <a:spcPts val="0"/>
              </a:spcAft>
              <a:buSzPts val="1400"/>
              <a:buFont typeface="Calibri"/>
              <a:buChar char="•"/>
            </a:pPr>
            <a:r>
              <a:rPr lang="en-US" sz="2700" dirty="0"/>
              <a:t>Ableism can manifest in overt or subtle ways, including:</a:t>
            </a:r>
            <a:endParaRPr sz="2300" dirty="0"/>
          </a:p>
          <a:p>
            <a:pPr marL="914400" lvl="1" indent="-317500" algn="l" rtl="0">
              <a:lnSpc>
                <a:spcPct val="90000"/>
              </a:lnSpc>
              <a:spcBef>
                <a:spcPts val="0"/>
              </a:spcBef>
              <a:spcAft>
                <a:spcPts val="0"/>
              </a:spcAft>
              <a:buClr>
                <a:srgbClr val="FF0000"/>
              </a:buClr>
              <a:buSzPts val="1400"/>
              <a:buChar char="•"/>
            </a:pPr>
            <a:r>
              <a:rPr lang="en-US" sz="2700" dirty="0"/>
              <a:t>Refusing to provide accommodations</a:t>
            </a:r>
            <a:endParaRPr sz="2300" dirty="0"/>
          </a:p>
          <a:p>
            <a:pPr marL="914400" lvl="1" indent="-317500" algn="l" rtl="0">
              <a:lnSpc>
                <a:spcPct val="90000"/>
              </a:lnSpc>
              <a:spcBef>
                <a:spcPts val="0"/>
              </a:spcBef>
              <a:spcAft>
                <a:spcPts val="0"/>
              </a:spcAft>
              <a:buClr>
                <a:srgbClr val="FF0000"/>
              </a:buClr>
              <a:buSzPts val="1400"/>
              <a:buChar char="•"/>
            </a:pPr>
            <a:r>
              <a:rPr lang="en-US" sz="2700" dirty="0"/>
              <a:t>Using ableist language like “lame” or “crazy”</a:t>
            </a:r>
            <a:endParaRPr sz="2300" dirty="0"/>
          </a:p>
          <a:p>
            <a:pPr marL="914400" lvl="1" indent="-317500" algn="l" rtl="0">
              <a:lnSpc>
                <a:spcPct val="90000"/>
              </a:lnSpc>
              <a:spcBef>
                <a:spcPts val="0"/>
              </a:spcBef>
              <a:spcAft>
                <a:spcPts val="0"/>
              </a:spcAft>
              <a:buClr>
                <a:srgbClr val="FF0000"/>
              </a:buClr>
              <a:buSzPts val="1400"/>
              <a:buChar char="•"/>
            </a:pPr>
            <a:r>
              <a:rPr lang="en-US" sz="2700" dirty="0"/>
              <a:t>Segregating or marginalizing students </a:t>
            </a:r>
            <a:endParaRPr sz="2300" dirty="0"/>
          </a:p>
          <a:p>
            <a:pPr marL="914400" lvl="1" indent="-317500" algn="l" rtl="0">
              <a:lnSpc>
                <a:spcPct val="90000"/>
              </a:lnSpc>
              <a:spcBef>
                <a:spcPts val="0"/>
              </a:spcBef>
              <a:spcAft>
                <a:spcPts val="0"/>
              </a:spcAft>
              <a:buClr>
                <a:srgbClr val="FF0000"/>
              </a:buClr>
              <a:buSzPts val="1400"/>
              <a:buChar char="•"/>
            </a:pPr>
            <a:r>
              <a:rPr lang="en-US" sz="2700" dirty="0"/>
              <a:t>Punishing students for disability-related behavior</a:t>
            </a:r>
            <a:endParaRPr sz="2300" dirty="0"/>
          </a:p>
          <a:p>
            <a:pPr marL="914400" lvl="1" indent="-342900" algn="l" rtl="0">
              <a:lnSpc>
                <a:spcPct val="90000"/>
              </a:lnSpc>
              <a:spcBef>
                <a:spcPts val="0"/>
              </a:spcBef>
              <a:spcAft>
                <a:spcPts val="0"/>
              </a:spcAft>
              <a:buClr>
                <a:srgbClr val="FF0000"/>
              </a:buClr>
              <a:buSzPts val="1800"/>
              <a:buChar char="•"/>
            </a:pPr>
            <a:r>
              <a:rPr lang="en-US" sz="2700" dirty="0"/>
              <a:t>Limiting students’ equitable access to education </a:t>
            </a:r>
            <a:endParaRPr sz="2300" dirty="0"/>
          </a:p>
        </p:txBody>
      </p:sp>
      <p:sp>
        <p:nvSpPr>
          <p:cNvPr id="136" name="Google Shape;136;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37" name="Google Shape;137;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38" name="Google Shape;138;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5"/>
              </a:buClr>
              <a:buSzPts val="4400"/>
              <a:buFont typeface="Calibri"/>
              <a:buNone/>
            </a:pPr>
            <a:r>
              <a:rPr lang="en-US"/>
              <a:t>Ableism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en-US" sz="2800"/>
              <a:t>Well-intentioned programs can still subtly promote ableism if they do not give students experiencing disability voice, choice, and control over their education.</a:t>
            </a:r>
            <a:endParaRPr/>
          </a:p>
          <a:p>
            <a:pPr marL="457200" lvl="0" indent="-342900" algn="l" rtl="0">
              <a:lnSpc>
                <a:spcPct val="100000"/>
              </a:lnSpc>
              <a:spcBef>
                <a:spcPts val="0"/>
              </a:spcBef>
              <a:spcAft>
                <a:spcPts val="0"/>
              </a:spcAft>
              <a:buSzPts val="1800"/>
              <a:buChar char="•"/>
            </a:pPr>
            <a:r>
              <a:rPr lang="en-US" sz="2800"/>
              <a:t>Most of the time, abbreviated school day program placements do not effectively support student needs.</a:t>
            </a:r>
            <a:endParaRPr/>
          </a:p>
          <a:p>
            <a:pPr marL="457200" lvl="0" indent="-342900" algn="l" rtl="0">
              <a:lnSpc>
                <a:spcPct val="100000"/>
              </a:lnSpc>
              <a:spcBef>
                <a:spcPts val="0"/>
              </a:spcBef>
              <a:spcAft>
                <a:spcPts val="0"/>
              </a:spcAft>
              <a:buSzPts val="1800"/>
              <a:buChar char="•"/>
            </a:pPr>
            <a:r>
              <a:rPr lang="en-US" sz="2800"/>
              <a:t>Abbreviated school day program placements can be a result of ableism in schools if they are used </a:t>
            </a:r>
            <a:r>
              <a:rPr lang="en-US" sz="2800" i="1"/>
              <a:t>to exclude students experiencing disabilities rather than to support them</a:t>
            </a:r>
            <a:r>
              <a:rPr lang="en-US" sz="2800"/>
              <a:t>.</a:t>
            </a:r>
            <a:endParaRPr sz="2800"/>
          </a:p>
        </p:txBody>
      </p:sp>
      <p:sp>
        <p:nvSpPr>
          <p:cNvPr id="145" name="Google Shape;145;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46" name="Google Shape;146;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47" name="Google Shape;147;p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5"/>
              </a:buClr>
              <a:buSzPts val="4400"/>
              <a:buFont typeface="Calibri"/>
              <a:buNone/>
            </a:pPr>
            <a:r>
              <a:rPr lang="en-US"/>
              <a:t>Ableism and Abbreviated School Days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US" sz="4000" b="1"/>
              <a:t> Implementation of SB 819 may require: </a:t>
            </a:r>
            <a:endParaRPr/>
          </a:p>
          <a:p>
            <a:pPr marL="976313" lvl="1" indent="-519113" algn="l" rtl="0">
              <a:lnSpc>
                <a:spcPct val="90000"/>
              </a:lnSpc>
              <a:spcBef>
                <a:spcPts val="500"/>
              </a:spcBef>
              <a:spcAft>
                <a:spcPts val="0"/>
              </a:spcAft>
              <a:buClr>
                <a:schemeClr val="dk1"/>
              </a:buClr>
              <a:buSzPts val="2700"/>
              <a:buFont typeface="Noto Sans Symbols"/>
              <a:buChar char="❖"/>
            </a:pPr>
            <a:r>
              <a:rPr lang="en-US" sz="3600"/>
              <a:t>A change in the way we may think about the use of abbreviated school day programs, and  </a:t>
            </a:r>
            <a:endParaRPr sz="3600"/>
          </a:p>
          <a:p>
            <a:pPr marL="976313" lvl="1" indent="-519113" algn="l" rtl="0">
              <a:lnSpc>
                <a:spcPct val="90000"/>
              </a:lnSpc>
              <a:spcBef>
                <a:spcPts val="500"/>
              </a:spcBef>
              <a:spcAft>
                <a:spcPts val="0"/>
              </a:spcAft>
              <a:buClr>
                <a:schemeClr val="dk1"/>
              </a:buClr>
              <a:buSzPts val="2700"/>
              <a:buFont typeface="Noto Sans Symbols"/>
              <a:buChar char="❖"/>
            </a:pPr>
            <a:r>
              <a:rPr lang="en-US" sz="3600"/>
              <a:t>Current procedures used around shortened school day programs.  </a:t>
            </a:r>
            <a:endParaRPr/>
          </a:p>
        </p:txBody>
      </p:sp>
      <p:sp>
        <p:nvSpPr>
          <p:cNvPr id="154" name="Google Shape;154;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55" name="Google Shape;155;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56" name="Google Shape;156;p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5"/>
              </a:buClr>
              <a:buSzPts val="4400"/>
              <a:buFont typeface="Calibri"/>
              <a:buNone/>
            </a:pPr>
            <a:r>
              <a:rPr lang="en-US"/>
              <a:t>Equitable Access to Instruction</a:t>
            </a:r>
            <a:endParaRPr/>
          </a:p>
        </p:txBody>
      </p:sp>
      <p:pic>
        <p:nvPicPr>
          <p:cNvPr id="157" name="Google Shape;157;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507838" y="457200"/>
            <a:ext cx="2169297" cy="144563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64" name="Google Shape;164;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65" name="Google Shape;165;p7"/>
          <p:cNvSpPr txBox="1">
            <a:spLocks noGrp="1"/>
          </p:cNvSpPr>
          <p:nvPr>
            <p:ph type="title"/>
          </p:nvPr>
        </p:nvSpPr>
        <p:spPr>
          <a:xfrm>
            <a:off x="717176" y="443948"/>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5"/>
              </a:buClr>
              <a:buSzPct val="100000"/>
              <a:buFont typeface="Calibri"/>
              <a:buNone/>
            </a:pPr>
            <a:r>
              <a:rPr lang="en-US"/>
              <a:t>Abbreviated School Day Programs: </a:t>
            </a:r>
            <a:br>
              <a:rPr lang="en-US"/>
            </a:br>
            <a:r>
              <a:rPr lang="en-US"/>
              <a:t>Equitable Access to Instruction</a:t>
            </a:r>
            <a:endParaRPr/>
          </a:p>
        </p:txBody>
      </p:sp>
      <p:pic>
        <p:nvPicPr>
          <p:cNvPr id="166" name="Google Shape;166;p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18650" y="1775200"/>
            <a:ext cx="6754701" cy="4364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8" descr="The Foundations of Student Protections"/>
          <p:cNvGrpSpPr/>
          <p:nvPr/>
        </p:nvGrpSpPr>
        <p:grpSpPr>
          <a:xfrm>
            <a:off x="502415" y="1825625"/>
            <a:ext cx="11258149" cy="4314168"/>
            <a:chOff x="1374" y="0"/>
            <a:chExt cx="11258149" cy="4314168"/>
          </a:xfrm>
        </p:grpSpPr>
        <p:sp>
          <p:nvSpPr>
            <p:cNvPr id="173" name="Google Shape;173;p8"/>
            <p:cNvSpPr/>
            <p:nvPr/>
          </p:nvSpPr>
          <p:spPr>
            <a:xfrm>
              <a:off x="1374" y="0"/>
              <a:ext cx="3574015" cy="4314168"/>
            </a:xfrm>
            <a:prstGeom prst="roundRect">
              <a:avLst>
                <a:gd name="adj" fmla="val 10000"/>
              </a:avLst>
            </a:prstGeom>
            <a:solidFill>
              <a:srgbClr val="CAD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txBox="1"/>
            <p:nvPr/>
          </p:nvSpPr>
          <p:spPr>
            <a:xfrm>
              <a:off x="1374" y="0"/>
              <a:ext cx="3574015" cy="1294250"/>
            </a:xfrm>
            <a:prstGeom prst="rect">
              <a:avLst/>
            </a:prstGeom>
            <a:noFill/>
            <a:ln>
              <a:noFill/>
            </a:ln>
          </p:spPr>
          <p:txBody>
            <a:bodyPr spcFirstLastPara="1" wrap="square" lIns="198100" tIns="198100" rIns="198100" bIns="198100" anchor="ctr" anchorCtr="0">
              <a:noAutofit/>
            </a:bodyPr>
            <a:lstStyle/>
            <a:p>
              <a:pPr marL="0" marR="0" lvl="0" indent="0" algn="ctr" rtl="0">
                <a:lnSpc>
                  <a:spcPct val="90000"/>
                </a:lnSpc>
                <a:spcBef>
                  <a:spcPts val="0"/>
                </a:spcBef>
                <a:spcAft>
                  <a:spcPts val="0"/>
                </a:spcAft>
                <a:buNone/>
              </a:pPr>
              <a:r>
                <a:rPr lang="en-US" sz="5200" b="0" i="0" u="none" strike="noStrike" cap="none">
                  <a:solidFill>
                    <a:schemeClr val="dk1"/>
                  </a:solidFill>
                  <a:latin typeface="Calibri"/>
                  <a:ea typeface="Calibri"/>
                  <a:cs typeface="Calibri"/>
                  <a:sym typeface="Calibri"/>
                </a:rPr>
                <a:t>IDEA</a:t>
              </a:r>
              <a:endParaRPr sz="5200" b="0" i="0" u="none" strike="noStrike" cap="none">
                <a:solidFill>
                  <a:schemeClr val="dk1"/>
                </a:solidFill>
                <a:latin typeface="Calibri"/>
                <a:ea typeface="Calibri"/>
                <a:cs typeface="Calibri"/>
                <a:sym typeface="Calibri"/>
              </a:endParaRPr>
            </a:p>
          </p:txBody>
        </p:sp>
        <p:sp>
          <p:nvSpPr>
            <p:cNvPr id="175" name="Google Shape;175;p8"/>
            <p:cNvSpPr/>
            <p:nvPr/>
          </p:nvSpPr>
          <p:spPr>
            <a:xfrm>
              <a:off x="358776" y="1295514"/>
              <a:ext cx="2859212" cy="1300780"/>
            </a:xfrm>
            <a:prstGeom prst="roundRect">
              <a:avLst>
                <a:gd name="adj" fmla="val 10000"/>
              </a:avLst>
            </a:prstGeom>
            <a:solidFill>
              <a:schemeClr val="lt1"/>
            </a:solidFill>
            <a:ln w="12700" cap="flat" cmpd="sng">
              <a:solidFill>
                <a:srgbClr val="00619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txBox="1"/>
            <p:nvPr/>
          </p:nvSpPr>
          <p:spPr>
            <a:xfrm>
              <a:off x="396875" y="1333613"/>
              <a:ext cx="2783014" cy="122458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dk1"/>
                  </a:solidFill>
                  <a:latin typeface="Calibri"/>
                  <a:ea typeface="Calibri"/>
                  <a:cs typeface="Calibri"/>
                  <a:sym typeface="Calibri"/>
                </a:rPr>
                <a:t>Requires that eligible students receive a free appropriate public education in the least restrictive environment.  </a:t>
              </a:r>
              <a:endParaRPr sz="1600" b="1" i="0" u="none" strike="noStrike" cap="none">
                <a:solidFill>
                  <a:schemeClr val="dk1"/>
                </a:solidFill>
                <a:latin typeface="Calibri"/>
                <a:ea typeface="Calibri"/>
                <a:cs typeface="Calibri"/>
                <a:sym typeface="Calibri"/>
              </a:endParaRPr>
            </a:p>
          </p:txBody>
        </p:sp>
        <p:sp>
          <p:nvSpPr>
            <p:cNvPr id="177" name="Google Shape;177;p8"/>
            <p:cNvSpPr/>
            <p:nvPr/>
          </p:nvSpPr>
          <p:spPr>
            <a:xfrm>
              <a:off x="358776" y="2796415"/>
              <a:ext cx="2859212" cy="1300780"/>
            </a:xfrm>
            <a:prstGeom prst="roundRect">
              <a:avLst>
                <a:gd name="adj" fmla="val 10000"/>
              </a:avLst>
            </a:prstGeom>
            <a:solidFill>
              <a:schemeClr val="lt1"/>
            </a:solidFill>
            <a:ln w="12700" cap="flat" cmpd="sng">
              <a:solidFill>
                <a:srgbClr val="00619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txBox="1"/>
            <p:nvPr/>
          </p:nvSpPr>
          <p:spPr>
            <a:xfrm>
              <a:off x="396875" y="2834514"/>
              <a:ext cx="2783014" cy="122458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dk1"/>
                  </a:solidFill>
                  <a:latin typeface="Calibri"/>
                  <a:ea typeface="Calibri"/>
                  <a:cs typeface="Calibri"/>
                  <a:sym typeface="Calibri"/>
                </a:rPr>
                <a:t>This means schools must educate students with disabilities alongside their non-disabled peers as much as possible.  </a:t>
              </a:r>
              <a:endParaRPr sz="1600" b="1" i="0" u="none" strike="noStrike" cap="none">
                <a:solidFill>
                  <a:schemeClr val="dk1"/>
                </a:solidFill>
                <a:latin typeface="Calibri"/>
                <a:ea typeface="Calibri"/>
                <a:cs typeface="Calibri"/>
                <a:sym typeface="Calibri"/>
              </a:endParaRPr>
            </a:p>
          </p:txBody>
        </p:sp>
        <p:sp>
          <p:nvSpPr>
            <p:cNvPr id="179" name="Google Shape;179;p8"/>
            <p:cNvSpPr/>
            <p:nvPr/>
          </p:nvSpPr>
          <p:spPr>
            <a:xfrm>
              <a:off x="3830360" y="0"/>
              <a:ext cx="3574015" cy="4314168"/>
            </a:xfrm>
            <a:prstGeom prst="roundRect">
              <a:avLst>
                <a:gd name="adj" fmla="val 10000"/>
              </a:avLst>
            </a:prstGeom>
            <a:solidFill>
              <a:srgbClr val="CAD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txBox="1"/>
            <p:nvPr/>
          </p:nvSpPr>
          <p:spPr>
            <a:xfrm>
              <a:off x="3830360" y="0"/>
              <a:ext cx="3574015" cy="1294250"/>
            </a:xfrm>
            <a:prstGeom prst="rect">
              <a:avLst/>
            </a:prstGeom>
            <a:noFill/>
            <a:ln>
              <a:noFill/>
            </a:ln>
          </p:spPr>
          <p:txBody>
            <a:bodyPr spcFirstLastPara="1" wrap="square" lIns="198100" tIns="198100" rIns="198100" bIns="198100" anchor="ctr" anchorCtr="0">
              <a:noAutofit/>
            </a:bodyPr>
            <a:lstStyle/>
            <a:p>
              <a:pPr marL="0" marR="0" lvl="0" indent="0" algn="ctr" rtl="0">
                <a:lnSpc>
                  <a:spcPct val="90000"/>
                </a:lnSpc>
                <a:spcBef>
                  <a:spcPts val="0"/>
                </a:spcBef>
                <a:spcAft>
                  <a:spcPts val="0"/>
                </a:spcAft>
                <a:buNone/>
              </a:pPr>
              <a:r>
                <a:rPr lang="en-US" sz="5200" b="0" i="0" u="none" strike="noStrike" cap="none">
                  <a:solidFill>
                    <a:schemeClr val="dk1"/>
                  </a:solidFill>
                  <a:latin typeface="Calibri"/>
                  <a:ea typeface="Calibri"/>
                  <a:cs typeface="Calibri"/>
                  <a:sym typeface="Calibri"/>
                </a:rPr>
                <a:t>Section 504</a:t>
              </a:r>
              <a:endParaRPr sz="5200" b="0" i="0" u="none" strike="noStrike" cap="none">
                <a:solidFill>
                  <a:schemeClr val="dk1"/>
                </a:solidFill>
                <a:latin typeface="Calibri"/>
                <a:ea typeface="Calibri"/>
                <a:cs typeface="Calibri"/>
                <a:sym typeface="Calibri"/>
              </a:endParaRPr>
            </a:p>
          </p:txBody>
        </p:sp>
        <p:sp>
          <p:nvSpPr>
            <p:cNvPr id="181" name="Google Shape;181;p8"/>
            <p:cNvSpPr/>
            <p:nvPr/>
          </p:nvSpPr>
          <p:spPr>
            <a:xfrm>
              <a:off x="4200843" y="1295514"/>
              <a:ext cx="2859212" cy="1300780"/>
            </a:xfrm>
            <a:prstGeom prst="roundRect">
              <a:avLst>
                <a:gd name="adj" fmla="val 10000"/>
              </a:avLst>
            </a:prstGeom>
            <a:solidFill>
              <a:schemeClr val="lt1"/>
            </a:solidFill>
            <a:ln w="12700" cap="flat" cmpd="sng">
              <a:solidFill>
                <a:srgbClr val="00619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txBox="1"/>
            <p:nvPr/>
          </p:nvSpPr>
          <p:spPr>
            <a:xfrm>
              <a:off x="4238942" y="1333613"/>
              <a:ext cx="2783014" cy="122458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dk1"/>
                  </a:solidFill>
                  <a:latin typeface="Calibri"/>
                  <a:ea typeface="Calibri"/>
                  <a:cs typeface="Calibri"/>
                  <a:sym typeface="Calibri"/>
                </a:rPr>
                <a:t>Prohibits discrimination against people with disabilities in programs that receive federal funding, like public K-12 schools.  </a:t>
              </a:r>
              <a:endParaRPr sz="1600" b="1" i="0" u="none" strike="noStrike" cap="none">
                <a:solidFill>
                  <a:schemeClr val="dk1"/>
                </a:solidFill>
                <a:latin typeface="Calibri"/>
                <a:ea typeface="Calibri"/>
                <a:cs typeface="Calibri"/>
                <a:sym typeface="Calibri"/>
              </a:endParaRPr>
            </a:p>
          </p:txBody>
        </p:sp>
        <p:sp>
          <p:nvSpPr>
            <p:cNvPr id="183" name="Google Shape;183;p8"/>
            <p:cNvSpPr/>
            <p:nvPr/>
          </p:nvSpPr>
          <p:spPr>
            <a:xfrm>
              <a:off x="4200843" y="2796415"/>
              <a:ext cx="2859212" cy="1300780"/>
            </a:xfrm>
            <a:prstGeom prst="roundRect">
              <a:avLst>
                <a:gd name="adj" fmla="val 10000"/>
              </a:avLst>
            </a:prstGeom>
            <a:solidFill>
              <a:schemeClr val="lt1"/>
            </a:solidFill>
            <a:ln w="12700" cap="flat" cmpd="sng">
              <a:solidFill>
                <a:srgbClr val="00619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txBox="1"/>
            <p:nvPr/>
          </p:nvSpPr>
          <p:spPr>
            <a:xfrm>
              <a:off x="4238942" y="2834514"/>
              <a:ext cx="2783014" cy="122458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dk1"/>
                  </a:solidFill>
                  <a:latin typeface="Calibri"/>
                  <a:ea typeface="Calibri"/>
                  <a:cs typeface="Calibri"/>
                  <a:sym typeface="Calibri"/>
                </a:rPr>
                <a:t>This means schools must provide accommodations and modifications to allow students with disabilities equitable access.  </a:t>
              </a:r>
              <a:endParaRPr sz="1600" b="1" i="0" u="none" strike="noStrike" cap="none">
                <a:solidFill>
                  <a:schemeClr val="dk1"/>
                </a:solidFill>
                <a:latin typeface="Calibri"/>
                <a:ea typeface="Calibri"/>
                <a:cs typeface="Calibri"/>
                <a:sym typeface="Calibri"/>
              </a:endParaRPr>
            </a:p>
          </p:txBody>
        </p:sp>
        <p:sp>
          <p:nvSpPr>
            <p:cNvPr id="185" name="Google Shape;185;p8"/>
            <p:cNvSpPr/>
            <p:nvPr/>
          </p:nvSpPr>
          <p:spPr>
            <a:xfrm>
              <a:off x="7685508" y="0"/>
              <a:ext cx="3574015" cy="4314168"/>
            </a:xfrm>
            <a:prstGeom prst="roundRect">
              <a:avLst>
                <a:gd name="adj" fmla="val 10000"/>
              </a:avLst>
            </a:prstGeom>
            <a:solidFill>
              <a:srgbClr val="CAD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txBox="1"/>
            <p:nvPr/>
          </p:nvSpPr>
          <p:spPr>
            <a:xfrm>
              <a:off x="7685508" y="0"/>
              <a:ext cx="3574015" cy="1294250"/>
            </a:xfrm>
            <a:prstGeom prst="rect">
              <a:avLst/>
            </a:prstGeom>
            <a:noFill/>
            <a:ln>
              <a:noFill/>
            </a:ln>
          </p:spPr>
          <p:txBody>
            <a:bodyPr spcFirstLastPara="1" wrap="square" lIns="198100" tIns="198100" rIns="198100" bIns="198100" anchor="ctr" anchorCtr="0">
              <a:noAutofit/>
            </a:bodyPr>
            <a:lstStyle/>
            <a:p>
              <a:pPr marL="0" marR="0" lvl="0" indent="0" algn="ctr" rtl="0">
                <a:lnSpc>
                  <a:spcPct val="90000"/>
                </a:lnSpc>
                <a:spcBef>
                  <a:spcPts val="0"/>
                </a:spcBef>
                <a:spcAft>
                  <a:spcPts val="0"/>
                </a:spcAft>
                <a:buNone/>
              </a:pPr>
              <a:r>
                <a:rPr lang="en-US" sz="5200" b="0" i="0" u="none" strike="noStrike" cap="none">
                  <a:solidFill>
                    <a:schemeClr val="dk1"/>
                  </a:solidFill>
                  <a:latin typeface="Calibri"/>
                  <a:ea typeface="Calibri"/>
                  <a:cs typeface="Calibri"/>
                  <a:sym typeface="Calibri"/>
                </a:rPr>
                <a:t>ADA</a:t>
              </a:r>
              <a:endParaRPr sz="5200" b="0" i="0" u="none" strike="noStrike" cap="none">
                <a:solidFill>
                  <a:schemeClr val="dk1"/>
                </a:solidFill>
                <a:latin typeface="Calibri"/>
                <a:ea typeface="Calibri"/>
                <a:cs typeface="Calibri"/>
                <a:sym typeface="Calibri"/>
              </a:endParaRPr>
            </a:p>
          </p:txBody>
        </p:sp>
        <p:sp>
          <p:nvSpPr>
            <p:cNvPr id="187" name="Google Shape;187;p8"/>
            <p:cNvSpPr/>
            <p:nvPr/>
          </p:nvSpPr>
          <p:spPr>
            <a:xfrm>
              <a:off x="8042910" y="1295514"/>
              <a:ext cx="2859212" cy="1300780"/>
            </a:xfrm>
            <a:prstGeom prst="roundRect">
              <a:avLst>
                <a:gd name="adj" fmla="val 10000"/>
              </a:avLst>
            </a:prstGeom>
            <a:solidFill>
              <a:schemeClr val="lt1"/>
            </a:solidFill>
            <a:ln w="12700" cap="flat" cmpd="sng">
              <a:solidFill>
                <a:srgbClr val="00619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txBox="1"/>
            <p:nvPr/>
          </p:nvSpPr>
          <p:spPr>
            <a:xfrm>
              <a:off x="8081009" y="1333613"/>
              <a:ext cx="2783014" cy="122458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dk1"/>
                  </a:solidFill>
                  <a:latin typeface="Calibri"/>
                  <a:ea typeface="Calibri"/>
                  <a:cs typeface="Calibri"/>
                  <a:sym typeface="Calibri"/>
                </a:rPr>
                <a:t>Prohibits discrimination against people with disabilities in public accommodations, including schools.</a:t>
              </a:r>
              <a:endParaRPr sz="1600" b="1" i="0" u="none" strike="noStrike" cap="none">
                <a:solidFill>
                  <a:schemeClr val="dk1"/>
                </a:solidFill>
                <a:latin typeface="Calibri"/>
                <a:ea typeface="Calibri"/>
                <a:cs typeface="Calibri"/>
                <a:sym typeface="Calibri"/>
              </a:endParaRPr>
            </a:p>
          </p:txBody>
        </p:sp>
        <p:sp>
          <p:nvSpPr>
            <p:cNvPr id="189" name="Google Shape;189;p8"/>
            <p:cNvSpPr/>
            <p:nvPr/>
          </p:nvSpPr>
          <p:spPr>
            <a:xfrm>
              <a:off x="8042910" y="2796415"/>
              <a:ext cx="2859212" cy="1300780"/>
            </a:xfrm>
            <a:prstGeom prst="roundRect">
              <a:avLst>
                <a:gd name="adj" fmla="val 10000"/>
              </a:avLst>
            </a:prstGeom>
            <a:solidFill>
              <a:schemeClr val="lt1"/>
            </a:solidFill>
            <a:ln w="12700" cap="flat" cmpd="sng">
              <a:solidFill>
                <a:srgbClr val="00619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txBox="1"/>
            <p:nvPr/>
          </p:nvSpPr>
          <p:spPr>
            <a:xfrm>
              <a:off x="8081009" y="2834514"/>
              <a:ext cx="2783014" cy="122458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dk1"/>
                  </a:solidFill>
                  <a:latin typeface="Calibri"/>
                  <a:ea typeface="Calibri"/>
                  <a:cs typeface="Calibri"/>
                  <a:sym typeface="Calibri"/>
                </a:rPr>
                <a:t>This means that facilities, programs, and activities, including those in schools, must be accessible for people with disabilities.  </a:t>
              </a:r>
              <a:endParaRPr sz="1600" b="1" i="0" u="none" strike="noStrike" cap="none">
                <a:solidFill>
                  <a:schemeClr val="dk1"/>
                </a:solidFill>
                <a:latin typeface="Calibri"/>
                <a:ea typeface="Calibri"/>
                <a:cs typeface="Calibri"/>
                <a:sym typeface="Calibri"/>
              </a:endParaRPr>
            </a:p>
          </p:txBody>
        </p:sp>
      </p:grpSp>
      <p:sp>
        <p:nvSpPr>
          <p:cNvPr id="191" name="Google Shape;191;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92" name="Google Shape;192;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93" name="Google Shape;193;p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5"/>
              </a:buClr>
              <a:buSzPts val="4400"/>
              <a:buFont typeface="Calibri"/>
              <a:buNone/>
            </a:pPr>
            <a:r>
              <a:rPr lang="en-US" dirty="0"/>
              <a:t>The Foundations of Student Protections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199" name="Google Shape;199;p9" descr="What Does this Mean? "/>
          <p:cNvGrpSpPr/>
          <p:nvPr/>
        </p:nvGrpSpPr>
        <p:grpSpPr>
          <a:xfrm>
            <a:off x="492026" y="1739044"/>
            <a:ext cx="11228824" cy="4463412"/>
            <a:chOff x="3511" y="48030"/>
            <a:chExt cx="11228824" cy="4463412"/>
          </a:xfrm>
        </p:grpSpPr>
        <p:sp>
          <p:nvSpPr>
            <p:cNvPr id="200" name="Google Shape;200;p9"/>
            <p:cNvSpPr/>
            <p:nvPr/>
          </p:nvSpPr>
          <p:spPr>
            <a:xfrm>
              <a:off x="3511" y="48030"/>
              <a:ext cx="3423422" cy="604800"/>
            </a:xfrm>
            <a:prstGeom prst="rect">
              <a:avLst/>
            </a:prstGeom>
            <a:solidFill>
              <a:srgbClr val="9F1D64"/>
            </a:solidFill>
            <a:ln w="12700" cap="flat" cmpd="sng">
              <a:solidFill>
                <a:srgbClr val="9F1D6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txBox="1"/>
            <p:nvPr/>
          </p:nvSpPr>
          <p:spPr>
            <a:xfrm>
              <a:off x="3511" y="48030"/>
              <a:ext cx="3423422" cy="60480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None/>
              </a:pPr>
              <a:r>
                <a:rPr lang="en-US" sz="2400" b="1" i="0" u="none" strike="noStrike" cap="none">
                  <a:solidFill>
                    <a:schemeClr val="lt1"/>
                  </a:solidFill>
                  <a:latin typeface="Calibri"/>
                  <a:ea typeface="Calibri"/>
                  <a:cs typeface="Calibri"/>
                  <a:sym typeface="Calibri"/>
                </a:rPr>
                <a:t>IDEA</a:t>
              </a:r>
              <a:endParaRPr sz="2400" b="1" i="0" u="none" strike="noStrike" cap="none">
                <a:solidFill>
                  <a:schemeClr val="lt1"/>
                </a:solidFill>
                <a:latin typeface="Calibri"/>
                <a:ea typeface="Calibri"/>
                <a:cs typeface="Calibri"/>
                <a:sym typeface="Calibri"/>
              </a:endParaRPr>
            </a:p>
          </p:txBody>
        </p:sp>
        <p:sp>
          <p:nvSpPr>
            <p:cNvPr id="202" name="Google Shape;202;p9"/>
            <p:cNvSpPr/>
            <p:nvPr/>
          </p:nvSpPr>
          <p:spPr>
            <a:xfrm>
              <a:off x="3511" y="652830"/>
              <a:ext cx="3423422" cy="3858612"/>
            </a:xfrm>
            <a:prstGeom prst="rect">
              <a:avLst/>
            </a:prstGeom>
            <a:solidFill>
              <a:srgbClr val="DFCAD2">
                <a:alpha val="89803"/>
              </a:srgbClr>
            </a:solidFill>
            <a:ln w="12700" cap="flat" cmpd="sng">
              <a:solidFill>
                <a:srgbClr val="DFCAD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txBox="1"/>
            <p:nvPr/>
          </p:nvSpPr>
          <p:spPr>
            <a:xfrm>
              <a:off x="3511" y="652830"/>
              <a:ext cx="3423422" cy="3858612"/>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100" b="1" i="0" u="none" strike="noStrike" cap="none">
                  <a:solidFill>
                    <a:schemeClr val="dk1"/>
                  </a:solidFill>
                  <a:latin typeface="Calibri"/>
                  <a:ea typeface="Calibri"/>
                  <a:cs typeface="Calibri"/>
                  <a:sym typeface="Calibri"/>
                </a:rPr>
                <a:t>Schools </a:t>
              </a:r>
              <a:r>
                <a:rPr lang="en-US" sz="2100" b="1" i="1" u="none" strike="noStrike" cap="none">
                  <a:solidFill>
                    <a:schemeClr val="dk1"/>
                  </a:solidFill>
                  <a:latin typeface="Calibri"/>
                  <a:ea typeface="Calibri"/>
                  <a:cs typeface="Calibri"/>
                  <a:sym typeface="Calibri"/>
                </a:rPr>
                <a:t>must provide students with disabilities with specially designed instruction</a:t>
              </a:r>
              <a:r>
                <a:rPr lang="en-US" sz="2100" b="1" i="0" u="none" strike="noStrike" cap="none">
                  <a:solidFill>
                    <a:schemeClr val="dk1"/>
                  </a:solidFill>
                  <a:latin typeface="Calibri"/>
                  <a:ea typeface="Calibri"/>
                  <a:cs typeface="Calibri"/>
                  <a:sym typeface="Calibri"/>
                </a:rPr>
                <a:t> and related services required for them to make appropriately ambitious progress in light of their circumstances, at no cost to families.</a:t>
              </a:r>
              <a:endParaRPr sz="2100" b="1" i="0" u="none" strike="noStrike" cap="none">
                <a:solidFill>
                  <a:schemeClr val="dk1"/>
                </a:solidFill>
                <a:latin typeface="Calibri"/>
                <a:ea typeface="Calibri"/>
                <a:cs typeface="Calibri"/>
                <a:sym typeface="Calibri"/>
              </a:endParaRPr>
            </a:p>
          </p:txBody>
        </p:sp>
        <p:sp>
          <p:nvSpPr>
            <p:cNvPr id="204" name="Google Shape;204;p9"/>
            <p:cNvSpPr/>
            <p:nvPr/>
          </p:nvSpPr>
          <p:spPr>
            <a:xfrm>
              <a:off x="3906212" y="48030"/>
              <a:ext cx="3423422" cy="6048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txBox="1"/>
            <p:nvPr/>
          </p:nvSpPr>
          <p:spPr>
            <a:xfrm>
              <a:off x="3906212" y="48030"/>
              <a:ext cx="3423422" cy="60480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None/>
              </a:pPr>
              <a:r>
                <a:rPr lang="en-US" sz="2400" b="1" i="0" u="none" strike="noStrike" cap="none">
                  <a:solidFill>
                    <a:schemeClr val="lt1"/>
                  </a:solidFill>
                  <a:latin typeface="Calibri"/>
                  <a:ea typeface="Calibri"/>
                  <a:cs typeface="Calibri"/>
                  <a:sym typeface="Calibri"/>
                </a:rPr>
                <a:t>Section 504</a:t>
              </a:r>
              <a:endParaRPr sz="2400" b="1" i="0" u="none" strike="noStrike" cap="none">
                <a:solidFill>
                  <a:schemeClr val="lt1"/>
                </a:solidFill>
                <a:latin typeface="Calibri"/>
                <a:ea typeface="Calibri"/>
                <a:cs typeface="Calibri"/>
                <a:sym typeface="Calibri"/>
              </a:endParaRPr>
            </a:p>
          </p:txBody>
        </p:sp>
        <p:sp>
          <p:nvSpPr>
            <p:cNvPr id="206" name="Google Shape;206;p9"/>
            <p:cNvSpPr/>
            <p:nvPr/>
          </p:nvSpPr>
          <p:spPr>
            <a:xfrm>
              <a:off x="3906212" y="652830"/>
              <a:ext cx="3423422" cy="3858612"/>
            </a:xfrm>
            <a:prstGeom prst="rect">
              <a:avLst/>
            </a:prstGeom>
            <a:solidFill>
              <a:srgbClr val="F2D0CB">
                <a:alpha val="89803"/>
              </a:srgbClr>
            </a:solidFill>
            <a:ln w="12700" cap="flat" cmpd="sng">
              <a:solidFill>
                <a:srgbClr val="F2D0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txBox="1"/>
            <p:nvPr/>
          </p:nvSpPr>
          <p:spPr>
            <a:xfrm>
              <a:off x="3906212" y="652830"/>
              <a:ext cx="3423422" cy="3858612"/>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100" b="1" i="0" u="none" strike="noStrike" cap="none">
                  <a:solidFill>
                    <a:schemeClr val="dk1"/>
                  </a:solidFill>
                  <a:latin typeface="Calibri"/>
                  <a:ea typeface="Calibri"/>
                  <a:cs typeface="Calibri"/>
                  <a:sym typeface="Calibri"/>
                </a:rPr>
                <a:t>Outlines the special education, supports and accommodations a school will provide to an individual student to meet their unique needs and enable them to receive FAPE.  </a:t>
              </a:r>
              <a:endParaRPr sz="2100" b="1" i="0" u="none" strike="noStrike" cap="none">
                <a:solidFill>
                  <a:schemeClr val="dk1"/>
                </a:solidFill>
                <a:latin typeface="Calibri"/>
                <a:ea typeface="Calibri"/>
                <a:cs typeface="Calibri"/>
                <a:sym typeface="Calibri"/>
              </a:endParaRPr>
            </a:p>
            <a:p>
              <a:pPr marL="228600" marR="0" lvl="1" indent="-228600" algn="l" rtl="0">
                <a:lnSpc>
                  <a:spcPct val="90000"/>
                </a:lnSpc>
                <a:spcBef>
                  <a:spcPts val="315"/>
                </a:spcBef>
                <a:spcAft>
                  <a:spcPts val="0"/>
                </a:spcAft>
                <a:buClr>
                  <a:schemeClr val="dk1"/>
                </a:buClr>
                <a:buSzPts val="2100"/>
                <a:buFont typeface="Calibri"/>
                <a:buChar char="•"/>
              </a:pPr>
              <a:r>
                <a:rPr lang="en-US" sz="2100" b="1" i="0" u="none" strike="noStrike" cap="none">
                  <a:solidFill>
                    <a:schemeClr val="dk1"/>
                  </a:solidFill>
                  <a:latin typeface="Calibri"/>
                  <a:ea typeface="Calibri"/>
                  <a:cs typeface="Calibri"/>
                  <a:sym typeface="Calibri"/>
                </a:rPr>
                <a:t>Under 819 – </a:t>
              </a:r>
              <a:r>
                <a:rPr lang="en-US" sz="2100" b="1" i="1" u="none" strike="noStrike" cap="none">
                  <a:solidFill>
                    <a:schemeClr val="dk1"/>
                  </a:solidFill>
                  <a:latin typeface="Calibri"/>
                  <a:ea typeface="Calibri"/>
                  <a:cs typeface="Calibri"/>
                  <a:sym typeface="Calibri"/>
                </a:rPr>
                <a:t>and only there</a:t>
              </a:r>
              <a:r>
                <a:rPr lang="en-US" sz="2100" b="1" i="0" u="none" strike="noStrike" cap="none">
                  <a:solidFill>
                    <a:schemeClr val="dk1"/>
                  </a:solidFill>
                  <a:latin typeface="Calibri"/>
                  <a:ea typeface="Calibri"/>
                  <a:cs typeface="Calibri"/>
                  <a:sym typeface="Calibri"/>
                </a:rPr>
                <a:t> – IEP team may also refer to a team that develops a 504 plan.  </a:t>
              </a:r>
              <a:endParaRPr sz="2100" b="1" i="0" u="none" strike="noStrike" cap="none">
                <a:solidFill>
                  <a:schemeClr val="dk1"/>
                </a:solidFill>
                <a:latin typeface="Calibri"/>
                <a:ea typeface="Calibri"/>
                <a:cs typeface="Calibri"/>
                <a:sym typeface="Calibri"/>
              </a:endParaRPr>
            </a:p>
          </p:txBody>
        </p:sp>
        <p:sp>
          <p:nvSpPr>
            <p:cNvPr id="208" name="Google Shape;208;p9"/>
            <p:cNvSpPr/>
            <p:nvPr/>
          </p:nvSpPr>
          <p:spPr>
            <a:xfrm>
              <a:off x="7808913" y="48030"/>
              <a:ext cx="3423422" cy="604800"/>
            </a:xfrm>
            <a:prstGeom prst="rect">
              <a:avLst/>
            </a:prstGeom>
            <a:solidFill>
              <a:srgbClr val="BA8908"/>
            </a:solidFill>
            <a:ln w="12700" cap="flat" cmpd="sng">
              <a:solidFill>
                <a:srgbClr val="BA890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txBox="1"/>
            <p:nvPr/>
          </p:nvSpPr>
          <p:spPr>
            <a:xfrm>
              <a:off x="7808913" y="48030"/>
              <a:ext cx="3423422" cy="60480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None/>
              </a:pPr>
              <a:r>
                <a:rPr lang="en-US" sz="2400" b="1" i="0" u="none" strike="noStrike" cap="none">
                  <a:solidFill>
                    <a:schemeClr val="lt1"/>
                  </a:solidFill>
                  <a:latin typeface="Calibri"/>
                  <a:ea typeface="Calibri"/>
                  <a:cs typeface="Calibri"/>
                  <a:sym typeface="Calibri"/>
                </a:rPr>
                <a:t>ADA</a:t>
              </a:r>
              <a:endParaRPr sz="2400" b="1" i="0" u="none" strike="noStrike" cap="none">
                <a:solidFill>
                  <a:schemeClr val="lt1"/>
                </a:solidFill>
                <a:latin typeface="Calibri"/>
                <a:ea typeface="Calibri"/>
                <a:cs typeface="Calibri"/>
                <a:sym typeface="Calibri"/>
              </a:endParaRPr>
            </a:p>
          </p:txBody>
        </p:sp>
        <p:sp>
          <p:nvSpPr>
            <p:cNvPr id="210" name="Google Shape;210;p9"/>
            <p:cNvSpPr/>
            <p:nvPr/>
          </p:nvSpPr>
          <p:spPr>
            <a:xfrm>
              <a:off x="7808913" y="652830"/>
              <a:ext cx="3423422" cy="3858612"/>
            </a:xfrm>
            <a:prstGeom prst="rect">
              <a:avLst/>
            </a:prstGeom>
            <a:solidFill>
              <a:srgbClr val="E7D9CA">
                <a:alpha val="89803"/>
              </a:srgbClr>
            </a:solidFill>
            <a:ln w="12700" cap="flat" cmpd="sng">
              <a:solidFill>
                <a:srgbClr val="E7D9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txBox="1"/>
            <p:nvPr/>
          </p:nvSpPr>
          <p:spPr>
            <a:xfrm>
              <a:off x="7808913" y="652830"/>
              <a:ext cx="3423422" cy="3858612"/>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100" b="1" i="0" u="none" strike="noStrike" cap="none">
                  <a:solidFill>
                    <a:schemeClr val="dk1"/>
                  </a:solidFill>
                  <a:latin typeface="Calibri"/>
                  <a:ea typeface="Calibri"/>
                  <a:cs typeface="Calibri"/>
                  <a:sym typeface="Calibri"/>
                </a:rPr>
                <a:t>Students with disabilities </a:t>
              </a:r>
              <a:r>
                <a:rPr lang="en-US" sz="2100" b="1" i="1" u="none" strike="noStrike" cap="none">
                  <a:solidFill>
                    <a:schemeClr val="dk1"/>
                  </a:solidFill>
                  <a:latin typeface="Calibri"/>
                  <a:ea typeface="Calibri"/>
                  <a:cs typeface="Calibri"/>
                  <a:sym typeface="Calibri"/>
                </a:rPr>
                <a:t>must be educated with their non-disabled peers as much as possible.  </a:t>
              </a:r>
              <a:endParaRPr sz="2100" b="1" i="1" u="none" strike="noStrike" cap="none">
                <a:solidFill>
                  <a:schemeClr val="dk1"/>
                </a:solidFill>
                <a:latin typeface="Calibri"/>
                <a:ea typeface="Calibri"/>
                <a:cs typeface="Calibri"/>
                <a:sym typeface="Calibri"/>
              </a:endParaRPr>
            </a:p>
            <a:p>
              <a:pPr marL="228600" marR="0" lvl="1" indent="-228600" algn="l" rtl="0">
                <a:lnSpc>
                  <a:spcPct val="90000"/>
                </a:lnSpc>
                <a:spcBef>
                  <a:spcPts val="315"/>
                </a:spcBef>
                <a:spcAft>
                  <a:spcPts val="0"/>
                </a:spcAft>
                <a:buClr>
                  <a:schemeClr val="dk1"/>
                </a:buClr>
                <a:buSzPts val="2100"/>
                <a:buFont typeface="Calibri"/>
                <a:buChar char="•"/>
              </a:pPr>
              <a:r>
                <a:rPr lang="en-US" sz="2100" b="1" i="0" u="none" strike="noStrike" cap="none">
                  <a:solidFill>
                    <a:schemeClr val="dk1"/>
                  </a:solidFill>
                  <a:latin typeface="Calibri"/>
                  <a:ea typeface="Calibri"/>
                  <a:cs typeface="Calibri"/>
                  <a:sym typeface="Calibri"/>
                </a:rPr>
                <a:t>Separate, segregated placements </a:t>
              </a:r>
              <a:r>
                <a:rPr lang="en-US" sz="2100" b="1" i="1" u="none" strike="noStrike" cap="none">
                  <a:solidFill>
                    <a:schemeClr val="dk1"/>
                  </a:solidFill>
                  <a:latin typeface="Calibri"/>
                  <a:ea typeface="Calibri"/>
                  <a:cs typeface="Calibri"/>
                  <a:sym typeface="Calibri"/>
                </a:rPr>
                <a:t>should only happen when education in a regular class with accommodations is not possible</a:t>
              </a:r>
              <a:r>
                <a:rPr lang="en-US" sz="2100" b="1" i="0" u="none" strike="noStrike" cap="none">
                  <a:solidFill>
                    <a:schemeClr val="dk1"/>
                  </a:solidFill>
                  <a:latin typeface="Calibri"/>
                  <a:ea typeface="Calibri"/>
                  <a:cs typeface="Calibri"/>
                  <a:sym typeface="Calibri"/>
                </a:rPr>
                <a:t>.  </a:t>
              </a:r>
              <a:endParaRPr sz="2100" b="1" i="0" u="none" strike="noStrike" cap="none">
                <a:solidFill>
                  <a:schemeClr val="dk1"/>
                </a:solidFill>
                <a:latin typeface="Calibri"/>
                <a:ea typeface="Calibri"/>
                <a:cs typeface="Calibri"/>
                <a:sym typeface="Calibri"/>
              </a:endParaRPr>
            </a:p>
          </p:txBody>
        </p:sp>
      </p:grpSp>
      <p:sp>
        <p:nvSpPr>
          <p:cNvPr id="212" name="Google Shape;212;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13" name="Google Shape;213;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14" name="Google Shape;214;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5"/>
              </a:buClr>
              <a:buSzPts val="4400"/>
              <a:buFont typeface="Calibri"/>
              <a:buNone/>
            </a:pPr>
            <a:r>
              <a:rPr lang="en-US" dirty="0"/>
              <a:t>What Does this Mean? </a:t>
            </a:r>
            <a:endParaRPr dirty="0"/>
          </a:p>
        </p:txBody>
      </p:sp>
    </p:spTree>
  </p:cSld>
  <p:clrMapOvr>
    <a:masterClrMapping/>
  </p:clrMapOvr>
</p:sld>
</file>

<file path=ppt/theme/theme1.xml><?xml version="1.0" encoding="utf-8"?>
<a:theme xmlns:a="http://schemas.openxmlformats.org/drawingml/2006/main" name="Green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E778F2BB90654EB6B48928A9AB6143" ma:contentTypeVersion="7" ma:contentTypeDescription="Create a new document." ma:contentTypeScope="" ma:versionID="154edd5e1820bb80c5de3ac5a4b38e4b">
  <xsd:schema xmlns:xsd="http://www.w3.org/2001/XMLSchema" xmlns:xs="http://www.w3.org/2001/XMLSchema" xmlns:p="http://schemas.microsoft.com/office/2006/metadata/properties" xmlns:ns1="http://schemas.microsoft.com/sharepoint/v3" xmlns:ns2="ba97f178-6759-4305-b375-637eefd68aa3" xmlns:ns3="54031767-dd6d-417c-ab73-583408f47564" targetNamespace="http://schemas.microsoft.com/office/2006/metadata/properties" ma:root="true" ma:fieldsID="35ae1ad8248d561f156734de25b2aeb2" ns1:_="" ns2:_="" ns3:_="">
    <xsd:import namespace="http://schemas.microsoft.com/sharepoint/v3"/>
    <xsd:import namespace="ba97f178-6759-4305-b375-637eefd68aa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97f178-6759-4305-b375-637eefd68aa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ba97f178-6759-4305-b375-637eefd68aa3">New</Priority>
    <PublishingExpirationDate xmlns="http://schemas.microsoft.com/sharepoint/v3" xsi:nil="true"/>
    <PublishingStartDate xmlns="http://schemas.microsoft.com/sharepoint/v3" xsi:nil="true"/>
    <Estimated_x0020_Creation_x0020_Date xmlns="ba97f178-6759-4305-b375-637eefd68aa3" xsi:nil="true"/>
    <Remediation_x0020_Date xmlns="ba97f178-6759-4305-b375-637eefd68aa3">2023-08-17T16:41:19+00:00</Remediation_x0020_Date>
  </documentManagement>
</p:properties>
</file>

<file path=customXml/itemProps1.xml><?xml version="1.0" encoding="utf-8"?>
<ds:datastoreItem xmlns:ds="http://schemas.openxmlformats.org/officeDocument/2006/customXml" ds:itemID="{BC7A924F-01DB-4AE1-8CBA-B352A53E0871}"/>
</file>

<file path=customXml/itemProps2.xml><?xml version="1.0" encoding="utf-8"?>
<ds:datastoreItem xmlns:ds="http://schemas.openxmlformats.org/officeDocument/2006/customXml" ds:itemID="{68CF8206-EA70-4C1B-8C15-4C41F3B71F35}"/>
</file>

<file path=customXml/itemProps3.xml><?xml version="1.0" encoding="utf-8"?>
<ds:datastoreItem xmlns:ds="http://schemas.openxmlformats.org/officeDocument/2006/customXml" ds:itemID="{123DB12A-3515-4293-AC84-37B42451A6FA}"/>
</file>

<file path=docProps/app.xml><?xml version="1.0" encoding="utf-8"?>
<Properties xmlns="http://schemas.openxmlformats.org/officeDocument/2006/extended-properties" xmlns:vt="http://schemas.openxmlformats.org/officeDocument/2006/docPropsVTypes">
  <TotalTime>6</TotalTime>
  <Words>6631</Words>
  <Application>Microsoft Office PowerPoint</Application>
  <PresentationFormat>Widescreen</PresentationFormat>
  <Paragraphs>444</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Courier New</vt:lpstr>
      <vt:lpstr>Noto Sans Symbols</vt:lpstr>
      <vt:lpstr>Green_2021ODE</vt:lpstr>
      <vt:lpstr>SB 819: Abbreviated School Day Program Placement</vt:lpstr>
      <vt:lpstr>Disclaimer</vt:lpstr>
      <vt:lpstr>Our Equity Stance</vt:lpstr>
      <vt:lpstr>Ableism</vt:lpstr>
      <vt:lpstr>Ableism and Abbreviated School Days</vt:lpstr>
      <vt:lpstr>Equitable Access to Instruction</vt:lpstr>
      <vt:lpstr>Abbreviated School Day Programs:  Equitable Access to Instruction</vt:lpstr>
      <vt:lpstr>The Foundations of Student Protections</vt:lpstr>
      <vt:lpstr>What Does this Mean? </vt:lpstr>
      <vt:lpstr> Least Restrictive Environment Requirement</vt:lpstr>
      <vt:lpstr>Specific to 504 Protections Regarding Student Placements</vt:lpstr>
      <vt:lpstr>To Think About and Discuss:  </vt:lpstr>
      <vt:lpstr>Activity</vt:lpstr>
      <vt:lpstr>Oregon Department of Education</vt:lpstr>
      <vt:lpstr>Major Changes to Abbreviated School Day Programs with the Passage of SB 819</vt:lpstr>
      <vt:lpstr>1. Definition of Abbreviated School Day</vt:lpstr>
      <vt:lpstr>1. Definition of Abbreviated School Day</vt:lpstr>
      <vt:lpstr>1. Definition of Abbreviated School Day</vt:lpstr>
      <vt:lpstr>Implications of this Definition</vt:lpstr>
      <vt:lpstr>Implications of this Definition</vt:lpstr>
      <vt:lpstr>Applicability to Schools and Programs</vt:lpstr>
      <vt:lpstr>2. Definitions of Instruction and Educational Services and “Bell-to-Bell” Comparisons</vt:lpstr>
      <vt:lpstr>2. Definitions of Instruction and Educational Services and “Bell-to-Bell” Comparisons</vt:lpstr>
      <vt:lpstr>Definitions of Synchronous and Asynchronous</vt:lpstr>
      <vt:lpstr>Definitions of Synchronous and Asynchronous</vt:lpstr>
      <vt:lpstr>So, how does this new definition affect students with an IEP or 504 plan in our district?</vt:lpstr>
      <vt:lpstr>3. Parent or Foster Parent Consent Required</vt:lpstr>
      <vt:lpstr>4. Documentation of Abbreviated School Day Program</vt:lpstr>
      <vt:lpstr>5. Mandatory Regularly-Scheduled Follow-Up Meetings  </vt:lpstr>
      <vt:lpstr>6. Accountability Measures</vt:lpstr>
      <vt:lpstr>6. Accountability Measures</vt:lpstr>
      <vt:lpstr>Major Changes to Abbreviated School Day Programs with the Passage of SB 819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819: Abbreviated School Day Program Placement</dc:title>
  <dc:creator>JANKOWSKI Elizabeth * ODE</dc:creator>
  <cp:lastModifiedBy>TURNBULL Mariana * ODE</cp:lastModifiedBy>
  <cp:revision>2</cp:revision>
  <dcterms:created xsi:type="dcterms:W3CDTF">2023-07-13T20:03:01Z</dcterms:created>
  <dcterms:modified xsi:type="dcterms:W3CDTF">2023-08-17T16:30:12Z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0x01010021E778F2BB90654EB6B48928A9AB6143</vt:lpwstr>
  </property>
</Properties>
</file>