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entation.xml" ContentType="application/vnd.openxmlformats-officedocument.presentationml.presentation.main+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29.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QZbcMXYLYPLgf36aNzYPvqDGs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80F11B-FDBA-4192-B1EE-1D9E6004705F}">
  <a:tblStyle styleId="{0880F11B-FDBA-4192-B1EE-1D9E6004705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107" autoAdjust="0"/>
  </p:normalViewPr>
  <p:slideViewPr>
    <p:cSldViewPr snapToGrid="0">
      <p:cViewPr varScale="1">
        <p:scale>
          <a:sx n="67" d="100"/>
          <a:sy n="67" d="100"/>
        </p:scale>
        <p:origin x="2238" y="72"/>
      </p:cViewPr>
      <p:guideLst/>
    </p:cSldViewPr>
  </p:slideViewPr>
  <p:outlineViewPr>
    <p:cViewPr>
      <p:scale>
        <a:sx n="33" d="100"/>
        <a:sy n="33" d="100"/>
      </p:scale>
      <p:origin x="0" y="-27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egon.gov/ode/students-and-family/SpecialEducation/Documents/abbreviatedday/Implementing%20SB%20819%20-%20Guidance%20for%20School%20Districts%20and%20Program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regon.gov/ode/students-and-family/SpecialEducation/Documents/abbreviatedday/asdpforsecondarytransition.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regon.gov/ode/students-and-family/SpecialEducation/Documents/abbreviatedday/Implementing%20SB%20819%20-%20Guidance%20for%20School%20Districts%20and%20Programs.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oregon.gov/ode/students-and-family/SpecialEducation/Pages/abbreviatedschoolday.aspx"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oregon.gov/ode/students-and-family/SpecialEducation/Documents/abbreviatedday/Superintendent%20Review%20Placement%20Sample%20Form.docx"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Presenter</a:t>
            </a:r>
            <a:r>
              <a:rPr lang="en-US"/>
              <a:t>: </a:t>
            </a:r>
            <a:r>
              <a:rPr lang="en-US" i="1"/>
              <a:t> </a:t>
            </a:r>
            <a:r>
              <a:rPr lang="en-US"/>
              <a:t>This presentation aligns with</a:t>
            </a:r>
            <a:r>
              <a:rPr lang="en-US" i="1" u="sng">
                <a:solidFill>
                  <a:schemeClr val="hlink"/>
                </a:solidFill>
                <a:hlinkClick r:id="rId3"/>
              </a:rPr>
              <a:t> ODE’s Implementing SB 819: Guidance for School Districts and Programs</a:t>
            </a:r>
            <a:r>
              <a:rPr lang="en-US"/>
              <a:t>.  Please refer to this guide for complete information and guidance.  </a:t>
            </a: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related to students receiving protections under Section 504, this law affords people with disabilities equal opportunity to obtain the same result, to gain the same benefit, or to reach the same level of achievement in </a:t>
            </a:r>
            <a:r>
              <a:rPr lang="en-US" i="1"/>
              <a:t>the most integrated setting appropriate</a:t>
            </a:r>
            <a:r>
              <a:rPr lang="en-US"/>
              <a:t> to the person’s needs.”</a:t>
            </a:r>
            <a:endParaRPr/>
          </a:p>
          <a:p>
            <a:pPr marL="0" lvl="0" indent="0" algn="l" rtl="0">
              <a:spcBef>
                <a:spcPts val="0"/>
              </a:spcBef>
              <a:spcAft>
                <a:spcPts val="0"/>
              </a:spcAft>
              <a:buNone/>
            </a:pPr>
            <a:endParaRPr/>
          </a:p>
          <a:p>
            <a:pPr marL="0" lvl="0" indent="0" algn="l" rtl="0">
              <a:spcBef>
                <a:spcPts val="0"/>
              </a:spcBef>
              <a:spcAft>
                <a:spcPts val="0"/>
              </a:spcAft>
              <a:buNone/>
            </a:pPr>
            <a:r>
              <a:rPr lang="en-US"/>
              <a:t>As this relates to educational settings Section 504 protections mean a district shall place a student with a disability “in the regular educational environment operated by a district unless it has been demonstrated by that district that the education of the person in the regular environment with the use of supplementary aids and services cannot be achieved satisfactorily.”</a:t>
            </a:r>
            <a:endParaRPr/>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Presenter: </a:t>
            </a:r>
            <a:r>
              <a:rPr lang="en-US"/>
              <a:t>Read these orally and then discuss with the prompts given on the following slide.  </a:t>
            </a:r>
            <a:endParaRPr/>
          </a:p>
          <a:p>
            <a:pPr marL="0" lvl="0" indent="0" algn="l" rtl="0">
              <a:spcBef>
                <a:spcPts val="0"/>
              </a:spcBef>
              <a:spcAft>
                <a:spcPts val="0"/>
              </a:spcAft>
              <a:buNone/>
            </a:pPr>
            <a:endParaRPr/>
          </a:p>
          <a:p>
            <a:pPr marL="0" lvl="0" indent="0" algn="l" rtl="0">
              <a:spcBef>
                <a:spcPts val="0"/>
              </a:spcBef>
              <a:spcAft>
                <a:spcPts val="0"/>
              </a:spcAft>
              <a:buNone/>
            </a:pPr>
            <a:r>
              <a:rPr lang="en-US"/>
              <a:t>As related to the legislation just discussed: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sz="1200"/>
              <a:t>Students with disabilities have a right to meaningful access to the same number of hours of instruction and educational services as the majority of students without disabilities who are in the same grade within the student’s resident school district.</a:t>
            </a:r>
            <a:endParaRPr/>
          </a:p>
          <a:p>
            <a:pPr marL="171450" lvl="0" indent="-171450" algn="l" rtl="0">
              <a:spcBef>
                <a:spcPts val="0"/>
              </a:spcBef>
              <a:spcAft>
                <a:spcPts val="0"/>
              </a:spcAft>
              <a:buClr>
                <a:schemeClr val="dk1"/>
              </a:buClr>
              <a:buSzPts val="1200"/>
              <a:buFont typeface="Arial"/>
              <a:buChar char="•"/>
            </a:pPr>
            <a:r>
              <a:rPr lang="en-US" sz="1200"/>
              <a:t>Removal from school is neither a service nor support for students with disabilities.</a:t>
            </a:r>
            <a:endParaRPr/>
          </a:p>
          <a:p>
            <a:pPr marL="171450" lvl="0" indent="-171450" algn="l" rtl="0">
              <a:spcBef>
                <a:spcPts val="0"/>
              </a:spcBef>
              <a:spcAft>
                <a:spcPts val="0"/>
              </a:spcAft>
              <a:buClr>
                <a:schemeClr val="dk1"/>
              </a:buClr>
              <a:buSzPts val="1200"/>
              <a:buFont typeface="Arial"/>
              <a:buChar char="•"/>
            </a:pPr>
            <a:r>
              <a:rPr lang="en-US" sz="1200"/>
              <a:t>Use of an abbreviated school day program for students with disabilities should be infrequent and, under most circumstances, should be used for a limited duration.</a:t>
            </a:r>
            <a:endParaRPr/>
          </a:p>
          <a:p>
            <a:pPr marL="0" lvl="0" indent="0" algn="l" rtl="0">
              <a:spcBef>
                <a:spcPts val="0"/>
              </a:spcBef>
              <a:spcAft>
                <a:spcPts val="0"/>
              </a:spcAft>
              <a:buNone/>
            </a:pPr>
            <a:endParaRPr/>
          </a:p>
        </p:txBody>
      </p:sp>
      <p:sp>
        <p:nvSpPr>
          <p:cNvPr id="228" name="Google Shape;2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 school district how do our current beliefs and actions align with these statements?  </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sz="1200"/>
              <a:t>Where is our district’s thinking (general education and special education) with regard to these three statements?  </a:t>
            </a:r>
            <a:endParaRPr/>
          </a:p>
          <a:p>
            <a:pPr marL="171450" lvl="0" indent="-171450" algn="l" rtl="0">
              <a:spcBef>
                <a:spcPts val="0"/>
              </a:spcBef>
              <a:spcAft>
                <a:spcPts val="0"/>
              </a:spcAft>
              <a:buClr>
                <a:schemeClr val="dk1"/>
              </a:buClr>
              <a:buSzPts val="1200"/>
              <a:buFont typeface="Arial"/>
              <a:buChar char="•"/>
            </a:pPr>
            <a:r>
              <a:rPr lang="en-US" sz="1200"/>
              <a:t>Do we have work to do in these areas? </a:t>
            </a:r>
            <a:endParaRPr/>
          </a:p>
          <a:p>
            <a:pPr marL="171450" lvl="0" indent="-171450" algn="l" rtl="0">
              <a:spcBef>
                <a:spcPts val="0"/>
              </a:spcBef>
              <a:spcAft>
                <a:spcPts val="0"/>
              </a:spcAft>
              <a:buClr>
                <a:schemeClr val="dk1"/>
              </a:buClr>
              <a:buSzPts val="1200"/>
              <a:buFont typeface="Arial"/>
              <a:buChar char="•"/>
            </a:pPr>
            <a:r>
              <a:rPr lang="en-US" sz="1200"/>
              <a:t>What could this work look like?</a:t>
            </a:r>
            <a:endParaRPr/>
          </a:p>
          <a:p>
            <a:pPr marL="0" lvl="0" indent="0" algn="l" rtl="0">
              <a:spcBef>
                <a:spcPts val="0"/>
              </a:spcBef>
              <a:spcAft>
                <a:spcPts val="0"/>
              </a:spcAft>
              <a:buNone/>
            </a:pP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now take a look at some of the key changes to abbreviated school programs rules with the passage of SB 819. This is a big picture look at these changes and should be considered an overview.  </a:t>
            </a:r>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has been an overview of the major changes to abbreviated school day with respect to SB 819.  (Presenter quickly reviews each box).  </a:t>
            </a:r>
            <a:endParaRPr/>
          </a:p>
          <a:p>
            <a:pPr marL="0" lvl="0" indent="0" algn="l" rtl="0">
              <a:spcBef>
                <a:spcPts val="0"/>
              </a:spcBef>
              <a:spcAft>
                <a:spcPts val="0"/>
              </a:spcAft>
              <a:buNone/>
            </a:pPr>
            <a:endParaRPr/>
          </a:p>
          <a:p>
            <a:pPr marL="0" lvl="0" indent="0" algn="l" rtl="0">
              <a:spcBef>
                <a:spcPts val="0"/>
              </a:spcBef>
              <a:spcAft>
                <a:spcPts val="0"/>
              </a:spcAft>
              <a:buNone/>
            </a:pPr>
            <a:r>
              <a:rPr lang="en-US" b="1"/>
              <a:t>Presenter</a:t>
            </a:r>
            <a:r>
              <a:rPr lang="en-US"/>
              <a:t>:  This is an overview. Based upon your audience and time, you may want to use “A Comprehensive Look” which goes into more detail in each of these SB 819 components. Additionally, a separate train-the-trainer presentation on holding SB 819 team meetings for the three types of required meetings is also available.  </a:t>
            </a: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major difference with SB 819 is a change in the definition of a student with a disability. As you can see, under ORS 343.161, a “child with a disability” under the prior definition of abbreviated day was a school-age child entitled to a free appropriate public education under IDEA.  </a:t>
            </a:r>
            <a:endParaRPr/>
          </a:p>
          <a:p>
            <a:pPr marL="0" lvl="0" indent="0" algn="l" rtl="0">
              <a:spcBef>
                <a:spcPts val="0"/>
              </a:spcBef>
              <a:spcAft>
                <a:spcPts val="0"/>
              </a:spcAft>
              <a:buNone/>
            </a:pPr>
            <a:endParaRPr/>
          </a:p>
          <a:p>
            <a:pPr marL="0" lvl="0" indent="0" algn="l" rtl="0">
              <a:spcBef>
                <a:spcPts val="0"/>
              </a:spcBef>
              <a:spcAft>
                <a:spcPts val="0"/>
              </a:spcAft>
              <a:buNone/>
            </a:pPr>
            <a:r>
              <a:rPr lang="en-US"/>
              <a:t>Importantly, under SB 819, a student with a disability now includes: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A student who is eligible for special education and related services under IDEA, OR</a:t>
            </a:r>
            <a:endParaRPr/>
          </a:p>
          <a:p>
            <a:pPr marL="0" lvl="0" indent="0" algn="l" rtl="0">
              <a:spcBef>
                <a:spcPts val="0"/>
              </a:spcBef>
              <a:spcAft>
                <a:spcPts val="0"/>
              </a:spcAft>
              <a:buClr>
                <a:schemeClr val="dk1"/>
              </a:buClr>
              <a:buSzPts val="1200"/>
              <a:buFont typeface="Arial"/>
              <a:buNone/>
            </a:pPr>
            <a:endParaRPr/>
          </a:p>
          <a:p>
            <a:pPr marL="171450" lvl="0" indent="-171450" algn="l" rtl="0">
              <a:lnSpc>
                <a:spcPct val="100000"/>
              </a:lnSpc>
              <a:spcBef>
                <a:spcPts val="600"/>
              </a:spcBef>
              <a:spcAft>
                <a:spcPts val="0"/>
              </a:spcAft>
              <a:buClr>
                <a:schemeClr val="dk1"/>
              </a:buClr>
              <a:buSzPts val="1200"/>
              <a:buFont typeface="Arial"/>
              <a:buChar char="•"/>
            </a:pPr>
            <a:r>
              <a:rPr lang="en-US"/>
              <a:t>A student who has a disability under </a:t>
            </a:r>
            <a:r>
              <a:rPr lang="en-US" b="1"/>
              <a:t>Section 504 of the Rehabilitation Act </a:t>
            </a:r>
            <a:r>
              <a:rPr lang="en-US"/>
              <a:t>of 1973, 29 U.S.C. 794, and is eligible for a 504 Plan; OR</a:t>
            </a:r>
            <a:endParaRPr/>
          </a:p>
          <a:p>
            <a:pPr marL="0" lvl="0" indent="0" algn="l" rtl="0">
              <a:lnSpc>
                <a:spcPct val="100000"/>
              </a:lnSpc>
              <a:spcBef>
                <a:spcPts val="600"/>
              </a:spcBef>
              <a:spcAft>
                <a:spcPts val="0"/>
              </a:spcAft>
              <a:buClr>
                <a:schemeClr val="dk1"/>
              </a:buClr>
              <a:buSzPts val="1200"/>
              <a:buFont typeface="Arial"/>
              <a:buNone/>
            </a:pPr>
            <a:endParaRPr/>
          </a:p>
          <a:p>
            <a:pPr marL="171450" lvl="0" indent="-171450" algn="l" rtl="0">
              <a:lnSpc>
                <a:spcPct val="100000"/>
              </a:lnSpc>
              <a:spcBef>
                <a:spcPts val="600"/>
              </a:spcBef>
              <a:spcAft>
                <a:spcPts val="0"/>
              </a:spcAft>
              <a:buClr>
                <a:schemeClr val="dk1"/>
              </a:buClr>
              <a:buSzPts val="1200"/>
              <a:buFont typeface="Arial"/>
              <a:buChar char="•"/>
            </a:pPr>
            <a:r>
              <a:rPr lang="en-US"/>
              <a:t>A student who has </a:t>
            </a:r>
            <a:r>
              <a:rPr lang="en-US" b="1"/>
              <a:t>not been determined to be eligible</a:t>
            </a:r>
            <a:r>
              <a:rPr lang="en-US"/>
              <a:t> for special education and related services, as provided by ORS chapter 343, or to be eligible for a 504 Plan, but for whom a </a:t>
            </a:r>
            <a:r>
              <a:rPr lang="en-US" b="1"/>
              <a:t>request or referral for evaluation for eligibility determination has been made but not yet completed</a:t>
            </a:r>
            <a:r>
              <a:rPr lang="en-US"/>
              <a:t>.</a:t>
            </a:r>
            <a:endParaRPr/>
          </a:p>
          <a:p>
            <a:pPr marL="171450" lvl="0" indent="-95250" algn="l" rtl="0">
              <a:lnSpc>
                <a:spcPct val="100000"/>
              </a:lnSpc>
              <a:spcBef>
                <a:spcPts val="600"/>
              </a:spcBef>
              <a:spcAft>
                <a:spcPts val="0"/>
              </a:spcAft>
              <a:buClr>
                <a:schemeClr val="dk1"/>
              </a:buClr>
              <a:buSzPts val="1200"/>
              <a:buFont typeface="Arial"/>
              <a:buNone/>
            </a:pPr>
            <a:endParaRPr/>
          </a:p>
          <a:p>
            <a:pPr marL="0" lvl="0" indent="0" algn="l" rtl="0">
              <a:lnSpc>
                <a:spcPct val="100000"/>
              </a:lnSpc>
              <a:spcBef>
                <a:spcPts val="600"/>
              </a:spcBef>
              <a:spcAft>
                <a:spcPts val="0"/>
              </a:spcAft>
              <a:buClr>
                <a:schemeClr val="dk1"/>
              </a:buClr>
              <a:buSzPts val="1200"/>
              <a:buFont typeface="Arial"/>
              <a:buNone/>
            </a:pPr>
            <a:r>
              <a:rPr lang="en-US"/>
              <a:t>As you may have noticed, a greater number of students experiencing a disability now fall under this definition. Keep in mind this definition of a child with a disability is for SB 819 only. </a:t>
            </a:r>
            <a:endParaRPr/>
          </a:p>
        </p:txBody>
      </p:sp>
      <p:sp>
        <p:nvSpPr>
          <p:cNvPr id="277" name="Google Shape;2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talk about how the definition of an abbreviated school day has changed from its previous definition that was defined in Oregon Revised Statute 343.161. The language of the previous statue read:  “Abbreviated school day means any school day during which a student receives instruction or educational services for fewer hours than other students who are in the </a:t>
            </a:r>
            <a:r>
              <a:rPr lang="en-US" b="1" u="sng"/>
              <a:t>same grade</a:t>
            </a:r>
            <a:r>
              <a:rPr lang="en-US" b="1"/>
              <a:t> within the </a:t>
            </a:r>
            <a:r>
              <a:rPr lang="en-US" b="1" u="sng"/>
              <a:t>same school</a:t>
            </a:r>
            <a:r>
              <a:rPr lang="en-US"/>
              <a:t>.  Notice the language was comparing a students schedule with other students in the same grade within the same school the student was attending.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Further:  ASDP is an education program:</a:t>
            </a:r>
            <a:endParaRPr/>
          </a:p>
          <a:p>
            <a:pPr marL="171450" lvl="0" indent="-171450" algn="l" rtl="0">
              <a:spcBef>
                <a:spcPts val="0"/>
              </a:spcBef>
              <a:spcAft>
                <a:spcPts val="0"/>
              </a:spcAft>
              <a:buClr>
                <a:schemeClr val="dk1"/>
              </a:buClr>
              <a:buSzPts val="1200"/>
              <a:buFont typeface="Arial"/>
              <a:buChar char="•"/>
            </a:pPr>
            <a:r>
              <a:rPr lang="en-US"/>
              <a:t>In which a school district restricts a student’s access to hours of instruction or educational services; and</a:t>
            </a:r>
            <a:endParaRPr/>
          </a:p>
          <a:p>
            <a:pPr marL="171450" lvl="0" indent="-171450" algn="l" rtl="0">
              <a:spcBef>
                <a:spcPts val="0"/>
              </a:spcBef>
              <a:spcAft>
                <a:spcPts val="0"/>
              </a:spcAft>
              <a:buClr>
                <a:schemeClr val="dk1"/>
              </a:buClr>
              <a:buSzPts val="1200"/>
              <a:buFont typeface="Arial"/>
              <a:buChar char="•"/>
            </a:pPr>
            <a:r>
              <a:rPr lang="en-US"/>
              <a:t>That results in a student having an abbreviated school day for more than 10 school days per school year.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6" name="Google Shape;2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new definition of ASDP now means any school day during which a student with a disability receives instruction or educational services for fewer hours than the </a:t>
            </a:r>
            <a:r>
              <a:rPr lang="en-US" b="1"/>
              <a:t>majority of other students who are in the </a:t>
            </a:r>
            <a:r>
              <a:rPr lang="en-US" b="1" u="sng"/>
              <a:t>same grade</a:t>
            </a:r>
            <a:r>
              <a:rPr lang="en-US" b="1"/>
              <a:t> within the student’s </a:t>
            </a:r>
            <a:r>
              <a:rPr lang="en-US" b="1" u="sng"/>
              <a:t>resident school district</a:t>
            </a:r>
            <a:r>
              <a:rPr lang="en-US" b="1"/>
              <a:t>.  </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0"/>
              <a:t>By definition, the current definition of ASDP is an education program: </a:t>
            </a:r>
            <a:endParaRPr/>
          </a:p>
          <a:p>
            <a:pPr marL="171450" lvl="0" indent="-171450" algn="l" rtl="0">
              <a:spcBef>
                <a:spcPts val="0"/>
              </a:spcBef>
              <a:spcAft>
                <a:spcPts val="0"/>
              </a:spcAft>
              <a:buClr>
                <a:schemeClr val="dk1"/>
              </a:buClr>
              <a:buSzPts val="1200"/>
              <a:buFont typeface="Arial"/>
              <a:buChar char="•"/>
            </a:pPr>
            <a:r>
              <a:rPr lang="en-US"/>
              <a:t>In which a school district r</a:t>
            </a:r>
            <a:r>
              <a:rPr lang="en-US" b="1"/>
              <a:t>estricts a student’s access</a:t>
            </a:r>
            <a:r>
              <a:rPr lang="en-US"/>
              <a:t> to hours of instruction or educational services to less than the number of hours of instruction or educational services that are provided to the majority of other students who are in the same grade within the student’s resident school district</a:t>
            </a:r>
            <a:endParaRPr/>
          </a:p>
          <a:p>
            <a:pPr marL="171450" lvl="0" indent="-171450" algn="l" rtl="0">
              <a:spcBef>
                <a:spcPts val="0"/>
              </a:spcBef>
              <a:spcAft>
                <a:spcPts val="0"/>
              </a:spcAft>
              <a:buClr>
                <a:schemeClr val="dk1"/>
              </a:buClr>
              <a:buSzPts val="1200"/>
              <a:buFont typeface="Arial"/>
              <a:buChar char="•"/>
            </a:pPr>
            <a:r>
              <a:rPr lang="en-US" b="1"/>
              <a:t>That results in a student having an abbreviated school day for more than 10 school days per school year.</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broadly how the change in definition from the comparison from same program or school to resident district means that, for most students,  the district will now have to look at the number of minutes of students experiencing a disability that have been placed in programs outside the district or in special program to see if they are equitable to students in the resident district.  </a:t>
            </a:r>
            <a:endParaRPr/>
          </a:p>
        </p:txBody>
      </p:sp>
      <p:sp>
        <p:nvSpPr>
          <p:cNvPr id="304" name="Google Shape;30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the result of this is that r</a:t>
            </a:r>
            <a:r>
              <a:rPr lang="en-US" sz="1200">
                <a:solidFill>
                  <a:srgbClr val="000000"/>
                </a:solidFill>
              </a:rPr>
              <a:t>egardless of a student’s placement on the continuum of alternative placements, their hours of instruction and educational services will need to be compared to a specific population of students as indicated in SB 819.  We can dig in deeper to this is a different presentation, but for all purposes, students in these programs will be compared to students in other settings depending on the program type.  Essentially, our comparisons will involve either: </a:t>
            </a:r>
            <a:endParaRPr/>
          </a:p>
          <a:p>
            <a:pPr marL="0" lvl="0" indent="0" algn="l" rtl="0">
              <a:spcBef>
                <a:spcPts val="0"/>
              </a:spcBef>
              <a:spcAft>
                <a:spcPts val="0"/>
              </a:spcAft>
              <a:buNone/>
            </a:pPr>
            <a:endParaRPr sz="1200">
              <a:solidFill>
                <a:srgbClr val="000000"/>
              </a:solidFill>
            </a:endParaRPr>
          </a:p>
          <a:p>
            <a:pPr marL="171450" lvl="0" indent="-171450" algn="l" rtl="0">
              <a:spcBef>
                <a:spcPts val="0"/>
              </a:spcBef>
              <a:spcAft>
                <a:spcPts val="0"/>
              </a:spcAft>
              <a:buClr>
                <a:srgbClr val="000000"/>
              </a:buClr>
              <a:buSzPts val="1200"/>
              <a:buFont typeface="Calibri"/>
              <a:buChar char="-"/>
            </a:pPr>
            <a:r>
              <a:rPr lang="en-US" sz="1200">
                <a:solidFill>
                  <a:srgbClr val="000000"/>
                </a:solidFill>
              </a:rPr>
              <a:t>Same grade, resident district,</a:t>
            </a:r>
            <a:endParaRPr/>
          </a:p>
          <a:p>
            <a:pPr marL="171450" lvl="0" indent="-171450" algn="l" rtl="0">
              <a:spcBef>
                <a:spcPts val="0"/>
              </a:spcBef>
              <a:spcAft>
                <a:spcPts val="0"/>
              </a:spcAft>
              <a:buClr>
                <a:srgbClr val="000000"/>
              </a:buClr>
              <a:buSzPts val="1200"/>
              <a:buFont typeface="Calibri"/>
              <a:buChar char="-"/>
            </a:pPr>
            <a:r>
              <a:rPr lang="en-US" sz="1200">
                <a:solidFill>
                  <a:srgbClr val="000000"/>
                </a:solidFill>
              </a:rPr>
              <a:t>Same grade, same school, or</a:t>
            </a:r>
            <a:endParaRPr/>
          </a:p>
          <a:p>
            <a:pPr marL="171450" lvl="0" indent="-171450" algn="l" rtl="0">
              <a:spcBef>
                <a:spcPts val="0"/>
              </a:spcBef>
              <a:spcAft>
                <a:spcPts val="0"/>
              </a:spcAft>
              <a:buClr>
                <a:srgbClr val="000000"/>
              </a:buClr>
              <a:buSzPts val="1200"/>
              <a:buFont typeface="Calibri"/>
              <a:buChar char="-"/>
            </a:pPr>
            <a:r>
              <a:rPr lang="en-US" sz="1200">
                <a:solidFill>
                  <a:srgbClr val="000000"/>
                </a:solidFill>
              </a:rPr>
              <a:t>Same program, but not grade specific.  </a:t>
            </a:r>
            <a:endParaRPr/>
          </a:p>
        </p:txBody>
      </p:sp>
      <p:sp>
        <p:nvSpPr>
          <p:cNvPr id="313" name="Google Shape;31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a reminder that the materials within this presentation are ODE’s interpretation of SB 819 and are provide to help public school programs’ understanding of their obligations to this law. The materials do not constitute legal advice.  </a:t>
            </a: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list of schools that give a general indication of how school bell-to-bell comparisons need to be made.  </a:t>
            </a:r>
            <a:endParaRPr/>
          </a:p>
          <a:p>
            <a:pPr marL="0" lvl="0" indent="0" algn="l" rtl="0">
              <a:spcBef>
                <a:spcPts val="0"/>
              </a:spcBef>
              <a:spcAft>
                <a:spcPts val="0"/>
              </a:spcAft>
              <a:buNone/>
            </a:pPr>
            <a:endParaRPr/>
          </a:p>
          <a:p>
            <a:pPr marL="0" lvl="0" indent="0" algn="l" rtl="0">
              <a:spcBef>
                <a:spcPts val="0"/>
              </a:spcBef>
              <a:spcAft>
                <a:spcPts val="0"/>
              </a:spcAft>
              <a:buNone/>
            </a:pPr>
            <a:r>
              <a:rPr lang="en-US" b="1"/>
              <a:t>Presenter: </a:t>
            </a:r>
            <a:r>
              <a:rPr lang="en-US"/>
              <a:t>Print this slide if you opt to use it as a handout during a tabletop activity.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Think about the students we currently serve in special education AND our students who are on 504 plans. Circle the programs that you are aware of that our students attend.  (Or, if with special education teachers or 504 coordinators, think about the students on their caseload and circle the programs they attend).  </a:t>
            </a:r>
            <a:endParaRPr/>
          </a:p>
          <a:p>
            <a:pPr marL="0" lvl="0" indent="0" algn="l" rtl="0">
              <a:spcBef>
                <a:spcPts val="0"/>
              </a:spcBef>
              <a:spcAft>
                <a:spcPts val="0"/>
              </a:spcAft>
              <a:buNone/>
            </a:pPr>
            <a:endParaRPr/>
          </a:p>
          <a:p>
            <a:pPr marL="0" lvl="0" indent="0" algn="l" rtl="0">
              <a:spcBef>
                <a:spcPts val="0"/>
              </a:spcBef>
              <a:spcAft>
                <a:spcPts val="0"/>
              </a:spcAft>
              <a:buNone/>
            </a:pPr>
            <a:r>
              <a:rPr lang="en-US"/>
              <a:t>Give participants a chance to complete the activity for them to get a feel for the number of students for whom the new legislation around SB 819 that may apply.  </a:t>
            </a:r>
            <a:endParaRPr/>
          </a:p>
        </p:txBody>
      </p:sp>
      <p:sp>
        <p:nvSpPr>
          <p:cNvPr id="322" name="Google Shape;3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a:t>Presenter:  </a:t>
            </a:r>
            <a:r>
              <a:rPr lang="en-US" sz="1400"/>
              <a:t>Please pick among slides 22-30 that are applicable to students with disabilities in your district depending on the types of schools and programs they may attend.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As you have seen from the list, there are a variety of situations where SB 819 applies in full, partial, and other ways.  We are going to take a deeper look at these groups.  As noted on the slide, most schools and programs will fall under the full requirements of SB 819.  There are a few nuances around some of these programs that we will soon discuss.  To start, though, note the types of schools and programs that are subject to the full requirements of SB 819 abbreviated school day programs. These include:  </a:t>
            </a:r>
            <a:endParaRPr sz="1400"/>
          </a:p>
          <a:p>
            <a:pPr marL="914400" lvl="0" indent="-317500" algn="l" rtl="0">
              <a:spcBef>
                <a:spcPts val="0"/>
              </a:spcBef>
              <a:spcAft>
                <a:spcPts val="0"/>
              </a:spcAft>
              <a:buClr>
                <a:schemeClr val="dk1"/>
              </a:buClr>
              <a:buSzPts val="1400"/>
              <a:buChar char="•"/>
            </a:pPr>
            <a:r>
              <a:rPr lang="en-US" sz="1400"/>
              <a:t>Elementary Schools</a:t>
            </a:r>
            <a:endParaRPr sz="1400"/>
          </a:p>
          <a:p>
            <a:pPr marL="914400" lvl="0" indent="-317500" algn="l" rtl="0">
              <a:spcBef>
                <a:spcPts val="0"/>
              </a:spcBef>
              <a:spcAft>
                <a:spcPts val="0"/>
              </a:spcAft>
              <a:buClr>
                <a:schemeClr val="dk1"/>
              </a:buClr>
              <a:buSzPts val="1400"/>
              <a:buChar char="•"/>
            </a:pPr>
            <a:r>
              <a:rPr lang="en-US" sz="1400"/>
              <a:t>Middle Schools</a:t>
            </a:r>
            <a:endParaRPr sz="1400"/>
          </a:p>
          <a:p>
            <a:pPr marL="914400" lvl="0" indent="-317500" algn="l" rtl="0">
              <a:spcBef>
                <a:spcPts val="0"/>
              </a:spcBef>
              <a:spcAft>
                <a:spcPts val="0"/>
              </a:spcAft>
              <a:buClr>
                <a:schemeClr val="dk1"/>
              </a:buClr>
              <a:buSzPts val="1400"/>
              <a:buChar char="•"/>
            </a:pPr>
            <a:r>
              <a:rPr lang="en-US" sz="1400"/>
              <a:t>High Schools</a:t>
            </a:r>
            <a:endParaRPr sz="1400"/>
          </a:p>
          <a:p>
            <a:pPr marL="914400" lvl="0" indent="-317500" algn="l" rtl="0">
              <a:spcBef>
                <a:spcPts val="0"/>
              </a:spcBef>
              <a:spcAft>
                <a:spcPts val="0"/>
              </a:spcAft>
              <a:buClr>
                <a:schemeClr val="dk1"/>
              </a:buClr>
              <a:buSzPts val="1400"/>
              <a:buChar char="•"/>
            </a:pPr>
            <a:r>
              <a:rPr lang="en-US" sz="1400"/>
              <a:t>CTE Programs</a:t>
            </a:r>
            <a:endParaRPr sz="1400"/>
          </a:p>
          <a:p>
            <a:pPr marL="914400" lvl="0" indent="-317500" algn="l" rtl="0">
              <a:spcBef>
                <a:spcPts val="0"/>
              </a:spcBef>
              <a:spcAft>
                <a:spcPts val="0"/>
              </a:spcAft>
              <a:buClr>
                <a:schemeClr val="dk1"/>
              </a:buClr>
              <a:buSzPts val="1400"/>
              <a:buChar char="•"/>
            </a:pPr>
            <a:r>
              <a:rPr lang="en-US" sz="1400"/>
              <a:t>Credit Recovery Programs</a:t>
            </a:r>
            <a:endParaRPr sz="1400"/>
          </a:p>
          <a:p>
            <a:pPr marL="914400" lvl="0" indent="-317500" algn="l" rtl="0">
              <a:spcBef>
                <a:spcPts val="0"/>
              </a:spcBef>
              <a:spcAft>
                <a:spcPts val="0"/>
              </a:spcAft>
              <a:buClr>
                <a:schemeClr val="dk1"/>
              </a:buClr>
              <a:buSzPts val="1400"/>
              <a:buChar char="•"/>
            </a:pPr>
            <a:r>
              <a:rPr lang="en-US" sz="1400"/>
              <a:t>Schools/programs that combine traditional instruction with asynchronous instruction</a:t>
            </a:r>
            <a:endParaRPr sz="14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7" name="Google Shape;34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Here are a few additional schools and programs that also fall under the full requirements of SB 819.  These include special schools across the state, homebound placements and 18-21 year old transition programs. Transition programs fall under 819 and previously-identified OARs.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b="1"/>
              <a:t>Presenter:  </a:t>
            </a:r>
            <a:r>
              <a:rPr lang="en-US" sz="1400"/>
              <a:t>If you have participants responsible for transition programs in the audience, at this point hand out to participants the document </a:t>
            </a:r>
            <a:r>
              <a:rPr lang="en-US" sz="1400" u="sng">
                <a:solidFill>
                  <a:srgbClr val="3344DD"/>
                </a:solidFill>
                <a:highlight>
                  <a:srgbClr val="F5F5F5"/>
                </a:highlight>
                <a:latin typeface="Arial"/>
                <a:ea typeface="Arial"/>
                <a:cs typeface="Arial"/>
                <a:sym typeface="Arial"/>
                <a:hlinkClick r:id="rId3">
                  <a:extLst>
                    <a:ext uri="{A12FA001-AC4F-418D-AE19-62706E023703}">
                      <ahyp:hlinkClr xmlns:ahyp="http://schemas.microsoft.com/office/drawing/2018/hyperlinkcolor" val="tx"/>
                    </a:ext>
                  </a:extLst>
                </a:hlinkClick>
              </a:rPr>
              <a:t>Abbreviated School Day Programs for Secondary Transition Programs Following SB 819 and Existing Rules</a:t>
            </a:r>
            <a:r>
              <a:rPr lang="en-US" sz="1400"/>
              <a:t>. Review and emphasize that these students’ bell-to-bell schedules are now compared to bell-to-bell comparisons for high school seniors in their resident district. </a:t>
            </a:r>
            <a:endParaRPr sz="1400"/>
          </a:p>
        </p:txBody>
      </p:sp>
      <p:sp>
        <p:nvSpPr>
          <p:cNvPr id="356" name="Google Shape;35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several programs that must meet partial requirements for SB 819.  Two of these include pediatric nursing facilities and students who have fulfilled graduation requirements but are still attending school.  </a:t>
            </a:r>
            <a:endParaRPr/>
          </a:p>
          <a:p>
            <a:pPr marL="0" lvl="0" indent="0" algn="l" rtl="0">
              <a:spcBef>
                <a:spcPts val="0"/>
              </a:spcBef>
              <a:spcAft>
                <a:spcPts val="0"/>
              </a:spcAft>
              <a:buNone/>
            </a:pPr>
            <a:endParaRPr/>
          </a:p>
          <a:p>
            <a:pPr marL="0" lvl="0" indent="0" algn="l" rtl="0">
              <a:spcBef>
                <a:spcPts val="0"/>
              </a:spcBef>
              <a:spcAft>
                <a:spcPts val="0"/>
              </a:spcAft>
              <a:buNone/>
            </a:pPr>
            <a:r>
              <a:rPr lang="en-US"/>
              <a:t>For pediatric nursing facilities: </a:t>
            </a:r>
            <a:endParaRPr/>
          </a:p>
          <a:p>
            <a:pPr marL="457200" lvl="0" indent="-342900" algn="l" rtl="0">
              <a:spcBef>
                <a:spcPts val="0"/>
              </a:spcBef>
              <a:spcAft>
                <a:spcPts val="0"/>
              </a:spcAft>
              <a:buClr>
                <a:schemeClr val="dk1"/>
              </a:buClr>
              <a:buSzPts val="1800"/>
              <a:buFont typeface="Arial"/>
              <a:buChar char="•"/>
            </a:pPr>
            <a:r>
              <a:rPr lang="en-US"/>
              <a:t>Comparison district will be the district where the facility is located</a:t>
            </a:r>
            <a:endParaRPr/>
          </a:p>
          <a:p>
            <a:pPr marL="457200" lvl="0" indent="-342900" algn="l" rtl="0">
              <a:spcBef>
                <a:spcPts val="0"/>
              </a:spcBef>
              <a:spcAft>
                <a:spcPts val="0"/>
              </a:spcAft>
              <a:buClr>
                <a:schemeClr val="dk1"/>
              </a:buClr>
              <a:buSzPts val="1800"/>
              <a:buFont typeface="Arial"/>
              <a:buChar char="•"/>
            </a:pPr>
            <a:r>
              <a:rPr lang="en-US"/>
              <a:t>Requires consent for placement on abbreviated day</a:t>
            </a:r>
            <a:endParaRPr/>
          </a:p>
          <a:p>
            <a:pPr marL="457200" lvl="0" indent="-342900" algn="l" rtl="0">
              <a:spcBef>
                <a:spcPts val="0"/>
              </a:spcBef>
              <a:spcAft>
                <a:spcPts val="0"/>
              </a:spcAft>
              <a:buClr>
                <a:schemeClr val="dk1"/>
              </a:buClr>
              <a:buSzPts val="1800"/>
              <a:buFont typeface="Arial"/>
              <a:buChar char="•"/>
            </a:pPr>
            <a:r>
              <a:rPr lang="en-US"/>
              <a:t>Must meet all IEP/504 meeting requirements as indicated for this placement type.</a:t>
            </a:r>
            <a:endParaRPr/>
          </a:p>
          <a:p>
            <a:pPr marL="457200" lvl="0" indent="-342900" algn="l" rtl="0">
              <a:spcBef>
                <a:spcPts val="0"/>
              </a:spcBef>
              <a:spcAft>
                <a:spcPts val="0"/>
              </a:spcAft>
              <a:buClr>
                <a:schemeClr val="dk1"/>
              </a:buClr>
              <a:buSzPts val="1800"/>
              <a:buFont typeface="Arial"/>
              <a:buChar char="•"/>
            </a:pPr>
            <a:r>
              <a:rPr lang="en-US" b="1"/>
              <a:t>Able to meet 1x a year with consent </a:t>
            </a:r>
            <a:r>
              <a:rPr lang="en-US"/>
              <a:t>after the first review meeting</a:t>
            </a:r>
            <a:endParaRPr/>
          </a:p>
          <a:p>
            <a:pPr marL="114300" lvl="0" indent="0" algn="l" rtl="0">
              <a:spcBef>
                <a:spcPts val="0"/>
              </a:spcBef>
              <a:spcAft>
                <a:spcPts val="0"/>
              </a:spcAft>
              <a:buClr>
                <a:schemeClr val="dk1"/>
              </a:buClr>
              <a:buSzPts val="1800"/>
              <a:buFont typeface="Arial"/>
              <a:buNone/>
            </a:pPr>
            <a:endParaRPr/>
          </a:p>
          <a:p>
            <a:pPr marL="114300" lvl="0" indent="0" algn="l" rtl="0">
              <a:spcBef>
                <a:spcPts val="0"/>
              </a:spcBef>
              <a:spcAft>
                <a:spcPts val="0"/>
              </a:spcAft>
              <a:buClr>
                <a:schemeClr val="dk1"/>
              </a:buClr>
              <a:buSzPts val="1800"/>
              <a:buFont typeface="Arial"/>
              <a:buNone/>
            </a:pPr>
            <a:r>
              <a:rPr lang="en-US"/>
              <a:t>For students who have fulfilled graduation requirements under ORS 329.451 and are attending less hours of high school than students in the same grade in their resident schools, these students would not be considered as having an abbreviated day if their schedule is agreed to by their parent or foster parent.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5" name="Google Shape;36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Students who attend Expanded Options and Accelerated College Credit programs fall under the partial requirements of SB 819 as well.  This requires: </a:t>
            </a:r>
            <a:endParaRPr sz="1400"/>
          </a:p>
          <a:p>
            <a:pPr marL="292100" lvl="0" indent="-152400" algn="l" rtl="0">
              <a:lnSpc>
                <a:spcPct val="100000"/>
              </a:lnSpc>
              <a:spcBef>
                <a:spcPts val="0"/>
              </a:spcBef>
              <a:spcAft>
                <a:spcPts val="0"/>
              </a:spcAft>
              <a:buClr>
                <a:schemeClr val="dk1"/>
              </a:buClr>
              <a:buSzPts val="1400"/>
              <a:buFont typeface="Arial"/>
              <a:buChar char="•"/>
            </a:pPr>
            <a:r>
              <a:rPr lang="en-US" sz="1400"/>
              <a:t>Requires Voluntary Enrollment</a:t>
            </a:r>
            <a:endParaRPr sz="1400"/>
          </a:p>
          <a:p>
            <a:pPr marL="292100" lvl="0" indent="-152400" algn="l" rtl="0">
              <a:lnSpc>
                <a:spcPct val="100000"/>
              </a:lnSpc>
              <a:spcBef>
                <a:spcPts val="0"/>
              </a:spcBef>
              <a:spcAft>
                <a:spcPts val="0"/>
              </a:spcAft>
              <a:buClr>
                <a:schemeClr val="dk1"/>
              </a:buClr>
              <a:buSzPts val="1400"/>
              <a:buFont typeface="Arial"/>
              <a:buChar char="•"/>
            </a:pPr>
            <a:r>
              <a:rPr lang="en-US" sz="1400"/>
              <a:t>The majority of the students of the program are not students with disabilities;</a:t>
            </a:r>
            <a:endParaRPr sz="1400"/>
          </a:p>
          <a:p>
            <a:pPr marL="292100" lvl="0" indent="-152400" algn="l" rtl="0">
              <a:lnSpc>
                <a:spcPct val="100000"/>
              </a:lnSpc>
              <a:spcBef>
                <a:spcPts val="0"/>
              </a:spcBef>
              <a:spcAft>
                <a:spcPts val="0"/>
              </a:spcAft>
              <a:buClr>
                <a:schemeClr val="dk1"/>
              </a:buClr>
              <a:buSzPts val="1400"/>
              <a:buFont typeface="Arial"/>
              <a:buChar char="•"/>
            </a:pPr>
            <a:r>
              <a:rPr lang="en-US" sz="1400"/>
              <a:t>The student is not restricted to attending fewer hours of instruction and educational services than the number of hours of instruction and educational services attended by the majority of students without disabilities who are in the </a:t>
            </a:r>
            <a:r>
              <a:rPr lang="en-US" sz="1400" u="sng"/>
              <a:t>same grade and who attend the same program; </a:t>
            </a:r>
            <a:endParaRPr sz="1400"/>
          </a:p>
          <a:p>
            <a:pPr marL="0" lvl="0" indent="0" algn="l" rtl="0">
              <a:spcBef>
                <a:spcPts val="0"/>
              </a:spcBef>
              <a:spcAft>
                <a:spcPts val="0"/>
              </a:spcAft>
              <a:buNone/>
            </a:pPr>
            <a:endParaRPr/>
          </a:p>
        </p:txBody>
      </p:sp>
      <p:sp>
        <p:nvSpPr>
          <p:cNvPr id="374" name="Google Shape;37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Additionally, there are partial requirements of SB 819 for students with disabilities attending alternative education programs under ORS 336.635. For these students SB 819 includes several provisions must be met:  </a:t>
            </a:r>
            <a:endParaRPr sz="1400"/>
          </a:p>
          <a:p>
            <a:pPr marL="0" lvl="0" indent="0" algn="l" rtl="0">
              <a:spcBef>
                <a:spcPts val="0"/>
              </a:spcBef>
              <a:spcAft>
                <a:spcPts val="0"/>
              </a:spcAft>
              <a:buNone/>
            </a:pPr>
            <a:endParaRPr sz="1400"/>
          </a:p>
          <a:p>
            <a:pPr marL="457200" lvl="0" indent="-317500" algn="l" rtl="0">
              <a:lnSpc>
                <a:spcPct val="95000"/>
              </a:lnSpc>
              <a:spcBef>
                <a:spcPts val="0"/>
              </a:spcBef>
              <a:spcAft>
                <a:spcPts val="0"/>
              </a:spcAft>
              <a:buClr>
                <a:schemeClr val="dk1"/>
              </a:buClr>
              <a:buSzPts val="1400"/>
              <a:buFont typeface="Arial"/>
              <a:buChar char="•"/>
            </a:pPr>
            <a:r>
              <a:rPr lang="en-US" sz="1400"/>
              <a:t>High School Students only</a:t>
            </a:r>
            <a:endParaRPr sz="1400"/>
          </a:p>
          <a:p>
            <a:pPr marL="457200" lvl="0" indent="-317500" algn="l" rtl="0">
              <a:lnSpc>
                <a:spcPct val="95000"/>
              </a:lnSpc>
              <a:spcBef>
                <a:spcPts val="0"/>
              </a:spcBef>
              <a:spcAft>
                <a:spcPts val="0"/>
              </a:spcAft>
              <a:buClr>
                <a:schemeClr val="dk1"/>
              </a:buClr>
              <a:buSzPts val="1400"/>
              <a:buFont typeface="Arial"/>
              <a:buChar char="•"/>
            </a:pPr>
            <a:r>
              <a:rPr lang="en-US" sz="1400"/>
              <a:t>Requires voluntary enrollment </a:t>
            </a:r>
            <a:endParaRPr sz="1400"/>
          </a:p>
          <a:p>
            <a:pPr marL="457200" lvl="0" indent="-317500" algn="l" rtl="0">
              <a:lnSpc>
                <a:spcPct val="95000"/>
              </a:lnSpc>
              <a:spcBef>
                <a:spcPts val="0"/>
              </a:spcBef>
              <a:spcAft>
                <a:spcPts val="0"/>
              </a:spcAft>
              <a:buClr>
                <a:schemeClr val="dk1"/>
              </a:buClr>
              <a:buSzPts val="1400"/>
              <a:buFont typeface="Arial"/>
              <a:buChar char="•"/>
            </a:pPr>
            <a:r>
              <a:rPr lang="en-US" sz="1400"/>
              <a:t>The majority of the students of the program are not students with disabilities;</a:t>
            </a:r>
            <a:endParaRPr sz="1400"/>
          </a:p>
          <a:p>
            <a:pPr marL="457200" lvl="0" indent="-317500" algn="l" rtl="0">
              <a:lnSpc>
                <a:spcPct val="95000"/>
              </a:lnSpc>
              <a:spcBef>
                <a:spcPts val="0"/>
              </a:spcBef>
              <a:spcAft>
                <a:spcPts val="0"/>
              </a:spcAft>
              <a:buClr>
                <a:schemeClr val="dk1"/>
              </a:buClr>
              <a:buSzPts val="1400"/>
              <a:buFont typeface="Arial"/>
              <a:buChar char="•"/>
            </a:pPr>
            <a:r>
              <a:rPr lang="en-US" sz="1400"/>
              <a:t>The student is not restricted to attending fewer hours of instruction and educational services than the number of hours of instruction and educational services attended by the majority of students without disabilities who are in the </a:t>
            </a:r>
            <a:r>
              <a:rPr lang="en-US" sz="1400" u="sng"/>
              <a:t>same grade and who attend the same program</a:t>
            </a:r>
            <a:r>
              <a:rPr lang="en-US" sz="1400"/>
              <a:t>; and</a:t>
            </a:r>
            <a:endParaRPr sz="1400"/>
          </a:p>
          <a:p>
            <a:pPr marL="457200" lvl="0" indent="-317500" algn="l" rtl="0">
              <a:lnSpc>
                <a:spcPct val="95000"/>
              </a:lnSpc>
              <a:spcBef>
                <a:spcPts val="0"/>
              </a:spcBef>
              <a:spcAft>
                <a:spcPts val="0"/>
              </a:spcAft>
              <a:buClr>
                <a:schemeClr val="dk1"/>
              </a:buClr>
              <a:buSzPts val="1400"/>
              <a:buFont typeface="Arial"/>
              <a:buChar char="•"/>
            </a:pPr>
            <a:r>
              <a:rPr lang="en-US" sz="1400"/>
              <a:t>The district informs the parent or foster parent, in writing and in a language and format accessible to the parent or foster parent, that upon written request of the parent or foster parent, the student will be immediately restored to a school that allows the student to access the same number of hours of instruction and educational services that are provided to the majority of other students who are in the same grade within the student’s resident school district.</a:t>
            </a:r>
            <a:endParaRPr sz="1400"/>
          </a:p>
          <a:p>
            <a:pPr marL="0" lvl="0" indent="0" algn="l" rtl="0">
              <a:spcBef>
                <a:spcPts val="0"/>
              </a:spcBef>
              <a:spcAft>
                <a:spcPts val="0"/>
              </a:spcAft>
              <a:buNone/>
            </a:pPr>
            <a:endParaRPr/>
          </a:p>
        </p:txBody>
      </p:sp>
      <p:sp>
        <p:nvSpPr>
          <p:cNvPr id="383" name="Google Shape;38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So far, we have mostly talked about programs that require a bell-to-bell comparison to a student’s grade level peers within their resident district. However, there are some exceptions to this comparison.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For the programs on the screen, the comparison is not made to a student’s resident district. Instead the comparison is made to a majority of other students enrolled in the same program as the student.  These same program comparison groups include:  </a:t>
            </a:r>
            <a:endParaRPr sz="1400"/>
          </a:p>
          <a:p>
            <a:pPr marL="0" lvl="0" indent="0" algn="l" rtl="0">
              <a:spcBef>
                <a:spcPts val="0"/>
              </a:spcBef>
              <a:spcAft>
                <a:spcPts val="0"/>
              </a:spcAft>
              <a:buNone/>
            </a:pPr>
            <a:endParaRPr sz="1400"/>
          </a:p>
          <a:p>
            <a:pPr marL="457200" lvl="0" indent="-317500" algn="l" rtl="0">
              <a:lnSpc>
                <a:spcPct val="100000"/>
              </a:lnSpc>
              <a:spcBef>
                <a:spcPts val="1200"/>
              </a:spcBef>
              <a:spcAft>
                <a:spcPts val="0"/>
              </a:spcAft>
              <a:buClr>
                <a:schemeClr val="dk1"/>
              </a:buClr>
              <a:buSzPts val="1400"/>
              <a:buFont typeface="Arial"/>
              <a:buChar char="•"/>
            </a:pPr>
            <a:r>
              <a:rPr lang="en-US" sz="1400"/>
              <a:t>LTCT-343.961 (1)(c)(A)(i)</a:t>
            </a:r>
            <a:endParaRPr sz="1400"/>
          </a:p>
          <a:p>
            <a:pPr marL="457200" lvl="0" indent="-317500" algn="l" rtl="0">
              <a:lnSpc>
                <a:spcPct val="100000"/>
              </a:lnSpc>
              <a:spcBef>
                <a:spcPts val="0"/>
              </a:spcBef>
              <a:spcAft>
                <a:spcPts val="0"/>
              </a:spcAft>
              <a:buClr>
                <a:schemeClr val="dk1"/>
              </a:buClr>
              <a:buSzPts val="1400"/>
              <a:buFont typeface="Calibri"/>
              <a:buChar char="•"/>
            </a:pPr>
            <a:r>
              <a:rPr lang="en-US" sz="1400"/>
              <a:t>YCEP-ORS 3326.590</a:t>
            </a:r>
            <a:endParaRPr sz="1400"/>
          </a:p>
          <a:p>
            <a:pPr marL="457200" lvl="0" indent="-317500" algn="l" rtl="0">
              <a:lnSpc>
                <a:spcPct val="100000"/>
              </a:lnSpc>
              <a:spcBef>
                <a:spcPts val="0"/>
              </a:spcBef>
              <a:spcAft>
                <a:spcPts val="0"/>
              </a:spcAft>
              <a:buClr>
                <a:schemeClr val="dk1"/>
              </a:buClr>
              <a:buSzPts val="1400"/>
              <a:buFont typeface="Arial"/>
              <a:buChar char="•"/>
            </a:pPr>
            <a:r>
              <a:rPr lang="en-US" sz="1400"/>
              <a:t>JDEP-ORS 336.585,</a:t>
            </a:r>
            <a:endParaRPr sz="1400"/>
          </a:p>
          <a:p>
            <a:pPr marL="457200" lvl="0" indent="-317500" algn="l" rtl="0">
              <a:lnSpc>
                <a:spcPct val="100000"/>
              </a:lnSpc>
              <a:spcBef>
                <a:spcPts val="0"/>
              </a:spcBef>
              <a:spcAft>
                <a:spcPts val="0"/>
              </a:spcAft>
              <a:buClr>
                <a:schemeClr val="dk1"/>
              </a:buClr>
              <a:buSzPts val="1400"/>
              <a:buFont typeface="Calibri"/>
              <a:buChar char="•"/>
            </a:pPr>
            <a:r>
              <a:rPr lang="en-US" sz="1400"/>
              <a:t>Local/Regional Correctional Facilities - ORS 339.129</a:t>
            </a:r>
            <a:endParaRPr sz="1400"/>
          </a:p>
          <a:p>
            <a:pPr marL="457200" lvl="0" indent="-317500" algn="l" rtl="0">
              <a:lnSpc>
                <a:spcPct val="100000"/>
              </a:lnSpc>
              <a:spcBef>
                <a:spcPts val="0"/>
              </a:spcBef>
              <a:spcAft>
                <a:spcPts val="0"/>
              </a:spcAft>
              <a:buClr>
                <a:schemeClr val="dk1"/>
              </a:buClr>
              <a:buSzPts val="1400"/>
              <a:buFont typeface="Arial"/>
              <a:buChar char="•"/>
            </a:pPr>
            <a:r>
              <a:rPr lang="en-US" sz="1400"/>
              <a:t>Hospital Programs- ORS 343.261</a:t>
            </a:r>
            <a:endParaRPr sz="1400"/>
          </a:p>
          <a:p>
            <a:pPr marL="457200" lvl="0" indent="-317500" algn="l" rtl="0">
              <a:lnSpc>
                <a:spcPct val="100000"/>
              </a:lnSpc>
              <a:spcBef>
                <a:spcPts val="0"/>
              </a:spcBef>
              <a:spcAft>
                <a:spcPts val="0"/>
              </a:spcAft>
              <a:buClr>
                <a:schemeClr val="dk1"/>
              </a:buClr>
              <a:buSzPts val="1400"/>
              <a:buFont typeface="Arial"/>
              <a:buChar char="•"/>
            </a:pPr>
            <a:r>
              <a:rPr lang="en-US" sz="1400"/>
              <a:t>Oregon School for the Deaf 346.010</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392" name="Google Shape;39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Special Placements, Consortium Programs such as those within Educational Service Districts and other out-of-district placements also have special considerations.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First, the resident district remains responsible for compliance with SB 819. This is carried out through: </a:t>
            </a:r>
            <a:endParaRPr sz="1400"/>
          </a:p>
          <a:p>
            <a:pPr marL="457200" lvl="0" indent="-317500" algn="l" rtl="0">
              <a:spcBef>
                <a:spcPts val="0"/>
              </a:spcBef>
              <a:spcAft>
                <a:spcPts val="0"/>
              </a:spcAft>
              <a:buClr>
                <a:schemeClr val="dk1"/>
              </a:buClr>
              <a:buSzPts val="1400"/>
              <a:buFont typeface="Arial"/>
              <a:buChar char="•"/>
            </a:pPr>
            <a:r>
              <a:rPr lang="en-US" sz="1400"/>
              <a:t>First, informing parents in advance if a proposed placement provides fewer instructional hours than the resident district grade level</a:t>
            </a:r>
            <a:endParaRPr sz="1400"/>
          </a:p>
          <a:p>
            <a:pPr marL="457200" lvl="0" indent="-317500" algn="l" rtl="0">
              <a:spcBef>
                <a:spcPts val="0"/>
              </a:spcBef>
              <a:spcAft>
                <a:spcPts val="0"/>
              </a:spcAft>
              <a:buClr>
                <a:schemeClr val="dk1"/>
              </a:buClr>
              <a:buSzPts val="1400"/>
              <a:buFont typeface="Arial"/>
              <a:buChar char="•"/>
            </a:pPr>
            <a:r>
              <a:rPr lang="en-US" sz="1400"/>
              <a:t>Second, comparing a student’s instructional and educational services hours over two typical weeks to determine if they match resident district. This type of comparison is for these special placements identified above.  </a:t>
            </a:r>
            <a:endParaRPr sz="1400"/>
          </a:p>
          <a:p>
            <a:pPr marL="457200" lvl="0" indent="-317500" algn="l" rtl="0">
              <a:spcBef>
                <a:spcPts val="0"/>
              </a:spcBef>
              <a:spcAft>
                <a:spcPts val="0"/>
              </a:spcAft>
              <a:buClr>
                <a:schemeClr val="dk1"/>
              </a:buClr>
              <a:buSzPts val="1400"/>
              <a:buFont typeface="Arial"/>
              <a:buChar char="•"/>
            </a:pPr>
            <a:r>
              <a:rPr lang="en-US" sz="1400"/>
              <a:t>Next, obtaining informed written consent from parents for an abbreviated day program based on student needs, and</a:t>
            </a:r>
            <a:endParaRPr sz="1400"/>
          </a:p>
          <a:p>
            <a:pPr marL="457200" lvl="0" indent="-317500" algn="l" rtl="0">
              <a:spcBef>
                <a:spcPts val="0"/>
              </a:spcBef>
              <a:spcAft>
                <a:spcPts val="0"/>
              </a:spcAft>
              <a:buClr>
                <a:schemeClr val="dk1"/>
              </a:buClr>
              <a:buSzPts val="1400"/>
              <a:buFont typeface="Arial"/>
              <a:buChar char="•"/>
            </a:pPr>
            <a:r>
              <a:rPr lang="en-US" sz="1400"/>
              <a:t>Finally, considering schedule changes or supplemental services to provide full school day access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b="1"/>
              <a:t>Remember:  </a:t>
            </a:r>
            <a:endParaRPr sz="1400" b="1"/>
          </a:p>
          <a:p>
            <a:pPr marL="0" lvl="0" indent="0" algn="l" rtl="0">
              <a:spcBef>
                <a:spcPts val="800"/>
              </a:spcBef>
              <a:spcAft>
                <a:spcPts val="0"/>
              </a:spcAft>
              <a:buClr>
                <a:schemeClr val="dk1"/>
              </a:buClr>
              <a:buSzPts val="1100"/>
              <a:buFont typeface="Arial"/>
              <a:buNone/>
            </a:pPr>
            <a:r>
              <a:rPr lang="en-US" sz="1400"/>
              <a:t>It is the resident district that must ensure proper processes are followed regardless of whether it controls the out-of-district program. It remains responsible for calculating hours, providing notification, and facilitating consent. </a:t>
            </a:r>
            <a:endParaRPr sz="1400"/>
          </a:p>
          <a:p>
            <a:pPr marL="0" lvl="0" indent="0" algn="l" rtl="0">
              <a:spcBef>
                <a:spcPts val="80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01" name="Google Shape;40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These programs now listed on the screen are excluded from the requirements of SB 819. They include the parent opting to home school a child, private schools, students who are on special court orders, students who have exposure to a disease as described above and students subject to a public health emergency.</a:t>
            </a:r>
            <a:endParaRPr sz="1400"/>
          </a:p>
        </p:txBody>
      </p:sp>
      <p:sp>
        <p:nvSpPr>
          <p:cNvPr id="410" name="Google Shape;41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SB 819 does not change previous regulations that children with disabilities can receive disciplinary consequences. However, a school must keep in mind that children cannot have disciplinary consequences imposed upon them because of their disability. The manifestation determination review process assures this does not happen.</a:t>
            </a:r>
            <a:endParaRPr sz="1400"/>
          </a:p>
          <a:p>
            <a:pPr marL="0" lvl="0" indent="0" algn="l" rtl="0">
              <a:spcBef>
                <a:spcPts val="0"/>
              </a:spcBef>
              <a:spcAft>
                <a:spcPts val="0"/>
              </a:spcAft>
              <a:buNone/>
            </a:pPr>
            <a:endParaRPr sz="1400"/>
          </a:p>
          <a:p>
            <a:pPr marL="0" marR="0" lvl="0" indent="0" algn="l" rtl="0">
              <a:lnSpc>
                <a:spcPct val="100000"/>
              </a:lnSpc>
              <a:spcBef>
                <a:spcPts val="0"/>
              </a:spcBef>
              <a:spcAft>
                <a:spcPts val="0"/>
              </a:spcAft>
              <a:buClr>
                <a:schemeClr val="dk1"/>
              </a:buClr>
              <a:buSzPts val="1200"/>
              <a:buFont typeface="Calibri"/>
              <a:buNone/>
            </a:pPr>
            <a:r>
              <a:rPr lang="en-US" sz="1400"/>
              <a:t>Therefore, a school day that is shortened, appropriately, and in line with applicable requirements (including the manifestation determination process just described) due to violations of the code of conduct is not an abbreviated school day program.</a:t>
            </a:r>
            <a:endParaRPr sz="1400"/>
          </a:p>
          <a:p>
            <a:pPr marL="0" lvl="0" indent="0" algn="l" rtl="0">
              <a:spcBef>
                <a:spcPts val="0"/>
              </a:spcBef>
              <a:spcAft>
                <a:spcPts val="0"/>
              </a:spcAft>
              <a:buNone/>
            </a:pPr>
            <a:br>
              <a:rPr lang="en-US"/>
            </a:br>
            <a:endParaRPr/>
          </a:p>
        </p:txBody>
      </p:sp>
      <p:sp>
        <p:nvSpPr>
          <p:cNvPr id="419" name="Google Shape;41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Ableism, either subtly or directly, portrays individuals who are being defined by their disabilities as inherently inferior to nondisabled people.</a:t>
            </a:r>
            <a:r>
              <a:rPr lang="en-US"/>
              <a:t> </a:t>
            </a:r>
            <a:r>
              <a:rPr lang="en-US" sz="1200" b="0" i="0">
                <a:solidFill>
                  <a:schemeClr val="dk1"/>
                </a:solidFill>
                <a:latin typeface="Calibri"/>
                <a:ea typeface="Calibri"/>
                <a:cs typeface="Calibri"/>
                <a:sym typeface="Calibri"/>
              </a:rPr>
              <a:t>At its heart, ableism is rooted in the assumption that disabled people require ‘fixing’ and defines people by their disability. Like racism and sexism, ableism classifies entire groups of people as “less than”   and includes harmful stereotypes, misconceptions, and generalizations of people with disabilities.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Ableism can manifest itself in very overt or subtle ways, including: </a:t>
            </a:r>
            <a:endParaRPr/>
          </a:p>
          <a:p>
            <a:pPr marL="457200" lvl="0" indent="-349250" algn="l" rtl="0">
              <a:spcBef>
                <a:spcPts val="0"/>
              </a:spcBef>
              <a:spcAft>
                <a:spcPts val="0"/>
              </a:spcAft>
              <a:buClr>
                <a:schemeClr val="dk1"/>
              </a:buClr>
              <a:buSzPts val="1100"/>
              <a:buFont typeface="Arial"/>
              <a:buChar char="•"/>
            </a:pPr>
            <a:r>
              <a:rPr lang="en-US" sz="1100"/>
              <a:t>Refusing to provide accommodations</a:t>
            </a:r>
            <a:endParaRPr sz="100"/>
          </a:p>
          <a:p>
            <a:pPr marL="457200" lvl="0" indent="-349250" algn="l" rtl="0">
              <a:spcBef>
                <a:spcPts val="0"/>
              </a:spcBef>
              <a:spcAft>
                <a:spcPts val="0"/>
              </a:spcAft>
              <a:buClr>
                <a:schemeClr val="dk1"/>
              </a:buClr>
              <a:buSzPts val="1100"/>
              <a:buFont typeface="Arial"/>
              <a:buChar char="•"/>
            </a:pPr>
            <a:r>
              <a:rPr lang="en-US" sz="1100"/>
              <a:t>Using ableist language like “lame” or “crazy”</a:t>
            </a:r>
            <a:endParaRPr sz="100"/>
          </a:p>
          <a:p>
            <a:pPr marL="457200" lvl="0" indent="-349250" algn="l" rtl="0">
              <a:spcBef>
                <a:spcPts val="0"/>
              </a:spcBef>
              <a:spcAft>
                <a:spcPts val="0"/>
              </a:spcAft>
              <a:buClr>
                <a:schemeClr val="dk1"/>
              </a:buClr>
              <a:buSzPts val="1100"/>
              <a:buFont typeface="Arial"/>
              <a:buChar char="•"/>
            </a:pPr>
            <a:r>
              <a:rPr lang="en-US" sz="1100"/>
              <a:t>Segregating or marginalizing students </a:t>
            </a:r>
            <a:endParaRPr sz="100"/>
          </a:p>
          <a:p>
            <a:pPr marL="457200" lvl="0" indent="-349250" algn="l" rtl="0">
              <a:spcBef>
                <a:spcPts val="0"/>
              </a:spcBef>
              <a:spcAft>
                <a:spcPts val="0"/>
              </a:spcAft>
              <a:buClr>
                <a:schemeClr val="dk1"/>
              </a:buClr>
              <a:buSzPts val="1100"/>
              <a:buFont typeface="Arial"/>
              <a:buChar char="•"/>
            </a:pPr>
            <a:r>
              <a:rPr lang="en-US" sz="1100"/>
              <a:t>Punishing students for disability-related behavior</a:t>
            </a:r>
            <a:endParaRPr sz="100"/>
          </a:p>
          <a:p>
            <a:pPr marL="457200" lvl="0" indent="-349250" algn="l" rtl="0">
              <a:spcBef>
                <a:spcPts val="0"/>
              </a:spcBef>
              <a:spcAft>
                <a:spcPts val="0"/>
              </a:spcAft>
              <a:buClr>
                <a:schemeClr val="dk1"/>
              </a:buClr>
              <a:buSzPts val="1100"/>
              <a:buFont typeface="Arial"/>
              <a:buChar char="•"/>
            </a:pPr>
            <a:r>
              <a:rPr lang="en-US" sz="1100"/>
              <a:t>Limiting students’ equitable access to education </a:t>
            </a:r>
            <a:endParaRPr sz="100"/>
          </a:p>
          <a:p>
            <a:pPr marL="0" lvl="0" indent="0" algn="l" rtl="0">
              <a:spcBef>
                <a:spcPts val="0"/>
              </a:spcBef>
              <a:spcAft>
                <a:spcPts val="0"/>
              </a:spcAft>
              <a:buNone/>
            </a:pPr>
            <a:endParaRPr>
              <a:solidFill>
                <a:schemeClr val="dk1"/>
              </a:solidFill>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sz="1400"/>
              <a:t>Therefore, students with disabilities </a:t>
            </a:r>
            <a:r>
              <a:rPr lang="en-US" sz="1400" b="1" u="sng"/>
              <a:t>may</a:t>
            </a:r>
            <a:r>
              <a:rPr lang="en-US" sz="1400" b="1"/>
              <a:t> </a:t>
            </a:r>
            <a:r>
              <a:rPr lang="en-US" sz="1400"/>
              <a:t>continue to be excluded under SB 819 so long as the consequences being imposed comply with all federal, state, and local requirements, including:</a:t>
            </a:r>
            <a:endParaRPr sz="1400"/>
          </a:p>
          <a:p>
            <a:pPr marL="457200" lvl="0" indent="-349250" algn="l" rtl="0">
              <a:lnSpc>
                <a:spcPct val="115000"/>
              </a:lnSpc>
              <a:spcBef>
                <a:spcPts val="0"/>
              </a:spcBef>
              <a:spcAft>
                <a:spcPts val="0"/>
              </a:spcAft>
              <a:buNone/>
            </a:pPr>
            <a:r>
              <a:rPr lang="en-US" sz="1400"/>
              <a:t>- Disciplinary removal requirements for students with disabilities.</a:t>
            </a:r>
            <a:endParaRPr sz="1400"/>
          </a:p>
          <a:p>
            <a:pPr marL="457200" lvl="0" indent="-349250" algn="l" rtl="0">
              <a:lnSpc>
                <a:spcPct val="115000"/>
              </a:lnSpc>
              <a:spcBef>
                <a:spcPts val="0"/>
              </a:spcBef>
              <a:spcAft>
                <a:spcPts val="0"/>
              </a:spcAft>
              <a:buNone/>
            </a:pPr>
            <a:r>
              <a:rPr lang="en-US" sz="1400"/>
              <a:t>- Rules prescribing standards and procedures for disciplinary actions for behavior or misconduct of a child with a disability.</a:t>
            </a:r>
            <a:endParaRPr sz="1400"/>
          </a:p>
          <a:p>
            <a:pPr marL="457200" lvl="0" indent="-349250" algn="l" rtl="0">
              <a:lnSpc>
                <a:spcPct val="115000"/>
              </a:lnSpc>
              <a:spcBef>
                <a:spcPts val="0"/>
              </a:spcBef>
              <a:spcAft>
                <a:spcPts val="0"/>
              </a:spcAft>
              <a:buNone/>
            </a:pPr>
            <a:r>
              <a:rPr lang="en-US" sz="1400"/>
              <a:t>- Educational placements during administrative or judicial proceedings.</a:t>
            </a:r>
            <a:endParaRPr sz="1400"/>
          </a:p>
          <a:p>
            <a:pPr marL="0" lvl="0" indent="0" algn="l" rtl="0">
              <a:spcBef>
                <a:spcPts val="0"/>
              </a:spcBef>
              <a:spcAft>
                <a:spcPts val="0"/>
              </a:spcAft>
              <a:buNone/>
            </a:pPr>
            <a:endParaRPr/>
          </a:p>
        </p:txBody>
      </p:sp>
      <p:sp>
        <p:nvSpPr>
          <p:cNvPr id="428" name="Google Shape;42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SB 819 provides specific definitions of Instruction and Educational Services for this bill only.  We will now take a look at these definitions as they do affect how student schedules are determined.  </a:t>
            </a:r>
            <a:endParaRPr sz="1400"/>
          </a:p>
        </p:txBody>
      </p:sp>
      <p:sp>
        <p:nvSpPr>
          <p:cNvPr id="436" name="Google Shape;4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When beginning to think about comparisons of instructional and educational services time (which we will discuss more thoroughly in a second, these time comparisons will involve what is termed “Bell-to-Bell comparisons,” meaning comparing </a:t>
            </a:r>
            <a:r>
              <a:rPr lang="en-US" sz="1400" b="0" i="0" u="none" strike="noStrike">
                <a:solidFill>
                  <a:schemeClr val="dk1"/>
                </a:solidFill>
                <a:latin typeface="Calibri"/>
                <a:ea typeface="Calibri"/>
                <a:cs typeface="Calibri"/>
                <a:sym typeface="Calibri"/>
              </a:rPr>
              <a:t>the number of instructional and educational service hours in a school day to students in the same grade in a student’s resident district or program. In order for the time to </a:t>
            </a:r>
            <a:r>
              <a:rPr lang="en-US" sz="1400"/>
              <a:t>“</a:t>
            </a:r>
            <a:r>
              <a:rPr lang="en-US" sz="1400" b="0" i="0" u="none" strike="noStrike">
                <a:solidFill>
                  <a:schemeClr val="dk1"/>
                </a:solidFill>
                <a:latin typeface="Calibri"/>
                <a:ea typeface="Calibri"/>
                <a:cs typeface="Calibri"/>
                <a:sym typeface="Calibri"/>
              </a:rPr>
              <a:t>count</a:t>
            </a:r>
            <a:r>
              <a:rPr lang="en-US" sz="1400"/>
              <a:t>”</a:t>
            </a:r>
            <a:r>
              <a:rPr lang="en-US" sz="1400" b="0" i="0" u="none" strike="noStrike">
                <a:solidFill>
                  <a:schemeClr val="dk1"/>
                </a:solidFill>
                <a:latin typeface="Calibri"/>
                <a:ea typeface="Calibri"/>
                <a:cs typeface="Calibri"/>
                <a:sym typeface="Calibri"/>
              </a:rPr>
              <a:t>, the activities in which the student is engaged must meet the definitions of Instruction and Educational Services. </a:t>
            </a:r>
            <a:endParaRPr sz="1400"/>
          </a:p>
          <a:p>
            <a:pPr marL="0" lvl="0" indent="0" algn="l" rtl="0">
              <a:spcBef>
                <a:spcPts val="0"/>
              </a:spcBef>
              <a:spcAft>
                <a:spcPts val="0"/>
              </a:spcAft>
              <a:buNone/>
            </a:pPr>
            <a:endParaRPr sz="14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400"/>
              <a:t>Note that t</a:t>
            </a:r>
            <a:r>
              <a:rPr lang="en-US" sz="1400" b="0" i="0" u="none" strike="noStrike">
                <a:solidFill>
                  <a:schemeClr val="dk1"/>
                </a:solidFill>
                <a:latin typeface="Calibri"/>
                <a:ea typeface="Calibri"/>
                <a:cs typeface="Calibri"/>
                <a:sym typeface="Calibri"/>
              </a:rPr>
              <a:t>h</a:t>
            </a:r>
            <a:r>
              <a:rPr lang="en-US" sz="1400"/>
              <a:t>is</a:t>
            </a:r>
            <a:r>
              <a:rPr lang="en-US" sz="1400" b="0" i="0" u="none" strike="noStrike">
                <a:solidFill>
                  <a:schemeClr val="dk1"/>
                </a:solidFill>
                <a:latin typeface="Calibri"/>
                <a:ea typeface="Calibri"/>
                <a:cs typeface="Calibri"/>
                <a:sym typeface="Calibri"/>
              </a:rPr>
              <a:t> comparison does not mean all students will have to start and end school at the same time, nor that all students need to receive the exact same instruction and educational services. </a:t>
            </a:r>
            <a:endParaRPr sz="14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6" name="Google Shape;44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Presenter:  </a:t>
            </a:r>
            <a:r>
              <a:rPr lang="en-US" b="0"/>
              <a:t>Two options are available to discuss the definitions of instruction and educational services as written into SB 819. To prepare, please copy pages 12 and 13 out of </a:t>
            </a:r>
            <a:r>
              <a:rPr lang="en-US" sz="1050" u="sng">
                <a:solidFill>
                  <a:srgbClr val="3344DD"/>
                </a:solidFill>
                <a:highlight>
                  <a:srgbClr val="F5F5F5"/>
                </a:highlight>
                <a:latin typeface="Arial"/>
                <a:ea typeface="Arial"/>
                <a:cs typeface="Arial"/>
                <a:sym typeface="Arial"/>
                <a:hlinkClick r:id="rId3">
                  <a:extLst>
                    <a:ext uri="{A12FA001-AC4F-418D-AE19-62706E023703}">
                      <ahyp:hlinkClr xmlns:ahyp="http://schemas.microsoft.com/office/drawing/2018/hyperlinkcolor" val="tx"/>
                    </a:ext>
                  </a:extLst>
                </a:hlinkClick>
              </a:rPr>
              <a:t>Implementing SB 819 - Guidance for School Districts and Programs</a:t>
            </a:r>
            <a:r>
              <a:rPr lang="en-US"/>
              <a:t>,  These pages define Instruction and Educational Services.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US" b="0"/>
              <a:t>Option 1 (Shorter): Share </a:t>
            </a:r>
            <a:r>
              <a:rPr lang="en-US" b="0" i="1"/>
              <a:t>Definitions of Instruction and Educational Services</a:t>
            </a:r>
            <a:r>
              <a:rPr lang="en-US" b="0"/>
              <a:t>. </a:t>
            </a:r>
            <a:r>
              <a:rPr lang="en-US"/>
              <a:t>Give participants time to review. </a:t>
            </a:r>
            <a:endParaRPr b="0"/>
          </a:p>
          <a:p>
            <a:pPr marL="0" lvl="0" indent="0" algn="l" rtl="0">
              <a:spcBef>
                <a:spcPts val="0"/>
              </a:spcBef>
              <a:spcAft>
                <a:spcPts val="0"/>
              </a:spcAft>
              <a:buNone/>
            </a:pPr>
            <a:r>
              <a:rPr lang="en-US" b="0"/>
              <a:t>Then discuss the three questions on the screen and skip Slides 33-37.</a:t>
            </a:r>
            <a:endParaRPr/>
          </a:p>
          <a:p>
            <a:pPr marL="0" lvl="0" indent="0" algn="l" rtl="0">
              <a:spcBef>
                <a:spcPts val="0"/>
              </a:spcBef>
              <a:spcAft>
                <a:spcPts val="0"/>
              </a:spcAft>
              <a:buNone/>
            </a:pPr>
            <a:endParaRPr b="0"/>
          </a:p>
          <a:p>
            <a:pPr marL="0" lvl="0" indent="0" algn="l" rtl="0">
              <a:spcBef>
                <a:spcPts val="0"/>
              </a:spcBef>
              <a:spcAft>
                <a:spcPts val="0"/>
              </a:spcAft>
              <a:buNone/>
            </a:pPr>
            <a:r>
              <a:rPr lang="en-US" b="0"/>
              <a:t>Option 2 (Longer): Skip this slide and take a deeper look at Instruction and Educational Services by going through slides 34 through 37.  </a:t>
            </a:r>
            <a:endParaRPr b="0"/>
          </a:p>
          <a:p>
            <a:pPr marL="0" lvl="0" indent="0" algn="l" rtl="0">
              <a:spcBef>
                <a:spcPts val="0"/>
              </a:spcBef>
              <a:spcAft>
                <a:spcPts val="0"/>
              </a:spcAft>
              <a:buNone/>
            </a:pPr>
            <a:r>
              <a:rPr lang="en-US"/>
              <a:t>Then come back to the questions on this slide.  </a:t>
            </a:r>
            <a:endParaRPr/>
          </a:p>
        </p:txBody>
      </p:sp>
      <p:sp>
        <p:nvSpPr>
          <p:cNvPr id="455" name="Google Shape;45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 SB 819 relies on instruction as one of the two major elements that are used to determine whether a student with a disability is placed on or receiving an abbreviated school day program. Under SB 819, instruction includes the time during which a student, under the direction and supervision of appropriate school district staff, is: </a:t>
            </a:r>
            <a:endParaRPr/>
          </a:p>
          <a:p>
            <a:pPr marL="457200" lvl="0" indent="-304800" algn="l" rtl="0">
              <a:spcBef>
                <a:spcPts val="0"/>
              </a:spcBef>
              <a:spcAft>
                <a:spcPts val="0"/>
              </a:spcAft>
              <a:buClr>
                <a:schemeClr val="dk1"/>
              </a:buClr>
              <a:buSzPts val="1200"/>
              <a:buFont typeface="Noto Sans Symbols"/>
              <a:buChar char="●"/>
            </a:pPr>
            <a:r>
              <a:rPr lang="en-US"/>
              <a:t>Engaged in regularly scheduled instruction that is designed to meet Common Curriculum Goals or grade level academic content standards; </a:t>
            </a:r>
            <a:endParaRPr/>
          </a:p>
          <a:p>
            <a:pPr marL="457200" lvl="0" indent="-304800" algn="l" rtl="0">
              <a:spcBef>
                <a:spcPts val="0"/>
              </a:spcBef>
              <a:spcAft>
                <a:spcPts val="0"/>
              </a:spcAft>
              <a:buClr>
                <a:schemeClr val="dk1"/>
              </a:buClr>
              <a:buSzPts val="1200"/>
              <a:buFont typeface="Noto Sans Symbols"/>
              <a:buChar char="●"/>
            </a:pPr>
            <a:r>
              <a:rPr lang="en-US"/>
              <a:t>Engaged in regularly scheduled learning activities that are designed to meet Common Curriculum Goals or grade level academic content standards; </a:t>
            </a:r>
            <a:endParaRPr/>
          </a:p>
          <a:p>
            <a:pPr marL="457200" lvl="0" indent="-304800" algn="l" rtl="0">
              <a:spcBef>
                <a:spcPts val="0"/>
              </a:spcBef>
              <a:spcAft>
                <a:spcPts val="0"/>
              </a:spcAft>
              <a:buClr>
                <a:schemeClr val="dk1"/>
              </a:buClr>
              <a:buSzPts val="1200"/>
              <a:buFont typeface="Noto Sans Symbols"/>
              <a:buChar char="●"/>
            </a:pPr>
            <a:r>
              <a:rPr lang="en-US"/>
              <a:t>Engaged in regularly scheduled learning assessments that are designed to meet Common Curriculum Goals or grade level academic content standards; or </a:t>
            </a:r>
            <a:endParaRPr/>
          </a:p>
          <a:p>
            <a:pPr marL="457200" lvl="0" indent="-304800" algn="l" rtl="0">
              <a:spcBef>
                <a:spcPts val="0"/>
              </a:spcBef>
              <a:spcAft>
                <a:spcPts val="0"/>
              </a:spcAft>
              <a:buClr>
                <a:schemeClr val="dk1"/>
              </a:buClr>
              <a:buSzPts val="1200"/>
              <a:buFont typeface="Noto Sans Symbols"/>
              <a:buChar char="●"/>
            </a:pPr>
            <a:r>
              <a:rPr lang="en-US"/>
              <a:t>Engaged in specially designed instruction that is individualized to support a student to make meaningful progress in the general curriculum. </a:t>
            </a:r>
            <a:endParaRPr/>
          </a:p>
          <a:p>
            <a:pPr marL="0" lvl="0" indent="0" algn="l" rtl="0">
              <a:spcBef>
                <a:spcPts val="0"/>
              </a:spcBef>
              <a:spcAft>
                <a:spcPts val="0"/>
              </a:spcAft>
              <a:buNone/>
            </a:pPr>
            <a:endParaRPr/>
          </a:p>
        </p:txBody>
      </p:sp>
      <p:sp>
        <p:nvSpPr>
          <p:cNvPr id="465" name="Google Shape;46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In contrast, SB 819 also clarifies that instruction does not include time during which a student is: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 Passing between class, at recess, in nonacademic assemblies, on non-academic field trips, traveling to or from school, loading or unloading from a school bus at the start or end of the student’s school day, participating in optional programs, or participating in study periods or advisory periods when attendance is not required and no instructional assistance is provided.</a:t>
            </a:r>
            <a:endParaRPr sz="1400"/>
          </a:p>
          <a:p>
            <a:pPr marL="0" lvl="0" indent="0" algn="l" rtl="0">
              <a:spcBef>
                <a:spcPts val="0"/>
              </a:spcBef>
              <a:spcAft>
                <a:spcPts val="0"/>
              </a:spcAft>
              <a:buNone/>
            </a:pPr>
            <a:r>
              <a:rPr lang="en-US" sz="1400"/>
              <a:t> ● In an online learning program during which the student is unable to access the materials or benefit from instruction because the school district has not provided the student with the supports necessary to access the materials or instruction, including the support of an instructional assistant, nursing services, adapted materials or other related services identified in the student’s IEP or 504 Plan as being necessary for FAPE.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It is important to note that school activities that are excluded from the definition of instruction (e.g., passing time) may meet the definition of educational services</a:t>
            </a:r>
            <a:endParaRPr sz="1400"/>
          </a:p>
        </p:txBody>
      </p:sp>
      <p:sp>
        <p:nvSpPr>
          <p:cNvPr id="474" name="Google Shape;47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a:t>Now let’s talk about Educational Services which can also be counted in bell-to-bell comparisons. </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US" dirty="0"/>
              <a:t>SB 819 introduces the concept of educational services as the other major component used to determine whether a student with a disability is placed on or receiving an abbreviated school</a:t>
            </a:r>
            <a:endParaRPr dirty="0"/>
          </a:p>
          <a:p>
            <a:pPr marL="0" lvl="0" indent="0" algn="l" rtl="0">
              <a:spcBef>
                <a:spcPts val="0"/>
              </a:spcBef>
              <a:spcAft>
                <a:spcPts val="0"/>
              </a:spcAft>
              <a:buNone/>
            </a:pPr>
            <a:r>
              <a:rPr lang="en-US" dirty="0"/>
              <a:t>day program.  If instruction can be thought of as the central element used to achieve the mission of schools, educational services can be thought of as a central element used to achieve the operational aspects of schools and/or to support the totality of the student’s educational experience. Educational services may or may not be explicitly listed in a student’s IEP or 504 plan.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Under SB 819, educational services include any social, learning, enrichment, community or support opportunity or benefit that is offered during the school day to the majority of other students who are in the same grade within a student’s resident school district. For example, that means that educational services include:</a:t>
            </a:r>
            <a:endParaRPr dirty="0"/>
          </a:p>
          <a:p>
            <a:pPr marL="0" lvl="0" indent="0" algn="l" rtl="0">
              <a:spcBef>
                <a:spcPts val="0"/>
              </a:spcBef>
              <a:spcAft>
                <a:spcPts val="0"/>
              </a:spcAft>
              <a:buNone/>
            </a:pPr>
            <a:r>
              <a:rPr lang="en-US" dirty="0"/>
              <a:t>● Passing time between classes; </a:t>
            </a:r>
            <a:endParaRPr dirty="0"/>
          </a:p>
          <a:p>
            <a:pPr marL="0" lvl="0" indent="0" algn="l" rtl="0">
              <a:spcBef>
                <a:spcPts val="0"/>
              </a:spcBef>
              <a:spcAft>
                <a:spcPts val="0"/>
              </a:spcAft>
              <a:buNone/>
            </a:pPr>
            <a:r>
              <a:rPr lang="en-US" dirty="0"/>
              <a:t>● Time reasonably needed to transport a student between locations during the school day if the student receives hours of instruction or educational services in more than one location on the same day; </a:t>
            </a:r>
            <a:endParaRPr dirty="0"/>
          </a:p>
          <a:p>
            <a:pPr marL="0" lvl="0" indent="0" algn="l" rtl="0">
              <a:spcBef>
                <a:spcPts val="0"/>
              </a:spcBef>
              <a:spcAft>
                <a:spcPts val="0"/>
              </a:spcAft>
              <a:buNone/>
            </a:pPr>
            <a:r>
              <a:rPr lang="en-US" dirty="0"/>
              <a:t>● Recess; </a:t>
            </a:r>
            <a:endParaRPr dirty="0"/>
          </a:p>
          <a:p>
            <a:pPr marL="0" lvl="0" indent="0" algn="l" rtl="0">
              <a:spcBef>
                <a:spcPts val="0"/>
              </a:spcBef>
              <a:spcAft>
                <a:spcPts val="0"/>
              </a:spcAft>
              <a:buNone/>
            </a:pPr>
            <a:r>
              <a:rPr lang="en-US" dirty="0"/>
              <a:t>● Nonacademic assemblies and field trips; </a:t>
            </a:r>
            <a:endParaRPr dirty="0"/>
          </a:p>
          <a:p>
            <a:pPr marL="0" lvl="0" indent="0" algn="l" rtl="0">
              <a:spcBef>
                <a:spcPts val="0"/>
              </a:spcBef>
              <a:spcAft>
                <a:spcPts val="0"/>
              </a:spcAft>
              <a:buNone/>
            </a:pPr>
            <a:r>
              <a:rPr lang="en-US" dirty="0"/>
              <a:t>● Job shadows, internships and community service activities arranged by the school or school district</a:t>
            </a:r>
            <a:endParaRPr dirty="0"/>
          </a:p>
        </p:txBody>
      </p:sp>
      <p:sp>
        <p:nvSpPr>
          <p:cNvPr id="483" name="Google Shape;48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t>Other educational services that can be counted in a bell to-bell scheduled include: </a:t>
            </a:r>
            <a:endParaRPr sz="1400" dirty="0"/>
          </a:p>
          <a:p>
            <a:pPr marL="0" lvl="0" indent="0" algn="l" rtl="0">
              <a:spcBef>
                <a:spcPts val="0"/>
              </a:spcBef>
              <a:spcAft>
                <a:spcPts val="0"/>
              </a:spcAft>
              <a:buNone/>
            </a:pPr>
            <a:endParaRPr sz="1400" dirty="0"/>
          </a:p>
          <a:p>
            <a:pPr marL="457200" lvl="0" indent="-317500" algn="l" rtl="0">
              <a:spcBef>
                <a:spcPts val="0"/>
              </a:spcBef>
              <a:spcAft>
                <a:spcPts val="0"/>
              </a:spcAft>
              <a:buSzPts val="1400"/>
              <a:buChar char="●"/>
            </a:pPr>
            <a:r>
              <a:rPr lang="en-US" sz="1400" dirty="0"/>
              <a:t>Optional school programs held during the school day, including study periods and advisory periods that are open to the majority of students in the school; </a:t>
            </a:r>
            <a:endParaRPr sz="1400" dirty="0"/>
          </a:p>
          <a:p>
            <a:pPr marL="457200" lvl="0" indent="-317500" algn="l" rtl="0">
              <a:spcBef>
                <a:spcPts val="0"/>
              </a:spcBef>
              <a:spcAft>
                <a:spcPts val="0"/>
              </a:spcAft>
              <a:buSzPts val="1400"/>
              <a:buChar char="●"/>
            </a:pPr>
            <a:r>
              <a:rPr lang="en-US" sz="1400" dirty="0"/>
              <a:t>Lunch periods or other meal or snack periods provided to the majority of students of the school; and </a:t>
            </a:r>
            <a:endParaRPr sz="1400" dirty="0"/>
          </a:p>
          <a:p>
            <a:pPr marL="457200" lvl="0" indent="-317500" algn="l" rtl="0">
              <a:spcBef>
                <a:spcPts val="0"/>
              </a:spcBef>
              <a:spcAft>
                <a:spcPts val="0"/>
              </a:spcAft>
              <a:buSzPts val="1400"/>
              <a:buChar char="●"/>
            </a:pPr>
            <a:r>
              <a:rPr lang="en-US" sz="1400" dirty="0"/>
              <a:t> Reasonable access to school facilities during non-instructional time that is equal to the access available to the majority of other students who are in the same grade within the student’s resident school district.</a:t>
            </a:r>
            <a:endParaRPr sz="1400" dirty="0"/>
          </a:p>
          <a:p>
            <a:pPr marL="0" lvl="0" indent="0" algn="l" rtl="0">
              <a:spcBef>
                <a:spcPts val="0"/>
              </a:spcBef>
              <a:spcAft>
                <a:spcPts val="0"/>
              </a:spcAft>
              <a:buClr>
                <a:schemeClr val="dk1"/>
              </a:buClr>
              <a:buFont typeface="Arial"/>
              <a:buNone/>
            </a:pPr>
            <a:endParaRPr sz="1400" dirty="0"/>
          </a:p>
          <a:p>
            <a:pPr marL="0" lvl="0" indent="0" algn="l" rtl="0">
              <a:spcBef>
                <a:spcPts val="0"/>
              </a:spcBef>
              <a:spcAft>
                <a:spcPts val="0"/>
              </a:spcAft>
              <a:buNone/>
            </a:pPr>
            <a:r>
              <a:rPr lang="en-US" sz="1400" dirty="0"/>
              <a:t>Because educational services must occur during the school day in SB 819’s definition, educational services do not include time being transported to or from school. Educational services also do not include time traveling from school drop off to the beginning of their school day or from the classroom to leave school at the end of the day.</a:t>
            </a:r>
            <a:endParaRPr sz="1400" dirty="0"/>
          </a:p>
        </p:txBody>
      </p:sp>
      <p:sp>
        <p:nvSpPr>
          <p:cNvPr id="492" name="Google Shape;49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Other language within SB 819 creates further consideration around instruction and educational services time.  </a:t>
            </a:r>
            <a:endParaRPr/>
          </a:p>
          <a:p>
            <a:pPr marL="0" lvl="0" indent="0" algn="l" rtl="0">
              <a:lnSpc>
                <a:spcPct val="100000"/>
              </a:lnSpc>
              <a:spcBef>
                <a:spcPts val="800"/>
              </a:spcBef>
              <a:spcAft>
                <a:spcPts val="0"/>
              </a:spcAft>
              <a:buClr>
                <a:schemeClr val="dk1"/>
              </a:buClr>
              <a:buSzPts val="1100"/>
              <a:buFont typeface="Calibri"/>
              <a:buNone/>
            </a:pPr>
            <a:endParaRPr/>
          </a:p>
          <a:p>
            <a:pPr marL="0" lvl="0" indent="0" algn="l" rtl="0">
              <a:lnSpc>
                <a:spcPct val="100000"/>
              </a:lnSpc>
              <a:spcBef>
                <a:spcPts val="800"/>
              </a:spcBef>
              <a:spcAft>
                <a:spcPts val="0"/>
              </a:spcAft>
              <a:buClr>
                <a:schemeClr val="dk1"/>
              </a:buClr>
              <a:buSzPts val="1100"/>
              <a:buFont typeface="Calibri"/>
              <a:buNone/>
            </a:pPr>
            <a:r>
              <a:rPr lang="en-US"/>
              <a:t>When we talk about meaningful access for students experiencing a disability, meaningful access also </a:t>
            </a:r>
            <a:r>
              <a:rPr lang="en-US" sz="1400"/>
              <a:t>means access to full-time, quality instruction or educational services that is delivered by:</a:t>
            </a:r>
            <a:endParaRPr/>
          </a:p>
          <a:p>
            <a:pPr marL="273050" lvl="0" indent="-171450" algn="l" rtl="0">
              <a:lnSpc>
                <a:spcPct val="100000"/>
              </a:lnSpc>
              <a:spcBef>
                <a:spcPts val="800"/>
              </a:spcBef>
              <a:spcAft>
                <a:spcPts val="0"/>
              </a:spcAft>
              <a:buClr>
                <a:schemeClr val="dk1"/>
              </a:buClr>
              <a:buSzPts val="2000"/>
              <a:buFont typeface="Arial"/>
              <a:buChar char="•"/>
            </a:pPr>
            <a:r>
              <a:rPr lang="en-US" sz="1200"/>
              <a:t>A qualified licensed teacher; or</a:t>
            </a:r>
            <a:endParaRPr/>
          </a:p>
          <a:p>
            <a:pPr marL="273050" lvl="0" indent="-171450" algn="l" rtl="0">
              <a:lnSpc>
                <a:spcPct val="100000"/>
              </a:lnSpc>
              <a:spcBef>
                <a:spcPts val="0"/>
              </a:spcBef>
              <a:spcAft>
                <a:spcPts val="0"/>
              </a:spcAft>
              <a:buClr>
                <a:schemeClr val="dk1"/>
              </a:buClr>
              <a:buSzPts val="2000"/>
              <a:buFont typeface="Arial"/>
              <a:buChar char="•"/>
            </a:pPr>
            <a:r>
              <a:rPr lang="en-US" sz="1200"/>
              <a:t>Qualified classified staff who are under the direct supervision of a qualified licensed teacher; and, this is very important to note;</a:t>
            </a:r>
            <a:endParaRPr sz="1200"/>
          </a:p>
          <a:p>
            <a:pPr marL="273050" lvl="0" indent="-171450" algn="l" rtl="0">
              <a:lnSpc>
                <a:spcPct val="100000"/>
              </a:lnSpc>
              <a:spcBef>
                <a:spcPts val="0"/>
              </a:spcBef>
              <a:spcAft>
                <a:spcPts val="0"/>
              </a:spcAft>
              <a:buClr>
                <a:schemeClr val="dk1"/>
              </a:buClr>
              <a:buSzPts val="2000"/>
              <a:buFont typeface="Arial"/>
              <a:buChar char="•"/>
            </a:pPr>
            <a:r>
              <a:rPr lang="en-US"/>
              <a:t>Also keep in mind that SB 819 names s</a:t>
            </a:r>
            <a:r>
              <a:rPr lang="en-US" sz="1200"/>
              <a:t>ynchronous instruction (as opposed to asynchronous instruction) as an instructional activity, unless the instruction or educational services are provided by a virtual public charter school in compliance with ORS chapter 338.</a:t>
            </a:r>
            <a:endParaRPr/>
          </a:p>
          <a:p>
            <a:pPr marL="0" lvl="0" indent="0" algn="l" rtl="0">
              <a:spcBef>
                <a:spcPts val="0"/>
              </a:spcBef>
              <a:spcAft>
                <a:spcPts val="0"/>
              </a:spcAft>
              <a:buNone/>
            </a:pPr>
            <a:endParaRPr/>
          </a:p>
        </p:txBody>
      </p:sp>
      <p:sp>
        <p:nvSpPr>
          <p:cNvPr id="501" name="Google Shape;50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mentioned in the last slide and reiterated here, f</a:t>
            </a:r>
            <a:r>
              <a:rPr lang="en-US" sz="1200"/>
              <a:t>or students who are on an IEP or 504 plan, </a:t>
            </a:r>
            <a:r>
              <a:rPr lang="en-US" sz="1200" b="1"/>
              <a:t>asynchronous</a:t>
            </a:r>
            <a:r>
              <a:rPr lang="en-US" sz="1200"/>
              <a:t> instruction and educational services provided during the school day </a:t>
            </a:r>
            <a:r>
              <a:rPr lang="en-US" sz="1200" b="1"/>
              <a:t>cannot be counted as instruction or educational services </a:t>
            </a:r>
            <a:r>
              <a:rPr lang="en-US" sz="1200"/>
              <a:t>and may likely constitute an abbreviated day.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This could include credit recovery, elective offerings and/or other online instruction or educational service offerings typically offered to students.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b="1"/>
              <a:t>Presenter:</a:t>
            </a:r>
            <a:r>
              <a:rPr lang="en-US" sz="1200"/>
              <a:t>  If your district has any students with disabilities that may fit into these categories, discuss them here (depending on your audience).  </a:t>
            </a:r>
            <a:endParaRPr sz="1200"/>
          </a:p>
          <a:p>
            <a:pPr marL="0" lvl="0" indent="0" algn="l" rtl="0">
              <a:spcBef>
                <a:spcPts val="0"/>
              </a:spcBef>
              <a:spcAft>
                <a:spcPts val="0"/>
              </a:spcAft>
              <a:buNone/>
            </a:pPr>
            <a:endParaRPr/>
          </a:p>
        </p:txBody>
      </p:sp>
      <p:sp>
        <p:nvSpPr>
          <p:cNvPr id="510" name="Google Shape;51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None/>
            </a:pPr>
            <a:r>
              <a:rPr lang="en-US"/>
              <a:t>In addition, </a:t>
            </a:r>
            <a:r>
              <a:rPr lang="en-US" sz="1200"/>
              <a:t>well-intentioned programs can still subtly promote ableism if they do not give students experiencing disability voice, choice, and control over their</a:t>
            </a:r>
            <a:endParaRPr/>
          </a:p>
          <a:p>
            <a:pPr marL="457200" lvl="0" indent="-342900" algn="l" rtl="0">
              <a:lnSpc>
                <a:spcPct val="100000"/>
              </a:lnSpc>
              <a:spcBef>
                <a:spcPts val="800"/>
              </a:spcBef>
              <a:spcAft>
                <a:spcPts val="0"/>
              </a:spcAft>
              <a:buNone/>
            </a:pPr>
            <a:r>
              <a:rPr lang="en-US" sz="1200"/>
              <a:t>Education. </a:t>
            </a:r>
            <a:endParaRPr/>
          </a:p>
          <a:p>
            <a:pPr marL="457200" lvl="0" indent="-342900" algn="l" rtl="0">
              <a:lnSpc>
                <a:spcPct val="100000"/>
              </a:lnSpc>
              <a:spcBef>
                <a:spcPts val="0"/>
              </a:spcBef>
              <a:spcAft>
                <a:spcPts val="0"/>
              </a:spcAft>
              <a:buNone/>
            </a:pPr>
            <a:endParaRPr sz="1200"/>
          </a:p>
          <a:p>
            <a:pPr marL="457200" lvl="0" indent="-342900" algn="l" rtl="0">
              <a:lnSpc>
                <a:spcPct val="100000"/>
              </a:lnSpc>
              <a:spcBef>
                <a:spcPts val="0"/>
              </a:spcBef>
              <a:spcAft>
                <a:spcPts val="0"/>
              </a:spcAft>
              <a:buNone/>
            </a:pPr>
            <a:r>
              <a:rPr lang="en-US" sz="1200"/>
              <a:t>Regarding Abbreviated School Day Programs, most of the time, abbreviated school day program placements do not effectively support student needs and can be</a:t>
            </a:r>
            <a:endParaRPr/>
          </a:p>
          <a:p>
            <a:pPr marL="457200" lvl="0" indent="-342900" algn="l" rtl="0">
              <a:lnSpc>
                <a:spcPct val="100000"/>
              </a:lnSpc>
              <a:spcBef>
                <a:spcPts val="0"/>
              </a:spcBef>
              <a:spcAft>
                <a:spcPts val="0"/>
              </a:spcAft>
              <a:buNone/>
            </a:pPr>
            <a:r>
              <a:rPr lang="en-US" sz="1200"/>
              <a:t>a result of ableism in schools if they are used </a:t>
            </a:r>
            <a:r>
              <a:rPr lang="en-US" sz="1200" i="1"/>
              <a:t>to exclude students experiencing disabilities rather than to support them</a:t>
            </a:r>
            <a:r>
              <a:rPr lang="en-US" sz="1200"/>
              <a:t>.</a:t>
            </a:r>
            <a:endParaRPr/>
          </a:p>
          <a:p>
            <a:pPr marL="0" lvl="0" indent="0" algn="l" rtl="0">
              <a:spcBef>
                <a:spcPts val="0"/>
              </a:spcBef>
              <a:spcAft>
                <a:spcPts val="0"/>
              </a:spcAft>
              <a:buNone/>
            </a:pP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ODE has defined synchronous and asynchronous for SB 819 only.  Let’s take a look at these definitions.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b="1"/>
              <a:t>Presenter:  </a:t>
            </a:r>
            <a:r>
              <a:rPr lang="en-US" sz="1200"/>
              <a:t>Read orally and discuss definitions. </a:t>
            </a:r>
            <a:endParaRPr/>
          </a:p>
        </p:txBody>
      </p:sp>
      <p:sp>
        <p:nvSpPr>
          <p:cNvPr id="519" name="Google Shape;51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The result of this legislation is that, for students with disabilities, except those in virtual public charter schools operating in compliance with ORS Chapter 338, asynchronous instruction and educational services provided during the school day cannot be counted as meaningful access to hours of instruction or educational services and, therefore, may constitute an abbreviated school day.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School districts should carefully review their offerings to determine where students with disabilities are impacted by this requirement. Primary areas where the likelihood of an impact from this requirement include credit recovery, elective offerings, district-sponsored virtual schools, other online instruction, or educational service offerings.</a:t>
            </a:r>
            <a:endParaRPr/>
          </a:p>
        </p:txBody>
      </p:sp>
      <p:sp>
        <p:nvSpPr>
          <p:cNvPr id="531" name="Google Shape;53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a:t>Given what you have just learned about the rules regarding synchronous and asynchronous instruction, do we have any students with disabilities in our district for whom the rules around synchronous and asynchronous instruction may affect?</a:t>
            </a:r>
            <a:endParaRPr sz="1400"/>
          </a:p>
          <a:p>
            <a:pPr marL="0" lvl="0" indent="0" algn="l" rtl="0">
              <a:spcBef>
                <a:spcPts val="0"/>
              </a:spcBef>
              <a:spcAft>
                <a:spcPts val="0"/>
              </a:spcAft>
              <a:buClr>
                <a:schemeClr val="dk1"/>
              </a:buClr>
              <a:buSzPts val="1200"/>
              <a:buFont typeface="Calibri"/>
              <a:buNone/>
            </a:pPr>
            <a:endParaRPr sz="1400"/>
          </a:p>
          <a:p>
            <a:pPr marL="0" lvl="0" indent="0" algn="l" rtl="0">
              <a:spcBef>
                <a:spcPts val="0"/>
              </a:spcBef>
              <a:spcAft>
                <a:spcPts val="0"/>
              </a:spcAft>
              <a:buClr>
                <a:schemeClr val="dk1"/>
              </a:buClr>
              <a:buSzPts val="1200"/>
              <a:buFont typeface="Calibri"/>
              <a:buNone/>
            </a:pPr>
            <a:r>
              <a:rPr lang="en-US" sz="1400"/>
              <a:t>If so, how will we address this?</a:t>
            </a:r>
            <a:endParaRPr sz="14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540" name="Google Shape;54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dirty="0"/>
              <a:t>Presenter:  </a:t>
            </a:r>
            <a:r>
              <a:rPr lang="en-US" sz="1400" dirty="0"/>
              <a:t>Hand out </a:t>
            </a:r>
            <a:r>
              <a:rPr lang="en-US" sz="1400" i="1" dirty="0"/>
              <a:t>What Constitutes Abbreviated Day </a:t>
            </a:r>
            <a:r>
              <a:rPr lang="en-US" sz="1400" dirty="0"/>
              <a:t>so participants can follow along on the next five slides.  This document can be found in</a:t>
            </a:r>
            <a:r>
              <a:rPr lang="en-US" sz="1400" baseline="0" dirty="0"/>
              <a:t> the Tools section within</a:t>
            </a:r>
            <a:r>
              <a:rPr lang="en-US" sz="1400" dirty="0"/>
              <a:t> ODE’s Abbreviated School</a:t>
            </a:r>
            <a:r>
              <a:rPr lang="en-US" sz="1400" baseline="0" dirty="0"/>
              <a:t> D</a:t>
            </a:r>
            <a:r>
              <a:rPr lang="en-US" sz="1400" dirty="0"/>
              <a:t>ay website</a:t>
            </a:r>
            <a:r>
              <a:rPr lang="en-US" sz="1400" baseline="0" dirty="0"/>
              <a:t> at </a:t>
            </a:r>
            <a:r>
              <a:rPr lang="en-US" sz="1400" dirty="0">
                <a:hlinkClick r:id="rId3"/>
              </a:rPr>
              <a:t>Oregon Department of Education : Abbreviated School Day Program Placements under SB 819 : Special Education : State of Oregon</a:t>
            </a:r>
            <a:r>
              <a:rPr lang="en-US" sz="1400" dirty="0"/>
              <a:t>. </a:t>
            </a:r>
          </a:p>
          <a:p>
            <a:pPr marL="0" lvl="0" indent="0" algn="l" rtl="0">
              <a:spcBef>
                <a:spcPts val="0"/>
              </a:spcBef>
              <a:spcAft>
                <a:spcPts val="0"/>
              </a:spcAft>
              <a:buClr>
                <a:schemeClr val="dk1"/>
              </a:buClr>
              <a:buSzPts val="1200"/>
              <a:buFont typeface="Calibri"/>
              <a:buNone/>
            </a:pPr>
            <a:endParaRPr sz="1400" dirty="0"/>
          </a:p>
          <a:p>
            <a:pPr marL="0" lvl="0" indent="0" algn="l" rtl="0">
              <a:spcBef>
                <a:spcPts val="0"/>
              </a:spcBef>
              <a:spcAft>
                <a:spcPts val="0"/>
              </a:spcAft>
              <a:buNone/>
            </a:pPr>
            <a:r>
              <a:rPr lang="en-US" sz="1400" dirty="0"/>
              <a:t>Let’s stop for a minute and think about the changes to abbreviated day we have discussed thus far.  Based upon the new definitions of students who qualify for consideration of abbreviated day, the various requirements based upon type of school or program a student attends, and the SB definitions of Instruction and Educational Services, we are now ready to identify our students with disabilities and determine whether their current program fits into the definition of having an abbreviated school day program.  </a:t>
            </a:r>
            <a:endParaRPr sz="1400" dirty="0"/>
          </a:p>
          <a:p>
            <a:pPr marL="0" lvl="0" indent="0" algn="l" rtl="0">
              <a:spcBef>
                <a:spcPts val="0"/>
              </a:spcBef>
              <a:spcAft>
                <a:spcPts val="0"/>
              </a:spcAft>
              <a:buNone/>
            </a:pPr>
            <a:endParaRPr sz="1400" dirty="0"/>
          </a:p>
          <a:p>
            <a:pPr marL="0" marR="0" lvl="0" indent="0" algn="l" rtl="0">
              <a:lnSpc>
                <a:spcPct val="100000"/>
              </a:lnSpc>
              <a:spcBef>
                <a:spcPts val="0"/>
              </a:spcBef>
              <a:spcAft>
                <a:spcPts val="0"/>
              </a:spcAft>
              <a:buClr>
                <a:schemeClr val="dk1"/>
              </a:buClr>
              <a:buSzPts val="1200"/>
              <a:buFont typeface="Calibri"/>
              <a:buNone/>
            </a:pPr>
            <a:r>
              <a:rPr lang="en-US" sz="1400" dirty="0"/>
              <a:t>We will discuss this process in the next few slides, and you can follow along on your handout as well.  For the students that are newly identified as having a disability (IEP and 504 plan students), we need to hold IEP and 504 team meetings before school starts or within the first ten school days of the 2023-24 school year!</a:t>
            </a:r>
            <a:endParaRPr sz="1400" dirty="0"/>
          </a:p>
          <a:p>
            <a:pPr marL="0" marR="0" lvl="0" indent="0" algn="l" rtl="0">
              <a:lnSpc>
                <a:spcPct val="100000"/>
              </a:lnSpc>
              <a:spcBef>
                <a:spcPts val="0"/>
              </a:spcBef>
              <a:spcAft>
                <a:spcPts val="0"/>
              </a:spcAft>
              <a:buClr>
                <a:schemeClr val="dk1"/>
              </a:buClr>
              <a:buSzPts val="1200"/>
              <a:buFont typeface="Calibri"/>
              <a:buNone/>
            </a:pPr>
            <a:endParaRPr sz="1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49" name="Google Shape;54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b="1"/>
              <a:t>Presenter:  </a:t>
            </a:r>
            <a:r>
              <a:rPr lang="en-US"/>
              <a:t>At this point, two options should be considered:  </a:t>
            </a:r>
            <a:endParaRPr/>
          </a:p>
          <a:p>
            <a:pPr marL="0" lvl="0" indent="0" algn="l" rtl="0">
              <a:spcBef>
                <a:spcPts val="0"/>
              </a:spcBef>
              <a:spcAft>
                <a:spcPts val="0"/>
              </a:spcAft>
              <a:buNone/>
            </a:pPr>
            <a:endParaRPr/>
          </a:p>
          <a:p>
            <a:pPr marL="0" lvl="0" indent="0" algn="l" rtl="0">
              <a:spcBef>
                <a:spcPts val="0"/>
              </a:spcBef>
              <a:spcAft>
                <a:spcPts val="0"/>
              </a:spcAft>
              <a:buNone/>
            </a:pPr>
            <a:r>
              <a:rPr lang="en-US"/>
              <a:t>Option 1 (Shorter): Walk through the five steps of determining whether a student’s placement constitutes an abbreviated school day via the handout (this would be more of an overview).  Then move on to Slide 50. </a:t>
            </a:r>
            <a:endParaRPr/>
          </a:p>
          <a:p>
            <a:pPr marL="0" lvl="0" indent="0" algn="l" rtl="0">
              <a:spcBef>
                <a:spcPts val="0"/>
              </a:spcBef>
              <a:spcAft>
                <a:spcPts val="0"/>
              </a:spcAft>
              <a:buNone/>
            </a:pPr>
            <a:endParaRPr/>
          </a:p>
          <a:p>
            <a:pPr marL="0" lvl="0" indent="0" algn="l" rtl="0">
              <a:spcBef>
                <a:spcPts val="0"/>
              </a:spcBef>
              <a:spcAft>
                <a:spcPts val="0"/>
              </a:spcAft>
              <a:buNone/>
            </a:pPr>
            <a:r>
              <a:rPr lang="en-US"/>
              <a:t>Option 2 (Longer): The presenter may want to stop and actually move through the process of conducting the five steps on a 2-3 sample students from the district using Slides 46-51. The activity may include all, some, or a few students in the district depending upon size of the district and time available.  .  </a:t>
            </a:r>
            <a:endParaRPr/>
          </a:p>
          <a:p>
            <a:pPr marL="0" lvl="0" indent="0" algn="l" rtl="0">
              <a:spcBef>
                <a:spcPts val="0"/>
              </a:spcBef>
              <a:spcAft>
                <a:spcPts val="0"/>
              </a:spcAft>
              <a:buNone/>
            </a:pPr>
            <a:endParaRPr/>
          </a:p>
          <a:p>
            <a:pPr marL="0" lvl="0" indent="0" algn="l" rtl="0">
              <a:spcBef>
                <a:spcPts val="0"/>
              </a:spcBef>
              <a:spcAft>
                <a:spcPts val="0"/>
              </a:spcAft>
              <a:buNone/>
            </a:pPr>
            <a:r>
              <a:rPr lang="en-US" b="1"/>
              <a:t>Note to Special Education Director:  </a:t>
            </a:r>
            <a:endParaRPr/>
          </a:p>
          <a:p>
            <a:pPr marL="0" lvl="0" indent="0" algn="l" rtl="0">
              <a:spcBef>
                <a:spcPts val="0"/>
              </a:spcBef>
              <a:spcAft>
                <a:spcPts val="0"/>
              </a:spcAft>
              <a:buClr>
                <a:schemeClr val="dk1"/>
              </a:buClr>
              <a:buSzPts val="1200"/>
              <a:buFont typeface="Calibri"/>
              <a:buNone/>
            </a:pPr>
            <a:r>
              <a:rPr lang="en-US" sz="1200"/>
              <a:t>Before beginning this process, you will need a master list of (a) students with disabilities are either on an IEP, (b) have a 504 plan </a:t>
            </a:r>
            <a:r>
              <a:rPr lang="en-US"/>
              <a:t>and</a:t>
            </a:r>
            <a:r>
              <a:rPr lang="en-US" sz="1200"/>
              <a:t> </a:t>
            </a:r>
            <a:r>
              <a:rPr lang="en-US"/>
              <a:t>students </a:t>
            </a:r>
            <a:r>
              <a:rPr lang="en-US" sz="1200"/>
              <a:t>who have </a:t>
            </a:r>
            <a:r>
              <a:rPr lang="en-US" sz="1200" b="1">
                <a:solidFill>
                  <a:schemeClr val="accent1"/>
                </a:solidFill>
              </a:rPr>
              <a:t>not been determined to be eligible</a:t>
            </a:r>
            <a:r>
              <a:rPr lang="en-US" sz="1200">
                <a:solidFill>
                  <a:schemeClr val="accent1"/>
                </a:solidFill>
              </a:rPr>
              <a:t> </a:t>
            </a:r>
            <a:r>
              <a:rPr lang="en-US" sz="1200"/>
              <a:t>for special education and related services, as provided by ORS chapter 343, or to be eligible for a 504 Plan, but for whom a </a:t>
            </a:r>
            <a:r>
              <a:rPr lang="en-US" sz="1200" b="1">
                <a:solidFill>
                  <a:schemeClr val="accent1"/>
                </a:solidFill>
              </a:rPr>
              <a:t>request or referral for evaluation for eligibility determination has been made but not yet completed</a:t>
            </a:r>
            <a:r>
              <a:rPr lang="en-US" sz="1200">
                <a:solidFill>
                  <a:schemeClr val="accent5"/>
                </a:solidFill>
              </a:rPr>
              <a:t>.</a:t>
            </a:r>
            <a:endParaRPr sz="1200"/>
          </a:p>
          <a:p>
            <a:pPr marL="0" lvl="0" indent="0" algn="l" rtl="0">
              <a:spcBef>
                <a:spcPts val="0"/>
              </a:spcBef>
              <a:spcAft>
                <a:spcPts val="0"/>
              </a:spcAft>
              <a:buNone/>
            </a:pPr>
            <a:endParaRPr/>
          </a:p>
        </p:txBody>
      </p:sp>
      <p:sp>
        <p:nvSpPr>
          <p:cNvPr id="558" name="Google Shape;55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400" b="1"/>
              <a:t>Reminder to Special Education Director:  </a:t>
            </a:r>
            <a:endParaRPr sz="1400"/>
          </a:p>
          <a:p>
            <a:pPr marL="0" lvl="0" indent="0" algn="l" rtl="0">
              <a:spcBef>
                <a:spcPts val="0"/>
              </a:spcBef>
              <a:spcAft>
                <a:spcPts val="0"/>
              </a:spcAft>
              <a:buClr>
                <a:schemeClr val="dk1"/>
              </a:buClr>
              <a:buSzPts val="1200"/>
              <a:buFont typeface="Calibri"/>
              <a:buNone/>
            </a:pPr>
            <a:r>
              <a:rPr lang="en-US" sz="1400"/>
              <a:t>Before beginning this process, you will need a master list of (a) students with disabilities are either on an IEP, (b) have a 504 plan and students who have </a:t>
            </a:r>
            <a:r>
              <a:rPr lang="en-US" sz="1400" b="1">
                <a:solidFill>
                  <a:schemeClr val="accent1"/>
                </a:solidFill>
              </a:rPr>
              <a:t>not been determined to be eligible</a:t>
            </a:r>
            <a:r>
              <a:rPr lang="en-US" sz="1400">
                <a:solidFill>
                  <a:schemeClr val="accent1"/>
                </a:solidFill>
              </a:rPr>
              <a:t> </a:t>
            </a:r>
            <a:r>
              <a:rPr lang="en-US" sz="1400"/>
              <a:t>for special education and related services, as provided by ORS chapter 343, or to be eligible for a 504 Plan, but for whom a </a:t>
            </a:r>
            <a:r>
              <a:rPr lang="en-US" sz="1400" b="1">
                <a:solidFill>
                  <a:schemeClr val="accent1"/>
                </a:solidFill>
              </a:rPr>
              <a:t>request or referral for evaluation for eligibility determination has been made but not yet completed</a:t>
            </a:r>
            <a:r>
              <a:rPr lang="en-US" sz="1400">
                <a:solidFill>
                  <a:schemeClr val="accent5"/>
                </a:solidFill>
              </a:rPr>
              <a:t>.</a:t>
            </a:r>
            <a:endParaRPr sz="1400"/>
          </a:p>
          <a:p>
            <a:pPr marL="0" marR="0" lvl="0" indent="0" algn="l" rtl="0">
              <a:lnSpc>
                <a:spcPct val="100000"/>
              </a:lnSpc>
              <a:spcBef>
                <a:spcPts val="0"/>
              </a:spcBef>
              <a:spcAft>
                <a:spcPts val="0"/>
              </a:spcAft>
              <a:buClr>
                <a:schemeClr val="dk1"/>
              </a:buClr>
              <a:buSzPts val="1200"/>
              <a:buFont typeface="Calibri"/>
              <a:buNone/>
            </a:pPr>
            <a:endParaRPr sz="1400"/>
          </a:p>
          <a:p>
            <a:pPr marL="0" marR="0" lvl="0" indent="0" algn="l" rtl="0">
              <a:lnSpc>
                <a:spcPct val="100000"/>
              </a:lnSpc>
              <a:spcBef>
                <a:spcPts val="0"/>
              </a:spcBef>
              <a:spcAft>
                <a:spcPts val="0"/>
              </a:spcAft>
              <a:buClr>
                <a:schemeClr val="dk1"/>
              </a:buClr>
              <a:buSzPts val="1200"/>
              <a:buFont typeface="Calibri"/>
              <a:buNone/>
            </a:pPr>
            <a:r>
              <a:rPr lang="en-US" sz="1400"/>
              <a:t>Keep in mind the process we are now talking about is the steps to determine whether a placement for a student constitutes an abbreviated school day, </a:t>
            </a:r>
            <a:r>
              <a:rPr lang="en-US" sz="1400" b="1" i="1"/>
              <a:t>NOT THE PROCESS TO PLACE SOMEONE ON AN ABBREVIATED DAY.</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The first question to ask (Step 1) is if the student is considered a disability under the law. A “student with a disability” could be a student with an IEP, a student with a 504 plan, or a student under evaluation for eligibility for special education services.  </a:t>
            </a:r>
            <a:endParaRPr sz="1400"/>
          </a:p>
          <a:p>
            <a:pPr marL="0" lvl="0" indent="0" algn="l" rtl="0">
              <a:spcBef>
                <a:spcPts val="0"/>
              </a:spcBef>
              <a:spcAft>
                <a:spcPts val="0"/>
              </a:spcAft>
              <a:buNone/>
            </a:pPr>
            <a:endParaRPr sz="1400"/>
          </a:p>
          <a:p>
            <a:pPr marL="457200" lvl="0" indent="0" algn="l" rtl="0">
              <a:spcBef>
                <a:spcPts val="0"/>
              </a:spcBef>
              <a:spcAft>
                <a:spcPts val="0"/>
              </a:spcAft>
              <a:buClr>
                <a:schemeClr val="dk1"/>
              </a:buClr>
              <a:buSzPts val="2800"/>
              <a:buFont typeface="Arial"/>
              <a:buNone/>
            </a:pPr>
            <a:r>
              <a:rPr lang="en-US" sz="1400"/>
              <a:t>If the student </a:t>
            </a:r>
            <a:r>
              <a:rPr lang="en-US" sz="1400" b="1"/>
              <a:t>is considered</a:t>
            </a:r>
            <a:r>
              <a:rPr lang="en-US" sz="1400"/>
              <a:t> a “student with a disability” under SB 819, we will continue to Step 2.</a:t>
            </a:r>
            <a:endParaRPr sz="1400"/>
          </a:p>
          <a:p>
            <a:pPr marL="457200" lvl="0" indent="0" algn="l" rtl="0">
              <a:spcBef>
                <a:spcPts val="0"/>
              </a:spcBef>
              <a:spcAft>
                <a:spcPts val="0"/>
              </a:spcAft>
              <a:buClr>
                <a:schemeClr val="dk1"/>
              </a:buClr>
              <a:buSzPts val="2800"/>
              <a:buFont typeface="Arial"/>
              <a:buNone/>
            </a:pPr>
            <a:endParaRPr sz="1400"/>
          </a:p>
          <a:p>
            <a:pPr marL="457200" lvl="0" indent="0" algn="l" rtl="0">
              <a:spcBef>
                <a:spcPts val="0"/>
              </a:spcBef>
              <a:spcAft>
                <a:spcPts val="0"/>
              </a:spcAft>
              <a:buClr>
                <a:schemeClr val="dk1"/>
              </a:buClr>
              <a:buSzPts val="2800"/>
              <a:buFont typeface="Arial"/>
              <a:buNone/>
            </a:pPr>
            <a:r>
              <a:rPr lang="en-US" sz="1400"/>
              <a:t>If the student </a:t>
            </a:r>
            <a:r>
              <a:rPr lang="en-US" sz="1400" b="1"/>
              <a:t>is NOT currently considered</a:t>
            </a:r>
            <a:r>
              <a:rPr lang="en-US" sz="1400"/>
              <a:t> a “student with a disability” under SB 819, the provisions of the law do not currently apply to the student.  We would therefore not consider this student to be a student with an abbreviated day schedule.  </a:t>
            </a:r>
            <a:endParaRPr sz="1400"/>
          </a:p>
          <a:p>
            <a:pPr marL="0" lvl="0" indent="0" algn="l" rtl="0">
              <a:spcBef>
                <a:spcPts val="0"/>
              </a:spcBef>
              <a:spcAft>
                <a:spcPts val="0"/>
              </a:spcAft>
              <a:buNone/>
            </a:pPr>
            <a:endParaRPr/>
          </a:p>
          <a:p>
            <a:pPr marL="0" lvl="0" indent="0" algn="l" rtl="0">
              <a:spcBef>
                <a:spcPts val="0"/>
              </a:spcBef>
              <a:spcAft>
                <a:spcPts val="0"/>
              </a:spcAft>
              <a:buNone/>
            </a:pPr>
            <a:endParaRPr i="0"/>
          </a:p>
          <a:p>
            <a:pPr marL="0" lvl="0" indent="0" algn="l" rtl="0">
              <a:spcBef>
                <a:spcPts val="0"/>
              </a:spcBef>
              <a:spcAft>
                <a:spcPts val="0"/>
              </a:spcAft>
              <a:buNone/>
            </a:pPr>
            <a:endParaRPr i="1"/>
          </a:p>
        </p:txBody>
      </p:sp>
      <p:sp>
        <p:nvSpPr>
          <p:cNvPr id="585" name="Google Shape;58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If the student is considered a student with a disability under SB 819, the next step is to determine the appropriate comparison group under SB 819.  Let’s read Step 2 in full.  </a:t>
            </a: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419"/>
              <a:buFont typeface="Arial"/>
              <a:buNone/>
            </a:pPr>
            <a:r>
              <a:rPr lang="en-US" sz="1400"/>
              <a:t>What is the appropriate comparison group under SB 819’s requirements for determining whether the number of hours of instruction and education services the student can access constitutes an abbreviated school day? Unless the student’s school or program is exempted in SB 819, this determination allows school districts to </a:t>
            </a:r>
            <a:r>
              <a:rPr lang="en-US" sz="1400" b="1"/>
              <a:t>identify the number of hours of instruction and educational services required for a full school day</a:t>
            </a:r>
            <a:r>
              <a:rPr lang="en-US" sz="1400"/>
              <a:t>.</a:t>
            </a:r>
            <a:endParaRPr sz="1400"/>
          </a:p>
          <a:p>
            <a:pPr marL="0" lvl="0" indent="0" algn="l" rtl="0">
              <a:spcBef>
                <a:spcPts val="0"/>
              </a:spcBef>
              <a:spcAft>
                <a:spcPts val="0"/>
              </a:spcAft>
              <a:buClr>
                <a:schemeClr val="dk1"/>
              </a:buClr>
              <a:buSzPts val="1419"/>
              <a:buFont typeface="Arial"/>
              <a:buNone/>
            </a:pPr>
            <a:endParaRPr sz="1400"/>
          </a:p>
          <a:p>
            <a:pPr marL="457200" lvl="0" indent="0" algn="l" rtl="0">
              <a:spcBef>
                <a:spcPts val="0"/>
              </a:spcBef>
              <a:spcAft>
                <a:spcPts val="0"/>
              </a:spcAft>
              <a:buClr>
                <a:schemeClr val="dk1"/>
              </a:buClr>
              <a:buSzPts val="3000"/>
              <a:buFont typeface="Arial"/>
              <a:buNone/>
            </a:pPr>
            <a:r>
              <a:rPr lang="en-US" sz="1400"/>
              <a:t>For most students, in most situations, the appropriate comparison group is the majority of other students who are in the same grade within the student’s resident school district.</a:t>
            </a:r>
            <a:endParaRPr sz="1400"/>
          </a:p>
          <a:p>
            <a:pPr marL="457200" lvl="0" indent="0" algn="l" rtl="0">
              <a:spcBef>
                <a:spcPts val="0"/>
              </a:spcBef>
              <a:spcAft>
                <a:spcPts val="0"/>
              </a:spcAft>
              <a:buClr>
                <a:schemeClr val="dk1"/>
              </a:buClr>
              <a:buSzPts val="3000"/>
              <a:buFont typeface="Arial"/>
              <a:buNone/>
            </a:pPr>
            <a:endParaRPr sz="1400"/>
          </a:p>
          <a:p>
            <a:pPr marL="457200" lvl="0" indent="0" algn="l" rtl="0">
              <a:spcBef>
                <a:spcPts val="0"/>
              </a:spcBef>
              <a:spcAft>
                <a:spcPts val="0"/>
              </a:spcAft>
              <a:buNone/>
            </a:pPr>
            <a:r>
              <a:rPr lang="en-US" sz="1400"/>
              <a:t>Some students who attend specific schools or programs are required to be compared to a different group of students.</a:t>
            </a:r>
            <a:endParaRPr sz="1400"/>
          </a:p>
          <a:p>
            <a:pPr marL="457200" lvl="0" indent="0" algn="l" rtl="0">
              <a:spcBef>
                <a:spcPts val="0"/>
              </a:spcBef>
              <a:spcAft>
                <a:spcPts val="0"/>
              </a:spcAft>
              <a:buNone/>
            </a:pPr>
            <a:endParaRPr sz="1400"/>
          </a:p>
          <a:p>
            <a:pPr marL="0" lvl="0" indent="0" algn="l" rtl="0">
              <a:spcBef>
                <a:spcPts val="0"/>
              </a:spcBef>
              <a:spcAft>
                <a:spcPts val="0"/>
              </a:spcAft>
              <a:buClr>
                <a:schemeClr val="dk1"/>
              </a:buClr>
              <a:buSzPts val="3000"/>
              <a:buFont typeface="Arial"/>
              <a:buNone/>
            </a:pPr>
            <a:r>
              <a:rPr lang="en-US" sz="1400"/>
              <a:t>Take time to make the comparison as we want these to be correct.  Once the comparison group for a student has been determined, move on to Step 3.  </a:t>
            </a:r>
            <a:endParaRPr sz="1400"/>
          </a:p>
          <a:p>
            <a:pPr marL="0" lvl="0" indent="0" algn="l" rtl="0">
              <a:spcBef>
                <a:spcPts val="0"/>
              </a:spcBef>
              <a:spcAft>
                <a:spcPts val="0"/>
              </a:spcAft>
              <a:buNone/>
            </a:pPr>
            <a:endParaRPr/>
          </a:p>
        </p:txBody>
      </p:sp>
      <p:sp>
        <p:nvSpPr>
          <p:cNvPr id="593" name="Google Shape;59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The next step, (Step 3)  is to make the comparison.  The appropriate  questions are: </a:t>
            </a:r>
            <a:endParaRPr sz="1400"/>
          </a:p>
          <a:p>
            <a:pPr marL="0" lvl="0" indent="0" algn="l" rtl="0">
              <a:spcBef>
                <a:spcPts val="0"/>
              </a:spcBef>
              <a:spcAft>
                <a:spcPts val="0"/>
              </a:spcAft>
              <a:buNone/>
            </a:pPr>
            <a:endParaRPr sz="1400"/>
          </a:p>
          <a:p>
            <a:pPr marL="457200" lvl="0" indent="-317500" algn="l" rtl="0">
              <a:spcBef>
                <a:spcPts val="0"/>
              </a:spcBef>
              <a:spcAft>
                <a:spcPts val="0"/>
              </a:spcAft>
              <a:buSzPts val="1400"/>
              <a:buChar char="●"/>
            </a:pPr>
            <a:r>
              <a:rPr lang="en-US" sz="1400"/>
              <a:t>First, how many total number of hours of instruction and educational services does the student with a disability have access to?  </a:t>
            </a:r>
            <a:endParaRPr sz="1400"/>
          </a:p>
          <a:p>
            <a:pPr marL="457200" lvl="0" indent="-317500" algn="l" rtl="0">
              <a:spcBef>
                <a:spcPts val="0"/>
              </a:spcBef>
              <a:spcAft>
                <a:spcPts val="0"/>
              </a:spcAft>
              <a:buSzPts val="1400"/>
              <a:buChar char="●"/>
            </a:pPr>
            <a:r>
              <a:rPr lang="en-US" sz="1400"/>
              <a:t>Next, How does this total compare to their appropriate comparison group that was determined in Step 2</a:t>
            </a:r>
            <a:endParaRPr sz="1400"/>
          </a:p>
          <a:p>
            <a:pPr marL="0" lvl="0" indent="0" algn="l" rtl="0">
              <a:spcBef>
                <a:spcPts val="0"/>
              </a:spcBef>
              <a:spcAft>
                <a:spcPts val="0"/>
              </a:spcAft>
              <a:buNone/>
            </a:pPr>
            <a:endParaRPr sz="1400"/>
          </a:p>
          <a:p>
            <a:pPr marL="457200" lvl="0" indent="0" algn="l" rtl="0">
              <a:spcBef>
                <a:spcPts val="0"/>
              </a:spcBef>
              <a:spcAft>
                <a:spcPts val="0"/>
              </a:spcAft>
              <a:buNone/>
            </a:pPr>
            <a:r>
              <a:rPr lang="en-US" sz="1400"/>
              <a:t>If the student with a disability has access to the</a:t>
            </a:r>
            <a:r>
              <a:rPr lang="en-US" sz="1400" b="1"/>
              <a:t> same number</a:t>
            </a:r>
            <a:r>
              <a:rPr lang="en-US" sz="1400"/>
              <a:t> of hours of instruction or educational services as their appropriate comparison group, </a:t>
            </a:r>
            <a:r>
              <a:rPr lang="en-US" sz="1400" b="1"/>
              <a:t>continue to Step 4</a:t>
            </a:r>
            <a:r>
              <a:rPr lang="en-US" sz="1400"/>
              <a:t>.</a:t>
            </a:r>
            <a:endParaRPr sz="1400"/>
          </a:p>
          <a:p>
            <a:pPr marL="0" lvl="0" indent="0" algn="l" rtl="0">
              <a:spcBef>
                <a:spcPts val="0"/>
              </a:spcBef>
              <a:spcAft>
                <a:spcPts val="0"/>
              </a:spcAft>
              <a:buClr>
                <a:schemeClr val="dk1"/>
              </a:buClr>
              <a:buSzPts val="1189"/>
              <a:buFont typeface="Arial"/>
              <a:buNone/>
            </a:pPr>
            <a:endParaRPr sz="1400"/>
          </a:p>
          <a:p>
            <a:pPr marL="457200" lvl="0" indent="0" algn="l" rtl="0">
              <a:spcBef>
                <a:spcPts val="0"/>
              </a:spcBef>
              <a:spcAft>
                <a:spcPts val="0"/>
              </a:spcAft>
              <a:buNone/>
            </a:pPr>
            <a:r>
              <a:rPr lang="en-US" sz="1400"/>
              <a:t>If the student with a disability </a:t>
            </a:r>
            <a:r>
              <a:rPr lang="en-US" sz="1400" b="1"/>
              <a:t>does not have access to the same number of hours </a:t>
            </a:r>
            <a:r>
              <a:rPr lang="en-US" sz="1400"/>
              <a:t>of instruction or educational services as their appropriate comparison group, </a:t>
            </a:r>
            <a:r>
              <a:rPr lang="en-US" sz="1400" b="1"/>
              <a:t>the student’s schedule would constitute an abbreviated school day program and the requirements of SB 819 apply to the student</a:t>
            </a:r>
            <a:r>
              <a:rPr lang="en-US" sz="1400"/>
              <a:t>, according to their circumstances.</a:t>
            </a:r>
            <a:endParaRPr sz="1400"/>
          </a:p>
          <a:p>
            <a:pPr marL="0" lvl="0" indent="0" algn="l" rtl="0">
              <a:spcBef>
                <a:spcPts val="0"/>
              </a:spcBef>
              <a:spcAft>
                <a:spcPts val="0"/>
              </a:spcAft>
              <a:buNone/>
            </a:pPr>
            <a:endParaRPr sz="1400"/>
          </a:p>
        </p:txBody>
      </p:sp>
      <p:sp>
        <p:nvSpPr>
          <p:cNvPr id="601" name="Google Shape;60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Step 4 asks the question, “Do the hours of instruction and educational services available to the student with a disability constitute meaningful access?  </a:t>
            </a:r>
            <a:endParaRPr sz="1400"/>
          </a:p>
          <a:p>
            <a:pPr marL="0" lvl="0" indent="0" algn="l" rtl="0">
              <a:spcBef>
                <a:spcPts val="0"/>
              </a:spcBef>
              <a:spcAft>
                <a:spcPts val="0"/>
              </a:spcAft>
              <a:buNone/>
            </a:pPr>
            <a:r>
              <a:rPr lang="en-US" sz="1400"/>
              <a:t>Within Step 4, the key words are “meaningful access.”  Meaningful access means that education or educational services are delivered by: </a:t>
            </a:r>
            <a:endParaRPr sz="1400"/>
          </a:p>
          <a:p>
            <a:pPr marL="457200" lvl="0" indent="-317500" algn="l" rtl="0">
              <a:spcBef>
                <a:spcPts val="0"/>
              </a:spcBef>
              <a:spcAft>
                <a:spcPts val="0"/>
              </a:spcAft>
              <a:buSzPts val="1400"/>
              <a:buChar char="●"/>
            </a:pPr>
            <a:r>
              <a:rPr lang="en-US" sz="1400"/>
              <a:t>A qualified licensed teacher; or</a:t>
            </a:r>
            <a:endParaRPr sz="1400"/>
          </a:p>
          <a:p>
            <a:pPr marL="457200" lvl="0" indent="-317500" algn="l" rtl="0">
              <a:spcBef>
                <a:spcPts val="0"/>
              </a:spcBef>
              <a:spcAft>
                <a:spcPts val="0"/>
              </a:spcAft>
              <a:buSzPts val="1400"/>
              <a:buChar char="●"/>
            </a:pPr>
            <a:r>
              <a:rPr lang="en-US" sz="1400"/>
              <a:t>Qualified classified staff who are under the direct supervision of a qualified licensed teacher; and</a:t>
            </a:r>
            <a:endParaRPr sz="1400"/>
          </a:p>
          <a:p>
            <a:pPr marL="457200" lvl="0" indent="-317500" algn="l" rtl="0">
              <a:spcBef>
                <a:spcPts val="0"/>
              </a:spcBef>
              <a:spcAft>
                <a:spcPts val="0"/>
              </a:spcAft>
              <a:buSzPts val="1400"/>
              <a:buChar char="●"/>
            </a:pPr>
            <a:r>
              <a:rPr lang="en-US" sz="1400"/>
              <a:t>Synchronous, unless the instruction or educational services are provided by a virtual public charter school in compliance with ORS chapter 338.</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Whereas in Step 3 we were looking for the total time comparison with the appropriate comparison group, Step 4 asks if the student has meaningful access during this time.  </a:t>
            </a:r>
            <a:endParaRPr sz="1400"/>
          </a:p>
          <a:p>
            <a:pPr marL="0" lvl="0" indent="0" algn="l" rtl="0">
              <a:spcBef>
                <a:spcPts val="0"/>
              </a:spcBef>
              <a:spcAft>
                <a:spcPts val="0"/>
              </a:spcAft>
              <a:buNone/>
            </a:pPr>
            <a:endParaRPr sz="1400"/>
          </a:p>
          <a:p>
            <a:pPr marL="457200" lvl="0" indent="0" algn="l" rtl="0">
              <a:spcBef>
                <a:spcPts val="0"/>
              </a:spcBef>
              <a:spcAft>
                <a:spcPts val="0"/>
              </a:spcAft>
              <a:buClr>
                <a:schemeClr val="dk1"/>
              </a:buClr>
              <a:buSzPts val="1100"/>
              <a:buFont typeface="Arial"/>
              <a:buNone/>
            </a:pPr>
            <a:r>
              <a:rPr lang="en-US" sz="1400"/>
              <a:t>If the student with a disability has meaningful access to the same number of hours of instruction and educational services as the majority of other students in their appropriate comparison group, we will continue to Step 5.</a:t>
            </a:r>
            <a:endParaRPr sz="1400"/>
          </a:p>
          <a:p>
            <a:pPr marL="0" lvl="0" indent="0" algn="l" rtl="0">
              <a:spcBef>
                <a:spcPts val="0"/>
              </a:spcBef>
              <a:spcAft>
                <a:spcPts val="0"/>
              </a:spcAft>
              <a:buClr>
                <a:schemeClr val="dk1"/>
              </a:buClr>
              <a:buSzPts val="1100"/>
              <a:buFont typeface="Arial"/>
              <a:buNone/>
            </a:pPr>
            <a:endParaRPr sz="1400"/>
          </a:p>
          <a:p>
            <a:pPr marL="457200" lvl="0" indent="0" algn="l" rtl="0">
              <a:spcBef>
                <a:spcPts val="0"/>
              </a:spcBef>
              <a:spcAft>
                <a:spcPts val="0"/>
              </a:spcAft>
              <a:buClr>
                <a:schemeClr val="dk1"/>
              </a:buClr>
              <a:buSzPts val="2400"/>
              <a:buFont typeface="Arial"/>
              <a:buNone/>
            </a:pPr>
            <a:r>
              <a:rPr lang="en-US" sz="1400"/>
              <a:t>If the student with a disability does not have meaningful access to the same number of hours of instruction and educational services as the majority of other students in their appropriate comparison group, the student is receiving an abbreviated school day and the requirements of SB 819 do currently apply to the student, according to their circumstances.</a:t>
            </a:r>
            <a:endParaRPr sz="14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0" name="Google Shape;61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400"/>
              <a:t>Step 5 calls for a general overall conclusion about whether the student is or is not on an abbreviated school day program.  Based upon the questions that were asked and answered in Steps 1-4, the final question is, “Is the student on an abbreviated school day program”</a:t>
            </a:r>
            <a:endParaRPr sz="1400"/>
          </a:p>
          <a:p>
            <a:pPr marL="0" lvl="0" indent="0" algn="l" rtl="0">
              <a:spcBef>
                <a:spcPts val="0"/>
              </a:spcBef>
              <a:spcAft>
                <a:spcPts val="0"/>
              </a:spcAft>
              <a:buSzPts val="1100"/>
              <a:buNone/>
            </a:pPr>
            <a:endParaRPr sz="1400"/>
          </a:p>
          <a:p>
            <a:pPr marL="457200" lvl="0" indent="0" algn="l" rtl="0">
              <a:spcBef>
                <a:spcPts val="0"/>
              </a:spcBef>
              <a:spcAft>
                <a:spcPts val="0"/>
              </a:spcAft>
              <a:buSzPts val="1100"/>
              <a:buNone/>
            </a:pPr>
            <a:r>
              <a:rPr lang="en-US" sz="1400"/>
              <a:t>If the hours of instruction and educational services </a:t>
            </a:r>
            <a:r>
              <a:rPr lang="en-US" sz="1400" b="1"/>
              <a:t>meet all of the requirements in SB 819 </a:t>
            </a:r>
            <a:r>
              <a:rPr lang="en-US" sz="1400"/>
              <a:t>the student’s day is </a:t>
            </a:r>
            <a:r>
              <a:rPr lang="en-US" sz="1400" b="1"/>
              <a:t>not</a:t>
            </a:r>
            <a:r>
              <a:rPr lang="en-US" sz="1400"/>
              <a:t> an abbreviated school day. If the student is not receiving an abbreviated school day, the requirements of SB 819 </a:t>
            </a:r>
            <a:r>
              <a:rPr lang="en-US" sz="1400" b="1"/>
              <a:t>do not currently apply</a:t>
            </a:r>
            <a:r>
              <a:rPr lang="en-US" sz="1400"/>
              <a:t> to the student.</a:t>
            </a:r>
            <a:endParaRPr sz="1400"/>
          </a:p>
          <a:p>
            <a:pPr marL="457200" lvl="0" indent="0" algn="l" rtl="0">
              <a:spcBef>
                <a:spcPts val="0"/>
              </a:spcBef>
              <a:spcAft>
                <a:spcPts val="0"/>
              </a:spcAft>
              <a:buSzPts val="1100"/>
              <a:buNone/>
            </a:pPr>
            <a:endParaRPr sz="1400"/>
          </a:p>
          <a:p>
            <a:pPr marL="457200" lvl="0" indent="0" algn="l" rtl="0">
              <a:spcBef>
                <a:spcPts val="0"/>
              </a:spcBef>
              <a:spcAft>
                <a:spcPts val="0"/>
              </a:spcAft>
              <a:buClr>
                <a:schemeClr val="dk1"/>
              </a:buClr>
              <a:buSzPts val="2400"/>
              <a:buFont typeface="Arial"/>
              <a:buNone/>
            </a:pPr>
            <a:r>
              <a:rPr lang="en-US" sz="1400"/>
              <a:t>If the hours of instruction and educational services </a:t>
            </a:r>
            <a:r>
              <a:rPr lang="en-US" sz="1400" b="1"/>
              <a:t>do not meet</a:t>
            </a:r>
            <a:r>
              <a:rPr lang="en-US" sz="1400"/>
              <a:t> all of the requirements in SB 819 the student’s day </a:t>
            </a:r>
            <a:r>
              <a:rPr lang="en-US" sz="1400" b="1"/>
              <a:t>is</a:t>
            </a:r>
            <a:r>
              <a:rPr lang="en-US" sz="1400"/>
              <a:t> considered an abbreviated school day, and the</a:t>
            </a:r>
            <a:r>
              <a:rPr lang="en-US" sz="1400" b="1"/>
              <a:t> requirements of SB 819 do currently apply</a:t>
            </a:r>
            <a:r>
              <a:rPr lang="en-US" sz="1400"/>
              <a:t> to the student, according to their circumstances.</a:t>
            </a:r>
            <a:endParaRPr sz="1400"/>
          </a:p>
          <a:p>
            <a:pPr marL="0" lvl="0" indent="0" algn="l" rtl="0">
              <a:spcBef>
                <a:spcPts val="0"/>
              </a:spcBef>
              <a:spcAft>
                <a:spcPts val="0"/>
              </a:spcAft>
              <a:buClr>
                <a:schemeClr val="dk1"/>
              </a:buClr>
              <a:buSzPts val="1100"/>
              <a:buFont typeface="Arial"/>
              <a:buNone/>
            </a:pPr>
            <a:endParaRPr/>
          </a:p>
        </p:txBody>
      </p:sp>
      <p:sp>
        <p:nvSpPr>
          <p:cNvPr id="619" name="Google Shape;61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this leads directly to our discussion today which is creating equitable access to instruction for all students, including students with disabilities.  That is at the heart of SB 819.  Implementation of SB 819 and the path to equitable access will may require a change in the way we currently think about the use of abbreviated school day programs, as well as a change to the past procedures that were used around shortened school day programs including the 2022-23 school year.  </a:t>
            </a:r>
            <a:endParaRPr/>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In conclusion, when any student’s day is considered to be an abbreviated school day program, the protections established by SB 819 apply to the student and all regulations related to SB 819 must be followed. </a:t>
            </a:r>
            <a:endParaRPr sz="1400"/>
          </a:p>
          <a:p>
            <a:pPr marL="0" lvl="0" indent="0" algn="l" rtl="0">
              <a:lnSpc>
                <a:spcPct val="90000"/>
              </a:lnSpc>
              <a:spcBef>
                <a:spcPts val="1000"/>
              </a:spcBef>
              <a:spcAft>
                <a:spcPts val="0"/>
              </a:spcAft>
              <a:buClr>
                <a:srgbClr val="006CAD"/>
              </a:buClr>
              <a:buSzPts val="3200"/>
              <a:buFont typeface="Arial"/>
              <a:buNone/>
            </a:pPr>
            <a:r>
              <a:rPr lang="en-US" sz="1400"/>
              <a:t>This means all of the protections for students with disabilities as defined in SB 819 apply. These protections include but are not limited to written consent for </a:t>
            </a:r>
            <a:br>
              <a:rPr lang="en-US" sz="1400"/>
            </a:br>
            <a:r>
              <a:rPr lang="en-US" sz="1400"/>
              <a:t>placement on an abbreviated school day program from the parent or foster parent, appropriate notices, acknowledgements of receipt of parental rights,, regular review meetings, and all other protections.  </a:t>
            </a:r>
            <a:endParaRPr sz="1400"/>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b="1"/>
              <a:t>That was a lot of information.  What questions do you have about this process? </a:t>
            </a:r>
            <a:endParaRPr/>
          </a:p>
        </p:txBody>
      </p:sp>
      <p:sp>
        <p:nvSpPr>
          <p:cNvPr id="627" name="Google Shape;6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of the biggest changes from ORS 343.161 to SB 819 was the new requirement that written consent for abbreviated school day placement must be obtained before placing the student on an ASDP.  A school district can longer unilaterally place a student with a disability on an abbreviated school day program.  </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important regulation to point out is that parents have a right at any time to withdraw consent for an abbreviated school day program.  </a:t>
            </a:r>
            <a:endParaRPr/>
          </a:p>
          <a:p>
            <a:pPr marL="0" lvl="0" indent="0" algn="l" rtl="0">
              <a:spcBef>
                <a:spcPts val="0"/>
              </a:spcBef>
              <a:spcAft>
                <a:spcPts val="0"/>
              </a:spcAft>
              <a:buNone/>
            </a:pPr>
            <a:endParaRPr/>
          </a:p>
          <a:p>
            <a:pPr marL="0" lvl="0" indent="0" algn="l" rtl="0">
              <a:spcBef>
                <a:spcPts val="0"/>
              </a:spcBef>
              <a:spcAft>
                <a:spcPts val="0"/>
              </a:spcAft>
              <a:buNone/>
            </a:pPr>
            <a:r>
              <a:rPr lang="en-US" b="1"/>
              <a:t> </a:t>
            </a:r>
            <a:endParaRPr b="1"/>
          </a:p>
        </p:txBody>
      </p:sp>
      <p:sp>
        <p:nvSpPr>
          <p:cNvPr id="636" name="Google Shape;63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u="none"/>
              <a:t>It should be noted that there are many consent-related documents that parents must receive and sign throughout the meeting process for initial and follow-up ASDP meetings.  For example, </a:t>
            </a:r>
            <a:r>
              <a:rPr lang="en-US" sz="1400" u="sng"/>
              <a:t>prior</a:t>
            </a:r>
            <a:r>
              <a:rPr lang="en-US" sz="1400" i="1" u="sng"/>
              <a:t> </a:t>
            </a:r>
            <a:r>
              <a:rPr lang="en-US" sz="1400" u="sng"/>
              <a:t>to a discussion</a:t>
            </a:r>
            <a:r>
              <a:rPr lang="en-US" sz="1400"/>
              <a:t> on abbreviated school day program placement, the school district must provide a written statement to the student’s parent or foster parent in a language and format accessible to the parent or foster parent informing the parent or foster parent of:</a:t>
            </a:r>
            <a:endParaRPr sz="1400"/>
          </a:p>
          <a:p>
            <a:pPr marL="0" marR="0" lvl="0" indent="0" algn="l" rtl="0">
              <a:lnSpc>
                <a:spcPct val="100000"/>
              </a:lnSpc>
              <a:spcBef>
                <a:spcPts val="0"/>
              </a:spcBef>
              <a:spcAft>
                <a:spcPts val="0"/>
              </a:spcAft>
              <a:buClr>
                <a:schemeClr val="dk1"/>
              </a:buClr>
              <a:buSzPts val="1200"/>
              <a:buFont typeface="Calibri"/>
              <a:buNone/>
            </a:pPr>
            <a:endParaRPr sz="1400"/>
          </a:p>
          <a:p>
            <a:pPr marL="171450" lvl="0" indent="-184150" algn="l" rtl="0">
              <a:spcBef>
                <a:spcPts val="0"/>
              </a:spcBef>
              <a:spcAft>
                <a:spcPts val="0"/>
              </a:spcAft>
              <a:buClr>
                <a:schemeClr val="dk1"/>
              </a:buClr>
              <a:buSzPts val="1400"/>
              <a:buFont typeface="Arial"/>
              <a:buChar char="•"/>
            </a:pPr>
            <a:r>
              <a:rPr lang="en-US" sz="1400"/>
              <a:t>the student’s right to have meaningful access to the same number of hours of instruction and educational services as the majority of other students who are in the same grade within the student’s resident school district;   </a:t>
            </a:r>
            <a:endParaRPr sz="1400"/>
          </a:p>
          <a:p>
            <a:pPr marL="0" lvl="0" indent="0" algn="l" rtl="0">
              <a:spcBef>
                <a:spcPts val="0"/>
              </a:spcBef>
              <a:spcAft>
                <a:spcPts val="0"/>
              </a:spcAft>
              <a:buNone/>
            </a:pPr>
            <a:endParaRPr sz="1400"/>
          </a:p>
          <a:p>
            <a:pPr marL="171450" lvl="0" indent="-184150" algn="l" rtl="0">
              <a:spcBef>
                <a:spcPts val="0"/>
              </a:spcBef>
              <a:spcAft>
                <a:spcPts val="0"/>
              </a:spcAft>
              <a:buClr>
                <a:schemeClr val="dk1"/>
              </a:buClr>
              <a:buSzPts val="1400"/>
              <a:buFont typeface="Arial"/>
              <a:buChar char="•"/>
            </a:pPr>
            <a:r>
              <a:rPr lang="en-US" sz="1400"/>
              <a:t>the prohibition on the school district to unilaterally place a student with a disability on an abbreviated school day program. In other words, written parental consent must be obtained before placing a student on an abbreviated school day program.  </a:t>
            </a:r>
            <a:endParaRPr sz="1400"/>
          </a:p>
          <a:p>
            <a:pPr marL="0" lvl="0" indent="0" algn="l" rtl="0">
              <a:spcBef>
                <a:spcPts val="0"/>
              </a:spcBef>
              <a:spcAft>
                <a:spcPts val="0"/>
              </a:spcAft>
              <a:buNone/>
            </a:pPr>
            <a:endParaRPr sz="1400"/>
          </a:p>
          <a:p>
            <a:pPr marL="171450" lvl="0" indent="-184150" algn="l" rtl="0">
              <a:spcBef>
                <a:spcPts val="0"/>
              </a:spcBef>
              <a:spcAft>
                <a:spcPts val="0"/>
              </a:spcAft>
              <a:buClr>
                <a:schemeClr val="dk1"/>
              </a:buClr>
              <a:buSzPts val="1400"/>
              <a:buFont typeface="Arial"/>
              <a:buChar char="•"/>
            </a:pPr>
            <a:r>
              <a:rPr lang="en-US" sz="1400"/>
              <a:t>the parent or foster parent’s right, any time, to withdraw consent for an abbreviated school day program placement or to request a meeting of the student’s IEP team to discuss whether the student should no longer be placed on an abbreviated school day program.</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This is just one example of a consent-related document. They will be used at most ASDP-related meetings. Our school personnel need to become familiar with these consent documents. When we talk about conducting ASDP meetings, they are several tools to help with knowing when these consent documents are required.  </a:t>
            </a:r>
            <a:endParaRPr sz="1400"/>
          </a:p>
          <a:p>
            <a:pPr marL="0" lvl="0" indent="0" algn="l" rtl="0">
              <a:spcBef>
                <a:spcPts val="0"/>
              </a:spcBef>
              <a:spcAft>
                <a:spcPts val="0"/>
              </a:spcAft>
              <a:buNone/>
            </a:pPr>
            <a:endParaRPr/>
          </a:p>
        </p:txBody>
      </p:sp>
      <p:sp>
        <p:nvSpPr>
          <p:cNvPr id="645" name="Google Shape;64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Relatedly, there are many new forms to be completed when the school or program either continues abbreviated day programs for students that are currently placed on abbreviated day programs or being initially placed on abbreviated day programs. These will be discussed more thoroughly when we begin discussing IEP meetings.  For now, know that SB 819 is form heavy and, once again, our district personnel will need to become familiar with these forms.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In addition, the Oregon Department of Education now has a new data collection system to keep track of all students placed on abbreviated school day program. We have (or will have) an internal system to make sure all placements and continued placements are submitted correctly to ODE.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b="1"/>
              <a:t>Presenter</a:t>
            </a:r>
            <a:r>
              <a:rPr lang="en-US" sz="1400"/>
              <a:t>:  If you have a process already in place for how information will be gathered for the data submitter to submit the required information into ODE’s abbreviated school day program collection, discuss your process now.  </a:t>
            </a:r>
            <a:endParaRPr sz="1400"/>
          </a:p>
          <a:p>
            <a:pPr marL="0" lvl="0" indent="0" algn="l" rtl="0">
              <a:spcBef>
                <a:spcPts val="0"/>
              </a:spcBef>
              <a:spcAft>
                <a:spcPts val="0"/>
              </a:spcAft>
              <a:buNone/>
            </a:pPr>
            <a:endParaRPr/>
          </a:p>
        </p:txBody>
      </p:sp>
      <p:sp>
        <p:nvSpPr>
          <p:cNvPr id="654" name="Google Shape;65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There are also new requirements for follow-up meetings once a student has been placed on an abbreviated school day program. These differ quite significantly from previous requirements.  </a:t>
            </a: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200"/>
              <a:buFont typeface="Calibri"/>
              <a:buNone/>
            </a:pPr>
            <a:r>
              <a:rPr lang="en-US" sz="1400"/>
              <a:t>In sum, SB 819 required that the district hold a meeting of the student’s IEP/504 team to review the student’s abbreviated school day program as specific intervals. </a:t>
            </a:r>
            <a:endParaRPr sz="1400"/>
          </a:p>
          <a:p>
            <a:pPr marL="0" lvl="0" indent="0" algn="l" rtl="0">
              <a:spcBef>
                <a:spcPts val="0"/>
              </a:spcBef>
              <a:spcAft>
                <a:spcPts val="0"/>
              </a:spcAft>
              <a:buClr>
                <a:schemeClr val="dk1"/>
              </a:buClr>
              <a:buSzPts val="2800"/>
              <a:buFont typeface="Calibri"/>
              <a:buNone/>
            </a:pPr>
            <a:endParaRPr sz="1400"/>
          </a:p>
          <a:p>
            <a:pPr marL="0" lvl="0" indent="0" algn="l" rtl="0">
              <a:spcBef>
                <a:spcPts val="0"/>
              </a:spcBef>
              <a:spcAft>
                <a:spcPts val="0"/>
              </a:spcAft>
              <a:buClr>
                <a:schemeClr val="dk1"/>
              </a:buClr>
              <a:buSzPts val="2800"/>
              <a:buFont typeface="Calibri"/>
              <a:buNone/>
            </a:pPr>
            <a:r>
              <a:rPr lang="en-US" sz="1400" b="1"/>
              <a:t>During the school year, a meeting must be held</a:t>
            </a:r>
            <a:endParaRPr sz="1400"/>
          </a:p>
          <a:p>
            <a:pPr marL="457200" lvl="1" indent="0" algn="l" rtl="0">
              <a:spcBef>
                <a:spcPts val="0"/>
              </a:spcBef>
              <a:spcAft>
                <a:spcPts val="0"/>
              </a:spcAft>
              <a:buNone/>
            </a:pPr>
            <a:r>
              <a:rPr lang="en-US" sz="1400"/>
              <a:t>- No fewer than 25 calendar days and no more than 35 calendar days after the initial placement on the abbreviated school day program.</a:t>
            </a:r>
            <a:endParaRPr sz="1400"/>
          </a:p>
          <a:p>
            <a:pPr marL="457200" lvl="0" indent="0" algn="l" rtl="0">
              <a:spcBef>
                <a:spcPts val="0"/>
              </a:spcBef>
              <a:spcAft>
                <a:spcPts val="0"/>
              </a:spcAft>
              <a:buNone/>
            </a:pPr>
            <a:r>
              <a:rPr lang="en-US" sz="1400"/>
              <a:t>- No less frequently than once every 30 calendar days, starting after the meeting above, unless the parent or foster parent provides written consent to meet less frequently than once every 30 calendar days. </a:t>
            </a:r>
            <a:endParaRPr sz="1400"/>
          </a:p>
          <a:p>
            <a:pPr marL="0" lvl="0" indent="0" algn="l" rtl="0">
              <a:spcBef>
                <a:spcPts val="0"/>
              </a:spcBef>
              <a:spcAft>
                <a:spcPts val="0"/>
              </a:spcAft>
              <a:buClr>
                <a:schemeClr val="dk1"/>
              </a:buClr>
              <a:buSzPts val="1200"/>
              <a:buFont typeface="Calibri"/>
              <a:buNone/>
            </a:pPr>
            <a:endParaRPr sz="1400"/>
          </a:p>
          <a:p>
            <a:pPr marL="0" lvl="0" indent="0" algn="l" rtl="0">
              <a:spcBef>
                <a:spcPts val="0"/>
              </a:spcBef>
              <a:spcAft>
                <a:spcPts val="0"/>
              </a:spcAft>
              <a:buClr>
                <a:schemeClr val="dk1"/>
              </a:buClr>
              <a:buSzPts val="1200"/>
              <a:buFont typeface="Calibri"/>
              <a:buNone/>
            </a:pPr>
            <a:r>
              <a:rPr lang="en-US" sz="1400"/>
              <a:t>There are exceptions to this timeline which we can talk about at a different time in further detail. For example, teams with students on 504 plans may be able to meet one time per year after the initial 25 to 35-day follow-up meetings.  There are other exceptions as well.  </a:t>
            </a:r>
            <a:endParaRPr sz="1400"/>
          </a:p>
        </p:txBody>
      </p:sp>
      <p:sp>
        <p:nvSpPr>
          <p:cNvPr id="663" name="Google Shape;66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There are a number of new accountability procedures related to abbreviated school day programs written into SB 819. Three of the primary accountability areas include the review of the placement after 90 days by the school district superintendent.  Second and third, there are complaint procedures as well as enforcement actions that are built into SB 819.  </a:t>
            </a:r>
            <a:br>
              <a:rPr lang="en-US"/>
            </a:b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672" name="Google Shape;67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a:t>A superintendent’s must conduct a review of a student’s ASDP once the placement reaches 90 cumulative calendar days over two or more consecutive years.  Let’s take a look at this process.  </a:t>
            </a:r>
            <a:endParaRPr sz="1400"/>
          </a:p>
        </p:txBody>
      </p:sp>
      <p:sp>
        <p:nvSpPr>
          <p:cNvPr id="682" name="Google Shape;68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a:t>First, </a:t>
            </a:r>
            <a:r>
              <a:rPr lang="en-US" sz="1400" b="0" i="0" u="none" strike="noStrike">
                <a:solidFill>
                  <a:schemeClr val="dk1"/>
                </a:solidFill>
                <a:latin typeface="Calibri"/>
                <a:ea typeface="Calibri"/>
                <a:cs typeface="Calibri"/>
                <a:sym typeface="Calibri"/>
              </a:rPr>
              <a:t>the Superintendent must review each student’s abbreviated school day program placement where a student is placed on an abbreviated school day program for: </a:t>
            </a:r>
            <a:endParaRPr sz="1400"/>
          </a:p>
          <a:p>
            <a:pPr marL="457200" lvl="0" indent="-317500" algn="l" rtl="0">
              <a:lnSpc>
                <a:spcPct val="100000"/>
              </a:lnSpc>
              <a:spcBef>
                <a:spcPts val="0"/>
              </a:spcBef>
              <a:spcAft>
                <a:spcPts val="0"/>
              </a:spcAft>
              <a:buClr>
                <a:schemeClr val="dk1"/>
              </a:buClr>
              <a:buSzPts val="1400"/>
              <a:buFont typeface="Calibri"/>
              <a:buChar char="•"/>
            </a:pPr>
            <a:r>
              <a:rPr lang="en-US" sz="1400"/>
              <a:t>Ninety or more cumulative calendar days during a school year.</a:t>
            </a:r>
            <a:endParaRPr sz="1400"/>
          </a:p>
          <a:p>
            <a:pPr marL="457200" lvl="0" indent="-317500" algn="l" rtl="0">
              <a:lnSpc>
                <a:spcPct val="100000"/>
              </a:lnSpc>
              <a:spcBef>
                <a:spcPts val="0"/>
              </a:spcBef>
              <a:spcAft>
                <a:spcPts val="0"/>
              </a:spcAft>
              <a:buClr>
                <a:schemeClr val="dk1"/>
              </a:buClr>
              <a:buSzPts val="1400"/>
              <a:buFont typeface="Calibri"/>
              <a:buChar char="•"/>
            </a:pPr>
            <a:r>
              <a:rPr lang="en-US" sz="1400"/>
              <a:t>Ninety or more cumulative calendar days (excluding summer break) during two or more consecutive school years.</a:t>
            </a:r>
            <a:endParaRPr sz="1400"/>
          </a:p>
          <a:p>
            <a:pPr marL="0" marR="0" lvl="0" indent="0" algn="l" rtl="0">
              <a:lnSpc>
                <a:spcPct val="100000"/>
              </a:lnSpc>
              <a:spcBef>
                <a:spcPts val="0"/>
              </a:spcBef>
              <a:spcAft>
                <a:spcPts val="0"/>
              </a:spcAft>
              <a:buClr>
                <a:schemeClr val="dk1"/>
              </a:buClr>
              <a:buSzPts val="1200"/>
              <a:buFont typeface="Calibri"/>
              <a:buNone/>
            </a:pPr>
            <a:endParaRPr sz="14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400" b="0" i="0" u="none" strike="noStrike">
                <a:solidFill>
                  <a:schemeClr val="dk1"/>
                </a:solidFill>
                <a:latin typeface="Calibri"/>
                <a:ea typeface="Calibri"/>
                <a:cs typeface="Calibri"/>
                <a:sym typeface="Calibri"/>
              </a:rPr>
              <a:t>to determine if the student’s ASDP is compliant with state and federal law. In addition, the superintendent must document a plan for credit recovery and comprehensive services, including compensatory services, that is being implemented to ensure a student’s on-time graduation with a high school diploma, a modified diploma or an extended diploma if any student in grades 9 through 12 is not expected to graduate on time.</a:t>
            </a:r>
            <a:endParaRPr sz="1400"/>
          </a:p>
          <a:p>
            <a:pPr marL="0" lvl="0" indent="0" algn="l" rtl="0">
              <a:spcBef>
                <a:spcPts val="0"/>
              </a:spcBef>
              <a:spcAft>
                <a:spcPts val="0"/>
              </a:spcAft>
              <a:buNone/>
            </a:pPr>
            <a:endParaRPr/>
          </a:p>
        </p:txBody>
      </p:sp>
      <p:sp>
        <p:nvSpPr>
          <p:cNvPr id="692" name="Google Shape;69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This is a brief look at the process a superintendent must use when reviewing each student’s abbreviated school day placement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b="1"/>
              <a:t>Presenter</a:t>
            </a:r>
            <a:r>
              <a:rPr lang="en-US" sz="1400"/>
              <a:t>:  Read orally the process the superintendent in the district will use when determining whether a student placement is compliant or noncompliant with SB 819. </a:t>
            </a:r>
            <a:r>
              <a:rPr lang="en-US"/>
              <a:t> </a:t>
            </a:r>
            <a:endParaRPr/>
          </a:p>
        </p:txBody>
      </p:sp>
      <p:sp>
        <p:nvSpPr>
          <p:cNvPr id="701" name="Google Shape;70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0"/>
              </a:spcBef>
              <a:spcAft>
                <a:spcPts val="0"/>
              </a:spcAft>
              <a:buClr>
                <a:schemeClr val="dk1"/>
              </a:buClr>
              <a:buSzPts val="852"/>
              <a:buFont typeface="Calibri"/>
              <a:buNone/>
            </a:pPr>
            <a:r>
              <a:rPr lang="en-US" sz="1400" b="1"/>
              <a:t>In addition for any student in grades 9 through 12 not expected to graduate on time with a high school diploma, a modified diploma or an extended diploma, the school district superintendent must document in writing</a:t>
            </a:r>
            <a:endParaRPr sz="1400"/>
          </a:p>
          <a:p>
            <a:pPr marL="457200" lvl="0" indent="-317500" algn="l" rtl="0">
              <a:lnSpc>
                <a:spcPct val="105000"/>
              </a:lnSpc>
              <a:spcBef>
                <a:spcPts val="0"/>
              </a:spcBef>
              <a:spcAft>
                <a:spcPts val="0"/>
              </a:spcAft>
              <a:buClr>
                <a:schemeClr val="dk1"/>
              </a:buClr>
              <a:buSzPts val="1400"/>
              <a:buFont typeface="Calibri"/>
              <a:buChar char="•"/>
            </a:pPr>
            <a:r>
              <a:rPr lang="en-US" sz="1400"/>
              <a:t>Plan </a:t>
            </a:r>
            <a:r>
              <a:rPr lang="en-US" sz="1400" b="1" i="1"/>
              <a:t>for credit recovery and comprehensive services</a:t>
            </a:r>
            <a:r>
              <a:rPr lang="en-US" sz="1400"/>
              <a:t>, including compensatory services, that is being implemented to ensure the student’s on-time graduation with a high school diploma, a modified diploma or an extended diploma; and</a:t>
            </a:r>
            <a:endParaRPr sz="1400"/>
          </a:p>
          <a:p>
            <a:pPr marL="457200" lvl="0" indent="-317500" algn="l" rtl="0">
              <a:lnSpc>
                <a:spcPct val="105000"/>
              </a:lnSpc>
              <a:spcBef>
                <a:spcPts val="0"/>
              </a:spcBef>
              <a:spcAft>
                <a:spcPts val="0"/>
              </a:spcAft>
              <a:buClr>
                <a:schemeClr val="dk1"/>
              </a:buClr>
              <a:buSzPts val="1400"/>
              <a:buFont typeface="Calibri"/>
              <a:buChar char="•"/>
            </a:pPr>
            <a:r>
              <a:rPr lang="en-US" sz="1400"/>
              <a:t>The student’s progress toward on-time graduation with a high school diploma, a modified diploma or an extended diploma.</a:t>
            </a:r>
            <a:endParaRPr sz="1400"/>
          </a:p>
          <a:p>
            <a:pPr marL="457200" lvl="0" indent="-317500" algn="l" rtl="0">
              <a:lnSpc>
                <a:spcPct val="105000"/>
              </a:lnSpc>
              <a:spcBef>
                <a:spcPts val="0"/>
              </a:spcBef>
              <a:spcAft>
                <a:spcPts val="0"/>
              </a:spcAft>
              <a:buClr>
                <a:schemeClr val="dk1"/>
              </a:buClr>
              <a:buSzPts val="1400"/>
              <a:buFont typeface="Calibri"/>
              <a:buChar char="•"/>
            </a:pPr>
            <a:r>
              <a:rPr lang="en-US" sz="1400"/>
              <a:t>If the student is served by an education program through an education service district, the requirements of paragraphs (a) to (c) of this subsection apply to the superintendent of the resident school district.</a:t>
            </a:r>
            <a:endParaRPr sz="1400"/>
          </a:p>
          <a:p>
            <a:pPr marL="914400" lvl="1" indent="-317500" algn="l" rtl="0">
              <a:lnSpc>
                <a:spcPct val="105000"/>
              </a:lnSpc>
              <a:spcBef>
                <a:spcPts val="0"/>
              </a:spcBef>
              <a:spcAft>
                <a:spcPts val="0"/>
              </a:spcAft>
              <a:buClr>
                <a:schemeClr val="dk1"/>
              </a:buClr>
              <a:buSzPts val="1400"/>
              <a:buFont typeface="Courier New"/>
              <a:buChar char="o"/>
            </a:pPr>
            <a:r>
              <a:rPr lang="en-US" sz="1400"/>
              <a:t>Any findings or documentation required under paragraphs (b) and (c) of this subsection must be provided, within five school days of making the finding, to the student’s parent or foster parent in a language and format accessible to the parent or foster parent.</a:t>
            </a:r>
            <a:endParaRPr sz="1400"/>
          </a:p>
          <a:p>
            <a:pPr marL="0" lvl="0" indent="0" algn="l" rtl="0">
              <a:spcBef>
                <a:spcPts val="1200"/>
              </a:spcBef>
              <a:spcAft>
                <a:spcPts val="0"/>
              </a:spcAft>
              <a:buNone/>
            </a:pPr>
            <a:endParaRPr sz="1400"/>
          </a:p>
        </p:txBody>
      </p:sp>
      <p:sp>
        <p:nvSpPr>
          <p:cNvPr id="710" name="Google Shape;71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leads us to a short discussion on federal and state rules that provide the foundation for equitable access for students with disabilities. This starts with the Individuals with Disabilities Education Act (IDEA), Section 504 of the Rehabilitation Act and the American with Disabilities Act (ADA).  </a:t>
            </a: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ODE has created a sample form for the superintendent to help document this review process.  </a:t>
            </a: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Font typeface="Arial"/>
              <a:buNone/>
            </a:pPr>
            <a:r>
              <a:rPr lang="en-US" sz="1400" b="1"/>
              <a:t>Presenter</a:t>
            </a:r>
            <a:r>
              <a:rPr lang="en-US" sz="1400"/>
              <a:t>:  Distribut</a:t>
            </a:r>
            <a:r>
              <a:rPr lang="en-US" sz="1400" i="1"/>
              <a:t>e </a:t>
            </a:r>
            <a:r>
              <a:rPr lang="en-US" sz="1400" u="sng">
                <a:solidFill>
                  <a:srgbClr val="3344DD"/>
                </a:solidFill>
                <a:highlight>
                  <a:srgbClr val="F5F5F5"/>
                </a:highlight>
                <a:latin typeface="Arial"/>
                <a:ea typeface="Arial"/>
                <a:cs typeface="Arial"/>
                <a:sym typeface="Arial"/>
                <a:hlinkClick r:id="rId3">
                  <a:extLst>
                    <a:ext uri="{A12FA001-AC4F-418D-AE19-62706E023703}">
                      <ahyp:hlinkClr xmlns:ahyp="http://schemas.microsoft.com/office/drawing/2018/hyperlinkcolor" val="tx"/>
                    </a:ext>
                  </a:extLst>
                </a:hlinkClick>
              </a:rPr>
              <a:t>Superintendent Review Placement on an Abbreviated School Day Program Sample Form</a:t>
            </a:r>
            <a:r>
              <a:rPr lang="en-US" sz="1400"/>
              <a:t>. Give participants a couple of minutes to look at the document. On the slide, you will find a few sample items from this document.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(Read items and answer any questions that participants may have.)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719" name="Google Shape;71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a:t>Presenter</a:t>
            </a:r>
            <a:r>
              <a:rPr lang="en-US" sz="1400"/>
              <a:t>: Either provide information or have a discussion about the questions on the slide.  </a:t>
            </a:r>
            <a:endParaRPr sz="1400"/>
          </a:p>
        </p:txBody>
      </p:sp>
      <p:sp>
        <p:nvSpPr>
          <p:cNvPr id="728" name="Google Shape;72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a:t>Let’s move on to another component of accountability within SB 819 – complaint investigations. In general, when the Department of Education </a:t>
            </a:r>
            <a:r>
              <a:rPr lang="en-US" sz="1400" u="sng"/>
              <a:t>receives a complaint</a:t>
            </a:r>
            <a:r>
              <a:rPr lang="en-US" sz="1400"/>
              <a:t> or </a:t>
            </a:r>
            <a:r>
              <a:rPr lang="en-US" sz="1400" u="sng"/>
              <a:t>otherwise has cause to believe</a:t>
            </a:r>
            <a:r>
              <a:rPr lang="en-US" sz="1400"/>
              <a:t> a school district is not in compliance with 819, the Department must initiate an investigation.  </a:t>
            </a:r>
            <a:endParaRPr sz="1400"/>
          </a:p>
          <a:p>
            <a:pPr marL="0" lvl="0" indent="0" algn="l" rtl="0">
              <a:spcBef>
                <a:spcPts val="0"/>
              </a:spcBef>
              <a:spcAft>
                <a:spcPts val="0"/>
              </a:spcAft>
              <a:buNone/>
            </a:pPr>
            <a:endParaRPr/>
          </a:p>
        </p:txBody>
      </p:sp>
      <p:sp>
        <p:nvSpPr>
          <p:cNvPr id="737" name="Google Shape;73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SB 819 states that when the Department of Education receives a complaint or otherwise has some type of cause to believe the school district is not in compliance with SB 819, specifically: </a:t>
            </a:r>
            <a:endParaRPr sz="1400"/>
          </a:p>
          <a:p>
            <a:pPr marL="457200" lvl="0" indent="-324485" algn="l" rtl="0">
              <a:lnSpc>
                <a:spcPct val="100000"/>
              </a:lnSpc>
              <a:spcBef>
                <a:spcPts val="0"/>
              </a:spcBef>
              <a:spcAft>
                <a:spcPts val="0"/>
              </a:spcAft>
              <a:buClr>
                <a:schemeClr val="dk1"/>
              </a:buClr>
              <a:buSzPts val="1400"/>
              <a:buFont typeface="Calibri"/>
              <a:buChar char="●"/>
            </a:pPr>
            <a:r>
              <a:rPr lang="en-US" sz="1400"/>
              <a:t>Section 2(7) –”A school district may not unilaterally place a student with a disability on an abbreviated school day program, regardless of the age of the student,” and </a:t>
            </a:r>
            <a:endParaRPr sz="1400"/>
          </a:p>
          <a:p>
            <a:pPr marL="457200" lvl="0" indent="-324485" algn="l" rtl="0">
              <a:lnSpc>
                <a:spcPct val="100000"/>
              </a:lnSpc>
              <a:spcBef>
                <a:spcPts val="0"/>
              </a:spcBef>
              <a:spcAft>
                <a:spcPts val="0"/>
              </a:spcAft>
              <a:buClr>
                <a:schemeClr val="dk1"/>
              </a:buClr>
              <a:buSzPts val="1400"/>
              <a:buFont typeface="Calibri"/>
              <a:buChar char="●"/>
            </a:pPr>
            <a:r>
              <a:rPr lang="en-US" sz="1400"/>
              <a:t> Section 3(5) – “The parent or foster parent provides informed and written consent for the abbreviated school day program placement.”</a:t>
            </a:r>
            <a:endParaRPr sz="1400"/>
          </a:p>
          <a:p>
            <a:pPr marL="0" lvl="0" indent="0" algn="l" rtl="0">
              <a:spcBef>
                <a:spcPts val="0"/>
              </a:spcBef>
              <a:spcAft>
                <a:spcPts val="0"/>
              </a:spcAft>
              <a:buNone/>
            </a:pPr>
            <a:endParaRPr sz="1400"/>
          </a:p>
          <a:p>
            <a:pPr marL="0" marR="0" lvl="0" indent="0" algn="l" rtl="0">
              <a:lnSpc>
                <a:spcPct val="100000"/>
              </a:lnSpc>
              <a:spcBef>
                <a:spcPts val="0"/>
              </a:spcBef>
              <a:spcAft>
                <a:spcPts val="0"/>
              </a:spcAft>
              <a:buClr>
                <a:schemeClr val="dk1"/>
              </a:buClr>
              <a:buSzPts val="1200"/>
              <a:buFont typeface="Calibri"/>
              <a:buNone/>
            </a:pPr>
            <a:r>
              <a:rPr lang="en-US" sz="1400"/>
              <a:t>SB 819 calls for the department to </a:t>
            </a:r>
            <a:r>
              <a:rPr lang="en-US" sz="1400" b="1"/>
              <a:t>initiate an investigation</a:t>
            </a:r>
            <a:r>
              <a:rPr lang="en-US" sz="1400"/>
              <a:t> and inform the school district of any noncompliance </a:t>
            </a:r>
            <a:r>
              <a:rPr lang="en-US" sz="1400" b="1"/>
              <a:t>within 30 calendar days </a:t>
            </a:r>
            <a:r>
              <a:rPr lang="en-US" sz="1400"/>
              <a:t>of receiving the complaint or having cause to believe the school district is not in compliance.</a:t>
            </a:r>
            <a:endParaRPr sz="1400"/>
          </a:p>
          <a:p>
            <a:pPr marL="0" marR="0" lvl="0" indent="0" algn="l" rtl="0">
              <a:lnSpc>
                <a:spcPct val="100000"/>
              </a:lnSpc>
              <a:spcBef>
                <a:spcPts val="0"/>
              </a:spcBef>
              <a:spcAft>
                <a:spcPts val="0"/>
              </a:spcAft>
              <a:buClr>
                <a:schemeClr val="dk1"/>
              </a:buClr>
              <a:buSzPts val="1200"/>
              <a:buFont typeface="Calibri"/>
              <a:buNone/>
            </a:pPr>
            <a:endParaRPr sz="1400"/>
          </a:p>
          <a:p>
            <a:pPr marL="0" marR="0" lvl="0" indent="0" algn="l" rtl="0">
              <a:lnSpc>
                <a:spcPct val="100000"/>
              </a:lnSpc>
              <a:spcBef>
                <a:spcPts val="0"/>
              </a:spcBef>
              <a:spcAft>
                <a:spcPts val="0"/>
              </a:spcAft>
              <a:buClr>
                <a:schemeClr val="dk1"/>
              </a:buClr>
              <a:buSzPts val="1200"/>
              <a:buFont typeface="Calibri"/>
              <a:buNone/>
            </a:pPr>
            <a:r>
              <a:rPr lang="en-US" sz="1400"/>
              <a:t>Keep in mind that if the investigation shows that our district is not compliant with the components of SB 918, the school district is at risk of losing state school fund dollars for days of lost instruction for students, and compensatory education will need to be provided for those lost days. </a:t>
            </a:r>
            <a:endParaRPr sz="1400"/>
          </a:p>
        </p:txBody>
      </p:sp>
      <p:sp>
        <p:nvSpPr>
          <p:cNvPr id="747" name="Google Shape;74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825"/>
              <a:buFont typeface="Calibri"/>
              <a:buNone/>
            </a:pPr>
            <a:r>
              <a:rPr lang="en-US" sz="1400"/>
              <a:t>If a complaint </a:t>
            </a:r>
            <a:r>
              <a:rPr lang="en-US" sz="1400" b="0"/>
              <a:t>relates to a specific student rather than a systemic complaint against the district and is submitted by the student’s parent or foster parent, the Superintendent of Public Instruction is not required to conduct an investigation. Instead the Superintendent will p</a:t>
            </a:r>
            <a:r>
              <a:rPr lang="en-US" sz="1400"/>
              <a:t>resume that consent for the abbreviated school day program placement has been revoked.</a:t>
            </a:r>
            <a:endParaRPr sz="1400"/>
          </a:p>
          <a:p>
            <a:pPr marL="134620" lvl="0" indent="0" algn="l" rtl="0">
              <a:lnSpc>
                <a:spcPct val="100000"/>
              </a:lnSpc>
              <a:spcBef>
                <a:spcPts val="0"/>
              </a:spcBef>
              <a:spcAft>
                <a:spcPts val="0"/>
              </a:spcAft>
              <a:buClr>
                <a:schemeClr val="dk1"/>
              </a:buClr>
              <a:buSzPts val="1200"/>
              <a:buFont typeface="Calibri"/>
              <a:buNone/>
            </a:pPr>
            <a:endParaRPr sz="1400"/>
          </a:p>
          <a:p>
            <a:pPr marL="0" lvl="0" indent="0" algn="l" rtl="0">
              <a:lnSpc>
                <a:spcPct val="100000"/>
              </a:lnSpc>
              <a:spcBef>
                <a:spcPts val="0"/>
              </a:spcBef>
              <a:spcAft>
                <a:spcPts val="0"/>
              </a:spcAft>
              <a:buClr>
                <a:schemeClr val="dk1"/>
              </a:buClr>
              <a:buSzPts val="1200"/>
              <a:buFont typeface="Calibri"/>
              <a:buNone/>
            </a:pPr>
            <a:r>
              <a:rPr lang="en-US" sz="1400" b="1"/>
              <a:t>Thereafter, and in no case no more than two business days after receipt of the complaint, </a:t>
            </a:r>
            <a:r>
              <a:rPr lang="en-US" sz="1400" b="0"/>
              <a:t>the Superintendent will</a:t>
            </a:r>
            <a:r>
              <a:rPr lang="en-US" sz="1400" b="1"/>
              <a:t> </a:t>
            </a:r>
            <a:r>
              <a:rPr lang="en-US" sz="1400" b="0"/>
              <a:t>o</a:t>
            </a:r>
            <a:r>
              <a:rPr lang="en-US" sz="1400"/>
              <a:t>rder the school district to provide meaningful access to the student within five school days. As a reminder, meaningful access means the same number of hours of instruction and educational services that are provided to the majority of other students who are in the same grade within the student’s resident school district. </a:t>
            </a:r>
            <a:endParaRPr sz="1400"/>
          </a:p>
          <a:p>
            <a:pPr marL="0" lvl="0" indent="0" algn="l" rtl="0">
              <a:spcBef>
                <a:spcPts val="0"/>
              </a:spcBef>
              <a:spcAft>
                <a:spcPts val="0"/>
              </a:spcAft>
              <a:buNone/>
            </a:pPr>
            <a:endParaRPr sz="1400"/>
          </a:p>
        </p:txBody>
      </p:sp>
      <p:sp>
        <p:nvSpPr>
          <p:cNvPr id="756" name="Google Shape;75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Let’s keep this in mind. Instead of being in a situation where we need to react to a complaint investigation, it seems the best solution would to be proactive and put systems in place that will help mitigate such a situation.  We need to work on doing just that by setting up effective systems around SB 819, increasing district personnel’s knowledge of SB 819 and working collaboratively with parents to ensure open lines of communication.  </a:t>
            </a:r>
            <a:endParaRPr sz="1400"/>
          </a:p>
        </p:txBody>
      </p:sp>
      <p:sp>
        <p:nvSpPr>
          <p:cNvPr id="765" name="Google Shape;76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As mentioned, there are enforcement actions for failure to comply with abbreviated school day legislation that are written into SB 819.  We will take a look at these actions in the next couple of slides.  </a:t>
            </a:r>
            <a:endParaRPr sz="1400"/>
          </a:p>
        </p:txBody>
      </p:sp>
      <p:sp>
        <p:nvSpPr>
          <p:cNvPr id="774" name="Google Shape;774;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There are a number of different enforcement actions that can take place if school districts do not comply with SB 819 and a complaint investigation has taken place.  This slide starts the process for this enforcement.  </a:t>
            </a:r>
            <a:endParaRPr sz="1400"/>
          </a:p>
          <a:p>
            <a:pPr marL="0" lvl="0" indent="0" algn="l" rtl="0">
              <a:spcBef>
                <a:spcPts val="0"/>
              </a:spcBef>
              <a:spcAft>
                <a:spcPts val="0"/>
              </a:spcAft>
              <a:buNone/>
            </a:pPr>
            <a:endParaRPr sz="1400"/>
          </a:p>
          <a:p>
            <a:pPr marL="0" lvl="0" indent="0" algn="l" rtl="0">
              <a:lnSpc>
                <a:spcPct val="100000"/>
              </a:lnSpc>
              <a:spcBef>
                <a:spcPts val="0"/>
              </a:spcBef>
              <a:spcAft>
                <a:spcPts val="0"/>
              </a:spcAft>
              <a:buClr>
                <a:schemeClr val="dk1"/>
              </a:buClr>
              <a:buSzPts val="1200"/>
              <a:buFont typeface="Calibri"/>
              <a:buNone/>
            </a:pPr>
            <a:r>
              <a:rPr lang="en-US" sz="1400"/>
              <a:t>ODE will enter an order that any students named in the complaint or identified in the course of an investigation:</a:t>
            </a:r>
            <a:endParaRPr sz="1400"/>
          </a:p>
          <a:p>
            <a:pPr marL="457200" lvl="0" indent="-317500" algn="l" rtl="0">
              <a:lnSpc>
                <a:spcPct val="100000"/>
              </a:lnSpc>
              <a:spcBef>
                <a:spcPts val="0"/>
              </a:spcBef>
              <a:spcAft>
                <a:spcPts val="0"/>
              </a:spcAft>
              <a:buClr>
                <a:schemeClr val="dk1"/>
              </a:buClr>
              <a:buSzPts val="1400"/>
              <a:buFont typeface="Calibri"/>
              <a:buChar char="•"/>
            </a:pPr>
            <a:r>
              <a:rPr lang="en-US" sz="1400"/>
              <a:t>Be provided, within five school days of the final order, with meaningful access to the same number of hours of instruction and educational services that are provided to the majority of other students who are in the same grade within the student’s resident school district.</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200"/>
              <a:buFont typeface="Calibri"/>
              <a:buNone/>
            </a:pPr>
            <a:r>
              <a:rPr lang="en-US" sz="1400"/>
              <a:t>If the school district fails to comply with the order, ODE can: </a:t>
            </a:r>
            <a:endParaRPr sz="1400"/>
          </a:p>
          <a:p>
            <a:pPr marL="457200" lvl="0" indent="-317500" algn="l" rtl="0">
              <a:lnSpc>
                <a:spcPct val="100000"/>
              </a:lnSpc>
              <a:spcBef>
                <a:spcPts val="0"/>
              </a:spcBef>
              <a:spcAft>
                <a:spcPts val="0"/>
              </a:spcAft>
              <a:buClr>
                <a:schemeClr val="dk1"/>
              </a:buClr>
              <a:buSzPts val="1400"/>
              <a:buFont typeface="Calibri"/>
              <a:buChar char="•"/>
            </a:pPr>
            <a:r>
              <a:rPr lang="en-US" sz="1400"/>
              <a:t>Find the school district nonstandard until all students subject to the order and placed on an abbreviated school day program in violation of sections 2(7) and 3(5) of this 2023 Act are provided with meaningful access to the same number of hours of instruction and educational services that are provided to the majority of other students who are in the same grade within the student’s resident school district.</a:t>
            </a:r>
            <a:endParaRPr sz="1400"/>
          </a:p>
          <a:p>
            <a:pPr marL="0" lvl="0" indent="0" algn="l" rtl="0">
              <a:spcBef>
                <a:spcPts val="0"/>
              </a:spcBef>
              <a:spcAft>
                <a:spcPts val="0"/>
              </a:spcAft>
              <a:buNone/>
            </a:pPr>
            <a:endParaRPr sz="1400"/>
          </a:p>
        </p:txBody>
      </p:sp>
      <p:sp>
        <p:nvSpPr>
          <p:cNvPr id="784" name="Google Shape;78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What are the consequences if the school district fails to comply with the order within 10 school days?  </a:t>
            </a:r>
            <a:endParaRPr sz="1400"/>
          </a:p>
          <a:p>
            <a:pPr marL="0" lvl="0" indent="0" algn="l" rtl="0">
              <a:spcBef>
                <a:spcPts val="0"/>
              </a:spcBef>
              <a:spcAft>
                <a:spcPts val="0"/>
              </a:spcAft>
              <a:buNone/>
            </a:pPr>
            <a:endParaRPr sz="1400"/>
          </a:p>
          <a:p>
            <a:pPr marL="0" lvl="0" indent="0" algn="l" rtl="0">
              <a:lnSpc>
                <a:spcPct val="100000"/>
              </a:lnSpc>
              <a:spcBef>
                <a:spcPts val="1200"/>
              </a:spcBef>
              <a:spcAft>
                <a:spcPts val="0"/>
              </a:spcAft>
              <a:buClr>
                <a:schemeClr val="dk1"/>
              </a:buClr>
              <a:buSzPts val="1200"/>
              <a:buFont typeface="Calibri"/>
              <a:buNone/>
            </a:pPr>
            <a:r>
              <a:rPr lang="en-US" sz="1400"/>
              <a:t>If the school district fails to comply with the order within 10 school days . . . SB 819 calls for:</a:t>
            </a:r>
            <a:endParaRPr sz="1400"/>
          </a:p>
          <a:p>
            <a:pPr marL="171450" lvl="0" indent="-184150" algn="l" rtl="0">
              <a:lnSpc>
                <a:spcPct val="100000"/>
              </a:lnSpc>
              <a:spcBef>
                <a:spcPts val="1200"/>
              </a:spcBef>
              <a:spcAft>
                <a:spcPts val="0"/>
              </a:spcAft>
              <a:buClr>
                <a:schemeClr val="dk1"/>
              </a:buClr>
              <a:buSzPts val="1400"/>
              <a:buFont typeface="Arial"/>
              <a:buChar char="•"/>
            </a:pPr>
            <a:r>
              <a:rPr lang="en-US" sz="1400"/>
              <a:t>ODE will Immediately withhold State School Fund moneys that otherwise would be distributed to the school district. </a:t>
            </a:r>
            <a:endParaRPr sz="1400"/>
          </a:p>
          <a:p>
            <a:pPr marL="171450" lvl="0" indent="-184150" algn="l" rtl="0">
              <a:lnSpc>
                <a:spcPct val="100000"/>
              </a:lnSpc>
              <a:spcBef>
                <a:spcPts val="1200"/>
              </a:spcBef>
              <a:spcAft>
                <a:spcPts val="0"/>
              </a:spcAft>
              <a:buClr>
                <a:schemeClr val="dk1"/>
              </a:buClr>
              <a:buSzPts val="1400"/>
              <a:buFont typeface="Arial"/>
              <a:buChar char="•"/>
            </a:pPr>
            <a:r>
              <a:rPr lang="en-US" sz="1400"/>
              <a:t>The amounts withheld must be calculated based on the weighted average daily membership attributable to the students subject to the order, as calculated under ORS 327.013, and the percentage of the school year that the students were placed on an abbreviated school day program in violation of sections 2(7) and 3(5) of this 2023 Act.</a:t>
            </a:r>
            <a:endParaRPr sz="1400"/>
          </a:p>
          <a:p>
            <a:pPr marL="0" lvl="0" indent="0" algn="l" rtl="0">
              <a:spcBef>
                <a:spcPts val="0"/>
              </a:spcBef>
              <a:spcAft>
                <a:spcPts val="0"/>
              </a:spcAft>
              <a:buNone/>
            </a:pPr>
            <a:endParaRPr/>
          </a:p>
        </p:txBody>
      </p:sp>
      <p:sp>
        <p:nvSpPr>
          <p:cNvPr id="793" name="Google Shape;793;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An</a:t>
            </a:r>
            <a:r>
              <a:rPr lang="en-US"/>
              <a:t> </a:t>
            </a:r>
            <a:r>
              <a:rPr lang="en-US" sz="1400"/>
              <a:t>additional consequence of the school district failing to comply with the order within 10 school days is that: </a:t>
            </a:r>
            <a:endParaRPr sz="1400"/>
          </a:p>
          <a:p>
            <a:pPr marL="0" lvl="0" indent="0" algn="l" rtl="0">
              <a:spcBef>
                <a:spcPts val="0"/>
              </a:spcBef>
              <a:spcAft>
                <a:spcPts val="0"/>
              </a:spcAft>
              <a:buNone/>
            </a:pPr>
            <a:endParaRPr sz="1400"/>
          </a:p>
          <a:p>
            <a:pPr marL="0" marR="0" lvl="0" indent="0" algn="l" rtl="0">
              <a:lnSpc>
                <a:spcPct val="100000"/>
              </a:lnSpc>
              <a:spcBef>
                <a:spcPts val="0"/>
              </a:spcBef>
              <a:spcAft>
                <a:spcPts val="0"/>
              </a:spcAft>
              <a:buClr>
                <a:schemeClr val="dk1"/>
              </a:buClr>
              <a:buSzPts val="1200"/>
              <a:buFont typeface="Calibri"/>
              <a:buNone/>
            </a:pPr>
            <a:r>
              <a:rPr lang="en-US" sz="1400"/>
              <a:t>ODE will require the school district to provide compensatory education to the students subject to the order that is equivalent to at least one hour of direct instruction for every two hours of instruction that were lost due to an abbreviated school day program placement in violation of sections 2(7) and 3(5) of this 2023 Act. This directive is also written within the language of SB 819.  </a:t>
            </a:r>
            <a:endParaRPr sz="1400"/>
          </a:p>
          <a:p>
            <a:pPr marL="0" lvl="0" indent="0" algn="l" rtl="0">
              <a:spcBef>
                <a:spcPts val="0"/>
              </a:spcBef>
              <a:spcAft>
                <a:spcPts val="0"/>
              </a:spcAft>
              <a:buNone/>
            </a:pPr>
            <a:endParaRPr/>
          </a:p>
        </p:txBody>
      </p:sp>
      <p:sp>
        <p:nvSpPr>
          <p:cNvPr id="802" name="Google Shape;802;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everyone is aware, </a:t>
            </a:r>
            <a:r>
              <a:rPr lang="en-US" sz="1200" b="0" i="0">
                <a:solidFill>
                  <a:schemeClr val="dk1"/>
                </a:solidFill>
                <a:latin typeface="Calibri"/>
                <a:ea typeface="Calibri"/>
                <a:cs typeface="Calibri"/>
                <a:sym typeface="Calibri"/>
              </a:rPr>
              <a:t>(IDEA) is a law that makes available a free appropriate public education to eligible children with disabilities throughout the nation and ensures special education and related services to those children. Congress stated that, “Disability is a natural part of the human experience and in no way diminishes the right of individuals to participate in or contribute to society. Improving educational results for children with disabilities is an essential element of our national policy of ensuring equality of opportunity, full participation, independent living, and economic self-sufficiency for individuals with disabilities.”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As related to shortened school day, IDEA requires that eligible students receive a free appropriate public education in the least restrictive environment, and that schools must educate students with disabilities alongside their non-disabled peers as much as possible.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Section 504 is a federal law designed to protect the rights of individuals with disabilities in programs and activities that receive Federal financial assistance from the U.S. Department of Education (ED). Section 504 provides: "No otherwise qualified individual with a disability in the United States . . . shall, solely by reason of her or his disability, be excluded from the participation in, be denied the benefits of, or be subjected to discrimination under any program or activity receiving Federal financial assistance . . .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Finally, The Americans with Disabilities Act or ADA is a federal civil rights law that prohibits discrimination against people with disabilities in everyday activities. The ADA prohibits discrimination on the basis of disability just as other civil rights laws prohibit discrimination on the basis of race, color, sex, national origin, age, and religion. The ADA </a:t>
            </a:r>
            <a:r>
              <a:rPr lang="en-US" b="0"/>
              <a:t>Prohibits discrimination against people with disabilities in public accommodations, including schools.</a:t>
            </a:r>
            <a:endParaRPr/>
          </a:p>
          <a:p>
            <a:pPr marL="0" lvl="0" indent="0" algn="l" rtl="0">
              <a:spcBef>
                <a:spcPts val="0"/>
              </a:spcBef>
              <a:spcAft>
                <a:spcPts val="0"/>
              </a:spcAft>
              <a:buNone/>
            </a:pPr>
            <a:endParaRPr/>
          </a:p>
        </p:txBody>
      </p:sp>
      <p:sp>
        <p:nvSpPr>
          <p:cNvPr id="161" name="Google Shape;1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There can also be enforcement action directed at the superintendent of the school district that fails to comply with the order as follows:  </a:t>
            </a:r>
            <a:endParaRPr sz="1400"/>
          </a:p>
          <a:p>
            <a:pPr marL="0" lvl="0" indent="0" algn="l" rtl="0">
              <a:spcBef>
                <a:spcPts val="0"/>
              </a:spcBef>
              <a:spcAft>
                <a:spcPts val="0"/>
              </a:spcAft>
              <a:buNone/>
            </a:pPr>
            <a:endParaRPr sz="1400"/>
          </a:p>
          <a:p>
            <a:pPr marL="0" lvl="0" indent="0" algn="l" rtl="0">
              <a:lnSpc>
                <a:spcPct val="100000"/>
              </a:lnSpc>
              <a:spcBef>
                <a:spcPts val="1200"/>
              </a:spcBef>
              <a:spcAft>
                <a:spcPts val="0"/>
              </a:spcAft>
              <a:buClr>
                <a:schemeClr val="dk1"/>
              </a:buClr>
              <a:buSzPts val="1200"/>
              <a:buFont typeface="Calibri"/>
              <a:buNone/>
            </a:pPr>
            <a:r>
              <a:rPr lang="en-US" sz="1400"/>
              <a:t>The failure of a school district superintendent to </a:t>
            </a:r>
            <a:endParaRPr sz="1400"/>
          </a:p>
          <a:p>
            <a:pPr marL="457200" lvl="0" indent="-317500" algn="l" rtl="0">
              <a:lnSpc>
                <a:spcPct val="100000"/>
              </a:lnSpc>
              <a:spcBef>
                <a:spcPts val="1200"/>
              </a:spcBef>
              <a:spcAft>
                <a:spcPts val="0"/>
              </a:spcAft>
              <a:buClr>
                <a:schemeClr val="dk1"/>
              </a:buClr>
              <a:buSzPts val="1400"/>
              <a:buFont typeface="Calibri"/>
              <a:buChar char="•"/>
            </a:pPr>
            <a:r>
              <a:rPr lang="en-US" sz="1400"/>
              <a:t>Restore meaningful access to a student within the time </a:t>
            </a:r>
            <a:endParaRPr sz="1400"/>
          </a:p>
          <a:p>
            <a:pPr marL="457200" lvl="0" indent="-317500" algn="l" rtl="0">
              <a:lnSpc>
                <a:spcPct val="100000"/>
              </a:lnSpc>
              <a:spcBef>
                <a:spcPts val="0"/>
              </a:spcBef>
              <a:spcAft>
                <a:spcPts val="0"/>
              </a:spcAft>
              <a:buClr>
                <a:schemeClr val="dk1"/>
              </a:buClr>
              <a:buSzPts val="1400"/>
              <a:buFont typeface="Calibri"/>
              <a:buChar char="•"/>
            </a:pPr>
            <a:r>
              <a:rPr lang="en-US" sz="1400"/>
              <a:t>Comply with an order issued under subsection (2)(c) of this section to restore meaningful access to all students subject to the order </a:t>
            </a:r>
            <a:endParaRPr sz="1400"/>
          </a:p>
          <a:p>
            <a:pPr marL="0" lvl="0" indent="0" algn="l" rtl="0">
              <a:lnSpc>
                <a:spcPct val="100000"/>
              </a:lnSpc>
              <a:spcBef>
                <a:spcPts val="1200"/>
              </a:spcBef>
              <a:spcAft>
                <a:spcPts val="0"/>
              </a:spcAft>
              <a:buClr>
                <a:schemeClr val="dk1"/>
              </a:buClr>
              <a:buSzPts val="1200"/>
              <a:buFont typeface="Calibri"/>
              <a:buNone/>
            </a:pPr>
            <a:r>
              <a:rPr lang="en-US" sz="1400"/>
              <a:t>May be grounds for discipline by the Teacher Standards and Practices Commission under ORS 342.175. </a:t>
            </a:r>
            <a:endParaRPr sz="1400"/>
          </a:p>
          <a:p>
            <a:pPr marL="0" lvl="0" indent="0" algn="l" rtl="0">
              <a:lnSpc>
                <a:spcPct val="100000"/>
              </a:lnSpc>
              <a:spcBef>
                <a:spcPts val="1200"/>
              </a:spcBef>
              <a:spcAft>
                <a:spcPts val="0"/>
              </a:spcAft>
              <a:buClr>
                <a:schemeClr val="dk1"/>
              </a:buClr>
              <a:buSzPts val="1200"/>
              <a:buFont typeface="Calibri"/>
              <a:buNone/>
            </a:pPr>
            <a:r>
              <a:rPr lang="en-US" sz="1400"/>
              <a:t>If the commission receives a complaint concerning a failure described in this subsection, the commission shall take into consideration the responsive efforts and actions of the superintendent to restore meaningful access to the student or students.</a:t>
            </a:r>
            <a:endParaRPr sz="1400"/>
          </a:p>
          <a:p>
            <a:pPr marL="0" lvl="0" indent="0" algn="l" rtl="0">
              <a:spcBef>
                <a:spcPts val="1200"/>
              </a:spcBef>
              <a:spcAft>
                <a:spcPts val="0"/>
              </a:spcAft>
              <a:buNone/>
            </a:pPr>
            <a:endParaRPr sz="1400"/>
          </a:p>
        </p:txBody>
      </p:sp>
      <p:sp>
        <p:nvSpPr>
          <p:cNvPr id="811" name="Google Shape;811;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3bc89d359c_1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3bc89d359c_1_2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Ask for any questions, concerns or comments relative to the discussion the group has on the superintendent review, complaint investigations and/or enforcement actions. Emphasize the need for the district to be proactive in its efforts to meet requirements of SB 819.  </a:t>
            </a:r>
            <a:endParaRPr sz="1400"/>
          </a:p>
        </p:txBody>
      </p:sp>
      <p:sp>
        <p:nvSpPr>
          <p:cNvPr id="820" name="Google Shape;820;g23bc89d359c_1_2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This has been an overview of the major changes to abbreviated school day with respect to SB 819.  (Presenter quickly reviews each box).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b="1"/>
              <a:t>Presenter</a:t>
            </a:r>
            <a:r>
              <a:rPr lang="en-US" sz="1400"/>
              <a:t>:  This is an overview. Based upon your audience and time, you may want to use “A Comprehensive Look” which goes into more detail in each of these SB 819 components. Additionally, a separate train-the-trainer presentation on holding SB 819 team meetings for the three types of required meetings is also available.  </a:t>
            </a:r>
            <a:endParaRPr sz="1400"/>
          </a:p>
        </p:txBody>
      </p:sp>
      <p:sp>
        <p:nvSpPr>
          <p:cNvPr id="830" name="Google Shape;830;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do these laws specifically apply to students with disabilities in our schools?</a:t>
            </a:r>
            <a:endParaRPr/>
          </a:p>
          <a:p>
            <a:pPr marL="0" lvl="0" indent="0" algn="l" rtl="0">
              <a:spcBef>
                <a:spcPts val="0"/>
              </a:spcBef>
              <a:spcAft>
                <a:spcPts val="0"/>
              </a:spcAft>
              <a:buNone/>
            </a:pPr>
            <a:endParaRPr/>
          </a:p>
          <a:p>
            <a:pPr marL="0" lvl="0" indent="0" algn="l" rtl="0">
              <a:spcBef>
                <a:spcPts val="0"/>
              </a:spcBef>
              <a:spcAft>
                <a:spcPts val="0"/>
              </a:spcAft>
              <a:buNone/>
            </a:pPr>
            <a:r>
              <a:rPr lang="en-US" b="1"/>
              <a:t>Presenter</a:t>
            </a:r>
            <a:r>
              <a:rPr lang="en-US"/>
              <a:t>: Read and discuss (if time is available) application of these laws to students with disabilities in our schools.  </a:t>
            </a:r>
            <a:endParaRPr/>
          </a:p>
        </p:txBody>
      </p:sp>
      <p:sp>
        <p:nvSpPr>
          <p:cNvPr id="188" name="Google Shape;1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we use the term “least restrictive environment” in each of these laws, this refers to applying the continuum of alternative placements when considering student placement. </a:t>
            </a:r>
            <a:r>
              <a:rPr lang="en-US" sz="1200"/>
              <a:t>Each local educational agency (LEA) is required to “ensure that a continuum of alternative placements is available to meet the needs of children with disabilities for special education and related services”  As illustrated, the least restrictive placement is instruction in the regular education classroom. While the illustration shows instruction in hospitals and institutions as a much more restrictive setting, abbreviated school would be considered even more restrictive as students do not have the opportunity to even experience a full instructional day.  </a:t>
            </a:r>
            <a:endParaRPr/>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7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74"/>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7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 name="Google Shape;21;p74"/>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7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74"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86"/>
        <p:cNvGrpSpPr/>
        <p:nvPr/>
      </p:nvGrpSpPr>
      <p:grpSpPr>
        <a:xfrm>
          <a:off x="0" y="0"/>
          <a:ext cx="0" cy="0"/>
          <a:chOff x="0" y="0"/>
          <a:chExt cx="0" cy="0"/>
        </a:xfrm>
      </p:grpSpPr>
      <p:sp>
        <p:nvSpPr>
          <p:cNvPr id="87" name="Google Shape;87;p8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88;p8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9" name="Google Shape;89;p8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83"/>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94"/>
        <p:cNvGrpSpPr/>
        <p:nvPr/>
      </p:nvGrpSpPr>
      <p:grpSpPr>
        <a:xfrm>
          <a:off x="0" y="0"/>
          <a:ext cx="0" cy="0"/>
          <a:chOff x="0" y="0"/>
          <a:chExt cx="0" cy="0"/>
        </a:xfrm>
      </p:grpSpPr>
      <p:sp>
        <p:nvSpPr>
          <p:cNvPr id="95" name="Google Shape;95;p8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8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7" name="Google Shape;97;p8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8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8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8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02" name="Google Shape;102;p8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03" name="Google Shape;103;p8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27"/>
        <p:cNvGrpSpPr/>
        <p:nvPr/>
      </p:nvGrpSpPr>
      <p:grpSpPr>
        <a:xfrm>
          <a:off x="0" y="0"/>
          <a:ext cx="0" cy="0"/>
          <a:chOff x="0" y="0"/>
          <a:chExt cx="0" cy="0"/>
        </a:xfrm>
      </p:grpSpPr>
      <p:sp>
        <p:nvSpPr>
          <p:cNvPr id="28" name="Google Shape;28;p7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75"/>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7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7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35"/>
        <p:cNvGrpSpPr/>
        <p:nvPr/>
      </p:nvGrpSpPr>
      <p:grpSpPr>
        <a:xfrm>
          <a:off x="0" y="0"/>
          <a:ext cx="0" cy="0"/>
          <a:chOff x="0" y="0"/>
          <a:chExt cx="0" cy="0"/>
        </a:xfrm>
      </p:grpSpPr>
      <p:sp>
        <p:nvSpPr>
          <p:cNvPr id="36" name="Google Shape;36;p7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76"/>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76"/>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6"/>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7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76"/>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44"/>
        <p:cNvGrpSpPr/>
        <p:nvPr/>
      </p:nvGrpSpPr>
      <p:grpSpPr>
        <a:xfrm>
          <a:off x="0" y="0"/>
          <a:ext cx="0" cy="0"/>
          <a:chOff x="0" y="0"/>
          <a:chExt cx="0" cy="0"/>
        </a:xfrm>
      </p:grpSpPr>
      <p:sp>
        <p:nvSpPr>
          <p:cNvPr id="45" name="Google Shape;45;p7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7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7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8"/>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8"/>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7"/>
        <p:cNvGrpSpPr/>
        <p:nvPr/>
      </p:nvGrpSpPr>
      <p:grpSpPr>
        <a:xfrm>
          <a:off x="0" y="0"/>
          <a:ext cx="0" cy="0"/>
          <a:chOff x="0" y="0"/>
          <a:chExt cx="0" cy="0"/>
        </a:xfrm>
      </p:grpSpPr>
      <p:sp>
        <p:nvSpPr>
          <p:cNvPr id="58" name="Google Shape;58;p7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79"/>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0" name="Google Shape;60;p79"/>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79"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8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0"/>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8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1"/>
        <p:cNvGrpSpPr/>
        <p:nvPr/>
      </p:nvGrpSpPr>
      <p:grpSpPr>
        <a:xfrm>
          <a:off x="0" y="0"/>
          <a:ext cx="0" cy="0"/>
          <a:chOff x="0" y="0"/>
          <a:chExt cx="0" cy="0"/>
        </a:xfrm>
      </p:grpSpPr>
      <p:sp>
        <p:nvSpPr>
          <p:cNvPr id="72" name="Google Shape;72;p8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8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8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8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8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8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0"/>
        <p:cNvGrpSpPr/>
        <p:nvPr/>
      </p:nvGrpSpPr>
      <p:grpSpPr>
        <a:xfrm>
          <a:off x="0" y="0"/>
          <a:ext cx="0" cy="0"/>
          <a:chOff x="0" y="0"/>
          <a:chExt cx="0" cy="0"/>
        </a:xfrm>
      </p:grpSpPr>
      <p:sp>
        <p:nvSpPr>
          <p:cNvPr id="81" name="Google Shape;81;p8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sz="1800">
              <a:solidFill>
                <a:schemeClr val="lt1"/>
              </a:solidFill>
              <a:latin typeface="Calibri"/>
              <a:ea typeface="Calibri"/>
              <a:cs typeface="Calibri"/>
              <a:sym typeface="Calibri"/>
            </a:endParaRPr>
          </a:p>
        </p:txBody>
      </p:sp>
      <p:sp>
        <p:nvSpPr>
          <p:cNvPr id="82" name="Google Shape;82;p8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82"/>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7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7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7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7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7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ecure.sos.state.or.us/oard/viewSingleRule.action?ruleVrsnRsn=28777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secure.sos.state.or.us/oard/viewSingleRule.action?ruleVrsnRsn=145202" TargetMode="External"/><Relationship Id="rId4" Type="http://schemas.openxmlformats.org/officeDocument/2006/relationships/hyperlink" Target="https://secure.sos.state.or.us/oard/viewSingleRule.action?ruleVrsnRsn=28778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09" name="Google Shape;109;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110" name="Google Shape;110;p1"/>
          <p:cNvSpPr txBox="1">
            <a:spLocks noGrp="1"/>
          </p:cNvSpPr>
          <p:nvPr>
            <p:ph type="title" idx="4294967295"/>
          </p:nvPr>
        </p:nvSpPr>
        <p:spPr>
          <a:xfrm>
            <a:off x="496865" y="2405739"/>
            <a:ext cx="11198269" cy="1023261"/>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0"/>
              </a:spcAft>
              <a:buClr>
                <a:schemeClr val="accent1"/>
              </a:buClr>
              <a:buSzPct val="100000"/>
              <a:buFont typeface="Calibri"/>
              <a:buNone/>
              <a:tabLst/>
              <a:defRPr/>
            </a:pPr>
            <a:r>
              <a:rPr kumimoji="0" lang="en-US" sz="5400" b="0" i="0" u="none" strike="noStrike" kern="0" cap="none" spc="0" normalizeH="0" baseline="0" noProof="0" dirty="0">
                <a:ln>
                  <a:noFill/>
                </a:ln>
                <a:solidFill>
                  <a:schemeClr val="accent1"/>
                </a:solidFill>
                <a:effectLst/>
                <a:uLnTx/>
                <a:uFillTx/>
                <a:latin typeface="Calibri"/>
                <a:ea typeface="Calibri"/>
                <a:cs typeface="Calibri"/>
                <a:sym typeface="Calibri"/>
              </a:rPr>
              <a:t>SB 819: Abbreviated School Day Program Placement</a:t>
            </a:r>
          </a:p>
        </p:txBody>
      </p:sp>
      <p:sp>
        <p:nvSpPr>
          <p:cNvPr id="111" name="Google Shape;111;p1"/>
          <p:cNvSpPr txBox="1"/>
          <p:nvPr/>
        </p:nvSpPr>
        <p:spPr>
          <a:xfrm>
            <a:off x="1688926" y="3710992"/>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2400"/>
              <a:buFont typeface="Arial"/>
              <a:buNone/>
            </a:pPr>
            <a:r>
              <a:rPr lang="en-US" sz="2400" b="0" i="0" u="none" strike="noStrike" cap="none" dirty="0">
                <a:solidFill>
                  <a:schemeClr val="accent1"/>
                </a:solidFill>
                <a:latin typeface="Calibri"/>
                <a:ea typeface="Calibri"/>
                <a:cs typeface="Calibri"/>
                <a:sym typeface="Calibri"/>
              </a:rPr>
              <a:t>Train-the-Trainer Series</a:t>
            </a:r>
            <a:endParaRPr dirty="0"/>
          </a:p>
          <a:p>
            <a:pPr marL="0" marR="0" lvl="0" indent="0" algn="ctr" rtl="0">
              <a:lnSpc>
                <a:spcPct val="90000"/>
              </a:lnSpc>
              <a:spcBef>
                <a:spcPts val="1000"/>
              </a:spcBef>
              <a:spcAft>
                <a:spcPts val="0"/>
              </a:spcAft>
              <a:buClr>
                <a:schemeClr val="accent1"/>
              </a:buClr>
              <a:buSzPts val="4000"/>
              <a:buFont typeface="Arial"/>
              <a:buNone/>
            </a:pPr>
            <a:r>
              <a:rPr lang="en-US" sz="4000" b="1" i="0" u="none" strike="noStrike" cap="none" dirty="0">
                <a:solidFill>
                  <a:schemeClr val="accent1"/>
                </a:solidFill>
                <a:latin typeface="Calibri"/>
                <a:ea typeface="Calibri"/>
                <a:cs typeface="Calibri"/>
                <a:sym typeface="Calibri"/>
              </a:rPr>
              <a:t>A </a:t>
            </a:r>
            <a:r>
              <a:rPr lang="en-US" sz="4000" b="1" dirty="0">
                <a:solidFill>
                  <a:schemeClr val="accent1"/>
                </a:solidFill>
                <a:latin typeface="Calibri"/>
                <a:ea typeface="Calibri"/>
                <a:cs typeface="Calibri"/>
                <a:sym typeface="Calibri"/>
              </a:rPr>
              <a:t>Comprehensive</a:t>
            </a:r>
            <a:r>
              <a:rPr lang="en-US" sz="4000" b="1" i="0" u="none" strike="noStrike" cap="none" dirty="0">
                <a:solidFill>
                  <a:schemeClr val="accent1"/>
                </a:solidFill>
                <a:latin typeface="Calibri"/>
                <a:ea typeface="Calibri"/>
                <a:cs typeface="Calibri"/>
                <a:sym typeface="Calibri"/>
              </a:rPr>
              <a:t> Look at Requirements</a:t>
            </a:r>
            <a:endParaRPr sz="4000" b="1" i="0" u="none" strike="noStrike" cap="none" dirty="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body" idx="1"/>
          </p:nvPr>
        </p:nvSpPr>
        <p:spPr>
          <a:xfrm>
            <a:off x="717176" y="2030783"/>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b="1"/>
              <a:t>General Provision</a:t>
            </a:r>
            <a:endParaRPr/>
          </a:p>
          <a:p>
            <a:pPr marL="0" lvl="0" indent="0" algn="l" rtl="0">
              <a:lnSpc>
                <a:spcPct val="90000"/>
              </a:lnSpc>
              <a:spcBef>
                <a:spcPts val="800"/>
              </a:spcBef>
              <a:spcAft>
                <a:spcPts val="0"/>
              </a:spcAft>
              <a:buClr>
                <a:schemeClr val="dk1"/>
              </a:buClr>
              <a:buSzPts val="2400"/>
              <a:buNone/>
            </a:pPr>
            <a:r>
              <a:rPr lang="en-US"/>
              <a:t>“...afford [people with disabilities] equal opportunity to obtain the same result, to gain the same benefit, or to reach the same level of achievement in </a:t>
            </a:r>
            <a:r>
              <a:rPr lang="en-US" i="1"/>
              <a:t>the most integrated setting appropriate</a:t>
            </a:r>
            <a:r>
              <a:rPr lang="en-US"/>
              <a:t> to the person’s needs” </a:t>
            </a:r>
            <a:r>
              <a:rPr lang="en-US" sz="1800"/>
              <a:t>(</a:t>
            </a:r>
            <a:r>
              <a:rPr lang="en-US" sz="1800">
                <a:solidFill>
                  <a:srgbClr val="333333"/>
                </a:solidFill>
                <a:highlight>
                  <a:srgbClr val="FFFFFF"/>
                </a:highlight>
              </a:rPr>
              <a:t>34 CFR § 104.4(b)(2))</a:t>
            </a:r>
            <a:endParaRPr sz="1800"/>
          </a:p>
          <a:p>
            <a:pPr marL="0" lvl="0" indent="0" algn="l" rtl="0">
              <a:lnSpc>
                <a:spcPct val="90000"/>
              </a:lnSpc>
              <a:spcBef>
                <a:spcPts val="800"/>
              </a:spcBef>
              <a:spcAft>
                <a:spcPts val="0"/>
              </a:spcAft>
              <a:buClr>
                <a:schemeClr val="dk1"/>
              </a:buClr>
              <a:buSzPts val="2400"/>
              <a:buNone/>
            </a:pPr>
            <a:endParaRPr/>
          </a:p>
          <a:p>
            <a:pPr marL="0" lvl="0" indent="0" algn="l" rtl="0">
              <a:lnSpc>
                <a:spcPct val="90000"/>
              </a:lnSpc>
              <a:spcBef>
                <a:spcPts val="800"/>
              </a:spcBef>
              <a:spcAft>
                <a:spcPts val="0"/>
              </a:spcAft>
              <a:buClr>
                <a:srgbClr val="333333"/>
              </a:buClr>
              <a:buSzPts val="2400"/>
              <a:buNone/>
            </a:pPr>
            <a:r>
              <a:rPr lang="en-US" b="1">
                <a:solidFill>
                  <a:srgbClr val="333333"/>
                </a:solidFill>
                <a:highlight>
                  <a:srgbClr val="FFFFFF"/>
                </a:highlight>
              </a:rPr>
              <a:t>Educational Setting</a:t>
            </a:r>
            <a:endParaRPr/>
          </a:p>
          <a:p>
            <a:pPr marL="0" lvl="0" indent="0" algn="l" rtl="0">
              <a:lnSpc>
                <a:spcPct val="90000"/>
              </a:lnSpc>
              <a:spcBef>
                <a:spcPts val="800"/>
              </a:spcBef>
              <a:spcAft>
                <a:spcPts val="0"/>
              </a:spcAft>
              <a:buClr>
                <a:srgbClr val="333333"/>
              </a:buClr>
              <a:buSzPts val="2400"/>
              <a:buNone/>
            </a:pPr>
            <a:r>
              <a:rPr lang="en-US">
                <a:solidFill>
                  <a:srgbClr val="333333"/>
                </a:solidFill>
                <a:highlight>
                  <a:srgbClr val="FFFFFF"/>
                </a:highlight>
              </a:rPr>
              <a:t>A district shall place a student with a disability “in the </a:t>
            </a:r>
            <a:r>
              <a:rPr lang="en-US" i="1">
                <a:solidFill>
                  <a:srgbClr val="333333"/>
                </a:solidFill>
                <a:highlight>
                  <a:srgbClr val="FFFFFF"/>
                </a:highlight>
              </a:rPr>
              <a:t>regular educational environment </a:t>
            </a:r>
            <a:r>
              <a:rPr lang="en-US">
                <a:solidFill>
                  <a:srgbClr val="333333"/>
                </a:solidFill>
                <a:highlight>
                  <a:srgbClr val="FFFFFF"/>
                </a:highlight>
              </a:rPr>
              <a:t>operated by the [district] unless it is demonstrated by the [district] that the education of the person in the regular environment with the use of supplementary aids and services cannot be achieved satisfactorily” </a:t>
            </a:r>
            <a:r>
              <a:rPr lang="en-US" sz="1800">
                <a:solidFill>
                  <a:srgbClr val="333333"/>
                </a:solidFill>
                <a:highlight>
                  <a:srgbClr val="FFFFFF"/>
                </a:highlight>
              </a:rPr>
              <a:t>(34 CFR </a:t>
            </a:r>
            <a:r>
              <a:rPr lang="en-US" sz="1800">
                <a:solidFill>
                  <a:srgbClr val="333333"/>
                </a:solidFill>
                <a:highlight>
                  <a:schemeClr val="lt1"/>
                </a:highlight>
              </a:rPr>
              <a:t>§ </a:t>
            </a:r>
            <a:r>
              <a:rPr lang="en-US" sz="1800">
                <a:solidFill>
                  <a:srgbClr val="333333"/>
                </a:solidFill>
                <a:highlight>
                  <a:srgbClr val="FFFFFF"/>
                </a:highlight>
              </a:rPr>
              <a:t>104.34(a))</a:t>
            </a:r>
            <a:endParaRPr/>
          </a:p>
          <a:p>
            <a:pPr marL="228600" lvl="0" indent="-76200" algn="l" rtl="0">
              <a:lnSpc>
                <a:spcPct val="90000"/>
              </a:lnSpc>
              <a:spcBef>
                <a:spcPts val="1000"/>
              </a:spcBef>
              <a:spcAft>
                <a:spcPts val="0"/>
              </a:spcAft>
              <a:buClr>
                <a:schemeClr val="dk1"/>
              </a:buClr>
              <a:buSzPts val="2400"/>
              <a:buNone/>
            </a:pPr>
            <a:endParaRPr/>
          </a:p>
        </p:txBody>
      </p:sp>
      <p:sp>
        <p:nvSpPr>
          <p:cNvPr id="222" name="Google Shape;222;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23" name="Google Shape;223;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24" name="Google Shape;224;p10"/>
          <p:cNvSpPr txBox="1">
            <a:spLocks noGrp="1"/>
          </p:cNvSpPr>
          <p:nvPr>
            <p:ph type="title"/>
          </p:nvPr>
        </p:nvSpPr>
        <p:spPr>
          <a:xfrm>
            <a:off x="717176" y="639198"/>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b="1"/>
              <a:t>Specific to 504 Protections Regarding Student Placements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a:t>Students with disabilities have a right to meaningful access to the same number of hours of instruction and educational services as the majority of students without disabilities who are in the same grade within the student’s resident school district.</a:t>
            </a:r>
            <a:endParaRPr/>
          </a:p>
          <a:p>
            <a:pPr marL="228600" lvl="0" indent="-228600" algn="l" rtl="0">
              <a:lnSpc>
                <a:spcPct val="90000"/>
              </a:lnSpc>
              <a:spcBef>
                <a:spcPts val="1000"/>
              </a:spcBef>
              <a:spcAft>
                <a:spcPts val="0"/>
              </a:spcAft>
              <a:buClr>
                <a:schemeClr val="dk1"/>
              </a:buClr>
              <a:buSzPts val="2800"/>
              <a:buChar char="•"/>
            </a:pPr>
            <a:r>
              <a:rPr lang="en-US" sz="2800"/>
              <a:t>Removal from school is neither a service nor support for students with disabilities.</a:t>
            </a:r>
            <a:endParaRPr/>
          </a:p>
          <a:p>
            <a:pPr marL="228600" lvl="0" indent="-228600" algn="l" rtl="0">
              <a:lnSpc>
                <a:spcPct val="90000"/>
              </a:lnSpc>
              <a:spcBef>
                <a:spcPts val="1000"/>
              </a:spcBef>
              <a:spcAft>
                <a:spcPts val="0"/>
              </a:spcAft>
              <a:buClr>
                <a:schemeClr val="dk1"/>
              </a:buClr>
              <a:buSzPts val="2800"/>
              <a:buChar char="•"/>
            </a:pPr>
            <a:r>
              <a:rPr lang="en-US" sz="2800"/>
              <a:t>Use of an abbreviated school day program for students with disabilities should be infrequent and, under most circumstances, should be used for a limited duration.</a:t>
            </a:r>
            <a:endParaRPr/>
          </a:p>
          <a:p>
            <a:pPr marL="228600" lvl="0" indent="-50800" algn="l" rtl="0">
              <a:lnSpc>
                <a:spcPct val="90000"/>
              </a:lnSpc>
              <a:spcBef>
                <a:spcPts val="1000"/>
              </a:spcBef>
              <a:spcAft>
                <a:spcPts val="0"/>
              </a:spcAft>
              <a:buClr>
                <a:schemeClr val="dk1"/>
              </a:buClr>
              <a:buSzPts val="2800"/>
              <a:buNone/>
            </a:pPr>
            <a:endParaRPr sz="2800"/>
          </a:p>
        </p:txBody>
      </p:sp>
      <p:sp>
        <p:nvSpPr>
          <p:cNvPr id="231" name="Google Shape;231;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32" name="Google Shape;232;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33" name="Google Shape;233;p1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To Think About and Discuss: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b="1"/>
              <a:t>Think About the Three Questions on the previous slide. </a:t>
            </a:r>
            <a:endParaRPr/>
          </a:p>
          <a:p>
            <a:pPr marL="400050" lvl="0" indent="-457200" algn="l" rtl="0">
              <a:lnSpc>
                <a:spcPct val="90000"/>
              </a:lnSpc>
              <a:spcBef>
                <a:spcPts val="1000"/>
              </a:spcBef>
              <a:spcAft>
                <a:spcPts val="0"/>
              </a:spcAft>
              <a:buClr>
                <a:schemeClr val="dk1"/>
              </a:buClr>
              <a:buSzPts val="3600"/>
              <a:buChar char="•"/>
            </a:pPr>
            <a:r>
              <a:rPr lang="en-US" sz="3600"/>
              <a:t>Where is our district’s thinking (general education and special education) with regard to these three statements?  </a:t>
            </a:r>
            <a:endParaRPr/>
          </a:p>
          <a:p>
            <a:pPr marL="400050" lvl="0" indent="-457200" algn="l" rtl="0">
              <a:lnSpc>
                <a:spcPct val="90000"/>
              </a:lnSpc>
              <a:spcBef>
                <a:spcPts val="1000"/>
              </a:spcBef>
              <a:spcAft>
                <a:spcPts val="0"/>
              </a:spcAft>
              <a:buClr>
                <a:schemeClr val="dk1"/>
              </a:buClr>
              <a:buSzPts val="3600"/>
              <a:buChar char="•"/>
            </a:pPr>
            <a:r>
              <a:rPr lang="en-US" sz="3600"/>
              <a:t>Do we have work to do in these areas? </a:t>
            </a:r>
            <a:endParaRPr/>
          </a:p>
          <a:p>
            <a:pPr marL="400050" lvl="0" indent="-457200" algn="l" rtl="0">
              <a:lnSpc>
                <a:spcPct val="90000"/>
              </a:lnSpc>
              <a:spcBef>
                <a:spcPts val="1000"/>
              </a:spcBef>
              <a:spcAft>
                <a:spcPts val="0"/>
              </a:spcAft>
              <a:buClr>
                <a:schemeClr val="dk1"/>
              </a:buClr>
              <a:buSzPts val="3600"/>
              <a:buChar char="•"/>
            </a:pPr>
            <a:r>
              <a:rPr lang="en-US" sz="3600"/>
              <a:t>What could this work look like?</a:t>
            </a:r>
            <a:endParaRPr sz="3600"/>
          </a:p>
        </p:txBody>
      </p:sp>
      <p:sp>
        <p:nvSpPr>
          <p:cNvPr id="240" name="Google Shape;240;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41" name="Google Shape;241;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42" name="Google Shape;242;p1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Activity</a:t>
            </a:r>
            <a:endParaRPr b="1"/>
          </a:p>
        </p:txBody>
      </p:sp>
      <p:pic>
        <p:nvPicPr>
          <p:cNvPr id="243" name="Google Shape;243;p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871674" y="4411362"/>
            <a:ext cx="2286478" cy="20935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idx="4294967295"/>
          </p:nvPr>
        </p:nvSpPr>
        <p:spPr>
          <a:xfrm>
            <a:off x="5942013" y="798513"/>
            <a:ext cx="5640387" cy="5080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chemeClr val="dk1"/>
              </a:buClr>
              <a:buSzPts val="4000"/>
              <a:buFont typeface="Arial"/>
              <a:buNone/>
              <a:tabLst/>
              <a:defRPr/>
            </a:pPr>
            <a:endParaRPr kumimoji="0" lang="en-US" sz="40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
                <a:schemeClr val="dk1"/>
              </a:buClr>
              <a:buSzPts val="4000"/>
              <a:buFont typeface="Arial"/>
              <a:buNone/>
              <a:tabLst/>
              <a:defRPr/>
            </a:pPr>
            <a:endParaRPr kumimoji="0" lang="en-US" sz="40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
                <a:schemeClr val="dk1"/>
              </a:buClr>
              <a:buSzPts val="4000"/>
              <a:buFont typeface="Arial"/>
              <a:buNone/>
              <a:tabLst/>
              <a:defRPr/>
            </a:pPr>
            <a:r>
              <a:rPr kumimoji="0" lang="en-US" sz="4000" b="1" i="0" u="none" strike="noStrike" kern="0" cap="none" spc="0" normalizeH="0" baseline="0" noProof="0" dirty="0">
                <a:ln>
                  <a:noFill/>
                </a:ln>
                <a:solidFill>
                  <a:schemeClr val="dk1"/>
                </a:solidFill>
                <a:effectLst/>
                <a:uLnTx/>
                <a:uFillTx/>
                <a:latin typeface="Calibri"/>
                <a:ea typeface="Calibri"/>
                <a:cs typeface="Calibri"/>
                <a:sym typeface="Calibri"/>
              </a:rPr>
              <a:t>Key Changes to Abbreviated School Day Programs with the Passage of SB 819</a:t>
            </a:r>
            <a:endPar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250" name="Google Shape;250;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51" name="Google Shape;251;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52" name="Google Shape;252;p13">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t="5733" b="5732"/>
          <a:stretch/>
        </p:blipFill>
        <p:spPr>
          <a:xfrm>
            <a:off x="538924" y="1912099"/>
            <a:ext cx="5112650" cy="3017650"/>
          </a:xfrm>
          <a:prstGeom prst="rect">
            <a:avLst/>
          </a:prstGeom>
          <a:noFill/>
          <a:ln w="28575" cap="flat" cmpd="sng">
            <a:solidFill>
              <a:srgbClr val="BA8908"/>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59" name="Google Shape;259;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60" name="Google Shape;260;p14"/>
          <p:cNvSpPr txBox="1">
            <a:spLocks noGrp="1"/>
          </p:cNvSpPr>
          <p:nvPr>
            <p:ph type="title"/>
          </p:nvPr>
        </p:nvSpPr>
        <p:spPr>
          <a:xfrm>
            <a:off x="717176" y="43038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Calibri"/>
              <a:buNone/>
            </a:pPr>
            <a:r>
              <a:rPr lang="en-US" dirty="0"/>
              <a:t>Major Changes to Abbreviated School Day Programs with the Passage of SB 819</a:t>
            </a:r>
            <a:endParaRPr dirty="0"/>
          </a:p>
        </p:txBody>
      </p:sp>
      <p:grpSp>
        <p:nvGrpSpPr>
          <p:cNvPr id="261" name="Google Shape;261;p14" descr="Major Changes to Abbreviated School Day Programs with the Passage of SB 819"/>
          <p:cNvGrpSpPr/>
          <p:nvPr/>
        </p:nvGrpSpPr>
        <p:grpSpPr>
          <a:xfrm>
            <a:off x="1204132" y="1685251"/>
            <a:ext cx="10080970" cy="4153919"/>
            <a:chOff x="0" y="228411"/>
            <a:chExt cx="10080970" cy="4153919"/>
          </a:xfrm>
        </p:grpSpPr>
        <p:sp>
          <p:nvSpPr>
            <p:cNvPr id="262" name="Google Shape;262;p14"/>
            <p:cNvSpPr/>
            <p:nvPr/>
          </p:nvSpPr>
          <p:spPr>
            <a:xfrm>
              <a:off x="0" y="278513"/>
              <a:ext cx="3173789" cy="1904273"/>
            </a:xfrm>
            <a:prstGeom prst="rect">
              <a:avLst/>
            </a:prstGeom>
            <a:solidFill>
              <a:srgbClr val="00619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txBox="1"/>
            <p:nvPr/>
          </p:nvSpPr>
          <p:spPr>
            <a:xfrm>
              <a:off x="0" y="278513"/>
              <a:ext cx="3173789" cy="1904273"/>
            </a:xfrm>
            <a:prstGeom prst="rect">
              <a:avLst/>
            </a:prstGeom>
            <a:noFill/>
            <a:ln w="19050" cap="flat" cmpd="sng">
              <a:solidFill>
                <a:schemeClr val="dk1"/>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Definition of Abbreviated School Day (many implications)</a:t>
              </a:r>
              <a:endParaRPr sz="2800" b="1">
                <a:solidFill>
                  <a:schemeClr val="lt1"/>
                </a:solidFill>
                <a:latin typeface="Calibri"/>
                <a:ea typeface="Calibri"/>
                <a:cs typeface="Calibri"/>
                <a:sym typeface="Calibri"/>
              </a:endParaRPr>
            </a:p>
          </p:txBody>
        </p:sp>
        <p:sp>
          <p:nvSpPr>
            <p:cNvPr id="264" name="Google Shape;264;p14"/>
            <p:cNvSpPr/>
            <p:nvPr/>
          </p:nvSpPr>
          <p:spPr>
            <a:xfrm>
              <a:off x="6898262" y="228411"/>
              <a:ext cx="3173789" cy="1904273"/>
            </a:xfrm>
            <a:prstGeom prst="rect">
              <a:avLst/>
            </a:prstGeom>
            <a:solidFill>
              <a:srgbClr val="0C6EB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txBox="1"/>
            <p:nvPr/>
          </p:nvSpPr>
          <p:spPr>
            <a:xfrm>
              <a:off x="6898262" y="228411"/>
              <a:ext cx="3173789" cy="1904273"/>
            </a:xfrm>
            <a:prstGeom prst="rect">
              <a:avLst/>
            </a:prstGeom>
            <a:noFill/>
            <a:ln w="19050" cap="flat" cmpd="sng">
              <a:solidFill>
                <a:schemeClr val="dk1"/>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Parent Consent for Abbreviated School Day Program</a:t>
              </a:r>
              <a:endParaRPr sz="2800" b="1">
                <a:solidFill>
                  <a:schemeClr val="lt1"/>
                </a:solidFill>
                <a:latin typeface="Calibri"/>
                <a:ea typeface="Calibri"/>
                <a:cs typeface="Calibri"/>
                <a:sym typeface="Calibri"/>
              </a:endParaRPr>
            </a:p>
          </p:txBody>
        </p:sp>
        <p:sp>
          <p:nvSpPr>
            <p:cNvPr id="266" name="Google Shape;266;p14"/>
            <p:cNvSpPr/>
            <p:nvPr/>
          </p:nvSpPr>
          <p:spPr>
            <a:xfrm>
              <a:off x="0" y="2445519"/>
              <a:ext cx="3173789" cy="1904273"/>
            </a:xfrm>
            <a:prstGeom prst="rect">
              <a:avLst/>
            </a:prstGeom>
            <a:solidFill>
              <a:srgbClr val="1E79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txBox="1"/>
            <p:nvPr/>
          </p:nvSpPr>
          <p:spPr>
            <a:xfrm>
              <a:off x="0" y="2445519"/>
              <a:ext cx="3173789" cy="1904273"/>
            </a:xfrm>
            <a:prstGeom prst="rect">
              <a:avLst/>
            </a:prstGeom>
            <a:noFill/>
            <a:ln w="19050" cap="flat" cmpd="sng">
              <a:solidFill>
                <a:schemeClr val="dk1"/>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Documentation for Abbreviated School Day Program</a:t>
              </a:r>
              <a:endParaRPr sz="2800" b="1">
                <a:solidFill>
                  <a:schemeClr val="lt1"/>
                </a:solidFill>
                <a:latin typeface="Calibri"/>
                <a:ea typeface="Calibri"/>
                <a:cs typeface="Calibri"/>
                <a:sym typeface="Calibri"/>
              </a:endParaRPr>
            </a:p>
          </p:txBody>
        </p:sp>
        <p:sp>
          <p:nvSpPr>
            <p:cNvPr id="268" name="Google Shape;268;p14"/>
            <p:cNvSpPr/>
            <p:nvPr/>
          </p:nvSpPr>
          <p:spPr>
            <a:xfrm>
              <a:off x="3494754" y="295569"/>
              <a:ext cx="3173789" cy="1904273"/>
            </a:xfrm>
            <a:prstGeom prst="rect">
              <a:avLst/>
            </a:prstGeom>
            <a:solidFill>
              <a:srgbClr val="4085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txBox="1"/>
            <p:nvPr/>
          </p:nvSpPr>
          <p:spPr>
            <a:xfrm>
              <a:off x="3494754" y="295569"/>
              <a:ext cx="3173789" cy="1904273"/>
            </a:xfrm>
            <a:prstGeom prst="rect">
              <a:avLst/>
            </a:prstGeom>
            <a:noFill/>
            <a:ln w="19050" cap="flat" cmpd="sng">
              <a:solidFill>
                <a:schemeClr val="dk1"/>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Definition of Instruction and Educational Services</a:t>
              </a:r>
              <a:endParaRPr sz="2800" b="1">
                <a:solidFill>
                  <a:schemeClr val="lt1"/>
                </a:solidFill>
                <a:latin typeface="Calibri"/>
                <a:ea typeface="Calibri"/>
                <a:cs typeface="Calibri"/>
                <a:sym typeface="Calibri"/>
              </a:endParaRPr>
            </a:p>
          </p:txBody>
        </p:sp>
        <p:sp>
          <p:nvSpPr>
            <p:cNvPr id="270" name="Google Shape;270;p14"/>
            <p:cNvSpPr/>
            <p:nvPr/>
          </p:nvSpPr>
          <p:spPr>
            <a:xfrm>
              <a:off x="3541282" y="2425004"/>
              <a:ext cx="3173789" cy="1904273"/>
            </a:xfrm>
            <a:prstGeom prst="rect">
              <a:avLst/>
            </a:prstGeom>
            <a:solidFill>
              <a:srgbClr val="6C96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txBox="1"/>
            <p:nvPr/>
          </p:nvSpPr>
          <p:spPr>
            <a:xfrm>
              <a:off x="3541282" y="2425004"/>
              <a:ext cx="3173789" cy="1904273"/>
            </a:xfrm>
            <a:prstGeom prst="rect">
              <a:avLst/>
            </a:prstGeom>
            <a:noFill/>
            <a:ln w="19050" cap="flat" cmpd="sng">
              <a:solidFill>
                <a:schemeClr val="dk1"/>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Regularly-Scheduled Mandatory Follow-Up Meetings</a:t>
              </a:r>
              <a:endParaRPr sz="2800" b="1">
                <a:solidFill>
                  <a:schemeClr val="lt1"/>
                </a:solidFill>
                <a:latin typeface="Calibri"/>
                <a:ea typeface="Calibri"/>
                <a:cs typeface="Calibri"/>
                <a:sym typeface="Calibri"/>
              </a:endParaRPr>
            </a:p>
          </p:txBody>
        </p:sp>
        <p:sp>
          <p:nvSpPr>
            <p:cNvPr id="272" name="Google Shape;272;p14"/>
            <p:cNvSpPr/>
            <p:nvPr/>
          </p:nvSpPr>
          <p:spPr>
            <a:xfrm>
              <a:off x="6907181" y="2478057"/>
              <a:ext cx="3173789" cy="1904273"/>
            </a:xfrm>
            <a:prstGeom prst="rect">
              <a:avLst/>
            </a:prstGeom>
            <a:solidFill>
              <a:srgbClr val="93A9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txBox="1"/>
            <p:nvPr/>
          </p:nvSpPr>
          <p:spPr>
            <a:xfrm>
              <a:off x="6907181" y="2478057"/>
              <a:ext cx="3173789" cy="1904273"/>
            </a:xfrm>
            <a:prstGeom prst="rect">
              <a:avLst/>
            </a:prstGeom>
            <a:noFill/>
            <a:ln w="19050" cap="flat" cmpd="sng">
              <a:solidFill>
                <a:schemeClr val="dk1"/>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Accountability Procedures</a:t>
              </a:r>
              <a:endParaRPr sz="2800" b="1">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00000"/>
              </a:lnSpc>
              <a:spcBef>
                <a:spcPts val="0"/>
              </a:spcBef>
              <a:spcAft>
                <a:spcPts val="0"/>
              </a:spcAft>
              <a:buClr>
                <a:schemeClr val="dk1"/>
              </a:buClr>
              <a:buSzPct val="85714"/>
              <a:buNone/>
            </a:pPr>
            <a:r>
              <a:rPr lang="en-US" sz="2800" b="1" u="sng"/>
              <a:t>Student with a Disability under ORS 343.161 (Previous)</a:t>
            </a:r>
            <a:endParaRPr sz="2800"/>
          </a:p>
          <a:p>
            <a:pPr marL="0" lvl="0" indent="0" algn="l" rtl="0">
              <a:lnSpc>
                <a:spcPct val="100000"/>
              </a:lnSpc>
              <a:spcBef>
                <a:spcPts val="0"/>
              </a:spcBef>
              <a:spcAft>
                <a:spcPts val="0"/>
              </a:spcAft>
              <a:buClr>
                <a:schemeClr val="dk1"/>
              </a:buClr>
              <a:buSzPct val="91071"/>
              <a:buNone/>
            </a:pPr>
            <a:r>
              <a:rPr lang="en-US" sz="2635"/>
              <a:t>“Child with a disability” means a </a:t>
            </a:r>
            <a:r>
              <a:rPr lang="en-US" sz="2635" b="1">
                <a:solidFill>
                  <a:schemeClr val="accent1"/>
                </a:solidFill>
              </a:rPr>
              <a:t>school-age child who is entitled to a free appropriate public education</a:t>
            </a:r>
            <a:r>
              <a:rPr lang="en-US" sz="2635"/>
              <a:t> as specified by ORS 339.115 and who requires special education because the child has been evaluated as having one of the  conditions as defined by rules established by the State Board of Education.</a:t>
            </a:r>
            <a:endParaRPr sz="2635"/>
          </a:p>
          <a:p>
            <a:pPr marL="0" lvl="0" indent="0" algn="l" rtl="0">
              <a:lnSpc>
                <a:spcPct val="100000"/>
              </a:lnSpc>
              <a:spcBef>
                <a:spcPts val="0"/>
              </a:spcBef>
              <a:spcAft>
                <a:spcPts val="0"/>
              </a:spcAft>
              <a:buClr>
                <a:schemeClr val="dk1"/>
              </a:buClr>
              <a:buSzPct val="100000"/>
              <a:buNone/>
            </a:pPr>
            <a:endParaRPr sz="1800"/>
          </a:p>
          <a:p>
            <a:pPr marL="0" lvl="0" indent="0" algn="ctr" rtl="0">
              <a:lnSpc>
                <a:spcPct val="100000"/>
              </a:lnSpc>
              <a:spcBef>
                <a:spcPts val="0"/>
              </a:spcBef>
              <a:spcAft>
                <a:spcPts val="0"/>
              </a:spcAft>
              <a:buClr>
                <a:schemeClr val="dk1"/>
              </a:buClr>
              <a:buSzPct val="83606"/>
              <a:buNone/>
            </a:pPr>
            <a:r>
              <a:rPr lang="en-US" sz="2870" b="1" u="sng"/>
              <a:t>Student with a Disability under SB 819 (Current)</a:t>
            </a:r>
            <a:endParaRPr sz="2870"/>
          </a:p>
          <a:p>
            <a:pPr marL="0" lvl="0" indent="0" algn="l" rtl="0">
              <a:lnSpc>
                <a:spcPct val="100000"/>
              </a:lnSpc>
              <a:spcBef>
                <a:spcPts val="0"/>
              </a:spcBef>
              <a:spcAft>
                <a:spcPts val="0"/>
              </a:spcAft>
              <a:buClr>
                <a:schemeClr val="dk1"/>
              </a:buClr>
              <a:buSzPct val="90679"/>
              <a:buNone/>
            </a:pPr>
            <a:r>
              <a:rPr lang="en-US" sz="2646"/>
              <a:t>A student who is eligible for </a:t>
            </a:r>
            <a:r>
              <a:rPr lang="en-US" sz="2646" b="1">
                <a:solidFill>
                  <a:schemeClr val="accent1"/>
                </a:solidFill>
              </a:rPr>
              <a:t>special education and related services</a:t>
            </a:r>
            <a:r>
              <a:rPr lang="en-US" sz="2646"/>
              <a:t>, as provided by ORS chapter 343;</a:t>
            </a:r>
            <a:endParaRPr sz="2646"/>
          </a:p>
          <a:p>
            <a:pPr marL="0" lvl="0" indent="0" algn="l" rtl="0">
              <a:lnSpc>
                <a:spcPct val="100000"/>
              </a:lnSpc>
              <a:spcBef>
                <a:spcPts val="600"/>
              </a:spcBef>
              <a:spcAft>
                <a:spcPts val="0"/>
              </a:spcAft>
              <a:buClr>
                <a:schemeClr val="dk1"/>
              </a:buClr>
              <a:buSzPct val="90679"/>
              <a:buNone/>
            </a:pPr>
            <a:r>
              <a:rPr lang="en-US" sz="2646"/>
              <a:t>A student who has a disability under </a:t>
            </a:r>
            <a:r>
              <a:rPr lang="en-US" sz="2646" b="1">
                <a:solidFill>
                  <a:schemeClr val="accent1"/>
                </a:solidFill>
              </a:rPr>
              <a:t>Section 504 of the Rehabilitation Act </a:t>
            </a:r>
            <a:r>
              <a:rPr lang="en-US" sz="2646"/>
              <a:t>of 1973, 29 U.S.C. 794, and is eligible for a 504 Plan; or</a:t>
            </a:r>
            <a:endParaRPr sz="2646"/>
          </a:p>
          <a:p>
            <a:pPr marL="0" lvl="0" indent="0" algn="l" rtl="0">
              <a:lnSpc>
                <a:spcPct val="100000"/>
              </a:lnSpc>
              <a:spcBef>
                <a:spcPts val="600"/>
              </a:spcBef>
              <a:spcAft>
                <a:spcPts val="0"/>
              </a:spcAft>
              <a:buClr>
                <a:schemeClr val="dk1"/>
              </a:buClr>
              <a:buSzPct val="90679"/>
              <a:buNone/>
            </a:pPr>
            <a:r>
              <a:rPr lang="en-US" sz="2646"/>
              <a:t>A student who has </a:t>
            </a:r>
            <a:r>
              <a:rPr lang="en-US" sz="2646" b="1">
                <a:solidFill>
                  <a:schemeClr val="accent1"/>
                </a:solidFill>
              </a:rPr>
              <a:t>not been determined to be eligible</a:t>
            </a:r>
            <a:r>
              <a:rPr lang="en-US" sz="2646">
                <a:solidFill>
                  <a:schemeClr val="accent1"/>
                </a:solidFill>
              </a:rPr>
              <a:t> </a:t>
            </a:r>
            <a:r>
              <a:rPr lang="en-US" sz="2646"/>
              <a:t>for special education and related services, as provided by ORS chapter 343, or to be eligible for a 504 Plan, but for whom a </a:t>
            </a:r>
            <a:r>
              <a:rPr lang="en-US" sz="2646" b="1">
                <a:solidFill>
                  <a:schemeClr val="accent1"/>
                </a:solidFill>
              </a:rPr>
              <a:t>request or referral for evaluation for eligibility determination has been made but not yet completed</a:t>
            </a:r>
            <a:r>
              <a:rPr lang="en-US" sz="2646">
                <a:solidFill>
                  <a:schemeClr val="accent5"/>
                </a:solidFill>
              </a:rPr>
              <a:t>.</a:t>
            </a:r>
            <a:endParaRPr sz="2646"/>
          </a:p>
          <a:p>
            <a:pPr marL="0" lvl="0" indent="0" algn="l" rtl="0">
              <a:lnSpc>
                <a:spcPct val="90000"/>
              </a:lnSpc>
              <a:spcBef>
                <a:spcPts val="1000"/>
              </a:spcBef>
              <a:spcAft>
                <a:spcPts val="0"/>
              </a:spcAft>
              <a:buClr>
                <a:schemeClr val="dk1"/>
              </a:buClr>
              <a:buSzPct val="100000"/>
              <a:buNone/>
            </a:pPr>
            <a:endParaRPr/>
          </a:p>
        </p:txBody>
      </p:sp>
      <p:sp>
        <p:nvSpPr>
          <p:cNvPr id="280" name="Google Shape;280;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81" name="Google Shape;281;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82" name="Google Shape;282;p1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1. Definition of Abbreviated School Day</a:t>
            </a:r>
            <a:endParaRPr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accent1"/>
              </a:buClr>
              <a:buSzPts val="3200"/>
              <a:buNone/>
            </a:pPr>
            <a:r>
              <a:rPr lang="en-US" sz="3200" b="1" u="sng">
                <a:solidFill>
                  <a:schemeClr val="accent1"/>
                </a:solidFill>
              </a:rPr>
              <a:t>Prior</a:t>
            </a:r>
            <a:r>
              <a:rPr lang="en-US" u="sng">
                <a:solidFill>
                  <a:schemeClr val="accent1"/>
                </a:solidFill>
              </a:rPr>
              <a:t> </a:t>
            </a:r>
            <a:r>
              <a:rPr lang="en-US" b="1" u="sng">
                <a:solidFill>
                  <a:schemeClr val="accent1"/>
                </a:solidFill>
              </a:rPr>
              <a:t>(ORS 343.161) Definition of Abbreviated School Day </a:t>
            </a:r>
            <a:endParaRPr>
              <a:solidFill>
                <a:schemeClr val="accent1"/>
              </a:solidFill>
            </a:endParaRPr>
          </a:p>
          <a:p>
            <a:pPr marL="0" lvl="0" indent="0" algn="l" rtl="0">
              <a:lnSpc>
                <a:spcPct val="90000"/>
              </a:lnSpc>
              <a:spcBef>
                <a:spcPts val="1000"/>
              </a:spcBef>
              <a:spcAft>
                <a:spcPts val="0"/>
              </a:spcAft>
              <a:buClr>
                <a:schemeClr val="dk1"/>
              </a:buClr>
              <a:buSzPts val="2400"/>
              <a:buNone/>
            </a:pPr>
            <a:r>
              <a:rPr lang="en-US"/>
              <a:t>Abbreviated school day means . . . a student with a disability receives instruction or educational services for fewer hours than other students who are in the </a:t>
            </a:r>
            <a:r>
              <a:rPr lang="en-US" b="1" u="sng"/>
              <a:t>same grade</a:t>
            </a:r>
            <a:r>
              <a:rPr lang="en-US" b="1"/>
              <a:t> within the </a:t>
            </a:r>
            <a:r>
              <a:rPr lang="en-US" b="1" u="sng"/>
              <a:t>same school</a:t>
            </a:r>
            <a:r>
              <a:rPr lang="en-US"/>
              <a:t>.</a:t>
            </a:r>
            <a:br>
              <a:rPr lang="en-US"/>
            </a:br>
            <a:endParaRPr/>
          </a:p>
          <a:p>
            <a:pPr marL="0" lvl="0" indent="0" algn="ctr" rtl="0">
              <a:lnSpc>
                <a:spcPct val="90000"/>
              </a:lnSpc>
              <a:spcBef>
                <a:spcPts val="1000"/>
              </a:spcBef>
              <a:spcAft>
                <a:spcPts val="0"/>
              </a:spcAft>
              <a:buClr>
                <a:schemeClr val="accent1"/>
              </a:buClr>
              <a:buSzPts val="2400"/>
              <a:buNone/>
            </a:pPr>
            <a:r>
              <a:rPr lang="en-US" b="1" u="sng">
                <a:solidFill>
                  <a:schemeClr val="accent1"/>
                </a:solidFill>
              </a:rPr>
              <a:t>Abbreviated School Day Program</a:t>
            </a:r>
            <a:r>
              <a:rPr lang="en-US">
                <a:solidFill>
                  <a:schemeClr val="accent1"/>
                </a:solidFill>
              </a:rPr>
              <a:t> </a:t>
            </a:r>
            <a:endParaRPr/>
          </a:p>
          <a:p>
            <a:pPr marL="0" lvl="0" indent="0" algn="l" rtl="0">
              <a:lnSpc>
                <a:spcPct val="90000"/>
              </a:lnSpc>
              <a:spcBef>
                <a:spcPts val="1000"/>
              </a:spcBef>
              <a:spcAft>
                <a:spcPts val="0"/>
              </a:spcAft>
              <a:buClr>
                <a:schemeClr val="dk1"/>
              </a:buClr>
              <a:buSzPts val="2400"/>
              <a:buNone/>
            </a:pPr>
            <a:r>
              <a:rPr lang="en-US" b="1"/>
              <a:t>Is an education program:</a:t>
            </a:r>
            <a:endParaRPr/>
          </a:p>
          <a:p>
            <a:pPr marL="228600" lvl="0" indent="-228600" algn="l" rtl="0">
              <a:lnSpc>
                <a:spcPct val="90000"/>
              </a:lnSpc>
              <a:spcBef>
                <a:spcPts val="1000"/>
              </a:spcBef>
              <a:spcAft>
                <a:spcPts val="0"/>
              </a:spcAft>
              <a:buClr>
                <a:schemeClr val="dk1"/>
              </a:buClr>
              <a:buSzPts val="2400"/>
              <a:buChar char="•"/>
            </a:pPr>
            <a:r>
              <a:rPr lang="en-US"/>
              <a:t>In which a school district restricts a student’s access to hours of instruction or educational services; and</a:t>
            </a:r>
            <a:endParaRPr/>
          </a:p>
          <a:p>
            <a:pPr marL="228600" lvl="0" indent="-228600" algn="l" rtl="0">
              <a:lnSpc>
                <a:spcPct val="90000"/>
              </a:lnSpc>
              <a:spcBef>
                <a:spcPts val="1000"/>
              </a:spcBef>
              <a:spcAft>
                <a:spcPts val="0"/>
              </a:spcAft>
              <a:buClr>
                <a:schemeClr val="dk1"/>
              </a:buClr>
              <a:buSzPts val="2400"/>
              <a:buChar char="•"/>
            </a:pPr>
            <a:r>
              <a:rPr lang="en-US"/>
              <a:t>That results in a student having an abbreviated school day for more than 10 school days per school year.</a:t>
            </a:r>
            <a:endParaRPr/>
          </a:p>
          <a:p>
            <a:pPr marL="228600" lvl="0" indent="-76200" algn="l" rtl="0">
              <a:lnSpc>
                <a:spcPct val="90000"/>
              </a:lnSpc>
              <a:spcBef>
                <a:spcPts val="1000"/>
              </a:spcBef>
              <a:spcAft>
                <a:spcPts val="0"/>
              </a:spcAft>
              <a:buClr>
                <a:schemeClr val="dk1"/>
              </a:buClr>
              <a:buSzPts val="2400"/>
              <a:buNone/>
            </a:pPr>
            <a:endParaRPr/>
          </a:p>
        </p:txBody>
      </p:sp>
      <p:sp>
        <p:nvSpPr>
          <p:cNvPr id="289" name="Google Shape;289;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90" name="Google Shape;290;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91" name="Google Shape;291;p1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1. Definition of Abbreviated School Day</a:t>
            </a:r>
            <a:endParaRPr b="1">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body" idx="1"/>
          </p:nvPr>
        </p:nvSpPr>
        <p:spPr>
          <a:xfrm>
            <a:off x="717176" y="1643062"/>
            <a:ext cx="10784542" cy="467929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accent1"/>
              </a:buClr>
              <a:buSzPts val="3200"/>
              <a:buNone/>
            </a:pPr>
            <a:r>
              <a:rPr lang="en-US" sz="3200" b="1" u="sng">
                <a:solidFill>
                  <a:schemeClr val="accent1"/>
                </a:solidFill>
              </a:rPr>
              <a:t>Current</a:t>
            </a:r>
            <a:r>
              <a:rPr lang="en-US" b="1" u="sng">
                <a:solidFill>
                  <a:schemeClr val="accent1"/>
                </a:solidFill>
              </a:rPr>
              <a:t> (SB 819) Definition of Abbreviated School Day </a:t>
            </a:r>
            <a:endParaRPr>
              <a:solidFill>
                <a:schemeClr val="accent1"/>
              </a:solidFill>
            </a:endParaRPr>
          </a:p>
          <a:p>
            <a:pPr marL="0" lvl="0" indent="0" algn="ctr" rtl="0">
              <a:lnSpc>
                <a:spcPct val="90000"/>
              </a:lnSpc>
              <a:spcBef>
                <a:spcPts val="1000"/>
              </a:spcBef>
              <a:spcAft>
                <a:spcPts val="0"/>
              </a:spcAft>
              <a:buClr>
                <a:schemeClr val="dk1"/>
              </a:buClr>
              <a:buSzPts val="2400"/>
              <a:buNone/>
            </a:pPr>
            <a:r>
              <a:rPr lang="en-US"/>
              <a:t>Means any school day during which a student with a disability receives instruction or educational services for fewer hours than the </a:t>
            </a:r>
            <a:r>
              <a:rPr lang="en-US" b="1"/>
              <a:t>majority of other students who are in the </a:t>
            </a:r>
            <a:r>
              <a:rPr lang="en-US" b="1" u="sng"/>
              <a:t>same grade</a:t>
            </a:r>
            <a:r>
              <a:rPr lang="en-US" b="1"/>
              <a:t> within the student’s </a:t>
            </a:r>
            <a:r>
              <a:rPr lang="en-US" b="1" u="sng"/>
              <a:t>resident school district</a:t>
            </a:r>
            <a:r>
              <a:rPr lang="en-US" b="1"/>
              <a:t>.</a:t>
            </a:r>
            <a:endParaRPr/>
          </a:p>
          <a:p>
            <a:pPr marL="0" lvl="0" indent="0" algn="ctr" rtl="0">
              <a:lnSpc>
                <a:spcPct val="90000"/>
              </a:lnSpc>
              <a:spcBef>
                <a:spcPts val="1000"/>
              </a:spcBef>
              <a:spcAft>
                <a:spcPts val="0"/>
              </a:spcAft>
              <a:buClr>
                <a:schemeClr val="accent5"/>
              </a:buClr>
              <a:buSzPts val="2400"/>
              <a:buNone/>
            </a:pPr>
            <a:br>
              <a:rPr lang="en-US">
                <a:solidFill>
                  <a:schemeClr val="accent5"/>
                </a:solidFill>
              </a:rPr>
            </a:br>
            <a:r>
              <a:rPr lang="en-US" b="1" u="sng">
                <a:solidFill>
                  <a:schemeClr val="accent1"/>
                </a:solidFill>
              </a:rPr>
              <a:t>Abbreviated School Day Program</a:t>
            </a:r>
            <a:r>
              <a:rPr lang="en-US">
                <a:solidFill>
                  <a:schemeClr val="accent1"/>
                </a:solidFill>
              </a:rPr>
              <a:t> </a:t>
            </a:r>
            <a:endParaRPr>
              <a:solidFill>
                <a:schemeClr val="accent1"/>
              </a:solidFill>
            </a:endParaRPr>
          </a:p>
          <a:p>
            <a:pPr marL="0" lvl="0" indent="0" algn="l" rtl="0">
              <a:lnSpc>
                <a:spcPct val="90000"/>
              </a:lnSpc>
              <a:spcBef>
                <a:spcPts val="1000"/>
              </a:spcBef>
              <a:spcAft>
                <a:spcPts val="0"/>
              </a:spcAft>
              <a:buClr>
                <a:schemeClr val="dk1"/>
              </a:buClr>
              <a:buSzPts val="2400"/>
              <a:buNone/>
            </a:pPr>
            <a:r>
              <a:rPr lang="en-US" b="1"/>
              <a:t>Is an education program:</a:t>
            </a:r>
            <a:endParaRPr/>
          </a:p>
          <a:p>
            <a:pPr marL="228600" lvl="0" indent="-228600" algn="l" rtl="0">
              <a:lnSpc>
                <a:spcPct val="90000"/>
              </a:lnSpc>
              <a:spcBef>
                <a:spcPts val="1000"/>
              </a:spcBef>
              <a:spcAft>
                <a:spcPts val="0"/>
              </a:spcAft>
              <a:buClr>
                <a:schemeClr val="dk1"/>
              </a:buClr>
              <a:buSzPts val="2400"/>
              <a:buChar char="•"/>
            </a:pPr>
            <a:r>
              <a:rPr lang="en-US"/>
              <a:t>In which a school district r</a:t>
            </a:r>
            <a:r>
              <a:rPr lang="en-US" b="1"/>
              <a:t>estricts a student’s access</a:t>
            </a:r>
            <a:r>
              <a:rPr lang="en-US"/>
              <a:t> to hours of instruction or educational services to less than the number of hours of instruction or educational services that are provided to the majority of other students who are in the same grade within the student’s resident school district</a:t>
            </a:r>
            <a:endParaRPr/>
          </a:p>
          <a:p>
            <a:pPr marL="228600" lvl="0" indent="-228600" algn="l" rtl="0">
              <a:lnSpc>
                <a:spcPct val="90000"/>
              </a:lnSpc>
              <a:spcBef>
                <a:spcPts val="1000"/>
              </a:spcBef>
              <a:spcAft>
                <a:spcPts val="0"/>
              </a:spcAft>
              <a:buClr>
                <a:schemeClr val="dk1"/>
              </a:buClr>
              <a:buSzPts val="2400"/>
              <a:buChar char="•"/>
            </a:pPr>
            <a:r>
              <a:rPr lang="en-US" b="1"/>
              <a:t>That results in a student having an abbreviated school day for more than 10 school days per school year.</a:t>
            </a:r>
            <a:endParaRPr/>
          </a:p>
          <a:p>
            <a:pPr marL="228600" lvl="0" indent="-76200" algn="l" rtl="0">
              <a:lnSpc>
                <a:spcPct val="90000"/>
              </a:lnSpc>
              <a:spcBef>
                <a:spcPts val="1000"/>
              </a:spcBef>
              <a:spcAft>
                <a:spcPts val="0"/>
              </a:spcAft>
              <a:buClr>
                <a:schemeClr val="dk1"/>
              </a:buClr>
              <a:buSzPts val="2400"/>
              <a:buNone/>
            </a:pPr>
            <a:endParaRPr/>
          </a:p>
        </p:txBody>
      </p:sp>
      <p:sp>
        <p:nvSpPr>
          <p:cNvPr id="298" name="Google Shape;298;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99" name="Google Shape;299;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00" name="Google Shape;300;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1. Definition of Abbreviated School Day</a:t>
            </a:r>
            <a:endParaRPr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07" name="Google Shape;307;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08" name="Google Shape;308;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Implications of this Definition</a:t>
            </a:r>
            <a:endParaRPr b="1">
              <a:solidFill>
                <a:schemeClr val="dk1"/>
              </a:solidFill>
            </a:endParaRPr>
          </a:p>
        </p:txBody>
      </p:sp>
      <p:sp>
        <p:nvSpPr>
          <p:cNvPr id="309" name="Google Shape;309;p18"/>
          <p:cNvSpPr/>
          <p:nvPr/>
        </p:nvSpPr>
        <p:spPr>
          <a:xfrm>
            <a:off x="558800" y="1635996"/>
            <a:ext cx="10942918" cy="4524315"/>
          </a:xfrm>
          <a:prstGeom prst="rect">
            <a:avLst/>
          </a:prstGeom>
          <a:solidFill>
            <a:schemeClr val="lt1"/>
          </a:solid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US" sz="3600">
                <a:solidFill>
                  <a:srgbClr val="000000"/>
                </a:solidFill>
                <a:latin typeface="Calibri"/>
                <a:ea typeface="Calibri"/>
                <a:cs typeface="Calibri"/>
                <a:sym typeface="Calibri"/>
              </a:rPr>
              <a:t>The change in comparison from the “same school” to the “resident school district” affects the entire continuum of alternative placements including:</a:t>
            </a:r>
            <a:endParaRPr sz="1800"/>
          </a:p>
          <a:p>
            <a:pPr marL="0" marR="0" lvl="0" indent="0" algn="ctr" rtl="0">
              <a:spcBef>
                <a:spcPts val="0"/>
              </a:spcBef>
              <a:spcAft>
                <a:spcPts val="0"/>
              </a:spcAft>
              <a:buNone/>
            </a:pPr>
            <a:endParaRPr sz="320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accent1"/>
                </a:solidFill>
                <a:latin typeface="Calibri"/>
                <a:ea typeface="Calibri"/>
                <a:cs typeface="Calibri"/>
                <a:sym typeface="Calibri"/>
              </a:rPr>
              <a:t>Comprehensive Schools, Special Schools, Alternative Schools, Virtual Public Charter Schools, Specialized Programs </a:t>
            </a:r>
            <a:endParaRPr sz="3200" b="1">
              <a:solidFill>
                <a:schemeClr val="accent1"/>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accent1"/>
                </a:solidFill>
                <a:latin typeface="Calibri"/>
                <a:ea typeface="Calibri"/>
                <a:cs typeface="Calibri"/>
                <a:sym typeface="Calibri"/>
              </a:rPr>
              <a:t>(Special Ed and Gen Ed)</a:t>
            </a:r>
            <a:endParaRPr/>
          </a:p>
          <a:p>
            <a:pPr marL="0" marR="0" lvl="0" indent="0" algn="l" rtl="0">
              <a:spcBef>
                <a:spcPts val="0"/>
              </a:spcBef>
              <a:spcAft>
                <a:spcPts val="0"/>
              </a:spcAft>
              <a:buNone/>
            </a:pP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16" name="Google Shape;316;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17" name="Google Shape;317;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Implications of this Definition</a:t>
            </a:r>
            <a:endParaRPr b="1">
              <a:solidFill>
                <a:schemeClr val="dk1"/>
              </a:solidFill>
            </a:endParaRPr>
          </a:p>
        </p:txBody>
      </p:sp>
      <p:sp>
        <p:nvSpPr>
          <p:cNvPr id="318" name="Google Shape;318;p19"/>
          <p:cNvSpPr/>
          <p:nvPr/>
        </p:nvSpPr>
        <p:spPr>
          <a:xfrm>
            <a:off x="558800" y="1635996"/>
            <a:ext cx="10942918" cy="4985980"/>
          </a:xfrm>
          <a:prstGeom prst="rect">
            <a:avLst/>
          </a:prstGeom>
          <a:solidFill>
            <a:schemeClr val="lt1"/>
          </a:solid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en-US" sz="3200">
                <a:solidFill>
                  <a:srgbClr val="000000"/>
                </a:solidFill>
                <a:latin typeface="Calibri"/>
                <a:ea typeface="Calibri"/>
                <a:cs typeface="Calibri"/>
                <a:sym typeface="Calibri"/>
              </a:rPr>
              <a:t>Regardless of a student’s placement on the continuum of alternative placements, their hours of instruction and educational services </a:t>
            </a:r>
            <a:r>
              <a:rPr lang="en-US" sz="3200" b="1">
                <a:solidFill>
                  <a:srgbClr val="000000"/>
                </a:solidFill>
                <a:latin typeface="Calibri"/>
                <a:ea typeface="Calibri"/>
                <a:cs typeface="Calibri"/>
                <a:sym typeface="Calibri"/>
              </a:rPr>
              <a:t>will need to be compared to a specific population of students as indicated in SB 819. </a:t>
            </a:r>
            <a:r>
              <a:rPr lang="en-US" sz="3200">
                <a:solidFill>
                  <a:srgbClr val="000000"/>
                </a:solidFill>
                <a:latin typeface="Calibri"/>
                <a:ea typeface="Calibri"/>
                <a:cs typeface="Calibri"/>
                <a:sym typeface="Calibri"/>
              </a:rPr>
              <a:t>For example, you will see comparison groups called out as:</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457200" marR="0" lvl="0" indent="-228600" algn="ctr" rtl="0">
              <a:spcBef>
                <a:spcPts val="0"/>
              </a:spcBef>
              <a:spcAft>
                <a:spcPts val="0"/>
              </a:spcAft>
              <a:buClr>
                <a:schemeClr val="accent1"/>
              </a:buClr>
              <a:buSzPts val="3600"/>
              <a:buFont typeface="Arial"/>
              <a:buChar char="•"/>
            </a:pPr>
            <a:r>
              <a:rPr lang="en-US" sz="3600" b="1">
                <a:solidFill>
                  <a:schemeClr val="accent1"/>
                </a:solidFill>
                <a:latin typeface="Calibri"/>
                <a:ea typeface="Calibri"/>
                <a:cs typeface="Calibri"/>
                <a:sym typeface="Calibri"/>
              </a:rPr>
              <a:t> Same grade, resident district</a:t>
            </a:r>
            <a:endParaRPr/>
          </a:p>
          <a:p>
            <a:pPr marL="457200" marR="0" lvl="0" indent="-228600" algn="ctr" rtl="0">
              <a:spcBef>
                <a:spcPts val="0"/>
              </a:spcBef>
              <a:spcAft>
                <a:spcPts val="0"/>
              </a:spcAft>
              <a:buClr>
                <a:schemeClr val="accent1"/>
              </a:buClr>
              <a:buSzPts val="3600"/>
              <a:buFont typeface="Arial"/>
              <a:buChar char="•"/>
            </a:pPr>
            <a:r>
              <a:rPr lang="en-US" sz="3600" b="1">
                <a:solidFill>
                  <a:schemeClr val="accent1"/>
                </a:solidFill>
                <a:latin typeface="Calibri"/>
                <a:ea typeface="Calibri"/>
                <a:cs typeface="Calibri"/>
                <a:sym typeface="Calibri"/>
              </a:rPr>
              <a:t> Same grade, same school</a:t>
            </a:r>
            <a:endParaRPr/>
          </a:p>
          <a:p>
            <a:pPr marL="457200" marR="0" lvl="0" indent="-228600" algn="ctr" rtl="0">
              <a:spcBef>
                <a:spcPts val="0"/>
              </a:spcBef>
              <a:spcAft>
                <a:spcPts val="0"/>
              </a:spcAft>
              <a:buClr>
                <a:schemeClr val="accent1"/>
              </a:buClr>
              <a:buSzPts val="3600"/>
              <a:buFont typeface="Arial"/>
              <a:buChar char="•"/>
            </a:pPr>
            <a:r>
              <a:rPr lang="en-US" sz="3600" b="1">
                <a:solidFill>
                  <a:schemeClr val="accent1"/>
                </a:solidFill>
                <a:latin typeface="Calibri"/>
                <a:ea typeface="Calibri"/>
                <a:cs typeface="Calibri"/>
                <a:sym typeface="Calibri"/>
              </a:rPr>
              <a:t> Same program (e.g., LTCT, OSD) - not grade specific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These materials constitute the Oregon Department of Education’s interpretation of various state laws and are provided to support public education programs’ understanding of their obligations under these laws. The information in these materials is subject to change based on future legal and policy changes. These materials are intended for informational purposes only and do not constitute legal advice.</a:t>
            </a:r>
            <a:endParaRPr/>
          </a:p>
          <a:p>
            <a:pPr marL="0" lvl="0" indent="0" algn="l" rtl="0">
              <a:lnSpc>
                <a:spcPct val="90000"/>
              </a:lnSpc>
              <a:spcBef>
                <a:spcPts val="1000"/>
              </a:spcBef>
              <a:spcAft>
                <a:spcPts val="0"/>
              </a:spcAft>
              <a:buClr>
                <a:schemeClr val="dk1"/>
              </a:buClr>
              <a:buSzPts val="2400"/>
              <a:buNone/>
            </a:pPr>
            <a:endParaRPr/>
          </a:p>
        </p:txBody>
      </p:sp>
      <p:sp>
        <p:nvSpPr>
          <p:cNvPr id="118" name="Google Shape;118;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19" name="Google Shape;119;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20" name="Google Shape;120;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Disclaimer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429356" y="153197"/>
            <a:ext cx="11333287" cy="102646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solidFill>
                  <a:schemeClr val="dk1"/>
                </a:solidFill>
              </a:rPr>
              <a:t>Applicability to Schools and Programs</a:t>
            </a:r>
            <a:endParaRPr b="1" dirty="0">
              <a:solidFill>
                <a:schemeClr val="dk1"/>
              </a:solidFill>
            </a:endParaRPr>
          </a:p>
        </p:txBody>
      </p:sp>
      <p:sp>
        <p:nvSpPr>
          <p:cNvPr id="325" name="Google Shape;325;p20">
            <a:extLst>
              <a:ext uri="{C183D7F6-B498-43B3-948B-1728B52AA6E4}">
                <adec:decorative xmlns:adec="http://schemas.microsoft.com/office/drawing/2017/decorative" val="1"/>
              </a:ext>
            </a:extLst>
          </p:cNvPr>
          <p:cNvSpPr/>
          <p:nvPr/>
        </p:nvSpPr>
        <p:spPr>
          <a:xfrm>
            <a:off x="0" y="619932"/>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6" name="Google Shape;326;p20" descr="Applicability to Schools and Programs"/>
          <p:cNvGrpSpPr/>
          <p:nvPr/>
        </p:nvGrpSpPr>
        <p:grpSpPr>
          <a:xfrm>
            <a:off x="1181763" y="1531008"/>
            <a:ext cx="10345083" cy="4667458"/>
            <a:chOff x="3892" y="248827"/>
            <a:chExt cx="10345083" cy="4667458"/>
          </a:xfrm>
        </p:grpSpPr>
        <p:sp>
          <p:nvSpPr>
            <p:cNvPr id="327" name="Google Shape;327;p20"/>
            <p:cNvSpPr/>
            <p:nvPr/>
          </p:nvSpPr>
          <p:spPr>
            <a:xfrm>
              <a:off x="3892" y="248827"/>
              <a:ext cx="2340516" cy="802498"/>
            </a:xfrm>
            <a:prstGeom prst="rect">
              <a:avLst/>
            </a:prstGeom>
            <a:gradFill>
              <a:gsLst>
                <a:gs pos="0">
                  <a:srgbClr val="E1C19A"/>
                </a:gs>
                <a:gs pos="50000">
                  <a:srgbClr val="D7B68D"/>
                </a:gs>
                <a:gs pos="100000">
                  <a:srgbClr val="D6AD78"/>
                </a:gs>
              </a:gsLst>
              <a:lin ang="5400000" scaled="0"/>
            </a:gradFill>
            <a:ln w="9525" cap="flat" cmpd="sng">
              <a:solidFill>
                <a:srgbClr val="BA890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txBox="1"/>
            <p:nvPr/>
          </p:nvSpPr>
          <p:spPr>
            <a:xfrm>
              <a:off x="3892"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u="none">
                  <a:solidFill>
                    <a:schemeClr val="dk1"/>
                  </a:solidFill>
                  <a:latin typeface="Calibri"/>
                  <a:ea typeface="Calibri"/>
                  <a:cs typeface="Calibri"/>
                  <a:sym typeface="Calibri"/>
                </a:rPr>
                <a:t>Schools and Programs Subject to Full Requirements of SB 819</a:t>
              </a:r>
              <a:endParaRPr sz="1600">
                <a:solidFill>
                  <a:schemeClr val="dk1"/>
                </a:solidFill>
                <a:latin typeface="Calibri"/>
                <a:ea typeface="Calibri"/>
                <a:cs typeface="Calibri"/>
                <a:sym typeface="Calibri"/>
              </a:endParaRPr>
            </a:p>
          </p:txBody>
        </p:sp>
        <p:sp>
          <p:nvSpPr>
            <p:cNvPr id="329" name="Google Shape;329;p20"/>
            <p:cNvSpPr/>
            <p:nvPr/>
          </p:nvSpPr>
          <p:spPr>
            <a:xfrm>
              <a:off x="3892" y="1051325"/>
              <a:ext cx="2340516" cy="3864960"/>
            </a:xfrm>
            <a:prstGeom prst="rect">
              <a:avLst/>
            </a:prstGeom>
            <a:solidFill>
              <a:srgbClr val="E7D9CA">
                <a:alpha val="89803"/>
              </a:srgbClr>
            </a:solidFill>
            <a:ln w="9525" cap="flat" cmpd="sng">
              <a:solidFill>
                <a:srgbClr val="E7D9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txBox="1"/>
            <p:nvPr/>
          </p:nvSpPr>
          <p:spPr>
            <a:xfrm>
              <a:off x="3892"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Elementary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Middle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High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CTE Programs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Programs</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Schools/Programs Combining Tradition Instruction and Asynchronous Instruction</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Special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Homebound Placements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18-21-Year-Old Transition Program</a:t>
              </a:r>
              <a:endParaRPr/>
            </a:p>
          </p:txBody>
        </p:sp>
        <p:sp>
          <p:nvSpPr>
            <p:cNvPr id="331" name="Google Shape;331;p20"/>
            <p:cNvSpPr/>
            <p:nvPr/>
          </p:nvSpPr>
          <p:spPr>
            <a:xfrm>
              <a:off x="2672081" y="248827"/>
              <a:ext cx="2340516" cy="802498"/>
            </a:xfrm>
            <a:prstGeom prst="rect">
              <a:avLst/>
            </a:prstGeom>
            <a:gradFill>
              <a:gsLst>
                <a:gs pos="0">
                  <a:srgbClr val="B5D49A"/>
                </a:gs>
                <a:gs pos="50000">
                  <a:srgbClr val="A9C98D"/>
                </a:gs>
                <a:gs pos="100000">
                  <a:srgbClr val="9EC678"/>
                </a:gs>
              </a:gsLst>
              <a:lin ang="5400000" scaled="0"/>
            </a:gradFill>
            <a:ln w="9525" cap="flat" cmpd="sng">
              <a:solidFill>
                <a:srgbClr val="72A60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txBox="1"/>
            <p:nvPr/>
          </p:nvSpPr>
          <p:spPr>
            <a:xfrm>
              <a:off x="2672081"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u="none">
                  <a:solidFill>
                    <a:schemeClr val="dk1"/>
                  </a:solidFill>
                  <a:latin typeface="Calibri"/>
                  <a:ea typeface="Calibri"/>
                  <a:cs typeface="Calibri"/>
                  <a:sym typeface="Calibri"/>
                </a:rPr>
                <a:t>Schools and Programs Subject to Partial Requirements of SB 819</a:t>
              </a:r>
              <a:endParaRPr sz="1600">
                <a:solidFill>
                  <a:schemeClr val="dk1"/>
                </a:solidFill>
                <a:latin typeface="Calibri"/>
                <a:ea typeface="Calibri"/>
                <a:cs typeface="Calibri"/>
                <a:sym typeface="Calibri"/>
              </a:endParaRPr>
            </a:p>
          </p:txBody>
        </p:sp>
        <p:sp>
          <p:nvSpPr>
            <p:cNvPr id="333" name="Google Shape;333;p20"/>
            <p:cNvSpPr/>
            <p:nvPr/>
          </p:nvSpPr>
          <p:spPr>
            <a:xfrm>
              <a:off x="2672081" y="1051325"/>
              <a:ext cx="2340516" cy="3864960"/>
            </a:xfrm>
            <a:prstGeom prst="rect">
              <a:avLst/>
            </a:prstGeom>
            <a:solidFill>
              <a:srgbClr val="DFE2C8">
                <a:alpha val="89803"/>
              </a:srgbClr>
            </a:solidFill>
            <a:ln w="9525" cap="flat" cmpd="sng">
              <a:solidFill>
                <a:srgbClr val="DFE2C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txBox="1"/>
            <p:nvPr/>
          </p:nvSpPr>
          <p:spPr>
            <a:xfrm>
              <a:off x="2672081"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Pediatric Nursing Facilities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Virtual Charter Schools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Fulfilled Graduation Requirements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Expanded Options</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Credit Recovery </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Accelerated College Credit</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Alternative School (High School only)</a:t>
              </a:r>
              <a:endParaRPr sz="1600" b="0" i="0" u="none" strike="noStrike" cap="none">
                <a:solidFill>
                  <a:schemeClr val="dk1"/>
                </a:solidFill>
                <a:latin typeface="Calibri"/>
                <a:ea typeface="Calibri"/>
                <a:cs typeface="Calibri"/>
                <a:sym typeface="Calibri"/>
              </a:endParaRPr>
            </a:p>
          </p:txBody>
        </p:sp>
        <p:sp>
          <p:nvSpPr>
            <p:cNvPr id="335" name="Google Shape;335;p20"/>
            <p:cNvSpPr/>
            <p:nvPr/>
          </p:nvSpPr>
          <p:spPr>
            <a:xfrm>
              <a:off x="5340270" y="248827"/>
              <a:ext cx="2340516" cy="802498"/>
            </a:xfrm>
            <a:prstGeom prst="rect">
              <a:avLst/>
            </a:prstGeom>
            <a:gradFill>
              <a:gsLst>
                <a:gs pos="0">
                  <a:srgbClr val="9AC79A"/>
                </a:gs>
                <a:gs pos="50000">
                  <a:srgbClr val="8DBC8D"/>
                </a:gs>
                <a:gs pos="100000">
                  <a:srgbClr val="78B678"/>
                </a:gs>
              </a:gsLst>
              <a:lin ang="5400000" scaled="0"/>
            </a:gradFill>
            <a:ln w="9525" cap="flat" cmpd="sng">
              <a:solidFill>
                <a:srgbClr val="0C920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txBox="1"/>
            <p:nvPr/>
          </p:nvSpPr>
          <p:spPr>
            <a:xfrm>
              <a:off x="5340270"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a:solidFill>
                    <a:schemeClr val="dk1"/>
                  </a:solidFill>
                  <a:latin typeface="Calibri"/>
                  <a:ea typeface="Calibri"/>
                  <a:cs typeface="Calibri"/>
                  <a:sym typeface="Calibri"/>
                </a:rPr>
                <a:t>Students in the Same Comparison Group</a:t>
              </a:r>
              <a:endParaRPr/>
            </a:p>
          </p:txBody>
        </p:sp>
        <p:sp>
          <p:nvSpPr>
            <p:cNvPr id="337" name="Google Shape;337;p20"/>
            <p:cNvSpPr/>
            <p:nvPr/>
          </p:nvSpPr>
          <p:spPr>
            <a:xfrm>
              <a:off x="5340270" y="1051325"/>
              <a:ext cx="2340516" cy="3864960"/>
            </a:xfrm>
            <a:prstGeom prst="rect">
              <a:avLst/>
            </a:prstGeom>
            <a:solidFill>
              <a:srgbClr val="CFDDC8">
                <a:alpha val="89803"/>
              </a:srgbClr>
            </a:solidFill>
            <a:ln w="9525" cap="flat" cmpd="sng">
              <a:solidFill>
                <a:srgbClr val="CFDDC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txBox="1"/>
            <p:nvPr/>
          </p:nvSpPr>
          <p:spPr>
            <a:xfrm>
              <a:off x="5340270"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LTCT</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YCEP</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JDEP</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County Jails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Hospital Programs</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Oregon School for the Deaf</a:t>
              </a:r>
              <a:endParaRPr/>
            </a:p>
          </p:txBody>
        </p:sp>
        <p:sp>
          <p:nvSpPr>
            <p:cNvPr id="339" name="Google Shape;339;p20"/>
            <p:cNvSpPr/>
            <p:nvPr/>
          </p:nvSpPr>
          <p:spPr>
            <a:xfrm>
              <a:off x="8008459" y="248827"/>
              <a:ext cx="2340516" cy="802498"/>
            </a:xfrm>
            <a:prstGeom prst="rect">
              <a:avLst/>
            </a:prstGeom>
            <a:gradFill>
              <a:gsLst>
                <a:gs pos="0">
                  <a:srgbClr val="9ABBA3"/>
                </a:gs>
                <a:gs pos="50000">
                  <a:srgbClr val="8DAF96"/>
                </a:gs>
                <a:gs pos="100000">
                  <a:srgbClr val="78A684"/>
                </a:gs>
              </a:gsLst>
              <a:lin ang="5400000" scaled="0"/>
            </a:gradFill>
            <a:ln w="9525" cap="flat" cmpd="sng">
              <a:solidFill>
                <a:srgbClr val="007C4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txBox="1"/>
            <p:nvPr/>
          </p:nvSpPr>
          <p:spPr>
            <a:xfrm>
              <a:off x="8008459" y="248827"/>
              <a:ext cx="2340516" cy="802498"/>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None/>
              </a:pPr>
              <a:r>
                <a:rPr lang="en-US" sz="1600" b="1" i="1">
                  <a:solidFill>
                    <a:schemeClr val="dk1"/>
                  </a:solidFill>
                  <a:latin typeface="Calibri"/>
                  <a:ea typeface="Calibri"/>
                  <a:cs typeface="Calibri"/>
                  <a:sym typeface="Calibri"/>
                </a:rPr>
                <a:t>Schools and Programs Excluded From Requirements of SB 819:</a:t>
              </a:r>
              <a:endParaRPr/>
            </a:p>
          </p:txBody>
        </p:sp>
        <p:sp>
          <p:nvSpPr>
            <p:cNvPr id="341" name="Google Shape;341;p20"/>
            <p:cNvSpPr/>
            <p:nvPr/>
          </p:nvSpPr>
          <p:spPr>
            <a:xfrm>
              <a:off x="8008459" y="1051325"/>
              <a:ext cx="2340516" cy="3864960"/>
            </a:xfrm>
            <a:prstGeom prst="rect">
              <a:avLst/>
            </a:prstGeom>
            <a:solidFill>
              <a:srgbClr val="C9D7CC">
                <a:alpha val="89803"/>
              </a:srgbClr>
            </a:solidFill>
            <a:ln w="9525" cap="flat" cmpd="sng">
              <a:solidFill>
                <a:srgbClr val="C9D7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txBox="1"/>
            <p:nvPr/>
          </p:nvSpPr>
          <p:spPr>
            <a:xfrm>
              <a:off x="8008459" y="1051325"/>
              <a:ext cx="2340516" cy="3864960"/>
            </a:xfrm>
            <a:prstGeom prst="rect">
              <a:avLst/>
            </a:prstGeom>
            <a:noFill/>
            <a:ln>
              <a:noFill/>
            </a:ln>
          </p:spPr>
          <p:txBody>
            <a:bodyPr spcFirstLastPara="1" wrap="square" lIns="85325" tIns="85325" rIns="113775" bIns="128000" anchor="t" anchorCtr="0">
              <a:noAutofit/>
            </a:bodyPr>
            <a:lstStyle/>
            <a:p>
              <a:pPr marL="171450" marR="0" lvl="1" indent="-171450" algn="ctr"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Home School</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Private School</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Court Order</a:t>
              </a:r>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Discipline  (ORS 339.250 or 339.252) </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Exposure to Disease (ORS 433.235 to 433.284)  </a:t>
              </a:r>
              <a:endParaRPr sz="1600" b="0" i="0" u="none" strike="noStrike" cap="none">
                <a:solidFill>
                  <a:schemeClr val="dk1"/>
                </a:solidFill>
                <a:latin typeface="Calibri"/>
                <a:ea typeface="Calibri"/>
                <a:cs typeface="Calibri"/>
                <a:sym typeface="Calibri"/>
              </a:endParaRPr>
            </a:p>
            <a:p>
              <a:pPr marL="171450" marR="0" lvl="1" indent="-171450" algn="ctr"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Public Health Emergency (ORS 433.441 to 433.452)</a:t>
              </a:r>
              <a:endParaRPr sz="1600" b="0" i="0" u="none" strike="noStrike" cap="none">
                <a:solidFill>
                  <a:schemeClr val="dk1"/>
                </a:solidFill>
                <a:latin typeface="Calibri"/>
                <a:ea typeface="Calibri"/>
                <a:cs typeface="Calibri"/>
                <a:sym typeface="Calibri"/>
              </a:endParaRPr>
            </a:p>
          </p:txBody>
        </p:sp>
      </p:grpSp>
      <p:sp>
        <p:nvSpPr>
          <p:cNvPr id="343" name="Google Shape;343;p20">
            <a:extLst>
              <a:ext uri="{C183D7F6-B498-43B3-948B-1728B52AA6E4}">
                <adec:decorative xmlns:adec="http://schemas.microsoft.com/office/drawing/2017/decorative" val="1"/>
              </a:ext>
            </a:extLst>
          </p:cNvPr>
          <p:cNvSpPr/>
          <p:nvPr/>
        </p:nvSpPr>
        <p:spPr>
          <a:xfrm>
            <a:off x="0" y="1077132"/>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200"/>
              <a:buFont typeface="Calibri"/>
              <a:buNone/>
            </a:pPr>
            <a:br>
              <a:rPr lang="en-US" sz="12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r>
              <a:rPr lang="en-US"/>
              <a:t>All schools and programs will be subject to the full requirements of SB 819 abbreviated school day </a:t>
            </a:r>
            <a:endParaRPr/>
          </a:p>
          <a:p>
            <a:pPr marL="914400" lvl="0" indent="-349250" algn="l" rtl="0">
              <a:lnSpc>
                <a:spcPct val="100000"/>
              </a:lnSpc>
              <a:spcBef>
                <a:spcPts val="0"/>
              </a:spcBef>
              <a:spcAft>
                <a:spcPts val="0"/>
              </a:spcAft>
              <a:buClr>
                <a:schemeClr val="dk1"/>
              </a:buClr>
              <a:buSzPts val="1900"/>
              <a:buChar char="•"/>
            </a:pPr>
            <a:r>
              <a:rPr lang="en-US"/>
              <a:t>Elementary Schools</a:t>
            </a:r>
            <a:endParaRPr/>
          </a:p>
          <a:p>
            <a:pPr marL="914400" lvl="0" indent="-349250" algn="l" rtl="0">
              <a:lnSpc>
                <a:spcPct val="100000"/>
              </a:lnSpc>
              <a:spcBef>
                <a:spcPts val="0"/>
              </a:spcBef>
              <a:spcAft>
                <a:spcPts val="0"/>
              </a:spcAft>
              <a:buClr>
                <a:schemeClr val="dk1"/>
              </a:buClr>
              <a:buSzPts val="1900"/>
              <a:buChar char="•"/>
            </a:pPr>
            <a:r>
              <a:rPr lang="en-US"/>
              <a:t>Middle Schools</a:t>
            </a:r>
            <a:endParaRPr/>
          </a:p>
          <a:p>
            <a:pPr marL="914400" lvl="0" indent="-349250" algn="l" rtl="0">
              <a:lnSpc>
                <a:spcPct val="100000"/>
              </a:lnSpc>
              <a:spcBef>
                <a:spcPts val="0"/>
              </a:spcBef>
              <a:spcAft>
                <a:spcPts val="0"/>
              </a:spcAft>
              <a:buClr>
                <a:schemeClr val="dk1"/>
              </a:buClr>
              <a:buSzPts val="1900"/>
              <a:buChar char="•"/>
            </a:pPr>
            <a:r>
              <a:rPr lang="en-US"/>
              <a:t>High Schools</a:t>
            </a:r>
            <a:endParaRPr/>
          </a:p>
          <a:p>
            <a:pPr marL="914400" lvl="0" indent="-349250" algn="l" rtl="0">
              <a:lnSpc>
                <a:spcPct val="100000"/>
              </a:lnSpc>
              <a:spcBef>
                <a:spcPts val="0"/>
              </a:spcBef>
              <a:spcAft>
                <a:spcPts val="0"/>
              </a:spcAft>
              <a:buClr>
                <a:schemeClr val="dk1"/>
              </a:buClr>
              <a:buSzPts val="1900"/>
              <a:buChar char="•"/>
            </a:pPr>
            <a:r>
              <a:rPr lang="en-US"/>
              <a:t>CTE Programs</a:t>
            </a:r>
            <a:endParaRPr/>
          </a:p>
          <a:p>
            <a:pPr marL="914400" lvl="0" indent="-349250" algn="l" rtl="0">
              <a:lnSpc>
                <a:spcPct val="100000"/>
              </a:lnSpc>
              <a:spcBef>
                <a:spcPts val="0"/>
              </a:spcBef>
              <a:spcAft>
                <a:spcPts val="0"/>
              </a:spcAft>
              <a:buClr>
                <a:schemeClr val="dk1"/>
              </a:buClr>
              <a:buSzPts val="1900"/>
              <a:buChar char="•"/>
            </a:pPr>
            <a:r>
              <a:rPr lang="en-US"/>
              <a:t>Credit Recovery Programs</a:t>
            </a:r>
            <a:endParaRPr/>
          </a:p>
          <a:p>
            <a:pPr marL="914400" lvl="0" indent="-349250" algn="l" rtl="0">
              <a:lnSpc>
                <a:spcPct val="100000"/>
              </a:lnSpc>
              <a:spcBef>
                <a:spcPts val="0"/>
              </a:spcBef>
              <a:spcAft>
                <a:spcPts val="0"/>
              </a:spcAft>
              <a:buClr>
                <a:schemeClr val="dk1"/>
              </a:buClr>
              <a:buSzPts val="1900"/>
              <a:buChar char="•"/>
            </a:pPr>
            <a:r>
              <a:rPr lang="en-US"/>
              <a:t>Schools/programs that combine traditional instruction with asynchronous instruction</a:t>
            </a:r>
            <a:endParaRPr/>
          </a:p>
          <a:p>
            <a:pPr marL="91440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b="1"/>
              <a:t>Note: </a:t>
            </a:r>
            <a:r>
              <a:rPr lang="en-US"/>
              <a:t>This is not an exhaustive list. Each school district will need to evaluate the unique schools, programs, and contexts in their individual district.</a:t>
            </a:r>
            <a:endParaRPr/>
          </a:p>
          <a:p>
            <a:pPr marL="0" lvl="0" indent="0" algn="l" rtl="0">
              <a:lnSpc>
                <a:spcPct val="90000"/>
              </a:lnSpc>
              <a:spcBef>
                <a:spcPts val="1000"/>
              </a:spcBef>
              <a:spcAft>
                <a:spcPts val="0"/>
              </a:spcAft>
              <a:buClr>
                <a:schemeClr val="dk1"/>
              </a:buClr>
              <a:buSzPts val="2400"/>
              <a:buNone/>
            </a:pPr>
            <a:endParaRPr/>
          </a:p>
        </p:txBody>
      </p:sp>
      <p:sp>
        <p:nvSpPr>
          <p:cNvPr id="350" name="Google Shape;350;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51" name="Google Shape;351;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52" name="Google Shape;352;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Full Requirements  </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2"/>
          <p:cNvSpPr txBox="1">
            <a:spLocks noGrp="1"/>
          </p:cNvSpPr>
          <p:nvPr>
            <p:ph type="body" idx="1"/>
          </p:nvPr>
        </p:nvSpPr>
        <p:spPr>
          <a:xfrm>
            <a:off x="703726" y="1781300"/>
            <a:ext cx="10784400" cy="4109100"/>
          </a:xfrm>
          <a:prstGeom prst="rect">
            <a:avLst/>
          </a:prstGeom>
          <a:noFill/>
          <a:ln>
            <a:noFill/>
          </a:ln>
        </p:spPr>
        <p:txBody>
          <a:bodyPr spcFirstLastPara="1" wrap="square" lIns="91425" tIns="45700" rIns="91425" bIns="45700" anchor="t" anchorCtr="0">
            <a:normAutofit fontScale="92500"/>
          </a:bodyPr>
          <a:lstStyle/>
          <a:p>
            <a:pPr marL="914400" lvl="0" indent="-440055" algn="l" rtl="0">
              <a:lnSpc>
                <a:spcPct val="100000"/>
              </a:lnSpc>
              <a:spcBef>
                <a:spcPts val="0"/>
              </a:spcBef>
              <a:spcAft>
                <a:spcPts val="0"/>
              </a:spcAft>
              <a:buClr>
                <a:schemeClr val="dk1"/>
              </a:buClr>
              <a:buSzPct val="100000"/>
              <a:buChar char="•"/>
            </a:pPr>
            <a:r>
              <a:rPr lang="en-US" sz="3600"/>
              <a:t>Special Schools</a:t>
            </a:r>
            <a:endParaRPr sz="3600"/>
          </a:p>
          <a:p>
            <a:pPr marL="914400" lvl="0" indent="-440055" algn="l" rtl="0">
              <a:lnSpc>
                <a:spcPct val="100000"/>
              </a:lnSpc>
              <a:spcBef>
                <a:spcPts val="0"/>
              </a:spcBef>
              <a:spcAft>
                <a:spcPts val="0"/>
              </a:spcAft>
              <a:buClr>
                <a:schemeClr val="dk1"/>
              </a:buClr>
              <a:buSzPct val="100000"/>
              <a:buChar char="•"/>
            </a:pPr>
            <a:r>
              <a:rPr lang="en-US" sz="3600"/>
              <a:t>Homebound placements</a:t>
            </a:r>
            <a:endParaRPr sz="3600"/>
          </a:p>
          <a:p>
            <a:pPr marL="914400" lvl="0" indent="-440055" algn="l" rtl="0">
              <a:lnSpc>
                <a:spcPct val="100000"/>
              </a:lnSpc>
              <a:spcBef>
                <a:spcPts val="0"/>
              </a:spcBef>
              <a:spcAft>
                <a:spcPts val="0"/>
              </a:spcAft>
              <a:buClr>
                <a:schemeClr val="dk1"/>
              </a:buClr>
              <a:buSzPct val="100000"/>
              <a:buChar char="•"/>
            </a:pPr>
            <a:r>
              <a:rPr lang="en-US" sz="3600"/>
              <a:t>18-21-Transition Services </a:t>
            </a:r>
            <a:endParaRPr sz="3600"/>
          </a:p>
          <a:p>
            <a:pPr marL="1371600" lvl="1" indent="-440055" algn="l" rtl="0">
              <a:lnSpc>
                <a:spcPct val="100000"/>
              </a:lnSpc>
              <a:spcBef>
                <a:spcPts val="0"/>
              </a:spcBef>
              <a:spcAft>
                <a:spcPts val="0"/>
              </a:spcAft>
              <a:buClr>
                <a:schemeClr val="dk1"/>
              </a:buClr>
              <a:buSzPct val="100000"/>
              <a:buChar char="•"/>
            </a:pPr>
            <a:r>
              <a:rPr lang="en-US" sz="3600"/>
              <a:t>Must follow both 819 and </a:t>
            </a:r>
            <a:r>
              <a:rPr lang="en-US" sz="3600" u="sng">
                <a:solidFill>
                  <a:schemeClr val="hlink"/>
                </a:solidFill>
                <a:hlinkClick r:id="rId3"/>
              </a:rPr>
              <a:t>OAR 581-022-2010</a:t>
            </a:r>
            <a:r>
              <a:rPr lang="en-US" sz="3600"/>
              <a:t>(14)(f),</a:t>
            </a:r>
            <a:r>
              <a:rPr lang="en-US" sz="3600">
                <a:solidFill>
                  <a:schemeClr val="hlink"/>
                </a:solidFill>
                <a:uFill>
                  <a:noFill/>
                </a:uFill>
                <a:hlinkClick r:id="rId4"/>
              </a:rPr>
              <a:t> </a:t>
            </a:r>
            <a:r>
              <a:rPr lang="en-US" sz="3600" u="sng">
                <a:solidFill>
                  <a:schemeClr val="hlink"/>
                </a:solidFill>
                <a:hlinkClick r:id="rId4"/>
              </a:rPr>
              <a:t>OAR 581-022-2015</a:t>
            </a:r>
            <a:r>
              <a:rPr lang="en-US" sz="3600"/>
              <a:t>(8)(f), and</a:t>
            </a:r>
            <a:r>
              <a:rPr lang="en-US" sz="3600">
                <a:solidFill>
                  <a:schemeClr val="hlink"/>
                </a:solidFill>
                <a:uFill>
                  <a:noFill/>
                </a:uFill>
                <a:hlinkClick r:id="rId5"/>
              </a:rPr>
              <a:t> </a:t>
            </a:r>
            <a:r>
              <a:rPr lang="en-US" sz="3600" u="sng">
                <a:solidFill>
                  <a:schemeClr val="hlink"/>
                </a:solidFill>
                <a:hlinkClick r:id="rId5"/>
              </a:rPr>
              <a:t>OAR 581-022-2020</a:t>
            </a:r>
            <a:r>
              <a:rPr lang="en-US" sz="3600"/>
              <a:t>(7)(f), </a:t>
            </a:r>
            <a:endParaRPr sz="3600"/>
          </a:p>
          <a:p>
            <a:pPr marL="0" lvl="0" indent="0" algn="l" rtl="0">
              <a:lnSpc>
                <a:spcPct val="100000"/>
              </a:lnSpc>
              <a:spcBef>
                <a:spcPts val="0"/>
              </a:spcBef>
              <a:spcAft>
                <a:spcPts val="0"/>
              </a:spcAft>
              <a:buClr>
                <a:schemeClr val="dk1"/>
              </a:buClr>
              <a:buSzPct val="100000"/>
              <a:buNone/>
            </a:pPr>
            <a:endParaRPr sz="1900"/>
          </a:p>
          <a:p>
            <a:pPr marL="0" lvl="0" indent="0" algn="l" rtl="0">
              <a:lnSpc>
                <a:spcPct val="100000"/>
              </a:lnSpc>
              <a:spcBef>
                <a:spcPts val="0"/>
              </a:spcBef>
              <a:spcAft>
                <a:spcPts val="0"/>
              </a:spcAft>
              <a:buClr>
                <a:schemeClr val="dk1"/>
              </a:buClr>
              <a:buSzPct val="100000"/>
              <a:buNone/>
            </a:pPr>
            <a:endParaRPr sz="1900"/>
          </a:p>
          <a:p>
            <a:pPr marL="0" lvl="0" indent="0" algn="l" rtl="0">
              <a:lnSpc>
                <a:spcPct val="100000"/>
              </a:lnSpc>
              <a:spcBef>
                <a:spcPts val="0"/>
              </a:spcBef>
              <a:spcAft>
                <a:spcPts val="0"/>
              </a:spcAft>
              <a:buClr>
                <a:schemeClr val="dk1"/>
              </a:buClr>
              <a:buSzPct val="83052"/>
              <a:buNone/>
            </a:pPr>
            <a:r>
              <a:rPr lang="en-US" sz="2408" b="1"/>
              <a:t>Note:</a:t>
            </a:r>
            <a:r>
              <a:rPr lang="en-US" sz="2408"/>
              <a:t> This is not an exhaustive list, please evaluate the unique schools, programs and contexts that your individual district has developed</a:t>
            </a:r>
            <a:endParaRPr sz="2808"/>
          </a:p>
          <a:p>
            <a:pPr marL="0" lvl="0" indent="0" algn="l" rtl="0">
              <a:lnSpc>
                <a:spcPct val="90000"/>
              </a:lnSpc>
              <a:spcBef>
                <a:spcPts val="1000"/>
              </a:spcBef>
              <a:spcAft>
                <a:spcPts val="0"/>
              </a:spcAft>
              <a:buClr>
                <a:schemeClr val="dk1"/>
              </a:buClr>
              <a:buSzPct val="100000"/>
              <a:buNone/>
            </a:pPr>
            <a:endParaRPr/>
          </a:p>
        </p:txBody>
      </p:sp>
      <p:sp>
        <p:nvSpPr>
          <p:cNvPr id="359" name="Google Shape;359;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60" name="Google Shape;360;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61" name="Google Shape;361;p22"/>
          <p:cNvSpPr txBox="1">
            <a:spLocks noGrp="1"/>
          </p:cNvSpPr>
          <p:nvPr>
            <p:ph type="title"/>
          </p:nvPr>
        </p:nvSpPr>
        <p:spPr>
          <a:xfrm>
            <a:off x="717176" y="401357"/>
            <a:ext cx="10784400" cy="1026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Calibri"/>
              <a:buNone/>
            </a:pPr>
            <a:r>
              <a:rPr lang="en-US" sz="4000" b="1"/>
              <a:t>Full Requirements: New 2023-24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400"/>
              <a:buNone/>
            </a:pPr>
            <a:r>
              <a:rPr lang="en-US" sz="2800" b="1"/>
              <a:t>Pediatric Nursing Facility</a:t>
            </a:r>
            <a:r>
              <a:rPr lang="en-US" sz="2800" b="1" u="sng"/>
              <a:t> </a:t>
            </a:r>
            <a:endParaRPr sz="2800" b="1" u="sng"/>
          </a:p>
          <a:p>
            <a:pPr marL="457200" lvl="0" indent="-368300" algn="l" rtl="0">
              <a:lnSpc>
                <a:spcPct val="90000"/>
              </a:lnSpc>
              <a:spcBef>
                <a:spcPts val="0"/>
              </a:spcBef>
              <a:spcAft>
                <a:spcPts val="0"/>
              </a:spcAft>
              <a:buClr>
                <a:schemeClr val="dk1"/>
              </a:buClr>
              <a:buSzPts val="2200"/>
              <a:buChar char="•"/>
            </a:pPr>
            <a:r>
              <a:rPr lang="en-US" sz="2800"/>
              <a:t>Comparison district will be the district where the facility is located</a:t>
            </a:r>
            <a:endParaRPr sz="2800"/>
          </a:p>
          <a:p>
            <a:pPr marL="457200" lvl="0" indent="-368300" algn="l" rtl="0">
              <a:lnSpc>
                <a:spcPct val="90000"/>
              </a:lnSpc>
              <a:spcBef>
                <a:spcPts val="0"/>
              </a:spcBef>
              <a:spcAft>
                <a:spcPts val="0"/>
              </a:spcAft>
              <a:buClr>
                <a:schemeClr val="dk1"/>
              </a:buClr>
              <a:buSzPts val="2200"/>
              <a:buChar char="•"/>
            </a:pPr>
            <a:r>
              <a:rPr lang="en-US" sz="2800"/>
              <a:t>Requires consent for placement on abbreviated day</a:t>
            </a:r>
            <a:endParaRPr sz="2800"/>
          </a:p>
          <a:p>
            <a:pPr marL="457200" lvl="0" indent="-368300" algn="l" rtl="0">
              <a:lnSpc>
                <a:spcPct val="90000"/>
              </a:lnSpc>
              <a:spcBef>
                <a:spcPts val="0"/>
              </a:spcBef>
              <a:spcAft>
                <a:spcPts val="0"/>
              </a:spcAft>
              <a:buClr>
                <a:schemeClr val="dk1"/>
              </a:buClr>
              <a:buSzPts val="2200"/>
              <a:buChar char="•"/>
            </a:pPr>
            <a:r>
              <a:rPr lang="en-US" sz="2800"/>
              <a:t>Must meet all IEP/504 meeting requirements as indicated for this placement type.</a:t>
            </a:r>
            <a:endParaRPr sz="2800"/>
          </a:p>
          <a:p>
            <a:pPr marL="457200" lvl="0" indent="-368300" algn="l" rtl="0">
              <a:lnSpc>
                <a:spcPct val="90000"/>
              </a:lnSpc>
              <a:spcBef>
                <a:spcPts val="0"/>
              </a:spcBef>
              <a:spcAft>
                <a:spcPts val="0"/>
              </a:spcAft>
              <a:buClr>
                <a:schemeClr val="dk1"/>
              </a:buClr>
              <a:buSzPts val="2200"/>
              <a:buChar char="•"/>
            </a:pPr>
            <a:r>
              <a:rPr lang="en-US" sz="2800" b="1"/>
              <a:t>Able to meet 1x a year with consent </a:t>
            </a:r>
            <a:r>
              <a:rPr lang="en-US" sz="2800"/>
              <a:t>after the first review meeting</a:t>
            </a:r>
            <a:endParaRPr sz="2800"/>
          </a:p>
          <a:p>
            <a:pPr marL="457200" lvl="0" indent="0" algn="l" rtl="0">
              <a:lnSpc>
                <a:spcPct val="90000"/>
              </a:lnSpc>
              <a:spcBef>
                <a:spcPts val="0"/>
              </a:spcBef>
              <a:spcAft>
                <a:spcPts val="0"/>
              </a:spcAft>
              <a:buClr>
                <a:schemeClr val="dk1"/>
              </a:buClr>
              <a:buSzPts val="2400"/>
              <a:buNone/>
            </a:pPr>
            <a:endParaRPr sz="2800"/>
          </a:p>
          <a:p>
            <a:pPr marL="0" lvl="0" indent="0" algn="l" rtl="0">
              <a:lnSpc>
                <a:spcPct val="90000"/>
              </a:lnSpc>
              <a:spcBef>
                <a:spcPts val="0"/>
              </a:spcBef>
              <a:spcAft>
                <a:spcPts val="0"/>
              </a:spcAft>
              <a:buClr>
                <a:schemeClr val="dk1"/>
              </a:buClr>
              <a:buSzPts val="2400"/>
              <a:buNone/>
            </a:pPr>
            <a:r>
              <a:rPr lang="en-US" sz="2800" b="1"/>
              <a:t>Fulfilled Grad Requirements (ORS 329.451) </a:t>
            </a:r>
            <a:r>
              <a:rPr lang="en-US" sz="2800"/>
              <a:t> </a:t>
            </a:r>
            <a:endParaRPr sz="2800"/>
          </a:p>
          <a:p>
            <a:pPr marL="457200" lvl="0" indent="-368300" algn="l" rtl="0">
              <a:lnSpc>
                <a:spcPct val="90000"/>
              </a:lnSpc>
              <a:spcBef>
                <a:spcPts val="0"/>
              </a:spcBef>
              <a:spcAft>
                <a:spcPts val="0"/>
              </a:spcAft>
              <a:buClr>
                <a:schemeClr val="dk1"/>
              </a:buClr>
              <a:buSzPts val="2200"/>
              <a:buChar char="•"/>
            </a:pPr>
            <a:r>
              <a:rPr lang="en-US" sz="2800"/>
              <a:t>A student who has fulfilled all state requirements for graduation with a high school diploma and</a:t>
            </a:r>
            <a:endParaRPr sz="2800"/>
          </a:p>
          <a:p>
            <a:pPr marL="457200" lvl="0" indent="-368300" algn="l" rtl="0">
              <a:lnSpc>
                <a:spcPct val="90000"/>
              </a:lnSpc>
              <a:spcBef>
                <a:spcPts val="0"/>
              </a:spcBef>
              <a:spcAft>
                <a:spcPts val="0"/>
              </a:spcAft>
              <a:buClr>
                <a:schemeClr val="dk1"/>
              </a:buClr>
              <a:buSzPts val="2200"/>
              <a:buChar char="•"/>
            </a:pPr>
            <a:r>
              <a:rPr lang="en-US" sz="2800"/>
              <a:t>The parent or foster parent has agreed to the abbreviated school day program.</a:t>
            </a:r>
            <a:endParaRPr sz="2800"/>
          </a:p>
          <a:p>
            <a:pPr marL="0" lvl="0" indent="0" algn="l" rtl="0">
              <a:lnSpc>
                <a:spcPct val="90000"/>
              </a:lnSpc>
              <a:spcBef>
                <a:spcPts val="1000"/>
              </a:spcBef>
              <a:spcAft>
                <a:spcPts val="0"/>
              </a:spcAft>
              <a:buClr>
                <a:schemeClr val="dk1"/>
              </a:buClr>
              <a:buSzPts val="2400"/>
              <a:buNone/>
            </a:pPr>
            <a:endParaRPr/>
          </a:p>
        </p:txBody>
      </p:sp>
      <p:sp>
        <p:nvSpPr>
          <p:cNvPr id="368" name="Google Shape;368;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69" name="Google Shape;369;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70" name="Google Shape;370;p2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Partial Requirements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b="1"/>
              <a:t>Expanded Options and Accelerated College Credit</a:t>
            </a:r>
            <a:endParaRPr/>
          </a:p>
          <a:p>
            <a:pPr marL="457200" lvl="0" indent="-336550" algn="l" rtl="0">
              <a:lnSpc>
                <a:spcPct val="100000"/>
              </a:lnSpc>
              <a:spcBef>
                <a:spcPts val="0"/>
              </a:spcBef>
              <a:spcAft>
                <a:spcPts val="0"/>
              </a:spcAft>
              <a:buClr>
                <a:schemeClr val="dk1"/>
              </a:buClr>
              <a:buSzPts val="1700"/>
              <a:buChar char="•"/>
            </a:pPr>
            <a:r>
              <a:rPr lang="en-US" sz="2800"/>
              <a:t>Requires Voluntary Enrollment</a:t>
            </a:r>
            <a:endParaRPr/>
          </a:p>
          <a:p>
            <a:pPr marL="457200" lvl="0" indent="-336550" algn="l" rtl="0">
              <a:lnSpc>
                <a:spcPct val="100000"/>
              </a:lnSpc>
              <a:spcBef>
                <a:spcPts val="0"/>
              </a:spcBef>
              <a:spcAft>
                <a:spcPts val="0"/>
              </a:spcAft>
              <a:buClr>
                <a:schemeClr val="dk1"/>
              </a:buClr>
              <a:buSzPts val="1700"/>
              <a:buChar char="•"/>
            </a:pPr>
            <a:r>
              <a:rPr lang="en-US" sz="2800"/>
              <a:t>The majority of the students of the program are not students with disabilities;</a:t>
            </a:r>
            <a:endParaRPr/>
          </a:p>
          <a:p>
            <a:pPr marL="457200" lvl="0" indent="-336550" algn="l" rtl="0">
              <a:lnSpc>
                <a:spcPct val="100000"/>
              </a:lnSpc>
              <a:spcBef>
                <a:spcPts val="0"/>
              </a:spcBef>
              <a:spcAft>
                <a:spcPts val="0"/>
              </a:spcAft>
              <a:buClr>
                <a:schemeClr val="dk1"/>
              </a:buClr>
              <a:buSzPts val="1700"/>
              <a:buChar char="•"/>
            </a:pPr>
            <a:r>
              <a:rPr lang="en-US" sz="2800"/>
              <a:t>The student is not restricted to attending fewer hours of instruction and educational services than the number of hours of instruction and educational services attended by the majority of students without disabilities who are in the </a:t>
            </a:r>
            <a:r>
              <a:rPr lang="en-US" sz="2800" u="sng"/>
              <a:t>same grade and who attend the same program; </a:t>
            </a:r>
            <a:endParaRPr/>
          </a:p>
          <a:p>
            <a:pPr marL="0" lvl="0" indent="0" algn="l" rtl="0">
              <a:lnSpc>
                <a:spcPct val="90000"/>
              </a:lnSpc>
              <a:spcBef>
                <a:spcPts val="1000"/>
              </a:spcBef>
              <a:spcAft>
                <a:spcPts val="0"/>
              </a:spcAft>
              <a:buClr>
                <a:schemeClr val="dk1"/>
              </a:buClr>
              <a:buSzPts val="2400"/>
              <a:buNone/>
            </a:pPr>
            <a:endParaRPr/>
          </a:p>
        </p:txBody>
      </p:sp>
      <p:sp>
        <p:nvSpPr>
          <p:cNvPr id="377" name="Google Shape;377;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78" name="Google Shape;378;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79" name="Google Shape;379;p2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Partial Requirements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
          <p:cNvSpPr txBox="1">
            <a:spLocks noGrp="1"/>
          </p:cNvSpPr>
          <p:nvPr>
            <p:ph type="body" idx="1"/>
          </p:nvPr>
        </p:nvSpPr>
        <p:spPr>
          <a:xfrm>
            <a:off x="717176" y="1825624"/>
            <a:ext cx="10784542" cy="4538105"/>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95000"/>
              </a:lnSpc>
              <a:spcBef>
                <a:spcPts val="0"/>
              </a:spcBef>
              <a:spcAft>
                <a:spcPts val="0"/>
              </a:spcAft>
              <a:buClr>
                <a:schemeClr val="dk1"/>
              </a:buClr>
              <a:buSzPct val="64202"/>
              <a:buNone/>
            </a:pPr>
            <a:r>
              <a:rPr lang="en-US" sz="3738" b="1"/>
              <a:t>For an alternative education program in which the student is enrolled the SB 819 provisions include the following requirements:</a:t>
            </a:r>
            <a:endParaRPr sz="3738" b="1"/>
          </a:p>
          <a:p>
            <a:pPr marL="457200" lvl="0" indent="-341111" algn="l" rtl="0">
              <a:lnSpc>
                <a:spcPct val="95000"/>
              </a:lnSpc>
              <a:spcBef>
                <a:spcPts val="0"/>
              </a:spcBef>
              <a:spcAft>
                <a:spcPts val="0"/>
              </a:spcAft>
              <a:buClr>
                <a:schemeClr val="dk1"/>
              </a:buClr>
              <a:buSzPct val="76481"/>
              <a:buChar char="•"/>
            </a:pPr>
            <a:r>
              <a:rPr lang="en-US" sz="3309"/>
              <a:t>High School Students only</a:t>
            </a:r>
            <a:endParaRPr sz="3309"/>
          </a:p>
          <a:p>
            <a:pPr marL="457200" lvl="0" indent="-341111" algn="l" rtl="0">
              <a:lnSpc>
                <a:spcPct val="95000"/>
              </a:lnSpc>
              <a:spcBef>
                <a:spcPts val="0"/>
              </a:spcBef>
              <a:spcAft>
                <a:spcPts val="0"/>
              </a:spcAft>
              <a:buClr>
                <a:schemeClr val="dk1"/>
              </a:buClr>
              <a:buSzPct val="76481"/>
              <a:buChar char="•"/>
            </a:pPr>
            <a:r>
              <a:rPr lang="en-US" sz="3309"/>
              <a:t>Requires voluntary enrollment </a:t>
            </a:r>
            <a:endParaRPr sz="3309"/>
          </a:p>
          <a:p>
            <a:pPr marL="457200" lvl="0" indent="-341111" algn="l" rtl="0">
              <a:lnSpc>
                <a:spcPct val="95000"/>
              </a:lnSpc>
              <a:spcBef>
                <a:spcPts val="0"/>
              </a:spcBef>
              <a:spcAft>
                <a:spcPts val="0"/>
              </a:spcAft>
              <a:buClr>
                <a:schemeClr val="dk1"/>
              </a:buClr>
              <a:buSzPct val="76481"/>
              <a:buChar char="•"/>
            </a:pPr>
            <a:r>
              <a:rPr lang="en-US" sz="3309"/>
              <a:t>The majority of the students of the program are not students with disabilities;</a:t>
            </a:r>
            <a:endParaRPr sz="3309"/>
          </a:p>
          <a:p>
            <a:pPr marL="457200" lvl="0" indent="-341111" algn="l" rtl="0">
              <a:lnSpc>
                <a:spcPct val="95000"/>
              </a:lnSpc>
              <a:spcBef>
                <a:spcPts val="0"/>
              </a:spcBef>
              <a:spcAft>
                <a:spcPts val="0"/>
              </a:spcAft>
              <a:buClr>
                <a:schemeClr val="dk1"/>
              </a:buClr>
              <a:buSzPct val="76481"/>
              <a:buChar char="•"/>
            </a:pPr>
            <a:r>
              <a:rPr lang="en-US" sz="3309"/>
              <a:t>The student is not restricted to attending fewer hours of instruction and educational services than the number of hours of instruction and educational services attended by the majority of students without disabilities who are in the </a:t>
            </a:r>
            <a:r>
              <a:rPr lang="en-US" sz="3309" u="sng"/>
              <a:t>same grade and who attend the same program</a:t>
            </a:r>
            <a:r>
              <a:rPr lang="en-US" sz="3309"/>
              <a:t>; and</a:t>
            </a:r>
            <a:endParaRPr sz="3309"/>
          </a:p>
          <a:p>
            <a:pPr marL="457200" lvl="0" indent="-341111" algn="l" rtl="0">
              <a:lnSpc>
                <a:spcPct val="95000"/>
              </a:lnSpc>
              <a:spcBef>
                <a:spcPts val="0"/>
              </a:spcBef>
              <a:spcAft>
                <a:spcPts val="0"/>
              </a:spcAft>
              <a:buClr>
                <a:schemeClr val="dk1"/>
              </a:buClr>
              <a:buSzPct val="76481"/>
              <a:buChar char="•"/>
            </a:pPr>
            <a:r>
              <a:rPr lang="en-US" sz="3309"/>
              <a:t>The district informs the parent or foster parent, that upon written request of the parent or foster parent, the student will be immediately restored to a school that allows the student meaningful access within the student’s resident school district.</a:t>
            </a:r>
            <a:endParaRPr/>
          </a:p>
        </p:txBody>
      </p:sp>
      <p:sp>
        <p:nvSpPr>
          <p:cNvPr id="386" name="Google Shape;386;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87" name="Google Shape;387;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88" name="Google Shape;388;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Partial Requirements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6"/>
          <p:cNvSpPr txBox="1">
            <a:spLocks noGrp="1"/>
          </p:cNvSpPr>
          <p:nvPr>
            <p:ph type="body" idx="1"/>
          </p:nvPr>
        </p:nvSpPr>
        <p:spPr>
          <a:xfrm>
            <a:off x="717176" y="1609057"/>
            <a:ext cx="10784542" cy="453073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5000"/>
              </a:lnSpc>
              <a:spcBef>
                <a:spcPts val="0"/>
              </a:spcBef>
              <a:spcAft>
                <a:spcPts val="0"/>
              </a:spcAft>
              <a:buClr>
                <a:schemeClr val="dk1"/>
              </a:buClr>
              <a:buSzPts val="3000"/>
              <a:buNone/>
            </a:pPr>
            <a:r>
              <a:rPr lang="en-US" sz="3000"/>
              <a:t>A student enrolled in:</a:t>
            </a:r>
            <a:endParaRPr/>
          </a:p>
          <a:p>
            <a:pPr marL="457200" lvl="0" indent="-338437" algn="l" rtl="0">
              <a:lnSpc>
                <a:spcPct val="100000"/>
              </a:lnSpc>
              <a:spcBef>
                <a:spcPts val="1200"/>
              </a:spcBef>
              <a:spcAft>
                <a:spcPts val="0"/>
              </a:spcAft>
              <a:buClr>
                <a:schemeClr val="dk1"/>
              </a:buClr>
              <a:buSzPts val="1730"/>
              <a:buChar char="•"/>
            </a:pPr>
            <a:r>
              <a:rPr lang="en-US" sz="2600"/>
              <a:t>LTCT</a:t>
            </a:r>
            <a:endParaRPr/>
          </a:p>
          <a:p>
            <a:pPr marL="457200" lvl="0" indent="-338437" algn="l" rtl="0">
              <a:lnSpc>
                <a:spcPct val="100000"/>
              </a:lnSpc>
              <a:spcBef>
                <a:spcPts val="0"/>
              </a:spcBef>
              <a:spcAft>
                <a:spcPts val="0"/>
              </a:spcAft>
              <a:buClr>
                <a:schemeClr val="dk1"/>
              </a:buClr>
              <a:buSzPts val="1730"/>
              <a:buFont typeface="Calibri"/>
              <a:buChar char="•"/>
            </a:pPr>
            <a:r>
              <a:rPr lang="en-US" sz="2600"/>
              <a:t>YCEP</a:t>
            </a:r>
            <a:endParaRPr/>
          </a:p>
          <a:p>
            <a:pPr marL="457200" lvl="0" indent="-338437" algn="l" rtl="0">
              <a:lnSpc>
                <a:spcPct val="100000"/>
              </a:lnSpc>
              <a:spcBef>
                <a:spcPts val="0"/>
              </a:spcBef>
              <a:spcAft>
                <a:spcPts val="0"/>
              </a:spcAft>
              <a:buClr>
                <a:schemeClr val="dk1"/>
              </a:buClr>
              <a:buSzPts val="1730"/>
              <a:buChar char="•"/>
            </a:pPr>
            <a:r>
              <a:rPr lang="en-US" sz="2600"/>
              <a:t>JDEP</a:t>
            </a:r>
            <a:endParaRPr/>
          </a:p>
          <a:p>
            <a:pPr marL="457200" lvl="0" indent="-338437" algn="l" rtl="0">
              <a:lnSpc>
                <a:spcPct val="100000"/>
              </a:lnSpc>
              <a:spcBef>
                <a:spcPts val="0"/>
              </a:spcBef>
              <a:spcAft>
                <a:spcPts val="0"/>
              </a:spcAft>
              <a:buClr>
                <a:schemeClr val="dk1"/>
              </a:buClr>
              <a:buSzPts val="1730"/>
              <a:buFont typeface="Calibri"/>
              <a:buChar char="•"/>
            </a:pPr>
            <a:r>
              <a:rPr lang="en-US" sz="2600"/>
              <a:t>Local/Regional Correctional Facilities </a:t>
            </a:r>
            <a:endParaRPr/>
          </a:p>
          <a:p>
            <a:pPr marL="457200" lvl="0" indent="-338437" algn="l" rtl="0">
              <a:lnSpc>
                <a:spcPct val="100000"/>
              </a:lnSpc>
              <a:spcBef>
                <a:spcPts val="0"/>
              </a:spcBef>
              <a:spcAft>
                <a:spcPts val="0"/>
              </a:spcAft>
              <a:buClr>
                <a:schemeClr val="dk1"/>
              </a:buClr>
              <a:buSzPts val="1730"/>
              <a:buChar char="•"/>
            </a:pPr>
            <a:r>
              <a:rPr lang="en-US" sz="2600"/>
              <a:t>Hospital Programs</a:t>
            </a:r>
            <a:endParaRPr/>
          </a:p>
          <a:p>
            <a:pPr marL="457200" lvl="0" indent="-338437" algn="l" rtl="0">
              <a:lnSpc>
                <a:spcPct val="100000"/>
              </a:lnSpc>
              <a:spcBef>
                <a:spcPts val="0"/>
              </a:spcBef>
              <a:spcAft>
                <a:spcPts val="0"/>
              </a:spcAft>
              <a:buClr>
                <a:schemeClr val="dk1"/>
              </a:buClr>
              <a:buSzPts val="1730"/>
              <a:buChar char="•"/>
            </a:pPr>
            <a:r>
              <a:rPr lang="en-US" sz="2600"/>
              <a:t>Oregon School for the Deaf </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15000"/>
              </a:lnSpc>
              <a:spcBef>
                <a:spcPts val="1200"/>
              </a:spcBef>
              <a:spcAft>
                <a:spcPts val="0"/>
              </a:spcAft>
              <a:buClr>
                <a:schemeClr val="dk1"/>
              </a:buClr>
              <a:buSzPts val="1189"/>
              <a:buNone/>
            </a:pPr>
            <a:r>
              <a:rPr lang="en-US" sz="3000"/>
              <a:t>Student has </a:t>
            </a:r>
            <a:r>
              <a:rPr lang="en-US" sz="3000" u="sng"/>
              <a:t>meaningful access </a:t>
            </a:r>
            <a:r>
              <a:rPr lang="en-US" sz="3000"/>
              <a:t>to the same number of hours of instruction and educational services as the </a:t>
            </a:r>
            <a:r>
              <a:rPr lang="en-US" sz="3000" u="sng"/>
              <a:t>majority of other students enrolled in the </a:t>
            </a:r>
            <a:r>
              <a:rPr lang="en-US" sz="3000" b="1" u="sng"/>
              <a:t>same program</a:t>
            </a:r>
            <a:r>
              <a:rPr lang="en-US" sz="3000" u="sng"/>
              <a:t> as the student</a:t>
            </a:r>
            <a:r>
              <a:rPr lang="en-US" sz="3000"/>
              <a:t>.</a:t>
            </a:r>
            <a:endParaRPr sz="3000"/>
          </a:p>
        </p:txBody>
      </p:sp>
      <p:sp>
        <p:nvSpPr>
          <p:cNvPr id="395" name="Google Shape;395;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396" name="Google Shape;396;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97" name="Google Shape;397;p26"/>
          <p:cNvSpPr txBox="1">
            <a:spLocks noGrp="1"/>
          </p:cNvSpPr>
          <p:nvPr>
            <p:ph type="title"/>
          </p:nvPr>
        </p:nvSpPr>
        <p:spPr>
          <a:xfrm>
            <a:off x="703726" y="304325"/>
            <a:ext cx="10784400" cy="1026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sz="4200" b="1"/>
              <a:t>Comparison Group: Same Program </a:t>
            </a:r>
            <a:r>
              <a:rPr lang="en-US" sz="3600"/>
              <a:t>(not resident district)</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7"/>
          <p:cNvSpPr txBox="1">
            <a:spLocks noGrp="1"/>
          </p:cNvSpPr>
          <p:nvPr>
            <p:ph type="body" idx="1"/>
          </p:nvPr>
        </p:nvSpPr>
        <p:spPr>
          <a:xfrm>
            <a:off x="717176" y="1643062"/>
            <a:ext cx="10784542" cy="467929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935"/>
              <a:buNone/>
            </a:pPr>
            <a:r>
              <a:rPr lang="en-US" sz="2600" b="1"/>
              <a:t>SB 819 has specific requirements for placements in programs outside a student’s resident district, including:</a:t>
            </a:r>
            <a:endParaRPr/>
          </a:p>
          <a:p>
            <a:pPr marL="457200" lvl="0" indent="-310515" algn="l" rtl="0">
              <a:lnSpc>
                <a:spcPct val="90000"/>
              </a:lnSpc>
              <a:spcBef>
                <a:spcPts val="0"/>
              </a:spcBef>
              <a:spcAft>
                <a:spcPts val="0"/>
              </a:spcAft>
              <a:buClr>
                <a:schemeClr val="dk1"/>
              </a:buClr>
              <a:buSzPts val="1290"/>
              <a:buChar char="•"/>
            </a:pPr>
            <a:r>
              <a:rPr lang="en-US"/>
              <a:t>Special education programs/schools that contract with districts</a:t>
            </a:r>
            <a:endParaRPr/>
          </a:p>
          <a:p>
            <a:pPr marL="457200" lvl="0" indent="-310515" algn="l" rtl="0">
              <a:lnSpc>
                <a:spcPct val="90000"/>
              </a:lnSpc>
              <a:spcBef>
                <a:spcPts val="0"/>
              </a:spcBef>
              <a:spcAft>
                <a:spcPts val="0"/>
              </a:spcAft>
              <a:buClr>
                <a:schemeClr val="dk1"/>
              </a:buClr>
              <a:buSzPts val="1290"/>
              <a:buChar char="•"/>
            </a:pPr>
            <a:r>
              <a:rPr lang="en-US"/>
              <a:t>Consortium programs serving multiple districts</a:t>
            </a:r>
            <a:endParaRPr/>
          </a:p>
          <a:p>
            <a:pPr marL="457200" lvl="0" indent="-310515" algn="l" rtl="0">
              <a:lnSpc>
                <a:spcPct val="90000"/>
              </a:lnSpc>
              <a:spcBef>
                <a:spcPts val="0"/>
              </a:spcBef>
              <a:spcAft>
                <a:spcPts val="0"/>
              </a:spcAft>
              <a:buClr>
                <a:schemeClr val="dk1"/>
              </a:buClr>
              <a:buSzPts val="1290"/>
              <a:buChar char="•"/>
            </a:pPr>
            <a:r>
              <a:rPr lang="en-US"/>
              <a:t>Other out-of-district placements</a:t>
            </a:r>
            <a:endParaRPr/>
          </a:p>
          <a:p>
            <a:pPr marL="0" lvl="0" indent="0" algn="l" rtl="0">
              <a:lnSpc>
                <a:spcPct val="90000"/>
              </a:lnSpc>
              <a:spcBef>
                <a:spcPts val="0"/>
              </a:spcBef>
              <a:spcAft>
                <a:spcPts val="0"/>
              </a:spcAft>
              <a:buClr>
                <a:schemeClr val="dk1"/>
              </a:buClr>
              <a:buSzPts val="935"/>
              <a:buNone/>
            </a:pPr>
            <a:endParaRPr sz="1200"/>
          </a:p>
          <a:p>
            <a:pPr marL="0" lvl="0" indent="0" algn="l" rtl="0">
              <a:lnSpc>
                <a:spcPct val="90000"/>
              </a:lnSpc>
              <a:spcBef>
                <a:spcPts val="0"/>
              </a:spcBef>
              <a:spcAft>
                <a:spcPts val="0"/>
              </a:spcAft>
              <a:buClr>
                <a:schemeClr val="dk1"/>
              </a:buClr>
              <a:buSzPts val="935"/>
              <a:buNone/>
            </a:pPr>
            <a:r>
              <a:rPr lang="en-US" b="1"/>
              <a:t>For these placements, the </a:t>
            </a:r>
            <a:r>
              <a:rPr lang="en-US" b="1">
                <a:solidFill>
                  <a:schemeClr val="accent1"/>
                </a:solidFill>
              </a:rPr>
              <a:t>resident district </a:t>
            </a:r>
            <a:r>
              <a:rPr lang="en-US" b="1"/>
              <a:t>remains responsible for ensuring compliance with SB 819, including:</a:t>
            </a:r>
            <a:endParaRPr/>
          </a:p>
          <a:p>
            <a:pPr marL="457200" lvl="0" indent="-310515" algn="l" rtl="0">
              <a:lnSpc>
                <a:spcPct val="90000"/>
              </a:lnSpc>
              <a:spcBef>
                <a:spcPts val="0"/>
              </a:spcBef>
              <a:spcAft>
                <a:spcPts val="0"/>
              </a:spcAft>
              <a:buClr>
                <a:schemeClr val="dk1"/>
              </a:buClr>
              <a:buSzPts val="1290"/>
              <a:buChar char="•"/>
            </a:pPr>
            <a:r>
              <a:rPr lang="en-US"/>
              <a:t>Informing parents in advance if a proposed placement provides fewer instructional hours than the resident district grade level</a:t>
            </a:r>
            <a:endParaRPr/>
          </a:p>
          <a:p>
            <a:pPr marL="457200" lvl="0" indent="-310515" algn="l" rtl="0">
              <a:lnSpc>
                <a:spcPct val="90000"/>
              </a:lnSpc>
              <a:spcBef>
                <a:spcPts val="0"/>
              </a:spcBef>
              <a:spcAft>
                <a:spcPts val="0"/>
              </a:spcAft>
              <a:buClr>
                <a:schemeClr val="dk1"/>
              </a:buClr>
              <a:buSzPts val="1290"/>
              <a:buChar char="•"/>
            </a:pPr>
            <a:r>
              <a:rPr lang="en-US"/>
              <a:t>Comparing hours over two typical weeks to determine if they match resident district</a:t>
            </a:r>
            <a:endParaRPr/>
          </a:p>
          <a:p>
            <a:pPr marL="457200" lvl="0" indent="-310515" algn="l" rtl="0">
              <a:lnSpc>
                <a:spcPct val="90000"/>
              </a:lnSpc>
              <a:spcBef>
                <a:spcPts val="0"/>
              </a:spcBef>
              <a:spcAft>
                <a:spcPts val="0"/>
              </a:spcAft>
              <a:buClr>
                <a:schemeClr val="dk1"/>
              </a:buClr>
              <a:buSzPts val="1290"/>
              <a:buChar char="•"/>
            </a:pPr>
            <a:r>
              <a:rPr lang="en-US"/>
              <a:t>Obtaining informed written consent from parents for an abbreviated day program based on student needs</a:t>
            </a:r>
            <a:endParaRPr/>
          </a:p>
          <a:p>
            <a:pPr marL="457200" lvl="0" indent="-310515" algn="l" rtl="0">
              <a:lnSpc>
                <a:spcPct val="90000"/>
              </a:lnSpc>
              <a:spcBef>
                <a:spcPts val="0"/>
              </a:spcBef>
              <a:spcAft>
                <a:spcPts val="0"/>
              </a:spcAft>
              <a:buClr>
                <a:schemeClr val="dk1"/>
              </a:buClr>
              <a:buSzPts val="1290"/>
              <a:buChar char="•"/>
            </a:pPr>
            <a:r>
              <a:rPr lang="en-US"/>
              <a:t>Considering schedule changes or supplemental services to provide full school day access</a:t>
            </a:r>
            <a:endParaRPr/>
          </a:p>
          <a:p>
            <a:pPr marL="0" lvl="0" indent="0" algn="l" rtl="0">
              <a:lnSpc>
                <a:spcPct val="90000"/>
              </a:lnSpc>
              <a:spcBef>
                <a:spcPts val="1000"/>
              </a:spcBef>
              <a:spcAft>
                <a:spcPts val="0"/>
              </a:spcAft>
              <a:buClr>
                <a:schemeClr val="dk1"/>
              </a:buClr>
              <a:buSzPts val="2400"/>
              <a:buNone/>
            </a:pPr>
            <a:endParaRPr/>
          </a:p>
        </p:txBody>
      </p:sp>
      <p:sp>
        <p:nvSpPr>
          <p:cNvPr id="404" name="Google Shape;404;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05" name="Google Shape;405;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06" name="Google Shape;406;p2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Special </a:t>
            </a:r>
            <a:r>
              <a:rPr lang="en-US" sz="4000" b="1"/>
              <a:t>Placements</a:t>
            </a:r>
            <a:r>
              <a:rPr lang="en-US" b="1"/>
              <a:t> and Consortium Programs</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395288" lvl="0" indent="-395288" algn="l" rtl="0">
              <a:lnSpc>
                <a:spcPct val="100000"/>
              </a:lnSpc>
              <a:spcBef>
                <a:spcPts val="0"/>
              </a:spcBef>
              <a:spcAft>
                <a:spcPts val="0"/>
              </a:spcAft>
              <a:buClr>
                <a:schemeClr val="dk1"/>
              </a:buClr>
              <a:buSzPts val="2800"/>
              <a:buFont typeface="Courier New"/>
              <a:buChar char="o"/>
            </a:pPr>
            <a:r>
              <a:rPr lang="en-US" sz="2800"/>
              <a:t>Home School</a:t>
            </a:r>
            <a:endParaRPr/>
          </a:p>
          <a:p>
            <a:pPr marL="395288" lvl="0" indent="-395288" algn="l" rtl="0">
              <a:lnSpc>
                <a:spcPct val="100000"/>
              </a:lnSpc>
              <a:spcBef>
                <a:spcPts val="0"/>
              </a:spcBef>
              <a:spcAft>
                <a:spcPts val="0"/>
              </a:spcAft>
              <a:buClr>
                <a:schemeClr val="dk1"/>
              </a:buClr>
              <a:buSzPts val="2800"/>
              <a:buFont typeface="Courier New"/>
              <a:buChar char="o"/>
            </a:pPr>
            <a:r>
              <a:rPr lang="en-US" sz="2800"/>
              <a:t>Private School</a:t>
            </a:r>
            <a:endParaRPr/>
          </a:p>
          <a:p>
            <a:pPr marL="395288" lvl="0" indent="-395288" algn="l" rtl="0">
              <a:lnSpc>
                <a:spcPct val="100000"/>
              </a:lnSpc>
              <a:spcBef>
                <a:spcPts val="0"/>
              </a:spcBef>
              <a:spcAft>
                <a:spcPts val="0"/>
              </a:spcAft>
              <a:buClr>
                <a:schemeClr val="dk1"/>
              </a:buClr>
              <a:buSzPts val="2800"/>
              <a:buFont typeface="Courier New"/>
              <a:buChar char="o"/>
            </a:pPr>
            <a:r>
              <a:rPr lang="en-US" sz="2800"/>
              <a:t>Court Order</a:t>
            </a:r>
            <a:endParaRPr/>
          </a:p>
          <a:p>
            <a:pPr marL="395288" lvl="0" indent="-395288" algn="l" rtl="0">
              <a:lnSpc>
                <a:spcPct val="100000"/>
              </a:lnSpc>
              <a:spcBef>
                <a:spcPts val="0"/>
              </a:spcBef>
              <a:spcAft>
                <a:spcPts val="0"/>
              </a:spcAft>
              <a:buClr>
                <a:schemeClr val="dk1"/>
              </a:buClr>
              <a:buSzPts val="2800"/>
              <a:buFont typeface="Courier New"/>
              <a:buChar char="o"/>
            </a:pPr>
            <a:r>
              <a:rPr lang="en-US" sz="2800"/>
              <a:t>Exposure to Disease </a:t>
            </a:r>
            <a:endParaRPr/>
          </a:p>
          <a:p>
            <a:pPr marL="914400" lvl="1" indent="-342900" algn="l" rtl="0">
              <a:lnSpc>
                <a:spcPct val="100000"/>
              </a:lnSpc>
              <a:spcBef>
                <a:spcPts val="0"/>
              </a:spcBef>
              <a:spcAft>
                <a:spcPts val="0"/>
              </a:spcAft>
              <a:buClr>
                <a:schemeClr val="dk1"/>
              </a:buClr>
              <a:buSzPts val="1800"/>
              <a:buFont typeface="Calibri"/>
              <a:buChar char="•"/>
            </a:pPr>
            <a:r>
              <a:rPr lang="en-US"/>
              <a:t>A student’s exclusion from schools due to the student’s immunization status or due to the student’s exposure to a restrictable disease, as provided by ORS 433.235 to 433.284.</a:t>
            </a:r>
            <a:endParaRPr/>
          </a:p>
          <a:p>
            <a:pPr marL="395288" lvl="0" indent="-395288" algn="l" rtl="0">
              <a:lnSpc>
                <a:spcPct val="100000"/>
              </a:lnSpc>
              <a:spcBef>
                <a:spcPts val="0"/>
              </a:spcBef>
              <a:spcAft>
                <a:spcPts val="0"/>
              </a:spcAft>
              <a:buClr>
                <a:schemeClr val="dk1"/>
              </a:buClr>
              <a:buSzPts val="2800"/>
              <a:buFont typeface="Courier New"/>
              <a:buChar char="o"/>
            </a:pPr>
            <a:r>
              <a:rPr lang="en-US" sz="2800"/>
              <a:t>Public Health Emergency  </a:t>
            </a:r>
            <a:endParaRPr/>
          </a:p>
          <a:p>
            <a:pPr marL="914400" lvl="1" indent="-342900" algn="l" rtl="0">
              <a:lnSpc>
                <a:spcPct val="100000"/>
              </a:lnSpc>
              <a:spcBef>
                <a:spcPts val="0"/>
              </a:spcBef>
              <a:spcAft>
                <a:spcPts val="0"/>
              </a:spcAft>
              <a:buClr>
                <a:schemeClr val="dk1"/>
              </a:buClr>
              <a:buSzPts val="1800"/>
              <a:buFont typeface="Calibri"/>
              <a:buChar char="•"/>
            </a:pPr>
            <a:r>
              <a:rPr lang="en-US"/>
              <a:t>The exclusion of a student from schools or the closure or restriction of access to schools due to actions taken under a public health </a:t>
            </a:r>
            <a:endParaRPr/>
          </a:p>
          <a:p>
            <a:pPr marL="0" lvl="0" indent="0" algn="l" rtl="0">
              <a:lnSpc>
                <a:spcPct val="90000"/>
              </a:lnSpc>
              <a:spcBef>
                <a:spcPts val="1000"/>
              </a:spcBef>
              <a:spcAft>
                <a:spcPts val="0"/>
              </a:spcAft>
              <a:buClr>
                <a:schemeClr val="dk1"/>
              </a:buClr>
              <a:buSzPts val="2400"/>
              <a:buNone/>
            </a:pPr>
            <a:endParaRPr/>
          </a:p>
        </p:txBody>
      </p:sp>
      <p:sp>
        <p:nvSpPr>
          <p:cNvPr id="413" name="Google Shape;413;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14" name="Google Shape;414;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15" name="Google Shape;415;p2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Excluded From Requirements of SB 819</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The IDEA and Section 504 of the Rehabilitation Act have significant disciplinary protections written into them. </a:t>
            </a:r>
            <a:br>
              <a:rPr lang="en-US"/>
            </a:br>
            <a:br>
              <a:rPr lang="en-US"/>
            </a:br>
            <a:r>
              <a:rPr lang="en-US"/>
              <a:t>Children with disabilities can receive disciplinary consequences, but cannot have disciplinary consequences imposed upon them because of their disability. </a:t>
            </a:r>
            <a:r>
              <a:rPr lang="en-US" b="1"/>
              <a:t>The manifestation determination review process assures this does not happen.</a:t>
            </a:r>
            <a:br>
              <a:rPr lang="en-US" b="1"/>
            </a:br>
            <a:br>
              <a:rPr lang="en-US"/>
            </a:br>
            <a:r>
              <a:rPr lang="en-US"/>
              <a:t>SB 819 does not change this. A school day that is shortened, appropriately, and in line with applicable requirements, due to violations of the code of conduct is not an abbreviated school day program.</a:t>
            </a:r>
            <a:endParaRPr sz="1600"/>
          </a:p>
          <a:p>
            <a:pPr marL="0" lvl="0" indent="0" algn="l" rtl="0">
              <a:lnSpc>
                <a:spcPct val="90000"/>
              </a:lnSpc>
              <a:spcBef>
                <a:spcPts val="1000"/>
              </a:spcBef>
              <a:spcAft>
                <a:spcPts val="0"/>
              </a:spcAft>
              <a:buClr>
                <a:schemeClr val="dk1"/>
              </a:buClr>
              <a:buSzPts val="2400"/>
              <a:buNone/>
            </a:pPr>
            <a:endParaRPr/>
          </a:p>
        </p:txBody>
      </p:sp>
      <p:sp>
        <p:nvSpPr>
          <p:cNvPr id="422" name="Google Shape;422;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23" name="Google Shape;423;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424" name="Google Shape;424;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Excluded From Requirements of SB 819</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body" idx="1"/>
          </p:nvPr>
        </p:nvSpPr>
        <p:spPr>
          <a:xfrm>
            <a:off x="717176" y="1612683"/>
            <a:ext cx="10784542" cy="4109010"/>
          </a:xfrm>
          <a:prstGeom prst="rect">
            <a:avLst/>
          </a:prstGeom>
          <a:noFill/>
          <a:ln>
            <a:noFill/>
          </a:ln>
        </p:spPr>
        <p:txBody>
          <a:bodyPr spcFirstLastPara="1" wrap="square" lIns="91425" tIns="45700" rIns="91425" bIns="45700" anchor="t" anchorCtr="0">
            <a:noAutofit/>
          </a:bodyPr>
          <a:lstStyle/>
          <a:p>
            <a:pPr marL="457200" lvl="0" indent="-323850" algn="l" rtl="0">
              <a:lnSpc>
                <a:spcPct val="90000"/>
              </a:lnSpc>
              <a:spcBef>
                <a:spcPts val="0"/>
              </a:spcBef>
              <a:spcAft>
                <a:spcPts val="0"/>
              </a:spcAft>
              <a:buClr>
                <a:srgbClr val="FF0000"/>
              </a:buClr>
              <a:buSzPts val="1500"/>
              <a:buChar char="•"/>
            </a:pPr>
            <a:r>
              <a:rPr lang="en-US" sz="2800" u="sng" dirty="0">
                <a:solidFill>
                  <a:srgbClr val="0000FF"/>
                </a:solidFill>
              </a:rPr>
              <a:t>Ableism</a:t>
            </a:r>
            <a:r>
              <a:rPr lang="en-US" sz="2800" dirty="0"/>
              <a:t> is a form of systemic oppression that gives advantages to people without disabilities.</a:t>
            </a:r>
            <a:endParaRPr dirty="0"/>
          </a:p>
          <a:p>
            <a:pPr marL="457200" lvl="0" indent="-323850" algn="l" rtl="0">
              <a:lnSpc>
                <a:spcPct val="90000"/>
              </a:lnSpc>
              <a:spcBef>
                <a:spcPts val="0"/>
              </a:spcBef>
              <a:spcAft>
                <a:spcPts val="0"/>
              </a:spcAft>
              <a:buClr>
                <a:srgbClr val="FF0000"/>
              </a:buClr>
              <a:buSzPts val="1500"/>
              <a:buChar char="•"/>
            </a:pPr>
            <a:r>
              <a:rPr lang="en-US" sz="2800" dirty="0"/>
              <a:t>It suggests that some abilities are “normal” or “better,” and ranks people’s worth based on their abilities.</a:t>
            </a:r>
            <a:endParaRPr dirty="0"/>
          </a:p>
          <a:p>
            <a:pPr marL="457200" lvl="0" indent="-323850" algn="l" rtl="0">
              <a:lnSpc>
                <a:spcPct val="90000"/>
              </a:lnSpc>
              <a:spcBef>
                <a:spcPts val="0"/>
              </a:spcBef>
              <a:spcAft>
                <a:spcPts val="0"/>
              </a:spcAft>
              <a:buClr>
                <a:srgbClr val="FF0000"/>
              </a:buClr>
              <a:buSzPts val="1500"/>
              <a:buChar char="•"/>
            </a:pPr>
            <a:r>
              <a:rPr lang="en-US" sz="2800" dirty="0"/>
              <a:t>Ableism results in barriers and discrimination that negatively impact students with disabilities.</a:t>
            </a:r>
            <a:endParaRPr dirty="0"/>
          </a:p>
          <a:p>
            <a:pPr marL="457200" lvl="0" indent="-323850" algn="l" rtl="0">
              <a:lnSpc>
                <a:spcPct val="90000"/>
              </a:lnSpc>
              <a:spcBef>
                <a:spcPts val="0"/>
              </a:spcBef>
              <a:spcAft>
                <a:spcPts val="0"/>
              </a:spcAft>
              <a:buClr>
                <a:srgbClr val="FF0000"/>
              </a:buClr>
              <a:buSzPts val="1500"/>
              <a:buChar char="•"/>
            </a:pPr>
            <a:r>
              <a:rPr lang="en-US" sz="2800" dirty="0"/>
              <a:t>Ableism can manifest in overt or subtle ways, including:</a:t>
            </a:r>
            <a:endParaRPr dirty="0"/>
          </a:p>
          <a:p>
            <a:pPr marL="914400" lvl="1" indent="-323850" algn="l" rtl="0">
              <a:lnSpc>
                <a:spcPct val="90000"/>
              </a:lnSpc>
              <a:spcBef>
                <a:spcPts val="0"/>
              </a:spcBef>
              <a:spcAft>
                <a:spcPts val="0"/>
              </a:spcAft>
              <a:buClr>
                <a:srgbClr val="FF0000"/>
              </a:buClr>
              <a:buSzPts val="1500"/>
              <a:buChar char="•"/>
            </a:pPr>
            <a:r>
              <a:rPr lang="en-US" sz="2800" dirty="0"/>
              <a:t>Refusing to provide accommodations</a:t>
            </a:r>
            <a:endParaRPr dirty="0"/>
          </a:p>
          <a:p>
            <a:pPr marL="914400" lvl="1" indent="-323850" algn="l" rtl="0">
              <a:lnSpc>
                <a:spcPct val="90000"/>
              </a:lnSpc>
              <a:spcBef>
                <a:spcPts val="0"/>
              </a:spcBef>
              <a:spcAft>
                <a:spcPts val="0"/>
              </a:spcAft>
              <a:buClr>
                <a:srgbClr val="FF0000"/>
              </a:buClr>
              <a:buSzPts val="1500"/>
              <a:buChar char="•"/>
            </a:pPr>
            <a:r>
              <a:rPr lang="en-US" sz="2800" dirty="0"/>
              <a:t>Using ableist language like “lame” or “crazy”</a:t>
            </a:r>
            <a:endParaRPr dirty="0"/>
          </a:p>
          <a:p>
            <a:pPr marL="914400" lvl="1" indent="-323850" algn="l" rtl="0">
              <a:lnSpc>
                <a:spcPct val="90000"/>
              </a:lnSpc>
              <a:spcBef>
                <a:spcPts val="0"/>
              </a:spcBef>
              <a:spcAft>
                <a:spcPts val="0"/>
              </a:spcAft>
              <a:buClr>
                <a:srgbClr val="FF0000"/>
              </a:buClr>
              <a:buSzPts val="1500"/>
              <a:buChar char="•"/>
            </a:pPr>
            <a:r>
              <a:rPr lang="en-US" sz="2800" dirty="0"/>
              <a:t>Segregating or marginalizing students </a:t>
            </a:r>
            <a:endParaRPr dirty="0"/>
          </a:p>
          <a:p>
            <a:pPr marL="914400" lvl="1" indent="-323850" algn="l" rtl="0">
              <a:lnSpc>
                <a:spcPct val="90000"/>
              </a:lnSpc>
              <a:spcBef>
                <a:spcPts val="0"/>
              </a:spcBef>
              <a:spcAft>
                <a:spcPts val="0"/>
              </a:spcAft>
              <a:buClr>
                <a:srgbClr val="FF0000"/>
              </a:buClr>
              <a:buSzPts val="1500"/>
              <a:buChar char="•"/>
            </a:pPr>
            <a:r>
              <a:rPr lang="en-US" sz="2800" dirty="0"/>
              <a:t>Punishing students for disability-related behavior</a:t>
            </a:r>
            <a:endParaRPr dirty="0"/>
          </a:p>
          <a:p>
            <a:pPr marL="914400" lvl="1" indent="-349250" algn="l" rtl="0">
              <a:lnSpc>
                <a:spcPct val="90000"/>
              </a:lnSpc>
              <a:spcBef>
                <a:spcPts val="0"/>
              </a:spcBef>
              <a:spcAft>
                <a:spcPts val="0"/>
              </a:spcAft>
              <a:buClr>
                <a:srgbClr val="FF0000"/>
              </a:buClr>
              <a:buSzPts val="1900"/>
              <a:buChar char="•"/>
            </a:pPr>
            <a:r>
              <a:rPr lang="en-US" sz="2800" dirty="0"/>
              <a:t>Limiting students’ equitable access to education </a:t>
            </a:r>
            <a:endParaRPr dirty="0"/>
          </a:p>
        </p:txBody>
      </p:sp>
      <p:sp>
        <p:nvSpPr>
          <p:cNvPr id="127" name="Google Shape;127;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28" name="Google Shape;128;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29" name="Google Shape;129;p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Ableism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0"/>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400"/>
              <a:buNone/>
            </a:pPr>
            <a:r>
              <a:rPr lang="en-US" sz="2700"/>
              <a:t>Therefore, students with disabilities </a:t>
            </a:r>
            <a:r>
              <a:rPr lang="en-US" sz="2700" b="1" u="sng"/>
              <a:t>may</a:t>
            </a:r>
            <a:r>
              <a:rPr lang="en-US" sz="2700" b="1"/>
              <a:t> </a:t>
            </a:r>
            <a:r>
              <a:rPr lang="en-US" sz="2700"/>
              <a:t>continue to be excluded under SB 819 </a:t>
            </a:r>
            <a:r>
              <a:rPr lang="en-US" sz="2700" b="1"/>
              <a:t>so long as the consequences being imposed comply with all federal, state, and local requirements, including:</a:t>
            </a:r>
            <a:endParaRPr sz="2700" b="1"/>
          </a:p>
          <a:p>
            <a:pPr marL="457200" lvl="0" indent="-349250" algn="l" rtl="0">
              <a:lnSpc>
                <a:spcPct val="115000"/>
              </a:lnSpc>
              <a:spcBef>
                <a:spcPts val="0"/>
              </a:spcBef>
              <a:spcAft>
                <a:spcPts val="0"/>
              </a:spcAft>
              <a:buClr>
                <a:schemeClr val="dk1"/>
              </a:buClr>
              <a:buSzPts val="1900"/>
              <a:buChar char="•"/>
            </a:pPr>
            <a:r>
              <a:rPr lang="en-US"/>
              <a:t>ORS 339.252 - Disciplinary removal requirements for students with disabilities.</a:t>
            </a:r>
            <a:endParaRPr/>
          </a:p>
          <a:p>
            <a:pPr marL="457200" lvl="0" indent="-349250" algn="l" rtl="0">
              <a:lnSpc>
                <a:spcPct val="115000"/>
              </a:lnSpc>
              <a:spcBef>
                <a:spcPts val="0"/>
              </a:spcBef>
              <a:spcAft>
                <a:spcPts val="0"/>
              </a:spcAft>
              <a:buClr>
                <a:schemeClr val="dk1"/>
              </a:buClr>
              <a:buSzPts val="1900"/>
              <a:buChar char="•"/>
            </a:pPr>
            <a:r>
              <a:rPr lang="en-US"/>
              <a:t>ORS 343.155(5) - Rules prescribing standards and procedures for disciplinary actions for behavior or misconduct of a child with a disability.</a:t>
            </a:r>
            <a:endParaRPr/>
          </a:p>
          <a:p>
            <a:pPr marL="457200" lvl="0" indent="-349250" algn="l" rtl="0">
              <a:lnSpc>
                <a:spcPct val="115000"/>
              </a:lnSpc>
              <a:spcBef>
                <a:spcPts val="0"/>
              </a:spcBef>
              <a:spcAft>
                <a:spcPts val="0"/>
              </a:spcAft>
              <a:buClr>
                <a:schemeClr val="dk1"/>
              </a:buClr>
              <a:buSzPts val="1900"/>
              <a:buChar char="•"/>
            </a:pPr>
            <a:r>
              <a:rPr lang="en-US"/>
              <a:t>ORS 343.177 - Educational placements during administrative or judicial proceedings.</a:t>
            </a:r>
            <a:endParaRPr/>
          </a:p>
          <a:p>
            <a:pPr marL="0" lvl="0" indent="0" algn="l" rtl="0">
              <a:lnSpc>
                <a:spcPct val="90000"/>
              </a:lnSpc>
              <a:spcBef>
                <a:spcPts val="1000"/>
              </a:spcBef>
              <a:spcAft>
                <a:spcPts val="0"/>
              </a:spcAft>
              <a:buClr>
                <a:schemeClr val="dk1"/>
              </a:buClr>
              <a:buSzPts val="2400"/>
              <a:buNone/>
            </a:pPr>
            <a:endParaRPr/>
          </a:p>
        </p:txBody>
      </p:sp>
      <p:sp>
        <p:nvSpPr>
          <p:cNvPr id="431" name="Google Shape;431;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32" name="Google Shape;432;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433" name="Google Shape;433;p3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Excluded From Requirements of SB 819</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1"/>
          <p:cNvSpPr txBox="1">
            <a:spLocks noGrp="1"/>
          </p:cNvSpPr>
          <p:nvPr>
            <p:ph type="body" idx="1"/>
          </p:nvPr>
        </p:nvSpPr>
        <p:spPr>
          <a:xfrm>
            <a:off x="1970938" y="1825625"/>
            <a:ext cx="8085221" cy="41090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t>How are “Instruction” and “Educational Services” Defined Within SB 819?</a:t>
            </a:r>
            <a:endParaRPr sz="4000"/>
          </a:p>
        </p:txBody>
      </p:sp>
      <p:sp>
        <p:nvSpPr>
          <p:cNvPr id="439" name="Google Shape;439;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40" name="Google Shape;440;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441" name="Google Shape;441;p31"/>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517525" lvl="0" indent="-517525" algn="l" rtl="0">
              <a:lnSpc>
                <a:spcPct val="90000"/>
              </a:lnSpc>
              <a:spcBef>
                <a:spcPts val="0"/>
              </a:spcBef>
              <a:spcAft>
                <a:spcPts val="0"/>
              </a:spcAft>
              <a:buClr>
                <a:schemeClr val="dk1"/>
              </a:buClr>
              <a:buSzPct val="100000"/>
              <a:buFont typeface="Calibri"/>
              <a:buNone/>
            </a:pPr>
            <a:r>
              <a:rPr lang="en-US" b="1">
                <a:solidFill>
                  <a:schemeClr val="dk1"/>
                </a:solidFill>
              </a:rPr>
              <a:t>2. Definition of Instruction and Educational Services</a:t>
            </a:r>
            <a:endParaRPr b="1">
              <a:solidFill>
                <a:schemeClr val="dk1"/>
              </a:solidFill>
            </a:endParaRPr>
          </a:p>
        </p:txBody>
      </p:sp>
      <p:pic>
        <p:nvPicPr>
          <p:cNvPr id="442" name="Google Shape;442;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325602" y="3793687"/>
            <a:ext cx="1833187" cy="21409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2"/>
          <p:cNvSpPr txBox="1">
            <a:spLocks noGrp="1"/>
          </p:cNvSpPr>
          <p:nvPr>
            <p:ph type="body" idx="1"/>
          </p:nvPr>
        </p:nvSpPr>
        <p:spPr>
          <a:xfrm>
            <a:off x="717176" y="1654642"/>
            <a:ext cx="10784542" cy="43141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t>Whenever a </a:t>
            </a:r>
            <a:r>
              <a:rPr lang="en-US" sz="3200" b="1"/>
              <a:t>“bell-to-bell” </a:t>
            </a:r>
            <a:r>
              <a:rPr lang="en-US" sz="3200"/>
              <a:t>comparison reveals that a student with a disability is receiving fewer hours of instruction or educational services, unless explicitly exempted by SB 819, it constitutes an abbreviated day.</a:t>
            </a:r>
            <a:endParaRPr/>
          </a:p>
          <a:p>
            <a:pPr marL="0" lvl="0" indent="0" algn="l" rtl="0">
              <a:lnSpc>
                <a:spcPct val="90000"/>
              </a:lnSpc>
              <a:spcBef>
                <a:spcPts val="1000"/>
              </a:spcBef>
              <a:spcAft>
                <a:spcPts val="0"/>
              </a:spcAft>
              <a:buClr>
                <a:schemeClr val="dk1"/>
              </a:buClr>
              <a:buSzPts val="3200"/>
              <a:buNone/>
            </a:pPr>
            <a:r>
              <a:rPr lang="en-US" sz="3200" b="1"/>
              <a:t>What constitutes bell-to-bell services?</a:t>
            </a:r>
            <a:endParaRPr sz="3200" b="1"/>
          </a:p>
          <a:p>
            <a:pPr marL="228600" lvl="0" indent="-228600" algn="l" rtl="0">
              <a:lnSpc>
                <a:spcPct val="90000"/>
              </a:lnSpc>
              <a:spcBef>
                <a:spcPts val="1000"/>
              </a:spcBef>
              <a:spcAft>
                <a:spcPts val="0"/>
              </a:spcAft>
              <a:buClr>
                <a:schemeClr val="dk1"/>
              </a:buClr>
              <a:buSzPts val="3200"/>
              <a:buChar char="•"/>
            </a:pPr>
            <a:r>
              <a:rPr lang="en-US" sz="3200"/>
              <a:t>Instruction + Educational Services = Bell-to-Bell Services</a:t>
            </a:r>
            <a:endParaRPr/>
          </a:p>
          <a:p>
            <a:pPr marL="0" lvl="0" indent="0" algn="l" rtl="0">
              <a:lnSpc>
                <a:spcPct val="90000"/>
              </a:lnSpc>
              <a:spcBef>
                <a:spcPts val="1000"/>
              </a:spcBef>
              <a:spcAft>
                <a:spcPts val="0"/>
              </a:spcAft>
              <a:buClr>
                <a:schemeClr val="dk1"/>
              </a:buClr>
              <a:buSzPts val="3200"/>
              <a:buNone/>
            </a:pPr>
            <a:r>
              <a:rPr lang="en-US" sz="3200" b="1"/>
              <a:t>How are each of these defined?</a:t>
            </a:r>
            <a:endParaRPr/>
          </a:p>
          <a:p>
            <a:pPr marL="228600" lvl="0" indent="-228600" algn="l" rtl="0">
              <a:lnSpc>
                <a:spcPct val="90000"/>
              </a:lnSpc>
              <a:spcBef>
                <a:spcPts val="1000"/>
              </a:spcBef>
              <a:spcAft>
                <a:spcPts val="0"/>
              </a:spcAft>
              <a:buClr>
                <a:schemeClr val="dk1"/>
              </a:buClr>
              <a:buSzPts val="3200"/>
              <a:buChar char="•"/>
            </a:pPr>
            <a:r>
              <a:rPr lang="en-US" sz="3200"/>
              <a:t>Let’s take a look at the handout defining both Instruction and Educational Services.  </a:t>
            </a:r>
            <a:endParaRPr sz="3200"/>
          </a:p>
        </p:txBody>
      </p:sp>
      <p:sp>
        <p:nvSpPr>
          <p:cNvPr id="449" name="Google Shape;449;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50" name="Google Shape;450;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451" name="Google Shape;451;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Comparison is “Bell-to-Bell”</a:t>
            </a:r>
            <a:endParaRPr b="1">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3"/>
          <p:cNvSpPr txBox="1">
            <a:spLocks noGrp="1"/>
          </p:cNvSpPr>
          <p:nvPr>
            <p:ph type="body" idx="1"/>
          </p:nvPr>
        </p:nvSpPr>
        <p:spPr>
          <a:xfrm>
            <a:off x="573526" y="1894758"/>
            <a:ext cx="10784400" cy="4109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b="1"/>
              <a:t>Take a few minutes to review the handout “Instruction and Related Services Definitions”:</a:t>
            </a:r>
            <a:endParaRPr/>
          </a:p>
          <a:p>
            <a:pPr marL="976313" lvl="1" indent="-519113" algn="l" rtl="0">
              <a:lnSpc>
                <a:spcPct val="90000"/>
              </a:lnSpc>
              <a:spcBef>
                <a:spcPts val="500"/>
              </a:spcBef>
              <a:spcAft>
                <a:spcPts val="0"/>
              </a:spcAft>
              <a:buClr>
                <a:schemeClr val="accent5"/>
              </a:buClr>
              <a:buSzPts val="3200"/>
              <a:buFont typeface="Courier New"/>
              <a:buChar char="o"/>
            </a:pPr>
            <a:r>
              <a:rPr lang="en-US" sz="3200"/>
              <a:t>Does anything surprise you?</a:t>
            </a:r>
            <a:endParaRPr/>
          </a:p>
          <a:p>
            <a:pPr marL="976313" lvl="1" indent="-519113" algn="l" rtl="0">
              <a:lnSpc>
                <a:spcPct val="90000"/>
              </a:lnSpc>
              <a:spcBef>
                <a:spcPts val="500"/>
              </a:spcBef>
              <a:spcAft>
                <a:spcPts val="0"/>
              </a:spcAft>
              <a:buClr>
                <a:schemeClr val="accent5"/>
              </a:buClr>
              <a:buSzPts val="3200"/>
              <a:buFont typeface="Courier New"/>
              <a:buChar char="o"/>
            </a:pPr>
            <a:r>
              <a:rPr lang="en-US" sz="3200"/>
              <a:t>Do you have any concerns?</a:t>
            </a:r>
            <a:endParaRPr/>
          </a:p>
          <a:p>
            <a:pPr marL="976313" lvl="1" indent="-519113" algn="l" rtl="0">
              <a:lnSpc>
                <a:spcPct val="90000"/>
              </a:lnSpc>
              <a:spcBef>
                <a:spcPts val="500"/>
              </a:spcBef>
              <a:spcAft>
                <a:spcPts val="0"/>
              </a:spcAft>
              <a:buClr>
                <a:schemeClr val="accent5"/>
              </a:buClr>
              <a:buSzPts val="3200"/>
              <a:buFont typeface="Courier New"/>
              <a:buChar char="o"/>
            </a:pPr>
            <a:r>
              <a:rPr lang="en-US" sz="3200"/>
              <a:t>Do you see any information that may have implications for our district?  </a:t>
            </a:r>
            <a:endParaRPr/>
          </a:p>
        </p:txBody>
      </p:sp>
      <p:sp>
        <p:nvSpPr>
          <p:cNvPr id="458" name="Google Shape;458;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59" name="Google Shape;459;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460" name="Google Shape;460;p3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b="1"/>
              <a:t>Definitions of Instruction and Educational Services</a:t>
            </a:r>
            <a:endParaRPr b="1"/>
          </a:p>
        </p:txBody>
      </p:sp>
      <p:pic>
        <p:nvPicPr>
          <p:cNvPr id="461" name="Google Shape;461;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852721" y="4710373"/>
            <a:ext cx="2316022" cy="14294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4"/>
          <p:cNvSpPr txBox="1">
            <a:spLocks noGrp="1"/>
          </p:cNvSpPr>
          <p:nvPr>
            <p:ph type="body" idx="1"/>
          </p:nvPr>
        </p:nvSpPr>
        <p:spPr>
          <a:xfrm>
            <a:off x="568900" y="1640275"/>
            <a:ext cx="10784400" cy="4590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chemeClr val="dk1"/>
              </a:buClr>
              <a:buSzPct val="34375"/>
              <a:buNone/>
            </a:pPr>
            <a:r>
              <a:rPr lang="en-US" sz="3200" b="1"/>
              <a:t>Instruction means the time during which a student is:</a:t>
            </a:r>
            <a:endParaRPr sz="3200" b="1"/>
          </a:p>
          <a:p>
            <a:pPr marL="0" lvl="0" indent="0" algn="l" rtl="0">
              <a:lnSpc>
                <a:spcPct val="100000"/>
              </a:lnSpc>
              <a:spcBef>
                <a:spcPts val="0"/>
              </a:spcBef>
              <a:spcAft>
                <a:spcPts val="0"/>
              </a:spcAft>
              <a:buClr>
                <a:schemeClr val="dk1"/>
              </a:buClr>
              <a:buSzPct val="32922"/>
              <a:buNone/>
            </a:pPr>
            <a:endParaRPr sz="3341" b="1"/>
          </a:p>
          <a:p>
            <a:pPr marL="228600" lvl="0" indent="-278765" algn="l" rtl="0">
              <a:lnSpc>
                <a:spcPct val="100000"/>
              </a:lnSpc>
              <a:spcBef>
                <a:spcPts val="0"/>
              </a:spcBef>
              <a:spcAft>
                <a:spcPts val="0"/>
              </a:spcAft>
              <a:buSzPct val="100000"/>
              <a:buFont typeface="Noto Sans Symbols"/>
              <a:buChar char="•"/>
            </a:pPr>
            <a:r>
              <a:rPr lang="en-US" sz="2800"/>
              <a:t>Engaged in regularly scheduled instruction that is designed to meet Common Curriculum Goals or grade level academic content standards; </a:t>
            </a:r>
            <a:endParaRPr sz="2800"/>
          </a:p>
          <a:p>
            <a:pPr marL="228600" lvl="0" indent="-278765" algn="l" rtl="0">
              <a:lnSpc>
                <a:spcPct val="100000"/>
              </a:lnSpc>
              <a:spcBef>
                <a:spcPts val="0"/>
              </a:spcBef>
              <a:spcAft>
                <a:spcPts val="0"/>
              </a:spcAft>
              <a:buSzPct val="100000"/>
              <a:buFont typeface="Noto Sans Symbols"/>
              <a:buChar char="•"/>
            </a:pPr>
            <a:r>
              <a:rPr lang="en-US" sz="2800"/>
              <a:t>Engaged in regularly scheduled learning activities that are designed to meet Common Curriculum Goals or grade level academic content standards; </a:t>
            </a:r>
            <a:endParaRPr sz="2800"/>
          </a:p>
          <a:p>
            <a:pPr marL="228600" lvl="0" indent="-278765" algn="l" rtl="0">
              <a:lnSpc>
                <a:spcPct val="100000"/>
              </a:lnSpc>
              <a:spcBef>
                <a:spcPts val="0"/>
              </a:spcBef>
              <a:spcAft>
                <a:spcPts val="0"/>
              </a:spcAft>
              <a:buSzPct val="100000"/>
              <a:buFont typeface="Noto Sans Symbols"/>
              <a:buChar char="•"/>
            </a:pPr>
            <a:r>
              <a:rPr lang="en-US" sz="2800"/>
              <a:t>Engaged in regularly scheduled learning assessments that are designed to meet Common Curriculum Goals or grade level academic content standards; or </a:t>
            </a:r>
            <a:endParaRPr sz="2800"/>
          </a:p>
          <a:p>
            <a:pPr marL="228600" lvl="0" indent="-278765" algn="l" rtl="0">
              <a:lnSpc>
                <a:spcPct val="100000"/>
              </a:lnSpc>
              <a:spcBef>
                <a:spcPts val="0"/>
              </a:spcBef>
              <a:spcAft>
                <a:spcPts val="0"/>
              </a:spcAft>
              <a:buSzPct val="100000"/>
              <a:buFont typeface="Noto Sans Symbols"/>
              <a:buChar char="•"/>
            </a:pPr>
            <a:r>
              <a:rPr lang="en-US" sz="2800"/>
              <a:t>Engaged in specially designed instruction that is individualized to support a student to make meaningful progress in the general curriculum. </a:t>
            </a:r>
            <a:endParaRPr sz="2800"/>
          </a:p>
        </p:txBody>
      </p:sp>
      <p:sp>
        <p:nvSpPr>
          <p:cNvPr id="468" name="Google Shape;468;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69" name="Google Shape;469;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470" name="Google Shape;470;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Instruction</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5"/>
          <p:cNvSpPr txBox="1">
            <a:spLocks noGrp="1"/>
          </p:cNvSpPr>
          <p:nvPr>
            <p:ph type="body" idx="1"/>
          </p:nvPr>
        </p:nvSpPr>
        <p:spPr>
          <a:xfrm>
            <a:off x="703725" y="1465550"/>
            <a:ext cx="10784400" cy="5001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37162"/>
              <a:buNone/>
            </a:pPr>
            <a:r>
              <a:rPr lang="en-US" sz="3200" b="1"/>
              <a:t>Instruction does not include time spent: </a:t>
            </a:r>
            <a:endParaRPr sz="3200"/>
          </a:p>
          <a:p>
            <a:pPr marL="0" lvl="0" indent="0" algn="l" rtl="0">
              <a:lnSpc>
                <a:spcPct val="100000"/>
              </a:lnSpc>
              <a:spcBef>
                <a:spcPts val="0"/>
              </a:spcBef>
              <a:spcAft>
                <a:spcPts val="0"/>
              </a:spcAft>
              <a:buClr>
                <a:schemeClr val="dk1"/>
              </a:buClr>
              <a:buSzPct val="100000"/>
              <a:buNone/>
            </a:pPr>
            <a:endParaRPr/>
          </a:p>
          <a:p>
            <a:pPr marL="457200" lvl="0" indent="-389740" algn="l" rtl="0">
              <a:lnSpc>
                <a:spcPct val="100000"/>
              </a:lnSpc>
              <a:spcBef>
                <a:spcPts val="0"/>
              </a:spcBef>
              <a:spcAft>
                <a:spcPts val="0"/>
              </a:spcAft>
              <a:buSzPct val="100000"/>
              <a:buChar char="•"/>
            </a:pPr>
            <a:r>
              <a:rPr lang="en-US" sz="2743"/>
              <a:t>Passing between class, at recess, in nonacademic assemblies, on non-academic field trips, traveling to or from school, loading or unloading from a school bus at the start or end of the student’s school day, participating in optional programs, or participating in study periods or advisory periods when attendance is not required and no instructional assistance is provided.</a:t>
            </a:r>
            <a:endParaRPr sz="2743"/>
          </a:p>
          <a:p>
            <a:pPr marL="457200" lvl="0" indent="-389740" algn="l" rtl="0">
              <a:lnSpc>
                <a:spcPct val="100000"/>
              </a:lnSpc>
              <a:spcBef>
                <a:spcPts val="0"/>
              </a:spcBef>
              <a:spcAft>
                <a:spcPts val="0"/>
              </a:spcAft>
              <a:buSzPct val="100000"/>
              <a:buChar char="•"/>
            </a:pPr>
            <a:r>
              <a:rPr lang="en-US" sz="2743"/>
              <a:t>In an online learning program during which the student is unable to access the materials or benefit from instruction because the school district has not provided the student with the supports necessary to access the materials or instruction, including the support of an instructional assistant, nursing services, adapted materials or other related services identified in the student’s IEP or 504 Plan as being necessary for FAPE</a:t>
            </a:r>
            <a:endParaRPr sz="2743"/>
          </a:p>
        </p:txBody>
      </p:sp>
      <p:sp>
        <p:nvSpPr>
          <p:cNvPr id="477" name="Google Shape;477;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78" name="Google Shape;478;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479" name="Google Shape;479;p35"/>
          <p:cNvSpPr txBox="1">
            <a:spLocks noGrp="1"/>
          </p:cNvSpPr>
          <p:nvPr>
            <p:ph type="title"/>
          </p:nvPr>
        </p:nvSpPr>
        <p:spPr>
          <a:xfrm>
            <a:off x="703726" y="3043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Instruction</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6"/>
          <p:cNvSpPr txBox="1">
            <a:spLocks noGrp="1"/>
          </p:cNvSpPr>
          <p:nvPr>
            <p:ph type="body" idx="1"/>
          </p:nvPr>
        </p:nvSpPr>
        <p:spPr>
          <a:xfrm>
            <a:off x="717175" y="1825625"/>
            <a:ext cx="10784700" cy="4522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r>
              <a:rPr lang="en-US"/>
              <a:t>Educational services includes any social, learning, enrichment, community or support opportunity or benefit that is offered during the school day to the majority of other students who are in the same grade within a student’s resident school district, </a:t>
            </a:r>
            <a:r>
              <a:rPr lang="en-US" b="1"/>
              <a:t>including:</a:t>
            </a:r>
            <a:endParaRPr b="1"/>
          </a:p>
          <a:p>
            <a:pPr marL="457200" lvl="0" indent="-317500" algn="l" rtl="0">
              <a:lnSpc>
                <a:spcPct val="100000"/>
              </a:lnSpc>
              <a:spcBef>
                <a:spcPts val="0"/>
              </a:spcBef>
              <a:spcAft>
                <a:spcPts val="0"/>
              </a:spcAft>
              <a:buClr>
                <a:schemeClr val="dk1"/>
              </a:buClr>
              <a:buSzPts val="1400"/>
              <a:buChar char="•"/>
            </a:pPr>
            <a:r>
              <a:rPr lang="en-US"/>
              <a:t>Passing time between classes;</a:t>
            </a:r>
            <a:endParaRPr/>
          </a:p>
          <a:p>
            <a:pPr marL="457200" lvl="0" indent="-317500" algn="l" rtl="0">
              <a:lnSpc>
                <a:spcPct val="100000"/>
              </a:lnSpc>
              <a:spcBef>
                <a:spcPts val="0"/>
              </a:spcBef>
              <a:spcAft>
                <a:spcPts val="0"/>
              </a:spcAft>
              <a:buClr>
                <a:schemeClr val="dk1"/>
              </a:buClr>
              <a:buSzPts val="1400"/>
              <a:buChar char="•"/>
            </a:pPr>
            <a:r>
              <a:rPr lang="en-US"/>
              <a:t>Time reasonably needed to transport a student between locations during the school day if the student receives hours of instruction or educational services in more than one location on the same day;</a:t>
            </a:r>
            <a:endParaRPr/>
          </a:p>
          <a:p>
            <a:pPr marL="457200" lvl="0" indent="-317500" algn="l" rtl="0">
              <a:lnSpc>
                <a:spcPct val="100000"/>
              </a:lnSpc>
              <a:spcBef>
                <a:spcPts val="0"/>
              </a:spcBef>
              <a:spcAft>
                <a:spcPts val="0"/>
              </a:spcAft>
              <a:buClr>
                <a:schemeClr val="dk1"/>
              </a:buClr>
              <a:buSzPts val="1400"/>
              <a:buChar char="•"/>
            </a:pPr>
            <a:r>
              <a:rPr lang="en-US"/>
              <a:t>Recess;</a:t>
            </a:r>
            <a:endParaRPr/>
          </a:p>
          <a:p>
            <a:pPr marL="457200" lvl="0" indent="-317500" algn="l" rtl="0">
              <a:lnSpc>
                <a:spcPct val="100000"/>
              </a:lnSpc>
              <a:spcBef>
                <a:spcPts val="0"/>
              </a:spcBef>
              <a:spcAft>
                <a:spcPts val="0"/>
              </a:spcAft>
              <a:buClr>
                <a:schemeClr val="dk1"/>
              </a:buClr>
              <a:buSzPts val="1400"/>
              <a:buChar char="•"/>
            </a:pPr>
            <a:r>
              <a:rPr lang="en-US"/>
              <a:t>Nonacademic assemblies and field trips;</a:t>
            </a:r>
            <a:endParaRPr/>
          </a:p>
          <a:p>
            <a:pPr marL="457200" lvl="0" indent="-317500" algn="l" rtl="0">
              <a:lnSpc>
                <a:spcPct val="100000"/>
              </a:lnSpc>
              <a:spcBef>
                <a:spcPts val="0"/>
              </a:spcBef>
              <a:spcAft>
                <a:spcPts val="0"/>
              </a:spcAft>
              <a:buClr>
                <a:schemeClr val="dk1"/>
              </a:buClr>
              <a:buSzPts val="1400"/>
              <a:buChar char="•"/>
            </a:pPr>
            <a:r>
              <a:rPr lang="en-US"/>
              <a:t>Job shadows, internships and community service activities arranged by the school or school district;</a:t>
            </a:r>
            <a:endParaRPr/>
          </a:p>
          <a:p>
            <a:pPr marL="0" lvl="0" indent="0" algn="l" rtl="0">
              <a:lnSpc>
                <a:spcPct val="90000"/>
              </a:lnSpc>
              <a:spcBef>
                <a:spcPts val="1000"/>
              </a:spcBef>
              <a:spcAft>
                <a:spcPts val="0"/>
              </a:spcAft>
              <a:buClr>
                <a:schemeClr val="dk1"/>
              </a:buClr>
              <a:buSzPts val="2400"/>
              <a:buNone/>
            </a:pPr>
            <a:endParaRPr/>
          </a:p>
        </p:txBody>
      </p:sp>
      <p:sp>
        <p:nvSpPr>
          <p:cNvPr id="486" name="Google Shape;486;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87" name="Google Shape;487;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488" name="Google Shape;488;p3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Educational Services</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body" idx="1"/>
          </p:nvPr>
        </p:nvSpPr>
        <p:spPr>
          <a:xfrm>
            <a:off x="717176" y="1757221"/>
            <a:ext cx="10784542" cy="4109010"/>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Clr>
                <a:schemeClr val="dk1"/>
              </a:buClr>
              <a:buSzPts val="1400"/>
              <a:buChar char="•"/>
            </a:pPr>
            <a:r>
              <a:rPr lang="en-US" sz="2800"/>
              <a:t>Optional school programs held during the school day, </a:t>
            </a:r>
            <a:r>
              <a:rPr lang="en-US" sz="2800" b="1"/>
              <a:t>including study periods and advisory periods</a:t>
            </a:r>
            <a:r>
              <a:rPr lang="en-US" sz="2800"/>
              <a:t> that are open to the majority of students in the school;</a:t>
            </a:r>
            <a:endParaRPr/>
          </a:p>
          <a:p>
            <a:pPr marL="457200" lvl="0" indent="-317500" algn="l" rtl="0">
              <a:lnSpc>
                <a:spcPct val="100000"/>
              </a:lnSpc>
              <a:spcBef>
                <a:spcPts val="0"/>
              </a:spcBef>
              <a:spcAft>
                <a:spcPts val="0"/>
              </a:spcAft>
              <a:buClr>
                <a:schemeClr val="dk1"/>
              </a:buClr>
              <a:buSzPts val="1400"/>
              <a:buChar char="•"/>
            </a:pPr>
            <a:r>
              <a:rPr lang="en-US" sz="2800" b="1"/>
              <a:t>Lunch periods </a:t>
            </a:r>
            <a:r>
              <a:rPr lang="en-US" sz="2800"/>
              <a:t>or other meal or snack periods provided to the majority of students of the school; and</a:t>
            </a:r>
            <a:endParaRPr/>
          </a:p>
          <a:p>
            <a:pPr marL="457200" lvl="0" indent="-317500" algn="l" rtl="0">
              <a:lnSpc>
                <a:spcPct val="100000"/>
              </a:lnSpc>
              <a:spcBef>
                <a:spcPts val="0"/>
              </a:spcBef>
              <a:spcAft>
                <a:spcPts val="0"/>
              </a:spcAft>
              <a:buClr>
                <a:schemeClr val="dk1"/>
              </a:buClr>
              <a:buSzPts val="1400"/>
              <a:buChar char="•"/>
            </a:pPr>
            <a:r>
              <a:rPr lang="en-US" sz="2800" b="1"/>
              <a:t>Reasonable access to school facilities during non-instructional time </a:t>
            </a:r>
            <a:r>
              <a:rPr lang="en-US" sz="2800"/>
              <a:t>that is equal to the access available to the majority of other students who are in the same grade within the student’s resident school district.</a:t>
            </a:r>
            <a:endParaRPr/>
          </a:p>
        </p:txBody>
      </p:sp>
      <p:sp>
        <p:nvSpPr>
          <p:cNvPr id="495" name="Google Shape;495;p3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496" name="Google Shape;496;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497" name="Google Shape;497;p3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Other Educational Services</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9"/>
          <p:cNvSpPr txBox="1">
            <a:spLocks noGrp="1"/>
          </p:cNvSpPr>
          <p:nvPr>
            <p:ph type="body" idx="1"/>
          </p:nvPr>
        </p:nvSpPr>
        <p:spPr>
          <a:xfrm>
            <a:off x="717176" y="1767016"/>
            <a:ext cx="10784542" cy="416761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r>
              <a:rPr lang="en-US" sz="3200"/>
              <a:t>Meaningful access means access to full-time, quality instruction or educational services that is delivered by:</a:t>
            </a:r>
            <a:endParaRPr/>
          </a:p>
          <a:p>
            <a:pPr marL="457200" lvl="0" indent="-355600" algn="l" rtl="0">
              <a:lnSpc>
                <a:spcPct val="100000"/>
              </a:lnSpc>
              <a:spcBef>
                <a:spcPts val="800"/>
              </a:spcBef>
              <a:spcAft>
                <a:spcPts val="0"/>
              </a:spcAft>
              <a:buClr>
                <a:schemeClr val="dk1"/>
              </a:buClr>
              <a:buSzPts val="2000"/>
              <a:buChar char="•"/>
            </a:pPr>
            <a:r>
              <a:rPr lang="en-US" sz="2800"/>
              <a:t>A qualified </a:t>
            </a:r>
            <a:r>
              <a:rPr lang="en-US" sz="2800" b="1"/>
              <a:t>licensed teacher</a:t>
            </a:r>
            <a:r>
              <a:rPr lang="en-US" sz="2800"/>
              <a:t>; or</a:t>
            </a:r>
            <a:endParaRPr/>
          </a:p>
          <a:p>
            <a:pPr marL="457200" lvl="0" indent="-355600" algn="l" rtl="0">
              <a:lnSpc>
                <a:spcPct val="100000"/>
              </a:lnSpc>
              <a:spcBef>
                <a:spcPts val="0"/>
              </a:spcBef>
              <a:spcAft>
                <a:spcPts val="0"/>
              </a:spcAft>
              <a:buClr>
                <a:schemeClr val="dk1"/>
              </a:buClr>
              <a:buSzPts val="2000"/>
              <a:buChar char="•"/>
            </a:pPr>
            <a:r>
              <a:rPr lang="en-US" sz="2800"/>
              <a:t>Qualified classified staff who are </a:t>
            </a:r>
            <a:r>
              <a:rPr lang="en-US" sz="2800" b="1"/>
              <a:t>under the direct supervision of a qualified licensed teacher</a:t>
            </a:r>
            <a:r>
              <a:rPr lang="en-US" sz="2800"/>
              <a:t>; and</a:t>
            </a:r>
            <a:endParaRPr/>
          </a:p>
          <a:p>
            <a:pPr marL="457200" lvl="0" indent="-355600" algn="l" rtl="0">
              <a:lnSpc>
                <a:spcPct val="100000"/>
              </a:lnSpc>
              <a:spcBef>
                <a:spcPts val="0"/>
              </a:spcBef>
              <a:spcAft>
                <a:spcPts val="0"/>
              </a:spcAft>
              <a:buClr>
                <a:schemeClr val="dk1"/>
              </a:buClr>
              <a:buSzPts val="2000"/>
              <a:buChar char="•"/>
            </a:pPr>
            <a:r>
              <a:rPr lang="en-US" sz="2800" b="1"/>
              <a:t>Synchronous</a:t>
            </a:r>
            <a:r>
              <a:rPr lang="en-US" sz="2800"/>
              <a:t>, unless the instruction or educational services are provided by a virtual public charter school in compliance with ORS chapter 338.</a:t>
            </a:r>
            <a:endParaRPr/>
          </a:p>
          <a:p>
            <a:pPr marL="0" lvl="0" indent="0" algn="l" rtl="0">
              <a:lnSpc>
                <a:spcPct val="90000"/>
              </a:lnSpc>
              <a:spcBef>
                <a:spcPts val="1000"/>
              </a:spcBef>
              <a:spcAft>
                <a:spcPts val="0"/>
              </a:spcAft>
              <a:buClr>
                <a:schemeClr val="dk1"/>
              </a:buClr>
              <a:buSzPts val="2400"/>
              <a:buNone/>
            </a:pPr>
            <a:endParaRPr/>
          </a:p>
        </p:txBody>
      </p:sp>
      <p:sp>
        <p:nvSpPr>
          <p:cNvPr id="504" name="Google Shape;504;p3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05" name="Google Shape;505;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506" name="Google Shape;506;p3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Of Additional Importance . . .  </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txBox="1">
            <a:spLocks noGrp="1"/>
          </p:cNvSpPr>
          <p:nvPr>
            <p:ph type="body" idx="1"/>
          </p:nvPr>
        </p:nvSpPr>
        <p:spPr>
          <a:xfrm>
            <a:off x="717176" y="1760309"/>
            <a:ext cx="10784542" cy="431416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3200" b="1"/>
              <a:t>Implication:  </a:t>
            </a:r>
            <a:endParaRPr/>
          </a:p>
          <a:p>
            <a:pPr marL="0" lvl="0" indent="0" algn="l" rtl="0">
              <a:lnSpc>
                <a:spcPct val="100000"/>
              </a:lnSpc>
              <a:spcBef>
                <a:spcPts val="1000"/>
              </a:spcBef>
              <a:spcAft>
                <a:spcPts val="0"/>
              </a:spcAft>
              <a:buClr>
                <a:schemeClr val="dk1"/>
              </a:buClr>
              <a:buSzPct val="100000"/>
              <a:buNone/>
            </a:pPr>
            <a:r>
              <a:rPr lang="en-US" sz="2800"/>
              <a:t>For students who are on an IEP or 504 plan, asynchronous instruction and educational services provided during the school </a:t>
            </a:r>
            <a:r>
              <a:rPr lang="en-US" sz="2800" b="1"/>
              <a:t>day cannot be counted as instruction or educational services and may likely constitute an abbreviated day. </a:t>
            </a:r>
            <a:br>
              <a:rPr lang="en-US" sz="3200"/>
            </a:br>
            <a:endParaRPr sz="3200"/>
          </a:p>
          <a:p>
            <a:pPr marL="0" lvl="0" indent="0" algn="l" rtl="0">
              <a:lnSpc>
                <a:spcPct val="100000"/>
              </a:lnSpc>
              <a:spcBef>
                <a:spcPts val="1000"/>
              </a:spcBef>
              <a:spcAft>
                <a:spcPts val="0"/>
              </a:spcAft>
              <a:buClr>
                <a:schemeClr val="dk1"/>
              </a:buClr>
              <a:buSzPct val="100000"/>
              <a:buNone/>
            </a:pPr>
            <a:r>
              <a:rPr lang="en-US" sz="3000" b="1"/>
              <a:t>School districts should note that this could include:</a:t>
            </a:r>
            <a:endParaRPr/>
          </a:p>
          <a:p>
            <a:pPr marL="228600" lvl="0" indent="-228600" algn="l" rtl="0">
              <a:lnSpc>
                <a:spcPct val="90000"/>
              </a:lnSpc>
              <a:spcBef>
                <a:spcPts val="1000"/>
              </a:spcBef>
              <a:spcAft>
                <a:spcPts val="0"/>
              </a:spcAft>
              <a:buClr>
                <a:schemeClr val="dk1"/>
              </a:buClr>
              <a:buSzPct val="100000"/>
              <a:buChar char="•"/>
            </a:pPr>
            <a:r>
              <a:rPr lang="en-US"/>
              <a:t>Credit recovery</a:t>
            </a:r>
            <a:endParaRPr/>
          </a:p>
          <a:p>
            <a:pPr marL="228600" lvl="0" indent="-228600" algn="l" rtl="0">
              <a:lnSpc>
                <a:spcPct val="90000"/>
              </a:lnSpc>
              <a:spcBef>
                <a:spcPts val="1000"/>
              </a:spcBef>
              <a:spcAft>
                <a:spcPts val="0"/>
              </a:spcAft>
              <a:buClr>
                <a:schemeClr val="dk1"/>
              </a:buClr>
              <a:buSzPct val="100000"/>
              <a:buChar char="•"/>
            </a:pPr>
            <a:r>
              <a:rPr lang="en-US"/>
              <a:t>Elective offerings</a:t>
            </a:r>
            <a:endParaRPr/>
          </a:p>
          <a:p>
            <a:pPr marL="228600" lvl="0" indent="-228600" algn="l" rtl="0">
              <a:lnSpc>
                <a:spcPct val="90000"/>
              </a:lnSpc>
              <a:spcBef>
                <a:spcPts val="1000"/>
              </a:spcBef>
              <a:spcAft>
                <a:spcPts val="0"/>
              </a:spcAft>
              <a:buClr>
                <a:schemeClr val="dk1"/>
              </a:buClr>
              <a:buSzPct val="100000"/>
              <a:buChar char="•"/>
            </a:pPr>
            <a:r>
              <a:rPr lang="en-US"/>
              <a:t>Other online instruction or educational service offerings</a:t>
            </a:r>
            <a:endParaRPr/>
          </a:p>
          <a:p>
            <a:pPr marL="0" lvl="0" indent="0" algn="l" rtl="0">
              <a:lnSpc>
                <a:spcPct val="90000"/>
              </a:lnSpc>
              <a:spcBef>
                <a:spcPts val="1000"/>
              </a:spcBef>
              <a:spcAft>
                <a:spcPts val="0"/>
              </a:spcAft>
              <a:buClr>
                <a:schemeClr val="dk1"/>
              </a:buClr>
              <a:buSzPct val="100000"/>
              <a:buNone/>
            </a:pPr>
            <a:endParaRPr sz="3200"/>
          </a:p>
        </p:txBody>
      </p:sp>
      <p:sp>
        <p:nvSpPr>
          <p:cNvPr id="513" name="Google Shape;513;p4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14" name="Google Shape;514;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515" name="Google Shape;515;p4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b="1"/>
              <a:t>Synchronous and Asynchronous Instruction: Implications for SB 819</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Clr>
                <a:srgbClr val="FF0000"/>
              </a:buClr>
              <a:buSzPts val="1800"/>
              <a:buChar char="•"/>
            </a:pPr>
            <a:r>
              <a:rPr lang="en-US" sz="2800"/>
              <a:t>Well-intentioned programs can still subtly promote ableism if they do not give students experiencing disability voice, choice, and control over their education.</a:t>
            </a:r>
            <a:endParaRPr/>
          </a:p>
          <a:p>
            <a:pPr marL="457200" lvl="0" indent="-342900" algn="l" rtl="0">
              <a:lnSpc>
                <a:spcPct val="100000"/>
              </a:lnSpc>
              <a:spcBef>
                <a:spcPts val="0"/>
              </a:spcBef>
              <a:spcAft>
                <a:spcPts val="0"/>
              </a:spcAft>
              <a:buClr>
                <a:srgbClr val="FF0000"/>
              </a:buClr>
              <a:buSzPts val="1800"/>
              <a:buChar char="•"/>
            </a:pPr>
            <a:r>
              <a:rPr lang="en-US" sz="2800"/>
              <a:t>Most of the time, abbreviated school day program placements do not effectively support student needs.</a:t>
            </a:r>
            <a:endParaRPr/>
          </a:p>
          <a:p>
            <a:pPr marL="457200" lvl="0" indent="-342900" algn="l" rtl="0">
              <a:lnSpc>
                <a:spcPct val="100000"/>
              </a:lnSpc>
              <a:spcBef>
                <a:spcPts val="0"/>
              </a:spcBef>
              <a:spcAft>
                <a:spcPts val="0"/>
              </a:spcAft>
              <a:buClr>
                <a:srgbClr val="FF0000"/>
              </a:buClr>
              <a:buSzPts val="1800"/>
              <a:buChar char="•"/>
            </a:pPr>
            <a:r>
              <a:rPr lang="en-US" sz="2800"/>
              <a:t>Abbreviated school day program placements can be a result of ableism in schools if they are used </a:t>
            </a:r>
            <a:r>
              <a:rPr lang="en-US" sz="2800" i="1"/>
              <a:t>to exclude students experiencing disabilities rather than to support them</a:t>
            </a:r>
            <a:r>
              <a:rPr lang="en-US" sz="2800"/>
              <a:t>.</a:t>
            </a:r>
            <a:endParaRPr sz="2800"/>
          </a:p>
        </p:txBody>
      </p:sp>
      <p:sp>
        <p:nvSpPr>
          <p:cNvPr id="136" name="Google Shape;136;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37" name="Google Shape;1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38" name="Google Shape;138;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Ableism and Abbreviated School Days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22" name="Google Shape;522;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523" name="Google Shape;523;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Definitions</a:t>
            </a:r>
            <a:r>
              <a:rPr lang="en-US"/>
              <a:t> of Synchronous and Asynchronous</a:t>
            </a:r>
            <a:endParaRPr/>
          </a:p>
        </p:txBody>
      </p:sp>
      <p:sp>
        <p:nvSpPr>
          <p:cNvPr id="524" name="Google Shape;524;p41"/>
          <p:cNvSpPr txBox="1"/>
          <p:nvPr/>
        </p:nvSpPr>
        <p:spPr>
          <a:xfrm>
            <a:off x="954650" y="2270925"/>
            <a:ext cx="5167800" cy="3903300"/>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latin typeface="Calibri"/>
                <a:ea typeface="Calibri"/>
                <a:cs typeface="Calibri"/>
                <a:sym typeface="Calibri"/>
              </a:rPr>
              <a:t>Synchronous instruction and educational services mean simultaneous interactions between a qualified licensed teacher, or qualified staff under the direct supervision of a qualified licensed teacher, at the same time, either in person or through the use of an interactive technology. This may include audio only, video only, or audio and video. Key to the definition of synchronous is the opportunity for interaction between the staff and the student that occurs in or near real time, allowing for feedback and adjustments.</a:t>
            </a:r>
            <a:endParaRPr sz="2000" b="1">
              <a:latin typeface="Calibri"/>
              <a:ea typeface="Calibri"/>
              <a:cs typeface="Calibri"/>
              <a:sym typeface="Calibri"/>
            </a:endParaRPr>
          </a:p>
        </p:txBody>
      </p:sp>
      <p:sp>
        <p:nvSpPr>
          <p:cNvPr id="525" name="Google Shape;525;p41"/>
          <p:cNvSpPr txBox="1"/>
          <p:nvPr/>
        </p:nvSpPr>
        <p:spPr>
          <a:xfrm>
            <a:off x="6527400" y="2270925"/>
            <a:ext cx="5167800" cy="3903300"/>
          </a:xfrm>
          <a:prstGeom prst="rect">
            <a:avLst/>
          </a:prstGeom>
          <a:solidFill>
            <a:srgbClr val="C9DAF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Calibri"/>
                <a:ea typeface="Calibri"/>
                <a:cs typeface="Calibri"/>
                <a:sym typeface="Calibri"/>
              </a:rPr>
              <a:t>Asynchronous instruction and educational services are flexible non-simultaneous approaches using audio, video, and learning platforms. Key to the definition of asynchronous is that there is limited or no opportunity for interaction between the staff and the student that occurs in or near real time. </a:t>
            </a:r>
            <a:endParaRPr sz="2400" b="1">
              <a:latin typeface="Calibri"/>
              <a:ea typeface="Calibri"/>
              <a:cs typeface="Calibri"/>
              <a:sym typeface="Calibri"/>
            </a:endParaRPr>
          </a:p>
        </p:txBody>
      </p:sp>
      <p:sp>
        <p:nvSpPr>
          <p:cNvPr id="526" name="Google Shape;526;p41"/>
          <p:cNvSpPr txBox="1"/>
          <p:nvPr/>
        </p:nvSpPr>
        <p:spPr>
          <a:xfrm>
            <a:off x="1401500" y="1734500"/>
            <a:ext cx="37107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Calibri"/>
                <a:ea typeface="Calibri"/>
                <a:cs typeface="Calibri"/>
                <a:sym typeface="Calibri"/>
              </a:rPr>
              <a:t>Synchronous Instruction</a:t>
            </a:r>
            <a:endParaRPr sz="2200" b="1">
              <a:latin typeface="Calibri"/>
              <a:ea typeface="Calibri"/>
              <a:cs typeface="Calibri"/>
              <a:sym typeface="Calibri"/>
            </a:endParaRPr>
          </a:p>
        </p:txBody>
      </p:sp>
      <p:sp>
        <p:nvSpPr>
          <p:cNvPr id="527" name="Google Shape;527;p41"/>
          <p:cNvSpPr txBox="1"/>
          <p:nvPr/>
        </p:nvSpPr>
        <p:spPr>
          <a:xfrm>
            <a:off x="7071400" y="1753425"/>
            <a:ext cx="37107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latin typeface="Calibri"/>
                <a:ea typeface="Calibri"/>
                <a:cs typeface="Calibri"/>
                <a:sym typeface="Calibri"/>
              </a:rPr>
              <a:t>Asynchronous Instruction</a:t>
            </a:r>
            <a:endParaRPr sz="2200" b="1">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34" name="Google Shape;534;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535" name="Google Shape;535;p4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b="1"/>
              <a:t>Synchronous and Asynchronous Instruction:  </a:t>
            </a:r>
            <a:br>
              <a:rPr lang="en-US" b="1"/>
            </a:br>
            <a:r>
              <a:rPr lang="en-US" b="1"/>
              <a:t>The Bottom Line</a:t>
            </a:r>
            <a:endParaRPr b="1"/>
          </a:p>
        </p:txBody>
      </p:sp>
      <p:sp>
        <p:nvSpPr>
          <p:cNvPr id="536" name="Google Shape;536;p42"/>
          <p:cNvSpPr txBox="1">
            <a:spLocks noGrp="1"/>
          </p:cNvSpPr>
          <p:nvPr>
            <p:ph type="body" idx="1"/>
          </p:nvPr>
        </p:nvSpPr>
        <p:spPr>
          <a:xfrm>
            <a:off x="717175" y="1825625"/>
            <a:ext cx="10784700" cy="4314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3600"/>
              <a:t>For students with disabilities (except those in virtual public charter schools operating in compliance with ORS Chapter 338): </a:t>
            </a:r>
            <a:endParaRPr sz="3600"/>
          </a:p>
          <a:p>
            <a:pPr marL="457200" lvl="0" indent="-431800" algn="l" rtl="0">
              <a:lnSpc>
                <a:spcPct val="100000"/>
              </a:lnSpc>
              <a:spcBef>
                <a:spcPts val="0"/>
              </a:spcBef>
              <a:spcAft>
                <a:spcPts val="0"/>
              </a:spcAft>
              <a:buSzPts val="3200"/>
              <a:buChar char="●"/>
            </a:pPr>
            <a:r>
              <a:rPr lang="en-US" sz="3200"/>
              <a:t>Asynchronous instruction and educational services provided during the school day cannot be counted as meaningful access to hours of instruction or educational services and,</a:t>
            </a:r>
            <a:endParaRPr sz="3200"/>
          </a:p>
          <a:p>
            <a:pPr marL="457200" lvl="0" indent="-431800" algn="l" rtl="0">
              <a:lnSpc>
                <a:spcPct val="100000"/>
              </a:lnSpc>
              <a:spcBef>
                <a:spcPts val="0"/>
              </a:spcBef>
              <a:spcAft>
                <a:spcPts val="0"/>
              </a:spcAft>
              <a:buSzPts val="3200"/>
              <a:buChar char="●"/>
            </a:pPr>
            <a:r>
              <a:rPr lang="en-US" sz="3200"/>
              <a:t>therefore, may constitute an abbreviated school day.</a:t>
            </a:r>
            <a:endParaRPr sz="3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43" name="Google Shape;543;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544" name="Google Shape;544;p43"/>
          <p:cNvSpPr txBox="1">
            <a:spLocks noGrp="1"/>
          </p:cNvSpPr>
          <p:nvPr>
            <p:ph type="title"/>
          </p:nvPr>
        </p:nvSpPr>
        <p:spPr>
          <a:xfrm>
            <a:off x="717175" y="43404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Synchronous and Asynchronous Instruction</a:t>
            </a:r>
            <a:endParaRPr b="1"/>
          </a:p>
        </p:txBody>
      </p:sp>
      <p:sp>
        <p:nvSpPr>
          <p:cNvPr id="545" name="Google Shape;545;p43"/>
          <p:cNvSpPr txBox="1">
            <a:spLocks noGrp="1"/>
          </p:cNvSpPr>
          <p:nvPr>
            <p:ph type="body" idx="1"/>
          </p:nvPr>
        </p:nvSpPr>
        <p:spPr>
          <a:xfrm>
            <a:off x="717175" y="1825625"/>
            <a:ext cx="10144413" cy="431416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4000"/>
              <a:buNone/>
            </a:pPr>
            <a:r>
              <a:rPr lang="en-US" sz="4000" b="1">
                <a:solidFill>
                  <a:schemeClr val="accent1"/>
                </a:solidFill>
              </a:rPr>
              <a:t>Question:  </a:t>
            </a:r>
            <a:endParaRPr/>
          </a:p>
          <a:p>
            <a:pPr marL="0" lvl="0" indent="0" algn="ctr" rtl="0">
              <a:lnSpc>
                <a:spcPct val="90000"/>
              </a:lnSpc>
              <a:spcBef>
                <a:spcPts val="1000"/>
              </a:spcBef>
              <a:spcAft>
                <a:spcPts val="0"/>
              </a:spcAft>
              <a:buClr>
                <a:schemeClr val="dk1"/>
              </a:buClr>
              <a:buSzPts val="3600"/>
              <a:buNone/>
            </a:pPr>
            <a:r>
              <a:rPr lang="en-US" sz="3600"/>
              <a:t>Do we have any students with disabilities in our district for whom the rules around synchronous and asynchronous instruction may affect?</a:t>
            </a:r>
            <a:endParaRPr/>
          </a:p>
          <a:p>
            <a:pPr marL="0" lvl="0" indent="0" algn="ctr" rtl="0">
              <a:lnSpc>
                <a:spcPct val="90000"/>
              </a:lnSpc>
              <a:spcBef>
                <a:spcPts val="1000"/>
              </a:spcBef>
              <a:spcAft>
                <a:spcPts val="0"/>
              </a:spcAft>
              <a:buClr>
                <a:schemeClr val="dk1"/>
              </a:buClr>
              <a:buSzPts val="3600"/>
              <a:buNone/>
            </a:pPr>
            <a:endParaRPr sz="3600"/>
          </a:p>
          <a:p>
            <a:pPr marL="0" lvl="0" indent="0" algn="ctr" rtl="0">
              <a:lnSpc>
                <a:spcPct val="90000"/>
              </a:lnSpc>
              <a:spcBef>
                <a:spcPts val="1000"/>
              </a:spcBef>
              <a:spcAft>
                <a:spcPts val="0"/>
              </a:spcAft>
              <a:buClr>
                <a:schemeClr val="dk1"/>
              </a:buClr>
              <a:buSzPts val="3600"/>
              <a:buNone/>
            </a:pPr>
            <a:r>
              <a:rPr lang="en-US" sz="3600"/>
              <a:t>If so, how will we address this?</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4"/>
          <p:cNvSpPr txBox="1">
            <a:spLocks noGrp="1"/>
          </p:cNvSpPr>
          <p:nvPr>
            <p:ph type="body" idx="1"/>
          </p:nvPr>
        </p:nvSpPr>
        <p:spPr>
          <a:xfrm>
            <a:off x="717176" y="2030783"/>
            <a:ext cx="10784542" cy="4109010"/>
          </a:xfrm>
          <a:prstGeom prst="rect">
            <a:avLst/>
          </a:prstGeom>
          <a:noFill/>
          <a:ln>
            <a:noFill/>
          </a:ln>
        </p:spPr>
        <p:txBody>
          <a:bodyPr spcFirstLastPara="1" wrap="square" lIns="91425" tIns="45700" rIns="91425" bIns="45700" anchor="t" anchorCtr="0">
            <a:normAutofit/>
          </a:bodyPr>
          <a:lstStyle/>
          <a:p>
            <a:pPr marL="403225" lvl="0" indent="-403225" algn="l" rtl="0">
              <a:lnSpc>
                <a:spcPct val="90000"/>
              </a:lnSpc>
              <a:spcBef>
                <a:spcPts val="0"/>
              </a:spcBef>
              <a:spcAft>
                <a:spcPts val="0"/>
              </a:spcAft>
              <a:buClr>
                <a:schemeClr val="dk1"/>
              </a:buClr>
              <a:buSzPts val="3200"/>
              <a:buFont typeface="Noto Sans Symbols"/>
              <a:buChar char="✔"/>
            </a:pPr>
            <a:r>
              <a:rPr lang="en-US" sz="3200"/>
              <a:t>We need to identify all students that now fit into the new definition of having abbreviated school day programs. </a:t>
            </a:r>
            <a:endParaRPr/>
          </a:p>
          <a:p>
            <a:pPr marL="403225" lvl="0" indent="-403225" algn="l" rtl="0">
              <a:lnSpc>
                <a:spcPct val="90000"/>
              </a:lnSpc>
              <a:spcBef>
                <a:spcPts val="1000"/>
              </a:spcBef>
              <a:spcAft>
                <a:spcPts val="0"/>
              </a:spcAft>
              <a:buClr>
                <a:schemeClr val="dk1"/>
              </a:buClr>
              <a:buSzPts val="3200"/>
              <a:buFont typeface="Noto Sans Symbols"/>
              <a:buChar char="✔"/>
            </a:pPr>
            <a:r>
              <a:rPr lang="en-US" sz="3200"/>
              <a:t>We can use the five steps within the handout SB19 </a:t>
            </a:r>
            <a:r>
              <a:rPr lang="en-US" sz="3200" i="1"/>
              <a:t>What Constitutes Abbreviated Day </a:t>
            </a:r>
            <a:r>
              <a:rPr lang="en-US" sz="3200"/>
              <a:t>to help make determinations.</a:t>
            </a:r>
            <a:endParaRPr sz="3200" i="1"/>
          </a:p>
          <a:p>
            <a:pPr marL="403225" lvl="0" indent="-403225" algn="l" rtl="0">
              <a:lnSpc>
                <a:spcPct val="90000"/>
              </a:lnSpc>
              <a:spcBef>
                <a:spcPts val="1000"/>
              </a:spcBef>
              <a:spcAft>
                <a:spcPts val="0"/>
              </a:spcAft>
              <a:buClr>
                <a:schemeClr val="dk1"/>
              </a:buClr>
              <a:buSzPts val="3200"/>
              <a:buFont typeface="Noto Sans Symbols"/>
              <a:buChar char="✔"/>
            </a:pPr>
            <a:r>
              <a:rPr lang="en-US" sz="3200"/>
              <a:t>Note: We need to hold IEP and 504 team meetings before or within the first ten school days of the 2023-24 school year for these newly-identified students!</a:t>
            </a:r>
            <a:endParaRPr/>
          </a:p>
        </p:txBody>
      </p:sp>
      <p:sp>
        <p:nvSpPr>
          <p:cNvPr id="552" name="Google Shape;552;p4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53" name="Google Shape;553;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554" name="Google Shape;554;p44"/>
          <p:cNvSpPr txBox="1">
            <a:spLocks noGrp="1"/>
          </p:cNvSpPr>
          <p:nvPr>
            <p:ph type="title"/>
          </p:nvPr>
        </p:nvSpPr>
        <p:spPr>
          <a:xfrm>
            <a:off x="717176" y="639198"/>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b="1" dirty="0">
                <a:solidFill>
                  <a:schemeClr val="dk1"/>
                </a:solidFill>
              </a:rPr>
              <a:t>Defining Students on Abbreviated School Day Programs</a:t>
            </a:r>
            <a:endParaRPr b="1" dirty="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61" name="Google Shape;561;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562" name="Google Shape;562;p45"/>
          <p:cNvSpPr txBox="1">
            <a:spLocks noGrp="1"/>
          </p:cNvSpPr>
          <p:nvPr>
            <p:ph type="title"/>
          </p:nvPr>
        </p:nvSpPr>
        <p:spPr>
          <a:xfrm>
            <a:off x="717176" y="594007"/>
            <a:ext cx="10784400" cy="1026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dirty="0"/>
              <a:t>Overview of the Steps to Determine Whether a Placement Constitutes an Abbreviated School Day</a:t>
            </a:r>
            <a:endParaRPr dirty="0"/>
          </a:p>
        </p:txBody>
      </p:sp>
      <p:grpSp>
        <p:nvGrpSpPr>
          <p:cNvPr id="563" name="Google Shape;563;p45" descr="Overview of the Steps to Determine Whether a Placement Constitutes an Abbreviated School Day"/>
          <p:cNvGrpSpPr/>
          <p:nvPr/>
        </p:nvGrpSpPr>
        <p:grpSpPr>
          <a:xfrm>
            <a:off x="1998869" y="2205302"/>
            <a:ext cx="8182586" cy="3445381"/>
            <a:chOff x="660834" y="946"/>
            <a:chExt cx="8182586" cy="3445381"/>
          </a:xfrm>
        </p:grpSpPr>
        <p:sp>
          <p:nvSpPr>
            <p:cNvPr id="564" name="Google Shape;564;p45"/>
            <p:cNvSpPr/>
            <p:nvPr/>
          </p:nvSpPr>
          <p:spPr>
            <a:xfrm>
              <a:off x="660834" y="946"/>
              <a:ext cx="2153400" cy="1292100"/>
            </a:xfrm>
            <a:prstGeom prst="roundRect">
              <a:avLst>
                <a:gd name="adj" fmla="val 10000"/>
              </a:avLst>
            </a:prstGeom>
            <a:solidFill>
              <a:srgbClr val="00619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5"/>
            <p:cNvSpPr txBox="1"/>
            <p:nvPr/>
          </p:nvSpPr>
          <p:spPr>
            <a:xfrm>
              <a:off x="698674" y="38786"/>
              <a:ext cx="2077500" cy="121620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a:solidFill>
                    <a:schemeClr val="lt1"/>
                  </a:solidFill>
                  <a:latin typeface="Calibri"/>
                  <a:ea typeface="Calibri"/>
                  <a:cs typeface="Calibri"/>
                  <a:sym typeface="Calibri"/>
                </a:rPr>
                <a:t>Step 1</a:t>
              </a:r>
              <a:endParaRPr sz="5200">
                <a:solidFill>
                  <a:schemeClr val="lt1"/>
                </a:solidFill>
                <a:latin typeface="Calibri"/>
                <a:ea typeface="Calibri"/>
                <a:cs typeface="Calibri"/>
                <a:sym typeface="Calibri"/>
              </a:endParaRPr>
            </a:p>
          </p:txBody>
        </p:sp>
        <p:sp>
          <p:nvSpPr>
            <p:cNvPr id="566" name="Google Shape;566;p45"/>
            <p:cNvSpPr/>
            <p:nvPr/>
          </p:nvSpPr>
          <p:spPr>
            <a:xfrm>
              <a:off x="3003603" y="379924"/>
              <a:ext cx="456600" cy="534000"/>
            </a:xfrm>
            <a:prstGeom prst="rightArrow">
              <a:avLst>
                <a:gd name="adj1" fmla="val 60000"/>
                <a:gd name="adj2" fmla="val 50000"/>
              </a:avLst>
            </a:prstGeom>
            <a:solidFill>
              <a:srgbClr val="006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5"/>
            <p:cNvSpPr txBox="1"/>
            <p:nvPr/>
          </p:nvSpPr>
          <p:spPr>
            <a:xfrm>
              <a:off x="3003603" y="486727"/>
              <a:ext cx="319500" cy="320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200">
                <a:solidFill>
                  <a:schemeClr val="lt1"/>
                </a:solidFill>
                <a:latin typeface="Calibri"/>
                <a:ea typeface="Calibri"/>
                <a:cs typeface="Calibri"/>
                <a:sym typeface="Calibri"/>
              </a:endParaRPr>
            </a:p>
          </p:txBody>
        </p:sp>
        <p:sp>
          <p:nvSpPr>
            <p:cNvPr id="568" name="Google Shape;568;p45"/>
            <p:cNvSpPr/>
            <p:nvPr/>
          </p:nvSpPr>
          <p:spPr>
            <a:xfrm>
              <a:off x="3675427" y="946"/>
              <a:ext cx="2153400" cy="1292100"/>
            </a:xfrm>
            <a:prstGeom prst="roundRect">
              <a:avLst>
                <a:gd name="adj" fmla="val 10000"/>
              </a:avLst>
            </a:prstGeom>
            <a:solidFill>
              <a:srgbClr val="0F71B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5"/>
            <p:cNvSpPr txBox="1"/>
            <p:nvPr/>
          </p:nvSpPr>
          <p:spPr>
            <a:xfrm>
              <a:off x="3713267" y="38786"/>
              <a:ext cx="2077500" cy="121620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a:solidFill>
                    <a:schemeClr val="lt1"/>
                  </a:solidFill>
                  <a:latin typeface="Calibri"/>
                  <a:ea typeface="Calibri"/>
                  <a:cs typeface="Calibri"/>
                  <a:sym typeface="Calibri"/>
                </a:rPr>
                <a:t>Step 2</a:t>
              </a:r>
              <a:endParaRPr sz="5200">
                <a:solidFill>
                  <a:schemeClr val="lt1"/>
                </a:solidFill>
                <a:latin typeface="Calibri"/>
                <a:ea typeface="Calibri"/>
                <a:cs typeface="Calibri"/>
                <a:sym typeface="Calibri"/>
              </a:endParaRPr>
            </a:p>
          </p:txBody>
        </p:sp>
        <p:sp>
          <p:nvSpPr>
            <p:cNvPr id="570" name="Google Shape;570;p45"/>
            <p:cNvSpPr/>
            <p:nvPr/>
          </p:nvSpPr>
          <p:spPr>
            <a:xfrm>
              <a:off x="6018197" y="379924"/>
              <a:ext cx="456600" cy="534000"/>
            </a:xfrm>
            <a:prstGeom prst="rightArrow">
              <a:avLst>
                <a:gd name="adj1" fmla="val 60000"/>
                <a:gd name="adj2" fmla="val 50000"/>
              </a:avLst>
            </a:prstGeom>
            <a:solidFill>
              <a:srgbClr val="187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5"/>
            <p:cNvSpPr txBox="1"/>
            <p:nvPr/>
          </p:nvSpPr>
          <p:spPr>
            <a:xfrm>
              <a:off x="6018197" y="486727"/>
              <a:ext cx="319500" cy="320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200">
                <a:solidFill>
                  <a:schemeClr val="lt1"/>
                </a:solidFill>
                <a:latin typeface="Calibri"/>
                <a:ea typeface="Calibri"/>
                <a:cs typeface="Calibri"/>
                <a:sym typeface="Calibri"/>
              </a:endParaRPr>
            </a:p>
          </p:txBody>
        </p:sp>
        <p:sp>
          <p:nvSpPr>
            <p:cNvPr id="572" name="Google Shape;572;p45"/>
            <p:cNvSpPr/>
            <p:nvPr/>
          </p:nvSpPr>
          <p:spPr>
            <a:xfrm>
              <a:off x="6690020" y="946"/>
              <a:ext cx="2153400" cy="1292100"/>
            </a:xfrm>
            <a:prstGeom prst="roundRect">
              <a:avLst>
                <a:gd name="adj" fmla="val 10000"/>
              </a:avLst>
            </a:prstGeom>
            <a:solidFill>
              <a:srgbClr val="2880D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5"/>
            <p:cNvSpPr/>
            <p:nvPr/>
          </p:nvSpPr>
          <p:spPr>
            <a:xfrm rot="5400000">
              <a:off x="7538367" y="1443703"/>
              <a:ext cx="456600" cy="534000"/>
            </a:xfrm>
            <a:prstGeom prst="rightArrow">
              <a:avLst>
                <a:gd name="adj1" fmla="val 60000"/>
                <a:gd name="adj2" fmla="val 50000"/>
              </a:avLst>
            </a:prstGeom>
            <a:solidFill>
              <a:srgbClr val="518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5"/>
            <p:cNvSpPr txBox="1"/>
            <p:nvPr/>
          </p:nvSpPr>
          <p:spPr>
            <a:xfrm>
              <a:off x="7606457" y="1482403"/>
              <a:ext cx="320400" cy="319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200">
                <a:solidFill>
                  <a:schemeClr val="lt1"/>
                </a:solidFill>
                <a:latin typeface="Calibri"/>
                <a:ea typeface="Calibri"/>
                <a:cs typeface="Calibri"/>
                <a:sym typeface="Calibri"/>
              </a:endParaRPr>
            </a:p>
          </p:txBody>
        </p:sp>
        <p:sp>
          <p:nvSpPr>
            <p:cNvPr id="575" name="Google Shape;575;p45"/>
            <p:cNvSpPr/>
            <p:nvPr/>
          </p:nvSpPr>
          <p:spPr>
            <a:xfrm>
              <a:off x="6690020" y="2154227"/>
              <a:ext cx="2153400" cy="1292100"/>
            </a:xfrm>
            <a:prstGeom prst="roundRect">
              <a:avLst>
                <a:gd name="adj" fmla="val 10000"/>
              </a:avLst>
            </a:prstGeom>
            <a:solidFill>
              <a:srgbClr val="6191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5"/>
            <p:cNvSpPr txBox="1"/>
            <p:nvPr/>
          </p:nvSpPr>
          <p:spPr>
            <a:xfrm>
              <a:off x="6727860" y="2192067"/>
              <a:ext cx="2077500" cy="121620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a:solidFill>
                    <a:schemeClr val="lt1"/>
                  </a:solidFill>
                  <a:latin typeface="Calibri"/>
                  <a:ea typeface="Calibri"/>
                  <a:cs typeface="Calibri"/>
                  <a:sym typeface="Calibri"/>
                </a:rPr>
                <a:t>Step 4</a:t>
              </a:r>
              <a:endParaRPr sz="5200">
                <a:solidFill>
                  <a:schemeClr val="lt1"/>
                </a:solidFill>
                <a:latin typeface="Calibri"/>
                <a:ea typeface="Calibri"/>
                <a:cs typeface="Calibri"/>
                <a:sym typeface="Calibri"/>
              </a:endParaRPr>
            </a:p>
          </p:txBody>
        </p:sp>
        <p:sp>
          <p:nvSpPr>
            <p:cNvPr id="577" name="Google Shape;577;p45"/>
            <p:cNvSpPr/>
            <p:nvPr/>
          </p:nvSpPr>
          <p:spPr>
            <a:xfrm rot="10800000">
              <a:off x="6043931" y="2533218"/>
              <a:ext cx="456600" cy="534000"/>
            </a:xfrm>
            <a:prstGeom prst="rightArrow">
              <a:avLst>
                <a:gd name="adj1" fmla="val 60000"/>
                <a:gd name="adj2" fmla="val 50000"/>
              </a:avLst>
            </a:prstGeom>
            <a:solidFill>
              <a:srgbClr val="93A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5"/>
            <p:cNvSpPr txBox="1"/>
            <p:nvPr/>
          </p:nvSpPr>
          <p:spPr>
            <a:xfrm>
              <a:off x="6180984" y="2640008"/>
              <a:ext cx="319500" cy="320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200">
                <a:solidFill>
                  <a:schemeClr val="lt1"/>
                </a:solidFill>
                <a:latin typeface="Calibri"/>
                <a:ea typeface="Calibri"/>
                <a:cs typeface="Calibri"/>
                <a:sym typeface="Calibri"/>
              </a:endParaRPr>
            </a:p>
          </p:txBody>
        </p:sp>
        <p:sp>
          <p:nvSpPr>
            <p:cNvPr id="579" name="Google Shape;579;p45"/>
            <p:cNvSpPr/>
            <p:nvPr/>
          </p:nvSpPr>
          <p:spPr>
            <a:xfrm>
              <a:off x="3675427" y="2154227"/>
              <a:ext cx="2153400" cy="1292100"/>
            </a:xfrm>
            <a:prstGeom prst="roundRect">
              <a:avLst>
                <a:gd name="adj" fmla="val 10000"/>
              </a:avLst>
            </a:prstGeom>
            <a:solidFill>
              <a:srgbClr val="93A9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5"/>
            <p:cNvSpPr txBox="1"/>
            <p:nvPr/>
          </p:nvSpPr>
          <p:spPr>
            <a:xfrm>
              <a:off x="3713267" y="2192067"/>
              <a:ext cx="2077500" cy="121620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a:solidFill>
                    <a:schemeClr val="lt1"/>
                  </a:solidFill>
                  <a:latin typeface="Calibri"/>
                  <a:ea typeface="Calibri"/>
                  <a:cs typeface="Calibri"/>
                  <a:sym typeface="Calibri"/>
                </a:rPr>
                <a:t>Step 5</a:t>
              </a:r>
              <a:endParaRPr sz="5200">
                <a:solidFill>
                  <a:schemeClr val="lt1"/>
                </a:solidFill>
                <a:latin typeface="Calibri"/>
                <a:ea typeface="Calibri"/>
                <a:cs typeface="Calibri"/>
                <a:sym typeface="Calibri"/>
              </a:endParaRPr>
            </a:p>
          </p:txBody>
        </p:sp>
        <p:sp>
          <p:nvSpPr>
            <p:cNvPr id="581" name="Google Shape;581;p45"/>
            <p:cNvSpPr txBox="1"/>
            <p:nvPr/>
          </p:nvSpPr>
          <p:spPr>
            <a:xfrm>
              <a:off x="6727860" y="38786"/>
              <a:ext cx="2077500" cy="121620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a:solidFill>
                    <a:schemeClr val="lt1"/>
                  </a:solidFill>
                  <a:latin typeface="Calibri"/>
                  <a:ea typeface="Calibri"/>
                  <a:cs typeface="Calibri"/>
                  <a:sym typeface="Calibri"/>
                </a:rPr>
                <a:t>Step 3</a:t>
              </a:r>
              <a:endParaRPr sz="5200">
                <a:solidFill>
                  <a:schemeClr val="lt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3200"/>
              <a:buNone/>
            </a:pPr>
            <a:r>
              <a:rPr lang="en-US" sz="3200" b="1"/>
              <a:t>Step 1:</a:t>
            </a:r>
            <a:r>
              <a:rPr lang="en-US" sz="3200"/>
              <a:t> Is the student considered a student with a disability under the law?</a:t>
            </a:r>
            <a:endParaRPr/>
          </a:p>
          <a:p>
            <a:pPr marL="0" lvl="0" indent="0" algn="l" rtl="0">
              <a:lnSpc>
                <a:spcPct val="100000"/>
              </a:lnSpc>
              <a:spcBef>
                <a:spcPts val="0"/>
              </a:spcBef>
              <a:spcAft>
                <a:spcPts val="0"/>
              </a:spcAft>
              <a:buClr>
                <a:schemeClr val="dk1"/>
              </a:buClr>
              <a:buSzPts val="2800"/>
              <a:buNone/>
            </a:pPr>
            <a:endParaRPr sz="2800"/>
          </a:p>
          <a:p>
            <a:pPr marL="457200" lvl="0" indent="0" algn="l" rtl="0">
              <a:lnSpc>
                <a:spcPct val="100000"/>
              </a:lnSpc>
              <a:spcBef>
                <a:spcPts val="0"/>
              </a:spcBef>
              <a:spcAft>
                <a:spcPts val="0"/>
              </a:spcAft>
              <a:buClr>
                <a:schemeClr val="dk1"/>
              </a:buClr>
              <a:buSzPts val="2800"/>
              <a:buNone/>
            </a:pPr>
            <a:r>
              <a:rPr lang="en-US" sz="2800"/>
              <a:t>If the student </a:t>
            </a:r>
            <a:r>
              <a:rPr lang="en-US" sz="2800" b="1"/>
              <a:t>is considered</a:t>
            </a:r>
            <a:r>
              <a:rPr lang="en-US" sz="2800"/>
              <a:t> a “student with a disability” under SB 819, continue to Step 2.</a:t>
            </a:r>
            <a:endParaRPr/>
          </a:p>
          <a:p>
            <a:pPr marL="457200" lvl="0" indent="0" algn="l" rtl="0">
              <a:lnSpc>
                <a:spcPct val="100000"/>
              </a:lnSpc>
              <a:spcBef>
                <a:spcPts val="0"/>
              </a:spcBef>
              <a:spcAft>
                <a:spcPts val="0"/>
              </a:spcAft>
              <a:buClr>
                <a:schemeClr val="dk1"/>
              </a:buClr>
              <a:buSzPts val="2800"/>
              <a:buNone/>
            </a:pPr>
            <a:endParaRPr sz="2800"/>
          </a:p>
          <a:p>
            <a:pPr marL="457200" lvl="0" indent="0" algn="l" rtl="0">
              <a:lnSpc>
                <a:spcPct val="100000"/>
              </a:lnSpc>
              <a:spcBef>
                <a:spcPts val="0"/>
              </a:spcBef>
              <a:spcAft>
                <a:spcPts val="0"/>
              </a:spcAft>
              <a:buClr>
                <a:schemeClr val="dk1"/>
              </a:buClr>
              <a:buSzPts val="2800"/>
              <a:buNone/>
            </a:pPr>
            <a:r>
              <a:rPr lang="en-US" sz="2800"/>
              <a:t>If the student </a:t>
            </a:r>
            <a:r>
              <a:rPr lang="en-US" sz="2800" b="1"/>
              <a:t>is NOT currently considered</a:t>
            </a:r>
            <a:r>
              <a:rPr lang="en-US" sz="2800"/>
              <a:t> a “student with a disability” under SB 819, the provisions of the law do not currently apply to the student.</a:t>
            </a:r>
            <a:endParaRPr/>
          </a:p>
          <a:p>
            <a:pPr marL="228600" lvl="0" indent="-76200" algn="l" rtl="0">
              <a:lnSpc>
                <a:spcPct val="90000"/>
              </a:lnSpc>
              <a:spcBef>
                <a:spcPts val="1000"/>
              </a:spcBef>
              <a:spcAft>
                <a:spcPts val="0"/>
              </a:spcAft>
              <a:buClr>
                <a:schemeClr val="dk1"/>
              </a:buClr>
              <a:buSzPts val="2400"/>
              <a:buNone/>
            </a:pPr>
            <a:endParaRPr/>
          </a:p>
        </p:txBody>
      </p:sp>
      <p:sp>
        <p:nvSpPr>
          <p:cNvPr id="588" name="Google Shape;588;p4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9" name="Google Shape;589;p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590" name="Google Shape;590;p46"/>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Overview of the Steps to Determine Whether a Placement Constitutes an Abbreviated School Day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fontScale="77500" lnSpcReduction="20000"/>
          </a:bodyPr>
          <a:lstStyle/>
          <a:p>
            <a:pPr marL="57150" lvl="0" indent="0" algn="l" rtl="0">
              <a:lnSpc>
                <a:spcPct val="100000"/>
              </a:lnSpc>
              <a:spcBef>
                <a:spcPts val="0"/>
              </a:spcBef>
              <a:spcAft>
                <a:spcPts val="0"/>
              </a:spcAft>
              <a:buClr>
                <a:schemeClr val="dk1"/>
              </a:buClr>
              <a:buSzPct val="45785"/>
              <a:buNone/>
            </a:pPr>
            <a:r>
              <a:rPr lang="en-US" sz="3100" b="1"/>
              <a:t>Step 2:</a:t>
            </a:r>
            <a:r>
              <a:rPr lang="en-US" sz="3100"/>
              <a:t> What is the appropriate comparison group under SB 819’s requirements for determining whether the number of hours of instruction and education services the student can access constitutes an abbreviated school day? Unless the student’s school or program is exempted in SB 819, this determination allows school districts to identify the number of hours of instruction and educational services required for a full school day.</a:t>
            </a:r>
            <a:endParaRPr/>
          </a:p>
          <a:p>
            <a:pPr marL="0" lvl="0" indent="0" algn="l" rtl="0">
              <a:lnSpc>
                <a:spcPct val="100000"/>
              </a:lnSpc>
              <a:spcBef>
                <a:spcPts val="0"/>
              </a:spcBef>
              <a:spcAft>
                <a:spcPts val="0"/>
              </a:spcAft>
              <a:buClr>
                <a:schemeClr val="dk1"/>
              </a:buClr>
              <a:buSzPct val="47311"/>
              <a:buNone/>
            </a:pPr>
            <a:endParaRPr sz="3000"/>
          </a:p>
          <a:p>
            <a:pPr marL="457200" lvl="0" indent="0" algn="l" rtl="0">
              <a:lnSpc>
                <a:spcPct val="100000"/>
              </a:lnSpc>
              <a:spcBef>
                <a:spcPts val="0"/>
              </a:spcBef>
              <a:spcAft>
                <a:spcPts val="0"/>
              </a:spcAft>
              <a:buClr>
                <a:schemeClr val="dk1"/>
              </a:buClr>
              <a:buSzPct val="100000"/>
              <a:buNone/>
            </a:pPr>
            <a:r>
              <a:rPr lang="en-US" sz="3000"/>
              <a:t>For most students, in most situations, the appropriate comparison group is the majority of other students who are in the same grade within the student’s resident school district.</a:t>
            </a:r>
            <a:endParaRPr/>
          </a:p>
          <a:p>
            <a:pPr marL="457200" lvl="0" indent="0" algn="l" rtl="0">
              <a:lnSpc>
                <a:spcPct val="100000"/>
              </a:lnSpc>
              <a:spcBef>
                <a:spcPts val="0"/>
              </a:spcBef>
              <a:spcAft>
                <a:spcPts val="0"/>
              </a:spcAft>
              <a:buClr>
                <a:schemeClr val="dk1"/>
              </a:buClr>
              <a:buSzPct val="100000"/>
              <a:buNone/>
            </a:pPr>
            <a:endParaRPr sz="3000"/>
          </a:p>
          <a:p>
            <a:pPr marL="457200" lvl="0" indent="0" algn="l" rtl="0">
              <a:lnSpc>
                <a:spcPct val="100000"/>
              </a:lnSpc>
              <a:spcBef>
                <a:spcPts val="0"/>
              </a:spcBef>
              <a:spcAft>
                <a:spcPts val="0"/>
              </a:spcAft>
              <a:buClr>
                <a:schemeClr val="dk1"/>
              </a:buClr>
              <a:buSzPct val="100000"/>
              <a:buNone/>
            </a:pPr>
            <a:r>
              <a:rPr lang="en-US" sz="3000"/>
              <a:t>Some students who attend specific schools or programs are required to be compared to a different group of students.</a:t>
            </a:r>
            <a:endParaRPr/>
          </a:p>
          <a:p>
            <a:pPr marL="0" lvl="0" indent="0" algn="l" rtl="0">
              <a:lnSpc>
                <a:spcPct val="90000"/>
              </a:lnSpc>
              <a:spcBef>
                <a:spcPts val="1000"/>
              </a:spcBef>
              <a:spcAft>
                <a:spcPts val="0"/>
              </a:spcAft>
              <a:buClr>
                <a:schemeClr val="dk1"/>
              </a:buClr>
              <a:buSzPct val="100000"/>
              <a:buNone/>
            </a:pPr>
            <a:endParaRPr/>
          </a:p>
        </p:txBody>
      </p:sp>
      <p:sp>
        <p:nvSpPr>
          <p:cNvPr id="596" name="Google Shape;596;p4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97" name="Google Shape;597;p4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598" name="Google Shape;598;p47"/>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Overview of the Steps to Determine Whether a Placement Constitutes an Abbreviated School Day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8"/>
          <p:cNvSpPr txBox="1">
            <a:spLocks noGrp="1"/>
          </p:cNvSpPr>
          <p:nvPr>
            <p:ph type="body" idx="1"/>
          </p:nvPr>
        </p:nvSpPr>
        <p:spPr>
          <a:xfrm>
            <a:off x="717176" y="1825625"/>
            <a:ext cx="10784542" cy="431416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800" b="1"/>
              <a:t>Step 3: </a:t>
            </a:r>
            <a:r>
              <a:rPr lang="en-US" sz="2800"/>
              <a:t>How many total number of hours of instruction and educational services does the student with a disability have access to? How does it compare to their appropriate comparison group that was determined in Step 2?</a:t>
            </a:r>
            <a:endParaRPr/>
          </a:p>
          <a:p>
            <a:pPr marL="0" lvl="0" indent="0" algn="l" rtl="0">
              <a:lnSpc>
                <a:spcPct val="100000"/>
              </a:lnSpc>
              <a:spcBef>
                <a:spcPts val="0"/>
              </a:spcBef>
              <a:spcAft>
                <a:spcPts val="0"/>
              </a:spcAft>
              <a:buClr>
                <a:schemeClr val="dk1"/>
              </a:buClr>
              <a:buSzPct val="49549"/>
              <a:buNone/>
            </a:pPr>
            <a:endParaRPr/>
          </a:p>
          <a:p>
            <a:pPr marL="457200" lvl="0" indent="0" algn="l" rtl="0">
              <a:lnSpc>
                <a:spcPct val="100000"/>
              </a:lnSpc>
              <a:spcBef>
                <a:spcPts val="0"/>
              </a:spcBef>
              <a:spcAft>
                <a:spcPts val="0"/>
              </a:spcAft>
              <a:buClr>
                <a:schemeClr val="dk1"/>
              </a:buClr>
              <a:buSzPct val="49549"/>
              <a:buNone/>
            </a:pPr>
            <a:r>
              <a:rPr lang="en-US"/>
              <a:t>If the student with a disability has access to the same number of hours of instruction or educational services as their appropriate comparison group, continue to Step 4.</a:t>
            </a:r>
            <a:endParaRPr/>
          </a:p>
          <a:p>
            <a:pPr marL="0" lvl="0" indent="0" algn="l" rtl="0">
              <a:lnSpc>
                <a:spcPct val="100000"/>
              </a:lnSpc>
              <a:spcBef>
                <a:spcPts val="0"/>
              </a:spcBef>
              <a:spcAft>
                <a:spcPts val="0"/>
              </a:spcAft>
              <a:buClr>
                <a:schemeClr val="dk1"/>
              </a:buClr>
              <a:buSzPct val="49549"/>
              <a:buNone/>
            </a:pPr>
            <a:endParaRPr/>
          </a:p>
          <a:p>
            <a:pPr marL="457200" lvl="0" indent="0" algn="l" rtl="0">
              <a:lnSpc>
                <a:spcPct val="100000"/>
              </a:lnSpc>
              <a:spcBef>
                <a:spcPts val="0"/>
              </a:spcBef>
              <a:spcAft>
                <a:spcPts val="0"/>
              </a:spcAft>
              <a:buClr>
                <a:schemeClr val="dk1"/>
              </a:buClr>
              <a:buSzPct val="49549"/>
              <a:buNone/>
            </a:pPr>
            <a:r>
              <a:rPr lang="en-US"/>
              <a:t>If the student with a disability does not have access to the same number of hours of instruction or educational services as their appropriate comparison group, the student’s schedule would constitute an abbreviated school day program and the requirements of SB 819 apply to the student, according to their circumstances.</a:t>
            </a:r>
            <a:endParaRPr/>
          </a:p>
          <a:p>
            <a:pPr marL="0" lvl="0" indent="0" algn="l" rtl="0">
              <a:lnSpc>
                <a:spcPct val="90000"/>
              </a:lnSpc>
              <a:spcBef>
                <a:spcPts val="1000"/>
              </a:spcBef>
              <a:spcAft>
                <a:spcPts val="0"/>
              </a:spcAft>
              <a:buClr>
                <a:schemeClr val="dk1"/>
              </a:buClr>
              <a:buSzPct val="100000"/>
              <a:buNone/>
            </a:pPr>
            <a:endParaRPr/>
          </a:p>
        </p:txBody>
      </p:sp>
      <p:sp>
        <p:nvSpPr>
          <p:cNvPr id="604" name="Google Shape;604;p4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05" name="Google Shape;605;p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606" name="Google Shape;606;p48"/>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Overview of the Steps to Determine Whether a Placement Constitutes an Abbreviated School Day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800"/>
              <a:buNone/>
            </a:pPr>
            <a:r>
              <a:rPr lang="en-US" sz="2800" b="1"/>
              <a:t>Step 4:</a:t>
            </a:r>
            <a:r>
              <a:rPr lang="en-US" sz="2800"/>
              <a:t> Do the hours of instruction and educational services available to the student with a disability constitute meaningful access?</a:t>
            </a:r>
            <a:endParaRPr/>
          </a:p>
          <a:p>
            <a:pPr marL="0" lvl="0" indent="0" algn="l" rtl="0">
              <a:lnSpc>
                <a:spcPct val="100000"/>
              </a:lnSpc>
              <a:spcBef>
                <a:spcPts val="0"/>
              </a:spcBef>
              <a:spcAft>
                <a:spcPts val="0"/>
              </a:spcAft>
              <a:buClr>
                <a:schemeClr val="dk1"/>
              </a:buClr>
              <a:buSzPts val="1100"/>
              <a:buNone/>
            </a:pPr>
            <a:endParaRPr sz="1800"/>
          </a:p>
          <a:p>
            <a:pPr marL="457200" lvl="0" indent="0" algn="l" rtl="0">
              <a:lnSpc>
                <a:spcPct val="100000"/>
              </a:lnSpc>
              <a:spcBef>
                <a:spcPts val="0"/>
              </a:spcBef>
              <a:spcAft>
                <a:spcPts val="0"/>
              </a:spcAft>
              <a:buClr>
                <a:schemeClr val="dk1"/>
              </a:buClr>
              <a:buSzPts val="1100"/>
              <a:buNone/>
            </a:pPr>
            <a:r>
              <a:rPr lang="en-US"/>
              <a:t>If the student with a disability has meaningful access to the same number of hours of instruction and educational services as the majority of other students in their appropriate comparison group, continue to Step 5.</a:t>
            </a:r>
            <a:endParaRPr/>
          </a:p>
          <a:p>
            <a:pPr marL="0" lvl="0" indent="0" algn="l" rtl="0">
              <a:lnSpc>
                <a:spcPct val="100000"/>
              </a:lnSpc>
              <a:spcBef>
                <a:spcPts val="0"/>
              </a:spcBef>
              <a:spcAft>
                <a:spcPts val="0"/>
              </a:spcAft>
              <a:buClr>
                <a:schemeClr val="dk1"/>
              </a:buClr>
              <a:buSzPts val="1100"/>
              <a:buNone/>
            </a:pPr>
            <a:endParaRPr sz="1800"/>
          </a:p>
          <a:p>
            <a:pPr marL="457200" lvl="0" indent="0" algn="l" rtl="0">
              <a:lnSpc>
                <a:spcPct val="100000"/>
              </a:lnSpc>
              <a:spcBef>
                <a:spcPts val="0"/>
              </a:spcBef>
              <a:spcAft>
                <a:spcPts val="0"/>
              </a:spcAft>
              <a:buClr>
                <a:schemeClr val="dk1"/>
              </a:buClr>
              <a:buSzPts val="2400"/>
              <a:buNone/>
            </a:pPr>
            <a:r>
              <a:rPr lang="en-US"/>
              <a:t>If the student with a disability does not have meaningful access to the same number of hours of instruction and educational services as the majority of other students in their appropriate comparison group, the student is receiving an abbreviated school day and the requirements of SB 819 do currently apply to the student, according to their circumstances.</a:t>
            </a:r>
            <a:endParaRPr/>
          </a:p>
          <a:p>
            <a:pPr marL="0" lvl="0" indent="0" algn="l" rtl="0">
              <a:lnSpc>
                <a:spcPct val="90000"/>
              </a:lnSpc>
              <a:spcBef>
                <a:spcPts val="1000"/>
              </a:spcBef>
              <a:spcAft>
                <a:spcPts val="0"/>
              </a:spcAft>
              <a:buClr>
                <a:schemeClr val="dk1"/>
              </a:buClr>
              <a:buSzPts val="2400"/>
              <a:buNone/>
            </a:pPr>
            <a:endParaRPr/>
          </a:p>
        </p:txBody>
      </p:sp>
      <p:sp>
        <p:nvSpPr>
          <p:cNvPr id="613" name="Google Shape;613;p4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14" name="Google Shape;614;p4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615" name="Google Shape;615;p49"/>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Overview of the Steps to Determine Whether a Placement Constitutes an Abbreviated School Day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0"/>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800"/>
              <a:buNone/>
            </a:pPr>
            <a:r>
              <a:rPr lang="en-US" sz="2800" b="1"/>
              <a:t>Step 5: </a:t>
            </a:r>
            <a:r>
              <a:rPr lang="en-US" sz="2800"/>
              <a:t>Is the student receiving an abbreviated school day?</a:t>
            </a:r>
            <a:endParaRPr/>
          </a:p>
          <a:p>
            <a:pPr marL="0" lvl="0" indent="0" algn="l" rtl="0">
              <a:lnSpc>
                <a:spcPct val="100000"/>
              </a:lnSpc>
              <a:spcBef>
                <a:spcPts val="0"/>
              </a:spcBef>
              <a:spcAft>
                <a:spcPts val="0"/>
              </a:spcAft>
              <a:buClr>
                <a:schemeClr val="dk1"/>
              </a:buClr>
              <a:buSzPts val="1100"/>
              <a:buNone/>
            </a:pPr>
            <a:endParaRPr/>
          </a:p>
          <a:p>
            <a:pPr marL="457200" lvl="0" indent="0" algn="l" rtl="0">
              <a:lnSpc>
                <a:spcPct val="100000"/>
              </a:lnSpc>
              <a:spcBef>
                <a:spcPts val="0"/>
              </a:spcBef>
              <a:spcAft>
                <a:spcPts val="0"/>
              </a:spcAft>
              <a:buClr>
                <a:schemeClr val="dk1"/>
              </a:buClr>
              <a:buSzPts val="1100"/>
              <a:buNone/>
            </a:pPr>
            <a:r>
              <a:rPr lang="en-US"/>
              <a:t>If the hours of instruction and educational services meet all of the requirements in SB 819 the student’s day is not an abbreviated school day. If the student is not receiving an abbreviated school day, the requirements of SB 819 do not currently apply to the student.</a:t>
            </a:r>
            <a:endParaRPr/>
          </a:p>
          <a:p>
            <a:pPr marL="457200" lvl="0" indent="0" algn="l" rtl="0">
              <a:lnSpc>
                <a:spcPct val="100000"/>
              </a:lnSpc>
              <a:spcBef>
                <a:spcPts val="0"/>
              </a:spcBef>
              <a:spcAft>
                <a:spcPts val="0"/>
              </a:spcAft>
              <a:buClr>
                <a:schemeClr val="dk1"/>
              </a:buClr>
              <a:buSzPts val="1100"/>
              <a:buNone/>
            </a:pPr>
            <a:endParaRPr/>
          </a:p>
          <a:p>
            <a:pPr marL="457200" lvl="0" indent="0" algn="l" rtl="0">
              <a:lnSpc>
                <a:spcPct val="100000"/>
              </a:lnSpc>
              <a:spcBef>
                <a:spcPts val="0"/>
              </a:spcBef>
              <a:spcAft>
                <a:spcPts val="0"/>
              </a:spcAft>
              <a:buClr>
                <a:schemeClr val="dk1"/>
              </a:buClr>
              <a:buSzPts val="2400"/>
              <a:buNone/>
            </a:pPr>
            <a:r>
              <a:rPr lang="en-US"/>
              <a:t>If the hours of instruction and educational services do not meet all of the requirements in SB 819 the student’s day is considered an abbreviated school day, and the requirements of SB 819 do currently apply to the student, according to their circumstances.</a:t>
            </a:r>
            <a:endParaRPr/>
          </a:p>
          <a:p>
            <a:pPr marL="0" lvl="0" indent="0" algn="l" rtl="0">
              <a:lnSpc>
                <a:spcPct val="90000"/>
              </a:lnSpc>
              <a:spcBef>
                <a:spcPts val="1000"/>
              </a:spcBef>
              <a:spcAft>
                <a:spcPts val="0"/>
              </a:spcAft>
              <a:buClr>
                <a:schemeClr val="dk1"/>
              </a:buClr>
              <a:buSzPts val="2400"/>
              <a:buNone/>
            </a:pPr>
            <a:endParaRPr/>
          </a:p>
        </p:txBody>
      </p:sp>
      <p:sp>
        <p:nvSpPr>
          <p:cNvPr id="622" name="Google Shape;622;p5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3" name="Google Shape;623;p5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624" name="Google Shape;624;p50"/>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Overview of the Steps to Determine Whether a Placement Constitutes an Abbreviated School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b="1"/>
              <a:t>Implementation of SB 819 requires: </a:t>
            </a:r>
            <a:endParaRPr/>
          </a:p>
          <a:p>
            <a:pPr marL="976313" lvl="1" indent="-519113" algn="l" rtl="0">
              <a:lnSpc>
                <a:spcPct val="90000"/>
              </a:lnSpc>
              <a:spcBef>
                <a:spcPts val="500"/>
              </a:spcBef>
              <a:spcAft>
                <a:spcPts val="0"/>
              </a:spcAft>
              <a:buClr>
                <a:schemeClr val="dk1"/>
              </a:buClr>
              <a:buSzPts val="2700"/>
              <a:buFont typeface="Noto Sans Symbols"/>
              <a:buChar char="❖"/>
            </a:pPr>
            <a:r>
              <a:rPr lang="en-US" sz="3600"/>
              <a:t>A change in the way we may think about the use of abbreviated school day programs, and  </a:t>
            </a:r>
            <a:endParaRPr sz="3600"/>
          </a:p>
          <a:p>
            <a:pPr marL="976313" lvl="1" indent="-519113" algn="l" rtl="0">
              <a:lnSpc>
                <a:spcPct val="90000"/>
              </a:lnSpc>
              <a:spcBef>
                <a:spcPts val="500"/>
              </a:spcBef>
              <a:spcAft>
                <a:spcPts val="0"/>
              </a:spcAft>
              <a:buClr>
                <a:schemeClr val="dk1"/>
              </a:buClr>
              <a:buSzPts val="2700"/>
              <a:buFont typeface="Noto Sans Symbols"/>
              <a:buChar char="❖"/>
            </a:pPr>
            <a:r>
              <a:rPr lang="en-US" sz="3600"/>
              <a:t>Current procedures used around shortened school day programs.  </a:t>
            </a:r>
            <a:endParaRPr/>
          </a:p>
        </p:txBody>
      </p:sp>
      <p:sp>
        <p:nvSpPr>
          <p:cNvPr id="145" name="Google Shape;145;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46" name="Google Shape;146;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7" name="Google Shape;147;p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Equitable Access to Instruction</a:t>
            </a:r>
            <a:endParaRPr/>
          </a:p>
        </p:txBody>
      </p:sp>
      <p:pic>
        <p:nvPicPr>
          <p:cNvPr id="148" name="Google Shape;148;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507838" y="457200"/>
            <a:ext cx="2169297" cy="144563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sz="3200" b="1"/>
              <a:t>When any student’s day is considered to be an abbreviated school day program, the protections established by SB 819 apply to the student and must be followed. </a:t>
            </a:r>
            <a:endParaRPr sz="3200" b="1"/>
          </a:p>
          <a:p>
            <a:pPr marL="0" lvl="0" indent="0" algn="ctr" rtl="0">
              <a:lnSpc>
                <a:spcPct val="90000"/>
              </a:lnSpc>
              <a:spcBef>
                <a:spcPts val="1000"/>
              </a:spcBef>
              <a:spcAft>
                <a:spcPts val="0"/>
              </a:spcAft>
              <a:buClr>
                <a:schemeClr val="accent1"/>
              </a:buClr>
              <a:buSzPts val="3200"/>
              <a:buNone/>
            </a:pPr>
            <a:r>
              <a:rPr lang="en-US" sz="3200">
                <a:solidFill>
                  <a:schemeClr val="accent1"/>
                </a:solidFill>
              </a:rPr>
              <a:t>These protections include but are not limited to placement provisions, appropriate notice, acknowledgement, regular review meetings, and informed and written consent for </a:t>
            </a:r>
            <a:br>
              <a:rPr lang="en-US" sz="3200">
                <a:solidFill>
                  <a:schemeClr val="accent1"/>
                </a:solidFill>
              </a:rPr>
            </a:br>
            <a:r>
              <a:rPr lang="en-US" sz="3200">
                <a:solidFill>
                  <a:schemeClr val="accent1"/>
                </a:solidFill>
              </a:rPr>
              <a:t>placement on an abbreviated school day program from the parent or foster parent.</a:t>
            </a:r>
            <a:endParaRPr/>
          </a:p>
          <a:p>
            <a:pPr marL="0" lvl="0" indent="0" algn="ctr" rtl="0">
              <a:lnSpc>
                <a:spcPct val="90000"/>
              </a:lnSpc>
              <a:spcBef>
                <a:spcPts val="1000"/>
              </a:spcBef>
              <a:spcAft>
                <a:spcPts val="0"/>
              </a:spcAft>
              <a:buClr>
                <a:schemeClr val="dk1"/>
              </a:buClr>
              <a:buSzPts val="3600"/>
              <a:buNone/>
            </a:pPr>
            <a:endParaRPr sz="3600"/>
          </a:p>
        </p:txBody>
      </p:sp>
      <p:sp>
        <p:nvSpPr>
          <p:cNvPr id="630" name="Google Shape;630;p5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31" name="Google Shape;631;p5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632" name="Google Shape;632;p51"/>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Overview of the Steps to Determine Whether a Placement Constitutes an Abbreviated School Day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2"/>
          <p:cNvSpPr txBox="1">
            <a:spLocks noGrp="1"/>
          </p:cNvSpPr>
          <p:nvPr>
            <p:ph type="body" idx="1"/>
          </p:nvPr>
        </p:nvSpPr>
        <p:spPr>
          <a:xfrm>
            <a:off x="580016" y="1807141"/>
            <a:ext cx="10784542" cy="4515214"/>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3200"/>
              <a:buChar char="•"/>
            </a:pPr>
            <a:r>
              <a:rPr lang="en-US" sz="3200" b="1"/>
              <a:t>Written consent </a:t>
            </a:r>
            <a:r>
              <a:rPr lang="en-US" sz="3200"/>
              <a:t>for abbreviated school day placement from parents </a:t>
            </a:r>
            <a:r>
              <a:rPr lang="en-US" sz="3200" b="1"/>
              <a:t>must be obtained</a:t>
            </a:r>
            <a:r>
              <a:rPr lang="en-US" sz="3200"/>
              <a:t>. </a:t>
            </a:r>
            <a:endParaRPr sz="3200"/>
          </a:p>
          <a:p>
            <a:pPr marL="685800" lvl="1" indent="-228600" algn="l" rtl="0">
              <a:lnSpc>
                <a:spcPct val="90000"/>
              </a:lnSpc>
              <a:spcBef>
                <a:spcPts val="500"/>
              </a:spcBef>
              <a:spcAft>
                <a:spcPts val="0"/>
              </a:spcAft>
              <a:buClr>
                <a:schemeClr val="dk1"/>
              </a:buClr>
              <a:buSzPts val="3200"/>
              <a:buChar char="•"/>
            </a:pPr>
            <a:r>
              <a:rPr lang="en-US" sz="3200"/>
              <a:t>School district cannot unilaterally place a student with a disability on an abbreviated school day program. </a:t>
            </a:r>
            <a:endParaRPr sz="3200"/>
          </a:p>
          <a:p>
            <a:pPr marL="685800" lvl="1" indent="-228600" algn="l" rtl="0">
              <a:lnSpc>
                <a:spcPct val="90000"/>
              </a:lnSpc>
              <a:spcBef>
                <a:spcPts val="500"/>
              </a:spcBef>
              <a:spcAft>
                <a:spcPts val="0"/>
              </a:spcAft>
              <a:buClr>
                <a:schemeClr val="dk1"/>
              </a:buClr>
              <a:buSzPts val="3200"/>
              <a:buChar char="•"/>
            </a:pPr>
            <a:r>
              <a:rPr lang="en-US" sz="3200"/>
              <a:t>Parent or foster parent’s right, any any time, to </a:t>
            </a:r>
            <a:r>
              <a:rPr lang="en-US" sz="3200" b="1"/>
              <a:t>withdraw consent</a:t>
            </a:r>
            <a:r>
              <a:rPr lang="en-US" sz="3200"/>
              <a:t> for an abbreviated school day program placement or ask for meeting to discuss placement.</a:t>
            </a:r>
            <a:endParaRPr sz="3200"/>
          </a:p>
        </p:txBody>
      </p:sp>
      <p:sp>
        <p:nvSpPr>
          <p:cNvPr id="639" name="Google Shape;639;p5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40" name="Google Shape;640;p5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641" name="Google Shape;641;p52"/>
          <p:cNvSpPr txBox="1">
            <a:spLocks noGrp="1"/>
          </p:cNvSpPr>
          <p:nvPr>
            <p:ph type="title"/>
          </p:nvPr>
        </p:nvSpPr>
        <p:spPr>
          <a:xfrm>
            <a:off x="580016" y="598118"/>
            <a:ext cx="11474824" cy="1026460"/>
          </a:xfrm>
          <a:prstGeom prst="rect">
            <a:avLst/>
          </a:prstGeom>
          <a:noFill/>
          <a:ln>
            <a:noFill/>
          </a:ln>
        </p:spPr>
        <p:txBody>
          <a:bodyPr spcFirstLastPara="1" wrap="square" lIns="91425" tIns="45700" rIns="91425" bIns="45700" anchor="b" anchorCtr="0">
            <a:normAutofit fontScale="90000"/>
          </a:bodyPr>
          <a:lstStyle/>
          <a:p>
            <a:pPr marL="522288" lvl="0" indent="-522288" algn="l" rtl="0">
              <a:lnSpc>
                <a:spcPct val="90000"/>
              </a:lnSpc>
              <a:spcBef>
                <a:spcPts val="0"/>
              </a:spcBef>
              <a:spcAft>
                <a:spcPts val="0"/>
              </a:spcAft>
              <a:buClr>
                <a:schemeClr val="dk1"/>
              </a:buClr>
              <a:buSzPct val="100000"/>
              <a:buFont typeface="Calibri"/>
              <a:buNone/>
            </a:pPr>
            <a:r>
              <a:rPr lang="en-US" b="1">
                <a:solidFill>
                  <a:schemeClr val="dk1"/>
                </a:solidFill>
              </a:rPr>
              <a:t>3. Parent or Foster Parent Informed and Written Consent</a:t>
            </a:r>
            <a:endParaRPr b="1">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b="1"/>
              <a:t>Note That: </a:t>
            </a:r>
            <a:endParaRPr/>
          </a:p>
          <a:p>
            <a:pPr marL="342900" lvl="0" indent="-342900" algn="l" rtl="0">
              <a:lnSpc>
                <a:spcPct val="90000"/>
              </a:lnSpc>
              <a:spcBef>
                <a:spcPts val="1000"/>
              </a:spcBef>
              <a:spcAft>
                <a:spcPts val="0"/>
              </a:spcAft>
              <a:buClr>
                <a:schemeClr val="dk1"/>
              </a:buClr>
              <a:buSzPts val="3600"/>
              <a:buChar char="•"/>
            </a:pPr>
            <a:r>
              <a:rPr lang="en-US" sz="3600"/>
              <a:t>Many forms used before, during and after initial and follow-up meetings that will require parent consent. </a:t>
            </a:r>
            <a:endParaRPr/>
          </a:p>
          <a:p>
            <a:pPr marL="342900" lvl="0" indent="-342900" algn="l" rtl="0">
              <a:lnSpc>
                <a:spcPct val="90000"/>
              </a:lnSpc>
              <a:spcBef>
                <a:spcPts val="1000"/>
              </a:spcBef>
              <a:spcAft>
                <a:spcPts val="0"/>
              </a:spcAft>
              <a:buClr>
                <a:schemeClr val="dk1"/>
              </a:buClr>
              <a:buSzPts val="3600"/>
              <a:buChar char="•"/>
            </a:pPr>
            <a:r>
              <a:rPr lang="en-US" sz="3600"/>
              <a:t>School personnel must become familiar with these forms. </a:t>
            </a:r>
            <a:endParaRPr/>
          </a:p>
          <a:p>
            <a:pPr marL="342900" lvl="0" indent="-342900" algn="l" rtl="0">
              <a:lnSpc>
                <a:spcPct val="90000"/>
              </a:lnSpc>
              <a:spcBef>
                <a:spcPts val="1000"/>
              </a:spcBef>
              <a:spcAft>
                <a:spcPts val="0"/>
              </a:spcAft>
              <a:buClr>
                <a:schemeClr val="dk1"/>
              </a:buClr>
              <a:buSzPts val="3600"/>
              <a:buChar char="•"/>
            </a:pPr>
            <a:r>
              <a:rPr lang="en-US" sz="3600"/>
              <a:t>The presentation on conducting these ASDP meetings delineates use of these consent forms.  </a:t>
            </a:r>
            <a:endParaRPr sz="3600"/>
          </a:p>
        </p:txBody>
      </p:sp>
      <p:sp>
        <p:nvSpPr>
          <p:cNvPr id="648" name="Google Shape;648;p5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49" name="Google Shape;649;p5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650" name="Google Shape;650;p5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522288" lvl="0" indent="-522288" algn="l" rtl="0">
              <a:lnSpc>
                <a:spcPct val="90000"/>
              </a:lnSpc>
              <a:spcBef>
                <a:spcPts val="0"/>
              </a:spcBef>
              <a:spcAft>
                <a:spcPts val="0"/>
              </a:spcAft>
              <a:buClr>
                <a:schemeClr val="dk1"/>
              </a:buClr>
              <a:buSzPct val="100000"/>
              <a:buFont typeface="Calibri"/>
              <a:buNone/>
            </a:pPr>
            <a:r>
              <a:rPr lang="en-US" b="1">
                <a:solidFill>
                  <a:schemeClr val="dk1"/>
                </a:solidFill>
              </a:rPr>
              <a:t>3. Parent or Foster Parent Informed and Written Consent</a:t>
            </a:r>
            <a:endParaRPr b="1">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a:t>Many new requirements and forms. For example: </a:t>
            </a:r>
            <a:endParaRPr/>
          </a:p>
          <a:p>
            <a:pPr marL="685800" lvl="1" indent="-228600" algn="l" rtl="0">
              <a:lnSpc>
                <a:spcPct val="90000"/>
              </a:lnSpc>
              <a:spcBef>
                <a:spcPts val="500"/>
              </a:spcBef>
              <a:spcAft>
                <a:spcPts val="0"/>
              </a:spcAft>
              <a:buClr>
                <a:schemeClr val="dk1"/>
              </a:buClr>
              <a:buSzPts val="2400"/>
              <a:buChar char="•"/>
            </a:pPr>
            <a:r>
              <a:rPr lang="en-US"/>
              <a:t>Parent Notice of Required Information Prior to Initial Placement on ASDP</a:t>
            </a:r>
            <a:endParaRPr/>
          </a:p>
          <a:p>
            <a:pPr marL="685800" lvl="1" indent="-228600" algn="l" rtl="0">
              <a:lnSpc>
                <a:spcPct val="90000"/>
              </a:lnSpc>
              <a:spcBef>
                <a:spcPts val="500"/>
              </a:spcBef>
              <a:spcAft>
                <a:spcPts val="0"/>
              </a:spcAft>
              <a:buClr>
                <a:schemeClr val="dk1"/>
              </a:buClr>
              <a:buSzPts val="2400"/>
              <a:buChar char="•"/>
            </a:pPr>
            <a:r>
              <a:rPr lang="en-US"/>
              <a:t>Information to Consider About Possible Initial Placement on an ASDP</a:t>
            </a:r>
            <a:endParaRPr/>
          </a:p>
          <a:p>
            <a:pPr marL="685800" lvl="1" indent="-228600" algn="l" rtl="0">
              <a:lnSpc>
                <a:spcPct val="90000"/>
              </a:lnSpc>
              <a:spcBef>
                <a:spcPts val="500"/>
              </a:spcBef>
              <a:spcAft>
                <a:spcPts val="0"/>
              </a:spcAft>
              <a:buClr>
                <a:schemeClr val="dk1"/>
              </a:buClr>
              <a:buSzPts val="2400"/>
              <a:buChar char="•"/>
            </a:pPr>
            <a:r>
              <a:rPr lang="en-US"/>
              <a:t>Information to Consider About Possible Continued Placement on an ASDP</a:t>
            </a:r>
            <a:endParaRPr/>
          </a:p>
          <a:p>
            <a:pPr marL="685800" lvl="1" indent="-228600" algn="l" rtl="0">
              <a:lnSpc>
                <a:spcPct val="90000"/>
              </a:lnSpc>
              <a:spcBef>
                <a:spcPts val="500"/>
              </a:spcBef>
              <a:spcAft>
                <a:spcPts val="0"/>
              </a:spcAft>
              <a:buClr>
                <a:schemeClr val="dk1"/>
              </a:buClr>
              <a:buSzPts val="2400"/>
              <a:buChar char="•"/>
            </a:pPr>
            <a:r>
              <a:rPr lang="en-US"/>
              <a:t>. . . and many more. </a:t>
            </a:r>
            <a:endParaRPr/>
          </a:p>
          <a:p>
            <a:pPr marL="293688" lvl="1" indent="-293688" algn="l" rtl="0">
              <a:lnSpc>
                <a:spcPct val="90000"/>
              </a:lnSpc>
              <a:spcBef>
                <a:spcPts val="500"/>
              </a:spcBef>
              <a:spcAft>
                <a:spcPts val="0"/>
              </a:spcAft>
              <a:buClr>
                <a:schemeClr val="dk1"/>
              </a:buClr>
              <a:buSzPts val="3600"/>
              <a:buChar char="•"/>
            </a:pPr>
            <a:r>
              <a:rPr lang="en-US" sz="3600"/>
              <a:t>ODE also has a new data collection system to keep track of all students on abbreviated school day programs.</a:t>
            </a:r>
            <a:endParaRPr sz="3600"/>
          </a:p>
        </p:txBody>
      </p:sp>
      <p:sp>
        <p:nvSpPr>
          <p:cNvPr id="657" name="Google Shape;657;p5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58" name="Google Shape;658;p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659" name="Google Shape;659;p54"/>
          <p:cNvSpPr txBox="1">
            <a:spLocks noGrp="1"/>
          </p:cNvSpPr>
          <p:nvPr>
            <p:ph type="title"/>
          </p:nvPr>
        </p:nvSpPr>
        <p:spPr>
          <a:xfrm>
            <a:off x="717176" y="594007"/>
            <a:ext cx="10784542" cy="1026460"/>
          </a:xfrm>
          <a:prstGeom prst="rect">
            <a:avLst/>
          </a:prstGeom>
          <a:noFill/>
          <a:ln>
            <a:noFill/>
          </a:ln>
        </p:spPr>
        <p:txBody>
          <a:bodyPr spcFirstLastPara="1" wrap="square" lIns="91425" tIns="45700" rIns="91425" bIns="45700" anchor="b" anchorCtr="0">
            <a:normAutofit fontScale="90000"/>
          </a:bodyPr>
          <a:lstStyle/>
          <a:p>
            <a:pPr marL="517525" lvl="0" indent="-517525" algn="l" rtl="0">
              <a:lnSpc>
                <a:spcPct val="90000"/>
              </a:lnSpc>
              <a:spcBef>
                <a:spcPts val="0"/>
              </a:spcBef>
              <a:spcAft>
                <a:spcPts val="0"/>
              </a:spcAft>
              <a:buClr>
                <a:schemeClr val="dk1"/>
              </a:buClr>
              <a:buSzPct val="100000"/>
              <a:buFont typeface="Calibri"/>
              <a:buNone/>
            </a:pPr>
            <a:r>
              <a:rPr lang="en-US" b="1">
                <a:solidFill>
                  <a:schemeClr val="dk1"/>
                </a:solidFill>
              </a:rPr>
              <a:t>4. Required Documentation of Abbreviated School Day Program </a:t>
            </a:r>
            <a:endParaRPr b="1">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5"/>
          <p:cNvSpPr txBox="1">
            <a:spLocks noGrp="1"/>
          </p:cNvSpPr>
          <p:nvPr>
            <p:ph type="body" idx="1"/>
          </p:nvPr>
        </p:nvSpPr>
        <p:spPr>
          <a:xfrm>
            <a:off x="717176" y="1670951"/>
            <a:ext cx="10784542" cy="48339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t>SB 819 requires that the district hold a meeting of the student’s IEP/504 team to review the student’s abbreviated school day placement at specific intervals. </a:t>
            </a:r>
            <a:endParaRPr/>
          </a:p>
          <a:p>
            <a:pPr marL="0" lvl="0" indent="0" algn="l" rtl="0">
              <a:lnSpc>
                <a:spcPct val="90000"/>
              </a:lnSpc>
              <a:spcBef>
                <a:spcPts val="1000"/>
              </a:spcBef>
              <a:spcAft>
                <a:spcPts val="0"/>
              </a:spcAft>
              <a:buClr>
                <a:schemeClr val="dk1"/>
              </a:buClr>
              <a:buSzPts val="2800"/>
              <a:buNone/>
            </a:pPr>
            <a:r>
              <a:rPr lang="en-US" sz="2800" b="1"/>
              <a:t>During the school year, a meeting must be held</a:t>
            </a:r>
            <a:endParaRPr/>
          </a:p>
          <a:p>
            <a:pPr marL="685800" lvl="0" indent="0" algn="l" rtl="0">
              <a:lnSpc>
                <a:spcPct val="90000"/>
              </a:lnSpc>
              <a:spcBef>
                <a:spcPts val="500"/>
              </a:spcBef>
              <a:spcAft>
                <a:spcPts val="0"/>
              </a:spcAft>
              <a:buNone/>
            </a:pPr>
            <a:r>
              <a:rPr lang="en-US"/>
              <a:t>(A) No fewer than 25 calendar days and no more than 35 calendar days after the initial placement on the abbreviated school day program.</a:t>
            </a:r>
            <a:endParaRPr/>
          </a:p>
          <a:p>
            <a:pPr marL="685800" lvl="0" indent="0" algn="l" rtl="0">
              <a:lnSpc>
                <a:spcPct val="90000"/>
              </a:lnSpc>
              <a:spcBef>
                <a:spcPts val="500"/>
              </a:spcBef>
              <a:spcAft>
                <a:spcPts val="0"/>
              </a:spcAft>
              <a:buNone/>
            </a:pPr>
            <a:r>
              <a:rPr lang="en-US"/>
              <a:t>(B) No less frequently than once every 30 calendar days, starting after the meeting described in subparagraph (A) of this paragraph, unless the parent or foster parent provides written consent to meet less frequently than once every 30 calendar days. </a:t>
            </a:r>
            <a:endParaRPr/>
          </a:p>
          <a:p>
            <a:pPr marL="914400" lvl="0" indent="-342900" algn="l" rtl="0">
              <a:lnSpc>
                <a:spcPct val="90000"/>
              </a:lnSpc>
              <a:spcBef>
                <a:spcPts val="500"/>
              </a:spcBef>
              <a:spcAft>
                <a:spcPts val="0"/>
              </a:spcAft>
              <a:buSzPts val="1800"/>
              <a:buChar char="●"/>
            </a:pPr>
            <a:r>
              <a:rPr lang="en-US"/>
              <a:t>There are exceptions.</a:t>
            </a:r>
            <a:endParaRPr/>
          </a:p>
        </p:txBody>
      </p:sp>
      <p:sp>
        <p:nvSpPr>
          <p:cNvPr id="666" name="Google Shape;666;p5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67" name="Google Shape;667;p5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668" name="Google Shape;668;p5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Autofit/>
          </a:bodyPr>
          <a:lstStyle/>
          <a:p>
            <a:pPr marL="517525" lvl="0" indent="-517525" algn="l" rtl="0">
              <a:lnSpc>
                <a:spcPct val="90000"/>
              </a:lnSpc>
              <a:spcBef>
                <a:spcPts val="0"/>
              </a:spcBef>
              <a:spcAft>
                <a:spcPts val="0"/>
              </a:spcAft>
              <a:buClr>
                <a:schemeClr val="dk1"/>
              </a:buClr>
              <a:buSzPts val="3800"/>
              <a:buFont typeface="Calibri"/>
              <a:buNone/>
            </a:pPr>
            <a:r>
              <a:rPr lang="en-US" sz="3800" b="1">
                <a:solidFill>
                  <a:schemeClr val="dk1"/>
                </a:solidFill>
              </a:rPr>
              <a:t>5. Mandatory Regularly-Scheduled Follow-Up Meetings  </a:t>
            </a:r>
            <a:endParaRPr sz="3800" b="1">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6"/>
          <p:cNvSpPr txBox="1">
            <a:spLocks noGrp="1"/>
          </p:cNvSpPr>
          <p:nvPr>
            <p:ph type="body" idx="1"/>
          </p:nvPr>
        </p:nvSpPr>
        <p:spPr>
          <a:xfrm>
            <a:off x="589160" y="2718471"/>
            <a:ext cx="10749400" cy="23652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a:t> Superintendent Reviews</a:t>
            </a:r>
            <a:endParaRPr sz="3600"/>
          </a:p>
          <a:p>
            <a:pPr marL="228600" lvl="0" indent="-228600" algn="l" rtl="0">
              <a:lnSpc>
                <a:spcPct val="90000"/>
              </a:lnSpc>
              <a:spcBef>
                <a:spcPts val="1000"/>
              </a:spcBef>
              <a:spcAft>
                <a:spcPts val="0"/>
              </a:spcAft>
              <a:buClr>
                <a:schemeClr val="dk1"/>
              </a:buClr>
              <a:buSzPts val="3600"/>
              <a:buChar char="•"/>
            </a:pPr>
            <a:r>
              <a:rPr lang="en-US" sz="3600"/>
              <a:t> Complaint Investigations</a:t>
            </a:r>
            <a:endParaRPr/>
          </a:p>
          <a:p>
            <a:pPr marL="228600" lvl="0" indent="-228600" algn="l" rtl="0">
              <a:lnSpc>
                <a:spcPct val="90000"/>
              </a:lnSpc>
              <a:spcBef>
                <a:spcPts val="1000"/>
              </a:spcBef>
              <a:spcAft>
                <a:spcPts val="0"/>
              </a:spcAft>
              <a:buClr>
                <a:schemeClr val="dk1"/>
              </a:buClr>
              <a:buSzPts val="3600"/>
              <a:buChar char="•"/>
            </a:pPr>
            <a:r>
              <a:rPr lang="en-US" sz="3600"/>
              <a:t> Enforcement Actions</a:t>
            </a:r>
            <a:endParaRPr sz="3600"/>
          </a:p>
        </p:txBody>
      </p:sp>
      <p:sp>
        <p:nvSpPr>
          <p:cNvPr id="675" name="Google Shape;675;p5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76" name="Google Shape;676;p5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677" name="Google Shape;677;p5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chemeClr val="dk1"/>
                </a:solidFill>
              </a:rPr>
              <a:t>6. Accountability Measures</a:t>
            </a:r>
            <a:endParaRPr b="1">
              <a:solidFill>
                <a:schemeClr val="dk1"/>
              </a:solidFill>
            </a:endParaRPr>
          </a:p>
        </p:txBody>
      </p:sp>
      <p:pic>
        <p:nvPicPr>
          <p:cNvPr id="678" name="Google Shape;678;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92465" y="2222672"/>
            <a:ext cx="4716911" cy="333131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Superintendent Review</a:t>
            </a:r>
            <a:endParaRPr b="1"/>
          </a:p>
        </p:txBody>
      </p:sp>
      <p:pic>
        <p:nvPicPr>
          <p:cNvPr id="685" name="Google Shape;685;p57">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717550" y="2169530"/>
            <a:ext cx="5302250" cy="3417465"/>
          </a:xfrm>
          <a:prstGeom prst="rect">
            <a:avLst/>
          </a:prstGeom>
          <a:noFill/>
          <a:ln w="9525" cap="flat" cmpd="sng">
            <a:solidFill>
              <a:schemeClr val="dk1"/>
            </a:solidFill>
            <a:prstDash val="solid"/>
            <a:round/>
            <a:headEnd type="none" w="sm" len="sm"/>
            <a:tailEnd type="none" w="sm" len="sm"/>
          </a:ln>
        </p:spPr>
      </p:pic>
      <p:sp>
        <p:nvSpPr>
          <p:cNvPr id="686" name="Google Shape;686;p57"/>
          <p:cNvSpPr txBox="1">
            <a:spLocks noGrp="1"/>
          </p:cNvSpPr>
          <p:nvPr>
            <p:ph type="body" idx="2"/>
          </p:nvPr>
        </p:nvSpPr>
        <p:spPr>
          <a:xfrm>
            <a:off x="6338454" y="2338243"/>
            <a:ext cx="5329518" cy="35222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r>
              <a:rPr lang="en-US" sz="3200" b="1" i="1">
                <a:solidFill>
                  <a:schemeClr val="accent1"/>
                </a:solidFill>
              </a:rPr>
              <a:t>Superintendent must complete the review once the student’s abbreviated school day placement reaches 90 cumulative calendar days over two or more consecutive school years.</a:t>
            </a:r>
            <a:endParaRPr sz="3200" b="1">
              <a:solidFill>
                <a:schemeClr val="accent1"/>
              </a:solidFill>
            </a:endParaRPr>
          </a:p>
        </p:txBody>
      </p:sp>
      <p:sp>
        <p:nvSpPr>
          <p:cNvPr id="687" name="Google Shape;687;p5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88" name="Google Shape;688;p5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8"/>
          <p:cNvSpPr txBox="1">
            <a:spLocks noGrp="1"/>
          </p:cNvSpPr>
          <p:nvPr>
            <p:ph type="body" idx="1"/>
          </p:nvPr>
        </p:nvSpPr>
        <p:spPr>
          <a:xfrm>
            <a:off x="717176" y="1825624"/>
            <a:ext cx="10784542" cy="445160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r>
              <a:rPr lang="en-US" sz="2800" b="1"/>
              <a:t>The superintendent must review each abbreviated school day program placement where a student is placed on an abbreviated school day program for:</a:t>
            </a:r>
            <a:endParaRPr/>
          </a:p>
          <a:p>
            <a:pPr marL="457200" lvl="0" indent="-342900" algn="l" rtl="0">
              <a:lnSpc>
                <a:spcPct val="100000"/>
              </a:lnSpc>
              <a:spcBef>
                <a:spcPts val="0"/>
              </a:spcBef>
              <a:spcAft>
                <a:spcPts val="0"/>
              </a:spcAft>
              <a:buClr>
                <a:schemeClr val="dk1"/>
              </a:buClr>
              <a:buSzPts val="1800"/>
              <a:buFont typeface="Calibri"/>
              <a:buChar char="•"/>
            </a:pPr>
            <a:r>
              <a:rPr lang="en-US"/>
              <a:t>Ninety or more cumulative calendar days during a school year.</a:t>
            </a:r>
            <a:endParaRPr/>
          </a:p>
          <a:p>
            <a:pPr marL="457200" lvl="0" indent="-342900" algn="l" rtl="0">
              <a:lnSpc>
                <a:spcPct val="100000"/>
              </a:lnSpc>
              <a:spcBef>
                <a:spcPts val="0"/>
              </a:spcBef>
              <a:spcAft>
                <a:spcPts val="0"/>
              </a:spcAft>
              <a:buClr>
                <a:schemeClr val="dk1"/>
              </a:buClr>
              <a:buSzPts val="1800"/>
              <a:buFont typeface="Calibri"/>
              <a:buChar char="•"/>
            </a:pPr>
            <a:r>
              <a:rPr lang="en-US"/>
              <a:t>Ninety or more cumulative calendar days (excluding summer break) during two or more consecutive school years.</a:t>
            </a:r>
            <a:endParaRPr/>
          </a:p>
          <a:p>
            <a:pPr marL="0" lvl="0" indent="0" algn="l" rtl="0">
              <a:lnSpc>
                <a:spcPct val="100000"/>
              </a:lnSpc>
              <a:spcBef>
                <a:spcPts val="0"/>
              </a:spcBef>
              <a:spcAft>
                <a:spcPts val="0"/>
              </a:spcAft>
              <a:buClr>
                <a:schemeClr val="dk1"/>
              </a:buClr>
              <a:buSzPts val="2400"/>
              <a:buNone/>
            </a:pPr>
            <a:endParaRPr/>
          </a:p>
          <a:p>
            <a:pPr marL="0" lvl="0" indent="0" algn="ctr" rtl="0">
              <a:lnSpc>
                <a:spcPct val="100000"/>
              </a:lnSpc>
              <a:spcBef>
                <a:spcPts val="0"/>
              </a:spcBef>
              <a:spcAft>
                <a:spcPts val="0"/>
              </a:spcAft>
              <a:buClr>
                <a:schemeClr val="dk1"/>
              </a:buClr>
              <a:buSzPts val="1100"/>
              <a:buNone/>
            </a:pPr>
            <a:r>
              <a:rPr lang="en-US" sz="2800" b="1" i="1">
                <a:solidFill>
                  <a:schemeClr val="accent1"/>
                </a:solidFill>
              </a:rPr>
              <a:t>This means that the Superintendent must complete the review once the student’s abbreviated school day placement reaches 90 cumulative calendar days over two or more consecutive school years.</a:t>
            </a:r>
            <a:endParaRPr sz="2800" b="1">
              <a:solidFill>
                <a:schemeClr val="accent1"/>
              </a:solidFill>
            </a:endParaRPr>
          </a:p>
          <a:p>
            <a:pPr marL="0" lvl="0" indent="0" algn="l" rtl="0">
              <a:lnSpc>
                <a:spcPct val="90000"/>
              </a:lnSpc>
              <a:spcBef>
                <a:spcPts val="1000"/>
              </a:spcBef>
              <a:spcAft>
                <a:spcPts val="0"/>
              </a:spcAft>
              <a:buClr>
                <a:schemeClr val="dk1"/>
              </a:buClr>
              <a:buSzPts val="2400"/>
              <a:buNone/>
            </a:pPr>
            <a:endParaRPr/>
          </a:p>
        </p:txBody>
      </p:sp>
      <p:sp>
        <p:nvSpPr>
          <p:cNvPr id="695" name="Google Shape;695;p5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96" name="Google Shape;696;p5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697" name="Google Shape;697;p5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Superintendent Review</a:t>
            </a:r>
            <a:endParaRPr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5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04" name="Google Shape;704;p5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705" name="Google Shape;705;p5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dirty="0"/>
              <a:t>Superintendent Review</a:t>
            </a:r>
            <a:endParaRPr b="1" dirty="0"/>
          </a:p>
        </p:txBody>
      </p:sp>
      <p:graphicFrame>
        <p:nvGraphicFramePr>
          <p:cNvPr id="706" name="Google Shape;706;p59"/>
          <p:cNvGraphicFramePr/>
          <p:nvPr>
            <p:extLst>
              <p:ext uri="{D42A27DB-BD31-4B8C-83A1-F6EECF244321}">
                <p14:modId xmlns:p14="http://schemas.microsoft.com/office/powerpoint/2010/main" val="447927931"/>
              </p:ext>
            </p:extLst>
          </p:nvPr>
        </p:nvGraphicFramePr>
        <p:xfrm>
          <a:off x="836615" y="1483660"/>
          <a:ext cx="10518750" cy="5086530"/>
        </p:xfrm>
        <a:graphic>
          <a:graphicData uri="http://schemas.openxmlformats.org/drawingml/2006/table">
            <a:tbl>
              <a:tblPr firstRow="1">
                <a:noFill/>
                <a:tableStyleId>{0880F11B-FDBA-4192-B1EE-1D9E6004705F}</a:tableStyleId>
              </a:tblPr>
              <a:tblGrid>
                <a:gridCol w="5259375">
                  <a:extLst>
                    <a:ext uri="{9D8B030D-6E8A-4147-A177-3AD203B41FA5}">
                      <a16:colId xmlns:a16="http://schemas.microsoft.com/office/drawing/2014/main" val="20000"/>
                    </a:ext>
                  </a:extLst>
                </a:gridCol>
                <a:gridCol w="5259375">
                  <a:extLst>
                    <a:ext uri="{9D8B030D-6E8A-4147-A177-3AD203B41FA5}">
                      <a16:colId xmlns:a16="http://schemas.microsoft.com/office/drawing/2014/main" val="20001"/>
                    </a:ext>
                  </a:extLst>
                </a:gridCol>
              </a:tblGrid>
              <a:tr h="761725">
                <a:tc gridSpan="2">
                  <a:txBody>
                    <a:bodyPr/>
                    <a:lstStyle/>
                    <a:p>
                      <a:pPr marL="0" marR="0" lvl="0" indent="0" algn="l" rtl="0">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The Superintendent must review each student’s abbreviated school day program placement, at the required intervals stated in SB 819, to determine if it is compliant with state and federal law. Below are the actions the Superintendent must take: </a:t>
                      </a:r>
                      <a:endParaRPr sz="2400" u="none" strike="noStrike" cap="none"/>
                    </a:p>
                  </a:txBody>
                  <a:tcPr marL="91425" marR="91425" marT="91425" marB="91425">
                    <a:solidFill>
                      <a:schemeClr val="lt1"/>
                    </a:solidFill>
                  </a:tcPr>
                </a:tc>
                <a:tc hMerge="1">
                  <a:txBody>
                    <a:bodyPr/>
                    <a:lstStyle/>
                    <a:p>
                      <a:endParaRPr lang="en-US"/>
                    </a:p>
                  </a:txBody>
                  <a:tcPr/>
                </a:tc>
                <a:extLst>
                  <a:ext uri="{0D108BD9-81ED-4DB2-BD59-A6C34878D82A}">
                    <a16:rowId xmlns:a16="http://schemas.microsoft.com/office/drawing/2014/main" val="10000"/>
                  </a:ext>
                </a:extLst>
              </a:tr>
              <a:tr h="493025">
                <a:tc>
                  <a:txBody>
                    <a:bodyPr/>
                    <a:lstStyle/>
                    <a:p>
                      <a:pPr marL="0" marR="0" lvl="0" indent="0" algn="ctr" rtl="0">
                        <a:spcBef>
                          <a:spcPts val="0"/>
                        </a:spcBef>
                        <a:spcAft>
                          <a:spcPts val="0"/>
                        </a:spcAft>
                        <a:buClr>
                          <a:schemeClr val="dk1"/>
                        </a:buClr>
                        <a:buSzPts val="2000"/>
                        <a:buFont typeface="Calibri"/>
                        <a:buNone/>
                      </a:pPr>
                      <a:r>
                        <a:rPr lang="en-US" sz="2000" b="1" u="none" strike="noStrike" cap="none"/>
                        <a:t>Compliant</a:t>
                      </a:r>
                      <a:endParaRPr sz="2000" b="1" u="none" strike="noStrike" cap="none"/>
                    </a:p>
                  </a:txBody>
                  <a:tcPr marL="91425" marR="91425" marT="91425" marB="91425">
                    <a:solidFill>
                      <a:srgbClr val="C3E8FA"/>
                    </a:solidFill>
                  </a:tcPr>
                </a:tc>
                <a:tc>
                  <a:txBody>
                    <a:bodyPr/>
                    <a:lstStyle/>
                    <a:p>
                      <a:pPr marL="0" marR="0" lvl="0" indent="0" algn="ctr" rtl="0">
                        <a:spcBef>
                          <a:spcPts val="0"/>
                        </a:spcBef>
                        <a:spcAft>
                          <a:spcPts val="0"/>
                        </a:spcAft>
                        <a:buClr>
                          <a:schemeClr val="dk1"/>
                        </a:buClr>
                        <a:buSzPts val="2000"/>
                        <a:buFont typeface="Calibri"/>
                        <a:buNone/>
                      </a:pPr>
                      <a:r>
                        <a:rPr lang="en-US" sz="2000" b="1" u="none" strike="noStrike" cap="none"/>
                        <a:t>Non Compliant</a:t>
                      </a:r>
                      <a:endParaRPr sz="2000" b="1" u="none" strike="noStrike" cap="none"/>
                    </a:p>
                  </a:txBody>
                  <a:tcPr marL="91425" marR="91425" marT="91425" marB="91425">
                    <a:solidFill>
                      <a:srgbClr val="C3E8FA"/>
                    </a:solidFill>
                  </a:tcPr>
                </a:tc>
                <a:extLst>
                  <a:ext uri="{0D108BD9-81ED-4DB2-BD59-A6C34878D82A}">
                    <a16:rowId xmlns:a16="http://schemas.microsoft.com/office/drawing/2014/main" val="10001"/>
                  </a:ext>
                </a:extLst>
              </a:tr>
              <a:tr h="3313375">
                <a:tc>
                  <a:txBody>
                    <a:bodyPr/>
                    <a:lstStyle/>
                    <a:p>
                      <a:pPr marL="228600" marR="0" lvl="0" indent="-196850" algn="l" rtl="0">
                        <a:spcBef>
                          <a:spcPts val="0"/>
                        </a:spcBef>
                        <a:spcAft>
                          <a:spcPts val="0"/>
                        </a:spcAft>
                        <a:buClr>
                          <a:schemeClr val="dk1"/>
                        </a:buClr>
                        <a:buSzPts val="1300"/>
                        <a:buFont typeface="Calibri"/>
                        <a:buAutoNum type="arabicPeriod"/>
                      </a:pPr>
                      <a:r>
                        <a:rPr lang="en-US" sz="1600" b="1" u="none" strike="noStrike" cap="none">
                          <a:latin typeface="Calibri"/>
                          <a:ea typeface="Calibri"/>
                          <a:cs typeface="Calibri"/>
                          <a:sym typeface="Calibri"/>
                        </a:rPr>
                        <a:t>Upon review, find that the abbreviated school day program is compliant with state and federal law</a:t>
                      </a:r>
                      <a:endParaRPr sz="1600" b="1" u="none" strike="noStrike" cap="none">
                        <a:latin typeface="Calibri"/>
                        <a:ea typeface="Calibri"/>
                        <a:cs typeface="Calibri"/>
                        <a:sym typeface="Calibri"/>
                      </a:endParaRPr>
                    </a:p>
                    <a:p>
                      <a:pPr marL="228600" marR="0" lvl="0" indent="-196850" algn="l" rtl="0">
                        <a:spcBef>
                          <a:spcPts val="0"/>
                        </a:spcBef>
                        <a:spcAft>
                          <a:spcPts val="0"/>
                        </a:spcAft>
                        <a:buClr>
                          <a:schemeClr val="accent1"/>
                        </a:buClr>
                        <a:buSzPts val="1300"/>
                        <a:buFont typeface="Calibri"/>
                        <a:buAutoNum type="arabicPeriod"/>
                      </a:pPr>
                      <a:r>
                        <a:rPr lang="en-US" sz="1600" b="1" u="none" strike="noStrike" cap="none">
                          <a:solidFill>
                            <a:schemeClr val="accent1"/>
                          </a:solidFill>
                          <a:latin typeface="Calibri"/>
                          <a:ea typeface="Calibri"/>
                          <a:cs typeface="Calibri"/>
                          <a:sym typeface="Calibri"/>
                        </a:rPr>
                        <a:t>Document the efforts of the school district to facilitate the student’s meaningful access to the same number of hours of instruction and educational services that are provided to the majority of other students who are in the same grade within the student’s resident school district; and</a:t>
                      </a:r>
                      <a:endParaRPr sz="1600" b="1" u="none" strike="noStrike" cap="none">
                        <a:solidFill>
                          <a:schemeClr val="accent1"/>
                        </a:solidFill>
                        <a:latin typeface="Calibri"/>
                        <a:ea typeface="Calibri"/>
                        <a:cs typeface="Calibri"/>
                        <a:sym typeface="Calibri"/>
                      </a:endParaRPr>
                    </a:p>
                    <a:p>
                      <a:pPr marL="228600" marR="0" lvl="0" indent="-196850" algn="l" rtl="0">
                        <a:spcBef>
                          <a:spcPts val="0"/>
                        </a:spcBef>
                        <a:spcAft>
                          <a:spcPts val="0"/>
                        </a:spcAft>
                        <a:buClr>
                          <a:schemeClr val="dk1"/>
                        </a:buClr>
                        <a:buSzPts val="1300"/>
                        <a:buFont typeface="Calibri"/>
                        <a:buAutoNum type="arabicPeriod"/>
                      </a:pPr>
                      <a:r>
                        <a:rPr lang="en-US" sz="1600" b="1" u="none" strike="noStrike" cap="none">
                          <a:solidFill>
                            <a:schemeClr val="dk1"/>
                          </a:solidFill>
                          <a:latin typeface="Calibri"/>
                          <a:ea typeface="Calibri"/>
                          <a:cs typeface="Calibri"/>
                          <a:sym typeface="Calibri"/>
                        </a:rPr>
                        <a:t>The specific barriers that prevent that meaningful access</a:t>
                      </a:r>
                      <a:endParaRPr sz="1600" b="1" u="none" strike="noStrike" cap="none">
                        <a:solidFill>
                          <a:schemeClr val="dk1"/>
                        </a:solidFill>
                        <a:latin typeface="Calibri"/>
                        <a:ea typeface="Calibri"/>
                        <a:cs typeface="Calibri"/>
                        <a:sym typeface="Calibri"/>
                      </a:endParaRPr>
                    </a:p>
                    <a:p>
                      <a:pPr marL="228600" marR="0" lvl="0" indent="-196850" algn="l" rtl="0">
                        <a:spcBef>
                          <a:spcPts val="0"/>
                        </a:spcBef>
                        <a:spcAft>
                          <a:spcPts val="0"/>
                        </a:spcAft>
                        <a:buClr>
                          <a:schemeClr val="dk1"/>
                        </a:buClr>
                        <a:buSzPts val="1300"/>
                        <a:buFont typeface="Calibri"/>
                        <a:buAutoNum type="arabicPeriod"/>
                      </a:pPr>
                      <a:r>
                        <a:rPr lang="en-US" sz="1600" b="1" u="none" strike="noStrike" cap="none">
                          <a:solidFill>
                            <a:schemeClr val="accent1"/>
                          </a:solidFill>
                          <a:latin typeface="Calibri"/>
                          <a:ea typeface="Calibri"/>
                          <a:cs typeface="Calibri"/>
                          <a:sym typeface="Calibri"/>
                        </a:rPr>
                        <a:t>Submit finding and documentation to the parent in a language and format that is accessible within 5 school days of making the finding.</a:t>
                      </a:r>
                      <a:endParaRPr sz="1600" b="1" u="none" strike="noStrike" cap="none">
                        <a:solidFill>
                          <a:schemeClr val="accent1"/>
                        </a:solidFill>
                        <a:latin typeface="Calibri"/>
                        <a:ea typeface="Calibri"/>
                        <a:cs typeface="Calibri"/>
                        <a:sym typeface="Calibri"/>
                      </a:endParaRPr>
                    </a:p>
                  </a:txBody>
                  <a:tcPr marL="91425" marR="91425" marT="91425" marB="91425">
                    <a:solidFill>
                      <a:schemeClr val="lt1"/>
                    </a:solidFill>
                  </a:tcPr>
                </a:tc>
                <a:tc>
                  <a:txBody>
                    <a:bodyPr/>
                    <a:lstStyle/>
                    <a:p>
                      <a:pPr marL="228600" marR="0" lvl="0" indent="-196850" algn="l" rtl="0">
                        <a:spcBef>
                          <a:spcPts val="0"/>
                        </a:spcBef>
                        <a:spcAft>
                          <a:spcPts val="0"/>
                        </a:spcAft>
                        <a:buClr>
                          <a:schemeClr val="dk1"/>
                        </a:buClr>
                        <a:buSzPts val="1300"/>
                        <a:buFont typeface="Calibri"/>
                        <a:buAutoNum type="arabicPeriod"/>
                      </a:pPr>
                      <a:r>
                        <a:rPr lang="en-US" sz="1600" b="1" u="none" strike="noStrike" cap="none" dirty="0">
                          <a:solidFill>
                            <a:schemeClr val="dk1"/>
                          </a:solidFill>
                          <a:latin typeface="Calibri"/>
                          <a:ea typeface="Calibri"/>
                          <a:cs typeface="Calibri"/>
                          <a:sym typeface="Calibri"/>
                        </a:rPr>
                        <a:t>Upon review, find that the abbreviated school day program is not compliant with state and federal law</a:t>
                      </a:r>
                      <a:endParaRPr sz="1600" b="1" u="none" strike="noStrike" cap="none" dirty="0">
                        <a:solidFill>
                          <a:schemeClr val="dk1"/>
                        </a:solidFill>
                        <a:latin typeface="Calibri"/>
                        <a:ea typeface="Calibri"/>
                        <a:cs typeface="Calibri"/>
                        <a:sym typeface="Calibri"/>
                      </a:endParaRPr>
                    </a:p>
                    <a:p>
                      <a:pPr marL="228600" marR="0" lvl="0" indent="-196850" algn="l" rtl="0">
                        <a:spcBef>
                          <a:spcPts val="0"/>
                        </a:spcBef>
                        <a:spcAft>
                          <a:spcPts val="0"/>
                        </a:spcAft>
                        <a:buClr>
                          <a:schemeClr val="dk1"/>
                        </a:buClr>
                        <a:buSzPts val="1300"/>
                        <a:buFont typeface="Calibri"/>
                        <a:buAutoNum type="arabicPeriod"/>
                      </a:pPr>
                      <a:r>
                        <a:rPr lang="en-US" sz="1600" b="1" u="none" strike="noStrike" cap="none" dirty="0">
                          <a:solidFill>
                            <a:schemeClr val="accent1"/>
                          </a:solidFill>
                          <a:latin typeface="Calibri"/>
                          <a:ea typeface="Calibri"/>
                          <a:cs typeface="Calibri"/>
                          <a:sym typeface="Calibri"/>
                        </a:rPr>
                        <a:t>Direct within five school days of making the finding, that the student has meaningful access to the same number of hours of instruction and educational services that are provided to the majority of other students who are in the same grade within the student’s resident school district unless an extension has been allowed as provided by section 5 (1)(d).</a:t>
                      </a:r>
                      <a:endParaRPr sz="1600" b="1" u="none" strike="noStrike" cap="none" dirty="0">
                        <a:solidFill>
                          <a:schemeClr val="accent1"/>
                        </a:solidFill>
                        <a:latin typeface="Calibri"/>
                        <a:ea typeface="Calibri"/>
                        <a:cs typeface="Calibri"/>
                        <a:sym typeface="Calibri"/>
                      </a:endParaRPr>
                    </a:p>
                    <a:p>
                      <a:pPr marL="228600" marR="0" lvl="0" indent="-196850" algn="l" rtl="0">
                        <a:spcBef>
                          <a:spcPts val="0"/>
                        </a:spcBef>
                        <a:spcAft>
                          <a:spcPts val="0"/>
                        </a:spcAft>
                        <a:buClr>
                          <a:schemeClr val="dk1"/>
                        </a:buClr>
                        <a:buSzPts val="1300"/>
                        <a:buFont typeface="Calibri"/>
                        <a:buAutoNum type="arabicPeriod"/>
                      </a:pPr>
                      <a:r>
                        <a:rPr lang="en-US" sz="1600" b="1" u="none" strike="noStrike" cap="none" dirty="0">
                          <a:solidFill>
                            <a:schemeClr val="dk1"/>
                          </a:solidFill>
                          <a:latin typeface="Calibri"/>
                          <a:ea typeface="Calibri"/>
                          <a:cs typeface="Calibri"/>
                          <a:sym typeface="Calibri"/>
                        </a:rPr>
                        <a:t>Submit finding to the parent in a language and format that is accessible within 5 school days of making the finding.</a:t>
                      </a:r>
                      <a:endParaRPr sz="1600" b="1" u="none" strike="noStrike" cap="none" dirty="0">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13" name="Google Shape;713;p6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714" name="Google Shape;714;p6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Superintendent Review</a:t>
            </a:r>
            <a:endParaRPr b="1"/>
          </a:p>
        </p:txBody>
      </p:sp>
      <p:sp>
        <p:nvSpPr>
          <p:cNvPr id="715" name="Google Shape;715;p60"/>
          <p:cNvSpPr txBox="1">
            <a:spLocks noGrp="1"/>
          </p:cNvSpPr>
          <p:nvPr>
            <p:ph type="body" idx="1"/>
          </p:nvPr>
        </p:nvSpPr>
        <p:spPr>
          <a:xfrm>
            <a:off x="595256" y="1654641"/>
            <a:ext cx="10906462" cy="4485151"/>
          </a:xfrm>
          <a:prstGeom prst="rect">
            <a:avLst/>
          </a:prstGeom>
          <a:noFill/>
          <a:ln>
            <a:noFill/>
          </a:ln>
        </p:spPr>
        <p:txBody>
          <a:bodyPr spcFirstLastPara="1" wrap="square" lIns="91425" tIns="45700" rIns="91425" bIns="45700" anchor="t" anchorCtr="0">
            <a:normAutofit/>
          </a:bodyPr>
          <a:lstStyle/>
          <a:p>
            <a:pPr marL="0" lvl="0" indent="0" algn="l" rtl="0">
              <a:lnSpc>
                <a:spcPct val="105000"/>
              </a:lnSpc>
              <a:spcBef>
                <a:spcPts val="0"/>
              </a:spcBef>
              <a:spcAft>
                <a:spcPts val="0"/>
              </a:spcAft>
              <a:buClr>
                <a:schemeClr val="dk1"/>
              </a:buClr>
              <a:buSzPts val="852"/>
              <a:buNone/>
            </a:pPr>
            <a:r>
              <a:rPr lang="en-US" b="1"/>
              <a:t>In addition for any student in grades 9 through 12 not expected to graduate on time with a high school diploma, a modified diploma or an extended diploma, the school district superintendent must document in writing</a:t>
            </a:r>
            <a:endParaRPr/>
          </a:p>
          <a:p>
            <a:pPr marL="457200" lvl="0" indent="-320040" algn="l" rtl="0">
              <a:lnSpc>
                <a:spcPct val="105000"/>
              </a:lnSpc>
              <a:spcBef>
                <a:spcPts val="0"/>
              </a:spcBef>
              <a:spcAft>
                <a:spcPts val="0"/>
              </a:spcAft>
              <a:buClr>
                <a:schemeClr val="dk1"/>
              </a:buClr>
              <a:buSzPts val="1440"/>
              <a:buFont typeface="Calibri"/>
              <a:buChar char="•"/>
            </a:pPr>
            <a:r>
              <a:rPr lang="en-US" sz="2200"/>
              <a:t>Plan </a:t>
            </a:r>
            <a:r>
              <a:rPr lang="en-US" sz="2200" b="1" i="1"/>
              <a:t>for credit recovery and comprehensive services</a:t>
            </a:r>
            <a:r>
              <a:rPr lang="en-US" sz="2200"/>
              <a:t>, and</a:t>
            </a:r>
            <a:endParaRPr sz="2200"/>
          </a:p>
          <a:p>
            <a:pPr marL="457200" lvl="0" indent="-320040" algn="l" rtl="0">
              <a:lnSpc>
                <a:spcPct val="105000"/>
              </a:lnSpc>
              <a:spcBef>
                <a:spcPts val="0"/>
              </a:spcBef>
              <a:spcAft>
                <a:spcPts val="0"/>
              </a:spcAft>
              <a:buClr>
                <a:schemeClr val="dk1"/>
              </a:buClr>
              <a:buSzPts val="1440"/>
              <a:buFont typeface="Calibri"/>
              <a:buChar char="•"/>
            </a:pPr>
            <a:r>
              <a:rPr lang="en-US" sz="2200"/>
              <a:t>Student’s </a:t>
            </a:r>
            <a:r>
              <a:rPr lang="en-US" sz="2200" b="1"/>
              <a:t>progress</a:t>
            </a:r>
            <a:r>
              <a:rPr lang="en-US" sz="2200"/>
              <a:t> toward on-time graduation with a high school diploma, a modified diploma or an extended diploma.</a:t>
            </a:r>
            <a:endParaRPr/>
          </a:p>
          <a:p>
            <a:pPr marL="457200" lvl="0" indent="-320040" algn="l" rtl="0">
              <a:lnSpc>
                <a:spcPct val="105000"/>
              </a:lnSpc>
              <a:spcBef>
                <a:spcPts val="0"/>
              </a:spcBef>
              <a:spcAft>
                <a:spcPts val="0"/>
              </a:spcAft>
              <a:buClr>
                <a:schemeClr val="dk1"/>
              </a:buClr>
              <a:buSzPts val="1440"/>
              <a:buFont typeface="Calibri"/>
              <a:buChar char="•"/>
            </a:pPr>
            <a:r>
              <a:rPr lang="en-US" sz="2200"/>
              <a:t>If the student is served by an education program through an education service district, the requirements apply to the superintendent of the </a:t>
            </a:r>
            <a:r>
              <a:rPr lang="en-US" sz="2200" b="1"/>
              <a:t>resident school district</a:t>
            </a:r>
            <a:r>
              <a:rPr lang="en-US" sz="2200"/>
              <a:t>.</a:t>
            </a:r>
            <a:endParaRPr/>
          </a:p>
          <a:p>
            <a:pPr marL="914400" lvl="1" indent="-320040" algn="l" rtl="0">
              <a:lnSpc>
                <a:spcPct val="105000"/>
              </a:lnSpc>
              <a:spcBef>
                <a:spcPts val="0"/>
              </a:spcBef>
              <a:spcAft>
                <a:spcPts val="0"/>
              </a:spcAft>
              <a:buClr>
                <a:schemeClr val="dk1"/>
              </a:buClr>
              <a:buSzPts val="1440"/>
              <a:buFont typeface="Courier New"/>
              <a:buChar char="o"/>
            </a:pPr>
            <a:r>
              <a:rPr lang="en-US" sz="2200"/>
              <a:t>Any findings or documentation required under this subsection must be provided, </a:t>
            </a:r>
            <a:r>
              <a:rPr lang="en-US" sz="2200" b="1"/>
              <a:t>within five school days</a:t>
            </a:r>
            <a:r>
              <a:rPr lang="en-US" sz="2200"/>
              <a:t> of making the finding, to the student’s parent or foster parent in a language and format accessible to the parent or foster parent.</a:t>
            </a:r>
            <a:endParaRPr/>
          </a:p>
          <a:p>
            <a:pPr marL="0" lvl="0" indent="0" algn="l" rtl="0">
              <a:lnSpc>
                <a:spcPct val="90000"/>
              </a:lnSpc>
              <a:spcBef>
                <a:spcPts val="2200"/>
              </a:spcBef>
              <a:spcAft>
                <a:spcPts val="0"/>
              </a:spcAft>
              <a:buClr>
                <a:schemeClr val="dk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55" name="Google Shape;155;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6" name="Google Shape;156;p6"/>
          <p:cNvSpPr txBox="1">
            <a:spLocks noGrp="1"/>
          </p:cNvSpPr>
          <p:nvPr>
            <p:ph type="title"/>
          </p:nvPr>
        </p:nvSpPr>
        <p:spPr>
          <a:xfrm>
            <a:off x="247175" y="483950"/>
            <a:ext cx="11712300" cy="1026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Calibri"/>
              <a:buNone/>
            </a:pPr>
            <a:r>
              <a:rPr lang="en-US"/>
              <a:t>Abbreviated School Day Programs: </a:t>
            </a:r>
            <a:br>
              <a:rPr lang="en-US"/>
            </a:br>
            <a:r>
              <a:rPr lang="en-US"/>
              <a:t>Equitable Access to Instruction</a:t>
            </a:r>
            <a:endParaRPr/>
          </a:p>
        </p:txBody>
      </p:sp>
      <p:pic>
        <p:nvPicPr>
          <p:cNvPr id="157" name="Google Shape;157;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29436" y="1772576"/>
            <a:ext cx="6160022" cy="410507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1"/>
          <p:cNvSpPr txBox="1">
            <a:spLocks noGrp="1"/>
          </p:cNvSpPr>
          <p:nvPr>
            <p:ph type="body" idx="1"/>
          </p:nvPr>
        </p:nvSpPr>
        <p:spPr>
          <a:xfrm>
            <a:off x="717176" y="1593612"/>
            <a:ext cx="10784542" cy="52097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b="1"/>
              <a:t>Example Items from Superintendent Review Sample Form:  </a:t>
            </a:r>
            <a:endParaRPr sz="2800" b="1"/>
          </a:p>
          <a:p>
            <a:pPr marL="228600" lvl="0" indent="-228600" algn="l" rtl="0">
              <a:lnSpc>
                <a:spcPct val="90000"/>
              </a:lnSpc>
              <a:spcBef>
                <a:spcPts val="1000"/>
              </a:spcBef>
              <a:spcAft>
                <a:spcPts val="0"/>
              </a:spcAft>
              <a:buClr>
                <a:schemeClr val="dk1"/>
              </a:buClr>
              <a:buSzPts val="2400"/>
              <a:buChar char="•"/>
            </a:pPr>
            <a:r>
              <a:rPr lang="en-US"/>
              <a:t>Describe the student’s progress toward on-time graduation with a high school diploma, a modified diploma, or an extended diploma.</a:t>
            </a:r>
            <a:endParaRPr/>
          </a:p>
          <a:p>
            <a:pPr marL="228600" lvl="0" indent="-228600" algn="l" rtl="0">
              <a:lnSpc>
                <a:spcPct val="90000"/>
              </a:lnSpc>
              <a:spcBef>
                <a:spcPts val="1000"/>
              </a:spcBef>
              <a:spcAft>
                <a:spcPts val="0"/>
              </a:spcAft>
              <a:buClr>
                <a:schemeClr val="dk1"/>
              </a:buClr>
              <a:buSzPts val="2400"/>
              <a:buChar char="•"/>
            </a:pPr>
            <a:r>
              <a:rPr lang="en-US"/>
              <a:t>What is the plan for credit recovery and comprehensive services, including compensatory services, that is being implemented to ensure the student’s on-time graduation with a high school diploma, a modified diploma, or an extended diploma?</a:t>
            </a:r>
            <a:endParaRPr/>
          </a:p>
          <a:p>
            <a:pPr marL="228600" lvl="0" indent="-228600" algn="l" rtl="0">
              <a:lnSpc>
                <a:spcPct val="90000"/>
              </a:lnSpc>
              <a:spcBef>
                <a:spcPts val="1000"/>
              </a:spcBef>
              <a:spcAft>
                <a:spcPts val="0"/>
              </a:spcAft>
              <a:buClr>
                <a:schemeClr val="dk1"/>
              </a:buClr>
              <a:buSzPts val="2400"/>
              <a:buChar char="•"/>
            </a:pPr>
            <a:r>
              <a:rPr lang="en-US"/>
              <a:t>Determination: </a:t>
            </a:r>
            <a:endParaRPr/>
          </a:p>
          <a:p>
            <a:pPr marL="685800" lvl="1" indent="-228600" algn="l" rtl="0">
              <a:lnSpc>
                <a:spcPct val="90000"/>
              </a:lnSpc>
              <a:spcBef>
                <a:spcPts val="500"/>
              </a:spcBef>
              <a:spcAft>
                <a:spcPts val="0"/>
              </a:spcAft>
              <a:buClr>
                <a:schemeClr val="dk1"/>
              </a:buClr>
              <a:buSzPts val="2400"/>
              <a:buChar char="•"/>
            </a:pPr>
            <a:r>
              <a:rPr lang="en-US" b="1"/>
              <a:t>Based on my review, I find that this placement </a:t>
            </a:r>
            <a:r>
              <a:rPr lang="en-US" b="1" u="sng"/>
              <a:t>is compliant</a:t>
            </a:r>
            <a:r>
              <a:rPr lang="en-US" b="1"/>
              <a:t> with state and federal law.</a:t>
            </a:r>
            <a:r>
              <a:rPr lang="en-US"/>
              <a:t> </a:t>
            </a:r>
            <a:endParaRPr/>
          </a:p>
          <a:p>
            <a:pPr marL="685800" lvl="1" indent="-228600" algn="l" rtl="0">
              <a:lnSpc>
                <a:spcPct val="90000"/>
              </a:lnSpc>
              <a:spcBef>
                <a:spcPts val="500"/>
              </a:spcBef>
              <a:spcAft>
                <a:spcPts val="0"/>
              </a:spcAft>
              <a:buClr>
                <a:schemeClr val="dk1"/>
              </a:buClr>
              <a:buSzPts val="2400"/>
              <a:buChar char="•"/>
            </a:pPr>
            <a:r>
              <a:rPr lang="en-US" b="1"/>
              <a:t>Based on my review, I find that this placement </a:t>
            </a:r>
            <a:r>
              <a:rPr lang="en-US" b="1" u="sng"/>
              <a:t>is not compliant</a:t>
            </a:r>
            <a:r>
              <a:rPr lang="en-US" b="1"/>
              <a:t> with state and federal law</a:t>
            </a:r>
            <a:endParaRPr sz="2800"/>
          </a:p>
          <a:p>
            <a:pPr marL="0" lvl="0" indent="0" algn="l" rtl="0">
              <a:lnSpc>
                <a:spcPct val="90000"/>
              </a:lnSpc>
              <a:spcBef>
                <a:spcPts val="1000"/>
              </a:spcBef>
              <a:spcAft>
                <a:spcPts val="0"/>
              </a:spcAft>
              <a:buClr>
                <a:schemeClr val="dk1"/>
              </a:buClr>
              <a:buSzPts val="3200"/>
              <a:buNone/>
            </a:pPr>
            <a:endParaRPr sz="3200"/>
          </a:p>
        </p:txBody>
      </p:sp>
      <p:sp>
        <p:nvSpPr>
          <p:cNvPr id="722" name="Google Shape;722;p6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23" name="Google Shape;723;p6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724" name="Google Shape;724;p6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Superintendent Review</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400050" lvl="0" indent="-400050" algn="l" rtl="0">
              <a:lnSpc>
                <a:spcPct val="90000"/>
              </a:lnSpc>
              <a:spcBef>
                <a:spcPts val="0"/>
              </a:spcBef>
              <a:spcAft>
                <a:spcPts val="0"/>
              </a:spcAft>
              <a:buClr>
                <a:schemeClr val="dk1"/>
              </a:buClr>
              <a:buSzPts val="3600"/>
              <a:buChar char="•"/>
            </a:pPr>
            <a:r>
              <a:rPr lang="en-US" sz="3600"/>
              <a:t>What is our district’s process for ensuring our superintendent is aware that a student has been on an abbreviated school day schedule for 90 days?  </a:t>
            </a:r>
            <a:endParaRPr/>
          </a:p>
          <a:p>
            <a:pPr marL="400050" lvl="0" indent="-400050" algn="l" rtl="0">
              <a:lnSpc>
                <a:spcPct val="90000"/>
              </a:lnSpc>
              <a:spcBef>
                <a:spcPts val="1000"/>
              </a:spcBef>
              <a:spcAft>
                <a:spcPts val="0"/>
              </a:spcAft>
              <a:buClr>
                <a:schemeClr val="dk1"/>
              </a:buClr>
              <a:buSzPts val="3600"/>
              <a:buChar char="•"/>
            </a:pPr>
            <a:r>
              <a:rPr lang="en-US" sz="3600"/>
              <a:t>Who is responsible for various steps within this process?</a:t>
            </a:r>
            <a:endParaRPr/>
          </a:p>
          <a:p>
            <a:pPr marL="400050" lvl="0" indent="-400050" algn="l" rtl="0">
              <a:lnSpc>
                <a:spcPct val="90000"/>
              </a:lnSpc>
              <a:spcBef>
                <a:spcPts val="1000"/>
              </a:spcBef>
              <a:spcAft>
                <a:spcPts val="0"/>
              </a:spcAft>
              <a:buClr>
                <a:schemeClr val="dk1"/>
              </a:buClr>
              <a:buSzPts val="3600"/>
              <a:buChar char="•"/>
            </a:pPr>
            <a:r>
              <a:rPr lang="en-US" sz="3600"/>
              <a:t>Are there other questions/concerns that need addressed?</a:t>
            </a:r>
            <a:endParaRPr/>
          </a:p>
        </p:txBody>
      </p:sp>
      <p:sp>
        <p:nvSpPr>
          <p:cNvPr id="731" name="Google Shape;731;p6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32" name="Google Shape;732;p6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
        <p:nvSpPr>
          <p:cNvPr id="733" name="Google Shape;733;p6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b="1"/>
              <a:t>Superintendent Review: Questions to Conside</a:t>
            </a:r>
            <a:r>
              <a:rPr lang="en-US"/>
              <a:t>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6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Complaint Investigations</a:t>
            </a:r>
            <a:endParaRPr b="1"/>
          </a:p>
        </p:txBody>
      </p:sp>
      <p:sp>
        <p:nvSpPr>
          <p:cNvPr id="740" name="Google Shape;740;p63"/>
          <p:cNvSpPr txBox="1">
            <a:spLocks noGrp="1"/>
          </p:cNvSpPr>
          <p:nvPr>
            <p:ph type="body" idx="1"/>
          </p:nvPr>
        </p:nvSpPr>
        <p:spPr>
          <a:xfrm>
            <a:off x="595256" y="2221865"/>
            <a:ext cx="5302624" cy="359936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sz="3200"/>
              <a:t>When the Department of Education </a:t>
            </a:r>
            <a:r>
              <a:rPr lang="en-US" sz="3200" u="sng"/>
              <a:t>receives a complaint</a:t>
            </a:r>
            <a:r>
              <a:rPr lang="en-US" sz="3200"/>
              <a:t> or </a:t>
            </a:r>
            <a:r>
              <a:rPr lang="en-US" sz="3200" u="sng"/>
              <a:t>otherwise has cause to believe</a:t>
            </a:r>
            <a:r>
              <a:rPr lang="en-US" sz="3200"/>
              <a:t> a school district is not in compliance with 819, the Department must initiate an investigation.  </a:t>
            </a:r>
            <a:endParaRPr sz="3200"/>
          </a:p>
        </p:txBody>
      </p:sp>
      <p:pic>
        <p:nvPicPr>
          <p:cNvPr id="741" name="Google Shape;741;p63">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3">
            <a:alphaModFix/>
          </a:blip>
          <a:srcRect/>
          <a:stretch/>
        </p:blipFill>
        <p:spPr>
          <a:xfrm>
            <a:off x="6172200" y="2331534"/>
            <a:ext cx="5329238" cy="3093456"/>
          </a:xfrm>
          <a:prstGeom prst="rect">
            <a:avLst/>
          </a:prstGeom>
          <a:noFill/>
          <a:ln w="9525" cap="flat" cmpd="sng">
            <a:solidFill>
              <a:schemeClr val="dk1"/>
            </a:solidFill>
            <a:prstDash val="solid"/>
            <a:round/>
            <a:headEnd type="none" w="sm" len="sm"/>
            <a:tailEnd type="none" w="sm" len="sm"/>
          </a:ln>
        </p:spPr>
      </p:pic>
      <p:sp>
        <p:nvSpPr>
          <p:cNvPr id="742" name="Google Shape;742;p6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43" name="Google Shape;743;p6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b="1"/>
              <a:t>When the Department of Education </a:t>
            </a:r>
            <a:r>
              <a:rPr lang="en-US" b="1" u="sng"/>
              <a:t>receives a complaint</a:t>
            </a:r>
            <a:r>
              <a:rPr lang="en-US" b="1"/>
              <a:t> or </a:t>
            </a:r>
            <a:r>
              <a:rPr lang="en-US" b="1" u="sng"/>
              <a:t>otherwise has cause to believe</a:t>
            </a:r>
            <a:r>
              <a:rPr lang="en-US" b="1"/>
              <a:t> a school district is not in compliance with SB 819:</a:t>
            </a:r>
            <a:endParaRPr b="1"/>
          </a:p>
          <a:p>
            <a:pPr marL="457200" lvl="0" indent="-311785" algn="l" rtl="0">
              <a:lnSpc>
                <a:spcPct val="100000"/>
              </a:lnSpc>
              <a:spcBef>
                <a:spcPts val="0"/>
              </a:spcBef>
              <a:spcAft>
                <a:spcPts val="0"/>
              </a:spcAft>
              <a:buClr>
                <a:schemeClr val="dk1"/>
              </a:buClr>
              <a:buSzPts val="2400"/>
              <a:buFont typeface="Calibri"/>
              <a:buChar char="●"/>
            </a:pPr>
            <a:r>
              <a:rPr lang="en-US"/>
              <a:t>Section 2(7) -A school district may not unilaterally place a student with a disability on an abbreviated school day program, regardless of the age of the student.</a:t>
            </a:r>
            <a:endParaRPr/>
          </a:p>
          <a:p>
            <a:pPr marL="457200" lvl="0" indent="-311785" algn="l" rtl="0">
              <a:lnSpc>
                <a:spcPct val="100000"/>
              </a:lnSpc>
              <a:spcBef>
                <a:spcPts val="0"/>
              </a:spcBef>
              <a:spcAft>
                <a:spcPts val="0"/>
              </a:spcAft>
              <a:buClr>
                <a:schemeClr val="dk1"/>
              </a:buClr>
              <a:buSzPts val="2400"/>
              <a:buChar char="●"/>
            </a:pPr>
            <a:r>
              <a:rPr lang="en-US"/>
              <a:t>Section 3(5) - The parent or foster parent provides informed and written consent for the abbreviated school day program placement.</a:t>
            </a:r>
            <a:endParaRPr/>
          </a:p>
          <a:p>
            <a:pPr marL="145415" lvl="0" indent="0" algn="l" rtl="0">
              <a:lnSpc>
                <a:spcPct val="100000"/>
              </a:lnSpc>
              <a:spcBef>
                <a:spcPts val="0"/>
              </a:spcBef>
              <a:spcAft>
                <a:spcPts val="0"/>
              </a:spcAft>
              <a:buClr>
                <a:schemeClr val="dk1"/>
              </a:buClr>
              <a:buSzPts val="3200"/>
              <a:buNone/>
            </a:pPr>
            <a:endParaRPr sz="3200"/>
          </a:p>
          <a:p>
            <a:pPr marL="0" lvl="0" indent="0" algn="l" rtl="0">
              <a:lnSpc>
                <a:spcPct val="100000"/>
              </a:lnSpc>
              <a:spcBef>
                <a:spcPts val="0"/>
              </a:spcBef>
              <a:spcAft>
                <a:spcPts val="0"/>
              </a:spcAft>
              <a:buClr>
                <a:schemeClr val="dk1"/>
              </a:buClr>
              <a:buSzPts val="2400"/>
              <a:buNone/>
            </a:pPr>
            <a:r>
              <a:rPr lang="en-US"/>
              <a:t>The department must </a:t>
            </a:r>
            <a:r>
              <a:rPr lang="en-US" b="1"/>
              <a:t>initiate an investigation</a:t>
            </a:r>
            <a:r>
              <a:rPr lang="en-US"/>
              <a:t> and inform the school district of any noncompliance </a:t>
            </a:r>
            <a:r>
              <a:rPr lang="en-US" b="1"/>
              <a:t>within 30 calendar days </a:t>
            </a:r>
            <a:r>
              <a:rPr lang="en-US"/>
              <a:t>of receiving the complaint or having cause to believe the school district is not in compliance.</a:t>
            </a:r>
            <a:endParaRPr/>
          </a:p>
        </p:txBody>
      </p:sp>
      <p:sp>
        <p:nvSpPr>
          <p:cNvPr id="750" name="Google Shape;750;p6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51" name="Google Shape;751;p6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
        <p:nvSpPr>
          <p:cNvPr id="752" name="Google Shape;752;p6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Complaint Investigations</a:t>
            </a:r>
            <a:endParaRPr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6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650"/>
              <a:buNone/>
            </a:pPr>
            <a:r>
              <a:rPr lang="en-US" b="1"/>
              <a:t>If a complaint relates to a specific student and is submitted by the student’s parent or foster parent, the Superintendent of Public Instruction is not required to conduct an investigation and shall:</a:t>
            </a:r>
            <a:endParaRPr/>
          </a:p>
          <a:p>
            <a:pPr marL="457200" lvl="0" indent="-322580" algn="l" rtl="0">
              <a:lnSpc>
                <a:spcPct val="100000"/>
              </a:lnSpc>
              <a:spcBef>
                <a:spcPts val="0"/>
              </a:spcBef>
              <a:spcAft>
                <a:spcPts val="0"/>
              </a:spcAft>
              <a:buClr>
                <a:schemeClr val="dk1"/>
              </a:buClr>
              <a:buSzPts val="2400"/>
              <a:buChar char="•"/>
            </a:pPr>
            <a:r>
              <a:rPr lang="en-US"/>
              <a:t>Presume that consent for the abbreviated school day program placement has been revoked.</a:t>
            </a:r>
            <a:endParaRPr/>
          </a:p>
          <a:p>
            <a:pPr marL="13462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b="1"/>
              <a:t>Immediately, and in no case no more than two business days after receipt of the complaint, </a:t>
            </a:r>
            <a:endParaRPr/>
          </a:p>
          <a:p>
            <a:pPr marL="457200" lvl="0" indent="-336550" algn="l" rtl="0">
              <a:lnSpc>
                <a:spcPct val="100000"/>
              </a:lnSpc>
              <a:spcBef>
                <a:spcPts val="0"/>
              </a:spcBef>
              <a:spcAft>
                <a:spcPts val="0"/>
              </a:spcAft>
              <a:buClr>
                <a:schemeClr val="dk1"/>
              </a:buClr>
              <a:buSzPts val="1700"/>
              <a:buChar char="•"/>
            </a:pPr>
            <a:r>
              <a:rPr lang="en-US"/>
              <a:t>Order the school district to provide to the student, within five school days, meaningful access to the same number of hours of instruction and educational services that are provided to the majority of other students who are in the same grade within the student’s resident school district. </a:t>
            </a:r>
            <a:endParaRPr/>
          </a:p>
          <a:p>
            <a:pPr marL="134620" lvl="0" indent="0" algn="l" rtl="0">
              <a:lnSpc>
                <a:spcPct val="100000"/>
              </a:lnSpc>
              <a:spcBef>
                <a:spcPts val="0"/>
              </a:spcBef>
              <a:spcAft>
                <a:spcPts val="0"/>
              </a:spcAft>
              <a:buClr>
                <a:schemeClr val="dk1"/>
              </a:buClr>
              <a:buSzPts val="2400"/>
              <a:buNone/>
            </a:pPr>
            <a:endParaRPr/>
          </a:p>
        </p:txBody>
      </p:sp>
      <p:sp>
        <p:nvSpPr>
          <p:cNvPr id="759" name="Google Shape;759;p6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60" name="Google Shape;760;p6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761" name="Google Shape;761;p6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Complaint Investigations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68" name="Google Shape;768;p6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769" name="Google Shape;769;p6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Complaint Investigations</a:t>
            </a:r>
            <a:endParaRPr b="1"/>
          </a:p>
        </p:txBody>
      </p:sp>
      <p:sp>
        <p:nvSpPr>
          <p:cNvPr id="770" name="Google Shape;770;p66"/>
          <p:cNvSpPr/>
          <p:nvPr/>
        </p:nvSpPr>
        <p:spPr>
          <a:xfrm>
            <a:off x="1331843" y="2007704"/>
            <a:ext cx="9362661" cy="3419061"/>
          </a:xfrm>
          <a:prstGeom prst="round2DiagRect">
            <a:avLst>
              <a:gd name="adj1" fmla="val 16667"/>
              <a:gd name="adj2" fmla="val 0"/>
            </a:avLst>
          </a:prstGeom>
          <a:solidFill>
            <a:schemeClr val="accent3"/>
          </a:solidFill>
          <a:ln w="12700" cap="flat" cmpd="sng">
            <a:solidFill>
              <a:srgbClr val="004E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The best solution to complaint investigations is to be proactive and ensure adequate systems are set up to reduce the likelihood of an investigation.  </a:t>
            </a:r>
            <a:endParaRPr sz="3600" b="1">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Enforcement</a:t>
            </a:r>
            <a:endParaRPr/>
          </a:p>
        </p:txBody>
      </p:sp>
      <p:pic>
        <p:nvPicPr>
          <p:cNvPr id="777" name="Google Shape;777;p67">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717550" y="2111536"/>
            <a:ext cx="5302250" cy="3533452"/>
          </a:xfrm>
          <a:prstGeom prst="rect">
            <a:avLst/>
          </a:prstGeom>
          <a:noFill/>
          <a:ln>
            <a:noFill/>
          </a:ln>
        </p:spPr>
      </p:pic>
      <p:sp>
        <p:nvSpPr>
          <p:cNvPr id="778" name="Google Shape;778;p67"/>
          <p:cNvSpPr txBox="1">
            <a:spLocks noGrp="1"/>
          </p:cNvSpPr>
          <p:nvPr>
            <p:ph type="body" idx="2"/>
          </p:nvPr>
        </p:nvSpPr>
        <p:spPr>
          <a:xfrm>
            <a:off x="6172200" y="2346048"/>
            <a:ext cx="5329518" cy="306442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t>Enforcement actions for failure to comply with abbreviated school day program legislation are integrated into SB 819.  </a:t>
            </a:r>
            <a:endParaRPr sz="4000"/>
          </a:p>
        </p:txBody>
      </p:sp>
      <p:sp>
        <p:nvSpPr>
          <p:cNvPr id="779" name="Google Shape;779;p6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80" name="Google Shape;780;p6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r>
              <a:rPr lang="en-US" sz="3200" b="1"/>
              <a:t>Process:  </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ODE will enter an order that any students named in the complaint or identified during the investigation: </a:t>
            </a:r>
            <a:endParaRPr/>
          </a:p>
          <a:p>
            <a:pPr marL="1143000" lvl="2" indent="-228600" algn="l" rtl="0">
              <a:lnSpc>
                <a:spcPct val="90000"/>
              </a:lnSpc>
              <a:spcBef>
                <a:spcPts val="500"/>
              </a:spcBef>
              <a:spcAft>
                <a:spcPts val="0"/>
              </a:spcAft>
              <a:buClr>
                <a:schemeClr val="dk1"/>
              </a:buClr>
              <a:buSzPts val="3200"/>
              <a:buChar char="•"/>
            </a:pPr>
            <a:r>
              <a:rPr lang="en-US" sz="3200"/>
              <a:t>Be provided (within five school days of the final order) with meaningful access to instruction and educational services.</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If the school district fails to comply with the order:  </a:t>
            </a:r>
            <a:endParaRPr/>
          </a:p>
          <a:p>
            <a:pPr marL="1143000" lvl="2" indent="-228600" algn="l" rtl="0">
              <a:lnSpc>
                <a:spcPct val="90000"/>
              </a:lnSpc>
              <a:spcBef>
                <a:spcPts val="500"/>
              </a:spcBef>
              <a:spcAft>
                <a:spcPts val="0"/>
              </a:spcAft>
              <a:buClr>
                <a:schemeClr val="dk1"/>
              </a:buClr>
              <a:buSzPts val="3200"/>
              <a:buChar char="•"/>
            </a:pPr>
            <a:r>
              <a:rPr lang="en-US" sz="3200"/>
              <a:t>Find the school district nonstandard until all students subject to the order are provided meaningful access.  </a:t>
            </a:r>
            <a:endParaRPr/>
          </a:p>
        </p:txBody>
      </p:sp>
      <p:sp>
        <p:nvSpPr>
          <p:cNvPr id="787" name="Google Shape;787;p6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88" name="Google Shape;788;p6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
        <p:nvSpPr>
          <p:cNvPr id="789" name="Google Shape;789;p6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Enforcement: School District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69"/>
          <p:cNvSpPr txBox="1">
            <a:spLocks noGrp="1"/>
          </p:cNvSpPr>
          <p:nvPr>
            <p:ph type="body" idx="1"/>
          </p:nvPr>
        </p:nvSpPr>
        <p:spPr>
          <a:xfrm>
            <a:off x="717176" y="1825624"/>
            <a:ext cx="10784542" cy="441614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500"/>
              <a:buNone/>
            </a:pPr>
            <a:r>
              <a:rPr lang="en-US" sz="3500" b="1"/>
              <a:t>If the school district fails to comply with the order within 10 school days, the ODE will:</a:t>
            </a:r>
            <a:endParaRPr/>
          </a:p>
          <a:p>
            <a:pPr marL="457200" lvl="0" indent="-330200" algn="l" rtl="0">
              <a:lnSpc>
                <a:spcPct val="100000"/>
              </a:lnSpc>
              <a:spcBef>
                <a:spcPts val="1200"/>
              </a:spcBef>
              <a:spcAft>
                <a:spcPts val="0"/>
              </a:spcAft>
              <a:buClr>
                <a:schemeClr val="dk1"/>
              </a:buClr>
              <a:buSzPts val="1600"/>
              <a:buChar char="•"/>
            </a:pPr>
            <a:r>
              <a:rPr lang="en-US" sz="3200"/>
              <a:t>Immediately withhold State School Fund moneys that otherwise would be distributed to the school district. </a:t>
            </a:r>
            <a:endParaRPr/>
          </a:p>
          <a:p>
            <a:pPr marL="914400" lvl="1" indent="-330200" algn="l" rtl="0">
              <a:lnSpc>
                <a:spcPct val="100000"/>
              </a:lnSpc>
              <a:spcBef>
                <a:spcPts val="0"/>
              </a:spcBef>
              <a:spcAft>
                <a:spcPts val="0"/>
              </a:spcAft>
              <a:buClr>
                <a:schemeClr val="dk1"/>
              </a:buClr>
              <a:buSzPts val="1600"/>
              <a:buChar char="•"/>
            </a:pPr>
            <a:r>
              <a:rPr lang="en-US" sz="3200"/>
              <a:t>Amounts withheld must be calculated based on the weighted average daily membership attributable to the students subject to the order and the percentage of the school year that the students were placed on an abbreviated school day program.</a:t>
            </a:r>
            <a:endParaRPr sz="3200"/>
          </a:p>
          <a:p>
            <a:pPr marL="228600" lvl="0" indent="-2540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endParaRPr sz="3200"/>
          </a:p>
        </p:txBody>
      </p:sp>
      <p:sp>
        <p:nvSpPr>
          <p:cNvPr id="796" name="Google Shape;796;p6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797" name="Google Shape;797;p6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798" name="Google Shape;798;p6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Enforcement: School District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70"/>
          <p:cNvSpPr txBox="1">
            <a:spLocks noGrp="1"/>
          </p:cNvSpPr>
          <p:nvPr>
            <p:ph type="body" idx="1"/>
          </p:nvPr>
        </p:nvSpPr>
        <p:spPr>
          <a:xfrm>
            <a:off x="717176" y="1825624"/>
            <a:ext cx="10784542" cy="44161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None/>
            </a:pPr>
            <a:r>
              <a:rPr lang="en-US" sz="3500" b="1"/>
              <a:t>Additionally, if the school district fails to comply with the order within 10 school days:</a:t>
            </a:r>
            <a:endParaRPr sz="3500" b="1"/>
          </a:p>
          <a:p>
            <a:pPr marL="0" lvl="0" indent="0" algn="l" rtl="0">
              <a:lnSpc>
                <a:spcPct val="90000"/>
              </a:lnSpc>
              <a:spcBef>
                <a:spcPts val="0"/>
              </a:spcBef>
              <a:spcAft>
                <a:spcPts val="0"/>
              </a:spcAft>
              <a:buClr>
                <a:schemeClr val="dk1"/>
              </a:buClr>
              <a:buSzPts val="3500"/>
              <a:buNone/>
            </a:pPr>
            <a:endParaRPr sz="3500" b="1"/>
          </a:p>
          <a:p>
            <a:pPr marL="685800" lvl="1" indent="-228600" algn="l" rtl="0">
              <a:lnSpc>
                <a:spcPct val="90000"/>
              </a:lnSpc>
              <a:spcBef>
                <a:spcPts val="500"/>
              </a:spcBef>
              <a:spcAft>
                <a:spcPts val="0"/>
              </a:spcAft>
              <a:buClr>
                <a:schemeClr val="dk1"/>
              </a:buClr>
              <a:buSzPts val="3200"/>
              <a:buChar char="•"/>
            </a:pPr>
            <a:r>
              <a:rPr lang="en-US" sz="3200"/>
              <a:t> The school district to must provide</a:t>
            </a:r>
            <a:r>
              <a:rPr lang="en-US" sz="3200" b="1"/>
              <a:t> compensatory education</a:t>
            </a:r>
            <a:r>
              <a:rPr lang="en-US" sz="3200"/>
              <a:t> to the students subject to the order that is equivalent to at least one hour of direct instruction for every two hours of instruction that were lost due to an abbreviated school day program placement in violation of sections 2(7) and 3(5) of this 2023 Act.</a:t>
            </a:r>
            <a:endParaRPr sz="3200"/>
          </a:p>
        </p:txBody>
      </p:sp>
      <p:sp>
        <p:nvSpPr>
          <p:cNvPr id="805" name="Google Shape;805;p7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806" name="Google Shape;806;p7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sp>
        <p:nvSpPr>
          <p:cNvPr id="807" name="Google Shape;807;p7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Enforcement: School District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7" descr="The Foundations of Student Protections"/>
          <p:cNvGrpSpPr/>
          <p:nvPr/>
        </p:nvGrpSpPr>
        <p:grpSpPr>
          <a:xfrm>
            <a:off x="502415" y="1825625"/>
            <a:ext cx="11258149" cy="4314168"/>
            <a:chOff x="1374" y="0"/>
            <a:chExt cx="11258149" cy="4314168"/>
          </a:xfrm>
        </p:grpSpPr>
        <p:sp>
          <p:nvSpPr>
            <p:cNvPr id="164" name="Google Shape;164;p7"/>
            <p:cNvSpPr/>
            <p:nvPr/>
          </p:nvSpPr>
          <p:spPr>
            <a:xfrm>
              <a:off x="1374" y="0"/>
              <a:ext cx="3574015" cy="4314168"/>
            </a:xfrm>
            <a:prstGeom prst="roundRect">
              <a:avLst>
                <a:gd name="adj" fmla="val 10000"/>
              </a:avLst>
            </a:prstGeom>
            <a:solidFill>
              <a:srgbClr val="CA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txBox="1"/>
            <p:nvPr/>
          </p:nvSpPr>
          <p:spPr>
            <a:xfrm>
              <a:off x="1374" y="0"/>
              <a:ext cx="3574015" cy="129425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b="0" i="0" u="none" strike="noStrike" cap="none">
                  <a:solidFill>
                    <a:schemeClr val="dk1"/>
                  </a:solidFill>
                  <a:latin typeface="Calibri"/>
                  <a:ea typeface="Calibri"/>
                  <a:cs typeface="Calibri"/>
                  <a:sym typeface="Calibri"/>
                </a:rPr>
                <a:t>IDEA</a:t>
              </a:r>
              <a:endParaRPr sz="5200" b="0" i="0" u="none" strike="noStrike" cap="none">
                <a:solidFill>
                  <a:schemeClr val="dk1"/>
                </a:solidFill>
                <a:latin typeface="Calibri"/>
                <a:ea typeface="Calibri"/>
                <a:cs typeface="Calibri"/>
                <a:sym typeface="Calibri"/>
              </a:endParaRPr>
            </a:p>
          </p:txBody>
        </p:sp>
        <p:sp>
          <p:nvSpPr>
            <p:cNvPr id="166" name="Google Shape;166;p7"/>
            <p:cNvSpPr/>
            <p:nvPr/>
          </p:nvSpPr>
          <p:spPr>
            <a:xfrm>
              <a:off x="358776" y="1295514"/>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txBox="1"/>
            <p:nvPr/>
          </p:nvSpPr>
          <p:spPr>
            <a:xfrm>
              <a:off x="396875" y="1333613"/>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accent1"/>
                  </a:solidFill>
                  <a:latin typeface="Calibri"/>
                  <a:ea typeface="Calibri"/>
                  <a:cs typeface="Calibri"/>
                  <a:sym typeface="Calibri"/>
                </a:rPr>
                <a:t>Requires that eligible students receive a free appropriate public education in the least restrictive environment.  </a:t>
              </a:r>
              <a:endParaRPr sz="1600" b="1" i="0" u="none" strike="noStrike" cap="none">
                <a:solidFill>
                  <a:schemeClr val="accent1"/>
                </a:solidFill>
                <a:latin typeface="Calibri"/>
                <a:ea typeface="Calibri"/>
                <a:cs typeface="Calibri"/>
                <a:sym typeface="Calibri"/>
              </a:endParaRPr>
            </a:p>
          </p:txBody>
        </p:sp>
        <p:sp>
          <p:nvSpPr>
            <p:cNvPr id="168" name="Google Shape;168;p7"/>
            <p:cNvSpPr/>
            <p:nvPr/>
          </p:nvSpPr>
          <p:spPr>
            <a:xfrm>
              <a:off x="358776" y="2796415"/>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txBox="1"/>
            <p:nvPr/>
          </p:nvSpPr>
          <p:spPr>
            <a:xfrm>
              <a:off x="396875" y="2834514"/>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accent1"/>
                  </a:solidFill>
                  <a:latin typeface="Calibri"/>
                  <a:ea typeface="Calibri"/>
                  <a:cs typeface="Calibri"/>
                  <a:sym typeface="Calibri"/>
                </a:rPr>
                <a:t>This means schools must educate students with disabilities alongside their non-disabled peers as much as possible.  </a:t>
              </a:r>
              <a:endParaRPr sz="1600" b="1" i="0" u="none" strike="noStrike" cap="none">
                <a:solidFill>
                  <a:schemeClr val="accent1"/>
                </a:solidFill>
                <a:latin typeface="Calibri"/>
                <a:ea typeface="Calibri"/>
                <a:cs typeface="Calibri"/>
                <a:sym typeface="Calibri"/>
              </a:endParaRPr>
            </a:p>
          </p:txBody>
        </p:sp>
        <p:sp>
          <p:nvSpPr>
            <p:cNvPr id="170" name="Google Shape;170;p7"/>
            <p:cNvSpPr/>
            <p:nvPr/>
          </p:nvSpPr>
          <p:spPr>
            <a:xfrm>
              <a:off x="3830360" y="0"/>
              <a:ext cx="3574015" cy="4314168"/>
            </a:xfrm>
            <a:prstGeom prst="roundRect">
              <a:avLst>
                <a:gd name="adj" fmla="val 10000"/>
              </a:avLst>
            </a:prstGeom>
            <a:solidFill>
              <a:srgbClr val="CA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txBox="1"/>
            <p:nvPr/>
          </p:nvSpPr>
          <p:spPr>
            <a:xfrm>
              <a:off x="3830360" y="0"/>
              <a:ext cx="3574015" cy="129425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b="0" i="0" u="none" strike="noStrike" cap="none">
                  <a:solidFill>
                    <a:schemeClr val="dk1"/>
                  </a:solidFill>
                  <a:latin typeface="Calibri"/>
                  <a:ea typeface="Calibri"/>
                  <a:cs typeface="Calibri"/>
                  <a:sym typeface="Calibri"/>
                </a:rPr>
                <a:t>Section 504</a:t>
              </a:r>
              <a:endParaRPr sz="5200" b="0" i="0" u="none" strike="noStrike" cap="none">
                <a:solidFill>
                  <a:schemeClr val="dk1"/>
                </a:solidFill>
                <a:latin typeface="Calibri"/>
                <a:ea typeface="Calibri"/>
                <a:cs typeface="Calibri"/>
                <a:sym typeface="Calibri"/>
              </a:endParaRPr>
            </a:p>
          </p:txBody>
        </p:sp>
        <p:sp>
          <p:nvSpPr>
            <p:cNvPr id="172" name="Google Shape;172;p7"/>
            <p:cNvSpPr/>
            <p:nvPr/>
          </p:nvSpPr>
          <p:spPr>
            <a:xfrm>
              <a:off x="4200843" y="1295514"/>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txBox="1"/>
            <p:nvPr/>
          </p:nvSpPr>
          <p:spPr>
            <a:xfrm>
              <a:off x="4238942" y="1333613"/>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accent1"/>
                  </a:solidFill>
                  <a:latin typeface="Calibri"/>
                  <a:ea typeface="Calibri"/>
                  <a:cs typeface="Calibri"/>
                  <a:sym typeface="Calibri"/>
                </a:rPr>
                <a:t>Prohibits discrimination against people with disabilities in programs that receive federal funding ,like public K-12 schools.  </a:t>
              </a:r>
              <a:endParaRPr sz="1600" b="1" i="0" u="none" strike="noStrike" cap="none">
                <a:solidFill>
                  <a:schemeClr val="accent1"/>
                </a:solidFill>
                <a:latin typeface="Calibri"/>
                <a:ea typeface="Calibri"/>
                <a:cs typeface="Calibri"/>
                <a:sym typeface="Calibri"/>
              </a:endParaRPr>
            </a:p>
          </p:txBody>
        </p:sp>
        <p:sp>
          <p:nvSpPr>
            <p:cNvPr id="174" name="Google Shape;174;p7"/>
            <p:cNvSpPr/>
            <p:nvPr/>
          </p:nvSpPr>
          <p:spPr>
            <a:xfrm>
              <a:off x="4200843" y="2796415"/>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txBox="1"/>
            <p:nvPr/>
          </p:nvSpPr>
          <p:spPr>
            <a:xfrm>
              <a:off x="4238942" y="2834514"/>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accent1"/>
                  </a:solidFill>
                  <a:latin typeface="Calibri"/>
                  <a:ea typeface="Calibri"/>
                  <a:cs typeface="Calibri"/>
                  <a:sym typeface="Calibri"/>
                </a:rPr>
                <a:t>This means schools must provide accommodations and modifications to allow students with disabilities equitable access.  </a:t>
              </a:r>
              <a:endParaRPr sz="1600" b="1" i="0" u="none" strike="noStrike" cap="none">
                <a:solidFill>
                  <a:schemeClr val="accent1"/>
                </a:solidFill>
                <a:latin typeface="Calibri"/>
                <a:ea typeface="Calibri"/>
                <a:cs typeface="Calibri"/>
                <a:sym typeface="Calibri"/>
              </a:endParaRPr>
            </a:p>
          </p:txBody>
        </p:sp>
        <p:sp>
          <p:nvSpPr>
            <p:cNvPr id="176" name="Google Shape;176;p7"/>
            <p:cNvSpPr/>
            <p:nvPr/>
          </p:nvSpPr>
          <p:spPr>
            <a:xfrm>
              <a:off x="7685508" y="0"/>
              <a:ext cx="3574015" cy="4314168"/>
            </a:xfrm>
            <a:prstGeom prst="roundRect">
              <a:avLst>
                <a:gd name="adj" fmla="val 10000"/>
              </a:avLst>
            </a:prstGeom>
            <a:solidFill>
              <a:srgbClr val="CA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7685508" y="0"/>
              <a:ext cx="3574015" cy="1294250"/>
            </a:xfrm>
            <a:prstGeom prst="rect">
              <a:avLst/>
            </a:prstGeom>
            <a:noFill/>
            <a:ln>
              <a:noFill/>
            </a:ln>
          </p:spPr>
          <p:txBody>
            <a:bodyPr spcFirstLastPara="1" wrap="square" lIns="198100" tIns="198100" rIns="198100" bIns="198100" anchor="ctr" anchorCtr="0">
              <a:noAutofit/>
            </a:bodyPr>
            <a:lstStyle/>
            <a:p>
              <a:pPr marL="0" marR="0" lvl="0" indent="0" algn="ctr" rtl="0">
                <a:lnSpc>
                  <a:spcPct val="90000"/>
                </a:lnSpc>
                <a:spcBef>
                  <a:spcPts val="0"/>
                </a:spcBef>
                <a:spcAft>
                  <a:spcPts val="0"/>
                </a:spcAft>
                <a:buNone/>
              </a:pPr>
              <a:r>
                <a:rPr lang="en-US" sz="5200" b="0" i="0" u="none" strike="noStrike" cap="none">
                  <a:solidFill>
                    <a:schemeClr val="dk1"/>
                  </a:solidFill>
                  <a:latin typeface="Calibri"/>
                  <a:ea typeface="Calibri"/>
                  <a:cs typeface="Calibri"/>
                  <a:sym typeface="Calibri"/>
                </a:rPr>
                <a:t>ADA</a:t>
              </a:r>
              <a:endParaRPr sz="5200" b="0" i="0" u="none" strike="noStrike" cap="none">
                <a:solidFill>
                  <a:schemeClr val="dk1"/>
                </a:solidFill>
                <a:latin typeface="Calibri"/>
                <a:ea typeface="Calibri"/>
                <a:cs typeface="Calibri"/>
                <a:sym typeface="Calibri"/>
              </a:endParaRPr>
            </a:p>
          </p:txBody>
        </p:sp>
        <p:sp>
          <p:nvSpPr>
            <p:cNvPr id="178" name="Google Shape;178;p7"/>
            <p:cNvSpPr/>
            <p:nvPr/>
          </p:nvSpPr>
          <p:spPr>
            <a:xfrm>
              <a:off x="8042910" y="1295514"/>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txBox="1"/>
            <p:nvPr/>
          </p:nvSpPr>
          <p:spPr>
            <a:xfrm>
              <a:off x="8081009" y="1333613"/>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accent1"/>
                  </a:solidFill>
                  <a:latin typeface="Calibri"/>
                  <a:ea typeface="Calibri"/>
                  <a:cs typeface="Calibri"/>
                  <a:sym typeface="Calibri"/>
                </a:rPr>
                <a:t>Prohibits discrimination against people with disabilities in public accommodations, including schools.</a:t>
              </a:r>
              <a:endParaRPr sz="1600" b="1" i="0" u="none" strike="noStrike" cap="none">
                <a:solidFill>
                  <a:schemeClr val="accent1"/>
                </a:solidFill>
                <a:latin typeface="Calibri"/>
                <a:ea typeface="Calibri"/>
                <a:cs typeface="Calibri"/>
                <a:sym typeface="Calibri"/>
              </a:endParaRPr>
            </a:p>
          </p:txBody>
        </p:sp>
        <p:sp>
          <p:nvSpPr>
            <p:cNvPr id="180" name="Google Shape;180;p7"/>
            <p:cNvSpPr/>
            <p:nvPr/>
          </p:nvSpPr>
          <p:spPr>
            <a:xfrm>
              <a:off x="8042910" y="2796415"/>
              <a:ext cx="2859212" cy="1300780"/>
            </a:xfrm>
            <a:prstGeom prst="roundRect">
              <a:avLst>
                <a:gd name="adj" fmla="val 10000"/>
              </a:avLst>
            </a:prstGeom>
            <a:solidFill>
              <a:schemeClr val="lt1"/>
            </a:solidFill>
            <a:ln w="12700" cap="flat" cmpd="sng">
              <a:solidFill>
                <a:srgbClr val="00619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p:nvPr/>
          </p:nvSpPr>
          <p:spPr>
            <a:xfrm>
              <a:off x="8081009" y="2834514"/>
              <a:ext cx="2783014" cy="1224582"/>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b="1" i="0" u="none" strike="noStrike" cap="none">
                  <a:solidFill>
                    <a:schemeClr val="accent1"/>
                  </a:solidFill>
                  <a:latin typeface="Calibri"/>
                  <a:ea typeface="Calibri"/>
                  <a:cs typeface="Calibri"/>
                  <a:sym typeface="Calibri"/>
                </a:rPr>
                <a:t>This means that facilities, programs, and activities, including those in schools, must be accessible for people with disabilities.  </a:t>
              </a:r>
              <a:endParaRPr sz="1600" b="1" i="0" u="none" strike="noStrike" cap="none">
                <a:solidFill>
                  <a:schemeClr val="accent1"/>
                </a:solidFill>
                <a:latin typeface="Calibri"/>
                <a:ea typeface="Calibri"/>
                <a:cs typeface="Calibri"/>
                <a:sym typeface="Calibri"/>
              </a:endParaRPr>
            </a:p>
          </p:txBody>
        </p:sp>
      </p:grpSp>
      <p:sp>
        <p:nvSpPr>
          <p:cNvPr id="182" name="Google Shape;182;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83" name="Google Shape;183;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84" name="Google Shape;184;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The Foundations of Student Protections</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71"/>
          <p:cNvSpPr txBox="1">
            <a:spLocks noGrp="1"/>
          </p:cNvSpPr>
          <p:nvPr>
            <p:ph type="body" idx="1"/>
          </p:nvPr>
        </p:nvSpPr>
        <p:spPr>
          <a:xfrm>
            <a:off x="717175" y="1524849"/>
            <a:ext cx="10784400" cy="49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a:t>The failure of a school </a:t>
            </a:r>
            <a:r>
              <a:rPr lang="en-US" sz="2800" b="1"/>
              <a:t>district superintendent </a:t>
            </a:r>
            <a:r>
              <a:rPr lang="en-US" sz="2800"/>
              <a:t>to restore meaningful access to a student within the timeline and comply with an order including restoring meaningful access to all students subject to the order </a:t>
            </a:r>
            <a:endParaRPr/>
          </a:p>
          <a:p>
            <a:pPr marL="228600" lvl="0" indent="-228600" algn="l" rtl="0">
              <a:lnSpc>
                <a:spcPct val="100000"/>
              </a:lnSpc>
              <a:spcBef>
                <a:spcPts val="1200"/>
              </a:spcBef>
              <a:spcAft>
                <a:spcPts val="0"/>
              </a:spcAft>
              <a:buClr>
                <a:schemeClr val="dk1"/>
              </a:buClr>
              <a:buSzPts val="2800"/>
              <a:buChar char="•"/>
            </a:pPr>
            <a:r>
              <a:rPr lang="en-US" sz="2800" b="1"/>
              <a:t>May be grounds for discipline by the Teacher Standards and Practices Commission under ORS 342.175. </a:t>
            </a:r>
            <a:endParaRPr/>
          </a:p>
          <a:p>
            <a:pPr marL="0" lvl="0" indent="0" algn="l" rtl="0">
              <a:lnSpc>
                <a:spcPct val="100000"/>
              </a:lnSpc>
              <a:spcBef>
                <a:spcPts val="1200"/>
              </a:spcBef>
              <a:spcAft>
                <a:spcPts val="0"/>
              </a:spcAft>
              <a:buClr>
                <a:schemeClr val="dk1"/>
              </a:buClr>
              <a:buSzPts val="2800"/>
              <a:buNone/>
            </a:pPr>
            <a:r>
              <a:rPr lang="en-US" sz="2800"/>
              <a:t>If the commission receives a complaint concerning a failure described in this subsection, the commission shall take into consideration the responsive efforts and actions of the superintendent to restore meaningful access to the student or students.</a:t>
            </a:r>
            <a:endParaRPr/>
          </a:p>
        </p:txBody>
      </p:sp>
      <p:sp>
        <p:nvSpPr>
          <p:cNvPr id="814" name="Google Shape;814;p7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815" name="Google Shape;815;p7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sp>
        <p:nvSpPr>
          <p:cNvPr id="816" name="Google Shape;816;p7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Enforcement: TSPC Discipline</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23bc89d359c_1_224"/>
          <p:cNvSpPr txBox="1">
            <a:spLocks noGrp="1"/>
          </p:cNvSpPr>
          <p:nvPr>
            <p:ph type="body" idx="1"/>
          </p:nvPr>
        </p:nvSpPr>
        <p:spPr>
          <a:xfrm>
            <a:off x="170100" y="1845175"/>
            <a:ext cx="11770800" cy="41091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4200" b="1">
                <a:solidFill>
                  <a:srgbClr val="F1C232"/>
                </a:solidFill>
              </a:rPr>
              <a:t>Questions</a:t>
            </a:r>
            <a:endParaRPr sz="4200" b="1">
              <a:solidFill>
                <a:srgbClr val="F1C232"/>
              </a:solidFill>
            </a:endParaRPr>
          </a:p>
          <a:p>
            <a:pPr marL="0" lvl="0" indent="0" algn="ctr" rtl="0">
              <a:spcBef>
                <a:spcPts val="1000"/>
              </a:spcBef>
              <a:spcAft>
                <a:spcPts val="0"/>
              </a:spcAft>
              <a:buNone/>
            </a:pPr>
            <a:r>
              <a:rPr lang="en-US" sz="4200" b="1">
                <a:solidFill>
                  <a:srgbClr val="F1C232"/>
                </a:solidFill>
              </a:rPr>
              <a:t>Concerns</a:t>
            </a:r>
            <a:endParaRPr sz="4200" b="1">
              <a:solidFill>
                <a:srgbClr val="F1C232"/>
              </a:solidFill>
            </a:endParaRPr>
          </a:p>
          <a:p>
            <a:pPr marL="0" lvl="0" indent="0" algn="ctr" rtl="0">
              <a:spcBef>
                <a:spcPts val="1000"/>
              </a:spcBef>
              <a:spcAft>
                <a:spcPts val="0"/>
              </a:spcAft>
              <a:buNone/>
            </a:pPr>
            <a:r>
              <a:rPr lang="en-US" sz="4200" b="1">
                <a:solidFill>
                  <a:srgbClr val="F1C232"/>
                </a:solidFill>
              </a:rPr>
              <a:t>Comments</a:t>
            </a:r>
            <a:endParaRPr sz="4200" b="1">
              <a:solidFill>
                <a:srgbClr val="F1C232"/>
              </a:solidFill>
            </a:endParaRPr>
          </a:p>
        </p:txBody>
      </p:sp>
      <p:sp>
        <p:nvSpPr>
          <p:cNvPr id="823" name="Google Shape;823;g23bc89d359c_1_22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
        <p:nvSpPr>
          <p:cNvPr id="824" name="Google Shape;824;g23bc89d359c_1_22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Superintendent Review, Complaint Investigations and Enforcement Actions </a:t>
            </a:r>
            <a:endParaRPr/>
          </a:p>
        </p:txBody>
      </p:sp>
      <p:pic>
        <p:nvPicPr>
          <p:cNvPr id="826" name="Google Shape;826;g23bc89d359c_1_2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77673" y="4186700"/>
            <a:ext cx="1463398" cy="2182851"/>
          </a:xfrm>
          <a:prstGeom prst="rect">
            <a:avLst/>
          </a:prstGeom>
          <a:noFill/>
          <a:ln w="28575" cap="flat" cmpd="sng">
            <a:solidFill>
              <a:srgbClr val="0000FF"/>
            </a:solidFill>
            <a:prstDash val="solid"/>
            <a:round/>
            <a:headEnd type="none" w="sm" len="sm"/>
            <a:tailEnd type="none" w="sm" len="sm"/>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7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833" name="Google Shape;833;p7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834" name="Google Shape;834;p72"/>
          <p:cNvSpPr txBox="1">
            <a:spLocks noGrp="1"/>
          </p:cNvSpPr>
          <p:nvPr>
            <p:ph type="title"/>
          </p:nvPr>
        </p:nvSpPr>
        <p:spPr>
          <a:xfrm>
            <a:off x="717176" y="43038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Calibri"/>
              <a:buNone/>
            </a:pPr>
            <a:r>
              <a:rPr lang="en-US" dirty="0"/>
              <a:t>Major Changes to Abbreviated School Day Programs with the Passage of SB 819</a:t>
            </a:r>
            <a:endParaRPr dirty="0"/>
          </a:p>
        </p:txBody>
      </p:sp>
      <p:grpSp>
        <p:nvGrpSpPr>
          <p:cNvPr id="835" name="Google Shape;835;p72" descr="Major Changes to Abbreviated School Day Programs with the Passage of SB 819"/>
          <p:cNvGrpSpPr/>
          <p:nvPr/>
        </p:nvGrpSpPr>
        <p:grpSpPr>
          <a:xfrm>
            <a:off x="1204132" y="1685251"/>
            <a:ext cx="10080970" cy="4153919"/>
            <a:chOff x="0" y="228411"/>
            <a:chExt cx="10080970" cy="4153919"/>
          </a:xfrm>
        </p:grpSpPr>
        <p:sp>
          <p:nvSpPr>
            <p:cNvPr id="836" name="Google Shape;836;p72"/>
            <p:cNvSpPr/>
            <p:nvPr/>
          </p:nvSpPr>
          <p:spPr>
            <a:xfrm>
              <a:off x="0" y="278513"/>
              <a:ext cx="3173789" cy="1904273"/>
            </a:xfrm>
            <a:prstGeom prst="rect">
              <a:avLst/>
            </a:prstGeom>
            <a:solidFill>
              <a:srgbClr val="007F40"/>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2"/>
            <p:cNvSpPr txBox="1"/>
            <p:nvPr/>
          </p:nvSpPr>
          <p:spPr>
            <a:xfrm>
              <a:off x="0" y="278513"/>
              <a:ext cx="3173789" cy="19042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Definition of Abbreviated School Day (many implications)</a:t>
              </a:r>
              <a:endParaRPr sz="2800" b="1">
                <a:solidFill>
                  <a:schemeClr val="lt1"/>
                </a:solidFill>
                <a:latin typeface="Calibri"/>
                <a:ea typeface="Calibri"/>
                <a:cs typeface="Calibri"/>
                <a:sym typeface="Calibri"/>
              </a:endParaRPr>
            </a:p>
          </p:txBody>
        </p:sp>
        <p:sp>
          <p:nvSpPr>
            <p:cNvPr id="838" name="Google Shape;838;p72"/>
            <p:cNvSpPr/>
            <p:nvPr/>
          </p:nvSpPr>
          <p:spPr>
            <a:xfrm>
              <a:off x="6898262" y="228411"/>
              <a:ext cx="3173789" cy="1904273"/>
            </a:xfrm>
            <a:prstGeom prst="rect">
              <a:avLst/>
            </a:prstGeom>
            <a:solidFill>
              <a:srgbClr val="078996"/>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2"/>
            <p:cNvSpPr txBox="1"/>
            <p:nvPr/>
          </p:nvSpPr>
          <p:spPr>
            <a:xfrm>
              <a:off x="6898262" y="228411"/>
              <a:ext cx="3173789" cy="19042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Parent Consent for Abbreviated School Day Program</a:t>
              </a:r>
              <a:endParaRPr sz="2800" b="1">
                <a:solidFill>
                  <a:schemeClr val="lt1"/>
                </a:solidFill>
                <a:latin typeface="Calibri"/>
                <a:ea typeface="Calibri"/>
                <a:cs typeface="Calibri"/>
                <a:sym typeface="Calibri"/>
              </a:endParaRPr>
            </a:p>
          </p:txBody>
        </p:sp>
        <p:sp>
          <p:nvSpPr>
            <p:cNvPr id="840" name="Google Shape;840;p72"/>
            <p:cNvSpPr/>
            <p:nvPr/>
          </p:nvSpPr>
          <p:spPr>
            <a:xfrm>
              <a:off x="0" y="2445519"/>
              <a:ext cx="3173789" cy="1904273"/>
            </a:xfrm>
            <a:prstGeom prst="rect">
              <a:avLst/>
            </a:prstGeom>
            <a:solidFill>
              <a:srgbClr val="1348A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2"/>
            <p:cNvSpPr txBox="1"/>
            <p:nvPr/>
          </p:nvSpPr>
          <p:spPr>
            <a:xfrm>
              <a:off x="0" y="2445519"/>
              <a:ext cx="3173789" cy="19042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Documentation for Abbreviated School Day Program</a:t>
              </a:r>
              <a:endParaRPr sz="2800" b="1">
                <a:solidFill>
                  <a:schemeClr val="lt1"/>
                </a:solidFill>
                <a:latin typeface="Calibri"/>
                <a:ea typeface="Calibri"/>
                <a:cs typeface="Calibri"/>
                <a:sym typeface="Calibri"/>
              </a:endParaRPr>
            </a:p>
          </p:txBody>
        </p:sp>
        <p:sp>
          <p:nvSpPr>
            <p:cNvPr id="842" name="Google Shape;842;p72"/>
            <p:cNvSpPr/>
            <p:nvPr/>
          </p:nvSpPr>
          <p:spPr>
            <a:xfrm>
              <a:off x="3494754" y="295569"/>
              <a:ext cx="3173789" cy="1904273"/>
            </a:xfrm>
            <a:prstGeom prst="rect">
              <a:avLst/>
            </a:prstGeom>
            <a:solidFill>
              <a:srgbClr val="4123B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2"/>
            <p:cNvSpPr txBox="1"/>
            <p:nvPr/>
          </p:nvSpPr>
          <p:spPr>
            <a:xfrm>
              <a:off x="3494754" y="295569"/>
              <a:ext cx="3173789" cy="19042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Definition of Instruction and Educational Services</a:t>
              </a:r>
              <a:endParaRPr sz="2800" b="1">
                <a:solidFill>
                  <a:schemeClr val="lt1"/>
                </a:solidFill>
                <a:latin typeface="Calibri"/>
                <a:ea typeface="Calibri"/>
                <a:cs typeface="Calibri"/>
                <a:sym typeface="Calibri"/>
              </a:endParaRPr>
            </a:p>
          </p:txBody>
        </p:sp>
        <p:sp>
          <p:nvSpPr>
            <p:cNvPr id="844" name="Google Shape;844;p72"/>
            <p:cNvSpPr/>
            <p:nvPr/>
          </p:nvSpPr>
          <p:spPr>
            <a:xfrm>
              <a:off x="3541282" y="2425004"/>
              <a:ext cx="3173789" cy="1904273"/>
            </a:xfrm>
            <a:prstGeom prst="rect">
              <a:avLst/>
            </a:prstGeom>
            <a:solidFill>
              <a:srgbClr val="A534C9"/>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2"/>
            <p:cNvSpPr txBox="1"/>
            <p:nvPr/>
          </p:nvSpPr>
          <p:spPr>
            <a:xfrm>
              <a:off x="3541282" y="2425004"/>
              <a:ext cx="3173789" cy="19042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Regularly-Scheduled Mandatory Follow-Up Meetings</a:t>
              </a:r>
              <a:endParaRPr sz="2800" b="1">
                <a:solidFill>
                  <a:schemeClr val="lt1"/>
                </a:solidFill>
                <a:latin typeface="Calibri"/>
                <a:ea typeface="Calibri"/>
                <a:cs typeface="Calibri"/>
                <a:sym typeface="Calibri"/>
              </a:endParaRPr>
            </a:p>
          </p:txBody>
        </p:sp>
        <p:sp>
          <p:nvSpPr>
            <p:cNvPr id="846" name="Google Shape;846;p72"/>
            <p:cNvSpPr/>
            <p:nvPr/>
          </p:nvSpPr>
          <p:spPr>
            <a:xfrm>
              <a:off x="6907181" y="2478057"/>
              <a:ext cx="3173789" cy="1904273"/>
            </a:xfrm>
            <a:prstGeom prst="rect">
              <a:avLst/>
            </a:prstGeom>
            <a:solidFill>
              <a:srgbClr val="C459A2"/>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2"/>
            <p:cNvSpPr txBox="1"/>
            <p:nvPr/>
          </p:nvSpPr>
          <p:spPr>
            <a:xfrm>
              <a:off x="6907181" y="2478057"/>
              <a:ext cx="3173789" cy="19042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1">
                  <a:solidFill>
                    <a:schemeClr val="lt1"/>
                  </a:solidFill>
                  <a:latin typeface="Calibri"/>
                  <a:ea typeface="Calibri"/>
                  <a:cs typeface="Calibri"/>
                  <a:sym typeface="Calibri"/>
                </a:rPr>
                <a:t>Accountability Procedures</a:t>
              </a:r>
              <a:endParaRPr sz="2800" b="1">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8" descr="what does this mean"/>
          <p:cNvGrpSpPr/>
          <p:nvPr/>
        </p:nvGrpSpPr>
        <p:grpSpPr>
          <a:xfrm>
            <a:off x="492026" y="1739044"/>
            <a:ext cx="11228824" cy="4463412"/>
            <a:chOff x="3511" y="48030"/>
            <a:chExt cx="11228824" cy="4463412"/>
          </a:xfrm>
        </p:grpSpPr>
        <p:sp>
          <p:nvSpPr>
            <p:cNvPr id="191" name="Google Shape;191;p8"/>
            <p:cNvSpPr/>
            <p:nvPr/>
          </p:nvSpPr>
          <p:spPr>
            <a:xfrm>
              <a:off x="3511" y="48030"/>
              <a:ext cx="3423422" cy="604800"/>
            </a:xfrm>
            <a:prstGeom prst="rect">
              <a:avLst/>
            </a:prstGeom>
            <a:solidFill>
              <a:srgbClr val="9F1D64"/>
            </a:solidFill>
            <a:ln w="12700" cap="flat" cmpd="sng">
              <a:solidFill>
                <a:srgbClr val="9F1D6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txBox="1"/>
            <p:nvPr/>
          </p:nvSpPr>
          <p:spPr>
            <a:xfrm>
              <a:off x="3511" y="48030"/>
              <a:ext cx="3423422" cy="6048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IDEA</a:t>
              </a:r>
              <a:endParaRPr sz="2400" b="1" i="0" u="none" strike="noStrike" cap="none">
                <a:solidFill>
                  <a:schemeClr val="lt1"/>
                </a:solidFill>
                <a:latin typeface="Calibri"/>
                <a:ea typeface="Calibri"/>
                <a:cs typeface="Calibri"/>
                <a:sym typeface="Calibri"/>
              </a:endParaRPr>
            </a:p>
          </p:txBody>
        </p:sp>
        <p:sp>
          <p:nvSpPr>
            <p:cNvPr id="193" name="Google Shape;193;p8"/>
            <p:cNvSpPr/>
            <p:nvPr/>
          </p:nvSpPr>
          <p:spPr>
            <a:xfrm>
              <a:off x="3511" y="652830"/>
              <a:ext cx="3423422" cy="3858612"/>
            </a:xfrm>
            <a:prstGeom prst="rect">
              <a:avLst/>
            </a:prstGeom>
            <a:solidFill>
              <a:srgbClr val="DFCAD2">
                <a:alpha val="89803"/>
              </a:srgbClr>
            </a:solidFill>
            <a:ln w="12700" cap="flat" cmpd="sng">
              <a:solidFill>
                <a:srgbClr val="DFCA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txBox="1"/>
            <p:nvPr/>
          </p:nvSpPr>
          <p:spPr>
            <a:xfrm>
              <a:off x="3511" y="652830"/>
              <a:ext cx="3423422" cy="3858612"/>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Schools </a:t>
              </a:r>
              <a:r>
                <a:rPr lang="en-US" sz="2100" b="1" i="1" u="none" strike="noStrike" cap="none">
                  <a:solidFill>
                    <a:schemeClr val="dk1"/>
                  </a:solidFill>
                  <a:latin typeface="Calibri"/>
                  <a:ea typeface="Calibri"/>
                  <a:cs typeface="Calibri"/>
                  <a:sym typeface="Calibri"/>
                </a:rPr>
                <a:t>must provide students with disabilities with specially designed instruction</a:t>
              </a:r>
              <a:r>
                <a:rPr lang="en-US" sz="2100" b="1" i="0" u="none" strike="noStrike" cap="none">
                  <a:solidFill>
                    <a:schemeClr val="dk1"/>
                  </a:solidFill>
                  <a:latin typeface="Calibri"/>
                  <a:ea typeface="Calibri"/>
                  <a:cs typeface="Calibri"/>
                  <a:sym typeface="Calibri"/>
                </a:rPr>
                <a:t> and related services required for them to make appropriately ambitious progress in light of their circumstances, at no cost to families.</a:t>
              </a:r>
              <a:endParaRPr sz="2100" b="1" i="0" u="none" strike="noStrike" cap="none">
                <a:solidFill>
                  <a:schemeClr val="dk1"/>
                </a:solidFill>
                <a:latin typeface="Calibri"/>
                <a:ea typeface="Calibri"/>
                <a:cs typeface="Calibri"/>
                <a:sym typeface="Calibri"/>
              </a:endParaRPr>
            </a:p>
          </p:txBody>
        </p:sp>
        <p:sp>
          <p:nvSpPr>
            <p:cNvPr id="195" name="Google Shape;195;p8"/>
            <p:cNvSpPr/>
            <p:nvPr/>
          </p:nvSpPr>
          <p:spPr>
            <a:xfrm>
              <a:off x="3906212" y="48030"/>
              <a:ext cx="3423422" cy="6048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txBox="1"/>
            <p:nvPr/>
          </p:nvSpPr>
          <p:spPr>
            <a:xfrm>
              <a:off x="3906212" y="48030"/>
              <a:ext cx="3423422" cy="6048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Section 504</a:t>
              </a:r>
              <a:endParaRPr sz="2400" b="1" i="0" u="none" strike="noStrike" cap="none">
                <a:solidFill>
                  <a:schemeClr val="lt1"/>
                </a:solidFill>
                <a:latin typeface="Calibri"/>
                <a:ea typeface="Calibri"/>
                <a:cs typeface="Calibri"/>
                <a:sym typeface="Calibri"/>
              </a:endParaRPr>
            </a:p>
          </p:txBody>
        </p:sp>
        <p:sp>
          <p:nvSpPr>
            <p:cNvPr id="197" name="Google Shape;197;p8"/>
            <p:cNvSpPr/>
            <p:nvPr/>
          </p:nvSpPr>
          <p:spPr>
            <a:xfrm>
              <a:off x="3906212" y="652830"/>
              <a:ext cx="3423422" cy="3858612"/>
            </a:xfrm>
            <a:prstGeom prst="rect">
              <a:avLst/>
            </a:prstGeom>
            <a:solidFill>
              <a:srgbClr val="F2D0CB">
                <a:alpha val="89803"/>
              </a:srgbClr>
            </a:solidFill>
            <a:ln w="12700" cap="flat" cmpd="sng">
              <a:solidFill>
                <a:srgbClr val="F2D0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txBox="1"/>
            <p:nvPr/>
          </p:nvSpPr>
          <p:spPr>
            <a:xfrm>
              <a:off x="3906212" y="652830"/>
              <a:ext cx="3423422" cy="3858612"/>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Outlines the special education, supports and accommodations a school will provide to an individual student to meet their unique needs and enable them to receive FAPE.  </a:t>
              </a:r>
              <a:endParaRPr sz="2100" b="1" i="0" u="none" strike="noStrike" cap="none">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Under 819 – </a:t>
              </a:r>
              <a:r>
                <a:rPr lang="en-US" sz="2100" b="1" i="1" u="none" strike="noStrike" cap="none">
                  <a:solidFill>
                    <a:schemeClr val="dk1"/>
                  </a:solidFill>
                  <a:latin typeface="Calibri"/>
                  <a:ea typeface="Calibri"/>
                  <a:cs typeface="Calibri"/>
                  <a:sym typeface="Calibri"/>
                </a:rPr>
                <a:t>and only there</a:t>
              </a:r>
              <a:r>
                <a:rPr lang="en-US" sz="2100" b="1" i="0" u="none" strike="noStrike" cap="none">
                  <a:solidFill>
                    <a:schemeClr val="dk1"/>
                  </a:solidFill>
                  <a:latin typeface="Calibri"/>
                  <a:ea typeface="Calibri"/>
                  <a:cs typeface="Calibri"/>
                  <a:sym typeface="Calibri"/>
                </a:rPr>
                <a:t> – IEP team may also refer to a team that develops a 504 plan.  </a:t>
              </a:r>
              <a:endParaRPr sz="2100" b="1" i="0" u="none" strike="noStrike" cap="none">
                <a:solidFill>
                  <a:schemeClr val="dk1"/>
                </a:solidFill>
                <a:latin typeface="Calibri"/>
                <a:ea typeface="Calibri"/>
                <a:cs typeface="Calibri"/>
                <a:sym typeface="Calibri"/>
              </a:endParaRPr>
            </a:p>
          </p:txBody>
        </p:sp>
        <p:sp>
          <p:nvSpPr>
            <p:cNvPr id="199" name="Google Shape;199;p8"/>
            <p:cNvSpPr/>
            <p:nvPr/>
          </p:nvSpPr>
          <p:spPr>
            <a:xfrm>
              <a:off x="7808913" y="48030"/>
              <a:ext cx="3423422" cy="604800"/>
            </a:xfrm>
            <a:prstGeom prst="rect">
              <a:avLst/>
            </a:prstGeom>
            <a:solidFill>
              <a:srgbClr val="BA8908"/>
            </a:solidFill>
            <a:ln w="12700" cap="flat" cmpd="sng">
              <a:solidFill>
                <a:srgbClr val="BA890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txBox="1"/>
            <p:nvPr/>
          </p:nvSpPr>
          <p:spPr>
            <a:xfrm>
              <a:off x="7808913" y="48030"/>
              <a:ext cx="3423422" cy="60480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ADA</a:t>
              </a:r>
              <a:endParaRPr sz="2400" b="1" i="0" u="none" strike="noStrike" cap="none">
                <a:solidFill>
                  <a:schemeClr val="lt1"/>
                </a:solidFill>
                <a:latin typeface="Calibri"/>
                <a:ea typeface="Calibri"/>
                <a:cs typeface="Calibri"/>
                <a:sym typeface="Calibri"/>
              </a:endParaRPr>
            </a:p>
          </p:txBody>
        </p:sp>
        <p:sp>
          <p:nvSpPr>
            <p:cNvPr id="201" name="Google Shape;201;p8"/>
            <p:cNvSpPr/>
            <p:nvPr/>
          </p:nvSpPr>
          <p:spPr>
            <a:xfrm>
              <a:off x="7808913" y="652830"/>
              <a:ext cx="3423422" cy="3858612"/>
            </a:xfrm>
            <a:prstGeom prst="rect">
              <a:avLst/>
            </a:prstGeom>
            <a:solidFill>
              <a:srgbClr val="E7D9CA">
                <a:alpha val="89803"/>
              </a:srgbClr>
            </a:solidFill>
            <a:ln w="12700" cap="flat" cmpd="sng">
              <a:solidFill>
                <a:srgbClr val="E7D9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txBox="1"/>
            <p:nvPr/>
          </p:nvSpPr>
          <p:spPr>
            <a:xfrm>
              <a:off x="7808913" y="652830"/>
              <a:ext cx="3423422" cy="3858612"/>
            </a:xfrm>
            <a:prstGeom prst="rect">
              <a:avLst/>
            </a:prstGeom>
            <a:noFill/>
            <a:ln>
              <a:noFill/>
            </a:ln>
          </p:spPr>
          <p:txBody>
            <a:bodyPr spcFirstLastPara="1" wrap="square" lIns="112000" tIns="112000" rIns="149350" bIns="16800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Students with disabilities </a:t>
              </a:r>
              <a:r>
                <a:rPr lang="en-US" sz="2100" b="1" i="1" u="none" strike="noStrike" cap="none">
                  <a:solidFill>
                    <a:schemeClr val="dk1"/>
                  </a:solidFill>
                  <a:latin typeface="Calibri"/>
                  <a:ea typeface="Calibri"/>
                  <a:cs typeface="Calibri"/>
                  <a:sym typeface="Calibri"/>
                </a:rPr>
                <a:t>must be educated with their non-disabled peers as much as possible.  </a:t>
              </a:r>
              <a:endParaRPr sz="2100" b="1" i="1" u="none" strike="noStrike" cap="none">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1" i="0" u="none" strike="noStrike" cap="none">
                  <a:solidFill>
                    <a:schemeClr val="dk1"/>
                  </a:solidFill>
                  <a:latin typeface="Calibri"/>
                  <a:ea typeface="Calibri"/>
                  <a:cs typeface="Calibri"/>
                  <a:sym typeface="Calibri"/>
                </a:rPr>
                <a:t>Separate, segregated placements </a:t>
              </a:r>
              <a:r>
                <a:rPr lang="en-US" sz="2100" b="1" i="1" u="none" strike="noStrike" cap="none">
                  <a:solidFill>
                    <a:schemeClr val="dk1"/>
                  </a:solidFill>
                  <a:latin typeface="Calibri"/>
                  <a:ea typeface="Calibri"/>
                  <a:cs typeface="Calibri"/>
                  <a:sym typeface="Calibri"/>
                </a:rPr>
                <a:t>should only happen when education in a regular class with accommodations is not possible</a:t>
              </a:r>
              <a:r>
                <a:rPr lang="en-US" sz="2100" b="1" i="0" u="none" strike="noStrike" cap="none">
                  <a:solidFill>
                    <a:schemeClr val="dk1"/>
                  </a:solidFill>
                  <a:latin typeface="Calibri"/>
                  <a:ea typeface="Calibri"/>
                  <a:cs typeface="Calibri"/>
                  <a:sym typeface="Calibri"/>
                </a:rPr>
                <a:t>.  </a:t>
              </a:r>
              <a:endParaRPr sz="2100" b="1" i="0" u="none" strike="noStrike" cap="none">
                <a:solidFill>
                  <a:schemeClr val="dk1"/>
                </a:solidFill>
                <a:latin typeface="Calibri"/>
                <a:ea typeface="Calibri"/>
                <a:cs typeface="Calibri"/>
                <a:sym typeface="Calibri"/>
              </a:endParaRPr>
            </a:p>
          </p:txBody>
        </p:sp>
      </p:grpSp>
      <p:sp>
        <p:nvSpPr>
          <p:cNvPr id="203" name="Google Shape;203;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04" name="Google Shape;204;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05" name="Google Shape;205;p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What Does this Mean?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12" name="Google Shape;21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13" name="Google Shape;21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Calibri"/>
              <a:buNone/>
            </a:pPr>
            <a:br>
              <a:rPr lang="en-US" b="1"/>
            </a:br>
            <a:r>
              <a:rPr lang="en-US" b="1"/>
              <a:t>Least Restrictive Environment Requirement</a:t>
            </a:r>
            <a:endParaRPr b="1"/>
          </a:p>
        </p:txBody>
      </p:sp>
      <p:pic>
        <p:nvPicPr>
          <p:cNvPr id="214" name="Google Shape;214;p9" descr="Continuum of Alternative Placements"/>
          <p:cNvPicPr preferRelativeResize="0"/>
          <p:nvPr/>
        </p:nvPicPr>
        <p:blipFill rotWithShape="1">
          <a:blip r:embed="rId3">
            <a:alphaModFix/>
          </a:blip>
          <a:srcRect/>
          <a:stretch/>
        </p:blipFill>
        <p:spPr>
          <a:xfrm>
            <a:off x="715519" y="1589678"/>
            <a:ext cx="10760962" cy="2843570"/>
          </a:xfrm>
          <a:prstGeom prst="rect">
            <a:avLst/>
          </a:prstGeom>
          <a:noFill/>
          <a:ln>
            <a:noFill/>
          </a:ln>
        </p:spPr>
      </p:pic>
      <p:sp>
        <p:nvSpPr>
          <p:cNvPr id="215" name="Google Shape;215;p9"/>
          <p:cNvSpPr txBox="1"/>
          <p:nvPr/>
        </p:nvSpPr>
        <p:spPr>
          <a:xfrm>
            <a:off x="960977" y="4539266"/>
            <a:ext cx="1029693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Each local educational agency (LEA) is required to “ensure that a continuum of alternative placements is available to meet the needs of children with disabilities for special education and related services” (34 CFR § 300.115).</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E778F2BB90654EB6B48928A9AB6143" ma:contentTypeVersion="7" ma:contentTypeDescription="Create a new document." ma:contentTypeScope="" ma:versionID="154edd5e1820bb80c5de3ac5a4b38e4b">
  <xsd:schema xmlns:xsd="http://www.w3.org/2001/XMLSchema" xmlns:xs="http://www.w3.org/2001/XMLSchema" xmlns:p="http://schemas.microsoft.com/office/2006/metadata/properties" xmlns:ns1="http://schemas.microsoft.com/sharepoint/v3" xmlns:ns2="ba97f178-6759-4305-b375-637eefd68aa3" xmlns:ns3="54031767-dd6d-417c-ab73-583408f47564" targetNamespace="http://schemas.microsoft.com/office/2006/metadata/properties" ma:root="true" ma:fieldsID="35ae1ad8248d561f156734de25b2aeb2" ns1:_="" ns2:_="" ns3:_="">
    <xsd:import namespace="http://schemas.microsoft.com/sharepoint/v3"/>
    <xsd:import namespace="ba97f178-6759-4305-b375-637eefd68aa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97f178-6759-4305-b375-637eefd68aa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ba97f178-6759-4305-b375-637eefd68aa3">New</Priority>
    <PublishingExpirationDate xmlns="http://schemas.microsoft.com/sharepoint/v3" xsi:nil="true"/>
    <PublishingStartDate xmlns="http://schemas.microsoft.com/sharepoint/v3" xsi:nil="true"/>
    <Estimated_x0020_Creation_x0020_Date xmlns="ba97f178-6759-4305-b375-637eefd68aa3" xsi:nil="true"/>
    <Remediation_x0020_Date xmlns="ba97f178-6759-4305-b375-637eefd68aa3">2023-08-17T16:41:18+00:00</Remediation_x0020_Date>
  </documentManagement>
</p:properties>
</file>

<file path=customXml/itemProps1.xml><?xml version="1.0" encoding="utf-8"?>
<ds:datastoreItem xmlns:ds="http://schemas.openxmlformats.org/officeDocument/2006/customXml" ds:itemID="{A9ED91A6-6788-4689-8E79-82439A2CB729}"/>
</file>

<file path=customXml/itemProps2.xml><?xml version="1.0" encoding="utf-8"?>
<ds:datastoreItem xmlns:ds="http://schemas.openxmlformats.org/officeDocument/2006/customXml" ds:itemID="{56F12F5B-91BF-4370-907C-EBBDD6223225}"/>
</file>

<file path=customXml/itemProps3.xml><?xml version="1.0" encoding="utf-8"?>
<ds:datastoreItem xmlns:ds="http://schemas.openxmlformats.org/officeDocument/2006/customXml" ds:itemID="{30817511-ADFB-4622-AC22-499BFB9FDF76}"/>
</file>

<file path=docProps/app.xml><?xml version="1.0" encoding="utf-8"?>
<Properties xmlns="http://schemas.openxmlformats.org/officeDocument/2006/extended-properties" xmlns:vt="http://schemas.openxmlformats.org/officeDocument/2006/docPropsVTypes">
  <TotalTime>11</TotalTime>
  <Words>14731</Words>
  <Application>Microsoft Office PowerPoint</Application>
  <PresentationFormat>Widescreen</PresentationFormat>
  <Paragraphs>992</Paragraphs>
  <Slides>72</Slides>
  <Notes>72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Courier New</vt:lpstr>
      <vt:lpstr>Noto Sans Symbols</vt:lpstr>
      <vt:lpstr>2021ODE</vt:lpstr>
      <vt:lpstr>SB 819: Abbreviated School Day Program Placement</vt:lpstr>
      <vt:lpstr>Disclaimer</vt:lpstr>
      <vt:lpstr>Ableism</vt:lpstr>
      <vt:lpstr>Ableism and Abbreviated School Days</vt:lpstr>
      <vt:lpstr>Equitable Access to Instruction</vt:lpstr>
      <vt:lpstr>Abbreviated School Day Programs:  Equitable Access to Instruction</vt:lpstr>
      <vt:lpstr>The Foundations of Student Protections</vt:lpstr>
      <vt:lpstr>What Does this Mean? </vt:lpstr>
      <vt:lpstr> Least Restrictive Environment Requirement</vt:lpstr>
      <vt:lpstr>Specific to 504 Protections Regarding Student Placements</vt:lpstr>
      <vt:lpstr>To Think About and Discuss:  </vt:lpstr>
      <vt:lpstr>Activity</vt:lpstr>
      <vt:lpstr>  Key Changes to Abbreviated School Day Programs with the Passage of SB 819</vt:lpstr>
      <vt:lpstr>Major Changes to Abbreviated School Day Programs with the Passage of SB 819</vt:lpstr>
      <vt:lpstr>1. Definition of Abbreviated School Day</vt:lpstr>
      <vt:lpstr>1. Definition of Abbreviated School Day</vt:lpstr>
      <vt:lpstr>1. Definition of Abbreviated School Day</vt:lpstr>
      <vt:lpstr>Implications of this Definition</vt:lpstr>
      <vt:lpstr>Implications of this Definition</vt:lpstr>
      <vt:lpstr>Applicability to Schools and Programs</vt:lpstr>
      <vt:lpstr>Full Requirements  </vt:lpstr>
      <vt:lpstr>Full Requirements: New 2023-24 </vt:lpstr>
      <vt:lpstr>Partial Requirements  </vt:lpstr>
      <vt:lpstr>Partial Requirements  </vt:lpstr>
      <vt:lpstr>Partial Requirements  </vt:lpstr>
      <vt:lpstr>Comparison Group: Same Program (not resident district)</vt:lpstr>
      <vt:lpstr>Special Placements and Consortium Programs</vt:lpstr>
      <vt:lpstr>Excluded From Requirements of SB 819</vt:lpstr>
      <vt:lpstr>Excluded From Requirements of SB 819</vt:lpstr>
      <vt:lpstr>Excluded From Requirements of SB 819</vt:lpstr>
      <vt:lpstr>2. Definition of Instruction and Educational Services</vt:lpstr>
      <vt:lpstr>Comparison is “Bell-to-Bell”</vt:lpstr>
      <vt:lpstr>Definitions of Instruction and Educational Services</vt:lpstr>
      <vt:lpstr>Instruction</vt:lpstr>
      <vt:lpstr>Instruction</vt:lpstr>
      <vt:lpstr>Educational Services</vt:lpstr>
      <vt:lpstr>Other Educational Services</vt:lpstr>
      <vt:lpstr>Of Additional Importance . . .  </vt:lpstr>
      <vt:lpstr>Synchronous and Asynchronous Instruction: Implications for SB 819</vt:lpstr>
      <vt:lpstr>Definitions of Synchronous and Asynchronous</vt:lpstr>
      <vt:lpstr>Synchronous and Asynchronous Instruction:   The Bottom Line</vt:lpstr>
      <vt:lpstr>Synchronous and Asynchronous Instruction</vt:lpstr>
      <vt:lpstr>Defining Students on Abbreviated School Day Programs</vt:lpstr>
      <vt:lpstr>Overview of the Steps to Determine Whether a Placement Constitutes an Abbreviated School Day</vt:lpstr>
      <vt:lpstr>Overview of the Steps to Determine Whether a Placement Constitutes an Abbreviated School Day</vt:lpstr>
      <vt:lpstr>Overview of the Steps to Determine Whether a Placement Constitutes an Abbreviated School Day</vt:lpstr>
      <vt:lpstr>Overview of the Steps to Determine Whether a Placement Constitutes an Abbreviated School Day</vt:lpstr>
      <vt:lpstr>Overview of the Steps to Determine Whether a Placement Constitutes an Abbreviated School Day</vt:lpstr>
      <vt:lpstr>Overview of the Steps to Determine Whether a Placement Constitutes an Abbreviated School Day</vt:lpstr>
      <vt:lpstr>Overview of the Steps to Determine Whether a Placement Constitutes an Abbreviated School Day</vt:lpstr>
      <vt:lpstr>3. Parent or Foster Parent Informed and Written Consent</vt:lpstr>
      <vt:lpstr>3. Parent or Foster Parent Informed and Written Consent</vt:lpstr>
      <vt:lpstr>4. Required Documentation of Abbreviated School Day Program </vt:lpstr>
      <vt:lpstr>5. Mandatory Regularly-Scheduled Follow-Up Meetings  </vt:lpstr>
      <vt:lpstr>6. Accountability Measures</vt:lpstr>
      <vt:lpstr>Superintendent Review</vt:lpstr>
      <vt:lpstr>Superintendent Review</vt:lpstr>
      <vt:lpstr>Superintendent Review</vt:lpstr>
      <vt:lpstr>Superintendent Review</vt:lpstr>
      <vt:lpstr>Superintendent Review</vt:lpstr>
      <vt:lpstr>Superintendent Review: Questions to Consider</vt:lpstr>
      <vt:lpstr>Complaint Investigations</vt:lpstr>
      <vt:lpstr>Complaint Investigations</vt:lpstr>
      <vt:lpstr>Complaint Investigations</vt:lpstr>
      <vt:lpstr>Complaint Investigations</vt:lpstr>
      <vt:lpstr>Enforcement</vt:lpstr>
      <vt:lpstr>Enforcement: School District</vt:lpstr>
      <vt:lpstr>Enforcement: School District</vt:lpstr>
      <vt:lpstr>Enforcement: School District</vt:lpstr>
      <vt:lpstr>Enforcement: TSPC Discipline</vt:lpstr>
      <vt:lpstr>Superintendent Review, Complaint Investigations and Enforcement Actions </vt:lpstr>
      <vt:lpstr>Major Changes to Abbreviated School Day Programs with the Passage of SB 819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JANKOWSKI Elizabeth * ODE</dc:creator>
  <cp:lastModifiedBy>TURNBULL Mariana * ODE</cp:lastModifiedBy>
  <cp:revision>4</cp:revision>
  <dcterms:created xsi:type="dcterms:W3CDTF">2023-07-26T14:34:16Z</dcterms:created>
  <dcterms:modified xsi:type="dcterms:W3CDTF">2023-08-17T16:39:25Z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0x01010021E778F2BB90654EB6B48928A9AB6143</vt:lpwstr>
  </property>
</Properties>
</file>