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presentation.xml" ContentType="application/vnd.openxmlformats-officedocument.presentationml.presentation.main+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14.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notesSlides/notesSlide57.xml" ContentType="application/vnd.openxmlformats-officedocument.presentationml.notesSlide+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theme/theme5.xml" ContentType="application/vnd.openxmlformats-officedocument.theme+xml"/>
  <Override PartName="/ppt/theme/theme4.xml" ContentType="application/vnd.openxmlformats-officedocument.theme+xml"/>
  <Override PartName="/ppt/theme/theme3.xml" ContentType="application/vnd.openxmlformats-officedocument.theme+xml"/>
  <Override PartName="/ppt/theme/theme2.xml" ContentType="application/vnd.openxmlformats-officedocument.theme+xml"/>
  <Override PartName="/ppt/theme/theme1.xml" ContentType="application/vnd.openxmlformats-officedocument.theme+xml"/>
  <Override PartName="/ppt/notesMasters/notesMaster1.xml" ContentType="application/vnd.openxmlformats-officedocument.presentationml.notesMaster+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metadata" ContentType="application/binary"/>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 id="2147483660" r:id="rId2"/>
    <p:sldMasterId id="2147483675" r:id="rId3"/>
    <p:sldMasterId id="2147483690" r:id="rId4"/>
  </p:sldMasterIdLst>
  <p:notesMasterIdLst>
    <p:notesMasterId r:id="rId67"/>
  </p:notes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 id="271" r:id="rId20"/>
    <p:sldId id="272" r:id="rId21"/>
    <p:sldId id="273" r:id="rId22"/>
    <p:sldId id="274" r:id="rId23"/>
    <p:sldId id="275" r:id="rId24"/>
    <p:sldId id="276" r:id="rId25"/>
    <p:sldId id="277" r:id="rId26"/>
    <p:sldId id="278" r:id="rId27"/>
    <p:sldId id="279" r:id="rId28"/>
    <p:sldId id="280" r:id="rId29"/>
    <p:sldId id="281" r:id="rId30"/>
    <p:sldId id="282" r:id="rId31"/>
    <p:sldId id="283" r:id="rId32"/>
    <p:sldId id="284" r:id="rId33"/>
    <p:sldId id="285" r:id="rId34"/>
    <p:sldId id="286" r:id="rId35"/>
    <p:sldId id="287" r:id="rId36"/>
    <p:sldId id="288" r:id="rId37"/>
    <p:sldId id="289" r:id="rId38"/>
    <p:sldId id="290" r:id="rId39"/>
    <p:sldId id="291" r:id="rId40"/>
    <p:sldId id="292" r:id="rId41"/>
    <p:sldId id="293" r:id="rId42"/>
    <p:sldId id="294" r:id="rId43"/>
    <p:sldId id="295" r:id="rId44"/>
    <p:sldId id="296" r:id="rId45"/>
    <p:sldId id="297" r:id="rId46"/>
    <p:sldId id="298" r:id="rId47"/>
    <p:sldId id="299" r:id="rId48"/>
    <p:sldId id="300" r:id="rId49"/>
    <p:sldId id="301" r:id="rId50"/>
    <p:sldId id="302" r:id="rId51"/>
    <p:sldId id="303" r:id="rId52"/>
    <p:sldId id="304" r:id="rId53"/>
    <p:sldId id="305" r:id="rId54"/>
    <p:sldId id="306" r:id="rId55"/>
    <p:sldId id="307" r:id="rId56"/>
    <p:sldId id="308" r:id="rId57"/>
    <p:sldId id="309" r:id="rId58"/>
    <p:sldId id="310" r:id="rId59"/>
    <p:sldId id="311" r:id="rId60"/>
    <p:sldId id="312" r:id="rId61"/>
    <p:sldId id="313" r:id="rId62"/>
    <p:sldId id="314" r:id="rId63"/>
    <p:sldId id="315" r:id="rId64"/>
    <p:sldId id="316" r:id="rId65"/>
    <p:sldId id="317" r:id="rId66"/>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GoogleSlidesCustomDataVersion2">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71" roundtripDataSignature="AMtx7mgGEm4BHcUDzk0AucoLGXHGySKxjg=="/>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EA9E7B2B-31C6-40EE-A2B9-3FFB127517F6}">
  <a:tblStyle styleId="{EA9E7B2B-31C6-40EE-A2B9-3FFB127517F6}"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8" d="100"/>
          <a:sy n="108" d="100"/>
        </p:scale>
        <p:origin x="678"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2.xml"/><Relationship Id="rId21" Type="http://schemas.openxmlformats.org/officeDocument/2006/relationships/slide" Target="slides/slide17.xml"/><Relationship Id="rId42" Type="http://schemas.openxmlformats.org/officeDocument/2006/relationships/slide" Target="slides/slide38.xml"/><Relationship Id="rId47" Type="http://schemas.openxmlformats.org/officeDocument/2006/relationships/slide" Target="slides/slide43.xml"/><Relationship Id="rId63" Type="http://schemas.openxmlformats.org/officeDocument/2006/relationships/slide" Target="slides/slide59.xml"/><Relationship Id="rId2" Type="http://schemas.openxmlformats.org/officeDocument/2006/relationships/slideMaster" Target="slideMasters/slideMaster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slide" Target="slides/slide49.xml"/><Relationship Id="rId58" Type="http://schemas.openxmlformats.org/officeDocument/2006/relationships/slide" Target="slides/slide54.xml"/><Relationship Id="rId66" Type="http://schemas.openxmlformats.org/officeDocument/2006/relationships/slide" Target="slides/slide62.xml"/><Relationship Id="rId74" Type="http://schemas.openxmlformats.org/officeDocument/2006/relationships/theme" Target="theme/theme1.xml"/><Relationship Id="rId5" Type="http://schemas.openxmlformats.org/officeDocument/2006/relationships/slide" Target="slides/slide1.xml"/><Relationship Id="rId61" Type="http://schemas.openxmlformats.org/officeDocument/2006/relationships/slide" Target="slides/slide57.xml"/><Relationship Id="rId19" Type="http://schemas.openxmlformats.org/officeDocument/2006/relationships/slide" Target="slides/slide1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56" Type="http://schemas.openxmlformats.org/officeDocument/2006/relationships/slide" Target="slides/slide52.xml"/><Relationship Id="rId64" Type="http://schemas.openxmlformats.org/officeDocument/2006/relationships/slide" Target="slides/slide60.xml"/><Relationship Id="rId77" Type="http://schemas.openxmlformats.org/officeDocument/2006/relationships/customXml" Target="../customXml/item2.xml"/><Relationship Id="rId8" Type="http://schemas.openxmlformats.org/officeDocument/2006/relationships/slide" Target="slides/slide4.xml"/><Relationship Id="rId51" Type="http://schemas.openxmlformats.org/officeDocument/2006/relationships/slide" Target="slides/slide47.xml"/><Relationship Id="rId72" Type="http://schemas.openxmlformats.org/officeDocument/2006/relationships/presProps" Target="presProps.xml"/><Relationship Id="rId3" Type="http://schemas.openxmlformats.org/officeDocument/2006/relationships/slideMaster" Target="slideMasters/slideMaster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59" Type="http://schemas.openxmlformats.org/officeDocument/2006/relationships/slide" Target="slides/slide55.xml"/><Relationship Id="rId67" Type="http://schemas.openxmlformats.org/officeDocument/2006/relationships/notesMaster" Target="notesMasters/notesMaster1.xml"/><Relationship Id="rId20" Type="http://schemas.openxmlformats.org/officeDocument/2006/relationships/slide" Target="slides/slide16.xml"/><Relationship Id="rId41" Type="http://schemas.openxmlformats.org/officeDocument/2006/relationships/slide" Target="slides/slide37.xml"/><Relationship Id="rId54" Type="http://schemas.openxmlformats.org/officeDocument/2006/relationships/slide" Target="slides/slide50.xml"/><Relationship Id="rId62" Type="http://schemas.openxmlformats.org/officeDocument/2006/relationships/slide" Target="slides/slide58.xml"/><Relationship Id="rId75"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2.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 Id="rId57" Type="http://schemas.openxmlformats.org/officeDocument/2006/relationships/slide" Target="slides/slide53.xml"/><Relationship Id="rId10" Type="http://schemas.openxmlformats.org/officeDocument/2006/relationships/slide" Target="slides/slide6.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slide" Target="slides/slide48.xml"/><Relationship Id="rId60" Type="http://schemas.openxmlformats.org/officeDocument/2006/relationships/slide" Target="slides/slide56.xml"/><Relationship Id="rId65" Type="http://schemas.openxmlformats.org/officeDocument/2006/relationships/slide" Target="slides/slide61.xml"/><Relationship Id="rId73" Type="http://schemas.openxmlformats.org/officeDocument/2006/relationships/viewProps" Target="viewProps.xml"/><Relationship Id="rId78" Type="http://schemas.openxmlformats.org/officeDocument/2006/relationships/customXml" Target="../customXml/item3.xml"/><Relationship Id="rId4" Type="http://schemas.openxmlformats.org/officeDocument/2006/relationships/slideMaster" Target="slideMasters/slideMaster4.xml"/><Relationship Id="rId9" Type="http://schemas.openxmlformats.org/officeDocument/2006/relationships/slide" Target="slides/slide5.xml"/><Relationship Id="rId13" Type="http://schemas.openxmlformats.org/officeDocument/2006/relationships/slide" Target="slides/slide9.xml"/><Relationship Id="rId18" Type="http://schemas.openxmlformats.org/officeDocument/2006/relationships/slide" Target="slides/slide14.xml"/><Relationship Id="rId39" Type="http://schemas.openxmlformats.org/officeDocument/2006/relationships/slide" Target="slides/slide35.xml"/><Relationship Id="rId34" Type="http://schemas.openxmlformats.org/officeDocument/2006/relationships/slide" Target="slides/slide30.xml"/><Relationship Id="rId50" Type="http://schemas.openxmlformats.org/officeDocument/2006/relationships/slide" Target="slides/slide46.xml"/><Relationship Id="rId55" Type="http://schemas.openxmlformats.org/officeDocument/2006/relationships/slide" Target="slides/slide51.xml"/><Relationship Id="rId76" Type="http://schemas.openxmlformats.org/officeDocument/2006/relationships/customXml" Target="../customXml/item1.xml"/><Relationship Id="rId7" Type="http://schemas.openxmlformats.org/officeDocument/2006/relationships/slide" Target="slides/slide3.xml"/><Relationship Id="rId71" Type="http://customschemas.google.com/relationships/presentationmetadata" Target="meta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35"/>
        <p:cNvGrpSpPr/>
        <p:nvPr/>
      </p:nvGrpSpPr>
      <p:grpSpPr>
        <a:xfrm>
          <a:off x="0" y="0"/>
          <a:ext cx="0" cy="0"/>
          <a:chOff x="0" y="0"/>
          <a:chExt cx="0" cy="0"/>
        </a:xfrm>
      </p:grpSpPr>
      <p:sp>
        <p:nvSpPr>
          <p:cNvPr id="436" name="Google Shape;436;g25d85689618_1_1: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437" name="Google Shape;437;g25d85689618_1_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26"/>
        <p:cNvGrpSpPr/>
        <p:nvPr/>
      </p:nvGrpSpPr>
      <p:grpSpPr>
        <a:xfrm>
          <a:off x="0" y="0"/>
          <a:ext cx="0" cy="0"/>
          <a:chOff x="0" y="0"/>
          <a:chExt cx="0" cy="0"/>
        </a:xfrm>
      </p:grpSpPr>
      <p:sp>
        <p:nvSpPr>
          <p:cNvPr id="527" name="Google Shape;527;p9: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528" name="Google Shape;528;p9: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Clr>
                <a:schemeClr val="dk1"/>
              </a:buClr>
              <a:buSzPts val="1200"/>
              <a:buFont typeface="Arial"/>
              <a:buNone/>
            </a:pPr>
            <a:r>
              <a:rPr lang="en-US"/>
              <a:t>SB 16 was meant help remove barriers of medical examinations for some categories by expanding the list of professionals who can conduct a medical examination, vision examination, and an audiological assessment. This slide describes the updated professionals who are eligible to complete documentation of a medical examination as part of an initial or re-evaluation. Please note, all of these providers are now eligible if they are licensed in Oregon or by the appropriate authority in any other state in the USA. Teams are no longer required to obtain documentation of a medical examination from an Oregon licensed provider. </a:t>
            </a:r>
            <a:endParaRPr/>
          </a:p>
          <a:p>
            <a:pPr marL="0" lvl="0" indent="0" algn="l" rtl="0">
              <a:spcBef>
                <a:spcPts val="0"/>
              </a:spcBef>
              <a:spcAft>
                <a:spcPts val="0"/>
              </a:spcAft>
              <a:buClr>
                <a:schemeClr val="dk1"/>
              </a:buClr>
              <a:buSzPts val="1200"/>
              <a:buFont typeface="Arial"/>
              <a:buNone/>
            </a:pPr>
            <a:endParaRPr/>
          </a:p>
          <a:p>
            <a:pPr marL="0" lvl="0" indent="0" algn="l" rtl="0">
              <a:spcBef>
                <a:spcPts val="0"/>
              </a:spcBef>
              <a:spcAft>
                <a:spcPts val="0"/>
              </a:spcAft>
              <a:buClr>
                <a:schemeClr val="dk1"/>
              </a:buClr>
              <a:buSzPts val="1200"/>
              <a:buFont typeface="Arial"/>
              <a:buNone/>
            </a:pPr>
            <a:r>
              <a:rPr lang="en-US"/>
              <a:t>Changes in the OARs is now inclusive of these 4 professionals that can conduct a medical examination. </a:t>
            </a:r>
            <a:endParaRPr/>
          </a:p>
          <a:p>
            <a:pPr marL="0" lvl="0" indent="0" algn="l" rtl="0">
              <a:spcBef>
                <a:spcPts val="0"/>
              </a:spcBef>
              <a:spcAft>
                <a:spcPts val="0"/>
              </a:spcAft>
              <a:buNone/>
            </a:pPr>
            <a:endParaRPr/>
          </a:p>
        </p:txBody>
      </p:sp>
      <p:sp>
        <p:nvSpPr>
          <p:cNvPr id="529" name="Google Shape;529;p9: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10</a:t>
            </a:fld>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47"/>
        <p:cNvGrpSpPr/>
        <p:nvPr/>
      </p:nvGrpSpPr>
      <p:grpSpPr>
        <a:xfrm>
          <a:off x="0" y="0"/>
          <a:ext cx="0" cy="0"/>
          <a:chOff x="0" y="0"/>
          <a:chExt cx="0" cy="0"/>
        </a:xfrm>
      </p:grpSpPr>
      <p:sp>
        <p:nvSpPr>
          <p:cNvPr id="548" name="Google Shape;548;p1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549" name="Google Shape;549;p10: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US"/>
              <a:t>Additionally, changes in the OARs pursuant to SB 16 include the addition of documentation of an assessment given by a licensed audiologist as required for an evaluation for deaf and hard of hearing eligibility for a child with a sensorineural hearing loss. </a:t>
            </a:r>
            <a:endParaRPr/>
          </a:p>
          <a:p>
            <a:pPr marL="0" lvl="0" indent="0" algn="l" rtl="0">
              <a:spcBef>
                <a:spcPts val="0"/>
              </a:spcBef>
              <a:spcAft>
                <a:spcPts val="0"/>
              </a:spcAft>
              <a:buNone/>
            </a:pPr>
            <a:endParaRPr/>
          </a:p>
          <a:p>
            <a:pPr marL="0" lvl="0" indent="0" algn="l" rtl="0">
              <a:spcBef>
                <a:spcPts val="0"/>
              </a:spcBef>
              <a:spcAft>
                <a:spcPts val="0"/>
              </a:spcAft>
              <a:buNone/>
            </a:pPr>
            <a:r>
              <a:rPr lang="en-US"/>
              <a:t>Changes in the OARs also include the addition of an examination given by a licensed optometrist or by a physician who specializes in ophthalmology to determine eligibility for a child with a vision impairment. </a:t>
            </a:r>
            <a:endParaRPr/>
          </a:p>
          <a:p>
            <a:pPr marL="0" lvl="0" indent="0" algn="l" rtl="0">
              <a:spcBef>
                <a:spcPts val="0"/>
              </a:spcBef>
              <a:spcAft>
                <a:spcPts val="0"/>
              </a:spcAft>
              <a:buNone/>
            </a:pPr>
            <a:endParaRPr/>
          </a:p>
        </p:txBody>
      </p:sp>
      <p:sp>
        <p:nvSpPr>
          <p:cNvPr id="550" name="Google Shape;550;p10: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11</a:t>
            </a:fld>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69"/>
        <p:cNvGrpSpPr/>
        <p:nvPr/>
      </p:nvGrpSpPr>
      <p:grpSpPr>
        <a:xfrm>
          <a:off x="0" y="0"/>
          <a:ext cx="0" cy="0"/>
          <a:chOff x="0" y="0"/>
          <a:chExt cx="0" cy="0"/>
        </a:xfrm>
      </p:grpSpPr>
      <p:sp>
        <p:nvSpPr>
          <p:cNvPr id="570" name="Google Shape;570;p1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571" name="Google Shape;571;p1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br>
              <a:rPr lang="en-US"/>
            </a:br>
            <a:r>
              <a:rPr lang="en-US"/>
              <a:t>Another update to the OAR language includes “documentation of a medical examination”.  This slide describes what is meant by documentation of a medical examination. </a:t>
            </a:r>
            <a:endParaRPr/>
          </a:p>
          <a:p>
            <a:pPr marL="0" lvl="0" indent="0" algn="l" rtl="0">
              <a:spcBef>
                <a:spcPts val="0"/>
              </a:spcBef>
              <a:spcAft>
                <a:spcPts val="0"/>
              </a:spcAft>
              <a:buNone/>
            </a:pPr>
            <a:endParaRPr/>
          </a:p>
          <a:p>
            <a:pPr marL="0" lvl="0" indent="0" algn="l" rtl="0">
              <a:spcBef>
                <a:spcPts val="0"/>
              </a:spcBef>
              <a:spcAft>
                <a:spcPts val="0"/>
              </a:spcAft>
              <a:buNone/>
            </a:pPr>
            <a:endParaRPr/>
          </a:p>
        </p:txBody>
      </p:sp>
      <p:sp>
        <p:nvSpPr>
          <p:cNvPr id="572" name="Google Shape;572;p11: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12</a:t>
            </a:fld>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1"/>
        <p:cNvGrpSpPr/>
        <p:nvPr/>
      </p:nvGrpSpPr>
      <p:grpSpPr>
        <a:xfrm>
          <a:off x="0" y="0"/>
          <a:ext cx="0" cy="0"/>
          <a:chOff x="0" y="0"/>
          <a:chExt cx="0" cy="0"/>
        </a:xfrm>
      </p:grpSpPr>
      <p:sp>
        <p:nvSpPr>
          <p:cNvPr id="582" name="Google Shape;582;p1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583" name="Google Shape;583;p12: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584" name="Google Shape;584;p12: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13</a:t>
            </a:fld>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93"/>
        <p:cNvGrpSpPr/>
        <p:nvPr/>
      </p:nvGrpSpPr>
      <p:grpSpPr>
        <a:xfrm>
          <a:off x="0" y="0"/>
          <a:ext cx="0" cy="0"/>
          <a:chOff x="0" y="0"/>
          <a:chExt cx="0" cy="0"/>
        </a:xfrm>
      </p:grpSpPr>
      <p:sp>
        <p:nvSpPr>
          <p:cNvPr id="594" name="Google Shape;594;p13: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595" name="Google Shape;595;p1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04"/>
        <p:cNvGrpSpPr/>
        <p:nvPr/>
      </p:nvGrpSpPr>
      <p:grpSpPr>
        <a:xfrm>
          <a:off x="0" y="0"/>
          <a:ext cx="0" cy="0"/>
          <a:chOff x="0" y="0"/>
          <a:chExt cx="0" cy="0"/>
        </a:xfrm>
      </p:grpSpPr>
      <p:sp>
        <p:nvSpPr>
          <p:cNvPr id="605" name="Google Shape;605;p14: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606" name="Google Shape;606;p1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15"/>
        <p:cNvGrpSpPr/>
        <p:nvPr/>
      </p:nvGrpSpPr>
      <p:grpSpPr>
        <a:xfrm>
          <a:off x="0" y="0"/>
          <a:ext cx="0" cy="0"/>
          <a:chOff x="0" y="0"/>
          <a:chExt cx="0" cy="0"/>
        </a:xfrm>
      </p:grpSpPr>
      <p:sp>
        <p:nvSpPr>
          <p:cNvPr id="616" name="Google Shape;616;p15: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617" name="Google Shape;617;p1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26"/>
        <p:cNvGrpSpPr/>
        <p:nvPr/>
      </p:nvGrpSpPr>
      <p:grpSpPr>
        <a:xfrm>
          <a:off x="0" y="0"/>
          <a:ext cx="0" cy="0"/>
          <a:chOff x="0" y="0"/>
          <a:chExt cx="0" cy="0"/>
        </a:xfrm>
      </p:grpSpPr>
      <p:sp>
        <p:nvSpPr>
          <p:cNvPr id="627" name="Google Shape;627;p16: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628" name="Google Shape;628;p1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37"/>
        <p:cNvGrpSpPr/>
        <p:nvPr/>
      </p:nvGrpSpPr>
      <p:grpSpPr>
        <a:xfrm>
          <a:off x="0" y="0"/>
          <a:ext cx="0" cy="0"/>
          <a:chOff x="0" y="0"/>
          <a:chExt cx="0" cy="0"/>
        </a:xfrm>
      </p:grpSpPr>
      <p:sp>
        <p:nvSpPr>
          <p:cNvPr id="638" name="Google Shape;638;p17: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639" name="Google Shape;639;p1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48"/>
        <p:cNvGrpSpPr/>
        <p:nvPr/>
      </p:nvGrpSpPr>
      <p:grpSpPr>
        <a:xfrm>
          <a:off x="0" y="0"/>
          <a:ext cx="0" cy="0"/>
          <a:chOff x="0" y="0"/>
          <a:chExt cx="0" cy="0"/>
        </a:xfrm>
      </p:grpSpPr>
      <p:sp>
        <p:nvSpPr>
          <p:cNvPr id="649" name="Google Shape;649;p18: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650" name="Google Shape;650;p1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43"/>
        <p:cNvGrpSpPr/>
        <p:nvPr/>
      </p:nvGrpSpPr>
      <p:grpSpPr>
        <a:xfrm>
          <a:off x="0" y="0"/>
          <a:ext cx="0" cy="0"/>
          <a:chOff x="0" y="0"/>
          <a:chExt cx="0" cy="0"/>
        </a:xfrm>
      </p:grpSpPr>
      <p:sp>
        <p:nvSpPr>
          <p:cNvPr id="444" name="Google Shape;444;p1: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445" name="Google Shape;445;p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59"/>
        <p:cNvGrpSpPr/>
        <p:nvPr/>
      </p:nvGrpSpPr>
      <p:grpSpPr>
        <a:xfrm>
          <a:off x="0" y="0"/>
          <a:ext cx="0" cy="0"/>
          <a:chOff x="0" y="0"/>
          <a:chExt cx="0" cy="0"/>
        </a:xfrm>
      </p:grpSpPr>
      <p:sp>
        <p:nvSpPr>
          <p:cNvPr id="660" name="Google Shape;660;p19: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61" name="Google Shape;661;p19: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US"/>
              <a:t>SB 16 was meant help remove barriers of medical examinations for some categories. These next few slides describe instances in which the OARs indicate that a medical examination </a:t>
            </a:r>
            <a:r>
              <a:rPr lang="en-US" b="1"/>
              <a:t>may</a:t>
            </a:r>
            <a:r>
              <a:rPr lang="en-US"/>
              <a:t> be required as a part of the evaluation procedures and determining eligibility. </a:t>
            </a:r>
            <a:endParaRPr/>
          </a:p>
          <a:p>
            <a:pPr marL="0" lvl="0" indent="0" algn="l" rtl="0">
              <a:spcBef>
                <a:spcPts val="0"/>
              </a:spcBef>
              <a:spcAft>
                <a:spcPts val="0"/>
              </a:spcAft>
              <a:buNone/>
            </a:pPr>
            <a:endParaRPr/>
          </a:p>
          <a:p>
            <a:pPr marL="0" lvl="0" indent="0" algn="l" rtl="0">
              <a:spcBef>
                <a:spcPts val="0"/>
              </a:spcBef>
              <a:spcAft>
                <a:spcPts val="0"/>
              </a:spcAft>
              <a:buNone/>
            </a:pPr>
            <a:r>
              <a:rPr lang="en-US"/>
              <a:t>Emotional behavior disability (previously emotional disturbance) and Intellectual Disability are 2 eligibility categories that had criteria required a medical examination, health or medical statement.  This requirement was removed and now teams can determine if it is a necessary component of a child’s evaluation procedure. </a:t>
            </a:r>
            <a:endParaRPr/>
          </a:p>
        </p:txBody>
      </p:sp>
      <p:sp>
        <p:nvSpPr>
          <p:cNvPr id="662" name="Google Shape;662;p19: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20</a:t>
            </a:fld>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74"/>
        <p:cNvGrpSpPr/>
        <p:nvPr/>
      </p:nvGrpSpPr>
      <p:grpSpPr>
        <a:xfrm>
          <a:off x="0" y="0"/>
          <a:ext cx="0" cy="0"/>
          <a:chOff x="0" y="0"/>
          <a:chExt cx="0" cy="0"/>
        </a:xfrm>
      </p:grpSpPr>
      <p:sp>
        <p:nvSpPr>
          <p:cNvPr id="675" name="Google Shape;675;p2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76" name="Google Shape;676;p20: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677" name="Google Shape;677;p20: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21</a:t>
            </a:fld>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9"/>
        <p:cNvGrpSpPr/>
        <p:nvPr/>
      </p:nvGrpSpPr>
      <p:grpSpPr>
        <a:xfrm>
          <a:off x="0" y="0"/>
          <a:ext cx="0" cy="0"/>
          <a:chOff x="0" y="0"/>
          <a:chExt cx="0" cy="0"/>
        </a:xfrm>
      </p:grpSpPr>
      <p:sp>
        <p:nvSpPr>
          <p:cNvPr id="690" name="Google Shape;690;p21: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691" name="Google Shape;691;p2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03"/>
        <p:cNvGrpSpPr/>
        <p:nvPr/>
      </p:nvGrpSpPr>
      <p:grpSpPr>
        <a:xfrm>
          <a:off x="0" y="0"/>
          <a:ext cx="0" cy="0"/>
          <a:chOff x="0" y="0"/>
          <a:chExt cx="0" cy="0"/>
        </a:xfrm>
      </p:grpSpPr>
      <p:sp>
        <p:nvSpPr>
          <p:cNvPr id="704" name="Google Shape;704;p2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705" name="Google Shape;705;p22: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706" name="Google Shape;706;p22: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23</a:t>
            </a:fld>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15"/>
        <p:cNvGrpSpPr/>
        <p:nvPr/>
      </p:nvGrpSpPr>
      <p:grpSpPr>
        <a:xfrm>
          <a:off x="0" y="0"/>
          <a:ext cx="0" cy="0"/>
          <a:chOff x="0" y="0"/>
          <a:chExt cx="0" cy="0"/>
        </a:xfrm>
      </p:grpSpPr>
      <p:sp>
        <p:nvSpPr>
          <p:cNvPr id="716" name="Google Shape;716;p23: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717" name="Google Shape;717;p2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3"/>
        <p:cNvGrpSpPr/>
        <p:nvPr/>
      </p:nvGrpSpPr>
      <p:grpSpPr>
        <a:xfrm>
          <a:off x="0" y="0"/>
          <a:ext cx="0" cy="0"/>
          <a:chOff x="0" y="0"/>
          <a:chExt cx="0" cy="0"/>
        </a:xfrm>
      </p:grpSpPr>
      <p:sp>
        <p:nvSpPr>
          <p:cNvPr id="724" name="Google Shape;724;p24: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725" name="Google Shape;725;p2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30"/>
        <p:cNvGrpSpPr/>
        <p:nvPr/>
      </p:nvGrpSpPr>
      <p:grpSpPr>
        <a:xfrm>
          <a:off x="0" y="0"/>
          <a:ext cx="0" cy="0"/>
          <a:chOff x="0" y="0"/>
          <a:chExt cx="0" cy="0"/>
        </a:xfrm>
      </p:grpSpPr>
      <p:sp>
        <p:nvSpPr>
          <p:cNvPr id="731" name="Google Shape;731;p2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732" name="Google Shape;732;p25: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US"/>
              <a:t>Prior to the Integration of EI and ECSE eligibility procedures, OARs did not provide a single location to determine EI and ECSE eligibility information which created confusion for some practitioners and families. </a:t>
            </a:r>
            <a:endParaRPr/>
          </a:p>
        </p:txBody>
      </p:sp>
      <p:sp>
        <p:nvSpPr>
          <p:cNvPr id="733" name="Google Shape;733;p25: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26</a:t>
            </a:fld>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39"/>
        <p:cNvGrpSpPr/>
        <p:nvPr/>
      </p:nvGrpSpPr>
      <p:grpSpPr>
        <a:xfrm>
          <a:off x="0" y="0"/>
          <a:ext cx="0" cy="0"/>
          <a:chOff x="0" y="0"/>
          <a:chExt cx="0" cy="0"/>
        </a:xfrm>
      </p:grpSpPr>
      <p:sp>
        <p:nvSpPr>
          <p:cNvPr id="740" name="Google Shape;740;p2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741" name="Google Shape;741;p26: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US"/>
              <a:t>In the updates to the eligibility OARs, early intervention, early childhood special education, and school age are listed together under shared eligibility categories to support the following: </a:t>
            </a:r>
            <a:endParaRPr/>
          </a:p>
          <a:p>
            <a:pPr marL="0" lvl="0" indent="0" algn="l" rtl="0">
              <a:spcBef>
                <a:spcPts val="0"/>
              </a:spcBef>
              <a:spcAft>
                <a:spcPts val="0"/>
              </a:spcAft>
              <a:buNone/>
            </a:pPr>
            <a:endParaRPr/>
          </a:p>
          <a:p>
            <a:pPr marL="0" lvl="0" indent="0" algn="l" rtl="0">
              <a:spcBef>
                <a:spcPts val="0"/>
              </a:spcBef>
              <a:spcAft>
                <a:spcPts val="0"/>
              </a:spcAft>
              <a:buNone/>
            </a:pPr>
            <a:r>
              <a:rPr lang="en-US"/>
              <a:t>Oregon’s Seamless System: Updated OARs for eligibilities to include EI, ECSE, and School Age  can help to inform planning for transitions. </a:t>
            </a:r>
            <a:endParaRPr/>
          </a:p>
          <a:p>
            <a:pPr marL="0" lvl="0" indent="0" algn="l" rtl="0">
              <a:spcBef>
                <a:spcPts val="0"/>
              </a:spcBef>
              <a:spcAft>
                <a:spcPts val="0"/>
              </a:spcAft>
              <a:buNone/>
            </a:pPr>
            <a:endParaRPr/>
          </a:p>
          <a:p>
            <a:pPr marL="0" lvl="0" indent="0" algn="l" rtl="0">
              <a:spcBef>
                <a:spcPts val="0"/>
              </a:spcBef>
              <a:spcAft>
                <a:spcPts val="0"/>
              </a:spcAft>
              <a:buNone/>
            </a:pPr>
            <a:r>
              <a:rPr lang="en-US"/>
              <a:t>IDEA Part B Provisions: IDEA provides eligible children, starting at age 3, the right to special education services in U.S. public schools. Preschool children ages 3 to 5 are served under Part B of IDEA, which addresses assessment, individualized programs, and placements for 3- to 21-year-olds. </a:t>
            </a:r>
            <a:endParaRPr/>
          </a:p>
          <a:p>
            <a:pPr marL="0" lvl="0" indent="0" algn="l" rtl="0">
              <a:spcBef>
                <a:spcPts val="0"/>
              </a:spcBef>
              <a:spcAft>
                <a:spcPts val="0"/>
              </a:spcAft>
              <a:buNone/>
            </a:pPr>
            <a:endParaRPr/>
          </a:p>
          <a:p>
            <a:pPr marL="0" lvl="0" indent="0" algn="l" rtl="0">
              <a:spcBef>
                <a:spcPts val="0"/>
              </a:spcBef>
              <a:spcAft>
                <a:spcPts val="0"/>
              </a:spcAft>
              <a:buNone/>
            </a:pPr>
            <a:r>
              <a:rPr lang="en-US"/>
              <a:t>The full continuum of eligibility: Some, but not all, of the 13 eligibility categories may be identified as early as birth while others may not be identified until later. Organizing information this way allows for easy recognition of eligibilities that are available in all three age groupings.</a:t>
            </a:r>
            <a:endParaRPr/>
          </a:p>
          <a:p>
            <a:pPr marL="0" lvl="0" indent="0" algn="l" rtl="0">
              <a:spcBef>
                <a:spcPts val="0"/>
              </a:spcBef>
              <a:spcAft>
                <a:spcPts val="0"/>
              </a:spcAft>
              <a:buNone/>
            </a:pPr>
            <a:endParaRPr/>
          </a:p>
          <a:p>
            <a:pPr marL="0" lvl="0" indent="0" algn="l" rtl="0">
              <a:spcBef>
                <a:spcPts val="0"/>
              </a:spcBef>
              <a:spcAft>
                <a:spcPts val="0"/>
              </a:spcAft>
              <a:buClr>
                <a:schemeClr val="dk1"/>
              </a:buClr>
              <a:buSzPts val="1200"/>
              <a:buFont typeface="Arial"/>
              <a:buNone/>
            </a:pPr>
            <a:r>
              <a:rPr lang="en-US"/>
              <a:t>Coordinated kindergarten transition: Kindergarten transition planning may be enhanced when early childhood special educators and school age special education personnel have a shared understanding of the eligibility categories in both early childhood and school age. </a:t>
            </a:r>
            <a:endParaRPr/>
          </a:p>
        </p:txBody>
      </p:sp>
      <p:sp>
        <p:nvSpPr>
          <p:cNvPr id="742" name="Google Shape;742;p26: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27</a:t>
            </a:fld>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51"/>
        <p:cNvGrpSpPr/>
        <p:nvPr/>
      </p:nvGrpSpPr>
      <p:grpSpPr>
        <a:xfrm>
          <a:off x="0" y="0"/>
          <a:ext cx="0" cy="0"/>
          <a:chOff x="0" y="0"/>
          <a:chExt cx="0" cy="0"/>
        </a:xfrm>
      </p:grpSpPr>
      <p:sp>
        <p:nvSpPr>
          <p:cNvPr id="752" name="Google Shape;752;p2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753" name="Google Shape;753;p27: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a:p>
            <a:pPr marL="0" lvl="0" indent="0" algn="l" rtl="0">
              <a:spcBef>
                <a:spcPts val="0"/>
              </a:spcBef>
              <a:spcAft>
                <a:spcPts val="0"/>
              </a:spcAft>
              <a:buNone/>
            </a:pPr>
            <a:r>
              <a:rPr lang="en-US"/>
              <a:t>Listed in this slide are the eligibility categories which include integrated EI, ECSE and School Age special education evaluation and eligibility requirements into a single OAR for each category.  </a:t>
            </a:r>
            <a:endParaRPr/>
          </a:p>
        </p:txBody>
      </p:sp>
      <p:sp>
        <p:nvSpPr>
          <p:cNvPr id="754" name="Google Shape;754;p27: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28</a:t>
            </a:fld>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64"/>
        <p:cNvGrpSpPr/>
        <p:nvPr/>
      </p:nvGrpSpPr>
      <p:grpSpPr>
        <a:xfrm>
          <a:off x="0" y="0"/>
          <a:ext cx="0" cy="0"/>
          <a:chOff x="0" y="0"/>
          <a:chExt cx="0" cy="0"/>
        </a:xfrm>
      </p:grpSpPr>
      <p:sp>
        <p:nvSpPr>
          <p:cNvPr id="765" name="Google Shape;765;p2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766" name="Google Shape;766;p28: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US"/>
              <a:t>This slide demonstrates an example of the integrated evaluation and eligibility procedures in which the criteria for early intervention, early childhood special education and school age special education is listed together in the deaf and hard of hearing eligibility criteria. </a:t>
            </a:r>
            <a:endParaRPr/>
          </a:p>
        </p:txBody>
      </p:sp>
      <p:sp>
        <p:nvSpPr>
          <p:cNvPr id="767" name="Google Shape;767;p28: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29</a:t>
            </a:fld>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50"/>
        <p:cNvGrpSpPr/>
        <p:nvPr/>
      </p:nvGrpSpPr>
      <p:grpSpPr>
        <a:xfrm>
          <a:off x="0" y="0"/>
          <a:ext cx="0" cy="0"/>
          <a:chOff x="0" y="0"/>
          <a:chExt cx="0" cy="0"/>
        </a:xfrm>
      </p:grpSpPr>
      <p:sp>
        <p:nvSpPr>
          <p:cNvPr id="451" name="Google Shape;451;p2: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452" name="Google Shape;452;p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77"/>
        <p:cNvGrpSpPr/>
        <p:nvPr/>
      </p:nvGrpSpPr>
      <p:grpSpPr>
        <a:xfrm>
          <a:off x="0" y="0"/>
          <a:ext cx="0" cy="0"/>
          <a:chOff x="0" y="0"/>
          <a:chExt cx="0" cy="0"/>
        </a:xfrm>
      </p:grpSpPr>
      <p:sp>
        <p:nvSpPr>
          <p:cNvPr id="778" name="Google Shape;778;p29: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779" name="Google Shape;779;p29: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US"/>
              <a:t>This slide demonstrates an example of the integrated evaluation and eligibility procedures in which the determination for early intervention, early childhood special education and school age special education is listed together in the developmental delay eligibility criteria. </a:t>
            </a:r>
            <a:endParaRPr/>
          </a:p>
        </p:txBody>
      </p:sp>
      <p:sp>
        <p:nvSpPr>
          <p:cNvPr id="780" name="Google Shape;780;p29: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30</a:t>
            </a:fld>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90"/>
        <p:cNvGrpSpPr/>
        <p:nvPr/>
      </p:nvGrpSpPr>
      <p:grpSpPr>
        <a:xfrm>
          <a:off x="0" y="0"/>
          <a:ext cx="0" cy="0"/>
          <a:chOff x="0" y="0"/>
          <a:chExt cx="0" cy="0"/>
        </a:xfrm>
      </p:grpSpPr>
      <p:sp>
        <p:nvSpPr>
          <p:cNvPr id="791" name="Google Shape;791;p30: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792" name="Google Shape;792;p3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98"/>
        <p:cNvGrpSpPr/>
        <p:nvPr/>
      </p:nvGrpSpPr>
      <p:grpSpPr>
        <a:xfrm>
          <a:off x="0" y="0"/>
          <a:ext cx="0" cy="0"/>
          <a:chOff x="0" y="0"/>
          <a:chExt cx="0" cy="0"/>
        </a:xfrm>
      </p:grpSpPr>
      <p:sp>
        <p:nvSpPr>
          <p:cNvPr id="799" name="Google Shape;799;p31: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800" name="Google Shape;800;p3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5"/>
        <p:cNvGrpSpPr/>
        <p:nvPr/>
      </p:nvGrpSpPr>
      <p:grpSpPr>
        <a:xfrm>
          <a:off x="0" y="0"/>
          <a:ext cx="0" cy="0"/>
          <a:chOff x="0" y="0"/>
          <a:chExt cx="0" cy="0"/>
        </a:xfrm>
      </p:grpSpPr>
      <p:sp>
        <p:nvSpPr>
          <p:cNvPr id="806" name="Google Shape;806;p3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807" name="Google Shape;807;p32: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US"/>
              <a:t>ODE continues to provide sample eligibility forms for optional use by school districts.  The new sample eligibility forms have been updated to reflect the changes in OAR that are described in the previous slides. </a:t>
            </a:r>
            <a:endParaRPr/>
          </a:p>
        </p:txBody>
      </p:sp>
      <p:sp>
        <p:nvSpPr>
          <p:cNvPr id="808" name="Google Shape;808;p32: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33</a:t>
            </a:fld>
            <a:endParaRPr/>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14"/>
        <p:cNvGrpSpPr/>
        <p:nvPr/>
      </p:nvGrpSpPr>
      <p:grpSpPr>
        <a:xfrm>
          <a:off x="0" y="0"/>
          <a:ext cx="0" cy="0"/>
          <a:chOff x="0" y="0"/>
          <a:chExt cx="0" cy="0"/>
        </a:xfrm>
      </p:grpSpPr>
      <p:sp>
        <p:nvSpPr>
          <p:cNvPr id="815" name="Google Shape;815;p3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816" name="Google Shape;816;p33: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US"/>
              <a:t>The sample statement of eligibility forms follow a similar format to that of the approved OARs which includes the elements listed in this slide. </a:t>
            </a:r>
            <a:endParaRPr/>
          </a:p>
        </p:txBody>
      </p:sp>
      <p:sp>
        <p:nvSpPr>
          <p:cNvPr id="817" name="Google Shape;817;p33: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34</a:t>
            </a:fld>
            <a:endParaRPr/>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23"/>
        <p:cNvGrpSpPr/>
        <p:nvPr/>
      </p:nvGrpSpPr>
      <p:grpSpPr>
        <a:xfrm>
          <a:off x="0" y="0"/>
          <a:ext cx="0" cy="0"/>
          <a:chOff x="0" y="0"/>
          <a:chExt cx="0" cy="0"/>
        </a:xfrm>
      </p:grpSpPr>
      <p:sp>
        <p:nvSpPr>
          <p:cNvPr id="824" name="Google Shape;824;p34: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825" name="Google Shape;825;p3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31"/>
        <p:cNvGrpSpPr/>
        <p:nvPr/>
      </p:nvGrpSpPr>
      <p:grpSpPr>
        <a:xfrm>
          <a:off x="0" y="0"/>
          <a:ext cx="0" cy="0"/>
          <a:chOff x="0" y="0"/>
          <a:chExt cx="0" cy="0"/>
        </a:xfrm>
      </p:grpSpPr>
      <p:sp>
        <p:nvSpPr>
          <p:cNvPr id="832" name="Google Shape;832;p3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833" name="Google Shape;833;p35: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US"/>
              <a:t>This slide demonstrates an example of the comprehensive evaluation statement in ODE's sample eligibility form for other health impairment. </a:t>
            </a:r>
            <a:endParaRPr/>
          </a:p>
        </p:txBody>
      </p:sp>
      <p:sp>
        <p:nvSpPr>
          <p:cNvPr id="834" name="Google Shape;834;p35: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36</a:t>
            </a:fld>
            <a:endParaRPr/>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1"/>
        <p:cNvGrpSpPr/>
        <p:nvPr/>
      </p:nvGrpSpPr>
      <p:grpSpPr>
        <a:xfrm>
          <a:off x="0" y="0"/>
          <a:ext cx="0" cy="0"/>
          <a:chOff x="0" y="0"/>
          <a:chExt cx="0" cy="0"/>
        </a:xfrm>
      </p:grpSpPr>
      <p:sp>
        <p:nvSpPr>
          <p:cNvPr id="842" name="Google Shape;842;p3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843" name="Google Shape;843;p36: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US"/>
              <a:t>This slide demonstrates an example of the updated language and requirements for the documentation of a medical examination as found in the other health impairment sample eligibility form. </a:t>
            </a:r>
            <a:endParaRPr/>
          </a:p>
          <a:p>
            <a:pPr marL="0" lvl="0" indent="0" algn="l" rtl="0">
              <a:spcBef>
                <a:spcPts val="0"/>
              </a:spcBef>
              <a:spcAft>
                <a:spcPts val="0"/>
              </a:spcAft>
              <a:buNone/>
            </a:pPr>
            <a:endParaRPr/>
          </a:p>
        </p:txBody>
      </p:sp>
      <p:sp>
        <p:nvSpPr>
          <p:cNvPr id="844" name="Google Shape;844;p36: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37</a:t>
            </a:fld>
            <a:endParaRPr/>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1"/>
        <p:cNvGrpSpPr/>
        <p:nvPr/>
      </p:nvGrpSpPr>
      <p:grpSpPr>
        <a:xfrm>
          <a:off x="0" y="0"/>
          <a:ext cx="0" cy="0"/>
          <a:chOff x="0" y="0"/>
          <a:chExt cx="0" cy="0"/>
        </a:xfrm>
      </p:grpSpPr>
      <p:sp>
        <p:nvSpPr>
          <p:cNvPr id="852" name="Google Shape;852;p3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853" name="Google Shape;853;p37: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US"/>
              <a:t>As a reminder, the eligibility criteria has not changed.  For example, the criteria for orthopedic impairment eligibility has not changed, but the individuals eligible to provide documentation the child's health impairment that is permanent or expected to last more than 60 calendar days, has been expanded when compared to previous OAR for eligibility. </a:t>
            </a:r>
            <a:endParaRPr/>
          </a:p>
          <a:p>
            <a:pPr marL="0" lvl="0" indent="0" algn="l" rtl="0">
              <a:spcBef>
                <a:spcPts val="0"/>
              </a:spcBef>
              <a:spcAft>
                <a:spcPts val="0"/>
              </a:spcAft>
              <a:buNone/>
            </a:pPr>
            <a:endParaRPr/>
          </a:p>
        </p:txBody>
      </p:sp>
      <p:sp>
        <p:nvSpPr>
          <p:cNvPr id="854" name="Google Shape;854;p37: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38</a:t>
            </a:fld>
            <a:endParaRPr/>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0"/>
        <p:cNvGrpSpPr/>
        <p:nvPr/>
      </p:nvGrpSpPr>
      <p:grpSpPr>
        <a:xfrm>
          <a:off x="0" y="0"/>
          <a:ext cx="0" cy="0"/>
          <a:chOff x="0" y="0"/>
          <a:chExt cx="0" cy="0"/>
        </a:xfrm>
      </p:grpSpPr>
      <p:sp>
        <p:nvSpPr>
          <p:cNvPr id="861" name="Google Shape;861;p3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862" name="Google Shape;862;p38: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US"/>
              <a:t>Regardless of the eligibility category, each sample form has an eligibility determination section that includes the information in this slide.</a:t>
            </a:r>
            <a:endParaRPr/>
          </a:p>
        </p:txBody>
      </p:sp>
      <p:sp>
        <p:nvSpPr>
          <p:cNvPr id="863" name="Google Shape;863;p38: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39</a:t>
            </a:fld>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57"/>
        <p:cNvGrpSpPr/>
        <p:nvPr/>
      </p:nvGrpSpPr>
      <p:grpSpPr>
        <a:xfrm>
          <a:off x="0" y="0"/>
          <a:ext cx="0" cy="0"/>
          <a:chOff x="0" y="0"/>
          <a:chExt cx="0" cy="0"/>
        </a:xfrm>
      </p:grpSpPr>
      <p:sp>
        <p:nvSpPr>
          <p:cNvPr id="458" name="Google Shape;458;p3: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459" name="Google Shape;459;p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9"/>
        <p:cNvGrpSpPr/>
        <p:nvPr/>
      </p:nvGrpSpPr>
      <p:grpSpPr>
        <a:xfrm>
          <a:off x="0" y="0"/>
          <a:ext cx="0" cy="0"/>
          <a:chOff x="0" y="0"/>
          <a:chExt cx="0" cy="0"/>
        </a:xfrm>
      </p:grpSpPr>
      <p:sp>
        <p:nvSpPr>
          <p:cNvPr id="870" name="Google Shape;870;p39: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871" name="Google Shape;871;p39: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872" name="Google Shape;872;p39: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40</a:t>
            </a:fld>
            <a:endParaRPr/>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78"/>
        <p:cNvGrpSpPr/>
        <p:nvPr/>
      </p:nvGrpSpPr>
      <p:grpSpPr>
        <a:xfrm>
          <a:off x="0" y="0"/>
          <a:ext cx="0" cy="0"/>
          <a:chOff x="0" y="0"/>
          <a:chExt cx="0" cy="0"/>
        </a:xfrm>
      </p:grpSpPr>
      <p:sp>
        <p:nvSpPr>
          <p:cNvPr id="879" name="Google Shape;879;p40: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880" name="Google Shape;880;p4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85"/>
        <p:cNvGrpSpPr/>
        <p:nvPr/>
      </p:nvGrpSpPr>
      <p:grpSpPr>
        <a:xfrm>
          <a:off x="0" y="0"/>
          <a:ext cx="0" cy="0"/>
          <a:chOff x="0" y="0"/>
          <a:chExt cx="0" cy="0"/>
        </a:xfrm>
      </p:grpSpPr>
      <p:sp>
        <p:nvSpPr>
          <p:cNvPr id="886" name="Google Shape;886;p4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887" name="Google Shape;887;p4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US"/>
              <a:t>As a reminder, the eligibility criteria has not changed.  For example, the criteria for orthopedic impairment eligibility has not changed, but the individuals eligible to provide documentation the child's health impairment that is permanent or expected to last more than 60 calendar days, has been expanded when compared to previous OAR for eligibility. </a:t>
            </a:r>
            <a:endParaRPr/>
          </a:p>
          <a:p>
            <a:pPr marL="0" lvl="0" indent="0" algn="l" rtl="0">
              <a:spcBef>
                <a:spcPts val="0"/>
              </a:spcBef>
              <a:spcAft>
                <a:spcPts val="0"/>
              </a:spcAft>
              <a:buNone/>
            </a:pPr>
            <a:endParaRPr/>
          </a:p>
        </p:txBody>
      </p:sp>
      <p:sp>
        <p:nvSpPr>
          <p:cNvPr id="888" name="Google Shape;888;p41: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42</a:t>
            </a:fld>
            <a:endParaRPr/>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94"/>
        <p:cNvGrpSpPr/>
        <p:nvPr/>
      </p:nvGrpSpPr>
      <p:grpSpPr>
        <a:xfrm>
          <a:off x="0" y="0"/>
          <a:ext cx="0" cy="0"/>
          <a:chOff x="0" y="0"/>
          <a:chExt cx="0" cy="0"/>
        </a:xfrm>
      </p:grpSpPr>
      <p:sp>
        <p:nvSpPr>
          <p:cNvPr id="895" name="Google Shape;895;p42: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896" name="Google Shape;896;p4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02"/>
        <p:cNvGrpSpPr/>
        <p:nvPr/>
      </p:nvGrpSpPr>
      <p:grpSpPr>
        <a:xfrm>
          <a:off x="0" y="0"/>
          <a:ext cx="0" cy="0"/>
          <a:chOff x="0" y="0"/>
          <a:chExt cx="0" cy="0"/>
        </a:xfrm>
      </p:grpSpPr>
      <p:sp>
        <p:nvSpPr>
          <p:cNvPr id="903" name="Google Shape;903;p43: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04" name="Google Shape;904;p4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10"/>
        <p:cNvGrpSpPr/>
        <p:nvPr/>
      </p:nvGrpSpPr>
      <p:grpSpPr>
        <a:xfrm>
          <a:off x="0" y="0"/>
          <a:ext cx="0" cy="0"/>
          <a:chOff x="0" y="0"/>
          <a:chExt cx="0" cy="0"/>
        </a:xfrm>
      </p:grpSpPr>
      <p:sp>
        <p:nvSpPr>
          <p:cNvPr id="911" name="Google Shape;911;p44: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12" name="Google Shape;912;p4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18"/>
        <p:cNvGrpSpPr/>
        <p:nvPr/>
      </p:nvGrpSpPr>
      <p:grpSpPr>
        <a:xfrm>
          <a:off x="0" y="0"/>
          <a:ext cx="0" cy="0"/>
          <a:chOff x="0" y="0"/>
          <a:chExt cx="0" cy="0"/>
        </a:xfrm>
      </p:grpSpPr>
      <p:sp>
        <p:nvSpPr>
          <p:cNvPr id="919" name="Google Shape;919;p45: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20" name="Google Shape;920;p4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25"/>
        <p:cNvGrpSpPr/>
        <p:nvPr/>
      </p:nvGrpSpPr>
      <p:grpSpPr>
        <a:xfrm>
          <a:off x="0" y="0"/>
          <a:ext cx="0" cy="0"/>
          <a:chOff x="0" y="0"/>
          <a:chExt cx="0" cy="0"/>
        </a:xfrm>
      </p:grpSpPr>
      <p:sp>
        <p:nvSpPr>
          <p:cNvPr id="926" name="Google Shape;926;p4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927" name="Google Shape;927;p46: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US"/>
              <a:t>Both IDEA and OARs indicate that evaluation procedures should include a variety of assessment tools and strategies to gather information about the child.  </a:t>
            </a:r>
            <a:endParaRPr/>
          </a:p>
          <a:p>
            <a:pPr marL="0" lvl="0" indent="0" algn="l" rtl="0">
              <a:spcBef>
                <a:spcPts val="0"/>
              </a:spcBef>
              <a:spcAft>
                <a:spcPts val="0"/>
              </a:spcAft>
              <a:buNone/>
            </a:pPr>
            <a:endParaRPr/>
          </a:p>
          <a:p>
            <a:pPr marL="0" lvl="0" indent="0" algn="l" rtl="0">
              <a:spcBef>
                <a:spcPts val="0"/>
              </a:spcBef>
              <a:spcAft>
                <a:spcPts val="0"/>
              </a:spcAft>
              <a:buNone/>
            </a:pPr>
            <a:r>
              <a:rPr lang="en-US"/>
              <a:t>Information obtained from a medical examination of a child can be included as a part of the evaluation procedure.  </a:t>
            </a:r>
            <a:endParaRPr/>
          </a:p>
          <a:p>
            <a:pPr marL="0" lvl="0" indent="0" algn="l" rtl="0">
              <a:spcBef>
                <a:spcPts val="0"/>
              </a:spcBef>
              <a:spcAft>
                <a:spcPts val="0"/>
              </a:spcAft>
              <a:buNone/>
            </a:pPr>
            <a:endParaRPr/>
          </a:p>
          <a:p>
            <a:pPr marL="0" lvl="0" indent="0" algn="l" rtl="0">
              <a:spcBef>
                <a:spcPts val="0"/>
              </a:spcBef>
              <a:spcAft>
                <a:spcPts val="0"/>
              </a:spcAft>
              <a:buNone/>
            </a:pPr>
            <a:r>
              <a:rPr lang="en-US"/>
              <a:t>As described in a previous slide, the documentation of a medical examination is a form or other written documentation that is shared between an eligible medical provider and the district;</a:t>
            </a:r>
            <a:endParaRPr/>
          </a:p>
        </p:txBody>
      </p:sp>
      <p:sp>
        <p:nvSpPr>
          <p:cNvPr id="928" name="Google Shape;928;p46: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47</a:t>
            </a:fld>
            <a:endParaRPr/>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4"/>
        <p:cNvGrpSpPr/>
        <p:nvPr/>
      </p:nvGrpSpPr>
      <p:grpSpPr>
        <a:xfrm>
          <a:off x="0" y="0"/>
          <a:ext cx="0" cy="0"/>
          <a:chOff x="0" y="0"/>
          <a:chExt cx="0" cy="0"/>
        </a:xfrm>
      </p:grpSpPr>
      <p:sp>
        <p:nvSpPr>
          <p:cNvPr id="935" name="Google Shape;935;p47: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36" name="Google Shape;936;p4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42"/>
        <p:cNvGrpSpPr/>
        <p:nvPr/>
      </p:nvGrpSpPr>
      <p:grpSpPr>
        <a:xfrm>
          <a:off x="0" y="0"/>
          <a:ext cx="0" cy="0"/>
          <a:chOff x="0" y="0"/>
          <a:chExt cx="0" cy="0"/>
        </a:xfrm>
      </p:grpSpPr>
      <p:sp>
        <p:nvSpPr>
          <p:cNvPr id="943" name="Google Shape;943;p4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944" name="Google Shape;944;p48: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US" sz="1200"/>
              <a:t>To align with the OAR updates, ODE has retired </a:t>
            </a:r>
            <a:r>
              <a:rPr lang="en-US"/>
              <a:t>the</a:t>
            </a:r>
            <a:r>
              <a:rPr lang="en-US" sz="1200"/>
              <a:t> previously used Medical Statement and Health Assessment Statements and instead has provided a</a:t>
            </a:r>
            <a:r>
              <a:rPr lang="en-US"/>
              <a:t>n optional documentation of medical examination form that districts may choose to use</a:t>
            </a:r>
            <a:r>
              <a:rPr lang="en-US" sz="1200"/>
              <a:t>.</a:t>
            </a:r>
            <a:endParaRPr/>
          </a:p>
        </p:txBody>
      </p:sp>
      <p:sp>
        <p:nvSpPr>
          <p:cNvPr id="945" name="Google Shape;945;p48: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49</a:t>
            </a:fld>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64"/>
        <p:cNvGrpSpPr/>
        <p:nvPr/>
      </p:nvGrpSpPr>
      <p:grpSpPr>
        <a:xfrm>
          <a:off x="0" y="0"/>
          <a:ext cx="0" cy="0"/>
          <a:chOff x="0" y="0"/>
          <a:chExt cx="0" cy="0"/>
        </a:xfrm>
      </p:grpSpPr>
      <p:sp>
        <p:nvSpPr>
          <p:cNvPr id="465" name="Google Shape;465;p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466" name="Google Shape;466;p4: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Clr>
                <a:schemeClr val="dk1"/>
              </a:buClr>
              <a:buSzPts val="1200"/>
              <a:buFont typeface="Calibri"/>
              <a:buNone/>
            </a:pPr>
            <a:endParaRPr/>
          </a:p>
          <a:p>
            <a:pPr marL="0" lvl="0" indent="0" algn="l" rtl="0">
              <a:spcBef>
                <a:spcPts val="0"/>
              </a:spcBef>
              <a:spcAft>
                <a:spcPts val="0"/>
              </a:spcAft>
              <a:buClr>
                <a:schemeClr val="dk1"/>
              </a:buClr>
              <a:buSzPts val="1200"/>
              <a:buFont typeface="Calibri"/>
              <a:buNone/>
            </a:pPr>
            <a:endParaRPr/>
          </a:p>
          <a:p>
            <a:pPr marL="0" lvl="0" indent="0" algn="l" rtl="0">
              <a:spcBef>
                <a:spcPts val="0"/>
              </a:spcBef>
              <a:spcAft>
                <a:spcPts val="0"/>
              </a:spcAft>
              <a:buClr>
                <a:schemeClr val="dk1"/>
              </a:buClr>
              <a:buSzPts val="1200"/>
              <a:buFont typeface="Calibri"/>
              <a:buNone/>
            </a:pPr>
            <a:r>
              <a:rPr lang="en-US"/>
              <a:t>SB 13 related to changes terminology of certain disabilities for purposes of special education statutes</a:t>
            </a:r>
            <a:endParaRPr/>
          </a:p>
          <a:p>
            <a:pPr marL="0" lvl="0" indent="0" algn="l" rtl="0">
              <a:spcBef>
                <a:spcPts val="0"/>
              </a:spcBef>
              <a:spcAft>
                <a:spcPts val="0"/>
              </a:spcAft>
              <a:buClr>
                <a:schemeClr val="dk1"/>
              </a:buClr>
              <a:buSzPts val="1200"/>
              <a:buFont typeface="Calibri"/>
              <a:buNone/>
            </a:pPr>
            <a:endParaRPr/>
          </a:p>
          <a:p>
            <a:pPr marL="0" lvl="0" indent="0" algn="l" rtl="0">
              <a:spcBef>
                <a:spcPts val="0"/>
              </a:spcBef>
              <a:spcAft>
                <a:spcPts val="0"/>
              </a:spcAft>
              <a:buClr>
                <a:schemeClr val="dk1"/>
              </a:buClr>
              <a:buSzPts val="1200"/>
              <a:buFont typeface="Calibri"/>
              <a:buNone/>
            </a:pPr>
            <a:r>
              <a:rPr lang="en-US"/>
              <a:t>SB 16 related to the specifying the type of license health care practitioners authorized to perform assessments or examinations for purposes of determining special education services eligibility</a:t>
            </a:r>
            <a:endParaRPr/>
          </a:p>
        </p:txBody>
      </p:sp>
      <p:sp>
        <p:nvSpPr>
          <p:cNvPr id="467" name="Google Shape;467;p4: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400"/>
              <a:buFont typeface="Arial"/>
              <a:buNone/>
            </a:pPr>
            <a:fld id="{00000000-1234-1234-1234-123412341234}" type="slidenum">
              <a:rPr lang="en-US" sz="1400" b="0" i="0" u="none" strike="noStrike" cap="none">
                <a:solidFill>
                  <a:srgbClr val="000000"/>
                </a:solidFill>
                <a:latin typeface="Arial"/>
                <a:ea typeface="Arial"/>
                <a:cs typeface="Arial"/>
                <a:sym typeface="Arial"/>
              </a:rPr>
              <a:t>5</a:t>
            </a:fld>
            <a:endParaRPr sz="1400" b="0" i="0" u="none" strike="noStrike" cap="none">
              <a:solidFill>
                <a:srgbClr val="000000"/>
              </a:solidFill>
              <a:latin typeface="Arial"/>
              <a:ea typeface="Arial"/>
              <a:cs typeface="Arial"/>
              <a:sym typeface="Arial"/>
            </a:endParaRPr>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51"/>
        <p:cNvGrpSpPr/>
        <p:nvPr/>
      </p:nvGrpSpPr>
      <p:grpSpPr>
        <a:xfrm>
          <a:off x="0" y="0"/>
          <a:ext cx="0" cy="0"/>
          <a:chOff x="0" y="0"/>
          <a:chExt cx="0" cy="0"/>
        </a:xfrm>
      </p:grpSpPr>
      <p:sp>
        <p:nvSpPr>
          <p:cNvPr id="952" name="Google Shape;952;p49: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953" name="Google Shape;953;p49: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US"/>
              <a:t>Written documentation should contain, at a minimum the information outlined on this slide. </a:t>
            </a:r>
            <a:endParaRPr/>
          </a:p>
        </p:txBody>
      </p:sp>
      <p:sp>
        <p:nvSpPr>
          <p:cNvPr id="954" name="Google Shape;954;p49: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50</a:t>
            </a:fld>
            <a:endParaRPr/>
          </a:p>
        </p:txBody>
      </p:sp>
    </p:spTree>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60"/>
        <p:cNvGrpSpPr/>
        <p:nvPr/>
      </p:nvGrpSpPr>
      <p:grpSpPr>
        <a:xfrm>
          <a:off x="0" y="0"/>
          <a:ext cx="0" cy="0"/>
          <a:chOff x="0" y="0"/>
          <a:chExt cx="0" cy="0"/>
        </a:xfrm>
      </p:grpSpPr>
      <p:sp>
        <p:nvSpPr>
          <p:cNvPr id="961" name="Google Shape;961;p50: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62" name="Google Shape;962;p5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68"/>
        <p:cNvGrpSpPr/>
        <p:nvPr/>
      </p:nvGrpSpPr>
      <p:grpSpPr>
        <a:xfrm>
          <a:off x="0" y="0"/>
          <a:ext cx="0" cy="0"/>
          <a:chOff x="0" y="0"/>
          <a:chExt cx="0" cy="0"/>
        </a:xfrm>
      </p:grpSpPr>
      <p:sp>
        <p:nvSpPr>
          <p:cNvPr id="969" name="Google Shape;969;p51: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70" name="Google Shape;970;p5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76"/>
        <p:cNvGrpSpPr/>
        <p:nvPr/>
      </p:nvGrpSpPr>
      <p:grpSpPr>
        <a:xfrm>
          <a:off x="0" y="0"/>
          <a:ext cx="0" cy="0"/>
          <a:chOff x="0" y="0"/>
          <a:chExt cx="0" cy="0"/>
        </a:xfrm>
      </p:grpSpPr>
      <p:sp>
        <p:nvSpPr>
          <p:cNvPr id="977" name="Google Shape;977;p52: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78" name="Google Shape;978;p5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84"/>
        <p:cNvGrpSpPr/>
        <p:nvPr/>
      </p:nvGrpSpPr>
      <p:grpSpPr>
        <a:xfrm>
          <a:off x="0" y="0"/>
          <a:ext cx="0" cy="0"/>
          <a:chOff x="0" y="0"/>
          <a:chExt cx="0" cy="0"/>
        </a:xfrm>
      </p:grpSpPr>
      <p:sp>
        <p:nvSpPr>
          <p:cNvPr id="985" name="Google Shape;985;p53: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86" name="Google Shape;986;p5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92"/>
        <p:cNvGrpSpPr/>
        <p:nvPr/>
      </p:nvGrpSpPr>
      <p:grpSpPr>
        <a:xfrm>
          <a:off x="0" y="0"/>
          <a:ext cx="0" cy="0"/>
          <a:chOff x="0" y="0"/>
          <a:chExt cx="0" cy="0"/>
        </a:xfrm>
      </p:grpSpPr>
      <p:sp>
        <p:nvSpPr>
          <p:cNvPr id="993" name="Google Shape;993;p54: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94" name="Google Shape;994;p5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99"/>
        <p:cNvGrpSpPr/>
        <p:nvPr/>
      </p:nvGrpSpPr>
      <p:grpSpPr>
        <a:xfrm>
          <a:off x="0" y="0"/>
          <a:ext cx="0" cy="0"/>
          <a:chOff x="0" y="0"/>
          <a:chExt cx="0" cy="0"/>
        </a:xfrm>
      </p:grpSpPr>
      <p:sp>
        <p:nvSpPr>
          <p:cNvPr id="1000" name="Google Shape;1000;p55: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001" name="Google Shape;1001;p5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07"/>
        <p:cNvGrpSpPr/>
        <p:nvPr/>
      </p:nvGrpSpPr>
      <p:grpSpPr>
        <a:xfrm>
          <a:off x="0" y="0"/>
          <a:ext cx="0" cy="0"/>
          <a:chOff x="0" y="0"/>
          <a:chExt cx="0" cy="0"/>
        </a:xfrm>
      </p:grpSpPr>
      <p:sp>
        <p:nvSpPr>
          <p:cNvPr id="1008" name="Google Shape;1008;p56: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009" name="Google Shape;1009;p5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14"/>
        <p:cNvGrpSpPr/>
        <p:nvPr/>
      </p:nvGrpSpPr>
      <p:grpSpPr>
        <a:xfrm>
          <a:off x="0" y="0"/>
          <a:ext cx="0" cy="0"/>
          <a:chOff x="0" y="0"/>
          <a:chExt cx="0" cy="0"/>
        </a:xfrm>
      </p:grpSpPr>
      <p:sp>
        <p:nvSpPr>
          <p:cNvPr id="1015" name="Google Shape;1015;p5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016" name="Google Shape;1016;p57: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017" name="Google Shape;1017;p57: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58</a:t>
            </a:fld>
            <a:endParaRPr/>
          </a:p>
        </p:txBody>
      </p:sp>
    </p:spTree>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23"/>
        <p:cNvGrpSpPr/>
        <p:nvPr/>
      </p:nvGrpSpPr>
      <p:grpSpPr>
        <a:xfrm>
          <a:off x="0" y="0"/>
          <a:ext cx="0" cy="0"/>
          <a:chOff x="0" y="0"/>
          <a:chExt cx="0" cy="0"/>
        </a:xfrm>
      </p:grpSpPr>
      <p:sp>
        <p:nvSpPr>
          <p:cNvPr id="1024" name="Google Shape;1024;p5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025" name="Google Shape;1025;p58: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US"/>
              <a:t>For all scenarios – there is no single correct answer given the limited information provided, however these scenarios are intended to encourage discussion about the variety of ways the new names of eligibility categories and updated requirements for documentation of medical exams may show up in an evaluation planning meeting. </a:t>
            </a:r>
            <a:endParaRPr/>
          </a:p>
          <a:p>
            <a:pPr marL="0" lvl="0" indent="0" algn="l" rtl="0">
              <a:spcBef>
                <a:spcPts val="0"/>
              </a:spcBef>
              <a:spcAft>
                <a:spcPts val="0"/>
              </a:spcAft>
              <a:buNone/>
            </a:pPr>
            <a:endParaRPr/>
          </a:p>
          <a:p>
            <a:pPr marL="0" lvl="0" indent="0" algn="l" rtl="0">
              <a:spcBef>
                <a:spcPts val="0"/>
              </a:spcBef>
              <a:spcAft>
                <a:spcPts val="0"/>
              </a:spcAft>
              <a:buNone/>
            </a:pPr>
            <a:r>
              <a:rPr lang="en-US"/>
              <a:t>Scenario Keys:</a:t>
            </a:r>
            <a:endParaRPr/>
          </a:p>
          <a:p>
            <a:pPr marL="171450" lvl="0" indent="-171450" algn="l" rtl="0">
              <a:spcBef>
                <a:spcPts val="0"/>
              </a:spcBef>
              <a:spcAft>
                <a:spcPts val="0"/>
              </a:spcAft>
              <a:buClr>
                <a:schemeClr val="dk1"/>
              </a:buClr>
              <a:buSzPts val="1200"/>
              <a:buFont typeface="Calibri"/>
              <a:buChar char="-"/>
            </a:pPr>
            <a:r>
              <a:rPr lang="en-US"/>
              <a:t>Autism spectrum disorder should be considered as a potential disability</a:t>
            </a:r>
            <a:endParaRPr/>
          </a:p>
          <a:p>
            <a:pPr marL="171450" lvl="0" indent="-171450" algn="l" rtl="0">
              <a:spcBef>
                <a:spcPts val="0"/>
              </a:spcBef>
              <a:spcAft>
                <a:spcPts val="0"/>
              </a:spcAft>
              <a:buClr>
                <a:schemeClr val="dk1"/>
              </a:buClr>
              <a:buSzPts val="1200"/>
              <a:buFont typeface="Calibri"/>
              <a:buChar char="-"/>
            </a:pPr>
            <a:r>
              <a:rPr lang="en-US"/>
              <a:t>The team should also potentially consider developmental delay</a:t>
            </a:r>
            <a:endParaRPr/>
          </a:p>
          <a:p>
            <a:pPr marL="171450" lvl="0" indent="-171450" algn="l" rtl="0">
              <a:spcBef>
                <a:spcPts val="0"/>
              </a:spcBef>
              <a:spcAft>
                <a:spcPts val="0"/>
              </a:spcAft>
              <a:buClr>
                <a:schemeClr val="dk1"/>
              </a:buClr>
              <a:buSzPts val="1200"/>
              <a:buFont typeface="Calibri"/>
              <a:buChar char="-"/>
            </a:pPr>
            <a:r>
              <a:rPr lang="en-US"/>
              <a:t>Speech and language impairment should also be considered</a:t>
            </a:r>
            <a:endParaRPr/>
          </a:p>
          <a:p>
            <a:pPr marL="171450" lvl="0" indent="-171450" algn="l" rtl="0">
              <a:spcBef>
                <a:spcPts val="0"/>
              </a:spcBef>
              <a:spcAft>
                <a:spcPts val="0"/>
              </a:spcAft>
              <a:buClr>
                <a:schemeClr val="dk1"/>
              </a:buClr>
              <a:buSzPts val="1200"/>
              <a:buFont typeface="Calibri"/>
              <a:buChar char="-"/>
            </a:pPr>
            <a:r>
              <a:rPr lang="en-US"/>
              <a:t>Student is age 5, so a medical exam for ASD is required</a:t>
            </a:r>
            <a:endParaRPr/>
          </a:p>
          <a:p>
            <a:pPr marL="171450" lvl="0" indent="-95250" algn="l" rtl="0">
              <a:spcBef>
                <a:spcPts val="0"/>
              </a:spcBef>
              <a:spcAft>
                <a:spcPts val="0"/>
              </a:spcAft>
              <a:buClr>
                <a:schemeClr val="dk1"/>
              </a:buClr>
              <a:buSzPts val="1200"/>
              <a:buFont typeface="Calibri"/>
              <a:buNone/>
            </a:pPr>
            <a:endParaRPr/>
          </a:p>
        </p:txBody>
      </p:sp>
      <p:sp>
        <p:nvSpPr>
          <p:cNvPr id="1026" name="Google Shape;1026;p58: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59</a:t>
            </a:fld>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73"/>
        <p:cNvGrpSpPr/>
        <p:nvPr/>
      </p:nvGrpSpPr>
      <p:grpSpPr>
        <a:xfrm>
          <a:off x="0" y="0"/>
          <a:ext cx="0" cy="0"/>
          <a:chOff x="0" y="0"/>
          <a:chExt cx="0" cy="0"/>
        </a:xfrm>
      </p:grpSpPr>
      <p:sp>
        <p:nvSpPr>
          <p:cNvPr id="474" name="Google Shape;474;p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475" name="Google Shape;475;p5: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Clr>
                <a:schemeClr val="dk1"/>
              </a:buClr>
              <a:buSzPts val="1200"/>
              <a:buFont typeface="Calibri"/>
              <a:buNone/>
            </a:pPr>
            <a:r>
              <a:rPr lang="en-US"/>
              <a:t>In addition to the required changes from senate bills 13 and 16, the evaluation and eligibility OARs updates incorporated existing Early Intervention (EI) and Early Childhood Special Education (ECSE) requirements into the existing school age eligibility and evaluation OARs.</a:t>
            </a:r>
            <a:endParaRPr/>
          </a:p>
          <a:p>
            <a:pPr marL="0" lvl="0" indent="0" algn="l" rtl="0">
              <a:spcBef>
                <a:spcPts val="0"/>
              </a:spcBef>
              <a:spcAft>
                <a:spcPts val="0"/>
              </a:spcAft>
              <a:buClr>
                <a:schemeClr val="dk1"/>
              </a:buClr>
              <a:buSzPts val="1200"/>
              <a:buFont typeface="Calibri"/>
              <a:buNone/>
            </a:pPr>
            <a:endParaRPr/>
          </a:p>
        </p:txBody>
      </p:sp>
      <p:sp>
        <p:nvSpPr>
          <p:cNvPr id="476" name="Google Shape;476;p5: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400"/>
              <a:buFont typeface="Arial"/>
              <a:buNone/>
            </a:pPr>
            <a:fld id="{00000000-1234-1234-1234-123412341234}" type="slidenum">
              <a:rPr lang="en-US" sz="1400" b="0" i="0" u="none" strike="noStrike" cap="none">
                <a:solidFill>
                  <a:srgbClr val="000000"/>
                </a:solidFill>
                <a:latin typeface="Arial"/>
                <a:ea typeface="Arial"/>
                <a:cs typeface="Arial"/>
                <a:sym typeface="Arial"/>
              </a:rPr>
              <a:t>6</a:t>
            </a:fld>
            <a:endParaRPr sz="1400" b="0" i="0" u="none" strike="noStrike" cap="none">
              <a:solidFill>
                <a:srgbClr val="000000"/>
              </a:solidFill>
              <a:latin typeface="Arial"/>
              <a:ea typeface="Arial"/>
              <a:cs typeface="Arial"/>
              <a:sym typeface="Arial"/>
            </a:endParaRPr>
          </a:p>
        </p:txBody>
      </p:sp>
    </p:spTree>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32"/>
        <p:cNvGrpSpPr/>
        <p:nvPr/>
      </p:nvGrpSpPr>
      <p:grpSpPr>
        <a:xfrm>
          <a:off x="0" y="0"/>
          <a:ext cx="0" cy="0"/>
          <a:chOff x="0" y="0"/>
          <a:chExt cx="0" cy="0"/>
        </a:xfrm>
      </p:grpSpPr>
      <p:sp>
        <p:nvSpPr>
          <p:cNvPr id="1033" name="Google Shape;1033;p59: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034" name="Google Shape;1034;p59: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1200"/>
              <a:buFont typeface="Calibri"/>
              <a:buNone/>
            </a:pPr>
            <a:r>
              <a:rPr lang="en-US"/>
              <a:t>For all scenarios – there is no single correct answer given the limited information provided, however these scenarios are intended to encourage discussion about the variety of ways the new names of eligibility categories and updated requirements for documentation of medical exams may show up in an evaluation planning meeting. </a:t>
            </a:r>
            <a:endParaRPr/>
          </a:p>
          <a:p>
            <a:pPr marL="0" lvl="0" indent="0" algn="l" rtl="0">
              <a:spcBef>
                <a:spcPts val="0"/>
              </a:spcBef>
              <a:spcAft>
                <a:spcPts val="0"/>
              </a:spcAft>
              <a:buNone/>
            </a:pPr>
            <a:endParaRPr/>
          </a:p>
          <a:p>
            <a:pPr marL="0" lvl="0" indent="0" algn="l" rtl="0">
              <a:spcBef>
                <a:spcPts val="0"/>
              </a:spcBef>
              <a:spcAft>
                <a:spcPts val="0"/>
              </a:spcAft>
              <a:buNone/>
            </a:pPr>
            <a:endParaRPr/>
          </a:p>
          <a:p>
            <a:pPr marL="0" lvl="0" indent="0" algn="l" rtl="0">
              <a:spcBef>
                <a:spcPts val="0"/>
              </a:spcBef>
              <a:spcAft>
                <a:spcPts val="0"/>
              </a:spcAft>
              <a:buNone/>
            </a:pPr>
            <a:r>
              <a:rPr lang="en-US"/>
              <a:t>Scenario Keys:</a:t>
            </a:r>
            <a:endParaRPr/>
          </a:p>
          <a:p>
            <a:pPr marL="171450" lvl="0" indent="-171450" algn="l" rtl="0">
              <a:spcBef>
                <a:spcPts val="0"/>
              </a:spcBef>
              <a:spcAft>
                <a:spcPts val="0"/>
              </a:spcAft>
              <a:buClr>
                <a:schemeClr val="dk1"/>
              </a:buClr>
              <a:buSzPts val="1200"/>
              <a:buFont typeface="Calibri"/>
              <a:buChar char="-"/>
            </a:pPr>
            <a:r>
              <a:rPr lang="en-US"/>
              <a:t>Developmental delay (DD) should be considered as a potential disability</a:t>
            </a:r>
            <a:endParaRPr/>
          </a:p>
          <a:p>
            <a:pPr marL="171450" lvl="0" indent="-171450" algn="l" rtl="0">
              <a:spcBef>
                <a:spcPts val="0"/>
              </a:spcBef>
              <a:spcAft>
                <a:spcPts val="0"/>
              </a:spcAft>
              <a:buClr>
                <a:schemeClr val="dk1"/>
              </a:buClr>
              <a:buSzPts val="1200"/>
              <a:buFont typeface="Calibri"/>
              <a:buChar char="-"/>
            </a:pPr>
            <a:r>
              <a:rPr lang="en-US"/>
              <a:t>Speech and language impairment (SLI) could also be considered as well as TBI depending on the information about the fall </a:t>
            </a:r>
            <a:endParaRPr/>
          </a:p>
          <a:p>
            <a:pPr marL="171450" lvl="0" indent="-171450" algn="l" rtl="0">
              <a:spcBef>
                <a:spcPts val="0"/>
              </a:spcBef>
              <a:spcAft>
                <a:spcPts val="0"/>
              </a:spcAft>
              <a:buClr>
                <a:schemeClr val="dk1"/>
              </a:buClr>
              <a:buSzPts val="1200"/>
              <a:buFont typeface="Calibri"/>
              <a:buChar char="-"/>
            </a:pPr>
            <a:r>
              <a:rPr lang="en-US"/>
              <a:t>While neither DD nor SLI would require a medical examination in this instance, TBI would require a medical exam, and it might be appropriate to require one given the history of a fall</a:t>
            </a:r>
            <a:endParaRPr/>
          </a:p>
        </p:txBody>
      </p:sp>
      <p:sp>
        <p:nvSpPr>
          <p:cNvPr id="1035" name="Google Shape;1035;p59: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60</a:t>
            </a:fld>
            <a:endParaRPr/>
          </a:p>
        </p:txBody>
      </p:sp>
    </p:spTree>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41"/>
        <p:cNvGrpSpPr/>
        <p:nvPr/>
      </p:nvGrpSpPr>
      <p:grpSpPr>
        <a:xfrm>
          <a:off x="0" y="0"/>
          <a:ext cx="0" cy="0"/>
          <a:chOff x="0" y="0"/>
          <a:chExt cx="0" cy="0"/>
        </a:xfrm>
      </p:grpSpPr>
      <p:sp>
        <p:nvSpPr>
          <p:cNvPr id="1042" name="Google Shape;1042;p6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043" name="Google Shape;1043;p60: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1200"/>
              <a:buFont typeface="Calibri"/>
              <a:buNone/>
            </a:pPr>
            <a:r>
              <a:rPr lang="en-US"/>
              <a:t>For all scenarios – there is no single correct answer given the limited information provided, however these scenarios are intended to encourage discussion about the variety of ways the new names of eligibility categories and updated requirements for documentation of medical exams may show up in an evaluation planning meeting. </a:t>
            </a:r>
            <a:endParaRPr/>
          </a:p>
          <a:p>
            <a:pPr marL="0" lvl="0" indent="0" algn="l" rtl="0">
              <a:spcBef>
                <a:spcPts val="0"/>
              </a:spcBef>
              <a:spcAft>
                <a:spcPts val="0"/>
              </a:spcAft>
              <a:buNone/>
            </a:pPr>
            <a:endParaRPr/>
          </a:p>
          <a:p>
            <a:pPr marL="0" lvl="0" indent="0" algn="l" rtl="0">
              <a:spcBef>
                <a:spcPts val="0"/>
              </a:spcBef>
              <a:spcAft>
                <a:spcPts val="0"/>
              </a:spcAft>
              <a:buNone/>
            </a:pPr>
            <a:endParaRPr/>
          </a:p>
          <a:p>
            <a:pPr marL="0" lvl="0" indent="0" algn="l" rtl="0">
              <a:spcBef>
                <a:spcPts val="0"/>
              </a:spcBef>
              <a:spcAft>
                <a:spcPts val="0"/>
              </a:spcAft>
              <a:buNone/>
            </a:pPr>
            <a:r>
              <a:rPr lang="en-US"/>
              <a:t>Scenario Keys:</a:t>
            </a:r>
            <a:endParaRPr/>
          </a:p>
          <a:p>
            <a:pPr marL="0" lvl="0" indent="0" algn="l" rtl="0">
              <a:spcBef>
                <a:spcPts val="0"/>
              </a:spcBef>
              <a:spcAft>
                <a:spcPts val="0"/>
              </a:spcAft>
              <a:buNone/>
            </a:pPr>
            <a:r>
              <a:rPr lang="en-US"/>
              <a:t>Team should consider emotional behavior disability during the evaluation.</a:t>
            </a:r>
            <a:endParaRPr/>
          </a:p>
          <a:p>
            <a:pPr marL="0" lvl="0" indent="0" algn="l" rtl="0">
              <a:spcBef>
                <a:spcPts val="0"/>
              </a:spcBef>
              <a:spcAft>
                <a:spcPts val="0"/>
              </a:spcAft>
              <a:buNone/>
            </a:pPr>
            <a:r>
              <a:rPr lang="en-US"/>
              <a:t>The team may consider Other Health Impairment. </a:t>
            </a:r>
            <a:endParaRPr/>
          </a:p>
          <a:p>
            <a:pPr marL="0" lvl="0" indent="0" algn="l" rtl="0">
              <a:spcBef>
                <a:spcPts val="0"/>
              </a:spcBef>
              <a:spcAft>
                <a:spcPts val="0"/>
              </a:spcAft>
              <a:buNone/>
            </a:pPr>
            <a:r>
              <a:rPr lang="en-US"/>
              <a:t>Team should require a medical examination even though one is not required with EBD to better understand the impact of eating disorder and substance use on student’s needs in school</a:t>
            </a:r>
            <a:endParaRPr/>
          </a:p>
          <a:p>
            <a:pPr marL="0" lvl="0" indent="0" algn="l" rtl="0">
              <a:spcBef>
                <a:spcPts val="0"/>
              </a:spcBef>
              <a:spcAft>
                <a:spcPts val="0"/>
              </a:spcAft>
              <a:buNone/>
            </a:pPr>
            <a:endParaRPr/>
          </a:p>
          <a:p>
            <a:pPr marL="0" lvl="0" indent="0" algn="l" rtl="0">
              <a:spcBef>
                <a:spcPts val="0"/>
              </a:spcBef>
              <a:spcAft>
                <a:spcPts val="0"/>
              </a:spcAft>
              <a:buNone/>
            </a:pPr>
            <a:endParaRPr/>
          </a:p>
        </p:txBody>
      </p:sp>
      <p:sp>
        <p:nvSpPr>
          <p:cNvPr id="1044" name="Google Shape;1044;p60: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61</a:t>
            </a:fld>
            <a:endParaRPr/>
          </a:p>
        </p:txBody>
      </p:sp>
    </p:spTree>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50"/>
        <p:cNvGrpSpPr/>
        <p:nvPr/>
      </p:nvGrpSpPr>
      <p:grpSpPr>
        <a:xfrm>
          <a:off x="0" y="0"/>
          <a:ext cx="0" cy="0"/>
          <a:chOff x="0" y="0"/>
          <a:chExt cx="0" cy="0"/>
        </a:xfrm>
      </p:grpSpPr>
      <p:sp>
        <p:nvSpPr>
          <p:cNvPr id="1051" name="Google Shape;1051;p61: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052" name="Google Shape;1052;p6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83"/>
        <p:cNvGrpSpPr/>
        <p:nvPr/>
      </p:nvGrpSpPr>
      <p:grpSpPr>
        <a:xfrm>
          <a:off x="0" y="0"/>
          <a:ext cx="0" cy="0"/>
          <a:chOff x="0" y="0"/>
          <a:chExt cx="0" cy="0"/>
        </a:xfrm>
      </p:grpSpPr>
      <p:sp>
        <p:nvSpPr>
          <p:cNvPr id="484" name="Google Shape;484;p6: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485" name="Google Shape;485;p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90"/>
        <p:cNvGrpSpPr/>
        <p:nvPr/>
      </p:nvGrpSpPr>
      <p:grpSpPr>
        <a:xfrm>
          <a:off x="0" y="0"/>
          <a:ext cx="0" cy="0"/>
          <a:chOff x="0" y="0"/>
          <a:chExt cx="0" cy="0"/>
        </a:xfrm>
      </p:grpSpPr>
      <p:sp>
        <p:nvSpPr>
          <p:cNvPr id="491" name="Google Shape;491;p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492" name="Google Shape;492;p7: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US"/>
              <a:t>Here is a brief look at the 3 domains of special education evaluation and eligibility that were updated with the new OARs. </a:t>
            </a:r>
            <a:endParaRPr/>
          </a:p>
        </p:txBody>
      </p:sp>
      <p:sp>
        <p:nvSpPr>
          <p:cNvPr id="493" name="Google Shape;493;p7: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8</a:t>
            </a:fld>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11"/>
        <p:cNvGrpSpPr/>
        <p:nvPr/>
      </p:nvGrpSpPr>
      <p:grpSpPr>
        <a:xfrm>
          <a:off x="0" y="0"/>
          <a:ext cx="0" cy="0"/>
          <a:chOff x="0" y="0"/>
          <a:chExt cx="0" cy="0"/>
        </a:xfrm>
      </p:grpSpPr>
      <p:sp>
        <p:nvSpPr>
          <p:cNvPr id="512" name="Google Shape;512;p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513" name="Google Shape;513;p8: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US"/>
              <a:t>Updates were made to the names of these 5 eligibility categories</a:t>
            </a:r>
            <a:endParaRPr/>
          </a:p>
        </p:txBody>
      </p:sp>
      <p:sp>
        <p:nvSpPr>
          <p:cNvPr id="514" name="Google Shape;514;p8: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9</a:t>
            </a:fld>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2.xml"/><Relationship Id="rId4" Type="http://schemas.openxmlformats.org/officeDocument/2006/relationships/image" Target="../media/image4.png"/></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3.xml"/><Relationship Id="rId4" Type="http://schemas.openxmlformats.org/officeDocument/2006/relationships/image" Target="../media/image4.png"/></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4.xml"/><Relationship Id="rId4" Type="http://schemas.openxmlformats.org/officeDocument/2006/relationships/image" Target="../media/image4.png"/></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matchingName="Section Header">
  <p:cSld name="Section Header">
    <p:bg>
      <p:bgPr>
        <a:solidFill>
          <a:schemeClr val="accent5"/>
        </a:solidFill>
        <a:effectLst/>
      </p:bgPr>
    </p:bg>
    <p:spTree>
      <p:nvGrpSpPr>
        <p:cNvPr id="1" name="Shape 17"/>
        <p:cNvGrpSpPr/>
        <p:nvPr/>
      </p:nvGrpSpPr>
      <p:grpSpPr>
        <a:xfrm>
          <a:off x="0" y="0"/>
          <a:ext cx="0" cy="0"/>
          <a:chOff x="0" y="0"/>
          <a:chExt cx="0" cy="0"/>
        </a:xfrm>
      </p:grpSpPr>
      <p:sp>
        <p:nvSpPr>
          <p:cNvPr id="18" name="Google Shape;18;p63"/>
          <p:cNvSpPr/>
          <p:nvPr/>
        </p:nvSpPr>
        <p:spPr>
          <a:xfrm>
            <a:off x="206188" y="215153"/>
            <a:ext cx="11775141" cy="6432176"/>
          </a:xfrm>
          <a:prstGeom prst="rect">
            <a:avLst/>
          </a:prstGeom>
          <a:solidFill>
            <a:schemeClr val="lt1"/>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9" name="Google Shape;19;p63"/>
          <p:cNvSpPr/>
          <p:nvPr/>
        </p:nvSpPr>
        <p:spPr>
          <a:xfrm>
            <a:off x="206187" y="2488757"/>
            <a:ext cx="11775141" cy="1900363"/>
          </a:xfrm>
          <a:prstGeom prst="rect">
            <a:avLst/>
          </a:prstGeom>
          <a:solidFill>
            <a:srgbClr val="F0F4E6"/>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600" b="0" i="0" u="none" strike="noStrike" cap="none">
              <a:solidFill>
                <a:schemeClr val="lt1"/>
              </a:solidFill>
              <a:latin typeface="Calibri"/>
              <a:ea typeface="Calibri"/>
              <a:cs typeface="Calibri"/>
              <a:sym typeface="Calibri"/>
            </a:endParaRPr>
          </a:p>
        </p:txBody>
      </p:sp>
      <p:sp>
        <p:nvSpPr>
          <p:cNvPr id="20" name="Google Shape;20;p63"/>
          <p:cNvSpPr txBox="1">
            <a:spLocks noGrp="1"/>
          </p:cNvSpPr>
          <p:nvPr>
            <p:ph type="ctrTitle"/>
          </p:nvPr>
        </p:nvSpPr>
        <p:spPr>
          <a:xfrm>
            <a:off x="717177" y="2488757"/>
            <a:ext cx="10784542" cy="1900363"/>
          </a:xfrm>
          <a:prstGeom prst="rect">
            <a:avLst/>
          </a:prstGeom>
          <a:noFill/>
          <a:ln>
            <a:noFill/>
          </a:ln>
        </p:spPr>
        <p:txBody>
          <a:bodyPr spcFirstLastPara="1" wrap="square" lIns="91425" tIns="45700" rIns="91425" bIns="45700" anchor="ctr" anchorCtr="0">
            <a:noAutofit/>
          </a:bodyPr>
          <a:lstStyle>
            <a:lvl1pPr lvl="0" algn="ctr">
              <a:lnSpc>
                <a:spcPct val="90000"/>
              </a:lnSpc>
              <a:spcBef>
                <a:spcPts val="0"/>
              </a:spcBef>
              <a:spcAft>
                <a:spcPts val="0"/>
              </a:spcAft>
              <a:buClr>
                <a:schemeClr val="accent5"/>
              </a:buClr>
              <a:buSzPts val="6800"/>
              <a:buFont typeface="Calibri"/>
              <a:buNone/>
              <a:defRPr sz="6800">
                <a:solidFill>
                  <a:schemeClr val="accent5"/>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1" name="Google Shape;21;p63"/>
          <p:cNvSpPr txBox="1">
            <a:spLocks noGrp="1"/>
          </p:cNvSpPr>
          <p:nvPr>
            <p:ph type="dt" idx="10"/>
          </p:nvPr>
        </p:nvSpPr>
        <p:spPr>
          <a:xfrm>
            <a:off x="3854824" y="6139793"/>
            <a:ext cx="4509246"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2" name="Google Shape;22;p63"/>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3" name="Google Shape;23;p63"/>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pic>
        <p:nvPicPr>
          <p:cNvPr id="24" name="Google Shape;24;p63" descr="Oregon Department of Education Logo"/>
          <p:cNvPicPr preferRelativeResize="0"/>
          <p:nvPr/>
        </p:nvPicPr>
        <p:blipFill rotWithShape="1">
          <a:blip r:embed="rId2">
            <a:alphaModFix/>
          </a:blip>
          <a:srcRect/>
          <a:stretch/>
        </p:blipFill>
        <p:spPr>
          <a:xfrm>
            <a:off x="5033770" y="214049"/>
            <a:ext cx="2124460" cy="2167132"/>
          </a:xfrm>
          <a:prstGeom prst="rect">
            <a:avLst/>
          </a:prstGeom>
          <a:noFill/>
          <a:ln>
            <a:noFill/>
          </a:ln>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matchingName="Large Type">
  <p:cSld name="Large Type">
    <p:bg>
      <p:bgPr>
        <a:solidFill>
          <a:schemeClr val="accent5"/>
        </a:solidFill>
        <a:effectLst/>
      </p:bgPr>
    </p:bg>
    <p:spTree>
      <p:nvGrpSpPr>
        <p:cNvPr id="1" name="Shape 86"/>
        <p:cNvGrpSpPr/>
        <p:nvPr/>
      </p:nvGrpSpPr>
      <p:grpSpPr>
        <a:xfrm>
          <a:off x="0" y="0"/>
          <a:ext cx="0" cy="0"/>
          <a:chOff x="0" y="0"/>
          <a:chExt cx="0" cy="0"/>
        </a:xfrm>
      </p:grpSpPr>
      <p:sp>
        <p:nvSpPr>
          <p:cNvPr id="87" name="Google Shape;87;p82"/>
          <p:cNvSpPr/>
          <p:nvPr/>
        </p:nvSpPr>
        <p:spPr>
          <a:xfrm>
            <a:off x="206188" y="215153"/>
            <a:ext cx="11775141" cy="6432176"/>
          </a:xfrm>
          <a:prstGeom prst="rect">
            <a:avLst/>
          </a:prstGeom>
          <a:solidFill>
            <a:schemeClr val="lt1"/>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pic>
        <p:nvPicPr>
          <p:cNvPr id="88" name="Google Shape;88;p82" descr="Decorative line break"/>
          <p:cNvPicPr preferRelativeResize="0"/>
          <p:nvPr/>
        </p:nvPicPr>
        <p:blipFill rotWithShape="1">
          <a:blip r:embed="rId2">
            <a:alphaModFix/>
          </a:blip>
          <a:srcRect/>
          <a:stretch/>
        </p:blipFill>
        <p:spPr>
          <a:xfrm>
            <a:off x="5452870" y="3848895"/>
            <a:ext cx="1286259" cy="24384"/>
          </a:xfrm>
          <a:prstGeom prst="rect">
            <a:avLst/>
          </a:prstGeom>
          <a:noFill/>
          <a:ln>
            <a:noFill/>
          </a:ln>
        </p:spPr>
      </p:pic>
      <p:sp>
        <p:nvSpPr>
          <p:cNvPr id="89" name="Google Shape;89;p82"/>
          <p:cNvSpPr txBox="1">
            <a:spLocks noGrp="1"/>
          </p:cNvSpPr>
          <p:nvPr>
            <p:ph type="ctrTitle"/>
          </p:nvPr>
        </p:nvSpPr>
        <p:spPr>
          <a:xfrm>
            <a:off x="1524000" y="1499125"/>
            <a:ext cx="9144000" cy="2387600"/>
          </a:xfrm>
          <a:prstGeom prst="rect">
            <a:avLst/>
          </a:prstGeom>
          <a:noFill/>
          <a:ln>
            <a:noFill/>
          </a:ln>
        </p:spPr>
        <p:txBody>
          <a:bodyPr spcFirstLastPara="1" wrap="square" lIns="91425" tIns="45700" rIns="91425" bIns="45700" anchor="b" anchorCtr="0">
            <a:noAutofit/>
          </a:bodyPr>
          <a:lstStyle>
            <a:lvl1pPr lvl="0" algn="ctr">
              <a:lnSpc>
                <a:spcPct val="90000"/>
              </a:lnSpc>
              <a:spcBef>
                <a:spcPts val="0"/>
              </a:spcBef>
              <a:spcAft>
                <a:spcPts val="0"/>
              </a:spcAft>
              <a:buClr>
                <a:schemeClr val="accent5"/>
              </a:buClr>
              <a:buSzPts val="12000"/>
              <a:buFont typeface="Calibri"/>
              <a:buNone/>
              <a:defRPr sz="12000">
                <a:solidFill>
                  <a:schemeClr val="accent5"/>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90" name="Google Shape;90;p82"/>
          <p:cNvSpPr txBox="1">
            <a:spLocks noGrp="1"/>
          </p:cNvSpPr>
          <p:nvPr>
            <p:ph type="dt" idx="10"/>
          </p:nvPr>
        </p:nvSpPr>
        <p:spPr>
          <a:xfrm>
            <a:off x="3854824" y="6139793"/>
            <a:ext cx="4509246"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91" name="Google Shape;91;p82"/>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92" name="Google Shape;92;p82"/>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
        <p:nvSpPr>
          <p:cNvPr id="93" name="Google Shape;93;p82"/>
          <p:cNvSpPr txBox="1">
            <a:spLocks noGrp="1"/>
          </p:cNvSpPr>
          <p:nvPr>
            <p:ph type="subTitle" idx="1"/>
          </p:nvPr>
        </p:nvSpPr>
        <p:spPr>
          <a:xfrm>
            <a:off x="1524000" y="4003184"/>
            <a:ext cx="9144000" cy="880607"/>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accent5"/>
              </a:buClr>
              <a:buSzPts val="2400"/>
              <a:buNone/>
              <a:defRPr sz="2400">
                <a:solidFill>
                  <a:schemeClr val="accent5"/>
                </a:solidFill>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matchingName="Follow Us">
  <p:cSld name="Follow Us">
    <p:bg>
      <p:bgPr>
        <a:solidFill>
          <a:schemeClr val="accent5"/>
        </a:solidFill>
        <a:effectLst/>
      </p:bgPr>
    </p:bg>
    <p:spTree>
      <p:nvGrpSpPr>
        <p:cNvPr id="1" name="Shape 94"/>
        <p:cNvGrpSpPr/>
        <p:nvPr/>
      </p:nvGrpSpPr>
      <p:grpSpPr>
        <a:xfrm>
          <a:off x="0" y="0"/>
          <a:ext cx="0" cy="0"/>
          <a:chOff x="0" y="0"/>
          <a:chExt cx="0" cy="0"/>
        </a:xfrm>
      </p:grpSpPr>
      <p:sp>
        <p:nvSpPr>
          <p:cNvPr id="95" name="Google Shape;95;p83"/>
          <p:cNvSpPr/>
          <p:nvPr/>
        </p:nvSpPr>
        <p:spPr>
          <a:xfrm>
            <a:off x="206188" y="215153"/>
            <a:ext cx="11775141" cy="6432176"/>
          </a:xfrm>
          <a:prstGeom prst="rect">
            <a:avLst/>
          </a:prstGeom>
          <a:solidFill>
            <a:schemeClr val="lt1"/>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pic>
        <p:nvPicPr>
          <p:cNvPr id="96" name="Google Shape;96;p83" descr="Decorative line break"/>
          <p:cNvPicPr preferRelativeResize="0"/>
          <p:nvPr/>
        </p:nvPicPr>
        <p:blipFill rotWithShape="1">
          <a:blip r:embed="rId2">
            <a:alphaModFix/>
          </a:blip>
          <a:srcRect/>
          <a:stretch/>
        </p:blipFill>
        <p:spPr>
          <a:xfrm>
            <a:off x="5452870" y="3848895"/>
            <a:ext cx="1286259" cy="24384"/>
          </a:xfrm>
          <a:prstGeom prst="rect">
            <a:avLst/>
          </a:prstGeom>
          <a:noFill/>
          <a:ln>
            <a:noFill/>
          </a:ln>
        </p:spPr>
      </p:pic>
      <p:sp>
        <p:nvSpPr>
          <p:cNvPr id="97" name="Google Shape;97;p83"/>
          <p:cNvSpPr txBox="1">
            <a:spLocks noGrp="1"/>
          </p:cNvSpPr>
          <p:nvPr>
            <p:ph type="ctrTitle"/>
          </p:nvPr>
        </p:nvSpPr>
        <p:spPr>
          <a:xfrm>
            <a:off x="1524000" y="1499125"/>
            <a:ext cx="9144000" cy="2387600"/>
          </a:xfrm>
          <a:prstGeom prst="rect">
            <a:avLst/>
          </a:prstGeom>
          <a:noFill/>
          <a:ln>
            <a:noFill/>
          </a:ln>
        </p:spPr>
        <p:txBody>
          <a:bodyPr spcFirstLastPara="1" wrap="square" lIns="91425" tIns="45700" rIns="91425" bIns="45700" anchor="b" anchorCtr="0">
            <a:noAutofit/>
          </a:bodyPr>
          <a:lstStyle>
            <a:lvl1pPr lvl="0" algn="ctr">
              <a:lnSpc>
                <a:spcPct val="90000"/>
              </a:lnSpc>
              <a:spcBef>
                <a:spcPts val="0"/>
              </a:spcBef>
              <a:spcAft>
                <a:spcPts val="0"/>
              </a:spcAft>
              <a:buClr>
                <a:schemeClr val="accent5"/>
              </a:buClr>
              <a:buSzPts val="12000"/>
              <a:buFont typeface="Calibri"/>
              <a:buNone/>
              <a:defRPr sz="12000">
                <a:solidFill>
                  <a:schemeClr val="accent5"/>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98" name="Google Shape;98;p83"/>
          <p:cNvSpPr txBox="1">
            <a:spLocks noGrp="1"/>
          </p:cNvSpPr>
          <p:nvPr>
            <p:ph type="dt" idx="10"/>
          </p:nvPr>
        </p:nvSpPr>
        <p:spPr>
          <a:xfrm>
            <a:off x="3854824" y="6139793"/>
            <a:ext cx="4509246"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99" name="Google Shape;99;p83"/>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0" name="Google Shape;100;p83"/>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pic>
        <p:nvPicPr>
          <p:cNvPr id="101" name="Google Shape;101;p83" descr="Twitter icon"/>
          <p:cNvPicPr preferRelativeResize="0"/>
          <p:nvPr/>
        </p:nvPicPr>
        <p:blipFill rotWithShape="1">
          <a:blip r:embed="rId3">
            <a:alphaModFix/>
          </a:blip>
          <a:srcRect/>
          <a:stretch/>
        </p:blipFill>
        <p:spPr>
          <a:xfrm>
            <a:off x="2718290" y="4043402"/>
            <a:ext cx="500040" cy="500040"/>
          </a:xfrm>
          <a:prstGeom prst="rect">
            <a:avLst/>
          </a:prstGeom>
          <a:noFill/>
          <a:ln>
            <a:noFill/>
          </a:ln>
        </p:spPr>
      </p:pic>
      <p:pic>
        <p:nvPicPr>
          <p:cNvPr id="102" name="Google Shape;102;p83" descr="Facebook icon"/>
          <p:cNvPicPr preferRelativeResize="0"/>
          <p:nvPr/>
        </p:nvPicPr>
        <p:blipFill rotWithShape="1">
          <a:blip r:embed="rId4">
            <a:alphaModFix/>
          </a:blip>
          <a:srcRect/>
          <a:stretch/>
        </p:blipFill>
        <p:spPr>
          <a:xfrm>
            <a:off x="9024960" y="4043402"/>
            <a:ext cx="500040" cy="500040"/>
          </a:xfrm>
          <a:prstGeom prst="rect">
            <a:avLst/>
          </a:prstGeom>
          <a:noFill/>
          <a:ln>
            <a:noFill/>
          </a:ln>
        </p:spPr>
      </p:pic>
      <p:sp>
        <p:nvSpPr>
          <p:cNvPr id="103" name="Google Shape;103;p83"/>
          <p:cNvSpPr txBox="1"/>
          <p:nvPr/>
        </p:nvSpPr>
        <p:spPr>
          <a:xfrm>
            <a:off x="2718290" y="4043402"/>
            <a:ext cx="6806709" cy="461665"/>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chemeClr val="accent1"/>
              </a:buClr>
              <a:buSzPts val="2400"/>
              <a:buFont typeface="Calibri"/>
              <a:buNone/>
            </a:pPr>
            <a:r>
              <a:rPr lang="en-US" sz="2400">
                <a:solidFill>
                  <a:schemeClr val="accent1"/>
                </a:solidFill>
                <a:latin typeface="Calibri"/>
                <a:ea typeface="Calibri"/>
                <a:cs typeface="Calibri"/>
                <a:sym typeface="Calibri"/>
              </a:rPr>
              <a:t>twitter.com/ORDeptEd | fb.com/ORDeptEd</a:t>
            </a:r>
            <a:endParaRPr sz="2400">
              <a:solidFill>
                <a:schemeClr val="accent1"/>
              </a:solidFill>
              <a:latin typeface="Calibri"/>
              <a:ea typeface="Calibri"/>
              <a:cs typeface="Calibri"/>
              <a:sym typeface="Calibri"/>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matchingName="Title Bar and Content">
  <p:cSld name="Title Bar and Content">
    <p:bg>
      <p:bgPr>
        <a:solidFill>
          <a:schemeClr val="accent2"/>
        </a:solidFill>
        <a:effectLst/>
      </p:bgPr>
    </p:bg>
    <p:spTree>
      <p:nvGrpSpPr>
        <p:cNvPr id="1" name="Shape 112"/>
        <p:cNvGrpSpPr/>
        <p:nvPr/>
      </p:nvGrpSpPr>
      <p:grpSpPr>
        <a:xfrm>
          <a:off x="0" y="0"/>
          <a:ext cx="0" cy="0"/>
          <a:chOff x="0" y="0"/>
          <a:chExt cx="0" cy="0"/>
        </a:xfrm>
      </p:grpSpPr>
      <p:sp>
        <p:nvSpPr>
          <p:cNvPr id="113" name="Google Shape;113;p67"/>
          <p:cNvSpPr/>
          <p:nvPr/>
        </p:nvSpPr>
        <p:spPr>
          <a:xfrm>
            <a:off x="206188" y="215153"/>
            <a:ext cx="11775141" cy="6432176"/>
          </a:xfrm>
          <a:prstGeom prst="rect">
            <a:avLst/>
          </a:prstGeom>
          <a:solidFill>
            <a:schemeClr val="lt1"/>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14" name="Google Shape;114;p67"/>
          <p:cNvSpPr/>
          <p:nvPr/>
        </p:nvSpPr>
        <p:spPr>
          <a:xfrm>
            <a:off x="206188" y="215153"/>
            <a:ext cx="11775141" cy="1397364"/>
          </a:xfrm>
          <a:prstGeom prst="rect">
            <a:avLst/>
          </a:prstGeom>
          <a:solidFill>
            <a:srgbClr val="FCF4F8"/>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15" name="Google Shape;115;p67"/>
          <p:cNvSpPr txBox="1">
            <a:spLocks noGrp="1"/>
          </p:cNvSpPr>
          <p:nvPr>
            <p:ph type="body" idx="1"/>
          </p:nvPr>
        </p:nvSpPr>
        <p:spPr>
          <a:xfrm>
            <a:off x="717176" y="1825625"/>
            <a:ext cx="10784542" cy="410901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16" name="Google Shape;116;p67"/>
          <p:cNvSpPr txBox="1">
            <a:spLocks noGrp="1"/>
          </p:cNvSpPr>
          <p:nvPr>
            <p:ph type="dt" idx="10"/>
          </p:nvPr>
        </p:nvSpPr>
        <p:spPr>
          <a:xfrm>
            <a:off x="3854824" y="6139793"/>
            <a:ext cx="4509246"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17" name="Google Shape;117;p67"/>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18" name="Google Shape;118;p67"/>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
        <p:nvSpPr>
          <p:cNvPr id="119" name="Google Shape;119;p67"/>
          <p:cNvSpPr txBox="1">
            <a:spLocks noGrp="1"/>
          </p:cNvSpPr>
          <p:nvPr>
            <p:ph type="title"/>
          </p:nvPr>
        </p:nvSpPr>
        <p:spPr>
          <a:xfrm>
            <a:off x="717176" y="457200"/>
            <a:ext cx="10784542" cy="102646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accent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matchingName="Section Header">
  <p:cSld name="Section Header">
    <p:bg>
      <p:bgPr>
        <a:solidFill>
          <a:schemeClr val="accent2"/>
        </a:solidFill>
        <a:effectLst/>
      </p:bgPr>
    </p:bg>
    <p:spTree>
      <p:nvGrpSpPr>
        <p:cNvPr id="1" name="Shape 120"/>
        <p:cNvGrpSpPr/>
        <p:nvPr/>
      </p:nvGrpSpPr>
      <p:grpSpPr>
        <a:xfrm>
          <a:off x="0" y="0"/>
          <a:ext cx="0" cy="0"/>
          <a:chOff x="0" y="0"/>
          <a:chExt cx="0" cy="0"/>
        </a:xfrm>
      </p:grpSpPr>
      <p:sp>
        <p:nvSpPr>
          <p:cNvPr id="121" name="Google Shape;121;p73"/>
          <p:cNvSpPr/>
          <p:nvPr/>
        </p:nvSpPr>
        <p:spPr>
          <a:xfrm>
            <a:off x="206188" y="215153"/>
            <a:ext cx="11775141" cy="6432176"/>
          </a:xfrm>
          <a:prstGeom prst="rect">
            <a:avLst/>
          </a:prstGeom>
          <a:solidFill>
            <a:schemeClr val="lt1"/>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22" name="Google Shape;122;p73"/>
          <p:cNvSpPr/>
          <p:nvPr/>
        </p:nvSpPr>
        <p:spPr>
          <a:xfrm>
            <a:off x="206187" y="2488757"/>
            <a:ext cx="11775141" cy="1900363"/>
          </a:xfrm>
          <a:prstGeom prst="rect">
            <a:avLst/>
          </a:prstGeom>
          <a:solidFill>
            <a:srgbClr val="FCF4F8"/>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600">
              <a:solidFill>
                <a:schemeClr val="lt1"/>
              </a:solidFill>
              <a:latin typeface="Calibri"/>
              <a:ea typeface="Calibri"/>
              <a:cs typeface="Calibri"/>
              <a:sym typeface="Calibri"/>
            </a:endParaRPr>
          </a:p>
        </p:txBody>
      </p:sp>
      <p:sp>
        <p:nvSpPr>
          <p:cNvPr id="123" name="Google Shape;123;p73"/>
          <p:cNvSpPr txBox="1">
            <a:spLocks noGrp="1"/>
          </p:cNvSpPr>
          <p:nvPr>
            <p:ph type="ctrTitle"/>
          </p:nvPr>
        </p:nvSpPr>
        <p:spPr>
          <a:xfrm>
            <a:off x="717177" y="2488757"/>
            <a:ext cx="10784542" cy="1900363"/>
          </a:xfrm>
          <a:prstGeom prst="rect">
            <a:avLst/>
          </a:prstGeom>
          <a:noFill/>
          <a:ln>
            <a:noFill/>
          </a:ln>
        </p:spPr>
        <p:txBody>
          <a:bodyPr spcFirstLastPara="1" wrap="square" lIns="91425" tIns="45700" rIns="91425" bIns="45700" anchor="ctr" anchorCtr="0">
            <a:noAutofit/>
          </a:bodyPr>
          <a:lstStyle>
            <a:lvl1pPr lvl="0" algn="ctr">
              <a:lnSpc>
                <a:spcPct val="90000"/>
              </a:lnSpc>
              <a:spcBef>
                <a:spcPts val="0"/>
              </a:spcBef>
              <a:spcAft>
                <a:spcPts val="0"/>
              </a:spcAft>
              <a:buClr>
                <a:schemeClr val="accent2"/>
              </a:buClr>
              <a:buSzPts val="6800"/>
              <a:buFont typeface="Calibri"/>
              <a:buNone/>
              <a:defRPr sz="6800">
                <a:solidFill>
                  <a:schemeClr val="accent2"/>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24" name="Google Shape;124;p73"/>
          <p:cNvSpPr txBox="1">
            <a:spLocks noGrp="1"/>
          </p:cNvSpPr>
          <p:nvPr>
            <p:ph type="dt" idx="10"/>
          </p:nvPr>
        </p:nvSpPr>
        <p:spPr>
          <a:xfrm>
            <a:off x="3854824" y="6139793"/>
            <a:ext cx="4509246"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25" name="Google Shape;125;p73"/>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26" name="Google Shape;126;p73"/>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pic>
        <p:nvPicPr>
          <p:cNvPr id="127" name="Google Shape;127;p73" descr="Oregon Department of Education Logo"/>
          <p:cNvPicPr preferRelativeResize="0"/>
          <p:nvPr/>
        </p:nvPicPr>
        <p:blipFill rotWithShape="1">
          <a:blip r:embed="rId2">
            <a:alphaModFix/>
          </a:blip>
          <a:srcRect/>
          <a:stretch/>
        </p:blipFill>
        <p:spPr>
          <a:xfrm>
            <a:off x="5033770" y="214049"/>
            <a:ext cx="2124460" cy="2167132"/>
          </a:xfrm>
          <a:prstGeom prst="rect">
            <a:avLst/>
          </a:prstGeom>
          <a:noFill/>
          <a:ln>
            <a:noFill/>
          </a:ln>
        </p:spPr>
      </p:pic>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matchingName="Content with Caption">
  <p:cSld name="Content with Caption">
    <p:bg>
      <p:bgPr>
        <a:solidFill>
          <a:schemeClr val="accent2"/>
        </a:solidFill>
        <a:effectLst/>
      </p:bgPr>
    </p:bg>
    <p:spTree>
      <p:nvGrpSpPr>
        <p:cNvPr id="1" name="Shape 128"/>
        <p:cNvGrpSpPr/>
        <p:nvPr/>
      </p:nvGrpSpPr>
      <p:grpSpPr>
        <a:xfrm>
          <a:off x="0" y="0"/>
          <a:ext cx="0" cy="0"/>
          <a:chOff x="0" y="0"/>
          <a:chExt cx="0" cy="0"/>
        </a:xfrm>
      </p:grpSpPr>
      <p:sp>
        <p:nvSpPr>
          <p:cNvPr id="129" name="Google Shape;129;p74"/>
          <p:cNvSpPr/>
          <p:nvPr/>
        </p:nvSpPr>
        <p:spPr>
          <a:xfrm>
            <a:off x="206188" y="215153"/>
            <a:ext cx="11775141" cy="6432176"/>
          </a:xfrm>
          <a:prstGeom prst="rect">
            <a:avLst/>
          </a:prstGeom>
          <a:solidFill>
            <a:schemeClr val="lt1"/>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30" name="Google Shape;130;p74"/>
          <p:cNvSpPr/>
          <p:nvPr/>
        </p:nvSpPr>
        <p:spPr>
          <a:xfrm>
            <a:off x="206189" y="215153"/>
            <a:ext cx="4730470" cy="6432176"/>
          </a:xfrm>
          <a:prstGeom prst="rect">
            <a:avLst/>
          </a:prstGeom>
          <a:solidFill>
            <a:srgbClr val="FCF4F8"/>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31" name="Google Shape;131;p74"/>
          <p:cNvSpPr txBox="1">
            <a:spLocks noGrp="1"/>
          </p:cNvSpPr>
          <p:nvPr>
            <p:ph type="title"/>
          </p:nvPr>
        </p:nvSpPr>
        <p:spPr>
          <a:xfrm>
            <a:off x="717177" y="779646"/>
            <a:ext cx="3931826" cy="2529812"/>
          </a:xfrm>
          <a:prstGeom prst="rect">
            <a:avLst/>
          </a:prstGeom>
          <a:noFill/>
          <a:ln>
            <a:noFill/>
          </a:ln>
        </p:spPr>
        <p:txBody>
          <a:bodyPr spcFirstLastPara="1" wrap="square" lIns="91425" tIns="45700" rIns="91425" bIns="45700" anchor="t" anchorCtr="0">
            <a:normAutofit/>
          </a:bodyPr>
          <a:lstStyle>
            <a:lvl1pPr lvl="0" algn="l">
              <a:lnSpc>
                <a:spcPct val="90000"/>
              </a:lnSpc>
              <a:spcBef>
                <a:spcPts val="0"/>
              </a:spcBef>
              <a:spcAft>
                <a:spcPts val="0"/>
              </a:spcAft>
              <a:buClr>
                <a:schemeClr val="accent2"/>
              </a:buClr>
              <a:buSzPts val="4400"/>
              <a:buFont typeface="Calibri"/>
              <a:buNone/>
              <a:defRPr sz="44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32" name="Google Shape;132;p74"/>
          <p:cNvSpPr txBox="1">
            <a:spLocks noGrp="1"/>
          </p:cNvSpPr>
          <p:nvPr>
            <p:ph type="body" idx="1"/>
          </p:nvPr>
        </p:nvSpPr>
        <p:spPr>
          <a:xfrm>
            <a:off x="5183188" y="779647"/>
            <a:ext cx="6172200" cy="5081404"/>
          </a:xfrm>
          <a:prstGeom prst="rect">
            <a:avLst/>
          </a:prstGeom>
          <a:noFill/>
          <a:ln>
            <a:noFill/>
          </a:ln>
        </p:spPr>
        <p:txBody>
          <a:bodyPr spcFirstLastPara="1" wrap="square" lIns="91425" tIns="45700" rIns="91425" bIns="45700" anchor="t" anchorCtr="0">
            <a:normAutofit/>
          </a:bodyPr>
          <a:lstStyle>
            <a:lvl1pPr marL="457200" lvl="0" indent="-381000" algn="l">
              <a:lnSpc>
                <a:spcPct val="90000"/>
              </a:lnSpc>
              <a:spcBef>
                <a:spcPts val="1000"/>
              </a:spcBef>
              <a:spcAft>
                <a:spcPts val="0"/>
              </a:spcAft>
              <a:buClr>
                <a:schemeClr val="dk1"/>
              </a:buClr>
              <a:buSzPts val="2400"/>
              <a:buChar char="•"/>
              <a:defRPr sz="2400"/>
            </a:lvl1pPr>
            <a:lvl2pPr marL="914400" lvl="1" indent="-381000" algn="l">
              <a:lnSpc>
                <a:spcPct val="90000"/>
              </a:lnSpc>
              <a:spcBef>
                <a:spcPts val="500"/>
              </a:spcBef>
              <a:spcAft>
                <a:spcPts val="0"/>
              </a:spcAft>
              <a:buClr>
                <a:schemeClr val="dk1"/>
              </a:buClr>
              <a:buSzPts val="2400"/>
              <a:buChar char="•"/>
              <a:defRPr sz="2400"/>
            </a:lvl2pPr>
            <a:lvl3pPr marL="1371600" lvl="2" indent="-381000" algn="l">
              <a:lnSpc>
                <a:spcPct val="90000"/>
              </a:lnSpc>
              <a:spcBef>
                <a:spcPts val="500"/>
              </a:spcBef>
              <a:spcAft>
                <a:spcPts val="0"/>
              </a:spcAft>
              <a:buClr>
                <a:schemeClr val="dk1"/>
              </a:buClr>
              <a:buSzPts val="2400"/>
              <a:buChar char="•"/>
              <a:defRPr sz="2400"/>
            </a:lvl3pPr>
            <a:lvl4pPr marL="1828800" lvl="3" indent="-381000" algn="l">
              <a:lnSpc>
                <a:spcPct val="90000"/>
              </a:lnSpc>
              <a:spcBef>
                <a:spcPts val="500"/>
              </a:spcBef>
              <a:spcAft>
                <a:spcPts val="0"/>
              </a:spcAft>
              <a:buClr>
                <a:schemeClr val="dk1"/>
              </a:buClr>
              <a:buSzPts val="2400"/>
              <a:buChar char="•"/>
              <a:defRPr sz="2400"/>
            </a:lvl4pPr>
            <a:lvl5pPr marL="2286000" lvl="4" indent="-381000" algn="l">
              <a:lnSpc>
                <a:spcPct val="90000"/>
              </a:lnSpc>
              <a:spcBef>
                <a:spcPts val="500"/>
              </a:spcBef>
              <a:spcAft>
                <a:spcPts val="0"/>
              </a:spcAft>
              <a:buClr>
                <a:schemeClr val="dk1"/>
              </a:buClr>
              <a:buSzPts val="2400"/>
              <a:buChar char="•"/>
              <a:defRPr sz="24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133" name="Google Shape;133;p74"/>
          <p:cNvSpPr txBox="1">
            <a:spLocks noGrp="1"/>
          </p:cNvSpPr>
          <p:nvPr>
            <p:ph type="dt" idx="10"/>
          </p:nvPr>
        </p:nvSpPr>
        <p:spPr>
          <a:xfrm>
            <a:off x="3854824" y="6139793"/>
            <a:ext cx="4509246"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34" name="Google Shape;134;p74"/>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35" name="Google Shape;135;p74"/>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
        <p:nvSpPr>
          <p:cNvPr id="136" name="Google Shape;136;p74"/>
          <p:cNvSpPr>
            <a:spLocks noGrp="1"/>
          </p:cNvSpPr>
          <p:nvPr>
            <p:ph type="pic" idx="2"/>
          </p:nvPr>
        </p:nvSpPr>
        <p:spPr>
          <a:xfrm>
            <a:off x="717177" y="3540125"/>
            <a:ext cx="3931826" cy="2320926"/>
          </a:xfrm>
          <a:prstGeom prst="rect">
            <a:avLst/>
          </a:prstGeom>
          <a:noFill/>
          <a:ln>
            <a:noFill/>
          </a:ln>
        </p:spPr>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Title and Content" type="obj">
  <p:cSld name="OBJECT">
    <p:bg>
      <p:bgPr>
        <a:solidFill>
          <a:schemeClr val="accent2"/>
        </a:solidFill>
        <a:effectLst/>
      </p:bgPr>
    </p:bg>
    <p:spTree>
      <p:nvGrpSpPr>
        <p:cNvPr id="1" name="Shape 137"/>
        <p:cNvGrpSpPr/>
        <p:nvPr/>
      </p:nvGrpSpPr>
      <p:grpSpPr>
        <a:xfrm>
          <a:off x="0" y="0"/>
          <a:ext cx="0" cy="0"/>
          <a:chOff x="0" y="0"/>
          <a:chExt cx="0" cy="0"/>
        </a:xfrm>
      </p:grpSpPr>
      <p:sp>
        <p:nvSpPr>
          <p:cNvPr id="138" name="Google Shape;138;p75"/>
          <p:cNvSpPr txBox="1">
            <a:spLocks noGrp="1"/>
          </p:cNvSpPr>
          <p:nvPr>
            <p:ph type="title"/>
          </p:nvPr>
        </p:nvSpPr>
        <p:spPr>
          <a:xfrm>
            <a:off x="717176" y="457200"/>
            <a:ext cx="10784542" cy="102646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accent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39" name="Google Shape;139;p75"/>
          <p:cNvSpPr txBox="1">
            <a:spLocks noGrp="1"/>
          </p:cNvSpPr>
          <p:nvPr>
            <p:ph type="body" idx="1"/>
          </p:nvPr>
        </p:nvSpPr>
        <p:spPr>
          <a:xfrm>
            <a:off x="717176" y="1825625"/>
            <a:ext cx="10784542" cy="410901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40" name="Google Shape;140;p75"/>
          <p:cNvSpPr txBox="1">
            <a:spLocks noGrp="1"/>
          </p:cNvSpPr>
          <p:nvPr>
            <p:ph type="dt" idx="10"/>
          </p:nvPr>
        </p:nvSpPr>
        <p:spPr>
          <a:xfrm>
            <a:off x="3854824" y="6139793"/>
            <a:ext cx="4509246"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41" name="Google Shape;141;p75"/>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42" name="Google Shape;142;p75"/>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matchingName="Title Slide" type="title">
  <p:cSld name="TITLE">
    <p:bg>
      <p:bgPr>
        <a:solidFill>
          <a:schemeClr val="accent2"/>
        </a:solidFill>
        <a:effectLst/>
      </p:bgPr>
    </p:bg>
    <p:spTree>
      <p:nvGrpSpPr>
        <p:cNvPr id="1" name="Shape 143"/>
        <p:cNvGrpSpPr/>
        <p:nvPr/>
      </p:nvGrpSpPr>
      <p:grpSpPr>
        <a:xfrm>
          <a:off x="0" y="0"/>
          <a:ext cx="0" cy="0"/>
          <a:chOff x="0" y="0"/>
          <a:chExt cx="0" cy="0"/>
        </a:xfrm>
      </p:grpSpPr>
      <p:sp>
        <p:nvSpPr>
          <p:cNvPr id="144" name="Google Shape;144;p97"/>
          <p:cNvSpPr/>
          <p:nvPr/>
        </p:nvSpPr>
        <p:spPr>
          <a:xfrm>
            <a:off x="206188" y="215153"/>
            <a:ext cx="11775141" cy="6432176"/>
          </a:xfrm>
          <a:prstGeom prst="rect">
            <a:avLst/>
          </a:prstGeom>
          <a:solidFill>
            <a:schemeClr val="lt1"/>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45" name="Google Shape;145;p97"/>
          <p:cNvSpPr/>
          <p:nvPr/>
        </p:nvSpPr>
        <p:spPr>
          <a:xfrm>
            <a:off x="206188" y="5948082"/>
            <a:ext cx="11775141" cy="699247"/>
          </a:xfrm>
          <a:prstGeom prst="rect">
            <a:avLst/>
          </a:prstGeom>
          <a:solidFill>
            <a:srgbClr val="FCF4F8"/>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pic>
        <p:nvPicPr>
          <p:cNvPr id="146" name="Google Shape;146;p97" descr="Decorative line break"/>
          <p:cNvPicPr preferRelativeResize="0"/>
          <p:nvPr/>
        </p:nvPicPr>
        <p:blipFill rotWithShape="1">
          <a:blip r:embed="rId2">
            <a:alphaModFix/>
          </a:blip>
          <a:srcRect/>
          <a:stretch/>
        </p:blipFill>
        <p:spPr>
          <a:xfrm>
            <a:off x="5452870" y="3472133"/>
            <a:ext cx="1286259" cy="24384"/>
          </a:xfrm>
          <a:prstGeom prst="rect">
            <a:avLst/>
          </a:prstGeom>
          <a:noFill/>
          <a:ln>
            <a:noFill/>
          </a:ln>
        </p:spPr>
      </p:pic>
      <p:sp>
        <p:nvSpPr>
          <p:cNvPr id="147" name="Google Shape;147;p97"/>
          <p:cNvSpPr txBox="1">
            <a:spLocks noGrp="1"/>
          </p:cNvSpPr>
          <p:nvPr>
            <p:ph type="ctrTitle"/>
          </p:nvPr>
        </p:nvSpPr>
        <p:spPr>
          <a:xfrm>
            <a:off x="1524000" y="2486701"/>
            <a:ext cx="9144000" cy="1023261"/>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accent2"/>
              </a:buClr>
              <a:buSzPts val="5400"/>
              <a:buFont typeface="Calibri"/>
              <a:buNone/>
              <a:defRPr sz="5400">
                <a:solidFill>
                  <a:schemeClr val="accent2"/>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48" name="Google Shape;148;p97"/>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accent2"/>
              </a:buClr>
              <a:buSzPts val="2400"/>
              <a:buNone/>
              <a:defRPr sz="2400">
                <a:solidFill>
                  <a:schemeClr val="accent2"/>
                </a:solidFill>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49" name="Google Shape;149;p97"/>
          <p:cNvSpPr txBox="1">
            <a:spLocks noGrp="1"/>
          </p:cNvSpPr>
          <p:nvPr>
            <p:ph type="dt" idx="10"/>
          </p:nvPr>
        </p:nvSpPr>
        <p:spPr>
          <a:xfrm>
            <a:off x="3854824" y="6139793"/>
            <a:ext cx="4509246"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50" name="Google Shape;150;p97"/>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51" name="Google Shape;151;p97"/>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pic>
        <p:nvPicPr>
          <p:cNvPr id="152" name="Google Shape;152;p97" descr="Oregon Department of Education Logo"/>
          <p:cNvPicPr preferRelativeResize="0"/>
          <p:nvPr/>
        </p:nvPicPr>
        <p:blipFill rotWithShape="1">
          <a:blip r:embed="rId3">
            <a:alphaModFix/>
          </a:blip>
          <a:srcRect/>
          <a:stretch/>
        </p:blipFill>
        <p:spPr>
          <a:xfrm>
            <a:off x="5033770" y="214049"/>
            <a:ext cx="2124460" cy="2167132"/>
          </a:xfrm>
          <a:prstGeom prst="rect">
            <a:avLst/>
          </a:prstGeom>
          <a:noFill/>
          <a:ln>
            <a:noFill/>
          </a:ln>
        </p:spPr>
      </p:pic>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Two Content" type="twoObj">
  <p:cSld name="TWO_OBJECTS">
    <p:bg>
      <p:bgPr>
        <a:solidFill>
          <a:schemeClr val="accent2"/>
        </a:solidFill>
        <a:effectLst/>
      </p:bgPr>
    </p:bg>
    <p:spTree>
      <p:nvGrpSpPr>
        <p:cNvPr id="1" name="Shape 153"/>
        <p:cNvGrpSpPr/>
        <p:nvPr/>
      </p:nvGrpSpPr>
      <p:grpSpPr>
        <a:xfrm>
          <a:off x="0" y="0"/>
          <a:ext cx="0" cy="0"/>
          <a:chOff x="0" y="0"/>
          <a:chExt cx="0" cy="0"/>
        </a:xfrm>
      </p:grpSpPr>
      <p:sp>
        <p:nvSpPr>
          <p:cNvPr id="154" name="Google Shape;154;p98"/>
          <p:cNvSpPr txBox="1">
            <a:spLocks noGrp="1"/>
          </p:cNvSpPr>
          <p:nvPr>
            <p:ph type="title"/>
          </p:nvPr>
        </p:nvSpPr>
        <p:spPr>
          <a:xfrm>
            <a:off x="717176" y="457200"/>
            <a:ext cx="10784542" cy="102646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accent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55" name="Google Shape;155;p98"/>
          <p:cNvSpPr txBox="1">
            <a:spLocks noGrp="1"/>
          </p:cNvSpPr>
          <p:nvPr>
            <p:ph type="body" idx="1"/>
          </p:nvPr>
        </p:nvSpPr>
        <p:spPr>
          <a:xfrm>
            <a:off x="717176" y="1825625"/>
            <a:ext cx="5302624" cy="410604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56" name="Google Shape;156;p98"/>
          <p:cNvSpPr txBox="1">
            <a:spLocks noGrp="1"/>
          </p:cNvSpPr>
          <p:nvPr>
            <p:ph type="body" idx="2"/>
          </p:nvPr>
        </p:nvSpPr>
        <p:spPr>
          <a:xfrm>
            <a:off x="6172200" y="1825625"/>
            <a:ext cx="5329518" cy="410604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57" name="Google Shape;157;p98"/>
          <p:cNvSpPr txBox="1">
            <a:spLocks noGrp="1"/>
          </p:cNvSpPr>
          <p:nvPr>
            <p:ph type="dt" idx="10"/>
          </p:nvPr>
        </p:nvSpPr>
        <p:spPr>
          <a:xfrm>
            <a:off x="3854824" y="6139793"/>
            <a:ext cx="4509246"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58" name="Google Shape;158;p98"/>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59" name="Google Shape;159;p98"/>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Comparison">
  <p:cSld name="Comparison">
    <p:bg>
      <p:bgPr>
        <a:solidFill>
          <a:schemeClr val="accent2"/>
        </a:solidFill>
        <a:effectLst/>
      </p:bgPr>
    </p:bg>
    <p:spTree>
      <p:nvGrpSpPr>
        <p:cNvPr id="1" name="Shape 160"/>
        <p:cNvGrpSpPr/>
        <p:nvPr/>
      </p:nvGrpSpPr>
      <p:grpSpPr>
        <a:xfrm>
          <a:off x="0" y="0"/>
          <a:ext cx="0" cy="0"/>
          <a:chOff x="0" y="0"/>
          <a:chExt cx="0" cy="0"/>
        </a:xfrm>
      </p:grpSpPr>
      <p:sp>
        <p:nvSpPr>
          <p:cNvPr id="161" name="Google Shape;161;p99"/>
          <p:cNvSpPr txBox="1">
            <a:spLocks noGrp="1"/>
          </p:cNvSpPr>
          <p:nvPr>
            <p:ph type="body" idx="1"/>
          </p:nvPr>
        </p:nvSpPr>
        <p:spPr>
          <a:xfrm>
            <a:off x="717176" y="1681163"/>
            <a:ext cx="5280399" cy="823912"/>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accent2"/>
              </a:buClr>
              <a:buSzPts val="3200"/>
              <a:buNone/>
              <a:defRPr sz="3200" b="0">
                <a:solidFill>
                  <a:schemeClr val="accent2"/>
                </a:solidFill>
              </a:defRPr>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162" name="Google Shape;162;p99"/>
          <p:cNvSpPr txBox="1">
            <a:spLocks noGrp="1"/>
          </p:cNvSpPr>
          <p:nvPr>
            <p:ph type="body" idx="2"/>
          </p:nvPr>
        </p:nvSpPr>
        <p:spPr>
          <a:xfrm>
            <a:off x="717176" y="2505075"/>
            <a:ext cx="5280399" cy="3434549"/>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63" name="Google Shape;163;p99"/>
          <p:cNvSpPr txBox="1">
            <a:spLocks noGrp="1"/>
          </p:cNvSpPr>
          <p:nvPr>
            <p:ph type="body" idx="3"/>
          </p:nvPr>
        </p:nvSpPr>
        <p:spPr>
          <a:xfrm>
            <a:off x="6172200" y="1681163"/>
            <a:ext cx="5329518" cy="823912"/>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accent2"/>
              </a:buClr>
              <a:buSzPts val="3200"/>
              <a:buNone/>
              <a:defRPr sz="3200" b="0">
                <a:solidFill>
                  <a:schemeClr val="accent2"/>
                </a:solidFill>
              </a:defRPr>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164" name="Google Shape;164;p99"/>
          <p:cNvSpPr txBox="1">
            <a:spLocks noGrp="1"/>
          </p:cNvSpPr>
          <p:nvPr>
            <p:ph type="body" idx="4"/>
          </p:nvPr>
        </p:nvSpPr>
        <p:spPr>
          <a:xfrm>
            <a:off x="6172200" y="2505075"/>
            <a:ext cx="5329518" cy="3434549"/>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65" name="Google Shape;165;p99"/>
          <p:cNvSpPr txBox="1">
            <a:spLocks noGrp="1"/>
          </p:cNvSpPr>
          <p:nvPr>
            <p:ph type="dt" idx="10"/>
          </p:nvPr>
        </p:nvSpPr>
        <p:spPr>
          <a:xfrm>
            <a:off x="3854824" y="6139793"/>
            <a:ext cx="4509246"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66" name="Google Shape;166;p99"/>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67" name="Google Shape;167;p99"/>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
        <p:nvSpPr>
          <p:cNvPr id="168" name="Google Shape;168;p99"/>
          <p:cNvSpPr txBox="1">
            <a:spLocks noGrp="1"/>
          </p:cNvSpPr>
          <p:nvPr>
            <p:ph type="title"/>
          </p:nvPr>
        </p:nvSpPr>
        <p:spPr>
          <a:xfrm>
            <a:off x="717176" y="457200"/>
            <a:ext cx="10784542" cy="102646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accent2"/>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matchingName="Title Only">
  <p:cSld name="Title Only">
    <p:bg>
      <p:bgPr>
        <a:solidFill>
          <a:schemeClr val="accent2"/>
        </a:solidFill>
        <a:effectLst/>
      </p:bgPr>
    </p:bg>
    <p:spTree>
      <p:nvGrpSpPr>
        <p:cNvPr id="1" name="Shape 169"/>
        <p:cNvGrpSpPr/>
        <p:nvPr/>
      </p:nvGrpSpPr>
      <p:grpSpPr>
        <a:xfrm>
          <a:off x="0" y="0"/>
          <a:ext cx="0" cy="0"/>
          <a:chOff x="0" y="0"/>
          <a:chExt cx="0" cy="0"/>
        </a:xfrm>
      </p:grpSpPr>
      <p:sp>
        <p:nvSpPr>
          <p:cNvPr id="170" name="Google Shape;170;p100"/>
          <p:cNvSpPr/>
          <p:nvPr/>
        </p:nvSpPr>
        <p:spPr>
          <a:xfrm>
            <a:off x="206188" y="215153"/>
            <a:ext cx="11775141" cy="6432176"/>
          </a:xfrm>
          <a:prstGeom prst="rect">
            <a:avLst/>
          </a:prstGeom>
          <a:solidFill>
            <a:schemeClr val="lt1"/>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71" name="Google Shape;171;p100"/>
          <p:cNvSpPr txBox="1">
            <a:spLocks noGrp="1"/>
          </p:cNvSpPr>
          <p:nvPr>
            <p:ph type="dt" idx="10"/>
          </p:nvPr>
        </p:nvSpPr>
        <p:spPr>
          <a:xfrm>
            <a:off x="3854824" y="6139793"/>
            <a:ext cx="4509246"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72" name="Google Shape;172;p100"/>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73" name="Google Shape;173;p100"/>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
        <p:nvSpPr>
          <p:cNvPr id="174" name="Google Shape;174;p100"/>
          <p:cNvSpPr txBox="1">
            <a:spLocks noGrp="1"/>
          </p:cNvSpPr>
          <p:nvPr>
            <p:ph type="title"/>
          </p:nvPr>
        </p:nvSpPr>
        <p:spPr>
          <a:xfrm>
            <a:off x="717176" y="457200"/>
            <a:ext cx="10784542" cy="102646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accent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wo Content" type="twoObj">
  <p:cSld name="TWO_OBJECTS">
    <p:bg>
      <p:bgPr>
        <a:solidFill>
          <a:schemeClr val="accent5"/>
        </a:solidFill>
        <a:effectLst/>
      </p:bgPr>
    </p:bg>
    <p:spTree>
      <p:nvGrpSpPr>
        <p:cNvPr id="1" name="Shape 25"/>
        <p:cNvGrpSpPr/>
        <p:nvPr/>
      </p:nvGrpSpPr>
      <p:grpSpPr>
        <a:xfrm>
          <a:off x="0" y="0"/>
          <a:ext cx="0" cy="0"/>
          <a:chOff x="0" y="0"/>
          <a:chExt cx="0" cy="0"/>
        </a:xfrm>
      </p:grpSpPr>
      <p:sp>
        <p:nvSpPr>
          <p:cNvPr id="26" name="Google Shape;26;p64"/>
          <p:cNvSpPr txBox="1">
            <a:spLocks noGrp="1"/>
          </p:cNvSpPr>
          <p:nvPr>
            <p:ph type="title"/>
          </p:nvPr>
        </p:nvSpPr>
        <p:spPr>
          <a:xfrm>
            <a:off x="717176" y="457200"/>
            <a:ext cx="10784542" cy="102646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accent5"/>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7" name="Google Shape;27;p64"/>
          <p:cNvSpPr txBox="1">
            <a:spLocks noGrp="1"/>
          </p:cNvSpPr>
          <p:nvPr>
            <p:ph type="body" idx="1"/>
          </p:nvPr>
        </p:nvSpPr>
        <p:spPr>
          <a:xfrm>
            <a:off x="717176" y="1825625"/>
            <a:ext cx="5302624" cy="410604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8" name="Google Shape;28;p64"/>
          <p:cNvSpPr txBox="1">
            <a:spLocks noGrp="1"/>
          </p:cNvSpPr>
          <p:nvPr>
            <p:ph type="body" idx="2"/>
          </p:nvPr>
        </p:nvSpPr>
        <p:spPr>
          <a:xfrm>
            <a:off x="6172200" y="1825625"/>
            <a:ext cx="5329518" cy="410604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9" name="Google Shape;29;p64"/>
          <p:cNvSpPr txBox="1">
            <a:spLocks noGrp="1"/>
          </p:cNvSpPr>
          <p:nvPr>
            <p:ph type="dt" idx="10"/>
          </p:nvPr>
        </p:nvSpPr>
        <p:spPr>
          <a:xfrm>
            <a:off x="3854824" y="6139793"/>
            <a:ext cx="4509246"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0" name="Google Shape;30;p64"/>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1" name="Google Shape;31;p64"/>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matchingName="Blank">
  <p:cSld name="Blank">
    <p:bg>
      <p:bgPr>
        <a:solidFill>
          <a:schemeClr val="accent2"/>
        </a:solidFill>
        <a:effectLst/>
      </p:bgPr>
    </p:bg>
    <p:spTree>
      <p:nvGrpSpPr>
        <p:cNvPr id="1" name="Shape 175"/>
        <p:cNvGrpSpPr/>
        <p:nvPr/>
      </p:nvGrpSpPr>
      <p:grpSpPr>
        <a:xfrm>
          <a:off x="0" y="0"/>
          <a:ext cx="0" cy="0"/>
          <a:chOff x="0" y="0"/>
          <a:chExt cx="0" cy="0"/>
        </a:xfrm>
      </p:grpSpPr>
      <p:sp>
        <p:nvSpPr>
          <p:cNvPr id="176" name="Google Shape;176;p101"/>
          <p:cNvSpPr/>
          <p:nvPr/>
        </p:nvSpPr>
        <p:spPr>
          <a:xfrm>
            <a:off x="206188" y="215153"/>
            <a:ext cx="11775141" cy="6432176"/>
          </a:xfrm>
          <a:prstGeom prst="rect">
            <a:avLst/>
          </a:prstGeom>
          <a:solidFill>
            <a:schemeClr val="lt1"/>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800">
                <a:solidFill>
                  <a:schemeClr val="lt1"/>
                </a:solidFill>
                <a:latin typeface="Calibri"/>
                <a:ea typeface="Calibri"/>
                <a:cs typeface="Calibri"/>
                <a:sym typeface="Calibri"/>
              </a:rPr>
              <a:t>v</a:t>
            </a:r>
            <a:endParaRPr/>
          </a:p>
        </p:txBody>
      </p:sp>
      <p:sp>
        <p:nvSpPr>
          <p:cNvPr id="177" name="Google Shape;177;p101"/>
          <p:cNvSpPr txBox="1">
            <a:spLocks noGrp="1"/>
          </p:cNvSpPr>
          <p:nvPr>
            <p:ph type="dt" idx="10"/>
          </p:nvPr>
        </p:nvSpPr>
        <p:spPr>
          <a:xfrm>
            <a:off x="3854824" y="6139793"/>
            <a:ext cx="4509246"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78" name="Google Shape;178;p101"/>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79" name="Google Shape;179;p101"/>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
        <p:nvSpPr>
          <p:cNvPr id="180" name="Google Shape;180;p101"/>
          <p:cNvSpPr txBox="1">
            <a:spLocks noGrp="1"/>
          </p:cNvSpPr>
          <p:nvPr>
            <p:ph type="body" idx="1"/>
          </p:nvPr>
        </p:nvSpPr>
        <p:spPr>
          <a:xfrm>
            <a:off x="717176" y="659958"/>
            <a:ext cx="10784542" cy="5398936"/>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matchingName="Large Type">
  <p:cSld name="Large Type">
    <p:bg>
      <p:bgPr>
        <a:solidFill>
          <a:schemeClr val="accent2"/>
        </a:solidFill>
        <a:effectLst/>
      </p:bgPr>
    </p:bg>
    <p:spTree>
      <p:nvGrpSpPr>
        <p:cNvPr id="1" name="Shape 181"/>
        <p:cNvGrpSpPr/>
        <p:nvPr/>
      </p:nvGrpSpPr>
      <p:grpSpPr>
        <a:xfrm>
          <a:off x="0" y="0"/>
          <a:ext cx="0" cy="0"/>
          <a:chOff x="0" y="0"/>
          <a:chExt cx="0" cy="0"/>
        </a:xfrm>
      </p:grpSpPr>
      <p:sp>
        <p:nvSpPr>
          <p:cNvPr id="182" name="Google Shape;182;p102"/>
          <p:cNvSpPr/>
          <p:nvPr/>
        </p:nvSpPr>
        <p:spPr>
          <a:xfrm>
            <a:off x="206188" y="215153"/>
            <a:ext cx="11775141" cy="6432176"/>
          </a:xfrm>
          <a:prstGeom prst="rect">
            <a:avLst/>
          </a:prstGeom>
          <a:solidFill>
            <a:schemeClr val="lt1"/>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pic>
        <p:nvPicPr>
          <p:cNvPr id="183" name="Google Shape;183;p102" descr="Decorative line break"/>
          <p:cNvPicPr preferRelativeResize="0"/>
          <p:nvPr/>
        </p:nvPicPr>
        <p:blipFill rotWithShape="1">
          <a:blip r:embed="rId2">
            <a:alphaModFix/>
          </a:blip>
          <a:srcRect/>
          <a:stretch/>
        </p:blipFill>
        <p:spPr>
          <a:xfrm>
            <a:off x="5452870" y="3848895"/>
            <a:ext cx="1286259" cy="24384"/>
          </a:xfrm>
          <a:prstGeom prst="rect">
            <a:avLst/>
          </a:prstGeom>
          <a:noFill/>
          <a:ln>
            <a:noFill/>
          </a:ln>
        </p:spPr>
      </p:pic>
      <p:sp>
        <p:nvSpPr>
          <p:cNvPr id="184" name="Google Shape;184;p102"/>
          <p:cNvSpPr txBox="1">
            <a:spLocks noGrp="1"/>
          </p:cNvSpPr>
          <p:nvPr>
            <p:ph type="ctrTitle"/>
          </p:nvPr>
        </p:nvSpPr>
        <p:spPr>
          <a:xfrm>
            <a:off x="1524000" y="1499125"/>
            <a:ext cx="9144000" cy="2387600"/>
          </a:xfrm>
          <a:prstGeom prst="rect">
            <a:avLst/>
          </a:prstGeom>
          <a:noFill/>
          <a:ln>
            <a:noFill/>
          </a:ln>
        </p:spPr>
        <p:txBody>
          <a:bodyPr spcFirstLastPara="1" wrap="square" lIns="91425" tIns="45700" rIns="91425" bIns="45700" anchor="b" anchorCtr="0">
            <a:noAutofit/>
          </a:bodyPr>
          <a:lstStyle>
            <a:lvl1pPr lvl="0" algn="ctr">
              <a:lnSpc>
                <a:spcPct val="90000"/>
              </a:lnSpc>
              <a:spcBef>
                <a:spcPts val="0"/>
              </a:spcBef>
              <a:spcAft>
                <a:spcPts val="0"/>
              </a:spcAft>
              <a:buClr>
                <a:schemeClr val="accent2"/>
              </a:buClr>
              <a:buSzPts val="12000"/>
              <a:buFont typeface="Calibri"/>
              <a:buNone/>
              <a:defRPr sz="12000">
                <a:solidFill>
                  <a:schemeClr val="accent2"/>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85" name="Google Shape;185;p102"/>
          <p:cNvSpPr txBox="1">
            <a:spLocks noGrp="1"/>
          </p:cNvSpPr>
          <p:nvPr>
            <p:ph type="dt" idx="10"/>
          </p:nvPr>
        </p:nvSpPr>
        <p:spPr>
          <a:xfrm>
            <a:off x="3854824" y="6139793"/>
            <a:ext cx="4509246"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86" name="Google Shape;186;p102"/>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87" name="Google Shape;187;p102"/>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
        <p:nvSpPr>
          <p:cNvPr id="188" name="Google Shape;188;p102"/>
          <p:cNvSpPr txBox="1">
            <a:spLocks noGrp="1"/>
          </p:cNvSpPr>
          <p:nvPr>
            <p:ph type="subTitle" idx="1"/>
          </p:nvPr>
        </p:nvSpPr>
        <p:spPr>
          <a:xfrm>
            <a:off x="1524000" y="4003184"/>
            <a:ext cx="9144000" cy="880607"/>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accent2"/>
              </a:buClr>
              <a:buSzPts val="2400"/>
              <a:buNone/>
              <a:defRPr sz="2400">
                <a:solidFill>
                  <a:schemeClr val="accent2"/>
                </a:solidFill>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matchingName="Follow Us">
  <p:cSld name="Follow Us">
    <p:bg>
      <p:bgPr>
        <a:solidFill>
          <a:schemeClr val="accent2"/>
        </a:solidFill>
        <a:effectLst/>
      </p:bgPr>
    </p:bg>
    <p:spTree>
      <p:nvGrpSpPr>
        <p:cNvPr id="1" name="Shape 189"/>
        <p:cNvGrpSpPr/>
        <p:nvPr/>
      </p:nvGrpSpPr>
      <p:grpSpPr>
        <a:xfrm>
          <a:off x="0" y="0"/>
          <a:ext cx="0" cy="0"/>
          <a:chOff x="0" y="0"/>
          <a:chExt cx="0" cy="0"/>
        </a:xfrm>
      </p:grpSpPr>
      <p:sp>
        <p:nvSpPr>
          <p:cNvPr id="190" name="Google Shape;190;p103"/>
          <p:cNvSpPr/>
          <p:nvPr/>
        </p:nvSpPr>
        <p:spPr>
          <a:xfrm>
            <a:off x="206188" y="215153"/>
            <a:ext cx="11775141" cy="6432176"/>
          </a:xfrm>
          <a:prstGeom prst="rect">
            <a:avLst/>
          </a:prstGeom>
          <a:solidFill>
            <a:schemeClr val="lt1"/>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pic>
        <p:nvPicPr>
          <p:cNvPr id="191" name="Google Shape;191;p103" descr="Decorative line break"/>
          <p:cNvPicPr preferRelativeResize="0"/>
          <p:nvPr/>
        </p:nvPicPr>
        <p:blipFill rotWithShape="1">
          <a:blip r:embed="rId2">
            <a:alphaModFix/>
          </a:blip>
          <a:srcRect/>
          <a:stretch/>
        </p:blipFill>
        <p:spPr>
          <a:xfrm>
            <a:off x="5452870" y="3848895"/>
            <a:ext cx="1286259" cy="24384"/>
          </a:xfrm>
          <a:prstGeom prst="rect">
            <a:avLst/>
          </a:prstGeom>
          <a:noFill/>
          <a:ln>
            <a:noFill/>
          </a:ln>
        </p:spPr>
      </p:pic>
      <p:sp>
        <p:nvSpPr>
          <p:cNvPr id="192" name="Google Shape;192;p103"/>
          <p:cNvSpPr txBox="1">
            <a:spLocks noGrp="1"/>
          </p:cNvSpPr>
          <p:nvPr>
            <p:ph type="ctrTitle"/>
          </p:nvPr>
        </p:nvSpPr>
        <p:spPr>
          <a:xfrm>
            <a:off x="1524000" y="1499125"/>
            <a:ext cx="9144000" cy="2387600"/>
          </a:xfrm>
          <a:prstGeom prst="rect">
            <a:avLst/>
          </a:prstGeom>
          <a:noFill/>
          <a:ln>
            <a:noFill/>
          </a:ln>
        </p:spPr>
        <p:txBody>
          <a:bodyPr spcFirstLastPara="1" wrap="square" lIns="91425" tIns="45700" rIns="91425" bIns="45700" anchor="b" anchorCtr="0">
            <a:noAutofit/>
          </a:bodyPr>
          <a:lstStyle>
            <a:lvl1pPr lvl="0" algn="ctr">
              <a:lnSpc>
                <a:spcPct val="90000"/>
              </a:lnSpc>
              <a:spcBef>
                <a:spcPts val="0"/>
              </a:spcBef>
              <a:spcAft>
                <a:spcPts val="0"/>
              </a:spcAft>
              <a:buClr>
                <a:schemeClr val="accent2"/>
              </a:buClr>
              <a:buSzPts val="12000"/>
              <a:buFont typeface="Calibri"/>
              <a:buNone/>
              <a:defRPr sz="12000">
                <a:solidFill>
                  <a:schemeClr val="accent2"/>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93" name="Google Shape;193;p103"/>
          <p:cNvSpPr txBox="1">
            <a:spLocks noGrp="1"/>
          </p:cNvSpPr>
          <p:nvPr>
            <p:ph type="dt" idx="10"/>
          </p:nvPr>
        </p:nvSpPr>
        <p:spPr>
          <a:xfrm>
            <a:off x="3854824" y="6139793"/>
            <a:ext cx="4509246"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94" name="Google Shape;194;p103"/>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95" name="Google Shape;195;p103"/>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pic>
        <p:nvPicPr>
          <p:cNvPr id="196" name="Google Shape;196;p103" descr="Twitter icon"/>
          <p:cNvPicPr preferRelativeResize="0"/>
          <p:nvPr/>
        </p:nvPicPr>
        <p:blipFill rotWithShape="1">
          <a:blip r:embed="rId3">
            <a:alphaModFix/>
          </a:blip>
          <a:srcRect/>
          <a:stretch/>
        </p:blipFill>
        <p:spPr>
          <a:xfrm>
            <a:off x="2718290" y="4043402"/>
            <a:ext cx="500040" cy="500040"/>
          </a:xfrm>
          <a:prstGeom prst="rect">
            <a:avLst/>
          </a:prstGeom>
          <a:noFill/>
          <a:ln>
            <a:noFill/>
          </a:ln>
        </p:spPr>
      </p:pic>
      <p:pic>
        <p:nvPicPr>
          <p:cNvPr id="197" name="Google Shape;197;p103" descr="Facebook icon"/>
          <p:cNvPicPr preferRelativeResize="0"/>
          <p:nvPr/>
        </p:nvPicPr>
        <p:blipFill rotWithShape="1">
          <a:blip r:embed="rId4">
            <a:alphaModFix/>
          </a:blip>
          <a:srcRect/>
          <a:stretch/>
        </p:blipFill>
        <p:spPr>
          <a:xfrm>
            <a:off x="9024960" y="4043402"/>
            <a:ext cx="500040" cy="500040"/>
          </a:xfrm>
          <a:prstGeom prst="rect">
            <a:avLst/>
          </a:prstGeom>
          <a:noFill/>
          <a:ln>
            <a:noFill/>
          </a:ln>
        </p:spPr>
      </p:pic>
      <p:sp>
        <p:nvSpPr>
          <p:cNvPr id="198" name="Google Shape;198;p103"/>
          <p:cNvSpPr txBox="1"/>
          <p:nvPr/>
        </p:nvSpPr>
        <p:spPr>
          <a:xfrm>
            <a:off x="2718290" y="4043402"/>
            <a:ext cx="6806709" cy="461665"/>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chemeClr val="accent1"/>
              </a:buClr>
              <a:buSzPts val="2400"/>
              <a:buFont typeface="Calibri"/>
              <a:buNone/>
            </a:pPr>
            <a:r>
              <a:rPr lang="en-US" sz="2400">
                <a:solidFill>
                  <a:schemeClr val="accent1"/>
                </a:solidFill>
                <a:latin typeface="Calibri"/>
                <a:ea typeface="Calibri"/>
                <a:cs typeface="Calibri"/>
                <a:sym typeface="Calibri"/>
              </a:rPr>
              <a:t>twitter.com/ORDeptEd | fb.com/ORDeptEd</a:t>
            </a:r>
            <a:endParaRPr sz="2400">
              <a:solidFill>
                <a:schemeClr val="accent1"/>
              </a:solidFill>
              <a:latin typeface="Calibri"/>
              <a:ea typeface="Calibri"/>
              <a:cs typeface="Calibri"/>
              <a:sym typeface="Calibri"/>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matchingName="1_Title Bar and Content">
  <p:cSld name="1_Title Bar and Content">
    <p:bg>
      <p:bgPr>
        <a:solidFill>
          <a:schemeClr val="accent1"/>
        </a:solidFill>
        <a:effectLst/>
      </p:bgPr>
    </p:bg>
    <p:spTree>
      <p:nvGrpSpPr>
        <p:cNvPr id="1" name="Shape 199"/>
        <p:cNvGrpSpPr/>
        <p:nvPr/>
      </p:nvGrpSpPr>
      <p:grpSpPr>
        <a:xfrm>
          <a:off x="0" y="0"/>
          <a:ext cx="0" cy="0"/>
          <a:chOff x="0" y="0"/>
          <a:chExt cx="0" cy="0"/>
        </a:xfrm>
      </p:grpSpPr>
      <p:sp>
        <p:nvSpPr>
          <p:cNvPr id="200" name="Google Shape;200;p104"/>
          <p:cNvSpPr/>
          <p:nvPr/>
        </p:nvSpPr>
        <p:spPr>
          <a:xfrm>
            <a:off x="206188" y="215153"/>
            <a:ext cx="11775141" cy="6432176"/>
          </a:xfrm>
          <a:prstGeom prst="rect">
            <a:avLst/>
          </a:prstGeom>
          <a:solidFill>
            <a:schemeClr val="lt1"/>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201" name="Google Shape;201;p104"/>
          <p:cNvSpPr/>
          <p:nvPr/>
        </p:nvSpPr>
        <p:spPr>
          <a:xfrm>
            <a:off x="206188" y="215153"/>
            <a:ext cx="11775141" cy="1397364"/>
          </a:xfrm>
          <a:prstGeom prst="rect">
            <a:avLst/>
          </a:prstGeom>
          <a:solidFill>
            <a:schemeClr val="lt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202" name="Google Shape;202;p104"/>
          <p:cNvSpPr txBox="1">
            <a:spLocks noGrp="1"/>
          </p:cNvSpPr>
          <p:nvPr>
            <p:ph type="body" idx="1"/>
          </p:nvPr>
        </p:nvSpPr>
        <p:spPr>
          <a:xfrm>
            <a:off x="717176" y="1825625"/>
            <a:ext cx="10784542" cy="410901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03" name="Google Shape;203;p104"/>
          <p:cNvSpPr txBox="1">
            <a:spLocks noGrp="1"/>
          </p:cNvSpPr>
          <p:nvPr>
            <p:ph type="dt" idx="10"/>
          </p:nvPr>
        </p:nvSpPr>
        <p:spPr>
          <a:xfrm>
            <a:off x="3854824" y="6139793"/>
            <a:ext cx="4509246"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04" name="Google Shape;204;p104"/>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05" name="Google Shape;205;p104"/>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
        <p:nvSpPr>
          <p:cNvPr id="206" name="Google Shape;206;p104"/>
          <p:cNvSpPr txBox="1">
            <a:spLocks noGrp="1"/>
          </p:cNvSpPr>
          <p:nvPr>
            <p:ph type="title"/>
          </p:nvPr>
        </p:nvSpPr>
        <p:spPr>
          <a:xfrm>
            <a:off x="717176" y="457200"/>
            <a:ext cx="10784542" cy="102646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accent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matchingName="1_Content with Caption">
  <p:cSld name="1_Content with Caption">
    <p:bg>
      <p:bgPr>
        <a:solidFill>
          <a:schemeClr val="accent1"/>
        </a:solidFill>
        <a:effectLst/>
      </p:bgPr>
    </p:bg>
    <p:spTree>
      <p:nvGrpSpPr>
        <p:cNvPr id="1" name="Shape 207"/>
        <p:cNvGrpSpPr/>
        <p:nvPr/>
      </p:nvGrpSpPr>
      <p:grpSpPr>
        <a:xfrm>
          <a:off x="0" y="0"/>
          <a:ext cx="0" cy="0"/>
          <a:chOff x="0" y="0"/>
          <a:chExt cx="0" cy="0"/>
        </a:xfrm>
      </p:grpSpPr>
      <p:sp>
        <p:nvSpPr>
          <p:cNvPr id="208" name="Google Shape;208;p105"/>
          <p:cNvSpPr/>
          <p:nvPr/>
        </p:nvSpPr>
        <p:spPr>
          <a:xfrm>
            <a:off x="206188" y="215153"/>
            <a:ext cx="11775141" cy="6432176"/>
          </a:xfrm>
          <a:prstGeom prst="rect">
            <a:avLst/>
          </a:prstGeom>
          <a:solidFill>
            <a:schemeClr val="lt1"/>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209" name="Google Shape;209;p105"/>
          <p:cNvSpPr/>
          <p:nvPr/>
        </p:nvSpPr>
        <p:spPr>
          <a:xfrm>
            <a:off x="206189" y="215153"/>
            <a:ext cx="4730470" cy="6432176"/>
          </a:xfrm>
          <a:prstGeom prst="rect">
            <a:avLst/>
          </a:prstGeom>
          <a:solidFill>
            <a:schemeClr val="lt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210" name="Google Shape;210;p105"/>
          <p:cNvSpPr txBox="1">
            <a:spLocks noGrp="1"/>
          </p:cNvSpPr>
          <p:nvPr>
            <p:ph type="title"/>
          </p:nvPr>
        </p:nvSpPr>
        <p:spPr>
          <a:xfrm>
            <a:off x="717177" y="779645"/>
            <a:ext cx="3931826" cy="2525617"/>
          </a:xfrm>
          <a:prstGeom prst="rect">
            <a:avLst/>
          </a:prstGeom>
          <a:noFill/>
          <a:ln>
            <a:noFill/>
          </a:ln>
        </p:spPr>
        <p:txBody>
          <a:bodyPr spcFirstLastPara="1" wrap="square" lIns="91425" tIns="45700" rIns="91425" bIns="45700" anchor="t" anchorCtr="0">
            <a:normAutofit/>
          </a:bodyPr>
          <a:lstStyle>
            <a:lvl1pPr lvl="0" algn="l">
              <a:lnSpc>
                <a:spcPct val="90000"/>
              </a:lnSpc>
              <a:spcBef>
                <a:spcPts val="0"/>
              </a:spcBef>
              <a:spcAft>
                <a:spcPts val="0"/>
              </a:spcAft>
              <a:buClr>
                <a:schemeClr val="accent2"/>
              </a:buClr>
              <a:buSzPts val="4400"/>
              <a:buFont typeface="Calibri"/>
              <a:buNone/>
              <a:defRPr sz="44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11" name="Google Shape;211;p105"/>
          <p:cNvSpPr txBox="1">
            <a:spLocks noGrp="1"/>
          </p:cNvSpPr>
          <p:nvPr>
            <p:ph type="body" idx="1"/>
          </p:nvPr>
        </p:nvSpPr>
        <p:spPr>
          <a:xfrm>
            <a:off x="5183188" y="779647"/>
            <a:ext cx="6172200" cy="5081404"/>
          </a:xfrm>
          <a:prstGeom prst="rect">
            <a:avLst/>
          </a:prstGeom>
          <a:noFill/>
          <a:ln>
            <a:noFill/>
          </a:ln>
        </p:spPr>
        <p:txBody>
          <a:bodyPr spcFirstLastPara="1" wrap="square" lIns="91425" tIns="45700" rIns="91425" bIns="45700" anchor="t" anchorCtr="0">
            <a:normAutofit/>
          </a:bodyPr>
          <a:lstStyle>
            <a:lvl1pPr marL="457200" lvl="0" indent="-381000" algn="l">
              <a:lnSpc>
                <a:spcPct val="90000"/>
              </a:lnSpc>
              <a:spcBef>
                <a:spcPts val="1000"/>
              </a:spcBef>
              <a:spcAft>
                <a:spcPts val="0"/>
              </a:spcAft>
              <a:buClr>
                <a:schemeClr val="dk1"/>
              </a:buClr>
              <a:buSzPts val="2400"/>
              <a:buChar char="•"/>
              <a:defRPr sz="2400"/>
            </a:lvl1pPr>
            <a:lvl2pPr marL="914400" lvl="1" indent="-381000" algn="l">
              <a:lnSpc>
                <a:spcPct val="90000"/>
              </a:lnSpc>
              <a:spcBef>
                <a:spcPts val="500"/>
              </a:spcBef>
              <a:spcAft>
                <a:spcPts val="0"/>
              </a:spcAft>
              <a:buClr>
                <a:schemeClr val="dk1"/>
              </a:buClr>
              <a:buSzPts val="2400"/>
              <a:buChar char="•"/>
              <a:defRPr sz="2400"/>
            </a:lvl2pPr>
            <a:lvl3pPr marL="1371600" lvl="2" indent="-381000" algn="l">
              <a:lnSpc>
                <a:spcPct val="90000"/>
              </a:lnSpc>
              <a:spcBef>
                <a:spcPts val="500"/>
              </a:spcBef>
              <a:spcAft>
                <a:spcPts val="0"/>
              </a:spcAft>
              <a:buClr>
                <a:schemeClr val="dk1"/>
              </a:buClr>
              <a:buSzPts val="2400"/>
              <a:buChar char="•"/>
              <a:defRPr sz="2400"/>
            </a:lvl3pPr>
            <a:lvl4pPr marL="1828800" lvl="3" indent="-381000" algn="l">
              <a:lnSpc>
                <a:spcPct val="90000"/>
              </a:lnSpc>
              <a:spcBef>
                <a:spcPts val="500"/>
              </a:spcBef>
              <a:spcAft>
                <a:spcPts val="0"/>
              </a:spcAft>
              <a:buClr>
                <a:schemeClr val="dk1"/>
              </a:buClr>
              <a:buSzPts val="2400"/>
              <a:buChar char="•"/>
              <a:defRPr sz="2400"/>
            </a:lvl4pPr>
            <a:lvl5pPr marL="2286000" lvl="4" indent="-381000" algn="l">
              <a:lnSpc>
                <a:spcPct val="90000"/>
              </a:lnSpc>
              <a:spcBef>
                <a:spcPts val="500"/>
              </a:spcBef>
              <a:spcAft>
                <a:spcPts val="0"/>
              </a:spcAft>
              <a:buClr>
                <a:schemeClr val="dk1"/>
              </a:buClr>
              <a:buSzPts val="2400"/>
              <a:buChar char="•"/>
              <a:defRPr sz="24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212" name="Google Shape;212;p105"/>
          <p:cNvSpPr txBox="1">
            <a:spLocks noGrp="1"/>
          </p:cNvSpPr>
          <p:nvPr>
            <p:ph type="dt" idx="10"/>
          </p:nvPr>
        </p:nvSpPr>
        <p:spPr>
          <a:xfrm>
            <a:off x="3854824" y="6139793"/>
            <a:ext cx="4509246"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13" name="Google Shape;213;p105"/>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14" name="Google Shape;214;p105"/>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
        <p:nvSpPr>
          <p:cNvPr id="215" name="Google Shape;215;p105"/>
          <p:cNvSpPr>
            <a:spLocks noGrp="1"/>
          </p:cNvSpPr>
          <p:nvPr>
            <p:ph type="pic" idx="2"/>
          </p:nvPr>
        </p:nvSpPr>
        <p:spPr>
          <a:xfrm>
            <a:off x="717177" y="3540125"/>
            <a:ext cx="3931826" cy="2320926"/>
          </a:xfrm>
          <a:prstGeom prst="rect">
            <a:avLst/>
          </a:prstGeom>
          <a:noFill/>
          <a:ln>
            <a:noFill/>
          </a:ln>
        </p:spPr>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matchingName="1_Title Only">
  <p:cSld name="1_Title Only">
    <p:spTree>
      <p:nvGrpSpPr>
        <p:cNvPr id="1" name="Shape 216"/>
        <p:cNvGrpSpPr/>
        <p:nvPr/>
      </p:nvGrpSpPr>
      <p:grpSpPr>
        <a:xfrm>
          <a:off x="0" y="0"/>
          <a:ext cx="0" cy="0"/>
          <a:chOff x="0" y="0"/>
          <a:chExt cx="0" cy="0"/>
        </a:xfrm>
      </p:grpSpPr>
      <p:sp>
        <p:nvSpPr>
          <p:cNvPr id="217" name="Google Shape;217;p106"/>
          <p:cNvSpPr/>
          <p:nvPr/>
        </p:nvSpPr>
        <p:spPr>
          <a:xfrm>
            <a:off x="206188" y="215153"/>
            <a:ext cx="11775141" cy="6432176"/>
          </a:xfrm>
          <a:prstGeom prst="rect">
            <a:avLst/>
          </a:prstGeom>
          <a:solidFill>
            <a:schemeClr val="lt1"/>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218" name="Google Shape;218;p106"/>
          <p:cNvSpPr txBox="1">
            <a:spLocks noGrp="1"/>
          </p:cNvSpPr>
          <p:nvPr>
            <p:ph type="dt" idx="10"/>
          </p:nvPr>
        </p:nvSpPr>
        <p:spPr>
          <a:xfrm>
            <a:off x="3854824" y="6139793"/>
            <a:ext cx="4509246"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19" name="Google Shape;219;p106"/>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20" name="Google Shape;220;p106"/>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
        <p:nvSpPr>
          <p:cNvPr id="221" name="Google Shape;221;p106"/>
          <p:cNvSpPr txBox="1">
            <a:spLocks noGrp="1"/>
          </p:cNvSpPr>
          <p:nvPr>
            <p:ph type="title"/>
          </p:nvPr>
        </p:nvSpPr>
        <p:spPr>
          <a:xfrm>
            <a:off x="717176" y="457200"/>
            <a:ext cx="10784542" cy="102646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accent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matchingName="Title Bar and Content">
  <p:cSld name="Title Bar and Content">
    <p:bg>
      <p:bgPr>
        <a:solidFill>
          <a:schemeClr val="accent3"/>
        </a:solidFill>
        <a:effectLst/>
      </p:bgPr>
    </p:bg>
    <p:spTree>
      <p:nvGrpSpPr>
        <p:cNvPr id="1" name="Shape 230"/>
        <p:cNvGrpSpPr/>
        <p:nvPr/>
      </p:nvGrpSpPr>
      <p:grpSpPr>
        <a:xfrm>
          <a:off x="0" y="0"/>
          <a:ext cx="0" cy="0"/>
          <a:chOff x="0" y="0"/>
          <a:chExt cx="0" cy="0"/>
        </a:xfrm>
      </p:grpSpPr>
      <p:sp>
        <p:nvSpPr>
          <p:cNvPr id="231" name="Google Shape;231;p69"/>
          <p:cNvSpPr/>
          <p:nvPr/>
        </p:nvSpPr>
        <p:spPr>
          <a:xfrm>
            <a:off x="206188" y="215153"/>
            <a:ext cx="11775141" cy="6432176"/>
          </a:xfrm>
          <a:prstGeom prst="rect">
            <a:avLst/>
          </a:prstGeom>
          <a:solidFill>
            <a:schemeClr val="lt1"/>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232" name="Google Shape;232;p69"/>
          <p:cNvSpPr/>
          <p:nvPr/>
        </p:nvSpPr>
        <p:spPr>
          <a:xfrm>
            <a:off x="206188" y="215153"/>
            <a:ext cx="11775141" cy="1397364"/>
          </a:xfrm>
          <a:prstGeom prst="rect">
            <a:avLst/>
          </a:prstGeom>
          <a:solidFill>
            <a:srgbClr val="FCEDE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233" name="Google Shape;233;p69"/>
          <p:cNvSpPr txBox="1">
            <a:spLocks noGrp="1"/>
          </p:cNvSpPr>
          <p:nvPr>
            <p:ph type="body" idx="1"/>
          </p:nvPr>
        </p:nvSpPr>
        <p:spPr>
          <a:xfrm>
            <a:off x="717176" y="1825625"/>
            <a:ext cx="10784542" cy="410901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34" name="Google Shape;234;p69"/>
          <p:cNvSpPr txBox="1">
            <a:spLocks noGrp="1"/>
          </p:cNvSpPr>
          <p:nvPr>
            <p:ph type="dt" idx="10"/>
          </p:nvPr>
        </p:nvSpPr>
        <p:spPr>
          <a:xfrm>
            <a:off x="3854824" y="6139793"/>
            <a:ext cx="4509246"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35" name="Google Shape;235;p69"/>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36" name="Google Shape;236;p69"/>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
        <p:nvSpPr>
          <p:cNvPr id="237" name="Google Shape;237;p69"/>
          <p:cNvSpPr txBox="1">
            <a:spLocks noGrp="1"/>
          </p:cNvSpPr>
          <p:nvPr>
            <p:ph type="title"/>
          </p:nvPr>
        </p:nvSpPr>
        <p:spPr>
          <a:xfrm>
            <a:off x="717176" y="457200"/>
            <a:ext cx="10784542" cy="102646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accent3"/>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showMasterSp="0" matchingName="Title Slide" type="title">
  <p:cSld name="TITLE">
    <p:bg>
      <p:bgPr>
        <a:solidFill>
          <a:schemeClr val="accent3"/>
        </a:solidFill>
        <a:effectLst/>
      </p:bgPr>
    </p:bg>
    <p:spTree>
      <p:nvGrpSpPr>
        <p:cNvPr id="1" name="Shape 238"/>
        <p:cNvGrpSpPr/>
        <p:nvPr/>
      </p:nvGrpSpPr>
      <p:grpSpPr>
        <a:xfrm>
          <a:off x="0" y="0"/>
          <a:ext cx="0" cy="0"/>
          <a:chOff x="0" y="0"/>
          <a:chExt cx="0" cy="0"/>
        </a:xfrm>
      </p:grpSpPr>
      <p:sp>
        <p:nvSpPr>
          <p:cNvPr id="239" name="Google Shape;239;p84"/>
          <p:cNvSpPr/>
          <p:nvPr/>
        </p:nvSpPr>
        <p:spPr>
          <a:xfrm>
            <a:off x="206188" y="215153"/>
            <a:ext cx="11775141" cy="6432176"/>
          </a:xfrm>
          <a:prstGeom prst="rect">
            <a:avLst/>
          </a:prstGeom>
          <a:solidFill>
            <a:schemeClr val="lt1"/>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240" name="Google Shape;240;p84"/>
          <p:cNvSpPr/>
          <p:nvPr/>
        </p:nvSpPr>
        <p:spPr>
          <a:xfrm>
            <a:off x="206188" y="5948082"/>
            <a:ext cx="11775141" cy="699247"/>
          </a:xfrm>
          <a:prstGeom prst="rect">
            <a:avLst/>
          </a:prstGeom>
          <a:solidFill>
            <a:srgbClr val="FCEDE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pic>
        <p:nvPicPr>
          <p:cNvPr id="241" name="Google Shape;241;p84" descr="Decorative line break"/>
          <p:cNvPicPr preferRelativeResize="0"/>
          <p:nvPr/>
        </p:nvPicPr>
        <p:blipFill rotWithShape="1">
          <a:blip r:embed="rId2">
            <a:alphaModFix/>
          </a:blip>
          <a:srcRect/>
          <a:stretch/>
        </p:blipFill>
        <p:spPr>
          <a:xfrm>
            <a:off x="5452870" y="3472133"/>
            <a:ext cx="1286259" cy="24384"/>
          </a:xfrm>
          <a:prstGeom prst="rect">
            <a:avLst/>
          </a:prstGeom>
          <a:noFill/>
          <a:ln>
            <a:noFill/>
          </a:ln>
        </p:spPr>
      </p:pic>
      <p:sp>
        <p:nvSpPr>
          <p:cNvPr id="242" name="Google Shape;242;p84"/>
          <p:cNvSpPr txBox="1">
            <a:spLocks noGrp="1"/>
          </p:cNvSpPr>
          <p:nvPr>
            <p:ph type="ctrTitle"/>
          </p:nvPr>
        </p:nvSpPr>
        <p:spPr>
          <a:xfrm>
            <a:off x="1524000" y="2486701"/>
            <a:ext cx="9144000" cy="1023261"/>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accent3"/>
              </a:buClr>
              <a:buSzPts val="5400"/>
              <a:buFont typeface="Calibri"/>
              <a:buNone/>
              <a:defRPr sz="5400">
                <a:solidFill>
                  <a:schemeClr val="accent3"/>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43" name="Google Shape;243;p84"/>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accent3"/>
              </a:buClr>
              <a:buSzPts val="2400"/>
              <a:buNone/>
              <a:defRPr sz="2400">
                <a:solidFill>
                  <a:schemeClr val="accent3"/>
                </a:solidFill>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244" name="Google Shape;244;p84"/>
          <p:cNvSpPr txBox="1">
            <a:spLocks noGrp="1"/>
          </p:cNvSpPr>
          <p:nvPr>
            <p:ph type="dt" idx="10"/>
          </p:nvPr>
        </p:nvSpPr>
        <p:spPr>
          <a:xfrm>
            <a:off x="3854824" y="6139793"/>
            <a:ext cx="4509246"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45" name="Google Shape;245;p84"/>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46" name="Google Shape;246;p84"/>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pic>
        <p:nvPicPr>
          <p:cNvPr id="247" name="Google Shape;247;p84" descr="Oregon Department of Education Logo"/>
          <p:cNvPicPr preferRelativeResize="0"/>
          <p:nvPr/>
        </p:nvPicPr>
        <p:blipFill rotWithShape="1">
          <a:blip r:embed="rId3">
            <a:alphaModFix/>
          </a:blip>
          <a:srcRect/>
          <a:stretch/>
        </p:blipFill>
        <p:spPr>
          <a:xfrm>
            <a:off x="5033770" y="214049"/>
            <a:ext cx="2124460" cy="2167132"/>
          </a:xfrm>
          <a:prstGeom prst="rect">
            <a:avLst/>
          </a:prstGeom>
          <a:noFill/>
          <a:ln>
            <a:noFill/>
          </a:ln>
        </p:spPr>
      </p:pic>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showMasterSp="0" matchingName="Section Header">
  <p:cSld name="Section Header">
    <p:bg>
      <p:bgPr>
        <a:solidFill>
          <a:schemeClr val="accent3"/>
        </a:solidFill>
        <a:effectLst/>
      </p:bgPr>
    </p:bg>
    <p:spTree>
      <p:nvGrpSpPr>
        <p:cNvPr id="1" name="Shape 248"/>
        <p:cNvGrpSpPr/>
        <p:nvPr/>
      </p:nvGrpSpPr>
      <p:grpSpPr>
        <a:xfrm>
          <a:off x="0" y="0"/>
          <a:ext cx="0" cy="0"/>
          <a:chOff x="0" y="0"/>
          <a:chExt cx="0" cy="0"/>
        </a:xfrm>
      </p:grpSpPr>
      <p:sp>
        <p:nvSpPr>
          <p:cNvPr id="249" name="Google Shape;249;p85"/>
          <p:cNvSpPr/>
          <p:nvPr/>
        </p:nvSpPr>
        <p:spPr>
          <a:xfrm>
            <a:off x="206188" y="215153"/>
            <a:ext cx="11775141" cy="6432176"/>
          </a:xfrm>
          <a:prstGeom prst="rect">
            <a:avLst/>
          </a:prstGeom>
          <a:solidFill>
            <a:schemeClr val="lt1"/>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250" name="Google Shape;250;p85"/>
          <p:cNvSpPr/>
          <p:nvPr/>
        </p:nvSpPr>
        <p:spPr>
          <a:xfrm>
            <a:off x="206187" y="2488757"/>
            <a:ext cx="11775141" cy="1900363"/>
          </a:xfrm>
          <a:prstGeom prst="rect">
            <a:avLst/>
          </a:prstGeom>
          <a:solidFill>
            <a:srgbClr val="FCEDE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600">
              <a:solidFill>
                <a:schemeClr val="lt1"/>
              </a:solidFill>
              <a:latin typeface="Calibri"/>
              <a:ea typeface="Calibri"/>
              <a:cs typeface="Calibri"/>
              <a:sym typeface="Calibri"/>
            </a:endParaRPr>
          </a:p>
        </p:txBody>
      </p:sp>
      <p:sp>
        <p:nvSpPr>
          <p:cNvPr id="251" name="Google Shape;251;p85"/>
          <p:cNvSpPr txBox="1">
            <a:spLocks noGrp="1"/>
          </p:cNvSpPr>
          <p:nvPr>
            <p:ph type="ctrTitle"/>
          </p:nvPr>
        </p:nvSpPr>
        <p:spPr>
          <a:xfrm>
            <a:off x="717177" y="2488757"/>
            <a:ext cx="10784542" cy="1900363"/>
          </a:xfrm>
          <a:prstGeom prst="rect">
            <a:avLst/>
          </a:prstGeom>
          <a:noFill/>
          <a:ln>
            <a:noFill/>
          </a:ln>
        </p:spPr>
        <p:txBody>
          <a:bodyPr spcFirstLastPara="1" wrap="square" lIns="91425" tIns="45700" rIns="91425" bIns="45700" anchor="ctr" anchorCtr="0">
            <a:noAutofit/>
          </a:bodyPr>
          <a:lstStyle>
            <a:lvl1pPr lvl="0" algn="ctr">
              <a:lnSpc>
                <a:spcPct val="90000"/>
              </a:lnSpc>
              <a:spcBef>
                <a:spcPts val="0"/>
              </a:spcBef>
              <a:spcAft>
                <a:spcPts val="0"/>
              </a:spcAft>
              <a:buClr>
                <a:schemeClr val="accent3"/>
              </a:buClr>
              <a:buSzPts val="6800"/>
              <a:buFont typeface="Calibri"/>
              <a:buNone/>
              <a:defRPr sz="6800">
                <a:solidFill>
                  <a:schemeClr val="accent3"/>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52" name="Google Shape;252;p85"/>
          <p:cNvSpPr txBox="1">
            <a:spLocks noGrp="1"/>
          </p:cNvSpPr>
          <p:nvPr>
            <p:ph type="dt" idx="10"/>
          </p:nvPr>
        </p:nvSpPr>
        <p:spPr>
          <a:xfrm>
            <a:off x="3854824" y="6139793"/>
            <a:ext cx="4509246"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53" name="Google Shape;253;p85"/>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54" name="Google Shape;254;p85"/>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pic>
        <p:nvPicPr>
          <p:cNvPr id="255" name="Google Shape;255;p85" descr="Oregon Department of Education Logo"/>
          <p:cNvPicPr preferRelativeResize="0"/>
          <p:nvPr/>
        </p:nvPicPr>
        <p:blipFill rotWithShape="1">
          <a:blip r:embed="rId2">
            <a:alphaModFix/>
          </a:blip>
          <a:srcRect/>
          <a:stretch/>
        </p:blipFill>
        <p:spPr>
          <a:xfrm>
            <a:off x="5033770" y="214049"/>
            <a:ext cx="2124460" cy="2167132"/>
          </a:xfrm>
          <a:prstGeom prst="rect">
            <a:avLst/>
          </a:prstGeom>
          <a:noFill/>
          <a:ln>
            <a:noFill/>
          </a:ln>
        </p:spPr>
      </p:pic>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matchingName="Content with Caption">
  <p:cSld name="Content with Caption">
    <p:bg>
      <p:bgPr>
        <a:solidFill>
          <a:schemeClr val="accent3"/>
        </a:solidFill>
        <a:effectLst/>
      </p:bgPr>
    </p:bg>
    <p:spTree>
      <p:nvGrpSpPr>
        <p:cNvPr id="1" name="Shape 256"/>
        <p:cNvGrpSpPr/>
        <p:nvPr/>
      </p:nvGrpSpPr>
      <p:grpSpPr>
        <a:xfrm>
          <a:off x="0" y="0"/>
          <a:ext cx="0" cy="0"/>
          <a:chOff x="0" y="0"/>
          <a:chExt cx="0" cy="0"/>
        </a:xfrm>
      </p:grpSpPr>
      <p:sp>
        <p:nvSpPr>
          <p:cNvPr id="257" name="Google Shape;257;p86"/>
          <p:cNvSpPr/>
          <p:nvPr/>
        </p:nvSpPr>
        <p:spPr>
          <a:xfrm>
            <a:off x="206188" y="215153"/>
            <a:ext cx="11775141" cy="6432176"/>
          </a:xfrm>
          <a:prstGeom prst="rect">
            <a:avLst/>
          </a:prstGeom>
          <a:solidFill>
            <a:schemeClr val="lt1"/>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258" name="Google Shape;258;p86"/>
          <p:cNvSpPr/>
          <p:nvPr/>
        </p:nvSpPr>
        <p:spPr>
          <a:xfrm>
            <a:off x="206189" y="215153"/>
            <a:ext cx="4730470" cy="6432176"/>
          </a:xfrm>
          <a:prstGeom prst="rect">
            <a:avLst/>
          </a:prstGeom>
          <a:solidFill>
            <a:srgbClr val="FCEDE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259" name="Google Shape;259;p86"/>
          <p:cNvSpPr txBox="1">
            <a:spLocks noGrp="1"/>
          </p:cNvSpPr>
          <p:nvPr>
            <p:ph type="title"/>
          </p:nvPr>
        </p:nvSpPr>
        <p:spPr>
          <a:xfrm>
            <a:off x="717177" y="779646"/>
            <a:ext cx="3931826" cy="2534006"/>
          </a:xfrm>
          <a:prstGeom prst="rect">
            <a:avLst/>
          </a:prstGeom>
          <a:noFill/>
          <a:ln>
            <a:noFill/>
          </a:ln>
        </p:spPr>
        <p:txBody>
          <a:bodyPr spcFirstLastPara="1" wrap="square" lIns="91425" tIns="45700" rIns="91425" bIns="45700" anchor="t" anchorCtr="0">
            <a:normAutofit/>
          </a:bodyPr>
          <a:lstStyle>
            <a:lvl1pPr lvl="0" algn="l">
              <a:lnSpc>
                <a:spcPct val="90000"/>
              </a:lnSpc>
              <a:spcBef>
                <a:spcPts val="0"/>
              </a:spcBef>
              <a:spcAft>
                <a:spcPts val="0"/>
              </a:spcAft>
              <a:buClr>
                <a:schemeClr val="accent3"/>
              </a:buClr>
              <a:buSzPts val="4400"/>
              <a:buFont typeface="Calibri"/>
              <a:buNone/>
              <a:defRPr sz="44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60" name="Google Shape;260;p86"/>
          <p:cNvSpPr txBox="1">
            <a:spLocks noGrp="1"/>
          </p:cNvSpPr>
          <p:nvPr>
            <p:ph type="body" idx="1"/>
          </p:nvPr>
        </p:nvSpPr>
        <p:spPr>
          <a:xfrm>
            <a:off x="5183188" y="779647"/>
            <a:ext cx="6172200" cy="5081404"/>
          </a:xfrm>
          <a:prstGeom prst="rect">
            <a:avLst/>
          </a:prstGeom>
          <a:noFill/>
          <a:ln>
            <a:noFill/>
          </a:ln>
        </p:spPr>
        <p:txBody>
          <a:bodyPr spcFirstLastPara="1" wrap="square" lIns="91425" tIns="45700" rIns="91425" bIns="45700" anchor="t" anchorCtr="0">
            <a:normAutofit/>
          </a:bodyPr>
          <a:lstStyle>
            <a:lvl1pPr marL="457200" lvl="0" indent="-381000" algn="l">
              <a:lnSpc>
                <a:spcPct val="90000"/>
              </a:lnSpc>
              <a:spcBef>
                <a:spcPts val="1000"/>
              </a:spcBef>
              <a:spcAft>
                <a:spcPts val="0"/>
              </a:spcAft>
              <a:buClr>
                <a:schemeClr val="dk1"/>
              </a:buClr>
              <a:buSzPts val="2400"/>
              <a:buChar char="•"/>
              <a:defRPr sz="2400"/>
            </a:lvl1pPr>
            <a:lvl2pPr marL="914400" lvl="1" indent="-381000" algn="l">
              <a:lnSpc>
                <a:spcPct val="90000"/>
              </a:lnSpc>
              <a:spcBef>
                <a:spcPts val="500"/>
              </a:spcBef>
              <a:spcAft>
                <a:spcPts val="0"/>
              </a:spcAft>
              <a:buClr>
                <a:schemeClr val="dk1"/>
              </a:buClr>
              <a:buSzPts val="2400"/>
              <a:buChar char="•"/>
              <a:defRPr sz="2400"/>
            </a:lvl2pPr>
            <a:lvl3pPr marL="1371600" lvl="2" indent="-381000" algn="l">
              <a:lnSpc>
                <a:spcPct val="90000"/>
              </a:lnSpc>
              <a:spcBef>
                <a:spcPts val="500"/>
              </a:spcBef>
              <a:spcAft>
                <a:spcPts val="0"/>
              </a:spcAft>
              <a:buClr>
                <a:schemeClr val="dk1"/>
              </a:buClr>
              <a:buSzPts val="2400"/>
              <a:buChar char="•"/>
              <a:defRPr sz="2400"/>
            </a:lvl3pPr>
            <a:lvl4pPr marL="1828800" lvl="3" indent="-381000" algn="l">
              <a:lnSpc>
                <a:spcPct val="90000"/>
              </a:lnSpc>
              <a:spcBef>
                <a:spcPts val="500"/>
              </a:spcBef>
              <a:spcAft>
                <a:spcPts val="0"/>
              </a:spcAft>
              <a:buClr>
                <a:schemeClr val="dk1"/>
              </a:buClr>
              <a:buSzPts val="2400"/>
              <a:buChar char="•"/>
              <a:defRPr sz="2400"/>
            </a:lvl4pPr>
            <a:lvl5pPr marL="2286000" lvl="4" indent="-381000" algn="l">
              <a:lnSpc>
                <a:spcPct val="90000"/>
              </a:lnSpc>
              <a:spcBef>
                <a:spcPts val="500"/>
              </a:spcBef>
              <a:spcAft>
                <a:spcPts val="0"/>
              </a:spcAft>
              <a:buClr>
                <a:schemeClr val="dk1"/>
              </a:buClr>
              <a:buSzPts val="2400"/>
              <a:buChar char="•"/>
              <a:defRPr sz="24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261" name="Google Shape;261;p86"/>
          <p:cNvSpPr txBox="1">
            <a:spLocks noGrp="1"/>
          </p:cNvSpPr>
          <p:nvPr>
            <p:ph type="dt" idx="10"/>
          </p:nvPr>
        </p:nvSpPr>
        <p:spPr>
          <a:xfrm>
            <a:off x="3854824" y="6139793"/>
            <a:ext cx="4509246"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62" name="Google Shape;262;p86"/>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63" name="Google Shape;263;p86"/>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
        <p:nvSpPr>
          <p:cNvPr id="264" name="Google Shape;264;p86"/>
          <p:cNvSpPr>
            <a:spLocks noGrp="1"/>
          </p:cNvSpPr>
          <p:nvPr>
            <p:ph type="pic" idx="2"/>
          </p:nvPr>
        </p:nvSpPr>
        <p:spPr>
          <a:xfrm>
            <a:off x="717177" y="3540125"/>
            <a:ext cx="3931826" cy="2320926"/>
          </a:xfrm>
          <a:prstGeom prst="rect">
            <a:avLst/>
          </a:prstGeom>
          <a:noFill/>
          <a:ln>
            <a:noFill/>
          </a:ln>
        </p:spPr>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matchingName="Title Bar and Content">
  <p:cSld name="Title Bar and Content">
    <p:bg>
      <p:bgPr>
        <a:solidFill>
          <a:schemeClr val="accent5"/>
        </a:solidFill>
        <a:effectLst/>
      </p:bgPr>
    </p:bg>
    <p:spTree>
      <p:nvGrpSpPr>
        <p:cNvPr id="1" name="Shape 32"/>
        <p:cNvGrpSpPr/>
        <p:nvPr/>
      </p:nvGrpSpPr>
      <p:grpSpPr>
        <a:xfrm>
          <a:off x="0" y="0"/>
          <a:ext cx="0" cy="0"/>
          <a:chOff x="0" y="0"/>
          <a:chExt cx="0" cy="0"/>
        </a:xfrm>
      </p:grpSpPr>
      <p:sp>
        <p:nvSpPr>
          <p:cNvPr id="33" name="Google Shape;33;p65"/>
          <p:cNvSpPr/>
          <p:nvPr/>
        </p:nvSpPr>
        <p:spPr>
          <a:xfrm>
            <a:off x="206188" y="215153"/>
            <a:ext cx="11775141" cy="6432176"/>
          </a:xfrm>
          <a:prstGeom prst="rect">
            <a:avLst/>
          </a:prstGeom>
          <a:solidFill>
            <a:schemeClr val="lt1"/>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34" name="Google Shape;34;p65"/>
          <p:cNvSpPr/>
          <p:nvPr/>
        </p:nvSpPr>
        <p:spPr>
          <a:xfrm>
            <a:off x="206188" y="215153"/>
            <a:ext cx="11775141" cy="1397364"/>
          </a:xfrm>
          <a:prstGeom prst="rect">
            <a:avLst/>
          </a:prstGeom>
          <a:solidFill>
            <a:srgbClr val="F0F4E6"/>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35" name="Google Shape;35;p65"/>
          <p:cNvSpPr txBox="1">
            <a:spLocks noGrp="1"/>
          </p:cNvSpPr>
          <p:nvPr>
            <p:ph type="body" idx="1"/>
          </p:nvPr>
        </p:nvSpPr>
        <p:spPr>
          <a:xfrm>
            <a:off x="717176" y="1825625"/>
            <a:ext cx="10784542" cy="410901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6" name="Google Shape;36;p65"/>
          <p:cNvSpPr txBox="1">
            <a:spLocks noGrp="1"/>
          </p:cNvSpPr>
          <p:nvPr>
            <p:ph type="dt" idx="10"/>
          </p:nvPr>
        </p:nvSpPr>
        <p:spPr>
          <a:xfrm>
            <a:off x="3854824" y="6139793"/>
            <a:ext cx="4509246"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7" name="Google Shape;37;p65"/>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8" name="Google Shape;38;p65"/>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
        <p:nvSpPr>
          <p:cNvPr id="39" name="Google Shape;39;p65"/>
          <p:cNvSpPr txBox="1">
            <a:spLocks noGrp="1"/>
          </p:cNvSpPr>
          <p:nvPr>
            <p:ph type="title"/>
          </p:nvPr>
        </p:nvSpPr>
        <p:spPr>
          <a:xfrm>
            <a:off x="717176" y="457200"/>
            <a:ext cx="10784542" cy="102646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accent5"/>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matchingName="Title and Content" type="obj">
  <p:cSld name="OBJECT">
    <p:bg>
      <p:bgPr>
        <a:solidFill>
          <a:schemeClr val="accent3"/>
        </a:solidFill>
        <a:effectLst/>
      </p:bgPr>
    </p:bg>
    <p:spTree>
      <p:nvGrpSpPr>
        <p:cNvPr id="1" name="Shape 265"/>
        <p:cNvGrpSpPr/>
        <p:nvPr/>
      </p:nvGrpSpPr>
      <p:grpSpPr>
        <a:xfrm>
          <a:off x="0" y="0"/>
          <a:ext cx="0" cy="0"/>
          <a:chOff x="0" y="0"/>
          <a:chExt cx="0" cy="0"/>
        </a:xfrm>
      </p:grpSpPr>
      <p:sp>
        <p:nvSpPr>
          <p:cNvPr id="266" name="Google Shape;266;p87"/>
          <p:cNvSpPr txBox="1">
            <a:spLocks noGrp="1"/>
          </p:cNvSpPr>
          <p:nvPr>
            <p:ph type="title"/>
          </p:nvPr>
        </p:nvSpPr>
        <p:spPr>
          <a:xfrm>
            <a:off x="717176" y="457200"/>
            <a:ext cx="10784542" cy="102646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accent3"/>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67" name="Google Shape;267;p87"/>
          <p:cNvSpPr txBox="1">
            <a:spLocks noGrp="1"/>
          </p:cNvSpPr>
          <p:nvPr>
            <p:ph type="body" idx="1"/>
          </p:nvPr>
        </p:nvSpPr>
        <p:spPr>
          <a:xfrm>
            <a:off x="717176" y="1825625"/>
            <a:ext cx="10784542" cy="410901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68" name="Google Shape;268;p87"/>
          <p:cNvSpPr txBox="1">
            <a:spLocks noGrp="1"/>
          </p:cNvSpPr>
          <p:nvPr>
            <p:ph type="dt" idx="10"/>
          </p:nvPr>
        </p:nvSpPr>
        <p:spPr>
          <a:xfrm>
            <a:off x="3854824" y="6139793"/>
            <a:ext cx="4509246"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69" name="Google Shape;269;p87"/>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70" name="Google Shape;270;p87"/>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matchingName="Two Content" type="twoObj">
  <p:cSld name="TWO_OBJECTS">
    <p:bg>
      <p:bgPr>
        <a:solidFill>
          <a:schemeClr val="accent3"/>
        </a:solidFill>
        <a:effectLst/>
      </p:bgPr>
    </p:bg>
    <p:spTree>
      <p:nvGrpSpPr>
        <p:cNvPr id="1" name="Shape 271"/>
        <p:cNvGrpSpPr/>
        <p:nvPr/>
      </p:nvGrpSpPr>
      <p:grpSpPr>
        <a:xfrm>
          <a:off x="0" y="0"/>
          <a:ext cx="0" cy="0"/>
          <a:chOff x="0" y="0"/>
          <a:chExt cx="0" cy="0"/>
        </a:xfrm>
      </p:grpSpPr>
      <p:sp>
        <p:nvSpPr>
          <p:cNvPr id="272" name="Google Shape;272;p88"/>
          <p:cNvSpPr txBox="1">
            <a:spLocks noGrp="1"/>
          </p:cNvSpPr>
          <p:nvPr>
            <p:ph type="title"/>
          </p:nvPr>
        </p:nvSpPr>
        <p:spPr>
          <a:xfrm>
            <a:off x="717176" y="457200"/>
            <a:ext cx="10784542" cy="102646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accent3"/>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73" name="Google Shape;273;p88"/>
          <p:cNvSpPr txBox="1">
            <a:spLocks noGrp="1"/>
          </p:cNvSpPr>
          <p:nvPr>
            <p:ph type="body" idx="1"/>
          </p:nvPr>
        </p:nvSpPr>
        <p:spPr>
          <a:xfrm>
            <a:off x="717176" y="1825625"/>
            <a:ext cx="5302624" cy="410604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74" name="Google Shape;274;p88"/>
          <p:cNvSpPr txBox="1">
            <a:spLocks noGrp="1"/>
          </p:cNvSpPr>
          <p:nvPr>
            <p:ph type="body" idx="2"/>
          </p:nvPr>
        </p:nvSpPr>
        <p:spPr>
          <a:xfrm>
            <a:off x="6172200" y="1825625"/>
            <a:ext cx="5329518" cy="410604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75" name="Google Shape;275;p88"/>
          <p:cNvSpPr txBox="1">
            <a:spLocks noGrp="1"/>
          </p:cNvSpPr>
          <p:nvPr>
            <p:ph type="dt" idx="10"/>
          </p:nvPr>
        </p:nvSpPr>
        <p:spPr>
          <a:xfrm>
            <a:off x="3854824" y="6139793"/>
            <a:ext cx="4509246"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76" name="Google Shape;276;p88"/>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77" name="Google Shape;277;p88"/>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matchingName="Comparison">
  <p:cSld name="Comparison">
    <p:bg>
      <p:bgPr>
        <a:solidFill>
          <a:schemeClr val="accent3"/>
        </a:solidFill>
        <a:effectLst/>
      </p:bgPr>
    </p:bg>
    <p:spTree>
      <p:nvGrpSpPr>
        <p:cNvPr id="1" name="Shape 278"/>
        <p:cNvGrpSpPr/>
        <p:nvPr/>
      </p:nvGrpSpPr>
      <p:grpSpPr>
        <a:xfrm>
          <a:off x="0" y="0"/>
          <a:ext cx="0" cy="0"/>
          <a:chOff x="0" y="0"/>
          <a:chExt cx="0" cy="0"/>
        </a:xfrm>
      </p:grpSpPr>
      <p:sp>
        <p:nvSpPr>
          <p:cNvPr id="279" name="Google Shape;279;p89"/>
          <p:cNvSpPr txBox="1">
            <a:spLocks noGrp="1"/>
          </p:cNvSpPr>
          <p:nvPr>
            <p:ph type="body" idx="1"/>
          </p:nvPr>
        </p:nvSpPr>
        <p:spPr>
          <a:xfrm>
            <a:off x="717176" y="1681163"/>
            <a:ext cx="5280399" cy="823912"/>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accent3"/>
              </a:buClr>
              <a:buSzPts val="3200"/>
              <a:buNone/>
              <a:defRPr sz="3200" b="0">
                <a:solidFill>
                  <a:schemeClr val="accent3"/>
                </a:solidFill>
              </a:defRPr>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280" name="Google Shape;280;p89"/>
          <p:cNvSpPr txBox="1">
            <a:spLocks noGrp="1"/>
          </p:cNvSpPr>
          <p:nvPr>
            <p:ph type="body" idx="2"/>
          </p:nvPr>
        </p:nvSpPr>
        <p:spPr>
          <a:xfrm>
            <a:off x="717176" y="2505075"/>
            <a:ext cx="5280399" cy="3434549"/>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81" name="Google Shape;281;p89"/>
          <p:cNvSpPr txBox="1">
            <a:spLocks noGrp="1"/>
          </p:cNvSpPr>
          <p:nvPr>
            <p:ph type="body" idx="3"/>
          </p:nvPr>
        </p:nvSpPr>
        <p:spPr>
          <a:xfrm>
            <a:off x="6172200" y="1681163"/>
            <a:ext cx="5329518" cy="823912"/>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accent3"/>
              </a:buClr>
              <a:buSzPts val="3200"/>
              <a:buNone/>
              <a:defRPr sz="3200" b="0">
                <a:solidFill>
                  <a:schemeClr val="accent3"/>
                </a:solidFill>
              </a:defRPr>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282" name="Google Shape;282;p89"/>
          <p:cNvSpPr txBox="1">
            <a:spLocks noGrp="1"/>
          </p:cNvSpPr>
          <p:nvPr>
            <p:ph type="body" idx="4"/>
          </p:nvPr>
        </p:nvSpPr>
        <p:spPr>
          <a:xfrm>
            <a:off x="6172200" y="2505075"/>
            <a:ext cx="5329518" cy="3434549"/>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83" name="Google Shape;283;p89"/>
          <p:cNvSpPr txBox="1">
            <a:spLocks noGrp="1"/>
          </p:cNvSpPr>
          <p:nvPr>
            <p:ph type="dt" idx="10"/>
          </p:nvPr>
        </p:nvSpPr>
        <p:spPr>
          <a:xfrm>
            <a:off x="3854824" y="6139793"/>
            <a:ext cx="4509246"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84" name="Google Shape;284;p89"/>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85" name="Google Shape;285;p89"/>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
        <p:nvSpPr>
          <p:cNvPr id="286" name="Google Shape;286;p89"/>
          <p:cNvSpPr txBox="1">
            <a:spLocks noGrp="1"/>
          </p:cNvSpPr>
          <p:nvPr>
            <p:ph type="title"/>
          </p:nvPr>
        </p:nvSpPr>
        <p:spPr>
          <a:xfrm>
            <a:off x="717176" y="457200"/>
            <a:ext cx="10784542" cy="102646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accent3"/>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showMasterSp="0" matchingName="Title Only">
  <p:cSld name="Title Only">
    <p:bg>
      <p:bgPr>
        <a:solidFill>
          <a:schemeClr val="accent3"/>
        </a:solidFill>
        <a:effectLst/>
      </p:bgPr>
    </p:bg>
    <p:spTree>
      <p:nvGrpSpPr>
        <p:cNvPr id="1" name="Shape 287"/>
        <p:cNvGrpSpPr/>
        <p:nvPr/>
      </p:nvGrpSpPr>
      <p:grpSpPr>
        <a:xfrm>
          <a:off x="0" y="0"/>
          <a:ext cx="0" cy="0"/>
          <a:chOff x="0" y="0"/>
          <a:chExt cx="0" cy="0"/>
        </a:xfrm>
      </p:grpSpPr>
      <p:sp>
        <p:nvSpPr>
          <p:cNvPr id="288" name="Google Shape;288;p90"/>
          <p:cNvSpPr/>
          <p:nvPr/>
        </p:nvSpPr>
        <p:spPr>
          <a:xfrm>
            <a:off x="206188" y="215153"/>
            <a:ext cx="11775141" cy="6432176"/>
          </a:xfrm>
          <a:prstGeom prst="rect">
            <a:avLst/>
          </a:prstGeom>
          <a:solidFill>
            <a:schemeClr val="lt1"/>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289" name="Google Shape;289;p90"/>
          <p:cNvSpPr txBox="1">
            <a:spLocks noGrp="1"/>
          </p:cNvSpPr>
          <p:nvPr>
            <p:ph type="dt" idx="10"/>
          </p:nvPr>
        </p:nvSpPr>
        <p:spPr>
          <a:xfrm>
            <a:off x="3854824" y="6139793"/>
            <a:ext cx="4509246"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90" name="Google Shape;290;p90"/>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91" name="Google Shape;291;p90"/>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
        <p:nvSpPr>
          <p:cNvPr id="292" name="Google Shape;292;p90"/>
          <p:cNvSpPr txBox="1">
            <a:spLocks noGrp="1"/>
          </p:cNvSpPr>
          <p:nvPr>
            <p:ph type="title"/>
          </p:nvPr>
        </p:nvSpPr>
        <p:spPr>
          <a:xfrm>
            <a:off x="717176" y="457200"/>
            <a:ext cx="10784542" cy="102646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accent3"/>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matchingName="Blank">
  <p:cSld name="Blank">
    <p:bg>
      <p:bgPr>
        <a:solidFill>
          <a:schemeClr val="accent3"/>
        </a:solidFill>
        <a:effectLst/>
      </p:bgPr>
    </p:bg>
    <p:spTree>
      <p:nvGrpSpPr>
        <p:cNvPr id="1" name="Shape 293"/>
        <p:cNvGrpSpPr/>
        <p:nvPr/>
      </p:nvGrpSpPr>
      <p:grpSpPr>
        <a:xfrm>
          <a:off x="0" y="0"/>
          <a:ext cx="0" cy="0"/>
          <a:chOff x="0" y="0"/>
          <a:chExt cx="0" cy="0"/>
        </a:xfrm>
      </p:grpSpPr>
      <p:sp>
        <p:nvSpPr>
          <p:cNvPr id="294" name="Google Shape;294;p91"/>
          <p:cNvSpPr/>
          <p:nvPr/>
        </p:nvSpPr>
        <p:spPr>
          <a:xfrm>
            <a:off x="206188" y="215153"/>
            <a:ext cx="11775141" cy="6432176"/>
          </a:xfrm>
          <a:prstGeom prst="rect">
            <a:avLst/>
          </a:prstGeom>
          <a:solidFill>
            <a:schemeClr val="lt1"/>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800">
                <a:solidFill>
                  <a:schemeClr val="lt1"/>
                </a:solidFill>
                <a:latin typeface="Calibri"/>
                <a:ea typeface="Calibri"/>
                <a:cs typeface="Calibri"/>
                <a:sym typeface="Calibri"/>
              </a:rPr>
              <a:t>v</a:t>
            </a:r>
            <a:endParaRPr/>
          </a:p>
        </p:txBody>
      </p:sp>
      <p:sp>
        <p:nvSpPr>
          <p:cNvPr id="295" name="Google Shape;295;p91"/>
          <p:cNvSpPr txBox="1">
            <a:spLocks noGrp="1"/>
          </p:cNvSpPr>
          <p:nvPr>
            <p:ph type="dt" idx="10"/>
          </p:nvPr>
        </p:nvSpPr>
        <p:spPr>
          <a:xfrm>
            <a:off x="3854824" y="6139793"/>
            <a:ext cx="4509246"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96" name="Google Shape;296;p91"/>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97" name="Google Shape;297;p91"/>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
        <p:nvSpPr>
          <p:cNvPr id="298" name="Google Shape;298;p91"/>
          <p:cNvSpPr txBox="1">
            <a:spLocks noGrp="1"/>
          </p:cNvSpPr>
          <p:nvPr>
            <p:ph type="body" idx="1"/>
          </p:nvPr>
        </p:nvSpPr>
        <p:spPr>
          <a:xfrm>
            <a:off x="717176" y="659958"/>
            <a:ext cx="10784542" cy="5398936"/>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showMasterSp="0" matchingName="Large Type">
  <p:cSld name="Large Type">
    <p:bg>
      <p:bgPr>
        <a:solidFill>
          <a:schemeClr val="accent3"/>
        </a:solidFill>
        <a:effectLst/>
      </p:bgPr>
    </p:bg>
    <p:spTree>
      <p:nvGrpSpPr>
        <p:cNvPr id="1" name="Shape 299"/>
        <p:cNvGrpSpPr/>
        <p:nvPr/>
      </p:nvGrpSpPr>
      <p:grpSpPr>
        <a:xfrm>
          <a:off x="0" y="0"/>
          <a:ext cx="0" cy="0"/>
          <a:chOff x="0" y="0"/>
          <a:chExt cx="0" cy="0"/>
        </a:xfrm>
      </p:grpSpPr>
      <p:sp>
        <p:nvSpPr>
          <p:cNvPr id="300" name="Google Shape;300;p92"/>
          <p:cNvSpPr/>
          <p:nvPr/>
        </p:nvSpPr>
        <p:spPr>
          <a:xfrm>
            <a:off x="206188" y="215153"/>
            <a:ext cx="11775141" cy="6432176"/>
          </a:xfrm>
          <a:prstGeom prst="rect">
            <a:avLst/>
          </a:prstGeom>
          <a:solidFill>
            <a:schemeClr val="lt1"/>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pic>
        <p:nvPicPr>
          <p:cNvPr id="301" name="Google Shape;301;p92" descr="Decorative line break"/>
          <p:cNvPicPr preferRelativeResize="0"/>
          <p:nvPr/>
        </p:nvPicPr>
        <p:blipFill rotWithShape="1">
          <a:blip r:embed="rId2">
            <a:alphaModFix/>
          </a:blip>
          <a:srcRect/>
          <a:stretch/>
        </p:blipFill>
        <p:spPr>
          <a:xfrm>
            <a:off x="5452870" y="3848895"/>
            <a:ext cx="1286259" cy="24384"/>
          </a:xfrm>
          <a:prstGeom prst="rect">
            <a:avLst/>
          </a:prstGeom>
          <a:noFill/>
          <a:ln>
            <a:noFill/>
          </a:ln>
        </p:spPr>
      </p:pic>
      <p:sp>
        <p:nvSpPr>
          <p:cNvPr id="302" name="Google Shape;302;p92"/>
          <p:cNvSpPr txBox="1">
            <a:spLocks noGrp="1"/>
          </p:cNvSpPr>
          <p:nvPr>
            <p:ph type="ctrTitle"/>
          </p:nvPr>
        </p:nvSpPr>
        <p:spPr>
          <a:xfrm>
            <a:off x="1524000" y="1499125"/>
            <a:ext cx="9144000" cy="2387600"/>
          </a:xfrm>
          <a:prstGeom prst="rect">
            <a:avLst/>
          </a:prstGeom>
          <a:noFill/>
          <a:ln>
            <a:noFill/>
          </a:ln>
        </p:spPr>
        <p:txBody>
          <a:bodyPr spcFirstLastPara="1" wrap="square" lIns="91425" tIns="45700" rIns="91425" bIns="45700" anchor="b" anchorCtr="0">
            <a:noAutofit/>
          </a:bodyPr>
          <a:lstStyle>
            <a:lvl1pPr lvl="0" algn="ctr">
              <a:lnSpc>
                <a:spcPct val="90000"/>
              </a:lnSpc>
              <a:spcBef>
                <a:spcPts val="0"/>
              </a:spcBef>
              <a:spcAft>
                <a:spcPts val="0"/>
              </a:spcAft>
              <a:buClr>
                <a:schemeClr val="accent3"/>
              </a:buClr>
              <a:buSzPts val="12000"/>
              <a:buFont typeface="Calibri"/>
              <a:buNone/>
              <a:defRPr sz="12000">
                <a:solidFill>
                  <a:schemeClr val="accent3"/>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03" name="Google Shape;303;p92"/>
          <p:cNvSpPr txBox="1">
            <a:spLocks noGrp="1"/>
          </p:cNvSpPr>
          <p:nvPr>
            <p:ph type="dt" idx="10"/>
          </p:nvPr>
        </p:nvSpPr>
        <p:spPr>
          <a:xfrm>
            <a:off x="3854824" y="6139793"/>
            <a:ext cx="4509246"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04" name="Google Shape;304;p92"/>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05" name="Google Shape;305;p92"/>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
        <p:nvSpPr>
          <p:cNvPr id="306" name="Google Shape;306;p92"/>
          <p:cNvSpPr txBox="1">
            <a:spLocks noGrp="1"/>
          </p:cNvSpPr>
          <p:nvPr>
            <p:ph type="subTitle" idx="1"/>
          </p:nvPr>
        </p:nvSpPr>
        <p:spPr>
          <a:xfrm>
            <a:off x="1524000" y="4003184"/>
            <a:ext cx="9144000" cy="880607"/>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accent3"/>
              </a:buClr>
              <a:buSzPts val="2400"/>
              <a:buNone/>
              <a:defRPr sz="2400">
                <a:solidFill>
                  <a:schemeClr val="accent3"/>
                </a:solidFill>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showMasterSp="0" matchingName="Follow Us">
  <p:cSld name="Follow Us">
    <p:bg>
      <p:bgPr>
        <a:solidFill>
          <a:schemeClr val="accent3"/>
        </a:solidFill>
        <a:effectLst/>
      </p:bgPr>
    </p:bg>
    <p:spTree>
      <p:nvGrpSpPr>
        <p:cNvPr id="1" name="Shape 307"/>
        <p:cNvGrpSpPr/>
        <p:nvPr/>
      </p:nvGrpSpPr>
      <p:grpSpPr>
        <a:xfrm>
          <a:off x="0" y="0"/>
          <a:ext cx="0" cy="0"/>
          <a:chOff x="0" y="0"/>
          <a:chExt cx="0" cy="0"/>
        </a:xfrm>
      </p:grpSpPr>
      <p:sp>
        <p:nvSpPr>
          <p:cNvPr id="308" name="Google Shape;308;p93"/>
          <p:cNvSpPr/>
          <p:nvPr/>
        </p:nvSpPr>
        <p:spPr>
          <a:xfrm>
            <a:off x="206188" y="215153"/>
            <a:ext cx="11775141" cy="6432176"/>
          </a:xfrm>
          <a:prstGeom prst="rect">
            <a:avLst/>
          </a:prstGeom>
          <a:solidFill>
            <a:schemeClr val="lt1"/>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pic>
        <p:nvPicPr>
          <p:cNvPr id="309" name="Google Shape;309;p93" descr="Decorative line break"/>
          <p:cNvPicPr preferRelativeResize="0"/>
          <p:nvPr/>
        </p:nvPicPr>
        <p:blipFill rotWithShape="1">
          <a:blip r:embed="rId2">
            <a:alphaModFix/>
          </a:blip>
          <a:srcRect/>
          <a:stretch/>
        </p:blipFill>
        <p:spPr>
          <a:xfrm>
            <a:off x="5452870" y="3848895"/>
            <a:ext cx="1286259" cy="24384"/>
          </a:xfrm>
          <a:prstGeom prst="rect">
            <a:avLst/>
          </a:prstGeom>
          <a:noFill/>
          <a:ln>
            <a:noFill/>
          </a:ln>
        </p:spPr>
      </p:pic>
      <p:sp>
        <p:nvSpPr>
          <p:cNvPr id="310" name="Google Shape;310;p93"/>
          <p:cNvSpPr txBox="1">
            <a:spLocks noGrp="1"/>
          </p:cNvSpPr>
          <p:nvPr>
            <p:ph type="ctrTitle"/>
          </p:nvPr>
        </p:nvSpPr>
        <p:spPr>
          <a:xfrm>
            <a:off x="1524000" y="1499125"/>
            <a:ext cx="9144000" cy="2387600"/>
          </a:xfrm>
          <a:prstGeom prst="rect">
            <a:avLst/>
          </a:prstGeom>
          <a:noFill/>
          <a:ln>
            <a:noFill/>
          </a:ln>
        </p:spPr>
        <p:txBody>
          <a:bodyPr spcFirstLastPara="1" wrap="square" lIns="91425" tIns="45700" rIns="91425" bIns="45700" anchor="b" anchorCtr="0">
            <a:noAutofit/>
          </a:bodyPr>
          <a:lstStyle>
            <a:lvl1pPr lvl="0" algn="ctr">
              <a:lnSpc>
                <a:spcPct val="90000"/>
              </a:lnSpc>
              <a:spcBef>
                <a:spcPts val="0"/>
              </a:spcBef>
              <a:spcAft>
                <a:spcPts val="0"/>
              </a:spcAft>
              <a:buClr>
                <a:schemeClr val="accent3"/>
              </a:buClr>
              <a:buSzPts val="12000"/>
              <a:buFont typeface="Calibri"/>
              <a:buNone/>
              <a:defRPr sz="12000">
                <a:solidFill>
                  <a:schemeClr val="accent3"/>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11" name="Google Shape;311;p93"/>
          <p:cNvSpPr txBox="1">
            <a:spLocks noGrp="1"/>
          </p:cNvSpPr>
          <p:nvPr>
            <p:ph type="dt" idx="10"/>
          </p:nvPr>
        </p:nvSpPr>
        <p:spPr>
          <a:xfrm>
            <a:off x="3854824" y="6139793"/>
            <a:ext cx="4509246"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12" name="Google Shape;312;p93"/>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13" name="Google Shape;313;p93"/>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pic>
        <p:nvPicPr>
          <p:cNvPr id="314" name="Google Shape;314;p93" descr="Twitter icon"/>
          <p:cNvPicPr preferRelativeResize="0"/>
          <p:nvPr/>
        </p:nvPicPr>
        <p:blipFill rotWithShape="1">
          <a:blip r:embed="rId3">
            <a:alphaModFix/>
          </a:blip>
          <a:srcRect/>
          <a:stretch/>
        </p:blipFill>
        <p:spPr>
          <a:xfrm>
            <a:off x="2718290" y="4043402"/>
            <a:ext cx="500040" cy="500040"/>
          </a:xfrm>
          <a:prstGeom prst="rect">
            <a:avLst/>
          </a:prstGeom>
          <a:noFill/>
          <a:ln>
            <a:noFill/>
          </a:ln>
        </p:spPr>
      </p:pic>
      <p:pic>
        <p:nvPicPr>
          <p:cNvPr id="315" name="Google Shape;315;p93" descr="Facebook icon"/>
          <p:cNvPicPr preferRelativeResize="0"/>
          <p:nvPr/>
        </p:nvPicPr>
        <p:blipFill rotWithShape="1">
          <a:blip r:embed="rId4">
            <a:alphaModFix/>
          </a:blip>
          <a:srcRect/>
          <a:stretch/>
        </p:blipFill>
        <p:spPr>
          <a:xfrm>
            <a:off x="9024960" y="4043402"/>
            <a:ext cx="500040" cy="500040"/>
          </a:xfrm>
          <a:prstGeom prst="rect">
            <a:avLst/>
          </a:prstGeom>
          <a:noFill/>
          <a:ln>
            <a:noFill/>
          </a:ln>
        </p:spPr>
      </p:pic>
      <p:sp>
        <p:nvSpPr>
          <p:cNvPr id="316" name="Google Shape;316;p93"/>
          <p:cNvSpPr txBox="1"/>
          <p:nvPr/>
        </p:nvSpPr>
        <p:spPr>
          <a:xfrm>
            <a:off x="2718290" y="4043402"/>
            <a:ext cx="6806709" cy="461665"/>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chemeClr val="accent1"/>
              </a:buClr>
              <a:buSzPts val="2400"/>
              <a:buFont typeface="Calibri"/>
              <a:buNone/>
            </a:pPr>
            <a:r>
              <a:rPr lang="en-US" sz="2400">
                <a:solidFill>
                  <a:schemeClr val="accent1"/>
                </a:solidFill>
                <a:latin typeface="Calibri"/>
                <a:ea typeface="Calibri"/>
                <a:cs typeface="Calibri"/>
                <a:sym typeface="Calibri"/>
              </a:rPr>
              <a:t>twitter.com/ORDeptEd | fb.com/ORDeptEd</a:t>
            </a:r>
            <a:endParaRPr sz="2400">
              <a:solidFill>
                <a:schemeClr val="accent1"/>
              </a:solidFill>
              <a:latin typeface="Calibri"/>
              <a:ea typeface="Calibri"/>
              <a:cs typeface="Calibri"/>
              <a:sym typeface="Calibri"/>
            </a:endParaRPr>
          </a:p>
        </p:txBody>
      </p:sp>
    </p:spTree>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showMasterSp="0" matchingName="1_Title Bar and Content">
  <p:cSld name="1_Title Bar and Content">
    <p:bg>
      <p:bgPr>
        <a:solidFill>
          <a:schemeClr val="accent1"/>
        </a:solidFill>
        <a:effectLst/>
      </p:bgPr>
    </p:bg>
    <p:spTree>
      <p:nvGrpSpPr>
        <p:cNvPr id="1" name="Shape 317"/>
        <p:cNvGrpSpPr/>
        <p:nvPr/>
      </p:nvGrpSpPr>
      <p:grpSpPr>
        <a:xfrm>
          <a:off x="0" y="0"/>
          <a:ext cx="0" cy="0"/>
          <a:chOff x="0" y="0"/>
          <a:chExt cx="0" cy="0"/>
        </a:xfrm>
      </p:grpSpPr>
      <p:sp>
        <p:nvSpPr>
          <p:cNvPr id="318" name="Google Shape;318;p94"/>
          <p:cNvSpPr/>
          <p:nvPr/>
        </p:nvSpPr>
        <p:spPr>
          <a:xfrm>
            <a:off x="206188" y="215153"/>
            <a:ext cx="11775141" cy="6432176"/>
          </a:xfrm>
          <a:prstGeom prst="rect">
            <a:avLst/>
          </a:prstGeom>
          <a:solidFill>
            <a:schemeClr val="lt1"/>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319" name="Google Shape;319;p94"/>
          <p:cNvSpPr/>
          <p:nvPr/>
        </p:nvSpPr>
        <p:spPr>
          <a:xfrm>
            <a:off x="206188" y="215153"/>
            <a:ext cx="11775141" cy="1397364"/>
          </a:xfrm>
          <a:prstGeom prst="rect">
            <a:avLst/>
          </a:prstGeom>
          <a:solidFill>
            <a:schemeClr val="lt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320" name="Google Shape;320;p94"/>
          <p:cNvSpPr txBox="1">
            <a:spLocks noGrp="1"/>
          </p:cNvSpPr>
          <p:nvPr>
            <p:ph type="body" idx="1"/>
          </p:nvPr>
        </p:nvSpPr>
        <p:spPr>
          <a:xfrm>
            <a:off x="717176" y="1825625"/>
            <a:ext cx="10784542" cy="410901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21" name="Google Shape;321;p94"/>
          <p:cNvSpPr txBox="1">
            <a:spLocks noGrp="1"/>
          </p:cNvSpPr>
          <p:nvPr>
            <p:ph type="dt" idx="10"/>
          </p:nvPr>
        </p:nvSpPr>
        <p:spPr>
          <a:xfrm>
            <a:off x="3854824" y="6139793"/>
            <a:ext cx="4509246"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22" name="Google Shape;322;p94"/>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23" name="Google Shape;323;p94"/>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
        <p:nvSpPr>
          <p:cNvPr id="324" name="Google Shape;324;p94"/>
          <p:cNvSpPr txBox="1">
            <a:spLocks noGrp="1"/>
          </p:cNvSpPr>
          <p:nvPr>
            <p:ph type="title"/>
          </p:nvPr>
        </p:nvSpPr>
        <p:spPr>
          <a:xfrm>
            <a:off x="717176" y="457200"/>
            <a:ext cx="10784542" cy="102646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accent3"/>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showMasterSp="0" matchingName="1_Content with Caption">
  <p:cSld name="1_Content with Caption">
    <p:bg>
      <p:bgPr>
        <a:solidFill>
          <a:schemeClr val="accent1"/>
        </a:solidFill>
        <a:effectLst/>
      </p:bgPr>
    </p:bg>
    <p:spTree>
      <p:nvGrpSpPr>
        <p:cNvPr id="1" name="Shape 325"/>
        <p:cNvGrpSpPr/>
        <p:nvPr/>
      </p:nvGrpSpPr>
      <p:grpSpPr>
        <a:xfrm>
          <a:off x="0" y="0"/>
          <a:ext cx="0" cy="0"/>
          <a:chOff x="0" y="0"/>
          <a:chExt cx="0" cy="0"/>
        </a:xfrm>
      </p:grpSpPr>
      <p:sp>
        <p:nvSpPr>
          <p:cNvPr id="326" name="Google Shape;326;p95"/>
          <p:cNvSpPr/>
          <p:nvPr/>
        </p:nvSpPr>
        <p:spPr>
          <a:xfrm>
            <a:off x="206188" y="215153"/>
            <a:ext cx="11775141" cy="6432176"/>
          </a:xfrm>
          <a:prstGeom prst="rect">
            <a:avLst/>
          </a:prstGeom>
          <a:solidFill>
            <a:schemeClr val="lt1"/>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327" name="Google Shape;327;p95"/>
          <p:cNvSpPr/>
          <p:nvPr/>
        </p:nvSpPr>
        <p:spPr>
          <a:xfrm>
            <a:off x="206189" y="215153"/>
            <a:ext cx="4730470" cy="6432176"/>
          </a:xfrm>
          <a:prstGeom prst="rect">
            <a:avLst/>
          </a:prstGeom>
          <a:solidFill>
            <a:schemeClr val="lt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328" name="Google Shape;328;p95"/>
          <p:cNvSpPr txBox="1">
            <a:spLocks noGrp="1"/>
          </p:cNvSpPr>
          <p:nvPr>
            <p:ph type="title"/>
          </p:nvPr>
        </p:nvSpPr>
        <p:spPr>
          <a:xfrm>
            <a:off x="717177" y="779645"/>
            <a:ext cx="3931826" cy="2525617"/>
          </a:xfrm>
          <a:prstGeom prst="rect">
            <a:avLst/>
          </a:prstGeom>
          <a:noFill/>
          <a:ln>
            <a:noFill/>
          </a:ln>
        </p:spPr>
        <p:txBody>
          <a:bodyPr spcFirstLastPara="1" wrap="square" lIns="91425" tIns="45700" rIns="91425" bIns="45700" anchor="t" anchorCtr="0">
            <a:normAutofit/>
          </a:bodyPr>
          <a:lstStyle>
            <a:lvl1pPr lvl="0" algn="l">
              <a:lnSpc>
                <a:spcPct val="90000"/>
              </a:lnSpc>
              <a:spcBef>
                <a:spcPts val="0"/>
              </a:spcBef>
              <a:spcAft>
                <a:spcPts val="0"/>
              </a:spcAft>
              <a:buClr>
                <a:schemeClr val="accent3"/>
              </a:buClr>
              <a:buSzPts val="4400"/>
              <a:buFont typeface="Calibri"/>
              <a:buNone/>
              <a:defRPr sz="44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29" name="Google Shape;329;p95"/>
          <p:cNvSpPr txBox="1">
            <a:spLocks noGrp="1"/>
          </p:cNvSpPr>
          <p:nvPr>
            <p:ph type="body" idx="1"/>
          </p:nvPr>
        </p:nvSpPr>
        <p:spPr>
          <a:xfrm>
            <a:off x="5183188" y="779647"/>
            <a:ext cx="6172200" cy="5081404"/>
          </a:xfrm>
          <a:prstGeom prst="rect">
            <a:avLst/>
          </a:prstGeom>
          <a:noFill/>
          <a:ln>
            <a:noFill/>
          </a:ln>
        </p:spPr>
        <p:txBody>
          <a:bodyPr spcFirstLastPara="1" wrap="square" lIns="91425" tIns="45700" rIns="91425" bIns="45700" anchor="t" anchorCtr="0">
            <a:normAutofit/>
          </a:bodyPr>
          <a:lstStyle>
            <a:lvl1pPr marL="457200" lvl="0" indent="-381000" algn="l">
              <a:lnSpc>
                <a:spcPct val="90000"/>
              </a:lnSpc>
              <a:spcBef>
                <a:spcPts val="1000"/>
              </a:spcBef>
              <a:spcAft>
                <a:spcPts val="0"/>
              </a:spcAft>
              <a:buClr>
                <a:schemeClr val="dk1"/>
              </a:buClr>
              <a:buSzPts val="2400"/>
              <a:buChar char="•"/>
              <a:defRPr sz="2400"/>
            </a:lvl1pPr>
            <a:lvl2pPr marL="914400" lvl="1" indent="-381000" algn="l">
              <a:lnSpc>
                <a:spcPct val="90000"/>
              </a:lnSpc>
              <a:spcBef>
                <a:spcPts val="500"/>
              </a:spcBef>
              <a:spcAft>
                <a:spcPts val="0"/>
              </a:spcAft>
              <a:buClr>
                <a:schemeClr val="dk1"/>
              </a:buClr>
              <a:buSzPts val="2400"/>
              <a:buChar char="•"/>
              <a:defRPr sz="2400"/>
            </a:lvl2pPr>
            <a:lvl3pPr marL="1371600" lvl="2" indent="-381000" algn="l">
              <a:lnSpc>
                <a:spcPct val="90000"/>
              </a:lnSpc>
              <a:spcBef>
                <a:spcPts val="500"/>
              </a:spcBef>
              <a:spcAft>
                <a:spcPts val="0"/>
              </a:spcAft>
              <a:buClr>
                <a:schemeClr val="dk1"/>
              </a:buClr>
              <a:buSzPts val="2400"/>
              <a:buChar char="•"/>
              <a:defRPr sz="2400"/>
            </a:lvl3pPr>
            <a:lvl4pPr marL="1828800" lvl="3" indent="-381000" algn="l">
              <a:lnSpc>
                <a:spcPct val="90000"/>
              </a:lnSpc>
              <a:spcBef>
                <a:spcPts val="500"/>
              </a:spcBef>
              <a:spcAft>
                <a:spcPts val="0"/>
              </a:spcAft>
              <a:buClr>
                <a:schemeClr val="dk1"/>
              </a:buClr>
              <a:buSzPts val="2400"/>
              <a:buChar char="•"/>
              <a:defRPr sz="2400"/>
            </a:lvl4pPr>
            <a:lvl5pPr marL="2286000" lvl="4" indent="-381000" algn="l">
              <a:lnSpc>
                <a:spcPct val="90000"/>
              </a:lnSpc>
              <a:spcBef>
                <a:spcPts val="500"/>
              </a:spcBef>
              <a:spcAft>
                <a:spcPts val="0"/>
              </a:spcAft>
              <a:buClr>
                <a:schemeClr val="dk1"/>
              </a:buClr>
              <a:buSzPts val="2400"/>
              <a:buChar char="•"/>
              <a:defRPr sz="24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330" name="Google Shape;330;p95"/>
          <p:cNvSpPr txBox="1">
            <a:spLocks noGrp="1"/>
          </p:cNvSpPr>
          <p:nvPr>
            <p:ph type="dt" idx="10"/>
          </p:nvPr>
        </p:nvSpPr>
        <p:spPr>
          <a:xfrm>
            <a:off x="3854824" y="6139793"/>
            <a:ext cx="4509246"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31" name="Google Shape;331;p95"/>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32" name="Google Shape;332;p95"/>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
        <p:nvSpPr>
          <p:cNvPr id="333" name="Google Shape;333;p95"/>
          <p:cNvSpPr>
            <a:spLocks noGrp="1"/>
          </p:cNvSpPr>
          <p:nvPr>
            <p:ph type="pic" idx="2"/>
          </p:nvPr>
        </p:nvSpPr>
        <p:spPr>
          <a:xfrm>
            <a:off x="717177" y="3540125"/>
            <a:ext cx="3931826" cy="2320926"/>
          </a:xfrm>
          <a:prstGeom prst="rect">
            <a:avLst/>
          </a:prstGeom>
          <a:noFill/>
          <a:ln>
            <a:noFill/>
          </a:ln>
        </p:spPr>
      </p:sp>
    </p:spTree>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showMasterSp="0" matchingName="1_Title Only">
  <p:cSld name="1_Title Only">
    <p:spTree>
      <p:nvGrpSpPr>
        <p:cNvPr id="1" name="Shape 334"/>
        <p:cNvGrpSpPr/>
        <p:nvPr/>
      </p:nvGrpSpPr>
      <p:grpSpPr>
        <a:xfrm>
          <a:off x="0" y="0"/>
          <a:ext cx="0" cy="0"/>
          <a:chOff x="0" y="0"/>
          <a:chExt cx="0" cy="0"/>
        </a:xfrm>
      </p:grpSpPr>
      <p:sp>
        <p:nvSpPr>
          <p:cNvPr id="335" name="Google Shape;335;p96"/>
          <p:cNvSpPr/>
          <p:nvPr/>
        </p:nvSpPr>
        <p:spPr>
          <a:xfrm>
            <a:off x="206188" y="215153"/>
            <a:ext cx="11775141" cy="6432176"/>
          </a:xfrm>
          <a:prstGeom prst="rect">
            <a:avLst/>
          </a:prstGeom>
          <a:solidFill>
            <a:schemeClr val="lt1"/>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336" name="Google Shape;336;p96"/>
          <p:cNvSpPr txBox="1">
            <a:spLocks noGrp="1"/>
          </p:cNvSpPr>
          <p:nvPr>
            <p:ph type="dt" idx="10"/>
          </p:nvPr>
        </p:nvSpPr>
        <p:spPr>
          <a:xfrm>
            <a:off x="3854824" y="6139793"/>
            <a:ext cx="4509246"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37" name="Google Shape;337;p96"/>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38" name="Google Shape;338;p96"/>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
        <p:nvSpPr>
          <p:cNvPr id="339" name="Google Shape;339;p96"/>
          <p:cNvSpPr txBox="1">
            <a:spLocks noGrp="1"/>
          </p:cNvSpPr>
          <p:nvPr>
            <p:ph type="title"/>
          </p:nvPr>
        </p:nvSpPr>
        <p:spPr>
          <a:xfrm>
            <a:off x="717176" y="457200"/>
            <a:ext cx="10784542" cy="102646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accent3"/>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Content" type="obj">
  <p:cSld name="OBJECT">
    <p:bg>
      <p:bgPr>
        <a:solidFill>
          <a:schemeClr val="accent5"/>
        </a:solidFill>
        <a:effectLst/>
      </p:bgPr>
    </p:bg>
    <p:spTree>
      <p:nvGrpSpPr>
        <p:cNvPr id="1" name="Shape 40"/>
        <p:cNvGrpSpPr/>
        <p:nvPr/>
      </p:nvGrpSpPr>
      <p:grpSpPr>
        <a:xfrm>
          <a:off x="0" y="0"/>
          <a:ext cx="0" cy="0"/>
          <a:chOff x="0" y="0"/>
          <a:chExt cx="0" cy="0"/>
        </a:xfrm>
      </p:grpSpPr>
      <p:sp>
        <p:nvSpPr>
          <p:cNvPr id="41" name="Google Shape;41;p76"/>
          <p:cNvSpPr txBox="1">
            <a:spLocks noGrp="1"/>
          </p:cNvSpPr>
          <p:nvPr>
            <p:ph type="title"/>
          </p:nvPr>
        </p:nvSpPr>
        <p:spPr>
          <a:xfrm>
            <a:off x="717176" y="457200"/>
            <a:ext cx="10784542" cy="102646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accent5"/>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2" name="Google Shape;42;p76"/>
          <p:cNvSpPr txBox="1">
            <a:spLocks noGrp="1"/>
          </p:cNvSpPr>
          <p:nvPr>
            <p:ph type="body" idx="1"/>
          </p:nvPr>
        </p:nvSpPr>
        <p:spPr>
          <a:xfrm>
            <a:off x="717176" y="1825625"/>
            <a:ext cx="10784542" cy="410901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3" name="Google Shape;43;p76"/>
          <p:cNvSpPr txBox="1">
            <a:spLocks noGrp="1"/>
          </p:cNvSpPr>
          <p:nvPr>
            <p:ph type="dt" idx="10"/>
          </p:nvPr>
        </p:nvSpPr>
        <p:spPr>
          <a:xfrm>
            <a:off x="3854824" y="6139793"/>
            <a:ext cx="4509246"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4" name="Google Shape;44;p76"/>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5" name="Google Shape;45;p76"/>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showMasterSp="0" matchingName="Section Header">
  <p:cSld name="Section Header">
    <p:bg>
      <p:bgPr>
        <a:solidFill>
          <a:schemeClr val="dk2"/>
        </a:solidFill>
        <a:effectLst/>
      </p:bgPr>
    </p:bg>
    <p:spTree>
      <p:nvGrpSpPr>
        <p:cNvPr id="1" name="Shape 348"/>
        <p:cNvGrpSpPr/>
        <p:nvPr/>
      </p:nvGrpSpPr>
      <p:grpSpPr>
        <a:xfrm>
          <a:off x="0" y="0"/>
          <a:ext cx="0" cy="0"/>
          <a:chOff x="0" y="0"/>
          <a:chExt cx="0" cy="0"/>
        </a:xfrm>
      </p:grpSpPr>
      <p:sp>
        <p:nvSpPr>
          <p:cNvPr id="349" name="Google Shape;349;p71"/>
          <p:cNvSpPr/>
          <p:nvPr/>
        </p:nvSpPr>
        <p:spPr>
          <a:xfrm>
            <a:off x="206188" y="215153"/>
            <a:ext cx="11775141" cy="6432176"/>
          </a:xfrm>
          <a:prstGeom prst="rect">
            <a:avLst/>
          </a:prstGeom>
          <a:solidFill>
            <a:schemeClr val="lt1"/>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350" name="Google Shape;350;p71"/>
          <p:cNvSpPr/>
          <p:nvPr/>
        </p:nvSpPr>
        <p:spPr>
          <a:xfrm>
            <a:off x="206187" y="2488757"/>
            <a:ext cx="11775141" cy="1900363"/>
          </a:xfrm>
          <a:prstGeom prst="rect">
            <a:avLst/>
          </a:prstGeom>
          <a:solidFill>
            <a:srgbClr val="E7F5F3"/>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600">
              <a:solidFill>
                <a:schemeClr val="lt1"/>
              </a:solidFill>
              <a:latin typeface="Calibri"/>
              <a:ea typeface="Calibri"/>
              <a:cs typeface="Calibri"/>
              <a:sym typeface="Calibri"/>
            </a:endParaRPr>
          </a:p>
        </p:txBody>
      </p:sp>
      <p:sp>
        <p:nvSpPr>
          <p:cNvPr id="351" name="Google Shape;351;p71"/>
          <p:cNvSpPr txBox="1">
            <a:spLocks noGrp="1"/>
          </p:cNvSpPr>
          <p:nvPr>
            <p:ph type="ctrTitle"/>
          </p:nvPr>
        </p:nvSpPr>
        <p:spPr>
          <a:xfrm>
            <a:off x="717177" y="2488757"/>
            <a:ext cx="10784542" cy="1900363"/>
          </a:xfrm>
          <a:prstGeom prst="rect">
            <a:avLst/>
          </a:prstGeom>
          <a:noFill/>
          <a:ln>
            <a:noFill/>
          </a:ln>
        </p:spPr>
        <p:txBody>
          <a:bodyPr spcFirstLastPara="1" wrap="square" lIns="91425" tIns="45700" rIns="91425" bIns="45700" anchor="ctr" anchorCtr="0">
            <a:noAutofit/>
          </a:bodyPr>
          <a:lstStyle>
            <a:lvl1pPr lvl="0" algn="ctr">
              <a:lnSpc>
                <a:spcPct val="90000"/>
              </a:lnSpc>
              <a:spcBef>
                <a:spcPts val="0"/>
              </a:spcBef>
              <a:spcAft>
                <a:spcPts val="0"/>
              </a:spcAft>
              <a:buClr>
                <a:schemeClr val="dk2"/>
              </a:buClr>
              <a:buSzPts val="6800"/>
              <a:buFont typeface="Calibri"/>
              <a:buNone/>
              <a:defRPr sz="6800">
                <a:solidFill>
                  <a:schemeClr val="dk2"/>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52" name="Google Shape;352;p71"/>
          <p:cNvSpPr txBox="1">
            <a:spLocks noGrp="1"/>
          </p:cNvSpPr>
          <p:nvPr>
            <p:ph type="dt" idx="10"/>
          </p:nvPr>
        </p:nvSpPr>
        <p:spPr>
          <a:xfrm>
            <a:off x="3854824" y="6139793"/>
            <a:ext cx="4509246"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53" name="Google Shape;353;p71"/>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54" name="Google Shape;354;p71"/>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pic>
        <p:nvPicPr>
          <p:cNvPr id="355" name="Google Shape;355;p71" descr="Oregon Department of Education Logo"/>
          <p:cNvPicPr preferRelativeResize="0"/>
          <p:nvPr/>
        </p:nvPicPr>
        <p:blipFill rotWithShape="1">
          <a:blip r:embed="rId2">
            <a:alphaModFix/>
          </a:blip>
          <a:srcRect/>
          <a:stretch/>
        </p:blipFill>
        <p:spPr>
          <a:xfrm>
            <a:off x="5033770" y="214049"/>
            <a:ext cx="2124460" cy="2167132"/>
          </a:xfrm>
          <a:prstGeom prst="rect">
            <a:avLst/>
          </a:prstGeom>
          <a:noFill/>
          <a:ln>
            <a:noFill/>
          </a:ln>
        </p:spPr>
      </p:pic>
    </p:spTree>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showMasterSp="0" matchingName="Title Bar and Content">
  <p:cSld name="Title Bar and Content">
    <p:bg>
      <p:bgPr>
        <a:solidFill>
          <a:schemeClr val="dk2"/>
        </a:solidFill>
        <a:effectLst/>
      </p:bgPr>
    </p:bg>
    <p:spTree>
      <p:nvGrpSpPr>
        <p:cNvPr id="1" name="Shape 356"/>
        <p:cNvGrpSpPr/>
        <p:nvPr/>
      </p:nvGrpSpPr>
      <p:grpSpPr>
        <a:xfrm>
          <a:off x="0" y="0"/>
          <a:ext cx="0" cy="0"/>
          <a:chOff x="0" y="0"/>
          <a:chExt cx="0" cy="0"/>
        </a:xfrm>
      </p:grpSpPr>
      <p:sp>
        <p:nvSpPr>
          <p:cNvPr id="357" name="Google Shape;357;p72"/>
          <p:cNvSpPr/>
          <p:nvPr/>
        </p:nvSpPr>
        <p:spPr>
          <a:xfrm>
            <a:off x="206188" y="215153"/>
            <a:ext cx="11775141" cy="6432176"/>
          </a:xfrm>
          <a:prstGeom prst="rect">
            <a:avLst/>
          </a:prstGeom>
          <a:solidFill>
            <a:schemeClr val="lt1"/>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358" name="Google Shape;358;p72"/>
          <p:cNvSpPr/>
          <p:nvPr/>
        </p:nvSpPr>
        <p:spPr>
          <a:xfrm>
            <a:off x="206188" y="215153"/>
            <a:ext cx="11775141" cy="1397364"/>
          </a:xfrm>
          <a:prstGeom prst="rect">
            <a:avLst/>
          </a:prstGeom>
          <a:solidFill>
            <a:srgbClr val="E7F5F3"/>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359" name="Google Shape;359;p72"/>
          <p:cNvSpPr txBox="1">
            <a:spLocks noGrp="1"/>
          </p:cNvSpPr>
          <p:nvPr>
            <p:ph type="body" idx="1"/>
          </p:nvPr>
        </p:nvSpPr>
        <p:spPr>
          <a:xfrm>
            <a:off x="717176" y="1825625"/>
            <a:ext cx="10784542" cy="410901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60" name="Google Shape;360;p72"/>
          <p:cNvSpPr txBox="1">
            <a:spLocks noGrp="1"/>
          </p:cNvSpPr>
          <p:nvPr>
            <p:ph type="dt" idx="10"/>
          </p:nvPr>
        </p:nvSpPr>
        <p:spPr>
          <a:xfrm>
            <a:off x="3854824" y="6139793"/>
            <a:ext cx="4509246"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61" name="Google Shape;361;p72"/>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62" name="Google Shape;362;p72"/>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
        <p:nvSpPr>
          <p:cNvPr id="363" name="Google Shape;363;p72"/>
          <p:cNvSpPr txBox="1">
            <a:spLocks noGrp="1"/>
          </p:cNvSpPr>
          <p:nvPr>
            <p:ph type="title"/>
          </p:nvPr>
        </p:nvSpPr>
        <p:spPr>
          <a:xfrm>
            <a:off x="717176" y="457200"/>
            <a:ext cx="10784542" cy="102646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showMasterSp="0" matchingName="Title Slide" type="title">
  <p:cSld name="TITLE">
    <p:bg>
      <p:bgPr>
        <a:solidFill>
          <a:schemeClr val="dk2"/>
        </a:solidFill>
        <a:effectLst/>
      </p:bgPr>
    </p:bg>
    <p:spTree>
      <p:nvGrpSpPr>
        <p:cNvPr id="1" name="Shape 364"/>
        <p:cNvGrpSpPr/>
        <p:nvPr/>
      </p:nvGrpSpPr>
      <p:grpSpPr>
        <a:xfrm>
          <a:off x="0" y="0"/>
          <a:ext cx="0" cy="0"/>
          <a:chOff x="0" y="0"/>
          <a:chExt cx="0" cy="0"/>
        </a:xfrm>
      </p:grpSpPr>
      <p:sp>
        <p:nvSpPr>
          <p:cNvPr id="365" name="Google Shape;365;p107"/>
          <p:cNvSpPr/>
          <p:nvPr/>
        </p:nvSpPr>
        <p:spPr>
          <a:xfrm>
            <a:off x="206188" y="215153"/>
            <a:ext cx="11775141" cy="6432176"/>
          </a:xfrm>
          <a:prstGeom prst="rect">
            <a:avLst/>
          </a:prstGeom>
          <a:solidFill>
            <a:schemeClr val="lt1"/>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366" name="Google Shape;366;p107"/>
          <p:cNvSpPr/>
          <p:nvPr/>
        </p:nvSpPr>
        <p:spPr>
          <a:xfrm>
            <a:off x="206188" y="5948082"/>
            <a:ext cx="11775141" cy="699247"/>
          </a:xfrm>
          <a:prstGeom prst="rect">
            <a:avLst/>
          </a:prstGeom>
          <a:solidFill>
            <a:srgbClr val="E7F5F3"/>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pic>
        <p:nvPicPr>
          <p:cNvPr id="367" name="Google Shape;367;p107" descr="Decorative line break"/>
          <p:cNvPicPr preferRelativeResize="0"/>
          <p:nvPr/>
        </p:nvPicPr>
        <p:blipFill rotWithShape="1">
          <a:blip r:embed="rId2">
            <a:alphaModFix/>
          </a:blip>
          <a:srcRect/>
          <a:stretch/>
        </p:blipFill>
        <p:spPr>
          <a:xfrm>
            <a:off x="5452870" y="3472133"/>
            <a:ext cx="1286259" cy="24384"/>
          </a:xfrm>
          <a:prstGeom prst="rect">
            <a:avLst/>
          </a:prstGeom>
          <a:noFill/>
          <a:ln>
            <a:noFill/>
          </a:ln>
        </p:spPr>
      </p:pic>
      <p:sp>
        <p:nvSpPr>
          <p:cNvPr id="368" name="Google Shape;368;p107"/>
          <p:cNvSpPr txBox="1">
            <a:spLocks noGrp="1"/>
          </p:cNvSpPr>
          <p:nvPr>
            <p:ph type="ctrTitle"/>
          </p:nvPr>
        </p:nvSpPr>
        <p:spPr>
          <a:xfrm>
            <a:off x="1524000" y="2486701"/>
            <a:ext cx="9144000" cy="1023261"/>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2"/>
              </a:buClr>
              <a:buSzPts val="5400"/>
              <a:buFont typeface="Calibri"/>
              <a:buNone/>
              <a:defRPr sz="5400">
                <a:solidFill>
                  <a:schemeClr val="dk2"/>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69" name="Google Shape;369;p107"/>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2"/>
              </a:buClr>
              <a:buSzPts val="2400"/>
              <a:buNone/>
              <a:defRPr sz="2400">
                <a:solidFill>
                  <a:schemeClr val="dk2"/>
                </a:solidFill>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370" name="Google Shape;370;p107"/>
          <p:cNvSpPr txBox="1">
            <a:spLocks noGrp="1"/>
          </p:cNvSpPr>
          <p:nvPr>
            <p:ph type="dt" idx="10"/>
          </p:nvPr>
        </p:nvSpPr>
        <p:spPr>
          <a:xfrm>
            <a:off x="3854824" y="6139793"/>
            <a:ext cx="4509246"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71" name="Google Shape;371;p107"/>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72" name="Google Shape;372;p107"/>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pic>
        <p:nvPicPr>
          <p:cNvPr id="373" name="Google Shape;373;p107" descr="Oregon Department of Education Logo"/>
          <p:cNvPicPr preferRelativeResize="0"/>
          <p:nvPr/>
        </p:nvPicPr>
        <p:blipFill rotWithShape="1">
          <a:blip r:embed="rId3">
            <a:alphaModFix/>
          </a:blip>
          <a:srcRect/>
          <a:stretch/>
        </p:blipFill>
        <p:spPr>
          <a:xfrm>
            <a:off x="5033770" y="214049"/>
            <a:ext cx="2124460" cy="2167132"/>
          </a:xfrm>
          <a:prstGeom prst="rect">
            <a:avLst/>
          </a:prstGeom>
          <a:noFill/>
          <a:ln>
            <a:noFill/>
          </a:ln>
        </p:spPr>
      </p:pic>
    </p:spTree>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showMasterSp="0" matchingName="Content with Caption">
  <p:cSld name="Content with Caption">
    <p:bg>
      <p:bgPr>
        <a:solidFill>
          <a:schemeClr val="dk2"/>
        </a:solidFill>
        <a:effectLst/>
      </p:bgPr>
    </p:bg>
    <p:spTree>
      <p:nvGrpSpPr>
        <p:cNvPr id="1" name="Shape 374"/>
        <p:cNvGrpSpPr/>
        <p:nvPr/>
      </p:nvGrpSpPr>
      <p:grpSpPr>
        <a:xfrm>
          <a:off x="0" y="0"/>
          <a:ext cx="0" cy="0"/>
          <a:chOff x="0" y="0"/>
          <a:chExt cx="0" cy="0"/>
        </a:xfrm>
      </p:grpSpPr>
      <p:sp>
        <p:nvSpPr>
          <p:cNvPr id="375" name="Google Shape;375;p108"/>
          <p:cNvSpPr/>
          <p:nvPr/>
        </p:nvSpPr>
        <p:spPr>
          <a:xfrm>
            <a:off x="206188" y="215153"/>
            <a:ext cx="11775141" cy="6432176"/>
          </a:xfrm>
          <a:prstGeom prst="rect">
            <a:avLst/>
          </a:prstGeom>
          <a:solidFill>
            <a:schemeClr val="lt1"/>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376" name="Google Shape;376;p108"/>
          <p:cNvSpPr/>
          <p:nvPr/>
        </p:nvSpPr>
        <p:spPr>
          <a:xfrm>
            <a:off x="206189" y="215153"/>
            <a:ext cx="4730470" cy="6432176"/>
          </a:xfrm>
          <a:prstGeom prst="rect">
            <a:avLst/>
          </a:prstGeom>
          <a:solidFill>
            <a:srgbClr val="E7F5F3"/>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377" name="Google Shape;377;p108"/>
          <p:cNvSpPr txBox="1">
            <a:spLocks noGrp="1"/>
          </p:cNvSpPr>
          <p:nvPr>
            <p:ph type="title"/>
          </p:nvPr>
        </p:nvSpPr>
        <p:spPr>
          <a:xfrm>
            <a:off x="717177" y="779646"/>
            <a:ext cx="3931826" cy="2529812"/>
          </a:xfrm>
          <a:prstGeom prst="rect">
            <a:avLst/>
          </a:prstGeom>
          <a:noFill/>
          <a:ln>
            <a:noFill/>
          </a:ln>
        </p:spPr>
        <p:txBody>
          <a:bodyPr spcFirstLastPara="1" wrap="square" lIns="91425" tIns="45700" rIns="91425" bIns="45700" anchor="t" anchorCtr="0">
            <a:normAutofit/>
          </a:bodyPr>
          <a:lstStyle>
            <a:lvl1pPr lvl="0" algn="l">
              <a:lnSpc>
                <a:spcPct val="90000"/>
              </a:lnSpc>
              <a:spcBef>
                <a:spcPts val="0"/>
              </a:spcBef>
              <a:spcAft>
                <a:spcPts val="0"/>
              </a:spcAft>
              <a:buClr>
                <a:schemeClr val="dk2"/>
              </a:buClr>
              <a:buSzPts val="4400"/>
              <a:buFont typeface="Calibri"/>
              <a:buNone/>
              <a:defRPr sz="44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78" name="Google Shape;378;p108"/>
          <p:cNvSpPr txBox="1">
            <a:spLocks noGrp="1"/>
          </p:cNvSpPr>
          <p:nvPr>
            <p:ph type="body" idx="1"/>
          </p:nvPr>
        </p:nvSpPr>
        <p:spPr>
          <a:xfrm>
            <a:off x="5183188" y="779647"/>
            <a:ext cx="6172200" cy="5081404"/>
          </a:xfrm>
          <a:prstGeom prst="rect">
            <a:avLst/>
          </a:prstGeom>
          <a:noFill/>
          <a:ln>
            <a:noFill/>
          </a:ln>
        </p:spPr>
        <p:txBody>
          <a:bodyPr spcFirstLastPara="1" wrap="square" lIns="91425" tIns="45700" rIns="91425" bIns="45700" anchor="t" anchorCtr="0">
            <a:normAutofit/>
          </a:bodyPr>
          <a:lstStyle>
            <a:lvl1pPr marL="457200" lvl="0" indent="-381000" algn="l">
              <a:lnSpc>
                <a:spcPct val="90000"/>
              </a:lnSpc>
              <a:spcBef>
                <a:spcPts val="1000"/>
              </a:spcBef>
              <a:spcAft>
                <a:spcPts val="0"/>
              </a:spcAft>
              <a:buClr>
                <a:schemeClr val="dk1"/>
              </a:buClr>
              <a:buSzPts val="2400"/>
              <a:buChar char="•"/>
              <a:defRPr sz="2400"/>
            </a:lvl1pPr>
            <a:lvl2pPr marL="914400" lvl="1" indent="-381000" algn="l">
              <a:lnSpc>
                <a:spcPct val="90000"/>
              </a:lnSpc>
              <a:spcBef>
                <a:spcPts val="500"/>
              </a:spcBef>
              <a:spcAft>
                <a:spcPts val="0"/>
              </a:spcAft>
              <a:buClr>
                <a:schemeClr val="dk1"/>
              </a:buClr>
              <a:buSzPts val="2400"/>
              <a:buChar char="•"/>
              <a:defRPr sz="2400"/>
            </a:lvl2pPr>
            <a:lvl3pPr marL="1371600" lvl="2" indent="-381000" algn="l">
              <a:lnSpc>
                <a:spcPct val="90000"/>
              </a:lnSpc>
              <a:spcBef>
                <a:spcPts val="500"/>
              </a:spcBef>
              <a:spcAft>
                <a:spcPts val="0"/>
              </a:spcAft>
              <a:buClr>
                <a:schemeClr val="dk1"/>
              </a:buClr>
              <a:buSzPts val="2400"/>
              <a:buChar char="•"/>
              <a:defRPr sz="2400"/>
            </a:lvl3pPr>
            <a:lvl4pPr marL="1828800" lvl="3" indent="-381000" algn="l">
              <a:lnSpc>
                <a:spcPct val="90000"/>
              </a:lnSpc>
              <a:spcBef>
                <a:spcPts val="500"/>
              </a:spcBef>
              <a:spcAft>
                <a:spcPts val="0"/>
              </a:spcAft>
              <a:buClr>
                <a:schemeClr val="dk1"/>
              </a:buClr>
              <a:buSzPts val="2400"/>
              <a:buChar char="•"/>
              <a:defRPr sz="2400"/>
            </a:lvl4pPr>
            <a:lvl5pPr marL="2286000" lvl="4" indent="-381000" algn="l">
              <a:lnSpc>
                <a:spcPct val="90000"/>
              </a:lnSpc>
              <a:spcBef>
                <a:spcPts val="500"/>
              </a:spcBef>
              <a:spcAft>
                <a:spcPts val="0"/>
              </a:spcAft>
              <a:buClr>
                <a:schemeClr val="dk1"/>
              </a:buClr>
              <a:buSzPts val="2400"/>
              <a:buChar char="•"/>
              <a:defRPr sz="24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379" name="Google Shape;379;p108"/>
          <p:cNvSpPr txBox="1">
            <a:spLocks noGrp="1"/>
          </p:cNvSpPr>
          <p:nvPr>
            <p:ph type="dt" idx="10"/>
          </p:nvPr>
        </p:nvSpPr>
        <p:spPr>
          <a:xfrm>
            <a:off x="3854824" y="6139793"/>
            <a:ext cx="4509246"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80" name="Google Shape;380;p108"/>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81" name="Google Shape;381;p108"/>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
        <p:nvSpPr>
          <p:cNvPr id="382" name="Google Shape;382;p108"/>
          <p:cNvSpPr>
            <a:spLocks noGrp="1"/>
          </p:cNvSpPr>
          <p:nvPr>
            <p:ph type="pic" idx="2"/>
          </p:nvPr>
        </p:nvSpPr>
        <p:spPr>
          <a:xfrm>
            <a:off x="717177" y="3540125"/>
            <a:ext cx="3931826" cy="2320926"/>
          </a:xfrm>
          <a:prstGeom prst="rect">
            <a:avLst/>
          </a:prstGeom>
          <a:noFill/>
          <a:ln>
            <a:noFill/>
          </a:ln>
        </p:spPr>
      </p:sp>
    </p:spTree>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matchingName="Title and Content" type="obj">
  <p:cSld name="OBJECT">
    <p:bg>
      <p:bgPr>
        <a:solidFill>
          <a:schemeClr val="dk2"/>
        </a:solidFill>
        <a:effectLst/>
      </p:bgPr>
    </p:bg>
    <p:spTree>
      <p:nvGrpSpPr>
        <p:cNvPr id="1" name="Shape 383"/>
        <p:cNvGrpSpPr/>
        <p:nvPr/>
      </p:nvGrpSpPr>
      <p:grpSpPr>
        <a:xfrm>
          <a:off x="0" y="0"/>
          <a:ext cx="0" cy="0"/>
          <a:chOff x="0" y="0"/>
          <a:chExt cx="0" cy="0"/>
        </a:xfrm>
      </p:grpSpPr>
      <p:sp>
        <p:nvSpPr>
          <p:cNvPr id="384" name="Google Shape;384;p109"/>
          <p:cNvSpPr txBox="1">
            <a:spLocks noGrp="1"/>
          </p:cNvSpPr>
          <p:nvPr>
            <p:ph type="title"/>
          </p:nvPr>
        </p:nvSpPr>
        <p:spPr>
          <a:xfrm>
            <a:off x="717176" y="457200"/>
            <a:ext cx="10784542" cy="102646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85" name="Google Shape;385;p109"/>
          <p:cNvSpPr txBox="1">
            <a:spLocks noGrp="1"/>
          </p:cNvSpPr>
          <p:nvPr>
            <p:ph type="body" idx="1"/>
          </p:nvPr>
        </p:nvSpPr>
        <p:spPr>
          <a:xfrm>
            <a:off x="717176" y="1825625"/>
            <a:ext cx="10784542" cy="410901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86" name="Google Shape;386;p109"/>
          <p:cNvSpPr txBox="1">
            <a:spLocks noGrp="1"/>
          </p:cNvSpPr>
          <p:nvPr>
            <p:ph type="dt" idx="10"/>
          </p:nvPr>
        </p:nvSpPr>
        <p:spPr>
          <a:xfrm>
            <a:off x="3854824" y="6139793"/>
            <a:ext cx="4509246"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87" name="Google Shape;387;p109"/>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88" name="Google Shape;388;p109"/>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matchingName="Two Content" type="twoObj">
  <p:cSld name="TWO_OBJECTS">
    <p:bg>
      <p:bgPr>
        <a:solidFill>
          <a:schemeClr val="dk2"/>
        </a:solidFill>
        <a:effectLst/>
      </p:bgPr>
    </p:bg>
    <p:spTree>
      <p:nvGrpSpPr>
        <p:cNvPr id="1" name="Shape 389"/>
        <p:cNvGrpSpPr/>
        <p:nvPr/>
      </p:nvGrpSpPr>
      <p:grpSpPr>
        <a:xfrm>
          <a:off x="0" y="0"/>
          <a:ext cx="0" cy="0"/>
          <a:chOff x="0" y="0"/>
          <a:chExt cx="0" cy="0"/>
        </a:xfrm>
      </p:grpSpPr>
      <p:sp>
        <p:nvSpPr>
          <p:cNvPr id="390" name="Google Shape;390;p110"/>
          <p:cNvSpPr txBox="1">
            <a:spLocks noGrp="1"/>
          </p:cNvSpPr>
          <p:nvPr>
            <p:ph type="title"/>
          </p:nvPr>
        </p:nvSpPr>
        <p:spPr>
          <a:xfrm>
            <a:off x="717176" y="457200"/>
            <a:ext cx="10784542" cy="102646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91" name="Google Shape;391;p110"/>
          <p:cNvSpPr txBox="1">
            <a:spLocks noGrp="1"/>
          </p:cNvSpPr>
          <p:nvPr>
            <p:ph type="body" idx="1"/>
          </p:nvPr>
        </p:nvSpPr>
        <p:spPr>
          <a:xfrm>
            <a:off x="717176" y="1825625"/>
            <a:ext cx="5302624" cy="410604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92" name="Google Shape;392;p110"/>
          <p:cNvSpPr txBox="1">
            <a:spLocks noGrp="1"/>
          </p:cNvSpPr>
          <p:nvPr>
            <p:ph type="body" idx="2"/>
          </p:nvPr>
        </p:nvSpPr>
        <p:spPr>
          <a:xfrm>
            <a:off x="6172200" y="1825625"/>
            <a:ext cx="5329518" cy="410604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93" name="Google Shape;393;p110"/>
          <p:cNvSpPr txBox="1">
            <a:spLocks noGrp="1"/>
          </p:cNvSpPr>
          <p:nvPr>
            <p:ph type="dt" idx="10"/>
          </p:nvPr>
        </p:nvSpPr>
        <p:spPr>
          <a:xfrm>
            <a:off x="3854824" y="6139793"/>
            <a:ext cx="4509246"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94" name="Google Shape;394;p110"/>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95" name="Google Shape;395;p110"/>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matchingName="Comparison">
  <p:cSld name="Comparison">
    <p:bg>
      <p:bgPr>
        <a:solidFill>
          <a:schemeClr val="dk2"/>
        </a:solidFill>
        <a:effectLst/>
      </p:bgPr>
    </p:bg>
    <p:spTree>
      <p:nvGrpSpPr>
        <p:cNvPr id="1" name="Shape 396"/>
        <p:cNvGrpSpPr/>
        <p:nvPr/>
      </p:nvGrpSpPr>
      <p:grpSpPr>
        <a:xfrm>
          <a:off x="0" y="0"/>
          <a:ext cx="0" cy="0"/>
          <a:chOff x="0" y="0"/>
          <a:chExt cx="0" cy="0"/>
        </a:xfrm>
      </p:grpSpPr>
      <p:sp>
        <p:nvSpPr>
          <p:cNvPr id="397" name="Google Shape;397;p111"/>
          <p:cNvSpPr txBox="1">
            <a:spLocks noGrp="1"/>
          </p:cNvSpPr>
          <p:nvPr>
            <p:ph type="body" idx="1"/>
          </p:nvPr>
        </p:nvSpPr>
        <p:spPr>
          <a:xfrm>
            <a:off x="717176" y="1681163"/>
            <a:ext cx="5280399" cy="823912"/>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2"/>
              </a:buClr>
              <a:buSzPts val="3200"/>
              <a:buNone/>
              <a:defRPr sz="3200" b="0">
                <a:solidFill>
                  <a:schemeClr val="dk2"/>
                </a:solidFill>
              </a:defRPr>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398" name="Google Shape;398;p111"/>
          <p:cNvSpPr txBox="1">
            <a:spLocks noGrp="1"/>
          </p:cNvSpPr>
          <p:nvPr>
            <p:ph type="body" idx="2"/>
          </p:nvPr>
        </p:nvSpPr>
        <p:spPr>
          <a:xfrm>
            <a:off x="717176" y="2505075"/>
            <a:ext cx="5280399" cy="3434549"/>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99" name="Google Shape;399;p111"/>
          <p:cNvSpPr txBox="1">
            <a:spLocks noGrp="1"/>
          </p:cNvSpPr>
          <p:nvPr>
            <p:ph type="body" idx="3"/>
          </p:nvPr>
        </p:nvSpPr>
        <p:spPr>
          <a:xfrm>
            <a:off x="6172200" y="1681163"/>
            <a:ext cx="5329518" cy="823912"/>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2"/>
              </a:buClr>
              <a:buSzPts val="3200"/>
              <a:buNone/>
              <a:defRPr sz="3200" b="0">
                <a:solidFill>
                  <a:schemeClr val="dk2"/>
                </a:solidFill>
              </a:defRPr>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00" name="Google Shape;400;p111"/>
          <p:cNvSpPr txBox="1">
            <a:spLocks noGrp="1"/>
          </p:cNvSpPr>
          <p:nvPr>
            <p:ph type="body" idx="4"/>
          </p:nvPr>
        </p:nvSpPr>
        <p:spPr>
          <a:xfrm>
            <a:off x="6172200" y="2505075"/>
            <a:ext cx="5329518" cy="3434549"/>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01" name="Google Shape;401;p111"/>
          <p:cNvSpPr txBox="1">
            <a:spLocks noGrp="1"/>
          </p:cNvSpPr>
          <p:nvPr>
            <p:ph type="dt" idx="10"/>
          </p:nvPr>
        </p:nvSpPr>
        <p:spPr>
          <a:xfrm>
            <a:off x="3854824" y="6139793"/>
            <a:ext cx="4509246"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02" name="Google Shape;402;p111"/>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03" name="Google Shape;403;p111"/>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
        <p:nvSpPr>
          <p:cNvPr id="404" name="Google Shape;404;p111"/>
          <p:cNvSpPr txBox="1">
            <a:spLocks noGrp="1"/>
          </p:cNvSpPr>
          <p:nvPr>
            <p:ph type="title"/>
          </p:nvPr>
        </p:nvSpPr>
        <p:spPr>
          <a:xfrm>
            <a:off x="717176" y="457200"/>
            <a:ext cx="10784542" cy="102646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2"/>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showMasterSp="0" matchingName="Title Only">
  <p:cSld name="Title Only">
    <p:bg>
      <p:bgPr>
        <a:solidFill>
          <a:schemeClr val="dk2"/>
        </a:solidFill>
        <a:effectLst/>
      </p:bgPr>
    </p:bg>
    <p:spTree>
      <p:nvGrpSpPr>
        <p:cNvPr id="1" name="Shape 405"/>
        <p:cNvGrpSpPr/>
        <p:nvPr/>
      </p:nvGrpSpPr>
      <p:grpSpPr>
        <a:xfrm>
          <a:off x="0" y="0"/>
          <a:ext cx="0" cy="0"/>
          <a:chOff x="0" y="0"/>
          <a:chExt cx="0" cy="0"/>
        </a:xfrm>
      </p:grpSpPr>
      <p:sp>
        <p:nvSpPr>
          <p:cNvPr id="406" name="Google Shape;406;p112"/>
          <p:cNvSpPr/>
          <p:nvPr/>
        </p:nvSpPr>
        <p:spPr>
          <a:xfrm>
            <a:off x="206188" y="215153"/>
            <a:ext cx="11775141" cy="6432176"/>
          </a:xfrm>
          <a:prstGeom prst="rect">
            <a:avLst/>
          </a:prstGeom>
          <a:solidFill>
            <a:schemeClr val="lt1"/>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407" name="Google Shape;407;p112"/>
          <p:cNvSpPr txBox="1">
            <a:spLocks noGrp="1"/>
          </p:cNvSpPr>
          <p:nvPr>
            <p:ph type="dt" idx="10"/>
          </p:nvPr>
        </p:nvSpPr>
        <p:spPr>
          <a:xfrm>
            <a:off x="3854824" y="6139793"/>
            <a:ext cx="4509246"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08" name="Google Shape;408;p112"/>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09" name="Google Shape;409;p112"/>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
        <p:nvSpPr>
          <p:cNvPr id="410" name="Google Shape;410;p112"/>
          <p:cNvSpPr txBox="1">
            <a:spLocks noGrp="1"/>
          </p:cNvSpPr>
          <p:nvPr>
            <p:ph type="title"/>
          </p:nvPr>
        </p:nvSpPr>
        <p:spPr>
          <a:xfrm>
            <a:off x="717176" y="457200"/>
            <a:ext cx="10784542" cy="102646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showMasterSp="0" matchingName="Blank">
  <p:cSld name="Blank">
    <p:bg>
      <p:bgPr>
        <a:solidFill>
          <a:schemeClr val="dk2"/>
        </a:solidFill>
        <a:effectLst/>
      </p:bgPr>
    </p:bg>
    <p:spTree>
      <p:nvGrpSpPr>
        <p:cNvPr id="1" name="Shape 411"/>
        <p:cNvGrpSpPr/>
        <p:nvPr/>
      </p:nvGrpSpPr>
      <p:grpSpPr>
        <a:xfrm>
          <a:off x="0" y="0"/>
          <a:ext cx="0" cy="0"/>
          <a:chOff x="0" y="0"/>
          <a:chExt cx="0" cy="0"/>
        </a:xfrm>
      </p:grpSpPr>
      <p:sp>
        <p:nvSpPr>
          <p:cNvPr id="412" name="Google Shape;412;p113"/>
          <p:cNvSpPr/>
          <p:nvPr/>
        </p:nvSpPr>
        <p:spPr>
          <a:xfrm>
            <a:off x="206188" y="215153"/>
            <a:ext cx="11775141" cy="6432176"/>
          </a:xfrm>
          <a:prstGeom prst="rect">
            <a:avLst/>
          </a:prstGeom>
          <a:solidFill>
            <a:schemeClr val="lt1"/>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800">
                <a:solidFill>
                  <a:schemeClr val="lt1"/>
                </a:solidFill>
                <a:latin typeface="Calibri"/>
                <a:ea typeface="Calibri"/>
                <a:cs typeface="Calibri"/>
                <a:sym typeface="Calibri"/>
              </a:rPr>
              <a:t>v</a:t>
            </a:r>
            <a:endParaRPr/>
          </a:p>
        </p:txBody>
      </p:sp>
      <p:sp>
        <p:nvSpPr>
          <p:cNvPr id="413" name="Google Shape;413;p113"/>
          <p:cNvSpPr txBox="1">
            <a:spLocks noGrp="1"/>
          </p:cNvSpPr>
          <p:nvPr>
            <p:ph type="dt" idx="10"/>
          </p:nvPr>
        </p:nvSpPr>
        <p:spPr>
          <a:xfrm>
            <a:off x="3854824" y="6139793"/>
            <a:ext cx="4509246"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14" name="Google Shape;414;p113"/>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15" name="Google Shape;415;p113"/>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
        <p:nvSpPr>
          <p:cNvPr id="416" name="Google Shape;416;p113"/>
          <p:cNvSpPr txBox="1">
            <a:spLocks noGrp="1"/>
          </p:cNvSpPr>
          <p:nvPr>
            <p:ph type="body" idx="1"/>
          </p:nvPr>
        </p:nvSpPr>
        <p:spPr>
          <a:xfrm>
            <a:off x="717176" y="659958"/>
            <a:ext cx="10784542" cy="5398936"/>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Tree>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showMasterSp="0" matchingName="Large Type">
  <p:cSld name="Large Type">
    <p:bg>
      <p:bgPr>
        <a:solidFill>
          <a:schemeClr val="dk2"/>
        </a:solidFill>
        <a:effectLst/>
      </p:bgPr>
    </p:bg>
    <p:spTree>
      <p:nvGrpSpPr>
        <p:cNvPr id="1" name="Shape 417"/>
        <p:cNvGrpSpPr/>
        <p:nvPr/>
      </p:nvGrpSpPr>
      <p:grpSpPr>
        <a:xfrm>
          <a:off x="0" y="0"/>
          <a:ext cx="0" cy="0"/>
          <a:chOff x="0" y="0"/>
          <a:chExt cx="0" cy="0"/>
        </a:xfrm>
      </p:grpSpPr>
      <p:sp>
        <p:nvSpPr>
          <p:cNvPr id="418" name="Google Shape;418;p114"/>
          <p:cNvSpPr/>
          <p:nvPr/>
        </p:nvSpPr>
        <p:spPr>
          <a:xfrm>
            <a:off x="206188" y="215153"/>
            <a:ext cx="11775141" cy="6432176"/>
          </a:xfrm>
          <a:prstGeom prst="rect">
            <a:avLst/>
          </a:prstGeom>
          <a:solidFill>
            <a:schemeClr val="lt1"/>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pic>
        <p:nvPicPr>
          <p:cNvPr id="419" name="Google Shape;419;p114" descr="Decorative line break"/>
          <p:cNvPicPr preferRelativeResize="0"/>
          <p:nvPr/>
        </p:nvPicPr>
        <p:blipFill rotWithShape="1">
          <a:blip r:embed="rId2">
            <a:alphaModFix/>
          </a:blip>
          <a:srcRect/>
          <a:stretch/>
        </p:blipFill>
        <p:spPr>
          <a:xfrm>
            <a:off x="5452870" y="3848895"/>
            <a:ext cx="1286259" cy="24384"/>
          </a:xfrm>
          <a:prstGeom prst="rect">
            <a:avLst/>
          </a:prstGeom>
          <a:noFill/>
          <a:ln>
            <a:noFill/>
          </a:ln>
        </p:spPr>
      </p:pic>
      <p:sp>
        <p:nvSpPr>
          <p:cNvPr id="420" name="Google Shape;420;p114"/>
          <p:cNvSpPr txBox="1">
            <a:spLocks noGrp="1"/>
          </p:cNvSpPr>
          <p:nvPr>
            <p:ph type="ctrTitle"/>
          </p:nvPr>
        </p:nvSpPr>
        <p:spPr>
          <a:xfrm>
            <a:off x="1524000" y="1499125"/>
            <a:ext cx="9144000" cy="2387600"/>
          </a:xfrm>
          <a:prstGeom prst="rect">
            <a:avLst/>
          </a:prstGeom>
          <a:noFill/>
          <a:ln>
            <a:noFill/>
          </a:ln>
        </p:spPr>
        <p:txBody>
          <a:bodyPr spcFirstLastPara="1" wrap="square" lIns="91425" tIns="45700" rIns="91425" bIns="45700" anchor="b" anchorCtr="0">
            <a:noAutofit/>
          </a:bodyPr>
          <a:lstStyle>
            <a:lvl1pPr lvl="0" algn="ctr">
              <a:lnSpc>
                <a:spcPct val="90000"/>
              </a:lnSpc>
              <a:spcBef>
                <a:spcPts val="0"/>
              </a:spcBef>
              <a:spcAft>
                <a:spcPts val="0"/>
              </a:spcAft>
              <a:buClr>
                <a:schemeClr val="dk2"/>
              </a:buClr>
              <a:buSzPts val="12000"/>
              <a:buFont typeface="Calibri"/>
              <a:buNone/>
              <a:defRPr sz="12000">
                <a:solidFill>
                  <a:schemeClr val="dk2"/>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21" name="Google Shape;421;p114"/>
          <p:cNvSpPr txBox="1">
            <a:spLocks noGrp="1"/>
          </p:cNvSpPr>
          <p:nvPr>
            <p:ph type="dt" idx="10"/>
          </p:nvPr>
        </p:nvSpPr>
        <p:spPr>
          <a:xfrm>
            <a:off x="3854824" y="6139793"/>
            <a:ext cx="4509246"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22" name="Google Shape;422;p114"/>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23" name="Google Shape;423;p114"/>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
        <p:nvSpPr>
          <p:cNvPr id="424" name="Google Shape;424;p114"/>
          <p:cNvSpPr txBox="1">
            <a:spLocks noGrp="1"/>
          </p:cNvSpPr>
          <p:nvPr>
            <p:ph type="subTitle" idx="1"/>
          </p:nvPr>
        </p:nvSpPr>
        <p:spPr>
          <a:xfrm>
            <a:off x="1524000" y="4003184"/>
            <a:ext cx="9144000" cy="880607"/>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2"/>
              </a:buClr>
              <a:buSzPts val="2400"/>
              <a:buNone/>
              <a:defRPr sz="2400">
                <a:solidFill>
                  <a:schemeClr val="dk2"/>
                </a:solidFill>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matchingName="Title Slide" type="title">
  <p:cSld name="TITLE">
    <p:bg>
      <p:bgPr>
        <a:solidFill>
          <a:schemeClr val="accent5"/>
        </a:solidFill>
        <a:effectLst/>
      </p:bgPr>
    </p:bg>
    <p:spTree>
      <p:nvGrpSpPr>
        <p:cNvPr id="1" name="Shape 46"/>
        <p:cNvGrpSpPr/>
        <p:nvPr/>
      </p:nvGrpSpPr>
      <p:grpSpPr>
        <a:xfrm>
          <a:off x="0" y="0"/>
          <a:ext cx="0" cy="0"/>
          <a:chOff x="0" y="0"/>
          <a:chExt cx="0" cy="0"/>
        </a:xfrm>
      </p:grpSpPr>
      <p:sp>
        <p:nvSpPr>
          <p:cNvPr id="47" name="Google Shape;47;p77"/>
          <p:cNvSpPr/>
          <p:nvPr/>
        </p:nvSpPr>
        <p:spPr>
          <a:xfrm>
            <a:off x="206188" y="215153"/>
            <a:ext cx="11775141" cy="6432176"/>
          </a:xfrm>
          <a:prstGeom prst="rect">
            <a:avLst/>
          </a:prstGeom>
          <a:solidFill>
            <a:schemeClr val="lt1"/>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48" name="Google Shape;48;p77"/>
          <p:cNvSpPr/>
          <p:nvPr/>
        </p:nvSpPr>
        <p:spPr>
          <a:xfrm>
            <a:off x="206188" y="5948082"/>
            <a:ext cx="11775141" cy="699247"/>
          </a:xfrm>
          <a:prstGeom prst="rect">
            <a:avLst/>
          </a:prstGeom>
          <a:solidFill>
            <a:srgbClr val="F0F4E6"/>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pic>
        <p:nvPicPr>
          <p:cNvPr id="49" name="Google Shape;49;p77" descr="Decorative line break"/>
          <p:cNvPicPr preferRelativeResize="0"/>
          <p:nvPr/>
        </p:nvPicPr>
        <p:blipFill rotWithShape="1">
          <a:blip r:embed="rId2">
            <a:alphaModFix/>
          </a:blip>
          <a:srcRect/>
          <a:stretch/>
        </p:blipFill>
        <p:spPr>
          <a:xfrm>
            <a:off x="5452870" y="3472133"/>
            <a:ext cx="1286259" cy="24384"/>
          </a:xfrm>
          <a:prstGeom prst="rect">
            <a:avLst/>
          </a:prstGeom>
          <a:noFill/>
          <a:ln>
            <a:noFill/>
          </a:ln>
        </p:spPr>
      </p:pic>
      <p:sp>
        <p:nvSpPr>
          <p:cNvPr id="50" name="Google Shape;50;p77"/>
          <p:cNvSpPr txBox="1">
            <a:spLocks noGrp="1"/>
          </p:cNvSpPr>
          <p:nvPr>
            <p:ph type="ctrTitle"/>
          </p:nvPr>
        </p:nvSpPr>
        <p:spPr>
          <a:xfrm>
            <a:off x="1524000" y="2486701"/>
            <a:ext cx="9144000" cy="1023261"/>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accent5"/>
              </a:buClr>
              <a:buSzPts val="5400"/>
              <a:buFont typeface="Calibri"/>
              <a:buNone/>
              <a:defRPr sz="5400">
                <a:solidFill>
                  <a:schemeClr val="accent5"/>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1" name="Google Shape;51;p77"/>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accent5"/>
              </a:buClr>
              <a:buSzPts val="2400"/>
              <a:buNone/>
              <a:defRPr sz="2400">
                <a:solidFill>
                  <a:schemeClr val="accent5"/>
                </a:solidFill>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52" name="Google Shape;52;p77"/>
          <p:cNvSpPr txBox="1">
            <a:spLocks noGrp="1"/>
          </p:cNvSpPr>
          <p:nvPr>
            <p:ph type="dt" idx="10"/>
          </p:nvPr>
        </p:nvSpPr>
        <p:spPr>
          <a:xfrm>
            <a:off x="3854824" y="6139793"/>
            <a:ext cx="4509246"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3" name="Google Shape;53;p77"/>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4" name="Google Shape;54;p77"/>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pic>
        <p:nvPicPr>
          <p:cNvPr id="55" name="Google Shape;55;p77" descr="Oregon Department of Education Logo"/>
          <p:cNvPicPr preferRelativeResize="0"/>
          <p:nvPr/>
        </p:nvPicPr>
        <p:blipFill rotWithShape="1">
          <a:blip r:embed="rId3">
            <a:alphaModFix/>
          </a:blip>
          <a:srcRect/>
          <a:stretch/>
        </p:blipFill>
        <p:spPr>
          <a:xfrm>
            <a:off x="5033770" y="214049"/>
            <a:ext cx="2124460" cy="2167132"/>
          </a:xfrm>
          <a:prstGeom prst="rect">
            <a:avLst/>
          </a:prstGeom>
          <a:noFill/>
          <a:ln>
            <a:noFill/>
          </a:ln>
        </p:spPr>
      </p:pic>
    </p:spTree>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showMasterSp="0" matchingName="Follow Us">
  <p:cSld name="Follow Us">
    <p:bg>
      <p:bgPr>
        <a:solidFill>
          <a:schemeClr val="dk2"/>
        </a:solidFill>
        <a:effectLst/>
      </p:bgPr>
    </p:bg>
    <p:spTree>
      <p:nvGrpSpPr>
        <p:cNvPr id="1" name="Shape 425"/>
        <p:cNvGrpSpPr/>
        <p:nvPr/>
      </p:nvGrpSpPr>
      <p:grpSpPr>
        <a:xfrm>
          <a:off x="0" y="0"/>
          <a:ext cx="0" cy="0"/>
          <a:chOff x="0" y="0"/>
          <a:chExt cx="0" cy="0"/>
        </a:xfrm>
      </p:grpSpPr>
      <p:sp>
        <p:nvSpPr>
          <p:cNvPr id="426" name="Google Shape;426;p115"/>
          <p:cNvSpPr/>
          <p:nvPr/>
        </p:nvSpPr>
        <p:spPr>
          <a:xfrm>
            <a:off x="206188" y="215153"/>
            <a:ext cx="11775141" cy="6432176"/>
          </a:xfrm>
          <a:prstGeom prst="rect">
            <a:avLst/>
          </a:prstGeom>
          <a:solidFill>
            <a:schemeClr val="lt1"/>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pic>
        <p:nvPicPr>
          <p:cNvPr id="427" name="Google Shape;427;p115" descr="Decorative line break"/>
          <p:cNvPicPr preferRelativeResize="0"/>
          <p:nvPr/>
        </p:nvPicPr>
        <p:blipFill rotWithShape="1">
          <a:blip r:embed="rId2">
            <a:alphaModFix/>
          </a:blip>
          <a:srcRect/>
          <a:stretch/>
        </p:blipFill>
        <p:spPr>
          <a:xfrm>
            <a:off x="5452870" y="3848895"/>
            <a:ext cx="1286259" cy="24384"/>
          </a:xfrm>
          <a:prstGeom prst="rect">
            <a:avLst/>
          </a:prstGeom>
          <a:noFill/>
          <a:ln>
            <a:noFill/>
          </a:ln>
        </p:spPr>
      </p:pic>
      <p:sp>
        <p:nvSpPr>
          <p:cNvPr id="428" name="Google Shape;428;p115"/>
          <p:cNvSpPr txBox="1">
            <a:spLocks noGrp="1"/>
          </p:cNvSpPr>
          <p:nvPr>
            <p:ph type="ctrTitle"/>
          </p:nvPr>
        </p:nvSpPr>
        <p:spPr>
          <a:xfrm>
            <a:off x="1524000" y="1499125"/>
            <a:ext cx="9144000" cy="2387600"/>
          </a:xfrm>
          <a:prstGeom prst="rect">
            <a:avLst/>
          </a:prstGeom>
          <a:noFill/>
          <a:ln>
            <a:noFill/>
          </a:ln>
        </p:spPr>
        <p:txBody>
          <a:bodyPr spcFirstLastPara="1" wrap="square" lIns="91425" tIns="45700" rIns="91425" bIns="45700" anchor="b" anchorCtr="0">
            <a:noAutofit/>
          </a:bodyPr>
          <a:lstStyle>
            <a:lvl1pPr lvl="0" algn="ctr">
              <a:lnSpc>
                <a:spcPct val="90000"/>
              </a:lnSpc>
              <a:spcBef>
                <a:spcPts val="0"/>
              </a:spcBef>
              <a:spcAft>
                <a:spcPts val="0"/>
              </a:spcAft>
              <a:buClr>
                <a:schemeClr val="dk2"/>
              </a:buClr>
              <a:buSzPts val="12000"/>
              <a:buFont typeface="Calibri"/>
              <a:buNone/>
              <a:defRPr sz="12000">
                <a:solidFill>
                  <a:schemeClr val="dk2"/>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29" name="Google Shape;429;p115"/>
          <p:cNvSpPr txBox="1">
            <a:spLocks noGrp="1"/>
          </p:cNvSpPr>
          <p:nvPr>
            <p:ph type="dt" idx="10"/>
          </p:nvPr>
        </p:nvSpPr>
        <p:spPr>
          <a:xfrm>
            <a:off x="3854824" y="6139793"/>
            <a:ext cx="4509246"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30" name="Google Shape;430;p115"/>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31" name="Google Shape;431;p115"/>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pic>
        <p:nvPicPr>
          <p:cNvPr id="432" name="Google Shape;432;p115" descr="Twitter icon"/>
          <p:cNvPicPr preferRelativeResize="0"/>
          <p:nvPr/>
        </p:nvPicPr>
        <p:blipFill rotWithShape="1">
          <a:blip r:embed="rId3">
            <a:alphaModFix/>
          </a:blip>
          <a:srcRect/>
          <a:stretch/>
        </p:blipFill>
        <p:spPr>
          <a:xfrm>
            <a:off x="2718290" y="4043402"/>
            <a:ext cx="500040" cy="500040"/>
          </a:xfrm>
          <a:prstGeom prst="rect">
            <a:avLst/>
          </a:prstGeom>
          <a:noFill/>
          <a:ln>
            <a:noFill/>
          </a:ln>
        </p:spPr>
      </p:pic>
      <p:pic>
        <p:nvPicPr>
          <p:cNvPr id="433" name="Google Shape;433;p115" descr="Facebook icon"/>
          <p:cNvPicPr preferRelativeResize="0"/>
          <p:nvPr/>
        </p:nvPicPr>
        <p:blipFill rotWithShape="1">
          <a:blip r:embed="rId4">
            <a:alphaModFix/>
          </a:blip>
          <a:srcRect/>
          <a:stretch/>
        </p:blipFill>
        <p:spPr>
          <a:xfrm>
            <a:off x="9024960" y="4043402"/>
            <a:ext cx="500040" cy="500040"/>
          </a:xfrm>
          <a:prstGeom prst="rect">
            <a:avLst/>
          </a:prstGeom>
          <a:noFill/>
          <a:ln>
            <a:noFill/>
          </a:ln>
        </p:spPr>
      </p:pic>
      <p:sp>
        <p:nvSpPr>
          <p:cNvPr id="434" name="Google Shape;434;p115"/>
          <p:cNvSpPr txBox="1"/>
          <p:nvPr/>
        </p:nvSpPr>
        <p:spPr>
          <a:xfrm>
            <a:off x="2718290" y="4043402"/>
            <a:ext cx="6806709" cy="461665"/>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chemeClr val="accent1"/>
              </a:buClr>
              <a:buSzPts val="2400"/>
              <a:buFont typeface="Calibri"/>
              <a:buNone/>
            </a:pPr>
            <a:r>
              <a:rPr lang="en-US" sz="2400">
                <a:solidFill>
                  <a:schemeClr val="accent1"/>
                </a:solidFill>
                <a:latin typeface="Calibri"/>
                <a:ea typeface="Calibri"/>
                <a:cs typeface="Calibri"/>
                <a:sym typeface="Calibri"/>
              </a:rPr>
              <a:t>twitter.com/ORDeptEd | fb.com/ORDeptEd</a:t>
            </a:r>
            <a:endParaRPr sz="2400">
              <a:solidFill>
                <a:schemeClr val="accent1"/>
              </a:solidFill>
              <a:latin typeface="Calibri"/>
              <a:ea typeface="Calibri"/>
              <a:cs typeface="Calibri"/>
              <a:sym typeface="Calibri"/>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matchingName="Content with Caption">
  <p:cSld name="Content with Caption">
    <p:bg>
      <p:bgPr>
        <a:solidFill>
          <a:schemeClr val="accent5"/>
        </a:solidFill>
        <a:effectLst/>
      </p:bgPr>
    </p:bg>
    <p:spTree>
      <p:nvGrpSpPr>
        <p:cNvPr id="1" name="Shape 56"/>
        <p:cNvGrpSpPr/>
        <p:nvPr/>
      </p:nvGrpSpPr>
      <p:grpSpPr>
        <a:xfrm>
          <a:off x="0" y="0"/>
          <a:ext cx="0" cy="0"/>
          <a:chOff x="0" y="0"/>
          <a:chExt cx="0" cy="0"/>
        </a:xfrm>
      </p:grpSpPr>
      <p:sp>
        <p:nvSpPr>
          <p:cNvPr id="57" name="Google Shape;57;p78"/>
          <p:cNvSpPr/>
          <p:nvPr/>
        </p:nvSpPr>
        <p:spPr>
          <a:xfrm>
            <a:off x="206188" y="215153"/>
            <a:ext cx="11775141" cy="6432176"/>
          </a:xfrm>
          <a:prstGeom prst="rect">
            <a:avLst/>
          </a:prstGeom>
          <a:solidFill>
            <a:schemeClr val="lt1"/>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58" name="Google Shape;58;p78"/>
          <p:cNvSpPr/>
          <p:nvPr/>
        </p:nvSpPr>
        <p:spPr>
          <a:xfrm>
            <a:off x="206189" y="215153"/>
            <a:ext cx="4730470" cy="6432176"/>
          </a:xfrm>
          <a:prstGeom prst="rect">
            <a:avLst/>
          </a:prstGeom>
          <a:solidFill>
            <a:srgbClr val="F0F4E6"/>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59" name="Google Shape;59;p78"/>
          <p:cNvSpPr txBox="1">
            <a:spLocks noGrp="1"/>
          </p:cNvSpPr>
          <p:nvPr>
            <p:ph type="title"/>
          </p:nvPr>
        </p:nvSpPr>
        <p:spPr>
          <a:xfrm>
            <a:off x="717177" y="779645"/>
            <a:ext cx="3931826" cy="2542395"/>
          </a:xfrm>
          <a:prstGeom prst="rect">
            <a:avLst/>
          </a:prstGeom>
          <a:noFill/>
          <a:ln>
            <a:noFill/>
          </a:ln>
        </p:spPr>
        <p:txBody>
          <a:bodyPr spcFirstLastPara="1" wrap="square" lIns="91425" tIns="45700" rIns="91425" bIns="45700" anchor="t" anchorCtr="0">
            <a:normAutofit/>
          </a:bodyPr>
          <a:lstStyle>
            <a:lvl1pPr lvl="0" algn="l">
              <a:lnSpc>
                <a:spcPct val="90000"/>
              </a:lnSpc>
              <a:spcBef>
                <a:spcPts val="0"/>
              </a:spcBef>
              <a:spcAft>
                <a:spcPts val="0"/>
              </a:spcAft>
              <a:buClr>
                <a:schemeClr val="accent5"/>
              </a:buClr>
              <a:buSzPts val="4400"/>
              <a:buFont typeface="Calibri"/>
              <a:buNone/>
              <a:defRPr sz="44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0" name="Google Shape;60;p78"/>
          <p:cNvSpPr txBox="1">
            <a:spLocks noGrp="1"/>
          </p:cNvSpPr>
          <p:nvPr>
            <p:ph type="body" idx="1"/>
          </p:nvPr>
        </p:nvSpPr>
        <p:spPr>
          <a:xfrm>
            <a:off x="5183188" y="779647"/>
            <a:ext cx="6172200" cy="5081404"/>
          </a:xfrm>
          <a:prstGeom prst="rect">
            <a:avLst/>
          </a:prstGeom>
          <a:noFill/>
          <a:ln>
            <a:noFill/>
          </a:ln>
        </p:spPr>
        <p:txBody>
          <a:bodyPr spcFirstLastPara="1" wrap="square" lIns="91425" tIns="45700" rIns="91425" bIns="45700" anchor="t" anchorCtr="0">
            <a:normAutofit/>
          </a:bodyPr>
          <a:lstStyle>
            <a:lvl1pPr marL="457200" lvl="0" indent="-381000" algn="l">
              <a:lnSpc>
                <a:spcPct val="90000"/>
              </a:lnSpc>
              <a:spcBef>
                <a:spcPts val="1000"/>
              </a:spcBef>
              <a:spcAft>
                <a:spcPts val="0"/>
              </a:spcAft>
              <a:buClr>
                <a:schemeClr val="dk1"/>
              </a:buClr>
              <a:buSzPts val="2400"/>
              <a:buChar char="•"/>
              <a:defRPr sz="2400"/>
            </a:lvl1pPr>
            <a:lvl2pPr marL="914400" lvl="1" indent="-381000" algn="l">
              <a:lnSpc>
                <a:spcPct val="90000"/>
              </a:lnSpc>
              <a:spcBef>
                <a:spcPts val="500"/>
              </a:spcBef>
              <a:spcAft>
                <a:spcPts val="0"/>
              </a:spcAft>
              <a:buClr>
                <a:schemeClr val="dk1"/>
              </a:buClr>
              <a:buSzPts val="2400"/>
              <a:buChar char="•"/>
              <a:defRPr sz="2400"/>
            </a:lvl2pPr>
            <a:lvl3pPr marL="1371600" lvl="2" indent="-381000" algn="l">
              <a:lnSpc>
                <a:spcPct val="90000"/>
              </a:lnSpc>
              <a:spcBef>
                <a:spcPts val="500"/>
              </a:spcBef>
              <a:spcAft>
                <a:spcPts val="0"/>
              </a:spcAft>
              <a:buClr>
                <a:schemeClr val="dk1"/>
              </a:buClr>
              <a:buSzPts val="2400"/>
              <a:buChar char="•"/>
              <a:defRPr sz="2400"/>
            </a:lvl3pPr>
            <a:lvl4pPr marL="1828800" lvl="3" indent="-381000" algn="l">
              <a:lnSpc>
                <a:spcPct val="90000"/>
              </a:lnSpc>
              <a:spcBef>
                <a:spcPts val="500"/>
              </a:spcBef>
              <a:spcAft>
                <a:spcPts val="0"/>
              </a:spcAft>
              <a:buClr>
                <a:schemeClr val="dk1"/>
              </a:buClr>
              <a:buSzPts val="2400"/>
              <a:buChar char="•"/>
              <a:defRPr sz="2400"/>
            </a:lvl4pPr>
            <a:lvl5pPr marL="2286000" lvl="4" indent="-381000" algn="l">
              <a:lnSpc>
                <a:spcPct val="90000"/>
              </a:lnSpc>
              <a:spcBef>
                <a:spcPts val="500"/>
              </a:spcBef>
              <a:spcAft>
                <a:spcPts val="0"/>
              </a:spcAft>
              <a:buClr>
                <a:schemeClr val="dk1"/>
              </a:buClr>
              <a:buSzPts val="2400"/>
              <a:buChar char="•"/>
              <a:defRPr sz="24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61" name="Google Shape;61;p78"/>
          <p:cNvSpPr txBox="1">
            <a:spLocks noGrp="1"/>
          </p:cNvSpPr>
          <p:nvPr>
            <p:ph type="dt" idx="10"/>
          </p:nvPr>
        </p:nvSpPr>
        <p:spPr>
          <a:xfrm>
            <a:off x="3854824" y="6139793"/>
            <a:ext cx="4509246"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2" name="Google Shape;62;p78"/>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3" name="Google Shape;63;p78"/>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
        <p:nvSpPr>
          <p:cNvPr id="64" name="Google Shape;64;p78"/>
          <p:cNvSpPr>
            <a:spLocks noGrp="1"/>
          </p:cNvSpPr>
          <p:nvPr>
            <p:ph type="pic" idx="2"/>
          </p:nvPr>
        </p:nvSpPr>
        <p:spPr>
          <a:xfrm>
            <a:off x="717177" y="3540125"/>
            <a:ext cx="3931826" cy="2320926"/>
          </a:xfrm>
          <a:prstGeom prst="rect">
            <a:avLst/>
          </a:prstGeom>
          <a:noFill/>
          <a:ln>
            <a:noFill/>
          </a:ln>
        </p:spPr>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Comparison">
  <p:cSld name="Comparison">
    <p:bg>
      <p:bgPr>
        <a:solidFill>
          <a:schemeClr val="accent5"/>
        </a:solidFill>
        <a:effectLst/>
      </p:bgPr>
    </p:bg>
    <p:spTree>
      <p:nvGrpSpPr>
        <p:cNvPr id="1" name="Shape 65"/>
        <p:cNvGrpSpPr/>
        <p:nvPr/>
      </p:nvGrpSpPr>
      <p:grpSpPr>
        <a:xfrm>
          <a:off x="0" y="0"/>
          <a:ext cx="0" cy="0"/>
          <a:chOff x="0" y="0"/>
          <a:chExt cx="0" cy="0"/>
        </a:xfrm>
      </p:grpSpPr>
      <p:sp>
        <p:nvSpPr>
          <p:cNvPr id="66" name="Google Shape;66;p79"/>
          <p:cNvSpPr txBox="1">
            <a:spLocks noGrp="1"/>
          </p:cNvSpPr>
          <p:nvPr>
            <p:ph type="body" idx="1"/>
          </p:nvPr>
        </p:nvSpPr>
        <p:spPr>
          <a:xfrm>
            <a:off x="717176" y="1681163"/>
            <a:ext cx="5280399" cy="823912"/>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accent5"/>
              </a:buClr>
              <a:buSzPts val="3200"/>
              <a:buNone/>
              <a:defRPr sz="3200" b="0">
                <a:solidFill>
                  <a:schemeClr val="accent5"/>
                </a:solidFill>
              </a:defRPr>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67" name="Google Shape;67;p79"/>
          <p:cNvSpPr txBox="1">
            <a:spLocks noGrp="1"/>
          </p:cNvSpPr>
          <p:nvPr>
            <p:ph type="body" idx="2"/>
          </p:nvPr>
        </p:nvSpPr>
        <p:spPr>
          <a:xfrm>
            <a:off x="717176" y="2505075"/>
            <a:ext cx="5280399" cy="3434549"/>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68" name="Google Shape;68;p79"/>
          <p:cNvSpPr txBox="1">
            <a:spLocks noGrp="1"/>
          </p:cNvSpPr>
          <p:nvPr>
            <p:ph type="body" idx="3"/>
          </p:nvPr>
        </p:nvSpPr>
        <p:spPr>
          <a:xfrm>
            <a:off x="6172200" y="1681163"/>
            <a:ext cx="5329518" cy="823912"/>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accent5"/>
              </a:buClr>
              <a:buSzPts val="3200"/>
              <a:buNone/>
              <a:defRPr sz="3200" b="0">
                <a:solidFill>
                  <a:schemeClr val="accent5"/>
                </a:solidFill>
              </a:defRPr>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69" name="Google Shape;69;p79"/>
          <p:cNvSpPr txBox="1">
            <a:spLocks noGrp="1"/>
          </p:cNvSpPr>
          <p:nvPr>
            <p:ph type="body" idx="4"/>
          </p:nvPr>
        </p:nvSpPr>
        <p:spPr>
          <a:xfrm>
            <a:off x="6172200" y="2505075"/>
            <a:ext cx="5329518" cy="3434549"/>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0" name="Google Shape;70;p79"/>
          <p:cNvSpPr txBox="1">
            <a:spLocks noGrp="1"/>
          </p:cNvSpPr>
          <p:nvPr>
            <p:ph type="dt" idx="10"/>
          </p:nvPr>
        </p:nvSpPr>
        <p:spPr>
          <a:xfrm>
            <a:off x="3854824" y="6139793"/>
            <a:ext cx="4509246"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1" name="Google Shape;71;p79"/>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2" name="Google Shape;72;p79"/>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
        <p:nvSpPr>
          <p:cNvPr id="73" name="Google Shape;73;p79"/>
          <p:cNvSpPr txBox="1">
            <a:spLocks noGrp="1"/>
          </p:cNvSpPr>
          <p:nvPr>
            <p:ph type="title"/>
          </p:nvPr>
        </p:nvSpPr>
        <p:spPr>
          <a:xfrm>
            <a:off x="717176" y="457200"/>
            <a:ext cx="10784542" cy="102646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accent5"/>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matchingName="Title Only">
  <p:cSld name="Title Only">
    <p:bg>
      <p:bgPr>
        <a:solidFill>
          <a:schemeClr val="accent5"/>
        </a:solidFill>
        <a:effectLst/>
      </p:bgPr>
    </p:bg>
    <p:spTree>
      <p:nvGrpSpPr>
        <p:cNvPr id="1" name="Shape 74"/>
        <p:cNvGrpSpPr/>
        <p:nvPr/>
      </p:nvGrpSpPr>
      <p:grpSpPr>
        <a:xfrm>
          <a:off x="0" y="0"/>
          <a:ext cx="0" cy="0"/>
          <a:chOff x="0" y="0"/>
          <a:chExt cx="0" cy="0"/>
        </a:xfrm>
      </p:grpSpPr>
      <p:sp>
        <p:nvSpPr>
          <p:cNvPr id="75" name="Google Shape;75;p80"/>
          <p:cNvSpPr/>
          <p:nvPr/>
        </p:nvSpPr>
        <p:spPr>
          <a:xfrm>
            <a:off x="206188" y="215153"/>
            <a:ext cx="11775141" cy="6432176"/>
          </a:xfrm>
          <a:prstGeom prst="rect">
            <a:avLst/>
          </a:prstGeom>
          <a:solidFill>
            <a:schemeClr val="lt1"/>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76" name="Google Shape;76;p80"/>
          <p:cNvSpPr txBox="1">
            <a:spLocks noGrp="1"/>
          </p:cNvSpPr>
          <p:nvPr>
            <p:ph type="dt" idx="10"/>
          </p:nvPr>
        </p:nvSpPr>
        <p:spPr>
          <a:xfrm>
            <a:off x="3854824" y="6139793"/>
            <a:ext cx="4509246"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7" name="Google Shape;77;p80"/>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8" name="Google Shape;78;p80"/>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
        <p:nvSpPr>
          <p:cNvPr id="79" name="Google Shape;79;p80"/>
          <p:cNvSpPr txBox="1">
            <a:spLocks noGrp="1"/>
          </p:cNvSpPr>
          <p:nvPr>
            <p:ph type="title"/>
          </p:nvPr>
        </p:nvSpPr>
        <p:spPr>
          <a:xfrm>
            <a:off x="717176" y="457200"/>
            <a:ext cx="10784542" cy="102646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accent5"/>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matchingName="Blank">
  <p:cSld name="Blank">
    <p:bg>
      <p:bgPr>
        <a:solidFill>
          <a:schemeClr val="accent5"/>
        </a:solidFill>
        <a:effectLst/>
      </p:bgPr>
    </p:bg>
    <p:spTree>
      <p:nvGrpSpPr>
        <p:cNvPr id="1" name="Shape 80"/>
        <p:cNvGrpSpPr/>
        <p:nvPr/>
      </p:nvGrpSpPr>
      <p:grpSpPr>
        <a:xfrm>
          <a:off x="0" y="0"/>
          <a:ext cx="0" cy="0"/>
          <a:chOff x="0" y="0"/>
          <a:chExt cx="0" cy="0"/>
        </a:xfrm>
      </p:grpSpPr>
      <p:sp>
        <p:nvSpPr>
          <p:cNvPr id="81" name="Google Shape;81;p81"/>
          <p:cNvSpPr/>
          <p:nvPr/>
        </p:nvSpPr>
        <p:spPr>
          <a:xfrm>
            <a:off x="206188" y="215153"/>
            <a:ext cx="11775141" cy="6432176"/>
          </a:xfrm>
          <a:prstGeom prst="rect">
            <a:avLst/>
          </a:prstGeom>
          <a:solidFill>
            <a:schemeClr val="lt1"/>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800">
                <a:solidFill>
                  <a:schemeClr val="lt1"/>
                </a:solidFill>
                <a:latin typeface="Calibri"/>
                <a:ea typeface="Calibri"/>
                <a:cs typeface="Calibri"/>
                <a:sym typeface="Calibri"/>
              </a:rPr>
              <a:t>v</a:t>
            </a:r>
            <a:endParaRPr/>
          </a:p>
        </p:txBody>
      </p:sp>
      <p:sp>
        <p:nvSpPr>
          <p:cNvPr id="82" name="Google Shape;82;p81"/>
          <p:cNvSpPr txBox="1">
            <a:spLocks noGrp="1"/>
          </p:cNvSpPr>
          <p:nvPr>
            <p:ph type="dt" idx="10"/>
          </p:nvPr>
        </p:nvSpPr>
        <p:spPr>
          <a:xfrm>
            <a:off x="3854824" y="6139793"/>
            <a:ext cx="4509246"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3" name="Google Shape;83;p81"/>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4" name="Google Shape;84;p81"/>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
        <p:nvSpPr>
          <p:cNvPr id="85" name="Google Shape;85;p81"/>
          <p:cNvSpPr txBox="1">
            <a:spLocks noGrp="1"/>
          </p:cNvSpPr>
          <p:nvPr>
            <p:ph type="body" idx="1"/>
          </p:nvPr>
        </p:nvSpPr>
        <p:spPr>
          <a:xfrm>
            <a:off x="717176" y="659958"/>
            <a:ext cx="10784542" cy="5398936"/>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6" Type="http://schemas.openxmlformats.org/officeDocument/2006/relationships/image" Target="../media/image1.png"/><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theme" Target="../theme/theme2.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3.xml"/><Relationship Id="rId13" Type="http://schemas.openxmlformats.org/officeDocument/2006/relationships/slideLayout" Target="../slideLayouts/slideLayout38.xml"/><Relationship Id="rId3" Type="http://schemas.openxmlformats.org/officeDocument/2006/relationships/slideLayout" Target="../slideLayouts/slideLayout28.xml"/><Relationship Id="rId7" Type="http://schemas.openxmlformats.org/officeDocument/2006/relationships/slideLayout" Target="../slideLayouts/slideLayout32.xml"/><Relationship Id="rId12" Type="http://schemas.openxmlformats.org/officeDocument/2006/relationships/slideLayout" Target="../slideLayouts/slideLayout37.xml"/><Relationship Id="rId2" Type="http://schemas.openxmlformats.org/officeDocument/2006/relationships/slideLayout" Target="../slideLayouts/slideLayout27.xml"/><Relationship Id="rId16" Type="http://schemas.openxmlformats.org/officeDocument/2006/relationships/image" Target="../media/image1.png"/><Relationship Id="rId1" Type="http://schemas.openxmlformats.org/officeDocument/2006/relationships/slideLayout" Target="../slideLayouts/slideLayout26.xml"/><Relationship Id="rId6" Type="http://schemas.openxmlformats.org/officeDocument/2006/relationships/slideLayout" Target="../slideLayouts/slideLayout31.xml"/><Relationship Id="rId11" Type="http://schemas.openxmlformats.org/officeDocument/2006/relationships/slideLayout" Target="../slideLayouts/slideLayout36.xml"/><Relationship Id="rId5" Type="http://schemas.openxmlformats.org/officeDocument/2006/relationships/slideLayout" Target="../slideLayouts/slideLayout30.xml"/><Relationship Id="rId15" Type="http://schemas.openxmlformats.org/officeDocument/2006/relationships/theme" Target="../theme/theme3.xml"/><Relationship Id="rId10" Type="http://schemas.openxmlformats.org/officeDocument/2006/relationships/slideLayout" Target="../slideLayouts/slideLayout35.xml"/><Relationship Id="rId4" Type="http://schemas.openxmlformats.org/officeDocument/2006/relationships/slideLayout" Target="../slideLayouts/slideLayout29.xml"/><Relationship Id="rId9" Type="http://schemas.openxmlformats.org/officeDocument/2006/relationships/slideLayout" Target="../slideLayouts/slideLayout34.xml"/><Relationship Id="rId14" Type="http://schemas.openxmlformats.org/officeDocument/2006/relationships/slideLayout" Target="../slideLayouts/slideLayout39.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7.xml"/><Relationship Id="rId13" Type="http://schemas.openxmlformats.org/officeDocument/2006/relationships/image" Target="../media/image1.png"/><Relationship Id="rId3" Type="http://schemas.openxmlformats.org/officeDocument/2006/relationships/slideLayout" Target="../slideLayouts/slideLayout42.xml"/><Relationship Id="rId7" Type="http://schemas.openxmlformats.org/officeDocument/2006/relationships/slideLayout" Target="../slideLayouts/slideLayout46.xml"/><Relationship Id="rId12" Type="http://schemas.openxmlformats.org/officeDocument/2006/relationships/theme" Target="../theme/theme4.xml"/><Relationship Id="rId2" Type="http://schemas.openxmlformats.org/officeDocument/2006/relationships/slideLayout" Target="../slideLayouts/slideLayout41.xml"/><Relationship Id="rId1" Type="http://schemas.openxmlformats.org/officeDocument/2006/relationships/slideLayout" Target="../slideLayouts/slideLayout40.xml"/><Relationship Id="rId6" Type="http://schemas.openxmlformats.org/officeDocument/2006/relationships/slideLayout" Target="../slideLayouts/slideLayout45.xml"/><Relationship Id="rId11" Type="http://schemas.openxmlformats.org/officeDocument/2006/relationships/slideLayout" Target="../slideLayouts/slideLayout50.xml"/><Relationship Id="rId5" Type="http://schemas.openxmlformats.org/officeDocument/2006/relationships/slideLayout" Target="../slideLayouts/slideLayout44.xml"/><Relationship Id="rId10" Type="http://schemas.openxmlformats.org/officeDocument/2006/relationships/slideLayout" Target="../slideLayouts/slideLayout49.xml"/><Relationship Id="rId4" Type="http://schemas.openxmlformats.org/officeDocument/2006/relationships/slideLayout" Target="../slideLayouts/slideLayout43.xml"/><Relationship Id="rId9" Type="http://schemas.openxmlformats.org/officeDocument/2006/relationships/slideLayout" Target="../slideLayouts/slideLayout4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5"/>
        </a:solidFill>
        <a:effectLst/>
      </p:bgPr>
    </p:bg>
    <p:spTree>
      <p:nvGrpSpPr>
        <p:cNvPr id="1" name="Shape 9"/>
        <p:cNvGrpSpPr/>
        <p:nvPr/>
      </p:nvGrpSpPr>
      <p:grpSpPr>
        <a:xfrm>
          <a:off x="0" y="0"/>
          <a:ext cx="0" cy="0"/>
          <a:chOff x="0" y="0"/>
          <a:chExt cx="0" cy="0"/>
        </a:xfrm>
      </p:grpSpPr>
      <p:sp>
        <p:nvSpPr>
          <p:cNvPr id="10" name="Google Shape;10;p62"/>
          <p:cNvSpPr/>
          <p:nvPr/>
        </p:nvSpPr>
        <p:spPr>
          <a:xfrm>
            <a:off x="206188" y="215153"/>
            <a:ext cx="11775141" cy="6432176"/>
          </a:xfrm>
          <a:prstGeom prst="rect">
            <a:avLst/>
          </a:prstGeom>
          <a:solidFill>
            <a:schemeClr val="lt1"/>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1" name="Google Shape;11;p62"/>
          <p:cNvSpPr txBox="1">
            <a:spLocks noGrp="1"/>
          </p:cNvSpPr>
          <p:nvPr>
            <p:ph type="title"/>
          </p:nvPr>
        </p:nvSpPr>
        <p:spPr>
          <a:xfrm>
            <a:off x="717176" y="457200"/>
            <a:ext cx="10784542" cy="1026460"/>
          </a:xfrm>
          <a:prstGeom prst="rect">
            <a:avLst/>
          </a:prstGeom>
          <a:noFill/>
          <a:ln>
            <a:noFill/>
          </a:ln>
        </p:spPr>
        <p:txBody>
          <a:bodyPr spcFirstLastPara="1" wrap="square" lIns="91425" tIns="45700" rIns="91425" bIns="45700" anchor="b" anchorCtr="0">
            <a:normAutofit/>
          </a:bodyPr>
          <a:lstStyle>
            <a:lvl1pPr marR="0" lvl="0" algn="l" rtl="0">
              <a:lnSpc>
                <a:spcPct val="90000"/>
              </a:lnSpc>
              <a:spcBef>
                <a:spcPts val="0"/>
              </a:spcBef>
              <a:spcAft>
                <a:spcPts val="0"/>
              </a:spcAft>
              <a:buClr>
                <a:schemeClr val="accent5"/>
              </a:buClr>
              <a:buSzPts val="4400"/>
              <a:buFont typeface="Calibri"/>
              <a:buNone/>
              <a:defRPr sz="4400" b="0" i="0" u="none" strike="noStrike" cap="none">
                <a:solidFill>
                  <a:schemeClr val="accent5"/>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2" name="Google Shape;12;p62"/>
          <p:cNvSpPr txBox="1">
            <a:spLocks noGrp="1"/>
          </p:cNvSpPr>
          <p:nvPr>
            <p:ph type="body" idx="1"/>
          </p:nvPr>
        </p:nvSpPr>
        <p:spPr>
          <a:xfrm>
            <a:off x="717176" y="1825625"/>
            <a:ext cx="10784542" cy="4109010"/>
          </a:xfrm>
          <a:prstGeom prst="rect">
            <a:avLst/>
          </a:prstGeom>
          <a:noFill/>
          <a:ln>
            <a:noFill/>
          </a:ln>
        </p:spPr>
        <p:txBody>
          <a:bodyPr spcFirstLastPara="1" wrap="square" lIns="91425" tIns="45700" rIns="91425" bIns="45700" anchor="t" anchorCtr="0">
            <a:normAutofit/>
          </a:bodyPr>
          <a:lstStyle>
            <a:lvl1pPr marL="457200" marR="0" lvl="0" indent="-381000" algn="l" rtl="0">
              <a:lnSpc>
                <a:spcPct val="90000"/>
              </a:lnSpc>
              <a:spcBef>
                <a:spcPts val="10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3pPr>
            <a:lvl4pPr marL="1828800" marR="0" lvl="3"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4pPr>
            <a:lvl5pPr marL="2286000" marR="0" lvl="4"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3" name="Google Shape;13;p62"/>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595959"/>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4" name="Google Shape;14;p62"/>
          <p:cNvSpPr txBox="1">
            <a:spLocks noGrp="1"/>
          </p:cNvSpPr>
          <p:nvPr>
            <p:ph type="dt" idx="10"/>
          </p:nvPr>
        </p:nvSpPr>
        <p:spPr>
          <a:xfrm>
            <a:off x="3854824" y="6139793"/>
            <a:ext cx="4509246"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595959"/>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5" name="Google Shape;15;p62"/>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595959"/>
                </a:solidFill>
                <a:latin typeface="Calibri"/>
                <a:ea typeface="Calibri"/>
                <a:cs typeface="Calibri"/>
                <a:sym typeface="Calibri"/>
              </a:defRPr>
            </a:lvl1pPr>
            <a:lvl2pPr marL="0" marR="0" lvl="1" indent="0" algn="r" rtl="0">
              <a:spcBef>
                <a:spcPts val="0"/>
              </a:spcBef>
              <a:buNone/>
              <a:defRPr sz="1200" b="0" i="0" u="none" strike="noStrike" cap="none">
                <a:solidFill>
                  <a:srgbClr val="595959"/>
                </a:solidFill>
                <a:latin typeface="Calibri"/>
                <a:ea typeface="Calibri"/>
                <a:cs typeface="Calibri"/>
                <a:sym typeface="Calibri"/>
              </a:defRPr>
            </a:lvl2pPr>
            <a:lvl3pPr marL="0" marR="0" lvl="2" indent="0" algn="r" rtl="0">
              <a:spcBef>
                <a:spcPts val="0"/>
              </a:spcBef>
              <a:buNone/>
              <a:defRPr sz="1200" b="0" i="0" u="none" strike="noStrike" cap="none">
                <a:solidFill>
                  <a:srgbClr val="595959"/>
                </a:solidFill>
                <a:latin typeface="Calibri"/>
                <a:ea typeface="Calibri"/>
                <a:cs typeface="Calibri"/>
                <a:sym typeface="Calibri"/>
              </a:defRPr>
            </a:lvl3pPr>
            <a:lvl4pPr marL="0" marR="0" lvl="3" indent="0" algn="r" rtl="0">
              <a:spcBef>
                <a:spcPts val="0"/>
              </a:spcBef>
              <a:buNone/>
              <a:defRPr sz="1200" b="0" i="0" u="none" strike="noStrike" cap="none">
                <a:solidFill>
                  <a:srgbClr val="595959"/>
                </a:solidFill>
                <a:latin typeface="Calibri"/>
                <a:ea typeface="Calibri"/>
                <a:cs typeface="Calibri"/>
                <a:sym typeface="Calibri"/>
              </a:defRPr>
            </a:lvl4pPr>
            <a:lvl5pPr marL="0" marR="0" lvl="4" indent="0" algn="r" rtl="0">
              <a:spcBef>
                <a:spcPts val="0"/>
              </a:spcBef>
              <a:buNone/>
              <a:defRPr sz="1200" b="0" i="0" u="none" strike="noStrike" cap="none">
                <a:solidFill>
                  <a:srgbClr val="595959"/>
                </a:solidFill>
                <a:latin typeface="Calibri"/>
                <a:ea typeface="Calibri"/>
                <a:cs typeface="Calibri"/>
                <a:sym typeface="Calibri"/>
              </a:defRPr>
            </a:lvl5pPr>
            <a:lvl6pPr marL="0" marR="0" lvl="5" indent="0" algn="r" rtl="0">
              <a:spcBef>
                <a:spcPts val="0"/>
              </a:spcBef>
              <a:buNone/>
              <a:defRPr sz="1200" b="0" i="0" u="none" strike="noStrike" cap="none">
                <a:solidFill>
                  <a:srgbClr val="595959"/>
                </a:solidFill>
                <a:latin typeface="Calibri"/>
                <a:ea typeface="Calibri"/>
                <a:cs typeface="Calibri"/>
                <a:sym typeface="Calibri"/>
              </a:defRPr>
            </a:lvl6pPr>
            <a:lvl7pPr marL="0" marR="0" lvl="6" indent="0" algn="r" rtl="0">
              <a:spcBef>
                <a:spcPts val="0"/>
              </a:spcBef>
              <a:buNone/>
              <a:defRPr sz="1200" b="0" i="0" u="none" strike="noStrike" cap="none">
                <a:solidFill>
                  <a:srgbClr val="595959"/>
                </a:solidFill>
                <a:latin typeface="Calibri"/>
                <a:ea typeface="Calibri"/>
                <a:cs typeface="Calibri"/>
                <a:sym typeface="Calibri"/>
              </a:defRPr>
            </a:lvl7pPr>
            <a:lvl8pPr marL="0" marR="0" lvl="7" indent="0" algn="r" rtl="0">
              <a:spcBef>
                <a:spcPts val="0"/>
              </a:spcBef>
              <a:buNone/>
              <a:defRPr sz="1200" b="0" i="0" u="none" strike="noStrike" cap="none">
                <a:solidFill>
                  <a:srgbClr val="595959"/>
                </a:solidFill>
                <a:latin typeface="Calibri"/>
                <a:ea typeface="Calibri"/>
                <a:cs typeface="Calibri"/>
                <a:sym typeface="Calibri"/>
              </a:defRPr>
            </a:lvl8pPr>
            <a:lvl9pPr marL="0" marR="0" lvl="8" indent="0" algn="r" rtl="0">
              <a:spcBef>
                <a:spcPts val="0"/>
              </a:spcBef>
              <a:buNone/>
              <a:defRPr sz="1200" b="0" i="0" u="none" strike="noStrike" cap="none">
                <a:solidFill>
                  <a:srgbClr val="59595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pic>
        <p:nvPicPr>
          <p:cNvPr id="16" name="Google Shape;16;p62" descr="Decorative line break"/>
          <p:cNvPicPr preferRelativeResize="0"/>
          <p:nvPr/>
        </p:nvPicPr>
        <p:blipFill rotWithShape="1">
          <a:blip r:embed="rId13">
            <a:alphaModFix/>
          </a:blip>
          <a:srcRect/>
          <a:stretch/>
        </p:blipFill>
        <p:spPr>
          <a:xfrm>
            <a:off x="804670" y="1558360"/>
            <a:ext cx="1286259" cy="24384"/>
          </a:xfrm>
          <a:prstGeom prst="rect">
            <a:avLst/>
          </a:prstGeom>
          <a:noFill/>
          <a:ln>
            <a:noFill/>
          </a:ln>
        </p:spPr>
      </p:pic>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Shape 104"/>
        <p:cNvGrpSpPr/>
        <p:nvPr/>
      </p:nvGrpSpPr>
      <p:grpSpPr>
        <a:xfrm>
          <a:off x="0" y="0"/>
          <a:ext cx="0" cy="0"/>
          <a:chOff x="0" y="0"/>
          <a:chExt cx="0" cy="0"/>
        </a:xfrm>
      </p:grpSpPr>
      <p:sp>
        <p:nvSpPr>
          <p:cNvPr id="105" name="Google Shape;105;p66"/>
          <p:cNvSpPr/>
          <p:nvPr/>
        </p:nvSpPr>
        <p:spPr>
          <a:xfrm>
            <a:off x="206188" y="215153"/>
            <a:ext cx="11775141" cy="6432176"/>
          </a:xfrm>
          <a:prstGeom prst="rect">
            <a:avLst/>
          </a:prstGeom>
          <a:solidFill>
            <a:schemeClr val="lt1"/>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06" name="Google Shape;106;p66"/>
          <p:cNvSpPr txBox="1">
            <a:spLocks noGrp="1"/>
          </p:cNvSpPr>
          <p:nvPr>
            <p:ph type="title"/>
          </p:nvPr>
        </p:nvSpPr>
        <p:spPr>
          <a:xfrm>
            <a:off x="717176" y="457200"/>
            <a:ext cx="10784542" cy="1026460"/>
          </a:xfrm>
          <a:prstGeom prst="rect">
            <a:avLst/>
          </a:prstGeom>
          <a:noFill/>
          <a:ln>
            <a:noFill/>
          </a:ln>
        </p:spPr>
        <p:txBody>
          <a:bodyPr spcFirstLastPara="1" wrap="square" lIns="91425" tIns="45700" rIns="91425" bIns="45700" anchor="b" anchorCtr="0">
            <a:normAutofit/>
          </a:bodyPr>
          <a:lstStyle>
            <a:lvl1pPr marR="0" lvl="0" algn="l" rtl="0">
              <a:lnSpc>
                <a:spcPct val="90000"/>
              </a:lnSpc>
              <a:spcBef>
                <a:spcPts val="0"/>
              </a:spcBef>
              <a:spcAft>
                <a:spcPts val="0"/>
              </a:spcAft>
              <a:buClr>
                <a:schemeClr val="accent2"/>
              </a:buClr>
              <a:buSzPts val="4400"/>
              <a:buFont typeface="Calibri"/>
              <a:buNone/>
              <a:defRPr sz="4400" b="0" i="0" u="none" strike="noStrike" cap="none">
                <a:solidFill>
                  <a:schemeClr val="accent2"/>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07" name="Google Shape;107;p66"/>
          <p:cNvSpPr txBox="1">
            <a:spLocks noGrp="1"/>
          </p:cNvSpPr>
          <p:nvPr>
            <p:ph type="body" idx="1"/>
          </p:nvPr>
        </p:nvSpPr>
        <p:spPr>
          <a:xfrm>
            <a:off x="717176" y="1825625"/>
            <a:ext cx="10784542" cy="4109010"/>
          </a:xfrm>
          <a:prstGeom prst="rect">
            <a:avLst/>
          </a:prstGeom>
          <a:noFill/>
          <a:ln>
            <a:noFill/>
          </a:ln>
        </p:spPr>
        <p:txBody>
          <a:bodyPr spcFirstLastPara="1" wrap="square" lIns="91425" tIns="45700" rIns="91425" bIns="45700" anchor="t" anchorCtr="0">
            <a:normAutofit/>
          </a:bodyPr>
          <a:lstStyle>
            <a:lvl1pPr marL="457200" marR="0" lvl="0" indent="-381000" algn="l" rtl="0">
              <a:lnSpc>
                <a:spcPct val="90000"/>
              </a:lnSpc>
              <a:spcBef>
                <a:spcPts val="10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3pPr>
            <a:lvl4pPr marL="1828800" marR="0" lvl="3"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4pPr>
            <a:lvl5pPr marL="2286000" marR="0" lvl="4"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08" name="Google Shape;108;p66"/>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595959"/>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09" name="Google Shape;109;p66"/>
          <p:cNvSpPr txBox="1">
            <a:spLocks noGrp="1"/>
          </p:cNvSpPr>
          <p:nvPr>
            <p:ph type="dt" idx="10"/>
          </p:nvPr>
        </p:nvSpPr>
        <p:spPr>
          <a:xfrm>
            <a:off x="3854824" y="6139793"/>
            <a:ext cx="4509246"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595959"/>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10" name="Google Shape;110;p66"/>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595959"/>
                </a:solidFill>
                <a:latin typeface="Calibri"/>
                <a:ea typeface="Calibri"/>
                <a:cs typeface="Calibri"/>
                <a:sym typeface="Calibri"/>
              </a:defRPr>
            </a:lvl1pPr>
            <a:lvl2pPr marL="0" marR="0" lvl="1" indent="0" algn="r" rtl="0">
              <a:spcBef>
                <a:spcPts val="0"/>
              </a:spcBef>
              <a:buNone/>
              <a:defRPr sz="1200" b="0" i="0" u="none" strike="noStrike" cap="none">
                <a:solidFill>
                  <a:srgbClr val="595959"/>
                </a:solidFill>
                <a:latin typeface="Calibri"/>
                <a:ea typeface="Calibri"/>
                <a:cs typeface="Calibri"/>
                <a:sym typeface="Calibri"/>
              </a:defRPr>
            </a:lvl2pPr>
            <a:lvl3pPr marL="0" marR="0" lvl="2" indent="0" algn="r" rtl="0">
              <a:spcBef>
                <a:spcPts val="0"/>
              </a:spcBef>
              <a:buNone/>
              <a:defRPr sz="1200" b="0" i="0" u="none" strike="noStrike" cap="none">
                <a:solidFill>
                  <a:srgbClr val="595959"/>
                </a:solidFill>
                <a:latin typeface="Calibri"/>
                <a:ea typeface="Calibri"/>
                <a:cs typeface="Calibri"/>
                <a:sym typeface="Calibri"/>
              </a:defRPr>
            </a:lvl3pPr>
            <a:lvl4pPr marL="0" marR="0" lvl="3" indent="0" algn="r" rtl="0">
              <a:spcBef>
                <a:spcPts val="0"/>
              </a:spcBef>
              <a:buNone/>
              <a:defRPr sz="1200" b="0" i="0" u="none" strike="noStrike" cap="none">
                <a:solidFill>
                  <a:srgbClr val="595959"/>
                </a:solidFill>
                <a:latin typeface="Calibri"/>
                <a:ea typeface="Calibri"/>
                <a:cs typeface="Calibri"/>
                <a:sym typeface="Calibri"/>
              </a:defRPr>
            </a:lvl4pPr>
            <a:lvl5pPr marL="0" marR="0" lvl="4" indent="0" algn="r" rtl="0">
              <a:spcBef>
                <a:spcPts val="0"/>
              </a:spcBef>
              <a:buNone/>
              <a:defRPr sz="1200" b="0" i="0" u="none" strike="noStrike" cap="none">
                <a:solidFill>
                  <a:srgbClr val="595959"/>
                </a:solidFill>
                <a:latin typeface="Calibri"/>
                <a:ea typeface="Calibri"/>
                <a:cs typeface="Calibri"/>
                <a:sym typeface="Calibri"/>
              </a:defRPr>
            </a:lvl5pPr>
            <a:lvl6pPr marL="0" marR="0" lvl="5" indent="0" algn="r" rtl="0">
              <a:spcBef>
                <a:spcPts val="0"/>
              </a:spcBef>
              <a:buNone/>
              <a:defRPr sz="1200" b="0" i="0" u="none" strike="noStrike" cap="none">
                <a:solidFill>
                  <a:srgbClr val="595959"/>
                </a:solidFill>
                <a:latin typeface="Calibri"/>
                <a:ea typeface="Calibri"/>
                <a:cs typeface="Calibri"/>
                <a:sym typeface="Calibri"/>
              </a:defRPr>
            </a:lvl6pPr>
            <a:lvl7pPr marL="0" marR="0" lvl="6" indent="0" algn="r" rtl="0">
              <a:spcBef>
                <a:spcPts val="0"/>
              </a:spcBef>
              <a:buNone/>
              <a:defRPr sz="1200" b="0" i="0" u="none" strike="noStrike" cap="none">
                <a:solidFill>
                  <a:srgbClr val="595959"/>
                </a:solidFill>
                <a:latin typeface="Calibri"/>
                <a:ea typeface="Calibri"/>
                <a:cs typeface="Calibri"/>
                <a:sym typeface="Calibri"/>
              </a:defRPr>
            </a:lvl7pPr>
            <a:lvl8pPr marL="0" marR="0" lvl="7" indent="0" algn="r" rtl="0">
              <a:spcBef>
                <a:spcPts val="0"/>
              </a:spcBef>
              <a:buNone/>
              <a:defRPr sz="1200" b="0" i="0" u="none" strike="noStrike" cap="none">
                <a:solidFill>
                  <a:srgbClr val="595959"/>
                </a:solidFill>
                <a:latin typeface="Calibri"/>
                <a:ea typeface="Calibri"/>
                <a:cs typeface="Calibri"/>
                <a:sym typeface="Calibri"/>
              </a:defRPr>
            </a:lvl8pPr>
            <a:lvl9pPr marL="0" marR="0" lvl="8" indent="0" algn="r" rtl="0">
              <a:spcBef>
                <a:spcPts val="0"/>
              </a:spcBef>
              <a:buNone/>
              <a:defRPr sz="1200" b="0" i="0" u="none" strike="noStrike" cap="none">
                <a:solidFill>
                  <a:srgbClr val="59595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pic>
        <p:nvPicPr>
          <p:cNvPr id="111" name="Google Shape;111;p66" descr="Decorative line break"/>
          <p:cNvPicPr preferRelativeResize="0"/>
          <p:nvPr/>
        </p:nvPicPr>
        <p:blipFill rotWithShape="1">
          <a:blip r:embed="rId16">
            <a:alphaModFix/>
          </a:blip>
          <a:srcRect/>
          <a:stretch/>
        </p:blipFill>
        <p:spPr>
          <a:xfrm>
            <a:off x="804670" y="1558360"/>
            <a:ext cx="1286259" cy="24384"/>
          </a:xfrm>
          <a:prstGeom prst="rect">
            <a:avLst/>
          </a:prstGeom>
          <a:noFill/>
          <a:ln>
            <a:noFill/>
          </a:ln>
        </p:spPr>
      </p:pic>
    </p:spTree>
  </p:cSld>
  <p:clrMap bg1="lt1" tx1="dk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accent3"/>
        </a:solidFill>
        <a:effectLst/>
      </p:bgPr>
    </p:bg>
    <p:spTree>
      <p:nvGrpSpPr>
        <p:cNvPr id="1" name="Shape 222"/>
        <p:cNvGrpSpPr/>
        <p:nvPr/>
      </p:nvGrpSpPr>
      <p:grpSpPr>
        <a:xfrm>
          <a:off x="0" y="0"/>
          <a:ext cx="0" cy="0"/>
          <a:chOff x="0" y="0"/>
          <a:chExt cx="0" cy="0"/>
        </a:xfrm>
      </p:grpSpPr>
      <p:sp>
        <p:nvSpPr>
          <p:cNvPr id="223" name="Google Shape;223;p68"/>
          <p:cNvSpPr/>
          <p:nvPr/>
        </p:nvSpPr>
        <p:spPr>
          <a:xfrm>
            <a:off x="206188" y="215153"/>
            <a:ext cx="11775141" cy="6432176"/>
          </a:xfrm>
          <a:prstGeom prst="rect">
            <a:avLst/>
          </a:prstGeom>
          <a:solidFill>
            <a:schemeClr val="lt1"/>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224" name="Google Shape;224;p68"/>
          <p:cNvSpPr txBox="1">
            <a:spLocks noGrp="1"/>
          </p:cNvSpPr>
          <p:nvPr>
            <p:ph type="title"/>
          </p:nvPr>
        </p:nvSpPr>
        <p:spPr>
          <a:xfrm>
            <a:off x="717176" y="457200"/>
            <a:ext cx="10784542" cy="1026460"/>
          </a:xfrm>
          <a:prstGeom prst="rect">
            <a:avLst/>
          </a:prstGeom>
          <a:noFill/>
          <a:ln>
            <a:noFill/>
          </a:ln>
        </p:spPr>
        <p:txBody>
          <a:bodyPr spcFirstLastPara="1" wrap="square" lIns="91425" tIns="45700" rIns="91425" bIns="45700" anchor="b" anchorCtr="0">
            <a:normAutofit/>
          </a:bodyPr>
          <a:lstStyle>
            <a:lvl1pPr marR="0" lvl="0" algn="l" rtl="0">
              <a:lnSpc>
                <a:spcPct val="90000"/>
              </a:lnSpc>
              <a:spcBef>
                <a:spcPts val="0"/>
              </a:spcBef>
              <a:spcAft>
                <a:spcPts val="0"/>
              </a:spcAft>
              <a:buClr>
                <a:schemeClr val="accent3"/>
              </a:buClr>
              <a:buSzPts val="4400"/>
              <a:buFont typeface="Calibri"/>
              <a:buNone/>
              <a:defRPr sz="4400" b="0" i="0" u="none" strike="noStrike" cap="none">
                <a:solidFill>
                  <a:schemeClr val="accent3"/>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225" name="Google Shape;225;p68"/>
          <p:cNvSpPr txBox="1">
            <a:spLocks noGrp="1"/>
          </p:cNvSpPr>
          <p:nvPr>
            <p:ph type="body" idx="1"/>
          </p:nvPr>
        </p:nvSpPr>
        <p:spPr>
          <a:xfrm>
            <a:off x="717176" y="1825625"/>
            <a:ext cx="10784542" cy="4109010"/>
          </a:xfrm>
          <a:prstGeom prst="rect">
            <a:avLst/>
          </a:prstGeom>
          <a:noFill/>
          <a:ln>
            <a:noFill/>
          </a:ln>
        </p:spPr>
        <p:txBody>
          <a:bodyPr spcFirstLastPara="1" wrap="square" lIns="91425" tIns="45700" rIns="91425" bIns="45700" anchor="t" anchorCtr="0">
            <a:normAutofit/>
          </a:bodyPr>
          <a:lstStyle>
            <a:lvl1pPr marL="457200" marR="0" lvl="0" indent="-381000" algn="l" rtl="0">
              <a:lnSpc>
                <a:spcPct val="90000"/>
              </a:lnSpc>
              <a:spcBef>
                <a:spcPts val="10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3pPr>
            <a:lvl4pPr marL="1828800" marR="0" lvl="3"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4pPr>
            <a:lvl5pPr marL="2286000" marR="0" lvl="4"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226" name="Google Shape;226;p68"/>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595959"/>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227" name="Google Shape;227;p68"/>
          <p:cNvSpPr txBox="1">
            <a:spLocks noGrp="1"/>
          </p:cNvSpPr>
          <p:nvPr>
            <p:ph type="dt" idx="10"/>
          </p:nvPr>
        </p:nvSpPr>
        <p:spPr>
          <a:xfrm>
            <a:off x="3854824" y="6139793"/>
            <a:ext cx="4509246"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595959"/>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228" name="Google Shape;228;p68"/>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595959"/>
                </a:solidFill>
                <a:latin typeface="Calibri"/>
                <a:ea typeface="Calibri"/>
                <a:cs typeface="Calibri"/>
                <a:sym typeface="Calibri"/>
              </a:defRPr>
            </a:lvl1pPr>
            <a:lvl2pPr marL="0" marR="0" lvl="1" indent="0" algn="r" rtl="0">
              <a:spcBef>
                <a:spcPts val="0"/>
              </a:spcBef>
              <a:buNone/>
              <a:defRPr sz="1200" b="0" i="0" u="none" strike="noStrike" cap="none">
                <a:solidFill>
                  <a:srgbClr val="595959"/>
                </a:solidFill>
                <a:latin typeface="Calibri"/>
                <a:ea typeface="Calibri"/>
                <a:cs typeface="Calibri"/>
                <a:sym typeface="Calibri"/>
              </a:defRPr>
            </a:lvl2pPr>
            <a:lvl3pPr marL="0" marR="0" lvl="2" indent="0" algn="r" rtl="0">
              <a:spcBef>
                <a:spcPts val="0"/>
              </a:spcBef>
              <a:buNone/>
              <a:defRPr sz="1200" b="0" i="0" u="none" strike="noStrike" cap="none">
                <a:solidFill>
                  <a:srgbClr val="595959"/>
                </a:solidFill>
                <a:latin typeface="Calibri"/>
                <a:ea typeface="Calibri"/>
                <a:cs typeface="Calibri"/>
                <a:sym typeface="Calibri"/>
              </a:defRPr>
            </a:lvl3pPr>
            <a:lvl4pPr marL="0" marR="0" lvl="3" indent="0" algn="r" rtl="0">
              <a:spcBef>
                <a:spcPts val="0"/>
              </a:spcBef>
              <a:buNone/>
              <a:defRPr sz="1200" b="0" i="0" u="none" strike="noStrike" cap="none">
                <a:solidFill>
                  <a:srgbClr val="595959"/>
                </a:solidFill>
                <a:latin typeface="Calibri"/>
                <a:ea typeface="Calibri"/>
                <a:cs typeface="Calibri"/>
                <a:sym typeface="Calibri"/>
              </a:defRPr>
            </a:lvl4pPr>
            <a:lvl5pPr marL="0" marR="0" lvl="4" indent="0" algn="r" rtl="0">
              <a:spcBef>
                <a:spcPts val="0"/>
              </a:spcBef>
              <a:buNone/>
              <a:defRPr sz="1200" b="0" i="0" u="none" strike="noStrike" cap="none">
                <a:solidFill>
                  <a:srgbClr val="595959"/>
                </a:solidFill>
                <a:latin typeface="Calibri"/>
                <a:ea typeface="Calibri"/>
                <a:cs typeface="Calibri"/>
                <a:sym typeface="Calibri"/>
              </a:defRPr>
            </a:lvl5pPr>
            <a:lvl6pPr marL="0" marR="0" lvl="5" indent="0" algn="r" rtl="0">
              <a:spcBef>
                <a:spcPts val="0"/>
              </a:spcBef>
              <a:buNone/>
              <a:defRPr sz="1200" b="0" i="0" u="none" strike="noStrike" cap="none">
                <a:solidFill>
                  <a:srgbClr val="595959"/>
                </a:solidFill>
                <a:latin typeface="Calibri"/>
                <a:ea typeface="Calibri"/>
                <a:cs typeface="Calibri"/>
                <a:sym typeface="Calibri"/>
              </a:defRPr>
            </a:lvl6pPr>
            <a:lvl7pPr marL="0" marR="0" lvl="6" indent="0" algn="r" rtl="0">
              <a:spcBef>
                <a:spcPts val="0"/>
              </a:spcBef>
              <a:buNone/>
              <a:defRPr sz="1200" b="0" i="0" u="none" strike="noStrike" cap="none">
                <a:solidFill>
                  <a:srgbClr val="595959"/>
                </a:solidFill>
                <a:latin typeface="Calibri"/>
                <a:ea typeface="Calibri"/>
                <a:cs typeface="Calibri"/>
                <a:sym typeface="Calibri"/>
              </a:defRPr>
            </a:lvl7pPr>
            <a:lvl8pPr marL="0" marR="0" lvl="7" indent="0" algn="r" rtl="0">
              <a:spcBef>
                <a:spcPts val="0"/>
              </a:spcBef>
              <a:buNone/>
              <a:defRPr sz="1200" b="0" i="0" u="none" strike="noStrike" cap="none">
                <a:solidFill>
                  <a:srgbClr val="595959"/>
                </a:solidFill>
                <a:latin typeface="Calibri"/>
                <a:ea typeface="Calibri"/>
                <a:cs typeface="Calibri"/>
                <a:sym typeface="Calibri"/>
              </a:defRPr>
            </a:lvl8pPr>
            <a:lvl9pPr marL="0" marR="0" lvl="8" indent="0" algn="r" rtl="0">
              <a:spcBef>
                <a:spcPts val="0"/>
              </a:spcBef>
              <a:buNone/>
              <a:defRPr sz="1200" b="0" i="0" u="none" strike="noStrike" cap="none">
                <a:solidFill>
                  <a:srgbClr val="59595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pic>
        <p:nvPicPr>
          <p:cNvPr id="229" name="Google Shape;229;p68" descr="Decorative line break"/>
          <p:cNvPicPr preferRelativeResize="0"/>
          <p:nvPr/>
        </p:nvPicPr>
        <p:blipFill rotWithShape="1">
          <a:blip r:embed="rId16">
            <a:alphaModFix/>
          </a:blip>
          <a:srcRect/>
          <a:stretch/>
        </p:blipFill>
        <p:spPr>
          <a:xfrm>
            <a:off x="804670" y="1558360"/>
            <a:ext cx="1286259" cy="24384"/>
          </a:xfrm>
          <a:prstGeom prst="rect">
            <a:avLst/>
          </a:prstGeom>
          <a:noFill/>
          <a:ln>
            <a:noFill/>
          </a:ln>
        </p:spPr>
      </p:pic>
    </p:spTree>
  </p:cSld>
  <p:clrMap bg1="lt1" tx1="dk1" bg2="dk2" tx2="lt2" accent1="accent1" accent2="accent2" accent3="accent3" accent4="accent4" accent5="accent5" accent6="accent6" hlink="hlink" folHlink="folHlink"/>
  <p:sldLayoutIdLst>
    <p:sldLayoutId id="2147483676" r:id="rId1"/>
    <p:sldLayoutId id="2147483677" r:id="rId2"/>
    <p:sldLayoutId id="2147483678" r:id="rId3"/>
    <p:sldLayoutId id="2147483679" r:id="rId4"/>
    <p:sldLayoutId id="2147483680" r:id="rId5"/>
    <p:sldLayoutId id="2147483681" r:id="rId6"/>
    <p:sldLayoutId id="2147483682" r:id="rId7"/>
    <p:sldLayoutId id="2147483683" r:id="rId8"/>
    <p:sldLayoutId id="2147483684" r:id="rId9"/>
    <p:sldLayoutId id="2147483685" r:id="rId10"/>
    <p:sldLayoutId id="2147483686" r:id="rId11"/>
    <p:sldLayoutId id="2147483687" r:id="rId12"/>
    <p:sldLayoutId id="2147483688" r:id="rId13"/>
    <p:sldLayoutId id="2147483689" r:id="rId14"/>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dk2"/>
        </a:solidFill>
        <a:effectLst/>
      </p:bgPr>
    </p:bg>
    <p:spTree>
      <p:nvGrpSpPr>
        <p:cNvPr id="1" name="Shape 340"/>
        <p:cNvGrpSpPr/>
        <p:nvPr/>
      </p:nvGrpSpPr>
      <p:grpSpPr>
        <a:xfrm>
          <a:off x="0" y="0"/>
          <a:ext cx="0" cy="0"/>
          <a:chOff x="0" y="0"/>
          <a:chExt cx="0" cy="0"/>
        </a:xfrm>
      </p:grpSpPr>
      <p:sp>
        <p:nvSpPr>
          <p:cNvPr id="341" name="Google Shape;341;p70"/>
          <p:cNvSpPr/>
          <p:nvPr/>
        </p:nvSpPr>
        <p:spPr>
          <a:xfrm>
            <a:off x="206188" y="215153"/>
            <a:ext cx="11775141" cy="6432176"/>
          </a:xfrm>
          <a:prstGeom prst="rect">
            <a:avLst/>
          </a:prstGeom>
          <a:solidFill>
            <a:schemeClr val="lt1"/>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342" name="Google Shape;342;p70"/>
          <p:cNvSpPr txBox="1">
            <a:spLocks noGrp="1"/>
          </p:cNvSpPr>
          <p:nvPr>
            <p:ph type="title"/>
          </p:nvPr>
        </p:nvSpPr>
        <p:spPr>
          <a:xfrm>
            <a:off x="717176" y="457200"/>
            <a:ext cx="10784542" cy="1026460"/>
          </a:xfrm>
          <a:prstGeom prst="rect">
            <a:avLst/>
          </a:prstGeom>
          <a:noFill/>
          <a:ln>
            <a:noFill/>
          </a:ln>
        </p:spPr>
        <p:txBody>
          <a:bodyPr spcFirstLastPara="1" wrap="square" lIns="91425" tIns="45700" rIns="91425" bIns="45700" anchor="b" anchorCtr="0">
            <a:normAutofit/>
          </a:bodyPr>
          <a:lstStyle>
            <a:lvl1pPr marR="0" lvl="0" algn="l" rtl="0">
              <a:lnSpc>
                <a:spcPct val="90000"/>
              </a:lnSpc>
              <a:spcBef>
                <a:spcPts val="0"/>
              </a:spcBef>
              <a:spcAft>
                <a:spcPts val="0"/>
              </a:spcAft>
              <a:buClr>
                <a:schemeClr val="dk2"/>
              </a:buClr>
              <a:buSzPts val="4400"/>
              <a:buFont typeface="Calibri"/>
              <a:buNone/>
              <a:defRPr sz="4400" b="0" i="0" u="none" strike="noStrike" cap="none">
                <a:solidFill>
                  <a:schemeClr val="dk2"/>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343" name="Google Shape;343;p70"/>
          <p:cNvSpPr txBox="1">
            <a:spLocks noGrp="1"/>
          </p:cNvSpPr>
          <p:nvPr>
            <p:ph type="body" idx="1"/>
          </p:nvPr>
        </p:nvSpPr>
        <p:spPr>
          <a:xfrm>
            <a:off x="717176" y="1825625"/>
            <a:ext cx="10784542" cy="4109010"/>
          </a:xfrm>
          <a:prstGeom prst="rect">
            <a:avLst/>
          </a:prstGeom>
          <a:noFill/>
          <a:ln>
            <a:noFill/>
          </a:ln>
        </p:spPr>
        <p:txBody>
          <a:bodyPr spcFirstLastPara="1" wrap="square" lIns="91425" tIns="45700" rIns="91425" bIns="45700" anchor="t" anchorCtr="0">
            <a:normAutofit/>
          </a:bodyPr>
          <a:lstStyle>
            <a:lvl1pPr marL="457200" marR="0" lvl="0" indent="-381000" algn="l" rtl="0">
              <a:lnSpc>
                <a:spcPct val="90000"/>
              </a:lnSpc>
              <a:spcBef>
                <a:spcPts val="10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3pPr>
            <a:lvl4pPr marL="1828800" marR="0" lvl="3"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4pPr>
            <a:lvl5pPr marL="2286000" marR="0" lvl="4"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344" name="Google Shape;344;p70"/>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a:solidFill>
                  <a:srgbClr val="595959"/>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345" name="Google Shape;345;p70"/>
          <p:cNvSpPr txBox="1">
            <a:spLocks noGrp="1"/>
          </p:cNvSpPr>
          <p:nvPr>
            <p:ph type="dt" idx="10"/>
          </p:nvPr>
        </p:nvSpPr>
        <p:spPr>
          <a:xfrm>
            <a:off x="3854824" y="6139793"/>
            <a:ext cx="4509246"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a:solidFill>
                  <a:srgbClr val="595959"/>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346" name="Google Shape;346;p70"/>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a:solidFill>
                  <a:srgbClr val="595959"/>
                </a:solidFill>
                <a:latin typeface="Calibri"/>
                <a:ea typeface="Calibri"/>
                <a:cs typeface="Calibri"/>
                <a:sym typeface="Calibri"/>
              </a:defRPr>
            </a:lvl1pPr>
            <a:lvl2pPr marL="0" marR="0" lvl="1" indent="0" algn="r" rtl="0">
              <a:spcBef>
                <a:spcPts val="0"/>
              </a:spcBef>
              <a:buNone/>
              <a:defRPr sz="1200">
                <a:solidFill>
                  <a:srgbClr val="595959"/>
                </a:solidFill>
                <a:latin typeface="Calibri"/>
                <a:ea typeface="Calibri"/>
                <a:cs typeface="Calibri"/>
                <a:sym typeface="Calibri"/>
              </a:defRPr>
            </a:lvl2pPr>
            <a:lvl3pPr marL="0" marR="0" lvl="2" indent="0" algn="r" rtl="0">
              <a:spcBef>
                <a:spcPts val="0"/>
              </a:spcBef>
              <a:buNone/>
              <a:defRPr sz="1200">
                <a:solidFill>
                  <a:srgbClr val="595959"/>
                </a:solidFill>
                <a:latin typeface="Calibri"/>
                <a:ea typeface="Calibri"/>
                <a:cs typeface="Calibri"/>
                <a:sym typeface="Calibri"/>
              </a:defRPr>
            </a:lvl3pPr>
            <a:lvl4pPr marL="0" marR="0" lvl="3" indent="0" algn="r" rtl="0">
              <a:spcBef>
                <a:spcPts val="0"/>
              </a:spcBef>
              <a:buNone/>
              <a:defRPr sz="1200">
                <a:solidFill>
                  <a:srgbClr val="595959"/>
                </a:solidFill>
                <a:latin typeface="Calibri"/>
                <a:ea typeface="Calibri"/>
                <a:cs typeface="Calibri"/>
                <a:sym typeface="Calibri"/>
              </a:defRPr>
            </a:lvl4pPr>
            <a:lvl5pPr marL="0" marR="0" lvl="4" indent="0" algn="r" rtl="0">
              <a:spcBef>
                <a:spcPts val="0"/>
              </a:spcBef>
              <a:buNone/>
              <a:defRPr sz="1200">
                <a:solidFill>
                  <a:srgbClr val="595959"/>
                </a:solidFill>
                <a:latin typeface="Calibri"/>
                <a:ea typeface="Calibri"/>
                <a:cs typeface="Calibri"/>
                <a:sym typeface="Calibri"/>
              </a:defRPr>
            </a:lvl5pPr>
            <a:lvl6pPr marL="0" marR="0" lvl="5" indent="0" algn="r" rtl="0">
              <a:spcBef>
                <a:spcPts val="0"/>
              </a:spcBef>
              <a:buNone/>
              <a:defRPr sz="1200">
                <a:solidFill>
                  <a:srgbClr val="595959"/>
                </a:solidFill>
                <a:latin typeface="Calibri"/>
                <a:ea typeface="Calibri"/>
                <a:cs typeface="Calibri"/>
                <a:sym typeface="Calibri"/>
              </a:defRPr>
            </a:lvl6pPr>
            <a:lvl7pPr marL="0" marR="0" lvl="6" indent="0" algn="r" rtl="0">
              <a:spcBef>
                <a:spcPts val="0"/>
              </a:spcBef>
              <a:buNone/>
              <a:defRPr sz="1200">
                <a:solidFill>
                  <a:srgbClr val="595959"/>
                </a:solidFill>
                <a:latin typeface="Calibri"/>
                <a:ea typeface="Calibri"/>
                <a:cs typeface="Calibri"/>
                <a:sym typeface="Calibri"/>
              </a:defRPr>
            </a:lvl7pPr>
            <a:lvl8pPr marL="0" marR="0" lvl="7" indent="0" algn="r" rtl="0">
              <a:spcBef>
                <a:spcPts val="0"/>
              </a:spcBef>
              <a:buNone/>
              <a:defRPr sz="1200">
                <a:solidFill>
                  <a:srgbClr val="595959"/>
                </a:solidFill>
                <a:latin typeface="Calibri"/>
                <a:ea typeface="Calibri"/>
                <a:cs typeface="Calibri"/>
                <a:sym typeface="Calibri"/>
              </a:defRPr>
            </a:lvl8pPr>
            <a:lvl9pPr marL="0" marR="0" lvl="8" indent="0" algn="r" rtl="0">
              <a:spcBef>
                <a:spcPts val="0"/>
              </a:spcBef>
              <a:buNone/>
              <a:defRPr sz="1200">
                <a:solidFill>
                  <a:srgbClr val="59595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pic>
        <p:nvPicPr>
          <p:cNvPr id="347" name="Google Shape;347;p70" descr="Decorative line break"/>
          <p:cNvPicPr preferRelativeResize="0"/>
          <p:nvPr/>
        </p:nvPicPr>
        <p:blipFill rotWithShape="1">
          <a:blip r:embed="rId13">
            <a:alphaModFix/>
          </a:blip>
          <a:srcRect/>
          <a:stretch/>
        </p:blipFill>
        <p:spPr>
          <a:xfrm>
            <a:off x="804670" y="1558360"/>
            <a:ext cx="1286259" cy="24384"/>
          </a:xfrm>
          <a:prstGeom prst="rect">
            <a:avLst/>
          </a:prstGeom>
          <a:noFill/>
          <a:ln>
            <a:noFill/>
          </a:ln>
        </p:spPr>
      </p:pic>
    </p:spTree>
  </p:cSld>
  <p:clrMap bg1="lt1" tx1="dk1" bg2="dk2" tx2="lt2" accent1="accent1" accent2="accent2" accent3="accent3" accent4="accent4" accent5="accent5" accent6="accent6" hlink="hlink" folHlink="folHlink"/>
  <p:sldLayoutIdLst>
    <p:sldLayoutId id="2147483691" r:id="rId1"/>
    <p:sldLayoutId id="2147483692" r:id="rId2"/>
    <p:sldLayoutId id="2147483693" r:id="rId3"/>
    <p:sldLayoutId id="2147483694" r:id="rId4"/>
    <p:sldLayoutId id="2147483695" r:id="rId5"/>
    <p:sldLayoutId id="2147483696" r:id="rId6"/>
    <p:sldLayoutId id="2147483697" r:id="rId7"/>
    <p:sldLayoutId id="2147483698" r:id="rId8"/>
    <p:sldLayoutId id="2147483699" r:id="rId9"/>
    <p:sldLayoutId id="2147483700" r:id="rId10"/>
    <p:sldLayoutId id="2147483701" r:id="rId11"/>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6.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6.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6.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6.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6.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6.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6.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6.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6.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6.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6.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6.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6.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40.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41.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41.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41.xml"/></Relationships>
</file>

<file path=ppt/slides/_rels/slide2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9.xml"/><Relationship Id="rId1" Type="http://schemas.openxmlformats.org/officeDocument/2006/relationships/slideLayout" Target="../slideLayouts/slideLayout4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30.xml"/><Relationship Id="rId1" Type="http://schemas.openxmlformats.org/officeDocument/2006/relationships/slideLayout" Target="../slideLayouts/slideLayout41.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6.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36.xml"/><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37.xml"/><Relationship Id="rId1" Type="http://schemas.openxmlformats.org/officeDocument/2006/relationships/slideLayout" Target="../slideLayouts/slideLayout3.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3.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3.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3.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3.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3.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3.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13.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14.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14.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15.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1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1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1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1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1.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26.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1.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4.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4.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4.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438"/>
        <p:cNvGrpSpPr/>
        <p:nvPr/>
      </p:nvGrpSpPr>
      <p:grpSpPr>
        <a:xfrm>
          <a:off x="0" y="0"/>
          <a:ext cx="0" cy="0"/>
          <a:chOff x="0" y="0"/>
          <a:chExt cx="0" cy="0"/>
        </a:xfrm>
      </p:grpSpPr>
      <p:sp>
        <p:nvSpPr>
          <p:cNvPr id="439" name="Google Shape;439;g25d85689618_1_1"/>
          <p:cNvSpPr txBox="1">
            <a:spLocks noGrp="1"/>
          </p:cNvSpPr>
          <p:nvPr>
            <p:ph type="body" idx="1"/>
          </p:nvPr>
        </p:nvSpPr>
        <p:spPr>
          <a:xfrm>
            <a:off x="717176" y="1825625"/>
            <a:ext cx="10784400" cy="4109100"/>
          </a:xfrm>
          <a:prstGeom prst="rect">
            <a:avLst/>
          </a:prstGeom>
          <a:noFill/>
          <a:ln>
            <a:noFill/>
          </a:ln>
        </p:spPr>
        <p:txBody>
          <a:bodyPr spcFirstLastPara="1" wrap="square" lIns="91425" tIns="45700" rIns="91425" bIns="45700" anchor="t" anchorCtr="0">
            <a:normAutofit/>
          </a:bodyPr>
          <a:lstStyle/>
          <a:p>
            <a:pPr marL="228600" lvl="0" indent="-254000" algn="l" rtl="0">
              <a:lnSpc>
                <a:spcPct val="90000"/>
              </a:lnSpc>
              <a:spcBef>
                <a:spcPts val="1000"/>
              </a:spcBef>
              <a:spcAft>
                <a:spcPts val="0"/>
              </a:spcAft>
              <a:buSzPts val="2800"/>
              <a:buChar char="•"/>
            </a:pPr>
            <a:r>
              <a:rPr lang="en-US" sz="2800"/>
              <a:t>This slide deck is designed to be customized to your district’s, school’s, or program’s needs. </a:t>
            </a:r>
            <a:endParaRPr sz="2800"/>
          </a:p>
          <a:p>
            <a:pPr marL="685800" lvl="1" indent="-292100" algn="l" rtl="0">
              <a:lnSpc>
                <a:spcPct val="90000"/>
              </a:lnSpc>
              <a:spcBef>
                <a:spcPts val="1000"/>
              </a:spcBef>
              <a:spcAft>
                <a:spcPts val="0"/>
              </a:spcAft>
              <a:buSzPts val="2800"/>
              <a:buChar char="•"/>
            </a:pPr>
            <a:r>
              <a:rPr lang="en-US" sz="2800"/>
              <a:t>Please feel free to update or change the materials to fit your local context and requirements. </a:t>
            </a:r>
            <a:endParaRPr sz="2800"/>
          </a:p>
          <a:p>
            <a:pPr marL="685800" lvl="1" indent="-254000" algn="l" rtl="0">
              <a:lnSpc>
                <a:spcPct val="90000"/>
              </a:lnSpc>
              <a:spcBef>
                <a:spcPts val="1000"/>
              </a:spcBef>
              <a:spcAft>
                <a:spcPts val="0"/>
              </a:spcAft>
              <a:buSzPts val="2200"/>
              <a:buChar char="•"/>
            </a:pPr>
            <a:r>
              <a:rPr lang="en-US" sz="2800"/>
              <a:t>Suggested talking points are provided on slides as needed in the slide notes. </a:t>
            </a:r>
            <a:endParaRPr sz="2800"/>
          </a:p>
          <a:p>
            <a:pPr marL="685800" lvl="1" indent="-254000" algn="l" rtl="0">
              <a:lnSpc>
                <a:spcPct val="90000"/>
              </a:lnSpc>
              <a:spcBef>
                <a:spcPts val="1000"/>
              </a:spcBef>
              <a:spcAft>
                <a:spcPts val="0"/>
              </a:spcAft>
              <a:buSzPts val="2200"/>
              <a:buChar char="•"/>
            </a:pPr>
            <a:r>
              <a:rPr lang="en-US" sz="2800"/>
              <a:t>There are multiple notes to trainers throughout the presentation to call your attention to key topics or areas for customization - please review those prior to presenting. </a:t>
            </a:r>
            <a:endParaRPr sz="2800"/>
          </a:p>
        </p:txBody>
      </p:sp>
      <p:sp>
        <p:nvSpPr>
          <p:cNvPr id="440" name="Google Shape;440;g25d85689618_1_1"/>
          <p:cNvSpPr txBox="1">
            <a:spLocks noGrp="1"/>
          </p:cNvSpPr>
          <p:nvPr>
            <p:ph type="ftr" idx="11"/>
          </p:nvPr>
        </p:nvSpPr>
        <p:spPr>
          <a:xfrm>
            <a:off x="717176" y="6139793"/>
            <a:ext cx="2864100" cy="365100"/>
          </a:xfrm>
          <a:prstGeom prst="rect">
            <a:avLst/>
          </a:prstGeom>
          <a:noFill/>
          <a:ln>
            <a:noFill/>
          </a:ln>
        </p:spPr>
        <p:txBody>
          <a:bodyPr spcFirstLastPara="1" wrap="square" lIns="91425" tIns="45700" rIns="91425" bIns="45700" anchor="ctr" anchorCtr="0">
            <a:noAutofit/>
          </a:bodyPr>
          <a:lstStyle/>
          <a:p>
            <a:pPr marL="0" lvl="0" indent="0" algn="l" rtl="0">
              <a:spcBef>
                <a:spcPts val="0"/>
              </a:spcBef>
              <a:spcAft>
                <a:spcPts val="0"/>
              </a:spcAft>
              <a:buNone/>
            </a:pPr>
            <a:r>
              <a:rPr lang="en-US"/>
              <a:t>Oregon Department of Education</a:t>
            </a:r>
            <a:endParaRPr/>
          </a:p>
        </p:txBody>
      </p:sp>
      <p:sp>
        <p:nvSpPr>
          <p:cNvPr id="441" name="Google Shape;441;g25d85689618_1_1"/>
          <p:cNvSpPr txBox="1">
            <a:spLocks noGrp="1"/>
          </p:cNvSpPr>
          <p:nvPr>
            <p:ph type="sldNum" idx="12"/>
          </p:nvPr>
        </p:nvSpPr>
        <p:spPr>
          <a:xfrm>
            <a:off x="8610600" y="6139793"/>
            <a:ext cx="2891100" cy="365100"/>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1</a:t>
            </a:fld>
            <a:endParaRPr/>
          </a:p>
        </p:txBody>
      </p:sp>
      <p:sp>
        <p:nvSpPr>
          <p:cNvPr id="442" name="Google Shape;442;g25d85689618_1_1"/>
          <p:cNvSpPr txBox="1">
            <a:spLocks noGrp="1"/>
          </p:cNvSpPr>
          <p:nvPr>
            <p:ph type="title"/>
          </p:nvPr>
        </p:nvSpPr>
        <p:spPr>
          <a:xfrm>
            <a:off x="717176" y="457200"/>
            <a:ext cx="10784400" cy="1026600"/>
          </a:xfrm>
          <a:prstGeom prst="rect">
            <a:avLst/>
          </a:prstGeom>
          <a:noFill/>
          <a:ln>
            <a:noFill/>
          </a:ln>
        </p:spPr>
        <p:txBody>
          <a:bodyPr spcFirstLastPara="1" wrap="square" lIns="91425" tIns="45700" rIns="91425" bIns="45700" anchor="b" anchorCtr="0">
            <a:normAutofit/>
          </a:bodyPr>
          <a:lstStyle/>
          <a:p>
            <a:pPr marL="0" lvl="0" indent="0" algn="l" rtl="0">
              <a:lnSpc>
                <a:spcPct val="90000"/>
              </a:lnSpc>
              <a:spcBef>
                <a:spcPts val="0"/>
              </a:spcBef>
              <a:spcAft>
                <a:spcPts val="0"/>
              </a:spcAft>
              <a:buClr>
                <a:schemeClr val="accent3"/>
              </a:buClr>
              <a:buSzPts val="4400"/>
              <a:buFont typeface="Calibri"/>
              <a:buNone/>
            </a:pPr>
            <a:r>
              <a:rPr lang="en-US"/>
              <a:t>NOTE TO TRAINERS</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530"/>
        <p:cNvGrpSpPr/>
        <p:nvPr/>
      </p:nvGrpSpPr>
      <p:grpSpPr>
        <a:xfrm>
          <a:off x="0" y="0"/>
          <a:ext cx="0" cy="0"/>
          <a:chOff x="0" y="0"/>
          <a:chExt cx="0" cy="0"/>
        </a:xfrm>
      </p:grpSpPr>
      <p:sp>
        <p:nvSpPr>
          <p:cNvPr id="531" name="Google Shape;531;p9" descr="Physicians, Naturopathic Physicians, Nurse Practitioners, and Physician licensed in Oregon or by the appropriate authority in another state." title="&quot;Medical examination” means an examination conducted by one of the professionals listed below: "/>
          <p:cNvSpPr txBox="1">
            <a:spLocks noGrp="1"/>
          </p:cNvSpPr>
          <p:nvPr>
            <p:ph type="body" idx="1"/>
          </p:nvPr>
        </p:nvSpPr>
        <p:spPr>
          <a:xfrm>
            <a:off x="717176" y="1825625"/>
            <a:ext cx="10784542" cy="4109010"/>
          </a:xfrm>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0"/>
              </a:spcBef>
              <a:spcAft>
                <a:spcPts val="0"/>
              </a:spcAft>
              <a:buClr>
                <a:schemeClr val="dk1"/>
              </a:buClr>
              <a:buSzPts val="2400"/>
              <a:buNone/>
            </a:pPr>
            <a:r>
              <a:rPr lang="en-US" dirty="0"/>
              <a:t>In the updated OARs, “medical examination” means an examination conducted by one of the professionals listed below: </a:t>
            </a:r>
            <a:endParaRPr dirty="0"/>
          </a:p>
        </p:txBody>
      </p:sp>
      <p:sp>
        <p:nvSpPr>
          <p:cNvPr id="532" name="Google Shape;532;p9"/>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p>
            <a:pPr marL="0" lvl="0" indent="0" algn="l" rtl="0">
              <a:spcBef>
                <a:spcPts val="0"/>
              </a:spcBef>
              <a:spcAft>
                <a:spcPts val="0"/>
              </a:spcAft>
              <a:buNone/>
            </a:pPr>
            <a:r>
              <a:rPr lang="en-US"/>
              <a:t>Oregon Department of Education</a:t>
            </a:r>
            <a:endParaRPr/>
          </a:p>
        </p:txBody>
      </p:sp>
      <p:sp>
        <p:nvSpPr>
          <p:cNvPr id="533" name="Google Shape;533;p9"/>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10</a:t>
            </a:fld>
            <a:endParaRPr/>
          </a:p>
        </p:txBody>
      </p:sp>
      <p:sp>
        <p:nvSpPr>
          <p:cNvPr id="534" name="Google Shape;534;p9"/>
          <p:cNvSpPr txBox="1">
            <a:spLocks noGrp="1"/>
          </p:cNvSpPr>
          <p:nvPr>
            <p:ph type="title"/>
          </p:nvPr>
        </p:nvSpPr>
        <p:spPr>
          <a:xfrm>
            <a:off x="717176" y="457200"/>
            <a:ext cx="10784542" cy="1026460"/>
          </a:xfrm>
          <a:prstGeom prst="rect">
            <a:avLst/>
          </a:prstGeom>
          <a:noFill/>
          <a:ln>
            <a:noFill/>
          </a:ln>
        </p:spPr>
        <p:txBody>
          <a:bodyPr spcFirstLastPara="1" wrap="square" lIns="91425" tIns="45700" rIns="91425" bIns="45700" anchor="b" anchorCtr="0">
            <a:normAutofit/>
          </a:bodyPr>
          <a:lstStyle/>
          <a:p>
            <a:pPr marL="0" lvl="0" indent="0" algn="l" rtl="0">
              <a:lnSpc>
                <a:spcPct val="90000"/>
              </a:lnSpc>
              <a:spcBef>
                <a:spcPts val="0"/>
              </a:spcBef>
              <a:spcAft>
                <a:spcPts val="0"/>
              </a:spcAft>
              <a:buClr>
                <a:schemeClr val="accent3"/>
              </a:buClr>
              <a:buSzPts val="4400"/>
              <a:buFont typeface="Calibri"/>
              <a:buNone/>
            </a:pPr>
            <a:r>
              <a:rPr lang="en-US"/>
              <a:t>Updated OAR Language: Medical Examination</a:t>
            </a:r>
            <a:endParaRPr/>
          </a:p>
        </p:txBody>
      </p:sp>
      <p:grpSp>
        <p:nvGrpSpPr>
          <p:cNvPr id="538" name="Google Shape;538;p9" descr="Medical examination means an examination conducted by one of the following: Physician, Nautropathic Physician, Nurse Practitioner, or Physician Assistant licensed in Oregon or Another State. " title="Eligible Providers for a Medical Examination"/>
          <p:cNvGrpSpPr/>
          <p:nvPr/>
        </p:nvGrpSpPr>
        <p:grpSpPr>
          <a:xfrm>
            <a:off x="2502646" y="2607232"/>
            <a:ext cx="7587564" cy="3540678"/>
            <a:chOff x="516828" y="1118"/>
            <a:chExt cx="7587564" cy="3540678"/>
          </a:xfrm>
        </p:grpSpPr>
        <p:sp>
          <p:nvSpPr>
            <p:cNvPr id="539" name="Google Shape;539;p9"/>
            <p:cNvSpPr/>
            <p:nvPr/>
          </p:nvSpPr>
          <p:spPr>
            <a:xfrm>
              <a:off x="516828" y="1118"/>
              <a:ext cx="3657602" cy="1634159"/>
            </a:xfrm>
            <a:prstGeom prst="roundRect">
              <a:avLst>
                <a:gd name="adj" fmla="val 16667"/>
              </a:avLst>
            </a:prstGeom>
            <a:solidFill>
              <a:schemeClr val="accent3"/>
            </a:solidFill>
            <a:ln w="12700" cap="flat" cmpd="sng">
              <a:solidFill>
                <a:srgbClr val="F1F9FD"/>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0" name="Google Shape;540;p9"/>
            <p:cNvSpPr txBox="1"/>
            <p:nvPr/>
          </p:nvSpPr>
          <p:spPr>
            <a:xfrm>
              <a:off x="596601" y="80891"/>
              <a:ext cx="3498056" cy="1474613"/>
            </a:xfrm>
            <a:prstGeom prst="rect">
              <a:avLst/>
            </a:prstGeom>
            <a:noFill/>
            <a:ln>
              <a:noFill/>
            </a:ln>
          </p:spPr>
          <p:txBody>
            <a:bodyPr spcFirstLastPara="1" wrap="square" lIns="80000" tIns="80000" rIns="80000" bIns="80000" anchor="ctr" anchorCtr="0">
              <a:noAutofit/>
            </a:bodyPr>
            <a:lstStyle/>
            <a:p>
              <a:pPr marL="0" marR="0" lvl="0" indent="0" algn="l" rtl="0">
                <a:lnSpc>
                  <a:spcPct val="90000"/>
                </a:lnSpc>
                <a:spcBef>
                  <a:spcPts val="0"/>
                </a:spcBef>
                <a:spcAft>
                  <a:spcPts val="0"/>
                </a:spcAft>
                <a:buNone/>
              </a:pPr>
              <a:r>
                <a:rPr lang="en-US" sz="2100" b="1" i="0" u="none" dirty="0">
                  <a:solidFill>
                    <a:schemeClr val="lt1"/>
                  </a:solidFill>
                  <a:latin typeface="Calibri"/>
                  <a:ea typeface="Calibri"/>
                  <a:cs typeface="Calibri"/>
                  <a:sym typeface="Calibri"/>
                </a:rPr>
                <a:t>Physician </a:t>
              </a:r>
              <a:r>
                <a:rPr lang="en-US" sz="2100" b="0" i="0" u="none" dirty="0">
                  <a:solidFill>
                    <a:schemeClr val="lt1"/>
                  </a:solidFill>
                  <a:latin typeface="Calibri"/>
                  <a:ea typeface="Calibri"/>
                  <a:cs typeface="Calibri"/>
                  <a:sym typeface="Calibri"/>
                </a:rPr>
                <a:t>licensed under ORS chapter 677 or by the appropriate authority in another state;</a:t>
              </a:r>
              <a:endParaRPr sz="2100" dirty="0">
                <a:solidFill>
                  <a:schemeClr val="lt1"/>
                </a:solidFill>
                <a:latin typeface="Calibri"/>
                <a:ea typeface="Calibri"/>
                <a:cs typeface="Calibri"/>
                <a:sym typeface="Calibri"/>
              </a:endParaRPr>
            </a:p>
          </p:txBody>
        </p:sp>
        <p:sp>
          <p:nvSpPr>
            <p:cNvPr id="541" name="Google Shape;541;p9"/>
            <p:cNvSpPr/>
            <p:nvPr/>
          </p:nvSpPr>
          <p:spPr>
            <a:xfrm>
              <a:off x="4446790" y="1118"/>
              <a:ext cx="3657602" cy="1634159"/>
            </a:xfrm>
            <a:prstGeom prst="roundRect">
              <a:avLst>
                <a:gd name="adj" fmla="val 16667"/>
              </a:avLst>
            </a:prstGeom>
            <a:solidFill>
              <a:schemeClr val="accent3"/>
            </a:solidFill>
            <a:ln w="12700" cap="flat" cmpd="sng">
              <a:solidFill>
                <a:srgbClr val="F1F9FD"/>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2" name="Google Shape;542;p9"/>
            <p:cNvSpPr txBox="1"/>
            <p:nvPr/>
          </p:nvSpPr>
          <p:spPr>
            <a:xfrm>
              <a:off x="4526563" y="80891"/>
              <a:ext cx="3498056" cy="1474613"/>
            </a:xfrm>
            <a:prstGeom prst="rect">
              <a:avLst/>
            </a:prstGeom>
            <a:noFill/>
            <a:ln>
              <a:noFill/>
            </a:ln>
          </p:spPr>
          <p:txBody>
            <a:bodyPr spcFirstLastPara="1" wrap="square" lIns="80000" tIns="80000" rIns="80000" bIns="80000" anchor="ctr" anchorCtr="0">
              <a:noAutofit/>
            </a:bodyPr>
            <a:lstStyle/>
            <a:p>
              <a:pPr marL="0" marR="0" lvl="0" indent="0" algn="l" rtl="0">
                <a:lnSpc>
                  <a:spcPct val="90000"/>
                </a:lnSpc>
                <a:spcBef>
                  <a:spcPts val="0"/>
                </a:spcBef>
                <a:spcAft>
                  <a:spcPts val="0"/>
                </a:spcAft>
                <a:buNone/>
              </a:pPr>
              <a:r>
                <a:rPr lang="en-US" sz="2100" b="1" i="0" u="none" dirty="0">
                  <a:solidFill>
                    <a:schemeClr val="lt1"/>
                  </a:solidFill>
                  <a:latin typeface="Calibri"/>
                  <a:ea typeface="Calibri"/>
                  <a:cs typeface="Calibri"/>
                  <a:sym typeface="Calibri"/>
                </a:rPr>
                <a:t>Naturopathic Physician </a:t>
              </a:r>
              <a:r>
                <a:rPr lang="en-US" sz="2100" b="0" i="0" u="none" dirty="0">
                  <a:solidFill>
                    <a:schemeClr val="lt1"/>
                  </a:solidFill>
                  <a:latin typeface="Calibri"/>
                  <a:ea typeface="Calibri"/>
                  <a:cs typeface="Calibri"/>
                  <a:sym typeface="Calibri"/>
                </a:rPr>
                <a:t>licensed under ORS chapter 685 or by the appropriate authority in another state; </a:t>
              </a:r>
              <a:endParaRPr sz="2100" dirty="0">
                <a:solidFill>
                  <a:schemeClr val="lt1"/>
                </a:solidFill>
                <a:latin typeface="Calibri"/>
                <a:ea typeface="Calibri"/>
                <a:cs typeface="Calibri"/>
                <a:sym typeface="Calibri"/>
              </a:endParaRPr>
            </a:p>
          </p:txBody>
        </p:sp>
        <p:sp>
          <p:nvSpPr>
            <p:cNvPr id="543" name="Google Shape;543;p9"/>
            <p:cNvSpPr/>
            <p:nvPr/>
          </p:nvSpPr>
          <p:spPr>
            <a:xfrm>
              <a:off x="516828" y="1907637"/>
              <a:ext cx="3657602" cy="1634159"/>
            </a:xfrm>
            <a:prstGeom prst="roundRect">
              <a:avLst>
                <a:gd name="adj" fmla="val 16667"/>
              </a:avLst>
            </a:prstGeom>
            <a:solidFill>
              <a:schemeClr val="accent3"/>
            </a:solidFill>
            <a:ln w="12700" cap="flat" cmpd="sng">
              <a:solidFill>
                <a:srgbClr val="F1F9FD"/>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4" name="Google Shape;544;p9"/>
            <p:cNvSpPr txBox="1"/>
            <p:nvPr/>
          </p:nvSpPr>
          <p:spPr>
            <a:xfrm>
              <a:off x="596601" y="1987410"/>
              <a:ext cx="3498056" cy="1474613"/>
            </a:xfrm>
            <a:prstGeom prst="rect">
              <a:avLst/>
            </a:prstGeom>
            <a:noFill/>
            <a:ln>
              <a:noFill/>
            </a:ln>
          </p:spPr>
          <p:txBody>
            <a:bodyPr spcFirstLastPara="1" wrap="square" lIns="80000" tIns="80000" rIns="80000" bIns="80000" anchor="ctr" anchorCtr="0">
              <a:noAutofit/>
            </a:bodyPr>
            <a:lstStyle/>
            <a:p>
              <a:pPr marL="0" marR="0" lvl="0" indent="0" algn="l" rtl="0">
                <a:lnSpc>
                  <a:spcPct val="90000"/>
                </a:lnSpc>
                <a:spcBef>
                  <a:spcPts val="0"/>
                </a:spcBef>
                <a:spcAft>
                  <a:spcPts val="0"/>
                </a:spcAft>
                <a:buNone/>
              </a:pPr>
              <a:r>
                <a:rPr lang="en-US" sz="2100" b="1" i="0" u="none">
                  <a:solidFill>
                    <a:schemeClr val="lt1"/>
                  </a:solidFill>
                  <a:latin typeface="Calibri"/>
                  <a:ea typeface="Calibri"/>
                  <a:cs typeface="Calibri"/>
                  <a:sym typeface="Calibri"/>
                </a:rPr>
                <a:t>Nurse Practitioner </a:t>
              </a:r>
              <a:r>
                <a:rPr lang="en-US" sz="2100" b="0" i="0" u="none">
                  <a:solidFill>
                    <a:schemeClr val="lt1"/>
                  </a:solidFill>
                  <a:latin typeface="Calibri"/>
                  <a:ea typeface="Calibri"/>
                  <a:cs typeface="Calibri"/>
                  <a:sym typeface="Calibri"/>
                </a:rPr>
                <a:t>licensed under ORS 678.375 to 678.390 or by the appropriate authority in another state;</a:t>
              </a:r>
              <a:endParaRPr sz="2100">
                <a:solidFill>
                  <a:schemeClr val="lt1"/>
                </a:solidFill>
                <a:latin typeface="Calibri"/>
                <a:ea typeface="Calibri"/>
                <a:cs typeface="Calibri"/>
                <a:sym typeface="Calibri"/>
              </a:endParaRPr>
            </a:p>
          </p:txBody>
        </p:sp>
        <p:sp>
          <p:nvSpPr>
            <p:cNvPr id="545" name="Google Shape;545;p9"/>
            <p:cNvSpPr/>
            <p:nvPr/>
          </p:nvSpPr>
          <p:spPr>
            <a:xfrm>
              <a:off x="4446790" y="1907637"/>
              <a:ext cx="3657602" cy="1634159"/>
            </a:xfrm>
            <a:prstGeom prst="roundRect">
              <a:avLst>
                <a:gd name="adj" fmla="val 16667"/>
              </a:avLst>
            </a:prstGeom>
            <a:solidFill>
              <a:schemeClr val="accent3"/>
            </a:solidFill>
            <a:ln w="12700" cap="flat" cmpd="sng">
              <a:solidFill>
                <a:srgbClr val="F1F9FD"/>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6" name="Google Shape;546;p9"/>
            <p:cNvSpPr txBox="1"/>
            <p:nvPr/>
          </p:nvSpPr>
          <p:spPr>
            <a:xfrm>
              <a:off x="4526563" y="1987410"/>
              <a:ext cx="3498056" cy="1474613"/>
            </a:xfrm>
            <a:prstGeom prst="rect">
              <a:avLst/>
            </a:prstGeom>
            <a:noFill/>
            <a:ln>
              <a:noFill/>
            </a:ln>
          </p:spPr>
          <p:txBody>
            <a:bodyPr spcFirstLastPara="1" wrap="square" lIns="80000" tIns="80000" rIns="80000" bIns="80000" anchor="ctr" anchorCtr="0">
              <a:noAutofit/>
            </a:bodyPr>
            <a:lstStyle/>
            <a:p>
              <a:pPr marL="0" marR="0" lvl="0" indent="0" algn="l" rtl="0">
                <a:lnSpc>
                  <a:spcPct val="90000"/>
                </a:lnSpc>
                <a:spcBef>
                  <a:spcPts val="0"/>
                </a:spcBef>
                <a:spcAft>
                  <a:spcPts val="0"/>
                </a:spcAft>
                <a:buNone/>
              </a:pPr>
              <a:r>
                <a:rPr lang="en-US" sz="2100" b="1" i="0" u="none">
                  <a:solidFill>
                    <a:schemeClr val="lt1"/>
                  </a:solidFill>
                  <a:latin typeface="Calibri"/>
                  <a:ea typeface="Calibri"/>
                  <a:cs typeface="Calibri"/>
                  <a:sym typeface="Calibri"/>
                </a:rPr>
                <a:t>Physician Assistant</a:t>
              </a:r>
              <a:r>
                <a:rPr lang="en-US" sz="2100" b="0" i="0" u="none">
                  <a:solidFill>
                    <a:schemeClr val="lt1"/>
                  </a:solidFill>
                  <a:latin typeface="Calibri"/>
                  <a:ea typeface="Calibri"/>
                  <a:cs typeface="Calibri"/>
                  <a:sym typeface="Calibri"/>
                </a:rPr>
                <a:t> licensed under ORS 677.505 to 677.525 or by the appropriate authority in another state.</a:t>
              </a:r>
              <a:endParaRPr sz="2100">
                <a:solidFill>
                  <a:schemeClr val="lt1"/>
                </a:solidFill>
                <a:latin typeface="Calibri"/>
                <a:ea typeface="Calibri"/>
                <a:cs typeface="Calibri"/>
                <a:sym typeface="Calibri"/>
              </a:endParaRPr>
            </a:p>
          </p:txBody>
        </p:sp>
      </p:gr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551"/>
        <p:cNvGrpSpPr/>
        <p:nvPr/>
      </p:nvGrpSpPr>
      <p:grpSpPr>
        <a:xfrm>
          <a:off x="0" y="0"/>
          <a:ext cx="0" cy="0"/>
          <a:chOff x="0" y="0"/>
          <a:chExt cx="0" cy="0"/>
        </a:xfrm>
      </p:grpSpPr>
      <p:sp>
        <p:nvSpPr>
          <p:cNvPr id="552" name="Google Shape;552;p10"/>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p>
            <a:pPr marL="0" lvl="0" indent="0" algn="l" rtl="0">
              <a:spcBef>
                <a:spcPts val="0"/>
              </a:spcBef>
              <a:spcAft>
                <a:spcPts val="0"/>
              </a:spcAft>
              <a:buNone/>
            </a:pPr>
            <a:r>
              <a:rPr lang="en-US"/>
              <a:t>Oregon Department of Education</a:t>
            </a:r>
            <a:endParaRPr/>
          </a:p>
        </p:txBody>
      </p:sp>
      <p:sp>
        <p:nvSpPr>
          <p:cNvPr id="553" name="Google Shape;553;p10"/>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11</a:t>
            </a:fld>
            <a:endParaRPr/>
          </a:p>
        </p:txBody>
      </p:sp>
      <p:sp>
        <p:nvSpPr>
          <p:cNvPr id="554" name="Google Shape;554;p10"/>
          <p:cNvSpPr txBox="1">
            <a:spLocks noGrp="1"/>
          </p:cNvSpPr>
          <p:nvPr>
            <p:ph type="title"/>
          </p:nvPr>
        </p:nvSpPr>
        <p:spPr>
          <a:xfrm>
            <a:off x="717176" y="457200"/>
            <a:ext cx="10784542" cy="1026460"/>
          </a:xfrm>
          <a:prstGeom prst="rect">
            <a:avLst/>
          </a:prstGeom>
          <a:noFill/>
          <a:ln>
            <a:noFill/>
          </a:ln>
        </p:spPr>
        <p:txBody>
          <a:bodyPr spcFirstLastPara="1" wrap="square" lIns="91425" tIns="45700" rIns="91425" bIns="45700" anchor="b" anchorCtr="0">
            <a:normAutofit fontScale="90000"/>
          </a:bodyPr>
          <a:lstStyle/>
          <a:p>
            <a:pPr marL="0" lvl="0" indent="0" algn="l" rtl="0">
              <a:lnSpc>
                <a:spcPct val="90000"/>
              </a:lnSpc>
              <a:spcBef>
                <a:spcPts val="0"/>
              </a:spcBef>
              <a:spcAft>
                <a:spcPts val="0"/>
              </a:spcAft>
              <a:buClr>
                <a:schemeClr val="accent3"/>
              </a:buClr>
              <a:buSzPct val="100000"/>
              <a:buFont typeface="Calibri"/>
              <a:buNone/>
            </a:pPr>
            <a:r>
              <a:rPr lang="en-US"/>
              <a:t>Updated Requirements for Audiological Assessments and Vision Examinations</a:t>
            </a:r>
            <a:endParaRPr/>
          </a:p>
        </p:txBody>
      </p:sp>
      <p:grpSp>
        <p:nvGrpSpPr>
          <p:cNvPr id="558" name="Google Shape;558;p10" descr="OARs now allow Audiological Assesments compled by a licensed audiologist and Visionn Examinations given by a licensed optometrist or a licensed optthamologist for appropriate eligibilities. " title="Updated Requirements for Audiological and Vision Examinations"/>
          <p:cNvGrpSpPr/>
          <p:nvPr/>
        </p:nvGrpSpPr>
        <p:grpSpPr>
          <a:xfrm>
            <a:off x="1432805" y="1846983"/>
            <a:ext cx="9585006" cy="4216976"/>
            <a:chOff x="1170" y="600845"/>
            <a:chExt cx="9585006" cy="4216976"/>
          </a:xfrm>
        </p:grpSpPr>
        <p:sp>
          <p:nvSpPr>
            <p:cNvPr id="559" name="Google Shape;559;p10"/>
            <p:cNvSpPr/>
            <p:nvPr/>
          </p:nvSpPr>
          <p:spPr>
            <a:xfrm>
              <a:off x="1170" y="600845"/>
              <a:ext cx="4260002" cy="1554475"/>
            </a:xfrm>
            <a:prstGeom prst="roundRect">
              <a:avLst>
                <a:gd name="adj" fmla="val 10000"/>
              </a:avLst>
            </a:prstGeom>
            <a:gradFill>
              <a:gsLst>
                <a:gs pos="0">
                  <a:srgbClr val="E06B4F"/>
                </a:gs>
                <a:gs pos="50000">
                  <a:srgbClr val="E5511B"/>
                </a:gs>
                <a:gs pos="100000">
                  <a:srgbClr val="D3420E"/>
                </a:gs>
              </a:gsLst>
              <a:lin ang="5400000" scaled="0"/>
            </a:gradFill>
            <a:ln>
              <a:noFill/>
            </a:ln>
            <a:effectLst>
              <a:outerShdw blurRad="57150" dist="19050" dir="5400000" algn="ctr" rotWithShape="0">
                <a:srgbClr val="000000">
                  <a:alpha val="62745"/>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0" name="Google Shape;560;p10"/>
            <p:cNvSpPr txBox="1"/>
            <p:nvPr/>
          </p:nvSpPr>
          <p:spPr>
            <a:xfrm>
              <a:off x="46699" y="646374"/>
              <a:ext cx="4168944" cy="1463417"/>
            </a:xfrm>
            <a:prstGeom prst="rect">
              <a:avLst/>
            </a:prstGeom>
            <a:noFill/>
            <a:ln>
              <a:noFill/>
            </a:ln>
          </p:spPr>
          <p:txBody>
            <a:bodyPr spcFirstLastPara="1" wrap="square" lIns="53325" tIns="35550" rIns="53325" bIns="35550" anchor="ctr" anchorCtr="0">
              <a:noAutofit/>
            </a:bodyPr>
            <a:lstStyle/>
            <a:p>
              <a:pPr marL="0" marR="0" lvl="0" indent="0" algn="ctr" rtl="0">
                <a:lnSpc>
                  <a:spcPct val="90000"/>
                </a:lnSpc>
                <a:spcBef>
                  <a:spcPts val="0"/>
                </a:spcBef>
                <a:spcAft>
                  <a:spcPts val="0"/>
                </a:spcAft>
                <a:buNone/>
              </a:pPr>
              <a:r>
                <a:rPr lang="en-US" sz="2800">
                  <a:solidFill>
                    <a:schemeClr val="lt1"/>
                  </a:solidFill>
                  <a:latin typeface="Calibri"/>
                  <a:ea typeface="Calibri"/>
                  <a:cs typeface="Calibri"/>
                  <a:sym typeface="Calibri"/>
                </a:rPr>
                <a:t>Audiological Assessment</a:t>
              </a:r>
              <a:endParaRPr/>
            </a:p>
          </p:txBody>
        </p:sp>
        <p:sp>
          <p:nvSpPr>
            <p:cNvPr id="561" name="Google Shape;561;p10"/>
            <p:cNvSpPr/>
            <p:nvPr/>
          </p:nvSpPr>
          <p:spPr>
            <a:xfrm>
              <a:off x="427170" y="2155320"/>
              <a:ext cx="426000" cy="1597501"/>
            </a:xfrm>
            <a:custGeom>
              <a:avLst/>
              <a:gdLst/>
              <a:ahLst/>
              <a:cxnLst/>
              <a:rect l="l" t="t" r="r" b="b"/>
              <a:pathLst>
                <a:path w="120000" h="120000" extrusionOk="0">
                  <a:moveTo>
                    <a:pt x="0" y="0"/>
                  </a:moveTo>
                  <a:lnTo>
                    <a:pt x="0" y="120000"/>
                  </a:lnTo>
                  <a:lnTo>
                    <a:pt x="120000" y="120000"/>
                  </a:lnTo>
                </a:path>
              </a:pathLst>
            </a:custGeom>
            <a:noFill/>
            <a:ln w="12700" cap="flat" cmpd="sng">
              <a:solidFill>
                <a:srgbClr val="005489"/>
              </a:solidFill>
              <a:prstDash val="solid"/>
              <a:miter lim="800000"/>
              <a:headEnd type="none" w="sm" len="sm"/>
              <a:tailEnd type="none" w="sm" len="sm"/>
            </a:ln>
          </p:spPr>
        </p:sp>
        <p:sp>
          <p:nvSpPr>
            <p:cNvPr id="562" name="Google Shape;562;p10"/>
            <p:cNvSpPr/>
            <p:nvPr/>
          </p:nvSpPr>
          <p:spPr>
            <a:xfrm>
              <a:off x="853170" y="2687820"/>
              <a:ext cx="3408002" cy="2130001"/>
            </a:xfrm>
            <a:prstGeom prst="roundRect">
              <a:avLst>
                <a:gd name="adj" fmla="val 10000"/>
              </a:avLst>
            </a:prstGeom>
            <a:gradFill>
              <a:gsLst>
                <a:gs pos="0">
                  <a:srgbClr val="EDAB9F"/>
                </a:gs>
                <a:gs pos="50000">
                  <a:srgbClr val="E89E91"/>
                </a:gs>
                <a:gs pos="100000">
                  <a:srgbClr val="E98D7C"/>
                </a:gs>
              </a:gsLst>
              <a:lin ang="5400000" scaled="0"/>
            </a:gradFill>
            <a:ln w="9525" cap="flat" cmpd="sng">
              <a:solidFill>
                <a:schemeClr val="accent3"/>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3" name="Google Shape;563;p10"/>
            <p:cNvSpPr txBox="1"/>
            <p:nvPr/>
          </p:nvSpPr>
          <p:spPr>
            <a:xfrm>
              <a:off x="915556" y="2750206"/>
              <a:ext cx="3283230" cy="2005229"/>
            </a:xfrm>
            <a:prstGeom prst="rect">
              <a:avLst/>
            </a:prstGeom>
            <a:noFill/>
            <a:ln>
              <a:noFill/>
            </a:ln>
          </p:spPr>
          <p:txBody>
            <a:bodyPr spcFirstLastPara="1" wrap="square" lIns="38100" tIns="25400" rIns="38100" bIns="25400" anchor="ctr" anchorCtr="0">
              <a:noAutofit/>
            </a:bodyPr>
            <a:lstStyle/>
            <a:p>
              <a:pPr marL="0" marR="0" lvl="0" indent="0" algn="l" rtl="0">
                <a:lnSpc>
                  <a:spcPct val="90000"/>
                </a:lnSpc>
                <a:spcBef>
                  <a:spcPts val="0"/>
                </a:spcBef>
                <a:spcAft>
                  <a:spcPts val="0"/>
                </a:spcAft>
                <a:buNone/>
              </a:pPr>
              <a:r>
                <a:rPr lang="en-US" sz="2000">
                  <a:solidFill>
                    <a:schemeClr val="dk1"/>
                  </a:solidFill>
                  <a:latin typeface="Calibri"/>
                  <a:ea typeface="Calibri"/>
                  <a:cs typeface="Calibri"/>
                  <a:sym typeface="Calibri"/>
                </a:rPr>
                <a:t>OARs now include an </a:t>
              </a:r>
              <a:r>
                <a:rPr lang="en-US" sz="2000" b="1">
                  <a:solidFill>
                    <a:schemeClr val="dk1"/>
                  </a:solidFill>
                  <a:latin typeface="Calibri"/>
                  <a:ea typeface="Calibri"/>
                  <a:cs typeface="Calibri"/>
                  <a:sym typeface="Calibri"/>
                </a:rPr>
                <a:t>audiological assessment given by a licensed audiologist </a:t>
              </a:r>
              <a:r>
                <a:rPr lang="en-US" sz="2000">
                  <a:solidFill>
                    <a:schemeClr val="dk1"/>
                  </a:solidFill>
                  <a:latin typeface="Calibri"/>
                  <a:ea typeface="Calibri"/>
                  <a:cs typeface="Calibri"/>
                  <a:sym typeface="Calibri"/>
                </a:rPr>
                <a:t>as a documentation option for a Deaf and Hard of Hearing evaluation and eligibility.</a:t>
              </a:r>
              <a:endParaRPr/>
            </a:p>
          </p:txBody>
        </p:sp>
        <p:sp>
          <p:nvSpPr>
            <p:cNvPr id="564" name="Google Shape;564;p10"/>
            <p:cNvSpPr/>
            <p:nvPr/>
          </p:nvSpPr>
          <p:spPr>
            <a:xfrm>
              <a:off x="5326173" y="600845"/>
              <a:ext cx="4260002" cy="1554475"/>
            </a:xfrm>
            <a:prstGeom prst="roundRect">
              <a:avLst>
                <a:gd name="adj" fmla="val 10000"/>
              </a:avLst>
            </a:prstGeom>
            <a:gradFill>
              <a:gsLst>
                <a:gs pos="0">
                  <a:srgbClr val="E06B4F"/>
                </a:gs>
                <a:gs pos="50000">
                  <a:srgbClr val="E5511B"/>
                </a:gs>
                <a:gs pos="100000">
                  <a:srgbClr val="D3420E"/>
                </a:gs>
              </a:gsLst>
              <a:lin ang="5400000" scaled="0"/>
            </a:gradFill>
            <a:ln>
              <a:noFill/>
            </a:ln>
            <a:effectLst>
              <a:outerShdw blurRad="57150" dist="19050" dir="5400000" algn="ctr" rotWithShape="0">
                <a:srgbClr val="000000">
                  <a:alpha val="62745"/>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5" name="Google Shape;565;p10"/>
            <p:cNvSpPr txBox="1"/>
            <p:nvPr/>
          </p:nvSpPr>
          <p:spPr>
            <a:xfrm>
              <a:off x="5371702" y="646374"/>
              <a:ext cx="4168944" cy="1463417"/>
            </a:xfrm>
            <a:prstGeom prst="rect">
              <a:avLst/>
            </a:prstGeom>
            <a:noFill/>
            <a:ln>
              <a:noFill/>
            </a:ln>
          </p:spPr>
          <p:txBody>
            <a:bodyPr spcFirstLastPara="1" wrap="square" lIns="53325" tIns="35550" rIns="53325" bIns="35550" anchor="ctr" anchorCtr="0">
              <a:noAutofit/>
            </a:bodyPr>
            <a:lstStyle/>
            <a:p>
              <a:pPr marL="0" marR="0" lvl="0" indent="0" algn="ctr" rtl="0">
                <a:lnSpc>
                  <a:spcPct val="90000"/>
                </a:lnSpc>
                <a:spcBef>
                  <a:spcPts val="0"/>
                </a:spcBef>
                <a:spcAft>
                  <a:spcPts val="0"/>
                </a:spcAft>
                <a:buNone/>
              </a:pPr>
              <a:r>
                <a:rPr lang="en-US" sz="2800">
                  <a:solidFill>
                    <a:schemeClr val="lt1"/>
                  </a:solidFill>
                  <a:latin typeface="Calibri"/>
                  <a:ea typeface="Calibri"/>
                  <a:cs typeface="Calibri"/>
                  <a:sym typeface="Calibri"/>
                </a:rPr>
                <a:t>Vision Examination</a:t>
              </a:r>
              <a:endParaRPr/>
            </a:p>
          </p:txBody>
        </p:sp>
        <p:sp>
          <p:nvSpPr>
            <p:cNvPr id="566" name="Google Shape;566;p10"/>
            <p:cNvSpPr/>
            <p:nvPr/>
          </p:nvSpPr>
          <p:spPr>
            <a:xfrm>
              <a:off x="5752174" y="2155320"/>
              <a:ext cx="426000" cy="1597501"/>
            </a:xfrm>
            <a:custGeom>
              <a:avLst/>
              <a:gdLst/>
              <a:ahLst/>
              <a:cxnLst/>
              <a:rect l="l" t="t" r="r" b="b"/>
              <a:pathLst>
                <a:path w="120000" h="120000" extrusionOk="0">
                  <a:moveTo>
                    <a:pt x="0" y="0"/>
                  </a:moveTo>
                  <a:lnTo>
                    <a:pt x="0" y="120000"/>
                  </a:lnTo>
                  <a:lnTo>
                    <a:pt x="120000" y="120000"/>
                  </a:lnTo>
                </a:path>
              </a:pathLst>
            </a:custGeom>
            <a:noFill/>
            <a:ln w="12700" cap="flat" cmpd="sng">
              <a:solidFill>
                <a:srgbClr val="005489"/>
              </a:solidFill>
              <a:prstDash val="solid"/>
              <a:miter lim="800000"/>
              <a:headEnd type="none" w="sm" len="sm"/>
              <a:tailEnd type="none" w="sm" len="sm"/>
            </a:ln>
          </p:spPr>
        </p:sp>
        <p:sp>
          <p:nvSpPr>
            <p:cNvPr id="567" name="Google Shape;567;p10"/>
            <p:cNvSpPr/>
            <p:nvPr/>
          </p:nvSpPr>
          <p:spPr>
            <a:xfrm>
              <a:off x="6178174" y="2687820"/>
              <a:ext cx="3408002" cy="2130001"/>
            </a:xfrm>
            <a:prstGeom prst="roundRect">
              <a:avLst>
                <a:gd name="adj" fmla="val 10000"/>
              </a:avLst>
            </a:prstGeom>
            <a:gradFill>
              <a:gsLst>
                <a:gs pos="0">
                  <a:srgbClr val="EDAB9F"/>
                </a:gs>
                <a:gs pos="50000">
                  <a:srgbClr val="E89E91"/>
                </a:gs>
                <a:gs pos="100000">
                  <a:srgbClr val="E98D7C"/>
                </a:gs>
              </a:gsLst>
              <a:lin ang="5400000" scaled="0"/>
            </a:gradFill>
            <a:ln w="9525" cap="flat" cmpd="sng">
              <a:solidFill>
                <a:schemeClr val="accent3"/>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8" name="Google Shape;568;p10"/>
            <p:cNvSpPr txBox="1"/>
            <p:nvPr/>
          </p:nvSpPr>
          <p:spPr>
            <a:xfrm>
              <a:off x="6240560" y="2750206"/>
              <a:ext cx="3283230" cy="2005229"/>
            </a:xfrm>
            <a:prstGeom prst="rect">
              <a:avLst/>
            </a:prstGeom>
            <a:noFill/>
            <a:ln>
              <a:noFill/>
            </a:ln>
          </p:spPr>
          <p:txBody>
            <a:bodyPr spcFirstLastPara="1" wrap="square" lIns="38100" tIns="25400" rIns="38100" bIns="25400" anchor="ctr" anchorCtr="0">
              <a:noAutofit/>
            </a:bodyPr>
            <a:lstStyle/>
            <a:p>
              <a:pPr marL="0" marR="0" lvl="0" indent="0" algn="l" rtl="0">
                <a:lnSpc>
                  <a:spcPct val="90000"/>
                </a:lnSpc>
                <a:spcBef>
                  <a:spcPts val="0"/>
                </a:spcBef>
                <a:spcAft>
                  <a:spcPts val="0"/>
                </a:spcAft>
                <a:buNone/>
              </a:pPr>
              <a:r>
                <a:rPr lang="en-US" sz="2000">
                  <a:solidFill>
                    <a:schemeClr val="dk1"/>
                  </a:solidFill>
                  <a:latin typeface="Calibri"/>
                  <a:ea typeface="Calibri"/>
                  <a:cs typeface="Calibri"/>
                  <a:sym typeface="Calibri"/>
                </a:rPr>
                <a:t>OARs now include a vision </a:t>
              </a:r>
              <a:r>
                <a:rPr lang="en-US" sz="2000" b="1">
                  <a:solidFill>
                    <a:schemeClr val="dk1"/>
                  </a:solidFill>
                  <a:latin typeface="Calibri"/>
                  <a:ea typeface="Calibri"/>
                  <a:cs typeface="Calibri"/>
                  <a:sym typeface="Calibri"/>
                </a:rPr>
                <a:t>examination given by a licensed optometrist or by a physician who specializes in ophthalmology</a:t>
              </a:r>
              <a:r>
                <a:rPr lang="en-US" sz="2000">
                  <a:solidFill>
                    <a:schemeClr val="dk1"/>
                  </a:solidFill>
                  <a:latin typeface="Calibri"/>
                  <a:ea typeface="Calibri"/>
                  <a:cs typeface="Calibri"/>
                  <a:sym typeface="Calibri"/>
                </a:rPr>
                <a:t> to determine Visual Impairment eligibility. </a:t>
              </a:r>
              <a:endParaRPr/>
            </a:p>
          </p:txBody>
        </p:sp>
      </p:gr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573"/>
        <p:cNvGrpSpPr/>
        <p:nvPr/>
      </p:nvGrpSpPr>
      <p:grpSpPr>
        <a:xfrm>
          <a:off x="0" y="0"/>
          <a:ext cx="0" cy="0"/>
          <a:chOff x="0" y="0"/>
          <a:chExt cx="0" cy="0"/>
        </a:xfrm>
      </p:grpSpPr>
      <p:sp>
        <p:nvSpPr>
          <p:cNvPr id="574" name="Google Shape;574;p11"/>
          <p:cNvSpPr txBox="1">
            <a:spLocks noGrp="1"/>
          </p:cNvSpPr>
          <p:nvPr>
            <p:ph type="body" idx="1"/>
          </p:nvPr>
        </p:nvSpPr>
        <p:spPr>
          <a:xfrm>
            <a:off x="717176" y="1825625"/>
            <a:ext cx="10784542" cy="4109010"/>
          </a:xfrm>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0"/>
              </a:spcBef>
              <a:spcAft>
                <a:spcPts val="0"/>
              </a:spcAft>
              <a:buClr>
                <a:schemeClr val="dk1"/>
              </a:buClr>
              <a:buSzPts val="2400"/>
              <a:buNone/>
            </a:pPr>
            <a:r>
              <a:rPr lang="en-US" b="1"/>
              <a:t>Documentation of a medical examination: </a:t>
            </a:r>
            <a:endParaRPr/>
          </a:p>
          <a:p>
            <a:pPr marL="285750" lvl="0" indent="-285750" algn="l" rtl="0">
              <a:lnSpc>
                <a:spcPct val="90000"/>
              </a:lnSpc>
              <a:spcBef>
                <a:spcPts val="1000"/>
              </a:spcBef>
              <a:spcAft>
                <a:spcPts val="0"/>
              </a:spcAft>
              <a:buClr>
                <a:schemeClr val="dk1"/>
              </a:buClr>
              <a:buSzPts val="2400"/>
              <a:buChar char="•"/>
            </a:pPr>
            <a:r>
              <a:rPr lang="en-US"/>
              <a:t>is a form or other written documentation that is shared between an eligible medical provider and the district;</a:t>
            </a:r>
            <a:endParaRPr/>
          </a:p>
          <a:p>
            <a:pPr marL="285750" lvl="0" indent="-285750" algn="l" rtl="0">
              <a:lnSpc>
                <a:spcPct val="90000"/>
              </a:lnSpc>
              <a:spcBef>
                <a:spcPts val="1000"/>
              </a:spcBef>
              <a:spcAft>
                <a:spcPts val="0"/>
              </a:spcAft>
              <a:buClr>
                <a:schemeClr val="dk1"/>
              </a:buClr>
              <a:buSzPts val="2400"/>
              <a:buChar char="•"/>
            </a:pPr>
            <a:r>
              <a:rPr lang="en-US"/>
              <a:t>may provide relevant information that assists in determining whether the child is a child with a disability; and </a:t>
            </a:r>
            <a:endParaRPr/>
          </a:p>
          <a:p>
            <a:pPr marL="285750" lvl="0" indent="-285750" algn="l" rtl="0">
              <a:lnSpc>
                <a:spcPct val="90000"/>
              </a:lnSpc>
              <a:spcBef>
                <a:spcPts val="1000"/>
              </a:spcBef>
              <a:spcAft>
                <a:spcPts val="0"/>
              </a:spcAft>
              <a:buClr>
                <a:schemeClr val="dk1"/>
              </a:buClr>
              <a:buSzPts val="2400"/>
              <a:buChar char="•"/>
            </a:pPr>
            <a:r>
              <a:rPr lang="en-US"/>
              <a:t>can meet the medical examination requirement for initial and re-evaluations regardless of what form the documentation is provided in. </a:t>
            </a:r>
            <a:endParaRPr/>
          </a:p>
          <a:p>
            <a:pPr marL="228600" lvl="0" indent="-76200" algn="l" rtl="0">
              <a:lnSpc>
                <a:spcPct val="90000"/>
              </a:lnSpc>
              <a:spcBef>
                <a:spcPts val="1000"/>
              </a:spcBef>
              <a:spcAft>
                <a:spcPts val="0"/>
              </a:spcAft>
              <a:buClr>
                <a:schemeClr val="dk1"/>
              </a:buClr>
              <a:buSzPts val="2400"/>
              <a:buNone/>
            </a:pPr>
            <a:endParaRPr/>
          </a:p>
        </p:txBody>
      </p:sp>
      <p:sp>
        <p:nvSpPr>
          <p:cNvPr id="575" name="Google Shape;575;p11"/>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p>
            <a:pPr marL="0" lvl="0" indent="0" algn="l" rtl="0">
              <a:spcBef>
                <a:spcPts val="0"/>
              </a:spcBef>
              <a:spcAft>
                <a:spcPts val="0"/>
              </a:spcAft>
              <a:buNone/>
            </a:pPr>
            <a:r>
              <a:rPr lang="en-US"/>
              <a:t>Oregon Department of Education</a:t>
            </a:r>
            <a:endParaRPr/>
          </a:p>
        </p:txBody>
      </p:sp>
      <p:sp>
        <p:nvSpPr>
          <p:cNvPr id="576" name="Google Shape;576;p11"/>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12</a:t>
            </a:fld>
            <a:endParaRPr/>
          </a:p>
        </p:txBody>
      </p:sp>
      <p:sp>
        <p:nvSpPr>
          <p:cNvPr id="577" name="Google Shape;577;p11"/>
          <p:cNvSpPr txBox="1">
            <a:spLocks noGrp="1"/>
          </p:cNvSpPr>
          <p:nvPr>
            <p:ph type="title"/>
          </p:nvPr>
        </p:nvSpPr>
        <p:spPr>
          <a:xfrm>
            <a:off x="717176" y="457200"/>
            <a:ext cx="10784542" cy="1026460"/>
          </a:xfrm>
          <a:prstGeom prst="rect">
            <a:avLst/>
          </a:prstGeom>
          <a:noFill/>
          <a:ln>
            <a:noFill/>
          </a:ln>
        </p:spPr>
        <p:txBody>
          <a:bodyPr spcFirstLastPara="1" wrap="square" lIns="91425" tIns="45700" rIns="91425" bIns="45700" anchor="b" anchorCtr="0">
            <a:normAutofit/>
          </a:bodyPr>
          <a:lstStyle/>
          <a:p>
            <a:pPr marL="0" lvl="0" indent="0" algn="l" rtl="0">
              <a:lnSpc>
                <a:spcPct val="90000"/>
              </a:lnSpc>
              <a:spcBef>
                <a:spcPts val="0"/>
              </a:spcBef>
              <a:spcAft>
                <a:spcPts val="0"/>
              </a:spcAft>
              <a:buClr>
                <a:schemeClr val="accent3"/>
              </a:buClr>
              <a:buSzPts val="4400"/>
              <a:buFont typeface="Calibri"/>
              <a:buNone/>
            </a:pPr>
            <a:r>
              <a:rPr lang="en-US"/>
              <a:t>Documentation of a Medical Examination</a:t>
            </a:r>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585"/>
        <p:cNvGrpSpPr/>
        <p:nvPr/>
      </p:nvGrpSpPr>
      <p:grpSpPr>
        <a:xfrm>
          <a:off x="0" y="0"/>
          <a:ext cx="0" cy="0"/>
          <a:chOff x="0" y="0"/>
          <a:chExt cx="0" cy="0"/>
        </a:xfrm>
      </p:grpSpPr>
      <p:sp>
        <p:nvSpPr>
          <p:cNvPr id="586" name="Google Shape;586;p12"/>
          <p:cNvSpPr txBox="1">
            <a:spLocks noGrp="1"/>
          </p:cNvSpPr>
          <p:nvPr>
            <p:ph type="body" idx="1"/>
          </p:nvPr>
        </p:nvSpPr>
        <p:spPr>
          <a:xfrm>
            <a:off x="717176" y="1825625"/>
            <a:ext cx="10784542" cy="4109010"/>
          </a:xfrm>
          <a:prstGeom prst="rect">
            <a:avLst/>
          </a:prstGeom>
          <a:noFill/>
          <a:ln>
            <a:noFill/>
          </a:ln>
        </p:spPr>
        <p:txBody>
          <a:bodyPr spcFirstLastPara="1" wrap="square" lIns="91425" tIns="45700" rIns="91425" bIns="45700" anchor="t" anchorCtr="0">
            <a:normAutofit lnSpcReduction="10000"/>
          </a:bodyPr>
          <a:lstStyle/>
          <a:p>
            <a:pPr marL="0" lvl="0" indent="0" algn="l" rtl="0">
              <a:lnSpc>
                <a:spcPct val="90000"/>
              </a:lnSpc>
              <a:spcBef>
                <a:spcPts val="0"/>
              </a:spcBef>
              <a:spcAft>
                <a:spcPts val="0"/>
              </a:spcAft>
              <a:buClr>
                <a:schemeClr val="dk1"/>
              </a:buClr>
              <a:buSzPts val="2400"/>
              <a:buNone/>
            </a:pPr>
            <a:r>
              <a:rPr lang="en-US"/>
              <a:t>Listed below are the six instances of eligibility criteria that </a:t>
            </a:r>
            <a:r>
              <a:rPr lang="en-US" b="1" u="sng"/>
              <a:t>require</a:t>
            </a:r>
            <a:r>
              <a:rPr lang="en-US"/>
              <a:t> documentation of a medical examination to determine eligibility: </a:t>
            </a:r>
            <a:endParaRPr/>
          </a:p>
          <a:p>
            <a:pPr marL="0" lvl="0" indent="0" algn="l" rtl="0">
              <a:lnSpc>
                <a:spcPct val="90000"/>
              </a:lnSpc>
              <a:spcBef>
                <a:spcPts val="1000"/>
              </a:spcBef>
              <a:spcAft>
                <a:spcPts val="0"/>
              </a:spcAft>
              <a:buClr>
                <a:schemeClr val="dk1"/>
              </a:buClr>
              <a:buSzPts val="2400"/>
              <a:buNone/>
            </a:pPr>
            <a:endParaRPr/>
          </a:p>
          <a:p>
            <a:pPr marL="457200" lvl="0" indent="-457200" algn="l" rtl="0">
              <a:lnSpc>
                <a:spcPct val="90000"/>
              </a:lnSpc>
              <a:spcBef>
                <a:spcPts val="1000"/>
              </a:spcBef>
              <a:spcAft>
                <a:spcPts val="0"/>
              </a:spcAft>
              <a:buClr>
                <a:schemeClr val="dk1"/>
              </a:buClr>
              <a:buSzPts val="2400"/>
              <a:buFont typeface="Calibri"/>
              <a:buAutoNum type="arabicPeriod"/>
            </a:pPr>
            <a:r>
              <a:rPr lang="en-US"/>
              <a:t>Autism spectrum disorder (for ages birth - 5 years of age ONLY)</a:t>
            </a:r>
            <a:endParaRPr/>
          </a:p>
          <a:p>
            <a:pPr marL="457200" lvl="0" indent="-457200" algn="l" rtl="0">
              <a:lnSpc>
                <a:spcPct val="90000"/>
              </a:lnSpc>
              <a:spcBef>
                <a:spcPts val="1000"/>
              </a:spcBef>
              <a:spcAft>
                <a:spcPts val="0"/>
              </a:spcAft>
              <a:buClr>
                <a:schemeClr val="dk1"/>
              </a:buClr>
              <a:buSzPts val="2400"/>
              <a:buFont typeface="Calibri"/>
              <a:buAutoNum type="arabicPeriod"/>
            </a:pPr>
            <a:r>
              <a:rPr lang="en-US"/>
              <a:t>Child is suspected of having a voice disorder (category: speech or language impairment)</a:t>
            </a:r>
            <a:endParaRPr/>
          </a:p>
          <a:p>
            <a:pPr marL="457200" lvl="0" indent="-457200" algn="l" rtl="0">
              <a:lnSpc>
                <a:spcPct val="90000"/>
              </a:lnSpc>
              <a:spcBef>
                <a:spcPts val="1000"/>
              </a:spcBef>
              <a:spcAft>
                <a:spcPts val="0"/>
              </a:spcAft>
              <a:buClr>
                <a:schemeClr val="dk1"/>
              </a:buClr>
              <a:buSzPts val="2400"/>
              <a:buFont typeface="Calibri"/>
              <a:buAutoNum type="arabicPeriod"/>
            </a:pPr>
            <a:r>
              <a:rPr lang="en-US"/>
              <a:t>Deaf or hard of hearing (specific to a conductive hearing loss)</a:t>
            </a:r>
            <a:endParaRPr/>
          </a:p>
          <a:p>
            <a:pPr marL="457200" lvl="0" indent="-457200" algn="l" rtl="0">
              <a:lnSpc>
                <a:spcPct val="90000"/>
              </a:lnSpc>
              <a:spcBef>
                <a:spcPts val="1000"/>
              </a:spcBef>
              <a:spcAft>
                <a:spcPts val="0"/>
              </a:spcAft>
              <a:buClr>
                <a:schemeClr val="dk1"/>
              </a:buClr>
              <a:buSzPts val="2400"/>
              <a:buFont typeface="Calibri"/>
              <a:buAutoNum type="arabicPeriod"/>
            </a:pPr>
            <a:r>
              <a:rPr lang="en-US"/>
              <a:t>Other health impairment</a:t>
            </a:r>
            <a:endParaRPr/>
          </a:p>
          <a:p>
            <a:pPr marL="457200" lvl="0" indent="-457200" algn="l" rtl="0">
              <a:lnSpc>
                <a:spcPct val="90000"/>
              </a:lnSpc>
              <a:spcBef>
                <a:spcPts val="1000"/>
              </a:spcBef>
              <a:spcAft>
                <a:spcPts val="0"/>
              </a:spcAft>
              <a:buClr>
                <a:schemeClr val="dk1"/>
              </a:buClr>
              <a:buSzPts val="2400"/>
              <a:buFont typeface="Calibri"/>
              <a:buAutoNum type="arabicPeriod"/>
            </a:pPr>
            <a:r>
              <a:rPr lang="en-US"/>
              <a:t>Traumatic brain injury</a:t>
            </a:r>
            <a:endParaRPr/>
          </a:p>
          <a:p>
            <a:pPr marL="457200" lvl="0" indent="-457200" algn="l" rtl="0">
              <a:lnSpc>
                <a:spcPct val="90000"/>
              </a:lnSpc>
              <a:spcBef>
                <a:spcPts val="1000"/>
              </a:spcBef>
              <a:spcAft>
                <a:spcPts val="0"/>
              </a:spcAft>
              <a:buClr>
                <a:schemeClr val="dk1"/>
              </a:buClr>
              <a:buSzPts val="2400"/>
              <a:buFont typeface="Calibri"/>
              <a:buAutoNum type="arabicPeriod"/>
            </a:pPr>
            <a:r>
              <a:rPr lang="en-US"/>
              <a:t>Orthopedic impairment</a:t>
            </a:r>
            <a:endParaRPr/>
          </a:p>
          <a:p>
            <a:pPr marL="0" lvl="0" indent="0" algn="l" rtl="0">
              <a:lnSpc>
                <a:spcPct val="90000"/>
              </a:lnSpc>
              <a:spcBef>
                <a:spcPts val="1000"/>
              </a:spcBef>
              <a:spcAft>
                <a:spcPts val="0"/>
              </a:spcAft>
              <a:buClr>
                <a:schemeClr val="dk1"/>
              </a:buClr>
              <a:buSzPts val="2400"/>
              <a:buNone/>
            </a:pPr>
            <a:endParaRPr/>
          </a:p>
        </p:txBody>
      </p:sp>
      <p:sp>
        <p:nvSpPr>
          <p:cNvPr id="587" name="Google Shape;587;p12"/>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p>
            <a:pPr marL="0" lvl="0" indent="0" algn="l" rtl="0">
              <a:spcBef>
                <a:spcPts val="0"/>
              </a:spcBef>
              <a:spcAft>
                <a:spcPts val="0"/>
              </a:spcAft>
              <a:buNone/>
            </a:pPr>
            <a:r>
              <a:rPr lang="en-US"/>
              <a:t>Oregon Department of Education</a:t>
            </a:r>
            <a:endParaRPr/>
          </a:p>
        </p:txBody>
      </p:sp>
      <p:sp>
        <p:nvSpPr>
          <p:cNvPr id="588" name="Google Shape;588;p12"/>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13</a:t>
            </a:fld>
            <a:endParaRPr/>
          </a:p>
        </p:txBody>
      </p:sp>
      <p:sp>
        <p:nvSpPr>
          <p:cNvPr id="589" name="Google Shape;589;p12"/>
          <p:cNvSpPr txBox="1">
            <a:spLocks noGrp="1"/>
          </p:cNvSpPr>
          <p:nvPr>
            <p:ph type="title"/>
          </p:nvPr>
        </p:nvSpPr>
        <p:spPr>
          <a:xfrm>
            <a:off x="717176" y="457200"/>
            <a:ext cx="10784542" cy="1026460"/>
          </a:xfrm>
          <a:prstGeom prst="rect">
            <a:avLst/>
          </a:prstGeom>
          <a:noFill/>
          <a:ln>
            <a:noFill/>
          </a:ln>
        </p:spPr>
        <p:txBody>
          <a:bodyPr spcFirstLastPara="1" wrap="square" lIns="91425" tIns="45700" rIns="91425" bIns="45700" anchor="b" anchorCtr="0">
            <a:normAutofit fontScale="90000"/>
          </a:bodyPr>
          <a:lstStyle/>
          <a:p>
            <a:pPr marL="0" lvl="0" indent="0" algn="l" rtl="0">
              <a:lnSpc>
                <a:spcPct val="90000"/>
              </a:lnSpc>
              <a:spcBef>
                <a:spcPts val="0"/>
              </a:spcBef>
              <a:spcAft>
                <a:spcPts val="0"/>
              </a:spcAft>
              <a:buClr>
                <a:schemeClr val="accent3"/>
              </a:buClr>
              <a:buSzPct val="100000"/>
              <a:buFont typeface="Calibri"/>
              <a:buNone/>
            </a:pPr>
            <a:r>
              <a:rPr lang="en-US"/>
              <a:t>Required Documentation of Medical Examination</a:t>
            </a:r>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596"/>
        <p:cNvGrpSpPr/>
        <p:nvPr/>
      </p:nvGrpSpPr>
      <p:grpSpPr>
        <a:xfrm>
          <a:off x="0" y="0"/>
          <a:ext cx="0" cy="0"/>
          <a:chOff x="0" y="0"/>
          <a:chExt cx="0" cy="0"/>
        </a:xfrm>
      </p:grpSpPr>
      <p:sp>
        <p:nvSpPr>
          <p:cNvPr id="597" name="Google Shape;597;p13"/>
          <p:cNvSpPr txBox="1">
            <a:spLocks noGrp="1"/>
          </p:cNvSpPr>
          <p:nvPr>
            <p:ph type="body" idx="1"/>
          </p:nvPr>
        </p:nvSpPr>
        <p:spPr>
          <a:xfrm>
            <a:off x="717176" y="1825625"/>
            <a:ext cx="10784542" cy="4109010"/>
          </a:xfrm>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0"/>
              </a:spcBef>
              <a:spcAft>
                <a:spcPts val="0"/>
              </a:spcAft>
              <a:buClr>
                <a:schemeClr val="dk1"/>
              </a:buClr>
              <a:buSzPts val="2400"/>
              <a:buNone/>
            </a:pPr>
            <a:r>
              <a:rPr lang="en-US"/>
              <a:t>Autism spectrum disorder for a birth – 5 years of age</a:t>
            </a:r>
            <a:endParaRPr/>
          </a:p>
          <a:p>
            <a:pPr marL="342900" lvl="0" indent="-190500" algn="l" rtl="0">
              <a:lnSpc>
                <a:spcPct val="90000"/>
              </a:lnSpc>
              <a:spcBef>
                <a:spcPts val="1000"/>
              </a:spcBef>
              <a:spcAft>
                <a:spcPts val="0"/>
              </a:spcAft>
              <a:buClr>
                <a:schemeClr val="dk1"/>
              </a:buClr>
              <a:buSzPts val="2400"/>
              <a:buNone/>
            </a:pPr>
            <a:endParaRPr/>
          </a:p>
          <a:p>
            <a:pPr marL="457200" lvl="1" indent="0" algn="l" rtl="0">
              <a:lnSpc>
                <a:spcPct val="90000"/>
              </a:lnSpc>
              <a:spcBef>
                <a:spcPts val="500"/>
              </a:spcBef>
              <a:spcAft>
                <a:spcPts val="0"/>
              </a:spcAft>
              <a:buClr>
                <a:schemeClr val="dk1"/>
              </a:buClr>
              <a:buSzPts val="2400"/>
              <a:buNone/>
            </a:pPr>
            <a:r>
              <a:rPr lang="en-US"/>
              <a:t>Documentation of a medical examination </a:t>
            </a:r>
            <a:r>
              <a:rPr lang="en-US" b="1" u="sng"/>
              <a:t>is required</a:t>
            </a:r>
            <a:r>
              <a:rPr lang="en-US" b="1"/>
              <a:t> </a:t>
            </a:r>
            <a:r>
              <a:rPr lang="en-US"/>
              <a:t>for children age </a:t>
            </a:r>
            <a:r>
              <a:rPr lang="en-US" b="1"/>
              <a:t>birth to five</a:t>
            </a:r>
            <a:r>
              <a:rPr lang="en-US"/>
              <a:t> for </a:t>
            </a:r>
            <a:r>
              <a:rPr lang="en-US" b="1"/>
              <a:t>initial autism spectrum disorder eligibility determinations</a:t>
            </a:r>
            <a:r>
              <a:rPr lang="en-US"/>
              <a:t>.</a:t>
            </a:r>
            <a:endParaRPr/>
          </a:p>
          <a:p>
            <a:pPr marL="457200" lvl="1" indent="0" algn="l" rtl="0">
              <a:lnSpc>
                <a:spcPct val="90000"/>
              </a:lnSpc>
              <a:spcBef>
                <a:spcPts val="500"/>
              </a:spcBef>
              <a:spcAft>
                <a:spcPts val="0"/>
              </a:spcAft>
              <a:buClr>
                <a:schemeClr val="dk1"/>
              </a:buClr>
              <a:buSzPts val="2400"/>
              <a:buNone/>
            </a:pPr>
            <a:endParaRPr/>
          </a:p>
          <a:p>
            <a:pPr marL="457200" lvl="1" indent="0" algn="l" rtl="0">
              <a:lnSpc>
                <a:spcPct val="90000"/>
              </a:lnSpc>
              <a:spcBef>
                <a:spcPts val="500"/>
              </a:spcBef>
              <a:spcAft>
                <a:spcPts val="0"/>
              </a:spcAft>
              <a:buClr>
                <a:schemeClr val="dk1"/>
              </a:buClr>
              <a:buSzPts val="2400"/>
              <a:buNone/>
            </a:pPr>
            <a:r>
              <a:rPr lang="en-US"/>
              <a:t>For children </a:t>
            </a:r>
            <a:r>
              <a:rPr lang="en-US" b="1"/>
              <a:t>older than 5</a:t>
            </a:r>
            <a:r>
              <a:rPr lang="en-US"/>
              <a:t>, the team</a:t>
            </a:r>
            <a:r>
              <a:rPr lang="en-US" b="1"/>
              <a:t> may require </a:t>
            </a:r>
            <a:r>
              <a:rPr lang="en-US"/>
              <a:t>documentation of medical examination if the team determines it is necessary. </a:t>
            </a:r>
            <a:endParaRPr/>
          </a:p>
          <a:p>
            <a:pPr marL="457200" lvl="1" indent="0" algn="l" rtl="0">
              <a:lnSpc>
                <a:spcPct val="90000"/>
              </a:lnSpc>
              <a:spcBef>
                <a:spcPts val="500"/>
              </a:spcBef>
              <a:spcAft>
                <a:spcPts val="0"/>
              </a:spcAft>
              <a:buClr>
                <a:schemeClr val="dk1"/>
              </a:buClr>
              <a:buSzPts val="2400"/>
              <a:buNone/>
            </a:pPr>
            <a:endParaRPr/>
          </a:p>
          <a:p>
            <a:pPr marL="457200" lvl="1" indent="0" algn="l" rtl="0">
              <a:lnSpc>
                <a:spcPct val="90000"/>
              </a:lnSpc>
              <a:spcBef>
                <a:spcPts val="500"/>
              </a:spcBef>
              <a:spcAft>
                <a:spcPts val="0"/>
              </a:spcAft>
              <a:buClr>
                <a:schemeClr val="dk1"/>
              </a:buClr>
              <a:buSzPts val="2400"/>
              <a:buNone/>
            </a:pPr>
            <a:r>
              <a:rPr lang="en-US"/>
              <a:t>A medical diagnosis of autism spectrum disorder continues to </a:t>
            </a:r>
            <a:r>
              <a:rPr lang="en-US" b="1"/>
              <a:t>not be required </a:t>
            </a:r>
            <a:r>
              <a:rPr lang="en-US"/>
              <a:t>to determine eligibility.</a:t>
            </a:r>
            <a:endParaRPr sz="2800"/>
          </a:p>
          <a:p>
            <a:pPr marL="228600" lvl="0" indent="-76200" algn="l" rtl="0">
              <a:lnSpc>
                <a:spcPct val="90000"/>
              </a:lnSpc>
              <a:spcBef>
                <a:spcPts val="1000"/>
              </a:spcBef>
              <a:spcAft>
                <a:spcPts val="0"/>
              </a:spcAft>
              <a:buClr>
                <a:schemeClr val="dk1"/>
              </a:buClr>
              <a:buSzPts val="2400"/>
              <a:buNone/>
            </a:pPr>
            <a:endParaRPr/>
          </a:p>
        </p:txBody>
      </p:sp>
      <p:sp>
        <p:nvSpPr>
          <p:cNvPr id="598" name="Google Shape;598;p13"/>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p>
            <a:pPr marL="0" lvl="0" indent="0" algn="l" rtl="0">
              <a:spcBef>
                <a:spcPts val="0"/>
              </a:spcBef>
              <a:spcAft>
                <a:spcPts val="0"/>
              </a:spcAft>
              <a:buNone/>
            </a:pPr>
            <a:r>
              <a:rPr lang="en-US"/>
              <a:t>Oregon Department of Education</a:t>
            </a:r>
            <a:endParaRPr/>
          </a:p>
        </p:txBody>
      </p:sp>
      <p:sp>
        <p:nvSpPr>
          <p:cNvPr id="599" name="Google Shape;599;p13"/>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14</a:t>
            </a:fld>
            <a:endParaRPr/>
          </a:p>
        </p:txBody>
      </p:sp>
      <p:sp>
        <p:nvSpPr>
          <p:cNvPr id="600" name="Google Shape;600;p13"/>
          <p:cNvSpPr txBox="1">
            <a:spLocks noGrp="1"/>
          </p:cNvSpPr>
          <p:nvPr>
            <p:ph type="title"/>
          </p:nvPr>
        </p:nvSpPr>
        <p:spPr>
          <a:xfrm>
            <a:off x="717176" y="457200"/>
            <a:ext cx="10784542" cy="1026460"/>
          </a:xfrm>
          <a:prstGeom prst="rect">
            <a:avLst/>
          </a:prstGeom>
          <a:noFill/>
          <a:ln>
            <a:noFill/>
          </a:ln>
        </p:spPr>
        <p:txBody>
          <a:bodyPr spcFirstLastPara="1" wrap="square" lIns="91425" tIns="45700" rIns="91425" bIns="45700" anchor="b" anchorCtr="0">
            <a:normAutofit fontScale="90000"/>
          </a:bodyPr>
          <a:lstStyle/>
          <a:p>
            <a:pPr marL="0" lvl="0" indent="0" algn="l" rtl="0">
              <a:lnSpc>
                <a:spcPct val="90000"/>
              </a:lnSpc>
              <a:spcBef>
                <a:spcPts val="0"/>
              </a:spcBef>
              <a:spcAft>
                <a:spcPts val="0"/>
              </a:spcAft>
              <a:buClr>
                <a:schemeClr val="accent3"/>
              </a:buClr>
              <a:buSzPct val="100000"/>
              <a:buFont typeface="Calibri"/>
              <a:buNone/>
            </a:pPr>
            <a:r>
              <a:rPr lang="en-US"/>
              <a:t>Documentation of Medical Examination is Required</a:t>
            </a:r>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607"/>
        <p:cNvGrpSpPr/>
        <p:nvPr/>
      </p:nvGrpSpPr>
      <p:grpSpPr>
        <a:xfrm>
          <a:off x="0" y="0"/>
          <a:ext cx="0" cy="0"/>
          <a:chOff x="0" y="0"/>
          <a:chExt cx="0" cy="0"/>
        </a:xfrm>
      </p:grpSpPr>
      <p:sp>
        <p:nvSpPr>
          <p:cNvPr id="608" name="Google Shape;608;p14"/>
          <p:cNvSpPr txBox="1">
            <a:spLocks noGrp="1"/>
          </p:cNvSpPr>
          <p:nvPr>
            <p:ph type="body" idx="1"/>
          </p:nvPr>
        </p:nvSpPr>
        <p:spPr>
          <a:xfrm>
            <a:off x="717176" y="1825625"/>
            <a:ext cx="10784542" cy="4109010"/>
          </a:xfrm>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0"/>
              </a:spcBef>
              <a:spcAft>
                <a:spcPts val="0"/>
              </a:spcAft>
              <a:buClr>
                <a:schemeClr val="dk1"/>
              </a:buClr>
              <a:buSzPts val="2400"/>
              <a:buNone/>
            </a:pPr>
            <a:r>
              <a:rPr lang="en-US"/>
              <a:t>Child is suspected of having a voice disorder (speech or language impairment):</a:t>
            </a:r>
            <a:endParaRPr/>
          </a:p>
          <a:p>
            <a:pPr marL="342900" lvl="0" indent="-190500" algn="l" rtl="0">
              <a:lnSpc>
                <a:spcPct val="90000"/>
              </a:lnSpc>
              <a:spcBef>
                <a:spcPts val="1000"/>
              </a:spcBef>
              <a:spcAft>
                <a:spcPts val="0"/>
              </a:spcAft>
              <a:buClr>
                <a:schemeClr val="dk1"/>
              </a:buClr>
              <a:buSzPts val="2400"/>
              <a:buNone/>
            </a:pPr>
            <a:endParaRPr/>
          </a:p>
          <a:p>
            <a:pPr marL="457200" lvl="1" indent="0" algn="l" rtl="0">
              <a:lnSpc>
                <a:spcPct val="90000"/>
              </a:lnSpc>
              <a:spcBef>
                <a:spcPts val="500"/>
              </a:spcBef>
              <a:spcAft>
                <a:spcPts val="0"/>
              </a:spcAft>
              <a:buClr>
                <a:schemeClr val="dk1"/>
              </a:buClr>
              <a:buSzPts val="2400"/>
              <a:buNone/>
            </a:pPr>
            <a:r>
              <a:rPr lang="en-US"/>
              <a:t>Documentation of a medical examination by </a:t>
            </a:r>
            <a:r>
              <a:rPr lang="en-US" b="1"/>
              <a:t>otolaryngologist</a:t>
            </a:r>
            <a:r>
              <a:rPr lang="en-US"/>
              <a:t> is </a:t>
            </a:r>
            <a:r>
              <a:rPr lang="en-US" b="1" u="sng"/>
              <a:t>required</a:t>
            </a:r>
            <a:r>
              <a:rPr lang="en-US" b="1"/>
              <a:t> </a:t>
            </a:r>
            <a:r>
              <a:rPr lang="en-US"/>
              <a:t>for a child suspected of having a </a:t>
            </a:r>
            <a:r>
              <a:rPr lang="en-US" b="1"/>
              <a:t>voice disorder</a:t>
            </a:r>
            <a:r>
              <a:rPr lang="en-US"/>
              <a:t>.</a:t>
            </a:r>
            <a:endParaRPr/>
          </a:p>
          <a:p>
            <a:pPr marL="457200" lvl="1" indent="0" algn="l" rtl="0">
              <a:lnSpc>
                <a:spcPct val="90000"/>
              </a:lnSpc>
              <a:spcBef>
                <a:spcPts val="500"/>
              </a:spcBef>
              <a:spcAft>
                <a:spcPts val="0"/>
              </a:spcAft>
              <a:buClr>
                <a:schemeClr val="dk1"/>
              </a:buClr>
              <a:buSzPts val="2400"/>
              <a:buNone/>
            </a:pPr>
            <a:endParaRPr/>
          </a:p>
          <a:p>
            <a:pPr marL="457200" lvl="1" indent="0" algn="l" rtl="0">
              <a:lnSpc>
                <a:spcPct val="90000"/>
              </a:lnSpc>
              <a:spcBef>
                <a:spcPts val="500"/>
              </a:spcBef>
              <a:spcAft>
                <a:spcPts val="0"/>
              </a:spcAft>
              <a:buClr>
                <a:schemeClr val="dk1"/>
              </a:buClr>
              <a:buSzPts val="2400"/>
              <a:buNone/>
            </a:pPr>
            <a:r>
              <a:rPr lang="en-US"/>
              <a:t>For all other types of speech or language impairments, the team </a:t>
            </a:r>
            <a:r>
              <a:rPr lang="en-US" b="1"/>
              <a:t>may require</a:t>
            </a:r>
            <a:r>
              <a:rPr lang="en-US"/>
              <a:t> documentation of medical examination if the team determines it is necessary. </a:t>
            </a:r>
            <a:endParaRPr sz="2800"/>
          </a:p>
          <a:p>
            <a:pPr marL="228600" lvl="0" indent="-76200" algn="l" rtl="0">
              <a:lnSpc>
                <a:spcPct val="90000"/>
              </a:lnSpc>
              <a:spcBef>
                <a:spcPts val="1000"/>
              </a:spcBef>
              <a:spcAft>
                <a:spcPts val="0"/>
              </a:spcAft>
              <a:buClr>
                <a:schemeClr val="dk1"/>
              </a:buClr>
              <a:buSzPts val="2400"/>
              <a:buNone/>
            </a:pPr>
            <a:endParaRPr/>
          </a:p>
        </p:txBody>
      </p:sp>
      <p:sp>
        <p:nvSpPr>
          <p:cNvPr id="609" name="Google Shape;609;p14"/>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p>
            <a:pPr marL="0" lvl="0" indent="0" algn="l" rtl="0">
              <a:spcBef>
                <a:spcPts val="0"/>
              </a:spcBef>
              <a:spcAft>
                <a:spcPts val="0"/>
              </a:spcAft>
              <a:buNone/>
            </a:pPr>
            <a:r>
              <a:rPr lang="en-US"/>
              <a:t>Oregon Department of Education</a:t>
            </a:r>
            <a:endParaRPr/>
          </a:p>
        </p:txBody>
      </p:sp>
      <p:sp>
        <p:nvSpPr>
          <p:cNvPr id="610" name="Google Shape;610;p14"/>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15</a:t>
            </a:fld>
            <a:endParaRPr/>
          </a:p>
        </p:txBody>
      </p:sp>
      <p:sp>
        <p:nvSpPr>
          <p:cNvPr id="611" name="Google Shape;611;p14"/>
          <p:cNvSpPr txBox="1">
            <a:spLocks noGrp="1"/>
          </p:cNvSpPr>
          <p:nvPr>
            <p:ph type="title"/>
          </p:nvPr>
        </p:nvSpPr>
        <p:spPr>
          <a:xfrm>
            <a:off x="717176" y="457200"/>
            <a:ext cx="10784542" cy="1026460"/>
          </a:xfrm>
          <a:prstGeom prst="rect">
            <a:avLst/>
          </a:prstGeom>
          <a:noFill/>
          <a:ln>
            <a:noFill/>
          </a:ln>
        </p:spPr>
        <p:txBody>
          <a:bodyPr spcFirstLastPara="1" wrap="square" lIns="91425" tIns="45700" rIns="91425" bIns="45700" anchor="b" anchorCtr="0">
            <a:normAutofit fontScale="90000"/>
          </a:bodyPr>
          <a:lstStyle/>
          <a:p>
            <a:pPr marL="0" lvl="0" indent="0" algn="l" rtl="0">
              <a:lnSpc>
                <a:spcPct val="90000"/>
              </a:lnSpc>
              <a:spcBef>
                <a:spcPts val="0"/>
              </a:spcBef>
              <a:spcAft>
                <a:spcPts val="0"/>
              </a:spcAft>
              <a:buClr>
                <a:schemeClr val="accent3"/>
              </a:buClr>
              <a:buSzPct val="100000"/>
              <a:buFont typeface="Calibri"/>
              <a:buNone/>
            </a:pPr>
            <a:r>
              <a:rPr lang="en-US"/>
              <a:t>Documentation of Medical Examination is Required</a:t>
            </a:r>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618"/>
        <p:cNvGrpSpPr/>
        <p:nvPr/>
      </p:nvGrpSpPr>
      <p:grpSpPr>
        <a:xfrm>
          <a:off x="0" y="0"/>
          <a:ext cx="0" cy="0"/>
          <a:chOff x="0" y="0"/>
          <a:chExt cx="0" cy="0"/>
        </a:xfrm>
      </p:grpSpPr>
      <p:sp>
        <p:nvSpPr>
          <p:cNvPr id="619" name="Google Shape;619;p15"/>
          <p:cNvSpPr txBox="1">
            <a:spLocks noGrp="1"/>
          </p:cNvSpPr>
          <p:nvPr>
            <p:ph type="body" idx="1"/>
          </p:nvPr>
        </p:nvSpPr>
        <p:spPr>
          <a:xfrm>
            <a:off x="717176" y="1825625"/>
            <a:ext cx="10784542" cy="4109010"/>
          </a:xfrm>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0"/>
              </a:spcBef>
              <a:spcAft>
                <a:spcPts val="0"/>
              </a:spcAft>
              <a:buClr>
                <a:schemeClr val="dk1"/>
              </a:buClr>
              <a:buSzPts val="2400"/>
              <a:buNone/>
            </a:pPr>
            <a:r>
              <a:rPr lang="en-US"/>
              <a:t>Deaf or hard of hearing specific to a conductive hearing loss</a:t>
            </a:r>
            <a:endParaRPr/>
          </a:p>
          <a:p>
            <a:pPr marL="342900" lvl="0" indent="-190500" algn="l" rtl="0">
              <a:lnSpc>
                <a:spcPct val="90000"/>
              </a:lnSpc>
              <a:spcBef>
                <a:spcPts val="1000"/>
              </a:spcBef>
              <a:spcAft>
                <a:spcPts val="0"/>
              </a:spcAft>
              <a:buClr>
                <a:schemeClr val="dk1"/>
              </a:buClr>
              <a:buSzPts val="2400"/>
              <a:buNone/>
            </a:pPr>
            <a:endParaRPr/>
          </a:p>
          <a:p>
            <a:pPr marL="457200" lvl="1" indent="0" algn="l" rtl="0">
              <a:lnSpc>
                <a:spcPct val="90000"/>
              </a:lnSpc>
              <a:spcBef>
                <a:spcPts val="500"/>
              </a:spcBef>
              <a:spcAft>
                <a:spcPts val="0"/>
              </a:spcAft>
              <a:buClr>
                <a:schemeClr val="dk1"/>
              </a:buClr>
              <a:buSzPts val="2400"/>
              <a:buNone/>
            </a:pPr>
            <a:r>
              <a:rPr lang="en-US"/>
              <a:t>For </a:t>
            </a:r>
            <a:r>
              <a:rPr lang="en-US" b="1"/>
              <a:t>conductive hearing loss</a:t>
            </a:r>
            <a:r>
              <a:rPr lang="en-US"/>
              <a:t>, medical examination is </a:t>
            </a:r>
            <a:r>
              <a:rPr lang="en-US" b="1" u="sng"/>
              <a:t>required</a:t>
            </a:r>
            <a:r>
              <a:rPr lang="en-US" b="1"/>
              <a:t> </a:t>
            </a:r>
            <a:r>
              <a:rPr lang="en-US"/>
              <a:t>to document if the hearing loss is treatable. </a:t>
            </a:r>
            <a:endParaRPr/>
          </a:p>
          <a:p>
            <a:pPr marL="457200" lvl="1" indent="0" algn="l" rtl="0">
              <a:lnSpc>
                <a:spcPct val="90000"/>
              </a:lnSpc>
              <a:spcBef>
                <a:spcPts val="500"/>
              </a:spcBef>
              <a:spcAft>
                <a:spcPts val="0"/>
              </a:spcAft>
              <a:buClr>
                <a:schemeClr val="dk1"/>
              </a:buClr>
              <a:buSzPts val="2400"/>
              <a:buNone/>
            </a:pPr>
            <a:endParaRPr/>
          </a:p>
          <a:p>
            <a:pPr marL="457200" lvl="1" indent="0" algn="l" rtl="0">
              <a:lnSpc>
                <a:spcPct val="90000"/>
              </a:lnSpc>
              <a:spcBef>
                <a:spcPts val="500"/>
              </a:spcBef>
              <a:spcAft>
                <a:spcPts val="0"/>
              </a:spcAft>
              <a:buClr>
                <a:schemeClr val="dk1"/>
              </a:buClr>
              <a:buSzPts val="2400"/>
              <a:buNone/>
            </a:pPr>
            <a:r>
              <a:rPr lang="en-US"/>
              <a:t>For sensorineural hearing loss, the team </a:t>
            </a:r>
            <a:r>
              <a:rPr lang="en-US" b="1"/>
              <a:t>may require </a:t>
            </a:r>
            <a:r>
              <a:rPr lang="en-US"/>
              <a:t>documentation of medical examination if the team determines it is necessary.</a:t>
            </a:r>
            <a:endParaRPr sz="2800"/>
          </a:p>
          <a:p>
            <a:pPr marL="228600" lvl="0" indent="-76200" algn="l" rtl="0">
              <a:lnSpc>
                <a:spcPct val="90000"/>
              </a:lnSpc>
              <a:spcBef>
                <a:spcPts val="1000"/>
              </a:spcBef>
              <a:spcAft>
                <a:spcPts val="0"/>
              </a:spcAft>
              <a:buClr>
                <a:schemeClr val="dk1"/>
              </a:buClr>
              <a:buSzPts val="2400"/>
              <a:buNone/>
            </a:pPr>
            <a:endParaRPr/>
          </a:p>
        </p:txBody>
      </p:sp>
      <p:sp>
        <p:nvSpPr>
          <p:cNvPr id="620" name="Google Shape;620;p15"/>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p>
            <a:pPr marL="0" lvl="0" indent="0" algn="l" rtl="0">
              <a:spcBef>
                <a:spcPts val="0"/>
              </a:spcBef>
              <a:spcAft>
                <a:spcPts val="0"/>
              </a:spcAft>
              <a:buNone/>
            </a:pPr>
            <a:r>
              <a:rPr lang="en-US"/>
              <a:t>Oregon Department of Education</a:t>
            </a:r>
            <a:endParaRPr/>
          </a:p>
        </p:txBody>
      </p:sp>
      <p:sp>
        <p:nvSpPr>
          <p:cNvPr id="621" name="Google Shape;621;p15"/>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16</a:t>
            </a:fld>
            <a:endParaRPr/>
          </a:p>
        </p:txBody>
      </p:sp>
      <p:sp>
        <p:nvSpPr>
          <p:cNvPr id="622" name="Google Shape;622;p15"/>
          <p:cNvSpPr txBox="1">
            <a:spLocks noGrp="1"/>
          </p:cNvSpPr>
          <p:nvPr>
            <p:ph type="title"/>
          </p:nvPr>
        </p:nvSpPr>
        <p:spPr>
          <a:xfrm>
            <a:off x="717176" y="457200"/>
            <a:ext cx="10784542" cy="1026460"/>
          </a:xfrm>
          <a:prstGeom prst="rect">
            <a:avLst/>
          </a:prstGeom>
          <a:noFill/>
          <a:ln>
            <a:noFill/>
          </a:ln>
        </p:spPr>
        <p:txBody>
          <a:bodyPr spcFirstLastPara="1" wrap="square" lIns="91425" tIns="45700" rIns="91425" bIns="45700" anchor="b" anchorCtr="0">
            <a:normAutofit fontScale="90000"/>
          </a:bodyPr>
          <a:lstStyle/>
          <a:p>
            <a:pPr marL="0" lvl="0" indent="0" algn="l" rtl="0">
              <a:lnSpc>
                <a:spcPct val="90000"/>
              </a:lnSpc>
              <a:spcBef>
                <a:spcPts val="0"/>
              </a:spcBef>
              <a:spcAft>
                <a:spcPts val="0"/>
              </a:spcAft>
              <a:buClr>
                <a:schemeClr val="accent3"/>
              </a:buClr>
              <a:buSzPct val="100000"/>
              <a:buFont typeface="Calibri"/>
              <a:buNone/>
            </a:pPr>
            <a:r>
              <a:rPr lang="en-US"/>
              <a:t>Documentation of Medical Examination is Required</a:t>
            </a:r>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629"/>
        <p:cNvGrpSpPr/>
        <p:nvPr/>
      </p:nvGrpSpPr>
      <p:grpSpPr>
        <a:xfrm>
          <a:off x="0" y="0"/>
          <a:ext cx="0" cy="0"/>
          <a:chOff x="0" y="0"/>
          <a:chExt cx="0" cy="0"/>
        </a:xfrm>
      </p:grpSpPr>
      <p:sp>
        <p:nvSpPr>
          <p:cNvPr id="630" name="Google Shape;630;p16"/>
          <p:cNvSpPr txBox="1">
            <a:spLocks noGrp="1"/>
          </p:cNvSpPr>
          <p:nvPr>
            <p:ph type="body" idx="1"/>
          </p:nvPr>
        </p:nvSpPr>
        <p:spPr>
          <a:xfrm>
            <a:off x="717176" y="1825625"/>
            <a:ext cx="10784542" cy="4109010"/>
          </a:xfrm>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0"/>
              </a:spcBef>
              <a:spcAft>
                <a:spcPts val="0"/>
              </a:spcAft>
              <a:buClr>
                <a:schemeClr val="dk1"/>
              </a:buClr>
              <a:buSzPts val="2400"/>
              <a:buNone/>
            </a:pPr>
            <a:r>
              <a:rPr lang="en-US"/>
              <a:t>Other health impairment</a:t>
            </a:r>
            <a:endParaRPr/>
          </a:p>
          <a:p>
            <a:pPr marL="342900" lvl="0" indent="-190500" algn="l" rtl="0">
              <a:lnSpc>
                <a:spcPct val="90000"/>
              </a:lnSpc>
              <a:spcBef>
                <a:spcPts val="1000"/>
              </a:spcBef>
              <a:spcAft>
                <a:spcPts val="0"/>
              </a:spcAft>
              <a:buClr>
                <a:schemeClr val="dk1"/>
              </a:buClr>
              <a:buSzPts val="2400"/>
              <a:buNone/>
            </a:pPr>
            <a:endParaRPr/>
          </a:p>
          <a:p>
            <a:pPr marL="457200" lvl="1" indent="0" algn="l" rtl="0">
              <a:lnSpc>
                <a:spcPct val="90000"/>
              </a:lnSpc>
              <a:spcBef>
                <a:spcPts val="500"/>
              </a:spcBef>
              <a:spcAft>
                <a:spcPts val="0"/>
              </a:spcAft>
              <a:buClr>
                <a:schemeClr val="dk1"/>
              </a:buClr>
              <a:buSzPts val="2400"/>
              <a:buNone/>
            </a:pPr>
            <a:r>
              <a:rPr lang="en-US"/>
              <a:t>Documentation of a medical examination indicating a diagnosis of a health impairment or a description of the impairment, and a statement that the child's condition is permanent or is expected to last for more than 60 calendar days is </a:t>
            </a:r>
            <a:r>
              <a:rPr lang="en-US" b="1" u="sng"/>
              <a:t>required</a:t>
            </a:r>
            <a:r>
              <a:rPr lang="en-US" b="1"/>
              <a:t> </a:t>
            </a:r>
            <a:r>
              <a:rPr lang="en-US"/>
              <a:t>for this category.</a:t>
            </a:r>
            <a:endParaRPr sz="2800"/>
          </a:p>
          <a:p>
            <a:pPr marL="228600" lvl="0" indent="-76200" algn="l" rtl="0">
              <a:lnSpc>
                <a:spcPct val="90000"/>
              </a:lnSpc>
              <a:spcBef>
                <a:spcPts val="1000"/>
              </a:spcBef>
              <a:spcAft>
                <a:spcPts val="0"/>
              </a:spcAft>
              <a:buClr>
                <a:schemeClr val="dk1"/>
              </a:buClr>
              <a:buSzPts val="2400"/>
              <a:buNone/>
            </a:pPr>
            <a:endParaRPr/>
          </a:p>
        </p:txBody>
      </p:sp>
      <p:sp>
        <p:nvSpPr>
          <p:cNvPr id="631" name="Google Shape;631;p16"/>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p>
            <a:pPr marL="0" lvl="0" indent="0" algn="l" rtl="0">
              <a:spcBef>
                <a:spcPts val="0"/>
              </a:spcBef>
              <a:spcAft>
                <a:spcPts val="0"/>
              </a:spcAft>
              <a:buNone/>
            </a:pPr>
            <a:r>
              <a:rPr lang="en-US"/>
              <a:t>Oregon Department of Education</a:t>
            </a:r>
            <a:endParaRPr/>
          </a:p>
        </p:txBody>
      </p:sp>
      <p:sp>
        <p:nvSpPr>
          <p:cNvPr id="632" name="Google Shape;632;p16"/>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17</a:t>
            </a:fld>
            <a:endParaRPr/>
          </a:p>
        </p:txBody>
      </p:sp>
      <p:sp>
        <p:nvSpPr>
          <p:cNvPr id="633" name="Google Shape;633;p16"/>
          <p:cNvSpPr txBox="1">
            <a:spLocks noGrp="1"/>
          </p:cNvSpPr>
          <p:nvPr>
            <p:ph type="title"/>
          </p:nvPr>
        </p:nvSpPr>
        <p:spPr>
          <a:xfrm>
            <a:off x="717176" y="457200"/>
            <a:ext cx="10784542" cy="1026460"/>
          </a:xfrm>
          <a:prstGeom prst="rect">
            <a:avLst/>
          </a:prstGeom>
          <a:noFill/>
          <a:ln>
            <a:noFill/>
          </a:ln>
        </p:spPr>
        <p:txBody>
          <a:bodyPr spcFirstLastPara="1" wrap="square" lIns="91425" tIns="45700" rIns="91425" bIns="45700" anchor="b" anchorCtr="0">
            <a:normAutofit fontScale="90000"/>
          </a:bodyPr>
          <a:lstStyle/>
          <a:p>
            <a:pPr marL="0" lvl="0" indent="0" algn="l" rtl="0">
              <a:lnSpc>
                <a:spcPct val="90000"/>
              </a:lnSpc>
              <a:spcBef>
                <a:spcPts val="0"/>
              </a:spcBef>
              <a:spcAft>
                <a:spcPts val="0"/>
              </a:spcAft>
              <a:buClr>
                <a:schemeClr val="accent3"/>
              </a:buClr>
              <a:buSzPct val="100000"/>
              <a:buFont typeface="Calibri"/>
              <a:buNone/>
            </a:pPr>
            <a:r>
              <a:rPr lang="en-US"/>
              <a:t>Documentation of Medical Examination is Required</a:t>
            </a:r>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640"/>
        <p:cNvGrpSpPr/>
        <p:nvPr/>
      </p:nvGrpSpPr>
      <p:grpSpPr>
        <a:xfrm>
          <a:off x="0" y="0"/>
          <a:ext cx="0" cy="0"/>
          <a:chOff x="0" y="0"/>
          <a:chExt cx="0" cy="0"/>
        </a:xfrm>
      </p:grpSpPr>
      <p:sp>
        <p:nvSpPr>
          <p:cNvPr id="641" name="Google Shape;641;p17"/>
          <p:cNvSpPr txBox="1">
            <a:spLocks noGrp="1"/>
          </p:cNvSpPr>
          <p:nvPr>
            <p:ph type="body" idx="1"/>
          </p:nvPr>
        </p:nvSpPr>
        <p:spPr>
          <a:xfrm>
            <a:off x="717176" y="1825625"/>
            <a:ext cx="10784542" cy="4109010"/>
          </a:xfrm>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0"/>
              </a:spcBef>
              <a:spcAft>
                <a:spcPts val="0"/>
              </a:spcAft>
              <a:buClr>
                <a:schemeClr val="dk1"/>
              </a:buClr>
              <a:buSzPts val="2400"/>
              <a:buNone/>
            </a:pPr>
            <a:r>
              <a:rPr lang="en-US"/>
              <a:t>Traumatic brain injury</a:t>
            </a:r>
            <a:endParaRPr/>
          </a:p>
          <a:p>
            <a:pPr marL="342900" lvl="0" indent="-190500" algn="l" rtl="0">
              <a:lnSpc>
                <a:spcPct val="90000"/>
              </a:lnSpc>
              <a:spcBef>
                <a:spcPts val="1000"/>
              </a:spcBef>
              <a:spcAft>
                <a:spcPts val="0"/>
              </a:spcAft>
              <a:buClr>
                <a:schemeClr val="dk1"/>
              </a:buClr>
              <a:buSzPts val="2400"/>
              <a:buNone/>
            </a:pPr>
            <a:endParaRPr/>
          </a:p>
          <a:p>
            <a:pPr marL="457200" lvl="1" indent="0" algn="l" rtl="0">
              <a:lnSpc>
                <a:spcPct val="90000"/>
              </a:lnSpc>
              <a:spcBef>
                <a:spcPts val="500"/>
              </a:spcBef>
              <a:spcAft>
                <a:spcPts val="0"/>
              </a:spcAft>
              <a:buClr>
                <a:schemeClr val="dk1"/>
              </a:buClr>
              <a:buSzPts val="2400"/>
              <a:buNone/>
            </a:pPr>
            <a:r>
              <a:rPr lang="en-US"/>
              <a:t>Documentation of a medical examination which identifies a traumatic brain injury is </a:t>
            </a:r>
            <a:r>
              <a:rPr lang="en-US" b="1" u="sng"/>
              <a:t>required</a:t>
            </a:r>
            <a:r>
              <a:rPr lang="en-US" b="1"/>
              <a:t> </a:t>
            </a:r>
            <a:r>
              <a:rPr lang="en-US"/>
              <a:t>for this category.</a:t>
            </a:r>
            <a:endParaRPr/>
          </a:p>
          <a:p>
            <a:pPr marL="457200" lvl="1" indent="0" algn="l" rtl="0">
              <a:lnSpc>
                <a:spcPct val="90000"/>
              </a:lnSpc>
              <a:spcBef>
                <a:spcPts val="500"/>
              </a:spcBef>
              <a:spcAft>
                <a:spcPts val="0"/>
              </a:spcAft>
              <a:buClr>
                <a:schemeClr val="dk1"/>
              </a:buClr>
              <a:buSzPts val="2400"/>
              <a:buNone/>
            </a:pPr>
            <a:endParaRPr/>
          </a:p>
          <a:p>
            <a:pPr marL="457200" lvl="1" indent="0" algn="l" rtl="0">
              <a:lnSpc>
                <a:spcPct val="90000"/>
              </a:lnSpc>
              <a:spcBef>
                <a:spcPts val="500"/>
              </a:spcBef>
              <a:spcAft>
                <a:spcPts val="0"/>
              </a:spcAft>
              <a:buClr>
                <a:schemeClr val="dk1"/>
              </a:buClr>
              <a:buSzPts val="2400"/>
              <a:buNone/>
            </a:pPr>
            <a:r>
              <a:rPr lang="en-US"/>
              <a:t>Under specific circumstances, a guided credible history statement may be substituted for a medical examination for traumatic brain injury (OAR 581-015-2175).</a:t>
            </a:r>
            <a:endParaRPr/>
          </a:p>
          <a:p>
            <a:pPr marL="228600" lvl="0" indent="-76200" algn="l" rtl="0">
              <a:lnSpc>
                <a:spcPct val="90000"/>
              </a:lnSpc>
              <a:spcBef>
                <a:spcPts val="1000"/>
              </a:spcBef>
              <a:spcAft>
                <a:spcPts val="0"/>
              </a:spcAft>
              <a:buClr>
                <a:schemeClr val="dk1"/>
              </a:buClr>
              <a:buSzPts val="2400"/>
              <a:buNone/>
            </a:pPr>
            <a:endParaRPr/>
          </a:p>
        </p:txBody>
      </p:sp>
      <p:sp>
        <p:nvSpPr>
          <p:cNvPr id="642" name="Google Shape;642;p17"/>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p>
            <a:pPr marL="0" lvl="0" indent="0" algn="l" rtl="0">
              <a:spcBef>
                <a:spcPts val="0"/>
              </a:spcBef>
              <a:spcAft>
                <a:spcPts val="0"/>
              </a:spcAft>
              <a:buNone/>
            </a:pPr>
            <a:r>
              <a:rPr lang="en-US"/>
              <a:t>Oregon Department of Education</a:t>
            </a:r>
            <a:endParaRPr/>
          </a:p>
        </p:txBody>
      </p:sp>
      <p:sp>
        <p:nvSpPr>
          <p:cNvPr id="643" name="Google Shape;643;p17"/>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18</a:t>
            </a:fld>
            <a:endParaRPr/>
          </a:p>
        </p:txBody>
      </p:sp>
      <p:sp>
        <p:nvSpPr>
          <p:cNvPr id="644" name="Google Shape;644;p17"/>
          <p:cNvSpPr txBox="1">
            <a:spLocks noGrp="1"/>
          </p:cNvSpPr>
          <p:nvPr>
            <p:ph type="title"/>
          </p:nvPr>
        </p:nvSpPr>
        <p:spPr>
          <a:xfrm>
            <a:off x="717176" y="457200"/>
            <a:ext cx="10784542" cy="1026460"/>
          </a:xfrm>
          <a:prstGeom prst="rect">
            <a:avLst/>
          </a:prstGeom>
          <a:noFill/>
          <a:ln>
            <a:noFill/>
          </a:ln>
        </p:spPr>
        <p:txBody>
          <a:bodyPr spcFirstLastPara="1" wrap="square" lIns="91425" tIns="45700" rIns="91425" bIns="45700" anchor="b" anchorCtr="0">
            <a:normAutofit fontScale="90000"/>
          </a:bodyPr>
          <a:lstStyle/>
          <a:p>
            <a:pPr marL="0" lvl="0" indent="0" algn="l" rtl="0">
              <a:lnSpc>
                <a:spcPct val="90000"/>
              </a:lnSpc>
              <a:spcBef>
                <a:spcPts val="0"/>
              </a:spcBef>
              <a:spcAft>
                <a:spcPts val="0"/>
              </a:spcAft>
              <a:buClr>
                <a:schemeClr val="accent3"/>
              </a:buClr>
              <a:buSzPct val="100000"/>
              <a:buFont typeface="Calibri"/>
              <a:buNone/>
            </a:pPr>
            <a:r>
              <a:rPr lang="en-US"/>
              <a:t>Documentation of Medical Examination is Required</a:t>
            </a:r>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651"/>
        <p:cNvGrpSpPr/>
        <p:nvPr/>
      </p:nvGrpSpPr>
      <p:grpSpPr>
        <a:xfrm>
          <a:off x="0" y="0"/>
          <a:ext cx="0" cy="0"/>
          <a:chOff x="0" y="0"/>
          <a:chExt cx="0" cy="0"/>
        </a:xfrm>
      </p:grpSpPr>
      <p:sp>
        <p:nvSpPr>
          <p:cNvPr id="652" name="Google Shape;652;p18"/>
          <p:cNvSpPr txBox="1">
            <a:spLocks noGrp="1"/>
          </p:cNvSpPr>
          <p:nvPr>
            <p:ph type="body" idx="1"/>
          </p:nvPr>
        </p:nvSpPr>
        <p:spPr>
          <a:xfrm>
            <a:off x="717176" y="1825625"/>
            <a:ext cx="10784542" cy="4109010"/>
          </a:xfrm>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0"/>
              </a:spcBef>
              <a:spcAft>
                <a:spcPts val="0"/>
              </a:spcAft>
              <a:buClr>
                <a:schemeClr val="dk1"/>
              </a:buClr>
              <a:buSzPts val="2400"/>
              <a:buNone/>
            </a:pPr>
            <a:r>
              <a:rPr lang="en-US"/>
              <a:t>Orthopedic impairment</a:t>
            </a:r>
            <a:endParaRPr/>
          </a:p>
          <a:p>
            <a:pPr marL="0" lvl="0" indent="0" algn="l" rtl="0">
              <a:lnSpc>
                <a:spcPct val="90000"/>
              </a:lnSpc>
              <a:spcBef>
                <a:spcPts val="1000"/>
              </a:spcBef>
              <a:spcAft>
                <a:spcPts val="0"/>
              </a:spcAft>
              <a:buClr>
                <a:schemeClr val="dk1"/>
              </a:buClr>
              <a:buSzPts val="2400"/>
              <a:buNone/>
            </a:pPr>
            <a:endParaRPr/>
          </a:p>
          <a:p>
            <a:pPr marL="457200" lvl="1" indent="0" algn="l" rtl="0">
              <a:lnSpc>
                <a:spcPct val="90000"/>
              </a:lnSpc>
              <a:spcBef>
                <a:spcPts val="500"/>
              </a:spcBef>
              <a:spcAft>
                <a:spcPts val="0"/>
              </a:spcAft>
              <a:buClr>
                <a:schemeClr val="dk1"/>
              </a:buClr>
              <a:buSzPts val="2400"/>
              <a:buNone/>
            </a:pPr>
            <a:r>
              <a:rPr lang="en-US"/>
              <a:t>Documentation of a medical examination indicating a diagnosis of an orthopedic or neuromotor impairment or a description of the child’s motor impairment is </a:t>
            </a:r>
            <a:r>
              <a:rPr lang="en-US" b="1" u="sng"/>
              <a:t>required</a:t>
            </a:r>
            <a:r>
              <a:rPr lang="en-US" b="1"/>
              <a:t> </a:t>
            </a:r>
            <a:r>
              <a:rPr lang="en-US"/>
              <a:t>for this category.</a:t>
            </a:r>
            <a:endParaRPr/>
          </a:p>
          <a:p>
            <a:pPr marL="228600" lvl="0" indent="-76200" algn="l" rtl="0">
              <a:lnSpc>
                <a:spcPct val="90000"/>
              </a:lnSpc>
              <a:spcBef>
                <a:spcPts val="1000"/>
              </a:spcBef>
              <a:spcAft>
                <a:spcPts val="0"/>
              </a:spcAft>
              <a:buClr>
                <a:schemeClr val="dk1"/>
              </a:buClr>
              <a:buSzPts val="2400"/>
              <a:buNone/>
            </a:pPr>
            <a:endParaRPr/>
          </a:p>
        </p:txBody>
      </p:sp>
      <p:sp>
        <p:nvSpPr>
          <p:cNvPr id="653" name="Google Shape;653;p18"/>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p>
            <a:pPr marL="0" lvl="0" indent="0" algn="l" rtl="0">
              <a:spcBef>
                <a:spcPts val="0"/>
              </a:spcBef>
              <a:spcAft>
                <a:spcPts val="0"/>
              </a:spcAft>
              <a:buNone/>
            </a:pPr>
            <a:r>
              <a:rPr lang="en-US"/>
              <a:t>Oregon Department of Education</a:t>
            </a:r>
            <a:endParaRPr/>
          </a:p>
        </p:txBody>
      </p:sp>
      <p:sp>
        <p:nvSpPr>
          <p:cNvPr id="654" name="Google Shape;654;p18"/>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19</a:t>
            </a:fld>
            <a:endParaRPr/>
          </a:p>
        </p:txBody>
      </p:sp>
      <p:sp>
        <p:nvSpPr>
          <p:cNvPr id="655" name="Google Shape;655;p18"/>
          <p:cNvSpPr txBox="1">
            <a:spLocks noGrp="1"/>
          </p:cNvSpPr>
          <p:nvPr>
            <p:ph type="title"/>
          </p:nvPr>
        </p:nvSpPr>
        <p:spPr>
          <a:xfrm>
            <a:off x="717176" y="457200"/>
            <a:ext cx="10784542" cy="1026460"/>
          </a:xfrm>
          <a:prstGeom prst="rect">
            <a:avLst/>
          </a:prstGeom>
          <a:noFill/>
          <a:ln>
            <a:noFill/>
          </a:ln>
        </p:spPr>
        <p:txBody>
          <a:bodyPr spcFirstLastPara="1" wrap="square" lIns="91425" tIns="45700" rIns="91425" bIns="45700" anchor="b" anchorCtr="0">
            <a:normAutofit fontScale="90000"/>
          </a:bodyPr>
          <a:lstStyle/>
          <a:p>
            <a:pPr marL="0" lvl="0" indent="0" algn="l" rtl="0">
              <a:lnSpc>
                <a:spcPct val="90000"/>
              </a:lnSpc>
              <a:spcBef>
                <a:spcPts val="0"/>
              </a:spcBef>
              <a:spcAft>
                <a:spcPts val="0"/>
              </a:spcAft>
              <a:buClr>
                <a:schemeClr val="accent3"/>
              </a:buClr>
              <a:buSzPct val="100000"/>
              <a:buFont typeface="Calibri"/>
              <a:buNone/>
            </a:pPr>
            <a:r>
              <a:rPr lang="en-US"/>
              <a:t>Documentation of Medical Examination is Required</a:t>
            </a:r>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446"/>
        <p:cNvGrpSpPr/>
        <p:nvPr/>
      </p:nvGrpSpPr>
      <p:grpSpPr>
        <a:xfrm>
          <a:off x="0" y="0"/>
          <a:ext cx="0" cy="0"/>
          <a:chOff x="0" y="0"/>
          <a:chExt cx="0" cy="0"/>
        </a:xfrm>
      </p:grpSpPr>
      <p:sp>
        <p:nvSpPr>
          <p:cNvPr id="447" name="Google Shape;447;p1"/>
          <p:cNvSpPr txBox="1">
            <a:spLocks noGrp="1"/>
          </p:cNvSpPr>
          <p:nvPr>
            <p:ph type="ctrTitle"/>
          </p:nvPr>
        </p:nvSpPr>
        <p:spPr>
          <a:xfrm>
            <a:off x="717177" y="2488757"/>
            <a:ext cx="10784542" cy="1900363"/>
          </a:xfrm>
          <a:prstGeom prst="rect">
            <a:avLst/>
          </a:prstGeom>
          <a:noFill/>
          <a:ln>
            <a:noFill/>
          </a:ln>
        </p:spPr>
        <p:txBody>
          <a:bodyPr spcFirstLastPara="1" wrap="square" lIns="91425" tIns="45700" rIns="91425" bIns="45700" anchor="ctr" anchorCtr="0">
            <a:normAutofit fontScale="90000"/>
          </a:bodyPr>
          <a:lstStyle/>
          <a:p>
            <a:pPr marL="0" lvl="0" indent="0" algn="ctr" rtl="0">
              <a:lnSpc>
                <a:spcPct val="90000"/>
              </a:lnSpc>
              <a:spcBef>
                <a:spcPts val="0"/>
              </a:spcBef>
              <a:spcAft>
                <a:spcPts val="0"/>
              </a:spcAft>
              <a:buClr>
                <a:schemeClr val="accent5"/>
              </a:buClr>
              <a:buSzPct val="100000"/>
              <a:buFont typeface="Calibri"/>
              <a:buNone/>
            </a:pPr>
            <a:r>
              <a:rPr lang="en-US"/>
              <a:t>Special Education Evaluation &amp; Eligibility OAR Updates </a:t>
            </a:r>
            <a:endParaRPr/>
          </a:p>
        </p:txBody>
      </p:sp>
      <p:sp>
        <p:nvSpPr>
          <p:cNvPr id="448" name="Google Shape;448;p1"/>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p>
            <a:pPr marL="0" lvl="0" indent="0" algn="l" rtl="0">
              <a:spcBef>
                <a:spcPts val="0"/>
              </a:spcBef>
              <a:spcAft>
                <a:spcPts val="0"/>
              </a:spcAft>
              <a:buNone/>
            </a:pPr>
            <a:r>
              <a:rPr lang="en-US"/>
              <a:t>Oregon Department of Education</a:t>
            </a:r>
            <a:endParaRPr/>
          </a:p>
        </p:txBody>
      </p:sp>
      <p:sp>
        <p:nvSpPr>
          <p:cNvPr id="449" name="Google Shape;449;p1"/>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2</a:t>
            </a:fld>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663"/>
        <p:cNvGrpSpPr/>
        <p:nvPr/>
      </p:nvGrpSpPr>
      <p:grpSpPr>
        <a:xfrm>
          <a:off x="0" y="0"/>
          <a:ext cx="0" cy="0"/>
          <a:chOff x="0" y="0"/>
          <a:chExt cx="0" cy="0"/>
        </a:xfrm>
      </p:grpSpPr>
      <p:sp>
        <p:nvSpPr>
          <p:cNvPr id="664" name="Google Shape;664;p19"/>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p>
            <a:pPr marL="0" lvl="0" indent="0" algn="l" rtl="0">
              <a:spcBef>
                <a:spcPts val="0"/>
              </a:spcBef>
              <a:spcAft>
                <a:spcPts val="0"/>
              </a:spcAft>
              <a:buNone/>
            </a:pPr>
            <a:r>
              <a:rPr lang="en-US"/>
              <a:t>Oregon Department of Education</a:t>
            </a:r>
            <a:endParaRPr/>
          </a:p>
        </p:txBody>
      </p:sp>
      <p:sp>
        <p:nvSpPr>
          <p:cNvPr id="665" name="Google Shape;665;p19"/>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20</a:t>
            </a:fld>
            <a:endParaRPr/>
          </a:p>
        </p:txBody>
      </p:sp>
      <p:sp>
        <p:nvSpPr>
          <p:cNvPr id="666" name="Google Shape;666;p19"/>
          <p:cNvSpPr txBox="1">
            <a:spLocks noGrp="1"/>
          </p:cNvSpPr>
          <p:nvPr>
            <p:ph type="title"/>
          </p:nvPr>
        </p:nvSpPr>
        <p:spPr>
          <a:xfrm>
            <a:off x="717176" y="457200"/>
            <a:ext cx="10784542" cy="1026460"/>
          </a:xfrm>
          <a:prstGeom prst="rect">
            <a:avLst/>
          </a:prstGeom>
          <a:noFill/>
          <a:ln>
            <a:noFill/>
          </a:ln>
        </p:spPr>
        <p:txBody>
          <a:bodyPr spcFirstLastPara="1" wrap="square" lIns="91425" tIns="45700" rIns="91425" bIns="45700" anchor="b" anchorCtr="0">
            <a:noAutofit/>
          </a:bodyPr>
          <a:lstStyle/>
          <a:p>
            <a:pPr marL="0" lvl="0" indent="0" algn="l" rtl="0">
              <a:lnSpc>
                <a:spcPct val="90000"/>
              </a:lnSpc>
              <a:spcBef>
                <a:spcPts val="0"/>
              </a:spcBef>
              <a:spcAft>
                <a:spcPts val="0"/>
              </a:spcAft>
              <a:buClr>
                <a:schemeClr val="accent3"/>
              </a:buClr>
              <a:buSzPts val="3400"/>
              <a:buFont typeface="Calibri"/>
              <a:buNone/>
            </a:pPr>
            <a:r>
              <a:rPr lang="en-US" sz="3400"/>
              <a:t>Documentation of a Medical Examination </a:t>
            </a:r>
            <a:r>
              <a:rPr lang="en-US" sz="3400" b="1" u="sng"/>
              <a:t>May</a:t>
            </a:r>
            <a:r>
              <a:rPr lang="en-US" sz="3400"/>
              <a:t> Be Required</a:t>
            </a:r>
            <a:endParaRPr/>
          </a:p>
        </p:txBody>
      </p:sp>
      <p:sp>
        <p:nvSpPr>
          <p:cNvPr id="670" name="Google Shape;670;p19"/>
          <p:cNvSpPr txBox="1"/>
          <p:nvPr/>
        </p:nvSpPr>
        <p:spPr>
          <a:xfrm>
            <a:off x="717176" y="1681163"/>
            <a:ext cx="5280399" cy="1106970"/>
          </a:xfrm>
          <a:prstGeom prst="rect">
            <a:avLst/>
          </a:prstGeom>
          <a:noFill/>
          <a:ln>
            <a:noFill/>
          </a:ln>
        </p:spPr>
        <p:txBody>
          <a:bodyPr spcFirstLastPara="1" wrap="square" lIns="91425" tIns="45700" rIns="91425" bIns="45700" anchor="t" anchorCtr="0">
            <a:spAutoFit/>
          </a:bodyPr>
          <a:lstStyle/>
          <a:p>
            <a:pPr marL="0" marR="0" lvl="0" indent="0" algn="l" rtl="0">
              <a:lnSpc>
                <a:spcPct val="90000"/>
              </a:lnSpc>
              <a:spcBef>
                <a:spcPts val="0"/>
              </a:spcBef>
              <a:spcAft>
                <a:spcPts val="0"/>
              </a:spcAft>
              <a:buClr>
                <a:schemeClr val="dk1"/>
              </a:buClr>
              <a:buSzPts val="3200"/>
              <a:buFont typeface="Arial"/>
              <a:buNone/>
            </a:pPr>
            <a:r>
              <a:rPr lang="en-US" sz="3200">
                <a:solidFill>
                  <a:schemeClr val="dk1"/>
                </a:solidFill>
                <a:latin typeface="Calibri"/>
                <a:ea typeface="Calibri"/>
                <a:cs typeface="Calibri"/>
                <a:sym typeface="Calibri"/>
              </a:rPr>
              <a:t>Emotional Behavior Disability</a:t>
            </a:r>
            <a:endParaRPr/>
          </a:p>
          <a:p>
            <a:pPr marL="228600" marR="0" lvl="0" indent="-25400" algn="l" rtl="0">
              <a:lnSpc>
                <a:spcPct val="90000"/>
              </a:lnSpc>
              <a:spcBef>
                <a:spcPts val="1000"/>
              </a:spcBef>
              <a:spcAft>
                <a:spcPts val="0"/>
              </a:spcAft>
              <a:buClr>
                <a:schemeClr val="dk1"/>
              </a:buClr>
              <a:buSzPts val="3200"/>
              <a:buFont typeface="Arial"/>
              <a:buNone/>
            </a:pPr>
            <a:endParaRPr sz="3200">
              <a:solidFill>
                <a:schemeClr val="dk1"/>
              </a:solidFill>
              <a:latin typeface="Calibri"/>
              <a:ea typeface="Calibri"/>
              <a:cs typeface="Calibri"/>
              <a:sym typeface="Calibri"/>
            </a:endParaRPr>
          </a:p>
        </p:txBody>
      </p:sp>
      <p:sp>
        <p:nvSpPr>
          <p:cNvPr id="671" name="Google Shape;671;p19"/>
          <p:cNvSpPr txBox="1"/>
          <p:nvPr/>
        </p:nvSpPr>
        <p:spPr>
          <a:xfrm>
            <a:off x="717176" y="2505075"/>
            <a:ext cx="5280399" cy="3434549"/>
          </a:xfrm>
          <a:prstGeom prst="rect">
            <a:avLst/>
          </a:prstGeom>
          <a:noFill/>
          <a:ln>
            <a:noFill/>
          </a:ln>
        </p:spPr>
        <p:txBody>
          <a:bodyPr spcFirstLastPara="1" wrap="square" lIns="91425" tIns="45700" rIns="91425" bIns="45700" anchor="t" anchorCtr="0">
            <a:normAutofit/>
          </a:bodyPr>
          <a:lstStyle/>
          <a:p>
            <a:pPr marL="0" marR="0" lvl="0" indent="0" algn="l" rtl="0">
              <a:lnSpc>
                <a:spcPct val="90000"/>
              </a:lnSpc>
              <a:spcBef>
                <a:spcPts val="0"/>
              </a:spcBef>
              <a:spcAft>
                <a:spcPts val="0"/>
              </a:spcAft>
              <a:buClr>
                <a:schemeClr val="dk1"/>
              </a:buClr>
              <a:buSzPts val="2800"/>
              <a:buFont typeface="Arial"/>
              <a:buNone/>
            </a:pPr>
            <a:r>
              <a:rPr lang="en-US" sz="2800">
                <a:solidFill>
                  <a:schemeClr val="dk1"/>
                </a:solidFill>
                <a:latin typeface="Calibri"/>
                <a:ea typeface="Calibri"/>
                <a:cs typeface="Calibri"/>
                <a:sym typeface="Calibri"/>
              </a:rPr>
              <a:t>The evaluation team </a:t>
            </a:r>
            <a:r>
              <a:rPr lang="en-US" sz="2800" b="1">
                <a:solidFill>
                  <a:schemeClr val="dk1"/>
                </a:solidFill>
                <a:latin typeface="Calibri"/>
                <a:ea typeface="Calibri"/>
                <a:cs typeface="Calibri"/>
                <a:sym typeface="Calibri"/>
              </a:rPr>
              <a:t>may require</a:t>
            </a:r>
            <a:r>
              <a:rPr lang="en-US" sz="2800">
                <a:solidFill>
                  <a:schemeClr val="dk1"/>
                </a:solidFill>
                <a:latin typeface="Calibri"/>
                <a:ea typeface="Calibri"/>
                <a:cs typeface="Calibri"/>
                <a:sym typeface="Calibri"/>
              </a:rPr>
              <a:t> documentation of a medical examination to determine whether there are any physical factors that may be affecting the child's educational performance. 	</a:t>
            </a:r>
            <a:endParaRPr/>
          </a:p>
        </p:txBody>
      </p:sp>
      <p:sp>
        <p:nvSpPr>
          <p:cNvPr id="672" name="Google Shape;672;p19"/>
          <p:cNvSpPr txBox="1"/>
          <p:nvPr/>
        </p:nvSpPr>
        <p:spPr>
          <a:xfrm>
            <a:off x="6172200" y="1681163"/>
            <a:ext cx="5329518" cy="823912"/>
          </a:xfrm>
          <a:prstGeom prst="rect">
            <a:avLst/>
          </a:prstGeom>
          <a:noFill/>
          <a:ln>
            <a:noFill/>
          </a:ln>
        </p:spPr>
        <p:txBody>
          <a:bodyPr spcFirstLastPara="1" wrap="square" lIns="91425" tIns="45700" rIns="91425" bIns="45700" anchor="t" anchorCtr="0">
            <a:noAutofit/>
          </a:bodyPr>
          <a:lstStyle/>
          <a:p>
            <a:pPr marL="0" marR="0" lvl="0" indent="0" algn="l" rtl="0">
              <a:lnSpc>
                <a:spcPct val="90000"/>
              </a:lnSpc>
              <a:spcBef>
                <a:spcPts val="0"/>
              </a:spcBef>
              <a:spcAft>
                <a:spcPts val="0"/>
              </a:spcAft>
              <a:buClr>
                <a:schemeClr val="dk1"/>
              </a:buClr>
              <a:buSzPts val="3200"/>
              <a:buFont typeface="Arial"/>
              <a:buNone/>
            </a:pPr>
            <a:r>
              <a:rPr lang="en-US" sz="3200">
                <a:solidFill>
                  <a:schemeClr val="dk1"/>
                </a:solidFill>
                <a:latin typeface="Calibri"/>
                <a:ea typeface="Calibri"/>
                <a:cs typeface="Calibri"/>
                <a:sym typeface="Calibri"/>
              </a:rPr>
              <a:t>Intellectual Disability</a:t>
            </a:r>
            <a:endParaRPr/>
          </a:p>
          <a:p>
            <a:pPr marL="228600" marR="0" lvl="0" indent="-25400" algn="l" rtl="0">
              <a:lnSpc>
                <a:spcPct val="90000"/>
              </a:lnSpc>
              <a:spcBef>
                <a:spcPts val="1000"/>
              </a:spcBef>
              <a:spcAft>
                <a:spcPts val="0"/>
              </a:spcAft>
              <a:buClr>
                <a:schemeClr val="dk1"/>
              </a:buClr>
              <a:buSzPts val="3200"/>
              <a:buFont typeface="Arial"/>
              <a:buNone/>
            </a:pPr>
            <a:endParaRPr sz="3200">
              <a:solidFill>
                <a:schemeClr val="dk1"/>
              </a:solidFill>
              <a:latin typeface="Calibri"/>
              <a:ea typeface="Calibri"/>
              <a:cs typeface="Calibri"/>
              <a:sym typeface="Calibri"/>
            </a:endParaRPr>
          </a:p>
        </p:txBody>
      </p:sp>
      <p:sp>
        <p:nvSpPr>
          <p:cNvPr id="673" name="Google Shape;673;p19"/>
          <p:cNvSpPr txBox="1"/>
          <p:nvPr/>
        </p:nvSpPr>
        <p:spPr>
          <a:xfrm>
            <a:off x="6172200" y="2505075"/>
            <a:ext cx="5329518" cy="3434549"/>
          </a:xfrm>
          <a:prstGeom prst="rect">
            <a:avLst/>
          </a:prstGeom>
          <a:noFill/>
          <a:ln>
            <a:noFill/>
          </a:ln>
        </p:spPr>
        <p:txBody>
          <a:bodyPr spcFirstLastPara="1" wrap="square" lIns="91425" tIns="45700" rIns="91425" bIns="45700" anchor="t" anchorCtr="0">
            <a:noAutofit/>
          </a:bodyPr>
          <a:lstStyle/>
          <a:p>
            <a:pPr marL="0" marR="0" lvl="0" indent="0" algn="l" rtl="0">
              <a:lnSpc>
                <a:spcPct val="90000"/>
              </a:lnSpc>
              <a:spcBef>
                <a:spcPts val="0"/>
              </a:spcBef>
              <a:spcAft>
                <a:spcPts val="0"/>
              </a:spcAft>
              <a:buClr>
                <a:schemeClr val="dk1"/>
              </a:buClr>
              <a:buSzPts val="2800"/>
              <a:buFont typeface="Arial"/>
              <a:buNone/>
            </a:pPr>
            <a:r>
              <a:rPr lang="en-US" sz="2800">
                <a:solidFill>
                  <a:schemeClr val="dk1"/>
                </a:solidFill>
                <a:latin typeface="Calibri"/>
                <a:ea typeface="Calibri"/>
                <a:cs typeface="Calibri"/>
                <a:sym typeface="Calibri"/>
              </a:rPr>
              <a:t>The evaluation team </a:t>
            </a:r>
            <a:r>
              <a:rPr lang="en-US" sz="2800" b="1">
                <a:solidFill>
                  <a:schemeClr val="dk1"/>
                </a:solidFill>
                <a:latin typeface="Calibri"/>
                <a:ea typeface="Calibri"/>
                <a:cs typeface="Calibri"/>
                <a:sym typeface="Calibri"/>
              </a:rPr>
              <a:t>may require </a:t>
            </a:r>
            <a:r>
              <a:rPr lang="en-US" sz="2800">
                <a:solidFill>
                  <a:schemeClr val="dk1"/>
                </a:solidFill>
                <a:latin typeface="Calibri"/>
                <a:ea typeface="Calibri"/>
                <a:cs typeface="Calibri"/>
                <a:sym typeface="Calibri"/>
              </a:rPr>
              <a:t>documentation of a medical examination if it is necessary to describe any relevant medical issues or any sensory or physical factors that may be affecting the child's educational performance.</a:t>
            </a:r>
            <a:endParaRPr sz="2800">
              <a:solidFill>
                <a:schemeClr val="dk1"/>
              </a:solidFill>
              <a:latin typeface="Calibri"/>
              <a:ea typeface="Calibri"/>
              <a:cs typeface="Calibri"/>
              <a:sym typeface="Calibri"/>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678"/>
        <p:cNvGrpSpPr/>
        <p:nvPr/>
      </p:nvGrpSpPr>
      <p:grpSpPr>
        <a:xfrm>
          <a:off x="0" y="0"/>
          <a:ext cx="0" cy="0"/>
          <a:chOff x="0" y="0"/>
          <a:chExt cx="0" cy="0"/>
        </a:xfrm>
      </p:grpSpPr>
      <p:sp>
        <p:nvSpPr>
          <p:cNvPr id="679" name="Google Shape;679;p20"/>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p>
            <a:pPr marL="0" lvl="0" indent="0" algn="l" rtl="0">
              <a:spcBef>
                <a:spcPts val="0"/>
              </a:spcBef>
              <a:spcAft>
                <a:spcPts val="0"/>
              </a:spcAft>
              <a:buNone/>
            </a:pPr>
            <a:r>
              <a:rPr lang="en-US"/>
              <a:t>Oregon Department of Education</a:t>
            </a:r>
            <a:endParaRPr/>
          </a:p>
        </p:txBody>
      </p:sp>
      <p:sp>
        <p:nvSpPr>
          <p:cNvPr id="680" name="Google Shape;680;p20"/>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21</a:t>
            </a:fld>
            <a:endParaRPr/>
          </a:p>
        </p:txBody>
      </p:sp>
      <p:sp>
        <p:nvSpPr>
          <p:cNvPr id="681" name="Google Shape;681;p20"/>
          <p:cNvSpPr txBox="1">
            <a:spLocks noGrp="1"/>
          </p:cNvSpPr>
          <p:nvPr>
            <p:ph type="title"/>
          </p:nvPr>
        </p:nvSpPr>
        <p:spPr>
          <a:xfrm>
            <a:off x="717176" y="457200"/>
            <a:ext cx="10784542" cy="1026460"/>
          </a:xfrm>
          <a:prstGeom prst="rect">
            <a:avLst/>
          </a:prstGeom>
          <a:noFill/>
          <a:ln>
            <a:noFill/>
          </a:ln>
        </p:spPr>
        <p:txBody>
          <a:bodyPr spcFirstLastPara="1" wrap="square" lIns="91425" tIns="45700" rIns="91425" bIns="45700" anchor="b" anchorCtr="0">
            <a:noAutofit/>
          </a:bodyPr>
          <a:lstStyle/>
          <a:p>
            <a:pPr marL="0" lvl="0" indent="0" algn="l" rtl="0">
              <a:lnSpc>
                <a:spcPct val="90000"/>
              </a:lnSpc>
              <a:spcBef>
                <a:spcPts val="0"/>
              </a:spcBef>
              <a:spcAft>
                <a:spcPts val="0"/>
              </a:spcAft>
              <a:buClr>
                <a:schemeClr val="accent3"/>
              </a:buClr>
              <a:buSzPts val="3400"/>
              <a:buFont typeface="Calibri"/>
              <a:buNone/>
            </a:pPr>
            <a:r>
              <a:rPr lang="en-US" sz="3400"/>
              <a:t>Documentation of a Medical Examination </a:t>
            </a:r>
            <a:r>
              <a:rPr lang="en-US" sz="3400" b="1" u="sng"/>
              <a:t>May</a:t>
            </a:r>
            <a:r>
              <a:rPr lang="en-US" sz="3400"/>
              <a:t> Be Required</a:t>
            </a:r>
            <a:endParaRPr/>
          </a:p>
        </p:txBody>
      </p:sp>
      <p:sp>
        <p:nvSpPr>
          <p:cNvPr id="685" name="Google Shape;685;p20"/>
          <p:cNvSpPr txBox="1"/>
          <p:nvPr/>
        </p:nvSpPr>
        <p:spPr>
          <a:xfrm>
            <a:off x="717176" y="1681163"/>
            <a:ext cx="5280399" cy="823912"/>
          </a:xfrm>
          <a:prstGeom prst="rect">
            <a:avLst/>
          </a:prstGeom>
          <a:noFill/>
          <a:ln>
            <a:noFill/>
          </a:ln>
        </p:spPr>
        <p:txBody>
          <a:bodyPr spcFirstLastPara="1" wrap="square" lIns="91425" tIns="45700" rIns="91425" bIns="45700" anchor="t" anchorCtr="0">
            <a:normAutofit/>
          </a:bodyPr>
          <a:lstStyle/>
          <a:p>
            <a:pPr marL="0" marR="0" lvl="0" indent="0" algn="l" rtl="0">
              <a:lnSpc>
                <a:spcPct val="90000"/>
              </a:lnSpc>
              <a:spcBef>
                <a:spcPts val="0"/>
              </a:spcBef>
              <a:spcAft>
                <a:spcPts val="0"/>
              </a:spcAft>
              <a:buClr>
                <a:schemeClr val="dk1"/>
              </a:buClr>
              <a:buSzPts val="3200"/>
              <a:buFont typeface="Arial"/>
              <a:buNone/>
            </a:pPr>
            <a:r>
              <a:rPr lang="en-US" sz="3200">
                <a:solidFill>
                  <a:schemeClr val="dk1"/>
                </a:solidFill>
                <a:latin typeface="Calibri"/>
                <a:ea typeface="Calibri"/>
                <a:cs typeface="Calibri"/>
                <a:sym typeface="Calibri"/>
              </a:rPr>
              <a:t>Developmental Delay</a:t>
            </a:r>
            <a:endParaRPr sz="3200">
              <a:solidFill>
                <a:schemeClr val="dk1"/>
              </a:solidFill>
              <a:latin typeface="Calibri"/>
              <a:ea typeface="Calibri"/>
              <a:cs typeface="Calibri"/>
              <a:sym typeface="Calibri"/>
            </a:endParaRPr>
          </a:p>
        </p:txBody>
      </p:sp>
      <p:sp>
        <p:nvSpPr>
          <p:cNvPr id="686" name="Google Shape;686;p20"/>
          <p:cNvSpPr txBox="1"/>
          <p:nvPr/>
        </p:nvSpPr>
        <p:spPr>
          <a:xfrm>
            <a:off x="717176" y="2505075"/>
            <a:ext cx="5280399" cy="3434549"/>
          </a:xfrm>
          <a:prstGeom prst="rect">
            <a:avLst/>
          </a:prstGeom>
          <a:noFill/>
          <a:ln>
            <a:noFill/>
          </a:ln>
        </p:spPr>
        <p:txBody>
          <a:bodyPr spcFirstLastPara="1" wrap="square" lIns="91425" tIns="45700" rIns="91425" bIns="45700" anchor="t" anchorCtr="0">
            <a:normAutofit/>
          </a:bodyPr>
          <a:lstStyle/>
          <a:p>
            <a:pPr marL="0" marR="0" lvl="0" indent="0" algn="l" rtl="0">
              <a:lnSpc>
                <a:spcPct val="90000"/>
              </a:lnSpc>
              <a:spcBef>
                <a:spcPts val="0"/>
              </a:spcBef>
              <a:spcAft>
                <a:spcPts val="0"/>
              </a:spcAft>
              <a:buClr>
                <a:schemeClr val="dk1"/>
              </a:buClr>
              <a:buSzPts val="2800"/>
              <a:buFont typeface="Arial"/>
              <a:buNone/>
            </a:pPr>
            <a:r>
              <a:rPr lang="en-US" sz="2800">
                <a:solidFill>
                  <a:schemeClr val="dk1"/>
                </a:solidFill>
                <a:latin typeface="Calibri"/>
                <a:ea typeface="Calibri"/>
                <a:cs typeface="Calibri"/>
                <a:sym typeface="Calibri"/>
              </a:rPr>
              <a:t>The evaluation team </a:t>
            </a:r>
            <a:r>
              <a:rPr lang="en-US" sz="2800" b="1">
                <a:solidFill>
                  <a:schemeClr val="dk1"/>
                </a:solidFill>
                <a:latin typeface="Calibri"/>
                <a:ea typeface="Calibri"/>
                <a:cs typeface="Calibri"/>
                <a:sym typeface="Calibri"/>
              </a:rPr>
              <a:t>may require</a:t>
            </a:r>
            <a:r>
              <a:rPr lang="en-US" sz="2800">
                <a:solidFill>
                  <a:schemeClr val="dk1"/>
                </a:solidFill>
                <a:latin typeface="Calibri"/>
                <a:ea typeface="Calibri"/>
                <a:cs typeface="Calibri"/>
                <a:sym typeface="Calibri"/>
              </a:rPr>
              <a:t> documentation of a medical examination to determine if there’s a diagnosed physical or mental condition that has a high probability of resulting in developmental delay.</a:t>
            </a:r>
            <a:endParaRPr/>
          </a:p>
        </p:txBody>
      </p:sp>
      <p:sp>
        <p:nvSpPr>
          <p:cNvPr id="687" name="Google Shape;687;p20"/>
          <p:cNvSpPr txBox="1"/>
          <p:nvPr/>
        </p:nvSpPr>
        <p:spPr>
          <a:xfrm>
            <a:off x="6172200" y="1681163"/>
            <a:ext cx="5329518" cy="823912"/>
          </a:xfrm>
          <a:prstGeom prst="rect">
            <a:avLst/>
          </a:prstGeom>
          <a:noFill/>
          <a:ln>
            <a:noFill/>
          </a:ln>
        </p:spPr>
        <p:txBody>
          <a:bodyPr spcFirstLastPara="1" wrap="square" lIns="91425" tIns="45700" rIns="91425" bIns="45700" anchor="t" anchorCtr="0">
            <a:noAutofit/>
          </a:bodyPr>
          <a:lstStyle/>
          <a:p>
            <a:pPr marL="0" marR="0" lvl="0" indent="0" algn="l" rtl="0">
              <a:lnSpc>
                <a:spcPct val="90000"/>
              </a:lnSpc>
              <a:spcBef>
                <a:spcPts val="0"/>
              </a:spcBef>
              <a:spcAft>
                <a:spcPts val="0"/>
              </a:spcAft>
              <a:buClr>
                <a:schemeClr val="dk1"/>
              </a:buClr>
              <a:buSzPts val="3200"/>
              <a:buFont typeface="Arial"/>
              <a:buNone/>
            </a:pPr>
            <a:r>
              <a:rPr lang="en-US" sz="3200">
                <a:solidFill>
                  <a:schemeClr val="dk1"/>
                </a:solidFill>
                <a:latin typeface="Calibri"/>
                <a:ea typeface="Calibri"/>
                <a:cs typeface="Calibri"/>
                <a:sym typeface="Calibri"/>
              </a:rPr>
              <a:t>Autism Spectrum Disorder</a:t>
            </a:r>
            <a:endParaRPr sz="3200">
              <a:solidFill>
                <a:schemeClr val="dk1"/>
              </a:solidFill>
              <a:latin typeface="Calibri"/>
              <a:ea typeface="Calibri"/>
              <a:cs typeface="Calibri"/>
              <a:sym typeface="Calibri"/>
            </a:endParaRPr>
          </a:p>
        </p:txBody>
      </p:sp>
      <p:sp>
        <p:nvSpPr>
          <p:cNvPr id="688" name="Google Shape;688;p20"/>
          <p:cNvSpPr txBox="1"/>
          <p:nvPr/>
        </p:nvSpPr>
        <p:spPr>
          <a:xfrm>
            <a:off x="6172200" y="2505075"/>
            <a:ext cx="5329518" cy="3434549"/>
          </a:xfrm>
          <a:prstGeom prst="rect">
            <a:avLst/>
          </a:prstGeom>
          <a:noFill/>
          <a:ln>
            <a:noFill/>
          </a:ln>
        </p:spPr>
        <p:txBody>
          <a:bodyPr spcFirstLastPara="1" wrap="square" lIns="91425" tIns="45700" rIns="91425" bIns="45700" anchor="t" anchorCtr="0">
            <a:noAutofit/>
          </a:bodyPr>
          <a:lstStyle/>
          <a:p>
            <a:pPr marL="0" marR="0" lvl="0" indent="0" algn="l" rtl="0">
              <a:lnSpc>
                <a:spcPct val="90000"/>
              </a:lnSpc>
              <a:spcBef>
                <a:spcPts val="0"/>
              </a:spcBef>
              <a:spcAft>
                <a:spcPts val="0"/>
              </a:spcAft>
              <a:buClr>
                <a:schemeClr val="dk1"/>
              </a:buClr>
              <a:buSzPts val="2800"/>
              <a:buFont typeface="Arial"/>
              <a:buNone/>
            </a:pPr>
            <a:r>
              <a:rPr lang="en-US" sz="2800">
                <a:solidFill>
                  <a:schemeClr val="dk1"/>
                </a:solidFill>
                <a:latin typeface="Calibri"/>
                <a:ea typeface="Calibri"/>
                <a:cs typeface="Calibri"/>
                <a:sym typeface="Calibri"/>
              </a:rPr>
              <a:t>For children older than 5, the team </a:t>
            </a:r>
            <a:r>
              <a:rPr lang="en-US" sz="2800" b="1">
                <a:solidFill>
                  <a:schemeClr val="dk1"/>
                </a:solidFill>
                <a:latin typeface="Calibri"/>
                <a:ea typeface="Calibri"/>
                <a:cs typeface="Calibri"/>
                <a:sym typeface="Calibri"/>
              </a:rPr>
              <a:t>may require</a:t>
            </a:r>
            <a:r>
              <a:rPr lang="en-US" sz="2800">
                <a:solidFill>
                  <a:schemeClr val="dk1"/>
                </a:solidFill>
                <a:latin typeface="Calibri"/>
                <a:ea typeface="Calibri"/>
                <a:cs typeface="Calibri"/>
                <a:sym typeface="Calibri"/>
              </a:rPr>
              <a:t> documentation of medical examination if the team determines it is necessary to ensure consideration of other health and/or physical factors that may impact the child’s educational performance.</a:t>
            </a:r>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692"/>
        <p:cNvGrpSpPr/>
        <p:nvPr/>
      </p:nvGrpSpPr>
      <p:grpSpPr>
        <a:xfrm>
          <a:off x="0" y="0"/>
          <a:ext cx="0" cy="0"/>
          <a:chOff x="0" y="0"/>
          <a:chExt cx="0" cy="0"/>
        </a:xfrm>
      </p:grpSpPr>
      <p:sp>
        <p:nvSpPr>
          <p:cNvPr id="693" name="Google Shape;693;p21"/>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p>
            <a:pPr marL="0" lvl="0" indent="0" algn="l" rtl="0">
              <a:spcBef>
                <a:spcPts val="0"/>
              </a:spcBef>
              <a:spcAft>
                <a:spcPts val="0"/>
              </a:spcAft>
              <a:buNone/>
            </a:pPr>
            <a:r>
              <a:rPr lang="en-US"/>
              <a:t>Oregon Department of Education</a:t>
            </a:r>
            <a:endParaRPr/>
          </a:p>
        </p:txBody>
      </p:sp>
      <p:sp>
        <p:nvSpPr>
          <p:cNvPr id="694" name="Google Shape;694;p21"/>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22</a:t>
            </a:fld>
            <a:endParaRPr/>
          </a:p>
        </p:txBody>
      </p:sp>
      <p:sp>
        <p:nvSpPr>
          <p:cNvPr id="695" name="Google Shape;695;p21"/>
          <p:cNvSpPr txBox="1">
            <a:spLocks noGrp="1"/>
          </p:cNvSpPr>
          <p:nvPr>
            <p:ph type="title"/>
          </p:nvPr>
        </p:nvSpPr>
        <p:spPr>
          <a:xfrm>
            <a:off x="717176" y="457200"/>
            <a:ext cx="10784542" cy="1026460"/>
          </a:xfrm>
          <a:prstGeom prst="rect">
            <a:avLst/>
          </a:prstGeom>
          <a:noFill/>
          <a:ln>
            <a:noFill/>
          </a:ln>
        </p:spPr>
        <p:txBody>
          <a:bodyPr spcFirstLastPara="1" wrap="square" lIns="91425" tIns="45700" rIns="91425" bIns="45700" anchor="b" anchorCtr="0">
            <a:noAutofit/>
          </a:bodyPr>
          <a:lstStyle/>
          <a:p>
            <a:pPr marL="0" lvl="0" indent="0" algn="l" rtl="0">
              <a:lnSpc>
                <a:spcPct val="90000"/>
              </a:lnSpc>
              <a:spcBef>
                <a:spcPts val="0"/>
              </a:spcBef>
              <a:spcAft>
                <a:spcPts val="0"/>
              </a:spcAft>
              <a:buClr>
                <a:schemeClr val="accent3"/>
              </a:buClr>
              <a:buSzPts val="3400"/>
              <a:buFont typeface="Calibri"/>
              <a:buNone/>
            </a:pPr>
            <a:r>
              <a:rPr lang="en-US" sz="3400"/>
              <a:t>Documentation of a Medical Examination </a:t>
            </a:r>
            <a:r>
              <a:rPr lang="en-US" sz="3400" b="1" u="sng"/>
              <a:t>May</a:t>
            </a:r>
            <a:r>
              <a:rPr lang="en-US" sz="3400"/>
              <a:t> Be Required</a:t>
            </a:r>
            <a:endParaRPr/>
          </a:p>
        </p:txBody>
      </p:sp>
      <p:sp>
        <p:nvSpPr>
          <p:cNvPr id="699" name="Google Shape;699;p21"/>
          <p:cNvSpPr txBox="1"/>
          <p:nvPr/>
        </p:nvSpPr>
        <p:spPr>
          <a:xfrm>
            <a:off x="717176" y="1681163"/>
            <a:ext cx="5280399" cy="823912"/>
          </a:xfrm>
          <a:prstGeom prst="rect">
            <a:avLst/>
          </a:prstGeom>
          <a:noFill/>
          <a:ln>
            <a:noFill/>
          </a:ln>
        </p:spPr>
        <p:txBody>
          <a:bodyPr spcFirstLastPara="1" wrap="square" lIns="91425" tIns="45700" rIns="91425" bIns="45700" anchor="t" anchorCtr="0">
            <a:normAutofit fontScale="92500"/>
          </a:bodyPr>
          <a:lstStyle/>
          <a:p>
            <a:pPr marL="0" marR="0" lvl="0" indent="0" algn="l" rtl="0">
              <a:lnSpc>
                <a:spcPct val="90000"/>
              </a:lnSpc>
              <a:spcBef>
                <a:spcPts val="0"/>
              </a:spcBef>
              <a:spcAft>
                <a:spcPts val="0"/>
              </a:spcAft>
              <a:buClr>
                <a:schemeClr val="dk1"/>
              </a:buClr>
              <a:buSzPct val="100000"/>
              <a:buFont typeface="Arial"/>
              <a:buNone/>
            </a:pPr>
            <a:r>
              <a:rPr lang="en-US" sz="3200">
                <a:solidFill>
                  <a:schemeClr val="dk1"/>
                </a:solidFill>
                <a:latin typeface="Calibri"/>
                <a:ea typeface="Calibri"/>
                <a:cs typeface="Calibri"/>
                <a:sym typeface="Calibri"/>
              </a:rPr>
              <a:t>Speech or Language Impairment</a:t>
            </a:r>
            <a:endParaRPr sz="3200">
              <a:solidFill>
                <a:schemeClr val="dk1"/>
              </a:solidFill>
              <a:latin typeface="Calibri"/>
              <a:ea typeface="Calibri"/>
              <a:cs typeface="Calibri"/>
              <a:sym typeface="Calibri"/>
            </a:endParaRPr>
          </a:p>
        </p:txBody>
      </p:sp>
      <p:sp>
        <p:nvSpPr>
          <p:cNvPr id="700" name="Google Shape;700;p21"/>
          <p:cNvSpPr txBox="1"/>
          <p:nvPr/>
        </p:nvSpPr>
        <p:spPr>
          <a:xfrm>
            <a:off x="717176" y="2505075"/>
            <a:ext cx="5280399" cy="3434549"/>
          </a:xfrm>
          <a:prstGeom prst="rect">
            <a:avLst/>
          </a:prstGeom>
          <a:noFill/>
          <a:ln>
            <a:noFill/>
          </a:ln>
        </p:spPr>
        <p:txBody>
          <a:bodyPr spcFirstLastPara="1" wrap="square" lIns="91425" tIns="45700" rIns="91425" bIns="45700" anchor="t" anchorCtr="0">
            <a:normAutofit/>
          </a:bodyPr>
          <a:lstStyle/>
          <a:p>
            <a:pPr marL="0" marR="0" lvl="0" indent="0" algn="l" rtl="0">
              <a:lnSpc>
                <a:spcPct val="90000"/>
              </a:lnSpc>
              <a:spcBef>
                <a:spcPts val="0"/>
              </a:spcBef>
              <a:spcAft>
                <a:spcPts val="0"/>
              </a:spcAft>
              <a:buClr>
                <a:schemeClr val="dk1"/>
              </a:buClr>
              <a:buSzPts val="2800"/>
              <a:buFont typeface="Arial"/>
              <a:buNone/>
            </a:pPr>
            <a:r>
              <a:rPr lang="en-US" sz="2800">
                <a:solidFill>
                  <a:schemeClr val="dk1"/>
                </a:solidFill>
                <a:latin typeface="Calibri"/>
                <a:ea typeface="Calibri"/>
                <a:cs typeface="Calibri"/>
                <a:sym typeface="Calibri"/>
              </a:rPr>
              <a:t>For other than a voice disorder, the evaluation team </a:t>
            </a:r>
            <a:r>
              <a:rPr lang="en-US" sz="2800" b="1">
                <a:solidFill>
                  <a:schemeClr val="dk1"/>
                </a:solidFill>
                <a:latin typeface="Calibri"/>
                <a:ea typeface="Calibri"/>
                <a:cs typeface="Calibri"/>
                <a:sym typeface="Calibri"/>
              </a:rPr>
              <a:t>may require</a:t>
            </a:r>
            <a:r>
              <a:rPr lang="en-US" sz="2800">
                <a:solidFill>
                  <a:schemeClr val="dk1"/>
                </a:solidFill>
                <a:latin typeface="Calibri"/>
                <a:ea typeface="Calibri"/>
                <a:cs typeface="Calibri"/>
                <a:sym typeface="Calibri"/>
              </a:rPr>
              <a:t> documentation of a medical examination if relevant medical information is needed. 	</a:t>
            </a:r>
            <a:endParaRPr/>
          </a:p>
        </p:txBody>
      </p:sp>
      <p:sp>
        <p:nvSpPr>
          <p:cNvPr id="701" name="Google Shape;701;p21"/>
          <p:cNvSpPr txBox="1"/>
          <p:nvPr/>
        </p:nvSpPr>
        <p:spPr>
          <a:xfrm>
            <a:off x="6172200" y="1681163"/>
            <a:ext cx="5329518" cy="823912"/>
          </a:xfrm>
          <a:prstGeom prst="rect">
            <a:avLst/>
          </a:prstGeom>
          <a:noFill/>
          <a:ln>
            <a:noFill/>
          </a:ln>
        </p:spPr>
        <p:txBody>
          <a:bodyPr spcFirstLastPara="1" wrap="square" lIns="91425" tIns="45700" rIns="91425" bIns="45700" anchor="t" anchorCtr="0">
            <a:noAutofit/>
          </a:bodyPr>
          <a:lstStyle/>
          <a:p>
            <a:pPr marL="0" marR="0" lvl="0" indent="0" algn="l" rtl="0">
              <a:lnSpc>
                <a:spcPct val="90000"/>
              </a:lnSpc>
              <a:spcBef>
                <a:spcPts val="0"/>
              </a:spcBef>
              <a:spcAft>
                <a:spcPts val="0"/>
              </a:spcAft>
              <a:buClr>
                <a:schemeClr val="dk1"/>
              </a:buClr>
              <a:buSzPts val="3200"/>
              <a:buFont typeface="Arial"/>
              <a:buNone/>
            </a:pPr>
            <a:r>
              <a:rPr lang="en-US" sz="3200">
                <a:solidFill>
                  <a:schemeClr val="dk1"/>
                </a:solidFill>
                <a:latin typeface="Calibri"/>
                <a:ea typeface="Calibri"/>
                <a:cs typeface="Calibri"/>
                <a:sym typeface="Calibri"/>
              </a:rPr>
              <a:t>Specific Learning Disability</a:t>
            </a:r>
            <a:endParaRPr sz="3200">
              <a:solidFill>
                <a:schemeClr val="dk1"/>
              </a:solidFill>
              <a:latin typeface="Calibri"/>
              <a:ea typeface="Calibri"/>
              <a:cs typeface="Calibri"/>
              <a:sym typeface="Calibri"/>
            </a:endParaRPr>
          </a:p>
        </p:txBody>
      </p:sp>
      <p:sp>
        <p:nvSpPr>
          <p:cNvPr id="702" name="Google Shape;702;p21"/>
          <p:cNvSpPr txBox="1"/>
          <p:nvPr/>
        </p:nvSpPr>
        <p:spPr>
          <a:xfrm>
            <a:off x="6172200" y="2505075"/>
            <a:ext cx="5329518" cy="3434549"/>
          </a:xfrm>
          <a:prstGeom prst="rect">
            <a:avLst/>
          </a:prstGeom>
          <a:noFill/>
          <a:ln>
            <a:noFill/>
          </a:ln>
        </p:spPr>
        <p:txBody>
          <a:bodyPr spcFirstLastPara="1" wrap="square" lIns="91425" tIns="45700" rIns="91425" bIns="45700" anchor="t" anchorCtr="0">
            <a:noAutofit/>
          </a:bodyPr>
          <a:lstStyle/>
          <a:p>
            <a:pPr marL="0" marR="0" lvl="0" indent="0" algn="l" rtl="0">
              <a:lnSpc>
                <a:spcPct val="90000"/>
              </a:lnSpc>
              <a:spcBef>
                <a:spcPts val="0"/>
              </a:spcBef>
              <a:spcAft>
                <a:spcPts val="0"/>
              </a:spcAft>
              <a:buClr>
                <a:schemeClr val="dk1"/>
              </a:buClr>
              <a:buSzPts val="2800"/>
              <a:buFont typeface="Arial"/>
              <a:buNone/>
            </a:pPr>
            <a:r>
              <a:rPr lang="en-US" sz="2800">
                <a:solidFill>
                  <a:schemeClr val="dk1"/>
                </a:solidFill>
                <a:latin typeface="Calibri"/>
                <a:ea typeface="Calibri"/>
                <a:cs typeface="Calibri"/>
                <a:sym typeface="Calibri"/>
              </a:rPr>
              <a:t>The team </a:t>
            </a:r>
            <a:r>
              <a:rPr lang="en-US" sz="2800" b="1">
                <a:solidFill>
                  <a:schemeClr val="dk1"/>
                </a:solidFill>
                <a:latin typeface="Calibri"/>
                <a:ea typeface="Calibri"/>
                <a:cs typeface="Calibri"/>
                <a:sym typeface="Calibri"/>
              </a:rPr>
              <a:t>may require </a:t>
            </a:r>
            <a:r>
              <a:rPr lang="en-US" sz="2800">
                <a:solidFill>
                  <a:schemeClr val="dk1"/>
                </a:solidFill>
                <a:latin typeface="Calibri"/>
                <a:ea typeface="Calibri"/>
                <a:cs typeface="Calibri"/>
                <a:sym typeface="Calibri"/>
              </a:rPr>
              <a:t>documentation of medical examination indicating whether there are any physical factors that may be affecting the child’s educational performance.</a:t>
            </a:r>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707"/>
        <p:cNvGrpSpPr/>
        <p:nvPr/>
      </p:nvGrpSpPr>
      <p:grpSpPr>
        <a:xfrm>
          <a:off x="0" y="0"/>
          <a:ext cx="0" cy="0"/>
          <a:chOff x="0" y="0"/>
          <a:chExt cx="0" cy="0"/>
        </a:xfrm>
      </p:grpSpPr>
      <p:sp>
        <p:nvSpPr>
          <p:cNvPr id="708" name="Google Shape;708;p22"/>
          <p:cNvSpPr txBox="1">
            <a:spLocks noGrp="1"/>
          </p:cNvSpPr>
          <p:nvPr>
            <p:ph type="body" idx="1"/>
          </p:nvPr>
        </p:nvSpPr>
        <p:spPr>
          <a:xfrm>
            <a:off x="717176" y="1825625"/>
            <a:ext cx="10784542" cy="4109010"/>
          </a:xfrm>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0"/>
              </a:spcBef>
              <a:spcAft>
                <a:spcPts val="0"/>
              </a:spcAft>
              <a:buClr>
                <a:schemeClr val="dk1"/>
              </a:buClr>
              <a:buSzPts val="3200"/>
              <a:buNone/>
            </a:pPr>
            <a:r>
              <a:rPr lang="en-US" sz="3200"/>
              <a:t>When documentation of a medical examination is </a:t>
            </a:r>
            <a:r>
              <a:rPr lang="en-US" sz="3200" b="1" u="sng"/>
              <a:t>not required </a:t>
            </a:r>
            <a:r>
              <a:rPr lang="en-US" sz="3200"/>
              <a:t>as a part of the eligibility criteria, the evaluation team may still determine that medical examination documentation is </a:t>
            </a:r>
            <a:r>
              <a:rPr lang="en-US" sz="3200" b="1" u="sng"/>
              <a:t>necessary</a:t>
            </a:r>
            <a:r>
              <a:rPr lang="en-US" sz="3200"/>
              <a:t> to determine if there is a condition or needs that may be affecting the child’s educational performance. </a:t>
            </a:r>
            <a:endParaRPr/>
          </a:p>
          <a:p>
            <a:pPr marL="0" lvl="0" indent="0" algn="l" rtl="0">
              <a:lnSpc>
                <a:spcPct val="90000"/>
              </a:lnSpc>
              <a:spcBef>
                <a:spcPts val="1000"/>
              </a:spcBef>
              <a:spcAft>
                <a:spcPts val="0"/>
              </a:spcAft>
              <a:buClr>
                <a:schemeClr val="dk1"/>
              </a:buClr>
              <a:buSzPts val="2400"/>
              <a:buNone/>
            </a:pPr>
            <a:endParaRPr/>
          </a:p>
        </p:txBody>
      </p:sp>
      <p:sp>
        <p:nvSpPr>
          <p:cNvPr id="709" name="Google Shape;709;p22"/>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p>
            <a:pPr marL="0" lvl="0" indent="0" algn="l" rtl="0">
              <a:spcBef>
                <a:spcPts val="0"/>
              </a:spcBef>
              <a:spcAft>
                <a:spcPts val="0"/>
              </a:spcAft>
              <a:buNone/>
            </a:pPr>
            <a:r>
              <a:rPr lang="en-US"/>
              <a:t>Oregon Department of Education</a:t>
            </a:r>
            <a:endParaRPr/>
          </a:p>
        </p:txBody>
      </p:sp>
      <p:sp>
        <p:nvSpPr>
          <p:cNvPr id="710" name="Google Shape;710;p22"/>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23</a:t>
            </a:fld>
            <a:endParaRPr/>
          </a:p>
        </p:txBody>
      </p:sp>
      <p:sp>
        <p:nvSpPr>
          <p:cNvPr id="711" name="Google Shape;711;p22"/>
          <p:cNvSpPr txBox="1">
            <a:spLocks noGrp="1"/>
          </p:cNvSpPr>
          <p:nvPr>
            <p:ph type="title"/>
          </p:nvPr>
        </p:nvSpPr>
        <p:spPr>
          <a:xfrm>
            <a:off x="717176" y="457200"/>
            <a:ext cx="10784542" cy="1026460"/>
          </a:xfrm>
          <a:prstGeom prst="rect">
            <a:avLst/>
          </a:prstGeom>
          <a:noFill/>
          <a:ln>
            <a:noFill/>
          </a:ln>
        </p:spPr>
        <p:txBody>
          <a:bodyPr spcFirstLastPara="1" wrap="square" lIns="91425" tIns="45700" rIns="91425" bIns="45700" anchor="b" anchorCtr="0">
            <a:normAutofit fontScale="90000"/>
          </a:bodyPr>
          <a:lstStyle/>
          <a:p>
            <a:pPr marL="0" lvl="0" indent="0" algn="l" rtl="0">
              <a:lnSpc>
                <a:spcPct val="90000"/>
              </a:lnSpc>
              <a:spcBef>
                <a:spcPts val="0"/>
              </a:spcBef>
              <a:spcAft>
                <a:spcPts val="0"/>
              </a:spcAft>
              <a:buClr>
                <a:schemeClr val="accent3"/>
              </a:buClr>
              <a:buSzPct val="100000"/>
              <a:buFont typeface="Calibri"/>
              <a:buNone/>
            </a:pPr>
            <a:r>
              <a:rPr lang="en-US"/>
              <a:t>Documentation of a Medical Examination: Required or Necessary? </a:t>
            </a:r>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718"/>
        <p:cNvGrpSpPr/>
        <p:nvPr/>
      </p:nvGrpSpPr>
      <p:grpSpPr>
        <a:xfrm>
          <a:off x="0" y="0"/>
          <a:ext cx="0" cy="0"/>
          <a:chOff x="0" y="0"/>
          <a:chExt cx="0" cy="0"/>
        </a:xfrm>
      </p:grpSpPr>
      <p:sp>
        <p:nvSpPr>
          <p:cNvPr id="719" name="Google Shape;719;p23"/>
          <p:cNvSpPr txBox="1">
            <a:spLocks noGrp="1"/>
          </p:cNvSpPr>
          <p:nvPr>
            <p:ph type="body" idx="1"/>
          </p:nvPr>
        </p:nvSpPr>
        <p:spPr>
          <a:xfrm>
            <a:off x="717176" y="1825625"/>
            <a:ext cx="10784542" cy="4109010"/>
          </a:xfrm>
          <a:prstGeom prst="rect">
            <a:avLst/>
          </a:prstGeom>
          <a:noFill/>
          <a:ln>
            <a:noFill/>
          </a:ln>
        </p:spPr>
        <p:txBody>
          <a:bodyPr spcFirstLastPara="1" wrap="square" lIns="91425" tIns="45700" rIns="91425" bIns="45700" anchor="t" anchorCtr="0">
            <a:normAutofit lnSpcReduction="10000"/>
          </a:bodyPr>
          <a:lstStyle/>
          <a:p>
            <a:pPr marL="228600" lvl="0" indent="-228600" algn="l" rtl="0">
              <a:lnSpc>
                <a:spcPct val="90000"/>
              </a:lnSpc>
              <a:spcBef>
                <a:spcPts val="0"/>
              </a:spcBef>
              <a:spcAft>
                <a:spcPts val="0"/>
              </a:spcAft>
              <a:buClr>
                <a:schemeClr val="dk1"/>
              </a:buClr>
              <a:buSzPts val="2400"/>
              <a:buChar char="•"/>
            </a:pPr>
            <a:r>
              <a:rPr lang="en-US" b="1" u="sng"/>
              <a:t>Question:</a:t>
            </a:r>
            <a:r>
              <a:rPr lang="en-US"/>
              <a:t> What should a team do if it is not possible to obtain documentation of a medical exam from a parent?</a:t>
            </a:r>
            <a:endParaRPr/>
          </a:p>
          <a:p>
            <a:pPr marL="228600" lvl="0" indent="-76200" algn="l" rtl="0">
              <a:lnSpc>
                <a:spcPct val="90000"/>
              </a:lnSpc>
              <a:spcBef>
                <a:spcPts val="1000"/>
              </a:spcBef>
              <a:spcAft>
                <a:spcPts val="0"/>
              </a:spcAft>
              <a:buClr>
                <a:schemeClr val="dk1"/>
              </a:buClr>
              <a:buSzPts val="2400"/>
              <a:buNone/>
            </a:pPr>
            <a:endParaRPr/>
          </a:p>
          <a:p>
            <a:pPr marL="228600" lvl="0" indent="-228600" algn="l" rtl="0">
              <a:lnSpc>
                <a:spcPct val="90000"/>
              </a:lnSpc>
              <a:spcBef>
                <a:spcPts val="1000"/>
              </a:spcBef>
              <a:spcAft>
                <a:spcPts val="0"/>
              </a:spcAft>
              <a:buClr>
                <a:schemeClr val="dk1"/>
              </a:buClr>
              <a:buSzPts val="2400"/>
              <a:buChar char="•"/>
            </a:pPr>
            <a:r>
              <a:rPr lang="en-US" b="1" u="sng"/>
              <a:t>Answer:</a:t>
            </a:r>
            <a:r>
              <a:rPr lang="en-US"/>
              <a:t> The updates described today do not change a teams’ responsibility to collect documentation of a medical examination that is either required by OAR or determined necessary by the team. </a:t>
            </a:r>
            <a:endParaRPr/>
          </a:p>
          <a:p>
            <a:pPr marL="685800" lvl="1" indent="-228600" algn="l" rtl="0">
              <a:lnSpc>
                <a:spcPct val="90000"/>
              </a:lnSpc>
              <a:spcBef>
                <a:spcPts val="500"/>
              </a:spcBef>
              <a:spcAft>
                <a:spcPts val="0"/>
              </a:spcAft>
              <a:buClr>
                <a:schemeClr val="dk1"/>
              </a:buClr>
              <a:buSzPts val="2400"/>
              <a:buChar char="•"/>
            </a:pPr>
            <a:r>
              <a:rPr lang="en-US"/>
              <a:t>Teams should plan ahead and work proactively with the parent/guardian and/or with district resources to obtain the required documentation. </a:t>
            </a:r>
            <a:endParaRPr/>
          </a:p>
          <a:p>
            <a:pPr marL="685800" lvl="1" indent="-228600" algn="l" rtl="0">
              <a:lnSpc>
                <a:spcPct val="90000"/>
              </a:lnSpc>
              <a:spcBef>
                <a:spcPts val="500"/>
              </a:spcBef>
              <a:spcAft>
                <a:spcPts val="0"/>
              </a:spcAft>
              <a:buClr>
                <a:schemeClr val="dk1"/>
              </a:buClr>
              <a:buSzPts val="2400"/>
              <a:buChar char="•"/>
            </a:pPr>
            <a:r>
              <a:rPr lang="en-US"/>
              <a:t>Teams should be aware that extending an evaluation past the 60-day timeline due to a lack of required medical documentation is considered non-compliant. </a:t>
            </a:r>
            <a:endParaRPr/>
          </a:p>
          <a:p>
            <a:pPr marL="685800" lvl="1" indent="-228600" algn="l" rtl="0">
              <a:lnSpc>
                <a:spcPct val="90000"/>
              </a:lnSpc>
              <a:spcBef>
                <a:spcPts val="500"/>
              </a:spcBef>
              <a:spcAft>
                <a:spcPts val="0"/>
              </a:spcAft>
              <a:buClr>
                <a:schemeClr val="dk1"/>
              </a:buClr>
              <a:buSzPts val="2400"/>
              <a:buChar char="•"/>
            </a:pPr>
            <a:r>
              <a:rPr lang="en-US"/>
              <a:t>Teams should consider individual circumstances when determining the best course of action when nearing or past the 60-day deadline. </a:t>
            </a:r>
            <a:endParaRPr/>
          </a:p>
        </p:txBody>
      </p:sp>
      <p:sp>
        <p:nvSpPr>
          <p:cNvPr id="720" name="Google Shape;720;p23"/>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p>
            <a:pPr marL="0" lvl="0" indent="0" algn="l" rtl="0">
              <a:spcBef>
                <a:spcPts val="0"/>
              </a:spcBef>
              <a:spcAft>
                <a:spcPts val="0"/>
              </a:spcAft>
              <a:buNone/>
            </a:pPr>
            <a:r>
              <a:rPr lang="en-US"/>
              <a:t>Oregon Department of Education</a:t>
            </a:r>
            <a:endParaRPr/>
          </a:p>
        </p:txBody>
      </p:sp>
      <p:sp>
        <p:nvSpPr>
          <p:cNvPr id="721" name="Google Shape;721;p23"/>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24</a:t>
            </a:fld>
            <a:endParaRPr/>
          </a:p>
        </p:txBody>
      </p:sp>
      <p:sp>
        <p:nvSpPr>
          <p:cNvPr id="722" name="Google Shape;722;p23"/>
          <p:cNvSpPr txBox="1">
            <a:spLocks noGrp="1"/>
          </p:cNvSpPr>
          <p:nvPr>
            <p:ph type="title"/>
          </p:nvPr>
        </p:nvSpPr>
        <p:spPr>
          <a:xfrm>
            <a:off x="717176" y="457200"/>
            <a:ext cx="10784542" cy="1026460"/>
          </a:xfrm>
          <a:prstGeom prst="rect">
            <a:avLst/>
          </a:prstGeom>
          <a:noFill/>
          <a:ln>
            <a:noFill/>
          </a:ln>
        </p:spPr>
        <p:txBody>
          <a:bodyPr spcFirstLastPara="1" wrap="square" lIns="91425" tIns="45700" rIns="91425" bIns="45700" anchor="b" anchorCtr="0">
            <a:normAutofit/>
          </a:bodyPr>
          <a:lstStyle/>
          <a:p>
            <a:pPr marL="0" lvl="0" indent="0" algn="l" rtl="0">
              <a:lnSpc>
                <a:spcPct val="90000"/>
              </a:lnSpc>
              <a:spcBef>
                <a:spcPts val="0"/>
              </a:spcBef>
              <a:spcAft>
                <a:spcPts val="0"/>
              </a:spcAft>
              <a:buClr>
                <a:schemeClr val="accent3"/>
              </a:buClr>
              <a:buSzPts val="4400"/>
              <a:buFont typeface="Calibri"/>
              <a:buNone/>
            </a:pPr>
            <a:r>
              <a:rPr lang="en-US"/>
              <a:t>Frequently Asked Question	</a:t>
            </a:r>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726"/>
        <p:cNvGrpSpPr/>
        <p:nvPr/>
      </p:nvGrpSpPr>
      <p:grpSpPr>
        <a:xfrm>
          <a:off x="0" y="0"/>
          <a:ext cx="0" cy="0"/>
          <a:chOff x="0" y="0"/>
          <a:chExt cx="0" cy="0"/>
        </a:xfrm>
      </p:grpSpPr>
      <p:sp>
        <p:nvSpPr>
          <p:cNvPr id="727" name="Google Shape;727;p24"/>
          <p:cNvSpPr txBox="1">
            <a:spLocks noGrp="1"/>
          </p:cNvSpPr>
          <p:nvPr>
            <p:ph type="ctrTitle"/>
          </p:nvPr>
        </p:nvSpPr>
        <p:spPr>
          <a:xfrm>
            <a:off x="717177" y="2488757"/>
            <a:ext cx="10784542" cy="1900363"/>
          </a:xfrm>
          <a:prstGeom prst="rect">
            <a:avLst/>
          </a:prstGeom>
          <a:noFill/>
          <a:ln>
            <a:noFill/>
          </a:ln>
        </p:spPr>
        <p:txBody>
          <a:bodyPr spcFirstLastPara="1" wrap="square" lIns="91425" tIns="45700" rIns="91425" bIns="45700" anchor="ctr" anchorCtr="0">
            <a:noAutofit/>
          </a:bodyPr>
          <a:lstStyle/>
          <a:p>
            <a:pPr marL="0" lvl="0" indent="0" algn="ctr" rtl="0">
              <a:lnSpc>
                <a:spcPct val="90000"/>
              </a:lnSpc>
              <a:spcBef>
                <a:spcPts val="0"/>
              </a:spcBef>
              <a:spcAft>
                <a:spcPts val="0"/>
              </a:spcAft>
              <a:buClr>
                <a:schemeClr val="dk2"/>
              </a:buClr>
              <a:buSzPts val="4800"/>
              <a:buFont typeface="Calibri"/>
              <a:buNone/>
            </a:pPr>
            <a:r>
              <a:rPr lang="en-US" sz="4800"/>
              <a:t>Integration of Early Intervention and Early Childhood Special Education Evaluation and Eligibility Procedures</a:t>
            </a:r>
            <a:endParaRPr/>
          </a:p>
        </p:txBody>
      </p:sp>
      <p:sp>
        <p:nvSpPr>
          <p:cNvPr id="728" name="Google Shape;728;p24"/>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p>
            <a:pPr marL="0" lvl="0" indent="0" algn="l" rtl="0">
              <a:spcBef>
                <a:spcPts val="0"/>
              </a:spcBef>
              <a:spcAft>
                <a:spcPts val="0"/>
              </a:spcAft>
              <a:buNone/>
            </a:pPr>
            <a:r>
              <a:rPr lang="en-US"/>
              <a:t>Oregon Department of Education</a:t>
            </a:r>
            <a:endParaRPr/>
          </a:p>
        </p:txBody>
      </p:sp>
      <p:sp>
        <p:nvSpPr>
          <p:cNvPr id="729" name="Google Shape;729;p24"/>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25</a:t>
            </a:fld>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734"/>
        <p:cNvGrpSpPr/>
        <p:nvPr/>
      </p:nvGrpSpPr>
      <p:grpSpPr>
        <a:xfrm>
          <a:off x="0" y="0"/>
          <a:ext cx="0" cy="0"/>
          <a:chOff x="0" y="0"/>
          <a:chExt cx="0" cy="0"/>
        </a:xfrm>
      </p:grpSpPr>
      <p:sp>
        <p:nvSpPr>
          <p:cNvPr id="735" name="Google Shape;735;p25"/>
          <p:cNvSpPr txBox="1">
            <a:spLocks noGrp="1"/>
          </p:cNvSpPr>
          <p:nvPr>
            <p:ph type="body" idx="1"/>
          </p:nvPr>
        </p:nvSpPr>
        <p:spPr>
          <a:xfrm>
            <a:off x="717176" y="1825625"/>
            <a:ext cx="10784542" cy="4109010"/>
          </a:xfrm>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0"/>
              </a:spcBef>
              <a:spcAft>
                <a:spcPts val="0"/>
              </a:spcAft>
              <a:buClr>
                <a:schemeClr val="dk1"/>
              </a:buClr>
              <a:buSzPts val="3200"/>
              <a:buNone/>
            </a:pPr>
            <a:r>
              <a:rPr lang="en-US" sz="3200"/>
              <a:t>In Oregon, special education eligibility is divided into three age ranges:</a:t>
            </a:r>
            <a:endParaRPr/>
          </a:p>
          <a:p>
            <a:pPr marL="0" lvl="0" indent="0" algn="l" rtl="0">
              <a:lnSpc>
                <a:spcPct val="90000"/>
              </a:lnSpc>
              <a:spcBef>
                <a:spcPts val="1000"/>
              </a:spcBef>
              <a:spcAft>
                <a:spcPts val="0"/>
              </a:spcAft>
              <a:buClr>
                <a:schemeClr val="dk1"/>
              </a:buClr>
              <a:buSzPts val="3200"/>
              <a:buNone/>
            </a:pPr>
            <a:endParaRPr sz="3200"/>
          </a:p>
          <a:p>
            <a:pPr marL="228600" lvl="0" indent="-228600" algn="l" rtl="0">
              <a:lnSpc>
                <a:spcPct val="90000"/>
              </a:lnSpc>
              <a:spcBef>
                <a:spcPts val="1000"/>
              </a:spcBef>
              <a:spcAft>
                <a:spcPts val="0"/>
              </a:spcAft>
              <a:buClr>
                <a:schemeClr val="dk1"/>
              </a:buClr>
              <a:buSzPts val="3200"/>
              <a:buChar char="•"/>
            </a:pPr>
            <a:r>
              <a:rPr lang="en-US" sz="3200"/>
              <a:t>Early Intervention (EI): birth to 3; </a:t>
            </a:r>
            <a:endParaRPr/>
          </a:p>
          <a:p>
            <a:pPr marL="228600" lvl="0" indent="-228600" algn="l" rtl="0">
              <a:lnSpc>
                <a:spcPct val="90000"/>
              </a:lnSpc>
              <a:spcBef>
                <a:spcPts val="1000"/>
              </a:spcBef>
              <a:spcAft>
                <a:spcPts val="0"/>
              </a:spcAft>
              <a:buClr>
                <a:schemeClr val="dk1"/>
              </a:buClr>
              <a:buSzPts val="3200"/>
              <a:buChar char="•"/>
            </a:pPr>
            <a:r>
              <a:rPr lang="en-US" sz="3200"/>
              <a:t>Early Childhood Special Education (ECSE): 3 to 5; and </a:t>
            </a:r>
            <a:endParaRPr/>
          </a:p>
          <a:p>
            <a:pPr marL="228600" lvl="0" indent="-228600" algn="l" rtl="0">
              <a:lnSpc>
                <a:spcPct val="90000"/>
              </a:lnSpc>
              <a:spcBef>
                <a:spcPts val="1000"/>
              </a:spcBef>
              <a:spcAft>
                <a:spcPts val="0"/>
              </a:spcAft>
              <a:buClr>
                <a:schemeClr val="dk1"/>
              </a:buClr>
              <a:buSzPts val="3200"/>
              <a:buChar char="•"/>
            </a:pPr>
            <a:r>
              <a:rPr lang="en-US" sz="3200"/>
              <a:t>School Age Special Education: 5 to 21. </a:t>
            </a:r>
            <a:endParaRPr/>
          </a:p>
          <a:p>
            <a:pPr marL="0" lvl="0" indent="0" algn="l" rtl="0">
              <a:lnSpc>
                <a:spcPct val="90000"/>
              </a:lnSpc>
              <a:spcBef>
                <a:spcPts val="1000"/>
              </a:spcBef>
              <a:spcAft>
                <a:spcPts val="0"/>
              </a:spcAft>
              <a:buClr>
                <a:schemeClr val="dk1"/>
              </a:buClr>
              <a:buSzPts val="2400"/>
              <a:buNone/>
            </a:pPr>
            <a:endParaRPr/>
          </a:p>
        </p:txBody>
      </p:sp>
      <p:sp>
        <p:nvSpPr>
          <p:cNvPr id="736" name="Google Shape;736;p25"/>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p>
            <a:pPr marL="0" lvl="0" indent="0" algn="l" rtl="0">
              <a:spcBef>
                <a:spcPts val="0"/>
              </a:spcBef>
              <a:spcAft>
                <a:spcPts val="0"/>
              </a:spcAft>
              <a:buNone/>
            </a:pPr>
            <a:r>
              <a:rPr lang="en-US"/>
              <a:t>Oregon Department of Education</a:t>
            </a:r>
            <a:endParaRPr/>
          </a:p>
        </p:txBody>
      </p:sp>
      <p:sp>
        <p:nvSpPr>
          <p:cNvPr id="737" name="Google Shape;737;p25"/>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26</a:t>
            </a:fld>
            <a:endParaRPr/>
          </a:p>
        </p:txBody>
      </p:sp>
      <p:sp>
        <p:nvSpPr>
          <p:cNvPr id="738" name="Google Shape;738;p25"/>
          <p:cNvSpPr txBox="1">
            <a:spLocks noGrp="1"/>
          </p:cNvSpPr>
          <p:nvPr>
            <p:ph type="title"/>
          </p:nvPr>
        </p:nvSpPr>
        <p:spPr>
          <a:xfrm>
            <a:off x="717176" y="457200"/>
            <a:ext cx="10784542" cy="1026460"/>
          </a:xfrm>
          <a:prstGeom prst="rect">
            <a:avLst/>
          </a:prstGeom>
          <a:noFill/>
          <a:ln>
            <a:noFill/>
          </a:ln>
        </p:spPr>
        <p:txBody>
          <a:bodyPr spcFirstLastPara="1" wrap="square" lIns="91425" tIns="45700" rIns="91425" bIns="45700" anchor="b" anchorCtr="0">
            <a:noAutofit/>
          </a:bodyPr>
          <a:lstStyle/>
          <a:p>
            <a:pPr marL="0" lvl="0" indent="0" algn="l" rtl="0">
              <a:lnSpc>
                <a:spcPct val="90000"/>
              </a:lnSpc>
              <a:spcBef>
                <a:spcPts val="0"/>
              </a:spcBef>
              <a:spcAft>
                <a:spcPts val="0"/>
              </a:spcAft>
              <a:buClr>
                <a:schemeClr val="dk2"/>
              </a:buClr>
              <a:buSzPts val="3600"/>
              <a:buFont typeface="Calibri"/>
              <a:buNone/>
            </a:pPr>
            <a:r>
              <a:rPr lang="en-US" sz="3600"/>
              <a:t>Integration of Early Intervention and Early Childhood Special Education Evaluation and Eligibility Procedures</a:t>
            </a:r>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743"/>
        <p:cNvGrpSpPr/>
        <p:nvPr/>
      </p:nvGrpSpPr>
      <p:grpSpPr>
        <a:xfrm>
          <a:off x="0" y="0"/>
          <a:ext cx="0" cy="0"/>
          <a:chOff x="0" y="0"/>
          <a:chExt cx="0" cy="0"/>
        </a:xfrm>
      </p:grpSpPr>
      <p:sp>
        <p:nvSpPr>
          <p:cNvPr id="744" name="Google Shape;744;p26"/>
          <p:cNvSpPr txBox="1">
            <a:spLocks noGrp="1"/>
          </p:cNvSpPr>
          <p:nvPr>
            <p:ph type="body" idx="1"/>
          </p:nvPr>
        </p:nvSpPr>
        <p:spPr>
          <a:xfrm>
            <a:off x="717176" y="1825625"/>
            <a:ext cx="10784542" cy="4109010"/>
          </a:xfrm>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0"/>
              </a:spcBef>
              <a:spcAft>
                <a:spcPts val="0"/>
              </a:spcAft>
              <a:buClr>
                <a:schemeClr val="dk1"/>
              </a:buClr>
              <a:buSzPts val="2400"/>
              <a:buNone/>
            </a:pPr>
            <a:r>
              <a:rPr lang="en-US"/>
              <a:t>In the OARs for applicable eligibility categories, early intervention and early childhood special education (EI/ECSE) are included alongside school age special education to support:</a:t>
            </a:r>
            <a:endParaRPr/>
          </a:p>
          <a:p>
            <a:pPr marL="342900" lvl="0" indent="-342900" algn="l" rtl="0">
              <a:lnSpc>
                <a:spcPct val="90000"/>
              </a:lnSpc>
              <a:spcBef>
                <a:spcPts val="1000"/>
              </a:spcBef>
              <a:spcAft>
                <a:spcPts val="0"/>
              </a:spcAft>
              <a:buClr>
                <a:schemeClr val="dk1"/>
              </a:buClr>
              <a:buSzPts val="2400"/>
              <a:buChar char="•"/>
            </a:pPr>
            <a:r>
              <a:rPr lang="en-US"/>
              <a:t>Oregon’s seamless system for children and students who experience disabilities;</a:t>
            </a:r>
            <a:endParaRPr/>
          </a:p>
          <a:p>
            <a:pPr marL="342900" lvl="0" indent="-342900" algn="l" rtl="0">
              <a:lnSpc>
                <a:spcPct val="90000"/>
              </a:lnSpc>
              <a:spcBef>
                <a:spcPts val="1000"/>
              </a:spcBef>
              <a:spcAft>
                <a:spcPts val="0"/>
              </a:spcAft>
              <a:buClr>
                <a:schemeClr val="dk1"/>
              </a:buClr>
              <a:buSzPts val="2400"/>
              <a:buChar char="•"/>
            </a:pPr>
            <a:r>
              <a:rPr lang="en-US"/>
              <a:t>IDEA Part B provisions and requirements which apply to children and students with disabilities ages 3–21;</a:t>
            </a:r>
            <a:endParaRPr/>
          </a:p>
          <a:p>
            <a:pPr marL="342900" lvl="0" indent="-342900" algn="l" rtl="0">
              <a:lnSpc>
                <a:spcPct val="90000"/>
              </a:lnSpc>
              <a:spcBef>
                <a:spcPts val="1000"/>
              </a:spcBef>
              <a:spcAft>
                <a:spcPts val="0"/>
              </a:spcAft>
              <a:buClr>
                <a:schemeClr val="dk1"/>
              </a:buClr>
              <a:buSzPts val="2400"/>
              <a:buChar char="•"/>
            </a:pPr>
            <a:r>
              <a:rPr lang="en-US"/>
              <a:t>The full continuum of eligibility for each categorical disability;</a:t>
            </a:r>
            <a:endParaRPr/>
          </a:p>
          <a:p>
            <a:pPr marL="342900" lvl="0" indent="-342900" algn="l" rtl="0">
              <a:lnSpc>
                <a:spcPct val="90000"/>
              </a:lnSpc>
              <a:spcBef>
                <a:spcPts val="1000"/>
              </a:spcBef>
              <a:spcAft>
                <a:spcPts val="0"/>
              </a:spcAft>
              <a:buClr>
                <a:schemeClr val="dk1"/>
              </a:buClr>
              <a:buSzPts val="2400"/>
              <a:buChar char="•"/>
            </a:pPr>
            <a:r>
              <a:rPr lang="en-US"/>
              <a:t>Coordinated kindergarten transition practices for children moving from early childhood programs into school.</a:t>
            </a:r>
            <a:endParaRPr/>
          </a:p>
          <a:p>
            <a:pPr marL="228600" lvl="0" indent="-76200" algn="l" rtl="0">
              <a:lnSpc>
                <a:spcPct val="90000"/>
              </a:lnSpc>
              <a:spcBef>
                <a:spcPts val="1000"/>
              </a:spcBef>
              <a:spcAft>
                <a:spcPts val="0"/>
              </a:spcAft>
              <a:buClr>
                <a:schemeClr val="dk1"/>
              </a:buClr>
              <a:buSzPts val="2400"/>
              <a:buNone/>
            </a:pPr>
            <a:endParaRPr/>
          </a:p>
        </p:txBody>
      </p:sp>
      <p:sp>
        <p:nvSpPr>
          <p:cNvPr id="745" name="Google Shape;745;p26"/>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p>
            <a:pPr marL="0" lvl="0" indent="0" algn="l" rtl="0">
              <a:spcBef>
                <a:spcPts val="0"/>
              </a:spcBef>
              <a:spcAft>
                <a:spcPts val="0"/>
              </a:spcAft>
              <a:buNone/>
            </a:pPr>
            <a:r>
              <a:rPr lang="en-US"/>
              <a:t>Oregon Department of Education</a:t>
            </a:r>
            <a:endParaRPr/>
          </a:p>
        </p:txBody>
      </p:sp>
      <p:sp>
        <p:nvSpPr>
          <p:cNvPr id="746" name="Google Shape;746;p26"/>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27</a:t>
            </a:fld>
            <a:endParaRPr/>
          </a:p>
        </p:txBody>
      </p:sp>
      <p:sp>
        <p:nvSpPr>
          <p:cNvPr id="747" name="Google Shape;747;p26"/>
          <p:cNvSpPr txBox="1">
            <a:spLocks noGrp="1"/>
          </p:cNvSpPr>
          <p:nvPr>
            <p:ph type="title"/>
          </p:nvPr>
        </p:nvSpPr>
        <p:spPr>
          <a:xfrm>
            <a:off x="717176" y="457200"/>
            <a:ext cx="10784542" cy="1026460"/>
          </a:xfrm>
          <a:prstGeom prst="rect">
            <a:avLst/>
          </a:prstGeom>
          <a:noFill/>
          <a:ln>
            <a:noFill/>
          </a:ln>
        </p:spPr>
        <p:txBody>
          <a:bodyPr spcFirstLastPara="1" wrap="square" lIns="91425" tIns="45700" rIns="91425" bIns="45700" anchor="b" anchorCtr="0">
            <a:noAutofit/>
          </a:bodyPr>
          <a:lstStyle/>
          <a:p>
            <a:pPr marL="0" lvl="0" indent="0" algn="l" rtl="0">
              <a:lnSpc>
                <a:spcPct val="90000"/>
              </a:lnSpc>
              <a:spcBef>
                <a:spcPts val="0"/>
              </a:spcBef>
              <a:spcAft>
                <a:spcPts val="0"/>
              </a:spcAft>
              <a:buClr>
                <a:schemeClr val="dk2"/>
              </a:buClr>
              <a:buSzPts val="3200"/>
              <a:buFont typeface="Calibri"/>
              <a:buNone/>
            </a:pPr>
            <a:r>
              <a:rPr lang="en-US" sz="3200"/>
              <a:t>Integration of Early Intervention and Early Childhood Special Education Evaluation and Eligibility Procedures</a:t>
            </a:r>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755"/>
        <p:cNvGrpSpPr/>
        <p:nvPr/>
      </p:nvGrpSpPr>
      <p:grpSpPr>
        <a:xfrm>
          <a:off x="0" y="0"/>
          <a:ext cx="0" cy="0"/>
          <a:chOff x="0" y="0"/>
          <a:chExt cx="0" cy="0"/>
        </a:xfrm>
      </p:grpSpPr>
      <p:sp>
        <p:nvSpPr>
          <p:cNvPr id="756" name="Google Shape;756;p27"/>
          <p:cNvSpPr txBox="1">
            <a:spLocks noGrp="1"/>
          </p:cNvSpPr>
          <p:nvPr>
            <p:ph type="body" idx="1"/>
          </p:nvPr>
        </p:nvSpPr>
        <p:spPr>
          <a:xfrm>
            <a:off x="717176" y="1825625"/>
            <a:ext cx="10784542" cy="4109010"/>
          </a:xfrm>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0"/>
              </a:spcBef>
              <a:spcAft>
                <a:spcPts val="0"/>
              </a:spcAft>
              <a:buClr>
                <a:schemeClr val="dk1"/>
              </a:buClr>
              <a:buSzPts val="2400"/>
              <a:buNone/>
            </a:pPr>
            <a:r>
              <a:rPr lang="en-US"/>
              <a:t>The updated OARs now include integrated early intervention, early childhood special education, and school age evaluation and eligibility procedures for the following shared eligibility categories:</a:t>
            </a:r>
            <a:endParaRPr/>
          </a:p>
          <a:p>
            <a:pPr marL="228600" lvl="0" indent="-76200" algn="l" rtl="0">
              <a:lnSpc>
                <a:spcPct val="90000"/>
              </a:lnSpc>
              <a:spcBef>
                <a:spcPts val="1000"/>
              </a:spcBef>
              <a:spcAft>
                <a:spcPts val="0"/>
              </a:spcAft>
              <a:buClr>
                <a:schemeClr val="dk1"/>
              </a:buClr>
              <a:buSzPts val="2400"/>
              <a:buNone/>
            </a:pPr>
            <a:endParaRPr/>
          </a:p>
        </p:txBody>
      </p:sp>
      <p:sp>
        <p:nvSpPr>
          <p:cNvPr id="757" name="Google Shape;757;p27"/>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p>
            <a:pPr marL="0" lvl="0" indent="0" algn="l" rtl="0">
              <a:spcBef>
                <a:spcPts val="0"/>
              </a:spcBef>
              <a:spcAft>
                <a:spcPts val="0"/>
              </a:spcAft>
              <a:buNone/>
            </a:pPr>
            <a:r>
              <a:rPr lang="en-US"/>
              <a:t>Oregon Department of Education</a:t>
            </a:r>
            <a:endParaRPr/>
          </a:p>
        </p:txBody>
      </p:sp>
      <p:sp>
        <p:nvSpPr>
          <p:cNvPr id="758" name="Google Shape;758;p27"/>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28</a:t>
            </a:fld>
            <a:endParaRPr/>
          </a:p>
        </p:txBody>
      </p:sp>
      <p:sp>
        <p:nvSpPr>
          <p:cNvPr id="759" name="Google Shape;759;p27"/>
          <p:cNvSpPr txBox="1">
            <a:spLocks noGrp="1"/>
          </p:cNvSpPr>
          <p:nvPr>
            <p:ph type="title"/>
          </p:nvPr>
        </p:nvSpPr>
        <p:spPr>
          <a:xfrm>
            <a:off x="717176" y="457200"/>
            <a:ext cx="10784542" cy="1026460"/>
          </a:xfrm>
          <a:prstGeom prst="rect">
            <a:avLst/>
          </a:prstGeom>
          <a:noFill/>
          <a:ln>
            <a:noFill/>
          </a:ln>
        </p:spPr>
        <p:txBody>
          <a:bodyPr spcFirstLastPara="1" wrap="square" lIns="91425" tIns="45700" rIns="91425" bIns="45700" anchor="b" anchorCtr="0">
            <a:noAutofit/>
          </a:bodyPr>
          <a:lstStyle/>
          <a:p>
            <a:pPr marL="0" lvl="0" indent="0" algn="l" rtl="0">
              <a:lnSpc>
                <a:spcPct val="90000"/>
              </a:lnSpc>
              <a:spcBef>
                <a:spcPts val="0"/>
              </a:spcBef>
              <a:spcAft>
                <a:spcPts val="0"/>
              </a:spcAft>
              <a:buClr>
                <a:schemeClr val="dk2"/>
              </a:buClr>
              <a:buSzPts val="3200"/>
              <a:buFont typeface="Calibri"/>
              <a:buNone/>
            </a:pPr>
            <a:r>
              <a:rPr lang="en-US" sz="3200"/>
              <a:t>Integration of Early Intervention and Early Childhood Special Education Evaluation and Eligibility Procedures</a:t>
            </a:r>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Shape 768"/>
        <p:cNvGrpSpPr/>
        <p:nvPr/>
      </p:nvGrpSpPr>
      <p:grpSpPr>
        <a:xfrm>
          <a:off x="0" y="0"/>
          <a:ext cx="0" cy="0"/>
          <a:chOff x="0" y="0"/>
          <a:chExt cx="0" cy="0"/>
        </a:xfrm>
      </p:grpSpPr>
      <p:sp>
        <p:nvSpPr>
          <p:cNvPr id="769" name="Google Shape;769;p28"/>
          <p:cNvSpPr txBox="1">
            <a:spLocks noGrp="1"/>
          </p:cNvSpPr>
          <p:nvPr>
            <p:ph type="body" idx="1"/>
          </p:nvPr>
        </p:nvSpPr>
        <p:spPr>
          <a:xfrm>
            <a:off x="717176" y="1825625"/>
            <a:ext cx="10784542" cy="4109010"/>
          </a:xfrm>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0"/>
              </a:spcBef>
              <a:spcAft>
                <a:spcPts val="0"/>
              </a:spcAft>
              <a:buClr>
                <a:schemeClr val="dk1"/>
              </a:buClr>
              <a:buSzPts val="2400"/>
              <a:buNone/>
            </a:pPr>
            <a:r>
              <a:rPr lang="en-US"/>
              <a:t>Deaf and hard of hearing eligibility criteria:</a:t>
            </a:r>
            <a:endParaRPr/>
          </a:p>
          <a:p>
            <a:pPr marL="228600" lvl="0" indent="-76200" algn="l" rtl="0">
              <a:lnSpc>
                <a:spcPct val="90000"/>
              </a:lnSpc>
              <a:spcBef>
                <a:spcPts val="1000"/>
              </a:spcBef>
              <a:spcAft>
                <a:spcPts val="0"/>
              </a:spcAft>
              <a:buClr>
                <a:schemeClr val="dk1"/>
              </a:buClr>
              <a:buSzPts val="2400"/>
              <a:buNone/>
            </a:pPr>
            <a:endParaRPr/>
          </a:p>
        </p:txBody>
      </p:sp>
      <p:sp>
        <p:nvSpPr>
          <p:cNvPr id="770" name="Google Shape;770;p28"/>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p>
            <a:pPr marL="0" lvl="0" indent="0" algn="l" rtl="0">
              <a:spcBef>
                <a:spcPts val="0"/>
              </a:spcBef>
              <a:spcAft>
                <a:spcPts val="0"/>
              </a:spcAft>
              <a:buNone/>
            </a:pPr>
            <a:r>
              <a:rPr lang="en-US"/>
              <a:t>Oregon Department of Education</a:t>
            </a:r>
            <a:endParaRPr/>
          </a:p>
        </p:txBody>
      </p:sp>
      <p:sp>
        <p:nvSpPr>
          <p:cNvPr id="771" name="Google Shape;771;p28"/>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29</a:t>
            </a:fld>
            <a:endParaRPr/>
          </a:p>
        </p:txBody>
      </p:sp>
      <p:sp>
        <p:nvSpPr>
          <p:cNvPr id="772" name="Google Shape;772;p28"/>
          <p:cNvSpPr txBox="1">
            <a:spLocks noGrp="1"/>
          </p:cNvSpPr>
          <p:nvPr>
            <p:ph type="title"/>
          </p:nvPr>
        </p:nvSpPr>
        <p:spPr>
          <a:xfrm>
            <a:off x="717176" y="457200"/>
            <a:ext cx="10784542" cy="1026460"/>
          </a:xfrm>
          <a:prstGeom prst="rect">
            <a:avLst/>
          </a:prstGeom>
          <a:noFill/>
          <a:ln>
            <a:noFill/>
          </a:ln>
        </p:spPr>
        <p:txBody>
          <a:bodyPr spcFirstLastPara="1" wrap="square" lIns="91425" tIns="45700" rIns="91425" bIns="45700" anchor="b" anchorCtr="0">
            <a:noAutofit/>
          </a:bodyPr>
          <a:lstStyle/>
          <a:p>
            <a:pPr marL="0" lvl="0" indent="0" algn="l" rtl="0">
              <a:lnSpc>
                <a:spcPct val="90000"/>
              </a:lnSpc>
              <a:spcBef>
                <a:spcPts val="0"/>
              </a:spcBef>
              <a:spcAft>
                <a:spcPts val="0"/>
              </a:spcAft>
              <a:buClr>
                <a:schemeClr val="dk2"/>
              </a:buClr>
              <a:buSzPts val="3200"/>
              <a:buFont typeface="Calibri"/>
              <a:buNone/>
            </a:pPr>
            <a:r>
              <a:rPr lang="en-US" sz="3200"/>
              <a:t>Example: Updated OARs with Integrated Evaluation and Eligibility Procedures</a:t>
            </a:r>
            <a:endParaRPr/>
          </a:p>
        </p:txBody>
      </p:sp>
      <p:pic>
        <p:nvPicPr>
          <p:cNvPr id="776" name="Google Shape;776;p28" descr="This imagine describes the eligibility criteria for deaf and hard of hearing. " title="Deaf and Hard of Hearing Eligibility Criteria"/>
          <p:cNvPicPr preferRelativeResize="0"/>
          <p:nvPr/>
        </p:nvPicPr>
        <p:blipFill rotWithShape="1">
          <a:blip r:embed="rId3">
            <a:alphaModFix/>
          </a:blip>
          <a:srcRect/>
          <a:stretch/>
        </p:blipFill>
        <p:spPr>
          <a:xfrm>
            <a:off x="717176" y="2822966"/>
            <a:ext cx="11168174" cy="2640925"/>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453"/>
        <p:cNvGrpSpPr/>
        <p:nvPr/>
      </p:nvGrpSpPr>
      <p:grpSpPr>
        <a:xfrm>
          <a:off x="0" y="0"/>
          <a:ext cx="0" cy="0"/>
          <a:chOff x="0" y="0"/>
          <a:chExt cx="0" cy="0"/>
        </a:xfrm>
      </p:grpSpPr>
      <p:sp>
        <p:nvSpPr>
          <p:cNvPr id="454" name="Google Shape;454;p2"/>
          <p:cNvSpPr txBox="1">
            <a:spLocks noGrp="1"/>
          </p:cNvSpPr>
          <p:nvPr>
            <p:ph type="ctrTitle"/>
          </p:nvPr>
        </p:nvSpPr>
        <p:spPr>
          <a:xfrm>
            <a:off x="717177" y="2488757"/>
            <a:ext cx="10784542" cy="1900363"/>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accent5"/>
              </a:buClr>
              <a:buSzPts val="6800"/>
              <a:buFont typeface="Calibri"/>
              <a:buNone/>
            </a:pPr>
            <a:r>
              <a:rPr lang="en-US"/>
              <a:t>Optional slide for agenda</a:t>
            </a:r>
            <a:endParaRPr/>
          </a:p>
        </p:txBody>
      </p:sp>
      <p:sp>
        <p:nvSpPr>
          <p:cNvPr id="455" name="Google Shape;455;p2"/>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p>
            <a:pPr marL="0" lvl="0" indent="0" algn="l" rtl="0">
              <a:spcBef>
                <a:spcPts val="0"/>
              </a:spcBef>
              <a:spcAft>
                <a:spcPts val="0"/>
              </a:spcAft>
              <a:buNone/>
            </a:pPr>
            <a:r>
              <a:rPr lang="en-US"/>
              <a:t>Oregon Department of Education</a:t>
            </a:r>
            <a:endParaRPr/>
          </a:p>
        </p:txBody>
      </p:sp>
      <p:sp>
        <p:nvSpPr>
          <p:cNvPr id="456" name="Google Shape;456;p2"/>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3</a:t>
            </a:fld>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Shape 781"/>
        <p:cNvGrpSpPr/>
        <p:nvPr/>
      </p:nvGrpSpPr>
      <p:grpSpPr>
        <a:xfrm>
          <a:off x="0" y="0"/>
          <a:ext cx="0" cy="0"/>
          <a:chOff x="0" y="0"/>
          <a:chExt cx="0" cy="0"/>
        </a:xfrm>
      </p:grpSpPr>
      <p:sp>
        <p:nvSpPr>
          <p:cNvPr id="782" name="Google Shape;782;p29"/>
          <p:cNvSpPr txBox="1">
            <a:spLocks noGrp="1"/>
          </p:cNvSpPr>
          <p:nvPr>
            <p:ph type="body" idx="1"/>
          </p:nvPr>
        </p:nvSpPr>
        <p:spPr>
          <a:xfrm>
            <a:off x="717176" y="1825625"/>
            <a:ext cx="10784542" cy="4109010"/>
          </a:xfrm>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0"/>
              </a:spcBef>
              <a:spcAft>
                <a:spcPts val="0"/>
              </a:spcAft>
              <a:buClr>
                <a:schemeClr val="dk1"/>
              </a:buClr>
              <a:buSzPts val="2400"/>
              <a:buNone/>
            </a:pPr>
            <a:r>
              <a:rPr lang="en-US"/>
              <a:t>Developmental delay eligibility determination: </a:t>
            </a:r>
            <a:endParaRPr/>
          </a:p>
          <a:p>
            <a:pPr marL="228600" lvl="0" indent="-76200" algn="l" rtl="0">
              <a:lnSpc>
                <a:spcPct val="90000"/>
              </a:lnSpc>
              <a:spcBef>
                <a:spcPts val="1000"/>
              </a:spcBef>
              <a:spcAft>
                <a:spcPts val="0"/>
              </a:spcAft>
              <a:buClr>
                <a:schemeClr val="dk1"/>
              </a:buClr>
              <a:buSzPts val="2400"/>
              <a:buNone/>
            </a:pPr>
            <a:endParaRPr/>
          </a:p>
        </p:txBody>
      </p:sp>
      <p:sp>
        <p:nvSpPr>
          <p:cNvPr id="783" name="Google Shape;783;p29"/>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p>
            <a:pPr marL="0" lvl="0" indent="0" algn="l" rtl="0">
              <a:spcBef>
                <a:spcPts val="0"/>
              </a:spcBef>
              <a:spcAft>
                <a:spcPts val="0"/>
              </a:spcAft>
              <a:buNone/>
            </a:pPr>
            <a:r>
              <a:rPr lang="en-US"/>
              <a:t>Oregon Department of Education</a:t>
            </a:r>
            <a:endParaRPr/>
          </a:p>
        </p:txBody>
      </p:sp>
      <p:sp>
        <p:nvSpPr>
          <p:cNvPr id="784" name="Google Shape;784;p29"/>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30</a:t>
            </a:fld>
            <a:endParaRPr/>
          </a:p>
        </p:txBody>
      </p:sp>
      <p:sp>
        <p:nvSpPr>
          <p:cNvPr id="785" name="Google Shape;785;p29"/>
          <p:cNvSpPr txBox="1">
            <a:spLocks noGrp="1"/>
          </p:cNvSpPr>
          <p:nvPr>
            <p:ph type="title"/>
          </p:nvPr>
        </p:nvSpPr>
        <p:spPr>
          <a:xfrm>
            <a:off x="717176" y="457200"/>
            <a:ext cx="10784542" cy="1026460"/>
          </a:xfrm>
          <a:prstGeom prst="rect">
            <a:avLst/>
          </a:prstGeom>
          <a:noFill/>
          <a:ln>
            <a:noFill/>
          </a:ln>
        </p:spPr>
        <p:txBody>
          <a:bodyPr spcFirstLastPara="1" wrap="square" lIns="91425" tIns="45700" rIns="91425" bIns="45700" anchor="b" anchorCtr="0">
            <a:noAutofit/>
          </a:bodyPr>
          <a:lstStyle/>
          <a:p>
            <a:pPr marL="0" lvl="0" indent="0" algn="l" rtl="0">
              <a:lnSpc>
                <a:spcPct val="90000"/>
              </a:lnSpc>
              <a:spcBef>
                <a:spcPts val="0"/>
              </a:spcBef>
              <a:spcAft>
                <a:spcPts val="0"/>
              </a:spcAft>
              <a:buClr>
                <a:schemeClr val="dk2"/>
              </a:buClr>
              <a:buSzPts val="3200"/>
              <a:buFont typeface="Calibri"/>
              <a:buNone/>
            </a:pPr>
            <a:r>
              <a:rPr lang="en-US" sz="3200"/>
              <a:t>Example: Updated OARs with Integrated Evaluation and Eligibility Procedures</a:t>
            </a:r>
            <a:endParaRPr/>
          </a:p>
        </p:txBody>
      </p:sp>
      <p:pic>
        <p:nvPicPr>
          <p:cNvPr id="789" name="Google Shape;789;p29" descr="This graphic describes the developmental delay eligibility determination requirements. " title="Developmental Delay Eligibility Determination"/>
          <p:cNvPicPr preferRelativeResize="0"/>
          <p:nvPr/>
        </p:nvPicPr>
        <p:blipFill rotWithShape="1">
          <a:blip r:embed="rId3">
            <a:alphaModFix/>
          </a:blip>
          <a:srcRect/>
          <a:stretch/>
        </p:blipFill>
        <p:spPr>
          <a:xfrm>
            <a:off x="861750" y="2752725"/>
            <a:ext cx="10351576" cy="2389590"/>
          </a:xfrm>
          <a:prstGeom prst="rect">
            <a:avLst/>
          </a:prstGeom>
          <a:noFill/>
          <a:ln>
            <a:noFill/>
          </a:ln>
        </p:spPr>
      </p:pic>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Shape 793"/>
        <p:cNvGrpSpPr/>
        <p:nvPr/>
      </p:nvGrpSpPr>
      <p:grpSpPr>
        <a:xfrm>
          <a:off x="0" y="0"/>
          <a:ext cx="0" cy="0"/>
          <a:chOff x="0" y="0"/>
          <a:chExt cx="0" cy="0"/>
        </a:xfrm>
      </p:grpSpPr>
      <p:sp>
        <p:nvSpPr>
          <p:cNvPr id="794" name="Google Shape;794;p30"/>
          <p:cNvSpPr txBox="1">
            <a:spLocks noGrp="1"/>
          </p:cNvSpPr>
          <p:nvPr>
            <p:ph type="body" idx="1"/>
          </p:nvPr>
        </p:nvSpPr>
        <p:spPr>
          <a:xfrm>
            <a:off x="717176" y="1825625"/>
            <a:ext cx="10784542" cy="4109010"/>
          </a:xfrm>
          <a:prstGeom prst="rect">
            <a:avLst/>
          </a:prstGeom>
          <a:noFill/>
          <a:ln>
            <a:noFill/>
          </a:ln>
        </p:spPr>
        <p:txBody>
          <a:bodyPr spcFirstLastPara="1" wrap="square" lIns="91425" tIns="45700" rIns="91425" bIns="45700" anchor="t" anchorCtr="0">
            <a:normAutofit/>
          </a:bodyPr>
          <a:lstStyle/>
          <a:p>
            <a:pPr marL="228600" lvl="0" indent="-228600" algn="l" rtl="0">
              <a:lnSpc>
                <a:spcPct val="90000"/>
              </a:lnSpc>
              <a:spcBef>
                <a:spcPts val="0"/>
              </a:spcBef>
              <a:spcAft>
                <a:spcPts val="0"/>
              </a:spcAft>
              <a:buClr>
                <a:srgbClr val="FF0000"/>
              </a:buClr>
              <a:buSzPts val="2400"/>
              <a:buChar char="•"/>
            </a:pPr>
            <a:r>
              <a:rPr lang="en-US" u="sng">
                <a:solidFill>
                  <a:srgbClr val="FF0000"/>
                </a:solidFill>
              </a:rPr>
              <a:t>For districts that use ODE’s sample form</a:t>
            </a:r>
            <a:r>
              <a:rPr lang="en-US"/>
              <a:t>: continue to the next section to review updates that have been made to the sample eligibility forms. </a:t>
            </a:r>
            <a:endParaRPr/>
          </a:p>
          <a:p>
            <a:pPr marL="228600" lvl="0" indent="-228600" algn="l" rtl="0">
              <a:lnSpc>
                <a:spcPct val="90000"/>
              </a:lnSpc>
              <a:spcBef>
                <a:spcPts val="1000"/>
              </a:spcBef>
              <a:spcAft>
                <a:spcPts val="0"/>
              </a:spcAft>
              <a:buClr>
                <a:srgbClr val="FF0000"/>
              </a:buClr>
              <a:buSzPts val="2400"/>
              <a:buChar char="•"/>
            </a:pPr>
            <a:r>
              <a:rPr lang="en-US" u="sng">
                <a:solidFill>
                  <a:srgbClr val="FF0000"/>
                </a:solidFill>
              </a:rPr>
              <a:t>For districts that use their own eligibility forms</a:t>
            </a:r>
            <a:r>
              <a:rPr lang="en-US"/>
              <a:t>: please insert that information in this section. </a:t>
            </a:r>
            <a:endParaRPr/>
          </a:p>
          <a:p>
            <a:pPr marL="0" lvl="0" indent="0" algn="l" rtl="0">
              <a:lnSpc>
                <a:spcPct val="90000"/>
              </a:lnSpc>
              <a:spcBef>
                <a:spcPts val="1000"/>
              </a:spcBef>
              <a:spcAft>
                <a:spcPts val="0"/>
              </a:spcAft>
              <a:buClr>
                <a:schemeClr val="dk1"/>
              </a:buClr>
              <a:buSzPts val="2400"/>
              <a:buNone/>
            </a:pPr>
            <a:endParaRPr/>
          </a:p>
          <a:p>
            <a:pPr marL="0" lvl="0" indent="0" algn="l" rtl="0">
              <a:lnSpc>
                <a:spcPct val="90000"/>
              </a:lnSpc>
              <a:spcBef>
                <a:spcPts val="1000"/>
              </a:spcBef>
              <a:spcAft>
                <a:spcPts val="0"/>
              </a:spcAft>
              <a:buClr>
                <a:schemeClr val="dk1"/>
              </a:buClr>
              <a:buSzPts val="2400"/>
              <a:buNone/>
            </a:pPr>
            <a:r>
              <a:rPr lang="en-US"/>
              <a:t>Note: If district does not use ODE’s sample forms, they should review their district’s eligibility forms to ensure that their special education evaluation and eligibility procedures are in alignment with the requirements of the Individuals with Disabilities Education Act (IDEA) and Oregon Administrative Rules (OARs) for special education.</a:t>
            </a:r>
            <a:endParaRPr/>
          </a:p>
          <a:p>
            <a:pPr marL="0" lvl="0" indent="0" algn="l" rtl="0">
              <a:lnSpc>
                <a:spcPct val="90000"/>
              </a:lnSpc>
              <a:spcBef>
                <a:spcPts val="1000"/>
              </a:spcBef>
              <a:spcAft>
                <a:spcPts val="0"/>
              </a:spcAft>
              <a:buClr>
                <a:schemeClr val="dk1"/>
              </a:buClr>
              <a:buSzPts val="2400"/>
              <a:buNone/>
            </a:pPr>
            <a:endParaRPr/>
          </a:p>
        </p:txBody>
      </p:sp>
      <p:sp>
        <p:nvSpPr>
          <p:cNvPr id="795" name="Google Shape;795;p30"/>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p>
            <a:pPr marL="0" lvl="0" indent="0" algn="l" rtl="0">
              <a:spcBef>
                <a:spcPts val="0"/>
              </a:spcBef>
              <a:spcAft>
                <a:spcPts val="0"/>
              </a:spcAft>
              <a:buNone/>
            </a:pPr>
            <a:r>
              <a:rPr lang="en-US"/>
              <a:t>Oregon Department of Education</a:t>
            </a:r>
            <a:endParaRPr/>
          </a:p>
        </p:txBody>
      </p:sp>
      <p:sp>
        <p:nvSpPr>
          <p:cNvPr id="796" name="Google Shape;796;p30"/>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31</a:t>
            </a:fld>
            <a:endParaRPr/>
          </a:p>
        </p:txBody>
      </p:sp>
      <p:sp>
        <p:nvSpPr>
          <p:cNvPr id="797" name="Google Shape;797;p30"/>
          <p:cNvSpPr txBox="1">
            <a:spLocks noGrp="1"/>
          </p:cNvSpPr>
          <p:nvPr>
            <p:ph type="title"/>
          </p:nvPr>
        </p:nvSpPr>
        <p:spPr>
          <a:xfrm>
            <a:off x="717176" y="457200"/>
            <a:ext cx="10784542" cy="1026460"/>
          </a:xfrm>
          <a:prstGeom prst="rect">
            <a:avLst/>
          </a:prstGeom>
          <a:noFill/>
          <a:ln>
            <a:noFill/>
          </a:ln>
        </p:spPr>
        <p:txBody>
          <a:bodyPr spcFirstLastPara="1" wrap="square" lIns="91425" tIns="45700" rIns="91425" bIns="45700" anchor="b" anchorCtr="0">
            <a:normAutofit/>
          </a:bodyPr>
          <a:lstStyle/>
          <a:p>
            <a:pPr marL="0" lvl="0" indent="0" algn="l" rtl="0">
              <a:lnSpc>
                <a:spcPct val="90000"/>
              </a:lnSpc>
              <a:spcBef>
                <a:spcPts val="0"/>
              </a:spcBef>
              <a:spcAft>
                <a:spcPts val="0"/>
              </a:spcAft>
              <a:buClr>
                <a:schemeClr val="accent3"/>
              </a:buClr>
              <a:buSzPts val="4400"/>
              <a:buFont typeface="Calibri"/>
              <a:buNone/>
            </a:pPr>
            <a:r>
              <a:rPr lang="en-US"/>
              <a:t>NOTE TO TRAINERS</a:t>
            </a:r>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Shape 801"/>
        <p:cNvGrpSpPr/>
        <p:nvPr/>
      </p:nvGrpSpPr>
      <p:grpSpPr>
        <a:xfrm>
          <a:off x="0" y="0"/>
          <a:ext cx="0" cy="0"/>
          <a:chOff x="0" y="0"/>
          <a:chExt cx="0" cy="0"/>
        </a:xfrm>
      </p:grpSpPr>
      <p:sp>
        <p:nvSpPr>
          <p:cNvPr id="802" name="Google Shape;802;p31"/>
          <p:cNvSpPr txBox="1">
            <a:spLocks noGrp="1"/>
          </p:cNvSpPr>
          <p:nvPr>
            <p:ph type="ctrTitle"/>
          </p:nvPr>
        </p:nvSpPr>
        <p:spPr>
          <a:xfrm>
            <a:off x="717177" y="2488757"/>
            <a:ext cx="10784542" cy="1900363"/>
          </a:xfrm>
          <a:prstGeom prst="rect">
            <a:avLst/>
          </a:prstGeom>
          <a:noFill/>
          <a:ln>
            <a:noFill/>
          </a:ln>
        </p:spPr>
        <p:txBody>
          <a:bodyPr spcFirstLastPara="1" wrap="square" lIns="91425" tIns="45700" rIns="91425" bIns="45700" anchor="ctr" anchorCtr="0">
            <a:normAutofit fontScale="90000"/>
          </a:bodyPr>
          <a:lstStyle/>
          <a:p>
            <a:pPr marL="0" lvl="0" indent="0" algn="ctr" rtl="0">
              <a:lnSpc>
                <a:spcPct val="90000"/>
              </a:lnSpc>
              <a:spcBef>
                <a:spcPts val="0"/>
              </a:spcBef>
              <a:spcAft>
                <a:spcPts val="0"/>
              </a:spcAft>
              <a:buClr>
                <a:schemeClr val="accent5"/>
              </a:buClr>
              <a:buSzPct val="100000"/>
              <a:buFont typeface="Calibri"/>
              <a:buNone/>
            </a:pPr>
            <a:r>
              <a:rPr lang="en-US"/>
              <a:t>Updates to ODE’s </a:t>
            </a:r>
            <a:br>
              <a:rPr lang="en-US"/>
            </a:br>
            <a:r>
              <a:rPr lang="en-US"/>
              <a:t>Sample Eligibility Forms</a:t>
            </a:r>
            <a:endParaRPr/>
          </a:p>
        </p:txBody>
      </p:sp>
      <p:sp>
        <p:nvSpPr>
          <p:cNvPr id="803" name="Google Shape;803;p31"/>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p>
            <a:pPr marL="0" lvl="0" indent="0" algn="l" rtl="0">
              <a:spcBef>
                <a:spcPts val="0"/>
              </a:spcBef>
              <a:spcAft>
                <a:spcPts val="0"/>
              </a:spcAft>
              <a:buNone/>
            </a:pPr>
            <a:r>
              <a:rPr lang="en-US"/>
              <a:t>Oregon Department of Education</a:t>
            </a:r>
            <a:endParaRPr/>
          </a:p>
        </p:txBody>
      </p:sp>
      <p:sp>
        <p:nvSpPr>
          <p:cNvPr id="804" name="Google Shape;804;p31"/>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32</a:t>
            </a:fld>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Shape 809"/>
        <p:cNvGrpSpPr/>
        <p:nvPr/>
      </p:nvGrpSpPr>
      <p:grpSpPr>
        <a:xfrm>
          <a:off x="0" y="0"/>
          <a:ext cx="0" cy="0"/>
          <a:chOff x="0" y="0"/>
          <a:chExt cx="0" cy="0"/>
        </a:xfrm>
      </p:grpSpPr>
      <p:sp>
        <p:nvSpPr>
          <p:cNvPr id="810" name="Google Shape;810;p32"/>
          <p:cNvSpPr txBox="1">
            <a:spLocks noGrp="1"/>
          </p:cNvSpPr>
          <p:nvPr>
            <p:ph type="body" idx="1"/>
          </p:nvPr>
        </p:nvSpPr>
        <p:spPr>
          <a:xfrm>
            <a:off x="717176" y="1825625"/>
            <a:ext cx="10784542" cy="4109010"/>
          </a:xfrm>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0"/>
              </a:spcBef>
              <a:spcAft>
                <a:spcPts val="0"/>
              </a:spcAft>
              <a:buClr>
                <a:schemeClr val="dk1"/>
              </a:buClr>
              <a:buSzPts val="2400"/>
              <a:buNone/>
            </a:pPr>
            <a:r>
              <a:rPr lang="en-US"/>
              <a:t>The Oregon Department of Education (ODE) developed new sample eligibility forms to provide guidance and support to districts in meeting their legal obligations and ensuring that students with disabilities receive appropriate services and supports.</a:t>
            </a:r>
            <a:endParaRPr/>
          </a:p>
          <a:p>
            <a:pPr marL="0" lvl="0" indent="0" algn="l" rtl="0">
              <a:lnSpc>
                <a:spcPct val="90000"/>
              </a:lnSpc>
              <a:spcBef>
                <a:spcPts val="1000"/>
              </a:spcBef>
              <a:spcAft>
                <a:spcPts val="0"/>
              </a:spcAft>
              <a:buClr>
                <a:schemeClr val="dk1"/>
              </a:buClr>
              <a:buSzPts val="2400"/>
              <a:buNone/>
            </a:pPr>
            <a:endParaRPr/>
          </a:p>
          <a:p>
            <a:pPr marL="0" lvl="0" indent="0" algn="l" rtl="0">
              <a:lnSpc>
                <a:spcPct val="90000"/>
              </a:lnSpc>
              <a:spcBef>
                <a:spcPts val="1000"/>
              </a:spcBef>
              <a:spcAft>
                <a:spcPts val="0"/>
              </a:spcAft>
              <a:buClr>
                <a:schemeClr val="dk1"/>
              </a:buClr>
              <a:buSzPts val="2400"/>
              <a:buNone/>
            </a:pPr>
            <a:r>
              <a:rPr lang="en-US"/>
              <a:t>Reminder that ODE’s sample eligibility forms are </a:t>
            </a:r>
            <a:r>
              <a:rPr lang="en-US" b="1" u="sng"/>
              <a:t>optional</a:t>
            </a:r>
            <a:r>
              <a:rPr lang="en-US"/>
              <a:t> for use by districts.</a:t>
            </a:r>
            <a:endParaRPr/>
          </a:p>
          <a:p>
            <a:pPr marL="228600" lvl="0" indent="-76200" algn="l" rtl="0">
              <a:lnSpc>
                <a:spcPct val="90000"/>
              </a:lnSpc>
              <a:spcBef>
                <a:spcPts val="1000"/>
              </a:spcBef>
              <a:spcAft>
                <a:spcPts val="0"/>
              </a:spcAft>
              <a:buClr>
                <a:schemeClr val="dk1"/>
              </a:buClr>
              <a:buSzPts val="2400"/>
              <a:buNone/>
            </a:pPr>
            <a:endParaRPr/>
          </a:p>
          <a:p>
            <a:pPr marL="0" lvl="0" indent="0" algn="l" rtl="0">
              <a:lnSpc>
                <a:spcPct val="90000"/>
              </a:lnSpc>
              <a:spcBef>
                <a:spcPts val="1000"/>
              </a:spcBef>
              <a:spcAft>
                <a:spcPts val="0"/>
              </a:spcAft>
              <a:buClr>
                <a:schemeClr val="dk1"/>
              </a:buClr>
              <a:buSzPts val="2400"/>
              <a:buNone/>
            </a:pPr>
            <a:r>
              <a:rPr lang="en-US"/>
              <a:t>Sample eligibility forms are designed to ensure that districts' special education evaluation and eligibility procedures are in alignment with the requirements of the Individuals with Disabilities Education Act (IDEA) and Oregon Administrative Rules (OARs) for special education.</a:t>
            </a:r>
            <a:endParaRPr/>
          </a:p>
          <a:p>
            <a:pPr marL="228600" lvl="0" indent="-76200" algn="l" rtl="0">
              <a:lnSpc>
                <a:spcPct val="90000"/>
              </a:lnSpc>
              <a:spcBef>
                <a:spcPts val="1000"/>
              </a:spcBef>
              <a:spcAft>
                <a:spcPts val="0"/>
              </a:spcAft>
              <a:buClr>
                <a:schemeClr val="dk1"/>
              </a:buClr>
              <a:buSzPts val="2400"/>
              <a:buNone/>
            </a:pPr>
            <a:endParaRPr/>
          </a:p>
        </p:txBody>
      </p:sp>
      <p:sp>
        <p:nvSpPr>
          <p:cNvPr id="811" name="Google Shape;811;p32"/>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p>
            <a:pPr marL="0" lvl="0" indent="0" algn="l" rtl="0">
              <a:spcBef>
                <a:spcPts val="0"/>
              </a:spcBef>
              <a:spcAft>
                <a:spcPts val="0"/>
              </a:spcAft>
              <a:buNone/>
            </a:pPr>
            <a:r>
              <a:rPr lang="en-US"/>
              <a:t>Oregon Department of Education</a:t>
            </a:r>
            <a:endParaRPr/>
          </a:p>
        </p:txBody>
      </p:sp>
      <p:sp>
        <p:nvSpPr>
          <p:cNvPr id="812" name="Google Shape;812;p32"/>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33</a:t>
            </a:fld>
            <a:endParaRPr/>
          </a:p>
        </p:txBody>
      </p:sp>
      <p:sp>
        <p:nvSpPr>
          <p:cNvPr id="813" name="Google Shape;813;p32"/>
          <p:cNvSpPr txBox="1">
            <a:spLocks noGrp="1"/>
          </p:cNvSpPr>
          <p:nvPr>
            <p:ph type="title"/>
          </p:nvPr>
        </p:nvSpPr>
        <p:spPr>
          <a:xfrm>
            <a:off x="717176" y="457200"/>
            <a:ext cx="10784542" cy="1026460"/>
          </a:xfrm>
          <a:prstGeom prst="rect">
            <a:avLst/>
          </a:prstGeom>
          <a:noFill/>
          <a:ln>
            <a:noFill/>
          </a:ln>
        </p:spPr>
        <p:txBody>
          <a:bodyPr spcFirstLastPara="1" wrap="square" lIns="91425" tIns="45700" rIns="91425" bIns="45700" anchor="b" anchorCtr="0">
            <a:normAutofit/>
          </a:bodyPr>
          <a:lstStyle/>
          <a:p>
            <a:pPr marL="0" lvl="0" indent="0" algn="l" rtl="0">
              <a:lnSpc>
                <a:spcPct val="90000"/>
              </a:lnSpc>
              <a:spcBef>
                <a:spcPts val="0"/>
              </a:spcBef>
              <a:spcAft>
                <a:spcPts val="0"/>
              </a:spcAft>
              <a:buClr>
                <a:schemeClr val="accent5"/>
              </a:buClr>
              <a:buSzPts val="4400"/>
              <a:buFont typeface="Calibri"/>
              <a:buNone/>
            </a:pPr>
            <a:r>
              <a:rPr lang="en-US"/>
              <a:t>New Sample Eligibility Forms</a:t>
            </a:r>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Shape 818"/>
        <p:cNvGrpSpPr/>
        <p:nvPr/>
      </p:nvGrpSpPr>
      <p:grpSpPr>
        <a:xfrm>
          <a:off x="0" y="0"/>
          <a:ext cx="0" cy="0"/>
          <a:chOff x="0" y="0"/>
          <a:chExt cx="0" cy="0"/>
        </a:xfrm>
      </p:grpSpPr>
      <p:sp>
        <p:nvSpPr>
          <p:cNvPr id="819" name="Google Shape;819;p33"/>
          <p:cNvSpPr txBox="1">
            <a:spLocks noGrp="1"/>
          </p:cNvSpPr>
          <p:nvPr>
            <p:ph type="body" idx="1"/>
          </p:nvPr>
        </p:nvSpPr>
        <p:spPr>
          <a:xfrm>
            <a:off x="717176" y="1825625"/>
            <a:ext cx="10784542" cy="4109010"/>
          </a:xfrm>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0"/>
              </a:spcBef>
              <a:spcAft>
                <a:spcPts val="0"/>
              </a:spcAft>
              <a:buClr>
                <a:schemeClr val="dk1"/>
              </a:buClr>
              <a:buSzPts val="2800"/>
              <a:buNone/>
            </a:pPr>
            <a:r>
              <a:rPr lang="en-US" sz="2800"/>
              <a:t>Each statement of eligibility form follows a format similar to the approved OARs and includes the following: </a:t>
            </a:r>
            <a:endParaRPr sz="2800"/>
          </a:p>
          <a:p>
            <a:pPr marL="0" lvl="0" indent="0" algn="l" rtl="0">
              <a:lnSpc>
                <a:spcPct val="90000"/>
              </a:lnSpc>
              <a:spcBef>
                <a:spcPts val="1000"/>
              </a:spcBef>
              <a:spcAft>
                <a:spcPts val="0"/>
              </a:spcAft>
              <a:buClr>
                <a:schemeClr val="dk1"/>
              </a:buClr>
              <a:buSzPts val="2800"/>
              <a:buNone/>
            </a:pPr>
            <a:endParaRPr sz="2800"/>
          </a:p>
          <a:p>
            <a:pPr marL="228600" lvl="0" indent="-228600" algn="l" rtl="0">
              <a:lnSpc>
                <a:spcPct val="90000"/>
              </a:lnSpc>
              <a:spcBef>
                <a:spcPts val="1000"/>
              </a:spcBef>
              <a:spcAft>
                <a:spcPts val="0"/>
              </a:spcAft>
              <a:buClr>
                <a:schemeClr val="dk1"/>
              </a:buClr>
              <a:buSzPts val="2800"/>
              <a:buChar char="•"/>
            </a:pPr>
            <a:r>
              <a:rPr lang="en-US" sz="2800"/>
              <a:t>requirements to complete a comprehensive evaluation for special education services;</a:t>
            </a:r>
            <a:endParaRPr/>
          </a:p>
          <a:p>
            <a:pPr marL="228600" lvl="0" indent="-228600" algn="l" rtl="0">
              <a:lnSpc>
                <a:spcPct val="90000"/>
              </a:lnSpc>
              <a:spcBef>
                <a:spcPts val="1000"/>
              </a:spcBef>
              <a:spcAft>
                <a:spcPts val="0"/>
              </a:spcAft>
              <a:buClr>
                <a:schemeClr val="dk1"/>
              </a:buClr>
              <a:buSzPts val="2800"/>
              <a:buChar char="•"/>
            </a:pPr>
            <a:r>
              <a:rPr lang="en-US" sz="2800"/>
              <a:t>eligibility criteria specific to each disability category; and</a:t>
            </a:r>
            <a:endParaRPr sz="2800"/>
          </a:p>
          <a:p>
            <a:pPr marL="228600" lvl="0" indent="-228600" algn="l" rtl="0">
              <a:lnSpc>
                <a:spcPct val="90000"/>
              </a:lnSpc>
              <a:spcBef>
                <a:spcPts val="1000"/>
              </a:spcBef>
              <a:spcAft>
                <a:spcPts val="0"/>
              </a:spcAft>
              <a:buClr>
                <a:schemeClr val="dk1"/>
              </a:buClr>
              <a:buSzPts val="2800"/>
              <a:buChar char="•"/>
            </a:pPr>
            <a:r>
              <a:rPr lang="en-US" sz="2800"/>
              <a:t>eligibility determination information.</a:t>
            </a:r>
            <a:endParaRPr sz="2800"/>
          </a:p>
          <a:p>
            <a:pPr marL="228600" lvl="0" indent="-50800" algn="l" rtl="0">
              <a:lnSpc>
                <a:spcPct val="90000"/>
              </a:lnSpc>
              <a:spcBef>
                <a:spcPts val="1000"/>
              </a:spcBef>
              <a:spcAft>
                <a:spcPts val="0"/>
              </a:spcAft>
              <a:buClr>
                <a:schemeClr val="dk1"/>
              </a:buClr>
              <a:buSzPts val="2800"/>
              <a:buNone/>
            </a:pPr>
            <a:endParaRPr sz="2800"/>
          </a:p>
        </p:txBody>
      </p:sp>
      <p:sp>
        <p:nvSpPr>
          <p:cNvPr id="820" name="Google Shape;820;p33"/>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p>
            <a:pPr marL="0" lvl="0" indent="0" algn="l" rtl="0">
              <a:spcBef>
                <a:spcPts val="0"/>
              </a:spcBef>
              <a:spcAft>
                <a:spcPts val="0"/>
              </a:spcAft>
              <a:buNone/>
            </a:pPr>
            <a:r>
              <a:rPr lang="en-US"/>
              <a:t>Oregon Department of Education</a:t>
            </a:r>
            <a:endParaRPr/>
          </a:p>
        </p:txBody>
      </p:sp>
      <p:sp>
        <p:nvSpPr>
          <p:cNvPr id="821" name="Google Shape;821;p33"/>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34</a:t>
            </a:fld>
            <a:endParaRPr/>
          </a:p>
        </p:txBody>
      </p:sp>
      <p:sp>
        <p:nvSpPr>
          <p:cNvPr id="822" name="Google Shape;822;p33"/>
          <p:cNvSpPr txBox="1">
            <a:spLocks noGrp="1"/>
          </p:cNvSpPr>
          <p:nvPr>
            <p:ph type="title"/>
          </p:nvPr>
        </p:nvSpPr>
        <p:spPr>
          <a:xfrm>
            <a:off x="717176" y="457200"/>
            <a:ext cx="10784542" cy="1026460"/>
          </a:xfrm>
          <a:prstGeom prst="rect">
            <a:avLst/>
          </a:prstGeom>
          <a:noFill/>
          <a:ln>
            <a:noFill/>
          </a:ln>
        </p:spPr>
        <p:txBody>
          <a:bodyPr spcFirstLastPara="1" wrap="square" lIns="91425" tIns="45700" rIns="91425" bIns="45700" anchor="b" anchorCtr="0">
            <a:normAutofit/>
          </a:bodyPr>
          <a:lstStyle/>
          <a:p>
            <a:pPr marL="0" lvl="0" indent="0" algn="l" rtl="0">
              <a:lnSpc>
                <a:spcPct val="90000"/>
              </a:lnSpc>
              <a:spcBef>
                <a:spcPts val="0"/>
              </a:spcBef>
              <a:spcAft>
                <a:spcPts val="0"/>
              </a:spcAft>
              <a:buClr>
                <a:schemeClr val="accent5"/>
              </a:buClr>
              <a:buSzPts val="4400"/>
              <a:buFont typeface="Calibri"/>
              <a:buNone/>
            </a:pPr>
            <a:r>
              <a:rPr lang="en-US"/>
              <a:t>ODE’s Sample Eligibility Forms</a:t>
            </a:r>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Shape 826"/>
        <p:cNvGrpSpPr/>
        <p:nvPr/>
      </p:nvGrpSpPr>
      <p:grpSpPr>
        <a:xfrm>
          <a:off x="0" y="0"/>
          <a:ext cx="0" cy="0"/>
          <a:chOff x="0" y="0"/>
          <a:chExt cx="0" cy="0"/>
        </a:xfrm>
      </p:grpSpPr>
      <p:sp>
        <p:nvSpPr>
          <p:cNvPr id="827" name="Google Shape;827;p34"/>
          <p:cNvSpPr txBox="1">
            <a:spLocks noGrp="1"/>
          </p:cNvSpPr>
          <p:nvPr>
            <p:ph type="body" idx="1"/>
          </p:nvPr>
        </p:nvSpPr>
        <p:spPr>
          <a:xfrm>
            <a:off x="717176" y="1825625"/>
            <a:ext cx="10784542" cy="4109010"/>
          </a:xfrm>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0"/>
              </a:spcBef>
              <a:spcAft>
                <a:spcPts val="0"/>
              </a:spcAft>
              <a:buClr>
                <a:schemeClr val="dk1"/>
              </a:buClr>
              <a:buSzPts val="2800"/>
              <a:buNone/>
            </a:pPr>
            <a:r>
              <a:rPr lang="en-US" sz="2800"/>
              <a:t>Forms are updated to clarify the following:</a:t>
            </a:r>
            <a:endParaRPr sz="2800"/>
          </a:p>
          <a:p>
            <a:pPr marL="0" lvl="0" indent="0" algn="l" rtl="0">
              <a:lnSpc>
                <a:spcPct val="90000"/>
              </a:lnSpc>
              <a:spcBef>
                <a:spcPts val="1000"/>
              </a:spcBef>
              <a:spcAft>
                <a:spcPts val="0"/>
              </a:spcAft>
              <a:buClr>
                <a:schemeClr val="dk1"/>
              </a:buClr>
              <a:buSzPts val="2800"/>
              <a:buNone/>
            </a:pPr>
            <a:endParaRPr sz="2800"/>
          </a:p>
          <a:p>
            <a:pPr marL="685800" lvl="1" indent="-228600" algn="l" rtl="0">
              <a:lnSpc>
                <a:spcPct val="90000"/>
              </a:lnSpc>
              <a:spcBef>
                <a:spcPts val="500"/>
              </a:spcBef>
              <a:spcAft>
                <a:spcPts val="0"/>
              </a:spcAft>
              <a:buClr>
                <a:schemeClr val="dk1"/>
              </a:buClr>
              <a:buSzPts val="2800"/>
              <a:buChar char="•"/>
            </a:pPr>
            <a:r>
              <a:rPr lang="en-US" sz="2800"/>
              <a:t>A comprehensive evaluation must be conducted regardless of the eligibility category.  </a:t>
            </a:r>
            <a:endParaRPr sz="2800"/>
          </a:p>
          <a:p>
            <a:pPr marL="685800" lvl="1" indent="-228600" algn="l" rtl="0">
              <a:lnSpc>
                <a:spcPct val="90000"/>
              </a:lnSpc>
              <a:spcBef>
                <a:spcPts val="500"/>
              </a:spcBef>
              <a:spcAft>
                <a:spcPts val="0"/>
              </a:spcAft>
              <a:buClr>
                <a:schemeClr val="dk1"/>
              </a:buClr>
              <a:buSzPts val="2800"/>
              <a:buChar char="•"/>
            </a:pPr>
            <a:r>
              <a:rPr lang="en-US" sz="2800"/>
              <a:t>A comprehensive evaluation must include at least the required assessments that are detailed in the sample eligibility forms. </a:t>
            </a:r>
            <a:endParaRPr sz="2800"/>
          </a:p>
          <a:p>
            <a:pPr marL="0" lvl="0" indent="0" algn="l" rtl="0">
              <a:lnSpc>
                <a:spcPct val="90000"/>
              </a:lnSpc>
              <a:spcBef>
                <a:spcPts val="1000"/>
              </a:spcBef>
              <a:spcAft>
                <a:spcPts val="0"/>
              </a:spcAft>
              <a:buClr>
                <a:schemeClr val="dk1"/>
              </a:buClr>
              <a:buSzPts val="2800"/>
              <a:buNone/>
            </a:pPr>
            <a:endParaRPr sz="2800"/>
          </a:p>
          <a:p>
            <a:pPr marL="0" lvl="0" indent="0" algn="l" rtl="0">
              <a:lnSpc>
                <a:spcPct val="90000"/>
              </a:lnSpc>
              <a:spcBef>
                <a:spcPts val="1000"/>
              </a:spcBef>
              <a:spcAft>
                <a:spcPts val="0"/>
              </a:spcAft>
              <a:buClr>
                <a:schemeClr val="dk1"/>
              </a:buClr>
              <a:buSzPts val="2800"/>
              <a:buNone/>
            </a:pPr>
            <a:r>
              <a:rPr lang="en-US" sz="2800"/>
              <a:t>*Teams are reminded that a comprehensive evaluation is driven by the student’s strengths and needs, not by the disability category.</a:t>
            </a:r>
            <a:endParaRPr sz="2800"/>
          </a:p>
          <a:p>
            <a:pPr marL="228600" lvl="0" indent="-76200" algn="l" rtl="0">
              <a:lnSpc>
                <a:spcPct val="90000"/>
              </a:lnSpc>
              <a:spcBef>
                <a:spcPts val="1000"/>
              </a:spcBef>
              <a:spcAft>
                <a:spcPts val="0"/>
              </a:spcAft>
              <a:buClr>
                <a:schemeClr val="dk1"/>
              </a:buClr>
              <a:buSzPts val="2400"/>
              <a:buNone/>
            </a:pPr>
            <a:endParaRPr/>
          </a:p>
        </p:txBody>
      </p:sp>
      <p:sp>
        <p:nvSpPr>
          <p:cNvPr id="828" name="Google Shape;828;p34"/>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p>
            <a:pPr marL="0" lvl="0" indent="0" algn="l" rtl="0">
              <a:spcBef>
                <a:spcPts val="0"/>
              </a:spcBef>
              <a:spcAft>
                <a:spcPts val="0"/>
              </a:spcAft>
              <a:buNone/>
            </a:pPr>
            <a:r>
              <a:rPr lang="en-US"/>
              <a:t>Oregon Department of Education</a:t>
            </a:r>
            <a:endParaRPr/>
          </a:p>
        </p:txBody>
      </p:sp>
      <p:sp>
        <p:nvSpPr>
          <p:cNvPr id="829" name="Google Shape;829;p34"/>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35</a:t>
            </a:fld>
            <a:endParaRPr/>
          </a:p>
        </p:txBody>
      </p:sp>
      <p:sp>
        <p:nvSpPr>
          <p:cNvPr id="830" name="Google Shape;830;p34"/>
          <p:cNvSpPr txBox="1">
            <a:spLocks noGrp="1"/>
          </p:cNvSpPr>
          <p:nvPr>
            <p:ph type="title"/>
          </p:nvPr>
        </p:nvSpPr>
        <p:spPr>
          <a:xfrm>
            <a:off x="717176" y="457200"/>
            <a:ext cx="10784542" cy="1026460"/>
          </a:xfrm>
          <a:prstGeom prst="rect">
            <a:avLst/>
          </a:prstGeom>
          <a:noFill/>
          <a:ln>
            <a:noFill/>
          </a:ln>
        </p:spPr>
        <p:txBody>
          <a:bodyPr spcFirstLastPara="1" wrap="square" lIns="91425" tIns="45700" rIns="91425" bIns="45700" anchor="b" anchorCtr="0">
            <a:normAutofit fontScale="90000"/>
          </a:bodyPr>
          <a:lstStyle/>
          <a:p>
            <a:pPr marL="0" lvl="0" indent="0" algn="l" rtl="0">
              <a:lnSpc>
                <a:spcPct val="90000"/>
              </a:lnSpc>
              <a:spcBef>
                <a:spcPts val="0"/>
              </a:spcBef>
              <a:spcAft>
                <a:spcPts val="0"/>
              </a:spcAft>
              <a:buClr>
                <a:schemeClr val="accent5"/>
              </a:buClr>
              <a:buSzPct val="100000"/>
              <a:buFont typeface="Calibri"/>
              <a:buNone/>
            </a:pPr>
            <a:r>
              <a:rPr lang="en-US"/>
              <a:t>ODE’s Sample Eligibility Forms : Comprehensive Evaluation</a:t>
            </a:r>
            <a:endParaRP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Shape 835"/>
        <p:cNvGrpSpPr/>
        <p:nvPr/>
      </p:nvGrpSpPr>
      <p:grpSpPr>
        <a:xfrm>
          <a:off x="0" y="0"/>
          <a:ext cx="0" cy="0"/>
          <a:chOff x="0" y="0"/>
          <a:chExt cx="0" cy="0"/>
        </a:xfrm>
      </p:grpSpPr>
      <p:sp>
        <p:nvSpPr>
          <p:cNvPr id="836" name="Google Shape;836;p35"/>
          <p:cNvSpPr txBox="1">
            <a:spLocks noGrp="1"/>
          </p:cNvSpPr>
          <p:nvPr>
            <p:ph type="body" idx="1"/>
          </p:nvPr>
        </p:nvSpPr>
        <p:spPr>
          <a:xfrm>
            <a:off x="717176" y="1825625"/>
            <a:ext cx="10784542" cy="1471757"/>
          </a:xfrm>
          <a:prstGeom prst="rect">
            <a:avLst/>
          </a:prstGeom>
          <a:noFill/>
          <a:ln>
            <a:noFill/>
          </a:ln>
        </p:spPr>
        <p:txBody>
          <a:bodyPr spcFirstLastPara="1" wrap="square" lIns="91425" tIns="45700" rIns="91425" bIns="45700" anchor="t" anchorCtr="0">
            <a:normAutofit lnSpcReduction="10000"/>
          </a:bodyPr>
          <a:lstStyle/>
          <a:p>
            <a:pPr marL="0" lvl="0" indent="0" algn="l" rtl="0">
              <a:lnSpc>
                <a:spcPct val="90000"/>
              </a:lnSpc>
              <a:spcBef>
                <a:spcPts val="0"/>
              </a:spcBef>
              <a:spcAft>
                <a:spcPts val="0"/>
              </a:spcAft>
              <a:buClr>
                <a:schemeClr val="dk1"/>
              </a:buClr>
              <a:buSzPts val="2800"/>
              <a:buNone/>
            </a:pPr>
            <a:r>
              <a:rPr lang="en-US" sz="2800"/>
              <a:t>Example: Regardless of the eligibility category, ODE’s sample form includes a statement to describe the need for a comprehensive evaluation and followed by required components of the evaluation necessary to determine eligibility.  </a:t>
            </a:r>
            <a:endParaRPr/>
          </a:p>
        </p:txBody>
      </p:sp>
      <p:sp>
        <p:nvSpPr>
          <p:cNvPr id="837" name="Google Shape;837;p35"/>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p>
            <a:pPr marL="0" lvl="0" indent="0" algn="l" rtl="0">
              <a:spcBef>
                <a:spcPts val="0"/>
              </a:spcBef>
              <a:spcAft>
                <a:spcPts val="0"/>
              </a:spcAft>
              <a:buNone/>
            </a:pPr>
            <a:r>
              <a:rPr lang="en-US"/>
              <a:t>Oregon Department of Education</a:t>
            </a:r>
            <a:endParaRPr/>
          </a:p>
        </p:txBody>
      </p:sp>
      <p:sp>
        <p:nvSpPr>
          <p:cNvPr id="838" name="Google Shape;838;p35"/>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36</a:t>
            </a:fld>
            <a:endParaRPr/>
          </a:p>
        </p:txBody>
      </p:sp>
      <p:sp>
        <p:nvSpPr>
          <p:cNvPr id="839" name="Google Shape;839;p35"/>
          <p:cNvSpPr txBox="1">
            <a:spLocks noGrp="1"/>
          </p:cNvSpPr>
          <p:nvPr>
            <p:ph type="title"/>
          </p:nvPr>
        </p:nvSpPr>
        <p:spPr>
          <a:xfrm>
            <a:off x="717176" y="457200"/>
            <a:ext cx="10784542" cy="1026460"/>
          </a:xfrm>
          <a:prstGeom prst="rect">
            <a:avLst/>
          </a:prstGeom>
          <a:noFill/>
          <a:ln>
            <a:noFill/>
          </a:ln>
        </p:spPr>
        <p:txBody>
          <a:bodyPr spcFirstLastPara="1" wrap="square" lIns="91425" tIns="45700" rIns="91425" bIns="45700" anchor="b" anchorCtr="0">
            <a:noAutofit/>
          </a:bodyPr>
          <a:lstStyle/>
          <a:p>
            <a:pPr marL="0" lvl="0" indent="0" algn="l" rtl="0">
              <a:lnSpc>
                <a:spcPct val="90000"/>
              </a:lnSpc>
              <a:spcBef>
                <a:spcPts val="0"/>
              </a:spcBef>
              <a:spcAft>
                <a:spcPts val="0"/>
              </a:spcAft>
              <a:buClr>
                <a:schemeClr val="accent5"/>
              </a:buClr>
              <a:buSzPts val="3200"/>
              <a:buFont typeface="Calibri"/>
              <a:buNone/>
            </a:pPr>
            <a:r>
              <a:rPr lang="en-US" sz="3200"/>
              <a:t>ODE’s Sample Eligibility Forms : Comprehensive Evaluation</a:t>
            </a:r>
            <a:endParaRPr/>
          </a:p>
        </p:txBody>
      </p:sp>
      <p:pic>
        <p:nvPicPr>
          <p:cNvPr id="840" name="Google Shape;840;p35" descr="If a student is suspected of having a disability, a comprehensive evaluation must be conducted for services, including the following..." title="Comprehensive Evaluation"/>
          <p:cNvPicPr preferRelativeResize="0"/>
          <p:nvPr/>
        </p:nvPicPr>
        <p:blipFill rotWithShape="1">
          <a:blip r:embed="rId3">
            <a:alphaModFix/>
          </a:blip>
          <a:srcRect/>
          <a:stretch/>
        </p:blipFill>
        <p:spPr>
          <a:xfrm>
            <a:off x="637292" y="3566347"/>
            <a:ext cx="10958686" cy="1663661"/>
          </a:xfrm>
          <a:prstGeom prst="rect">
            <a:avLst/>
          </a:prstGeom>
          <a:noFill/>
          <a:ln>
            <a:noFill/>
          </a:ln>
        </p:spPr>
      </p:pic>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Shape 845"/>
        <p:cNvGrpSpPr/>
        <p:nvPr/>
      </p:nvGrpSpPr>
      <p:grpSpPr>
        <a:xfrm>
          <a:off x="0" y="0"/>
          <a:ext cx="0" cy="0"/>
          <a:chOff x="0" y="0"/>
          <a:chExt cx="0" cy="0"/>
        </a:xfrm>
      </p:grpSpPr>
      <p:sp>
        <p:nvSpPr>
          <p:cNvPr id="846" name="Google Shape;846;p36"/>
          <p:cNvSpPr txBox="1">
            <a:spLocks noGrp="1"/>
          </p:cNvSpPr>
          <p:nvPr>
            <p:ph type="body" idx="1"/>
          </p:nvPr>
        </p:nvSpPr>
        <p:spPr>
          <a:xfrm>
            <a:off x="717176" y="1825625"/>
            <a:ext cx="10784542" cy="1471757"/>
          </a:xfrm>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0"/>
              </a:spcBef>
              <a:spcAft>
                <a:spcPts val="0"/>
              </a:spcAft>
              <a:buClr>
                <a:schemeClr val="dk1"/>
              </a:buClr>
              <a:buSzPts val="2400"/>
              <a:buNone/>
            </a:pPr>
            <a:r>
              <a:rPr lang="en-US" dirty="0"/>
              <a:t>Example: the sample form for other health impairment eligibility includes the updated language and requirements for the documentation of a medical examination. </a:t>
            </a:r>
            <a:endParaRPr dirty="0"/>
          </a:p>
        </p:txBody>
      </p:sp>
      <p:sp>
        <p:nvSpPr>
          <p:cNvPr id="847" name="Google Shape;847;p36"/>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p>
            <a:pPr marL="0" lvl="0" indent="0" algn="l" rtl="0">
              <a:spcBef>
                <a:spcPts val="0"/>
              </a:spcBef>
              <a:spcAft>
                <a:spcPts val="0"/>
              </a:spcAft>
              <a:buNone/>
            </a:pPr>
            <a:r>
              <a:rPr lang="en-US"/>
              <a:t>Oregon Department of Education</a:t>
            </a:r>
            <a:endParaRPr/>
          </a:p>
        </p:txBody>
      </p:sp>
      <p:sp>
        <p:nvSpPr>
          <p:cNvPr id="848" name="Google Shape;848;p36"/>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37</a:t>
            </a:fld>
            <a:endParaRPr/>
          </a:p>
        </p:txBody>
      </p:sp>
      <p:sp>
        <p:nvSpPr>
          <p:cNvPr id="849" name="Google Shape;849;p36"/>
          <p:cNvSpPr txBox="1">
            <a:spLocks noGrp="1"/>
          </p:cNvSpPr>
          <p:nvPr>
            <p:ph type="title"/>
          </p:nvPr>
        </p:nvSpPr>
        <p:spPr>
          <a:xfrm>
            <a:off x="717176" y="457200"/>
            <a:ext cx="10784542" cy="1026460"/>
          </a:xfrm>
          <a:prstGeom prst="rect">
            <a:avLst/>
          </a:prstGeom>
          <a:noFill/>
          <a:ln>
            <a:noFill/>
          </a:ln>
        </p:spPr>
        <p:txBody>
          <a:bodyPr spcFirstLastPara="1" wrap="square" lIns="91425" tIns="45700" rIns="91425" bIns="45700" anchor="b" anchorCtr="0">
            <a:noAutofit/>
          </a:bodyPr>
          <a:lstStyle/>
          <a:p>
            <a:pPr marL="0" lvl="0" indent="0" algn="l" rtl="0">
              <a:lnSpc>
                <a:spcPct val="90000"/>
              </a:lnSpc>
              <a:spcBef>
                <a:spcPts val="0"/>
              </a:spcBef>
              <a:spcAft>
                <a:spcPts val="0"/>
              </a:spcAft>
              <a:buClr>
                <a:schemeClr val="accent5"/>
              </a:buClr>
              <a:buSzPts val="3200"/>
              <a:buFont typeface="Calibri"/>
              <a:buNone/>
            </a:pPr>
            <a:r>
              <a:rPr lang="en-US" sz="3200"/>
              <a:t>ODE’s Sample Eligibility Forms : Medical Examination, Vision Examination and Audiological Assessment </a:t>
            </a:r>
            <a:endParaRPr/>
          </a:p>
        </p:txBody>
      </p:sp>
      <p:pic>
        <p:nvPicPr>
          <p:cNvPr id="850" name="Google Shape;850;p36" descr="Example of the documentation of a medical examination required as part of the eligibility process. " title="Documentation of a medical examination"/>
          <p:cNvPicPr preferRelativeResize="0"/>
          <p:nvPr/>
        </p:nvPicPr>
        <p:blipFill rotWithShape="1">
          <a:blip r:embed="rId3">
            <a:alphaModFix/>
          </a:blip>
          <a:srcRect/>
          <a:stretch/>
        </p:blipFill>
        <p:spPr>
          <a:xfrm>
            <a:off x="615444" y="2944623"/>
            <a:ext cx="10792133" cy="2658119"/>
          </a:xfrm>
          <a:prstGeom prst="rect">
            <a:avLst/>
          </a:prstGeom>
          <a:noFill/>
          <a:ln>
            <a:noFill/>
          </a:ln>
        </p:spPr>
      </p:pic>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Shape 855"/>
        <p:cNvGrpSpPr/>
        <p:nvPr/>
      </p:nvGrpSpPr>
      <p:grpSpPr>
        <a:xfrm>
          <a:off x="0" y="0"/>
          <a:ext cx="0" cy="0"/>
          <a:chOff x="0" y="0"/>
          <a:chExt cx="0" cy="0"/>
        </a:xfrm>
      </p:grpSpPr>
      <p:sp>
        <p:nvSpPr>
          <p:cNvPr id="856" name="Google Shape;856;p37"/>
          <p:cNvSpPr txBox="1">
            <a:spLocks noGrp="1"/>
          </p:cNvSpPr>
          <p:nvPr>
            <p:ph type="body" idx="1"/>
          </p:nvPr>
        </p:nvSpPr>
        <p:spPr>
          <a:xfrm>
            <a:off x="717176" y="2693025"/>
            <a:ext cx="10784400" cy="2032500"/>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Clr>
                <a:schemeClr val="dk1"/>
              </a:buClr>
              <a:buSzPts val="2800"/>
              <a:buNone/>
            </a:pPr>
            <a:r>
              <a:rPr lang="en-US" sz="2800"/>
              <a:t>While </a:t>
            </a:r>
            <a:r>
              <a:rPr lang="en-US" sz="2800" u="sng"/>
              <a:t>no eligibility criteria have been changed as part of these updates</a:t>
            </a:r>
            <a:r>
              <a:rPr lang="en-US" sz="2800"/>
              <a:t>, the language on the sample forms have been updated to reflect the specific eligibility criteria required to be eligible as a student within each disability category as defined under Oregon Administrative Rule. </a:t>
            </a:r>
            <a:endParaRPr sz="2800"/>
          </a:p>
        </p:txBody>
      </p:sp>
      <p:sp>
        <p:nvSpPr>
          <p:cNvPr id="857" name="Google Shape;857;p37"/>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p>
            <a:pPr marL="0" lvl="0" indent="0" algn="l" rtl="0">
              <a:spcBef>
                <a:spcPts val="0"/>
              </a:spcBef>
              <a:spcAft>
                <a:spcPts val="0"/>
              </a:spcAft>
              <a:buNone/>
            </a:pPr>
            <a:r>
              <a:rPr lang="en-US"/>
              <a:t>Oregon Department of Education</a:t>
            </a:r>
            <a:endParaRPr/>
          </a:p>
        </p:txBody>
      </p:sp>
      <p:sp>
        <p:nvSpPr>
          <p:cNvPr id="858" name="Google Shape;858;p37"/>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38</a:t>
            </a:fld>
            <a:endParaRPr/>
          </a:p>
        </p:txBody>
      </p:sp>
      <p:sp>
        <p:nvSpPr>
          <p:cNvPr id="859" name="Google Shape;859;p37"/>
          <p:cNvSpPr txBox="1">
            <a:spLocks noGrp="1"/>
          </p:cNvSpPr>
          <p:nvPr>
            <p:ph type="title"/>
          </p:nvPr>
        </p:nvSpPr>
        <p:spPr>
          <a:xfrm>
            <a:off x="717176" y="457200"/>
            <a:ext cx="10784542" cy="1026460"/>
          </a:xfrm>
          <a:prstGeom prst="rect">
            <a:avLst/>
          </a:prstGeom>
          <a:noFill/>
          <a:ln>
            <a:noFill/>
          </a:ln>
        </p:spPr>
        <p:txBody>
          <a:bodyPr spcFirstLastPara="1" wrap="square" lIns="91425" tIns="45700" rIns="91425" bIns="45700" anchor="b" anchorCtr="0">
            <a:noAutofit/>
          </a:bodyPr>
          <a:lstStyle/>
          <a:p>
            <a:pPr marL="0" lvl="0" indent="0" algn="l" rtl="0">
              <a:lnSpc>
                <a:spcPct val="90000"/>
              </a:lnSpc>
              <a:spcBef>
                <a:spcPts val="0"/>
              </a:spcBef>
              <a:spcAft>
                <a:spcPts val="0"/>
              </a:spcAft>
              <a:buClr>
                <a:schemeClr val="accent5"/>
              </a:buClr>
              <a:buSzPts val="3200"/>
              <a:buFont typeface="Calibri"/>
              <a:buNone/>
            </a:pPr>
            <a:r>
              <a:rPr lang="en-US" sz="3200"/>
              <a:t>ODE’s Sample Eligibility Forms: Eligibility Criteria</a:t>
            </a:r>
            <a:endParaRP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Shape 864"/>
        <p:cNvGrpSpPr/>
        <p:nvPr/>
      </p:nvGrpSpPr>
      <p:grpSpPr>
        <a:xfrm>
          <a:off x="0" y="0"/>
          <a:ext cx="0" cy="0"/>
          <a:chOff x="0" y="0"/>
          <a:chExt cx="0" cy="0"/>
        </a:xfrm>
      </p:grpSpPr>
      <p:sp>
        <p:nvSpPr>
          <p:cNvPr id="865" name="Google Shape;865;p38"/>
          <p:cNvSpPr txBox="1">
            <a:spLocks noGrp="1"/>
          </p:cNvSpPr>
          <p:nvPr>
            <p:ph type="body" idx="1"/>
          </p:nvPr>
        </p:nvSpPr>
        <p:spPr>
          <a:xfrm>
            <a:off x="717176" y="1825625"/>
            <a:ext cx="10784542" cy="4109010"/>
          </a:xfrm>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0"/>
              </a:spcBef>
              <a:spcAft>
                <a:spcPts val="0"/>
              </a:spcAft>
              <a:buClr>
                <a:schemeClr val="dk1"/>
              </a:buClr>
              <a:buSzPts val="2800"/>
              <a:buNone/>
            </a:pPr>
            <a:r>
              <a:rPr lang="en-US" sz="2800"/>
              <a:t>Regardless of the category, each sample form has an eligibility determination section for the evaluation team to determine the following:</a:t>
            </a:r>
            <a:endParaRPr/>
          </a:p>
          <a:p>
            <a:pPr marL="228600" lvl="0" indent="-228600" algn="l" rtl="0">
              <a:lnSpc>
                <a:spcPct val="90000"/>
              </a:lnSpc>
              <a:spcBef>
                <a:spcPts val="1000"/>
              </a:spcBef>
              <a:spcAft>
                <a:spcPts val="0"/>
              </a:spcAft>
              <a:buClr>
                <a:schemeClr val="dk1"/>
              </a:buClr>
              <a:buSzPts val="2800"/>
              <a:buChar char="•"/>
            </a:pPr>
            <a:r>
              <a:rPr lang="en-US" sz="2800"/>
              <a:t>If the child’s disability has an adverse impact on the child’s educational performance;</a:t>
            </a:r>
            <a:endParaRPr/>
          </a:p>
          <a:p>
            <a:pPr marL="228600" lvl="0" indent="-228600" algn="l" rtl="0">
              <a:lnSpc>
                <a:spcPct val="90000"/>
              </a:lnSpc>
              <a:spcBef>
                <a:spcPts val="1000"/>
              </a:spcBef>
              <a:spcAft>
                <a:spcPts val="0"/>
              </a:spcAft>
              <a:buClr>
                <a:schemeClr val="dk1"/>
              </a:buClr>
              <a:buSzPts val="2800"/>
              <a:buChar char="•"/>
            </a:pPr>
            <a:r>
              <a:rPr lang="en-US" sz="2800"/>
              <a:t>If the child meets the definition of a child with a disability under that specific category; and</a:t>
            </a:r>
            <a:endParaRPr/>
          </a:p>
          <a:p>
            <a:pPr marL="228600" lvl="0" indent="-228600" algn="l" rtl="0">
              <a:lnSpc>
                <a:spcPct val="90000"/>
              </a:lnSpc>
              <a:spcBef>
                <a:spcPts val="1000"/>
              </a:spcBef>
              <a:spcAft>
                <a:spcPts val="0"/>
              </a:spcAft>
              <a:buClr>
                <a:schemeClr val="dk1"/>
              </a:buClr>
              <a:buSzPts val="2800"/>
              <a:buChar char="•"/>
            </a:pPr>
            <a:r>
              <a:rPr lang="en-US" sz="2800"/>
              <a:t>If the child needs special education or related services. </a:t>
            </a:r>
            <a:endParaRPr/>
          </a:p>
        </p:txBody>
      </p:sp>
      <p:sp>
        <p:nvSpPr>
          <p:cNvPr id="866" name="Google Shape;866;p38"/>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p>
            <a:pPr marL="0" lvl="0" indent="0" algn="l" rtl="0">
              <a:spcBef>
                <a:spcPts val="0"/>
              </a:spcBef>
              <a:spcAft>
                <a:spcPts val="0"/>
              </a:spcAft>
              <a:buNone/>
            </a:pPr>
            <a:r>
              <a:rPr lang="en-US"/>
              <a:t>Oregon Department of Education</a:t>
            </a:r>
            <a:endParaRPr/>
          </a:p>
        </p:txBody>
      </p:sp>
      <p:sp>
        <p:nvSpPr>
          <p:cNvPr id="867" name="Google Shape;867;p38"/>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39</a:t>
            </a:fld>
            <a:endParaRPr/>
          </a:p>
        </p:txBody>
      </p:sp>
      <p:sp>
        <p:nvSpPr>
          <p:cNvPr id="868" name="Google Shape;868;p38"/>
          <p:cNvSpPr txBox="1">
            <a:spLocks noGrp="1"/>
          </p:cNvSpPr>
          <p:nvPr>
            <p:ph type="title"/>
          </p:nvPr>
        </p:nvSpPr>
        <p:spPr>
          <a:xfrm>
            <a:off x="717176" y="457200"/>
            <a:ext cx="10784542" cy="1026460"/>
          </a:xfrm>
          <a:prstGeom prst="rect">
            <a:avLst/>
          </a:prstGeom>
          <a:noFill/>
          <a:ln>
            <a:noFill/>
          </a:ln>
        </p:spPr>
        <p:txBody>
          <a:bodyPr spcFirstLastPara="1" wrap="square" lIns="91425" tIns="45700" rIns="91425" bIns="45700" anchor="b" anchorCtr="0">
            <a:noAutofit/>
          </a:bodyPr>
          <a:lstStyle/>
          <a:p>
            <a:pPr marL="0" lvl="0" indent="0" algn="l" rtl="0">
              <a:lnSpc>
                <a:spcPct val="90000"/>
              </a:lnSpc>
              <a:spcBef>
                <a:spcPts val="0"/>
              </a:spcBef>
              <a:spcAft>
                <a:spcPts val="0"/>
              </a:spcAft>
              <a:buClr>
                <a:schemeClr val="accent5"/>
              </a:buClr>
              <a:buSzPts val="3200"/>
              <a:buFont typeface="Calibri"/>
              <a:buNone/>
            </a:pPr>
            <a:r>
              <a:rPr lang="en-US" sz="3200"/>
              <a:t>ODE’s Sample Eligibility Forms: Eligibility Determination</a:t>
            </a:r>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460"/>
        <p:cNvGrpSpPr/>
        <p:nvPr/>
      </p:nvGrpSpPr>
      <p:grpSpPr>
        <a:xfrm>
          <a:off x="0" y="0"/>
          <a:ext cx="0" cy="0"/>
          <a:chOff x="0" y="0"/>
          <a:chExt cx="0" cy="0"/>
        </a:xfrm>
      </p:grpSpPr>
      <p:sp>
        <p:nvSpPr>
          <p:cNvPr id="461" name="Google Shape;461;p3"/>
          <p:cNvSpPr txBox="1">
            <a:spLocks noGrp="1"/>
          </p:cNvSpPr>
          <p:nvPr>
            <p:ph type="ctrTitle"/>
          </p:nvPr>
        </p:nvSpPr>
        <p:spPr>
          <a:xfrm>
            <a:off x="717177" y="2488757"/>
            <a:ext cx="10784542" cy="1900363"/>
          </a:xfrm>
          <a:prstGeom prst="rect">
            <a:avLst/>
          </a:prstGeom>
          <a:noFill/>
          <a:ln>
            <a:noFill/>
          </a:ln>
        </p:spPr>
        <p:txBody>
          <a:bodyPr spcFirstLastPara="1" wrap="square" lIns="91425" tIns="45700" rIns="91425" bIns="45700" anchor="ctr" anchorCtr="0">
            <a:normAutofit fontScale="90000"/>
          </a:bodyPr>
          <a:lstStyle/>
          <a:p>
            <a:pPr marL="0" lvl="0" indent="0" algn="ctr" rtl="0">
              <a:lnSpc>
                <a:spcPct val="90000"/>
              </a:lnSpc>
              <a:spcBef>
                <a:spcPts val="0"/>
              </a:spcBef>
              <a:spcAft>
                <a:spcPts val="0"/>
              </a:spcAft>
              <a:buClr>
                <a:schemeClr val="accent5"/>
              </a:buClr>
              <a:buSzPts val="6800"/>
              <a:buFont typeface="Calibri"/>
              <a:buNone/>
            </a:pPr>
            <a:r>
              <a:rPr lang="en-US"/>
              <a:t>Optional slide for introduction</a:t>
            </a:r>
            <a:endParaRPr/>
          </a:p>
        </p:txBody>
      </p:sp>
      <p:sp>
        <p:nvSpPr>
          <p:cNvPr id="462" name="Google Shape;462;p3"/>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p>
            <a:pPr marL="0" lvl="0" indent="0" algn="l" rtl="0">
              <a:spcBef>
                <a:spcPts val="0"/>
              </a:spcBef>
              <a:spcAft>
                <a:spcPts val="0"/>
              </a:spcAft>
              <a:buNone/>
            </a:pPr>
            <a:r>
              <a:rPr lang="en-US"/>
              <a:t>Oregon Department of Education</a:t>
            </a:r>
            <a:endParaRPr/>
          </a:p>
        </p:txBody>
      </p:sp>
      <p:sp>
        <p:nvSpPr>
          <p:cNvPr id="463" name="Google Shape;463;p3"/>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4</a:t>
            </a:fld>
            <a:endParaRP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Shape 873"/>
        <p:cNvGrpSpPr/>
        <p:nvPr/>
      </p:nvGrpSpPr>
      <p:grpSpPr>
        <a:xfrm>
          <a:off x="0" y="0"/>
          <a:ext cx="0" cy="0"/>
          <a:chOff x="0" y="0"/>
          <a:chExt cx="0" cy="0"/>
        </a:xfrm>
      </p:grpSpPr>
      <p:sp>
        <p:nvSpPr>
          <p:cNvPr id="874" name="Google Shape;874;p39"/>
          <p:cNvSpPr txBox="1">
            <a:spLocks noGrp="1"/>
          </p:cNvSpPr>
          <p:nvPr>
            <p:ph type="body" idx="1"/>
          </p:nvPr>
        </p:nvSpPr>
        <p:spPr>
          <a:xfrm>
            <a:off x="717176" y="1825625"/>
            <a:ext cx="10784542" cy="4109010"/>
          </a:xfrm>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0"/>
              </a:spcBef>
              <a:spcAft>
                <a:spcPts val="0"/>
              </a:spcAft>
              <a:buClr>
                <a:schemeClr val="dk1"/>
              </a:buClr>
              <a:buSzPts val="2800"/>
              <a:buNone/>
            </a:pPr>
            <a:r>
              <a:rPr lang="en-US" sz="2800"/>
              <a:t>ODE’s sample form for specific learning disability eligibility continues to provide options for both a response-to-intervention (RTI) model as well as a patterns of strengths and weaknesses model in evaluating and determining eligibility for special education.</a:t>
            </a:r>
            <a:endParaRPr/>
          </a:p>
        </p:txBody>
      </p:sp>
      <p:sp>
        <p:nvSpPr>
          <p:cNvPr id="875" name="Google Shape;875;p39"/>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p>
            <a:pPr marL="0" lvl="0" indent="0" algn="l" rtl="0">
              <a:spcBef>
                <a:spcPts val="0"/>
              </a:spcBef>
              <a:spcAft>
                <a:spcPts val="0"/>
              </a:spcAft>
              <a:buNone/>
            </a:pPr>
            <a:r>
              <a:rPr lang="en-US"/>
              <a:t>Oregon Department of Education</a:t>
            </a:r>
            <a:endParaRPr/>
          </a:p>
        </p:txBody>
      </p:sp>
      <p:sp>
        <p:nvSpPr>
          <p:cNvPr id="876" name="Google Shape;876;p39"/>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40</a:t>
            </a:fld>
            <a:endParaRPr/>
          </a:p>
        </p:txBody>
      </p:sp>
      <p:sp>
        <p:nvSpPr>
          <p:cNvPr id="877" name="Google Shape;877;p39"/>
          <p:cNvSpPr txBox="1">
            <a:spLocks noGrp="1"/>
          </p:cNvSpPr>
          <p:nvPr>
            <p:ph type="title"/>
          </p:nvPr>
        </p:nvSpPr>
        <p:spPr>
          <a:xfrm>
            <a:off x="717176" y="457200"/>
            <a:ext cx="10784542" cy="1026460"/>
          </a:xfrm>
          <a:prstGeom prst="rect">
            <a:avLst/>
          </a:prstGeom>
          <a:noFill/>
          <a:ln>
            <a:noFill/>
          </a:ln>
        </p:spPr>
        <p:txBody>
          <a:bodyPr spcFirstLastPara="1" wrap="square" lIns="91425" tIns="45700" rIns="91425" bIns="45700" anchor="b" anchorCtr="0">
            <a:noAutofit/>
          </a:bodyPr>
          <a:lstStyle/>
          <a:p>
            <a:pPr marL="0" lvl="0" indent="0" algn="l" rtl="0">
              <a:lnSpc>
                <a:spcPct val="90000"/>
              </a:lnSpc>
              <a:spcBef>
                <a:spcPts val="0"/>
              </a:spcBef>
              <a:spcAft>
                <a:spcPts val="0"/>
              </a:spcAft>
              <a:buClr>
                <a:schemeClr val="accent5"/>
              </a:buClr>
              <a:buSzPts val="3200"/>
              <a:buFont typeface="Calibri"/>
              <a:buNone/>
            </a:pPr>
            <a:r>
              <a:rPr lang="en-US" sz="3200"/>
              <a:t>ODE’s Sample Eligibility Forms : Specific Learning Disability </a:t>
            </a:r>
            <a:endParaRP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Shape 881"/>
        <p:cNvGrpSpPr/>
        <p:nvPr/>
      </p:nvGrpSpPr>
      <p:grpSpPr>
        <a:xfrm>
          <a:off x="0" y="0"/>
          <a:ext cx="0" cy="0"/>
          <a:chOff x="0" y="0"/>
          <a:chExt cx="0" cy="0"/>
        </a:xfrm>
      </p:grpSpPr>
      <p:sp>
        <p:nvSpPr>
          <p:cNvPr id="882" name="Google Shape;882;p40"/>
          <p:cNvSpPr txBox="1">
            <a:spLocks noGrp="1"/>
          </p:cNvSpPr>
          <p:nvPr>
            <p:ph type="ctrTitle"/>
          </p:nvPr>
        </p:nvSpPr>
        <p:spPr>
          <a:xfrm>
            <a:off x="717177" y="2488757"/>
            <a:ext cx="10784542" cy="1900363"/>
          </a:xfrm>
          <a:prstGeom prst="rect">
            <a:avLst/>
          </a:prstGeom>
          <a:noFill/>
          <a:ln>
            <a:noFill/>
          </a:ln>
        </p:spPr>
        <p:txBody>
          <a:bodyPr spcFirstLastPara="1" wrap="square" lIns="91425" tIns="45700" rIns="91425" bIns="45700" anchor="ctr" anchorCtr="0">
            <a:normAutofit fontScale="90000"/>
          </a:bodyPr>
          <a:lstStyle/>
          <a:p>
            <a:pPr marL="0" lvl="0" indent="0" algn="ctr" rtl="0">
              <a:lnSpc>
                <a:spcPct val="90000"/>
              </a:lnSpc>
              <a:spcBef>
                <a:spcPts val="0"/>
              </a:spcBef>
              <a:spcAft>
                <a:spcPts val="0"/>
              </a:spcAft>
              <a:buClr>
                <a:schemeClr val="accent5"/>
              </a:buClr>
              <a:buSzPct val="100000"/>
              <a:buFont typeface="Calibri"/>
              <a:buNone/>
            </a:pPr>
            <a:r>
              <a:rPr lang="en-US"/>
              <a:t>Eligibility Determination Guidance</a:t>
            </a:r>
            <a:endParaRPr/>
          </a:p>
        </p:txBody>
      </p:sp>
      <p:sp>
        <p:nvSpPr>
          <p:cNvPr id="883" name="Google Shape;883;p40"/>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p>
            <a:pPr marL="0" lvl="0" indent="0" algn="l" rtl="0">
              <a:spcBef>
                <a:spcPts val="0"/>
              </a:spcBef>
              <a:spcAft>
                <a:spcPts val="0"/>
              </a:spcAft>
              <a:buNone/>
            </a:pPr>
            <a:r>
              <a:rPr lang="en-US"/>
              <a:t>Oregon Department of Education</a:t>
            </a:r>
            <a:endParaRPr/>
          </a:p>
        </p:txBody>
      </p:sp>
      <p:sp>
        <p:nvSpPr>
          <p:cNvPr id="884" name="Google Shape;884;p40"/>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41</a:t>
            </a:fld>
            <a:endParaRP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Shape 889"/>
        <p:cNvGrpSpPr/>
        <p:nvPr/>
      </p:nvGrpSpPr>
      <p:grpSpPr>
        <a:xfrm>
          <a:off x="0" y="0"/>
          <a:ext cx="0" cy="0"/>
          <a:chOff x="0" y="0"/>
          <a:chExt cx="0" cy="0"/>
        </a:xfrm>
      </p:grpSpPr>
      <p:sp>
        <p:nvSpPr>
          <p:cNvPr id="890" name="Google Shape;890;p41"/>
          <p:cNvSpPr txBox="1">
            <a:spLocks noGrp="1"/>
          </p:cNvSpPr>
          <p:nvPr>
            <p:ph type="body" idx="1"/>
          </p:nvPr>
        </p:nvSpPr>
        <p:spPr>
          <a:xfrm>
            <a:off x="717176" y="1825625"/>
            <a:ext cx="10784542" cy="4109010"/>
          </a:xfrm>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0"/>
              </a:spcBef>
              <a:spcAft>
                <a:spcPts val="0"/>
              </a:spcAft>
              <a:buClr>
                <a:schemeClr val="dk1"/>
              </a:buClr>
              <a:buSzPts val="2800"/>
              <a:buNone/>
            </a:pPr>
            <a:r>
              <a:rPr lang="en-US" sz="2800"/>
              <a:t>While OARs and ODE’s sample eligibility forms have changed, </a:t>
            </a:r>
            <a:r>
              <a:rPr lang="en-US" sz="2800" u="sng"/>
              <a:t>eligibility criteria have not changed</a:t>
            </a:r>
            <a:r>
              <a:rPr lang="en-US" sz="2800"/>
              <a:t>. </a:t>
            </a:r>
            <a:endParaRPr sz="2800"/>
          </a:p>
          <a:p>
            <a:pPr marL="228600" lvl="0" indent="-50800" algn="l" rtl="0">
              <a:lnSpc>
                <a:spcPct val="90000"/>
              </a:lnSpc>
              <a:spcBef>
                <a:spcPts val="1000"/>
              </a:spcBef>
              <a:spcAft>
                <a:spcPts val="0"/>
              </a:spcAft>
              <a:buClr>
                <a:schemeClr val="dk1"/>
              </a:buClr>
              <a:buSzPts val="2800"/>
              <a:buNone/>
            </a:pPr>
            <a:endParaRPr sz="2800"/>
          </a:p>
          <a:p>
            <a:pPr marL="0" lvl="0" indent="0" algn="l" rtl="0">
              <a:lnSpc>
                <a:spcPct val="90000"/>
              </a:lnSpc>
              <a:spcBef>
                <a:spcPts val="1000"/>
              </a:spcBef>
              <a:spcAft>
                <a:spcPts val="0"/>
              </a:spcAft>
              <a:buClr>
                <a:schemeClr val="dk1"/>
              </a:buClr>
              <a:buSzPts val="2800"/>
              <a:buNone/>
            </a:pPr>
            <a:r>
              <a:rPr lang="en-US" sz="2800"/>
              <a:t>This section of the presentation reviews eligibility determination as outlined in the new sample eligibility forms. </a:t>
            </a:r>
            <a:endParaRPr sz="2800"/>
          </a:p>
        </p:txBody>
      </p:sp>
      <p:sp>
        <p:nvSpPr>
          <p:cNvPr id="891" name="Google Shape;891;p41"/>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p>
            <a:pPr marL="0" lvl="0" indent="0" algn="l" rtl="0">
              <a:spcBef>
                <a:spcPts val="0"/>
              </a:spcBef>
              <a:spcAft>
                <a:spcPts val="0"/>
              </a:spcAft>
              <a:buNone/>
            </a:pPr>
            <a:r>
              <a:rPr lang="en-US"/>
              <a:t>Oregon Department of Education</a:t>
            </a:r>
            <a:endParaRPr/>
          </a:p>
        </p:txBody>
      </p:sp>
      <p:sp>
        <p:nvSpPr>
          <p:cNvPr id="892" name="Google Shape;892;p41"/>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42</a:t>
            </a:fld>
            <a:endParaRPr/>
          </a:p>
        </p:txBody>
      </p:sp>
      <p:sp>
        <p:nvSpPr>
          <p:cNvPr id="893" name="Google Shape;893;p41"/>
          <p:cNvSpPr txBox="1">
            <a:spLocks noGrp="1"/>
          </p:cNvSpPr>
          <p:nvPr>
            <p:ph type="title"/>
          </p:nvPr>
        </p:nvSpPr>
        <p:spPr>
          <a:xfrm>
            <a:off x="717176" y="457200"/>
            <a:ext cx="10784542" cy="1026460"/>
          </a:xfrm>
          <a:prstGeom prst="rect">
            <a:avLst/>
          </a:prstGeom>
          <a:noFill/>
          <a:ln>
            <a:noFill/>
          </a:ln>
        </p:spPr>
        <p:txBody>
          <a:bodyPr spcFirstLastPara="1" wrap="square" lIns="91425" tIns="45700" rIns="91425" bIns="45700" anchor="b" anchorCtr="0">
            <a:normAutofit/>
          </a:bodyPr>
          <a:lstStyle/>
          <a:p>
            <a:pPr marL="0" lvl="0" indent="0" algn="l" rtl="0">
              <a:lnSpc>
                <a:spcPct val="90000"/>
              </a:lnSpc>
              <a:spcBef>
                <a:spcPts val="0"/>
              </a:spcBef>
              <a:spcAft>
                <a:spcPts val="0"/>
              </a:spcAft>
              <a:buClr>
                <a:schemeClr val="accent5"/>
              </a:buClr>
              <a:buSzPts val="4400"/>
              <a:buFont typeface="Calibri"/>
              <a:buNone/>
            </a:pPr>
            <a:r>
              <a:rPr lang="en-US"/>
              <a:t>Eligibility Determination </a:t>
            </a:r>
            <a:endParaRP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Shape 897"/>
        <p:cNvGrpSpPr/>
        <p:nvPr/>
      </p:nvGrpSpPr>
      <p:grpSpPr>
        <a:xfrm>
          <a:off x="0" y="0"/>
          <a:ext cx="0" cy="0"/>
          <a:chOff x="0" y="0"/>
          <a:chExt cx="0" cy="0"/>
        </a:xfrm>
      </p:grpSpPr>
      <p:sp>
        <p:nvSpPr>
          <p:cNvPr id="898" name="Google Shape;898;p42"/>
          <p:cNvSpPr txBox="1">
            <a:spLocks noGrp="1"/>
          </p:cNvSpPr>
          <p:nvPr>
            <p:ph type="body" idx="1"/>
          </p:nvPr>
        </p:nvSpPr>
        <p:spPr>
          <a:xfrm>
            <a:off x="717176" y="1825625"/>
            <a:ext cx="10784542" cy="4109010"/>
          </a:xfrm>
          <a:prstGeom prst="rect">
            <a:avLst/>
          </a:prstGeom>
          <a:noFill/>
          <a:ln>
            <a:noFill/>
          </a:ln>
        </p:spPr>
        <p:txBody>
          <a:bodyPr spcFirstLastPara="1" wrap="square" lIns="91425" tIns="45700" rIns="91425" bIns="45700" anchor="t" anchorCtr="0">
            <a:normAutofit fontScale="92500"/>
          </a:bodyPr>
          <a:lstStyle/>
          <a:p>
            <a:pPr marL="0" lvl="0" indent="0" algn="l" rtl="0">
              <a:lnSpc>
                <a:spcPct val="90000"/>
              </a:lnSpc>
              <a:spcBef>
                <a:spcPts val="0"/>
              </a:spcBef>
              <a:spcAft>
                <a:spcPts val="0"/>
              </a:spcAft>
              <a:buClr>
                <a:schemeClr val="dk1"/>
              </a:buClr>
              <a:buSzPts val="2400"/>
              <a:buNone/>
            </a:pPr>
            <a:r>
              <a:rPr lang="en-US"/>
              <a:t>Each of the new eligibility forms includes </a:t>
            </a:r>
            <a:r>
              <a:rPr lang="en-US">
                <a:extLst>
                  <a: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0"/>
                  </a:ext>
                </a:extLst>
              </a:rPr>
              <a:t>a</a:t>
            </a:r>
            <a:r>
              <a:rPr lang="en-US"/>
              <a:t> section for determining if a child requires special education, or requires specially designed instruction (34 C.F.R. 300.39(a)(1)). </a:t>
            </a:r>
            <a:endParaRPr/>
          </a:p>
          <a:p>
            <a:pPr marL="228600" lvl="0" indent="-87629" algn="l" rtl="0">
              <a:lnSpc>
                <a:spcPct val="90000"/>
              </a:lnSpc>
              <a:spcBef>
                <a:spcPts val="1000"/>
              </a:spcBef>
              <a:spcAft>
                <a:spcPts val="0"/>
              </a:spcAft>
              <a:buClr>
                <a:schemeClr val="dk1"/>
              </a:buClr>
              <a:buSzPts val="2400"/>
              <a:buNone/>
            </a:pPr>
            <a:endParaRPr/>
          </a:p>
          <a:p>
            <a:pPr marL="0" lvl="0" indent="0" algn="l" rtl="0">
              <a:lnSpc>
                <a:spcPct val="90000"/>
              </a:lnSpc>
              <a:spcBef>
                <a:spcPts val="1000"/>
              </a:spcBef>
              <a:spcAft>
                <a:spcPts val="0"/>
              </a:spcAft>
              <a:buClr>
                <a:schemeClr val="dk1"/>
              </a:buClr>
              <a:buSzPts val="2400"/>
              <a:buNone/>
            </a:pPr>
            <a:r>
              <a:rPr lang="en-US"/>
              <a:t>Specially designed instruction means adapting the content, methodology or delivery of instruction to address the unique needs of a child that result from the child’s disability to ensure access of the child to the general education curriculum in order to meet the educational standards that apply to all children (34 C.F.R. 300.39(b)(3)(i), (ii)).</a:t>
            </a:r>
            <a:endParaRPr/>
          </a:p>
          <a:p>
            <a:pPr marL="228600" lvl="0" indent="-87629" algn="l" rtl="0">
              <a:lnSpc>
                <a:spcPct val="90000"/>
              </a:lnSpc>
              <a:spcBef>
                <a:spcPts val="1000"/>
              </a:spcBef>
              <a:spcAft>
                <a:spcPts val="0"/>
              </a:spcAft>
              <a:buClr>
                <a:schemeClr val="dk1"/>
              </a:buClr>
              <a:buSzPts val="2400"/>
              <a:buNone/>
            </a:pPr>
            <a:endParaRPr/>
          </a:p>
          <a:p>
            <a:pPr marL="0" lvl="0" indent="0" algn="l" rtl="0">
              <a:lnSpc>
                <a:spcPct val="90000"/>
              </a:lnSpc>
              <a:spcBef>
                <a:spcPts val="1000"/>
              </a:spcBef>
              <a:spcAft>
                <a:spcPts val="0"/>
              </a:spcAft>
              <a:buClr>
                <a:schemeClr val="dk1"/>
              </a:buClr>
              <a:buSzPts val="2400"/>
              <a:buNone/>
            </a:pPr>
            <a:r>
              <a:rPr lang="en-US"/>
              <a:t>If a child has a need for special education, the child has specific needs which are so unique as to require specially designed instruction in order to access the general education curriculum.</a:t>
            </a:r>
            <a:endParaRPr/>
          </a:p>
          <a:p>
            <a:pPr marL="228600" lvl="0" indent="-87629" algn="l" rtl="0">
              <a:lnSpc>
                <a:spcPct val="90000"/>
              </a:lnSpc>
              <a:spcBef>
                <a:spcPts val="1000"/>
              </a:spcBef>
              <a:spcAft>
                <a:spcPts val="0"/>
              </a:spcAft>
              <a:buClr>
                <a:schemeClr val="dk1"/>
              </a:buClr>
              <a:buSzPts val="2400"/>
              <a:buNone/>
            </a:pPr>
            <a:endParaRPr/>
          </a:p>
        </p:txBody>
      </p:sp>
      <p:sp>
        <p:nvSpPr>
          <p:cNvPr id="899" name="Google Shape;899;p42"/>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p>
            <a:pPr marL="0" lvl="0" indent="0" algn="l" rtl="0">
              <a:spcBef>
                <a:spcPts val="0"/>
              </a:spcBef>
              <a:spcAft>
                <a:spcPts val="0"/>
              </a:spcAft>
              <a:buNone/>
            </a:pPr>
            <a:r>
              <a:rPr lang="en-US"/>
              <a:t>Oregon Department of Education</a:t>
            </a:r>
            <a:endParaRPr/>
          </a:p>
        </p:txBody>
      </p:sp>
      <p:sp>
        <p:nvSpPr>
          <p:cNvPr id="900" name="Google Shape;900;p42"/>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43</a:t>
            </a:fld>
            <a:endParaRPr/>
          </a:p>
        </p:txBody>
      </p:sp>
      <p:sp>
        <p:nvSpPr>
          <p:cNvPr id="901" name="Google Shape;901;p42"/>
          <p:cNvSpPr txBox="1">
            <a:spLocks noGrp="1"/>
          </p:cNvSpPr>
          <p:nvPr>
            <p:ph type="title"/>
          </p:nvPr>
        </p:nvSpPr>
        <p:spPr>
          <a:xfrm>
            <a:off x="717176" y="457200"/>
            <a:ext cx="10784542" cy="1026460"/>
          </a:xfrm>
          <a:prstGeom prst="rect">
            <a:avLst/>
          </a:prstGeom>
          <a:noFill/>
          <a:ln>
            <a:noFill/>
          </a:ln>
        </p:spPr>
        <p:txBody>
          <a:bodyPr spcFirstLastPara="1" wrap="square" lIns="91425" tIns="45700" rIns="91425" bIns="45700" anchor="b" anchorCtr="0">
            <a:normAutofit/>
          </a:bodyPr>
          <a:lstStyle/>
          <a:p>
            <a:pPr marL="0" lvl="0" indent="0" algn="l" rtl="0">
              <a:lnSpc>
                <a:spcPct val="90000"/>
              </a:lnSpc>
              <a:spcBef>
                <a:spcPts val="0"/>
              </a:spcBef>
              <a:spcAft>
                <a:spcPts val="0"/>
              </a:spcAft>
              <a:buClr>
                <a:schemeClr val="accent5"/>
              </a:buClr>
              <a:buSzPts val="4400"/>
              <a:buFont typeface="Calibri"/>
              <a:buNone/>
            </a:pPr>
            <a:r>
              <a:rPr lang="en-US"/>
              <a:t>Eligibility Determination &amp; Special Education</a:t>
            </a:r>
            <a:endParaRP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Shape 905"/>
        <p:cNvGrpSpPr/>
        <p:nvPr/>
      </p:nvGrpSpPr>
      <p:grpSpPr>
        <a:xfrm>
          <a:off x="0" y="0"/>
          <a:ext cx="0" cy="0"/>
          <a:chOff x="0" y="0"/>
          <a:chExt cx="0" cy="0"/>
        </a:xfrm>
      </p:grpSpPr>
      <p:sp>
        <p:nvSpPr>
          <p:cNvPr id="906" name="Google Shape;906;p43"/>
          <p:cNvSpPr txBox="1">
            <a:spLocks noGrp="1"/>
          </p:cNvSpPr>
          <p:nvPr>
            <p:ph type="body" idx="1"/>
          </p:nvPr>
        </p:nvSpPr>
        <p:spPr>
          <a:xfrm>
            <a:off x="717176" y="1825625"/>
            <a:ext cx="10784542" cy="4109010"/>
          </a:xfrm>
          <a:prstGeom prst="rect">
            <a:avLst/>
          </a:prstGeom>
          <a:noFill/>
          <a:ln>
            <a:noFill/>
          </a:ln>
        </p:spPr>
        <p:txBody>
          <a:bodyPr spcFirstLastPara="1" wrap="square" lIns="91425" tIns="45700" rIns="91425" bIns="45700" anchor="t" anchorCtr="0">
            <a:normAutofit fontScale="92500"/>
          </a:bodyPr>
          <a:lstStyle/>
          <a:p>
            <a:pPr marL="228600" lvl="0" indent="-228600" algn="l" rtl="0">
              <a:lnSpc>
                <a:spcPct val="90000"/>
              </a:lnSpc>
              <a:spcBef>
                <a:spcPts val="0"/>
              </a:spcBef>
              <a:spcAft>
                <a:spcPts val="0"/>
              </a:spcAft>
              <a:buClr>
                <a:schemeClr val="dk1"/>
              </a:buClr>
              <a:buSzPct val="100000"/>
              <a:buChar char="•"/>
            </a:pPr>
            <a:r>
              <a:rPr lang="en-US"/>
              <a:t>If the child only needs accommodations or modifications that do not require specially designed instruction or related services, the child does not qualify for special education. </a:t>
            </a:r>
            <a:endParaRPr/>
          </a:p>
          <a:p>
            <a:pPr marL="228600" lvl="0" indent="-228600" algn="l" rtl="0">
              <a:lnSpc>
                <a:spcPct val="90000"/>
              </a:lnSpc>
              <a:spcBef>
                <a:spcPts val="1000"/>
              </a:spcBef>
              <a:spcAft>
                <a:spcPts val="0"/>
              </a:spcAft>
              <a:buClr>
                <a:schemeClr val="dk1"/>
              </a:buClr>
              <a:buSzPct val="100000"/>
              <a:buChar char="•"/>
            </a:pPr>
            <a:r>
              <a:rPr lang="en-US"/>
              <a:t>If a child meets the definition of a disability category but does not need special education and related services, the child will not be determined to be eligible for that specific eligibility category.**</a:t>
            </a:r>
            <a:endParaRPr/>
          </a:p>
          <a:p>
            <a:pPr marL="228600" lvl="0" indent="-228600" algn="l" rtl="0">
              <a:lnSpc>
                <a:spcPct val="90000"/>
              </a:lnSpc>
              <a:spcBef>
                <a:spcPts val="1000"/>
              </a:spcBef>
              <a:spcAft>
                <a:spcPts val="0"/>
              </a:spcAft>
              <a:buClr>
                <a:schemeClr val="dk1"/>
              </a:buClr>
              <a:buSzPct val="100000"/>
              <a:buChar char="•"/>
            </a:pPr>
            <a:r>
              <a:rPr lang="en-US"/>
              <a:t>If the child has a need for special education and related services but does not meet the definition of a disability category, the child will not be determined to be eligible for that specific eligibility category. </a:t>
            </a:r>
            <a:endParaRPr/>
          </a:p>
          <a:p>
            <a:pPr marL="228600" lvl="0" indent="-87629" algn="l" rtl="0">
              <a:lnSpc>
                <a:spcPct val="90000"/>
              </a:lnSpc>
              <a:spcBef>
                <a:spcPts val="1000"/>
              </a:spcBef>
              <a:spcAft>
                <a:spcPts val="0"/>
              </a:spcAft>
              <a:buClr>
                <a:schemeClr val="dk1"/>
              </a:buClr>
              <a:buSzPct val="100000"/>
              <a:buNone/>
            </a:pPr>
            <a:endParaRPr/>
          </a:p>
          <a:p>
            <a:pPr marL="0" lvl="0" indent="0" algn="l" rtl="0">
              <a:lnSpc>
                <a:spcPct val="90000"/>
              </a:lnSpc>
              <a:spcBef>
                <a:spcPts val="1000"/>
              </a:spcBef>
              <a:spcAft>
                <a:spcPts val="0"/>
              </a:spcAft>
              <a:buClr>
                <a:schemeClr val="dk1"/>
              </a:buClr>
              <a:buSzPct val="100000"/>
              <a:buNone/>
            </a:pPr>
            <a:r>
              <a:rPr lang="en-US"/>
              <a:t>**If a child is found to have a disability, but does not need special education and related services, a referral for a 504 evaluation may be considered.</a:t>
            </a:r>
            <a:endParaRPr/>
          </a:p>
          <a:p>
            <a:pPr marL="228600" lvl="0" indent="-87629" algn="l" rtl="0">
              <a:lnSpc>
                <a:spcPct val="90000"/>
              </a:lnSpc>
              <a:spcBef>
                <a:spcPts val="1000"/>
              </a:spcBef>
              <a:spcAft>
                <a:spcPts val="0"/>
              </a:spcAft>
              <a:buClr>
                <a:schemeClr val="dk1"/>
              </a:buClr>
              <a:buSzPct val="100000"/>
              <a:buNone/>
            </a:pPr>
            <a:endParaRPr/>
          </a:p>
        </p:txBody>
      </p:sp>
      <p:sp>
        <p:nvSpPr>
          <p:cNvPr id="907" name="Google Shape;907;p43"/>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p>
            <a:pPr marL="0" lvl="0" indent="0" algn="l" rtl="0">
              <a:spcBef>
                <a:spcPts val="0"/>
              </a:spcBef>
              <a:spcAft>
                <a:spcPts val="0"/>
              </a:spcAft>
              <a:buNone/>
            </a:pPr>
            <a:r>
              <a:rPr lang="en-US"/>
              <a:t>Oregon Department of Education</a:t>
            </a:r>
            <a:endParaRPr/>
          </a:p>
        </p:txBody>
      </p:sp>
      <p:sp>
        <p:nvSpPr>
          <p:cNvPr id="908" name="Google Shape;908;p43"/>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44</a:t>
            </a:fld>
            <a:endParaRPr/>
          </a:p>
        </p:txBody>
      </p:sp>
      <p:sp>
        <p:nvSpPr>
          <p:cNvPr id="909" name="Google Shape;909;p43"/>
          <p:cNvSpPr txBox="1">
            <a:spLocks noGrp="1"/>
          </p:cNvSpPr>
          <p:nvPr>
            <p:ph type="title"/>
          </p:nvPr>
        </p:nvSpPr>
        <p:spPr>
          <a:xfrm>
            <a:off x="717176" y="457200"/>
            <a:ext cx="10784542" cy="1026460"/>
          </a:xfrm>
          <a:prstGeom prst="rect">
            <a:avLst/>
          </a:prstGeom>
          <a:noFill/>
          <a:ln>
            <a:noFill/>
          </a:ln>
        </p:spPr>
        <p:txBody>
          <a:bodyPr spcFirstLastPara="1" wrap="square" lIns="91425" tIns="45700" rIns="91425" bIns="45700" anchor="b" anchorCtr="0">
            <a:normAutofit/>
          </a:bodyPr>
          <a:lstStyle/>
          <a:p>
            <a:pPr marL="0" lvl="0" indent="0" algn="l" rtl="0">
              <a:lnSpc>
                <a:spcPct val="90000"/>
              </a:lnSpc>
              <a:spcBef>
                <a:spcPts val="0"/>
              </a:spcBef>
              <a:spcAft>
                <a:spcPts val="0"/>
              </a:spcAft>
              <a:buClr>
                <a:schemeClr val="accent5"/>
              </a:buClr>
              <a:buSzPts val="4400"/>
              <a:buFont typeface="Calibri"/>
              <a:buNone/>
            </a:pPr>
            <a:r>
              <a:rPr lang="en-US"/>
              <a:t>Eligibility Determination &amp; Special Education</a:t>
            </a:r>
            <a:endParaRP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Shape 913"/>
        <p:cNvGrpSpPr/>
        <p:nvPr/>
      </p:nvGrpSpPr>
      <p:grpSpPr>
        <a:xfrm>
          <a:off x="0" y="0"/>
          <a:ext cx="0" cy="0"/>
          <a:chOff x="0" y="0"/>
          <a:chExt cx="0" cy="0"/>
        </a:xfrm>
      </p:grpSpPr>
      <p:sp>
        <p:nvSpPr>
          <p:cNvPr id="914" name="Google Shape;914;p44"/>
          <p:cNvSpPr txBox="1">
            <a:spLocks noGrp="1"/>
          </p:cNvSpPr>
          <p:nvPr>
            <p:ph type="body" idx="1"/>
          </p:nvPr>
        </p:nvSpPr>
        <p:spPr>
          <a:xfrm>
            <a:off x="717176" y="1825625"/>
            <a:ext cx="10784542" cy="4109010"/>
          </a:xfrm>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0"/>
              </a:spcBef>
              <a:spcAft>
                <a:spcPts val="0"/>
              </a:spcAft>
              <a:buClr>
                <a:schemeClr val="dk1"/>
              </a:buClr>
              <a:buSzPts val="2400"/>
              <a:buNone/>
            </a:pPr>
            <a:r>
              <a:rPr lang="en-US"/>
              <a:t>IDEA and OARs are clear with regard to the fact that a child must NOT be determined to be a child with a disability </a:t>
            </a:r>
            <a:r>
              <a:rPr lang="en-US" u="sng"/>
              <a:t>if the determinant factor is</a:t>
            </a:r>
            <a:r>
              <a:rPr lang="en-US"/>
              <a:t> one or more of the following:</a:t>
            </a:r>
            <a:endParaRPr/>
          </a:p>
          <a:p>
            <a:pPr marL="0" lvl="0" indent="0" algn="l" rtl="0">
              <a:lnSpc>
                <a:spcPct val="90000"/>
              </a:lnSpc>
              <a:spcBef>
                <a:spcPts val="1000"/>
              </a:spcBef>
              <a:spcAft>
                <a:spcPts val="0"/>
              </a:spcAft>
              <a:buClr>
                <a:schemeClr val="dk1"/>
              </a:buClr>
              <a:buSzPts val="2400"/>
              <a:buNone/>
            </a:pPr>
            <a:endParaRPr/>
          </a:p>
          <a:p>
            <a:pPr marL="685800" lvl="1" indent="-228600" algn="l" rtl="0">
              <a:lnSpc>
                <a:spcPct val="90000"/>
              </a:lnSpc>
              <a:spcBef>
                <a:spcPts val="500"/>
              </a:spcBef>
              <a:spcAft>
                <a:spcPts val="0"/>
              </a:spcAft>
              <a:buClr>
                <a:schemeClr val="dk1"/>
              </a:buClr>
              <a:buSzPts val="2400"/>
              <a:buChar char="•"/>
            </a:pPr>
            <a:r>
              <a:rPr lang="en-US"/>
              <a:t>Lack of appropriate instruction in reading, including the essential components of reading instruction (defined in the Elementary and Secondary Education Act as phonemic awareness, phonics, vocabulary development, reading fluency including oral reading skills, and reading comprehension strategies);or</a:t>
            </a:r>
            <a:endParaRPr/>
          </a:p>
          <a:p>
            <a:pPr marL="685800" lvl="1" indent="-228600" algn="l" rtl="0">
              <a:lnSpc>
                <a:spcPct val="90000"/>
              </a:lnSpc>
              <a:spcBef>
                <a:spcPts val="1000"/>
              </a:spcBef>
              <a:spcAft>
                <a:spcPts val="0"/>
              </a:spcAft>
              <a:buClr>
                <a:schemeClr val="dk1"/>
              </a:buClr>
              <a:buSzPts val="2400"/>
              <a:buChar char="•"/>
            </a:pPr>
            <a:r>
              <a:rPr lang="en-US"/>
              <a:t>Lack of appropriate instruction in math; or</a:t>
            </a:r>
            <a:endParaRPr/>
          </a:p>
          <a:p>
            <a:pPr marL="685800" lvl="1" indent="-228600" algn="l" rtl="0">
              <a:lnSpc>
                <a:spcPct val="90000"/>
              </a:lnSpc>
              <a:spcBef>
                <a:spcPts val="1000"/>
              </a:spcBef>
              <a:spcAft>
                <a:spcPts val="0"/>
              </a:spcAft>
              <a:buClr>
                <a:schemeClr val="dk1"/>
              </a:buClr>
              <a:buSzPts val="2400"/>
              <a:buChar char="•"/>
            </a:pPr>
            <a:r>
              <a:rPr lang="en-US"/>
              <a:t>Limited English proficiency.</a:t>
            </a:r>
            <a:endParaRPr/>
          </a:p>
          <a:p>
            <a:pPr marL="228600" lvl="0" indent="-76200" algn="l" rtl="0">
              <a:lnSpc>
                <a:spcPct val="90000"/>
              </a:lnSpc>
              <a:spcBef>
                <a:spcPts val="1000"/>
              </a:spcBef>
              <a:spcAft>
                <a:spcPts val="0"/>
              </a:spcAft>
              <a:buClr>
                <a:schemeClr val="dk1"/>
              </a:buClr>
              <a:buSzPts val="2400"/>
              <a:buNone/>
            </a:pPr>
            <a:endParaRPr/>
          </a:p>
        </p:txBody>
      </p:sp>
      <p:sp>
        <p:nvSpPr>
          <p:cNvPr id="915" name="Google Shape;915;p44"/>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p>
            <a:pPr marL="0" lvl="0" indent="0" algn="l" rtl="0">
              <a:spcBef>
                <a:spcPts val="0"/>
              </a:spcBef>
              <a:spcAft>
                <a:spcPts val="0"/>
              </a:spcAft>
              <a:buNone/>
            </a:pPr>
            <a:r>
              <a:rPr lang="en-US"/>
              <a:t>Oregon Department of Education</a:t>
            </a:r>
            <a:endParaRPr/>
          </a:p>
        </p:txBody>
      </p:sp>
      <p:sp>
        <p:nvSpPr>
          <p:cNvPr id="916" name="Google Shape;916;p44"/>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45</a:t>
            </a:fld>
            <a:endParaRPr/>
          </a:p>
        </p:txBody>
      </p:sp>
      <p:sp>
        <p:nvSpPr>
          <p:cNvPr id="917" name="Google Shape;917;p44"/>
          <p:cNvSpPr txBox="1">
            <a:spLocks noGrp="1"/>
          </p:cNvSpPr>
          <p:nvPr>
            <p:ph type="title"/>
          </p:nvPr>
        </p:nvSpPr>
        <p:spPr>
          <a:xfrm>
            <a:off x="717176" y="457200"/>
            <a:ext cx="10784542" cy="1026460"/>
          </a:xfrm>
          <a:prstGeom prst="rect">
            <a:avLst/>
          </a:prstGeom>
          <a:noFill/>
          <a:ln>
            <a:noFill/>
          </a:ln>
        </p:spPr>
        <p:txBody>
          <a:bodyPr spcFirstLastPara="1" wrap="square" lIns="91425" tIns="45700" rIns="91425" bIns="45700" anchor="b" anchorCtr="0">
            <a:normAutofit/>
          </a:bodyPr>
          <a:lstStyle/>
          <a:p>
            <a:pPr marL="0" lvl="0" indent="0" algn="l" rtl="0">
              <a:lnSpc>
                <a:spcPct val="90000"/>
              </a:lnSpc>
              <a:spcBef>
                <a:spcPts val="0"/>
              </a:spcBef>
              <a:spcAft>
                <a:spcPts val="0"/>
              </a:spcAft>
              <a:buClr>
                <a:schemeClr val="accent5"/>
              </a:buClr>
              <a:buSzPts val="4400"/>
              <a:buFont typeface="Calibri"/>
              <a:buNone/>
            </a:pPr>
            <a:r>
              <a:rPr lang="en-US"/>
              <a:t>Eligibility Determination &amp; Special Factors</a:t>
            </a:r>
            <a:endParaRP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Shape 921"/>
        <p:cNvGrpSpPr/>
        <p:nvPr/>
      </p:nvGrpSpPr>
      <p:grpSpPr>
        <a:xfrm>
          <a:off x="0" y="0"/>
          <a:ext cx="0" cy="0"/>
          <a:chOff x="0" y="0"/>
          <a:chExt cx="0" cy="0"/>
        </a:xfrm>
      </p:grpSpPr>
      <p:sp>
        <p:nvSpPr>
          <p:cNvPr id="922" name="Google Shape;922;p45"/>
          <p:cNvSpPr txBox="1">
            <a:spLocks noGrp="1"/>
          </p:cNvSpPr>
          <p:nvPr>
            <p:ph type="ctrTitle"/>
          </p:nvPr>
        </p:nvSpPr>
        <p:spPr>
          <a:xfrm>
            <a:off x="717177" y="2488757"/>
            <a:ext cx="10784542" cy="1900363"/>
          </a:xfrm>
          <a:prstGeom prst="rect">
            <a:avLst/>
          </a:prstGeom>
          <a:noFill/>
          <a:ln>
            <a:noFill/>
          </a:ln>
        </p:spPr>
        <p:txBody>
          <a:bodyPr spcFirstLastPara="1" wrap="square" lIns="91425" tIns="45700" rIns="91425" bIns="45700" anchor="ctr" anchorCtr="0">
            <a:noAutofit/>
          </a:bodyPr>
          <a:lstStyle/>
          <a:p>
            <a:pPr marL="0" lvl="0" indent="0" algn="ctr" rtl="0">
              <a:lnSpc>
                <a:spcPct val="90000"/>
              </a:lnSpc>
              <a:spcBef>
                <a:spcPts val="0"/>
              </a:spcBef>
              <a:spcAft>
                <a:spcPts val="0"/>
              </a:spcAft>
              <a:buClr>
                <a:schemeClr val="accent2"/>
              </a:buClr>
              <a:buSzPts val="6800"/>
              <a:buFont typeface="Calibri"/>
              <a:buNone/>
            </a:pPr>
            <a:r>
              <a:rPr lang="en-US"/>
              <a:t>Documentation of a Medical Examination</a:t>
            </a:r>
            <a:endParaRPr/>
          </a:p>
        </p:txBody>
      </p:sp>
      <p:sp>
        <p:nvSpPr>
          <p:cNvPr id="923" name="Google Shape;923;p45"/>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p>
            <a:pPr marL="0" lvl="0" indent="0" algn="l" rtl="0">
              <a:spcBef>
                <a:spcPts val="0"/>
              </a:spcBef>
              <a:spcAft>
                <a:spcPts val="0"/>
              </a:spcAft>
              <a:buNone/>
            </a:pPr>
            <a:r>
              <a:rPr lang="en-US"/>
              <a:t>Oregon Department of Education</a:t>
            </a:r>
            <a:endParaRPr/>
          </a:p>
        </p:txBody>
      </p:sp>
      <p:sp>
        <p:nvSpPr>
          <p:cNvPr id="924" name="Google Shape;924;p45"/>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46</a:t>
            </a:fld>
            <a:endParaRP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Shape 929"/>
        <p:cNvGrpSpPr/>
        <p:nvPr/>
      </p:nvGrpSpPr>
      <p:grpSpPr>
        <a:xfrm>
          <a:off x="0" y="0"/>
          <a:ext cx="0" cy="0"/>
          <a:chOff x="0" y="0"/>
          <a:chExt cx="0" cy="0"/>
        </a:xfrm>
      </p:grpSpPr>
      <p:sp>
        <p:nvSpPr>
          <p:cNvPr id="930" name="Google Shape;930;p46"/>
          <p:cNvSpPr txBox="1">
            <a:spLocks noGrp="1"/>
          </p:cNvSpPr>
          <p:nvPr>
            <p:ph type="title"/>
          </p:nvPr>
        </p:nvSpPr>
        <p:spPr>
          <a:xfrm>
            <a:off x="717177" y="779646"/>
            <a:ext cx="3931826" cy="2529812"/>
          </a:xfrm>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0"/>
              </a:spcBef>
              <a:spcAft>
                <a:spcPts val="0"/>
              </a:spcAft>
              <a:buClr>
                <a:schemeClr val="accent2"/>
              </a:buClr>
              <a:buSzPts val="4400"/>
              <a:buFont typeface="Calibri"/>
              <a:buNone/>
            </a:pPr>
            <a:r>
              <a:rPr lang="en-US"/>
              <a:t>Documentation of a Medical Examination </a:t>
            </a:r>
            <a:endParaRPr/>
          </a:p>
        </p:txBody>
      </p:sp>
      <p:sp>
        <p:nvSpPr>
          <p:cNvPr id="931" name="Google Shape;931;p46"/>
          <p:cNvSpPr txBox="1">
            <a:spLocks noGrp="1"/>
          </p:cNvSpPr>
          <p:nvPr>
            <p:ph type="body" idx="1"/>
          </p:nvPr>
        </p:nvSpPr>
        <p:spPr>
          <a:xfrm>
            <a:off x="5183188" y="779647"/>
            <a:ext cx="6172200" cy="5081404"/>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Clr>
                <a:schemeClr val="dk1"/>
              </a:buClr>
              <a:buSzPts val="2600"/>
              <a:buNone/>
            </a:pPr>
            <a:r>
              <a:rPr lang="en-US" sz="2600"/>
              <a:t>Evaluation procedures should include a variety of assessment tools and strategies to gather functional, developmental, and academic information about the child (34 CFR 300.304, OAR 581-015-2110).</a:t>
            </a:r>
            <a:endParaRPr sz="2600"/>
          </a:p>
          <a:p>
            <a:pPr marL="228600" lvl="0" indent="-63500" algn="l" rtl="0">
              <a:lnSpc>
                <a:spcPct val="90000"/>
              </a:lnSpc>
              <a:spcBef>
                <a:spcPts val="1000"/>
              </a:spcBef>
              <a:spcAft>
                <a:spcPts val="0"/>
              </a:spcAft>
              <a:buClr>
                <a:schemeClr val="dk1"/>
              </a:buClr>
              <a:buSzPts val="2600"/>
              <a:buNone/>
            </a:pPr>
            <a:endParaRPr sz="2600"/>
          </a:p>
          <a:p>
            <a:pPr marL="0" lvl="0" indent="0" algn="l" rtl="0">
              <a:lnSpc>
                <a:spcPct val="90000"/>
              </a:lnSpc>
              <a:spcBef>
                <a:spcPts val="1000"/>
              </a:spcBef>
              <a:spcAft>
                <a:spcPts val="0"/>
              </a:spcAft>
              <a:buClr>
                <a:schemeClr val="dk1"/>
              </a:buClr>
              <a:buSzPts val="2600"/>
              <a:buNone/>
            </a:pPr>
            <a:r>
              <a:rPr lang="en-US" sz="2600"/>
              <a:t>Regardless of what format the documentation is provided, information obtained from a medical examination may provide data that assists the evaluation team in determining if the child is a child with a disability and the educational needs of the child.</a:t>
            </a:r>
            <a:endParaRPr sz="2600"/>
          </a:p>
          <a:p>
            <a:pPr marL="228600" lvl="0" indent="-76200" algn="l" rtl="0">
              <a:lnSpc>
                <a:spcPct val="90000"/>
              </a:lnSpc>
              <a:spcBef>
                <a:spcPts val="1000"/>
              </a:spcBef>
              <a:spcAft>
                <a:spcPts val="0"/>
              </a:spcAft>
              <a:buClr>
                <a:schemeClr val="dk1"/>
              </a:buClr>
              <a:buSzPts val="2400"/>
              <a:buNone/>
            </a:pPr>
            <a:endParaRPr/>
          </a:p>
        </p:txBody>
      </p:sp>
      <p:sp>
        <p:nvSpPr>
          <p:cNvPr id="932" name="Google Shape;932;p46"/>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rmAutofit/>
          </a:bodyPr>
          <a:lstStyle/>
          <a:p>
            <a:pPr marL="0" lvl="0" indent="0" algn="l" rtl="0">
              <a:spcBef>
                <a:spcPts val="0"/>
              </a:spcBef>
              <a:spcAft>
                <a:spcPts val="0"/>
              </a:spcAft>
              <a:buNone/>
            </a:pPr>
            <a:r>
              <a:rPr lang="en-US"/>
              <a:t>Oregon Department of Education</a:t>
            </a:r>
            <a:endParaRPr/>
          </a:p>
        </p:txBody>
      </p:sp>
      <p:sp>
        <p:nvSpPr>
          <p:cNvPr id="933" name="Google Shape;933;p46"/>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rmAutofit/>
          </a:bodyPr>
          <a:lstStyle/>
          <a:p>
            <a:pPr marL="0" lvl="0" indent="0" algn="r" rtl="0">
              <a:spcBef>
                <a:spcPts val="0"/>
              </a:spcBef>
              <a:spcAft>
                <a:spcPts val="0"/>
              </a:spcAft>
              <a:buNone/>
            </a:pPr>
            <a:fld id="{00000000-1234-1234-1234-123412341234}" type="slidenum">
              <a:rPr lang="en-US"/>
              <a:t>47</a:t>
            </a:fld>
            <a:endParaRP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Shape 937"/>
        <p:cNvGrpSpPr/>
        <p:nvPr/>
      </p:nvGrpSpPr>
      <p:grpSpPr>
        <a:xfrm>
          <a:off x="0" y="0"/>
          <a:ext cx="0" cy="0"/>
          <a:chOff x="0" y="0"/>
          <a:chExt cx="0" cy="0"/>
        </a:xfrm>
      </p:grpSpPr>
      <p:sp>
        <p:nvSpPr>
          <p:cNvPr id="938" name="Google Shape;938;p47"/>
          <p:cNvSpPr txBox="1">
            <a:spLocks noGrp="1"/>
          </p:cNvSpPr>
          <p:nvPr>
            <p:ph type="title"/>
          </p:nvPr>
        </p:nvSpPr>
        <p:spPr>
          <a:xfrm>
            <a:off x="717177" y="779646"/>
            <a:ext cx="3931826" cy="2529812"/>
          </a:xfrm>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0"/>
              </a:spcBef>
              <a:spcAft>
                <a:spcPts val="0"/>
              </a:spcAft>
              <a:buClr>
                <a:schemeClr val="accent2"/>
              </a:buClr>
              <a:buSzPts val="4400"/>
              <a:buFont typeface="Calibri"/>
              <a:buNone/>
            </a:pPr>
            <a:r>
              <a:rPr lang="en-US"/>
              <a:t>Documentation of a Medical Examination </a:t>
            </a:r>
            <a:endParaRPr/>
          </a:p>
        </p:txBody>
      </p:sp>
      <p:sp>
        <p:nvSpPr>
          <p:cNvPr id="939" name="Google Shape;939;p47"/>
          <p:cNvSpPr txBox="1">
            <a:spLocks noGrp="1"/>
          </p:cNvSpPr>
          <p:nvPr>
            <p:ph type="body" idx="1"/>
          </p:nvPr>
        </p:nvSpPr>
        <p:spPr>
          <a:xfrm>
            <a:off x="5183188" y="779647"/>
            <a:ext cx="6172200" cy="5081404"/>
          </a:xfrm>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0"/>
              </a:spcBef>
              <a:spcAft>
                <a:spcPts val="0"/>
              </a:spcAft>
              <a:buClr>
                <a:schemeClr val="dk1"/>
              </a:buClr>
              <a:buSzPts val="2800"/>
              <a:buNone/>
            </a:pPr>
            <a:r>
              <a:rPr lang="en-US" sz="2800"/>
              <a:t>Examples of the types of documentation that a medical provider could provide: </a:t>
            </a:r>
            <a:endParaRPr sz="2800"/>
          </a:p>
          <a:p>
            <a:pPr marL="228600" lvl="0" indent="-50800" algn="l" rtl="0">
              <a:lnSpc>
                <a:spcPct val="90000"/>
              </a:lnSpc>
              <a:spcBef>
                <a:spcPts val="1000"/>
              </a:spcBef>
              <a:spcAft>
                <a:spcPts val="0"/>
              </a:spcAft>
              <a:buClr>
                <a:schemeClr val="dk1"/>
              </a:buClr>
              <a:buSzPts val="2800"/>
              <a:buNone/>
            </a:pPr>
            <a:endParaRPr sz="2800"/>
          </a:p>
          <a:p>
            <a:pPr marL="228600" lvl="0" indent="-228600" algn="l" rtl="0">
              <a:lnSpc>
                <a:spcPct val="90000"/>
              </a:lnSpc>
              <a:spcBef>
                <a:spcPts val="1000"/>
              </a:spcBef>
              <a:spcAft>
                <a:spcPts val="0"/>
              </a:spcAft>
              <a:buClr>
                <a:schemeClr val="dk1"/>
              </a:buClr>
              <a:buSzPts val="2800"/>
              <a:buChar char="•"/>
            </a:pPr>
            <a:r>
              <a:rPr lang="en-US" sz="2800"/>
              <a:t>Medical history record</a:t>
            </a:r>
            <a:endParaRPr sz="2800"/>
          </a:p>
          <a:p>
            <a:pPr marL="228600" lvl="0" indent="-228600" algn="l" rtl="0">
              <a:lnSpc>
                <a:spcPct val="90000"/>
              </a:lnSpc>
              <a:spcBef>
                <a:spcPts val="1000"/>
              </a:spcBef>
              <a:spcAft>
                <a:spcPts val="0"/>
              </a:spcAft>
              <a:buClr>
                <a:schemeClr val="dk1"/>
              </a:buClr>
              <a:buSzPts val="2800"/>
              <a:buChar char="•"/>
            </a:pPr>
            <a:r>
              <a:rPr lang="en-US" sz="2800"/>
              <a:t>Physician notes and progress reports</a:t>
            </a:r>
            <a:endParaRPr sz="2800"/>
          </a:p>
          <a:p>
            <a:pPr marL="228600" lvl="0" indent="-228600" algn="l" rtl="0">
              <a:lnSpc>
                <a:spcPct val="90000"/>
              </a:lnSpc>
              <a:spcBef>
                <a:spcPts val="1000"/>
              </a:spcBef>
              <a:spcAft>
                <a:spcPts val="0"/>
              </a:spcAft>
              <a:buClr>
                <a:schemeClr val="dk1"/>
              </a:buClr>
              <a:buSzPts val="2800"/>
              <a:buChar char="•"/>
            </a:pPr>
            <a:r>
              <a:rPr lang="en-US" sz="2800"/>
              <a:t>Evaluation report</a:t>
            </a:r>
            <a:endParaRPr sz="2800"/>
          </a:p>
          <a:p>
            <a:pPr marL="228600" lvl="0" indent="-228600" algn="l" rtl="0">
              <a:lnSpc>
                <a:spcPct val="90000"/>
              </a:lnSpc>
              <a:spcBef>
                <a:spcPts val="1000"/>
              </a:spcBef>
              <a:spcAft>
                <a:spcPts val="0"/>
              </a:spcAft>
              <a:buClr>
                <a:schemeClr val="dk1"/>
              </a:buClr>
              <a:buSzPts val="2800"/>
              <a:buChar char="•"/>
            </a:pPr>
            <a:r>
              <a:rPr lang="en-US" sz="2800"/>
              <a:t>Letters or reports from other eligible healthcare professionals involved in the child's care</a:t>
            </a:r>
            <a:endParaRPr sz="2800"/>
          </a:p>
        </p:txBody>
      </p:sp>
      <p:sp>
        <p:nvSpPr>
          <p:cNvPr id="940" name="Google Shape;940;p47"/>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rmAutofit/>
          </a:bodyPr>
          <a:lstStyle/>
          <a:p>
            <a:pPr marL="0" lvl="0" indent="0" algn="l" rtl="0">
              <a:spcBef>
                <a:spcPts val="0"/>
              </a:spcBef>
              <a:spcAft>
                <a:spcPts val="0"/>
              </a:spcAft>
              <a:buNone/>
            </a:pPr>
            <a:r>
              <a:rPr lang="en-US"/>
              <a:t>Oregon Department of Education</a:t>
            </a:r>
            <a:endParaRPr/>
          </a:p>
        </p:txBody>
      </p:sp>
      <p:sp>
        <p:nvSpPr>
          <p:cNvPr id="941" name="Google Shape;941;p47"/>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rmAutofit/>
          </a:bodyPr>
          <a:lstStyle/>
          <a:p>
            <a:pPr marL="0" lvl="0" indent="0" algn="r" rtl="0">
              <a:spcBef>
                <a:spcPts val="0"/>
              </a:spcBef>
              <a:spcAft>
                <a:spcPts val="0"/>
              </a:spcAft>
              <a:buNone/>
            </a:pPr>
            <a:fld id="{00000000-1234-1234-1234-123412341234}" type="slidenum">
              <a:rPr lang="en-US"/>
              <a:t>48</a:t>
            </a:fld>
            <a:endParaRP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Shape 946"/>
        <p:cNvGrpSpPr/>
        <p:nvPr/>
      </p:nvGrpSpPr>
      <p:grpSpPr>
        <a:xfrm>
          <a:off x="0" y="0"/>
          <a:ext cx="0" cy="0"/>
          <a:chOff x="0" y="0"/>
          <a:chExt cx="0" cy="0"/>
        </a:xfrm>
      </p:grpSpPr>
      <p:sp>
        <p:nvSpPr>
          <p:cNvPr id="947" name="Google Shape;947;p48"/>
          <p:cNvSpPr txBox="1">
            <a:spLocks noGrp="1"/>
          </p:cNvSpPr>
          <p:nvPr>
            <p:ph type="title"/>
          </p:nvPr>
        </p:nvSpPr>
        <p:spPr>
          <a:xfrm>
            <a:off x="717177" y="779646"/>
            <a:ext cx="3931826" cy="2529812"/>
          </a:xfrm>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0"/>
              </a:spcBef>
              <a:spcAft>
                <a:spcPts val="0"/>
              </a:spcAft>
              <a:buClr>
                <a:schemeClr val="accent2"/>
              </a:buClr>
              <a:buSzPts val="4400"/>
              <a:buFont typeface="Calibri"/>
              <a:buNone/>
            </a:pPr>
            <a:r>
              <a:rPr lang="en-US"/>
              <a:t>Documentation of a Medical Examination</a:t>
            </a:r>
            <a:endParaRPr/>
          </a:p>
        </p:txBody>
      </p:sp>
      <p:sp>
        <p:nvSpPr>
          <p:cNvPr id="948" name="Google Shape;948;p48"/>
          <p:cNvSpPr txBox="1">
            <a:spLocks noGrp="1"/>
          </p:cNvSpPr>
          <p:nvPr>
            <p:ph type="body" idx="1"/>
          </p:nvPr>
        </p:nvSpPr>
        <p:spPr>
          <a:xfrm>
            <a:off x="5183188" y="779647"/>
            <a:ext cx="6172200" cy="5081404"/>
          </a:xfrm>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0"/>
              </a:spcBef>
              <a:spcAft>
                <a:spcPts val="0"/>
              </a:spcAft>
              <a:buClr>
                <a:schemeClr val="dk1"/>
              </a:buClr>
              <a:buSzPts val="2800"/>
              <a:buNone/>
            </a:pPr>
            <a:r>
              <a:rPr lang="en-US" sz="2800"/>
              <a:t> </a:t>
            </a:r>
            <a:endParaRPr sz="2800"/>
          </a:p>
          <a:p>
            <a:pPr marL="228600" lvl="0" indent="-50800" algn="l" rtl="0">
              <a:lnSpc>
                <a:spcPct val="90000"/>
              </a:lnSpc>
              <a:spcBef>
                <a:spcPts val="1000"/>
              </a:spcBef>
              <a:spcAft>
                <a:spcPts val="0"/>
              </a:spcAft>
              <a:buClr>
                <a:schemeClr val="dk1"/>
              </a:buClr>
              <a:buSzPts val="2800"/>
              <a:buNone/>
            </a:pPr>
            <a:endParaRPr sz="2800"/>
          </a:p>
          <a:p>
            <a:pPr marL="0" lvl="0" indent="0" algn="l" rtl="0">
              <a:lnSpc>
                <a:spcPct val="90000"/>
              </a:lnSpc>
              <a:spcBef>
                <a:spcPts val="1000"/>
              </a:spcBef>
              <a:spcAft>
                <a:spcPts val="0"/>
              </a:spcAft>
              <a:buClr>
                <a:schemeClr val="dk1"/>
              </a:buClr>
              <a:buSzPts val="2800"/>
              <a:buNone/>
            </a:pPr>
            <a:r>
              <a:rPr lang="en-US" sz="2800"/>
              <a:t>ODE has developed an optional form that can be provided to eligible medical professionals to document information from a medical examination. </a:t>
            </a:r>
            <a:endParaRPr sz="2800"/>
          </a:p>
        </p:txBody>
      </p:sp>
      <p:sp>
        <p:nvSpPr>
          <p:cNvPr id="949" name="Google Shape;949;p48"/>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rmAutofit/>
          </a:bodyPr>
          <a:lstStyle/>
          <a:p>
            <a:pPr marL="0" lvl="0" indent="0" algn="l" rtl="0">
              <a:spcBef>
                <a:spcPts val="0"/>
              </a:spcBef>
              <a:spcAft>
                <a:spcPts val="0"/>
              </a:spcAft>
              <a:buNone/>
            </a:pPr>
            <a:r>
              <a:rPr lang="en-US"/>
              <a:t>Oregon Department of Education</a:t>
            </a:r>
            <a:endParaRPr/>
          </a:p>
        </p:txBody>
      </p:sp>
      <p:sp>
        <p:nvSpPr>
          <p:cNvPr id="950" name="Google Shape;950;p48"/>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rmAutofit/>
          </a:bodyPr>
          <a:lstStyle/>
          <a:p>
            <a:pPr marL="0" lvl="0" indent="0" algn="r" rtl="0">
              <a:spcBef>
                <a:spcPts val="0"/>
              </a:spcBef>
              <a:spcAft>
                <a:spcPts val="0"/>
              </a:spcAft>
              <a:buNone/>
            </a:pPr>
            <a:fld id="{00000000-1234-1234-1234-123412341234}" type="slidenum">
              <a:rPr lang="en-US"/>
              <a:t>49</a:t>
            </a:fld>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468"/>
        <p:cNvGrpSpPr/>
        <p:nvPr/>
      </p:nvGrpSpPr>
      <p:grpSpPr>
        <a:xfrm>
          <a:off x="0" y="0"/>
          <a:ext cx="0" cy="0"/>
          <a:chOff x="0" y="0"/>
          <a:chExt cx="0" cy="0"/>
        </a:xfrm>
      </p:grpSpPr>
      <p:sp>
        <p:nvSpPr>
          <p:cNvPr id="469" name="Google Shape;469;p4"/>
          <p:cNvSpPr txBox="1">
            <a:spLocks noGrp="1"/>
          </p:cNvSpPr>
          <p:nvPr>
            <p:ph type="title"/>
          </p:nvPr>
        </p:nvSpPr>
        <p:spPr>
          <a:xfrm>
            <a:off x="717176" y="476864"/>
            <a:ext cx="10784542" cy="1026460"/>
          </a:xfrm>
          <a:prstGeom prst="rect">
            <a:avLst/>
          </a:prstGeom>
          <a:noFill/>
          <a:ln>
            <a:noFill/>
          </a:ln>
        </p:spPr>
        <p:txBody>
          <a:bodyPr spcFirstLastPara="1" wrap="square" lIns="91425" tIns="45700" rIns="91425" bIns="45700" anchor="b" anchorCtr="0">
            <a:normAutofit/>
          </a:bodyPr>
          <a:lstStyle/>
          <a:p>
            <a:pPr marL="0" lvl="0" indent="0" algn="l" rtl="0">
              <a:lnSpc>
                <a:spcPct val="90000"/>
              </a:lnSpc>
              <a:spcBef>
                <a:spcPts val="0"/>
              </a:spcBef>
              <a:spcAft>
                <a:spcPts val="0"/>
              </a:spcAft>
              <a:buClr>
                <a:schemeClr val="accent5"/>
              </a:buClr>
              <a:buSzPts val="4400"/>
              <a:buFont typeface="Calibri"/>
              <a:buNone/>
            </a:pPr>
            <a:r>
              <a:rPr lang="en-US"/>
              <a:t>Background </a:t>
            </a:r>
            <a:endParaRPr/>
          </a:p>
        </p:txBody>
      </p:sp>
      <p:sp>
        <p:nvSpPr>
          <p:cNvPr id="470" name="Google Shape;470;p4"/>
          <p:cNvSpPr txBox="1">
            <a:spLocks noGrp="1"/>
          </p:cNvSpPr>
          <p:nvPr>
            <p:ph type="body" idx="1"/>
          </p:nvPr>
        </p:nvSpPr>
        <p:spPr>
          <a:xfrm>
            <a:off x="717175" y="1825625"/>
            <a:ext cx="10707900" cy="4314300"/>
          </a:xfrm>
          <a:prstGeom prst="rect">
            <a:avLst/>
          </a:prstGeom>
          <a:noFill/>
          <a:ln>
            <a:noFill/>
          </a:ln>
        </p:spPr>
        <p:txBody>
          <a:bodyPr spcFirstLastPara="1" wrap="square" lIns="91425" tIns="45700" rIns="91425" bIns="45700" anchor="t" anchorCtr="0">
            <a:normAutofit fontScale="92500" lnSpcReduction="10000"/>
          </a:bodyPr>
          <a:lstStyle/>
          <a:p>
            <a:pPr marL="0" lvl="0" indent="0" algn="l" rtl="0">
              <a:lnSpc>
                <a:spcPct val="90000"/>
              </a:lnSpc>
              <a:spcBef>
                <a:spcPts val="0"/>
              </a:spcBef>
              <a:spcAft>
                <a:spcPts val="0"/>
              </a:spcAft>
              <a:buClr>
                <a:schemeClr val="dk1"/>
              </a:buClr>
              <a:buSzPct val="100000"/>
              <a:buNone/>
            </a:pPr>
            <a:r>
              <a:rPr lang="en-US" sz="2800"/>
              <a:t>In 2019, the Oregon State Legislature passed Senate Bills (SB) 13 &amp; 16.</a:t>
            </a:r>
            <a:endParaRPr/>
          </a:p>
          <a:p>
            <a:pPr marL="0" lvl="0" indent="0" algn="l" rtl="0">
              <a:lnSpc>
                <a:spcPct val="90000"/>
              </a:lnSpc>
              <a:spcBef>
                <a:spcPts val="1000"/>
              </a:spcBef>
              <a:spcAft>
                <a:spcPts val="0"/>
              </a:spcAft>
              <a:buClr>
                <a:schemeClr val="dk1"/>
              </a:buClr>
              <a:buSzPct val="100000"/>
              <a:buNone/>
            </a:pPr>
            <a:endParaRPr sz="2800"/>
          </a:p>
          <a:p>
            <a:pPr marL="228600" lvl="0" indent="-228600" algn="l" rtl="0">
              <a:lnSpc>
                <a:spcPct val="90000"/>
              </a:lnSpc>
              <a:spcBef>
                <a:spcPts val="1000"/>
              </a:spcBef>
              <a:spcAft>
                <a:spcPts val="0"/>
              </a:spcAft>
              <a:buClr>
                <a:schemeClr val="dk1"/>
              </a:buClr>
              <a:buSzPct val="100000"/>
              <a:buChar char="•"/>
            </a:pPr>
            <a:r>
              <a:rPr lang="en-US" sz="2800"/>
              <a:t>SB 13 mandated updates to the language included under the term “child with a disability.” </a:t>
            </a:r>
            <a:endParaRPr/>
          </a:p>
          <a:p>
            <a:pPr marL="685800" lvl="1" indent="-278765" algn="l" rtl="0">
              <a:lnSpc>
                <a:spcPct val="90000"/>
              </a:lnSpc>
              <a:spcBef>
                <a:spcPts val="1000"/>
              </a:spcBef>
              <a:spcAft>
                <a:spcPts val="0"/>
              </a:spcAft>
              <a:buClr>
                <a:schemeClr val="dk1"/>
              </a:buClr>
              <a:buSzPct val="100000"/>
              <a:buChar char="•"/>
            </a:pPr>
            <a:r>
              <a:rPr lang="en-US" sz="2800"/>
              <a:t>SB 13 updates were designed to increase access by creating more inclusive and accessible terms for the updated eligibility categories.</a:t>
            </a:r>
            <a:endParaRPr/>
          </a:p>
          <a:p>
            <a:pPr marL="228600" lvl="0" indent="-228600" algn="l" rtl="0">
              <a:lnSpc>
                <a:spcPct val="90000"/>
              </a:lnSpc>
              <a:spcBef>
                <a:spcPts val="1000"/>
              </a:spcBef>
              <a:spcAft>
                <a:spcPts val="0"/>
              </a:spcAft>
              <a:buClr>
                <a:schemeClr val="dk1"/>
              </a:buClr>
              <a:buSzPct val="100000"/>
              <a:buChar char="•"/>
            </a:pPr>
            <a:r>
              <a:rPr lang="en-US" sz="2800"/>
              <a:t>SB 16 mandated updates to the requirements for statements from healthcare providers as part of the eligibility process. </a:t>
            </a:r>
            <a:endParaRPr/>
          </a:p>
          <a:p>
            <a:pPr marL="685800" lvl="1" indent="-278765" algn="l" rtl="0">
              <a:lnSpc>
                <a:spcPct val="90000"/>
              </a:lnSpc>
              <a:spcBef>
                <a:spcPts val="1000"/>
              </a:spcBef>
              <a:spcAft>
                <a:spcPts val="0"/>
              </a:spcAft>
              <a:buClr>
                <a:schemeClr val="dk1"/>
              </a:buClr>
              <a:buSzPct val="100000"/>
              <a:buChar char="•"/>
            </a:pPr>
            <a:r>
              <a:rPr lang="en-US" sz="2800"/>
              <a:t>SB 16 updates were designed to reduce barriers to eligibility by expanding the providers eligible to complete an examination as part of an eligibility process and to deemphasize the use of a specific form.  </a:t>
            </a:r>
            <a:endParaRPr/>
          </a:p>
          <a:p>
            <a:pPr marL="0" lvl="0" indent="0" algn="l" rtl="0">
              <a:lnSpc>
                <a:spcPct val="90000"/>
              </a:lnSpc>
              <a:spcBef>
                <a:spcPts val="1000"/>
              </a:spcBef>
              <a:spcAft>
                <a:spcPts val="0"/>
              </a:spcAft>
              <a:buClr>
                <a:schemeClr val="dk1"/>
              </a:buClr>
              <a:buSzPct val="100000"/>
              <a:buNone/>
            </a:pPr>
            <a:endParaRPr sz="2800"/>
          </a:p>
        </p:txBody>
      </p:sp>
      <p:sp>
        <p:nvSpPr>
          <p:cNvPr id="471" name="Google Shape;471;p4"/>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r>
              <a:rPr lang="en-US" sz="1200" b="0" i="0" u="none" strike="noStrike" cap="none">
                <a:solidFill>
                  <a:srgbClr val="595959"/>
                </a:solidFill>
                <a:latin typeface="Calibri"/>
                <a:ea typeface="Calibri"/>
                <a:cs typeface="Calibri"/>
                <a:sym typeface="Calibri"/>
              </a:rPr>
              <a:t>Oregon Department of Education</a:t>
            </a:r>
            <a:endParaRPr sz="1200" b="0" i="0" u="none" strike="noStrike" cap="none">
              <a:solidFill>
                <a:srgbClr val="595959"/>
              </a:solidFill>
              <a:latin typeface="Calibri"/>
              <a:ea typeface="Calibri"/>
              <a:cs typeface="Calibri"/>
              <a:sym typeface="Calibri"/>
            </a:endParaRPr>
          </a:p>
        </p:txBody>
      </p:sp>
      <p:sp>
        <p:nvSpPr>
          <p:cNvPr id="472" name="Google Shape;472;p4"/>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a:solidFill>
                  <a:srgbClr val="595959"/>
                </a:solidFill>
                <a:latin typeface="Calibri"/>
                <a:ea typeface="Calibri"/>
                <a:cs typeface="Calibri"/>
                <a:sym typeface="Calibri"/>
              </a:rPr>
              <a:t>5</a:t>
            </a:fld>
            <a:endParaRPr sz="1200" b="0" i="0" u="none" strike="noStrike" cap="none">
              <a:solidFill>
                <a:srgbClr val="595959"/>
              </a:solidFill>
              <a:latin typeface="Calibri"/>
              <a:ea typeface="Calibri"/>
              <a:cs typeface="Calibri"/>
              <a:sym typeface="Calibri"/>
            </a:endParaRP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Shape 955"/>
        <p:cNvGrpSpPr/>
        <p:nvPr/>
      </p:nvGrpSpPr>
      <p:grpSpPr>
        <a:xfrm>
          <a:off x="0" y="0"/>
          <a:ext cx="0" cy="0"/>
          <a:chOff x="0" y="0"/>
          <a:chExt cx="0" cy="0"/>
        </a:xfrm>
      </p:grpSpPr>
      <p:sp>
        <p:nvSpPr>
          <p:cNvPr id="956" name="Google Shape;956;p49"/>
          <p:cNvSpPr txBox="1">
            <a:spLocks noGrp="1"/>
          </p:cNvSpPr>
          <p:nvPr>
            <p:ph type="title"/>
          </p:nvPr>
        </p:nvSpPr>
        <p:spPr>
          <a:xfrm>
            <a:off x="717176" y="457200"/>
            <a:ext cx="10784542" cy="1026460"/>
          </a:xfrm>
          <a:prstGeom prst="rect">
            <a:avLst/>
          </a:prstGeom>
          <a:noFill/>
          <a:ln>
            <a:noFill/>
          </a:ln>
        </p:spPr>
        <p:txBody>
          <a:bodyPr spcFirstLastPara="1" wrap="square" lIns="91425" tIns="45700" rIns="91425" bIns="45700" anchor="b" anchorCtr="0">
            <a:normAutofit/>
          </a:bodyPr>
          <a:lstStyle/>
          <a:p>
            <a:pPr marL="0" lvl="0" indent="0" algn="l" rtl="0">
              <a:lnSpc>
                <a:spcPct val="90000"/>
              </a:lnSpc>
              <a:spcBef>
                <a:spcPts val="0"/>
              </a:spcBef>
              <a:spcAft>
                <a:spcPts val="0"/>
              </a:spcAft>
              <a:buClr>
                <a:schemeClr val="accent2"/>
              </a:buClr>
              <a:buSzPts val="4400"/>
              <a:buFont typeface="Calibri"/>
              <a:buNone/>
            </a:pPr>
            <a:r>
              <a:rPr lang="en-US"/>
              <a:t>Documentation of a Medical Examination</a:t>
            </a:r>
            <a:endParaRPr/>
          </a:p>
        </p:txBody>
      </p:sp>
      <p:sp>
        <p:nvSpPr>
          <p:cNvPr id="957" name="Google Shape;957;p49"/>
          <p:cNvSpPr txBox="1">
            <a:spLocks noGrp="1"/>
          </p:cNvSpPr>
          <p:nvPr>
            <p:ph type="body" idx="1"/>
          </p:nvPr>
        </p:nvSpPr>
        <p:spPr>
          <a:xfrm>
            <a:off x="717176" y="1825625"/>
            <a:ext cx="10784542" cy="4109010"/>
          </a:xfrm>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0"/>
              </a:spcBef>
              <a:spcAft>
                <a:spcPts val="0"/>
              </a:spcAft>
              <a:buClr>
                <a:schemeClr val="dk1"/>
              </a:buClr>
              <a:buSzPts val="2400"/>
              <a:buNone/>
            </a:pPr>
            <a:r>
              <a:rPr lang="en-US"/>
              <a:t>Regardless of its format, written documentation of a medical examination may provide information that will assist in determining whether the child is a child with a disability and should include at least the following:</a:t>
            </a:r>
            <a:endParaRPr/>
          </a:p>
          <a:p>
            <a:pPr marL="0" lvl="0" indent="0" algn="l" rtl="0">
              <a:lnSpc>
                <a:spcPct val="90000"/>
              </a:lnSpc>
              <a:spcBef>
                <a:spcPts val="1000"/>
              </a:spcBef>
              <a:spcAft>
                <a:spcPts val="0"/>
              </a:spcAft>
              <a:buClr>
                <a:schemeClr val="dk1"/>
              </a:buClr>
              <a:buSzPts val="2400"/>
              <a:buNone/>
            </a:pPr>
            <a:endParaRPr/>
          </a:p>
          <a:p>
            <a:pPr marL="342900" lvl="0" indent="-342900" algn="l" rtl="0">
              <a:lnSpc>
                <a:spcPct val="90000"/>
              </a:lnSpc>
              <a:spcBef>
                <a:spcPts val="1000"/>
              </a:spcBef>
              <a:spcAft>
                <a:spcPts val="0"/>
              </a:spcAft>
              <a:buClr>
                <a:schemeClr val="dk1"/>
              </a:buClr>
              <a:buSzPts val="2400"/>
              <a:buChar char="•"/>
            </a:pPr>
            <a:r>
              <a:rPr lang="en-US"/>
              <a:t>Child's name and date of birth.</a:t>
            </a:r>
            <a:endParaRPr/>
          </a:p>
          <a:p>
            <a:pPr marL="342900" lvl="0" indent="-342900" algn="l" rtl="0">
              <a:lnSpc>
                <a:spcPct val="90000"/>
              </a:lnSpc>
              <a:spcBef>
                <a:spcPts val="1000"/>
              </a:spcBef>
              <a:spcAft>
                <a:spcPts val="0"/>
              </a:spcAft>
              <a:buClr>
                <a:schemeClr val="dk1"/>
              </a:buClr>
              <a:buSzPts val="2400"/>
              <a:buChar char="•"/>
            </a:pPr>
            <a:r>
              <a:rPr lang="en-US"/>
              <a:t>Any diagnosis or condition(s) that may be impacting the child's development or educational performance. </a:t>
            </a:r>
            <a:endParaRPr/>
          </a:p>
          <a:p>
            <a:pPr marL="342900" lvl="0" indent="-342900" algn="l" rtl="0">
              <a:lnSpc>
                <a:spcPct val="90000"/>
              </a:lnSpc>
              <a:spcBef>
                <a:spcPts val="1000"/>
              </a:spcBef>
              <a:spcAft>
                <a:spcPts val="0"/>
              </a:spcAft>
              <a:buClr>
                <a:schemeClr val="dk1"/>
              </a:buClr>
              <a:buSzPts val="2400"/>
              <a:buChar char="•"/>
            </a:pPr>
            <a:r>
              <a:rPr lang="en-US"/>
              <a:t>Relevant information about the child's condition including expected length of duration of the condition. </a:t>
            </a:r>
            <a:endParaRPr/>
          </a:p>
          <a:p>
            <a:pPr marL="342900" lvl="0" indent="-342900" algn="l" rtl="0">
              <a:lnSpc>
                <a:spcPct val="90000"/>
              </a:lnSpc>
              <a:spcBef>
                <a:spcPts val="1000"/>
              </a:spcBef>
              <a:spcAft>
                <a:spcPts val="0"/>
              </a:spcAft>
              <a:buClr>
                <a:schemeClr val="dk1"/>
              </a:buClr>
              <a:buSzPts val="2400"/>
              <a:buChar char="•"/>
            </a:pPr>
            <a:r>
              <a:rPr lang="en-US"/>
              <a:t>Exam and/or documentation date. </a:t>
            </a:r>
            <a:endParaRPr/>
          </a:p>
        </p:txBody>
      </p:sp>
      <p:sp>
        <p:nvSpPr>
          <p:cNvPr id="958" name="Google Shape;958;p49"/>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rmAutofit/>
          </a:bodyPr>
          <a:lstStyle/>
          <a:p>
            <a:pPr marL="0" lvl="0" indent="0" algn="l" rtl="0">
              <a:spcBef>
                <a:spcPts val="0"/>
              </a:spcBef>
              <a:spcAft>
                <a:spcPts val="0"/>
              </a:spcAft>
              <a:buNone/>
            </a:pPr>
            <a:r>
              <a:rPr lang="en-US"/>
              <a:t>Oregon Department of Education</a:t>
            </a:r>
            <a:endParaRPr/>
          </a:p>
        </p:txBody>
      </p:sp>
      <p:sp>
        <p:nvSpPr>
          <p:cNvPr id="959" name="Google Shape;959;p49"/>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rmAutofit/>
          </a:bodyPr>
          <a:lstStyle/>
          <a:p>
            <a:pPr marL="0" lvl="0" indent="0" algn="r" rtl="0">
              <a:spcBef>
                <a:spcPts val="0"/>
              </a:spcBef>
              <a:spcAft>
                <a:spcPts val="0"/>
              </a:spcAft>
              <a:buNone/>
            </a:pPr>
            <a:fld id="{00000000-1234-1234-1234-123412341234}" type="slidenum">
              <a:rPr lang="en-US"/>
              <a:t>50</a:t>
            </a:fld>
            <a:endParaRP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Shape 963"/>
        <p:cNvGrpSpPr/>
        <p:nvPr/>
      </p:nvGrpSpPr>
      <p:grpSpPr>
        <a:xfrm>
          <a:off x="0" y="0"/>
          <a:ext cx="0" cy="0"/>
          <a:chOff x="0" y="0"/>
          <a:chExt cx="0" cy="0"/>
        </a:xfrm>
      </p:grpSpPr>
      <p:sp>
        <p:nvSpPr>
          <p:cNvPr id="964" name="Google Shape;964;p50"/>
          <p:cNvSpPr txBox="1">
            <a:spLocks noGrp="1"/>
          </p:cNvSpPr>
          <p:nvPr>
            <p:ph type="body" idx="1"/>
          </p:nvPr>
        </p:nvSpPr>
        <p:spPr>
          <a:xfrm>
            <a:off x="717176" y="1825625"/>
            <a:ext cx="10784542" cy="4109010"/>
          </a:xfrm>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0"/>
              </a:spcBef>
              <a:spcAft>
                <a:spcPts val="0"/>
              </a:spcAft>
              <a:buClr>
                <a:schemeClr val="dk1"/>
              </a:buClr>
              <a:buSzPts val="2800"/>
              <a:buNone/>
            </a:pPr>
            <a:r>
              <a:rPr lang="en-US" sz="2800"/>
              <a:t>A required medical examination </a:t>
            </a:r>
            <a:r>
              <a:rPr lang="en-US" sz="2800" b="1"/>
              <a:t>can</a:t>
            </a:r>
            <a:r>
              <a:rPr lang="en-US" sz="2800"/>
              <a:t> be conducted and documented by:</a:t>
            </a:r>
            <a:endParaRPr sz="2800"/>
          </a:p>
          <a:p>
            <a:pPr marL="0" lvl="0" indent="0" algn="l" rtl="0">
              <a:lnSpc>
                <a:spcPct val="90000"/>
              </a:lnSpc>
              <a:spcBef>
                <a:spcPts val="1000"/>
              </a:spcBef>
              <a:spcAft>
                <a:spcPts val="0"/>
              </a:spcAft>
              <a:buClr>
                <a:schemeClr val="dk1"/>
              </a:buClr>
              <a:buSzPts val="2800"/>
              <a:buNone/>
            </a:pPr>
            <a:endParaRPr sz="2800"/>
          </a:p>
          <a:p>
            <a:pPr marL="228600" lvl="0" indent="-228600" algn="l" rtl="0">
              <a:lnSpc>
                <a:spcPct val="90000"/>
              </a:lnSpc>
              <a:spcBef>
                <a:spcPts val="1000"/>
              </a:spcBef>
              <a:spcAft>
                <a:spcPts val="0"/>
              </a:spcAft>
              <a:buClr>
                <a:schemeClr val="dk1"/>
              </a:buClr>
              <a:buSzPts val="2800"/>
              <a:buChar char="•"/>
            </a:pPr>
            <a:r>
              <a:rPr lang="en-US" sz="2800"/>
              <a:t>Physician</a:t>
            </a:r>
            <a:endParaRPr sz="2800"/>
          </a:p>
          <a:p>
            <a:pPr marL="228600" lvl="0" indent="-228600" algn="l" rtl="0">
              <a:lnSpc>
                <a:spcPct val="90000"/>
              </a:lnSpc>
              <a:spcBef>
                <a:spcPts val="1000"/>
              </a:spcBef>
              <a:spcAft>
                <a:spcPts val="0"/>
              </a:spcAft>
              <a:buClr>
                <a:schemeClr val="dk1"/>
              </a:buClr>
              <a:buSzPts val="2800"/>
              <a:buChar char="•"/>
            </a:pPr>
            <a:r>
              <a:rPr lang="en-US" sz="2800"/>
              <a:t>Naturopathic Physician</a:t>
            </a:r>
            <a:endParaRPr sz="2800"/>
          </a:p>
          <a:p>
            <a:pPr marL="228600" lvl="0" indent="-228600" algn="l" rtl="0">
              <a:lnSpc>
                <a:spcPct val="90000"/>
              </a:lnSpc>
              <a:spcBef>
                <a:spcPts val="1000"/>
              </a:spcBef>
              <a:spcAft>
                <a:spcPts val="0"/>
              </a:spcAft>
              <a:buClr>
                <a:schemeClr val="dk1"/>
              </a:buClr>
              <a:buSzPts val="2800"/>
              <a:buChar char="•"/>
            </a:pPr>
            <a:r>
              <a:rPr lang="en-US" sz="2800"/>
              <a:t>Nurse Practitioner</a:t>
            </a:r>
            <a:endParaRPr sz="2800"/>
          </a:p>
          <a:p>
            <a:pPr marL="228600" lvl="0" indent="-228600" algn="l" rtl="0">
              <a:lnSpc>
                <a:spcPct val="90000"/>
              </a:lnSpc>
              <a:spcBef>
                <a:spcPts val="1000"/>
              </a:spcBef>
              <a:spcAft>
                <a:spcPts val="0"/>
              </a:spcAft>
              <a:buClr>
                <a:schemeClr val="dk1"/>
              </a:buClr>
              <a:buSzPts val="2800"/>
              <a:buChar char="•"/>
            </a:pPr>
            <a:r>
              <a:rPr lang="en-US" sz="2800"/>
              <a:t>Physician Assistant</a:t>
            </a:r>
            <a:endParaRPr/>
          </a:p>
          <a:p>
            <a:pPr marL="228600" lvl="0" indent="-50800" algn="l" rtl="0">
              <a:lnSpc>
                <a:spcPct val="90000"/>
              </a:lnSpc>
              <a:spcBef>
                <a:spcPts val="1000"/>
              </a:spcBef>
              <a:spcAft>
                <a:spcPts val="0"/>
              </a:spcAft>
              <a:buClr>
                <a:schemeClr val="dk1"/>
              </a:buClr>
              <a:buSzPts val="2800"/>
              <a:buNone/>
            </a:pPr>
            <a:endParaRPr sz="2800"/>
          </a:p>
          <a:p>
            <a:pPr marL="0" lvl="0" indent="0" algn="l" rtl="0">
              <a:lnSpc>
                <a:spcPct val="90000"/>
              </a:lnSpc>
              <a:spcBef>
                <a:spcPts val="1000"/>
              </a:spcBef>
              <a:spcAft>
                <a:spcPts val="0"/>
              </a:spcAft>
              <a:buClr>
                <a:schemeClr val="dk1"/>
              </a:buClr>
              <a:buSzPts val="2800"/>
              <a:buNone/>
            </a:pPr>
            <a:r>
              <a:rPr lang="en-US" sz="2800"/>
              <a:t>Licensed in Oregon or licensed in another state by the appropriate entity.</a:t>
            </a:r>
            <a:endParaRPr sz="2800"/>
          </a:p>
        </p:txBody>
      </p:sp>
      <p:sp>
        <p:nvSpPr>
          <p:cNvPr id="965" name="Google Shape;965;p50"/>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p>
            <a:pPr marL="0" lvl="0" indent="0" algn="l" rtl="0">
              <a:spcBef>
                <a:spcPts val="0"/>
              </a:spcBef>
              <a:spcAft>
                <a:spcPts val="0"/>
              </a:spcAft>
              <a:buNone/>
            </a:pPr>
            <a:r>
              <a:rPr lang="en-US"/>
              <a:t>Oregon Department of Education</a:t>
            </a:r>
            <a:endParaRPr/>
          </a:p>
        </p:txBody>
      </p:sp>
      <p:sp>
        <p:nvSpPr>
          <p:cNvPr id="966" name="Google Shape;966;p50"/>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51</a:t>
            </a:fld>
            <a:endParaRPr/>
          </a:p>
        </p:txBody>
      </p:sp>
      <p:sp>
        <p:nvSpPr>
          <p:cNvPr id="967" name="Google Shape;967;p50"/>
          <p:cNvSpPr txBox="1">
            <a:spLocks noGrp="1"/>
          </p:cNvSpPr>
          <p:nvPr>
            <p:ph type="title"/>
          </p:nvPr>
        </p:nvSpPr>
        <p:spPr>
          <a:xfrm>
            <a:off x="717176" y="457200"/>
            <a:ext cx="10784542" cy="1026460"/>
          </a:xfrm>
          <a:prstGeom prst="rect">
            <a:avLst/>
          </a:prstGeom>
          <a:noFill/>
          <a:ln>
            <a:noFill/>
          </a:ln>
        </p:spPr>
        <p:txBody>
          <a:bodyPr spcFirstLastPara="1" wrap="square" lIns="91425" tIns="45700" rIns="91425" bIns="45700" anchor="b" anchorCtr="0">
            <a:normAutofit fontScale="90000"/>
          </a:bodyPr>
          <a:lstStyle/>
          <a:p>
            <a:pPr marL="0" lvl="0" indent="0" algn="l" rtl="0">
              <a:lnSpc>
                <a:spcPct val="90000"/>
              </a:lnSpc>
              <a:spcBef>
                <a:spcPts val="0"/>
              </a:spcBef>
              <a:spcAft>
                <a:spcPts val="0"/>
              </a:spcAft>
              <a:buClr>
                <a:schemeClr val="accent2"/>
              </a:buClr>
              <a:buSzPct val="100000"/>
              <a:buFont typeface="Calibri"/>
              <a:buNone/>
            </a:pPr>
            <a:r>
              <a:rPr lang="en-US"/>
              <a:t>Required Documentation of a Medical Examination </a:t>
            </a:r>
            <a:endParaRP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Shape 971"/>
        <p:cNvGrpSpPr/>
        <p:nvPr/>
      </p:nvGrpSpPr>
      <p:grpSpPr>
        <a:xfrm>
          <a:off x="0" y="0"/>
          <a:ext cx="0" cy="0"/>
          <a:chOff x="0" y="0"/>
          <a:chExt cx="0" cy="0"/>
        </a:xfrm>
      </p:grpSpPr>
      <p:sp>
        <p:nvSpPr>
          <p:cNvPr id="972" name="Google Shape;972;p51"/>
          <p:cNvSpPr txBox="1">
            <a:spLocks noGrp="1"/>
          </p:cNvSpPr>
          <p:nvPr>
            <p:ph type="body" idx="1"/>
          </p:nvPr>
        </p:nvSpPr>
        <p:spPr>
          <a:xfrm>
            <a:off x="717176" y="1825625"/>
            <a:ext cx="10784542" cy="4109010"/>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Clr>
                <a:schemeClr val="dk1"/>
              </a:buClr>
              <a:buSzPts val="2800"/>
              <a:buNone/>
            </a:pPr>
            <a:r>
              <a:rPr lang="en-US" sz="2800"/>
              <a:t>Examples of individuals that </a:t>
            </a:r>
            <a:r>
              <a:rPr lang="en-US" sz="2800" b="1" u="sng"/>
              <a:t>cannot</a:t>
            </a:r>
            <a:r>
              <a:rPr lang="en-US" sz="2800"/>
              <a:t> conduct and document a required medical examination:</a:t>
            </a:r>
            <a:endParaRPr sz="2800"/>
          </a:p>
          <a:p>
            <a:pPr marL="228600" lvl="0" indent="-228600" algn="l" rtl="0">
              <a:lnSpc>
                <a:spcPct val="90000"/>
              </a:lnSpc>
              <a:spcBef>
                <a:spcPts val="1000"/>
              </a:spcBef>
              <a:spcAft>
                <a:spcPts val="0"/>
              </a:spcAft>
              <a:buClr>
                <a:schemeClr val="dk1"/>
              </a:buClr>
              <a:buSzPts val="2800"/>
              <a:buChar char="•"/>
            </a:pPr>
            <a:r>
              <a:rPr lang="en-US" sz="2800"/>
              <a:t>Chiropractor</a:t>
            </a:r>
            <a:endParaRPr sz="2800"/>
          </a:p>
          <a:p>
            <a:pPr marL="228600" lvl="0" indent="-228600" algn="l" rtl="0">
              <a:lnSpc>
                <a:spcPct val="90000"/>
              </a:lnSpc>
              <a:spcBef>
                <a:spcPts val="1000"/>
              </a:spcBef>
              <a:spcAft>
                <a:spcPts val="0"/>
              </a:spcAft>
              <a:buClr>
                <a:schemeClr val="dk1"/>
              </a:buClr>
              <a:buSzPts val="2800"/>
              <a:buChar char="•"/>
            </a:pPr>
            <a:r>
              <a:rPr lang="en-US" sz="2800"/>
              <a:t>Registered Nurse or RN</a:t>
            </a:r>
            <a:endParaRPr sz="2800"/>
          </a:p>
          <a:p>
            <a:pPr marL="228600" lvl="0" indent="-228600" algn="l" rtl="0">
              <a:lnSpc>
                <a:spcPct val="90000"/>
              </a:lnSpc>
              <a:spcBef>
                <a:spcPts val="1000"/>
              </a:spcBef>
              <a:spcAft>
                <a:spcPts val="0"/>
              </a:spcAft>
              <a:buClr>
                <a:schemeClr val="dk1"/>
              </a:buClr>
              <a:buSzPts val="2800"/>
              <a:buChar char="•"/>
            </a:pPr>
            <a:r>
              <a:rPr lang="en-US" sz="2800"/>
              <a:t>Licensed Practical Nurse or LPN</a:t>
            </a:r>
            <a:endParaRPr sz="2800"/>
          </a:p>
          <a:p>
            <a:pPr marL="228600" lvl="0" indent="-228600" algn="l" rtl="0">
              <a:lnSpc>
                <a:spcPct val="90000"/>
              </a:lnSpc>
              <a:spcBef>
                <a:spcPts val="1000"/>
              </a:spcBef>
              <a:spcAft>
                <a:spcPts val="0"/>
              </a:spcAft>
              <a:buClr>
                <a:schemeClr val="dk1"/>
              </a:buClr>
              <a:buSzPts val="2800"/>
              <a:buChar char="•"/>
            </a:pPr>
            <a:r>
              <a:rPr lang="en-US" sz="2800"/>
              <a:t>Medical Assistant</a:t>
            </a:r>
            <a:endParaRPr sz="2800"/>
          </a:p>
          <a:p>
            <a:pPr marL="228600" lvl="0" indent="-228600" algn="l" rtl="0">
              <a:lnSpc>
                <a:spcPct val="90000"/>
              </a:lnSpc>
              <a:spcBef>
                <a:spcPts val="1000"/>
              </a:spcBef>
              <a:spcAft>
                <a:spcPts val="0"/>
              </a:spcAft>
              <a:buClr>
                <a:schemeClr val="dk1"/>
              </a:buClr>
              <a:buSzPts val="2800"/>
              <a:buChar char="•"/>
            </a:pPr>
            <a:r>
              <a:rPr lang="en-US" sz="2800"/>
              <a:t>Occupational Therapist</a:t>
            </a:r>
            <a:endParaRPr sz="2800"/>
          </a:p>
          <a:p>
            <a:pPr marL="228600" lvl="0" indent="-228600" algn="l" rtl="0">
              <a:lnSpc>
                <a:spcPct val="90000"/>
              </a:lnSpc>
              <a:spcBef>
                <a:spcPts val="1000"/>
              </a:spcBef>
              <a:spcAft>
                <a:spcPts val="0"/>
              </a:spcAft>
              <a:buClr>
                <a:schemeClr val="dk1"/>
              </a:buClr>
              <a:buSzPts val="2800"/>
              <a:buChar char="•"/>
            </a:pPr>
            <a:r>
              <a:rPr lang="en-US" sz="2800"/>
              <a:t>Licensed Psychologist (LP), Licensed Clinical Social Worker (LCSW), Licensed Professional Counselor (LPC) </a:t>
            </a:r>
            <a:endParaRPr sz="2800"/>
          </a:p>
        </p:txBody>
      </p:sp>
      <p:sp>
        <p:nvSpPr>
          <p:cNvPr id="973" name="Google Shape;973;p51"/>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p>
            <a:pPr marL="0" lvl="0" indent="0" algn="l" rtl="0">
              <a:spcBef>
                <a:spcPts val="0"/>
              </a:spcBef>
              <a:spcAft>
                <a:spcPts val="0"/>
              </a:spcAft>
              <a:buNone/>
            </a:pPr>
            <a:r>
              <a:rPr lang="en-US"/>
              <a:t>Oregon Department of Education</a:t>
            </a:r>
            <a:endParaRPr/>
          </a:p>
        </p:txBody>
      </p:sp>
      <p:sp>
        <p:nvSpPr>
          <p:cNvPr id="974" name="Google Shape;974;p51"/>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52</a:t>
            </a:fld>
            <a:endParaRPr/>
          </a:p>
        </p:txBody>
      </p:sp>
      <p:sp>
        <p:nvSpPr>
          <p:cNvPr id="975" name="Google Shape;975;p51"/>
          <p:cNvSpPr txBox="1">
            <a:spLocks noGrp="1"/>
          </p:cNvSpPr>
          <p:nvPr>
            <p:ph type="title"/>
          </p:nvPr>
        </p:nvSpPr>
        <p:spPr>
          <a:xfrm>
            <a:off x="717176" y="457200"/>
            <a:ext cx="10784542" cy="1026460"/>
          </a:xfrm>
          <a:prstGeom prst="rect">
            <a:avLst/>
          </a:prstGeom>
          <a:noFill/>
          <a:ln>
            <a:noFill/>
          </a:ln>
        </p:spPr>
        <p:txBody>
          <a:bodyPr spcFirstLastPara="1" wrap="square" lIns="91425" tIns="45700" rIns="91425" bIns="45700" anchor="b" anchorCtr="0">
            <a:normAutofit fontScale="90000"/>
          </a:bodyPr>
          <a:lstStyle/>
          <a:p>
            <a:pPr marL="0" lvl="0" indent="0" algn="l" rtl="0">
              <a:lnSpc>
                <a:spcPct val="90000"/>
              </a:lnSpc>
              <a:spcBef>
                <a:spcPts val="0"/>
              </a:spcBef>
              <a:spcAft>
                <a:spcPts val="0"/>
              </a:spcAft>
              <a:buClr>
                <a:schemeClr val="accent2"/>
              </a:buClr>
              <a:buSzPct val="100000"/>
              <a:buFont typeface="Calibri"/>
              <a:buNone/>
            </a:pPr>
            <a:r>
              <a:rPr lang="en-US"/>
              <a:t>Required Documentation of a Medical Examination </a:t>
            </a:r>
            <a:endParaRP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Shape 979"/>
        <p:cNvGrpSpPr/>
        <p:nvPr/>
      </p:nvGrpSpPr>
      <p:grpSpPr>
        <a:xfrm>
          <a:off x="0" y="0"/>
          <a:ext cx="0" cy="0"/>
          <a:chOff x="0" y="0"/>
          <a:chExt cx="0" cy="0"/>
        </a:xfrm>
      </p:grpSpPr>
      <p:sp>
        <p:nvSpPr>
          <p:cNvPr id="980" name="Google Shape;980;p52"/>
          <p:cNvSpPr txBox="1">
            <a:spLocks noGrp="1"/>
          </p:cNvSpPr>
          <p:nvPr>
            <p:ph type="body" idx="1"/>
          </p:nvPr>
        </p:nvSpPr>
        <p:spPr>
          <a:xfrm>
            <a:off x="717175" y="1825625"/>
            <a:ext cx="10784400" cy="4314300"/>
          </a:xfrm>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0"/>
              </a:spcBef>
              <a:spcAft>
                <a:spcPts val="0"/>
              </a:spcAft>
              <a:buClr>
                <a:schemeClr val="dk1"/>
              </a:buClr>
              <a:buSzPts val="2800"/>
              <a:buNone/>
            </a:pPr>
            <a:r>
              <a:rPr lang="en-US" sz="2800"/>
              <a:t>A vision examination should indicate whether :</a:t>
            </a:r>
            <a:endParaRPr sz="2800"/>
          </a:p>
          <a:p>
            <a:pPr marL="457200" lvl="0" indent="-406400" algn="l" rtl="0">
              <a:lnSpc>
                <a:spcPct val="90000"/>
              </a:lnSpc>
              <a:spcBef>
                <a:spcPts val="1000"/>
              </a:spcBef>
              <a:spcAft>
                <a:spcPts val="0"/>
              </a:spcAft>
              <a:buSzPts val="2800"/>
              <a:buFont typeface="Calibri"/>
              <a:buAutoNum type="arabicPeriod"/>
            </a:pPr>
            <a:r>
              <a:rPr lang="en-US" sz="2800"/>
              <a:t>the child has a vision impairment that is uncorrectable by medical treatment, therapy or lenses; or </a:t>
            </a:r>
            <a:endParaRPr sz="2800"/>
          </a:p>
          <a:p>
            <a:pPr marL="457200" lvl="0" indent="-406400" algn="l" rtl="0">
              <a:lnSpc>
                <a:spcPct val="90000"/>
              </a:lnSpc>
              <a:spcBef>
                <a:spcPts val="1000"/>
              </a:spcBef>
              <a:spcAft>
                <a:spcPts val="0"/>
              </a:spcAft>
              <a:buSzPts val="2800"/>
              <a:buFont typeface="Calibri"/>
              <a:buAutoNum type="arabicPeriod"/>
            </a:pPr>
            <a:r>
              <a:rPr lang="en-US" sz="2800"/>
              <a:t>the vision examination results are inconclusive, and the child demonstrates inadequate use of residual vision.</a:t>
            </a:r>
            <a:endParaRPr sz="2800"/>
          </a:p>
          <a:p>
            <a:pPr marL="0" lvl="0" indent="0" algn="l" rtl="0">
              <a:lnSpc>
                <a:spcPct val="90000"/>
              </a:lnSpc>
              <a:spcBef>
                <a:spcPts val="1000"/>
              </a:spcBef>
              <a:spcAft>
                <a:spcPts val="0"/>
              </a:spcAft>
              <a:buClr>
                <a:schemeClr val="dk1"/>
              </a:buClr>
              <a:buSzPts val="2800"/>
              <a:buNone/>
            </a:pPr>
            <a:endParaRPr sz="2800"/>
          </a:p>
          <a:p>
            <a:pPr marL="0" lvl="0" indent="0" algn="l" rtl="0">
              <a:lnSpc>
                <a:spcPct val="90000"/>
              </a:lnSpc>
              <a:spcBef>
                <a:spcPts val="1000"/>
              </a:spcBef>
              <a:spcAft>
                <a:spcPts val="0"/>
              </a:spcAft>
              <a:buClr>
                <a:schemeClr val="dk1"/>
              </a:buClr>
              <a:buSzPts val="2800"/>
              <a:buNone/>
            </a:pPr>
            <a:r>
              <a:rPr lang="en-US" sz="2800"/>
              <a:t>A vision examination can be conducted by:</a:t>
            </a:r>
            <a:endParaRPr sz="2800"/>
          </a:p>
          <a:p>
            <a:pPr marL="457200" lvl="0" indent="-406400" algn="l" rtl="0">
              <a:lnSpc>
                <a:spcPct val="90000"/>
              </a:lnSpc>
              <a:spcBef>
                <a:spcPts val="1000"/>
              </a:spcBef>
              <a:spcAft>
                <a:spcPts val="0"/>
              </a:spcAft>
              <a:buSzPts val="2800"/>
              <a:buChar char="•"/>
            </a:pPr>
            <a:r>
              <a:rPr lang="en-US" sz="2800"/>
              <a:t>a person licensed to practice optometry, or </a:t>
            </a:r>
            <a:endParaRPr sz="2800"/>
          </a:p>
          <a:p>
            <a:pPr marL="457200" lvl="0" indent="-406400" algn="l" rtl="0">
              <a:lnSpc>
                <a:spcPct val="90000"/>
              </a:lnSpc>
              <a:spcBef>
                <a:spcPts val="1000"/>
              </a:spcBef>
              <a:spcAft>
                <a:spcPts val="0"/>
              </a:spcAft>
              <a:buSzPts val="2800"/>
              <a:buChar char="•"/>
            </a:pPr>
            <a:r>
              <a:rPr lang="en-US" sz="2800"/>
              <a:t>a physician who specializes in ophthalmology.</a:t>
            </a:r>
            <a:endParaRPr sz="2800"/>
          </a:p>
          <a:p>
            <a:pPr marL="0" lvl="0" indent="0" algn="l" rtl="0">
              <a:lnSpc>
                <a:spcPct val="90000"/>
              </a:lnSpc>
              <a:spcBef>
                <a:spcPts val="1000"/>
              </a:spcBef>
              <a:spcAft>
                <a:spcPts val="0"/>
              </a:spcAft>
              <a:buClr>
                <a:schemeClr val="dk1"/>
              </a:buClr>
              <a:buSzPts val="2400"/>
              <a:buNone/>
            </a:pPr>
            <a:endParaRPr/>
          </a:p>
        </p:txBody>
      </p:sp>
      <p:sp>
        <p:nvSpPr>
          <p:cNvPr id="981" name="Google Shape;981;p52"/>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p>
            <a:pPr marL="0" lvl="0" indent="0" algn="l" rtl="0">
              <a:spcBef>
                <a:spcPts val="0"/>
              </a:spcBef>
              <a:spcAft>
                <a:spcPts val="0"/>
              </a:spcAft>
              <a:buNone/>
            </a:pPr>
            <a:r>
              <a:rPr lang="en-US"/>
              <a:t>Oregon Department of Education</a:t>
            </a:r>
            <a:endParaRPr/>
          </a:p>
        </p:txBody>
      </p:sp>
      <p:sp>
        <p:nvSpPr>
          <p:cNvPr id="982" name="Google Shape;982;p52"/>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53</a:t>
            </a:fld>
            <a:endParaRPr/>
          </a:p>
        </p:txBody>
      </p:sp>
      <p:sp>
        <p:nvSpPr>
          <p:cNvPr id="983" name="Google Shape;983;p52"/>
          <p:cNvSpPr txBox="1">
            <a:spLocks noGrp="1"/>
          </p:cNvSpPr>
          <p:nvPr>
            <p:ph type="title"/>
          </p:nvPr>
        </p:nvSpPr>
        <p:spPr>
          <a:xfrm>
            <a:off x="717176" y="457200"/>
            <a:ext cx="10784542" cy="1026460"/>
          </a:xfrm>
          <a:prstGeom prst="rect">
            <a:avLst/>
          </a:prstGeom>
          <a:noFill/>
          <a:ln>
            <a:noFill/>
          </a:ln>
        </p:spPr>
        <p:txBody>
          <a:bodyPr spcFirstLastPara="1" wrap="square" lIns="91425" tIns="45700" rIns="91425" bIns="45700" anchor="b" anchorCtr="0">
            <a:normAutofit/>
          </a:bodyPr>
          <a:lstStyle/>
          <a:p>
            <a:pPr marL="0" lvl="0" indent="0" algn="l" rtl="0">
              <a:lnSpc>
                <a:spcPct val="90000"/>
              </a:lnSpc>
              <a:spcBef>
                <a:spcPts val="0"/>
              </a:spcBef>
              <a:spcAft>
                <a:spcPts val="0"/>
              </a:spcAft>
              <a:buClr>
                <a:schemeClr val="accent2"/>
              </a:buClr>
              <a:buSzPts val="4400"/>
              <a:buFont typeface="Calibri"/>
              <a:buNone/>
            </a:pPr>
            <a:r>
              <a:rPr lang="en-US"/>
              <a:t>Documentation of a Vision Examination </a:t>
            </a:r>
            <a:endParaRP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Shape 987"/>
        <p:cNvGrpSpPr/>
        <p:nvPr/>
      </p:nvGrpSpPr>
      <p:grpSpPr>
        <a:xfrm>
          <a:off x="0" y="0"/>
          <a:ext cx="0" cy="0"/>
          <a:chOff x="0" y="0"/>
          <a:chExt cx="0" cy="0"/>
        </a:xfrm>
      </p:grpSpPr>
      <p:sp>
        <p:nvSpPr>
          <p:cNvPr id="988" name="Google Shape;988;p53"/>
          <p:cNvSpPr txBox="1">
            <a:spLocks noGrp="1"/>
          </p:cNvSpPr>
          <p:nvPr>
            <p:ph type="body" idx="1"/>
          </p:nvPr>
        </p:nvSpPr>
        <p:spPr>
          <a:xfrm>
            <a:off x="717176" y="1825625"/>
            <a:ext cx="10784542" cy="4109010"/>
          </a:xfrm>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0"/>
              </a:spcBef>
              <a:spcAft>
                <a:spcPts val="0"/>
              </a:spcAft>
              <a:buClr>
                <a:schemeClr val="dk1"/>
              </a:buClr>
              <a:buSzPts val="2400"/>
              <a:buNone/>
            </a:pPr>
            <a:r>
              <a:rPr lang="en-US"/>
              <a:t>An audiological assessment is given by a licensed audiologist and should indicate whether the hearing loss is a conductive hearing loss or sensorineural hearing loss.</a:t>
            </a:r>
            <a:endParaRPr/>
          </a:p>
        </p:txBody>
      </p:sp>
      <p:sp>
        <p:nvSpPr>
          <p:cNvPr id="989" name="Google Shape;989;p53"/>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p>
            <a:pPr marL="0" lvl="0" indent="0" algn="l" rtl="0">
              <a:spcBef>
                <a:spcPts val="0"/>
              </a:spcBef>
              <a:spcAft>
                <a:spcPts val="0"/>
              </a:spcAft>
              <a:buNone/>
            </a:pPr>
            <a:r>
              <a:rPr lang="en-US"/>
              <a:t>Oregon Department of Education</a:t>
            </a:r>
            <a:endParaRPr/>
          </a:p>
        </p:txBody>
      </p:sp>
      <p:sp>
        <p:nvSpPr>
          <p:cNvPr id="990" name="Google Shape;990;p53"/>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54</a:t>
            </a:fld>
            <a:endParaRPr/>
          </a:p>
        </p:txBody>
      </p:sp>
      <p:sp>
        <p:nvSpPr>
          <p:cNvPr id="991" name="Google Shape;991;p53"/>
          <p:cNvSpPr txBox="1">
            <a:spLocks noGrp="1"/>
          </p:cNvSpPr>
          <p:nvPr>
            <p:ph type="title"/>
          </p:nvPr>
        </p:nvSpPr>
        <p:spPr>
          <a:xfrm>
            <a:off x="717176" y="437322"/>
            <a:ext cx="10784542" cy="1026460"/>
          </a:xfrm>
          <a:prstGeom prst="rect">
            <a:avLst/>
          </a:prstGeom>
          <a:noFill/>
          <a:ln>
            <a:noFill/>
          </a:ln>
        </p:spPr>
        <p:txBody>
          <a:bodyPr spcFirstLastPara="1" wrap="square" lIns="91425" tIns="45700" rIns="91425" bIns="45700" anchor="b" anchorCtr="0">
            <a:normAutofit/>
          </a:bodyPr>
          <a:lstStyle/>
          <a:p>
            <a:pPr marL="0" lvl="0" indent="0" algn="l" rtl="0">
              <a:lnSpc>
                <a:spcPct val="90000"/>
              </a:lnSpc>
              <a:spcBef>
                <a:spcPts val="0"/>
              </a:spcBef>
              <a:spcAft>
                <a:spcPts val="0"/>
              </a:spcAft>
              <a:buClr>
                <a:schemeClr val="accent2"/>
              </a:buClr>
              <a:buSzPts val="4400"/>
              <a:buFont typeface="Calibri"/>
              <a:buNone/>
            </a:pPr>
            <a:r>
              <a:rPr lang="en-US"/>
              <a:t>Documentation of an Audiological Assessment</a:t>
            </a:r>
            <a:endParaRP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Shape 995"/>
        <p:cNvGrpSpPr/>
        <p:nvPr/>
      </p:nvGrpSpPr>
      <p:grpSpPr>
        <a:xfrm>
          <a:off x="0" y="0"/>
          <a:ext cx="0" cy="0"/>
          <a:chOff x="0" y="0"/>
          <a:chExt cx="0" cy="0"/>
        </a:xfrm>
      </p:grpSpPr>
      <p:sp>
        <p:nvSpPr>
          <p:cNvPr id="996" name="Google Shape;996;p54"/>
          <p:cNvSpPr txBox="1">
            <a:spLocks noGrp="1"/>
          </p:cNvSpPr>
          <p:nvPr>
            <p:ph type="ctrTitle"/>
          </p:nvPr>
        </p:nvSpPr>
        <p:spPr>
          <a:xfrm>
            <a:off x="717177" y="2488757"/>
            <a:ext cx="10784542" cy="1900363"/>
          </a:xfrm>
          <a:prstGeom prst="rect">
            <a:avLst/>
          </a:prstGeom>
          <a:noFill/>
          <a:ln>
            <a:noFill/>
          </a:ln>
        </p:spPr>
        <p:txBody>
          <a:bodyPr spcFirstLastPara="1" wrap="square" lIns="91425" tIns="45700" rIns="91425" bIns="45700" anchor="ctr" anchorCtr="0">
            <a:noAutofit/>
          </a:bodyPr>
          <a:lstStyle/>
          <a:p>
            <a:pPr marL="0" lvl="0" indent="0" algn="ctr" rtl="0">
              <a:lnSpc>
                <a:spcPct val="90000"/>
              </a:lnSpc>
              <a:spcBef>
                <a:spcPts val="0"/>
              </a:spcBef>
              <a:spcAft>
                <a:spcPts val="0"/>
              </a:spcAft>
              <a:buClr>
                <a:schemeClr val="accent5"/>
              </a:buClr>
              <a:buSzPts val="6800"/>
              <a:buFont typeface="Calibri"/>
              <a:buNone/>
            </a:pPr>
            <a:r>
              <a:rPr lang="en-US"/>
              <a:t>Questions?</a:t>
            </a:r>
            <a:endParaRPr/>
          </a:p>
        </p:txBody>
      </p:sp>
      <p:sp>
        <p:nvSpPr>
          <p:cNvPr id="997" name="Google Shape;997;p54"/>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p>
            <a:pPr marL="0" lvl="0" indent="0" algn="l" rtl="0">
              <a:spcBef>
                <a:spcPts val="0"/>
              </a:spcBef>
              <a:spcAft>
                <a:spcPts val="0"/>
              </a:spcAft>
              <a:buNone/>
            </a:pPr>
            <a:r>
              <a:rPr lang="en-US"/>
              <a:t>Oregon Department of Education</a:t>
            </a:r>
            <a:endParaRPr/>
          </a:p>
        </p:txBody>
      </p:sp>
      <p:sp>
        <p:nvSpPr>
          <p:cNvPr id="998" name="Google Shape;998;p54"/>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55</a:t>
            </a:fld>
            <a:endParaRP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Shape 1002"/>
        <p:cNvGrpSpPr/>
        <p:nvPr/>
      </p:nvGrpSpPr>
      <p:grpSpPr>
        <a:xfrm>
          <a:off x="0" y="0"/>
          <a:ext cx="0" cy="0"/>
          <a:chOff x="0" y="0"/>
          <a:chExt cx="0" cy="0"/>
        </a:xfrm>
      </p:grpSpPr>
      <p:sp>
        <p:nvSpPr>
          <p:cNvPr id="1003" name="Google Shape;1003;p55"/>
          <p:cNvSpPr txBox="1">
            <a:spLocks noGrp="1"/>
          </p:cNvSpPr>
          <p:nvPr>
            <p:ph type="body" idx="1"/>
          </p:nvPr>
        </p:nvSpPr>
        <p:spPr>
          <a:xfrm>
            <a:off x="717176" y="1825625"/>
            <a:ext cx="10784542" cy="4109010"/>
          </a:xfrm>
          <a:prstGeom prst="rect">
            <a:avLst/>
          </a:prstGeom>
          <a:noFill/>
          <a:ln>
            <a:noFill/>
          </a:ln>
        </p:spPr>
        <p:txBody>
          <a:bodyPr spcFirstLastPara="1" wrap="square" lIns="91425" tIns="45700" rIns="91425" bIns="45700" anchor="t" anchorCtr="0">
            <a:normAutofit/>
          </a:bodyPr>
          <a:lstStyle/>
          <a:p>
            <a:pPr marL="228600" lvl="0" indent="-228600" algn="l" rtl="0">
              <a:lnSpc>
                <a:spcPct val="90000"/>
              </a:lnSpc>
              <a:spcBef>
                <a:spcPts val="0"/>
              </a:spcBef>
              <a:spcAft>
                <a:spcPts val="0"/>
              </a:spcAft>
              <a:buClr>
                <a:schemeClr val="dk1"/>
              </a:buClr>
              <a:buSzPts val="2400"/>
              <a:buChar char="•"/>
            </a:pPr>
            <a:r>
              <a:rPr lang="en-US"/>
              <a:t>The next section is designed to include practice scenarios for team’s to apply the learning from the previous slides.</a:t>
            </a:r>
            <a:endParaRPr/>
          </a:p>
          <a:p>
            <a:pPr marL="228600" lvl="0" indent="-228600" algn="l" rtl="0">
              <a:lnSpc>
                <a:spcPct val="90000"/>
              </a:lnSpc>
              <a:spcBef>
                <a:spcPts val="1000"/>
              </a:spcBef>
              <a:spcAft>
                <a:spcPts val="0"/>
              </a:spcAft>
              <a:buClr>
                <a:srgbClr val="FF0000"/>
              </a:buClr>
              <a:buSzPts val="2400"/>
              <a:buChar char="•"/>
            </a:pPr>
            <a:r>
              <a:rPr lang="en-US" u="sng">
                <a:solidFill>
                  <a:srgbClr val="FF0000"/>
                </a:solidFill>
              </a:rPr>
              <a:t>Trainers are encouraged to update or replace the scenarios to fit your local context and training needs or to utilize other methods for practicing the learning from this slide deck. </a:t>
            </a:r>
            <a:endParaRPr/>
          </a:p>
          <a:p>
            <a:pPr marL="0" lvl="0" indent="0" algn="l" rtl="0">
              <a:lnSpc>
                <a:spcPct val="90000"/>
              </a:lnSpc>
              <a:spcBef>
                <a:spcPts val="1000"/>
              </a:spcBef>
              <a:spcAft>
                <a:spcPts val="0"/>
              </a:spcAft>
              <a:buClr>
                <a:schemeClr val="dk1"/>
              </a:buClr>
              <a:buSzPts val="2400"/>
              <a:buNone/>
            </a:pPr>
            <a:endParaRPr/>
          </a:p>
        </p:txBody>
      </p:sp>
      <p:sp>
        <p:nvSpPr>
          <p:cNvPr id="1004" name="Google Shape;1004;p55"/>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p>
            <a:pPr marL="0" lvl="0" indent="0" algn="l" rtl="0">
              <a:spcBef>
                <a:spcPts val="0"/>
              </a:spcBef>
              <a:spcAft>
                <a:spcPts val="0"/>
              </a:spcAft>
              <a:buNone/>
            </a:pPr>
            <a:r>
              <a:rPr lang="en-US"/>
              <a:t>Oregon Department of Education</a:t>
            </a:r>
            <a:endParaRPr/>
          </a:p>
        </p:txBody>
      </p:sp>
      <p:sp>
        <p:nvSpPr>
          <p:cNvPr id="1005" name="Google Shape;1005;p55"/>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56</a:t>
            </a:fld>
            <a:endParaRPr/>
          </a:p>
        </p:txBody>
      </p:sp>
      <p:sp>
        <p:nvSpPr>
          <p:cNvPr id="1006" name="Google Shape;1006;p55"/>
          <p:cNvSpPr txBox="1">
            <a:spLocks noGrp="1"/>
          </p:cNvSpPr>
          <p:nvPr>
            <p:ph type="title"/>
          </p:nvPr>
        </p:nvSpPr>
        <p:spPr>
          <a:xfrm>
            <a:off x="717176" y="457200"/>
            <a:ext cx="10784542" cy="1026460"/>
          </a:xfrm>
          <a:prstGeom prst="rect">
            <a:avLst/>
          </a:prstGeom>
          <a:noFill/>
          <a:ln>
            <a:noFill/>
          </a:ln>
        </p:spPr>
        <p:txBody>
          <a:bodyPr spcFirstLastPara="1" wrap="square" lIns="91425" tIns="45700" rIns="91425" bIns="45700" anchor="b" anchorCtr="0">
            <a:normAutofit/>
          </a:bodyPr>
          <a:lstStyle/>
          <a:p>
            <a:pPr marL="0" lvl="0" indent="0" algn="l" rtl="0">
              <a:lnSpc>
                <a:spcPct val="90000"/>
              </a:lnSpc>
              <a:spcBef>
                <a:spcPts val="0"/>
              </a:spcBef>
              <a:spcAft>
                <a:spcPts val="0"/>
              </a:spcAft>
              <a:buClr>
                <a:schemeClr val="accent3"/>
              </a:buClr>
              <a:buSzPts val="4400"/>
              <a:buFont typeface="Calibri"/>
              <a:buNone/>
            </a:pPr>
            <a:r>
              <a:rPr lang="en-US"/>
              <a:t>NOTE TO TRAINERS</a:t>
            </a:r>
            <a:endParaRP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Shape 1010"/>
        <p:cNvGrpSpPr/>
        <p:nvPr/>
      </p:nvGrpSpPr>
      <p:grpSpPr>
        <a:xfrm>
          <a:off x="0" y="0"/>
          <a:ext cx="0" cy="0"/>
          <a:chOff x="0" y="0"/>
          <a:chExt cx="0" cy="0"/>
        </a:xfrm>
      </p:grpSpPr>
      <p:sp>
        <p:nvSpPr>
          <p:cNvPr id="1011" name="Google Shape;1011;p56"/>
          <p:cNvSpPr txBox="1">
            <a:spLocks noGrp="1"/>
          </p:cNvSpPr>
          <p:nvPr>
            <p:ph type="ctrTitle"/>
          </p:nvPr>
        </p:nvSpPr>
        <p:spPr>
          <a:xfrm>
            <a:off x="717177" y="2488757"/>
            <a:ext cx="10784542" cy="1900363"/>
          </a:xfrm>
          <a:prstGeom prst="rect">
            <a:avLst/>
          </a:prstGeom>
          <a:noFill/>
          <a:ln>
            <a:noFill/>
          </a:ln>
        </p:spPr>
        <p:txBody>
          <a:bodyPr spcFirstLastPara="1" wrap="square" lIns="91425" tIns="45700" rIns="91425" bIns="45700" anchor="ctr" anchorCtr="0">
            <a:noAutofit/>
          </a:bodyPr>
          <a:lstStyle/>
          <a:p>
            <a:pPr marL="0" lvl="0" indent="0" algn="ctr" rtl="0">
              <a:lnSpc>
                <a:spcPct val="90000"/>
              </a:lnSpc>
              <a:spcBef>
                <a:spcPts val="0"/>
              </a:spcBef>
              <a:spcAft>
                <a:spcPts val="0"/>
              </a:spcAft>
              <a:buClr>
                <a:schemeClr val="accent5"/>
              </a:buClr>
              <a:buSzPts val="6800"/>
              <a:buFont typeface="Calibri"/>
              <a:buNone/>
            </a:pPr>
            <a:r>
              <a:rPr lang="en-US"/>
              <a:t>Practice Scenarios</a:t>
            </a:r>
            <a:endParaRPr/>
          </a:p>
        </p:txBody>
      </p:sp>
      <p:sp>
        <p:nvSpPr>
          <p:cNvPr id="1012" name="Google Shape;1012;p56"/>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p>
            <a:pPr marL="0" lvl="0" indent="0" algn="l" rtl="0">
              <a:spcBef>
                <a:spcPts val="0"/>
              </a:spcBef>
              <a:spcAft>
                <a:spcPts val="0"/>
              </a:spcAft>
              <a:buNone/>
            </a:pPr>
            <a:r>
              <a:rPr lang="en-US"/>
              <a:t>Oregon Department of Education</a:t>
            </a:r>
            <a:endParaRPr/>
          </a:p>
        </p:txBody>
      </p:sp>
      <p:sp>
        <p:nvSpPr>
          <p:cNvPr id="1013" name="Google Shape;1013;p56"/>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57</a:t>
            </a:fld>
            <a:endParaRP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Shape 1018"/>
        <p:cNvGrpSpPr/>
        <p:nvPr/>
      </p:nvGrpSpPr>
      <p:grpSpPr>
        <a:xfrm>
          <a:off x="0" y="0"/>
          <a:ext cx="0" cy="0"/>
          <a:chOff x="0" y="0"/>
          <a:chExt cx="0" cy="0"/>
        </a:xfrm>
      </p:grpSpPr>
      <p:sp>
        <p:nvSpPr>
          <p:cNvPr id="1019" name="Google Shape;1019;p57"/>
          <p:cNvSpPr txBox="1">
            <a:spLocks noGrp="1"/>
          </p:cNvSpPr>
          <p:nvPr>
            <p:ph type="title"/>
          </p:nvPr>
        </p:nvSpPr>
        <p:spPr>
          <a:xfrm>
            <a:off x="717176" y="457200"/>
            <a:ext cx="10784542" cy="1026460"/>
          </a:xfrm>
          <a:prstGeom prst="rect">
            <a:avLst/>
          </a:prstGeom>
          <a:noFill/>
          <a:ln>
            <a:noFill/>
          </a:ln>
        </p:spPr>
        <p:txBody>
          <a:bodyPr spcFirstLastPara="1" wrap="square" lIns="91425" tIns="45700" rIns="91425" bIns="45700" anchor="b" anchorCtr="0">
            <a:normAutofit/>
          </a:bodyPr>
          <a:lstStyle/>
          <a:p>
            <a:pPr marL="0" lvl="0" indent="0" algn="l" rtl="0">
              <a:lnSpc>
                <a:spcPct val="90000"/>
              </a:lnSpc>
              <a:spcBef>
                <a:spcPts val="0"/>
              </a:spcBef>
              <a:spcAft>
                <a:spcPts val="0"/>
              </a:spcAft>
              <a:buClr>
                <a:schemeClr val="accent5"/>
              </a:buClr>
              <a:buSzPts val="4400"/>
              <a:buFont typeface="Calibri"/>
              <a:buNone/>
            </a:pPr>
            <a:r>
              <a:rPr lang="en-US"/>
              <a:t>Practice Scenarios: Questions</a:t>
            </a:r>
            <a:endParaRPr/>
          </a:p>
        </p:txBody>
      </p:sp>
      <p:sp>
        <p:nvSpPr>
          <p:cNvPr id="1020" name="Google Shape;1020;p57"/>
          <p:cNvSpPr txBox="1">
            <a:spLocks noGrp="1"/>
          </p:cNvSpPr>
          <p:nvPr>
            <p:ph type="body" idx="1"/>
          </p:nvPr>
        </p:nvSpPr>
        <p:spPr>
          <a:xfrm>
            <a:off x="717176" y="1825625"/>
            <a:ext cx="10784542" cy="4109010"/>
          </a:xfrm>
          <a:prstGeom prst="rect">
            <a:avLst/>
          </a:prstGeom>
          <a:noFill/>
          <a:ln>
            <a:noFill/>
          </a:ln>
        </p:spPr>
        <p:txBody>
          <a:bodyPr spcFirstLastPara="1" wrap="square" lIns="91425" tIns="45700" rIns="91425" bIns="45700" anchor="t" anchorCtr="0">
            <a:normAutofit/>
          </a:bodyPr>
          <a:lstStyle/>
          <a:p>
            <a:pPr marL="914400" lvl="1" indent="-457200" algn="l" rtl="0">
              <a:lnSpc>
                <a:spcPct val="90000"/>
              </a:lnSpc>
              <a:spcBef>
                <a:spcPts val="0"/>
              </a:spcBef>
              <a:spcAft>
                <a:spcPts val="0"/>
              </a:spcAft>
              <a:buClr>
                <a:schemeClr val="dk1"/>
              </a:buClr>
              <a:buSzPts val="2400"/>
              <a:buFont typeface="Calibri"/>
              <a:buAutoNum type="arabicPeriod"/>
            </a:pPr>
            <a:r>
              <a:rPr lang="en-US"/>
              <a:t>What eligibility categories would you consider when developing the evaluation plan for this student?</a:t>
            </a:r>
            <a:endParaRPr/>
          </a:p>
          <a:p>
            <a:pPr marL="914400" lvl="1" indent="-457200" algn="l" rtl="0">
              <a:lnSpc>
                <a:spcPct val="90000"/>
              </a:lnSpc>
              <a:spcBef>
                <a:spcPts val="500"/>
              </a:spcBef>
              <a:spcAft>
                <a:spcPts val="0"/>
              </a:spcAft>
              <a:buClr>
                <a:schemeClr val="dk1"/>
              </a:buClr>
              <a:buSzPts val="2400"/>
              <a:buFont typeface="Calibri"/>
              <a:buAutoNum type="arabicPeriod"/>
            </a:pPr>
            <a:r>
              <a:rPr lang="en-US"/>
              <a:t>Based on those eligibility categories, is a medical, vision, or hearing examination required as part of the evaluation?</a:t>
            </a:r>
            <a:endParaRPr/>
          </a:p>
          <a:p>
            <a:pPr marL="1371600" lvl="2" indent="-457200" algn="l" rtl="0">
              <a:lnSpc>
                <a:spcPct val="90000"/>
              </a:lnSpc>
              <a:spcBef>
                <a:spcPts val="500"/>
              </a:spcBef>
              <a:spcAft>
                <a:spcPts val="0"/>
              </a:spcAft>
              <a:buClr>
                <a:schemeClr val="dk1"/>
              </a:buClr>
              <a:buSzPts val="2400"/>
              <a:buFont typeface="Calibri"/>
              <a:buAutoNum type="arabicPeriod"/>
            </a:pPr>
            <a:r>
              <a:rPr lang="en-US"/>
              <a:t>If it is not required, is there any reason to believe the team should require a medical, vision, or hearing examination as part of the evaluation?</a:t>
            </a:r>
            <a:endParaRPr/>
          </a:p>
          <a:p>
            <a:pPr marL="1371600" lvl="2" indent="-304800" algn="l" rtl="0">
              <a:lnSpc>
                <a:spcPct val="90000"/>
              </a:lnSpc>
              <a:spcBef>
                <a:spcPts val="500"/>
              </a:spcBef>
              <a:spcAft>
                <a:spcPts val="0"/>
              </a:spcAft>
              <a:buClr>
                <a:schemeClr val="dk1"/>
              </a:buClr>
              <a:buSzPts val="2400"/>
              <a:buFont typeface="Calibri"/>
              <a:buNone/>
            </a:pPr>
            <a:endParaRPr/>
          </a:p>
          <a:p>
            <a:pPr marL="1371600" lvl="2" indent="-304800" algn="l" rtl="0">
              <a:lnSpc>
                <a:spcPct val="90000"/>
              </a:lnSpc>
              <a:spcBef>
                <a:spcPts val="500"/>
              </a:spcBef>
              <a:spcAft>
                <a:spcPts val="0"/>
              </a:spcAft>
              <a:buClr>
                <a:schemeClr val="dk1"/>
              </a:buClr>
              <a:buSzPts val="2400"/>
              <a:buFont typeface="Calibri"/>
              <a:buNone/>
            </a:pPr>
            <a:endParaRPr/>
          </a:p>
          <a:p>
            <a:pPr marL="914400" lvl="1" indent="-304800" algn="l" rtl="0">
              <a:lnSpc>
                <a:spcPct val="90000"/>
              </a:lnSpc>
              <a:spcBef>
                <a:spcPts val="500"/>
              </a:spcBef>
              <a:spcAft>
                <a:spcPts val="0"/>
              </a:spcAft>
              <a:buClr>
                <a:schemeClr val="dk1"/>
              </a:buClr>
              <a:buSzPts val="2400"/>
              <a:buFont typeface="Calibri"/>
              <a:buNone/>
            </a:pPr>
            <a:endParaRPr/>
          </a:p>
          <a:p>
            <a:pPr marL="685800" lvl="1" indent="-76200" algn="l" rtl="0">
              <a:lnSpc>
                <a:spcPct val="90000"/>
              </a:lnSpc>
              <a:spcBef>
                <a:spcPts val="500"/>
              </a:spcBef>
              <a:spcAft>
                <a:spcPts val="0"/>
              </a:spcAft>
              <a:buClr>
                <a:schemeClr val="dk1"/>
              </a:buClr>
              <a:buSzPts val="2400"/>
              <a:buNone/>
            </a:pPr>
            <a:endParaRPr/>
          </a:p>
        </p:txBody>
      </p:sp>
      <p:sp>
        <p:nvSpPr>
          <p:cNvPr id="1021" name="Google Shape;1021;p57"/>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p>
            <a:pPr marL="0" lvl="0" indent="0" algn="l" rtl="0">
              <a:spcBef>
                <a:spcPts val="0"/>
              </a:spcBef>
              <a:spcAft>
                <a:spcPts val="0"/>
              </a:spcAft>
              <a:buNone/>
            </a:pPr>
            <a:r>
              <a:rPr lang="en-US"/>
              <a:t>Oregon Department of Education</a:t>
            </a:r>
            <a:endParaRPr/>
          </a:p>
        </p:txBody>
      </p:sp>
      <p:sp>
        <p:nvSpPr>
          <p:cNvPr id="1022" name="Google Shape;1022;p57"/>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58</a:t>
            </a:fld>
            <a:endParaRP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Shape 1027"/>
        <p:cNvGrpSpPr/>
        <p:nvPr/>
      </p:nvGrpSpPr>
      <p:grpSpPr>
        <a:xfrm>
          <a:off x="0" y="0"/>
          <a:ext cx="0" cy="0"/>
          <a:chOff x="0" y="0"/>
          <a:chExt cx="0" cy="0"/>
        </a:xfrm>
      </p:grpSpPr>
      <p:sp>
        <p:nvSpPr>
          <p:cNvPr id="1028" name="Google Shape;1028;p58"/>
          <p:cNvSpPr txBox="1">
            <a:spLocks noGrp="1"/>
          </p:cNvSpPr>
          <p:nvPr>
            <p:ph type="title"/>
          </p:nvPr>
        </p:nvSpPr>
        <p:spPr>
          <a:xfrm>
            <a:off x="717176" y="457200"/>
            <a:ext cx="10784542" cy="1026460"/>
          </a:xfrm>
          <a:prstGeom prst="rect">
            <a:avLst/>
          </a:prstGeom>
          <a:noFill/>
          <a:ln>
            <a:noFill/>
          </a:ln>
        </p:spPr>
        <p:txBody>
          <a:bodyPr spcFirstLastPara="1" wrap="square" lIns="91425" tIns="45700" rIns="91425" bIns="45700" anchor="b" anchorCtr="0">
            <a:normAutofit/>
          </a:bodyPr>
          <a:lstStyle/>
          <a:p>
            <a:pPr marL="0" lvl="0" indent="0" algn="l" rtl="0">
              <a:lnSpc>
                <a:spcPct val="90000"/>
              </a:lnSpc>
              <a:spcBef>
                <a:spcPts val="0"/>
              </a:spcBef>
              <a:spcAft>
                <a:spcPts val="0"/>
              </a:spcAft>
              <a:buClr>
                <a:schemeClr val="accent5"/>
              </a:buClr>
              <a:buSzPts val="4400"/>
              <a:buFont typeface="Calibri"/>
              <a:buNone/>
            </a:pPr>
            <a:r>
              <a:rPr lang="en-US"/>
              <a:t>Practice Scenario 1</a:t>
            </a:r>
            <a:endParaRPr/>
          </a:p>
        </p:txBody>
      </p:sp>
      <p:sp>
        <p:nvSpPr>
          <p:cNvPr id="1029" name="Google Shape;1029;p58"/>
          <p:cNvSpPr txBox="1">
            <a:spLocks noGrp="1"/>
          </p:cNvSpPr>
          <p:nvPr>
            <p:ph type="body" idx="1"/>
          </p:nvPr>
        </p:nvSpPr>
        <p:spPr>
          <a:xfrm>
            <a:off x="717176" y="1825625"/>
            <a:ext cx="10784542" cy="4109010"/>
          </a:xfrm>
          <a:prstGeom prst="rect">
            <a:avLst/>
          </a:prstGeom>
          <a:noFill/>
          <a:ln>
            <a:noFill/>
          </a:ln>
        </p:spPr>
        <p:txBody>
          <a:bodyPr spcFirstLastPara="1" wrap="square" lIns="91425" tIns="45700" rIns="91425" bIns="45700" anchor="t" anchorCtr="0">
            <a:normAutofit/>
          </a:bodyPr>
          <a:lstStyle/>
          <a:p>
            <a:pPr marL="228600" lvl="0" indent="-228600" algn="l" rtl="0">
              <a:lnSpc>
                <a:spcPct val="90000"/>
              </a:lnSpc>
              <a:spcBef>
                <a:spcPts val="0"/>
              </a:spcBef>
              <a:spcAft>
                <a:spcPts val="0"/>
              </a:spcAft>
              <a:buClr>
                <a:schemeClr val="dk1"/>
              </a:buClr>
              <a:buSzPts val="2400"/>
              <a:buChar char="•"/>
            </a:pPr>
            <a:r>
              <a:rPr lang="en-US"/>
              <a:t>A student has been referred for an evaluation planning meeting based on the following concerns:</a:t>
            </a:r>
            <a:endParaRPr/>
          </a:p>
          <a:p>
            <a:pPr marL="685800" lvl="1" indent="-228600" algn="l" rtl="0">
              <a:lnSpc>
                <a:spcPct val="90000"/>
              </a:lnSpc>
              <a:spcBef>
                <a:spcPts val="500"/>
              </a:spcBef>
              <a:spcAft>
                <a:spcPts val="0"/>
              </a:spcAft>
              <a:buClr>
                <a:schemeClr val="dk1"/>
              </a:buClr>
              <a:buSzPts val="2400"/>
              <a:buChar char="•"/>
            </a:pPr>
            <a:r>
              <a:rPr lang="en-US"/>
              <a:t>Kindergarten, Male, Age 5</a:t>
            </a:r>
            <a:endParaRPr/>
          </a:p>
          <a:p>
            <a:pPr marL="685800" lvl="1" indent="-228600" algn="l" rtl="0">
              <a:lnSpc>
                <a:spcPct val="90000"/>
              </a:lnSpc>
              <a:spcBef>
                <a:spcPts val="500"/>
              </a:spcBef>
              <a:spcAft>
                <a:spcPts val="0"/>
              </a:spcAft>
              <a:buClr>
                <a:schemeClr val="dk1"/>
              </a:buClr>
              <a:buSzPts val="2400"/>
              <a:buChar char="•"/>
            </a:pPr>
            <a:r>
              <a:rPr lang="en-US"/>
              <a:t>Previously attended local in-home daycare</a:t>
            </a:r>
            <a:endParaRPr/>
          </a:p>
          <a:p>
            <a:pPr marL="685800" lvl="1" indent="-228600" algn="l" rtl="0">
              <a:lnSpc>
                <a:spcPct val="90000"/>
              </a:lnSpc>
              <a:spcBef>
                <a:spcPts val="500"/>
              </a:spcBef>
              <a:spcAft>
                <a:spcPts val="0"/>
              </a:spcAft>
              <a:buClr>
                <a:schemeClr val="dk1"/>
              </a:buClr>
              <a:buSzPts val="2400"/>
              <a:buChar char="•"/>
            </a:pPr>
            <a:r>
              <a:rPr lang="en-US"/>
              <a:t>Referred due to concerns with “challenging behaviors” and potential language delay</a:t>
            </a:r>
            <a:endParaRPr/>
          </a:p>
          <a:p>
            <a:pPr marL="1143000" lvl="2" indent="-228600" algn="l" rtl="0">
              <a:lnSpc>
                <a:spcPct val="90000"/>
              </a:lnSpc>
              <a:spcBef>
                <a:spcPts val="500"/>
              </a:spcBef>
              <a:spcAft>
                <a:spcPts val="0"/>
              </a:spcAft>
              <a:buClr>
                <a:schemeClr val="dk1"/>
              </a:buClr>
              <a:buSzPts val="2400"/>
              <a:buChar char="•"/>
            </a:pPr>
            <a:r>
              <a:rPr lang="en-US"/>
              <a:t>Behaviors of concern include task refusal, aggression towards peers and staff, echolalia (repetition of phrases), limited social communication, restricted interests</a:t>
            </a:r>
            <a:endParaRPr/>
          </a:p>
          <a:p>
            <a:pPr marL="1143000" lvl="2" indent="-228600" algn="l" rtl="0">
              <a:lnSpc>
                <a:spcPct val="90000"/>
              </a:lnSpc>
              <a:spcBef>
                <a:spcPts val="500"/>
              </a:spcBef>
              <a:spcAft>
                <a:spcPts val="0"/>
              </a:spcAft>
              <a:buClr>
                <a:schemeClr val="dk1"/>
              </a:buClr>
              <a:buSzPts val="2400"/>
              <a:buChar char="•"/>
            </a:pPr>
            <a:r>
              <a:rPr lang="en-US"/>
              <a:t>Strengths include above grade level reading and math skills, strong interest in learning from YouTube videos on preferred topics</a:t>
            </a:r>
            <a:endParaRPr/>
          </a:p>
          <a:p>
            <a:pPr marL="685800" lvl="1" indent="-76200" algn="l" rtl="0">
              <a:lnSpc>
                <a:spcPct val="90000"/>
              </a:lnSpc>
              <a:spcBef>
                <a:spcPts val="500"/>
              </a:spcBef>
              <a:spcAft>
                <a:spcPts val="0"/>
              </a:spcAft>
              <a:buClr>
                <a:schemeClr val="dk1"/>
              </a:buClr>
              <a:buSzPts val="2400"/>
              <a:buNone/>
            </a:pPr>
            <a:endParaRPr/>
          </a:p>
        </p:txBody>
      </p:sp>
      <p:sp>
        <p:nvSpPr>
          <p:cNvPr id="1030" name="Google Shape;1030;p58"/>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p>
            <a:pPr marL="0" lvl="0" indent="0" algn="l" rtl="0">
              <a:spcBef>
                <a:spcPts val="0"/>
              </a:spcBef>
              <a:spcAft>
                <a:spcPts val="0"/>
              </a:spcAft>
              <a:buNone/>
            </a:pPr>
            <a:r>
              <a:rPr lang="en-US"/>
              <a:t>Oregon Department of Education</a:t>
            </a:r>
            <a:endParaRPr/>
          </a:p>
        </p:txBody>
      </p:sp>
      <p:sp>
        <p:nvSpPr>
          <p:cNvPr id="1031" name="Google Shape;1031;p58"/>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59</a:t>
            </a:fld>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477"/>
        <p:cNvGrpSpPr/>
        <p:nvPr/>
      </p:nvGrpSpPr>
      <p:grpSpPr>
        <a:xfrm>
          <a:off x="0" y="0"/>
          <a:ext cx="0" cy="0"/>
          <a:chOff x="0" y="0"/>
          <a:chExt cx="0" cy="0"/>
        </a:xfrm>
      </p:grpSpPr>
      <p:sp>
        <p:nvSpPr>
          <p:cNvPr id="478" name="Google Shape;478;p5"/>
          <p:cNvSpPr txBox="1">
            <a:spLocks noGrp="1"/>
          </p:cNvSpPr>
          <p:nvPr>
            <p:ph type="body" idx="1"/>
          </p:nvPr>
        </p:nvSpPr>
        <p:spPr>
          <a:xfrm>
            <a:off x="717176" y="1825625"/>
            <a:ext cx="6892992" cy="4109010"/>
          </a:xfrm>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0"/>
              </a:spcBef>
              <a:spcAft>
                <a:spcPts val="0"/>
              </a:spcAft>
              <a:buClr>
                <a:schemeClr val="dk1"/>
              </a:buClr>
              <a:buSzPts val="2800"/>
              <a:buNone/>
            </a:pPr>
            <a:r>
              <a:rPr lang="en-US" sz="2800"/>
              <a:t>Additional OAR revisions were included to provide a consistent format across all categories. </a:t>
            </a:r>
            <a:endParaRPr/>
          </a:p>
          <a:p>
            <a:pPr marL="0" lvl="0" indent="0" algn="l" rtl="0">
              <a:lnSpc>
                <a:spcPct val="90000"/>
              </a:lnSpc>
              <a:spcBef>
                <a:spcPts val="1000"/>
              </a:spcBef>
              <a:spcAft>
                <a:spcPts val="0"/>
              </a:spcAft>
              <a:buClr>
                <a:schemeClr val="dk1"/>
              </a:buClr>
              <a:buSzPts val="2800"/>
              <a:buNone/>
            </a:pPr>
            <a:br>
              <a:rPr lang="en-US" sz="2800"/>
            </a:br>
            <a:r>
              <a:rPr lang="en-US" sz="2800"/>
              <a:t>These updates not only addressed legislative requirements, but also integrated early intervention and early childhood special education (EI/ECSE) eligibility and evaluation standards into the current school age OARs.</a:t>
            </a:r>
            <a:endParaRPr sz="2800"/>
          </a:p>
        </p:txBody>
      </p:sp>
      <p:sp>
        <p:nvSpPr>
          <p:cNvPr id="479" name="Google Shape;479;p5"/>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r>
              <a:rPr lang="en-US" sz="1200" b="0" i="0" u="none" strike="noStrike" cap="none">
                <a:solidFill>
                  <a:srgbClr val="595959"/>
                </a:solidFill>
                <a:latin typeface="Calibri"/>
                <a:ea typeface="Calibri"/>
                <a:cs typeface="Calibri"/>
                <a:sym typeface="Calibri"/>
              </a:rPr>
              <a:t>Oregon Department of Education</a:t>
            </a:r>
            <a:endParaRPr sz="1200" b="0" i="0" u="none" strike="noStrike" cap="none">
              <a:solidFill>
                <a:srgbClr val="595959"/>
              </a:solidFill>
              <a:latin typeface="Calibri"/>
              <a:ea typeface="Calibri"/>
              <a:cs typeface="Calibri"/>
              <a:sym typeface="Calibri"/>
            </a:endParaRPr>
          </a:p>
        </p:txBody>
      </p:sp>
      <p:sp>
        <p:nvSpPr>
          <p:cNvPr id="480" name="Google Shape;480;p5"/>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a:solidFill>
                  <a:srgbClr val="595959"/>
                </a:solidFill>
                <a:latin typeface="Calibri"/>
                <a:ea typeface="Calibri"/>
                <a:cs typeface="Calibri"/>
                <a:sym typeface="Calibri"/>
              </a:rPr>
              <a:t>6</a:t>
            </a:fld>
            <a:endParaRPr sz="1200" b="0" i="0" u="none" strike="noStrike" cap="none">
              <a:solidFill>
                <a:srgbClr val="595959"/>
              </a:solidFill>
              <a:latin typeface="Calibri"/>
              <a:ea typeface="Calibri"/>
              <a:cs typeface="Calibri"/>
              <a:sym typeface="Calibri"/>
            </a:endParaRPr>
          </a:p>
        </p:txBody>
      </p:sp>
      <p:sp>
        <p:nvSpPr>
          <p:cNvPr id="481" name="Google Shape;481;p5"/>
          <p:cNvSpPr txBox="1">
            <a:spLocks noGrp="1"/>
          </p:cNvSpPr>
          <p:nvPr>
            <p:ph type="title"/>
          </p:nvPr>
        </p:nvSpPr>
        <p:spPr>
          <a:xfrm>
            <a:off x="717176" y="457200"/>
            <a:ext cx="10784542" cy="1026460"/>
          </a:xfrm>
          <a:prstGeom prst="rect">
            <a:avLst/>
          </a:prstGeom>
          <a:noFill/>
          <a:ln>
            <a:noFill/>
          </a:ln>
        </p:spPr>
        <p:txBody>
          <a:bodyPr spcFirstLastPara="1" wrap="square" lIns="91425" tIns="45700" rIns="91425" bIns="45700" anchor="b" anchorCtr="0">
            <a:normAutofit/>
          </a:bodyPr>
          <a:lstStyle/>
          <a:p>
            <a:pPr marL="0" lvl="0" indent="0" algn="l" rtl="0">
              <a:lnSpc>
                <a:spcPct val="90000"/>
              </a:lnSpc>
              <a:spcBef>
                <a:spcPts val="0"/>
              </a:spcBef>
              <a:spcAft>
                <a:spcPts val="0"/>
              </a:spcAft>
              <a:buClr>
                <a:schemeClr val="accent5"/>
              </a:buClr>
              <a:buSzPts val="4400"/>
              <a:buFont typeface="Calibri"/>
              <a:buNone/>
            </a:pPr>
            <a:r>
              <a:rPr lang="en-US"/>
              <a:t>Background </a:t>
            </a:r>
            <a:endParaRPr/>
          </a:p>
        </p:txBody>
      </p:sp>
      <p:pic>
        <p:nvPicPr>
          <p:cNvPr id="482" name="Google Shape;482;p5" descr="Interconnected gears are used to demonstrate all aspects of the OAR working together. " title="Interconnected Gears"/>
          <p:cNvPicPr preferRelativeResize="0"/>
          <p:nvPr/>
        </p:nvPicPr>
        <p:blipFill rotWithShape="1">
          <a:blip r:embed="rId3">
            <a:alphaModFix/>
          </a:blip>
          <a:srcRect/>
          <a:stretch/>
        </p:blipFill>
        <p:spPr>
          <a:xfrm>
            <a:off x="8610600" y="1825625"/>
            <a:ext cx="2764641" cy="2780085"/>
          </a:xfrm>
          <a:prstGeom prst="rect">
            <a:avLst/>
          </a:prstGeom>
          <a:noFill/>
          <a:ln>
            <a:noFill/>
          </a:ln>
        </p:spPr>
      </p:pic>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Shape 1036"/>
        <p:cNvGrpSpPr/>
        <p:nvPr/>
      </p:nvGrpSpPr>
      <p:grpSpPr>
        <a:xfrm>
          <a:off x="0" y="0"/>
          <a:ext cx="0" cy="0"/>
          <a:chOff x="0" y="0"/>
          <a:chExt cx="0" cy="0"/>
        </a:xfrm>
      </p:grpSpPr>
      <p:sp>
        <p:nvSpPr>
          <p:cNvPr id="1037" name="Google Shape;1037;p59"/>
          <p:cNvSpPr txBox="1">
            <a:spLocks noGrp="1"/>
          </p:cNvSpPr>
          <p:nvPr>
            <p:ph type="title"/>
          </p:nvPr>
        </p:nvSpPr>
        <p:spPr>
          <a:xfrm>
            <a:off x="717176" y="457200"/>
            <a:ext cx="10784542" cy="1026460"/>
          </a:xfrm>
          <a:prstGeom prst="rect">
            <a:avLst/>
          </a:prstGeom>
          <a:noFill/>
          <a:ln>
            <a:noFill/>
          </a:ln>
        </p:spPr>
        <p:txBody>
          <a:bodyPr spcFirstLastPara="1" wrap="square" lIns="91425" tIns="45700" rIns="91425" bIns="45700" anchor="b" anchorCtr="0">
            <a:normAutofit/>
          </a:bodyPr>
          <a:lstStyle/>
          <a:p>
            <a:pPr marL="0" lvl="0" indent="0" algn="l" rtl="0">
              <a:lnSpc>
                <a:spcPct val="90000"/>
              </a:lnSpc>
              <a:spcBef>
                <a:spcPts val="0"/>
              </a:spcBef>
              <a:spcAft>
                <a:spcPts val="0"/>
              </a:spcAft>
              <a:buClr>
                <a:schemeClr val="accent5"/>
              </a:buClr>
              <a:buSzPts val="4400"/>
              <a:buFont typeface="Calibri"/>
              <a:buNone/>
            </a:pPr>
            <a:r>
              <a:rPr lang="en-US"/>
              <a:t>Practice Scenario 2</a:t>
            </a:r>
            <a:endParaRPr/>
          </a:p>
        </p:txBody>
      </p:sp>
      <p:sp>
        <p:nvSpPr>
          <p:cNvPr id="1038" name="Google Shape;1038;p59"/>
          <p:cNvSpPr txBox="1">
            <a:spLocks noGrp="1"/>
          </p:cNvSpPr>
          <p:nvPr>
            <p:ph type="body" idx="1"/>
          </p:nvPr>
        </p:nvSpPr>
        <p:spPr>
          <a:xfrm>
            <a:off x="717176" y="1825625"/>
            <a:ext cx="10784542" cy="4109010"/>
          </a:xfrm>
          <a:prstGeom prst="rect">
            <a:avLst/>
          </a:prstGeom>
          <a:noFill/>
          <a:ln>
            <a:noFill/>
          </a:ln>
        </p:spPr>
        <p:txBody>
          <a:bodyPr spcFirstLastPara="1" wrap="square" lIns="91425" tIns="45700" rIns="91425" bIns="45700" anchor="t" anchorCtr="0">
            <a:normAutofit lnSpcReduction="10000"/>
          </a:bodyPr>
          <a:lstStyle/>
          <a:p>
            <a:pPr marL="228600" lvl="0" indent="-228600" algn="l" rtl="0">
              <a:lnSpc>
                <a:spcPct val="90000"/>
              </a:lnSpc>
              <a:spcBef>
                <a:spcPts val="0"/>
              </a:spcBef>
              <a:spcAft>
                <a:spcPts val="0"/>
              </a:spcAft>
              <a:buClr>
                <a:schemeClr val="dk1"/>
              </a:buClr>
              <a:buSzPts val="2400"/>
              <a:buChar char="•"/>
            </a:pPr>
            <a:r>
              <a:rPr lang="en-US"/>
              <a:t>A student has been referred for an evaluation planning meeting based on the following concerns:</a:t>
            </a:r>
            <a:endParaRPr/>
          </a:p>
          <a:p>
            <a:pPr marL="685800" lvl="1" indent="-228600" algn="l" rtl="0">
              <a:lnSpc>
                <a:spcPct val="90000"/>
              </a:lnSpc>
              <a:spcBef>
                <a:spcPts val="500"/>
              </a:spcBef>
              <a:spcAft>
                <a:spcPts val="0"/>
              </a:spcAft>
              <a:buClr>
                <a:schemeClr val="dk1"/>
              </a:buClr>
              <a:buSzPts val="2400"/>
              <a:buChar char="•"/>
            </a:pPr>
            <a:r>
              <a:rPr lang="en-US"/>
              <a:t>Pre-School, Age 3, Female</a:t>
            </a:r>
            <a:endParaRPr/>
          </a:p>
          <a:p>
            <a:pPr marL="685800" lvl="1" indent="-228600" algn="l" rtl="0">
              <a:lnSpc>
                <a:spcPct val="90000"/>
              </a:lnSpc>
              <a:spcBef>
                <a:spcPts val="500"/>
              </a:spcBef>
              <a:spcAft>
                <a:spcPts val="0"/>
              </a:spcAft>
              <a:buClr>
                <a:schemeClr val="dk1"/>
              </a:buClr>
              <a:buSzPts val="2400"/>
              <a:buChar char="•"/>
            </a:pPr>
            <a:r>
              <a:rPr lang="en-US"/>
              <a:t>Currently attending preschool </a:t>
            </a:r>
            <a:endParaRPr/>
          </a:p>
          <a:p>
            <a:pPr marL="685800" lvl="1" indent="-228600" algn="l" rtl="0">
              <a:lnSpc>
                <a:spcPct val="90000"/>
              </a:lnSpc>
              <a:spcBef>
                <a:spcPts val="500"/>
              </a:spcBef>
              <a:spcAft>
                <a:spcPts val="0"/>
              </a:spcAft>
              <a:buClr>
                <a:schemeClr val="dk1"/>
              </a:buClr>
              <a:buSzPts val="2400"/>
              <a:buChar char="•"/>
            </a:pPr>
            <a:r>
              <a:rPr lang="en-US"/>
              <a:t>Referred due to concerns with the student’s development</a:t>
            </a:r>
            <a:endParaRPr/>
          </a:p>
          <a:p>
            <a:pPr marL="1143000" lvl="2" indent="-228600" algn="l" rtl="0">
              <a:lnSpc>
                <a:spcPct val="90000"/>
              </a:lnSpc>
              <a:spcBef>
                <a:spcPts val="500"/>
              </a:spcBef>
              <a:spcAft>
                <a:spcPts val="0"/>
              </a:spcAft>
              <a:buClr>
                <a:schemeClr val="dk1"/>
              </a:buClr>
              <a:buSzPts val="2400"/>
              <a:buChar char="•"/>
            </a:pPr>
            <a:r>
              <a:rPr lang="en-US"/>
              <a:t>Behaviors of concern include lack of communication skills including difficulty being understood, challenges with motor skills including putting on clothes and walking as well as writing and using a fork</a:t>
            </a:r>
            <a:endParaRPr/>
          </a:p>
          <a:p>
            <a:pPr marL="1143000" lvl="2" indent="-228600" algn="l" rtl="0">
              <a:lnSpc>
                <a:spcPct val="90000"/>
              </a:lnSpc>
              <a:spcBef>
                <a:spcPts val="500"/>
              </a:spcBef>
              <a:spcAft>
                <a:spcPts val="0"/>
              </a:spcAft>
              <a:buClr>
                <a:schemeClr val="dk1"/>
              </a:buClr>
              <a:buSzPts val="2400"/>
              <a:buChar char="•"/>
            </a:pPr>
            <a:r>
              <a:rPr lang="en-US"/>
              <a:t>Student has a history of a traumatic fall at age 2 where she briefly lost consciousness but displayed no other signs of concern</a:t>
            </a:r>
            <a:endParaRPr/>
          </a:p>
          <a:p>
            <a:pPr marL="1143000" lvl="2" indent="-228600" algn="l" rtl="0">
              <a:lnSpc>
                <a:spcPct val="90000"/>
              </a:lnSpc>
              <a:spcBef>
                <a:spcPts val="500"/>
              </a:spcBef>
              <a:spcAft>
                <a:spcPts val="0"/>
              </a:spcAft>
              <a:buClr>
                <a:schemeClr val="dk1"/>
              </a:buClr>
              <a:buSzPts val="2400"/>
              <a:buChar char="•"/>
            </a:pPr>
            <a:r>
              <a:rPr lang="en-US"/>
              <a:t>Strengths include playing with other children, saying her first name, avoiding danger</a:t>
            </a:r>
            <a:endParaRPr/>
          </a:p>
        </p:txBody>
      </p:sp>
      <p:sp>
        <p:nvSpPr>
          <p:cNvPr id="1039" name="Google Shape;1039;p59"/>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p>
            <a:pPr marL="0" lvl="0" indent="0" algn="l" rtl="0">
              <a:spcBef>
                <a:spcPts val="0"/>
              </a:spcBef>
              <a:spcAft>
                <a:spcPts val="0"/>
              </a:spcAft>
              <a:buNone/>
            </a:pPr>
            <a:r>
              <a:rPr lang="en-US"/>
              <a:t>Oregon Department of Education</a:t>
            </a:r>
            <a:endParaRPr/>
          </a:p>
        </p:txBody>
      </p:sp>
      <p:sp>
        <p:nvSpPr>
          <p:cNvPr id="1040" name="Google Shape;1040;p59"/>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60</a:t>
            </a:fld>
            <a:endParaRPr/>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Shape 1045"/>
        <p:cNvGrpSpPr/>
        <p:nvPr/>
      </p:nvGrpSpPr>
      <p:grpSpPr>
        <a:xfrm>
          <a:off x="0" y="0"/>
          <a:ext cx="0" cy="0"/>
          <a:chOff x="0" y="0"/>
          <a:chExt cx="0" cy="0"/>
        </a:xfrm>
      </p:grpSpPr>
      <p:sp>
        <p:nvSpPr>
          <p:cNvPr id="1046" name="Google Shape;1046;p60"/>
          <p:cNvSpPr txBox="1">
            <a:spLocks noGrp="1"/>
          </p:cNvSpPr>
          <p:nvPr>
            <p:ph type="title"/>
          </p:nvPr>
        </p:nvSpPr>
        <p:spPr>
          <a:xfrm>
            <a:off x="717176" y="457200"/>
            <a:ext cx="10784542" cy="1026460"/>
          </a:xfrm>
          <a:prstGeom prst="rect">
            <a:avLst/>
          </a:prstGeom>
          <a:noFill/>
          <a:ln>
            <a:noFill/>
          </a:ln>
        </p:spPr>
        <p:txBody>
          <a:bodyPr spcFirstLastPara="1" wrap="square" lIns="91425" tIns="45700" rIns="91425" bIns="45700" anchor="b" anchorCtr="0">
            <a:normAutofit/>
          </a:bodyPr>
          <a:lstStyle/>
          <a:p>
            <a:pPr marL="0" lvl="0" indent="0" algn="l" rtl="0">
              <a:lnSpc>
                <a:spcPct val="90000"/>
              </a:lnSpc>
              <a:spcBef>
                <a:spcPts val="0"/>
              </a:spcBef>
              <a:spcAft>
                <a:spcPts val="0"/>
              </a:spcAft>
              <a:buClr>
                <a:schemeClr val="accent5"/>
              </a:buClr>
              <a:buSzPts val="4400"/>
              <a:buFont typeface="Calibri"/>
              <a:buNone/>
            </a:pPr>
            <a:r>
              <a:rPr lang="en-US"/>
              <a:t>Practice Scenario 3</a:t>
            </a:r>
            <a:endParaRPr/>
          </a:p>
        </p:txBody>
      </p:sp>
      <p:sp>
        <p:nvSpPr>
          <p:cNvPr id="1047" name="Google Shape;1047;p60"/>
          <p:cNvSpPr txBox="1">
            <a:spLocks noGrp="1"/>
          </p:cNvSpPr>
          <p:nvPr>
            <p:ph type="body" idx="1"/>
          </p:nvPr>
        </p:nvSpPr>
        <p:spPr>
          <a:xfrm>
            <a:off x="717176" y="1825625"/>
            <a:ext cx="10784542" cy="4109010"/>
          </a:xfrm>
          <a:prstGeom prst="rect">
            <a:avLst/>
          </a:prstGeom>
          <a:noFill/>
          <a:ln>
            <a:noFill/>
          </a:ln>
        </p:spPr>
        <p:txBody>
          <a:bodyPr spcFirstLastPara="1" wrap="square" lIns="91425" tIns="45700" rIns="91425" bIns="45700" anchor="t" anchorCtr="0">
            <a:normAutofit/>
          </a:bodyPr>
          <a:lstStyle/>
          <a:p>
            <a:pPr marL="228600" lvl="0" indent="-228600" algn="l" rtl="0">
              <a:lnSpc>
                <a:spcPct val="90000"/>
              </a:lnSpc>
              <a:spcBef>
                <a:spcPts val="0"/>
              </a:spcBef>
              <a:spcAft>
                <a:spcPts val="0"/>
              </a:spcAft>
              <a:buClr>
                <a:schemeClr val="dk1"/>
              </a:buClr>
              <a:buSzPts val="2400"/>
              <a:buChar char="•"/>
            </a:pPr>
            <a:r>
              <a:rPr lang="en-US"/>
              <a:t>A student has been referred for an evaluation planning meeting based on the following concerns:</a:t>
            </a:r>
            <a:endParaRPr/>
          </a:p>
          <a:p>
            <a:pPr marL="685800" lvl="1" indent="-228600" algn="l" rtl="0">
              <a:lnSpc>
                <a:spcPct val="90000"/>
              </a:lnSpc>
              <a:spcBef>
                <a:spcPts val="500"/>
              </a:spcBef>
              <a:spcAft>
                <a:spcPts val="0"/>
              </a:spcAft>
              <a:buClr>
                <a:schemeClr val="dk1"/>
              </a:buClr>
              <a:buSzPts val="2400"/>
              <a:buChar char="•"/>
            </a:pPr>
            <a:r>
              <a:rPr lang="en-US"/>
              <a:t>11</a:t>
            </a:r>
            <a:r>
              <a:rPr lang="en-US" baseline="30000"/>
              <a:t>th</a:t>
            </a:r>
            <a:r>
              <a:rPr lang="en-US"/>
              <a:t> grader, Female, Age 16</a:t>
            </a:r>
            <a:endParaRPr/>
          </a:p>
          <a:p>
            <a:pPr marL="685800" lvl="1" indent="-228600" algn="l" rtl="0">
              <a:lnSpc>
                <a:spcPct val="90000"/>
              </a:lnSpc>
              <a:spcBef>
                <a:spcPts val="500"/>
              </a:spcBef>
              <a:spcAft>
                <a:spcPts val="0"/>
              </a:spcAft>
              <a:buClr>
                <a:schemeClr val="dk1"/>
              </a:buClr>
              <a:buSzPts val="2400"/>
              <a:buChar char="•"/>
            </a:pPr>
            <a:r>
              <a:rPr lang="en-US"/>
              <a:t>Referred due to concerns with the student’s emotion regulation</a:t>
            </a:r>
            <a:endParaRPr/>
          </a:p>
          <a:p>
            <a:pPr marL="1143000" lvl="2" indent="-228600" algn="l" rtl="0">
              <a:lnSpc>
                <a:spcPct val="90000"/>
              </a:lnSpc>
              <a:spcBef>
                <a:spcPts val="500"/>
              </a:spcBef>
              <a:spcAft>
                <a:spcPts val="0"/>
              </a:spcAft>
              <a:buClr>
                <a:schemeClr val="dk1"/>
              </a:buClr>
              <a:buSzPts val="2400"/>
              <a:buChar char="•"/>
            </a:pPr>
            <a:r>
              <a:rPr lang="en-US"/>
              <a:t>Behaviors of concern include self-harm, crying in class, aggression towards peers and staff, selective compliance with teacher requests</a:t>
            </a:r>
            <a:endParaRPr/>
          </a:p>
          <a:p>
            <a:pPr marL="1143000" lvl="2" indent="-228600" algn="l" rtl="0">
              <a:lnSpc>
                <a:spcPct val="90000"/>
              </a:lnSpc>
              <a:spcBef>
                <a:spcPts val="500"/>
              </a:spcBef>
              <a:spcAft>
                <a:spcPts val="0"/>
              </a:spcAft>
              <a:buClr>
                <a:schemeClr val="dk1"/>
              </a:buClr>
              <a:buSzPts val="2400"/>
              <a:buChar char="•"/>
            </a:pPr>
            <a:r>
              <a:rPr lang="en-US"/>
              <a:t>Student has a history of eating disorder and substance use treatment</a:t>
            </a:r>
            <a:endParaRPr/>
          </a:p>
          <a:p>
            <a:pPr marL="1143000" lvl="2" indent="-228600" algn="l" rtl="0">
              <a:lnSpc>
                <a:spcPct val="90000"/>
              </a:lnSpc>
              <a:spcBef>
                <a:spcPts val="500"/>
              </a:spcBef>
              <a:spcAft>
                <a:spcPts val="0"/>
              </a:spcAft>
              <a:buClr>
                <a:schemeClr val="dk1"/>
              </a:buClr>
              <a:buSzPts val="2400"/>
              <a:buChar char="•"/>
            </a:pPr>
            <a:r>
              <a:rPr lang="en-US"/>
              <a:t>Strengths include a love of reading (grade level skill) and close relationship with school counselor</a:t>
            </a:r>
            <a:endParaRPr/>
          </a:p>
        </p:txBody>
      </p:sp>
      <p:sp>
        <p:nvSpPr>
          <p:cNvPr id="1048" name="Google Shape;1048;p60"/>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p>
            <a:pPr marL="0" lvl="0" indent="0" algn="l" rtl="0">
              <a:spcBef>
                <a:spcPts val="0"/>
              </a:spcBef>
              <a:spcAft>
                <a:spcPts val="0"/>
              </a:spcAft>
              <a:buNone/>
            </a:pPr>
            <a:r>
              <a:rPr lang="en-US"/>
              <a:t>Oregon Department of Education</a:t>
            </a:r>
            <a:endParaRPr/>
          </a:p>
        </p:txBody>
      </p:sp>
      <p:sp>
        <p:nvSpPr>
          <p:cNvPr id="1049" name="Google Shape;1049;p60"/>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61</a:t>
            </a:fld>
            <a:endParaRPr/>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Shape 1053"/>
        <p:cNvGrpSpPr/>
        <p:nvPr/>
      </p:nvGrpSpPr>
      <p:grpSpPr>
        <a:xfrm>
          <a:off x="0" y="0"/>
          <a:ext cx="0" cy="0"/>
          <a:chOff x="0" y="0"/>
          <a:chExt cx="0" cy="0"/>
        </a:xfrm>
      </p:grpSpPr>
      <p:sp>
        <p:nvSpPr>
          <p:cNvPr id="1054" name="Google Shape;1054;p61"/>
          <p:cNvSpPr txBox="1">
            <a:spLocks noGrp="1"/>
          </p:cNvSpPr>
          <p:nvPr>
            <p:ph type="ctrTitle"/>
          </p:nvPr>
        </p:nvSpPr>
        <p:spPr>
          <a:xfrm>
            <a:off x="717177" y="2488757"/>
            <a:ext cx="10784542" cy="1900363"/>
          </a:xfrm>
          <a:prstGeom prst="rect">
            <a:avLst/>
          </a:prstGeom>
          <a:noFill/>
          <a:ln>
            <a:noFill/>
          </a:ln>
        </p:spPr>
        <p:txBody>
          <a:bodyPr spcFirstLastPara="1" wrap="square" lIns="91425" tIns="45700" rIns="91425" bIns="45700" anchor="ctr" anchorCtr="0">
            <a:noAutofit/>
          </a:bodyPr>
          <a:lstStyle/>
          <a:p>
            <a:pPr marL="0" lvl="0" indent="0" algn="ctr" rtl="0">
              <a:lnSpc>
                <a:spcPct val="90000"/>
              </a:lnSpc>
              <a:spcBef>
                <a:spcPts val="0"/>
              </a:spcBef>
              <a:spcAft>
                <a:spcPts val="0"/>
              </a:spcAft>
              <a:buClr>
                <a:schemeClr val="accent5"/>
              </a:buClr>
              <a:buSzPts val="6800"/>
              <a:buFont typeface="Calibri"/>
              <a:buNone/>
            </a:pPr>
            <a:r>
              <a:rPr lang="en-US"/>
              <a:t>Thank you!</a:t>
            </a:r>
            <a:endParaRPr/>
          </a:p>
        </p:txBody>
      </p:sp>
      <p:sp>
        <p:nvSpPr>
          <p:cNvPr id="1055" name="Google Shape;1055;p61"/>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p>
            <a:pPr marL="0" lvl="0" indent="0" algn="l" rtl="0">
              <a:spcBef>
                <a:spcPts val="0"/>
              </a:spcBef>
              <a:spcAft>
                <a:spcPts val="0"/>
              </a:spcAft>
              <a:buNone/>
            </a:pPr>
            <a:r>
              <a:rPr lang="en-US"/>
              <a:t>Oregon Department of Education</a:t>
            </a:r>
            <a:endParaRPr/>
          </a:p>
        </p:txBody>
      </p:sp>
      <p:sp>
        <p:nvSpPr>
          <p:cNvPr id="1056" name="Google Shape;1056;p61"/>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62</a:t>
            </a:fld>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486"/>
        <p:cNvGrpSpPr/>
        <p:nvPr/>
      </p:nvGrpSpPr>
      <p:grpSpPr>
        <a:xfrm>
          <a:off x="0" y="0"/>
          <a:ext cx="0" cy="0"/>
          <a:chOff x="0" y="0"/>
          <a:chExt cx="0" cy="0"/>
        </a:xfrm>
      </p:grpSpPr>
      <p:sp>
        <p:nvSpPr>
          <p:cNvPr id="487" name="Google Shape;487;p6"/>
          <p:cNvSpPr txBox="1">
            <a:spLocks noGrp="1"/>
          </p:cNvSpPr>
          <p:nvPr>
            <p:ph type="ctrTitle"/>
          </p:nvPr>
        </p:nvSpPr>
        <p:spPr>
          <a:xfrm>
            <a:off x="717177" y="2488757"/>
            <a:ext cx="10784542" cy="1900363"/>
          </a:xfrm>
          <a:prstGeom prst="rect">
            <a:avLst/>
          </a:prstGeom>
          <a:noFill/>
          <a:ln>
            <a:noFill/>
          </a:ln>
        </p:spPr>
        <p:txBody>
          <a:bodyPr spcFirstLastPara="1" wrap="square" lIns="91425" tIns="45700" rIns="91425" bIns="45700" anchor="ctr" anchorCtr="0">
            <a:noAutofit/>
          </a:bodyPr>
          <a:lstStyle/>
          <a:p>
            <a:pPr marL="0" lvl="0" indent="0" algn="ctr" rtl="0">
              <a:lnSpc>
                <a:spcPct val="90000"/>
              </a:lnSpc>
              <a:spcBef>
                <a:spcPts val="0"/>
              </a:spcBef>
              <a:spcAft>
                <a:spcPts val="0"/>
              </a:spcAft>
              <a:buClr>
                <a:schemeClr val="accent5"/>
              </a:buClr>
              <a:buSzPts val="4400"/>
              <a:buFont typeface="Calibri"/>
              <a:buNone/>
            </a:pPr>
            <a:r>
              <a:rPr lang="en-US" sz="4400"/>
              <a:t>Overview of Changes to Oregon Administrative Rules </a:t>
            </a:r>
            <a:endParaRPr/>
          </a:p>
        </p:txBody>
      </p:sp>
      <p:sp>
        <p:nvSpPr>
          <p:cNvPr id="488" name="Google Shape;488;p6"/>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p>
            <a:pPr marL="0" lvl="0" indent="0" algn="l" rtl="0">
              <a:spcBef>
                <a:spcPts val="0"/>
              </a:spcBef>
              <a:spcAft>
                <a:spcPts val="0"/>
              </a:spcAft>
              <a:buNone/>
            </a:pPr>
            <a:r>
              <a:rPr lang="en-US"/>
              <a:t>Oregon Department of Education</a:t>
            </a:r>
            <a:endParaRPr/>
          </a:p>
        </p:txBody>
      </p:sp>
      <p:sp>
        <p:nvSpPr>
          <p:cNvPr id="489" name="Google Shape;489;p6"/>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7</a:t>
            </a:fld>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494"/>
        <p:cNvGrpSpPr/>
        <p:nvPr/>
      </p:nvGrpSpPr>
      <p:grpSpPr>
        <a:xfrm>
          <a:off x="0" y="0"/>
          <a:ext cx="0" cy="0"/>
          <a:chOff x="0" y="0"/>
          <a:chExt cx="0" cy="0"/>
        </a:xfrm>
      </p:grpSpPr>
      <p:grpSp>
        <p:nvGrpSpPr>
          <p:cNvPr id="495" name="Google Shape;495;p7" descr="The text in this graphic describes each of the three domains included in the changes made to the OARs. " title="Domains"/>
          <p:cNvGrpSpPr/>
          <p:nvPr/>
        </p:nvGrpSpPr>
        <p:grpSpPr>
          <a:xfrm>
            <a:off x="717550" y="1827631"/>
            <a:ext cx="10640422" cy="4104437"/>
            <a:chOff x="0" y="2006"/>
            <a:chExt cx="10640422" cy="4104437"/>
          </a:xfrm>
        </p:grpSpPr>
        <p:sp>
          <p:nvSpPr>
            <p:cNvPr id="496" name="Google Shape;496;p7"/>
            <p:cNvSpPr/>
            <p:nvPr/>
          </p:nvSpPr>
          <p:spPr>
            <a:xfrm rot="5400000">
              <a:off x="5741930" y="-3704875"/>
              <a:ext cx="1059209" cy="8737774"/>
            </a:xfrm>
            <a:prstGeom prst="round2SameRect">
              <a:avLst>
                <a:gd name="adj1" fmla="val 16667"/>
                <a:gd name="adj2" fmla="val 0"/>
              </a:avLst>
            </a:prstGeom>
            <a:solidFill>
              <a:srgbClr val="F4C8E1">
                <a:alpha val="89803"/>
              </a:srgbClr>
            </a:solidFill>
            <a:ln w="12700" cap="flat" cmpd="sng">
              <a:solidFill>
                <a:srgbClr val="DFCAD2">
                  <a:alpha val="89803"/>
                </a:srgbClr>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7" name="Google Shape;497;p7"/>
            <p:cNvSpPr txBox="1"/>
            <p:nvPr/>
          </p:nvSpPr>
          <p:spPr>
            <a:xfrm>
              <a:off x="1902648" y="186113"/>
              <a:ext cx="8686068" cy="955797"/>
            </a:xfrm>
            <a:prstGeom prst="rect">
              <a:avLst/>
            </a:prstGeom>
            <a:noFill/>
            <a:ln>
              <a:noFill/>
            </a:ln>
          </p:spPr>
          <p:txBody>
            <a:bodyPr spcFirstLastPara="1" wrap="square" lIns="247650" tIns="123825" rIns="247650" bIns="123825" anchor="ctr" anchorCtr="0">
              <a:noAutofit/>
            </a:bodyPr>
            <a:lstStyle/>
            <a:p>
              <a:pPr marL="228600" marR="0" lvl="1" indent="-228600" algn="l" rtl="0">
                <a:lnSpc>
                  <a:spcPct val="90000"/>
                </a:lnSpc>
                <a:spcBef>
                  <a:spcPts val="0"/>
                </a:spcBef>
                <a:spcAft>
                  <a:spcPts val="0"/>
                </a:spcAft>
                <a:buClr>
                  <a:schemeClr val="dk1"/>
                </a:buClr>
                <a:buSzPts val="2000"/>
                <a:buFont typeface="Calibri"/>
                <a:buChar char="•"/>
              </a:pPr>
              <a:r>
                <a:rPr lang="en-US" sz="2000" b="0" i="0" u="none" strike="noStrike" cap="none">
                  <a:solidFill>
                    <a:schemeClr val="dk1"/>
                  </a:solidFill>
                  <a:latin typeface="Calibri"/>
                  <a:ea typeface="Calibri"/>
                  <a:cs typeface="Calibri"/>
                  <a:sym typeface="Calibri"/>
                </a:rPr>
                <a:t>Updates to eligibility category names</a:t>
              </a:r>
              <a:endParaRPr/>
            </a:p>
          </p:txBody>
        </p:sp>
        <p:sp>
          <p:nvSpPr>
            <p:cNvPr id="498" name="Google Shape;498;p7"/>
            <p:cNvSpPr/>
            <p:nvPr/>
          </p:nvSpPr>
          <p:spPr>
            <a:xfrm>
              <a:off x="0" y="2006"/>
              <a:ext cx="2044549" cy="1324012"/>
            </a:xfrm>
            <a:prstGeom prst="roundRect">
              <a:avLst>
                <a:gd name="adj" fmla="val 16667"/>
              </a:avLst>
            </a:prstGeom>
            <a:solidFill>
              <a:schemeClr val="accent2"/>
            </a:solidFill>
            <a:ln w="12700" cap="flat" cmpd="sng">
              <a:solidFill>
                <a:srgbClr val="8F4276"/>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9" name="Google Shape;499;p7"/>
            <p:cNvSpPr txBox="1"/>
            <p:nvPr/>
          </p:nvSpPr>
          <p:spPr>
            <a:xfrm>
              <a:off x="64633" y="66639"/>
              <a:ext cx="1915283" cy="1194746"/>
            </a:xfrm>
            <a:prstGeom prst="rect">
              <a:avLst/>
            </a:prstGeom>
            <a:noFill/>
            <a:ln>
              <a:noFill/>
            </a:ln>
          </p:spPr>
          <p:txBody>
            <a:bodyPr spcFirstLastPara="1" wrap="square" lIns="121900" tIns="60950" rIns="121900" bIns="60950" anchor="ctr" anchorCtr="0">
              <a:noAutofit/>
            </a:bodyPr>
            <a:lstStyle/>
            <a:p>
              <a:pPr marL="0" marR="0" lvl="0" indent="0" algn="ctr" rtl="0">
                <a:lnSpc>
                  <a:spcPct val="90000"/>
                </a:lnSpc>
                <a:spcBef>
                  <a:spcPts val="0"/>
                </a:spcBef>
                <a:spcAft>
                  <a:spcPts val="0"/>
                </a:spcAft>
                <a:buNone/>
              </a:pPr>
              <a:r>
                <a:rPr lang="en-US" sz="3200" b="0" i="0" u="none" strike="noStrike" cap="none" dirty="0">
                  <a:solidFill>
                    <a:schemeClr val="lt1"/>
                  </a:solidFill>
                  <a:latin typeface="Calibri"/>
                  <a:ea typeface="Calibri"/>
                  <a:cs typeface="Calibri"/>
                  <a:sym typeface="Calibri"/>
                </a:rPr>
                <a:t>Domain 1</a:t>
              </a:r>
              <a:endParaRPr dirty="0"/>
            </a:p>
          </p:txBody>
        </p:sp>
        <p:sp>
          <p:nvSpPr>
            <p:cNvPr id="500" name="Google Shape;500;p7"/>
            <p:cNvSpPr/>
            <p:nvPr/>
          </p:nvSpPr>
          <p:spPr>
            <a:xfrm rot="5400000">
              <a:off x="5741930" y="-2314662"/>
              <a:ext cx="1059209" cy="8737774"/>
            </a:xfrm>
            <a:prstGeom prst="round2SameRect">
              <a:avLst>
                <a:gd name="adj1" fmla="val 16667"/>
                <a:gd name="adj2" fmla="val 0"/>
              </a:avLst>
            </a:prstGeom>
            <a:solidFill>
              <a:srgbClr val="F7DCD3">
                <a:alpha val="89803"/>
              </a:srgbClr>
            </a:solidFill>
            <a:ln w="12700" cap="flat" cmpd="sng">
              <a:solidFill>
                <a:srgbClr val="F2D0CB">
                  <a:alpha val="89803"/>
                </a:srgbClr>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1" name="Google Shape;501;p7"/>
            <p:cNvSpPr txBox="1"/>
            <p:nvPr/>
          </p:nvSpPr>
          <p:spPr>
            <a:xfrm>
              <a:off x="1902648" y="1576326"/>
              <a:ext cx="8686068" cy="955797"/>
            </a:xfrm>
            <a:prstGeom prst="rect">
              <a:avLst/>
            </a:prstGeom>
            <a:noFill/>
            <a:ln>
              <a:noFill/>
            </a:ln>
          </p:spPr>
          <p:txBody>
            <a:bodyPr spcFirstLastPara="1" wrap="square" lIns="247650" tIns="123825" rIns="247650" bIns="123825" anchor="ctr" anchorCtr="0">
              <a:noAutofit/>
            </a:bodyPr>
            <a:lstStyle/>
            <a:p>
              <a:pPr marL="228600" marR="0" lvl="1" indent="-228600" algn="l" rtl="0">
                <a:lnSpc>
                  <a:spcPct val="90000"/>
                </a:lnSpc>
                <a:spcBef>
                  <a:spcPts val="0"/>
                </a:spcBef>
                <a:spcAft>
                  <a:spcPts val="0"/>
                </a:spcAft>
                <a:buClr>
                  <a:schemeClr val="dk1"/>
                </a:buClr>
                <a:buSzPts val="2000"/>
                <a:buFont typeface="Calibri"/>
                <a:buChar char="•"/>
              </a:pPr>
              <a:r>
                <a:rPr lang="en-US" sz="2000" b="0" i="0" u="none" strike="noStrike" cap="none">
                  <a:solidFill>
                    <a:schemeClr val="dk1"/>
                  </a:solidFill>
                  <a:latin typeface="Calibri"/>
                  <a:ea typeface="Calibri"/>
                  <a:cs typeface="Calibri"/>
                  <a:sym typeface="Calibri"/>
                </a:rPr>
                <a:t>Updates to the list of professionals that can complete medical examinations, vision examinations, and audiological assessments</a:t>
              </a:r>
              <a:endParaRPr/>
            </a:p>
            <a:p>
              <a:pPr marL="228600" marR="0" lvl="1" indent="-228600" algn="l" rtl="0">
                <a:lnSpc>
                  <a:spcPct val="90000"/>
                </a:lnSpc>
                <a:spcBef>
                  <a:spcPts val="300"/>
                </a:spcBef>
                <a:spcAft>
                  <a:spcPts val="0"/>
                </a:spcAft>
                <a:buClr>
                  <a:schemeClr val="dk1"/>
                </a:buClr>
                <a:buSzPts val="2000"/>
                <a:buFont typeface="Calibri"/>
                <a:buChar char="•"/>
              </a:pPr>
              <a:r>
                <a:rPr lang="en-US" sz="2000" b="0" i="0" u="none" strike="noStrike" cap="none">
                  <a:solidFill>
                    <a:schemeClr val="dk1"/>
                  </a:solidFill>
                  <a:latin typeface="Calibri"/>
                  <a:ea typeface="Calibri"/>
                  <a:cs typeface="Calibri"/>
                  <a:sym typeface="Calibri"/>
                </a:rPr>
                <a:t>Reduced  number of eligibility categories requiring medical examination</a:t>
              </a:r>
              <a:endParaRPr/>
            </a:p>
          </p:txBody>
        </p:sp>
        <p:sp>
          <p:nvSpPr>
            <p:cNvPr id="502" name="Google Shape;502;p7"/>
            <p:cNvSpPr/>
            <p:nvPr/>
          </p:nvSpPr>
          <p:spPr>
            <a:xfrm>
              <a:off x="0" y="1392218"/>
              <a:ext cx="2044549" cy="1324012"/>
            </a:xfrm>
            <a:prstGeom prst="roundRect">
              <a:avLst>
                <a:gd name="adj" fmla="val 16667"/>
              </a:avLst>
            </a:prstGeom>
            <a:solidFill>
              <a:schemeClr val="accent3"/>
            </a:solidFill>
            <a:ln w="12700" cap="flat" cmpd="sng">
              <a:solidFill>
                <a:srgbClr val="005C30"/>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3" name="Google Shape;503;p7"/>
            <p:cNvSpPr txBox="1"/>
            <p:nvPr/>
          </p:nvSpPr>
          <p:spPr>
            <a:xfrm>
              <a:off x="64633" y="1456851"/>
              <a:ext cx="1915283" cy="1194746"/>
            </a:xfrm>
            <a:prstGeom prst="rect">
              <a:avLst/>
            </a:prstGeom>
            <a:noFill/>
            <a:ln>
              <a:noFill/>
            </a:ln>
          </p:spPr>
          <p:txBody>
            <a:bodyPr spcFirstLastPara="1" wrap="square" lIns="121900" tIns="60950" rIns="121900" bIns="60950" anchor="ctr" anchorCtr="0">
              <a:noAutofit/>
            </a:bodyPr>
            <a:lstStyle/>
            <a:p>
              <a:pPr marL="0" marR="0" lvl="0" indent="0" algn="ctr" rtl="0">
                <a:lnSpc>
                  <a:spcPct val="90000"/>
                </a:lnSpc>
                <a:spcBef>
                  <a:spcPts val="0"/>
                </a:spcBef>
                <a:spcAft>
                  <a:spcPts val="0"/>
                </a:spcAft>
                <a:buNone/>
              </a:pPr>
              <a:r>
                <a:rPr lang="en-US" sz="3200" b="0" i="0" u="none" strike="noStrike" cap="none">
                  <a:solidFill>
                    <a:schemeClr val="lt1"/>
                  </a:solidFill>
                  <a:latin typeface="Calibri"/>
                  <a:ea typeface="Calibri"/>
                  <a:cs typeface="Calibri"/>
                  <a:sym typeface="Calibri"/>
                </a:rPr>
                <a:t>Domain 2</a:t>
              </a:r>
              <a:endParaRPr/>
            </a:p>
          </p:txBody>
        </p:sp>
        <p:sp>
          <p:nvSpPr>
            <p:cNvPr id="504" name="Google Shape;504;p7"/>
            <p:cNvSpPr/>
            <p:nvPr/>
          </p:nvSpPr>
          <p:spPr>
            <a:xfrm rot="5400000">
              <a:off x="5741930" y="-924449"/>
              <a:ext cx="1059209" cy="8737774"/>
            </a:xfrm>
            <a:prstGeom prst="round2SameRect">
              <a:avLst>
                <a:gd name="adj1" fmla="val 16667"/>
                <a:gd name="adj2" fmla="val 0"/>
              </a:avLst>
            </a:prstGeom>
            <a:solidFill>
              <a:srgbClr val="BAFFFF">
                <a:alpha val="89803"/>
              </a:srgbClr>
            </a:solidFill>
            <a:ln w="12700" cap="flat" cmpd="sng">
              <a:solidFill>
                <a:srgbClr val="E7D9CA">
                  <a:alpha val="89803"/>
                </a:srgbClr>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5" name="Google Shape;505;p7"/>
            <p:cNvSpPr txBox="1"/>
            <p:nvPr/>
          </p:nvSpPr>
          <p:spPr>
            <a:xfrm>
              <a:off x="1902648" y="2966539"/>
              <a:ext cx="8686068" cy="955797"/>
            </a:xfrm>
            <a:prstGeom prst="rect">
              <a:avLst/>
            </a:prstGeom>
            <a:noFill/>
            <a:ln>
              <a:noFill/>
            </a:ln>
          </p:spPr>
          <p:txBody>
            <a:bodyPr spcFirstLastPara="1" wrap="square" lIns="247650" tIns="123825" rIns="247650" bIns="123825" anchor="ctr" anchorCtr="0">
              <a:noAutofit/>
            </a:bodyPr>
            <a:lstStyle/>
            <a:p>
              <a:pPr marL="228600" marR="0" lvl="1" indent="-228600" algn="l" rtl="0">
                <a:lnSpc>
                  <a:spcPct val="90000"/>
                </a:lnSpc>
                <a:spcBef>
                  <a:spcPts val="0"/>
                </a:spcBef>
                <a:spcAft>
                  <a:spcPts val="0"/>
                </a:spcAft>
                <a:buClr>
                  <a:schemeClr val="dk1"/>
                </a:buClr>
                <a:buSzPts val="2000"/>
                <a:buFont typeface="Calibri"/>
                <a:buChar char="•"/>
              </a:pPr>
              <a:r>
                <a:rPr lang="en-US" sz="2000" b="0" i="0" u="none" strike="noStrike" cap="none">
                  <a:solidFill>
                    <a:schemeClr val="dk1"/>
                  </a:solidFill>
                  <a:latin typeface="Calibri"/>
                  <a:ea typeface="Calibri"/>
                  <a:cs typeface="Calibri"/>
                  <a:sym typeface="Calibri"/>
                </a:rPr>
                <a:t>Integrates early intervention (EI) &amp; early childhood special education (ECSE) eligibility requirements into existing school age requirements</a:t>
              </a:r>
              <a:endParaRPr sz="2000" b="0" i="0" u="none" strike="noStrike" cap="none">
                <a:solidFill>
                  <a:schemeClr val="dk1"/>
                </a:solidFill>
                <a:latin typeface="Calibri"/>
                <a:ea typeface="Calibri"/>
                <a:cs typeface="Calibri"/>
                <a:sym typeface="Calibri"/>
              </a:endParaRPr>
            </a:p>
          </p:txBody>
        </p:sp>
        <p:sp>
          <p:nvSpPr>
            <p:cNvPr id="506" name="Google Shape;506;p7"/>
            <p:cNvSpPr/>
            <p:nvPr/>
          </p:nvSpPr>
          <p:spPr>
            <a:xfrm>
              <a:off x="0" y="2782431"/>
              <a:ext cx="2044549" cy="1324012"/>
            </a:xfrm>
            <a:prstGeom prst="roundRect">
              <a:avLst>
                <a:gd name="adj" fmla="val 16667"/>
              </a:avLst>
            </a:prstGeom>
            <a:solidFill>
              <a:schemeClr val="dk2"/>
            </a:solidFill>
            <a:ln w="12700" cap="flat" cmpd="sng">
              <a:solidFill>
                <a:srgbClr val="886407"/>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7" name="Google Shape;507;p7"/>
            <p:cNvSpPr txBox="1"/>
            <p:nvPr/>
          </p:nvSpPr>
          <p:spPr>
            <a:xfrm>
              <a:off x="64633" y="2847064"/>
              <a:ext cx="1915283" cy="1194746"/>
            </a:xfrm>
            <a:prstGeom prst="rect">
              <a:avLst/>
            </a:prstGeom>
            <a:noFill/>
            <a:ln>
              <a:noFill/>
            </a:ln>
          </p:spPr>
          <p:txBody>
            <a:bodyPr spcFirstLastPara="1" wrap="square" lIns="121900" tIns="60950" rIns="121900" bIns="60950" anchor="ctr" anchorCtr="0">
              <a:noAutofit/>
            </a:bodyPr>
            <a:lstStyle/>
            <a:p>
              <a:pPr marL="0" marR="0" lvl="0" indent="0" algn="ctr" rtl="0">
                <a:lnSpc>
                  <a:spcPct val="90000"/>
                </a:lnSpc>
                <a:spcBef>
                  <a:spcPts val="0"/>
                </a:spcBef>
                <a:spcAft>
                  <a:spcPts val="0"/>
                </a:spcAft>
                <a:buNone/>
              </a:pPr>
              <a:r>
                <a:rPr lang="en-US" sz="3200" b="0" i="0" u="none" strike="noStrike" cap="none">
                  <a:solidFill>
                    <a:schemeClr val="lt1"/>
                  </a:solidFill>
                  <a:latin typeface="Calibri"/>
                  <a:ea typeface="Calibri"/>
                  <a:cs typeface="Calibri"/>
                  <a:sym typeface="Calibri"/>
                </a:rPr>
                <a:t>Domain 3</a:t>
              </a:r>
              <a:endParaRPr/>
            </a:p>
          </p:txBody>
        </p:sp>
      </p:grpSp>
      <p:sp>
        <p:nvSpPr>
          <p:cNvPr id="508" name="Google Shape;508;p7"/>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p>
            <a:pPr marL="0" lvl="0" indent="0" algn="l" rtl="0">
              <a:spcBef>
                <a:spcPts val="0"/>
              </a:spcBef>
              <a:spcAft>
                <a:spcPts val="0"/>
              </a:spcAft>
              <a:buNone/>
            </a:pPr>
            <a:r>
              <a:rPr lang="en-US"/>
              <a:t>Oregon Department of Education</a:t>
            </a:r>
            <a:endParaRPr/>
          </a:p>
        </p:txBody>
      </p:sp>
      <p:sp>
        <p:nvSpPr>
          <p:cNvPr id="509" name="Google Shape;509;p7"/>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8</a:t>
            </a:fld>
            <a:endParaRPr/>
          </a:p>
        </p:txBody>
      </p:sp>
      <p:sp>
        <p:nvSpPr>
          <p:cNvPr id="510" name="Google Shape;510;p7"/>
          <p:cNvSpPr txBox="1">
            <a:spLocks noGrp="1"/>
          </p:cNvSpPr>
          <p:nvPr>
            <p:ph type="title"/>
          </p:nvPr>
        </p:nvSpPr>
        <p:spPr>
          <a:xfrm>
            <a:off x="717176" y="457200"/>
            <a:ext cx="10784542" cy="1026460"/>
          </a:xfrm>
          <a:prstGeom prst="rect">
            <a:avLst/>
          </a:prstGeom>
          <a:noFill/>
          <a:ln>
            <a:noFill/>
          </a:ln>
        </p:spPr>
        <p:txBody>
          <a:bodyPr spcFirstLastPara="1" wrap="square" lIns="91425" tIns="45700" rIns="91425" bIns="45700" anchor="b" anchorCtr="0">
            <a:normAutofit/>
          </a:bodyPr>
          <a:lstStyle/>
          <a:p>
            <a:pPr marL="0" lvl="0" indent="0" algn="l" rtl="0">
              <a:lnSpc>
                <a:spcPct val="90000"/>
              </a:lnSpc>
              <a:spcBef>
                <a:spcPts val="0"/>
              </a:spcBef>
              <a:spcAft>
                <a:spcPts val="0"/>
              </a:spcAft>
              <a:buClr>
                <a:schemeClr val="accent5"/>
              </a:buClr>
              <a:buSzPts val="4400"/>
              <a:buFont typeface="Calibri"/>
              <a:buNone/>
            </a:pPr>
            <a:r>
              <a:rPr lang="en-US"/>
              <a:t>Overview of Changes</a:t>
            </a:r>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515"/>
        <p:cNvGrpSpPr/>
        <p:nvPr/>
      </p:nvGrpSpPr>
      <p:grpSpPr>
        <a:xfrm>
          <a:off x="0" y="0"/>
          <a:ext cx="0" cy="0"/>
          <a:chOff x="0" y="0"/>
          <a:chExt cx="0" cy="0"/>
        </a:xfrm>
      </p:grpSpPr>
      <p:sp>
        <p:nvSpPr>
          <p:cNvPr id="516" name="Google Shape;516;p8"/>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p>
            <a:pPr marL="0" lvl="0" indent="0" algn="l" rtl="0">
              <a:spcBef>
                <a:spcPts val="0"/>
              </a:spcBef>
              <a:spcAft>
                <a:spcPts val="0"/>
              </a:spcAft>
              <a:buNone/>
            </a:pPr>
            <a:r>
              <a:rPr lang="en-US"/>
              <a:t>Oregon Department of Education</a:t>
            </a:r>
            <a:endParaRPr/>
          </a:p>
        </p:txBody>
      </p:sp>
      <p:sp>
        <p:nvSpPr>
          <p:cNvPr id="517" name="Google Shape;517;p8"/>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9</a:t>
            </a:fld>
            <a:endParaRPr/>
          </a:p>
        </p:txBody>
      </p:sp>
      <p:sp>
        <p:nvSpPr>
          <p:cNvPr id="518" name="Google Shape;518;p8" descr="This graphic details the 5 eligibility category names that have been updated. " title="Updates to Eligibility Category Names"/>
          <p:cNvSpPr txBox="1">
            <a:spLocks noGrp="1"/>
          </p:cNvSpPr>
          <p:nvPr>
            <p:ph type="title"/>
          </p:nvPr>
        </p:nvSpPr>
        <p:spPr>
          <a:xfrm>
            <a:off x="717176" y="457200"/>
            <a:ext cx="10784542" cy="1026460"/>
          </a:xfrm>
          <a:prstGeom prst="rect">
            <a:avLst/>
          </a:prstGeom>
          <a:noFill/>
          <a:ln>
            <a:noFill/>
          </a:ln>
        </p:spPr>
        <p:txBody>
          <a:bodyPr spcFirstLastPara="1" wrap="square" lIns="91425" tIns="45700" rIns="91425" bIns="45700" anchor="b" anchorCtr="0">
            <a:normAutofit/>
          </a:bodyPr>
          <a:lstStyle/>
          <a:p>
            <a:pPr marL="0" lvl="0" indent="0" algn="l" rtl="0">
              <a:lnSpc>
                <a:spcPct val="90000"/>
              </a:lnSpc>
              <a:spcBef>
                <a:spcPts val="0"/>
              </a:spcBef>
              <a:spcAft>
                <a:spcPts val="0"/>
              </a:spcAft>
              <a:buClr>
                <a:schemeClr val="accent2"/>
              </a:buClr>
              <a:buSzPts val="4400"/>
              <a:buFont typeface="Calibri"/>
              <a:buNone/>
            </a:pPr>
            <a:r>
              <a:rPr lang="en-US" dirty="0"/>
              <a:t>Updates to Eligibility Category Names</a:t>
            </a:r>
            <a:endParaRPr dirty="0"/>
          </a:p>
        </p:txBody>
      </p:sp>
      <p:grpSp>
        <p:nvGrpSpPr>
          <p:cNvPr id="519" name="Google Shape;519;p8" descr="This graphic shows the updates to the 5 eligibiliuty category names under SB 13. " title="Updates to Eligibility Category Names"/>
          <p:cNvGrpSpPr/>
          <p:nvPr/>
        </p:nvGrpSpPr>
        <p:grpSpPr>
          <a:xfrm>
            <a:off x="355600" y="1681630"/>
            <a:ext cx="11419840" cy="4402433"/>
            <a:chOff x="355600" y="1681630"/>
            <a:chExt cx="11419840" cy="4402433"/>
          </a:xfrm>
        </p:grpSpPr>
        <p:sp>
          <p:nvSpPr>
            <p:cNvPr id="520" name="Google Shape;520;p8"/>
            <p:cNvSpPr/>
            <p:nvPr/>
          </p:nvSpPr>
          <p:spPr>
            <a:xfrm>
              <a:off x="355600" y="1681630"/>
              <a:ext cx="11419840" cy="4402433"/>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1" name="Google Shape;521;p8"/>
            <p:cNvSpPr/>
            <p:nvPr/>
          </p:nvSpPr>
          <p:spPr>
            <a:xfrm>
              <a:off x="356737" y="1871176"/>
              <a:ext cx="2012969" cy="3657600"/>
            </a:xfrm>
            <a:custGeom>
              <a:avLst/>
              <a:gdLst/>
              <a:ahLst/>
              <a:cxnLst/>
              <a:rect l="l" t="t" r="r" b="b"/>
              <a:pathLst>
                <a:path w="2012969" h="4023339" extrusionOk="0">
                  <a:moveTo>
                    <a:pt x="0" y="201297"/>
                  </a:moveTo>
                  <a:cubicBezTo>
                    <a:pt x="0" y="90124"/>
                    <a:pt x="90124" y="0"/>
                    <a:pt x="201297" y="0"/>
                  </a:cubicBezTo>
                  <a:lnTo>
                    <a:pt x="1811672" y="0"/>
                  </a:lnTo>
                  <a:cubicBezTo>
                    <a:pt x="1922845" y="0"/>
                    <a:pt x="2012969" y="90124"/>
                    <a:pt x="2012969" y="201297"/>
                  </a:cubicBezTo>
                  <a:lnTo>
                    <a:pt x="2012969" y="3822042"/>
                  </a:lnTo>
                  <a:cubicBezTo>
                    <a:pt x="2012969" y="3933215"/>
                    <a:pt x="1922845" y="4023339"/>
                    <a:pt x="1811672" y="4023339"/>
                  </a:cubicBezTo>
                  <a:lnTo>
                    <a:pt x="201297" y="4023339"/>
                  </a:lnTo>
                  <a:cubicBezTo>
                    <a:pt x="90124" y="4023339"/>
                    <a:pt x="0" y="3933215"/>
                    <a:pt x="0" y="3822042"/>
                  </a:cubicBezTo>
                  <a:lnTo>
                    <a:pt x="0" y="201297"/>
                  </a:lnTo>
                  <a:close/>
                </a:path>
              </a:pathLst>
            </a:custGeom>
            <a:solidFill>
              <a:srgbClr val="C35BA3"/>
            </a:solidFill>
            <a:ln>
              <a:noFill/>
            </a:ln>
          </p:spPr>
          <p:txBody>
            <a:bodyPr spcFirstLastPara="1" wrap="square" lIns="58950" tIns="58950" rIns="58950" bIns="58950" anchor="ctr" anchorCtr="0">
              <a:noAutofit/>
            </a:bodyPr>
            <a:lstStyle/>
            <a:p>
              <a:pPr marL="0" marR="0" lvl="0" indent="0" algn="ctr" rtl="0">
                <a:lnSpc>
                  <a:spcPct val="90000"/>
                </a:lnSpc>
                <a:spcBef>
                  <a:spcPts val="0"/>
                </a:spcBef>
                <a:spcAft>
                  <a:spcPts val="0"/>
                </a:spcAft>
                <a:buNone/>
              </a:pPr>
              <a:r>
                <a:rPr lang="en-US" sz="2300" b="1" i="0" u="none" strike="noStrike" cap="none">
                  <a:solidFill>
                    <a:schemeClr val="lt1"/>
                  </a:solidFill>
                  <a:latin typeface="Calibri"/>
                  <a:ea typeface="Calibri"/>
                  <a:cs typeface="Calibri"/>
                  <a:sym typeface="Calibri"/>
                </a:rPr>
                <a:t>Deaf or Hard of Hearing </a:t>
              </a:r>
              <a:r>
                <a:rPr lang="en-US" sz="2300" b="0" i="0" u="none" strike="noStrike" cap="none">
                  <a:solidFill>
                    <a:schemeClr val="lt1"/>
                  </a:solidFill>
                  <a:latin typeface="Calibri"/>
                  <a:ea typeface="Calibri"/>
                  <a:cs typeface="Calibri"/>
                  <a:sym typeface="Calibri"/>
                </a:rPr>
                <a:t>replaced Hearing Impairment</a:t>
              </a:r>
              <a:endParaRPr/>
            </a:p>
          </p:txBody>
        </p:sp>
        <p:sp>
          <p:nvSpPr>
            <p:cNvPr id="522" name="Google Shape;522;p8"/>
            <p:cNvSpPr/>
            <p:nvPr/>
          </p:nvSpPr>
          <p:spPr>
            <a:xfrm>
              <a:off x="2707886" y="1871176"/>
              <a:ext cx="2012969" cy="3657600"/>
            </a:xfrm>
            <a:custGeom>
              <a:avLst/>
              <a:gdLst/>
              <a:ahLst/>
              <a:cxnLst/>
              <a:rect l="l" t="t" r="r" b="b"/>
              <a:pathLst>
                <a:path w="2012969" h="4023339" extrusionOk="0">
                  <a:moveTo>
                    <a:pt x="0" y="201297"/>
                  </a:moveTo>
                  <a:cubicBezTo>
                    <a:pt x="0" y="90124"/>
                    <a:pt x="90124" y="0"/>
                    <a:pt x="201297" y="0"/>
                  </a:cubicBezTo>
                  <a:lnTo>
                    <a:pt x="1811672" y="0"/>
                  </a:lnTo>
                  <a:cubicBezTo>
                    <a:pt x="1922845" y="0"/>
                    <a:pt x="2012969" y="90124"/>
                    <a:pt x="2012969" y="201297"/>
                  </a:cubicBezTo>
                  <a:lnTo>
                    <a:pt x="2012969" y="3822042"/>
                  </a:lnTo>
                  <a:cubicBezTo>
                    <a:pt x="2012969" y="3933215"/>
                    <a:pt x="1922845" y="4023339"/>
                    <a:pt x="1811672" y="4023339"/>
                  </a:cubicBezTo>
                  <a:lnTo>
                    <a:pt x="201297" y="4023339"/>
                  </a:lnTo>
                  <a:cubicBezTo>
                    <a:pt x="90124" y="4023339"/>
                    <a:pt x="0" y="3933215"/>
                    <a:pt x="0" y="3822042"/>
                  </a:cubicBezTo>
                  <a:lnTo>
                    <a:pt x="0" y="201297"/>
                  </a:lnTo>
                  <a:close/>
                </a:path>
              </a:pathLst>
            </a:custGeom>
            <a:solidFill>
              <a:srgbClr val="C35BA3"/>
            </a:solidFill>
            <a:ln>
              <a:noFill/>
            </a:ln>
          </p:spPr>
          <p:txBody>
            <a:bodyPr spcFirstLastPara="1" wrap="square" lIns="58950" tIns="58950" rIns="58950" bIns="58950" anchor="ctr" anchorCtr="0">
              <a:noAutofit/>
            </a:bodyPr>
            <a:lstStyle/>
            <a:p>
              <a:pPr marL="0" marR="0" lvl="0" indent="0" algn="ctr" rtl="0">
                <a:lnSpc>
                  <a:spcPct val="90000"/>
                </a:lnSpc>
                <a:spcBef>
                  <a:spcPts val="0"/>
                </a:spcBef>
                <a:spcAft>
                  <a:spcPts val="0"/>
                </a:spcAft>
                <a:buNone/>
              </a:pPr>
              <a:r>
                <a:rPr lang="en-US" sz="2300" b="1" i="0" u="none" strike="noStrike" cap="none">
                  <a:solidFill>
                    <a:schemeClr val="lt1"/>
                  </a:solidFill>
                  <a:latin typeface="Calibri"/>
                  <a:ea typeface="Calibri"/>
                  <a:cs typeface="Calibri"/>
                  <a:sym typeface="Calibri"/>
                </a:rPr>
                <a:t>Deafblindness</a:t>
              </a:r>
              <a:r>
                <a:rPr lang="en-US" sz="2300" b="0" i="0" u="none" strike="noStrike" cap="none">
                  <a:solidFill>
                    <a:schemeClr val="lt1"/>
                  </a:solidFill>
                  <a:latin typeface="Calibri"/>
                  <a:ea typeface="Calibri"/>
                  <a:cs typeface="Calibri"/>
                  <a:sym typeface="Calibri"/>
                </a:rPr>
                <a:t> replaced    Deaf-Blindness</a:t>
              </a:r>
              <a:endParaRPr/>
            </a:p>
          </p:txBody>
        </p:sp>
        <p:sp>
          <p:nvSpPr>
            <p:cNvPr id="523" name="Google Shape;523;p8"/>
            <p:cNvSpPr/>
            <p:nvPr/>
          </p:nvSpPr>
          <p:spPr>
            <a:xfrm>
              <a:off x="5059035" y="1871176"/>
              <a:ext cx="2012969" cy="3657600"/>
            </a:xfrm>
            <a:custGeom>
              <a:avLst/>
              <a:gdLst/>
              <a:ahLst/>
              <a:cxnLst/>
              <a:rect l="l" t="t" r="r" b="b"/>
              <a:pathLst>
                <a:path w="2012969" h="4023339" extrusionOk="0">
                  <a:moveTo>
                    <a:pt x="0" y="201297"/>
                  </a:moveTo>
                  <a:cubicBezTo>
                    <a:pt x="0" y="90124"/>
                    <a:pt x="90124" y="0"/>
                    <a:pt x="201297" y="0"/>
                  </a:cubicBezTo>
                  <a:lnTo>
                    <a:pt x="1811672" y="0"/>
                  </a:lnTo>
                  <a:cubicBezTo>
                    <a:pt x="1922845" y="0"/>
                    <a:pt x="2012969" y="90124"/>
                    <a:pt x="2012969" y="201297"/>
                  </a:cubicBezTo>
                  <a:lnTo>
                    <a:pt x="2012969" y="3822042"/>
                  </a:lnTo>
                  <a:cubicBezTo>
                    <a:pt x="2012969" y="3933215"/>
                    <a:pt x="1922845" y="4023339"/>
                    <a:pt x="1811672" y="4023339"/>
                  </a:cubicBezTo>
                  <a:lnTo>
                    <a:pt x="201297" y="4023339"/>
                  </a:lnTo>
                  <a:cubicBezTo>
                    <a:pt x="90124" y="4023339"/>
                    <a:pt x="0" y="3933215"/>
                    <a:pt x="0" y="3822042"/>
                  </a:cubicBezTo>
                  <a:lnTo>
                    <a:pt x="0" y="201297"/>
                  </a:lnTo>
                  <a:close/>
                </a:path>
              </a:pathLst>
            </a:custGeom>
            <a:solidFill>
              <a:srgbClr val="C35BA3"/>
            </a:solidFill>
            <a:ln>
              <a:noFill/>
            </a:ln>
          </p:spPr>
          <p:txBody>
            <a:bodyPr spcFirstLastPara="1" wrap="square" lIns="58950" tIns="58950" rIns="58950" bIns="58950" anchor="ctr" anchorCtr="0">
              <a:noAutofit/>
            </a:bodyPr>
            <a:lstStyle/>
            <a:p>
              <a:pPr marL="0" marR="0" lvl="0" indent="0" algn="ctr" rtl="0">
                <a:lnSpc>
                  <a:spcPct val="90000"/>
                </a:lnSpc>
                <a:spcBef>
                  <a:spcPts val="0"/>
                </a:spcBef>
                <a:spcAft>
                  <a:spcPts val="0"/>
                </a:spcAft>
                <a:buNone/>
              </a:pPr>
              <a:r>
                <a:rPr lang="en-US" sz="2300" b="1" i="0" u="none" strike="noStrike" cap="none">
                  <a:solidFill>
                    <a:schemeClr val="lt1"/>
                  </a:solidFill>
                  <a:latin typeface="Calibri"/>
                  <a:ea typeface="Calibri"/>
                  <a:cs typeface="Calibri"/>
                  <a:sym typeface="Calibri"/>
                </a:rPr>
                <a:t>Autism Spectrum Disorder </a:t>
              </a:r>
              <a:r>
                <a:rPr lang="en-US" sz="2300" b="0" i="0" u="none" strike="noStrike" cap="none">
                  <a:solidFill>
                    <a:schemeClr val="lt1"/>
                  </a:solidFill>
                  <a:latin typeface="Calibri"/>
                  <a:ea typeface="Calibri"/>
                  <a:cs typeface="Calibri"/>
                  <a:sym typeface="Calibri"/>
                </a:rPr>
                <a:t>replaced Autism</a:t>
              </a:r>
              <a:endParaRPr/>
            </a:p>
          </p:txBody>
        </p:sp>
        <p:sp>
          <p:nvSpPr>
            <p:cNvPr id="524" name="Google Shape;524;p8"/>
            <p:cNvSpPr/>
            <p:nvPr/>
          </p:nvSpPr>
          <p:spPr>
            <a:xfrm>
              <a:off x="7410183" y="1871176"/>
              <a:ext cx="2012969" cy="3657600"/>
            </a:xfrm>
            <a:custGeom>
              <a:avLst/>
              <a:gdLst/>
              <a:ahLst/>
              <a:cxnLst/>
              <a:rect l="l" t="t" r="r" b="b"/>
              <a:pathLst>
                <a:path w="2012969" h="3840462" extrusionOk="0">
                  <a:moveTo>
                    <a:pt x="0" y="201297"/>
                  </a:moveTo>
                  <a:cubicBezTo>
                    <a:pt x="0" y="90124"/>
                    <a:pt x="90124" y="0"/>
                    <a:pt x="201297" y="0"/>
                  </a:cubicBezTo>
                  <a:lnTo>
                    <a:pt x="1811672" y="0"/>
                  </a:lnTo>
                  <a:cubicBezTo>
                    <a:pt x="1922845" y="0"/>
                    <a:pt x="2012969" y="90124"/>
                    <a:pt x="2012969" y="201297"/>
                  </a:cubicBezTo>
                  <a:lnTo>
                    <a:pt x="2012969" y="3639165"/>
                  </a:lnTo>
                  <a:cubicBezTo>
                    <a:pt x="2012969" y="3750338"/>
                    <a:pt x="1922845" y="3840462"/>
                    <a:pt x="1811672" y="3840462"/>
                  </a:cubicBezTo>
                  <a:lnTo>
                    <a:pt x="201297" y="3840462"/>
                  </a:lnTo>
                  <a:cubicBezTo>
                    <a:pt x="90124" y="3840462"/>
                    <a:pt x="0" y="3750338"/>
                    <a:pt x="0" y="3639165"/>
                  </a:cubicBezTo>
                  <a:lnTo>
                    <a:pt x="0" y="201297"/>
                  </a:lnTo>
                  <a:close/>
                </a:path>
              </a:pathLst>
            </a:custGeom>
            <a:solidFill>
              <a:srgbClr val="C35BA3"/>
            </a:solidFill>
            <a:ln>
              <a:noFill/>
            </a:ln>
          </p:spPr>
          <p:txBody>
            <a:bodyPr spcFirstLastPara="1" wrap="square" lIns="58950" tIns="58950" rIns="58950" bIns="58950" anchor="ctr" anchorCtr="0">
              <a:noAutofit/>
            </a:bodyPr>
            <a:lstStyle/>
            <a:p>
              <a:pPr marL="0" marR="0" lvl="0" indent="0" algn="ctr" rtl="0">
                <a:lnSpc>
                  <a:spcPct val="90000"/>
                </a:lnSpc>
                <a:spcBef>
                  <a:spcPts val="0"/>
                </a:spcBef>
                <a:spcAft>
                  <a:spcPts val="0"/>
                </a:spcAft>
                <a:buNone/>
              </a:pPr>
              <a:r>
                <a:rPr lang="en-US" sz="2300" b="1" i="0" u="none" strike="noStrike" cap="none">
                  <a:solidFill>
                    <a:schemeClr val="lt1"/>
                  </a:solidFill>
                  <a:latin typeface="Calibri"/>
                  <a:ea typeface="Calibri"/>
                  <a:cs typeface="Calibri"/>
                  <a:sym typeface="Calibri"/>
                </a:rPr>
                <a:t>Speech or Language Impairment </a:t>
              </a:r>
              <a:r>
                <a:rPr lang="en-US" sz="2300" b="0" i="0" u="none" strike="noStrike" cap="none">
                  <a:solidFill>
                    <a:schemeClr val="lt1"/>
                  </a:solidFill>
                  <a:latin typeface="Calibri"/>
                  <a:ea typeface="Calibri"/>
                  <a:cs typeface="Calibri"/>
                  <a:sym typeface="Calibri"/>
                </a:rPr>
                <a:t>replaced Communication Disorder</a:t>
              </a:r>
              <a:endParaRPr/>
            </a:p>
          </p:txBody>
        </p:sp>
        <p:sp>
          <p:nvSpPr>
            <p:cNvPr id="525" name="Google Shape;525;p8"/>
            <p:cNvSpPr/>
            <p:nvPr/>
          </p:nvSpPr>
          <p:spPr>
            <a:xfrm>
              <a:off x="9761332" y="1871176"/>
              <a:ext cx="2012969" cy="3657600"/>
            </a:xfrm>
            <a:custGeom>
              <a:avLst/>
              <a:gdLst/>
              <a:ahLst/>
              <a:cxnLst/>
              <a:rect l="l" t="t" r="r" b="b"/>
              <a:pathLst>
                <a:path w="2012969" h="3840462" extrusionOk="0">
                  <a:moveTo>
                    <a:pt x="0" y="201297"/>
                  </a:moveTo>
                  <a:cubicBezTo>
                    <a:pt x="0" y="90124"/>
                    <a:pt x="90124" y="0"/>
                    <a:pt x="201297" y="0"/>
                  </a:cubicBezTo>
                  <a:lnTo>
                    <a:pt x="1811672" y="0"/>
                  </a:lnTo>
                  <a:cubicBezTo>
                    <a:pt x="1922845" y="0"/>
                    <a:pt x="2012969" y="90124"/>
                    <a:pt x="2012969" y="201297"/>
                  </a:cubicBezTo>
                  <a:lnTo>
                    <a:pt x="2012969" y="3639165"/>
                  </a:lnTo>
                  <a:cubicBezTo>
                    <a:pt x="2012969" y="3750338"/>
                    <a:pt x="1922845" y="3840462"/>
                    <a:pt x="1811672" y="3840462"/>
                  </a:cubicBezTo>
                  <a:lnTo>
                    <a:pt x="201297" y="3840462"/>
                  </a:lnTo>
                  <a:cubicBezTo>
                    <a:pt x="90124" y="3840462"/>
                    <a:pt x="0" y="3750338"/>
                    <a:pt x="0" y="3639165"/>
                  </a:cubicBezTo>
                  <a:lnTo>
                    <a:pt x="0" y="201297"/>
                  </a:lnTo>
                  <a:close/>
                </a:path>
              </a:pathLst>
            </a:custGeom>
            <a:solidFill>
              <a:schemeClr val="accent6"/>
            </a:solidFill>
            <a:ln>
              <a:noFill/>
            </a:ln>
          </p:spPr>
          <p:txBody>
            <a:bodyPr spcFirstLastPara="1" wrap="square" lIns="58950" tIns="58950" rIns="58950" bIns="58950" anchor="ctr" anchorCtr="0">
              <a:noAutofit/>
            </a:bodyPr>
            <a:lstStyle/>
            <a:p>
              <a:pPr marL="0" marR="0" lvl="0" indent="0" algn="ctr" rtl="0">
                <a:lnSpc>
                  <a:spcPct val="90000"/>
                </a:lnSpc>
                <a:spcBef>
                  <a:spcPts val="0"/>
                </a:spcBef>
                <a:spcAft>
                  <a:spcPts val="0"/>
                </a:spcAft>
                <a:buNone/>
              </a:pPr>
              <a:r>
                <a:rPr lang="en-US" sz="2300" b="1" i="0" u="none" strike="noStrike" cap="none">
                  <a:solidFill>
                    <a:schemeClr val="lt1"/>
                  </a:solidFill>
                  <a:latin typeface="Calibri"/>
                  <a:ea typeface="Calibri"/>
                  <a:cs typeface="Calibri"/>
                  <a:sym typeface="Calibri"/>
                </a:rPr>
                <a:t>Emotional Behavior Disability </a:t>
              </a:r>
              <a:r>
                <a:rPr lang="en-US" sz="2300" b="0" i="0" u="none" strike="noStrike" cap="none">
                  <a:solidFill>
                    <a:schemeClr val="lt1"/>
                  </a:solidFill>
                  <a:latin typeface="Calibri"/>
                  <a:ea typeface="Calibri"/>
                  <a:cs typeface="Calibri"/>
                  <a:sym typeface="Calibri"/>
                </a:rPr>
                <a:t>replaced Emotional Disturbance</a:t>
              </a:r>
              <a:endParaRPr/>
            </a:p>
          </p:txBody>
        </p:sp>
      </p:grpSp>
    </p:spTree>
  </p:cSld>
  <p:clrMapOvr>
    <a:masterClrMapping/>
  </p:clrMapOvr>
</p:sld>
</file>

<file path=ppt/theme/theme1.xml><?xml version="1.0" encoding="utf-8"?>
<a:theme xmlns:a="http://schemas.openxmlformats.org/drawingml/2006/main" name="Green_2021ODE">
  <a:themeElements>
    <a:clrScheme name="ODE2021">
      <a:dk1>
        <a:srgbClr val="000000"/>
      </a:dk1>
      <a:lt1>
        <a:srgbClr val="FFFFFF"/>
      </a:lt1>
      <a:dk2>
        <a:srgbClr val="00A8A5"/>
      </a:dk2>
      <a:lt2>
        <a:srgbClr val="F2FAFE"/>
      </a:lt2>
      <a:accent1>
        <a:srgbClr val="006CAD"/>
      </a:accent1>
      <a:accent2>
        <a:srgbClr val="9F2065"/>
      </a:accent2>
      <a:accent3>
        <a:srgbClr val="DC5626"/>
      </a:accent3>
      <a:accent4>
        <a:srgbClr val="BB8A0A"/>
      </a:accent4>
      <a:accent5>
        <a:srgbClr val="007F43"/>
      </a:accent5>
      <a:accent6>
        <a:srgbClr val="C45BA3"/>
      </a:accent6>
      <a:hlink>
        <a:srgbClr val="1B75BC"/>
      </a:hlink>
      <a:folHlink>
        <a:srgbClr val="21AAE8"/>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Red_2021ODE">
  <a:themeElements>
    <a:clrScheme name="ODE2021">
      <a:dk1>
        <a:srgbClr val="000000"/>
      </a:dk1>
      <a:lt1>
        <a:srgbClr val="FFFFFF"/>
      </a:lt1>
      <a:dk2>
        <a:srgbClr val="00A8A5"/>
      </a:dk2>
      <a:lt2>
        <a:srgbClr val="F2FAFE"/>
      </a:lt2>
      <a:accent1>
        <a:srgbClr val="006CAD"/>
      </a:accent1>
      <a:accent2>
        <a:srgbClr val="9F2065"/>
      </a:accent2>
      <a:accent3>
        <a:srgbClr val="DC5626"/>
      </a:accent3>
      <a:accent4>
        <a:srgbClr val="BB8A0A"/>
      </a:accent4>
      <a:accent5>
        <a:srgbClr val="007F43"/>
      </a:accent5>
      <a:accent6>
        <a:srgbClr val="C45BA3"/>
      </a:accent6>
      <a:hlink>
        <a:srgbClr val="1B75BC"/>
      </a:hlink>
      <a:folHlink>
        <a:srgbClr val="21AAE8"/>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range_2021ODE">
  <a:themeElements>
    <a:clrScheme name="ODE2021">
      <a:dk1>
        <a:srgbClr val="000000"/>
      </a:dk1>
      <a:lt1>
        <a:srgbClr val="FFFFFF"/>
      </a:lt1>
      <a:dk2>
        <a:srgbClr val="00A8A5"/>
      </a:dk2>
      <a:lt2>
        <a:srgbClr val="F2FAFE"/>
      </a:lt2>
      <a:accent1>
        <a:srgbClr val="006CAD"/>
      </a:accent1>
      <a:accent2>
        <a:srgbClr val="9F2065"/>
      </a:accent2>
      <a:accent3>
        <a:srgbClr val="DC5626"/>
      </a:accent3>
      <a:accent4>
        <a:srgbClr val="BB8A0A"/>
      </a:accent4>
      <a:accent5>
        <a:srgbClr val="007F43"/>
      </a:accent5>
      <a:accent6>
        <a:srgbClr val="C45BA3"/>
      </a:accent6>
      <a:hlink>
        <a:srgbClr val="1B75BC"/>
      </a:hlink>
      <a:folHlink>
        <a:srgbClr val="21AAE8"/>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Teal_2021ODE">
  <a:themeElements>
    <a:clrScheme name="ODE2021">
      <a:dk1>
        <a:srgbClr val="000000"/>
      </a:dk1>
      <a:lt1>
        <a:srgbClr val="FFFFFF"/>
      </a:lt1>
      <a:dk2>
        <a:srgbClr val="00A8A5"/>
      </a:dk2>
      <a:lt2>
        <a:srgbClr val="F2FAFE"/>
      </a:lt2>
      <a:accent1>
        <a:srgbClr val="006CAD"/>
      </a:accent1>
      <a:accent2>
        <a:srgbClr val="9F2065"/>
      </a:accent2>
      <a:accent3>
        <a:srgbClr val="DC5626"/>
      </a:accent3>
      <a:accent4>
        <a:srgbClr val="BB8A0A"/>
      </a:accent4>
      <a:accent5>
        <a:srgbClr val="007F43"/>
      </a:accent5>
      <a:accent6>
        <a:srgbClr val="C45BA3"/>
      </a:accent6>
      <a:hlink>
        <a:srgbClr val="1B75BC"/>
      </a:hlink>
      <a:folHlink>
        <a:srgbClr val="21AAE8"/>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425E51D87A423E4AB9261CF7A176D05E" ma:contentTypeVersion="7" ma:contentTypeDescription="Create a new document." ma:contentTypeScope="" ma:versionID="a68f95f45019f4577bc1449938887479">
  <xsd:schema xmlns:xsd="http://www.w3.org/2001/XMLSchema" xmlns:xs="http://www.w3.org/2001/XMLSchema" xmlns:p="http://schemas.microsoft.com/office/2006/metadata/properties" xmlns:ns1="http://schemas.microsoft.com/sharepoint/v3" xmlns:ns2="490b6842-aef6-43b2-8681-7cab14568858" xmlns:ns3="54031767-dd6d-417c-ab73-583408f47564" targetNamespace="http://schemas.microsoft.com/office/2006/metadata/properties" ma:root="true" ma:fieldsID="1ffb28b11b1a543943058f8121da6c67" ns1:_="" ns2:_="" ns3:_="">
    <xsd:import namespace="http://schemas.microsoft.com/sharepoint/v3"/>
    <xsd:import namespace="490b6842-aef6-43b2-8681-7cab14568858"/>
    <xsd:import namespace="54031767-dd6d-417c-ab73-583408f47564"/>
    <xsd:element name="properties">
      <xsd:complexType>
        <xsd:sequence>
          <xsd:element name="documentManagement">
            <xsd:complexType>
              <xsd:all>
                <xsd:element ref="ns1:PublishingStartDate" minOccurs="0"/>
                <xsd:element ref="ns1:PublishingExpirationDate" minOccurs="0"/>
                <xsd:element ref="ns2:Estimated_x0020_Creation_x0020_Date" minOccurs="0"/>
                <xsd:element ref="ns2:Remediation_x0020_Date" minOccurs="0"/>
                <xsd:element ref="ns2:Priority" minOccurs="0"/>
                <xsd:element ref="ns3: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4" nillable="true" ma:displayName="Scheduling Start Date" ma:description="Scheduling Start Date is a site column created by the Publishing feature. It is used to specify the date and time on which this page will first appear to site visitors." ma:hidden="true" ma:internalName="PublishingStartDate">
      <xsd:simpleType>
        <xsd:restriction base="dms:Unknown"/>
      </xsd:simpleType>
    </xsd:element>
    <xsd:element name="PublishingExpirationDate" ma:index="5" nillable="true" ma:displayName="Scheduling End Date" ma:description="Scheduling End Date is a site column created by the Publishing feature. It is used to specify the date and time on which this page will no longer appear to site visitors."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490b6842-aef6-43b2-8681-7cab14568858" elementFormDefault="qualified">
    <xsd:import namespace="http://schemas.microsoft.com/office/2006/documentManagement/types"/>
    <xsd:import namespace="http://schemas.microsoft.com/office/infopath/2007/PartnerControls"/>
    <xsd:element name="Estimated_x0020_Creation_x0020_Date" ma:index="6" nillable="true" ma:displayName="Estimated Creation Date" ma:format="DateOnly" ma:internalName="Estimated_x0020_Creation_x0020_Date" ma:readOnly="false">
      <xsd:simpleType>
        <xsd:restriction base="dms:DateTime"/>
      </xsd:simpleType>
    </xsd:element>
    <xsd:element name="Remediation_x0020_Date" ma:index="7" nillable="true" ma:displayName="Remediation Date" ma:default="[today]" ma:format="DateOnly" ma:internalName="Remediation_x0020_Date" ma:readOnly="false">
      <xsd:simpleType>
        <xsd:restriction base="dms:DateTime"/>
      </xsd:simpleType>
    </xsd:element>
    <xsd:element name="Priority" ma:index="8" nillable="true" ma:displayName="Priority" ma:default="New" ma:description="What Priority Level Is This Document?" ma:format="RadioButtons" ma:internalName="Priority" ma:readOnly="false">
      <xsd:simpleType>
        <xsd:restriction base="dms:Choice">
          <xsd:enumeration value="New"/>
          <xsd:enumeration value="Legacy"/>
          <xsd:enumeration value="Tier 1"/>
          <xsd:enumeration value="Tier 2"/>
          <xsd:enumeration value="Tier 3"/>
        </xsd:restriction>
      </xsd:simpleType>
    </xsd:element>
  </xsd:schema>
  <xsd:schema xmlns:xsd="http://www.w3.org/2001/XMLSchema" xmlns:xs="http://www.w3.org/2001/XMLSchema" xmlns:dms="http://schemas.microsoft.com/office/2006/documentManagement/types" xmlns:pc="http://schemas.microsoft.com/office/infopath/2007/PartnerControls" targetNamespace="54031767-dd6d-417c-ab73-583408f47564" elementFormDefault="qualified">
    <xsd:import namespace="http://schemas.microsoft.com/office/2006/documentManagement/types"/>
    <xsd:import namespace="http://schemas.microsoft.com/office/infopath/2007/PartnerControls"/>
    <xsd:element name="SharedWithUsers" ma:index="1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9" ma:displayName="Content Typ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Remediation_x0020_Date xmlns="490b6842-aef6-43b2-8681-7cab14568858">2023-08-03T23:47:13+00:00</Remediation_x0020_Date>
    <PublishingExpirationDate xmlns="http://schemas.microsoft.com/sharepoint/v3" xsi:nil="true"/>
    <PublishingStartDate xmlns="http://schemas.microsoft.com/sharepoint/v3" xsi:nil="true"/>
    <Priority xmlns="490b6842-aef6-43b2-8681-7cab14568858">New</Priority>
    <Estimated_x0020_Creation_x0020_Date xmlns="490b6842-aef6-43b2-8681-7cab14568858" xsi:nil="true"/>
  </documentManagement>
</p:properties>
</file>

<file path=customXml/itemProps1.xml><?xml version="1.0" encoding="utf-8"?>
<ds:datastoreItem xmlns:ds="http://schemas.openxmlformats.org/officeDocument/2006/customXml" ds:itemID="{4115AB90-4723-4480-881F-FBFE9127782F}"/>
</file>

<file path=customXml/itemProps2.xml><?xml version="1.0" encoding="utf-8"?>
<ds:datastoreItem xmlns:ds="http://schemas.openxmlformats.org/officeDocument/2006/customXml" ds:itemID="{12A00CE7-2DBD-44A8-98D5-9014A4E7EDE1}"/>
</file>

<file path=customXml/itemProps3.xml><?xml version="1.0" encoding="utf-8"?>
<ds:datastoreItem xmlns:ds="http://schemas.openxmlformats.org/officeDocument/2006/customXml" ds:itemID="{05B346B1-9072-4A39-87CD-5E51A899AB37}"/>
</file>

<file path=docProps/app.xml><?xml version="1.0" encoding="utf-8"?>
<Properties xmlns="http://schemas.openxmlformats.org/officeDocument/2006/extended-properties" xmlns:vt="http://schemas.openxmlformats.org/officeDocument/2006/docPropsVTypes">
  <TotalTime>24</TotalTime>
  <Words>5297</Words>
  <Application>Microsoft Office PowerPoint</Application>
  <PresentationFormat>Widescreen</PresentationFormat>
  <Paragraphs>502</Paragraphs>
  <Slides>62</Slides>
  <Notes>62</Notes>
  <HiddenSlides>0</HiddenSlides>
  <MMClips>0</MMClips>
  <ScaleCrop>false</ScaleCrop>
  <HeadingPairs>
    <vt:vector size="6" baseType="variant">
      <vt:variant>
        <vt:lpstr>Fonts Used</vt:lpstr>
      </vt:variant>
      <vt:variant>
        <vt:i4>2</vt:i4>
      </vt:variant>
      <vt:variant>
        <vt:lpstr>Theme</vt:lpstr>
      </vt:variant>
      <vt:variant>
        <vt:i4>4</vt:i4>
      </vt:variant>
      <vt:variant>
        <vt:lpstr>Slide Titles</vt:lpstr>
      </vt:variant>
      <vt:variant>
        <vt:i4>62</vt:i4>
      </vt:variant>
    </vt:vector>
  </HeadingPairs>
  <TitlesOfParts>
    <vt:vector size="68" baseType="lpstr">
      <vt:lpstr>Arial</vt:lpstr>
      <vt:lpstr>Calibri</vt:lpstr>
      <vt:lpstr>Green_2021ODE</vt:lpstr>
      <vt:lpstr>Red_2021ODE</vt:lpstr>
      <vt:lpstr>Orange_2021ODE</vt:lpstr>
      <vt:lpstr>Teal_2021ODE</vt:lpstr>
      <vt:lpstr>NOTE TO TRAINERS</vt:lpstr>
      <vt:lpstr>Special Education Evaluation &amp; Eligibility OAR Updates </vt:lpstr>
      <vt:lpstr>Optional slide for agenda</vt:lpstr>
      <vt:lpstr>Optional slide for introduction</vt:lpstr>
      <vt:lpstr>Background </vt:lpstr>
      <vt:lpstr>Background </vt:lpstr>
      <vt:lpstr>Overview of Changes to Oregon Administrative Rules </vt:lpstr>
      <vt:lpstr>Overview of Changes</vt:lpstr>
      <vt:lpstr>Updates to Eligibility Category Names</vt:lpstr>
      <vt:lpstr>Updated OAR Language: Medical Examination</vt:lpstr>
      <vt:lpstr>Updated Requirements for Audiological Assessments and Vision Examinations</vt:lpstr>
      <vt:lpstr>Documentation of a Medical Examination</vt:lpstr>
      <vt:lpstr>Required Documentation of Medical Examination</vt:lpstr>
      <vt:lpstr>Documentation of Medical Examination is Required</vt:lpstr>
      <vt:lpstr>Documentation of Medical Examination is Required</vt:lpstr>
      <vt:lpstr>Documentation of Medical Examination is Required</vt:lpstr>
      <vt:lpstr>Documentation of Medical Examination is Required</vt:lpstr>
      <vt:lpstr>Documentation of Medical Examination is Required</vt:lpstr>
      <vt:lpstr>Documentation of Medical Examination is Required</vt:lpstr>
      <vt:lpstr>Documentation of a Medical Examination May Be Required</vt:lpstr>
      <vt:lpstr>Documentation of a Medical Examination May Be Required</vt:lpstr>
      <vt:lpstr>Documentation of a Medical Examination May Be Required</vt:lpstr>
      <vt:lpstr>Documentation of a Medical Examination: Required or Necessary? </vt:lpstr>
      <vt:lpstr>Frequently Asked Question </vt:lpstr>
      <vt:lpstr>Integration of Early Intervention and Early Childhood Special Education Evaluation and Eligibility Procedures</vt:lpstr>
      <vt:lpstr>Integration of Early Intervention and Early Childhood Special Education Evaluation and Eligibility Procedures</vt:lpstr>
      <vt:lpstr>Integration of Early Intervention and Early Childhood Special Education Evaluation and Eligibility Procedures</vt:lpstr>
      <vt:lpstr>Integration of Early Intervention and Early Childhood Special Education Evaluation and Eligibility Procedures</vt:lpstr>
      <vt:lpstr>Example: Updated OARs with Integrated Evaluation and Eligibility Procedures</vt:lpstr>
      <vt:lpstr>Example: Updated OARs with Integrated Evaluation and Eligibility Procedures</vt:lpstr>
      <vt:lpstr>NOTE TO TRAINERS</vt:lpstr>
      <vt:lpstr>Updates to ODE’s  Sample Eligibility Forms</vt:lpstr>
      <vt:lpstr>New Sample Eligibility Forms</vt:lpstr>
      <vt:lpstr>ODE’s Sample Eligibility Forms</vt:lpstr>
      <vt:lpstr>ODE’s Sample Eligibility Forms : Comprehensive Evaluation</vt:lpstr>
      <vt:lpstr>ODE’s Sample Eligibility Forms : Comprehensive Evaluation</vt:lpstr>
      <vt:lpstr>ODE’s Sample Eligibility Forms : Medical Examination, Vision Examination and Audiological Assessment </vt:lpstr>
      <vt:lpstr>ODE’s Sample Eligibility Forms: Eligibility Criteria</vt:lpstr>
      <vt:lpstr>ODE’s Sample Eligibility Forms: Eligibility Determination</vt:lpstr>
      <vt:lpstr>ODE’s Sample Eligibility Forms : Specific Learning Disability </vt:lpstr>
      <vt:lpstr>Eligibility Determination Guidance</vt:lpstr>
      <vt:lpstr>Eligibility Determination </vt:lpstr>
      <vt:lpstr>Eligibility Determination &amp; Special Education</vt:lpstr>
      <vt:lpstr>Eligibility Determination &amp; Special Education</vt:lpstr>
      <vt:lpstr>Eligibility Determination &amp; Special Factors</vt:lpstr>
      <vt:lpstr>Documentation of a Medical Examination</vt:lpstr>
      <vt:lpstr>Documentation of a Medical Examination </vt:lpstr>
      <vt:lpstr>Documentation of a Medical Examination </vt:lpstr>
      <vt:lpstr>Documentation of a Medical Examination</vt:lpstr>
      <vt:lpstr>Documentation of a Medical Examination</vt:lpstr>
      <vt:lpstr>Required Documentation of a Medical Examination </vt:lpstr>
      <vt:lpstr>Required Documentation of a Medical Examination </vt:lpstr>
      <vt:lpstr>Documentation of a Vision Examination </vt:lpstr>
      <vt:lpstr>Documentation of an Audiological Assessment</vt:lpstr>
      <vt:lpstr>Questions?</vt:lpstr>
      <vt:lpstr>NOTE TO TRAINERS</vt:lpstr>
      <vt:lpstr>Practice Scenarios</vt:lpstr>
      <vt:lpstr>Practice Scenarios: Questions</vt:lpstr>
      <vt:lpstr>Practice Scenario 1</vt:lpstr>
      <vt:lpstr>Practice Scenario 2</vt:lpstr>
      <vt:lpstr>Practice Scenario 3</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NOTE TO TRAINERS</dc:title>
  <dc:creator>FEINSTEIN Shava * ODE</dc:creator>
  <cp:lastModifiedBy>TURNBULL Mariana * ODE</cp:lastModifiedBy>
  <cp:revision>3</cp:revision>
  <dcterms:created xsi:type="dcterms:W3CDTF">2023-06-30T18:34:15Z</dcterms:created>
  <dcterms:modified xsi:type="dcterms:W3CDTF">2023-08-03T23:41:11Z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0x010100425E51D87A423E4AB9261CF7A176D05E</vt:lpwstr>
  </property>
</Properties>
</file>