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144" autoAdjust="0"/>
  </p:normalViewPr>
  <p:slideViewPr>
    <p:cSldViewPr snapToGrid="0">
      <p:cViewPr varScale="1">
        <p:scale>
          <a:sx n="78" d="100"/>
          <a:sy n="78" d="100"/>
        </p:scale>
        <p:origin x="20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18fd98c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14" name="Google Shape;114;g218fd98c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29badbcfc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29badbcfcf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dirty="0"/>
          </a:p>
        </p:txBody>
      </p:sp>
      <p:sp>
        <p:nvSpPr>
          <p:cNvPr id="200" name="Google Shape;200;g229badbcfcf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18fd98c4c8_0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" name="Google Shape;210;g218fd98c4c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29badbcfc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29badbcfcf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0;g229badbcfcf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2ce1a179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2ce1a1795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9" name="Google Shape;229;g22ce1a1795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29badbc8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29badbc88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229badbc88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29badbcfc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29badbcfcf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9" name="Google Shape;249;g229badbcfcf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18fd98c4c8_0_1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6" name="Google Shape;256;g218fd98c4c8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1451f73f9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1451f73f91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g21451f73f91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18fd98c4c8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g218fd98c4c8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2d4e65814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2d4e658142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9" name="Google Shape;289;g22d4e658142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29badbcf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29badbcfc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23;g229badbcfc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18fd98c4c8_0_1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218fd98c4c8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1451f73f91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1451f73f91_0_5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g21451f73f91_0_5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29badbcfc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29badbcfcf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g229badbcfcf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18fd98c4c8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g218fd98c4c8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1451f73f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1451f73f91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" name="Google Shape;173;g21451f73f91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1451f73f9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1451f73f91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g21451f73f91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29badbc88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29badbc88d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g229badbc88d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542" cy="1026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1"/>
          </p:nvPr>
        </p:nvSpPr>
        <p:spPr>
          <a:xfrm>
            <a:off x="717176" y="1825625"/>
            <a:ext cx="10784542" cy="410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3854824" y="6139793"/>
            <a:ext cx="4509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717176" y="6139793"/>
            <a:ext cx="28642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1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/>
          <p:nvPr/>
        </p:nvSpPr>
        <p:spPr>
          <a:xfrm>
            <a:off x="206188" y="215153"/>
            <a:ext cx="11775141" cy="643217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1"/>
          <p:cNvSpPr txBox="1">
            <a:spLocks noGrp="1"/>
          </p:cNvSpPr>
          <p:nvPr>
            <p:ph type="dt" idx="10"/>
          </p:nvPr>
        </p:nvSpPr>
        <p:spPr>
          <a:xfrm>
            <a:off x="3854824" y="6139793"/>
            <a:ext cx="4509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ftr" idx="11"/>
          </p:nvPr>
        </p:nvSpPr>
        <p:spPr>
          <a:xfrm>
            <a:off x="717176" y="6139793"/>
            <a:ext cx="28642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1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717176" y="659958"/>
            <a:ext cx="10784542" cy="539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arge Type">
  <p:cSld name="Large Type">
    <p:bg>
      <p:bgPr>
        <a:solidFill>
          <a:schemeClr val="accen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/>
          <p:nvPr/>
        </p:nvSpPr>
        <p:spPr>
          <a:xfrm>
            <a:off x="206188" y="215153"/>
            <a:ext cx="11775141" cy="643217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2" descr="Decorative line brea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2870" y="3848895"/>
            <a:ext cx="1286259" cy="2438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2"/>
          <p:cNvSpPr txBox="1">
            <a:spLocks noGrp="1"/>
          </p:cNvSpPr>
          <p:nvPr>
            <p:ph type="ctrTitle"/>
          </p:nvPr>
        </p:nvSpPr>
        <p:spPr>
          <a:xfrm>
            <a:off x="1524000" y="1499125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Calibri"/>
              <a:buNone/>
              <a:defRPr sz="12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dt" idx="10"/>
          </p:nvPr>
        </p:nvSpPr>
        <p:spPr>
          <a:xfrm>
            <a:off x="3854824" y="6139793"/>
            <a:ext cx="4509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ftr" idx="11"/>
          </p:nvPr>
        </p:nvSpPr>
        <p:spPr>
          <a:xfrm>
            <a:off x="717176" y="6139793"/>
            <a:ext cx="28642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2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1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12"/>
          <p:cNvSpPr txBox="1">
            <a:spLocks noGrp="1"/>
          </p:cNvSpPr>
          <p:nvPr>
            <p:ph type="subTitle" idx="1"/>
          </p:nvPr>
        </p:nvSpPr>
        <p:spPr>
          <a:xfrm>
            <a:off x="1524000" y="4003184"/>
            <a:ext cx="9144000" cy="8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lank 1">
  <p:cSld name="2_Blank 1"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0" y="1028295"/>
            <a:ext cx="9536400" cy="10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6" name="Google Shape;106;p13" descr="Decorative geometric patter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"/>
            <a:ext cx="12192001" cy="6494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3"/>
          <p:cNvSpPr txBox="1"/>
          <p:nvPr/>
        </p:nvSpPr>
        <p:spPr>
          <a:xfrm>
            <a:off x="0" y="1034505"/>
            <a:ext cx="12192000" cy="9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3" descr="Decorative blue ba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6494855"/>
            <a:ext cx="12192001" cy="276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3" descr="Oregon Department of Education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0815" y="53562"/>
            <a:ext cx="1972448" cy="73568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3"/>
          <p:cNvSpPr txBox="1">
            <a:spLocks noGrp="1"/>
          </p:cNvSpPr>
          <p:nvPr>
            <p:ph type="sldNum" idx="12"/>
          </p:nvPr>
        </p:nvSpPr>
        <p:spPr>
          <a:xfrm>
            <a:off x="8610600" y="649253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318788" y="280982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ollow Us">
  <p:cSld name="Follow Us">
    <p:bg>
      <p:bgPr>
        <a:solidFill>
          <a:schemeClr val="accen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206188" y="215153"/>
            <a:ext cx="11775141" cy="643217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3" descr="Decorative line brea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2870" y="3848895"/>
            <a:ext cx="1286259" cy="2438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 txBox="1">
            <a:spLocks noGrp="1"/>
          </p:cNvSpPr>
          <p:nvPr>
            <p:ph type="ctrTitle"/>
          </p:nvPr>
        </p:nvSpPr>
        <p:spPr>
          <a:xfrm>
            <a:off x="1524000" y="1499125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Calibri"/>
              <a:buNone/>
              <a:defRPr sz="12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3854824" y="6139793"/>
            <a:ext cx="4509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717176" y="6139793"/>
            <a:ext cx="28642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1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" name="Google Shape;30;p3" descr="Twitter ic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8290" y="4043402"/>
            <a:ext cx="500040" cy="50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 descr="Facebook 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24960" y="4043402"/>
            <a:ext cx="500040" cy="50004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"/>
          <p:cNvSpPr txBox="1"/>
          <p:nvPr/>
        </p:nvSpPr>
        <p:spPr>
          <a:xfrm>
            <a:off x="2718290" y="4043402"/>
            <a:ext cx="68067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twitter.com/ORDeptEd | fb.com/ORDeptEd</a:t>
            </a:r>
            <a:endParaRPr sz="24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542" cy="1026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717176" y="1825625"/>
            <a:ext cx="5302624" cy="410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329518" cy="410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dt" idx="10"/>
          </p:nvPr>
        </p:nvSpPr>
        <p:spPr>
          <a:xfrm>
            <a:off x="3854824" y="6139793"/>
            <a:ext cx="4509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ftr" idx="11"/>
          </p:nvPr>
        </p:nvSpPr>
        <p:spPr>
          <a:xfrm>
            <a:off x="717176" y="6139793"/>
            <a:ext cx="28642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1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206188" y="215153"/>
            <a:ext cx="11775141" cy="643217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206188" y="5948082"/>
            <a:ext cx="11775141" cy="69924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oogle Shape;43;p5" descr="Decorative line brea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2870" y="3472133"/>
            <a:ext cx="1286259" cy="2438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 txBox="1">
            <a:spLocks noGrp="1"/>
          </p:cNvSpPr>
          <p:nvPr>
            <p:ph type="ctrTitle"/>
          </p:nvPr>
        </p:nvSpPr>
        <p:spPr>
          <a:xfrm>
            <a:off x="1524000" y="2486701"/>
            <a:ext cx="9144000" cy="102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dt" idx="10"/>
          </p:nvPr>
        </p:nvSpPr>
        <p:spPr>
          <a:xfrm>
            <a:off x="3854824" y="6139793"/>
            <a:ext cx="4509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ftr" idx="11"/>
          </p:nvPr>
        </p:nvSpPr>
        <p:spPr>
          <a:xfrm>
            <a:off x="717176" y="6139793"/>
            <a:ext cx="28642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1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9" name="Google Shape;49;p5" descr="Oregon Department of Education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3770" y="214049"/>
            <a:ext cx="2124460" cy="2167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bg>
      <p:bgPr>
        <a:solidFill>
          <a:schemeClr val="accen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/>
          <p:nvPr/>
        </p:nvSpPr>
        <p:spPr>
          <a:xfrm>
            <a:off x="206188" y="215153"/>
            <a:ext cx="11775141" cy="643217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206187" y="2488757"/>
            <a:ext cx="11775141" cy="19003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6"/>
          <p:cNvSpPr txBox="1">
            <a:spLocks noGrp="1"/>
          </p:cNvSpPr>
          <p:nvPr>
            <p:ph type="ctrTitle"/>
          </p:nvPr>
        </p:nvSpPr>
        <p:spPr>
          <a:xfrm>
            <a:off x="717177" y="2488757"/>
            <a:ext cx="10784542" cy="190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800"/>
              <a:buFont typeface="Calibri"/>
              <a:buNone/>
              <a:defRPr sz="6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dt" idx="10"/>
          </p:nvPr>
        </p:nvSpPr>
        <p:spPr>
          <a:xfrm>
            <a:off x="3854824" y="6139793"/>
            <a:ext cx="4509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ftr" idx="11"/>
          </p:nvPr>
        </p:nvSpPr>
        <p:spPr>
          <a:xfrm>
            <a:off x="717176" y="6139793"/>
            <a:ext cx="28642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1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" name="Google Shape;57;p6" descr="Oregon Department of Education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33770" y="214049"/>
            <a:ext cx="2124460" cy="2167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Bar and Content">
  <p:cSld name="Title Bar and Content">
    <p:bg>
      <p:bgPr>
        <a:solidFill>
          <a:schemeClr val="accen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/>
        </p:nvSpPr>
        <p:spPr>
          <a:xfrm>
            <a:off x="206188" y="215153"/>
            <a:ext cx="11775141" cy="643217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7"/>
          <p:cNvSpPr/>
          <p:nvPr/>
        </p:nvSpPr>
        <p:spPr>
          <a:xfrm>
            <a:off x="206188" y="215153"/>
            <a:ext cx="11775141" cy="13973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717176" y="1825625"/>
            <a:ext cx="10784542" cy="410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dt" idx="10"/>
          </p:nvPr>
        </p:nvSpPr>
        <p:spPr>
          <a:xfrm>
            <a:off x="3854824" y="6139793"/>
            <a:ext cx="4509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ftr" idx="11"/>
          </p:nvPr>
        </p:nvSpPr>
        <p:spPr>
          <a:xfrm>
            <a:off x="717176" y="6139793"/>
            <a:ext cx="28642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1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542" cy="1026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>
  <p:cSld name="Content with Caption">
    <p:bg>
      <p:bgPr>
        <a:solidFill>
          <a:schemeClr val="accen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/>
          <p:nvPr/>
        </p:nvSpPr>
        <p:spPr>
          <a:xfrm>
            <a:off x="206188" y="215153"/>
            <a:ext cx="11775141" cy="643217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8"/>
          <p:cNvSpPr/>
          <p:nvPr/>
        </p:nvSpPr>
        <p:spPr>
          <a:xfrm>
            <a:off x="206189" y="215153"/>
            <a:ext cx="4730470" cy="64321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717177" y="779645"/>
            <a:ext cx="3931826" cy="2525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1"/>
          </p:nvPr>
        </p:nvSpPr>
        <p:spPr>
          <a:xfrm>
            <a:off x="5183188" y="779647"/>
            <a:ext cx="6172200" cy="5081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dt" idx="10"/>
          </p:nvPr>
        </p:nvSpPr>
        <p:spPr>
          <a:xfrm>
            <a:off x="3854824" y="6139793"/>
            <a:ext cx="4509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ftr" idx="11"/>
          </p:nvPr>
        </p:nvSpPr>
        <p:spPr>
          <a:xfrm>
            <a:off x="717176" y="6139793"/>
            <a:ext cx="28642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1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8"/>
          <p:cNvSpPr>
            <a:spLocks noGrp="1"/>
          </p:cNvSpPr>
          <p:nvPr>
            <p:ph type="pic" idx="2"/>
          </p:nvPr>
        </p:nvSpPr>
        <p:spPr>
          <a:xfrm>
            <a:off x="717177" y="3540125"/>
            <a:ext cx="3931826" cy="232092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 txBox="1">
            <a:spLocks noGrp="1"/>
          </p:cNvSpPr>
          <p:nvPr>
            <p:ph type="body" idx="1"/>
          </p:nvPr>
        </p:nvSpPr>
        <p:spPr>
          <a:xfrm>
            <a:off x="717176" y="1681163"/>
            <a:ext cx="52803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body" idx="2"/>
          </p:nvPr>
        </p:nvSpPr>
        <p:spPr>
          <a:xfrm>
            <a:off x="717176" y="2505075"/>
            <a:ext cx="5280399" cy="3434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32951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329518" cy="3434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dt" idx="10"/>
          </p:nvPr>
        </p:nvSpPr>
        <p:spPr>
          <a:xfrm>
            <a:off x="3854824" y="6139793"/>
            <a:ext cx="4509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ftr" idx="11"/>
          </p:nvPr>
        </p:nvSpPr>
        <p:spPr>
          <a:xfrm>
            <a:off x="717176" y="6139793"/>
            <a:ext cx="28642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1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542" cy="1026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206188" y="215153"/>
            <a:ext cx="11775141" cy="643217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0"/>
          <p:cNvSpPr txBox="1">
            <a:spLocks noGrp="1"/>
          </p:cNvSpPr>
          <p:nvPr>
            <p:ph type="dt" idx="10"/>
          </p:nvPr>
        </p:nvSpPr>
        <p:spPr>
          <a:xfrm>
            <a:off x="3854824" y="6139793"/>
            <a:ext cx="4509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ftr" idx="11"/>
          </p:nvPr>
        </p:nvSpPr>
        <p:spPr>
          <a:xfrm>
            <a:off x="717176" y="6139793"/>
            <a:ext cx="28642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1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542" cy="1026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206188" y="215153"/>
            <a:ext cx="11775141" cy="643217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542" cy="1026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717176" y="1825625"/>
            <a:ext cx="10784542" cy="410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717176" y="6139793"/>
            <a:ext cx="28642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>
            <a:off x="3854824" y="6139793"/>
            <a:ext cx="45092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1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" name="Google Shape;16;p1" descr="Decorative line break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4670" y="1558360"/>
            <a:ext cx="1286259" cy="2438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regonearlylearning.com/parents-families/find-child-care-program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regonearlylearning.com/providers-educators/central-coordination-of-child-care-resource-referral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hyperlink" Target="https://oregonearlylearning.com/wp-content/uploads/2021/03/65543_ODE_ELD_FactSheet_ChildCareResourceReferral_2021-v5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8sfElPZCBrN82pzhd-hTvmp6mdUJtYv3?usp=sharin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regon-stem.org/regional-hubs" TargetMode="External"/><Relationship Id="rId3" Type="http://schemas.openxmlformats.org/officeDocument/2006/relationships/image" Target="../media/image22.png"/><Relationship Id="rId7" Type="http://schemas.openxmlformats.org/officeDocument/2006/relationships/hyperlink" Target="https://oregonask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TpmwMDd9_WT_SIz-7nYeUZUeVYM0uZRO0nESCvzDxsVDcew/viewform?usp=pp_ur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ophie.Hilton@ode.oregon.gov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hyperlink" Target="mailto:Nancy.hauth@ode.oregon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>
            <a:spLocks noGrp="1"/>
          </p:cNvSpPr>
          <p:nvPr>
            <p:ph type="ctrTitle"/>
          </p:nvPr>
        </p:nvSpPr>
        <p:spPr>
          <a:xfrm>
            <a:off x="614500" y="2033847"/>
            <a:ext cx="10887300" cy="125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3600" b="1" dirty="0">
                <a:highlight>
                  <a:schemeClr val="lt1"/>
                </a:highlight>
              </a:rPr>
              <a:t/>
            </a:r>
            <a:br>
              <a:rPr lang="en-US" sz="3600" b="1" dirty="0">
                <a:highlight>
                  <a:schemeClr val="lt1"/>
                </a:highlight>
              </a:rPr>
            </a:br>
            <a:r>
              <a:rPr lang="en-US" sz="3500" b="1" dirty="0">
                <a:highlight>
                  <a:schemeClr val="lt1"/>
                </a:highlight>
              </a:rPr>
              <a:t>Child Care: </a:t>
            </a:r>
            <a:r>
              <a:rPr lang="en-US" sz="3500" b="1" dirty="0" smtClean="0">
                <a:highlight>
                  <a:schemeClr val="lt1"/>
                </a:highlight>
              </a:rPr>
              <a:t>A </a:t>
            </a:r>
            <a:r>
              <a:rPr lang="en-US" sz="3500" b="1" dirty="0">
                <a:highlight>
                  <a:schemeClr val="lt1"/>
                </a:highlight>
              </a:rPr>
              <a:t>Critical Link to Supporting </a:t>
            </a:r>
            <a:r>
              <a:rPr lang="en-US" sz="3500" b="1" dirty="0" smtClean="0">
                <a:highlight>
                  <a:schemeClr val="lt1"/>
                </a:highlight>
              </a:rPr>
              <a:t/>
            </a:r>
            <a:br>
              <a:rPr lang="en-US" sz="3500" b="1" dirty="0" smtClean="0">
                <a:highlight>
                  <a:schemeClr val="lt1"/>
                </a:highlight>
              </a:rPr>
            </a:br>
            <a:r>
              <a:rPr lang="en-US" sz="3500" b="1" dirty="0" smtClean="0">
                <a:highlight>
                  <a:schemeClr val="lt1"/>
                </a:highlight>
              </a:rPr>
              <a:t>Families in </a:t>
            </a:r>
            <a:r>
              <a:rPr lang="en-US" sz="3500" b="1" dirty="0">
                <a:highlight>
                  <a:schemeClr val="lt1"/>
                </a:highlight>
              </a:rPr>
              <a:t>Summer Learning Programs</a:t>
            </a:r>
            <a:endParaRPr sz="3500" dirty="0"/>
          </a:p>
        </p:txBody>
      </p:sp>
      <p:sp>
        <p:nvSpPr>
          <p:cNvPr id="117" name="Google Shape;117;p14"/>
          <p:cNvSpPr txBox="1">
            <a:spLocks noGrp="1"/>
          </p:cNvSpPr>
          <p:nvPr>
            <p:ph type="subTitle" idx="1"/>
          </p:nvPr>
        </p:nvSpPr>
        <p:spPr>
          <a:xfrm>
            <a:off x="1524000" y="3691213"/>
            <a:ext cx="9144000" cy="1457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/>
              <a:t>Oregon Department of Education</a:t>
            </a:r>
            <a:endParaRPr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/>
              <a:t>Sophie Hilton &amp; Nancy </a:t>
            </a:r>
            <a:r>
              <a:rPr lang="en-US" dirty="0" err="1"/>
              <a:t>Hauth</a:t>
            </a:r>
            <a:r>
              <a:rPr lang="en-US" dirty="0"/>
              <a:t>, Federal Systems </a:t>
            </a:r>
            <a:r>
              <a:rPr lang="en-US" dirty="0" smtClean="0"/>
              <a:t>Team</a:t>
            </a: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 smtClean="0"/>
              <a:t>April 13, 2023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400" cy="1026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to Access Child Care Providers</a:t>
            </a:r>
            <a:endParaRPr/>
          </a:p>
        </p:txBody>
      </p:sp>
      <p:sp>
        <p:nvSpPr>
          <p:cNvPr id="203" name="Google Shape;203;p23"/>
          <p:cNvSpPr txBox="1">
            <a:spLocks noGrp="1"/>
          </p:cNvSpPr>
          <p:nvPr>
            <p:ph type="body" idx="1"/>
          </p:nvPr>
        </p:nvSpPr>
        <p:spPr>
          <a:xfrm>
            <a:off x="628649" y="3453313"/>
            <a:ext cx="5391026" cy="2936112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 dirty="0" smtClean="0">
                <a:solidFill>
                  <a:schemeClr val="hlink"/>
                </a:solidFill>
                <a:hlinkClick r:id="rId3"/>
              </a:rPr>
              <a:t>Find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Child Care Oregon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Enter school/district address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Program type (ages, hours open)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List of providers within a given </a:t>
            </a:r>
            <a:r>
              <a:rPr lang="en-US" dirty="0" smtClean="0"/>
              <a:t>radius</a:t>
            </a:r>
            <a:endParaRPr dirty="0"/>
          </a:p>
        </p:txBody>
      </p:sp>
      <p:sp>
        <p:nvSpPr>
          <p:cNvPr id="205" name="Google Shape;205;p23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207" name="Google Shape;207;p23" descr="&quot;&quot;" title="Preschool classroom, two children playing legos, and looking happy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9675" y="1704450"/>
            <a:ext cx="5791026" cy="387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Find Childcare in Oregon" title="ODE Early Learning Division - Childcare graphic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32" y="2283238"/>
            <a:ext cx="3182136" cy="9494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400" cy="10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/>
              <a:t>Child Care Resource and Referral (CCR&amp;R)</a:t>
            </a:r>
            <a:endParaRPr sz="4900"/>
          </a:p>
        </p:txBody>
      </p:sp>
      <p:sp>
        <p:nvSpPr>
          <p:cNvPr id="213" name="Google Shape;213;p24"/>
          <p:cNvSpPr txBox="1">
            <a:spLocks noGrp="1"/>
          </p:cNvSpPr>
          <p:nvPr>
            <p:ph type="body" idx="4294967295"/>
          </p:nvPr>
        </p:nvSpPr>
        <p:spPr>
          <a:xfrm>
            <a:off x="717175" y="1638300"/>
            <a:ext cx="5302500" cy="45414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First point of contact</a:t>
            </a:r>
            <a:br>
              <a:rPr lang="en-US"/>
            </a:b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Familiar with child care landscape in region</a:t>
            </a:r>
            <a:br>
              <a:rPr lang="en-US"/>
            </a:b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Can convene community meeting to determine best approach for a region</a:t>
            </a:r>
            <a:br>
              <a:rPr lang="en-US"/>
            </a:b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Supports intentional district-child care provider planning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Child Care Resource and Referral</a:t>
            </a:r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16" name="Google Shape;216;p24" descr="This indicates where regional Child Care Resource and Referral agencies are located in Oregon" title="Map of Oregon with  regional child care agency's noted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5175" y="1657200"/>
            <a:ext cx="4942374" cy="450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>
            <a:spLocks noGrp="1"/>
          </p:cNvSpPr>
          <p:nvPr>
            <p:ph type="title"/>
          </p:nvPr>
        </p:nvSpPr>
        <p:spPr>
          <a:xfrm>
            <a:off x="717175" y="457200"/>
            <a:ext cx="6381000" cy="1026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Planning Considerations</a:t>
            </a:r>
            <a:endParaRPr/>
          </a:p>
        </p:txBody>
      </p:sp>
      <p:sp>
        <p:nvSpPr>
          <p:cNvPr id="223" name="Google Shape;223;p25"/>
          <p:cNvSpPr txBox="1">
            <a:spLocks noGrp="1"/>
          </p:cNvSpPr>
          <p:nvPr>
            <p:ph type="body" idx="1"/>
          </p:nvPr>
        </p:nvSpPr>
        <p:spPr>
          <a:xfrm>
            <a:off x="6723525" y="2756650"/>
            <a:ext cx="4898700" cy="37941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61"/>
              <a:t/>
            </a:r>
            <a:br>
              <a:rPr lang="en-US" sz="2461"/>
            </a:br>
            <a:r>
              <a:rPr lang="en-US" b="1" i="1"/>
              <a:t>To support continuity of care for children:</a:t>
            </a:r>
            <a:endParaRPr sz="2100"/>
          </a:p>
          <a:p>
            <a:pPr marL="4572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100"/>
              <a:t>Connect with existing programs in the community first. This may require bus transportation for off-site care.</a:t>
            </a:r>
            <a:endParaRPr sz="2100"/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100"/>
              <a:t>Connect with local Head Start program director to coordinate schedules. Some programs may operate in the summer.</a:t>
            </a:r>
            <a:endParaRPr sz="2100"/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/>
            </a:r>
            <a:br>
              <a:rPr lang="en-US"/>
            </a:br>
            <a:endParaRPr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852"/>
              <a:buNone/>
            </a:pPr>
            <a:endParaRPr sz="206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852"/>
              <a:buNone/>
            </a:pPr>
            <a:endParaRPr sz="2060"/>
          </a:p>
        </p:txBody>
      </p:sp>
      <p:sp>
        <p:nvSpPr>
          <p:cNvPr id="224" name="Google Shape;224;p25"/>
          <p:cNvSpPr txBox="1">
            <a:spLocks noGrp="1"/>
          </p:cNvSpPr>
          <p:nvPr>
            <p:ph type="body" idx="2"/>
          </p:nvPr>
        </p:nvSpPr>
        <p:spPr>
          <a:xfrm>
            <a:off x="539525" y="2023425"/>
            <a:ext cx="5816400" cy="38634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➔"/>
            </a:pPr>
            <a:r>
              <a:rPr lang="en-US" sz="2200"/>
              <a:t>Begin planning in the spring when possible.</a:t>
            </a:r>
            <a:endParaRPr sz="1000"/>
          </a:p>
          <a:p>
            <a:pPr marL="45720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➔"/>
            </a:pPr>
            <a:r>
              <a:rPr lang="en-US" sz="2200"/>
              <a:t>Coordinate child care plans with additional summer programs in the school.</a:t>
            </a:r>
            <a:endParaRPr sz="1000"/>
          </a:p>
          <a:p>
            <a:pPr marL="45720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➔"/>
            </a:pPr>
            <a:r>
              <a:rPr lang="en-US" sz="2200"/>
              <a:t>Build in time for summer staff and partners to meet before programs starts.</a:t>
            </a:r>
            <a:endParaRPr sz="1000"/>
          </a:p>
          <a:p>
            <a:pPr marL="45720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2200"/>
              <a:buChar char="➔"/>
            </a:pPr>
            <a:r>
              <a:rPr lang="en-US" sz="2200"/>
              <a:t>Invite child care staff to participate in family engagement events.</a:t>
            </a:r>
            <a:endParaRPr sz="2200"/>
          </a:p>
        </p:txBody>
      </p:sp>
      <p:pic>
        <p:nvPicPr>
          <p:cNvPr id="225" name="Google Shape;225;p25" descr="&quot;&quot;" title="Child getting on a school bus.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1075" y="304100"/>
            <a:ext cx="3430501" cy="22797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400" cy="1026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Grant Funding </a:t>
            </a:r>
            <a:endParaRPr/>
          </a:p>
        </p:txBody>
      </p:sp>
      <p:sp>
        <p:nvSpPr>
          <p:cNvPr id="232" name="Google Shape;232;p26"/>
          <p:cNvSpPr txBox="1">
            <a:spLocks noGrp="1"/>
          </p:cNvSpPr>
          <p:nvPr>
            <p:ph type="body" idx="1"/>
          </p:nvPr>
        </p:nvSpPr>
        <p:spPr>
          <a:xfrm>
            <a:off x="665200" y="2376600"/>
            <a:ext cx="5708700" cy="37548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Consider reserving slots for prioritized families.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For off-site child care, bus transportation may be required.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Invite child care and community partner staff to summer planning meetings and PD (if applicable). Include compensation for planning time in the agreement.</a:t>
            </a:r>
            <a:endParaRPr sz="2100"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100"/>
              <a:t>Explore how to build in enrichment with partners.</a:t>
            </a:r>
            <a:endParaRPr sz="216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852"/>
              <a:buNone/>
            </a:pPr>
            <a:endParaRPr sz="2060"/>
          </a:p>
        </p:txBody>
      </p:sp>
      <p:sp>
        <p:nvSpPr>
          <p:cNvPr id="233" name="Google Shape;233;p26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234" name="Google Shape;234;p26" title="teacher with two students in school garde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369" y="2494375"/>
            <a:ext cx="4593206" cy="354137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6"/>
          <p:cNvSpPr txBox="1"/>
          <p:nvPr/>
        </p:nvSpPr>
        <p:spPr>
          <a:xfrm>
            <a:off x="383200" y="1632475"/>
            <a:ext cx="8530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Considerations for Jump Start Kindergarten and SSA Summer Grantees:</a:t>
            </a:r>
            <a:r>
              <a:rPr lang="en-US" sz="2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400" cy="1026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District Example</a:t>
            </a:r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body" idx="1"/>
          </p:nvPr>
        </p:nvSpPr>
        <p:spPr>
          <a:xfrm>
            <a:off x="717176" y="1825625"/>
            <a:ext cx="5302500" cy="41061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marR="25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.</a:t>
            </a:r>
            <a:endParaRPr sz="14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/>
              <a:t>Dr. Tricia Mooney</a:t>
            </a:r>
            <a:endParaRPr sz="2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/>
              <a:t>Superintendent of Schools</a:t>
            </a:r>
            <a:endParaRPr sz="2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/>
              <a:t>Hermiston School District</a:t>
            </a:r>
            <a:endParaRPr sz="2600"/>
          </a:p>
        </p:txBody>
      </p:sp>
      <p:sp>
        <p:nvSpPr>
          <p:cNvPr id="243" name="Google Shape;243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329500" cy="41061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245" name="Google Shape;245;p27" title="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6850" y="680100"/>
            <a:ext cx="5551250" cy="555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400" cy="1026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Tips and Strategies</a:t>
            </a:r>
            <a:endParaRPr/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1"/>
          </p:nvPr>
        </p:nvSpPr>
        <p:spPr>
          <a:xfrm>
            <a:off x="717175" y="1825625"/>
            <a:ext cx="9971400" cy="4468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➢"/>
            </a:pPr>
            <a:r>
              <a:rPr lang="en-US"/>
              <a:t>Create a planning document to share with partners. Include logistics, points of contact, meals, transportation and more.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-US"/>
              <a:t>Consider how to best utilize staff in multiple programs and create full time opportunities.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➢"/>
            </a:pPr>
            <a:r>
              <a:rPr lang="en-US"/>
              <a:t>Debrief in the fall to evaluate and reflect on extended day programming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➢"/>
            </a:pPr>
            <a:r>
              <a:rPr lang="en-US"/>
              <a:t>Reach out to your regional Child Care Resource and Referral and ODE’s Expanded Learning team for support.</a:t>
            </a:r>
            <a:endParaRPr/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400" cy="10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/>
              <a:t>Resources</a:t>
            </a:r>
            <a:endParaRPr sz="4900"/>
          </a:p>
        </p:txBody>
      </p:sp>
      <p:sp>
        <p:nvSpPr>
          <p:cNvPr id="259" name="Google Shape;259;p29"/>
          <p:cNvSpPr txBox="1">
            <a:spLocks noGrp="1"/>
          </p:cNvSpPr>
          <p:nvPr>
            <p:ph type="body" idx="1"/>
          </p:nvPr>
        </p:nvSpPr>
        <p:spPr>
          <a:xfrm>
            <a:off x="531225" y="1838625"/>
            <a:ext cx="5681700" cy="4213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9459"/>
              <a:buNone/>
            </a:pPr>
            <a:r>
              <a:rPr lang="en-US" sz="4036"/>
              <a:t> </a:t>
            </a:r>
            <a:endParaRPr sz="4036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072"/>
              <a:buFont typeface="Arial"/>
              <a:buNone/>
            </a:pPr>
            <a:r>
              <a:rPr lang="en-US" sz="3136"/>
              <a:t>Resources will all be located in the </a:t>
            </a:r>
            <a:r>
              <a:rPr lang="en-US" sz="3136" u="sng">
                <a:solidFill>
                  <a:schemeClr val="hlink"/>
                </a:solidFill>
                <a:hlinkClick r:id="rId3"/>
              </a:rPr>
              <a:t>Webinar Resource Folder</a:t>
            </a:r>
            <a:endParaRPr sz="3136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072"/>
              <a:buFont typeface="Arial"/>
              <a:buNone/>
            </a:pPr>
            <a:endParaRPr sz="3136"/>
          </a:p>
          <a:p>
            <a:pPr marL="457200" lvl="0" indent="-3978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136"/>
              <a:t>Partner agreements</a:t>
            </a:r>
            <a:endParaRPr sz="3136"/>
          </a:p>
          <a:p>
            <a:pPr marL="457200" lvl="0" indent="-3978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136"/>
              <a:t>MOU examples</a:t>
            </a:r>
            <a:endParaRPr sz="3136"/>
          </a:p>
          <a:p>
            <a:pPr marL="457200" lvl="0" indent="-3978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136"/>
              <a:t>Information about state-funded child care subsidies </a:t>
            </a:r>
            <a:endParaRPr sz="3136"/>
          </a:p>
          <a:p>
            <a:pPr marL="457200" lvl="0" indent="-3978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136"/>
              <a:t>Regional contact information  </a:t>
            </a:r>
            <a:endParaRPr sz="3136"/>
          </a:p>
          <a:p>
            <a:pPr marL="22860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3032"/>
              <a:buNone/>
            </a:pPr>
            <a:endParaRPr sz="3807"/>
          </a:p>
          <a:p>
            <a:pPr marL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262" name="Google Shape;262;p29" title="&quo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3300" y="1941087"/>
            <a:ext cx="5118275" cy="297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0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400" cy="1026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Building Community Partnerships &amp; Enrichment</a:t>
            </a:r>
            <a:endParaRPr/>
          </a:p>
        </p:txBody>
      </p:sp>
      <p:sp>
        <p:nvSpPr>
          <p:cNvPr id="270" name="Google Shape;270;p30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271" name="Google Shape;271;p30" descr="Oregon Ask - Expanded Learning Partnership" title="Oregon Ask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800" y="1716766"/>
            <a:ext cx="2924175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0" descr="Oregon State Map with dots indicating areas of community partners" title="Map of Oregon Community Partner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413" y="2460568"/>
            <a:ext cx="4864820" cy="347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0" descr="Logo" title="STEM Oregon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2952" y="1554525"/>
            <a:ext cx="2804161" cy="835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0" descr="Oregon state map with colors outlining areas of STEM hubs" title="Map of Oregon STEM Hub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6590" y="2460568"/>
            <a:ext cx="4316886" cy="332839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0"/>
          <p:cNvSpPr txBox="1"/>
          <p:nvPr/>
        </p:nvSpPr>
        <p:spPr>
          <a:xfrm>
            <a:off x="818625" y="5935625"/>
            <a:ext cx="454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OregonASK Webpage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0"/>
          <p:cNvSpPr txBox="1"/>
          <p:nvPr/>
        </p:nvSpPr>
        <p:spPr>
          <a:xfrm>
            <a:off x="6935225" y="5930400"/>
            <a:ext cx="289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Regional Stem Hubs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400" cy="10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/>
              <a:t>Breakout Groups</a:t>
            </a:r>
            <a:endParaRPr sz="4900"/>
          </a:p>
        </p:txBody>
      </p:sp>
      <p:sp>
        <p:nvSpPr>
          <p:cNvPr id="282" name="Google Shape;282;p31"/>
          <p:cNvSpPr txBox="1">
            <a:spLocks noGrp="1"/>
          </p:cNvSpPr>
          <p:nvPr>
            <p:ph type="body" idx="1"/>
          </p:nvPr>
        </p:nvSpPr>
        <p:spPr>
          <a:xfrm>
            <a:off x="717175" y="1825625"/>
            <a:ext cx="4797900" cy="4106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Child Care Resources and Information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Community Based Organizations and Partnerships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1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285" name="Google Shape;285;p31" title="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3200" y="1825625"/>
            <a:ext cx="46863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2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400" cy="1026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Participant Feedback </a:t>
            </a:r>
            <a:endParaRPr/>
          </a:p>
        </p:txBody>
      </p:sp>
      <p:sp>
        <p:nvSpPr>
          <p:cNvPr id="292" name="Google Shape;292;p32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293" name="Google Shape;293;p32"/>
          <p:cNvSpPr txBox="1">
            <a:spLocks noGrp="1"/>
          </p:cNvSpPr>
          <p:nvPr>
            <p:ph type="body" idx="1"/>
          </p:nvPr>
        </p:nvSpPr>
        <p:spPr>
          <a:xfrm>
            <a:off x="717176" y="1825625"/>
            <a:ext cx="10784400" cy="410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Please complete this brief exit survey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to help ODE improve.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We appreciate your feedback!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Exit Survey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4" name="Google Shape;294;p32" title=":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7750" y="1757250"/>
            <a:ext cx="5726779" cy="3817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400" cy="1026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Welcome and Introductions</a:t>
            </a:r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body" idx="1"/>
          </p:nvPr>
        </p:nvSpPr>
        <p:spPr>
          <a:xfrm>
            <a:off x="717175" y="2141075"/>
            <a:ext cx="4919700" cy="37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Please </a:t>
            </a:r>
            <a:r>
              <a:rPr lang="en-US">
                <a:solidFill>
                  <a:schemeClr val="accent5"/>
                </a:solidFill>
              </a:rPr>
              <a:t>introduce yourself</a:t>
            </a:r>
            <a:r>
              <a:rPr lang="en-US"/>
              <a:t>, your </a:t>
            </a:r>
            <a:r>
              <a:rPr lang="en-US">
                <a:solidFill>
                  <a:schemeClr val="accent5"/>
                </a:solidFill>
              </a:rPr>
              <a:t>role</a:t>
            </a:r>
            <a:r>
              <a:rPr lang="en-US"/>
              <a:t> and the </a:t>
            </a:r>
            <a:r>
              <a:rPr lang="en-US">
                <a:solidFill>
                  <a:schemeClr val="accent5"/>
                </a:solidFill>
              </a:rPr>
              <a:t>area of the state</a:t>
            </a:r>
            <a:r>
              <a:rPr lang="en-US"/>
              <a:t> where you reside.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And share what you</a:t>
            </a:r>
            <a:r>
              <a:rPr lang="en-US">
                <a:solidFill>
                  <a:schemeClr val="accent5"/>
                </a:solidFill>
              </a:rPr>
              <a:t> hope to learn today</a:t>
            </a:r>
            <a:r>
              <a:rPr lang="en-US"/>
              <a:t>.</a:t>
            </a:r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28" name="Google Shape;128;p15" descr="One person reaching across the table to shake another person's hand while two others are watching. " title="People introducing themselv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5475" y="2352350"/>
            <a:ext cx="4378350" cy="291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/>
              <a:t>Wrap-up and Closure</a:t>
            </a:r>
            <a:endParaRPr sz="4900"/>
          </a:p>
        </p:txBody>
      </p:sp>
      <p:sp>
        <p:nvSpPr>
          <p:cNvPr id="302" name="Google Shape;302;p33"/>
          <p:cNvSpPr txBox="1">
            <a:spLocks noGrp="1"/>
          </p:cNvSpPr>
          <p:nvPr>
            <p:ph type="body" idx="4294967295"/>
          </p:nvPr>
        </p:nvSpPr>
        <p:spPr>
          <a:xfrm>
            <a:off x="6297498" y="1623355"/>
            <a:ext cx="5329237" cy="45164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 smtClean="0"/>
              <a:t>Sophie </a:t>
            </a:r>
            <a:r>
              <a:rPr lang="en-US" sz="2800" b="1" dirty="0"/>
              <a:t>Hilton</a:t>
            </a:r>
            <a:endParaRPr sz="2800" b="1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/>
              <a:t>Oregon Department of Education</a:t>
            </a:r>
            <a:endParaRPr sz="28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/>
              <a:t>Federal Systems Team 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 dirty="0">
                <a:solidFill>
                  <a:schemeClr val="hlink"/>
                </a:solidFill>
                <a:hlinkClick r:id="rId3"/>
              </a:rPr>
              <a:t>Sophie.Hilton@ode.oregon.gov</a:t>
            </a:r>
            <a:endParaRPr sz="2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6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800" b="1" dirty="0"/>
              <a:t>Nancy </a:t>
            </a:r>
            <a:r>
              <a:rPr lang="en-US" sz="2800" b="1" dirty="0" err="1"/>
              <a:t>Hauth</a:t>
            </a:r>
            <a:endParaRPr sz="2800" b="1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800" dirty="0"/>
              <a:t>Oregon Department of Education</a:t>
            </a:r>
            <a:endParaRPr sz="28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/>
              <a:t>Federal Systems Team 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800" u="sng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Nancy.Hauth@ode.oregon.gov</a:t>
            </a:r>
            <a:endParaRPr sz="36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03" name="Google Shape;303;p33" title=":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175" y="2178998"/>
            <a:ext cx="5329500" cy="3428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400" cy="1026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Webinar Overview </a:t>
            </a:r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body" idx="1"/>
          </p:nvPr>
        </p:nvSpPr>
        <p:spPr>
          <a:xfrm>
            <a:off x="915050" y="1778000"/>
            <a:ext cx="5650200" cy="4435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1:00	Welcome &amp; Introduction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1:05	Grounding in Equity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1:10 	Extending the Summer Program Day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1:15 	Child Care Deep Dive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1:30	Planning Considerations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1:35	Resources 		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1:40	District Example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1:45 	Break Out Groups  		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1:55 	Wrap up and Closing </a:t>
            </a:r>
            <a:endParaRPr/>
          </a:p>
        </p:txBody>
      </p:sp>
      <p:pic>
        <p:nvPicPr>
          <p:cNvPr id="137" name="Google Shape;137;p16" descr="A field of tulips on a sunny day" title="A field of tulips on a sunny da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0275" y="2460525"/>
            <a:ext cx="4611426" cy="3070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542" cy="1026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/>
              <a:t>Why Extend the Summer Program Day?</a:t>
            </a:r>
            <a:endParaRPr sz="490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1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47" name="Google Shape;147;p17" descr="Young children practicing tennis on a tennis court with a coach, outside. " title="Tennis practice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4926" y="2169292"/>
            <a:ext cx="5839724" cy="3284876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8" name="Google Shape;148;p17"/>
          <p:cNvSpPr txBox="1"/>
          <p:nvPr/>
        </p:nvSpPr>
        <p:spPr>
          <a:xfrm>
            <a:off x="5668725" y="5548400"/>
            <a:ext cx="552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Students in Oregon summer programs - Summer 2021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7"/>
          <p:cNvSpPr txBox="1"/>
          <p:nvPr/>
        </p:nvSpPr>
        <p:spPr>
          <a:xfrm>
            <a:off x="549075" y="2071825"/>
            <a:ext cx="44631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Summer learning  is an opportunity to support families at a time when many resources are </a:t>
            </a: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turned off.</a:t>
            </a:r>
            <a:endParaRPr sz="2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"Summer is the most unequal time in America."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-Matthew Boulay, founder and of the National Summer Learning Association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>
            <a:spLocks noGrp="1"/>
          </p:cNvSpPr>
          <p:nvPr>
            <p:ph type="title"/>
          </p:nvPr>
        </p:nvSpPr>
        <p:spPr>
          <a:xfrm>
            <a:off x="703801" y="487650"/>
            <a:ext cx="10784400" cy="1026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Oregon Regional Landscape </a:t>
            </a:r>
            <a:endParaRPr/>
          </a:p>
        </p:txBody>
      </p:sp>
      <p:sp>
        <p:nvSpPr>
          <p:cNvPr id="158" name="Google Shape;158;p18"/>
          <p:cNvSpPr txBox="1">
            <a:spLocks noGrp="1"/>
          </p:cNvSpPr>
          <p:nvPr>
            <p:ph type="body" idx="1"/>
          </p:nvPr>
        </p:nvSpPr>
        <p:spPr>
          <a:xfrm>
            <a:off x="703800" y="1915000"/>
            <a:ext cx="5082300" cy="38895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We want to acknowledge this work will look different in our various regions in Oregon. There will be unique implications and approaches for our rural and urban communities.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This is not a one size fits all approach and should be tailored to meet the strengths and needs of your communities. </a:t>
            </a:r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60" name="Google Shape;160;p18" descr="Picture of eastern Oregon landscape with mountains, hills and blue sky. " title="Oregon landscap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5700" y="1914992"/>
            <a:ext cx="5302500" cy="3536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400" cy="10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/>
              <a:t>Approaches for Extending the Day</a:t>
            </a:r>
            <a:endParaRPr sz="4900"/>
          </a:p>
        </p:txBody>
      </p:sp>
      <p:sp>
        <p:nvSpPr>
          <p:cNvPr id="166" name="Google Shape;166;p19"/>
          <p:cNvSpPr txBox="1">
            <a:spLocks noGrp="1"/>
          </p:cNvSpPr>
          <p:nvPr>
            <p:ph type="body" idx="1"/>
          </p:nvPr>
        </p:nvSpPr>
        <p:spPr>
          <a:xfrm>
            <a:off x="717176" y="1825625"/>
            <a:ext cx="5302500" cy="4106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9361"/>
              <a:buNone/>
            </a:pPr>
            <a:endParaRPr sz="2685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6537"/>
              <a:buNone/>
            </a:pPr>
            <a:r>
              <a:rPr lang="en-US" sz="3135" b="1"/>
              <a:t>Child Care Partners and Agencies </a:t>
            </a:r>
            <a:endParaRPr sz="3135" b="1"/>
          </a:p>
          <a:p>
            <a:pPr marL="457200" lvl="0" indent="-36885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-"/>
            </a:pPr>
            <a:r>
              <a:rPr lang="en-US" sz="2850"/>
              <a:t>Located at the school</a:t>
            </a:r>
            <a:endParaRPr sz="2850"/>
          </a:p>
          <a:p>
            <a:pPr marL="457200" lvl="0" indent="-3688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 sz="2850"/>
              <a:t>Home-based child care </a:t>
            </a:r>
            <a:endParaRPr sz="2850"/>
          </a:p>
          <a:p>
            <a:pPr marL="457200" lvl="0" indent="-3688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 sz="2850"/>
              <a:t>Located at another center </a:t>
            </a:r>
            <a:endParaRPr sz="285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4210"/>
              <a:buNone/>
            </a:pPr>
            <a:endParaRPr sz="285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190"/>
              <a:buNone/>
            </a:pPr>
            <a:r>
              <a:rPr lang="en-US" sz="2992" b="1"/>
              <a:t>Community Based Organizations and Community Partners </a:t>
            </a:r>
            <a:endParaRPr sz="2992" b="1"/>
          </a:p>
          <a:p>
            <a:pPr marL="457200" lvl="0" indent="-36885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-"/>
            </a:pPr>
            <a:r>
              <a:rPr lang="en-US" sz="2850"/>
              <a:t>Enrichment programs within the school</a:t>
            </a:r>
            <a:endParaRPr sz="2850"/>
          </a:p>
          <a:p>
            <a:pPr marL="457200" lvl="0" indent="-3688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 sz="2850"/>
              <a:t>Located at another site/center </a:t>
            </a:r>
            <a:endParaRPr sz="2850"/>
          </a:p>
          <a:p>
            <a:pPr marL="457200" lvl="0" indent="-3688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 sz="2850"/>
              <a:t>Field trips to opportunities outside the school </a:t>
            </a:r>
            <a:endParaRPr sz="2850"/>
          </a:p>
        </p:txBody>
      </p:sp>
      <p:sp>
        <p:nvSpPr>
          <p:cNvPr id="168" name="Google Shape;168;p19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69" name="Google Shape;169;p19" descr="Children are in the shallow end with noodles, having fun. " title="Large group of children in an outdoor swimming pool"/>
          <p:cNvPicPr preferRelativeResize="0"/>
          <p:nvPr/>
        </p:nvPicPr>
        <p:blipFill rotWithShape="1">
          <a:blip r:embed="rId3">
            <a:alphaModFix/>
          </a:blip>
          <a:srcRect l="5237" r="5228"/>
          <a:stretch/>
        </p:blipFill>
        <p:spPr>
          <a:xfrm>
            <a:off x="6714625" y="2049750"/>
            <a:ext cx="4726050" cy="3150725"/>
          </a:xfrm>
          <a:prstGeom prst="rect">
            <a:avLst/>
          </a:prstGeom>
          <a:noFill/>
          <a:ln>
            <a:noFill/>
          </a:ln>
          <a:effectLst>
            <a:outerShdw blurRad="57150" dist="95250" dir="7020000" algn="bl" rotWithShape="0">
              <a:srgbClr val="006CAD">
                <a:alpha val="41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 txBox="1">
            <a:spLocks noGrp="1"/>
          </p:cNvSpPr>
          <p:nvPr>
            <p:ph type="ctrTitle"/>
          </p:nvPr>
        </p:nvSpPr>
        <p:spPr>
          <a:xfrm>
            <a:off x="717177" y="2488757"/>
            <a:ext cx="10784400" cy="1900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Child Care</a:t>
            </a:r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400" cy="1026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Child Care Options</a:t>
            </a:r>
            <a:endParaRPr/>
          </a:p>
        </p:txBody>
      </p:sp>
      <p:pic>
        <p:nvPicPr>
          <p:cNvPr id="184" name="Google Shape;184;p21" descr="Children look to be 5 or 6 years old. " title="Teacher with 5 children sitting closely, in a classroo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1700" y="1578375"/>
            <a:ext cx="4990275" cy="408294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/>
        </p:nvSpPr>
        <p:spPr>
          <a:xfrm>
            <a:off x="989350" y="1963500"/>
            <a:ext cx="45039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On-site: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care provided before and after programming at the school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(Multiple approaches)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Off-site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care provided before and after programming with transportation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Home-based child care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Center-based child care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447925" y="5755900"/>
            <a:ext cx="6932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 eligibility for school-age child care is 5 - 12 years old. 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"/>
          <p:cNvSpPr txBox="1">
            <a:spLocks noGrp="1"/>
          </p:cNvSpPr>
          <p:nvPr>
            <p:ph type="title"/>
          </p:nvPr>
        </p:nvSpPr>
        <p:spPr>
          <a:xfrm>
            <a:off x="717176" y="457200"/>
            <a:ext cx="10784400" cy="1026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Models of Child Care </a:t>
            </a:r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body" idx="1"/>
          </p:nvPr>
        </p:nvSpPr>
        <p:spPr>
          <a:xfrm>
            <a:off x="572051" y="1825625"/>
            <a:ext cx="5302500" cy="41061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Wrap-around care:</a:t>
            </a:r>
            <a:r>
              <a:rPr lang="en-US"/>
              <a:t> before and after summer programming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Continuous care</a:t>
            </a:r>
            <a:r>
              <a:rPr lang="en-US"/>
              <a:t>: all summer with wrap-around care during summer programming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Full-day and wrap-around care</a:t>
            </a:r>
            <a:r>
              <a:rPr lang="en-US"/>
              <a:t>: for all children in school community even if not enrolled in summer learning program</a:t>
            </a:r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329500" cy="41061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sldNum" idx="12"/>
          </p:nvPr>
        </p:nvSpPr>
        <p:spPr>
          <a:xfrm>
            <a:off x="8610600" y="6139793"/>
            <a:ext cx="28911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96" name="Google Shape;196;p22" descr="6 children laying down on the grass, playing, smiling, laughing" title="Children laying down in a circle, playing and laughi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2200" y="1742725"/>
            <a:ext cx="5562400" cy="410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021ODE">
  <a:themeElements>
    <a:clrScheme name="ODE2021">
      <a:dk1>
        <a:srgbClr val="000000"/>
      </a:dk1>
      <a:lt1>
        <a:srgbClr val="FFFFFF"/>
      </a:lt1>
      <a:dk2>
        <a:srgbClr val="00A8A5"/>
      </a:dk2>
      <a:lt2>
        <a:srgbClr val="F2FAFE"/>
      </a:lt2>
      <a:accent1>
        <a:srgbClr val="006CAD"/>
      </a:accent1>
      <a:accent2>
        <a:srgbClr val="9F2065"/>
      </a:accent2>
      <a:accent3>
        <a:srgbClr val="DC5626"/>
      </a:accent3>
      <a:accent4>
        <a:srgbClr val="BB8A0A"/>
      </a:accent4>
      <a:accent5>
        <a:srgbClr val="007F43"/>
      </a:accent5>
      <a:accent6>
        <a:srgbClr val="C45BA3"/>
      </a:accent6>
      <a:hlink>
        <a:srgbClr val="1B75BC"/>
      </a:hlink>
      <a:folHlink>
        <a:srgbClr val="21AA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4979CC6FFBA0468C58381EF6471173" ma:contentTypeVersion="8" ma:contentTypeDescription="Create a new document." ma:contentTypeScope="" ma:versionID="bb8964a49bdca74a60cd5c69134b760a">
  <xsd:schema xmlns:xsd="http://www.w3.org/2001/XMLSchema" xmlns:xs="http://www.w3.org/2001/XMLSchema" xmlns:p="http://schemas.microsoft.com/office/2006/metadata/properties" xmlns:ns1="http://schemas.microsoft.com/sharepoint/v3" xmlns:ns2="e015deab-3374-4e4a-ac37-1ccf3e3f72e2" xmlns:ns3="54031767-dd6d-417c-ab73-583408f47564" targetNamespace="http://schemas.microsoft.com/office/2006/metadata/properties" ma:root="true" ma:fieldsID="7a7428e0d944f7078f59b5f507064e8b" ns1:_="" ns2:_="" ns3:_="">
    <xsd:import namespace="http://schemas.microsoft.com/sharepoint/v3"/>
    <xsd:import namespace="e015deab-3374-4e4a-ac37-1ccf3e3f72e2"/>
    <xsd:import namespace="54031767-dd6d-417c-ab73-583408f4756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Estimated_x0020_Creation_x0020_Date" minOccurs="0"/>
                <xsd:element ref="ns2:Remediation_x0020_Date" minOccurs="0"/>
                <xsd:element ref="ns2:Priority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15deab-3374-4e4a-ac37-1ccf3e3f72e2" elementFormDefault="qualified">
    <xsd:import namespace="http://schemas.microsoft.com/office/2006/documentManagement/types"/>
    <xsd:import namespace="http://schemas.microsoft.com/office/infopath/2007/PartnerControls"/>
    <xsd:element name="Estimated_x0020_Creation_x0020_Date" ma:index="6" nillable="true" ma:displayName="Estimated Creation Date" ma:format="DateOnly" ma:internalName="Estimated_x0020_Creation_x0020_Date" ma:readOnly="false">
      <xsd:simpleType>
        <xsd:restriction base="dms:DateTime"/>
      </xsd:simpleType>
    </xsd:element>
    <xsd:element name="Remediation_x0020_Date" ma:index="7" nillable="true" ma:displayName="Remediation Date" ma:default="[today]" ma:format="DateOnly" ma:internalName="Remediation_x0020_Date" ma:readOnly="false">
      <xsd:simpleType>
        <xsd:restriction base="dms:DateTime"/>
      </xsd:simpleType>
    </xsd:element>
    <xsd:element name="Priority" ma:index="8" nillable="true" ma:displayName="Priority" ma:default="New" ma:description="What Priority Level Is This Document?" ma:format="RadioButtons" ma:internalName="Priority" ma:readOnly="false">
      <xsd:simpleType>
        <xsd:restriction base="dms:Choice">
          <xsd:enumeration value="New"/>
          <xsd:enumeration value="Legacy"/>
          <xsd:enumeration value="Tier 1"/>
          <xsd:enumeration value="Tier 2"/>
          <xsd:enumeration value="Tier 3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31767-dd6d-417c-ab73-583408f4756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stimated_x0020_Creation_x0020_Date xmlns="e015deab-3374-4e4a-ac37-1ccf3e3f72e2" xsi:nil="true"/>
    <Remediation_x0020_Date xmlns="e015deab-3374-4e4a-ac37-1ccf3e3f72e2">2023-05-16T20:17:46+00:00</Remediation_x0020_Date>
    <PublishingExpirationDate xmlns="http://schemas.microsoft.com/sharepoint/v3" xsi:nil="true"/>
    <Priority xmlns="e015deab-3374-4e4a-ac37-1ccf3e3f72e2">New</Priority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E8F5341-1318-4A2B-AB79-9D67726290F6}"/>
</file>

<file path=customXml/itemProps2.xml><?xml version="1.0" encoding="utf-8"?>
<ds:datastoreItem xmlns:ds="http://schemas.openxmlformats.org/officeDocument/2006/customXml" ds:itemID="{07409949-BBD2-4891-8DBA-C590B5E35CEF}"/>
</file>

<file path=customXml/itemProps3.xml><?xml version="1.0" encoding="utf-8"?>
<ds:datastoreItem xmlns:ds="http://schemas.openxmlformats.org/officeDocument/2006/customXml" ds:itemID="{693AE0C7-BB33-4B7E-8456-BDA6AA868538}"/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794</Words>
  <Application>Microsoft Office PowerPoint</Application>
  <PresentationFormat>Widescreen</PresentationFormat>
  <Paragraphs>159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2021ODE</vt:lpstr>
      <vt:lpstr> Child Care: A Critical Link to Supporting  Families in Summer Learning Programs</vt:lpstr>
      <vt:lpstr>Welcome and Introductions</vt:lpstr>
      <vt:lpstr>Webinar Overview </vt:lpstr>
      <vt:lpstr>Why Extend the Summer Program Day?</vt:lpstr>
      <vt:lpstr>Oregon Regional Landscape </vt:lpstr>
      <vt:lpstr>Approaches for Extending the Day</vt:lpstr>
      <vt:lpstr>Child Care</vt:lpstr>
      <vt:lpstr>Child Care Options</vt:lpstr>
      <vt:lpstr>Models of Child Care </vt:lpstr>
      <vt:lpstr>How to Access Child Care Providers</vt:lpstr>
      <vt:lpstr>Child Care Resource and Referral (CCR&amp;R)</vt:lpstr>
      <vt:lpstr>Planning Considerations</vt:lpstr>
      <vt:lpstr>Grant Funding </vt:lpstr>
      <vt:lpstr>District Example</vt:lpstr>
      <vt:lpstr>Tips and Strategies</vt:lpstr>
      <vt:lpstr>Resources</vt:lpstr>
      <vt:lpstr>Building Community Partnerships &amp; Enrichment</vt:lpstr>
      <vt:lpstr>Breakout Groups</vt:lpstr>
      <vt:lpstr>Participant Feedback </vt:lpstr>
      <vt:lpstr>Wrap-up and Closure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 Care A Critical Link to Supporting Families</dc:title>
  <dc:creator>SAPPINGTON Jennifer * ODE</dc:creator>
  <cp:lastModifiedBy>HAUTH Nancy * ODE</cp:lastModifiedBy>
  <cp:revision>3</cp:revision>
  <cp:lastPrinted>2023-04-21T18:00:23Z</cp:lastPrinted>
  <dcterms:modified xsi:type="dcterms:W3CDTF">2023-04-21T18:03:13Z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0x010100D74979CC6FFBA0468C58381EF6471173</vt:lpwstr>
  </property>
</Properties>
</file>