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1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3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494" name="Google Shape;4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1253cdbebc1_0_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g1253cdbebc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1253cdbebc1_0_14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1253cdbebc1_0_149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12" name="Google Shape;512;g1253cdbebc1_0_149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147844fdbf4_0_4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147844fdbf4_0_4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g1253cdbebc1_0_36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7" name="Google Shape;527;g1253cdbebc1_0_36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28" name="Google Shape;528;g1253cdbebc1_0_36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1253cdbebc1_0_37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Google Shape;535;g1253cdbebc1_0_37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36" name="Google Shape;536;g1253cdbebc1_0_370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156112c3b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Google Shape;543;g156112c3b0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g156112c3b03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1253cdbebc1_0_37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g1253cdbebc1_0_37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g1253cdbebc1_0_37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-Title Slide" type="title">
  <p:cSld name="TITLE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1" name="Google Shape;21;p2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0-Large Type">
  <p:cSld name="Blue_10-Large Type">
    <p:bg>
      <p:bgPr>
        <a:solidFill>
          <a:schemeClr val="accen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11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1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Font typeface="Calibri"/>
              <a:buNone/>
              <a:defRPr sz="12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0" name="Google Shape;80;p1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11-Follow Us">
  <p:cSld name="Blue_11-Follow Us">
    <p:bg>
      <p:bgPr>
        <a:solidFill>
          <a:schemeClr val="accen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1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2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Font typeface="Calibri"/>
              <a:buNone/>
              <a:defRPr sz="12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6" name="Google Shape;86;p12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2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2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-Title Slide">
  <p:cSld name="Green_1-Title Slide">
    <p:bg>
      <p:bgPr>
        <a:solidFill>
          <a:schemeClr val="accent5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400"/>
              <a:buFont typeface="Calibri"/>
              <a:buNone/>
              <a:defRPr sz="54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97" name="Google Shape;97;p13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2-Section Header">
  <p:cSld name="Green_2-Section Header">
    <p:bg>
      <p:bgPr>
        <a:solidFill>
          <a:schemeClr val="accent5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800"/>
              <a:buFont typeface="Calibri"/>
              <a:buNone/>
              <a:defRPr sz="68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04" name="Google Shape;104;p14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3-Title Bar and Content">
  <p:cSld name="Green_3-Title Bar and Content">
    <p:bg>
      <p:bgPr>
        <a:solidFill>
          <a:schemeClr val="accent5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4-Content with Caption">
  <p:cSld name="Green_4-Content with Caption">
    <p:bg>
      <p:bgPr>
        <a:solidFill>
          <a:schemeClr val="accent5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0F4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42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 sz="44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6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9" name="Google Shape;119;p16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120" name="Google Shape;120;p1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5-Title and Content">
  <p:cSld name="Green_5-Title and Content">
    <p:bg>
      <p:bgPr>
        <a:solidFill>
          <a:schemeClr val="accent5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1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6-Two Content">
  <p:cSld name="Green_6-Two Content">
    <p:bg>
      <p:bgPr>
        <a:solidFill>
          <a:schemeClr val="accent5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1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_7-Comparison">
  <p:cSld name="Green_7-Comparison">
    <p:bg>
      <p:bgPr>
        <a:solidFill>
          <a:schemeClr val="accent5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None/>
              <a:defRPr sz="3200" b="0">
                <a:solidFill>
                  <a:schemeClr val="accent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None/>
              <a:defRPr sz="3200" b="0">
                <a:solidFill>
                  <a:schemeClr val="accent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Calibri"/>
              <a:buNone/>
              <a:defRPr sz="32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8-Title Only">
  <p:cSld name="Green_8-Title Only">
    <p:bg>
      <p:bgPr>
        <a:solidFill>
          <a:schemeClr val="accent5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Calibri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2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45" name="Google Shape;145;p2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2-Section Header">
  <p:cSld name="Blue_2-Section Header">
    <p:bg>
      <p:bgPr>
        <a:solidFill>
          <a:schemeClr val="accen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800"/>
              <a:buFont typeface="Calibri"/>
              <a:buNone/>
              <a:defRPr sz="6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8" name="Google Shape;28;p3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9-Blank">
  <p:cSld name="Green_9-Blank">
    <p:bg>
      <p:bgPr>
        <a:solidFill>
          <a:schemeClr val="accent5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50" name="Google Shape;150;p2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0-Large Type">
  <p:cSld name="Green_10-Large Type">
    <p:bg>
      <p:bgPr>
        <a:solidFill>
          <a:schemeClr val="accent5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22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2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Font typeface="Calibri"/>
              <a:buNone/>
              <a:defRPr sz="12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6" name="Google Shape;156;p2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_11-Follow Us">
  <p:cSld name="Green_11-Follow Us">
    <p:bg>
      <p:bgPr>
        <a:solidFill>
          <a:schemeClr val="accent5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2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3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0"/>
              <a:buFont typeface="Calibri"/>
              <a:buNone/>
              <a:defRPr sz="12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62" name="Google Shape;162;p23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3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66" name="Google Shape;166;p2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-Title Slide">
  <p:cSld name="Gold_1-Title Slide">
    <p:bg>
      <p:bgPr>
        <a:solidFill>
          <a:schemeClr val="accent4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4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2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4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Font typeface="Calibri"/>
              <a:buNone/>
              <a:defRPr sz="5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3" name="Google Shape;173;p24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75" name="Google Shape;175;p2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2-Section Header">
  <p:cSld name="Gold_2-Section Header">
    <p:bg>
      <p:bgPr>
        <a:solidFill>
          <a:schemeClr val="accent4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5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800"/>
              <a:buFont typeface="Calibri"/>
              <a:buNone/>
              <a:defRPr sz="68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dt" idx="10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ftr" idx="11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3" name="Google Shape;183;p25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3-Title Bar and Content">
  <p:cSld name="Gold_3-Title Bar and Content">
    <p:bg>
      <p:bgPr>
        <a:solidFill>
          <a:schemeClr val="accent4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6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4-Content with Caption">
  <p:cSld name="Gold_4-Content with Caption">
    <p:bg>
      <p:bgPr>
        <a:solidFill>
          <a:schemeClr val="accent4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7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AF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7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3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 sz="4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97" name="Google Shape;197;p27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198" name="Google Shape;198;p2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199" name="Google Shape;199;p2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5-Title and Content">
  <p:cSld name="Gold_5-Title and Content">
    <p:bg>
      <p:bgPr>
        <a:solidFill>
          <a:schemeClr val="accent4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2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3" name="Google Shape;203;p2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04" name="Google Shape;204;p2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6-Two Content">
  <p:cSld name="Gold_6-Two Content">
    <p:bg>
      <p:bgPr>
        <a:solidFill>
          <a:schemeClr val="accent4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9" name="Google Shape;209;p2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10" name="Google Shape;210;p2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old_7-Comparison">
  <p:cSld name="Gold_7-Comparison">
    <p:bg>
      <p:bgPr>
        <a:solidFill>
          <a:schemeClr val="accent4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 b="0">
                <a:solidFill>
                  <a:schemeClr val="accent4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13" name="Google Shape;213;p30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3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 b="0">
                <a:solidFill>
                  <a:schemeClr val="accent4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15" name="Google Shape;215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6" name="Google Shape;216;p3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Calibri"/>
              <a:buNone/>
              <a:defRPr sz="3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18" name="Google Shape;218;p3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3-Title Bar and Content">
  <p:cSld name="Blue_3-Title Bar and Content">
    <p:bg>
      <p:bgPr>
        <a:solidFill>
          <a:schemeClr val="accen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8-Title Only">
  <p:cSld name="Gold_8-Title Only">
    <p:bg>
      <p:bgPr>
        <a:solidFill>
          <a:schemeClr val="accent4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4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3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23" name="Google Shape;223;p3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9-Blank">
  <p:cSld name="Gold_9-Blank">
    <p:bg>
      <p:bgPr>
        <a:solidFill>
          <a:schemeClr val="accent4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226" name="Google Shape;226;p32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7" name="Google Shape;227;p3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28" name="Google Shape;228;p3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0-Large Type">
  <p:cSld name="Gold_10-Large Type">
    <p:bg>
      <p:bgPr>
        <a:solidFill>
          <a:schemeClr val="accent4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1" name="Google Shape;231;p33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3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Font typeface="Calibri"/>
              <a:buNone/>
              <a:defRPr sz="120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33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>
                <a:solidFill>
                  <a:schemeClr val="accent4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4" name="Google Shape;234;p3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35" name="Google Shape;235;p3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old_11-Follow Us">
  <p:cSld name="Gold_11-Follow Us">
    <p:bg>
      <p:bgPr>
        <a:solidFill>
          <a:schemeClr val="accent4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3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4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Font typeface="Calibri"/>
              <a:buNone/>
              <a:defRPr sz="120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0" name="Google Shape;240;p34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4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34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44" name="Google Shape;244;p3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-Title Slide">
  <p:cSld name="Orange_1-Title Slide">
    <p:bg>
      <p:bgPr>
        <a:solidFill>
          <a:schemeClr val="accent3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5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8" name="Google Shape;248;p3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5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Font typeface="Calibri"/>
              <a:buNone/>
              <a:defRPr sz="54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3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51" name="Google Shape;251;p35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3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53" name="Google Shape;253;p3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2-Section Header">
  <p:cSld name="Orange_2-Section Header">
    <p:bg>
      <p:bgPr>
        <a:solidFill>
          <a:schemeClr val="accent3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36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6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800"/>
              <a:buFont typeface="Calibri"/>
              <a:buNone/>
              <a:defRPr sz="68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8" name="Google Shape;258;p36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3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60" name="Google Shape;260;p3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3-Title Bar and Content">
  <p:cSld name="Orange_3-Title Bar and Content">
    <p:bg>
      <p:bgPr>
        <a:solidFill>
          <a:schemeClr val="accent3"/>
        </a:solidFill>
        <a:effectLst/>
      </p:bgPr>
    </p:bg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37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3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3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3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67" name="Google Shape;267;p3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4-Content with Caption">
  <p:cSld name="Orange_4-Content with Caption">
    <p:bg>
      <p:bgPr>
        <a:solidFill>
          <a:schemeClr val="accent3"/>
        </a:soli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38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ED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38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3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 sz="44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38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73" name="Google Shape;273;p38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274" name="Google Shape;274;p3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75" name="Google Shape;275;p3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5-Title and Content">
  <p:cSld name="Orange_5-Title and Content">
    <p:bg>
      <p:bgPr>
        <a:solidFill>
          <a:schemeClr val="accent3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3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9" name="Google Shape;279;p3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80" name="Google Shape;280;p3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6-Two Content">
  <p:cSld name="Orange_6-Two Content">
    <p:bg>
      <p:bgPr>
        <a:solidFill>
          <a:schemeClr val="accent3"/>
        </a:solid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40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4" name="Google Shape;284;p4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5" name="Google Shape;285;p4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86" name="Google Shape;286;p4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4-Content with Caption">
  <p:cSld name="Blue_4-Content with Caption">
    <p:bg>
      <p:bgPr>
        <a:solidFill>
          <a:schemeClr val="accen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717177" y="779645"/>
            <a:ext cx="3931826" cy="252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_7-Comparison">
  <p:cSld name="Orange_7-Comparison">
    <p:bg>
      <p:bgPr>
        <a:solidFill>
          <a:schemeClr val="accent3"/>
        </a:soli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1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3200"/>
              <a:buNone/>
              <a:defRPr sz="3200" b="0">
                <a:solidFill>
                  <a:schemeClr val="accent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89" name="Google Shape;289;p41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0" name="Google Shape;290;p4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3200"/>
              <a:buNone/>
              <a:defRPr sz="3200" b="0">
                <a:solidFill>
                  <a:schemeClr val="accent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1" name="Google Shape;291;p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2" name="Google Shape;292;p4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Calibri"/>
              <a:buNone/>
              <a:defRPr sz="32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4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94" name="Google Shape;294;p4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8-Title Only">
  <p:cSld name="Orange_8-Title Only">
    <p:bg>
      <p:bgPr>
        <a:solidFill>
          <a:schemeClr val="accent3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2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4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400"/>
              <a:buFont typeface="Calibri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4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299" name="Google Shape;299;p4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9-Blank">
  <p:cSld name="Orange_9-Blank">
    <p:bg>
      <p:bgPr>
        <a:solidFill>
          <a:schemeClr val="accent3"/>
        </a:soli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302" name="Google Shape;302;p43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3" name="Google Shape;303;p4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04" name="Google Shape;304;p4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0-Large Type">
  <p:cSld name="Orange_10-Large Type">
    <p:bg>
      <p:bgPr>
        <a:solidFill>
          <a:schemeClr val="accent3"/>
        </a:solidFill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" name="Google Shape;307;p44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4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Font typeface="Calibri"/>
              <a:buNone/>
              <a:defRPr sz="12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4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0" name="Google Shape;310;p4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1" name="Google Shape;311;p4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range_11-Follow Us">
  <p:cSld name="Orange_11-Follow Us">
    <p:bg>
      <p:bgPr>
        <a:solidFill>
          <a:schemeClr val="accent3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Google Shape;314;p4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45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Font typeface="Calibri"/>
              <a:buNone/>
              <a:defRPr sz="12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16" name="Google Shape;316;p45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5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45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20" name="Google Shape;320;p4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-Title Slide">
  <p:cSld name="Red_1-Title Slide">
    <p:bg>
      <p:bgPr>
        <a:solidFill>
          <a:schemeClr val="accent2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6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4" name="Google Shape;324;p4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46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alibri"/>
              <a:buNone/>
              <a:defRPr sz="5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4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327" name="Google Shape;327;p46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4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29" name="Google Shape;329;p4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2-Section Header">
  <p:cSld name="Red_2-Section Header">
    <p:bg>
      <p:bgPr>
        <a:solidFill>
          <a:schemeClr val="accent2"/>
        </a:solid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47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47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800"/>
              <a:buFont typeface="Calibri"/>
              <a:buNone/>
              <a:defRPr sz="68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4" name="Google Shape;334;p47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4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36" name="Google Shape;336;p4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3-Title Bar and Content">
  <p:cSld name="Red_3-Title Bar and Content">
    <p:bg>
      <p:bgPr>
        <a:solidFill>
          <a:schemeClr val="accent2"/>
        </a:solidFill>
        <a:effectLst/>
      </p:bgPr>
    </p:bg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48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48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1" name="Google Shape;341;p4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4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43" name="Google Shape;343;p4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4-Content with Caption">
  <p:cSld name="Red_4-Content with Caption">
    <p:bg>
      <p:bgPr>
        <a:solidFill>
          <a:schemeClr val="accent2"/>
        </a:soli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49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FCF4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49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 sz="4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49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49" name="Google Shape;349;p49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350" name="Google Shape;350;p4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51" name="Google Shape;351;p4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5-Title and Content">
  <p:cSld name="Red_5-Title and Content">
    <p:bg>
      <p:bgPr>
        <a:solidFill>
          <a:schemeClr val="accent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50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50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5" name="Google Shape;355;p5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56" name="Google Shape;356;p5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5-Title and Content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6-Two Content">
  <p:cSld name="Red_6-Two Content">
    <p:bg>
      <p:bgPr>
        <a:solidFill>
          <a:schemeClr val="accent2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5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0" name="Google Shape;360;p5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1" name="Google Shape;361;p5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62" name="Google Shape;362;p5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_7-Comparison">
  <p:cSld name="Red_7-Comparison">
    <p:bg>
      <p:bgPr>
        <a:solidFill>
          <a:schemeClr val="accent2"/>
        </a:solidFill>
        <a:effectLst/>
      </p:bgPr>
    </p:bg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2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None/>
              <a:defRPr sz="3200" b="0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5" name="Google Shape;365;p52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6" name="Google Shape;366;p5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None/>
              <a:defRPr sz="3200" b="0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7" name="Google Shape;367;p5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8" name="Google Shape;368;p5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Calibri"/>
              <a:buNone/>
              <a:defRPr sz="32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5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0" name="Google Shape;370;p5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8-Title Only">
  <p:cSld name="Red_8-Title Only">
    <p:bg>
      <p:bgPr>
        <a:solidFill>
          <a:schemeClr val="accent2"/>
        </a:solidFill>
        <a:effectLst/>
      </p:bgPr>
    </p:bg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3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5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400"/>
              <a:buFont typeface="Calibri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5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75" name="Google Shape;375;p5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9-Blank">
  <p:cSld name="Red_9-Blank">
    <p:bg>
      <p:bgPr>
        <a:solidFill>
          <a:schemeClr val="accent2"/>
        </a:solid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378" name="Google Shape;378;p54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9" name="Google Shape;379;p5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80" name="Google Shape;380;p5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0-Large Type">
  <p:cSld name="Red_10-Large Type">
    <p:bg>
      <p:bgPr>
        <a:solidFill>
          <a:schemeClr val="accent2"/>
        </a:solidFill>
        <a:effectLst/>
      </p:bgPr>
    </p:bg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Google Shape;383;p55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55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Calibri"/>
              <a:buNone/>
              <a:defRPr sz="12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55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86" name="Google Shape;386;p5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87" name="Google Shape;387;p5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_11-Follow Us">
  <p:cSld name="Red_11-Follow Us">
    <p:bg>
      <p:bgPr>
        <a:solidFill>
          <a:schemeClr val="accent2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0" name="Google Shape;390;p5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56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Calibri"/>
              <a:buNone/>
              <a:defRPr sz="12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92" name="Google Shape;392;p56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56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56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5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396" name="Google Shape;396;p5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-Title Slide">
  <p:cSld name="Teal_1-Title Slide">
    <p:bg>
      <p:bgPr>
        <a:solidFill>
          <a:schemeClr val="dk2"/>
        </a:solidFill>
        <a:effectLst/>
      </p:bgPr>
    </p:bg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57"/>
          <p:cNvSpPr/>
          <p:nvPr/>
        </p:nvSpPr>
        <p:spPr>
          <a:xfrm>
            <a:off x="206188" y="5948082"/>
            <a:ext cx="11775141" cy="699247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0" name="Google Shape;400;p5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472133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57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alibri"/>
              <a:buNone/>
              <a:defRPr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5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403" name="Google Shape;403;p57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Google Shape;404;p5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05" name="Google Shape;405;p5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2-Section Header">
  <p:cSld name="Teal_2-Section Header">
    <p:bg>
      <p:bgPr>
        <a:solidFill>
          <a:schemeClr val="dk2"/>
        </a:solidFill>
        <a:effectLst/>
      </p:bgPr>
    </p:bg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58"/>
          <p:cNvSpPr/>
          <p:nvPr/>
        </p:nvSpPr>
        <p:spPr>
          <a:xfrm>
            <a:off x="206187" y="2488757"/>
            <a:ext cx="11775141" cy="1900363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58"/>
          <p:cNvSpPr txBox="1">
            <a:spLocks noGrp="1"/>
          </p:cNvSpPr>
          <p:nvPr>
            <p:ph type="ctrTitle"/>
          </p:nvPr>
        </p:nvSpPr>
        <p:spPr>
          <a:xfrm>
            <a:off x="717177" y="2488757"/>
            <a:ext cx="10784542" cy="190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Calibri"/>
              <a:buNone/>
              <a:defRPr sz="6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0" name="Google Shape;410;p58" descr="Oregon Department of Education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33770" y="214049"/>
            <a:ext cx="2124460" cy="216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5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12" name="Google Shape;412;p5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3-Title Bar and Content">
  <p:cSld name="Teal_3-Title Bar and Content">
    <p:bg>
      <p:bgPr>
        <a:solidFill>
          <a:schemeClr val="dk2"/>
        </a:solidFill>
        <a:effectLst/>
      </p:bgPr>
    </p:bg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5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59"/>
          <p:cNvSpPr/>
          <p:nvPr/>
        </p:nvSpPr>
        <p:spPr>
          <a:xfrm>
            <a:off x="206188" y="215153"/>
            <a:ext cx="11775141" cy="1397364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59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7" name="Google Shape;417;p5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5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19" name="Google Shape;419;p5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4-Content with Caption">
  <p:cSld name="Teal_4-Content with Caption">
    <p:bg>
      <p:bgPr>
        <a:solidFill>
          <a:schemeClr val="dk2"/>
        </a:solidFill>
        <a:effectLst/>
      </p:bgPr>
    </p:bg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60"/>
          <p:cNvSpPr/>
          <p:nvPr/>
        </p:nvSpPr>
        <p:spPr>
          <a:xfrm>
            <a:off x="206189" y="215153"/>
            <a:ext cx="4730470" cy="6432176"/>
          </a:xfrm>
          <a:prstGeom prst="rect">
            <a:avLst/>
          </a:prstGeom>
          <a:solidFill>
            <a:srgbClr val="E7F5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60"/>
          <p:cNvSpPr txBox="1">
            <a:spLocks noGrp="1"/>
          </p:cNvSpPr>
          <p:nvPr>
            <p:ph type="title"/>
          </p:nvPr>
        </p:nvSpPr>
        <p:spPr>
          <a:xfrm>
            <a:off x="717177" y="779646"/>
            <a:ext cx="3931826" cy="252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60"/>
          <p:cNvSpPr txBox="1">
            <a:spLocks noGrp="1"/>
          </p:cNvSpPr>
          <p:nvPr>
            <p:ph type="body" idx="1"/>
          </p:nvPr>
        </p:nvSpPr>
        <p:spPr>
          <a:xfrm>
            <a:off x="5183188" y="779647"/>
            <a:ext cx="6172200" cy="508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25" name="Google Shape;425;p60"/>
          <p:cNvSpPr>
            <a:spLocks noGrp="1"/>
          </p:cNvSpPr>
          <p:nvPr>
            <p:ph type="pic" idx="2"/>
          </p:nvPr>
        </p:nvSpPr>
        <p:spPr>
          <a:xfrm>
            <a:off x="717177" y="3540125"/>
            <a:ext cx="3931826" cy="2320926"/>
          </a:xfrm>
          <a:prstGeom prst="rect">
            <a:avLst/>
          </a:prstGeom>
          <a:noFill/>
          <a:ln>
            <a:noFill/>
          </a:ln>
        </p:spPr>
      </p:sp>
      <p:sp>
        <p:nvSpPr>
          <p:cNvPr id="426" name="Google Shape;426;p6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27" name="Google Shape;427;p6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6-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5-Title and Content">
  <p:cSld name="Teal_5-Title and Content">
    <p:bg>
      <p:bgPr>
        <a:solidFill>
          <a:schemeClr val="dk2"/>
        </a:solidFill>
        <a:effectLst/>
      </p:bgPr>
    </p:bg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6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1" name="Google Shape;431;p61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32" name="Google Shape;432;p6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6-Two Content">
  <p:cSld name="Teal_6-Two Content">
    <p:bg>
      <p:bgPr>
        <a:solidFill>
          <a:schemeClr val="dk2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6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5" name="Google Shape;435;p62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624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6" name="Google Shape;436;p6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18" cy="410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7" name="Google Shape;437;p62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38" name="Google Shape;438;p6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al_7-Comparison">
  <p:cSld name="Teal_7-Comparison">
    <p:bg>
      <p:bgPr>
        <a:solidFill>
          <a:schemeClr val="dk2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63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1" name="Google Shape;441;p63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2" name="Google Shape;442;p6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3" name="Google Shape;443;p6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4" name="Google Shape;444;p6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  <a:defRPr sz="3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5" name="Google Shape;445;p63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46" name="Google Shape;446;p6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8-Title Only">
  <p:cSld name="Teal_8-Title Only">
    <p:bg>
      <p:bgPr>
        <a:solidFill>
          <a:schemeClr val="dk2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64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64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64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1" name="Google Shape;451;p64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9-Blank">
  <p:cSld name="Teal_9-Blank">
    <p:bg>
      <p:bgPr>
        <a:solidFill>
          <a:schemeClr val="dk2"/>
        </a:solidFill>
        <a:effectLst/>
      </p:bgPr>
    </p:bg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65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454" name="Google Shape;454;p65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5" name="Google Shape;455;p65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56" name="Google Shape;456;p6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0-Large Type">
  <p:cSld name="Teal_10-Large Type">
    <p:bg>
      <p:bgPr>
        <a:solidFill>
          <a:schemeClr val="dk2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66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9" name="Google Shape;459;p66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66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Calibri"/>
              <a:buNone/>
              <a:defRPr sz="1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1" name="Google Shape;461;p66"/>
          <p:cNvSpPr txBox="1"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2" name="Google Shape;462;p66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63" name="Google Shape;463;p6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al_11-Follow Us">
  <p:cSld name="Teal_11-Follow Us">
    <p:bg>
      <p:bgPr>
        <a:solidFill>
          <a:schemeClr val="dk2"/>
        </a:solidFill>
        <a:effectLst/>
      </p:bgPr>
    </p:bg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67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6" name="Google Shape;466;p67" descr="Decorative line brea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52870" y="3848895"/>
            <a:ext cx="1286259" cy="24384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67"/>
          <p:cNvSpPr txBox="1">
            <a:spLocks noGrp="1"/>
          </p:cNvSpPr>
          <p:nvPr>
            <p:ph type="ctrTitle"/>
          </p:nvPr>
        </p:nvSpPr>
        <p:spPr>
          <a:xfrm>
            <a:off x="1524000" y="149912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Calibri"/>
              <a:buNone/>
              <a:defRPr sz="1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68" name="Google Shape;468;p67" descr="Twitter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829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9" name="Google Shape;469;p67" descr="Facebook ic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24960" y="4043402"/>
            <a:ext cx="500040" cy="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Google Shape;470;p67"/>
          <p:cNvSpPr txBox="1"/>
          <p:nvPr/>
        </p:nvSpPr>
        <p:spPr>
          <a:xfrm>
            <a:off x="2718290" y="4043402"/>
            <a:ext cx="680670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twitter.com/ORDeptEd | fb.com/ORDeptEd</a:t>
            </a:r>
            <a:endParaRPr sz="24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67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472" name="Google Shape;472;p6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_Blank">
  <p:cSld name="3_Blank">
    <p:bg>
      <p:bgPr>
        <a:solidFill>
          <a:schemeClr val="lt1"/>
        </a:solidFill>
        <a:effectLst/>
      </p:bgPr>
    </p:bg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Google Shape;474;p68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1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475" name="Google Shape;475;p68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12192001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68"/>
          <p:cNvSpPr txBox="1">
            <a:spLocks noGrp="1"/>
          </p:cNvSpPr>
          <p:nvPr>
            <p:ph type="title"/>
          </p:nvPr>
        </p:nvSpPr>
        <p:spPr>
          <a:xfrm>
            <a:off x="160237" y="138547"/>
            <a:ext cx="11899500" cy="7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77" name="Google Shape;477;p68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62069" y="5594283"/>
            <a:ext cx="2629931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68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lvl="0">
              <a:buNone/>
              <a:defRPr sz="1300">
                <a:solidFill>
                  <a:schemeClr val="dk1"/>
                </a:solidFill>
              </a:defRPr>
            </a:lvl1pPr>
            <a:lvl2pPr lvl="1">
              <a:buNone/>
              <a:defRPr sz="1300">
                <a:solidFill>
                  <a:schemeClr val="dk1"/>
                </a:solidFill>
              </a:defRPr>
            </a:lvl2pPr>
            <a:lvl3pPr lvl="2">
              <a:buNone/>
              <a:defRPr sz="1300">
                <a:solidFill>
                  <a:schemeClr val="dk1"/>
                </a:solidFill>
              </a:defRPr>
            </a:lvl3pPr>
            <a:lvl4pPr lvl="3">
              <a:buNone/>
              <a:defRPr sz="1300">
                <a:solidFill>
                  <a:schemeClr val="dk1"/>
                </a:solidFill>
              </a:defRPr>
            </a:lvl4pPr>
            <a:lvl5pPr lvl="4">
              <a:buNone/>
              <a:defRPr sz="1300">
                <a:solidFill>
                  <a:schemeClr val="dk1"/>
                </a:solidFill>
              </a:defRPr>
            </a:lvl5pPr>
            <a:lvl6pPr lvl="5">
              <a:buNone/>
              <a:defRPr sz="1300">
                <a:solidFill>
                  <a:schemeClr val="dk1"/>
                </a:solidFill>
              </a:defRPr>
            </a:lvl6pPr>
            <a:lvl7pPr lvl="6">
              <a:buNone/>
              <a:defRPr sz="1300">
                <a:solidFill>
                  <a:schemeClr val="dk1"/>
                </a:solidFill>
              </a:defRPr>
            </a:lvl7pPr>
            <a:lvl8pPr lvl="7">
              <a:buNone/>
              <a:defRPr sz="1300">
                <a:solidFill>
                  <a:schemeClr val="dk1"/>
                </a:solidFill>
              </a:defRPr>
            </a:lvl8pPr>
            <a:lvl9pPr lvl="8">
              <a:buNone/>
              <a:defRPr sz="13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Blank 1">
  <p:cSld name="2_Blank 1">
    <p:bg>
      <p:bgPr>
        <a:solidFill>
          <a:schemeClr val="lt1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9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9536400" cy="10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81" name="Google Shape;481;p69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"/>
            <a:ext cx="12192001" cy="6494851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69"/>
          <p:cNvSpPr txBox="1"/>
          <p:nvPr/>
        </p:nvSpPr>
        <p:spPr>
          <a:xfrm>
            <a:off x="0" y="1034505"/>
            <a:ext cx="12192000" cy="94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3" name="Google Shape;483;p69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6494855"/>
            <a:ext cx="12192001" cy="276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484" name="Google Shape;484;p69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20815" y="53562"/>
            <a:ext cx="1972448" cy="735684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69"/>
          <p:cNvSpPr txBox="1">
            <a:spLocks noGrp="1"/>
          </p:cNvSpPr>
          <p:nvPr>
            <p:ph type="sldNum" idx="12"/>
          </p:nvPr>
        </p:nvSpPr>
        <p:spPr>
          <a:xfrm>
            <a:off x="8610600" y="6492537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6" name="Google Shape;486;p69"/>
          <p:cNvSpPr txBox="1">
            <a:spLocks noGrp="1"/>
          </p:cNvSpPr>
          <p:nvPr>
            <p:ph type="subTitle" idx="1"/>
          </p:nvPr>
        </p:nvSpPr>
        <p:spPr>
          <a:xfrm>
            <a:off x="1318788" y="2809827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70"/>
          <p:cNvSpPr txBox="1">
            <a:spLocks noGrp="1"/>
          </p:cNvSpPr>
          <p:nvPr>
            <p:ph type="body" idx="1"/>
          </p:nvPr>
        </p:nvSpPr>
        <p:spPr>
          <a:xfrm>
            <a:off x="875433" y="1934800"/>
            <a:ext cx="4782300" cy="415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900"/>
              <a:buChar char="•"/>
              <a:defRPr sz="1900">
                <a:solidFill>
                  <a:schemeClr val="accent2"/>
                </a:solidFill>
              </a:defRPr>
            </a:lvl1pPr>
            <a:lvl2pPr marL="914400" lvl="1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2pPr>
            <a:lvl3pPr marL="1371600" lvl="2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3pPr>
            <a:lvl4pPr marL="1828800" lvl="3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4pPr>
            <a:lvl5pPr marL="2286000" lvl="4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5pPr>
            <a:lvl6pPr marL="2743200" lvl="5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6pPr>
            <a:lvl7pPr marL="3200400" lvl="6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7pPr>
            <a:lvl8pPr marL="3657600" lvl="7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8pPr>
            <a:lvl9pPr marL="4114800" lvl="8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9" name="Google Shape;489;p70"/>
          <p:cNvSpPr txBox="1">
            <a:spLocks noGrp="1"/>
          </p:cNvSpPr>
          <p:nvPr>
            <p:ph type="title"/>
          </p:nvPr>
        </p:nvSpPr>
        <p:spPr>
          <a:xfrm>
            <a:off x="875433" y="452667"/>
            <a:ext cx="10900800" cy="1210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9E98"/>
              </a:buClr>
              <a:buSzPts val="6400"/>
              <a:buNone/>
              <a:defRPr sz="6400">
                <a:solidFill>
                  <a:srgbClr val="FF9E98"/>
                </a:solidFill>
              </a:defRPr>
            </a:lvl9pPr>
          </a:lstStyle>
          <a:p>
            <a:endParaRPr/>
          </a:p>
        </p:txBody>
      </p:sp>
      <p:sp>
        <p:nvSpPr>
          <p:cNvPr id="490" name="Google Shape;490;p70"/>
          <p:cNvSpPr txBox="1">
            <a:spLocks noGrp="1"/>
          </p:cNvSpPr>
          <p:nvPr>
            <p:ph type="body" idx="2"/>
          </p:nvPr>
        </p:nvSpPr>
        <p:spPr>
          <a:xfrm>
            <a:off x="6333300" y="549767"/>
            <a:ext cx="4782300" cy="5231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900"/>
              <a:buChar char="•"/>
              <a:defRPr sz="1900">
                <a:solidFill>
                  <a:schemeClr val="accent2"/>
                </a:solidFill>
              </a:defRPr>
            </a:lvl1pPr>
            <a:lvl2pPr marL="914400" lvl="1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2pPr>
            <a:lvl3pPr marL="1371600" lvl="2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3pPr>
            <a:lvl4pPr marL="1828800" lvl="3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4pPr>
            <a:lvl5pPr marL="2286000" lvl="4" indent="-3810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5pPr>
            <a:lvl6pPr marL="2743200" lvl="5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6pPr>
            <a:lvl7pPr marL="3200400" lvl="6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7pPr>
            <a:lvl8pPr marL="3657600" lvl="7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8pPr>
            <a:lvl9pPr marL="4114800" lvl="8" indent="-342900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91" name="Google Shape;491;p7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lvl="0">
              <a:buNone/>
              <a:defRPr sz="1300">
                <a:solidFill>
                  <a:schemeClr val="accent2"/>
                </a:solidFill>
              </a:defRPr>
            </a:lvl1pPr>
            <a:lvl2pPr lvl="1">
              <a:buNone/>
              <a:defRPr sz="1300">
                <a:solidFill>
                  <a:schemeClr val="accent2"/>
                </a:solidFill>
              </a:defRPr>
            </a:lvl2pPr>
            <a:lvl3pPr lvl="2">
              <a:buNone/>
              <a:defRPr sz="1300">
                <a:solidFill>
                  <a:schemeClr val="accent2"/>
                </a:solidFill>
              </a:defRPr>
            </a:lvl3pPr>
            <a:lvl4pPr lvl="3">
              <a:buNone/>
              <a:defRPr sz="1300">
                <a:solidFill>
                  <a:schemeClr val="accent2"/>
                </a:solidFill>
              </a:defRPr>
            </a:lvl4pPr>
            <a:lvl5pPr lvl="4">
              <a:buNone/>
              <a:defRPr sz="1300">
                <a:solidFill>
                  <a:schemeClr val="accent2"/>
                </a:solidFill>
              </a:defRPr>
            </a:lvl5pPr>
            <a:lvl6pPr lvl="5">
              <a:buNone/>
              <a:defRPr sz="1300">
                <a:solidFill>
                  <a:schemeClr val="accent2"/>
                </a:solidFill>
              </a:defRPr>
            </a:lvl6pPr>
            <a:lvl7pPr lvl="6">
              <a:buNone/>
              <a:defRPr sz="1300">
                <a:solidFill>
                  <a:schemeClr val="accent2"/>
                </a:solidFill>
              </a:defRPr>
            </a:lvl7pPr>
            <a:lvl8pPr lvl="7">
              <a:buNone/>
              <a:defRPr sz="1300">
                <a:solidFill>
                  <a:schemeClr val="accent2"/>
                </a:solidFill>
              </a:defRPr>
            </a:lvl8pPr>
            <a:lvl9pPr lvl="8">
              <a:buNone/>
              <a:defRPr sz="1300">
                <a:solidFill>
                  <a:schemeClr val="accen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_7-Comparison">
  <p:cSld name="Blue_7-Comparis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2"/>
          </p:nvPr>
        </p:nvSpPr>
        <p:spPr>
          <a:xfrm>
            <a:off x="717176" y="2505075"/>
            <a:ext cx="5280399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32951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329518" cy="343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8-Title Only">
  <p:cSld name="Blue_8-Title 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_9-Blank">
  <p:cSld name="Blue_9-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717176" y="659958"/>
            <a:ext cx="10784542" cy="5398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/>
          <p:nvPr/>
        </p:nvSpPr>
        <p:spPr>
          <a:xfrm>
            <a:off x="717176" y="6188049"/>
            <a:ext cx="764689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Oregon Department of Education</a:t>
            </a:r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7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542" cy="4109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 descr="Decorative line break"/>
          <p:cNvPicPr preferRelativeResize="0"/>
          <p:nvPr/>
        </p:nvPicPr>
        <p:blipFill rotWithShape="1">
          <a:blip r:embed="rId71">
            <a:alphaModFix/>
          </a:blip>
          <a:srcRect/>
          <a:stretch/>
        </p:blipFill>
        <p:spPr>
          <a:xfrm>
            <a:off x="804670" y="1558360"/>
            <a:ext cx="1286259" cy="2438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  <p:sldLayoutId id="2147483702" r:id="rId55"/>
    <p:sldLayoutId id="2147483703" r:id="rId56"/>
    <p:sldLayoutId id="2147483704" r:id="rId57"/>
    <p:sldLayoutId id="2147483705" r:id="rId58"/>
    <p:sldLayoutId id="2147483706" r:id="rId59"/>
    <p:sldLayoutId id="2147483707" r:id="rId60"/>
    <p:sldLayoutId id="2147483708" r:id="rId61"/>
    <p:sldLayoutId id="2147483709" r:id="rId62"/>
    <p:sldLayoutId id="2147483710" r:id="rId63"/>
    <p:sldLayoutId id="2147483711" r:id="rId64"/>
    <p:sldLayoutId id="2147483712" r:id="rId65"/>
    <p:sldLayoutId id="2147483713" r:id="rId66"/>
    <p:sldLayoutId id="2147483714" r:id="rId67"/>
    <p:sldLayoutId id="2147483715" r:id="rId68"/>
    <p:sldLayoutId id="2147483716" r:id="rId6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d/u/0/viewer?mid=1SqNmmz7ncNJhiCe-tHtM7ZfC5mEa8nI&amp;ll=42.91517583333332%2C-118.62552808333332&amp;z=1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quel.gwynn@ode.oregon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oregon.gov/ode/schools-and-districts/grants/Pages/ESSER-Fund-III.aspx" TargetMode="External"/><Relationship Id="rId5" Type="http://schemas.openxmlformats.org/officeDocument/2006/relationships/image" Target="../media/image12.png"/><Relationship Id="rId4" Type="http://schemas.openxmlformats.org/officeDocument/2006/relationships/hyperlink" Target="mailto:mindi.helmandollar-armatas@ode.oregon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71"/>
          <p:cNvSpPr txBox="1">
            <a:spLocks noGrp="1"/>
          </p:cNvSpPr>
          <p:nvPr>
            <p:ph type="ctrTitle"/>
          </p:nvPr>
        </p:nvSpPr>
        <p:spPr>
          <a:xfrm>
            <a:off x="1524000" y="2486701"/>
            <a:ext cx="9144000" cy="102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rPr lang="en-US"/>
              <a:t>What is Jump Start Kindergarten?</a:t>
            </a:r>
            <a:endParaRPr/>
          </a:p>
        </p:txBody>
      </p:sp>
      <p:pic>
        <p:nvPicPr>
          <p:cNvPr id="497" name="Google Shape;497;p71" descr="Students walki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3288" y="3510000"/>
            <a:ext cx="3865425" cy="258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72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/>
              <a:t>Jump Start Kindergarten</a:t>
            </a:r>
            <a:endParaRPr/>
          </a:p>
        </p:txBody>
      </p:sp>
      <p:sp>
        <p:nvSpPr>
          <p:cNvPr id="503" name="Google Shape;503;p72"/>
          <p:cNvSpPr txBox="1">
            <a:spLocks noGrp="1"/>
          </p:cNvSpPr>
          <p:nvPr>
            <p:ph type="body" idx="1"/>
          </p:nvPr>
        </p:nvSpPr>
        <p:spPr>
          <a:xfrm>
            <a:off x="4242950" y="2865125"/>
            <a:ext cx="4159500" cy="42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Connection as the Foundation of Learning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Co-Creation, Collaboration and Partnership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Purposeful Outreach &amp; Engagement</a:t>
            </a:r>
            <a:endParaRPr/>
          </a:p>
        </p:txBody>
      </p:sp>
      <p:sp>
        <p:nvSpPr>
          <p:cNvPr id="504" name="Google Shape;504;p72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505" name="Google Shape;505;p72" descr="Connection as the Foundation of Learning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29894" y="2930892"/>
            <a:ext cx="772041" cy="7625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06" name="Google Shape;506;p72" descr="Co-Creation, collaboration and partnership logo&#10;&#10;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31948" y="4047693"/>
            <a:ext cx="767921" cy="75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07" name="Google Shape;507;p72" descr="Purposeful Outreach &amp; engagement logo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474385" y="5228006"/>
            <a:ext cx="768572" cy="689743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72"/>
          <p:cNvSpPr txBox="1"/>
          <p:nvPr/>
        </p:nvSpPr>
        <p:spPr>
          <a:xfrm>
            <a:off x="717175" y="1686700"/>
            <a:ext cx="103314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</a:rPr>
              <a:t>The purpose </a:t>
            </a:r>
            <a:r>
              <a:rPr lang="en-US" sz="1600">
                <a:solidFill>
                  <a:schemeClr val="dk1"/>
                </a:solidFill>
              </a:rPr>
              <a:t>of Jump Start Kindergarten (JSK) program is to provide students and their families a smooth and successful transition from early childhood into kindergarten by setting the foundation for a positive school experience. The program is based on these equity-driven program components: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73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Student-Centered Goals</a:t>
            </a:r>
            <a:r>
              <a:rPr lang="en-US"/>
              <a:t> for a seamless transition to:</a:t>
            </a:r>
            <a:endParaRPr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Create critical relationships that affirm a student’s sense of belonging and connection to peers, adults, and school community,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Increase student’s social, emotional, and related skills in order to participate in a group setting and gain understanding of school routines,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Cultivate a sense of joy, connection, and curiosity in the discovery of learning.</a:t>
            </a:r>
            <a:endParaRPr sz="15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/>
              <a:t/>
            </a:r>
            <a:br>
              <a:rPr lang="en-US" sz="1500" b="1"/>
            </a:br>
            <a:endParaRPr sz="15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Partnership-Centered Goals</a:t>
            </a:r>
            <a:r>
              <a:rPr lang="en-US"/>
              <a:t> for a seamless transition for families to:</a:t>
            </a:r>
            <a:endParaRPr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Cultivate a strong sense of comfort and confidence in navigating the school environment and systems,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Develop positive relationships between families and other families, school staff, and community partners,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Cultivate positive attendance, routines, and meaningful connection to their child’s educational experience,</a:t>
            </a:r>
            <a:endParaRPr sz="150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Experience aligned systems in partnership with Early Childhood Special Education programs, Early Learning Hubs, and Head Start programs. </a:t>
            </a:r>
            <a:endParaRPr sz="15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73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Goals &amp; Objectives </a:t>
            </a:r>
            <a:endParaRPr/>
          </a:p>
        </p:txBody>
      </p:sp>
      <p:sp>
        <p:nvSpPr>
          <p:cNvPr id="516" name="Google Shape;516;p73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74"/>
          <p:cNvSpPr txBox="1">
            <a:spLocks noGrp="1"/>
          </p:cNvSpPr>
          <p:nvPr>
            <p:ph type="body" idx="1"/>
          </p:nvPr>
        </p:nvSpPr>
        <p:spPr>
          <a:xfrm>
            <a:off x="875433" y="1934800"/>
            <a:ext cx="4782300" cy="41508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chemeClr val="accent5"/>
                </a:solidFill>
              </a:rPr>
              <a:t>Jump Start Kindergarten is…</a:t>
            </a:r>
            <a:endParaRPr>
              <a:solidFill>
                <a:schemeClr val="dk1"/>
              </a:solidFill>
            </a:endParaRPr>
          </a:p>
          <a:p>
            <a:pPr marL="609600" lvl="0" indent="-4191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solidFill>
                  <a:srgbClr val="242424"/>
                </a:solidFill>
                <a:highlight>
                  <a:srgbClr val="FFFFFF"/>
                </a:highlight>
              </a:rPr>
              <a:t>A time to build meaningful relationships with families and embrace children's home language and culture</a:t>
            </a:r>
            <a:r>
              <a:rPr lang="en-US" sz="1800">
                <a:solidFill>
                  <a:schemeClr val="dk1"/>
                </a:solidFill>
              </a:rPr>
              <a:t>*</a:t>
            </a:r>
            <a:endParaRPr sz="1800">
              <a:solidFill>
                <a:schemeClr val="dk1"/>
              </a:solidFill>
            </a:endParaRPr>
          </a:p>
          <a:p>
            <a:pPr marL="609600" lvl="0" indent="-4191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A time to provide students with small group opportunities to meet school staff and practice school routines</a:t>
            </a:r>
            <a:endParaRPr sz="1800">
              <a:solidFill>
                <a:schemeClr val="dk1"/>
              </a:solidFill>
            </a:endParaRPr>
          </a:p>
          <a:p>
            <a:pPr marL="609600" lvl="0" indent="-4191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Tailored by individual school teams</a:t>
            </a:r>
            <a:endParaRPr sz="1800">
              <a:solidFill>
                <a:schemeClr val="dk1"/>
              </a:solidFill>
            </a:endParaRPr>
          </a:p>
          <a:p>
            <a:pPr marL="609600" lvl="0" indent="-4191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Inclusive</a:t>
            </a:r>
            <a:endParaRPr sz="1800">
              <a:solidFill>
                <a:schemeClr val="dk1"/>
              </a:solidFill>
            </a:endParaRPr>
          </a:p>
          <a:p>
            <a:pPr marL="609600" lvl="0" indent="-4191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A time to engage children in playful and hands-on learning activities that promote movement, numeracy, and language development.</a:t>
            </a:r>
            <a:endParaRPr sz="1800">
              <a:solidFill>
                <a:schemeClr val="dk1"/>
              </a:solidFill>
            </a:endParaRPr>
          </a:p>
          <a:p>
            <a:pPr marL="609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i="1">
                <a:solidFill>
                  <a:schemeClr val="dk1"/>
                </a:solidFill>
              </a:rPr>
              <a:t>*Could be home visits, phone calls, video chats, porch visits, playground chats, etc...</a:t>
            </a:r>
            <a:endParaRPr sz="1500" i="1">
              <a:solidFill>
                <a:schemeClr val="dk1"/>
              </a:solidFill>
            </a:endParaRPr>
          </a:p>
        </p:txBody>
      </p:sp>
      <p:sp>
        <p:nvSpPr>
          <p:cNvPr id="522" name="Google Shape;522;p74"/>
          <p:cNvSpPr txBox="1">
            <a:spLocks noGrp="1"/>
          </p:cNvSpPr>
          <p:nvPr>
            <p:ph type="title"/>
          </p:nvPr>
        </p:nvSpPr>
        <p:spPr>
          <a:xfrm>
            <a:off x="645608" y="369742"/>
            <a:ext cx="10900800" cy="1210500"/>
          </a:xfrm>
          <a:prstGeom prst="rect">
            <a:avLst/>
          </a:prstGeom>
          <a:noFill/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D5DDF"/>
                </a:solidFill>
              </a:rPr>
              <a:t>Jump Start: Is/Is Not...</a:t>
            </a:r>
            <a:endParaRPr sz="4400">
              <a:solidFill>
                <a:srgbClr val="0D5DDF"/>
              </a:solidFill>
            </a:endParaRPr>
          </a:p>
        </p:txBody>
      </p:sp>
      <p:sp>
        <p:nvSpPr>
          <p:cNvPr id="523" name="Google Shape;523;p74"/>
          <p:cNvSpPr txBox="1">
            <a:spLocks noGrp="1"/>
          </p:cNvSpPr>
          <p:nvPr>
            <p:ph type="body" idx="2"/>
          </p:nvPr>
        </p:nvSpPr>
        <p:spPr>
          <a:xfrm>
            <a:off x="6176525" y="1934800"/>
            <a:ext cx="4939200" cy="41985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100" b="1">
                <a:solidFill>
                  <a:schemeClr val="accent5"/>
                </a:solidFill>
              </a:rPr>
              <a:t>Jump Start Kindergarten is not…</a:t>
            </a:r>
            <a:endParaRPr sz="2000">
              <a:solidFill>
                <a:schemeClr val="dk1"/>
              </a:solidFill>
            </a:endParaRPr>
          </a:p>
          <a:p>
            <a:pPr marL="609600" lvl="0" indent="-4254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>
                <a:solidFill>
                  <a:schemeClr val="dk1"/>
                </a:solidFill>
              </a:rPr>
              <a:t>A time for formal academic measures</a:t>
            </a:r>
            <a:endParaRPr>
              <a:solidFill>
                <a:schemeClr val="dk1"/>
              </a:solidFill>
            </a:endParaRPr>
          </a:p>
          <a:p>
            <a:pPr marL="609600" lvl="0" indent="-4254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>
                <a:solidFill>
                  <a:schemeClr val="dk1"/>
                </a:solidFill>
              </a:rPr>
              <a:t>A precursor to making class lists</a:t>
            </a:r>
            <a:endParaRPr>
              <a:solidFill>
                <a:schemeClr val="dk1"/>
              </a:solidFill>
            </a:endParaRPr>
          </a:p>
          <a:p>
            <a:pPr marL="609600" lvl="0" indent="-4254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>
                <a:solidFill>
                  <a:schemeClr val="dk1"/>
                </a:solidFill>
              </a:rPr>
              <a:t>A “one size fits all” program</a:t>
            </a:r>
            <a:endParaRPr>
              <a:solidFill>
                <a:schemeClr val="dk1"/>
              </a:solidFill>
            </a:endParaRPr>
          </a:p>
          <a:p>
            <a:pPr marL="609600" lvl="0" indent="-4254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>
                <a:solidFill>
                  <a:schemeClr val="dk1"/>
                </a:solidFill>
              </a:rPr>
              <a:t>A time for student worksheets and extensive seat time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4" name="Google Shape;524;p74"/>
          <p:cNvSpPr txBox="1">
            <a:spLocks noGrp="1"/>
          </p:cNvSpPr>
          <p:nvPr>
            <p:ph type="sldNum" idx="12"/>
          </p:nvPr>
        </p:nvSpPr>
        <p:spPr>
          <a:xfrm>
            <a:off x="10989670" y="6133309"/>
            <a:ext cx="731700" cy="52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</a:rPr>
              <a:t>4</a:t>
            </a:fld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75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Student-Centered</a:t>
            </a:r>
            <a:r>
              <a:rPr lang="en-US"/>
              <a:t> </a:t>
            </a:r>
            <a:endParaRPr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Minimum of two weeks scheduled during the summer months when school is not in session. (Summer of 2022, 2023 and 2024)</a:t>
            </a:r>
            <a:endParaRPr sz="1700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Minimum of 30 hours of total class time</a:t>
            </a:r>
            <a:endParaRPr sz="17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chemeClr val="accent5"/>
                </a:solidFill>
              </a:rPr>
              <a:t>Important Note</a:t>
            </a:r>
            <a:r>
              <a:rPr lang="en-US" sz="1600" i="1">
                <a:solidFill>
                  <a:schemeClr val="accent5"/>
                </a:solidFill>
              </a:rPr>
              <a:t>- The JSK program is intended to be a part of a broader kindergarten transition plan at the school that includes a variety of transition supports that begin during the year prior to Kindergarten.</a:t>
            </a:r>
            <a:endParaRPr sz="1600" i="1">
              <a:solidFill>
                <a:schemeClr val="accent5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i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/>
              <a:t>Culturally-sustaining, inclusive practices with an emerging evidence-base including, but not limited to:</a:t>
            </a:r>
            <a:endParaRPr sz="1600" b="1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Build relationships and sense of belonging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Social Emotional Skills 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Small motor activities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School and classroom routines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Free Exploration and Individual Choice Time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Literacy and Numeracy</a:t>
            </a:r>
            <a:endParaRPr sz="1500"/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●"/>
            </a:pPr>
            <a:r>
              <a:rPr lang="en-US" sz="1500"/>
              <a:t>Additional well-rounded activities such as art, song, dance and culturally affirming activities</a:t>
            </a:r>
            <a:endParaRPr sz="1100" i="1"/>
          </a:p>
        </p:txBody>
      </p:sp>
      <p:sp>
        <p:nvSpPr>
          <p:cNvPr id="531" name="Google Shape;531;p75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Program Requirements</a:t>
            </a:r>
            <a:endParaRPr/>
          </a:p>
        </p:txBody>
      </p:sp>
      <p:sp>
        <p:nvSpPr>
          <p:cNvPr id="532" name="Google Shape;532;p75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76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10784400" cy="410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Partner-Centered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/>
              <a:t>Minimum of 10 hours of family partnership activities. Strategies </a:t>
            </a:r>
            <a:r>
              <a:rPr lang="en-US" sz="1700" b="1"/>
              <a:t>may</a:t>
            </a:r>
            <a:r>
              <a:rPr lang="en-US" sz="1700"/>
              <a:t> include:</a:t>
            </a:r>
            <a:endParaRPr sz="170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Collaborative teams to strengthen parent/caregiver leadership, advocacy and oversee implementation of transitional practices,</a:t>
            </a:r>
            <a:endParaRPr sz="1700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Family Orientation prior to start of program,</a:t>
            </a:r>
            <a:endParaRPr sz="170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Opportunities for families to visit upcoming kinder classrooms, family/teacher home visits,</a:t>
            </a:r>
            <a:endParaRPr sz="170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Additional culturally affirming family activities to encourage a meaningful connection to their child’s school experience or other related resources.</a:t>
            </a:r>
            <a:endParaRPr sz="17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/>
            </a:r>
            <a:br>
              <a:rPr lang="en-US" b="1"/>
            </a:br>
            <a:r>
              <a:rPr lang="en-US" b="1"/>
              <a:t>Culturally Sustaining Outreach for Enrollment</a:t>
            </a:r>
            <a:br>
              <a:rPr lang="en-US" b="1"/>
            </a:br>
            <a:endParaRPr b="1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Effective and culturally responsive outreach methods to ensure enrolled students represent at least the current demographics of the school’s population with an emphasis on focal students groups.</a:t>
            </a:r>
            <a:endParaRPr sz="1700"/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Calibri"/>
              <a:buChar char="●"/>
            </a:pPr>
            <a:r>
              <a:rPr lang="en-US" sz="1700"/>
              <a:t>Partner with Early Learning Hubs to coordinate enrollment and outreach to families.</a:t>
            </a:r>
            <a:endParaRPr sz="17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6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Program Requirements</a:t>
            </a:r>
            <a:endParaRPr/>
          </a:p>
        </p:txBody>
      </p:sp>
      <p:sp>
        <p:nvSpPr>
          <p:cNvPr id="540" name="Google Shape;540;p76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77"/>
          <p:cNvSpPr txBox="1">
            <a:spLocks noGrp="1"/>
          </p:cNvSpPr>
          <p:nvPr>
            <p:ph type="title"/>
          </p:nvPr>
        </p:nvSpPr>
        <p:spPr>
          <a:xfrm>
            <a:off x="717176" y="457200"/>
            <a:ext cx="10784400" cy="1026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Participating School Districts – Interactive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Map</a:t>
            </a:r>
            <a:endParaRPr/>
          </a:p>
        </p:txBody>
      </p:sp>
      <p:sp>
        <p:nvSpPr>
          <p:cNvPr id="547" name="Google Shape;547;p77"/>
          <p:cNvSpPr txBox="1">
            <a:spLocks noGrp="1"/>
          </p:cNvSpPr>
          <p:nvPr>
            <p:ph type="body" idx="1"/>
          </p:nvPr>
        </p:nvSpPr>
        <p:spPr>
          <a:xfrm>
            <a:off x="717176" y="1825625"/>
            <a:ext cx="5302500" cy="4106100"/>
          </a:xfrm>
          <a:prstGeom prst="rect">
            <a:avLst/>
          </a:prstGeom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334327" algn="l" rtl="0">
              <a:spcBef>
                <a:spcPts val="100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Centennial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Central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David Douglas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Dayton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Forest Grove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Gervais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Gresham-Barlow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Hermiston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Hillsboro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Hood River County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Jefferson County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Klamath County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Klamath Falls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Lincoln County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75000"/>
              <a:buChar char="•"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48" name="Google Shape;548;p7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329500" cy="4106100"/>
          </a:xfrm>
          <a:prstGeom prst="rect">
            <a:avLst/>
          </a:prstGeom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Milton-Freewater Unified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Morrow County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North Wasco County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Ontario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Parkrose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Phoenix-Talent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Reynolds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Seaside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Stanfield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Tillamook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Umatilla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Vale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Warrenton-Hammond</a:t>
            </a:r>
            <a:endParaRPr sz="2200"/>
          </a:p>
          <a:p>
            <a:pPr marL="457200" lvl="0" indent="-3302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2200"/>
              <a:t>Woodburn</a:t>
            </a:r>
            <a:endParaRPr sz="2200"/>
          </a:p>
        </p:txBody>
      </p:sp>
      <p:sp>
        <p:nvSpPr>
          <p:cNvPr id="549" name="Google Shape;549;p77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78"/>
          <p:cNvSpPr txBox="1">
            <a:spLocks noGrp="1"/>
          </p:cNvSpPr>
          <p:nvPr>
            <p:ph type="title"/>
          </p:nvPr>
        </p:nvSpPr>
        <p:spPr>
          <a:xfrm>
            <a:off x="703801" y="363525"/>
            <a:ext cx="10784400" cy="1026600"/>
          </a:xfrm>
          <a:prstGeom prst="rect">
            <a:avLst/>
          </a:prstGeom>
          <a:noFill/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Jump Start Kindergarten Contacts</a:t>
            </a:r>
            <a:endParaRPr/>
          </a:p>
        </p:txBody>
      </p:sp>
      <p:sp>
        <p:nvSpPr>
          <p:cNvPr id="556" name="Google Shape;556;p78"/>
          <p:cNvSpPr txBox="1">
            <a:spLocks noGrp="1"/>
          </p:cNvSpPr>
          <p:nvPr>
            <p:ph type="sldNum" idx="12"/>
          </p:nvPr>
        </p:nvSpPr>
        <p:spPr>
          <a:xfrm>
            <a:off x="8610600" y="6139793"/>
            <a:ext cx="28911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557" name="Google Shape;557;p78"/>
          <p:cNvSpPr txBox="1"/>
          <p:nvPr/>
        </p:nvSpPr>
        <p:spPr>
          <a:xfrm>
            <a:off x="811775" y="1596400"/>
            <a:ext cx="4897800" cy="3519600"/>
          </a:xfrm>
          <a:prstGeom prst="rect">
            <a:avLst/>
          </a:prstGeom>
          <a:noFill/>
          <a:ln w="9525" cap="flat" cmpd="sng">
            <a:solidFill>
              <a:srgbClr val="0D5DD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Nancy Hauth- Jump Start Kindergarten Education Specialist </a:t>
            </a:r>
            <a:endParaRPr sz="15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Federal Systems Team, Office of Teaching Learning and Assessment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nancy.hauth@ode.oregon.gov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Mindi Helmandollar-Armatas- Education Specialist (PreK-3)</a:t>
            </a:r>
            <a:endParaRPr sz="15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Office of Enhancing Student Opportunities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mindi.helmandollar-armatas@ode.oregon.gov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8" name="Google Shape;558;p78" descr="Corkboard with Reach out on i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73800" y="2540800"/>
            <a:ext cx="34290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9" name="Google Shape;559;p78"/>
          <p:cNvSpPr txBox="1"/>
          <p:nvPr/>
        </p:nvSpPr>
        <p:spPr>
          <a:xfrm>
            <a:off x="7707000" y="5584500"/>
            <a:ext cx="3546900" cy="615600"/>
          </a:xfrm>
          <a:prstGeom prst="rect">
            <a:avLst/>
          </a:prstGeom>
          <a:noFill/>
          <a:ln w="9525" cap="flat" cmpd="sng">
            <a:solidFill>
              <a:srgbClr val="0D5DD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Jump Start Kindergarten is funded by the </a:t>
            </a:r>
            <a:r>
              <a:rPr lang="en-US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ESSER III federal grant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_2021ODE">
  <a:themeElements>
    <a:clrScheme name="ODE2021">
      <a:dk1>
        <a:srgbClr val="000000"/>
      </a:dk1>
      <a:lt1>
        <a:srgbClr val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4979CC6FFBA0468C58381EF6471173" ma:contentTypeVersion="8" ma:contentTypeDescription="Create a new document." ma:contentTypeScope="" ma:versionID="bb8964a49bdca74a60cd5c69134b760a">
  <xsd:schema xmlns:xsd="http://www.w3.org/2001/XMLSchema" xmlns:xs="http://www.w3.org/2001/XMLSchema" xmlns:p="http://schemas.microsoft.com/office/2006/metadata/properties" xmlns:ns1="http://schemas.microsoft.com/sharepoint/v3" xmlns:ns2="e015deab-3374-4e4a-ac37-1ccf3e3f72e2" xmlns:ns3="54031767-dd6d-417c-ab73-583408f47564" targetNamespace="http://schemas.microsoft.com/office/2006/metadata/properties" ma:root="true" ma:fieldsID="7a7428e0d944f7078f59b5f507064e8b" ns1:_="" ns2:_="" ns3:_="">
    <xsd:import namespace="http://schemas.microsoft.com/sharepoint/v3"/>
    <xsd:import namespace="e015deab-3374-4e4a-ac37-1ccf3e3f72e2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5deab-3374-4e4a-ac37-1ccf3e3f72e2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imated_x0020_Creation_x0020_Date xmlns="e015deab-3374-4e4a-ac37-1ccf3e3f72e2" xsi:nil="true"/>
    <Remediation_x0020_Date xmlns="e015deab-3374-4e4a-ac37-1ccf3e3f72e2">2022-11-28T22:39:52+00:00</Remediation_x0020_Date>
    <PublishingExpirationDate xmlns="http://schemas.microsoft.com/sharepoint/v3" xsi:nil="true"/>
    <Priority xmlns="e015deab-3374-4e4a-ac37-1ccf3e3f72e2">New</Priority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EA5C3FB-874A-4B2A-9469-E414110D3273}"/>
</file>

<file path=customXml/itemProps2.xml><?xml version="1.0" encoding="utf-8"?>
<ds:datastoreItem xmlns:ds="http://schemas.openxmlformats.org/officeDocument/2006/customXml" ds:itemID="{B7017A08-6475-4420-95A1-2915766F6549}"/>
</file>

<file path=customXml/itemProps3.xml><?xml version="1.0" encoding="utf-8"?>
<ds:datastoreItem xmlns:ds="http://schemas.openxmlformats.org/officeDocument/2006/customXml" ds:itemID="{3CBFC57F-77C0-456F-829D-2175CD3214F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699</Words>
  <Application>Microsoft Office PowerPoint</Application>
  <PresentationFormat>Widescreen</PresentationFormat>
  <Paragraphs>110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Blue_2021ODE</vt:lpstr>
      <vt:lpstr>What is Jump Start Kindergarten?</vt:lpstr>
      <vt:lpstr>Jump Start Kindergarten</vt:lpstr>
      <vt:lpstr>Goals &amp; Objectives </vt:lpstr>
      <vt:lpstr>Jump Start: Is/Is Not...</vt:lpstr>
      <vt:lpstr>Program Requirements</vt:lpstr>
      <vt:lpstr>Program Requirements</vt:lpstr>
      <vt:lpstr>Participating School Districts – Interactive Map</vt:lpstr>
      <vt:lpstr>Jump Start Kindergarten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Jump Start Kindergarten?</dc:title>
  <dc:creator>SAPPINGTON Jennifer * ODE</dc:creator>
  <cp:lastModifiedBy>SAPPINGTON Jennifer - ODE</cp:lastModifiedBy>
  <cp:revision>1</cp:revision>
  <dcterms:modified xsi:type="dcterms:W3CDTF">2022-11-28T17:17:32Z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0x010100D74979CC6FFBA0468C58381EF6471173</vt:lpwstr>
  </property>
</Properties>
</file>