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Lst>
  <p:notesMasterIdLst>
    <p:notesMasterId r:id="rId28"/>
  </p:notesMasterIdLst>
  <p:sldIdLst>
    <p:sldId id="257" r:id="rId5"/>
    <p:sldId id="258" r:id="rId6"/>
    <p:sldId id="260" r:id="rId7"/>
    <p:sldId id="261" r:id="rId8"/>
    <p:sldId id="264" r:id="rId9"/>
    <p:sldId id="265" r:id="rId10"/>
    <p:sldId id="273" r:id="rId11"/>
    <p:sldId id="274" r:id="rId12"/>
    <p:sldId id="275" r:id="rId13"/>
    <p:sldId id="276" r:id="rId14"/>
    <p:sldId id="266" r:id="rId15"/>
    <p:sldId id="267" r:id="rId16"/>
    <p:sldId id="268" r:id="rId17"/>
    <p:sldId id="269" r:id="rId18"/>
    <p:sldId id="270" r:id="rId19"/>
    <p:sldId id="271" r:id="rId20"/>
    <p:sldId id="272" r:id="rId21"/>
    <p:sldId id="279" r:id="rId22"/>
    <p:sldId id="277" r:id="rId23"/>
    <p:sldId id="278" r:id="rId24"/>
    <p:sldId id="282" r:id="rId25"/>
    <p:sldId id="280" r:id="rId26"/>
    <p:sldId id="281" r:id="rId27"/>
  </p:sldIdLst>
  <p:sldSz cx="9144000" cy="6858000" type="screen4x3"/>
  <p:notesSz cx="7315200" cy="96012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 Amy * ODE" initials="WA*O" lastIdx="1" clrIdx="0">
    <p:extLst/>
  </p:cmAuthor>
  <p:cmAuthor id="2" name="SHERMAN Rick - ODE" initials="SR-O" lastIdx="5" clrIdx="1">
    <p:extLst>
      <p:ext uri="{19B8F6BF-5375-455C-9EA6-DF929625EA0E}">
        <p15:presenceInfo xmlns:p15="http://schemas.microsoft.com/office/powerpoint/2012/main" userId="S-1-5-21-2237050375-1962090969-1930583096-213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70263" autoAdjust="0"/>
  </p:normalViewPr>
  <p:slideViewPr>
    <p:cSldViewPr snapToGrid="0">
      <p:cViewPr varScale="1">
        <p:scale>
          <a:sx n="76" d="100"/>
          <a:sy n="76" d="100"/>
        </p:scale>
        <p:origin x="2556" y="96"/>
      </p:cViewPr>
      <p:guideLst>
        <p:guide orient="horz" pos="2160"/>
        <p:guide pos="290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6E269B5-A450-40E7-A292-22517D9C251B}" type="datetimeFigureOut">
              <a:rPr lang="en-US" smtClean="0"/>
              <a:t>7/18/2023</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B63952-BBA8-4838-A0CF-80F9272645AB}" type="slidenum">
              <a:rPr lang="en-US" smtClean="0"/>
              <a:t>‹#›</a:t>
            </a:fld>
            <a:endParaRPr lang="en-US"/>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pp.smartsheet.com/b/form/cd66d0d0d35f45d8b7ab5baa174121a7"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Hello, and welcome to the Oregon Farm to Child Nutrition Programs Noncompetitive Reimbursement Grant Training for the 2023 to 2024 biennium. This webinar is intended for all Farm to CNP Noncompetitive Reimbursement Grant Awardees who are current NSLP, CACFP and/or SFSP Sponsors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good standing across all child nutrition programs, and viewing is required for both new </a:t>
            </a:r>
            <a:r>
              <a:rPr lang="en-US" sz="1200" b="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past Awardees planning to participate. The information presented will be valuable for anyone involved in ODE Farm to CNP business, purchasing, or programming, as it will cover significant changes to the Grant, as well as provide an overview of the Grant as a whole.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a:t>
            </a:fld>
            <a:endParaRPr lang="en-US"/>
          </a:p>
        </p:txBody>
      </p:sp>
    </p:spTree>
    <p:extLst>
      <p:ext uri="{BB962C8B-B14F-4D97-AF65-F5344CB8AC3E}">
        <p14:creationId xmlns:p14="http://schemas.microsoft.com/office/powerpoint/2010/main" val="577852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Unallowable items are items that are routinely served in food service programs, such as milk for drinking, and bread, buns and rolls.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Also unallowable are fruits and vegetables grown outside of Oregon and only minimally processed in Oregon, like jicama grown out of state, but chopped in Oregon, or carrot coins sliced in Oregon, but grown out of state.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Other </a:t>
            </a:r>
            <a:r>
              <a:rPr lang="en-US" sz="1200" kern="1200" dirty="0" err="1" smtClean="0">
                <a:solidFill>
                  <a:schemeClr val="tx1"/>
                </a:solidFill>
                <a:effectLst/>
                <a:latin typeface="+mn-lt"/>
                <a:ea typeface="+mn-ea"/>
                <a:cs typeface="+mn-cs"/>
              </a:rPr>
              <a:t>unallowables</a:t>
            </a:r>
            <a:r>
              <a:rPr lang="en-US" sz="1200" kern="1200" dirty="0" smtClean="0">
                <a:solidFill>
                  <a:schemeClr val="tx1"/>
                </a:solidFill>
                <a:effectLst/>
                <a:latin typeface="+mn-lt"/>
                <a:ea typeface="+mn-ea"/>
                <a:cs typeface="+mn-cs"/>
              </a:rPr>
              <a:t> include oil, pan spray, butter and margarine, and salad dressing. Some </a:t>
            </a:r>
            <a:r>
              <a:rPr lang="en-US" sz="1200" kern="1200" dirty="0" err="1" smtClean="0">
                <a:solidFill>
                  <a:schemeClr val="tx1"/>
                </a:solidFill>
                <a:effectLst/>
                <a:latin typeface="+mn-lt"/>
                <a:ea typeface="+mn-ea"/>
                <a:cs typeface="+mn-cs"/>
              </a:rPr>
              <a:t>unallowables</a:t>
            </a:r>
            <a:r>
              <a:rPr lang="en-US" sz="1200" kern="1200" dirty="0" smtClean="0">
                <a:solidFill>
                  <a:schemeClr val="tx1"/>
                </a:solidFill>
                <a:effectLst/>
                <a:latin typeface="+mn-lt"/>
                <a:ea typeface="+mn-ea"/>
                <a:cs typeface="+mn-cs"/>
              </a:rPr>
              <a:t> commonly found on claims are tropical and citrus fruits.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have any questions regarding what is considered reimbursable that cannot be answered by the comprehensive list available on the webpage, please reach out to the Farm to CNP team.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10</a:t>
            </a:fld>
            <a:endParaRPr lang="en-US"/>
          </a:p>
        </p:txBody>
      </p:sp>
    </p:spTree>
    <p:extLst>
      <p:ext uri="{BB962C8B-B14F-4D97-AF65-F5344CB8AC3E}">
        <p14:creationId xmlns:p14="http://schemas.microsoft.com/office/powerpoint/2010/main" val="3244534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submit a claim, download the </a:t>
            </a:r>
            <a:r>
              <a:rPr lang="en-US" sz="1200" i="1" kern="1200" dirty="0" smtClean="0">
                <a:solidFill>
                  <a:schemeClr val="tx1"/>
                </a:solidFill>
                <a:effectLst/>
                <a:latin typeface="+mn-lt"/>
                <a:ea typeface="+mn-ea"/>
                <a:cs typeface="+mn-cs"/>
              </a:rPr>
              <a:t>most recent version of the</a:t>
            </a:r>
            <a:r>
              <a:rPr lang="en-US" sz="1200" i="1" kern="1200" baseline="0" dirty="0" smtClean="0">
                <a:solidFill>
                  <a:schemeClr val="tx1"/>
                </a:solidFill>
                <a:effectLst/>
                <a:latin typeface="+mn-lt"/>
                <a:ea typeface="+mn-ea"/>
                <a:cs typeface="+mn-cs"/>
              </a:rPr>
              <a:t> claim form template</a:t>
            </a:r>
            <a:r>
              <a:rPr lang="en-US" sz="1200" kern="1200" dirty="0" smtClean="0">
                <a:solidFill>
                  <a:schemeClr val="tx1"/>
                </a:solidFill>
                <a:effectLst/>
                <a:latin typeface="+mn-lt"/>
                <a:ea typeface="+mn-ea"/>
                <a:cs typeface="+mn-cs"/>
              </a:rPr>
              <a:t>. This can be found on the </a:t>
            </a:r>
            <a:r>
              <a:rPr lang="en-US" sz="1200" u="none" kern="1200" dirty="0" smtClean="0">
                <a:solidFill>
                  <a:schemeClr val="tx1"/>
                </a:solidFill>
                <a:effectLst/>
                <a:latin typeface="+mn-lt"/>
                <a:ea typeface="+mn-ea"/>
                <a:cs typeface="+mn-cs"/>
              </a:rPr>
              <a:t>Reimbursement Grant webpage under </a:t>
            </a:r>
            <a:r>
              <a:rPr lang="en-US" sz="1200" b="1" kern="1200" dirty="0" smtClean="0">
                <a:solidFill>
                  <a:schemeClr val="tx1"/>
                </a:solidFill>
                <a:effectLst/>
                <a:latin typeface="+mn-lt"/>
                <a:ea typeface="+mn-ea"/>
                <a:cs typeface="+mn-cs"/>
              </a:rPr>
              <a:t>Resources for Claims</a:t>
            </a:r>
            <a:r>
              <a:rPr lang="en-US" sz="1200" kern="1200" dirty="0" smtClean="0">
                <a:solidFill>
                  <a:schemeClr val="tx1"/>
                </a:solidFill>
                <a:effectLst/>
                <a:latin typeface="+mn-lt"/>
                <a:ea typeface="+mn-ea"/>
                <a:cs typeface="+mn-cs"/>
              </a:rPr>
              <a:t>. For those of you less familiar with Excel, after downloading and opening the file, you will need to click </a:t>
            </a:r>
            <a:r>
              <a:rPr lang="en-US" sz="1200" i="1" kern="1200" dirty="0" smtClean="0">
                <a:solidFill>
                  <a:schemeClr val="tx1"/>
                </a:solidFill>
                <a:effectLst/>
                <a:latin typeface="+mn-lt"/>
                <a:ea typeface="+mn-ea"/>
                <a:cs typeface="+mn-cs"/>
              </a:rPr>
              <a:t>enable editing</a:t>
            </a:r>
            <a:r>
              <a:rPr lang="en-US" sz="1200" kern="1200" dirty="0" smtClean="0">
                <a:solidFill>
                  <a:schemeClr val="tx1"/>
                </a:solidFill>
                <a:effectLst/>
                <a:latin typeface="+mn-lt"/>
                <a:ea typeface="+mn-ea"/>
                <a:cs typeface="+mn-cs"/>
              </a:rPr>
              <a:t> in the yellow bar at the top of the page, then </a:t>
            </a:r>
            <a:r>
              <a:rPr lang="en-US" sz="1200" i="1" kern="1200" dirty="0" smtClean="0">
                <a:solidFill>
                  <a:schemeClr val="tx1"/>
                </a:solidFill>
                <a:effectLst/>
                <a:latin typeface="+mn-lt"/>
                <a:ea typeface="+mn-ea"/>
                <a:cs typeface="+mn-cs"/>
              </a:rPr>
              <a:t>save as</a:t>
            </a:r>
            <a:r>
              <a:rPr lang="en-US" sz="1200" kern="1200" dirty="0" smtClean="0">
                <a:solidFill>
                  <a:schemeClr val="tx1"/>
                </a:solidFill>
                <a:effectLst/>
                <a:latin typeface="+mn-lt"/>
                <a:ea typeface="+mn-ea"/>
                <a:cs typeface="+mn-cs"/>
              </a:rPr>
              <a:t>. Now you are ready to fill out the claim form template.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recommend you download a new sheet for each claim, as the claim form template can change. Please note: If you submit a claim on an outdated version of the claim form template, or on a template that has been altered or edited in a way that breaks</a:t>
            </a:r>
            <a:r>
              <a:rPr lang="en-US" sz="1200" kern="1200" baseline="0" dirty="0" smtClean="0">
                <a:solidFill>
                  <a:schemeClr val="tx1"/>
                </a:solidFill>
                <a:effectLst/>
                <a:latin typeface="+mn-lt"/>
                <a:ea typeface="+mn-ea"/>
                <a:cs typeface="+mn-cs"/>
              </a:rPr>
              <a:t> formulas,</a:t>
            </a:r>
            <a:r>
              <a:rPr lang="en-US" sz="1200" kern="1200" dirty="0" smtClean="0">
                <a:solidFill>
                  <a:schemeClr val="tx1"/>
                </a:solidFill>
                <a:effectLst/>
                <a:latin typeface="+mn-lt"/>
                <a:ea typeface="+mn-ea"/>
                <a:cs typeface="+mn-cs"/>
              </a:rPr>
              <a:t> you will be asked to resubmit the claim on the current template.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11</a:t>
            </a:fld>
            <a:endParaRPr lang="en-US"/>
          </a:p>
        </p:txBody>
      </p:sp>
    </p:spTree>
    <p:extLst>
      <p:ext uri="{BB962C8B-B14F-4D97-AF65-F5344CB8AC3E}">
        <p14:creationId xmlns:p14="http://schemas.microsoft.com/office/powerpoint/2010/main" val="3244185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what the template looks like (except with an</a:t>
            </a:r>
            <a:r>
              <a:rPr lang="en-US" sz="1200" kern="1200" baseline="0" dirty="0" smtClean="0">
                <a:solidFill>
                  <a:schemeClr val="tx1"/>
                </a:solidFill>
                <a:effectLst/>
                <a:latin typeface="+mn-lt"/>
                <a:ea typeface="+mn-ea"/>
                <a:cs typeface="+mn-cs"/>
              </a:rPr>
              <a:t> updated date for this biennium)</a:t>
            </a:r>
            <a:r>
              <a:rPr lang="en-US" sz="1200" kern="1200" dirty="0" smtClean="0">
                <a:solidFill>
                  <a:schemeClr val="tx1"/>
                </a:solidFill>
                <a:effectLst/>
                <a:latin typeface="+mn-lt"/>
                <a:ea typeface="+mn-ea"/>
                <a:cs typeface="+mn-cs"/>
              </a:rPr>
              <a:t>. There are four tabs at the bottom of the form.</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12</a:t>
            </a:fld>
            <a:endParaRPr lang="en-US"/>
          </a:p>
        </p:txBody>
      </p:sp>
    </p:spTree>
    <p:extLst>
      <p:ext uri="{BB962C8B-B14F-4D97-AF65-F5344CB8AC3E}">
        <p14:creationId xmlns:p14="http://schemas.microsoft.com/office/powerpoint/2010/main" val="3548858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is the </a:t>
            </a:r>
            <a:r>
              <a:rPr lang="en-US" sz="1200" i="1" kern="1200" dirty="0" smtClean="0">
                <a:solidFill>
                  <a:schemeClr val="tx1"/>
                </a:solidFill>
                <a:effectLst/>
                <a:latin typeface="+mn-lt"/>
                <a:ea typeface="+mn-ea"/>
                <a:cs typeface="+mn-cs"/>
              </a:rPr>
              <a:t>instructions </a:t>
            </a:r>
            <a:r>
              <a:rPr lang="en-US" sz="1200" kern="1200" dirty="0" smtClean="0">
                <a:solidFill>
                  <a:schemeClr val="tx1"/>
                </a:solidFill>
                <a:effectLst/>
                <a:latin typeface="+mn-lt"/>
                <a:ea typeface="+mn-ea"/>
                <a:cs typeface="+mn-cs"/>
              </a:rPr>
              <a:t>tab. Here you will find the guidelines for filling out the template, as well as some sample entries. Please pay special attention to the format we request you use when entering your items on the claim template,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please note the file name and email subject line formats.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13</a:t>
            </a:fld>
            <a:endParaRPr lang="en-US"/>
          </a:p>
        </p:txBody>
      </p:sp>
    </p:spTree>
    <p:extLst>
      <p:ext uri="{BB962C8B-B14F-4D97-AF65-F5344CB8AC3E}">
        <p14:creationId xmlns:p14="http://schemas.microsoft.com/office/powerpoint/2010/main" val="2823711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second tab is the </a:t>
            </a:r>
            <a:r>
              <a:rPr lang="en-US" sz="1200" i="1" kern="1200" dirty="0" smtClean="0">
                <a:solidFill>
                  <a:schemeClr val="tx1"/>
                </a:solidFill>
                <a:effectLst/>
                <a:latin typeface="+mn-lt"/>
                <a:ea typeface="+mn-ea"/>
                <a:cs typeface="+mn-cs"/>
              </a:rPr>
              <a:t>food</a:t>
            </a:r>
            <a:r>
              <a:rPr lang="en-US" sz="1200" kern="1200" dirty="0" smtClean="0">
                <a:solidFill>
                  <a:schemeClr val="tx1"/>
                </a:solidFill>
                <a:effectLst/>
                <a:latin typeface="+mn-lt"/>
                <a:ea typeface="+mn-ea"/>
                <a:cs typeface="+mn-cs"/>
              </a:rPr>
              <a:t> tab. Complete the yellow fields and enter your reimbursable items by completing the fields under each grey column heading. You may enter items from different months and invoices on one claims worksheet. If you have so many items that they surpass the green </a:t>
            </a:r>
            <a:r>
              <a:rPr lang="en-US" sz="1200" i="1" kern="1200" dirty="0" smtClean="0">
                <a:solidFill>
                  <a:schemeClr val="tx1"/>
                </a:solidFill>
                <a:effectLst/>
                <a:latin typeface="+mn-lt"/>
                <a:ea typeface="+mn-ea"/>
                <a:cs typeface="+mn-cs"/>
              </a:rPr>
              <a:t>total</a:t>
            </a:r>
            <a:r>
              <a:rPr lang="en-US" sz="1200" kern="1200" dirty="0" smtClean="0">
                <a:solidFill>
                  <a:schemeClr val="tx1"/>
                </a:solidFill>
                <a:effectLst/>
                <a:latin typeface="+mn-lt"/>
                <a:ea typeface="+mn-ea"/>
                <a:cs typeface="+mn-cs"/>
              </a:rPr>
              <a:t> field near the bottom of the sheet,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that’s ok. We will reformat the sheet when we review the claim.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there are unallowable items on the food tab, these will be highlighted and removed during review.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Please note that if you are claiming an item against your Farm to CNP Reimbursement Grant,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same item may not be claimed against any other grant (double dipping), like Fresh Fruit and Vegetable Program or DOD Fresh.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14</a:t>
            </a:fld>
            <a:endParaRPr lang="en-US"/>
          </a:p>
        </p:txBody>
      </p:sp>
    </p:spTree>
    <p:extLst>
      <p:ext uri="{BB962C8B-B14F-4D97-AF65-F5344CB8AC3E}">
        <p14:creationId xmlns:p14="http://schemas.microsoft.com/office/powerpoint/2010/main" val="1379050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third tab is the </a:t>
            </a:r>
            <a:r>
              <a:rPr lang="en-US" sz="1200" i="1" kern="1200" dirty="0" smtClean="0">
                <a:solidFill>
                  <a:schemeClr val="tx1"/>
                </a:solidFill>
                <a:effectLst/>
                <a:latin typeface="+mn-lt"/>
                <a:ea typeface="+mn-ea"/>
                <a:cs typeface="+mn-cs"/>
              </a:rPr>
              <a:t>other</a:t>
            </a:r>
            <a:r>
              <a:rPr lang="en-US" sz="1200" kern="1200" dirty="0" smtClean="0">
                <a:solidFill>
                  <a:schemeClr val="tx1"/>
                </a:solidFill>
                <a:effectLst/>
                <a:latin typeface="+mn-lt"/>
                <a:ea typeface="+mn-ea"/>
                <a:cs typeface="+mn-cs"/>
              </a:rPr>
              <a:t> expenses tab. This is where you will enter any non-food costs, up to 25% of your total award. Non-food costs can include reasonable costs incurred for growing, harvesting, processing, sourcing, transporting, and education and promotion of Oregon foods. Including, but not limited to labor, mileage, supplies and equipment.</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15</a:t>
            </a:fld>
            <a:endParaRPr lang="en-US"/>
          </a:p>
        </p:txBody>
      </p:sp>
    </p:spTree>
    <p:extLst>
      <p:ext uri="{BB962C8B-B14F-4D97-AF65-F5344CB8AC3E}">
        <p14:creationId xmlns:p14="http://schemas.microsoft.com/office/powerpoint/2010/main" val="1822465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Your totals from the food and other tabs auto populate to the </a:t>
            </a:r>
            <a:r>
              <a:rPr lang="en-US" sz="1200" i="1" kern="1200" dirty="0" smtClean="0">
                <a:solidFill>
                  <a:schemeClr val="tx1"/>
                </a:solidFill>
                <a:effectLst/>
                <a:latin typeface="+mn-lt"/>
                <a:ea typeface="+mn-ea"/>
                <a:cs typeface="+mn-cs"/>
              </a:rPr>
              <a:t>totals</a:t>
            </a:r>
            <a:r>
              <a:rPr lang="en-US" sz="1200" kern="1200" dirty="0" smtClean="0">
                <a:solidFill>
                  <a:schemeClr val="tx1"/>
                </a:solidFill>
                <a:effectLst/>
                <a:latin typeface="+mn-lt"/>
                <a:ea typeface="+mn-ea"/>
                <a:cs typeface="+mn-cs"/>
              </a:rPr>
              <a:t> tab.  Please </a:t>
            </a:r>
            <a:r>
              <a:rPr lang="en-US" sz="1200" b="1" kern="1200" dirty="0" smtClean="0">
                <a:solidFill>
                  <a:schemeClr val="tx1"/>
                </a:solidFill>
                <a:effectLst/>
                <a:latin typeface="+mn-lt"/>
                <a:ea typeface="+mn-ea"/>
                <a:cs typeface="+mn-cs"/>
              </a:rPr>
              <a:t>do not</a:t>
            </a:r>
            <a:r>
              <a:rPr lang="en-US" sz="1200" kern="1200" dirty="0" smtClean="0">
                <a:solidFill>
                  <a:schemeClr val="tx1"/>
                </a:solidFill>
                <a:effectLst/>
                <a:latin typeface="+mn-lt"/>
                <a:ea typeface="+mn-ea"/>
                <a:cs typeface="+mn-cs"/>
              </a:rPr>
              <a:t> enter or change anything on this tab. This is for ODE internal use only.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16</a:t>
            </a:fld>
            <a:endParaRPr lang="en-US"/>
          </a:p>
        </p:txBody>
      </p:sp>
    </p:spTree>
    <p:extLst>
      <p:ext uri="{BB962C8B-B14F-4D97-AF65-F5344CB8AC3E}">
        <p14:creationId xmlns:p14="http://schemas.microsoft.com/office/powerpoint/2010/main" val="2815187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Save your claims worksheet using the format requested and submit your claims to </a:t>
            </a:r>
            <a:r>
              <a:rPr lang="en-US" sz="1200" u="none" kern="1200" dirty="0" smtClean="0">
                <a:solidFill>
                  <a:schemeClr val="tx1"/>
                </a:solidFill>
                <a:effectLst/>
                <a:latin typeface="+mn-lt"/>
                <a:ea typeface="+mn-ea"/>
                <a:cs typeface="+mn-cs"/>
              </a:rPr>
              <a:t>farmtocnp@ode.Oregon.gov. </a:t>
            </a:r>
            <a:r>
              <a:rPr lang="en-US" sz="1200" kern="1200" dirty="0" smtClean="0">
                <a:solidFill>
                  <a:schemeClr val="tx1"/>
                </a:solidFill>
                <a:effectLst/>
                <a:latin typeface="+mn-lt"/>
                <a:ea typeface="+mn-ea"/>
                <a:cs typeface="+mn-cs"/>
              </a:rPr>
              <a:t>You do not need to submit invoices with your claims, but you will need to retain them for your records, as we randomly select a handful of Grantees to undergo a desk audit. These are specific to Farm to CNP, and are not associated with other CNP reviews.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Once the claim has been reviewed, the Farm to CNP team will update the totals tab with your year-to-date totals and ending balance and attach the file to the claim pre-approval email for your records. Should there be any errors on the claim submission, we will send it back to you for the necessary edits.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important to remember that CLAIMS </a:t>
            </a:r>
            <a:r>
              <a:rPr lang="en-US" sz="1200" b="1" kern="1200" dirty="0" smtClean="0">
                <a:solidFill>
                  <a:schemeClr val="tx1"/>
                </a:solidFill>
                <a:effectLst/>
                <a:latin typeface="+mn-lt"/>
                <a:ea typeface="+mn-ea"/>
                <a:cs typeface="+mn-cs"/>
              </a:rPr>
              <a:t>MUST</a:t>
            </a:r>
            <a:r>
              <a:rPr lang="en-US" sz="1200" kern="1200" dirty="0" smtClean="0">
                <a:solidFill>
                  <a:schemeClr val="tx1"/>
                </a:solidFill>
                <a:effectLst/>
                <a:latin typeface="+mn-lt"/>
                <a:ea typeface="+mn-ea"/>
                <a:cs typeface="+mn-cs"/>
              </a:rPr>
              <a:t> BE REVIEWED AND PRE-APPROVED BY THE FARM TO CNP TEAM </a:t>
            </a:r>
            <a:r>
              <a:rPr lang="en-US" sz="1200" b="1" kern="1200" dirty="0" smtClean="0">
                <a:solidFill>
                  <a:schemeClr val="tx1"/>
                </a:solidFill>
                <a:effectLst/>
                <a:latin typeface="+mn-lt"/>
                <a:ea typeface="+mn-ea"/>
                <a:cs typeface="+mn-cs"/>
              </a:rPr>
              <a:t>BEFORE</a:t>
            </a:r>
            <a:r>
              <a:rPr lang="en-US" sz="1200" kern="1200" dirty="0" smtClean="0">
                <a:solidFill>
                  <a:schemeClr val="tx1"/>
                </a:solidFill>
                <a:effectLst/>
                <a:latin typeface="+mn-lt"/>
                <a:ea typeface="+mn-ea"/>
                <a:cs typeface="+mn-cs"/>
              </a:rPr>
              <a:t> THEY ARE ENTERED INTO EGMS. Claims entered into EGMS before they are pre-approved will be automatically rejected. Claims are reviewed in the order in which they are received. This can take up to two weeks.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Once you have received the pre-approval email the claim is ready to enter into EGMS.</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17</a:t>
            </a:fld>
            <a:endParaRPr lang="en-US"/>
          </a:p>
        </p:txBody>
      </p:sp>
    </p:spTree>
    <p:extLst>
      <p:ext uri="{BB962C8B-B14F-4D97-AF65-F5344CB8AC3E}">
        <p14:creationId xmlns:p14="http://schemas.microsoft.com/office/powerpoint/2010/main" val="885758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pertains only to Food Service Management Companies. </a:t>
            </a:r>
          </a:p>
          <a:p>
            <a:r>
              <a:rPr lang="en-US" sz="1200" kern="1200" dirty="0" smtClean="0">
                <a:solidFill>
                  <a:schemeClr val="tx1"/>
                </a:solidFill>
                <a:effectLst/>
                <a:latin typeface="+mn-lt"/>
                <a:ea typeface="+mn-ea"/>
                <a:cs typeface="+mn-cs"/>
              </a:rPr>
              <a:t>The purpose of the Reimbursement Grant is to benefit the school food authority, </a:t>
            </a:r>
            <a:r>
              <a:rPr lang="en-US" sz="1200" b="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the Food Service Management Company.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Since Food Service Management Companies have a fixed cost per meal, </a:t>
            </a:r>
            <a:r>
              <a:rPr lang="en-US" sz="1200" b="1" kern="1200" dirty="0" smtClean="0">
                <a:solidFill>
                  <a:schemeClr val="tx1"/>
                </a:solidFill>
                <a:effectLst/>
                <a:latin typeface="+mn-lt"/>
                <a:ea typeface="+mn-ea"/>
                <a:cs typeface="+mn-cs"/>
              </a:rPr>
              <a:t>ALL</a:t>
            </a:r>
            <a:r>
              <a:rPr lang="en-US" sz="1200" kern="1200" dirty="0" smtClean="0">
                <a:solidFill>
                  <a:schemeClr val="tx1"/>
                </a:solidFill>
                <a:effectLst/>
                <a:latin typeface="+mn-lt"/>
                <a:ea typeface="+mn-ea"/>
                <a:cs typeface="+mn-cs"/>
              </a:rPr>
              <a:t> costs associated with that fixed cost must be in that meal.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Therefore, the Food Service Management Company may not bill the costs back to the school district or client.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Food Service Management Company should figure in these reimbursements when calculating their bid. </a:t>
            </a:r>
            <a:r>
              <a:rPr lang="en-US" sz="1200" b="1" kern="1200" dirty="0" smtClean="0">
                <a:solidFill>
                  <a:schemeClr val="tx1"/>
                </a:solidFill>
                <a:effectLst/>
                <a:latin typeface="+mn-lt"/>
                <a:ea typeface="+mn-ea"/>
                <a:cs typeface="+mn-cs"/>
              </a:rPr>
              <a:t>[click]</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18</a:t>
            </a:fld>
            <a:endParaRPr lang="en-US"/>
          </a:p>
        </p:txBody>
      </p:sp>
    </p:spTree>
    <p:extLst>
      <p:ext uri="{BB962C8B-B14F-4D97-AF65-F5344CB8AC3E}">
        <p14:creationId xmlns:p14="http://schemas.microsoft.com/office/powerpoint/2010/main" val="1547374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Competitive Reimbursement Grant is the process ODE uses to distribute extra or unspent funds to Grantees who have exhausted their initial awards. We budget a certain portion of our total Farm to CNP Grant Program allocation, and, as explained earlier, funds reduced or liquidated from Grantees unable to spend, or who are not demonstrating adequate progress, are added to this allocation.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Applications for the first round of Competitive Reimbursement Grants are projected to open sometime in December of 2023. To be eligible to apply, a Grantee must have exhausted their Noncompetitive Reimbursement Grant and be at a $0 balance.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Competitive Reimbursement Grant functions exactly like the Noncompetitive Reimbursement Grant. It has the same rules, guidelines and claim procedure. There is no max to how many rounds you can apply for, the only eligibility requirement is that you are at a $0 balance.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grant will have its own webinar closer to the time the first round of applications open where we will dive deeper into the intention of the grant and the application process. This will be announced via a Listserv communication.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19</a:t>
            </a:fld>
            <a:endParaRPr lang="en-US"/>
          </a:p>
        </p:txBody>
      </p:sp>
    </p:spTree>
    <p:extLst>
      <p:ext uri="{BB962C8B-B14F-4D97-AF65-F5344CB8AC3E}">
        <p14:creationId xmlns:p14="http://schemas.microsoft.com/office/powerpoint/2010/main" val="1733240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Rick Sherman is the Farm to CNP Program Analyst, Amy Lahrman is the Farm to CNP Administrative Specialist, and Emily Griffith is the Farm to CNP Office Specialist. We are all available to assist you with any Farm to CNP Grant Program needs. You can reach us individually,</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via our Farm to CNP team inbox. You can also find all materials covered in this webinar by visiting the Farm to CNP webpage and clicking the Oregon Farm to CNP Grant hyperlink.</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a:t>
            </a:fld>
            <a:endParaRPr lang="en-US"/>
          </a:p>
        </p:txBody>
      </p:sp>
    </p:spTree>
    <p:extLst>
      <p:ext uri="{BB962C8B-B14F-4D97-AF65-F5344CB8AC3E}">
        <p14:creationId xmlns:p14="http://schemas.microsoft.com/office/powerpoint/2010/main" val="2568296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Lastly, there are many resources available to assist you in successfully utilizing your Farm to CNP grant funds. For one, you can ask your current distribution company for a list of Oregon products available to you. </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u="none" kern="1200" dirty="0" smtClean="0">
                <a:solidFill>
                  <a:schemeClr val="tx1"/>
                </a:solidFill>
                <a:effectLst/>
                <a:latin typeface="+mn-lt"/>
                <a:ea typeface="+mn-ea"/>
                <a:cs typeface="+mn-cs"/>
              </a:rPr>
              <a:t>The Oregon Farm to School and School Garden Network </a:t>
            </a:r>
            <a:r>
              <a:rPr lang="en-US" sz="1200" kern="1200" dirty="0" smtClean="0">
                <a:solidFill>
                  <a:schemeClr val="tx1"/>
                </a:solidFill>
                <a:effectLst/>
                <a:latin typeface="+mn-lt"/>
                <a:ea typeface="+mn-ea"/>
                <a:cs typeface="+mn-cs"/>
              </a:rPr>
              <a:t>is a local nonprofit dedicated to the success of Farm to School around Oregon. They have many resources </a:t>
            </a:r>
            <a:r>
              <a:rPr lang="en-US" sz="1200" u="none" kern="1200" dirty="0" smtClean="0">
                <a:solidFill>
                  <a:schemeClr val="tx1"/>
                </a:solidFill>
                <a:effectLst/>
                <a:latin typeface="+mn-lt"/>
                <a:ea typeface="+mn-ea"/>
                <a:cs typeface="+mn-cs"/>
              </a:rPr>
              <a:t>on their website, </a:t>
            </a:r>
            <a:r>
              <a:rPr lang="en-US" sz="1200" kern="1200" dirty="0" smtClean="0">
                <a:solidFill>
                  <a:schemeClr val="tx1"/>
                </a:solidFill>
                <a:effectLst/>
                <a:latin typeface="+mn-lt"/>
                <a:ea typeface="+mn-ea"/>
                <a:cs typeface="+mn-cs"/>
              </a:rPr>
              <a:t>and can put you in touch with your regional procurement hub. </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u="none" kern="1200" dirty="0" smtClean="0">
                <a:solidFill>
                  <a:schemeClr val="tx1"/>
                </a:solidFill>
                <a:effectLst/>
                <a:latin typeface="+mn-lt"/>
                <a:ea typeface="+mn-ea"/>
                <a:cs typeface="+mn-cs"/>
              </a:rPr>
              <a:t>The Oregon Harvest for Schools Directory </a:t>
            </a:r>
            <a:r>
              <a:rPr lang="en-US" sz="1200" kern="1200" dirty="0" smtClean="0">
                <a:solidFill>
                  <a:schemeClr val="tx1"/>
                </a:solidFill>
                <a:effectLst/>
                <a:latin typeface="+mn-lt"/>
                <a:ea typeface="+mn-ea"/>
                <a:cs typeface="+mn-cs"/>
              </a:rPr>
              <a:t>is a search tool for finding Oregon foods. Using this tool you can sort by category, including product type, producer identity, USDA meal component, and regional availability.</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a:t>
            </a:r>
            <a:r>
              <a:rPr lang="en-US" sz="1200" u="none" kern="1200" dirty="0" smtClean="0">
                <a:solidFill>
                  <a:schemeClr val="tx1"/>
                </a:solidFill>
                <a:effectLst/>
                <a:latin typeface="+mn-lt"/>
                <a:ea typeface="+mn-ea"/>
                <a:cs typeface="+mn-cs"/>
              </a:rPr>
              <a:t> Farm to CNP webpage </a:t>
            </a:r>
            <a:r>
              <a:rPr lang="en-US" sz="1200" kern="1200" dirty="0" smtClean="0">
                <a:solidFill>
                  <a:schemeClr val="tx1"/>
                </a:solidFill>
                <a:effectLst/>
                <a:latin typeface="+mn-lt"/>
                <a:ea typeface="+mn-ea"/>
                <a:cs typeface="+mn-cs"/>
              </a:rPr>
              <a:t>also has multiple resources for getting started, promotion and education, purchasing and more, including links to the resources previously mentioned.</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the Noncompetitive Reimbursement Grant webpage under Resources for Claims, we have the Combined Claims file. This is a large Excel sheet that lists what Grantees purchased with their Farm to CNP Reimbursement Grant funds in previous school years. The data can be sorted by county, district, product, and vendor.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20</a:t>
            </a:fld>
            <a:endParaRPr lang="en-US"/>
          </a:p>
        </p:txBody>
      </p:sp>
    </p:spTree>
    <p:extLst>
      <p:ext uri="{BB962C8B-B14F-4D97-AF65-F5344CB8AC3E}">
        <p14:creationId xmlns:p14="http://schemas.microsoft.com/office/powerpoint/2010/main" val="462810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Thank you for viewing this</a:t>
            </a:r>
            <a:r>
              <a:rPr lang="en-US" sz="1200" kern="1200" baseline="0" dirty="0" smtClean="0">
                <a:solidFill>
                  <a:schemeClr val="tx1"/>
                </a:solidFill>
                <a:effectLst/>
                <a:latin typeface="+mn-lt"/>
                <a:ea typeface="+mn-ea"/>
                <a:cs typeface="+mn-cs"/>
              </a:rPr>
              <a:t> training</a:t>
            </a:r>
            <a:r>
              <a:rPr lang="en-US" sz="1200" kern="1200" dirty="0" smtClean="0">
                <a:solidFill>
                  <a:schemeClr val="tx1"/>
                </a:solidFill>
                <a:effectLst/>
                <a:latin typeface="+mn-lt"/>
                <a:ea typeface="+mn-ea"/>
                <a:cs typeface="+mn-cs"/>
              </a:rPr>
              <a:t>. Please do not hesitate to reach out to the Farm to CNP team, or any of the resources mentioned, if you have additional questions regarding the Farm to CNP Noncompetitive Reimbursement Grant. </a:t>
            </a:r>
            <a:r>
              <a:rPr lang="en-US" sz="1200" i="0" kern="1200" dirty="0" smtClean="0">
                <a:solidFill>
                  <a:schemeClr val="tx1"/>
                </a:solidFill>
                <a:effectLst/>
                <a:latin typeface="+mn-lt"/>
                <a:ea typeface="+mn-ea"/>
                <a:cs typeface="+mn-cs"/>
              </a:rPr>
              <a:t>Please</a:t>
            </a:r>
            <a:r>
              <a:rPr lang="en-US" sz="1200" i="0" kern="1200" baseline="0" dirty="0" smtClean="0">
                <a:solidFill>
                  <a:schemeClr val="tx1"/>
                </a:solidFill>
                <a:effectLst/>
                <a:latin typeface="+mn-lt"/>
                <a:ea typeface="+mn-ea"/>
                <a:cs typeface="+mn-cs"/>
              </a:rPr>
              <a:t> now submit the mandatory training attestation. </a:t>
            </a:r>
            <a:r>
              <a:rPr lang="en-US" smtClean="0">
                <a:hlinkClick r:id="rId3"/>
              </a:rPr>
              <a:t>https://app.smartsheet.com/b/form/cd66d0d0d35f45d8b7ab5baa174121a7</a:t>
            </a:r>
            <a:endParaRPr lang="en-US"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21</a:t>
            </a:fld>
            <a:endParaRPr lang="en-US"/>
          </a:p>
        </p:txBody>
      </p:sp>
    </p:spTree>
    <p:extLst>
      <p:ext uri="{BB962C8B-B14F-4D97-AF65-F5344CB8AC3E}">
        <p14:creationId xmlns:p14="http://schemas.microsoft.com/office/powerpoint/2010/main" val="2459509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lang="en-US" altLang="en-US" sz="1200" b="1" noProof="0" dirty="0" smtClean="0">
                <a:solidFill>
                  <a:prstClr val="black"/>
                </a:solidFill>
                <a:latin typeface="+mn-lt"/>
              </a:rPr>
              <a:t>Equity and Excellence for Every Learner</a:t>
            </a:r>
            <a:endParaRPr kumimoji="0" lang="en-US" altLang="en-US" sz="1200" b="1" i="0" u="none" strike="noStrike" kern="1200" cap="none" spc="0" normalizeH="0" baseline="0" noProof="0" dirty="0" smtClean="0">
              <a:ln>
                <a:noFill/>
              </a:ln>
              <a:solidFill>
                <a:prstClr val="black"/>
              </a:solidFill>
              <a:effectLst/>
              <a:uLnTx/>
              <a:uFillTx/>
              <a:latin typeface="+mn-lt"/>
            </a:endParaRP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rPr>
              <a:t>The Oregon Department of Education works in partnership with school districts</a:t>
            </a:r>
            <a:r>
              <a:rPr lang="en-US" altLang="en-US" sz="1200" dirty="0" smtClean="0">
                <a:solidFill>
                  <a:prstClr val="black"/>
                </a:solidFill>
                <a:latin typeface="+mn-lt"/>
              </a:rPr>
              <a:t>, </a:t>
            </a:r>
            <a:r>
              <a:rPr kumimoji="0" lang="en-US" altLang="en-US" sz="1200" b="0" i="0" u="none" strike="noStrike" kern="1200" cap="none" spc="0" normalizeH="0" baseline="0" noProof="0" dirty="0" smtClean="0">
                <a:ln>
                  <a:noFill/>
                </a:ln>
                <a:solidFill>
                  <a:prstClr val="black"/>
                </a:solidFill>
                <a:effectLst/>
                <a:uLnTx/>
                <a:uFillTx/>
                <a:latin typeface="+mn-lt"/>
              </a:rPr>
              <a:t>education service districts</a:t>
            </a:r>
            <a:r>
              <a:rPr kumimoji="0" lang="en-US" altLang="en-US" sz="1200" b="0" i="0" u="none" strike="noStrike" kern="1200" cap="none" spc="0" normalizeH="0" noProof="0" dirty="0" smtClean="0">
                <a:ln>
                  <a:noFill/>
                </a:ln>
                <a:solidFill>
                  <a:prstClr val="black"/>
                </a:solidFill>
                <a:effectLst/>
                <a:uLnTx/>
                <a:uFillTx/>
                <a:latin typeface="+mn-lt"/>
              </a:rPr>
              <a:t> and community partners</a:t>
            </a:r>
            <a:r>
              <a:rPr lang="en-US" altLang="en-US" sz="1200" dirty="0" smtClean="0">
                <a:solidFill>
                  <a:prstClr val="black"/>
                </a:solidFill>
                <a:latin typeface="+mn-lt"/>
              </a:rPr>
              <a:t>;</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1200" b="0" i="0" u="none" strike="noStrike" kern="1200" cap="none" spc="0" normalizeH="0" noProof="0" dirty="0" smtClean="0">
                <a:ln>
                  <a:noFill/>
                </a:ln>
                <a:solidFill>
                  <a:prstClr val="black"/>
                </a:solidFill>
                <a:effectLst/>
                <a:uLnTx/>
                <a:uFillTx/>
                <a:latin typeface="+mn-lt"/>
              </a:rPr>
              <a:t>Together, we serve over 580,000 K-12 students;</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1200" dirty="0" smtClean="0">
                <a:solidFill>
                  <a:prstClr val="black"/>
                </a:solidFill>
                <a:latin typeface="+mn-lt"/>
              </a:rPr>
              <a:t>We believe every student should have access to a </a:t>
            </a:r>
            <a:r>
              <a:rPr kumimoji="0" lang="en-US" altLang="en-US" sz="1200" b="0" i="0" u="none" strike="noStrike" kern="1200" cap="none" spc="0" normalizeH="0" noProof="0" dirty="0" smtClean="0">
                <a:ln>
                  <a:noFill/>
                </a:ln>
                <a:solidFill>
                  <a:prstClr val="black"/>
                </a:solidFill>
                <a:effectLst/>
                <a:uLnTx/>
                <a:uFillTx/>
                <a:latin typeface="+mn-lt"/>
              </a:rPr>
              <a:t>high-</a:t>
            </a:r>
            <a:r>
              <a:rPr lang="en-US" altLang="en-US" sz="1200" dirty="0" smtClean="0">
                <a:solidFill>
                  <a:prstClr val="black"/>
                </a:solidFill>
                <a:latin typeface="+mn-lt"/>
              </a:rPr>
              <a:t>quality, well-rounded learning experience;</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1200" dirty="0" smtClean="0">
                <a:solidFill>
                  <a:prstClr val="black"/>
                </a:solidFill>
                <a:latin typeface="+mn-lt"/>
              </a:rPr>
              <a:t>We work to achieve the Governor’s vision that every student in Oregon graduates with a plan for their future</a:t>
            </a:r>
            <a:r>
              <a:rPr lang="en-US" sz="1200" dirty="0" smtClean="0">
                <a:solidFill>
                  <a:prstClr val="black"/>
                </a:solidFill>
                <a:latin typeface="+mn-lt"/>
              </a:rPr>
              <a:t>.</a:t>
            </a:r>
            <a:endParaRPr kumimoji="0" lang="en-US" sz="1200" b="0" i="0" u="none" strike="noStrike" kern="1200" cap="none" spc="0" normalizeH="0" baseline="0" noProof="0" dirty="0" smtClean="0">
              <a:ln>
                <a:noFill/>
              </a:ln>
              <a:solidFill>
                <a:prstClr val="black"/>
              </a:solidFill>
              <a:effectLst/>
              <a:uLnTx/>
              <a:uFillTx/>
              <a:latin typeface="+mn-lt"/>
            </a:endParaRP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22</a:t>
            </a:fld>
            <a:endParaRPr lang="en-US"/>
          </a:p>
        </p:txBody>
      </p:sp>
    </p:spTree>
    <p:extLst>
      <p:ext uri="{BB962C8B-B14F-4D97-AF65-F5344CB8AC3E}">
        <p14:creationId xmlns:p14="http://schemas.microsoft.com/office/powerpoint/2010/main" val="1201652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t>Education equity is the equitable implementation of policy, practices, procedures, and legislation that translates into resource allocation, education rigor, and opportunities for historically and currently marginalized youth, students, and families including civil rights protected classes. This means the restructuring and dismantling of systems and institutions that create the dichotomy of beneficiaries and the oppressed and marginalized.</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23</a:t>
            </a:fld>
            <a:endParaRPr lang="en-US"/>
          </a:p>
        </p:txBody>
      </p:sp>
    </p:spTree>
    <p:extLst>
      <p:ext uri="{BB962C8B-B14F-4D97-AF65-F5344CB8AC3E}">
        <p14:creationId xmlns:p14="http://schemas.microsoft.com/office/powerpoint/2010/main" val="213668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Under House Bill 2579, ODE awards grants to eligible NSLP, CACFP and/or SFSP Sponsors, as well as other eligible entities, to reimburse for costs incurred purchasing Oregon foods meeting a certain criteria; costs associated with food-based, agriculture-based and garden-based educational activities; costs essential to providing technical assistance to Farm to CNP Sponsors; and to provide ODE with a Farm to CNP Grant Program evaluation.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Within the Farm to CNP </a:t>
            </a:r>
            <a:r>
              <a:rPr lang="en-US" sz="1200" b="1" kern="1200" dirty="0" smtClean="0">
                <a:solidFill>
                  <a:schemeClr val="tx1"/>
                </a:solidFill>
                <a:effectLst/>
                <a:latin typeface="+mn-lt"/>
                <a:ea typeface="+mn-ea"/>
                <a:cs typeface="+mn-cs"/>
              </a:rPr>
              <a:t>Grant Program</a:t>
            </a:r>
            <a:r>
              <a:rPr lang="en-US" sz="1200" kern="1200" dirty="0" smtClean="0">
                <a:solidFill>
                  <a:schemeClr val="tx1"/>
                </a:solidFill>
                <a:effectLst/>
                <a:latin typeface="+mn-lt"/>
                <a:ea typeface="+mn-ea"/>
                <a:cs typeface="+mn-cs"/>
              </a:rPr>
              <a:t> are six separate components, but only three that we</a:t>
            </a:r>
            <a:r>
              <a:rPr lang="en-US" sz="1200" kern="1200" baseline="0" dirty="0" smtClean="0">
                <a:solidFill>
                  <a:schemeClr val="tx1"/>
                </a:solidFill>
                <a:effectLst/>
                <a:latin typeface="+mn-lt"/>
                <a:ea typeface="+mn-ea"/>
                <a:cs typeface="+mn-cs"/>
              </a:rPr>
              <a:t> will mention here</a:t>
            </a:r>
            <a:r>
              <a:rPr lang="en-US" sz="1200" kern="1200" dirty="0" smtClean="0">
                <a:solidFill>
                  <a:schemeClr val="tx1"/>
                </a:solidFill>
                <a:effectLst/>
                <a:latin typeface="+mn-lt"/>
                <a:ea typeface="+mn-ea"/>
                <a:cs typeface="+mn-cs"/>
              </a:rPr>
              <a:t>: the </a:t>
            </a:r>
            <a:r>
              <a:rPr lang="en-US" sz="1200" b="1" kern="1200" dirty="0" smtClean="0">
                <a:solidFill>
                  <a:schemeClr val="tx1"/>
                </a:solidFill>
                <a:effectLst/>
                <a:latin typeface="+mn-lt"/>
                <a:ea typeface="+mn-ea"/>
                <a:cs typeface="+mn-cs"/>
              </a:rPr>
              <a:t>Noncompetitive </a:t>
            </a:r>
            <a:r>
              <a:rPr lang="en-US" sz="1200" kern="1200" dirty="0" smtClean="0">
                <a:solidFill>
                  <a:schemeClr val="tx1"/>
                </a:solidFill>
                <a:effectLst/>
                <a:latin typeface="+mn-lt"/>
                <a:ea typeface="+mn-ea"/>
                <a:cs typeface="+mn-cs"/>
              </a:rPr>
              <a:t>Reimbursement Grant, the </a:t>
            </a:r>
            <a:r>
              <a:rPr lang="en-US" sz="1200" b="1" kern="1200" dirty="0" smtClean="0">
                <a:solidFill>
                  <a:schemeClr val="tx1"/>
                </a:solidFill>
                <a:effectLst/>
                <a:latin typeface="+mn-lt"/>
                <a:ea typeface="+mn-ea"/>
                <a:cs typeface="+mn-cs"/>
              </a:rPr>
              <a:t>Competitive </a:t>
            </a:r>
            <a:r>
              <a:rPr lang="en-US" sz="1200" kern="1200" dirty="0" smtClean="0">
                <a:solidFill>
                  <a:schemeClr val="tx1"/>
                </a:solidFill>
                <a:effectLst/>
                <a:latin typeface="+mn-lt"/>
                <a:ea typeface="+mn-ea"/>
                <a:cs typeface="+mn-cs"/>
              </a:rPr>
              <a:t>Reimbursement Grant,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Education Grant.</a:t>
            </a:r>
          </a:p>
          <a:p>
            <a:r>
              <a:rPr lang="en-US" sz="1200" kern="1200" dirty="0" smtClean="0">
                <a:solidFill>
                  <a:schemeClr val="tx1"/>
                </a:solidFill>
                <a:effectLst/>
                <a:latin typeface="+mn-lt"/>
                <a:ea typeface="+mn-ea"/>
                <a:cs typeface="+mn-cs"/>
              </a:rPr>
              <a:t>This webinar will only address the Noncompetitive Reimbursement Grant, and will touch on the Competitive Reimbursement Grant. The Education Grant will be addressed in a separate training.</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a:t>
            </a:fld>
            <a:endParaRPr lang="en-US"/>
          </a:p>
        </p:txBody>
      </p:sp>
    </p:spTree>
    <p:extLst>
      <p:ext uri="{BB962C8B-B14F-4D97-AF65-F5344CB8AC3E}">
        <p14:creationId xmlns:p14="http://schemas.microsoft.com/office/powerpoint/2010/main" val="2296550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the 2023/2025 biennium, which includes the 23-24 and 24-25 school years, ODE has $10.4 million dollars allocated for the Farm to CNP Grant Program. $4 million dollars are designated for the Noncompetitive Reimbursement Grant.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Eligible Child Nutrition Program Sponsors are automatically opted in to receive a </a:t>
            </a:r>
            <a:r>
              <a:rPr lang="en-US" sz="1200" b="1" kern="1200" dirty="0" smtClean="0">
                <a:solidFill>
                  <a:schemeClr val="tx1"/>
                </a:solidFill>
                <a:effectLst/>
                <a:latin typeface="+mn-lt"/>
                <a:ea typeface="+mn-ea"/>
                <a:cs typeface="+mn-cs"/>
              </a:rPr>
              <a:t>noncompetitive</a:t>
            </a:r>
            <a:r>
              <a:rPr lang="en-US" sz="1200" kern="1200" dirty="0" smtClean="0">
                <a:solidFill>
                  <a:schemeClr val="tx1"/>
                </a:solidFill>
                <a:effectLst/>
                <a:latin typeface="+mn-lt"/>
                <a:ea typeface="+mn-ea"/>
                <a:cs typeface="+mn-cs"/>
              </a:rPr>
              <a:t> award. Eligible entities are any public Oregon School Food Authority participating in NSLP, and any center-based Sponsor of a Child and Adult Care Food Program (CACFP). Sponsors participating in SFSP are also eligible.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Charter schools are able to participate only if the school participates in NSLP.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New this biennium, Noncompetitive Reimbursement Grant minimum awards will start at $3500. This is an increase of $3000! Awards are calculated using a formula based on the Sponsor’s meal counts from July 1, 2022-March 31, 2023.</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Sponsors in good standing across all child nutrition programs are eligible to participate. Sponsors who hold “Seriously Deficient” status are not eligible to receive an award until they are in full compliance with CNP. </a:t>
            </a:r>
          </a:p>
        </p:txBody>
      </p:sp>
      <p:sp>
        <p:nvSpPr>
          <p:cNvPr id="4" name="Slide Number Placeholder 3"/>
          <p:cNvSpPr>
            <a:spLocks noGrp="1"/>
          </p:cNvSpPr>
          <p:nvPr>
            <p:ph type="sldNum" sz="quarter" idx="10"/>
          </p:nvPr>
        </p:nvSpPr>
        <p:spPr/>
        <p:txBody>
          <a:bodyPr/>
          <a:lstStyle/>
          <a:p>
            <a:fld id="{E2B63952-BBA8-4838-A0CF-80F9272645AB}" type="slidenum">
              <a:rPr lang="en-US" smtClean="0"/>
              <a:t>4</a:t>
            </a:fld>
            <a:endParaRPr lang="en-US"/>
          </a:p>
        </p:txBody>
      </p:sp>
    </p:spTree>
    <p:extLst>
      <p:ext uri="{BB962C8B-B14F-4D97-AF65-F5344CB8AC3E}">
        <p14:creationId xmlns:p14="http://schemas.microsoft.com/office/powerpoint/2010/main" val="2458263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your district or organization is new to Farm to CNP you will have a few action items to complete </a:t>
            </a:r>
            <a:r>
              <a:rPr lang="en-US" sz="1200" b="1" kern="1200" dirty="0" smtClean="0">
                <a:solidFill>
                  <a:schemeClr val="tx1"/>
                </a:solidFill>
                <a:effectLst/>
                <a:latin typeface="+mn-lt"/>
                <a:ea typeface="+mn-ea"/>
                <a:cs typeface="+mn-cs"/>
              </a:rPr>
              <a:t>before </a:t>
            </a:r>
            <a:r>
              <a:rPr lang="en-US" sz="1200" kern="1200" dirty="0" smtClean="0">
                <a:solidFill>
                  <a:schemeClr val="tx1"/>
                </a:solidFill>
                <a:effectLst/>
                <a:latin typeface="+mn-lt"/>
                <a:ea typeface="+mn-ea"/>
                <a:cs typeface="+mn-cs"/>
              </a:rPr>
              <a:t>you are able to claim against your award</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may include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getting set up in the Electronic Grant Management System, better known as EGMS. Please email the Farm to CNP team as soon as possible for a checklist of action items tailored to your district or organization.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are a returning Farm to CNP grantee, your to do list will be a bit shorter, however some action items are still required </a:t>
            </a:r>
            <a:r>
              <a:rPr lang="en-US" sz="1200" b="1" kern="1200" dirty="0" smtClean="0">
                <a:solidFill>
                  <a:schemeClr val="tx1"/>
                </a:solidFill>
                <a:effectLst/>
                <a:latin typeface="+mn-lt"/>
                <a:ea typeface="+mn-ea"/>
                <a:cs typeface="+mn-cs"/>
              </a:rPr>
              <a:t>before </a:t>
            </a:r>
            <a:r>
              <a:rPr lang="en-US" sz="1200" kern="1200" dirty="0" smtClean="0">
                <a:solidFill>
                  <a:schemeClr val="tx1"/>
                </a:solidFill>
                <a:effectLst/>
                <a:latin typeface="+mn-lt"/>
                <a:ea typeface="+mn-ea"/>
                <a:cs typeface="+mn-cs"/>
              </a:rPr>
              <a:t>you are able to claim against your award. Please note that if you have had turnover within your Nutrition Services Department, you may have some updates to make to </a:t>
            </a:r>
            <a:r>
              <a:rPr lang="en-US" sz="1200" kern="1200" dirty="0" err="1" smtClean="0">
                <a:solidFill>
                  <a:schemeClr val="tx1"/>
                </a:solidFill>
                <a:effectLst/>
                <a:latin typeface="+mn-lt"/>
                <a:ea typeface="+mn-ea"/>
                <a:cs typeface="+mn-cs"/>
              </a:rPr>
              <a:t>CNPweb</a:t>
            </a:r>
            <a:r>
              <a:rPr lang="en-US" sz="1200" kern="1200" dirty="0" smtClean="0">
                <a:solidFill>
                  <a:schemeClr val="tx1"/>
                </a:solidFill>
                <a:effectLst/>
                <a:latin typeface="+mn-lt"/>
                <a:ea typeface="+mn-ea"/>
                <a:cs typeface="+mn-cs"/>
              </a:rPr>
              <a:t>, EGMS, or both.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Grantees, new and returning, must view this mandatory training. After viewing, Grantees must submit an attestation verifying this. Information</a:t>
            </a:r>
            <a:r>
              <a:rPr lang="en-US" sz="1200" kern="1200" baseline="0" dirty="0" smtClean="0">
                <a:solidFill>
                  <a:schemeClr val="tx1"/>
                </a:solidFill>
                <a:effectLst/>
                <a:latin typeface="+mn-lt"/>
                <a:ea typeface="+mn-ea"/>
                <a:cs typeface="+mn-cs"/>
              </a:rPr>
              <a:t> on how to submit this will be provided at the end of the training.</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Grantees should update their </a:t>
            </a:r>
            <a:r>
              <a:rPr lang="en-US" sz="1200" kern="1200" dirty="0" err="1" smtClean="0">
                <a:solidFill>
                  <a:schemeClr val="tx1"/>
                </a:solidFill>
                <a:effectLst/>
                <a:latin typeface="+mn-lt"/>
                <a:ea typeface="+mn-ea"/>
                <a:cs typeface="+mn-cs"/>
              </a:rPr>
              <a:t>CNPweb</a:t>
            </a:r>
            <a:r>
              <a:rPr lang="en-US" sz="1200" kern="1200" dirty="0" smtClean="0">
                <a:solidFill>
                  <a:schemeClr val="tx1"/>
                </a:solidFill>
                <a:effectLst/>
                <a:latin typeface="+mn-lt"/>
                <a:ea typeface="+mn-ea"/>
                <a:cs typeface="+mn-cs"/>
              </a:rPr>
              <a:t> contacts as needed. Depending on your access level, this can be done on </a:t>
            </a:r>
            <a:r>
              <a:rPr lang="en-US" sz="1200" kern="1200" dirty="0" err="1" smtClean="0">
                <a:solidFill>
                  <a:schemeClr val="tx1"/>
                </a:solidFill>
                <a:effectLst/>
                <a:latin typeface="+mn-lt"/>
                <a:ea typeface="+mn-ea"/>
                <a:cs typeface="+mn-cs"/>
              </a:rPr>
              <a:t>CNPweb</a:t>
            </a:r>
            <a:r>
              <a:rPr lang="en-US" sz="1200" kern="1200" dirty="0" smtClean="0">
                <a:solidFill>
                  <a:schemeClr val="tx1"/>
                </a:solidFill>
                <a:effectLst/>
                <a:latin typeface="+mn-lt"/>
                <a:ea typeface="+mn-ea"/>
                <a:cs typeface="+mn-cs"/>
              </a:rPr>
              <a:t>, or through your ODE Nutrition Specialist.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participate in the Farm to CNP Grant Program you must also be signed up on the </a:t>
            </a:r>
            <a:r>
              <a:rPr lang="en-US" sz="1200" u="none" kern="1200" dirty="0" smtClean="0">
                <a:solidFill>
                  <a:schemeClr val="tx1"/>
                </a:solidFill>
                <a:effectLst/>
                <a:latin typeface="+mn-lt"/>
                <a:ea typeface="+mn-ea"/>
                <a:cs typeface="+mn-cs"/>
              </a:rPr>
              <a:t>Farm to CNP Listserv.</a:t>
            </a:r>
            <a:r>
              <a:rPr lang="en-US" sz="1200" kern="1200" dirty="0" smtClean="0">
                <a:solidFill>
                  <a:schemeClr val="tx1"/>
                </a:solidFill>
                <a:effectLst/>
                <a:latin typeface="+mn-lt"/>
                <a:ea typeface="+mn-ea"/>
                <a:cs typeface="+mn-cs"/>
              </a:rPr>
              <a:t> Returning Grantees – if you have had turnover in your Nutrition Services Department lately you may have newer employees to add. The </a:t>
            </a:r>
            <a:r>
              <a:rPr lang="en-US" sz="1200" u="none" kern="1200" dirty="0" smtClean="0">
                <a:solidFill>
                  <a:schemeClr val="tx1"/>
                </a:solidFill>
                <a:effectLst/>
                <a:latin typeface="+mn-lt"/>
                <a:ea typeface="+mn-ea"/>
                <a:cs typeface="+mn-cs"/>
              </a:rPr>
              <a:t>link to sign up</a:t>
            </a:r>
            <a:r>
              <a:rPr lang="en-US" sz="1200" u="none"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on the Farm to CNP main page. This is very important, as our Listserv is our primary communication avenue for important announcements.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email was sent out in July with your initial award amount. You will receive a grant agreement from an ODE Grants and Contracts Specialist in the coming weeks. Please sign and return this agreement as soon as you receive it.</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5</a:t>
            </a:fld>
            <a:endParaRPr lang="en-US"/>
          </a:p>
        </p:txBody>
      </p:sp>
    </p:spTree>
    <p:extLst>
      <p:ext uri="{BB962C8B-B14F-4D97-AF65-F5344CB8AC3E}">
        <p14:creationId xmlns:p14="http://schemas.microsoft.com/office/powerpoint/2010/main" val="3260570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Grantees must be in good standing across all child nutrition programs. Any Sponsor that holds Seriously Deficient status will not be issued an award until they are in compliance with their ODE child nutrition program. Should a Grantee go into Seriously Deficient status some time during the grant period, they will not be permitted to make additional claims against their award until they are in compliance.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reporting requirements to participate in the Farm to CNP Reimbursement Grant. ODE collects Grantee food program and spending data via online survey three times during the biennium. Using the data collected, the Oregon Legislature determines if the Program will continue to be funded, and to what degree, making this data crucial to the future and success of the Farm to CNP Grant Program. As such, these reports are required of all Grantees to access their awards. Links to these reports can be found on </a:t>
            </a:r>
            <a:r>
              <a:rPr lang="en-US" sz="1200" u="none" kern="1200" dirty="0" smtClean="0">
                <a:solidFill>
                  <a:schemeClr val="tx1"/>
                </a:solidFill>
                <a:effectLst/>
                <a:latin typeface="+mn-lt"/>
                <a:ea typeface="+mn-ea"/>
                <a:cs typeface="+mn-cs"/>
              </a:rPr>
              <a:t>the Noncompetitive Reimbursement Grant page </a:t>
            </a: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Reporting</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new Grantees the Baseline report is due before you submit your first claim.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returning Grantees, the Final report for last biennium is due Sept. 30, 2023.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Grantees will have a Progress report due Sept. 30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2024, as well as a Final report due at the end of the biennium, on Sept. 30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2025.</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do not require monthly claim submissions for the Farm to CNP Reimbursement Grant, however Grantees must show adequate claiming progress to support the Grant’s goal. What this means is that Grantees’ claim progress must reflect the duration of the time they have had to make claims. For instance, halfway through the biennium, at the end of the 23-24 school year, a Grantee should have claimed at least 50% of their initial award. Three quarters of the way through the biennium, halfway through the 24-25 school year, a Grantee should have claimed at least 75% of their initial award.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Grantees must make their first claim by December 29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2023 to demonstrate that they are using their funds. It is important to note here that qualifying purchases made after July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2023 can be claimed retroactively.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a Grantee does not show adequate progress, a portion, or all of their award can be pulled and will be added to the Competitive Reimbursement Grant allocation balance. This is not something that happens without warning. There will be multiple notifications and communication attempts before any action is taken. It is important that you, the Grantee, are responsive to these attempts.</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a Grantee notifies us of a solid spending plan for the funds, we may allow an exception here. Please note,</a:t>
            </a:r>
            <a:r>
              <a:rPr lang="en-US" sz="1200" kern="1200" baseline="0" dirty="0" smtClean="0">
                <a:solidFill>
                  <a:schemeClr val="tx1"/>
                </a:solidFill>
                <a:effectLst/>
                <a:latin typeface="+mn-lt"/>
                <a:ea typeface="+mn-ea"/>
                <a:cs typeface="+mn-cs"/>
              </a:rPr>
              <a:t> proposing to </a:t>
            </a:r>
            <a:r>
              <a:rPr lang="en-US" sz="1200" kern="1200" dirty="0" smtClean="0">
                <a:solidFill>
                  <a:schemeClr val="tx1"/>
                </a:solidFill>
                <a:effectLst/>
                <a:latin typeface="+mn-lt"/>
                <a:ea typeface="+mn-ea"/>
                <a:cs typeface="+mn-cs"/>
              </a:rPr>
              <a:t>simply spend the funds in the future does not constitute a plan. A clear strategy must be communicated.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Once a Grantee exhausts their initial Noncompetitive Reimbursement Grant award they are eligible to apply for additional funds through the Competitive Reimbursement Grant. The first round of applications are projected to open December 2023. We will talk more about the Competitive Reimbursement Grant in a future slide.</a:t>
            </a:r>
          </a:p>
          <a:p>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All funds *should* be processed in EGMS by July 29, 2025.  Your agreement will have a date of 45 days past June 30, 2025 for the last day to claim funds, which should be August 14, 2025.. However we suggest you don’t wait that long to submit claims.  We get into issues during this August timeframe that makes it difficult to reconcile funds, so we encourage Sponsors to get their claims entered into EGMS well before that date.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important dates and deadlines can be found on </a:t>
            </a:r>
            <a:r>
              <a:rPr lang="en-US" sz="1200" u="none" kern="1200" dirty="0" smtClean="0">
                <a:solidFill>
                  <a:schemeClr val="tx1"/>
                </a:solidFill>
                <a:effectLst/>
                <a:latin typeface="+mn-lt"/>
                <a:ea typeface="+mn-ea"/>
                <a:cs typeface="+mn-cs"/>
              </a:rPr>
              <a:t>the Grant webpage </a:t>
            </a: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Timeline.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6</a:t>
            </a:fld>
            <a:endParaRPr lang="en-US"/>
          </a:p>
        </p:txBody>
      </p:sp>
    </p:spTree>
    <p:extLst>
      <p:ext uri="{BB962C8B-B14F-4D97-AF65-F5344CB8AC3E}">
        <p14:creationId xmlns:p14="http://schemas.microsoft.com/office/powerpoint/2010/main" val="352517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intention of the Farm to CNP Reimbursement Grant is to empower Grantees to increase their purchasing capacity of Oregon grown, produced and processed foods, as well as benefit the local economy, job market and environment by cycling State dollars back into communities around Oregon.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encourage Grantees to seek out products that they may not have had the resources to purchase before, and to cultivate new relationships with Oregon producers and processors.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Grant funds are not intended to be used to supplant purchases that would routinely be served in Grantees’ food service programs. We count on you, the Grantee, to demonstrate the intention of the awarded funds through how you choose to spend them, however, there are a few items that are not reimbursable under the Farm to CNP Reimbursement Grant.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7</a:t>
            </a:fld>
            <a:endParaRPr lang="en-US"/>
          </a:p>
        </p:txBody>
      </p:sp>
    </p:spTree>
    <p:extLst>
      <p:ext uri="{BB962C8B-B14F-4D97-AF65-F5344CB8AC3E}">
        <p14:creationId xmlns:p14="http://schemas.microsoft.com/office/powerpoint/2010/main" val="302296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smtClean="0">
                <a:solidFill>
                  <a:schemeClr val="tx1"/>
                </a:solidFill>
                <a:effectLst/>
                <a:latin typeface="+mn-lt"/>
                <a:ea typeface="+mn-ea"/>
                <a:cs typeface="+mn-cs"/>
              </a:rPr>
              <a:t>A comprehensive list of allowable and unallowable items can be found on the Reimbursement Grant webpage under </a:t>
            </a:r>
            <a:r>
              <a:rPr lang="en-US" sz="1200" b="1" kern="1200" dirty="0" smtClean="0">
                <a:solidFill>
                  <a:schemeClr val="tx1"/>
                </a:solidFill>
                <a:effectLst/>
                <a:latin typeface="+mn-lt"/>
                <a:ea typeface="+mn-ea"/>
                <a:cs typeface="+mn-cs"/>
              </a:rPr>
              <a:t>Allowable and Unallowable Products. </a:t>
            </a:r>
            <a:r>
              <a:rPr lang="en-US" sz="1200" kern="1200" dirty="0" smtClean="0">
                <a:solidFill>
                  <a:schemeClr val="tx1"/>
                </a:solidFill>
                <a:effectLst/>
                <a:latin typeface="+mn-lt"/>
                <a:ea typeface="+mn-ea"/>
                <a:cs typeface="+mn-cs"/>
              </a:rPr>
              <a:t>This resource also explains some common misconceptions, as well as some grey areas. We encourage you look over the document and to bookmark the page for reference.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Grantees must use at least 75% of the award for food purchases. Up to 25% of the award may be used for other reasonable costs incurred for growing, harvesting, transporting, procuring or processing foods served in your food service programs, as well as for agriculture-based or food and nutrition-based education. Costs could include kitchen </a:t>
            </a:r>
            <a:r>
              <a:rPr lang="en-US" sz="1200" kern="1200" dirty="0" err="1" smtClean="0">
                <a:solidFill>
                  <a:schemeClr val="tx1"/>
                </a:solidFill>
                <a:effectLst/>
                <a:latin typeface="+mn-lt"/>
                <a:ea typeface="+mn-ea"/>
                <a:cs typeface="+mn-cs"/>
              </a:rPr>
              <a:t>smallwares</a:t>
            </a:r>
            <a:r>
              <a:rPr lang="en-US" sz="1200" kern="1200" dirty="0" smtClean="0">
                <a:solidFill>
                  <a:schemeClr val="tx1"/>
                </a:solidFill>
                <a:effectLst/>
                <a:latin typeface="+mn-lt"/>
                <a:ea typeface="+mn-ea"/>
                <a:cs typeface="+mn-cs"/>
              </a:rPr>
              <a:t>, packaging, delivery fees, and other miscellaneous supplies.</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8</a:t>
            </a:fld>
            <a:endParaRPr lang="en-US"/>
          </a:p>
        </p:txBody>
      </p:sp>
    </p:spTree>
    <p:extLst>
      <p:ext uri="{BB962C8B-B14F-4D97-AF65-F5344CB8AC3E}">
        <p14:creationId xmlns:p14="http://schemas.microsoft.com/office/powerpoint/2010/main" val="714986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Allowable items are those that were produced, processed, or produced AND processed in the State of Oregon.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Produced</a:t>
            </a:r>
            <a:r>
              <a:rPr lang="en-US" sz="1200" kern="1200" dirty="0" smtClean="0">
                <a:solidFill>
                  <a:schemeClr val="tx1"/>
                </a:solidFill>
                <a:effectLst/>
                <a:latin typeface="+mn-lt"/>
                <a:ea typeface="+mn-ea"/>
                <a:cs typeface="+mn-cs"/>
              </a:rPr>
              <a:t> products are grown, raised or caught in Oregon. These could include Oregon-grown fruits, vegetables, legumes and grains, and Oregon-raised meats and Oregon-caught seafood.</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includes products that could have been processed outside of Oregon, but made with at least some Oregon-produced ingredients.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Processed</a:t>
            </a:r>
            <a:r>
              <a:rPr lang="en-US" sz="1200" kern="1200" dirty="0" smtClean="0">
                <a:solidFill>
                  <a:schemeClr val="tx1"/>
                </a:solidFill>
                <a:effectLst/>
                <a:latin typeface="+mn-lt"/>
                <a:ea typeface="+mn-ea"/>
                <a:cs typeface="+mn-cs"/>
              </a:rPr>
              <a:t> products are those that are more than minimally processed in Oregon. These items could be grown, caught or raised out of state, but processed into a usable product here in Oregon. Some examples include flours, noodles, tamales, salsa, sauces and pizza.</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Produced and Processed</a:t>
            </a:r>
            <a:r>
              <a:rPr lang="en-US" sz="1200" kern="1200" dirty="0" smtClean="0">
                <a:solidFill>
                  <a:schemeClr val="tx1"/>
                </a:solidFill>
                <a:effectLst/>
                <a:latin typeface="+mn-lt"/>
                <a:ea typeface="+mn-ea"/>
                <a:cs typeface="+mn-cs"/>
              </a:rPr>
              <a:t> items could include Tofu processed in Oregon from Oregon-grown soy, or dairy products produced in Oregon from milk from Oregon-raised cows.</a:t>
            </a:r>
            <a:r>
              <a:rPr lang="en-US" sz="1200" b="1" kern="1200" dirty="0" smtClean="0">
                <a:solidFill>
                  <a:schemeClr val="tx1"/>
                </a:solidFill>
                <a:effectLst/>
                <a:latin typeface="+mn-lt"/>
                <a:ea typeface="+mn-ea"/>
                <a:cs typeface="+mn-cs"/>
              </a:rPr>
              <a:t> </a:t>
            </a:r>
          </a:p>
          <a:p>
            <a:endParaRPr lang="en-US" sz="1200" b="1" kern="1200" dirty="0" smtClean="0">
              <a:solidFill>
                <a:schemeClr val="tx1"/>
              </a:solidFill>
              <a:effectLst/>
              <a:latin typeface="+mn-lt"/>
              <a:ea typeface="+mn-ea"/>
              <a:cs typeface="+mn-cs"/>
            </a:endParaRPr>
          </a:p>
          <a:p>
            <a:pPr lvl="2" fontAlgn="base"/>
            <a:r>
              <a:rPr lang="en-US" i="1" dirty="0" smtClean="0"/>
              <a:t>Example</a:t>
            </a:r>
            <a:r>
              <a:rPr lang="en-US" dirty="0" smtClean="0"/>
              <a:t>: Tofu processed in Oregon from Oregon-grown soy.</a:t>
            </a:r>
          </a:p>
          <a:p>
            <a:pPr lvl="2" fontAlgn="base"/>
            <a:r>
              <a:rPr lang="en-US" i="1" dirty="0" smtClean="0"/>
              <a:t>Example</a:t>
            </a:r>
            <a:r>
              <a:rPr lang="en-US" dirty="0" smtClean="0"/>
              <a:t>: Flours processed in Oregon from Oregon-grown grains.</a:t>
            </a: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t>*”minimally processed” means that the food product was processed in a manner that does not fundamentally alter the product and the product retains its inherent character. The term includes, but is not limited to, butchering livestock and poultry, cleaning fish, dicing meats, slicing produce, forming ground food products into patties, grinding meats, drying or dehydrating food products, and washing produce.</a:t>
            </a:r>
            <a:endParaRPr lang="en-US" sz="1600" b="1" dirty="0" smtClean="0"/>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9</a:t>
            </a:fld>
            <a:endParaRPr lang="en-US"/>
          </a:p>
        </p:txBody>
      </p:sp>
    </p:spTree>
    <p:extLst>
      <p:ext uri="{BB962C8B-B14F-4D97-AF65-F5344CB8AC3E}">
        <p14:creationId xmlns:p14="http://schemas.microsoft.com/office/powerpoint/2010/main" val="3540793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o pattern_Logo only">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13" name="Picture 12"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pic>
        <p:nvPicPr>
          <p:cNvPr id="9" name="Picture 8" descr="Decorative blue swoosh"/>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5623450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 pattern_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1419762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 pattern_Picture with Ca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30171364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lank">
    <p:bg>
      <p:bgPr>
        <a:solidFill>
          <a:schemeClr val="bg1"/>
        </a:solidFill>
        <a:effectLst/>
      </p:bgPr>
    </p:bg>
    <p:spTree>
      <p:nvGrpSpPr>
        <p:cNvPr id="1" name=""/>
        <p:cNvGrpSpPr/>
        <p:nvPr/>
      </p:nvGrpSpPr>
      <p:grpSpPr>
        <a:xfrm>
          <a:off x="0" y="0"/>
          <a:ext cx="0" cy="0"/>
          <a:chOff x="0" y="0"/>
          <a:chExt cx="0" cy="0"/>
        </a:xfrm>
      </p:grpSpPr>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9439429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no pattern_Blank">
    <p:bg>
      <p:bgPr>
        <a:solidFill>
          <a:schemeClr val="bg1"/>
        </a:solidFill>
        <a:effectLst/>
      </p:bgPr>
    </p:bg>
    <p:spTree>
      <p:nvGrpSpPr>
        <p:cNvPr id="1" name=""/>
        <p:cNvGrpSpPr/>
        <p:nvPr/>
      </p:nvGrpSpPr>
      <p:grpSpPr>
        <a:xfrm>
          <a:off x="0" y="0"/>
          <a:ext cx="0" cy="0"/>
          <a:chOff x="0" y="0"/>
          <a:chExt cx="0" cy="0"/>
        </a:xfrm>
      </p:grpSpPr>
      <p:sp>
        <p:nvSpPr>
          <p:cNvPr id="8" name="Title 1"/>
          <p:cNvSpPr txBox="1">
            <a:spLocks/>
          </p:cNvSpPr>
          <p:nvPr userDrawn="1"/>
        </p:nvSpPr>
        <p:spPr>
          <a:xfrm>
            <a:off x="0" y="1034505"/>
            <a:ext cx="9144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dirty="0" smtClean="0">
              <a:ln>
                <a:noFill/>
              </a:ln>
              <a:solidFill>
                <a:prstClr val="white"/>
              </a:solidFill>
              <a:effectLst/>
              <a:uLnTx/>
              <a:uFillTx/>
              <a:latin typeface="Calibri"/>
              <a:ea typeface="+mj-ea"/>
              <a:cs typeface="+mj-cs"/>
            </a:endParaRPr>
          </a:p>
        </p:txBody>
      </p:sp>
      <p:sp>
        <p:nvSpPr>
          <p:cNvPr id="5" name="Title 1"/>
          <p:cNvSpPr>
            <a:spLocks noGrp="1"/>
          </p:cNvSpPr>
          <p:nvPr>
            <p:ph type="title" hasCustomPrompt="1"/>
          </p:nvPr>
        </p:nvSpPr>
        <p:spPr>
          <a:xfrm>
            <a:off x="0" y="1028295"/>
            <a:ext cx="7152434" cy="1013398"/>
          </a:xfrm>
        </p:spPr>
        <p:txBody>
          <a:bodyPr>
            <a:normAutofit/>
          </a:bodyPr>
          <a:lstStyle>
            <a:lvl1pPr algn="l">
              <a:defRPr sz="3600">
                <a:solidFill>
                  <a:schemeClr val="bg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
        <p:nvSpPr>
          <p:cNvPr id="9"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6384027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pattern_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7995395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pattern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5542365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pattern_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558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4458866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pattern_Comparis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3010623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no pattern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3153088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pattern_3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0101477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no pattern_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8928441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1" name="Picture 10" descr="Decorative blue swoosh"/>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10"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991520618"/>
      </p:ext>
    </p:extLst>
  </p:cSld>
  <p:clrMap bg1="lt1" tx1="dk1" bg2="lt2" tx2="dk2" accent1="accent1" accent2="accent2" accent3="accent3" accent4="accent4" accent5="accent5" accent6="accent6" hlink="hlink" folHlink="folHlink"/>
  <p:sldLayoutIdLst>
    <p:sldLayoutId id="2147483711" r:id="rId1"/>
    <p:sldLayoutId id="2147483722"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3" r:id="rId12"/>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20.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1.png"/><Relationship Id="rId5" Type="http://schemas.openxmlformats.org/officeDocument/2006/relationships/hyperlink" Target="https://www.oregon.gov/ode/students-and-family/childnutrition/F2S/Pages/reimbursement.aspx" TargetMode="Externa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28.png"/><Relationship Id="rId5" Type="http://schemas.openxmlformats.org/officeDocument/2006/relationships/image" Target="../media/image23.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29.pn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30.pn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hyperlink" Target="mailto:FarmtoCNP@ode.Oregon.gov" TargetMode="Externa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31.pn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10.jpe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2.xml"/><Relationship Id="rId7" Type="http://schemas.openxmlformats.org/officeDocument/2006/relationships/image" Target="../media/image11.JPG"/><Relationship Id="rId12" Type="http://schemas.openxmlformats.org/officeDocument/2006/relationships/hyperlink" Target="mailto:Emily.Griffith@ode.Oregon.gov" TargetMode="Externa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0.jpeg"/><Relationship Id="rId11" Type="http://schemas.openxmlformats.org/officeDocument/2006/relationships/hyperlink" Target="mailto:Amy.Lahrman@ode.Oregon.gov" TargetMode="External"/><Relationship Id="rId5" Type="http://schemas.openxmlformats.org/officeDocument/2006/relationships/hyperlink" Target="mailto:farmtocnp@ode.oregon.gov" TargetMode="External"/><Relationship Id="rId10" Type="http://schemas.openxmlformats.org/officeDocument/2006/relationships/hyperlink" Target="mailto:Rick.Sherman@ode.Oregon.gov" TargetMode="External"/><Relationship Id="rId4" Type="http://schemas.openxmlformats.org/officeDocument/2006/relationships/hyperlink" Target="http://www.bit.ly/f2sor" TargetMode="External"/><Relationship Id="rId9" Type="http://schemas.openxmlformats.org/officeDocument/2006/relationships/image" Target="../media/image13.jpeg"/></Relationships>
</file>

<file path=ppt/slides/_rels/slide20.xml.rels><?xml version="1.0" encoding="UTF-8" standalone="yes"?>
<Relationships xmlns="http://schemas.openxmlformats.org/package/2006/relationships"><Relationship Id="rId8" Type="http://schemas.openxmlformats.org/officeDocument/2006/relationships/hyperlink" Target="http://www.bit.ly/f2sor" TargetMode="External"/><Relationship Id="rId3" Type="http://schemas.openxmlformats.org/officeDocument/2006/relationships/notesSlide" Target="../notesSlides/notesSlide20.xml"/><Relationship Id="rId7" Type="http://schemas.openxmlformats.org/officeDocument/2006/relationships/hyperlink" Target="http://www.portal.oregonharvestforschools.com/" TargetMode="External"/><Relationship Id="rId12"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hyperlink" Target="http://www.oregonfarmtoschool.org/regional-hubs/" TargetMode="External"/><Relationship Id="rId11" Type="http://schemas.openxmlformats.org/officeDocument/2006/relationships/image" Target="../media/image34.png"/><Relationship Id="rId5" Type="http://schemas.openxmlformats.org/officeDocument/2006/relationships/hyperlink" Target="http://www.oregonfarmtoschool.org/" TargetMode="External"/><Relationship Id="rId10" Type="http://schemas.openxmlformats.org/officeDocument/2006/relationships/image" Target="../media/image33.png"/><Relationship Id="rId4" Type="http://schemas.openxmlformats.org/officeDocument/2006/relationships/image" Target="../media/image10.jpeg"/><Relationship Id="rId9" Type="http://schemas.openxmlformats.org/officeDocument/2006/relationships/hyperlink" Target="mailto:FarmtoCNP@state.or.us"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hyperlink" Target="https://app.smartsheet.com/b/form/cd66d0d0d35f45d8b7ab5baa174121a7" TargetMode="External"/><Relationship Id="rId5" Type="http://schemas.openxmlformats.org/officeDocument/2006/relationships/image" Target="../media/image36.pn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3.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0.jpe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0.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hyperlink" Target="https://www.oregon.gov/ode/students-and-family/childnutrition/F2S/Pages/reimbursement.aspx" TargetMode="External"/><Relationship Id="rId3" Type="http://schemas.openxmlformats.org/officeDocument/2006/relationships/notesSlide" Target="../notesSlides/notesSlide5.xml"/><Relationship Id="rId7" Type="http://schemas.openxmlformats.org/officeDocument/2006/relationships/hyperlink" Target="https://www.surveymonkey.com/r/RG-CRGfinal22-23" TargetMode="Externa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hyperlink" Target="https://www.surveymonkey.com/r/RGbaseline22-23" TargetMode="External"/><Relationship Id="rId5" Type="http://schemas.openxmlformats.org/officeDocument/2006/relationships/hyperlink" Target="mailto:farmtocnp@ode.oregon.gov" TargetMode="External"/><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hyperlink" Target="https://public.govdelivery.com/accounts/ORED/subscriber/new?topic_id=ORED_85"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hyperlink" Target="https://www.oregon.gov/ode/students-and-family/childnutrition/F2S/Pages/reimbursement.aspx" TargetMode="External"/><Relationship Id="rId5" Type="http://schemas.openxmlformats.org/officeDocument/2006/relationships/image" Target="../media/image10.jpe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0.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9.jpeg"/><Relationship Id="rId5" Type="http://schemas.openxmlformats.org/officeDocument/2006/relationships/hyperlink" Target="https://www.oregon.gov/ode/students-and-family/childnutrition/F2S/Pages/reimbursement.aspx"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308957" y="5182425"/>
            <a:ext cx="6538132" cy="830997"/>
          </a:xfrm>
          <a:prstGeom prst="rect">
            <a:avLst/>
          </a:prstGeom>
          <a:noFill/>
        </p:spPr>
        <p:txBody>
          <a:bodyPr wrap="square" rtlCol="0">
            <a:spAutoFit/>
          </a:bodyPr>
          <a:lstStyle/>
          <a:p>
            <a:pPr algn="ctr"/>
            <a:r>
              <a:rPr lang="en-US" sz="2400" i="1" dirty="0" smtClean="0"/>
              <a:t>The ODE Farm to CNP Grant for Reimbursement of Oregon Grown &amp; Processed Foods</a:t>
            </a:r>
            <a:endParaRPr lang="en-US" sz="2400" i="1" dirty="0"/>
          </a:p>
        </p:txBody>
      </p:sp>
      <p:sp>
        <p:nvSpPr>
          <p:cNvPr id="2" name="Title 1"/>
          <p:cNvSpPr>
            <a:spLocks noGrp="1"/>
          </p:cNvSpPr>
          <p:nvPr>
            <p:ph type="title"/>
          </p:nvPr>
        </p:nvSpPr>
        <p:spPr>
          <a:xfrm>
            <a:off x="1139868" y="3713215"/>
            <a:ext cx="7478039" cy="1331424"/>
          </a:xfrm>
        </p:spPr>
        <p:txBody>
          <a:bodyPr>
            <a:noAutofit/>
          </a:bodyPr>
          <a:lstStyle/>
          <a:p>
            <a:pPr marL="0" indent="0" algn="ctr"/>
            <a:r>
              <a:rPr lang="en-US" sz="3200" dirty="0">
                <a:solidFill>
                  <a:schemeClr val="tx1"/>
                </a:solidFill>
              </a:rPr>
              <a:t>Noncompetitive Reimbursement Grant </a:t>
            </a:r>
            <a:br>
              <a:rPr lang="en-US" sz="3200" dirty="0">
                <a:solidFill>
                  <a:schemeClr val="tx1"/>
                </a:solidFill>
              </a:rPr>
            </a:br>
            <a:r>
              <a:rPr lang="en-US" sz="3200" dirty="0">
                <a:solidFill>
                  <a:schemeClr val="tx1"/>
                </a:solidFill>
              </a:rPr>
              <a:t>Mandatory Training</a:t>
            </a:r>
            <a:br>
              <a:rPr lang="en-US" sz="3200" dirty="0">
                <a:solidFill>
                  <a:schemeClr val="tx1"/>
                </a:solidFill>
              </a:rPr>
            </a:br>
            <a:r>
              <a:rPr lang="en-US" sz="3200" dirty="0">
                <a:solidFill>
                  <a:schemeClr val="tx1"/>
                </a:solidFill>
              </a:rPr>
              <a:t>2023-2025</a:t>
            </a:r>
          </a:p>
        </p:txBody>
      </p:sp>
      <p:pic>
        <p:nvPicPr>
          <p:cNvPr id="4" name="Picture 3" title="ODE Farm to CNP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7553" y="2117449"/>
            <a:ext cx="4720939" cy="1434266"/>
          </a:xfrm>
          <a:prstGeom prst="rect">
            <a:avLst/>
          </a:prstGeom>
        </p:spPr>
      </p:pic>
    </p:spTree>
    <p:custDataLst>
      <p:tags r:id="rId1"/>
    </p:custDataLst>
    <p:extLst>
      <p:ext uri="{BB962C8B-B14F-4D97-AF65-F5344CB8AC3E}">
        <p14:creationId xmlns:p14="http://schemas.microsoft.com/office/powerpoint/2010/main" val="3675779162"/>
      </p:ext>
    </p:extLst>
  </p:cSld>
  <p:clrMapOvr>
    <a:masterClrMapping/>
  </p:clrMapOvr>
  <mc:AlternateContent xmlns:mc="http://schemas.openxmlformats.org/markup-compatibility/2006" xmlns:p14="http://schemas.microsoft.com/office/powerpoint/2010/main">
    <mc:Choice Requires="p14">
      <p:transition spd="slow" p14:dur="2000" advTm="44358"/>
    </mc:Choice>
    <mc:Fallback xmlns="">
      <p:transition spd="slow" advTm="4435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07" y="834353"/>
            <a:ext cx="7152434" cy="1013301"/>
          </a:xfrm>
        </p:spPr>
        <p:txBody>
          <a:bodyPr/>
          <a:lstStyle/>
          <a:p>
            <a:pPr algn="ctr"/>
            <a:r>
              <a:rPr lang="en-US" dirty="0" smtClean="0"/>
              <a:t>Unallowable</a:t>
            </a:r>
            <a:endParaRPr lang="en-US" dirty="0"/>
          </a:p>
        </p:txBody>
      </p:sp>
      <p:pic>
        <p:nvPicPr>
          <p:cNvPr id="3" name="Picture 2" title="&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sp>
        <p:nvSpPr>
          <p:cNvPr id="4" name="TextBox 3"/>
          <p:cNvSpPr txBox="1"/>
          <p:nvPr/>
        </p:nvSpPr>
        <p:spPr>
          <a:xfrm>
            <a:off x="405353" y="1621410"/>
            <a:ext cx="7918515" cy="4524315"/>
          </a:xfrm>
          <a:prstGeom prst="rect">
            <a:avLst/>
          </a:prstGeom>
          <a:noFill/>
        </p:spPr>
        <p:txBody>
          <a:bodyPr wrap="square" rtlCol="0">
            <a:spAutoFit/>
          </a:bodyPr>
          <a:lstStyle/>
          <a:p>
            <a:pPr fontAlgn="base"/>
            <a:r>
              <a:rPr lang="en-US" sz="1600" b="1" dirty="0"/>
              <a:t>Items routinely served in food service programs</a:t>
            </a:r>
          </a:p>
          <a:p>
            <a:pPr marL="742950" lvl="1" indent="-285750" fontAlgn="base">
              <a:buFont typeface="Arial" panose="020B0604020202020204" pitchFamily="34" charset="0"/>
              <a:buChar char="•"/>
            </a:pPr>
            <a:r>
              <a:rPr lang="en-US" sz="1600" dirty="0"/>
              <a:t>Milk in half pints or bulk milk </a:t>
            </a:r>
            <a:r>
              <a:rPr lang="en-US" sz="1600" b="1" dirty="0"/>
              <a:t>for drinking</a:t>
            </a:r>
          </a:p>
          <a:p>
            <a:pPr marL="1200150" lvl="2" indent="-285750" fontAlgn="base">
              <a:buFont typeface="Wingdings" panose="05000000000000000000" pitchFamily="2" charset="2"/>
              <a:buChar char="Ø"/>
            </a:pPr>
            <a:r>
              <a:rPr lang="en-US" sz="1600" dirty="0"/>
              <a:t>Alternative milks for drinking to cater to special dietary needs are allowable</a:t>
            </a:r>
            <a:endParaRPr lang="en-US" sz="1600" b="1" dirty="0"/>
          </a:p>
          <a:p>
            <a:pPr marL="742950" lvl="1" indent="-285750" fontAlgn="base">
              <a:buFont typeface="Arial" panose="020B0604020202020204" pitchFamily="34" charset="0"/>
              <a:buChar char="•"/>
            </a:pPr>
            <a:r>
              <a:rPr lang="en-US" sz="1600" dirty="0"/>
              <a:t>Bread, buns, rolls</a:t>
            </a:r>
            <a:endParaRPr lang="en-US" sz="1600" b="1" dirty="0"/>
          </a:p>
          <a:p>
            <a:pPr marL="1200150" lvl="2" indent="-285750" fontAlgn="base">
              <a:buFont typeface="Wingdings" panose="05000000000000000000" pitchFamily="2" charset="2"/>
              <a:buChar char="Ø"/>
            </a:pPr>
            <a:r>
              <a:rPr lang="en-US" sz="1600" dirty="0"/>
              <a:t>Sandwich bread, </a:t>
            </a:r>
            <a:r>
              <a:rPr lang="en-US" sz="1600" dirty="0" smtClean="0"/>
              <a:t>hot </a:t>
            </a:r>
            <a:r>
              <a:rPr lang="en-US" sz="1600" dirty="0"/>
              <a:t>dog buns, hamburger buns, dinner rolls, hoagie </a:t>
            </a:r>
            <a:r>
              <a:rPr lang="en-US" sz="1600" dirty="0" smtClean="0"/>
              <a:t>rolls</a:t>
            </a:r>
          </a:p>
          <a:p>
            <a:pPr lvl="2" fontAlgn="base"/>
            <a:endParaRPr lang="en-US" sz="1000" b="1" dirty="0"/>
          </a:p>
          <a:p>
            <a:pPr fontAlgn="base"/>
            <a:r>
              <a:rPr lang="en-US" sz="1600" b="1" dirty="0" smtClean="0"/>
              <a:t>Fruits </a:t>
            </a:r>
            <a:r>
              <a:rPr lang="en-US" sz="1600" b="1" dirty="0"/>
              <a:t>and vegetables grown outside of Oregon but only minimally processed* in Oregon </a:t>
            </a:r>
          </a:p>
          <a:p>
            <a:pPr marL="742950" lvl="1" indent="-285750" fontAlgn="base">
              <a:buFont typeface="Arial" panose="020B0604020202020204" pitchFamily="34" charset="0"/>
              <a:buChar char="•"/>
            </a:pPr>
            <a:r>
              <a:rPr lang="en-US" sz="1600" dirty="0" smtClean="0"/>
              <a:t>Jicama </a:t>
            </a:r>
            <a:r>
              <a:rPr lang="en-US" sz="1600" dirty="0"/>
              <a:t>grown out of state, but chopped in </a:t>
            </a:r>
            <a:r>
              <a:rPr lang="en-US" sz="1600" dirty="0" smtClean="0"/>
              <a:t>Oregon</a:t>
            </a:r>
          </a:p>
          <a:p>
            <a:pPr lvl="1" fontAlgn="base"/>
            <a:endParaRPr lang="en-US" sz="1000" dirty="0"/>
          </a:p>
          <a:p>
            <a:pPr fontAlgn="base"/>
            <a:r>
              <a:rPr lang="en-US" sz="1600" b="1" dirty="0" smtClean="0"/>
              <a:t>Other </a:t>
            </a:r>
            <a:r>
              <a:rPr lang="en-US" sz="1600" b="1" dirty="0"/>
              <a:t>unallowable items</a:t>
            </a:r>
          </a:p>
          <a:p>
            <a:pPr marL="742950" lvl="1" indent="-285750" fontAlgn="base">
              <a:buFont typeface="Arial" panose="020B0604020202020204" pitchFamily="34" charset="0"/>
              <a:buChar char="•"/>
            </a:pPr>
            <a:r>
              <a:rPr lang="en-US" sz="1600" dirty="0"/>
              <a:t>Oil</a:t>
            </a:r>
          </a:p>
          <a:p>
            <a:pPr marL="742950" lvl="1" indent="-285750" fontAlgn="base">
              <a:buFont typeface="Arial" panose="020B0604020202020204" pitchFamily="34" charset="0"/>
              <a:buChar char="•"/>
            </a:pPr>
            <a:r>
              <a:rPr lang="en-US" sz="1600" dirty="0"/>
              <a:t>Pan spray</a:t>
            </a:r>
          </a:p>
          <a:p>
            <a:pPr marL="742950" lvl="1" indent="-285750" fontAlgn="base">
              <a:buFont typeface="Arial" panose="020B0604020202020204" pitchFamily="34" charset="0"/>
              <a:buChar char="•"/>
            </a:pPr>
            <a:r>
              <a:rPr lang="en-US" sz="1600" dirty="0"/>
              <a:t>Butter/margarine</a:t>
            </a:r>
          </a:p>
          <a:p>
            <a:pPr marL="742950" lvl="1" indent="-285750" fontAlgn="base">
              <a:buFont typeface="Arial" panose="020B0604020202020204" pitchFamily="34" charset="0"/>
              <a:buChar char="•"/>
            </a:pPr>
            <a:r>
              <a:rPr lang="en-US" sz="1600" dirty="0"/>
              <a:t>Salad </a:t>
            </a:r>
            <a:r>
              <a:rPr lang="en-US" sz="1600" dirty="0" smtClean="0"/>
              <a:t>dressing</a:t>
            </a:r>
          </a:p>
          <a:p>
            <a:pPr fontAlgn="base"/>
            <a:endParaRPr lang="en-US" sz="1000" b="1" dirty="0" smtClean="0"/>
          </a:p>
          <a:p>
            <a:pPr fontAlgn="base"/>
            <a:r>
              <a:rPr lang="en-US" sz="1600" b="1" dirty="0" smtClean="0"/>
              <a:t>Unallowable </a:t>
            </a:r>
            <a:r>
              <a:rPr lang="en-US" sz="1600" b="1" dirty="0"/>
              <a:t>items commonly found on claims:</a:t>
            </a:r>
            <a:endParaRPr lang="en-US" sz="1600" dirty="0"/>
          </a:p>
          <a:p>
            <a:pPr marL="285750" indent="-285750" fontAlgn="base">
              <a:buFont typeface="Arial" panose="020B0604020202020204" pitchFamily="34" charset="0"/>
              <a:buChar char="•"/>
            </a:pPr>
            <a:r>
              <a:rPr lang="en-US" sz="1600" dirty="0" smtClean="0"/>
              <a:t>Tropical </a:t>
            </a:r>
            <a:r>
              <a:rPr lang="en-US" sz="1600" dirty="0"/>
              <a:t>fruits - Pineapple, mango, bananas</a:t>
            </a:r>
          </a:p>
          <a:p>
            <a:pPr marL="285750" indent="-285750" fontAlgn="base">
              <a:buFont typeface="Arial" panose="020B0604020202020204" pitchFamily="34" charset="0"/>
              <a:buChar char="•"/>
            </a:pPr>
            <a:r>
              <a:rPr lang="en-US" sz="1600" dirty="0"/>
              <a:t>Citrus - Oranges, lemons, limes, grapefruit</a:t>
            </a:r>
          </a:p>
          <a:p>
            <a:endParaRPr lang="en-US" dirty="0"/>
          </a:p>
        </p:txBody>
      </p:sp>
      <p:pic>
        <p:nvPicPr>
          <p:cNvPr id="10242" name="Picture 2" descr="Close, Cancel, Cross, Red, Remove, No, Delete, Ba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701" t="3960" r="14387"/>
          <a:stretch/>
        </p:blipFill>
        <p:spPr bwMode="auto">
          <a:xfrm flipH="1">
            <a:off x="5580666" y="3585857"/>
            <a:ext cx="1932495" cy="266789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57454833"/>
      </p:ext>
    </p:extLst>
  </p:cSld>
  <p:clrMapOvr>
    <a:masterClrMapping/>
  </p:clrMapOvr>
  <mc:AlternateContent xmlns:mc="http://schemas.openxmlformats.org/markup-compatibility/2006" xmlns:p14="http://schemas.microsoft.com/office/powerpoint/2010/main">
    <mc:Choice Requires="p14">
      <p:transition spd="slow" p14:dur="2000" advTm="49034"/>
    </mc:Choice>
    <mc:Fallback xmlns="">
      <p:transition spd="slow" advTm="4903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07" y="834353"/>
            <a:ext cx="7152434" cy="1013398"/>
          </a:xfrm>
        </p:spPr>
        <p:txBody>
          <a:bodyPr/>
          <a:lstStyle/>
          <a:p>
            <a:pPr algn="ctr"/>
            <a:r>
              <a:rPr lang="en-US" dirty="0" smtClean="0"/>
              <a:t>Claims Procedure</a:t>
            </a:r>
            <a:endParaRPr lang="en-US" dirty="0"/>
          </a:p>
        </p:txBody>
      </p:sp>
      <p:pic>
        <p:nvPicPr>
          <p:cNvPr id="3" name="Picture 2" title="&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sp>
        <p:nvSpPr>
          <p:cNvPr id="5" name="TextBox 4"/>
          <p:cNvSpPr txBox="1"/>
          <p:nvPr/>
        </p:nvSpPr>
        <p:spPr>
          <a:xfrm>
            <a:off x="311083" y="1685473"/>
            <a:ext cx="8471307" cy="646331"/>
          </a:xfrm>
          <a:prstGeom prst="rect">
            <a:avLst/>
          </a:prstGeom>
          <a:noFill/>
        </p:spPr>
        <p:txBody>
          <a:bodyPr wrap="square" rtlCol="0">
            <a:spAutoFit/>
          </a:bodyPr>
          <a:lstStyle/>
          <a:p>
            <a:pPr algn="ctr"/>
            <a:r>
              <a:rPr lang="en-US" dirty="0" smtClean="0"/>
              <a:t>Download the Reimbursement Grant Claim Form from the </a:t>
            </a:r>
            <a:r>
              <a:rPr lang="en-US" dirty="0" smtClean="0">
                <a:hlinkClick r:id="rId5"/>
              </a:rPr>
              <a:t>Reimbursement Grant webpage </a:t>
            </a:r>
            <a:r>
              <a:rPr lang="en-US" dirty="0" smtClean="0"/>
              <a:t>under </a:t>
            </a:r>
            <a:r>
              <a:rPr lang="en-US" b="1" dirty="0" smtClean="0"/>
              <a:t>Resources for Claims</a:t>
            </a:r>
          </a:p>
        </p:txBody>
      </p:sp>
      <p:pic>
        <p:nvPicPr>
          <p:cNvPr id="6" name="Picture 5" title="Screenshot of webpage to download reimbursement grant claim form"/>
          <p:cNvPicPr>
            <a:picLocks noChangeAspect="1"/>
          </p:cNvPicPr>
          <p:nvPr/>
        </p:nvPicPr>
        <p:blipFill>
          <a:blip r:embed="rId6"/>
          <a:stretch>
            <a:fillRect/>
          </a:stretch>
        </p:blipFill>
        <p:spPr>
          <a:xfrm>
            <a:off x="909201" y="2546687"/>
            <a:ext cx="6166082" cy="2243818"/>
          </a:xfrm>
          <a:prstGeom prst="rect">
            <a:avLst/>
          </a:prstGeom>
        </p:spPr>
      </p:pic>
      <p:sp>
        <p:nvSpPr>
          <p:cNvPr id="8" name="Right Arrow 7" title="&quot;&quot;"/>
          <p:cNvSpPr/>
          <p:nvPr/>
        </p:nvSpPr>
        <p:spPr>
          <a:xfrm rot="9834205">
            <a:off x="2576538" y="2804169"/>
            <a:ext cx="738855" cy="2962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title="Claim form with arrow pointing to top bar with &quot;Enable Editing&quot; button"/>
          <p:cNvPicPr>
            <a:picLocks noChangeAspect="1"/>
          </p:cNvPicPr>
          <p:nvPr/>
        </p:nvPicPr>
        <p:blipFill>
          <a:blip r:embed="rId7"/>
          <a:stretch>
            <a:fillRect/>
          </a:stretch>
        </p:blipFill>
        <p:spPr>
          <a:xfrm>
            <a:off x="1437676" y="4089345"/>
            <a:ext cx="6948698" cy="2098699"/>
          </a:xfrm>
          <a:prstGeom prst="rect">
            <a:avLst/>
          </a:prstGeom>
        </p:spPr>
      </p:pic>
      <p:sp>
        <p:nvSpPr>
          <p:cNvPr id="12" name="Right Arrow 11" title="&quot;&quot;"/>
          <p:cNvSpPr/>
          <p:nvPr/>
        </p:nvSpPr>
        <p:spPr>
          <a:xfrm rot="9834205">
            <a:off x="8016946" y="4363765"/>
            <a:ext cx="738855" cy="2962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674757" y="2409518"/>
            <a:ext cx="1743958" cy="369332"/>
          </a:xfrm>
          <a:prstGeom prst="rect">
            <a:avLst/>
          </a:prstGeom>
          <a:noFill/>
        </p:spPr>
        <p:txBody>
          <a:bodyPr wrap="square" rtlCol="0">
            <a:spAutoFit/>
          </a:bodyPr>
          <a:lstStyle/>
          <a:p>
            <a:r>
              <a:rPr lang="en-US" i="1" dirty="0" smtClean="0"/>
              <a:t>Save as </a:t>
            </a:r>
            <a:r>
              <a:rPr lang="en-US" dirty="0" smtClean="0"/>
              <a:t>new file</a:t>
            </a:r>
            <a:endParaRPr lang="en-US" dirty="0"/>
          </a:p>
        </p:txBody>
      </p:sp>
    </p:spTree>
    <p:custDataLst>
      <p:tags r:id="rId1"/>
    </p:custDataLst>
    <p:extLst>
      <p:ext uri="{BB962C8B-B14F-4D97-AF65-F5344CB8AC3E}">
        <p14:creationId xmlns:p14="http://schemas.microsoft.com/office/powerpoint/2010/main" val="1972887337"/>
      </p:ext>
    </p:extLst>
  </p:cSld>
  <p:clrMapOvr>
    <a:masterClrMapping/>
  </p:clrMapOvr>
  <mc:AlternateContent xmlns:mc="http://schemas.openxmlformats.org/markup-compatibility/2006" xmlns:p14="http://schemas.microsoft.com/office/powerpoint/2010/main">
    <mc:Choice Requires="p14">
      <p:transition spd="slow" p14:dur="2000" advTm="52342"/>
    </mc:Choice>
    <mc:Fallback xmlns="">
      <p:transition spd="slow" advTm="5234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07" y="834353"/>
            <a:ext cx="7152434" cy="1013398"/>
          </a:xfrm>
        </p:spPr>
        <p:txBody>
          <a:bodyPr/>
          <a:lstStyle/>
          <a:p>
            <a:pPr algn="ctr"/>
            <a:r>
              <a:rPr lang="en-US" dirty="0" smtClean="0"/>
              <a:t>Claims Procedure</a:t>
            </a:r>
            <a:endParaRPr lang="en-US" dirty="0"/>
          </a:p>
        </p:txBody>
      </p:sp>
      <p:pic>
        <p:nvPicPr>
          <p:cNvPr id="3" name="Picture 2" title="&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pic>
        <p:nvPicPr>
          <p:cNvPr id="4" name="Picture 3" title="Claim Form Template"/>
          <p:cNvPicPr>
            <a:picLocks noChangeAspect="1"/>
          </p:cNvPicPr>
          <p:nvPr/>
        </p:nvPicPr>
        <p:blipFill>
          <a:blip r:embed="rId5"/>
          <a:stretch>
            <a:fillRect/>
          </a:stretch>
        </p:blipFill>
        <p:spPr>
          <a:xfrm>
            <a:off x="189004" y="1516181"/>
            <a:ext cx="8765992" cy="4897500"/>
          </a:xfrm>
          <a:prstGeom prst="rect">
            <a:avLst/>
          </a:prstGeom>
        </p:spPr>
      </p:pic>
      <p:sp>
        <p:nvSpPr>
          <p:cNvPr id="9" name="Line Callout 1 8" title="&quot;&quot;"/>
          <p:cNvSpPr/>
          <p:nvPr/>
        </p:nvSpPr>
        <p:spPr>
          <a:xfrm>
            <a:off x="2809187" y="4709455"/>
            <a:ext cx="3789575" cy="1267139"/>
          </a:xfrm>
          <a:prstGeom prst="borderCallout1">
            <a:avLst/>
          </a:prstGeom>
          <a:blipFill dpi="0" rotWithShape="1">
            <a:blip r:embed="rId6"/>
            <a:srcRect/>
            <a:stretch>
              <a:fillRect/>
            </a:stretch>
          </a:blipFill>
          <a:ln w="31750">
            <a:solidFill>
              <a:srgbClr val="FF000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97942050"/>
      </p:ext>
    </p:extLst>
  </p:cSld>
  <p:clrMapOvr>
    <a:masterClrMapping/>
  </p:clrMapOvr>
  <mc:AlternateContent xmlns:mc="http://schemas.openxmlformats.org/markup-compatibility/2006" xmlns:p14="http://schemas.microsoft.com/office/powerpoint/2010/main">
    <mc:Choice Requires="p14">
      <p:transition spd="slow" p14:dur="2000" advTm="7527"/>
    </mc:Choice>
    <mc:Fallback xmlns="">
      <p:transition spd="slow" advTm="75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07" y="834353"/>
            <a:ext cx="7152434" cy="1013398"/>
          </a:xfrm>
        </p:spPr>
        <p:txBody>
          <a:bodyPr/>
          <a:lstStyle/>
          <a:p>
            <a:pPr algn="ctr"/>
            <a:r>
              <a:rPr lang="en-US" dirty="0" smtClean="0"/>
              <a:t>Claims Procedure</a:t>
            </a:r>
            <a:endParaRPr lang="en-US" dirty="0"/>
          </a:p>
        </p:txBody>
      </p:sp>
      <p:pic>
        <p:nvPicPr>
          <p:cNvPr id="3" name="Picture 2" title="&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pic>
        <p:nvPicPr>
          <p:cNvPr id="5" name="Picture 4" title="Claim Form Template Instructions tab"/>
          <p:cNvPicPr>
            <a:picLocks noChangeAspect="1"/>
          </p:cNvPicPr>
          <p:nvPr/>
        </p:nvPicPr>
        <p:blipFill>
          <a:blip r:embed="rId5"/>
          <a:stretch>
            <a:fillRect/>
          </a:stretch>
        </p:blipFill>
        <p:spPr>
          <a:xfrm>
            <a:off x="82065" y="1549610"/>
            <a:ext cx="8979869" cy="4936031"/>
          </a:xfrm>
          <a:prstGeom prst="rect">
            <a:avLst/>
          </a:prstGeom>
        </p:spPr>
      </p:pic>
      <p:sp>
        <p:nvSpPr>
          <p:cNvPr id="6" name="Line Callout 1 5" title="&quot;&quot;"/>
          <p:cNvSpPr/>
          <p:nvPr/>
        </p:nvSpPr>
        <p:spPr>
          <a:xfrm>
            <a:off x="5269584" y="1847751"/>
            <a:ext cx="2243579" cy="746433"/>
          </a:xfrm>
          <a:prstGeom prst="borderCallout1">
            <a:avLst/>
          </a:prstGeom>
          <a:blipFill>
            <a:blip r:embed="rId6"/>
            <a:stretch>
              <a:fillRect/>
            </a:stretch>
          </a:blipFill>
          <a:ln w="25400">
            <a:solidFill>
              <a:srgbClr val="FF000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ne Callout 1 7" title="&quot;&quot;"/>
          <p:cNvSpPr/>
          <p:nvPr/>
        </p:nvSpPr>
        <p:spPr>
          <a:xfrm>
            <a:off x="3829339" y="4074186"/>
            <a:ext cx="3467007" cy="703494"/>
          </a:xfrm>
          <a:prstGeom prst="borderCallout1">
            <a:avLst/>
          </a:prstGeom>
          <a:blipFill>
            <a:blip r:embed="rId7"/>
            <a:stretch>
              <a:fillRect/>
            </a:stretch>
          </a:blipFill>
          <a:ln w="31750">
            <a:solidFill>
              <a:srgbClr val="FF000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98896799"/>
      </p:ext>
    </p:extLst>
  </p:cSld>
  <p:clrMapOvr>
    <a:masterClrMapping/>
  </p:clrMapOvr>
  <mc:AlternateContent xmlns:mc="http://schemas.openxmlformats.org/markup-compatibility/2006" xmlns:p14="http://schemas.microsoft.com/office/powerpoint/2010/main">
    <mc:Choice Requires="p14">
      <p:transition spd="slow" p14:dur="2000" advTm="20956"/>
    </mc:Choice>
    <mc:Fallback xmlns="">
      <p:transition spd="slow" advTm="209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07" y="834353"/>
            <a:ext cx="7152434" cy="1013398"/>
          </a:xfrm>
        </p:spPr>
        <p:txBody>
          <a:bodyPr/>
          <a:lstStyle/>
          <a:p>
            <a:pPr algn="ctr"/>
            <a:r>
              <a:rPr lang="en-US" dirty="0" smtClean="0"/>
              <a:t>Claims Procedure</a:t>
            </a:r>
            <a:endParaRPr lang="en-US" dirty="0"/>
          </a:p>
        </p:txBody>
      </p:sp>
      <p:pic>
        <p:nvPicPr>
          <p:cNvPr id="3" name="Picture 2" title="&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pic>
        <p:nvPicPr>
          <p:cNvPr id="9" name="Picture 8" title="Claim form template food tab"/>
          <p:cNvPicPr>
            <a:picLocks noChangeAspect="1"/>
          </p:cNvPicPr>
          <p:nvPr/>
        </p:nvPicPr>
        <p:blipFill>
          <a:blip r:embed="rId5"/>
          <a:stretch>
            <a:fillRect/>
          </a:stretch>
        </p:blipFill>
        <p:spPr>
          <a:xfrm>
            <a:off x="189004" y="1516181"/>
            <a:ext cx="8765992" cy="4897500"/>
          </a:xfrm>
          <a:prstGeom prst="rect">
            <a:avLst/>
          </a:prstGeom>
        </p:spPr>
      </p:pic>
      <p:sp>
        <p:nvSpPr>
          <p:cNvPr id="10" name="Left Arrow 9" title="&quot;&quot;"/>
          <p:cNvSpPr/>
          <p:nvPr/>
        </p:nvSpPr>
        <p:spPr>
          <a:xfrm>
            <a:off x="1941922" y="2780907"/>
            <a:ext cx="697583" cy="21681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title="&quot;&quot;"/>
          <p:cNvSpPr/>
          <p:nvPr/>
        </p:nvSpPr>
        <p:spPr>
          <a:xfrm>
            <a:off x="7916182" y="3535052"/>
            <a:ext cx="697583" cy="21681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ne Callout 2 11" title="&quot;&quot;"/>
          <p:cNvSpPr/>
          <p:nvPr/>
        </p:nvSpPr>
        <p:spPr>
          <a:xfrm>
            <a:off x="7133289" y="4911365"/>
            <a:ext cx="1821707" cy="1197203"/>
          </a:xfrm>
          <a:prstGeom prst="borderCallout2">
            <a:avLst/>
          </a:prstGeom>
          <a:blipFill>
            <a:blip r:embed="rId6"/>
            <a:stretch>
              <a:fillRect/>
            </a:stretch>
          </a:blipFill>
          <a:ln w="31750">
            <a:solidFill>
              <a:srgbClr val="FF000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1287" y="3751869"/>
            <a:ext cx="3987538" cy="523220"/>
          </a:xfrm>
          <a:prstGeom prst="rect">
            <a:avLst/>
          </a:prstGeom>
          <a:solidFill>
            <a:schemeClr val="accent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2800" b="1" dirty="0" smtClean="0">
                <a:solidFill>
                  <a:schemeClr val="bg1"/>
                </a:solidFill>
              </a:rPr>
              <a:t>NO DOUBLE DIPPING</a:t>
            </a:r>
            <a:endParaRPr lang="en-US" sz="2800" b="1" dirty="0">
              <a:solidFill>
                <a:schemeClr val="bg1"/>
              </a:solidFill>
            </a:endParaRPr>
          </a:p>
        </p:txBody>
      </p:sp>
    </p:spTree>
    <p:custDataLst>
      <p:tags r:id="rId1"/>
    </p:custDataLst>
    <p:extLst>
      <p:ext uri="{BB962C8B-B14F-4D97-AF65-F5344CB8AC3E}">
        <p14:creationId xmlns:p14="http://schemas.microsoft.com/office/powerpoint/2010/main" val="3202914558"/>
      </p:ext>
    </p:extLst>
  </p:cSld>
  <p:clrMapOvr>
    <a:masterClrMapping/>
  </p:clrMapOvr>
  <mc:AlternateContent xmlns:mc="http://schemas.openxmlformats.org/markup-compatibility/2006" xmlns:p14="http://schemas.microsoft.com/office/powerpoint/2010/main">
    <mc:Choice Requires="p14">
      <p:transition spd="slow" p14:dur="2000" advTm="45650"/>
    </mc:Choice>
    <mc:Fallback xmlns="">
      <p:transition spd="slow" advTm="4565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07" y="834353"/>
            <a:ext cx="7152434" cy="1013398"/>
          </a:xfrm>
        </p:spPr>
        <p:txBody>
          <a:bodyPr/>
          <a:lstStyle/>
          <a:p>
            <a:pPr algn="ctr"/>
            <a:r>
              <a:rPr lang="en-US" dirty="0" smtClean="0"/>
              <a:t>Claims Procedure</a:t>
            </a:r>
            <a:endParaRPr lang="en-US" dirty="0"/>
          </a:p>
        </p:txBody>
      </p:sp>
      <p:pic>
        <p:nvPicPr>
          <p:cNvPr id="3" name="Picture 2" title="Claim for template other expenses ta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pic>
        <p:nvPicPr>
          <p:cNvPr id="4" name="Picture 3" title="&quot;&quot;"/>
          <p:cNvPicPr>
            <a:picLocks noChangeAspect="1"/>
          </p:cNvPicPr>
          <p:nvPr/>
        </p:nvPicPr>
        <p:blipFill>
          <a:blip r:embed="rId5"/>
          <a:stretch>
            <a:fillRect/>
          </a:stretch>
        </p:blipFill>
        <p:spPr>
          <a:xfrm>
            <a:off x="1434711" y="1550804"/>
            <a:ext cx="6274578" cy="4929596"/>
          </a:xfrm>
          <a:prstGeom prst="rect">
            <a:avLst/>
          </a:prstGeom>
        </p:spPr>
      </p:pic>
    </p:spTree>
    <p:custDataLst>
      <p:tags r:id="rId1"/>
    </p:custDataLst>
    <p:extLst>
      <p:ext uri="{BB962C8B-B14F-4D97-AF65-F5344CB8AC3E}">
        <p14:creationId xmlns:p14="http://schemas.microsoft.com/office/powerpoint/2010/main" val="2703324499"/>
      </p:ext>
    </p:extLst>
  </p:cSld>
  <p:clrMapOvr>
    <a:masterClrMapping/>
  </p:clrMapOvr>
  <mc:AlternateContent xmlns:mc="http://schemas.openxmlformats.org/markup-compatibility/2006" xmlns:p14="http://schemas.microsoft.com/office/powerpoint/2010/main">
    <mc:Choice Requires="p14">
      <p:transition spd="slow" p14:dur="2000" advTm="28461"/>
    </mc:Choice>
    <mc:Fallback xmlns="">
      <p:transition spd="slow" advTm="2846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07" y="834353"/>
            <a:ext cx="7152434" cy="1013301"/>
          </a:xfrm>
        </p:spPr>
        <p:txBody>
          <a:bodyPr/>
          <a:lstStyle/>
          <a:p>
            <a:pPr algn="ctr"/>
            <a:r>
              <a:rPr lang="en-US" dirty="0" smtClean="0"/>
              <a:t>Claims Procedure</a:t>
            </a:r>
            <a:endParaRPr lang="en-US" dirty="0"/>
          </a:p>
        </p:txBody>
      </p:sp>
      <p:pic>
        <p:nvPicPr>
          <p:cNvPr id="3" name="Picture 2" title="&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pic>
        <p:nvPicPr>
          <p:cNvPr id="5" name="Picture 4" title="Claim form template total tab- do not change"/>
          <p:cNvPicPr>
            <a:picLocks noChangeAspect="1"/>
          </p:cNvPicPr>
          <p:nvPr/>
        </p:nvPicPr>
        <p:blipFill>
          <a:blip r:embed="rId5"/>
          <a:stretch>
            <a:fillRect/>
          </a:stretch>
        </p:blipFill>
        <p:spPr>
          <a:xfrm>
            <a:off x="176644" y="2073898"/>
            <a:ext cx="8790711" cy="4259216"/>
          </a:xfrm>
          <a:prstGeom prst="rect">
            <a:avLst/>
          </a:prstGeom>
        </p:spPr>
      </p:pic>
      <p:sp>
        <p:nvSpPr>
          <p:cNvPr id="6" name="TextBox 5"/>
          <p:cNvSpPr txBox="1"/>
          <p:nvPr/>
        </p:nvSpPr>
        <p:spPr>
          <a:xfrm>
            <a:off x="763052" y="1536868"/>
            <a:ext cx="7813390" cy="461665"/>
          </a:xfrm>
          <a:prstGeom prst="rect">
            <a:avLst/>
          </a:prstGeom>
          <a:noFill/>
        </p:spPr>
        <p:txBody>
          <a:bodyPr wrap="square" rtlCol="0">
            <a:spAutoFit/>
          </a:bodyPr>
          <a:lstStyle/>
          <a:p>
            <a:r>
              <a:rPr lang="en-US" sz="2400" b="1" dirty="0" smtClean="0">
                <a:solidFill>
                  <a:srgbClr val="FF0000"/>
                </a:solidFill>
              </a:rPr>
              <a:t>Please do not enter or change anything on the TOTAL tab.</a:t>
            </a:r>
            <a:endParaRPr lang="en-US" sz="2400" b="1" dirty="0">
              <a:solidFill>
                <a:srgbClr val="FF0000"/>
              </a:solidFill>
            </a:endParaRPr>
          </a:p>
        </p:txBody>
      </p:sp>
    </p:spTree>
    <p:custDataLst>
      <p:tags r:id="rId1"/>
    </p:custDataLst>
    <p:extLst>
      <p:ext uri="{BB962C8B-B14F-4D97-AF65-F5344CB8AC3E}">
        <p14:creationId xmlns:p14="http://schemas.microsoft.com/office/powerpoint/2010/main" val="1619293726"/>
      </p:ext>
    </p:extLst>
  </p:cSld>
  <p:clrMapOvr>
    <a:masterClrMapping/>
  </p:clrMapOvr>
  <mc:AlternateContent xmlns:mc="http://schemas.openxmlformats.org/markup-compatibility/2006" xmlns:p14="http://schemas.microsoft.com/office/powerpoint/2010/main">
    <mc:Choice Requires="p14">
      <p:transition spd="slow" p14:dur="2000" advTm="14123"/>
    </mc:Choice>
    <mc:Fallback xmlns="">
      <p:transition spd="slow" advTm="141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07" y="834353"/>
            <a:ext cx="7152434" cy="1013398"/>
          </a:xfrm>
        </p:spPr>
        <p:txBody>
          <a:bodyPr/>
          <a:lstStyle/>
          <a:p>
            <a:pPr algn="ctr"/>
            <a:r>
              <a:rPr lang="en-US" dirty="0" smtClean="0"/>
              <a:t>Claims Procedure</a:t>
            </a:r>
            <a:endParaRPr lang="en-US" dirty="0"/>
          </a:p>
        </p:txBody>
      </p:sp>
      <p:pic>
        <p:nvPicPr>
          <p:cNvPr id="3" name="Picture 2" title="&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sp>
        <p:nvSpPr>
          <p:cNvPr id="5" name="TextBox 4"/>
          <p:cNvSpPr txBox="1"/>
          <p:nvPr/>
        </p:nvSpPr>
        <p:spPr>
          <a:xfrm>
            <a:off x="486658" y="2316706"/>
            <a:ext cx="4128940"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Save claim worksheet as requested</a:t>
            </a:r>
          </a:p>
          <a:p>
            <a:pPr marL="285750" indent="-285750">
              <a:buFont typeface="Arial" panose="020B0604020202020204" pitchFamily="34" charset="0"/>
              <a:buChar char="•"/>
            </a:pPr>
            <a:r>
              <a:rPr lang="en-US" dirty="0" smtClean="0"/>
              <a:t>Email as </a:t>
            </a:r>
            <a:r>
              <a:rPr lang="en-US" b="1" dirty="0" smtClean="0"/>
              <a:t>Excel file attachment </a:t>
            </a:r>
            <a:r>
              <a:rPr lang="en-US" dirty="0" smtClean="0"/>
              <a:t>to </a:t>
            </a:r>
            <a:r>
              <a:rPr lang="en-US" dirty="0" smtClean="0">
                <a:hlinkClick r:id="rId5"/>
              </a:rPr>
              <a:t>FarmtoCNP@ode.Oregon.gov</a:t>
            </a:r>
            <a:endParaRPr lang="en-US" dirty="0" smtClean="0"/>
          </a:p>
          <a:p>
            <a:pPr marL="742950" lvl="1" indent="-285750">
              <a:buFont typeface="Wingdings" panose="05000000000000000000" pitchFamily="2" charset="2"/>
              <a:buChar char="Ø"/>
            </a:pPr>
            <a:r>
              <a:rPr lang="en-US" dirty="0" smtClean="0"/>
              <a:t>Email subject the same as file name</a:t>
            </a:r>
          </a:p>
          <a:p>
            <a:pPr marL="285750" indent="-285750">
              <a:buFont typeface="Arial" panose="020B0604020202020204" pitchFamily="34" charset="0"/>
              <a:buChar char="•"/>
            </a:pPr>
            <a:r>
              <a:rPr lang="en-US" dirty="0" smtClean="0"/>
              <a:t>Do not submit invoices</a:t>
            </a:r>
          </a:p>
          <a:p>
            <a:pPr marL="742950" lvl="1" indent="-285750">
              <a:buFont typeface="Wingdings" panose="05000000000000000000" pitchFamily="2" charset="2"/>
              <a:buChar char="Ø"/>
            </a:pPr>
            <a:r>
              <a:rPr lang="en-US" dirty="0" smtClean="0"/>
              <a:t>Retain for records</a:t>
            </a:r>
          </a:p>
          <a:p>
            <a:pPr marL="285750" indent="-285750">
              <a:buFont typeface="Arial" panose="020B0604020202020204" pitchFamily="34" charset="0"/>
              <a:buChar char="•"/>
            </a:pPr>
            <a:r>
              <a:rPr lang="en-US" dirty="0" smtClean="0"/>
              <a:t>Farm </a:t>
            </a:r>
            <a:r>
              <a:rPr lang="en-US" dirty="0"/>
              <a:t>to CNP team will review, update totals, send edited claim sheet back with pre-approval or edit requests</a:t>
            </a:r>
          </a:p>
          <a:p>
            <a:pPr marL="285750" indent="-285750">
              <a:buFont typeface="Arial" panose="020B0604020202020204" pitchFamily="34" charset="0"/>
              <a:buChar char="•"/>
            </a:pPr>
            <a:endParaRPr lang="en-US" dirty="0" smtClean="0"/>
          </a:p>
        </p:txBody>
      </p:sp>
      <p:sp>
        <p:nvSpPr>
          <p:cNvPr id="7" name="TextBox 6"/>
          <p:cNvSpPr txBox="1"/>
          <p:nvPr/>
        </p:nvSpPr>
        <p:spPr>
          <a:xfrm>
            <a:off x="4818274" y="2271018"/>
            <a:ext cx="3742442" cy="646331"/>
          </a:xfrm>
          <a:prstGeom prst="rect">
            <a:avLst/>
          </a:prstGeom>
          <a:solidFill>
            <a:srgbClr val="FF0000"/>
          </a:solidFill>
        </p:spPr>
        <p:txBody>
          <a:bodyPr wrap="square" rtlCol="0">
            <a:spAutoFit/>
          </a:bodyPr>
          <a:lstStyle/>
          <a:p>
            <a:pPr algn="ctr"/>
            <a:r>
              <a:rPr lang="en-US" b="1" dirty="0" smtClean="0">
                <a:solidFill>
                  <a:srgbClr val="FFFF00"/>
                </a:solidFill>
              </a:rPr>
              <a:t>DO NOT ENTER CLAIMS INTO EGMS WITHOUT PRE-APPROVAL</a:t>
            </a:r>
            <a:endParaRPr lang="en-US" b="1" dirty="0">
              <a:solidFill>
                <a:srgbClr val="FFFF00"/>
              </a:solidFill>
            </a:endParaRPr>
          </a:p>
        </p:txBody>
      </p:sp>
      <p:sp>
        <p:nvSpPr>
          <p:cNvPr id="8" name="TextBox 7"/>
          <p:cNvSpPr txBox="1"/>
          <p:nvPr/>
        </p:nvSpPr>
        <p:spPr>
          <a:xfrm>
            <a:off x="4615598" y="3275760"/>
            <a:ext cx="4147794"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t>Claims entered into EGMS before they are pre-approved will </a:t>
            </a:r>
            <a:r>
              <a:rPr lang="en-US" b="1" dirty="0" smtClean="0"/>
              <a:t>be rejected</a:t>
            </a:r>
          </a:p>
          <a:p>
            <a:pPr marL="285750" indent="-285750">
              <a:buFont typeface="Arial" panose="020B0604020202020204" pitchFamily="34" charset="0"/>
              <a:buChar char="•"/>
            </a:pPr>
            <a:r>
              <a:rPr lang="en-US" dirty="0" smtClean="0"/>
              <a:t>Claims </a:t>
            </a:r>
            <a:r>
              <a:rPr lang="en-US" dirty="0"/>
              <a:t>are reviewed in the order in which they are </a:t>
            </a:r>
            <a:r>
              <a:rPr lang="en-US" dirty="0" smtClean="0"/>
              <a:t>received</a:t>
            </a:r>
          </a:p>
          <a:p>
            <a:pPr marL="742950" lvl="1" indent="-285750">
              <a:buFont typeface="Wingdings" panose="05000000000000000000" pitchFamily="2" charset="2"/>
              <a:buChar char="Ø"/>
            </a:pPr>
            <a:r>
              <a:rPr lang="en-US" dirty="0" smtClean="0"/>
              <a:t>Up to two week turnaround</a:t>
            </a:r>
            <a:endParaRPr lang="en-US" dirty="0"/>
          </a:p>
        </p:txBody>
      </p:sp>
      <p:sp>
        <p:nvSpPr>
          <p:cNvPr id="9" name="TextBox 8"/>
          <p:cNvSpPr txBox="1"/>
          <p:nvPr/>
        </p:nvSpPr>
        <p:spPr>
          <a:xfrm>
            <a:off x="412446" y="5924983"/>
            <a:ext cx="8210746" cy="646331"/>
          </a:xfrm>
          <a:prstGeom prst="rect">
            <a:avLst/>
          </a:prstGeom>
          <a:noFill/>
        </p:spPr>
        <p:txBody>
          <a:bodyPr wrap="square" rtlCol="0">
            <a:spAutoFit/>
          </a:bodyPr>
          <a:lstStyle/>
          <a:p>
            <a:r>
              <a:rPr lang="en-US" b="1" dirty="0"/>
              <a:t>Once you have received the pre-approval email the claim is ready to enter into </a:t>
            </a:r>
            <a:r>
              <a:rPr lang="en-US" b="1" dirty="0" smtClean="0"/>
              <a:t>EGMS</a:t>
            </a:r>
            <a:endParaRPr lang="en-US" b="1" dirty="0"/>
          </a:p>
          <a:p>
            <a:endParaRPr lang="en-US" dirty="0"/>
          </a:p>
        </p:txBody>
      </p:sp>
    </p:spTree>
    <p:custDataLst>
      <p:tags r:id="rId1"/>
    </p:custDataLst>
    <p:extLst>
      <p:ext uri="{BB962C8B-B14F-4D97-AF65-F5344CB8AC3E}">
        <p14:creationId xmlns:p14="http://schemas.microsoft.com/office/powerpoint/2010/main" val="15258417"/>
      </p:ext>
    </p:extLst>
  </p:cSld>
  <p:clrMapOvr>
    <a:masterClrMapping/>
  </p:clrMapOvr>
  <mc:AlternateContent xmlns:mc="http://schemas.openxmlformats.org/markup-compatibility/2006" xmlns:p14="http://schemas.microsoft.com/office/powerpoint/2010/main">
    <mc:Choice Requires="p14">
      <p:transition spd="slow" p14:dur="2000" advTm="78853"/>
    </mc:Choice>
    <mc:Fallback xmlns="">
      <p:transition spd="slow" advTm="78853"/>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07" y="834353"/>
            <a:ext cx="7152434" cy="1013301"/>
          </a:xfrm>
        </p:spPr>
        <p:txBody>
          <a:bodyPr>
            <a:normAutofit fontScale="90000"/>
          </a:bodyPr>
          <a:lstStyle/>
          <a:p>
            <a:pPr algn="ctr"/>
            <a:r>
              <a:rPr lang="en-US" dirty="0" smtClean="0"/>
              <a:t>For Food Service Management Companies</a:t>
            </a:r>
            <a:endParaRPr lang="en-US" dirty="0"/>
          </a:p>
        </p:txBody>
      </p:sp>
      <p:pic>
        <p:nvPicPr>
          <p:cNvPr id="3" name="Picture 2" title="&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sp>
        <p:nvSpPr>
          <p:cNvPr id="7" name="TextBox 6"/>
          <p:cNvSpPr txBox="1"/>
          <p:nvPr/>
        </p:nvSpPr>
        <p:spPr>
          <a:xfrm>
            <a:off x="471733" y="1847654"/>
            <a:ext cx="4138367"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purpose of the Reimbursement </a:t>
            </a:r>
            <a:r>
              <a:rPr lang="en-US" dirty="0"/>
              <a:t>Grant </a:t>
            </a:r>
            <a:r>
              <a:rPr lang="en-US" dirty="0" smtClean="0"/>
              <a:t>is to benefit the </a:t>
            </a:r>
            <a:r>
              <a:rPr lang="en-US" dirty="0"/>
              <a:t>school food authority, </a:t>
            </a:r>
            <a:r>
              <a:rPr lang="en-US" b="1" dirty="0"/>
              <a:t>not</a:t>
            </a:r>
            <a:r>
              <a:rPr lang="en-US" dirty="0"/>
              <a:t> the Food Service Management </a:t>
            </a:r>
            <a:r>
              <a:rPr lang="en-US" dirty="0" smtClean="0"/>
              <a:t>Company</a:t>
            </a:r>
          </a:p>
          <a:p>
            <a:endParaRPr lang="en-US" dirty="0"/>
          </a:p>
          <a:p>
            <a:pPr marL="285750" indent="-285750">
              <a:buFont typeface="Arial" panose="020B0604020202020204" pitchFamily="34" charset="0"/>
              <a:buChar char="•"/>
              <a:defRPr/>
            </a:pPr>
            <a:r>
              <a:rPr lang="en-US" dirty="0" smtClean="0"/>
              <a:t>Since FSMCs </a:t>
            </a:r>
            <a:r>
              <a:rPr lang="en-US" dirty="0"/>
              <a:t>have a fixed cost per meal, </a:t>
            </a:r>
            <a:r>
              <a:rPr lang="en-US" b="1" dirty="0" smtClean="0"/>
              <a:t>all</a:t>
            </a:r>
            <a:r>
              <a:rPr lang="en-US" dirty="0" smtClean="0"/>
              <a:t> </a:t>
            </a:r>
            <a:r>
              <a:rPr lang="en-US" dirty="0"/>
              <a:t>costs associated with that fixed cost must be in that </a:t>
            </a:r>
            <a:r>
              <a:rPr lang="en-US" dirty="0" smtClean="0"/>
              <a:t>meal</a:t>
            </a:r>
          </a:p>
          <a:p>
            <a:pPr marL="285750" indent="-285750">
              <a:buFont typeface="Arial" panose="020B0604020202020204" pitchFamily="34" charset="0"/>
              <a:buChar char="•"/>
              <a:defRPr/>
            </a:pPr>
            <a:endParaRPr lang="en-US" dirty="0" smtClean="0"/>
          </a:p>
          <a:p>
            <a:pPr marL="285750" indent="-285750">
              <a:buFont typeface="Arial" panose="020B0604020202020204" pitchFamily="34" charset="0"/>
              <a:buChar char="•"/>
              <a:defRPr/>
            </a:pPr>
            <a:r>
              <a:rPr lang="en-US" dirty="0"/>
              <a:t>T</a:t>
            </a:r>
            <a:r>
              <a:rPr lang="en-US" dirty="0" smtClean="0"/>
              <a:t>he </a:t>
            </a:r>
            <a:r>
              <a:rPr lang="en-US" dirty="0"/>
              <a:t>FSMC </a:t>
            </a:r>
            <a:r>
              <a:rPr lang="en-US" dirty="0" smtClean="0"/>
              <a:t>may not </a:t>
            </a:r>
            <a:r>
              <a:rPr lang="en-US" dirty="0"/>
              <a:t>bill the costs back to the school district or </a:t>
            </a:r>
            <a:r>
              <a:rPr lang="en-US" dirty="0" smtClean="0"/>
              <a:t>client</a:t>
            </a:r>
          </a:p>
          <a:p>
            <a:pPr>
              <a:defRPr/>
            </a:pPr>
            <a:endParaRPr lang="en-US" dirty="0"/>
          </a:p>
          <a:p>
            <a:pPr marL="285750" indent="-285750">
              <a:buFont typeface="Arial" panose="020B0604020202020204" pitchFamily="34" charset="0"/>
              <a:buChar char="•"/>
              <a:defRPr/>
            </a:pPr>
            <a:r>
              <a:rPr lang="en-US" dirty="0"/>
              <a:t>The FSMC should figure in these reimbursements when calculating their </a:t>
            </a:r>
            <a:r>
              <a:rPr lang="en-US" dirty="0" smtClean="0"/>
              <a:t>bid </a:t>
            </a:r>
            <a:endParaRPr lang="en-US" dirty="0"/>
          </a:p>
          <a:p>
            <a:endParaRPr lang="en-US" dirty="0"/>
          </a:p>
        </p:txBody>
      </p:sp>
      <p:pic>
        <p:nvPicPr>
          <p:cNvPr id="1026" name="Picture 2" descr="Contract, Signature, Agreement, Signing, Document, P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8221" y="2594087"/>
            <a:ext cx="3503070" cy="269755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41069485"/>
      </p:ext>
    </p:extLst>
  </p:cSld>
  <p:clrMapOvr>
    <a:masterClrMapping/>
  </p:clrMapOvr>
  <mc:AlternateContent xmlns:mc="http://schemas.openxmlformats.org/markup-compatibility/2006" xmlns:p14="http://schemas.microsoft.com/office/powerpoint/2010/main">
    <mc:Choice Requires="p14">
      <p:transition spd="slow" p14:dur="2000" advTm="38384"/>
    </mc:Choice>
    <mc:Fallback xmlns="">
      <p:transition spd="slow" advTm="38384"/>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title="&quot;&quot;"/>
          <p:cNvSpPr/>
          <p:nvPr/>
        </p:nvSpPr>
        <p:spPr>
          <a:xfrm>
            <a:off x="84841" y="1131216"/>
            <a:ext cx="8895165" cy="5172831"/>
          </a:xfrm>
          <a:prstGeom prst="rect">
            <a:avLst/>
          </a:prstGeom>
          <a:blipFill dpi="0" rotWithShape="1">
            <a:blip r:embed="rId4">
              <a:alphaModFix amt="20000"/>
            </a:blip>
            <a:srcRect/>
            <a:stretch>
              <a:fillRect/>
            </a:stretch>
          </a:blipFill>
          <a:effectLst>
            <a:outerShdw blurRad="63500" sx="102000" sy="102000" algn="c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2607" y="834353"/>
            <a:ext cx="7152434" cy="1013301"/>
          </a:xfrm>
        </p:spPr>
        <p:txBody>
          <a:bodyPr/>
          <a:lstStyle/>
          <a:p>
            <a:pPr algn="ctr"/>
            <a:r>
              <a:rPr lang="en-US" dirty="0" smtClean="0"/>
              <a:t>Competitive Reimbursement Grant</a:t>
            </a:r>
            <a:endParaRPr lang="en-US" dirty="0"/>
          </a:p>
        </p:txBody>
      </p:sp>
      <p:pic>
        <p:nvPicPr>
          <p:cNvPr id="3" name="Picture 2" title="&quot;&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sp>
        <p:nvSpPr>
          <p:cNvPr id="4" name="TextBox 3"/>
          <p:cNvSpPr txBox="1"/>
          <p:nvPr/>
        </p:nvSpPr>
        <p:spPr>
          <a:xfrm>
            <a:off x="688157" y="1687398"/>
            <a:ext cx="7682845" cy="646331"/>
          </a:xfrm>
          <a:prstGeom prst="rect">
            <a:avLst/>
          </a:prstGeom>
          <a:noFill/>
        </p:spPr>
        <p:txBody>
          <a:bodyPr wrap="square" rtlCol="0">
            <a:spAutoFit/>
          </a:bodyPr>
          <a:lstStyle/>
          <a:p>
            <a:r>
              <a:rPr lang="en-US" dirty="0" smtClean="0"/>
              <a:t>The process ODE uses to distribute </a:t>
            </a:r>
            <a:r>
              <a:rPr lang="en-US" dirty="0"/>
              <a:t>extra or unspent funds to Grantees who have exhausted their initial awards.</a:t>
            </a:r>
          </a:p>
        </p:txBody>
      </p:sp>
      <p:sp>
        <p:nvSpPr>
          <p:cNvPr id="5" name="TextBox 4"/>
          <p:cNvSpPr txBox="1"/>
          <p:nvPr/>
        </p:nvSpPr>
        <p:spPr>
          <a:xfrm>
            <a:off x="567965" y="2549173"/>
            <a:ext cx="7882351" cy="25423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smtClean="0"/>
              <a:t>Budget a portion of Farm to CNP Grant Program allocation</a:t>
            </a:r>
          </a:p>
          <a:p>
            <a:pPr marL="742950" lvl="1" indent="-285750">
              <a:lnSpc>
                <a:spcPct val="150000"/>
              </a:lnSpc>
              <a:buFont typeface="Wingdings" panose="05000000000000000000" pitchFamily="2" charset="2"/>
              <a:buChar char="Ø"/>
            </a:pPr>
            <a:r>
              <a:rPr lang="en-US" dirty="0" smtClean="0"/>
              <a:t>Additional funds available through reductions and liquidations</a:t>
            </a:r>
          </a:p>
          <a:p>
            <a:pPr marL="285750" indent="-285750">
              <a:lnSpc>
                <a:spcPct val="150000"/>
              </a:lnSpc>
              <a:buFont typeface="Arial" panose="020B0604020202020204" pitchFamily="34" charset="0"/>
              <a:buChar char="•"/>
            </a:pPr>
            <a:r>
              <a:rPr lang="en-US" dirty="0" smtClean="0"/>
              <a:t>Applications open December 2023</a:t>
            </a:r>
          </a:p>
          <a:p>
            <a:pPr marL="285750" indent="-285750">
              <a:lnSpc>
                <a:spcPct val="150000"/>
              </a:lnSpc>
              <a:buFont typeface="Arial" panose="020B0604020202020204" pitchFamily="34" charset="0"/>
              <a:buChar char="•"/>
            </a:pPr>
            <a:r>
              <a:rPr lang="en-US" dirty="0" smtClean="0"/>
              <a:t>Must be at $0 to be eligible to apply</a:t>
            </a:r>
          </a:p>
          <a:p>
            <a:pPr marL="285750" indent="-285750">
              <a:lnSpc>
                <a:spcPct val="150000"/>
              </a:lnSpc>
              <a:buFont typeface="Arial" panose="020B0604020202020204" pitchFamily="34" charset="0"/>
              <a:buChar char="•"/>
            </a:pPr>
            <a:r>
              <a:rPr lang="en-US" dirty="0" smtClean="0"/>
              <a:t>Functions exactly like Noncompetitive Reimbursement Grant</a:t>
            </a:r>
          </a:p>
          <a:p>
            <a:pPr marL="285750" indent="-285750">
              <a:lnSpc>
                <a:spcPct val="150000"/>
              </a:lnSpc>
              <a:buFont typeface="Arial" panose="020B0604020202020204" pitchFamily="34" charset="0"/>
              <a:buChar char="•"/>
            </a:pPr>
            <a:r>
              <a:rPr lang="en-US" dirty="0" smtClean="0"/>
              <a:t>Webinar announced this winter via Listserv</a:t>
            </a:r>
          </a:p>
        </p:txBody>
      </p:sp>
    </p:spTree>
    <p:custDataLst>
      <p:tags r:id="rId1"/>
    </p:custDataLst>
    <p:extLst>
      <p:ext uri="{BB962C8B-B14F-4D97-AF65-F5344CB8AC3E}">
        <p14:creationId xmlns:p14="http://schemas.microsoft.com/office/powerpoint/2010/main" val="3561896656"/>
      </p:ext>
    </p:extLst>
  </p:cSld>
  <p:clrMapOvr>
    <a:masterClrMapping/>
  </p:clrMapOvr>
  <mc:AlternateContent xmlns:mc="http://schemas.openxmlformats.org/markup-compatibility/2006" xmlns:p14="http://schemas.microsoft.com/office/powerpoint/2010/main">
    <mc:Choice Requires="p14">
      <p:transition spd="slow" p14:dur="2000" advTm="135655"/>
    </mc:Choice>
    <mc:Fallback xmlns="">
      <p:transition spd="slow" advTm="13565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title="www.bit.ly/f2so"/>
          <p:cNvSpPr txBox="1"/>
          <p:nvPr/>
        </p:nvSpPr>
        <p:spPr>
          <a:xfrm>
            <a:off x="5333859" y="5868255"/>
            <a:ext cx="3011366" cy="369332"/>
          </a:xfrm>
          <a:prstGeom prst="rect">
            <a:avLst/>
          </a:prstGeom>
          <a:solidFill>
            <a:srgbClr val="FF99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b="1" dirty="0" smtClean="0">
                <a:hlinkClick r:id="rId4" tooltip="www.bit.ly/f2so"/>
              </a:rPr>
              <a:t>www.bit.ly/f2sor</a:t>
            </a:r>
            <a:endParaRPr lang="en-US" b="1" dirty="0"/>
          </a:p>
        </p:txBody>
      </p:sp>
      <p:sp>
        <p:nvSpPr>
          <p:cNvPr id="11" name="TextBox 10"/>
          <p:cNvSpPr txBox="1"/>
          <p:nvPr/>
        </p:nvSpPr>
        <p:spPr>
          <a:xfrm>
            <a:off x="5333859" y="5354409"/>
            <a:ext cx="3011366" cy="369332"/>
          </a:xfrm>
          <a:prstGeom prst="rect">
            <a:avLst/>
          </a:prstGeom>
          <a:solidFill>
            <a:srgbClr val="FF99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b="1" dirty="0" smtClean="0">
                <a:hlinkClick r:id="rId5"/>
              </a:rPr>
              <a:t>FarmtoCNP@ode.Oregon.gov</a:t>
            </a:r>
            <a:endParaRPr lang="en-US" b="1" dirty="0"/>
          </a:p>
        </p:txBody>
      </p:sp>
      <p:pic>
        <p:nvPicPr>
          <p:cNvPr id="3" name="Picture 2" title="&quot;&quo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5041" y="79128"/>
            <a:ext cx="917448" cy="972312"/>
          </a:xfrm>
          <a:prstGeom prst="rect">
            <a:avLst/>
          </a:prstGeom>
        </p:spPr>
      </p:pic>
      <p:pic>
        <p:nvPicPr>
          <p:cNvPr id="6" name="Picture 5" title="Emily Griffith"/>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4926" y="4544070"/>
            <a:ext cx="1614545" cy="1693517"/>
          </a:xfrm>
          <a:prstGeom prst="rect">
            <a:avLst/>
          </a:prstGeom>
        </p:spPr>
      </p:pic>
      <p:pic>
        <p:nvPicPr>
          <p:cNvPr id="8" name="Picture 7" title="Amy Lahrman"/>
          <p:cNvPicPr>
            <a:picLocks noChangeAspect="1"/>
          </p:cNvPicPr>
          <p:nvPr/>
        </p:nvPicPr>
        <p:blipFill rotWithShape="1">
          <a:blip r:embed="rId8" cstate="print">
            <a:extLst>
              <a:ext uri="{28A0092B-C50C-407E-A947-70E740481C1C}">
                <a14:useLocalDpi xmlns:a14="http://schemas.microsoft.com/office/drawing/2010/main" val="0"/>
              </a:ext>
            </a:extLst>
          </a:blip>
          <a:srcRect l="47862" t="17543" r="26484" b="43664"/>
          <a:stretch/>
        </p:blipFill>
        <p:spPr>
          <a:xfrm>
            <a:off x="1838534" y="3108960"/>
            <a:ext cx="1709992" cy="1723782"/>
          </a:xfrm>
          <a:prstGeom prst="rect">
            <a:avLst/>
          </a:prstGeom>
        </p:spPr>
      </p:pic>
      <p:pic>
        <p:nvPicPr>
          <p:cNvPr id="4" name="Picture 3" title="Rick Sherma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6148" y="1714712"/>
            <a:ext cx="1643736" cy="1681270"/>
          </a:xfrm>
          <a:prstGeom prst="rect">
            <a:avLst/>
          </a:prstGeom>
        </p:spPr>
      </p:pic>
      <p:sp>
        <p:nvSpPr>
          <p:cNvPr id="7" name="TextBox 6"/>
          <p:cNvSpPr txBox="1"/>
          <p:nvPr/>
        </p:nvSpPr>
        <p:spPr>
          <a:xfrm>
            <a:off x="5151418" y="1739575"/>
            <a:ext cx="3557453" cy="4124206"/>
          </a:xfrm>
          <a:prstGeom prst="rect">
            <a:avLst/>
          </a:prstGeom>
          <a:noFill/>
        </p:spPr>
        <p:txBody>
          <a:bodyPr wrap="square" rtlCol="0">
            <a:spAutoFit/>
          </a:bodyPr>
          <a:lstStyle/>
          <a:p>
            <a:pPr algn="ctr"/>
            <a:r>
              <a:rPr lang="en-US" sz="2000" b="1" dirty="0" smtClean="0"/>
              <a:t>Rick Sherman </a:t>
            </a:r>
          </a:p>
          <a:p>
            <a:pPr algn="ctr"/>
            <a:r>
              <a:rPr lang="en-US" sz="2000" dirty="0" smtClean="0"/>
              <a:t>Farm to CNP Program Analyst</a:t>
            </a:r>
          </a:p>
          <a:p>
            <a:pPr algn="ctr"/>
            <a:r>
              <a:rPr lang="en-US" sz="2000" dirty="0" smtClean="0">
                <a:solidFill>
                  <a:srgbClr val="0070C0"/>
                </a:solidFill>
                <a:hlinkClick r:id="rId10"/>
              </a:rPr>
              <a:t>Rick.Sherman@ode.Oregon.gov</a:t>
            </a:r>
            <a:endParaRPr lang="en-US" sz="2000" dirty="0" smtClean="0">
              <a:solidFill>
                <a:srgbClr val="0070C0"/>
              </a:solidFill>
            </a:endParaRPr>
          </a:p>
          <a:p>
            <a:pPr algn="ctr"/>
            <a:endParaRPr lang="en-US" sz="2000" dirty="0"/>
          </a:p>
          <a:p>
            <a:pPr algn="ctr"/>
            <a:r>
              <a:rPr lang="en-US" sz="2000" b="1" smtClean="0"/>
              <a:t>Amy Lahrman</a:t>
            </a:r>
            <a:endParaRPr lang="en-US" sz="2000" b="1" dirty="0" smtClean="0"/>
          </a:p>
          <a:p>
            <a:pPr algn="ctr"/>
            <a:r>
              <a:rPr lang="en-US" sz="2000" dirty="0" smtClean="0"/>
              <a:t>Administrative Specialist</a:t>
            </a:r>
          </a:p>
          <a:p>
            <a:pPr algn="ctr"/>
            <a:r>
              <a:rPr lang="en-US" sz="2000" dirty="0" smtClean="0">
                <a:solidFill>
                  <a:srgbClr val="0070C0"/>
                </a:solidFill>
                <a:hlinkClick r:id="rId11"/>
              </a:rPr>
              <a:t>Amy.Lahrman@ode.Oregon.gov</a:t>
            </a:r>
            <a:endParaRPr lang="en-US" sz="2000" dirty="0" smtClean="0">
              <a:solidFill>
                <a:srgbClr val="0070C0"/>
              </a:solidFill>
            </a:endParaRPr>
          </a:p>
          <a:p>
            <a:pPr algn="ctr"/>
            <a:endParaRPr lang="en-US" sz="2000" dirty="0"/>
          </a:p>
          <a:p>
            <a:pPr algn="ctr"/>
            <a:r>
              <a:rPr lang="en-US" sz="2000" b="1" dirty="0" smtClean="0"/>
              <a:t>Emily Griffith</a:t>
            </a:r>
          </a:p>
          <a:p>
            <a:pPr algn="ctr"/>
            <a:r>
              <a:rPr lang="en-US" sz="2000" dirty="0" smtClean="0"/>
              <a:t>Office Specialist</a:t>
            </a:r>
          </a:p>
          <a:p>
            <a:pPr algn="ctr"/>
            <a:r>
              <a:rPr lang="en-US" sz="2000" dirty="0" smtClean="0">
                <a:solidFill>
                  <a:srgbClr val="0070C0"/>
                </a:solidFill>
                <a:hlinkClick r:id="rId12"/>
              </a:rPr>
              <a:t>Emily.Griffith@ode.Oregon.gov</a:t>
            </a:r>
            <a:endParaRPr lang="en-US" sz="2000" dirty="0" smtClean="0">
              <a:solidFill>
                <a:srgbClr val="0070C0"/>
              </a:solidFill>
            </a:endParaRPr>
          </a:p>
          <a:p>
            <a:endParaRPr lang="en-US" dirty="0">
              <a:solidFill>
                <a:srgbClr val="0070C0"/>
              </a:solidFill>
            </a:endParaRPr>
          </a:p>
          <a:p>
            <a:pPr algn="ctr"/>
            <a:endParaRPr lang="en-US" sz="2400" b="1" dirty="0">
              <a:solidFill>
                <a:srgbClr val="0070C0"/>
              </a:solidFill>
            </a:endParaRPr>
          </a:p>
        </p:txBody>
      </p:sp>
      <p:sp>
        <p:nvSpPr>
          <p:cNvPr id="2" name="Title 1"/>
          <p:cNvSpPr>
            <a:spLocks noGrp="1"/>
          </p:cNvSpPr>
          <p:nvPr>
            <p:ph type="title"/>
          </p:nvPr>
        </p:nvSpPr>
        <p:spPr>
          <a:xfrm>
            <a:off x="1002607" y="834353"/>
            <a:ext cx="7152434" cy="1013398"/>
          </a:xfrm>
        </p:spPr>
        <p:txBody>
          <a:bodyPr/>
          <a:lstStyle/>
          <a:p>
            <a:pPr algn="ctr"/>
            <a:r>
              <a:rPr lang="en-US" dirty="0" smtClean="0"/>
              <a:t>ODE Farm to CNP Team</a:t>
            </a:r>
            <a:endParaRPr lang="en-US" dirty="0"/>
          </a:p>
        </p:txBody>
      </p:sp>
    </p:spTree>
    <p:custDataLst>
      <p:tags r:id="rId1"/>
    </p:custDataLst>
    <p:extLst>
      <p:ext uri="{BB962C8B-B14F-4D97-AF65-F5344CB8AC3E}">
        <p14:creationId xmlns:p14="http://schemas.microsoft.com/office/powerpoint/2010/main" val="791189134"/>
      </p:ext>
    </p:extLst>
  </p:cSld>
  <p:clrMapOvr>
    <a:masterClrMapping/>
  </p:clrMapOvr>
  <mc:AlternateContent xmlns:mc="http://schemas.openxmlformats.org/markup-compatibility/2006" xmlns:p14="http://schemas.microsoft.com/office/powerpoint/2010/main">
    <mc:Choice Requires="p14">
      <p:transition spd="slow" p14:dur="2000" advTm="37247"/>
    </mc:Choice>
    <mc:Fallback xmlns="">
      <p:transition spd="slow" advTm="37247"/>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07" y="759840"/>
            <a:ext cx="7152434" cy="1013301"/>
          </a:xfrm>
        </p:spPr>
        <p:txBody>
          <a:bodyPr/>
          <a:lstStyle/>
          <a:p>
            <a:pPr algn="ctr"/>
            <a:r>
              <a:rPr lang="en-US" dirty="0" smtClean="0"/>
              <a:t>Resources</a:t>
            </a:r>
            <a:endParaRPr lang="en-US" dirty="0"/>
          </a:p>
        </p:txBody>
      </p:sp>
      <p:pic>
        <p:nvPicPr>
          <p:cNvPr id="3" name="Picture 2" title="&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sp>
        <p:nvSpPr>
          <p:cNvPr id="4" name="TextBox 3"/>
          <p:cNvSpPr txBox="1"/>
          <p:nvPr/>
        </p:nvSpPr>
        <p:spPr>
          <a:xfrm>
            <a:off x="676127" y="1659117"/>
            <a:ext cx="3933973" cy="4616648"/>
          </a:xfrm>
          <a:prstGeom prst="rect">
            <a:avLst/>
          </a:prstGeom>
          <a:noFill/>
        </p:spPr>
        <p:txBody>
          <a:bodyPr wrap="square" rtlCol="0">
            <a:spAutoFit/>
          </a:bodyPr>
          <a:lstStyle/>
          <a:p>
            <a:pPr marL="285750" indent="-285750">
              <a:buFont typeface="Arial" panose="020B0604020202020204" pitchFamily="34" charset="0"/>
              <a:buChar char="•"/>
            </a:pPr>
            <a:r>
              <a:rPr lang="en-US" sz="1400" b="1" dirty="0" smtClean="0"/>
              <a:t>Contact the distribution company you currently use</a:t>
            </a:r>
          </a:p>
          <a:p>
            <a:pPr marL="742950" lvl="1" indent="-285750">
              <a:buFont typeface="Wingdings" panose="05000000000000000000" pitchFamily="2" charset="2"/>
              <a:buChar char="Ø"/>
            </a:pPr>
            <a:r>
              <a:rPr lang="en-US" sz="1400" b="1" dirty="0" smtClean="0"/>
              <a:t>Ask for a list of Oregon products</a:t>
            </a:r>
          </a:p>
          <a:p>
            <a:pPr lvl="1"/>
            <a:endParaRPr lang="en-US" sz="1400" b="1" dirty="0" smtClean="0"/>
          </a:p>
          <a:p>
            <a:pPr marL="285750" indent="-285750">
              <a:buFont typeface="Arial" panose="020B0604020202020204" pitchFamily="34" charset="0"/>
              <a:buChar char="•"/>
            </a:pPr>
            <a:r>
              <a:rPr lang="en-US" sz="1400" b="1" dirty="0" smtClean="0"/>
              <a:t>Oregon Farm to School and School Garden Network</a:t>
            </a:r>
          </a:p>
          <a:p>
            <a:pPr marL="742950" lvl="1" indent="-285750">
              <a:buFont typeface="Wingdings" panose="05000000000000000000" pitchFamily="2" charset="2"/>
              <a:buChar char="Ø"/>
            </a:pPr>
            <a:r>
              <a:rPr lang="en-US" sz="1400" b="1" dirty="0" smtClean="0">
                <a:hlinkClick r:id="rId5" tooltip="Oregon Farm to School and School Garden Network"/>
              </a:rPr>
              <a:t>www.oregonfarmtoschool.org</a:t>
            </a:r>
            <a:endParaRPr lang="en-US" sz="1400" b="1" dirty="0" smtClean="0"/>
          </a:p>
          <a:p>
            <a:pPr lvl="1"/>
            <a:endParaRPr lang="en-US" sz="1400" b="1" dirty="0" smtClean="0"/>
          </a:p>
          <a:p>
            <a:pPr marL="285750" indent="-285750">
              <a:buFont typeface="Arial" panose="020B0604020202020204" pitchFamily="34" charset="0"/>
              <a:buChar char="•"/>
            </a:pPr>
            <a:r>
              <a:rPr lang="en-US" sz="1400" b="1" dirty="0" smtClean="0"/>
              <a:t>Regional procurement hubs</a:t>
            </a:r>
          </a:p>
          <a:p>
            <a:pPr marL="742950" lvl="1" indent="-285750">
              <a:buFont typeface="Wingdings" panose="05000000000000000000" pitchFamily="2" charset="2"/>
              <a:buChar char="Ø"/>
            </a:pPr>
            <a:r>
              <a:rPr lang="en-US" sz="1400" b="1" dirty="0" smtClean="0">
                <a:hlinkClick r:id="rId6" tooltip="Regional procurement hubs"/>
              </a:rPr>
              <a:t>www.oregonfarmtoschool.org/regional-hubs/</a:t>
            </a:r>
            <a:endParaRPr lang="en-US" sz="1400" b="1" dirty="0" smtClean="0"/>
          </a:p>
          <a:p>
            <a:endParaRPr lang="en-US" sz="1400" b="1" dirty="0" smtClean="0"/>
          </a:p>
          <a:p>
            <a:pPr marL="285750" indent="-285750">
              <a:buFont typeface="Arial" panose="020B0604020202020204" pitchFamily="34" charset="0"/>
              <a:buChar char="•"/>
            </a:pPr>
            <a:r>
              <a:rPr lang="en-US" sz="1400" b="1" dirty="0" smtClean="0"/>
              <a:t>Oregon Harvest for Schools Directory</a:t>
            </a:r>
          </a:p>
          <a:p>
            <a:pPr marL="742950" lvl="1" indent="-285750">
              <a:buFont typeface="Wingdings" panose="05000000000000000000" pitchFamily="2" charset="2"/>
              <a:buChar char="Ø"/>
            </a:pPr>
            <a:r>
              <a:rPr lang="en-US" sz="1400" b="1" dirty="0" smtClean="0">
                <a:hlinkClick r:id="rId7" tooltip="Oregon Harvest for Schools Directory"/>
              </a:rPr>
              <a:t>www.portal.oregonharvestforschools.com</a:t>
            </a:r>
            <a:endParaRPr lang="en-US" sz="1400" b="1" dirty="0" smtClean="0"/>
          </a:p>
          <a:p>
            <a:pPr lvl="1"/>
            <a:endParaRPr lang="en-US" sz="1400" b="1" dirty="0" smtClean="0"/>
          </a:p>
          <a:p>
            <a:pPr marL="285750" indent="-285750">
              <a:buFont typeface="Arial" panose="020B0604020202020204" pitchFamily="34" charset="0"/>
              <a:buChar char="•"/>
            </a:pPr>
            <a:r>
              <a:rPr lang="en-US" sz="1400" b="1" dirty="0" smtClean="0"/>
              <a:t>ODE Farm to CNP webpage</a:t>
            </a:r>
          </a:p>
          <a:p>
            <a:pPr marL="742950" lvl="1" indent="-285750">
              <a:buFont typeface="Wingdings" panose="05000000000000000000" pitchFamily="2" charset="2"/>
              <a:buChar char="Ø"/>
            </a:pPr>
            <a:r>
              <a:rPr lang="en-US" sz="1400" b="1" dirty="0" smtClean="0">
                <a:hlinkClick r:id="rId8" tooltip="ODE Farm to CNP webpage"/>
              </a:rPr>
              <a:t>www.bit.ly/f2sor</a:t>
            </a:r>
            <a:endParaRPr lang="en-US" sz="1400" b="1" dirty="0" smtClean="0"/>
          </a:p>
          <a:p>
            <a:pPr lvl="1"/>
            <a:endParaRPr lang="en-US" sz="1400" b="1" dirty="0" smtClean="0"/>
          </a:p>
          <a:p>
            <a:pPr marL="285750" indent="-285750">
              <a:buFont typeface="Arial" panose="020B0604020202020204" pitchFamily="34" charset="0"/>
              <a:buChar char="•"/>
            </a:pPr>
            <a:r>
              <a:rPr lang="en-US" sz="1400" b="1" dirty="0" smtClean="0"/>
              <a:t>Farm to CNP team</a:t>
            </a:r>
          </a:p>
          <a:p>
            <a:pPr marL="742950" lvl="1" indent="-285750">
              <a:buFont typeface="Wingdings" panose="05000000000000000000" pitchFamily="2" charset="2"/>
              <a:buChar char="Ø"/>
            </a:pPr>
            <a:r>
              <a:rPr lang="en-US" sz="1400" b="1" dirty="0" smtClean="0">
                <a:hlinkClick r:id="rId9"/>
              </a:rPr>
              <a:t>FarmtoCNP@state.or.us</a:t>
            </a:r>
            <a:endParaRPr lang="en-US" sz="1400" b="1" dirty="0" smtClean="0"/>
          </a:p>
        </p:txBody>
      </p:sp>
      <p:pic>
        <p:nvPicPr>
          <p:cNvPr id="5" name="Picture 4" title="Oregon Harvest for School Directory"/>
          <p:cNvPicPr>
            <a:picLocks noChangeAspect="1"/>
          </p:cNvPicPr>
          <p:nvPr/>
        </p:nvPicPr>
        <p:blipFill>
          <a:blip r:embed="rId10"/>
          <a:stretch>
            <a:fillRect/>
          </a:stretch>
        </p:blipFill>
        <p:spPr>
          <a:xfrm>
            <a:off x="4578824" y="2672418"/>
            <a:ext cx="2456318" cy="2496673"/>
          </a:xfrm>
          <a:prstGeom prst="rect">
            <a:avLst/>
          </a:prstGeom>
        </p:spPr>
      </p:pic>
      <p:pic>
        <p:nvPicPr>
          <p:cNvPr id="9" name="Picture 8" title="Combined Claims file"/>
          <p:cNvPicPr>
            <a:picLocks noChangeAspect="1"/>
          </p:cNvPicPr>
          <p:nvPr/>
        </p:nvPicPr>
        <p:blipFill>
          <a:blip r:embed="rId11"/>
          <a:stretch>
            <a:fillRect/>
          </a:stretch>
        </p:blipFill>
        <p:spPr>
          <a:xfrm>
            <a:off x="6413412" y="4205630"/>
            <a:ext cx="2402850" cy="2211620"/>
          </a:xfrm>
          <a:prstGeom prst="rect">
            <a:avLst/>
          </a:prstGeom>
        </p:spPr>
      </p:pic>
      <p:pic>
        <p:nvPicPr>
          <p:cNvPr id="7" name="Picture 6" title="Regional Procurement Hubs"/>
          <p:cNvPicPr>
            <a:picLocks noChangeAspect="1"/>
          </p:cNvPicPr>
          <p:nvPr/>
        </p:nvPicPr>
        <p:blipFill>
          <a:blip r:embed="rId12"/>
          <a:stretch>
            <a:fillRect/>
          </a:stretch>
        </p:blipFill>
        <p:spPr>
          <a:xfrm>
            <a:off x="6470392" y="1675232"/>
            <a:ext cx="2288890" cy="1994372"/>
          </a:xfrm>
          <a:prstGeom prst="rect">
            <a:avLst/>
          </a:prstGeom>
        </p:spPr>
      </p:pic>
    </p:spTree>
    <p:custDataLst>
      <p:tags r:id="rId1"/>
    </p:custDataLst>
    <p:extLst>
      <p:ext uri="{BB962C8B-B14F-4D97-AF65-F5344CB8AC3E}">
        <p14:creationId xmlns:p14="http://schemas.microsoft.com/office/powerpoint/2010/main" val="1094445502"/>
      </p:ext>
    </p:extLst>
  </p:cSld>
  <p:clrMapOvr>
    <a:masterClrMapping/>
  </p:clrMapOvr>
  <mc:AlternateContent xmlns:mc="http://schemas.openxmlformats.org/markup-compatibility/2006" xmlns:p14="http://schemas.microsoft.com/office/powerpoint/2010/main">
    <mc:Choice Requires="p14">
      <p:transition spd="slow" p14:dur="2000" advTm="85319"/>
    </mc:Choice>
    <mc:Fallback xmlns="">
      <p:transition spd="slow" advTm="853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1+ppt_w/2"/>
                                          </p:val>
                                        </p:tav>
                                      </p:tavLst>
                                    </p:anim>
                                    <p:anim calcmode="lin" valueType="num">
                                      <p:cBhvr additive="base">
                                        <p:cTn id="13" dur="500"/>
                                        <p:tgtEl>
                                          <p:spTgt spid="7"/>
                                        </p:tgtEl>
                                        <p:attrNameLst>
                                          <p:attrName>ppt_y</p:attrName>
                                        </p:attrNameLst>
                                      </p:cBhvr>
                                      <p:tavLst>
                                        <p:tav tm="0">
                                          <p:val>
                                            <p:strVal val="ppt_y"/>
                                          </p:val>
                                        </p:tav>
                                        <p:tav tm="100000">
                                          <p:val>
                                            <p:strVal val="ppt_y"/>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1+ppt_w/2"/>
                                          </p:val>
                                        </p:tav>
                                      </p:tavLst>
                                    </p:anim>
                                    <p:anim calcmode="lin" valueType="num">
                                      <p:cBhvr additive="base">
                                        <p:cTn id="25" dur="500"/>
                                        <p:tgtEl>
                                          <p:spTgt spid="5"/>
                                        </p:tgtEl>
                                        <p:attrNameLst>
                                          <p:attrName>ppt_y</p:attrName>
                                        </p:attrNameLst>
                                      </p:cBhvr>
                                      <p:tavLst>
                                        <p:tav tm="0">
                                          <p:val>
                                            <p:strVal val="ppt_y"/>
                                          </p:val>
                                        </p:tav>
                                        <p:tav tm="100000">
                                          <p:val>
                                            <p:strVal val="ppt_y"/>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07" y="834353"/>
            <a:ext cx="7152434" cy="1013301"/>
          </a:xfrm>
        </p:spPr>
        <p:txBody>
          <a:bodyPr/>
          <a:lstStyle/>
          <a:p>
            <a:pPr algn="ctr"/>
            <a:r>
              <a:rPr lang="en-US" dirty="0" smtClean="0"/>
              <a:t>Thank you!</a:t>
            </a:r>
            <a:endParaRPr lang="en-US" dirty="0"/>
          </a:p>
        </p:txBody>
      </p:sp>
      <p:pic>
        <p:nvPicPr>
          <p:cNvPr id="3" name="Picture 2" title="&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pic>
        <p:nvPicPr>
          <p:cNvPr id="4" name="Picture 2" descr="Vegetables, Cartoon, Root Vegetables, Running, Wav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261" y="1341003"/>
            <a:ext cx="6773126" cy="38804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59146" y="5597767"/>
            <a:ext cx="4039356" cy="461665"/>
          </a:xfrm>
          <a:prstGeom prst="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b="1" dirty="0" smtClean="0">
                <a:solidFill>
                  <a:schemeClr val="bg1"/>
                </a:solidFill>
                <a:hlinkClick r:id="rId6"/>
              </a:rPr>
              <a:t>Submit attestation</a:t>
            </a:r>
            <a:endParaRPr lang="en-US" sz="2400" b="1" dirty="0">
              <a:solidFill>
                <a:schemeClr val="bg1"/>
              </a:solidFill>
            </a:endParaRPr>
          </a:p>
        </p:txBody>
      </p:sp>
    </p:spTree>
    <p:custDataLst>
      <p:tags r:id="rId1"/>
    </p:custDataLst>
    <p:extLst>
      <p:ext uri="{BB962C8B-B14F-4D97-AF65-F5344CB8AC3E}">
        <p14:creationId xmlns:p14="http://schemas.microsoft.com/office/powerpoint/2010/main" val="2401490763"/>
      </p:ext>
    </p:extLst>
  </p:cSld>
  <p:clrMapOvr>
    <a:masterClrMapping/>
  </p:clrMapOvr>
  <mc:AlternateContent xmlns:mc="http://schemas.openxmlformats.org/markup-compatibility/2006" xmlns:p14="http://schemas.microsoft.com/office/powerpoint/2010/main">
    <mc:Choice Requires="p14">
      <p:transition spd="slow" p14:dur="2000" advTm="28687"/>
    </mc:Choice>
    <mc:Fallback xmlns="">
      <p:transition spd="slow" advTm="28687"/>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878038"/>
            <a:ext cx="9143999" cy="1013398"/>
          </a:xfrm>
          <a:solidFill>
            <a:schemeClr val="accent1"/>
          </a:solidFill>
        </p:spPr>
        <p:txBody>
          <a:bodyPr>
            <a:normAutofit/>
          </a:bodyPr>
          <a:lstStyle/>
          <a:p>
            <a:pPr lvl="0" algn="l">
              <a:defRPr/>
            </a:pPr>
            <a:r>
              <a:rPr lang="en-US" altLang="en-US" dirty="0">
                <a:solidFill>
                  <a:prstClr val="white"/>
                </a:solidFill>
                <a:ea typeface="+mn-ea"/>
                <a:cs typeface="+mn-cs"/>
              </a:rPr>
              <a:t>Oregon Department of Education</a:t>
            </a:r>
            <a:br>
              <a:rPr lang="en-US" altLang="en-US" dirty="0">
                <a:solidFill>
                  <a:prstClr val="white"/>
                </a:solidFill>
                <a:ea typeface="+mn-ea"/>
                <a:cs typeface="+mn-cs"/>
              </a:rPr>
            </a:br>
            <a:r>
              <a:rPr lang="en-US" altLang="en-US" sz="2400" b="0" dirty="0">
                <a:solidFill>
                  <a:prstClr val="white"/>
                </a:solidFill>
                <a:ea typeface="+mn-ea"/>
                <a:cs typeface="+mn-cs"/>
              </a:rPr>
              <a:t>“Our Why” </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22</a:t>
            </a:fld>
            <a:endParaRPr lang="en-US"/>
          </a:p>
        </p:txBody>
      </p:sp>
      <p:sp>
        <p:nvSpPr>
          <p:cNvPr id="6" name="Rectangle 5"/>
          <p:cNvSpPr/>
          <p:nvPr/>
        </p:nvSpPr>
        <p:spPr>
          <a:xfrm>
            <a:off x="239753" y="2108074"/>
            <a:ext cx="8664493" cy="2852063"/>
          </a:xfrm>
          <a:prstGeom prst="rect">
            <a:avLst/>
          </a:prstGeom>
        </p:spPr>
        <p:txBody>
          <a:bodyPr wrap="square">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lang="en-US" altLang="en-US" sz="2200" b="1" noProof="0" dirty="0" smtClean="0">
                <a:solidFill>
                  <a:prstClr val="black"/>
                </a:solidFill>
                <a:latin typeface="Calibri"/>
              </a:rPr>
              <a:t>Equity and Excellence for Every Learner</a:t>
            </a:r>
            <a:endParaRPr kumimoji="0" lang="en-US" altLang="en-US" sz="2200" b="1" i="0" u="none" strike="noStrike" kern="1200" cap="none" spc="0" normalizeH="0" baseline="0" noProof="0" dirty="0" smtClean="0">
              <a:ln>
                <a:noFill/>
              </a:ln>
              <a:solidFill>
                <a:prstClr val="black"/>
              </a:solidFill>
              <a:effectLst/>
              <a:uLnTx/>
              <a:uFillTx/>
              <a:latin typeface="Calibri"/>
            </a:endParaRP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smtClean="0">
                <a:ln>
                  <a:noFill/>
                </a:ln>
                <a:solidFill>
                  <a:prstClr val="black"/>
                </a:solidFill>
                <a:effectLst/>
                <a:uLnTx/>
                <a:uFillTx/>
                <a:latin typeface="Calibri"/>
              </a:rPr>
              <a:t>The Oregon Department of Education works in partnership with school districts</a:t>
            </a:r>
            <a:r>
              <a:rPr lang="en-US" altLang="en-US" sz="2200" dirty="0" smtClean="0">
                <a:solidFill>
                  <a:prstClr val="black"/>
                </a:solidFill>
                <a:latin typeface="Calibri"/>
              </a:rPr>
              <a:t>, </a:t>
            </a:r>
            <a:r>
              <a:rPr kumimoji="0" lang="en-US" altLang="en-US" sz="2200" b="0" i="0" u="none" strike="noStrike" kern="1200" cap="none" spc="0" normalizeH="0" baseline="0" noProof="0" dirty="0" smtClean="0">
                <a:ln>
                  <a:noFill/>
                </a:ln>
                <a:solidFill>
                  <a:prstClr val="black"/>
                </a:solidFill>
                <a:effectLst/>
                <a:uLnTx/>
                <a:uFillTx/>
                <a:latin typeface="Calibri"/>
              </a:rPr>
              <a:t>education service districts</a:t>
            </a:r>
            <a:r>
              <a:rPr kumimoji="0" lang="en-US" altLang="en-US" sz="2200" b="0" i="0" u="none" strike="noStrike" kern="1200" cap="none" spc="0" normalizeH="0" noProof="0" dirty="0" smtClean="0">
                <a:ln>
                  <a:noFill/>
                </a:ln>
                <a:solidFill>
                  <a:prstClr val="black"/>
                </a:solidFill>
                <a:effectLst/>
                <a:uLnTx/>
                <a:uFillTx/>
                <a:latin typeface="Calibri"/>
              </a:rPr>
              <a:t> and community partners</a:t>
            </a:r>
            <a:r>
              <a:rPr lang="en-US" altLang="en-US" sz="2200" dirty="0" smtClean="0">
                <a:solidFill>
                  <a:prstClr val="black"/>
                </a:solidFill>
                <a:latin typeface="Calibri"/>
              </a:rPr>
              <a:t>;</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noProof="0" dirty="0" smtClean="0">
                <a:ln>
                  <a:noFill/>
                </a:ln>
                <a:solidFill>
                  <a:prstClr val="black"/>
                </a:solidFill>
                <a:effectLst/>
                <a:uLnTx/>
                <a:uFillTx/>
                <a:latin typeface="Calibri"/>
              </a:rPr>
              <a:t>Together, we serve over 580,000 K-12 students;</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dirty="0" smtClean="0">
                <a:solidFill>
                  <a:prstClr val="black"/>
                </a:solidFill>
                <a:latin typeface="Calibri"/>
              </a:rPr>
              <a:t>We believe every student should have access to a </a:t>
            </a:r>
            <a:r>
              <a:rPr kumimoji="0" lang="en-US" altLang="en-US" sz="2200" b="0" i="0" u="none" strike="noStrike" kern="1200" cap="none" spc="0" normalizeH="0" noProof="0" dirty="0" smtClean="0">
                <a:ln>
                  <a:noFill/>
                </a:ln>
                <a:solidFill>
                  <a:prstClr val="black"/>
                </a:solidFill>
                <a:effectLst/>
                <a:uLnTx/>
                <a:uFillTx/>
                <a:latin typeface="Calibri"/>
              </a:rPr>
              <a:t>high-</a:t>
            </a:r>
            <a:r>
              <a:rPr lang="en-US" altLang="en-US" sz="2200" dirty="0" smtClean="0">
                <a:solidFill>
                  <a:prstClr val="black"/>
                </a:solidFill>
                <a:latin typeface="Calibri"/>
              </a:rPr>
              <a:t>quality, well-rounded learning experience;</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dirty="0" smtClean="0">
                <a:solidFill>
                  <a:prstClr val="black"/>
                </a:solidFill>
                <a:latin typeface="Calibri"/>
              </a:rPr>
              <a:t>We work to achieve the Governor’s vision that every student in Oregon graduates with a plan for their future</a:t>
            </a:r>
            <a:r>
              <a:rPr lang="en-US" sz="2200" dirty="0" smtClean="0">
                <a:solidFill>
                  <a:prstClr val="black"/>
                </a:solidFill>
                <a:latin typeface="Calibri"/>
              </a:rPr>
              <a:t>.</a:t>
            </a:r>
            <a:endParaRPr kumimoji="0" lang="en-US" sz="2200" b="0" i="0" u="none" strike="noStrike" kern="1200" cap="none" spc="0" normalizeH="0" baseline="0" noProof="0" dirty="0">
              <a:ln>
                <a:noFill/>
              </a:ln>
              <a:solidFill>
                <a:prstClr val="black"/>
              </a:solidFill>
              <a:effectLst/>
              <a:uLnTx/>
              <a:uFillTx/>
              <a:latin typeface="Calibri"/>
            </a:endParaRPr>
          </a:p>
        </p:txBody>
      </p:sp>
      <p:pic>
        <p:nvPicPr>
          <p:cNvPr id="5" name="Picture 4" descr="&quot;&quot;"/>
          <p:cNvPicPr>
            <a:picLocks noChangeAspect="1"/>
          </p:cNvPicPr>
          <p:nvPr/>
        </p:nvPicPr>
        <p:blipFill rotWithShape="1">
          <a:blip r:embed="rId4" cstate="print">
            <a:extLst>
              <a:ext uri="{28A0092B-C50C-407E-A947-70E740481C1C}">
                <a14:useLocalDpi xmlns:a14="http://schemas.microsoft.com/office/drawing/2010/main" val="0"/>
              </a:ext>
            </a:extLst>
          </a:blip>
          <a:srcRect t="39380" b="18402"/>
          <a:stretch/>
        </p:blipFill>
        <p:spPr>
          <a:xfrm>
            <a:off x="1" y="5010151"/>
            <a:ext cx="9143999" cy="1847849"/>
          </a:xfrm>
          <a:prstGeom prst="rect">
            <a:avLst/>
          </a:prstGeom>
        </p:spPr>
      </p:pic>
    </p:spTree>
    <p:custDataLst>
      <p:tags r:id="rId1"/>
    </p:custDataLst>
    <p:extLst>
      <p:ext uri="{BB962C8B-B14F-4D97-AF65-F5344CB8AC3E}">
        <p14:creationId xmlns:p14="http://schemas.microsoft.com/office/powerpoint/2010/main" val="3134851154"/>
      </p:ext>
    </p:extLst>
  </p:cSld>
  <p:clrMapOvr>
    <a:masterClrMapping/>
  </p:clrMapOvr>
  <mc:AlternateContent xmlns:mc="http://schemas.openxmlformats.org/markup-compatibility/2006" xmlns:p14="http://schemas.microsoft.com/office/powerpoint/2010/main">
    <mc:Choice Requires="p14">
      <p:transition spd="slow" p14:dur="2000" advTm="6960"/>
    </mc:Choice>
    <mc:Fallback xmlns="">
      <p:transition spd="slow" advTm="696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1"/>
            <a:ext cx="9144000" cy="1013398"/>
          </a:xfrm>
          <a:solidFill>
            <a:schemeClr val="accent1"/>
          </a:solidFill>
        </p:spPr>
        <p:txBody>
          <a:bodyPr>
            <a:normAutofit/>
          </a:bodyPr>
          <a:lstStyle/>
          <a:p>
            <a:pPr lvl="0" algn="l">
              <a:defRPr/>
            </a:pPr>
            <a:r>
              <a:rPr lang="en-US" altLang="en-US" dirty="0">
                <a:solidFill>
                  <a:prstClr val="white"/>
                </a:solidFill>
                <a:ea typeface="+mn-ea"/>
                <a:cs typeface="+mn-cs"/>
              </a:rPr>
              <a:t>Oregon Department of Education</a:t>
            </a:r>
            <a:br>
              <a:rPr lang="en-US" altLang="en-US" dirty="0">
                <a:solidFill>
                  <a:prstClr val="white"/>
                </a:solidFill>
                <a:ea typeface="+mn-ea"/>
                <a:cs typeface="+mn-cs"/>
              </a:rPr>
            </a:br>
            <a:r>
              <a:rPr lang="en-US" altLang="en-US" sz="2400" b="0" dirty="0">
                <a:solidFill>
                  <a:prstClr val="white"/>
                </a:solidFill>
                <a:ea typeface="+mn-ea"/>
                <a:cs typeface="+mn-cs"/>
              </a:rPr>
              <a:t>Education Equity Stance</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23</a:t>
            </a:fld>
            <a:endParaRPr lang="en-US"/>
          </a:p>
        </p:txBody>
      </p:sp>
      <p:sp>
        <p:nvSpPr>
          <p:cNvPr id="5" name="Rectangle 4"/>
          <p:cNvSpPr/>
          <p:nvPr/>
        </p:nvSpPr>
        <p:spPr>
          <a:xfrm>
            <a:off x="341333" y="2784521"/>
            <a:ext cx="8461334" cy="2677656"/>
          </a:xfrm>
          <a:prstGeom prst="rect">
            <a:avLst/>
          </a:prstGeom>
        </p:spPr>
        <p:txBody>
          <a:bodyPr wrap="square">
            <a:spAutoFit/>
          </a:bodyPr>
          <a:lstStyle/>
          <a:p>
            <a:pPr algn="ctr"/>
            <a:r>
              <a:rPr lang="en-US" sz="2400" i="1" dirty="0" smtClean="0"/>
              <a:t>Education </a:t>
            </a:r>
            <a:r>
              <a:rPr lang="en-US" sz="2400" i="1" dirty="0"/>
              <a:t>equity is the equitable implementation of policy, practices, procedures, and legislation that translates into resource allocation, education rigor, and opportunities for historically and currently marginalized youth, students, and families including civil rights protected classes. This means the restructuring and dismantling of systems and institutions that create the dichotomy of beneficiaries and the oppressed and marginalized.</a:t>
            </a:r>
          </a:p>
        </p:txBody>
      </p:sp>
    </p:spTree>
    <p:custDataLst>
      <p:tags r:id="rId1"/>
    </p:custDataLst>
    <p:extLst>
      <p:ext uri="{BB962C8B-B14F-4D97-AF65-F5344CB8AC3E}">
        <p14:creationId xmlns:p14="http://schemas.microsoft.com/office/powerpoint/2010/main" val="1288412616"/>
      </p:ext>
    </p:extLst>
  </p:cSld>
  <p:clrMapOvr>
    <a:masterClrMapping/>
  </p:clrMapOvr>
  <mc:AlternateContent xmlns:mc="http://schemas.openxmlformats.org/markup-compatibility/2006" xmlns:p14="http://schemas.microsoft.com/office/powerpoint/2010/main">
    <mc:Choice Requires="p14">
      <p:transition spd="slow" p14:dur="2000" advTm="15142"/>
    </mc:Choice>
    <mc:Fallback xmlns="">
      <p:transition spd="slow" advTm="1514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title="&quot;&quot;"/>
          <p:cNvSpPr/>
          <p:nvPr/>
        </p:nvSpPr>
        <p:spPr>
          <a:xfrm>
            <a:off x="189621" y="972312"/>
            <a:ext cx="8764758" cy="5442439"/>
          </a:xfrm>
          <a:prstGeom prst="rect">
            <a:avLst/>
          </a:prstGeom>
          <a:blipFill dpi="0" rotWithShape="1">
            <a:blip r:embed="rId4">
              <a:alphaModFix amt="1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title="&quot;&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5041" y="0"/>
            <a:ext cx="917448" cy="972312"/>
          </a:xfrm>
          <a:prstGeom prst="rect">
            <a:avLst/>
          </a:prstGeom>
        </p:spPr>
      </p:pic>
      <p:sp>
        <p:nvSpPr>
          <p:cNvPr id="5" name="TextBox 4"/>
          <p:cNvSpPr txBox="1"/>
          <p:nvPr/>
        </p:nvSpPr>
        <p:spPr>
          <a:xfrm>
            <a:off x="4721469" y="2007592"/>
            <a:ext cx="3666392" cy="2862322"/>
          </a:xfrm>
          <a:prstGeom prst="rect">
            <a:avLst/>
          </a:prstGeom>
          <a:noFill/>
        </p:spPr>
        <p:txBody>
          <a:bodyPr wrap="square" rtlCol="0">
            <a:spAutoFit/>
          </a:bodyPr>
          <a:lstStyle/>
          <a:p>
            <a:pPr algn="ctr"/>
            <a:r>
              <a:rPr lang="en-US" b="1" dirty="0" smtClean="0"/>
              <a:t>Farm to CNP Grants:</a:t>
            </a:r>
          </a:p>
          <a:p>
            <a:endParaRPr lang="en-US" dirty="0"/>
          </a:p>
          <a:p>
            <a:pPr marL="285750" lvl="0" indent="-285750">
              <a:buFont typeface="Arial" panose="020B0604020202020204" pitchFamily="34" charset="0"/>
              <a:buChar char="•"/>
            </a:pPr>
            <a:r>
              <a:rPr lang="en-US" dirty="0"/>
              <a:t>The Farm to CNP</a:t>
            </a:r>
            <a:r>
              <a:rPr lang="en-US" b="1" dirty="0"/>
              <a:t> Noncompetitive </a:t>
            </a:r>
            <a:r>
              <a:rPr lang="en-US" dirty="0"/>
              <a:t>Reimbursement Grant</a:t>
            </a:r>
          </a:p>
          <a:p>
            <a:pPr lvl="0"/>
            <a:endParaRPr lang="en-US" dirty="0"/>
          </a:p>
          <a:p>
            <a:pPr marL="285750" lvl="0" indent="-285750">
              <a:buFont typeface="Arial" panose="020B0604020202020204" pitchFamily="34" charset="0"/>
              <a:buChar char="•"/>
            </a:pPr>
            <a:r>
              <a:rPr lang="en-US" dirty="0"/>
              <a:t>The Farm to CNP</a:t>
            </a:r>
            <a:r>
              <a:rPr lang="en-US" b="1" dirty="0"/>
              <a:t> Competitive </a:t>
            </a:r>
            <a:r>
              <a:rPr lang="en-US" dirty="0"/>
              <a:t>Reimbursement Grant</a:t>
            </a:r>
          </a:p>
          <a:p>
            <a:pPr lvl="0"/>
            <a:endParaRPr lang="en-US" dirty="0" smtClean="0"/>
          </a:p>
          <a:p>
            <a:pPr marL="285750" lvl="0" indent="-285750">
              <a:buFont typeface="Arial" panose="020B0604020202020204" pitchFamily="34" charset="0"/>
              <a:buChar char="•"/>
            </a:pPr>
            <a:r>
              <a:rPr lang="en-US" dirty="0" smtClean="0"/>
              <a:t>The </a:t>
            </a:r>
            <a:r>
              <a:rPr lang="en-US" dirty="0"/>
              <a:t>Farm to CNP </a:t>
            </a:r>
            <a:r>
              <a:rPr lang="en-US" b="1" dirty="0"/>
              <a:t>Education</a:t>
            </a:r>
            <a:r>
              <a:rPr lang="en-US" dirty="0"/>
              <a:t> </a:t>
            </a:r>
            <a:r>
              <a:rPr lang="en-US" dirty="0" smtClean="0"/>
              <a:t>Grant</a:t>
            </a:r>
          </a:p>
          <a:p>
            <a:pPr lvl="0"/>
            <a:endParaRPr lang="en-US" dirty="0"/>
          </a:p>
        </p:txBody>
      </p:sp>
      <p:sp>
        <p:nvSpPr>
          <p:cNvPr id="10" name="TextBox 9"/>
          <p:cNvSpPr txBox="1"/>
          <p:nvPr/>
        </p:nvSpPr>
        <p:spPr>
          <a:xfrm>
            <a:off x="787498" y="1985710"/>
            <a:ext cx="3666392" cy="3970318"/>
          </a:xfrm>
          <a:prstGeom prst="rect">
            <a:avLst/>
          </a:prstGeom>
          <a:noFill/>
        </p:spPr>
        <p:txBody>
          <a:bodyPr wrap="square" rtlCol="0">
            <a:spAutoFit/>
          </a:bodyPr>
          <a:lstStyle/>
          <a:p>
            <a:pPr algn="ctr"/>
            <a:r>
              <a:rPr lang="en-US" b="1" dirty="0" smtClean="0"/>
              <a:t>ODE awards grants to reimburse for:</a:t>
            </a:r>
          </a:p>
          <a:p>
            <a:pPr algn="ctr"/>
            <a:endParaRPr lang="en-US" b="1" dirty="0" smtClean="0"/>
          </a:p>
          <a:p>
            <a:pPr marL="285750" lvl="0" indent="-285750">
              <a:buFont typeface="Arial" panose="020B0604020202020204" pitchFamily="34" charset="0"/>
              <a:buChar char="•"/>
            </a:pPr>
            <a:r>
              <a:rPr lang="en-US" dirty="0"/>
              <a:t>Costs incurred purchasing Oregon foods meeting a certain criteria; </a:t>
            </a:r>
            <a:endParaRPr lang="en-US" dirty="0" smtClean="0"/>
          </a:p>
          <a:p>
            <a:pPr lvl="0"/>
            <a:endParaRPr lang="en-US" dirty="0"/>
          </a:p>
          <a:p>
            <a:pPr marL="285750" lvl="0" indent="-285750">
              <a:buFont typeface="Arial" panose="020B0604020202020204" pitchFamily="34" charset="0"/>
              <a:buChar char="•"/>
            </a:pPr>
            <a:r>
              <a:rPr lang="en-US" dirty="0"/>
              <a:t>Costs associated with food-based, agriculture-based and garden-based educational activities; Costs essential to providing technical assistance to Farm to CNP Sponsors; </a:t>
            </a:r>
            <a:r>
              <a:rPr lang="en-US" dirty="0" smtClean="0"/>
              <a:t>and</a:t>
            </a:r>
          </a:p>
          <a:p>
            <a:pPr lvl="0"/>
            <a:endParaRPr lang="en-US" dirty="0"/>
          </a:p>
          <a:p>
            <a:endParaRPr lang="en-US" dirty="0" smtClean="0"/>
          </a:p>
          <a:p>
            <a:endParaRPr lang="en-US" dirty="0"/>
          </a:p>
        </p:txBody>
      </p:sp>
      <p:sp>
        <p:nvSpPr>
          <p:cNvPr id="2" name="Title 1"/>
          <p:cNvSpPr>
            <a:spLocks noGrp="1"/>
          </p:cNvSpPr>
          <p:nvPr>
            <p:ph type="title"/>
          </p:nvPr>
        </p:nvSpPr>
        <p:spPr>
          <a:xfrm>
            <a:off x="1002607" y="834353"/>
            <a:ext cx="7152434" cy="1013398"/>
          </a:xfrm>
        </p:spPr>
        <p:txBody>
          <a:bodyPr/>
          <a:lstStyle/>
          <a:p>
            <a:pPr algn="ctr"/>
            <a:r>
              <a:rPr lang="en-US" dirty="0" smtClean="0"/>
              <a:t>Overview</a:t>
            </a:r>
            <a:br>
              <a:rPr lang="en-US" dirty="0" smtClean="0"/>
            </a:br>
            <a:r>
              <a:rPr lang="en-US" sz="2400" dirty="0" smtClean="0"/>
              <a:t>What is the Farm to CNP Grant Program?</a:t>
            </a:r>
            <a:endParaRPr lang="en-US" sz="2400" dirty="0"/>
          </a:p>
        </p:txBody>
      </p:sp>
    </p:spTree>
    <p:custDataLst>
      <p:tags r:id="rId1"/>
    </p:custDataLst>
    <p:extLst>
      <p:ext uri="{BB962C8B-B14F-4D97-AF65-F5344CB8AC3E}">
        <p14:creationId xmlns:p14="http://schemas.microsoft.com/office/powerpoint/2010/main" val="1414770761"/>
      </p:ext>
    </p:extLst>
  </p:cSld>
  <p:clrMapOvr>
    <a:masterClrMapping/>
  </p:clrMapOvr>
  <mc:AlternateContent xmlns:mc="http://schemas.openxmlformats.org/markup-compatibility/2006" xmlns:p14="http://schemas.microsoft.com/office/powerpoint/2010/main">
    <mc:Choice Requires="p14">
      <p:transition spd="slow" p14:dur="2000" advTm="65772"/>
    </mc:Choice>
    <mc:Fallback xmlns="">
      <p:transition spd="slow" advTm="6577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Berry, Black, Blackberry, Blueberry, Breakfast, Cher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3566" y="4411174"/>
            <a:ext cx="2367817" cy="17795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title="&quot;&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sp>
        <p:nvSpPr>
          <p:cNvPr id="4" name="TextBox 3"/>
          <p:cNvSpPr txBox="1"/>
          <p:nvPr/>
        </p:nvSpPr>
        <p:spPr>
          <a:xfrm>
            <a:off x="492370" y="1578820"/>
            <a:ext cx="8159260" cy="5109091"/>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$10.4 million allocated for entire Farm to CNP Grant Program</a:t>
            </a:r>
          </a:p>
          <a:p>
            <a:pPr marL="800100" lvl="1" indent="-342900">
              <a:buFont typeface="Wingdings" panose="05000000000000000000" pitchFamily="2" charset="2"/>
              <a:buChar char="Ø"/>
            </a:pPr>
            <a:r>
              <a:rPr lang="en-US" dirty="0"/>
              <a:t>$</a:t>
            </a:r>
            <a:r>
              <a:rPr lang="en-US" dirty="0" smtClean="0"/>
              <a:t>4 million designated for Noncompetitive Reimbursement Grant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b="1" dirty="0" smtClean="0"/>
              <a:t>Eligible NSLP, CACFP and/or SFSP Sponsors in good standing (not Seriously Deficient) automatically opted-in</a:t>
            </a:r>
          </a:p>
          <a:p>
            <a:pPr marL="800100" lvl="1" indent="-342900">
              <a:buFont typeface="Wingdings" panose="05000000000000000000" pitchFamily="2" charset="2"/>
              <a:buChar char="Ø"/>
            </a:pPr>
            <a:r>
              <a:rPr lang="en-US" dirty="0" smtClean="0"/>
              <a:t>Public Oregon School Food Authority participating in the National School Lunch Program (NSLP)</a:t>
            </a:r>
          </a:p>
          <a:p>
            <a:pPr marL="800100" lvl="1" indent="-342900">
              <a:buFont typeface="Wingdings" panose="05000000000000000000" pitchFamily="2" charset="2"/>
              <a:buChar char="Ø"/>
            </a:pPr>
            <a:r>
              <a:rPr lang="en-US" dirty="0" smtClean="0"/>
              <a:t>Center-based Sponsor of Child and Adult Care Food Program (CACFP)</a:t>
            </a:r>
          </a:p>
          <a:p>
            <a:pPr marL="800100" lvl="1" indent="-342900">
              <a:buFont typeface="Wingdings" panose="05000000000000000000" pitchFamily="2" charset="2"/>
              <a:buChar char="Ø"/>
            </a:pPr>
            <a:r>
              <a:rPr lang="en-US" dirty="0" smtClean="0"/>
              <a:t>Charter schools participating in NSLP</a:t>
            </a:r>
            <a:endParaRPr lang="en-US" sz="1400" dirty="0" smtClean="0"/>
          </a:p>
          <a:p>
            <a:pPr lvl="2"/>
            <a:endParaRPr lang="en-US" sz="1400" dirty="0"/>
          </a:p>
          <a:p>
            <a:pPr marL="1657350" lvl="3" indent="-285750">
              <a:buFont typeface="Arial" panose="020B0604020202020204" pitchFamily="34" charset="0"/>
              <a:buChar char="•"/>
            </a:pPr>
            <a:r>
              <a:rPr lang="en-US" b="1" dirty="0" smtClean="0">
                <a:solidFill>
                  <a:schemeClr val="accent4">
                    <a:lumMod val="50000"/>
                  </a:schemeClr>
                </a:solidFill>
              </a:rPr>
              <a:t>Awards start at $3,500</a:t>
            </a:r>
          </a:p>
          <a:p>
            <a:pPr marL="2114550" lvl="4" indent="-285750">
              <a:buFont typeface="Wingdings" panose="05000000000000000000" pitchFamily="2" charset="2"/>
              <a:buChar char="Ø"/>
            </a:pPr>
            <a:r>
              <a:rPr lang="en-US" dirty="0" smtClean="0"/>
              <a:t>Awards calculated based on total meal counts from July 1, 2022 – Mar. 31, 2023 </a:t>
            </a:r>
            <a:endParaRPr lang="en-US" sz="300" dirty="0" smtClean="0"/>
          </a:p>
          <a:p>
            <a:pPr lvl="6"/>
            <a:r>
              <a:rPr lang="en-US" sz="1600" dirty="0"/>
              <a:t>Breakfast: 3=1 meal</a:t>
            </a:r>
          </a:p>
          <a:p>
            <a:pPr lvl="6"/>
            <a:r>
              <a:rPr lang="en-US" sz="1600" dirty="0"/>
              <a:t>Snack: 4=1 meal</a:t>
            </a:r>
          </a:p>
          <a:p>
            <a:pPr lvl="6"/>
            <a:r>
              <a:rPr lang="en-US" sz="1600" dirty="0"/>
              <a:t>Lunch: 1=1 meal</a:t>
            </a:r>
          </a:p>
          <a:p>
            <a:pPr lvl="6"/>
            <a:r>
              <a:rPr lang="en-US" sz="1600" dirty="0"/>
              <a:t>Supper: 1=1 meal</a:t>
            </a:r>
          </a:p>
          <a:p>
            <a:endParaRPr lang="en-US" dirty="0"/>
          </a:p>
          <a:p>
            <a:endParaRPr lang="en-US" dirty="0"/>
          </a:p>
        </p:txBody>
      </p:sp>
      <p:sp>
        <p:nvSpPr>
          <p:cNvPr id="6" name="TextBox 5"/>
          <p:cNvSpPr txBox="1"/>
          <p:nvPr/>
        </p:nvSpPr>
        <p:spPr>
          <a:xfrm rot="20161293">
            <a:off x="466660" y="4609846"/>
            <a:ext cx="1891863" cy="954107"/>
          </a:xfrm>
          <a:prstGeom prst="rect">
            <a:avLst/>
          </a:prstGeom>
          <a:noFill/>
        </p:spPr>
        <p:txBody>
          <a:bodyPr wrap="square" rtlCol="0">
            <a:spAutoFit/>
          </a:bodyPr>
          <a:lstStyle/>
          <a:p>
            <a:r>
              <a:rPr lang="en-US" sz="2800" b="1" dirty="0" smtClean="0">
                <a:solidFill>
                  <a:srgbClr val="FF0000"/>
                </a:solidFill>
              </a:rPr>
              <a:t>New this biennium!</a:t>
            </a:r>
            <a:endParaRPr lang="en-US" sz="2800" b="1" dirty="0">
              <a:solidFill>
                <a:srgbClr val="FF0000"/>
              </a:solidFill>
            </a:endParaRPr>
          </a:p>
        </p:txBody>
      </p:sp>
      <p:cxnSp>
        <p:nvCxnSpPr>
          <p:cNvPr id="9" name="Straight Arrow Connector 8" title="&quot;&quot;"/>
          <p:cNvCxnSpPr/>
          <p:nvPr/>
        </p:nvCxnSpPr>
        <p:spPr>
          <a:xfrm flipV="1">
            <a:off x="447737" y="4411174"/>
            <a:ext cx="1449479" cy="64323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02607" y="834353"/>
            <a:ext cx="7152434" cy="1013398"/>
          </a:xfrm>
        </p:spPr>
        <p:txBody>
          <a:bodyPr/>
          <a:lstStyle/>
          <a:p>
            <a:pPr algn="ctr"/>
            <a:r>
              <a:rPr lang="en-US" dirty="0" smtClean="0"/>
              <a:t>2023-2025 Biennium</a:t>
            </a:r>
            <a:endParaRPr lang="en-US" dirty="0"/>
          </a:p>
        </p:txBody>
      </p:sp>
    </p:spTree>
    <p:custDataLst>
      <p:tags r:id="rId1"/>
    </p:custDataLst>
    <p:extLst>
      <p:ext uri="{BB962C8B-B14F-4D97-AF65-F5344CB8AC3E}">
        <p14:creationId xmlns:p14="http://schemas.microsoft.com/office/powerpoint/2010/main" val="3697524117"/>
      </p:ext>
    </p:extLst>
  </p:cSld>
  <p:clrMapOvr>
    <a:masterClrMapping/>
  </p:clrMapOvr>
  <mc:AlternateContent xmlns:mc="http://schemas.openxmlformats.org/markup-compatibility/2006" xmlns:p14="http://schemas.microsoft.com/office/powerpoint/2010/main">
    <mc:Choice Requires="p14">
      <p:transition spd="slow" p14:dur="2000" advTm="104900"/>
    </mc:Choice>
    <mc:Fallback xmlns="">
      <p:transition spd="slow" advTm="1049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07" y="834353"/>
            <a:ext cx="7152434" cy="782964"/>
          </a:xfrm>
        </p:spPr>
        <p:txBody>
          <a:bodyPr/>
          <a:lstStyle/>
          <a:p>
            <a:pPr algn="ctr"/>
            <a:r>
              <a:rPr lang="en-US" dirty="0" smtClean="0"/>
              <a:t>Getting Started</a:t>
            </a:r>
            <a:endParaRPr lang="en-US" dirty="0"/>
          </a:p>
        </p:txBody>
      </p:sp>
      <p:pic>
        <p:nvPicPr>
          <p:cNvPr id="3" name="Picture 2" title="&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sp>
        <p:nvSpPr>
          <p:cNvPr id="7" name="TextBox 6"/>
          <p:cNvSpPr txBox="1"/>
          <p:nvPr/>
        </p:nvSpPr>
        <p:spPr>
          <a:xfrm>
            <a:off x="919256" y="1478343"/>
            <a:ext cx="3648808" cy="1923604"/>
          </a:xfrm>
          <a:prstGeom prst="rect">
            <a:avLst/>
          </a:prstGeom>
          <a:noFill/>
        </p:spPr>
        <p:txBody>
          <a:bodyPr wrap="square" rtlCol="0">
            <a:spAutoFit/>
          </a:bodyPr>
          <a:lstStyle/>
          <a:p>
            <a:pPr algn="ctr"/>
            <a:r>
              <a:rPr lang="en-US" b="1" u="sng" dirty="0" smtClean="0"/>
              <a:t>New Grantees</a:t>
            </a:r>
          </a:p>
          <a:p>
            <a:pPr algn="ctr"/>
            <a:r>
              <a:rPr lang="en-US" sz="1100" b="1" dirty="0" smtClean="0"/>
              <a:t>*Email </a:t>
            </a:r>
            <a:r>
              <a:rPr lang="en-US" sz="1100" b="1" dirty="0" smtClean="0">
                <a:hlinkClick r:id="rId5"/>
              </a:rPr>
              <a:t>FarmtoCNP@ode.oregon.gov</a:t>
            </a:r>
            <a:r>
              <a:rPr lang="en-US" sz="1100" b="1" dirty="0" smtClean="0"/>
              <a:t> for list ASAP</a:t>
            </a:r>
          </a:p>
          <a:p>
            <a:pPr marL="285750" lvl="0" indent="-285750">
              <a:buFont typeface="Arial" panose="020B0604020202020204" pitchFamily="34" charset="0"/>
              <a:buChar char="•"/>
            </a:pPr>
            <a:r>
              <a:rPr lang="en-US" dirty="0" smtClean="0"/>
              <a:t>Institution </a:t>
            </a:r>
            <a:r>
              <a:rPr lang="en-US" dirty="0"/>
              <a:t>ID</a:t>
            </a:r>
          </a:p>
          <a:p>
            <a:pPr marL="285750" lvl="0" indent="-285750">
              <a:buFont typeface="Arial" panose="020B0604020202020204" pitchFamily="34" charset="0"/>
              <a:buChar char="•"/>
            </a:pPr>
            <a:r>
              <a:rPr lang="en-US" dirty="0"/>
              <a:t>EGMS </a:t>
            </a:r>
            <a:r>
              <a:rPr lang="en-US" dirty="0" smtClean="0"/>
              <a:t>Access Request</a:t>
            </a:r>
            <a:endParaRPr lang="en-US" dirty="0"/>
          </a:p>
          <a:p>
            <a:pPr marL="285750" lvl="0" indent="-285750">
              <a:buFont typeface="Arial" panose="020B0604020202020204" pitchFamily="34" charset="0"/>
              <a:buChar char="•"/>
            </a:pPr>
            <a:r>
              <a:rPr lang="en-US" dirty="0"/>
              <a:t>W-9</a:t>
            </a:r>
          </a:p>
          <a:p>
            <a:pPr marL="285750" lvl="0" indent="-285750">
              <a:buFont typeface="Arial" panose="020B0604020202020204" pitchFamily="34" charset="0"/>
              <a:buChar char="•"/>
            </a:pPr>
            <a:r>
              <a:rPr lang="en-US" dirty="0"/>
              <a:t>Direct Deposit</a:t>
            </a:r>
          </a:p>
          <a:p>
            <a:pPr marL="285750" lvl="0" indent="-285750">
              <a:buFont typeface="Arial" panose="020B0604020202020204" pitchFamily="34" charset="0"/>
              <a:buChar char="•"/>
            </a:pPr>
            <a:r>
              <a:rPr lang="en-US" dirty="0" smtClean="0">
                <a:hlinkClick r:id="rId6"/>
              </a:rPr>
              <a:t>Submit Baseline Report</a:t>
            </a:r>
            <a:endParaRPr lang="en-US" dirty="0"/>
          </a:p>
        </p:txBody>
      </p:sp>
      <p:sp>
        <p:nvSpPr>
          <p:cNvPr id="9" name="TextBox 8"/>
          <p:cNvSpPr txBox="1"/>
          <p:nvPr/>
        </p:nvSpPr>
        <p:spPr>
          <a:xfrm>
            <a:off x="4568064" y="1494472"/>
            <a:ext cx="3666392" cy="1477328"/>
          </a:xfrm>
          <a:prstGeom prst="rect">
            <a:avLst/>
          </a:prstGeom>
          <a:noFill/>
        </p:spPr>
        <p:txBody>
          <a:bodyPr wrap="square" rtlCol="0">
            <a:spAutoFit/>
          </a:bodyPr>
          <a:lstStyle/>
          <a:p>
            <a:pPr algn="ctr"/>
            <a:r>
              <a:rPr lang="en-US" b="1" u="sng" dirty="0" smtClean="0"/>
              <a:t>Returning Grantees</a:t>
            </a:r>
          </a:p>
          <a:p>
            <a:pPr marL="285750" lvl="0" indent="-285750">
              <a:buFont typeface="Arial" panose="020B0604020202020204" pitchFamily="34" charset="0"/>
              <a:buChar char="•"/>
            </a:pPr>
            <a:r>
              <a:rPr lang="en-US" dirty="0" smtClean="0"/>
              <a:t>Update EGMS contacts</a:t>
            </a:r>
          </a:p>
          <a:p>
            <a:pPr marL="742950" lvl="1" indent="-285750">
              <a:buFont typeface="Wingdings" panose="05000000000000000000" pitchFamily="2" charset="2"/>
              <a:buChar char="Ø"/>
            </a:pPr>
            <a:r>
              <a:rPr lang="en-US" dirty="0" smtClean="0"/>
              <a:t>Including access privileges</a:t>
            </a:r>
            <a:endParaRPr lang="en-US" dirty="0"/>
          </a:p>
          <a:p>
            <a:pPr marL="285750" lvl="0" indent="-285750">
              <a:buFont typeface="Arial" panose="020B0604020202020204" pitchFamily="34" charset="0"/>
              <a:buChar char="•"/>
            </a:pPr>
            <a:r>
              <a:rPr lang="en-US" dirty="0" smtClean="0">
                <a:hlinkClick r:id="rId7"/>
              </a:rPr>
              <a:t>Submit </a:t>
            </a:r>
            <a:r>
              <a:rPr lang="en-US" dirty="0">
                <a:hlinkClick r:id="rId7"/>
              </a:rPr>
              <a:t>Final Report</a:t>
            </a:r>
            <a:endParaRPr lang="en-US" dirty="0"/>
          </a:p>
          <a:p>
            <a:endParaRPr lang="en-US" dirty="0"/>
          </a:p>
        </p:txBody>
      </p:sp>
      <p:sp>
        <p:nvSpPr>
          <p:cNvPr id="11" name="TextBox 10"/>
          <p:cNvSpPr txBox="1"/>
          <p:nvPr/>
        </p:nvSpPr>
        <p:spPr>
          <a:xfrm>
            <a:off x="1270718" y="3283615"/>
            <a:ext cx="6616211" cy="3108543"/>
          </a:xfrm>
          <a:prstGeom prst="rect">
            <a:avLst/>
          </a:prstGeom>
          <a:noFill/>
        </p:spPr>
        <p:txBody>
          <a:bodyPr wrap="square" rtlCol="0">
            <a:spAutoFit/>
          </a:bodyPr>
          <a:lstStyle/>
          <a:p>
            <a:pPr algn="ctr"/>
            <a:r>
              <a:rPr lang="en-US" b="1" u="sng" dirty="0" smtClean="0"/>
              <a:t>All Grantees</a:t>
            </a:r>
          </a:p>
          <a:p>
            <a:pPr marL="285750" lvl="0" indent="-285750">
              <a:buClr>
                <a:srgbClr val="00B050"/>
              </a:buClr>
              <a:buFont typeface="Wingdings" panose="05000000000000000000" pitchFamily="2" charset="2"/>
              <a:buChar char="ü"/>
            </a:pPr>
            <a:r>
              <a:rPr lang="en-US" sz="1600" dirty="0"/>
              <a:t>View webinar </a:t>
            </a:r>
          </a:p>
          <a:p>
            <a:pPr marL="742950" lvl="1" indent="-285750">
              <a:buFont typeface="Wingdings" panose="05000000000000000000" pitchFamily="2" charset="2"/>
              <a:buChar char="Ø"/>
            </a:pPr>
            <a:r>
              <a:rPr lang="en-US" sz="1600" dirty="0"/>
              <a:t>New employees view webinar</a:t>
            </a:r>
          </a:p>
          <a:p>
            <a:pPr marL="742950" lvl="1" indent="-285750">
              <a:buFont typeface="Wingdings" panose="05000000000000000000" pitchFamily="2" charset="2"/>
              <a:buChar char="Ø"/>
            </a:pPr>
            <a:r>
              <a:rPr lang="en-US" sz="1600" dirty="0"/>
              <a:t>Submit </a:t>
            </a:r>
            <a:r>
              <a:rPr lang="en-US" sz="1600" dirty="0" smtClean="0"/>
              <a:t>attestation</a:t>
            </a:r>
          </a:p>
          <a:p>
            <a:pPr marL="1200150" lvl="2" indent="-285750">
              <a:buFont typeface="Wingdings" panose="05000000000000000000" pitchFamily="2" charset="2"/>
              <a:buChar char="v"/>
            </a:pPr>
            <a:r>
              <a:rPr lang="en-US" sz="1600" dirty="0" smtClean="0">
                <a:hlinkClick r:id="rId8"/>
              </a:rPr>
              <a:t>Link on webpage</a:t>
            </a:r>
            <a:r>
              <a:rPr lang="en-US" sz="1600" dirty="0" smtClean="0"/>
              <a:t> under </a:t>
            </a:r>
            <a:r>
              <a:rPr lang="en-US" sz="1600" b="1" dirty="0" smtClean="0"/>
              <a:t>Trainings</a:t>
            </a:r>
          </a:p>
          <a:p>
            <a:pPr marL="285750" indent="-285750">
              <a:buFont typeface="Arial" panose="020B0604020202020204" pitchFamily="34" charset="0"/>
              <a:buChar char="•"/>
            </a:pPr>
            <a:r>
              <a:rPr lang="en-US" sz="1600" dirty="0" smtClean="0"/>
              <a:t>Update </a:t>
            </a:r>
            <a:r>
              <a:rPr lang="en-US" sz="1600" dirty="0" err="1"/>
              <a:t>CNPweb</a:t>
            </a:r>
            <a:r>
              <a:rPr lang="en-US" sz="1600" dirty="0"/>
              <a:t> </a:t>
            </a:r>
            <a:r>
              <a:rPr lang="en-US" sz="1600" dirty="0" smtClean="0"/>
              <a:t>contacts</a:t>
            </a:r>
          </a:p>
          <a:p>
            <a:pPr marL="742950" lvl="1" indent="-285750">
              <a:buFont typeface="Wingdings" panose="05000000000000000000" pitchFamily="2" charset="2"/>
              <a:buChar char="Ø"/>
            </a:pPr>
            <a:r>
              <a:rPr lang="en-US" sz="1600" dirty="0" smtClean="0"/>
              <a:t>On </a:t>
            </a:r>
            <a:r>
              <a:rPr lang="en-US" sz="1600" dirty="0" err="1" smtClean="0"/>
              <a:t>CNPweb</a:t>
            </a:r>
            <a:r>
              <a:rPr lang="en-US" sz="1600" dirty="0" smtClean="0"/>
              <a:t> or through your Specialist</a:t>
            </a:r>
          </a:p>
          <a:p>
            <a:pPr marL="285750" indent="-285750">
              <a:buFont typeface="Arial" panose="020B0604020202020204" pitchFamily="34" charset="0"/>
              <a:buChar char="•"/>
            </a:pPr>
            <a:r>
              <a:rPr lang="en-US" sz="1600" b="1" dirty="0" smtClean="0">
                <a:hlinkClick r:id="rId9"/>
              </a:rPr>
              <a:t>Sign up for Listserv </a:t>
            </a:r>
            <a:endParaRPr lang="en-US" sz="1600" b="1" dirty="0" smtClean="0"/>
          </a:p>
          <a:p>
            <a:pPr marL="742950" lvl="1" indent="-285750">
              <a:buFont typeface="Wingdings" panose="05000000000000000000" pitchFamily="2" charset="2"/>
              <a:buChar char="Ø"/>
            </a:pPr>
            <a:r>
              <a:rPr lang="en-US" sz="1600" dirty="0" smtClean="0"/>
              <a:t>Add </a:t>
            </a:r>
            <a:r>
              <a:rPr lang="en-US" sz="1600" dirty="0"/>
              <a:t>new employees to Farm to CNP </a:t>
            </a:r>
            <a:r>
              <a:rPr lang="en-US" sz="1600" dirty="0" smtClean="0"/>
              <a:t>Listserv</a:t>
            </a:r>
          </a:p>
          <a:p>
            <a:pPr marL="742950" lvl="1" indent="-285750">
              <a:buFont typeface="Wingdings" panose="05000000000000000000" pitchFamily="2" charset="2"/>
              <a:buChar char="Ø"/>
            </a:pPr>
            <a:r>
              <a:rPr lang="en-US" sz="1600" dirty="0" smtClean="0"/>
              <a:t>Listserv link on Farm </a:t>
            </a:r>
            <a:r>
              <a:rPr lang="en-US" sz="1600" dirty="0"/>
              <a:t>to CNP </a:t>
            </a:r>
            <a:r>
              <a:rPr lang="en-US" sz="1600" dirty="0" err="1" smtClean="0"/>
              <a:t>mainpage</a:t>
            </a:r>
            <a:endParaRPr lang="en-US" sz="1600" dirty="0" smtClean="0"/>
          </a:p>
          <a:p>
            <a:pPr marL="285750" indent="-285750">
              <a:buFont typeface="Arial" panose="020B0604020202020204" pitchFamily="34" charset="0"/>
              <a:buChar char="•"/>
            </a:pPr>
            <a:r>
              <a:rPr lang="en-US" sz="1600" dirty="0" smtClean="0"/>
              <a:t>Award email went out to your current </a:t>
            </a:r>
            <a:r>
              <a:rPr lang="en-US" sz="1600" dirty="0" err="1" smtClean="0"/>
              <a:t>CNPweb</a:t>
            </a:r>
            <a:r>
              <a:rPr lang="en-US" sz="1600" dirty="0"/>
              <a:t> </a:t>
            </a:r>
            <a:r>
              <a:rPr lang="en-US" sz="1600" dirty="0" smtClean="0"/>
              <a:t>contacts in July</a:t>
            </a:r>
          </a:p>
          <a:p>
            <a:pPr marL="285750" indent="-285750">
              <a:buFont typeface="Arial" panose="020B0604020202020204" pitchFamily="34" charset="0"/>
              <a:buChar char="•"/>
            </a:pPr>
            <a:r>
              <a:rPr lang="en-US" sz="1600" dirty="0" smtClean="0"/>
              <a:t>Submit signed agreement ASAP</a:t>
            </a:r>
            <a:endParaRPr lang="en-US" sz="1600" dirty="0"/>
          </a:p>
        </p:txBody>
      </p:sp>
      <p:pic>
        <p:nvPicPr>
          <p:cNvPr id="1028" name="Picture 4" descr="Clipboard, Checklist, Business, List, Document, Pap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706461">
            <a:off x="5491300" y="2818623"/>
            <a:ext cx="2860688" cy="28606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54089868"/>
      </p:ext>
    </p:extLst>
  </p:cSld>
  <p:clrMapOvr>
    <a:masterClrMapping/>
  </p:clrMapOvr>
  <mc:AlternateContent xmlns:mc="http://schemas.openxmlformats.org/markup-compatibility/2006" xmlns:p14="http://schemas.microsoft.com/office/powerpoint/2010/main">
    <mc:Choice Requires="p14">
      <p:transition spd="slow" p14:dur="2000" advTm="116829"/>
    </mc:Choice>
    <mc:Fallback xmlns="">
      <p:transition spd="slow" advTm="11682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title="&quot;&quot;"/>
          <p:cNvSpPr/>
          <p:nvPr/>
        </p:nvSpPr>
        <p:spPr>
          <a:xfrm>
            <a:off x="2172878" y="1621409"/>
            <a:ext cx="4798243" cy="4798243"/>
          </a:xfrm>
          <a:prstGeom prst="rect">
            <a:avLst/>
          </a:prstGeom>
          <a:blipFill dpi="0" rotWithShape="1">
            <a:blip r:embed="rId4">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2607" y="834353"/>
            <a:ext cx="7152434" cy="1013398"/>
          </a:xfrm>
        </p:spPr>
        <p:txBody>
          <a:bodyPr/>
          <a:lstStyle/>
          <a:p>
            <a:pPr algn="ctr"/>
            <a:r>
              <a:rPr lang="en-US" dirty="0" smtClean="0"/>
              <a:t>Program Requirements &amp; Timeline</a:t>
            </a:r>
            <a:endParaRPr lang="en-US" dirty="0"/>
          </a:p>
        </p:txBody>
      </p:sp>
      <p:pic>
        <p:nvPicPr>
          <p:cNvPr id="3" name="Picture 2" title="&quot;&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sp>
        <p:nvSpPr>
          <p:cNvPr id="7" name="TextBox 6"/>
          <p:cNvSpPr txBox="1"/>
          <p:nvPr/>
        </p:nvSpPr>
        <p:spPr>
          <a:xfrm>
            <a:off x="443060" y="1668544"/>
            <a:ext cx="4128940"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Must be in compliance across CNP</a:t>
            </a:r>
          </a:p>
          <a:p>
            <a:pPr marL="742950" lvl="1" indent="-285750">
              <a:buFont typeface="Wingdings" panose="05000000000000000000" pitchFamily="2" charset="2"/>
              <a:buChar char="Ø"/>
            </a:pPr>
            <a:r>
              <a:rPr lang="en-US" dirty="0" smtClean="0"/>
              <a:t>Farm to CNP award held until Seriously Deficient status lifted</a:t>
            </a:r>
          </a:p>
          <a:p>
            <a:pPr marL="285750" indent="-285750">
              <a:buFont typeface="Arial" panose="020B0604020202020204" pitchFamily="34" charset="0"/>
              <a:buChar char="•"/>
            </a:pPr>
            <a:r>
              <a:rPr lang="en-US" dirty="0" smtClean="0"/>
              <a:t>Required reporting</a:t>
            </a:r>
          </a:p>
          <a:p>
            <a:pPr marL="742950" lvl="1" indent="-285750">
              <a:buFont typeface="Wingdings" panose="05000000000000000000" pitchFamily="2" charset="2"/>
              <a:buChar char="Ø"/>
            </a:pPr>
            <a:r>
              <a:rPr lang="en-US" dirty="0" smtClean="0"/>
              <a:t>Links and PDFs on </a:t>
            </a:r>
            <a:r>
              <a:rPr lang="en-US" dirty="0" smtClean="0">
                <a:hlinkClick r:id="rId6"/>
              </a:rPr>
              <a:t>webpage</a:t>
            </a:r>
            <a:r>
              <a:rPr lang="en-US" dirty="0" smtClean="0"/>
              <a:t> under </a:t>
            </a:r>
            <a:r>
              <a:rPr lang="en-US" b="1" dirty="0" smtClean="0"/>
              <a:t>Reporting</a:t>
            </a:r>
          </a:p>
          <a:p>
            <a:pPr marL="285750" indent="-285750">
              <a:buFont typeface="Arial" panose="020B0604020202020204" pitchFamily="34" charset="0"/>
              <a:buChar char="•"/>
            </a:pPr>
            <a:r>
              <a:rPr lang="en-US" dirty="0" smtClean="0"/>
              <a:t>Claiming requirements</a:t>
            </a:r>
          </a:p>
          <a:p>
            <a:pPr marL="742950" lvl="1" indent="-285750">
              <a:buFont typeface="Wingdings" panose="05000000000000000000" pitchFamily="2" charset="2"/>
              <a:buChar char="Ø"/>
            </a:pPr>
            <a:r>
              <a:rPr lang="en-US" dirty="0" smtClean="0"/>
              <a:t>Adequate progress </a:t>
            </a:r>
          </a:p>
          <a:p>
            <a:pPr marL="742950" lvl="1" indent="-285750">
              <a:buFont typeface="Wingdings" panose="05000000000000000000" pitchFamily="2" charset="2"/>
              <a:buChar char="Ø"/>
            </a:pPr>
            <a:r>
              <a:rPr lang="en-US" dirty="0" smtClean="0"/>
              <a:t>First claim due December 29</a:t>
            </a:r>
            <a:r>
              <a:rPr lang="en-US" baseline="30000" dirty="0" smtClean="0"/>
              <a:t>st</a:t>
            </a:r>
            <a:r>
              <a:rPr lang="en-US" dirty="0" smtClean="0"/>
              <a:t>, 2023</a:t>
            </a:r>
          </a:p>
          <a:p>
            <a:pPr marL="742950" lvl="1" indent="-285750">
              <a:buFont typeface="Wingdings" panose="05000000000000000000" pitchFamily="2" charset="2"/>
              <a:buChar char="Ø"/>
            </a:pPr>
            <a:r>
              <a:rPr lang="en-US" dirty="0" smtClean="0"/>
              <a:t>Award is retroactive to July 1</a:t>
            </a:r>
            <a:r>
              <a:rPr lang="en-US" baseline="30000" dirty="0" smtClean="0"/>
              <a:t>st</a:t>
            </a:r>
            <a:r>
              <a:rPr lang="en-US" dirty="0" smtClean="0"/>
              <a:t>, 2023</a:t>
            </a:r>
          </a:p>
          <a:p>
            <a:pPr marL="742950" lvl="1" indent="-285750">
              <a:buFont typeface="Wingdings" panose="05000000000000000000" pitchFamily="2" charset="2"/>
              <a:buChar char="Ø"/>
            </a:pPr>
            <a:r>
              <a:rPr lang="en-US" dirty="0" smtClean="0"/>
              <a:t>Unspent awards moved to </a:t>
            </a:r>
            <a:r>
              <a:rPr lang="en-US" b="1" dirty="0" smtClean="0"/>
              <a:t>Competitive</a:t>
            </a:r>
            <a:r>
              <a:rPr lang="en-US" dirty="0" smtClean="0"/>
              <a:t> Reimbursement Grant allocation balance</a:t>
            </a:r>
          </a:p>
          <a:p>
            <a:pPr marL="285750" indent="-285750">
              <a:buFont typeface="Arial" panose="020B0604020202020204" pitchFamily="34" charset="0"/>
              <a:buChar char="•"/>
            </a:pPr>
            <a:r>
              <a:rPr lang="en-US" dirty="0" smtClean="0"/>
              <a:t>Timeline on </a:t>
            </a:r>
            <a:r>
              <a:rPr lang="en-US" dirty="0" smtClean="0">
                <a:hlinkClick r:id="rId6"/>
              </a:rPr>
              <a:t>webpage</a:t>
            </a:r>
            <a:r>
              <a:rPr lang="en-US" dirty="0" smtClean="0"/>
              <a:t> under </a:t>
            </a:r>
            <a:r>
              <a:rPr lang="en-US" b="1" dirty="0" smtClean="0"/>
              <a:t>Timeline</a:t>
            </a:r>
          </a:p>
          <a:p>
            <a:pPr marL="742950" lvl="1" indent="-285750">
              <a:buFont typeface="Wingdings" panose="05000000000000000000" pitchFamily="2" charset="2"/>
              <a:buChar char="Ø"/>
            </a:pPr>
            <a:r>
              <a:rPr lang="en-US" dirty="0" smtClean="0">
                <a:solidFill>
                  <a:srgbClr val="FF0000"/>
                </a:solidFill>
              </a:rPr>
              <a:t>Timeline</a:t>
            </a:r>
            <a:r>
              <a:rPr lang="en-US" b="1" dirty="0" smtClean="0">
                <a:solidFill>
                  <a:srgbClr val="FF0000"/>
                </a:solidFill>
              </a:rPr>
              <a:t> </a:t>
            </a:r>
            <a:r>
              <a:rPr lang="en-US" dirty="0" smtClean="0">
                <a:solidFill>
                  <a:srgbClr val="FF0000"/>
                </a:solidFill>
              </a:rPr>
              <a:t>is subject to change</a:t>
            </a:r>
            <a:endParaRPr lang="en-US" b="1" dirty="0">
              <a:solidFill>
                <a:srgbClr val="FF0000"/>
              </a:solidFill>
            </a:endParaRPr>
          </a:p>
        </p:txBody>
      </p:sp>
      <p:sp>
        <p:nvSpPr>
          <p:cNvPr id="9" name="TextBox 8"/>
          <p:cNvSpPr txBox="1"/>
          <p:nvPr/>
        </p:nvSpPr>
        <p:spPr>
          <a:xfrm>
            <a:off x="4769962" y="2287042"/>
            <a:ext cx="4000241" cy="3393237"/>
          </a:xfrm>
          <a:prstGeom prst="rect">
            <a:avLst/>
          </a:prstGeom>
          <a:noFill/>
          <a:ln w="12700" cmpd="thinThick">
            <a:noFill/>
          </a:ln>
        </p:spPr>
        <p:txBody>
          <a:bodyPr wrap="square" rtlCol="0">
            <a:spAutoFit/>
          </a:bodyPr>
          <a:lstStyle/>
          <a:p>
            <a:r>
              <a:rPr lang="en-US" sz="1300" b="1" dirty="0" smtClean="0"/>
              <a:t>July 2023</a:t>
            </a:r>
            <a:r>
              <a:rPr lang="en-US" sz="1300" b="1" dirty="0"/>
              <a:t> </a:t>
            </a:r>
            <a:r>
              <a:rPr lang="en-US" sz="1300" dirty="0"/>
              <a:t>-</a:t>
            </a:r>
            <a:r>
              <a:rPr lang="en-US" sz="1300" b="1" dirty="0"/>
              <a:t> </a:t>
            </a:r>
            <a:r>
              <a:rPr lang="en-US" sz="1300" dirty="0"/>
              <a:t>Informal notification of </a:t>
            </a:r>
            <a:r>
              <a:rPr lang="en-US" sz="1300" dirty="0" smtClean="0"/>
              <a:t>awards </a:t>
            </a:r>
          </a:p>
          <a:p>
            <a:pPr>
              <a:lnSpc>
                <a:spcPct val="150000"/>
              </a:lnSpc>
            </a:pPr>
            <a:r>
              <a:rPr lang="en-US" sz="1300" b="1" dirty="0" smtClean="0"/>
              <a:t>Summer/Fall 2023</a:t>
            </a:r>
            <a:r>
              <a:rPr lang="en-US" sz="1300" dirty="0" smtClean="0"/>
              <a:t>- </a:t>
            </a:r>
            <a:r>
              <a:rPr lang="en-US" sz="1300" dirty="0"/>
              <a:t>Formal notification from ODE Procurement, including new grant </a:t>
            </a:r>
            <a:r>
              <a:rPr lang="en-US" sz="1300" dirty="0" smtClean="0"/>
              <a:t>agreement</a:t>
            </a:r>
            <a:endParaRPr lang="en-US" sz="1300" dirty="0"/>
          </a:p>
          <a:p>
            <a:pPr>
              <a:lnSpc>
                <a:spcPct val="150000"/>
              </a:lnSpc>
            </a:pPr>
            <a:r>
              <a:rPr lang="en-US" sz="1300" b="1" dirty="0" smtClean="0"/>
              <a:t>12/29/23</a:t>
            </a:r>
            <a:r>
              <a:rPr lang="en-US" sz="1300" dirty="0"/>
              <a:t> - </a:t>
            </a:r>
            <a:r>
              <a:rPr lang="en-US" sz="1300" dirty="0" smtClean="0"/>
              <a:t>First claim due</a:t>
            </a:r>
          </a:p>
          <a:p>
            <a:pPr>
              <a:lnSpc>
                <a:spcPct val="150000"/>
              </a:lnSpc>
            </a:pPr>
            <a:r>
              <a:rPr lang="en-US" sz="1300" b="1" dirty="0" smtClean="0"/>
              <a:t>December 2023 </a:t>
            </a:r>
            <a:r>
              <a:rPr lang="en-US" sz="1300" dirty="0" smtClean="0"/>
              <a:t>– Competitive Reimbursement Grant applications open</a:t>
            </a:r>
            <a:endParaRPr lang="en-US" sz="1300" dirty="0"/>
          </a:p>
          <a:p>
            <a:pPr>
              <a:lnSpc>
                <a:spcPct val="150000"/>
              </a:lnSpc>
            </a:pPr>
            <a:r>
              <a:rPr lang="en-US" sz="1300" b="1" dirty="0" smtClean="0"/>
              <a:t>9/30/24</a:t>
            </a:r>
            <a:r>
              <a:rPr lang="en-US" sz="1300" dirty="0"/>
              <a:t> - Progress Report </a:t>
            </a:r>
            <a:r>
              <a:rPr lang="en-US" sz="1300" dirty="0" smtClean="0"/>
              <a:t>due</a:t>
            </a:r>
            <a:endParaRPr lang="en-US" sz="1300" dirty="0"/>
          </a:p>
          <a:p>
            <a:pPr>
              <a:lnSpc>
                <a:spcPct val="150000"/>
              </a:lnSpc>
            </a:pPr>
            <a:r>
              <a:rPr lang="en-US" sz="1300" b="1" dirty="0" smtClean="0"/>
              <a:t>6/30/25</a:t>
            </a:r>
            <a:r>
              <a:rPr lang="en-US" sz="1300" dirty="0"/>
              <a:t> - All funds </a:t>
            </a:r>
            <a:r>
              <a:rPr lang="en-US" sz="1300" dirty="0" smtClean="0"/>
              <a:t>must </a:t>
            </a:r>
            <a:r>
              <a:rPr lang="en-US" sz="1300" dirty="0"/>
              <a:t>be spent by this </a:t>
            </a:r>
            <a:r>
              <a:rPr lang="en-US" sz="1300" dirty="0" smtClean="0"/>
              <a:t>date</a:t>
            </a:r>
            <a:endParaRPr lang="en-US" sz="1300" dirty="0"/>
          </a:p>
          <a:p>
            <a:pPr>
              <a:lnSpc>
                <a:spcPct val="150000"/>
              </a:lnSpc>
            </a:pPr>
            <a:r>
              <a:rPr lang="en-US" sz="1300" b="1" dirty="0" smtClean="0"/>
              <a:t>7/29/25</a:t>
            </a:r>
            <a:r>
              <a:rPr lang="en-US" sz="1300" dirty="0"/>
              <a:t> - All funds </a:t>
            </a:r>
            <a:r>
              <a:rPr lang="en-US" sz="1300" dirty="0" smtClean="0"/>
              <a:t>should </a:t>
            </a:r>
            <a:r>
              <a:rPr lang="en-US" sz="1300" dirty="0"/>
              <a:t>be processed in </a:t>
            </a:r>
            <a:r>
              <a:rPr lang="en-US" sz="1300" dirty="0" smtClean="0"/>
              <a:t>EGMS</a:t>
            </a:r>
            <a:endParaRPr lang="en-US" sz="1300" dirty="0"/>
          </a:p>
          <a:p>
            <a:pPr>
              <a:lnSpc>
                <a:spcPct val="150000"/>
              </a:lnSpc>
            </a:pPr>
            <a:r>
              <a:rPr lang="en-US" sz="1300" b="1" dirty="0" smtClean="0"/>
              <a:t>9/30/25</a:t>
            </a:r>
            <a:r>
              <a:rPr lang="en-US" sz="1300" dirty="0"/>
              <a:t> - Final Report </a:t>
            </a:r>
            <a:r>
              <a:rPr lang="en-US" sz="1300" dirty="0" smtClean="0"/>
              <a:t>due</a:t>
            </a:r>
            <a:endParaRPr lang="en-US" sz="1300" dirty="0"/>
          </a:p>
          <a:p>
            <a:endParaRPr lang="en-US" sz="1300" dirty="0" smtClean="0"/>
          </a:p>
          <a:p>
            <a:endParaRPr lang="en-US" sz="1300" dirty="0"/>
          </a:p>
        </p:txBody>
      </p:sp>
    </p:spTree>
    <p:custDataLst>
      <p:tags r:id="rId1"/>
    </p:custDataLst>
    <p:extLst>
      <p:ext uri="{BB962C8B-B14F-4D97-AF65-F5344CB8AC3E}">
        <p14:creationId xmlns:p14="http://schemas.microsoft.com/office/powerpoint/2010/main" val="469552508"/>
      </p:ext>
    </p:extLst>
  </p:cSld>
  <p:clrMapOvr>
    <a:masterClrMapping/>
  </p:clrMapOvr>
  <mc:AlternateContent xmlns:mc="http://schemas.openxmlformats.org/markup-compatibility/2006" xmlns:p14="http://schemas.microsoft.com/office/powerpoint/2010/main">
    <mc:Choice Requires="p14">
      <p:transition spd="slow" p14:dur="2000" advTm="223748"/>
    </mc:Choice>
    <mc:Fallback xmlns="">
      <p:transition spd="slow" advTm="22374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title="&quot;&quot;"/>
          <p:cNvSpPr/>
          <p:nvPr/>
        </p:nvSpPr>
        <p:spPr>
          <a:xfrm>
            <a:off x="138799" y="1060232"/>
            <a:ext cx="8880049" cy="5260157"/>
          </a:xfrm>
          <a:prstGeom prst="rect">
            <a:avLst/>
          </a:prstGeom>
          <a:blipFill dpi="0" rotWithShape="1">
            <a:blip r:embed="rId4">
              <a:alphaModFix amt="18000"/>
            </a:blip>
            <a:srcRect/>
            <a:stretch>
              <a:fillRect/>
            </a:stretch>
          </a:blipFill>
          <a:ln>
            <a:noFill/>
          </a:ln>
          <a:effectLst>
            <a:outerShdw blurRad="63500" sx="102000" sy="102000" algn="ctr" rotWithShape="0">
              <a:prstClr val="black">
                <a:alpha val="38000"/>
              </a:prstClr>
            </a:outerShd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2607" y="834353"/>
            <a:ext cx="7152434" cy="1013301"/>
          </a:xfrm>
        </p:spPr>
        <p:txBody>
          <a:bodyPr/>
          <a:lstStyle/>
          <a:p>
            <a:pPr algn="ctr"/>
            <a:r>
              <a:rPr lang="en-US" dirty="0" smtClean="0"/>
              <a:t>Allowable &amp; Unallowable</a:t>
            </a:r>
            <a:endParaRPr lang="en-US" dirty="0"/>
          </a:p>
        </p:txBody>
      </p:sp>
      <p:pic>
        <p:nvPicPr>
          <p:cNvPr id="3" name="Picture 2" title="&quot;&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sp>
        <p:nvSpPr>
          <p:cNvPr id="7" name="TextBox 6"/>
          <p:cNvSpPr txBox="1"/>
          <p:nvPr/>
        </p:nvSpPr>
        <p:spPr>
          <a:xfrm>
            <a:off x="228600" y="2032544"/>
            <a:ext cx="8790248" cy="3693319"/>
          </a:xfrm>
          <a:prstGeom prst="rect">
            <a:avLst/>
          </a:prstGeom>
          <a:noFill/>
        </p:spPr>
        <p:txBody>
          <a:bodyPr wrap="square" rtlCol="0">
            <a:spAutoFit/>
          </a:bodyPr>
          <a:lstStyle/>
          <a:p>
            <a:r>
              <a:rPr lang="en-US" b="1" dirty="0"/>
              <a:t>The intention of the Farm to CNP Reimbursement Grant </a:t>
            </a:r>
            <a:r>
              <a:rPr lang="en-US" dirty="0"/>
              <a:t>is to empower Grantees to increase their purchasing capacity of Oregon grown, produced and processed foods, as well as benefit the local economy, job market and environment by cycling State dollars back into communities around Oregon</a:t>
            </a:r>
            <a:r>
              <a:rPr lang="en-US" dirty="0" smtClean="0"/>
              <a:t>.</a:t>
            </a:r>
          </a:p>
          <a:p>
            <a:endParaRPr lang="en-US" dirty="0"/>
          </a:p>
          <a:p>
            <a:r>
              <a:rPr lang="en-US" dirty="0"/>
              <a:t>We encourage Grantees to seek out products that they may not have had the resources to purchase before, and to cultivate new relationships with Oregon producers and processors. </a:t>
            </a:r>
            <a:endParaRPr lang="en-US" dirty="0" smtClean="0"/>
          </a:p>
          <a:p>
            <a:endParaRPr lang="en-US" dirty="0"/>
          </a:p>
          <a:p>
            <a:r>
              <a:rPr lang="en-US" dirty="0"/>
              <a:t>Grant funds are not intended to be used to supplant purchases that would routinely be served in Grantees’ food service programs. We count on you, the Grantee, to demonstrate the intention of the awarded funds through how you choose to spend </a:t>
            </a:r>
            <a:r>
              <a:rPr lang="en-US" dirty="0" smtClean="0"/>
              <a:t>them, </a:t>
            </a:r>
            <a:r>
              <a:rPr lang="en-US" dirty="0"/>
              <a:t>however, there are a few items that are not reimbursable under the Farm to CNP Reimbursement Grant.</a:t>
            </a:r>
          </a:p>
          <a:p>
            <a:endParaRPr lang="en-US" dirty="0"/>
          </a:p>
        </p:txBody>
      </p:sp>
    </p:spTree>
    <p:custDataLst>
      <p:tags r:id="rId1"/>
    </p:custDataLst>
    <p:extLst>
      <p:ext uri="{BB962C8B-B14F-4D97-AF65-F5344CB8AC3E}">
        <p14:creationId xmlns:p14="http://schemas.microsoft.com/office/powerpoint/2010/main" val="4050279967"/>
      </p:ext>
    </p:extLst>
  </p:cSld>
  <p:clrMapOvr>
    <a:masterClrMapping/>
  </p:clrMapOvr>
  <mc:AlternateContent xmlns:mc="http://schemas.openxmlformats.org/markup-compatibility/2006" xmlns:p14="http://schemas.microsoft.com/office/powerpoint/2010/main">
    <mc:Choice Requires="p14">
      <p:transition spd="slow" p14:dur="2000" advTm="54370"/>
    </mc:Choice>
    <mc:Fallback xmlns="">
      <p:transition spd="slow" advTm="5437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07" y="834353"/>
            <a:ext cx="7152434" cy="1013301"/>
          </a:xfrm>
        </p:spPr>
        <p:txBody>
          <a:bodyPr/>
          <a:lstStyle/>
          <a:p>
            <a:pPr algn="ctr"/>
            <a:r>
              <a:rPr lang="en-US" dirty="0" smtClean="0"/>
              <a:t>Allowable &amp; Unallowable</a:t>
            </a:r>
            <a:endParaRPr lang="en-US" dirty="0"/>
          </a:p>
        </p:txBody>
      </p:sp>
      <p:pic>
        <p:nvPicPr>
          <p:cNvPr id="3" name="Picture 2" title="&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sp>
        <p:nvSpPr>
          <p:cNvPr id="4" name="TextBox 3"/>
          <p:cNvSpPr txBox="1"/>
          <p:nvPr/>
        </p:nvSpPr>
        <p:spPr>
          <a:xfrm>
            <a:off x="749823" y="1703687"/>
            <a:ext cx="7720553" cy="184665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comprehensive list can be found on the </a:t>
            </a:r>
            <a:r>
              <a:rPr lang="en-US" dirty="0" smtClean="0">
                <a:hlinkClick r:id="rId5"/>
              </a:rPr>
              <a:t>Reimbursement Grant webpage </a:t>
            </a:r>
            <a:r>
              <a:rPr lang="en-US" dirty="0" smtClean="0"/>
              <a:t>under </a:t>
            </a:r>
            <a:r>
              <a:rPr lang="en-US" b="1" dirty="0" smtClean="0"/>
              <a:t>Allowable and Unallowable Products</a:t>
            </a:r>
          </a:p>
          <a:p>
            <a:pPr marL="285750" indent="-285750">
              <a:buFont typeface="Arial" panose="020B0604020202020204" pitchFamily="34" charset="0"/>
              <a:buChar char="•"/>
            </a:pPr>
            <a:endParaRPr lang="en-US" sz="1200" b="1" dirty="0" smtClean="0"/>
          </a:p>
          <a:p>
            <a:pPr marL="285750" indent="-285750">
              <a:buFont typeface="Arial" panose="020B0604020202020204" pitchFamily="34" charset="0"/>
              <a:buChar char="•"/>
            </a:pPr>
            <a:r>
              <a:rPr lang="en-US" dirty="0" smtClean="0"/>
              <a:t>Must use </a:t>
            </a:r>
            <a:r>
              <a:rPr lang="en-US" u="sng" dirty="0" smtClean="0"/>
              <a:t>at least</a:t>
            </a:r>
            <a:r>
              <a:rPr lang="en-US" dirty="0" smtClean="0"/>
              <a:t> 75% of award on food</a:t>
            </a:r>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r>
              <a:rPr lang="en-US" dirty="0" smtClean="0"/>
              <a:t>Up to 25% may be used for other reasonable costs</a:t>
            </a:r>
          </a:p>
          <a:p>
            <a:endParaRPr lang="en-US" dirty="0"/>
          </a:p>
        </p:txBody>
      </p:sp>
      <p:sp>
        <p:nvSpPr>
          <p:cNvPr id="8" name="TextBox 7"/>
          <p:cNvSpPr txBox="1"/>
          <p:nvPr/>
        </p:nvSpPr>
        <p:spPr>
          <a:xfrm>
            <a:off x="1189597" y="3506772"/>
            <a:ext cx="3826147" cy="3662541"/>
          </a:xfrm>
          <a:prstGeom prst="rect">
            <a:avLst/>
          </a:prstGeom>
          <a:noFill/>
        </p:spPr>
        <p:txBody>
          <a:bodyPr wrap="square" rtlCol="0">
            <a:spAutoFit/>
          </a:bodyPr>
          <a:lstStyle/>
          <a:p>
            <a:pPr marL="285750" indent="-285750">
              <a:buFont typeface="Wingdings" panose="05000000000000000000" pitchFamily="2" charset="2"/>
              <a:buChar char="v"/>
            </a:pPr>
            <a:r>
              <a:rPr lang="en-US" sz="1600" dirty="0"/>
              <a:t>Growing</a:t>
            </a:r>
          </a:p>
          <a:p>
            <a:pPr marL="285750" indent="-285750">
              <a:buFont typeface="Wingdings" panose="05000000000000000000" pitchFamily="2" charset="2"/>
              <a:buChar char="v"/>
            </a:pPr>
            <a:r>
              <a:rPr lang="en-US" sz="1600" dirty="0"/>
              <a:t>Harvesting</a:t>
            </a:r>
          </a:p>
          <a:p>
            <a:pPr marL="285750" indent="-285750">
              <a:buFont typeface="Wingdings" panose="05000000000000000000" pitchFamily="2" charset="2"/>
              <a:buChar char="v"/>
            </a:pPr>
            <a:r>
              <a:rPr lang="en-US" sz="1600" dirty="0"/>
              <a:t>Transporting</a:t>
            </a:r>
          </a:p>
          <a:p>
            <a:pPr marL="285750" indent="-285750">
              <a:buFont typeface="Wingdings" panose="05000000000000000000" pitchFamily="2" charset="2"/>
              <a:buChar char="v"/>
            </a:pPr>
            <a:r>
              <a:rPr lang="en-US" sz="1600" dirty="0"/>
              <a:t>Procuring </a:t>
            </a:r>
          </a:p>
          <a:p>
            <a:pPr marL="285750" indent="-285750">
              <a:buFont typeface="Wingdings" panose="05000000000000000000" pitchFamily="2" charset="2"/>
              <a:buChar char="v"/>
            </a:pPr>
            <a:r>
              <a:rPr lang="en-US" sz="1600" dirty="0" smtClean="0"/>
              <a:t>Processing</a:t>
            </a:r>
          </a:p>
          <a:p>
            <a:pPr marL="285750" indent="-285750">
              <a:buFont typeface="Wingdings" panose="05000000000000000000" pitchFamily="2" charset="2"/>
              <a:buChar char="v"/>
            </a:pPr>
            <a:r>
              <a:rPr lang="en-US" sz="1600" dirty="0" smtClean="0"/>
              <a:t>Packaging</a:t>
            </a:r>
          </a:p>
          <a:p>
            <a:pPr marL="285750" indent="-285750">
              <a:buFont typeface="Wingdings" panose="05000000000000000000" pitchFamily="2" charset="2"/>
              <a:buChar char="v"/>
            </a:pPr>
            <a:r>
              <a:rPr lang="en-US" sz="1600" dirty="0"/>
              <a:t>Agriculture-based, food and nutrition-based education</a:t>
            </a:r>
          </a:p>
          <a:p>
            <a:pPr marL="285750" indent="-285750">
              <a:buFont typeface="Wingdings" panose="05000000000000000000" pitchFamily="2" charset="2"/>
              <a:buChar char="v"/>
            </a:pPr>
            <a:r>
              <a:rPr lang="en-US" sz="1600" dirty="0"/>
              <a:t>Kitchen </a:t>
            </a:r>
            <a:r>
              <a:rPr lang="en-US" sz="1600" dirty="0" err="1"/>
              <a:t>smallwares</a:t>
            </a:r>
            <a:endParaRPr lang="en-US" sz="1600" dirty="0"/>
          </a:p>
          <a:p>
            <a:pPr marL="285750" indent="-285750">
              <a:buFont typeface="Wingdings" panose="05000000000000000000" pitchFamily="2" charset="2"/>
              <a:buChar char="v"/>
            </a:pPr>
            <a:r>
              <a:rPr lang="en-US" sz="1600" dirty="0"/>
              <a:t>Delivery fees</a:t>
            </a:r>
          </a:p>
          <a:p>
            <a:pPr marL="285750" indent="-285750">
              <a:buFont typeface="Wingdings" panose="05000000000000000000" pitchFamily="2" charset="2"/>
              <a:buChar char="v"/>
            </a:pPr>
            <a:r>
              <a:rPr lang="en-US" sz="1600" dirty="0"/>
              <a:t>Miscellaneous supplies</a:t>
            </a:r>
          </a:p>
          <a:p>
            <a:pPr marL="285750" indent="-285750">
              <a:buFont typeface="Arial" panose="020B0604020202020204" pitchFamily="34" charset="0"/>
              <a:buChar char="•"/>
            </a:pPr>
            <a:endParaRPr lang="en-US" dirty="0"/>
          </a:p>
          <a:p>
            <a:endParaRPr lang="en-US" dirty="0"/>
          </a:p>
          <a:p>
            <a:endParaRPr lang="en-US" dirty="0" smtClean="0"/>
          </a:p>
        </p:txBody>
      </p:sp>
      <p:pic>
        <p:nvPicPr>
          <p:cNvPr id="12292" name="Picture 4" descr="Vegetables, Gardener, Vegetable Gard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8403" y="3735012"/>
            <a:ext cx="3491013" cy="233461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51576312"/>
      </p:ext>
    </p:extLst>
  </p:cSld>
  <p:clrMapOvr>
    <a:masterClrMapping/>
  </p:clrMapOvr>
  <mc:AlternateContent xmlns:mc="http://schemas.openxmlformats.org/markup-compatibility/2006" xmlns:p14="http://schemas.microsoft.com/office/powerpoint/2010/main">
    <mc:Choice Requires="p14">
      <p:transition spd="slow" p14:dur="2000" advTm="53130"/>
    </mc:Choice>
    <mc:Fallback xmlns="">
      <p:transition spd="slow" advTm="5313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07" y="834353"/>
            <a:ext cx="7152434" cy="1013301"/>
          </a:xfrm>
        </p:spPr>
        <p:txBody>
          <a:bodyPr/>
          <a:lstStyle/>
          <a:p>
            <a:pPr algn="ctr"/>
            <a:r>
              <a:rPr lang="en-US" dirty="0" smtClean="0"/>
              <a:t>Allowable</a:t>
            </a:r>
            <a:endParaRPr lang="en-US" dirty="0"/>
          </a:p>
        </p:txBody>
      </p:sp>
      <p:pic>
        <p:nvPicPr>
          <p:cNvPr id="3" name="Picture 2" title="&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041" y="87920"/>
            <a:ext cx="917448" cy="972312"/>
          </a:xfrm>
          <a:prstGeom prst="rect">
            <a:avLst/>
          </a:prstGeom>
        </p:spPr>
      </p:pic>
      <p:sp>
        <p:nvSpPr>
          <p:cNvPr id="5" name="TextBox 4"/>
          <p:cNvSpPr txBox="1"/>
          <p:nvPr/>
        </p:nvSpPr>
        <p:spPr>
          <a:xfrm>
            <a:off x="939625" y="1568126"/>
            <a:ext cx="7215416" cy="5047536"/>
          </a:xfrm>
          <a:prstGeom prst="rect">
            <a:avLst/>
          </a:prstGeom>
          <a:noFill/>
        </p:spPr>
        <p:txBody>
          <a:bodyPr wrap="square" rtlCol="0">
            <a:spAutoFit/>
          </a:bodyPr>
          <a:lstStyle/>
          <a:p>
            <a:pPr fontAlgn="base"/>
            <a:r>
              <a:rPr lang="en-US" b="1" dirty="0"/>
              <a:t>Produced in Oregon:</a:t>
            </a:r>
          </a:p>
          <a:p>
            <a:pPr marL="742950" lvl="1" indent="-285750" fontAlgn="base">
              <a:buFont typeface="Arial" panose="020B0604020202020204" pitchFamily="34" charset="0"/>
              <a:buChar char="•"/>
            </a:pPr>
            <a:r>
              <a:rPr lang="en-US" b="1" dirty="0"/>
              <a:t>Products that are grown, raised or caught in Oregon</a:t>
            </a:r>
          </a:p>
          <a:p>
            <a:pPr marL="1200150" lvl="2" indent="-285750" fontAlgn="base">
              <a:buFont typeface="Wingdings" panose="05000000000000000000" pitchFamily="2" charset="2"/>
              <a:buChar char="Ø"/>
            </a:pPr>
            <a:r>
              <a:rPr lang="en-US" dirty="0"/>
              <a:t>Oregon-grown fruits, vegetables, legumes, grains, </a:t>
            </a:r>
            <a:r>
              <a:rPr lang="en-US" dirty="0" smtClean="0"/>
              <a:t>etc., Oregon-raised meats, Oregon-caught seafood</a:t>
            </a:r>
          </a:p>
          <a:p>
            <a:pPr marL="1200150" lvl="2" indent="-285750" fontAlgn="base">
              <a:buFont typeface="Wingdings" panose="05000000000000000000" pitchFamily="2" charset="2"/>
              <a:buChar char="Ø"/>
            </a:pPr>
            <a:r>
              <a:rPr lang="en-US" dirty="0" smtClean="0"/>
              <a:t>This includes products that could have been processed outside of Oregon, but made with at least some Oregon-produced ingredients.</a:t>
            </a:r>
          </a:p>
          <a:p>
            <a:pPr lvl="2" fontAlgn="base"/>
            <a:endParaRPr lang="en-US" dirty="0" smtClean="0"/>
          </a:p>
          <a:p>
            <a:pPr fontAlgn="base"/>
            <a:r>
              <a:rPr lang="en-US" b="1" dirty="0"/>
              <a:t>Processed in Oregon</a:t>
            </a:r>
            <a:endParaRPr lang="en-US" dirty="0"/>
          </a:p>
          <a:p>
            <a:pPr marL="742950" lvl="1" indent="-285750" fontAlgn="base">
              <a:buFont typeface="Arial" panose="020B0604020202020204" pitchFamily="34" charset="0"/>
              <a:buChar char="•"/>
            </a:pPr>
            <a:r>
              <a:rPr lang="en-US" b="1" dirty="0"/>
              <a:t>Products that are more than minimally processed</a:t>
            </a:r>
            <a:r>
              <a:rPr lang="en-US" b="1" i="1" dirty="0"/>
              <a:t>*</a:t>
            </a:r>
            <a:r>
              <a:rPr lang="en-US" b="1" dirty="0"/>
              <a:t> in Oregon</a:t>
            </a:r>
            <a:endParaRPr lang="en-US" dirty="0"/>
          </a:p>
          <a:p>
            <a:pPr marL="1200150" lvl="2" indent="-285750" fontAlgn="base">
              <a:buFont typeface="Wingdings" panose="05000000000000000000" pitchFamily="2" charset="2"/>
              <a:buChar char="Ø"/>
            </a:pPr>
            <a:r>
              <a:rPr lang="en-US" dirty="0"/>
              <a:t>Items grown, caught or raised out of state, but processed into a usable product in Oregon.</a:t>
            </a:r>
          </a:p>
          <a:p>
            <a:pPr marL="1657350" lvl="3" indent="-285750" fontAlgn="base">
              <a:buFont typeface="Wingdings" panose="05000000000000000000" pitchFamily="2" charset="2"/>
              <a:buChar char="v"/>
            </a:pPr>
            <a:r>
              <a:rPr lang="en-US" dirty="0"/>
              <a:t>Flours, noodles, tamales, salsa, tofu, pizza, sauces, etc</a:t>
            </a:r>
            <a:r>
              <a:rPr lang="en-US" dirty="0" smtClean="0"/>
              <a:t>.</a:t>
            </a:r>
          </a:p>
          <a:p>
            <a:pPr lvl="3" fontAlgn="base"/>
            <a:endParaRPr lang="en-US" dirty="0"/>
          </a:p>
          <a:p>
            <a:pPr fontAlgn="base"/>
            <a:r>
              <a:rPr lang="en-US" b="1" dirty="0" smtClean="0"/>
              <a:t>Produced </a:t>
            </a:r>
            <a:r>
              <a:rPr lang="en-US" b="1" u="sng" dirty="0"/>
              <a:t>AND</a:t>
            </a:r>
            <a:r>
              <a:rPr lang="en-US" b="1" dirty="0"/>
              <a:t> Processed in Oregon</a:t>
            </a:r>
            <a:endParaRPr lang="en-US" dirty="0"/>
          </a:p>
          <a:p>
            <a:pPr marL="742950" lvl="1" indent="-285750" fontAlgn="base">
              <a:buFont typeface="Arial" panose="020B0604020202020204" pitchFamily="34" charset="0"/>
              <a:buChar char="•"/>
            </a:pPr>
            <a:r>
              <a:rPr lang="en-US" dirty="0"/>
              <a:t>Items grown, caught or raised in Oregon </a:t>
            </a:r>
            <a:r>
              <a:rPr lang="en-US" b="1" u="sng" dirty="0"/>
              <a:t>and</a:t>
            </a:r>
            <a:r>
              <a:rPr lang="en-US" dirty="0"/>
              <a:t> processed in Oregon.</a:t>
            </a:r>
          </a:p>
          <a:p>
            <a:pPr lvl="2" fontAlgn="base"/>
            <a:endParaRPr lang="en-US" sz="1600" dirty="0"/>
          </a:p>
          <a:p>
            <a:endParaRPr lang="en-US" dirty="0"/>
          </a:p>
        </p:txBody>
      </p:sp>
    </p:spTree>
    <p:custDataLst>
      <p:tags r:id="rId1"/>
    </p:custDataLst>
    <p:extLst>
      <p:ext uri="{BB962C8B-B14F-4D97-AF65-F5344CB8AC3E}">
        <p14:creationId xmlns:p14="http://schemas.microsoft.com/office/powerpoint/2010/main" val="3692049742"/>
      </p:ext>
    </p:extLst>
  </p:cSld>
  <p:clrMapOvr>
    <a:masterClrMapping/>
  </p:clrMapOvr>
  <mc:AlternateContent xmlns:mc="http://schemas.openxmlformats.org/markup-compatibility/2006" xmlns:p14="http://schemas.microsoft.com/office/powerpoint/2010/main">
    <mc:Choice Requires="p14">
      <p:transition spd="slow" p14:dur="2000" advTm="64274"/>
    </mc:Choice>
    <mc:Fallback xmlns="">
      <p:transition spd="slow" advTm="64274"/>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3"/>
  <p:tag name="ARTICULATE_DESIGN_ID_ODE_POWERPOINT" val="g46y7H5H"/>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TIMING" val="|4.7"/>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TIMING" val="|7.4|7.4"/>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TIMING" val="|6.3|2.3|11|19.9"/>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TIMING" val="|6.4"/>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TIMING" val="|52.3|20.3"/>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TIMING" val="|15.2|9.9|1.3|4.8|1.3|17.2|0.9|18.6"/>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IMING" val="|23.4|3.5"/>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DE_Powerpoint">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Template March 2019 [Read-Only]" id="{708564B0-BA7C-4B8B-9839-32CBBB757424}" vid="{095ABAA1-DA12-4A23-A09C-E185C41535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iority xmlns="ce0cad35-8474-4653-8db1-733794c99845">New</Priority>
    <Remediation_x0020_Date xmlns="ce0cad35-8474-4653-8db1-733794c99845">2023-07-18T19:48:01+00:00</Remediation_x0020_Date>
    <PublishingExpirationDate xmlns="http://schemas.microsoft.com/sharepoint/v3" xsi:nil="true"/>
    <PublishingStartDate xmlns="http://schemas.microsoft.com/sharepoint/v3" xsi:nil="true"/>
    <Estimated_x0020_Creation_x0020_Date xmlns="ce0cad35-8474-4653-8db1-733794c9984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624A4CCA35B445A0E25D4EF5997303" ma:contentTypeVersion="7" ma:contentTypeDescription="Create a new document." ma:contentTypeScope="" ma:versionID="0bc2492826627fbdcda1044b9af76116">
  <xsd:schema xmlns:xsd="http://www.w3.org/2001/XMLSchema" xmlns:xs="http://www.w3.org/2001/XMLSchema" xmlns:p="http://schemas.microsoft.com/office/2006/metadata/properties" xmlns:ns1="http://schemas.microsoft.com/sharepoint/v3" xmlns:ns2="ce0cad35-8474-4653-8db1-733794c99845" xmlns:ns3="54031767-dd6d-417c-ab73-583408f47564" targetNamespace="http://schemas.microsoft.com/office/2006/metadata/properties" ma:root="true" ma:fieldsID="036fac85d9b7aa9742373446e0b914f3" ns1:_="" ns2:_="" ns3:_="">
    <xsd:import namespace="http://schemas.microsoft.com/sharepoint/v3"/>
    <xsd:import namespace="ce0cad35-8474-4653-8db1-733794c99845"/>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0cad35-8474-4653-8db1-733794c99845"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88A3D4-60D6-471E-912D-728EC930E93C}">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f8c69903-a0f7-450b-ae3e-376aa9dca0ba"/>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530668C-30BE-4BE0-8F90-5C3652ED0F3E}">
  <ds:schemaRefs>
    <ds:schemaRef ds:uri="http://schemas.microsoft.com/sharepoint/v3/contenttype/forms"/>
  </ds:schemaRefs>
</ds:datastoreItem>
</file>

<file path=customXml/itemProps3.xml><?xml version="1.0" encoding="utf-8"?>
<ds:datastoreItem xmlns:ds="http://schemas.openxmlformats.org/officeDocument/2006/customXml" ds:itemID="{7A777DF5-FBB9-47FD-8F54-BE93BCA1CBF1}"/>
</file>

<file path=docProps/app.xml><?xml version="1.0" encoding="utf-8"?>
<Properties xmlns="http://schemas.openxmlformats.org/officeDocument/2006/extended-properties" xmlns:vt="http://schemas.openxmlformats.org/officeDocument/2006/docPropsVTypes">
  <Template>Farm to CNP RG webinar 21-23</Template>
  <TotalTime>1959</TotalTime>
  <Words>4926</Words>
  <Application>Microsoft Office PowerPoint</Application>
  <PresentationFormat>On-screen Show (4:3)</PresentationFormat>
  <Paragraphs>366</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ODE_Powerpoint</vt:lpstr>
      <vt:lpstr>Noncompetitive Reimbursement Grant  Mandatory Training 2023-2025</vt:lpstr>
      <vt:lpstr>ODE Farm to CNP Team</vt:lpstr>
      <vt:lpstr>Overview What is the Farm to CNP Grant Program?</vt:lpstr>
      <vt:lpstr>2023-2025 Biennium</vt:lpstr>
      <vt:lpstr>Getting Started</vt:lpstr>
      <vt:lpstr>Program Requirements &amp; Timeline</vt:lpstr>
      <vt:lpstr>Allowable &amp; Unallowable</vt:lpstr>
      <vt:lpstr>Allowable &amp; Unallowable</vt:lpstr>
      <vt:lpstr>Allowable</vt:lpstr>
      <vt:lpstr>Unallowable</vt:lpstr>
      <vt:lpstr>Claims Procedure</vt:lpstr>
      <vt:lpstr>Claims Procedure</vt:lpstr>
      <vt:lpstr>Claims Procedure</vt:lpstr>
      <vt:lpstr>Claims Procedure</vt:lpstr>
      <vt:lpstr>Claims Procedure</vt:lpstr>
      <vt:lpstr>Claims Procedure</vt:lpstr>
      <vt:lpstr>Claims Procedure</vt:lpstr>
      <vt:lpstr>For Food Service Management Companies</vt:lpstr>
      <vt:lpstr>Competitive Reimbursement Grant</vt:lpstr>
      <vt:lpstr>Resources</vt:lpstr>
      <vt:lpstr>Thank you!</vt:lpstr>
      <vt:lpstr>Oregon Department of Education “Our Why” </vt:lpstr>
      <vt:lpstr>Oregon Department of Education Education Equity Stance</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Amy * ODE</dc:creator>
  <cp:lastModifiedBy>SHERMAN Rick - ODE</cp:lastModifiedBy>
  <cp:revision>117</cp:revision>
  <cp:lastPrinted>2017-08-28T18:38:33Z</cp:lastPrinted>
  <dcterms:created xsi:type="dcterms:W3CDTF">2021-08-10T15:21:21Z</dcterms:created>
  <dcterms:modified xsi:type="dcterms:W3CDTF">2023-07-18T19:27:46Z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0x0101006F624A4CCA35B445A0E25D4EF5997303</vt:lpwstr>
  </property>
  <property fmtid="{D5CDD505-2E9C-101B-9397-08002B2CF9AE}" pid="3" name="ArticulateGUID">
    <vt:lpwstr>7E026AEA-A3A9-4E98-B949-50426CA0EC1D</vt:lpwstr>
  </property>
  <property fmtid="{D5CDD505-2E9C-101B-9397-08002B2CF9AE}" pid="4" name="ArticulatePath">
    <vt:lpwstr>21-23 RG Webinar 8-11-21</vt:lpwstr>
  </property>
</Properties>
</file>