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Masters/slideMaster2.xml" ContentType="application/vnd.openxmlformats-officedocument.presentationml.slideMaster+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slideLayouts/slideLayout15.xml" ContentType="application/vnd.openxmlformats-officedocument.presentationml.slideLayout+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slideLayouts/slideLayout18.xml" ContentType="application/vnd.openxmlformats-officedocument.presentationml.slideLayout+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3.xml" ContentType="application/vnd.openxmlformats-officedocument.presentationml.tags+xml"/>
  <Override PartName="/ppt/tags/tag36.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docProps/custom.xml" ContentType="application/vnd.openxmlformats-officedocument.custom-propertie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2.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4.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33.xml" ContentType="application/vnd.openxmlformats-officedocument.presentationml.tags+xml"/>
  <Override PartName="/ppt/tags/tag41.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35.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44"/>
  </p:notesMasterIdLst>
  <p:sldIdLst>
    <p:sldId id="260" r:id="rId3"/>
    <p:sldId id="368" r:id="rId4"/>
    <p:sldId id="297" r:id="rId5"/>
    <p:sldId id="287" r:id="rId6"/>
    <p:sldId id="322" r:id="rId7"/>
    <p:sldId id="370" r:id="rId8"/>
    <p:sldId id="371" r:id="rId9"/>
    <p:sldId id="285" r:id="rId10"/>
    <p:sldId id="286" r:id="rId11"/>
    <p:sldId id="369" r:id="rId12"/>
    <p:sldId id="340" r:id="rId13"/>
    <p:sldId id="328" r:id="rId14"/>
    <p:sldId id="345" r:id="rId15"/>
    <p:sldId id="346" r:id="rId16"/>
    <p:sldId id="341" r:id="rId17"/>
    <p:sldId id="364" r:id="rId18"/>
    <p:sldId id="365" r:id="rId19"/>
    <p:sldId id="361" r:id="rId20"/>
    <p:sldId id="342" r:id="rId21"/>
    <p:sldId id="343" r:id="rId22"/>
    <p:sldId id="326" r:id="rId23"/>
    <p:sldId id="332" r:id="rId24"/>
    <p:sldId id="357" r:id="rId25"/>
    <p:sldId id="360" r:id="rId26"/>
    <p:sldId id="347" r:id="rId27"/>
    <p:sldId id="348" r:id="rId28"/>
    <p:sldId id="350" r:id="rId29"/>
    <p:sldId id="351" r:id="rId30"/>
    <p:sldId id="349" r:id="rId31"/>
    <p:sldId id="352" r:id="rId32"/>
    <p:sldId id="353" r:id="rId33"/>
    <p:sldId id="354" r:id="rId34"/>
    <p:sldId id="355" r:id="rId35"/>
    <p:sldId id="336" r:id="rId36"/>
    <p:sldId id="358" r:id="rId37"/>
    <p:sldId id="292" r:id="rId38"/>
    <p:sldId id="359" r:id="rId39"/>
    <p:sldId id="316" r:id="rId40"/>
    <p:sldId id="366" r:id="rId41"/>
    <p:sldId id="261" r:id="rId42"/>
    <p:sldId id="267" r:id="rId43"/>
  </p:sldIdLst>
  <p:sldSz cx="9144000" cy="6858000" type="screen4x3"/>
  <p:notesSz cx="7315200" cy="96012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MAN Rick * ODE" initials="SR*O" lastIdx="4" clrIdx="0">
    <p:extLst>
      <p:ext uri="{19B8F6BF-5375-455C-9EA6-DF929625EA0E}">
        <p15:presenceInfo xmlns:p15="http://schemas.microsoft.com/office/powerpoint/2012/main" userId="S-1-5-21-2237050375-1962090969-1930583096-2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695" autoAdjust="0"/>
  </p:normalViewPr>
  <p:slideViewPr>
    <p:cSldViewPr snapToGrid="0">
      <p:cViewPr varScale="1">
        <p:scale>
          <a:sx n="89" d="100"/>
          <a:sy n="89" d="100"/>
        </p:scale>
        <p:origin x="13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11/10/2022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farmtoCNP@ode.Oregon.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Oregon Farm to School Education</a:t>
            </a:r>
            <a:r>
              <a:rPr lang="en-US" baseline="0" dirty="0" smtClean="0"/>
              <a:t> Grant Webinar for grantees!</a:t>
            </a:r>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dirty="0" smtClean="0">
                <a:solidFill>
                  <a:prstClr val="black"/>
                </a:solidFill>
              </a:rPr>
              <a:t>At</a:t>
            </a:r>
            <a:r>
              <a:rPr lang="en-US" sz="2800" baseline="0" dirty="0" smtClean="0">
                <a:solidFill>
                  <a:prstClr val="black"/>
                </a:solidFill>
              </a:rPr>
              <a:t> the time of this recording, </a:t>
            </a:r>
            <a:r>
              <a:rPr lang="en-US" sz="2800" dirty="0" smtClean="0">
                <a:solidFill>
                  <a:prstClr val="black"/>
                </a:solidFill>
              </a:rPr>
              <a:t>This </a:t>
            </a:r>
            <a:r>
              <a:rPr lang="en-US" sz="2800" dirty="0" smtClean="0">
                <a:solidFill>
                  <a:prstClr val="black"/>
                </a:solidFill>
              </a:rPr>
              <a:t>grant is for the rest of this school year (2022-2023).</a:t>
            </a:r>
          </a:p>
          <a:p>
            <a:pPr marL="342900" indent="-342900">
              <a:buFont typeface="Arial" panose="020B0604020202020204" pitchFamily="34" charset="0"/>
              <a:buChar char="•"/>
              <a:defRPr/>
            </a:pPr>
            <a:r>
              <a:rPr lang="en-US" sz="2800" dirty="0" smtClean="0">
                <a:solidFill>
                  <a:prstClr val="black"/>
                </a:solidFill>
              </a:rPr>
              <a:t>All funds must be spent by June 30, 2023.</a:t>
            </a:r>
          </a:p>
          <a:p>
            <a:pPr marL="342900" indent="-342900">
              <a:buFont typeface="Arial" panose="020B0604020202020204" pitchFamily="34" charset="0"/>
              <a:buChar char="•"/>
              <a:defRPr/>
            </a:pPr>
            <a:r>
              <a:rPr lang="en-US" sz="2800" dirty="0" smtClean="0">
                <a:solidFill>
                  <a:prstClr val="black"/>
                </a:solidFill>
              </a:rPr>
              <a:t>This is not retroactive.  Meaning, you can get reimbursed for activities from the time your agreement is signed until June 30, 2023</a:t>
            </a:r>
            <a:endParaRPr lang="en-US" sz="28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29737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1000"/>
              </a:spcAft>
              <a:buFont typeface="Symbol" panose="05050102010706020507" pitchFamily="18" charset="2"/>
              <a:buChar char=""/>
            </a:pPr>
            <a:r>
              <a:rPr lang="en-US" altLang="en-US" sz="2800" b="1" dirty="0" smtClean="0">
                <a:ea typeface="Times New Roman" panose="02020603050405020304" pitchFamily="18" charset="0"/>
                <a:cs typeface="Arial" panose="020B0604020202020204" pitchFamily="34" charset="0"/>
              </a:rPr>
              <a:t>June 30, 2023</a:t>
            </a:r>
            <a:r>
              <a:rPr lang="en-US" altLang="en-US" sz="2800" dirty="0" smtClean="0">
                <a:ea typeface="Times New Roman" panose="02020603050405020304" pitchFamily="18" charset="0"/>
                <a:cs typeface="Arial" panose="020B0604020202020204" pitchFamily="34" charset="0"/>
              </a:rPr>
              <a:t> – All funds must be spent and accounted for.</a:t>
            </a:r>
          </a:p>
          <a:p>
            <a:pPr>
              <a:lnSpc>
                <a:spcPct val="115000"/>
              </a:lnSpc>
              <a:spcBef>
                <a:spcPct val="0"/>
              </a:spcBef>
              <a:spcAft>
                <a:spcPts val="1000"/>
              </a:spcAft>
              <a:buFont typeface="Symbol" panose="05050102010706020507" pitchFamily="18" charset="2"/>
              <a:buChar char=""/>
            </a:pPr>
            <a:r>
              <a:rPr lang="en-US" altLang="en-US" sz="2800" b="1" dirty="0" smtClean="0">
                <a:ea typeface="Times New Roman" panose="02020603050405020304" pitchFamily="18" charset="0"/>
                <a:cs typeface="Arial" panose="020B0604020202020204" pitchFamily="34" charset="0"/>
              </a:rPr>
              <a:t>July 31, 2023 </a:t>
            </a:r>
            <a:r>
              <a:rPr lang="en-US" altLang="en-US" sz="2800" dirty="0" smtClean="0">
                <a:ea typeface="Times New Roman" panose="02020603050405020304" pitchFamily="18" charset="0"/>
                <a:cs typeface="Arial" panose="020B0604020202020204" pitchFamily="34" charset="0"/>
              </a:rPr>
              <a:t>– </a:t>
            </a:r>
            <a:r>
              <a:rPr lang="en-US" altLang="en-US" sz="2800" dirty="0" smtClean="0">
                <a:solidFill>
                  <a:srgbClr val="FF0000"/>
                </a:solidFill>
                <a:ea typeface="Times New Roman" panose="02020603050405020304" pitchFamily="18" charset="0"/>
                <a:cs typeface="Arial" panose="020B0604020202020204" pitchFamily="34" charset="0"/>
              </a:rPr>
              <a:t>All funds must be processed in EGMS.   </a:t>
            </a:r>
            <a:r>
              <a:rPr lang="en-US" altLang="en-US" sz="2800" b="1" dirty="0" smtClean="0">
                <a:solidFill>
                  <a:srgbClr val="FF0000"/>
                </a:solidFill>
                <a:ea typeface="Times New Roman" panose="02020603050405020304" pitchFamily="18" charset="0"/>
                <a:cs typeface="Arial" panose="020B0604020202020204" pitchFamily="34" charset="0"/>
              </a:rPr>
              <a:t>AFTER ~ JULY 31, ALL UNCLAIMED FUNDS WILL BE LIQUDATED</a:t>
            </a:r>
          </a:p>
          <a:p>
            <a:pPr>
              <a:lnSpc>
                <a:spcPct val="115000"/>
              </a:lnSpc>
              <a:spcBef>
                <a:spcPct val="0"/>
              </a:spcBef>
              <a:spcAft>
                <a:spcPts val="1000"/>
              </a:spcAft>
              <a:buFont typeface="Symbol" panose="05050102010706020507" pitchFamily="18" charset="2"/>
              <a:buChar char=""/>
            </a:pPr>
            <a:r>
              <a:rPr lang="en-US" altLang="en-US" sz="2800" b="1" dirty="0" smtClean="0">
                <a:ea typeface="Times New Roman" panose="02020603050405020304" pitchFamily="18" charset="0"/>
                <a:cs typeface="Arial" panose="020B0604020202020204" pitchFamily="34" charset="0"/>
              </a:rPr>
              <a:t>September 30, 2023</a:t>
            </a:r>
            <a:r>
              <a:rPr lang="en-US" altLang="en-US" sz="2800" dirty="0" smtClean="0">
                <a:ea typeface="Times New Roman" panose="02020603050405020304" pitchFamily="18" charset="0"/>
                <a:cs typeface="Arial" panose="020B0604020202020204" pitchFamily="34" charset="0"/>
              </a:rPr>
              <a:t>– Final report due</a:t>
            </a:r>
            <a:endParaRPr lang="en-US" altLang="en-US" sz="2800" dirty="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67671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1200" dirty="0" smtClean="0"/>
              <a:t>This is a reimbursement grant</a:t>
            </a:r>
          </a:p>
          <a:p>
            <a:pPr>
              <a:buFont typeface="Arial" charset="0"/>
              <a:buChar char="•"/>
              <a:defRPr/>
            </a:pPr>
            <a:r>
              <a:rPr lang="en-US" sz="1200" dirty="0" smtClean="0"/>
              <a:t>However, some of you may elect to request up to 25% of your award in the form of an advance. The deadline to declare an advance is </a:t>
            </a:r>
            <a:r>
              <a:rPr lang="en-US" sz="1200" dirty="0" smtClean="0">
                <a:solidFill>
                  <a:srgbClr val="FF0000"/>
                </a:solidFill>
              </a:rPr>
              <a:t>November 30, 2022</a:t>
            </a:r>
            <a:r>
              <a:rPr lang="en-US" sz="1200" dirty="0" smtClean="0"/>
              <a:t>. To declare and advance, send an email to </a:t>
            </a:r>
            <a:r>
              <a:rPr lang="en-US" sz="1200" dirty="0" smtClean="0">
                <a:hlinkClick r:id="rId3"/>
              </a:rPr>
              <a:t>farmtoCNP@ode.Oregon.gov</a:t>
            </a:r>
            <a:r>
              <a:rPr lang="en-US" sz="1200" dirty="0" smtClean="0"/>
              <a:t>. </a:t>
            </a:r>
          </a:p>
          <a:p>
            <a:pPr>
              <a:buFont typeface="Arial" charset="0"/>
              <a:buChar char="•"/>
              <a:defRPr/>
            </a:pPr>
            <a:r>
              <a:rPr lang="en-US" sz="1200" dirty="0" smtClean="0"/>
              <a:t>We have to stick to this deadline because an advance triggers a different agreement for those Sponsor receiving one. </a:t>
            </a:r>
            <a:endParaRPr lang="en-US" sz="1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24488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3200" dirty="0" smtClean="0"/>
              <a:t>If you did receive an advance, you will have to have it justified by the following process:</a:t>
            </a:r>
          </a:p>
          <a:p>
            <a:pPr marL="971550" lvl="1" indent="-514350">
              <a:buFont typeface="+mj-lt"/>
              <a:buAutoNum type="arabicPeriod"/>
              <a:defRPr/>
            </a:pPr>
            <a:r>
              <a:rPr lang="en-US" sz="3200" b="1" dirty="0" smtClean="0">
                <a:solidFill>
                  <a:srgbClr val="FF0000"/>
                </a:solidFill>
              </a:rPr>
              <a:t>Save all documentation (receipts and invoices) </a:t>
            </a:r>
            <a:r>
              <a:rPr lang="en-US" sz="3200" dirty="0" smtClean="0"/>
              <a:t>associated with things you bought with your advance.</a:t>
            </a:r>
          </a:p>
          <a:p>
            <a:pPr marL="971550" lvl="1" indent="-514350">
              <a:buFont typeface="+mj-lt"/>
              <a:buAutoNum type="arabicPeriod"/>
              <a:defRPr/>
            </a:pPr>
            <a:r>
              <a:rPr lang="en-US" sz="3200" dirty="0" smtClean="0"/>
              <a:t>Record all your purchases on the excel reimbursement claim worksheet.</a:t>
            </a:r>
            <a:endParaRPr lang="en-US" sz="3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240000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3200" dirty="0" smtClean="0"/>
              <a:t>3</a:t>
            </a:r>
            <a:r>
              <a:rPr lang="en-US" sz="2800" dirty="0" smtClean="0"/>
              <a:t>. </a:t>
            </a:r>
            <a:r>
              <a:rPr lang="en-US" sz="3200" dirty="0" smtClean="0"/>
              <a:t>Send scanned copies to our us at farmtoCNP@ode.Oregon.gov  along with the worksheet.  </a:t>
            </a:r>
          </a:p>
          <a:p>
            <a:pPr lvl="1">
              <a:defRPr/>
            </a:pPr>
            <a:r>
              <a:rPr lang="en-US" sz="3200" dirty="0" smtClean="0"/>
              <a:t>4. We will perform a desk audit on the advance purchases, and email you the results.</a:t>
            </a:r>
          </a:p>
          <a:p>
            <a:pPr lvl="1">
              <a:defRPr/>
            </a:pPr>
            <a:r>
              <a:rPr lang="en-US" sz="3200" dirty="0" smtClean="0"/>
              <a:t>5. You </a:t>
            </a:r>
            <a:r>
              <a:rPr lang="en-US" sz="3200" i="1" u="sng" dirty="0" smtClean="0"/>
              <a:t>then</a:t>
            </a:r>
            <a:r>
              <a:rPr lang="en-US" sz="3200" dirty="0" smtClean="0"/>
              <a:t> may submit regular claims.  You can’t start claiming funds until your advance is justified. </a:t>
            </a:r>
            <a:endParaRPr lang="en-US" sz="3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98591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5000"/>
              </a:lnSpc>
              <a:spcBef>
                <a:spcPts val="0"/>
              </a:spcBef>
              <a:spcAft>
                <a:spcPts val="0"/>
              </a:spcAft>
              <a:defRPr/>
            </a:pPr>
            <a:r>
              <a:rPr lang="en-US" sz="2800" kern="1200" dirty="0" smtClean="0">
                <a:solidFill>
                  <a:schemeClr val="tx1"/>
                </a:solidFill>
                <a:latin typeface="+mn-lt"/>
                <a:ea typeface="Cambria"/>
                <a:cs typeface="Times New Roman"/>
              </a:rPr>
              <a:t>An agreement is in the process of being sent to you.  Once the following things happen, you we can start processing reimbursements:</a:t>
            </a:r>
          </a:p>
          <a:p>
            <a:pPr marL="457200" indent="-457200" eaLnBrk="1" hangingPunct="1">
              <a:lnSpc>
                <a:spcPct val="115000"/>
              </a:lnSpc>
              <a:spcBef>
                <a:spcPts val="0"/>
              </a:spcBef>
              <a:spcAft>
                <a:spcPts val="0"/>
              </a:spcAft>
              <a:buFont typeface="Arial" panose="020B0604020202020204" pitchFamily="34" charset="0"/>
              <a:buChar char="•"/>
              <a:defRPr/>
            </a:pPr>
            <a:r>
              <a:rPr lang="en-US" sz="2800" kern="1200" dirty="0" smtClean="0">
                <a:solidFill>
                  <a:schemeClr val="tx1"/>
                </a:solidFill>
                <a:latin typeface="+mn-lt"/>
                <a:ea typeface="Cambria"/>
                <a:cs typeface="Times New Roman"/>
              </a:rPr>
              <a:t>Agreement letter is signed and returned</a:t>
            </a:r>
          </a:p>
          <a:p>
            <a:pPr marL="457200" indent="-457200" eaLnBrk="1" hangingPunct="1">
              <a:lnSpc>
                <a:spcPct val="115000"/>
              </a:lnSpc>
              <a:spcBef>
                <a:spcPts val="0"/>
              </a:spcBef>
              <a:spcAft>
                <a:spcPts val="0"/>
              </a:spcAft>
              <a:buFont typeface="Arial" panose="020B0604020202020204" pitchFamily="34" charset="0"/>
              <a:buChar char="•"/>
              <a:defRPr/>
            </a:pPr>
            <a:r>
              <a:rPr lang="en-US" sz="2800" kern="1200" dirty="0" smtClean="0">
                <a:solidFill>
                  <a:schemeClr val="tx1"/>
                </a:solidFill>
                <a:latin typeface="+mn-lt"/>
                <a:ea typeface="Cambria"/>
                <a:cs typeface="Times New Roman"/>
              </a:rPr>
              <a:t>Sponsor is set up in EGMS</a:t>
            </a:r>
          </a:p>
          <a:p>
            <a:pPr marL="457200" indent="-457200" eaLnBrk="1" hangingPunct="1">
              <a:lnSpc>
                <a:spcPct val="115000"/>
              </a:lnSpc>
              <a:spcBef>
                <a:spcPts val="0"/>
              </a:spcBef>
              <a:spcAft>
                <a:spcPts val="0"/>
              </a:spcAft>
              <a:buFont typeface="Arial" panose="020B0604020202020204" pitchFamily="34" charset="0"/>
              <a:buChar char="•"/>
              <a:defRPr/>
            </a:pPr>
            <a:r>
              <a:rPr lang="en-US" sz="2800" kern="1200" dirty="0" smtClean="0">
                <a:solidFill>
                  <a:schemeClr val="tx1"/>
                </a:solidFill>
                <a:latin typeface="+mn-lt"/>
                <a:ea typeface="Cambria"/>
                <a:cs typeface="Times New Roman"/>
              </a:rPr>
              <a:t>Insurance is  in place</a:t>
            </a:r>
          </a:p>
          <a:p>
            <a:pPr marL="457200" indent="-457200" eaLnBrk="1" hangingPunct="1">
              <a:lnSpc>
                <a:spcPct val="115000"/>
              </a:lnSpc>
              <a:spcBef>
                <a:spcPts val="0"/>
              </a:spcBef>
              <a:spcAft>
                <a:spcPts val="0"/>
              </a:spcAft>
              <a:buFont typeface="Arial" panose="020B0604020202020204" pitchFamily="34" charset="0"/>
              <a:buChar char="•"/>
              <a:defRPr/>
            </a:pPr>
            <a:r>
              <a:rPr lang="en-US" sz="2800" kern="1200" dirty="0" smtClean="0">
                <a:solidFill>
                  <a:schemeClr val="tx1"/>
                </a:solidFill>
                <a:latin typeface="+mn-lt"/>
                <a:ea typeface="Cambria"/>
                <a:cs typeface="Times New Roman"/>
              </a:rPr>
              <a:t>Attestation form that says you watched this training is returned</a:t>
            </a:r>
            <a:endParaRPr lang="en-US" sz="2800" dirty="0" smtClean="0">
              <a:ea typeface="Cambria"/>
              <a:cs typeface="Times New Roman"/>
            </a:endParaRPr>
          </a:p>
          <a:p>
            <a:pPr eaLnBrk="1" hangingPunct="1">
              <a:lnSpc>
                <a:spcPct val="115000"/>
              </a:lnSpc>
              <a:spcBef>
                <a:spcPts val="0"/>
              </a:spcBef>
              <a:spcAft>
                <a:spcPts val="0"/>
              </a:spcAft>
              <a:defRPr/>
            </a:pPr>
            <a:endParaRPr lang="en-US" sz="2800" kern="1200" dirty="0" smtClean="0">
              <a:solidFill>
                <a:schemeClr val="tx1"/>
              </a:solidFill>
              <a:latin typeface="+mn-lt"/>
              <a:ea typeface="Cambria"/>
              <a:cs typeface="Times New Roman"/>
            </a:endParaRPr>
          </a:p>
          <a:p>
            <a:pPr marL="457200" indent="-457200" eaLnBrk="1" hangingPunct="1">
              <a:lnSpc>
                <a:spcPct val="115000"/>
              </a:lnSpc>
              <a:spcBef>
                <a:spcPts val="0"/>
              </a:spcBef>
              <a:spcAft>
                <a:spcPts val="0"/>
              </a:spcAft>
              <a:buFont typeface="+mj-lt"/>
              <a:buAutoNum type="arabicParenR" startAt="3"/>
              <a:defRPr/>
            </a:pPr>
            <a:endParaRPr lang="en-US" sz="2800" kern="1200" dirty="0">
              <a:solidFill>
                <a:schemeClr val="tx1"/>
              </a:solidFill>
              <a:latin typeface="+mn-lt"/>
              <a:ea typeface="Cambria"/>
              <a:cs typeface="Times New Roman"/>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183265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mn-lt"/>
                <a:ea typeface="+mn-ea"/>
                <a:cs typeface="+mn-cs"/>
              </a:rPr>
              <a:t>ODE</a:t>
            </a:r>
            <a:r>
              <a:rPr kumimoji="0" lang="en-US" altLang="en-US" sz="3200" b="0" i="0" u="none" strike="noStrike" kern="1200" cap="none" spc="0" normalizeH="0" noProof="0" dirty="0" smtClean="0">
                <a:ln>
                  <a:noFill/>
                </a:ln>
                <a:solidFill>
                  <a:prstClr val="black"/>
                </a:solidFill>
                <a:effectLst/>
                <a:uLnTx/>
                <a:uFillTx/>
                <a:latin typeface="+mn-lt"/>
                <a:ea typeface="+mn-ea"/>
                <a:cs typeface="+mn-cs"/>
              </a:rPr>
              <a:t> requires these </a:t>
            </a:r>
            <a:r>
              <a:rPr kumimoji="0" lang="en-US" altLang="en-US" sz="3200" b="1" i="0" u="none" strike="noStrike" kern="1200" cap="none" spc="0" normalizeH="0" noProof="0" dirty="0" smtClean="0">
                <a:ln>
                  <a:noFill/>
                </a:ln>
                <a:solidFill>
                  <a:prstClr val="black"/>
                </a:solidFill>
                <a:effectLst/>
                <a:uLnTx/>
                <a:uFillTx/>
                <a:latin typeface="+mn-lt"/>
                <a:ea typeface="+mn-ea"/>
                <a:cs typeface="+mn-cs"/>
              </a:rPr>
              <a:t>insurance policies</a:t>
            </a:r>
            <a:r>
              <a:rPr kumimoji="0" lang="en-US" altLang="en-US" sz="3200" b="0" i="0" u="none" strike="noStrike" kern="1200" cap="none" spc="0" normalizeH="0" noProof="0" dirty="0" smtClean="0">
                <a:ln>
                  <a:noFill/>
                </a:ln>
                <a:solidFill>
                  <a:prstClr val="black"/>
                </a:solidFill>
                <a:effectLst/>
                <a:uLnTx/>
                <a:uFillTx/>
                <a:latin typeface="+mn-lt"/>
                <a:ea typeface="+mn-ea"/>
                <a:cs typeface="+mn-cs"/>
              </a:rPr>
              <a:t>:</a:t>
            </a:r>
            <a:endParaRPr kumimoji="0" lang="en-US" altLang="en-US" sz="32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1" u="none" strike="noStrike" kern="1200" cap="none" spc="0" normalizeH="0" baseline="0" noProof="0" dirty="0" smtClean="0">
                <a:ln>
                  <a:noFill/>
                </a:ln>
                <a:solidFill>
                  <a:prstClr val="black"/>
                </a:solidFill>
                <a:effectLst/>
                <a:uLnTx/>
                <a:uFillTx/>
                <a:latin typeface="+mn-lt"/>
                <a:ea typeface="+mn-ea"/>
                <a:cs typeface="+mn-cs"/>
              </a:rPr>
              <a:t>Workers compensation</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1" u="none" strike="noStrike" kern="1200" cap="none" spc="0" normalizeH="0" baseline="0" noProof="0" dirty="0" smtClean="0">
                <a:ln>
                  <a:noFill/>
                </a:ln>
                <a:solidFill>
                  <a:prstClr val="black"/>
                </a:solidFill>
                <a:effectLst/>
                <a:uLnTx/>
                <a:uFillTx/>
                <a:latin typeface="+mn-lt"/>
                <a:ea typeface="+mn-ea"/>
                <a:cs typeface="+mn-cs"/>
              </a:rPr>
              <a:t>Commercial General Liability</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1" u="none" strike="noStrike" kern="1200" cap="none" spc="0" normalizeH="0" baseline="0" noProof="0" dirty="0" smtClean="0">
                <a:ln>
                  <a:noFill/>
                </a:ln>
                <a:solidFill>
                  <a:prstClr val="black"/>
                </a:solidFill>
                <a:effectLst/>
                <a:uLnTx/>
                <a:uFillTx/>
                <a:latin typeface="+mn-lt"/>
                <a:ea typeface="+mn-ea"/>
                <a:cs typeface="+mn-cs"/>
              </a:rPr>
              <a:t>Automobile liability insurance</a:t>
            </a:r>
            <a:r>
              <a:rPr kumimoji="0" lang="en-US" altLang="en-US" sz="3200" b="0" i="1" u="none" strike="noStrike" kern="1200" cap="none" spc="0" normalizeH="0" noProof="0" dirty="0" smtClean="0">
                <a:ln>
                  <a:noFill/>
                </a:ln>
                <a:solidFill>
                  <a:prstClr val="black"/>
                </a:solidFill>
                <a:effectLst/>
                <a:uLnTx/>
                <a:uFillTx/>
                <a:latin typeface="+mn-lt"/>
                <a:ea typeface="+mn-ea"/>
                <a:cs typeface="+mn-cs"/>
              </a:rPr>
              <a:t> (Commercial, not simply personal)</a:t>
            </a:r>
            <a:endParaRPr kumimoji="0" lang="en-US" altLang="en-US" sz="3200" b="0" i="1" u="none" strike="noStrike" kern="1200" cap="none" spc="0" normalizeH="0" baseline="0" noProof="0" dirty="0" smtClean="0">
              <a:ln>
                <a:noFill/>
              </a:ln>
              <a:solidFill>
                <a:prstClr val="black"/>
              </a:solidFill>
              <a:effectLst/>
              <a:uLnTx/>
              <a:uFillTx/>
              <a:latin typeface="+mn-lt"/>
              <a:ea typeface="+mn-ea"/>
              <a:cs typeface="+mn-cs"/>
            </a:endParaRP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1" u="none" strike="noStrike" kern="1200" cap="none" spc="0" normalizeH="0" baseline="0" noProof="0" dirty="0" smtClean="0">
                <a:ln>
                  <a:noFill/>
                </a:ln>
                <a:solidFill>
                  <a:prstClr val="black"/>
                </a:solidFill>
                <a:effectLst/>
                <a:uLnTx/>
                <a:uFillTx/>
                <a:latin typeface="+mn-lt"/>
                <a:ea typeface="+mn-ea"/>
                <a:cs typeface="+mn-cs"/>
              </a:rPr>
              <a:t>Directors, officers and organization liability</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1" u="none" strike="noStrike" kern="1200" cap="none" spc="0" normalizeH="0" baseline="0" noProof="0" dirty="0" smtClean="0">
                <a:ln>
                  <a:noFill/>
                </a:ln>
                <a:solidFill>
                  <a:prstClr val="black"/>
                </a:solidFill>
                <a:effectLst/>
                <a:uLnTx/>
                <a:uFillTx/>
                <a:latin typeface="+mn-lt"/>
                <a:ea typeface="+mn-ea"/>
                <a:cs typeface="+mn-cs"/>
              </a:rPr>
              <a:t>Physical abuse and molestation insurance</a:t>
            </a:r>
            <a:r>
              <a:rPr kumimoji="0" lang="en-US" altLang="en-US" sz="3200" b="0" i="0" u="none" strike="noStrike" kern="1200" cap="none" spc="0" normalizeH="0" baseline="0" noProof="0" dirty="0" smtClean="0">
                <a:ln>
                  <a:noFill/>
                </a:ln>
                <a:solidFill>
                  <a:prstClr val="black"/>
                </a:solidFill>
                <a:effectLst/>
                <a:uLnTx/>
                <a:uFillTx/>
                <a:latin typeface="+mn-lt"/>
                <a:ea typeface="+mn-ea"/>
                <a:cs typeface="+mn-cs"/>
              </a:rPr>
              <a:t>.</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smtClean="0">
              <a:ln>
                <a:noFill/>
              </a:ln>
              <a:solidFill>
                <a:prstClr val="black"/>
              </a:solidFill>
              <a:effectLst/>
              <a:uLnTx/>
              <a:uFillTx/>
              <a:latin typeface="+mn-lt"/>
              <a:ea typeface="+mn-ea"/>
              <a:cs typeface="+mn-cs"/>
            </a:endParaRPr>
          </a:p>
          <a:p>
            <a:pPr marL="800100" lvl="1" indent="-342900">
              <a:buFont typeface="Arial" panose="020B0604020202020204" pitchFamily="34" charset="0"/>
              <a:buChar char="•"/>
              <a:defRPr/>
            </a:pPr>
            <a:endParaRPr lang="en-US" sz="2800" dirty="0" smtClean="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75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solidFill>
                  <a:prstClr val="black"/>
                </a:solidFill>
                <a:latin typeface="+mn-lt"/>
              </a:rPr>
              <a:t>ODE can not legally give advice or suggest specific insurance companies or policies.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prstClr val="black"/>
                </a:solidFill>
                <a:effectLst/>
                <a:uLnTx/>
                <a:uFillTx/>
                <a:latin typeface="+mn-lt"/>
              </a:rPr>
              <a:t>For</a:t>
            </a:r>
            <a:r>
              <a:rPr kumimoji="0" lang="en-US" sz="3200" b="1" i="0" u="none" strike="noStrike" kern="1200" cap="none" spc="0" normalizeH="0" noProof="0" dirty="0" smtClean="0">
                <a:ln>
                  <a:noFill/>
                </a:ln>
                <a:solidFill>
                  <a:prstClr val="black"/>
                </a:solidFill>
                <a:effectLst/>
                <a:uLnTx/>
                <a:uFillTx/>
                <a:latin typeface="+mn-lt"/>
              </a:rPr>
              <a:t> help</a:t>
            </a:r>
            <a:r>
              <a:rPr kumimoji="0" lang="en-US" sz="3200" b="0" i="0" u="none" strike="noStrike" kern="1200" cap="none" spc="0" normalizeH="0" noProof="0" dirty="0" smtClean="0">
                <a:ln>
                  <a:noFill/>
                </a:ln>
                <a:solidFill>
                  <a:prstClr val="black"/>
                </a:solidFill>
                <a:effectLst/>
                <a:uLnTx/>
                <a:uFillTx/>
                <a:latin typeface="+mn-lt"/>
              </a:rPr>
              <a:t>: refer to the “Insurance </a:t>
            </a:r>
            <a:r>
              <a:rPr lang="en-US" sz="3200" dirty="0" smtClean="0">
                <a:solidFill>
                  <a:prstClr val="black"/>
                </a:solidFill>
                <a:latin typeface="+mn-lt"/>
              </a:rPr>
              <a:t>R</a:t>
            </a:r>
            <a:r>
              <a:rPr kumimoji="0" lang="en-US" sz="3200" b="0" i="0" u="none" strike="noStrike" kern="1200" cap="none" spc="0" normalizeH="0" noProof="0" dirty="0" err="1" smtClean="0">
                <a:ln>
                  <a:noFill/>
                </a:ln>
                <a:solidFill>
                  <a:prstClr val="black"/>
                </a:solidFill>
                <a:effectLst/>
                <a:uLnTx/>
                <a:uFillTx/>
                <a:latin typeface="+mn-lt"/>
              </a:rPr>
              <a:t>esources</a:t>
            </a:r>
            <a:r>
              <a:rPr kumimoji="0" lang="en-US" sz="3200" b="0" i="0" u="none" strike="noStrike" kern="1200" cap="none" spc="0" normalizeH="0" noProof="0" dirty="0" smtClean="0">
                <a:ln>
                  <a:noFill/>
                </a:ln>
                <a:solidFill>
                  <a:prstClr val="black"/>
                </a:solidFill>
                <a:effectLst/>
                <a:uLnTx/>
                <a:uFillTx/>
                <a:latin typeface="+mn-lt"/>
              </a:rPr>
              <a:t>” document in the resources section on the grant webpage.  The Oregon Farm to School and School Garden Network has stepped up and worked with the round one grantees to solve the issues Sponsors were having with getting affordable insurance policies.</a:t>
            </a:r>
            <a:endParaRPr kumimoji="0" lang="en-US" sz="3200" b="0" i="0" u="none" strike="noStrike" kern="1200" cap="none" spc="0" normalizeH="0" baseline="0" noProof="0" dirty="0" smtClean="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800100" lvl="1" indent="-342900">
              <a:buFont typeface="Arial" panose="020B0604020202020204" pitchFamily="34" charset="0"/>
              <a:buChar char="•"/>
              <a:defRPr/>
            </a:pPr>
            <a:endParaRPr lang="en-US" sz="2800" dirty="0" smtClean="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26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In order to get your funds, you must be in our Electronic Grant Management System (EGMS)</a:t>
            </a:r>
          </a:p>
          <a:p>
            <a:pPr>
              <a:buFont typeface="Arial" charset="0"/>
              <a:buChar char="•"/>
              <a:defRPr/>
            </a:pPr>
            <a:r>
              <a:rPr lang="en-US" sz="2800" dirty="0" smtClean="0"/>
              <a:t>EGMS packet is available on our website. There are some forms to fill out and return to us. </a:t>
            </a:r>
          </a:p>
          <a:p>
            <a:pPr>
              <a:buFont typeface="Arial" charset="0"/>
              <a:buChar char="•"/>
              <a:defRPr/>
            </a:pPr>
            <a:r>
              <a:rPr lang="en-US" sz="2800" b="1" dirty="0" smtClean="0"/>
              <a:t>Please be patient with this process! </a:t>
            </a:r>
            <a:r>
              <a:rPr lang="en-US" sz="2800" dirty="0" smtClean="0"/>
              <a:t>There are a number of behind-the-scene things that have to take place to build this (put you into the system)</a:t>
            </a:r>
            <a:endParaRPr lang="en-US" sz="2800"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81970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1000"/>
              </a:spcAft>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NOTE: </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you may receive automated emails generated by EGMS.  Typically toward the end of the grant period, EGMS generates these emails and they confuse people because they </a:t>
            </a:r>
            <a:r>
              <a:rPr lang="en-US" altLang="en-US" sz="2800" i="1" dirty="0" smtClean="0">
                <a:latin typeface="Arial" panose="020B0604020202020204" pitchFamily="34" charset="0"/>
                <a:ea typeface="Times New Roman" panose="02020603050405020304" pitchFamily="18" charset="0"/>
                <a:cs typeface="Arial" panose="020B0604020202020204" pitchFamily="34" charset="0"/>
              </a:rPr>
              <a:t>may</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have DIFFERENT (i.e. later) dates than what I just shared</a:t>
            </a:r>
            <a:endParaRPr lang="en-US" sz="2800" dirty="0">
              <a:ea typeface="Cambria"/>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37590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a:t>
            </a:r>
            <a:r>
              <a:rPr lang="en-US" baseline="0" dirty="0" smtClean="0"/>
              <a:t>your host, Rick Sherman.  </a:t>
            </a:r>
            <a:r>
              <a:rPr lang="en-US" baseline="0" dirty="0" smtClean="0"/>
              <a:t>I’m the Farm to School Analyst with the Oregon Department of Education Child Nutrition Programs.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61247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1000"/>
              </a:spcAft>
              <a:buFont typeface="Symbol" panose="05050102010706020507" pitchFamily="18" charset="2"/>
              <a:buChar char=""/>
              <a:defRPr/>
            </a:pPr>
            <a:r>
              <a:rPr lang="en-US" altLang="en-US" sz="2800" dirty="0" smtClean="0">
                <a:latin typeface="Arial" panose="020B0604020202020204" pitchFamily="34" charset="0"/>
                <a:ea typeface="Times New Roman" panose="02020603050405020304" pitchFamily="18" charset="0"/>
                <a:cs typeface="Arial" panose="020B0604020202020204" pitchFamily="34" charset="0"/>
              </a:rPr>
              <a:t>But</a:t>
            </a: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because the law for this grant stipulates that the grant funds have to be used during the school year, we have to establish different dates than the system has</a:t>
            </a:r>
            <a:r>
              <a:rPr lang="en-US" altLang="en-US" sz="2400" dirty="0" smtClean="0">
                <a:latin typeface="Arial" panose="020B0604020202020204" pitchFamily="34" charset="0"/>
                <a:ea typeface="Times New Roman" panose="02020603050405020304" pitchFamily="18" charset="0"/>
                <a:cs typeface="Arial" panose="020B0604020202020204" pitchFamily="34" charset="0"/>
              </a:rPr>
              <a:t>. </a:t>
            </a:r>
            <a:endParaRPr lang="en-US" altLang="en-US" sz="36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07335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b="1" dirty="0" smtClean="0"/>
              <a:t>At least 75% of your award MUST be directly related to food-; Ag-; or garden-based educational activities</a:t>
            </a:r>
          </a:p>
          <a:p>
            <a:pPr marL="457200" indent="-457200">
              <a:buFont typeface="Arial" panose="020B0604020202020204" pitchFamily="34" charset="0"/>
              <a:buChar char="•"/>
            </a:pPr>
            <a:r>
              <a:rPr lang="en-US" altLang="en-US" sz="1200" b="1" dirty="0" smtClean="0"/>
              <a:t>The other 25% </a:t>
            </a:r>
            <a:r>
              <a:rPr lang="en-US" altLang="en-US" sz="1200" dirty="0" smtClean="0"/>
              <a:t>may be used for other reasonable costs directly related to administering the program  </a:t>
            </a:r>
          </a:p>
          <a:p>
            <a:pPr marL="457200" indent="-457200">
              <a:buFont typeface="Arial" panose="020B0604020202020204" pitchFamily="34" charset="0"/>
              <a:buChar cha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126158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1200" b="1" dirty="0" smtClean="0"/>
              <a:t>Labor</a:t>
            </a:r>
            <a:r>
              <a:rPr lang="en-US" altLang="en-US" sz="1200" dirty="0" smtClean="0"/>
              <a:t>:  </a:t>
            </a:r>
            <a:r>
              <a:rPr lang="en-US" altLang="en-US" sz="1200" b="1" i="1" u="sng" dirty="0" smtClean="0"/>
              <a:t>full positions (FTE)</a:t>
            </a:r>
            <a:r>
              <a:rPr lang="en-US" altLang="en-US" sz="1200" dirty="0" smtClean="0"/>
              <a:t>cannot be funded; however broken out labor expenses can be; must be listed as </a:t>
            </a:r>
            <a:r>
              <a:rPr lang="en-US" altLang="en-US" sz="1200" i="1" dirty="0" smtClean="0"/>
              <a:t>hours x wage rate + benefits</a:t>
            </a:r>
            <a:r>
              <a:rPr lang="en-US" altLang="en-US" sz="1200" dirty="0" smtClean="0"/>
              <a:t>.  </a:t>
            </a:r>
          </a:p>
          <a:p>
            <a:pPr marL="457200" indent="-457200">
              <a:buFont typeface="Arial" panose="020B0604020202020204" pitchFamily="34" charset="0"/>
              <a:buChar char="•"/>
            </a:pPr>
            <a:r>
              <a:rPr lang="en-US" altLang="en-US" sz="1200" b="1" dirty="0" smtClean="0"/>
              <a:t>Equipment</a:t>
            </a:r>
            <a:r>
              <a:rPr lang="en-US" altLang="en-US" sz="1200" dirty="0" smtClean="0"/>
              <a:t>: permanent (Capital) equipment is not allowed.  Moveable/transportable items could be. </a:t>
            </a:r>
          </a:p>
          <a:p>
            <a:pPr marL="457200" indent="-457200">
              <a:buFont typeface="Arial" panose="020B0604020202020204" pitchFamily="34" charset="0"/>
              <a:buChar char="•"/>
            </a:pPr>
            <a:r>
              <a:rPr lang="en-US" altLang="en-US" sz="1200" b="1" dirty="0" smtClean="0"/>
              <a:t>Insurance coverage</a:t>
            </a:r>
            <a:r>
              <a:rPr lang="en-US" altLang="en-US" sz="1200" dirty="0" smtClean="0"/>
              <a:t>:  is an allowable cost for this grant.</a:t>
            </a:r>
            <a:endParaRPr lang="en-US" sz="1200"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395307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You submitted an excel budget worksheet and a narrative.  If there are </a:t>
            </a:r>
            <a:r>
              <a:rPr lang="en-US" altLang="en-US" sz="1200" b="1" u="sng" dirty="0" smtClean="0"/>
              <a:t>major programmatic changes</a:t>
            </a:r>
            <a:r>
              <a:rPr lang="en-US" altLang="en-US" sz="1200" dirty="0" smtClean="0"/>
              <a:t> to your budget, you must revise your budget and send it in to us.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4212494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GRANTEE MUST:</a:t>
            </a:r>
          </a:p>
          <a:p>
            <a:pPr lvl="1">
              <a:buFont typeface="Arial" charset="0"/>
              <a:buChar char="–"/>
              <a:defRPr/>
            </a:pPr>
            <a:r>
              <a:rPr lang="en-US" sz="2800" dirty="0" smtClean="0"/>
              <a:t>Fill in items on excel worksheet</a:t>
            </a:r>
          </a:p>
          <a:p>
            <a:pPr lvl="1">
              <a:buFont typeface="Arial" charset="0"/>
              <a:buChar char="–"/>
              <a:defRPr/>
            </a:pPr>
            <a:r>
              <a:rPr lang="en-US" sz="2800" dirty="0" smtClean="0"/>
              <a:t>Submit excel worksheet to ODE</a:t>
            </a:r>
          </a:p>
          <a:p>
            <a:pPr lvl="1">
              <a:buFont typeface="Arial" charset="0"/>
              <a:buChar char="–"/>
              <a:defRPr/>
            </a:pPr>
            <a:r>
              <a:rPr lang="en-US" sz="2800" dirty="0" smtClean="0"/>
              <a:t>(Keep invoices, receipts, etc. on hand to justify worksheet -do NOT send those to ODE!)</a:t>
            </a:r>
          </a:p>
          <a:p>
            <a:pPr lvl="1">
              <a:buFont typeface="Arial" charset="0"/>
              <a:buChar char="–"/>
              <a:defRPr/>
            </a:pPr>
            <a:r>
              <a:rPr lang="en-US" sz="2800" dirty="0" smtClean="0"/>
              <a:t>ODE looks over and lets the grantee know that it’s ok to put $ amount in EGMS.</a:t>
            </a:r>
          </a:p>
          <a:p>
            <a:pPr lvl="1">
              <a:buFont typeface="Arial" charset="0"/>
              <a:buChar char="–"/>
              <a:defRPr/>
            </a:pPr>
            <a:r>
              <a:rPr lang="en-US" sz="2800" b="1" dirty="0" smtClean="0"/>
              <a:t>*DO NOT simply put the $ amount in EGMS first!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1644385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2800" dirty="0" smtClean="0">
                <a:solidFill>
                  <a:srgbClr val="FF0000"/>
                </a:solidFill>
                <a:latin typeface="Arial" panose="020B0604020202020204" pitchFamily="34" charset="0"/>
              </a:rPr>
              <a:t>Again, DO NOT simply go to EGMS and put the $ amount in first without sending us the excel reimbursement sheet!</a:t>
            </a:r>
          </a:p>
          <a:p>
            <a:pPr>
              <a:spcBef>
                <a:spcPct val="0"/>
              </a:spcBef>
              <a:defRPr/>
            </a:pPr>
            <a:endParaRPr lang="en-US" altLang="en-US" sz="2400" dirty="0" smtClean="0">
              <a:latin typeface="Arial" panose="020B0604020202020204" pitchFamily="34" charset="0"/>
            </a:endParaRPr>
          </a:p>
          <a:p>
            <a:pPr>
              <a:spcBef>
                <a:spcPct val="0"/>
              </a:spcBef>
              <a:defRPr/>
            </a:pPr>
            <a:r>
              <a:rPr lang="en-US" altLang="en-US" sz="2400" dirty="0" smtClean="0">
                <a:latin typeface="Arial" panose="020B0604020202020204" pitchFamily="34" charset="0"/>
              </a:rPr>
              <a:t>If there are problems, we will have to reject the claim and it can get messy!</a:t>
            </a:r>
            <a:endParaRPr lang="en-US" altLang="en-US" sz="24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1024507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2800" dirty="0" smtClean="0"/>
              <a:t>Suggest submitting monthly claim</a:t>
            </a:r>
          </a:p>
          <a:p>
            <a:pPr marL="285750" indent="-285750">
              <a:buFont typeface="Arial" panose="020B0604020202020204" pitchFamily="34" charset="0"/>
              <a:buChar char="•"/>
              <a:defRPr/>
            </a:pPr>
            <a:r>
              <a:rPr lang="en-US" sz="2800" dirty="0" smtClean="0"/>
              <a:t>Retain the backup documentation (receipts, invoices)</a:t>
            </a:r>
            <a:endParaRPr lang="en-US" sz="2800"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309242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2800" dirty="0" smtClean="0"/>
              <a:t>Keep the copies of invoices to support the claim you’re submitting in one file with a copy of your claim</a:t>
            </a:r>
          </a:p>
          <a:p>
            <a:pPr marL="285750" indent="-285750">
              <a:buFont typeface="Arial" panose="020B0604020202020204" pitchFamily="34" charset="0"/>
              <a:buChar char="•"/>
              <a:defRPr/>
            </a:pPr>
            <a:r>
              <a:rPr lang="en-US" sz="2800" dirty="0" smtClean="0"/>
              <a:t>Start a new file for the next claim</a:t>
            </a:r>
          </a:p>
          <a:p>
            <a:pPr marL="285750" indent="-285750">
              <a:buFont typeface="Arial" panose="020B0604020202020204" pitchFamily="34" charset="0"/>
              <a:buChar char="•"/>
              <a:defRPr/>
            </a:pPr>
            <a:endParaRPr lang="en-US" sz="2800" dirty="0">
              <a:latin typeface="Arial"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349293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altLang="en-US" sz="2800" dirty="0" smtClean="0"/>
              <a:t>Remember, Excel reimbursement claim worksheet is located in the RESOURCES section on the grant website.</a:t>
            </a:r>
          </a:p>
          <a:p>
            <a:pPr marL="457200" indent="-457200">
              <a:buFont typeface="Arial" panose="020B0604020202020204" pitchFamily="34" charset="0"/>
              <a:buChar char="•"/>
            </a:pPr>
            <a:r>
              <a:rPr lang="en-US" altLang="en-US" sz="2800" dirty="0" smtClean="0"/>
              <a:t>Here’s what the sheet looks like this year: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54080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Examples on instructions tab</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29738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1000"/>
              </a:spcAft>
              <a:buFont typeface="Symbol" panose="05050102010706020507" pitchFamily="18" charset="2"/>
              <a:buChar char=""/>
            </a:pPr>
            <a:r>
              <a:rPr lang="en-US" sz="4000" b="1" kern="1200" dirty="0" smtClean="0">
                <a:solidFill>
                  <a:schemeClr val="tx1"/>
                </a:solidFill>
                <a:latin typeface="+mn-lt"/>
                <a:ea typeface="Cambria"/>
                <a:cs typeface="Times New Roman"/>
              </a:rPr>
              <a:t>Congratulations on receiving an award!  </a:t>
            </a:r>
            <a:r>
              <a:rPr lang="en-US" sz="2800" kern="1200" dirty="0" smtClean="0">
                <a:solidFill>
                  <a:schemeClr val="tx1"/>
                </a:solidFill>
                <a:latin typeface="+mn-lt"/>
                <a:ea typeface="Cambria"/>
                <a:cs typeface="Times New Roman"/>
              </a:rPr>
              <a:t>You’re here because you received an email with initial instructions, an award amount and general information</a:t>
            </a:r>
            <a:endParaRPr lang="en-US" sz="2800" dirty="0">
              <a:ea typeface="Cambria"/>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111902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2800" dirty="0" smtClean="0"/>
              <a:t>This is the “activities” tab</a:t>
            </a:r>
          </a:p>
          <a:p>
            <a:pPr>
              <a:buFont typeface="Arial" charset="0"/>
              <a:buChar char="•"/>
              <a:defRPr/>
            </a:pPr>
            <a:r>
              <a:rPr lang="en-US" sz="2800" dirty="0" smtClean="0"/>
              <a:t>All items relating</a:t>
            </a:r>
            <a:r>
              <a:rPr lang="en-US" sz="2800" baseline="0" dirty="0" smtClean="0"/>
              <a:t> to instructional activities go on this tab.  Everything but things not directly relating to the lessons.  </a:t>
            </a:r>
            <a:endParaRPr lang="en-US" sz="2800" dirty="0" smtClean="0"/>
          </a:p>
          <a:p>
            <a:pPr marL="0" indent="0">
              <a:buFont typeface="Arial" charset="0"/>
              <a:buNone/>
              <a:defRPr/>
            </a:pPr>
            <a:endParaRPr lang="en-US" sz="280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934745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“administration” tab- used for things not directly relating</a:t>
            </a:r>
            <a:r>
              <a:rPr lang="en-US" baseline="0" dirty="0" smtClean="0"/>
              <a:t> to instructional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Examples: overhead, rent, indirect costs.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3333080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3200" dirty="0" smtClean="0"/>
              <a:t>All items will roll up to the “Totals” tab</a:t>
            </a:r>
          </a:p>
          <a:p>
            <a:pPr>
              <a:buFont typeface="Arial" charset="0"/>
              <a:buChar char="•"/>
              <a:defRPr/>
            </a:pPr>
            <a:r>
              <a:rPr lang="en-US" sz="3200" b="1" dirty="0" smtClean="0">
                <a:effectLst>
                  <a:outerShdw blurRad="38100" dist="38100" dir="2700000" algn="tl">
                    <a:srgbClr val="000000">
                      <a:alpha val="43137"/>
                    </a:srgbClr>
                  </a:outerShdw>
                </a:effectLst>
              </a:rPr>
              <a:t>ODE </a:t>
            </a:r>
            <a:r>
              <a:rPr lang="en-US" sz="3200" dirty="0" smtClean="0"/>
              <a:t>will enter previous claims and make sure your balance is correct,  </a:t>
            </a:r>
          </a:p>
          <a:p>
            <a:pPr>
              <a:buFont typeface="Arial" charset="0"/>
              <a:buChar char="•"/>
              <a:defRPr/>
            </a:pPr>
            <a:r>
              <a:rPr lang="en-US" sz="3200" dirty="0" smtClean="0"/>
              <a:t>and send the file back to you by email - instructing you to enter the total dollar amount into EGMS.</a:t>
            </a:r>
            <a:endParaRPr lang="en-US" sz="4800" dirty="0" smtClean="0"/>
          </a:p>
          <a:p>
            <a:pPr lvl="1">
              <a:buFont typeface="Arial" charset="0"/>
              <a:buNone/>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1124708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All roll up to the “Totals” tab</a:t>
            </a:r>
          </a:p>
          <a:p>
            <a:pPr lvl="1">
              <a:buFont typeface="Arial" charset="0"/>
              <a:buNone/>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317365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defRPr/>
            </a:pPr>
            <a:r>
              <a:rPr lang="en-US" dirty="0" smtClean="0"/>
              <a:t>ODE needs to ensure that these funds are spent</a:t>
            </a:r>
          </a:p>
          <a:p>
            <a:pPr>
              <a:buFont typeface="Arial" charset="0"/>
              <a:buChar char="•"/>
              <a:defRPr/>
            </a:pPr>
            <a:r>
              <a:rPr lang="en-US" b="1" dirty="0" smtClean="0"/>
              <a:t>If adequate progress isn’t being made, GRANT FUNDS WILL BE TAKEN BACK and redistributed to other entities!</a:t>
            </a:r>
          </a:p>
          <a:p>
            <a:pPr>
              <a:buFont typeface="Arial" charset="0"/>
              <a:buChar char="•"/>
              <a:defRPr/>
            </a:pPr>
            <a:r>
              <a:rPr lang="en-US" b="1" dirty="0" smtClean="0"/>
              <a:t>Adequate progress = </a:t>
            </a:r>
            <a:r>
              <a:rPr lang="en-US" dirty="0" smtClean="0"/>
              <a:t>AT LEAST ½ money spent ½ way through; ¾ spent ¾ the way through, etc.</a:t>
            </a:r>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1785478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200" dirty="0" smtClean="0">
                <a:latin typeface="Arial" charset="0"/>
              </a:rPr>
              <a:t>Randomly selected desk audit; not associate with other CNP reviews. If you’re selected,</a:t>
            </a:r>
          </a:p>
          <a:p>
            <a:pPr marL="285750" indent="-285750">
              <a:buFont typeface="Arial" panose="020B0604020202020204" pitchFamily="34" charset="0"/>
              <a:buChar char="•"/>
              <a:defRPr/>
            </a:pPr>
            <a:r>
              <a:rPr lang="en-US" sz="1200" dirty="0" smtClean="0">
                <a:latin typeface="Arial" charset="0"/>
              </a:rPr>
              <a:t>ODE will select one claim to verify</a:t>
            </a:r>
          </a:p>
          <a:p>
            <a:pPr marL="285750" indent="-285750">
              <a:buFont typeface="Arial" panose="020B0604020202020204" pitchFamily="34" charset="0"/>
              <a:buChar char="•"/>
              <a:defRPr/>
            </a:pPr>
            <a:r>
              <a:rPr lang="en-US" sz="1200" dirty="0" smtClean="0">
                <a:latin typeface="Arial" charset="0"/>
              </a:rPr>
              <a:t>Copy/scan invoices associated with that claim and send to us at farmtoCNP@ode.Oregon.gov</a:t>
            </a:r>
          </a:p>
          <a:p>
            <a:pPr eaLnBrk="1" hangingPunct="1">
              <a:lnSpc>
                <a:spcPct val="115000"/>
              </a:lnSpc>
              <a:spcBef>
                <a:spcPts val="0"/>
              </a:spcBef>
              <a:spcAft>
                <a:spcPts val="0"/>
              </a:spcAft>
              <a:defRPr/>
            </a:pPr>
            <a:endParaRPr lang="en-US" sz="1200" kern="1200" dirty="0">
              <a:solidFill>
                <a:schemeClr val="tx1"/>
              </a:solidFill>
              <a:latin typeface="+mn-lt"/>
              <a:ea typeface="Cambria"/>
              <a:cs typeface="Times New Roman"/>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3000885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1200" dirty="0" smtClean="0"/>
              <a:t>We have to report back to the legislature of the progress and final outcome of this grant, and this enables us to do so. </a:t>
            </a:r>
          </a:p>
          <a:p>
            <a:pPr>
              <a:buFont typeface="Arial" charset="0"/>
              <a:buChar char="•"/>
              <a:defRPr/>
            </a:pPr>
            <a:r>
              <a:rPr lang="en-US" sz="1200" dirty="0" smtClean="0"/>
              <a:t>Progress report survey due </a:t>
            </a:r>
            <a:r>
              <a:rPr lang="en-US" sz="1200" b="1" dirty="0" smtClean="0"/>
              <a:t>September 30, 2023</a:t>
            </a:r>
          </a:p>
          <a:p>
            <a:pPr>
              <a:buFont typeface="Arial" charset="0"/>
              <a:buChar char="•"/>
              <a:defRPr/>
            </a:pPr>
            <a:r>
              <a:rPr lang="en-US" sz="1200" dirty="0" smtClean="0"/>
              <a:t>Final report survey due </a:t>
            </a:r>
            <a:r>
              <a:rPr lang="en-US" sz="1200" b="1" dirty="0" smtClean="0"/>
              <a:t>September 30, 2021</a:t>
            </a:r>
          </a:p>
          <a:p>
            <a:pPr>
              <a:buFont typeface="Arial" charset="0"/>
              <a:buChar char="•"/>
              <a:defRPr/>
            </a:pPr>
            <a:r>
              <a:rPr lang="en-US" sz="1200" dirty="0" smtClean="0"/>
              <a:t>Google link to take survey, and PDF copies of the reports will be posted on the grant webpage. </a:t>
            </a:r>
          </a:p>
          <a:p>
            <a:pPr eaLnBrk="1" hangingPunct="1">
              <a:lnSpc>
                <a:spcPct val="115000"/>
              </a:lnSpc>
              <a:spcBef>
                <a:spcPts val="0"/>
              </a:spcBef>
              <a:spcAft>
                <a:spcPts val="0"/>
              </a:spcAft>
              <a:defRPr/>
            </a:pPr>
            <a:endParaRPr lang="en-US" sz="1200" kern="1200" dirty="0" smtClean="0">
              <a:solidFill>
                <a:schemeClr val="tx1"/>
              </a:solidFill>
              <a:latin typeface="+mn-lt"/>
              <a:ea typeface="Cambria"/>
              <a:cs typeface="Times New Roman"/>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240662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defRPr/>
            </a:pPr>
            <a:r>
              <a:rPr lang="en-US" sz="1200" dirty="0" smtClean="0"/>
              <a:t>Due to this grant being late, no progress report will be required.</a:t>
            </a:r>
          </a:p>
          <a:p>
            <a:pPr>
              <a:buFont typeface="Arial" charset="0"/>
              <a:buChar char="•"/>
              <a:defRPr/>
            </a:pPr>
            <a:r>
              <a:rPr lang="en-US" sz="1200" dirty="0" smtClean="0"/>
              <a:t>For the final report, a link to take survey appears at end of summer 2023</a:t>
            </a:r>
          </a:p>
          <a:p>
            <a:pPr>
              <a:buFont typeface="Arial" charset="0"/>
              <a:buChar char="•"/>
              <a:defRPr/>
            </a:pPr>
            <a:r>
              <a:rPr lang="en-US" sz="1200" dirty="0" smtClean="0"/>
              <a:t>PDF copy of the report will be posted on the grant webpage. </a:t>
            </a:r>
          </a:p>
          <a:p>
            <a:pPr>
              <a:buFont typeface="Arial" charset="0"/>
              <a:buChar char="•"/>
              <a:defRPr/>
            </a:pPr>
            <a:r>
              <a:rPr lang="en-US" sz="1200" dirty="0" smtClean="0"/>
              <a:t>Can print out the pdf copy to refer to it as you collect data required for the report.</a:t>
            </a:r>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1438542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Our team can help!  Although you can reach any of the Farm to School Team by sending an email to farmtoCNP@ode.Oregon.gov **you can also reach us individually at:</a:t>
            </a:r>
          </a:p>
          <a:p>
            <a:r>
              <a:rPr lang="en-US" sz="1200" dirty="0" smtClean="0"/>
              <a:t>Rick.sherman@ode.Oregon.gov</a:t>
            </a:r>
          </a:p>
          <a:p>
            <a:r>
              <a:rPr lang="en-US" sz="1200" dirty="0" smtClean="0"/>
              <a:t>Amy.williams@ode.Oregon.gov</a:t>
            </a:r>
          </a:p>
          <a:p>
            <a:r>
              <a:rPr lang="en-US" sz="1200" dirty="0" smtClean="0"/>
              <a:t>Alicia.loebl@ode.Oregon.gov </a:t>
            </a:r>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a:p>
        </p:txBody>
      </p:sp>
    </p:spTree>
    <p:extLst>
      <p:ext uri="{BB962C8B-B14F-4D97-AF65-F5344CB8AC3E}">
        <p14:creationId xmlns:p14="http://schemas.microsoft.com/office/powerpoint/2010/main" val="3806383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check</a:t>
            </a:r>
            <a:r>
              <a:rPr lang="en-US" baseline="0" dirty="0" smtClean="0"/>
              <a:t> out our Frequently Asked Questions (FAQ) doc in our resources section on the grant website!!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86148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dirty="0" smtClean="0">
                <a:solidFill>
                  <a:prstClr val="black"/>
                </a:solidFill>
              </a:rPr>
              <a:t>Today’s agenda:</a:t>
            </a:r>
          </a:p>
          <a:p>
            <a:pPr marL="342900" indent="-342900">
              <a:buFont typeface="Arial" panose="020B0604020202020204" pitchFamily="34" charset="0"/>
              <a:buChar char="•"/>
              <a:defRPr/>
            </a:pPr>
            <a:r>
              <a:rPr lang="en-US" sz="1200" dirty="0" smtClean="0">
                <a:solidFill>
                  <a:prstClr val="black"/>
                </a:solidFill>
              </a:rPr>
              <a:t>Housekeeping </a:t>
            </a:r>
            <a:r>
              <a:rPr lang="en-US" sz="1200" dirty="0" smtClean="0">
                <a:solidFill>
                  <a:prstClr val="black"/>
                </a:solidFill>
              </a:rPr>
              <a:t>&amp; Overview</a:t>
            </a:r>
          </a:p>
          <a:p>
            <a:pPr marL="342900" indent="-342900">
              <a:buFont typeface="Arial" panose="020B0604020202020204" pitchFamily="34" charset="0"/>
              <a:buChar char="•"/>
              <a:defRPr/>
            </a:pPr>
            <a:r>
              <a:rPr lang="en-US" sz="1200" dirty="0" smtClean="0">
                <a:solidFill>
                  <a:prstClr val="black"/>
                </a:solidFill>
              </a:rPr>
              <a:t>Advances</a:t>
            </a:r>
          </a:p>
          <a:p>
            <a:pPr marL="342900" indent="-342900">
              <a:buFont typeface="Arial" panose="020B0604020202020204" pitchFamily="34" charset="0"/>
              <a:buChar char="•"/>
              <a:defRPr/>
            </a:pPr>
            <a:r>
              <a:rPr lang="en-US" sz="1200" dirty="0" smtClean="0">
                <a:solidFill>
                  <a:prstClr val="black"/>
                </a:solidFill>
              </a:rPr>
              <a:t>Agreement &amp; Insurance</a:t>
            </a:r>
          </a:p>
          <a:p>
            <a:pPr marL="342900" indent="-342900">
              <a:buFont typeface="Arial" panose="020B0604020202020204" pitchFamily="34" charset="0"/>
              <a:buChar char="•"/>
              <a:defRPr/>
            </a:pPr>
            <a:r>
              <a:rPr lang="en-US" sz="1200" dirty="0" smtClean="0">
                <a:solidFill>
                  <a:prstClr val="black"/>
                </a:solidFill>
              </a:rPr>
              <a:t>EGMS</a:t>
            </a:r>
          </a:p>
          <a:p>
            <a:pPr marL="342900" indent="-342900">
              <a:buFont typeface="Arial" panose="020B0604020202020204" pitchFamily="34" charset="0"/>
              <a:buChar char="•"/>
              <a:defRPr/>
            </a:pPr>
            <a:r>
              <a:rPr lang="en-US" sz="1200" dirty="0" smtClean="0">
                <a:solidFill>
                  <a:prstClr val="black"/>
                </a:solidFill>
              </a:rPr>
              <a:t>Allowable/Unallowable Costs </a:t>
            </a:r>
          </a:p>
          <a:p>
            <a:pPr marL="342900" indent="-342900">
              <a:buFont typeface="Arial" panose="020B0604020202020204" pitchFamily="34" charset="0"/>
              <a:buChar char="•"/>
              <a:defRPr/>
            </a:pPr>
            <a:r>
              <a:rPr lang="en-US" sz="1200" dirty="0" smtClean="0">
                <a:solidFill>
                  <a:prstClr val="black"/>
                </a:solidFill>
              </a:rPr>
              <a:t>Reimbursement Process (Claims) &amp; Requirements</a:t>
            </a:r>
          </a:p>
          <a:p>
            <a:pPr marL="342900" indent="-342900">
              <a:buFont typeface="Arial" panose="020B0604020202020204" pitchFamily="34" charset="0"/>
              <a:buChar char="•"/>
              <a:defRPr/>
            </a:pPr>
            <a:r>
              <a:rPr lang="en-US" sz="1200" dirty="0" smtClean="0">
                <a:solidFill>
                  <a:prstClr val="black"/>
                </a:solidFill>
              </a:rPr>
              <a:t>Review process</a:t>
            </a:r>
          </a:p>
          <a:p>
            <a:pPr marL="342900" indent="-342900">
              <a:buFont typeface="Arial" panose="020B0604020202020204" pitchFamily="34" charset="0"/>
              <a:buChar char="•"/>
              <a:defRPr/>
            </a:pPr>
            <a:r>
              <a:rPr lang="en-US" sz="1200" dirty="0" smtClean="0">
                <a:solidFill>
                  <a:prstClr val="black"/>
                </a:solidFill>
              </a:rPr>
              <a:t>Reporting</a:t>
            </a:r>
          </a:p>
          <a:p>
            <a:pPr marL="342900" indent="-342900">
              <a:buFont typeface="Arial" panose="020B0604020202020204" pitchFamily="34" charset="0"/>
              <a:buChar char="•"/>
              <a:defRPr/>
            </a:pPr>
            <a:r>
              <a:rPr lang="en-US" sz="1200" dirty="0" smtClean="0">
                <a:solidFill>
                  <a:prstClr val="black"/>
                </a:solidFill>
              </a:rPr>
              <a:t>Questions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256755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1200" b="1" noProof="0" dirty="0" smtClean="0">
                <a:solidFill>
                  <a:prstClr val="black"/>
                </a:solidFill>
                <a:latin typeface="+mn-lt"/>
              </a:rPr>
              <a:t>Equity and Excellence for Every Learner</a:t>
            </a:r>
            <a:endParaRPr kumimoji="0" lang="en-US" altLang="en-US" sz="1200" b="1" i="0" u="none" strike="noStrike" kern="1200" cap="none" spc="0" normalizeH="0" baseline="0" noProof="0" dirty="0" smtClean="0">
              <a:ln>
                <a:noFill/>
              </a:ln>
              <a:solidFill>
                <a:prstClr val="black"/>
              </a:solidFill>
              <a:effectLst/>
              <a:uLnTx/>
              <a:uFillTx/>
              <a:latin typeface="+mn-lt"/>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rPr>
              <a:t>The Oregon Department of Education works in partnership with school districts</a:t>
            </a:r>
            <a:r>
              <a:rPr lang="en-US" altLang="en-US" sz="1200" dirty="0" smtClean="0">
                <a:solidFill>
                  <a:prstClr val="black"/>
                </a:solidFill>
                <a:latin typeface="+mn-lt"/>
              </a:rPr>
              <a:t>, </a:t>
            </a:r>
            <a:r>
              <a:rPr kumimoji="0" lang="en-US" altLang="en-US" sz="1200" b="0" i="0" u="none" strike="noStrike" kern="1200" cap="none" spc="0" normalizeH="0" baseline="0" noProof="0" dirty="0" smtClean="0">
                <a:ln>
                  <a:noFill/>
                </a:ln>
                <a:solidFill>
                  <a:prstClr val="black"/>
                </a:solidFill>
                <a:effectLst/>
                <a:uLnTx/>
                <a:uFillTx/>
                <a:latin typeface="+mn-lt"/>
              </a:rPr>
              <a:t>education service districts</a:t>
            </a:r>
            <a:r>
              <a:rPr kumimoji="0" lang="en-US" altLang="en-US" sz="1200" b="0" i="0" u="none" strike="noStrike" kern="1200" cap="none" spc="0" normalizeH="0" noProof="0" dirty="0" smtClean="0">
                <a:ln>
                  <a:noFill/>
                </a:ln>
                <a:solidFill>
                  <a:prstClr val="black"/>
                </a:solidFill>
                <a:effectLst/>
                <a:uLnTx/>
                <a:uFillTx/>
                <a:latin typeface="+mn-lt"/>
              </a:rPr>
              <a:t> and community partners</a:t>
            </a:r>
            <a:r>
              <a:rPr lang="en-US" altLang="en-US" sz="1200" dirty="0" smtClean="0">
                <a:solidFill>
                  <a:prstClr val="black"/>
                </a:solidFill>
                <a:latin typeface="+mn-lt"/>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noProof="0" dirty="0" smtClean="0">
                <a:ln>
                  <a:noFill/>
                </a:ln>
                <a:solidFill>
                  <a:prstClr val="black"/>
                </a:solidFill>
                <a:effectLst/>
                <a:uLnTx/>
                <a:uFillTx/>
                <a:latin typeface="+mn-lt"/>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believe every student should have access to a </a:t>
            </a:r>
            <a:r>
              <a:rPr kumimoji="0" lang="en-US" altLang="en-US" sz="1200" b="0" i="0" u="none" strike="noStrike" kern="1200" cap="none" spc="0" normalizeH="0" noProof="0" dirty="0" smtClean="0">
                <a:ln>
                  <a:noFill/>
                </a:ln>
                <a:solidFill>
                  <a:prstClr val="black"/>
                </a:solidFill>
                <a:effectLst/>
                <a:uLnTx/>
                <a:uFillTx/>
                <a:latin typeface="+mn-lt"/>
              </a:rPr>
              <a:t>high-</a:t>
            </a:r>
            <a:r>
              <a:rPr lang="en-US" altLang="en-US" sz="1200" dirty="0" smtClean="0">
                <a:solidFill>
                  <a:prstClr val="black"/>
                </a:solidFill>
                <a:latin typeface="+mn-lt"/>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work to achieve the Governor’s vision that every student in Oregon graduates with a plan for their future</a:t>
            </a:r>
            <a:r>
              <a:rPr lang="en-US" sz="1200" dirty="0" smtClean="0">
                <a:solidFill>
                  <a:prstClr val="black"/>
                </a:solidFill>
                <a:latin typeface="+mn-lt"/>
              </a:rPr>
              <a:t>.</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1799921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endParaRPr lang="en-US" dirty="0" smtClean="0"/>
          </a:p>
          <a:p>
            <a:r>
              <a:rPr lang="en-US" dirty="0" smtClean="0"/>
              <a:t>Thank you,</a:t>
            </a:r>
            <a:r>
              <a:rPr lang="en-US" baseline="0" dirty="0" smtClean="0"/>
              <a:t> this concludes this webinar.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48015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sz="1200" kern="1200" dirty="0" smtClean="0">
                <a:solidFill>
                  <a:schemeClr val="tx1"/>
                </a:solidFill>
                <a:latin typeface="+mn-lt"/>
                <a:ea typeface="+mn-ea"/>
                <a:cs typeface="+mn-cs"/>
              </a:rPr>
              <a:t>ALL MATERIALS-including this recorded webinar-can be found on the ODE Farm to School website:  www.bit.ly/f2sor</a:t>
            </a:r>
            <a:endParaRPr lang="en-US" altLang="en-US" sz="800" kern="1200" dirty="0" smtClean="0">
              <a:solidFill>
                <a:schemeClr val="tx1"/>
              </a:solidFill>
              <a:latin typeface="+mn-lt"/>
              <a:ea typeface="+mn-ea"/>
              <a:cs typeface="+mn-cs"/>
            </a:endParaRPr>
          </a:p>
          <a:p>
            <a:pPr marL="0" indent="0">
              <a:buFont typeface="Arial" panose="020B0604020202020204" pitchFamily="34" charset="0"/>
              <a:buNone/>
              <a:defRPr/>
            </a:pPr>
            <a:endParaRPr lang="en-US" altLang="en-US" sz="800" kern="1200" dirty="0" smtClean="0">
              <a:solidFill>
                <a:schemeClr val="tx1"/>
              </a:solidFill>
              <a:latin typeface="+mn-lt"/>
              <a:ea typeface="+mn-ea"/>
              <a:cs typeface="+mn-cs"/>
            </a:endParaRPr>
          </a:p>
          <a:p>
            <a:pPr marL="0" indent="0">
              <a:buFont typeface="Arial" panose="020B0604020202020204" pitchFamily="34" charset="0"/>
              <a:buNone/>
              <a:defRPr/>
            </a:pPr>
            <a:r>
              <a:rPr lang="en-US" altLang="en-US" sz="800" kern="1200" dirty="0" smtClean="0">
                <a:solidFill>
                  <a:schemeClr val="tx1"/>
                </a:solidFill>
                <a:latin typeface="+mn-lt"/>
                <a:ea typeface="+mn-ea"/>
                <a:cs typeface="+mn-cs"/>
              </a:rPr>
              <a:t>Click on the “Oregon Farm to School Grant” section at the top</a:t>
            </a:r>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99940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website the top link is for the Oregon farm to school grant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94837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click on the purple</a:t>
            </a:r>
            <a:r>
              <a:rPr lang="en-US" baseline="0" dirty="0" smtClean="0"/>
              <a:t> box in the upper right hand corner</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110748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1200" dirty="0" smtClean="0">
                <a:solidFill>
                  <a:prstClr val="black"/>
                </a:solidFill>
              </a:rPr>
              <a:t>Keep checking the website for updates as things change</a:t>
            </a:r>
          </a:p>
          <a:p>
            <a:pPr marL="342900" indent="-342900">
              <a:buFont typeface="Arial" panose="020B0604020202020204" pitchFamily="34" charset="0"/>
              <a:buChar char="•"/>
              <a:defRPr/>
            </a:pPr>
            <a:r>
              <a:rPr lang="en-US" sz="1200" dirty="0" smtClean="0">
                <a:solidFill>
                  <a:prstClr val="black"/>
                </a:solidFill>
              </a:rPr>
              <a:t>Click on the “join us” link on the grant webpage to sign up for our listserv  (</a:t>
            </a:r>
            <a:r>
              <a:rPr lang="en-US" sz="1200" dirty="0" smtClean="0">
                <a:solidFill>
                  <a:srgbClr val="FF0000"/>
                </a:solidFill>
              </a:rPr>
              <a:t>over 3,000 subscribers!</a:t>
            </a:r>
            <a:r>
              <a:rPr lang="en-US" sz="1200" dirty="0" smtClean="0">
                <a:solidFill>
                  <a:prstClr val="black"/>
                </a:solidFill>
              </a:rPr>
              <a:t>)</a:t>
            </a:r>
          </a:p>
          <a:p>
            <a:pPr marL="342900" indent="-342900">
              <a:buFont typeface="Arial" panose="020B0604020202020204" pitchFamily="34" charset="0"/>
              <a:buChar char="•"/>
              <a:defRPr/>
            </a:pPr>
            <a:r>
              <a:rPr lang="en-US" sz="1200" dirty="0" smtClean="0">
                <a:solidFill>
                  <a:prstClr val="black"/>
                </a:solidFill>
              </a:rPr>
              <a:t>This is a requirement to participate in the grant, as it is the preferred method to communicate to the field for important changes.</a:t>
            </a:r>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360289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3200" b="1" dirty="0" smtClean="0">
                <a:solidFill>
                  <a:prstClr val="black"/>
                </a:solidFill>
              </a:rPr>
              <a:t>email </a:t>
            </a:r>
            <a:r>
              <a:rPr lang="en-US" sz="3200" dirty="0" smtClean="0">
                <a:solidFill>
                  <a:prstClr val="black"/>
                </a:solidFill>
              </a:rPr>
              <a:t>for help!- This will go to myself, Amy and Alicia:  farmtoCNP@ode.Oregon.gov</a:t>
            </a:r>
          </a:p>
          <a:p>
            <a:pPr marL="342900" indent="-342900">
              <a:buFont typeface="Arial" panose="020B0604020202020204" pitchFamily="34" charset="0"/>
              <a:buChar char="•"/>
              <a:defRPr/>
            </a:pPr>
            <a:r>
              <a:rPr lang="en-US" sz="3200" dirty="0" smtClean="0">
                <a:solidFill>
                  <a:prstClr val="black"/>
                </a:solidFill>
              </a:rPr>
              <a:t>You can still email us individually:</a:t>
            </a:r>
          </a:p>
          <a:p>
            <a:pPr marL="800100" lvl="1" indent="-342900">
              <a:buFont typeface="Arial" panose="020B0604020202020204" pitchFamily="34" charset="0"/>
              <a:buChar char="•"/>
              <a:defRPr/>
            </a:pPr>
            <a:r>
              <a:rPr lang="en-US" sz="3200" dirty="0" smtClean="0">
                <a:solidFill>
                  <a:prstClr val="black"/>
                </a:solidFill>
              </a:rPr>
              <a:t>rick.sherman@ode.oregon.gov</a:t>
            </a:r>
          </a:p>
          <a:p>
            <a:pPr marL="800100" lvl="1" indent="-342900">
              <a:buFont typeface="Arial" panose="020B0604020202020204" pitchFamily="34" charset="0"/>
              <a:buChar char="•"/>
              <a:defRPr/>
            </a:pPr>
            <a:r>
              <a:rPr lang="en-US" sz="3200" dirty="0" smtClean="0">
                <a:solidFill>
                  <a:prstClr val="black"/>
                </a:solidFill>
              </a:rPr>
              <a:t>amy.williams@ode.oregon.gov</a:t>
            </a:r>
          </a:p>
          <a:p>
            <a:pPr marL="800100" lvl="1" indent="-342900">
              <a:buFont typeface="Arial" panose="020B0604020202020204" pitchFamily="34" charset="0"/>
              <a:buChar char="•"/>
              <a:defRPr/>
            </a:pPr>
            <a:r>
              <a:rPr lang="en-US" sz="3200" dirty="0" smtClean="0">
                <a:solidFill>
                  <a:prstClr val="black"/>
                </a:solidFill>
              </a:rPr>
              <a:t>alicia.loebl@ode.oregon.gov</a:t>
            </a:r>
            <a:endParaRPr lang="en-US" sz="32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394792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1.jpeg"/><Relationship Id="rId4" Type="http://schemas.openxmlformats.org/officeDocument/2006/relationships/hyperlink" Target="mailto:farmtoCNP@ode.Oregon.gov"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13156" y="2606119"/>
            <a:ext cx="6341165" cy="1807029"/>
          </a:xfrm>
        </p:spPr>
        <p:txBody>
          <a:bodyPr/>
          <a:lstStyle/>
          <a:p>
            <a:pPr lvl="0" algn="ctr" defTabSz="914400">
              <a:lnSpc>
                <a:spcPct val="100000"/>
              </a:lnSpc>
              <a:spcBef>
                <a:spcPts val="0"/>
              </a:spcBef>
            </a:pPr>
            <a:r>
              <a:rPr lang="en-US" altLang="en-US" sz="4800" dirty="0" smtClean="0">
                <a:solidFill>
                  <a:prstClr val="black"/>
                </a:solidFill>
                <a:ea typeface="+mn-ea"/>
                <a:cs typeface="+mn-cs"/>
              </a:rPr>
              <a:t>Oregon Farm to School Education Grant Webinar for Grantees</a:t>
            </a:r>
            <a:endParaRPr lang="en-US" altLang="en-US" sz="3600" i="1" dirty="0">
              <a:solidFill>
                <a:prstClr val="black"/>
              </a:solidFill>
              <a:ea typeface="+mn-ea"/>
              <a:cs typeface="+mn-cs"/>
            </a:endParaRPr>
          </a:p>
        </p:txBody>
      </p:sp>
      <p:pic>
        <p:nvPicPr>
          <p:cNvPr id="4" name="Picture 3" descr="logo&#10;"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974" y="185431"/>
            <a:ext cx="3200400" cy="972312"/>
          </a:xfrm>
          <a:prstGeom prst="rect">
            <a:avLst/>
          </a:prstGeom>
        </p:spPr>
      </p:pic>
    </p:spTree>
    <p:custDataLst>
      <p:tags r:id="rId1"/>
    </p:custDataLst>
    <p:extLst>
      <p:ext uri="{BB962C8B-B14F-4D97-AF65-F5344CB8AC3E}">
        <p14:creationId xmlns:p14="http://schemas.microsoft.com/office/powerpoint/2010/main" val="9562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a:p>
        </p:txBody>
      </p:sp>
      <p:sp>
        <p:nvSpPr>
          <p:cNvPr id="5" name="Rectangle 4"/>
          <p:cNvSpPr/>
          <p:nvPr/>
        </p:nvSpPr>
        <p:spPr>
          <a:xfrm>
            <a:off x="470780" y="2300706"/>
            <a:ext cx="8044570" cy="3046988"/>
          </a:xfrm>
          <a:prstGeom prst="rect">
            <a:avLst/>
          </a:prstGeom>
        </p:spPr>
        <p:txBody>
          <a:bodyPr wrap="square">
            <a:spAutoFit/>
          </a:bodyPr>
          <a:lstStyle/>
          <a:p>
            <a:pPr marL="342900" indent="-342900">
              <a:buFont typeface="Arial" panose="020B0604020202020204" pitchFamily="34" charset="0"/>
              <a:buChar char="•"/>
              <a:defRPr/>
            </a:pPr>
            <a:r>
              <a:rPr lang="en-US" sz="3200" dirty="0" smtClean="0">
                <a:solidFill>
                  <a:prstClr val="black"/>
                </a:solidFill>
              </a:rPr>
              <a:t>This </a:t>
            </a:r>
            <a:r>
              <a:rPr lang="en-US" sz="3200" dirty="0" smtClean="0">
                <a:solidFill>
                  <a:prstClr val="black"/>
                </a:solidFill>
              </a:rPr>
              <a:t>grant is for the rest of this school year (2022-2023).</a:t>
            </a:r>
          </a:p>
          <a:p>
            <a:pPr marL="342900" indent="-342900">
              <a:buFont typeface="Arial" panose="020B0604020202020204" pitchFamily="34" charset="0"/>
              <a:buChar char="•"/>
              <a:defRPr/>
            </a:pPr>
            <a:r>
              <a:rPr lang="en-US" sz="3200" dirty="0" smtClean="0">
                <a:solidFill>
                  <a:prstClr val="black"/>
                </a:solidFill>
              </a:rPr>
              <a:t>All funds must be spent by June 30, 2023.</a:t>
            </a:r>
          </a:p>
          <a:p>
            <a:pPr marL="342900" indent="-342900">
              <a:buFont typeface="Arial" panose="020B0604020202020204" pitchFamily="34" charset="0"/>
              <a:buChar char="•"/>
              <a:defRPr/>
            </a:pPr>
            <a:r>
              <a:rPr lang="en-US" sz="3200" dirty="0" smtClean="0">
                <a:solidFill>
                  <a:prstClr val="black"/>
                </a:solidFill>
              </a:rPr>
              <a:t>This is not retroactive.  Meaning, you can get reimbursed for activities from the time your agreement is signed until June 30, 2023.</a:t>
            </a:r>
            <a:endParaRPr lang="en-US" sz="3200" dirty="0">
              <a:solidFill>
                <a:prstClr val="black"/>
              </a:solidFill>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230706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11</a:t>
            </a:fld>
            <a:endParaRPr lang="en-US"/>
          </a:p>
        </p:txBody>
      </p:sp>
      <p:sp>
        <p:nvSpPr>
          <p:cNvPr id="5" name="TextBox 4"/>
          <p:cNvSpPr txBox="1"/>
          <p:nvPr/>
        </p:nvSpPr>
        <p:spPr>
          <a:xfrm>
            <a:off x="248056" y="2188848"/>
            <a:ext cx="8610600" cy="3713452"/>
          </a:xfrm>
          <a:prstGeom prst="rect">
            <a:avLst/>
          </a:prstGeom>
          <a:noFill/>
        </p:spPr>
        <p:txBody>
          <a:bodyPr>
            <a:spAutoFit/>
          </a:bodyPr>
          <a:lstStyle/>
          <a:p>
            <a:pPr>
              <a:lnSpc>
                <a:spcPct val="115000"/>
              </a:lnSpc>
              <a:spcBef>
                <a:spcPct val="0"/>
              </a:spcBef>
              <a:spcAft>
                <a:spcPts val="1000"/>
              </a:spcAft>
              <a:buFont typeface="Symbol" panose="05050102010706020507" pitchFamily="18" charset="2"/>
              <a:buChar char=""/>
            </a:pPr>
            <a:r>
              <a:rPr lang="en-US" altLang="en-US" sz="3200" b="1" dirty="0" smtClean="0">
                <a:ea typeface="Times New Roman" panose="02020603050405020304" pitchFamily="18" charset="0"/>
                <a:cs typeface="Arial" panose="020B0604020202020204" pitchFamily="34" charset="0"/>
              </a:rPr>
              <a:t>June 30, 2023</a:t>
            </a:r>
            <a:r>
              <a:rPr lang="en-US" altLang="en-US" sz="3200" dirty="0" smtClean="0">
                <a:ea typeface="Times New Roman" panose="02020603050405020304" pitchFamily="18" charset="0"/>
                <a:cs typeface="Arial" panose="020B0604020202020204" pitchFamily="34" charset="0"/>
              </a:rPr>
              <a:t> </a:t>
            </a:r>
            <a:r>
              <a:rPr lang="en-US" altLang="en-US" sz="3200" dirty="0">
                <a:ea typeface="Times New Roman" panose="02020603050405020304" pitchFamily="18" charset="0"/>
                <a:cs typeface="Arial" panose="020B0604020202020204" pitchFamily="34" charset="0"/>
              </a:rPr>
              <a:t>– All funds must be spent and </a:t>
            </a:r>
            <a:r>
              <a:rPr lang="en-US" altLang="en-US" sz="3200" dirty="0" smtClean="0">
                <a:ea typeface="Times New Roman" panose="02020603050405020304" pitchFamily="18" charset="0"/>
                <a:cs typeface="Arial" panose="020B0604020202020204" pitchFamily="34" charset="0"/>
              </a:rPr>
              <a:t>accounted for.</a:t>
            </a:r>
            <a:endParaRPr lang="en-US" altLang="en-US" sz="3200" dirty="0">
              <a:ea typeface="Times New Roman" panose="02020603050405020304" pitchFamily="18" charset="0"/>
              <a:cs typeface="Arial" panose="020B0604020202020204" pitchFamily="34" charset="0"/>
            </a:endParaRPr>
          </a:p>
          <a:p>
            <a:pPr>
              <a:lnSpc>
                <a:spcPct val="115000"/>
              </a:lnSpc>
              <a:spcBef>
                <a:spcPct val="0"/>
              </a:spcBef>
              <a:spcAft>
                <a:spcPts val="1000"/>
              </a:spcAft>
              <a:buFont typeface="Symbol" panose="05050102010706020507" pitchFamily="18" charset="2"/>
              <a:buChar char=""/>
            </a:pPr>
            <a:r>
              <a:rPr lang="en-US" altLang="en-US" sz="3200" b="1" dirty="0">
                <a:ea typeface="Times New Roman" panose="02020603050405020304" pitchFamily="18" charset="0"/>
                <a:cs typeface="Arial" panose="020B0604020202020204" pitchFamily="34" charset="0"/>
              </a:rPr>
              <a:t>July 31, </a:t>
            </a:r>
            <a:r>
              <a:rPr lang="en-US" altLang="en-US" sz="3200" b="1" dirty="0" smtClean="0">
                <a:ea typeface="Times New Roman" panose="02020603050405020304" pitchFamily="18" charset="0"/>
                <a:cs typeface="Arial" panose="020B0604020202020204" pitchFamily="34" charset="0"/>
              </a:rPr>
              <a:t>2023 </a:t>
            </a:r>
            <a:r>
              <a:rPr lang="en-US" altLang="en-US" sz="3200" dirty="0">
                <a:ea typeface="Times New Roman" panose="02020603050405020304" pitchFamily="18" charset="0"/>
                <a:cs typeface="Arial" panose="020B0604020202020204" pitchFamily="34" charset="0"/>
              </a:rPr>
              <a:t>– </a:t>
            </a:r>
            <a:r>
              <a:rPr lang="en-US" altLang="en-US" sz="3200" dirty="0" smtClean="0">
                <a:solidFill>
                  <a:srgbClr val="FF0000"/>
                </a:solidFill>
                <a:ea typeface="Times New Roman" panose="02020603050405020304" pitchFamily="18" charset="0"/>
                <a:cs typeface="Arial" panose="020B0604020202020204" pitchFamily="34" charset="0"/>
              </a:rPr>
              <a:t>All </a:t>
            </a:r>
            <a:r>
              <a:rPr lang="en-US" altLang="en-US" sz="3200" dirty="0">
                <a:solidFill>
                  <a:srgbClr val="FF0000"/>
                </a:solidFill>
                <a:ea typeface="Times New Roman" panose="02020603050405020304" pitchFamily="18" charset="0"/>
                <a:cs typeface="Arial" panose="020B0604020202020204" pitchFamily="34" charset="0"/>
              </a:rPr>
              <a:t>funds must be processed in EGMS.   </a:t>
            </a:r>
            <a:r>
              <a:rPr lang="en-US" altLang="en-US" sz="3200" b="1" dirty="0" smtClean="0">
                <a:solidFill>
                  <a:srgbClr val="FF0000"/>
                </a:solidFill>
                <a:ea typeface="Times New Roman" panose="02020603050405020304" pitchFamily="18" charset="0"/>
                <a:cs typeface="Arial" panose="020B0604020202020204" pitchFamily="34" charset="0"/>
              </a:rPr>
              <a:t>AFTER ~ </a:t>
            </a:r>
            <a:r>
              <a:rPr lang="en-US" altLang="en-US" sz="3200" b="1" dirty="0">
                <a:solidFill>
                  <a:srgbClr val="FF0000"/>
                </a:solidFill>
                <a:ea typeface="Times New Roman" panose="02020603050405020304" pitchFamily="18" charset="0"/>
                <a:cs typeface="Arial" panose="020B0604020202020204" pitchFamily="34" charset="0"/>
              </a:rPr>
              <a:t>JULY 31, ALL UNCLAIMED FUNDS WILL BE LIQUDATED</a:t>
            </a:r>
          </a:p>
          <a:p>
            <a:pPr>
              <a:lnSpc>
                <a:spcPct val="115000"/>
              </a:lnSpc>
              <a:spcBef>
                <a:spcPct val="0"/>
              </a:spcBef>
              <a:spcAft>
                <a:spcPts val="1000"/>
              </a:spcAft>
              <a:buFont typeface="Symbol" panose="05050102010706020507" pitchFamily="18" charset="2"/>
              <a:buChar char=""/>
            </a:pPr>
            <a:r>
              <a:rPr lang="en-US" altLang="en-US" sz="3200" b="1" dirty="0">
                <a:ea typeface="Times New Roman" panose="02020603050405020304" pitchFamily="18" charset="0"/>
                <a:cs typeface="Arial" panose="020B0604020202020204" pitchFamily="34" charset="0"/>
              </a:rPr>
              <a:t>September 30, </a:t>
            </a:r>
            <a:r>
              <a:rPr lang="en-US" altLang="en-US" sz="3200" b="1" dirty="0" smtClean="0">
                <a:ea typeface="Times New Roman" panose="02020603050405020304" pitchFamily="18" charset="0"/>
                <a:cs typeface="Arial" panose="020B0604020202020204" pitchFamily="34" charset="0"/>
              </a:rPr>
              <a:t>2023</a:t>
            </a:r>
            <a:r>
              <a:rPr lang="en-US" altLang="en-US" sz="3200" dirty="0" smtClean="0">
                <a:ea typeface="Times New Roman" panose="02020603050405020304" pitchFamily="18" charset="0"/>
                <a:cs typeface="Arial" panose="020B0604020202020204" pitchFamily="34" charset="0"/>
              </a:rPr>
              <a:t>– </a:t>
            </a:r>
            <a:r>
              <a:rPr lang="en-US" altLang="en-US" sz="3200" dirty="0">
                <a:ea typeface="Times New Roman" panose="02020603050405020304" pitchFamily="18" charset="0"/>
                <a:cs typeface="Arial" panose="020B0604020202020204" pitchFamily="34" charset="0"/>
              </a:rPr>
              <a:t>Final report due</a:t>
            </a:r>
            <a:endParaRPr lang="en-US" altLang="en-US" sz="3200" dirty="0">
              <a:ea typeface="Cambria" panose="02040503050406030204" pitchFamily="18" charset="0"/>
              <a:cs typeface="Arial" panose="020B0604020202020204" pitchFamily="34" charset="0"/>
            </a:endParaRPr>
          </a:p>
        </p:txBody>
      </p:sp>
      <p:pic>
        <p:nvPicPr>
          <p:cNvPr id="2" name="Picture 1" title="logo"/>
          <p:cNvPicPr>
            <a:picLocks noChangeAspect="1"/>
          </p:cNvPicPr>
          <p:nvPr/>
        </p:nvPicPr>
        <p:blipFill>
          <a:blip r:embed="rId4"/>
          <a:stretch>
            <a:fillRect/>
          </a:stretch>
        </p:blipFill>
        <p:spPr>
          <a:xfrm>
            <a:off x="7629683" y="854834"/>
            <a:ext cx="1408298" cy="1487553"/>
          </a:xfrm>
          <a:prstGeom prst="rect">
            <a:avLst/>
          </a:prstGeom>
        </p:spPr>
      </p:pic>
    </p:spTree>
    <p:custDataLst>
      <p:tags r:id="rId1"/>
    </p:custDataLst>
    <p:extLst>
      <p:ext uri="{BB962C8B-B14F-4D97-AF65-F5344CB8AC3E}">
        <p14:creationId xmlns:p14="http://schemas.microsoft.com/office/powerpoint/2010/main" val="384655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12</a:t>
            </a:fld>
            <a:endParaRPr lang="en-US"/>
          </a:p>
        </p:txBody>
      </p:sp>
      <p:sp>
        <p:nvSpPr>
          <p:cNvPr id="5" name="TextBox 4"/>
          <p:cNvSpPr txBox="1"/>
          <p:nvPr/>
        </p:nvSpPr>
        <p:spPr>
          <a:xfrm>
            <a:off x="248056" y="2188848"/>
            <a:ext cx="8610600" cy="4524315"/>
          </a:xfrm>
          <a:prstGeom prst="rect">
            <a:avLst/>
          </a:prstGeom>
          <a:noFill/>
        </p:spPr>
        <p:txBody>
          <a:bodyPr>
            <a:spAutoFit/>
          </a:bodyPr>
          <a:lstStyle/>
          <a:p>
            <a:pPr>
              <a:buFont typeface="Arial" charset="0"/>
              <a:buChar char="•"/>
              <a:defRPr/>
            </a:pPr>
            <a:r>
              <a:rPr lang="en-US" sz="3200" dirty="0"/>
              <a:t>This is a reimbursement grant</a:t>
            </a:r>
          </a:p>
          <a:p>
            <a:pPr>
              <a:buFont typeface="Arial" charset="0"/>
              <a:buChar char="•"/>
              <a:defRPr/>
            </a:pPr>
            <a:r>
              <a:rPr lang="en-US" sz="3200" dirty="0"/>
              <a:t>However, </a:t>
            </a:r>
            <a:r>
              <a:rPr lang="en-US" sz="3200" dirty="0" smtClean="0"/>
              <a:t>some of you </a:t>
            </a:r>
            <a:r>
              <a:rPr lang="en-US" sz="3200" dirty="0" smtClean="0"/>
              <a:t>may elect to request up to </a:t>
            </a:r>
            <a:r>
              <a:rPr lang="en-US" sz="3200" dirty="0"/>
              <a:t>25% of your award in the form of an advance. </a:t>
            </a:r>
            <a:r>
              <a:rPr lang="en-US" sz="3200" dirty="0" smtClean="0"/>
              <a:t>The </a:t>
            </a:r>
            <a:r>
              <a:rPr lang="en-US" sz="3200" dirty="0" smtClean="0"/>
              <a:t>deadline </a:t>
            </a:r>
            <a:r>
              <a:rPr lang="en-US" sz="3200" dirty="0" smtClean="0"/>
              <a:t>to declare an advance is </a:t>
            </a:r>
            <a:r>
              <a:rPr lang="en-US" sz="3200" dirty="0" smtClean="0">
                <a:solidFill>
                  <a:srgbClr val="FF0000"/>
                </a:solidFill>
              </a:rPr>
              <a:t>November 30, 2022</a:t>
            </a:r>
            <a:r>
              <a:rPr lang="en-US" sz="3200" dirty="0" smtClean="0"/>
              <a:t>. To declare and advance, send an email to </a:t>
            </a:r>
            <a:r>
              <a:rPr lang="en-US" sz="3200" dirty="0" smtClean="0">
                <a:hlinkClick r:id="rId4"/>
              </a:rPr>
              <a:t>farmtoCNP@ode.Oregon.gov</a:t>
            </a:r>
            <a:r>
              <a:rPr lang="en-US" sz="3200" dirty="0" smtClean="0"/>
              <a:t>. </a:t>
            </a:r>
            <a:endParaRPr lang="en-US" sz="3200" dirty="0"/>
          </a:p>
          <a:p>
            <a:pPr>
              <a:buFont typeface="Arial" charset="0"/>
              <a:buChar char="•"/>
              <a:defRPr/>
            </a:pPr>
            <a:r>
              <a:rPr lang="en-US" sz="3200" dirty="0" smtClean="0"/>
              <a:t>We have to stick to this deadline because an advance triggers a different agreement for those Sponsor receiving one. </a:t>
            </a:r>
            <a:endParaRPr lang="en-US" sz="3200" dirty="0"/>
          </a:p>
        </p:txBody>
      </p:sp>
      <p:pic>
        <p:nvPicPr>
          <p:cNvPr id="6" name="Picture 5"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8766" y="950614"/>
            <a:ext cx="1406289" cy="1490386"/>
          </a:xfrm>
          <a:prstGeom prst="rect">
            <a:avLst/>
          </a:prstGeom>
        </p:spPr>
      </p:pic>
    </p:spTree>
    <p:custDataLst>
      <p:tags r:id="rId1"/>
    </p:custDataLst>
    <p:extLst>
      <p:ext uri="{BB962C8B-B14F-4D97-AF65-F5344CB8AC3E}">
        <p14:creationId xmlns:p14="http://schemas.microsoft.com/office/powerpoint/2010/main" val="1177195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13</a:t>
            </a:fld>
            <a:endParaRPr lang="en-US"/>
          </a:p>
        </p:txBody>
      </p:sp>
      <p:sp>
        <p:nvSpPr>
          <p:cNvPr id="5" name="TextBox 4"/>
          <p:cNvSpPr txBox="1"/>
          <p:nvPr/>
        </p:nvSpPr>
        <p:spPr>
          <a:xfrm>
            <a:off x="304039" y="1974244"/>
            <a:ext cx="8610600" cy="3539430"/>
          </a:xfrm>
          <a:prstGeom prst="rect">
            <a:avLst/>
          </a:prstGeom>
          <a:noFill/>
        </p:spPr>
        <p:txBody>
          <a:bodyPr>
            <a:spAutoFit/>
          </a:bodyPr>
          <a:lstStyle/>
          <a:p>
            <a:pPr>
              <a:buFont typeface="Arial" charset="0"/>
              <a:buChar char="•"/>
              <a:defRPr/>
            </a:pPr>
            <a:r>
              <a:rPr lang="en-US" sz="3200" dirty="0"/>
              <a:t>If you </a:t>
            </a:r>
            <a:r>
              <a:rPr lang="en-US" sz="3200" dirty="0" smtClean="0"/>
              <a:t>did receive </a:t>
            </a:r>
            <a:r>
              <a:rPr lang="en-US" sz="3200" dirty="0"/>
              <a:t>an advance, you will have to have it justified by the following process:</a:t>
            </a:r>
          </a:p>
          <a:p>
            <a:pPr marL="971550" lvl="1" indent="-514350">
              <a:buFont typeface="+mj-lt"/>
              <a:buAutoNum type="arabicPeriod"/>
              <a:defRPr/>
            </a:pPr>
            <a:r>
              <a:rPr lang="en-US" sz="3200" b="1" dirty="0">
                <a:solidFill>
                  <a:srgbClr val="FF0000"/>
                </a:solidFill>
              </a:rPr>
              <a:t>Save all documentation (receipts and invoices) </a:t>
            </a:r>
            <a:r>
              <a:rPr lang="en-US" sz="3200" dirty="0"/>
              <a:t>associated with things you bought with your advance.</a:t>
            </a:r>
          </a:p>
          <a:p>
            <a:pPr marL="971550" lvl="1" indent="-514350">
              <a:buFont typeface="+mj-lt"/>
              <a:buAutoNum type="arabicPeriod"/>
              <a:defRPr/>
            </a:pPr>
            <a:r>
              <a:rPr lang="en-US" sz="3200" dirty="0"/>
              <a:t>Record all your purchases on the excel reimbursement claim worksheet</a:t>
            </a:r>
            <a:r>
              <a:rPr lang="en-US" sz="3200" dirty="0" smtClean="0"/>
              <a:t>.</a:t>
            </a: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89806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14</a:t>
            </a:fld>
            <a:endParaRPr lang="en-US"/>
          </a:p>
        </p:txBody>
      </p:sp>
      <p:sp>
        <p:nvSpPr>
          <p:cNvPr id="5" name="TextBox 4"/>
          <p:cNvSpPr txBox="1"/>
          <p:nvPr/>
        </p:nvSpPr>
        <p:spPr>
          <a:xfrm>
            <a:off x="294708" y="2095543"/>
            <a:ext cx="8610600" cy="4339650"/>
          </a:xfrm>
          <a:prstGeom prst="rect">
            <a:avLst/>
          </a:prstGeom>
          <a:noFill/>
        </p:spPr>
        <p:txBody>
          <a:bodyPr>
            <a:spAutoFit/>
          </a:bodyPr>
          <a:lstStyle/>
          <a:p>
            <a:pPr lvl="1">
              <a:defRPr/>
            </a:pPr>
            <a:r>
              <a:rPr lang="en-US" sz="3200" dirty="0" smtClean="0"/>
              <a:t>3</a:t>
            </a:r>
            <a:r>
              <a:rPr lang="en-US" sz="2800" dirty="0" smtClean="0"/>
              <a:t>. </a:t>
            </a:r>
            <a:r>
              <a:rPr lang="en-US" sz="3200" dirty="0"/>
              <a:t>Send scanned copies to our us at </a:t>
            </a:r>
            <a:r>
              <a:rPr lang="en-US" sz="3200" dirty="0" smtClean="0"/>
              <a:t>farmtoCNP@ode.Oregon.gov  </a:t>
            </a:r>
            <a:r>
              <a:rPr lang="en-US" sz="3200" dirty="0"/>
              <a:t>along with the worksheet</a:t>
            </a:r>
            <a:r>
              <a:rPr lang="en-US" sz="3200" dirty="0" smtClean="0"/>
              <a:t>.  </a:t>
            </a:r>
          </a:p>
          <a:p>
            <a:pPr lvl="1">
              <a:defRPr/>
            </a:pPr>
            <a:r>
              <a:rPr lang="en-US" sz="3200" dirty="0" smtClean="0"/>
              <a:t>4. We </a:t>
            </a:r>
            <a:r>
              <a:rPr lang="en-US" sz="3200" dirty="0"/>
              <a:t>will perform a desk audit on the advance </a:t>
            </a:r>
            <a:r>
              <a:rPr lang="en-US" sz="3200" dirty="0" smtClean="0"/>
              <a:t>purchases</a:t>
            </a:r>
            <a:r>
              <a:rPr lang="en-US" sz="3200" dirty="0"/>
              <a:t>, and email you the results.</a:t>
            </a:r>
          </a:p>
          <a:p>
            <a:pPr lvl="1">
              <a:defRPr/>
            </a:pPr>
            <a:r>
              <a:rPr lang="en-US" sz="3200" dirty="0" smtClean="0"/>
              <a:t>5. </a:t>
            </a:r>
            <a:r>
              <a:rPr lang="en-US" sz="3200" dirty="0"/>
              <a:t>You </a:t>
            </a:r>
            <a:r>
              <a:rPr lang="en-US" sz="3200" i="1" u="sng" dirty="0"/>
              <a:t>then</a:t>
            </a:r>
            <a:r>
              <a:rPr lang="en-US" sz="3200" dirty="0"/>
              <a:t> may submit </a:t>
            </a:r>
            <a:r>
              <a:rPr lang="en-US" sz="3200" dirty="0" smtClean="0"/>
              <a:t>regular claims</a:t>
            </a:r>
            <a:r>
              <a:rPr lang="en-US" sz="3200" dirty="0"/>
              <a:t>.  You can’t start claiming funds until your advance is justified. </a:t>
            </a:r>
          </a:p>
          <a:p>
            <a:pPr>
              <a:defRPr/>
            </a:pPr>
            <a:endParaRPr lang="en-US" sz="20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73326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Agreement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15</a:t>
            </a:fld>
            <a:endParaRPr lang="en-US"/>
          </a:p>
        </p:txBody>
      </p:sp>
      <p:sp>
        <p:nvSpPr>
          <p:cNvPr id="6" name="TextBox 5"/>
          <p:cNvSpPr txBox="1"/>
          <p:nvPr/>
        </p:nvSpPr>
        <p:spPr>
          <a:xfrm>
            <a:off x="321906" y="2063621"/>
            <a:ext cx="8610600" cy="5722207"/>
          </a:xfrm>
          <a:prstGeom prst="rect">
            <a:avLst/>
          </a:prstGeom>
          <a:noFill/>
        </p:spPr>
        <p:txBody>
          <a:bodyPr>
            <a:spAutoFit/>
          </a:bodyPr>
          <a:lstStyle/>
          <a:p>
            <a:pPr eaLnBrk="1" hangingPunct="1">
              <a:lnSpc>
                <a:spcPct val="115000"/>
              </a:lnSpc>
              <a:spcBef>
                <a:spcPts val="0"/>
              </a:spcBef>
              <a:spcAft>
                <a:spcPts val="0"/>
              </a:spcAft>
              <a:defRPr/>
            </a:pPr>
            <a:r>
              <a:rPr lang="en-US" sz="3200" dirty="0" smtClean="0">
                <a:latin typeface="+mj-lt"/>
                <a:ea typeface="Cambria"/>
                <a:cs typeface="Times New Roman"/>
              </a:rPr>
              <a:t>An agreement is in the process of being sent to you.  Once the following things happen, you we can start processing reimbursements:</a:t>
            </a:r>
          </a:p>
          <a:p>
            <a:pPr marL="457200" indent="-457200" eaLnBrk="1" hangingPunct="1">
              <a:lnSpc>
                <a:spcPct val="115000"/>
              </a:lnSpc>
              <a:spcBef>
                <a:spcPts val="0"/>
              </a:spcBef>
              <a:spcAft>
                <a:spcPts val="0"/>
              </a:spcAft>
              <a:buFont typeface="Arial" panose="020B0604020202020204" pitchFamily="34" charset="0"/>
              <a:buChar char="•"/>
              <a:defRPr/>
            </a:pPr>
            <a:r>
              <a:rPr lang="en-US" sz="3200" dirty="0" smtClean="0">
                <a:latin typeface="+mj-lt"/>
                <a:ea typeface="Cambria"/>
                <a:cs typeface="Times New Roman"/>
              </a:rPr>
              <a:t>Agreement </a:t>
            </a:r>
            <a:r>
              <a:rPr lang="en-US" sz="3200" dirty="0">
                <a:latin typeface="+mj-lt"/>
                <a:ea typeface="Cambria"/>
                <a:cs typeface="Times New Roman"/>
              </a:rPr>
              <a:t>letter is signed and </a:t>
            </a:r>
            <a:r>
              <a:rPr lang="en-US" sz="3200" dirty="0" smtClean="0">
                <a:latin typeface="+mj-lt"/>
                <a:ea typeface="Cambria"/>
                <a:cs typeface="Times New Roman"/>
              </a:rPr>
              <a:t>returned</a:t>
            </a:r>
          </a:p>
          <a:p>
            <a:pPr marL="457200" indent="-457200" eaLnBrk="1" hangingPunct="1">
              <a:lnSpc>
                <a:spcPct val="115000"/>
              </a:lnSpc>
              <a:spcBef>
                <a:spcPts val="0"/>
              </a:spcBef>
              <a:spcAft>
                <a:spcPts val="0"/>
              </a:spcAft>
              <a:buFont typeface="Arial" panose="020B0604020202020204" pitchFamily="34" charset="0"/>
              <a:buChar char="•"/>
              <a:defRPr/>
            </a:pPr>
            <a:r>
              <a:rPr lang="en-US" sz="3200" dirty="0" smtClean="0">
                <a:latin typeface="+mj-lt"/>
                <a:ea typeface="Cambria"/>
                <a:cs typeface="Times New Roman"/>
              </a:rPr>
              <a:t>Sponsor is </a:t>
            </a:r>
            <a:r>
              <a:rPr lang="en-US" sz="3200" dirty="0">
                <a:latin typeface="+mj-lt"/>
                <a:ea typeface="Cambria"/>
                <a:cs typeface="Times New Roman"/>
              </a:rPr>
              <a:t>set up in </a:t>
            </a:r>
            <a:r>
              <a:rPr lang="en-US" sz="3200" dirty="0" smtClean="0">
                <a:latin typeface="+mj-lt"/>
                <a:ea typeface="Cambria"/>
                <a:cs typeface="Times New Roman"/>
              </a:rPr>
              <a:t>EGMS</a:t>
            </a:r>
          </a:p>
          <a:p>
            <a:pPr marL="457200" indent="-457200" eaLnBrk="1" hangingPunct="1">
              <a:lnSpc>
                <a:spcPct val="115000"/>
              </a:lnSpc>
              <a:spcBef>
                <a:spcPts val="0"/>
              </a:spcBef>
              <a:spcAft>
                <a:spcPts val="0"/>
              </a:spcAft>
              <a:buFont typeface="Arial" panose="020B0604020202020204" pitchFamily="34" charset="0"/>
              <a:buChar char="•"/>
              <a:defRPr/>
            </a:pPr>
            <a:r>
              <a:rPr lang="en-US" sz="3200" dirty="0" smtClean="0">
                <a:latin typeface="+mj-lt"/>
                <a:ea typeface="Cambria"/>
                <a:cs typeface="Times New Roman"/>
              </a:rPr>
              <a:t>Insurance is  in place</a:t>
            </a:r>
          </a:p>
          <a:p>
            <a:pPr marL="457200" indent="-457200" eaLnBrk="1" hangingPunct="1">
              <a:lnSpc>
                <a:spcPct val="115000"/>
              </a:lnSpc>
              <a:spcBef>
                <a:spcPts val="0"/>
              </a:spcBef>
              <a:spcAft>
                <a:spcPts val="0"/>
              </a:spcAft>
              <a:buFont typeface="Arial" panose="020B0604020202020204" pitchFamily="34" charset="0"/>
              <a:buChar char="•"/>
              <a:defRPr/>
            </a:pPr>
            <a:r>
              <a:rPr lang="en-US" sz="3200" dirty="0" smtClean="0">
                <a:latin typeface="+mj-lt"/>
                <a:ea typeface="Cambria"/>
                <a:cs typeface="Times New Roman"/>
              </a:rPr>
              <a:t>Attestation form that says you watched this training (or viewed the slides) is returned</a:t>
            </a:r>
            <a:endParaRPr lang="en-US" sz="3200" dirty="0">
              <a:ea typeface="Cambria"/>
              <a:cs typeface="Times New Roman"/>
            </a:endParaRPr>
          </a:p>
          <a:p>
            <a:pPr eaLnBrk="1" hangingPunct="1">
              <a:lnSpc>
                <a:spcPct val="115000"/>
              </a:lnSpc>
              <a:spcBef>
                <a:spcPts val="0"/>
              </a:spcBef>
              <a:spcAft>
                <a:spcPts val="0"/>
              </a:spcAft>
              <a:defRPr/>
            </a:pPr>
            <a:endParaRPr lang="en-US" sz="3200" dirty="0">
              <a:latin typeface="+mj-lt"/>
              <a:ea typeface="Cambria"/>
              <a:cs typeface="Times New Roman"/>
            </a:endParaRPr>
          </a:p>
          <a:p>
            <a:pPr marL="457200" indent="-457200" eaLnBrk="1" hangingPunct="1">
              <a:lnSpc>
                <a:spcPct val="115000"/>
              </a:lnSpc>
              <a:spcBef>
                <a:spcPts val="0"/>
              </a:spcBef>
              <a:spcAft>
                <a:spcPts val="0"/>
              </a:spcAft>
              <a:buFont typeface="+mj-lt"/>
              <a:buAutoNum type="arabicParenR" startAt="3"/>
              <a:defRPr/>
            </a:pPr>
            <a:endParaRPr lang="en-US" sz="3200" dirty="0">
              <a:latin typeface="+mj-lt"/>
              <a:ea typeface="Cambria"/>
              <a:cs typeface="Times New Roman"/>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51955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Insurance</a:t>
            </a: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309695" y="1812710"/>
            <a:ext cx="8044570" cy="5016758"/>
          </a:xfrm>
          <a:prstGeom prst="rect">
            <a:avLst/>
          </a:prstGeom>
        </p:spPr>
        <p:txBody>
          <a:bodyPr wrap="square">
            <a:spAutoFit/>
          </a:body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Calibri"/>
                <a:ea typeface="+mn-ea"/>
                <a:cs typeface="+mn-cs"/>
              </a:rPr>
              <a:t>ODE</a:t>
            </a:r>
            <a:r>
              <a:rPr kumimoji="0" lang="en-US" altLang="en-US" sz="3200" b="0" i="0" u="none" strike="noStrike" kern="1200" cap="none" spc="0" normalizeH="0" noProof="0" dirty="0" smtClean="0">
                <a:ln>
                  <a:noFill/>
                </a:ln>
                <a:solidFill>
                  <a:prstClr val="black"/>
                </a:solidFill>
                <a:effectLst/>
                <a:uLnTx/>
                <a:uFillTx/>
                <a:latin typeface="Calibri"/>
                <a:ea typeface="+mn-ea"/>
                <a:cs typeface="+mn-cs"/>
              </a:rPr>
              <a:t> requires these </a:t>
            </a:r>
            <a:r>
              <a:rPr kumimoji="0" lang="en-US" altLang="en-US" sz="3200" b="1" i="0" u="none" strike="noStrike" kern="1200" cap="none" spc="0" normalizeH="0" noProof="0" dirty="0" smtClean="0">
                <a:ln>
                  <a:noFill/>
                </a:ln>
                <a:solidFill>
                  <a:prstClr val="black"/>
                </a:solidFill>
                <a:effectLst/>
                <a:uLnTx/>
                <a:uFillTx/>
                <a:latin typeface="Calibri"/>
                <a:ea typeface="+mn-ea"/>
                <a:cs typeface="+mn-cs"/>
              </a:rPr>
              <a:t>insurance policies </a:t>
            </a:r>
            <a:r>
              <a:rPr kumimoji="0" lang="en-US" altLang="en-US" sz="3200" i="0" u="none" strike="noStrike" kern="1200" cap="none" spc="0" normalizeH="0" noProof="0" dirty="0" smtClean="0">
                <a:ln>
                  <a:noFill/>
                </a:ln>
                <a:solidFill>
                  <a:prstClr val="black"/>
                </a:solidFill>
                <a:effectLst/>
                <a:uLnTx/>
                <a:uFillTx/>
                <a:latin typeface="Calibri"/>
                <a:ea typeface="+mn-ea"/>
                <a:cs typeface="+mn-cs"/>
              </a:rPr>
              <a:t>for the ED grant:</a:t>
            </a:r>
            <a:endParaRPr kumimoji="0" lang="en-US" altLang="en-US" sz="3200" i="0" u="none" strike="noStrike" kern="1200" cap="none" spc="0" normalizeH="0" baseline="0" noProof="0" dirty="0" smtClean="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u="none" strike="noStrike" kern="1200" cap="none" spc="0" normalizeH="0" baseline="0" noProof="0" dirty="0" smtClean="0">
                <a:ln>
                  <a:noFill/>
                </a:ln>
                <a:solidFill>
                  <a:prstClr val="black"/>
                </a:solidFill>
                <a:effectLst/>
                <a:uLnTx/>
                <a:uFillTx/>
                <a:latin typeface="Calibri"/>
                <a:ea typeface="+mn-ea"/>
                <a:cs typeface="+mn-cs"/>
              </a:rPr>
              <a:t>Workers compensation</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u="none" strike="noStrike" kern="1200" cap="none" spc="0" normalizeH="0" baseline="0" noProof="0" dirty="0" smtClean="0">
                <a:ln>
                  <a:noFill/>
                </a:ln>
                <a:solidFill>
                  <a:prstClr val="black"/>
                </a:solidFill>
                <a:effectLst/>
                <a:uLnTx/>
                <a:uFillTx/>
                <a:latin typeface="Calibri"/>
                <a:ea typeface="+mn-ea"/>
                <a:cs typeface="+mn-cs"/>
              </a:rPr>
              <a:t>Commercial General Liability</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u="none" strike="noStrike" kern="1200" cap="none" spc="0" normalizeH="0" baseline="0" noProof="0" dirty="0" smtClean="0">
                <a:ln>
                  <a:noFill/>
                </a:ln>
                <a:solidFill>
                  <a:prstClr val="black"/>
                </a:solidFill>
                <a:effectLst/>
                <a:uLnTx/>
                <a:uFillTx/>
                <a:latin typeface="Calibri"/>
                <a:ea typeface="+mn-ea"/>
                <a:cs typeface="+mn-cs"/>
              </a:rPr>
              <a:t>Automobile liability insurance</a:t>
            </a:r>
            <a:r>
              <a:rPr kumimoji="0" lang="en-US" altLang="en-US" sz="2800" b="0" u="none" strike="noStrike" kern="1200" cap="none" spc="0" normalizeH="0" noProof="0" dirty="0" smtClean="0">
                <a:ln>
                  <a:noFill/>
                </a:ln>
                <a:solidFill>
                  <a:prstClr val="black"/>
                </a:solidFill>
                <a:effectLst/>
                <a:uLnTx/>
                <a:uFillTx/>
                <a:latin typeface="Calibri"/>
                <a:ea typeface="+mn-ea"/>
                <a:cs typeface="+mn-cs"/>
              </a:rPr>
              <a:t> (Commercial, not simply personal)</a:t>
            </a:r>
            <a:endParaRPr kumimoji="0" lang="en-US" altLang="en-US" sz="2800" b="0" u="none" strike="noStrike" kern="1200" cap="none" spc="0" normalizeH="0" baseline="0" noProof="0" dirty="0" smtClean="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u="none" strike="noStrike" kern="1200" cap="none" spc="0" normalizeH="0" baseline="0" noProof="0" dirty="0" smtClean="0">
                <a:ln>
                  <a:noFill/>
                </a:ln>
                <a:solidFill>
                  <a:prstClr val="black"/>
                </a:solidFill>
                <a:effectLst/>
                <a:uLnTx/>
                <a:uFillTx/>
                <a:latin typeface="Calibri"/>
                <a:ea typeface="+mn-ea"/>
                <a:cs typeface="+mn-cs"/>
              </a:rPr>
              <a:t>Directors, officers and organization liability</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u="none" strike="noStrike" kern="1200" cap="none" spc="0" normalizeH="0" baseline="0" noProof="0" dirty="0" smtClean="0">
                <a:ln>
                  <a:noFill/>
                </a:ln>
                <a:solidFill>
                  <a:prstClr val="black"/>
                </a:solidFill>
                <a:effectLst/>
                <a:uLnTx/>
                <a:uFillTx/>
                <a:latin typeface="Calibri"/>
                <a:ea typeface="+mn-ea"/>
                <a:cs typeface="+mn-cs"/>
              </a:rPr>
              <a:t>Physical abuse and molestation insurance</a:t>
            </a: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a:t>
            </a:r>
          </a:p>
          <a:p>
            <a:pPr marL="914400" marR="0" lvl="1"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16675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Insurance</a:t>
            </a: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37615" y="1661100"/>
            <a:ext cx="8044570" cy="5355312"/>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solidFill>
                  <a:prstClr val="black"/>
                </a:solidFill>
                <a:latin typeface="Calibri"/>
              </a:rPr>
              <a:t>ODE can not legally give advice or suggest specific insurance companies or policies.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solidFill>
                  <a:prstClr val="black"/>
                </a:solidFill>
                <a:effectLst/>
                <a:uLnTx/>
                <a:uFillTx/>
                <a:latin typeface="Calibri"/>
              </a:rPr>
              <a:t>For</a:t>
            </a:r>
            <a:r>
              <a:rPr kumimoji="0" lang="en-US" sz="3200" b="1" i="0" u="none" strike="noStrike" kern="1200" cap="none" spc="0" normalizeH="0" noProof="0" dirty="0" smtClean="0">
                <a:ln>
                  <a:noFill/>
                </a:ln>
                <a:solidFill>
                  <a:prstClr val="black"/>
                </a:solidFill>
                <a:effectLst/>
                <a:uLnTx/>
                <a:uFillTx/>
                <a:latin typeface="Calibri"/>
              </a:rPr>
              <a:t> help</a:t>
            </a:r>
            <a:r>
              <a:rPr kumimoji="0" lang="en-US" sz="3200" b="0" i="0" u="none" strike="noStrike" kern="1200" cap="none" spc="0" normalizeH="0" noProof="0" dirty="0" smtClean="0">
                <a:ln>
                  <a:noFill/>
                </a:ln>
                <a:solidFill>
                  <a:prstClr val="black"/>
                </a:solidFill>
                <a:effectLst/>
                <a:uLnTx/>
                <a:uFillTx/>
                <a:latin typeface="Calibri"/>
              </a:rPr>
              <a:t>: refer to the “insurance </a:t>
            </a:r>
            <a:r>
              <a:rPr lang="en-US" sz="3200" noProof="0" dirty="0">
                <a:solidFill>
                  <a:prstClr val="black"/>
                </a:solidFill>
                <a:latin typeface="Calibri"/>
              </a:rPr>
              <a:t>r</a:t>
            </a:r>
            <a:r>
              <a:rPr kumimoji="0" lang="en-US" sz="3200" b="0" i="0" u="none" strike="noStrike" kern="1200" cap="none" spc="0" normalizeH="0" noProof="0" dirty="0" smtClean="0">
                <a:ln>
                  <a:noFill/>
                </a:ln>
                <a:solidFill>
                  <a:prstClr val="black"/>
                </a:solidFill>
                <a:effectLst/>
                <a:uLnTx/>
                <a:uFillTx/>
                <a:latin typeface="Calibri"/>
              </a:rPr>
              <a:t>esources” document in the resources section on the grant webpage.  The Oregon Farm to School and School Garden Network has stepped up and worked with the round one grantees to solve the issues Sponsors were having with getting affordable insurance policies.</a:t>
            </a:r>
            <a:endParaRPr kumimoji="0" lang="en-US" sz="3200" b="0" i="0" u="none" strike="noStrike" kern="1200" cap="none" spc="0" normalizeH="0" baseline="0" noProof="0" dirty="0" smtClean="0">
              <a:ln>
                <a:noFill/>
              </a:ln>
              <a:solidFill>
                <a:prstClr val="black"/>
              </a:solidFill>
              <a:effectLst/>
              <a:uLnTx/>
              <a:uFillTx/>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6"/>
            <a:ext cx="1003529" cy="1063540"/>
          </a:xfrm>
          <a:prstGeom prst="rect">
            <a:avLst/>
          </a:prstGeom>
        </p:spPr>
      </p:pic>
    </p:spTree>
    <p:custDataLst>
      <p:tags r:id="rId1"/>
    </p:custDataLst>
    <p:extLst>
      <p:ext uri="{BB962C8B-B14F-4D97-AF65-F5344CB8AC3E}">
        <p14:creationId xmlns:p14="http://schemas.microsoft.com/office/powerpoint/2010/main" val="155048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EGMS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18</a:t>
            </a:fld>
            <a:endParaRPr lang="en-US"/>
          </a:p>
        </p:txBody>
      </p:sp>
      <p:sp>
        <p:nvSpPr>
          <p:cNvPr id="5" name="TextBox 4"/>
          <p:cNvSpPr txBox="1"/>
          <p:nvPr/>
        </p:nvSpPr>
        <p:spPr>
          <a:xfrm>
            <a:off x="248056" y="2188848"/>
            <a:ext cx="8610600" cy="3539430"/>
          </a:xfrm>
          <a:prstGeom prst="rect">
            <a:avLst/>
          </a:prstGeom>
          <a:noFill/>
        </p:spPr>
        <p:txBody>
          <a:bodyPr>
            <a:spAutoFit/>
          </a:bodyPr>
          <a:lstStyle/>
          <a:p>
            <a:pPr>
              <a:buFont typeface="Arial" charset="0"/>
              <a:buChar char="•"/>
              <a:defRPr/>
            </a:pPr>
            <a:r>
              <a:rPr lang="en-US" sz="3200" dirty="0" smtClean="0"/>
              <a:t>In order to get your funds, you must be in our Electronic Grant Management System (EGMS)</a:t>
            </a:r>
          </a:p>
          <a:p>
            <a:pPr>
              <a:buFont typeface="Arial" charset="0"/>
              <a:buChar char="•"/>
              <a:defRPr/>
            </a:pPr>
            <a:r>
              <a:rPr lang="en-US" sz="3200" dirty="0" smtClean="0"/>
              <a:t>EGMS packet is available on our website. There are some forms to fill out and return to us. </a:t>
            </a:r>
          </a:p>
          <a:p>
            <a:pPr>
              <a:buFont typeface="Arial" charset="0"/>
              <a:buChar char="•"/>
              <a:defRPr/>
            </a:pPr>
            <a:r>
              <a:rPr lang="en-US" sz="3200" b="1" dirty="0" smtClean="0"/>
              <a:t>Please be patient with this process! </a:t>
            </a:r>
            <a:r>
              <a:rPr lang="en-US" sz="3200" dirty="0" smtClean="0"/>
              <a:t>There are a number of behind-the-scene things that have to take place to build this (put you into the system)</a:t>
            </a: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4246439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EGMS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19</a:t>
            </a:fld>
            <a:endParaRPr lang="en-US"/>
          </a:p>
        </p:txBody>
      </p:sp>
      <p:sp>
        <p:nvSpPr>
          <p:cNvPr id="5" name="TextBox 4"/>
          <p:cNvSpPr txBox="1"/>
          <p:nvPr/>
        </p:nvSpPr>
        <p:spPr>
          <a:xfrm>
            <a:off x="248056" y="2188848"/>
            <a:ext cx="8610600" cy="3442033"/>
          </a:xfrm>
          <a:prstGeom prst="rect">
            <a:avLst/>
          </a:prstGeom>
          <a:noFill/>
        </p:spPr>
        <p:txBody>
          <a:bodyPr>
            <a:spAutoFit/>
          </a:bodyPr>
          <a:lstStyle/>
          <a:p>
            <a:pPr>
              <a:lnSpc>
                <a:spcPct val="115000"/>
              </a:lnSpc>
              <a:spcBef>
                <a:spcPct val="0"/>
              </a:spcBef>
              <a:spcAft>
                <a:spcPts val="1000"/>
              </a:spcAft>
              <a:buFont typeface="Symbol" panose="05050102010706020507" pitchFamily="18" charset="2"/>
              <a:buChar char=""/>
              <a:defRPr/>
            </a:pPr>
            <a:r>
              <a:rPr lang="en-US" altLang="en-US" sz="3200" b="1" dirty="0">
                <a:latin typeface="Arial" panose="020B0604020202020204" pitchFamily="34" charset="0"/>
                <a:ea typeface="Times New Roman" panose="02020603050405020304" pitchFamily="18" charset="0"/>
                <a:cs typeface="Arial" panose="020B0604020202020204" pitchFamily="34" charset="0"/>
              </a:rPr>
              <a:t>NOTE: </a:t>
            </a:r>
            <a:r>
              <a:rPr lang="en-US" altLang="en-US" sz="3200" dirty="0">
                <a:latin typeface="Arial" panose="020B0604020202020204" pitchFamily="34" charset="0"/>
                <a:ea typeface="Times New Roman" panose="02020603050405020304" pitchFamily="18" charset="0"/>
                <a:cs typeface="Arial" panose="020B0604020202020204" pitchFamily="34" charset="0"/>
              </a:rPr>
              <a:t>you may receive automated emails generated by EGMS.  Typically toward the end of the grant period, EGMS generates these emails and they confuse people because they </a:t>
            </a:r>
            <a:r>
              <a:rPr lang="en-US" altLang="en-US" sz="3200" i="1" dirty="0" smtClean="0">
                <a:latin typeface="Arial" panose="020B0604020202020204" pitchFamily="34" charset="0"/>
                <a:ea typeface="Times New Roman" panose="02020603050405020304" pitchFamily="18" charset="0"/>
                <a:cs typeface="Arial" panose="020B0604020202020204" pitchFamily="34" charset="0"/>
              </a:rPr>
              <a:t>may</a:t>
            </a:r>
            <a:r>
              <a:rPr lang="en-US" altLang="en-US" sz="3200" dirty="0" smtClean="0">
                <a:latin typeface="Arial" panose="020B0604020202020204" pitchFamily="34" charset="0"/>
                <a:ea typeface="Times New Roman" panose="02020603050405020304" pitchFamily="18" charset="0"/>
                <a:cs typeface="Arial" panose="020B0604020202020204" pitchFamily="34" charset="0"/>
              </a:rPr>
              <a:t> have </a:t>
            </a:r>
            <a:r>
              <a:rPr lang="en-US" altLang="en-US" sz="3200" dirty="0">
                <a:latin typeface="Arial" panose="020B0604020202020204" pitchFamily="34" charset="0"/>
                <a:ea typeface="Times New Roman" panose="02020603050405020304" pitchFamily="18" charset="0"/>
                <a:cs typeface="Arial" panose="020B0604020202020204" pitchFamily="34" charset="0"/>
              </a:rPr>
              <a:t>DIFFERENT (i.e. later) dates than what I just shared. </a:t>
            </a:r>
            <a:endParaRPr lang="en-US"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109019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pic>
        <p:nvPicPr>
          <p:cNvPr id="9" name="Picture 7" title="rick sherma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77" y="3304789"/>
            <a:ext cx="2060305" cy="235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3240527" y="3210128"/>
            <a:ext cx="4246123" cy="861708"/>
          </a:xfrm>
        </p:spPr>
        <p:txBody>
          <a:bodyPr>
            <a:normAutofit/>
          </a:bodyPr>
          <a:lstStyle/>
          <a:p>
            <a:pPr algn="l"/>
            <a:r>
              <a:rPr lang="en-US" altLang="en-US" b="1" dirty="0" smtClean="0"/>
              <a:t>Presented By:</a:t>
            </a:r>
          </a:p>
        </p:txBody>
      </p:sp>
      <p:sp>
        <p:nvSpPr>
          <p:cNvPr id="11" name="Content Placeholder 3"/>
          <p:cNvSpPr txBox="1">
            <a:spLocks/>
          </p:cNvSpPr>
          <p:nvPr/>
        </p:nvSpPr>
        <p:spPr>
          <a:xfrm>
            <a:off x="3240527" y="3979995"/>
            <a:ext cx="5368857" cy="174939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2000" dirty="0" smtClean="0">
                <a:latin typeface="+mj-lt"/>
              </a:rPr>
              <a:t>Rick Sherman</a:t>
            </a:r>
          </a:p>
          <a:p>
            <a:pPr marL="0" indent="0">
              <a:buFont typeface="Arial" charset="0"/>
              <a:buNone/>
              <a:defRPr/>
            </a:pPr>
            <a:r>
              <a:rPr lang="en-US" altLang="en-US" sz="2000" dirty="0" smtClean="0">
                <a:latin typeface="+mj-lt"/>
              </a:rPr>
              <a:t>Oregon Department of Education</a:t>
            </a:r>
          </a:p>
          <a:p>
            <a:pPr marL="0" indent="0">
              <a:buFont typeface="Arial" charset="0"/>
              <a:buNone/>
              <a:defRPr/>
            </a:pPr>
            <a:r>
              <a:rPr lang="en-US" altLang="en-US" sz="2000" dirty="0" smtClean="0">
                <a:latin typeface="+mj-lt"/>
              </a:rPr>
              <a:t>Child Nutrition Programs</a:t>
            </a:r>
          </a:p>
          <a:p>
            <a:pPr marL="0" indent="0">
              <a:buFont typeface="Arial" charset="0"/>
              <a:buNone/>
              <a:defRPr/>
            </a:pPr>
            <a:r>
              <a:rPr lang="en-US" altLang="en-US" sz="2000" dirty="0" smtClean="0">
                <a:latin typeface="+mj-lt"/>
              </a:rPr>
              <a:t>Farm to School/School Garden Analyst</a:t>
            </a:r>
          </a:p>
          <a:p>
            <a:pPr marL="0" indent="0">
              <a:buFont typeface="Arial" charset="0"/>
              <a:buNone/>
              <a:defRPr/>
            </a:pPr>
            <a:endParaRPr lang="en-US" altLang="en-US" sz="2400" dirty="0" smtClean="0"/>
          </a:p>
        </p:txBody>
      </p:sp>
      <p:pic>
        <p:nvPicPr>
          <p:cNvPr id="4" name="Picture 3"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256962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EGMS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20</a:t>
            </a:fld>
            <a:endParaRPr lang="en-US"/>
          </a:p>
        </p:txBody>
      </p:sp>
      <p:sp>
        <p:nvSpPr>
          <p:cNvPr id="5" name="TextBox 4"/>
          <p:cNvSpPr txBox="1"/>
          <p:nvPr/>
        </p:nvSpPr>
        <p:spPr>
          <a:xfrm>
            <a:off x="248056" y="2188848"/>
            <a:ext cx="8610600" cy="2357568"/>
          </a:xfrm>
          <a:prstGeom prst="rect">
            <a:avLst/>
          </a:prstGeom>
          <a:noFill/>
        </p:spPr>
        <p:txBody>
          <a:bodyPr>
            <a:spAutoFit/>
          </a:bodyPr>
          <a:lstStyle/>
          <a:p>
            <a:pPr>
              <a:lnSpc>
                <a:spcPct val="115000"/>
              </a:lnSpc>
              <a:spcBef>
                <a:spcPct val="0"/>
              </a:spcBef>
              <a:spcAft>
                <a:spcPts val="1000"/>
              </a:spcAft>
              <a:buFont typeface="Symbol" panose="05050102010706020507" pitchFamily="18" charset="2"/>
              <a:buChar char=""/>
              <a:defRPr/>
            </a:pPr>
            <a:r>
              <a:rPr lang="en-US" altLang="en-US" sz="3200" dirty="0">
                <a:latin typeface="Arial" panose="020B0604020202020204" pitchFamily="34" charset="0"/>
                <a:ea typeface="Times New Roman" panose="02020603050405020304" pitchFamily="18" charset="0"/>
                <a:cs typeface="Arial" panose="020B0604020202020204" pitchFamily="34" charset="0"/>
              </a:rPr>
              <a:t>But</a:t>
            </a:r>
            <a:r>
              <a:rPr lang="en-US" altLang="en-US" sz="3200" b="1" dirty="0">
                <a:latin typeface="Arial" panose="020B0604020202020204" pitchFamily="34" charset="0"/>
                <a:ea typeface="Times New Roman" panose="02020603050405020304" pitchFamily="18" charset="0"/>
                <a:cs typeface="Arial" panose="020B0604020202020204" pitchFamily="34" charset="0"/>
              </a:rPr>
              <a:t>, </a:t>
            </a:r>
            <a:r>
              <a:rPr lang="en-US" altLang="en-US" sz="3200" dirty="0">
                <a:latin typeface="Arial" panose="020B0604020202020204" pitchFamily="34" charset="0"/>
                <a:ea typeface="Times New Roman" panose="02020603050405020304" pitchFamily="18" charset="0"/>
                <a:cs typeface="Arial" panose="020B0604020202020204" pitchFamily="34" charset="0"/>
              </a:rPr>
              <a:t>because the law for this grant stipulates that the grant funds have to be used during the school year, we have to establish different dates than the system has</a:t>
            </a:r>
            <a:r>
              <a:rPr lang="en-US" altLang="en-US" sz="2800" dirty="0">
                <a:latin typeface="Arial" panose="020B0604020202020204" pitchFamily="34" charset="0"/>
                <a:ea typeface="Times New Roman" panose="02020603050405020304" pitchFamily="18" charset="0"/>
                <a:cs typeface="Arial" panose="020B0604020202020204" pitchFamily="34" charset="0"/>
              </a:rPr>
              <a:t>. </a:t>
            </a:r>
            <a:endParaRPr lang="en-US" altLang="en-US" sz="40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40448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Allowable/Unallowable 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21</a:t>
            </a:fld>
            <a:endParaRPr lang="en-US"/>
          </a:p>
        </p:txBody>
      </p:sp>
      <p:sp>
        <p:nvSpPr>
          <p:cNvPr id="5" name="TextBox 4"/>
          <p:cNvSpPr txBox="1"/>
          <p:nvPr/>
        </p:nvSpPr>
        <p:spPr>
          <a:xfrm>
            <a:off x="248056" y="2188848"/>
            <a:ext cx="8610600" cy="4524315"/>
          </a:xfrm>
          <a:prstGeom prst="rect">
            <a:avLst/>
          </a:prstGeom>
          <a:noFill/>
        </p:spPr>
        <p:txBody>
          <a:bodyPr>
            <a:spAutoFit/>
          </a:bodyPr>
          <a:lstStyle/>
          <a:p>
            <a:pPr marL="457200" indent="-457200">
              <a:buFont typeface="Arial" panose="020B0604020202020204" pitchFamily="34" charset="0"/>
              <a:buChar char="•"/>
            </a:pPr>
            <a:r>
              <a:rPr lang="en-US" altLang="en-US" sz="3200" b="1" dirty="0"/>
              <a:t>At least </a:t>
            </a:r>
            <a:r>
              <a:rPr lang="en-US" altLang="en-US" sz="3200" b="1" dirty="0" smtClean="0"/>
              <a:t>75% </a:t>
            </a:r>
            <a:r>
              <a:rPr lang="en-US" altLang="en-US" sz="3200" b="1" dirty="0"/>
              <a:t>of your award MUST be directly related to </a:t>
            </a:r>
            <a:r>
              <a:rPr lang="en-US" altLang="en-US" sz="3200" b="1" dirty="0" smtClean="0"/>
              <a:t>implementing food-</a:t>
            </a:r>
            <a:r>
              <a:rPr lang="en-US" altLang="en-US" sz="3200" b="1" dirty="0"/>
              <a:t>; Ag-; or garden-based educational activities</a:t>
            </a:r>
          </a:p>
          <a:p>
            <a:pPr marL="457200" indent="-457200">
              <a:buFont typeface="Arial" panose="020B0604020202020204" pitchFamily="34" charset="0"/>
              <a:buChar char="•"/>
            </a:pPr>
            <a:r>
              <a:rPr lang="en-US" altLang="en-US" sz="3200" b="1" dirty="0"/>
              <a:t>The other </a:t>
            </a:r>
            <a:r>
              <a:rPr lang="en-US" altLang="en-US" sz="3200" b="1" dirty="0" smtClean="0"/>
              <a:t>25% </a:t>
            </a:r>
            <a:r>
              <a:rPr lang="en-US" altLang="en-US" sz="3200" dirty="0"/>
              <a:t>may be used for other reasonable costs </a:t>
            </a:r>
            <a:r>
              <a:rPr lang="en-US" altLang="en-US" sz="3200" dirty="0" smtClean="0"/>
              <a:t>related </a:t>
            </a:r>
            <a:r>
              <a:rPr lang="en-US" altLang="en-US" sz="3200" dirty="0"/>
              <a:t>to </a:t>
            </a:r>
            <a:r>
              <a:rPr lang="en-US" altLang="en-US" sz="3200" dirty="0" smtClean="0"/>
              <a:t>(but not actually implementing) the program</a:t>
            </a:r>
          </a:p>
          <a:p>
            <a:pPr marL="457200" indent="-457200">
              <a:buFont typeface="Arial" panose="020B0604020202020204" pitchFamily="34" charset="0"/>
              <a:buChar char="•"/>
            </a:pPr>
            <a:r>
              <a:rPr lang="en-US" altLang="en-US" sz="3200" dirty="0" smtClean="0"/>
              <a:t>Typically Administering/overhead; indirect costs-  Conference fees, etc.  </a:t>
            </a:r>
          </a:p>
          <a:p>
            <a:pPr lvl="1">
              <a:buFont typeface="Arial" charset="0"/>
              <a:buChar char="•"/>
              <a:defRPr/>
            </a:pP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85661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Allowable/Unallowable 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22</a:t>
            </a:fld>
            <a:endParaRPr lang="en-US"/>
          </a:p>
        </p:txBody>
      </p:sp>
      <p:sp>
        <p:nvSpPr>
          <p:cNvPr id="5" name="TextBox 4"/>
          <p:cNvSpPr txBox="1"/>
          <p:nvPr/>
        </p:nvSpPr>
        <p:spPr>
          <a:xfrm>
            <a:off x="248056" y="2188848"/>
            <a:ext cx="8610600" cy="5016758"/>
          </a:xfrm>
          <a:prstGeom prst="rect">
            <a:avLst/>
          </a:prstGeom>
          <a:noFill/>
        </p:spPr>
        <p:txBody>
          <a:bodyPr>
            <a:spAutoFit/>
          </a:bodyPr>
          <a:lstStyle/>
          <a:p>
            <a:pPr marL="457200" indent="-457200">
              <a:buFont typeface="Arial" panose="020B0604020202020204" pitchFamily="34" charset="0"/>
              <a:buChar char="•"/>
            </a:pPr>
            <a:r>
              <a:rPr lang="en-US" altLang="en-US" sz="3200" b="1" dirty="0"/>
              <a:t>Labor</a:t>
            </a:r>
            <a:r>
              <a:rPr lang="en-US" altLang="en-US" sz="3200" dirty="0"/>
              <a:t>:  </a:t>
            </a:r>
            <a:r>
              <a:rPr lang="en-US" altLang="en-US" sz="3200" b="1" i="1" u="sng" dirty="0"/>
              <a:t>full positions </a:t>
            </a:r>
            <a:r>
              <a:rPr lang="en-US" altLang="en-US" sz="3200" b="1" i="1" u="sng" dirty="0" smtClean="0"/>
              <a:t>(FTE)</a:t>
            </a:r>
            <a:r>
              <a:rPr lang="en-US" altLang="en-US" sz="3200" dirty="0" smtClean="0"/>
              <a:t>cannot </a:t>
            </a:r>
            <a:r>
              <a:rPr lang="en-US" altLang="en-US" sz="3200" dirty="0"/>
              <a:t>be funded; however broken out labor expenses can be; must be listed as </a:t>
            </a:r>
            <a:r>
              <a:rPr lang="en-US" altLang="en-US" sz="3200" i="1" dirty="0"/>
              <a:t>hours x wage rate + benefits</a:t>
            </a:r>
            <a:r>
              <a:rPr lang="en-US" altLang="en-US" sz="3200" dirty="0"/>
              <a:t>.  </a:t>
            </a:r>
          </a:p>
          <a:p>
            <a:pPr marL="457200" indent="-457200">
              <a:buFont typeface="Arial" panose="020B0604020202020204" pitchFamily="34" charset="0"/>
              <a:buChar char="•"/>
            </a:pPr>
            <a:r>
              <a:rPr lang="en-US" altLang="en-US" sz="3200" b="1" dirty="0"/>
              <a:t>Equipment</a:t>
            </a:r>
            <a:r>
              <a:rPr lang="en-US" altLang="en-US" sz="3200" dirty="0"/>
              <a:t>: permanent (Capital) equipment is not allowed.  Moveable/transportable items could be. </a:t>
            </a:r>
            <a:endParaRPr lang="en-US" altLang="en-US" sz="3200" dirty="0" smtClean="0"/>
          </a:p>
          <a:p>
            <a:pPr marL="457200" indent="-457200">
              <a:buFont typeface="Arial" panose="020B0604020202020204" pitchFamily="34" charset="0"/>
              <a:buChar char="•"/>
            </a:pPr>
            <a:r>
              <a:rPr lang="en-US" altLang="en-US" sz="3200" b="1" dirty="0"/>
              <a:t>I</a:t>
            </a:r>
            <a:r>
              <a:rPr lang="en-US" altLang="en-US" sz="3200" b="1" dirty="0" smtClean="0"/>
              <a:t>nsurance </a:t>
            </a:r>
            <a:r>
              <a:rPr lang="en-US" altLang="en-US" sz="3200" b="1" dirty="0"/>
              <a:t>coverage</a:t>
            </a:r>
            <a:r>
              <a:rPr lang="en-US" altLang="en-US" sz="3200" dirty="0"/>
              <a:t>:  is an allowable cost for this grant.</a:t>
            </a:r>
            <a:endParaRPr lang="en-US" sz="3200" dirty="0"/>
          </a:p>
          <a:p>
            <a:pPr marL="457200" indent="-457200">
              <a:buFont typeface="Arial" panose="020B0604020202020204" pitchFamily="34" charset="0"/>
              <a:buChar char="•"/>
            </a:pPr>
            <a:endParaRPr lang="en-US" altLang="en-US" sz="3200" dirty="0"/>
          </a:p>
          <a:p>
            <a:pPr lvl="1">
              <a:buFont typeface="Arial" charset="0"/>
              <a:buChar char="•"/>
              <a:defRPr/>
            </a:pP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989863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Allowable/Unallowable Costs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23</a:t>
            </a:fld>
            <a:endParaRPr lang="en-US"/>
          </a:p>
        </p:txBody>
      </p:sp>
      <p:sp>
        <p:nvSpPr>
          <p:cNvPr id="5" name="TextBox 4"/>
          <p:cNvSpPr txBox="1"/>
          <p:nvPr/>
        </p:nvSpPr>
        <p:spPr>
          <a:xfrm>
            <a:off x="248056" y="2188848"/>
            <a:ext cx="8610600" cy="2800767"/>
          </a:xfrm>
          <a:prstGeom prst="rect">
            <a:avLst/>
          </a:prstGeom>
          <a:noFill/>
        </p:spPr>
        <p:txBody>
          <a:bodyPr>
            <a:spAutoFit/>
          </a:bodyPr>
          <a:lstStyle/>
          <a:p>
            <a:r>
              <a:rPr lang="en-US" altLang="en-US" sz="3600" dirty="0"/>
              <a:t>You submitted an excel budget worksheet and a narrative.  If there are </a:t>
            </a:r>
            <a:r>
              <a:rPr lang="en-US" altLang="en-US" sz="3600" b="1" u="sng" dirty="0"/>
              <a:t>major programmatic changes</a:t>
            </a:r>
            <a:r>
              <a:rPr lang="en-US" altLang="en-US" sz="3600" dirty="0"/>
              <a:t> to your budget, you must revise your budget and send it in to </a:t>
            </a:r>
            <a:r>
              <a:rPr lang="en-US" altLang="en-US" sz="3600" dirty="0" smtClean="0"/>
              <a:t>us. </a:t>
            </a:r>
            <a:endParaRPr lang="en-US" altLang="en-US" sz="3600" dirty="0"/>
          </a:p>
          <a:p>
            <a:pPr lvl="1">
              <a:buFont typeface="Arial" charset="0"/>
              <a:buChar char="•"/>
              <a:defRPr/>
            </a:pP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1331413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24</a:t>
            </a:fld>
            <a:endParaRPr lang="en-US"/>
          </a:p>
        </p:txBody>
      </p:sp>
      <p:sp>
        <p:nvSpPr>
          <p:cNvPr id="5" name="TextBox 4"/>
          <p:cNvSpPr txBox="1"/>
          <p:nvPr/>
        </p:nvSpPr>
        <p:spPr>
          <a:xfrm>
            <a:off x="248056" y="2188848"/>
            <a:ext cx="8610600" cy="4524315"/>
          </a:xfrm>
          <a:prstGeom prst="rect">
            <a:avLst/>
          </a:prstGeom>
          <a:noFill/>
        </p:spPr>
        <p:txBody>
          <a:bodyPr>
            <a:spAutoFit/>
          </a:bodyPr>
          <a:lstStyle/>
          <a:p>
            <a:pPr>
              <a:buFont typeface="Arial" charset="0"/>
              <a:buChar char="•"/>
              <a:defRPr/>
            </a:pPr>
            <a:r>
              <a:rPr lang="en-US" sz="3200" dirty="0"/>
              <a:t>GRANTEE MUST:</a:t>
            </a:r>
          </a:p>
          <a:p>
            <a:pPr lvl="1">
              <a:buFont typeface="Arial" charset="0"/>
              <a:buChar char="–"/>
              <a:defRPr/>
            </a:pPr>
            <a:r>
              <a:rPr lang="en-US" sz="3200" dirty="0" smtClean="0"/>
              <a:t>Fill </a:t>
            </a:r>
            <a:r>
              <a:rPr lang="en-US" sz="3200" dirty="0"/>
              <a:t>in items on excel worksheet</a:t>
            </a:r>
          </a:p>
          <a:p>
            <a:pPr lvl="1">
              <a:buFont typeface="Arial" charset="0"/>
              <a:buChar char="–"/>
              <a:defRPr/>
            </a:pPr>
            <a:r>
              <a:rPr lang="en-US" sz="3200" dirty="0" smtClean="0"/>
              <a:t>Submit </a:t>
            </a:r>
            <a:r>
              <a:rPr lang="en-US" sz="3200" dirty="0"/>
              <a:t>excel worksheet to ODE</a:t>
            </a:r>
          </a:p>
          <a:p>
            <a:pPr lvl="1">
              <a:buFont typeface="Arial" charset="0"/>
              <a:buChar char="–"/>
              <a:defRPr/>
            </a:pPr>
            <a:r>
              <a:rPr lang="en-US" sz="3200" dirty="0"/>
              <a:t>(</a:t>
            </a:r>
            <a:r>
              <a:rPr lang="en-US" sz="3200" b="1" dirty="0">
                <a:solidFill>
                  <a:srgbClr val="FF0000"/>
                </a:solidFill>
              </a:rPr>
              <a:t>Keep invoices, receipts, etc. on hand </a:t>
            </a:r>
            <a:r>
              <a:rPr lang="en-US" sz="3200" dirty="0"/>
              <a:t>to justify worksheet -</a:t>
            </a:r>
            <a:r>
              <a:rPr lang="en-US" sz="3200" b="1" dirty="0"/>
              <a:t>do NOT send those to ODE!</a:t>
            </a:r>
            <a:r>
              <a:rPr lang="en-US" sz="3200" dirty="0"/>
              <a:t>)</a:t>
            </a:r>
          </a:p>
          <a:p>
            <a:pPr lvl="1">
              <a:buFont typeface="Arial" charset="0"/>
              <a:buChar char="–"/>
              <a:defRPr/>
            </a:pPr>
            <a:r>
              <a:rPr lang="en-US" sz="3200" dirty="0"/>
              <a:t>ODE looks over and lets the grantee know that it’s ok to put $ amount in EGMS.</a:t>
            </a:r>
          </a:p>
          <a:p>
            <a:pPr lvl="1">
              <a:buFont typeface="Arial" charset="0"/>
              <a:buChar char="–"/>
              <a:defRPr/>
            </a:pPr>
            <a:r>
              <a:rPr lang="en-US" sz="3200" b="1" dirty="0"/>
              <a:t>*DO NOT simply put the $ </a:t>
            </a:r>
            <a:r>
              <a:rPr lang="en-US" sz="3200" b="1" dirty="0" smtClean="0"/>
              <a:t>amount in </a:t>
            </a:r>
            <a:r>
              <a:rPr lang="en-US" sz="3200" b="1" dirty="0"/>
              <a:t>EGMS first!</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713672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25</a:t>
            </a:fld>
            <a:endParaRPr lang="en-US"/>
          </a:p>
        </p:txBody>
      </p:sp>
      <p:sp>
        <p:nvSpPr>
          <p:cNvPr id="5" name="TextBox 4"/>
          <p:cNvSpPr txBox="1"/>
          <p:nvPr/>
        </p:nvSpPr>
        <p:spPr>
          <a:xfrm>
            <a:off x="266717" y="2207509"/>
            <a:ext cx="8610600" cy="3231654"/>
          </a:xfrm>
          <a:prstGeom prst="rect">
            <a:avLst/>
          </a:prstGeom>
          <a:noFill/>
        </p:spPr>
        <p:txBody>
          <a:bodyPr>
            <a:spAutoFit/>
          </a:bodyPr>
          <a:lstStyle/>
          <a:p>
            <a:pPr>
              <a:spcBef>
                <a:spcPct val="0"/>
              </a:spcBef>
              <a:defRPr/>
            </a:pPr>
            <a:r>
              <a:rPr lang="en-US" altLang="en-US" sz="3600" dirty="0" smtClean="0">
                <a:solidFill>
                  <a:srgbClr val="FF0000"/>
                </a:solidFill>
                <a:latin typeface="Arial" panose="020B0604020202020204" pitchFamily="34" charset="0"/>
              </a:rPr>
              <a:t>Again, DO </a:t>
            </a:r>
            <a:r>
              <a:rPr lang="en-US" altLang="en-US" sz="3600" dirty="0">
                <a:solidFill>
                  <a:srgbClr val="FF0000"/>
                </a:solidFill>
                <a:latin typeface="Arial" panose="020B0604020202020204" pitchFamily="34" charset="0"/>
              </a:rPr>
              <a:t>NOT simply go to EGMS and put the $ amount in first without sending </a:t>
            </a:r>
            <a:r>
              <a:rPr lang="en-US" altLang="en-US" sz="3600" dirty="0" smtClean="0">
                <a:solidFill>
                  <a:srgbClr val="FF0000"/>
                </a:solidFill>
                <a:latin typeface="Arial" panose="020B0604020202020204" pitchFamily="34" charset="0"/>
              </a:rPr>
              <a:t>us </a:t>
            </a:r>
            <a:r>
              <a:rPr lang="en-US" altLang="en-US" sz="3600" dirty="0">
                <a:solidFill>
                  <a:srgbClr val="FF0000"/>
                </a:solidFill>
                <a:latin typeface="Arial" panose="020B0604020202020204" pitchFamily="34" charset="0"/>
              </a:rPr>
              <a:t>the excel reimbursement sheet!</a:t>
            </a:r>
          </a:p>
          <a:p>
            <a:pPr>
              <a:spcBef>
                <a:spcPct val="0"/>
              </a:spcBef>
              <a:defRPr/>
            </a:pPr>
            <a:endParaRPr lang="en-US" altLang="en-US" sz="3200" dirty="0" smtClean="0">
              <a:latin typeface="Arial" panose="020B0604020202020204" pitchFamily="34" charset="0"/>
            </a:endParaRPr>
          </a:p>
          <a:p>
            <a:pPr>
              <a:spcBef>
                <a:spcPct val="0"/>
              </a:spcBef>
              <a:defRPr/>
            </a:pPr>
            <a:r>
              <a:rPr lang="en-US" altLang="en-US" sz="3200" dirty="0" smtClean="0">
                <a:latin typeface="Arial" panose="020B0604020202020204" pitchFamily="34" charset="0"/>
              </a:rPr>
              <a:t>If </a:t>
            </a:r>
            <a:r>
              <a:rPr lang="en-US" altLang="en-US" sz="3200" dirty="0">
                <a:latin typeface="Arial" panose="020B0604020202020204" pitchFamily="34" charset="0"/>
              </a:rPr>
              <a:t>there are problems, we will have to reject the claim and it can get messy!</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843700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26</a:t>
            </a:fld>
            <a:endParaRPr lang="en-US"/>
          </a:p>
        </p:txBody>
      </p:sp>
      <p:sp>
        <p:nvSpPr>
          <p:cNvPr id="5" name="TextBox 4"/>
          <p:cNvSpPr txBox="1"/>
          <p:nvPr/>
        </p:nvSpPr>
        <p:spPr>
          <a:xfrm>
            <a:off x="266717" y="2207509"/>
            <a:ext cx="8610600" cy="1754326"/>
          </a:xfrm>
          <a:prstGeom prst="rect">
            <a:avLst/>
          </a:prstGeom>
          <a:noFill/>
        </p:spPr>
        <p:txBody>
          <a:bodyPr>
            <a:spAutoFit/>
          </a:bodyPr>
          <a:lstStyle/>
          <a:p>
            <a:pPr marL="285750" indent="-285750">
              <a:buFont typeface="Arial" panose="020B0604020202020204" pitchFamily="34" charset="0"/>
              <a:buChar char="•"/>
              <a:defRPr/>
            </a:pPr>
            <a:r>
              <a:rPr lang="en-US" sz="3600" dirty="0"/>
              <a:t>Suggest submitting monthly claim</a:t>
            </a:r>
          </a:p>
          <a:p>
            <a:pPr marL="285750" indent="-285750">
              <a:buFont typeface="Arial" panose="020B0604020202020204" pitchFamily="34" charset="0"/>
              <a:buChar char="•"/>
              <a:defRPr/>
            </a:pPr>
            <a:r>
              <a:rPr lang="en-US" sz="3600" dirty="0"/>
              <a:t>Retain the backup documentation (receipts, invoices)</a:t>
            </a: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562294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27</a:t>
            </a:fld>
            <a:endParaRPr lang="en-US"/>
          </a:p>
        </p:txBody>
      </p:sp>
      <p:sp>
        <p:nvSpPr>
          <p:cNvPr id="5" name="TextBox 4"/>
          <p:cNvSpPr txBox="1"/>
          <p:nvPr/>
        </p:nvSpPr>
        <p:spPr>
          <a:xfrm>
            <a:off x="266717" y="2207509"/>
            <a:ext cx="8610600" cy="2862322"/>
          </a:xfrm>
          <a:prstGeom prst="rect">
            <a:avLst/>
          </a:prstGeom>
          <a:noFill/>
        </p:spPr>
        <p:txBody>
          <a:bodyPr>
            <a:spAutoFit/>
          </a:bodyPr>
          <a:lstStyle/>
          <a:p>
            <a:pPr marL="285750" indent="-285750">
              <a:buFont typeface="Arial" panose="020B0604020202020204" pitchFamily="34" charset="0"/>
              <a:buChar char="•"/>
              <a:defRPr/>
            </a:pPr>
            <a:r>
              <a:rPr lang="en-US" sz="3600" dirty="0"/>
              <a:t>Keep the copies of invoices to support the claim you’re submitting in one file with a copy of your claim</a:t>
            </a:r>
          </a:p>
          <a:p>
            <a:pPr marL="285750" indent="-285750">
              <a:buFont typeface="Arial" panose="020B0604020202020204" pitchFamily="34" charset="0"/>
              <a:buChar char="•"/>
              <a:defRPr/>
            </a:pPr>
            <a:r>
              <a:rPr lang="en-US" sz="3600" dirty="0"/>
              <a:t>Start a new file for the next claim</a:t>
            </a:r>
          </a:p>
          <a:p>
            <a:pPr marL="285750" indent="-285750">
              <a:buFont typeface="Arial" panose="020B0604020202020204" pitchFamily="34" charset="0"/>
              <a:buChar char="•"/>
              <a:defRPr/>
            </a:pPr>
            <a:endParaRPr lang="en-US" sz="3600" dirty="0">
              <a:latin typeface="Arial"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024736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28</a:t>
            </a:fld>
            <a:endParaRPr lang="en-US"/>
          </a:p>
        </p:txBody>
      </p:sp>
      <p:sp>
        <p:nvSpPr>
          <p:cNvPr id="5" name="TextBox 4"/>
          <p:cNvSpPr txBox="1"/>
          <p:nvPr/>
        </p:nvSpPr>
        <p:spPr>
          <a:xfrm>
            <a:off x="266717" y="2207509"/>
            <a:ext cx="8610600" cy="2862322"/>
          </a:xfrm>
          <a:prstGeom prst="rect">
            <a:avLst/>
          </a:prstGeom>
          <a:noFill/>
        </p:spPr>
        <p:txBody>
          <a:bodyPr>
            <a:spAutoFit/>
          </a:bodyPr>
          <a:lstStyle/>
          <a:p>
            <a:pPr marL="457200" indent="-457200">
              <a:buFont typeface="Arial" panose="020B0604020202020204" pitchFamily="34" charset="0"/>
              <a:buChar char="•"/>
            </a:pPr>
            <a:r>
              <a:rPr lang="en-US" altLang="en-US" sz="3600" dirty="0"/>
              <a:t>Remember, Excel reimbursement claim worksheet is located in the RESOURCES section on the grant website.</a:t>
            </a:r>
          </a:p>
          <a:p>
            <a:pPr marL="457200" indent="-457200">
              <a:buFont typeface="Arial" panose="020B0604020202020204" pitchFamily="34" charset="0"/>
              <a:buChar char="•"/>
            </a:pPr>
            <a:r>
              <a:rPr lang="en-US" altLang="en-US" sz="3600" dirty="0"/>
              <a:t>Here’s what the sheet looks like this </a:t>
            </a:r>
            <a:r>
              <a:rPr lang="en-US" altLang="en-US" sz="3600" dirty="0" smtClean="0"/>
              <a:t>year:</a:t>
            </a:r>
            <a:endParaRPr lang="en-US" altLang="en-US" sz="3600" dirty="0"/>
          </a:p>
          <a:p>
            <a:pPr marL="285750" indent="-285750">
              <a:buFont typeface="Arial" panose="020B0604020202020204" pitchFamily="34" charset="0"/>
              <a:buChar char="•"/>
              <a:defRPr/>
            </a:pPr>
            <a:endParaRPr lang="en-US" sz="3600" dirty="0">
              <a:latin typeface="Arial" charset="0"/>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13004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shot of instructions tab on claim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546"/>
            <a:ext cx="9144000" cy="6144907"/>
          </a:xfrm>
          <a:prstGeom prst="rect">
            <a:avLst/>
          </a:prstGeom>
        </p:spPr>
      </p:pic>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29</a:t>
            </a:fld>
            <a:endParaRPr lang="en-US"/>
          </a:p>
        </p:txBody>
      </p:sp>
      <p:sp>
        <p:nvSpPr>
          <p:cNvPr id="8" name="Content Placeholder 3"/>
          <p:cNvSpPr>
            <a:spLocks noGrp="1"/>
          </p:cNvSpPr>
          <p:nvPr>
            <p:ph idx="1"/>
          </p:nvPr>
        </p:nvSpPr>
        <p:spPr>
          <a:xfrm>
            <a:off x="6190362" y="2799659"/>
            <a:ext cx="2806700" cy="1676400"/>
          </a:xfrm>
          <a:solidFill>
            <a:schemeClr val="accent3">
              <a:lumMod val="40000"/>
              <a:lumOff val="60000"/>
              <a:alpha val="53000"/>
            </a:schemeClr>
          </a:solidFill>
          <a:ln>
            <a:solidFill>
              <a:schemeClr val="accent4"/>
            </a:solidFill>
          </a:ln>
        </p:spPr>
        <p:txBody>
          <a:bodyPr/>
          <a:lstStyle/>
          <a:p>
            <a:pPr>
              <a:buFont typeface="Arial" charset="0"/>
              <a:buChar char="•"/>
              <a:defRPr/>
            </a:pPr>
            <a:r>
              <a:rPr lang="en-US" dirty="0" smtClean="0"/>
              <a:t>Examples on instructions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spTree>
    <p:custDataLst>
      <p:tags r:id="rId1"/>
    </p:custDataLst>
    <p:extLst>
      <p:ext uri="{BB962C8B-B14F-4D97-AF65-F5344CB8AC3E}">
        <p14:creationId xmlns:p14="http://schemas.microsoft.com/office/powerpoint/2010/main" val="411735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04290"/>
            <a:ext cx="7886700" cy="1291191"/>
          </a:xfrm>
        </p:spPr>
        <p:txBody>
          <a:bodyPr>
            <a:normAutofit lnSpcReduction="10000"/>
          </a:bodyPr>
          <a:lstStyle/>
          <a:p>
            <a:pPr marL="0" indent="0">
              <a:buNone/>
            </a:pPr>
            <a:r>
              <a:rPr lang="en-US" sz="3200" dirty="0">
                <a:ea typeface="Cambria"/>
                <a:cs typeface="Times New Roman"/>
              </a:rPr>
              <a:t>You’re here because you received an email with initial instructions, an award amount and general information.  </a:t>
            </a:r>
          </a:p>
          <a:p>
            <a:endParaRPr lang="en-US" dirty="0"/>
          </a:p>
        </p:txBody>
      </p:sp>
      <p:sp>
        <p:nvSpPr>
          <p:cNvPr id="2" name="Title 1"/>
          <p:cNvSpPr>
            <a:spLocks noGrp="1"/>
          </p:cNvSpPr>
          <p:nvPr>
            <p:ph type="title"/>
          </p:nvPr>
        </p:nvSpPr>
        <p:spPr>
          <a:xfrm>
            <a:off x="0" y="2257943"/>
            <a:ext cx="8993275" cy="857421"/>
          </a:xfrm>
        </p:spPr>
        <p:txBody>
          <a:bodyPr/>
          <a:lstStyle/>
          <a:p>
            <a:pPr algn="ctr"/>
            <a:r>
              <a:rPr lang="en-US" sz="4000" dirty="0">
                <a:solidFill>
                  <a:schemeClr val="tx1"/>
                </a:solidFill>
                <a:ea typeface="Cambria"/>
                <a:cs typeface="Times New Roman"/>
              </a:rPr>
              <a:t>Congratulations on </a:t>
            </a:r>
            <a:r>
              <a:rPr lang="en-US" sz="4000" dirty="0" smtClean="0">
                <a:solidFill>
                  <a:schemeClr val="tx1"/>
                </a:solidFill>
                <a:ea typeface="Cambria"/>
                <a:cs typeface="Times New Roman"/>
              </a:rPr>
              <a:t>Receiving an Award!</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a:t>
            </a:fld>
            <a:endParaRPr lang="en-US"/>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429427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creenshot of activities tab on claim 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92" y="-338"/>
            <a:ext cx="7257810" cy="6858000"/>
          </a:xfrm>
          <a:prstGeom prst="rect">
            <a:avLst/>
          </a:prstGeom>
        </p:spPr>
      </p:pic>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30</a:t>
            </a:fld>
            <a:endParaRPr lang="en-US"/>
          </a:p>
        </p:txBody>
      </p:sp>
      <p:sp>
        <p:nvSpPr>
          <p:cNvPr id="8" name="Content Placeholder 3"/>
          <p:cNvSpPr>
            <a:spLocks noGrp="1"/>
          </p:cNvSpPr>
          <p:nvPr>
            <p:ph idx="1"/>
          </p:nvPr>
        </p:nvSpPr>
        <p:spPr>
          <a:xfrm>
            <a:off x="6457950" y="1556657"/>
            <a:ext cx="2601427" cy="1233196"/>
          </a:xfrm>
          <a:solidFill>
            <a:schemeClr val="accent3">
              <a:lumMod val="40000"/>
              <a:lumOff val="60000"/>
              <a:alpha val="53000"/>
            </a:schemeClr>
          </a:solidFill>
          <a:ln>
            <a:solidFill>
              <a:schemeClr val="accent4"/>
            </a:solidFill>
          </a:ln>
        </p:spPr>
        <p:txBody>
          <a:bodyPr/>
          <a:lstStyle/>
          <a:p>
            <a:pPr>
              <a:buFont typeface="Arial" charset="0"/>
              <a:buChar char="•"/>
              <a:defRPr/>
            </a:pPr>
            <a:r>
              <a:rPr lang="en-US" dirty="0" smtClean="0"/>
              <a:t>This is the “activities”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sp>
        <p:nvSpPr>
          <p:cNvPr id="2" name="Down Arrow 1" title="arrow"/>
          <p:cNvSpPr/>
          <p:nvPr/>
        </p:nvSpPr>
        <p:spPr>
          <a:xfrm rot="4993291">
            <a:off x="3715000" y="1214439"/>
            <a:ext cx="578498" cy="166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title="arrow"/>
          <p:cNvSpPr/>
          <p:nvPr/>
        </p:nvSpPr>
        <p:spPr>
          <a:xfrm rot="4993291">
            <a:off x="6993811" y="3335598"/>
            <a:ext cx="578498" cy="166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0065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31</a:t>
            </a:fld>
            <a:endParaRPr lang="en-US"/>
          </a:p>
        </p:txBody>
      </p:sp>
      <p:pic>
        <p:nvPicPr>
          <p:cNvPr id="5" name="Picture 4" title="screenshot of admin tab on claim 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720" y="93193"/>
            <a:ext cx="7087077" cy="6858000"/>
          </a:xfrm>
          <a:prstGeom prst="rect">
            <a:avLst/>
          </a:prstGeom>
        </p:spPr>
      </p:pic>
      <p:sp>
        <p:nvSpPr>
          <p:cNvPr id="8" name="Content Placeholder 3"/>
          <p:cNvSpPr>
            <a:spLocks noGrp="1"/>
          </p:cNvSpPr>
          <p:nvPr>
            <p:ph idx="1"/>
          </p:nvPr>
        </p:nvSpPr>
        <p:spPr>
          <a:xfrm>
            <a:off x="4851533" y="3945972"/>
            <a:ext cx="4001508" cy="981269"/>
          </a:xfrm>
          <a:solidFill>
            <a:schemeClr val="accent3">
              <a:lumMod val="40000"/>
              <a:lumOff val="60000"/>
              <a:alpha val="53000"/>
            </a:schemeClr>
          </a:solidFill>
          <a:ln>
            <a:solidFill>
              <a:schemeClr val="accent4"/>
            </a:solidFill>
          </a:ln>
        </p:spPr>
        <p:txBody>
          <a:bodyPr>
            <a:normAutofit/>
          </a:bodyPr>
          <a:lstStyle/>
          <a:p>
            <a:pPr>
              <a:buFont typeface="Arial" charset="0"/>
              <a:buChar char="•"/>
              <a:defRPr/>
            </a:pPr>
            <a:r>
              <a:rPr lang="en-US" dirty="0" smtClean="0"/>
              <a:t>This is the “administration”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spTree>
    <p:custDataLst>
      <p:tags r:id="rId1"/>
    </p:custDataLst>
    <p:extLst>
      <p:ext uri="{BB962C8B-B14F-4D97-AF65-F5344CB8AC3E}">
        <p14:creationId xmlns:p14="http://schemas.microsoft.com/office/powerpoint/2010/main" val="215031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32</a:t>
            </a:fld>
            <a:endParaRPr lang="en-US"/>
          </a:p>
        </p:txBody>
      </p:sp>
      <p:sp>
        <p:nvSpPr>
          <p:cNvPr id="8" name="Content Placeholder 3"/>
          <p:cNvSpPr>
            <a:spLocks noGrp="1"/>
          </p:cNvSpPr>
          <p:nvPr>
            <p:ph idx="1"/>
          </p:nvPr>
        </p:nvSpPr>
        <p:spPr>
          <a:xfrm>
            <a:off x="711744" y="2242834"/>
            <a:ext cx="7500646" cy="3361914"/>
          </a:xfrm>
          <a:solidFill>
            <a:schemeClr val="accent3">
              <a:lumMod val="40000"/>
              <a:lumOff val="60000"/>
              <a:alpha val="53000"/>
            </a:schemeClr>
          </a:solidFill>
          <a:ln>
            <a:solidFill>
              <a:schemeClr val="accent4"/>
            </a:solidFill>
          </a:ln>
        </p:spPr>
        <p:txBody>
          <a:bodyPr>
            <a:normAutofit/>
          </a:bodyPr>
          <a:lstStyle/>
          <a:p>
            <a:pPr>
              <a:buFont typeface="Arial" charset="0"/>
              <a:buChar char="•"/>
              <a:defRPr/>
            </a:pPr>
            <a:r>
              <a:rPr lang="en-US" sz="3200" dirty="0" smtClean="0"/>
              <a:t>All items will roll up to the “Totals” tab</a:t>
            </a:r>
          </a:p>
          <a:p>
            <a:pPr>
              <a:buFont typeface="Arial" charset="0"/>
              <a:buChar char="•"/>
              <a:defRPr/>
            </a:pPr>
            <a:r>
              <a:rPr lang="en-US" sz="3200" b="1" dirty="0" smtClean="0">
                <a:effectLst>
                  <a:outerShdw blurRad="38100" dist="38100" dir="2700000" algn="tl">
                    <a:srgbClr val="000000">
                      <a:alpha val="43137"/>
                    </a:srgbClr>
                  </a:outerShdw>
                </a:effectLst>
              </a:rPr>
              <a:t>ODE </a:t>
            </a:r>
            <a:r>
              <a:rPr lang="en-US" sz="3200" dirty="0" smtClean="0"/>
              <a:t>will enter previous claims and make sure your balance is correct,  </a:t>
            </a:r>
          </a:p>
          <a:p>
            <a:pPr>
              <a:buFont typeface="Arial" charset="0"/>
              <a:buChar char="•"/>
              <a:defRPr/>
            </a:pPr>
            <a:r>
              <a:rPr lang="en-US" sz="3200" dirty="0" smtClean="0"/>
              <a:t>and send the file back to you by email - instructing you to enter the total dollar amount into EGMS.</a:t>
            </a:r>
            <a:endParaRPr lang="en-US" sz="4800" dirty="0" smtClean="0"/>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84940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61" y="0"/>
            <a:ext cx="7544878" cy="6858000"/>
          </a:xfrm>
          <a:prstGeom prst="rect">
            <a:avLst/>
          </a:prstGeom>
        </p:spPr>
      </p:pic>
      <p:sp>
        <p:nvSpPr>
          <p:cNvPr id="3" name="Title 2"/>
          <p:cNvSpPr>
            <a:spLocks noGrp="1"/>
          </p:cNvSpPr>
          <p:nvPr>
            <p:ph type="title"/>
          </p:nvPr>
        </p:nvSpPr>
        <p:spPr/>
        <p:txBody>
          <a:bodyPr/>
          <a:lstStyle/>
          <a:p>
            <a:r>
              <a:rPr lang="en-US" dirty="0" smtClean="0"/>
              <a:t>Reimbursement</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33</a:t>
            </a:fld>
            <a:endParaRPr lang="en-US"/>
          </a:p>
        </p:txBody>
      </p:sp>
      <p:sp>
        <p:nvSpPr>
          <p:cNvPr id="8" name="Content Placeholder 3"/>
          <p:cNvSpPr>
            <a:spLocks noGrp="1"/>
          </p:cNvSpPr>
          <p:nvPr>
            <p:ph idx="1"/>
          </p:nvPr>
        </p:nvSpPr>
        <p:spPr>
          <a:xfrm>
            <a:off x="5880225" y="5328705"/>
            <a:ext cx="2601427" cy="981269"/>
          </a:xfrm>
          <a:solidFill>
            <a:schemeClr val="accent3">
              <a:lumMod val="40000"/>
              <a:lumOff val="60000"/>
              <a:alpha val="53000"/>
            </a:schemeClr>
          </a:solidFill>
          <a:ln>
            <a:solidFill>
              <a:schemeClr val="accent4"/>
            </a:solidFill>
          </a:ln>
        </p:spPr>
        <p:txBody>
          <a:bodyPr>
            <a:normAutofit fontScale="92500"/>
          </a:bodyPr>
          <a:lstStyle/>
          <a:p>
            <a:pPr>
              <a:buFont typeface="Arial" charset="0"/>
              <a:buChar char="•"/>
              <a:defRPr/>
            </a:pPr>
            <a:r>
              <a:rPr lang="en-US" dirty="0" smtClean="0"/>
              <a:t>All roll up to the “Totals”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sp>
        <p:nvSpPr>
          <p:cNvPr id="7" name="Down Arrow 6" title="arrow"/>
          <p:cNvSpPr/>
          <p:nvPr/>
        </p:nvSpPr>
        <p:spPr>
          <a:xfrm rot="4993291">
            <a:off x="3473371" y="816462"/>
            <a:ext cx="578498" cy="166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916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ADEQUATE PROGRESS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34</a:t>
            </a:fld>
            <a:endParaRPr lang="en-US"/>
          </a:p>
        </p:txBody>
      </p:sp>
      <p:sp>
        <p:nvSpPr>
          <p:cNvPr id="5" name="TextBox 4"/>
          <p:cNvSpPr txBox="1"/>
          <p:nvPr/>
        </p:nvSpPr>
        <p:spPr>
          <a:xfrm>
            <a:off x="248056" y="2188848"/>
            <a:ext cx="8610600" cy="4031873"/>
          </a:xfrm>
          <a:prstGeom prst="rect">
            <a:avLst/>
          </a:prstGeom>
          <a:noFill/>
        </p:spPr>
        <p:txBody>
          <a:bodyPr>
            <a:spAutoFit/>
          </a:bodyPr>
          <a:lstStyle/>
          <a:p>
            <a:pPr>
              <a:defRPr/>
            </a:pPr>
            <a:r>
              <a:rPr lang="en-US" sz="3200" dirty="0"/>
              <a:t>ODE needs to ensure that these funds are spent</a:t>
            </a:r>
          </a:p>
          <a:p>
            <a:pPr>
              <a:buFont typeface="Arial" charset="0"/>
              <a:buChar char="•"/>
              <a:defRPr/>
            </a:pPr>
            <a:r>
              <a:rPr lang="en-US" sz="3200" b="1" dirty="0">
                <a:solidFill>
                  <a:srgbClr val="FF0000"/>
                </a:solidFill>
              </a:rPr>
              <a:t>If adequate progress isn’t being made, GRANT FUNDS WILL BE TAKEN BACK </a:t>
            </a:r>
            <a:r>
              <a:rPr lang="en-US" sz="3200" b="1" dirty="0"/>
              <a:t>and redistributed to other </a:t>
            </a:r>
            <a:r>
              <a:rPr lang="en-US" sz="3200" b="1" dirty="0" smtClean="0"/>
              <a:t>sponsors!</a:t>
            </a:r>
          </a:p>
          <a:p>
            <a:pPr>
              <a:buFont typeface="Arial" charset="0"/>
              <a:buChar char="•"/>
              <a:defRPr/>
            </a:pPr>
            <a:r>
              <a:rPr lang="en-US" sz="3200" b="1" dirty="0" smtClean="0"/>
              <a:t>Adequate </a:t>
            </a:r>
            <a:r>
              <a:rPr lang="en-US" sz="3200" b="1" dirty="0"/>
              <a:t>progress = </a:t>
            </a:r>
            <a:r>
              <a:rPr lang="en-US" sz="3200" dirty="0"/>
              <a:t>AT LEAST ½ money spent ½ way through; ¾ spent ¾ the way through, etc</a:t>
            </a:r>
            <a:r>
              <a:rPr lang="en-US" sz="3200" dirty="0" smtClean="0"/>
              <a:t>.</a:t>
            </a:r>
          </a:p>
          <a:p>
            <a:pPr>
              <a:buFont typeface="Arial" charset="0"/>
              <a:buChar char="•"/>
              <a:defRPr/>
            </a:pPr>
            <a:endParaRPr lang="en-US" sz="3200" dirty="0" smtClean="0"/>
          </a:p>
          <a:p>
            <a:pPr>
              <a:buFont typeface="Arial" charset="0"/>
              <a:buChar char="•"/>
              <a:defRPr/>
            </a:pPr>
            <a:r>
              <a:rPr lang="en-US" sz="3200" dirty="0" smtClean="0"/>
              <a:t>We had problems with this last biennium! </a:t>
            </a:r>
            <a:endParaRPr lang="en-US" sz="3200" dirty="0"/>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974628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35</a:t>
            </a:fld>
            <a:endParaRPr lang="en-US"/>
          </a:p>
        </p:txBody>
      </p:sp>
      <p:sp>
        <p:nvSpPr>
          <p:cNvPr id="5" name="TextBox 4"/>
          <p:cNvSpPr txBox="1"/>
          <p:nvPr/>
        </p:nvSpPr>
        <p:spPr>
          <a:xfrm>
            <a:off x="248056" y="2188848"/>
            <a:ext cx="8610600" cy="3580083"/>
          </a:xfrm>
          <a:prstGeom prst="rect">
            <a:avLst/>
          </a:prstGeom>
          <a:noFill/>
        </p:spPr>
        <p:txBody>
          <a:bodyPr>
            <a:spAutoFit/>
          </a:bodyPr>
          <a:lstStyle/>
          <a:p>
            <a:pPr marL="285750" indent="-285750">
              <a:buFont typeface="Arial" panose="020B0604020202020204" pitchFamily="34" charset="0"/>
              <a:buChar char="•"/>
              <a:defRPr/>
            </a:pPr>
            <a:r>
              <a:rPr lang="en-US" sz="3200" dirty="0">
                <a:latin typeface="Arial" charset="0"/>
              </a:rPr>
              <a:t>Randomly selected desk audit; not associate with other CNP reviews. If you’re selected,</a:t>
            </a:r>
          </a:p>
          <a:p>
            <a:pPr marL="285750" indent="-285750">
              <a:buFont typeface="Arial" panose="020B0604020202020204" pitchFamily="34" charset="0"/>
              <a:buChar char="•"/>
              <a:defRPr/>
            </a:pPr>
            <a:r>
              <a:rPr lang="en-US" sz="3200" dirty="0">
                <a:latin typeface="Arial" charset="0"/>
              </a:rPr>
              <a:t>ODE will select one claim to verify</a:t>
            </a:r>
          </a:p>
          <a:p>
            <a:pPr marL="285750" indent="-285750">
              <a:buFont typeface="Arial" panose="020B0604020202020204" pitchFamily="34" charset="0"/>
              <a:buChar char="•"/>
              <a:defRPr/>
            </a:pPr>
            <a:r>
              <a:rPr lang="en-US" sz="3200" dirty="0">
                <a:latin typeface="Arial" charset="0"/>
              </a:rPr>
              <a:t>Copy/scan invoices associated with that claim and send to </a:t>
            </a:r>
            <a:r>
              <a:rPr lang="en-US" sz="3200" dirty="0" smtClean="0">
                <a:latin typeface="Arial" charset="0"/>
              </a:rPr>
              <a:t>us at farmtoCNP@ode.Oregon.gov</a:t>
            </a:r>
            <a:endParaRPr lang="en-US" sz="3200" dirty="0">
              <a:latin typeface="Arial" charset="0"/>
            </a:endParaRPr>
          </a:p>
          <a:p>
            <a:pPr eaLnBrk="1" hangingPunct="1">
              <a:lnSpc>
                <a:spcPct val="115000"/>
              </a:lnSpc>
              <a:spcBef>
                <a:spcPts val="0"/>
              </a:spcBef>
              <a:spcAft>
                <a:spcPts val="0"/>
              </a:spcAft>
              <a:defRPr/>
            </a:pPr>
            <a:endParaRPr lang="en-US" sz="3200" dirty="0">
              <a:latin typeface="+mj-lt"/>
              <a:ea typeface="Cambria"/>
              <a:cs typeface="Times New Roman"/>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1634764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36</a:t>
            </a:fld>
            <a:endParaRPr lang="en-US"/>
          </a:p>
        </p:txBody>
      </p:sp>
      <p:sp>
        <p:nvSpPr>
          <p:cNvPr id="5" name="TextBox 4"/>
          <p:cNvSpPr txBox="1"/>
          <p:nvPr/>
        </p:nvSpPr>
        <p:spPr>
          <a:xfrm>
            <a:off x="248056" y="2188848"/>
            <a:ext cx="8610600" cy="2628412"/>
          </a:xfrm>
          <a:prstGeom prst="rect">
            <a:avLst/>
          </a:prstGeom>
          <a:noFill/>
        </p:spPr>
        <p:txBody>
          <a:bodyPr>
            <a:spAutoFit/>
          </a:bodyPr>
          <a:lstStyle/>
          <a:p>
            <a:pPr>
              <a:buFont typeface="Arial" charset="0"/>
              <a:buChar char="•"/>
              <a:defRPr/>
            </a:pPr>
            <a:r>
              <a:rPr lang="en-US" sz="3200" dirty="0"/>
              <a:t>We have to report back to the legislature of the progress and final outcome of this grant, and this enables us to do so. </a:t>
            </a:r>
          </a:p>
          <a:p>
            <a:pPr>
              <a:buFont typeface="Arial" charset="0"/>
              <a:buChar char="•"/>
              <a:defRPr/>
            </a:pPr>
            <a:r>
              <a:rPr lang="en-US" sz="3200" dirty="0" smtClean="0"/>
              <a:t>Final report survey </a:t>
            </a:r>
            <a:r>
              <a:rPr lang="en-US" sz="3200" dirty="0"/>
              <a:t>due </a:t>
            </a:r>
            <a:r>
              <a:rPr lang="en-US" sz="3200" b="1" dirty="0" smtClean="0"/>
              <a:t>September 30, 2023</a:t>
            </a:r>
            <a:endParaRPr lang="en-US" sz="3200" b="1" dirty="0"/>
          </a:p>
          <a:p>
            <a:pPr eaLnBrk="1" hangingPunct="1">
              <a:lnSpc>
                <a:spcPct val="115000"/>
              </a:lnSpc>
              <a:spcBef>
                <a:spcPts val="0"/>
              </a:spcBef>
              <a:spcAft>
                <a:spcPts val="0"/>
              </a:spcAft>
              <a:defRPr/>
            </a:pPr>
            <a:endParaRPr lang="en-US" sz="3200" dirty="0">
              <a:latin typeface="+mj-lt"/>
              <a:ea typeface="Cambria"/>
              <a:cs typeface="Times New Roman"/>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3311935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37</a:t>
            </a:fld>
            <a:endParaRPr lang="en-US"/>
          </a:p>
        </p:txBody>
      </p:sp>
      <p:sp>
        <p:nvSpPr>
          <p:cNvPr id="5" name="TextBox 4"/>
          <p:cNvSpPr txBox="1"/>
          <p:nvPr/>
        </p:nvSpPr>
        <p:spPr>
          <a:xfrm>
            <a:off x="248056" y="2188848"/>
            <a:ext cx="8610600" cy="4598182"/>
          </a:xfrm>
          <a:prstGeom prst="rect">
            <a:avLst/>
          </a:prstGeom>
          <a:noFill/>
        </p:spPr>
        <p:txBody>
          <a:bodyPr>
            <a:spAutoFit/>
          </a:bodyPr>
          <a:lstStyle/>
          <a:p>
            <a:pPr>
              <a:buFont typeface="Arial" charset="0"/>
              <a:buChar char="•"/>
              <a:defRPr/>
            </a:pPr>
            <a:r>
              <a:rPr lang="en-US" sz="3200" dirty="0" smtClean="0"/>
              <a:t>Due to this grant being late, no progress report will be required.</a:t>
            </a:r>
          </a:p>
          <a:p>
            <a:pPr>
              <a:buFont typeface="Arial" charset="0"/>
              <a:buChar char="•"/>
              <a:defRPr/>
            </a:pPr>
            <a:r>
              <a:rPr lang="en-US" sz="3200" dirty="0" smtClean="0"/>
              <a:t>For the final report, a link to take survey appears at end of summer 2023</a:t>
            </a:r>
          </a:p>
          <a:p>
            <a:pPr>
              <a:buFont typeface="Arial" charset="0"/>
              <a:buChar char="•"/>
              <a:defRPr/>
            </a:pPr>
            <a:r>
              <a:rPr lang="en-US" sz="3200" dirty="0" smtClean="0"/>
              <a:t>PDF copy </a:t>
            </a:r>
            <a:r>
              <a:rPr lang="en-US" sz="3200" dirty="0"/>
              <a:t>of the </a:t>
            </a:r>
            <a:r>
              <a:rPr lang="en-US" sz="3200" dirty="0" smtClean="0"/>
              <a:t>report </a:t>
            </a:r>
            <a:r>
              <a:rPr lang="en-US" sz="3200" dirty="0"/>
              <a:t>will be posted on the grant </a:t>
            </a:r>
            <a:r>
              <a:rPr lang="en-US" sz="3200" dirty="0" smtClean="0"/>
              <a:t>webpage. </a:t>
            </a:r>
          </a:p>
          <a:p>
            <a:pPr>
              <a:buFont typeface="Arial" charset="0"/>
              <a:buChar char="•"/>
              <a:defRPr/>
            </a:pPr>
            <a:r>
              <a:rPr lang="en-US" sz="3200" dirty="0" smtClean="0"/>
              <a:t>Can print out the pdf copy to refer to it as you collect data required for the report.</a:t>
            </a:r>
          </a:p>
          <a:p>
            <a:pPr eaLnBrk="1" hangingPunct="1">
              <a:lnSpc>
                <a:spcPct val="115000"/>
              </a:lnSpc>
              <a:spcBef>
                <a:spcPts val="0"/>
              </a:spcBef>
              <a:spcAft>
                <a:spcPts val="0"/>
              </a:spcAft>
              <a:defRPr/>
            </a:pPr>
            <a:endParaRPr lang="en-US" sz="3200" dirty="0">
              <a:latin typeface="+mj-lt"/>
              <a:ea typeface="Cambria"/>
              <a:cs typeface="Times New Roman"/>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2093364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362200"/>
            <a:ext cx="7886700" cy="3669154"/>
          </a:xfrm>
        </p:spPr>
        <p:txBody>
          <a:bodyPr>
            <a:normAutofit/>
          </a:bodyPr>
          <a:lstStyle/>
          <a:p>
            <a:r>
              <a:rPr lang="en-US" sz="3200" dirty="0" smtClean="0"/>
              <a:t>Our team can help!  Although you can reach any of the Farm to School Team by sending an email to farmtoCNP@ode.Oregon.gov **you can also reach us individually at:</a:t>
            </a:r>
          </a:p>
          <a:p>
            <a:r>
              <a:rPr lang="en-US" sz="3200" dirty="0" smtClean="0"/>
              <a:t>Rick.sherman@ode.Oregon.gov</a:t>
            </a:r>
          </a:p>
          <a:p>
            <a:r>
              <a:rPr lang="en-US" sz="3200" dirty="0" smtClean="0"/>
              <a:t>Amy.williams@ode.Oregon.gov</a:t>
            </a:r>
          </a:p>
          <a:p>
            <a:r>
              <a:rPr lang="en-US" sz="3200" dirty="0" smtClean="0"/>
              <a:t>Alicia.loebl@ode.Oregon.gov </a:t>
            </a:r>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38</a:t>
            </a:fld>
            <a:endParaRPr lang="en-US"/>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573" y="731055"/>
            <a:ext cx="1337970" cy="1417981"/>
          </a:xfrm>
          <a:prstGeom prst="rect">
            <a:avLst/>
          </a:prstGeom>
        </p:spPr>
      </p:pic>
    </p:spTree>
    <p:custDataLst>
      <p:tags r:id="rId1"/>
    </p:custDataLst>
    <p:extLst>
      <p:ext uri="{BB962C8B-B14F-4D97-AF65-F5344CB8AC3E}">
        <p14:creationId xmlns:p14="http://schemas.microsoft.com/office/powerpoint/2010/main" val="661927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39</a:t>
            </a:fld>
            <a:endParaRPr lang="en-US"/>
          </a:p>
        </p:txBody>
      </p:sp>
      <p:sp>
        <p:nvSpPr>
          <p:cNvPr id="2" name="Rectangle 1"/>
          <p:cNvSpPr/>
          <p:nvPr/>
        </p:nvSpPr>
        <p:spPr>
          <a:xfrm>
            <a:off x="232057" y="2516337"/>
            <a:ext cx="8621486" cy="1754326"/>
          </a:xfrm>
          <a:prstGeom prst="rect">
            <a:avLst/>
          </a:prstGeom>
        </p:spPr>
        <p:txBody>
          <a:bodyPr wrap="square">
            <a:spAutoFit/>
          </a:bodyPr>
          <a:lstStyle/>
          <a:p>
            <a:r>
              <a:rPr lang="en-US" sz="3600" b="1" dirty="0"/>
              <a:t>REMEMBER</a:t>
            </a:r>
            <a:r>
              <a:rPr lang="en-US" sz="3600" dirty="0"/>
              <a:t> to check out our Frequently Asked Questions (FAQ) doc in our resources section on the grant website!!</a:t>
            </a:r>
          </a:p>
        </p:txBody>
      </p:sp>
    </p:spTree>
    <p:custDataLst>
      <p:tags r:id="rId1"/>
    </p:custDataLst>
    <p:extLst>
      <p:ext uri="{BB962C8B-B14F-4D97-AF65-F5344CB8AC3E}">
        <p14:creationId xmlns:p14="http://schemas.microsoft.com/office/powerpoint/2010/main" val="26018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TODAY’S AGENDA</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a:p>
        </p:txBody>
      </p:sp>
      <p:sp>
        <p:nvSpPr>
          <p:cNvPr id="5" name="Rectangle 4"/>
          <p:cNvSpPr/>
          <p:nvPr/>
        </p:nvSpPr>
        <p:spPr>
          <a:xfrm>
            <a:off x="470780" y="2300706"/>
            <a:ext cx="8044570" cy="3970318"/>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Housekeeping &amp; Overview</a:t>
            </a: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Advances</a:t>
            </a:r>
          </a:p>
          <a:p>
            <a:pPr marL="342900" indent="-342900">
              <a:buFont typeface="Arial" panose="020B0604020202020204" pitchFamily="34" charset="0"/>
              <a:buChar char="•"/>
              <a:defRPr/>
            </a:pPr>
            <a:r>
              <a:rPr lang="en-US" sz="2800" dirty="0" smtClean="0">
                <a:solidFill>
                  <a:prstClr val="black"/>
                </a:solidFill>
              </a:rPr>
              <a:t>Agreement &amp; Insurance</a:t>
            </a:r>
          </a:p>
          <a:p>
            <a:pPr marL="342900" indent="-342900">
              <a:buFont typeface="Arial" panose="020B0604020202020204" pitchFamily="34" charset="0"/>
              <a:buChar char="•"/>
              <a:defRPr/>
            </a:pPr>
            <a:r>
              <a:rPr lang="en-US" sz="2800" dirty="0">
                <a:solidFill>
                  <a:prstClr val="black"/>
                </a:solidFill>
              </a:rPr>
              <a:t>EGMS</a:t>
            </a:r>
          </a:p>
          <a:p>
            <a:pPr marL="342900" indent="-342900">
              <a:buFont typeface="Arial" panose="020B0604020202020204" pitchFamily="34" charset="0"/>
              <a:buChar char="•"/>
              <a:defRPr/>
            </a:pPr>
            <a:r>
              <a:rPr lang="en-US" sz="2800" dirty="0">
                <a:solidFill>
                  <a:prstClr val="black"/>
                </a:solidFill>
              </a:rPr>
              <a:t>Allowable/Unallowable Costs </a:t>
            </a:r>
          </a:p>
          <a:p>
            <a:pPr marL="342900" indent="-342900">
              <a:buFont typeface="Arial" panose="020B0604020202020204" pitchFamily="34" charset="0"/>
              <a:buChar char="•"/>
              <a:defRPr/>
            </a:pPr>
            <a:r>
              <a:rPr lang="en-US" sz="2800" dirty="0" smtClean="0">
                <a:solidFill>
                  <a:prstClr val="black"/>
                </a:solidFill>
              </a:rPr>
              <a:t>Reimbursement </a:t>
            </a:r>
            <a:r>
              <a:rPr lang="en-US" sz="2800" dirty="0">
                <a:solidFill>
                  <a:prstClr val="black"/>
                </a:solidFill>
              </a:rPr>
              <a:t>Process </a:t>
            </a:r>
            <a:r>
              <a:rPr lang="en-US" sz="2800" dirty="0" smtClean="0">
                <a:solidFill>
                  <a:prstClr val="black"/>
                </a:solidFill>
              </a:rPr>
              <a:t>(Claims) &amp; Requirements</a:t>
            </a:r>
          </a:p>
          <a:p>
            <a:pPr marL="342900" indent="-342900">
              <a:buFont typeface="Arial" panose="020B0604020202020204" pitchFamily="34" charset="0"/>
              <a:buChar char="•"/>
              <a:defRPr/>
            </a:pPr>
            <a:r>
              <a:rPr lang="en-US" sz="2800" dirty="0" smtClean="0">
                <a:solidFill>
                  <a:prstClr val="black"/>
                </a:solidFill>
              </a:rPr>
              <a:t>Review process</a:t>
            </a:r>
          </a:p>
          <a:p>
            <a:pPr marL="342900" indent="-342900">
              <a:buFont typeface="Arial" panose="020B0604020202020204" pitchFamily="34" charset="0"/>
              <a:buChar char="•"/>
              <a:defRPr/>
            </a:pPr>
            <a:r>
              <a:rPr lang="en-US" sz="2800" dirty="0" smtClean="0">
                <a:solidFill>
                  <a:prstClr val="black"/>
                </a:solidFill>
              </a:rPr>
              <a:t>Reporting</a:t>
            </a:r>
          </a:p>
          <a:p>
            <a:pPr marL="342900" indent="-342900">
              <a:buFont typeface="Arial" panose="020B0604020202020204" pitchFamily="34" charset="0"/>
              <a:buChar char="•"/>
              <a:defRPr/>
            </a:pPr>
            <a:r>
              <a:rPr lang="en-US" sz="2800" dirty="0" smtClean="0">
                <a:solidFill>
                  <a:prstClr val="black"/>
                </a:solidFill>
              </a:rPr>
              <a:t>Questions</a:t>
            </a:r>
            <a:endParaRPr lang="en-US" sz="2800" dirty="0">
              <a:solidFill>
                <a:prstClr val="black"/>
              </a:solidFill>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1620702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40</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4"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custDataLst>
      <p:tags r:id="rId1"/>
    </p:custDataLst>
    <p:extLst>
      <p:ext uri="{BB962C8B-B14F-4D97-AF65-F5344CB8AC3E}">
        <p14:creationId xmlns:p14="http://schemas.microsoft.com/office/powerpoint/2010/main" val="3490474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41</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custDataLst>
      <p:tags r:id="rId1"/>
    </p:custDataLst>
    <p:extLst>
      <p:ext uri="{BB962C8B-B14F-4D97-AF65-F5344CB8AC3E}">
        <p14:creationId xmlns:p14="http://schemas.microsoft.com/office/powerpoint/2010/main" val="243656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a:p>
        </p:txBody>
      </p:sp>
      <p:sp>
        <p:nvSpPr>
          <p:cNvPr id="9" name="Content Placeholder 3"/>
          <p:cNvSpPr txBox="1">
            <a:spLocks/>
          </p:cNvSpPr>
          <p:nvPr/>
        </p:nvSpPr>
        <p:spPr>
          <a:xfrm>
            <a:off x="262648" y="2074847"/>
            <a:ext cx="8001000" cy="452596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3600" dirty="0" smtClean="0">
                <a:latin typeface="+mj-lt"/>
              </a:rPr>
              <a:t>ALL MATERIALS-including the slides from this webinar-can be found on the ODE Farm to School website:  www.bit.ly/f2sor</a:t>
            </a:r>
            <a:endParaRPr lang="en-US" altLang="en-US" sz="1600"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r>
              <a:rPr lang="en-US" altLang="en-US" dirty="0" smtClean="0">
                <a:latin typeface="+mj-lt"/>
              </a:rPr>
              <a:t>Click on the “Oregon Farm to School Grant” section at the top</a:t>
            </a:r>
          </a:p>
        </p:txBody>
      </p:sp>
      <p:pic>
        <p:nvPicPr>
          <p:cNvPr id="5" name="Picture 4"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122584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shot of farmtoCNP scre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0065735" cy="6282685"/>
          </a:xfrm>
          <a:prstGeom prst="rect">
            <a:avLst/>
          </a:prstGeom>
        </p:spPr>
      </p:pic>
      <p:sp>
        <p:nvSpPr>
          <p:cNvPr id="7" name="Title 2"/>
          <p:cNvSpPr>
            <a:spLocks noGrp="1"/>
          </p:cNvSpPr>
          <p:nvPr>
            <p:ph type="title"/>
          </p:nvPr>
        </p:nvSpPr>
        <p:spPr>
          <a:xfrm>
            <a:off x="2679825" y="93193"/>
            <a:ext cx="6400800" cy="857421"/>
          </a:xfrm>
        </p:spPr>
        <p:txBody>
          <a:bodyPr/>
          <a:lstStyle/>
          <a:p>
            <a:r>
              <a:rPr lang="en-US" dirty="0" smtClean="0">
                <a:solidFill>
                  <a:schemeClr val="bg1"/>
                </a:solidFill>
              </a:rPr>
              <a:t>slide</a:t>
            </a:r>
            <a:endParaRPr lang="en-US" dirty="0">
              <a:solidFill>
                <a:schemeClr val="bg1"/>
              </a:solidFill>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sp>
        <p:nvSpPr>
          <p:cNvPr id="10" name="Left Arrow 9" descr="&quot;&quot;" title="&quot;&quot;"/>
          <p:cNvSpPr/>
          <p:nvPr/>
        </p:nvSpPr>
        <p:spPr>
          <a:xfrm rot="20023828">
            <a:off x="7432675" y="2646041"/>
            <a:ext cx="2165350" cy="990600"/>
          </a:xfrm>
          <a:prstGeom prst="left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descr="&quot;&quot;"/>
          <p:cNvSpPr/>
          <p:nvPr/>
        </p:nvSpPr>
        <p:spPr>
          <a:xfrm>
            <a:off x="3440055" y="3691611"/>
            <a:ext cx="1752600" cy="373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extLst>
      <p:ext uri="{BB962C8B-B14F-4D97-AF65-F5344CB8AC3E}">
        <p14:creationId xmlns:p14="http://schemas.microsoft.com/office/powerpoint/2010/main" val="1543405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creenshot of farmtoCNP lin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7921"/>
            <a:ext cx="9723498" cy="6230815"/>
          </a:xfrm>
          <a:prstGeom prst="rect">
            <a:avLst/>
          </a:prstGeom>
        </p:spPr>
      </p:pic>
      <p:sp>
        <p:nvSpPr>
          <p:cNvPr id="7" name="Title 2"/>
          <p:cNvSpPr>
            <a:spLocks noGrp="1"/>
          </p:cNvSpPr>
          <p:nvPr>
            <p:ph type="title"/>
          </p:nvPr>
        </p:nvSpPr>
        <p:spPr>
          <a:xfrm>
            <a:off x="2679825" y="93193"/>
            <a:ext cx="6400800" cy="857421"/>
          </a:xfrm>
        </p:spPr>
        <p:txBody>
          <a:bodyPr/>
          <a:lstStyle/>
          <a:p>
            <a:r>
              <a:rPr lang="en-US" dirty="0" smtClean="0">
                <a:solidFill>
                  <a:schemeClr val="bg1"/>
                </a:solidFill>
              </a:rPr>
              <a:t>slide</a:t>
            </a:r>
            <a:endParaRPr lang="en-US" dirty="0">
              <a:solidFill>
                <a:schemeClr val="bg1"/>
              </a:solidFill>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a:p>
        </p:txBody>
      </p:sp>
      <p:sp>
        <p:nvSpPr>
          <p:cNvPr id="10" name="Left Arrow 9" descr="&quot;&quot;" title="&quot;&quot;"/>
          <p:cNvSpPr/>
          <p:nvPr/>
        </p:nvSpPr>
        <p:spPr>
          <a:xfrm rot="19831266">
            <a:off x="7396100" y="2252311"/>
            <a:ext cx="2165350" cy="990600"/>
          </a:xfrm>
          <a:prstGeom prst="left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descr="&quot;&quot;"/>
          <p:cNvSpPr/>
          <p:nvPr/>
        </p:nvSpPr>
        <p:spPr>
          <a:xfrm>
            <a:off x="4535410" y="3199535"/>
            <a:ext cx="3395707" cy="102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extLst>
      <p:ext uri="{BB962C8B-B14F-4D97-AF65-F5344CB8AC3E}">
        <p14:creationId xmlns:p14="http://schemas.microsoft.com/office/powerpoint/2010/main" val="243735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MOST IMPORTANT:</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a:p>
        </p:txBody>
      </p:sp>
      <p:sp>
        <p:nvSpPr>
          <p:cNvPr id="5" name="Rectangle 4"/>
          <p:cNvSpPr/>
          <p:nvPr/>
        </p:nvSpPr>
        <p:spPr>
          <a:xfrm>
            <a:off x="409188" y="1921680"/>
            <a:ext cx="8044570" cy="4862870"/>
          </a:xfrm>
          <a:prstGeom prst="rect">
            <a:avLst/>
          </a:prstGeom>
        </p:spPr>
        <p:txBody>
          <a:bodyPr wrap="square">
            <a:spAutoFit/>
          </a:bodyPr>
          <a:lstStyle/>
          <a:p>
            <a:pPr marL="342900" indent="-342900">
              <a:buFont typeface="Arial" panose="020B0604020202020204" pitchFamily="34" charset="0"/>
              <a:buChar char="•"/>
              <a:defRPr/>
            </a:pPr>
            <a:r>
              <a:rPr lang="en-US" sz="3200" dirty="0" smtClean="0">
                <a:solidFill>
                  <a:prstClr val="black"/>
                </a:solidFill>
              </a:rPr>
              <a:t>Keep checking the website for updates as things change</a:t>
            </a:r>
          </a:p>
          <a:p>
            <a:pPr marL="342900" indent="-342900">
              <a:buFont typeface="Arial" panose="020B0604020202020204" pitchFamily="34" charset="0"/>
              <a:buChar char="•"/>
              <a:defRPr/>
            </a:pPr>
            <a:r>
              <a:rPr lang="en-US" sz="3200" dirty="0" smtClean="0">
                <a:solidFill>
                  <a:prstClr val="black"/>
                </a:solidFill>
              </a:rPr>
              <a:t>Click on the “join us” link on the grant webpage to sign up for our listserv  (</a:t>
            </a:r>
            <a:r>
              <a:rPr lang="en-US" sz="3200" dirty="0" smtClean="0">
                <a:solidFill>
                  <a:srgbClr val="FF0000"/>
                </a:solidFill>
              </a:rPr>
              <a:t>over 3,000 subscribers!</a:t>
            </a:r>
            <a:r>
              <a:rPr lang="en-US" sz="3200" dirty="0" smtClean="0">
                <a:solidFill>
                  <a:prstClr val="black"/>
                </a:solidFill>
              </a:rPr>
              <a:t>)</a:t>
            </a:r>
          </a:p>
          <a:p>
            <a:pPr marL="342900" indent="-342900">
              <a:buFont typeface="Arial" panose="020B0604020202020204" pitchFamily="34" charset="0"/>
              <a:buChar char="•"/>
              <a:defRPr/>
            </a:pPr>
            <a:r>
              <a:rPr lang="en-US" sz="3200" dirty="0" smtClean="0">
                <a:solidFill>
                  <a:prstClr val="black"/>
                </a:solidFill>
              </a:rPr>
              <a:t>This is a requirement to participate in the grant, as it is the preferred method to communicate to the field for important changes.</a:t>
            </a:r>
          </a:p>
          <a:p>
            <a:pPr marL="342900" indent="-342900">
              <a:buFont typeface="Arial" panose="020B0604020202020204" pitchFamily="34" charset="0"/>
              <a:buChar char="•"/>
              <a:defRPr/>
            </a:pPr>
            <a:endParaRPr lang="en-US" sz="2400" dirty="0">
              <a:solidFill>
                <a:prstClr val="black"/>
              </a:solidFill>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289879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a:p>
        </p:txBody>
      </p:sp>
      <p:sp>
        <p:nvSpPr>
          <p:cNvPr id="5" name="Rectangle 4"/>
          <p:cNvSpPr/>
          <p:nvPr/>
        </p:nvSpPr>
        <p:spPr>
          <a:xfrm>
            <a:off x="470780" y="2300706"/>
            <a:ext cx="8044570" cy="4031873"/>
          </a:xfrm>
          <a:prstGeom prst="rect">
            <a:avLst/>
          </a:prstGeom>
        </p:spPr>
        <p:txBody>
          <a:bodyPr wrap="square">
            <a:spAutoFit/>
          </a:bodyPr>
          <a:lstStyle/>
          <a:p>
            <a:pPr marL="342900" indent="-342900">
              <a:buFont typeface="Arial" panose="020B0604020202020204" pitchFamily="34" charset="0"/>
              <a:buChar char="•"/>
              <a:defRPr/>
            </a:pPr>
            <a:r>
              <a:rPr lang="en-US" sz="3200" b="1" dirty="0" smtClean="0">
                <a:solidFill>
                  <a:prstClr val="black"/>
                </a:solidFill>
              </a:rPr>
              <a:t>email </a:t>
            </a:r>
            <a:r>
              <a:rPr lang="en-US" sz="3200" dirty="0" smtClean="0">
                <a:solidFill>
                  <a:prstClr val="black"/>
                </a:solidFill>
              </a:rPr>
              <a:t>for help!- This will go to myself, Amy and Alicia:  farmtoCNP@ode.Oregon.gov</a:t>
            </a:r>
          </a:p>
          <a:p>
            <a:pPr marL="342900" indent="-342900">
              <a:buFont typeface="Arial" panose="020B0604020202020204" pitchFamily="34" charset="0"/>
              <a:buChar char="•"/>
              <a:defRPr/>
            </a:pPr>
            <a:r>
              <a:rPr lang="en-US" sz="3200" dirty="0" smtClean="0">
                <a:solidFill>
                  <a:prstClr val="black"/>
                </a:solidFill>
              </a:rPr>
              <a:t>You can still email us individually:</a:t>
            </a:r>
          </a:p>
          <a:p>
            <a:pPr marL="800100" lvl="1" indent="-342900">
              <a:buFont typeface="Arial" panose="020B0604020202020204" pitchFamily="34" charset="0"/>
              <a:buChar char="•"/>
              <a:defRPr/>
            </a:pPr>
            <a:r>
              <a:rPr lang="en-US" sz="3200" dirty="0" smtClean="0">
                <a:solidFill>
                  <a:prstClr val="black"/>
                </a:solidFill>
              </a:rPr>
              <a:t>rick.sherman@ode.oregon.gov</a:t>
            </a:r>
            <a:endParaRPr lang="en-US" sz="3200" dirty="0">
              <a:solidFill>
                <a:prstClr val="black"/>
              </a:solidFill>
            </a:endParaRPr>
          </a:p>
          <a:p>
            <a:pPr marL="800100" lvl="1" indent="-342900">
              <a:buFont typeface="Arial" panose="020B0604020202020204" pitchFamily="34" charset="0"/>
              <a:buChar char="•"/>
              <a:defRPr/>
            </a:pPr>
            <a:r>
              <a:rPr lang="en-US" sz="3200" dirty="0" smtClean="0">
                <a:solidFill>
                  <a:prstClr val="black"/>
                </a:solidFill>
              </a:rPr>
              <a:t>amy.williams@ode.oregon.gov</a:t>
            </a:r>
          </a:p>
          <a:p>
            <a:pPr marL="800100" lvl="1" indent="-342900">
              <a:buFont typeface="Arial" panose="020B0604020202020204" pitchFamily="34" charset="0"/>
              <a:buChar char="•"/>
              <a:defRPr/>
            </a:pPr>
            <a:r>
              <a:rPr lang="en-US" sz="3200" dirty="0" smtClean="0">
                <a:solidFill>
                  <a:prstClr val="black"/>
                </a:solidFill>
              </a:rPr>
              <a:t>alicia.loebl@ode.oregon.gov</a:t>
            </a:r>
            <a:endParaRPr lang="en-US" sz="3200" dirty="0">
              <a:solidFill>
                <a:prstClr val="black"/>
              </a:solidFill>
            </a:endParaRPr>
          </a:p>
          <a:p>
            <a:pPr>
              <a:defRPr/>
            </a:pPr>
            <a:r>
              <a:rPr lang="en-US" sz="3200" dirty="0" smtClean="0">
                <a:solidFill>
                  <a:prstClr val="black"/>
                </a:solidFill>
              </a:rPr>
              <a:t>  </a:t>
            </a:r>
          </a:p>
          <a:p>
            <a:pPr marL="342900" indent="-342900">
              <a:buFont typeface="Arial" panose="020B0604020202020204" pitchFamily="34" charset="0"/>
              <a:buChar char="•"/>
              <a:defRPr/>
            </a:pPr>
            <a:endParaRPr lang="en-US" sz="3200" dirty="0">
              <a:solidFill>
                <a:prstClr val="black"/>
              </a:solidFill>
            </a:endParaRPr>
          </a:p>
        </p:txBody>
      </p:sp>
      <p:pic>
        <p:nvPicPr>
          <p:cNvPr id="6" name="Picture 5"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162677"/>
            <a:ext cx="1406289" cy="1490386"/>
          </a:xfrm>
          <a:prstGeom prst="rect">
            <a:avLst/>
          </a:prstGeom>
        </p:spPr>
      </p:pic>
    </p:spTree>
    <p:custDataLst>
      <p:tags r:id="rId1"/>
    </p:custDataLst>
    <p:extLst>
      <p:ext uri="{BB962C8B-B14F-4D97-AF65-F5344CB8AC3E}">
        <p14:creationId xmlns:p14="http://schemas.microsoft.com/office/powerpoint/2010/main" val="3120475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ce0cad35-8474-4653-8db1-733794c99845">New</Priority>
    <Remediation_x0020_Date xmlns="ce0cad35-8474-4653-8db1-733794c99845">2022-11-23T14:51:18+00:00</Remediation_x0020_Date>
    <PublishingExpirationDate xmlns="http://schemas.microsoft.com/sharepoint/v3" xsi:nil="true"/>
    <PublishingStartDate xmlns="http://schemas.microsoft.com/sharepoint/v3" xsi:nil="true"/>
    <Estimated_x0020_Creation_x0020_Date xmlns="ce0cad35-8474-4653-8db1-733794c99845" xsi:nil="true"/>
  </documentManagement>
</p:properties>
</file>

<file path=customXml/itemProps1.xml><?xml version="1.0" encoding="utf-8"?>
<ds:datastoreItem xmlns:ds="http://schemas.openxmlformats.org/officeDocument/2006/customXml" ds:itemID="{CD6202B2-3B1F-465B-A315-51CC5916C822}"/>
</file>

<file path=customXml/itemProps2.xml><?xml version="1.0" encoding="utf-8"?>
<ds:datastoreItem xmlns:ds="http://schemas.openxmlformats.org/officeDocument/2006/customXml" ds:itemID="{5B85D436-3AEB-4A20-9D4D-E2DDD9650699}"/>
</file>

<file path=customXml/itemProps3.xml><?xml version="1.0" encoding="utf-8"?>
<ds:datastoreItem xmlns:ds="http://schemas.openxmlformats.org/officeDocument/2006/customXml" ds:itemID="{985D4F02-7D0D-43FE-9F82-196166824BDA}"/>
</file>

<file path=docProps/app.xml><?xml version="1.0" encoding="utf-8"?>
<Properties xmlns="http://schemas.openxmlformats.org/officeDocument/2006/extended-properties" xmlns:vt="http://schemas.openxmlformats.org/officeDocument/2006/docPropsVTypes">
  <Template>ODE Powerpoint Template March 2019</Template>
  <TotalTime>10340</TotalTime>
  <Words>3275</Words>
  <Application>Microsoft Office PowerPoint</Application>
  <PresentationFormat>On-screen Show (4:3)</PresentationFormat>
  <Paragraphs>351</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Cambria</vt:lpstr>
      <vt:lpstr>Symbol</vt:lpstr>
      <vt:lpstr>Times New Roman</vt:lpstr>
      <vt:lpstr>ODE_Powerpoint - pattern background</vt:lpstr>
      <vt:lpstr>ODE_Powerpoint</vt:lpstr>
      <vt:lpstr>Oregon Farm to School Education Grant Webinar for Grantees</vt:lpstr>
      <vt:lpstr>Presented By:</vt:lpstr>
      <vt:lpstr>Congratulations on Receiving an Award!</vt:lpstr>
      <vt:lpstr>TODAY’S AGENDA</vt:lpstr>
      <vt:lpstr>Housekeeping:</vt:lpstr>
      <vt:lpstr>slide</vt:lpstr>
      <vt:lpstr>slide</vt:lpstr>
      <vt:lpstr>MOST IMPORTANT:</vt:lpstr>
      <vt:lpstr>Housekeeping:</vt:lpstr>
      <vt:lpstr>Housekeeping:</vt:lpstr>
      <vt:lpstr>Overview: Timeline</vt:lpstr>
      <vt:lpstr>Advance</vt:lpstr>
      <vt:lpstr>Advance</vt:lpstr>
      <vt:lpstr>Advance</vt:lpstr>
      <vt:lpstr>Agreement</vt:lpstr>
      <vt:lpstr>Insurance</vt:lpstr>
      <vt:lpstr>Insurance</vt:lpstr>
      <vt:lpstr>EGMS</vt:lpstr>
      <vt:lpstr>EGMS</vt:lpstr>
      <vt:lpstr>EGMS</vt:lpstr>
      <vt:lpstr>Allowable/Unallowable Costs</vt:lpstr>
      <vt:lpstr>Allowable/Unallowable Costs</vt:lpstr>
      <vt:lpstr>Allowable/Unallowable Costs</vt:lpstr>
      <vt:lpstr>Reimbursement</vt:lpstr>
      <vt:lpstr>Reimbursement</vt:lpstr>
      <vt:lpstr>Reimbursement</vt:lpstr>
      <vt:lpstr>Reimbursement</vt:lpstr>
      <vt:lpstr>Reimbursement</vt:lpstr>
      <vt:lpstr>Reimbursement</vt:lpstr>
      <vt:lpstr>Reimbursement</vt:lpstr>
      <vt:lpstr>Reimbursement</vt:lpstr>
      <vt:lpstr>Reimbursement</vt:lpstr>
      <vt:lpstr>Reimbursement</vt:lpstr>
      <vt:lpstr>ADEQUATE PROGRESS</vt:lpstr>
      <vt:lpstr>Review</vt:lpstr>
      <vt:lpstr>REPORTING</vt:lpstr>
      <vt:lpstr>REPORTING</vt:lpstr>
      <vt:lpstr>Questions?</vt:lpstr>
      <vt:lpstr>Questions?</vt:lpstr>
      <vt:lpstr>Oregon Department of Education “Our Why” </vt:lpstr>
      <vt:lpstr>Oregon Department of Education Education Equity Stance</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SHERMAN Rick - ODE</cp:lastModifiedBy>
  <cp:revision>151</cp:revision>
  <cp:lastPrinted>2019-07-15T14:37:29Z</cp:lastPrinted>
  <dcterms:created xsi:type="dcterms:W3CDTF">2019-03-28T15:03:22Z</dcterms:created>
  <dcterms:modified xsi:type="dcterms:W3CDTF">2022-11-10T16:54:18Z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224DCF34-5C01-4DD6-965F-55B7FB485EE6</vt:lpwstr>
  </property>
  <property fmtid="{D5CDD505-2E9C-101B-9397-08002B2CF9AE}" pid="3" name="ArticulatePath">
    <vt:lpwstr>F2S ED Grant training-awardees-rnd2</vt:lpwstr>
  </property>
  <property fmtid="{D5CDD505-2E9C-101B-9397-08002B2CF9AE}" pid="4" name="ContentTypeId">
    <vt:lpwstr>0x0101006F624A4CCA35B445A0E25D4EF5997303</vt:lpwstr>
  </property>
</Properties>
</file>