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53.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8.xml" ContentType="application/vnd.openxmlformats-officedocument.presentationml.slide+xml"/>
  <Override PartName="/ppt/slides/slide50.xml" ContentType="application/vnd.openxmlformats-officedocument.presentationml.slide+xml"/>
  <Override PartName="/ppt/slides/slide4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s/slide41.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Masters/slideMaster2.xml" ContentType="application/vnd.openxmlformats-officedocument.presentationml.slideMaster+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slideMasters/slideMaster1.xml" ContentType="application/vnd.openxmlformats-officedocument.presentationml.slideMaster+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46.xml" ContentType="application/vnd.openxmlformats-officedocument.presentationml.notesSlide+xml"/>
  <Override PartName="/ppt/notesSlides/notesSlide49.xml" ContentType="application/vnd.openxmlformats-officedocument.presentationml.notesSlide+xml"/>
  <Override PartName="/ppt/notesSlides/notesSlide45.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28.xml" ContentType="application/vnd.openxmlformats-officedocument.presentationml.notesSlide+xml"/>
  <Override PartName="/ppt/notesSlides/notesSlide15.xml" ContentType="application/vnd.openxmlformats-officedocument.presentationml.notesSlide+xml"/>
  <Override PartName="/ppt/notesSlides/notesSlide43.xml" ContentType="application/vnd.openxmlformats-officedocument.presentationml.notesSlide+xml"/>
  <Override PartName="/ppt/notesSlides/notesSlide37.xml" ContentType="application/vnd.openxmlformats-officedocument.presentationml.notesSlide+xml"/>
  <Override PartName="/ppt/notesSlides/notesSlide44.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1.xml" ContentType="application/vnd.openxmlformats-officedocument.presentationml.notesSlide+xml"/>
  <Override PartName="/ppt/notesSlides/notesSlide42.xml" ContentType="application/vnd.openxmlformats-officedocument.presentationml.notesSlide+xml"/>
  <Override PartName="/ppt/notesSlides/notesSlide29.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0.xml" ContentType="application/vnd.openxmlformats-officedocument.presentationml.notesSlide+xml"/>
  <Override PartName="/ppt/notesSlides/notesSlide30.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43.xml" ContentType="application/vnd.openxmlformats-officedocument.presentationml.tags+xml"/>
  <Override PartName="/ppt/tags/tag54.xml" ContentType="application/vnd.openxmlformats-officedocument.presentationml.tags+xml"/>
  <Override PartName="/ppt/tags/tag2.xml" ContentType="application/vnd.openxmlformats-officedocument.presentationml.tags+xml"/>
  <Override PartName="/ppt/tags/tag42.xml" ContentType="application/vnd.openxmlformats-officedocument.presentationml.tags+xml"/>
  <Override PartName="/ppt/tags/tag1.xml" ContentType="application/vnd.openxmlformats-officedocument.presentationml.tags+xml"/>
  <Override PartName="/ppt/tags/tag29.xml" ContentType="application/vnd.openxmlformats-officedocument.presentationml.tags+xml"/>
  <Override PartName="/ppt/tags/tag48.xml" ContentType="application/vnd.openxmlformats-officedocument.presentationml.tags+xml"/>
  <Override PartName="/ppt/tags/tag46.xml" ContentType="application/vnd.openxmlformats-officedocument.presentationml.tags+xml"/>
  <Override PartName="/ppt/tags/tag49.xml" ContentType="application/vnd.openxmlformats-officedocument.presentationml.tags+xml"/>
  <Override PartName="/ppt/tags/tag53.xml" ContentType="application/vnd.openxmlformats-officedocument.presentationml.tags+xml"/>
  <Override PartName="/docProps/app.xml" ContentType="application/vnd.openxmlformats-officedocument.extended-properties+xml"/>
  <Override PartName="/ppt/tags/tag44.xml" ContentType="application/vnd.openxmlformats-officedocument.presentationml.tags+xml"/>
  <Override PartName="/docProps/custom.xml" ContentType="application/vnd.openxmlformats-officedocument.custom-properties+xml"/>
  <Override PartName="/ppt/tags/tag52.xml" ContentType="application/vnd.openxmlformats-officedocument.presentationml.tags+xml"/>
  <Override PartName="/ppt/tags/tag51.xml" ContentType="application/vnd.openxmlformats-officedocument.presentationml.tags+xml"/>
  <Override PartName="/ppt/tags/tag45.xml" ContentType="application/vnd.openxmlformats-officedocument.presentationml.tags+xml"/>
  <Override PartName="/ppt/tags/tag50.xml" ContentType="application/vnd.openxmlformats-officedocument.presentationml.tags+xml"/>
  <Override PartName="/docProps/core.xml" ContentType="application/vnd.openxmlformats-package.core-properties+xml"/>
  <Override PartName="/ppt/tags/tag7.xml" ContentType="application/vnd.openxmlformats-officedocument.presentationml.tags+xml"/>
  <Override PartName="/ppt/tags/tag4.xml" ContentType="application/vnd.openxmlformats-officedocument.presentationml.tags+xml"/>
  <Override PartName="/ppt/tags/tag34.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35.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36.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3.xml" ContentType="application/vnd.openxmlformats-officedocument.presentationml.tags+xml"/>
  <Override PartName="/ppt/tags/tag28.xml" ContentType="application/vnd.openxmlformats-officedocument.presentationml.tags+xml"/>
  <Override PartName="/ppt/tags/tag31.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32.xml" ContentType="application/vnd.openxmlformats-officedocument.presentationml.tags+xml"/>
  <Override PartName="/ppt/tags/tag25.xml" ContentType="application/vnd.openxmlformats-officedocument.presentationml.tags+xml"/>
  <Override PartName="/ppt/tags/tag24.xml" ContentType="application/vnd.openxmlformats-officedocument.presentationml.tags+xml"/>
  <Override PartName="/ppt/tags/tag17.xml" ContentType="application/vnd.openxmlformats-officedocument.presentationml.tags+xml"/>
  <Override PartName="/ppt/tags/tag47.xml" ContentType="application/vnd.openxmlformats-officedocument.presentationml.tags+xml"/>
  <Override PartName="/ppt/tags/tag16.xml" ContentType="application/vnd.openxmlformats-officedocument.presentationml.tags+xml"/>
  <Override PartName="/ppt/tags/tag9.xml" ContentType="application/vnd.openxmlformats-officedocument.presentationml.tags+xml"/>
  <Override PartName="/ppt/tags/tag40.xml" ContentType="application/vnd.openxmlformats-officedocument.presentationml.tags+xml"/>
  <Override PartName="/ppt/tags/tag8.xml" ContentType="application/vnd.openxmlformats-officedocument.presentationml.tags+xml"/>
  <Override PartName="/ppt/tags/tag30.xml" ContentType="application/vnd.openxmlformats-officedocument.presentationml.tags+xml"/>
  <Override PartName="/ppt/tags/tag6.xml" ContentType="application/vnd.openxmlformats-officedocument.presentationml.tags+xml"/>
  <Override PartName="/ppt/tags/tag41.xml" ContentType="application/vnd.openxmlformats-officedocument.presentationml.tags+xml"/>
  <Override PartName="/ppt/tags/tag5.xml" ContentType="application/vnd.openxmlformats-officedocument.presentationml.tags+xml"/>
  <Override PartName="/ppt/tags/tag10.xml" ContentType="application/vnd.openxmlformats-officedocument.presentationml.tags+xml"/>
  <Override PartName="/ppt/tags/tag39.xml" ContentType="application/vnd.openxmlformats-officedocument.presentationml.tags+xml"/>
  <Override PartName="/ppt/tags/tag11.xml" ContentType="application/vnd.openxmlformats-officedocument.presentationml.tags+xml"/>
  <Override PartName="/ppt/tags/tag15.xml" ContentType="application/vnd.openxmlformats-officedocument.presentationml.tags+xml"/>
  <Override PartName="/ppt/tags/tag37.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38.xml" ContentType="application/vnd.openxmlformats-officedocument.presentationml.tags+xml"/>
  <Override PartName="/ppt/tags/tag12.xml" ContentType="application/vnd.openxmlformats-officedocument.presentationml.tags+xml"/>
  <Override PartName="/ppt/tags/tag3.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10" r:id="rId2"/>
  </p:sldMasterIdLst>
  <p:notesMasterIdLst>
    <p:notesMasterId r:id="rId56"/>
  </p:notesMasterIdLst>
  <p:sldIdLst>
    <p:sldId id="260" r:id="rId3"/>
    <p:sldId id="259" r:id="rId4"/>
    <p:sldId id="282" r:id="rId5"/>
    <p:sldId id="360" r:id="rId6"/>
    <p:sldId id="322" r:id="rId7"/>
    <p:sldId id="284" r:id="rId8"/>
    <p:sldId id="339" r:id="rId9"/>
    <p:sldId id="285" r:id="rId10"/>
    <p:sldId id="286" r:id="rId11"/>
    <p:sldId id="287" r:id="rId12"/>
    <p:sldId id="281" r:id="rId13"/>
    <p:sldId id="351" r:id="rId14"/>
    <p:sldId id="293" r:id="rId15"/>
    <p:sldId id="323" r:id="rId16"/>
    <p:sldId id="359" r:id="rId17"/>
    <p:sldId id="347" r:id="rId18"/>
    <p:sldId id="289" r:id="rId19"/>
    <p:sldId id="356" r:id="rId20"/>
    <p:sldId id="337" r:id="rId21"/>
    <p:sldId id="348" r:id="rId22"/>
    <p:sldId id="349" r:id="rId23"/>
    <p:sldId id="350" r:id="rId24"/>
    <p:sldId id="357" r:id="rId25"/>
    <p:sldId id="294" r:id="rId26"/>
    <p:sldId id="290" r:id="rId27"/>
    <p:sldId id="291" r:id="rId28"/>
    <p:sldId id="298" r:id="rId29"/>
    <p:sldId id="297" r:id="rId30"/>
    <p:sldId id="295" r:id="rId31"/>
    <p:sldId id="296" r:id="rId32"/>
    <p:sldId id="325" r:id="rId33"/>
    <p:sldId id="324" r:id="rId34"/>
    <p:sldId id="346" r:id="rId35"/>
    <p:sldId id="327" r:id="rId36"/>
    <p:sldId id="338" r:id="rId37"/>
    <p:sldId id="342" r:id="rId38"/>
    <p:sldId id="352" r:id="rId39"/>
    <p:sldId id="358" r:id="rId40"/>
    <p:sldId id="353" r:id="rId41"/>
    <p:sldId id="354" r:id="rId42"/>
    <p:sldId id="326" r:id="rId43"/>
    <p:sldId id="334" r:id="rId44"/>
    <p:sldId id="332" r:id="rId45"/>
    <p:sldId id="328" r:id="rId46"/>
    <p:sldId id="329" r:id="rId47"/>
    <p:sldId id="330" r:id="rId48"/>
    <p:sldId id="331" r:id="rId49"/>
    <p:sldId id="335" r:id="rId50"/>
    <p:sldId id="336" r:id="rId51"/>
    <p:sldId id="292" r:id="rId52"/>
    <p:sldId id="316" r:id="rId53"/>
    <p:sldId id="261" r:id="rId54"/>
    <p:sldId id="267" r:id="rId55"/>
  </p:sldIdLst>
  <p:sldSz cx="9144000" cy="6858000" type="screen4x3"/>
  <p:notesSz cx="7315200" cy="96012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4816" autoAdjust="0"/>
  </p:normalViewPr>
  <p:slideViewPr>
    <p:cSldViewPr snapToGrid="0">
      <p:cViewPr varScale="1">
        <p:scale>
          <a:sx n="77" d="100"/>
          <a:sy n="77" d="100"/>
        </p:scale>
        <p:origin x="90" y="1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64"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gs" Target="tags/tag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6E269B5-A450-40E7-A292-22517D9C251B}" type="datetimeFigureOut">
              <a:rPr lang="en-US" smtClean="0"/>
              <a:t>7/11/2022</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2B63952-BBA8-4838-A0CF-80F9272645AB}" type="slidenum">
              <a:rPr lang="en-US" smtClean="0"/>
              <a:t>‹#›</a:t>
            </a:fld>
            <a:endParaRPr lang="en-US"/>
          </a:p>
        </p:txBody>
      </p:sp>
    </p:spTree>
    <p:extLst>
      <p:ext uri="{BB962C8B-B14F-4D97-AF65-F5344CB8AC3E}">
        <p14:creationId xmlns:p14="http://schemas.microsoft.com/office/powerpoint/2010/main" val="411545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it.ly/orf2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farmtoCNP@state.or.us"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mailto:amy.williams@state.or.us" TargetMode="External"/><Relationship Id="rId4" Type="http://schemas.openxmlformats.org/officeDocument/2006/relationships/hyperlink" Target="mailto:rick.sherman@state.or.u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0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defRPr/>
            </a:pPr>
            <a:r>
              <a:rPr lang="en-US" sz="1200" dirty="0" smtClean="0">
                <a:solidFill>
                  <a:prstClr val="black"/>
                </a:solidFill>
              </a:rPr>
              <a:t>Overview / Intro</a:t>
            </a:r>
          </a:p>
          <a:p>
            <a:pPr marL="342900" indent="-342900">
              <a:buFont typeface="Arial" panose="020B0604020202020204" pitchFamily="34" charset="0"/>
              <a:buChar char="•"/>
              <a:defRPr/>
            </a:pPr>
            <a:r>
              <a:rPr lang="en-US" sz="1200" dirty="0" smtClean="0">
                <a:solidFill>
                  <a:prstClr val="black"/>
                </a:solidFill>
              </a:rPr>
              <a:t>Application process/timeline</a:t>
            </a:r>
          </a:p>
          <a:p>
            <a:pPr marL="342900" indent="-342900">
              <a:buFont typeface="Arial" panose="020B0604020202020204" pitchFamily="34" charset="0"/>
              <a:buChar char="•"/>
              <a:defRPr/>
            </a:pPr>
            <a:r>
              <a:rPr lang="en-US" sz="1200" dirty="0" smtClean="0">
                <a:solidFill>
                  <a:prstClr val="black"/>
                </a:solidFill>
              </a:rPr>
              <a:t>Requirements for application, scoring</a:t>
            </a:r>
          </a:p>
          <a:p>
            <a:pPr marL="342900" indent="-342900">
              <a:buFont typeface="Arial" panose="020B0604020202020204" pitchFamily="34" charset="0"/>
              <a:buChar char="•"/>
              <a:defRPr/>
            </a:pPr>
            <a:r>
              <a:rPr lang="en-US" sz="1200" dirty="0" smtClean="0">
                <a:solidFill>
                  <a:prstClr val="black"/>
                </a:solidFill>
              </a:rPr>
              <a:t>Allowable/unallowable costs</a:t>
            </a:r>
          </a:p>
          <a:p>
            <a:pPr marL="342900" indent="-342900">
              <a:buFont typeface="Arial" panose="020B0604020202020204" pitchFamily="34" charset="0"/>
              <a:buChar char="•"/>
              <a:defRPr/>
            </a:pPr>
            <a:r>
              <a:rPr lang="en-US" sz="1200" dirty="0" smtClean="0">
                <a:solidFill>
                  <a:prstClr val="black"/>
                </a:solidFill>
              </a:rPr>
              <a:t>Reimbursement Process &amp; Requirements </a:t>
            </a:r>
          </a:p>
          <a:p>
            <a:pPr marL="342900" indent="-342900">
              <a:buFont typeface="Arial" panose="020B0604020202020204" pitchFamily="34" charset="0"/>
              <a:buChar char="•"/>
              <a:defRPr/>
            </a:pPr>
            <a:r>
              <a:rPr lang="en-US" sz="1200" dirty="0" smtClean="0">
                <a:solidFill>
                  <a:prstClr val="black"/>
                </a:solidFill>
              </a:rPr>
              <a:t>Reporting</a:t>
            </a:r>
          </a:p>
          <a:p>
            <a:pPr marL="342900" indent="-342900">
              <a:buFont typeface="Arial" panose="020B0604020202020204" pitchFamily="34" charset="0"/>
              <a:buChar char="•"/>
              <a:defRPr/>
            </a:pPr>
            <a:r>
              <a:rPr lang="en-US" sz="1200" dirty="0" smtClean="0">
                <a:solidFill>
                  <a:prstClr val="black"/>
                </a:solidFill>
              </a:rPr>
              <a:t>Questions</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10</a:t>
            </a:fld>
            <a:endParaRPr lang="en-US"/>
          </a:p>
        </p:txBody>
      </p:sp>
    </p:spTree>
    <p:extLst>
      <p:ext uri="{BB962C8B-B14F-4D97-AF65-F5344CB8AC3E}">
        <p14:creationId xmlns:p14="http://schemas.microsoft.com/office/powerpoint/2010/main" val="1256755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200" dirty="0" smtClean="0"/>
              <a:t>HB 2579 was from the previous biennium</a:t>
            </a:r>
            <a:r>
              <a:rPr lang="en-US" altLang="en-US" sz="1200" baseline="0" dirty="0" smtClean="0"/>
              <a:t> (2019-2021), which the budget for this was renewed. </a:t>
            </a:r>
            <a:r>
              <a:rPr lang="en-US" altLang="en-US" sz="1200" dirty="0" smtClean="0"/>
              <a:t>Directs ODE to award grants to Oregon school districts for (</a:t>
            </a:r>
            <a:r>
              <a:rPr lang="en-US" altLang="en-US" sz="1200" i="1" dirty="0" smtClean="0"/>
              <a:t>reimbursement of costs incurred in purchasing Oregon food products that meet certain criteria) </a:t>
            </a:r>
            <a:r>
              <a:rPr lang="en-US" altLang="en-US" sz="1200" b="1" dirty="0" smtClean="0"/>
              <a:t>and for funding food-based, agriculture-based and garden-based educational activities</a:t>
            </a:r>
            <a:endParaRPr lang="en-US" altLang="en-US" sz="1200" dirty="0"/>
          </a:p>
        </p:txBody>
      </p:sp>
      <p:sp>
        <p:nvSpPr>
          <p:cNvPr id="4" name="Slide Number Placeholder 3"/>
          <p:cNvSpPr>
            <a:spLocks noGrp="1"/>
          </p:cNvSpPr>
          <p:nvPr>
            <p:ph type="sldNum" sz="quarter" idx="10"/>
          </p:nvPr>
        </p:nvSpPr>
        <p:spPr/>
        <p:txBody>
          <a:bodyPr/>
          <a:lstStyle/>
          <a:p>
            <a:fld id="{E2B63952-BBA8-4838-A0CF-80F9272645AB}" type="slidenum">
              <a:rPr lang="en-US" smtClean="0"/>
              <a:t>11</a:t>
            </a:fld>
            <a:endParaRPr lang="en-US"/>
          </a:p>
        </p:txBody>
      </p:sp>
    </p:spTree>
    <p:extLst>
      <p:ext uri="{BB962C8B-B14F-4D97-AF65-F5344CB8AC3E}">
        <p14:creationId xmlns:p14="http://schemas.microsoft.com/office/powerpoint/2010/main" val="3612985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200" dirty="0" smtClean="0"/>
              <a:t>This is a Competitive Grant!</a:t>
            </a:r>
            <a:endParaRPr lang="en-US" altLang="en-US" sz="1200" dirty="0"/>
          </a:p>
        </p:txBody>
      </p:sp>
      <p:sp>
        <p:nvSpPr>
          <p:cNvPr id="4" name="Slide Number Placeholder 3"/>
          <p:cNvSpPr>
            <a:spLocks noGrp="1"/>
          </p:cNvSpPr>
          <p:nvPr>
            <p:ph type="sldNum" sz="quarter" idx="10"/>
          </p:nvPr>
        </p:nvSpPr>
        <p:spPr/>
        <p:txBody>
          <a:bodyPr/>
          <a:lstStyle/>
          <a:p>
            <a:fld id="{E2B63952-BBA8-4838-A0CF-80F9272645AB}" type="slidenum">
              <a:rPr lang="en-US" smtClean="0"/>
              <a:t>12</a:t>
            </a:fld>
            <a:endParaRPr lang="en-US"/>
          </a:p>
        </p:txBody>
      </p:sp>
    </p:spTree>
    <p:extLst>
      <p:ext uri="{BB962C8B-B14F-4D97-AF65-F5344CB8AC3E}">
        <p14:creationId xmlns:p14="http://schemas.microsoft.com/office/powerpoint/2010/main" val="3469481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sz="1200" b="1" i="1" dirty="0" smtClean="0">
                <a:latin typeface="Arial" panose="020B0604020202020204" pitchFamily="34" charset="0"/>
              </a:rPr>
              <a:t>Eligible sponsors</a:t>
            </a:r>
            <a:r>
              <a:rPr lang="en-US" altLang="en-US" sz="1200" dirty="0" smtClean="0">
                <a:latin typeface="Arial" panose="020B0604020202020204" pitchFamily="34" charset="0"/>
              </a:rPr>
              <a:t>:</a:t>
            </a:r>
          </a:p>
          <a:p>
            <a:pPr marL="457200" indent="-457200">
              <a:spcBef>
                <a:spcPct val="0"/>
              </a:spcBef>
              <a:buFont typeface="Arial" panose="020B0604020202020204" pitchFamily="34" charset="0"/>
              <a:buChar char="•"/>
              <a:defRPr/>
            </a:pPr>
            <a:r>
              <a:rPr lang="en-US" altLang="en-US" sz="1200" dirty="0" smtClean="0">
                <a:latin typeface="Arial" panose="020B0604020202020204" pitchFamily="34" charset="0"/>
              </a:rPr>
              <a:t>School Districts</a:t>
            </a:r>
          </a:p>
          <a:p>
            <a:pPr marL="457200" indent="-457200">
              <a:spcBef>
                <a:spcPct val="0"/>
              </a:spcBef>
              <a:buFont typeface="Arial" panose="020B0604020202020204" pitchFamily="34" charset="0"/>
              <a:buChar char="•"/>
              <a:defRPr/>
            </a:pPr>
            <a:r>
              <a:rPr lang="en-US" altLang="en-US" sz="1200" dirty="0" smtClean="0">
                <a:latin typeface="Arial" panose="020B0604020202020204" pitchFamily="34" charset="0"/>
              </a:rPr>
              <a:t>Nonprofit organizations</a:t>
            </a:r>
          </a:p>
          <a:p>
            <a:pPr marL="457200" indent="-457200">
              <a:spcBef>
                <a:spcPct val="0"/>
              </a:spcBef>
              <a:buFont typeface="Arial" panose="020B0604020202020204" pitchFamily="34" charset="0"/>
              <a:buChar char="•"/>
              <a:defRPr/>
            </a:pPr>
            <a:r>
              <a:rPr lang="en-US" altLang="en-US" sz="1200" dirty="0" smtClean="0">
                <a:latin typeface="Arial" panose="020B0604020202020204" pitchFamily="34" charset="0"/>
              </a:rPr>
              <a:t>Commodity commissions or councils</a:t>
            </a:r>
          </a:p>
          <a:p>
            <a:pPr marL="457200" indent="-457200">
              <a:spcBef>
                <a:spcPct val="0"/>
              </a:spcBef>
              <a:buFont typeface="Arial" panose="020B0604020202020204" pitchFamily="34" charset="0"/>
              <a:buChar char="•"/>
              <a:defRPr/>
            </a:pPr>
            <a:r>
              <a:rPr lang="en-US" altLang="en-US" sz="1200" dirty="0" smtClean="0">
                <a:latin typeface="Arial" panose="020B0604020202020204" pitchFamily="34" charset="0"/>
              </a:rPr>
              <a:t>ESD’s</a:t>
            </a:r>
          </a:p>
          <a:p>
            <a:pPr marL="457200" indent="-457200">
              <a:spcBef>
                <a:spcPct val="0"/>
              </a:spcBef>
              <a:buFont typeface="Arial" panose="020B0604020202020204" pitchFamily="34" charset="0"/>
              <a:buChar char="•"/>
              <a:defRPr/>
            </a:pPr>
            <a:r>
              <a:rPr lang="en-US" altLang="en-US" sz="1200" dirty="0" smtClean="0">
                <a:latin typeface="Arial" panose="020B0604020202020204" pitchFamily="34" charset="0"/>
              </a:rPr>
              <a:t>Federally recognized Indian Tribes </a:t>
            </a:r>
          </a:p>
          <a:p>
            <a:pPr marL="457200" indent="-457200">
              <a:spcBef>
                <a:spcPct val="0"/>
              </a:spcBef>
              <a:buFont typeface="Arial" panose="020B0604020202020204" pitchFamily="34" charset="0"/>
              <a:buChar char="•"/>
              <a:defRPr/>
            </a:pPr>
            <a:r>
              <a:rPr lang="en-US" altLang="en-US" sz="1200" dirty="0" smtClean="0">
                <a:latin typeface="Arial" panose="020B0604020202020204" pitchFamily="34" charset="0"/>
              </a:rPr>
              <a:t>Schools overseen by the Bureau of Indian Education</a:t>
            </a:r>
          </a:p>
          <a:p>
            <a:pPr marL="457200" indent="-457200">
              <a:spcBef>
                <a:spcPct val="0"/>
              </a:spcBef>
              <a:buFont typeface="Arial" panose="020B0604020202020204" pitchFamily="34" charset="0"/>
              <a:buChar char="•"/>
              <a:defRPr/>
            </a:pPr>
            <a:r>
              <a:rPr lang="en-US" altLang="en-US" sz="1200" dirty="0" smtClean="0">
                <a:latin typeface="Arial" panose="020B0604020202020204" pitchFamily="34" charset="0"/>
              </a:rPr>
              <a:t>Soil &amp; Water Conservation Districts</a:t>
            </a:r>
            <a:endParaRPr lang="en-US" altLang="en-US" sz="12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13</a:t>
            </a:fld>
            <a:endParaRPr lang="en-US"/>
          </a:p>
        </p:txBody>
      </p:sp>
    </p:spTree>
    <p:extLst>
      <p:ext uri="{BB962C8B-B14F-4D97-AF65-F5344CB8AC3E}">
        <p14:creationId xmlns:p14="http://schemas.microsoft.com/office/powerpoint/2010/main" val="581209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sz="1200" b="1" i="1" dirty="0" smtClean="0">
                <a:latin typeface="Arial" panose="020B0604020202020204" pitchFamily="34" charset="0"/>
              </a:rPr>
              <a:t>Eligible sponsors</a:t>
            </a:r>
            <a:r>
              <a:rPr lang="en-US" altLang="en-US" sz="1200" dirty="0" smtClean="0">
                <a:latin typeface="Arial" panose="020B0604020202020204" pitchFamily="34" charset="0"/>
              </a:rPr>
              <a:t>:</a:t>
            </a:r>
          </a:p>
          <a:p>
            <a:pPr marL="457200" indent="-457200">
              <a:spcBef>
                <a:spcPct val="0"/>
              </a:spcBef>
              <a:defRPr/>
            </a:pPr>
            <a:endParaRPr lang="en-US" altLang="en-US" sz="1200" dirty="0" smtClean="0">
              <a:solidFill>
                <a:srgbClr val="FF0000"/>
              </a:solidFill>
              <a:latin typeface="Arial" panose="020B0604020202020204" pitchFamily="34" charset="0"/>
            </a:endParaRPr>
          </a:p>
          <a:p>
            <a:pPr marL="457200" indent="-457200">
              <a:spcBef>
                <a:spcPct val="0"/>
              </a:spcBef>
              <a:buFont typeface="Arial" panose="020B0604020202020204" pitchFamily="34" charset="0"/>
              <a:buChar char="•"/>
              <a:defRPr/>
            </a:pPr>
            <a:r>
              <a:rPr lang="en-US" altLang="en-US" sz="1200" dirty="0" smtClean="0">
                <a:latin typeface="Arial" panose="020B0604020202020204" pitchFamily="34" charset="0"/>
              </a:rPr>
              <a:t>Providers of center-based programs for </a:t>
            </a:r>
            <a:r>
              <a:rPr lang="en-US" altLang="en-US" sz="1200" i="1" u="sng" dirty="0" smtClean="0">
                <a:latin typeface="Arial" panose="020B0604020202020204" pitchFamily="34" charset="0"/>
              </a:rPr>
              <a:t>children</a:t>
            </a:r>
            <a:r>
              <a:rPr lang="en-US" altLang="en-US" sz="1200" dirty="0" smtClean="0">
                <a:latin typeface="Arial" panose="020B0604020202020204" pitchFamily="34" charset="0"/>
              </a:rPr>
              <a:t> in the Child and Adult Care Food Program (CACFP)</a:t>
            </a:r>
          </a:p>
          <a:p>
            <a:pPr marL="457200" indent="-457200">
              <a:spcBef>
                <a:spcPct val="0"/>
              </a:spcBef>
              <a:buFont typeface="Arial" panose="020B0604020202020204" pitchFamily="34" charset="0"/>
              <a:buChar char="•"/>
              <a:defRPr/>
            </a:pPr>
            <a:r>
              <a:rPr lang="en-US" altLang="en-US" sz="1200" dirty="0" smtClean="0">
                <a:latin typeface="Arial" panose="020B0604020202020204" pitchFamily="34" charset="0"/>
              </a:rPr>
              <a:t>Producers of food produced or processed in (Oregon) including farmers, ranchers and seafood harvesters </a:t>
            </a:r>
            <a:r>
              <a:rPr lang="en-US" altLang="en-US" sz="1200" i="1" dirty="0" smtClean="0">
                <a:latin typeface="Arial" panose="020B0604020202020204" pitchFamily="34" charset="0"/>
              </a:rPr>
              <a:t>(more on this next slide)</a:t>
            </a:r>
          </a:p>
          <a:p>
            <a:pPr>
              <a:spcBef>
                <a:spcPct val="0"/>
              </a:spcBef>
              <a:defRPr/>
            </a:pPr>
            <a:r>
              <a:rPr lang="en-US" altLang="en-US" sz="1200" dirty="0" smtClean="0">
                <a:solidFill>
                  <a:srgbClr val="FF00FF"/>
                </a:solidFill>
                <a:latin typeface="Arial" panose="020B0604020202020204" pitchFamily="34" charset="0"/>
              </a:rPr>
              <a:t>	</a:t>
            </a:r>
            <a:r>
              <a:rPr lang="en-US" altLang="en-US" sz="1200" dirty="0" smtClean="0">
                <a:latin typeface="Arial" panose="020B0604020202020204" pitchFamily="34" charset="0"/>
              </a:rPr>
              <a:t>-Organizations may partner with each other</a:t>
            </a:r>
            <a:endParaRPr lang="en-US" altLang="en-US" sz="12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14</a:t>
            </a:fld>
            <a:endParaRPr lang="en-US"/>
          </a:p>
        </p:txBody>
      </p:sp>
    </p:spTree>
    <p:extLst>
      <p:ext uri="{BB962C8B-B14F-4D97-AF65-F5344CB8AC3E}">
        <p14:creationId xmlns:p14="http://schemas.microsoft.com/office/powerpoint/2010/main" val="3031171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For those of you who are producers or work with producers such as non profit organizations, commodity commissions ,or farm associations this funding is available to provide agricultural, food and nutrition education to students and youth in early child care settings, summer food programs, and schools via indoor and outdoor classrooms, garden education environments, farm field trips and more.   </a:t>
            </a:r>
          </a:p>
          <a:p>
            <a:r>
              <a:rPr lang="en-US" sz="1200" b="0" i="0" u="none" strike="noStrike" kern="1200" dirty="0" smtClean="0">
                <a:solidFill>
                  <a:schemeClr val="tx1"/>
                </a:solidFill>
                <a:effectLst/>
                <a:latin typeface="+mn-lt"/>
                <a:ea typeface="+mn-ea"/>
                <a:cs typeface="+mn-cs"/>
              </a:rPr>
              <a:t> </a:t>
            </a:r>
          </a:p>
          <a:p>
            <a:r>
              <a:rPr lang="en-US" sz="1200" b="0" i="0" u="none" strike="noStrike" kern="1200" dirty="0" smtClean="0">
                <a:solidFill>
                  <a:schemeClr val="tx1"/>
                </a:solidFill>
                <a:effectLst/>
                <a:latin typeface="+mn-lt"/>
                <a:ea typeface="+mn-ea"/>
                <a:cs typeface="+mn-cs"/>
              </a:rPr>
              <a:t>Funds cover costs such as curricula and supplies, activity booklets/educational materials, farm field trip expenses such as hand washing stations, shade shelters, outdoor classroom expenses, mileage and transportation, and much more.  Funds can also be used for personnel salaries/wages such as teachers, bus drivers, farmers’ time, and educators.</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Past grantees include the Albacore Commission, Central Oregon Locavore, </a:t>
            </a:r>
            <a:r>
              <a:rPr lang="en-US" sz="1200" b="0" i="0" u="none" strike="noStrike" kern="1200" dirty="0" err="1" smtClean="0">
                <a:solidFill>
                  <a:schemeClr val="tx1"/>
                </a:solidFill>
                <a:effectLst/>
                <a:latin typeface="+mn-lt"/>
                <a:ea typeface="+mn-ea"/>
                <a:cs typeface="+mn-cs"/>
              </a:rPr>
              <a:t>Capaces</a:t>
            </a:r>
            <a:r>
              <a:rPr lang="en-US" sz="1200" b="0" i="0" u="none" strike="noStrike" kern="1200" dirty="0" smtClean="0">
                <a:solidFill>
                  <a:schemeClr val="tx1"/>
                </a:solidFill>
                <a:effectLst/>
                <a:latin typeface="+mn-lt"/>
                <a:ea typeface="+mn-ea"/>
                <a:cs typeface="+mn-cs"/>
              </a:rPr>
              <a:t> Anahuac Farm, Oregon Ag Link, Oregon Beef Council and Zenger Farm</a:t>
            </a:r>
            <a:r>
              <a:rPr lang="en-US" sz="1200" b="0" i="0" u="none" strike="noStrike" kern="1200" baseline="0" dirty="0" smtClean="0">
                <a:solidFill>
                  <a:schemeClr val="tx1"/>
                </a:solidFill>
                <a:effectLst/>
                <a:latin typeface="+mn-lt"/>
                <a:ea typeface="+mn-ea"/>
                <a:cs typeface="+mn-cs"/>
              </a:rPr>
              <a:t> (although many of these were also nonprofit organizations as well) The key here is that the organization in whatever form, must work with an eligible school or childcare center to provide the educational programming. </a:t>
            </a:r>
            <a:endParaRPr 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15</a:t>
            </a:fld>
            <a:endParaRPr lang="en-US"/>
          </a:p>
        </p:txBody>
      </p:sp>
    </p:spTree>
    <p:extLst>
      <p:ext uri="{BB962C8B-B14F-4D97-AF65-F5344CB8AC3E}">
        <p14:creationId xmlns:p14="http://schemas.microsoft.com/office/powerpoint/2010/main" val="552591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sz="1200" b="1" i="1" dirty="0" smtClean="0">
                <a:latin typeface="Arial" panose="020B0604020202020204" pitchFamily="34" charset="0"/>
              </a:rPr>
              <a:t>Eligible sponsors</a:t>
            </a:r>
            <a:r>
              <a:rPr lang="en-US" altLang="en-US" sz="1200" dirty="0" smtClean="0">
                <a:latin typeface="Arial" panose="020B0604020202020204" pitchFamily="34" charset="0"/>
              </a:rPr>
              <a:t>:</a:t>
            </a:r>
          </a:p>
          <a:p>
            <a:pPr marL="457200" indent="-457200">
              <a:spcBef>
                <a:spcPct val="0"/>
              </a:spcBef>
              <a:defRPr/>
            </a:pPr>
            <a:endParaRPr lang="en-US" altLang="en-US" sz="1200" dirty="0" smtClean="0">
              <a:solidFill>
                <a:srgbClr val="FF0000"/>
              </a:solidFill>
              <a:latin typeface="Arial" panose="020B0604020202020204" pitchFamily="34" charset="0"/>
            </a:endParaRPr>
          </a:p>
          <a:p>
            <a:pPr>
              <a:spcBef>
                <a:spcPct val="0"/>
              </a:spcBef>
              <a:defRPr/>
            </a:pPr>
            <a:r>
              <a:rPr lang="en-US" altLang="en-US" sz="1200" b="1" dirty="0" smtClean="0">
                <a:latin typeface="Arial" panose="020B0604020202020204" pitchFamily="34" charset="0"/>
              </a:rPr>
              <a:t>Nonprofits</a:t>
            </a:r>
            <a:r>
              <a:rPr lang="en-US" altLang="en-US" sz="1200" dirty="0" smtClean="0">
                <a:latin typeface="Arial" panose="020B0604020202020204" pitchFamily="34" charset="0"/>
              </a:rPr>
              <a:t> (especially- but everyone):</a:t>
            </a:r>
          </a:p>
          <a:p>
            <a:pPr marL="457200" indent="-457200">
              <a:spcBef>
                <a:spcPct val="0"/>
              </a:spcBef>
              <a:buFont typeface="Arial" panose="020B0604020202020204" pitchFamily="34" charset="0"/>
              <a:buChar char="•"/>
              <a:defRPr/>
            </a:pPr>
            <a:r>
              <a:rPr lang="en-US" altLang="en-US" sz="1200" dirty="0" smtClean="0">
                <a:latin typeface="Arial" panose="020B0604020202020204" pitchFamily="34" charset="0"/>
              </a:rPr>
              <a:t>You MUST be registered with the State of Oregon Business Registry BEFORE you are awarded funds.  </a:t>
            </a:r>
          </a:p>
          <a:p>
            <a:pPr marL="457200" indent="-457200">
              <a:spcBef>
                <a:spcPct val="0"/>
              </a:spcBef>
              <a:buFont typeface="Arial" panose="020B0604020202020204" pitchFamily="34" charset="0"/>
              <a:buChar char="•"/>
              <a:defRPr/>
            </a:pPr>
            <a:r>
              <a:rPr lang="en-US" altLang="en-US" sz="1200" dirty="0" smtClean="0">
                <a:latin typeface="Arial" panose="020B0604020202020204" pitchFamily="34" charset="0"/>
              </a:rPr>
              <a:t>Please use that OFFICIAL name when filling out the application. Sometimes sponsors go by MANY different names!</a:t>
            </a:r>
            <a:endParaRPr lang="en-US" altLang="en-US" sz="12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16</a:t>
            </a:fld>
            <a:endParaRPr lang="en-US"/>
          </a:p>
        </p:txBody>
      </p:sp>
    </p:spTree>
    <p:extLst>
      <p:ext uri="{BB962C8B-B14F-4D97-AF65-F5344CB8AC3E}">
        <p14:creationId xmlns:p14="http://schemas.microsoft.com/office/powerpoint/2010/main" val="1302753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defRPr/>
            </a:pPr>
            <a:r>
              <a:rPr lang="en-US" sz="2800" dirty="0" smtClean="0">
                <a:solidFill>
                  <a:prstClr val="black"/>
                </a:solidFill>
              </a:rPr>
              <a:t>$10.2 million dollars are allocated for the overall farm to school grant.</a:t>
            </a:r>
          </a:p>
          <a:p>
            <a:pPr marL="800100" lvl="1" indent="-342900">
              <a:buFont typeface="Arial" panose="020B0604020202020204" pitchFamily="34" charset="0"/>
              <a:buChar char="•"/>
              <a:defRPr/>
            </a:pPr>
            <a:r>
              <a:rPr lang="en-US" sz="2800" dirty="0" smtClean="0">
                <a:solidFill>
                  <a:prstClr val="black"/>
                </a:solidFill>
              </a:rPr>
              <a:t>$3 million is budgeted for this education grant portion this round</a:t>
            </a:r>
          </a:p>
          <a:p>
            <a:pPr marL="800100" lvl="1" indent="-342900">
              <a:buFont typeface="Arial" panose="020B0604020202020204" pitchFamily="34" charset="0"/>
              <a:buChar char="•"/>
              <a:defRPr/>
            </a:pPr>
            <a:r>
              <a:rPr lang="en-US" sz="2800" dirty="0" smtClean="0">
                <a:solidFill>
                  <a:prstClr val="black"/>
                </a:solidFill>
              </a:rPr>
              <a:t>This is a </a:t>
            </a:r>
            <a:r>
              <a:rPr lang="en-US" sz="2800" i="1" u="sng" dirty="0" smtClean="0">
                <a:solidFill>
                  <a:prstClr val="black"/>
                </a:solidFill>
              </a:rPr>
              <a:t>competitive</a:t>
            </a:r>
            <a:r>
              <a:rPr lang="en-US" sz="2800" dirty="0" smtClean="0">
                <a:solidFill>
                  <a:prstClr val="black"/>
                </a:solidFill>
              </a:rPr>
              <a:t> grant</a:t>
            </a:r>
          </a:p>
          <a:p>
            <a:pPr marL="800100" lvl="1" indent="-342900">
              <a:buFont typeface="Arial" panose="020B0604020202020204" pitchFamily="34" charset="0"/>
              <a:buChar char="•"/>
              <a:defRPr/>
            </a:pPr>
            <a:r>
              <a:rPr lang="en-US" sz="2800" i="1" dirty="0" smtClean="0">
                <a:solidFill>
                  <a:srgbClr val="FF0000"/>
                </a:solidFill>
              </a:rPr>
              <a:t>Mini Grants:</a:t>
            </a:r>
            <a:r>
              <a:rPr lang="en-US" sz="2800" i="1" dirty="0" smtClean="0">
                <a:solidFill>
                  <a:prstClr val="black"/>
                </a:solidFill>
              </a:rPr>
              <a:t> Up to 20 awarded of $2,000-$10,000 each</a:t>
            </a:r>
          </a:p>
          <a:p>
            <a:pPr marL="800100" lvl="1" indent="-342900">
              <a:buFont typeface="Arial" panose="020B0604020202020204" pitchFamily="34" charset="0"/>
              <a:buChar char="•"/>
              <a:defRPr/>
            </a:pPr>
            <a:r>
              <a:rPr lang="en-US" sz="2800" i="1" dirty="0" smtClean="0">
                <a:solidFill>
                  <a:srgbClr val="FF0000"/>
                </a:solidFill>
              </a:rPr>
              <a:t>Full grants</a:t>
            </a:r>
            <a:r>
              <a:rPr lang="en-US" sz="2800" i="1" dirty="0" smtClean="0">
                <a:solidFill>
                  <a:prstClr val="black"/>
                </a:solidFill>
              </a:rPr>
              <a:t>: Up to 28 awarded of $10,001 - $100,000.</a:t>
            </a:r>
          </a:p>
        </p:txBody>
      </p:sp>
      <p:sp>
        <p:nvSpPr>
          <p:cNvPr id="4" name="Slide Number Placeholder 3"/>
          <p:cNvSpPr>
            <a:spLocks noGrp="1"/>
          </p:cNvSpPr>
          <p:nvPr>
            <p:ph type="sldNum" sz="quarter" idx="10"/>
          </p:nvPr>
        </p:nvSpPr>
        <p:spPr/>
        <p:txBody>
          <a:bodyPr/>
          <a:lstStyle/>
          <a:p>
            <a:fld id="{E2B63952-BBA8-4838-A0CF-80F9272645AB}" type="slidenum">
              <a:rPr lang="en-US" smtClean="0"/>
              <a:t>17</a:t>
            </a:fld>
            <a:endParaRPr lang="en-US"/>
          </a:p>
        </p:txBody>
      </p:sp>
    </p:spTree>
    <p:extLst>
      <p:ext uri="{BB962C8B-B14F-4D97-AF65-F5344CB8AC3E}">
        <p14:creationId xmlns:p14="http://schemas.microsoft.com/office/powerpoint/2010/main" val="1276365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defRPr/>
            </a:pPr>
            <a:r>
              <a:rPr lang="en-US" sz="2800" dirty="0" smtClean="0">
                <a:solidFill>
                  <a:prstClr val="black"/>
                </a:solidFill>
              </a:rPr>
              <a:t>*NOTE: This is a somewhat fluid estimate.  We anticipate a lot of applications..  We reserve the right to award more or less awards based on</a:t>
            </a:r>
          </a:p>
          <a:p>
            <a:pPr marL="800100" lvl="1" indent="-342900">
              <a:buFont typeface="Arial" panose="020B0604020202020204" pitchFamily="34" charset="0"/>
              <a:buChar char="•"/>
              <a:defRPr/>
            </a:pPr>
            <a:r>
              <a:rPr lang="en-US" sz="2800" dirty="0" smtClean="0">
                <a:solidFill>
                  <a:prstClr val="black"/>
                </a:solidFill>
              </a:rPr>
              <a:t>Quality of applications received</a:t>
            </a:r>
          </a:p>
          <a:p>
            <a:pPr marL="800100" lvl="1" indent="-342900">
              <a:buFont typeface="Arial" panose="020B0604020202020204" pitchFamily="34" charset="0"/>
              <a:buChar char="•"/>
              <a:defRPr/>
            </a:pPr>
            <a:r>
              <a:rPr lang="en-US" sz="2800" dirty="0" smtClean="0">
                <a:solidFill>
                  <a:prstClr val="black"/>
                </a:solidFill>
              </a:rPr>
              <a:t>Quantity of applications received</a:t>
            </a:r>
          </a:p>
          <a:p>
            <a:pPr marL="800100" lvl="1" indent="-342900">
              <a:buFont typeface="Arial" panose="020B0604020202020204" pitchFamily="34" charset="0"/>
              <a:buChar char="•"/>
              <a:defRPr/>
            </a:pPr>
            <a:r>
              <a:rPr lang="en-US" sz="2800" dirty="0" smtClean="0">
                <a:solidFill>
                  <a:prstClr val="black"/>
                </a:solidFill>
              </a:rPr>
              <a:t>Dollar amounts of applications received (many times applicants do not request full amounts)</a:t>
            </a:r>
          </a:p>
          <a:p>
            <a:pPr marL="800100" lvl="1" indent="-342900">
              <a:buFont typeface="Arial" panose="020B0604020202020204" pitchFamily="34" charset="0"/>
              <a:buChar char="•"/>
              <a:defRPr/>
            </a:pPr>
            <a:r>
              <a:rPr lang="en-US" sz="2800" dirty="0" smtClean="0">
                <a:solidFill>
                  <a:prstClr val="black"/>
                </a:solidFill>
              </a:rPr>
              <a:t>Leftover budget amounts from other </a:t>
            </a:r>
            <a:r>
              <a:rPr lang="en-US" sz="2800" dirty="0" err="1" smtClean="0">
                <a:solidFill>
                  <a:prstClr val="black"/>
                </a:solidFill>
              </a:rPr>
              <a:t>subgrants</a:t>
            </a:r>
            <a:endParaRPr lang="en-US" sz="2800" dirty="0" smtClean="0">
              <a:solidFill>
                <a:prstClr val="black"/>
              </a:solidFill>
            </a:endParaRPr>
          </a:p>
          <a:p>
            <a:pPr marL="342900" indent="-342900">
              <a:buFont typeface="Arial" panose="020B0604020202020204" pitchFamily="34" charset="0"/>
              <a:buChar char="•"/>
              <a:defRPr/>
            </a:pPr>
            <a:endParaRPr lang="en-US" sz="2800" i="1" dirty="0" smtClean="0">
              <a:solidFill>
                <a:prstClr val="black"/>
              </a:solidFill>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18</a:t>
            </a:fld>
            <a:endParaRPr lang="en-US"/>
          </a:p>
        </p:txBody>
      </p:sp>
    </p:spTree>
    <p:extLst>
      <p:ext uri="{BB962C8B-B14F-4D97-AF65-F5344CB8AC3E}">
        <p14:creationId xmlns:p14="http://schemas.microsoft.com/office/powerpoint/2010/main" val="3216652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Bef>
                <a:spcPct val="0"/>
              </a:spcBef>
              <a:buFont typeface="Arial" panose="020B0604020202020204" pitchFamily="34" charset="0"/>
              <a:buChar char="•"/>
              <a:defRPr/>
            </a:pPr>
            <a:r>
              <a:rPr lang="en-US" altLang="en-US" sz="2800" dirty="0" smtClean="0">
                <a:solidFill>
                  <a:prstClr val="black"/>
                </a:solidFill>
              </a:rPr>
              <a:t>We get this question all the time, so here goes:</a:t>
            </a:r>
          </a:p>
          <a:p>
            <a:pPr marL="914400" lvl="1" indent="-457200">
              <a:spcBef>
                <a:spcPct val="0"/>
              </a:spcBef>
              <a:buFont typeface="Arial" panose="020B0604020202020204" pitchFamily="34" charset="0"/>
              <a:buChar char="•"/>
              <a:defRPr/>
            </a:pPr>
            <a:r>
              <a:rPr lang="en-US" altLang="en-US" sz="2800" dirty="0" smtClean="0">
                <a:solidFill>
                  <a:prstClr val="black"/>
                </a:solidFill>
              </a:rPr>
              <a:t>For Full Grants, the last time we awarded </a:t>
            </a:r>
            <a:r>
              <a:rPr lang="en-US" altLang="en-US" sz="2800" i="1" u="sng" dirty="0" smtClean="0">
                <a:solidFill>
                  <a:prstClr val="black"/>
                </a:solidFill>
              </a:rPr>
              <a:t>$100,000 awards</a:t>
            </a:r>
            <a:r>
              <a:rPr lang="en-US" altLang="en-US" sz="2800" dirty="0" smtClean="0">
                <a:solidFill>
                  <a:prstClr val="black"/>
                </a:solidFill>
              </a:rPr>
              <a:t>, The average award funded last time was $69,908;</a:t>
            </a:r>
          </a:p>
          <a:p>
            <a:pPr marL="914400" lvl="1" indent="-457200">
              <a:spcBef>
                <a:spcPct val="0"/>
              </a:spcBef>
              <a:buFont typeface="Arial" panose="020B0604020202020204" pitchFamily="34" charset="0"/>
              <a:buChar char="•"/>
              <a:defRPr/>
            </a:pPr>
            <a:r>
              <a:rPr lang="en-US" altLang="en-US" sz="2800" dirty="0" smtClean="0">
                <a:solidFill>
                  <a:prstClr val="black"/>
                </a:solidFill>
              </a:rPr>
              <a:t>For Mini Grants: Average: $8,523</a:t>
            </a:r>
          </a:p>
        </p:txBody>
      </p:sp>
      <p:sp>
        <p:nvSpPr>
          <p:cNvPr id="4" name="Slide Number Placeholder 3"/>
          <p:cNvSpPr>
            <a:spLocks noGrp="1"/>
          </p:cNvSpPr>
          <p:nvPr>
            <p:ph type="sldNum" sz="quarter" idx="10"/>
          </p:nvPr>
        </p:nvSpPr>
        <p:spPr/>
        <p:txBody>
          <a:bodyPr/>
          <a:lstStyle/>
          <a:p>
            <a:fld id="{E2B63952-BBA8-4838-A0CF-80F9272645AB}" type="slidenum">
              <a:rPr lang="en-US" smtClean="0"/>
              <a:t>19</a:t>
            </a:fld>
            <a:endParaRPr lang="en-US"/>
          </a:p>
        </p:txBody>
      </p:sp>
    </p:spTree>
    <p:extLst>
      <p:ext uri="{BB962C8B-B14F-4D97-AF65-F5344CB8AC3E}">
        <p14:creationId xmlns:p14="http://schemas.microsoft.com/office/powerpoint/2010/main" val="2873826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to the farm to Oregon Department of Education Child Nutrition Program Education grant for the NSLP.  I’m your host, Rick Sherman.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a:t>
            </a:fld>
            <a:endParaRPr lang="en-US"/>
          </a:p>
        </p:txBody>
      </p:sp>
    </p:spTree>
    <p:extLst>
      <p:ext uri="{BB962C8B-B14F-4D97-AF65-F5344CB8AC3E}">
        <p14:creationId xmlns:p14="http://schemas.microsoft.com/office/powerpoint/2010/main" val="759306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Bef>
                <a:spcPct val="0"/>
              </a:spcBef>
              <a:buFont typeface="Arial" panose="020B0604020202020204" pitchFamily="34" charset="0"/>
              <a:buChar char="•"/>
              <a:defRPr/>
            </a:pPr>
            <a:r>
              <a:rPr lang="en-US" altLang="en-US" sz="2800" b="1" dirty="0" smtClean="0">
                <a:solidFill>
                  <a:prstClr val="black"/>
                </a:solidFill>
              </a:rPr>
              <a:t>AGREEMENT</a:t>
            </a:r>
          </a:p>
          <a:p>
            <a:pPr marL="457200" indent="-457200">
              <a:spcBef>
                <a:spcPct val="0"/>
              </a:spcBef>
              <a:buFont typeface="Arial" panose="020B0604020202020204" pitchFamily="34" charset="0"/>
              <a:buChar char="•"/>
              <a:defRPr/>
            </a:pPr>
            <a:r>
              <a:rPr lang="en-US" altLang="en-US" sz="2800" dirty="0" smtClean="0">
                <a:solidFill>
                  <a:prstClr val="black"/>
                </a:solidFill>
              </a:rPr>
              <a:t>Once again, our Procurement department handles this application process and the following agreement</a:t>
            </a:r>
          </a:p>
          <a:p>
            <a:pPr marL="457200" indent="-457200">
              <a:spcBef>
                <a:spcPct val="0"/>
              </a:spcBef>
              <a:buFont typeface="Arial" panose="020B0604020202020204" pitchFamily="34" charset="0"/>
              <a:buChar char="•"/>
              <a:defRPr/>
            </a:pPr>
            <a:r>
              <a:rPr lang="en-US" altLang="en-US" sz="2800" b="1" dirty="0" smtClean="0">
                <a:solidFill>
                  <a:prstClr val="black"/>
                </a:solidFill>
              </a:rPr>
              <a:t>INSURANCE REQUIREMENT</a:t>
            </a:r>
          </a:p>
        </p:txBody>
      </p:sp>
      <p:sp>
        <p:nvSpPr>
          <p:cNvPr id="4" name="Slide Number Placeholder 3"/>
          <p:cNvSpPr>
            <a:spLocks noGrp="1"/>
          </p:cNvSpPr>
          <p:nvPr>
            <p:ph type="sldNum" sz="quarter" idx="10"/>
          </p:nvPr>
        </p:nvSpPr>
        <p:spPr/>
        <p:txBody>
          <a:bodyPr/>
          <a:lstStyle/>
          <a:p>
            <a:fld id="{E2B63952-BBA8-4838-A0CF-80F9272645AB}" type="slidenum">
              <a:rPr lang="en-US" smtClean="0"/>
              <a:t>20</a:t>
            </a:fld>
            <a:endParaRPr lang="en-US"/>
          </a:p>
        </p:txBody>
      </p:sp>
    </p:spTree>
    <p:extLst>
      <p:ext uri="{BB962C8B-B14F-4D97-AF65-F5344CB8AC3E}">
        <p14:creationId xmlns:p14="http://schemas.microsoft.com/office/powerpoint/2010/main" val="668631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Bef>
                <a:spcPct val="0"/>
              </a:spcBef>
              <a:buFont typeface="Arial" panose="020B0604020202020204" pitchFamily="34" charset="0"/>
              <a:buChar char="•"/>
              <a:defRPr/>
            </a:pPr>
            <a:r>
              <a:rPr lang="en-US" altLang="en-US" sz="2800" dirty="0" smtClean="0">
                <a:solidFill>
                  <a:prstClr val="black"/>
                </a:solidFill>
              </a:rPr>
              <a:t>We have a </a:t>
            </a:r>
            <a:r>
              <a:rPr lang="en-US" altLang="en-US" sz="2800" b="1" dirty="0" smtClean="0">
                <a:solidFill>
                  <a:prstClr val="black"/>
                </a:solidFill>
              </a:rPr>
              <a:t>Agreement Template </a:t>
            </a:r>
            <a:r>
              <a:rPr lang="en-US" altLang="en-US" sz="2800" dirty="0" smtClean="0">
                <a:solidFill>
                  <a:prstClr val="black"/>
                </a:solidFill>
              </a:rPr>
              <a:t>on our grant website posted, you should familiarize yourself with that before you decide to apply</a:t>
            </a:r>
          </a:p>
          <a:p>
            <a:pPr marL="457200" indent="-457200">
              <a:spcBef>
                <a:spcPct val="0"/>
              </a:spcBef>
              <a:buFont typeface="Arial" panose="020B0604020202020204" pitchFamily="34" charset="0"/>
              <a:buChar char="•"/>
              <a:defRPr/>
            </a:pPr>
            <a:r>
              <a:rPr lang="en-US" altLang="en-US" sz="2800" dirty="0" smtClean="0">
                <a:solidFill>
                  <a:prstClr val="black"/>
                </a:solidFill>
              </a:rPr>
              <a:t>If you’re successful in getting an award, before you can begin your work you will have to have a signed agreement in place</a:t>
            </a:r>
          </a:p>
          <a:p>
            <a:pPr marL="457200" indent="-457200">
              <a:spcBef>
                <a:spcPct val="0"/>
              </a:spcBef>
              <a:buFont typeface="Arial" panose="020B0604020202020204" pitchFamily="34" charset="0"/>
              <a:buChar char="•"/>
              <a:defRPr/>
            </a:pPr>
            <a:r>
              <a:rPr lang="en-US" altLang="en-US" sz="2800" dirty="0" smtClean="0">
                <a:solidFill>
                  <a:prstClr val="black"/>
                </a:solidFill>
              </a:rPr>
              <a:t>One of the stipulations is to have insurance in place for that agreement</a:t>
            </a:r>
          </a:p>
          <a:p>
            <a:pPr marL="800100" lvl="1" indent="-342900">
              <a:buFont typeface="Arial" panose="020B0604020202020204" pitchFamily="34" charset="0"/>
              <a:buChar char="•"/>
              <a:defRPr/>
            </a:pPr>
            <a:endParaRPr lang="en-US" sz="2800" dirty="0" smtClean="0">
              <a:solidFill>
                <a:prstClr val="black"/>
              </a:solidFill>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21</a:t>
            </a:fld>
            <a:endParaRPr lang="en-US"/>
          </a:p>
        </p:txBody>
      </p:sp>
    </p:spTree>
    <p:extLst>
      <p:ext uri="{BB962C8B-B14F-4D97-AF65-F5344CB8AC3E}">
        <p14:creationId xmlns:p14="http://schemas.microsoft.com/office/powerpoint/2010/main" val="1986341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Bef>
                <a:spcPct val="0"/>
              </a:spcBef>
              <a:buFont typeface="Arial" panose="020B0604020202020204" pitchFamily="34" charset="0"/>
              <a:buChar char="•"/>
              <a:defRPr/>
            </a:pPr>
            <a:r>
              <a:rPr lang="en-US" altLang="en-US" sz="2800" b="1" dirty="0" smtClean="0">
                <a:solidFill>
                  <a:prstClr val="black"/>
                </a:solidFill>
              </a:rPr>
              <a:t>INSURANCE</a:t>
            </a:r>
            <a:r>
              <a:rPr lang="en-US" altLang="en-US" sz="2800" dirty="0" smtClean="0">
                <a:solidFill>
                  <a:prstClr val="black"/>
                </a:solidFill>
              </a:rPr>
              <a:t>:</a:t>
            </a:r>
          </a:p>
          <a:p>
            <a:pPr marL="457200" indent="-457200">
              <a:spcBef>
                <a:spcPct val="0"/>
              </a:spcBef>
              <a:buFont typeface="Arial" panose="020B0604020202020204" pitchFamily="34" charset="0"/>
              <a:buChar char="•"/>
              <a:defRPr/>
            </a:pPr>
            <a:r>
              <a:rPr lang="en-US" altLang="en-US" sz="2800" dirty="0" smtClean="0">
                <a:solidFill>
                  <a:prstClr val="black"/>
                </a:solidFill>
              </a:rPr>
              <a:t>Insurance is required, including:</a:t>
            </a:r>
          </a:p>
          <a:p>
            <a:pPr marL="914400" lvl="1" indent="-457200">
              <a:spcBef>
                <a:spcPct val="0"/>
              </a:spcBef>
              <a:buFont typeface="Arial" panose="020B0604020202020204" pitchFamily="34" charset="0"/>
              <a:buChar char="•"/>
              <a:defRPr/>
            </a:pPr>
            <a:r>
              <a:rPr lang="en-US" altLang="en-US" sz="2800" i="1" dirty="0" smtClean="0">
                <a:solidFill>
                  <a:prstClr val="black"/>
                </a:solidFill>
              </a:rPr>
              <a:t>Workers comp</a:t>
            </a:r>
          </a:p>
          <a:p>
            <a:pPr marL="914400" lvl="1" indent="-457200">
              <a:spcBef>
                <a:spcPct val="0"/>
              </a:spcBef>
              <a:buFont typeface="Arial" panose="020B0604020202020204" pitchFamily="34" charset="0"/>
              <a:buChar char="•"/>
              <a:defRPr/>
            </a:pPr>
            <a:r>
              <a:rPr lang="en-US" altLang="en-US" sz="2800" i="1" dirty="0" smtClean="0">
                <a:solidFill>
                  <a:prstClr val="black"/>
                </a:solidFill>
              </a:rPr>
              <a:t>Commercial General Liability</a:t>
            </a:r>
          </a:p>
          <a:p>
            <a:pPr marL="914400" lvl="1" indent="-457200">
              <a:spcBef>
                <a:spcPct val="0"/>
              </a:spcBef>
              <a:buFont typeface="Arial" panose="020B0604020202020204" pitchFamily="34" charset="0"/>
              <a:buChar char="•"/>
              <a:defRPr/>
            </a:pPr>
            <a:r>
              <a:rPr lang="en-US" altLang="en-US" sz="2800" i="1" dirty="0" smtClean="0">
                <a:solidFill>
                  <a:prstClr val="black"/>
                </a:solidFill>
              </a:rPr>
              <a:t>Automobile liability insurance**</a:t>
            </a:r>
          </a:p>
          <a:p>
            <a:pPr marL="914400" lvl="1" indent="-457200">
              <a:spcBef>
                <a:spcPct val="0"/>
              </a:spcBef>
              <a:buFont typeface="Arial" panose="020B0604020202020204" pitchFamily="34" charset="0"/>
              <a:buChar char="•"/>
              <a:defRPr/>
            </a:pPr>
            <a:r>
              <a:rPr lang="en-US" altLang="en-US" sz="2800" i="1" dirty="0" smtClean="0">
                <a:solidFill>
                  <a:prstClr val="black"/>
                </a:solidFill>
              </a:rPr>
              <a:t>Directors, officers and organization liability</a:t>
            </a:r>
          </a:p>
          <a:p>
            <a:pPr marL="914400" lvl="1" indent="-457200">
              <a:spcBef>
                <a:spcPct val="0"/>
              </a:spcBef>
              <a:buFont typeface="Arial" panose="020B0604020202020204" pitchFamily="34" charset="0"/>
              <a:buChar char="•"/>
              <a:defRPr/>
            </a:pPr>
            <a:r>
              <a:rPr lang="en-US" altLang="en-US" sz="2800" i="1" dirty="0" smtClean="0">
                <a:solidFill>
                  <a:prstClr val="black"/>
                </a:solidFill>
              </a:rPr>
              <a:t>Physical abuse and molestation insurance</a:t>
            </a:r>
          </a:p>
          <a:p>
            <a:pPr marL="914400" lvl="1" indent="-457200">
              <a:spcBef>
                <a:spcPct val="0"/>
              </a:spcBef>
              <a:buFont typeface="Arial" panose="020B0604020202020204" pitchFamily="34" charset="0"/>
              <a:buChar char="•"/>
              <a:defRPr/>
            </a:pPr>
            <a:r>
              <a:rPr lang="en-US" altLang="en-US" sz="2800" i="1" dirty="0" smtClean="0">
                <a:solidFill>
                  <a:prstClr val="black"/>
                </a:solidFill>
              </a:rPr>
              <a:t>Check out “Exhibit B” at the end of the agreement template &amp; the resources section of the webpage</a:t>
            </a:r>
            <a:r>
              <a:rPr lang="en-US" altLang="en-US" sz="2800" dirty="0" smtClean="0">
                <a:solidFill>
                  <a:prstClr val="black"/>
                </a:solidFill>
              </a:rPr>
              <a:t>.</a:t>
            </a:r>
          </a:p>
          <a:p>
            <a:pPr marL="914400" lvl="1" indent="-457200">
              <a:spcBef>
                <a:spcPct val="0"/>
              </a:spcBef>
              <a:buFont typeface="Arial" panose="020B0604020202020204" pitchFamily="34" charset="0"/>
              <a:buChar char="•"/>
              <a:defRPr/>
            </a:pPr>
            <a:endParaRPr lang="en-US" altLang="en-US" sz="2800" dirty="0" smtClean="0">
              <a:solidFill>
                <a:prstClr val="black"/>
              </a:solidFill>
            </a:endParaRPr>
          </a:p>
          <a:p>
            <a:pPr marL="800100" lvl="1" indent="-342900">
              <a:buFont typeface="Arial" panose="020B0604020202020204" pitchFamily="34" charset="0"/>
              <a:buChar char="•"/>
              <a:defRPr/>
            </a:pPr>
            <a:endParaRPr lang="en-US" sz="2800" dirty="0" smtClean="0">
              <a:solidFill>
                <a:prstClr val="black"/>
              </a:solidFill>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22</a:t>
            </a:fld>
            <a:endParaRPr lang="en-US"/>
          </a:p>
        </p:txBody>
      </p:sp>
    </p:spTree>
    <p:extLst>
      <p:ext uri="{BB962C8B-B14F-4D97-AF65-F5344CB8AC3E}">
        <p14:creationId xmlns:p14="http://schemas.microsoft.com/office/powerpoint/2010/main" val="2539919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Bef>
                <a:spcPct val="0"/>
              </a:spcBef>
              <a:buFont typeface="Arial" panose="020B0604020202020204" pitchFamily="34" charset="0"/>
              <a:buChar char="•"/>
              <a:defRPr/>
            </a:pPr>
            <a:r>
              <a:rPr lang="en-US" altLang="en-US" sz="2800" b="1" dirty="0" smtClean="0">
                <a:solidFill>
                  <a:prstClr val="black"/>
                </a:solidFill>
              </a:rPr>
              <a:t>INSURANCE</a:t>
            </a:r>
            <a:r>
              <a:rPr lang="en-US" altLang="en-US" sz="2800" dirty="0" smtClean="0">
                <a:solidFill>
                  <a:prstClr val="black"/>
                </a:solidFill>
              </a:rPr>
              <a:t>:</a:t>
            </a:r>
          </a:p>
          <a:p>
            <a:pPr marL="914400" lvl="1" indent="-457200">
              <a:spcBef>
                <a:spcPct val="0"/>
              </a:spcBef>
              <a:buFont typeface="Arial" panose="020B0604020202020204" pitchFamily="34" charset="0"/>
              <a:buChar char="•"/>
              <a:defRPr/>
            </a:pPr>
            <a:r>
              <a:rPr lang="en-US" altLang="en-US" sz="2800" dirty="0" smtClean="0">
                <a:solidFill>
                  <a:prstClr val="black"/>
                </a:solidFill>
              </a:rPr>
              <a:t>We will have another webinar for successful awardees of the ED grant.  </a:t>
            </a:r>
          </a:p>
          <a:p>
            <a:pPr marL="914400" lvl="1" indent="-457200">
              <a:spcBef>
                <a:spcPct val="0"/>
              </a:spcBef>
              <a:buFont typeface="Arial" panose="020B0604020202020204" pitchFamily="34" charset="0"/>
              <a:buChar char="•"/>
              <a:defRPr/>
            </a:pPr>
            <a:r>
              <a:rPr lang="en-US" altLang="en-US" sz="2800" dirty="0" smtClean="0">
                <a:solidFill>
                  <a:prstClr val="black"/>
                </a:solidFill>
              </a:rPr>
              <a:t>In that webinar and on our website, we will have resources available to help you with the insurance requirements. </a:t>
            </a:r>
          </a:p>
          <a:p>
            <a:pPr marL="914400" lvl="1" indent="-457200">
              <a:spcBef>
                <a:spcPct val="0"/>
              </a:spcBef>
              <a:buFont typeface="Arial" panose="020B0604020202020204" pitchFamily="34" charset="0"/>
              <a:buChar char="•"/>
              <a:defRPr/>
            </a:pPr>
            <a:r>
              <a:rPr lang="en-US" altLang="en-US" sz="2800" dirty="0" smtClean="0">
                <a:solidFill>
                  <a:prstClr val="black"/>
                </a:solidFill>
              </a:rPr>
              <a:t>(School Districts already have this insurance requirement in place)</a:t>
            </a:r>
          </a:p>
          <a:p>
            <a:pPr marL="800100" lvl="1" indent="-342900">
              <a:buFont typeface="Arial" panose="020B0604020202020204" pitchFamily="34" charset="0"/>
              <a:buChar char="•"/>
              <a:defRPr/>
            </a:pPr>
            <a:endParaRPr lang="en-US" sz="2800" dirty="0" smtClean="0">
              <a:solidFill>
                <a:prstClr val="black"/>
              </a:solidFill>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23</a:t>
            </a:fld>
            <a:endParaRPr lang="en-US"/>
          </a:p>
        </p:txBody>
      </p:sp>
    </p:spTree>
    <p:extLst>
      <p:ext uri="{BB962C8B-B14F-4D97-AF65-F5344CB8AC3E}">
        <p14:creationId xmlns:p14="http://schemas.microsoft.com/office/powerpoint/2010/main" val="420778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defRPr/>
            </a:pPr>
            <a:r>
              <a:rPr lang="en-US" sz="1200" b="1" dirty="0" smtClean="0">
                <a:ea typeface="Cambria"/>
                <a:cs typeface="Times New Roman"/>
              </a:rPr>
              <a:t>Must Submit:</a:t>
            </a:r>
            <a:r>
              <a:rPr lang="en-US" sz="1200" dirty="0" smtClean="0">
                <a:ea typeface="Cambria"/>
                <a:cs typeface="Times New Roman"/>
              </a:rPr>
              <a:t> </a:t>
            </a:r>
          </a:p>
          <a:p>
            <a:pPr marL="457200" indent="-457200">
              <a:lnSpc>
                <a:spcPct val="115000"/>
              </a:lnSpc>
              <a:buFont typeface="Arial" panose="020B0604020202020204" pitchFamily="34" charset="0"/>
              <a:buChar char="•"/>
              <a:defRPr/>
            </a:pPr>
            <a:r>
              <a:rPr lang="en-US" sz="1200" b="1" dirty="0" smtClean="0">
                <a:ea typeface="Cambria"/>
                <a:cs typeface="Times New Roman"/>
              </a:rPr>
              <a:t>RFA </a:t>
            </a:r>
            <a:r>
              <a:rPr lang="en-US" sz="1200" i="1" dirty="0" smtClean="0">
                <a:ea typeface="Cambria"/>
                <a:cs typeface="Times New Roman"/>
              </a:rPr>
              <a:t>(Application) </a:t>
            </a:r>
          </a:p>
          <a:p>
            <a:pPr marL="457200" indent="-457200">
              <a:lnSpc>
                <a:spcPct val="115000"/>
              </a:lnSpc>
              <a:buFont typeface="Arial" panose="020B0604020202020204" pitchFamily="34" charset="0"/>
              <a:buChar char="•"/>
              <a:defRPr/>
            </a:pPr>
            <a:r>
              <a:rPr lang="en-US" sz="1200" b="1" dirty="0" smtClean="0">
                <a:ea typeface="Cambria"/>
                <a:cs typeface="Times New Roman"/>
              </a:rPr>
              <a:t>Budget &amp; </a:t>
            </a:r>
          </a:p>
          <a:p>
            <a:pPr marL="457200" indent="-457200">
              <a:lnSpc>
                <a:spcPct val="115000"/>
              </a:lnSpc>
              <a:buFont typeface="Arial" panose="020B0604020202020204" pitchFamily="34" charset="0"/>
              <a:buChar char="•"/>
              <a:defRPr/>
            </a:pPr>
            <a:r>
              <a:rPr lang="en-US" sz="1200" b="1" dirty="0" smtClean="0">
                <a:ea typeface="Cambria"/>
                <a:cs typeface="Times New Roman"/>
              </a:rPr>
              <a:t>Budget Narrative</a:t>
            </a:r>
          </a:p>
          <a:p>
            <a:pPr>
              <a:lnSpc>
                <a:spcPct val="115000"/>
              </a:lnSpc>
              <a:defRPr/>
            </a:pPr>
            <a:r>
              <a:rPr lang="en-US" sz="1200" dirty="0" smtClean="0">
                <a:ea typeface="Cambria"/>
                <a:cs typeface="Times New Roman"/>
              </a:rPr>
              <a:t>All items can be found on grant website in the APPLICATION MATERIALS section.  </a:t>
            </a:r>
          </a:p>
          <a:p>
            <a:pPr marL="457200" indent="-457200">
              <a:lnSpc>
                <a:spcPct val="115000"/>
              </a:lnSpc>
              <a:buFont typeface="Arial" panose="020B0604020202020204" pitchFamily="34" charset="0"/>
              <a:buChar char="•"/>
              <a:defRPr/>
            </a:pPr>
            <a:r>
              <a:rPr lang="en-US" sz="1200" dirty="0" smtClean="0">
                <a:ea typeface="Cambria"/>
                <a:cs typeface="Times New Roman"/>
              </a:rPr>
              <a:t>The </a:t>
            </a:r>
            <a:r>
              <a:rPr lang="en-US" sz="1200" b="1" i="1" dirty="0" smtClean="0">
                <a:solidFill>
                  <a:srgbClr val="FF0000"/>
                </a:solidFill>
                <a:ea typeface="Cambria"/>
                <a:cs typeface="Times New Roman"/>
              </a:rPr>
              <a:t>EDUCATION GRANT GUIDELINES </a:t>
            </a:r>
            <a:r>
              <a:rPr lang="en-US" sz="1200" dirty="0" smtClean="0">
                <a:ea typeface="Cambria"/>
                <a:cs typeface="Times New Roman"/>
              </a:rPr>
              <a:t>is a step by step guide to complete the RFA, found in the application materials section.</a:t>
            </a:r>
            <a:endParaRPr lang="en-US" sz="1200" dirty="0">
              <a:ea typeface="Cambria"/>
              <a:cs typeface="Times New Roman"/>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24</a:t>
            </a:fld>
            <a:endParaRPr lang="en-US"/>
          </a:p>
        </p:txBody>
      </p:sp>
    </p:spTree>
    <p:extLst>
      <p:ext uri="{BB962C8B-B14F-4D97-AF65-F5344CB8AC3E}">
        <p14:creationId xmlns:p14="http://schemas.microsoft.com/office/powerpoint/2010/main" val="645048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eaLnBrk="1" hangingPunct="1">
              <a:lnSpc>
                <a:spcPct val="115000"/>
              </a:lnSpc>
              <a:spcBef>
                <a:spcPts val="0"/>
              </a:spcBef>
              <a:buFont typeface="Arial" panose="020B0604020202020204" pitchFamily="34" charset="0"/>
              <a:buChar char="•"/>
              <a:defRPr/>
            </a:pPr>
            <a:r>
              <a:rPr lang="en-US" sz="1200" b="1" dirty="0" smtClean="0">
                <a:ea typeface="Cambria"/>
                <a:cs typeface="Times New Roman"/>
              </a:rPr>
              <a:t>This webinar is intended to be an OVERVIEW</a:t>
            </a:r>
          </a:p>
          <a:p>
            <a:pPr marL="457200" indent="-457200" eaLnBrk="1" hangingPunct="1">
              <a:lnSpc>
                <a:spcPct val="115000"/>
              </a:lnSpc>
              <a:spcBef>
                <a:spcPts val="0"/>
              </a:spcBef>
              <a:buFont typeface="Arial" panose="020B0604020202020204" pitchFamily="34" charset="0"/>
              <a:buChar char="•"/>
              <a:defRPr/>
            </a:pPr>
            <a:r>
              <a:rPr lang="en-US" sz="1200" dirty="0" smtClean="0">
                <a:ea typeface="Cambria"/>
                <a:cs typeface="Times New Roman"/>
              </a:rPr>
              <a:t>The </a:t>
            </a:r>
            <a:r>
              <a:rPr lang="en-US" sz="1200" b="1" dirty="0" smtClean="0">
                <a:solidFill>
                  <a:srgbClr val="FF0000"/>
                </a:solidFill>
                <a:ea typeface="Cambria"/>
                <a:cs typeface="Times New Roman"/>
              </a:rPr>
              <a:t>EDUCATION GRANT GUIDELINES</a:t>
            </a:r>
            <a:r>
              <a:rPr lang="en-US" sz="1200" dirty="0" smtClean="0">
                <a:ea typeface="Cambria"/>
                <a:cs typeface="Times New Roman"/>
              </a:rPr>
              <a:t> doc contains many pages.  We won’t be going through that page by page, it’s your responsibility as an applicant to go through this document.</a:t>
            </a:r>
            <a:endParaRPr lang="en-US" altLang="en-US" sz="1200"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25</a:t>
            </a:fld>
            <a:endParaRPr lang="en-US"/>
          </a:p>
        </p:txBody>
      </p:sp>
    </p:spTree>
    <p:extLst>
      <p:ext uri="{BB962C8B-B14F-4D97-AF65-F5344CB8AC3E}">
        <p14:creationId xmlns:p14="http://schemas.microsoft.com/office/powerpoint/2010/main" val="2301760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defRPr/>
            </a:pPr>
            <a:r>
              <a:rPr lang="en-US" sz="2800" b="1" dirty="0" smtClean="0">
                <a:ea typeface="Cambria"/>
                <a:cs typeface="Times New Roman"/>
              </a:rPr>
              <a:t>Supporting Resources</a:t>
            </a:r>
            <a:r>
              <a:rPr lang="en-US" sz="2800" dirty="0" smtClean="0">
                <a:ea typeface="Cambria"/>
                <a:cs typeface="Times New Roman"/>
              </a:rPr>
              <a:t>:</a:t>
            </a:r>
          </a:p>
          <a:p>
            <a:pPr marL="971550" lvl="1" indent="-514350">
              <a:lnSpc>
                <a:spcPct val="115000"/>
              </a:lnSpc>
              <a:buFont typeface="Arial" panose="020B0604020202020204" pitchFamily="34" charset="0"/>
              <a:buChar char="•"/>
              <a:defRPr/>
            </a:pPr>
            <a:r>
              <a:rPr lang="en-US" sz="2800" dirty="0" smtClean="0">
                <a:ea typeface="Cambria"/>
                <a:cs typeface="Times New Roman"/>
              </a:rPr>
              <a:t>Frequently Asked Questions (FAQ) Document</a:t>
            </a:r>
          </a:p>
          <a:p>
            <a:pPr marL="971550" lvl="1" indent="-514350">
              <a:lnSpc>
                <a:spcPct val="115000"/>
              </a:lnSpc>
              <a:buFont typeface="Arial" panose="020B0604020202020204" pitchFamily="34" charset="0"/>
              <a:buChar char="•"/>
              <a:defRPr/>
            </a:pPr>
            <a:r>
              <a:rPr lang="en-US" sz="2800" dirty="0" smtClean="0">
                <a:ea typeface="Cambria"/>
                <a:cs typeface="Times New Roman"/>
              </a:rPr>
              <a:t>EGMS (Electronic Grant Management System) instructions</a:t>
            </a:r>
          </a:p>
          <a:p>
            <a:pPr marL="971550" lvl="1" indent="-514350">
              <a:lnSpc>
                <a:spcPct val="115000"/>
              </a:lnSpc>
              <a:buFont typeface="Arial" panose="020B0604020202020204" pitchFamily="34" charset="0"/>
              <a:buChar char="•"/>
              <a:defRPr/>
            </a:pPr>
            <a:r>
              <a:rPr lang="en-US" sz="2800" dirty="0" smtClean="0">
                <a:ea typeface="Cambria"/>
                <a:cs typeface="Times New Roman"/>
              </a:rPr>
              <a:t>Budget worksheet example</a:t>
            </a:r>
          </a:p>
          <a:p>
            <a:pPr marL="971550" lvl="1" indent="-514350">
              <a:lnSpc>
                <a:spcPct val="115000"/>
              </a:lnSpc>
              <a:buFont typeface="Arial" panose="020B0604020202020204" pitchFamily="34" charset="0"/>
              <a:buChar char="•"/>
              <a:defRPr/>
            </a:pPr>
            <a:r>
              <a:rPr lang="en-US" sz="2800" dirty="0" smtClean="0">
                <a:ea typeface="Cambria"/>
                <a:cs typeface="Times New Roman"/>
              </a:rPr>
              <a:t>Budget narrative example</a:t>
            </a:r>
          </a:p>
          <a:p>
            <a:pPr marL="971550" lvl="1" indent="-514350">
              <a:lnSpc>
                <a:spcPct val="115000"/>
              </a:lnSpc>
              <a:buFont typeface="Arial" panose="020B0604020202020204" pitchFamily="34" charset="0"/>
              <a:buChar char="•"/>
              <a:defRPr/>
            </a:pPr>
            <a:r>
              <a:rPr lang="en-US" sz="2800" dirty="0" smtClean="0">
                <a:ea typeface="Cambria"/>
                <a:cs typeface="Times New Roman"/>
              </a:rPr>
              <a:t>Insurance requirements</a:t>
            </a:r>
            <a:r>
              <a:rPr lang="en-US" sz="2800" baseline="0" dirty="0" smtClean="0">
                <a:ea typeface="Cambria"/>
                <a:cs typeface="Times New Roman"/>
              </a:rPr>
              <a:t> &amp; help</a:t>
            </a:r>
            <a:endParaRPr lang="en-US" sz="2800" dirty="0" smtClean="0">
              <a:ea typeface="Cambria"/>
              <a:cs typeface="Times New Roman"/>
            </a:endParaRPr>
          </a:p>
          <a:p>
            <a:pPr marL="971550" lvl="1" indent="-514350">
              <a:lnSpc>
                <a:spcPct val="115000"/>
              </a:lnSpc>
              <a:buFont typeface="Arial" panose="020B0604020202020204" pitchFamily="34" charset="0"/>
              <a:buChar char="•"/>
              <a:defRPr/>
            </a:pPr>
            <a:r>
              <a:rPr lang="en-US" sz="2800" dirty="0" smtClean="0">
                <a:ea typeface="Cambria"/>
                <a:cs typeface="Times New Roman"/>
              </a:rPr>
              <a:t>Examples of previous funded projects</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26</a:t>
            </a:fld>
            <a:endParaRPr lang="en-US"/>
          </a:p>
        </p:txBody>
      </p:sp>
    </p:spTree>
    <p:extLst>
      <p:ext uri="{BB962C8B-B14F-4D97-AF65-F5344CB8AC3E}">
        <p14:creationId xmlns:p14="http://schemas.microsoft.com/office/powerpoint/2010/main" val="4133046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115000"/>
              </a:lnSpc>
              <a:buFont typeface="Arial" panose="020B0604020202020204" pitchFamily="34" charset="0"/>
              <a:buChar char="•"/>
              <a:defRPr/>
            </a:pPr>
            <a:r>
              <a:rPr lang="en-US" sz="2800" b="1" dirty="0" smtClean="0">
                <a:ea typeface="Times New Roman"/>
                <a:cs typeface="Times New Roman"/>
              </a:rPr>
              <a:t>Friday, August 5, 2022</a:t>
            </a:r>
          </a:p>
          <a:p>
            <a:pPr lvl="1">
              <a:lnSpc>
                <a:spcPct val="115000"/>
              </a:lnSpc>
              <a:defRPr/>
            </a:pPr>
            <a:r>
              <a:rPr lang="en-US" sz="2800" dirty="0" smtClean="0">
                <a:solidFill>
                  <a:srgbClr val="FF00FF"/>
                </a:solidFill>
                <a:ea typeface="Times New Roman"/>
                <a:cs typeface="Times New Roman"/>
              </a:rPr>
              <a:t>	</a:t>
            </a:r>
            <a:r>
              <a:rPr lang="en-US" sz="2800" dirty="0" smtClean="0">
                <a:ea typeface="Times New Roman"/>
                <a:cs typeface="Times New Roman"/>
              </a:rPr>
              <a:t>Last day to ask questions</a:t>
            </a:r>
          </a:p>
          <a:p>
            <a:pPr marL="457200" indent="-457200">
              <a:lnSpc>
                <a:spcPct val="115000"/>
              </a:lnSpc>
              <a:buFont typeface="Arial" panose="020B0604020202020204" pitchFamily="34" charset="0"/>
              <a:buChar char="•"/>
              <a:defRPr/>
            </a:pPr>
            <a:r>
              <a:rPr lang="en-US" sz="2800" b="1" dirty="0" smtClean="0">
                <a:ea typeface="Times New Roman"/>
                <a:cs typeface="Times New Roman"/>
              </a:rPr>
              <a:t>Friday, August 12, 2022, 5pm</a:t>
            </a:r>
          </a:p>
          <a:p>
            <a:pPr>
              <a:lnSpc>
                <a:spcPct val="115000"/>
              </a:lnSpc>
              <a:spcBef>
                <a:spcPct val="0"/>
              </a:spcBef>
            </a:pPr>
            <a:r>
              <a:rPr lang="en-US" sz="2800" dirty="0" smtClean="0">
                <a:solidFill>
                  <a:srgbClr val="FF00FF"/>
                </a:solidFill>
                <a:ea typeface="Times New Roman"/>
                <a:cs typeface="Times New Roman"/>
              </a:rPr>
              <a:t>	</a:t>
            </a:r>
            <a:r>
              <a:rPr lang="en-US" sz="2800" dirty="0" smtClean="0">
                <a:ea typeface="Times New Roman"/>
                <a:cs typeface="Times New Roman"/>
              </a:rPr>
              <a:t>Completed application due (</a:t>
            </a:r>
            <a:r>
              <a:rPr lang="en-US" sz="2800" i="1" dirty="0" smtClean="0">
                <a:ea typeface="Times New Roman"/>
                <a:cs typeface="Times New Roman"/>
              </a:rPr>
              <a:t>ODE will email receipt</a:t>
            </a:r>
            <a:r>
              <a:rPr lang="en-US" sz="2800" dirty="0" smtClean="0">
                <a:ea typeface="Times New Roman"/>
                <a:cs typeface="Times New Roman"/>
              </a:rPr>
              <a:t>)</a:t>
            </a:r>
          </a:p>
          <a:p>
            <a:pPr marL="457200" indent="-457200">
              <a:lnSpc>
                <a:spcPct val="115000"/>
              </a:lnSpc>
              <a:spcBef>
                <a:spcPct val="0"/>
              </a:spcBef>
              <a:buFont typeface="Arial" panose="020B0604020202020204" pitchFamily="34" charset="0"/>
              <a:buChar char="•"/>
            </a:pPr>
            <a:r>
              <a:rPr lang="en-US" altLang="en-US" sz="2800" b="1" dirty="0" smtClean="0">
                <a:ea typeface="Times New Roman"/>
                <a:cs typeface="Times New Roman"/>
              </a:rPr>
              <a:t>Thursday, Sept. 1, 2022</a:t>
            </a:r>
            <a:r>
              <a:rPr lang="en-US" altLang="en-US" sz="2800" b="1" dirty="0" smtClean="0">
                <a:ea typeface="Times New Roman" panose="02020603050405020304" pitchFamily="18" charset="0"/>
                <a:cs typeface="Arial" panose="020B0604020202020204" pitchFamily="34" charset="0"/>
              </a:rPr>
              <a:t>–</a:t>
            </a:r>
            <a:r>
              <a:rPr lang="en-US" altLang="en-US" sz="2800" dirty="0" smtClean="0">
                <a:ea typeface="Times New Roman" panose="02020603050405020304" pitchFamily="18" charset="0"/>
                <a:cs typeface="Arial" panose="020B0604020202020204" pitchFamily="34" charset="0"/>
              </a:rPr>
              <a:t>Awards announced- </a:t>
            </a:r>
            <a:r>
              <a:rPr lang="en-US" altLang="en-US" sz="2800" i="1" dirty="0" smtClean="0">
                <a:ea typeface="Times New Roman" panose="02020603050405020304" pitchFamily="18" charset="0"/>
                <a:cs typeface="Arial" panose="020B0604020202020204" pitchFamily="34" charset="0"/>
              </a:rPr>
              <a:t>Funds available as soon as we receive signed agreement and you are set up in EGMS</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27</a:t>
            </a:fld>
            <a:endParaRPr lang="en-US"/>
          </a:p>
        </p:txBody>
      </p:sp>
    </p:spTree>
    <p:extLst>
      <p:ext uri="{BB962C8B-B14F-4D97-AF65-F5344CB8AC3E}">
        <p14:creationId xmlns:p14="http://schemas.microsoft.com/office/powerpoint/2010/main" val="404982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115000"/>
              </a:lnSpc>
              <a:spcBef>
                <a:spcPct val="0"/>
              </a:spcBef>
              <a:spcAft>
                <a:spcPts val="1000"/>
              </a:spcAft>
              <a:buFont typeface="Arial" panose="020B0604020202020204" pitchFamily="34" charset="0"/>
              <a:buChar char="•"/>
            </a:pPr>
            <a:r>
              <a:rPr lang="en-US" altLang="en-US" sz="2800" b="1" dirty="0" smtClean="0">
                <a:ea typeface="Times New Roman" panose="02020603050405020304" pitchFamily="18" charset="0"/>
                <a:cs typeface="Arial" panose="020B0604020202020204" pitchFamily="34" charset="0"/>
              </a:rPr>
              <a:t>December 30, 2022 – </a:t>
            </a:r>
            <a:r>
              <a:rPr lang="en-US" altLang="en-US" sz="2800" dirty="0" smtClean="0">
                <a:ea typeface="Times New Roman" panose="02020603050405020304" pitchFamily="18" charset="0"/>
                <a:cs typeface="Arial" panose="020B0604020202020204" pitchFamily="34" charset="0"/>
              </a:rPr>
              <a:t>Progress report due</a:t>
            </a:r>
          </a:p>
          <a:p>
            <a:pPr marL="457200" indent="-457200">
              <a:lnSpc>
                <a:spcPct val="115000"/>
              </a:lnSpc>
              <a:spcBef>
                <a:spcPct val="0"/>
              </a:spcBef>
              <a:spcAft>
                <a:spcPts val="1000"/>
              </a:spcAft>
              <a:buFont typeface="Arial" panose="020B0604020202020204" pitchFamily="34" charset="0"/>
              <a:buChar char="•"/>
            </a:pPr>
            <a:r>
              <a:rPr lang="en-US" altLang="en-US" sz="2800" b="1" dirty="0" smtClean="0">
                <a:ea typeface="Times New Roman" panose="02020603050405020304" pitchFamily="18" charset="0"/>
                <a:cs typeface="Arial" panose="020B0604020202020204" pitchFamily="34" charset="0"/>
              </a:rPr>
              <a:t>June 30, 2023</a:t>
            </a:r>
            <a:r>
              <a:rPr lang="en-US" altLang="en-US" sz="2800" dirty="0" smtClean="0">
                <a:ea typeface="Times New Roman" panose="02020603050405020304" pitchFamily="18" charset="0"/>
                <a:cs typeface="Arial" panose="020B0604020202020204" pitchFamily="34" charset="0"/>
              </a:rPr>
              <a:t> – All funds must be spent and all products must be received</a:t>
            </a:r>
          </a:p>
          <a:p>
            <a:pPr marL="457200" indent="-457200">
              <a:lnSpc>
                <a:spcPct val="115000"/>
              </a:lnSpc>
              <a:spcBef>
                <a:spcPct val="0"/>
              </a:spcBef>
              <a:spcAft>
                <a:spcPts val="1000"/>
              </a:spcAft>
              <a:buFont typeface="Arial" panose="020B0604020202020204" pitchFamily="34" charset="0"/>
              <a:buChar char="•"/>
            </a:pPr>
            <a:r>
              <a:rPr lang="en-US" altLang="en-US" sz="2800" b="1" dirty="0" smtClean="0">
                <a:ea typeface="Times New Roman" panose="02020603050405020304" pitchFamily="18" charset="0"/>
                <a:cs typeface="Arial" panose="020B0604020202020204" pitchFamily="34" charset="0"/>
              </a:rPr>
              <a:t>July 24, 2023 </a:t>
            </a:r>
            <a:r>
              <a:rPr lang="en-US" altLang="en-US" sz="2800" dirty="0" smtClean="0">
                <a:ea typeface="Times New Roman" panose="02020603050405020304" pitchFamily="18" charset="0"/>
                <a:cs typeface="Arial" panose="020B0604020202020204" pitchFamily="34" charset="0"/>
              </a:rPr>
              <a:t>– </a:t>
            </a:r>
            <a:r>
              <a:rPr lang="en-US" altLang="en-US" sz="2800" dirty="0" smtClean="0">
                <a:solidFill>
                  <a:srgbClr val="FF0000"/>
                </a:solidFill>
                <a:ea typeface="Times New Roman" panose="02020603050405020304" pitchFamily="18" charset="0"/>
                <a:cs typeface="Arial" panose="020B0604020202020204" pitchFamily="34" charset="0"/>
              </a:rPr>
              <a:t>All funds must be processed in EGMS.   </a:t>
            </a:r>
            <a:r>
              <a:rPr lang="en-US" altLang="en-US" sz="2800" b="1" dirty="0" smtClean="0">
                <a:solidFill>
                  <a:srgbClr val="FF0000"/>
                </a:solidFill>
                <a:ea typeface="Times New Roman" panose="02020603050405020304" pitchFamily="18" charset="0"/>
                <a:cs typeface="Arial" panose="020B0604020202020204" pitchFamily="34" charset="0"/>
              </a:rPr>
              <a:t>AFTER JULY 24, ALL UNCLAIMED FUNDS WILL BE LIQUDATED</a:t>
            </a:r>
          </a:p>
          <a:p>
            <a:pPr marL="457200" indent="-457200">
              <a:lnSpc>
                <a:spcPct val="115000"/>
              </a:lnSpc>
              <a:spcBef>
                <a:spcPct val="0"/>
              </a:spcBef>
              <a:spcAft>
                <a:spcPts val="1000"/>
              </a:spcAft>
              <a:buFont typeface="Arial" panose="020B0604020202020204" pitchFamily="34" charset="0"/>
              <a:buChar char="•"/>
            </a:pPr>
            <a:r>
              <a:rPr lang="en-US" altLang="en-US" sz="2800" b="1" dirty="0" smtClean="0">
                <a:ea typeface="Times New Roman" panose="02020603050405020304" pitchFamily="18" charset="0"/>
                <a:cs typeface="Arial" panose="020B0604020202020204" pitchFamily="34" charset="0"/>
              </a:rPr>
              <a:t>September 30, 2023</a:t>
            </a:r>
            <a:r>
              <a:rPr lang="en-US" altLang="en-US" sz="2800" dirty="0" smtClean="0">
                <a:ea typeface="Times New Roman" panose="02020603050405020304" pitchFamily="18" charset="0"/>
                <a:cs typeface="Arial" panose="020B0604020202020204" pitchFamily="34" charset="0"/>
              </a:rPr>
              <a:t>– Final report due</a:t>
            </a:r>
            <a:endParaRPr lang="en-US" altLang="en-US" sz="2800" dirty="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28</a:t>
            </a:fld>
            <a:endParaRPr lang="en-US"/>
          </a:p>
        </p:txBody>
      </p:sp>
    </p:spTree>
    <p:extLst>
      <p:ext uri="{BB962C8B-B14F-4D97-AF65-F5344CB8AC3E}">
        <p14:creationId xmlns:p14="http://schemas.microsoft.com/office/powerpoint/2010/main" val="1119025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defRPr/>
            </a:pPr>
            <a:r>
              <a:rPr lang="en-US" sz="2800" dirty="0" smtClean="0">
                <a:ea typeface="Cambria"/>
                <a:cs typeface="Times New Roman"/>
              </a:rPr>
              <a:t>If successful in being awarded grant funds, an email will be sent to the applicant that includes an:</a:t>
            </a:r>
          </a:p>
          <a:p>
            <a:pPr marL="971550" lvl="1" indent="-514350">
              <a:lnSpc>
                <a:spcPct val="115000"/>
              </a:lnSpc>
              <a:buFont typeface="Arial" panose="020B0604020202020204" pitchFamily="34" charset="0"/>
              <a:buChar char="•"/>
              <a:defRPr/>
            </a:pPr>
            <a:r>
              <a:rPr lang="en-US" sz="2800" dirty="0" smtClean="0">
                <a:ea typeface="Cambria"/>
                <a:cs typeface="Times New Roman"/>
              </a:rPr>
              <a:t>Award amount; and links to</a:t>
            </a:r>
          </a:p>
          <a:p>
            <a:pPr marL="1428750" lvl="2" indent="-514350">
              <a:lnSpc>
                <a:spcPct val="115000"/>
              </a:lnSpc>
              <a:buFont typeface="Arial" panose="020B0604020202020204" pitchFamily="34" charset="0"/>
              <a:buChar char="•"/>
              <a:defRPr/>
            </a:pPr>
            <a:r>
              <a:rPr lang="en-US" sz="2800" dirty="0" smtClean="0">
                <a:ea typeface="Cambria"/>
                <a:cs typeface="Times New Roman"/>
              </a:rPr>
              <a:t>An agreement letter to be signed and returned to  ODE</a:t>
            </a:r>
          </a:p>
          <a:p>
            <a:pPr marL="1371600" lvl="2" indent="-457200">
              <a:lnSpc>
                <a:spcPct val="115000"/>
              </a:lnSpc>
              <a:buFont typeface="Arial" panose="020B0604020202020204" pitchFamily="34" charset="0"/>
              <a:buChar char="•"/>
              <a:defRPr/>
            </a:pPr>
            <a:r>
              <a:rPr lang="en-US" sz="2800" dirty="0" smtClean="0">
                <a:ea typeface="Cambria"/>
                <a:cs typeface="Times New Roman"/>
              </a:rPr>
              <a:t>Excel claim reimbursement form, </a:t>
            </a:r>
          </a:p>
          <a:p>
            <a:pPr marL="1371600" lvl="2" indent="-457200">
              <a:lnSpc>
                <a:spcPct val="115000"/>
              </a:lnSpc>
              <a:buFont typeface="Arial" panose="020B0604020202020204" pitchFamily="34" charset="0"/>
              <a:buChar char="•"/>
              <a:defRPr/>
            </a:pPr>
            <a:r>
              <a:rPr lang="en-US" sz="2800" dirty="0" smtClean="0">
                <a:ea typeface="Cambria"/>
                <a:cs typeface="Times New Roman"/>
              </a:rPr>
              <a:t>EGMS info and instructions (more on this later)</a:t>
            </a:r>
          </a:p>
          <a:p>
            <a:pPr>
              <a:lnSpc>
                <a:spcPct val="115000"/>
              </a:lnSpc>
              <a:defRPr/>
            </a:pPr>
            <a:r>
              <a:rPr lang="en-US" sz="2800" dirty="0" smtClean="0">
                <a:ea typeface="Cambria"/>
                <a:cs typeface="Times New Roman"/>
              </a:rPr>
              <a:t>Once the agreement letter is signed and returned, and you are set up in EGMS, grantees can begin utilizing funds!</a:t>
            </a:r>
          </a:p>
          <a:p>
            <a:pPr marL="514350" indent="-514350">
              <a:lnSpc>
                <a:spcPct val="115000"/>
              </a:lnSpc>
              <a:buFont typeface="+mj-lt"/>
              <a:buAutoNum type="arabicPeriod" startAt="3"/>
              <a:defRPr/>
            </a:pP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29</a:t>
            </a:fld>
            <a:endParaRPr lang="en-US"/>
          </a:p>
        </p:txBody>
      </p:sp>
    </p:spTree>
    <p:extLst>
      <p:ext uri="{BB962C8B-B14F-4D97-AF65-F5344CB8AC3E}">
        <p14:creationId xmlns:p14="http://schemas.microsoft.com/office/powerpoint/2010/main" val="2449663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eaLnBrk="1" hangingPunct="1">
              <a:spcBef>
                <a:spcPct val="0"/>
              </a:spcBef>
              <a:defRPr/>
            </a:pPr>
            <a:r>
              <a:rPr lang="en-US" altLang="en-US" sz="1200" dirty="0" smtClean="0">
                <a:solidFill>
                  <a:schemeClr val="accent5"/>
                </a:solidFill>
                <a:latin typeface="Arial" charset="0"/>
              </a:rPr>
              <a:t>The purpose of today’s webinar is for the </a:t>
            </a:r>
            <a:r>
              <a:rPr lang="en-US" altLang="en-US" sz="1200" b="1" dirty="0" smtClean="0">
                <a:solidFill>
                  <a:schemeClr val="accent5"/>
                </a:solidFill>
                <a:latin typeface="Arial" charset="0"/>
              </a:rPr>
              <a:t>“EDUCATION” </a:t>
            </a:r>
            <a:r>
              <a:rPr lang="en-US" altLang="en-US" sz="1200" dirty="0" smtClean="0">
                <a:solidFill>
                  <a:schemeClr val="accent5"/>
                </a:solidFill>
                <a:latin typeface="Arial" charset="0"/>
              </a:rPr>
              <a:t>grant.</a:t>
            </a:r>
          </a:p>
          <a:p>
            <a:pPr marL="342900" indent="-342900" eaLnBrk="1" hangingPunct="1">
              <a:spcBef>
                <a:spcPct val="0"/>
              </a:spcBef>
              <a:defRPr/>
            </a:pPr>
            <a:endParaRPr lang="en-US" altLang="en-US" sz="800" dirty="0" smtClean="0">
              <a:solidFill>
                <a:schemeClr val="accent5"/>
              </a:solidFill>
              <a:latin typeface="Arial" charset="0"/>
            </a:endParaRPr>
          </a:p>
          <a:p>
            <a:pPr marL="342900" indent="-342900" eaLnBrk="1" hangingPunct="1">
              <a:spcBef>
                <a:spcPct val="0"/>
              </a:spcBef>
              <a:defRPr/>
            </a:pPr>
            <a:r>
              <a:rPr lang="en-US" altLang="en-US" sz="1200" dirty="0" smtClean="0">
                <a:solidFill>
                  <a:schemeClr val="accent5"/>
                </a:solidFill>
                <a:latin typeface="Arial" charset="0"/>
              </a:rPr>
              <a:t>For the </a:t>
            </a:r>
            <a:r>
              <a:rPr lang="en-US" altLang="en-US" sz="1200" i="1" dirty="0" smtClean="0">
                <a:solidFill>
                  <a:schemeClr val="accent5"/>
                </a:solidFill>
                <a:latin typeface="Arial" charset="0"/>
              </a:rPr>
              <a:t>reimbursement grant (for reimbursement of Oregon grown or processed food)</a:t>
            </a:r>
            <a:r>
              <a:rPr lang="en-US" altLang="en-US" sz="1200" dirty="0" smtClean="0">
                <a:solidFill>
                  <a:schemeClr val="accent5"/>
                </a:solidFill>
                <a:latin typeface="Arial" charset="0"/>
              </a:rPr>
              <a:t>, we have a separate recorded webinar about that one as well.   Refer to the grant webpage for info on that one. </a:t>
            </a:r>
            <a:endParaRPr lang="en-US" altLang="en-US" dirty="0" smtClean="0">
              <a:solidFill>
                <a:schemeClr val="accent5"/>
              </a:solidFill>
              <a:latin typeface="Arial" charset="0"/>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3</a:t>
            </a:fld>
            <a:endParaRPr lang="en-US"/>
          </a:p>
        </p:txBody>
      </p:sp>
    </p:spTree>
    <p:extLst>
      <p:ext uri="{BB962C8B-B14F-4D97-AF65-F5344CB8AC3E}">
        <p14:creationId xmlns:p14="http://schemas.microsoft.com/office/powerpoint/2010/main" val="20679597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15000"/>
              </a:lnSpc>
              <a:buFont typeface="Symbol"/>
              <a:buChar char=""/>
              <a:defRPr/>
            </a:pPr>
            <a:r>
              <a:rPr lang="en-US" sz="1200" dirty="0" smtClean="0">
                <a:ea typeface="Times New Roman"/>
                <a:cs typeface="Arial" panose="020B0604020202020204" pitchFamily="34" charset="0"/>
              </a:rPr>
              <a:t>Anyone can fill out the application</a:t>
            </a:r>
          </a:p>
          <a:p>
            <a:pPr marL="342900" marR="0" lvl="0" indent="-342900" algn="l" defTabSz="914400" rtl="0" eaLnBrk="1" fontAlgn="auto" latinLnBrk="0" hangingPunct="1">
              <a:lnSpc>
                <a:spcPct val="115000"/>
              </a:lnSpc>
              <a:spcBef>
                <a:spcPts val="0"/>
              </a:spcBef>
              <a:spcAft>
                <a:spcPts val="0"/>
              </a:spcAft>
              <a:buClrTx/>
              <a:buSzTx/>
              <a:buFont typeface="Symbol"/>
              <a:buChar char=""/>
              <a:tabLst/>
              <a:defRPr/>
            </a:pPr>
            <a:r>
              <a:rPr lang="en-US" sz="1200" dirty="0" smtClean="0"/>
              <a:t>The person who has signature authority/can enter into agreements has to be listed in the appropriate section of the application. Since there could be multiple school districts and other applicants working together on one project, it’s important that ALL PARTIES are aware of what’s going on.</a:t>
            </a:r>
          </a:p>
          <a:p>
            <a:pPr marL="342900" indent="-342900">
              <a:lnSpc>
                <a:spcPct val="115000"/>
              </a:lnSpc>
              <a:buFont typeface="Symbol"/>
              <a:buChar char=""/>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30</a:t>
            </a:fld>
            <a:endParaRPr lang="en-US"/>
          </a:p>
        </p:txBody>
      </p:sp>
    </p:spTree>
    <p:extLst>
      <p:ext uri="{BB962C8B-B14F-4D97-AF65-F5344CB8AC3E}">
        <p14:creationId xmlns:p14="http://schemas.microsoft.com/office/powerpoint/2010/main" val="1347244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Char char="•"/>
              <a:defRPr/>
            </a:pPr>
            <a:r>
              <a:rPr lang="en-US" sz="2800" dirty="0" smtClean="0"/>
              <a:t>Does everybody know about the project?</a:t>
            </a:r>
          </a:p>
          <a:p>
            <a:pPr lvl="1">
              <a:buFont typeface="Arial" charset="0"/>
              <a:buChar char="–"/>
              <a:defRPr/>
            </a:pPr>
            <a:r>
              <a:rPr lang="en-US" sz="2800" dirty="0" smtClean="0"/>
              <a:t>Food Service personnel?</a:t>
            </a:r>
          </a:p>
          <a:p>
            <a:pPr lvl="1">
              <a:buFont typeface="Arial" charset="0"/>
              <a:buChar char="–"/>
              <a:defRPr/>
            </a:pPr>
            <a:r>
              <a:rPr lang="en-US" sz="2800" dirty="0" smtClean="0"/>
              <a:t>Principals, superintendent; business manager?</a:t>
            </a:r>
          </a:p>
          <a:p>
            <a:pPr marL="342900" indent="-342900">
              <a:lnSpc>
                <a:spcPct val="115000"/>
              </a:lnSpc>
              <a:buFont typeface="Symbol"/>
              <a:buChar char=""/>
              <a:defRPr/>
            </a:pPr>
            <a:r>
              <a:rPr lang="en-US" altLang="en-US" sz="2800" dirty="0" smtClean="0"/>
              <a:t>If a department or specific entity is proposed, they should be in the loop.  EXAMPLE:  we had an applicant who filled out the application receive an award.  They promptly left their position, and everyone listed in their proposal weren’t informed of the award.  </a:t>
            </a:r>
          </a:p>
          <a:p>
            <a:pPr marL="342900" indent="-342900">
              <a:lnSpc>
                <a:spcPct val="115000"/>
              </a:lnSpc>
              <a:buFont typeface="Symbol"/>
              <a:buChar char=""/>
              <a:defRPr/>
            </a:pPr>
            <a:endParaRPr lang="en-US" sz="2800" dirty="0"/>
          </a:p>
        </p:txBody>
      </p:sp>
      <p:sp>
        <p:nvSpPr>
          <p:cNvPr id="4" name="Slide Number Placeholder 3"/>
          <p:cNvSpPr>
            <a:spLocks noGrp="1"/>
          </p:cNvSpPr>
          <p:nvPr>
            <p:ph type="sldNum" sz="quarter" idx="10"/>
          </p:nvPr>
        </p:nvSpPr>
        <p:spPr/>
        <p:txBody>
          <a:bodyPr/>
          <a:lstStyle/>
          <a:p>
            <a:fld id="{E2B63952-BBA8-4838-A0CF-80F9272645AB}" type="slidenum">
              <a:rPr lang="en-US" smtClean="0"/>
              <a:t>31</a:t>
            </a:fld>
            <a:endParaRPr lang="en-US"/>
          </a:p>
        </p:txBody>
      </p:sp>
    </p:spTree>
    <p:extLst>
      <p:ext uri="{BB962C8B-B14F-4D97-AF65-F5344CB8AC3E}">
        <p14:creationId xmlns:p14="http://schemas.microsoft.com/office/powerpoint/2010/main" val="10509104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Char char="•"/>
              <a:defRPr/>
            </a:pPr>
            <a:r>
              <a:rPr lang="en-US" sz="2800" dirty="0" smtClean="0"/>
              <a:t>I’ll go over the scoresheet in a bit in detail.  It’s located in the RFA, but in the meantime, here are some highlights:</a:t>
            </a:r>
          </a:p>
          <a:p>
            <a:pPr>
              <a:buFont typeface="Arial" charset="0"/>
              <a:buChar char="•"/>
              <a:defRPr/>
            </a:pPr>
            <a:r>
              <a:rPr lang="en-US" sz="2800" dirty="0" smtClean="0"/>
              <a:t>We’ve improved the application process! It used to be that applicants wrote a LOT, and the scoring committee was charged with figuring out how to assign points to go through with a fine-toothed comb. </a:t>
            </a:r>
          </a:p>
          <a:p>
            <a:pPr>
              <a:buFont typeface="Arial" charset="0"/>
              <a:buChar char="•"/>
              <a:defRPr/>
            </a:pPr>
            <a:r>
              <a:rPr lang="en-US" sz="2800" dirty="0" smtClean="0"/>
              <a:t>Questions and scoresheets match exactly!</a:t>
            </a:r>
          </a:p>
          <a:p>
            <a:pPr>
              <a:buFont typeface="Arial" charset="0"/>
              <a:buChar char="•"/>
              <a:defRPr/>
            </a:pPr>
            <a:endParaRPr lang="en-US" sz="2800"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32</a:t>
            </a:fld>
            <a:endParaRPr lang="en-US"/>
          </a:p>
        </p:txBody>
      </p:sp>
    </p:spTree>
    <p:extLst>
      <p:ext uri="{BB962C8B-B14F-4D97-AF65-F5344CB8AC3E}">
        <p14:creationId xmlns:p14="http://schemas.microsoft.com/office/powerpoint/2010/main" val="27266651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charset="0"/>
              <a:buChar char="•"/>
              <a:defRPr/>
            </a:pPr>
            <a:r>
              <a:rPr lang="en-US" sz="2800" dirty="0" smtClean="0"/>
              <a:t>The following sections correspond with the Bill that gives this grant authority:</a:t>
            </a:r>
          </a:p>
          <a:p>
            <a:pPr marL="971550" lvl="1" indent="-514350">
              <a:buFont typeface="+mj-lt"/>
              <a:buAutoNum type="arabicPeriod"/>
              <a:defRPr/>
            </a:pPr>
            <a:r>
              <a:rPr lang="en-US" sz="2800" dirty="0" smtClean="0"/>
              <a:t>Proposed project &amp; activities are well designed and likely to succeed – 28pts  (Note: *</a:t>
            </a:r>
            <a:r>
              <a:rPr lang="en-US" sz="2800" i="1" dirty="0" smtClean="0"/>
              <a:t>activities below should be with </a:t>
            </a:r>
            <a:r>
              <a:rPr lang="en-US" sz="2800" i="1" dirty="0" smtClean="0">
                <a:solidFill>
                  <a:srgbClr val="FF0000"/>
                </a:solidFill>
              </a:rPr>
              <a:t>students</a:t>
            </a:r>
            <a:r>
              <a:rPr lang="en-US" sz="2800" i="1" dirty="0" smtClean="0"/>
              <a:t>!</a:t>
            </a:r>
            <a:r>
              <a:rPr lang="en-US" sz="2800" dirty="0" smtClean="0"/>
              <a:t>)</a:t>
            </a:r>
          </a:p>
          <a:p>
            <a:pPr marL="971550" lvl="1" indent="-514350">
              <a:buFont typeface="+mj-lt"/>
              <a:buAutoNum type="arabicPeriod"/>
              <a:defRPr/>
            </a:pPr>
            <a:r>
              <a:rPr lang="en-US" sz="2800" dirty="0" smtClean="0"/>
              <a:t>Project promotes healthy food activities* -7 pts</a:t>
            </a:r>
          </a:p>
          <a:p>
            <a:pPr marL="971550" lvl="1" indent="-514350">
              <a:buFont typeface="+mj-lt"/>
              <a:buAutoNum type="arabicPeriod"/>
              <a:defRPr/>
            </a:pPr>
            <a:r>
              <a:rPr lang="en-US" sz="2800" dirty="0" smtClean="0"/>
              <a:t>Project has clear educational activities* – 10 pts</a:t>
            </a:r>
          </a:p>
          <a:p>
            <a:pPr marL="971550" lvl="1" indent="-514350">
              <a:buFont typeface="+mj-lt"/>
              <a:buAutoNum type="arabicPeriod"/>
              <a:defRPr/>
            </a:pPr>
            <a:r>
              <a:rPr lang="en-US" sz="2800" dirty="0" smtClean="0"/>
              <a:t>Project involves parents and the community – 5 pts</a:t>
            </a:r>
          </a:p>
          <a:p>
            <a:pPr lvl="1">
              <a:buFont typeface="Arial" charset="0"/>
              <a:buChar char="•"/>
              <a:defRPr/>
            </a:pPr>
            <a:endParaRPr lang="en-US" sz="2800" dirty="0"/>
          </a:p>
        </p:txBody>
      </p:sp>
      <p:sp>
        <p:nvSpPr>
          <p:cNvPr id="4" name="Slide Number Placeholder 3"/>
          <p:cNvSpPr>
            <a:spLocks noGrp="1"/>
          </p:cNvSpPr>
          <p:nvPr>
            <p:ph type="sldNum" sz="quarter" idx="10"/>
          </p:nvPr>
        </p:nvSpPr>
        <p:spPr/>
        <p:txBody>
          <a:bodyPr/>
          <a:lstStyle/>
          <a:p>
            <a:fld id="{E2B63952-BBA8-4838-A0CF-80F9272645AB}" type="slidenum">
              <a:rPr lang="en-US" smtClean="0"/>
              <a:t>33</a:t>
            </a:fld>
            <a:endParaRPr lang="en-US"/>
          </a:p>
        </p:txBody>
      </p:sp>
    </p:spTree>
    <p:extLst>
      <p:ext uri="{BB962C8B-B14F-4D97-AF65-F5344CB8AC3E}">
        <p14:creationId xmlns:p14="http://schemas.microsoft.com/office/powerpoint/2010/main" val="3857011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startAt="5"/>
              <a:defRPr/>
            </a:pPr>
            <a:r>
              <a:rPr lang="en-US" sz="2800" dirty="0" smtClean="0"/>
              <a:t>Educational activities are tied to school district’s farm to school procurement activities – 10 pts</a:t>
            </a:r>
          </a:p>
          <a:p>
            <a:pPr marL="514350" indent="-514350">
              <a:buFont typeface="+mj-lt"/>
              <a:buAutoNum type="arabicPeriod" startAt="5"/>
              <a:defRPr/>
            </a:pPr>
            <a:r>
              <a:rPr lang="en-US" sz="2800" dirty="0" smtClean="0"/>
              <a:t>Proposed activities are culturally relevant to the students served -10 pts</a:t>
            </a:r>
          </a:p>
          <a:p>
            <a:pPr marL="514350" indent="-514350">
              <a:buFont typeface="+mj-lt"/>
              <a:buAutoNum type="arabicPeriod" startAt="5"/>
              <a:defRPr/>
            </a:pPr>
            <a:r>
              <a:rPr lang="en-US" sz="2800" dirty="0" smtClean="0"/>
              <a:t>Project should serve a high percentage of children who qualify for free and reduced -up to 15 pts  (see next slide)</a:t>
            </a:r>
          </a:p>
          <a:p>
            <a:pPr lvl="1">
              <a:buFont typeface="Arial" charset="0"/>
              <a:buChar char="•"/>
              <a:defRPr/>
            </a:pPr>
            <a:endParaRPr lang="en-US" sz="2800"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34</a:t>
            </a:fld>
            <a:endParaRPr lang="en-US"/>
          </a:p>
        </p:txBody>
      </p:sp>
    </p:spTree>
    <p:extLst>
      <p:ext uri="{BB962C8B-B14F-4D97-AF65-F5344CB8AC3E}">
        <p14:creationId xmlns:p14="http://schemas.microsoft.com/office/powerpoint/2010/main" val="9393666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Char char="•"/>
              <a:defRPr/>
            </a:pPr>
            <a:r>
              <a:rPr lang="en-US" sz="2800" dirty="0" smtClean="0">
                <a:solidFill>
                  <a:srgbClr val="0000FF"/>
                </a:solidFill>
              </a:rPr>
              <a:t>Educational activities are tied to school district’s farm to school procurement activities – 15 pts:</a:t>
            </a:r>
          </a:p>
          <a:p>
            <a:pPr lvl="1">
              <a:buFont typeface="Arial" charset="0"/>
              <a:buChar char="•"/>
              <a:defRPr/>
            </a:pPr>
            <a:r>
              <a:rPr lang="en-US" sz="2800" dirty="0" smtClean="0"/>
              <a:t>Schools where these educational activities take place must benefit High F+R schools.  </a:t>
            </a:r>
          </a:p>
          <a:p>
            <a:pPr lvl="1">
              <a:buFont typeface="Arial" charset="0"/>
              <a:buChar char="•"/>
              <a:defRPr/>
            </a:pPr>
            <a:r>
              <a:rPr lang="en-US" sz="2800" dirty="0" smtClean="0"/>
              <a:t>Schools must be at least 40%</a:t>
            </a:r>
          </a:p>
          <a:p>
            <a:pPr lvl="1">
              <a:buFont typeface="Arial" charset="0"/>
              <a:buChar char="•"/>
              <a:defRPr/>
            </a:pPr>
            <a:r>
              <a:rPr lang="en-US" sz="2800" dirty="0" smtClean="0"/>
              <a:t>BUT, this is an AVERAGE for all the schools in your project.</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35</a:t>
            </a:fld>
            <a:endParaRPr lang="en-US"/>
          </a:p>
        </p:txBody>
      </p:sp>
    </p:spTree>
    <p:extLst>
      <p:ext uri="{BB962C8B-B14F-4D97-AF65-F5344CB8AC3E}">
        <p14:creationId xmlns:p14="http://schemas.microsoft.com/office/powerpoint/2010/main" val="41739167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Arial" panose="020B0604020202020204" pitchFamily="34" charset="0"/>
              <a:buChar char="•"/>
              <a:defRPr/>
            </a:pPr>
            <a:r>
              <a:rPr lang="en-US" sz="2800" dirty="0" smtClean="0"/>
              <a:t>We use </a:t>
            </a:r>
            <a:r>
              <a:rPr lang="en-US" sz="2800" dirty="0" smtClean="0">
                <a:solidFill>
                  <a:srgbClr val="FF0000"/>
                </a:solidFill>
              </a:rPr>
              <a:t>January 2020 data</a:t>
            </a:r>
            <a:endParaRPr lang="en-US" sz="2800" dirty="0" smtClean="0"/>
          </a:p>
          <a:p>
            <a:pPr marL="914400" lvl="1" indent="-457200">
              <a:buFont typeface="Arial" panose="020B0604020202020204" pitchFamily="34" charset="0"/>
              <a:buChar char="•"/>
              <a:defRPr/>
            </a:pPr>
            <a:r>
              <a:rPr lang="en-US" sz="2800" dirty="0" smtClean="0"/>
              <a:t>You used to be able to look up your school(s)</a:t>
            </a:r>
          </a:p>
          <a:p>
            <a:pPr marL="914400" lvl="1" indent="-457200">
              <a:buFont typeface="Arial" panose="020B0604020202020204" pitchFamily="34" charset="0"/>
              <a:buChar char="•"/>
              <a:defRPr/>
            </a:pPr>
            <a:r>
              <a:rPr lang="en-US" sz="2800" dirty="0" smtClean="0"/>
              <a:t>That service is no longer available</a:t>
            </a:r>
          </a:p>
          <a:p>
            <a:pPr marL="914400" lvl="1" indent="-457200">
              <a:buFont typeface="Arial" panose="020B0604020202020204" pitchFamily="34" charset="0"/>
              <a:buChar char="•"/>
              <a:defRPr/>
            </a:pPr>
            <a:r>
              <a:rPr lang="en-US" sz="2800" dirty="0" smtClean="0"/>
              <a:t>Contact us at farmtoCNP@ode.Oregon.gov to request this information.</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36</a:t>
            </a:fld>
            <a:endParaRPr lang="en-US"/>
          </a:p>
        </p:txBody>
      </p:sp>
    </p:spTree>
    <p:extLst>
      <p:ext uri="{BB962C8B-B14F-4D97-AF65-F5344CB8AC3E}">
        <p14:creationId xmlns:p14="http://schemas.microsoft.com/office/powerpoint/2010/main" val="16050911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1550" lvl="1" indent="-514350">
              <a:buFont typeface="+mj-lt"/>
              <a:buAutoNum type="arabicPeriod" startAt="8"/>
              <a:defRPr/>
            </a:pPr>
            <a:r>
              <a:rPr lang="en-US" sz="2800" dirty="0" smtClean="0"/>
              <a:t>Bonus points:  </a:t>
            </a:r>
          </a:p>
          <a:p>
            <a:pPr marL="971550" lvl="1" indent="-514350">
              <a:buFont typeface="Arial" panose="020B0604020202020204" pitchFamily="34" charset="0"/>
              <a:buChar char="•"/>
              <a:defRPr/>
            </a:pPr>
            <a:r>
              <a:rPr lang="en-US" sz="2800" dirty="0" smtClean="0"/>
              <a:t>First time applicant (5 pts)</a:t>
            </a:r>
          </a:p>
          <a:p>
            <a:pPr marL="971550" lvl="1" indent="-514350">
              <a:buFont typeface="Arial" panose="020B0604020202020204" pitchFamily="34" charset="0"/>
              <a:buChar char="•"/>
              <a:defRPr/>
            </a:pPr>
            <a:r>
              <a:rPr lang="en-US" sz="2800" dirty="0" smtClean="0"/>
              <a:t>Tribal  (10 pts)</a:t>
            </a:r>
          </a:p>
          <a:p>
            <a:pPr marL="971550" lvl="1" indent="-514350">
              <a:buFont typeface="Arial" panose="020B0604020202020204" pitchFamily="34" charset="0"/>
              <a:buChar char="•"/>
              <a:defRPr/>
            </a:pPr>
            <a:r>
              <a:rPr lang="en-US" sz="2800" dirty="0" smtClean="0"/>
              <a:t>ESD/Producer (5 pts)</a:t>
            </a:r>
          </a:p>
          <a:p>
            <a:pPr marL="971550" lvl="1" indent="-514350">
              <a:buFont typeface="Arial" panose="020B0604020202020204" pitchFamily="34" charset="0"/>
              <a:buChar char="•"/>
              <a:defRPr/>
            </a:pPr>
            <a:r>
              <a:rPr lang="en-US" sz="2800" dirty="0" smtClean="0"/>
              <a:t>Innovative/high priority funding (5 pts)</a:t>
            </a:r>
          </a:p>
        </p:txBody>
      </p:sp>
      <p:sp>
        <p:nvSpPr>
          <p:cNvPr id="4" name="Slide Number Placeholder 3"/>
          <p:cNvSpPr>
            <a:spLocks noGrp="1"/>
          </p:cNvSpPr>
          <p:nvPr>
            <p:ph type="sldNum" sz="quarter" idx="10"/>
          </p:nvPr>
        </p:nvSpPr>
        <p:spPr/>
        <p:txBody>
          <a:bodyPr/>
          <a:lstStyle/>
          <a:p>
            <a:fld id="{E2B63952-BBA8-4838-A0CF-80F9272645AB}" type="slidenum">
              <a:rPr lang="en-US" smtClean="0"/>
              <a:t>37</a:t>
            </a:fld>
            <a:endParaRPr lang="en-US"/>
          </a:p>
        </p:txBody>
      </p:sp>
    </p:spTree>
    <p:extLst>
      <p:ext uri="{BB962C8B-B14F-4D97-AF65-F5344CB8AC3E}">
        <p14:creationId xmlns:p14="http://schemas.microsoft.com/office/powerpoint/2010/main" val="38121465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r>
              <a:rPr lang="en-US" sz="2800" b="1" dirty="0" smtClean="0"/>
              <a:t>TIP:   Do’s and Don’ts:  </a:t>
            </a:r>
          </a:p>
          <a:p>
            <a:pPr marL="971550" lvl="1" indent="-514350">
              <a:buFont typeface="Arial" panose="020B0604020202020204" pitchFamily="34" charset="0"/>
              <a:buChar char="•"/>
              <a:defRPr/>
            </a:pPr>
            <a:r>
              <a:rPr lang="en-US" sz="2800" b="1" dirty="0" smtClean="0"/>
              <a:t>Just answer the questions!  </a:t>
            </a:r>
            <a:r>
              <a:rPr lang="en-US" sz="2800" dirty="0" smtClean="0"/>
              <a:t>Answer the question, and show how you will accomplish the question, get the points!  It’s that simple.  Keep it simple.</a:t>
            </a:r>
          </a:p>
          <a:p>
            <a:pPr marL="971550" lvl="1" indent="-514350">
              <a:buFont typeface="Arial" panose="020B0604020202020204" pitchFamily="34" charset="0"/>
              <a:buChar char="•"/>
              <a:defRPr/>
            </a:pPr>
            <a:r>
              <a:rPr lang="en-US" sz="2800" b="1" dirty="0" smtClean="0"/>
              <a:t>Don’t write five pages of flowery text </a:t>
            </a:r>
            <a:r>
              <a:rPr lang="en-US" sz="2800" dirty="0" smtClean="0"/>
              <a:t>explaining how awesome you are!  Don’t make the scorer SEARCH for the answer.  Be succinct and to the point.</a:t>
            </a:r>
          </a:p>
        </p:txBody>
      </p:sp>
      <p:sp>
        <p:nvSpPr>
          <p:cNvPr id="4" name="Slide Number Placeholder 3"/>
          <p:cNvSpPr>
            <a:spLocks noGrp="1"/>
          </p:cNvSpPr>
          <p:nvPr>
            <p:ph type="sldNum" sz="quarter" idx="10"/>
          </p:nvPr>
        </p:nvSpPr>
        <p:spPr/>
        <p:txBody>
          <a:bodyPr/>
          <a:lstStyle/>
          <a:p>
            <a:fld id="{E2B63952-BBA8-4838-A0CF-80F9272645AB}" type="slidenum">
              <a:rPr lang="en-US" smtClean="0"/>
              <a:t>38</a:t>
            </a:fld>
            <a:endParaRPr lang="en-US"/>
          </a:p>
        </p:txBody>
      </p:sp>
    </p:spTree>
    <p:extLst>
      <p:ext uri="{BB962C8B-B14F-4D97-AF65-F5344CB8AC3E}">
        <p14:creationId xmlns:p14="http://schemas.microsoft.com/office/powerpoint/2010/main" val="25763016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screenshot of the first half of the</a:t>
            </a:r>
            <a:r>
              <a:rPr lang="en-US" baseline="0" dirty="0" smtClean="0"/>
              <a:t> scoresheet the scores use to score your application.  A copy of it is in the RFA guidelines/instructions doc.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39</a:t>
            </a:fld>
            <a:endParaRPr lang="en-US"/>
          </a:p>
        </p:txBody>
      </p:sp>
    </p:spTree>
    <p:extLst>
      <p:ext uri="{BB962C8B-B14F-4D97-AF65-F5344CB8AC3E}">
        <p14:creationId xmlns:p14="http://schemas.microsoft.com/office/powerpoint/2010/main" val="1745727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ct val="0"/>
              </a:spcBef>
              <a:defRPr/>
            </a:pPr>
            <a:r>
              <a:rPr lang="en-US" altLang="en-US" sz="1200" dirty="0" smtClean="0">
                <a:latin typeface="Arial" charset="0"/>
              </a:rPr>
              <a:t>This is a recording, so we don’t have the opportunity to field “live” questions.  </a:t>
            </a:r>
          </a:p>
          <a:p>
            <a:pPr marL="342900" indent="-342900">
              <a:spcBef>
                <a:spcPct val="0"/>
              </a:spcBef>
              <a:defRPr/>
            </a:pPr>
            <a:r>
              <a:rPr lang="en-US" altLang="en-US" sz="1200" dirty="0" smtClean="0">
                <a:latin typeface="Arial" charset="0"/>
              </a:rPr>
              <a:t>BUT, don’t worry, we have a Frequently Asked Questions document that probably has your specific question on it.  I’ll show you how to access it in a bit.  Also, if your question isn’t on there, I’ll tell you how you can get in touch with us to ask. </a:t>
            </a:r>
            <a:endParaRPr lang="en-US" altLang="en-US" sz="1200" dirty="0">
              <a:latin typeface="Arial" charset="0"/>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4</a:t>
            </a:fld>
            <a:endParaRPr lang="en-US"/>
          </a:p>
        </p:txBody>
      </p:sp>
    </p:spTree>
    <p:extLst>
      <p:ext uri="{BB962C8B-B14F-4D97-AF65-F5344CB8AC3E}">
        <p14:creationId xmlns:p14="http://schemas.microsoft.com/office/powerpoint/2010/main" val="34892640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screenshot of the second half of the scoresheet.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40</a:t>
            </a:fld>
            <a:endParaRPr lang="en-US"/>
          </a:p>
        </p:txBody>
      </p:sp>
    </p:spTree>
    <p:extLst>
      <p:ext uri="{BB962C8B-B14F-4D97-AF65-F5344CB8AC3E}">
        <p14:creationId xmlns:p14="http://schemas.microsoft.com/office/powerpoint/2010/main" val="24634204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charset="0"/>
              <a:buChar char="•"/>
              <a:defRPr/>
            </a:pPr>
            <a:r>
              <a:rPr lang="en-US" sz="2800" dirty="0" smtClean="0"/>
              <a:t>Expenses must fall under the following:</a:t>
            </a:r>
          </a:p>
          <a:p>
            <a:pPr lvl="2">
              <a:buFont typeface="Arial" charset="0"/>
              <a:buChar char="•"/>
              <a:defRPr/>
            </a:pPr>
            <a:r>
              <a:rPr lang="en-US" sz="2800" dirty="0" smtClean="0"/>
              <a:t>Implementation, planning &amp; coordination</a:t>
            </a:r>
          </a:p>
          <a:p>
            <a:pPr lvl="2">
              <a:buFont typeface="Arial" charset="0"/>
              <a:buChar char="•"/>
              <a:defRPr/>
            </a:pPr>
            <a:r>
              <a:rPr lang="en-US" sz="2800" dirty="0" smtClean="0"/>
              <a:t>Administration </a:t>
            </a:r>
          </a:p>
          <a:p>
            <a:pPr marL="457200" indent="-457200">
              <a:buFont typeface="Arial" panose="020B0604020202020204" pitchFamily="34" charset="0"/>
              <a:buChar char="•"/>
            </a:pPr>
            <a:r>
              <a:rPr lang="en-US" altLang="en-US" sz="1200" b="1" dirty="0" smtClean="0"/>
              <a:t>At least 75% of your award MUST be directly related to food-; Ag-; or garden-based educational activities</a:t>
            </a:r>
          </a:p>
          <a:p>
            <a:pPr marL="457200" indent="-457200">
              <a:buFont typeface="Arial" panose="020B0604020202020204" pitchFamily="34" charset="0"/>
              <a:buChar char="•"/>
            </a:pPr>
            <a:r>
              <a:rPr lang="en-US" altLang="en-US" sz="1200" b="1" dirty="0" smtClean="0"/>
              <a:t>The other 25% </a:t>
            </a:r>
            <a:r>
              <a:rPr lang="en-US" altLang="en-US" sz="1200" dirty="0" smtClean="0"/>
              <a:t>may be used for other reasonable costs directly related to administering the program  (administration)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smtClean="0"/>
              <a:t>Please refer to the Frequently Asked Questions document in the resources section on the grant webpage for specific examples</a:t>
            </a:r>
          </a:p>
          <a:p>
            <a:pPr marL="457200" indent="-457200">
              <a:buFont typeface="Arial" panose="020B0604020202020204" pitchFamily="34" charset="0"/>
              <a:buChar char="•"/>
            </a:pP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41</a:t>
            </a:fld>
            <a:endParaRPr lang="en-US"/>
          </a:p>
        </p:txBody>
      </p:sp>
    </p:spTree>
    <p:extLst>
      <p:ext uri="{BB962C8B-B14F-4D97-AF65-F5344CB8AC3E}">
        <p14:creationId xmlns:p14="http://schemas.microsoft.com/office/powerpoint/2010/main" val="12615887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altLang="en-US" sz="1200" dirty="0" smtClean="0"/>
              <a:t>Administrative costs:</a:t>
            </a:r>
          </a:p>
          <a:p>
            <a:pPr marL="457200" indent="-457200">
              <a:buFont typeface="Arial" panose="020B0604020202020204" pitchFamily="34" charset="0"/>
              <a:buChar char="•"/>
            </a:pPr>
            <a:r>
              <a:rPr lang="en-US" altLang="en-US" sz="1200" dirty="0" smtClean="0"/>
              <a:t>These aren’t to be confused with overhead or Indirect costs, which aren’t allowed. You must be specific when describing administrative costs, they have to relate directly to the lesson or educational opportunity.  You can’t claim internet costs, electricity, or </a:t>
            </a:r>
            <a:r>
              <a:rPr lang="en-US" altLang="en-US" sz="1200" i="1" dirty="0" smtClean="0"/>
              <a:t>general</a:t>
            </a:r>
            <a:r>
              <a:rPr lang="en-US" altLang="en-US" sz="1200" dirty="0" smtClean="0"/>
              <a:t> administrative cost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42</a:t>
            </a:fld>
            <a:endParaRPr lang="en-US"/>
          </a:p>
        </p:txBody>
      </p:sp>
    </p:spTree>
    <p:extLst>
      <p:ext uri="{BB962C8B-B14F-4D97-AF65-F5344CB8AC3E}">
        <p14:creationId xmlns:p14="http://schemas.microsoft.com/office/powerpoint/2010/main" val="34198118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altLang="en-US" sz="1200" b="1" dirty="0" smtClean="0"/>
              <a:t>At least 80% of your award MUST be directly related to food-; Ag-; or garden-based educational activities</a:t>
            </a:r>
          </a:p>
          <a:p>
            <a:pPr marL="457200" indent="-457200">
              <a:buFont typeface="Arial" panose="020B0604020202020204" pitchFamily="34" charset="0"/>
              <a:buChar char="•"/>
            </a:pPr>
            <a:r>
              <a:rPr lang="en-US" altLang="en-US" sz="1200" b="1" dirty="0" smtClean="0"/>
              <a:t>The other 20% </a:t>
            </a:r>
            <a:r>
              <a:rPr lang="en-US" altLang="en-US" sz="1200" dirty="0" smtClean="0"/>
              <a:t>may be used for other reasonable costs directly related to administering the program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43</a:t>
            </a:fld>
            <a:endParaRPr lang="en-US"/>
          </a:p>
        </p:txBody>
      </p:sp>
    </p:spTree>
    <p:extLst>
      <p:ext uri="{BB962C8B-B14F-4D97-AF65-F5344CB8AC3E}">
        <p14:creationId xmlns:p14="http://schemas.microsoft.com/office/powerpoint/2010/main" val="39530733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Char char="•"/>
              <a:defRPr/>
            </a:pPr>
            <a:r>
              <a:rPr lang="en-US" dirty="0" smtClean="0"/>
              <a:t>This is a reimbursement grant</a:t>
            </a:r>
          </a:p>
          <a:p>
            <a:pPr>
              <a:buFont typeface="Arial" charset="0"/>
              <a:buChar char="•"/>
              <a:defRPr/>
            </a:pPr>
            <a:r>
              <a:rPr lang="en-US" dirty="0" smtClean="0"/>
              <a:t>However, you may request 25% of your award in the form of an advance. </a:t>
            </a:r>
          </a:p>
          <a:p>
            <a:pPr>
              <a:buFont typeface="Arial" charset="0"/>
              <a:buChar char="•"/>
              <a:defRPr/>
            </a:pPr>
            <a:r>
              <a:rPr lang="en-US" dirty="0" smtClean="0"/>
              <a:t>The award notification will have instructions on how to obtain an advance if desired.</a:t>
            </a:r>
          </a:p>
          <a:p>
            <a:pPr>
              <a:buFont typeface="Arial" charset="0"/>
              <a:buChar char="•"/>
              <a:defRPr/>
            </a:pPr>
            <a:r>
              <a:rPr lang="en-US" dirty="0" smtClean="0"/>
              <a:t>You don’t HAVE to get an advance</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44</a:t>
            </a:fld>
            <a:endParaRPr lang="en-US"/>
          </a:p>
        </p:txBody>
      </p:sp>
    </p:spTree>
    <p:extLst>
      <p:ext uri="{BB962C8B-B14F-4D97-AF65-F5344CB8AC3E}">
        <p14:creationId xmlns:p14="http://schemas.microsoft.com/office/powerpoint/2010/main" val="2448863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Char char="•"/>
              <a:defRPr/>
            </a:pPr>
            <a:r>
              <a:rPr lang="en-US" dirty="0" smtClean="0"/>
              <a:t>If you do get an advance, you’ll have to provide documentation of all items that were purchased with those funds. (see “review process” )  </a:t>
            </a:r>
          </a:p>
          <a:p>
            <a:pPr>
              <a:buFont typeface="Arial" charset="0"/>
              <a:buChar char="•"/>
              <a:defRPr/>
            </a:pPr>
            <a:r>
              <a:rPr lang="en-US" dirty="0" smtClean="0"/>
              <a:t>After the 25% is spent, the rest of the award converts to the regular “reimbursement” grant management.</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45</a:t>
            </a:fld>
            <a:endParaRPr lang="en-US"/>
          </a:p>
        </p:txBody>
      </p:sp>
    </p:spTree>
    <p:extLst>
      <p:ext uri="{BB962C8B-B14F-4D97-AF65-F5344CB8AC3E}">
        <p14:creationId xmlns:p14="http://schemas.microsoft.com/office/powerpoint/2010/main" val="3271904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Char char="•"/>
              <a:defRPr/>
            </a:pPr>
            <a:r>
              <a:rPr lang="en-US" sz="2800" dirty="0" smtClean="0"/>
              <a:t>GRANTEE MUST:</a:t>
            </a:r>
          </a:p>
          <a:p>
            <a:pPr lvl="1">
              <a:buFont typeface="Arial" charset="0"/>
              <a:buChar char="–"/>
              <a:defRPr/>
            </a:pPr>
            <a:r>
              <a:rPr lang="en-US" sz="2800" dirty="0" smtClean="0"/>
              <a:t>Fill in items on excel worksheet</a:t>
            </a:r>
          </a:p>
          <a:p>
            <a:pPr lvl="1">
              <a:buFont typeface="Arial" charset="0"/>
              <a:buChar char="–"/>
              <a:defRPr/>
            </a:pPr>
            <a:r>
              <a:rPr lang="en-US" sz="2800" dirty="0" smtClean="0"/>
              <a:t>Submit excel worksheet to ODE</a:t>
            </a:r>
          </a:p>
          <a:p>
            <a:pPr lvl="1">
              <a:buFont typeface="Arial" charset="0"/>
              <a:buChar char="–"/>
              <a:defRPr/>
            </a:pPr>
            <a:r>
              <a:rPr lang="en-US" sz="2800" dirty="0" smtClean="0"/>
              <a:t>(Keep invoices, receipts, etc. on hand to justify worksheet -do NOT send those to ODE!)</a:t>
            </a:r>
          </a:p>
          <a:p>
            <a:pPr lvl="1">
              <a:buFont typeface="Arial" charset="0"/>
              <a:buChar char="–"/>
              <a:defRPr/>
            </a:pPr>
            <a:r>
              <a:rPr lang="en-US" sz="2800" dirty="0" smtClean="0"/>
              <a:t>ODE looks over and lets the grantee know that it’s ok to put $ amount in EGMS.</a:t>
            </a:r>
          </a:p>
          <a:p>
            <a:pPr lvl="1">
              <a:buFont typeface="Arial" charset="0"/>
              <a:buChar char="–"/>
              <a:defRPr/>
            </a:pPr>
            <a:r>
              <a:rPr lang="en-US" sz="2800" b="1" dirty="0" smtClean="0"/>
              <a:t>*DO NOT simply put the $ amount in EGMS first!</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46</a:t>
            </a:fld>
            <a:endParaRPr lang="en-US"/>
          </a:p>
        </p:txBody>
      </p:sp>
    </p:spTree>
    <p:extLst>
      <p:ext uri="{BB962C8B-B14F-4D97-AF65-F5344CB8AC3E}">
        <p14:creationId xmlns:p14="http://schemas.microsoft.com/office/powerpoint/2010/main" val="4136024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altLang="en-US" sz="1200" dirty="0" smtClean="0"/>
              <a:t>Excel claim worksheet will be located in the RESOURCES section on the grant website.</a:t>
            </a:r>
          </a:p>
          <a:p>
            <a:pPr marL="457200" indent="-457200">
              <a:buFont typeface="Arial" panose="020B0604020202020204" pitchFamily="34" charset="0"/>
              <a:buChar char="•"/>
            </a:pPr>
            <a:r>
              <a:rPr lang="en-US" altLang="en-US" sz="1200" dirty="0" smtClean="0">
                <a:solidFill>
                  <a:srgbClr val="FF0000"/>
                </a:solidFill>
              </a:rPr>
              <a:t>We will schedule a new webinar for awardees of the grant for detailed instructions on how to do this process</a:t>
            </a:r>
          </a:p>
          <a:p>
            <a:pPr marL="457200" indent="-457200">
              <a:buFont typeface="Arial" panose="020B0604020202020204" pitchFamily="34" charset="0"/>
              <a:buChar char="•"/>
            </a:pPr>
            <a:r>
              <a:rPr lang="en-US" altLang="en-US" sz="1200" dirty="0" smtClean="0">
                <a:solidFill>
                  <a:srgbClr val="FF0000"/>
                </a:solidFill>
              </a:rPr>
              <a:t>The above webinar will be </a:t>
            </a:r>
            <a:r>
              <a:rPr lang="en-US" altLang="en-US" sz="1200" b="1" dirty="0" smtClean="0">
                <a:solidFill>
                  <a:srgbClr val="FF0000"/>
                </a:solidFill>
              </a:rPr>
              <a:t>mandatory</a:t>
            </a:r>
            <a:r>
              <a:rPr lang="en-US" altLang="en-US" sz="1200" dirty="0" smtClean="0">
                <a:solidFill>
                  <a:srgbClr val="FF0000"/>
                </a:solidFill>
              </a:rPr>
              <a:t> for all successful awardees.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47</a:t>
            </a:fld>
            <a:endParaRPr lang="en-US"/>
          </a:p>
        </p:txBody>
      </p:sp>
    </p:spTree>
    <p:extLst>
      <p:ext uri="{BB962C8B-B14F-4D97-AF65-F5344CB8AC3E}">
        <p14:creationId xmlns:p14="http://schemas.microsoft.com/office/powerpoint/2010/main" val="9772158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en-US" sz="1200" dirty="0" smtClean="0">
                <a:latin typeface="Arial" charset="0"/>
              </a:rPr>
              <a:t>Randomly selected desk audit; not associate with other CNP reviews. If sponsor is selected,</a:t>
            </a:r>
          </a:p>
          <a:p>
            <a:pPr marL="285750" indent="-285750">
              <a:buFont typeface="Arial" panose="020B0604020202020204" pitchFamily="34" charset="0"/>
              <a:buChar char="•"/>
              <a:defRPr/>
            </a:pPr>
            <a:r>
              <a:rPr lang="en-US" sz="1200" dirty="0" smtClean="0">
                <a:latin typeface="Arial" charset="0"/>
              </a:rPr>
              <a:t>ODE will select one claim to verify</a:t>
            </a:r>
          </a:p>
          <a:p>
            <a:pPr marL="285750" indent="-285750">
              <a:buFont typeface="Arial" panose="020B0604020202020204" pitchFamily="34" charset="0"/>
              <a:buChar char="•"/>
              <a:defRPr/>
            </a:pPr>
            <a:r>
              <a:rPr lang="en-US" sz="1200" dirty="0" smtClean="0">
                <a:latin typeface="Arial" charset="0"/>
              </a:rPr>
              <a:t>Sponsor will copy/scan invoices associated with that claim and send to ODE</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48</a:t>
            </a:fld>
            <a:endParaRPr lang="en-US"/>
          </a:p>
        </p:txBody>
      </p:sp>
    </p:spTree>
    <p:extLst>
      <p:ext uri="{BB962C8B-B14F-4D97-AF65-F5344CB8AC3E}">
        <p14:creationId xmlns:p14="http://schemas.microsoft.com/office/powerpoint/2010/main" val="12891697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defRPr/>
            </a:pPr>
            <a:r>
              <a:rPr lang="en-US" dirty="0" smtClean="0"/>
              <a:t>ODE needs to ensure that these funds are spent</a:t>
            </a:r>
          </a:p>
          <a:p>
            <a:pPr>
              <a:buFont typeface="Arial" charset="0"/>
              <a:buChar char="•"/>
              <a:defRPr/>
            </a:pPr>
            <a:r>
              <a:rPr lang="en-US" b="1" dirty="0" smtClean="0"/>
              <a:t>If adequate progress isn’t being made, GRANT FUNDS WILL BE TAKEN BACK and redistributed to other entities!</a:t>
            </a:r>
          </a:p>
          <a:p>
            <a:pPr>
              <a:buFont typeface="Arial" charset="0"/>
              <a:buChar char="•"/>
              <a:defRPr/>
            </a:pPr>
            <a:r>
              <a:rPr lang="en-US" b="1" dirty="0" smtClean="0"/>
              <a:t>Adequate progress = </a:t>
            </a:r>
            <a:r>
              <a:rPr lang="en-US" dirty="0" smtClean="0"/>
              <a:t>AT LEAST ½ money spent ½ way through; ¾ spent ¾ the way through, etc.</a:t>
            </a:r>
          </a:p>
        </p:txBody>
      </p:sp>
      <p:sp>
        <p:nvSpPr>
          <p:cNvPr id="4" name="Slide Number Placeholder 3"/>
          <p:cNvSpPr>
            <a:spLocks noGrp="1"/>
          </p:cNvSpPr>
          <p:nvPr>
            <p:ph type="sldNum" sz="quarter" idx="10"/>
          </p:nvPr>
        </p:nvSpPr>
        <p:spPr/>
        <p:txBody>
          <a:bodyPr/>
          <a:lstStyle/>
          <a:p>
            <a:fld id="{E2B63952-BBA8-4838-A0CF-80F9272645AB}" type="slidenum">
              <a:rPr lang="en-US" smtClean="0"/>
              <a:t>49</a:t>
            </a:fld>
            <a:endParaRPr lang="en-US"/>
          </a:p>
        </p:txBody>
      </p:sp>
    </p:spTree>
    <p:extLst>
      <p:ext uri="{BB962C8B-B14F-4D97-AF65-F5344CB8AC3E}">
        <p14:creationId xmlns:p14="http://schemas.microsoft.com/office/powerpoint/2010/main" val="1785478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US" altLang="en-US" sz="1200" kern="1200" dirty="0" smtClean="0">
                <a:solidFill>
                  <a:schemeClr val="tx1"/>
                </a:solidFill>
                <a:latin typeface="+mn-lt"/>
                <a:ea typeface="+mn-ea"/>
                <a:cs typeface="+mn-cs"/>
              </a:rPr>
              <a:t>ALL MATERIALS-including this recorded webinar-can be found on the ODE Farm to School website: the fastest way to get here is to go to www.</a:t>
            </a:r>
            <a:r>
              <a:rPr lang="en-US" altLang="en-US" sz="1200" u="sng" kern="1200" dirty="0" smtClean="0">
                <a:solidFill>
                  <a:schemeClr val="tx1"/>
                </a:solidFill>
                <a:latin typeface="+mn-lt"/>
                <a:ea typeface="+mn-ea"/>
                <a:cs typeface="+mn-cs"/>
                <a:hlinkClick r:id="rId3"/>
              </a:rPr>
              <a:t>Bit.ly/orf2s</a:t>
            </a:r>
            <a:r>
              <a:rPr lang="en-US" altLang="en-US" sz="1200" u="sng" kern="1200" dirty="0" smtClean="0">
                <a:solidFill>
                  <a:schemeClr val="tx1"/>
                </a:solidFill>
                <a:latin typeface="+mn-lt"/>
                <a:ea typeface="+mn-ea"/>
                <a:cs typeface="+mn-cs"/>
              </a:rPr>
              <a:t>  .  </a:t>
            </a:r>
            <a:r>
              <a:rPr lang="en-US" altLang="en-US" sz="800" kern="1200" dirty="0" smtClean="0">
                <a:solidFill>
                  <a:schemeClr val="tx1"/>
                </a:solidFill>
                <a:latin typeface="+mn-lt"/>
                <a:ea typeface="+mn-ea"/>
                <a:cs typeface="+mn-cs"/>
              </a:rPr>
              <a:t>Click on the “Oregon Farm to School Grant” section at the top</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5</a:t>
            </a:fld>
            <a:endParaRPr lang="en-US"/>
          </a:p>
        </p:txBody>
      </p:sp>
    </p:spTree>
    <p:extLst>
      <p:ext uri="{BB962C8B-B14F-4D97-AF65-F5344CB8AC3E}">
        <p14:creationId xmlns:p14="http://schemas.microsoft.com/office/powerpoint/2010/main" val="19994070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Char char="•"/>
              <a:defRPr/>
            </a:pPr>
            <a:r>
              <a:rPr lang="en-US" sz="1200" dirty="0" smtClean="0"/>
              <a:t>We have to report back to the legislature of the progress and final outcome of this grant, and this enables us to do so. </a:t>
            </a:r>
          </a:p>
          <a:p>
            <a:pPr>
              <a:buFont typeface="Arial" charset="0"/>
              <a:buChar char="•"/>
              <a:defRPr/>
            </a:pPr>
            <a:r>
              <a:rPr lang="en-US" sz="1200" dirty="0" smtClean="0"/>
              <a:t>Progress report survey due </a:t>
            </a:r>
            <a:r>
              <a:rPr lang="en-US" sz="1200" b="1" dirty="0" smtClean="0"/>
              <a:t>September 30, 2020</a:t>
            </a:r>
          </a:p>
          <a:p>
            <a:pPr>
              <a:buFont typeface="Arial" charset="0"/>
              <a:buChar char="•"/>
              <a:defRPr/>
            </a:pPr>
            <a:r>
              <a:rPr lang="en-US" sz="1200" dirty="0" smtClean="0"/>
              <a:t>Final report survey due </a:t>
            </a:r>
            <a:r>
              <a:rPr lang="en-US" sz="1200" b="1" dirty="0" smtClean="0"/>
              <a:t>September 30, 2021</a:t>
            </a:r>
          </a:p>
          <a:p>
            <a:pPr>
              <a:buFont typeface="Arial" charset="0"/>
              <a:buChar char="•"/>
              <a:defRPr/>
            </a:pPr>
            <a:r>
              <a:rPr lang="en-US" sz="1200" dirty="0" smtClean="0"/>
              <a:t>Google link to take survey, and PDF copies of the reports will be posted on the grant webpage. </a:t>
            </a:r>
          </a:p>
          <a:p>
            <a:pPr eaLnBrk="1" hangingPunct="1">
              <a:lnSpc>
                <a:spcPct val="115000"/>
              </a:lnSpc>
              <a:spcBef>
                <a:spcPts val="0"/>
              </a:spcBef>
              <a:spcAft>
                <a:spcPts val="0"/>
              </a:spcAft>
              <a:defRPr/>
            </a:pPr>
            <a:endParaRPr lang="en-US" sz="1200" kern="1200" dirty="0" smtClean="0">
              <a:solidFill>
                <a:schemeClr val="tx1"/>
              </a:solidFill>
              <a:latin typeface="+mn-lt"/>
              <a:ea typeface="Cambria"/>
              <a:cs typeface="Times New Roman"/>
            </a:endParaRP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50</a:t>
            </a:fld>
            <a:endParaRPr lang="en-US"/>
          </a:p>
        </p:txBody>
      </p:sp>
    </p:spTree>
    <p:extLst>
      <p:ext uri="{BB962C8B-B14F-4D97-AF65-F5344CB8AC3E}">
        <p14:creationId xmlns:p14="http://schemas.microsoft.com/office/powerpoint/2010/main" val="24066283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team can help!  Although you can reach any of the Farm to CNP team by sending an email to farmtoCNP@ode.Oregon.gov </a:t>
            </a:r>
          </a:p>
          <a:p>
            <a:pPr marL="0" indent="0">
              <a:buNone/>
            </a:pPr>
            <a:r>
              <a:rPr lang="en-US" dirty="0" smtClean="0"/>
              <a:t>**you can also reach us individually at:</a:t>
            </a:r>
          </a:p>
          <a:p>
            <a:pPr algn="l"/>
            <a:r>
              <a:rPr lang="en-US" dirty="0" smtClean="0"/>
              <a:t>Rick.Sherman@ode.Oregon.gov</a:t>
            </a:r>
          </a:p>
          <a:p>
            <a:pPr algn="l"/>
            <a:r>
              <a:rPr lang="en-US" dirty="0" smtClean="0"/>
              <a:t>Amy.Williams@ode.Oregon.gov</a:t>
            </a:r>
          </a:p>
          <a:p>
            <a:pPr algn="l"/>
            <a:r>
              <a:rPr lang="en-US" dirty="0" smtClean="0"/>
              <a:t>Alicia.Loebl@ode.Oregon.gov</a:t>
            </a:r>
          </a:p>
          <a:p>
            <a:pPr marL="0" indent="0" algn="l">
              <a:buNone/>
            </a:pPr>
            <a:r>
              <a:rPr lang="en-US" dirty="0" smtClean="0"/>
              <a:t> </a:t>
            </a:r>
          </a:p>
          <a:p>
            <a:pPr marL="0" indent="0" algn="l">
              <a:buNone/>
            </a:pPr>
            <a:r>
              <a:rPr lang="en-US" dirty="0" smtClean="0"/>
              <a:t>Any new questions received will be added to our Frequently Asked Questions</a:t>
            </a:r>
            <a:r>
              <a:rPr lang="en-US" baseline="0" dirty="0" smtClean="0"/>
              <a:t> document on our resources section on the grant webpage.</a:t>
            </a:r>
            <a:endParaRPr 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51</a:t>
            </a:fld>
            <a:endParaRPr lang="en-US"/>
          </a:p>
        </p:txBody>
      </p:sp>
    </p:spTree>
    <p:extLst>
      <p:ext uri="{BB962C8B-B14F-4D97-AF65-F5344CB8AC3E}">
        <p14:creationId xmlns:p14="http://schemas.microsoft.com/office/powerpoint/2010/main" val="38063837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lang="en-US" altLang="en-US" sz="1200" b="1" noProof="0" dirty="0" smtClean="0">
                <a:solidFill>
                  <a:prstClr val="black"/>
                </a:solidFill>
                <a:latin typeface="+mn-lt"/>
              </a:rPr>
              <a:t>Equity and Excellence for Every Learner</a:t>
            </a:r>
            <a:endParaRPr kumimoji="0" lang="en-US" altLang="en-US" sz="1200" b="1" i="0" u="none" strike="noStrike" kern="1200" cap="none" spc="0" normalizeH="0" baseline="0" noProof="0" dirty="0" smtClean="0">
              <a:ln>
                <a:noFill/>
              </a:ln>
              <a:solidFill>
                <a:prstClr val="black"/>
              </a:solidFill>
              <a:effectLst/>
              <a:uLnTx/>
              <a:uFillTx/>
              <a:latin typeface="+mn-lt"/>
            </a:endParaRP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prstClr val="black"/>
                </a:solidFill>
                <a:effectLst/>
                <a:uLnTx/>
                <a:uFillTx/>
                <a:latin typeface="+mn-lt"/>
              </a:rPr>
              <a:t>The Oregon Department of Education works in partnership with school districts</a:t>
            </a:r>
            <a:r>
              <a:rPr lang="en-US" altLang="en-US" sz="1200" dirty="0" smtClean="0">
                <a:solidFill>
                  <a:prstClr val="black"/>
                </a:solidFill>
                <a:latin typeface="+mn-lt"/>
              </a:rPr>
              <a:t>, </a:t>
            </a:r>
            <a:r>
              <a:rPr kumimoji="0" lang="en-US" altLang="en-US" sz="1200" b="0" i="0" u="none" strike="noStrike" kern="1200" cap="none" spc="0" normalizeH="0" baseline="0" noProof="0" dirty="0" smtClean="0">
                <a:ln>
                  <a:noFill/>
                </a:ln>
                <a:solidFill>
                  <a:prstClr val="black"/>
                </a:solidFill>
                <a:effectLst/>
                <a:uLnTx/>
                <a:uFillTx/>
                <a:latin typeface="+mn-lt"/>
              </a:rPr>
              <a:t>education service districts</a:t>
            </a:r>
            <a:r>
              <a:rPr kumimoji="0" lang="en-US" altLang="en-US" sz="1200" b="0" i="0" u="none" strike="noStrike" kern="1200" cap="none" spc="0" normalizeH="0" noProof="0" dirty="0" smtClean="0">
                <a:ln>
                  <a:noFill/>
                </a:ln>
                <a:solidFill>
                  <a:prstClr val="black"/>
                </a:solidFill>
                <a:effectLst/>
                <a:uLnTx/>
                <a:uFillTx/>
                <a:latin typeface="+mn-lt"/>
              </a:rPr>
              <a:t> and community partners</a:t>
            </a:r>
            <a:r>
              <a:rPr lang="en-US" altLang="en-US" sz="1200" dirty="0" smtClean="0">
                <a:solidFill>
                  <a:prstClr val="black"/>
                </a:solidFill>
                <a:latin typeface="+mn-lt"/>
              </a:rPr>
              <a:t>;</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1200" b="0" i="0" u="none" strike="noStrike" kern="1200" cap="none" spc="0" normalizeH="0" noProof="0" dirty="0" smtClean="0">
                <a:ln>
                  <a:noFill/>
                </a:ln>
                <a:solidFill>
                  <a:prstClr val="black"/>
                </a:solidFill>
                <a:effectLst/>
                <a:uLnTx/>
                <a:uFillTx/>
                <a:latin typeface="+mn-lt"/>
              </a:rPr>
              <a:t>Together, we serve over 580,000 K-12 students;</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1200" dirty="0" smtClean="0">
                <a:solidFill>
                  <a:prstClr val="black"/>
                </a:solidFill>
                <a:latin typeface="+mn-lt"/>
              </a:rPr>
              <a:t>We believe every student should have access to a </a:t>
            </a:r>
            <a:r>
              <a:rPr kumimoji="0" lang="en-US" altLang="en-US" sz="1200" b="0" i="0" u="none" strike="noStrike" kern="1200" cap="none" spc="0" normalizeH="0" noProof="0" dirty="0" smtClean="0">
                <a:ln>
                  <a:noFill/>
                </a:ln>
                <a:solidFill>
                  <a:prstClr val="black"/>
                </a:solidFill>
                <a:effectLst/>
                <a:uLnTx/>
                <a:uFillTx/>
                <a:latin typeface="+mn-lt"/>
              </a:rPr>
              <a:t>high-</a:t>
            </a:r>
            <a:r>
              <a:rPr lang="en-US" altLang="en-US" sz="1200" dirty="0" smtClean="0">
                <a:solidFill>
                  <a:prstClr val="black"/>
                </a:solidFill>
                <a:latin typeface="+mn-lt"/>
              </a:rPr>
              <a:t>quality, well-rounded learning experience;</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1200" dirty="0" smtClean="0">
                <a:solidFill>
                  <a:prstClr val="black"/>
                </a:solidFill>
                <a:latin typeface="+mn-lt"/>
              </a:rPr>
              <a:t>We work to achieve the Governor’s vision that every student in Oregon graduates with a plan for their future</a:t>
            </a:r>
            <a:r>
              <a:rPr lang="en-US" sz="1200" dirty="0" smtClean="0">
                <a:solidFill>
                  <a:prstClr val="black"/>
                </a:solidFill>
                <a:latin typeface="+mn-lt"/>
              </a:rPr>
              <a:t>.</a:t>
            </a:r>
            <a:endParaRPr kumimoji="0" lang="en-US" sz="1200" b="0" i="0" u="none" strike="noStrike" kern="1200" cap="none" spc="0" normalizeH="0" baseline="0" noProof="0" dirty="0" smtClean="0">
              <a:ln>
                <a:noFill/>
              </a:ln>
              <a:solidFill>
                <a:prstClr val="black"/>
              </a:solidFill>
              <a:effectLst/>
              <a:uLnTx/>
              <a:uFillTx/>
              <a:latin typeface="+mn-lt"/>
            </a:endParaRP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52</a:t>
            </a:fld>
            <a:endParaRPr lang="en-US"/>
          </a:p>
        </p:txBody>
      </p:sp>
    </p:spTree>
    <p:extLst>
      <p:ext uri="{BB962C8B-B14F-4D97-AF65-F5344CB8AC3E}">
        <p14:creationId xmlns:p14="http://schemas.microsoft.com/office/powerpoint/2010/main" val="17999218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smtClean="0"/>
              <a:t>Education equity is the equitable implementation of policy, practices, procedures, and legislation that translates into resource allocation, education rigor, and opportunities for historically and currently marginalized youth, students, and families including civil rights protected classes. This means the restructuring and dismantling of systems and institutions that create the dichotomy of beneficiaries and the oppressed and marginalized.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smtClean="0"/>
              <a:t>This concludes our presentation.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53</a:t>
            </a:fld>
            <a:endParaRPr lang="en-US"/>
          </a:p>
        </p:txBody>
      </p:sp>
    </p:spTree>
    <p:extLst>
      <p:ext uri="{BB962C8B-B14F-4D97-AF65-F5344CB8AC3E}">
        <p14:creationId xmlns:p14="http://schemas.microsoft.com/office/powerpoint/2010/main" val="480150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go to the website the top link is for the Oregon farm to school grant</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6</a:t>
            </a:fld>
            <a:endParaRPr lang="en-US"/>
          </a:p>
        </p:txBody>
      </p:sp>
    </p:spTree>
    <p:extLst>
      <p:ext uri="{BB962C8B-B14F-4D97-AF65-F5344CB8AC3E}">
        <p14:creationId xmlns:p14="http://schemas.microsoft.com/office/powerpoint/2010/main" val="2130495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click on the purple</a:t>
            </a:r>
            <a:r>
              <a:rPr lang="en-US" baseline="0" dirty="0" smtClean="0"/>
              <a:t> box in the upper right hand corner</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7</a:t>
            </a:fld>
            <a:endParaRPr lang="en-US"/>
          </a:p>
        </p:txBody>
      </p:sp>
    </p:spTree>
    <p:extLst>
      <p:ext uri="{BB962C8B-B14F-4D97-AF65-F5344CB8AC3E}">
        <p14:creationId xmlns:p14="http://schemas.microsoft.com/office/powerpoint/2010/main" val="2562452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US" sz="1200" dirty="0" smtClean="0">
                <a:solidFill>
                  <a:prstClr val="black"/>
                </a:solidFill>
              </a:rPr>
              <a:t>Keep checking the website for updates as things change.  Click on the “join us” link on the grant webpage to sign up for our listserv.</a:t>
            </a:r>
            <a:r>
              <a:rPr lang="en-US" sz="1200" baseline="0" dirty="0" smtClean="0">
                <a:solidFill>
                  <a:prstClr val="black"/>
                </a:solidFill>
              </a:rPr>
              <a:t>  </a:t>
            </a:r>
            <a:r>
              <a:rPr lang="en-US" sz="1200" dirty="0" smtClean="0">
                <a:solidFill>
                  <a:prstClr val="black"/>
                </a:solidFill>
              </a:rPr>
              <a:t>This is a requirement to participate in the grant, as it is the preferred method to communicate to the field for important changes</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8</a:t>
            </a:fld>
            <a:endParaRPr lang="en-US"/>
          </a:p>
        </p:txBody>
      </p:sp>
    </p:spTree>
    <p:extLst>
      <p:ext uri="{BB962C8B-B14F-4D97-AF65-F5344CB8AC3E}">
        <p14:creationId xmlns:p14="http://schemas.microsoft.com/office/powerpoint/2010/main" val="3602896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defRPr/>
            </a:pPr>
            <a:r>
              <a:rPr lang="en-US" sz="2800" b="1" dirty="0" smtClean="0">
                <a:solidFill>
                  <a:prstClr val="black"/>
                </a:solidFill>
              </a:rPr>
              <a:t>New email </a:t>
            </a:r>
            <a:r>
              <a:rPr lang="en-US" sz="2800" dirty="0" smtClean="0">
                <a:solidFill>
                  <a:prstClr val="black"/>
                </a:solidFill>
              </a:rPr>
              <a:t>for help!  This will go to myself, AJ and yet-to-be-hired second assistant:  </a:t>
            </a:r>
            <a:r>
              <a:rPr lang="en-US" sz="2800" dirty="0" smtClean="0">
                <a:solidFill>
                  <a:prstClr val="black"/>
                </a:solidFill>
                <a:hlinkClick r:id="rId3"/>
              </a:rPr>
              <a:t>farmtoCNP@state.or.us</a:t>
            </a:r>
            <a:r>
              <a:rPr lang="en-US" sz="2800" dirty="0" smtClean="0">
                <a:solidFill>
                  <a:prstClr val="black"/>
                </a:solidFill>
              </a:rPr>
              <a:t>  </a:t>
            </a:r>
          </a:p>
          <a:p>
            <a:pPr marL="342900" indent="-342900">
              <a:buFont typeface="Arial" panose="020B0604020202020204" pitchFamily="34" charset="0"/>
              <a:buChar char="•"/>
              <a:defRPr/>
            </a:pPr>
            <a:r>
              <a:rPr lang="en-US" sz="2800" dirty="0" smtClean="0">
                <a:solidFill>
                  <a:prstClr val="black"/>
                </a:solidFill>
              </a:rPr>
              <a:t>You can still email us individually: </a:t>
            </a:r>
            <a:r>
              <a:rPr lang="en-US" sz="2800" dirty="0" smtClean="0">
                <a:solidFill>
                  <a:prstClr val="black"/>
                </a:solidFill>
                <a:hlinkClick r:id="rId4"/>
              </a:rPr>
              <a:t>rick.sherman@state.or.us</a:t>
            </a:r>
            <a:r>
              <a:rPr lang="en-US" sz="2800" dirty="0" smtClean="0">
                <a:solidFill>
                  <a:prstClr val="black"/>
                </a:solidFill>
              </a:rPr>
              <a:t>  </a:t>
            </a:r>
            <a:r>
              <a:rPr lang="en-US" sz="2800" dirty="0" smtClean="0">
                <a:solidFill>
                  <a:prstClr val="black"/>
                </a:solidFill>
                <a:hlinkClick r:id="rId5"/>
              </a:rPr>
              <a:t>amy.williams@state.or.us</a:t>
            </a:r>
            <a:r>
              <a:rPr lang="en-US" sz="2800" dirty="0" smtClean="0">
                <a:solidFill>
                  <a:prstClr val="black"/>
                </a:solidFill>
              </a:rPr>
              <a:t> Alicia.loebl@ode.Oregon.gov </a:t>
            </a:r>
          </a:p>
          <a:p>
            <a:pPr marL="342900" indent="-342900">
              <a:buFont typeface="Arial" panose="020B0604020202020204" pitchFamily="34" charset="0"/>
              <a:buChar char="•"/>
              <a:defRPr/>
            </a:pPr>
            <a:r>
              <a:rPr lang="en-US" sz="2800" dirty="0" smtClean="0">
                <a:solidFill>
                  <a:prstClr val="black"/>
                </a:solidFill>
              </a:rPr>
              <a:t>This grant ends at the end of next school year: </a:t>
            </a:r>
          </a:p>
          <a:p>
            <a:pPr lvl="1">
              <a:defRPr/>
            </a:pPr>
            <a:r>
              <a:rPr lang="en-US" sz="2800" dirty="0" smtClean="0">
                <a:solidFill>
                  <a:prstClr val="black"/>
                </a:solidFill>
              </a:rPr>
              <a:t>2022-2023 (</a:t>
            </a:r>
            <a:r>
              <a:rPr lang="en-US" sz="2800" i="1" dirty="0" smtClean="0">
                <a:solidFill>
                  <a:prstClr val="black"/>
                </a:solidFill>
              </a:rPr>
              <a:t>the rest of this summer and next school year</a:t>
            </a:r>
            <a:r>
              <a:rPr lang="en-US" sz="2800" dirty="0" smtClean="0">
                <a:solidFill>
                  <a:prstClr val="black"/>
                </a:solidFill>
              </a:rPr>
              <a:t>) </a:t>
            </a:r>
            <a:endParaRPr lang="en-US" sz="2800" dirty="0">
              <a:solidFill>
                <a:prstClr val="black"/>
              </a:solidFill>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9</a:t>
            </a:fld>
            <a:endParaRPr lang="en-US"/>
          </a:p>
        </p:txBody>
      </p:sp>
    </p:spTree>
    <p:extLst>
      <p:ext uri="{BB962C8B-B14F-4D97-AF65-F5344CB8AC3E}">
        <p14:creationId xmlns:p14="http://schemas.microsoft.com/office/powerpoint/2010/main" val="3947925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only">
    <p:bg>
      <p:bgPr>
        <a:solidFill>
          <a:schemeClr val="bg1"/>
        </a:solidFill>
        <a:effectLst/>
      </p:bgPr>
    </p:bg>
    <p:spTree>
      <p:nvGrpSpPr>
        <p:cNvPr id="1" name=""/>
        <p:cNvGrpSpPr/>
        <p:nvPr/>
      </p:nvGrpSpPr>
      <p:grpSpPr>
        <a:xfrm>
          <a:off x="0" y="0"/>
          <a:ext cx="0" cy="0"/>
          <a:chOff x="0" y="0"/>
          <a:chExt cx="0" cy="0"/>
        </a:xfrm>
      </p:grpSpPr>
      <p:pic>
        <p:nvPicPr>
          <p:cNvPr id="12" name="Picture 11"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13" name="Picture 12"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9" name="Picture 8" descr="Decorative blue swoosh"/>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6848146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2240080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no pattern_Logo only">
    <p:bg>
      <p:bgPr>
        <a:solidFill>
          <a:schemeClr val="bg1"/>
        </a:solidFill>
        <a:effectLst/>
      </p:bgPr>
    </p:bg>
    <p:spTree>
      <p:nvGrpSpPr>
        <p:cNvPr id="1" name=""/>
        <p:cNvGrpSpPr/>
        <p:nvPr/>
      </p:nvGrpSpPr>
      <p:grpSpPr>
        <a:xfrm>
          <a:off x="0" y="0"/>
          <a:ext cx="0" cy="0"/>
          <a:chOff x="0" y="0"/>
          <a:chExt cx="0" cy="0"/>
        </a:xfrm>
      </p:grpSpPr>
      <p:pic>
        <p:nvPicPr>
          <p:cNvPr id="13" name="Picture 12"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9" name="Picture 8" descr="Decorative blue swoosh"/>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5623450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pattern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7995395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pattern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24" y="2748246"/>
            <a:ext cx="78867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554236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pattern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58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445886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pattern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3010623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no pattern_Blank">
    <p:bg>
      <p:bgPr>
        <a:solidFill>
          <a:schemeClr val="bg1"/>
        </a:solidFill>
        <a:effectLst/>
      </p:bgPr>
    </p:bg>
    <p:spTree>
      <p:nvGrpSpPr>
        <p:cNvPr id="1" name=""/>
        <p:cNvGrpSpPr/>
        <p:nvPr/>
      </p:nvGrpSpPr>
      <p:grpSpPr>
        <a:xfrm>
          <a:off x="0" y="0"/>
          <a:ext cx="0" cy="0"/>
          <a:chOff x="0" y="0"/>
          <a:chExt cx="0" cy="0"/>
        </a:xfrm>
      </p:grpSpPr>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31530889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o pattern_3_Blank">
    <p:bg>
      <p:bgPr>
        <a:solidFill>
          <a:schemeClr val="bg1"/>
        </a:solidFill>
        <a:effectLst/>
      </p:bgPr>
    </p:bg>
    <p:spTree>
      <p:nvGrpSpPr>
        <p:cNvPr id="1" name=""/>
        <p:cNvGrpSpPr/>
        <p:nvPr/>
      </p:nvGrpSpPr>
      <p:grpSpPr>
        <a:xfrm>
          <a:off x="0" y="0"/>
          <a:ext cx="0" cy="0"/>
          <a:chOff x="0" y="0"/>
          <a:chExt cx="0" cy="0"/>
        </a:xfrm>
      </p:grpSpPr>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01014779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no pattern_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89284416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 pattern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1419762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95682450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 pattern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3017136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24" y="2748246"/>
            <a:ext cx="78867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814761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58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47391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2100816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9321771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Blank">
    <p:bg>
      <p:bgPr>
        <a:solidFill>
          <a:schemeClr val="bg1"/>
        </a:solidFill>
        <a:effectLst/>
      </p:bgPr>
    </p:bg>
    <p:spTree>
      <p:nvGrpSpPr>
        <p:cNvPr id="1" name=""/>
        <p:cNvGrpSpPr/>
        <p:nvPr/>
      </p:nvGrpSpPr>
      <p:grpSpPr>
        <a:xfrm>
          <a:off x="0" y="0"/>
          <a:ext cx="0" cy="0"/>
          <a:chOff x="0" y="0"/>
          <a:chExt cx="0" cy="0"/>
        </a:xfrm>
      </p:grpSpPr>
      <p:pic>
        <p:nvPicPr>
          <p:cNvPr id="8" name="Picture 7"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2380918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5118791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0318013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Decorative geometric pattern"/>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1"/>
            <a:ext cx="9144000" cy="6494854"/>
          </a:xfrm>
          <a:prstGeom prst="rect">
            <a:avLst/>
          </a:prstGeom>
          <a:noFill/>
        </p:spPr>
      </p:pic>
      <p:pic>
        <p:nvPicPr>
          <p:cNvPr id="11" name="Picture 10" descr="Decorative blue swoosh"/>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4"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60407740"/>
      </p:ext>
    </p:extLst>
  </p:cSld>
  <p:clrMap bg1="lt1" tx1="dk1" bg2="lt2" tx2="dk2" accent1="accent1" accent2="accent2" accent3="accent3" accent4="accent4" accent5="accent5" accent6="accent6" hlink="hlink" folHlink="folHlink"/>
  <p:sldLayoutIdLst>
    <p:sldLayoutId id="2147483696" r:id="rId1"/>
    <p:sldLayoutId id="2147483698" r:id="rId2"/>
    <p:sldLayoutId id="2147483699" r:id="rId3"/>
    <p:sldLayoutId id="2147483701" r:id="rId4"/>
    <p:sldLayoutId id="2147483702" r:id="rId5"/>
    <p:sldLayoutId id="2147483704" r:id="rId6"/>
    <p:sldLayoutId id="2147483709" r:id="rId7"/>
    <p:sldLayoutId id="2147483707" r:id="rId8"/>
    <p:sldLayoutId id="2147483705" r:id="rId9"/>
    <p:sldLayoutId id="2147483706" r:id="rId10"/>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descr="Decorative blue swoosh"/>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10"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99152061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13.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13.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6.xml"/><Relationship Id="rId5" Type="http://schemas.openxmlformats.org/officeDocument/2006/relationships/image" Target="../media/image18.JP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8.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30.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13.jpeg"/><Relationship Id="rId4" Type="http://schemas.openxmlformats.org/officeDocument/2006/relationships/image" Target="../media/image12.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32.xm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33.xml"/><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34.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35.xml"/><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36.xm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37.xml"/><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38.xml"/><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39.xml"/><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8.xml"/><Relationship Id="rId1" Type="http://schemas.openxmlformats.org/officeDocument/2006/relationships/tags" Target="../tags/tag40.xml"/><Relationship Id="rId4" Type="http://schemas.openxmlformats.org/officeDocument/2006/relationships/image" Target="../media/image19.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13.jpeg"/><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8.xml"/><Relationship Id="rId1" Type="http://schemas.openxmlformats.org/officeDocument/2006/relationships/tags" Target="../tags/tag41.xml"/><Relationship Id="rId4" Type="http://schemas.openxmlformats.org/officeDocument/2006/relationships/image" Target="../media/image20.e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ags" Target="../tags/tag42.xml"/><Relationship Id="rId4" Type="http://schemas.openxmlformats.org/officeDocument/2006/relationships/image" Target="../media/image13.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43.xml"/><Relationship Id="rId4" Type="http://schemas.openxmlformats.org/officeDocument/2006/relationships/image" Target="../media/image13.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ags" Target="../tags/tag44.xml"/><Relationship Id="rId4" Type="http://schemas.openxmlformats.org/officeDocument/2006/relationships/image" Target="../media/image13.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ags" Target="../tags/tag45.xml"/><Relationship Id="rId4" Type="http://schemas.openxmlformats.org/officeDocument/2006/relationships/image" Target="../media/image13.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tags" Target="../tags/tag46.xml"/><Relationship Id="rId4" Type="http://schemas.openxmlformats.org/officeDocument/2006/relationships/image" Target="../media/image13.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ags" Target="../tags/tag47.xml"/><Relationship Id="rId4" Type="http://schemas.openxmlformats.org/officeDocument/2006/relationships/image" Target="../media/image13.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tags" Target="../tags/tag48.xml"/><Relationship Id="rId4" Type="http://schemas.openxmlformats.org/officeDocument/2006/relationships/image" Target="../media/image13.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tags" Target="../tags/tag49.xml"/><Relationship Id="rId4" Type="http://schemas.openxmlformats.org/officeDocument/2006/relationships/image" Target="../media/image13.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tags" Target="../tags/tag50.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xml"/><Relationship Id="rId1" Type="http://schemas.openxmlformats.org/officeDocument/2006/relationships/tags" Target="../tags/tag51.xml"/><Relationship Id="rId4" Type="http://schemas.openxmlformats.org/officeDocument/2006/relationships/image" Target="../media/image13.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xml"/><Relationship Id="rId1" Type="http://schemas.openxmlformats.org/officeDocument/2006/relationships/tags" Target="../tags/tag52.xml"/><Relationship Id="rId4" Type="http://schemas.openxmlformats.org/officeDocument/2006/relationships/image" Target="../media/image9.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tags" Target="../tags/tag53.xml"/><Relationship Id="rId4" Type="http://schemas.openxmlformats.org/officeDocument/2006/relationships/image" Target="../media/image21.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tags" Target="../tags/tag5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13.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0.xml"/><Relationship Id="rId5" Type="http://schemas.openxmlformats.org/officeDocument/2006/relationships/image" Target="../media/image13.jpeg"/><Relationship Id="rId4" Type="http://schemas.openxmlformats.org/officeDocument/2006/relationships/hyperlink" Target="mailto:farmtoCNP@ode.Oregon.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097281" y="3854818"/>
            <a:ext cx="7268808" cy="1807029"/>
          </a:xfrm>
        </p:spPr>
        <p:txBody>
          <a:bodyPr/>
          <a:lstStyle/>
          <a:p>
            <a:pPr lvl="0" algn="ctr" defTabSz="914400">
              <a:lnSpc>
                <a:spcPct val="100000"/>
              </a:lnSpc>
              <a:spcBef>
                <a:spcPts val="0"/>
              </a:spcBef>
            </a:pPr>
            <a:r>
              <a:rPr lang="en-US" altLang="en-US" sz="4800" dirty="0" smtClean="0">
                <a:solidFill>
                  <a:prstClr val="black"/>
                </a:solidFill>
                <a:ea typeface="+mn-ea"/>
                <a:cs typeface="+mn-cs"/>
              </a:rPr>
              <a:t>Education Grant Webinar: Introduction</a:t>
            </a:r>
            <a:endParaRPr lang="en-US" altLang="en-US" sz="4800" dirty="0">
              <a:solidFill>
                <a:prstClr val="black"/>
              </a:solidFill>
              <a:ea typeface="+mn-ea"/>
              <a:cs typeface="+mn-cs"/>
            </a:endParaRPr>
          </a:p>
        </p:txBody>
      </p:sp>
      <p:pic>
        <p:nvPicPr>
          <p:cNvPr id="6" name="Picture 5" title="F2S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1085" y="2155650"/>
            <a:ext cx="6438177" cy="1955979"/>
          </a:xfrm>
          <a:prstGeom prst="rect">
            <a:avLst/>
          </a:prstGeom>
        </p:spPr>
      </p:pic>
    </p:spTree>
    <p:custDataLst>
      <p:tags r:id="rId1"/>
    </p:custDataLst>
    <p:extLst>
      <p:ext uri="{BB962C8B-B14F-4D97-AF65-F5344CB8AC3E}">
        <p14:creationId xmlns:p14="http://schemas.microsoft.com/office/powerpoint/2010/main" val="956260965"/>
      </p:ext>
    </p:extLst>
  </p:cSld>
  <p:clrMapOvr>
    <a:masterClrMapping/>
  </p:clrMapOvr>
  <mc:AlternateContent xmlns:mc="http://schemas.openxmlformats.org/markup-compatibility/2006">
    <mc:Choice xmlns:p14="http://schemas.microsoft.com/office/powerpoint/2010/main" Requires="p14">
      <p:transition p14:dur="0" advTm="6233"/>
    </mc:Choice>
    <mc:Fallback>
      <p:transition advTm="623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976432"/>
            <a:ext cx="9143999" cy="1013398"/>
          </a:xfrm>
          <a:solidFill>
            <a:schemeClr val="accent1"/>
          </a:solidFill>
        </p:spPr>
        <p:txBody>
          <a:bodyPr/>
          <a:lstStyle/>
          <a:p>
            <a:pPr lvl="0" algn="l">
              <a:defRPr/>
            </a:pPr>
            <a:r>
              <a:rPr lang="en-US" altLang="en-US" dirty="0" smtClean="0">
                <a:solidFill>
                  <a:prstClr val="white"/>
                </a:solidFill>
                <a:ea typeface="+mn-ea"/>
                <a:cs typeface="+mn-cs"/>
              </a:rPr>
              <a:t>AGENDA</a:t>
            </a:r>
            <a:endParaRPr lang="en-US" altLang="en-US" sz="24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10</a:t>
            </a:fld>
            <a:endParaRPr lang="en-US"/>
          </a:p>
        </p:txBody>
      </p:sp>
      <p:sp>
        <p:nvSpPr>
          <p:cNvPr id="5" name="Rectangle 4"/>
          <p:cNvSpPr/>
          <p:nvPr/>
        </p:nvSpPr>
        <p:spPr>
          <a:xfrm>
            <a:off x="549713" y="2902355"/>
            <a:ext cx="8044570" cy="2677656"/>
          </a:xfrm>
          <a:prstGeom prst="rect">
            <a:avLst/>
          </a:prstGeom>
        </p:spPr>
        <p:txBody>
          <a:bodyPr wrap="square">
            <a:spAutoFit/>
          </a:bodyPr>
          <a:lstStyle/>
          <a:p>
            <a:pPr marL="342900" indent="-342900">
              <a:buFont typeface="Arial" panose="020B0604020202020204" pitchFamily="34" charset="0"/>
              <a:buChar char="•"/>
              <a:defRPr/>
            </a:pPr>
            <a:r>
              <a:rPr lang="en-US" sz="2800" dirty="0" smtClean="0">
                <a:solidFill>
                  <a:prstClr val="black"/>
                </a:solidFill>
              </a:rPr>
              <a:t>Overview / Intro</a:t>
            </a:r>
            <a:endParaRPr lang="en-US" sz="2800" dirty="0">
              <a:solidFill>
                <a:prstClr val="black"/>
              </a:solidFill>
            </a:endParaRPr>
          </a:p>
          <a:p>
            <a:pPr marL="342900" indent="-342900">
              <a:buFont typeface="Arial" panose="020B0604020202020204" pitchFamily="34" charset="0"/>
              <a:buChar char="•"/>
              <a:defRPr/>
            </a:pPr>
            <a:r>
              <a:rPr lang="en-US" sz="2800" dirty="0" smtClean="0">
                <a:solidFill>
                  <a:prstClr val="black"/>
                </a:solidFill>
              </a:rPr>
              <a:t>Application process / Timeline</a:t>
            </a:r>
          </a:p>
          <a:p>
            <a:pPr marL="342900" indent="-342900">
              <a:buFont typeface="Arial" panose="020B0604020202020204" pitchFamily="34" charset="0"/>
              <a:buChar char="•"/>
              <a:defRPr/>
            </a:pPr>
            <a:r>
              <a:rPr lang="en-US" sz="2800" dirty="0" smtClean="0">
                <a:solidFill>
                  <a:prstClr val="black"/>
                </a:solidFill>
              </a:rPr>
              <a:t>Requirements for application / Scoring</a:t>
            </a:r>
          </a:p>
          <a:p>
            <a:pPr marL="342900" indent="-342900">
              <a:buFont typeface="Arial" panose="020B0604020202020204" pitchFamily="34" charset="0"/>
              <a:buChar char="•"/>
              <a:defRPr/>
            </a:pPr>
            <a:r>
              <a:rPr lang="en-US" sz="2800" dirty="0" smtClean="0">
                <a:solidFill>
                  <a:prstClr val="black"/>
                </a:solidFill>
              </a:rPr>
              <a:t>Allowable/unallowable </a:t>
            </a:r>
            <a:r>
              <a:rPr lang="en-US" sz="2800" dirty="0">
                <a:solidFill>
                  <a:prstClr val="black"/>
                </a:solidFill>
              </a:rPr>
              <a:t>costs</a:t>
            </a:r>
          </a:p>
          <a:p>
            <a:pPr marL="342900" indent="-342900">
              <a:buFont typeface="Arial" panose="020B0604020202020204" pitchFamily="34" charset="0"/>
              <a:buChar char="•"/>
              <a:defRPr/>
            </a:pPr>
            <a:r>
              <a:rPr lang="en-US" sz="2800" dirty="0">
                <a:solidFill>
                  <a:prstClr val="black"/>
                </a:solidFill>
              </a:rPr>
              <a:t>Reimbursement </a:t>
            </a:r>
            <a:r>
              <a:rPr lang="en-US" sz="2800" dirty="0" smtClean="0">
                <a:solidFill>
                  <a:prstClr val="black"/>
                </a:solidFill>
              </a:rPr>
              <a:t>process </a:t>
            </a:r>
            <a:r>
              <a:rPr lang="en-US" sz="2800" dirty="0">
                <a:solidFill>
                  <a:prstClr val="black"/>
                </a:solidFill>
              </a:rPr>
              <a:t>&amp; </a:t>
            </a:r>
            <a:r>
              <a:rPr lang="en-US" sz="2800" dirty="0" smtClean="0">
                <a:solidFill>
                  <a:prstClr val="black"/>
                </a:solidFill>
              </a:rPr>
              <a:t>requirements </a:t>
            </a:r>
          </a:p>
          <a:p>
            <a:pPr marL="342900" indent="-342900">
              <a:buFont typeface="Arial" panose="020B0604020202020204" pitchFamily="34" charset="0"/>
              <a:buChar char="•"/>
              <a:defRPr/>
            </a:pPr>
            <a:r>
              <a:rPr lang="en-US" sz="2800" dirty="0" smtClean="0">
                <a:solidFill>
                  <a:prstClr val="black"/>
                </a:solidFill>
              </a:rPr>
              <a:t>Reporting</a:t>
            </a:r>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5256" y="127190"/>
            <a:ext cx="1278367" cy="1354814"/>
          </a:xfrm>
          <a:prstGeom prst="rect">
            <a:avLst/>
          </a:prstGeom>
        </p:spPr>
      </p:pic>
    </p:spTree>
    <p:custDataLst>
      <p:tags r:id="rId1"/>
    </p:custDataLst>
    <p:extLst>
      <p:ext uri="{BB962C8B-B14F-4D97-AF65-F5344CB8AC3E}">
        <p14:creationId xmlns:p14="http://schemas.microsoft.com/office/powerpoint/2010/main" val="1620702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9825" y="93193"/>
            <a:ext cx="5347440" cy="857421"/>
          </a:xfrm>
        </p:spPr>
        <p:txBody>
          <a:bodyPr/>
          <a:lstStyle/>
          <a:p>
            <a:pPr algn="ctr"/>
            <a:r>
              <a:rPr lang="en-US" dirty="0" smtClean="0"/>
              <a:t>House Bill 2579</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11</a:t>
            </a:fld>
            <a:endParaRPr lang="en-US"/>
          </a:p>
        </p:txBody>
      </p:sp>
      <p:pic>
        <p:nvPicPr>
          <p:cNvPr id="7" name="Picture 4" descr="oregon produce image" title="oregon produ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200" y="1741853"/>
            <a:ext cx="3427379" cy="443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173294" y="1912622"/>
            <a:ext cx="4458916" cy="4093428"/>
          </a:xfrm>
          <a:prstGeom prst="rect">
            <a:avLst/>
          </a:prstGeom>
        </p:spPr>
        <p:txBody>
          <a:bodyPr wrap="square">
            <a:spAutoFit/>
          </a:bodyPr>
          <a:lstStyle/>
          <a:p>
            <a:pPr>
              <a:spcBef>
                <a:spcPct val="0"/>
              </a:spcBef>
            </a:pPr>
            <a:r>
              <a:rPr lang="en-US" altLang="en-US" sz="2600" dirty="0"/>
              <a:t>Directs ODE to award grants to Oregon school </a:t>
            </a:r>
            <a:r>
              <a:rPr lang="en-US" altLang="en-US" sz="2600" dirty="0" smtClean="0"/>
              <a:t>districts and other eligible orgs. </a:t>
            </a:r>
            <a:r>
              <a:rPr lang="en-US" altLang="en-US" sz="2600" dirty="0"/>
              <a:t>for </a:t>
            </a:r>
            <a:r>
              <a:rPr lang="en-US" altLang="en-US" sz="2600" dirty="0" smtClean="0"/>
              <a:t>(</a:t>
            </a:r>
            <a:r>
              <a:rPr lang="en-US" altLang="en-US" sz="2600" i="1" dirty="0" smtClean="0"/>
              <a:t>reimbursement </a:t>
            </a:r>
            <a:r>
              <a:rPr lang="en-US" altLang="en-US" sz="2600" i="1" dirty="0"/>
              <a:t>of costs incurred in purchasing Oregon food products that meet certain </a:t>
            </a:r>
            <a:r>
              <a:rPr lang="en-US" altLang="en-US" sz="2600" i="1" dirty="0" smtClean="0"/>
              <a:t>criteria) </a:t>
            </a:r>
            <a:r>
              <a:rPr lang="en-US" altLang="en-US" sz="2600" b="1" dirty="0" smtClean="0"/>
              <a:t>and </a:t>
            </a:r>
            <a:r>
              <a:rPr lang="en-US" altLang="en-US" sz="2600" b="1" dirty="0"/>
              <a:t>for </a:t>
            </a:r>
            <a:r>
              <a:rPr lang="en-US" altLang="en-US" sz="2600" b="1" dirty="0" smtClean="0"/>
              <a:t>coordinating and implementing </a:t>
            </a:r>
            <a:r>
              <a:rPr lang="en-US" altLang="en-US" sz="2600" b="1" dirty="0"/>
              <a:t>food-based, agriculture-based and garden-based educational </a:t>
            </a:r>
            <a:r>
              <a:rPr lang="en-US" altLang="en-US" sz="2600" b="1" dirty="0" smtClean="0"/>
              <a:t>activities</a:t>
            </a:r>
            <a:endParaRPr lang="en-US" altLang="en-US" sz="2600" dirty="0"/>
          </a:p>
        </p:txBody>
      </p:sp>
      <p:pic>
        <p:nvPicPr>
          <p:cNvPr id="6" name="Picture 5" title="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9141" y="129048"/>
            <a:ext cx="1278367" cy="1354814"/>
          </a:xfrm>
          <a:prstGeom prst="rect">
            <a:avLst/>
          </a:prstGeom>
        </p:spPr>
      </p:pic>
    </p:spTree>
    <p:custDataLst>
      <p:tags r:id="rId1"/>
    </p:custDataLst>
    <p:extLst>
      <p:ext uri="{BB962C8B-B14F-4D97-AF65-F5344CB8AC3E}">
        <p14:creationId xmlns:p14="http://schemas.microsoft.com/office/powerpoint/2010/main" val="1613615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9825" y="93193"/>
            <a:ext cx="5581265" cy="857421"/>
          </a:xfrm>
        </p:spPr>
        <p:txBody>
          <a:bodyPr/>
          <a:lstStyle/>
          <a:p>
            <a:pPr algn="ctr"/>
            <a:r>
              <a:rPr lang="en-US" dirty="0" smtClean="0"/>
              <a:t>House Bill 2579</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12</a:t>
            </a:fld>
            <a:endParaRPr lang="en-US"/>
          </a:p>
        </p:txBody>
      </p:sp>
      <p:pic>
        <p:nvPicPr>
          <p:cNvPr id="7" name="Picture 4" descr="oregon produce image" title="oregon produ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4544" y="1780564"/>
            <a:ext cx="3427379" cy="443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802174" y="2752079"/>
            <a:ext cx="4458916" cy="1938992"/>
          </a:xfrm>
          <a:prstGeom prst="rect">
            <a:avLst/>
          </a:prstGeom>
        </p:spPr>
        <p:txBody>
          <a:bodyPr wrap="square">
            <a:spAutoFit/>
          </a:bodyPr>
          <a:lstStyle/>
          <a:p>
            <a:pPr algn="ctr">
              <a:spcBef>
                <a:spcPct val="0"/>
              </a:spcBef>
            </a:pPr>
            <a:r>
              <a:rPr lang="en-US" altLang="en-US" sz="4000" dirty="0" smtClean="0"/>
              <a:t>This is a COMPETITIVE GRANT!</a:t>
            </a:r>
            <a:endParaRPr lang="en-US" altLang="en-US" sz="4000" dirty="0"/>
          </a:p>
        </p:txBody>
      </p:sp>
      <p:pic>
        <p:nvPicPr>
          <p:cNvPr id="6" name="Picture 5" title="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5289" y="144612"/>
            <a:ext cx="1278367" cy="1354814"/>
          </a:xfrm>
          <a:prstGeom prst="rect">
            <a:avLst/>
          </a:prstGeom>
        </p:spPr>
      </p:pic>
    </p:spTree>
    <p:custDataLst>
      <p:tags r:id="rId1"/>
    </p:custDataLst>
    <p:extLst>
      <p:ext uri="{BB962C8B-B14F-4D97-AF65-F5344CB8AC3E}">
        <p14:creationId xmlns:p14="http://schemas.microsoft.com/office/powerpoint/2010/main" val="4168135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0BAB59-E1FB-40DE-BF54-BC3526BEF81F}" type="slidenum">
              <a:rPr lang="en-US" smtClean="0"/>
              <a:pPr/>
              <a:t>13</a:t>
            </a:fld>
            <a:endParaRPr lang="en-US"/>
          </a:p>
        </p:txBody>
      </p:sp>
      <p:sp>
        <p:nvSpPr>
          <p:cNvPr id="6" name="Rectangle 5"/>
          <p:cNvSpPr/>
          <p:nvPr/>
        </p:nvSpPr>
        <p:spPr>
          <a:xfrm>
            <a:off x="273795" y="2119327"/>
            <a:ext cx="8044570" cy="4401205"/>
          </a:xfrm>
          <a:prstGeom prst="rect">
            <a:avLst/>
          </a:prstGeom>
        </p:spPr>
        <p:txBody>
          <a:bodyPr wrap="square">
            <a:spAutoFit/>
          </a:bodyPr>
          <a:lstStyle/>
          <a:p>
            <a:pPr>
              <a:spcBef>
                <a:spcPct val="0"/>
              </a:spcBef>
              <a:defRPr/>
            </a:pPr>
            <a:r>
              <a:rPr lang="en-US" altLang="en-US" sz="2800" b="1" i="1" dirty="0">
                <a:latin typeface="Arial" panose="020B0604020202020204" pitchFamily="34" charset="0"/>
              </a:rPr>
              <a:t>Eligible sponsors</a:t>
            </a:r>
            <a:r>
              <a:rPr lang="en-US" altLang="en-US" sz="2800" dirty="0">
                <a:latin typeface="Arial" panose="020B0604020202020204" pitchFamily="34" charset="0"/>
              </a:rPr>
              <a:t>:</a:t>
            </a:r>
          </a:p>
          <a:p>
            <a:pPr marL="457200" indent="-457200">
              <a:spcBef>
                <a:spcPct val="0"/>
              </a:spcBef>
              <a:buFont typeface="Arial" panose="020B0604020202020204" pitchFamily="34" charset="0"/>
              <a:buChar char="•"/>
              <a:defRPr/>
            </a:pPr>
            <a:r>
              <a:rPr lang="en-US" altLang="en-US" sz="2800" dirty="0">
                <a:latin typeface="Arial" panose="020B0604020202020204" pitchFamily="34" charset="0"/>
              </a:rPr>
              <a:t>School Districts</a:t>
            </a:r>
          </a:p>
          <a:p>
            <a:pPr marL="457200" indent="-457200">
              <a:spcBef>
                <a:spcPct val="0"/>
              </a:spcBef>
              <a:buFont typeface="Arial" panose="020B0604020202020204" pitchFamily="34" charset="0"/>
              <a:buChar char="•"/>
              <a:defRPr/>
            </a:pPr>
            <a:r>
              <a:rPr lang="en-US" altLang="en-US" sz="2800" dirty="0">
                <a:latin typeface="Arial" panose="020B0604020202020204" pitchFamily="34" charset="0"/>
              </a:rPr>
              <a:t>Nonprofit </a:t>
            </a:r>
            <a:r>
              <a:rPr lang="en-US" altLang="en-US" sz="2800" dirty="0" smtClean="0">
                <a:latin typeface="Arial" panose="020B0604020202020204" pitchFamily="34" charset="0"/>
              </a:rPr>
              <a:t>organizations</a:t>
            </a:r>
            <a:endParaRPr lang="en-US" altLang="en-US" sz="2800" i="1" dirty="0">
              <a:solidFill>
                <a:srgbClr val="0000FF"/>
              </a:solidFill>
              <a:latin typeface="Arial" panose="020B0604020202020204" pitchFamily="34" charset="0"/>
            </a:endParaRPr>
          </a:p>
          <a:p>
            <a:pPr marL="457200" indent="-457200">
              <a:spcBef>
                <a:spcPct val="0"/>
              </a:spcBef>
              <a:buFont typeface="Arial" panose="020B0604020202020204" pitchFamily="34" charset="0"/>
              <a:buChar char="•"/>
              <a:defRPr/>
            </a:pPr>
            <a:r>
              <a:rPr lang="en-US" altLang="en-US" sz="2800" dirty="0">
                <a:latin typeface="Arial" panose="020B0604020202020204" pitchFamily="34" charset="0"/>
              </a:rPr>
              <a:t>Commodity commissions or councils</a:t>
            </a:r>
          </a:p>
          <a:p>
            <a:pPr marL="457200" indent="-457200">
              <a:spcBef>
                <a:spcPct val="0"/>
              </a:spcBef>
              <a:buFont typeface="Arial" panose="020B0604020202020204" pitchFamily="34" charset="0"/>
              <a:buChar char="•"/>
              <a:defRPr/>
            </a:pPr>
            <a:r>
              <a:rPr lang="en-US" altLang="en-US" sz="2800" dirty="0" smtClean="0">
                <a:latin typeface="Arial" panose="020B0604020202020204" pitchFamily="34" charset="0"/>
              </a:rPr>
              <a:t>ESD’s</a:t>
            </a:r>
          </a:p>
          <a:p>
            <a:pPr marL="457200" indent="-457200">
              <a:spcBef>
                <a:spcPct val="0"/>
              </a:spcBef>
              <a:buFont typeface="Arial" panose="020B0604020202020204" pitchFamily="34" charset="0"/>
              <a:buChar char="•"/>
              <a:defRPr/>
            </a:pPr>
            <a:r>
              <a:rPr lang="en-US" altLang="en-US" sz="2800" dirty="0" smtClean="0">
                <a:latin typeface="Arial" panose="020B0604020202020204" pitchFamily="34" charset="0"/>
              </a:rPr>
              <a:t>Federally </a:t>
            </a:r>
            <a:r>
              <a:rPr lang="en-US" altLang="en-US" sz="2800" dirty="0">
                <a:latin typeface="Arial" panose="020B0604020202020204" pitchFamily="34" charset="0"/>
              </a:rPr>
              <a:t>recognized Indian </a:t>
            </a:r>
            <a:r>
              <a:rPr lang="en-US" altLang="en-US" sz="2800" dirty="0" smtClean="0">
                <a:latin typeface="Arial" panose="020B0604020202020204" pitchFamily="34" charset="0"/>
              </a:rPr>
              <a:t>Tribes</a:t>
            </a:r>
            <a:endParaRPr lang="en-US" altLang="en-US" sz="2800" dirty="0">
              <a:latin typeface="Arial" panose="020B0604020202020204" pitchFamily="34" charset="0"/>
            </a:endParaRPr>
          </a:p>
          <a:p>
            <a:pPr marL="457200" indent="-457200">
              <a:spcBef>
                <a:spcPct val="0"/>
              </a:spcBef>
              <a:buFont typeface="Arial" panose="020B0604020202020204" pitchFamily="34" charset="0"/>
              <a:buChar char="•"/>
              <a:defRPr/>
            </a:pPr>
            <a:r>
              <a:rPr lang="en-US" altLang="en-US" sz="2800" dirty="0">
                <a:latin typeface="Arial" panose="020B0604020202020204" pitchFamily="34" charset="0"/>
              </a:rPr>
              <a:t>Schools overseen by the Bureau of Indian Education</a:t>
            </a:r>
          </a:p>
          <a:p>
            <a:pPr marL="457200" indent="-457200">
              <a:spcBef>
                <a:spcPct val="0"/>
              </a:spcBef>
              <a:buFont typeface="Arial" panose="020B0604020202020204" pitchFamily="34" charset="0"/>
              <a:buChar char="•"/>
              <a:defRPr/>
            </a:pPr>
            <a:r>
              <a:rPr lang="en-US" altLang="en-US" sz="2800" dirty="0">
                <a:latin typeface="Arial" panose="020B0604020202020204" pitchFamily="34" charset="0"/>
              </a:rPr>
              <a:t>Soil &amp; Water Conservation Districts</a:t>
            </a:r>
          </a:p>
          <a:p>
            <a:pPr marL="457200" indent="-457200">
              <a:spcBef>
                <a:spcPct val="0"/>
              </a:spcBef>
              <a:defRPr/>
            </a:pPr>
            <a:endParaRPr lang="en-US" altLang="en-US" sz="2800" dirty="0">
              <a:solidFill>
                <a:srgbClr val="FF0000"/>
              </a:solidFill>
              <a:latin typeface="Arial" panose="020B0604020202020204" pitchFamily="34" charset="0"/>
            </a:endParaRPr>
          </a:p>
        </p:txBody>
      </p:sp>
      <p:sp>
        <p:nvSpPr>
          <p:cNvPr id="5" name="Title 2"/>
          <p:cNvSpPr>
            <a:spLocks noGrp="1"/>
          </p:cNvSpPr>
          <p:nvPr>
            <p:ph type="title"/>
          </p:nvPr>
        </p:nvSpPr>
        <p:spPr>
          <a:xfrm>
            <a:off x="2679825" y="93193"/>
            <a:ext cx="4604246" cy="857421"/>
          </a:xfrm>
        </p:spPr>
        <p:txBody>
          <a:bodyPr/>
          <a:lstStyle/>
          <a:p>
            <a:pPr algn="ctr"/>
            <a:r>
              <a:rPr lang="en-US" dirty="0" smtClean="0"/>
              <a:t>Who’s Eligible?</a:t>
            </a:r>
            <a:endParaRPr lang="en-US" dirty="0">
              <a:solidFill>
                <a:schemeClr val="bg1"/>
              </a:solidFill>
            </a:endParaRPr>
          </a:p>
        </p:txBody>
      </p:sp>
      <p:pic>
        <p:nvPicPr>
          <p:cNvPr id="7" name="Picture 6"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486" y="93193"/>
            <a:ext cx="1278367" cy="1354814"/>
          </a:xfrm>
          <a:prstGeom prst="rect">
            <a:avLst/>
          </a:prstGeom>
        </p:spPr>
      </p:pic>
    </p:spTree>
    <p:custDataLst>
      <p:tags r:id="rId1"/>
    </p:custDataLst>
    <p:extLst>
      <p:ext uri="{BB962C8B-B14F-4D97-AF65-F5344CB8AC3E}">
        <p14:creationId xmlns:p14="http://schemas.microsoft.com/office/powerpoint/2010/main" val="3989531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0BAB59-E1FB-40DE-BF54-BC3526BEF81F}" type="slidenum">
              <a:rPr lang="en-US" smtClean="0"/>
              <a:pPr/>
              <a:t>14</a:t>
            </a:fld>
            <a:endParaRPr lang="en-US"/>
          </a:p>
        </p:txBody>
      </p:sp>
      <p:sp>
        <p:nvSpPr>
          <p:cNvPr id="6" name="Rectangle 5"/>
          <p:cNvSpPr/>
          <p:nvPr/>
        </p:nvSpPr>
        <p:spPr>
          <a:xfrm>
            <a:off x="273795" y="2119327"/>
            <a:ext cx="8044570" cy="3970318"/>
          </a:xfrm>
          <a:prstGeom prst="rect">
            <a:avLst/>
          </a:prstGeom>
        </p:spPr>
        <p:txBody>
          <a:bodyPr wrap="square">
            <a:spAutoFit/>
          </a:bodyPr>
          <a:lstStyle/>
          <a:p>
            <a:pPr>
              <a:spcBef>
                <a:spcPct val="0"/>
              </a:spcBef>
              <a:defRPr/>
            </a:pPr>
            <a:r>
              <a:rPr lang="en-US" altLang="en-US" sz="2800" b="1" i="1" dirty="0">
                <a:latin typeface="Arial" panose="020B0604020202020204" pitchFamily="34" charset="0"/>
              </a:rPr>
              <a:t>Eligible sponsors</a:t>
            </a:r>
            <a:r>
              <a:rPr lang="en-US" altLang="en-US" sz="2800" dirty="0">
                <a:latin typeface="Arial" panose="020B0604020202020204" pitchFamily="34" charset="0"/>
              </a:rPr>
              <a:t>:</a:t>
            </a:r>
          </a:p>
          <a:p>
            <a:pPr marL="457200" indent="-457200">
              <a:spcBef>
                <a:spcPct val="0"/>
              </a:spcBef>
              <a:defRPr/>
            </a:pPr>
            <a:endParaRPr lang="en-US" altLang="en-US" sz="2800" dirty="0">
              <a:solidFill>
                <a:srgbClr val="FF0000"/>
              </a:solidFill>
              <a:latin typeface="Arial" panose="020B0604020202020204" pitchFamily="34" charset="0"/>
            </a:endParaRPr>
          </a:p>
          <a:p>
            <a:pPr marL="457200" indent="-457200">
              <a:spcBef>
                <a:spcPct val="0"/>
              </a:spcBef>
              <a:buFont typeface="Arial" panose="020B0604020202020204" pitchFamily="34" charset="0"/>
              <a:buChar char="•"/>
              <a:defRPr/>
            </a:pPr>
            <a:r>
              <a:rPr lang="en-US" altLang="en-US" sz="2800" dirty="0" smtClean="0">
                <a:latin typeface="Arial" panose="020B0604020202020204" pitchFamily="34" charset="0"/>
              </a:rPr>
              <a:t>Providers of center-based programs for </a:t>
            </a:r>
            <a:r>
              <a:rPr lang="en-US" altLang="en-US" sz="2800" i="1" u="sng" dirty="0" smtClean="0">
                <a:latin typeface="Arial" panose="020B0604020202020204" pitchFamily="34" charset="0"/>
              </a:rPr>
              <a:t>children</a:t>
            </a:r>
            <a:r>
              <a:rPr lang="en-US" altLang="en-US" sz="2800" dirty="0" smtClean="0">
                <a:latin typeface="Arial" panose="020B0604020202020204" pitchFamily="34" charset="0"/>
              </a:rPr>
              <a:t> in the Child and Adult Care Food Program (CACFP)</a:t>
            </a:r>
          </a:p>
          <a:p>
            <a:pPr marL="457200" indent="-457200">
              <a:spcBef>
                <a:spcPct val="0"/>
              </a:spcBef>
              <a:buFont typeface="Arial" panose="020B0604020202020204" pitchFamily="34" charset="0"/>
              <a:buChar char="•"/>
              <a:defRPr/>
            </a:pPr>
            <a:r>
              <a:rPr lang="en-US" altLang="en-US" sz="2800" dirty="0" smtClean="0">
                <a:latin typeface="Arial" panose="020B0604020202020204" pitchFamily="34" charset="0"/>
              </a:rPr>
              <a:t>Producers of food produced or processed in (Oregon) including farmers, ranchers and seafood harvesters </a:t>
            </a:r>
            <a:r>
              <a:rPr lang="en-US" altLang="en-US" sz="2800" i="1" dirty="0" smtClean="0">
                <a:latin typeface="Arial" panose="020B0604020202020204" pitchFamily="34" charset="0"/>
              </a:rPr>
              <a:t>(more on this next slide)</a:t>
            </a:r>
            <a:endParaRPr lang="en-US" altLang="en-US" sz="2800" i="1" dirty="0">
              <a:latin typeface="Arial" panose="020B0604020202020204" pitchFamily="34" charset="0"/>
            </a:endParaRPr>
          </a:p>
          <a:p>
            <a:pPr>
              <a:spcBef>
                <a:spcPct val="0"/>
              </a:spcBef>
              <a:defRPr/>
            </a:pPr>
            <a:r>
              <a:rPr lang="en-US" altLang="en-US" sz="2800" dirty="0" smtClean="0">
                <a:latin typeface="Arial" panose="020B0604020202020204" pitchFamily="34" charset="0"/>
              </a:rPr>
              <a:t>	-Organizations </a:t>
            </a:r>
            <a:r>
              <a:rPr lang="en-US" altLang="en-US" sz="2800" dirty="0">
                <a:latin typeface="Arial" panose="020B0604020202020204" pitchFamily="34" charset="0"/>
              </a:rPr>
              <a:t>may partner with each other</a:t>
            </a:r>
          </a:p>
        </p:txBody>
      </p:sp>
      <p:sp>
        <p:nvSpPr>
          <p:cNvPr id="5" name="Title 2"/>
          <p:cNvSpPr>
            <a:spLocks noGrp="1"/>
          </p:cNvSpPr>
          <p:nvPr>
            <p:ph type="title"/>
          </p:nvPr>
        </p:nvSpPr>
        <p:spPr>
          <a:xfrm>
            <a:off x="2679825" y="93193"/>
            <a:ext cx="4713196" cy="857421"/>
          </a:xfrm>
        </p:spPr>
        <p:txBody>
          <a:bodyPr/>
          <a:lstStyle/>
          <a:p>
            <a:pPr algn="ctr"/>
            <a:r>
              <a:rPr lang="en-US" dirty="0" smtClean="0"/>
              <a:t>Who’s Eligible?</a:t>
            </a:r>
            <a:endParaRPr lang="en-US" dirty="0">
              <a:solidFill>
                <a:schemeClr val="bg1"/>
              </a:solidFill>
            </a:endParaRPr>
          </a:p>
        </p:txBody>
      </p:sp>
      <p:pic>
        <p:nvPicPr>
          <p:cNvPr id="7" name="Picture 6"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1378" y="93193"/>
            <a:ext cx="1278367" cy="1354814"/>
          </a:xfrm>
          <a:prstGeom prst="rect">
            <a:avLst/>
          </a:prstGeom>
        </p:spPr>
      </p:pic>
    </p:spTree>
    <p:custDataLst>
      <p:tags r:id="rId1"/>
    </p:custDataLst>
    <p:extLst>
      <p:ext uri="{BB962C8B-B14F-4D97-AF65-F5344CB8AC3E}">
        <p14:creationId xmlns:p14="http://schemas.microsoft.com/office/powerpoint/2010/main" val="2304393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0BAB59-E1FB-40DE-BF54-BC3526BEF81F}" type="slidenum">
              <a:rPr lang="en-US" smtClean="0"/>
              <a:pPr/>
              <a:t>15</a:t>
            </a:fld>
            <a:endParaRPr lang="en-US"/>
          </a:p>
        </p:txBody>
      </p:sp>
      <p:pic>
        <p:nvPicPr>
          <p:cNvPr id="5" name="Picture 4"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1378" y="93193"/>
            <a:ext cx="1278367" cy="1354814"/>
          </a:xfrm>
          <a:prstGeom prst="rect">
            <a:avLst/>
          </a:prstGeom>
        </p:spPr>
      </p:pic>
      <p:sp>
        <p:nvSpPr>
          <p:cNvPr id="6" name="Title 2"/>
          <p:cNvSpPr>
            <a:spLocks noGrp="1"/>
          </p:cNvSpPr>
          <p:nvPr>
            <p:ph type="title"/>
          </p:nvPr>
        </p:nvSpPr>
        <p:spPr>
          <a:xfrm>
            <a:off x="2679825" y="93193"/>
            <a:ext cx="4713196" cy="857421"/>
          </a:xfrm>
        </p:spPr>
        <p:txBody>
          <a:bodyPr/>
          <a:lstStyle/>
          <a:p>
            <a:pPr algn="ctr"/>
            <a:r>
              <a:rPr lang="en-US" dirty="0" smtClean="0"/>
              <a:t>Who’s Eligible?</a:t>
            </a:r>
            <a:endParaRPr lang="en-US" dirty="0">
              <a:solidFill>
                <a:schemeClr val="bg1"/>
              </a:solidFill>
            </a:endParaRPr>
          </a:p>
        </p:txBody>
      </p:sp>
      <p:pic>
        <p:nvPicPr>
          <p:cNvPr id="7" name="Picture 6" title="ODA picture two kids plant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348274"/>
            <a:ext cx="9144000" cy="5121494"/>
          </a:xfrm>
          <a:prstGeom prst="rect">
            <a:avLst/>
          </a:prstGeom>
        </p:spPr>
      </p:pic>
    </p:spTree>
    <p:custDataLst>
      <p:tags r:id="rId1"/>
    </p:custDataLst>
    <p:extLst>
      <p:ext uri="{BB962C8B-B14F-4D97-AF65-F5344CB8AC3E}">
        <p14:creationId xmlns:p14="http://schemas.microsoft.com/office/powerpoint/2010/main" val="1723180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0BAB59-E1FB-40DE-BF54-BC3526BEF81F}" type="slidenum">
              <a:rPr lang="en-US" smtClean="0"/>
              <a:pPr/>
              <a:t>16</a:t>
            </a:fld>
            <a:endParaRPr lang="en-US"/>
          </a:p>
        </p:txBody>
      </p:sp>
      <p:sp>
        <p:nvSpPr>
          <p:cNvPr id="6" name="Rectangle 5"/>
          <p:cNvSpPr/>
          <p:nvPr/>
        </p:nvSpPr>
        <p:spPr>
          <a:xfrm>
            <a:off x="273795" y="2119327"/>
            <a:ext cx="8044570" cy="3970318"/>
          </a:xfrm>
          <a:prstGeom prst="rect">
            <a:avLst/>
          </a:prstGeom>
        </p:spPr>
        <p:txBody>
          <a:bodyPr wrap="square">
            <a:spAutoFit/>
          </a:bodyPr>
          <a:lstStyle/>
          <a:p>
            <a:pPr>
              <a:spcBef>
                <a:spcPct val="0"/>
              </a:spcBef>
              <a:defRPr/>
            </a:pPr>
            <a:r>
              <a:rPr lang="en-US" altLang="en-US" sz="2800" b="1" i="1" dirty="0">
                <a:latin typeface="Arial" panose="020B0604020202020204" pitchFamily="34" charset="0"/>
              </a:rPr>
              <a:t>Eligible sponsors</a:t>
            </a:r>
            <a:r>
              <a:rPr lang="en-US" altLang="en-US" sz="2800" dirty="0">
                <a:latin typeface="Arial" panose="020B0604020202020204" pitchFamily="34" charset="0"/>
              </a:rPr>
              <a:t>:</a:t>
            </a:r>
          </a:p>
          <a:p>
            <a:pPr marL="457200" indent="-457200">
              <a:spcBef>
                <a:spcPct val="0"/>
              </a:spcBef>
              <a:defRPr/>
            </a:pPr>
            <a:endParaRPr lang="en-US" altLang="en-US" sz="2800" dirty="0">
              <a:solidFill>
                <a:srgbClr val="FF0000"/>
              </a:solidFill>
              <a:latin typeface="Arial" panose="020B0604020202020204" pitchFamily="34" charset="0"/>
            </a:endParaRPr>
          </a:p>
          <a:p>
            <a:pPr>
              <a:spcBef>
                <a:spcPct val="0"/>
              </a:spcBef>
              <a:defRPr/>
            </a:pPr>
            <a:r>
              <a:rPr lang="en-US" altLang="en-US" sz="2800" b="1" dirty="0" smtClean="0">
                <a:latin typeface="Arial" panose="020B0604020202020204" pitchFamily="34" charset="0"/>
              </a:rPr>
              <a:t>Nonprofits</a:t>
            </a:r>
            <a:r>
              <a:rPr lang="en-US" altLang="en-US" sz="2800" dirty="0" smtClean="0">
                <a:latin typeface="Arial" panose="020B0604020202020204" pitchFamily="34" charset="0"/>
              </a:rPr>
              <a:t> (especially- but everyone):</a:t>
            </a:r>
          </a:p>
          <a:p>
            <a:pPr marL="457200" indent="-457200">
              <a:spcBef>
                <a:spcPct val="0"/>
              </a:spcBef>
              <a:buFont typeface="Arial" panose="020B0604020202020204" pitchFamily="34" charset="0"/>
              <a:buChar char="•"/>
              <a:defRPr/>
            </a:pPr>
            <a:r>
              <a:rPr lang="en-US" altLang="en-US" sz="2800" dirty="0" smtClean="0">
                <a:latin typeface="Arial" panose="020B0604020202020204" pitchFamily="34" charset="0"/>
              </a:rPr>
              <a:t>You MUST be registered with the State of Oregon Business Registry BEFORE you are awarded funds.  </a:t>
            </a:r>
          </a:p>
          <a:p>
            <a:pPr marL="457200" indent="-457200">
              <a:spcBef>
                <a:spcPct val="0"/>
              </a:spcBef>
              <a:buFont typeface="Arial" panose="020B0604020202020204" pitchFamily="34" charset="0"/>
              <a:buChar char="•"/>
              <a:defRPr/>
            </a:pPr>
            <a:r>
              <a:rPr lang="en-US" altLang="en-US" sz="2800" dirty="0" smtClean="0">
                <a:latin typeface="Arial" panose="020B0604020202020204" pitchFamily="34" charset="0"/>
              </a:rPr>
              <a:t>Please use that OFFICIAL name when filling out the application. Sometimes sponsors go by MANY different names!</a:t>
            </a:r>
            <a:endParaRPr lang="en-US" altLang="en-US" sz="2800" dirty="0">
              <a:latin typeface="Arial" panose="020B0604020202020204" pitchFamily="34" charset="0"/>
            </a:endParaRPr>
          </a:p>
        </p:txBody>
      </p:sp>
      <p:sp>
        <p:nvSpPr>
          <p:cNvPr id="5" name="Title 2"/>
          <p:cNvSpPr>
            <a:spLocks noGrp="1"/>
          </p:cNvSpPr>
          <p:nvPr>
            <p:ph type="title"/>
          </p:nvPr>
        </p:nvSpPr>
        <p:spPr>
          <a:xfrm>
            <a:off x="2679825" y="93193"/>
            <a:ext cx="4604246" cy="857421"/>
          </a:xfrm>
        </p:spPr>
        <p:txBody>
          <a:bodyPr/>
          <a:lstStyle/>
          <a:p>
            <a:pPr algn="ctr"/>
            <a:r>
              <a:rPr lang="en-US" dirty="0" smtClean="0"/>
              <a:t>Who’s Eligible?</a:t>
            </a:r>
            <a:endParaRPr lang="en-US" dirty="0">
              <a:solidFill>
                <a:schemeClr val="bg1"/>
              </a:solidFill>
            </a:endParaRPr>
          </a:p>
        </p:txBody>
      </p:sp>
      <p:pic>
        <p:nvPicPr>
          <p:cNvPr id="7" name="Picture 6"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3596" y="132104"/>
            <a:ext cx="1278367" cy="1354814"/>
          </a:xfrm>
          <a:prstGeom prst="rect">
            <a:avLst/>
          </a:prstGeom>
        </p:spPr>
      </p:pic>
    </p:spTree>
    <p:custDataLst>
      <p:tags r:id="rId1"/>
    </p:custDataLst>
    <p:extLst>
      <p:ext uri="{BB962C8B-B14F-4D97-AF65-F5344CB8AC3E}">
        <p14:creationId xmlns:p14="http://schemas.microsoft.com/office/powerpoint/2010/main" val="2500395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9825" y="93193"/>
            <a:ext cx="4584791" cy="857421"/>
          </a:xfrm>
        </p:spPr>
        <p:txBody>
          <a:bodyPr/>
          <a:lstStyle/>
          <a:p>
            <a:pPr algn="ctr"/>
            <a:r>
              <a:rPr lang="en-US" dirty="0" smtClean="0"/>
              <a:t>Intro</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17</a:t>
            </a:fld>
            <a:endParaRPr lang="en-US"/>
          </a:p>
        </p:txBody>
      </p:sp>
      <p:sp>
        <p:nvSpPr>
          <p:cNvPr id="6" name="Rectangle 5"/>
          <p:cNvSpPr/>
          <p:nvPr/>
        </p:nvSpPr>
        <p:spPr>
          <a:xfrm>
            <a:off x="470780" y="2300706"/>
            <a:ext cx="8044570" cy="4308872"/>
          </a:xfrm>
          <a:prstGeom prst="rect">
            <a:avLst/>
          </a:prstGeom>
        </p:spPr>
        <p:txBody>
          <a:bodyPr wrap="square">
            <a:spAutoFit/>
          </a:bodyPr>
          <a:lstStyle/>
          <a:p>
            <a:pPr marL="342900" indent="-342900">
              <a:buFont typeface="Arial" panose="020B0604020202020204" pitchFamily="34" charset="0"/>
              <a:buChar char="•"/>
              <a:defRPr/>
            </a:pPr>
            <a:r>
              <a:rPr lang="en-US" sz="2800" dirty="0" smtClean="0">
                <a:solidFill>
                  <a:prstClr val="black"/>
                </a:solidFill>
              </a:rPr>
              <a:t>$10.2 million dollars are allocated for the overall farm to school grant.</a:t>
            </a:r>
          </a:p>
          <a:p>
            <a:pPr marL="800100" lvl="1" indent="-342900">
              <a:buFont typeface="Arial" panose="020B0604020202020204" pitchFamily="34" charset="0"/>
              <a:buChar char="•"/>
              <a:defRPr/>
            </a:pPr>
            <a:r>
              <a:rPr lang="en-US" sz="2800" dirty="0" smtClean="0">
                <a:solidFill>
                  <a:prstClr val="black"/>
                </a:solidFill>
              </a:rPr>
              <a:t>$3 million is budgeted for this education grant portion this round</a:t>
            </a:r>
          </a:p>
          <a:p>
            <a:pPr marL="800100" lvl="1" indent="-342900">
              <a:buFont typeface="Arial" panose="020B0604020202020204" pitchFamily="34" charset="0"/>
              <a:buChar char="•"/>
              <a:defRPr/>
            </a:pPr>
            <a:r>
              <a:rPr lang="en-US" sz="2800" dirty="0" smtClean="0">
                <a:solidFill>
                  <a:prstClr val="black"/>
                </a:solidFill>
              </a:rPr>
              <a:t>This is a </a:t>
            </a:r>
            <a:r>
              <a:rPr lang="en-US" sz="2800" i="1" u="sng" dirty="0" smtClean="0">
                <a:solidFill>
                  <a:prstClr val="black"/>
                </a:solidFill>
              </a:rPr>
              <a:t>competitive</a:t>
            </a:r>
            <a:r>
              <a:rPr lang="en-US" sz="2800" dirty="0" smtClean="0">
                <a:solidFill>
                  <a:prstClr val="black"/>
                </a:solidFill>
              </a:rPr>
              <a:t> grant</a:t>
            </a:r>
          </a:p>
          <a:p>
            <a:pPr marL="800100" lvl="1" indent="-342900">
              <a:buFont typeface="Arial" panose="020B0604020202020204" pitchFamily="34" charset="0"/>
              <a:buChar char="•"/>
              <a:defRPr/>
            </a:pPr>
            <a:r>
              <a:rPr lang="en-US" sz="2800" i="1" dirty="0" smtClean="0">
                <a:solidFill>
                  <a:srgbClr val="FF0000"/>
                </a:solidFill>
              </a:rPr>
              <a:t>Mini Grants:</a:t>
            </a:r>
            <a:r>
              <a:rPr lang="en-US" sz="2800" i="1" dirty="0" smtClean="0">
                <a:solidFill>
                  <a:prstClr val="black"/>
                </a:solidFill>
              </a:rPr>
              <a:t> Up to 20 awarded of $2,000-$10,000 each*</a:t>
            </a:r>
          </a:p>
          <a:p>
            <a:pPr marL="800100" lvl="1" indent="-342900">
              <a:buFont typeface="Arial" panose="020B0604020202020204" pitchFamily="34" charset="0"/>
              <a:buChar char="•"/>
              <a:defRPr/>
            </a:pPr>
            <a:r>
              <a:rPr lang="en-US" sz="2800" i="1" dirty="0" smtClean="0">
                <a:solidFill>
                  <a:srgbClr val="FF0000"/>
                </a:solidFill>
              </a:rPr>
              <a:t>Full grants</a:t>
            </a:r>
            <a:r>
              <a:rPr lang="en-US" sz="2800" i="1" dirty="0" smtClean="0">
                <a:solidFill>
                  <a:prstClr val="black"/>
                </a:solidFill>
              </a:rPr>
              <a:t>: Up to 28 awarded of $10,001 - $100,000.*</a:t>
            </a:r>
          </a:p>
          <a:p>
            <a:pPr marL="342900" indent="-342900">
              <a:buFont typeface="Arial" panose="020B0604020202020204" pitchFamily="34" charset="0"/>
              <a:buChar char="•"/>
              <a:defRPr/>
            </a:pPr>
            <a:endParaRPr lang="en-US" sz="2200" dirty="0">
              <a:solidFill>
                <a:prstClr val="black"/>
              </a:solidFill>
            </a:endParaRPr>
          </a:p>
        </p:txBody>
      </p:sp>
      <p:pic>
        <p:nvPicPr>
          <p:cNvPr id="5" name="Picture 4"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3051" y="93193"/>
            <a:ext cx="1278367" cy="1354814"/>
          </a:xfrm>
          <a:prstGeom prst="rect">
            <a:avLst/>
          </a:prstGeom>
        </p:spPr>
      </p:pic>
    </p:spTree>
    <p:custDataLst>
      <p:tags r:id="rId1"/>
    </p:custDataLst>
    <p:extLst>
      <p:ext uri="{BB962C8B-B14F-4D97-AF65-F5344CB8AC3E}">
        <p14:creationId xmlns:p14="http://schemas.microsoft.com/office/powerpoint/2010/main" val="3660892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9825" y="93193"/>
            <a:ext cx="4573118" cy="857421"/>
          </a:xfrm>
        </p:spPr>
        <p:txBody>
          <a:bodyPr/>
          <a:lstStyle/>
          <a:p>
            <a:pPr algn="ctr"/>
            <a:r>
              <a:rPr lang="en-US" dirty="0" smtClean="0"/>
              <a:t>Intro</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18</a:t>
            </a:fld>
            <a:endParaRPr lang="en-US"/>
          </a:p>
        </p:txBody>
      </p:sp>
      <p:sp>
        <p:nvSpPr>
          <p:cNvPr id="6" name="Rectangle 5"/>
          <p:cNvSpPr/>
          <p:nvPr/>
        </p:nvSpPr>
        <p:spPr>
          <a:xfrm>
            <a:off x="470780" y="2300706"/>
            <a:ext cx="8044570" cy="3539430"/>
          </a:xfrm>
          <a:prstGeom prst="rect">
            <a:avLst/>
          </a:prstGeom>
        </p:spPr>
        <p:txBody>
          <a:bodyPr wrap="square">
            <a:spAutoFit/>
          </a:bodyPr>
          <a:lstStyle/>
          <a:p>
            <a:pPr marL="342900" indent="-342900">
              <a:buFont typeface="Arial" panose="020B0604020202020204" pitchFamily="34" charset="0"/>
              <a:buChar char="•"/>
              <a:defRPr/>
            </a:pPr>
            <a:r>
              <a:rPr lang="en-US" sz="2800" dirty="0" smtClean="0">
                <a:solidFill>
                  <a:prstClr val="black"/>
                </a:solidFill>
              </a:rPr>
              <a:t>*NOTE: This is a somewhat fluid estimate.  We anticipate a lot of applications.  We reserve the right to award more or less awards based on</a:t>
            </a:r>
          </a:p>
          <a:p>
            <a:pPr marL="800100" lvl="1" indent="-342900">
              <a:buFont typeface="Arial" panose="020B0604020202020204" pitchFamily="34" charset="0"/>
              <a:buChar char="•"/>
              <a:defRPr/>
            </a:pPr>
            <a:r>
              <a:rPr lang="en-US" sz="2800" dirty="0" smtClean="0">
                <a:solidFill>
                  <a:prstClr val="black"/>
                </a:solidFill>
              </a:rPr>
              <a:t>Quality of applications received</a:t>
            </a:r>
          </a:p>
          <a:p>
            <a:pPr marL="800100" lvl="1" indent="-342900">
              <a:buFont typeface="Arial" panose="020B0604020202020204" pitchFamily="34" charset="0"/>
              <a:buChar char="•"/>
              <a:defRPr/>
            </a:pPr>
            <a:r>
              <a:rPr lang="en-US" sz="2800" dirty="0" smtClean="0">
                <a:solidFill>
                  <a:prstClr val="black"/>
                </a:solidFill>
              </a:rPr>
              <a:t>Quantity of applications received</a:t>
            </a:r>
          </a:p>
          <a:p>
            <a:pPr marL="800100" lvl="1" indent="-342900">
              <a:buFont typeface="Arial" panose="020B0604020202020204" pitchFamily="34" charset="0"/>
              <a:buChar char="•"/>
              <a:defRPr/>
            </a:pPr>
            <a:r>
              <a:rPr lang="en-US" sz="2800" dirty="0" smtClean="0">
                <a:solidFill>
                  <a:prstClr val="black"/>
                </a:solidFill>
              </a:rPr>
              <a:t>Dollar amounts of applications received (many times applicants do not request full amounts)</a:t>
            </a:r>
          </a:p>
          <a:p>
            <a:pPr marL="800100" lvl="1" indent="-342900">
              <a:buFont typeface="Arial" panose="020B0604020202020204" pitchFamily="34" charset="0"/>
              <a:buChar char="•"/>
              <a:defRPr/>
            </a:pPr>
            <a:r>
              <a:rPr lang="en-US" sz="2800" dirty="0" smtClean="0">
                <a:solidFill>
                  <a:prstClr val="black"/>
                </a:solidFill>
              </a:rPr>
              <a:t>Leftover budget amounts from other </a:t>
            </a:r>
            <a:r>
              <a:rPr lang="en-US" sz="2800" dirty="0" err="1" smtClean="0">
                <a:solidFill>
                  <a:prstClr val="black"/>
                </a:solidFill>
              </a:rPr>
              <a:t>subgrants</a:t>
            </a:r>
            <a:endParaRPr lang="en-US" sz="2800" dirty="0">
              <a:solidFill>
                <a:prstClr val="black"/>
              </a:solidFill>
            </a:endParaRPr>
          </a:p>
        </p:txBody>
      </p:sp>
      <p:pic>
        <p:nvPicPr>
          <p:cNvPr id="5" name="Picture 4"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6942" y="128212"/>
            <a:ext cx="1278367" cy="1354814"/>
          </a:xfrm>
          <a:prstGeom prst="rect">
            <a:avLst/>
          </a:prstGeom>
        </p:spPr>
      </p:pic>
    </p:spTree>
    <p:custDataLst>
      <p:tags r:id="rId1"/>
    </p:custDataLst>
    <p:extLst>
      <p:ext uri="{BB962C8B-B14F-4D97-AF65-F5344CB8AC3E}">
        <p14:creationId xmlns:p14="http://schemas.microsoft.com/office/powerpoint/2010/main" val="2572569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9825" y="93193"/>
            <a:ext cx="4596464" cy="857421"/>
          </a:xfrm>
        </p:spPr>
        <p:txBody>
          <a:bodyPr/>
          <a:lstStyle/>
          <a:p>
            <a:pPr algn="ctr"/>
            <a:r>
              <a:rPr lang="en-US" dirty="0" smtClean="0"/>
              <a:t>Intro</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19</a:t>
            </a:fld>
            <a:endParaRPr lang="en-US"/>
          </a:p>
        </p:txBody>
      </p:sp>
      <p:sp>
        <p:nvSpPr>
          <p:cNvPr id="6" name="Rectangle 5"/>
          <p:cNvSpPr/>
          <p:nvPr/>
        </p:nvSpPr>
        <p:spPr>
          <a:xfrm>
            <a:off x="673115" y="2697594"/>
            <a:ext cx="8044570" cy="3016210"/>
          </a:xfrm>
          <a:prstGeom prst="rect">
            <a:avLst/>
          </a:prstGeom>
        </p:spPr>
        <p:txBody>
          <a:bodyPr wrap="square">
            <a:spAutoFit/>
          </a:bodyPr>
          <a:lstStyle/>
          <a:p>
            <a:pPr marL="457200" indent="-457200">
              <a:spcBef>
                <a:spcPct val="0"/>
              </a:spcBef>
              <a:buFont typeface="Arial" panose="020B0604020202020204" pitchFamily="34" charset="0"/>
              <a:buChar char="•"/>
              <a:defRPr/>
            </a:pPr>
            <a:r>
              <a:rPr lang="en-US" altLang="en-US" sz="2800" dirty="0" smtClean="0">
                <a:solidFill>
                  <a:prstClr val="black"/>
                </a:solidFill>
              </a:rPr>
              <a:t>We get this question all the time, so here goes:</a:t>
            </a:r>
          </a:p>
          <a:p>
            <a:pPr marL="914400" lvl="1" indent="-457200">
              <a:spcBef>
                <a:spcPct val="0"/>
              </a:spcBef>
              <a:buFont typeface="Arial" panose="020B0604020202020204" pitchFamily="34" charset="0"/>
              <a:buChar char="•"/>
              <a:defRPr/>
            </a:pPr>
            <a:r>
              <a:rPr lang="en-US" altLang="en-US" sz="2800" dirty="0" smtClean="0">
                <a:solidFill>
                  <a:prstClr val="black"/>
                </a:solidFill>
              </a:rPr>
              <a:t>For Full Grants, the last time we awarded </a:t>
            </a:r>
            <a:r>
              <a:rPr lang="en-US" altLang="en-US" sz="2800" i="1" u="sng" dirty="0" smtClean="0">
                <a:solidFill>
                  <a:prstClr val="black"/>
                </a:solidFill>
              </a:rPr>
              <a:t>$100,000 awards</a:t>
            </a:r>
            <a:r>
              <a:rPr lang="en-US" altLang="en-US" sz="2800" dirty="0" smtClean="0">
                <a:solidFill>
                  <a:prstClr val="black"/>
                </a:solidFill>
              </a:rPr>
              <a:t>, The </a:t>
            </a:r>
            <a:r>
              <a:rPr lang="en-US" altLang="en-US" sz="2800" dirty="0">
                <a:solidFill>
                  <a:prstClr val="black"/>
                </a:solidFill>
              </a:rPr>
              <a:t>average award funded last time was </a:t>
            </a:r>
            <a:r>
              <a:rPr lang="en-US" altLang="en-US" sz="2800" dirty="0" smtClean="0">
                <a:solidFill>
                  <a:prstClr val="black"/>
                </a:solidFill>
              </a:rPr>
              <a:t>$69,908;</a:t>
            </a:r>
          </a:p>
          <a:p>
            <a:pPr marL="914400" lvl="1" indent="-457200">
              <a:spcBef>
                <a:spcPct val="0"/>
              </a:spcBef>
              <a:buFont typeface="Arial" panose="020B0604020202020204" pitchFamily="34" charset="0"/>
              <a:buChar char="•"/>
              <a:defRPr/>
            </a:pPr>
            <a:r>
              <a:rPr lang="en-US" altLang="en-US" sz="2800" dirty="0" smtClean="0">
                <a:solidFill>
                  <a:prstClr val="black"/>
                </a:solidFill>
              </a:rPr>
              <a:t>For Mini Grants: Average: $8,523</a:t>
            </a:r>
            <a:endParaRPr lang="en-US" altLang="en-US" sz="2800" dirty="0">
              <a:solidFill>
                <a:prstClr val="black"/>
              </a:solidFill>
            </a:endParaRPr>
          </a:p>
          <a:p>
            <a:pPr marL="800100" lvl="1" indent="-342900">
              <a:buFont typeface="Arial" panose="020B0604020202020204" pitchFamily="34" charset="0"/>
              <a:buChar char="•"/>
              <a:defRPr/>
            </a:pPr>
            <a:endParaRPr lang="en-US" sz="2800" dirty="0" smtClean="0">
              <a:solidFill>
                <a:prstClr val="black"/>
              </a:solidFill>
            </a:endParaRPr>
          </a:p>
          <a:p>
            <a:pPr marL="342900" indent="-342900">
              <a:buFont typeface="Arial" panose="020B0604020202020204" pitchFamily="34" charset="0"/>
              <a:buChar char="•"/>
              <a:defRPr/>
            </a:pPr>
            <a:endParaRPr lang="en-US" sz="2200" dirty="0">
              <a:solidFill>
                <a:prstClr val="black"/>
              </a:solidFill>
            </a:endParaRPr>
          </a:p>
        </p:txBody>
      </p:sp>
      <p:pic>
        <p:nvPicPr>
          <p:cNvPr id="5" name="Picture 4"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5268" y="93193"/>
            <a:ext cx="1278367" cy="1354814"/>
          </a:xfrm>
          <a:prstGeom prst="rect">
            <a:avLst/>
          </a:prstGeom>
        </p:spPr>
      </p:pic>
    </p:spTree>
    <p:custDataLst>
      <p:tags r:id="rId1"/>
    </p:custDataLst>
    <p:extLst>
      <p:ext uri="{BB962C8B-B14F-4D97-AF65-F5344CB8AC3E}">
        <p14:creationId xmlns:p14="http://schemas.microsoft.com/office/powerpoint/2010/main" val="2451150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A0BAB59-E1FB-40DE-BF54-BC3526BEF81F}" type="slidenum">
              <a:rPr lang="en-US" smtClean="0"/>
              <a:pPr/>
              <a:t>2</a:t>
            </a:fld>
            <a:endParaRPr lang="en-US"/>
          </a:p>
        </p:txBody>
      </p:sp>
      <p:pic>
        <p:nvPicPr>
          <p:cNvPr id="9" name="Picture 7" title="rick sherma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0007" y="2280664"/>
            <a:ext cx="2534604" cy="290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2"/>
          <p:cNvSpPr>
            <a:spLocks noGrp="1"/>
          </p:cNvSpPr>
          <p:nvPr>
            <p:ph type="title"/>
          </p:nvPr>
        </p:nvSpPr>
        <p:spPr>
          <a:xfrm>
            <a:off x="4505274" y="2576047"/>
            <a:ext cx="4246123" cy="861708"/>
          </a:xfrm>
        </p:spPr>
        <p:txBody>
          <a:bodyPr>
            <a:normAutofit/>
          </a:bodyPr>
          <a:lstStyle/>
          <a:p>
            <a:pPr algn="l"/>
            <a:r>
              <a:rPr lang="en-US" altLang="en-US" b="1" dirty="0" smtClean="0"/>
              <a:t>Presented By:</a:t>
            </a:r>
          </a:p>
        </p:txBody>
      </p:sp>
      <p:sp>
        <p:nvSpPr>
          <p:cNvPr id="11" name="Content Placeholder 3"/>
          <p:cNvSpPr txBox="1">
            <a:spLocks/>
          </p:cNvSpPr>
          <p:nvPr/>
        </p:nvSpPr>
        <p:spPr>
          <a:xfrm>
            <a:off x="4505274" y="3310366"/>
            <a:ext cx="3790475" cy="1749398"/>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defRPr/>
            </a:pPr>
            <a:r>
              <a:rPr lang="en-US" altLang="en-US" sz="2000" dirty="0" smtClean="0">
                <a:latin typeface="+mj-lt"/>
              </a:rPr>
              <a:t>Rick Sherman</a:t>
            </a:r>
          </a:p>
          <a:p>
            <a:pPr marL="0" indent="0">
              <a:buFont typeface="Arial" charset="0"/>
              <a:buNone/>
              <a:defRPr/>
            </a:pPr>
            <a:r>
              <a:rPr lang="en-US" altLang="en-US" sz="2000" dirty="0" smtClean="0">
                <a:latin typeface="+mj-lt"/>
              </a:rPr>
              <a:t>Oregon Department of Education</a:t>
            </a:r>
          </a:p>
          <a:p>
            <a:pPr marL="0" indent="0">
              <a:buFont typeface="Arial" charset="0"/>
              <a:buNone/>
              <a:defRPr/>
            </a:pPr>
            <a:r>
              <a:rPr lang="en-US" altLang="en-US" sz="2000" dirty="0" smtClean="0">
                <a:latin typeface="+mj-lt"/>
              </a:rPr>
              <a:t>Child Nutrition Programs</a:t>
            </a:r>
          </a:p>
          <a:p>
            <a:pPr marL="0" indent="0">
              <a:buFont typeface="Arial" charset="0"/>
              <a:buNone/>
              <a:defRPr/>
            </a:pPr>
            <a:r>
              <a:rPr lang="en-US" altLang="en-US" sz="2000" dirty="0" smtClean="0">
                <a:latin typeface="+mj-lt"/>
              </a:rPr>
              <a:t>Farm to CNP Analyst</a:t>
            </a:r>
          </a:p>
          <a:p>
            <a:pPr marL="0" indent="0">
              <a:buFont typeface="Arial" charset="0"/>
              <a:buNone/>
              <a:defRPr/>
            </a:pPr>
            <a:endParaRPr lang="en-US" altLang="en-US" sz="2400" dirty="0" smtClean="0"/>
          </a:p>
        </p:txBody>
      </p:sp>
      <p:pic>
        <p:nvPicPr>
          <p:cNvPr id="4" name="Picture 3" title="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4998" y="149216"/>
            <a:ext cx="3200400" cy="972312"/>
          </a:xfrm>
          <a:prstGeom prst="rect">
            <a:avLst/>
          </a:prstGeom>
        </p:spPr>
      </p:pic>
    </p:spTree>
    <p:custDataLst>
      <p:tags r:id="rId1"/>
    </p:custDataLst>
    <p:extLst>
      <p:ext uri="{BB962C8B-B14F-4D97-AF65-F5344CB8AC3E}">
        <p14:creationId xmlns:p14="http://schemas.microsoft.com/office/powerpoint/2010/main" val="2710211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9825" y="93193"/>
            <a:ext cx="4565336" cy="857421"/>
          </a:xfrm>
        </p:spPr>
        <p:txBody>
          <a:bodyPr/>
          <a:lstStyle/>
          <a:p>
            <a:pPr algn="ctr"/>
            <a:r>
              <a:rPr lang="en-US" dirty="0" smtClean="0"/>
              <a:t>Intro</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20</a:t>
            </a:fld>
            <a:endParaRPr lang="en-US"/>
          </a:p>
        </p:txBody>
      </p:sp>
      <p:sp>
        <p:nvSpPr>
          <p:cNvPr id="6" name="Rectangle 5"/>
          <p:cNvSpPr/>
          <p:nvPr/>
        </p:nvSpPr>
        <p:spPr>
          <a:xfrm>
            <a:off x="470780" y="2300706"/>
            <a:ext cx="8044570" cy="3631763"/>
          </a:xfrm>
          <a:prstGeom prst="rect">
            <a:avLst/>
          </a:prstGeom>
        </p:spPr>
        <p:txBody>
          <a:bodyPr wrap="square">
            <a:spAutoFit/>
          </a:bodyPr>
          <a:lstStyle/>
          <a:p>
            <a:pPr marL="457200" indent="-457200">
              <a:spcBef>
                <a:spcPct val="0"/>
              </a:spcBef>
              <a:buFont typeface="Arial" panose="020B0604020202020204" pitchFamily="34" charset="0"/>
              <a:buChar char="•"/>
              <a:defRPr/>
            </a:pPr>
            <a:r>
              <a:rPr lang="en-US" altLang="en-US" sz="3600" b="1" dirty="0" smtClean="0">
                <a:solidFill>
                  <a:prstClr val="black"/>
                </a:solidFill>
              </a:rPr>
              <a:t>AGREEMENT</a:t>
            </a:r>
            <a:endParaRPr lang="en-US" altLang="en-US" sz="3600" b="1" dirty="0">
              <a:solidFill>
                <a:prstClr val="black"/>
              </a:solidFill>
            </a:endParaRPr>
          </a:p>
          <a:p>
            <a:pPr marL="457200" indent="-457200">
              <a:spcBef>
                <a:spcPct val="0"/>
              </a:spcBef>
              <a:buFont typeface="Arial" panose="020B0604020202020204" pitchFamily="34" charset="0"/>
              <a:buChar char="•"/>
              <a:defRPr/>
            </a:pPr>
            <a:r>
              <a:rPr lang="en-US" altLang="en-US" sz="3600" dirty="0" smtClean="0">
                <a:solidFill>
                  <a:prstClr val="black"/>
                </a:solidFill>
              </a:rPr>
              <a:t>Once again, our Procurement department handles this application process and the following agreement.</a:t>
            </a:r>
          </a:p>
          <a:p>
            <a:pPr marL="457200" indent="-457200">
              <a:spcBef>
                <a:spcPct val="0"/>
              </a:spcBef>
              <a:buFont typeface="Arial" panose="020B0604020202020204" pitchFamily="34" charset="0"/>
              <a:buChar char="•"/>
              <a:defRPr/>
            </a:pPr>
            <a:r>
              <a:rPr lang="en-US" altLang="en-US" sz="3600" b="1" dirty="0" smtClean="0">
                <a:solidFill>
                  <a:prstClr val="black"/>
                </a:solidFill>
              </a:rPr>
              <a:t>INSURANCE REQUIREMENT</a:t>
            </a:r>
          </a:p>
          <a:p>
            <a:pPr marL="800100" lvl="1" indent="-342900">
              <a:buFont typeface="Arial" panose="020B0604020202020204" pitchFamily="34" charset="0"/>
              <a:buChar char="•"/>
              <a:defRPr/>
            </a:pPr>
            <a:endParaRPr lang="en-US" sz="2800" dirty="0" smtClean="0">
              <a:solidFill>
                <a:prstClr val="black"/>
              </a:solidFill>
            </a:endParaRPr>
          </a:p>
          <a:p>
            <a:pPr marL="342900" indent="-342900">
              <a:buFont typeface="Arial" panose="020B0604020202020204" pitchFamily="34" charset="0"/>
              <a:buChar char="•"/>
              <a:defRPr/>
            </a:pPr>
            <a:endParaRPr lang="en-US" sz="2200" dirty="0">
              <a:solidFill>
                <a:prstClr val="black"/>
              </a:solidFill>
            </a:endParaRPr>
          </a:p>
        </p:txBody>
      </p:sp>
      <p:pic>
        <p:nvPicPr>
          <p:cNvPr id="5" name="Picture 4"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9160" y="93193"/>
            <a:ext cx="1278367" cy="1354814"/>
          </a:xfrm>
          <a:prstGeom prst="rect">
            <a:avLst/>
          </a:prstGeom>
        </p:spPr>
      </p:pic>
    </p:spTree>
    <p:custDataLst>
      <p:tags r:id="rId1"/>
    </p:custDataLst>
    <p:extLst>
      <p:ext uri="{BB962C8B-B14F-4D97-AF65-F5344CB8AC3E}">
        <p14:creationId xmlns:p14="http://schemas.microsoft.com/office/powerpoint/2010/main" val="2139801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9825" y="93193"/>
            <a:ext cx="4561445" cy="857421"/>
          </a:xfrm>
        </p:spPr>
        <p:txBody>
          <a:bodyPr/>
          <a:lstStyle/>
          <a:p>
            <a:pPr algn="ctr"/>
            <a:r>
              <a:rPr lang="en-US" dirty="0" smtClean="0"/>
              <a:t>Intro</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21</a:t>
            </a:fld>
            <a:endParaRPr lang="en-US"/>
          </a:p>
        </p:txBody>
      </p:sp>
      <p:sp>
        <p:nvSpPr>
          <p:cNvPr id="6" name="Rectangle 5"/>
          <p:cNvSpPr/>
          <p:nvPr/>
        </p:nvSpPr>
        <p:spPr>
          <a:xfrm>
            <a:off x="470780" y="2300706"/>
            <a:ext cx="8044570" cy="4308872"/>
          </a:xfrm>
          <a:prstGeom prst="rect">
            <a:avLst/>
          </a:prstGeom>
        </p:spPr>
        <p:txBody>
          <a:bodyPr wrap="square">
            <a:spAutoFit/>
          </a:bodyPr>
          <a:lstStyle/>
          <a:p>
            <a:pPr marL="457200" indent="-457200">
              <a:spcBef>
                <a:spcPct val="0"/>
              </a:spcBef>
              <a:buFont typeface="Arial" panose="020B0604020202020204" pitchFamily="34" charset="0"/>
              <a:buChar char="•"/>
              <a:defRPr/>
            </a:pPr>
            <a:r>
              <a:rPr lang="en-US" altLang="en-US" sz="2800" dirty="0" smtClean="0">
                <a:solidFill>
                  <a:prstClr val="black"/>
                </a:solidFill>
              </a:rPr>
              <a:t>We have a </a:t>
            </a:r>
            <a:r>
              <a:rPr lang="en-US" altLang="en-US" sz="2800" b="1" dirty="0" smtClean="0">
                <a:solidFill>
                  <a:prstClr val="black"/>
                </a:solidFill>
              </a:rPr>
              <a:t>Agreement Template posted </a:t>
            </a:r>
            <a:r>
              <a:rPr lang="en-US" altLang="en-US" sz="2800" dirty="0" smtClean="0">
                <a:solidFill>
                  <a:prstClr val="black"/>
                </a:solidFill>
              </a:rPr>
              <a:t>on our grant website. </a:t>
            </a:r>
            <a:r>
              <a:rPr lang="en-US" altLang="en-US" sz="2800" dirty="0">
                <a:solidFill>
                  <a:prstClr val="black"/>
                </a:solidFill>
              </a:rPr>
              <a:t>Y</a:t>
            </a:r>
            <a:r>
              <a:rPr lang="en-US" altLang="en-US" sz="2800" dirty="0" smtClean="0">
                <a:solidFill>
                  <a:prstClr val="black"/>
                </a:solidFill>
              </a:rPr>
              <a:t>ou should familiarize yourself with that before applying</a:t>
            </a:r>
          </a:p>
          <a:p>
            <a:pPr marL="457200" indent="-457200">
              <a:spcBef>
                <a:spcPct val="0"/>
              </a:spcBef>
              <a:buFont typeface="Arial" panose="020B0604020202020204" pitchFamily="34" charset="0"/>
              <a:buChar char="•"/>
              <a:defRPr/>
            </a:pPr>
            <a:r>
              <a:rPr lang="en-US" altLang="en-US" sz="2800" dirty="0">
                <a:solidFill>
                  <a:prstClr val="black"/>
                </a:solidFill>
              </a:rPr>
              <a:t>If </a:t>
            </a:r>
            <a:r>
              <a:rPr lang="en-US" altLang="en-US" sz="2800" dirty="0" smtClean="0">
                <a:solidFill>
                  <a:prstClr val="black"/>
                </a:solidFill>
              </a:rPr>
              <a:t>you are </a:t>
            </a:r>
            <a:r>
              <a:rPr lang="en-US" altLang="en-US" sz="2800" dirty="0">
                <a:solidFill>
                  <a:prstClr val="black"/>
                </a:solidFill>
              </a:rPr>
              <a:t>successful in getting an award, before you can begin your work you will have to have a signed agreement in place</a:t>
            </a:r>
          </a:p>
          <a:p>
            <a:pPr marL="457200" indent="-457200">
              <a:spcBef>
                <a:spcPct val="0"/>
              </a:spcBef>
              <a:buFont typeface="Arial" panose="020B0604020202020204" pitchFamily="34" charset="0"/>
              <a:buChar char="•"/>
              <a:defRPr/>
            </a:pPr>
            <a:r>
              <a:rPr lang="en-US" altLang="en-US" sz="2800" dirty="0" smtClean="0">
                <a:solidFill>
                  <a:prstClr val="black"/>
                </a:solidFill>
              </a:rPr>
              <a:t>One of the stipulations is to have insurance in place for that agreement</a:t>
            </a:r>
            <a:endParaRPr lang="en-US" altLang="en-US" sz="2800" dirty="0">
              <a:solidFill>
                <a:prstClr val="black"/>
              </a:solidFill>
            </a:endParaRPr>
          </a:p>
          <a:p>
            <a:pPr marL="800100" lvl="1" indent="-342900">
              <a:buFont typeface="Arial" panose="020B0604020202020204" pitchFamily="34" charset="0"/>
              <a:buChar char="•"/>
              <a:defRPr/>
            </a:pPr>
            <a:endParaRPr lang="en-US" sz="2800" dirty="0" smtClean="0">
              <a:solidFill>
                <a:prstClr val="black"/>
              </a:solidFill>
            </a:endParaRPr>
          </a:p>
          <a:p>
            <a:pPr marL="342900" indent="-342900">
              <a:buFont typeface="Arial" panose="020B0604020202020204" pitchFamily="34" charset="0"/>
              <a:buChar char="•"/>
              <a:defRPr/>
            </a:pPr>
            <a:endParaRPr lang="en-US" sz="2200" dirty="0">
              <a:solidFill>
                <a:prstClr val="black"/>
              </a:solidFill>
            </a:endParaRPr>
          </a:p>
        </p:txBody>
      </p:sp>
      <p:pic>
        <p:nvPicPr>
          <p:cNvPr id="5" name="Picture 4"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3051" y="93193"/>
            <a:ext cx="1278367" cy="1354814"/>
          </a:xfrm>
          <a:prstGeom prst="rect">
            <a:avLst/>
          </a:prstGeom>
        </p:spPr>
      </p:pic>
    </p:spTree>
    <p:custDataLst>
      <p:tags r:id="rId1"/>
    </p:custDataLst>
    <p:extLst>
      <p:ext uri="{BB962C8B-B14F-4D97-AF65-F5344CB8AC3E}">
        <p14:creationId xmlns:p14="http://schemas.microsoft.com/office/powerpoint/2010/main" val="3860966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9825" y="93193"/>
            <a:ext cx="4580900" cy="857421"/>
          </a:xfrm>
        </p:spPr>
        <p:txBody>
          <a:bodyPr/>
          <a:lstStyle/>
          <a:p>
            <a:pPr algn="ctr"/>
            <a:r>
              <a:rPr lang="en-US" dirty="0" smtClean="0"/>
              <a:t>Intro</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22</a:t>
            </a:fld>
            <a:endParaRPr lang="en-US"/>
          </a:p>
        </p:txBody>
      </p:sp>
      <p:sp>
        <p:nvSpPr>
          <p:cNvPr id="6" name="Rectangle 5"/>
          <p:cNvSpPr/>
          <p:nvPr/>
        </p:nvSpPr>
        <p:spPr>
          <a:xfrm>
            <a:off x="1027203" y="2207321"/>
            <a:ext cx="8044570" cy="5601533"/>
          </a:xfrm>
          <a:prstGeom prst="rect">
            <a:avLst/>
          </a:prstGeom>
        </p:spPr>
        <p:txBody>
          <a:bodyPr wrap="square">
            <a:spAutoFit/>
          </a:bodyPr>
          <a:lstStyle/>
          <a:p>
            <a:pPr>
              <a:spcBef>
                <a:spcPct val="0"/>
              </a:spcBef>
              <a:defRPr/>
            </a:pPr>
            <a:r>
              <a:rPr lang="en-US" altLang="en-US" sz="2800" b="1" dirty="0" smtClean="0">
                <a:solidFill>
                  <a:prstClr val="black"/>
                </a:solidFill>
              </a:rPr>
              <a:t>INSURANCE</a:t>
            </a:r>
            <a:r>
              <a:rPr lang="en-US" altLang="en-US" sz="2800" dirty="0" smtClean="0">
                <a:solidFill>
                  <a:prstClr val="black"/>
                </a:solidFill>
              </a:rPr>
              <a:t>:</a:t>
            </a:r>
          </a:p>
          <a:p>
            <a:pPr marL="457200" indent="-457200">
              <a:spcBef>
                <a:spcPct val="0"/>
              </a:spcBef>
              <a:buFont typeface="Arial" panose="020B0604020202020204" pitchFamily="34" charset="0"/>
              <a:buChar char="•"/>
              <a:defRPr/>
            </a:pPr>
            <a:r>
              <a:rPr lang="en-US" altLang="en-US" sz="2800" dirty="0" smtClean="0">
                <a:solidFill>
                  <a:prstClr val="black"/>
                </a:solidFill>
              </a:rPr>
              <a:t>Insurance is required, including:</a:t>
            </a:r>
          </a:p>
          <a:p>
            <a:pPr marL="914400" lvl="1" indent="-457200">
              <a:spcBef>
                <a:spcPct val="0"/>
              </a:spcBef>
              <a:buFont typeface="Arial" panose="020B0604020202020204" pitchFamily="34" charset="0"/>
              <a:buChar char="•"/>
              <a:defRPr/>
            </a:pPr>
            <a:r>
              <a:rPr lang="en-US" altLang="en-US" sz="2800" i="1" dirty="0" smtClean="0">
                <a:solidFill>
                  <a:prstClr val="black"/>
                </a:solidFill>
              </a:rPr>
              <a:t>Workers comp</a:t>
            </a:r>
          </a:p>
          <a:p>
            <a:pPr marL="914400" lvl="1" indent="-457200">
              <a:spcBef>
                <a:spcPct val="0"/>
              </a:spcBef>
              <a:buFont typeface="Arial" panose="020B0604020202020204" pitchFamily="34" charset="0"/>
              <a:buChar char="•"/>
              <a:defRPr/>
            </a:pPr>
            <a:r>
              <a:rPr lang="en-US" altLang="en-US" sz="2800" i="1" dirty="0" smtClean="0">
                <a:solidFill>
                  <a:prstClr val="black"/>
                </a:solidFill>
              </a:rPr>
              <a:t>Commercial General Liability</a:t>
            </a:r>
          </a:p>
          <a:p>
            <a:pPr marL="914400" lvl="1" indent="-457200">
              <a:spcBef>
                <a:spcPct val="0"/>
              </a:spcBef>
              <a:buFont typeface="Arial" panose="020B0604020202020204" pitchFamily="34" charset="0"/>
              <a:buChar char="•"/>
              <a:defRPr/>
            </a:pPr>
            <a:r>
              <a:rPr lang="en-US" altLang="en-US" sz="2800" i="1" dirty="0" smtClean="0">
                <a:solidFill>
                  <a:prstClr val="black"/>
                </a:solidFill>
              </a:rPr>
              <a:t>Automobile liability insurance**</a:t>
            </a:r>
          </a:p>
          <a:p>
            <a:pPr marL="914400" lvl="1" indent="-457200">
              <a:spcBef>
                <a:spcPct val="0"/>
              </a:spcBef>
              <a:buFont typeface="Arial" panose="020B0604020202020204" pitchFamily="34" charset="0"/>
              <a:buChar char="•"/>
              <a:defRPr/>
            </a:pPr>
            <a:r>
              <a:rPr lang="en-US" altLang="en-US" sz="2800" i="1" dirty="0" smtClean="0">
                <a:solidFill>
                  <a:prstClr val="black"/>
                </a:solidFill>
              </a:rPr>
              <a:t>Directors, officers and organization liability</a:t>
            </a:r>
          </a:p>
          <a:p>
            <a:pPr marL="914400" lvl="1" indent="-457200">
              <a:spcBef>
                <a:spcPct val="0"/>
              </a:spcBef>
              <a:buFont typeface="Arial" panose="020B0604020202020204" pitchFamily="34" charset="0"/>
              <a:buChar char="•"/>
              <a:defRPr/>
            </a:pPr>
            <a:r>
              <a:rPr lang="en-US" altLang="en-US" sz="2800" i="1" dirty="0" smtClean="0">
                <a:solidFill>
                  <a:prstClr val="black"/>
                </a:solidFill>
              </a:rPr>
              <a:t>Physical abuse and molestation insurance</a:t>
            </a:r>
          </a:p>
          <a:p>
            <a:pPr marL="914400" lvl="1" indent="-457200">
              <a:spcBef>
                <a:spcPct val="0"/>
              </a:spcBef>
              <a:buFont typeface="Arial" panose="020B0604020202020204" pitchFamily="34" charset="0"/>
              <a:buChar char="•"/>
              <a:defRPr/>
            </a:pPr>
            <a:r>
              <a:rPr lang="en-US" altLang="en-US" sz="2800" i="1" dirty="0" smtClean="0">
                <a:solidFill>
                  <a:prstClr val="black"/>
                </a:solidFill>
              </a:rPr>
              <a:t>See “Exhibit B” at the end of the agreement template &amp; the resources section of the webpage</a:t>
            </a:r>
            <a:endParaRPr lang="en-US" altLang="en-US" sz="2800" dirty="0" smtClean="0">
              <a:solidFill>
                <a:prstClr val="black"/>
              </a:solidFill>
            </a:endParaRPr>
          </a:p>
          <a:p>
            <a:pPr marL="914400" lvl="1" indent="-457200">
              <a:spcBef>
                <a:spcPct val="0"/>
              </a:spcBef>
              <a:buFont typeface="Arial" panose="020B0604020202020204" pitchFamily="34" charset="0"/>
              <a:buChar char="•"/>
              <a:defRPr/>
            </a:pPr>
            <a:endParaRPr lang="en-US" altLang="en-US" sz="2800" dirty="0">
              <a:solidFill>
                <a:prstClr val="black"/>
              </a:solidFill>
            </a:endParaRPr>
          </a:p>
          <a:p>
            <a:pPr marL="800100" lvl="1" indent="-342900">
              <a:buFont typeface="Arial" panose="020B0604020202020204" pitchFamily="34" charset="0"/>
              <a:buChar char="•"/>
              <a:defRPr/>
            </a:pPr>
            <a:endParaRPr lang="en-US" sz="2800" dirty="0" smtClean="0">
              <a:solidFill>
                <a:prstClr val="black"/>
              </a:solidFill>
            </a:endParaRPr>
          </a:p>
          <a:p>
            <a:pPr marL="342900" indent="-342900">
              <a:buFont typeface="Arial" panose="020B0604020202020204" pitchFamily="34" charset="0"/>
              <a:buChar char="•"/>
              <a:defRPr/>
            </a:pPr>
            <a:endParaRPr lang="en-US" sz="2200" dirty="0">
              <a:solidFill>
                <a:prstClr val="black"/>
              </a:solidFill>
            </a:endParaRPr>
          </a:p>
        </p:txBody>
      </p:sp>
      <p:pic>
        <p:nvPicPr>
          <p:cNvPr id="5" name="Picture 4"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6942" y="93193"/>
            <a:ext cx="1278367" cy="1354814"/>
          </a:xfrm>
          <a:prstGeom prst="rect">
            <a:avLst/>
          </a:prstGeom>
        </p:spPr>
      </p:pic>
    </p:spTree>
    <p:custDataLst>
      <p:tags r:id="rId1"/>
    </p:custDataLst>
    <p:extLst>
      <p:ext uri="{BB962C8B-B14F-4D97-AF65-F5344CB8AC3E}">
        <p14:creationId xmlns:p14="http://schemas.microsoft.com/office/powerpoint/2010/main" val="4181086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9825" y="93193"/>
            <a:ext cx="4596464" cy="857421"/>
          </a:xfrm>
        </p:spPr>
        <p:txBody>
          <a:bodyPr/>
          <a:lstStyle/>
          <a:p>
            <a:pPr algn="ctr"/>
            <a:r>
              <a:rPr lang="en-US" dirty="0" smtClean="0"/>
              <a:t>Intro</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23</a:t>
            </a:fld>
            <a:endParaRPr lang="en-US"/>
          </a:p>
        </p:txBody>
      </p:sp>
      <p:sp>
        <p:nvSpPr>
          <p:cNvPr id="6" name="Rectangle 5"/>
          <p:cNvSpPr/>
          <p:nvPr/>
        </p:nvSpPr>
        <p:spPr>
          <a:xfrm>
            <a:off x="470780" y="2300706"/>
            <a:ext cx="8044570" cy="3539430"/>
          </a:xfrm>
          <a:prstGeom prst="rect">
            <a:avLst/>
          </a:prstGeom>
        </p:spPr>
        <p:txBody>
          <a:bodyPr wrap="square">
            <a:spAutoFit/>
          </a:bodyPr>
          <a:lstStyle/>
          <a:p>
            <a:pPr marL="457200" indent="-457200">
              <a:spcBef>
                <a:spcPct val="0"/>
              </a:spcBef>
              <a:buFont typeface="Arial" panose="020B0604020202020204" pitchFamily="34" charset="0"/>
              <a:buChar char="•"/>
              <a:defRPr/>
            </a:pPr>
            <a:r>
              <a:rPr lang="en-US" altLang="en-US" sz="2800" b="1" dirty="0" smtClean="0">
                <a:solidFill>
                  <a:prstClr val="black"/>
                </a:solidFill>
              </a:rPr>
              <a:t>INSURANCE</a:t>
            </a:r>
            <a:r>
              <a:rPr lang="en-US" altLang="en-US" sz="2800" dirty="0" smtClean="0">
                <a:solidFill>
                  <a:prstClr val="black"/>
                </a:solidFill>
              </a:rPr>
              <a:t>:</a:t>
            </a:r>
          </a:p>
          <a:p>
            <a:pPr marL="914400" lvl="1" indent="-457200">
              <a:spcBef>
                <a:spcPct val="0"/>
              </a:spcBef>
              <a:buFont typeface="Arial" panose="020B0604020202020204" pitchFamily="34" charset="0"/>
              <a:buChar char="•"/>
              <a:defRPr/>
            </a:pPr>
            <a:r>
              <a:rPr lang="en-US" altLang="en-US" sz="2800" dirty="0" smtClean="0">
                <a:solidFill>
                  <a:prstClr val="black"/>
                </a:solidFill>
              </a:rPr>
              <a:t>We will have another webinar for successful awardees of the ED grant.  </a:t>
            </a:r>
          </a:p>
          <a:p>
            <a:pPr marL="914400" lvl="1" indent="-457200">
              <a:spcBef>
                <a:spcPct val="0"/>
              </a:spcBef>
              <a:buFont typeface="Arial" panose="020B0604020202020204" pitchFamily="34" charset="0"/>
              <a:buChar char="•"/>
              <a:defRPr/>
            </a:pPr>
            <a:r>
              <a:rPr lang="en-US" altLang="en-US" sz="2800" dirty="0" smtClean="0">
                <a:solidFill>
                  <a:prstClr val="black"/>
                </a:solidFill>
              </a:rPr>
              <a:t>In that webinar and on our website, we will have resources available to help you with the insurance requirements. </a:t>
            </a:r>
          </a:p>
          <a:p>
            <a:pPr marL="914400" lvl="1" indent="-457200">
              <a:spcBef>
                <a:spcPct val="0"/>
              </a:spcBef>
              <a:buFont typeface="Arial" panose="020B0604020202020204" pitchFamily="34" charset="0"/>
              <a:buChar char="•"/>
              <a:defRPr/>
            </a:pPr>
            <a:r>
              <a:rPr lang="en-US" altLang="en-US" sz="2800" dirty="0" smtClean="0">
                <a:solidFill>
                  <a:prstClr val="black"/>
                </a:solidFill>
              </a:rPr>
              <a:t>(School Districts already have this insurance requirement in place)</a:t>
            </a:r>
          </a:p>
        </p:txBody>
      </p:sp>
      <p:pic>
        <p:nvPicPr>
          <p:cNvPr id="5" name="Picture 4"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5226" y="93193"/>
            <a:ext cx="1278367" cy="1354814"/>
          </a:xfrm>
          <a:prstGeom prst="rect">
            <a:avLst/>
          </a:prstGeom>
        </p:spPr>
      </p:pic>
    </p:spTree>
    <p:custDataLst>
      <p:tags r:id="rId1"/>
    </p:custDataLst>
    <p:extLst>
      <p:ext uri="{BB962C8B-B14F-4D97-AF65-F5344CB8AC3E}">
        <p14:creationId xmlns:p14="http://schemas.microsoft.com/office/powerpoint/2010/main" val="1850141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9825" y="93193"/>
            <a:ext cx="5265727" cy="857421"/>
          </a:xfrm>
        </p:spPr>
        <p:txBody>
          <a:bodyPr/>
          <a:lstStyle/>
          <a:p>
            <a:pPr algn="ctr"/>
            <a:r>
              <a:rPr lang="en-US" dirty="0" smtClean="0"/>
              <a:t>Grant Application Process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24</a:t>
            </a:fld>
            <a:endParaRPr lang="en-US"/>
          </a:p>
        </p:txBody>
      </p:sp>
      <p:sp>
        <p:nvSpPr>
          <p:cNvPr id="6" name="Rectangle 5"/>
          <p:cNvSpPr/>
          <p:nvPr/>
        </p:nvSpPr>
        <p:spPr>
          <a:xfrm>
            <a:off x="628780" y="1874514"/>
            <a:ext cx="8044570" cy="5093702"/>
          </a:xfrm>
          <a:prstGeom prst="rect">
            <a:avLst/>
          </a:prstGeom>
        </p:spPr>
        <p:txBody>
          <a:bodyPr wrap="square">
            <a:spAutoFit/>
          </a:bodyPr>
          <a:lstStyle/>
          <a:p>
            <a:pPr>
              <a:lnSpc>
                <a:spcPct val="115000"/>
              </a:lnSpc>
              <a:defRPr/>
            </a:pPr>
            <a:r>
              <a:rPr lang="en-US" sz="2600" b="1" dirty="0" smtClean="0">
                <a:ea typeface="Cambria"/>
                <a:cs typeface="Times New Roman"/>
              </a:rPr>
              <a:t>Must </a:t>
            </a:r>
            <a:r>
              <a:rPr lang="en-US" sz="2600" b="1" dirty="0">
                <a:ea typeface="Cambria"/>
                <a:cs typeface="Times New Roman"/>
              </a:rPr>
              <a:t>Submit:</a:t>
            </a:r>
            <a:r>
              <a:rPr lang="en-US" sz="2600" dirty="0">
                <a:ea typeface="Cambria"/>
                <a:cs typeface="Times New Roman"/>
              </a:rPr>
              <a:t> </a:t>
            </a:r>
          </a:p>
          <a:p>
            <a:pPr marL="457200" indent="-457200">
              <a:lnSpc>
                <a:spcPct val="115000"/>
              </a:lnSpc>
              <a:buFont typeface="Arial" panose="020B0604020202020204" pitchFamily="34" charset="0"/>
              <a:buChar char="•"/>
              <a:defRPr/>
            </a:pPr>
            <a:r>
              <a:rPr lang="en-US" sz="2600" b="1" dirty="0" smtClean="0">
                <a:ea typeface="Cambria"/>
                <a:cs typeface="Times New Roman"/>
              </a:rPr>
              <a:t>RFA </a:t>
            </a:r>
            <a:r>
              <a:rPr lang="en-US" sz="2600" i="1" dirty="0" smtClean="0">
                <a:ea typeface="Cambria"/>
                <a:cs typeface="Times New Roman"/>
              </a:rPr>
              <a:t>(Application) </a:t>
            </a:r>
            <a:endParaRPr lang="en-US" sz="2600" i="1" dirty="0">
              <a:ea typeface="Cambria"/>
              <a:cs typeface="Times New Roman"/>
            </a:endParaRPr>
          </a:p>
          <a:p>
            <a:pPr marL="457200" indent="-457200">
              <a:lnSpc>
                <a:spcPct val="115000"/>
              </a:lnSpc>
              <a:buFont typeface="Arial" panose="020B0604020202020204" pitchFamily="34" charset="0"/>
              <a:buChar char="•"/>
              <a:defRPr/>
            </a:pPr>
            <a:r>
              <a:rPr lang="en-US" sz="2600" b="1" dirty="0" smtClean="0">
                <a:ea typeface="Cambria"/>
                <a:cs typeface="Times New Roman"/>
              </a:rPr>
              <a:t>Budget </a:t>
            </a:r>
            <a:r>
              <a:rPr lang="en-US" sz="2600" dirty="0" smtClean="0">
                <a:ea typeface="Cambria"/>
                <a:cs typeface="Times New Roman"/>
              </a:rPr>
              <a:t>(Excel)</a:t>
            </a:r>
            <a:r>
              <a:rPr lang="en-US" sz="2600" b="1" dirty="0" smtClean="0">
                <a:ea typeface="Cambria"/>
                <a:cs typeface="Times New Roman"/>
              </a:rPr>
              <a:t> </a:t>
            </a:r>
            <a:endParaRPr lang="en-US" sz="2600" b="1" dirty="0">
              <a:ea typeface="Cambria"/>
              <a:cs typeface="Times New Roman"/>
            </a:endParaRPr>
          </a:p>
          <a:p>
            <a:pPr marL="457200" indent="-457200">
              <a:lnSpc>
                <a:spcPct val="115000"/>
              </a:lnSpc>
              <a:buFont typeface="Arial" panose="020B0604020202020204" pitchFamily="34" charset="0"/>
              <a:buChar char="•"/>
              <a:defRPr/>
            </a:pPr>
            <a:r>
              <a:rPr lang="en-US" sz="2600" b="1" dirty="0">
                <a:ea typeface="Cambria"/>
                <a:cs typeface="Times New Roman"/>
              </a:rPr>
              <a:t>Budget </a:t>
            </a:r>
            <a:r>
              <a:rPr lang="en-US" sz="2600" b="1" dirty="0" smtClean="0">
                <a:ea typeface="Cambria"/>
                <a:cs typeface="Times New Roman"/>
              </a:rPr>
              <a:t>Narrative  </a:t>
            </a:r>
            <a:r>
              <a:rPr lang="en-US" sz="2600" dirty="0" smtClean="0">
                <a:ea typeface="Cambria"/>
                <a:cs typeface="Times New Roman"/>
              </a:rPr>
              <a:t>(Word)  All must be done in original format (no hand-written copies)</a:t>
            </a:r>
            <a:endParaRPr lang="en-US" sz="2600" b="1" dirty="0">
              <a:ea typeface="Cambria"/>
              <a:cs typeface="Times New Roman"/>
            </a:endParaRPr>
          </a:p>
          <a:p>
            <a:pPr>
              <a:lnSpc>
                <a:spcPct val="115000"/>
              </a:lnSpc>
              <a:defRPr/>
            </a:pPr>
            <a:r>
              <a:rPr lang="en-US" sz="2600" dirty="0" smtClean="0">
                <a:ea typeface="Cambria"/>
                <a:cs typeface="Times New Roman"/>
              </a:rPr>
              <a:t>All items can be </a:t>
            </a:r>
            <a:r>
              <a:rPr lang="en-US" sz="2600" dirty="0">
                <a:ea typeface="Cambria"/>
                <a:cs typeface="Times New Roman"/>
              </a:rPr>
              <a:t>found on grant website in the APPLICATION MATERIALS section.  </a:t>
            </a:r>
          </a:p>
          <a:p>
            <a:pPr marL="457200" indent="-457200">
              <a:lnSpc>
                <a:spcPct val="115000"/>
              </a:lnSpc>
              <a:buFont typeface="Arial" panose="020B0604020202020204" pitchFamily="34" charset="0"/>
              <a:buChar char="•"/>
              <a:defRPr/>
            </a:pPr>
            <a:r>
              <a:rPr lang="en-US" sz="2600" dirty="0">
                <a:ea typeface="Cambria"/>
                <a:cs typeface="Times New Roman"/>
              </a:rPr>
              <a:t>The </a:t>
            </a:r>
            <a:r>
              <a:rPr lang="en-US" sz="2600" b="1" i="1" dirty="0">
                <a:solidFill>
                  <a:srgbClr val="FF0000"/>
                </a:solidFill>
                <a:ea typeface="Cambria"/>
                <a:cs typeface="Times New Roman"/>
              </a:rPr>
              <a:t>EDUCATION GRANT GUIDELINES </a:t>
            </a:r>
            <a:r>
              <a:rPr lang="en-US" sz="2600" dirty="0" smtClean="0">
                <a:ea typeface="Cambria"/>
                <a:cs typeface="Times New Roman"/>
              </a:rPr>
              <a:t>is a </a:t>
            </a:r>
            <a:r>
              <a:rPr lang="en-US" sz="2600" dirty="0">
                <a:ea typeface="Cambria"/>
                <a:cs typeface="Times New Roman"/>
              </a:rPr>
              <a:t>guide </a:t>
            </a:r>
            <a:r>
              <a:rPr lang="en-US" sz="2600" dirty="0" smtClean="0">
                <a:ea typeface="Cambria"/>
                <a:cs typeface="Times New Roman"/>
              </a:rPr>
              <a:t>that will give you more information to </a:t>
            </a:r>
            <a:r>
              <a:rPr lang="en-US" sz="2600" dirty="0">
                <a:ea typeface="Cambria"/>
                <a:cs typeface="Times New Roman"/>
              </a:rPr>
              <a:t>complete the </a:t>
            </a:r>
            <a:r>
              <a:rPr lang="en-US" sz="2600" dirty="0" smtClean="0">
                <a:ea typeface="Cambria"/>
                <a:cs typeface="Times New Roman"/>
              </a:rPr>
              <a:t>RFA, </a:t>
            </a:r>
            <a:r>
              <a:rPr lang="en-US" sz="2600" dirty="0">
                <a:ea typeface="Cambria"/>
                <a:cs typeface="Times New Roman"/>
              </a:rPr>
              <a:t>found in the application materials section.</a:t>
            </a:r>
          </a:p>
          <a:p>
            <a:pPr marL="342900" indent="-342900">
              <a:buFont typeface="Arial" panose="020B0604020202020204" pitchFamily="34" charset="0"/>
              <a:buChar char="•"/>
              <a:defRPr/>
            </a:pPr>
            <a:endParaRPr lang="en-US" sz="2600" dirty="0" smtClean="0">
              <a:solidFill>
                <a:prstClr val="black"/>
              </a:solidFill>
            </a:endParaRPr>
          </a:p>
        </p:txBody>
      </p:sp>
      <p:pic>
        <p:nvPicPr>
          <p:cNvPr id="5" name="Picture 4"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8990" y="93193"/>
            <a:ext cx="1278367" cy="1354814"/>
          </a:xfrm>
          <a:prstGeom prst="rect">
            <a:avLst/>
          </a:prstGeom>
        </p:spPr>
      </p:pic>
    </p:spTree>
    <p:custDataLst>
      <p:tags r:id="rId1"/>
    </p:custDataLst>
    <p:extLst>
      <p:ext uri="{BB962C8B-B14F-4D97-AF65-F5344CB8AC3E}">
        <p14:creationId xmlns:p14="http://schemas.microsoft.com/office/powerpoint/2010/main" val="2022607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9825" y="93193"/>
            <a:ext cx="5277401" cy="857421"/>
          </a:xfrm>
        </p:spPr>
        <p:txBody>
          <a:bodyPr/>
          <a:lstStyle/>
          <a:p>
            <a:pPr algn="ctr"/>
            <a:r>
              <a:rPr lang="en-US" dirty="0" smtClean="0"/>
              <a:t>Grant Application Process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25</a:t>
            </a:fld>
            <a:endParaRPr lang="en-US"/>
          </a:p>
        </p:txBody>
      </p:sp>
      <p:sp>
        <p:nvSpPr>
          <p:cNvPr id="5" name="TextBox 2"/>
          <p:cNvSpPr txBox="1">
            <a:spLocks noChangeArrowheads="1"/>
          </p:cNvSpPr>
          <p:nvPr/>
        </p:nvSpPr>
        <p:spPr bwMode="auto">
          <a:xfrm>
            <a:off x="567122" y="2706112"/>
            <a:ext cx="8009755" cy="256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457200" indent="-457200" eaLnBrk="1" hangingPunct="1">
              <a:lnSpc>
                <a:spcPct val="115000"/>
              </a:lnSpc>
              <a:spcBef>
                <a:spcPts val="0"/>
              </a:spcBef>
              <a:buFont typeface="Arial" panose="020B0604020202020204" pitchFamily="34" charset="0"/>
              <a:buChar char="•"/>
              <a:defRPr/>
            </a:pPr>
            <a:r>
              <a:rPr lang="en-US" sz="2800" b="1" dirty="0">
                <a:ea typeface="Cambria"/>
                <a:cs typeface="Times New Roman"/>
              </a:rPr>
              <a:t>This webinar is intended to be an OVERVIEW</a:t>
            </a:r>
          </a:p>
          <a:p>
            <a:pPr marL="457200" indent="-457200" eaLnBrk="1" hangingPunct="1">
              <a:lnSpc>
                <a:spcPct val="115000"/>
              </a:lnSpc>
              <a:spcBef>
                <a:spcPts val="0"/>
              </a:spcBef>
              <a:buFont typeface="Arial" panose="020B0604020202020204" pitchFamily="34" charset="0"/>
              <a:buChar char="•"/>
              <a:defRPr/>
            </a:pPr>
            <a:r>
              <a:rPr lang="en-US" sz="2800" dirty="0">
                <a:ea typeface="Cambria"/>
                <a:cs typeface="Times New Roman"/>
              </a:rPr>
              <a:t>The </a:t>
            </a:r>
            <a:r>
              <a:rPr lang="en-US" sz="2800" b="1" dirty="0" smtClean="0">
                <a:solidFill>
                  <a:srgbClr val="FF0000"/>
                </a:solidFill>
                <a:ea typeface="Cambria"/>
                <a:cs typeface="Times New Roman"/>
              </a:rPr>
              <a:t>EDUCATION GRANT GUIDELINES</a:t>
            </a:r>
            <a:r>
              <a:rPr lang="en-US" sz="2800" dirty="0" smtClean="0">
                <a:ea typeface="Cambria"/>
                <a:cs typeface="Times New Roman"/>
              </a:rPr>
              <a:t> doc contains many pages.  </a:t>
            </a:r>
            <a:r>
              <a:rPr lang="en-US" sz="2800" dirty="0">
                <a:ea typeface="Cambria"/>
                <a:cs typeface="Times New Roman"/>
              </a:rPr>
              <a:t>We </a:t>
            </a:r>
            <a:r>
              <a:rPr lang="en-US" sz="2800" dirty="0" smtClean="0">
                <a:ea typeface="Cambria"/>
                <a:cs typeface="Times New Roman"/>
              </a:rPr>
              <a:t>will not </a:t>
            </a:r>
            <a:r>
              <a:rPr lang="en-US" sz="2800" dirty="0">
                <a:ea typeface="Cambria"/>
                <a:cs typeface="Times New Roman"/>
              </a:rPr>
              <a:t>be going through that page by page, </a:t>
            </a:r>
            <a:r>
              <a:rPr lang="en-US" sz="2800" dirty="0" smtClean="0">
                <a:ea typeface="Cambria"/>
                <a:cs typeface="Times New Roman"/>
              </a:rPr>
              <a:t>it</a:t>
            </a:r>
            <a:r>
              <a:rPr lang="en-US" sz="2800" dirty="0">
                <a:ea typeface="Cambria"/>
                <a:cs typeface="Times New Roman"/>
              </a:rPr>
              <a:t> </a:t>
            </a:r>
            <a:r>
              <a:rPr lang="en-US" sz="2800" dirty="0" smtClean="0">
                <a:ea typeface="Cambria"/>
                <a:cs typeface="Times New Roman"/>
              </a:rPr>
              <a:t>is </a:t>
            </a:r>
            <a:r>
              <a:rPr lang="en-US" sz="2800" dirty="0">
                <a:ea typeface="Cambria"/>
                <a:cs typeface="Times New Roman"/>
              </a:rPr>
              <a:t>your responsibility as an applicant to go through this </a:t>
            </a:r>
            <a:r>
              <a:rPr lang="en-US" sz="2800" dirty="0" smtClean="0">
                <a:ea typeface="Cambria"/>
                <a:cs typeface="Times New Roman"/>
              </a:rPr>
              <a:t>document.</a:t>
            </a:r>
            <a:endParaRPr lang="en-US" altLang="en-US" sz="2800" dirty="0" smtClean="0">
              <a:latin typeface="Arial" charset="0"/>
            </a:endParaRPr>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9601" y="134808"/>
            <a:ext cx="1278367" cy="1354814"/>
          </a:xfrm>
          <a:prstGeom prst="rect">
            <a:avLst/>
          </a:prstGeom>
        </p:spPr>
      </p:pic>
    </p:spTree>
    <p:custDataLst>
      <p:tags r:id="rId1"/>
    </p:custDataLst>
    <p:extLst>
      <p:ext uri="{BB962C8B-B14F-4D97-AF65-F5344CB8AC3E}">
        <p14:creationId xmlns:p14="http://schemas.microsoft.com/office/powerpoint/2010/main" val="2702966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9825" y="93193"/>
            <a:ext cx="5320202" cy="857421"/>
          </a:xfrm>
        </p:spPr>
        <p:txBody>
          <a:bodyPr/>
          <a:lstStyle/>
          <a:p>
            <a:pPr algn="ctr"/>
            <a:r>
              <a:rPr lang="en-US" dirty="0" smtClean="0"/>
              <a:t>Grant Application Process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26</a:t>
            </a:fld>
            <a:endParaRPr lang="en-US"/>
          </a:p>
        </p:txBody>
      </p:sp>
      <p:sp>
        <p:nvSpPr>
          <p:cNvPr id="5" name="Rectangle 4"/>
          <p:cNvSpPr/>
          <p:nvPr/>
        </p:nvSpPr>
        <p:spPr>
          <a:xfrm>
            <a:off x="538507" y="2256264"/>
            <a:ext cx="8134349" cy="4056495"/>
          </a:xfrm>
          <a:prstGeom prst="rect">
            <a:avLst/>
          </a:prstGeom>
        </p:spPr>
        <p:txBody>
          <a:bodyPr wrap="square">
            <a:spAutoFit/>
          </a:bodyPr>
          <a:lstStyle/>
          <a:p>
            <a:pPr>
              <a:lnSpc>
                <a:spcPct val="115000"/>
              </a:lnSpc>
              <a:defRPr/>
            </a:pPr>
            <a:r>
              <a:rPr lang="en-US" sz="2800" b="1" dirty="0">
                <a:ea typeface="Cambria"/>
                <a:cs typeface="Times New Roman"/>
              </a:rPr>
              <a:t>Supporting Resources</a:t>
            </a:r>
            <a:r>
              <a:rPr lang="en-US" sz="2800" dirty="0">
                <a:ea typeface="Cambria"/>
                <a:cs typeface="Times New Roman"/>
              </a:rPr>
              <a:t>:</a:t>
            </a:r>
          </a:p>
          <a:p>
            <a:pPr marL="971550" lvl="1" indent="-514350">
              <a:lnSpc>
                <a:spcPct val="115000"/>
              </a:lnSpc>
              <a:buFont typeface="Arial" panose="020B0604020202020204" pitchFamily="34" charset="0"/>
              <a:buChar char="•"/>
              <a:defRPr/>
            </a:pPr>
            <a:r>
              <a:rPr lang="en-US" sz="2800" dirty="0">
                <a:ea typeface="Cambria"/>
                <a:cs typeface="Times New Roman"/>
              </a:rPr>
              <a:t>Frequently Asked Questions (FAQ) </a:t>
            </a:r>
            <a:r>
              <a:rPr lang="en-US" sz="2800" dirty="0" smtClean="0">
                <a:ea typeface="Cambria"/>
                <a:cs typeface="Times New Roman"/>
              </a:rPr>
              <a:t>Document </a:t>
            </a:r>
          </a:p>
          <a:p>
            <a:pPr marL="971550" lvl="1" indent="-514350">
              <a:lnSpc>
                <a:spcPct val="115000"/>
              </a:lnSpc>
              <a:buFont typeface="Arial" panose="020B0604020202020204" pitchFamily="34" charset="0"/>
              <a:buChar char="•"/>
              <a:defRPr/>
            </a:pPr>
            <a:r>
              <a:rPr lang="en-US" sz="2800" dirty="0" smtClean="0">
                <a:ea typeface="Cambria"/>
                <a:cs typeface="Times New Roman"/>
              </a:rPr>
              <a:t>EGMS </a:t>
            </a:r>
            <a:r>
              <a:rPr lang="en-US" sz="2800" dirty="0">
                <a:ea typeface="Cambria"/>
                <a:cs typeface="Times New Roman"/>
              </a:rPr>
              <a:t>(</a:t>
            </a:r>
            <a:r>
              <a:rPr lang="en-US" sz="2800" i="1" dirty="0">
                <a:ea typeface="Cambria"/>
                <a:cs typeface="Times New Roman"/>
              </a:rPr>
              <a:t>Electronic Grant Management System</a:t>
            </a:r>
            <a:r>
              <a:rPr lang="en-US" sz="2800" dirty="0">
                <a:ea typeface="Cambria"/>
                <a:cs typeface="Times New Roman"/>
              </a:rPr>
              <a:t>) </a:t>
            </a:r>
            <a:r>
              <a:rPr lang="en-US" sz="2800" dirty="0" smtClean="0">
                <a:ea typeface="Cambria"/>
                <a:cs typeface="Times New Roman"/>
              </a:rPr>
              <a:t>instructions</a:t>
            </a:r>
            <a:endParaRPr lang="en-US" sz="2800" dirty="0">
              <a:ea typeface="Cambria"/>
              <a:cs typeface="Times New Roman"/>
            </a:endParaRPr>
          </a:p>
          <a:p>
            <a:pPr marL="971550" lvl="1" indent="-514350">
              <a:lnSpc>
                <a:spcPct val="115000"/>
              </a:lnSpc>
              <a:buFont typeface="Arial" panose="020B0604020202020204" pitchFamily="34" charset="0"/>
              <a:buChar char="•"/>
              <a:defRPr/>
            </a:pPr>
            <a:r>
              <a:rPr lang="en-US" sz="2800" dirty="0">
                <a:ea typeface="Cambria"/>
                <a:cs typeface="Times New Roman"/>
              </a:rPr>
              <a:t>Budget worksheet example</a:t>
            </a:r>
          </a:p>
          <a:p>
            <a:pPr marL="971550" lvl="1" indent="-514350">
              <a:lnSpc>
                <a:spcPct val="115000"/>
              </a:lnSpc>
              <a:buFont typeface="Arial" panose="020B0604020202020204" pitchFamily="34" charset="0"/>
              <a:buChar char="•"/>
              <a:defRPr/>
            </a:pPr>
            <a:r>
              <a:rPr lang="en-US" sz="2800" dirty="0">
                <a:ea typeface="Cambria"/>
                <a:cs typeface="Times New Roman"/>
              </a:rPr>
              <a:t>Budget narrative </a:t>
            </a:r>
            <a:r>
              <a:rPr lang="en-US" sz="2800" dirty="0" smtClean="0">
                <a:ea typeface="Cambria"/>
                <a:cs typeface="Times New Roman"/>
              </a:rPr>
              <a:t>example</a:t>
            </a:r>
          </a:p>
          <a:p>
            <a:pPr marL="971550" lvl="1" indent="-514350">
              <a:lnSpc>
                <a:spcPct val="115000"/>
              </a:lnSpc>
              <a:buFont typeface="Arial" panose="020B0604020202020204" pitchFamily="34" charset="0"/>
              <a:buChar char="•"/>
              <a:defRPr/>
            </a:pPr>
            <a:r>
              <a:rPr lang="en-US" sz="2800" dirty="0" smtClean="0">
                <a:ea typeface="Cambria"/>
                <a:cs typeface="Times New Roman"/>
              </a:rPr>
              <a:t>Insurance requirements &amp; resources</a:t>
            </a:r>
            <a:endParaRPr lang="en-US" sz="2800" dirty="0">
              <a:ea typeface="Cambria"/>
              <a:cs typeface="Times New Roman"/>
            </a:endParaRPr>
          </a:p>
          <a:p>
            <a:pPr marL="971550" lvl="1" indent="-514350">
              <a:lnSpc>
                <a:spcPct val="115000"/>
              </a:lnSpc>
              <a:buFont typeface="Arial" panose="020B0604020202020204" pitchFamily="34" charset="0"/>
              <a:buChar char="•"/>
              <a:defRPr/>
            </a:pPr>
            <a:r>
              <a:rPr lang="en-US" sz="2800" dirty="0">
                <a:ea typeface="Cambria"/>
                <a:cs typeface="Times New Roman"/>
              </a:rPr>
              <a:t>Examples of previous funded projects</a:t>
            </a:r>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3493" y="93193"/>
            <a:ext cx="1278367" cy="1354814"/>
          </a:xfrm>
          <a:prstGeom prst="rect">
            <a:avLst/>
          </a:prstGeom>
        </p:spPr>
      </p:pic>
    </p:spTree>
    <p:custDataLst>
      <p:tags r:id="rId1"/>
    </p:custDataLst>
    <p:extLst>
      <p:ext uri="{BB962C8B-B14F-4D97-AF65-F5344CB8AC3E}">
        <p14:creationId xmlns:p14="http://schemas.microsoft.com/office/powerpoint/2010/main" val="2471408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9826" y="93193"/>
            <a:ext cx="5405806" cy="857421"/>
          </a:xfrm>
        </p:spPr>
        <p:txBody>
          <a:bodyPr/>
          <a:lstStyle/>
          <a:p>
            <a:pPr algn="ctr"/>
            <a:r>
              <a:rPr lang="en-US" dirty="0" smtClean="0"/>
              <a:t>TIMELINE</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27</a:t>
            </a:fld>
            <a:endParaRPr lang="en-US"/>
          </a:p>
        </p:txBody>
      </p:sp>
      <p:sp>
        <p:nvSpPr>
          <p:cNvPr id="5" name="TextBox 4"/>
          <p:cNvSpPr txBox="1"/>
          <p:nvPr/>
        </p:nvSpPr>
        <p:spPr>
          <a:xfrm>
            <a:off x="281738" y="2335019"/>
            <a:ext cx="8862262" cy="3560975"/>
          </a:xfrm>
          <a:prstGeom prst="rect">
            <a:avLst/>
          </a:prstGeom>
          <a:noFill/>
        </p:spPr>
        <p:txBody>
          <a:bodyPr wrap="square">
            <a:spAutoFit/>
          </a:bodyPr>
          <a:lstStyle/>
          <a:p>
            <a:pPr marL="457200" indent="-457200">
              <a:lnSpc>
                <a:spcPct val="115000"/>
              </a:lnSpc>
              <a:buFont typeface="Arial" panose="020B0604020202020204" pitchFamily="34" charset="0"/>
              <a:buChar char="•"/>
              <a:defRPr/>
            </a:pPr>
            <a:r>
              <a:rPr lang="en-US" sz="2800" b="1" dirty="0" smtClean="0">
                <a:ea typeface="Times New Roman"/>
                <a:cs typeface="Times New Roman"/>
              </a:rPr>
              <a:t>Friday, August 5, 2022</a:t>
            </a:r>
            <a:endParaRPr lang="en-US" sz="2800" b="1" dirty="0">
              <a:ea typeface="Times New Roman"/>
              <a:cs typeface="Times New Roman"/>
            </a:endParaRPr>
          </a:p>
          <a:p>
            <a:pPr lvl="1">
              <a:lnSpc>
                <a:spcPct val="115000"/>
              </a:lnSpc>
              <a:defRPr/>
            </a:pPr>
            <a:r>
              <a:rPr lang="en-US" sz="2800" dirty="0">
                <a:ea typeface="Times New Roman"/>
                <a:cs typeface="Times New Roman"/>
              </a:rPr>
              <a:t>	Last day to ask questions</a:t>
            </a:r>
          </a:p>
          <a:p>
            <a:pPr marL="457200" indent="-457200">
              <a:lnSpc>
                <a:spcPct val="115000"/>
              </a:lnSpc>
              <a:buFont typeface="Arial" panose="020B0604020202020204" pitchFamily="34" charset="0"/>
              <a:buChar char="•"/>
              <a:defRPr/>
            </a:pPr>
            <a:r>
              <a:rPr lang="en-US" sz="2800" b="1" dirty="0">
                <a:ea typeface="Times New Roman"/>
                <a:cs typeface="Times New Roman"/>
              </a:rPr>
              <a:t>Friday, </a:t>
            </a:r>
            <a:r>
              <a:rPr lang="en-US" sz="2800" b="1" dirty="0" smtClean="0">
                <a:ea typeface="Times New Roman"/>
                <a:cs typeface="Times New Roman"/>
              </a:rPr>
              <a:t>August 12, 2022, 5pm</a:t>
            </a:r>
            <a:endParaRPr lang="en-US" sz="2800" b="1" dirty="0">
              <a:ea typeface="Times New Roman"/>
              <a:cs typeface="Times New Roman"/>
            </a:endParaRPr>
          </a:p>
          <a:p>
            <a:pPr>
              <a:lnSpc>
                <a:spcPct val="115000"/>
              </a:lnSpc>
              <a:spcBef>
                <a:spcPct val="0"/>
              </a:spcBef>
            </a:pPr>
            <a:r>
              <a:rPr lang="en-US" sz="2800" dirty="0" smtClean="0">
                <a:ea typeface="Times New Roman"/>
                <a:cs typeface="Times New Roman"/>
              </a:rPr>
              <a:t>	Completed </a:t>
            </a:r>
            <a:r>
              <a:rPr lang="en-US" sz="2800" dirty="0">
                <a:ea typeface="Times New Roman"/>
                <a:cs typeface="Times New Roman"/>
              </a:rPr>
              <a:t>application </a:t>
            </a:r>
            <a:r>
              <a:rPr lang="en-US" sz="2800" dirty="0" smtClean="0">
                <a:ea typeface="Times New Roman"/>
                <a:cs typeface="Times New Roman"/>
              </a:rPr>
              <a:t>due (</a:t>
            </a:r>
            <a:r>
              <a:rPr lang="en-US" sz="2800" i="1" dirty="0" smtClean="0">
                <a:ea typeface="Times New Roman"/>
                <a:cs typeface="Times New Roman"/>
              </a:rPr>
              <a:t>ODE will email receipt</a:t>
            </a:r>
            <a:r>
              <a:rPr lang="en-US" sz="2800" dirty="0" smtClean="0">
                <a:ea typeface="Times New Roman"/>
                <a:cs typeface="Times New Roman"/>
              </a:rPr>
              <a:t>)</a:t>
            </a:r>
          </a:p>
          <a:p>
            <a:pPr marL="457200" indent="-457200">
              <a:lnSpc>
                <a:spcPct val="115000"/>
              </a:lnSpc>
              <a:spcBef>
                <a:spcPct val="0"/>
              </a:spcBef>
              <a:buFont typeface="Arial" panose="020B0604020202020204" pitchFamily="34" charset="0"/>
              <a:buChar char="•"/>
            </a:pPr>
            <a:r>
              <a:rPr lang="en-US" altLang="en-US" sz="2800" b="1" dirty="0" smtClean="0">
                <a:ea typeface="Times New Roman"/>
                <a:cs typeface="Times New Roman"/>
              </a:rPr>
              <a:t>Thursday, Sept. </a:t>
            </a:r>
            <a:r>
              <a:rPr lang="en-US" altLang="en-US" sz="2800" b="1" dirty="0">
                <a:ea typeface="Times New Roman"/>
                <a:cs typeface="Times New Roman"/>
              </a:rPr>
              <a:t>1</a:t>
            </a:r>
            <a:r>
              <a:rPr lang="en-US" altLang="en-US" sz="2800" b="1" dirty="0" smtClean="0">
                <a:ea typeface="Times New Roman"/>
                <a:cs typeface="Times New Roman"/>
              </a:rPr>
              <a:t>, 2022</a:t>
            </a:r>
            <a:r>
              <a:rPr lang="en-US" altLang="en-US" sz="2800" b="1" dirty="0" smtClean="0">
                <a:ea typeface="Times New Roman" panose="02020603050405020304" pitchFamily="18" charset="0"/>
                <a:cs typeface="Arial" panose="020B0604020202020204" pitchFamily="34" charset="0"/>
              </a:rPr>
              <a:t>–</a:t>
            </a:r>
            <a:r>
              <a:rPr lang="en-US" altLang="en-US" sz="2800" dirty="0" smtClean="0">
                <a:ea typeface="Times New Roman" panose="02020603050405020304" pitchFamily="18" charset="0"/>
                <a:cs typeface="Arial" panose="020B0604020202020204" pitchFamily="34" charset="0"/>
              </a:rPr>
              <a:t>Awards </a:t>
            </a:r>
            <a:r>
              <a:rPr lang="en-US" altLang="en-US" sz="2800" dirty="0">
                <a:ea typeface="Times New Roman" panose="02020603050405020304" pitchFamily="18" charset="0"/>
                <a:cs typeface="Arial" panose="020B0604020202020204" pitchFamily="34" charset="0"/>
              </a:rPr>
              <a:t>announced- </a:t>
            </a:r>
            <a:r>
              <a:rPr lang="en-US" altLang="en-US" sz="2800" i="1" dirty="0">
                <a:ea typeface="Times New Roman" panose="02020603050405020304" pitchFamily="18" charset="0"/>
                <a:cs typeface="Arial" panose="020B0604020202020204" pitchFamily="34" charset="0"/>
              </a:rPr>
              <a:t>Funds available as soon as we receive </a:t>
            </a:r>
            <a:r>
              <a:rPr lang="en-US" altLang="en-US" sz="2800" i="1" dirty="0" smtClean="0">
                <a:ea typeface="Times New Roman" panose="02020603050405020304" pitchFamily="18" charset="0"/>
                <a:cs typeface="Arial" panose="020B0604020202020204" pitchFamily="34" charset="0"/>
              </a:rPr>
              <a:t>signed agreement </a:t>
            </a:r>
            <a:r>
              <a:rPr lang="en-US" altLang="en-US" sz="2800" i="1" dirty="0">
                <a:ea typeface="Times New Roman" panose="02020603050405020304" pitchFamily="18" charset="0"/>
                <a:cs typeface="Arial" panose="020B0604020202020204" pitchFamily="34" charset="0"/>
              </a:rPr>
              <a:t>and </a:t>
            </a:r>
            <a:r>
              <a:rPr lang="en-US" altLang="en-US" sz="2800" i="1" dirty="0" smtClean="0">
                <a:ea typeface="Times New Roman" panose="02020603050405020304" pitchFamily="18" charset="0"/>
                <a:cs typeface="Arial" panose="020B0604020202020204" pitchFamily="34" charset="0"/>
              </a:rPr>
              <a:t>you are </a:t>
            </a:r>
            <a:r>
              <a:rPr lang="en-US" altLang="en-US" sz="2800" i="1" dirty="0">
                <a:ea typeface="Times New Roman" panose="02020603050405020304" pitchFamily="18" charset="0"/>
                <a:cs typeface="Arial" panose="020B0604020202020204" pitchFamily="34" charset="0"/>
              </a:rPr>
              <a:t>set up in EGMS</a:t>
            </a:r>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648" y="93193"/>
            <a:ext cx="1278367" cy="1354814"/>
          </a:xfrm>
          <a:prstGeom prst="rect">
            <a:avLst/>
          </a:prstGeom>
        </p:spPr>
      </p:pic>
    </p:spTree>
    <p:custDataLst>
      <p:tags r:id="rId1"/>
    </p:custDataLst>
    <p:extLst>
      <p:ext uri="{BB962C8B-B14F-4D97-AF65-F5344CB8AC3E}">
        <p14:creationId xmlns:p14="http://schemas.microsoft.com/office/powerpoint/2010/main" val="364329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9825" y="93193"/>
            <a:ext cx="5343549" cy="857421"/>
          </a:xfrm>
        </p:spPr>
        <p:txBody>
          <a:bodyPr/>
          <a:lstStyle/>
          <a:p>
            <a:pPr algn="ctr"/>
            <a:r>
              <a:rPr lang="en-US" dirty="0" smtClean="0"/>
              <a:t>TIMELINE</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28</a:t>
            </a:fld>
            <a:endParaRPr lang="en-US"/>
          </a:p>
        </p:txBody>
      </p:sp>
      <p:sp>
        <p:nvSpPr>
          <p:cNvPr id="5" name="TextBox 4"/>
          <p:cNvSpPr txBox="1"/>
          <p:nvPr/>
        </p:nvSpPr>
        <p:spPr>
          <a:xfrm>
            <a:off x="248056" y="2188848"/>
            <a:ext cx="8610600" cy="3945696"/>
          </a:xfrm>
          <a:prstGeom prst="rect">
            <a:avLst/>
          </a:prstGeom>
          <a:noFill/>
        </p:spPr>
        <p:txBody>
          <a:bodyPr>
            <a:spAutoFit/>
          </a:bodyPr>
          <a:lstStyle/>
          <a:p>
            <a:pPr marL="457200" indent="-457200">
              <a:lnSpc>
                <a:spcPct val="115000"/>
              </a:lnSpc>
              <a:spcBef>
                <a:spcPct val="0"/>
              </a:spcBef>
              <a:spcAft>
                <a:spcPts val="1000"/>
              </a:spcAft>
              <a:buFont typeface="Arial" panose="020B0604020202020204" pitchFamily="34" charset="0"/>
              <a:buChar char="•"/>
            </a:pPr>
            <a:r>
              <a:rPr lang="en-US" altLang="en-US" sz="2800" b="1" dirty="0" smtClean="0">
                <a:ea typeface="Times New Roman" panose="02020603050405020304" pitchFamily="18" charset="0"/>
                <a:cs typeface="Arial" panose="020B0604020202020204" pitchFamily="34" charset="0"/>
              </a:rPr>
              <a:t>December 30, 2022 </a:t>
            </a:r>
            <a:r>
              <a:rPr lang="en-US" altLang="en-US" sz="2800" b="1" dirty="0">
                <a:ea typeface="Times New Roman" panose="02020603050405020304" pitchFamily="18" charset="0"/>
                <a:cs typeface="Arial" panose="020B0604020202020204" pitchFamily="34" charset="0"/>
              </a:rPr>
              <a:t>– </a:t>
            </a:r>
            <a:r>
              <a:rPr lang="en-US" altLang="en-US" sz="2800" dirty="0">
                <a:ea typeface="Times New Roman" panose="02020603050405020304" pitchFamily="18" charset="0"/>
                <a:cs typeface="Arial" panose="020B0604020202020204" pitchFamily="34" charset="0"/>
              </a:rPr>
              <a:t>Progress report due</a:t>
            </a:r>
          </a:p>
          <a:p>
            <a:pPr marL="457200" indent="-457200">
              <a:lnSpc>
                <a:spcPct val="115000"/>
              </a:lnSpc>
              <a:spcBef>
                <a:spcPct val="0"/>
              </a:spcBef>
              <a:spcAft>
                <a:spcPts val="1000"/>
              </a:spcAft>
              <a:buFont typeface="Arial" panose="020B0604020202020204" pitchFamily="34" charset="0"/>
              <a:buChar char="•"/>
            </a:pPr>
            <a:r>
              <a:rPr lang="en-US" altLang="en-US" sz="2800" b="1" dirty="0">
                <a:ea typeface="Times New Roman" panose="02020603050405020304" pitchFamily="18" charset="0"/>
                <a:cs typeface="Arial" panose="020B0604020202020204" pitchFamily="34" charset="0"/>
              </a:rPr>
              <a:t>June </a:t>
            </a:r>
            <a:r>
              <a:rPr lang="en-US" altLang="en-US" sz="2800" b="1" dirty="0" smtClean="0">
                <a:ea typeface="Times New Roman" panose="02020603050405020304" pitchFamily="18" charset="0"/>
                <a:cs typeface="Arial" panose="020B0604020202020204" pitchFamily="34" charset="0"/>
              </a:rPr>
              <a:t>30, 2023</a:t>
            </a:r>
            <a:r>
              <a:rPr lang="en-US" altLang="en-US" sz="2800" dirty="0" smtClean="0">
                <a:ea typeface="Times New Roman" panose="02020603050405020304" pitchFamily="18" charset="0"/>
                <a:cs typeface="Arial" panose="020B0604020202020204" pitchFamily="34" charset="0"/>
              </a:rPr>
              <a:t> </a:t>
            </a:r>
            <a:r>
              <a:rPr lang="en-US" altLang="en-US" sz="2800" dirty="0">
                <a:ea typeface="Times New Roman" panose="02020603050405020304" pitchFamily="18" charset="0"/>
                <a:cs typeface="Arial" panose="020B0604020202020204" pitchFamily="34" charset="0"/>
              </a:rPr>
              <a:t>– All funds must be spent and all products must be received</a:t>
            </a:r>
          </a:p>
          <a:p>
            <a:pPr marL="457200" indent="-457200">
              <a:lnSpc>
                <a:spcPct val="115000"/>
              </a:lnSpc>
              <a:spcBef>
                <a:spcPct val="0"/>
              </a:spcBef>
              <a:spcAft>
                <a:spcPts val="1000"/>
              </a:spcAft>
              <a:buFont typeface="Arial" panose="020B0604020202020204" pitchFamily="34" charset="0"/>
              <a:buChar char="•"/>
            </a:pPr>
            <a:r>
              <a:rPr lang="en-US" altLang="en-US" sz="2800" b="1" dirty="0">
                <a:ea typeface="Times New Roman" panose="02020603050405020304" pitchFamily="18" charset="0"/>
                <a:cs typeface="Arial" panose="020B0604020202020204" pitchFamily="34" charset="0"/>
              </a:rPr>
              <a:t>July </a:t>
            </a:r>
            <a:r>
              <a:rPr lang="en-US" altLang="en-US" sz="2800" b="1" dirty="0" smtClean="0">
                <a:ea typeface="Times New Roman" panose="02020603050405020304" pitchFamily="18" charset="0"/>
                <a:cs typeface="Arial" panose="020B0604020202020204" pitchFamily="34" charset="0"/>
              </a:rPr>
              <a:t>24, 2023 </a:t>
            </a:r>
            <a:r>
              <a:rPr lang="en-US" altLang="en-US" sz="2800" dirty="0">
                <a:ea typeface="Times New Roman" panose="02020603050405020304" pitchFamily="18" charset="0"/>
                <a:cs typeface="Arial" panose="020B0604020202020204" pitchFamily="34" charset="0"/>
              </a:rPr>
              <a:t>– </a:t>
            </a:r>
            <a:r>
              <a:rPr lang="en-US" altLang="en-US" sz="2800" dirty="0">
                <a:solidFill>
                  <a:srgbClr val="FF0000"/>
                </a:solidFill>
                <a:ea typeface="Times New Roman" panose="02020603050405020304" pitchFamily="18" charset="0"/>
                <a:cs typeface="Arial" panose="020B0604020202020204" pitchFamily="34" charset="0"/>
              </a:rPr>
              <a:t>All funds must be processed in EGMS.   </a:t>
            </a:r>
            <a:r>
              <a:rPr lang="en-US" altLang="en-US" sz="2800" b="1" dirty="0">
                <a:solidFill>
                  <a:srgbClr val="FF0000"/>
                </a:solidFill>
                <a:ea typeface="Times New Roman" panose="02020603050405020304" pitchFamily="18" charset="0"/>
                <a:cs typeface="Arial" panose="020B0604020202020204" pitchFamily="34" charset="0"/>
              </a:rPr>
              <a:t>AFTER JULY </a:t>
            </a:r>
            <a:r>
              <a:rPr lang="en-US" altLang="en-US" sz="2800" b="1" dirty="0" smtClean="0">
                <a:solidFill>
                  <a:srgbClr val="FF0000"/>
                </a:solidFill>
                <a:ea typeface="Times New Roman" panose="02020603050405020304" pitchFamily="18" charset="0"/>
                <a:cs typeface="Arial" panose="020B0604020202020204" pitchFamily="34" charset="0"/>
              </a:rPr>
              <a:t>24, </a:t>
            </a:r>
            <a:r>
              <a:rPr lang="en-US" altLang="en-US" sz="2800" b="1" dirty="0">
                <a:solidFill>
                  <a:srgbClr val="FF0000"/>
                </a:solidFill>
                <a:ea typeface="Times New Roman" panose="02020603050405020304" pitchFamily="18" charset="0"/>
                <a:cs typeface="Arial" panose="020B0604020202020204" pitchFamily="34" charset="0"/>
              </a:rPr>
              <a:t>ALL UNCLAIMED FUNDS WILL BE LIQUDATED</a:t>
            </a:r>
          </a:p>
          <a:p>
            <a:pPr marL="457200" indent="-457200">
              <a:lnSpc>
                <a:spcPct val="115000"/>
              </a:lnSpc>
              <a:spcBef>
                <a:spcPct val="0"/>
              </a:spcBef>
              <a:spcAft>
                <a:spcPts val="1000"/>
              </a:spcAft>
              <a:buFont typeface="Arial" panose="020B0604020202020204" pitchFamily="34" charset="0"/>
              <a:buChar char="•"/>
            </a:pPr>
            <a:r>
              <a:rPr lang="en-US" altLang="en-US" sz="2800" b="1" dirty="0">
                <a:ea typeface="Times New Roman" panose="02020603050405020304" pitchFamily="18" charset="0"/>
                <a:cs typeface="Arial" panose="020B0604020202020204" pitchFamily="34" charset="0"/>
              </a:rPr>
              <a:t>September 30, </a:t>
            </a:r>
            <a:r>
              <a:rPr lang="en-US" altLang="en-US" sz="2800" b="1" dirty="0" smtClean="0">
                <a:ea typeface="Times New Roman" panose="02020603050405020304" pitchFamily="18" charset="0"/>
                <a:cs typeface="Arial" panose="020B0604020202020204" pitchFamily="34" charset="0"/>
              </a:rPr>
              <a:t>2023</a:t>
            </a:r>
            <a:r>
              <a:rPr lang="en-US" altLang="en-US" sz="2800" dirty="0" smtClean="0">
                <a:ea typeface="Times New Roman" panose="02020603050405020304" pitchFamily="18" charset="0"/>
                <a:cs typeface="Arial" panose="020B0604020202020204" pitchFamily="34" charset="0"/>
              </a:rPr>
              <a:t>– </a:t>
            </a:r>
            <a:r>
              <a:rPr lang="en-US" altLang="en-US" sz="2800" dirty="0">
                <a:ea typeface="Times New Roman" panose="02020603050405020304" pitchFamily="18" charset="0"/>
                <a:cs typeface="Arial" panose="020B0604020202020204" pitchFamily="34" charset="0"/>
              </a:rPr>
              <a:t>Final report due</a:t>
            </a:r>
            <a:endParaRPr lang="en-US" altLang="en-US" sz="2800" dirty="0">
              <a:ea typeface="Cambria" panose="02040503050406030204" pitchFamily="18" charset="0"/>
              <a:cs typeface="Arial" panose="020B0604020202020204" pitchFamily="34" charset="0"/>
            </a:endParaRPr>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1477" y="93193"/>
            <a:ext cx="1278367" cy="1354814"/>
          </a:xfrm>
          <a:prstGeom prst="rect">
            <a:avLst/>
          </a:prstGeom>
        </p:spPr>
      </p:pic>
    </p:spTree>
    <p:custDataLst>
      <p:tags r:id="rId1"/>
    </p:custDataLst>
    <p:extLst>
      <p:ext uri="{BB962C8B-B14F-4D97-AF65-F5344CB8AC3E}">
        <p14:creationId xmlns:p14="http://schemas.microsoft.com/office/powerpoint/2010/main" val="4294277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9825" y="93193"/>
            <a:ext cx="5172342" cy="857421"/>
          </a:xfrm>
        </p:spPr>
        <p:txBody>
          <a:bodyPr/>
          <a:lstStyle/>
          <a:p>
            <a:pPr algn="ctr"/>
            <a:r>
              <a:rPr lang="en-US" dirty="0" smtClean="0"/>
              <a:t>Timeline</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29</a:t>
            </a:fld>
            <a:endParaRPr lang="en-US"/>
          </a:p>
        </p:txBody>
      </p:sp>
      <p:sp>
        <p:nvSpPr>
          <p:cNvPr id="2" name="Rectangle 1"/>
          <p:cNvSpPr/>
          <p:nvPr/>
        </p:nvSpPr>
        <p:spPr>
          <a:xfrm>
            <a:off x="289520" y="1940522"/>
            <a:ext cx="8881717" cy="4552015"/>
          </a:xfrm>
          <a:prstGeom prst="rect">
            <a:avLst/>
          </a:prstGeom>
        </p:spPr>
        <p:txBody>
          <a:bodyPr wrap="square">
            <a:spAutoFit/>
          </a:bodyPr>
          <a:lstStyle/>
          <a:p>
            <a:pPr>
              <a:lnSpc>
                <a:spcPct val="115000"/>
              </a:lnSpc>
              <a:defRPr/>
            </a:pPr>
            <a:r>
              <a:rPr lang="en-US" sz="2800" dirty="0">
                <a:ea typeface="Cambria"/>
                <a:cs typeface="Times New Roman"/>
              </a:rPr>
              <a:t>If </a:t>
            </a:r>
            <a:r>
              <a:rPr lang="en-US" sz="2800" dirty="0" smtClean="0">
                <a:ea typeface="Cambria"/>
                <a:cs typeface="Times New Roman"/>
              </a:rPr>
              <a:t>successful in being awarded grant funds, </a:t>
            </a:r>
            <a:r>
              <a:rPr lang="en-US" sz="2800" dirty="0">
                <a:ea typeface="Cambria"/>
                <a:cs typeface="Times New Roman"/>
              </a:rPr>
              <a:t>an email will be sent to the applicant that </a:t>
            </a:r>
            <a:r>
              <a:rPr lang="en-US" sz="2800" dirty="0" smtClean="0">
                <a:ea typeface="Cambria"/>
                <a:cs typeface="Times New Roman"/>
              </a:rPr>
              <a:t>includes:</a:t>
            </a:r>
            <a:endParaRPr lang="en-US" sz="2800" dirty="0">
              <a:ea typeface="Cambria"/>
              <a:cs typeface="Times New Roman"/>
            </a:endParaRPr>
          </a:p>
          <a:p>
            <a:pPr marL="971550" lvl="1" indent="-514350">
              <a:lnSpc>
                <a:spcPct val="115000"/>
              </a:lnSpc>
              <a:buFont typeface="Arial" panose="020B0604020202020204" pitchFamily="34" charset="0"/>
              <a:buChar char="•"/>
              <a:defRPr/>
            </a:pPr>
            <a:r>
              <a:rPr lang="en-US" sz="2800" dirty="0">
                <a:ea typeface="Cambria"/>
                <a:cs typeface="Times New Roman"/>
              </a:rPr>
              <a:t>Award amount; and links to</a:t>
            </a:r>
          </a:p>
          <a:p>
            <a:pPr marL="1428750" lvl="2" indent="-514350">
              <a:lnSpc>
                <a:spcPct val="115000"/>
              </a:lnSpc>
              <a:buFont typeface="Arial" panose="020B0604020202020204" pitchFamily="34" charset="0"/>
              <a:buChar char="•"/>
              <a:defRPr/>
            </a:pPr>
            <a:r>
              <a:rPr lang="en-US" sz="2800" dirty="0">
                <a:ea typeface="Cambria"/>
                <a:cs typeface="Times New Roman"/>
              </a:rPr>
              <a:t>An agreement letter to be signed and returned </a:t>
            </a:r>
            <a:r>
              <a:rPr lang="en-US" sz="2800" dirty="0" smtClean="0">
                <a:ea typeface="Cambria"/>
                <a:cs typeface="Times New Roman"/>
              </a:rPr>
              <a:t>to </a:t>
            </a:r>
            <a:r>
              <a:rPr lang="en-US" sz="2800" dirty="0">
                <a:ea typeface="Cambria"/>
                <a:cs typeface="Times New Roman"/>
              </a:rPr>
              <a:t>ODE</a:t>
            </a:r>
          </a:p>
          <a:p>
            <a:pPr marL="1371600" lvl="2" indent="-457200">
              <a:lnSpc>
                <a:spcPct val="115000"/>
              </a:lnSpc>
              <a:buFont typeface="Arial" panose="020B0604020202020204" pitchFamily="34" charset="0"/>
              <a:buChar char="•"/>
              <a:defRPr/>
            </a:pPr>
            <a:r>
              <a:rPr lang="en-US" sz="2800" dirty="0">
                <a:ea typeface="Cambria"/>
                <a:cs typeface="Times New Roman"/>
              </a:rPr>
              <a:t>Excel claim reimbursement </a:t>
            </a:r>
            <a:r>
              <a:rPr lang="en-US" sz="2800" dirty="0" smtClean="0">
                <a:ea typeface="Cambria"/>
                <a:cs typeface="Times New Roman"/>
              </a:rPr>
              <a:t>form</a:t>
            </a:r>
            <a:endParaRPr lang="en-US" sz="2800" dirty="0">
              <a:ea typeface="Cambria"/>
              <a:cs typeface="Times New Roman"/>
            </a:endParaRPr>
          </a:p>
          <a:p>
            <a:pPr marL="1371600" lvl="2" indent="-457200">
              <a:lnSpc>
                <a:spcPct val="115000"/>
              </a:lnSpc>
              <a:buFont typeface="Arial" panose="020B0604020202020204" pitchFamily="34" charset="0"/>
              <a:buChar char="•"/>
              <a:defRPr/>
            </a:pPr>
            <a:r>
              <a:rPr lang="en-US" sz="2800" dirty="0">
                <a:ea typeface="Cambria"/>
                <a:cs typeface="Times New Roman"/>
              </a:rPr>
              <a:t>EGMS info and </a:t>
            </a:r>
            <a:r>
              <a:rPr lang="en-US" sz="2800" dirty="0" smtClean="0">
                <a:ea typeface="Cambria"/>
                <a:cs typeface="Times New Roman"/>
              </a:rPr>
              <a:t>instructions</a:t>
            </a:r>
            <a:endParaRPr lang="en-US" sz="2800" dirty="0">
              <a:ea typeface="Cambria"/>
              <a:cs typeface="Times New Roman"/>
            </a:endParaRPr>
          </a:p>
          <a:p>
            <a:pPr>
              <a:lnSpc>
                <a:spcPct val="115000"/>
              </a:lnSpc>
              <a:defRPr/>
            </a:pPr>
            <a:r>
              <a:rPr lang="en-US" sz="2800" dirty="0">
                <a:ea typeface="Cambria"/>
                <a:cs typeface="Times New Roman"/>
              </a:rPr>
              <a:t>Once the agreement letter is signed and returned, and you are set up in EGMS, grantees can begin </a:t>
            </a:r>
            <a:r>
              <a:rPr lang="en-US" sz="2800" dirty="0" smtClean="0">
                <a:ea typeface="Cambria"/>
                <a:cs typeface="Times New Roman"/>
              </a:rPr>
              <a:t>utilizing </a:t>
            </a:r>
            <a:r>
              <a:rPr lang="en-US" sz="2800" dirty="0">
                <a:ea typeface="Cambria"/>
                <a:cs typeface="Times New Roman"/>
              </a:rPr>
              <a:t>funds!</a:t>
            </a:r>
          </a:p>
        </p:txBody>
      </p:sp>
      <p:pic>
        <p:nvPicPr>
          <p:cNvPr id="5" name="Picture 4"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8254" y="93193"/>
            <a:ext cx="1278367" cy="1354814"/>
          </a:xfrm>
          <a:prstGeom prst="rect">
            <a:avLst/>
          </a:prstGeom>
        </p:spPr>
      </p:pic>
    </p:spTree>
    <p:custDataLst>
      <p:tags r:id="rId1"/>
    </p:custDataLst>
    <p:extLst>
      <p:ext uri="{BB962C8B-B14F-4D97-AF65-F5344CB8AC3E}">
        <p14:creationId xmlns:p14="http://schemas.microsoft.com/office/powerpoint/2010/main" val="2353877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976432"/>
            <a:ext cx="9143999" cy="1013398"/>
          </a:xfrm>
          <a:solidFill>
            <a:schemeClr val="accent1"/>
          </a:solidFill>
        </p:spPr>
        <p:txBody>
          <a:bodyPr/>
          <a:lstStyle/>
          <a:p>
            <a:pPr lvl="0" algn="l">
              <a:defRPr/>
            </a:pPr>
            <a:r>
              <a:rPr lang="en-US" altLang="en-US" dirty="0" smtClean="0">
                <a:solidFill>
                  <a:prstClr val="white"/>
                </a:solidFill>
                <a:ea typeface="+mn-ea"/>
                <a:cs typeface="+mn-cs"/>
              </a:rPr>
              <a:t>Housekeeping:</a:t>
            </a:r>
            <a:endParaRPr lang="en-US" altLang="en-US" sz="24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3</a:t>
            </a:fld>
            <a:endParaRPr lang="en-US"/>
          </a:p>
        </p:txBody>
      </p:sp>
      <p:pic>
        <p:nvPicPr>
          <p:cNvPr id="2" name="Picture 1" descr="vegetables | Flickr - Photo Sharing!" title="veggi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6393" y="5094233"/>
            <a:ext cx="3000513" cy="1678412"/>
          </a:xfrm>
          <a:prstGeom prst="rect">
            <a:avLst/>
          </a:prstGeom>
        </p:spPr>
      </p:pic>
      <p:sp>
        <p:nvSpPr>
          <p:cNvPr id="9" name="Content Placeholder 3" title="purpose"/>
          <p:cNvSpPr txBox="1">
            <a:spLocks/>
          </p:cNvSpPr>
          <p:nvPr/>
        </p:nvSpPr>
        <p:spPr>
          <a:xfrm>
            <a:off x="262648" y="2074847"/>
            <a:ext cx="8001000" cy="4525963"/>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en-US" altLang="en-US" dirty="0" smtClean="0">
              <a:latin typeface="+mj-lt"/>
            </a:endParaRPr>
          </a:p>
        </p:txBody>
      </p:sp>
      <p:sp>
        <p:nvSpPr>
          <p:cNvPr id="4" name="Rectangle 3"/>
          <p:cNvSpPr/>
          <p:nvPr/>
        </p:nvSpPr>
        <p:spPr>
          <a:xfrm>
            <a:off x="476248" y="2074847"/>
            <a:ext cx="8191500" cy="3539430"/>
          </a:xfrm>
          <a:prstGeom prst="rect">
            <a:avLst/>
          </a:prstGeom>
        </p:spPr>
        <p:txBody>
          <a:bodyPr wrap="square">
            <a:spAutoFit/>
          </a:bodyPr>
          <a:lstStyle/>
          <a:p>
            <a:pPr marL="342900" indent="-342900">
              <a:spcBef>
                <a:spcPct val="0"/>
              </a:spcBef>
              <a:defRPr/>
            </a:pPr>
            <a:r>
              <a:rPr lang="en-US" altLang="en-US" sz="2800" dirty="0">
                <a:latin typeface="Arial" charset="0"/>
              </a:rPr>
              <a:t>The purpose of today’s webinar is for the </a:t>
            </a:r>
            <a:r>
              <a:rPr lang="en-US" altLang="en-US" sz="2800" b="1" dirty="0">
                <a:latin typeface="Arial" charset="0"/>
              </a:rPr>
              <a:t>“EDUCATION” </a:t>
            </a:r>
            <a:r>
              <a:rPr lang="en-US" altLang="en-US" sz="2800" dirty="0">
                <a:latin typeface="Arial" charset="0"/>
              </a:rPr>
              <a:t>G</a:t>
            </a:r>
            <a:r>
              <a:rPr lang="en-US" altLang="en-US" sz="2800" dirty="0" smtClean="0">
                <a:latin typeface="Arial" charset="0"/>
              </a:rPr>
              <a:t>rant</a:t>
            </a:r>
            <a:r>
              <a:rPr lang="en-US" altLang="en-US" sz="2800" dirty="0">
                <a:latin typeface="Arial" charset="0"/>
              </a:rPr>
              <a:t>.</a:t>
            </a:r>
          </a:p>
          <a:p>
            <a:pPr marL="342900" indent="-342900">
              <a:spcBef>
                <a:spcPct val="0"/>
              </a:spcBef>
              <a:defRPr/>
            </a:pPr>
            <a:endParaRPr lang="en-US" altLang="en-US" sz="2800" dirty="0">
              <a:latin typeface="Arial" charset="0"/>
            </a:endParaRPr>
          </a:p>
          <a:p>
            <a:pPr marL="342900" indent="-342900">
              <a:spcBef>
                <a:spcPct val="0"/>
              </a:spcBef>
              <a:defRPr/>
            </a:pPr>
            <a:r>
              <a:rPr lang="en-US" altLang="en-US" sz="2800" dirty="0">
                <a:latin typeface="Arial" charset="0"/>
              </a:rPr>
              <a:t>For the </a:t>
            </a:r>
            <a:r>
              <a:rPr lang="en-US" altLang="en-US" sz="2800" i="1" dirty="0" smtClean="0">
                <a:latin typeface="Arial" charset="0"/>
              </a:rPr>
              <a:t>Reimbursement Grants </a:t>
            </a:r>
            <a:r>
              <a:rPr lang="en-US" altLang="en-US" sz="2800" i="1" dirty="0">
                <a:latin typeface="Arial" charset="0"/>
              </a:rPr>
              <a:t>(for reimbursement of Oregon grown or processed food</a:t>
            </a:r>
            <a:r>
              <a:rPr lang="en-US" altLang="en-US" sz="2800" i="1" dirty="0" smtClean="0">
                <a:latin typeface="Arial" charset="0"/>
              </a:rPr>
              <a:t>)</a:t>
            </a:r>
            <a:r>
              <a:rPr lang="en-US" altLang="en-US" sz="2800" dirty="0" smtClean="0">
                <a:latin typeface="Arial" charset="0"/>
              </a:rPr>
              <a:t>, there is </a:t>
            </a:r>
            <a:r>
              <a:rPr lang="en-US" altLang="en-US" sz="2800" dirty="0">
                <a:latin typeface="Arial" charset="0"/>
              </a:rPr>
              <a:t>a separate recorded </a:t>
            </a:r>
            <a:r>
              <a:rPr lang="en-US" altLang="en-US" sz="2800" dirty="0" smtClean="0">
                <a:latin typeface="Arial" charset="0"/>
              </a:rPr>
              <a:t>webinar. Refer </a:t>
            </a:r>
            <a:r>
              <a:rPr lang="en-US" altLang="en-US" sz="2800" dirty="0">
                <a:latin typeface="Arial" charset="0"/>
              </a:rPr>
              <a:t>to the grant webpage for info on </a:t>
            </a:r>
            <a:r>
              <a:rPr lang="en-US" altLang="en-US" sz="2800" dirty="0" smtClean="0">
                <a:latin typeface="Arial" charset="0"/>
              </a:rPr>
              <a:t>the Reimbursement Grants.</a:t>
            </a:r>
            <a:endParaRPr lang="en-US" altLang="en-US" sz="2800" dirty="0">
              <a:latin typeface="Arial" charset="0"/>
            </a:endParaRPr>
          </a:p>
        </p:txBody>
      </p:sp>
      <p:pic>
        <p:nvPicPr>
          <p:cNvPr id="5" name="Picture 4" title="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5256" y="127190"/>
            <a:ext cx="1278367" cy="1354814"/>
          </a:xfrm>
          <a:prstGeom prst="rect">
            <a:avLst/>
          </a:prstGeom>
        </p:spPr>
      </p:pic>
    </p:spTree>
    <p:custDataLst>
      <p:tags r:id="rId1"/>
    </p:custDataLst>
    <p:extLst>
      <p:ext uri="{BB962C8B-B14F-4D97-AF65-F5344CB8AC3E}">
        <p14:creationId xmlns:p14="http://schemas.microsoft.com/office/powerpoint/2010/main" val="2227010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9825" y="93193"/>
            <a:ext cx="5277401" cy="857421"/>
          </a:xfrm>
        </p:spPr>
        <p:txBody>
          <a:bodyPr/>
          <a:lstStyle/>
          <a:p>
            <a:pPr algn="ctr"/>
            <a:r>
              <a:rPr lang="en-US" dirty="0" smtClean="0"/>
              <a:t>Requirements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30</a:t>
            </a:fld>
            <a:endParaRPr lang="en-US"/>
          </a:p>
        </p:txBody>
      </p:sp>
      <p:sp>
        <p:nvSpPr>
          <p:cNvPr id="5" name="TextBox 4"/>
          <p:cNvSpPr txBox="1"/>
          <p:nvPr/>
        </p:nvSpPr>
        <p:spPr>
          <a:xfrm>
            <a:off x="345332" y="2243707"/>
            <a:ext cx="8610600" cy="4552015"/>
          </a:xfrm>
          <a:prstGeom prst="rect">
            <a:avLst/>
          </a:prstGeom>
          <a:noFill/>
        </p:spPr>
        <p:txBody>
          <a:bodyPr>
            <a:spAutoFit/>
          </a:bodyPr>
          <a:lstStyle/>
          <a:p>
            <a:pPr marL="457200" indent="-457200">
              <a:lnSpc>
                <a:spcPct val="115000"/>
              </a:lnSpc>
              <a:buFont typeface="Arial" panose="020B0604020202020204" pitchFamily="34" charset="0"/>
              <a:buChar char="•"/>
              <a:defRPr/>
            </a:pPr>
            <a:r>
              <a:rPr lang="en-US" sz="2800" dirty="0" smtClean="0">
                <a:ea typeface="Times New Roman"/>
                <a:cs typeface="Arial" panose="020B0604020202020204" pitchFamily="34" charset="0"/>
              </a:rPr>
              <a:t>Anyone can fill out the application</a:t>
            </a:r>
          </a:p>
          <a:p>
            <a:pPr marL="457200" indent="-457200">
              <a:lnSpc>
                <a:spcPct val="115000"/>
              </a:lnSpc>
              <a:buFont typeface="Arial" panose="020B0604020202020204" pitchFamily="34" charset="0"/>
              <a:buChar char="•"/>
              <a:defRPr/>
            </a:pPr>
            <a:r>
              <a:rPr lang="en-US" sz="2800" dirty="0" smtClean="0"/>
              <a:t>The </a:t>
            </a:r>
            <a:r>
              <a:rPr lang="en-US" sz="2800" dirty="0"/>
              <a:t>person who has signature </a:t>
            </a:r>
            <a:r>
              <a:rPr lang="en-US" sz="2800" dirty="0" smtClean="0"/>
              <a:t>authority or can </a:t>
            </a:r>
            <a:r>
              <a:rPr lang="en-US" sz="2800" dirty="0"/>
              <a:t>enter into agreements has to be listed in the appropriate section of the application. </a:t>
            </a:r>
            <a:endParaRPr lang="en-US" sz="2800" dirty="0" smtClean="0"/>
          </a:p>
          <a:p>
            <a:pPr marL="457200" indent="-457200">
              <a:lnSpc>
                <a:spcPct val="115000"/>
              </a:lnSpc>
              <a:buFont typeface="Arial" panose="020B0604020202020204" pitchFamily="34" charset="0"/>
              <a:buChar char="•"/>
              <a:defRPr/>
            </a:pPr>
            <a:r>
              <a:rPr lang="en-US" sz="2800" dirty="0" smtClean="0"/>
              <a:t>Since </a:t>
            </a:r>
            <a:r>
              <a:rPr lang="en-US" sz="2800" dirty="0"/>
              <a:t>there could be multiple school districts and other applicants working together on one project, </a:t>
            </a:r>
            <a:r>
              <a:rPr lang="en-US" sz="2800" dirty="0" smtClean="0"/>
              <a:t>it</a:t>
            </a:r>
            <a:r>
              <a:rPr lang="en-US" sz="2800" dirty="0"/>
              <a:t> </a:t>
            </a:r>
            <a:r>
              <a:rPr lang="en-US" sz="2800" dirty="0" smtClean="0"/>
              <a:t>is </a:t>
            </a:r>
            <a:r>
              <a:rPr lang="en-US" sz="2800" dirty="0"/>
              <a:t>important that ALL PARTIES are aware of </a:t>
            </a:r>
            <a:r>
              <a:rPr lang="en-US" sz="2800" dirty="0" smtClean="0"/>
              <a:t>what is going </a:t>
            </a:r>
            <a:r>
              <a:rPr lang="en-US" sz="2800" dirty="0"/>
              <a:t>on.</a:t>
            </a:r>
          </a:p>
          <a:p>
            <a:pPr marL="342900" indent="-342900">
              <a:lnSpc>
                <a:spcPct val="115000"/>
              </a:lnSpc>
              <a:buFont typeface="Symbol"/>
              <a:buChar char=""/>
              <a:defRPr/>
            </a:pPr>
            <a:endParaRPr lang="en-US" sz="2800" dirty="0"/>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8015" y="93193"/>
            <a:ext cx="1278367" cy="1354814"/>
          </a:xfrm>
          <a:prstGeom prst="rect">
            <a:avLst/>
          </a:prstGeom>
        </p:spPr>
      </p:pic>
    </p:spTree>
    <p:custDataLst>
      <p:tags r:id="rId1"/>
    </p:custDataLst>
    <p:extLst>
      <p:ext uri="{BB962C8B-B14F-4D97-AF65-F5344CB8AC3E}">
        <p14:creationId xmlns:p14="http://schemas.microsoft.com/office/powerpoint/2010/main" val="1744594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9825" y="93193"/>
            <a:ext cx="5292965" cy="857421"/>
          </a:xfrm>
        </p:spPr>
        <p:txBody>
          <a:bodyPr/>
          <a:lstStyle/>
          <a:p>
            <a:pPr algn="ctr"/>
            <a:r>
              <a:rPr lang="en-US" dirty="0" smtClean="0"/>
              <a:t>Requirements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31</a:t>
            </a:fld>
            <a:endParaRPr lang="en-US"/>
          </a:p>
        </p:txBody>
      </p:sp>
      <p:sp>
        <p:nvSpPr>
          <p:cNvPr id="5" name="TextBox 4"/>
          <p:cNvSpPr txBox="1"/>
          <p:nvPr/>
        </p:nvSpPr>
        <p:spPr>
          <a:xfrm>
            <a:off x="248056" y="2188848"/>
            <a:ext cx="8610600" cy="4358116"/>
          </a:xfrm>
          <a:prstGeom prst="rect">
            <a:avLst/>
          </a:prstGeom>
          <a:noFill/>
        </p:spPr>
        <p:txBody>
          <a:bodyPr>
            <a:spAutoFit/>
          </a:bodyPr>
          <a:lstStyle/>
          <a:p>
            <a:pPr marL="457200" indent="-457200">
              <a:buFont typeface="Arial" panose="020B0604020202020204" pitchFamily="34" charset="0"/>
              <a:buChar char="•"/>
              <a:defRPr/>
            </a:pPr>
            <a:r>
              <a:rPr lang="en-US" sz="2800" dirty="0" smtClean="0"/>
              <a:t>Does everybody know about the project?</a:t>
            </a:r>
          </a:p>
          <a:p>
            <a:pPr lvl="1">
              <a:buFont typeface="Arial" charset="0"/>
              <a:buChar char="–"/>
              <a:defRPr/>
            </a:pPr>
            <a:r>
              <a:rPr lang="en-US" sz="2800" dirty="0" smtClean="0"/>
              <a:t>Food Service personnel?</a:t>
            </a:r>
          </a:p>
          <a:p>
            <a:pPr lvl="1">
              <a:buFont typeface="Arial" charset="0"/>
              <a:buChar char="–"/>
              <a:defRPr/>
            </a:pPr>
            <a:r>
              <a:rPr lang="en-US" sz="2800" dirty="0" smtClean="0"/>
              <a:t>Principals, Superintendent</a:t>
            </a:r>
            <a:r>
              <a:rPr lang="en-US" sz="2800" dirty="0"/>
              <a:t>,</a:t>
            </a:r>
            <a:r>
              <a:rPr lang="en-US" sz="2800" dirty="0" smtClean="0"/>
              <a:t> Business Manager?</a:t>
            </a:r>
          </a:p>
          <a:p>
            <a:pPr marL="457200" indent="-457200">
              <a:lnSpc>
                <a:spcPct val="115000"/>
              </a:lnSpc>
              <a:buFont typeface="Arial" panose="020B0604020202020204" pitchFamily="34" charset="0"/>
              <a:buChar char="•"/>
              <a:defRPr/>
            </a:pPr>
            <a:r>
              <a:rPr lang="en-US" altLang="en-US" sz="2800" dirty="0"/>
              <a:t>If a department or specific entity is proposed, they should be in the loop.  EXAMPLE:  we had an applicant who filled out the application receive an award.  They promptly left their </a:t>
            </a:r>
            <a:r>
              <a:rPr lang="en-US" altLang="en-US" sz="2800" dirty="0" smtClean="0"/>
              <a:t>position </a:t>
            </a:r>
            <a:r>
              <a:rPr lang="en-US" altLang="en-US" sz="2800" dirty="0"/>
              <a:t>and </a:t>
            </a:r>
            <a:r>
              <a:rPr lang="en-US" altLang="en-US" sz="2800" dirty="0" smtClean="0"/>
              <a:t>no one </a:t>
            </a:r>
            <a:r>
              <a:rPr lang="en-US" altLang="en-US" sz="2800" dirty="0"/>
              <a:t>listed in their proposal </a:t>
            </a:r>
            <a:r>
              <a:rPr lang="en-US" altLang="en-US" sz="2800" dirty="0" smtClean="0"/>
              <a:t>were informed </a:t>
            </a:r>
            <a:r>
              <a:rPr lang="en-US" altLang="en-US" sz="2800" dirty="0"/>
              <a:t>of the award.  </a:t>
            </a:r>
          </a:p>
          <a:p>
            <a:pPr marL="342900" indent="-342900">
              <a:lnSpc>
                <a:spcPct val="115000"/>
              </a:lnSpc>
              <a:buFont typeface="Symbol"/>
              <a:buChar char=""/>
              <a:defRPr/>
            </a:pPr>
            <a:endParaRPr lang="en-US" sz="2800" dirty="0"/>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252" y="93193"/>
            <a:ext cx="1278367" cy="1354814"/>
          </a:xfrm>
          <a:prstGeom prst="rect">
            <a:avLst/>
          </a:prstGeom>
        </p:spPr>
      </p:pic>
    </p:spTree>
    <p:custDataLst>
      <p:tags r:id="rId1"/>
    </p:custDataLst>
    <p:extLst>
      <p:ext uri="{BB962C8B-B14F-4D97-AF65-F5344CB8AC3E}">
        <p14:creationId xmlns:p14="http://schemas.microsoft.com/office/powerpoint/2010/main" val="1207646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9825" y="93193"/>
            <a:ext cx="4713196" cy="857421"/>
          </a:xfrm>
        </p:spPr>
        <p:txBody>
          <a:bodyPr/>
          <a:lstStyle/>
          <a:p>
            <a:pPr algn="ctr"/>
            <a:r>
              <a:rPr lang="en-US" dirty="0" smtClean="0"/>
              <a:t>Scoring</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32</a:t>
            </a:fld>
            <a:endParaRPr lang="en-US"/>
          </a:p>
        </p:txBody>
      </p:sp>
      <p:sp>
        <p:nvSpPr>
          <p:cNvPr id="5" name="TextBox 4"/>
          <p:cNvSpPr txBox="1"/>
          <p:nvPr/>
        </p:nvSpPr>
        <p:spPr>
          <a:xfrm>
            <a:off x="248056" y="2188848"/>
            <a:ext cx="8610600" cy="4832092"/>
          </a:xfrm>
          <a:prstGeom prst="rect">
            <a:avLst/>
          </a:prstGeom>
          <a:noFill/>
        </p:spPr>
        <p:txBody>
          <a:bodyPr>
            <a:spAutoFit/>
          </a:bodyPr>
          <a:lstStyle/>
          <a:p>
            <a:pPr marL="457200" indent="-457200">
              <a:buFont typeface="Arial" panose="020B0604020202020204" pitchFamily="34" charset="0"/>
              <a:buChar char="•"/>
              <a:defRPr/>
            </a:pPr>
            <a:r>
              <a:rPr lang="en-US" sz="2800" dirty="0" smtClean="0"/>
              <a:t>I will go over the scoresheet in detail in a bit.  It is located in the RFA, but in the meantime, here are some highlights:</a:t>
            </a:r>
          </a:p>
          <a:p>
            <a:pPr marL="457200" indent="-457200">
              <a:buFont typeface="Arial" panose="020B0604020202020204" pitchFamily="34" charset="0"/>
              <a:buChar char="•"/>
              <a:defRPr/>
            </a:pPr>
            <a:r>
              <a:rPr lang="en-US" sz="2800" dirty="0" smtClean="0"/>
              <a:t>We have improved the application process! It used to be that applicants wrote a LOT, and the scoring committee was charged with going through the apps with a fine-toothed comb, figuring out how to assign points. </a:t>
            </a:r>
          </a:p>
          <a:p>
            <a:pPr marL="457200" indent="-457200">
              <a:buFont typeface="Arial" panose="020B0604020202020204" pitchFamily="34" charset="0"/>
              <a:buChar char="•"/>
              <a:defRPr/>
            </a:pPr>
            <a:r>
              <a:rPr lang="en-US" sz="2800" dirty="0" smtClean="0"/>
              <a:t>Questions and scoresheets match exactly!</a:t>
            </a:r>
          </a:p>
          <a:p>
            <a:pPr>
              <a:buFont typeface="Arial" charset="0"/>
              <a:buChar char="•"/>
              <a:defRPr/>
            </a:pPr>
            <a:endParaRPr lang="en-US" sz="2800" dirty="0"/>
          </a:p>
          <a:p>
            <a:pPr>
              <a:buFont typeface="Arial" charset="0"/>
              <a:buChar char="•"/>
              <a:defRPr/>
            </a:pPr>
            <a:endParaRPr lang="en-US" sz="2800" dirty="0" smtClean="0"/>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3036" y="93193"/>
            <a:ext cx="1278367" cy="1354814"/>
          </a:xfrm>
          <a:prstGeom prst="rect">
            <a:avLst/>
          </a:prstGeom>
        </p:spPr>
      </p:pic>
    </p:spTree>
    <p:custDataLst>
      <p:tags r:id="rId1"/>
    </p:custDataLst>
    <p:extLst>
      <p:ext uri="{BB962C8B-B14F-4D97-AF65-F5344CB8AC3E}">
        <p14:creationId xmlns:p14="http://schemas.microsoft.com/office/powerpoint/2010/main" val="1467711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9825" y="93193"/>
            <a:ext cx="4685959" cy="857421"/>
          </a:xfrm>
        </p:spPr>
        <p:txBody>
          <a:bodyPr/>
          <a:lstStyle/>
          <a:p>
            <a:pPr algn="ctr"/>
            <a:r>
              <a:rPr lang="en-US" dirty="0" smtClean="0"/>
              <a:t>Scoring</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33</a:t>
            </a:fld>
            <a:endParaRPr lang="en-US"/>
          </a:p>
        </p:txBody>
      </p:sp>
      <p:sp>
        <p:nvSpPr>
          <p:cNvPr id="5" name="TextBox 4"/>
          <p:cNvSpPr txBox="1"/>
          <p:nvPr/>
        </p:nvSpPr>
        <p:spPr>
          <a:xfrm>
            <a:off x="248056" y="2188848"/>
            <a:ext cx="8610600" cy="3970318"/>
          </a:xfrm>
          <a:prstGeom prst="rect">
            <a:avLst/>
          </a:prstGeom>
          <a:noFill/>
        </p:spPr>
        <p:txBody>
          <a:bodyPr>
            <a:spAutoFit/>
          </a:bodyPr>
          <a:lstStyle/>
          <a:p>
            <a:pPr lvl="1">
              <a:defRPr/>
            </a:pPr>
            <a:r>
              <a:rPr lang="en-US" sz="2800" dirty="0" smtClean="0"/>
              <a:t>The following sections correspond with the Bill that gives this grant authority:</a:t>
            </a:r>
          </a:p>
          <a:p>
            <a:pPr marL="971550" lvl="1" indent="-514350">
              <a:buFont typeface="+mj-lt"/>
              <a:buAutoNum type="arabicPeriod"/>
              <a:defRPr/>
            </a:pPr>
            <a:r>
              <a:rPr lang="en-US" sz="2800" dirty="0" smtClean="0"/>
              <a:t>Proposed project &amp; activities are well designed and likely to succeed – 28pts  (Note: *</a:t>
            </a:r>
            <a:r>
              <a:rPr lang="en-US" sz="2800" i="1" dirty="0" smtClean="0"/>
              <a:t>activities below should be with </a:t>
            </a:r>
            <a:r>
              <a:rPr lang="en-US" sz="2800" i="1" dirty="0" smtClean="0">
                <a:solidFill>
                  <a:srgbClr val="FF0000"/>
                </a:solidFill>
              </a:rPr>
              <a:t>students</a:t>
            </a:r>
            <a:r>
              <a:rPr lang="en-US" sz="2800" i="1" dirty="0" smtClean="0"/>
              <a:t>!</a:t>
            </a:r>
            <a:r>
              <a:rPr lang="en-US" sz="2800" dirty="0" smtClean="0"/>
              <a:t>)</a:t>
            </a:r>
          </a:p>
          <a:p>
            <a:pPr marL="971550" lvl="1" indent="-514350">
              <a:buFont typeface="+mj-lt"/>
              <a:buAutoNum type="arabicPeriod"/>
              <a:defRPr/>
            </a:pPr>
            <a:r>
              <a:rPr lang="en-US" sz="2800" dirty="0" smtClean="0"/>
              <a:t>Project promotes healthy food activities* -7 pts</a:t>
            </a:r>
          </a:p>
          <a:p>
            <a:pPr marL="971550" lvl="1" indent="-514350">
              <a:buFont typeface="+mj-lt"/>
              <a:buAutoNum type="arabicPeriod"/>
              <a:defRPr/>
            </a:pPr>
            <a:r>
              <a:rPr lang="en-US" sz="2800" dirty="0" smtClean="0"/>
              <a:t>Project has clear educational activities* – 10 pts</a:t>
            </a:r>
          </a:p>
          <a:p>
            <a:pPr marL="971550" lvl="1" indent="-514350">
              <a:buFont typeface="+mj-lt"/>
              <a:buAutoNum type="arabicPeriod"/>
              <a:defRPr/>
            </a:pPr>
            <a:r>
              <a:rPr lang="en-US" sz="2800" dirty="0" smtClean="0"/>
              <a:t>Project involves parents and the community – 5 pts</a:t>
            </a:r>
          </a:p>
          <a:p>
            <a:pPr lvl="1">
              <a:buFont typeface="Arial" charset="0"/>
              <a:buChar char="•"/>
              <a:defRPr/>
            </a:pPr>
            <a:endParaRPr lang="en-US" sz="2800" dirty="0"/>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5798" y="93193"/>
            <a:ext cx="1278367" cy="1354814"/>
          </a:xfrm>
          <a:prstGeom prst="rect">
            <a:avLst/>
          </a:prstGeom>
        </p:spPr>
      </p:pic>
    </p:spTree>
    <p:custDataLst>
      <p:tags r:id="rId1"/>
    </p:custDataLst>
    <p:extLst>
      <p:ext uri="{BB962C8B-B14F-4D97-AF65-F5344CB8AC3E}">
        <p14:creationId xmlns:p14="http://schemas.microsoft.com/office/powerpoint/2010/main" val="2072348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9825" y="93193"/>
            <a:ext cx="4759889" cy="857421"/>
          </a:xfrm>
        </p:spPr>
        <p:txBody>
          <a:bodyPr/>
          <a:lstStyle/>
          <a:p>
            <a:pPr algn="ctr"/>
            <a:r>
              <a:rPr lang="en-US" dirty="0" smtClean="0"/>
              <a:t>Scoring</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34</a:t>
            </a:fld>
            <a:endParaRPr lang="en-US"/>
          </a:p>
        </p:txBody>
      </p:sp>
      <p:sp>
        <p:nvSpPr>
          <p:cNvPr id="5" name="TextBox 4"/>
          <p:cNvSpPr txBox="1"/>
          <p:nvPr/>
        </p:nvSpPr>
        <p:spPr>
          <a:xfrm>
            <a:off x="796696" y="2455714"/>
            <a:ext cx="7829792" cy="3539430"/>
          </a:xfrm>
          <a:prstGeom prst="rect">
            <a:avLst/>
          </a:prstGeom>
          <a:noFill/>
        </p:spPr>
        <p:txBody>
          <a:bodyPr wrap="square">
            <a:spAutoFit/>
          </a:bodyPr>
          <a:lstStyle/>
          <a:p>
            <a:pPr marL="514350" indent="-514350">
              <a:buFont typeface="+mj-lt"/>
              <a:buAutoNum type="arabicPeriod" startAt="5"/>
              <a:defRPr/>
            </a:pPr>
            <a:r>
              <a:rPr lang="en-US" sz="2800" dirty="0" smtClean="0"/>
              <a:t>Educational activities are tied to school district’s Farm to CNP Reimbursement Grant activities – 10 pts</a:t>
            </a:r>
          </a:p>
          <a:p>
            <a:pPr marL="514350" indent="-514350">
              <a:buFont typeface="+mj-lt"/>
              <a:buAutoNum type="arabicPeriod" startAt="5"/>
              <a:defRPr/>
            </a:pPr>
            <a:r>
              <a:rPr lang="en-US" sz="2800" dirty="0" smtClean="0"/>
              <a:t>Proposed activities are culturally relevant to the students served -10 pts</a:t>
            </a:r>
          </a:p>
          <a:p>
            <a:pPr marL="514350" indent="-514350">
              <a:buFont typeface="+mj-lt"/>
              <a:buAutoNum type="arabicPeriod" startAt="5"/>
              <a:defRPr/>
            </a:pPr>
            <a:r>
              <a:rPr lang="en-US" sz="2800" dirty="0" smtClean="0"/>
              <a:t>Project should serve a high percentage of children who qualify for free and reduced -up to 15 pts</a:t>
            </a:r>
            <a:endParaRPr lang="en-US" sz="2800" dirty="0"/>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0471" y="93193"/>
            <a:ext cx="1278367" cy="1354814"/>
          </a:xfrm>
          <a:prstGeom prst="rect">
            <a:avLst/>
          </a:prstGeom>
        </p:spPr>
      </p:pic>
    </p:spTree>
    <p:custDataLst>
      <p:tags r:id="rId1"/>
    </p:custDataLst>
    <p:extLst>
      <p:ext uri="{BB962C8B-B14F-4D97-AF65-F5344CB8AC3E}">
        <p14:creationId xmlns:p14="http://schemas.microsoft.com/office/powerpoint/2010/main" val="263858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9825" y="93193"/>
            <a:ext cx="4724869" cy="857421"/>
          </a:xfrm>
        </p:spPr>
        <p:txBody>
          <a:bodyPr/>
          <a:lstStyle/>
          <a:p>
            <a:pPr algn="ctr"/>
            <a:r>
              <a:rPr lang="en-US" dirty="0" smtClean="0"/>
              <a:t>Scoring</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35</a:t>
            </a:fld>
            <a:endParaRPr lang="en-US"/>
          </a:p>
        </p:txBody>
      </p:sp>
      <p:sp>
        <p:nvSpPr>
          <p:cNvPr id="5" name="TextBox 4"/>
          <p:cNvSpPr txBox="1"/>
          <p:nvPr/>
        </p:nvSpPr>
        <p:spPr>
          <a:xfrm>
            <a:off x="321986" y="2620756"/>
            <a:ext cx="8610600" cy="3108543"/>
          </a:xfrm>
          <a:prstGeom prst="rect">
            <a:avLst/>
          </a:prstGeom>
          <a:noFill/>
        </p:spPr>
        <p:txBody>
          <a:bodyPr>
            <a:spAutoFit/>
          </a:bodyPr>
          <a:lstStyle/>
          <a:p>
            <a:pPr marL="457200" indent="-457200">
              <a:buFont typeface="Arial" panose="020B0604020202020204" pitchFamily="34" charset="0"/>
              <a:buChar char="•"/>
              <a:defRPr/>
            </a:pPr>
            <a:r>
              <a:rPr lang="en-US" sz="2800" dirty="0" smtClean="0">
                <a:solidFill>
                  <a:srgbClr val="0000FF"/>
                </a:solidFill>
              </a:rPr>
              <a:t>Educational activities are tied to school district’s Farm to CNP Reimbursement Grant activities – 15 pts:</a:t>
            </a:r>
          </a:p>
          <a:p>
            <a:pPr marL="914400" lvl="1" indent="-457200">
              <a:buFont typeface="Arial" panose="020B0604020202020204" pitchFamily="34" charset="0"/>
              <a:buChar char="•"/>
              <a:defRPr/>
            </a:pPr>
            <a:r>
              <a:rPr lang="en-US" sz="2800" dirty="0" smtClean="0"/>
              <a:t>Schools where these educational activities take place must benefit High F+R schools.  </a:t>
            </a:r>
          </a:p>
          <a:p>
            <a:pPr marL="914400" lvl="1" indent="-457200">
              <a:buFont typeface="Arial" panose="020B0604020202020204" pitchFamily="34" charset="0"/>
              <a:buChar char="•"/>
              <a:defRPr/>
            </a:pPr>
            <a:r>
              <a:rPr lang="en-US" sz="2800" dirty="0" smtClean="0"/>
              <a:t>Schools must be at least 40%</a:t>
            </a:r>
          </a:p>
          <a:p>
            <a:pPr marL="914400" lvl="1" indent="-457200">
              <a:buFont typeface="Arial" panose="020B0604020202020204" pitchFamily="34" charset="0"/>
              <a:buChar char="•"/>
              <a:defRPr/>
            </a:pPr>
            <a:r>
              <a:rPr lang="en-US" sz="2800" dirty="0" smtClean="0"/>
              <a:t>BUT, this is an AVERAGE for all the schools in your project.</a:t>
            </a:r>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3035" y="93193"/>
            <a:ext cx="1278367" cy="1354814"/>
          </a:xfrm>
          <a:prstGeom prst="rect">
            <a:avLst/>
          </a:prstGeom>
        </p:spPr>
      </p:pic>
    </p:spTree>
    <p:custDataLst>
      <p:tags r:id="rId1"/>
    </p:custDataLst>
    <p:extLst>
      <p:ext uri="{BB962C8B-B14F-4D97-AF65-F5344CB8AC3E}">
        <p14:creationId xmlns:p14="http://schemas.microsoft.com/office/powerpoint/2010/main" val="2052386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9825" y="93193"/>
            <a:ext cx="3036148" cy="857421"/>
          </a:xfrm>
        </p:spPr>
        <p:txBody>
          <a:bodyPr/>
          <a:lstStyle/>
          <a:p>
            <a:r>
              <a:rPr lang="en-US" dirty="0" smtClean="0"/>
              <a:t>Scoring</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36</a:t>
            </a:fld>
            <a:endParaRPr lang="en-US"/>
          </a:p>
        </p:txBody>
      </p:sp>
      <p:sp>
        <p:nvSpPr>
          <p:cNvPr id="5" name="TextBox 4" descr="look up your school free and reduced data here"/>
          <p:cNvSpPr txBox="1"/>
          <p:nvPr/>
        </p:nvSpPr>
        <p:spPr>
          <a:xfrm>
            <a:off x="0" y="2873675"/>
            <a:ext cx="9227976" cy="2677656"/>
          </a:xfrm>
          <a:prstGeom prst="rect">
            <a:avLst/>
          </a:prstGeom>
          <a:noFill/>
        </p:spPr>
        <p:txBody>
          <a:bodyPr wrap="square">
            <a:spAutoFit/>
          </a:bodyPr>
          <a:lstStyle/>
          <a:p>
            <a:pPr marL="914400" lvl="1" indent="-457200">
              <a:buFont typeface="Arial" panose="020B0604020202020204" pitchFamily="34" charset="0"/>
              <a:buChar char="•"/>
              <a:defRPr/>
            </a:pPr>
            <a:r>
              <a:rPr lang="en-US" sz="2800" dirty="0" smtClean="0"/>
              <a:t>We use </a:t>
            </a:r>
            <a:r>
              <a:rPr lang="en-US" sz="2800" dirty="0" smtClean="0">
                <a:solidFill>
                  <a:srgbClr val="FF0000"/>
                </a:solidFill>
              </a:rPr>
              <a:t>January 2020 data</a:t>
            </a:r>
            <a:endParaRPr lang="en-US" sz="2800" dirty="0" smtClean="0"/>
          </a:p>
          <a:p>
            <a:pPr marL="914400" lvl="1" indent="-457200">
              <a:buFont typeface="Arial" panose="020B0604020202020204" pitchFamily="34" charset="0"/>
              <a:buChar char="•"/>
              <a:defRPr/>
            </a:pPr>
            <a:r>
              <a:rPr lang="en-US" sz="2800" dirty="0" smtClean="0"/>
              <a:t>You used to be able to look up your school(s)</a:t>
            </a:r>
          </a:p>
          <a:p>
            <a:pPr marL="914400" lvl="1" indent="-457200">
              <a:buFont typeface="Arial" panose="020B0604020202020204" pitchFamily="34" charset="0"/>
              <a:buChar char="•"/>
              <a:defRPr/>
            </a:pPr>
            <a:r>
              <a:rPr lang="en-US" sz="2800" dirty="0" smtClean="0"/>
              <a:t>That service is no longer available</a:t>
            </a:r>
          </a:p>
          <a:p>
            <a:pPr marL="914400" lvl="1" indent="-457200">
              <a:buFont typeface="Arial" panose="020B0604020202020204" pitchFamily="34" charset="0"/>
              <a:buChar char="•"/>
              <a:defRPr/>
            </a:pPr>
            <a:r>
              <a:rPr lang="en-US" sz="2800" dirty="0" smtClean="0"/>
              <a:t>Contact us at farmtoCNP@ode.Oregon.gov to request this information.</a:t>
            </a:r>
          </a:p>
          <a:p>
            <a:pPr lvl="1">
              <a:defRPr/>
            </a:pPr>
            <a:endParaRPr lang="en-US" sz="2800" dirty="0" smtClean="0"/>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4241" y="93193"/>
            <a:ext cx="1278367" cy="1354814"/>
          </a:xfrm>
          <a:prstGeom prst="rect">
            <a:avLst/>
          </a:prstGeom>
        </p:spPr>
      </p:pic>
    </p:spTree>
    <p:custDataLst>
      <p:tags r:id="rId1"/>
    </p:custDataLst>
    <p:extLst>
      <p:ext uri="{BB962C8B-B14F-4D97-AF65-F5344CB8AC3E}">
        <p14:creationId xmlns:p14="http://schemas.microsoft.com/office/powerpoint/2010/main" val="2865245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9825" y="93193"/>
            <a:ext cx="4674286" cy="857421"/>
          </a:xfrm>
        </p:spPr>
        <p:txBody>
          <a:bodyPr/>
          <a:lstStyle/>
          <a:p>
            <a:pPr algn="ctr"/>
            <a:r>
              <a:rPr lang="en-US" dirty="0" smtClean="0"/>
              <a:t>Scoring</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37</a:t>
            </a:fld>
            <a:endParaRPr lang="en-US"/>
          </a:p>
        </p:txBody>
      </p:sp>
      <p:sp>
        <p:nvSpPr>
          <p:cNvPr id="5" name="TextBox 4" descr="look up your school free and reduced data here"/>
          <p:cNvSpPr txBox="1"/>
          <p:nvPr/>
        </p:nvSpPr>
        <p:spPr>
          <a:xfrm>
            <a:off x="1085607" y="2542935"/>
            <a:ext cx="7070063" cy="2246769"/>
          </a:xfrm>
          <a:prstGeom prst="rect">
            <a:avLst/>
          </a:prstGeom>
          <a:noFill/>
        </p:spPr>
        <p:txBody>
          <a:bodyPr wrap="square">
            <a:spAutoFit/>
          </a:bodyPr>
          <a:lstStyle/>
          <a:p>
            <a:pPr marL="971550" lvl="1" indent="-514350">
              <a:buFont typeface="+mj-lt"/>
              <a:buAutoNum type="arabicPeriod" startAt="8"/>
              <a:defRPr/>
            </a:pPr>
            <a:r>
              <a:rPr lang="en-US" sz="2800" dirty="0" smtClean="0"/>
              <a:t>Bonus points:</a:t>
            </a:r>
            <a:r>
              <a:rPr lang="en-US" sz="2800" dirty="0"/>
              <a:t> </a:t>
            </a:r>
            <a:r>
              <a:rPr lang="en-US" sz="2800" dirty="0" smtClean="0"/>
              <a:t> </a:t>
            </a:r>
          </a:p>
          <a:p>
            <a:pPr marL="971550" lvl="1" indent="-514350">
              <a:buFont typeface="Arial" panose="020B0604020202020204" pitchFamily="34" charset="0"/>
              <a:buChar char="•"/>
              <a:defRPr/>
            </a:pPr>
            <a:r>
              <a:rPr lang="en-US" sz="2800" dirty="0" smtClean="0"/>
              <a:t>First time applicant (5 pts)</a:t>
            </a:r>
          </a:p>
          <a:p>
            <a:pPr marL="971550" lvl="1" indent="-514350">
              <a:buFont typeface="Arial" panose="020B0604020202020204" pitchFamily="34" charset="0"/>
              <a:buChar char="•"/>
              <a:defRPr/>
            </a:pPr>
            <a:r>
              <a:rPr lang="en-US" sz="2800" dirty="0" smtClean="0"/>
              <a:t>Tribal  (10 pts)</a:t>
            </a:r>
          </a:p>
          <a:p>
            <a:pPr marL="971550" lvl="1" indent="-514350">
              <a:buFont typeface="Arial" panose="020B0604020202020204" pitchFamily="34" charset="0"/>
              <a:buChar char="•"/>
              <a:defRPr/>
            </a:pPr>
            <a:r>
              <a:rPr lang="en-US" sz="2800" dirty="0" smtClean="0"/>
              <a:t>ESD/Producer (5 pts)</a:t>
            </a:r>
          </a:p>
          <a:p>
            <a:pPr marL="971550" lvl="1" indent="-514350">
              <a:buFont typeface="Arial" panose="020B0604020202020204" pitchFamily="34" charset="0"/>
              <a:buChar char="•"/>
              <a:defRPr/>
            </a:pPr>
            <a:r>
              <a:rPr lang="en-US" sz="2800" dirty="0" smtClean="0"/>
              <a:t>Innovative/high priority funding (5 pts)</a:t>
            </a:r>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8636" y="132104"/>
            <a:ext cx="1278367" cy="1354814"/>
          </a:xfrm>
          <a:prstGeom prst="rect">
            <a:avLst/>
          </a:prstGeom>
        </p:spPr>
      </p:pic>
    </p:spTree>
    <p:custDataLst>
      <p:tags r:id="rId1"/>
    </p:custDataLst>
    <p:extLst>
      <p:ext uri="{BB962C8B-B14F-4D97-AF65-F5344CB8AC3E}">
        <p14:creationId xmlns:p14="http://schemas.microsoft.com/office/powerpoint/2010/main" val="663166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9825" y="93193"/>
            <a:ext cx="4666504" cy="857421"/>
          </a:xfrm>
        </p:spPr>
        <p:txBody>
          <a:bodyPr/>
          <a:lstStyle/>
          <a:p>
            <a:pPr algn="ctr"/>
            <a:r>
              <a:rPr lang="en-US" dirty="0" smtClean="0"/>
              <a:t>Scoring</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38</a:t>
            </a:fld>
            <a:endParaRPr lang="en-US"/>
          </a:p>
        </p:txBody>
      </p:sp>
      <p:sp>
        <p:nvSpPr>
          <p:cNvPr id="5" name="TextBox 4" descr="look up your school free and reduced data here"/>
          <p:cNvSpPr txBox="1"/>
          <p:nvPr/>
        </p:nvSpPr>
        <p:spPr>
          <a:xfrm>
            <a:off x="314325" y="2445658"/>
            <a:ext cx="8515350" cy="3539430"/>
          </a:xfrm>
          <a:prstGeom prst="rect">
            <a:avLst/>
          </a:prstGeom>
          <a:noFill/>
        </p:spPr>
        <p:txBody>
          <a:bodyPr wrap="square">
            <a:spAutoFit/>
          </a:bodyPr>
          <a:lstStyle/>
          <a:p>
            <a:pPr lvl="1">
              <a:defRPr/>
            </a:pPr>
            <a:r>
              <a:rPr lang="en-US" sz="2800" b="1" dirty="0" smtClean="0"/>
              <a:t>TIP:   Do’s and Don’ts:  </a:t>
            </a:r>
          </a:p>
          <a:p>
            <a:pPr marL="971550" lvl="1" indent="-514350">
              <a:buFont typeface="Arial" panose="020B0604020202020204" pitchFamily="34" charset="0"/>
              <a:buChar char="•"/>
              <a:defRPr/>
            </a:pPr>
            <a:r>
              <a:rPr lang="en-US" sz="2800" b="1" dirty="0" smtClean="0"/>
              <a:t>DO just answer the questions!  </a:t>
            </a:r>
            <a:r>
              <a:rPr lang="en-US" sz="2800" dirty="0" smtClean="0"/>
              <a:t>Answer the question, show how you will accomplish the question, get the points! Keep it simple.</a:t>
            </a:r>
          </a:p>
          <a:p>
            <a:pPr marL="971550" lvl="1" indent="-514350">
              <a:buFont typeface="Arial" panose="020B0604020202020204" pitchFamily="34" charset="0"/>
              <a:buChar char="•"/>
              <a:defRPr/>
            </a:pPr>
            <a:r>
              <a:rPr lang="en-US" sz="2800" b="1" dirty="0" smtClean="0"/>
              <a:t>DON’T write five pages of flowery text </a:t>
            </a:r>
            <a:r>
              <a:rPr lang="en-US" sz="2800" dirty="0" smtClean="0"/>
              <a:t>explaining how awesome you are!  Don’t make the scorer SEARCH for the answer.  Be succinct and to the point.</a:t>
            </a:r>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1276" y="62065"/>
            <a:ext cx="1278367" cy="1354814"/>
          </a:xfrm>
          <a:prstGeom prst="rect">
            <a:avLst/>
          </a:prstGeom>
        </p:spPr>
      </p:pic>
    </p:spTree>
    <p:custDataLst>
      <p:tags r:id="rId1"/>
    </p:custDataLst>
    <p:extLst>
      <p:ext uri="{BB962C8B-B14F-4D97-AF65-F5344CB8AC3E}">
        <p14:creationId xmlns:p14="http://schemas.microsoft.com/office/powerpoint/2010/main" val="4948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title="screenshot scoresheet"/>
          <p:cNvSpPr/>
          <p:nvPr/>
        </p:nvSpPr>
        <p:spPr>
          <a:xfrm>
            <a:off x="1881838" y="79310"/>
            <a:ext cx="6979298" cy="6699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8A0BAB59-E1FB-40DE-BF54-BC3526BEF81F}" type="slidenum">
              <a:rPr lang="en-US" smtClean="0"/>
              <a:pPr/>
              <a:t>39</a:t>
            </a:fld>
            <a:endParaRPr lang="en-US"/>
          </a:p>
        </p:txBody>
      </p:sp>
      <p:pic>
        <p:nvPicPr>
          <p:cNvPr id="10" name="Picture 9" title="screenshot of scoresheet"/>
          <p:cNvPicPr>
            <a:picLocks noChangeAspect="1"/>
          </p:cNvPicPr>
          <p:nvPr/>
        </p:nvPicPr>
        <p:blipFill>
          <a:blip r:embed="rId4"/>
          <a:stretch>
            <a:fillRect/>
          </a:stretch>
        </p:blipFill>
        <p:spPr>
          <a:xfrm>
            <a:off x="1881838" y="225200"/>
            <a:ext cx="6722435" cy="6592976"/>
          </a:xfrm>
          <a:prstGeom prst="rect">
            <a:avLst/>
          </a:prstGeom>
        </p:spPr>
      </p:pic>
      <p:sp>
        <p:nvSpPr>
          <p:cNvPr id="5" name="Title 2"/>
          <p:cNvSpPr>
            <a:spLocks noGrp="1"/>
          </p:cNvSpPr>
          <p:nvPr>
            <p:ph type="title"/>
          </p:nvPr>
        </p:nvSpPr>
        <p:spPr>
          <a:xfrm>
            <a:off x="2679825" y="93193"/>
            <a:ext cx="4250160" cy="857421"/>
          </a:xfrm>
        </p:spPr>
        <p:txBody>
          <a:bodyPr>
            <a:normAutofit fontScale="90000"/>
          </a:bodyPr>
          <a:lstStyle/>
          <a:p>
            <a:pPr algn="ctr"/>
            <a:r>
              <a:rPr lang="en-US" dirty="0" smtClean="0"/>
              <a:t>Reimbursement</a:t>
            </a:r>
            <a:r>
              <a:rPr lang="en-US" dirty="0" smtClean="0">
                <a:solidFill>
                  <a:srgbClr val="FF00FF"/>
                </a:solidFill>
              </a:rPr>
              <a:t/>
            </a:r>
            <a:br>
              <a:rPr lang="en-US" dirty="0" smtClean="0">
                <a:solidFill>
                  <a:srgbClr val="FF00FF"/>
                </a:solidFill>
              </a:rPr>
            </a:br>
            <a:r>
              <a:rPr lang="en-US" dirty="0" smtClean="0"/>
              <a:t>Requirements</a:t>
            </a:r>
            <a:endParaRPr lang="en-US" dirty="0"/>
          </a:p>
        </p:txBody>
      </p:sp>
    </p:spTree>
    <p:custDataLst>
      <p:tags r:id="rId1"/>
    </p:custDataLst>
    <p:extLst>
      <p:ext uri="{BB962C8B-B14F-4D97-AF65-F5344CB8AC3E}">
        <p14:creationId xmlns:p14="http://schemas.microsoft.com/office/powerpoint/2010/main" val="982495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976432"/>
            <a:ext cx="9143999" cy="1013398"/>
          </a:xfrm>
          <a:solidFill>
            <a:schemeClr val="accent1"/>
          </a:solidFill>
        </p:spPr>
        <p:txBody>
          <a:bodyPr/>
          <a:lstStyle/>
          <a:p>
            <a:pPr lvl="0" algn="l">
              <a:defRPr/>
            </a:pPr>
            <a:r>
              <a:rPr lang="en-US" altLang="en-US" dirty="0" smtClean="0">
                <a:solidFill>
                  <a:prstClr val="white"/>
                </a:solidFill>
                <a:ea typeface="+mn-ea"/>
                <a:cs typeface="+mn-cs"/>
              </a:rPr>
              <a:t>Housekeeping:</a:t>
            </a:r>
            <a:endParaRPr lang="en-US" altLang="en-US" sz="24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4</a:t>
            </a:fld>
            <a:endParaRPr lang="en-US"/>
          </a:p>
        </p:txBody>
      </p:sp>
      <p:pic>
        <p:nvPicPr>
          <p:cNvPr id="2" name="Picture 1" descr="vegetables | Flickr - Photo Sharing!" title="veggi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6393" y="5094233"/>
            <a:ext cx="3000513" cy="1678412"/>
          </a:xfrm>
          <a:prstGeom prst="rect">
            <a:avLst/>
          </a:prstGeom>
        </p:spPr>
      </p:pic>
      <p:sp>
        <p:nvSpPr>
          <p:cNvPr id="9" name="Content Placeholder 3" title="purpose"/>
          <p:cNvSpPr txBox="1">
            <a:spLocks/>
          </p:cNvSpPr>
          <p:nvPr/>
        </p:nvSpPr>
        <p:spPr>
          <a:xfrm>
            <a:off x="262648" y="2074847"/>
            <a:ext cx="8001000" cy="4525963"/>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en-US" altLang="en-US" dirty="0" smtClean="0">
              <a:latin typeface="+mj-lt"/>
            </a:endParaRPr>
          </a:p>
        </p:txBody>
      </p:sp>
      <p:sp>
        <p:nvSpPr>
          <p:cNvPr id="4" name="Rectangle 3"/>
          <p:cNvSpPr/>
          <p:nvPr/>
        </p:nvSpPr>
        <p:spPr>
          <a:xfrm>
            <a:off x="476248" y="2074847"/>
            <a:ext cx="8191500" cy="3539430"/>
          </a:xfrm>
          <a:prstGeom prst="rect">
            <a:avLst/>
          </a:prstGeom>
        </p:spPr>
        <p:txBody>
          <a:bodyPr wrap="square">
            <a:spAutoFit/>
          </a:bodyPr>
          <a:lstStyle/>
          <a:p>
            <a:pPr marL="342900" indent="-342900">
              <a:spcBef>
                <a:spcPct val="0"/>
              </a:spcBef>
              <a:defRPr/>
            </a:pPr>
            <a:r>
              <a:rPr lang="en-US" altLang="en-US" sz="2800" dirty="0" smtClean="0">
                <a:latin typeface="Arial" charset="0"/>
              </a:rPr>
              <a:t>This is a recording, so we don’t have the opportunity to field “live” questions.  </a:t>
            </a:r>
          </a:p>
          <a:p>
            <a:pPr marL="342900" indent="-342900">
              <a:spcBef>
                <a:spcPct val="0"/>
              </a:spcBef>
              <a:defRPr/>
            </a:pPr>
            <a:r>
              <a:rPr lang="en-US" altLang="en-US" sz="2800" dirty="0" smtClean="0">
                <a:latin typeface="Arial" charset="0"/>
              </a:rPr>
              <a:t>BUT, don’t worry, we have a Frequently Asked Questions document that probably has your specific question on it.  I’ll show you how to access it in a bit.  Also, if your question isn’t on there, I’ll tell you how you can get in touch with us to ask. </a:t>
            </a:r>
            <a:endParaRPr lang="en-US" altLang="en-US" sz="2800" dirty="0">
              <a:latin typeface="Arial" charset="0"/>
            </a:endParaRPr>
          </a:p>
        </p:txBody>
      </p:sp>
      <p:pic>
        <p:nvPicPr>
          <p:cNvPr id="5" name="Picture 4" title="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5256" y="127190"/>
            <a:ext cx="1278367" cy="1354814"/>
          </a:xfrm>
          <a:prstGeom prst="rect">
            <a:avLst/>
          </a:prstGeom>
        </p:spPr>
      </p:pic>
    </p:spTree>
    <p:custDataLst>
      <p:tags r:id="rId1"/>
    </p:custDataLst>
    <p:extLst>
      <p:ext uri="{BB962C8B-B14F-4D97-AF65-F5344CB8AC3E}">
        <p14:creationId xmlns:p14="http://schemas.microsoft.com/office/powerpoint/2010/main" val="3142154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title="screenshot scoresheet"/>
          <p:cNvSpPr/>
          <p:nvPr/>
        </p:nvSpPr>
        <p:spPr>
          <a:xfrm>
            <a:off x="1844068" y="79310"/>
            <a:ext cx="6979298" cy="6699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8A0BAB59-E1FB-40DE-BF54-BC3526BEF81F}" type="slidenum">
              <a:rPr lang="en-US" smtClean="0"/>
              <a:pPr/>
              <a:t>40</a:t>
            </a:fld>
            <a:endParaRPr lang="en-US"/>
          </a:p>
        </p:txBody>
      </p:sp>
      <p:pic>
        <p:nvPicPr>
          <p:cNvPr id="6" name="Picture 5" title="screenshot of scoresheet"/>
          <p:cNvPicPr>
            <a:picLocks noChangeAspect="1"/>
          </p:cNvPicPr>
          <p:nvPr/>
        </p:nvPicPr>
        <p:blipFill>
          <a:blip r:embed="rId4"/>
          <a:stretch>
            <a:fillRect/>
          </a:stretch>
        </p:blipFill>
        <p:spPr>
          <a:xfrm>
            <a:off x="1962846" y="158620"/>
            <a:ext cx="6741743" cy="6436701"/>
          </a:xfrm>
          <a:prstGeom prst="rect">
            <a:avLst/>
          </a:prstGeom>
        </p:spPr>
      </p:pic>
      <p:sp>
        <p:nvSpPr>
          <p:cNvPr id="5" name="Title 2"/>
          <p:cNvSpPr>
            <a:spLocks noGrp="1"/>
          </p:cNvSpPr>
          <p:nvPr>
            <p:ph type="title"/>
          </p:nvPr>
        </p:nvSpPr>
        <p:spPr>
          <a:xfrm>
            <a:off x="2679825" y="93193"/>
            <a:ext cx="4250160" cy="857421"/>
          </a:xfrm>
        </p:spPr>
        <p:txBody>
          <a:bodyPr>
            <a:normAutofit fontScale="90000"/>
          </a:bodyPr>
          <a:lstStyle/>
          <a:p>
            <a:pPr algn="ctr"/>
            <a:r>
              <a:rPr lang="en-US" dirty="0" smtClean="0"/>
              <a:t>Reimbursement</a:t>
            </a:r>
            <a:r>
              <a:rPr lang="en-US" dirty="0" smtClean="0">
                <a:solidFill>
                  <a:srgbClr val="FF00FF"/>
                </a:solidFill>
              </a:rPr>
              <a:t/>
            </a:r>
            <a:br>
              <a:rPr lang="en-US" dirty="0" smtClean="0">
                <a:solidFill>
                  <a:srgbClr val="FF00FF"/>
                </a:solidFill>
              </a:rPr>
            </a:br>
            <a:r>
              <a:rPr lang="en-US" dirty="0" smtClean="0"/>
              <a:t>Requirements</a:t>
            </a:r>
            <a:endParaRPr lang="en-US" dirty="0"/>
          </a:p>
        </p:txBody>
      </p:sp>
    </p:spTree>
    <p:custDataLst>
      <p:tags r:id="rId1"/>
    </p:custDataLst>
    <p:extLst>
      <p:ext uri="{BB962C8B-B14F-4D97-AF65-F5344CB8AC3E}">
        <p14:creationId xmlns:p14="http://schemas.microsoft.com/office/powerpoint/2010/main" val="2079898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9825" y="213814"/>
            <a:ext cx="4615920" cy="857421"/>
          </a:xfrm>
        </p:spPr>
        <p:txBody>
          <a:bodyPr/>
          <a:lstStyle/>
          <a:p>
            <a:pPr algn="ctr"/>
            <a:r>
              <a:rPr lang="en-US" dirty="0" smtClean="0"/>
              <a:t>Allowable/Unallowable</a:t>
            </a:r>
            <a:r>
              <a:rPr lang="en-US" dirty="0" smtClean="0">
                <a:solidFill>
                  <a:srgbClr val="FF00FF"/>
                </a:solidFill>
              </a:rPr>
              <a:t/>
            </a:r>
            <a:br>
              <a:rPr lang="en-US" dirty="0" smtClean="0">
                <a:solidFill>
                  <a:srgbClr val="FF00FF"/>
                </a:solidFill>
              </a:rPr>
            </a:br>
            <a:r>
              <a:rPr lang="en-US" dirty="0" smtClean="0"/>
              <a:t>Costs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41</a:t>
            </a:fld>
            <a:endParaRPr lang="en-US"/>
          </a:p>
        </p:txBody>
      </p:sp>
      <p:sp>
        <p:nvSpPr>
          <p:cNvPr id="5" name="TextBox 4"/>
          <p:cNvSpPr txBox="1"/>
          <p:nvPr/>
        </p:nvSpPr>
        <p:spPr>
          <a:xfrm>
            <a:off x="891784" y="2212194"/>
            <a:ext cx="7623566" cy="3970318"/>
          </a:xfrm>
          <a:prstGeom prst="rect">
            <a:avLst/>
          </a:prstGeom>
          <a:noFill/>
        </p:spPr>
        <p:txBody>
          <a:bodyPr wrap="square">
            <a:spAutoFit/>
          </a:bodyPr>
          <a:lstStyle/>
          <a:p>
            <a:pPr>
              <a:defRPr/>
            </a:pPr>
            <a:r>
              <a:rPr lang="en-US" sz="2800" dirty="0" smtClean="0"/>
              <a:t>Expenses must fall under the following:</a:t>
            </a:r>
          </a:p>
          <a:p>
            <a:pPr marL="1371600" lvl="2" indent="-457200">
              <a:buFont typeface="Arial" panose="020B0604020202020204" pitchFamily="34" charset="0"/>
              <a:buChar char="•"/>
              <a:defRPr/>
            </a:pPr>
            <a:r>
              <a:rPr lang="en-US" sz="2800" dirty="0" smtClean="0"/>
              <a:t>Implementation, planning &amp; coordination</a:t>
            </a:r>
          </a:p>
          <a:p>
            <a:pPr marL="1371600" lvl="2" indent="-457200">
              <a:buFont typeface="Arial" panose="020B0604020202020204" pitchFamily="34" charset="0"/>
              <a:buChar char="•"/>
              <a:defRPr/>
            </a:pPr>
            <a:r>
              <a:rPr lang="en-US" sz="2800" dirty="0" smtClean="0"/>
              <a:t>Administration </a:t>
            </a:r>
          </a:p>
          <a:p>
            <a:pPr marL="457200" indent="-457200">
              <a:buFont typeface="Arial" panose="020B0604020202020204" pitchFamily="34" charset="0"/>
              <a:buChar char="•"/>
            </a:pPr>
            <a:r>
              <a:rPr lang="en-US" altLang="en-US" sz="2800" dirty="0" smtClean="0"/>
              <a:t>At </a:t>
            </a:r>
            <a:r>
              <a:rPr lang="en-US" altLang="en-US" sz="2800" dirty="0"/>
              <a:t>least 75% of your award MUST be directly related to food-; Ag-; or garden-based educational activities</a:t>
            </a:r>
          </a:p>
          <a:p>
            <a:pPr marL="457200" indent="-457200">
              <a:buFont typeface="Arial" panose="020B0604020202020204" pitchFamily="34" charset="0"/>
              <a:buChar char="•"/>
            </a:pPr>
            <a:r>
              <a:rPr lang="en-US" altLang="en-US" sz="2800" dirty="0"/>
              <a:t>The other 25% may be used for other reasonable costs directly related to administering the program  (administration</a:t>
            </a:r>
            <a:r>
              <a:rPr lang="en-US" altLang="en-US" sz="2800" dirty="0" smtClean="0"/>
              <a:t>)</a:t>
            </a:r>
            <a:endParaRPr lang="en-US" altLang="en-US" sz="2800" dirty="0"/>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5678" y="69775"/>
            <a:ext cx="1278367" cy="1354814"/>
          </a:xfrm>
          <a:prstGeom prst="rect">
            <a:avLst/>
          </a:prstGeom>
        </p:spPr>
      </p:pic>
    </p:spTree>
    <p:custDataLst>
      <p:tags r:id="rId1"/>
    </p:custDataLst>
    <p:extLst>
      <p:ext uri="{BB962C8B-B14F-4D97-AF65-F5344CB8AC3E}">
        <p14:creationId xmlns:p14="http://schemas.microsoft.com/office/powerpoint/2010/main" val="856619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9826" y="256615"/>
            <a:ext cx="4207358" cy="857421"/>
          </a:xfrm>
        </p:spPr>
        <p:txBody>
          <a:bodyPr/>
          <a:lstStyle/>
          <a:p>
            <a:pPr algn="ctr"/>
            <a:r>
              <a:rPr lang="en-US" dirty="0" smtClean="0"/>
              <a:t>Allowable/Unallowable</a:t>
            </a:r>
            <a:r>
              <a:rPr lang="en-US" dirty="0" smtClean="0">
                <a:solidFill>
                  <a:srgbClr val="FF00FF"/>
                </a:solidFill>
              </a:rPr>
              <a:t/>
            </a:r>
            <a:br>
              <a:rPr lang="en-US" dirty="0" smtClean="0">
                <a:solidFill>
                  <a:srgbClr val="FF00FF"/>
                </a:solidFill>
              </a:rPr>
            </a:br>
            <a:r>
              <a:rPr lang="en-US" dirty="0" smtClean="0"/>
              <a:t>Costs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42</a:t>
            </a:fld>
            <a:endParaRPr lang="en-US"/>
          </a:p>
        </p:txBody>
      </p:sp>
      <p:sp>
        <p:nvSpPr>
          <p:cNvPr id="5" name="TextBox 4"/>
          <p:cNvSpPr txBox="1"/>
          <p:nvPr/>
        </p:nvSpPr>
        <p:spPr>
          <a:xfrm>
            <a:off x="1329772" y="2851510"/>
            <a:ext cx="6783096" cy="2246769"/>
          </a:xfrm>
          <a:prstGeom prst="rect">
            <a:avLst/>
          </a:prstGeom>
          <a:noFill/>
        </p:spPr>
        <p:txBody>
          <a:bodyPr wrap="square">
            <a:spAutoFit/>
          </a:bodyPr>
          <a:lstStyle/>
          <a:p>
            <a:r>
              <a:rPr lang="en-US" altLang="en-US" sz="2800" dirty="0" smtClean="0"/>
              <a:t>Administrative costs:</a:t>
            </a:r>
          </a:p>
          <a:p>
            <a:pPr marL="457200" indent="-457200">
              <a:buFont typeface="Arial" panose="020B0604020202020204" pitchFamily="34" charset="0"/>
              <a:buChar char="•"/>
            </a:pPr>
            <a:r>
              <a:rPr lang="en-US" altLang="en-US" sz="2800" dirty="0" smtClean="0"/>
              <a:t>You </a:t>
            </a:r>
            <a:r>
              <a:rPr lang="en-US" altLang="en-US" sz="2800" dirty="0"/>
              <a:t>must be specific when describing administrative </a:t>
            </a:r>
            <a:r>
              <a:rPr lang="en-US" altLang="en-US" sz="2800" dirty="0" smtClean="0"/>
              <a:t>costs. They should </a:t>
            </a:r>
            <a:r>
              <a:rPr lang="en-US" altLang="en-US" sz="2800" dirty="0"/>
              <a:t>relate directly to the lesson or educational opportunity.  </a:t>
            </a:r>
            <a:endParaRPr lang="en-US" sz="2800" dirty="0"/>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304" y="102438"/>
            <a:ext cx="1278367" cy="1354814"/>
          </a:xfrm>
          <a:prstGeom prst="rect">
            <a:avLst/>
          </a:prstGeom>
        </p:spPr>
      </p:pic>
    </p:spTree>
    <p:custDataLst>
      <p:tags r:id="rId1"/>
    </p:custDataLst>
    <p:extLst>
      <p:ext uri="{BB962C8B-B14F-4D97-AF65-F5344CB8AC3E}">
        <p14:creationId xmlns:p14="http://schemas.microsoft.com/office/powerpoint/2010/main" val="4080856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9825" y="233269"/>
            <a:ext cx="4452495" cy="857421"/>
          </a:xfrm>
        </p:spPr>
        <p:txBody>
          <a:bodyPr/>
          <a:lstStyle/>
          <a:p>
            <a:pPr algn="ctr"/>
            <a:r>
              <a:rPr lang="en-US" dirty="0" smtClean="0"/>
              <a:t>Allowable/Unallowable</a:t>
            </a:r>
            <a:r>
              <a:rPr lang="en-US" dirty="0" smtClean="0">
                <a:solidFill>
                  <a:srgbClr val="FF00FF"/>
                </a:solidFill>
              </a:rPr>
              <a:t/>
            </a:r>
            <a:br>
              <a:rPr lang="en-US" dirty="0" smtClean="0">
                <a:solidFill>
                  <a:srgbClr val="FF00FF"/>
                </a:solidFill>
              </a:rPr>
            </a:br>
            <a:r>
              <a:rPr lang="en-US" dirty="0" smtClean="0"/>
              <a:t>Costs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43</a:t>
            </a:fld>
            <a:endParaRPr lang="en-US"/>
          </a:p>
        </p:txBody>
      </p:sp>
      <p:sp>
        <p:nvSpPr>
          <p:cNvPr id="5" name="TextBox 4"/>
          <p:cNvSpPr txBox="1"/>
          <p:nvPr/>
        </p:nvSpPr>
        <p:spPr>
          <a:xfrm>
            <a:off x="591469" y="2492352"/>
            <a:ext cx="7923881" cy="3539430"/>
          </a:xfrm>
          <a:prstGeom prst="rect">
            <a:avLst/>
          </a:prstGeom>
          <a:noFill/>
        </p:spPr>
        <p:txBody>
          <a:bodyPr wrap="square">
            <a:spAutoFit/>
          </a:bodyPr>
          <a:lstStyle/>
          <a:p>
            <a:pPr marL="457200" indent="-457200">
              <a:buFont typeface="Arial" panose="020B0604020202020204" pitchFamily="34" charset="0"/>
              <a:buChar char="•"/>
            </a:pPr>
            <a:r>
              <a:rPr lang="en-US" altLang="en-US" sz="2800" b="1" dirty="0"/>
              <a:t>Labor</a:t>
            </a:r>
            <a:r>
              <a:rPr lang="en-US" altLang="en-US" sz="2800" dirty="0"/>
              <a:t>:  </a:t>
            </a:r>
            <a:r>
              <a:rPr lang="en-US" altLang="en-US" sz="2800" b="1" i="1" u="sng" dirty="0"/>
              <a:t>full positions </a:t>
            </a:r>
            <a:r>
              <a:rPr lang="en-US" altLang="en-US" sz="2800" dirty="0"/>
              <a:t>cannot be funded; however broken out labor expenses can be; must be listed as </a:t>
            </a:r>
            <a:r>
              <a:rPr lang="en-US" altLang="en-US" sz="2800" i="1" dirty="0"/>
              <a:t>hours x wage rate + benefits</a:t>
            </a:r>
            <a:r>
              <a:rPr lang="en-US" altLang="en-US" sz="2800" dirty="0"/>
              <a:t>.  See FAQ for examples.</a:t>
            </a:r>
          </a:p>
          <a:p>
            <a:pPr marL="457200" indent="-457200">
              <a:buFont typeface="Arial" panose="020B0604020202020204" pitchFamily="34" charset="0"/>
              <a:buChar char="•"/>
            </a:pPr>
            <a:r>
              <a:rPr lang="en-US" altLang="en-US" sz="2800" b="1" dirty="0"/>
              <a:t>Equipment</a:t>
            </a:r>
            <a:r>
              <a:rPr lang="en-US" altLang="en-US" sz="2800" dirty="0"/>
              <a:t>: permanent (Capital) equipment is not allowed.  Moveable/transportable items could be.  See FAQ for </a:t>
            </a:r>
            <a:r>
              <a:rPr lang="en-US" altLang="en-US" sz="2800" dirty="0" smtClean="0"/>
              <a:t>examples.</a:t>
            </a:r>
            <a:endParaRPr lang="en-US" altLang="en-US" sz="2800" dirty="0"/>
          </a:p>
          <a:p>
            <a:pPr lvl="1">
              <a:buFont typeface="Arial" charset="0"/>
              <a:buChar char="•"/>
              <a:defRPr/>
            </a:pPr>
            <a:endParaRPr lang="en-US" sz="2800" dirty="0"/>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4684" y="129751"/>
            <a:ext cx="1278367" cy="1354814"/>
          </a:xfrm>
          <a:prstGeom prst="rect">
            <a:avLst/>
          </a:prstGeom>
        </p:spPr>
      </p:pic>
    </p:spTree>
    <p:custDataLst>
      <p:tags r:id="rId1"/>
    </p:custDataLst>
    <p:extLst>
      <p:ext uri="{BB962C8B-B14F-4D97-AF65-F5344CB8AC3E}">
        <p14:creationId xmlns:p14="http://schemas.microsoft.com/office/powerpoint/2010/main" val="2989863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9825" y="93193"/>
            <a:ext cx="4724869" cy="857421"/>
          </a:xfrm>
        </p:spPr>
        <p:txBody>
          <a:bodyPr/>
          <a:lstStyle/>
          <a:p>
            <a:pPr algn="ctr"/>
            <a:r>
              <a:rPr lang="en-US" dirty="0" smtClean="0"/>
              <a:t>Reimbursement</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44</a:t>
            </a:fld>
            <a:endParaRPr lang="en-US"/>
          </a:p>
        </p:txBody>
      </p:sp>
      <p:sp>
        <p:nvSpPr>
          <p:cNvPr id="5" name="TextBox 4"/>
          <p:cNvSpPr txBox="1"/>
          <p:nvPr/>
        </p:nvSpPr>
        <p:spPr>
          <a:xfrm>
            <a:off x="1133759" y="2273894"/>
            <a:ext cx="6876482" cy="4401205"/>
          </a:xfrm>
          <a:prstGeom prst="rect">
            <a:avLst/>
          </a:prstGeom>
          <a:noFill/>
        </p:spPr>
        <p:txBody>
          <a:bodyPr wrap="square">
            <a:spAutoFit/>
          </a:bodyPr>
          <a:lstStyle/>
          <a:p>
            <a:pPr marL="457200" indent="-457200">
              <a:buFont typeface="Arial" panose="020B0604020202020204" pitchFamily="34" charset="0"/>
              <a:buChar char="•"/>
              <a:defRPr/>
            </a:pPr>
            <a:r>
              <a:rPr lang="en-US" sz="2800" dirty="0"/>
              <a:t>This is a reimbursement </a:t>
            </a:r>
            <a:r>
              <a:rPr lang="en-US" sz="2800" dirty="0" smtClean="0"/>
              <a:t>grant.</a:t>
            </a:r>
            <a:endParaRPr lang="en-US" sz="2800" dirty="0"/>
          </a:p>
          <a:p>
            <a:pPr marL="457200" indent="-457200">
              <a:buFont typeface="Arial" panose="020B0604020202020204" pitchFamily="34" charset="0"/>
              <a:buChar char="•"/>
              <a:defRPr/>
            </a:pPr>
            <a:r>
              <a:rPr lang="en-US" sz="2800" dirty="0"/>
              <a:t>However, you may request 25% of your award in the form of an advance</a:t>
            </a:r>
            <a:r>
              <a:rPr lang="en-US" sz="2800" dirty="0" smtClean="0"/>
              <a:t>.</a:t>
            </a:r>
          </a:p>
          <a:p>
            <a:pPr marL="914400" lvl="1" indent="-457200">
              <a:buFont typeface="Arial" panose="020B0604020202020204" pitchFamily="34" charset="0"/>
              <a:buChar char="•"/>
              <a:defRPr/>
            </a:pPr>
            <a:r>
              <a:rPr lang="en-US" sz="2800" dirty="0" smtClean="0"/>
              <a:t>Thursday, Sept. 15, 2022 – Deadline to request advance</a:t>
            </a:r>
            <a:endParaRPr lang="en-US" sz="2800" dirty="0"/>
          </a:p>
          <a:p>
            <a:pPr marL="457200" indent="-457200">
              <a:buFont typeface="Arial" panose="020B0604020202020204" pitchFamily="34" charset="0"/>
              <a:buChar char="•"/>
              <a:defRPr/>
            </a:pPr>
            <a:r>
              <a:rPr lang="en-US" sz="2800" dirty="0"/>
              <a:t>The award notification will have instructions on how to obtain an advance if desired.</a:t>
            </a:r>
          </a:p>
          <a:p>
            <a:pPr marL="457200" indent="-457200">
              <a:buFont typeface="Arial" panose="020B0604020202020204" pitchFamily="34" charset="0"/>
              <a:buChar char="•"/>
              <a:defRPr/>
            </a:pPr>
            <a:r>
              <a:rPr lang="en-US" sz="2800" dirty="0"/>
              <a:t>You </a:t>
            </a:r>
            <a:r>
              <a:rPr lang="en-US" sz="2800" dirty="0" smtClean="0"/>
              <a:t>do not </a:t>
            </a:r>
            <a:r>
              <a:rPr lang="en-US" sz="2800" dirty="0"/>
              <a:t>HAVE to get an </a:t>
            </a:r>
            <a:r>
              <a:rPr lang="en-US" sz="2800" dirty="0" smtClean="0"/>
              <a:t>advance.</a:t>
            </a:r>
            <a:endParaRPr lang="en-US" sz="2800" dirty="0"/>
          </a:p>
          <a:p>
            <a:pPr lvl="1">
              <a:buFont typeface="Arial" charset="0"/>
              <a:buChar char="•"/>
              <a:defRPr/>
            </a:pPr>
            <a:endParaRPr lang="en-US" sz="2800" dirty="0"/>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7587" y="93193"/>
            <a:ext cx="1278367" cy="1354814"/>
          </a:xfrm>
          <a:prstGeom prst="rect">
            <a:avLst/>
          </a:prstGeom>
        </p:spPr>
      </p:pic>
    </p:spTree>
    <p:custDataLst>
      <p:tags r:id="rId1"/>
    </p:custDataLst>
    <p:extLst>
      <p:ext uri="{BB962C8B-B14F-4D97-AF65-F5344CB8AC3E}">
        <p14:creationId xmlns:p14="http://schemas.microsoft.com/office/powerpoint/2010/main" val="1177195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9825" y="93193"/>
            <a:ext cx="4701523" cy="857421"/>
          </a:xfrm>
        </p:spPr>
        <p:txBody>
          <a:bodyPr/>
          <a:lstStyle/>
          <a:p>
            <a:pPr algn="ctr"/>
            <a:r>
              <a:rPr lang="en-US" dirty="0" smtClean="0"/>
              <a:t>Reimbursement</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45</a:t>
            </a:fld>
            <a:endParaRPr lang="en-US"/>
          </a:p>
        </p:txBody>
      </p:sp>
      <p:sp>
        <p:nvSpPr>
          <p:cNvPr id="5" name="TextBox 4"/>
          <p:cNvSpPr txBox="1"/>
          <p:nvPr/>
        </p:nvSpPr>
        <p:spPr>
          <a:xfrm>
            <a:off x="742221" y="2184957"/>
            <a:ext cx="7432904" cy="3970318"/>
          </a:xfrm>
          <a:prstGeom prst="rect">
            <a:avLst/>
          </a:prstGeom>
          <a:noFill/>
        </p:spPr>
        <p:txBody>
          <a:bodyPr wrap="square">
            <a:spAutoFit/>
          </a:bodyPr>
          <a:lstStyle/>
          <a:p>
            <a:pPr marL="457200" indent="-457200">
              <a:buFont typeface="Arial" panose="020B0604020202020204" pitchFamily="34" charset="0"/>
              <a:buChar char="•"/>
              <a:defRPr/>
            </a:pPr>
            <a:r>
              <a:rPr lang="en-US" sz="2800" dirty="0"/>
              <a:t>If you do get an advance, </a:t>
            </a:r>
            <a:r>
              <a:rPr lang="en-US" sz="2800" dirty="0" smtClean="0"/>
              <a:t>you will </a:t>
            </a:r>
            <a:r>
              <a:rPr lang="en-US" sz="2800" dirty="0"/>
              <a:t>have to provide documentation of all items that were purchased with those funds. (see “review process” )  </a:t>
            </a:r>
            <a:endParaRPr lang="en-US" sz="2800" dirty="0" smtClean="0"/>
          </a:p>
          <a:p>
            <a:pPr marL="457200" indent="-457200">
              <a:buFont typeface="Arial" panose="020B0604020202020204" pitchFamily="34" charset="0"/>
              <a:buChar char="•"/>
              <a:defRPr/>
            </a:pPr>
            <a:r>
              <a:rPr lang="en-US" sz="2800" dirty="0" smtClean="0"/>
              <a:t>There is a deadline of two weeks to request the advance after receiving notice of an award.  </a:t>
            </a:r>
            <a:endParaRPr lang="en-US" sz="2800" dirty="0"/>
          </a:p>
          <a:p>
            <a:pPr marL="457200" indent="-457200">
              <a:buFont typeface="Arial" panose="020B0604020202020204" pitchFamily="34" charset="0"/>
              <a:buChar char="•"/>
              <a:defRPr/>
            </a:pPr>
            <a:r>
              <a:rPr lang="en-US" sz="2800" dirty="0"/>
              <a:t>After the 25% is spent, the rest of the award converts to the regular “reimbursement” grant management.</a:t>
            </a:r>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3796" y="93193"/>
            <a:ext cx="1278367" cy="1354814"/>
          </a:xfrm>
          <a:prstGeom prst="rect">
            <a:avLst/>
          </a:prstGeom>
        </p:spPr>
      </p:pic>
    </p:spTree>
    <p:custDataLst>
      <p:tags r:id="rId1"/>
    </p:custDataLst>
    <p:extLst>
      <p:ext uri="{BB962C8B-B14F-4D97-AF65-F5344CB8AC3E}">
        <p14:creationId xmlns:p14="http://schemas.microsoft.com/office/powerpoint/2010/main" val="2969069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9825" y="93193"/>
            <a:ext cx="4250160" cy="857421"/>
          </a:xfrm>
        </p:spPr>
        <p:txBody>
          <a:bodyPr/>
          <a:lstStyle/>
          <a:p>
            <a:pPr algn="ctr"/>
            <a:r>
              <a:rPr lang="en-US" dirty="0" smtClean="0"/>
              <a:t>Reimbursement</a:t>
            </a:r>
            <a:r>
              <a:rPr lang="en-US" dirty="0" smtClean="0">
                <a:solidFill>
                  <a:srgbClr val="FF00FF"/>
                </a:solidFill>
              </a:rPr>
              <a:t/>
            </a:r>
            <a:br>
              <a:rPr lang="en-US" dirty="0" smtClean="0">
                <a:solidFill>
                  <a:srgbClr val="FF00FF"/>
                </a:solidFill>
              </a:rPr>
            </a:br>
            <a:r>
              <a:rPr lang="en-US" dirty="0" smtClean="0"/>
              <a:t>Requirements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46</a:t>
            </a:fld>
            <a:endParaRPr lang="en-US"/>
          </a:p>
        </p:txBody>
      </p:sp>
      <p:sp>
        <p:nvSpPr>
          <p:cNvPr id="5" name="TextBox 4"/>
          <p:cNvSpPr txBox="1"/>
          <p:nvPr/>
        </p:nvSpPr>
        <p:spPr>
          <a:xfrm>
            <a:off x="622570" y="2239433"/>
            <a:ext cx="8179016" cy="3970318"/>
          </a:xfrm>
          <a:prstGeom prst="rect">
            <a:avLst/>
          </a:prstGeom>
          <a:noFill/>
        </p:spPr>
        <p:txBody>
          <a:bodyPr wrap="square">
            <a:spAutoFit/>
          </a:bodyPr>
          <a:lstStyle/>
          <a:p>
            <a:pPr>
              <a:defRPr/>
            </a:pPr>
            <a:r>
              <a:rPr lang="en-US" sz="2800" dirty="0"/>
              <a:t>GRANTEE MUST:</a:t>
            </a:r>
          </a:p>
          <a:p>
            <a:pPr marL="914400" lvl="1" indent="-457200">
              <a:buFont typeface="Arial" panose="020B0604020202020204" pitchFamily="34" charset="0"/>
              <a:buChar char="•"/>
              <a:defRPr/>
            </a:pPr>
            <a:r>
              <a:rPr lang="en-US" sz="2800" dirty="0" smtClean="0"/>
              <a:t>Fill </a:t>
            </a:r>
            <a:r>
              <a:rPr lang="en-US" sz="2800" dirty="0"/>
              <a:t>in items </a:t>
            </a:r>
            <a:r>
              <a:rPr lang="en-US" sz="2800" dirty="0" smtClean="0"/>
              <a:t>on claim worksheet</a:t>
            </a:r>
            <a:endParaRPr lang="en-US" sz="2800" dirty="0"/>
          </a:p>
          <a:p>
            <a:pPr marL="914400" lvl="1" indent="-457200">
              <a:buFont typeface="Arial" panose="020B0604020202020204" pitchFamily="34" charset="0"/>
              <a:buChar char="•"/>
              <a:defRPr/>
            </a:pPr>
            <a:r>
              <a:rPr lang="en-US" sz="2800" dirty="0" smtClean="0"/>
              <a:t>Submit claim </a:t>
            </a:r>
            <a:r>
              <a:rPr lang="en-US" sz="2800" dirty="0"/>
              <a:t>worksheet to </a:t>
            </a:r>
            <a:r>
              <a:rPr lang="en-US" sz="2800" dirty="0" smtClean="0"/>
              <a:t>Farm to CNP team</a:t>
            </a:r>
          </a:p>
          <a:p>
            <a:pPr marL="1371600" lvl="2" indent="-457200">
              <a:buFont typeface="Arial" panose="020B0604020202020204" pitchFamily="34" charset="0"/>
              <a:buChar char="•"/>
              <a:defRPr/>
            </a:pPr>
            <a:r>
              <a:rPr lang="en-US" sz="2800" dirty="0" smtClean="0"/>
              <a:t>Keep </a:t>
            </a:r>
            <a:r>
              <a:rPr lang="en-US" sz="2800" dirty="0"/>
              <a:t>invoices, receipts, etc. on hand to justify </a:t>
            </a:r>
            <a:r>
              <a:rPr lang="en-US" sz="2800" dirty="0" smtClean="0"/>
              <a:t>claim. DO </a:t>
            </a:r>
            <a:r>
              <a:rPr lang="en-US" sz="2800" dirty="0"/>
              <a:t>NOT send </a:t>
            </a:r>
            <a:r>
              <a:rPr lang="en-US" sz="2800" dirty="0" smtClean="0"/>
              <a:t>them in with claims.</a:t>
            </a:r>
          </a:p>
          <a:p>
            <a:pPr marL="914400" lvl="1" indent="-457200">
              <a:buFont typeface="Arial" panose="020B0604020202020204" pitchFamily="34" charset="0"/>
              <a:buChar char="•"/>
              <a:defRPr/>
            </a:pPr>
            <a:r>
              <a:rPr lang="en-US" sz="2800" dirty="0" smtClean="0"/>
              <a:t> Farm to CNP team reviews claim, notifies grantee claim is approved for EGMS entry.</a:t>
            </a:r>
            <a:endParaRPr lang="en-US" sz="2800" dirty="0"/>
          </a:p>
          <a:p>
            <a:pPr lvl="1">
              <a:buFont typeface="Arial" charset="0"/>
              <a:buChar char="–"/>
              <a:defRPr/>
            </a:pPr>
            <a:r>
              <a:rPr lang="en-US" sz="2800" b="1" dirty="0"/>
              <a:t>*DO NOT </a:t>
            </a:r>
            <a:r>
              <a:rPr lang="en-US" sz="2800" b="1" dirty="0" smtClean="0"/>
              <a:t>enter claims into EGMS without approval.</a:t>
            </a:r>
            <a:endParaRPr lang="en-US" sz="2800" b="1" dirty="0"/>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8393" y="129751"/>
            <a:ext cx="1278367" cy="1354814"/>
          </a:xfrm>
          <a:prstGeom prst="rect">
            <a:avLst/>
          </a:prstGeom>
        </p:spPr>
      </p:pic>
    </p:spTree>
    <p:custDataLst>
      <p:tags r:id="rId1"/>
    </p:custDataLst>
    <p:extLst>
      <p:ext uri="{BB962C8B-B14F-4D97-AF65-F5344CB8AC3E}">
        <p14:creationId xmlns:p14="http://schemas.microsoft.com/office/powerpoint/2010/main" val="2608742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9825" y="93193"/>
            <a:ext cx="4172338" cy="857421"/>
          </a:xfrm>
        </p:spPr>
        <p:txBody>
          <a:bodyPr/>
          <a:lstStyle/>
          <a:p>
            <a:pPr algn="ctr"/>
            <a:r>
              <a:rPr lang="en-US" dirty="0" smtClean="0"/>
              <a:t>Reimbursement Requirements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47</a:t>
            </a:fld>
            <a:endParaRPr lang="en-US"/>
          </a:p>
        </p:txBody>
      </p:sp>
      <p:sp>
        <p:nvSpPr>
          <p:cNvPr id="5" name="TextBox 4"/>
          <p:cNvSpPr txBox="1"/>
          <p:nvPr/>
        </p:nvSpPr>
        <p:spPr>
          <a:xfrm>
            <a:off x="712795" y="2218360"/>
            <a:ext cx="7802555" cy="3970318"/>
          </a:xfrm>
          <a:prstGeom prst="rect">
            <a:avLst/>
          </a:prstGeom>
          <a:noFill/>
        </p:spPr>
        <p:txBody>
          <a:bodyPr wrap="square">
            <a:spAutoFit/>
          </a:bodyPr>
          <a:lstStyle/>
          <a:p>
            <a:pPr marL="457200" indent="-457200">
              <a:buFont typeface="Arial" panose="020B0604020202020204" pitchFamily="34" charset="0"/>
              <a:buChar char="•"/>
            </a:pPr>
            <a:r>
              <a:rPr lang="en-US" altLang="en-US" sz="2800" dirty="0"/>
              <a:t>Excel </a:t>
            </a:r>
            <a:r>
              <a:rPr lang="en-US" altLang="en-US" sz="2800" dirty="0" smtClean="0"/>
              <a:t>claim worksheet </a:t>
            </a:r>
            <a:r>
              <a:rPr lang="en-US" altLang="en-US" sz="2800" dirty="0"/>
              <a:t>will be located in the RESOURCES section on the grant website</a:t>
            </a:r>
            <a:r>
              <a:rPr lang="en-US" altLang="en-US" sz="2800" dirty="0" smtClean="0"/>
              <a:t>.</a:t>
            </a:r>
          </a:p>
          <a:p>
            <a:pPr marL="457200" indent="-457200">
              <a:buFont typeface="Arial" panose="020B0604020202020204" pitchFamily="34" charset="0"/>
              <a:buChar char="•"/>
            </a:pPr>
            <a:endParaRPr lang="en-US" altLang="en-US" sz="2800" dirty="0"/>
          </a:p>
          <a:p>
            <a:pPr marL="457200" indent="-457200">
              <a:buFont typeface="Arial" panose="020B0604020202020204" pitchFamily="34" charset="0"/>
              <a:buChar char="•"/>
            </a:pPr>
            <a:r>
              <a:rPr lang="en-US" altLang="en-US" sz="2800" dirty="0" smtClean="0">
                <a:solidFill>
                  <a:srgbClr val="FF0000"/>
                </a:solidFill>
              </a:rPr>
              <a:t>We </a:t>
            </a:r>
            <a:r>
              <a:rPr lang="en-US" altLang="en-US" sz="2800" dirty="0">
                <a:solidFill>
                  <a:srgbClr val="FF0000"/>
                </a:solidFill>
              </a:rPr>
              <a:t>will </a:t>
            </a:r>
            <a:r>
              <a:rPr lang="en-US" altLang="en-US" sz="2800" dirty="0" smtClean="0">
                <a:solidFill>
                  <a:srgbClr val="FF0000"/>
                </a:solidFill>
              </a:rPr>
              <a:t>post </a:t>
            </a:r>
            <a:r>
              <a:rPr lang="en-US" altLang="en-US" sz="2800" dirty="0">
                <a:solidFill>
                  <a:srgbClr val="FF0000"/>
                </a:solidFill>
              </a:rPr>
              <a:t>a new </a:t>
            </a:r>
            <a:r>
              <a:rPr lang="en-US" altLang="en-US" sz="2800" dirty="0" smtClean="0">
                <a:solidFill>
                  <a:srgbClr val="FF0000"/>
                </a:solidFill>
              </a:rPr>
              <a:t>recorded webinar </a:t>
            </a:r>
            <a:r>
              <a:rPr lang="en-US" altLang="en-US" sz="2800" dirty="0">
                <a:solidFill>
                  <a:srgbClr val="FF0000"/>
                </a:solidFill>
              </a:rPr>
              <a:t>for awardees of the grant </a:t>
            </a:r>
            <a:r>
              <a:rPr lang="en-US" altLang="en-US" sz="2800" dirty="0" smtClean="0">
                <a:solidFill>
                  <a:srgbClr val="FF0000"/>
                </a:solidFill>
              </a:rPr>
              <a:t>with </a:t>
            </a:r>
            <a:r>
              <a:rPr lang="en-US" altLang="en-US" sz="2800" dirty="0">
                <a:solidFill>
                  <a:srgbClr val="FF0000"/>
                </a:solidFill>
              </a:rPr>
              <a:t>detailed instructions on </a:t>
            </a:r>
            <a:r>
              <a:rPr lang="en-US" altLang="en-US" sz="2800" dirty="0" smtClean="0">
                <a:solidFill>
                  <a:srgbClr val="FF0000"/>
                </a:solidFill>
              </a:rPr>
              <a:t>this process.</a:t>
            </a:r>
            <a:endParaRPr lang="en-US" altLang="en-US" sz="2800" dirty="0">
              <a:solidFill>
                <a:srgbClr val="FF0000"/>
              </a:solidFill>
            </a:endParaRPr>
          </a:p>
          <a:p>
            <a:endParaRPr lang="en-US" altLang="en-US" sz="2800" dirty="0">
              <a:solidFill>
                <a:srgbClr val="FF0000"/>
              </a:solidFill>
            </a:endParaRPr>
          </a:p>
          <a:p>
            <a:pPr marL="457200" indent="-457200">
              <a:buFont typeface="Arial" panose="020B0604020202020204" pitchFamily="34" charset="0"/>
              <a:buChar char="•"/>
            </a:pPr>
            <a:r>
              <a:rPr lang="en-US" altLang="en-US" sz="2800" dirty="0">
                <a:solidFill>
                  <a:srgbClr val="FF0000"/>
                </a:solidFill>
              </a:rPr>
              <a:t>The above webinar will be </a:t>
            </a:r>
            <a:r>
              <a:rPr lang="en-US" altLang="en-US" sz="2800" b="1" dirty="0">
                <a:solidFill>
                  <a:srgbClr val="FF0000"/>
                </a:solidFill>
              </a:rPr>
              <a:t>mandatory</a:t>
            </a:r>
            <a:r>
              <a:rPr lang="en-US" altLang="en-US" sz="2800" dirty="0">
                <a:solidFill>
                  <a:srgbClr val="FF0000"/>
                </a:solidFill>
              </a:rPr>
              <a:t> for all successful awardees. </a:t>
            </a:r>
            <a:endParaRPr lang="en-US" altLang="en-US" sz="2800" dirty="0">
              <a:solidFill>
                <a:srgbClr val="002060"/>
              </a:solidFill>
            </a:endParaRPr>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0604" y="93193"/>
            <a:ext cx="1278367" cy="1354814"/>
          </a:xfrm>
          <a:prstGeom prst="rect">
            <a:avLst/>
          </a:prstGeom>
        </p:spPr>
      </p:pic>
    </p:spTree>
    <p:custDataLst>
      <p:tags r:id="rId1"/>
    </p:custDataLst>
    <p:extLst>
      <p:ext uri="{BB962C8B-B14F-4D97-AF65-F5344CB8AC3E}">
        <p14:creationId xmlns:p14="http://schemas.microsoft.com/office/powerpoint/2010/main" val="2058990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9825" y="93193"/>
            <a:ext cx="4514752" cy="857421"/>
          </a:xfrm>
        </p:spPr>
        <p:txBody>
          <a:bodyPr/>
          <a:lstStyle/>
          <a:p>
            <a:pPr algn="ctr"/>
            <a:r>
              <a:rPr lang="en-US" dirty="0" smtClean="0"/>
              <a:t>Review Process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48</a:t>
            </a:fld>
            <a:endParaRPr lang="en-US"/>
          </a:p>
        </p:txBody>
      </p:sp>
      <p:sp>
        <p:nvSpPr>
          <p:cNvPr id="5" name="TextBox 4"/>
          <p:cNvSpPr txBox="1"/>
          <p:nvPr/>
        </p:nvSpPr>
        <p:spPr>
          <a:xfrm>
            <a:off x="655158" y="2725814"/>
            <a:ext cx="7833683" cy="2246769"/>
          </a:xfrm>
          <a:prstGeom prst="rect">
            <a:avLst/>
          </a:prstGeom>
          <a:noFill/>
        </p:spPr>
        <p:txBody>
          <a:bodyPr wrap="square">
            <a:spAutoFit/>
          </a:bodyPr>
          <a:lstStyle/>
          <a:p>
            <a:pPr marL="285750" indent="-285750">
              <a:buFont typeface="Arial" panose="020B0604020202020204" pitchFamily="34" charset="0"/>
              <a:buChar char="•"/>
              <a:defRPr/>
            </a:pPr>
            <a:r>
              <a:rPr lang="en-US" sz="2800" dirty="0"/>
              <a:t>Randomly selected desk audit; not associate with other CNP reviews. If </a:t>
            </a:r>
            <a:r>
              <a:rPr lang="en-US" sz="2800" dirty="0" smtClean="0"/>
              <a:t>sponsor is </a:t>
            </a:r>
            <a:r>
              <a:rPr lang="en-US" sz="2800" dirty="0"/>
              <a:t>selected,</a:t>
            </a:r>
          </a:p>
          <a:p>
            <a:pPr marL="285750" indent="-285750">
              <a:buFont typeface="Arial" panose="020B0604020202020204" pitchFamily="34" charset="0"/>
              <a:buChar char="•"/>
              <a:defRPr/>
            </a:pPr>
            <a:r>
              <a:rPr lang="en-US" sz="2800" dirty="0" smtClean="0"/>
              <a:t>Farm to CNP team </a:t>
            </a:r>
            <a:r>
              <a:rPr lang="en-US" sz="2800" dirty="0"/>
              <a:t>will select one claim to </a:t>
            </a:r>
            <a:r>
              <a:rPr lang="en-US" sz="2800" dirty="0" smtClean="0"/>
              <a:t>verify.</a:t>
            </a:r>
            <a:endParaRPr lang="en-US" sz="2800" dirty="0"/>
          </a:p>
          <a:p>
            <a:pPr marL="285750" indent="-285750">
              <a:buFont typeface="Arial" panose="020B0604020202020204" pitchFamily="34" charset="0"/>
              <a:buChar char="•"/>
              <a:defRPr/>
            </a:pPr>
            <a:r>
              <a:rPr lang="en-US" sz="2800" dirty="0" smtClean="0"/>
              <a:t>Sponsor will copy/scan </a:t>
            </a:r>
            <a:r>
              <a:rPr lang="en-US" sz="2800" dirty="0"/>
              <a:t>invoices associated with that claim and send to </a:t>
            </a:r>
            <a:r>
              <a:rPr lang="en-US" sz="2800" dirty="0" smtClean="0"/>
              <a:t>Farm to CNP team.</a:t>
            </a:r>
            <a:endParaRPr lang="en-US" sz="2800" dirty="0"/>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3695" y="93193"/>
            <a:ext cx="1278367" cy="1354814"/>
          </a:xfrm>
          <a:prstGeom prst="rect">
            <a:avLst/>
          </a:prstGeom>
        </p:spPr>
      </p:pic>
    </p:spTree>
    <p:custDataLst>
      <p:tags r:id="rId1"/>
    </p:custDataLst>
    <p:extLst>
      <p:ext uri="{BB962C8B-B14F-4D97-AF65-F5344CB8AC3E}">
        <p14:creationId xmlns:p14="http://schemas.microsoft.com/office/powerpoint/2010/main" val="1285792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9825" y="93193"/>
            <a:ext cx="4841601" cy="857421"/>
          </a:xfrm>
        </p:spPr>
        <p:txBody>
          <a:bodyPr/>
          <a:lstStyle/>
          <a:p>
            <a:pPr algn="ctr"/>
            <a:r>
              <a:rPr lang="en-US" dirty="0" smtClean="0"/>
              <a:t>Adequate Progress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49</a:t>
            </a:fld>
            <a:endParaRPr lang="en-US"/>
          </a:p>
        </p:txBody>
      </p:sp>
      <p:sp>
        <p:nvSpPr>
          <p:cNvPr id="5" name="TextBox 4"/>
          <p:cNvSpPr txBox="1"/>
          <p:nvPr/>
        </p:nvSpPr>
        <p:spPr>
          <a:xfrm>
            <a:off x="991735" y="2356163"/>
            <a:ext cx="7160530" cy="3970318"/>
          </a:xfrm>
          <a:prstGeom prst="rect">
            <a:avLst/>
          </a:prstGeom>
          <a:noFill/>
        </p:spPr>
        <p:txBody>
          <a:bodyPr wrap="square">
            <a:spAutoFit/>
          </a:bodyPr>
          <a:lstStyle/>
          <a:p>
            <a:pPr>
              <a:defRPr/>
            </a:pPr>
            <a:r>
              <a:rPr lang="en-US" sz="2800" dirty="0"/>
              <a:t>ODE needs to ensure that these funds are spent</a:t>
            </a:r>
          </a:p>
          <a:p>
            <a:pPr marL="457200" indent="-457200">
              <a:buFont typeface="Arial" panose="020B0604020202020204" pitchFamily="34" charset="0"/>
              <a:buChar char="•"/>
              <a:defRPr/>
            </a:pPr>
            <a:r>
              <a:rPr lang="en-US" sz="2800" b="1" dirty="0">
                <a:solidFill>
                  <a:srgbClr val="FF0000"/>
                </a:solidFill>
              </a:rPr>
              <a:t>If adequate progress </a:t>
            </a:r>
            <a:r>
              <a:rPr lang="en-US" sz="2800" b="1" dirty="0" smtClean="0">
                <a:solidFill>
                  <a:srgbClr val="FF0000"/>
                </a:solidFill>
              </a:rPr>
              <a:t>is not </a:t>
            </a:r>
            <a:r>
              <a:rPr lang="en-US" sz="2800" b="1" dirty="0">
                <a:solidFill>
                  <a:srgbClr val="FF0000"/>
                </a:solidFill>
              </a:rPr>
              <a:t>being made, GRANT FUNDS WILL BE TAKEN BACK </a:t>
            </a:r>
            <a:r>
              <a:rPr lang="en-US" sz="2800" b="1" dirty="0"/>
              <a:t>and redistributed to other </a:t>
            </a:r>
            <a:r>
              <a:rPr lang="en-US" sz="2800" b="1" dirty="0" smtClean="0"/>
              <a:t>sponsors!</a:t>
            </a:r>
          </a:p>
          <a:p>
            <a:pPr>
              <a:buFont typeface="Arial" charset="0"/>
              <a:buChar char="•"/>
              <a:defRPr/>
            </a:pPr>
            <a:endParaRPr lang="en-US" sz="2800" b="1" dirty="0"/>
          </a:p>
          <a:p>
            <a:pPr marL="457200" indent="-457200">
              <a:buFont typeface="Arial" panose="020B0604020202020204" pitchFamily="34" charset="0"/>
              <a:buChar char="•"/>
              <a:defRPr/>
            </a:pPr>
            <a:r>
              <a:rPr lang="en-US" sz="2800" b="1" dirty="0"/>
              <a:t>Adequate progress = </a:t>
            </a:r>
            <a:r>
              <a:rPr lang="en-US" sz="2800" dirty="0"/>
              <a:t>AT LEAST ½ money spent ½ way through; ¾ spent ¾ the way through, etc</a:t>
            </a:r>
            <a:r>
              <a:rPr lang="en-US" sz="2800" dirty="0" smtClean="0"/>
              <a:t>.</a:t>
            </a:r>
          </a:p>
          <a:p>
            <a:pPr>
              <a:defRPr/>
            </a:pPr>
            <a:endParaRPr lang="en-US" sz="2800" dirty="0" smtClean="0"/>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9723" y="93193"/>
            <a:ext cx="1278367" cy="1354814"/>
          </a:xfrm>
          <a:prstGeom prst="rect">
            <a:avLst/>
          </a:prstGeom>
        </p:spPr>
      </p:pic>
    </p:spTree>
    <p:custDataLst>
      <p:tags r:id="rId1"/>
    </p:custDataLst>
    <p:extLst>
      <p:ext uri="{BB962C8B-B14F-4D97-AF65-F5344CB8AC3E}">
        <p14:creationId xmlns:p14="http://schemas.microsoft.com/office/powerpoint/2010/main" val="2974628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976432"/>
            <a:ext cx="9143999" cy="1013398"/>
          </a:xfrm>
          <a:solidFill>
            <a:schemeClr val="accent1"/>
          </a:solidFill>
        </p:spPr>
        <p:txBody>
          <a:bodyPr/>
          <a:lstStyle/>
          <a:p>
            <a:pPr lvl="0" algn="l">
              <a:defRPr/>
            </a:pPr>
            <a:r>
              <a:rPr lang="en-US" altLang="en-US" dirty="0" smtClean="0">
                <a:solidFill>
                  <a:prstClr val="white"/>
                </a:solidFill>
                <a:ea typeface="+mn-ea"/>
                <a:cs typeface="+mn-cs"/>
              </a:rPr>
              <a:t>Housekeeping:</a:t>
            </a:r>
            <a:endParaRPr lang="en-US" altLang="en-US" sz="24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5</a:t>
            </a:fld>
            <a:endParaRPr lang="en-US"/>
          </a:p>
        </p:txBody>
      </p:sp>
      <p:sp>
        <p:nvSpPr>
          <p:cNvPr id="9" name="Content Placeholder 3"/>
          <p:cNvSpPr txBox="1">
            <a:spLocks/>
          </p:cNvSpPr>
          <p:nvPr/>
        </p:nvSpPr>
        <p:spPr>
          <a:xfrm>
            <a:off x="262648" y="2074847"/>
            <a:ext cx="8001000" cy="4525963"/>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altLang="en-US" sz="3600" dirty="0" smtClean="0">
                <a:latin typeface="+mj-lt"/>
              </a:rPr>
              <a:t>ALL MATERIALS-including this recorded webinar-can be found on the ODE Farm to CNP website: </a:t>
            </a:r>
          </a:p>
          <a:p>
            <a:pPr marL="0" indent="0">
              <a:buFont typeface="Arial" panose="020B0604020202020204" pitchFamily="34" charset="0"/>
              <a:buNone/>
              <a:defRPr/>
            </a:pPr>
            <a:r>
              <a:rPr lang="en-US" altLang="en-US" sz="3600" u="sng" dirty="0" smtClean="0">
                <a:latin typeface="+mj-lt"/>
              </a:rPr>
              <a:t>www.bit.ly/f2sor</a:t>
            </a:r>
            <a:endParaRPr lang="en-US" altLang="en-US" sz="1600" dirty="0" smtClean="0">
              <a:latin typeface="+mj-lt"/>
            </a:endParaRPr>
          </a:p>
          <a:p>
            <a:pPr marL="0" indent="0">
              <a:buFont typeface="Arial" panose="020B0604020202020204" pitchFamily="34" charset="0"/>
              <a:buNone/>
              <a:defRPr/>
            </a:pPr>
            <a:endParaRPr lang="en-US" altLang="en-US" dirty="0" smtClean="0">
              <a:latin typeface="+mj-lt"/>
            </a:endParaRPr>
          </a:p>
          <a:p>
            <a:pPr marL="0" indent="0">
              <a:buFont typeface="Arial" panose="020B0604020202020204" pitchFamily="34" charset="0"/>
              <a:buNone/>
              <a:defRPr/>
            </a:pPr>
            <a:r>
              <a:rPr lang="en-US" altLang="en-US" dirty="0" smtClean="0">
                <a:latin typeface="+mj-lt"/>
              </a:rPr>
              <a:t>Click on the “Oregon Farm to CNP Grant” section at the top</a:t>
            </a:r>
          </a:p>
        </p:txBody>
      </p:sp>
      <p:pic>
        <p:nvPicPr>
          <p:cNvPr id="5" name="Picture 4"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5256" y="127190"/>
            <a:ext cx="1278367" cy="1354814"/>
          </a:xfrm>
          <a:prstGeom prst="rect">
            <a:avLst/>
          </a:prstGeom>
        </p:spPr>
      </p:pic>
    </p:spTree>
    <p:custDataLst>
      <p:tags r:id="rId1"/>
    </p:custDataLst>
    <p:extLst>
      <p:ext uri="{BB962C8B-B14F-4D97-AF65-F5344CB8AC3E}">
        <p14:creationId xmlns:p14="http://schemas.microsoft.com/office/powerpoint/2010/main" val="1225849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9825" y="93193"/>
            <a:ext cx="4612029" cy="857421"/>
          </a:xfrm>
        </p:spPr>
        <p:txBody>
          <a:bodyPr/>
          <a:lstStyle/>
          <a:p>
            <a:pPr algn="ctr"/>
            <a:r>
              <a:rPr lang="en-US" dirty="0" smtClean="0"/>
              <a:t>Reporting</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50</a:t>
            </a:fld>
            <a:endParaRPr lang="en-US"/>
          </a:p>
        </p:txBody>
      </p:sp>
      <p:sp>
        <p:nvSpPr>
          <p:cNvPr id="5" name="TextBox 4"/>
          <p:cNvSpPr txBox="1"/>
          <p:nvPr/>
        </p:nvSpPr>
        <p:spPr>
          <a:xfrm>
            <a:off x="533400" y="2408086"/>
            <a:ext cx="8610600" cy="3574953"/>
          </a:xfrm>
          <a:prstGeom prst="rect">
            <a:avLst/>
          </a:prstGeom>
          <a:noFill/>
        </p:spPr>
        <p:txBody>
          <a:bodyPr>
            <a:spAutoFit/>
          </a:bodyPr>
          <a:lstStyle/>
          <a:p>
            <a:pPr marL="457200" indent="-457200">
              <a:buFont typeface="Arial" panose="020B0604020202020204" pitchFamily="34" charset="0"/>
              <a:buChar char="•"/>
              <a:defRPr/>
            </a:pPr>
            <a:r>
              <a:rPr lang="en-US" sz="2800" dirty="0"/>
              <a:t>We have to report back to the legislature of the progress and final outcome of this grant, and this enables us to do so. </a:t>
            </a:r>
          </a:p>
          <a:p>
            <a:pPr marL="457200" indent="-457200">
              <a:buFont typeface="Arial" panose="020B0604020202020204" pitchFamily="34" charset="0"/>
              <a:buChar char="•"/>
              <a:defRPr/>
            </a:pPr>
            <a:r>
              <a:rPr lang="en-US" sz="2800" dirty="0"/>
              <a:t>Progress </a:t>
            </a:r>
            <a:r>
              <a:rPr lang="en-US" sz="2800" dirty="0" smtClean="0"/>
              <a:t>report survey </a:t>
            </a:r>
            <a:r>
              <a:rPr lang="en-US" sz="2800" dirty="0"/>
              <a:t>due </a:t>
            </a:r>
            <a:r>
              <a:rPr lang="en-US" sz="2800" b="1" dirty="0" smtClean="0"/>
              <a:t>December 30, 2022</a:t>
            </a:r>
            <a:endParaRPr lang="en-US" sz="2800" b="1" dirty="0"/>
          </a:p>
          <a:p>
            <a:pPr marL="457200" indent="-457200">
              <a:buFont typeface="Arial" panose="020B0604020202020204" pitchFamily="34" charset="0"/>
              <a:buChar char="•"/>
              <a:defRPr/>
            </a:pPr>
            <a:r>
              <a:rPr lang="en-US" sz="2800" dirty="0"/>
              <a:t>Final </a:t>
            </a:r>
            <a:r>
              <a:rPr lang="en-US" sz="2800" dirty="0" smtClean="0"/>
              <a:t>report survey </a:t>
            </a:r>
            <a:r>
              <a:rPr lang="en-US" sz="2800" dirty="0"/>
              <a:t>due </a:t>
            </a:r>
            <a:r>
              <a:rPr lang="en-US" sz="2800" b="1" dirty="0" smtClean="0"/>
              <a:t>September 30, 2023</a:t>
            </a:r>
            <a:endParaRPr lang="en-US" sz="2800" b="1" dirty="0"/>
          </a:p>
          <a:p>
            <a:pPr marL="457200" indent="-457200">
              <a:buFont typeface="Arial" panose="020B0604020202020204" pitchFamily="34" charset="0"/>
              <a:buChar char="•"/>
              <a:defRPr/>
            </a:pPr>
            <a:r>
              <a:rPr lang="en-US" sz="2800" dirty="0" smtClean="0"/>
              <a:t>Link to survey and PDF </a:t>
            </a:r>
            <a:r>
              <a:rPr lang="en-US" sz="2800" dirty="0"/>
              <a:t>copies of the reports will be posted on the grant </a:t>
            </a:r>
            <a:r>
              <a:rPr lang="en-US" sz="2800" dirty="0" smtClean="0"/>
              <a:t>webpage. </a:t>
            </a:r>
            <a:endParaRPr lang="en-US" sz="2800" dirty="0"/>
          </a:p>
          <a:p>
            <a:pPr eaLnBrk="1" hangingPunct="1">
              <a:lnSpc>
                <a:spcPct val="115000"/>
              </a:lnSpc>
              <a:spcBef>
                <a:spcPts val="0"/>
              </a:spcBef>
              <a:spcAft>
                <a:spcPts val="0"/>
              </a:spcAft>
              <a:defRPr/>
            </a:pPr>
            <a:endParaRPr lang="en-US" sz="2800" dirty="0">
              <a:latin typeface="+mj-lt"/>
              <a:ea typeface="Cambria"/>
              <a:cs typeface="Times New Roman"/>
            </a:endParaRPr>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204" y="105298"/>
            <a:ext cx="1278367" cy="1354814"/>
          </a:xfrm>
          <a:prstGeom prst="rect">
            <a:avLst/>
          </a:prstGeom>
        </p:spPr>
      </p:pic>
    </p:spTree>
    <p:custDataLst>
      <p:tags r:id="rId1"/>
    </p:custDataLst>
    <p:extLst>
      <p:ext uri="{BB962C8B-B14F-4D97-AF65-F5344CB8AC3E}">
        <p14:creationId xmlns:p14="http://schemas.microsoft.com/office/powerpoint/2010/main" val="3311935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8923" y="3430594"/>
            <a:ext cx="7281882" cy="3061943"/>
          </a:xfrm>
        </p:spPr>
        <p:txBody>
          <a:bodyPr>
            <a:normAutofit fontScale="92500" lnSpcReduction="20000"/>
          </a:bodyPr>
          <a:lstStyle/>
          <a:p>
            <a:r>
              <a:rPr lang="en-US" dirty="0" smtClean="0"/>
              <a:t>Our team can help!  Although you can reach any of the Farm to CNP </a:t>
            </a:r>
            <a:r>
              <a:rPr lang="en-US" dirty="0"/>
              <a:t>t</a:t>
            </a:r>
            <a:r>
              <a:rPr lang="en-US" dirty="0" smtClean="0"/>
              <a:t>eam by sending an email to farmtoCNP@ode.Oregon.gov </a:t>
            </a:r>
          </a:p>
          <a:p>
            <a:pPr marL="0" indent="0">
              <a:buNone/>
            </a:pPr>
            <a:r>
              <a:rPr lang="en-US" dirty="0" smtClean="0"/>
              <a:t>**you can also reach us individually at:</a:t>
            </a:r>
          </a:p>
          <a:p>
            <a:pPr algn="ctr"/>
            <a:r>
              <a:rPr lang="en-US" dirty="0" smtClean="0"/>
              <a:t>Rick.Sherman@ode.Oregon.gov</a:t>
            </a:r>
          </a:p>
          <a:p>
            <a:pPr algn="ctr"/>
            <a:r>
              <a:rPr lang="en-US" dirty="0" smtClean="0"/>
              <a:t>Amy.Williams@ode.Oregon.gov</a:t>
            </a:r>
            <a:endParaRPr lang="en-US" dirty="0"/>
          </a:p>
          <a:p>
            <a:pPr algn="ctr"/>
            <a:r>
              <a:rPr lang="en-US" dirty="0" smtClean="0"/>
              <a:t>Alicia.Loebl@ode.Oregon.gov</a:t>
            </a:r>
            <a:endParaRPr lang="en-US" dirty="0"/>
          </a:p>
          <a:p>
            <a:pPr marL="0" indent="0">
              <a:buNone/>
            </a:pPr>
            <a:r>
              <a:rPr lang="en-US" dirty="0" smtClean="0"/>
              <a:t> </a:t>
            </a:r>
          </a:p>
        </p:txBody>
      </p:sp>
      <p:sp>
        <p:nvSpPr>
          <p:cNvPr id="4" name="Slide Number Placeholder 3"/>
          <p:cNvSpPr>
            <a:spLocks noGrp="1"/>
          </p:cNvSpPr>
          <p:nvPr>
            <p:ph type="sldNum" sz="quarter" idx="4"/>
          </p:nvPr>
        </p:nvSpPr>
        <p:spPr/>
        <p:txBody>
          <a:bodyPr/>
          <a:lstStyle/>
          <a:p>
            <a:fld id="{8A0BAB59-E1FB-40DE-BF54-BC3526BEF81F}" type="slidenum">
              <a:rPr lang="en-US" smtClean="0"/>
              <a:pPr/>
              <a:t>51</a:t>
            </a:fld>
            <a:endParaRPr lang="en-US"/>
          </a:p>
        </p:txBody>
      </p:sp>
      <p:sp>
        <p:nvSpPr>
          <p:cNvPr id="5" name="Title 2"/>
          <p:cNvSpPr>
            <a:spLocks noGrp="1"/>
          </p:cNvSpPr>
          <p:nvPr>
            <p:ph type="title"/>
          </p:nvPr>
        </p:nvSpPr>
        <p:spPr>
          <a:xfrm>
            <a:off x="2574765" y="2325431"/>
            <a:ext cx="4250160" cy="857421"/>
          </a:xfrm>
        </p:spPr>
        <p:txBody>
          <a:bodyPr/>
          <a:lstStyle/>
          <a:p>
            <a:pPr algn="ctr"/>
            <a:r>
              <a:rPr lang="en-US" dirty="0" smtClean="0"/>
              <a:t>Reimbursement</a:t>
            </a:r>
            <a:r>
              <a:rPr lang="en-US" dirty="0" smtClean="0">
                <a:solidFill>
                  <a:srgbClr val="FF00FF"/>
                </a:solidFill>
              </a:rPr>
              <a:t/>
            </a:r>
            <a:br>
              <a:rPr lang="en-US" dirty="0" smtClean="0">
                <a:solidFill>
                  <a:srgbClr val="FF00FF"/>
                </a:solidFill>
              </a:rPr>
            </a:br>
            <a:r>
              <a:rPr lang="en-US" dirty="0" smtClean="0"/>
              <a:t>Requirements</a:t>
            </a:r>
            <a:endParaRPr lang="en-US" dirty="0"/>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6182" y="2034897"/>
            <a:ext cx="4588743" cy="1394103"/>
          </a:xfrm>
          <a:prstGeom prst="rect">
            <a:avLst/>
          </a:prstGeom>
        </p:spPr>
      </p:pic>
    </p:spTree>
    <p:custDataLst>
      <p:tags r:id="rId1"/>
    </p:custDataLst>
    <p:extLst>
      <p:ext uri="{BB962C8B-B14F-4D97-AF65-F5344CB8AC3E}">
        <p14:creationId xmlns:p14="http://schemas.microsoft.com/office/powerpoint/2010/main" val="661927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878038"/>
            <a:ext cx="9143999" cy="1013398"/>
          </a:xfrm>
          <a:solidFill>
            <a:schemeClr val="accent1"/>
          </a:solidFill>
        </p:spPr>
        <p:txBody>
          <a:bodyPr>
            <a:normAutofit/>
          </a:bodyPr>
          <a:lstStyle/>
          <a:p>
            <a:pPr lvl="0" algn="l">
              <a:defRPr/>
            </a:pPr>
            <a:r>
              <a:rPr lang="en-US" altLang="en-US" dirty="0">
                <a:solidFill>
                  <a:prstClr val="white"/>
                </a:solidFill>
                <a:ea typeface="+mn-ea"/>
                <a:cs typeface="+mn-cs"/>
              </a:rPr>
              <a:t>Oregon Department of Education</a:t>
            </a:r>
            <a:br>
              <a:rPr lang="en-US" altLang="en-US" dirty="0">
                <a:solidFill>
                  <a:prstClr val="white"/>
                </a:solidFill>
                <a:ea typeface="+mn-ea"/>
                <a:cs typeface="+mn-cs"/>
              </a:rPr>
            </a:br>
            <a:r>
              <a:rPr lang="en-US" altLang="en-US" sz="2400" b="0" dirty="0">
                <a:solidFill>
                  <a:prstClr val="white"/>
                </a:solidFill>
                <a:ea typeface="+mn-ea"/>
                <a:cs typeface="+mn-cs"/>
              </a:rPr>
              <a:t>“Our Why” </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52</a:t>
            </a:fld>
            <a:endParaRPr lang="en-US"/>
          </a:p>
        </p:txBody>
      </p:sp>
      <p:sp>
        <p:nvSpPr>
          <p:cNvPr id="6" name="Rectangle 5"/>
          <p:cNvSpPr/>
          <p:nvPr/>
        </p:nvSpPr>
        <p:spPr>
          <a:xfrm>
            <a:off x="239753" y="2108074"/>
            <a:ext cx="8664493" cy="2852063"/>
          </a:xfrm>
          <a:prstGeom prst="rect">
            <a:avLst/>
          </a:prstGeom>
        </p:spPr>
        <p:txBody>
          <a:bodyPr wrap="square">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lang="en-US" altLang="en-US" sz="2200" b="1" noProof="0" dirty="0" smtClean="0">
                <a:solidFill>
                  <a:prstClr val="black"/>
                </a:solidFill>
                <a:latin typeface="Calibri"/>
              </a:rPr>
              <a:t>Equity and Excellence for Every Learner</a:t>
            </a:r>
            <a:endParaRPr kumimoji="0" lang="en-US" altLang="en-US" sz="2200" b="1" i="0" u="none" strike="noStrike" kern="1200" cap="none" spc="0" normalizeH="0" baseline="0" noProof="0" dirty="0" smtClean="0">
              <a:ln>
                <a:noFill/>
              </a:ln>
              <a:solidFill>
                <a:prstClr val="black"/>
              </a:solidFill>
              <a:effectLst/>
              <a:uLnTx/>
              <a:uFillTx/>
              <a:latin typeface="Calibri"/>
            </a:endParaRP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smtClean="0">
                <a:ln>
                  <a:noFill/>
                </a:ln>
                <a:solidFill>
                  <a:prstClr val="black"/>
                </a:solidFill>
                <a:effectLst/>
                <a:uLnTx/>
                <a:uFillTx/>
                <a:latin typeface="Calibri"/>
              </a:rPr>
              <a:t>The Oregon Department of Education works in partnership with school districts</a:t>
            </a:r>
            <a:r>
              <a:rPr lang="en-US" altLang="en-US" sz="2200" dirty="0" smtClean="0">
                <a:solidFill>
                  <a:prstClr val="black"/>
                </a:solidFill>
                <a:latin typeface="Calibri"/>
              </a:rPr>
              <a:t>, </a:t>
            </a:r>
            <a:r>
              <a:rPr kumimoji="0" lang="en-US" altLang="en-US" sz="2200" b="0" i="0" u="none" strike="noStrike" kern="1200" cap="none" spc="0" normalizeH="0" baseline="0" noProof="0" dirty="0" smtClean="0">
                <a:ln>
                  <a:noFill/>
                </a:ln>
                <a:solidFill>
                  <a:prstClr val="black"/>
                </a:solidFill>
                <a:effectLst/>
                <a:uLnTx/>
                <a:uFillTx/>
                <a:latin typeface="Calibri"/>
              </a:rPr>
              <a:t>education service districts</a:t>
            </a:r>
            <a:r>
              <a:rPr kumimoji="0" lang="en-US" altLang="en-US" sz="2200" b="0" i="0" u="none" strike="noStrike" kern="1200" cap="none" spc="0" normalizeH="0" noProof="0" dirty="0" smtClean="0">
                <a:ln>
                  <a:noFill/>
                </a:ln>
                <a:solidFill>
                  <a:prstClr val="black"/>
                </a:solidFill>
                <a:effectLst/>
                <a:uLnTx/>
                <a:uFillTx/>
                <a:latin typeface="Calibri"/>
              </a:rPr>
              <a:t> and community partners</a:t>
            </a:r>
            <a:r>
              <a:rPr lang="en-US" altLang="en-US" sz="2200" dirty="0" smtClean="0">
                <a:solidFill>
                  <a:prstClr val="black"/>
                </a:solidFill>
                <a:latin typeface="Calibri"/>
              </a:rPr>
              <a:t>;</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2200" b="0" i="0" u="none" strike="noStrike" kern="1200" cap="none" spc="0" normalizeH="0" noProof="0" dirty="0" smtClean="0">
                <a:ln>
                  <a:noFill/>
                </a:ln>
                <a:solidFill>
                  <a:prstClr val="black"/>
                </a:solidFill>
                <a:effectLst/>
                <a:uLnTx/>
                <a:uFillTx/>
                <a:latin typeface="Calibri"/>
              </a:rPr>
              <a:t>Together, we serve over 580,000 K-12 students;</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2200" dirty="0" smtClean="0">
                <a:solidFill>
                  <a:prstClr val="black"/>
                </a:solidFill>
                <a:latin typeface="Calibri"/>
              </a:rPr>
              <a:t>We believe every student should have access to a </a:t>
            </a:r>
            <a:r>
              <a:rPr kumimoji="0" lang="en-US" altLang="en-US" sz="2200" b="0" i="0" u="none" strike="noStrike" kern="1200" cap="none" spc="0" normalizeH="0" noProof="0" dirty="0" smtClean="0">
                <a:ln>
                  <a:noFill/>
                </a:ln>
                <a:solidFill>
                  <a:prstClr val="black"/>
                </a:solidFill>
                <a:effectLst/>
                <a:uLnTx/>
                <a:uFillTx/>
                <a:latin typeface="Calibri"/>
              </a:rPr>
              <a:t>high-</a:t>
            </a:r>
            <a:r>
              <a:rPr lang="en-US" altLang="en-US" sz="2200" dirty="0" smtClean="0">
                <a:solidFill>
                  <a:prstClr val="black"/>
                </a:solidFill>
                <a:latin typeface="Calibri"/>
              </a:rPr>
              <a:t>quality, well-rounded learning experience;</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2200" dirty="0" smtClean="0">
                <a:solidFill>
                  <a:prstClr val="black"/>
                </a:solidFill>
                <a:latin typeface="Calibri"/>
              </a:rPr>
              <a:t>We work to achieve the Governor’s vision that every student in Oregon graduates with a plan for their future</a:t>
            </a:r>
            <a:r>
              <a:rPr lang="en-US" sz="2200" dirty="0" smtClean="0">
                <a:solidFill>
                  <a:prstClr val="black"/>
                </a:solidFill>
                <a:latin typeface="Calibri"/>
              </a:rPr>
              <a:t>.</a:t>
            </a:r>
            <a:endParaRPr kumimoji="0" lang="en-US" sz="2200" b="0" i="0" u="none" strike="noStrike" kern="1200" cap="none" spc="0" normalizeH="0" baseline="0" noProof="0" dirty="0">
              <a:ln>
                <a:noFill/>
              </a:ln>
              <a:solidFill>
                <a:prstClr val="black"/>
              </a:solidFill>
              <a:effectLst/>
              <a:uLnTx/>
              <a:uFillTx/>
              <a:latin typeface="Calibri"/>
            </a:endParaRPr>
          </a:p>
        </p:txBody>
      </p:sp>
      <p:pic>
        <p:nvPicPr>
          <p:cNvPr id="5" name="Picture 4" descr="&quot;&quot;"/>
          <p:cNvPicPr>
            <a:picLocks noChangeAspect="1"/>
          </p:cNvPicPr>
          <p:nvPr/>
        </p:nvPicPr>
        <p:blipFill rotWithShape="1">
          <a:blip r:embed="rId4" cstate="print">
            <a:extLst>
              <a:ext uri="{28A0092B-C50C-407E-A947-70E740481C1C}">
                <a14:useLocalDpi xmlns:a14="http://schemas.microsoft.com/office/drawing/2010/main" val="0"/>
              </a:ext>
            </a:extLst>
          </a:blip>
          <a:srcRect t="39380" b="18402"/>
          <a:stretch/>
        </p:blipFill>
        <p:spPr>
          <a:xfrm>
            <a:off x="1" y="5010151"/>
            <a:ext cx="9143999" cy="1847849"/>
          </a:xfrm>
          <a:prstGeom prst="rect">
            <a:avLst/>
          </a:prstGeom>
        </p:spPr>
      </p:pic>
    </p:spTree>
    <p:custDataLst>
      <p:tags r:id="rId1"/>
    </p:custDataLst>
    <p:extLst>
      <p:ext uri="{BB962C8B-B14F-4D97-AF65-F5344CB8AC3E}">
        <p14:creationId xmlns:p14="http://schemas.microsoft.com/office/powerpoint/2010/main" val="3490474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970851"/>
            <a:ext cx="9144000" cy="1013398"/>
          </a:xfrm>
          <a:solidFill>
            <a:schemeClr val="accent1"/>
          </a:solidFill>
        </p:spPr>
        <p:txBody>
          <a:bodyPr>
            <a:normAutofit/>
          </a:bodyPr>
          <a:lstStyle/>
          <a:p>
            <a:pPr lvl="0" algn="l">
              <a:defRPr/>
            </a:pPr>
            <a:r>
              <a:rPr lang="en-US" altLang="en-US" dirty="0">
                <a:solidFill>
                  <a:prstClr val="white"/>
                </a:solidFill>
                <a:ea typeface="+mn-ea"/>
                <a:cs typeface="+mn-cs"/>
              </a:rPr>
              <a:t>Oregon Department of Education</a:t>
            </a:r>
            <a:br>
              <a:rPr lang="en-US" altLang="en-US" dirty="0">
                <a:solidFill>
                  <a:prstClr val="white"/>
                </a:solidFill>
                <a:ea typeface="+mn-ea"/>
                <a:cs typeface="+mn-cs"/>
              </a:rPr>
            </a:br>
            <a:r>
              <a:rPr lang="en-US" altLang="en-US" sz="2400" b="0" dirty="0">
                <a:solidFill>
                  <a:prstClr val="white"/>
                </a:solidFill>
                <a:ea typeface="+mn-ea"/>
                <a:cs typeface="+mn-cs"/>
              </a:rPr>
              <a:t>Education Equity Stance</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53</a:t>
            </a:fld>
            <a:endParaRPr lang="en-US"/>
          </a:p>
        </p:txBody>
      </p:sp>
      <p:sp>
        <p:nvSpPr>
          <p:cNvPr id="5" name="Rectangle 4"/>
          <p:cNvSpPr/>
          <p:nvPr/>
        </p:nvSpPr>
        <p:spPr>
          <a:xfrm>
            <a:off x="341333" y="2784521"/>
            <a:ext cx="8461334" cy="2677656"/>
          </a:xfrm>
          <a:prstGeom prst="rect">
            <a:avLst/>
          </a:prstGeom>
        </p:spPr>
        <p:txBody>
          <a:bodyPr wrap="square">
            <a:spAutoFit/>
          </a:bodyPr>
          <a:lstStyle/>
          <a:p>
            <a:pPr algn="ctr"/>
            <a:r>
              <a:rPr lang="en-US" sz="2400" i="1" dirty="0" smtClean="0"/>
              <a:t>Education </a:t>
            </a:r>
            <a:r>
              <a:rPr lang="en-US" sz="2400" i="1" dirty="0"/>
              <a:t>equity is the equitable implementation of policy, practices, procedures, and legislation that translates into resource allocation, education rigor, and opportunities for historically and currently marginalized youth, students, and families including civil rights protected classes. This means the restructuring and dismantling of systems and institutions that create the dichotomy of beneficiaries and the oppressed and marginalized.</a:t>
            </a:r>
          </a:p>
        </p:txBody>
      </p:sp>
    </p:spTree>
    <p:custDataLst>
      <p:tags r:id="rId1"/>
    </p:custDataLst>
    <p:extLst>
      <p:ext uri="{BB962C8B-B14F-4D97-AF65-F5344CB8AC3E}">
        <p14:creationId xmlns:p14="http://schemas.microsoft.com/office/powerpoint/2010/main" val="2436563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A0BAB59-E1FB-40DE-BF54-BC3526BEF81F}" type="slidenum">
              <a:rPr lang="en-US" smtClean="0"/>
              <a:pPr/>
              <a:t>6</a:t>
            </a:fld>
            <a:endParaRPr lang="en-US"/>
          </a:p>
        </p:txBody>
      </p:sp>
      <p:sp>
        <p:nvSpPr>
          <p:cNvPr id="10" name="Left Arrow 9" descr="&quot;&quot;" title="&quot;&quot;"/>
          <p:cNvSpPr/>
          <p:nvPr/>
        </p:nvSpPr>
        <p:spPr>
          <a:xfrm rot="20023828">
            <a:off x="7432675" y="2646041"/>
            <a:ext cx="2165350" cy="990600"/>
          </a:xfrm>
          <a:prstGeom prst="leftArrow">
            <a:avLst/>
          </a:prstGeom>
          <a:solidFill>
            <a:srgbClr val="FFFF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Oval 10" descr="&quot;&quot;"/>
          <p:cNvSpPr/>
          <p:nvPr/>
        </p:nvSpPr>
        <p:spPr>
          <a:xfrm>
            <a:off x="3440055" y="3691611"/>
            <a:ext cx="1752600" cy="3730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Title 2"/>
          <p:cNvSpPr>
            <a:spLocks noGrp="1"/>
          </p:cNvSpPr>
          <p:nvPr>
            <p:ph type="title"/>
          </p:nvPr>
        </p:nvSpPr>
        <p:spPr>
          <a:xfrm>
            <a:off x="2679825" y="93193"/>
            <a:ext cx="4250160" cy="857421"/>
          </a:xfrm>
        </p:spPr>
        <p:txBody>
          <a:bodyPr>
            <a:normAutofit fontScale="90000"/>
          </a:bodyPr>
          <a:lstStyle/>
          <a:p>
            <a:pPr algn="ctr"/>
            <a:r>
              <a:rPr lang="en-US" dirty="0" smtClean="0"/>
              <a:t>Reimbursement</a:t>
            </a:r>
            <a:r>
              <a:rPr lang="en-US" dirty="0" smtClean="0">
                <a:solidFill>
                  <a:srgbClr val="FF00FF"/>
                </a:solidFill>
              </a:rPr>
              <a:t/>
            </a:r>
            <a:br>
              <a:rPr lang="en-US" dirty="0" smtClean="0">
                <a:solidFill>
                  <a:srgbClr val="FF00FF"/>
                </a:solidFill>
              </a:rPr>
            </a:br>
            <a:r>
              <a:rPr lang="en-US" dirty="0" smtClean="0"/>
              <a:t>Requirements</a:t>
            </a:r>
            <a:endParaRPr lang="en-US" dirty="0"/>
          </a:p>
        </p:txBody>
      </p:sp>
      <p:pic>
        <p:nvPicPr>
          <p:cNvPr id="2" name="Picture 1" title="screenshot of webp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66" y="20862"/>
            <a:ext cx="10065735" cy="6282685"/>
          </a:xfrm>
          <a:prstGeom prst="rect">
            <a:avLst/>
          </a:prstGeom>
        </p:spPr>
      </p:pic>
    </p:spTree>
    <p:custDataLst>
      <p:tags r:id="rId1"/>
    </p:custDataLst>
    <p:extLst>
      <p:ext uri="{BB962C8B-B14F-4D97-AF65-F5344CB8AC3E}">
        <p14:creationId xmlns:p14="http://schemas.microsoft.com/office/powerpoint/2010/main" val="2559702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screenshot of webp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7921"/>
            <a:ext cx="9723498" cy="6230815"/>
          </a:xfrm>
          <a:prstGeom prst="rect">
            <a:avLst/>
          </a:prstGeom>
        </p:spPr>
      </p:pic>
      <p:sp>
        <p:nvSpPr>
          <p:cNvPr id="7" name="Title 2"/>
          <p:cNvSpPr>
            <a:spLocks noGrp="1"/>
          </p:cNvSpPr>
          <p:nvPr>
            <p:ph type="title"/>
          </p:nvPr>
        </p:nvSpPr>
        <p:spPr>
          <a:xfrm>
            <a:off x="2679825" y="93193"/>
            <a:ext cx="6400800" cy="857421"/>
          </a:xfrm>
        </p:spPr>
        <p:txBody>
          <a:bodyPr/>
          <a:lstStyle/>
          <a:p>
            <a:r>
              <a:rPr lang="en-US" dirty="0" smtClean="0">
                <a:solidFill>
                  <a:schemeClr val="bg1"/>
                </a:solidFill>
              </a:rPr>
              <a:t>slide</a:t>
            </a:r>
            <a:endParaRPr lang="en-US" dirty="0">
              <a:solidFill>
                <a:schemeClr val="bg1"/>
              </a:solidFill>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7</a:t>
            </a:fld>
            <a:endParaRPr lang="en-US"/>
          </a:p>
        </p:txBody>
      </p:sp>
      <p:sp>
        <p:nvSpPr>
          <p:cNvPr id="10" name="Left Arrow 9" descr="&quot;&quot;" title="&quot;&quot;"/>
          <p:cNvSpPr/>
          <p:nvPr/>
        </p:nvSpPr>
        <p:spPr>
          <a:xfrm rot="19831266">
            <a:off x="7396100" y="2252311"/>
            <a:ext cx="2165350" cy="990600"/>
          </a:xfrm>
          <a:prstGeom prst="leftArrow">
            <a:avLst/>
          </a:prstGeom>
          <a:solidFill>
            <a:srgbClr val="FFFF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Oval 10" descr="&quot;&quot;"/>
          <p:cNvSpPr/>
          <p:nvPr/>
        </p:nvSpPr>
        <p:spPr>
          <a:xfrm>
            <a:off x="4535410" y="3199535"/>
            <a:ext cx="3395707" cy="10240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ustDataLst>
      <p:tags r:id="rId1"/>
    </p:custDataLst>
    <p:extLst>
      <p:ext uri="{BB962C8B-B14F-4D97-AF65-F5344CB8AC3E}">
        <p14:creationId xmlns:p14="http://schemas.microsoft.com/office/powerpoint/2010/main" val="4254117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976432"/>
            <a:ext cx="9143999" cy="1013398"/>
          </a:xfrm>
          <a:solidFill>
            <a:schemeClr val="accent1"/>
          </a:solidFill>
        </p:spPr>
        <p:txBody>
          <a:bodyPr/>
          <a:lstStyle/>
          <a:p>
            <a:pPr lvl="0" algn="l">
              <a:defRPr/>
            </a:pPr>
            <a:r>
              <a:rPr lang="en-US" altLang="en-US" dirty="0" smtClean="0">
                <a:solidFill>
                  <a:prstClr val="white"/>
                </a:solidFill>
                <a:ea typeface="+mn-ea"/>
                <a:cs typeface="+mn-cs"/>
              </a:rPr>
              <a:t>MOST IMPORTANT:</a:t>
            </a:r>
            <a:endParaRPr lang="en-US" altLang="en-US" sz="24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8</a:t>
            </a:fld>
            <a:endParaRPr lang="en-US"/>
          </a:p>
        </p:txBody>
      </p:sp>
      <p:sp>
        <p:nvSpPr>
          <p:cNvPr id="5" name="Rectangle 4"/>
          <p:cNvSpPr/>
          <p:nvPr/>
        </p:nvSpPr>
        <p:spPr>
          <a:xfrm>
            <a:off x="470780" y="2300706"/>
            <a:ext cx="8044570" cy="3877985"/>
          </a:xfrm>
          <a:prstGeom prst="rect">
            <a:avLst/>
          </a:prstGeom>
        </p:spPr>
        <p:txBody>
          <a:bodyPr wrap="square">
            <a:spAutoFit/>
          </a:bodyPr>
          <a:lstStyle/>
          <a:p>
            <a:pPr marL="342900" indent="-342900">
              <a:buFont typeface="Arial" panose="020B0604020202020204" pitchFamily="34" charset="0"/>
              <a:buChar char="•"/>
              <a:defRPr/>
            </a:pPr>
            <a:r>
              <a:rPr lang="en-US" sz="2800" dirty="0" smtClean="0">
                <a:solidFill>
                  <a:prstClr val="black"/>
                </a:solidFill>
              </a:rPr>
              <a:t>Keep checking the website for updates - things change</a:t>
            </a:r>
          </a:p>
          <a:p>
            <a:pPr marL="342900" indent="-342900">
              <a:buFont typeface="Arial" panose="020B0604020202020204" pitchFamily="34" charset="0"/>
              <a:buChar char="•"/>
              <a:defRPr/>
            </a:pPr>
            <a:r>
              <a:rPr lang="en-US" sz="2800" dirty="0" smtClean="0">
                <a:solidFill>
                  <a:prstClr val="black"/>
                </a:solidFill>
              </a:rPr>
              <a:t>Click on the “listserv” link on the grant webpage to sign up for our listserv  (</a:t>
            </a:r>
            <a:r>
              <a:rPr lang="en-US" sz="2800" i="1" dirty="0" smtClean="0">
                <a:solidFill>
                  <a:srgbClr val="FF0000"/>
                </a:solidFill>
              </a:rPr>
              <a:t>3,000</a:t>
            </a:r>
            <a:r>
              <a:rPr lang="en-US" sz="2800" i="1" dirty="0" smtClean="0">
                <a:solidFill>
                  <a:prstClr val="black"/>
                </a:solidFill>
              </a:rPr>
              <a:t> </a:t>
            </a:r>
            <a:r>
              <a:rPr lang="en-US" sz="2800" i="1" dirty="0" smtClean="0">
                <a:solidFill>
                  <a:srgbClr val="FF0000"/>
                </a:solidFill>
              </a:rPr>
              <a:t>subscribers and counting!  </a:t>
            </a:r>
            <a:r>
              <a:rPr lang="en-US" sz="2800" dirty="0" smtClean="0">
                <a:solidFill>
                  <a:prstClr val="black"/>
                </a:solidFill>
              </a:rPr>
              <a:t>)</a:t>
            </a:r>
          </a:p>
          <a:p>
            <a:pPr marL="342900" indent="-342900">
              <a:buFont typeface="Arial" panose="020B0604020202020204" pitchFamily="34" charset="0"/>
              <a:buChar char="•"/>
              <a:defRPr/>
            </a:pPr>
            <a:r>
              <a:rPr lang="en-US" sz="2800" dirty="0" smtClean="0">
                <a:solidFill>
                  <a:prstClr val="black"/>
                </a:solidFill>
              </a:rPr>
              <a:t>This is a requirement to participate in the grant, as it is the preferred method to communicate to the field for important changes.</a:t>
            </a:r>
          </a:p>
          <a:p>
            <a:pPr marL="342900" indent="-342900">
              <a:buFont typeface="Arial" panose="020B0604020202020204" pitchFamily="34" charset="0"/>
              <a:buChar char="•"/>
              <a:defRPr/>
            </a:pPr>
            <a:endParaRPr lang="en-US" sz="2200" dirty="0">
              <a:solidFill>
                <a:prstClr val="black"/>
              </a:solidFill>
            </a:endParaRPr>
          </a:p>
        </p:txBody>
      </p:sp>
      <p:pic>
        <p:nvPicPr>
          <p:cNvPr id="2" name="Picture 1" title="scream emoji"/>
          <p:cNvPicPr>
            <a:picLocks noChangeAspect="1"/>
          </p:cNvPicPr>
          <p:nvPr/>
        </p:nvPicPr>
        <p:blipFill>
          <a:blip r:embed="rId4"/>
          <a:stretch>
            <a:fillRect/>
          </a:stretch>
        </p:blipFill>
        <p:spPr>
          <a:xfrm>
            <a:off x="2717931" y="3984551"/>
            <a:ext cx="513264" cy="513264"/>
          </a:xfrm>
          <a:prstGeom prst="rect">
            <a:avLst/>
          </a:prstGeom>
        </p:spPr>
      </p:pic>
      <p:pic>
        <p:nvPicPr>
          <p:cNvPr id="9" name="Picture 8" title="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5256" y="127190"/>
            <a:ext cx="1278367" cy="1354814"/>
          </a:xfrm>
          <a:prstGeom prst="rect">
            <a:avLst/>
          </a:prstGeom>
        </p:spPr>
      </p:pic>
    </p:spTree>
    <p:custDataLst>
      <p:tags r:id="rId1"/>
    </p:custDataLst>
    <p:extLst>
      <p:ext uri="{BB962C8B-B14F-4D97-AF65-F5344CB8AC3E}">
        <p14:creationId xmlns:p14="http://schemas.microsoft.com/office/powerpoint/2010/main" val="2898796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976432"/>
            <a:ext cx="9143999" cy="1013398"/>
          </a:xfrm>
          <a:solidFill>
            <a:schemeClr val="accent1"/>
          </a:solidFill>
        </p:spPr>
        <p:txBody>
          <a:bodyPr/>
          <a:lstStyle/>
          <a:p>
            <a:pPr lvl="0" algn="l">
              <a:defRPr/>
            </a:pPr>
            <a:r>
              <a:rPr lang="en-US" altLang="en-US" dirty="0" smtClean="0">
                <a:solidFill>
                  <a:prstClr val="white"/>
                </a:solidFill>
                <a:ea typeface="+mn-ea"/>
                <a:cs typeface="+mn-cs"/>
              </a:rPr>
              <a:t>Housekeeping:</a:t>
            </a:r>
            <a:endParaRPr lang="en-US" altLang="en-US" sz="24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9</a:t>
            </a:fld>
            <a:endParaRPr lang="en-US"/>
          </a:p>
        </p:txBody>
      </p:sp>
      <p:sp>
        <p:nvSpPr>
          <p:cNvPr id="5" name="Rectangle 4"/>
          <p:cNvSpPr/>
          <p:nvPr/>
        </p:nvSpPr>
        <p:spPr>
          <a:xfrm>
            <a:off x="470779" y="2300706"/>
            <a:ext cx="8463103" cy="3970318"/>
          </a:xfrm>
          <a:prstGeom prst="rect">
            <a:avLst/>
          </a:prstGeom>
        </p:spPr>
        <p:txBody>
          <a:bodyPr wrap="square">
            <a:spAutoFit/>
          </a:bodyPr>
          <a:lstStyle/>
          <a:p>
            <a:pPr marL="342900" indent="-342900">
              <a:buFont typeface="Arial" panose="020B0604020202020204" pitchFamily="34" charset="0"/>
              <a:buChar char="•"/>
              <a:defRPr/>
            </a:pPr>
            <a:r>
              <a:rPr lang="en-US" sz="2800" b="1" dirty="0">
                <a:solidFill>
                  <a:prstClr val="black"/>
                </a:solidFill>
              </a:rPr>
              <a:t>E</a:t>
            </a:r>
            <a:r>
              <a:rPr lang="en-US" sz="2800" b="1" dirty="0" smtClean="0">
                <a:solidFill>
                  <a:prstClr val="black"/>
                </a:solidFill>
              </a:rPr>
              <a:t>mail </a:t>
            </a:r>
            <a:r>
              <a:rPr lang="en-US" sz="2800" dirty="0" smtClean="0">
                <a:solidFill>
                  <a:prstClr val="black"/>
                </a:solidFill>
              </a:rPr>
              <a:t>for help-  This will go to the Farm to CNP team - Rick, Amy and Alicia: </a:t>
            </a:r>
            <a:r>
              <a:rPr lang="en-US" sz="2800" dirty="0" smtClean="0">
                <a:solidFill>
                  <a:prstClr val="black"/>
                </a:solidFill>
                <a:hlinkClick r:id="rId4"/>
              </a:rPr>
              <a:t>farmtoCNP@ode.Oregon.gov</a:t>
            </a:r>
            <a:r>
              <a:rPr lang="en-US" sz="2800" dirty="0" smtClean="0">
                <a:solidFill>
                  <a:prstClr val="black"/>
                </a:solidFill>
              </a:rPr>
              <a:t>  **</a:t>
            </a:r>
          </a:p>
          <a:p>
            <a:pPr marL="342900" indent="-342900">
              <a:buFont typeface="Arial" panose="020B0604020202020204" pitchFamily="34" charset="0"/>
              <a:buChar char="•"/>
              <a:defRPr/>
            </a:pPr>
            <a:r>
              <a:rPr lang="en-US" sz="2800" dirty="0" smtClean="0">
                <a:solidFill>
                  <a:prstClr val="black"/>
                </a:solidFill>
              </a:rPr>
              <a:t>You can still email us individually:</a:t>
            </a:r>
          </a:p>
          <a:p>
            <a:pPr>
              <a:defRPr/>
            </a:pPr>
            <a:r>
              <a:rPr lang="en-US" sz="2800" dirty="0">
                <a:solidFill>
                  <a:prstClr val="black"/>
                </a:solidFill>
              </a:rPr>
              <a:t> </a:t>
            </a:r>
            <a:r>
              <a:rPr lang="en-US" sz="2800" dirty="0" smtClean="0">
                <a:solidFill>
                  <a:prstClr val="black"/>
                </a:solidFill>
              </a:rPr>
              <a:t>            rick.sherman@ode.Oregon.gov  </a:t>
            </a:r>
          </a:p>
          <a:p>
            <a:pPr>
              <a:defRPr/>
            </a:pPr>
            <a:r>
              <a:rPr lang="en-US" sz="2800" dirty="0" smtClean="0">
                <a:solidFill>
                  <a:prstClr val="black"/>
                </a:solidFill>
              </a:rPr>
              <a:t>             amy.williams@ode.Oregon.gov  </a:t>
            </a:r>
          </a:p>
          <a:p>
            <a:pPr>
              <a:defRPr/>
            </a:pPr>
            <a:r>
              <a:rPr lang="en-US" sz="2800" dirty="0" smtClean="0">
                <a:solidFill>
                  <a:prstClr val="black"/>
                </a:solidFill>
              </a:rPr>
              <a:t>             Alicia.loebl</a:t>
            </a:r>
            <a:r>
              <a:rPr lang="en-US" sz="2800" dirty="0" smtClean="0"/>
              <a:t>@ode.Oregon.</a:t>
            </a:r>
            <a:r>
              <a:rPr lang="en-US" sz="2800" dirty="0" smtClean="0">
                <a:solidFill>
                  <a:prstClr val="black"/>
                </a:solidFill>
              </a:rPr>
              <a:t>gov   </a:t>
            </a:r>
          </a:p>
          <a:p>
            <a:pPr marL="342900" indent="-342900">
              <a:buFont typeface="Arial" panose="020B0604020202020204" pitchFamily="34" charset="0"/>
              <a:buChar char="•"/>
              <a:defRPr/>
            </a:pPr>
            <a:r>
              <a:rPr lang="en-US" sz="2800" dirty="0" smtClean="0">
                <a:solidFill>
                  <a:prstClr val="black"/>
                </a:solidFill>
              </a:rPr>
              <a:t>This grant ends at the end of next school year: </a:t>
            </a:r>
          </a:p>
          <a:p>
            <a:pPr lvl="1">
              <a:defRPr/>
            </a:pPr>
            <a:r>
              <a:rPr lang="en-US" sz="2800" dirty="0" smtClean="0">
                <a:solidFill>
                  <a:prstClr val="black"/>
                </a:solidFill>
              </a:rPr>
              <a:t>2022-2023 (</a:t>
            </a:r>
            <a:r>
              <a:rPr lang="en-US" sz="2800" i="1" dirty="0" smtClean="0">
                <a:solidFill>
                  <a:prstClr val="black"/>
                </a:solidFill>
              </a:rPr>
              <a:t>the rest of this summer and next school year</a:t>
            </a:r>
            <a:r>
              <a:rPr lang="en-US" sz="2800" dirty="0" smtClean="0">
                <a:solidFill>
                  <a:prstClr val="black"/>
                </a:solidFill>
              </a:rPr>
              <a:t>) </a:t>
            </a:r>
            <a:endParaRPr lang="en-US" sz="2800" dirty="0">
              <a:solidFill>
                <a:prstClr val="black"/>
              </a:solidFill>
            </a:endParaRPr>
          </a:p>
        </p:txBody>
      </p:sp>
      <p:pic>
        <p:nvPicPr>
          <p:cNvPr id="6" name="Picture 5" title="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5256" y="127190"/>
            <a:ext cx="1278367" cy="1354814"/>
          </a:xfrm>
          <a:prstGeom prst="rect">
            <a:avLst/>
          </a:prstGeom>
        </p:spPr>
      </p:pic>
    </p:spTree>
    <p:custDataLst>
      <p:tags r:id="rId1"/>
    </p:custDataLst>
    <p:extLst>
      <p:ext uri="{BB962C8B-B14F-4D97-AF65-F5344CB8AC3E}">
        <p14:creationId xmlns:p14="http://schemas.microsoft.com/office/powerpoint/2010/main" val="3120475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DE_POWERPOINT - PATTERN BACKGROUND" val="CkRlEPNT"/>
  <p:tag name="ARTICULATE_SLIDE_COUNT" val="53"/>
  <p:tag name="ARTICULATE_REFERENCE_ID" val="cbf6ca86-9039-49d8-8f80-8530bd0ba0b9"/>
  <p:tag name="TAG_BACKING_FORM_KEY" val="854758-k:\_snp\_farm to cnp\0_f2s grant 2021-2023\3_ed\webinars\f2s ed grant training-initial-6.2.22.pptx"/>
  <p:tag name="ARTICULATE_PRESENTER_VERSION" val="8"/>
  <p:tag name="ARTICULATE_PROJECT_OPEN" val="1"/>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AUDIO_ID" val="286"/>
  <p:tag name="ELAPSEDTIME" val="31.25"/>
  <p:tag name="ARTICULATE_USED_LAYOUT" val="6"/>
</p:tagLst>
</file>

<file path=ppt/tags/tag11.xml><?xml version="1.0" encoding="utf-8"?>
<p:tagLst xmlns:a="http://schemas.openxmlformats.org/drawingml/2006/main" xmlns:r="http://schemas.openxmlformats.org/officeDocument/2006/relationships" xmlns:p="http://schemas.openxmlformats.org/presentationml/2006/main">
  <p:tag name="AUDIO_ID" val="287"/>
  <p:tag name="ELAPSEDTIME" val="21.50"/>
  <p:tag name="ARTICULATE_USED_LAYOUT" val="6"/>
</p:tagLst>
</file>

<file path=ppt/tags/tag12.xml><?xml version="1.0" encoding="utf-8"?>
<p:tagLst xmlns:a="http://schemas.openxmlformats.org/drawingml/2006/main" xmlns:r="http://schemas.openxmlformats.org/officeDocument/2006/relationships" xmlns:p="http://schemas.openxmlformats.org/presentationml/2006/main">
  <p:tag name="AUDIO_ID" val="281"/>
  <p:tag name="ELAPSEDTIME" val="29.75"/>
  <p:tag name="ARTICULATE_USED_LAYOUT" val="3"/>
</p:tagLst>
</file>

<file path=ppt/tags/tag13.xml><?xml version="1.0" encoding="utf-8"?>
<p:tagLst xmlns:a="http://schemas.openxmlformats.org/drawingml/2006/main" xmlns:r="http://schemas.openxmlformats.org/officeDocument/2006/relationships" xmlns:p="http://schemas.openxmlformats.org/presentationml/2006/main">
  <p:tag name="AUDIO_ID" val="351"/>
  <p:tag name="ARTICULATE_USED_LAYOUT" val="3"/>
</p:tagLst>
</file>

<file path=ppt/tags/tag14.xml><?xml version="1.0" encoding="utf-8"?>
<p:tagLst xmlns:a="http://schemas.openxmlformats.org/drawingml/2006/main" xmlns:r="http://schemas.openxmlformats.org/officeDocument/2006/relationships" xmlns:p="http://schemas.openxmlformats.org/presentationml/2006/main">
  <p:tag name="AUDIO_ID" val="293"/>
  <p:tag name="ELAPSEDTIME" val="22.75"/>
  <p:tag name="ARTICULATE_USED_LAYOUT" val="3"/>
</p:tagLst>
</file>

<file path=ppt/tags/tag15.xml><?xml version="1.0" encoding="utf-8"?>
<p:tagLst xmlns:a="http://schemas.openxmlformats.org/drawingml/2006/main" xmlns:r="http://schemas.openxmlformats.org/officeDocument/2006/relationships" xmlns:p="http://schemas.openxmlformats.org/presentationml/2006/main">
  <p:tag name="AUDIO_ID" val="323"/>
  <p:tag name="ELAPSEDTIME" val="23.00"/>
  <p:tag name="ARTICULATE_USED_LAYOUT" val="3"/>
</p:tagLst>
</file>

<file path=ppt/tags/tag16.xml><?xml version="1.0" encoding="utf-8"?>
<p:tagLst xmlns:a="http://schemas.openxmlformats.org/drawingml/2006/main" xmlns:r="http://schemas.openxmlformats.org/officeDocument/2006/relationships" xmlns:p="http://schemas.openxmlformats.org/presentationml/2006/main">
  <p:tag name="AUDIO_ID" val="359"/>
  <p:tag name="ELAPSEDTIME" val="73.50"/>
  <p:tag name="ARTICULATE_USED_LAYOUT" val="3"/>
</p:tagLst>
</file>

<file path=ppt/tags/tag17.xml><?xml version="1.0" encoding="utf-8"?>
<p:tagLst xmlns:a="http://schemas.openxmlformats.org/drawingml/2006/main" xmlns:r="http://schemas.openxmlformats.org/officeDocument/2006/relationships" xmlns:p="http://schemas.openxmlformats.org/presentationml/2006/main">
  <p:tag name="AUDIO_ID" val="347"/>
  <p:tag name="ELAPSEDTIME" val="26.75"/>
  <p:tag name="ARTICULATE_USED_LAYOUT" val="3"/>
</p:tagLst>
</file>

<file path=ppt/tags/tag18.xml><?xml version="1.0" encoding="utf-8"?>
<p:tagLst xmlns:a="http://schemas.openxmlformats.org/drawingml/2006/main" xmlns:r="http://schemas.openxmlformats.org/officeDocument/2006/relationships" xmlns:p="http://schemas.openxmlformats.org/presentationml/2006/main">
  <p:tag name="AUDIO_ID" val="289"/>
  <p:tag name="ELAPSEDTIME" val="32.25"/>
  <p:tag name="ARTICULATE_USED_LAYOUT" val="3"/>
</p:tagLst>
</file>

<file path=ppt/tags/tag19.xml><?xml version="1.0" encoding="utf-8"?>
<p:tagLst xmlns:a="http://schemas.openxmlformats.org/drawingml/2006/main" xmlns:r="http://schemas.openxmlformats.org/officeDocument/2006/relationships" xmlns:p="http://schemas.openxmlformats.org/presentationml/2006/main">
  <p:tag name="AUDIO_ID" val="356"/>
  <p:tag name="ELAPSEDTIME" val="27.00"/>
  <p:tag name="ARTICULATE_USED_LAYOUT" val="3"/>
</p:tagLst>
</file>

<file path=ppt/tags/tag2.xml><?xml version="1.0" encoding="utf-8"?>
<p:tagLst xmlns:a="http://schemas.openxmlformats.org/drawingml/2006/main" xmlns:r="http://schemas.openxmlformats.org/officeDocument/2006/relationships" xmlns:p="http://schemas.openxmlformats.org/presentationml/2006/main">
  <p:tag name="AUDIO_ID" val="260"/>
  <p:tag name="ELAPSEDTIME" val="20.00"/>
  <p:tag name="ARTICULATE_USED_LAYOUT" val="2"/>
</p:tagLst>
</file>

<file path=ppt/tags/tag20.xml><?xml version="1.0" encoding="utf-8"?>
<p:tagLst xmlns:a="http://schemas.openxmlformats.org/drawingml/2006/main" xmlns:r="http://schemas.openxmlformats.org/officeDocument/2006/relationships" xmlns:p="http://schemas.openxmlformats.org/presentationml/2006/main">
  <p:tag name="AUDIO_ID" val="337"/>
  <p:tag name="ELAPSEDTIME" val="24.75"/>
  <p:tag name="ARTICULATE_USED_LAYOUT" val="3"/>
</p:tagLst>
</file>

<file path=ppt/tags/tag21.xml><?xml version="1.0" encoding="utf-8"?>
<p:tagLst xmlns:a="http://schemas.openxmlformats.org/drawingml/2006/main" xmlns:r="http://schemas.openxmlformats.org/officeDocument/2006/relationships" xmlns:p="http://schemas.openxmlformats.org/presentationml/2006/main">
  <p:tag name="AUDIO_ID" val="348"/>
  <p:tag name="ELAPSEDTIME" val="14.50"/>
  <p:tag name="ARTICULATE_USED_LAYOUT" val="3"/>
</p:tagLst>
</file>

<file path=ppt/tags/tag22.xml><?xml version="1.0" encoding="utf-8"?>
<p:tagLst xmlns:a="http://schemas.openxmlformats.org/drawingml/2006/main" xmlns:r="http://schemas.openxmlformats.org/officeDocument/2006/relationships" xmlns:p="http://schemas.openxmlformats.org/presentationml/2006/main">
  <p:tag name="AUDIO_ID" val="349"/>
  <p:tag name="ELAPSEDTIME" val="20.25"/>
  <p:tag name="ARTICULATE_USED_LAYOUT" val="3"/>
</p:tagLst>
</file>

<file path=ppt/tags/tag23.xml><?xml version="1.0" encoding="utf-8"?>
<p:tagLst xmlns:a="http://schemas.openxmlformats.org/drawingml/2006/main" xmlns:r="http://schemas.openxmlformats.org/officeDocument/2006/relationships" xmlns:p="http://schemas.openxmlformats.org/presentationml/2006/main">
  <p:tag name="AUDIO_ID" val="350"/>
  <p:tag name="ELAPSEDTIME" val="26.25"/>
  <p:tag name="ARTICULATE_USED_LAYOUT" val="3"/>
</p:tagLst>
</file>

<file path=ppt/tags/tag24.xml><?xml version="1.0" encoding="utf-8"?>
<p:tagLst xmlns:a="http://schemas.openxmlformats.org/drawingml/2006/main" xmlns:r="http://schemas.openxmlformats.org/officeDocument/2006/relationships" xmlns:p="http://schemas.openxmlformats.org/presentationml/2006/main">
  <p:tag name="AUDIO_ID" val="357"/>
  <p:tag name="ELAPSEDTIME" val="19.75"/>
  <p:tag name="ARTICULATE_USED_LAYOUT" val="3"/>
</p:tagLst>
</file>

<file path=ppt/tags/tag25.xml><?xml version="1.0" encoding="utf-8"?>
<p:tagLst xmlns:a="http://schemas.openxmlformats.org/drawingml/2006/main" xmlns:r="http://schemas.openxmlformats.org/officeDocument/2006/relationships" xmlns:p="http://schemas.openxmlformats.org/presentationml/2006/main">
  <p:tag name="AUDIO_ID" val="294"/>
  <p:tag name="ELAPSEDTIME" val="37.50"/>
  <p:tag name="ARTICULATE_USED_LAYOUT" val="3"/>
</p:tagLst>
</file>

<file path=ppt/tags/tag26.xml><?xml version="1.0" encoding="utf-8"?>
<p:tagLst xmlns:a="http://schemas.openxmlformats.org/drawingml/2006/main" xmlns:r="http://schemas.openxmlformats.org/officeDocument/2006/relationships" xmlns:p="http://schemas.openxmlformats.org/presentationml/2006/main">
  <p:tag name="AUDIO_ID" val="290"/>
  <p:tag name="ELAPSEDTIME" val="17.75"/>
  <p:tag name="ARTICULATE_USED_LAYOUT" val="3"/>
</p:tagLst>
</file>

<file path=ppt/tags/tag27.xml><?xml version="1.0" encoding="utf-8"?>
<p:tagLst xmlns:a="http://schemas.openxmlformats.org/drawingml/2006/main" xmlns:r="http://schemas.openxmlformats.org/officeDocument/2006/relationships" xmlns:p="http://schemas.openxmlformats.org/presentationml/2006/main">
  <p:tag name="AUDIO_ID" val="291"/>
  <p:tag name="ELAPSEDTIME" val="25.00"/>
  <p:tag name="ARTICULATE_USED_LAYOUT" val="3"/>
</p:tagLst>
</file>

<file path=ppt/tags/tag28.xml><?xml version="1.0" encoding="utf-8"?>
<p:tagLst xmlns:a="http://schemas.openxmlformats.org/drawingml/2006/main" xmlns:r="http://schemas.openxmlformats.org/officeDocument/2006/relationships" xmlns:p="http://schemas.openxmlformats.org/presentationml/2006/main">
  <p:tag name="AUDIO_ID" val="298"/>
  <p:tag name="ELAPSEDTIME" val="27.50"/>
  <p:tag name="ARTICULATE_USED_LAYOUT" val="3"/>
</p:tagLst>
</file>

<file path=ppt/tags/tag29.xml><?xml version="1.0" encoding="utf-8"?>
<p:tagLst xmlns:a="http://schemas.openxmlformats.org/drawingml/2006/main" xmlns:r="http://schemas.openxmlformats.org/officeDocument/2006/relationships" xmlns:p="http://schemas.openxmlformats.org/presentationml/2006/main">
  <p:tag name="AUDIO_ID" val="297"/>
  <p:tag name="ELAPSEDTIME" val="30.00"/>
  <p:tag name="ARTICULATE_USED_LAYOUT" val="3"/>
</p:tagLst>
</file>

<file path=ppt/tags/tag3.xml><?xml version="1.0" encoding="utf-8"?>
<p:tagLst xmlns:a="http://schemas.openxmlformats.org/drawingml/2006/main" xmlns:r="http://schemas.openxmlformats.org/officeDocument/2006/relationships" xmlns:p="http://schemas.openxmlformats.org/presentationml/2006/main">
  <p:tag name="AUDIO_ID" val="259"/>
  <p:tag name="ELAPSEDTIME" val="15.00"/>
  <p:tag name="ARTICULATE_USED_LAYOUT" val="6"/>
</p:tagLst>
</file>

<file path=ppt/tags/tag30.xml><?xml version="1.0" encoding="utf-8"?>
<p:tagLst xmlns:a="http://schemas.openxmlformats.org/drawingml/2006/main" xmlns:r="http://schemas.openxmlformats.org/officeDocument/2006/relationships" xmlns:p="http://schemas.openxmlformats.org/presentationml/2006/main">
  <p:tag name="AUDIO_ID" val="295"/>
  <p:tag name="ELAPSEDTIME" val="28.50"/>
  <p:tag name="ARTICULATE_USED_LAYOUT" val="3"/>
</p:tagLst>
</file>

<file path=ppt/tags/tag31.xml><?xml version="1.0" encoding="utf-8"?>
<p:tagLst xmlns:a="http://schemas.openxmlformats.org/drawingml/2006/main" xmlns:r="http://schemas.openxmlformats.org/officeDocument/2006/relationships" xmlns:p="http://schemas.openxmlformats.org/presentationml/2006/main">
  <p:tag name="AUDIO_ID" val="296"/>
  <p:tag name="ELAPSEDTIME" val="23.75"/>
  <p:tag name="ARTICULATE_USED_LAYOUT" val="3"/>
</p:tagLst>
</file>

<file path=ppt/tags/tag32.xml><?xml version="1.0" encoding="utf-8"?>
<p:tagLst xmlns:a="http://schemas.openxmlformats.org/drawingml/2006/main" xmlns:r="http://schemas.openxmlformats.org/officeDocument/2006/relationships" xmlns:p="http://schemas.openxmlformats.org/presentationml/2006/main">
  <p:tag name="AUDIO_ID" val="325"/>
  <p:tag name="ELAPSEDTIME" val="27.50"/>
  <p:tag name="ARTICULATE_USED_LAYOUT" val="3"/>
</p:tagLst>
</file>

<file path=ppt/tags/tag33.xml><?xml version="1.0" encoding="utf-8"?>
<p:tagLst xmlns:a="http://schemas.openxmlformats.org/drawingml/2006/main" xmlns:r="http://schemas.openxmlformats.org/officeDocument/2006/relationships" xmlns:p="http://schemas.openxmlformats.org/presentationml/2006/main">
  <p:tag name="AUDIO_ID" val="324"/>
  <p:tag name="ELAPSEDTIME" val="29.25"/>
  <p:tag name="ARTICULATE_USED_LAYOUT" val="3"/>
</p:tagLst>
</file>

<file path=ppt/tags/tag34.xml><?xml version="1.0" encoding="utf-8"?>
<p:tagLst xmlns:a="http://schemas.openxmlformats.org/drawingml/2006/main" xmlns:r="http://schemas.openxmlformats.org/officeDocument/2006/relationships" xmlns:p="http://schemas.openxmlformats.org/presentationml/2006/main">
  <p:tag name="AUDIO_ID" val="346"/>
  <p:tag name="ELAPSEDTIME" val="33.00"/>
  <p:tag name="ARTICULATE_USED_LAYOUT" val="3"/>
</p:tagLst>
</file>

<file path=ppt/tags/tag35.xml><?xml version="1.0" encoding="utf-8"?>
<p:tagLst xmlns:a="http://schemas.openxmlformats.org/drawingml/2006/main" xmlns:r="http://schemas.openxmlformats.org/officeDocument/2006/relationships" xmlns:p="http://schemas.openxmlformats.org/presentationml/2006/main">
  <p:tag name="AUDIO_ID" val="327"/>
  <p:tag name="ELAPSEDTIME" val="28.75"/>
  <p:tag name="ARTICULATE_USED_LAYOUT" val="3"/>
</p:tagLst>
</file>

<file path=ppt/tags/tag36.xml><?xml version="1.0" encoding="utf-8"?>
<p:tagLst xmlns:a="http://schemas.openxmlformats.org/drawingml/2006/main" xmlns:r="http://schemas.openxmlformats.org/officeDocument/2006/relationships" xmlns:p="http://schemas.openxmlformats.org/presentationml/2006/main">
  <p:tag name="AUDIO_ID" val="338"/>
  <p:tag name="ELAPSEDTIME" val="25.25"/>
  <p:tag name="ARTICULATE_USED_LAYOUT" val="3"/>
</p:tagLst>
</file>

<file path=ppt/tags/tag37.xml><?xml version="1.0" encoding="utf-8"?>
<p:tagLst xmlns:a="http://schemas.openxmlformats.org/drawingml/2006/main" xmlns:r="http://schemas.openxmlformats.org/officeDocument/2006/relationships" xmlns:p="http://schemas.openxmlformats.org/presentationml/2006/main">
  <p:tag name="AUDIO_ID" val="342"/>
  <p:tag name="ELAPSEDTIME" val="28.00"/>
  <p:tag name="ARTICULATE_USED_LAYOUT" val="3"/>
</p:tagLst>
</file>

<file path=ppt/tags/tag38.xml><?xml version="1.0" encoding="utf-8"?>
<p:tagLst xmlns:a="http://schemas.openxmlformats.org/drawingml/2006/main" xmlns:r="http://schemas.openxmlformats.org/officeDocument/2006/relationships" xmlns:p="http://schemas.openxmlformats.org/presentationml/2006/main">
  <p:tag name="AUDIO_ID" val="352"/>
  <p:tag name="ELAPSEDTIME" val="23.00"/>
  <p:tag name="ARTICULATE_USED_LAYOUT" val="3"/>
</p:tagLst>
</file>

<file path=ppt/tags/tag39.xml><?xml version="1.0" encoding="utf-8"?>
<p:tagLst xmlns:a="http://schemas.openxmlformats.org/drawingml/2006/main" xmlns:r="http://schemas.openxmlformats.org/officeDocument/2006/relationships" xmlns:p="http://schemas.openxmlformats.org/presentationml/2006/main">
  <p:tag name="AUDIO_ID" val="358"/>
  <p:tag name="ELAPSEDTIME" val="26.25"/>
  <p:tag name="ARTICULATE_USED_LAYOUT" val="3"/>
</p:tagLst>
</file>

<file path=ppt/tags/tag4.xml><?xml version="1.0" encoding="utf-8"?>
<p:tagLst xmlns:a="http://schemas.openxmlformats.org/drawingml/2006/main" xmlns:r="http://schemas.openxmlformats.org/officeDocument/2006/relationships" xmlns:p="http://schemas.openxmlformats.org/presentationml/2006/main">
  <p:tag name="AUDIO_ID" val="282"/>
  <p:tag name="ELAPSEDTIME" val="19.50"/>
  <p:tag name="ARTICULATE_USED_LAYOUT" val="6"/>
</p:tagLst>
</file>

<file path=ppt/tags/tag40.xml><?xml version="1.0" encoding="utf-8"?>
<p:tagLst xmlns:a="http://schemas.openxmlformats.org/drawingml/2006/main" xmlns:r="http://schemas.openxmlformats.org/officeDocument/2006/relationships" xmlns:p="http://schemas.openxmlformats.org/presentationml/2006/main">
  <p:tag name="AUDIO_ID" val="353"/>
  <p:tag name="ELAPSEDTIME" val="16.50"/>
  <p:tag name="ARTICULATE_USED_LAYOUT" val="8"/>
</p:tagLst>
</file>

<file path=ppt/tags/tag41.xml><?xml version="1.0" encoding="utf-8"?>
<p:tagLst xmlns:a="http://schemas.openxmlformats.org/drawingml/2006/main" xmlns:r="http://schemas.openxmlformats.org/officeDocument/2006/relationships" xmlns:p="http://schemas.openxmlformats.org/presentationml/2006/main">
  <p:tag name="AUDIO_ID" val="354"/>
  <p:tag name="ELAPSEDTIME" val="11.25"/>
  <p:tag name="ARTICULATE_USED_LAYOUT" val="8"/>
</p:tagLst>
</file>

<file path=ppt/tags/tag42.xml><?xml version="1.0" encoding="utf-8"?>
<p:tagLst xmlns:a="http://schemas.openxmlformats.org/drawingml/2006/main" xmlns:r="http://schemas.openxmlformats.org/officeDocument/2006/relationships" xmlns:p="http://schemas.openxmlformats.org/presentationml/2006/main">
  <p:tag name="AUDIO_ID" val="326"/>
  <p:tag name="ELAPSEDTIME" val="30.25"/>
  <p:tag name="ARTICULATE_USED_LAYOUT" val="3"/>
</p:tagLst>
</file>

<file path=ppt/tags/tag43.xml><?xml version="1.0" encoding="utf-8"?>
<p:tagLst xmlns:a="http://schemas.openxmlformats.org/drawingml/2006/main" xmlns:r="http://schemas.openxmlformats.org/officeDocument/2006/relationships" xmlns:p="http://schemas.openxmlformats.org/presentationml/2006/main">
  <p:tag name="AUDIO_ID" val="334"/>
  <p:tag name="ELAPSEDTIME" val="17.00"/>
  <p:tag name="ARTICULATE_USED_LAYOUT" val="3"/>
</p:tagLst>
</file>

<file path=ppt/tags/tag44.xml><?xml version="1.0" encoding="utf-8"?>
<p:tagLst xmlns:a="http://schemas.openxmlformats.org/drawingml/2006/main" xmlns:r="http://schemas.openxmlformats.org/officeDocument/2006/relationships" xmlns:p="http://schemas.openxmlformats.org/presentationml/2006/main">
  <p:tag name="AUDIO_ID" val="332"/>
  <p:tag name="ELAPSEDTIME" val="32.00"/>
  <p:tag name="ARTICULATE_USED_LAYOUT" val="3"/>
</p:tagLst>
</file>

<file path=ppt/tags/tag45.xml><?xml version="1.0" encoding="utf-8"?>
<p:tagLst xmlns:a="http://schemas.openxmlformats.org/drawingml/2006/main" xmlns:r="http://schemas.openxmlformats.org/officeDocument/2006/relationships" xmlns:p="http://schemas.openxmlformats.org/presentationml/2006/main">
  <p:tag name="AUDIO_ID" val="328"/>
  <p:tag name="ELAPSEDTIME" val="26.00"/>
  <p:tag name="ARTICULATE_USED_LAYOUT" val="3"/>
</p:tagLst>
</file>

<file path=ppt/tags/tag46.xml><?xml version="1.0" encoding="utf-8"?>
<p:tagLst xmlns:a="http://schemas.openxmlformats.org/drawingml/2006/main" xmlns:r="http://schemas.openxmlformats.org/officeDocument/2006/relationships" xmlns:p="http://schemas.openxmlformats.org/presentationml/2006/main">
  <p:tag name="AUDIO_ID" val="329"/>
  <p:tag name="ELAPSEDTIME" val="25.75"/>
  <p:tag name="ARTICULATE_USED_LAYOUT" val="3"/>
</p:tagLst>
</file>

<file path=ppt/tags/tag47.xml><?xml version="1.0" encoding="utf-8"?>
<p:tagLst xmlns:a="http://schemas.openxmlformats.org/drawingml/2006/main" xmlns:r="http://schemas.openxmlformats.org/officeDocument/2006/relationships" xmlns:p="http://schemas.openxmlformats.org/presentationml/2006/main">
  <p:tag name="AUDIO_ID" val="330"/>
  <p:tag name="ELAPSEDTIME" val="34.50"/>
  <p:tag name="ARTICULATE_USED_LAYOUT" val="3"/>
</p:tagLst>
</file>

<file path=ppt/tags/tag48.xml><?xml version="1.0" encoding="utf-8"?>
<p:tagLst xmlns:a="http://schemas.openxmlformats.org/drawingml/2006/main" xmlns:r="http://schemas.openxmlformats.org/officeDocument/2006/relationships" xmlns:p="http://schemas.openxmlformats.org/presentationml/2006/main">
  <p:tag name="AUDIO_ID" val="331"/>
  <p:tag name="ELAPSEDTIME" val="23.75"/>
  <p:tag name="ARTICULATE_USED_LAYOUT" val="3"/>
</p:tagLst>
</file>

<file path=ppt/tags/tag49.xml><?xml version="1.0" encoding="utf-8"?>
<p:tagLst xmlns:a="http://schemas.openxmlformats.org/drawingml/2006/main" xmlns:r="http://schemas.openxmlformats.org/officeDocument/2006/relationships" xmlns:p="http://schemas.openxmlformats.org/presentationml/2006/main">
  <p:tag name="AUDIO_ID" val="335"/>
  <p:tag name="ELAPSEDTIME" val="26.00"/>
  <p:tag name="ARTICULATE_USED_LAYOUT" val="3"/>
</p:tagLst>
</file>

<file path=ppt/tags/tag5.xml><?xml version="1.0" encoding="utf-8"?>
<p:tagLst xmlns:a="http://schemas.openxmlformats.org/drawingml/2006/main" xmlns:r="http://schemas.openxmlformats.org/officeDocument/2006/relationships" xmlns:p="http://schemas.openxmlformats.org/presentationml/2006/main">
  <p:tag name="AUDIO_ID" val="360"/>
  <p:tag name="ELAPSEDTIME" val="24.00"/>
  <p:tag name="ARTICULATE_USED_LAYOUT" val="6"/>
</p:tagLst>
</file>

<file path=ppt/tags/tag50.xml><?xml version="1.0" encoding="utf-8"?>
<p:tagLst xmlns:a="http://schemas.openxmlformats.org/drawingml/2006/main" xmlns:r="http://schemas.openxmlformats.org/officeDocument/2006/relationships" xmlns:p="http://schemas.openxmlformats.org/presentationml/2006/main">
  <p:tag name="AUDIO_ID" val="336"/>
  <p:tag name="ELAPSEDTIME" val="24.50"/>
  <p:tag name="ARTICULATE_USED_LAYOUT" val="3"/>
</p:tagLst>
</file>

<file path=ppt/tags/tag51.xml><?xml version="1.0" encoding="utf-8"?>
<p:tagLst xmlns:a="http://schemas.openxmlformats.org/drawingml/2006/main" xmlns:r="http://schemas.openxmlformats.org/officeDocument/2006/relationships" xmlns:p="http://schemas.openxmlformats.org/presentationml/2006/main">
  <p:tag name="AUDIO_ID" val="292"/>
  <p:tag name="ELAPSEDTIME" val="27.25"/>
  <p:tag name="ARTICULATE_USED_LAYOUT" val="3"/>
</p:tagLst>
</file>

<file path=ppt/tags/tag52.xml><?xml version="1.0" encoding="utf-8"?>
<p:tagLst xmlns:a="http://schemas.openxmlformats.org/drawingml/2006/main" xmlns:r="http://schemas.openxmlformats.org/officeDocument/2006/relationships" xmlns:p="http://schemas.openxmlformats.org/presentationml/2006/main">
  <p:tag name="AUDIO_ID" val="316"/>
  <p:tag name="ELAPSEDTIME" val="31.00"/>
  <p:tag name="ARTICULATE_USED_LAYOUT" val="3"/>
</p:tagLst>
</file>

<file path=ppt/tags/tag53.xml><?xml version="1.0" encoding="utf-8"?>
<p:tagLst xmlns:a="http://schemas.openxmlformats.org/drawingml/2006/main" xmlns:r="http://schemas.openxmlformats.org/officeDocument/2006/relationships" xmlns:p="http://schemas.openxmlformats.org/presentationml/2006/main">
  <p:tag name="AUDIO_ID" val="261"/>
  <p:tag name="ELAPSEDTIME" val="32.00"/>
  <p:tag name="ARTICULATE_USED_LAYOUT" val="6"/>
</p:tagLst>
</file>

<file path=ppt/tags/tag54.xml><?xml version="1.0" encoding="utf-8"?>
<p:tagLst xmlns:a="http://schemas.openxmlformats.org/drawingml/2006/main" xmlns:r="http://schemas.openxmlformats.org/officeDocument/2006/relationships" xmlns:p="http://schemas.openxmlformats.org/presentationml/2006/main">
  <p:tag name="AUDIO_ID" val="267"/>
  <p:tag name="ARTICULATE_USED_LAYOUT" val="6"/>
</p:tagLst>
</file>

<file path=ppt/tags/tag6.xml><?xml version="1.0" encoding="utf-8"?>
<p:tagLst xmlns:a="http://schemas.openxmlformats.org/drawingml/2006/main" xmlns:r="http://schemas.openxmlformats.org/officeDocument/2006/relationships" xmlns:p="http://schemas.openxmlformats.org/presentationml/2006/main">
  <p:tag name="AUDIO_ID" val="322"/>
  <p:tag name="ELAPSEDTIME" val="22.00"/>
  <p:tag name="ARTICULATE_USED_LAYOUT" val="6"/>
</p:tagLst>
</file>

<file path=ppt/tags/tag7.xml><?xml version="1.0" encoding="utf-8"?>
<p:tagLst xmlns:a="http://schemas.openxmlformats.org/drawingml/2006/main" xmlns:r="http://schemas.openxmlformats.org/officeDocument/2006/relationships" xmlns:p="http://schemas.openxmlformats.org/presentationml/2006/main">
  <p:tag name="AUDIO_ID" val="284"/>
  <p:tag name="ELAPSEDTIME" val="10.50"/>
  <p:tag name="ARTICULATE_USED_LAYOUT" val="6"/>
</p:tagLst>
</file>

<file path=ppt/tags/tag8.xml><?xml version="1.0" encoding="utf-8"?>
<p:tagLst xmlns:a="http://schemas.openxmlformats.org/drawingml/2006/main" xmlns:r="http://schemas.openxmlformats.org/officeDocument/2006/relationships" xmlns:p="http://schemas.openxmlformats.org/presentationml/2006/main">
  <p:tag name="AUDIO_ID" val="339"/>
  <p:tag name="ELAPSEDTIME" val="10.50"/>
  <p:tag name="ARTICULATE_USED_LAYOUT" val="6"/>
</p:tagLst>
</file>

<file path=ppt/tags/tag9.xml><?xml version="1.0" encoding="utf-8"?>
<p:tagLst xmlns:a="http://schemas.openxmlformats.org/drawingml/2006/main" xmlns:r="http://schemas.openxmlformats.org/officeDocument/2006/relationships" xmlns:p="http://schemas.openxmlformats.org/presentationml/2006/main">
  <p:tag name="AUDIO_ID" val="285"/>
  <p:tag name="ELAPSEDTIME" val="24.50"/>
  <p:tag name="ARTICULATE_USED_LAYOUT" val="6"/>
</p:tagLst>
</file>

<file path=ppt/theme/theme1.xml><?xml version="1.0" encoding="utf-8"?>
<a:theme xmlns:a="http://schemas.openxmlformats.org/drawingml/2006/main" name="ODE_Powerpoint - pattern background">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Template March 2019.potx" id="{8F04E96B-83B4-4B2F-89B2-3150D294CC40}" vid="{7837AEFF-8D99-48F0-9B65-23E66CA0866F}"/>
    </a:ext>
  </a:extLst>
</a:theme>
</file>

<file path=ppt/theme/theme2.xml><?xml version="1.0" encoding="utf-8"?>
<a:theme xmlns:a="http://schemas.openxmlformats.org/drawingml/2006/main" name="ODE_Powerpoint">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Template March 2019.potx" id="{8F04E96B-83B4-4B2F-89B2-3150D294CC40}" vid="{8B20BE8A-E528-4E24-AFBF-70FAB0D74E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624A4CCA35B445A0E25D4EF5997303" ma:contentTypeVersion="7" ma:contentTypeDescription="Create a new document." ma:contentTypeScope="" ma:versionID="0bc2492826627fbdcda1044b9af76116">
  <xsd:schema xmlns:xsd="http://www.w3.org/2001/XMLSchema" xmlns:xs="http://www.w3.org/2001/XMLSchema" xmlns:p="http://schemas.microsoft.com/office/2006/metadata/properties" xmlns:ns1="http://schemas.microsoft.com/sharepoint/v3" xmlns:ns2="ce0cad35-8474-4653-8db1-733794c99845" xmlns:ns3="54031767-dd6d-417c-ab73-583408f47564" targetNamespace="http://schemas.microsoft.com/office/2006/metadata/properties" ma:root="true" ma:fieldsID="036fac85d9b7aa9742373446e0b914f3" ns1:_="" ns2:_="" ns3:_="">
    <xsd:import namespace="http://schemas.microsoft.com/sharepoint/v3"/>
    <xsd:import namespace="ce0cad35-8474-4653-8db1-733794c99845"/>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0cad35-8474-4653-8db1-733794c99845"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iority xmlns="ce0cad35-8474-4653-8db1-733794c99845">New</Priority>
    <Remediation_x0020_Date xmlns="ce0cad35-8474-4653-8db1-733794c99845">2022-07-11T07:00:00+00:00</Remediation_x0020_Date>
    <PublishingExpirationDate xmlns="http://schemas.microsoft.com/sharepoint/v3" xsi:nil="true"/>
    <PublishingStartDate xmlns="http://schemas.microsoft.com/sharepoint/v3" xsi:nil="true"/>
    <Estimated_x0020_Creation_x0020_Date xmlns="ce0cad35-8474-4653-8db1-733794c99845">2022-07-11T07:00:00+00:00</Estimated_x0020_Creation_x0020_Date>
  </documentManagement>
</p:properties>
</file>

<file path=customXml/itemProps1.xml><?xml version="1.0" encoding="utf-8"?>
<ds:datastoreItem xmlns:ds="http://schemas.openxmlformats.org/officeDocument/2006/customXml" ds:itemID="{B1455E32-4CE0-4BFC-A903-17BBD5D363FB}"/>
</file>

<file path=customXml/itemProps2.xml><?xml version="1.0" encoding="utf-8"?>
<ds:datastoreItem xmlns:ds="http://schemas.openxmlformats.org/officeDocument/2006/customXml" ds:itemID="{CB5C7C2A-7B49-4A90-811F-BE3720B9CD36}"/>
</file>

<file path=customXml/itemProps3.xml><?xml version="1.0" encoding="utf-8"?>
<ds:datastoreItem xmlns:ds="http://schemas.openxmlformats.org/officeDocument/2006/customXml" ds:itemID="{B1A17ED8-E509-438C-A344-2F4AF837A9F6}"/>
</file>

<file path=docProps/app.xml><?xml version="1.0" encoding="utf-8"?>
<Properties xmlns="http://schemas.openxmlformats.org/officeDocument/2006/extended-properties" xmlns:vt="http://schemas.openxmlformats.org/officeDocument/2006/docPropsVTypes">
  <Template>ODE Powerpoint Template March 2019</Template>
  <TotalTime>10832</TotalTime>
  <Words>5093</Words>
  <Application>Microsoft Office PowerPoint</Application>
  <PresentationFormat>On-screen Show (4:3)</PresentationFormat>
  <Paragraphs>545</Paragraphs>
  <Slides>53</Slides>
  <Notes>53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53</vt:i4>
      </vt:variant>
    </vt:vector>
  </HeadingPairs>
  <TitlesOfParts>
    <vt:vector size="60" baseType="lpstr">
      <vt:lpstr>Arial</vt:lpstr>
      <vt:lpstr>Calibri</vt:lpstr>
      <vt:lpstr>Cambria</vt:lpstr>
      <vt:lpstr>Symbol</vt:lpstr>
      <vt:lpstr>Times New Roman</vt:lpstr>
      <vt:lpstr>ODE_Powerpoint - pattern background</vt:lpstr>
      <vt:lpstr>ODE_Powerpoint</vt:lpstr>
      <vt:lpstr>Education Grant Webinar: Introduction</vt:lpstr>
      <vt:lpstr>Presented By:</vt:lpstr>
      <vt:lpstr>Housekeeping:</vt:lpstr>
      <vt:lpstr>Housekeeping:</vt:lpstr>
      <vt:lpstr>Housekeeping:</vt:lpstr>
      <vt:lpstr>Reimbursement Requirements</vt:lpstr>
      <vt:lpstr>slide</vt:lpstr>
      <vt:lpstr>MOST IMPORTANT:</vt:lpstr>
      <vt:lpstr>Housekeeping:</vt:lpstr>
      <vt:lpstr>AGENDA</vt:lpstr>
      <vt:lpstr>House Bill 2579</vt:lpstr>
      <vt:lpstr>House Bill 2579</vt:lpstr>
      <vt:lpstr>Who’s Eligible?</vt:lpstr>
      <vt:lpstr>Who’s Eligible?</vt:lpstr>
      <vt:lpstr>Who’s Eligible?</vt:lpstr>
      <vt:lpstr>Who’s Eligible?</vt:lpstr>
      <vt:lpstr>Intro</vt:lpstr>
      <vt:lpstr>Intro</vt:lpstr>
      <vt:lpstr>Intro</vt:lpstr>
      <vt:lpstr>Intro</vt:lpstr>
      <vt:lpstr>Intro</vt:lpstr>
      <vt:lpstr>Intro</vt:lpstr>
      <vt:lpstr>Intro</vt:lpstr>
      <vt:lpstr>Grant Application Process</vt:lpstr>
      <vt:lpstr>Grant Application Process</vt:lpstr>
      <vt:lpstr>Grant Application Process</vt:lpstr>
      <vt:lpstr>TIMELINE</vt:lpstr>
      <vt:lpstr>TIMELINE</vt:lpstr>
      <vt:lpstr>Timeline</vt:lpstr>
      <vt:lpstr>Requirements</vt:lpstr>
      <vt:lpstr>Requirements</vt:lpstr>
      <vt:lpstr>Scoring</vt:lpstr>
      <vt:lpstr>Scoring</vt:lpstr>
      <vt:lpstr>Scoring</vt:lpstr>
      <vt:lpstr>Scoring</vt:lpstr>
      <vt:lpstr>Scoring</vt:lpstr>
      <vt:lpstr>Scoring</vt:lpstr>
      <vt:lpstr>Scoring</vt:lpstr>
      <vt:lpstr>Reimbursement Requirements</vt:lpstr>
      <vt:lpstr>Reimbursement Requirements</vt:lpstr>
      <vt:lpstr>Allowable/Unallowable Costs</vt:lpstr>
      <vt:lpstr>Allowable/Unallowable Costs</vt:lpstr>
      <vt:lpstr>Allowable/Unallowable Costs</vt:lpstr>
      <vt:lpstr>Reimbursement</vt:lpstr>
      <vt:lpstr>Reimbursement</vt:lpstr>
      <vt:lpstr>Reimbursement Requirements</vt:lpstr>
      <vt:lpstr>Reimbursement Requirements</vt:lpstr>
      <vt:lpstr>Review Process</vt:lpstr>
      <vt:lpstr>Adequate Progress</vt:lpstr>
      <vt:lpstr>Reporting</vt:lpstr>
      <vt:lpstr>Reimbursement Requirements</vt:lpstr>
      <vt:lpstr>Oregon Department of Education “Our Why” </vt:lpstr>
      <vt:lpstr>Oregon Department of Education Education Equity Stance</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ODE Template Slides</dc:title>
  <dc:creator>BOYD Meg - ODE.</dc:creator>
  <cp:lastModifiedBy>SHERMAN Rick * ODE</cp:lastModifiedBy>
  <cp:revision>184</cp:revision>
  <cp:lastPrinted>2019-07-15T14:37:29Z</cp:lastPrinted>
  <dcterms:created xsi:type="dcterms:W3CDTF">2019-03-28T15:03:22Z</dcterms:created>
  <dcterms:modified xsi:type="dcterms:W3CDTF">2022-07-11T14:16:37Z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4A8E1B47-7C8D-4D2A-8CFE-0CF509DAE9AB</vt:lpwstr>
  </property>
  <property fmtid="{D5CDD505-2E9C-101B-9397-08002B2CF9AE}" pid="3" name="ArticulatePath">
    <vt:lpwstr>F2S ED Grant training-initial_rnd2</vt:lpwstr>
  </property>
  <property fmtid="{D5CDD505-2E9C-101B-9397-08002B2CF9AE}" pid="4" name="ArticulateUseProject">
    <vt:lpwstr>1</vt:lpwstr>
  </property>
  <property fmtid="{D5CDD505-2E9C-101B-9397-08002B2CF9AE}" pid="5" name="ArticulateProjectVersion">
    <vt:lpwstr>8</vt:lpwstr>
  </property>
  <property fmtid="{D5CDD505-2E9C-101B-9397-08002B2CF9AE}" pid="6" name="ArticulateProjectFull">
    <vt:lpwstr>K:\_SNP\_Farm to CNP\0_F2S Grant 2021-2023\3_ED\webinars\F2S ED Grant training-initial-6.2.22.ppta</vt:lpwstr>
  </property>
  <property fmtid="{D5CDD505-2E9C-101B-9397-08002B2CF9AE}" pid="7" name="ContentTypeId">
    <vt:lpwstr>0x0101006F624A4CCA35B445A0E25D4EF5997303</vt:lpwstr>
  </property>
</Properties>
</file>