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22.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42.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0" r:id="rId2"/>
  </p:sldMasterIdLst>
  <p:notesMasterIdLst>
    <p:notesMasterId r:id="rId45"/>
  </p:notesMasterIdLst>
  <p:sldIdLst>
    <p:sldId id="260" r:id="rId3"/>
    <p:sldId id="259" r:id="rId4"/>
    <p:sldId id="288" r:id="rId5"/>
    <p:sldId id="282" r:id="rId6"/>
    <p:sldId id="284" r:id="rId7"/>
    <p:sldId id="285" r:id="rId8"/>
    <p:sldId id="286" r:id="rId9"/>
    <p:sldId id="287" r:id="rId10"/>
    <p:sldId id="281" r:id="rId11"/>
    <p:sldId id="289" r:id="rId12"/>
    <p:sldId id="294" r:id="rId13"/>
    <p:sldId id="290" r:id="rId14"/>
    <p:sldId id="291" r:id="rId15"/>
    <p:sldId id="322" r:id="rId16"/>
    <p:sldId id="295" r:id="rId17"/>
    <p:sldId id="296" r:id="rId18"/>
    <p:sldId id="297" r:id="rId19"/>
    <p:sldId id="298" r:id="rId20"/>
    <p:sldId id="292" r:id="rId21"/>
    <p:sldId id="305" r:id="rId22"/>
    <p:sldId id="300" r:id="rId23"/>
    <p:sldId id="306" r:id="rId24"/>
    <p:sldId id="301" r:id="rId25"/>
    <p:sldId id="302" r:id="rId26"/>
    <p:sldId id="303" r:id="rId27"/>
    <p:sldId id="307" r:id="rId28"/>
    <p:sldId id="311" r:id="rId29"/>
    <p:sldId id="308" r:id="rId30"/>
    <p:sldId id="309" r:id="rId31"/>
    <p:sldId id="318" r:id="rId32"/>
    <p:sldId id="310" r:id="rId33"/>
    <p:sldId id="319" r:id="rId34"/>
    <p:sldId id="320" r:id="rId35"/>
    <p:sldId id="321" r:id="rId36"/>
    <p:sldId id="317" r:id="rId37"/>
    <p:sldId id="315" r:id="rId38"/>
    <p:sldId id="312" r:id="rId39"/>
    <p:sldId id="314" r:id="rId40"/>
    <p:sldId id="316" r:id="rId41"/>
    <p:sldId id="313" r:id="rId42"/>
    <p:sldId id="261" r:id="rId43"/>
    <p:sldId id="267"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52" autoAdjust="0"/>
  </p:normalViewPr>
  <p:slideViewPr>
    <p:cSldViewPr snapToGrid="0">
      <p:cViewPr varScale="1">
        <p:scale>
          <a:sx n="103" d="100"/>
          <a:sy n="103" d="100"/>
        </p:scale>
        <p:origin x="160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12/19/2019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farmtoCNP@state.or.u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mailto:farmtoCNP@state.or.us"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mailto:Amy.williams@state.or.us" TargetMode="External"/><Relationship Id="rId4" Type="http://schemas.openxmlformats.org/officeDocument/2006/relationships/hyperlink" Target="mailto:Rick.sherman@state.or.us"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it.ly/orf2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farmtoCNP@ode.state.or.u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mailto:amy.williams@state.or.us" TargetMode="External"/><Relationship Id="rId4" Type="http://schemas.openxmlformats.org/officeDocument/2006/relationships/hyperlink" Target="mailto:rick.sherman@state.or.u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defRPr/>
            </a:pPr>
            <a:r>
              <a:rPr lang="en-US" sz="2800" dirty="0" smtClean="0">
                <a:solidFill>
                  <a:prstClr val="black"/>
                </a:solidFill>
              </a:rPr>
              <a:t>FIFTEEN MILLION DOLLARS Allocated for this grant!</a:t>
            </a:r>
          </a:p>
          <a:p>
            <a:pPr marL="800100" lvl="1" indent="-342900">
              <a:buFont typeface="Arial" panose="020B0604020202020204" pitchFamily="34" charset="0"/>
              <a:buChar char="•"/>
              <a:defRPr/>
            </a:pPr>
            <a:r>
              <a:rPr lang="en-US" sz="2800" dirty="0" smtClean="0">
                <a:solidFill>
                  <a:prstClr val="black"/>
                </a:solidFill>
              </a:rPr>
              <a:t>Approx. $11M for this procurement grant</a:t>
            </a:r>
          </a:p>
          <a:p>
            <a:pPr marL="342900" indent="-342900">
              <a:buFont typeface="Arial" panose="020B0604020202020204" pitchFamily="34" charset="0"/>
              <a:buChar char="•"/>
              <a:defRPr/>
            </a:pPr>
            <a:r>
              <a:rPr lang="en-US" sz="2800" dirty="0" smtClean="0">
                <a:solidFill>
                  <a:prstClr val="black"/>
                </a:solidFill>
              </a:rPr>
              <a:t>Automatically opted in everyone at the last minute</a:t>
            </a:r>
          </a:p>
          <a:p>
            <a:pPr marL="342900" indent="-342900">
              <a:buFont typeface="Arial" panose="020B0604020202020204" pitchFamily="34" charset="0"/>
              <a:buChar char="•"/>
              <a:defRPr/>
            </a:pPr>
            <a:r>
              <a:rPr lang="en-US" sz="2800" dirty="0" smtClean="0">
                <a:solidFill>
                  <a:prstClr val="black"/>
                </a:solidFill>
              </a:rPr>
              <a:t>Calculation of all meals instead of lunches to determine award</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1276365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defRPr/>
            </a:pPr>
            <a:r>
              <a:rPr lang="en-US" sz="1200" dirty="0" smtClean="0">
                <a:solidFill>
                  <a:prstClr val="black"/>
                </a:solidFill>
              </a:rPr>
              <a:t>Additional funds available in the form of a competitive procurement grant</a:t>
            </a:r>
          </a:p>
          <a:p>
            <a:pPr marL="342900" indent="-342900">
              <a:buFont typeface="Arial" panose="020B0604020202020204" pitchFamily="34" charset="0"/>
              <a:buChar char="•"/>
              <a:defRPr/>
            </a:pPr>
            <a:r>
              <a:rPr lang="en-US" sz="1200" dirty="0" smtClean="0">
                <a:solidFill>
                  <a:prstClr val="black"/>
                </a:solidFill>
              </a:rPr>
              <a:t>Up to a flat 20% for </a:t>
            </a:r>
            <a:r>
              <a:rPr lang="en-US" sz="1200" b="1" dirty="0" smtClean="0">
                <a:solidFill>
                  <a:prstClr val="black"/>
                </a:solidFill>
              </a:rPr>
              <a:t>all</a:t>
            </a:r>
            <a:r>
              <a:rPr lang="en-US" sz="1200" dirty="0" smtClean="0">
                <a:solidFill>
                  <a:prstClr val="black"/>
                </a:solidFill>
              </a:rPr>
              <a:t> items that aren’t FOOD- </a:t>
            </a:r>
            <a:r>
              <a:rPr lang="en-US" sz="1200" i="1" dirty="0" smtClean="0">
                <a:solidFill>
                  <a:prstClr val="black"/>
                </a:solidFill>
              </a:rPr>
              <a:t>labor, small equipment, delivery, etc. </a:t>
            </a:r>
          </a:p>
          <a:p>
            <a:pPr marL="342900" indent="-342900">
              <a:buFont typeface="Arial" panose="020B0604020202020204" pitchFamily="34" charset="0"/>
              <a:buChar char="•"/>
              <a:defRPr/>
            </a:pPr>
            <a:r>
              <a:rPr lang="en-US" sz="1200" dirty="0" smtClean="0">
                <a:solidFill>
                  <a:prstClr val="black"/>
                </a:solidFill>
              </a:rPr>
              <a:t>Addition of CACFP &amp; SFSP Sponsors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a:p>
        </p:txBody>
      </p:sp>
    </p:spTree>
    <p:extLst>
      <p:ext uri="{BB962C8B-B14F-4D97-AF65-F5344CB8AC3E}">
        <p14:creationId xmlns:p14="http://schemas.microsoft.com/office/powerpoint/2010/main" val="645048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Charters:  Only if language of their charter enables them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*NOTE: in order to determine a fair and level playing field, NSLP numbers are used to determine the amount of funding for each school district.  Therefore, if your district did not participate in NSLP, it cannot be eligible.  -however, funds can be used in ANY CNP program:  L, B, S, Summer meals.</a:t>
            </a:r>
          </a:p>
          <a:p>
            <a:endParaRPr lang="en-US" altLang="en-US" dirty="0" smtClean="0"/>
          </a:p>
          <a:p>
            <a:endParaRPr lang="en-US" altLang="en-US" dirty="0" smtClean="0"/>
          </a:p>
          <a:p>
            <a:r>
              <a:rPr lang="en-US" altLang="en-US" dirty="0" smtClean="0"/>
              <a:t>*NOTE: in order to determine a fair and level playing field, NSLP numbers are used to determine the amount of funding for each school district.  Therefore, if your district did not participate in NSLP, it cannot be eligible.  -however, funds can be used in ANY CNP program:  L, B, S, Summer meals.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12</a:t>
            </a:fld>
            <a:endParaRPr lang="en-US"/>
          </a:p>
        </p:txBody>
      </p:sp>
    </p:spTree>
    <p:extLst>
      <p:ext uri="{BB962C8B-B14F-4D97-AF65-F5344CB8AC3E}">
        <p14:creationId xmlns:p14="http://schemas.microsoft.com/office/powerpoint/2010/main" val="2301760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defRPr/>
            </a:pPr>
            <a:r>
              <a:rPr lang="en-US" sz="1200" dirty="0" smtClean="0">
                <a:ea typeface="Cambria"/>
                <a:cs typeface="Times New Roman"/>
              </a:rPr>
              <a:t>An email was sent out on ____ with your award amount, and links to the following: </a:t>
            </a:r>
          </a:p>
          <a:p>
            <a:pPr marL="514350" indent="-514350">
              <a:lnSpc>
                <a:spcPct val="115000"/>
              </a:lnSpc>
              <a:buFont typeface="+mj-lt"/>
              <a:buAutoNum type="arabicPeriod"/>
              <a:defRPr/>
            </a:pPr>
            <a:r>
              <a:rPr lang="en-US" sz="1200" dirty="0" smtClean="0">
                <a:ea typeface="Cambria"/>
                <a:cs typeface="Times New Roman"/>
              </a:rPr>
              <a:t>An </a:t>
            </a:r>
            <a:r>
              <a:rPr lang="en-US" sz="1200" b="1" dirty="0" smtClean="0">
                <a:ea typeface="Cambria"/>
                <a:cs typeface="Times New Roman"/>
              </a:rPr>
              <a:t>addendum agreement </a:t>
            </a:r>
            <a:r>
              <a:rPr lang="en-US" sz="1200" dirty="0" smtClean="0">
                <a:ea typeface="Cambria"/>
                <a:cs typeface="Times New Roman"/>
              </a:rPr>
              <a:t>letter to be signed and returned to ODE - </a:t>
            </a:r>
            <a:r>
              <a:rPr lang="en-US" sz="1200" i="1" dirty="0" smtClean="0">
                <a:ea typeface="Cambria"/>
                <a:cs typeface="Times New Roman"/>
              </a:rPr>
              <a:t>Note:  NSLP sponsors only need to return the NSLP agreement</a:t>
            </a:r>
          </a:p>
          <a:p>
            <a:pPr marL="514350" indent="-514350">
              <a:lnSpc>
                <a:spcPct val="115000"/>
              </a:lnSpc>
              <a:buFont typeface="+mj-lt"/>
              <a:buAutoNum type="arabicPeriod"/>
              <a:defRPr/>
            </a:pPr>
            <a:r>
              <a:rPr lang="en-US" sz="1200" b="1" dirty="0" smtClean="0">
                <a:ea typeface="Cambria"/>
                <a:cs typeface="Times New Roman"/>
              </a:rPr>
              <a:t>Attestation form </a:t>
            </a:r>
            <a:r>
              <a:rPr lang="en-US" sz="1200" dirty="0" smtClean="0">
                <a:ea typeface="Cambria"/>
                <a:cs typeface="Times New Roman"/>
              </a:rPr>
              <a:t>that you’ve attended this training</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13</a:t>
            </a:fld>
            <a:endParaRPr lang="en-US"/>
          </a:p>
        </p:txBody>
      </p:sp>
    </p:spTree>
    <p:extLst>
      <p:ext uri="{BB962C8B-B14F-4D97-AF65-F5344CB8AC3E}">
        <p14:creationId xmlns:p14="http://schemas.microsoft.com/office/powerpoint/2010/main" val="4133046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defRPr/>
            </a:pPr>
            <a:r>
              <a:rPr lang="en-US" sz="1200" dirty="0" smtClean="0">
                <a:ea typeface="Cambria"/>
                <a:cs typeface="Times New Roman"/>
              </a:rPr>
              <a:t>An email was sent out on ____ with your award amount, and links to the following: </a:t>
            </a:r>
          </a:p>
          <a:p>
            <a:pPr marL="514350" indent="-514350">
              <a:lnSpc>
                <a:spcPct val="115000"/>
              </a:lnSpc>
              <a:buFont typeface="+mj-lt"/>
              <a:buAutoNum type="arabicPeriod"/>
              <a:defRPr/>
            </a:pPr>
            <a:r>
              <a:rPr lang="en-US" sz="1200" dirty="0" smtClean="0">
                <a:ea typeface="Cambria"/>
                <a:cs typeface="Times New Roman"/>
              </a:rPr>
              <a:t>An </a:t>
            </a:r>
            <a:r>
              <a:rPr lang="en-US" sz="1200" b="1" dirty="0" smtClean="0">
                <a:ea typeface="Cambria"/>
                <a:cs typeface="Times New Roman"/>
              </a:rPr>
              <a:t>addendum agreement </a:t>
            </a:r>
            <a:r>
              <a:rPr lang="en-US" sz="1200" dirty="0" smtClean="0">
                <a:ea typeface="Cambria"/>
                <a:cs typeface="Times New Roman"/>
              </a:rPr>
              <a:t>letter to be signed and returned to ODE - </a:t>
            </a:r>
            <a:r>
              <a:rPr lang="en-US" sz="1200" i="1" dirty="0" smtClean="0">
                <a:ea typeface="Cambria"/>
                <a:cs typeface="Times New Roman"/>
              </a:rPr>
              <a:t>Note:  NSLP sponsors only need to return the NSLP agreement</a:t>
            </a:r>
          </a:p>
          <a:p>
            <a:pPr marL="514350" indent="-514350">
              <a:lnSpc>
                <a:spcPct val="115000"/>
              </a:lnSpc>
              <a:buFont typeface="+mj-lt"/>
              <a:buAutoNum type="arabicPeriod"/>
              <a:defRPr/>
            </a:pPr>
            <a:r>
              <a:rPr lang="en-US" sz="1200" b="1" dirty="0" smtClean="0">
                <a:ea typeface="Cambria"/>
                <a:cs typeface="Times New Roman"/>
              </a:rPr>
              <a:t>Attestation form </a:t>
            </a:r>
            <a:r>
              <a:rPr lang="en-US" sz="1200" dirty="0" smtClean="0">
                <a:ea typeface="Cambria"/>
                <a:cs typeface="Times New Roman"/>
              </a:rPr>
              <a:t>that you’ve attended this training</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a:p>
        </p:txBody>
      </p:sp>
    </p:spTree>
    <p:extLst>
      <p:ext uri="{BB962C8B-B14F-4D97-AF65-F5344CB8AC3E}">
        <p14:creationId xmlns:p14="http://schemas.microsoft.com/office/powerpoint/2010/main" val="2237011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lnSpc>
                <a:spcPct val="115000"/>
              </a:lnSpc>
              <a:buFont typeface="+mj-lt"/>
              <a:buAutoNum type="arabicPeriod" startAt="3"/>
              <a:defRPr/>
            </a:pPr>
            <a:r>
              <a:rPr lang="en-US" sz="1200" dirty="0" smtClean="0">
                <a:ea typeface="Cambria"/>
                <a:cs typeface="Times New Roman"/>
              </a:rPr>
              <a:t>A</a:t>
            </a:r>
            <a:r>
              <a:rPr lang="en-US" sz="1200" b="1" dirty="0" smtClean="0">
                <a:ea typeface="Cambria"/>
                <a:cs typeface="Times New Roman"/>
              </a:rPr>
              <a:t> baseline data report </a:t>
            </a:r>
            <a:r>
              <a:rPr lang="en-US" sz="1200" dirty="0" smtClean="0">
                <a:ea typeface="Cambria"/>
                <a:cs typeface="Times New Roman"/>
              </a:rPr>
              <a:t>(for new grantees) </a:t>
            </a:r>
          </a:p>
          <a:p>
            <a:pPr marL="514350" indent="-514350">
              <a:lnSpc>
                <a:spcPct val="115000"/>
              </a:lnSpc>
              <a:buFont typeface="+mj-lt"/>
              <a:buAutoNum type="arabicPeriod" startAt="3"/>
              <a:defRPr/>
            </a:pPr>
            <a:r>
              <a:rPr lang="en-US" sz="1200" dirty="0" smtClean="0">
                <a:ea typeface="Cambria"/>
                <a:cs typeface="Times New Roman"/>
              </a:rPr>
              <a:t>Most school districts are already set up on  ODE’s Electronic Grant Management System </a:t>
            </a:r>
            <a:r>
              <a:rPr lang="en-US" sz="1200" i="1" dirty="0" smtClean="0">
                <a:ea typeface="Cambria"/>
                <a:cs typeface="Times New Roman"/>
              </a:rPr>
              <a:t>(</a:t>
            </a:r>
            <a:r>
              <a:rPr lang="en-US" sz="1200" b="1" i="1" dirty="0" smtClean="0">
                <a:ea typeface="Cambria"/>
                <a:cs typeface="Times New Roman"/>
              </a:rPr>
              <a:t>EGMS</a:t>
            </a:r>
            <a:r>
              <a:rPr lang="en-US" sz="1200" i="1" dirty="0" smtClean="0">
                <a:ea typeface="Cambria"/>
                <a:cs typeface="Times New Roman"/>
              </a:rPr>
              <a:t>) </a:t>
            </a:r>
            <a:r>
              <a:rPr lang="en-US" sz="1200" dirty="0" smtClean="0">
                <a:ea typeface="Cambria"/>
                <a:cs typeface="Times New Roman"/>
              </a:rPr>
              <a:t>, but in case, there’s an information packet on how to get set up on our web page.  </a:t>
            </a:r>
          </a:p>
          <a:p>
            <a:r>
              <a:rPr lang="en-US" dirty="0" smtClean="0"/>
              <a:t> If you participated last year, you don’t need to do the baseline data report</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a:p>
        </p:txBody>
      </p:sp>
    </p:spTree>
    <p:extLst>
      <p:ext uri="{BB962C8B-B14F-4D97-AF65-F5344CB8AC3E}">
        <p14:creationId xmlns:p14="http://schemas.microsoft.com/office/powerpoint/2010/main" val="2449663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15000"/>
              </a:lnSpc>
              <a:buFont typeface="Symbol"/>
              <a:buChar char=""/>
              <a:defRPr/>
            </a:pPr>
            <a:r>
              <a:rPr lang="en-US" sz="1200" dirty="0" smtClean="0">
                <a:ea typeface="Times New Roman"/>
                <a:cs typeface="Arial" panose="020B0604020202020204" pitchFamily="34" charset="0"/>
              </a:rPr>
              <a:t>The Sponsor can then start utilizing funds after all that is received, and begin submitting claims.</a:t>
            </a:r>
          </a:p>
          <a:p>
            <a:pPr marL="342900" indent="-342900">
              <a:lnSpc>
                <a:spcPct val="115000"/>
              </a:lnSpc>
              <a:buFont typeface="Symbol"/>
              <a:buChar char=""/>
              <a:defRPr/>
            </a:pPr>
            <a:r>
              <a:rPr lang="en-US" sz="1200" dirty="0" smtClean="0">
                <a:ea typeface="Times New Roman"/>
                <a:cs typeface="Arial" panose="020B0604020202020204" pitchFamily="34" charset="0"/>
              </a:rPr>
              <a:t>NOTE: Not retroactive prior to SY 2019-20. </a:t>
            </a:r>
            <a:endParaRPr lang="en-US" sz="1200" kern="1200" dirty="0" smtClean="0">
              <a:solidFill>
                <a:schemeClr val="tx1"/>
              </a:solidFill>
              <a:latin typeface="+mn-lt"/>
              <a:ea typeface="Cambria"/>
              <a:cs typeface="Times New Roman"/>
            </a:endParaRP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16</a:t>
            </a:fld>
            <a:endParaRPr lang="en-US"/>
          </a:p>
        </p:txBody>
      </p:sp>
    </p:spTree>
    <p:extLst>
      <p:ext uri="{BB962C8B-B14F-4D97-AF65-F5344CB8AC3E}">
        <p14:creationId xmlns:p14="http://schemas.microsoft.com/office/powerpoint/2010/main" val="1347244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15000"/>
              </a:lnSpc>
              <a:buFont typeface="Symbol"/>
              <a:buChar char=""/>
              <a:defRPr/>
            </a:pPr>
            <a:r>
              <a:rPr lang="en-US" sz="2800" b="1" dirty="0" smtClean="0">
                <a:ea typeface="Times New Roman"/>
                <a:cs typeface="Arial" panose="020B0604020202020204" pitchFamily="34" charset="0"/>
              </a:rPr>
              <a:t>Now: </a:t>
            </a:r>
          </a:p>
          <a:p>
            <a:pPr lvl="1">
              <a:lnSpc>
                <a:spcPct val="115000"/>
              </a:lnSpc>
              <a:defRPr/>
            </a:pPr>
            <a:r>
              <a:rPr lang="en-US" sz="2800" dirty="0" smtClean="0">
                <a:ea typeface="Times New Roman"/>
                <a:cs typeface="Arial" panose="020B0604020202020204" pitchFamily="34" charset="0"/>
              </a:rPr>
              <a:t>Webinar / NSLP</a:t>
            </a:r>
          </a:p>
          <a:p>
            <a:pPr marL="342900" indent="-342900">
              <a:lnSpc>
                <a:spcPct val="115000"/>
              </a:lnSpc>
              <a:buFont typeface="Symbol"/>
              <a:buChar char=""/>
              <a:defRPr/>
            </a:pPr>
            <a:r>
              <a:rPr lang="en-US" sz="2800" b="1" dirty="0" smtClean="0">
                <a:latin typeface="Arial" charset="0"/>
                <a:ea typeface="Times New Roman"/>
                <a:cs typeface="Times New Roman"/>
              </a:rPr>
              <a:t>This afternoon/ 1:30 pm</a:t>
            </a:r>
          </a:p>
          <a:p>
            <a:pPr marL="520700" indent="-520700">
              <a:lnSpc>
                <a:spcPct val="115000"/>
              </a:lnSpc>
              <a:defRPr/>
            </a:pPr>
            <a:r>
              <a:rPr lang="en-US" sz="2800" dirty="0" smtClean="0">
                <a:ea typeface="Times New Roman"/>
                <a:cs typeface="Arial" panose="020B0604020202020204" pitchFamily="34" charset="0"/>
              </a:rPr>
              <a:t>     Webinar for CACFP &amp; SFSP</a:t>
            </a:r>
          </a:p>
          <a:p>
            <a:pPr marL="342900" indent="-342900">
              <a:lnSpc>
                <a:spcPct val="115000"/>
              </a:lnSpc>
              <a:buFont typeface="Symbol"/>
              <a:buChar char=""/>
              <a:defRPr/>
            </a:pPr>
            <a:r>
              <a:rPr lang="en-US" sz="2800" b="1" dirty="0" smtClean="0">
                <a:latin typeface="Arial" charset="0"/>
                <a:ea typeface="Times New Roman"/>
                <a:cs typeface="Times New Roman"/>
              </a:rPr>
              <a:t>This afternoon: </a:t>
            </a:r>
          </a:p>
          <a:p>
            <a:pPr lvl="1">
              <a:lnSpc>
                <a:spcPct val="115000"/>
              </a:lnSpc>
              <a:defRPr/>
            </a:pPr>
            <a:r>
              <a:rPr lang="en-US" sz="2800" dirty="0" smtClean="0">
                <a:latin typeface="Arial" charset="0"/>
                <a:ea typeface="Times New Roman"/>
                <a:cs typeface="Times New Roman"/>
              </a:rPr>
              <a:t>*</a:t>
            </a:r>
            <a:r>
              <a:rPr lang="en-US" sz="2800" i="1" dirty="0" smtClean="0">
                <a:latin typeface="Arial" charset="0"/>
                <a:ea typeface="Times New Roman"/>
                <a:cs typeface="Times New Roman"/>
              </a:rPr>
              <a:t>or soon after</a:t>
            </a:r>
            <a:r>
              <a:rPr lang="en-US" sz="2800" dirty="0" smtClean="0">
                <a:latin typeface="Arial" charset="0"/>
                <a:ea typeface="Times New Roman"/>
                <a:cs typeface="Times New Roman"/>
              </a:rPr>
              <a:t>, webinars will be posted on grant webpage</a:t>
            </a:r>
            <a:endParaRPr lang="en-US" sz="2800" dirty="0">
              <a:ea typeface="Cambria"/>
              <a:cs typeface="Arial" panose="020B0604020202020204" pitchFamily="34" charset="0"/>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a:p>
        </p:txBody>
      </p:sp>
    </p:spTree>
    <p:extLst>
      <p:ext uri="{BB962C8B-B14F-4D97-AF65-F5344CB8AC3E}">
        <p14:creationId xmlns:p14="http://schemas.microsoft.com/office/powerpoint/2010/main" val="1119025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buFont typeface="Symbol" panose="05050102010706020507" pitchFamily="18" charset="2"/>
              <a:buChar char=""/>
            </a:pPr>
            <a:r>
              <a:rPr lang="en-US" altLang="en-US" sz="2800" b="1" dirty="0" smtClean="0">
                <a:latin typeface="Arial" panose="020B0604020202020204" pitchFamily="34" charset="0"/>
                <a:ea typeface="Times New Roman" panose="02020603050405020304" pitchFamily="18" charset="0"/>
                <a:cs typeface="Arial" panose="020B0604020202020204" pitchFamily="34" charset="0"/>
              </a:rPr>
              <a:t>October 30, 2019</a:t>
            </a:r>
            <a:r>
              <a:rPr lang="en-US" altLang="en-US" sz="2800" dirty="0" smtClean="0">
                <a:latin typeface="Arial" panose="020B0604020202020204" pitchFamily="34" charset="0"/>
                <a:ea typeface="Times New Roman" panose="02020603050405020304" pitchFamily="18" charset="0"/>
                <a:cs typeface="Arial" panose="020B0604020202020204" pitchFamily="34" charset="0"/>
              </a:rPr>
              <a:t>– Baseline report  due</a:t>
            </a:r>
          </a:p>
          <a:p>
            <a:pPr lvl="1">
              <a:lnSpc>
                <a:spcPct val="115000"/>
              </a:lnSpc>
              <a:spcBef>
                <a:spcPct val="0"/>
              </a:spcBef>
            </a:pPr>
            <a:r>
              <a:rPr lang="en-US" altLang="en-US" sz="2800" dirty="0" smtClean="0">
                <a:latin typeface="Arial" panose="020B0604020202020204" pitchFamily="34" charset="0"/>
                <a:ea typeface="Times New Roman" panose="02020603050405020304" pitchFamily="18" charset="0"/>
                <a:cs typeface="Arial" panose="020B0604020202020204" pitchFamily="34" charset="0"/>
              </a:rPr>
              <a:t>(</a:t>
            </a:r>
            <a:r>
              <a:rPr lang="en-US" altLang="en-US" sz="2800" i="1" dirty="0" smtClean="0">
                <a:latin typeface="Arial" panose="020B0604020202020204" pitchFamily="34" charset="0"/>
                <a:ea typeface="Times New Roman" panose="02020603050405020304" pitchFamily="18" charset="0"/>
                <a:cs typeface="Arial" panose="020B0604020202020204" pitchFamily="34" charset="0"/>
              </a:rPr>
              <a:t>For first-time grantees only</a:t>
            </a:r>
            <a:r>
              <a:rPr lang="en-US" altLang="en-US" sz="2800" dirty="0" smtClean="0">
                <a:latin typeface="Arial" panose="020B0604020202020204" pitchFamily="34" charset="0"/>
                <a:ea typeface="Times New Roman" panose="02020603050405020304" pitchFamily="18" charset="0"/>
                <a:cs typeface="Arial" panose="020B0604020202020204" pitchFamily="34" charset="0"/>
              </a:rPr>
              <a:t>)</a:t>
            </a:r>
          </a:p>
          <a:p>
            <a:pPr>
              <a:lnSpc>
                <a:spcPct val="115000"/>
              </a:lnSpc>
              <a:spcBef>
                <a:spcPct val="0"/>
              </a:spcBef>
              <a:buFont typeface="Symbol" panose="05050102010706020507" pitchFamily="18" charset="2"/>
              <a:buChar char=""/>
            </a:pPr>
            <a:r>
              <a:rPr lang="en-US" altLang="en-US" sz="2800" b="1" dirty="0" smtClean="0">
                <a:latin typeface="Arial" panose="020B0604020202020204" pitchFamily="34" charset="0"/>
                <a:ea typeface="Times New Roman" panose="02020603050405020304" pitchFamily="18" charset="0"/>
                <a:cs typeface="Arial" panose="020B0604020202020204" pitchFamily="34" charset="0"/>
              </a:rPr>
              <a:t>September 30, 2020</a:t>
            </a:r>
            <a:r>
              <a:rPr lang="en-US" altLang="en-US" sz="2800" dirty="0" smtClean="0">
                <a:latin typeface="Arial" panose="020B0604020202020204" pitchFamily="34" charset="0"/>
                <a:ea typeface="Times New Roman" panose="02020603050405020304" pitchFamily="18" charset="0"/>
                <a:cs typeface="Arial" panose="020B0604020202020204" pitchFamily="34" charset="0"/>
              </a:rPr>
              <a:t>– Progress report  due</a:t>
            </a:r>
          </a:p>
          <a:p>
            <a:pPr>
              <a:lnSpc>
                <a:spcPct val="115000"/>
              </a:lnSpc>
              <a:spcBef>
                <a:spcPct val="0"/>
              </a:spcBef>
              <a:buFont typeface="Symbol" panose="05050102010706020507" pitchFamily="18" charset="2"/>
              <a:buChar char=""/>
            </a:pPr>
            <a:r>
              <a:rPr lang="en-US" altLang="en-US" sz="2800" b="1" dirty="0" smtClean="0">
                <a:latin typeface="Arial" panose="020B0604020202020204" pitchFamily="34" charset="0"/>
                <a:ea typeface="Times New Roman" panose="02020603050405020304" pitchFamily="18" charset="0"/>
                <a:cs typeface="Arial" panose="020B0604020202020204" pitchFamily="34" charset="0"/>
              </a:rPr>
              <a:t>June 30, 2021</a:t>
            </a:r>
            <a:r>
              <a:rPr lang="en-US" altLang="en-US" sz="2800" dirty="0" smtClean="0">
                <a:latin typeface="Arial" panose="020B0604020202020204" pitchFamily="34" charset="0"/>
                <a:ea typeface="Times New Roman" panose="02020603050405020304" pitchFamily="18" charset="0"/>
                <a:cs typeface="Arial" panose="020B0604020202020204" pitchFamily="34" charset="0"/>
              </a:rPr>
              <a:t> – All funds must be spent and all products must be received</a:t>
            </a:r>
          </a:p>
          <a:p>
            <a:pPr>
              <a:lnSpc>
                <a:spcPct val="115000"/>
              </a:lnSpc>
              <a:spcBef>
                <a:spcPct val="0"/>
              </a:spcBef>
              <a:buFont typeface="Symbol" panose="05050102010706020507" pitchFamily="18" charset="2"/>
              <a:buChar char=""/>
            </a:pPr>
            <a:r>
              <a:rPr lang="en-US" altLang="en-US" sz="2800" b="1" dirty="0" smtClean="0">
                <a:latin typeface="Arial" panose="020B0604020202020204" pitchFamily="34" charset="0"/>
                <a:ea typeface="Times New Roman" panose="02020603050405020304" pitchFamily="18" charset="0"/>
                <a:cs typeface="Arial" panose="020B0604020202020204" pitchFamily="34" charset="0"/>
              </a:rPr>
              <a:t>July 31, 2021</a:t>
            </a:r>
            <a:r>
              <a:rPr lang="en-US" altLang="en-US" sz="2800" dirty="0" smtClean="0">
                <a:latin typeface="Arial" panose="020B0604020202020204" pitchFamily="34" charset="0"/>
                <a:ea typeface="Times New Roman" panose="02020603050405020304" pitchFamily="18" charset="0"/>
                <a:cs typeface="Arial" panose="020B0604020202020204" pitchFamily="34" charset="0"/>
              </a:rPr>
              <a:t>– All funds must be processed in EGMS (</a:t>
            </a:r>
            <a:r>
              <a:rPr lang="en-US" altLang="en-US" sz="2800"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funds liquidated after this date</a:t>
            </a:r>
            <a:r>
              <a:rPr lang="en-US" altLang="en-US" sz="2800" dirty="0" smtClean="0">
                <a:latin typeface="Arial" panose="020B0604020202020204" pitchFamily="34" charset="0"/>
                <a:ea typeface="Times New Roman" panose="02020603050405020304" pitchFamily="18" charset="0"/>
                <a:cs typeface="Arial" panose="020B0604020202020204" pitchFamily="34" charset="0"/>
              </a:rPr>
              <a:t>)</a:t>
            </a:r>
          </a:p>
          <a:p>
            <a:pPr>
              <a:lnSpc>
                <a:spcPct val="115000"/>
              </a:lnSpc>
              <a:spcBef>
                <a:spcPct val="0"/>
              </a:spcBef>
              <a:spcAft>
                <a:spcPts val="1000"/>
              </a:spcAft>
              <a:buFont typeface="Symbol" panose="05050102010706020507" pitchFamily="18" charset="2"/>
              <a:buChar char=""/>
            </a:pPr>
            <a:r>
              <a:rPr lang="en-US" altLang="en-US" sz="2800" b="1" dirty="0" smtClean="0">
                <a:latin typeface="Arial" panose="020B0604020202020204" pitchFamily="34" charset="0"/>
                <a:ea typeface="Times New Roman" panose="02020603050405020304" pitchFamily="18" charset="0"/>
                <a:cs typeface="Arial" panose="020B0604020202020204" pitchFamily="34" charset="0"/>
              </a:rPr>
              <a:t>September 30, 2021</a:t>
            </a:r>
            <a:r>
              <a:rPr lang="en-US" altLang="en-US" sz="2800" dirty="0" smtClean="0">
                <a:latin typeface="Arial" panose="020B0604020202020204" pitchFamily="34" charset="0"/>
                <a:ea typeface="Times New Roman" panose="02020603050405020304" pitchFamily="18" charset="0"/>
                <a:cs typeface="Arial" panose="020B0604020202020204" pitchFamily="34" charset="0"/>
              </a:rPr>
              <a:t>–Final Report due</a:t>
            </a:r>
            <a:endParaRPr lang="en-US" altLang="en-US" sz="2800" dirty="0" smtClean="0">
              <a:latin typeface="Arial" panose="020B0604020202020204" pitchFamily="34" charset="0"/>
              <a:ea typeface="Cambria" panose="02040503050406030204" pitchFamily="18"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404982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eaLnBrk="1" hangingPunct="1">
              <a:lnSpc>
                <a:spcPct val="115000"/>
              </a:lnSpc>
              <a:spcBef>
                <a:spcPts val="0"/>
              </a:spcBef>
              <a:spcAft>
                <a:spcPts val="0"/>
              </a:spcAft>
              <a:buFont typeface="Arial" panose="020B0604020202020204" pitchFamily="34" charset="0"/>
              <a:buChar char="•"/>
              <a:defRPr/>
            </a:pPr>
            <a:r>
              <a:rPr lang="en-US" sz="2800" kern="1200" dirty="0" smtClean="0">
                <a:solidFill>
                  <a:schemeClr val="tx1"/>
                </a:solidFill>
                <a:latin typeface="+mn-lt"/>
                <a:ea typeface="Cambria"/>
                <a:cs typeface="Times New Roman"/>
              </a:rPr>
              <a:t>On the grant webpage under the RESOURCES section:</a:t>
            </a:r>
          </a:p>
          <a:p>
            <a:pPr marL="1371600" lvl="2" indent="-457200">
              <a:lnSpc>
                <a:spcPct val="115000"/>
              </a:lnSpc>
              <a:buFont typeface="Arial" panose="020B0604020202020204" pitchFamily="34" charset="0"/>
              <a:buChar char="•"/>
              <a:defRPr/>
            </a:pPr>
            <a:r>
              <a:rPr lang="en-US" sz="2800" kern="1200" dirty="0" smtClean="0">
                <a:solidFill>
                  <a:schemeClr val="tx1"/>
                </a:solidFill>
                <a:latin typeface="+mn-lt"/>
                <a:ea typeface="Cambria"/>
                <a:cs typeface="Times New Roman"/>
              </a:rPr>
              <a:t>Reimbursement worksheet (Excel) claim form </a:t>
            </a:r>
          </a:p>
          <a:p>
            <a:pPr marL="1371600" lvl="2" indent="-457200">
              <a:lnSpc>
                <a:spcPct val="115000"/>
              </a:lnSpc>
              <a:buFont typeface="Arial" panose="020B0604020202020204" pitchFamily="34" charset="0"/>
              <a:buChar char="•"/>
              <a:defRPr/>
            </a:pPr>
            <a:r>
              <a:rPr lang="en-US" sz="2800" kern="1200" dirty="0" smtClean="0">
                <a:solidFill>
                  <a:schemeClr val="tx1"/>
                </a:solidFill>
                <a:latin typeface="+mn-lt"/>
                <a:ea typeface="Cambria"/>
                <a:cs typeface="Times New Roman"/>
              </a:rPr>
              <a:t>Summary of allowable expenses, grant reporting requirements, etc.</a:t>
            </a:r>
          </a:p>
          <a:p>
            <a:pPr marL="1371600" lvl="2" indent="-457200">
              <a:lnSpc>
                <a:spcPct val="115000"/>
              </a:lnSpc>
              <a:buFont typeface="Arial" panose="020B0604020202020204" pitchFamily="34" charset="0"/>
              <a:buChar char="•"/>
              <a:defRPr/>
            </a:pPr>
            <a:r>
              <a:rPr lang="en-US" sz="2800" kern="1200" dirty="0" smtClean="0">
                <a:solidFill>
                  <a:schemeClr val="tx1"/>
                </a:solidFill>
                <a:latin typeface="+mn-lt"/>
                <a:ea typeface="Cambria"/>
                <a:cs typeface="Times New Roman"/>
              </a:rPr>
              <a:t>Copies of progress and final reports</a:t>
            </a:r>
          </a:p>
          <a:p>
            <a:pPr marL="1828800" lvl="3" indent="-457200">
              <a:lnSpc>
                <a:spcPct val="115000"/>
              </a:lnSpc>
              <a:buFont typeface="Arial" panose="020B0604020202020204" pitchFamily="34" charset="0"/>
              <a:buChar char="•"/>
              <a:defRPr/>
            </a:pPr>
            <a:r>
              <a:rPr lang="en-US" sz="2800" kern="1200" dirty="0" smtClean="0">
                <a:solidFill>
                  <a:schemeClr val="tx1"/>
                </a:solidFill>
                <a:latin typeface="+mn-lt"/>
                <a:ea typeface="Cambria"/>
                <a:cs typeface="Times New Roman"/>
              </a:rPr>
              <a:t>Links will be posted to complete the reports closer to the time when they are required. </a:t>
            </a:r>
          </a:p>
          <a:p>
            <a:pPr eaLnBrk="1" hangingPunct="1">
              <a:lnSpc>
                <a:spcPct val="115000"/>
              </a:lnSpc>
              <a:spcBef>
                <a:spcPts val="0"/>
              </a:spcBef>
              <a:spcAft>
                <a:spcPts val="0"/>
              </a:spcAft>
              <a:defRPr/>
            </a:pPr>
            <a:endParaRPr lang="en-US" sz="2800" kern="1200" dirty="0" smtClean="0">
              <a:solidFill>
                <a:schemeClr val="tx1"/>
              </a:solidFill>
              <a:latin typeface="+mn-lt"/>
              <a:ea typeface="Cambria"/>
              <a:cs typeface="Times New Roman"/>
            </a:endParaRP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240662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the farm to school procurement grant for the NSLP.  I’m your host, Rick Sherman.  AJ Williams is at the controls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a:p>
        </p:txBody>
      </p:sp>
    </p:spTree>
    <p:extLst>
      <p:ext uri="{BB962C8B-B14F-4D97-AF65-F5344CB8AC3E}">
        <p14:creationId xmlns:p14="http://schemas.microsoft.com/office/powerpoint/2010/main" val="759306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US" sz="1200" dirty="0" smtClean="0"/>
              <a:t>Retain invoices.  DON’T send them to me!</a:t>
            </a:r>
          </a:p>
          <a:p>
            <a:pPr marL="285750" indent="-285750">
              <a:buFont typeface="Arial" panose="020B0604020202020204" pitchFamily="34" charset="0"/>
              <a:buChar char="•"/>
              <a:defRPr/>
            </a:pPr>
            <a:r>
              <a:rPr lang="en-US" sz="1200" dirty="0" smtClean="0"/>
              <a:t>Make a copy of the invoice</a:t>
            </a:r>
          </a:p>
          <a:p>
            <a:pPr marL="285750" indent="-285750">
              <a:buFont typeface="Arial" panose="020B0604020202020204" pitchFamily="34" charset="0"/>
              <a:buChar char="•"/>
              <a:defRPr/>
            </a:pPr>
            <a:r>
              <a:rPr lang="en-US" sz="1200" dirty="0" smtClean="0"/>
              <a:t>Hopefully the vendor can list the food as “OREGON” on the invoice.</a:t>
            </a:r>
          </a:p>
          <a:p>
            <a:pPr marL="285750" indent="-285750">
              <a:buFont typeface="Arial" panose="020B0604020202020204" pitchFamily="34" charset="0"/>
              <a:buChar char="•"/>
              <a:defRPr/>
            </a:pPr>
            <a:r>
              <a:rPr lang="en-US" sz="1200" dirty="0" smtClean="0"/>
              <a:t>Highlight the item on the copy</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20</a:t>
            </a:fld>
            <a:endParaRPr lang="en-US"/>
          </a:p>
        </p:txBody>
      </p:sp>
    </p:spTree>
    <p:extLst>
      <p:ext uri="{BB962C8B-B14F-4D97-AF65-F5344CB8AC3E}">
        <p14:creationId xmlns:p14="http://schemas.microsoft.com/office/powerpoint/2010/main" val="1364790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panose="020B0604020202020204" pitchFamily="34" charset="0"/>
              <a:buChar char="•"/>
              <a:defRPr/>
            </a:pPr>
            <a:r>
              <a:rPr lang="en-US" sz="2800" dirty="0" smtClean="0"/>
              <a:t>There’s a NEW excel claim form for this year, PLEASE USE IT!</a:t>
            </a:r>
          </a:p>
          <a:p>
            <a:pPr marL="571500" indent="-571500">
              <a:buFont typeface="Arial" panose="020B0604020202020204" pitchFamily="34" charset="0"/>
              <a:buChar char="•"/>
              <a:defRPr/>
            </a:pPr>
            <a:r>
              <a:rPr lang="en-US" sz="2800" dirty="0" smtClean="0"/>
              <a:t>Fill in all info</a:t>
            </a:r>
          </a:p>
          <a:p>
            <a:pPr marL="571500" indent="-571500">
              <a:buFont typeface="Arial" panose="020B0604020202020204" pitchFamily="34" charset="0"/>
              <a:buChar char="•"/>
              <a:defRPr/>
            </a:pPr>
            <a:r>
              <a:rPr lang="en-US" sz="2800" dirty="0" smtClean="0"/>
              <a:t>NEW Email:</a:t>
            </a:r>
          </a:p>
          <a:p>
            <a:pPr marL="1028700" lvl="1" indent="-571500">
              <a:buFont typeface="Arial" panose="020B0604020202020204" pitchFamily="34" charset="0"/>
              <a:buChar char="•"/>
              <a:defRPr/>
            </a:pPr>
            <a:r>
              <a:rPr lang="en-US" sz="2800" dirty="0" smtClean="0">
                <a:hlinkClick r:id="rId3"/>
              </a:rPr>
              <a:t>farmtoCNP@ode.state.or.us</a:t>
            </a:r>
            <a:r>
              <a:rPr lang="en-US" sz="2800" dirty="0" smtClean="0"/>
              <a:t>  </a:t>
            </a:r>
            <a:r>
              <a:rPr lang="en-US" sz="2800" dirty="0" smtClean="0"/>
              <a:t>or send to me or Amy.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21</a:t>
            </a:fld>
            <a:endParaRPr lang="en-US"/>
          </a:p>
        </p:txBody>
      </p:sp>
    </p:spTree>
    <p:extLst>
      <p:ext uri="{BB962C8B-B14F-4D97-AF65-F5344CB8AC3E}">
        <p14:creationId xmlns:p14="http://schemas.microsoft.com/office/powerpoint/2010/main" val="788255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US" sz="1200" dirty="0" smtClean="0"/>
              <a:t>ODE will look it over and tell you it’s ok to enter the dollar amount into EGMS.</a:t>
            </a:r>
          </a:p>
          <a:p>
            <a:pPr marL="285750" indent="-285750">
              <a:buFont typeface="Arial" panose="020B0604020202020204" pitchFamily="34" charset="0"/>
              <a:buChar char="•"/>
              <a:defRPr/>
            </a:pPr>
            <a:r>
              <a:rPr lang="en-US" sz="1200" dirty="0" smtClean="0"/>
              <a:t>ODE will send reply with the last tab filled out that will give you your balance.</a:t>
            </a:r>
          </a:p>
          <a:p>
            <a:pPr marL="285750" indent="-285750">
              <a:buFont typeface="Arial" panose="020B0604020202020204" pitchFamily="34" charset="0"/>
              <a:buChar char="•"/>
              <a:defRPr/>
            </a:pPr>
            <a:r>
              <a:rPr lang="en-US" sz="1200" dirty="0" err="1" smtClean="0"/>
              <a:t>i’ll</a:t>
            </a:r>
            <a:r>
              <a:rPr lang="en-US" sz="1200" dirty="0" smtClean="0"/>
              <a:t> show you</a:t>
            </a:r>
            <a:r>
              <a:rPr lang="en-US" sz="1200" baseline="0" dirty="0" smtClean="0"/>
              <a:t> what this looks like on an upcoming slide.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22</a:t>
            </a:fld>
            <a:endParaRPr lang="en-US"/>
          </a:p>
        </p:txBody>
      </p:sp>
    </p:spTree>
    <p:extLst>
      <p:ext uri="{BB962C8B-B14F-4D97-AF65-F5344CB8AC3E}">
        <p14:creationId xmlns:p14="http://schemas.microsoft.com/office/powerpoint/2010/main" val="1281836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ct val="0"/>
              </a:spcBef>
              <a:buFont typeface="Arial" panose="020B0604020202020204" pitchFamily="34" charset="0"/>
              <a:buChar char="•"/>
            </a:pPr>
            <a:r>
              <a:rPr lang="en-US" altLang="en-US" sz="1200" dirty="0" smtClean="0"/>
              <a:t>You can claim an item </a:t>
            </a:r>
            <a:r>
              <a:rPr lang="en-US" altLang="en-US" sz="1200" b="1" dirty="0" smtClean="0">
                <a:solidFill>
                  <a:srgbClr val="7030A0"/>
                </a:solidFill>
              </a:rPr>
              <a:t>for this grant</a:t>
            </a:r>
            <a:r>
              <a:rPr lang="en-US" altLang="en-US" sz="1200" dirty="0" smtClean="0"/>
              <a:t>, but you can’t claim the </a:t>
            </a:r>
            <a:r>
              <a:rPr lang="en-US" altLang="en-US" sz="1200" b="1" i="1" u="sng" dirty="0" smtClean="0"/>
              <a:t>SAME</a:t>
            </a:r>
            <a:r>
              <a:rPr lang="en-US" altLang="en-US" sz="1200" dirty="0" smtClean="0"/>
              <a:t> individual item for:</a:t>
            </a:r>
          </a:p>
          <a:p>
            <a:pPr marL="457200" indent="-457200">
              <a:spcBef>
                <a:spcPct val="0"/>
              </a:spcBef>
              <a:buFont typeface="Arial" panose="020B0604020202020204" pitchFamily="34" charset="0"/>
              <a:buChar char="•"/>
            </a:pPr>
            <a:r>
              <a:rPr lang="en-US" altLang="en-US" sz="1200" dirty="0" smtClean="0">
                <a:solidFill>
                  <a:srgbClr val="0000FF"/>
                </a:solidFill>
              </a:rPr>
              <a:t>FFVP</a:t>
            </a:r>
          </a:p>
          <a:p>
            <a:pPr marL="457200" indent="-457200">
              <a:spcBef>
                <a:spcPct val="0"/>
              </a:spcBef>
              <a:buFont typeface="Arial" panose="020B0604020202020204" pitchFamily="34" charset="0"/>
              <a:buChar char="•"/>
            </a:pPr>
            <a:r>
              <a:rPr lang="en-US" altLang="en-US" sz="1200" dirty="0" smtClean="0">
                <a:solidFill>
                  <a:srgbClr val="7030A0"/>
                </a:solidFill>
              </a:rPr>
              <a:t>Pilot Project for Procurement of Fresh Fruits &amp; Vegetables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23</a:t>
            </a:fld>
            <a:endParaRPr lang="en-US"/>
          </a:p>
        </p:txBody>
      </p:sp>
    </p:spTree>
    <p:extLst>
      <p:ext uri="{BB962C8B-B14F-4D97-AF65-F5344CB8AC3E}">
        <p14:creationId xmlns:p14="http://schemas.microsoft.com/office/powerpoint/2010/main" val="2996925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ct val="0"/>
              </a:spcBef>
              <a:buFont typeface="Arial" panose="020B0604020202020204" pitchFamily="34" charset="0"/>
              <a:buChar char="•"/>
            </a:pPr>
            <a:r>
              <a:rPr lang="en-US" altLang="en-US" sz="1200" dirty="0" smtClean="0">
                <a:latin typeface="Arial" panose="020B0604020202020204" pitchFamily="34" charset="0"/>
              </a:rPr>
              <a:t>Because not all items are available year-round, you don’t necessarily have to submit a monthly claim, but you must show:</a:t>
            </a:r>
          </a:p>
          <a:p>
            <a:pPr marL="457200" indent="-457200">
              <a:spcBef>
                <a:spcPct val="0"/>
              </a:spcBef>
              <a:buFont typeface="Arial" panose="020B0604020202020204" pitchFamily="34" charset="0"/>
              <a:buChar char="•"/>
            </a:pPr>
            <a:r>
              <a:rPr lang="en-US" altLang="en-US" sz="1200" dirty="0" smtClean="0">
                <a:latin typeface="Arial" panose="020B0604020202020204" pitchFamily="34" charset="0"/>
              </a:rPr>
              <a:t>ADEQUATE PROGRESS- basically ½ of your funds should be spend ½ way through the grant period and so on</a:t>
            </a:r>
          </a:p>
          <a:p>
            <a:pPr>
              <a:spcBef>
                <a:spcPct val="0"/>
              </a:spcBef>
            </a:pPr>
            <a:r>
              <a:rPr lang="en-US" altLang="en-US" sz="1200" dirty="0" smtClean="0">
                <a:latin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24</a:t>
            </a:fld>
            <a:endParaRPr lang="en-US"/>
          </a:p>
        </p:txBody>
      </p:sp>
    </p:spTree>
    <p:extLst>
      <p:ext uri="{BB962C8B-B14F-4D97-AF65-F5344CB8AC3E}">
        <p14:creationId xmlns:p14="http://schemas.microsoft.com/office/powerpoint/2010/main" val="1054760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ct val="0"/>
              </a:spcBef>
              <a:buFont typeface="Arial" panose="020B0604020202020204" pitchFamily="34" charset="0"/>
              <a:buChar char="•"/>
            </a:pPr>
            <a:r>
              <a:rPr lang="en-US" altLang="en-US" sz="1200" dirty="0" smtClean="0">
                <a:latin typeface="Arial" panose="020B0604020202020204" pitchFamily="34" charset="0"/>
              </a:rPr>
              <a:t>ADEQUATE PROGRESS:  if you haven’t been spending your funds based on this, you will be notified and warned</a:t>
            </a:r>
          </a:p>
          <a:p>
            <a:pPr marL="457200" indent="-457200">
              <a:spcBef>
                <a:spcPct val="0"/>
              </a:spcBef>
              <a:buFont typeface="Arial" panose="020B0604020202020204" pitchFamily="34" charset="0"/>
              <a:buChar char="•"/>
            </a:pPr>
            <a:r>
              <a:rPr lang="en-US" altLang="en-US" sz="1200" dirty="0" smtClean="0">
                <a:latin typeface="Arial" panose="020B0604020202020204" pitchFamily="34" charset="0"/>
              </a:rPr>
              <a:t>If we don’t hear back from you or there is still no activity after two warnings, FUNDS WILL BE REALLOCATED.</a:t>
            </a:r>
          </a:p>
          <a:p>
            <a:pPr marL="457200" indent="-457200">
              <a:spcBef>
                <a:spcPct val="0"/>
              </a:spcBef>
              <a:buFont typeface="Arial" panose="020B0604020202020204" pitchFamily="34" charset="0"/>
              <a:buChar char="•"/>
            </a:pPr>
            <a:r>
              <a:rPr lang="en-US" altLang="en-US" sz="1200" dirty="0" smtClean="0">
                <a:latin typeface="Arial" panose="020B0604020202020204" pitchFamily="34" charset="0"/>
              </a:rPr>
              <a:t>Last year we reallocated over $100,000. We were able to ensure all the money got spent by allocating it to successful sponsors. </a:t>
            </a:r>
          </a:p>
          <a:p>
            <a:pPr>
              <a:spcBef>
                <a:spcPct val="0"/>
              </a:spcBef>
            </a:pPr>
            <a:r>
              <a:rPr lang="en-US" altLang="en-US" sz="1200" dirty="0" smtClean="0">
                <a:latin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25</a:t>
            </a:fld>
            <a:endParaRPr lang="en-US"/>
          </a:p>
        </p:txBody>
      </p:sp>
    </p:spTree>
    <p:extLst>
      <p:ext uri="{BB962C8B-B14F-4D97-AF65-F5344CB8AC3E}">
        <p14:creationId xmlns:p14="http://schemas.microsoft.com/office/powerpoint/2010/main" val="1645578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excel claim worksheet, the first tab</a:t>
            </a:r>
            <a:r>
              <a:rPr lang="en-US" baseline="0" dirty="0" smtClean="0"/>
              <a:t> is the instruction tab.  On that tab you’ll find examples of the proper way to enter and format the items.  Please avoid punctuation, and enter the item first, then the descriptor.  Please save the file as the example.  ODE will rename your file in the proper format and send it back to you if you don’t.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26</a:t>
            </a:fld>
            <a:endParaRPr lang="en-US"/>
          </a:p>
        </p:txBody>
      </p:sp>
    </p:spTree>
    <p:extLst>
      <p:ext uri="{BB962C8B-B14F-4D97-AF65-F5344CB8AC3E}">
        <p14:creationId xmlns:p14="http://schemas.microsoft.com/office/powerpoint/2010/main" val="2346537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second tab, you’ll enter your food items here.  Enter the invoice date, the main vendor</a:t>
            </a:r>
            <a:r>
              <a:rPr lang="en-US" baseline="0" dirty="0" smtClean="0"/>
              <a:t> – and please if you can the secondary vendor.  If you’re buying directly from a farm, you would obviously use the first column (vendor) and leave the secondary source blank.  </a:t>
            </a:r>
          </a:p>
          <a:p>
            <a:r>
              <a:rPr lang="en-US" baseline="0" dirty="0" smtClean="0"/>
              <a:t>Put the item on the item column, the amount (like how many cases or </a:t>
            </a:r>
            <a:r>
              <a:rPr lang="en-US" baseline="0" dirty="0" err="1" smtClean="0"/>
              <a:t>lbs</a:t>
            </a:r>
            <a:r>
              <a:rPr lang="en-US" baseline="0" dirty="0" smtClean="0"/>
              <a:t> in the amount column, the unit or case or pound in column F, (MOST IMPORTANT)and the price on column G. select one of the three options form column H:  Oregon Grown, OR Grown &amp; Processed, or </a:t>
            </a:r>
            <a:r>
              <a:rPr lang="en-US" baseline="0" dirty="0" err="1" smtClean="0"/>
              <a:t>OR</a:t>
            </a:r>
            <a:r>
              <a:rPr lang="en-US" baseline="0" dirty="0" smtClean="0"/>
              <a:t> Processed.    Please estimate the pounds for ONLY fresh produce in column H.  </a:t>
            </a:r>
          </a:p>
          <a:p>
            <a:r>
              <a:rPr lang="en-US" baseline="0" dirty="0" smtClean="0"/>
              <a:t>You can add lines if you want, it’s not password protected.</a:t>
            </a:r>
          </a:p>
          <a:p>
            <a:r>
              <a:rPr lang="en-US" b="1" baseline="0" dirty="0" smtClean="0"/>
              <a:t>With over 400 sponsors, we have less time to redo things so will probably send things back for you to redo if information is left out! </a:t>
            </a:r>
            <a:endParaRPr lang="en-US" b="1" dirty="0"/>
          </a:p>
        </p:txBody>
      </p:sp>
      <p:sp>
        <p:nvSpPr>
          <p:cNvPr id="4" name="Slide Number Placeholder 3"/>
          <p:cNvSpPr>
            <a:spLocks noGrp="1"/>
          </p:cNvSpPr>
          <p:nvPr>
            <p:ph type="sldNum" sz="quarter" idx="10"/>
          </p:nvPr>
        </p:nvSpPr>
        <p:spPr/>
        <p:txBody>
          <a:bodyPr/>
          <a:lstStyle/>
          <a:p>
            <a:fld id="{E2B63952-BBA8-4838-A0CF-80F9272645AB}" type="slidenum">
              <a:rPr lang="en-US" smtClean="0"/>
              <a:t>27</a:t>
            </a:fld>
            <a:endParaRPr lang="en-US"/>
          </a:p>
        </p:txBody>
      </p:sp>
    </p:spTree>
    <p:extLst>
      <p:ext uri="{BB962C8B-B14F-4D97-AF65-F5344CB8AC3E}">
        <p14:creationId xmlns:p14="http://schemas.microsoft.com/office/powerpoint/2010/main" val="3414727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simplified tab.  Anything</a:t>
            </a:r>
            <a:r>
              <a:rPr lang="en-US" baseline="0" dirty="0" smtClean="0"/>
              <a:t> other than food goes here:  mileage for delivery; labor for processing; small equipment.  May use up to 20% of your award for this category.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28</a:t>
            </a:fld>
            <a:endParaRPr lang="en-US"/>
          </a:p>
        </p:txBody>
      </p:sp>
    </p:spTree>
    <p:extLst>
      <p:ext uri="{BB962C8B-B14F-4D97-AF65-F5344CB8AC3E}">
        <p14:creationId xmlns:p14="http://schemas.microsoft.com/office/powerpoint/2010/main" val="441072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don’t put</a:t>
            </a:r>
            <a:r>
              <a:rPr lang="en-US" baseline="0" dirty="0" smtClean="0"/>
              <a:t> anything on this tab.  We’ll do that for you and send it back!  Most people get cute and change the formulae and it messes up the program.  Your costs from the food and other tabs will flow to here, we will add in your previous claims to give you your remaining balance.  This will also track your 20% “other” costs on this tab.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29</a:t>
            </a:fld>
            <a:endParaRPr lang="en-US"/>
          </a:p>
        </p:txBody>
      </p:sp>
    </p:spTree>
    <p:extLst>
      <p:ext uri="{BB962C8B-B14F-4D97-AF65-F5344CB8AC3E}">
        <p14:creationId xmlns:p14="http://schemas.microsoft.com/office/powerpoint/2010/main" val="153992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fontAlgn="base">
              <a:spcBef>
                <a:spcPct val="0"/>
              </a:spcBef>
              <a:spcAft>
                <a:spcPct val="0"/>
              </a:spcAft>
              <a:defRPr/>
            </a:pPr>
            <a:r>
              <a:rPr lang="en-US" altLang="en-US" sz="1200" dirty="0" smtClean="0">
                <a:solidFill>
                  <a:srgbClr val="1D1B10"/>
                </a:solidFill>
                <a:latin typeface="Arial" charset="0"/>
              </a:rPr>
              <a:t>The purpose of today’s webinar is for the </a:t>
            </a:r>
            <a:r>
              <a:rPr lang="en-US" altLang="en-US" sz="1200" b="1" dirty="0" smtClean="0">
                <a:solidFill>
                  <a:srgbClr val="1D1B10"/>
                </a:solidFill>
                <a:latin typeface="Arial" charset="0"/>
              </a:rPr>
              <a:t>“PROCUREMENT” </a:t>
            </a:r>
            <a:r>
              <a:rPr lang="en-US" altLang="en-US" sz="1200" dirty="0" smtClean="0">
                <a:solidFill>
                  <a:srgbClr val="1D1B10"/>
                </a:solidFill>
                <a:latin typeface="Arial" charset="0"/>
              </a:rPr>
              <a:t>grant available to all Oregon school districts and CACFP/SFSP Sponsors</a:t>
            </a:r>
          </a:p>
          <a:p>
            <a:pPr marL="342900" lvl="0" indent="-342900" fontAlgn="base">
              <a:spcBef>
                <a:spcPct val="0"/>
              </a:spcBef>
              <a:spcAft>
                <a:spcPct val="0"/>
              </a:spcAft>
              <a:defRPr/>
            </a:pPr>
            <a:endParaRPr lang="en-US" altLang="en-US" sz="1200" dirty="0" smtClean="0">
              <a:solidFill>
                <a:srgbClr val="1D1B10"/>
              </a:solidFill>
              <a:latin typeface="Arial" charset="0"/>
            </a:endParaRPr>
          </a:p>
          <a:p>
            <a:pPr marL="342900" lvl="0" indent="-342900" fontAlgn="base">
              <a:spcBef>
                <a:spcPct val="0"/>
              </a:spcBef>
              <a:spcAft>
                <a:spcPct val="0"/>
              </a:spcAft>
              <a:defRPr/>
            </a:pPr>
            <a:r>
              <a:rPr lang="en-US" altLang="en-US" sz="1200" dirty="0" smtClean="0">
                <a:solidFill>
                  <a:srgbClr val="1D1B10"/>
                </a:solidFill>
                <a:latin typeface="Arial" charset="0"/>
              </a:rPr>
              <a:t>If you’re here for the competitive</a:t>
            </a:r>
            <a:r>
              <a:rPr lang="en-US" altLang="en-US" sz="1200" i="1" dirty="0" smtClean="0">
                <a:solidFill>
                  <a:srgbClr val="1D1B10"/>
                </a:solidFill>
                <a:latin typeface="Arial" charset="0"/>
              </a:rPr>
              <a:t> </a:t>
            </a:r>
            <a:r>
              <a:rPr lang="en-US" altLang="en-US" sz="1200" i="1" u="sng" dirty="0" smtClean="0">
                <a:solidFill>
                  <a:srgbClr val="1D1B10"/>
                </a:solidFill>
                <a:latin typeface="Arial" charset="0"/>
              </a:rPr>
              <a:t>education grant </a:t>
            </a:r>
            <a:r>
              <a:rPr lang="en-US" altLang="en-US" sz="1200" i="1" dirty="0" smtClean="0">
                <a:solidFill>
                  <a:srgbClr val="1D1B10"/>
                </a:solidFill>
                <a:latin typeface="Arial" charset="0"/>
              </a:rPr>
              <a:t>(for food-; Ag-; or garden-based educational activities )</a:t>
            </a:r>
            <a:r>
              <a:rPr lang="en-US" altLang="en-US" sz="1200" dirty="0" smtClean="0">
                <a:solidFill>
                  <a:srgbClr val="1D1B10"/>
                </a:solidFill>
                <a:latin typeface="Arial" charset="0"/>
              </a:rPr>
              <a:t>, we will be having a separate webinar about that one as well.  Refer to the grant webpage for info on that one.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a:p>
        </p:txBody>
      </p:sp>
    </p:spTree>
    <p:extLst>
      <p:ext uri="{BB962C8B-B14F-4D97-AF65-F5344CB8AC3E}">
        <p14:creationId xmlns:p14="http://schemas.microsoft.com/office/powerpoint/2010/main" val="1382358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1200" b="1" dirty="0" smtClean="0"/>
              <a:t>Produced (grown, raised, or caught) in the State of Oregon</a:t>
            </a:r>
            <a:r>
              <a:rPr lang="en-US" sz="1200" dirty="0" smtClean="0"/>
              <a:t>;</a:t>
            </a:r>
          </a:p>
          <a:p>
            <a:pPr marL="285750" lvl="0" indent="-285750">
              <a:buFont typeface="Arial" panose="020B0604020202020204" pitchFamily="34" charset="0"/>
              <a:buChar char="•"/>
            </a:pPr>
            <a:r>
              <a:rPr lang="en-US" sz="1200" b="1" dirty="0" smtClean="0"/>
              <a:t>Processed in Oregon </a:t>
            </a:r>
          </a:p>
          <a:p>
            <a:pPr marL="285750" lvl="0" indent="-285750">
              <a:buFont typeface="Arial" panose="020B0604020202020204" pitchFamily="34" charset="0"/>
              <a:buChar char="•"/>
            </a:pPr>
            <a:r>
              <a:rPr lang="en-US" sz="1200" b="1" dirty="0" smtClean="0"/>
              <a:t>Grown AND Processed in Oregon</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30</a:t>
            </a:fld>
            <a:endParaRPr lang="en-US"/>
          </a:p>
        </p:txBody>
      </p:sp>
    </p:spTree>
    <p:extLst>
      <p:ext uri="{BB962C8B-B14F-4D97-AF65-F5344CB8AC3E}">
        <p14:creationId xmlns:p14="http://schemas.microsoft.com/office/powerpoint/2010/main" val="2088425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2800" b="1" dirty="0" smtClean="0"/>
              <a:t>Processed in Oregon</a:t>
            </a:r>
            <a:endParaRPr lang="en-US" sz="2800" dirty="0" smtClean="0"/>
          </a:p>
          <a:p>
            <a:pPr marL="742950" lvl="1" indent="-285750">
              <a:buFont typeface="Arial" panose="020B0604020202020204" pitchFamily="34" charset="0"/>
              <a:buChar char="•"/>
            </a:pPr>
            <a:r>
              <a:rPr lang="en-US" sz="2800" dirty="0" smtClean="0"/>
              <a:t>Items grown, caught or raised OUTSIDE of Oregon, but processed here.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32</a:t>
            </a:fld>
            <a:endParaRPr lang="en-US"/>
          </a:p>
        </p:txBody>
      </p:sp>
    </p:spTree>
    <p:extLst>
      <p:ext uri="{BB962C8B-B14F-4D97-AF65-F5344CB8AC3E}">
        <p14:creationId xmlns:p14="http://schemas.microsoft.com/office/powerpoint/2010/main" val="3183003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2800" b="1" dirty="0" smtClean="0"/>
              <a:t>Grown AND Processed in Oregon</a:t>
            </a:r>
            <a:endParaRPr lang="en-US" sz="2800" dirty="0" smtClean="0"/>
          </a:p>
          <a:p>
            <a:pPr marL="742950" lvl="1" indent="-285750">
              <a:buFont typeface="Arial" panose="020B0604020202020204" pitchFamily="34" charset="0"/>
              <a:buChar char="•"/>
            </a:pPr>
            <a:r>
              <a:rPr lang="en-US" sz="2800" dirty="0" smtClean="0"/>
              <a:t>Items grown, caught or raised in Oregon  and processed here. </a:t>
            </a:r>
          </a:p>
          <a:p>
            <a:pPr lvl="1"/>
            <a:endParaRPr lang="en-US" sz="2800" dirty="0" smtClean="0"/>
          </a:p>
          <a:p>
            <a:r>
              <a:rPr lang="en-US" dirty="0" smtClean="0"/>
              <a:t>Some companies source their</a:t>
            </a:r>
            <a:r>
              <a:rPr lang="en-US" baseline="0" dirty="0" smtClean="0"/>
              <a:t> processed items from Oregon as well.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33</a:t>
            </a:fld>
            <a:endParaRPr lang="en-US"/>
          </a:p>
        </p:txBody>
      </p:sp>
    </p:spTree>
    <p:extLst>
      <p:ext uri="{BB962C8B-B14F-4D97-AF65-F5344CB8AC3E}">
        <p14:creationId xmlns:p14="http://schemas.microsoft.com/office/powerpoint/2010/main" val="3466480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2800" b="1" dirty="0" smtClean="0"/>
              <a:t>UNALLOWABLE:</a:t>
            </a:r>
            <a:endParaRPr lang="en-US" sz="2800" dirty="0" smtClean="0"/>
          </a:p>
          <a:p>
            <a:pPr marL="285750" lvl="0" indent="-285750">
              <a:buFont typeface="Arial" panose="020B0604020202020204" pitchFamily="34" charset="0"/>
              <a:buChar char="•"/>
            </a:pPr>
            <a:r>
              <a:rPr lang="en-US" sz="2800" dirty="0" smtClean="0"/>
              <a:t>Intent is not to supplant purchases; some items are exclusively local and are “already on the tray” – we don’t want to reimburse those items</a:t>
            </a:r>
          </a:p>
          <a:p>
            <a:pPr marL="742950" lvl="1" indent="-285750">
              <a:buFont typeface="Arial" panose="020B0604020202020204" pitchFamily="34" charset="0"/>
              <a:buChar char="•"/>
            </a:pPr>
            <a:r>
              <a:rPr lang="en-US" sz="2800" dirty="0" smtClean="0"/>
              <a:t>Milk in half pints or bulk milk for drinking</a:t>
            </a:r>
          </a:p>
          <a:p>
            <a:pPr marL="742950" lvl="1" indent="-285750">
              <a:buFont typeface="Arial" panose="020B0604020202020204" pitchFamily="34" charset="0"/>
              <a:buChar char="•"/>
            </a:pPr>
            <a:r>
              <a:rPr lang="en-US" sz="2800" dirty="0" smtClean="0"/>
              <a:t>Bread, buns rolls</a:t>
            </a:r>
          </a:p>
          <a:p>
            <a:pPr marL="742950" lvl="1" indent="-285750">
              <a:buFont typeface="Arial" panose="020B0604020202020204" pitchFamily="34" charset="0"/>
              <a:buChar char="•"/>
            </a:pPr>
            <a:r>
              <a:rPr lang="en-US" sz="2800" dirty="0" smtClean="0"/>
              <a:t>Fruits/veg grown outside of Oregon but only minimally processed here (cut/chopped).  Fully processed ok. </a:t>
            </a:r>
          </a:p>
          <a:p>
            <a:pPr marL="742950" lvl="1" indent="-285750">
              <a:buFont typeface="Arial" panose="020B0604020202020204" pitchFamily="34" charset="0"/>
              <a:buChar char="•"/>
            </a:pPr>
            <a:r>
              <a:rPr lang="en-US" sz="2800" dirty="0" smtClean="0"/>
              <a:t>Oil, pan spray, butter/margarine, salad dressings.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34</a:t>
            </a:fld>
            <a:endParaRPr lang="en-US"/>
          </a:p>
        </p:txBody>
      </p:sp>
    </p:spTree>
    <p:extLst>
      <p:ext uri="{BB962C8B-B14F-4D97-AF65-F5344CB8AC3E}">
        <p14:creationId xmlns:p14="http://schemas.microsoft.com/office/powerpoint/2010/main" val="3486954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eaLnBrk="1" hangingPunct="1">
              <a:buFont typeface="Arial" panose="020B0604020202020204" pitchFamily="34" charset="0"/>
              <a:buChar char="•"/>
              <a:defRPr/>
            </a:pPr>
            <a:r>
              <a:rPr lang="en-US" sz="1200" dirty="0" smtClean="0"/>
              <a:t>Randomly selected desk audit; not associated with other CNP reviews. </a:t>
            </a:r>
          </a:p>
          <a:p>
            <a:pPr marL="285750" indent="-285750" eaLnBrk="1" hangingPunct="1">
              <a:buFont typeface="Arial" panose="020B0604020202020204" pitchFamily="34" charset="0"/>
              <a:buChar char="•"/>
              <a:defRPr/>
            </a:pPr>
            <a:r>
              <a:rPr lang="en-US" sz="1200" dirty="0" smtClean="0"/>
              <a:t>Will notify selected sponsors end of October</a:t>
            </a:r>
          </a:p>
          <a:p>
            <a:pPr marL="285750" indent="-285750" eaLnBrk="1" hangingPunct="1">
              <a:buFont typeface="Arial" panose="020B0604020202020204" pitchFamily="34" charset="0"/>
              <a:buChar char="•"/>
              <a:defRPr/>
            </a:pPr>
            <a:r>
              <a:rPr lang="en-US" sz="1200" dirty="0" smtClean="0"/>
              <a:t>If you’re selected, ODE will select one claim to verify</a:t>
            </a:r>
          </a:p>
          <a:p>
            <a:pPr marL="285750" indent="-285750" eaLnBrk="1" hangingPunct="1">
              <a:buFont typeface="Arial" panose="020B0604020202020204" pitchFamily="34" charset="0"/>
              <a:buChar char="•"/>
              <a:defRPr/>
            </a:pPr>
            <a:r>
              <a:rPr lang="en-US" sz="1200" dirty="0" smtClean="0"/>
              <a:t>Copy/scan invoices associated with that claim and send to farmtoCNP@state.or.us</a:t>
            </a:r>
          </a:p>
          <a:p>
            <a:pPr marL="285750" indent="-285750" eaLnBrk="1" hangingPunct="1">
              <a:buFont typeface="Arial" panose="020B0604020202020204" pitchFamily="34" charset="0"/>
              <a:buChar char="•"/>
              <a:defRPr/>
            </a:pPr>
            <a:endParaRPr lang="en-US" sz="160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35</a:t>
            </a:fld>
            <a:endParaRPr lang="en-US"/>
          </a:p>
        </p:txBody>
      </p:sp>
    </p:spTree>
    <p:extLst>
      <p:ext uri="{BB962C8B-B14F-4D97-AF65-F5344CB8AC3E}">
        <p14:creationId xmlns:p14="http://schemas.microsoft.com/office/powerpoint/2010/main" val="323774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 your distributor you already use</a:t>
            </a:r>
          </a:p>
          <a:p>
            <a:r>
              <a:rPr lang="en-US" dirty="0" smtClean="0"/>
              <a:t>Local Non-profits </a:t>
            </a:r>
          </a:p>
          <a:p>
            <a:pPr lvl="1"/>
            <a:r>
              <a:rPr lang="en-US" dirty="0" smtClean="0"/>
              <a:t>Regional procurement hubs</a:t>
            </a:r>
          </a:p>
          <a:p>
            <a:pPr lvl="1"/>
            <a:r>
              <a:rPr lang="en-US" dirty="0" smtClean="0"/>
              <a:t>Oregon Farm to School and School Garden Network</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36</a:t>
            </a:fld>
            <a:endParaRPr lang="en-US"/>
          </a:p>
        </p:txBody>
      </p:sp>
    </p:spTree>
    <p:extLst>
      <p:ext uri="{BB962C8B-B14F-4D97-AF65-F5344CB8AC3E}">
        <p14:creationId xmlns:p14="http://schemas.microsoft.com/office/powerpoint/2010/main" val="14283594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Farm to school portal is at  http://portal.oregonharvestforschools.com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37</a:t>
            </a:fld>
            <a:endParaRPr lang="en-US"/>
          </a:p>
        </p:txBody>
      </p:sp>
    </p:spTree>
    <p:extLst>
      <p:ext uri="{BB962C8B-B14F-4D97-AF65-F5344CB8AC3E}">
        <p14:creationId xmlns:p14="http://schemas.microsoft.com/office/powerpoint/2010/main" val="42899531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team can help!  Although you can reach any of the Farm to School Team by sending an email to </a:t>
            </a:r>
            <a:r>
              <a:rPr lang="en-US" dirty="0" smtClean="0">
                <a:hlinkClick r:id="rId3"/>
              </a:rPr>
              <a:t>farmtoCNP@state.or.us</a:t>
            </a:r>
            <a:r>
              <a:rPr lang="en-US" dirty="0" smtClean="0"/>
              <a:t> you can also reach us individually at:</a:t>
            </a:r>
          </a:p>
          <a:p>
            <a:r>
              <a:rPr lang="en-US" dirty="0" smtClean="0">
                <a:hlinkClick r:id="rId4"/>
              </a:rPr>
              <a:t>Rick.sherman@state.or.us</a:t>
            </a:r>
            <a:endParaRPr lang="en-US" dirty="0" smtClean="0"/>
          </a:p>
          <a:p>
            <a:r>
              <a:rPr lang="en-US" dirty="0" smtClean="0">
                <a:hlinkClick r:id="rId5"/>
              </a:rPr>
              <a:t>Amy.williams@state.or.us</a:t>
            </a:r>
            <a:endParaRPr lang="en-US" dirty="0" smtClean="0"/>
          </a:p>
          <a:p>
            <a:r>
              <a:rPr lang="en-US" dirty="0" smtClean="0"/>
              <a:t>(</a:t>
            </a:r>
            <a:r>
              <a:rPr lang="en-US" i="1" dirty="0" smtClean="0"/>
              <a:t>soon to be hired second assistant</a:t>
            </a:r>
            <a:r>
              <a:rPr lang="en-US" dirty="0" smtClean="0"/>
              <a:t>)</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39</a:t>
            </a:fld>
            <a:endParaRPr lang="en-US"/>
          </a:p>
        </p:txBody>
      </p:sp>
    </p:spTree>
    <p:extLst>
      <p:ext uri="{BB962C8B-B14F-4D97-AF65-F5344CB8AC3E}">
        <p14:creationId xmlns:p14="http://schemas.microsoft.com/office/powerpoint/2010/main" val="3806383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questions from this session will be put on our website on our Frequently Asked Questions (FAQ) document</a:t>
            </a:r>
          </a:p>
          <a:p>
            <a:r>
              <a:rPr lang="en-US" dirty="0" smtClean="0"/>
              <a:t>Will be updated periodically as more questions are received.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40</a:t>
            </a:fld>
            <a:endParaRPr lang="en-US"/>
          </a:p>
        </p:txBody>
      </p:sp>
    </p:spTree>
    <p:extLst>
      <p:ext uri="{BB962C8B-B14F-4D97-AF65-F5344CB8AC3E}">
        <p14:creationId xmlns:p14="http://schemas.microsoft.com/office/powerpoint/2010/main" val="2482925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1200" b="1" noProof="0" dirty="0" smtClean="0">
                <a:solidFill>
                  <a:prstClr val="black"/>
                </a:solidFill>
                <a:latin typeface="+mn-lt"/>
              </a:rPr>
              <a:t>Equity and Excellence for Every Learner</a:t>
            </a:r>
            <a:endParaRPr kumimoji="0" lang="en-US" altLang="en-US" sz="1200" b="1" i="0" u="none" strike="noStrike" kern="1200" cap="none" spc="0" normalizeH="0" baseline="0" noProof="0" dirty="0" smtClean="0">
              <a:ln>
                <a:noFill/>
              </a:ln>
              <a:solidFill>
                <a:prstClr val="black"/>
              </a:solidFill>
              <a:effectLst/>
              <a:uLnTx/>
              <a:uFillTx/>
              <a:latin typeface="+mn-lt"/>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rPr>
              <a:t>The Oregon Department of Education works in partnership with school districts</a:t>
            </a:r>
            <a:r>
              <a:rPr lang="en-US" altLang="en-US" sz="1200" dirty="0" smtClean="0">
                <a:solidFill>
                  <a:prstClr val="black"/>
                </a:solidFill>
                <a:latin typeface="+mn-lt"/>
              </a:rPr>
              <a:t>, </a:t>
            </a:r>
            <a:r>
              <a:rPr kumimoji="0" lang="en-US" altLang="en-US" sz="1200" b="0" i="0" u="none" strike="noStrike" kern="1200" cap="none" spc="0" normalizeH="0" baseline="0" noProof="0" dirty="0" smtClean="0">
                <a:ln>
                  <a:noFill/>
                </a:ln>
                <a:solidFill>
                  <a:prstClr val="black"/>
                </a:solidFill>
                <a:effectLst/>
                <a:uLnTx/>
                <a:uFillTx/>
                <a:latin typeface="+mn-lt"/>
              </a:rPr>
              <a:t>education service districts</a:t>
            </a:r>
            <a:r>
              <a:rPr kumimoji="0" lang="en-US" altLang="en-US" sz="1200" b="0" i="0" u="none" strike="noStrike" kern="1200" cap="none" spc="0" normalizeH="0" noProof="0" dirty="0" smtClean="0">
                <a:ln>
                  <a:noFill/>
                </a:ln>
                <a:solidFill>
                  <a:prstClr val="black"/>
                </a:solidFill>
                <a:effectLst/>
                <a:uLnTx/>
                <a:uFillTx/>
                <a:latin typeface="+mn-lt"/>
              </a:rPr>
              <a:t> and community partners</a:t>
            </a:r>
            <a:r>
              <a:rPr lang="en-US" altLang="en-US" sz="1200" dirty="0" smtClean="0">
                <a:solidFill>
                  <a:prstClr val="black"/>
                </a:solidFill>
                <a:latin typeface="+mn-lt"/>
              </a:rPr>
              <a:t>;</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1200" b="0" i="0" u="none" strike="noStrike" kern="1200" cap="none" spc="0" normalizeH="0" noProof="0" dirty="0" smtClean="0">
                <a:ln>
                  <a:noFill/>
                </a:ln>
                <a:solidFill>
                  <a:prstClr val="black"/>
                </a:solidFill>
                <a:effectLst/>
                <a:uLnTx/>
                <a:uFillTx/>
                <a:latin typeface="+mn-lt"/>
              </a:rPr>
              <a:t>Together, we serve over 580,000 K-12 students;</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1200" dirty="0" smtClean="0">
                <a:solidFill>
                  <a:prstClr val="black"/>
                </a:solidFill>
                <a:latin typeface="+mn-lt"/>
              </a:rPr>
              <a:t>We believe every student should have access to a </a:t>
            </a:r>
            <a:r>
              <a:rPr kumimoji="0" lang="en-US" altLang="en-US" sz="1200" b="0" i="0" u="none" strike="noStrike" kern="1200" cap="none" spc="0" normalizeH="0" noProof="0" dirty="0" smtClean="0">
                <a:ln>
                  <a:noFill/>
                </a:ln>
                <a:solidFill>
                  <a:prstClr val="black"/>
                </a:solidFill>
                <a:effectLst/>
                <a:uLnTx/>
                <a:uFillTx/>
                <a:latin typeface="+mn-lt"/>
              </a:rPr>
              <a:t>high-</a:t>
            </a:r>
            <a:r>
              <a:rPr lang="en-US" altLang="en-US" sz="1200" dirty="0" smtClean="0">
                <a:solidFill>
                  <a:prstClr val="black"/>
                </a:solidFill>
                <a:latin typeface="+mn-lt"/>
              </a:rPr>
              <a:t>quality, well-rounded learning experience;</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1200" dirty="0" smtClean="0">
                <a:solidFill>
                  <a:prstClr val="black"/>
                </a:solidFill>
                <a:latin typeface="+mn-lt"/>
              </a:rPr>
              <a:t>We work to achieve the Governor’s vision that every student in Oregon graduates with a plan for their future</a:t>
            </a:r>
            <a:r>
              <a:rPr lang="en-US" sz="1200" dirty="0" smtClean="0">
                <a:solidFill>
                  <a:prstClr val="black"/>
                </a:solidFill>
                <a:latin typeface="+mn-lt"/>
              </a:rPr>
              <a:t>.</a:t>
            </a:r>
            <a:endParaRPr kumimoji="0" lang="en-US" sz="1200" b="0" i="0" u="none" strike="noStrike" kern="1200" cap="none" spc="0" normalizeH="0" baseline="0" noProof="0" dirty="0" smtClean="0">
              <a:ln>
                <a:noFill/>
              </a:ln>
              <a:solidFill>
                <a:prstClr val="black"/>
              </a:solidFill>
              <a:effectLst/>
              <a:uLnTx/>
              <a:uFillTx/>
              <a:latin typeface="+mn-lt"/>
            </a:endParaRP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41</a:t>
            </a:fld>
            <a:endParaRPr lang="en-US"/>
          </a:p>
        </p:txBody>
      </p:sp>
    </p:spTree>
    <p:extLst>
      <p:ext uri="{BB962C8B-B14F-4D97-AF65-F5344CB8AC3E}">
        <p14:creationId xmlns:p14="http://schemas.microsoft.com/office/powerpoint/2010/main" val="179992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altLang="en-US" sz="1200" kern="1200" dirty="0" smtClean="0">
                <a:solidFill>
                  <a:schemeClr val="tx1"/>
                </a:solidFill>
                <a:latin typeface="+mn-lt"/>
                <a:ea typeface="+mn-ea"/>
                <a:cs typeface="+mn-cs"/>
              </a:rPr>
              <a:t>ALL MATERIALS-including this recorded webinar-can be found on the ODE Farm to School website:  </a:t>
            </a:r>
            <a:r>
              <a:rPr lang="en-US" altLang="en-US" sz="1200" u="sng" kern="1200" dirty="0" smtClean="0">
                <a:solidFill>
                  <a:schemeClr val="tx1"/>
                </a:solidFill>
                <a:latin typeface="+mn-lt"/>
                <a:ea typeface="+mn-ea"/>
                <a:cs typeface="+mn-cs"/>
                <a:hlinkClick r:id="rId3"/>
              </a:rPr>
              <a:t>Bit.ly/orf2s</a:t>
            </a:r>
            <a:r>
              <a:rPr lang="en-US" altLang="en-US" sz="1200" u="sng" kern="1200" dirty="0" smtClean="0">
                <a:solidFill>
                  <a:schemeClr val="tx1"/>
                </a:solidFill>
                <a:latin typeface="+mn-lt"/>
                <a:ea typeface="+mn-ea"/>
                <a:cs typeface="+mn-cs"/>
              </a:rPr>
              <a:t>  .  </a:t>
            </a:r>
            <a:r>
              <a:rPr lang="en-US" altLang="en-US" sz="800" kern="1200" dirty="0" smtClean="0">
                <a:solidFill>
                  <a:schemeClr val="tx1"/>
                </a:solidFill>
                <a:latin typeface="+mn-lt"/>
                <a:ea typeface="+mn-ea"/>
                <a:cs typeface="+mn-cs"/>
              </a:rPr>
              <a:t>Click on the “Oregon Farm to School Grant” section at the top</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a:p>
        </p:txBody>
      </p:sp>
    </p:spTree>
    <p:extLst>
      <p:ext uri="{BB962C8B-B14F-4D97-AF65-F5344CB8AC3E}">
        <p14:creationId xmlns:p14="http://schemas.microsoft.com/office/powerpoint/2010/main" val="2067959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t>Education 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42</a:t>
            </a:fld>
            <a:endParaRPr lang="en-US"/>
          </a:p>
        </p:txBody>
      </p:sp>
    </p:spTree>
    <p:extLst>
      <p:ext uri="{BB962C8B-B14F-4D97-AF65-F5344CB8AC3E}">
        <p14:creationId xmlns:p14="http://schemas.microsoft.com/office/powerpoint/2010/main" val="480150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go to the website the top link is for the Oregon farm to school grant</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a:p>
        </p:txBody>
      </p:sp>
    </p:spTree>
    <p:extLst>
      <p:ext uri="{BB962C8B-B14F-4D97-AF65-F5344CB8AC3E}">
        <p14:creationId xmlns:p14="http://schemas.microsoft.com/office/powerpoint/2010/main" val="2130495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sz="1200" dirty="0" smtClean="0">
                <a:solidFill>
                  <a:prstClr val="black"/>
                </a:solidFill>
              </a:rPr>
              <a:t>Keep checking the website for updates as things change.  Click on the “join us” link on the grant webpage to sign up for our listserv.</a:t>
            </a:r>
            <a:r>
              <a:rPr lang="en-US" sz="1200" baseline="0" dirty="0" smtClean="0">
                <a:solidFill>
                  <a:prstClr val="black"/>
                </a:solidFill>
              </a:rPr>
              <a:t>  </a:t>
            </a:r>
            <a:r>
              <a:rPr lang="en-US" sz="1200" dirty="0" smtClean="0">
                <a:solidFill>
                  <a:prstClr val="black"/>
                </a:solidFill>
              </a:rPr>
              <a:t>This is a requirement to participate in the grant, as it is the preferred method to communicate to the field for important changes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a:p>
        </p:txBody>
      </p:sp>
    </p:spTree>
    <p:extLst>
      <p:ext uri="{BB962C8B-B14F-4D97-AF65-F5344CB8AC3E}">
        <p14:creationId xmlns:p14="http://schemas.microsoft.com/office/powerpoint/2010/main" val="3602896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defRPr/>
            </a:pPr>
            <a:r>
              <a:rPr lang="en-US" sz="2800" b="1" dirty="0" smtClean="0">
                <a:solidFill>
                  <a:prstClr val="black"/>
                </a:solidFill>
              </a:rPr>
              <a:t>New email </a:t>
            </a:r>
            <a:r>
              <a:rPr lang="en-US" sz="2800" dirty="0" smtClean="0">
                <a:solidFill>
                  <a:prstClr val="black"/>
                </a:solidFill>
              </a:rPr>
              <a:t>for help!  This will go to myself, AJ and yet-to-be-hired second assistant:  </a:t>
            </a:r>
            <a:r>
              <a:rPr lang="en-US" sz="2800" dirty="0" smtClean="0">
                <a:solidFill>
                  <a:prstClr val="black"/>
                </a:solidFill>
                <a:hlinkClick r:id="rId3"/>
              </a:rPr>
              <a:t>farmtoCNP@ode.state.or.us</a:t>
            </a:r>
            <a:r>
              <a:rPr lang="en-US" sz="2800" dirty="0" smtClean="0">
                <a:solidFill>
                  <a:prstClr val="black"/>
                </a:solidFill>
              </a:rPr>
              <a:t>  </a:t>
            </a:r>
            <a:endParaRPr lang="en-US" sz="2800" dirty="0" smtClean="0">
              <a:solidFill>
                <a:prstClr val="black"/>
              </a:solidFill>
            </a:endParaRPr>
          </a:p>
          <a:p>
            <a:pPr marL="342900" indent="-342900">
              <a:buFont typeface="Arial" panose="020B0604020202020204" pitchFamily="34" charset="0"/>
              <a:buChar char="•"/>
              <a:defRPr/>
            </a:pPr>
            <a:r>
              <a:rPr lang="en-US" sz="2800" dirty="0" smtClean="0">
                <a:solidFill>
                  <a:prstClr val="black"/>
                </a:solidFill>
              </a:rPr>
              <a:t>You </a:t>
            </a:r>
            <a:r>
              <a:rPr lang="en-US" sz="2800" dirty="0" smtClean="0">
                <a:solidFill>
                  <a:prstClr val="black"/>
                </a:solidFill>
              </a:rPr>
              <a:t>can still email us individually: </a:t>
            </a:r>
            <a:r>
              <a:rPr lang="en-US" sz="2800" dirty="0" smtClean="0">
                <a:solidFill>
                  <a:prstClr val="black"/>
                </a:solidFill>
                <a:hlinkClick r:id="rId4"/>
              </a:rPr>
              <a:t>rick.sherman@state.or.us</a:t>
            </a:r>
            <a:r>
              <a:rPr lang="en-US" sz="2800" dirty="0" smtClean="0">
                <a:solidFill>
                  <a:prstClr val="black"/>
                </a:solidFill>
              </a:rPr>
              <a:t>  </a:t>
            </a:r>
            <a:r>
              <a:rPr lang="en-US" sz="2800" dirty="0" smtClean="0">
                <a:solidFill>
                  <a:prstClr val="black"/>
                </a:solidFill>
                <a:hlinkClick r:id="rId5"/>
              </a:rPr>
              <a:t>amy.williams@state.or.us</a:t>
            </a:r>
            <a:r>
              <a:rPr lang="en-US" sz="2800" dirty="0" smtClean="0">
                <a:solidFill>
                  <a:prstClr val="black"/>
                </a:solidFill>
              </a:rPr>
              <a:t> </a:t>
            </a:r>
          </a:p>
          <a:p>
            <a:pPr marL="342900" indent="-342900">
              <a:buFont typeface="Arial" panose="020B0604020202020204" pitchFamily="34" charset="0"/>
              <a:buChar char="•"/>
              <a:defRPr/>
            </a:pPr>
            <a:r>
              <a:rPr lang="en-US" sz="2800" dirty="0" smtClean="0">
                <a:solidFill>
                  <a:prstClr val="black"/>
                </a:solidFill>
              </a:rPr>
              <a:t>This grant is for BOTH school years: </a:t>
            </a:r>
          </a:p>
          <a:p>
            <a:pPr lvl="1">
              <a:defRPr/>
            </a:pPr>
            <a:r>
              <a:rPr lang="en-US" sz="2800" dirty="0" smtClean="0">
                <a:solidFill>
                  <a:prstClr val="black"/>
                </a:solidFill>
              </a:rPr>
              <a:t>2019-2020 &amp; 2020-2021</a:t>
            </a:r>
            <a:endParaRPr lang="en-US" sz="2800" dirty="0">
              <a:solidFill>
                <a:prstClr val="black"/>
              </a:solidFill>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7</a:t>
            </a:fld>
            <a:endParaRPr lang="en-US"/>
          </a:p>
        </p:txBody>
      </p:sp>
    </p:spTree>
    <p:extLst>
      <p:ext uri="{BB962C8B-B14F-4D97-AF65-F5344CB8AC3E}">
        <p14:creationId xmlns:p14="http://schemas.microsoft.com/office/powerpoint/2010/main" val="3947925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defRPr/>
            </a:pPr>
            <a:r>
              <a:rPr lang="en-US" sz="1200" dirty="0" smtClean="0">
                <a:solidFill>
                  <a:prstClr val="black"/>
                </a:solidFill>
              </a:rPr>
              <a:t>Overview: Changes from previous years</a:t>
            </a:r>
          </a:p>
          <a:p>
            <a:pPr marL="342900" indent="-342900">
              <a:buFont typeface="Arial" panose="020B0604020202020204" pitchFamily="34" charset="0"/>
              <a:buChar char="•"/>
              <a:defRPr/>
            </a:pPr>
            <a:r>
              <a:rPr lang="en-US" sz="1200" dirty="0" smtClean="0">
                <a:solidFill>
                  <a:prstClr val="black"/>
                </a:solidFill>
              </a:rPr>
              <a:t>Program requirements</a:t>
            </a:r>
          </a:p>
          <a:p>
            <a:pPr marL="342900" indent="-342900">
              <a:buFont typeface="Arial" panose="020B0604020202020204" pitchFamily="34" charset="0"/>
              <a:buChar char="•"/>
              <a:defRPr/>
            </a:pPr>
            <a:r>
              <a:rPr lang="en-US" sz="1200" dirty="0" smtClean="0">
                <a:solidFill>
                  <a:prstClr val="black"/>
                </a:solidFill>
              </a:rPr>
              <a:t>Resources, Timeline</a:t>
            </a:r>
          </a:p>
          <a:p>
            <a:pPr marL="342900" indent="-342900">
              <a:buFont typeface="Arial" panose="020B0604020202020204" pitchFamily="34" charset="0"/>
              <a:buChar char="•"/>
              <a:defRPr/>
            </a:pPr>
            <a:r>
              <a:rPr lang="en-US" sz="1200" dirty="0" smtClean="0">
                <a:solidFill>
                  <a:prstClr val="black"/>
                </a:solidFill>
              </a:rPr>
              <a:t>Reimbursement Process &amp; Requirements; allowable/unallowable costs</a:t>
            </a:r>
          </a:p>
          <a:p>
            <a:pPr marL="342900" indent="-342900">
              <a:buFont typeface="Arial" panose="020B0604020202020204" pitchFamily="34" charset="0"/>
              <a:buChar char="•"/>
              <a:defRPr/>
            </a:pPr>
            <a:r>
              <a:rPr lang="en-US" sz="1200" dirty="0" smtClean="0">
                <a:solidFill>
                  <a:prstClr val="black"/>
                </a:solidFill>
              </a:rPr>
              <a:t>Reporting</a:t>
            </a:r>
          </a:p>
          <a:p>
            <a:pPr marL="342900" indent="-342900">
              <a:buFont typeface="Arial" panose="020B0604020202020204" pitchFamily="34" charset="0"/>
              <a:buChar char="•"/>
              <a:defRPr/>
            </a:pPr>
            <a:r>
              <a:rPr lang="en-US" sz="1200" dirty="0" smtClean="0">
                <a:solidFill>
                  <a:prstClr val="black"/>
                </a:solidFill>
              </a:rPr>
              <a:t>Help in sourcing local items </a:t>
            </a:r>
          </a:p>
          <a:p>
            <a:pPr marL="342900" indent="-342900">
              <a:buFont typeface="Arial" panose="020B0604020202020204" pitchFamily="34" charset="0"/>
              <a:buChar char="•"/>
              <a:defRPr/>
            </a:pPr>
            <a:r>
              <a:rPr lang="en-US" sz="1200" dirty="0" smtClean="0">
                <a:solidFill>
                  <a:prstClr val="black"/>
                </a:solidFill>
              </a:rPr>
              <a:t>Questions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a:p>
        </p:txBody>
      </p:sp>
    </p:spTree>
    <p:extLst>
      <p:ext uri="{BB962C8B-B14F-4D97-AF65-F5344CB8AC3E}">
        <p14:creationId xmlns:p14="http://schemas.microsoft.com/office/powerpoint/2010/main" val="1256755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House bill 2579 </a:t>
            </a:r>
            <a:r>
              <a:rPr lang="en-US" altLang="en-US" sz="1200" dirty="0" smtClean="0">
                <a:latin typeface="Arial" panose="020B0604020202020204" pitchFamily="34" charset="0"/>
              </a:rPr>
              <a:t>Directs ODE to award grants to Oregon school districts for </a:t>
            </a:r>
            <a:r>
              <a:rPr lang="en-US" altLang="en-US" sz="1200" b="1" i="1" dirty="0" smtClean="0">
                <a:solidFill>
                  <a:srgbClr val="FF0000"/>
                </a:solidFill>
                <a:latin typeface="Arial" panose="020B0604020202020204" pitchFamily="34" charset="0"/>
              </a:rPr>
              <a:t>reimbursement of costs incurred in purchasing Oregon food products that meet certain criteria </a:t>
            </a:r>
            <a:r>
              <a:rPr lang="en-US" altLang="en-US" sz="1200" dirty="0" smtClean="0">
                <a:latin typeface="Arial" panose="020B0604020202020204" pitchFamily="34" charset="0"/>
              </a:rPr>
              <a:t>(</a:t>
            </a:r>
            <a:r>
              <a:rPr lang="en-US" altLang="en-US" sz="1200" i="1" dirty="0" smtClean="0">
                <a:latin typeface="Arial" panose="020B0604020202020204" pitchFamily="34" charset="0"/>
              </a:rPr>
              <a:t>and for funding food-based, agriculture-based and garden-based educational activities</a:t>
            </a:r>
            <a:r>
              <a:rPr lang="en-US" altLang="en-US" sz="1200" dirty="0" smtClean="0">
                <a:latin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a:p>
        </p:txBody>
      </p:sp>
    </p:spTree>
    <p:extLst>
      <p:ext uri="{BB962C8B-B14F-4D97-AF65-F5344CB8AC3E}">
        <p14:creationId xmlns:p14="http://schemas.microsoft.com/office/powerpoint/2010/main" val="3612985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ly">
    <p:bg>
      <p:bgPr>
        <a:solidFill>
          <a:schemeClr val="bg1"/>
        </a:solidFill>
        <a:effectLst/>
      </p:bgPr>
    </p:bg>
    <p:spTree>
      <p:nvGrpSpPr>
        <p:cNvPr id="1" name=""/>
        <p:cNvGrpSpPr/>
        <p:nvPr/>
      </p:nvGrpSpPr>
      <p:grpSpPr>
        <a:xfrm>
          <a:off x="0" y="0"/>
          <a:ext cx="0" cy="0"/>
          <a:chOff x="0" y="0"/>
          <a:chExt cx="0" cy="0"/>
        </a:xfrm>
      </p:grpSpPr>
      <p:pic>
        <p:nvPicPr>
          <p:cNvPr id="12" name="Picture 11"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62345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7995395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5423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45886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3010623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153088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0101477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8928441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1419762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01713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8147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7391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380918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511879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0318013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Decorative geometric pattern"/>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4"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 id="2147483701" r:id="rId4"/>
    <p:sldLayoutId id="2147483702" r:id="rId5"/>
    <p:sldLayoutId id="2147483704" r:id="rId6"/>
    <p:sldLayoutId id="2147483709" r:id="rId7"/>
    <p:sldLayoutId id="2147483707" r:id="rId8"/>
    <p:sldLayoutId id="2147483705" r:id="rId9"/>
    <p:sldLayoutId id="2147483706" r:id="rId10"/>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Decorative blue swoosh"/>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farmtoCNP@state.or.u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portal.oregonharvestforschools.com/"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mailto:farmtoCNP@ode.state.or.us"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mailto:Amy.williams@state.or.us" TargetMode="External"/><Relationship Id="rId4" Type="http://schemas.openxmlformats.org/officeDocument/2006/relationships/hyperlink" Target="mailto:Rick.sherman@state.or.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www.bit.ly/orf2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mailto:farmtoCNP@ode.state.or.u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hyperlink" Target="mailto:amy.williams@state.or.us" TargetMode="External"/><Relationship Id="rId4" Type="http://schemas.openxmlformats.org/officeDocument/2006/relationships/hyperlink" Target="mailto:rick.sherman@state.or.u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474209" y="2064944"/>
            <a:ext cx="6341165" cy="1807029"/>
          </a:xfrm>
        </p:spPr>
        <p:txBody>
          <a:bodyPr/>
          <a:lstStyle/>
          <a:p>
            <a:pPr lvl="0" algn="ctr" defTabSz="914400">
              <a:lnSpc>
                <a:spcPct val="100000"/>
              </a:lnSpc>
              <a:spcBef>
                <a:spcPts val="0"/>
              </a:spcBef>
            </a:pPr>
            <a:r>
              <a:rPr lang="en-US" altLang="en-US" sz="4800" dirty="0" smtClean="0">
                <a:solidFill>
                  <a:prstClr val="black"/>
                </a:solidFill>
                <a:ea typeface="+mn-ea"/>
                <a:cs typeface="+mn-cs"/>
              </a:rPr>
              <a:t>Oregon Farm to School Procurement Grant </a:t>
            </a:r>
            <a:r>
              <a:rPr lang="en-US" altLang="en-US" sz="4800" dirty="0" smtClean="0">
                <a:solidFill>
                  <a:prstClr val="black"/>
                </a:solidFill>
                <a:ea typeface="+mn-ea"/>
                <a:cs typeface="+mn-cs"/>
              </a:rPr>
              <a:t>Webinar</a:t>
            </a:r>
            <a:endParaRPr lang="en-US" altLang="en-US" sz="4800" dirty="0">
              <a:solidFill>
                <a:prstClr val="black"/>
              </a:solidFill>
              <a:ea typeface="+mn-ea"/>
              <a:cs typeface="+mn-cs"/>
            </a:endParaRPr>
          </a:p>
        </p:txBody>
      </p:sp>
      <p:sp>
        <p:nvSpPr>
          <p:cNvPr id="7" name="Rectangle 3"/>
          <p:cNvSpPr>
            <a:spLocks noGrp="1" noChangeArrowheads="1"/>
          </p:cNvSpPr>
          <p:nvPr>
            <p:ph type="subTitle" idx="1"/>
          </p:nvPr>
        </p:nvSpPr>
        <p:spPr>
          <a:xfrm>
            <a:off x="1153337" y="4512731"/>
            <a:ext cx="6858000" cy="1655762"/>
          </a:xfrm>
          <a:ln>
            <a:solidFill>
              <a:schemeClr val="bg2">
                <a:lumMod val="25000"/>
              </a:schemeClr>
            </a:solidFill>
          </a:ln>
        </p:spPr>
        <p:txBody>
          <a:bodyPr>
            <a:normAutofit fontScale="92500" lnSpcReduction="20000"/>
          </a:bodyPr>
          <a:lstStyle/>
          <a:p>
            <a:r>
              <a:rPr lang="en-US" altLang="en-US" b="1" dirty="0" smtClean="0"/>
              <a:t>This webinar will begin shortly</a:t>
            </a:r>
          </a:p>
          <a:p>
            <a:pPr marL="342900" indent="-342900" algn="l">
              <a:buFont typeface="Arial" panose="020B0604020202020204" pitchFamily="34" charset="0"/>
              <a:buChar char="•"/>
            </a:pPr>
            <a:r>
              <a:rPr lang="en-US" altLang="en-US" dirty="0" smtClean="0"/>
              <a:t>Please </a:t>
            </a:r>
            <a:r>
              <a:rPr lang="en-US" altLang="en-US" dirty="0"/>
              <a:t>keep your line muted</a:t>
            </a:r>
          </a:p>
          <a:p>
            <a:pPr marL="342900" indent="-342900" algn="l">
              <a:buFont typeface="Arial" panose="020B0604020202020204" pitchFamily="34" charset="0"/>
              <a:buChar char="•"/>
            </a:pPr>
            <a:r>
              <a:rPr lang="en-US" altLang="en-US" dirty="0"/>
              <a:t>If you wish to ask a question you can use the chat feature</a:t>
            </a:r>
          </a:p>
          <a:p>
            <a:pPr marL="342900" indent="-342900" algn="l">
              <a:buFont typeface="Arial" panose="020B0604020202020204" pitchFamily="34" charset="0"/>
              <a:buChar char="•"/>
            </a:pPr>
            <a:r>
              <a:rPr lang="en-US" altLang="en-US" dirty="0"/>
              <a:t>I’ll answer the questions at the end of the presentation</a:t>
            </a:r>
          </a:p>
          <a:p>
            <a:endParaRPr lang="en-US" altLang="en-US" dirty="0" smtClean="0"/>
          </a:p>
          <a:p>
            <a:endParaRPr lang="en-US" altLang="en-US" dirty="0" smtClean="0"/>
          </a:p>
        </p:txBody>
      </p:sp>
      <p:pic>
        <p:nvPicPr>
          <p:cNvPr id="5" name="Picture 1" title="farm to school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983" y="198997"/>
            <a:ext cx="2222372"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6541" y="2691753"/>
            <a:ext cx="2447146" cy="1417118"/>
          </a:xfrm>
          <a:prstGeom prst="rect">
            <a:avLst/>
          </a:prstGeom>
        </p:spPr>
        <p:txBody>
          <a:bodyPr wrap="square">
            <a:spAutoFit/>
          </a:bodyPr>
          <a:lstStyle/>
          <a:p>
            <a:pPr algn="ctr">
              <a:buFont typeface="Arial" charset="0"/>
              <a:buNone/>
              <a:defRPr/>
            </a:pPr>
            <a:r>
              <a:rPr lang="en-US" sz="2800" dirty="0" smtClean="0">
                <a:solidFill>
                  <a:srgbClr val="FF0000"/>
                </a:solidFill>
              </a:rPr>
              <a:t>10:00 am Wednesday</a:t>
            </a:r>
            <a:r>
              <a:rPr lang="en-US" sz="2800" dirty="0">
                <a:solidFill>
                  <a:srgbClr val="FF0000"/>
                </a:solidFill>
              </a:rPr>
              <a:t>, </a:t>
            </a:r>
            <a:r>
              <a:rPr lang="en-US" sz="2800" dirty="0" smtClean="0">
                <a:solidFill>
                  <a:srgbClr val="FF0000"/>
                </a:solidFill>
              </a:rPr>
              <a:t>October 9</a:t>
            </a:r>
            <a:endParaRPr lang="en-US" dirty="0">
              <a:solidFill>
                <a:srgbClr val="FF0000"/>
              </a:solidFill>
            </a:endParaRPr>
          </a:p>
        </p:txBody>
      </p:sp>
    </p:spTree>
    <p:extLst>
      <p:ext uri="{BB962C8B-B14F-4D97-AF65-F5344CB8AC3E}">
        <p14:creationId xmlns:p14="http://schemas.microsoft.com/office/powerpoint/2010/main" val="956260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new?</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10</a:t>
            </a:fld>
            <a:endParaRPr lang="en-US"/>
          </a:p>
        </p:txBody>
      </p:sp>
      <p:sp>
        <p:nvSpPr>
          <p:cNvPr id="6" name="Rectangle 5"/>
          <p:cNvSpPr/>
          <p:nvPr/>
        </p:nvSpPr>
        <p:spPr>
          <a:xfrm>
            <a:off x="470780" y="2300706"/>
            <a:ext cx="8044570" cy="3877985"/>
          </a:xfrm>
          <a:prstGeom prst="rect">
            <a:avLst/>
          </a:prstGeom>
        </p:spPr>
        <p:txBody>
          <a:bodyPr wrap="square">
            <a:spAutoFit/>
          </a:bodyPr>
          <a:lstStyle/>
          <a:p>
            <a:pPr marL="342900" indent="-342900">
              <a:buFont typeface="Arial" panose="020B0604020202020204" pitchFamily="34" charset="0"/>
              <a:buChar char="•"/>
              <a:defRPr/>
            </a:pPr>
            <a:r>
              <a:rPr lang="en-US" sz="2800" dirty="0" smtClean="0">
                <a:solidFill>
                  <a:prstClr val="black"/>
                </a:solidFill>
              </a:rPr>
              <a:t>FIFTEEN MILLION DOLLARS Allocated for this </a:t>
            </a:r>
            <a:r>
              <a:rPr lang="en-US" sz="2800" dirty="0" smtClean="0">
                <a:solidFill>
                  <a:prstClr val="black"/>
                </a:solidFill>
              </a:rPr>
              <a:t>grant in total!</a:t>
            </a:r>
            <a:endParaRPr lang="en-US" sz="2800" dirty="0" smtClean="0">
              <a:solidFill>
                <a:prstClr val="black"/>
              </a:solidFill>
            </a:endParaRPr>
          </a:p>
          <a:p>
            <a:pPr marL="800100" lvl="1" indent="-342900">
              <a:buFont typeface="Arial" panose="020B0604020202020204" pitchFamily="34" charset="0"/>
              <a:buChar char="•"/>
              <a:defRPr/>
            </a:pPr>
            <a:r>
              <a:rPr lang="en-US" sz="2800" dirty="0" smtClean="0">
                <a:solidFill>
                  <a:prstClr val="black"/>
                </a:solidFill>
              </a:rPr>
              <a:t>Approx. $11M for </a:t>
            </a:r>
            <a:r>
              <a:rPr lang="en-US" sz="2800" u="sng" dirty="0" smtClean="0">
                <a:solidFill>
                  <a:prstClr val="black"/>
                </a:solidFill>
              </a:rPr>
              <a:t>this</a:t>
            </a:r>
            <a:r>
              <a:rPr lang="en-US" sz="2800" dirty="0" smtClean="0">
                <a:solidFill>
                  <a:prstClr val="black"/>
                </a:solidFill>
              </a:rPr>
              <a:t> procurement grant</a:t>
            </a:r>
          </a:p>
          <a:p>
            <a:pPr marL="342900" indent="-342900">
              <a:buFont typeface="Arial" panose="020B0604020202020204" pitchFamily="34" charset="0"/>
              <a:buChar char="•"/>
              <a:defRPr/>
            </a:pPr>
            <a:r>
              <a:rPr lang="en-US" sz="2800" dirty="0" smtClean="0">
                <a:solidFill>
                  <a:prstClr val="black"/>
                </a:solidFill>
              </a:rPr>
              <a:t>Automatically opted in everyone at the last minute</a:t>
            </a:r>
          </a:p>
          <a:p>
            <a:pPr marL="342900" indent="-342900">
              <a:buFont typeface="Arial" panose="020B0604020202020204" pitchFamily="34" charset="0"/>
              <a:buChar char="•"/>
              <a:defRPr/>
            </a:pPr>
            <a:r>
              <a:rPr lang="en-US" sz="2800" dirty="0" smtClean="0">
                <a:solidFill>
                  <a:prstClr val="black"/>
                </a:solidFill>
              </a:rPr>
              <a:t>Calculation of all meals from last year instead of just lunches to determine award</a:t>
            </a:r>
          </a:p>
          <a:p>
            <a:pPr marL="800100" lvl="1" indent="-342900">
              <a:buFont typeface="Arial" panose="020B0604020202020204" pitchFamily="34" charset="0"/>
              <a:buChar char="•"/>
              <a:defRPr/>
            </a:pPr>
            <a:r>
              <a:rPr lang="en-US" sz="2800" dirty="0" smtClean="0">
                <a:solidFill>
                  <a:prstClr val="black"/>
                </a:solidFill>
              </a:rPr>
              <a:t>Formula was lunches, breakfasts (2=1 meal) and snacks 4=1 meal)</a:t>
            </a:r>
          </a:p>
          <a:p>
            <a:pPr marL="342900" indent="-342900">
              <a:buFont typeface="Arial" panose="020B0604020202020204" pitchFamily="34" charset="0"/>
              <a:buChar char="•"/>
              <a:defRPr/>
            </a:pPr>
            <a:endParaRPr lang="en-US" sz="2200" dirty="0">
              <a:solidFill>
                <a:prstClr val="black"/>
              </a:solidFill>
            </a:endParaRPr>
          </a:p>
        </p:txBody>
      </p:sp>
    </p:spTree>
    <p:extLst>
      <p:ext uri="{BB962C8B-B14F-4D97-AF65-F5344CB8AC3E}">
        <p14:creationId xmlns:p14="http://schemas.microsoft.com/office/powerpoint/2010/main" val="3660892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new?</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11</a:t>
            </a:fld>
            <a:endParaRPr lang="en-US"/>
          </a:p>
        </p:txBody>
      </p:sp>
      <p:sp>
        <p:nvSpPr>
          <p:cNvPr id="6" name="Rectangle 5"/>
          <p:cNvSpPr/>
          <p:nvPr/>
        </p:nvSpPr>
        <p:spPr>
          <a:xfrm>
            <a:off x="470780" y="2300706"/>
            <a:ext cx="8044570" cy="3016210"/>
          </a:xfrm>
          <a:prstGeom prst="rect">
            <a:avLst/>
          </a:prstGeom>
        </p:spPr>
        <p:txBody>
          <a:bodyPr wrap="square">
            <a:spAutoFit/>
          </a:bodyPr>
          <a:lstStyle/>
          <a:p>
            <a:pPr marL="342900" indent="-342900">
              <a:buFont typeface="Arial" panose="020B0604020202020204" pitchFamily="34" charset="0"/>
              <a:buChar char="•"/>
              <a:defRPr/>
            </a:pPr>
            <a:r>
              <a:rPr lang="en-US" sz="2800" dirty="0" smtClean="0">
                <a:solidFill>
                  <a:prstClr val="black"/>
                </a:solidFill>
              </a:rPr>
              <a:t>Additional funds available in the form of a competitive procurement grant</a:t>
            </a:r>
          </a:p>
          <a:p>
            <a:pPr marL="342900" indent="-342900">
              <a:buFont typeface="Arial" panose="020B0604020202020204" pitchFamily="34" charset="0"/>
              <a:buChar char="•"/>
              <a:defRPr/>
            </a:pPr>
            <a:r>
              <a:rPr lang="en-US" sz="2800" dirty="0" smtClean="0">
                <a:solidFill>
                  <a:prstClr val="black"/>
                </a:solidFill>
              </a:rPr>
              <a:t>Up to a flat 20% for </a:t>
            </a:r>
            <a:r>
              <a:rPr lang="en-US" sz="2800" b="1" dirty="0" smtClean="0">
                <a:solidFill>
                  <a:prstClr val="black"/>
                </a:solidFill>
              </a:rPr>
              <a:t>all</a:t>
            </a:r>
            <a:r>
              <a:rPr lang="en-US" sz="2800" dirty="0" smtClean="0">
                <a:solidFill>
                  <a:prstClr val="black"/>
                </a:solidFill>
              </a:rPr>
              <a:t> items that aren’t FOOD- </a:t>
            </a:r>
            <a:r>
              <a:rPr lang="en-US" sz="2800" i="1" dirty="0" smtClean="0">
                <a:solidFill>
                  <a:prstClr val="black"/>
                </a:solidFill>
              </a:rPr>
              <a:t>labor, small equipment, delivery, etc. </a:t>
            </a:r>
          </a:p>
          <a:p>
            <a:pPr marL="342900" indent="-342900">
              <a:buFont typeface="Arial" panose="020B0604020202020204" pitchFamily="34" charset="0"/>
              <a:buChar char="•"/>
              <a:defRPr/>
            </a:pPr>
            <a:r>
              <a:rPr lang="en-US" sz="2800" dirty="0" smtClean="0">
                <a:solidFill>
                  <a:prstClr val="black"/>
                </a:solidFill>
              </a:rPr>
              <a:t>Addition of CACFP &amp; SFSP Sponsors</a:t>
            </a:r>
          </a:p>
          <a:p>
            <a:pPr marL="342900" indent="-342900">
              <a:buFont typeface="Arial" panose="020B0604020202020204" pitchFamily="34" charset="0"/>
              <a:buChar char="•"/>
              <a:defRPr/>
            </a:pPr>
            <a:endParaRPr lang="en-US" sz="2800" dirty="0" smtClean="0">
              <a:solidFill>
                <a:prstClr val="black"/>
              </a:solidFill>
            </a:endParaRPr>
          </a:p>
          <a:p>
            <a:pPr marL="342900" indent="-342900">
              <a:buFont typeface="Arial" panose="020B0604020202020204" pitchFamily="34" charset="0"/>
              <a:buChar char="•"/>
              <a:defRPr/>
            </a:pPr>
            <a:endParaRPr lang="en-US" sz="2200" dirty="0">
              <a:solidFill>
                <a:prstClr val="black"/>
              </a:solidFill>
            </a:endParaRPr>
          </a:p>
        </p:txBody>
      </p:sp>
    </p:spTree>
    <p:extLst>
      <p:ext uri="{BB962C8B-B14F-4D97-AF65-F5344CB8AC3E}">
        <p14:creationId xmlns:p14="http://schemas.microsoft.com/office/powerpoint/2010/main" val="2022607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Can Participate?</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12</a:t>
            </a:fld>
            <a:endParaRPr lang="en-US"/>
          </a:p>
        </p:txBody>
      </p:sp>
      <p:sp>
        <p:nvSpPr>
          <p:cNvPr id="5" name="TextBox 2"/>
          <p:cNvSpPr txBox="1">
            <a:spLocks noChangeArrowheads="1"/>
          </p:cNvSpPr>
          <p:nvPr/>
        </p:nvSpPr>
        <p:spPr bwMode="auto">
          <a:xfrm>
            <a:off x="87549" y="2088846"/>
            <a:ext cx="89154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defRPr/>
            </a:pPr>
            <a:r>
              <a:rPr lang="en-US" altLang="en-US" sz="2800" dirty="0" smtClean="0">
                <a:latin typeface="Arial" charset="0"/>
              </a:rPr>
              <a:t>Any public Oregon School Food Authority can participate that participates in NSLP.*</a:t>
            </a:r>
          </a:p>
          <a:p>
            <a:pPr eaLnBrk="1" hangingPunct="1">
              <a:spcBef>
                <a:spcPct val="0"/>
              </a:spcBef>
              <a:defRPr/>
            </a:pPr>
            <a:r>
              <a:rPr lang="en-US" altLang="en-US" sz="2800" dirty="0" smtClean="0">
                <a:latin typeface="Arial" charset="0"/>
              </a:rPr>
              <a:t>Charter </a:t>
            </a:r>
            <a:r>
              <a:rPr lang="en-US" altLang="en-US" sz="2800" dirty="0" smtClean="0">
                <a:latin typeface="Arial" charset="0"/>
              </a:rPr>
              <a:t>schools can ONLY if they participate in the NSLP. </a:t>
            </a:r>
            <a:endParaRPr lang="en-US" altLang="en-US" sz="2800" dirty="0" smtClean="0">
              <a:latin typeface="Arial" charset="0"/>
            </a:endParaRPr>
          </a:p>
          <a:p>
            <a:pPr eaLnBrk="1" hangingPunct="1">
              <a:spcBef>
                <a:spcPct val="0"/>
              </a:spcBef>
              <a:defRPr/>
            </a:pPr>
            <a:r>
              <a:rPr lang="en-US" altLang="en-US" sz="2800" dirty="0" smtClean="0">
                <a:latin typeface="Arial" charset="0"/>
              </a:rPr>
              <a:t>Any Center-based sponsor of a Child and Adult Food Care Program (CACFP)</a:t>
            </a:r>
            <a:endParaRPr lang="en-US" altLang="en-US" sz="2800" dirty="0" smtClean="0">
              <a:latin typeface="Arial" charset="0"/>
            </a:endParaRPr>
          </a:p>
          <a:p>
            <a:pPr eaLnBrk="1" hangingPunct="1">
              <a:spcBef>
                <a:spcPct val="0"/>
              </a:spcBef>
              <a:defRPr/>
            </a:pPr>
            <a:endParaRPr lang="en-US" altLang="en-US" sz="3600" dirty="0" smtClean="0">
              <a:latin typeface="Arial" charset="0"/>
            </a:endParaRPr>
          </a:p>
        </p:txBody>
      </p:sp>
    </p:spTree>
    <p:extLst>
      <p:ext uri="{BB962C8B-B14F-4D97-AF65-F5344CB8AC3E}">
        <p14:creationId xmlns:p14="http://schemas.microsoft.com/office/powerpoint/2010/main" val="2702966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Requirements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13</a:t>
            </a:fld>
            <a:endParaRPr lang="en-US"/>
          </a:p>
        </p:txBody>
      </p:sp>
      <p:sp>
        <p:nvSpPr>
          <p:cNvPr id="2" name="Rectangle 1"/>
          <p:cNvSpPr/>
          <p:nvPr/>
        </p:nvSpPr>
        <p:spPr>
          <a:xfrm>
            <a:off x="505838" y="1984443"/>
            <a:ext cx="7840493" cy="4027385"/>
          </a:xfrm>
          <a:prstGeom prst="rect">
            <a:avLst/>
          </a:prstGeom>
        </p:spPr>
        <p:txBody>
          <a:bodyPr wrap="square">
            <a:spAutoFit/>
          </a:bodyPr>
          <a:lstStyle/>
          <a:p>
            <a:pPr>
              <a:lnSpc>
                <a:spcPct val="115000"/>
              </a:lnSpc>
              <a:defRPr/>
            </a:pPr>
            <a:r>
              <a:rPr lang="en-US" sz="2800" dirty="0" smtClean="0">
                <a:ea typeface="Cambria"/>
                <a:cs typeface="Times New Roman"/>
              </a:rPr>
              <a:t>An email was sent out on around October 1st with your award amount, directing you to the grant webpage for the following: </a:t>
            </a:r>
          </a:p>
          <a:p>
            <a:pPr marL="514350" indent="-514350">
              <a:lnSpc>
                <a:spcPct val="115000"/>
              </a:lnSpc>
              <a:buFont typeface="+mj-lt"/>
              <a:buAutoNum type="arabicPeriod"/>
              <a:defRPr/>
            </a:pPr>
            <a:r>
              <a:rPr lang="en-US" sz="2800" dirty="0" smtClean="0">
                <a:ea typeface="Cambria"/>
                <a:cs typeface="Times New Roman"/>
              </a:rPr>
              <a:t>An </a:t>
            </a:r>
            <a:r>
              <a:rPr lang="en-US" sz="2800" b="1" dirty="0" smtClean="0">
                <a:ea typeface="Cambria"/>
                <a:cs typeface="Times New Roman"/>
              </a:rPr>
              <a:t>addendum agreement </a:t>
            </a:r>
            <a:r>
              <a:rPr lang="en-US" sz="2800" dirty="0" smtClean="0">
                <a:ea typeface="Cambria"/>
                <a:cs typeface="Times New Roman"/>
              </a:rPr>
              <a:t>letter to be signed and returned to ODE - </a:t>
            </a:r>
            <a:r>
              <a:rPr lang="en-US" sz="2800" i="1" dirty="0" smtClean="0">
                <a:ea typeface="Cambria"/>
                <a:cs typeface="Times New Roman"/>
              </a:rPr>
              <a:t>Note:  NSLP sponsors only need to return the NSLP agreement</a:t>
            </a:r>
          </a:p>
          <a:p>
            <a:pPr marL="514350" indent="-514350">
              <a:lnSpc>
                <a:spcPct val="115000"/>
              </a:lnSpc>
              <a:buFont typeface="+mj-lt"/>
              <a:buAutoNum type="arabicPeriod"/>
              <a:defRPr/>
            </a:pPr>
            <a:r>
              <a:rPr lang="en-US" sz="2800" b="1" dirty="0" smtClean="0">
                <a:ea typeface="Cambria"/>
                <a:cs typeface="Times New Roman"/>
              </a:rPr>
              <a:t>Attestation form </a:t>
            </a:r>
            <a:r>
              <a:rPr lang="en-US" sz="2800" dirty="0" smtClean="0">
                <a:ea typeface="Cambria"/>
                <a:cs typeface="Times New Roman"/>
              </a:rPr>
              <a:t>that you’ve attended this training</a:t>
            </a:r>
            <a:endParaRPr lang="en-US" sz="2800" dirty="0">
              <a:ea typeface="Cambria"/>
              <a:cs typeface="Times New Roman"/>
            </a:endParaRPr>
          </a:p>
        </p:txBody>
      </p:sp>
    </p:spTree>
    <p:extLst>
      <p:ext uri="{BB962C8B-B14F-4D97-AF65-F5344CB8AC3E}">
        <p14:creationId xmlns:p14="http://schemas.microsoft.com/office/powerpoint/2010/main" val="2471408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Requirements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14</a:t>
            </a:fld>
            <a:endParaRPr lang="en-US"/>
          </a:p>
        </p:txBody>
      </p:sp>
      <p:sp>
        <p:nvSpPr>
          <p:cNvPr id="2" name="Rectangle 1"/>
          <p:cNvSpPr/>
          <p:nvPr/>
        </p:nvSpPr>
        <p:spPr>
          <a:xfrm>
            <a:off x="505838" y="1984443"/>
            <a:ext cx="7840493" cy="3065455"/>
          </a:xfrm>
          <a:prstGeom prst="rect">
            <a:avLst/>
          </a:prstGeom>
        </p:spPr>
        <p:txBody>
          <a:bodyPr wrap="square">
            <a:spAutoFit/>
          </a:bodyPr>
          <a:lstStyle/>
          <a:p>
            <a:pPr>
              <a:lnSpc>
                <a:spcPct val="115000"/>
              </a:lnSpc>
              <a:defRPr/>
            </a:pPr>
            <a:r>
              <a:rPr lang="en-US" sz="2800" b="1" u="sng" dirty="0" smtClean="0">
                <a:effectLst>
                  <a:outerShdw blurRad="38100" dist="38100" dir="2700000" algn="tl">
                    <a:srgbClr val="000000">
                      <a:alpha val="43137"/>
                    </a:srgbClr>
                  </a:outerShdw>
                </a:effectLst>
                <a:ea typeface="Cambria"/>
                <a:cs typeface="Times New Roman"/>
              </a:rPr>
              <a:t>UPDATE</a:t>
            </a:r>
            <a:r>
              <a:rPr lang="en-US" sz="2800" dirty="0" smtClean="0">
                <a:ea typeface="Cambria"/>
                <a:cs typeface="Times New Roman"/>
              </a:rPr>
              <a:t>:  New requirements have had us to update our agreements.  </a:t>
            </a:r>
            <a:r>
              <a:rPr lang="en-US" sz="2800" dirty="0" smtClean="0">
                <a:ea typeface="Cambria"/>
                <a:cs typeface="Times New Roman"/>
              </a:rPr>
              <a:t>This works out anyway as we’ve had delays with EGMS and haven’t processed any claims yet as of 12/19/19. </a:t>
            </a:r>
            <a:r>
              <a:rPr lang="en-US" sz="2800" dirty="0">
                <a:ea typeface="Cambria"/>
                <a:cs typeface="Times New Roman"/>
              </a:rPr>
              <a:t> </a:t>
            </a:r>
            <a:r>
              <a:rPr lang="en-US" sz="2800" dirty="0" smtClean="0">
                <a:ea typeface="Cambria"/>
                <a:cs typeface="Times New Roman"/>
              </a:rPr>
              <a:t> When you log in to EGMS on your first time, you will check a box to enter into the agreement with ODE. </a:t>
            </a:r>
          </a:p>
        </p:txBody>
      </p:sp>
    </p:spTree>
    <p:extLst>
      <p:ext uri="{BB962C8B-B14F-4D97-AF65-F5344CB8AC3E}">
        <p14:creationId xmlns:p14="http://schemas.microsoft.com/office/powerpoint/2010/main" val="453080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Requirements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15</a:t>
            </a:fld>
            <a:endParaRPr lang="en-US"/>
          </a:p>
        </p:txBody>
      </p:sp>
      <p:sp>
        <p:nvSpPr>
          <p:cNvPr id="2" name="Rectangle 1"/>
          <p:cNvSpPr/>
          <p:nvPr/>
        </p:nvSpPr>
        <p:spPr>
          <a:xfrm>
            <a:off x="505838" y="1984443"/>
            <a:ext cx="7840493" cy="4056495"/>
          </a:xfrm>
          <a:prstGeom prst="rect">
            <a:avLst/>
          </a:prstGeom>
        </p:spPr>
        <p:txBody>
          <a:bodyPr wrap="square">
            <a:spAutoFit/>
          </a:bodyPr>
          <a:lstStyle/>
          <a:p>
            <a:pPr marL="514350" indent="-514350">
              <a:lnSpc>
                <a:spcPct val="115000"/>
              </a:lnSpc>
              <a:buFont typeface="+mj-lt"/>
              <a:buAutoNum type="arabicPeriod" startAt="3"/>
              <a:defRPr/>
            </a:pPr>
            <a:r>
              <a:rPr lang="en-US" sz="2800" dirty="0" smtClean="0">
                <a:ea typeface="Cambria"/>
                <a:cs typeface="Times New Roman"/>
              </a:rPr>
              <a:t>A</a:t>
            </a:r>
            <a:r>
              <a:rPr lang="en-US" sz="2800" b="1" dirty="0" smtClean="0">
                <a:ea typeface="Cambria"/>
                <a:cs typeface="Times New Roman"/>
              </a:rPr>
              <a:t> baseline data report </a:t>
            </a:r>
            <a:r>
              <a:rPr lang="en-US" sz="2800" dirty="0" smtClean="0">
                <a:ea typeface="Cambria"/>
                <a:cs typeface="Times New Roman"/>
              </a:rPr>
              <a:t>(for new grantees ONLY) </a:t>
            </a:r>
          </a:p>
          <a:p>
            <a:pPr marL="514350" indent="-514350">
              <a:lnSpc>
                <a:spcPct val="115000"/>
              </a:lnSpc>
              <a:buFont typeface="+mj-lt"/>
              <a:buAutoNum type="arabicPeriod" startAt="3"/>
              <a:defRPr/>
            </a:pPr>
            <a:r>
              <a:rPr lang="en-US" sz="2800" dirty="0" smtClean="0">
                <a:ea typeface="Cambria"/>
                <a:cs typeface="Times New Roman"/>
              </a:rPr>
              <a:t>Most school districts are already set up on  ODE’s Electronic Grant Management System </a:t>
            </a:r>
            <a:r>
              <a:rPr lang="en-US" sz="2800" i="1" dirty="0" smtClean="0">
                <a:ea typeface="Cambria"/>
                <a:cs typeface="Times New Roman"/>
              </a:rPr>
              <a:t>(</a:t>
            </a:r>
            <a:r>
              <a:rPr lang="en-US" sz="2800" b="1" i="1" dirty="0" smtClean="0">
                <a:ea typeface="Cambria"/>
                <a:cs typeface="Times New Roman"/>
              </a:rPr>
              <a:t>EGMS</a:t>
            </a:r>
            <a:r>
              <a:rPr lang="en-US" sz="2800" i="1" dirty="0" smtClean="0">
                <a:ea typeface="Cambria"/>
                <a:cs typeface="Times New Roman"/>
              </a:rPr>
              <a:t>) </a:t>
            </a:r>
            <a:r>
              <a:rPr lang="en-US" sz="2800" dirty="0" smtClean="0">
                <a:ea typeface="Cambria"/>
                <a:cs typeface="Times New Roman"/>
              </a:rPr>
              <a:t>, but in case, there’s an information packet on how to get set up on our web page.  </a:t>
            </a:r>
          </a:p>
          <a:p>
            <a:pPr marL="514350" indent="-514350">
              <a:lnSpc>
                <a:spcPct val="115000"/>
              </a:lnSpc>
              <a:buFont typeface="+mj-lt"/>
              <a:buAutoNum type="arabicPeriod" startAt="3"/>
              <a:defRPr/>
            </a:pPr>
            <a:endParaRPr lang="en-US" sz="2800" dirty="0">
              <a:ea typeface="Cambria"/>
              <a:cs typeface="Times New Roman"/>
            </a:endParaRPr>
          </a:p>
          <a:p>
            <a:pPr marL="457200" indent="-457200">
              <a:lnSpc>
                <a:spcPct val="115000"/>
              </a:lnSpc>
              <a:buFont typeface="Arial" panose="020B0604020202020204" pitchFamily="34" charset="0"/>
              <a:buChar char="•"/>
              <a:defRPr/>
            </a:pPr>
            <a:r>
              <a:rPr lang="en-US" sz="2800" dirty="0" smtClean="0">
                <a:ea typeface="Cambria"/>
                <a:cs typeface="Times New Roman"/>
              </a:rPr>
              <a:t>A copy of the introductory email is also posted here in case you lost it. </a:t>
            </a:r>
          </a:p>
        </p:txBody>
      </p:sp>
    </p:spTree>
    <p:extLst>
      <p:ext uri="{BB962C8B-B14F-4D97-AF65-F5344CB8AC3E}">
        <p14:creationId xmlns:p14="http://schemas.microsoft.com/office/powerpoint/2010/main" val="2353877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Requirements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16</a:t>
            </a:fld>
            <a:endParaRPr lang="en-US"/>
          </a:p>
        </p:txBody>
      </p:sp>
      <p:sp>
        <p:nvSpPr>
          <p:cNvPr id="5" name="TextBox 4"/>
          <p:cNvSpPr txBox="1"/>
          <p:nvPr/>
        </p:nvSpPr>
        <p:spPr>
          <a:xfrm>
            <a:off x="248056" y="2188848"/>
            <a:ext cx="8610600" cy="1549783"/>
          </a:xfrm>
          <a:prstGeom prst="rect">
            <a:avLst/>
          </a:prstGeom>
          <a:noFill/>
        </p:spPr>
        <p:txBody>
          <a:bodyPr>
            <a:spAutoFit/>
          </a:bodyPr>
          <a:lstStyle/>
          <a:p>
            <a:pPr marL="342900" indent="-342900">
              <a:lnSpc>
                <a:spcPct val="115000"/>
              </a:lnSpc>
              <a:buFont typeface="Symbol"/>
              <a:buChar char=""/>
              <a:defRPr/>
            </a:pPr>
            <a:r>
              <a:rPr lang="en-US" sz="2800" dirty="0">
                <a:ea typeface="Times New Roman"/>
                <a:cs typeface="Arial" panose="020B0604020202020204" pitchFamily="34" charset="0"/>
              </a:rPr>
              <a:t>The </a:t>
            </a:r>
            <a:r>
              <a:rPr lang="en-US" sz="2800" dirty="0" smtClean="0">
                <a:ea typeface="Times New Roman"/>
                <a:cs typeface="Arial" panose="020B0604020202020204" pitchFamily="34" charset="0"/>
              </a:rPr>
              <a:t>Sponsor </a:t>
            </a:r>
            <a:r>
              <a:rPr lang="en-US" sz="2800" dirty="0">
                <a:ea typeface="Times New Roman"/>
                <a:cs typeface="Arial" panose="020B0604020202020204" pitchFamily="34" charset="0"/>
              </a:rPr>
              <a:t>can then start utilizing funds </a:t>
            </a:r>
            <a:r>
              <a:rPr lang="en-US" sz="2800" dirty="0" smtClean="0">
                <a:ea typeface="Times New Roman"/>
                <a:cs typeface="Arial" panose="020B0604020202020204" pitchFamily="34" charset="0"/>
              </a:rPr>
              <a:t>after all that is received, and begin </a:t>
            </a:r>
            <a:r>
              <a:rPr lang="en-US" sz="2800" dirty="0">
                <a:ea typeface="Times New Roman"/>
                <a:cs typeface="Arial" panose="020B0604020202020204" pitchFamily="34" charset="0"/>
              </a:rPr>
              <a:t>submitting claims.</a:t>
            </a:r>
          </a:p>
          <a:p>
            <a:pPr marL="342900" indent="-342900">
              <a:lnSpc>
                <a:spcPct val="115000"/>
              </a:lnSpc>
              <a:buFont typeface="Symbol"/>
              <a:buChar char=""/>
              <a:defRPr/>
            </a:pPr>
            <a:r>
              <a:rPr lang="en-US" sz="2800" dirty="0">
                <a:ea typeface="Times New Roman"/>
                <a:cs typeface="Arial" panose="020B0604020202020204" pitchFamily="34" charset="0"/>
              </a:rPr>
              <a:t>NOTE: Not retroactive </a:t>
            </a:r>
            <a:r>
              <a:rPr lang="en-US" sz="2800" dirty="0" smtClean="0">
                <a:ea typeface="Times New Roman"/>
                <a:cs typeface="Arial" panose="020B0604020202020204" pitchFamily="34" charset="0"/>
              </a:rPr>
              <a:t>prior to </a:t>
            </a:r>
            <a:r>
              <a:rPr lang="en-US" sz="2800" dirty="0">
                <a:ea typeface="Times New Roman"/>
                <a:cs typeface="Arial" panose="020B0604020202020204" pitchFamily="34" charset="0"/>
              </a:rPr>
              <a:t>SY </a:t>
            </a:r>
            <a:r>
              <a:rPr lang="en-US" sz="2800" dirty="0" smtClean="0">
                <a:ea typeface="Times New Roman"/>
                <a:cs typeface="Arial" panose="020B0604020202020204" pitchFamily="34" charset="0"/>
              </a:rPr>
              <a:t>2019-20. </a:t>
            </a:r>
            <a:endParaRPr lang="en-US" sz="2800" dirty="0">
              <a:latin typeface="+mj-lt"/>
              <a:ea typeface="Cambria"/>
              <a:cs typeface="Times New Roman"/>
            </a:endParaRPr>
          </a:p>
        </p:txBody>
      </p:sp>
    </p:spTree>
    <p:extLst>
      <p:ext uri="{BB962C8B-B14F-4D97-AF65-F5344CB8AC3E}">
        <p14:creationId xmlns:p14="http://schemas.microsoft.com/office/powerpoint/2010/main" val="1744594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TIMELINE</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17</a:t>
            </a:fld>
            <a:endParaRPr lang="en-US"/>
          </a:p>
        </p:txBody>
      </p:sp>
      <p:sp>
        <p:nvSpPr>
          <p:cNvPr id="5" name="TextBox 4"/>
          <p:cNvSpPr txBox="1"/>
          <p:nvPr/>
        </p:nvSpPr>
        <p:spPr>
          <a:xfrm>
            <a:off x="248056" y="2188848"/>
            <a:ext cx="8610600" cy="3065455"/>
          </a:xfrm>
          <a:prstGeom prst="rect">
            <a:avLst/>
          </a:prstGeom>
          <a:noFill/>
        </p:spPr>
        <p:txBody>
          <a:bodyPr>
            <a:spAutoFit/>
          </a:bodyPr>
          <a:lstStyle/>
          <a:p>
            <a:pPr marL="342900" indent="-342900">
              <a:lnSpc>
                <a:spcPct val="115000"/>
              </a:lnSpc>
              <a:buFont typeface="Symbol"/>
              <a:buChar char=""/>
              <a:defRPr/>
            </a:pPr>
            <a:r>
              <a:rPr lang="en-US" sz="2800" b="1" dirty="0" smtClean="0">
                <a:ea typeface="Times New Roman"/>
                <a:cs typeface="Arial" panose="020B0604020202020204" pitchFamily="34" charset="0"/>
              </a:rPr>
              <a:t>Now: </a:t>
            </a:r>
            <a:endParaRPr lang="en-US" sz="2800" b="1" dirty="0">
              <a:ea typeface="Times New Roman"/>
              <a:cs typeface="Arial" panose="020B0604020202020204" pitchFamily="34" charset="0"/>
            </a:endParaRPr>
          </a:p>
          <a:p>
            <a:pPr lvl="1">
              <a:lnSpc>
                <a:spcPct val="115000"/>
              </a:lnSpc>
              <a:defRPr/>
            </a:pPr>
            <a:r>
              <a:rPr lang="en-US" sz="2800" dirty="0">
                <a:ea typeface="Times New Roman"/>
                <a:cs typeface="Arial" panose="020B0604020202020204" pitchFamily="34" charset="0"/>
              </a:rPr>
              <a:t>Webinar / </a:t>
            </a:r>
            <a:r>
              <a:rPr lang="en-US" sz="2800" dirty="0" smtClean="0">
                <a:ea typeface="Times New Roman"/>
                <a:cs typeface="Arial" panose="020B0604020202020204" pitchFamily="34" charset="0"/>
              </a:rPr>
              <a:t>NSLP</a:t>
            </a:r>
            <a:endParaRPr lang="en-US" sz="2800" dirty="0">
              <a:ea typeface="Times New Roman"/>
              <a:cs typeface="Arial" panose="020B0604020202020204" pitchFamily="34" charset="0"/>
            </a:endParaRPr>
          </a:p>
          <a:p>
            <a:pPr marL="342900" indent="-342900">
              <a:lnSpc>
                <a:spcPct val="115000"/>
              </a:lnSpc>
              <a:buFont typeface="Symbol"/>
              <a:buChar char=""/>
              <a:defRPr/>
            </a:pPr>
            <a:r>
              <a:rPr lang="en-US" sz="2800" b="1" dirty="0" smtClean="0">
                <a:ea typeface="Times New Roman"/>
                <a:cs typeface="Times New Roman"/>
              </a:rPr>
              <a:t>This afternoon/ 1:30 pm</a:t>
            </a:r>
            <a:endParaRPr lang="en-US" sz="2800" b="1" dirty="0">
              <a:ea typeface="Times New Roman"/>
              <a:cs typeface="Times New Roman"/>
            </a:endParaRPr>
          </a:p>
          <a:p>
            <a:pPr marL="520700" indent="-520700">
              <a:lnSpc>
                <a:spcPct val="115000"/>
              </a:lnSpc>
              <a:defRPr/>
            </a:pPr>
            <a:r>
              <a:rPr lang="en-US" sz="2800" dirty="0">
                <a:ea typeface="Times New Roman"/>
                <a:cs typeface="Arial" panose="020B0604020202020204" pitchFamily="34" charset="0"/>
              </a:rPr>
              <a:t>     </a:t>
            </a:r>
            <a:r>
              <a:rPr lang="en-US" sz="2800" dirty="0" smtClean="0">
                <a:ea typeface="Times New Roman"/>
                <a:cs typeface="Arial" panose="020B0604020202020204" pitchFamily="34" charset="0"/>
              </a:rPr>
              <a:t>Webinar for CACFP &amp; </a:t>
            </a:r>
            <a:r>
              <a:rPr lang="en-US" sz="2800" dirty="0" smtClean="0">
                <a:ea typeface="Times New Roman"/>
                <a:cs typeface="Arial" panose="020B0604020202020204" pitchFamily="34" charset="0"/>
              </a:rPr>
              <a:t>SFSP</a:t>
            </a:r>
          </a:p>
          <a:p>
            <a:pPr marL="520700" indent="-520700">
              <a:lnSpc>
                <a:spcPct val="115000"/>
              </a:lnSpc>
              <a:defRPr/>
            </a:pPr>
            <a:r>
              <a:rPr lang="en-US" sz="2800" i="1" dirty="0" smtClean="0">
                <a:ea typeface="Times New Roman"/>
                <a:cs typeface="Arial" panose="020B0604020202020204" pitchFamily="34" charset="0"/>
              </a:rPr>
              <a:t>We are no longer able to post webinars on our website due to accessibility regulations</a:t>
            </a:r>
            <a:r>
              <a:rPr lang="en-US" sz="2800" dirty="0" smtClean="0">
                <a:ea typeface="Times New Roman"/>
                <a:cs typeface="Arial" panose="020B0604020202020204" pitchFamily="34" charset="0"/>
              </a:rPr>
              <a:t>.</a:t>
            </a:r>
            <a:endParaRPr lang="en-US" sz="2800" dirty="0">
              <a:ea typeface="Times New Roman"/>
              <a:cs typeface="Arial" panose="020B0604020202020204" pitchFamily="34" charset="0"/>
            </a:endParaRPr>
          </a:p>
        </p:txBody>
      </p:sp>
    </p:spTree>
    <p:extLst>
      <p:ext uri="{BB962C8B-B14F-4D97-AF65-F5344CB8AC3E}">
        <p14:creationId xmlns:p14="http://schemas.microsoft.com/office/powerpoint/2010/main" val="4294277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TIMELINE</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18</a:t>
            </a:fld>
            <a:endParaRPr lang="en-US"/>
          </a:p>
        </p:txBody>
      </p:sp>
      <p:sp>
        <p:nvSpPr>
          <p:cNvPr id="5" name="TextBox 4"/>
          <p:cNvSpPr txBox="1"/>
          <p:nvPr/>
        </p:nvSpPr>
        <p:spPr>
          <a:xfrm>
            <a:off x="248056" y="2188848"/>
            <a:ext cx="8610600" cy="4056495"/>
          </a:xfrm>
          <a:prstGeom prst="rect">
            <a:avLst/>
          </a:prstGeom>
          <a:noFill/>
        </p:spPr>
        <p:txBody>
          <a:bodyPr>
            <a:spAutoFit/>
          </a:bodyPr>
          <a:lstStyle/>
          <a:p>
            <a:pPr>
              <a:lnSpc>
                <a:spcPct val="115000"/>
              </a:lnSpc>
              <a:spcBef>
                <a:spcPct val="0"/>
              </a:spcBef>
              <a:buFont typeface="Symbol" panose="05050102010706020507" pitchFamily="18" charset="2"/>
              <a:buChar char=""/>
            </a:pPr>
            <a:r>
              <a:rPr lang="en-US" altLang="en-US" sz="2800" b="1" dirty="0">
                <a:ea typeface="Times New Roman" panose="02020603050405020304" pitchFamily="18" charset="0"/>
                <a:cs typeface="Arial" panose="020B0604020202020204" pitchFamily="34" charset="0"/>
              </a:rPr>
              <a:t>October 30, </a:t>
            </a:r>
            <a:r>
              <a:rPr lang="en-US" altLang="en-US" sz="2800" b="1" dirty="0" smtClean="0">
                <a:ea typeface="Times New Roman" panose="02020603050405020304" pitchFamily="18" charset="0"/>
                <a:cs typeface="Arial" panose="020B0604020202020204" pitchFamily="34" charset="0"/>
              </a:rPr>
              <a:t>2019</a:t>
            </a:r>
            <a:r>
              <a:rPr lang="en-US" altLang="en-US" sz="2800" dirty="0" smtClean="0">
                <a:ea typeface="Times New Roman" panose="02020603050405020304" pitchFamily="18" charset="0"/>
                <a:cs typeface="Arial" panose="020B0604020202020204" pitchFamily="34" charset="0"/>
              </a:rPr>
              <a:t>– </a:t>
            </a:r>
            <a:r>
              <a:rPr lang="en-US" altLang="en-US" sz="2800" dirty="0">
                <a:ea typeface="Times New Roman" panose="02020603050405020304" pitchFamily="18" charset="0"/>
                <a:cs typeface="Arial" panose="020B0604020202020204" pitchFamily="34" charset="0"/>
              </a:rPr>
              <a:t>Baseline report  due</a:t>
            </a:r>
          </a:p>
          <a:p>
            <a:pPr lvl="1">
              <a:lnSpc>
                <a:spcPct val="115000"/>
              </a:lnSpc>
              <a:spcBef>
                <a:spcPct val="0"/>
              </a:spcBef>
            </a:pPr>
            <a:r>
              <a:rPr lang="en-US" altLang="en-US" sz="2800" dirty="0">
                <a:ea typeface="Times New Roman" panose="02020603050405020304" pitchFamily="18" charset="0"/>
                <a:cs typeface="Arial" panose="020B0604020202020204" pitchFamily="34" charset="0"/>
              </a:rPr>
              <a:t>(</a:t>
            </a:r>
            <a:r>
              <a:rPr lang="en-US" altLang="en-US" sz="2800" i="1" dirty="0">
                <a:ea typeface="Times New Roman" panose="02020603050405020304" pitchFamily="18" charset="0"/>
                <a:cs typeface="Arial" panose="020B0604020202020204" pitchFamily="34" charset="0"/>
              </a:rPr>
              <a:t>For first-time grantees only</a:t>
            </a:r>
            <a:r>
              <a:rPr lang="en-US" altLang="en-US" sz="2800" dirty="0">
                <a:ea typeface="Times New Roman" panose="02020603050405020304" pitchFamily="18" charset="0"/>
                <a:cs typeface="Arial" panose="020B0604020202020204" pitchFamily="34" charset="0"/>
              </a:rPr>
              <a:t>)</a:t>
            </a:r>
          </a:p>
          <a:p>
            <a:pPr>
              <a:lnSpc>
                <a:spcPct val="115000"/>
              </a:lnSpc>
              <a:spcBef>
                <a:spcPct val="0"/>
              </a:spcBef>
              <a:buFont typeface="Symbol" panose="05050102010706020507" pitchFamily="18" charset="2"/>
              <a:buChar char=""/>
            </a:pPr>
            <a:r>
              <a:rPr lang="en-US" altLang="en-US" sz="2800" b="1" dirty="0">
                <a:ea typeface="Times New Roman" panose="02020603050405020304" pitchFamily="18" charset="0"/>
                <a:cs typeface="Arial" panose="020B0604020202020204" pitchFamily="34" charset="0"/>
              </a:rPr>
              <a:t>September </a:t>
            </a:r>
            <a:r>
              <a:rPr lang="en-US" altLang="en-US" sz="2800" b="1" dirty="0" smtClean="0">
                <a:ea typeface="Times New Roman" panose="02020603050405020304" pitchFamily="18" charset="0"/>
                <a:cs typeface="Arial" panose="020B0604020202020204" pitchFamily="34" charset="0"/>
              </a:rPr>
              <a:t>30, 2020</a:t>
            </a:r>
            <a:r>
              <a:rPr lang="en-US" altLang="en-US" sz="2800" dirty="0" smtClean="0">
                <a:ea typeface="Times New Roman" panose="02020603050405020304" pitchFamily="18" charset="0"/>
                <a:cs typeface="Arial" panose="020B0604020202020204" pitchFamily="34" charset="0"/>
              </a:rPr>
              <a:t>– </a:t>
            </a:r>
            <a:r>
              <a:rPr lang="en-US" altLang="en-US" sz="2800" dirty="0">
                <a:ea typeface="Times New Roman" panose="02020603050405020304" pitchFamily="18" charset="0"/>
                <a:cs typeface="Arial" panose="020B0604020202020204" pitchFamily="34" charset="0"/>
              </a:rPr>
              <a:t>Progress report  due</a:t>
            </a:r>
          </a:p>
          <a:p>
            <a:pPr>
              <a:lnSpc>
                <a:spcPct val="115000"/>
              </a:lnSpc>
              <a:spcBef>
                <a:spcPct val="0"/>
              </a:spcBef>
              <a:buFont typeface="Symbol" panose="05050102010706020507" pitchFamily="18" charset="2"/>
              <a:buChar char=""/>
            </a:pPr>
            <a:r>
              <a:rPr lang="en-US" altLang="en-US" sz="2800" b="1" dirty="0">
                <a:ea typeface="Times New Roman" panose="02020603050405020304" pitchFamily="18" charset="0"/>
                <a:cs typeface="Arial" panose="020B0604020202020204" pitchFamily="34" charset="0"/>
              </a:rPr>
              <a:t>June </a:t>
            </a:r>
            <a:r>
              <a:rPr lang="en-US" altLang="en-US" sz="2800" b="1" dirty="0" smtClean="0">
                <a:ea typeface="Times New Roman" panose="02020603050405020304" pitchFamily="18" charset="0"/>
                <a:cs typeface="Arial" panose="020B0604020202020204" pitchFamily="34" charset="0"/>
              </a:rPr>
              <a:t>30, 2021</a:t>
            </a:r>
            <a:r>
              <a:rPr lang="en-US" altLang="en-US" sz="2800" dirty="0" smtClean="0">
                <a:ea typeface="Times New Roman" panose="02020603050405020304" pitchFamily="18" charset="0"/>
                <a:cs typeface="Arial" panose="020B0604020202020204" pitchFamily="34" charset="0"/>
              </a:rPr>
              <a:t> </a:t>
            </a:r>
            <a:r>
              <a:rPr lang="en-US" altLang="en-US" sz="2800" dirty="0">
                <a:ea typeface="Times New Roman" panose="02020603050405020304" pitchFamily="18" charset="0"/>
                <a:cs typeface="Arial" panose="020B0604020202020204" pitchFamily="34" charset="0"/>
              </a:rPr>
              <a:t>– All funds must be spent and all products must be received</a:t>
            </a:r>
          </a:p>
          <a:p>
            <a:pPr>
              <a:lnSpc>
                <a:spcPct val="115000"/>
              </a:lnSpc>
              <a:spcBef>
                <a:spcPct val="0"/>
              </a:spcBef>
              <a:buFont typeface="Symbol" panose="05050102010706020507" pitchFamily="18" charset="2"/>
              <a:buChar char=""/>
            </a:pPr>
            <a:r>
              <a:rPr lang="en-US" altLang="en-US" sz="2800" b="1" dirty="0" smtClean="0">
                <a:ea typeface="Times New Roman" panose="02020603050405020304" pitchFamily="18" charset="0"/>
                <a:cs typeface="Arial" panose="020B0604020202020204" pitchFamily="34" charset="0"/>
              </a:rPr>
              <a:t>45 days after the above date</a:t>
            </a:r>
            <a:r>
              <a:rPr lang="en-US" altLang="en-US" sz="2800" dirty="0" smtClean="0">
                <a:ea typeface="Times New Roman" panose="02020603050405020304" pitchFamily="18" charset="0"/>
                <a:cs typeface="Arial" panose="020B0604020202020204" pitchFamily="34" charset="0"/>
              </a:rPr>
              <a:t>– </a:t>
            </a:r>
            <a:r>
              <a:rPr lang="en-US" altLang="en-US" sz="2800" dirty="0">
                <a:ea typeface="Times New Roman" panose="02020603050405020304" pitchFamily="18" charset="0"/>
                <a:cs typeface="Arial" panose="020B0604020202020204" pitchFamily="34" charset="0"/>
              </a:rPr>
              <a:t>All funds must be processed in EGMS (</a:t>
            </a:r>
            <a:r>
              <a:rPr lang="en-US" altLang="en-US" sz="2800" i="1" dirty="0">
                <a:solidFill>
                  <a:srgbClr val="FF0000"/>
                </a:solidFill>
                <a:ea typeface="Times New Roman" panose="02020603050405020304" pitchFamily="18" charset="0"/>
                <a:cs typeface="Arial" panose="020B0604020202020204" pitchFamily="34" charset="0"/>
              </a:rPr>
              <a:t>funds liquidated after this date</a:t>
            </a:r>
            <a:r>
              <a:rPr lang="en-US" altLang="en-US" sz="2800" dirty="0">
                <a:ea typeface="Times New Roman" panose="02020603050405020304" pitchFamily="18" charset="0"/>
                <a:cs typeface="Arial" panose="020B0604020202020204" pitchFamily="34" charset="0"/>
              </a:rPr>
              <a:t>)</a:t>
            </a:r>
          </a:p>
          <a:p>
            <a:pPr>
              <a:lnSpc>
                <a:spcPct val="115000"/>
              </a:lnSpc>
              <a:spcBef>
                <a:spcPct val="0"/>
              </a:spcBef>
              <a:spcAft>
                <a:spcPts val="1000"/>
              </a:spcAft>
              <a:buFont typeface="Symbol" panose="05050102010706020507" pitchFamily="18" charset="2"/>
              <a:buChar char=""/>
            </a:pPr>
            <a:r>
              <a:rPr lang="en-US" altLang="en-US" sz="2800" b="1" dirty="0">
                <a:ea typeface="Times New Roman" panose="02020603050405020304" pitchFamily="18" charset="0"/>
                <a:cs typeface="Arial" panose="020B0604020202020204" pitchFamily="34" charset="0"/>
              </a:rPr>
              <a:t>September 30, </a:t>
            </a:r>
            <a:r>
              <a:rPr lang="en-US" altLang="en-US" sz="2800" b="1" dirty="0" smtClean="0">
                <a:ea typeface="Times New Roman" panose="02020603050405020304" pitchFamily="18" charset="0"/>
                <a:cs typeface="Arial" panose="020B0604020202020204" pitchFamily="34" charset="0"/>
              </a:rPr>
              <a:t>2021</a:t>
            </a:r>
            <a:r>
              <a:rPr lang="en-US" altLang="en-US" sz="2800" dirty="0" smtClean="0">
                <a:ea typeface="Times New Roman" panose="02020603050405020304" pitchFamily="18" charset="0"/>
                <a:cs typeface="Arial" panose="020B0604020202020204" pitchFamily="34" charset="0"/>
              </a:rPr>
              <a:t>–Final </a:t>
            </a:r>
            <a:r>
              <a:rPr lang="en-US" altLang="en-US" sz="2800" dirty="0">
                <a:ea typeface="Times New Roman" panose="02020603050405020304" pitchFamily="18" charset="0"/>
                <a:cs typeface="Arial" panose="020B0604020202020204" pitchFamily="34" charset="0"/>
              </a:rPr>
              <a:t>Report due</a:t>
            </a:r>
            <a:endParaRPr lang="en-US" altLang="en-US" sz="2800" dirty="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64329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19</a:t>
            </a:fld>
            <a:endParaRPr lang="en-US"/>
          </a:p>
        </p:txBody>
      </p:sp>
      <p:sp>
        <p:nvSpPr>
          <p:cNvPr id="5" name="TextBox 4"/>
          <p:cNvSpPr txBox="1"/>
          <p:nvPr/>
        </p:nvSpPr>
        <p:spPr>
          <a:xfrm>
            <a:off x="248056" y="2188848"/>
            <a:ext cx="8610600" cy="3065455"/>
          </a:xfrm>
          <a:prstGeom prst="rect">
            <a:avLst/>
          </a:prstGeom>
          <a:noFill/>
        </p:spPr>
        <p:txBody>
          <a:bodyPr>
            <a:spAutoFit/>
          </a:bodyPr>
          <a:lstStyle/>
          <a:p>
            <a:pPr marL="914400" lvl="1" indent="-457200" eaLnBrk="1" hangingPunct="1">
              <a:lnSpc>
                <a:spcPct val="115000"/>
              </a:lnSpc>
              <a:spcBef>
                <a:spcPts val="0"/>
              </a:spcBef>
              <a:spcAft>
                <a:spcPts val="0"/>
              </a:spcAft>
              <a:buFont typeface="Arial" panose="020B0604020202020204" pitchFamily="34" charset="0"/>
              <a:buChar char="•"/>
              <a:defRPr/>
            </a:pPr>
            <a:r>
              <a:rPr lang="en-US" sz="2800" dirty="0" smtClean="0">
                <a:latin typeface="+mj-lt"/>
                <a:ea typeface="Cambria"/>
                <a:cs typeface="Times New Roman"/>
              </a:rPr>
              <a:t>On the grant webpage on the left hand side:</a:t>
            </a:r>
          </a:p>
          <a:p>
            <a:pPr marL="1371600" lvl="2" indent="-457200">
              <a:lnSpc>
                <a:spcPct val="115000"/>
              </a:lnSpc>
              <a:buFont typeface="Arial" panose="020B0604020202020204" pitchFamily="34" charset="0"/>
              <a:buChar char="•"/>
              <a:defRPr/>
            </a:pPr>
            <a:r>
              <a:rPr lang="en-US" sz="2800" dirty="0" smtClean="0">
                <a:latin typeface="+mj-lt"/>
                <a:ea typeface="Cambria"/>
                <a:cs typeface="Times New Roman"/>
              </a:rPr>
              <a:t>Reimbursement worksheet (Excel) </a:t>
            </a:r>
            <a:r>
              <a:rPr lang="en-US" sz="2800" dirty="0">
                <a:latin typeface="+mj-lt"/>
                <a:ea typeface="Cambria"/>
                <a:cs typeface="Times New Roman"/>
              </a:rPr>
              <a:t>claim </a:t>
            </a:r>
            <a:r>
              <a:rPr lang="en-US" sz="2800" dirty="0" smtClean="0">
                <a:latin typeface="+mj-lt"/>
                <a:ea typeface="Cambria"/>
                <a:cs typeface="Times New Roman"/>
              </a:rPr>
              <a:t>form </a:t>
            </a:r>
          </a:p>
          <a:p>
            <a:pPr marL="1371600" lvl="2" indent="-457200">
              <a:lnSpc>
                <a:spcPct val="115000"/>
              </a:lnSpc>
              <a:buFont typeface="Arial" panose="020B0604020202020204" pitchFamily="34" charset="0"/>
              <a:buChar char="•"/>
              <a:defRPr/>
            </a:pPr>
            <a:r>
              <a:rPr lang="en-US" sz="2800" dirty="0" smtClean="0">
                <a:latin typeface="+mj-lt"/>
                <a:ea typeface="Cambria"/>
                <a:cs typeface="Times New Roman"/>
              </a:rPr>
              <a:t>Copies of progress and final reports</a:t>
            </a:r>
          </a:p>
          <a:p>
            <a:pPr marL="1828800" lvl="3" indent="-457200">
              <a:lnSpc>
                <a:spcPct val="115000"/>
              </a:lnSpc>
              <a:buFont typeface="Arial" panose="020B0604020202020204" pitchFamily="34" charset="0"/>
              <a:buChar char="•"/>
              <a:defRPr/>
            </a:pPr>
            <a:r>
              <a:rPr lang="en-US" sz="2800" dirty="0" smtClean="0">
                <a:latin typeface="+mj-lt"/>
                <a:ea typeface="Cambria"/>
                <a:cs typeface="Times New Roman"/>
              </a:rPr>
              <a:t>(Links will be posted to complete the reports closer to the time when they are required) </a:t>
            </a:r>
            <a:endParaRPr lang="en-US" sz="2800" dirty="0">
              <a:latin typeface="+mj-lt"/>
              <a:ea typeface="Cambria"/>
              <a:cs typeface="Times New Roman"/>
            </a:endParaRPr>
          </a:p>
          <a:p>
            <a:pPr eaLnBrk="1" hangingPunct="1">
              <a:lnSpc>
                <a:spcPct val="115000"/>
              </a:lnSpc>
              <a:spcBef>
                <a:spcPts val="0"/>
              </a:spcBef>
              <a:spcAft>
                <a:spcPts val="0"/>
              </a:spcAft>
              <a:defRPr/>
            </a:pPr>
            <a:endParaRPr lang="en-US" sz="2800" dirty="0">
              <a:latin typeface="+mj-lt"/>
              <a:ea typeface="Cambria"/>
              <a:cs typeface="Times New Roman"/>
            </a:endParaRPr>
          </a:p>
        </p:txBody>
      </p:sp>
    </p:spTree>
    <p:extLst>
      <p:ext uri="{BB962C8B-B14F-4D97-AF65-F5344CB8AC3E}">
        <p14:creationId xmlns:p14="http://schemas.microsoft.com/office/powerpoint/2010/main" val="3311935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A0BAB59-E1FB-40DE-BF54-BC3526BEF81F}" type="slidenum">
              <a:rPr lang="en-US" smtClean="0"/>
              <a:pPr/>
              <a:t>2</a:t>
            </a:fld>
            <a:endParaRPr lang="en-US"/>
          </a:p>
        </p:txBody>
      </p:sp>
      <p:pic>
        <p:nvPicPr>
          <p:cNvPr id="9" name="Picture 7" title="rick sherma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361" y="1037450"/>
            <a:ext cx="2060305" cy="235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2"/>
          <p:cNvSpPr>
            <a:spLocks noGrp="1"/>
          </p:cNvSpPr>
          <p:nvPr>
            <p:ph type="title"/>
          </p:nvPr>
        </p:nvSpPr>
        <p:spPr>
          <a:xfrm>
            <a:off x="3069075" y="791355"/>
            <a:ext cx="4246123" cy="861708"/>
          </a:xfrm>
        </p:spPr>
        <p:txBody>
          <a:bodyPr>
            <a:normAutofit/>
          </a:bodyPr>
          <a:lstStyle/>
          <a:p>
            <a:pPr algn="l"/>
            <a:r>
              <a:rPr lang="en-US" altLang="en-US" b="1" dirty="0" smtClean="0"/>
              <a:t>Presented By:</a:t>
            </a:r>
          </a:p>
        </p:txBody>
      </p:sp>
      <p:sp>
        <p:nvSpPr>
          <p:cNvPr id="11" name="Content Placeholder 3"/>
          <p:cNvSpPr txBox="1">
            <a:spLocks/>
          </p:cNvSpPr>
          <p:nvPr/>
        </p:nvSpPr>
        <p:spPr>
          <a:xfrm>
            <a:off x="3069076" y="1460730"/>
            <a:ext cx="5368857" cy="174939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en-US" altLang="en-US" sz="2000" dirty="0" smtClean="0">
                <a:latin typeface="+mj-lt"/>
              </a:rPr>
              <a:t>Rick Sherman</a:t>
            </a:r>
          </a:p>
          <a:p>
            <a:pPr marL="0" indent="0">
              <a:buFont typeface="Arial" charset="0"/>
              <a:buNone/>
              <a:defRPr/>
            </a:pPr>
            <a:r>
              <a:rPr lang="en-US" altLang="en-US" sz="2000" dirty="0" smtClean="0">
                <a:latin typeface="+mj-lt"/>
              </a:rPr>
              <a:t>Oregon Department of Education</a:t>
            </a:r>
          </a:p>
          <a:p>
            <a:pPr marL="0" indent="0">
              <a:buFont typeface="Arial" charset="0"/>
              <a:buNone/>
              <a:defRPr/>
            </a:pPr>
            <a:r>
              <a:rPr lang="en-US" altLang="en-US" sz="2000" dirty="0" smtClean="0">
                <a:latin typeface="+mj-lt"/>
              </a:rPr>
              <a:t>Child Nutrition Programs</a:t>
            </a:r>
          </a:p>
          <a:p>
            <a:pPr marL="0" indent="0">
              <a:buFont typeface="Arial" charset="0"/>
              <a:buNone/>
              <a:defRPr/>
            </a:pPr>
            <a:r>
              <a:rPr lang="en-US" altLang="en-US" sz="2000" dirty="0" smtClean="0">
                <a:latin typeface="+mj-lt"/>
              </a:rPr>
              <a:t>Farm to School/School Garden Coordinator</a:t>
            </a:r>
          </a:p>
          <a:p>
            <a:pPr marL="0" indent="0">
              <a:buFont typeface="Arial" charset="0"/>
              <a:buNone/>
              <a:defRPr/>
            </a:pPr>
            <a:endParaRPr lang="en-US" altLang="en-US" sz="2400" dirty="0" smtClean="0"/>
          </a:p>
        </p:txBody>
      </p:sp>
      <p:pic>
        <p:nvPicPr>
          <p:cNvPr id="13" name="Picture 12" title="amy william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446" y="3872557"/>
            <a:ext cx="2206220" cy="2026711"/>
          </a:xfrm>
          <a:prstGeom prst="rect">
            <a:avLst/>
          </a:prstGeom>
        </p:spPr>
      </p:pic>
      <p:sp>
        <p:nvSpPr>
          <p:cNvPr id="14" name="Content Placeholder 3"/>
          <p:cNvSpPr txBox="1">
            <a:spLocks/>
          </p:cNvSpPr>
          <p:nvPr/>
        </p:nvSpPr>
        <p:spPr>
          <a:xfrm>
            <a:off x="3069075" y="4453624"/>
            <a:ext cx="5368857" cy="1745621"/>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en-US" altLang="en-US" sz="2000" dirty="0" smtClean="0">
                <a:latin typeface="+mj-lt"/>
              </a:rPr>
              <a:t>Amy Jean Williams</a:t>
            </a:r>
          </a:p>
          <a:p>
            <a:pPr marL="0" indent="0">
              <a:buFont typeface="Arial" charset="0"/>
              <a:buNone/>
              <a:defRPr/>
            </a:pPr>
            <a:r>
              <a:rPr lang="en-US" altLang="en-US" sz="2000" dirty="0" smtClean="0">
                <a:latin typeface="+mj-lt"/>
              </a:rPr>
              <a:t>Oregon Department of Education</a:t>
            </a:r>
          </a:p>
          <a:p>
            <a:pPr marL="0" indent="0">
              <a:buFont typeface="Arial" charset="0"/>
              <a:buNone/>
              <a:defRPr/>
            </a:pPr>
            <a:r>
              <a:rPr lang="en-US" altLang="en-US" sz="2000" dirty="0" smtClean="0">
                <a:latin typeface="+mj-lt"/>
              </a:rPr>
              <a:t>Child Nutrition Programs</a:t>
            </a:r>
          </a:p>
          <a:p>
            <a:pPr marL="0" indent="0">
              <a:buFont typeface="Arial" charset="0"/>
              <a:buNone/>
              <a:defRPr/>
            </a:pPr>
            <a:r>
              <a:rPr lang="en-US" altLang="en-US" sz="2000" dirty="0" smtClean="0">
                <a:latin typeface="+mj-lt"/>
              </a:rPr>
              <a:t>Farm to School/School Garden Assistant</a:t>
            </a:r>
          </a:p>
          <a:p>
            <a:pPr marL="0" indent="0">
              <a:buFont typeface="Arial" charset="0"/>
              <a:buNone/>
              <a:defRPr/>
            </a:pPr>
            <a:endParaRPr lang="en-US" altLang="en-US" sz="2400" dirty="0" smtClean="0"/>
          </a:p>
        </p:txBody>
      </p:sp>
      <p:sp>
        <p:nvSpPr>
          <p:cNvPr id="15" name="Title 2"/>
          <p:cNvSpPr txBox="1">
            <a:spLocks/>
          </p:cNvSpPr>
          <p:nvPr/>
        </p:nvSpPr>
        <p:spPr>
          <a:xfrm>
            <a:off x="3069075" y="3626528"/>
            <a:ext cx="4246123" cy="861708"/>
          </a:xfrm>
          <a:prstGeom prst="rect">
            <a:avLst/>
          </a:prstGeom>
        </p:spPr>
        <p:txBody>
          <a:bodyPr vert="horz" lIns="91440" tIns="45720" rIns="91440" bIns="45720" rtlCol="0" anchor="ctr">
            <a:normAutofit/>
          </a:bodyPr>
          <a:lstStyle>
            <a:lvl1pPr algn="r" defTabSz="914377"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n-US" altLang="en-US" dirty="0" smtClean="0"/>
              <a:t>Moderated By:</a:t>
            </a:r>
          </a:p>
        </p:txBody>
      </p:sp>
      <p:pic>
        <p:nvPicPr>
          <p:cNvPr id="12" name="Picture 1" descr="&quot;&quot;" title="farm to school logo"/>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88421" y="306406"/>
            <a:ext cx="2222372"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211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Reimbursement Process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20</a:t>
            </a:fld>
            <a:endParaRPr lang="en-US"/>
          </a:p>
        </p:txBody>
      </p:sp>
      <p:sp>
        <p:nvSpPr>
          <p:cNvPr id="5" name="TextBox 4"/>
          <p:cNvSpPr txBox="1"/>
          <p:nvPr/>
        </p:nvSpPr>
        <p:spPr>
          <a:xfrm>
            <a:off x="248056" y="2188848"/>
            <a:ext cx="8610600" cy="2677656"/>
          </a:xfrm>
          <a:prstGeom prst="rect">
            <a:avLst/>
          </a:prstGeom>
          <a:noFill/>
        </p:spPr>
        <p:txBody>
          <a:bodyPr>
            <a:spAutoFit/>
          </a:bodyPr>
          <a:lstStyle/>
          <a:p>
            <a:pPr marL="285750" indent="-285750">
              <a:buFont typeface="Arial" panose="020B0604020202020204" pitchFamily="34" charset="0"/>
              <a:buChar char="•"/>
              <a:defRPr/>
            </a:pPr>
            <a:r>
              <a:rPr lang="en-US" sz="2800" dirty="0"/>
              <a:t>Retain invoices.  DON’T send them to me!</a:t>
            </a:r>
          </a:p>
          <a:p>
            <a:pPr marL="285750" indent="-285750">
              <a:buFont typeface="Arial" panose="020B0604020202020204" pitchFamily="34" charset="0"/>
              <a:buChar char="•"/>
              <a:defRPr/>
            </a:pPr>
            <a:r>
              <a:rPr lang="en-US" sz="2800" dirty="0"/>
              <a:t>Make a copy of the invoice</a:t>
            </a:r>
          </a:p>
          <a:p>
            <a:pPr marL="285750" indent="-285750">
              <a:buFont typeface="Arial" panose="020B0604020202020204" pitchFamily="34" charset="0"/>
              <a:buChar char="•"/>
              <a:defRPr/>
            </a:pPr>
            <a:r>
              <a:rPr lang="en-US" sz="2800" dirty="0"/>
              <a:t>Hopefully the vendor can list the food as “OREGON” on the invoice.</a:t>
            </a:r>
          </a:p>
          <a:p>
            <a:pPr marL="285750" indent="-285750">
              <a:buFont typeface="Arial" panose="020B0604020202020204" pitchFamily="34" charset="0"/>
              <a:buChar char="•"/>
              <a:defRPr/>
            </a:pPr>
            <a:r>
              <a:rPr lang="en-US" sz="2800" dirty="0"/>
              <a:t>Highlight the item on the copy</a:t>
            </a:r>
          </a:p>
          <a:p>
            <a:pPr marL="285750" indent="-285750">
              <a:buFont typeface="Arial" panose="020B0604020202020204" pitchFamily="34" charset="0"/>
              <a:buChar char="•"/>
              <a:defRPr/>
            </a:pPr>
            <a:endParaRPr lang="en-US" sz="2800" dirty="0"/>
          </a:p>
        </p:txBody>
      </p:sp>
    </p:spTree>
    <p:extLst>
      <p:ext uri="{BB962C8B-B14F-4D97-AF65-F5344CB8AC3E}">
        <p14:creationId xmlns:p14="http://schemas.microsoft.com/office/powerpoint/2010/main" val="111764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Reimbursement Process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21</a:t>
            </a:fld>
            <a:endParaRPr lang="en-US"/>
          </a:p>
        </p:txBody>
      </p:sp>
      <p:sp>
        <p:nvSpPr>
          <p:cNvPr id="5" name="TextBox 4"/>
          <p:cNvSpPr txBox="1"/>
          <p:nvPr/>
        </p:nvSpPr>
        <p:spPr>
          <a:xfrm>
            <a:off x="248056" y="2188848"/>
            <a:ext cx="8610600" cy="2742289"/>
          </a:xfrm>
          <a:prstGeom prst="rect">
            <a:avLst/>
          </a:prstGeom>
          <a:noFill/>
        </p:spPr>
        <p:txBody>
          <a:bodyPr>
            <a:spAutoFit/>
          </a:bodyPr>
          <a:lstStyle/>
          <a:p>
            <a:pPr marL="571500" indent="-571500">
              <a:buFont typeface="Arial" panose="020B0604020202020204" pitchFamily="34" charset="0"/>
              <a:buChar char="•"/>
              <a:defRPr/>
            </a:pPr>
            <a:r>
              <a:rPr lang="en-US" sz="2800" dirty="0" smtClean="0"/>
              <a:t>There’s a NEW excel claim worksheet for this year, </a:t>
            </a:r>
            <a:r>
              <a:rPr lang="en-US" sz="2800" b="1" dirty="0" smtClean="0"/>
              <a:t>PLEASE USE IT</a:t>
            </a:r>
            <a:r>
              <a:rPr lang="en-US" sz="2800" dirty="0" smtClean="0"/>
              <a:t>!</a:t>
            </a:r>
            <a:endParaRPr lang="en-US" sz="2800" dirty="0"/>
          </a:p>
          <a:p>
            <a:pPr marL="571500" indent="-571500">
              <a:buFont typeface="Arial" panose="020B0604020202020204" pitchFamily="34" charset="0"/>
              <a:buChar char="•"/>
              <a:defRPr/>
            </a:pPr>
            <a:r>
              <a:rPr lang="en-US" sz="2800" dirty="0" smtClean="0"/>
              <a:t>Enter the items on the claim worksheet; Fill </a:t>
            </a:r>
            <a:r>
              <a:rPr lang="en-US" sz="2800" dirty="0"/>
              <a:t>in all </a:t>
            </a:r>
            <a:r>
              <a:rPr lang="en-US" sz="2800" dirty="0" smtClean="0"/>
              <a:t>info</a:t>
            </a:r>
          </a:p>
          <a:p>
            <a:pPr marL="571500" indent="-571500">
              <a:buFont typeface="Arial" panose="020B0604020202020204" pitchFamily="34" charset="0"/>
              <a:buChar char="•"/>
              <a:defRPr/>
            </a:pPr>
            <a:r>
              <a:rPr lang="en-US" sz="2800" dirty="0" smtClean="0"/>
              <a:t>Send it to ODE - NEW Email:</a:t>
            </a:r>
          </a:p>
          <a:p>
            <a:pPr marL="1028700" lvl="1" indent="-571500">
              <a:buFont typeface="Arial" panose="020B0604020202020204" pitchFamily="34" charset="0"/>
              <a:buChar char="•"/>
              <a:defRPr/>
            </a:pPr>
            <a:r>
              <a:rPr lang="en-US" sz="2800" dirty="0" smtClean="0">
                <a:hlinkClick r:id="rId3"/>
              </a:rPr>
              <a:t>farmtoCNP@ode.state.or.us</a:t>
            </a:r>
            <a:r>
              <a:rPr lang="en-US" sz="2800" dirty="0" smtClean="0"/>
              <a:t>  </a:t>
            </a:r>
            <a:endParaRPr lang="en-US" sz="2800" dirty="0"/>
          </a:p>
          <a:p>
            <a:pPr eaLnBrk="1" hangingPunct="1">
              <a:lnSpc>
                <a:spcPct val="115000"/>
              </a:lnSpc>
              <a:spcBef>
                <a:spcPts val="0"/>
              </a:spcBef>
              <a:spcAft>
                <a:spcPts val="0"/>
              </a:spcAft>
              <a:defRPr/>
            </a:pPr>
            <a:endParaRPr lang="en-US" sz="2800" dirty="0">
              <a:latin typeface="+mj-lt"/>
              <a:ea typeface="Cambria"/>
              <a:cs typeface="Times New Roman"/>
            </a:endParaRPr>
          </a:p>
        </p:txBody>
      </p:sp>
    </p:spTree>
    <p:extLst>
      <p:ext uri="{BB962C8B-B14F-4D97-AF65-F5344CB8AC3E}">
        <p14:creationId xmlns:p14="http://schemas.microsoft.com/office/powerpoint/2010/main" val="1134117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Reimbursement Process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22</a:t>
            </a:fld>
            <a:endParaRPr lang="en-US"/>
          </a:p>
        </p:txBody>
      </p:sp>
      <p:sp>
        <p:nvSpPr>
          <p:cNvPr id="5" name="TextBox 4"/>
          <p:cNvSpPr txBox="1"/>
          <p:nvPr/>
        </p:nvSpPr>
        <p:spPr>
          <a:xfrm>
            <a:off x="219481" y="2179323"/>
            <a:ext cx="8610600" cy="2246769"/>
          </a:xfrm>
          <a:prstGeom prst="rect">
            <a:avLst/>
          </a:prstGeom>
          <a:noFill/>
        </p:spPr>
        <p:txBody>
          <a:bodyPr>
            <a:spAutoFit/>
          </a:bodyPr>
          <a:lstStyle/>
          <a:p>
            <a:pPr marL="285750" indent="-285750">
              <a:buFont typeface="Arial" panose="020B0604020202020204" pitchFamily="34" charset="0"/>
              <a:buChar char="•"/>
              <a:defRPr/>
            </a:pPr>
            <a:r>
              <a:rPr lang="en-US" sz="2800" dirty="0" smtClean="0"/>
              <a:t>ODE </a:t>
            </a:r>
            <a:r>
              <a:rPr lang="en-US" sz="2800" dirty="0"/>
              <a:t>will look it over and tell you it’s ok to enter the dollar amount into EGMS.</a:t>
            </a:r>
          </a:p>
          <a:p>
            <a:pPr marL="285750" indent="-285750">
              <a:buFont typeface="Arial" panose="020B0604020202020204" pitchFamily="34" charset="0"/>
              <a:buChar char="•"/>
              <a:defRPr/>
            </a:pPr>
            <a:r>
              <a:rPr lang="en-US" sz="2800" dirty="0"/>
              <a:t>ODE will send reply with the last tab filled out that will give you your balance.</a:t>
            </a:r>
          </a:p>
          <a:p>
            <a:pPr>
              <a:defRPr/>
            </a:pPr>
            <a:r>
              <a:rPr lang="en-US" sz="2800" dirty="0" smtClean="0"/>
              <a:t>I’ll show you what this looks like on an upcoming slide.</a:t>
            </a:r>
            <a:endParaRPr lang="en-US" sz="2800" dirty="0"/>
          </a:p>
        </p:txBody>
      </p:sp>
    </p:spTree>
    <p:extLst>
      <p:ext uri="{BB962C8B-B14F-4D97-AF65-F5344CB8AC3E}">
        <p14:creationId xmlns:p14="http://schemas.microsoft.com/office/powerpoint/2010/main" val="2429356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Reimbursement Process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23</a:t>
            </a:fld>
            <a:endParaRPr lang="en-US"/>
          </a:p>
        </p:txBody>
      </p:sp>
      <p:sp>
        <p:nvSpPr>
          <p:cNvPr id="5" name="TextBox 4"/>
          <p:cNvSpPr txBox="1"/>
          <p:nvPr/>
        </p:nvSpPr>
        <p:spPr>
          <a:xfrm>
            <a:off x="248056" y="2188848"/>
            <a:ext cx="8610600" cy="2246769"/>
          </a:xfrm>
          <a:prstGeom prst="rect">
            <a:avLst/>
          </a:prstGeom>
          <a:noFill/>
        </p:spPr>
        <p:txBody>
          <a:bodyPr>
            <a:spAutoFit/>
          </a:bodyPr>
          <a:lstStyle/>
          <a:p>
            <a:pPr marL="457200" indent="-457200">
              <a:spcBef>
                <a:spcPct val="0"/>
              </a:spcBef>
              <a:buFont typeface="Arial" panose="020B0604020202020204" pitchFamily="34" charset="0"/>
              <a:buChar char="•"/>
            </a:pPr>
            <a:r>
              <a:rPr lang="en-US" altLang="en-US" sz="2800" dirty="0"/>
              <a:t>You can claim an item </a:t>
            </a:r>
            <a:r>
              <a:rPr lang="en-US" altLang="en-US" sz="2800" b="1" dirty="0">
                <a:solidFill>
                  <a:srgbClr val="7030A0"/>
                </a:solidFill>
              </a:rPr>
              <a:t>for this grant</a:t>
            </a:r>
            <a:r>
              <a:rPr lang="en-US" altLang="en-US" sz="2800" dirty="0"/>
              <a:t>, but you can’t claim the </a:t>
            </a:r>
            <a:r>
              <a:rPr lang="en-US" altLang="en-US" sz="2800" b="1" i="1" u="sng" dirty="0"/>
              <a:t>SAME</a:t>
            </a:r>
            <a:r>
              <a:rPr lang="en-US" altLang="en-US" sz="2800" dirty="0"/>
              <a:t> individual item for:</a:t>
            </a:r>
          </a:p>
          <a:p>
            <a:pPr marL="457200" indent="-457200">
              <a:spcBef>
                <a:spcPct val="0"/>
              </a:spcBef>
              <a:buFont typeface="Arial" panose="020B0604020202020204" pitchFamily="34" charset="0"/>
              <a:buChar char="•"/>
            </a:pPr>
            <a:r>
              <a:rPr lang="en-US" altLang="en-US" sz="2800" dirty="0">
                <a:solidFill>
                  <a:srgbClr val="0000FF"/>
                </a:solidFill>
              </a:rPr>
              <a:t>FFVP</a:t>
            </a:r>
          </a:p>
          <a:p>
            <a:pPr marL="457200" indent="-457200">
              <a:spcBef>
                <a:spcPct val="0"/>
              </a:spcBef>
              <a:buFont typeface="Arial" panose="020B0604020202020204" pitchFamily="34" charset="0"/>
              <a:buChar char="•"/>
            </a:pPr>
            <a:r>
              <a:rPr lang="en-US" altLang="en-US" sz="2800" dirty="0">
                <a:solidFill>
                  <a:srgbClr val="7030A0"/>
                </a:solidFill>
              </a:rPr>
              <a:t>Pilot Project for Procurement of Fresh Fruits &amp; Vegetables</a:t>
            </a:r>
          </a:p>
        </p:txBody>
      </p:sp>
    </p:spTree>
    <p:extLst>
      <p:ext uri="{BB962C8B-B14F-4D97-AF65-F5344CB8AC3E}">
        <p14:creationId xmlns:p14="http://schemas.microsoft.com/office/powerpoint/2010/main" val="1511163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Reimbursement Process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24</a:t>
            </a:fld>
            <a:endParaRPr lang="en-US"/>
          </a:p>
        </p:txBody>
      </p:sp>
      <p:sp>
        <p:nvSpPr>
          <p:cNvPr id="5" name="TextBox 4"/>
          <p:cNvSpPr txBox="1"/>
          <p:nvPr/>
        </p:nvSpPr>
        <p:spPr>
          <a:xfrm>
            <a:off x="248056" y="2188848"/>
            <a:ext cx="8610600" cy="3539430"/>
          </a:xfrm>
          <a:prstGeom prst="rect">
            <a:avLst/>
          </a:prstGeom>
          <a:noFill/>
        </p:spPr>
        <p:txBody>
          <a:bodyPr>
            <a:spAutoFit/>
          </a:bodyPr>
          <a:lstStyle/>
          <a:p>
            <a:pPr marL="457200" indent="-457200">
              <a:spcBef>
                <a:spcPct val="0"/>
              </a:spcBef>
              <a:buFont typeface="Arial" panose="020B0604020202020204" pitchFamily="34" charset="0"/>
              <a:buChar char="•"/>
            </a:pPr>
            <a:r>
              <a:rPr lang="en-US" altLang="en-US" sz="2800" dirty="0" smtClean="0">
                <a:latin typeface="Arial" panose="020B0604020202020204" pitchFamily="34" charset="0"/>
              </a:rPr>
              <a:t>Because not all items are available year-round, you don’t necessarily have to submit a monthly claim, but you must show:</a:t>
            </a:r>
          </a:p>
          <a:p>
            <a:pPr marL="457200" indent="-457200">
              <a:spcBef>
                <a:spcPct val="0"/>
              </a:spcBef>
              <a:buFont typeface="Arial" panose="020B0604020202020204" pitchFamily="34" charset="0"/>
              <a:buChar char="•"/>
            </a:pPr>
            <a:r>
              <a:rPr lang="en-US" altLang="en-US" sz="2800" dirty="0" smtClean="0">
                <a:latin typeface="Arial" panose="020B0604020202020204" pitchFamily="34" charset="0"/>
              </a:rPr>
              <a:t>ADEQUATE PROGRESS- basically ½ of your funds should be spend ½ way through the grant period and so on</a:t>
            </a:r>
          </a:p>
          <a:p>
            <a:pPr>
              <a:spcBef>
                <a:spcPct val="0"/>
              </a:spcBef>
            </a:pPr>
            <a:r>
              <a:rPr lang="en-US" altLang="en-US" sz="2800" dirty="0" smtClean="0">
                <a:latin typeface="Arial" panose="020B0604020202020204" pitchFamily="34" charset="0"/>
              </a:rPr>
              <a:t>  </a:t>
            </a:r>
          </a:p>
          <a:p>
            <a:pPr marL="914400" lvl="1" indent="-457200">
              <a:spcBef>
                <a:spcPct val="0"/>
              </a:spcBef>
              <a:buFont typeface="Arial" panose="020B0604020202020204" pitchFamily="34" charset="0"/>
              <a:buChar char="•"/>
            </a:pPr>
            <a:endParaRPr lang="en-US" altLang="en-US" sz="2800" b="1" dirty="0">
              <a:latin typeface="Arial" panose="020B0604020202020204" pitchFamily="34" charset="0"/>
            </a:endParaRPr>
          </a:p>
        </p:txBody>
      </p:sp>
    </p:spTree>
    <p:extLst>
      <p:ext uri="{BB962C8B-B14F-4D97-AF65-F5344CB8AC3E}">
        <p14:creationId xmlns:p14="http://schemas.microsoft.com/office/powerpoint/2010/main" val="1007702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Reimbursement Process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25</a:t>
            </a:fld>
            <a:endParaRPr lang="en-US"/>
          </a:p>
        </p:txBody>
      </p:sp>
      <p:sp>
        <p:nvSpPr>
          <p:cNvPr id="5" name="TextBox 4"/>
          <p:cNvSpPr txBox="1"/>
          <p:nvPr/>
        </p:nvSpPr>
        <p:spPr>
          <a:xfrm>
            <a:off x="248056" y="2188848"/>
            <a:ext cx="8610600" cy="4832092"/>
          </a:xfrm>
          <a:prstGeom prst="rect">
            <a:avLst/>
          </a:prstGeom>
          <a:noFill/>
        </p:spPr>
        <p:txBody>
          <a:bodyPr>
            <a:spAutoFit/>
          </a:bodyPr>
          <a:lstStyle/>
          <a:p>
            <a:pPr marL="457200" indent="-457200">
              <a:spcBef>
                <a:spcPct val="0"/>
              </a:spcBef>
              <a:buFont typeface="Arial" panose="020B0604020202020204" pitchFamily="34" charset="0"/>
              <a:buChar char="•"/>
            </a:pPr>
            <a:r>
              <a:rPr lang="en-US" altLang="en-US" sz="2800" dirty="0" smtClean="0">
                <a:latin typeface="Arial" panose="020B0604020202020204" pitchFamily="34" charset="0"/>
              </a:rPr>
              <a:t>ADEQUATE PROGRESS:  if you haven’t been spending your funds based on this, you will be notified and warned</a:t>
            </a:r>
          </a:p>
          <a:p>
            <a:pPr marL="457200" indent="-457200">
              <a:spcBef>
                <a:spcPct val="0"/>
              </a:spcBef>
              <a:buFont typeface="Arial" panose="020B0604020202020204" pitchFamily="34" charset="0"/>
              <a:buChar char="•"/>
            </a:pPr>
            <a:r>
              <a:rPr lang="en-US" altLang="en-US" sz="2800" dirty="0" smtClean="0">
                <a:latin typeface="Arial" panose="020B0604020202020204" pitchFamily="34" charset="0"/>
              </a:rPr>
              <a:t>If we don’t hear back from you or there is still no activity after two warnings, FUNDS WILL BE REALLOCATED.</a:t>
            </a:r>
          </a:p>
          <a:p>
            <a:pPr marL="457200" indent="-457200">
              <a:spcBef>
                <a:spcPct val="0"/>
              </a:spcBef>
              <a:buFont typeface="Arial" panose="020B0604020202020204" pitchFamily="34" charset="0"/>
              <a:buChar char="•"/>
            </a:pPr>
            <a:r>
              <a:rPr lang="en-US" altLang="en-US" sz="2800" dirty="0" smtClean="0">
                <a:latin typeface="Arial" panose="020B0604020202020204" pitchFamily="34" charset="0"/>
              </a:rPr>
              <a:t>Last year we reallocated over $100,000. We were able to ensure all the money got spent by allocating it to successful sponsors. </a:t>
            </a:r>
          </a:p>
          <a:p>
            <a:pPr>
              <a:spcBef>
                <a:spcPct val="0"/>
              </a:spcBef>
            </a:pPr>
            <a:r>
              <a:rPr lang="en-US" altLang="en-US" sz="2800" dirty="0" smtClean="0">
                <a:latin typeface="Arial" panose="020B0604020202020204" pitchFamily="34" charset="0"/>
              </a:rPr>
              <a:t>  </a:t>
            </a:r>
          </a:p>
          <a:p>
            <a:pPr marL="914400" lvl="1" indent="-457200">
              <a:spcBef>
                <a:spcPct val="0"/>
              </a:spcBef>
              <a:buFont typeface="Arial" panose="020B0604020202020204" pitchFamily="34" charset="0"/>
              <a:buChar char="•"/>
            </a:pPr>
            <a:endParaRPr lang="en-US" altLang="en-US" sz="2800" b="1" dirty="0">
              <a:latin typeface="Arial" panose="020B0604020202020204" pitchFamily="34" charset="0"/>
            </a:endParaRPr>
          </a:p>
        </p:txBody>
      </p:sp>
    </p:spTree>
    <p:extLst>
      <p:ext uri="{BB962C8B-B14F-4D97-AF65-F5344CB8AC3E}">
        <p14:creationId xmlns:p14="http://schemas.microsoft.com/office/powerpoint/2010/main" val="2474036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a:spLocks noGrp="1"/>
          </p:cNvSpPr>
          <p:nvPr>
            <p:ph type="title"/>
          </p:nvPr>
        </p:nvSpPr>
        <p:spPr>
          <a:xfrm>
            <a:off x="2118508" y="93193"/>
            <a:ext cx="6400800" cy="857421"/>
          </a:xfrm>
        </p:spPr>
        <p:txBody>
          <a:bodyPr/>
          <a:lstStyle/>
          <a:p>
            <a:r>
              <a:rPr lang="en-US" dirty="0" smtClean="0">
                <a:solidFill>
                  <a:schemeClr val="bg1"/>
                </a:solidFill>
              </a:rPr>
              <a:t>slide</a:t>
            </a:r>
            <a:endParaRPr lang="en-US" dirty="0">
              <a:solidFill>
                <a:schemeClr val="bg1"/>
              </a:solidFill>
            </a:endParaRPr>
          </a:p>
        </p:txBody>
      </p:sp>
      <p:sp>
        <p:nvSpPr>
          <p:cNvPr id="4" name="Slide Number Placeholder 3"/>
          <p:cNvSpPr>
            <a:spLocks noGrp="1"/>
          </p:cNvSpPr>
          <p:nvPr>
            <p:ph type="sldNum" sz="quarter" idx="4"/>
          </p:nvPr>
        </p:nvSpPr>
        <p:spPr/>
        <p:txBody>
          <a:bodyPr/>
          <a:lstStyle/>
          <a:p>
            <a:fld id="{8A0BAB59-E1FB-40DE-BF54-BC3526BEF81F}" type="slidenum">
              <a:rPr lang="en-US" smtClean="0"/>
              <a:pPr/>
              <a:t>26</a:t>
            </a:fld>
            <a:endParaRPr lang="en-US"/>
          </a:p>
        </p:txBody>
      </p:sp>
      <p:pic>
        <p:nvPicPr>
          <p:cNvPr id="10" name="Picture 1" descr="&quot;&quot;" title="website 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53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3"/>
          <p:cNvSpPr>
            <a:spLocks noGrp="1"/>
          </p:cNvSpPr>
          <p:nvPr>
            <p:ph idx="1"/>
          </p:nvPr>
        </p:nvSpPr>
        <p:spPr>
          <a:xfrm>
            <a:off x="2762250" y="5534025"/>
            <a:ext cx="4876800" cy="685800"/>
          </a:xfrm>
          <a:solidFill>
            <a:schemeClr val="accent1">
              <a:alpha val="53000"/>
            </a:schemeClr>
          </a:solidFill>
          <a:ln>
            <a:solidFill>
              <a:schemeClr val="accent4"/>
            </a:solidFill>
          </a:ln>
        </p:spPr>
        <p:txBody>
          <a:bodyPr/>
          <a:lstStyle/>
          <a:p>
            <a:pPr>
              <a:buFont typeface="Arial" charset="0"/>
              <a:buChar char="•"/>
              <a:defRPr/>
            </a:pPr>
            <a:r>
              <a:rPr lang="en-US" dirty="0" smtClean="0"/>
              <a:t>Example on “instructions” tab </a:t>
            </a:r>
          </a:p>
          <a:p>
            <a:pPr marL="914400" indent="-914400">
              <a:buFont typeface="Calibri" pitchFamily="34" charset="0"/>
              <a:buAutoNum type="arabicPeriod" startAt="3"/>
              <a:defRPr/>
            </a:pPr>
            <a:endParaRPr lang="en-US" sz="4400" dirty="0" smtClean="0"/>
          </a:p>
        </p:txBody>
      </p:sp>
      <p:cxnSp>
        <p:nvCxnSpPr>
          <p:cNvPr id="12" name="Straight Connector 11" descr="&quot;&quot;"/>
          <p:cNvCxnSpPr/>
          <p:nvPr/>
        </p:nvCxnSpPr>
        <p:spPr>
          <a:xfrm flipV="1">
            <a:off x="2366963" y="5791200"/>
            <a:ext cx="595312" cy="8572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descr="&quot;&quot;"/>
          <p:cNvCxnSpPr/>
          <p:nvPr/>
        </p:nvCxnSpPr>
        <p:spPr>
          <a:xfrm flipH="1">
            <a:off x="1528763" y="5876925"/>
            <a:ext cx="838200" cy="457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617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ot;&quot;" title="website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39443" cy="6858000"/>
          </a:xfrm>
          <a:prstGeom prst="rect">
            <a:avLst/>
          </a:prstGeom>
        </p:spPr>
      </p:pic>
      <p:sp>
        <p:nvSpPr>
          <p:cNvPr id="4" name="Slide Number Placeholder 3"/>
          <p:cNvSpPr>
            <a:spLocks noGrp="1"/>
          </p:cNvSpPr>
          <p:nvPr>
            <p:ph type="sldNum" sz="quarter" idx="4"/>
          </p:nvPr>
        </p:nvSpPr>
        <p:spPr/>
        <p:txBody>
          <a:bodyPr/>
          <a:lstStyle/>
          <a:p>
            <a:fld id="{8A0BAB59-E1FB-40DE-BF54-BC3526BEF81F}" type="slidenum">
              <a:rPr lang="en-US" smtClean="0"/>
              <a:pPr/>
              <a:t>27</a:t>
            </a:fld>
            <a:endParaRPr lang="en-US"/>
          </a:p>
        </p:txBody>
      </p:sp>
      <p:sp>
        <p:nvSpPr>
          <p:cNvPr id="7" name="Content Placeholder 3"/>
          <p:cNvSpPr>
            <a:spLocks noGrp="1"/>
          </p:cNvSpPr>
          <p:nvPr>
            <p:ph idx="1"/>
          </p:nvPr>
        </p:nvSpPr>
        <p:spPr>
          <a:xfrm>
            <a:off x="280988" y="4414499"/>
            <a:ext cx="4491037" cy="599399"/>
          </a:xfrm>
          <a:solidFill>
            <a:schemeClr val="accent1">
              <a:alpha val="53000"/>
            </a:schemeClr>
          </a:solidFill>
          <a:ln>
            <a:solidFill>
              <a:schemeClr val="accent4"/>
            </a:solidFill>
          </a:ln>
        </p:spPr>
        <p:txBody>
          <a:bodyPr/>
          <a:lstStyle/>
          <a:p>
            <a:pPr>
              <a:buFont typeface="Arial" charset="0"/>
              <a:buChar char="•"/>
              <a:defRPr/>
            </a:pPr>
            <a:r>
              <a:rPr lang="en-US" dirty="0" smtClean="0"/>
              <a:t>Enter items on “FOOD” tab</a:t>
            </a:r>
          </a:p>
          <a:p>
            <a:pPr marL="0" indent="0">
              <a:buFont typeface="Arial" charset="0"/>
              <a:buNone/>
              <a:defRPr/>
            </a:pPr>
            <a:endParaRPr lang="en-US" dirty="0" smtClean="0"/>
          </a:p>
          <a:p>
            <a:pPr marL="914400" indent="-914400">
              <a:buFont typeface="Calibri" pitchFamily="34" charset="0"/>
              <a:buAutoNum type="arabicPeriod" startAt="3"/>
              <a:defRPr/>
            </a:pPr>
            <a:endParaRPr lang="en-US" sz="4400" dirty="0" smtClean="0"/>
          </a:p>
        </p:txBody>
      </p:sp>
      <p:cxnSp>
        <p:nvCxnSpPr>
          <p:cNvPr id="8" name="Straight Arrow Connector 7" descr="&quot;&quot;"/>
          <p:cNvCxnSpPr/>
          <p:nvPr/>
        </p:nvCxnSpPr>
        <p:spPr>
          <a:xfrm>
            <a:off x="1409700" y="5079662"/>
            <a:ext cx="228600" cy="14128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itle 2"/>
          <p:cNvSpPr>
            <a:spLocks noGrp="1"/>
          </p:cNvSpPr>
          <p:nvPr>
            <p:ph type="title"/>
          </p:nvPr>
        </p:nvSpPr>
        <p:spPr>
          <a:xfrm>
            <a:off x="2679825" y="93193"/>
            <a:ext cx="6400800" cy="857421"/>
          </a:xfrm>
        </p:spPr>
        <p:txBody>
          <a:bodyPr/>
          <a:lstStyle/>
          <a:p>
            <a:r>
              <a:rPr lang="en-US" dirty="0" smtClean="0">
                <a:solidFill>
                  <a:schemeClr val="bg1"/>
                </a:solidFill>
              </a:rPr>
              <a:t>slide</a:t>
            </a:r>
            <a:endParaRPr lang="en-US" dirty="0">
              <a:solidFill>
                <a:schemeClr val="bg1"/>
              </a:solidFill>
            </a:endParaRPr>
          </a:p>
        </p:txBody>
      </p:sp>
    </p:spTree>
    <p:extLst>
      <p:ext uri="{BB962C8B-B14F-4D97-AF65-F5344CB8AC3E}">
        <p14:creationId xmlns:p14="http://schemas.microsoft.com/office/powerpoint/2010/main" val="560056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Reimbursement Process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28</a:t>
            </a:fld>
            <a:endParaRPr lang="en-US"/>
          </a:p>
        </p:txBody>
      </p:sp>
      <p:pic>
        <p:nvPicPr>
          <p:cNvPr id="2" name="Picture 1" title="website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600" y="0"/>
            <a:ext cx="8460800" cy="6858000"/>
          </a:xfrm>
          <a:prstGeom prst="rect">
            <a:avLst/>
          </a:prstGeom>
        </p:spPr>
      </p:pic>
      <p:sp>
        <p:nvSpPr>
          <p:cNvPr id="5" name="Content Placeholder 3"/>
          <p:cNvSpPr>
            <a:spLocks noGrp="1"/>
          </p:cNvSpPr>
          <p:nvPr>
            <p:ph idx="1"/>
          </p:nvPr>
        </p:nvSpPr>
        <p:spPr>
          <a:xfrm>
            <a:off x="5314950" y="3810000"/>
            <a:ext cx="2914650" cy="990600"/>
          </a:xfrm>
          <a:solidFill>
            <a:schemeClr val="accent1">
              <a:alpha val="53000"/>
            </a:schemeClr>
          </a:solidFill>
          <a:ln>
            <a:solidFill>
              <a:schemeClr val="accent4"/>
            </a:solidFill>
          </a:ln>
        </p:spPr>
        <p:txBody>
          <a:bodyPr>
            <a:normAutofit/>
          </a:bodyPr>
          <a:lstStyle/>
          <a:p>
            <a:pPr>
              <a:buFont typeface="Arial" charset="0"/>
              <a:buChar char="•"/>
              <a:defRPr/>
            </a:pPr>
            <a:r>
              <a:rPr lang="en-US" dirty="0" smtClean="0"/>
              <a:t>New, simplified “OTHER” tab</a:t>
            </a:r>
          </a:p>
          <a:p>
            <a:pPr marL="0" indent="0">
              <a:buFont typeface="Arial" charset="0"/>
              <a:buNone/>
              <a:defRPr/>
            </a:pPr>
            <a:endParaRPr lang="en-US" dirty="0" smtClean="0"/>
          </a:p>
          <a:p>
            <a:pPr marL="914400" indent="-914400">
              <a:buFont typeface="Calibri" pitchFamily="34" charset="0"/>
              <a:buAutoNum type="arabicPeriod" startAt="3"/>
              <a:defRPr/>
            </a:pPr>
            <a:endParaRPr lang="en-US" sz="4400" dirty="0" smtClean="0"/>
          </a:p>
        </p:txBody>
      </p:sp>
      <p:cxnSp>
        <p:nvCxnSpPr>
          <p:cNvPr id="6" name="Straight Arrow Connector 5" descr="&quot;&quot;"/>
          <p:cNvCxnSpPr/>
          <p:nvPr/>
        </p:nvCxnSpPr>
        <p:spPr>
          <a:xfrm flipH="1">
            <a:off x="2667000" y="4029075"/>
            <a:ext cx="2771775" cy="24479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012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website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37" y="0"/>
            <a:ext cx="7889925" cy="6858000"/>
          </a:xfrm>
          <a:prstGeom prst="rect">
            <a:avLst/>
          </a:prstGeom>
        </p:spPr>
      </p:pic>
      <p:sp>
        <p:nvSpPr>
          <p:cNvPr id="3" name="Title 2"/>
          <p:cNvSpPr>
            <a:spLocks noGrp="1"/>
          </p:cNvSpPr>
          <p:nvPr>
            <p:ph type="title"/>
          </p:nvPr>
        </p:nvSpPr>
        <p:spPr/>
        <p:txBody>
          <a:bodyPr/>
          <a:lstStyle/>
          <a:p>
            <a:r>
              <a:rPr lang="en-US" dirty="0" smtClean="0"/>
              <a:t>Reimbursement Process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29</a:t>
            </a:fld>
            <a:endParaRPr lang="en-US"/>
          </a:p>
        </p:txBody>
      </p:sp>
      <p:sp>
        <p:nvSpPr>
          <p:cNvPr id="6" name="Content Placeholder 3"/>
          <p:cNvSpPr>
            <a:spLocks noGrp="1"/>
          </p:cNvSpPr>
          <p:nvPr>
            <p:ph idx="1"/>
          </p:nvPr>
        </p:nvSpPr>
        <p:spPr>
          <a:xfrm>
            <a:off x="2995612" y="4429125"/>
            <a:ext cx="5519738" cy="1828800"/>
          </a:xfrm>
          <a:solidFill>
            <a:schemeClr val="accent1">
              <a:alpha val="53000"/>
            </a:schemeClr>
          </a:solidFill>
          <a:ln>
            <a:solidFill>
              <a:schemeClr val="accent4"/>
            </a:solidFill>
          </a:ln>
        </p:spPr>
        <p:txBody>
          <a:bodyPr/>
          <a:lstStyle/>
          <a:p>
            <a:pPr>
              <a:buFont typeface="Arial" charset="0"/>
              <a:buChar char="•"/>
              <a:defRPr/>
            </a:pPr>
            <a:r>
              <a:rPr lang="en-US" dirty="0" smtClean="0"/>
              <a:t>Don’t enter anything on this tab, ODE will fill it out and send it back to you</a:t>
            </a:r>
            <a:endParaRPr lang="en-US" sz="4400" dirty="0" smtClean="0"/>
          </a:p>
        </p:txBody>
      </p:sp>
      <p:cxnSp>
        <p:nvCxnSpPr>
          <p:cNvPr id="7" name="Straight Arrow Connector 6" descr="&quot;&quot;"/>
          <p:cNvCxnSpPr/>
          <p:nvPr/>
        </p:nvCxnSpPr>
        <p:spPr>
          <a:xfrm flipH="1">
            <a:off x="3429000" y="5438775"/>
            <a:ext cx="1382713" cy="11906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76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0BAB59-E1FB-40DE-BF54-BC3526BEF81F}" type="slidenum">
              <a:rPr lang="en-US" smtClean="0"/>
              <a:pPr/>
              <a:t>3</a:t>
            </a:fld>
            <a:endParaRPr lang="en-US"/>
          </a:p>
        </p:txBody>
      </p:sp>
      <p:sp>
        <p:nvSpPr>
          <p:cNvPr id="6" name="Rectangle 5"/>
          <p:cNvSpPr/>
          <p:nvPr/>
        </p:nvSpPr>
        <p:spPr>
          <a:xfrm>
            <a:off x="295682" y="1862962"/>
            <a:ext cx="8044570" cy="3970318"/>
          </a:xfrm>
          <a:prstGeom prst="rect">
            <a:avLst/>
          </a:prstGeom>
        </p:spPr>
        <p:txBody>
          <a:bodyPr wrap="square">
            <a:spAutoFit/>
          </a:bodyPr>
          <a:lstStyle/>
          <a:p>
            <a:pPr marL="342900" lvl="0" indent="-342900" fontAlgn="base">
              <a:spcBef>
                <a:spcPct val="0"/>
              </a:spcBef>
              <a:spcAft>
                <a:spcPct val="0"/>
              </a:spcAft>
              <a:defRPr/>
            </a:pPr>
            <a:r>
              <a:rPr lang="en-US" altLang="en-US" sz="2800" dirty="0">
                <a:solidFill>
                  <a:srgbClr val="1D1B10"/>
                </a:solidFill>
              </a:rPr>
              <a:t>The purpose of today’s webinar is for the </a:t>
            </a:r>
            <a:r>
              <a:rPr lang="en-US" altLang="en-US" sz="2800" b="1" dirty="0" smtClean="0">
                <a:solidFill>
                  <a:srgbClr val="1D1B10"/>
                </a:solidFill>
              </a:rPr>
              <a:t>“PROCUREMENT</a:t>
            </a:r>
            <a:r>
              <a:rPr lang="en-US" altLang="en-US" sz="2800" b="1" dirty="0">
                <a:solidFill>
                  <a:srgbClr val="1D1B10"/>
                </a:solidFill>
              </a:rPr>
              <a:t>” </a:t>
            </a:r>
            <a:r>
              <a:rPr lang="en-US" altLang="en-US" sz="2800" dirty="0">
                <a:solidFill>
                  <a:srgbClr val="1D1B10"/>
                </a:solidFill>
              </a:rPr>
              <a:t>grant available to all Oregon school </a:t>
            </a:r>
            <a:r>
              <a:rPr lang="en-US" altLang="en-US" sz="2800" dirty="0" smtClean="0">
                <a:solidFill>
                  <a:srgbClr val="1D1B10"/>
                </a:solidFill>
              </a:rPr>
              <a:t>districts and CACFP/SFSP Sponsors</a:t>
            </a:r>
            <a:endParaRPr lang="en-US" altLang="en-US" sz="2800" dirty="0">
              <a:solidFill>
                <a:srgbClr val="1D1B10"/>
              </a:solidFill>
            </a:endParaRPr>
          </a:p>
          <a:p>
            <a:pPr marL="342900" lvl="0" indent="-342900" fontAlgn="base">
              <a:spcBef>
                <a:spcPct val="0"/>
              </a:spcBef>
              <a:spcAft>
                <a:spcPct val="0"/>
              </a:spcAft>
              <a:defRPr/>
            </a:pPr>
            <a:endParaRPr lang="en-US" altLang="en-US" sz="2800" dirty="0">
              <a:solidFill>
                <a:srgbClr val="1D1B10"/>
              </a:solidFill>
            </a:endParaRPr>
          </a:p>
          <a:p>
            <a:pPr marL="342900" lvl="0" indent="-342900" fontAlgn="base">
              <a:spcBef>
                <a:spcPct val="0"/>
              </a:spcBef>
              <a:spcAft>
                <a:spcPct val="0"/>
              </a:spcAft>
              <a:defRPr/>
            </a:pPr>
            <a:r>
              <a:rPr lang="en-US" altLang="en-US" sz="2800" dirty="0">
                <a:solidFill>
                  <a:srgbClr val="1D1B10"/>
                </a:solidFill>
              </a:rPr>
              <a:t>If you’re here for the competitive</a:t>
            </a:r>
            <a:r>
              <a:rPr lang="en-US" altLang="en-US" sz="2800" i="1" dirty="0">
                <a:solidFill>
                  <a:srgbClr val="1D1B10"/>
                </a:solidFill>
              </a:rPr>
              <a:t> </a:t>
            </a:r>
            <a:r>
              <a:rPr lang="en-US" altLang="en-US" sz="2800" i="1" u="sng" dirty="0">
                <a:solidFill>
                  <a:srgbClr val="1D1B10"/>
                </a:solidFill>
              </a:rPr>
              <a:t>education grant </a:t>
            </a:r>
            <a:r>
              <a:rPr lang="en-US" altLang="en-US" sz="2800" i="1" dirty="0">
                <a:solidFill>
                  <a:srgbClr val="1D1B10"/>
                </a:solidFill>
              </a:rPr>
              <a:t>(for food-; Ag-; or garden-based educational activities )</a:t>
            </a:r>
            <a:r>
              <a:rPr lang="en-US" altLang="en-US" sz="2800" dirty="0">
                <a:solidFill>
                  <a:srgbClr val="1D1B10"/>
                </a:solidFill>
              </a:rPr>
              <a:t>, we will be having a separate webinar about that one as well.  Refer to the grant webpage for info on that one. </a:t>
            </a:r>
          </a:p>
        </p:txBody>
      </p:sp>
      <p:sp>
        <p:nvSpPr>
          <p:cNvPr id="5" name="Title 2"/>
          <p:cNvSpPr>
            <a:spLocks noGrp="1"/>
          </p:cNvSpPr>
          <p:nvPr>
            <p:ph type="title"/>
          </p:nvPr>
        </p:nvSpPr>
        <p:spPr>
          <a:xfrm>
            <a:off x="2679825" y="93193"/>
            <a:ext cx="6400800" cy="857421"/>
          </a:xfrm>
        </p:spPr>
        <p:txBody>
          <a:bodyPr/>
          <a:lstStyle/>
          <a:p>
            <a:r>
              <a:rPr lang="en-US" dirty="0" smtClean="0">
                <a:solidFill>
                  <a:schemeClr val="bg1"/>
                </a:solidFill>
              </a:rPr>
              <a:t>Intro</a:t>
            </a:r>
            <a:endParaRPr lang="en-US" dirty="0">
              <a:solidFill>
                <a:schemeClr val="bg1"/>
              </a:solidFill>
            </a:endParaRPr>
          </a:p>
        </p:txBody>
      </p:sp>
    </p:spTree>
    <p:extLst>
      <p:ext uri="{BB962C8B-B14F-4D97-AF65-F5344CB8AC3E}">
        <p14:creationId xmlns:p14="http://schemas.microsoft.com/office/powerpoint/2010/main" val="2008723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smtClean="0"/>
              <a:t>Allowable / Unallowable items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30</a:t>
            </a:fld>
            <a:endParaRPr lang="en-US"/>
          </a:p>
        </p:txBody>
      </p:sp>
      <p:sp>
        <p:nvSpPr>
          <p:cNvPr id="5" name="TextBox 4"/>
          <p:cNvSpPr txBox="1"/>
          <p:nvPr/>
        </p:nvSpPr>
        <p:spPr>
          <a:xfrm>
            <a:off x="923925" y="2354263"/>
            <a:ext cx="7315200" cy="1815882"/>
          </a:xfrm>
          <a:prstGeom prst="rect">
            <a:avLst/>
          </a:prstGeom>
          <a:noFill/>
        </p:spPr>
        <p:txBody>
          <a:bodyPr>
            <a:spAutoFit/>
          </a:bodyPr>
          <a:lstStyle/>
          <a:p>
            <a:pPr marL="285750" lvl="0" indent="-285750">
              <a:buFont typeface="Arial" panose="020B0604020202020204" pitchFamily="34" charset="0"/>
              <a:buChar char="•"/>
            </a:pPr>
            <a:r>
              <a:rPr lang="en-US" sz="2800" b="1" dirty="0"/>
              <a:t>Produced (grown, raised, or caught) in the State of </a:t>
            </a:r>
            <a:r>
              <a:rPr lang="en-US" sz="2800" b="1" dirty="0" smtClean="0"/>
              <a:t>Oregon</a:t>
            </a:r>
            <a:r>
              <a:rPr lang="en-US" sz="2800" dirty="0" smtClean="0"/>
              <a:t>;</a:t>
            </a:r>
          </a:p>
          <a:p>
            <a:pPr marL="285750" lvl="0" indent="-285750">
              <a:buFont typeface="Arial" panose="020B0604020202020204" pitchFamily="34" charset="0"/>
              <a:buChar char="•"/>
            </a:pPr>
            <a:r>
              <a:rPr lang="en-US" sz="2800" b="1" dirty="0" smtClean="0"/>
              <a:t>Processed in Oregon </a:t>
            </a:r>
          </a:p>
          <a:p>
            <a:pPr marL="285750" lvl="0" indent="-285750">
              <a:buFont typeface="Arial" panose="020B0604020202020204" pitchFamily="34" charset="0"/>
              <a:buChar char="•"/>
            </a:pPr>
            <a:r>
              <a:rPr lang="en-US" sz="2800" b="1" dirty="0" smtClean="0"/>
              <a:t>Grown AND Processed in Oregon</a:t>
            </a:r>
            <a:endParaRPr lang="en-US" sz="2800" b="1" dirty="0"/>
          </a:p>
        </p:txBody>
      </p:sp>
    </p:spTree>
    <p:extLst>
      <p:ext uri="{BB962C8B-B14F-4D97-AF65-F5344CB8AC3E}">
        <p14:creationId xmlns:p14="http://schemas.microsoft.com/office/powerpoint/2010/main" val="1637605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smtClean="0"/>
              <a:t>Allowable / Unallowable items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31</a:t>
            </a:fld>
            <a:endParaRPr lang="en-US"/>
          </a:p>
        </p:txBody>
      </p:sp>
      <p:sp>
        <p:nvSpPr>
          <p:cNvPr id="5" name="TextBox 4"/>
          <p:cNvSpPr txBox="1"/>
          <p:nvPr/>
        </p:nvSpPr>
        <p:spPr>
          <a:xfrm>
            <a:off x="657225" y="2068513"/>
            <a:ext cx="7315200" cy="3385542"/>
          </a:xfrm>
          <a:prstGeom prst="rect">
            <a:avLst/>
          </a:prstGeom>
          <a:noFill/>
        </p:spPr>
        <p:txBody>
          <a:bodyPr>
            <a:spAutoFit/>
          </a:bodyPr>
          <a:lstStyle/>
          <a:p>
            <a:pPr marL="285750" lvl="0" indent="-285750">
              <a:buFont typeface="Arial" panose="020B0604020202020204" pitchFamily="34" charset="0"/>
              <a:buChar char="•"/>
            </a:pPr>
            <a:r>
              <a:rPr lang="en-US" sz="2800" b="1" dirty="0"/>
              <a:t>Produced (grown, raised, or caught) in the State of </a:t>
            </a:r>
            <a:r>
              <a:rPr lang="en-US" sz="2800" b="1" dirty="0" smtClean="0"/>
              <a:t>Oregon</a:t>
            </a:r>
            <a:r>
              <a:rPr lang="en-US" sz="2800" dirty="0" smtClean="0"/>
              <a:t>;</a:t>
            </a:r>
            <a:endParaRPr lang="en-US" sz="2800" dirty="0"/>
          </a:p>
          <a:p>
            <a:pPr marL="914400" lvl="1" indent="-457200">
              <a:buFont typeface="Arial" panose="020B0604020202020204" pitchFamily="34" charset="0"/>
              <a:buChar char="•"/>
            </a:pPr>
            <a:r>
              <a:rPr lang="en-US" sz="2800" dirty="0" smtClean="0"/>
              <a:t>Oregon-grown </a:t>
            </a:r>
            <a:r>
              <a:rPr lang="en-US" sz="2800" dirty="0"/>
              <a:t>fruits and vegetables </a:t>
            </a:r>
            <a:r>
              <a:rPr lang="en-US" sz="2800" dirty="0" smtClean="0"/>
              <a:t>(whole </a:t>
            </a:r>
            <a:r>
              <a:rPr lang="en-US" sz="2800" dirty="0"/>
              <a:t>F</a:t>
            </a:r>
            <a:r>
              <a:rPr lang="en-US" sz="2800" dirty="0" smtClean="0"/>
              <a:t>+V)</a:t>
            </a:r>
          </a:p>
          <a:p>
            <a:pPr marL="914400" lvl="1" indent="-457200">
              <a:buFont typeface="Arial" panose="020B0604020202020204" pitchFamily="34" charset="0"/>
              <a:buChar char="•"/>
            </a:pPr>
            <a:r>
              <a:rPr lang="en-US" sz="2800" dirty="0" smtClean="0"/>
              <a:t>Oregon-raised meat</a:t>
            </a:r>
            <a:endParaRPr lang="en-US" sz="2800" dirty="0"/>
          </a:p>
          <a:p>
            <a:pPr marL="914400" lvl="1" indent="-457200">
              <a:buFont typeface="Arial" panose="020B0604020202020204" pitchFamily="34" charset="0"/>
              <a:buChar char="•"/>
            </a:pPr>
            <a:r>
              <a:rPr lang="en-US" sz="2800" dirty="0"/>
              <a:t>Oregon-caught seafood </a:t>
            </a:r>
            <a:endParaRPr lang="en-US" sz="2800" dirty="0" smtClean="0"/>
          </a:p>
          <a:p>
            <a:pPr marL="914400" lvl="1" indent="-457200">
              <a:buFont typeface="Arial" panose="020B0604020202020204" pitchFamily="34" charset="0"/>
              <a:buChar char="•"/>
            </a:pPr>
            <a:r>
              <a:rPr lang="en-US" sz="2800" dirty="0" smtClean="0"/>
              <a:t>Grains grown in Oregon</a:t>
            </a:r>
          </a:p>
          <a:p>
            <a:r>
              <a:rPr lang="en-US" b="1" dirty="0"/>
              <a:t> </a:t>
            </a:r>
            <a:endParaRPr lang="en-US" dirty="0"/>
          </a:p>
        </p:txBody>
      </p:sp>
    </p:spTree>
    <p:extLst>
      <p:ext uri="{BB962C8B-B14F-4D97-AF65-F5344CB8AC3E}">
        <p14:creationId xmlns:p14="http://schemas.microsoft.com/office/powerpoint/2010/main" val="1810176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smtClean="0"/>
              <a:t>Allowable / Unallowable items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32</a:t>
            </a:fld>
            <a:endParaRPr lang="en-US"/>
          </a:p>
        </p:txBody>
      </p:sp>
      <p:sp>
        <p:nvSpPr>
          <p:cNvPr id="5" name="TextBox 4"/>
          <p:cNvSpPr txBox="1"/>
          <p:nvPr/>
        </p:nvSpPr>
        <p:spPr>
          <a:xfrm>
            <a:off x="923925" y="2354263"/>
            <a:ext cx="7315200" cy="1815882"/>
          </a:xfrm>
          <a:prstGeom prst="rect">
            <a:avLst/>
          </a:prstGeom>
          <a:noFill/>
        </p:spPr>
        <p:txBody>
          <a:bodyPr>
            <a:spAutoFit/>
          </a:bodyPr>
          <a:lstStyle/>
          <a:p>
            <a:pPr marL="285750" lvl="0" indent="-285750">
              <a:buFont typeface="Arial" panose="020B0604020202020204" pitchFamily="34" charset="0"/>
              <a:buChar char="•"/>
            </a:pPr>
            <a:r>
              <a:rPr lang="en-US" sz="2800" b="1" dirty="0" smtClean="0"/>
              <a:t>Processed in Oregon</a:t>
            </a:r>
            <a:endParaRPr lang="en-US" sz="2800" dirty="0" smtClean="0"/>
          </a:p>
          <a:p>
            <a:pPr marL="742950" lvl="1" indent="-285750">
              <a:buFont typeface="Arial" panose="020B0604020202020204" pitchFamily="34" charset="0"/>
              <a:buChar char="•"/>
            </a:pPr>
            <a:r>
              <a:rPr lang="en-US" sz="2800" dirty="0" smtClean="0"/>
              <a:t>Items grown, caught or raised OUTSIDE of Oregon, but processed here. </a:t>
            </a:r>
            <a:endParaRPr lang="en-US" sz="2800" dirty="0"/>
          </a:p>
          <a:p>
            <a:pPr lvl="1"/>
            <a:endParaRPr lang="en-US" sz="2800" dirty="0"/>
          </a:p>
        </p:txBody>
      </p:sp>
    </p:spTree>
    <p:extLst>
      <p:ext uri="{BB962C8B-B14F-4D97-AF65-F5344CB8AC3E}">
        <p14:creationId xmlns:p14="http://schemas.microsoft.com/office/powerpoint/2010/main" val="1410863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smtClean="0"/>
              <a:t>Allowable / Unallowable items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33</a:t>
            </a:fld>
            <a:endParaRPr lang="en-US"/>
          </a:p>
        </p:txBody>
      </p:sp>
      <p:sp>
        <p:nvSpPr>
          <p:cNvPr id="5" name="TextBox 4"/>
          <p:cNvSpPr txBox="1"/>
          <p:nvPr/>
        </p:nvSpPr>
        <p:spPr>
          <a:xfrm>
            <a:off x="923925" y="2354263"/>
            <a:ext cx="7315200" cy="2246769"/>
          </a:xfrm>
          <a:prstGeom prst="rect">
            <a:avLst/>
          </a:prstGeom>
          <a:noFill/>
        </p:spPr>
        <p:txBody>
          <a:bodyPr>
            <a:spAutoFit/>
          </a:bodyPr>
          <a:lstStyle/>
          <a:p>
            <a:pPr marL="285750" lvl="0" indent="-285750">
              <a:buFont typeface="Arial" panose="020B0604020202020204" pitchFamily="34" charset="0"/>
              <a:buChar char="•"/>
            </a:pPr>
            <a:r>
              <a:rPr lang="en-US" sz="2800" b="1" dirty="0" smtClean="0"/>
              <a:t>Grown AND Processed in Oregon</a:t>
            </a:r>
            <a:endParaRPr lang="en-US" sz="2800" dirty="0" smtClean="0"/>
          </a:p>
          <a:p>
            <a:pPr marL="742950" lvl="1" indent="-285750">
              <a:buFont typeface="Arial" panose="020B0604020202020204" pitchFamily="34" charset="0"/>
              <a:buChar char="•"/>
            </a:pPr>
            <a:r>
              <a:rPr lang="en-US" sz="2800" dirty="0" smtClean="0"/>
              <a:t>Items grown, caught or raised in Oregon  and processed here. </a:t>
            </a:r>
          </a:p>
          <a:p>
            <a:pPr lvl="1"/>
            <a:endParaRPr lang="en-US" sz="2800" dirty="0"/>
          </a:p>
          <a:p>
            <a:pPr lvl="1"/>
            <a:endParaRPr lang="en-US" sz="2800" dirty="0"/>
          </a:p>
        </p:txBody>
      </p:sp>
    </p:spTree>
    <p:extLst>
      <p:ext uri="{BB962C8B-B14F-4D97-AF65-F5344CB8AC3E}">
        <p14:creationId xmlns:p14="http://schemas.microsoft.com/office/powerpoint/2010/main" val="3773742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smtClean="0"/>
              <a:t>Allowable / Unallowable items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34</a:t>
            </a:fld>
            <a:endParaRPr lang="en-US"/>
          </a:p>
        </p:txBody>
      </p:sp>
      <p:sp>
        <p:nvSpPr>
          <p:cNvPr id="5" name="TextBox 4"/>
          <p:cNvSpPr txBox="1"/>
          <p:nvPr/>
        </p:nvSpPr>
        <p:spPr>
          <a:xfrm>
            <a:off x="561975" y="1843007"/>
            <a:ext cx="7315200" cy="5693866"/>
          </a:xfrm>
          <a:prstGeom prst="rect">
            <a:avLst/>
          </a:prstGeom>
          <a:noFill/>
        </p:spPr>
        <p:txBody>
          <a:bodyPr>
            <a:spAutoFit/>
          </a:bodyPr>
          <a:lstStyle/>
          <a:p>
            <a:pPr marL="285750" lvl="0" indent="-285750">
              <a:buFont typeface="Arial" panose="020B0604020202020204" pitchFamily="34" charset="0"/>
              <a:buChar char="•"/>
            </a:pPr>
            <a:r>
              <a:rPr lang="en-US" sz="2800" b="1" dirty="0" smtClean="0"/>
              <a:t>UNALLOWABLE:</a:t>
            </a:r>
            <a:endParaRPr lang="en-US" sz="2800" dirty="0"/>
          </a:p>
          <a:p>
            <a:pPr marL="285750" lvl="0" indent="-285750">
              <a:buFont typeface="Arial" panose="020B0604020202020204" pitchFamily="34" charset="0"/>
              <a:buChar char="•"/>
            </a:pPr>
            <a:r>
              <a:rPr lang="en-US" sz="2800" dirty="0" smtClean="0"/>
              <a:t>Intent is not to supplant purchases; some items are exclusively local and are “already on the tray” – we don’t want to reimburse those items</a:t>
            </a:r>
          </a:p>
          <a:p>
            <a:pPr marL="742950" lvl="1" indent="-285750">
              <a:buFont typeface="Arial" panose="020B0604020202020204" pitchFamily="34" charset="0"/>
              <a:buChar char="•"/>
            </a:pPr>
            <a:r>
              <a:rPr lang="en-US" sz="2800" dirty="0" smtClean="0"/>
              <a:t>Milk in half pints or bulk milk for drinking</a:t>
            </a:r>
          </a:p>
          <a:p>
            <a:pPr marL="742950" lvl="1" indent="-285750">
              <a:buFont typeface="Arial" panose="020B0604020202020204" pitchFamily="34" charset="0"/>
              <a:buChar char="•"/>
            </a:pPr>
            <a:r>
              <a:rPr lang="en-US" sz="2800" dirty="0" smtClean="0"/>
              <a:t>Bread, buns rolls</a:t>
            </a:r>
          </a:p>
          <a:p>
            <a:pPr marL="742950" lvl="1" indent="-285750">
              <a:buFont typeface="Arial" panose="020B0604020202020204" pitchFamily="34" charset="0"/>
              <a:buChar char="•"/>
            </a:pPr>
            <a:r>
              <a:rPr lang="en-US" sz="2800" dirty="0" smtClean="0"/>
              <a:t>Fruits/veg grown outside of Oregon but only minimally processed here (cut/chopped).  Fully processed ok. </a:t>
            </a:r>
          </a:p>
          <a:p>
            <a:pPr marL="742950" lvl="1" indent="-285750">
              <a:buFont typeface="Arial" panose="020B0604020202020204" pitchFamily="34" charset="0"/>
              <a:buChar char="•"/>
            </a:pPr>
            <a:r>
              <a:rPr lang="en-US" sz="2800" dirty="0" smtClean="0"/>
              <a:t>Oil, pan spray, butter/margarine, salad dressings.</a:t>
            </a:r>
          </a:p>
          <a:p>
            <a:pPr lvl="1"/>
            <a:endParaRPr lang="en-US" sz="2800" dirty="0"/>
          </a:p>
          <a:p>
            <a:pPr lvl="1"/>
            <a:endParaRPr lang="en-US" sz="2800" dirty="0"/>
          </a:p>
        </p:txBody>
      </p:sp>
    </p:spTree>
    <p:extLst>
      <p:ext uri="{BB962C8B-B14F-4D97-AF65-F5344CB8AC3E}">
        <p14:creationId xmlns:p14="http://schemas.microsoft.com/office/powerpoint/2010/main" val="3021334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smtClean="0"/>
              <a:t>Review Process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35</a:t>
            </a:fld>
            <a:endParaRPr lang="en-US"/>
          </a:p>
        </p:txBody>
      </p:sp>
      <p:sp>
        <p:nvSpPr>
          <p:cNvPr id="5" name="TextBox 4"/>
          <p:cNvSpPr txBox="1"/>
          <p:nvPr/>
        </p:nvSpPr>
        <p:spPr>
          <a:xfrm>
            <a:off x="723900" y="2487613"/>
            <a:ext cx="7315200" cy="3662541"/>
          </a:xfrm>
          <a:prstGeom prst="rect">
            <a:avLst/>
          </a:prstGeom>
          <a:noFill/>
        </p:spPr>
        <p:txBody>
          <a:bodyPr>
            <a:spAutoFit/>
          </a:bodyPr>
          <a:lstStyle/>
          <a:p>
            <a:pPr marL="285750" indent="-285750" eaLnBrk="1" hangingPunct="1">
              <a:buFont typeface="Arial" panose="020B0604020202020204" pitchFamily="34" charset="0"/>
              <a:buChar char="•"/>
              <a:defRPr/>
            </a:pPr>
            <a:r>
              <a:rPr lang="en-US" sz="2800" dirty="0"/>
              <a:t>Randomly selected desk audit; not </a:t>
            </a:r>
            <a:r>
              <a:rPr lang="en-US" sz="2800" dirty="0" smtClean="0"/>
              <a:t>associated </a:t>
            </a:r>
            <a:r>
              <a:rPr lang="en-US" sz="2800" dirty="0"/>
              <a:t>with other CNP reviews. </a:t>
            </a:r>
            <a:endParaRPr lang="en-US" sz="2800" dirty="0" smtClean="0"/>
          </a:p>
          <a:p>
            <a:pPr marL="285750" indent="-285750" eaLnBrk="1" hangingPunct="1">
              <a:buFont typeface="Arial" panose="020B0604020202020204" pitchFamily="34" charset="0"/>
              <a:buChar char="•"/>
              <a:defRPr/>
            </a:pPr>
            <a:r>
              <a:rPr lang="en-US" sz="2800" dirty="0" smtClean="0"/>
              <a:t>Will notify selected sponsors end of October</a:t>
            </a:r>
          </a:p>
          <a:p>
            <a:pPr marL="285750" indent="-285750" eaLnBrk="1" hangingPunct="1">
              <a:buFont typeface="Arial" panose="020B0604020202020204" pitchFamily="34" charset="0"/>
              <a:buChar char="•"/>
              <a:defRPr/>
            </a:pPr>
            <a:r>
              <a:rPr lang="en-US" sz="2800" dirty="0" smtClean="0"/>
              <a:t>If </a:t>
            </a:r>
            <a:r>
              <a:rPr lang="en-US" sz="2800" dirty="0"/>
              <a:t>you’re selected</a:t>
            </a:r>
            <a:r>
              <a:rPr lang="en-US" sz="2800" dirty="0" smtClean="0"/>
              <a:t>, ODE </a:t>
            </a:r>
            <a:r>
              <a:rPr lang="en-US" sz="2800" dirty="0"/>
              <a:t>will select one claim to verify</a:t>
            </a:r>
          </a:p>
          <a:p>
            <a:pPr marL="285750" indent="-285750" eaLnBrk="1" hangingPunct="1">
              <a:buFont typeface="Arial" panose="020B0604020202020204" pitchFamily="34" charset="0"/>
              <a:buChar char="•"/>
              <a:defRPr/>
            </a:pPr>
            <a:r>
              <a:rPr lang="en-US" sz="2800" dirty="0"/>
              <a:t>Copy/scan invoices associated with that claim and send to </a:t>
            </a:r>
            <a:r>
              <a:rPr lang="en-US" sz="2800" dirty="0" smtClean="0"/>
              <a:t>farmtoCNP@state.or.us</a:t>
            </a:r>
            <a:endParaRPr lang="en-US" sz="2800" dirty="0"/>
          </a:p>
          <a:p>
            <a:pPr marL="285750" indent="-285750" eaLnBrk="1" hangingPunct="1">
              <a:buFont typeface="Arial" panose="020B0604020202020204" pitchFamily="34" charset="0"/>
              <a:buChar char="•"/>
              <a:defRPr/>
            </a:pPr>
            <a:endParaRPr lang="en-US" sz="3600" dirty="0">
              <a:latin typeface="Arial" charset="0"/>
            </a:endParaRPr>
          </a:p>
        </p:txBody>
      </p:sp>
    </p:spTree>
    <p:extLst>
      <p:ext uri="{BB962C8B-B14F-4D97-AF65-F5344CB8AC3E}">
        <p14:creationId xmlns:p14="http://schemas.microsoft.com/office/powerpoint/2010/main" val="1925568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2024" y="2133600"/>
            <a:ext cx="7886700" cy="4019550"/>
          </a:xfrm>
        </p:spPr>
        <p:txBody>
          <a:bodyPr>
            <a:normAutofit/>
          </a:bodyPr>
          <a:lstStyle/>
          <a:p>
            <a:r>
              <a:rPr lang="en-US" dirty="0"/>
              <a:t>Call your distributor you already use</a:t>
            </a:r>
          </a:p>
          <a:p>
            <a:r>
              <a:rPr lang="en-US" dirty="0"/>
              <a:t>Local </a:t>
            </a:r>
            <a:r>
              <a:rPr lang="en-US" dirty="0" smtClean="0"/>
              <a:t>Non-profits </a:t>
            </a:r>
          </a:p>
          <a:p>
            <a:pPr lvl="1"/>
            <a:r>
              <a:rPr lang="en-US" dirty="0" smtClean="0"/>
              <a:t>Regional procurement hubs</a:t>
            </a:r>
          </a:p>
          <a:p>
            <a:pPr lvl="1"/>
            <a:r>
              <a:rPr lang="en-US" dirty="0" smtClean="0"/>
              <a:t>Oregon Farm to School and School Garden Network</a:t>
            </a:r>
            <a:endParaRPr lang="en-US" dirty="0"/>
          </a:p>
        </p:txBody>
      </p:sp>
      <p:sp>
        <p:nvSpPr>
          <p:cNvPr id="3" name="Title 2"/>
          <p:cNvSpPr>
            <a:spLocks noGrp="1"/>
          </p:cNvSpPr>
          <p:nvPr>
            <p:ph type="title"/>
          </p:nvPr>
        </p:nvSpPr>
        <p:spPr/>
        <p:txBody>
          <a:bodyPr/>
          <a:lstStyle/>
          <a:p>
            <a:r>
              <a:rPr lang="en-US" dirty="0" smtClean="0"/>
              <a:t>HELP in getting items?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36</a:t>
            </a:fld>
            <a:endParaRPr lang="en-US"/>
          </a:p>
        </p:txBody>
      </p:sp>
    </p:spTree>
    <p:extLst>
      <p:ext uri="{BB962C8B-B14F-4D97-AF65-F5344CB8AC3E}">
        <p14:creationId xmlns:p14="http://schemas.microsoft.com/office/powerpoint/2010/main" val="4235461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2024" y="2133600"/>
            <a:ext cx="7886700" cy="3333750"/>
          </a:xfrm>
        </p:spPr>
        <p:txBody>
          <a:bodyPr>
            <a:normAutofit/>
          </a:bodyPr>
          <a:lstStyle/>
          <a:p>
            <a:r>
              <a:rPr lang="en-US" dirty="0" smtClean="0"/>
              <a:t>Farm to School Portal  </a:t>
            </a:r>
            <a:r>
              <a:rPr lang="en-US" dirty="0" smtClean="0">
                <a:hlinkClick r:id="rId3"/>
              </a:rPr>
              <a:t>Harvest for Schools Portal</a:t>
            </a:r>
            <a:r>
              <a:rPr lang="en-US" dirty="0" smtClean="0"/>
              <a:t> </a:t>
            </a:r>
          </a:p>
          <a:p>
            <a:pPr lvl="1"/>
            <a:r>
              <a:rPr lang="en-US" sz="2800" dirty="0" smtClean="0"/>
              <a:t>Also you can find the portal by going to the Oregon Harvest for Schools page on the ODE F2S website</a:t>
            </a:r>
            <a:endParaRPr lang="en-US" sz="2800" dirty="0"/>
          </a:p>
        </p:txBody>
      </p:sp>
      <p:sp>
        <p:nvSpPr>
          <p:cNvPr id="3" name="Title 2"/>
          <p:cNvSpPr>
            <a:spLocks noGrp="1"/>
          </p:cNvSpPr>
          <p:nvPr>
            <p:ph type="title"/>
          </p:nvPr>
        </p:nvSpPr>
        <p:spPr/>
        <p:txBody>
          <a:bodyPr/>
          <a:lstStyle/>
          <a:p>
            <a:r>
              <a:rPr lang="en-US" dirty="0" smtClean="0"/>
              <a:t>HELP in getting items?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37</a:t>
            </a:fld>
            <a:endParaRPr lang="en-US"/>
          </a:p>
        </p:txBody>
      </p:sp>
    </p:spTree>
    <p:extLst>
      <p:ext uri="{BB962C8B-B14F-4D97-AF65-F5344CB8AC3E}">
        <p14:creationId xmlns:p14="http://schemas.microsoft.com/office/powerpoint/2010/main" val="3044917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HELP in getting items?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38</a:t>
            </a:fld>
            <a:endParaRPr lang="en-US"/>
          </a:p>
        </p:txBody>
      </p:sp>
      <p:pic>
        <p:nvPicPr>
          <p:cNvPr id="6" name="Picture 5" title="Portal websi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36" y="167774"/>
            <a:ext cx="4970690" cy="6194925"/>
          </a:xfrm>
          <a:prstGeom prst="rect">
            <a:avLst/>
          </a:prstGeom>
        </p:spPr>
      </p:pic>
      <p:pic>
        <p:nvPicPr>
          <p:cNvPr id="7" name="Picture 6" title="portal apple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7725">
            <a:off x="3776663" y="3067050"/>
            <a:ext cx="4950098" cy="2557462"/>
          </a:xfrm>
          <a:prstGeom prst="rect">
            <a:avLst/>
          </a:prstGeom>
          <a:ln>
            <a:solidFill>
              <a:schemeClr val="tx1"/>
            </a:solidFill>
          </a:ln>
        </p:spPr>
      </p:pic>
    </p:spTree>
    <p:extLst>
      <p:ext uri="{BB962C8B-B14F-4D97-AF65-F5344CB8AC3E}">
        <p14:creationId xmlns:p14="http://schemas.microsoft.com/office/powerpoint/2010/main" val="1393385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362200"/>
            <a:ext cx="7886700" cy="3669154"/>
          </a:xfrm>
        </p:spPr>
        <p:txBody>
          <a:bodyPr>
            <a:normAutofit/>
          </a:bodyPr>
          <a:lstStyle/>
          <a:p>
            <a:r>
              <a:rPr lang="en-US" dirty="0" smtClean="0"/>
              <a:t>Our team can help!  Although you can reach any of the Farm to School Team by sending an email to </a:t>
            </a:r>
            <a:r>
              <a:rPr lang="en-US" dirty="0" smtClean="0">
                <a:hlinkClick r:id="rId3"/>
              </a:rPr>
              <a:t>farmtoCNP@ode.state.or.us</a:t>
            </a:r>
            <a:r>
              <a:rPr lang="en-US" dirty="0" smtClean="0"/>
              <a:t> ** you can also reach us individually at:</a:t>
            </a:r>
          </a:p>
          <a:p>
            <a:r>
              <a:rPr lang="en-US" dirty="0" smtClean="0">
                <a:hlinkClick r:id="rId4"/>
              </a:rPr>
              <a:t>Rick.sherman@state.or.us</a:t>
            </a:r>
            <a:endParaRPr lang="en-US" dirty="0" smtClean="0"/>
          </a:p>
          <a:p>
            <a:r>
              <a:rPr lang="en-US" dirty="0" smtClean="0">
                <a:hlinkClick r:id="rId5"/>
              </a:rPr>
              <a:t>Amy.williams@state.or.us</a:t>
            </a:r>
            <a:endParaRPr lang="en-US" dirty="0" smtClean="0"/>
          </a:p>
          <a:p>
            <a:r>
              <a:rPr lang="en-US" dirty="0" smtClean="0"/>
              <a:t>(</a:t>
            </a:r>
            <a:r>
              <a:rPr lang="en-US" i="1" dirty="0" smtClean="0"/>
              <a:t>soon to be hired second assistant</a:t>
            </a:r>
            <a:r>
              <a:rPr lang="en-US" dirty="0" smtClean="0"/>
              <a:t>)</a:t>
            </a:r>
          </a:p>
        </p:txBody>
      </p:sp>
      <p:sp>
        <p:nvSpPr>
          <p:cNvPr id="3" name="Title 2"/>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39</a:t>
            </a:fld>
            <a:endParaRPr lang="en-US"/>
          </a:p>
        </p:txBody>
      </p:sp>
    </p:spTree>
    <p:extLst>
      <p:ext uri="{BB962C8B-B14F-4D97-AF65-F5344CB8AC3E}">
        <p14:creationId xmlns:p14="http://schemas.microsoft.com/office/powerpoint/2010/main" val="66192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lstStyle/>
          <a:p>
            <a:pPr lvl="0" algn="l">
              <a:defRPr/>
            </a:pPr>
            <a:r>
              <a:rPr lang="en-US" altLang="en-US" dirty="0" smtClean="0">
                <a:solidFill>
                  <a:prstClr val="white"/>
                </a:solidFill>
                <a:ea typeface="+mn-ea"/>
                <a:cs typeface="+mn-cs"/>
              </a:rPr>
              <a:t>Housekeeping:</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4</a:t>
            </a:fld>
            <a:endParaRPr lang="en-US"/>
          </a:p>
        </p:txBody>
      </p:sp>
      <p:pic>
        <p:nvPicPr>
          <p:cNvPr id="2" name="Picture 1" descr="vegetables | Flickr - Photo Sharing!" title="vegg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6393" y="5094233"/>
            <a:ext cx="3000513" cy="1678412"/>
          </a:xfrm>
          <a:prstGeom prst="rect">
            <a:avLst/>
          </a:prstGeom>
        </p:spPr>
      </p:pic>
      <p:sp>
        <p:nvSpPr>
          <p:cNvPr id="9" name="Content Placeholder 3"/>
          <p:cNvSpPr txBox="1">
            <a:spLocks/>
          </p:cNvSpPr>
          <p:nvPr/>
        </p:nvSpPr>
        <p:spPr>
          <a:xfrm>
            <a:off x="262648" y="2074847"/>
            <a:ext cx="8001000" cy="4525963"/>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altLang="en-US" sz="3600" dirty="0" smtClean="0">
                <a:latin typeface="+mj-lt"/>
              </a:rPr>
              <a:t>ALL MATERIALS-including this recorded webinar-can be found on the ODE Farm to School website: </a:t>
            </a:r>
          </a:p>
          <a:p>
            <a:pPr marL="0" indent="0">
              <a:buFont typeface="Arial" panose="020B0604020202020204" pitchFamily="34" charset="0"/>
              <a:buNone/>
              <a:defRPr/>
            </a:pPr>
            <a:r>
              <a:rPr lang="en-US" altLang="en-US" sz="3600" u="sng" dirty="0" smtClean="0">
                <a:latin typeface="+mj-lt"/>
                <a:hlinkClick r:id="rId4"/>
              </a:rPr>
              <a:t>Bit.ly/orf2s</a:t>
            </a:r>
            <a:endParaRPr lang="en-US" altLang="en-US" sz="1600" dirty="0" smtClean="0">
              <a:latin typeface="+mj-lt"/>
            </a:endParaRPr>
          </a:p>
          <a:p>
            <a:pPr marL="0" indent="0">
              <a:buFont typeface="Arial" panose="020B0604020202020204" pitchFamily="34" charset="0"/>
              <a:buNone/>
              <a:defRPr/>
            </a:pPr>
            <a:endParaRPr lang="en-US" altLang="en-US" dirty="0" smtClean="0">
              <a:latin typeface="+mj-lt"/>
            </a:endParaRPr>
          </a:p>
          <a:p>
            <a:pPr marL="0" indent="0">
              <a:buFont typeface="Arial" panose="020B0604020202020204" pitchFamily="34" charset="0"/>
              <a:buNone/>
              <a:defRPr/>
            </a:pPr>
            <a:r>
              <a:rPr lang="en-US" altLang="en-US" dirty="0" smtClean="0">
                <a:latin typeface="+mj-lt"/>
              </a:rPr>
              <a:t>Click on the “Oregon Farm to School Grant” section at the top</a:t>
            </a:r>
          </a:p>
        </p:txBody>
      </p:sp>
    </p:spTree>
    <p:extLst>
      <p:ext uri="{BB962C8B-B14F-4D97-AF65-F5344CB8AC3E}">
        <p14:creationId xmlns:p14="http://schemas.microsoft.com/office/powerpoint/2010/main" val="22270102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All questions from this session will be put on our website on our Frequently Asked Questions (FAQ) document</a:t>
            </a:r>
          </a:p>
          <a:p>
            <a:r>
              <a:rPr lang="en-US" dirty="0"/>
              <a:t>Will be updated periodically as more questions are received. </a:t>
            </a:r>
            <a:endParaRPr lang="en-US" dirty="0" smtClean="0"/>
          </a:p>
        </p:txBody>
      </p:sp>
      <p:sp>
        <p:nvSpPr>
          <p:cNvPr id="3" name="Title 2"/>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40</a:t>
            </a:fld>
            <a:endParaRPr lang="en-US"/>
          </a:p>
        </p:txBody>
      </p:sp>
    </p:spTree>
    <p:extLst>
      <p:ext uri="{BB962C8B-B14F-4D97-AF65-F5344CB8AC3E}">
        <p14:creationId xmlns:p14="http://schemas.microsoft.com/office/powerpoint/2010/main" val="1051994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“Our Why” </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41</a:t>
            </a:fld>
            <a:endParaRPr lang="en-US"/>
          </a:p>
        </p:txBody>
      </p:sp>
      <p:sp>
        <p:nvSpPr>
          <p:cNvPr id="6" name="Rectangle 5"/>
          <p:cNvSpPr/>
          <p:nvPr/>
        </p:nvSpPr>
        <p:spPr>
          <a:xfrm>
            <a:off x="239753" y="2108074"/>
            <a:ext cx="8664493" cy="2852063"/>
          </a:xfrm>
          <a:prstGeom prst="rect">
            <a:avLst/>
          </a:prstGeom>
        </p:spPr>
        <p:txBody>
          <a:bodyPr wrap="square">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2200" b="1" noProof="0" dirty="0" smtClean="0">
                <a:solidFill>
                  <a:prstClr val="black"/>
                </a:solidFill>
                <a:latin typeface="Calibri"/>
              </a:rPr>
              <a:t>Equity and Excellence for Every Learner</a:t>
            </a:r>
            <a:endParaRPr kumimoji="0" lang="en-US" altLang="en-US" sz="2200" b="1" i="0" u="none" strike="noStrike" kern="1200" cap="none" spc="0" normalizeH="0" baseline="0" noProof="0" dirty="0" smtClean="0">
              <a:ln>
                <a:noFill/>
              </a:ln>
              <a:solidFill>
                <a:prstClr val="black"/>
              </a:solidFill>
              <a:effectLst/>
              <a:uLnTx/>
              <a:uFillTx/>
              <a:latin typeface="Calibri"/>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smtClean="0">
                <a:ln>
                  <a:noFill/>
                </a:ln>
                <a:solidFill>
                  <a:prstClr val="black"/>
                </a:solidFill>
                <a:effectLst/>
                <a:uLnTx/>
                <a:uFillTx/>
                <a:latin typeface="Calibri"/>
              </a:rPr>
              <a:t>The Oregon Department of Education works in partnership with school districts</a:t>
            </a:r>
            <a:r>
              <a:rPr lang="en-US" altLang="en-US" sz="2200" dirty="0" smtClean="0">
                <a:solidFill>
                  <a:prstClr val="black"/>
                </a:solidFill>
                <a:latin typeface="Calibri"/>
              </a:rPr>
              <a:t>, </a:t>
            </a:r>
            <a:r>
              <a:rPr kumimoji="0" lang="en-US" altLang="en-US" sz="2200" b="0" i="0" u="none" strike="noStrike" kern="1200" cap="none" spc="0" normalizeH="0" baseline="0" noProof="0" dirty="0" smtClean="0">
                <a:ln>
                  <a:noFill/>
                </a:ln>
                <a:solidFill>
                  <a:prstClr val="black"/>
                </a:solidFill>
                <a:effectLst/>
                <a:uLnTx/>
                <a:uFillTx/>
                <a:latin typeface="Calibri"/>
              </a:rPr>
              <a:t>education service districts</a:t>
            </a:r>
            <a:r>
              <a:rPr kumimoji="0" lang="en-US" altLang="en-US" sz="2200" b="0" i="0" u="none" strike="noStrike" kern="1200" cap="none" spc="0" normalizeH="0" noProof="0" dirty="0" smtClean="0">
                <a:ln>
                  <a:noFill/>
                </a:ln>
                <a:solidFill>
                  <a:prstClr val="black"/>
                </a:solidFill>
                <a:effectLst/>
                <a:uLnTx/>
                <a:uFillTx/>
                <a:latin typeface="Calibri"/>
              </a:rPr>
              <a:t> and community partners</a:t>
            </a:r>
            <a:r>
              <a:rPr lang="en-US" altLang="en-US" sz="2200" dirty="0" smtClean="0">
                <a:solidFill>
                  <a:prstClr val="black"/>
                </a:solidFill>
                <a:latin typeface="Calibri"/>
              </a:rPr>
              <a:t>;</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noProof="0" dirty="0" smtClean="0">
                <a:ln>
                  <a:noFill/>
                </a:ln>
                <a:solidFill>
                  <a:prstClr val="black"/>
                </a:solidFill>
                <a:effectLst/>
                <a:uLnTx/>
                <a:uFillTx/>
                <a:latin typeface="Calibri"/>
              </a:rPr>
              <a:t>Together, we serve over 580,000 K-12 students;</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We believe every student should have access to a </a:t>
            </a:r>
            <a:r>
              <a:rPr kumimoji="0" lang="en-US" altLang="en-US" sz="2200" b="0" i="0" u="none" strike="noStrike" kern="1200" cap="none" spc="0" normalizeH="0" noProof="0" dirty="0" smtClean="0">
                <a:ln>
                  <a:noFill/>
                </a:ln>
                <a:solidFill>
                  <a:prstClr val="black"/>
                </a:solidFill>
                <a:effectLst/>
                <a:uLnTx/>
                <a:uFillTx/>
                <a:latin typeface="Calibri"/>
              </a:rPr>
              <a:t>high-</a:t>
            </a:r>
            <a:r>
              <a:rPr lang="en-US" altLang="en-US" sz="2200" dirty="0" smtClean="0">
                <a:solidFill>
                  <a:prstClr val="black"/>
                </a:solidFill>
                <a:latin typeface="Calibri"/>
              </a:rPr>
              <a:t>quality, well-rounded learning experience;</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We work to achieve the Governor’s vision that every student in Oregon graduates with a plan for their future</a:t>
            </a:r>
            <a:r>
              <a:rPr lang="en-US" sz="2200" dirty="0" smtClean="0">
                <a:solidFill>
                  <a:prstClr val="black"/>
                </a:solidFill>
                <a:latin typeface="Calibri"/>
              </a:rPr>
              <a:t>.</a:t>
            </a:r>
            <a:endParaRPr kumimoji="0" lang="en-US" sz="2200" b="0" i="0" u="none" strike="noStrike" kern="1200" cap="none" spc="0" normalizeH="0" baseline="0" noProof="0" dirty="0">
              <a:ln>
                <a:noFill/>
              </a:ln>
              <a:solidFill>
                <a:prstClr val="black"/>
              </a:solidFill>
              <a:effectLst/>
              <a:uLnTx/>
              <a:uFillTx/>
              <a:latin typeface="Calibri"/>
            </a:endParaRPr>
          </a:p>
        </p:txBody>
      </p:sp>
      <p:pic>
        <p:nvPicPr>
          <p:cNvPr id="5" name="Picture 4" descr="&quot;&quot;"/>
          <p:cNvPicPr>
            <a:picLocks noChangeAspect="1"/>
          </p:cNvPicPr>
          <p:nvPr/>
        </p:nvPicPr>
        <p:blipFill rotWithShape="1">
          <a:blip r:embed="rId3" cstate="print">
            <a:extLst>
              <a:ext uri="{28A0092B-C50C-407E-A947-70E740481C1C}">
                <a14:useLocalDpi xmlns:a14="http://schemas.microsoft.com/office/drawing/2010/main" val="0"/>
              </a:ext>
            </a:extLst>
          </a:blip>
          <a:srcRect t="39380" b="18402"/>
          <a:stretch/>
        </p:blipFill>
        <p:spPr>
          <a:xfrm>
            <a:off x="1" y="5010151"/>
            <a:ext cx="9143999" cy="1847849"/>
          </a:xfrm>
          <a:prstGeom prst="rect">
            <a:avLst/>
          </a:prstGeom>
        </p:spPr>
      </p:pic>
    </p:spTree>
    <p:extLst>
      <p:ext uri="{BB962C8B-B14F-4D97-AF65-F5344CB8AC3E}">
        <p14:creationId xmlns:p14="http://schemas.microsoft.com/office/powerpoint/2010/main" val="34904744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Education Equity Stance</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42</a:t>
            </a:fld>
            <a:endParaRPr lang="en-US"/>
          </a:p>
        </p:txBody>
      </p:sp>
      <p:sp>
        <p:nvSpPr>
          <p:cNvPr id="5" name="Rectangle 4"/>
          <p:cNvSpPr/>
          <p:nvPr/>
        </p:nvSpPr>
        <p:spPr>
          <a:xfrm>
            <a:off x="341333" y="2784521"/>
            <a:ext cx="8461334" cy="2677656"/>
          </a:xfrm>
          <a:prstGeom prst="rect">
            <a:avLst/>
          </a:prstGeom>
        </p:spPr>
        <p:txBody>
          <a:bodyPr wrap="square">
            <a:spAutoFit/>
          </a:bodyPr>
          <a:lstStyle/>
          <a:p>
            <a:pPr algn="ctr"/>
            <a:r>
              <a:rPr lang="en-US" sz="2400" i="1" dirty="0" smtClean="0"/>
              <a:t>Education </a:t>
            </a:r>
            <a:r>
              <a:rPr lang="en-US" sz="2400" i="1" dirty="0"/>
              <a:t>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p:txBody>
      </p:sp>
    </p:spTree>
    <p:extLst>
      <p:ext uri="{BB962C8B-B14F-4D97-AF65-F5344CB8AC3E}">
        <p14:creationId xmlns:p14="http://schemas.microsoft.com/office/powerpoint/2010/main" val="2436563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2679825" y="93193"/>
            <a:ext cx="6400800" cy="857421"/>
          </a:xfrm>
        </p:spPr>
        <p:txBody>
          <a:bodyPr/>
          <a:lstStyle/>
          <a:p>
            <a:r>
              <a:rPr lang="en-US" dirty="0" smtClean="0">
                <a:solidFill>
                  <a:schemeClr val="bg1"/>
                </a:solidFill>
              </a:rPr>
              <a:t>slide</a:t>
            </a:r>
            <a:endParaRPr lang="en-US" dirty="0">
              <a:solidFill>
                <a:schemeClr val="bg1"/>
              </a:solidFill>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5</a:t>
            </a:fld>
            <a:endParaRPr lang="en-US"/>
          </a:p>
        </p:txBody>
      </p:sp>
      <p:pic>
        <p:nvPicPr>
          <p:cNvPr id="9" name="Picture 1" descr="&quot;&quot;" title="website 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580" y="-7285"/>
            <a:ext cx="9115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eft Arrow 9" descr="&quot;&quot;" title="&quot;&quot;"/>
          <p:cNvSpPr/>
          <p:nvPr/>
        </p:nvSpPr>
        <p:spPr>
          <a:xfrm rot="20023828">
            <a:off x="3290514" y="1511100"/>
            <a:ext cx="2165350" cy="990600"/>
          </a:xfrm>
          <a:prstGeom prst="leftArrow">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Oval 10" descr="&quot;&quot;"/>
          <p:cNvSpPr/>
          <p:nvPr/>
        </p:nvSpPr>
        <p:spPr>
          <a:xfrm>
            <a:off x="990600" y="2743200"/>
            <a:ext cx="1752600" cy="373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559702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lstStyle/>
          <a:p>
            <a:pPr lvl="0" algn="l">
              <a:defRPr/>
            </a:pPr>
            <a:r>
              <a:rPr lang="en-US" altLang="en-US" dirty="0" smtClean="0">
                <a:solidFill>
                  <a:prstClr val="white"/>
                </a:solidFill>
                <a:ea typeface="+mn-ea"/>
                <a:cs typeface="+mn-cs"/>
              </a:rPr>
              <a:t>MOST IMPORTANT:</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6</a:t>
            </a:fld>
            <a:endParaRPr lang="en-US"/>
          </a:p>
        </p:txBody>
      </p:sp>
      <p:sp>
        <p:nvSpPr>
          <p:cNvPr id="5" name="Rectangle 4"/>
          <p:cNvSpPr/>
          <p:nvPr/>
        </p:nvSpPr>
        <p:spPr>
          <a:xfrm>
            <a:off x="470780" y="2300706"/>
            <a:ext cx="8044570" cy="3447098"/>
          </a:xfrm>
          <a:prstGeom prst="rect">
            <a:avLst/>
          </a:prstGeom>
        </p:spPr>
        <p:txBody>
          <a:bodyPr wrap="square">
            <a:spAutoFit/>
          </a:bodyPr>
          <a:lstStyle/>
          <a:p>
            <a:pPr marL="342900" indent="-342900">
              <a:buFont typeface="Arial" panose="020B0604020202020204" pitchFamily="34" charset="0"/>
              <a:buChar char="•"/>
              <a:defRPr/>
            </a:pPr>
            <a:r>
              <a:rPr lang="en-US" sz="2800" dirty="0" smtClean="0">
                <a:solidFill>
                  <a:prstClr val="black"/>
                </a:solidFill>
              </a:rPr>
              <a:t>Keep checking the website for updates as things change</a:t>
            </a:r>
          </a:p>
          <a:p>
            <a:pPr marL="342900" indent="-342900">
              <a:buFont typeface="Arial" panose="020B0604020202020204" pitchFamily="34" charset="0"/>
              <a:buChar char="•"/>
              <a:defRPr/>
            </a:pPr>
            <a:r>
              <a:rPr lang="en-US" sz="2800" dirty="0" smtClean="0">
                <a:solidFill>
                  <a:prstClr val="black"/>
                </a:solidFill>
              </a:rPr>
              <a:t>Click on the “join us” link on the grant webpage to sign up for our listserv</a:t>
            </a:r>
          </a:p>
          <a:p>
            <a:pPr marL="342900" indent="-342900">
              <a:buFont typeface="Arial" panose="020B0604020202020204" pitchFamily="34" charset="0"/>
              <a:buChar char="•"/>
              <a:defRPr/>
            </a:pPr>
            <a:r>
              <a:rPr lang="en-US" sz="2800" dirty="0" smtClean="0">
                <a:solidFill>
                  <a:prstClr val="black"/>
                </a:solidFill>
              </a:rPr>
              <a:t>This is a requirement to participate in the grant, as it is the preferred method to communicate to the field for important changes.</a:t>
            </a:r>
          </a:p>
          <a:p>
            <a:pPr marL="342900" indent="-342900">
              <a:buFont typeface="Arial" panose="020B0604020202020204" pitchFamily="34" charset="0"/>
              <a:buChar char="•"/>
              <a:defRPr/>
            </a:pPr>
            <a:endParaRPr lang="en-US" sz="2200" dirty="0">
              <a:solidFill>
                <a:prstClr val="black"/>
              </a:solidFill>
            </a:endParaRPr>
          </a:p>
        </p:txBody>
      </p:sp>
      <p:pic>
        <p:nvPicPr>
          <p:cNvPr id="8" name="Picture 1" descr="&quot;&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49" y="22000"/>
            <a:ext cx="1321510" cy="86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796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lstStyle/>
          <a:p>
            <a:pPr lvl="0" algn="l">
              <a:defRPr/>
            </a:pPr>
            <a:r>
              <a:rPr lang="en-US" altLang="en-US" dirty="0" smtClean="0">
                <a:solidFill>
                  <a:prstClr val="white"/>
                </a:solidFill>
                <a:ea typeface="+mn-ea"/>
                <a:cs typeface="+mn-cs"/>
              </a:rPr>
              <a:t>Housekeeping:</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7</a:t>
            </a:fld>
            <a:endParaRPr lang="en-US"/>
          </a:p>
        </p:txBody>
      </p:sp>
      <p:sp>
        <p:nvSpPr>
          <p:cNvPr id="5" name="Rectangle 4"/>
          <p:cNvSpPr/>
          <p:nvPr/>
        </p:nvSpPr>
        <p:spPr>
          <a:xfrm>
            <a:off x="470780" y="2300706"/>
            <a:ext cx="8044570" cy="3108543"/>
          </a:xfrm>
          <a:prstGeom prst="rect">
            <a:avLst/>
          </a:prstGeom>
        </p:spPr>
        <p:txBody>
          <a:bodyPr wrap="square">
            <a:spAutoFit/>
          </a:bodyPr>
          <a:lstStyle/>
          <a:p>
            <a:pPr marL="342900" indent="-342900">
              <a:buFont typeface="Arial" panose="020B0604020202020204" pitchFamily="34" charset="0"/>
              <a:buChar char="•"/>
              <a:defRPr/>
            </a:pPr>
            <a:r>
              <a:rPr lang="en-US" sz="2800" b="1" dirty="0" smtClean="0">
                <a:solidFill>
                  <a:prstClr val="black"/>
                </a:solidFill>
              </a:rPr>
              <a:t>New email </a:t>
            </a:r>
            <a:r>
              <a:rPr lang="en-US" sz="2800" dirty="0" smtClean="0">
                <a:solidFill>
                  <a:prstClr val="black"/>
                </a:solidFill>
              </a:rPr>
              <a:t>for help!  This will go to myself, AJ and yet-to-be-hired second assistant:  </a:t>
            </a:r>
            <a:r>
              <a:rPr lang="en-US" sz="2800" dirty="0" smtClean="0">
                <a:solidFill>
                  <a:prstClr val="black"/>
                </a:solidFill>
                <a:hlinkClick r:id="rId3"/>
              </a:rPr>
              <a:t>farmtoCNP@ode.state.or.us</a:t>
            </a:r>
            <a:r>
              <a:rPr lang="en-US" sz="2800" dirty="0" smtClean="0">
                <a:solidFill>
                  <a:prstClr val="black"/>
                </a:solidFill>
              </a:rPr>
              <a:t> </a:t>
            </a:r>
            <a:r>
              <a:rPr lang="en-US" sz="2800" dirty="0" smtClean="0">
                <a:solidFill>
                  <a:prstClr val="black"/>
                </a:solidFill>
              </a:rPr>
              <a:t> </a:t>
            </a:r>
            <a:endParaRPr lang="en-US" sz="2800" dirty="0" smtClean="0">
              <a:solidFill>
                <a:prstClr val="black"/>
              </a:solidFill>
            </a:endParaRPr>
          </a:p>
          <a:p>
            <a:pPr marL="342900" indent="-342900">
              <a:buFont typeface="Arial" panose="020B0604020202020204" pitchFamily="34" charset="0"/>
              <a:buChar char="•"/>
              <a:defRPr/>
            </a:pPr>
            <a:r>
              <a:rPr lang="en-US" sz="2800" dirty="0" smtClean="0">
                <a:solidFill>
                  <a:prstClr val="black"/>
                </a:solidFill>
              </a:rPr>
              <a:t>You can still email us individually: </a:t>
            </a:r>
            <a:r>
              <a:rPr lang="en-US" sz="2800" dirty="0" smtClean="0">
                <a:solidFill>
                  <a:prstClr val="black"/>
                </a:solidFill>
                <a:hlinkClick r:id="rId4"/>
              </a:rPr>
              <a:t>rick.sherman@state.or.us</a:t>
            </a:r>
            <a:r>
              <a:rPr lang="en-US" sz="2800" dirty="0" smtClean="0">
                <a:solidFill>
                  <a:prstClr val="black"/>
                </a:solidFill>
              </a:rPr>
              <a:t>  </a:t>
            </a:r>
            <a:r>
              <a:rPr lang="en-US" sz="2800" dirty="0" smtClean="0">
                <a:solidFill>
                  <a:prstClr val="black"/>
                </a:solidFill>
                <a:hlinkClick r:id="rId5"/>
              </a:rPr>
              <a:t>amy.williams@state.or.us</a:t>
            </a:r>
            <a:r>
              <a:rPr lang="en-US" sz="2800" dirty="0" smtClean="0">
                <a:solidFill>
                  <a:prstClr val="black"/>
                </a:solidFill>
              </a:rPr>
              <a:t> </a:t>
            </a:r>
          </a:p>
          <a:p>
            <a:pPr marL="342900" indent="-342900">
              <a:buFont typeface="Arial" panose="020B0604020202020204" pitchFamily="34" charset="0"/>
              <a:buChar char="•"/>
              <a:defRPr/>
            </a:pPr>
            <a:r>
              <a:rPr lang="en-US" sz="2800" dirty="0" smtClean="0">
                <a:solidFill>
                  <a:prstClr val="black"/>
                </a:solidFill>
              </a:rPr>
              <a:t>This grant is for BOTH school years: </a:t>
            </a:r>
          </a:p>
          <a:p>
            <a:pPr lvl="1">
              <a:defRPr/>
            </a:pPr>
            <a:r>
              <a:rPr lang="en-US" sz="2800" dirty="0" smtClean="0">
                <a:solidFill>
                  <a:prstClr val="black"/>
                </a:solidFill>
              </a:rPr>
              <a:t>2019-2020 &amp; 2020-2021</a:t>
            </a:r>
            <a:endParaRPr lang="en-US" sz="2800" dirty="0">
              <a:solidFill>
                <a:prstClr val="black"/>
              </a:solidFill>
            </a:endParaRPr>
          </a:p>
        </p:txBody>
      </p:sp>
      <p:pic>
        <p:nvPicPr>
          <p:cNvPr id="8" name="Picture 1" descr="&quot;&quo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86649" y="22000"/>
            <a:ext cx="1321510" cy="86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475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lstStyle/>
          <a:p>
            <a:pPr lvl="0" algn="l">
              <a:defRPr/>
            </a:pPr>
            <a:r>
              <a:rPr lang="en-US" altLang="en-US" dirty="0" smtClean="0">
                <a:solidFill>
                  <a:prstClr val="white"/>
                </a:solidFill>
                <a:ea typeface="+mn-ea"/>
                <a:cs typeface="+mn-cs"/>
              </a:rPr>
              <a:t>AGENDA</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8</a:t>
            </a:fld>
            <a:endParaRPr lang="en-US"/>
          </a:p>
        </p:txBody>
      </p:sp>
      <p:sp>
        <p:nvSpPr>
          <p:cNvPr id="5" name="Rectangle 4"/>
          <p:cNvSpPr/>
          <p:nvPr/>
        </p:nvSpPr>
        <p:spPr>
          <a:xfrm>
            <a:off x="470780" y="2300706"/>
            <a:ext cx="8044570" cy="3539430"/>
          </a:xfrm>
          <a:prstGeom prst="rect">
            <a:avLst/>
          </a:prstGeom>
        </p:spPr>
        <p:txBody>
          <a:bodyPr wrap="square">
            <a:spAutoFit/>
          </a:bodyPr>
          <a:lstStyle/>
          <a:p>
            <a:pPr marL="342900" indent="-342900">
              <a:buFont typeface="Arial" panose="020B0604020202020204" pitchFamily="34" charset="0"/>
              <a:buChar char="•"/>
              <a:defRPr/>
            </a:pPr>
            <a:r>
              <a:rPr lang="en-US" sz="2800" dirty="0">
                <a:solidFill>
                  <a:prstClr val="black"/>
                </a:solidFill>
              </a:rPr>
              <a:t>Overview: Changes from previous years</a:t>
            </a:r>
          </a:p>
          <a:p>
            <a:pPr marL="342900" indent="-342900">
              <a:buFont typeface="Arial" panose="020B0604020202020204" pitchFamily="34" charset="0"/>
              <a:buChar char="•"/>
              <a:defRPr/>
            </a:pPr>
            <a:r>
              <a:rPr lang="en-US" sz="2800" dirty="0" smtClean="0">
                <a:solidFill>
                  <a:prstClr val="black"/>
                </a:solidFill>
              </a:rPr>
              <a:t>Program requirements</a:t>
            </a:r>
          </a:p>
          <a:p>
            <a:pPr marL="342900" indent="-342900">
              <a:buFont typeface="Arial" panose="020B0604020202020204" pitchFamily="34" charset="0"/>
              <a:buChar char="•"/>
              <a:defRPr/>
            </a:pPr>
            <a:r>
              <a:rPr lang="en-US" sz="2800" dirty="0" smtClean="0">
                <a:solidFill>
                  <a:prstClr val="black"/>
                </a:solidFill>
              </a:rPr>
              <a:t>Resources, Timeline</a:t>
            </a:r>
            <a:endParaRPr lang="en-US" sz="2800" dirty="0">
              <a:solidFill>
                <a:prstClr val="black"/>
              </a:solidFill>
            </a:endParaRPr>
          </a:p>
          <a:p>
            <a:pPr marL="342900" indent="-342900">
              <a:buFont typeface="Arial" panose="020B0604020202020204" pitchFamily="34" charset="0"/>
              <a:buChar char="•"/>
              <a:defRPr/>
            </a:pPr>
            <a:r>
              <a:rPr lang="en-US" sz="2800" dirty="0">
                <a:solidFill>
                  <a:prstClr val="black"/>
                </a:solidFill>
              </a:rPr>
              <a:t>Reimbursement Process &amp; Requirements; allowable/unallowable costs</a:t>
            </a:r>
          </a:p>
          <a:p>
            <a:pPr marL="342900" indent="-342900">
              <a:buFont typeface="Arial" panose="020B0604020202020204" pitchFamily="34" charset="0"/>
              <a:buChar char="•"/>
              <a:defRPr/>
            </a:pPr>
            <a:r>
              <a:rPr lang="en-US" sz="2800" dirty="0" smtClean="0">
                <a:solidFill>
                  <a:prstClr val="black"/>
                </a:solidFill>
              </a:rPr>
              <a:t>Reporting</a:t>
            </a:r>
          </a:p>
          <a:p>
            <a:pPr marL="342900" indent="-342900">
              <a:buFont typeface="Arial" panose="020B0604020202020204" pitchFamily="34" charset="0"/>
              <a:buChar char="•"/>
              <a:defRPr/>
            </a:pPr>
            <a:r>
              <a:rPr lang="en-US" sz="2800" dirty="0" smtClean="0">
                <a:solidFill>
                  <a:prstClr val="black"/>
                </a:solidFill>
              </a:rPr>
              <a:t>Help in sourcing local items </a:t>
            </a:r>
            <a:endParaRPr lang="en-US" sz="2800" dirty="0">
              <a:solidFill>
                <a:prstClr val="black"/>
              </a:solidFill>
            </a:endParaRPr>
          </a:p>
          <a:p>
            <a:pPr marL="342900" indent="-342900">
              <a:buFont typeface="Arial" panose="020B0604020202020204" pitchFamily="34" charset="0"/>
              <a:buChar char="•"/>
              <a:defRPr/>
            </a:pPr>
            <a:r>
              <a:rPr lang="en-US" sz="2800" dirty="0">
                <a:solidFill>
                  <a:prstClr val="black"/>
                </a:solidFill>
              </a:rPr>
              <a:t>Questions</a:t>
            </a:r>
          </a:p>
        </p:txBody>
      </p:sp>
      <p:pic>
        <p:nvPicPr>
          <p:cNvPr id="8" name="Picture 1" descr="&quot;&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6649" y="22000"/>
            <a:ext cx="1321510" cy="86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702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House Bill 2579</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9</a:t>
            </a:fld>
            <a:endParaRPr lang="en-US"/>
          </a:p>
        </p:txBody>
      </p:sp>
      <p:pic>
        <p:nvPicPr>
          <p:cNvPr id="7" name="Picture 4" descr="oregon produce image" title="oregon produ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45" y="1979008"/>
            <a:ext cx="3427379" cy="44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056434" y="1781779"/>
            <a:ext cx="4458916" cy="4401205"/>
          </a:xfrm>
          <a:prstGeom prst="rect">
            <a:avLst/>
          </a:prstGeom>
        </p:spPr>
        <p:txBody>
          <a:bodyPr wrap="square">
            <a:spAutoFit/>
          </a:bodyPr>
          <a:lstStyle/>
          <a:p>
            <a:pPr>
              <a:spcBef>
                <a:spcPct val="0"/>
              </a:spcBef>
            </a:pPr>
            <a:r>
              <a:rPr lang="en-US" altLang="en-US" sz="2800" dirty="0"/>
              <a:t>Directs ODE to award grants to Oregon school districts for </a:t>
            </a:r>
            <a:r>
              <a:rPr lang="en-US" altLang="en-US" sz="2800" b="1" i="1" dirty="0">
                <a:solidFill>
                  <a:srgbClr val="FF0000"/>
                </a:solidFill>
              </a:rPr>
              <a:t>reimbursement of costs incurred in purchasing Oregon food products that meet certain criteria </a:t>
            </a:r>
            <a:r>
              <a:rPr lang="en-US" altLang="en-US" sz="2800" dirty="0"/>
              <a:t>(</a:t>
            </a:r>
            <a:r>
              <a:rPr lang="en-US" altLang="en-US" sz="2800" i="1" dirty="0" smtClean="0"/>
              <a:t>and </a:t>
            </a:r>
            <a:r>
              <a:rPr lang="en-US" altLang="en-US" sz="2800" i="1" dirty="0"/>
              <a:t>for funding food-based, agriculture-based and garden-based educational </a:t>
            </a:r>
            <a:r>
              <a:rPr lang="en-US" altLang="en-US" sz="2800" i="1" dirty="0" smtClean="0"/>
              <a:t>activities</a:t>
            </a:r>
            <a:r>
              <a:rPr lang="en-US" altLang="en-US" sz="2800" dirty="0" smtClean="0"/>
              <a:t>)</a:t>
            </a:r>
            <a:endParaRPr lang="en-US" altLang="en-US" sz="2800" dirty="0"/>
          </a:p>
        </p:txBody>
      </p:sp>
    </p:spTree>
    <p:extLst>
      <p:ext uri="{BB962C8B-B14F-4D97-AF65-F5344CB8AC3E}">
        <p14:creationId xmlns:p14="http://schemas.microsoft.com/office/powerpoint/2010/main" val="1613615011"/>
      </p:ext>
    </p:extLst>
  </p:cSld>
  <p:clrMapOvr>
    <a:masterClrMapping/>
  </p:clrMapOvr>
</p:sld>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Template March 2019.potx" id="{8F04E96B-83B4-4B2F-89B2-3150D294CC40}" vid="{7837AEFF-8D99-48F0-9B65-23E66CA0866F}"/>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Template March 2019.potx" id="{8F04E96B-83B4-4B2F-89B2-3150D294CC40}" vid="{8B20BE8A-E528-4E24-AFBF-70FAB0D74E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624A4CCA35B445A0E25D4EF5997303" ma:contentTypeVersion="7" ma:contentTypeDescription="Create a new document." ma:contentTypeScope="" ma:versionID="0bc2492826627fbdcda1044b9af76116">
  <xsd:schema xmlns:xsd="http://www.w3.org/2001/XMLSchema" xmlns:xs="http://www.w3.org/2001/XMLSchema" xmlns:p="http://schemas.microsoft.com/office/2006/metadata/properties" xmlns:ns1="http://schemas.microsoft.com/sharepoint/v3" xmlns:ns2="ce0cad35-8474-4653-8db1-733794c99845" xmlns:ns3="54031767-dd6d-417c-ab73-583408f47564" targetNamespace="http://schemas.microsoft.com/office/2006/metadata/properties" ma:root="true" ma:fieldsID="036fac85d9b7aa9742373446e0b914f3" ns1:_="" ns2:_="" ns3:_="">
    <xsd:import namespace="http://schemas.microsoft.com/sharepoint/v3"/>
    <xsd:import namespace="ce0cad35-8474-4653-8db1-733794c99845"/>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0cad35-8474-4653-8db1-733794c99845"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Remediation_x0020_Date xmlns="ce0cad35-8474-4653-8db1-733794c99845">2019-12-19T08:00:00+00:00</Remediation_x0020_Date>
    <Priority xmlns="ce0cad35-8474-4653-8db1-733794c99845">New</Priority>
    <Estimated_x0020_Creation_x0020_Date xmlns="ce0cad35-8474-4653-8db1-733794c99845" xsi:nil="true"/>
  </documentManagement>
</p:properties>
</file>

<file path=customXml/itemProps1.xml><?xml version="1.0" encoding="utf-8"?>
<ds:datastoreItem xmlns:ds="http://schemas.openxmlformats.org/officeDocument/2006/customXml" ds:itemID="{56F3C8E5-90FA-4315-9256-F2D215C6F11F}"/>
</file>

<file path=customXml/itemProps2.xml><?xml version="1.0" encoding="utf-8"?>
<ds:datastoreItem xmlns:ds="http://schemas.openxmlformats.org/officeDocument/2006/customXml" ds:itemID="{2EFE06B5-3C8F-42A1-9DF8-5BAB154000D3}"/>
</file>

<file path=customXml/itemProps3.xml><?xml version="1.0" encoding="utf-8"?>
<ds:datastoreItem xmlns:ds="http://schemas.openxmlformats.org/officeDocument/2006/customXml" ds:itemID="{0AC9D9E5-B6E9-4F69-B912-8FCC09AB44A3}"/>
</file>

<file path=docProps/app.xml><?xml version="1.0" encoding="utf-8"?>
<Properties xmlns="http://schemas.openxmlformats.org/officeDocument/2006/extended-properties" xmlns:vt="http://schemas.openxmlformats.org/officeDocument/2006/docPropsVTypes">
  <Template>ODE Powerpoint Template March 2019</Template>
  <TotalTime>9782</TotalTime>
  <Words>3542</Words>
  <Application>Microsoft Office PowerPoint</Application>
  <PresentationFormat>On-screen Show (4:3)</PresentationFormat>
  <Paragraphs>383</Paragraphs>
  <Slides>42</Slides>
  <Notes>40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Calibri</vt:lpstr>
      <vt:lpstr>Cambria</vt:lpstr>
      <vt:lpstr>Symbol</vt:lpstr>
      <vt:lpstr>Times New Roman</vt:lpstr>
      <vt:lpstr>ODE_Powerpoint - pattern background</vt:lpstr>
      <vt:lpstr>ODE_Powerpoint</vt:lpstr>
      <vt:lpstr>Oregon Farm to School Procurement Grant Webinar</vt:lpstr>
      <vt:lpstr>Presented By:</vt:lpstr>
      <vt:lpstr>Intro</vt:lpstr>
      <vt:lpstr>Housekeeping:</vt:lpstr>
      <vt:lpstr>slide</vt:lpstr>
      <vt:lpstr>MOST IMPORTANT:</vt:lpstr>
      <vt:lpstr>Housekeeping:</vt:lpstr>
      <vt:lpstr>AGENDA</vt:lpstr>
      <vt:lpstr>House Bill 2579</vt:lpstr>
      <vt:lpstr>What’s new?</vt:lpstr>
      <vt:lpstr>What’s new?</vt:lpstr>
      <vt:lpstr>Who Can Participate?</vt:lpstr>
      <vt:lpstr>Requirements</vt:lpstr>
      <vt:lpstr>Requirements</vt:lpstr>
      <vt:lpstr>Requirements</vt:lpstr>
      <vt:lpstr>Requirements</vt:lpstr>
      <vt:lpstr>TIMELINE</vt:lpstr>
      <vt:lpstr>TIMELINE</vt:lpstr>
      <vt:lpstr>RESOURCES</vt:lpstr>
      <vt:lpstr>Reimbursement Process</vt:lpstr>
      <vt:lpstr>Reimbursement Process</vt:lpstr>
      <vt:lpstr>Reimbursement Process</vt:lpstr>
      <vt:lpstr>Reimbursement Process</vt:lpstr>
      <vt:lpstr>Reimbursement Process</vt:lpstr>
      <vt:lpstr>Reimbursement Process</vt:lpstr>
      <vt:lpstr>slide</vt:lpstr>
      <vt:lpstr>slide</vt:lpstr>
      <vt:lpstr>Reimbursement Process</vt:lpstr>
      <vt:lpstr>Reimbursement Process</vt:lpstr>
      <vt:lpstr> Allowable / Unallowable items</vt:lpstr>
      <vt:lpstr> Allowable / Unallowable items</vt:lpstr>
      <vt:lpstr> Allowable / Unallowable items</vt:lpstr>
      <vt:lpstr> Allowable / Unallowable items</vt:lpstr>
      <vt:lpstr> Allowable / Unallowable items</vt:lpstr>
      <vt:lpstr> Review Process</vt:lpstr>
      <vt:lpstr>HELP in getting items?</vt:lpstr>
      <vt:lpstr>HELP in getting items?</vt:lpstr>
      <vt:lpstr>HELP in getting items?</vt:lpstr>
      <vt:lpstr>Questions?</vt:lpstr>
      <vt:lpstr>Questions?</vt:lpstr>
      <vt:lpstr>Oregon Department of Education “Our Why” </vt:lpstr>
      <vt:lpstr>Oregon Department of Education Education Equity Stance</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ODE Template Slides</dc:title>
  <dc:creator>BOYD Meg - ODE.</dc:creator>
  <cp:lastModifiedBy>SHERMAN Rick - ODE</cp:lastModifiedBy>
  <cp:revision>97</cp:revision>
  <cp:lastPrinted>2019-07-15T14:37:29Z</cp:lastPrinted>
  <dcterms:created xsi:type="dcterms:W3CDTF">2019-03-28T15:03:22Z</dcterms:created>
  <dcterms:modified xsi:type="dcterms:W3CDTF">2019-12-19T15:59:31Z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0x0101006F624A4CCA35B445A0E25D4EF5997303</vt:lpwstr>
  </property>
</Properties>
</file>